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5" r:id="rId4"/>
    <p:sldId id="266" r:id="rId5"/>
    <p:sldId id="257" r:id="rId6"/>
    <p:sldId id="260" r:id="rId7"/>
    <p:sldId id="261"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0" r:id="rId26"/>
    <p:sldId id="259" r:id="rId27"/>
    <p:sldId id="262" r:id="rId28"/>
    <p:sldId id="258" r:id="rId29"/>
    <p:sldId id="26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8/23/2017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2269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930CE-70EC-453C-ACE8-7A08E6BB219F}"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327136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796930CE-70EC-453C-ACE8-7A08E6BB219F}" type="datetimeFigureOut">
              <a:rPr lang="en-US" smtClean="0"/>
              <a:t>8/23/2017</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414737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930CE-70EC-453C-ACE8-7A08E6BB219F}"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55952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8/23/2017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4460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930CE-70EC-453C-ACE8-7A08E6BB219F}"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103726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930CE-70EC-453C-ACE8-7A08E6BB219F}" type="datetimeFigureOut">
              <a:rPr lang="en-US" smtClean="0"/>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7925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930CE-70EC-453C-ACE8-7A08E6BB219F}" type="datetimeFigureOut">
              <a:rPr lang="en-US" smtClean="0"/>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318141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930CE-70EC-453C-ACE8-7A08E6BB219F}" type="datetimeFigureOut">
              <a:rPr lang="en-US" smtClean="0"/>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205368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96930CE-70EC-453C-ACE8-7A08E6BB219F}" type="datetimeFigureOut">
              <a:rPr lang="en-US" smtClean="0"/>
              <a:t>8/23/2017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322D75A-3EB0-4CB7-BF4D-EDFEA2F8BA87}" type="slidenum">
              <a:rPr lang="en-US" smtClean="0"/>
              <a:t>‹#›</a:t>
            </a:fld>
            <a:endParaRPr lang="en-US"/>
          </a:p>
        </p:txBody>
      </p:sp>
    </p:spTree>
    <p:extLst>
      <p:ext uri="{BB962C8B-B14F-4D97-AF65-F5344CB8AC3E}">
        <p14:creationId xmlns:p14="http://schemas.microsoft.com/office/powerpoint/2010/main" val="20716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6930CE-70EC-453C-ACE8-7A08E6BB219F}"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2D75A-3EB0-4CB7-BF4D-EDFEA2F8BA87}" type="slidenum">
              <a:rPr lang="en-US" smtClean="0"/>
              <a:t>‹#›</a:t>
            </a:fld>
            <a:endParaRPr lang="en-US"/>
          </a:p>
        </p:txBody>
      </p:sp>
    </p:spTree>
    <p:extLst>
      <p:ext uri="{BB962C8B-B14F-4D97-AF65-F5344CB8AC3E}">
        <p14:creationId xmlns:p14="http://schemas.microsoft.com/office/powerpoint/2010/main" val="1137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796930CE-70EC-453C-ACE8-7A08E6BB219F}" type="datetimeFigureOut">
              <a:rPr lang="en-US" smtClean="0"/>
              <a:t>8/23/2017</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0322D75A-3EB0-4CB7-BF4D-EDFEA2F8BA87}"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17118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informit.com/articles/article.aspx?p=184852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NYSI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8E2D-AEF8-458B-B872-5FB1A6E73158}"/>
              </a:ext>
            </a:extLst>
          </p:cNvPr>
          <p:cNvSpPr>
            <a:spLocks noGrp="1"/>
          </p:cNvSpPr>
          <p:nvPr>
            <p:ph type="ctrTitle"/>
          </p:nvPr>
        </p:nvSpPr>
        <p:spPr/>
        <p:txBody>
          <a:bodyPr/>
          <a:lstStyle/>
          <a:p>
            <a:r>
              <a:rPr lang="en-US" dirty="0"/>
              <a:t>Record Linkage</a:t>
            </a:r>
          </a:p>
        </p:txBody>
      </p:sp>
      <p:sp>
        <p:nvSpPr>
          <p:cNvPr id="3" name="Subtitle 2">
            <a:extLst>
              <a:ext uri="{FF2B5EF4-FFF2-40B4-BE49-F238E27FC236}">
                <a16:creationId xmlns:a16="http://schemas.microsoft.com/office/drawing/2014/main" id="{DE969F3C-E2AD-4512-8B54-CD91EEFBD4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500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890E-0C41-4384-A247-4731A3B161AF}"/>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77EA3762-B1D6-4474-8B18-79C0146FA627}"/>
              </a:ext>
            </a:extLst>
          </p:cNvPr>
          <p:cNvSpPr>
            <a:spLocks noGrp="1"/>
          </p:cNvSpPr>
          <p:nvPr>
            <p:ph idx="1"/>
          </p:nvPr>
        </p:nvSpPr>
        <p:spPr/>
        <p:txBody>
          <a:bodyPr/>
          <a:lstStyle/>
          <a:p>
            <a:pPr marL="0" indent="0">
              <a:buNone/>
            </a:pPr>
            <a:r>
              <a:rPr lang="en-US" dirty="0"/>
              <a:t>The codes is split in following major steps.</a:t>
            </a:r>
          </a:p>
          <a:p>
            <a:pPr marL="0" indent="0">
              <a:buNone/>
            </a:pPr>
            <a:r>
              <a:rPr lang="en-US" dirty="0"/>
              <a:t>1) How to build positive/negative pairs for training and testing data.</a:t>
            </a:r>
          </a:p>
          <a:p>
            <a:pPr marL="0" indent="0">
              <a:buNone/>
            </a:pPr>
            <a:r>
              <a:rPr lang="en-US" dirty="0"/>
              <a:t>2) Generating features for those pairs.</a:t>
            </a:r>
          </a:p>
          <a:p>
            <a:pPr marL="0" indent="0">
              <a:buNone/>
            </a:pPr>
            <a:r>
              <a:rPr lang="en-US" dirty="0"/>
              <a:t>3) Running either </a:t>
            </a:r>
            <a:r>
              <a:rPr lang="en-US" dirty="0" err="1"/>
              <a:t>svm</a:t>
            </a:r>
            <a:r>
              <a:rPr lang="en-US" dirty="0"/>
              <a:t> or random forests to evaluate performance for different features`.</a:t>
            </a:r>
          </a:p>
        </p:txBody>
      </p:sp>
    </p:spTree>
    <p:extLst>
      <p:ext uri="{BB962C8B-B14F-4D97-AF65-F5344CB8AC3E}">
        <p14:creationId xmlns:p14="http://schemas.microsoft.com/office/powerpoint/2010/main" val="154452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lstStyle/>
          <a:p>
            <a:r>
              <a:rPr lang="en-US" dirty="0"/>
              <a:t>First Iteration is a basic attempt to establish the set up.</a:t>
            </a:r>
          </a:p>
          <a:p>
            <a:pPr lvl="0"/>
            <a:r>
              <a:rPr lang="en-US" dirty="0"/>
              <a:t>Used R library e1071 for </a:t>
            </a:r>
            <a:r>
              <a:rPr lang="en-US" dirty="0" err="1"/>
              <a:t>svm</a:t>
            </a:r>
            <a:endParaRPr lang="en-US" dirty="0"/>
          </a:p>
          <a:p>
            <a:pPr lvl="0"/>
            <a:r>
              <a:rPr lang="en-US" dirty="0"/>
              <a:t>Used NC voter databases of district number15, years April 2013 &amp; March 2017</a:t>
            </a:r>
          </a:p>
          <a:p>
            <a:pPr lvl="0"/>
            <a:r>
              <a:rPr lang="en-US" dirty="0"/>
              <a:t>Only two features have been used. Namely, </a:t>
            </a:r>
            <a:r>
              <a:rPr lang="en-US" dirty="0" err="1"/>
              <a:t>Levenshtein</a:t>
            </a:r>
            <a:r>
              <a:rPr lang="en-US" dirty="0"/>
              <a:t> distance b/w first name and last name across the two data sets.</a:t>
            </a:r>
          </a:p>
          <a:p>
            <a:pPr lvl="0"/>
            <a:endParaRPr lang="en-US" dirty="0"/>
          </a:p>
          <a:p>
            <a:endParaRPr lang="en-US" dirty="0"/>
          </a:p>
        </p:txBody>
      </p:sp>
    </p:spTree>
    <p:extLst>
      <p:ext uri="{BB962C8B-B14F-4D97-AF65-F5344CB8AC3E}">
        <p14:creationId xmlns:p14="http://schemas.microsoft.com/office/powerpoint/2010/main" val="205225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lstStyle/>
          <a:p>
            <a:pPr lvl="0"/>
            <a:r>
              <a:rPr lang="en-US" dirty="0"/>
              <a:t>Calculated </a:t>
            </a:r>
            <a:r>
              <a:rPr lang="en-US" dirty="0" err="1"/>
              <a:t>Levenshtein</a:t>
            </a:r>
            <a:r>
              <a:rPr lang="en-US" dirty="0"/>
              <a:t> distance for all entities.</a:t>
            </a:r>
          </a:p>
          <a:p>
            <a:pPr lvl="0"/>
            <a:r>
              <a:rPr lang="en-US" dirty="0"/>
              <a:t>Selection of positive examples: Total of 100. 50 among those with highest distance, 50 with zero distance.</a:t>
            </a:r>
          </a:p>
          <a:p>
            <a:pPr lvl="0"/>
            <a:r>
              <a:rPr lang="en-US" dirty="0"/>
              <a:t>Selection of negative examples: The 50 entities with highest distance were crossed with each other to create 50*49 negative cases.</a:t>
            </a:r>
            <a:endParaRPr lang="en-US" u="none" strike="noStrike" dirty="0">
              <a:effectLst/>
            </a:endParaRPr>
          </a:p>
        </p:txBody>
      </p:sp>
    </p:spTree>
    <p:extLst>
      <p:ext uri="{BB962C8B-B14F-4D97-AF65-F5344CB8AC3E}">
        <p14:creationId xmlns:p14="http://schemas.microsoft.com/office/powerpoint/2010/main" val="264427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D5A1-74D1-4FB6-A7CD-2DBFFE34D89B}"/>
              </a:ext>
            </a:extLst>
          </p:cNvPr>
          <p:cNvSpPr>
            <a:spLocks noGrp="1"/>
          </p:cNvSpPr>
          <p:nvPr>
            <p:ph type="title"/>
          </p:nvPr>
        </p:nvSpPr>
        <p:spPr/>
        <p:txBody>
          <a:bodyPr/>
          <a:lstStyle/>
          <a:p>
            <a:r>
              <a:rPr lang="en-US" dirty="0"/>
              <a:t>First Iteration	</a:t>
            </a:r>
          </a:p>
        </p:txBody>
      </p:sp>
      <p:sp>
        <p:nvSpPr>
          <p:cNvPr id="3" name="Content Placeholder 2">
            <a:extLst>
              <a:ext uri="{FF2B5EF4-FFF2-40B4-BE49-F238E27FC236}">
                <a16:creationId xmlns:a16="http://schemas.microsoft.com/office/drawing/2014/main" id="{CBF3B8D9-C1BD-480F-8E28-A077D96B2F72}"/>
              </a:ext>
            </a:extLst>
          </p:cNvPr>
          <p:cNvSpPr>
            <a:spLocks noGrp="1"/>
          </p:cNvSpPr>
          <p:nvPr>
            <p:ph idx="1"/>
          </p:nvPr>
        </p:nvSpPr>
        <p:spPr/>
        <p:txBody>
          <a:bodyPr/>
          <a:lstStyle/>
          <a:p>
            <a:pPr lvl="0"/>
            <a:r>
              <a:rPr lang="en-US" dirty="0"/>
              <a:t>A total of 2,550 cases were created.</a:t>
            </a:r>
          </a:p>
          <a:p>
            <a:pPr lvl="0"/>
            <a:r>
              <a:rPr lang="en-US" dirty="0"/>
              <a:t>Out of that, 600 were used as a test set, and rest for training randomly.</a:t>
            </a:r>
          </a:p>
          <a:p>
            <a:pPr lvl="0"/>
            <a:r>
              <a:rPr lang="en-US" dirty="0"/>
              <a:t>Radial SVM Classifier was used.</a:t>
            </a:r>
          </a:p>
          <a:p>
            <a:pPr lvl="0"/>
            <a:r>
              <a:rPr lang="en-US" dirty="0"/>
              <a:t>Results:</a:t>
            </a:r>
          </a:p>
          <a:p>
            <a:r>
              <a:rPr lang="en-US" dirty="0"/>
              <a:t> 	table(test = </a:t>
            </a:r>
            <a:r>
              <a:rPr lang="en-US" dirty="0" err="1"/>
              <a:t>yhat_test</a:t>
            </a:r>
            <a:r>
              <a:rPr lang="en-US" dirty="0"/>
              <a:t>, true = </a:t>
            </a:r>
            <a:r>
              <a:rPr lang="en-US" dirty="0" err="1"/>
              <a:t>nc_run.test$Res</a:t>
            </a:r>
            <a:r>
              <a:rPr lang="en-US" dirty="0"/>
              <a:t>)</a:t>
            </a:r>
          </a:p>
          <a:p>
            <a:r>
              <a:rPr lang="en-US" dirty="0"/>
              <a:t>    		True</a:t>
            </a:r>
          </a:p>
          <a:p>
            <a:r>
              <a:rPr lang="en-US" dirty="0"/>
              <a:t>test  	  0   1</a:t>
            </a:r>
          </a:p>
          <a:p>
            <a:r>
              <a:rPr lang="en-US" dirty="0"/>
              <a:t>   	  0   561  11</a:t>
            </a:r>
          </a:p>
          <a:p>
            <a:r>
              <a:rPr lang="en-US" dirty="0"/>
              <a:t>   	  1   6  22</a:t>
            </a:r>
          </a:p>
        </p:txBody>
      </p:sp>
    </p:spTree>
    <p:extLst>
      <p:ext uri="{BB962C8B-B14F-4D97-AF65-F5344CB8AC3E}">
        <p14:creationId xmlns:p14="http://schemas.microsoft.com/office/powerpoint/2010/main" val="208759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228003"/>
            <a:ext cx="7989752" cy="4496070"/>
          </a:xfrm>
        </p:spPr>
        <p:txBody>
          <a:bodyPr>
            <a:normAutofit fontScale="85000" lnSpcReduction="20000"/>
          </a:bodyPr>
          <a:lstStyle/>
          <a:p>
            <a:pPr lvl="0"/>
            <a:r>
              <a:rPr lang="en-US" dirty="0"/>
              <a:t>Used NC voter databases of district 15, years April 2013 &amp; March 2017.</a:t>
            </a:r>
          </a:p>
          <a:p>
            <a:pPr lvl="1"/>
            <a:r>
              <a:rPr lang="en-US" dirty="0"/>
              <a:t>About 8,000 entities in the data.</a:t>
            </a:r>
          </a:p>
          <a:p>
            <a:pPr lvl="0"/>
            <a:r>
              <a:rPr lang="en-US" dirty="0"/>
              <a:t>A total of 20 features have been used. </a:t>
            </a:r>
          </a:p>
          <a:p>
            <a:pPr lvl="1"/>
            <a:r>
              <a:rPr lang="en-US" dirty="0"/>
              <a:t>Four for each of first, middle and last name. </a:t>
            </a:r>
          </a:p>
          <a:p>
            <a:pPr lvl="2"/>
            <a:r>
              <a:rPr lang="en-US" dirty="0"/>
              <a:t>Edit distance, simple distance after string alignment.</a:t>
            </a:r>
          </a:p>
          <a:p>
            <a:pPr lvl="2"/>
            <a:r>
              <a:rPr lang="en-US" dirty="0" err="1"/>
              <a:t>Jaro_Winkler</a:t>
            </a:r>
            <a:r>
              <a:rPr lang="en-US" dirty="0"/>
              <a:t> distance, distance that gives more weights to similar characters is starting of a name.</a:t>
            </a:r>
          </a:p>
          <a:p>
            <a:pPr lvl="2"/>
            <a:r>
              <a:rPr lang="en-US" dirty="0"/>
              <a:t>Edit distance b/w Double </a:t>
            </a:r>
            <a:r>
              <a:rPr lang="en-US" dirty="0" err="1"/>
              <a:t>Metaphone</a:t>
            </a:r>
            <a:r>
              <a:rPr lang="en-US" dirty="0"/>
              <a:t>: Gives two alternate pronunciation of a name.</a:t>
            </a:r>
          </a:p>
          <a:p>
            <a:pPr lvl="1"/>
            <a:r>
              <a:rPr lang="en-US" dirty="0"/>
              <a:t>If age difference is inside (3,5) then 1 else 0.</a:t>
            </a:r>
          </a:p>
          <a:p>
            <a:pPr lvl="1"/>
            <a:r>
              <a:rPr lang="en-US" dirty="0"/>
              <a:t>Edit distance between address</a:t>
            </a:r>
          </a:p>
          <a:p>
            <a:pPr lvl="1"/>
            <a:r>
              <a:rPr lang="en-US" dirty="0"/>
              <a:t>If “edit distance” matches 1, else 0 for following parameters.</a:t>
            </a:r>
          </a:p>
          <a:p>
            <a:pPr lvl="2"/>
            <a:r>
              <a:rPr lang="en-US" dirty="0" err="1"/>
              <a:t>Resident_City</a:t>
            </a:r>
            <a:endParaRPr lang="en-US" dirty="0"/>
          </a:p>
          <a:p>
            <a:pPr lvl="2"/>
            <a:r>
              <a:rPr lang="en-US" dirty="0" err="1"/>
              <a:t>Birth_State</a:t>
            </a:r>
            <a:endParaRPr lang="en-US" dirty="0"/>
          </a:p>
          <a:p>
            <a:pPr lvl="2"/>
            <a:r>
              <a:rPr lang="en-US" dirty="0"/>
              <a:t>Race</a:t>
            </a:r>
          </a:p>
          <a:p>
            <a:pPr lvl="2"/>
            <a:r>
              <a:rPr lang="en-US" dirty="0"/>
              <a:t>Ethnicity</a:t>
            </a:r>
          </a:p>
          <a:p>
            <a:pPr lvl="2"/>
            <a:r>
              <a:rPr lang="en-US" dirty="0"/>
              <a:t>Party</a:t>
            </a:r>
          </a:p>
          <a:p>
            <a:pPr lvl="2"/>
            <a:r>
              <a:rPr lang="en-US" dirty="0"/>
              <a:t>Gender</a:t>
            </a:r>
          </a:p>
          <a:p>
            <a:endParaRPr lang="en-US" dirty="0"/>
          </a:p>
        </p:txBody>
      </p:sp>
    </p:spTree>
    <p:extLst>
      <p:ext uri="{BB962C8B-B14F-4D97-AF65-F5344CB8AC3E}">
        <p14:creationId xmlns:p14="http://schemas.microsoft.com/office/powerpoint/2010/main" val="209077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228003"/>
            <a:ext cx="7989752" cy="4496070"/>
          </a:xfrm>
        </p:spPr>
        <p:txBody>
          <a:bodyPr>
            <a:normAutofit/>
          </a:bodyPr>
          <a:lstStyle/>
          <a:p>
            <a:pPr lvl="0"/>
            <a:r>
              <a:rPr lang="en-US" dirty="0"/>
              <a:t>Generation of positive pairs:</a:t>
            </a:r>
          </a:p>
          <a:p>
            <a:pPr lvl="1"/>
            <a:r>
              <a:rPr lang="en-US" dirty="0"/>
              <a:t>Data is filtered only to required parameters.</a:t>
            </a:r>
          </a:p>
          <a:p>
            <a:pPr lvl="1"/>
            <a:r>
              <a:rPr lang="en-US" dirty="0"/>
              <a:t>Pairs were matched on the basis of voter registration number.</a:t>
            </a:r>
          </a:p>
          <a:p>
            <a:pPr lvl="1"/>
            <a:r>
              <a:rPr lang="en-US" dirty="0"/>
              <a:t>A total of 6,000 matches were found.</a:t>
            </a:r>
          </a:p>
          <a:p>
            <a:pPr lvl="1"/>
            <a:r>
              <a:rPr lang="en-US" dirty="0"/>
              <a:t>4,000 of them were having all values. (Note: Most of the NA were present for people who have been removed from registration list, change of state, death </a:t>
            </a:r>
            <a:r>
              <a:rPr lang="en-US" dirty="0" err="1"/>
              <a:t>etc</a:t>
            </a:r>
            <a:r>
              <a:rPr lang="en-US" dirty="0"/>
              <a:t>)</a:t>
            </a:r>
          </a:p>
          <a:p>
            <a:pPr lvl="1"/>
            <a:r>
              <a:rPr lang="en-US" dirty="0"/>
              <a:t>In total we had 4,000 positive pairs.</a:t>
            </a:r>
            <a:endParaRPr lang="en-US" u="none" strike="noStrike" dirty="0">
              <a:effectLst/>
            </a:endParaRPr>
          </a:p>
        </p:txBody>
      </p:sp>
    </p:spTree>
    <p:extLst>
      <p:ext uri="{BB962C8B-B14F-4D97-AF65-F5344CB8AC3E}">
        <p14:creationId xmlns:p14="http://schemas.microsoft.com/office/powerpoint/2010/main" val="34330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B26E-C7FA-4EA4-A319-D535EC321408}"/>
              </a:ext>
            </a:extLst>
          </p:cNvPr>
          <p:cNvSpPr>
            <a:spLocks noGrp="1"/>
          </p:cNvSpPr>
          <p:nvPr>
            <p:ph type="title"/>
          </p:nvPr>
        </p:nvSpPr>
        <p:spPr/>
        <p:txBody>
          <a:bodyPr/>
          <a:lstStyle/>
          <a:p>
            <a:r>
              <a:rPr lang="en-US" dirty="0"/>
              <a:t>Second Iteration</a:t>
            </a:r>
          </a:p>
        </p:txBody>
      </p:sp>
      <p:sp>
        <p:nvSpPr>
          <p:cNvPr id="3" name="Content Placeholder 2">
            <a:extLst>
              <a:ext uri="{FF2B5EF4-FFF2-40B4-BE49-F238E27FC236}">
                <a16:creationId xmlns:a16="http://schemas.microsoft.com/office/drawing/2014/main" id="{40E194BC-9F88-4D5C-9DE5-9B690ED0CFC8}"/>
              </a:ext>
            </a:extLst>
          </p:cNvPr>
          <p:cNvSpPr>
            <a:spLocks noGrp="1"/>
          </p:cNvSpPr>
          <p:nvPr>
            <p:ph idx="1"/>
          </p:nvPr>
        </p:nvSpPr>
        <p:spPr>
          <a:xfrm>
            <a:off x="581192" y="2228002"/>
            <a:ext cx="7989752" cy="4533015"/>
          </a:xfrm>
        </p:spPr>
        <p:txBody>
          <a:bodyPr>
            <a:normAutofit fontScale="85000" lnSpcReduction="20000"/>
          </a:bodyPr>
          <a:lstStyle/>
          <a:p>
            <a:pPr lvl="0"/>
            <a:r>
              <a:rPr lang="en-US" dirty="0"/>
              <a:t>Generation of Negative pairs:</a:t>
            </a:r>
          </a:p>
          <a:p>
            <a:pPr lvl="1"/>
            <a:r>
              <a:rPr lang="en-US" dirty="0"/>
              <a:t>Out of 8000 observations, 6000 don’t have missing values.</a:t>
            </a:r>
          </a:p>
          <a:p>
            <a:pPr lvl="1"/>
            <a:r>
              <a:rPr lang="en-US" dirty="0"/>
              <a:t>Those 6000 values were cross matched to generate negative pairs.</a:t>
            </a:r>
          </a:p>
          <a:p>
            <a:pPr lvl="1"/>
            <a:r>
              <a:rPr lang="en-US" dirty="0"/>
              <a:t>4 negative pairs for each observation.</a:t>
            </a:r>
          </a:p>
          <a:p>
            <a:pPr lvl="1"/>
            <a:r>
              <a:rPr lang="en-US" dirty="0"/>
              <a:t>Blocking was done at three levels: First name, address and age.</a:t>
            </a:r>
          </a:p>
          <a:p>
            <a:pPr lvl="1"/>
            <a:r>
              <a:rPr lang="en-US" dirty="0"/>
              <a:t>If voter </a:t>
            </a:r>
            <a:r>
              <a:rPr lang="en-US" dirty="0" err="1"/>
              <a:t>reg</a:t>
            </a:r>
            <a:r>
              <a:rPr lang="en-US" dirty="0"/>
              <a:t> no is not same, block on first name, select two pairs with lowest dissimilarity. Select next two by blocking on address. If 4 matches were not found, fill it by blocking on age.</a:t>
            </a:r>
          </a:p>
          <a:p>
            <a:pPr lvl="1"/>
            <a:r>
              <a:rPr lang="en-US" dirty="0"/>
              <a:t>Dissimilarity score: </a:t>
            </a:r>
          </a:p>
          <a:p>
            <a:pPr lvl="2"/>
            <a:r>
              <a:rPr lang="en-US" dirty="0"/>
              <a:t>Normalized edit distance for first, middle, last name and address. </a:t>
            </a:r>
          </a:p>
          <a:p>
            <a:pPr lvl="2"/>
            <a:r>
              <a:rPr lang="en-US" dirty="0"/>
              <a:t>If age difference is inside (3,5) then 0 else 1.</a:t>
            </a:r>
          </a:p>
          <a:p>
            <a:pPr lvl="2"/>
            <a:r>
              <a:rPr lang="en-US" dirty="0"/>
              <a:t>If “edit distance” matches 0, else 1 for following parameters.</a:t>
            </a:r>
          </a:p>
          <a:p>
            <a:pPr lvl="3"/>
            <a:r>
              <a:rPr lang="en-US" dirty="0" err="1"/>
              <a:t>Resident_City</a:t>
            </a:r>
            <a:endParaRPr lang="en-US" dirty="0"/>
          </a:p>
          <a:p>
            <a:pPr lvl="3"/>
            <a:r>
              <a:rPr lang="en-US" dirty="0" err="1"/>
              <a:t>Birth_State</a:t>
            </a:r>
            <a:endParaRPr lang="en-US" dirty="0"/>
          </a:p>
          <a:p>
            <a:pPr lvl="3"/>
            <a:r>
              <a:rPr lang="en-US" dirty="0"/>
              <a:t>Race</a:t>
            </a:r>
          </a:p>
          <a:p>
            <a:pPr lvl="3"/>
            <a:r>
              <a:rPr lang="en-US" dirty="0"/>
              <a:t>Ethnicity</a:t>
            </a:r>
          </a:p>
          <a:p>
            <a:pPr lvl="3"/>
            <a:r>
              <a:rPr lang="en-US" dirty="0"/>
              <a:t>Party</a:t>
            </a:r>
          </a:p>
          <a:p>
            <a:pPr lvl="3"/>
            <a:r>
              <a:rPr lang="en-US" dirty="0"/>
              <a:t>Gender</a:t>
            </a:r>
            <a:endParaRPr lang="en-US" u="none" strike="noStrike" dirty="0">
              <a:effectLst/>
            </a:endParaRPr>
          </a:p>
        </p:txBody>
      </p:sp>
    </p:spTree>
    <p:extLst>
      <p:ext uri="{BB962C8B-B14F-4D97-AF65-F5344CB8AC3E}">
        <p14:creationId xmlns:p14="http://schemas.microsoft.com/office/powerpoint/2010/main" val="228279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Feature table was calculated for both of positive and negative pairs.</a:t>
            </a:r>
          </a:p>
          <a:p>
            <a:pPr lvl="0"/>
            <a:r>
              <a:rPr lang="en-US" dirty="0"/>
              <a:t>Initial run of </a:t>
            </a:r>
            <a:r>
              <a:rPr lang="en-US" b="1" u="sng" dirty="0"/>
              <a:t>SVM</a:t>
            </a:r>
            <a:r>
              <a:rPr lang="en-US" dirty="0"/>
              <a:t>:</a:t>
            </a:r>
          </a:p>
          <a:p>
            <a:pPr lvl="1"/>
            <a:r>
              <a:rPr lang="en-US" dirty="0"/>
              <a:t>Radial SVM classifier, cost = 10, gamma = 1</a:t>
            </a:r>
          </a:p>
          <a:p>
            <a:pPr lvl="1"/>
            <a:r>
              <a:rPr lang="en-US" dirty="0"/>
              <a:t>Randomly split data in training to test ratio of 80:20</a:t>
            </a:r>
          </a:p>
          <a:p>
            <a:pPr lvl="1"/>
            <a:r>
              <a:rPr lang="en-US" dirty="0"/>
              <a:t>Results:</a:t>
            </a:r>
          </a:p>
          <a:p>
            <a:pPr lvl="1"/>
            <a:r>
              <a:rPr lang="en-US" dirty="0"/>
              <a:t>       true</a:t>
            </a:r>
          </a:p>
          <a:p>
            <a:pPr lvl="1"/>
            <a:r>
              <a:rPr lang="en-US" dirty="0"/>
              <a:t>test    0    1</a:t>
            </a:r>
          </a:p>
          <a:p>
            <a:pPr lvl="1"/>
            <a:r>
              <a:rPr lang="en-US" dirty="0"/>
              <a:t>   0 4629   28</a:t>
            </a:r>
          </a:p>
          <a:p>
            <a:pPr lvl="1"/>
            <a:r>
              <a:rPr lang="en-US" dirty="0"/>
              <a:t>   1   15  792</a:t>
            </a:r>
          </a:p>
          <a:p>
            <a:endParaRPr lang="en-US" dirty="0"/>
          </a:p>
        </p:txBody>
      </p:sp>
    </p:spTree>
    <p:extLst>
      <p:ext uri="{BB962C8B-B14F-4D97-AF65-F5344CB8AC3E}">
        <p14:creationId xmlns:p14="http://schemas.microsoft.com/office/powerpoint/2010/main" val="277245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Cross validation:</a:t>
            </a:r>
          </a:p>
          <a:p>
            <a:pPr lvl="1"/>
            <a:r>
              <a:rPr lang="en-US" dirty="0"/>
              <a:t>10 fold cross validation</a:t>
            </a:r>
          </a:p>
          <a:p>
            <a:pPr lvl="1"/>
            <a:r>
              <a:rPr lang="en-US" dirty="0"/>
              <a:t>Says best performance is with gamma 0.5. Notice confidence intervals are overlapping.</a:t>
            </a:r>
          </a:p>
          <a:p>
            <a:pPr lvl="1"/>
            <a:r>
              <a:rPr lang="en-US" dirty="0"/>
              <a:t>  gamma       error  dispersion (std. dev)</a:t>
            </a:r>
          </a:p>
          <a:p>
            <a:pPr lvl="1"/>
            <a:r>
              <a:rPr lang="en-US" dirty="0"/>
              <a:t>1   0.5 0.005271561 0.001234456</a:t>
            </a:r>
          </a:p>
          <a:p>
            <a:pPr lvl="1"/>
            <a:r>
              <a:rPr lang="en-US" dirty="0"/>
              <a:t>2   1.0 0.006589397 0.001750807</a:t>
            </a:r>
          </a:p>
          <a:p>
            <a:pPr lvl="1"/>
            <a:r>
              <a:rPr lang="en-US" dirty="0"/>
              <a:t>3   1.5 0.007211706 0.001913536</a:t>
            </a:r>
          </a:p>
          <a:p>
            <a:pPr lvl="1"/>
            <a:r>
              <a:rPr lang="en-US" dirty="0"/>
              <a:t>4   2.0 0.007321515 0.001928591</a:t>
            </a:r>
          </a:p>
          <a:p>
            <a:pPr lvl="1"/>
            <a:r>
              <a:rPr lang="en-US" dirty="0"/>
              <a:t>5   2.5 0.007358132 0.001869401</a:t>
            </a:r>
            <a:endParaRPr lang="en-US" u="none" strike="noStrike" dirty="0">
              <a:effectLst/>
            </a:endParaRPr>
          </a:p>
        </p:txBody>
      </p:sp>
    </p:spTree>
    <p:extLst>
      <p:ext uri="{BB962C8B-B14F-4D97-AF65-F5344CB8AC3E}">
        <p14:creationId xmlns:p14="http://schemas.microsoft.com/office/powerpoint/2010/main" val="186831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14F-778C-4BD7-A76E-C4856E36F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76CA4-677A-4ECE-B7E0-1FD996978F9F}"/>
              </a:ext>
            </a:extLst>
          </p:cNvPr>
          <p:cNvSpPr>
            <a:spLocks noGrp="1"/>
          </p:cNvSpPr>
          <p:nvPr>
            <p:ph idx="1"/>
          </p:nvPr>
        </p:nvSpPr>
        <p:spPr/>
        <p:txBody>
          <a:bodyPr/>
          <a:lstStyle/>
          <a:p>
            <a:pPr lvl="0"/>
            <a:r>
              <a:rPr lang="en-US" dirty="0"/>
              <a:t>Specific results are present in log in round2 folder.</a:t>
            </a:r>
          </a:p>
          <a:p>
            <a:pPr lvl="0"/>
            <a:r>
              <a:rPr lang="en-US" dirty="0"/>
              <a:t>In general, most of the misses are happening for females, who have their last/middle name changed. Probably due to marital status change.</a:t>
            </a:r>
          </a:p>
          <a:p>
            <a:pPr lvl="0"/>
            <a:r>
              <a:rPr lang="en-US" dirty="0"/>
              <a:t>A few instances are also being observed, when it is extremely likely that the same person has two different voter registration numbers. Therefore, resulting in an error. This is probably due to errors in database.</a:t>
            </a:r>
            <a:endParaRPr lang="en-US" u="none" strike="noStrike" dirty="0">
              <a:effectLst/>
            </a:endParaRPr>
          </a:p>
        </p:txBody>
      </p:sp>
    </p:spTree>
    <p:extLst>
      <p:ext uri="{BB962C8B-B14F-4D97-AF65-F5344CB8AC3E}">
        <p14:creationId xmlns:p14="http://schemas.microsoft.com/office/powerpoint/2010/main" val="86029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477B-4F8B-4F22-B301-82CE844348F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FB23679-5724-4C0A-ACB8-15A0A4E732F4}"/>
              </a:ext>
            </a:extLst>
          </p:cNvPr>
          <p:cNvSpPr>
            <a:spLocks noGrp="1"/>
          </p:cNvSpPr>
          <p:nvPr>
            <p:ph idx="1"/>
          </p:nvPr>
        </p:nvSpPr>
        <p:spPr/>
        <p:txBody>
          <a:bodyPr/>
          <a:lstStyle/>
          <a:p>
            <a:r>
              <a:rPr lang="en-US" dirty="0"/>
              <a:t>Record linkage (RL) is the task of finding records in a data set that refer to the same entity across different data sources (e.g., data files, books, websites, and databases).</a:t>
            </a:r>
          </a:p>
          <a:p>
            <a:r>
              <a:rPr lang="en-US" dirty="0"/>
              <a:t>The present work concentrated on linking same people in multiple databases.</a:t>
            </a:r>
          </a:p>
          <a:p>
            <a:r>
              <a:rPr lang="en-US" dirty="0"/>
              <a:t>My work is about evaluation of various kinds of features, which can help in our prediction.</a:t>
            </a:r>
          </a:p>
        </p:txBody>
      </p:sp>
    </p:spTree>
    <p:extLst>
      <p:ext uri="{BB962C8B-B14F-4D97-AF65-F5344CB8AC3E}">
        <p14:creationId xmlns:p14="http://schemas.microsoft.com/office/powerpoint/2010/main" val="207691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61A5-CF11-4985-AB2F-6FCB8C493A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104BD6-7B1E-4778-A013-B20AA692CFFE}"/>
              </a:ext>
            </a:extLst>
          </p:cNvPr>
          <p:cNvSpPr>
            <a:spLocks noGrp="1"/>
          </p:cNvSpPr>
          <p:nvPr>
            <p:ph idx="1"/>
          </p:nvPr>
        </p:nvSpPr>
        <p:spPr/>
        <p:txBody>
          <a:bodyPr/>
          <a:lstStyle/>
          <a:p>
            <a:pPr lvl="0"/>
            <a:r>
              <a:rPr lang="en-US" b="1" dirty="0"/>
              <a:t>Random Forests:</a:t>
            </a:r>
            <a:endParaRPr lang="en-US" dirty="0"/>
          </a:p>
          <a:p>
            <a:pPr lvl="1"/>
            <a:r>
              <a:rPr lang="en-US" dirty="0"/>
              <a:t>A random forest is also performed with 4 random predictors at each split and 200 trees.</a:t>
            </a:r>
          </a:p>
          <a:p>
            <a:r>
              <a:rPr lang="en-US" dirty="0"/>
              <a:t>Its performance is better than SVM.</a:t>
            </a:r>
          </a:p>
        </p:txBody>
      </p:sp>
    </p:spTree>
    <p:extLst>
      <p:ext uri="{BB962C8B-B14F-4D97-AF65-F5344CB8AC3E}">
        <p14:creationId xmlns:p14="http://schemas.microsoft.com/office/powerpoint/2010/main" val="327945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p:txBody>
          <a:bodyPr>
            <a:normAutofit fontScale="92500"/>
          </a:bodyPr>
          <a:lstStyle/>
          <a:p>
            <a:pPr lvl="0"/>
            <a:r>
              <a:rPr lang="en-US" dirty="0"/>
              <a:t>Used the same set of positive and negative pairs.</a:t>
            </a:r>
          </a:p>
          <a:p>
            <a:pPr lvl="0"/>
            <a:r>
              <a:rPr lang="en-US" dirty="0" err="1"/>
              <a:t>Indice</a:t>
            </a:r>
            <a:r>
              <a:rPr lang="en-US" dirty="0"/>
              <a:t> no: 6488, 20456, 20806, appear to be wrongly coded on the basis of results of round2. These have been updated.</a:t>
            </a:r>
          </a:p>
          <a:p>
            <a:pPr lvl="0"/>
            <a:r>
              <a:rPr lang="en-US" dirty="0"/>
              <a:t>New features are built to account for last name change for females.</a:t>
            </a:r>
          </a:p>
          <a:p>
            <a:pPr lvl="0"/>
            <a:r>
              <a:rPr lang="en-US" b="1" dirty="0"/>
              <a:t>Rule: </a:t>
            </a:r>
            <a:r>
              <a:rPr lang="en-US" b="1" dirty="0" err="1"/>
              <a:t>gender.x</a:t>
            </a:r>
            <a:r>
              <a:rPr lang="en-US" b="1" dirty="0"/>
              <a:t> == </a:t>
            </a:r>
            <a:r>
              <a:rPr lang="en-US" b="1" dirty="0" err="1"/>
              <a:t>gender.y</a:t>
            </a:r>
            <a:r>
              <a:rPr lang="en-US" b="1" dirty="0"/>
              <a:t> &amp;&amp; </a:t>
            </a:r>
            <a:r>
              <a:rPr lang="en-US" b="1" dirty="0" err="1"/>
              <a:t>first_name</a:t>
            </a:r>
            <a:r>
              <a:rPr lang="en-US" b="1" dirty="0"/>
              <a:t> &amp;&amp; </a:t>
            </a:r>
            <a:r>
              <a:rPr lang="en-US" b="1" dirty="0" err="1"/>
              <a:t>age_range</a:t>
            </a:r>
            <a:r>
              <a:rPr lang="en-US" b="1" dirty="0"/>
              <a:t> &amp;&amp; </a:t>
            </a:r>
            <a:r>
              <a:rPr lang="en-US" b="1" dirty="0" err="1"/>
              <a:t>birth_state</a:t>
            </a:r>
            <a:endParaRPr lang="en-US" dirty="0"/>
          </a:p>
          <a:p>
            <a:pPr lvl="1"/>
            <a:r>
              <a:rPr lang="en-US" dirty="0"/>
              <a:t>gender == f: feature = 0 if </a:t>
            </a:r>
            <a:r>
              <a:rPr lang="en-US" dirty="0" err="1"/>
              <a:t>normalised</a:t>
            </a:r>
            <a:r>
              <a:rPr lang="en-US" dirty="0"/>
              <a:t> edit </a:t>
            </a:r>
            <a:r>
              <a:rPr lang="en-US" dirty="0" err="1"/>
              <a:t>dist</a:t>
            </a:r>
            <a:r>
              <a:rPr lang="en-US" dirty="0"/>
              <a:t> (last name) &lt; 0.5 else 1 (gives slightly better result)</a:t>
            </a:r>
          </a:p>
          <a:p>
            <a:pPr lvl="1"/>
            <a:r>
              <a:rPr lang="en-US" dirty="0"/>
              <a:t>feature: JW of State, (types like TN and TX etc.)</a:t>
            </a:r>
          </a:p>
          <a:p>
            <a:pPr lvl="1"/>
            <a:r>
              <a:rPr lang="en-US" dirty="0"/>
              <a:t>gender ==f: JW of middle name</a:t>
            </a:r>
          </a:p>
          <a:p>
            <a:pPr lvl="1"/>
            <a:r>
              <a:rPr lang="en-US" dirty="0"/>
              <a:t>gender ==f, JW of last name and middle name</a:t>
            </a:r>
          </a:p>
          <a:p>
            <a:pPr lvl="0"/>
            <a:endParaRPr lang="en-US" dirty="0"/>
          </a:p>
          <a:p>
            <a:endParaRPr lang="en-US" dirty="0"/>
          </a:p>
        </p:txBody>
      </p:sp>
    </p:spTree>
    <p:extLst>
      <p:ext uri="{BB962C8B-B14F-4D97-AF65-F5344CB8AC3E}">
        <p14:creationId xmlns:p14="http://schemas.microsoft.com/office/powerpoint/2010/main" val="2442499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p:txBody>
          <a:bodyPr/>
          <a:lstStyle/>
          <a:p>
            <a:pPr lvl="0"/>
            <a:r>
              <a:rPr lang="en-US" dirty="0"/>
              <a:t>Performance comes down when using all of these features together.</a:t>
            </a:r>
          </a:p>
          <a:p>
            <a:pPr lvl="0"/>
            <a:r>
              <a:rPr lang="en-US" dirty="0"/>
              <a:t>In general, simple rule based features which give 0/1 give slightly better performance.</a:t>
            </a:r>
          </a:p>
        </p:txBody>
      </p:sp>
    </p:spTree>
    <p:extLst>
      <p:ext uri="{BB962C8B-B14F-4D97-AF65-F5344CB8AC3E}">
        <p14:creationId xmlns:p14="http://schemas.microsoft.com/office/powerpoint/2010/main" val="360775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a:xfrm>
            <a:off x="581192" y="2228003"/>
            <a:ext cx="7989752" cy="4403706"/>
          </a:xfrm>
        </p:spPr>
        <p:txBody>
          <a:bodyPr>
            <a:normAutofit fontScale="62500" lnSpcReduction="20000"/>
          </a:bodyPr>
          <a:lstStyle/>
          <a:p>
            <a:pPr lvl="0"/>
            <a:r>
              <a:rPr lang="en-US" dirty="0"/>
              <a:t>Confusion matrix: Features of round2 + </a:t>
            </a:r>
            <a:r>
              <a:rPr lang="en-US" dirty="0" err="1"/>
              <a:t>last_name_similarity_factor</a:t>
            </a:r>
            <a:r>
              <a:rPr lang="en-US" dirty="0"/>
              <a:t>	</a:t>
            </a:r>
          </a:p>
          <a:p>
            <a:pPr lvl="0"/>
            <a:r>
              <a:rPr lang="en-US" dirty="0"/>
              <a:t>    true</a:t>
            </a:r>
          </a:p>
          <a:p>
            <a:pPr lvl="0"/>
            <a:r>
              <a:rPr lang="en-US" dirty="0"/>
              <a:t>test    0    1</a:t>
            </a:r>
          </a:p>
          <a:p>
            <a:pPr lvl="0"/>
            <a:r>
              <a:rPr lang="en-US" dirty="0"/>
              <a:t>   0 4652   16</a:t>
            </a:r>
          </a:p>
          <a:p>
            <a:pPr lvl="0"/>
            <a:r>
              <a:rPr lang="en-US" dirty="0"/>
              <a:t>   1    6  780</a:t>
            </a:r>
          </a:p>
          <a:p>
            <a:pPr lvl="0"/>
            <a:endParaRPr lang="en-US" dirty="0"/>
          </a:p>
          <a:p>
            <a:pPr lvl="0"/>
            <a:r>
              <a:rPr lang="en-US" dirty="0"/>
              <a:t>Confusion matrix: Features of round2 + </a:t>
            </a:r>
            <a:r>
              <a:rPr lang="en-US" dirty="0" err="1"/>
              <a:t>last_name_similarity_factor</a:t>
            </a:r>
            <a:r>
              <a:rPr lang="en-US" dirty="0"/>
              <a:t> + </a:t>
            </a:r>
            <a:r>
              <a:rPr lang="en-US" dirty="0" err="1"/>
              <a:t>birth_st_jw</a:t>
            </a:r>
            <a:r>
              <a:rPr lang="en-US" dirty="0"/>
              <a:t>	</a:t>
            </a:r>
          </a:p>
          <a:p>
            <a:pPr lvl="0"/>
            <a:r>
              <a:rPr lang="en-US" dirty="0"/>
              <a:t>    true</a:t>
            </a:r>
          </a:p>
          <a:p>
            <a:pPr lvl="0"/>
            <a:r>
              <a:rPr lang="en-US" dirty="0"/>
              <a:t>test    0    1</a:t>
            </a:r>
          </a:p>
          <a:p>
            <a:pPr lvl="0"/>
            <a:r>
              <a:rPr lang="en-US" dirty="0"/>
              <a:t>   0 4658   30</a:t>
            </a:r>
          </a:p>
          <a:p>
            <a:pPr lvl="0"/>
            <a:r>
              <a:rPr lang="en-US" dirty="0"/>
              <a:t>   1    4  766</a:t>
            </a:r>
          </a:p>
          <a:p>
            <a:pPr lvl="0"/>
            <a:endParaRPr lang="en-US" dirty="0"/>
          </a:p>
          <a:p>
            <a:pPr lvl="0"/>
            <a:r>
              <a:rPr lang="en-US" dirty="0"/>
              <a:t>Confusion matrix: Features of round2 + </a:t>
            </a:r>
            <a:r>
              <a:rPr lang="en-US" dirty="0" err="1"/>
              <a:t>rule_based</a:t>
            </a:r>
            <a:r>
              <a:rPr lang="en-US" dirty="0"/>
              <a:t> + </a:t>
            </a:r>
            <a:r>
              <a:rPr lang="en-US" dirty="0" err="1"/>
              <a:t>birth_state_jw</a:t>
            </a:r>
            <a:r>
              <a:rPr lang="en-US" dirty="0"/>
              <a:t> + </a:t>
            </a:r>
            <a:r>
              <a:rPr lang="en-US" dirty="0" err="1"/>
              <a:t>last_name_similarity_factor</a:t>
            </a:r>
            <a:r>
              <a:rPr lang="en-US" dirty="0"/>
              <a:t>	</a:t>
            </a:r>
          </a:p>
          <a:p>
            <a:pPr lvl="0"/>
            <a:r>
              <a:rPr lang="en-US" dirty="0"/>
              <a:t>    true</a:t>
            </a:r>
          </a:p>
          <a:p>
            <a:pPr lvl="0"/>
            <a:r>
              <a:rPr lang="en-US" dirty="0"/>
              <a:t>test    0    1</a:t>
            </a:r>
          </a:p>
          <a:p>
            <a:pPr lvl="0"/>
            <a:r>
              <a:rPr lang="en-US" dirty="0"/>
              <a:t>   0 4658   29</a:t>
            </a:r>
          </a:p>
          <a:p>
            <a:pPr lvl="0"/>
            <a:r>
              <a:rPr lang="en-US" dirty="0"/>
              <a:t>   1    4  767</a:t>
            </a:r>
          </a:p>
          <a:p>
            <a:pPr lvl="0"/>
            <a:endParaRPr lang="en-US" dirty="0"/>
          </a:p>
        </p:txBody>
      </p:sp>
    </p:spTree>
    <p:extLst>
      <p:ext uri="{BB962C8B-B14F-4D97-AF65-F5344CB8AC3E}">
        <p14:creationId xmlns:p14="http://schemas.microsoft.com/office/powerpoint/2010/main" val="22051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2C90-23A3-4BC9-BC08-C8803D13E46F}"/>
              </a:ext>
            </a:extLst>
          </p:cNvPr>
          <p:cNvSpPr>
            <a:spLocks noGrp="1"/>
          </p:cNvSpPr>
          <p:nvPr>
            <p:ph type="title"/>
          </p:nvPr>
        </p:nvSpPr>
        <p:spPr/>
        <p:txBody>
          <a:bodyPr/>
          <a:lstStyle/>
          <a:p>
            <a:r>
              <a:rPr lang="en-US" dirty="0"/>
              <a:t>Third iteration:</a:t>
            </a:r>
          </a:p>
        </p:txBody>
      </p:sp>
      <p:sp>
        <p:nvSpPr>
          <p:cNvPr id="3" name="Content Placeholder 2">
            <a:extLst>
              <a:ext uri="{FF2B5EF4-FFF2-40B4-BE49-F238E27FC236}">
                <a16:creationId xmlns:a16="http://schemas.microsoft.com/office/drawing/2014/main" id="{D6F374E2-B0EF-4045-9F87-AE03880716DC}"/>
              </a:ext>
            </a:extLst>
          </p:cNvPr>
          <p:cNvSpPr>
            <a:spLocks noGrp="1"/>
          </p:cNvSpPr>
          <p:nvPr>
            <p:ph idx="1"/>
          </p:nvPr>
        </p:nvSpPr>
        <p:spPr>
          <a:xfrm>
            <a:off x="581192" y="2228003"/>
            <a:ext cx="7989752" cy="3239924"/>
          </a:xfrm>
        </p:spPr>
        <p:txBody>
          <a:bodyPr>
            <a:normAutofit fontScale="77500" lnSpcReduction="20000"/>
          </a:bodyPr>
          <a:lstStyle/>
          <a:p>
            <a:pPr lvl="0"/>
            <a:r>
              <a:rPr lang="en-US" dirty="0"/>
              <a:t>Confusion matrix: Features of round2 + </a:t>
            </a:r>
            <a:r>
              <a:rPr lang="en-US" dirty="0" err="1"/>
              <a:t>rule_based</a:t>
            </a:r>
            <a:r>
              <a:rPr lang="en-US" dirty="0"/>
              <a:t> + </a:t>
            </a:r>
            <a:r>
              <a:rPr lang="en-US" dirty="0" err="1"/>
              <a:t>last_name_similarity_factor</a:t>
            </a:r>
            <a:endParaRPr lang="en-US" dirty="0"/>
          </a:p>
          <a:p>
            <a:pPr lvl="0"/>
            <a:r>
              <a:rPr lang="en-US" dirty="0"/>
              <a:t>    true</a:t>
            </a:r>
          </a:p>
          <a:p>
            <a:pPr lvl="0"/>
            <a:r>
              <a:rPr lang="en-US" dirty="0"/>
              <a:t>test    0    1</a:t>
            </a:r>
          </a:p>
          <a:p>
            <a:pPr lvl="0"/>
            <a:r>
              <a:rPr lang="en-US" dirty="0"/>
              <a:t>   0 4656   18</a:t>
            </a:r>
          </a:p>
          <a:p>
            <a:pPr lvl="0"/>
            <a:r>
              <a:rPr lang="en-US" dirty="0"/>
              <a:t>   1    6  778</a:t>
            </a:r>
          </a:p>
          <a:p>
            <a:pPr lvl="0"/>
            <a:endParaRPr lang="en-US" dirty="0"/>
          </a:p>
          <a:p>
            <a:pPr lvl="0"/>
            <a:r>
              <a:rPr lang="en-US" dirty="0"/>
              <a:t>Confusion matrix: Features of round2 + </a:t>
            </a:r>
            <a:r>
              <a:rPr lang="en-US" dirty="0" err="1"/>
              <a:t>rule_based</a:t>
            </a:r>
            <a:endParaRPr lang="en-US" dirty="0"/>
          </a:p>
          <a:p>
            <a:pPr lvl="0"/>
            <a:r>
              <a:rPr lang="en-US" dirty="0"/>
              <a:t>   true</a:t>
            </a:r>
          </a:p>
          <a:p>
            <a:pPr lvl="0"/>
            <a:r>
              <a:rPr lang="en-US" dirty="0"/>
              <a:t>test    0    1</a:t>
            </a:r>
          </a:p>
          <a:p>
            <a:pPr lvl="0"/>
            <a:r>
              <a:rPr lang="en-US" dirty="0"/>
              <a:t>   0 4655   16</a:t>
            </a:r>
          </a:p>
          <a:p>
            <a:pPr lvl="0"/>
            <a:r>
              <a:rPr lang="en-US" dirty="0"/>
              <a:t>   1    7  780</a:t>
            </a:r>
          </a:p>
        </p:txBody>
      </p:sp>
    </p:spTree>
    <p:extLst>
      <p:ext uri="{BB962C8B-B14F-4D97-AF65-F5344CB8AC3E}">
        <p14:creationId xmlns:p14="http://schemas.microsoft.com/office/powerpoint/2010/main" val="4049637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D333-5E89-4246-98BD-F2946E62F7B5}"/>
              </a:ext>
            </a:extLst>
          </p:cNvPr>
          <p:cNvSpPr>
            <a:spLocks noGrp="1"/>
          </p:cNvSpPr>
          <p:nvPr>
            <p:ph type="title"/>
          </p:nvPr>
        </p:nvSpPr>
        <p:spPr/>
        <p:txBody>
          <a:bodyPr/>
          <a:lstStyle/>
          <a:p>
            <a:r>
              <a:rPr lang="en-US" dirty="0"/>
              <a:t>Notes about algorithms</a:t>
            </a:r>
          </a:p>
        </p:txBody>
      </p:sp>
      <p:sp>
        <p:nvSpPr>
          <p:cNvPr id="3" name="Content Placeholder 2">
            <a:extLst>
              <a:ext uri="{FF2B5EF4-FFF2-40B4-BE49-F238E27FC236}">
                <a16:creationId xmlns:a16="http://schemas.microsoft.com/office/drawing/2014/main" id="{D8E2F776-AD91-4201-9182-18C0048B66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697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BF2A-3EFE-45AA-8021-3FE0CB7241DE}"/>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A85A4194-7FB6-4424-92C2-B148468C1054}"/>
              </a:ext>
            </a:extLst>
          </p:cNvPr>
          <p:cNvSpPr>
            <a:spLocks noGrp="1"/>
          </p:cNvSpPr>
          <p:nvPr>
            <p:ph idx="1"/>
          </p:nvPr>
        </p:nvSpPr>
        <p:spPr/>
        <p:txBody>
          <a:bodyPr>
            <a:normAutofit fontScale="85000" lnSpcReduction="10000"/>
          </a:bodyPr>
          <a:lstStyle/>
          <a:p>
            <a:r>
              <a:rPr lang="en-US" dirty="0"/>
              <a:t>The mean decrease of accuracy in predictions on the out of  bag samples when a given variable is excluded from the model </a:t>
            </a:r>
          </a:p>
          <a:p>
            <a:r>
              <a:rPr lang="en-US" dirty="0"/>
              <a:t>Total decrease in node impurity that results from splits over that variable, averaged over all trees.</a:t>
            </a:r>
          </a:p>
          <a:p>
            <a:r>
              <a:rPr lang="en-US" dirty="0"/>
              <a:t>In the case of regression trees, the node impurity is measured  by the training RSS, and for classification trees by the deviance.</a:t>
            </a:r>
          </a:p>
          <a:p>
            <a:endParaRPr lang="en-US" dirty="0"/>
          </a:p>
          <a:p>
            <a:r>
              <a:rPr lang="en-US" dirty="0"/>
              <a:t>Nut shell: Higher values on mean decrease accuracy implies more importance</a:t>
            </a:r>
          </a:p>
          <a:p>
            <a:r>
              <a:rPr lang="en-US" dirty="0"/>
              <a:t>Higher value on mean decrease </a:t>
            </a:r>
            <a:r>
              <a:rPr lang="en-US" dirty="0" err="1"/>
              <a:t>gini</a:t>
            </a:r>
            <a:r>
              <a:rPr lang="en-US" dirty="0"/>
              <a:t> implies mixed results on split at that node</a:t>
            </a:r>
          </a:p>
          <a:p>
            <a:r>
              <a:rPr lang="en-US" dirty="0"/>
              <a:t>A guess can I remove feature having low value in accuracy as well as high value in </a:t>
            </a:r>
            <a:r>
              <a:rPr lang="en-US" dirty="0" err="1"/>
              <a:t>gini</a:t>
            </a:r>
            <a:r>
              <a:rPr lang="en-US" dirty="0"/>
              <a:t>?</a:t>
            </a:r>
          </a:p>
          <a:p>
            <a:endParaRPr lang="en-US" dirty="0"/>
          </a:p>
          <a:p>
            <a:r>
              <a:rPr lang="en-US" dirty="0"/>
              <a:t>With correlated features, strong features can end up with low scores and the method can be biased towards variables with many categories</a:t>
            </a:r>
          </a:p>
        </p:txBody>
      </p:sp>
    </p:spTree>
    <p:extLst>
      <p:ext uri="{BB962C8B-B14F-4D97-AF65-F5344CB8AC3E}">
        <p14:creationId xmlns:p14="http://schemas.microsoft.com/office/powerpoint/2010/main" val="238118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A092-4BDA-4DAD-BCF0-95C21EDADDB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3077B19-77D8-42E0-A1BE-3D699F5C6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560" y="2094527"/>
            <a:ext cx="6361016" cy="4380014"/>
          </a:xfrm>
          <a:prstGeom prst="rect">
            <a:avLst/>
          </a:prstGeom>
        </p:spPr>
      </p:pic>
    </p:spTree>
    <p:extLst>
      <p:ext uri="{BB962C8B-B14F-4D97-AF65-F5344CB8AC3E}">
        <p14:creationId xmlns:p14="http://schemas.microsoft.com/office/powerpoint/2010/main" val="159778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CEEF-DCE2-4DE3-83FB-718864A337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7AED6-BEA7-47D5-87E2-EF890A5B455C}"/>
              </a:ext>
            </a:extLst>
          </p:cNvPr>
          <p:cNvSpPr>
            <a:spLocks noGrp="1"/>
          </p:cNvSpPr>
          <p:nvPr>
            <p:ph idx="1"/>
          </p:nvPr>
        </p:nvSpPr>
        <p:spPr/>
        <p:txBody>
          <a:bodyPr/>
          <a:lstStyle/>
          <a:p>
            <a:r>
              <a:rPr lang="en-US" dirty="0"/>
              <a:t>Ref: </a:t>
            </a:r>
          </a:p>
          <a:p>
            <a:r>
              <a:rPr lang="en-US" dirty="0">
                <a:hlinkClick r:id="rId2"/>
              </a:rPr>
              <a:t>http://www.informit.com/articles/article.aspx?p=1848528</a:t>
            </a:r>
            <a:endParaRPr lang="en-US" dirty="0"/>
          </a:p>
          <a:p>
            <a:r>
              <a:rPr lang="en-US" dirty="0"/>
              <a:t>https://pal.cct.brookes.ac.uk/free-new-r-packages-for-natural-language-processing/</a:t>
            </a:r>
          </a:p>
          <a:p>
            <a:endParaRPr lang="en-US" dirty="0"/>
          </a:p>
        </p:txBody>
      </p:sp>
    </p:spTree>
    <p:extLst>
      <p:ext uri="{BB962C8B-B14F-4D97-AF65-F5344CB8AC3E}">
        <p14:creationId xmlns:p14="http://schemas.microsoft.com/office/powerpoint/2010/main" val="290616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086A-655D-40D9-87D3-8CCF05084C59}"/>
              </a:ext>
            </a:extLst>
          </p:cNvPr>
          <p:cNvSpPr>
            <a:spLocks noGrp="1"/>
          </p:cNvSpPr>
          <p:nvPr>
            <p:ph type="title"/>
          </p:nvPr>
        </p:nvSpPr>
        <p:spPr/>
        <p:txBody>
          <a:bodyPr/>
          <a:lstStyle/>
          <a:p>
            <a:r>
              <a:rPr lang="en-US" dirty="0"/>
              <a:t>R libraries:</a:t>
            </a:r>
          </a:p>
        </p:txBody>
      </p:sp>
      <p:sp>
        <p:nvSpPr>
          <p:cNvPr id="3" name="Content Placeholder 2">
            <a:extLst>
              <a:ext uri="{FF2B5EF4-FFF2-40B4-BE49-F238E27FC236}">
                <a16:creationId xmlns:a16="http://schemas.microsoft.com/office/drawing/2014/main" id="{0106C0E3-C675-4FC9-8A51-12A4CD791226}"/>
              </a:ext>
            </a:extLst>
          </p:cNvPr>
          <p:cNvSpPr>
            <a:spLocks noGrp="1"/>
          </p:cNvSpPr>
          <p:nvPr>
            <p:ph sz="half" idx="1"/>
          </p:nvPr>
        </p:nvSpPr>
        <p:spPr/>
        <p:txBody>
          <a:bodyPr>
            <a:normAutofit/>
          </a:bodyPr>
          <a:lstStyle/>
          <a:p>
            <a:r>
              <a:rPr lang="en-US" dirty="0"/>
              <a:t>library(e1071)</a:t>
            </a:r>
          </a:p>
          <a:p>
            <a:r>
              <a:rPr lang="en-US" dirty="0"/>
              <a:t>library(tree)</a:t>
            </a:r>
          </a:p>
          <a:p>
            <a:r>
              <a:rPr lang="en-US" dirty="0"/>
              <a:t>library(</a:t>
            </a:r>
            <a:r>
              <a:rPr lang="en-US" dirty="0" err="1"/>
              <a:t>randomForest</a:t>
            </a:r>
            <a:r>
              <a:rPr lang="en-US" dirty="0"/>
              <a:t>)</a:t>
            </a:r>
          </a:p>
          <a:p>
            <a:r>
              <a:rPr lang="en-US" dirty="0"/>
              <a:t>library(</a:t>
            </a:r>
            <a:r>
              <a:rPr lang="en-US" dirty="0" err="1"/>
              <a:t>tidyverse</a:t>
            </a:r>
            <a:r>
              <a:rPr lang="en-US" dirty="0"/>
              <a:t>)</a:t>
            </a:r>
          </a:p>
          <a:p>
            <a:r>
              <a:rPr lang="en-US" dirty="0"/>
              <a:t>library(caret)</a:t>
            </a:r>
          </a:p>
          <a:p>
            <a:r>
              <a:rPr lang="en-US" dirty="0"/>
              <a:t>library(</a:t>
            </a:r>
            <a:r>
              <a:rPr lang="en-US" dirty="0" err="1"/>
              <a:t>stringr</a:t>
            </a:r>
            <a:r>
              <a:rPr lang="en-US" dirty="0"/>
              <a:t>)</a:t>
            </a:r>
          </a:p>
          <a:p>
            <a:r>
              <a:rPr lang="en-US" dirty="0"/>
              <a:t>library(</a:t>
            </a:r>
            <a:r>
              <a:rPr lang="en-US" dirty="0" err="1"/>
              <a:t>stringdist</a:t>
            </a:r>
            <a:r>
              <a:rPr lang="en-US" dirty="0"/>
              <a:t>)</a:t>
            </a:r>
          </a:p>
        </p:txBody>
      </p:sp>
      <p:sp>
        <p:nvSpPr>
          <p:cNvPr id="4" name="Content Placeholder 3">
            <a:extLst>
              <a:ext uri="{FF2B5EF4-FFF2-40B4-BE49-F238E27FC236}">
                <a16:creationId xmlns:a16="http://schemas.microsoft.com/office/drawing/2014/main" id="{DC01E5B2-2C6A-4AA2-9BE5-DDA503144A40}"/>
              </a:ext>
            </a:extLst>
          </p:cNvPr>
          <p:cNvSpPr>
            <a:spLocks noGrp="1"/>
          </p:cNvSpPr>
          <p:nvPr>
            <p:ph sz="half" idx="2"/>
          </p:nvPr>
        </p:nvSpPr>
        <p:spPr/>
        <p:txBody>
          <a:bodyPr/>
          <a:lstStyle/>
          <a:p>
            <a:r>
              <a:rPr lang="en-US" dirty="0"/>
              <a:t>library(</a:t>
            </a:r>
            <a:r>
              <a:rPr lang="en-US" dirty="0" err="1"/>
              <a:t>PGRdup</a:t>
            </a:r>
            <a:r>
              <a:rPr lang="en-US" dirty="0"/>
              <a:t>)</a:t>
            </a:r>
          </a:p>
          <a:p>
            <a:r>
              <a:rPr lang="en-US" dirty="0"/>
              <a:t>library(</a:t>
            </a:r>
            <a:r>
              <a:rPr lang="en-US" dirty="0" err="1"/>
              <a:t>stringi</a:t>
            </a:r>
            <a:r>
              <a:rPr lang="en-US" dirty="0"/>
              <a:t>)</a:t>
            </a:r>
          </a:p>
          <a:p>
            <a:r>
              <a:rPr lang="en-US" dirty="0"/>
              <a:t>library(</a:t>
            </a:r>
            <a:r>
              <a:rPr lang="en-US" dirty="0" err="1"/>
              <a:t>igraph</a:t>
            </a:r>
            <a:r>
              <a:rPr lang="en-US" dirty="0"/>
              <a:t>)</a:t>
            </a:r>
          </a:p>
          <a:p>
            <a:r>
              <a:rPr lang="en-US" dirty="0"/>
              <a:t>library(</a:t>
            </a:r>
            <a:r>
              <a:rPr lang="en-US" dirty="0" err="1"/>
              <a:t>data.table</a:t>
            </a:r>
            <a:r>
              <a:rPr lang="en-US" dirty="0"/>
              <a:t>)</a:t>
            </a:r>
          </a:p>
          <a:p>
            <a:r>
              <a:rPr lang="en-US" dirty="0"/>
              <a:t>library(phonics)</a:t>
            </a:r>
          </a:p>
          <a:p>
            <a:endParaRPr lang="en-US" dirty="0"/>
          </a:p>
        </p:txBody>
      </p:sp>
    </p:spTree>
    <p:extLst>
      <p:ext uri="{BB962C8B-B14F-4D97-AF65-F5344CB8AC3E}">
        <p14:creationId xmlns:p14="http://schemas.microsoft.com/office/powerpoint/2010/main" val="251023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7D0-F9B1-4665-BCFF-B93876C5B84F}"/>
              </a:ext>
            </a:extLst>
          </p:cNvPr>
          <p:cNvSpPr>
            <a:spLocks noGrp="1"/>
          </p:cNvSpPr>
          <p:nvPr>
            <p:ph type="title"/>
          </p:nvPr>
        </p:nvSpPr>
        <p:spPr/>
        <p:txBody>
          <a:bodyPr/>
          <a:lstStyle/>
          <a:p>
            <a:r>
              <a:rPr lang="en-US" dirty="0"/>
              <a:t>Edit distance:</a:t>
            </a:r>
          </a:p>
        </p:txBody>
      </p:sp>
      <p:sp>
        <p:nvSpPr>
          <p:cNvPr id="3" name="Content Placeholder 2">
            <a:extLst>
              <a:ext uri="{FF2B5EF4-FFF2-40B4-BE49-F238E27FC236}">
                <a16:creationId xmlns:a16="http://schemas.microsoft.com/office/drawing/2014/main" id="{DB16093B-FB7B-40EA-8A01-0C4B78664FCD}"/>
              </a:ext>
            </a:extLst>
          </p:cNvPr>
          <p:cNvSpPr>
            <a:spLocks noGrp="1"/>
          </p:cNvSpPr>
          <p:nvPr>
            <p:ph idx="1"/>
          </p:nvPr>
        </p:nvSpPr>
        <p:spPr/>
        <p:txBody>
          <a:bodyPr/>
          <a:lstStyle/>
          <a:p>
            <a:r>
              <a:rPr lang="en-US" b="1" dirty="0"/>
              <a:t>Edit</a:t>
            </a:r>
            <a:r>
              <a:rPr lang="en-US" dirty="0"/>
              <a:t> </a:t>
            </a:r>
            <a:r>
              <a:rPr lang="en-US" b="1" dirty="0"/>
              <a:t>distance</a:t>
            </a:r>
            <a:r>
              <a:rPr lang="en-US" dirty="0"/>
              <a:t> is a way of quantifying how dissimilar two strings (e.g., words) are to one another by counting the minimum number of operations required to transform one string into the other.</a:t>
            </a:r>
          </a:p>
          <a:p>
            <a:r>
              <a:rPr lang="en-US" dirty="0"/>
              <a:t>Example: </a:t>
            </a:r>
            <a:r>
              <a:rPr lang="en-US" dirty="0" err="1"/>
              <a:t>Levenshtein</a:t>
            </a:r>
            <a:r>
              <a:rPr lang="en-US" dirty="0"/>
              <a:t>  distance.</a:t>
            </a:r>
          </a:p>
        </p:txBody>
      </p:sp>
    </p:spTree>
    <p:extLst>
      <p:ext uri="{BB962C8B-B14F-4D97-AF65-F5344CB8AC3E}">
        <p14:creationId xmlns:p14="http://schemas.microsoft.com/office/powerpoint/2010/main" val="390254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9640-314E-4EAF-822E-517F64AF5F99}"/>
              </a:ext>
            </a:extLst>
          </p:cNvPr>
          <p:cNvSpPr>
            <a:spLocks noGrp="1"/>
          </p:cNvSpPr>
          <p:nvPr>
            <p:ph type="title"/>
          </p:nvPr>
        </p:nvSpPr>
        <p:spPr/>
        <p:txBody>
          <a:bodyPr/>
          <a:lstStyle/>
          <a:p>
            <a:r>
              <a:rPr lang="en-US" dirty="0" err="1"/>
              <a:t>Jaro-winkler</a:t>
            </a:r>
            <a:r>
              <a:rPr lang="en-US" dirty="0"/>
              <a:t> edit distance</a:t>
            </a:r>
          </a:p>
        </p:txBody>
      </p:sp>
      <p:sp>
        <p:nvSpPr>
          <p:cNvPr id="3" name="Content Placeholder 2">
            <a:extLst>
              <a:ext uri="{FF2B5EF4-FFF2-40B4-BE49-F238E27FC236}">
                <a16:creationId xmlns:a16="http://schemas.microsoft.com/office/drawing/2014/main" id="{8D7F6281-63BA-4A50-AD8A-A0313070A1AC}"/>
              </a:ext>
            </a:extLst>
          </p:cNvPr>
          <p:cNvSpPr>
            <a:spLocks noGrp="1"/>
          </p:cNvSpPr>
          <p:nvPr>
            <p:ph idx="1"/>
          </p:nvPr>
        </p:nvSpPr>
        <p:spPr/>
        <p:txBody>
          <a:bodyPr/>
          <a:lstStyle/>
          <a:p>
            <a:r>
              <a:rPr lang="en-US" dirty="0"/>
              <a:t>It is a modification of edit distance, which gives more weight to characters in starting of string.</a:t>
            </a:r>
          </a:p>
          <a:p>
            <a:r>
              <a:rPr lang="en-US" dirty="0"/>
              <a:t>The idea is, a spelling typos is less likely to occur in the </a:t>
            </a:r>
            <a:r>
              <a:rPr lang="en-US" dirty="0" err="1"/>
              <a:t>begininig</a:t>
            </a:r>
            <a:r>
              <a:rPr lang="en-US" dirty="0"/>
              <a:t>.</a:t>
            </a:r>
          </a:p>
        </p:txBody>
      </p:sp>
    </p:spTree>
    <p:extLst>
      <p:ext uri="{BB962C8B-B14F-4D97-AF65-F5344CB8AC3E}">
        <p14:creationId xmlns:p14="http://schemas.microsoft.com/office/powerpoint/2010/main" val="297466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024B-9660-41D2-9C71-4D75925EA031}"/>
              </a:ext>
            </a:extLst>
          </p:cNvPr>
          <p:cNvSpPr>
            <a:spLocks noGrp="1"/>
          </p:cNvSpPr>
          <p:nvPr>
            <p:ph type="title"/>
          </p:nvPr>
        </p:nvSpPr>
        <p:spPr/>
        <p:txBody>
          <a:bodyPr/>
          <a:lstStyle/>
          <a:p>
            <a:r>
              <a:rPr lang="en-US" dirty="0"/>
              <a:t>Phonetics: </a:t>
            </a:r>
            <a:r>
              <a:rPr lang="en-US" b="1" dirty="0"/>
              <a:t>Soundex</a:t>
            </a:r>
            <a:r>
              <a:rPr lang="en-US" dirty="0"/>
              <a:t> (early effort)</a:t>
            </a:r>
          </a:p>
        </p:txBody>
      </p:sp>
      <p:sp>
        <p:nvSpPr>
          <p:cNvPr id="3" name="Content Placeholder 2">
            <a:extLst>
              <a:ext uri="{FF2B5EF4-FFF2-40B4-BE49-F238E27FC236}">
                <a16:creationId xmlns:a16="http://schemas.microsoft.com/office/drawing/2014/main" id="{5608EDCC-74AB-4F1B-B639-D58E5FF8000D}"/>
              </a:ext>
            </a:extLst>
          </p:cNvPr>
          <p:cNvSpPr>
            <a:spLocks noGrp="1"/>
          </p:cNvSpPr>
          <p:nvPr>
            <p:ph idx="1"/>
          </p:nvPr>
        </p:nvSpPr>
        <p:spPr>
          <a:xfrm>
            <a:off x="581192" y="2228003"/>
            <a:ext cx="4492253" cy="4276036"/>
          </a:xfrm>
        </p:spPr>
        <p:txBody>
          <a:bodyPr>
            <a:normAutofit/>
          </a:bodyPr>
          <a:lstStyle/>
          <a:p>
            <a:r>
              <a:rPr lang="en-US" dirty="0"/>
              <a:t>A Soundex hash value is calculated by using the first letter of the name and converting the consonants in the rest of the name to digits by using a simple lookup table.</a:t>
            </a:r>
          </a:p>
        </p:txBody>
      </p:sp>
      <p:sp>
        <p:nvSpPr>
          <p:cNvPr id="7" name="TextBox 6">
            <a:extLst>
              <a:ext uri="{FF2B5EF4-FFF2-40B4-BE49-F238E27FC236}">
                <a16:creationId xmlns:a16="http://schemas.microsoft.com/office/drawing/2014/main" id="{C482F1BB-8D24-4F18-A68C-83C15F54F352}"/>
              </a:ext>
            </a:extLst>
          </p:cNvPr>
          <p:cNvSpPr txBox="1"/>
          <p:nvPr/>
        </p:nvSpPr>
        <p:spPr>
          <a:xfrm>
            <a:off x="5412658" y="2330245"/>
            <a:ext cx="2750176" cy="3693319"/>
          </a:xfrm>
          <a:prstGeom prst="rect">
            <a:avLst/>
          </a:prstGeom>
          <a:noFill/>
        </p:spPr>
        <p:txBody>
          <a:bodyPr wrap="none" rtlCol="0">
            <a:spAutoFit/>
          </a:bodyPr>
          <a:lstStyle/>
          <a:p>
            <a:r>
              <a:rPr lang="en-US" dirty="0"/>
              <a:t>$ python show_soundex.py</a:t>
            </a:r>
          </a:p>
          <a:p>
            <a:r>
              <a:rPr lang="en-US" dirty="0"/>
              <a:t>Catherine  C365</a:t>
            </a:r>
          </a:p>
          <a:p>
            <a:r>
              <a:rPr lang="en-US" dirty="0"/>
              <a:t>Katherine  K365</a:t>
            </a:r>
          </a:p>
          <a:p>
            <a:r>
              <a:rPr lang="en-US" dirty="0"/>
              <a:t>Katarina   K365</a:t>
            </a:r>
          </a:p>
          <a:p>
            <a:r>
              <a:rPr lang="en-US" dirty="0"/>
              <a:t>Johnathan  J535</a:t>
            </a:r>
          </a:p>
          <a:p>
            <a:r>
              <a:rPr lang="en-US" dirty="0"/>
              <a:t>Jonathan   J535</a:t>
            </a:r>
          </a:p>
          <a:p>
            <a:r>
              <a:rPr lang="en-US" dirty="0"/>
              <a:t>John       J500</a:t>
            </a:r>
          </a:p>
          <a:p>
            <a:r>
              <a:rPr lang="en-US" dirty="0"/>
              <a:t>Teresa     T620</a:t>
            </a:r>
          </a:p>
          <a:p>
            <a:r>
              <a:rPr lang="en-US" dirty="0"/>
              <a:t>Theresa    T620</a:t>
            </a:r>
          </a:p>
          <a:p>
            <a:r>
              <a:rPr lang="en-US" dirty="0"/>
              <a:t>Smith      S530</a:t>
            </a:r>
          </a:p>
          <a:p>
            <a:r>
              <a:rPr lang="en-US" dirty="0"/>
              <a:t>Smyth      S530</a:t>
            </a:r>
          </a:p>
          <a:p>
            <a:r>
              <a:rPr lang="en-US" dirty="0"/>
              <a:t>Jessica    J200</a:t>
            </a:r>
          </a:p>
          <a:p>
            <a:r>
              <a:rPr lang="en-US" dirty="0"/>
              <a:t>Joshua     J200</a:t>
            </a:r>
          </a:p>
        </p:txBody>
      </p:sp>
    </p:spTree>
    <p:extLst>
      <p:ext uri="{BB962C8B-B14F-4D97-AF65-F5344CB8AC3E}">
        <p14:creationId xmlns:p14="http://schemas.microsoft.com/office/powerpoint/2010/main" val="65714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497C-2BF4-4097-BAAD-C418E9289091}"/>
              </a:ext>
            </a:extLst>
          </p:cNvPr>
          <p:cNvSpPr>
            <a:spLocks noGrp="1"/>
          </p:cNvSpPr>
          <p:nvPr>
            <p:ph type="title"/>
          </p:nvPr>
        </p:nvSpPr>
        <p:spPr/>
        <p:txBody>
          <a:bodyPr/>
          <a:lstStyle/>
          <a:p>
            <a:r>
              <a:rPr lang="en-US" dirty="0"/>
              <a:t>Phonetics: </a:t>
            </a:r>
            <a:r>
              <a:rPr lang="en-US" b="1" dirty="0"/>
              <a:t>NYSIIS</a:t>
            </a:r>
            <a:endParaRPr lang="en-US" dirty="0"/>
          </a:p>
        </p:txBody>
      </p:sp>
      <p:sp>
        <p:nvSpPr>
          <p:cNvPr id="3" name="Content Placeholder 2">
            <a:extLst>
              <a:ext uri="{FF2B5EF4-FFF2-40B4-BE49-F238E27FC236}">
                <a16:creationId xmlns:a16="http://schemas.microsoft.com/office/drawing/2014/main" id="{91E598EB-DFD4-4228-8D5A-845669224557}"/>
              </a:ext>
            </a:extLst>
          </p:cNvPr>
          <p:cNvSpPr>
            <a:spLocks noGrp="1"/>
          </p:cNvSpPr>
          <p:nvPr>
            <p:ph idx="1"/>
          </p:nvPr>
        </p:nvSpPr>
        <p:spPr>
          <a:xfrm>
            <a:off x="581192" y="2228003"/>
            <a:ext cx="4654485" cy="4379274"/>
          </a:xfrm>
        </p:spPr>
        <p:txBody>
          <a:bodyPr>
            <a:normAutofit/>
          </a:bodyPr>
          <a:lstStyle/>
          <a:p>
            <a:r>
              <a:rPr lang="en-US" dirty="0"/>
              <a:t> the </a:t>
            </a:r>
            <a:r>
              <a:rPr lang="en-US" dirty="0">
                <a:hlinkClick r:id="rId2"/>
              </a:rPr>
              <a:t>New York State Identification and Intelligence System</a:t>
            </a:r>
            <a:r>
              <a:rPr lang="en-US" dirty="0"/>
              <a:t> (NYSIIS)</a:t>
            </a:r>
          </a:p>
          <a:p>
            <a:r>
              <a:rPr lang="en-US" dirty="0"/>
              <a:t>building on Soundex by tweaking the lookup table or starting from scratch with their own rules.</a:t>
            </a:r>
          </a:p>
          <a:p>
            <a:r>
              <a:rPr lang="en-US" dirty="0"/>
              <a:t>It produces better results than Soundex because it takes special care to handle phonemes that occur in European and Hispanic surnames.</a:t>
            </a:r>
          </a:p>
        </p:txBody>
      </p:sp>
      <p:sp>
        <p:nvSpPr>
          <p:cNvPr id="5" name="TextBox 4">
            <a:extLst>
              <a:ext uri="{FF2B5EF4-FFF2-40B4-BE49-F238E27FC236}">
                <a16:creationId xmlns:a16="http://schemas.microsoft.com/office/drawing/2014/main" id="{A7EF2BA2-D9CE-4A02-A298-F19B71BAEF0E}"/>
              </a:ext>
            </a:extLst>
          </p:cNvPr>
          <p:cNvSpPr txBox="1"/>
          <p:nvPr/>
        </p:nvSpPr>
        <p:spPr>
          <a:xfrm>
            <a:off x="5722374" y="2636959"/>
            <a:ext cx="2452210" cy="3970318"/>
          </a:xfrm>
          <a:prstGeom prst="rect">
            <a:avLst/>
          </a:prstGeom>
          <a:noFill/>
        </p:spPr>
        <p:txBody>
          <a:bodyPr wrap="none" rtlCol="0">
            <a:spAutoFit/>
          </a:bodyPr>
          <a:lstStyle/>
          <a:p>
            <a:r>
              <a:rPr lang="en-US" dirty="0"/>
              <a:t>$ python show_nysiis.py</a:t>
            </a:r>
          </a:p>
          <a:p>
            <a:r>
              <a:rPr lang="en-US" dirty="0"/>
              <a:t>Catherine  CATARAN</a:t>
            </a:r>
          </a:p>
          <a:p>
            <a:r>
              <a:rPr lang="en-US" dirty="0"/>
              <a:t>Katherine  CATARAN</a:t>
            </a:r>
          </a:p>
          <a:p>
            <a:r>
              <a:rPr lang="en-US" dirty="0"/>
              <a:t>Katarina   CATARAN</a:t>
            </a:r>
          </a:p>
          <a:p>
            <a:r>
              <a:rPr lang="en-US" dirty="0"/>
              <a:t>Johnathan  JANATAN</a:t>
            </a:r>
          </a:p>
          <a:p>
            <a:r>
              <a:rPr lang="en-US" dirty="0"/>
              <a:t>Jonathan   JANATAN</a:t>
            </a:r>
          </a:p>
          <a:p>
            <a:r>
              <a:rPr lang="en-US" dirty="0"/>
              <a:t>John       JAN</a:t>
            </a:r>
          </a:p>
          <a:p>
            <a:r>
              <a:rPr lang="en-US" dirty="0"/>
              <a:t>Teresa     TARAS</a:t>
            </a:r>
          </a:p>
          <a:p>
            <a:r>
              <a:rPr lang="en-US" dirty="0"/>
              <a:t>Theresa    TARAS</a:t>
            </a:r>
          </a:p>
          <a:p>
            <a:r>
              <a:rPr lang="en-US" dirty="0"/>
              <a:t>Smith      SNATH</a:t>
            </a:r>
          </a:p>
          <a:p>
            <a:r>
              <a:rPr lang="en-US" dirty="0"/>
              <a:t>Smyth      SNATH</a:t>
            </a:r>
          </a:p>
          <a:p>
            <a:r>
              <a:rPr lang="en-US" dirty="0"/>
              <a:t>Jessica    JASAC</a:t>
            </a:r>
          </a:p>
          <a:p>
            <a:r>
              <a:rPr lang="en-US" dirty="0"/>
              <a:t>Joshua     JAS</a:t>
            </a:r>
          </a:p>
          <a:p>
            <a:endParaRPr lang="en-US" dirty="0"/>
          </a:p>
        </p:txBody>
      </p:sp>
    </p:spTree>
    <p:extLst>
      <p:ext uri="{BB962C8B-B14F-4D97-AF65-F5344CB8AC3E}">
        <p14:creationId xmlns:p14="http://schemas.microsoft.com/office/powerpoint/2010/main" val="369838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72A-802F-414B-B2DE-7CD04C829A0C}"/>
              </a:ext>
            </a:extLst>
          </p:cNvPr>
          <p:cNvSpPr>
            <a:spLocks noGrp="1"/>
          </p:cNvSpPr>
          <p:nvPr>
            <p:ph type="title"/>
          </p:nvPr>
        </p:nvSpPr>
        <p:spPr/>
        <p:txBody>
          <a:bodyPr/>
          <a:lstStyle/>
          <a:p>
            <a:r>
              <a:rPr lang="en-US" dirty="0"/>
              <a:t>Phonetics: </a:t>
            </a:r>
            <a:r>
              <a:rPr lang="en-US" b="1" dirty="0"/>
              <a:t>double</a:t>
            </a:r>
            <a:r>
              <a:rPr lang="en-US" dirty="0"/>
              <a:t> </a:t>
            </a:r>
            <a:r>
              <a:rPr lang="en-US" b="1" dirty="0" err="1"/>
              <a:t>metaphone</a:t>
            </a:r>
            <a:endParaRPr lang="en-US" dirty="0"/>
          </a:p>
        </p:txBody>
      </p:sp>
      <p:sp>
        <p:nvSpPr>
          <p:cNvPr id="3" name="Content Placeholder 2">
            <a:extLst>
              <a:ext uri="{FF2B5EF4-FFF2-40B4-BE49-F238E27FC236}">
                <a16:creationId xmlns:a16="http://schemas.microsoft.com/office/drawing/2014/main" id="{4DEBEC66-3A57-437D-84C5-D3F218BDFCFD}"/>
              </a:ext>
            </a:extLst>
          </p:cNvPr>
          <p:cNvSpPr>
            <a:spLocks noGrp="1"/>
          </p:cNvSpPr>
          <p:nvPr>
            <p:ph idx="1"/>
          </p:nvPr>
        </p:nvSpPr>
        <p:spPr>
          <a:xfrm>
            <a:off x="581192" y="2228003"/>
            <a:ext cx="4153040" cy="3630795"/>
          </a:xfrm>
        </p:spPr>
        <p:txBody>
          <a:bodyPr/>
          <a:lstStyle/>
          <a:p>
            <a:r>
              <a:rPr lang="en-US" dirty="0" err="1"/>
              <a:t>Metaphone</a:t>
            </a:r>
            <a:r>
              <a:rPr lang="en-US" dirty="0"/>
              <a:t> improves on earlier systems such as Soundex and NYSIIS</a:t>
            </a:r>
          </a:p>
          <a:p>
            <a:r>
              <a:rPr lang="en-US" dirty="0"/>
              <a:t>It includes special rules for handling spelling inconsistencies and for looking at combinations of consonants in addition to some vowels</a:t>
            </a:r>
          </a:p>
          <a:p>
            <a:r>
              <a:rPr lang="en-US" dirty="0"/>
              <a:t>Double </a:t>
            </a:r>
            <a:r>
              <a:rPr lang="en-US" dirty="0" err="1"/>
              <a:t>Metaphone</a:t>
            </a:r>
            <a:r>
              <a:rPr lang="en-US" dirty="0"/>
              <a:t>, goes even further by adding rules for handling some spellings and pronunciations from languages other than English.</a:t>
            </a:r>
          </a:p>
        </p:txBody>
      </p:sp>
      <p:sp>
        <p:nvSpPr>
          <p:cNvPr id="4" name="TextBox 3">
            <a:extLst>
              <a:ext uri="{FF2B5EF4-FFF2-40B4-BE49-F238E27FC236}">
                <a16:creationId xmlns:a16="http://schemas.microsoft.com/office/drawing/2014/main" id="{0030A014-3C66-4C7C-902A-D7D417277C80}"/>
              </a:ext>
            </a:extLst>
          </p:cNvPr>
          <p:cNvSpPr txBox="1"/>
          <p:nvPr/>
        </p:nvSpPr>
        <p:spPr>
          <a:xfrm>
            <a:off x="5338916" y="2698955"/>
            <a:ext cx="3127651" cy="3693319"/>
          </a:xfrm>
          <a:prstGeom prst="rect">
            <a:avLst/>
          </a:prstGeom>
          <a:noFill/>
        </p:spPr>
        <p:txBody>
          <a:bodyPr wrap="none" rtlCol="0">
            <a:spAutoFit/>
          </a:bodyPr>
          <a:lstStyle/>
          <a:p>
            <a:r>
              <a:rPr lang="en-US" dirty="0"/>
              <a:t>$ python show_dmetaphone.py</a:t>
            </a:r>
          </a:p>
          <a:p>
            <a:r>
              <a:rPr lang="en-US" dirty="0"/>
              <a:t>Catherine  ['K0RN', 'KTRN']</a:t>
            </a:r>
          </a:p>
          <a:p>
            <a:r>
              <a:rPr lang="en-US" dirty="0"/>
              <a:t>Katherine  ['K0RN', 'KTRN']</a:t>
            </a:r>
          </a:p>
          <a:p>
            <a:r>
              <a:rPr lang="en-US" dirty="0"/>
              <a:t>Katarina   ['KTRN', None]</a:t>
            </a:r>
          </a:p>
          <a:p>
            <a:r>
              <a:rPr lang="en-US" dirty="0"/>
              <a:t>Johnathan  ['JN0N', 'ANTN']</a:t>
            </a:r>
          </a:p>
          <a:p>
            <a:r>
              <a:rPr lang="en-US" dirty="0"/>
              <a:t>Jonathan   ['JN0N', 'ANTN']</a:t>
            </a:r>
          </a:p>
          <a:p>
            <a:r>
              <a:rPr lang="en-US" dirty="0"/>
              <a:t>John       ['JN', 'AN']</a:t>
            </a:r>
          </a:p>
          <a:p>
            <a:r>
              <a:rPr lang="en-US" dirty="0"/>
              <a:t>Teresa     ['TRS', None]</a:t>
            </a:r>
          </a:p>
          <a:p>
            <a:r>
              <a:rPr lang="en-US" dirty="0"/>
              <a:t>Theresa    ['0RS', 'TRS']</a:t>
            </a:r>
          </a:p>
          <a:p>
            <a:r>
              <a:rPr lang="en-US" dirty="0"/>
              <a:t>Smith      ['SM0', 'XMT']</a:t>
            </a:r>
          </a:p>
          <a:p>
            <a:r>
              <a:rPr lang="en-US" dirty="0"/>
              <a:t>Smyth      ['SM0', 'XMT']</a:t>
            </a:r>
          </a:p>
          <a:p>
            <a:r>
              <a:rPr lang="en-US" dirty="0"/>
              <a:t>Jessica    ['JSK', 'ASK']</a:t>
            </a:r>
          </a:p>
          <a:p>
            <a:r>
              <a:rPr lang="en-US" dirty="0"/>
              <a:t>Joshua     ['JX', 'AX']</a:t>
            </a:r>
          </a:p>
        </p:txBody>
      </p:sp>
    </p:spTree>
    <p:extLst>
      <p:ext uri="{BB962C8B-B14F-4D97-AF65-F5344CB8AC3E}">
        <p14:creationId xmlns:p14="http://schemas.microsoft.com/office/powerpoint/2010/main" val="421393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4BB7-0010-4CDE-907C-BAD38750EDF2}"/>
              </a:ext>
            </a:extLst>
          </p:cNvPr>
          <p:cNvSpPr>
            <a:spLocks noGrp="1"/>
          </p:cNvSpPr>
          <p:nvPr>
            <p:ph type="title"/>
          </p:nvPr>
        </p:nvSpPr>
        <p:spPr/>
        <p:txBody>
          <a:bodyPr/>
          <a:lstStyle/>
          <a:p>
            <a:r>
              <a:rPr lang="en-US" dirty="0"/>
              <a:t>Categorical features:</a:t>
            </a:r>
          </a:p>
        </p:txBody>
      </p:sp>
      <p:sp>
        <p:nvSpPr>
          <p:cNvPr id="3" name="Content Placeholder 2">
            <a:extLst>
              <a:ext uri="{FF2B5EF4-FFF2-40B4-BE49-F238E27FC236}">
                <a16:creationId xmlns:a16="http://schemas.microsoft.com/office/drawing/2014/main" id="{2ABE011D-B8BD-4B06-BF68-002FA7032224}"/>
              </a:ext>
            </a:extLst>
          </p:cNvPr>
          <p:cNvSpPr>
            <a:spLocks noGrp="1"/>
          </p:cNvSpPr>
          <p:nvPr>
            <p:ph idx="1"/>
          </p:nvPr>
        </p:nvSpPr>
        <p:spPr/>
        <p:txBody>
          <a:bodyPr/>
          <a:lstStyle/>
          <a:p>
            <a:r>
              <a:rPr lang="en-US" dirty="0"/>
              <a:t>Several features can be categorized in two classes, (match vs non-match).</a:t>
            </a:r>
          </a:p>
          <a:p>
            <a:r>
              <a:rPr lang="en-US" dirty="0"/>
              <a:t>Examples may include, birth place, gender, race, age etc.</a:t>
            </a:r>
          </a:p>
        </p:txBody>
      </p:sp>
    </p:spTree>
    <p:extLst>
      <p:ext uri="{BB962C8B-B14F-4D97-AF65-F5344CB8AC3E}">
        <p14:creationId xmlns:p14="http://schemas.microsoft.com/office/powerpoint/2010/main" val="240072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EA74-4015-4643-86B4-8CC726C876D2}"/>
              </a:ext>
            </a:extLst>
          </p:cNvPr>
          <p:cNvSpPr>
            <a:spLocks noGrp="1"/>
          </p:cNvSpPr>
          <p:nvPr>
            <p:ph type="title"/>
          </p:nvPr>
        </p:nvSpPr>
        <p:spPr/>
        <p:txBody>
          <a:bodyPr/>
          <a:lstStyle/>
          <a:p>
            <a:r>
              <a:rPr lang="en-US" dirty="0"/>
              <a:t>Rule Based Features:</a:t>
            </a:r>
          </a:p>
        </p:txBody>
      </p:sp>
      <p:sp>
        <p:nvSpPr>
          <p:cNvPr id="3" name="Content Placeholder 2">
            <a:extLst>
              <a:ext uri="{FF2B5EF4-FFF2-40B4-BE49-F238E27FC236}">
                <a16:creationId xmlns:a16="http://schemas.microsoft.com/office/drawing/2014/main" id="{3482222E-F30C-4196-B0B9-1D67E7FE6664}"/>
              </a:ext>
            </a:extLst>
          </p:cNvPr>
          <p:cNvSpPr>
            <a:spLocks noGrp="1"/>
          </p:cNvSpPr>
          <p:nvPr>
            <p:ph idx="1"/>
          </p:nvPr>
        </p:nvSpPr>
        <p:spPr/>
        <p:txBody>
          <a:bodyPr/>
          <a:lstStyle/>
          <a:p>
            <a:r>
              <a:rPr lang="en-US" dirty="0"/>
              <a:t>We can also create features which can correspond to a match if a set of conditions are met.</a:t>
            </a:r>
          </a:p>
          <a:p>
            <a:r>
              <a:rPr lang="en-US" dirty="0"/>
              <a:t>For example: if two entities have same first name, age, birth place, then classify it as TRUE.</a:t>
            </a:r>
          </a:p>
          <a:p>
            <a:r>
              <a:rPr lang="en-US" dirty="0"/>
              <a:t>Such features can help counter problems faced when females change name due to change in marital status. New feature can be tailored according to specific needs.</a:t>
            </a:r>
          </a:p>
        </p:txBody>
      </p:sp>
    </p:spTree>
    <p:extLst>
      <p:ext uri="{BB962C8B-B14F-4D97-AF65-F5344CB8AC3E}">
        <p14:creationId xmlns:p14="http://schemas.microsoft.com/office/powerpoint/2010/main" val="251689601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1082</TotalTime>
  <Words>1673</Words>
  <Application>Microsoft Office PowerPoint</Application>
  <PresentationFormat>On-screen Show (4:3)</PresentationFormat>
  <Paragraphs>225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Gill Sans MT</vt:lpstr>
      <vt:lpstr>Wingdings 2</vt:lpstr>
      <vt:lpstr>Dividend</vt:lpstr>
      <vt:lpstr>Record Linkage</vt:lpstr>
      <vt:lpstr>Introduction </vt:lpstr>
      <vt:lpstr>Edit distance:</vt:lpstr>
      <vt:lpstr>Jaro-winkler edit distance</vt:lpstr>
      <vt:lpstr>Phonetics: Soundex (early effort)</vt:lpstr>
      <vt:lpstr>Phonetics: NYSIIS</vt:lpstr>
      <vt:lpstr>Phonetics: double metaphone</vt:lpstr>
      <vt:lpstr>Categorical features:</vt:lpstr>
      <vt:lpstr>Rule Based Features:</vt:lpstr>
      <vt:lpstr>Methodology </vt:lpstr>
      <vt:lpstr>First Iteration </vt:lpstr>
      <vt:lpstr>First Iteration </vt:lpstr>
      <vt:lpstr>First Iteration </vt:lpstr>
      <vt:lpstr>Second Iteration</vt:lpstr>
      <vt:lpstr>Second Iteration</vt:lpstr>
      <vt:lpstr>Second Iteration</vt:lpstr>
      <vt:lpstr>PowerPoint Presentation</vt:lpstr>
      <vt:lpstr>PowerPoint Presentation</vt:lpstr>
      <vt:lpstr>PowerPoint Presentation</vt:lpstr>
      <vt:lpstr>PowerPoint Presentation</vt:lpstr>
      <vt:lpstr>Third iteration:</vt:lpstr>
      <vt:lpstr>Third iteration:</vt:lpstr>
      <vt:lpstr>Third iteration:</vt:lpstr>
      <vt:lpstr>Third iteration:</vt:lpstr>
      <vt:lpstr>Notes about algorithms</vt:lpstr>
      <vt:lpstr>Random Forests:</vt:lpstr>
      <vt:lpstr>PowerPoint Presentation</vt:lpstr>
      <vt:lpstr>PowerPoint Presentation</vt:lpstr>
      <vt:lpstr>R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dc:title>
  <dc:creator>Pulkit Jain</dc:creator>
  <cp:lastModifiedBy>Pulkit Jain</cp:lastModifiedBy>
  <cp:revision>18</cp:revision>
  <dcterms:created xsi:type="dcterms:W3CDTF">2017-07-05T15:20:43Z</dcterms:created>
  <dcterms:modified xsi:type="dcterms:W3CDTF">2017-08-23T22:09:18Z</dcterms:modified>
</cp:coreProperties>
</file>