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9"/>
  </p:notesMasterIdLst>
  <p:sldIdLst>
    <p:sldId id="374" r:id="rId2"/>
    <p:sldId id="426" r:id="rId3"/>
    <p:sldId id="427" r:id="rId4"/>
    <p:sldId id="428" r:id="rId5"/>
    <p:sldId id="376" r:id="rId6"/>
    <p:sldId id="377" r:id="rId7"/>
    <p:sldId id="429" r:id="rId8"/>
    <p:sldId id="430" r:id="rId9"/>
    <p:sldId id="431" r:id="rId10"/>
    <p:sldId id="379" r:id="rId11"/>
    <p:sldId id="380" r:id="rId12"/>
    <p:sldId id="432" r:id="rId13"/>
    <p:sldId id="381" r:id="rId14"/>
    <p:sldId id="433" r:id="rId15"/>
    <p:sldId id="435" r:id="rId16"/>
    <p:sldId id="436" r:id="rId17"/>
    <p:sldId id="437" r:id="rId18"/>
    <p:sldId id="438" r:id="rId19"/>
    <p:sldId id="434" r:id="rId20"/>
    <p:sldId id="439" r:id="rId21"/>
    <p:sldId id="382" r:id="rId22"/>
    <p:sldId id="440" r:id="rId23"/>
    <p:sldId id="441" r:id="rId24"/>
    <p:sldId id="442" r:id="rId25"/>
    <p:sldId id="443" r:id="rId26"/>
    <p:sldId id="444" r:id="rId27"/>
    <p:sldId id="445" r:id="rId28"/>
    <p:sldId id="446" r:id="rId29"/>
    <p:sldId id="447" r:id="rId30"/>
    <p:sldId id="448" r:id="rId31"/>
    <p:sldId id="449" r:id="rId32"/>
    <p:sldId id="450" r:id="rId33"/>
    <p:sldId id="451" r:id="rId34"/>
    <p:sldId id="452" r:id="rId35"/>
    <p:sldId id="453" r:id="rId36"/>
    <p:sldId id="456" r:id="rId37"/>
    <p:sldId id="454" r:id="rId38"/>
    <p:sldId id="457" r:id="rId39"/>
    <p:sldId id="458" r:id="rId40"/>
    <p:sldId id="459" r:id="rId41"/>
    <p:sldId id="455" r:id="rId42"/>
    <p:sldId id="460" r:id="rId43"/>
    <p:sldId id="461" r:id="rId44"/>
    <p:sldId id="462" r:id="rId45"/>
    <p:sldId id="463" r:id="rId46"/>
    <p:sldId id="464" r:id="rId47"/>
    <p:sldId id="465" r:id="rId4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6A79"/>
    <a:srgbClr val="19414B"/>
    <a:srgbClr val="3891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699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980249-0882-4BB2-8354-5A9489C99CF5}" type="datetimeFigureOut">
              <a:rPr lang="en-US" smtClean="0"/>
              <a:pPr/>
              <a:t>12/3/2014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2F0012-D61B-4DAA-A46E-847928A926D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2547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dirty="0" smtClean="0"/>
              <a:t>Click to edit Master subtitle style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A3F602D-1301-415F-9E21-10D251C8A32F}" type="datetimeFigureOut">
              <a:rPr lang="en-US" smtClean="0"/>
              <a:pPr/>
              <a:t>12/3/2014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1A61EFE-74AB-4D01-915D-C191D17876F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A3F602D-1301-415F-9E21-10D251C8A32F}" type="datetimeFigureOut">
              <a:rPr lang="en-US" smtClean="0"/>
              <a:pPr/>
              <a:t>12/3/2014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1A61EFE-74AB-4D01-915D-C191D17876F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A3F602D-1301-415F-9E21-10D251C8A32F}" type="datetimeFigureOut">
              <a:rPr lang="en-US" smtClean="0"/>
              <a:pPr/>
              <a:t>12/3/2014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1A61EFE-74AB-4D01-915D-C191D17876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A3F602D-1301-415F-9E21-10D251C8A32F}" type="datetimeFigureOut">
              <a:rPr lang="en-US" smtClean="0"/>
              <a:pPr/>
              <a:t>12/3/2014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1A61EFE-74AB-4D01-915D-C191D17876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</a:defRPr>
            </a:lvl5pPr>
            <a:extLst/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A3F602D-1301-415F-9E21-10D251C8A32F}" type="datetimeFigureOut">
              <a:rPr lang="en-US" smtClean="0"/>
              <a:pPr/>
              <a:t>12/3/2014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1A61EFE-74AB-4D01-915D-C191D17876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A3F602D-1301-415F-9E21-10D251C8A32F}" type="datetimeFigureOut">
              <a:rPr lang="en-US" smtClean="0"/>
              <a:pPr/>
              <a:t>12/3/2014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1A61EFE-74AB-4D01-915D-C191D17876F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A3F602D-1301-415F-9E21-10D251C8A32F}" type="datetimeFigureOut">
              <a:rPr lang="en-US" smtClean="0"/>
              <a:pPr/>
              <a:t>12/3/2014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1A61EFE-74AB-4D01-915D-C191D17876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228600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A3F602D-1301-415F-9E21-10D251C8A32F}" type="datetimeFigureOut">
              <a:rPr lang="en-US" smtClean="0"/>
              <a:pPr/>
              <a:t>12/3/2014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1A61EFE-74AB-4D01-915D-C191D17876F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idx="13"/>
          </p:nvPr>
        </p:nvSpPr>
        <p:spPr>
          <a:xfrm>
            <a:off x="1447800" y="3886200"/>
            <a:ext cx="7498080" cy="2286000"/>
          </a:xfrm>
          <a:solidFill>
            <a:schemeClr val="bg1">
              <a:lumMod val="85000"/>
            </a:schemeClr>
          </a:solidFill>
          <a:ln w="28575">
            <a:solidFill>
              <a:schemeClr val="accent6"/>
            </a:solidFill>
          </a:ln>
        </p:spPr>
        <p:txBody>
          <a:bodyPr>
            <a:normAutofit/>
          </a:bodyPr>
          <a:lstStyle>
            <a:lvl1pPr marL="82296" indent="0">
              <a:buNone/>
              <a:defRPr sz="2400" b="1">
                <a:solidFill>
                  <a:schemeClr val="tx1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Courier New" panose="02070309020205020404" pitchFamily="49" charset="0"/>
              </a:defRPr>
            </a:lvl1pPr>
            <a:lvl2pPr marL="402336" indent="0">
              <a:buNone/>
              <a:defRPr>
                <a:solidFill>
                  <a:schemeClr val="tx1"/>
                </a:solidFill>
              </a:defRPr>
            </a:lvl2pPr>
            <a:lvl3pPr marL="658368" indent="0">
              <a:buNone/>
              <a:defRPr>
                <a:solidFill>
                  <a:schemeClr val="tx1"/>
                </a:solidFill>
              </a:defRPr>
            </a:lvl3pPr>
            <a:lvl4pPr marL="923544" indent="0">
              <a:buNone/>
              <a:defRPr>
                <a:solidFill>
                  <a:schemeClr val="tx1"/>
                </a:solidFill>
              </a:defRPr>
            </a:lvl4pPr>
            <a:lvl5pPr marL="1115568" indent="0">
              <a:buNone/>
              <a:defRPr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158075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A3F602D-1301-415F-9E21-10D251C8A32F}" type="datetimeFigureOut">
              <a:rPr lang="en-US" smtClean="0"/>
              <a:pPr/>
              <a:t>12/3/2014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1A61EFE-74AB-4D01-915D-C191D17876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A3F602D-1301-415F-9E21-10D251C8A32F}" type="datetimeFigureOut">
              <a:rPr lang="en-US" smtClean="0"/>
              <a:pPr/>
              <a:t>12/3/2014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1A61EFE-74AB-4D01-915D-C191D17876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A3F602D-1301-415F-9E21-10D251C8A32F}" type="datetimeFigureOut">
              <a:rPr lang="en-US" smtClean="0"/>
              <a:pPr/>
              <a:t>12/3/2014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1A61EFE-74AB-4D01-915D-C191D17876F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A3F602D-1301-415F-9E21-10D251C8A32F}" type="datetimeFigureOut">
              <a:rPr lang="en-US" smtClean="0"/>
              <a:pPr/>
              <a:t>12/3/2014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1A61EFE-74AB-4D01-915D-C191D17876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FA3F602D-1301-415F-9E21-10D251C8A32F}" type="datetimeFigureOut">
              <a:rPr lang="en-US" smtClean="0"/>
              <a:pPr/>
              <a:t>12/3/2014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41A61EFE-74AB-4D01-915D-C191D17876F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pic>
        <p:nvPicPr>
          <p:cNvPr id="2052" name="Picture 4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14" y="5994400"/>
            <a:ext cx="912416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85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</p:sldLayoutIdLs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Calibri" panose="020F0502020204030204" pitchFamily="34" charset="0"/>
          <a:ea typeface="+mj-ea"/>
          <a:cs typeface="Arial" panose="020B0604020202020204" pitchFamily="34" charset="0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Calibri" panose="020F0502020204030204" pitchFamily="34" charset="0"/>
          <a:ea typeface="+mn-ea"/>
          <a:cs typeface="Arial" panose="020B0604020202020204" pitchFamily="34" charset="0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Calibri" panose="020F0502020204030204" pitchFamily="34" charset="0"/>
          <a:ea typeface="+mn-ea"/>
          <a:cs typeface="Arial" panose="020B0604020202020204" pitchFamily="34" charset="0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Calibri" panose="020F0502020204030204" pitchFamily="34" charset="0"/>
          <a:ea typeface="+mn-ea"/>
          <a:cs typeface="Arial" panose="020B0604020202020204" pitchFamily="34" charset="0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Calibri" panose="020F0502020204030204" pitchFamily="34" charset="0"/>
          <a:ea typeface="+mn-ea"/>
          <a:cs typeface="Arial" panose="020B0604020202020204" pitchFamily="34" charset="0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Calibri" panose="020F0502020204030204" pitchFamily="34" charset="0"/>
          <a:ea typeface="+mn-ea"/>
          <a:cs typeface="Arial" panose="020B0604020202020204" pitchFamily="34" charset="0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ocw.mit.edu/courses/sloan-school-of-management/15-561-information-technology-essentials-spring-2005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359898"/>
            <a:ext cx="7772400" cy="1472184"/>
          </a:xfrm>
        </p:spPr>
        <p:txBody>
          <a:bodyPr/>
          <a:lstStyle/>
          <a:p>
            <a:r>
              <a:rPr lang="en-US" dirty="0" smtClean="0"/>
              <a:t>Networks</a:t>
            </a:r>
            <a:endParaRPr lang="en-US" dirty="0"/>
          </a:p>
        </p:txBody>
      </p:sp>
      <p:sp>
        <p:nvSpPr>
          <p:cNvPr id="5" name="Subtitle 3"/>
          <p:cNvSpPr txBox="1">
            <a:spLocks/>
          </p:cNvSpPr>
          <p:nvPr/>
        </p:nvSpPr>
        <p:spPr>
          <a:xfrm>
            <a:off x="2286000" y="5181600"/>
            <a:ext cx="6629400" cy="1066800"/>
          </a:xfrm>
          <a:prstGeom prst="rect">
            <a:avLst/>
          </a:prstGeom>
        </p:spPr>
        <p:txBody>
          <a:bodyPr tIns="0">
            <a:normAutofit lnSpcReduction="10000"/>
          </a:bodyPr>
          <a:lstStyle>
            <a:lvl1pPr marL="27432" indent="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None/>
              <a:defRPr kumimoji="0" sz="2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2pPr>
            <a:lvl3pPr marL="914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None/>
              <a:defRPr kumimoji="0" sz="2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3pPr>
            <a:lvl4pPr marL="1371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4pPr>
            <a:lvl5pPr marL="18288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5pPr>
            <a:lvl6pPr marL="22860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0" lvl="0" algn="r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4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Malone, Thomas. </a:t>
            </a:r>
            <a:r>
              <a:rPr lang="en-US" altLang="en-US" sz="1400" i="1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15.561 Information Technology Essentials, Spring 2005</a:t>
            </a:r>
            <a:r>
              <a:rPr lang="en-US" altLang="en-US" sz="14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(MIT </a:t>
            </a:r>
            <a:r>
              <a:rPr lang="en-US" altLang="en-US" sz="1400" dirty="0" err="1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OpenCourseWare</a:t>
            </a:r>
            <a:r>
              <a:rPr lang="en-US" altLang="en-US" sz="14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Massachusetts Institute of Technology), </a:t>
            </a:r>
            <a:r>
              <a:rPr lang="en-US" altLang="en-US" sz="1400" dirty="0">
                <a:solidFill>
                  <a:srgbClr val="1155CC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http://ocw.mit.edu/courses/sloan-school-of-management/15-561-information-technology-essentials-spring-2005</a:t>
            </a:r>
            <a:r>
              <a:rPr lang="en-US" altLang="en-US" sz="14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(Accessed 19 Nov, 2014). License: Creative Commons BY-NC-SA</a:t>
            </a:r>
            <a:r>
              <a:rPr lang="en-US" altLang="en-US" sz="1400" dirty="0">
                <a:solidFill>
                  <a:schemeClr val="tx1"/>
                </a:solidFill>
              </a:rPr>
              <a:t> </a:t>
            </a:r>
            <a:endParaRPr lang="en-US" altLang="en-US" sz="14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6900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52400"/>
            <a:ext cx="8077200" cy="6477000"/>
          </a:xfrm>
        </p:spPr>
      </p:pic>
    </p:spTree>
    <p:extLst>
      <p:ext uri="{BB962C8B-B14F-4D97-AF65-F5344CB8AC3E}">
        <p14:creationId xmlns:p14="http://schemas.microsoft.com/office/powerpoint/2010/main" val="2595685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Simplified Computer</a:t>
            </a:r>
            <a:endParaRPr lang="en-US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295400" y="1295400"/>
            <a:ext cx="7498080" cy="5538096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82296" indent="0">
              <a:buNone/>
            </a:pPr>
            <a:endParaRPr lang="en-US" sz="2000" dirty="0" smtClean="0">
              <a:solidFill>
                <a:srgbClr val="FF0000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1905000"/>
            <a:ext cx="2621280" cy="2342420"/>
          </a:xfr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dirty="0" smtClean="0"/>
              <a:t>Numbers, letters, and words are not enough: we want pictures</a:t>
            </a:r>
          </a:p>
          <a:p>
            <a:endParaRPr lang="en-US" dirty="0" smtClean="0"/>
          </a:p>
          <a:p>
            <a:r>
              <a:rPr lang="en-US" dirty="0" smtClean="0"/>
              <a:t>Representing a picture</a:t>
            </a:r>
          </a:p>
          <a:p>
            <a:pPr lvl="1"/>
            <a:r>
              <a:rPr lang="en-US" dirty="0" smtClean="0"/>
              <a:t>Draw a very fine grid on it</a:t>
            </a:r>
          </a:p>
          <a:p>
            <a:pPr lvl="2"/>
            <a:r>
              <a:rPr lang="en-US" dirty="0" smtClean="0"/>
              <a:t>Grid cells are called pixels or dots</a:t>
            </a:r>
          </a:p>
          <a:p>
            <a:pPr lvl="1"/>
            <a:r>
              <a:rPr lang="en-US" dirty="0" smtClean="0"/>
              <a:t>See what is in each grid cell</a:t>
            </a:r>
          </a:p>
          <a:p>
            <a:pPr lvl="2"/>
            <a:r>
              <a:rPr lang="en-US" dirty="0" smtClean="0"/>
              <a:t>Bitmap: is cell empty or full?</a:t>
            </a:r>
          </a:p>
          <a:p>
            <a:pPr lvl="2"/>
            <a:r>
              <a:rPr lang="en-US" dirty="0" smtClean="0"/>
              <a:t>Grayscale: how dark is the cell?</a:t>
            </a:r>
          </a:p>
          <a:p>
            <a:pPr lvl="2"/>
            <a:r>
              <a:rPr lang="en-US" dirty="0" smtClean="0"/>
              <a:t>Color: what color is the cell?</a:t>
            </a:r>
          </a:p>
          <a:p>
            <a:pPr lvl="1"/>
            <a:r>
              <a:rPr lang="en-US" dirty="0" smtClean="0"/>
              <a:t>Represent each cell with a pre-specified # of bits (how many?)</a:t>
            </a:r>
          </a:p>
          <a:p>
            <a:pPr lvl="1"/>
            <a:r>
              <a:rPr lang="en-US" dirty="0" smtClean="0"/>
              <a:t>Store the bits for the cells in a pre-specified order</a:t>
            </a:r>
          </a:p>
          <a:p>
            <a:pPr lvl="2"/>
            <a:r>
              <a:rPr lang="en-US" dirty="0" smtClean="0"/>
              <a:t>e.g. all the cells for the top row, then the next row, etc.</a:t>
            </a:r>
          </a:p>
        </p:txBody>
      </p:sp>
    </p:spTree>
    <p:extLst>
      <p:ext uri="{BB962C8B-B14F-4D97-AF65-F5344CB8AC3E}">
        <p14:creationId xmlns:p14="http://schemas.microsoft.com/office/powerpoint/2010/main" val="1696385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533400"/>
            <a:ext cx="7696200" cy="5947064"/>
          </a:xfrm>
        </p:spPr>
      </p:pic>
    </p:spTree>
    <p:extLst>
      <p:ext uri="{BB962C8B-B14F-4D97-AF65-F5344CB8AC3E}">
        <p14:creationId xmlns:p14="http://schemas.microsoft.com/office/powerpoint/2010/main" val="2690551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Digital Convergence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0351" y="1446070"/>
            <a:ext cx="7499350" cy="2973529"/>
          </a:xfrm>
        </p:spPr>
      </p:pic>
    </p:spTree>
    <p:extLst>
      <p:ext uri="{BB962C8B-B14F-4D97-AF65-F5344CB8AC3E}">
        <p14:creationId xmlns:p14="http://schemas.microsoft.com/office/powerpoint/2010/main" val="1914675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Connection media – Examples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2296" lvl="0" indent="0">
              <a:lnSpc>
                <a:spcPct val="150000"/>
              </a:lnSpc>
              <a:buNone/>
            </a:pPr>
            <a:r>
              <a:rPr lang="en-US" sz="2500" u="sng" dirty="0" smtClean="0">
                <a:solidFill>
                  <a:srgbClr val="0070C0"/>
                </a:solidFill>
              </a:rPr>
              <a:t>Medium</a:t>
            </a:r>
            <a:r>
              <a:rPr lang="en-US" sz="2500" dirty="0" smtClean="0">
                <a:solidFill>
                  <a:srgbClr val="0070C0"/>
                </a:solidFill>
              </a:rPr>
              <a:t>			</a:t>
            </a:r>
            <a:r>
              <a:rPr lang="en-US" sz="2500" u="sng" dirty="0" smtClean="0">
                <a:solidFill>
                  <a:srgbClr val="0070C0"/>
                </a:solidFill>
              </a:rPr>
              <a:t>Speed</a:t>
            </a:r>
            <a:r>
              <a:rPr lang="en-US" sz="2500" dirty="0" smtClean="0">
                <a:solidFill>
                  <a:srgbClr val="0070C0"/>
                </a:solidFill>
              </a:rPr>
              <a:t>			</a:t>
            </a:r>
            <a:r>
              <a:rPr lang="en-US" sz="2500" u="sng" dirty="0" smtClean="0">
                <a:solidFill>
                  <a:srgbClr val="0070C0"/>
                </a:solidFill>
              </a:rPr>
              <a:t>Cost</a:t>
            </a:r>
          </a:p>
          <a:p>
            <a:pPr marL="82296" lvl="0" indent="0">
              <a:lnSpc>
                <a:spcPct val="150000"/>
              </a:lnSpc>
              <a:buNone/>
            </a:pPr>
            <a:r>
              <a:rPr lang="en-US" sz="2500" dirty="0" smtClean="0">
                <a:solidFill>
                  <a:srgbClr val="0070C0"/>
                </a:solidFill>
              </a:rPr>
              <a:t>Twisted wire		30 BPS – 10 MBPS		Low</a:t>
            </a:r>
          </a:p>
          <a:p>
            <a:pPr marL="82296" lvl="0" indent="0">
              <a:lnSpc>
                <a:spcPct val="150000"/>
              </a:lnSpc>
              <a:buNone/>
            </a:pPr>
            <a:r>
              <a:rPr lang="en-US" sz="2500" dirty="0" smtClean="0">
                <a:solidFill>
                  <a:srgbClr val="0070C0"/>
                </a:solidFill>
              </a:rPr>
              <a:t>Microwave		256 KBPS – 100 MBPS	</a:t>
            </a:r>
          </a:p>
          <a:p>
            <a:pPr marL="82296" lvl="0" indent="0">
              <a:lnSpc>
                <a:spcPct val="150000"/>
              </a:lnSpc>
              <a:buNone/>
            </a:pPr>
            <a:r>
              <a:rPr lang="en-US" sz="2500" dirty="0" smtClean="0">
                <a:solidFill>
                  <a:srgbClr val="0070C0"/>
                </a:solidFill>
              </a:rPr>
              <a:t>Coaxial cable		56 KBPS – 200 MBPS</a:t>
            </a:r>
          </a:p>
          <a:p>
            <a:pPr marL="82296" lvl="0" indent="0">
              <a:lnSpc>
                <a:spcPct val="150000"/>
              </a:lnSpc>
              <a:buNone/>
            </a:pPr>
            <a:r>
              <a:rPr lang="en-US" sz="2500" dirty="0" smtClean="0">
                <a:solidFill>
                  <a:srgbClr val="0070C0"/>
                </a:solidFill>
              </a:rPr>
              <a:t>Optical fiber		500 KBPS – 10 GBPS		High</a:t>
            </a:r>
          </a:p>
          <a:p>
            <a:pPr marL="82296" lvl="0" indent="0">
              <a:lnSpc>
                <a:spcPct val="150000"/>
              </a:lnSpc>
              <a:buNone/>
            </a:pPr>
            <a:endParaRPr lang="en-US" sz="2500" dirty="0">
              <a:solidFill>
                <a:srgbClr val="0070C0"/>
              </a:solidFill>
            </a:endParaRPr>
          </a:p>
          <a:p>
            <a:pPr marL="82296" lvl="0" indent="0">
              <a:lnSpc>
                <a:spcPct val="150000"/>
              </a:lnSpc>
              <a:buNone/>
            </a:pPr>
            <a:r>
              <a:rPr lang="en-US" sz="2500" dirty="0" smtClean="0">
                <a:solidFill>
                  <a:srgbClr val="0070C0"/>
                </a:solidFill>
              </a:rPr>
              <a:t>BPS = bits per second</a:t>
            </a:r>
          </a:p>
        </p:txBody>
      </p:sp>
    </p:spTree>
    <p:extLst>
      <p:ext uri="{BB962C8B-B14F-4D97-AF65-F5344CB8AC3E}">
        <p14:creationId xmlns:p14="http://schemas.microsoft.com/office/powerpoint/2010/main" val="3680371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bandwidth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Technically:</a:t>
            </a:r>
          </a:p>
          <a:p>
            <a:pPr lvl="1"/>
            <a:r>
              <a:rPr lang="en-US" dirty="0" smtClean="0"/>
              <a:t>The range of usable frequencies in a communications medium</a:t>
            </a:r>
          </a:p>
          <a:p>
            <a:pPr lvl="1"/>
            <a:endParaRPr lang="en-US" dirty="0" smtClean="0"/>
          </a:p>
          <a:p>
            <a:pPr lvl="0"/>
            <a:r>
              <a:rPr lang="en-US" dirty="0" smtClean="0"/>
              <a:t>Practically:</a:t>
            </a:r>
          </a:p>
          <a:p>
            <a:pPr lvl="1"/>
            <a:r>
              <a:rPr lang="en-US" dirty="0" smtClean="0"/>
              <a:t>The amount of information that can be carried by a communications medium per unit of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9479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Multiplexing: Squeezing many channels into one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100" y="2099665"/>
            <a:ext cx="3657600" cy="3512744"/>
          </a:xfrm>
        </p:spPr>
      </p:pic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82296" indent="0">
              <a:buNone/>
            </a:pPr>
            <a:endParaRPr lang="en-US" dirty="0" smtClean="0"/>
          </a:p>
          <a:p>
            <a:pPr marL="82296" indent="0">
              <a:buNone/>
            </a:pPr>
            <a:r>
              <a:rPr lang="en-US" dirty="0" smtClean="0"/>
              <a:t>Frequency Division Multiplexing (FDM)</a:t>
            </a:r>
          </a:p>
          <a:p>
            <a:pPr marL="82296" indent="0">
              <a:buNone/>
            </a:pPr>
            <a:endParaRPr lang="en-US" dirty="0"/>
          </a:p>
          <a:p>
            <a:pPr marL="82296" indent="0">
              <a:buNone/>
            </a:pPr>
            <a:endParaRPr lang="en-US" dirty="0" smtClean="0"/>
          </a:p>
          <a:p>
            <a:pPr marL="82296" indent="0">
              <a:buNone/>
            </a:pPr>
            <a:r>
              <a:rPr lang="en-US" dirty="0" smtClean="0"/>
              <a:t>Time Division Multiplexing (TDM)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662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build networks?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399" y="1836420"/>
            <a:ext cx="6778752" cy="4023360"/>
          </a:xfrm>
        </p:spPr>
      </p:pic>
      <p:sp>
        <p:nvSpPr>
          <p:cNvPr id="6" name="Content Placeholder 4"/>
          <p:cNvSpPr txBox="1">
            <a:spLocks/>
          </p:cNvSpPr>
          <p:nvPr/>
        </p:nvSpPr>
        <p:spPr>
          <a:xfrm>
            <a:off x="1795399" y="5859780"/>
            <a:ext cx="6778752" cy="701040"/>
          </a:xfrm>
          <a:prstGeom prst="rect">
            <a:avLst/>
          </a:prstGeom>
        </p:spPr>
        <p:txBody>
          <a:bodyPr/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82296" indent="0" algn="ctr">
              <a:buFont typeface="Wingdings 2"/>
              <a:buNone/>
            </a:pPr>
            <a:r>
              <a:rPr lang="en-US" dirty="0" smtClean="0">
                <a:solidFill>
                  <a:srgbClr val="0070C0"/>
                </a:solidFill>
              </a:rPr>
              <a:t>Full Connectivity doesn’t scale!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7654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Networks are about sharing</a:t>
            </a:r>
            <a:endParaRPr lang="en-US" dirty="0"/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1795399" y="4336986"/>
            <a:ext cx="6778752" cy="2223834"/>
          </a:xfrm>
          <a:prstGeom prst="rect">
            <a:avLst/>
          </a:prstGeom>
        </p:spPr>
        <p:txBody>
          <a:bodyPr/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buFont typeface="Arial" panose="020B0604020202020204" pitchFamily="34" charset="0"/>
              <a:buChar char="•"/>
            </a:pPr>
            <a:r>
              <a:rPr lang="en-US" sz="2200" dirty="0" smtClean="0"/>
              <a:t>The network allows an entity to switch its attention among  a large number of others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2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 smtClean="0"/>
              <a:t>Permits sharing of resources attached to the network, including the resources of the network itself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200" dirty="0" smtClean="0"/>
          </a:p>
          <a:p>
            <a:pPr>
              <a:buFontTx/>
              <a:buChar char="-"/>
            </a:pPr>
            <a:endParaRPr lang="en-US" sz="22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5144" y="1524000"/>
            <a:ext cx="5779008" cy="2706624"/>
          </a:xfrm>
        </p:spPr>
      </p:pic>
    </p:spTree>
    <p:extLst>
      <p:ext uri="{BB962C8B-B14F-4D97-AF65-F5344CB8AC3E}">
        <p14:creationId xmlns:p14="http://schemas.microsoft.com/office/powerpoint/2010/main" val="210512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and Wide Area Networks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dirty="0" smtClean="0"/>
              <a:t>Local Area Networks (LANs)</a:t>
            </a:r>
          </a:p>
          <a:p>
            <a:pPr lvl="1"/>
            <a:r>
              <a:rPr lang="en-US" dirty="0" smtClean="0"/>
              <a:t>Short distances</a:t>
            </a:r>
          </a:p>
          <a:p>
            <a:pPr lvl="1"/>
            <a:r>
              <a:rPr lang="en-US" dirty="0" smtClean="0"/>
              <a:t>Within organizations</a:t>
            </a:r>
          </a:p>
          <a:p>
            <a:pPr lvl="1"/>
            <a:r>
              <a:rPr lang="en-US" dirty="0" smtClean="0"/>
              <a:t>Typical technology: Ethernet or Token Ring</a:t>
            </a:r>
          </a:p>
          <a:p>
            <a:pPr lvl="1"/>
            <a:endParaRPr lang="en-US" dirty="0" smtClean="0"/>
          </a:p>
          <a:p>
            <a:pPr lvl="0"/>
            <a:r>
              <a:rPr lang="en-US" dirty="0" smtClean="0"/>
              <a:t>Wide Area Networks (WANs)</a:t>
            </a:r>
          </a:p>
          <a:p>
            <a:pPr lvl="1"/>
            <a:r>
              <a:rPr lang="en-US" dirty="0" smtClean="0"/>
              <a:t>Long distances</a:t>
            </a:r>
          </a:p>
          <a:p>
            <a:pPr lvl="1"/>
            <a:r>
              <a:rPr lang="en-US" dirty="0" smtClean="0"/>
              <a:t>Across organizations (typically multiple LANs)</a:t>
            </a:r>
          </a:p>
          <a:p>
            <a:pPr lvl="1"/>
            <a:r>
              <a:rPr lang="en-US" dirty="0" smtClean="0"/>
              <a:t>Typical technology: Public Switched, Leased 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7456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lvl="0"/>
            <a:r>
              <a:rPr lang="en-US" dirty="0" smtClean="0"/>
              <a:t>Point to point connections</a:t>
            </a:r>
          </a:p>
          <a:p>
            <a:pPr lvl="1"/>
            <a:r>
              <a:rPr lang="en-US" dirty="0"/>
              <a:t>Representing </a:t>
            </a:r>
            <a:r>
              <a:rPr lang="en-US" dirty="0" smtClean="0"/>
              <a:t>information</a:t>
            </a:r>
          </a:p>
          <a:p>
            <a:pPr lvl="2"/>
            <a:r>
              <a:rPr lang="en-US" dirty="0" smtClean="0"/>
              <a:t>Analog vs. digital</a:t>
            </a:r>
          </a:p>
          <a:p>
            <a:pPr lvl="2"/>
            <a:r>
              <a:rPr lang="en-US" dirty="0" smtClean="0"/>
              <a:t>Representing words and picture</a:t>
            </a:r>
            <a:endParaRPr lang="en-US" dirty="0"/>
          </a:p>
          <a:p>
            <a:pPr lvl="1"/>
            <a:r>
              <a:rPr lang="en-US" dirty="0" smtClean="0"/>
              <a:t>Communications media and bandwidth</a:t>
            </a:r>
          </a:p>
          <a:p>
            <a:pPr lvl="0"/>
            <a:r>
              <a:rPr lang="en-US" dirty="0" smtClean="0"/>
              <a:t>Networks</a:t>
            </a:r>
          </a:p>
          <a:p>
            <a:pPr lvl="1"/>
            <a:r>
              <a:rPr lang="en-US" dirty="0" smtClean="0"/>
              <a:t>LANs vs WANs</a:t>
            </a:r>
          </a:p>
          <a:p>
            <a:pPr lvl="1"/>
            <a:r>
              <a:rPr lang="en-US" dirty="0" smtClean="0"/>
              <a:t>Circuit switched vs. packet switched</a:t>
            </a:r>
          </a:p>
          <a:p>
            <a:pPr lvl="0"/>
            <a:r>
              <a:rPr lang="en-US" dirty="0" smtClean="0"/>
              <a:t>Example: The Internet</a:t>
            </a:r>
          </a:p>
          <a:p>
            <a:pPr lvl="0"/>
            <a:r>
              <a:rPr lang="en-US" dirty="0" smtClean="0"/>
              <a:t>Network protocols</a:t>
            </a:r>
          </a:p>
          <a:p>
            <a:pPr lvl="1"/>
            <a:r>
              <a:rPr lang="en-US" dirty="0" smtClean="0"/>
              <a:t>Enterprise networking</a:t>
            </a:r>
          </a:p>
          <a:p>
            <a:pPr lvl="0"/>
            <a:r>
              <a:rPr lang="en-US" dirty="0" smtClean="0"/>
              <a:t>Example: Looking at a web page</a:t>
            </a:r>
          </a:p>
          <a:p>
            <a:pPr lvl="0"/>
            <a:r>
              <a:rPr lang="en-US" dirty="0" smtClean="0"/>
              <a:t>Wireless networks</a:t>
            </a:r>
          </a:p>
          <a:p>
            <a:pPr lvl="1"/>
            <a:r>
              <a:rPr lang="en-US" dirty="0" smtClean="0"/>
              <a:t>Wireless telephony</a:t>
            </a:r>
          </a:p>
          <a:p>
            <a:pPr lvl="1"/>
            <a:r>
              <a:rPr lang="en-US" dirty="0" smtClean="0"/>
              <a:t>Wireless data communication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429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Two forms of network connection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0"/>
            <a:r>
              <a:rPr lang="en-US" dirty="0" smtClean="0"/>
              <a:t>Circuit switching</a:t>
            </a:r>
          </a:p>
          <a:p>
            <a:pPr lvl="1"/>
            <a:r>
              <a:rPr lang="en-US" dirty="0" smtClean="0"/>
              <a:t>A dedicated end-to-end connection is established for the duration of the connection</a:t>
            </a:r>
          </a:p>
          <a:p>
            <a:pPr lvl="1"/>
            <a:r>
              <a:rPr lang="en-US" dirty="0" smtClean="0"/>
              <a:t>Used in telephone network</a:t>
            </a:r>
          </a:p>
          <a:p>
            <a:pPr lvl="0"/>
            <a:endParaRPr lang="en-US" dirty="0"/>
          </a:p>
          <a:p>
            <a:pPr lvl="0"/>
            <a:r>
              <a:rPr lang="en-US" dirty="0" smtClean="0"/>
              <a:t>Packet switching</a:t>
            </a:r>
          </a:p>
          <a:p>
            <a:pPr lvl="1"/>
            <a:r>
              <a:rPr lang="en-US" dirty="0" smtClean="0"/>
              <a:t>Messages are divided into small packets</a:t>
            </a:r>
          </a:p>
          <a:p>
            <a:pPr lvl="1"/>
            <a:r>
              <a:rPr lang="en-US" dirty="0" smtClean="0"/>
              <a:t>Each packet is separately routed to the destination</a:t>
            </a:r>
          </a:p>
          <a:p>
            <a:pPr lvl="1"/>
            <a:r>
              <a:rPr lang="en-US" dirty="0" smtClean="0"/>
              <a:t>Different packets can take different paths and times</a:t>
            </a:r>
          </a:p>
          <a:p>
            <a:pPr lvl="1"/>
            <a:r>
              <a:rPr lang="en-US" dirty="0" smtClean="0"/>
              <a:t>Missing or garbled packets are retransmitted, if necessary</a:t>
            </a:r>
          </a:p>
          <a:p>
            <a:pPr lvl="1"/>
            <a:r>
              <a:rPr lang="en-US" dirty="0" smtClean="0"/>
              <a:t>Packets are reassembled into messages at the destination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18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Packet switching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100" y="1964161"/>
            <a:ext cx="7499350" cy="3767877"/>
          </a:xfrm>
        </p:spPr>
      </p:pic>
    </p:spTree>
    <p:extLst>
      <p:ext uri="{BB962C8B-B14F-4D97-AF65-F5344CB8AC3E}">
        <p14:creationId xmlns:p14="http://schemas.microsoft.com/office/powerpoint/2010/main" val="4017554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Packet switching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4676271"/>
              </p:ext>
            </p:extLst>
          </p:nvPr>
        </p:nvGraphicFramePr>
        <p:xfrm>
          <a:off x="1435100" y="1447800"/>
          <a:ext cx="7499350" cy="426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49675"/>
                <a:gridCol w="3749675"/>
              </a:tblGrid>
              <a:tr h="8534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Circuit switching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Packet switching</a:t>
                      </a:r>
                      <a:endParaRPr lang="en-US" dirty="0"/>
                    </a:p>
                  </a:txBody>
                  <a:tcPr/>
                </a:tc>
              </a:tr>
              <a:tr h="853440">
                <a:tc>
                  <a:txBody>
                    <a:bodyPr/>
                    <a:lstStyle/>
                    <a:p>
                      <a:r>
                        <a:rPr lang="en-US" dirty="0" smtClean="0"/>
                        <a:t>Minimum delay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Variable delay</a:t>
                      </a:r>
                      <a:endParaRPr lang="en-US" dirty="0"/>
                    </a:p>
                  </a:txBody>
                  <a:tcPr/>
                </a:tc>
              </a:tr>
              <a:tr h="853440">
                <a:tc>
                  <a:txBody>
                    <a:bodyPr/>
                    <a:lstStyle/>
                    <a:p>
                      <a:r>
                        <a:rPr lang="en-US" dirty="0" smtClean="0"/>
                        <a:t>Very inefficient use of</a:t>
                      </a:r>
                      <a:r>
                        <a:rPr lang="en-US" baseline="0" dirty="0" smtClean="0"/>
                        <a:t> connection capacity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Much </a:t>
                      </a:r>
                      <a:r>
                        <a:rPr lang="en-US" baseline="0" dirty="0" smtClean="0"/>
                        <a:t>more efficient use of connection capacity</a:t>
                      </a:r>
                      <a:endParaRPr lang="en-US" dirty="0"/>
                    </a:p>
                  </a:txBody>
                  <a:tcPr/>
                </a:tc>
              </a:tr>
              <a:tr h="853440">
                <a:tc>
                  <a:txBody>
                    <a:bodyPr/>
                    <a:lstStyle/>
                    <a:p>
                      <a:r>
                        <a:rPr lang="en-US" dirty="0" smtClean="0"/>
                        <a:t>When overloaded, unable</a:t>
                      </a:r>
                      <a:r>
                        <a:rPr lang="en-US" baseline="0" dirty="0" smtClean="0"/>
                        <a:t> to make connection at all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Can almost always connect, but may be long delays</a:t>
                      </a:r>
                      <a:endParaRPr lang="en-US" dirty="0"/>
                    </a:p>
                  </a:txBody>
                  <a:tcPr/>
                </a:tc>
              </a:tr>
              <a:tr h="853440">
                <a:tc>
                  <a:txBody>
                    <a:bodyPr/>
                    <a:lstStyle/>
                    <a:p>
                      <a:r>
                        <a:rPr lang="en-US" dirty="0" smtClean="0"/>
                        <a:t>Both ends of connection must use same data rate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Data-rate</a:t>
                      </a:r>
                      <a:r>
                        <a:rPr lang="en-US" baseline="0" dirty="0" smtClean="0"/>
                        <a:t> conversion is easy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1816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Internet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lvl="0"/>
            <a:r>
              <a:rPr lang="en-US" dirty="0" smtClean="0"/>
              <a:t>What is the Internet?</a:t>
            </a:r>
          </a:p>
          <a:p>
            <a:pPr lvl="1"/>
            <a:r>
              <a:rPr lang="en-US" dirty="0" smtClean="0"/>
              <a:t>Outgrowth of ARPANET</a:t>
            </a:r>
          </a:p>
          <a:p>
            <a:pPr lvl="1"/>
            <a:r>
              <a:rPr lang="en-US" dirty="0" smtClean="0"/>
              <a:t>Based on TCP/IP</a:t>
            </a:r>
          </a:p>
          <a:p>
            <a:pPr lvl="1"/>
            <a:r>
              <a:rPr lang="en-US" dirty="0" smtClean="0"/>
              <a:t>A collection of interconnected networks</a:t>
            </a:r>
          </a:p>
          <a:p>
            <a:pPr lvl="1"/>
            <a:r>
              <a:rPr lang="en-US" dirty="0" smtClean="0"/>
              <a:t>Provides appearance of widespread connectivity</a:t>
            </a:r>
          </a:p>
          <a:p>
            <a:pPr lvl="1"/>
            <a:endParaRPr lang="en-US" dirty="0" smtClean="0"/>
          </a:p>
          <a:p>
            <a:pPr lvl="0"/>
            <a:r>
              <a:rPr lang="en-US" dirty="0" smtClean="0"/>
              <a:t>What is it used for?</a:t>
            </a:r>
          </a:p>
          <a:p>
            <a:pPr lvl="1"/>
            <a:r>
              <a:rPr lang="en-US" dirty="0" smtClean="0"/>
              <a:t>E-mail, file transfer, terminal access, client-server traffic, information browsing (aka Web), distributed work, electronic commerce,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289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999" y="304800"/>
            <a:ext cx="7888941" cy="6096000"/>
          </a:xfrm>
        </p:spPr>
      </p:pic>
    </p:spTree>
    <p:extLst>
      <p:ext uri="{BB962C8B-B14F-4D97-AF65-F5344CB8AC3E}">
        <p14:creationId xmlns:p14="http://schemas.microsoft.com/office/powerpoint/2010/main" val="2307381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Internet Address (IP address)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100" y="2180334"/>
            <a:ext cx="7499350" cy="3335531"/>
          </a:xfrm>
        </p:spPr>
      </p:pic>
    </p:spTree>
    <p:extLst>
      <p:ext uri="{BB962C8B-B14F-4D97-AF65-F5344CB8AC3E}">
        <p14:creationId xmlns:p14="http://schemas.microsoft.com/office/powerpoint/2010/main" val="1088355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Understanding Internet Addresses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en-US" dirty="0" smtClean="0"/>
              <a:t>18.154.0.27</a:t>
            </a:r>
          </a:p>
          <a:p>
            <a:pPr lvl="1"/>
            <a:r>
              <a:rPr lang="en-US" dirty="0" smtClean="0"/>
              <a:t>Uniquely assigned to a specific Internet connection point</a:t>
            </a:r>
          </a:p>
          <a:p>
            <a:pPr lvl="1"/>
            <a:r>
              <a:rPr lang="en-US" dirty="0" smtClean="0"/>
              <a:t>32-bit address</a:t>
            </a:r>
          </a:p>
          <a:p>
            <a:pPr lvl="1"/>
            <a:r>
              <a:rPr lang="en-US" dirty="0" smtClean="0"/>
              <a:t>Each number between dots is the decimal representation of 8 bits in the address</a:t>
            </a:r>
          </a:p>
          <a:p>
            <a:pPr lvl="1"/>
            <a:r>
              <a:rPr lang="en-US" dirty="0" smtClean="0"/>
              <a:t>In this case:</a:t>
            </a:r>
          </a:p>
          <a:p>
            <a:pPr lvl="2"/>
            <a:r>
              <a:rPr lang="en-US" dirty="0" smtClean="0"/>
              <a:t>18 specifies MIT (MIT owns all addresses 18.xxx.yyy.zzz)</a:t>
            </a:r>
          </a:p>
          <a:p>
            <a:pPr lvl="2"/>
            <a:r>
              <a:rPr lang="en-US" dirty="0" smtClean="0"/>
              <a:t>154 specifies the subnet corresponding to building E56</a:t>
            </a:r>
          </a:p>
          <a:p>
            <a:pPr lvl="2"/>
            <a:r>
              <a:rPr lang="en-US" dirty="0" smtClean="0"/>
              <a:t>0.27 is host number within the subnet</a:t>
            </a:r>
          </a:p>
          <a:p>
            <a:pPr lvl="1"/>
            <a:r>
              <a:rPr lang="en-US" dirty="0" smtClean="0"/>
              <a:t>Every internet address can optionally have a descriptive host name (e.g. LASAGNA.MIT.EDU)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5535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Who controls the Internet?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278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400" dirty="0" smtClean="0"/>
              <a:t>What does it mean to be on the Internet?</a:t>
            </a:r>
            <a:endParaRPr lang="en-US" sz="3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Run TCP/IP protocol</a:t>
            </a:r>
          </a:p>
          <a:p>
            <a:pPr lvl="0"/>
            <a:endParaRPr lang="en-US" dirty="0"/>
          </a:p>
          <a:p>
            <a:pPr lvl="0"/>
            <a:r>
              <a:rPr lang="en-US" dirty="0" smtClean="0"/>
              <a:t>Have an IP address</a:t>
            </a:r>
          </a:p>
          <a:p>
            <a:pPr lvl="0"/>
            <a:endParaRPr lang="en-US" dirty="0"/>
          </a:p>
          <a:p>
            <a:pPr lvl="0"/>
            <a:r>
              <a:rPr lang="en-US" dirty="0" smtClean="0"/>
              <a:t>Have ability to send IP packets to other machines on the Internet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3526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400" dirty="0" smtClean="0"/>
              <a:t>Network Protocols</a:t>
            </a:r>
            <a:endParaRPr lang="en-US" sz="3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dirty="0" smtClean="0"/>
              <a:t>Rules of behavior</a:t>
            </a:r>
          </a:p>
          <a:p>
            <a:pPr lvl="1"/>
            <a:r>
              <a:rPr lang="en-US" dirty="0" smtClean="0"/>
              <a:t>What, when, and how should A send messages to B and vice versa?</a:t>
            </a:r>
          </a:p>
          <a:p>
            <a:pPr lvl="0"/>
            <a:endParaRPr lang="en-US" dirty="0"/>
          </a:p>
          <a:p>
            <a:pPr lvl="0"/>
            <a:r>
              <a:rPr lang="en-US" dirty="0" smtClean="0"/>
              <a:t>Protocol layers</a:t>
            </a:r>
          </a:p>
          <a:p>
            <a:pPr lvl="1"/>
            <a:r>
              <a:rPr lang="en-US" dirty="0" smtClean="0"/>
              <a:t>Each layer uses the layers below it and can be used by the layers above it</a:t>
            </a:r>
          </a:p>
          <a:p>
            <a:pPr lvl="1"/>
            <a:r>
              <a:rPr lang="en-US" dirty="0" smtClean="0"/>
              <a:t>Often, multiple alternatives can be substituted at one layer without affecting the other layers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716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 simple point-to-point connection</a:t>
            </a:r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295400" y="3200400"/>
            <a:ext cx="7498080" cy="3633096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sz="2500" dirty="0" smtClean="0">
                <a:solidFill>
                  <a:srgbClr val="FF0000"/>
                </a:solidFill>
              </a:rPr>
              <a:t>Process </a:t>
            </a:r>
            <a:r>
              <a:rPr lang="en-US" sz="2500" dirty="0" smtClean="0">
                <a:solidFill>
                  <a:srgbClr val="0070C0"/>
                </a:solidFill>
              </a:rPr>
              <a:t>convert</a:t>
            </a:r>
            <a:r>
              <a:rPr lang="en-US" sz="2500" dirty="0" smtClean="0">
                <a:solidFill>
                  <a:srgbClr val="FF0000"/>
                </a:solidFill>
              </a:rPr>
              <a:t> data </a:t>
            </a:r>
            <a:r>
              <a:rPr lang="en-US" sz="2500" dirty="0" smtClean="0">
                <a:solidFill>
                  <a:srgbClr val="0070C0"/>
                </a:solidFill>
              </a:rPr>
              <a:t>into</a:t>
            </a:r>
            <a:r>
              <a:rPr lang="en-US" sz="2500" dirty="0" smtClean="0">
                <a:solidFill>
                  <a:srgbClr val="FF0000"/>
                </a:solidFill>
              </a:rPr>
              <a:t> signals</a:t>
            </a:r>
          </a:p>
          <a:p>
            <a:r>
              <a:rPr lang="en-US" sz="2500" dirty="0" smtClean="0">
                <a:solidFill>
                  <a:srgbClr val="FF0000"/>
                </a:solidFill>
              </a:rPr>
              <a:t>Signals </a:t>
            </a:r>
            <a:r>
              <a:rPr lang="en-US" sz="2500" dirty="0" smtClean="0">
                <a:solidFill>
                  <a:srgbClr val="0070C0"/>
                </a:solidFill>
              </a:rPr>
              <a:t>are transported through</a:t>
            </a:r>
            <a:r>
              <a:rPr lang="en-US" sz="2500" dirty="0" smtClean="0">
                <a:solidFill>
                  <a:srgbClr val="FF0000"/>
                </a:solidFill>
              </a:rPr>
              <a:t> channels</a:t>
            </a:r>
          </a:p>
          <a:p>
            <a:r>
              <a:rPr lang="en-US" sz="2500" dirty="0" smtClean="0">
                <a:solidFill>
                  <a:srgbClr val="FF0000"/>
                </a:solidFill>
              </a:rPr>
              <a:t>Channels </a:t>
            </a:r>
            <a:r>
              <a:rPr lang="en-US" sz="2500" dirty="0" smtClean="0">
                <a:solidFill>
                  <a:srgbClr val="0070C0"/>
                </a:solidFill>
              </a:rPr>
              <a:t>utilize one or more</a:t>
            </a:r>
            <a:r>
              <a:rPr lang="en-US" sz="2500" dirty="0" smtClean="0">
                <a:solidFill>
                  <a:srgbClr val="FF0000"/>
                </a:solidFill>
              </a:rPr>
              <a:t> connection media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334022"/>
            <a:ext cx="7499350" cy="1656833"/>
          </a:xfrm>
        </p:spPr>
      </p:pic>
    </p:spTree>
    <p:extLst>
      <p:ext uri="{BB962C8B-B14F-4D97-AF65-F5344CB8AC3E}">
        <p14:creationId xmlns:p14="http://schemas.microsoft.com/office/powerpoint/2010/main" val="4041374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0815062"/>
              </p:ext>
            </p:extLst>
          </p:nvPr>
        </p:nvGraphicFramePr>
        <p:xfrm>
          <a:off x="1435100" y="381000"/>
          <a:ext cx="7499350" cy="6019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99350"/>
              </a:tblGrid>
              <a:tr h="100330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Example:</a:t>
                      </a:r>
                      <a:br>
                        <a:rPr lang="en-US" sz="2200" dirty="0" smtClean="0"/>
                      </a:br>
                      <a:r>
                        <a:rPr lang="en-US" sz="2200" dirty="0" smtClean="0"/>
                        <a:t>TCP/IP</a:t>
                      </a:r>
                      <a:r>
                        <a:rPr lang="en-US" sz="2200" baseline="0" dirty="0" smtClean="0"/>
                        <a:t> protocol architecture</a:t>
                      </a:r>
                      <a:endParaRPr lang="en-US" sz="2200" dirty="0"/>
                    </a:p>
                  </a:txBody>
                  <a:tcPr/>
                </a:tc>
              </a:tr>
              <a:tr h="10033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Application layer</a:t>
                      </a:r>
                    </a:p>
                    <a:p>
                      <a:pPr algn="ctr"/>
                      <a:r>
                        <a:rPr lang="en-US" dirty="0" smtClean="0"/>
                        <a:t>Provides</a:t>
                      </a:r>
                      <a:r>
                        <a:rPr lang="en-US" baseline="0" dirty="0" smtClean="0"/>
                        <a:t> communication between applications on separate machines </a:t>
                      </a:r>
                    </a:p>
                    <a:p>
                      <a:pPr algn="ctr"/>
                      <a:r>
                        <a:rPr lang="en-US" baseline="0" dirty="0" smtClean="0"/>
                        <a:t>(e.g. email, file transfer, web browsing)</a:t>
                      </a:r>
                      <a:endParaRPr lang="en-US" dirty="0" smtClean="0"/>
                    </a:p>
                  </a:txBody>
                  <a:tcPr/>
                </a:tc>
              </a:tr>
              <a:tr h="10033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Transport</a:t>
                      </a:r>
                      <a:r>
                        <a:rPr lang="en-US" b="1" baseline="0" dirty="0" smtClean="0">
                          <a:solidFill>
                            <a:srgbClr val="FF0000"/>
                          </a:solidFill>
                        </a:rPr>
                        <a:t> layer</a:t>
                      </a:r>
                    </a:p>
                    <a:p>
                      <a:pPr algn="ctr"/>
                      <a:r>
                        <a:rPr lang="en-US" baseline="0" dirty="0" smtClean="0"/>
                        <a:t>Provides end-to-end reliable data transfer across multiple networks</a:t>
                      </a:r>
                    </a:p>
                    <a:p>
                      <a:pPr algn="ctr"/>
                      <a:r>
                        <a:rPr lang="en-US" baseline="0" dirty="0" smtClean="0"/>
                        <a:t>(e.g. TCP – Transmission Control Protocol)</a:t>
                      </a:r>
                      <a:endParaRPr lang="en-US" dirty="0"/>
                    </a:p>
                  </a:txBody>
                  <a:tcPr/>
                </a:tc>
              </a:tr>
              <a:tr h="10033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Internet layer</a:t>
                      </a:r>
                    </a:p>
                    <a:p>
                      <a:pPr algn="ctr"/>
                      <a:r>
                        <a:rPr lang="en-US" dirty="0" smtClean="0"/>
                        <a:t>Routes data from source to destination through one or more networks</a:t>
                      </a:r>
                    </a:p>
                    <a:p>
                      <a:pPr algn="ctr"/>
                      <a:r>
                        <a:rPr lang="en-US" dirty="0" smtClean="0"/>
                        <a:t>(IP</a:t>
                      </a:r>
                      <a:r>
                        <a:rPr lang="en-US" baseline="0" dirty="0" smtClean="0"/>
                        <a:t> – Internet Protocol)</a:t>
                      </a:r>
                      <a:endParaRPr lang="en-US" dirty="0"/>
                    </a:p>
                  </a:txBody>
                  <a:tcPr/>
                </a:tc>
              </a:tr>
              <a:tr h="10033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Network access layer</a:t>
                      </a:r>
                    </a:p>
                    <a:p>
                      <a:pPr algn="ctr"/>
                      <a:r>
                        <a:rPr lang="en-US" dirty="0" smtClean="0"/>
                        <a:t>Manages logical interface between a machine and its local network</a:t>
                      </a:r>
                    </a:p>
                    <a:p>
                      <a:pPr algn="ctr"/>
                      <a:r>
                        <a:rPr lang="en-US" dirty="0" smtClean="0"/>
                        <a:t>(e.g.</a:t>
                      </a:r>
                      <a:r>
                        <a:rPr lang="en-US" baseline="0" dirty="0" smtClean="0"/>
                        <a:t> Ethernet, X.25)</a:t>
                      </a:r>
                      <a:endParaRPr lang="en-US" dirty="0"/>
                    </a:p>
                  </a:txBody>
                  <a:tcPr/>
                </a:tc>
              </a:tr>
              <a:tr h="10033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Physical Layer</a:t>
                      </a:r>
                    </a:p>
                    <a:p>
                      <a:pPr algn="ctr"/>
                      <a:r>
                        <a:rPr lang="en-US" dirty="0" smtClean="0"/>
                        <a:t>Converts bits to signals and back (e.g.</a:t>
                      </a:r>
                      <a:r>
                        <a:rPr lang="en-US" baseline="0" dirty="0" smtClean="0"/>
                        <a:t> wires, radio, etc.)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5654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400" dirty="0" smtClean="0"/>
              <a:t>Different types of connection protocols</a:t>
            </a:r>
            <a:endParaRPr lang="en-US" sz="3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0"/>
            <a:r>
              <a:rPr lang="en-US" dirty="0" smtClean="0">
                <a:solidFill>
                  <a:srgbClr val="00B0F0"/>
                </a:solidFill>
              </a:rPr>
              <a:t>X.25</a:t>
            </a:r>
            <a:r>
              <a:rPr lang="en-US" dirty="0" smtClean="0"/>
              <a:t> – A packet switching protocol for connecting devices on a WAN</a:t>
            </a:r>
          </a:p>
          <a:p>
            <a:pPr lvl="0"/>
            <a:endParaRPr lang="en-US" dirty="0"/>
          </a:p>
          <a:p>
            <a:pPr lvl="0"/>
            <a:r>
              <a:rPr lang="en-US" dirty="0" smtClean="0">
                <a:solidFill>
                  <a:srgbClr val="00B0F0"/>
                </a:solidFill>
              </a:rPr>
              <a:t>Frame relay </a:t>
            </a:r>
            <a:r>
              <a:rPr lang="en-US" dirty="0" smtClean="0"/>
              <a:t>– Another packet switching protocol for connecting devices on a WAN (faster but less error checking than X.25. Up to about 45 Mbps)</a:t>
            </a:r>
          </a:p>
          <a:p>
            <a:pPr lvl="0"/>
            <a:endParaRPr lang="en-US" dirty="0"/>
          </a:p>
          <a:p>
            <a:pPr lvl="0"/>
            <a:r>
              <a:rPr lang="en-US" dirty="0" smtClean="0">
                <a:solidFill>
                  <a:srgbClr val="00B0F0"/>
                </a:solidFill>
              </a:rPr>
              <a:t>Asynchronous Transfer Mode (ATM) </a:t>
            </a:r>
            <a:r>
              <a:rPr lang="en-US" dirty="0" smtClean="0"/>
              <a:t>– A “cell switching” protocol that establishes “virtual circuits” from fixed size packet (faster than X.25, e.g. suitable for real-time video. Up to about 622 Mbps)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115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400" dirty="0" smtClean="0"/>
              <a:t>Different types of connection “boxes”</a:t>
            </a:r>
            <a:endParaRPr lang="en-US" sz="3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lvl="0"/>
            <a:r>
              <a:rPr lang="en-US" dirty="0" smtClean="0">
                <a:solidFill>
                  <a:srgbClr val="00B0F0"/>
                </a:solidFill>
              </a:rPr>
              <a:t>Hub</a:t>
            </a:r>
            <a:r>
              <a:rPr lang="en-US" dirty="0" smtClean="0"/>
              <a:t> – Connects parts of a network, typically different parts of the same LAN (network access level)</a:t>
            </a:r>
            <a:endParaRPr lang="en-US" dirty="0" smtClean="0">
              <a:solidFill>
                <a:srgbClr val="00B0F0"/>
              </a:solidFill>
            </a:endParaRPr>
          </a:p>
          <a:p>
            <a:pPr lvl="0"/>
            <a:endParaRPr lang="en-US" dirty="0">
              <a:solidFill>
                <a:srgbClr val="00B0F0"/>
              </a:solidFill>
            </a:endParaRPr>
          </a:p>
          <a:p>
            <a:pPr lvl="0"/>
            <a:r>
              <a:rPr lang="en-US" dirty="0" smtClean="0">
                <a:solidFill>
                  <a:srgbClr val="00B0F0"/>
                </a:solidFill>
              </a:rPr>
              <a:t>Bridge</a:t>
            </a:r>
            <a:r>
              <a:rPr lang="en-US" dirty="0" smtClean="0"/>
              <a:t> – Connects two LANs using software (network access level)</a:t>
            </a:r>
            <a:endParaRPr lang="en-US" dirty="0" smtClean="0">
              <a:solidFill>
                <a:srgbClr val="00B0F0"/>
              </a:solidFill>
            </a:endParaRPr>
          </a:p>
          <a:p>
            <a:pPr lvl="0"/>
            <a:endParaRPr lang="en-US" dirty="0">
              <a:solidFill>
                <a:srgbClr val="00B0F0"/>
              </a:solidFill>
            </a:endParaRPr>
          </a:p>
          <a:p>
            <a:pPr lvl="0"/>
            <a:r>
              <a:rPr lang="en-US" dirty="0" smtClean="0">
                <a:solidFill>
                  <a:srgbClr val="00B0F0"/>
                </a:solidFill>
              </a:rPr>
              <a:t>Switch</a:t>
            </a:r>
            <a:r>
              <a:rPr lang="en-US" dirty="0" smtClean="0"/>
              <a:t> – Connects different LANs, typically using hardware only (network access level)</a:t>
            </a:r>
            <a:endParaRPr lang="en-US" dirty="0" smtClean="0">
              <a:solidFill>
                <a:srgbClr val="00B0F0"/>
              </a:solidFill>
            </a:endParaRPr>
          </a:p>
          <a:p>
            <a:pPr lvl="0"/>
            <a:endParaRPr lang="en-US" dirty="0">
              <a:solidFill>
                <a:srgbClr val="00B0F0"/>
              </a:solidFill>
            </a:endParaRPr>
          </a:p>
          <a:p>
            <a:pPr lvl="0"/>
            <a:r>
              <a:rPr lang="en-US" dirty="0" smtClean="0">
                <a:solidFill>
                  <a:srgbClr val="00B0F0"/>
                </a:solidFill>
              </a:rPr>
              <a:t>Router</a:t>
            </a:r>
            <a:r>
              <a:rPr lang="en-US" dirty="0" smtClean="0"/>
              <a:t> – Connects two networks that may or may not be similar and routes packets appropriately (Internet level)</a:t>
            </a:r>
            <a:endParaRPr lang="en-US" dirty="0" smtClean="0">
              <a:solidFill>
                <a:srgbClr val="00B0F0"/>
              </a:solidFill>
            </a:endParaRPr>
          </a:p>
          <a:p>
            <a:pPr lvl="0"/>
            <a:endParaRPr lang="en-US" dirty="0">
              <a:solidFill>
                <a:srgbClr val="00B0F0"/>
              </a:solidFill>
            </a:endParaRPr>
          </a:p>
          <a:p>
            <a:pPr lvl="0"/>
            <a:r>
              <a:rPr lang="en-US" dirty="0" smtClean="0">
                <a:solidFill>
                  <a:srgbClr val="00B0F0"/>
                </a:solidFill>
              </a:rPr>
              <a:t>Gateway</a:t>
            </a:r>
            <a:r>
              <a:rPr lang="en-US" dirty="0" smtClean="0"/>
              <a:t> – Connects networks that use different protocols (transport level or above)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904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400" dirty="0" smtClean="0"/>
              <a:t>Example: The World Wide Web</a:t>
            </a:r>
            <a:endParaRPr lang="en-US" sz="3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lvl="0"/>
            <a:r>
              <a:rPr lang="en-US" dirty="0" smtClean="0"/>
              <a:t>A collection of interlinked documents stored on computer servers all over the world and accessible to user clients via the Internet</a:t>
            </a:r>
          </a:p>
          <a:p>
            <a:pPr lvl="1"/>
            <a:r>
              <a:rPr lang="en-US" dirty="0" smtClean="0"/>
              <a:t>Documents communicated in HTML (Hyper Text Markup Language)</a:t>
            </a:r>
          </a:p>
          <a:p>
            <a:pPr lvl="1"/>
            <a:r>
              <a:rPr lang="en-US" dirty="0" smtClean="0"/>
              <a:t>Rules for requesting and providing documents (and other interactions between clients and servers) are defined by HTTP (Hyper Text Transfer Protocol)</a:t>
            </a:r>
          </a:p>
          <a:p>
            <a:pPr lvl="1"/>
            <a:endParaRPr lang="en-US" dirty="0" smtClean="0"/>
          </a:p>
          <a:p>
            <a:pPr lvl="0"/>
            <a:r>
              <a:rPr lang="en-US" dirty="0" smtClean="0"/>
              <a:t>Documents may contain easily “clickable” links to other documents.</a:t>
            </a:r>
          </a:p>
          <a:p>
            <a:pPr lvl="1"/>
            <a:r>
              <a:rPr lang="en-US" dirty="0" smtClean="0"/>
              <a:t>Documents are identified by “web addresses” called URLs (Uniform Resource Locators)</a:t>
            </a:r>
          </a:p>
          <a:p>
            <a:pPr lvl="1"/>
            <a:endParaRPr lang="en-US" dirty="0" smtClean="0"/>
          </a:p>
          <a:p>
            <a:pPr lvl="0"/>
            <a:r>
              <a:rPr lang="en-US" dirty="0" smtClean="0"/>
              <a:t>“Hypertext” means text documents that contain embedded links to other documents.</a:t>
            </a:r>
          </a:p>
        </p:txBody>
      </p:sp>
    </p:spTree>
    <p:extLst>
      <p:ext uri="{BB962C8B-B14F-4D97-AF65-F5344CB8AC3E}">
        <p14:creationId xmlns:p14="http://schemas.microsoft.com/office/powerpoint/2010/main" val="3402331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400" dirty="0" smtClean="0"/>
              <a:t>Looking at a Web page</a:t>
            </a:r>
            <a:endParaRPr lang="en-US" sz="3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0"/>
            <a:r>
              <a:rPr lang="en-US" dirty="0" smtClean="0"/>
              <a:t>Connect your PC to the Internet</a:t>
            </a:r>
          </a:p>
          <a:p>
            <a:pPr lvl="1"/>
            <a:r>
              <a:rPr lang="en-US" dirty="0" smtClean="0"/>
              <a:t>Dialup an Internet service provider (via modem)</a:t>
            </a:r>
          </a:p>
          <a:p>
            <a:pPr lvl="1"/>
            <a:r>
              <a:rPr lang="en-US" dirty="0" smtClean="0"/>
              <a:t>Establish a point-to-point link with the provider’s machine</a:t>
            </a:r>
          </a:p>
          <a:p>
            <a:pPr lvl="2"/>
            <a:r>
              <a:rPr lang="en-US" dirty="0" smtClean="0"/>
              <a:t>Using PPP (Point-to-Point Protocol)</a:t>
            </a:r>
          </a:p>
          <a:p>
            <a:pPr lvl="2"/>
            <a:r>
              <a:rPr lang="en-US" dirty="0" smtClean="0"/>
              <a:t>Your PC receives a “temporary IP address)</a:t>
            </a:r>
          </a:p>
          <a:p>
            <a:pPr lvl="3"/>
            <a:r>
              <a:rPr lang="en-US" dirty="0" smtClean="0"/>
              <a:t>Using DHCP (Dynamic Host Configuration Protocol)</a:t>
            </a:r>
          </a:p>
          <a:p>
            <a:pPr lvl="2"/>
            <a:r>
              <a:rPr lang="en-US" dirty="0" smtClean="0"/>
              <a:t>Your PC receives the address of a Domain Name Server (DNS)</a:t>
            </a:r>
            <a:endParaRPr lang="en-US" dirty="0"/>
          </a:p>
          <a:p>
            <a:pPr lvl="1"/>
            <a:endParaRPr lang="en-US" dirty="0" smtClean="0"/>
          </a:p>
          <a:p>
            <a:pPr lvl="0"/>
            <a:r>
              <a:rPr lang="en-US" dirty="0" smtClean="0"/>
              <a:t>Start your browser program (e.g. Internet Explorer)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Type in a URL (Uniform Resource Locator)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497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400" dirty="0" smtClean="0"/>
              <a:t>Looking at a Web page (cont.)</a:t>
            </a:r>
            <a:endParaRPr lang="en-US" sz="3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lvl="0">
              <a:spcAft>
                <a:spcPts val="600"/>
              </a:spcAft>
            </a:pPr>
            <a:r>
              <a:rPr lang="en-US" dirty="0" smtClean="0"/>
              <a:t>Brower asks DNS for the IP address of the MIT Server</a:t>
            </a:r>
          </a:p>
          <a:p>
            <a:pPr lvl="0">
              <a:spcAft>
                <a:spcPts val="600"/>
              </a:spcAft>
            </a:pPr>
            <a:r>
              <a:rPr lang="en-US" dirty="0" smtClean="0"/>
              <a:t>DNS replies with 18.170.0.167</a:t>
            </a:r>
          </a:p>
          <a:p>
            <a:pPr lvl="0">
              <a:spcAft>
                <a:spcPts val="600"/>
              </a:spcAft>
            </a:pPr>
            <a:r>
              <a:rPr lang="en-US" dirty="0" smtClean="0"/>
              <a:t>Browser opens TCP connection to 18.170.0.167</a:t>
            </a:r>
          </a:p>
          <a:p>
            <a:pPr lvl="0">
              <a:spcAft>
                <a:spcPts val="600"/>
              </a:spcAft>
            </a:pPr>
            <a:r>
              <a:rPr lang="en-US" dirty="0" smtClean="0"/>
              <a:t>Browser sends the command GET/class/syllabus.htm</a:t>
            </a:r>
          </a:p>
          <a:p>
            <a:pPr lvl="0">
              <a:spcAft>
                <a:spcPts val="600"/>
              </a:spcAft>
            </a:pPr>
            <a:r>
              <a:rPr lang="en-US" dirty="0" smtClean="0"/>
              <a:t>The MIT Server sends file syllabus.htm</a:t>
            </a:r>
          </a:p>
          <a:p>
            <a:pPr lvl="0">
              <a:spcAft>
                <a:spcPts val="600"/>
              </a:spcAft>
            </a:pPr>
            <a:r>
              <a:rPr lang="en-US" dirty="0" smtClean="0"/>
              <a:t>TCP connection is released</a:t>
            </a:r>
          </a:p>
          <a:p>
            <a:pPr lvl="0">
              <a:spcAft>
                <a:spcPts val="600"/>
              </a:spcAft>
            </a:pPr>
            <a:r>
              <a:rPr lang="en-US" dirty="0" smtClean="0"/>
              <a:t>Browser displays the contents of syllabus.htm</a:t>
            </a:r>
          </a:p>
        </p:txBody>
      </p:sp>
    </p:spTree>
    <p:extLst>
      <p:ext uri="{BB962C8B-B14F-4D97-AF65-F5344CB8AC3E}">
        <p14:creationId xmlns:p14="http://schemas.microsoft.com/office/powerpoint/2010/main" val="2096357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400" dirty="0" smtClean="0"/>
              <a:t>How a cell phone works</a:t>
            </a:r>
            <a:endParaRPr lang="en-US" sz="3400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272" y="1981200"/>
            <a:ext cx="7900416" cy="4114800"/>
          </a:xfrm>
        </p:spPr>
      </p:pic>
    </p:spTree>
    <p:extLst>
      <p:ext uri="{BB962C8B-B14F-4D97-AF65-F5344CB8AC3E}">
        <p14:creationId xmlns:p14="http://schemas.microsoft.com/office/powerpoint/2010/main" val="1963723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400" dirty="0" smtClean="0"/>
              <a:t>Cellular Phone Networks</a:t>
            </a:r>
            <a:endParaRPr lang="en-US" sz="34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2602992" cy="4663440"/>
          </a:xfrm>
        </p:spPr>
        <p:txBody>
          <a:bodyPr/>
          <a:lstStyle/>
          <a:p>
            <a:r>
              <a:rPr lang="en-US" dirty="0" smtClean="0"/>
              <a:t>Frequency reuse</a:t>
            </a:r>
          </a:p>
          <a:p>
            <a:endParaRPr lang="en-US" dirty="0"/>
          </a:p>
          <a:p>
            <a:r>
              <a:rPr lang="en-US" dirty="0" smtClean="0"/>
              <a:t>Handoff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1627006"/>
            <a:ext cx="4895850" cy="3614265"/>
          </a:xfrm>
        </p:spPr>
      </p:pic>
    </p:spTree>
    <p:extLst>
      <p:ext uri="{BB962C8B-B14F-4D97-AF65-F5344CB8AC3E}">
        <p14:creationId xmlns:p14="http://schemas.microsoft.com/office/powerpoint/2010/main" val="1484945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400" dirty="0" smtClean="0"/>
              <a:t>Cellular Phone Networks</a:t>
            </a:r>
            <a:endParaRPr lang="en-US" sz="34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2602992" cy="4663440"/>
          </a:xfrm>
        </p:spPr>
        <p:txBody>
          <a:bodyPr/>
          <a:lstStyle/>
          <a:p>
            <a:r>
              <a:rPr lang="en-US" dirty="0" smtClean="0"/>
              <a:t>Frequency reuse</a:t>
            </a:r>
          </a:p>
          <a:p>
            <a:endParaRPr lang="en-US" dirty="0"/>
          </a:p>
          <a:p>
            <a:r>
              <a:rPr lang="en-US" dirty="0" smtClean="0"/>
              <a:t>Handoff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00" y="1676400"/>
            <a:ext cx="4899560" cy="3477726"/>
          </a:xfrm>
        </p:spPr>
      </p:pic>
    </p:spTree>
    <p:extLst>
      <p:ext uri="{BB962C8B-B14F-4D97-AF65-F5344CB8AC3E}">
        <p14:creationId xmlns:p14="http://schemas.microsoft.com/office/powerpoint/2010/main" val="2809011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400" dirty="0" smtClean="0"/>
              <a:t>Cellular Phone Networks</a:t>
            </a:r>
            <a:endParaRPr lang="en-US" sz="34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2602992" cy="4663440"/>
          </a:xfrm>
        </p:spPr>
        <p:txBody>
          <a:bodyPr/>
          <a:lstStyle/>
          <a:p>
            <a:r>
              <a:rPr lang="en-US" dirty="0" smtClean="0"/>
              <a:t>Frequency reuse</a:t>
            </a:r>
          </a:p>
          <a:p>
            <a:endParaRPr lang="en-US" dirty="0"/>
          </a:p>
          <a:p>
            <a:r>
              <a:rPr lang="en-US" dirty="0" smtClean="0"/>
              <a:t>Handoff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6312" y="1524000"/>
            <a:ext cx="5238138" cy="3582963"/>
          </a:xfrm>
        </p:spPr>
      </p:pic>
    </p:spTree>
    <p:extLst>
      <p:ext uri="{BB962C8B-B14F-4D97-AF65-F5344CB8AC3E}">
        <p14:creationId xmlns:p14="http://schemas.microsoft.com/office/powerpoint/2010/main" val="3682668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Data: Analog vs. Digital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en-US" dirty="0" smtClean="0"/>
              <a:t>Analog data</a:t>
            </a:r>
          </a:p>
          <a:p>
            <a:pPr lvl="1"/>
            <a:r>
              <a:rPr lang="en-US" dirty="0" smtClean="0"/>
              <a:t>Can take on any value within a continuous range</a:t>
            </a:r>
          </a:p>
          <a:p>
            <a:pPr lvl="1"/>
            <a:r>
              <a:rPr lang="en-US" dirty="0" smtClean="0"/>
              <a:t>Examples:</a:t>
            </a:r>
          </a:p>
          <a:p>
            <a:pPr lvl="2"/>
            <a:r>
              <a:rPr lang="en-US" dirty="0" smtClean="0"/>
              <a:t>Human voice</a:t>
            </a:r>
          </a:p>
          <a:p>
            <a:pPr lvl="2"/>
            <a:r>
              <a:rPr lang="en-US" dirty="0" smtClean="0"/>
              <a:t>Boston’s temperature</a:t>
            </a:r>
          </a:p>
          <a:p>
            <a:pPr lvl="2"/>
            <a:endParaRPr lang="en-US" dirty="0" smtClean="0"/>
          </a:p>
          <a:p>
            <a:pPr lvl="0"/>
            <a:r>
              <a:rPr lang="en-US" dirty="0" smtClean="0"/>
              <a:t>Digital data</a:t>
            </a:r>
          </a:p>
          <a:p>
            <a:pPr lvl="1"/>
            <a:r>
              <a:rPr lang="en-US" dirty="0" smtClean="0"/>
              <a:t>Can take on only a finite set of discrete values</a:t>
            </a:r>
          </a:p>
          <a:p>
            <a:pPr lvl="1"/>
            <a:r>
              <a:rPr lang="en-US" dirty="0" smtClean="0"/>
              <a:t>Examples:</a:t>
            </a:r>
          </a:p>
          <a:p>
            <a:pPr lvl="2"/>
            <a:r>
              <a:rPr lang="en-US" dirty="0" smtClean="0"/>
              <a:t>Data stored in binary computers</a:t>
            </a:r>
          </a:p>
          <a:p>
            <a:pPr lvl="2"/>
            <a:r>
              <a:rPr lang="en-US" dirty="0" smtClean="0"/>
              <a:t>The US standard size of clothes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91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400" dirty="0" smtClean="0"/>
              <a:t>Cellular Phone Networks</a:t>
            </a:r>
            <a:endParaRPr lang="en-US" sz="34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099" y="1417320"/>
            <a:ext cx="3594101" cy="4907280"/>
          </a:xfrm>
        </p:spPr>
      </p:pic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5181600" y="1524000"/>
            <a:ext cx="3962400" cy="4663440"/>
          </a:xfrm>
        </p:spPr>
        <p:txBody>
          <a:bodyPr/>
          <a:lstStyle/>
          <a:p>
            <a:pPr marL="82296" indent="0">
              <a:buNone/>
            </a:pPr>
            <a:r>
              <a:rPr lang="en-US" dirty="0" smtClean="0"/>
              <a:t>Frequency Multiple Division Access (FDMA)</a:t>
            </a:r>
          </a:p>
          <a:p>
            <a:pPr marL="82296" indent="0">
              <a:buNone/>
            </a:pPr>
            <a:endParaRPr lang="en-US" dirty="0"/>
          </a:p>
          <a:p>
            <a:pPr marL="82296" indent="0">
              <a:buNone/>
            </a:pPr>
            <a:r>
              <a:rPr lang="en-US" dirty="0" smtClean="0"/>
              <a:t>Time Division Multiple Access (TDMA)</a:t>
            </a:r>
          </a:p>
          <a:p>
            <a:pPr marL="82296" indent="0">
              <a:buNone/>
            </a:pPr>
            <a:endParaRPr lang="en-US" dirty="0"/>
          </a:p>
          <a:p>
            <a:pPr marL="82296" indent="0">
              <a:buNone/>
            </a:pPr>
            <a:r>
              <a:rPr lang="en-US" dirty="0" smtClean="0"/>
              <a:t>Code Division Multiple Access (CDMA)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9360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400" dirty="0" smtClean="0"/>
              <a:t>Generations of cellular technology</a:t>
            </a:r>
            <a:endParaRPr lang="en-US" sz="3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lvl="0">
              <a:spcAft>
                <a:spcPts val="600"/>
              </a:spcAft>
            </a:pPr>
            <a:r>
              <a:rPr lang="en-US" dirty="0" smtClean="0"/>
              <a:t>First Generation (“1G”, 1980’s and 90’s)</a:t>
            </a:r>
          </a:p>
          <a:p>
            <a:pPr lvl="1">
              <a:spcAft>
                <a:spcPts val="600"/>
              </a:spcAft>
            </a:pPr>
            <a:r>
              <a:rPr lang="en-US" dirty="0" smtClean="0"/>
              <a:t>Analog, primarily used for voice, low bandwidth (e.g. 9.6Kbps)</a:t>
            </a:r>
          </a:p>
          <a:p>
            <a:pPr lvl="1">
              <a:spcAft>
                <a:spcPts val="600"/>
              </a:spcAft>
            </a:pPr>
            <a:r>
              <a:rPr lang="en-US" dirty="0" smtClean="0"/>
              <a:t>Ex: AMPS (USA)</a:t>
            </a:r>
          </a:p>
          <a:p>
            <a:pPr lvl="1">
              <a:spcAft>
                <a:spcPts val="600"/>
              </a:spcAft>
            </a:pPr>
            <a:endParaRPr lang="en-US" dirty="0" smtClean="0"/>
          </a:p>
          <a:p>
            <a:pPr lvl="0">
              <a:spcAft>
                <a:spcPts val="600"/>
              </a:spcAft>
            </a:pPr>
            <a:r>
              <a:rPr lang="en-US" dirty="0" smtClean="0"/>
              <a:t>Second Generation (“2G”, 1990’s and early 2000’s)</a:t>
            </a:r>
          </a:p>
          <a:p>
            <a:pPr lvl="1">
              <a:spcAft>
                <a:spcPts val="600"/>
              </a:spcAft>
            </a:pPr>
            <a:r>
              <a:rPr lang="en-US" dirty="0" smtClean="0"/>
              <a:t>Digital, cheaper, somewhat higher bandwidth (e.g. 14.4 Kbps), more data services (e.g. short messages, caller ID)</a:t>
            </a:r>
          </a:p>
          <a:p>
            <a:pPr lvl="1">
              <a:spcAft>
                <a:spcPts val="600"/>
              </a:spcAft>
            </a:pPr>
            <a:r>
              <a:rPr lang="en-US" dirty="0" smtClean="0"/>
              <a:t>EX: GSM, TDMA, CDMA, PCS</a:t>
            </a:r>
          </a:p>
          <a:p>
            <a:pPr lvl="1">
              <a:spcAft>
                <a:spcPts val="600"/>
              </a:spcAft>
            </a:pPr>
            <a:endParaRPr lang="en-US" dirty="0" smtClean="0"/>
          </a:p>
          <a:p>
            <a:pPr lvl="0">
              <a:spcAft>
                <a:spcPts val="600"/>
              </a:spcAft>
            </a:pPr>
            <a:r>
              <a:rPr lang="en-US" dirty="0" smtClean="0"/>
              <a:t>Third Generation (“3G”, started 2002)</a:t>
            </a:r>
          </a:p>
          <a:p>
            <a:pPr lvl="1">
              <a:spcAft>
                <a:spcPts val="600"/>
              </a:spcAft>
            </a:pPr>
            <a:r>
              <a:rPr lang="en-US" dirty="0" smtClean="0"/>
              <a:t>Digital, much higher bandwidth (e.g. 2Mbps), many more services (e.g. video)</a:t>
            </a:r>
          </a:p>
          <a:p>
            <a:pPr lvl="1">
              <a:spcAft>
                <a:spcPts val="600"/>
              </a:spcAft>
            </a:pPr>
            <a:r>
              <a:rPr lang="en-US" dirty="0" smtClean="0"/>
              <a:t>Ex: WCDMA, CDMA2000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64770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0236"/>
            <a:ext cx="7498080" cy="1143000"/>
          </a:xfrm>
        </p:spPr>
        <p:txBody>
          <a:bodyPr>
            <a:noAutofit/>
          </a:bodyPr>
          <a:lstStyle/>
          <a:p>
            <a:r>
              <a:rPr lang="en-US" sz="3400" dirty="0" smtClean="0"/>
              <a:t>Different cellular standards</a:t>
            </a:r>
            <a:endParaRPr lang="en-US" sz="34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885026"/>
              </p:ext>
            </p:extLst>
          </p:nvPr>
        </p:nvGraphicFramePr>
        <p:xfrm>
          <a:off x="990600" y="903603"/>
          <a:ext cx="8128379" cy="59543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3090"/>
                <a:gridCol w="1238610"/>
                <a:gridCol w="928958"/>
                <a:gridCol w="1006371"/>
                <a:gridCol w="1238610"/>
                <a:gridCol w="2012740"/>
              </a:tblGrid>
              <a:tr h="1255409"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Standard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Appx</a:t>
                      </a:r>
                      <a:r>
                        <a:rPr lang="en-US" dirty="0" smtClean="0"/>
                        <a:t>. Freq.</a:t>
                      </a:r>
                    </a:p>
                    <a:p>
                      <a:pPr algn="ctr"/>
                      <a:r>
                        <a:rPr lang="en-US" dirty="0" smtClean="0"/>
                        <a:t>(MHz)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Mode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Multi-</a:t>
                      </a:r>
                      <a:r>
                        <a:rPr lang="en-US" dirty="0" err="1" smtClean="0"/>
                        <a:t>plexing</a:t>
                      </a:r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Voice/</a:t>
                      </a:r>
                    </a:p>
                    <a:p>
                      <a:pPr algn="ctr"/>
                      <a:r>
                        <a:rPr lang="en-US" dirty="0" smtClean="0"/>
                        <a:t>radio</a:t>
                      </a:r>
                    </a:p>
                    <a:p>
                      <a:pPr algn="ctr"/>
                      <a:r>
                        <a:rPr lang="en-US" dirty="0" smtClean="0"/>
                        <a:t>Channels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comments</a:t>
                      </a:r>
                      <a:endParaRPr lang="en-US" dirty="0"/>
                    </a:p>
                  </a:txBody>
                  <a:tcPr/>
                </a:tc>
              </a:tr>
              <a:tr h="67598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Analog (AMPS)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800 - 900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Analog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FDMA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Common in US, but becoming obsolete</a:t>
                      </a:r>
                      <a:endParaRPr lang="en-US" sz="1500" dirty="0"/>
                    </a:p>
                  </a:txBody>
                  <a:tcPr/>
                </a:tc>
              </a:tr>
              <a:tr h="61362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GSM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900, 1800 -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2100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Digital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TDMA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Common in Europe &amp; Asia, growing in US</a:t>
                      </a:r>
                      <a:endParaRPr lang="en-US" sz="1500" dirty="0"/>
                    </a:p>
                  </a:txBody>
                  <a:tcPr/>
                </a:tc>
              </a:tr>
              <a:tr h="67598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CDMA </a:t>
                      </a:r>
                    </a:p>
                    <a:p>
                      <a:pPr algn="ctr"/>
                      <a:r>
                        <a:rPr lang="en-US" dirty="0" smtClean="0"/>
                        <a:t>(IS-95)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Digital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CDMA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 – 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Qualcomm holds key patents</a:t>
                      </a:r>
                      <a:endParaRPr lang="en-US" sz="1500" dirty="0"/>
                    </a:p>
                  </a:txBody>
                  <a:tcPr/>
                </a:tc>
              </a:tr>
              <a:tr h="67598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TDMA</a:t>
                      </a:r>
                    </a:p>
                    <a:p>
                      <a:pPr algn="ctr"/>
                      <a:r>
                        <a:rPr lang="en-US" dirty="0" smtClean="0"/>
                        <a:t>(IS-54 &amp; IS 136)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800, 1800 – 2000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Digital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TDMA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 – 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Most</a:t>
                      </a:r>
                      <a:r>
                        <a:rPr lang="en-US" sz="1500" baseline="0" dirty="0" smtClean="0"/>
                        <a:t> common “digital” cellular in US</a:t>
                      </a:r>
                      <a:endParaRPr lang="en-US" sz="1500" dirty="0"/>
                    </a:p>
                  </a:txBody>
                  <a:tcPr/>
                </a:tc>
              </a:tr>
              <a:tr h="61362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1800 – 2100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Digital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 smtClean="0"/>
                        <a:t>Generic term for 1800 – 2000 MHz</a:t>
                      </a:r>
                      <a:r>
                        <a:rPr lang="en-US" sz="1500" baseline="0" dirty="0" smtClean="0"/>
                        <a:t> </a:t>
                      </a:r>
                      <a:r>
                        <a:rPr lang="en-US" sz="1500" baseline="0" dirty="0" err="1" smtClean="0"/>
                        <a:t>svcs</a:t>
                      </a:r>
                      <a:endParaRPr lang="en-US" sz="1500" dirty="0" smtClean="0"/>
                    </a:p>
                  </a:txBody>
                  <a:tcPr/>
                </a:tc>
              </a:tr>
              <a:tr h="61362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WCDMA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Many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Digital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CDMA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Many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 smtClean="0"/>
                        <a:t>Migration path from GSM. Up</a:t>
                      </a:r>
                      <a:r>
                        <a:rPr lang="en-US" sz="1500" baseline="0" dirty="0" smtClean="0"/>
                        <a:t> to 2 Mbps.</a:t>
                      </a:r>
                      <a:endParaRPr lang="en-US" sz="1500" dirty="0" smtClean="0"/>
                    </a:p>
                  </a:txBody>
                  <a:tcPr/>
                </a:tc>
              </a:tr>
              <a:tr h="61362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CDMA2000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Any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Digital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CDMA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Many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Migration path</a:t>
                      </a:r>
                      <a:r>
                        <a:rPr lang="en-US" sz="1500" baseline="0" dirty="0" smtClean="0"/>
                        <a:t> from CDMA. Common in S Korea. Up to 2 Mbps</a:t>
                      </a:r>
                      <a:endParaRPr lang="en-US" sz="15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9316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400" dirty="0" smtClean="0"/>
              <a:t>Cellular acronyms</a:t>
            </a:r>
            <a:endParaRPr lang="en-US" sz="3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447800"/>
            <a:ext cx="8153400" cy="4800600"/>
          </a:xfrm>
        </p:spPr>
        <p:txBody>
          <a:bodyPr>
            <a:normAutofit fontScale="92500" lnSpcReduction="10000"/>
          </a:bodyPr>
          <a:lstStyle/>
          <a:p>
            <a:pPr lvl="0">
              <a:spcAft>
                <a:spcPts val="600"/>
              </a:spcAft>
            </a:pPr>
            <a:r>
              <a:rPr lang="en-US" dirty="0" smtClean="0">
                <a:solidFill>
                  <a:schemeClr val="accent1"/>
                </a:solidFill>
              </a:rPr>
              <a:t>AMPS</a:t>
            </a:r>
            <a:r>
              <a:rPr lang="en-US" dirty="0" smtClean="0"/>
              <a:t> – Advance Mobile Phone System</a:t>
            </a:r>
          </a:p>
          <a:p>
            <a:pPr lvl="0">
              <a:spcAft>
                <a:spcPts val="600"/>
              </a:spcAft>
            </a:pPr>
            <a:r>
              <a:rPr lang="en-US" dirty="0" smtClean="0">
                <a:solidFill>
                  <a:schemeClr val="accent1"/>
                </a:solidFill>
              </a:rPr>
              <a:t>CDMA</a:t>
            </a:r>
            <a:r>
              <a:rPr lang="en-US" dirty="0" smtClean="0"/>
              <a:t> – Code Division Multiple Access</a:t>
            </a:r>
          </a:p>
          <a:p>
            <a:pPr lvl="0">
              <a:spcAft>
                <a:spcPts val="600"/>
              </a:spcAft>
            </a:pPr>
            <a:r>
              <a:rPr lang="en-US" dirty="0" smtClean="0">
                <a:solidFill>
                  <a:schemeClr val="accent1"/>
                </a:solidFill>
              </a:rPr>
              <a:t>FDMA</a:t>
            </a:r>
            <a:r>
              <a:rPr lang="en-US" dirty="0" smtClean="0"/>
              <a:t> – Frequency Division Multiple Access</a:t>
            </a:r>
          </a:p>
          <a:p>
            <a:pPr lvl="0">
              <a:spcAft>
                <a:spcPts val="600"/>
              </a:spcAft>
            </a:pPr>
            <a:r>
              <a:rPr lang="en-US" dirty="0" smtClean="0">
                <a:solidFill>
                  <a:schemeClr val="accent1"/>
                </a:solidFill>
              </a:rPr>
              <a:t>GSM</a:t>
            </a:r>
            <a:r>
              <a:rPr lang="en-US" dirty="0" smtClean="0"/>
              <a:t> – Global System for Mobile Communication</a:t>
            </a:r>
          </a:p>
          <a:p>
            <a:pPr lvl="0">
              <a:spcAft>
                <a:spcPts val="600"/>
              </a:spcAft>
            </a:pPr>
            <a:r>
              <a:rPr lang="en-US" dirty="0" smtClean="0">
                <a:solidFill>
                  <a:schemeClr val="accent1"/>
                </a:solidFill>
              </a:rPr>
              <a:t>IS</a:t>
            </a:r>
            <a:r>
              <a:rPr lang="en-US" dirty="0" smtClean="0"/>
              <a:t> – Interim Standard</a:t>
            </a:r>
          </a:p>
          <a:p>
            <a:pPr lvl="0">
              <a:spcAft>
                <a:spcPts val="600"/>
              </a:spcAft>
            </a:pPr>
            <a:r>
              <a:rPr lang="en-US" dirty="0" smtClean="0">
                <a:solidFill>
                  <a:schemeClr val="accent1"/>
                </a:solidFill>
              </a:rPr>
              <a:t>PCS</a:t>
            </a:r>
            <a:r>
              <a:rPr lang="en-US" dirty="0" smtClean="0"/>
              <a:t> – Personal Communications Services</a:t>
            </a:r>
          </a:p>
          <a:p>
            <a:pPr lvl="0">
              <a:spcAft>
                <a:spcPts val="600"/>
              </a:spcAft>
            </a:pPr>
            <a:r>
              <a:rPr lang="en-US" dirty="0" smtClean="0">
                <a:solidFill>
                  <a:schemeClr val="accent1"/>
                </a:solidFill>
              </a:rPr>
              <a:t>TDMA</a:t>
            </a:r>
            <a:r>
              <a:rPr lang="en-US" dirty="0" smtClean="0"/>
              <a:t> – Time Division Multiple Access</a:t>
            </a:r>
          </a:p>
          <a:p>
            <a:pPr lvl="0">
              <a:spcAft>
                <a:spcPts val="600"/>
              </a:spcAft>
            </a:pPr>
            <a:r>
              <a:rPr lang="en-US" dirty="0" smtClean="0">
                <a:solidFill>
                  <a:schemeClr val="accent1"/>
                </a:solidFill>
              </a:rPr>
              <a:t>WCDMA</a:t>
            </a:r>
            <a:r>
              <a:rPr lang="en-US" dirty="0" smtClean="0"/>
              <a:t> – Wideband CDMA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77212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400" dirty="0" smtClean="0"/>
              <a:t>What is Wireless IP?</a:t>
            </a:r>
            <a:endParaRPr lang="en-US" sz="34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7098792" cy="1447800"/>
          </a:xfrm>
        </p:spPr>
        <p:txBody>
          <a:bodyPr/>
          <a:lstStyle/>
          <a:p>
            <a:r>
              <a:rPr lang="en-US" dirty="0" smtClean="0"/>
              <a:t>A wireless connectivity solution employing IP that enables devices to access an Intranet or the Internet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173" y="3078480"/>
            <a:ext cx="7866888" cy="1814259"/>
          </a:xfrm>
        </p:spPr>
      </p:pic>
      <p:sp>
        <p:nvSpPr>
          <p:cNvPr id="9" name="Content Placeholder 3"/>
          <p:cNvSpPr txBox="1">
            <a:spLocks/>
          </p:cNvSpPr>
          <p:nvPr/>
        </p:nvSpPr>
        <p:spPr>
          <a:xfrm>
            <a:off x="1219200" y="4657981"/>
            <a:ext cx="2286000" cy="1447800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dirty="0" smtClean="0"/>
              <a:t>PDAs</a:t>
            </a:r>
          </a:p>
          <a:p>
            <a:r>
              <a:rPr lang="en-US" dirty="0" smtClean="0"/>
              <a:t>Cellphones</a:t>
            </a:r>
          </a:p>
          <a:p>
            <a:r>
              <a:rPr lang="en-US" dirty="0" smtClean="0"/>
              <a:t>Pagers</a:t>
            </a:r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3270504" y="4657981"/>
            <a:ext cx="3429000" cy="1447800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dirty="0" smtClean="0"/>
              <a:t>Laptops</a:t>
            </a:r>
          </a:p>
          <a:p>
            <a:r>
              <a:rPr lang="en-US" dirty="0" smtClean="0"/>
              <a:t>Workstations</a:t>
            </a:r>
          </a:p>
          <a:p>
            <a:r>
              <a:rPr lang="en-US" dirty="0" smtClean="0"/>
              <a:t>Future Devices?</a:t>
            </a:r>
          </a:p>
        </p:txBody>
      </p:sp>
    </p:spTree>
    <p:extLst>
      <p:ext uri="{BB962C8B-B14F-4D97-AF65-F5344CB8AC3E}">
        <p14:creationId xmlns:p14="http://schemas.microsoft.com/office/powerpoint/2010/main" val="1403105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400" dirty="0" smtClean="0"/>
              <a:t>Wi-Fi (Wireless Fidelity)</a:t>
            </a:r>
            <a:endParaRPr lang="en-US" sz="3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0">
              <a:spcAft>
                <a:spcPts val="600"/>
              </a:spcAft>
            </a:pPr>
            <a:r>
              <a:rPr lang="en-US" dirty="0" smtClean="0"/>
              <a:t>Protocol for wireless LANs</a:t>
            </a:r>
          </a:p>
          <a:p>
            <a:pPr lvl="0">
              <a:spcAft>
                <a:spcPts val="600"/>
              </a:spcAft>
            </a:pPr>
            <a:endParaRPr lang="en-US" dirty="0"/>
          </a:p>
          <a:p>
            <a:pPr lvl="0">
              <a:spcAft>
                <a:spcPts val="600"/>
              </a:spcAft>
            </a:pPr>
            <a:r>
              <a:rPr lang="en-US" dirty="0" smtClean="0"/>
              <a:t>802.11b format – 11Mbs</a:t>
            </a:r>
          </a:p>
          <a:p>
            <a:pPr lvl="0">
              <a:spcAft>
                <a:spcPts val="600"/>
              </a:spcAft>
            </a:pPr>
            <a:endParaRPr lang="en-US" dirty="0"/>
          </a:p>
          <a:p>
            <a:pPr lvl="0">
              <a:spcAft>
                <a:spcPts val="600"/>
              </a:spcAft>
            </a:pPr>
            <a:r>
              <a:rPr lang="en-US" dirty="0" smtClean="0"/>
              <a:t>802.11g format – 20+ Mbps</a:t>
            </a:r>
          </a:p>
          <a:p>
            <a:pPr lvl="0">
              <a:spcAft>
                <a:spcPts val="600"/>
              </a:spcAft>
            </a:pPr>
            <a:endParaRPr lang="en-US" dirty="0"/>
          </a:p>
          <a:p>
            <a:pPr lvl="0">
              <a:spcAft>
                <a:spcPts val="600"/>
              </a:spcAft>
            </a:pPr>
            <a:r>
              <a:rPr lang="en-US" dirty="0" smtClean="0"/>
              <a:t>Allows you to</a:t>
            </a:r>
          </a:p>
          <a:p>
            <a:pPr lvl="1">
              <a:spcAft>
                <a:spcPts val="600"/>
              </a:spcAft>
            </a:pPr>
            <a:r>
              <a:rPr lang="en-US" dirty="0" smtClean="0"/>
              <a:t>Connect to Internet in local “hot spots”</a:t>
            </a:r>
          </a:p>
          <a:p>
            <a:pPr lvl="1">
              <a:spcAft>
                <a:spcPts val="600"/>
              </a:spcAft>
            </a:pPr>
            <a:r>
              <a:rPr lang="en-US" dirty="0" smtClean="0"/>
              <a:t>Connect many PC’s to the Internet through one access point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45862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400" dirty="0" smtClean="0"/>
              <a:t>Bluetooth</a:t>
            </a:r>
            <a:endParaRPr lang="en-US" sz="3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lvl="0">
              <a:spcAft>
                <a:spcPts val="600"/>
              </a:spcAft>
            </a:pPr>
            <a:r>
              <a:rPr lang="en-US" dirty="0" smtClean="0"/>
              <a:t>Wireless device connectivity</a:t>
            </a:r>
          </a:p>
          <a:p>
            <a:pPr lvl="0">
              <a:spcAft>
                <a:spcPts val="600"/>
              </a:spcAft>
            </a:pPr>
            <a:endParaRPr lang="en-US" dirty="0"/>
          </a:p>
          <a:p>
            <a:pPr lvl="0">
              <a:spcAft>
                <a:spcPts val="600"/>
              </a:spcAft>
            </a:pPr>
            <a:r>
              <a:rPr lang="en-US" dirty="0" smtClean="0"/>
              <a:t>Named after Scandinavian king who united several unruly </a:t>
            </a:r>
            <a:r>
              <a:rPr lang="en-US" dirty="0" smtClean="0"/>
              <a:t>kingdoms</a:t>
            </a:r>
          </a:p>
          <a:p>
            <a:pPr lvl="0">
              <a:spcAft>
                <a:spcPts val="600"/>
              </a:spcAft>
            </a:pPr>
            <a:endParaRPr lang="en-US" dirty="0"/>
          </a:p>
          <a:p>
            <a:pPr lvl="0">
              <a:spcAft>
                <a:spcPts val="600"/>
              </a:spcAft>
            </a:pPr>
            <a:r>
              <a:rPr lang="en-US" dirty="0" smtClean="0"/>
              <a:t>Short range (&lt;10m)</a:t>
            </a:r>
          </a:p>
          <a:p>
            <a:pPr lvl="0">
              <a:spcAft>
                <a:spcPts val="600"/>
              </a:spcAft>
            </a:pPr>
            <a:endParaRPr lang="en-US" dirty="0"/>
          </a:p>
          <a:p>
            <a:pPr lvl="0">
              <a:spcAft>
                <a:spcPts val="600"/>
              </a:spcAft>
            </a:pPr>
            <a:r>
              <a:rPr lang="en-US" dirty="0" smtClean="0"/>
              <a:t>Sample uses</a:t>
            </a:r>
          </a:p>
          <a:p>
            <a:pPr lvl="1">
              <a:spcAft>
                <a:spcPts val="600"/>
              </a:spcAft>
            </a:pPr>
            <a:r>
              <a:rPr lang="en-US" dirty="0" smtClean="0"/>
              <a:t>Wireless PDAs always connected to desktop via mobile phone</a:t>
            </a:r>
          </a:p>
          <a:p>
            <a:pPr lvl="1">
              <a:spcAft>
                <a:spcPts val="600"/>
              </a:spcAft>
            </a:pPr>
            <a:r>
              <a:rPr lang="en-US" dirty="0" smtClean="0"/>
              <a:t>Wireless headphones connected to notebook</a:t>
            </a:r>
          </a:p>
          <a:p>
            <a:pPr lvl="1">
              <a:spcAft>
                <a:spcPts val="600"/>
              </a:spcAft>
            </a:pPr>
            <a:r>
              <a:rPr lang="en-US" dirty="0" smtClean="0"/>
              <a:t>Office / Home device networks that automatically reconfigure by presence</a:t>
            </a:r>
          </a:p>
          <a:p>
            <a:pPr lvl="1">
              <a:spcAft>
                <a:spcPts val="600"/>
              </a:spcAft>
            </a:pPr>
            <a:r>
              <a:rPr lang="en-US" dirty="0" smtClean="0"/>
              <a:t>…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06051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400" dirty="0" smtClean="0"/>
              <a:t>How will networks </a:t>
            </a:r>
            <a:r>
              <a:rPr lang="en-US" sz="3400" smtClean="0"/>
              <a:t>change business?</a:t>
            </a:r>
            <a:endParaRPr lang="en-US" sz="3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spcAft>
                <a:spcPts val="600"/>
              </a:spcAft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79742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Representing Numbers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8668" y="2149157"/>
            <a:ext cx="2950464" cy="3413760"/>
          </a:xfrm>
        </p:spPr>
      </p:pic>
      <p:graphicFrame>
        <p:nvGraphicFramePr>
          <p:cNvPr id="9" name="Content Placeholder 8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082299337"/>
              </p:ext>
            </p:extLst>
          </p:nvPr>
        </p:nvGraphicFramePr>
        <p:xfrm>
          <a:off x="5259028" y="2149157"/>
          <a:ext cx="3657600" cy="3413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828800"/>
              </a:tblGrid>
              <a:tr h="68275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Number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4-bit</a:t>
                      </a:r>
                      <a:r>
                        <a:rPr lang="en-US" baseline="0" dirty="0" smtClean="0"/>
                        <a:t> binary representation</a:t>
                      </a:r>
                      <a:endParaRPr lang="en-US" dirty="0"/>
                    </a:p>
                  </a:txBody>
                  <a:tcPr/>
                </a:tc>
              </a:tr>
              <a:tr h="68275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0001</a:t>
                      </a:r>
                      <a:endParaRPr lang="en-US" dirty="0"/>
                    </a:p>
                  </a:txBody>
                  <a:tcPr/>
                </a:tc>
              </a:tr>
              <a:tr h="68275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0010</a:t>
                      </a:r>
                      <a:endParaRPr lang="en-US" dirty="0"/>
                    </a:p>
                  </a:txBody>
                  <a:tcPr/>
                </a:tc>
              </a:tr>
              <a:tr h="68275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0011</a:t>
                      </a:r>
                      <a:endParaRPr lang="en-US" dirty="0"/>
                    </a:p>
                  </a:txBody>
                  <a:tcPr/>
                </a:tc>
              </a:tr>
              <a:tr h="68275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9594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Representing Characters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2910509"/>
              </p:ext>
            </p:extLst>
          </p:nvPr>
        </p:nvGraphicFramePr>
        <p:xfrm>
          <a:off x="2286000" y="1447800"/>
          <a:ext cx="5867400" cy="48406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3700"/>
                <a:gridCol w="2933700"/>
              </a:tblGrid>
              <a:tr h="60007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Character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ASCII*</a:t>
                      </a:r>
                    </a:p>
                    <a:p>
                      <a:pPr algn="ctr"/>
                      <a:r>
                        <a:rPr lang="en-US" dirty="0" smtClean="0"/>
                        <a:t>Representation</a:t>
                      </a:r>
                      <a:endParaRPr lang="en-US" dirty="0"/>
                    </a:p>
                  </a:txBody>
                  <a:tcPr/>
                </a:tc>
              </a:tr>
              <a:tr h="60007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1010</a:t>
                      </a:r>
                      <a:r>
                        <a:rPr lang="en-US" baseline="0" dirty="0" smtClean="0"/>
                        <a:t> 0001</a:t>
                      </a:r>
                      <a:endParaRPr lang="en-US" dirty="0"/>
                    </a:p>
                  </a:txBody>
                  <a:tcPr/>
                </a:tc>
              </a:tr>
              <a:tr h="60007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1010 0010</a:t>
                      </a:r>
                      <a:endParaRPr lang="en-US" dirty="0"/>
                    </a:p>
                  </a:txBody>
                  <a:tcPr/>
                </a:tc>
              </a:tr>
              <a:tr h="60007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1010 0011</a:t>
                      </a:r>
                      <a:endParaRPr lang="en-US" dirty="0"/>
                    </a:p>
                  </a:txBody>
                  <a:tcPr/>
                </a:tc>
              </a:tr>
              <a:tr h="60007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60007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0101 0000</a:t>
                      </a:r>
                      <a:endParaRPr lang="en-US" dirty="0"/>
                    </a:p>
                  </a:txBody>
                  <a:tcPr/>
                </a:tc>
              </a:tr>
              <a:tr h="60007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0101 0001</a:t>
                      </a:r>
                      <a:endParaRPr lang="en-US" dirty="0"/>
                    </a:p>
                  </a:txBody>
                  <a:tcPr/>
                </a:tc>
              </a:tr>
              <a:tr h="60007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3839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Formatted Documents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lvl="0"/>
            <a:r>
              <a:rPr lang="en-US" dirty="0" smtClean="0"/>
              <a:t>In addition to text, must contain information about how it appears on paper</a:t>
            </a:r>
          </a:p>
          <a:p>
            <a:pPr lvl="1"/>
            <a:r>
              <a:rPr lang="en-US" dirty="0" smtClean="0"/>
              <a:t>Bold, italic, underlined text</a:t>
            </a:r>
          </a:p>
          <a:p>
            <a:pPr lvl="1"/>
            <a:r>
              <a:rPr lang="en-US" dirty="0" smtClean="0"/>
              <a:t>Different sizes of type</a:t>
            </a:r>
          </a:p>
          <a:p>
            <a:pPr lvl="1"/>
            <a:r>
              <a:rPr lang="en-US" dirty="0" smtClean="0"/>
              <a:t>Page breaks</a:t>
            </a:r>
          </a:p>
          <a:p>
            <a:pPr lvl="1"/>
            <a:endParaRPr lang="en-US" dirty="0" smtClean="0"/>
          </a:p>
          <a:p>
            <a:pPr lvl="0"/>
            <a:r>
              <a:rPr lang="en-US" dirty="0" smtClean="0"/>
              <a:t>“Invisible” formatting characters are embedded in text</a:t>
            </a:r>
          </a:p>
          <a:p>
            <a:pPr lvl="1"/>
            <a:r>
              <a:rPr lang="en-US" dirty="0" smtClean="0"/>
              <a:t>Special “begin formatting” character</a:t>
            </a:r>
          </a:p>
          <a:p>
            <a:pPr lvl="1"/>
            <a:r>
              <a:rPr lang="en-US" dirty="0" smtClean="0"/>
              <a:t>Format specification character (i.e. “bold type”)</a:t>
            </a:r>
          </a:p>
          <a:p>
            <a:pPr lvl="1"/>
            <a:r>
              <a:rPr lang="en-US" dirty="0" smtClean="0"/>
              <a:t>Text string for which formatting applies</a:t>
            </a:r>
          </a:p>
          <a:p>
            <a:pPr lvl="1"/>
            <a:r>
              <a:rPr lang="en-US" dirty="0" smtClean="0"/>
              <a:t>Special “end formatting” character</a:t>
            </a:r>
          </a:p>
          <a:p>
            <a:pPr lvl="1"/>
            <a:endParaRPr lang="en-US" dirty="0" smtClean="0"/>
          </a:p>
          <a:p>
            <a:pPr lvl="0"/>
            <a:r>
              <a:rPr lang="en-US" dirty="0" smtClean="0"/>
              <a:t>Same character codes have different meaning when interpreted as letters and when as format specifications</a:t>
            </a:r>
          </a:p>
          <a:p>
            <a:pPr lvl="1"/>
            <a:r>
              <a:rPr lang="en-US" dirty="0" smtClean="0"/>
              <a:t>65 could mean either ‘A’ or ‘bold’ depending on context</a:t>
            </a:r>
          </a:p>
        </p:txBody>
      </p:sp>
    </p:spTree>
    <p:extLst>
      <p:ext uri="{BB962C8B-B14F-4D97-AF65-F5344CB8AC3E}">
        <p14:creationId xmlns:p14="http://schemas.microsoft.com/office/powerpoint/2010/main" val="2529355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Formatted Documents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dirty="0" smtClean="0"/>
              <a:t>Example:</a:t>
            </a:r>
          </a:p>
          <a:p>
            <a:pPr lvl="1"/>
            <a:r>
              <a:rPr lang="en-US" dirty="0" smtClean="0"/>
              <a:t>This is </a:t>
            </a:r>
            <a:r>
              <a:rPr lang="en-US" u="sng" dirty="0" smtClean="0"/>
              <a:t>nicely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formatted</a:t>
            </a:r>
            <a:r>
              <a:rPr lang="en-US" dirty="0" smtClean="0"/>
              <a:t> line.</a:t>
            </a:r>
            <a:endParaRPr lang="en-US" dirty="0"/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Could be stored internally as:</a:t>
            </a:r>
          </a:p>
          <a:p>
            <a:pPr lvl="1"/>
            <a:r>
              <a:rPr lang="en-US" dirty="0" smtClean="0"/>
              <a:t>&lt;BG PAR&gt; ‘T’ ‘h’ ‘I’ ‘s’ ‘ ‘ ‘I’ ‘s’ ‘ ‘ ‘a’ &lt;BG UNDERLINE&gt; ‘n’ ‘I’ ‘c’ ‘e’ ‘l’ ‘y’ ‘ ‘ &lt;EN UNDERLINE&gt; &lt;BG COLOR&gt;1 ‘f’ ‘o’ ‘r’ ‘m’ ‘a’ ‘t’ ‘t’ ‘e’ ‘d’ &lt;EN COLOR&gt; ‘l’ ‘I’ ‘n’ ‘e’ ‘.’ &lt;CR&gt;</a:t>
            </a:r>
            <a:endParaRPr lang="en-US" dirty="0"/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Where: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733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52400"/>
            <a:ext cx="7924800" cy="6477000"/>
          </a:xfrm>
        </p:spPr>
      </p:pic>
    </p:spTree>
    <p:extLst>
      <p:ext uri="{BB962C8B-B14F-4D97-AF65-F5344CB8AC3E}">
        <p14:creationId xmlns:p14="http://schemas.microsoft.com/office/powerpoint/2010/main" val="3302344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12640</TotalTime>
  <Words>1949</Words>
  <Application>Microsoft Office PowerPoint</Application>
  <PresentationFormat>On-screen Show (4:3)</PresentationFormat>
  <Paragraphs>380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6" baseType="lpstr">
      <vt:lpstr>MS Gothic</vt:lpstr>
      <vt:lpstr>Arial</vt:lpstr>
      <vt:lpstr>Calibri</vt:lpstr>
      <vt:lpstr>Courier New</vt:lpstr>
      <vt:lpstr>Gill Sans MT</vt:lpstr>
      <vt:lpstr>Times New Roman</vt:lpstr>
      <vt:lpstr>Verdana</vt:lpstr>
      <vt:lpstr>Wingdings 2</vt:lpstr>
      <vt:lpstr>Solstice</vt:lpstr>
      <vt:lpstr>Networks</vt:lpstr>
      <vt:lpstr>Outline</vt:lpstr>
      <vt:lpstr>A simple point-to-point connection</vt:lpstr>
      <vt:lpstr>Data: Analog vs. Digital</vt:lpstr>
      <vt:lpstr>Representing Numbers</vt:lpstr>
      <vt:lpstr>Representing Characters</vt:lpstr>
      <vt:lpstr>Formatted Documents</vt:lpstr>
      <vt:lpstr>Formatted Documents (cont’d)</vt:lpstr>
      <vt:lpstr>PowerPoint Presentation</vt:lpstr>
      <vt:lpstr>PowerPoint Presentation</vt:lpstr>
      <vt:lpstr>A Simplified Computer</vt:lpstr>
      <vt:lpstr>PowerPoint Presentation</vt:lpstr>
      <vt:lpstr>Digital Convergence</vt:lpstr>
      <vt:lpstr>Connection media – Examples </vt:lpstr>
      <vt:lpstr>What is bandwidth</vt:lpstr>
      <vt:lpstr>Multiplexing: Squeezing many channels into one</vt:lpstr>
      <vt:lpstr>Why build networks?</vt:lpstr>
      <vt:lpstr>Networks are about sharing</vt:lpstr>
      <vt:lpstr>Local and Wide Area Networks</vt:lpstr>
      <vt:lpstr>Two forms of network connection</vt:lpstr>
      <vt:lpstr>Packet switching</vt:lpstr>
      <vt:lpstr>Packet switching</vt:lpstr>
      <vt:lpstr>The Internet</vt:lpstr>
      <vt:lpstr>PowerPoint Presentation</vt:lpstr>
      <vt:lpstr>Internet Address (IP address)</vt:lpstr>
      <vt:lpstr>Understanding Internet Addresses</vt:lpstr>
      <vt:lpstr>Who controls the Internet?</vt:lpstr>
      <vt:lpstr>What does it mean to be on the Internet?</vt:lpstr>
      <vt:lpstr>Network Protocols</vt:lpstr>
      <vt:lpstr>PowerPoint Presentation</vt:lpstr>
      <vt:lpstr>Different types of connection protocols</vt:lpstr>
      <vt:lpstr>Different types of connection “boxes”</vt:lpstr>
      <vt:lpstr>Example: The World Wide Web</vt:lpstr>
      <vt:lpstr>Looking at a Web page</vt:lpstr>
      <vt:lpstr>Looking at a Web page (cont.)</vt:lpstr>
      <vt:lpstr>How a cell phone works</vt:lpstr>
      <vt:lpstr>Cellular Phone Networks</vt:lpstr>
      <vt:lpstr>Cellular Phone Networks</vt:lpstr>
      <vt:lpstr>Cellular Phone Networks</vt:lpstr>
      <vt:lpstr>Cellular Phone Networks</vt:lpstr>
      <vt:lpstr>Generations of cellular technology</vt:lpstr>
      <vt:lpstr>Different cellular standards</vt:lpstr>
      <vt:lpstr>Cellular acronyms</vt:lpstr>
      <vt:lpstr>What is Wireless IP?</vt:lpstr>
      <vt:lpstr>Wi-Fi (Wireless Fidelity)</vt:lpstr>
      <vt:lpstr>Bluetooth</vt:lpstr>
      <vt:lpstr>How will networks change business?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 116 - Introduction to Scientific Programming</dc:title>
  <dc:creator>83_Shawn_72</dc:creator>
  <cp:lastModifiedBy>Johnny Yoon</cp:lastModifiedBy>
  <cp:revision>578</cp:revision>
  <dcterms:created xsi:type="dcterms:W3CDTF">2009-06-02T15:34:57Z</dcterms:created>
  <dcterms:modified xsi:type="dcterms:W3CDTF">2014-12-03T18:29:18Z</dcterms:modified>
</cp:coreProperties>
</file>