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63" r:id="rId2"/>
    <p:sldId id="606" r:id="rId3"/>
    <p:sldId id="605" r:id="rId4"/>
    <p:sldId id="721" r:id="rId5"/>
    <p:sldId id="724" r:id="rId6"/>
    <p:sldId id="722" r:id="rId7"/>
    <p:sldId id="718" r:id="rId8"/>
    <p:sldId id="716" r:id="rId9"/>
    <p:sldId id="682" r:id="rId10"/>
    <p:sldId id="589" r:id="rId11"/>
    <p:sldId id="714" r:id="rId12"/>
    <p:sldId id="713" r:id="rId13"/>
    <p:sldId id="719" r:id="rId14"/>
    <p:sldId id="723" r:id="rId15"/>
    <p:sldId id="720" r:id="rId16"/>
    <p:sldId id="542" r:id="rId17"/>
    <p:sldId id="640" r:id="rId18"/>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0504D"/>
    <a:srgbClr val="953735"/>
    <a:srgbClr val="FFFFFF"/>
    <a:srgbClr val="FDF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65" autoAdjust="0"/>
  </p:normalViewPr>
  <p:slideViewPr>
    <p:cSldViewPr>
      <p:cViewPr varScale="1">
        <p:scale>
          <a:sx n="92" d="100"/>
          <a:sy n="92" d="100"/>
        </p:scale>
        <p:origin x="241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64" d="100"/>
          <a:sy n="64" d="100"/>
        </p:scale>
        <p:origin x="3077"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39775-275F-4BE3-9629-0B4E70C0A74A}"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53FA14E2-B3CA-4C03-BBF5-858F1F75A088}">
      <dgm:prSet phldrT="[Text]" custT="1"/>
      <dgm:spPr/>
      <dgm:t>
        <a:bodyPr/>
        <a:lstStyle/>
        <a:p>
          <a:pPr>
            <a:lnSpc>
              <a:spcPct val="100000"/>
            </a:lnSpc>
            <a:spcAft>
              <a:spcPts val="0"/>
            </a:spcAft>
          </a:pPr>
          <a:r>
            <a:rPr lang="en-US" sz="2000" b="1" dirty="0" smtClean="0">
              <a:solidFill>
                <a:schemeClr val="bg1"/>
              </a:solidFill>
            </a:rPr>
            <a:t>Transformational Knowledge</a:t>
          </a:r>
          <a:endParaRPr lang="en-US" sz="2000" b="1" dirty="0">
            <a:solidFill>
              <a:schemeClr val="bg1"/>
            </a:solidFill>
          </a:endParaRPr>
        </a:p>
      </dgm:t>
    </dgm:pt>
    <dgm:pt modelId="{74AF1473-F05D-4D17-B27C-CCB9B8E733F4}" type="parTrans" cxnId="{B841E32A-6C3E-45D6-A2BC-C53C1B4EE847}">
      <dgm:prSet/>
      <dgm:spPr/>
      <dgm:t>
        <a:bodyPr/>
        <a:lstStyle/>
        <a:p>
          <a:endParaRPr lang="en-US">
            <a:solidFill>
              <a:schemeClr val="bg1"/>
            </a:solidFill>
          </a:endParaRPr>
        </a:p>
      </dgm:t>
    </dgm:pt>
    <dgm:pt modelId="{A3A71BBF-8B91-46C0-8AFF-2D428EF6A798}" type="sibTrans" cxnId="{B841E32A-6C3E-45D6-A2BC-C53C1B4EE847}">
      <dgm:prSet/>
      <dgm:spPr/>
      <dgm:t>
        <a:bodyPr/>
        <a:lstStyle/>
        <a:p>
          <a:endParaRPr lang="en-US">
            <a:solidFill>
              <a:schemeClr val="bg1"/>
            </a:solidFill>
          </a:endParaRPr>
        </a:p>
      </dgm:t>
    </dgm:pt>
    <dgm:pt modelId="{433B132C-1844-4EDF-995F-915FB495342D}">
      <dgm:prSet phldrT="[Text]" custT="1"/>
      <dgm:spPr/>
      <dgm:t>
        <a:bodyPr/>
        <a:lstStyle/>
        <a:p>
          <a:pPr>
            <a:lnSpc>
              <a:spcPct val="100000"/>
            </a:lnSpc>
            <a:spcAft>
              <a:spcPts val="0"/>
            </a:spcAft>
          </a:pPr>
          <a:endParaRPr lang="en-US" sz="2000" b="1" dirty="0">
            <a:solidFill>
              <a:schemeClr val="bg1"/>
            </a:solidFill>
          </a:endParaRPr>
        </a:p>
      </dgm:t>
    </dgm:pt>
    <dgm:pt modelId="{E5A0081A-7DE1-4603-A74A-D7BEC7A706D6}" type="parTrans" cxnId="{030ECD40-5222-4B56-A315-B46C04DE1878}">
      <dgm:prSet/>
      <dgm:spPr/>
      <dgm:t>
        <a:bodyPr/>
        <a:lstStyle/>
        <a:p>
          <a:endParaRPr lang="en-US">
            <a:solidFill>
              <a:schemeClr val="bg1"/>
            </a:solidFill>
          </a:endParaRPr>
        </a:p>
      </dgm:t>
    </dgm:pt>
    <dgm:pt modelId="{5E6E59E6-0FAA-438C-AE3D-3246B1E93C71}" type="sibTrans" cxnId="{030ECD40-5222-4B56-A315-B46C04DE1878}">
      <dgm:prSet/>
      <dgm:spPr/>
      <dgm:t>
        <a:bodyPr/>
        <a:lstStyle/>
        <a:p>
          <a:endParaRPr lang="en-US">
            <a:solidFill>
              <a:schemeClr val="bg1"/>
            </a:solidFill>
          </a:endParaRPr>
        </a:p>
      </dgm:t>
    </dgm:pt>
    <dgm:pt modelId="{2F2D822C-DD28-4762-A70C-81811E8C62BF}">
      <dgm:prSet phldrT="[Text]" custT="1"/>
      <dgm:spPr/>
      <dgm:t>
        <a:bodyPr/>
        <a:lstStyle/>
        <a:p>
          <a:pPr>
            <a:lnSpc>
              <a:spcPct val="100000"/>
            </a:lnSpc>
            <a:spcAft>
              <a:spcPts val="0"/>
            </a:spcAft>
          </a:pPr>
          <a:endParaRPr lang="en-US" sz="1800" b="1" dirty="0">
            <a:solidFill>
              <a:schemeClr val="bg1"/>
            </a:solidFill>
          </a:endParaRPr>
        </a:p>
      </dgm:t>
    </dgm:pt>
    <dgm:pt modelId="{E41BB0E0-13BD-4570-996D-1F7635F9CEDA}" type="parTrans" cxnId="{60128CA6-6DAF-4B69-90A7-04B14E22D40C}">
      <dgm:prSet/>
      <dgm:spPr/>
      <dgm:t>
        <a:bodyPr/>
        <a:lstStyle/>
        <a:p>
          <a:endParaRPr lang="en-US">
            <a:solidFill>
              <a:schemeClr val="bg1"/>
            </a:solidFill>
          </a:endParaRPr>
        </a:p>
      </dgm:t>
    </dgm:pt>
    <dgm:pt modelId="{C18D830B-1E92-4592-97AF-7A8705213EC9}" type="sibTrans" cxnId="{60128CA6-6DAF-4B69-90A7-04B14E22D40C}">
      <dgm:prSet/>
      <dgm:spPr/>
      <dgm:t>
        <a:bodyPr/>
        <a:lstStyle/>
        <a:p>
          <a:endParaRPr lang="en-US">
            <a:solidFill>
              <a:schemeClr val="bg1"/>
            </a:solidFill>
          </a:endParaRPr>
        </a:p>
      </dgm:t>
    </dgm:pt>
    <dgm:pt modelId="{17548AB3-17C2-41AA-B1BD-20520631DB8A}">
      <dgm:prSet custT="1"/>
      <dgm:spPr/>
      <dgm:t>
        <a:bodyPr/>
        <a:lstStyle/>
        <a:p>
          <a:pPr>
            <a:lnSpc>
              <a:spcPct val="100000"/>
            </a:lnSpc>
            <a:spcAft>
              <a:spcPts val="0"/>
            </a:spcAft>
          </a:pPr>
          <a:r>
            <a:rPr lang="en-US" sz="2000" b="1" dirty="0" smtClean="0">
              <a:solidFill>
                <a:schemeClr val="bg1"/>
              </a:solidFill>
            </a:rPr>
            <a:t>Secure Federated Data Infrastructure</a:t>
          </a:r>
          <a:endParaRPr lang="en-US" sz="1800" b="1" dirty="0" smtClean="0">
            <a:solidFill>
              <a:schemeClr val="bg1"/>
            </a:solidFill>
          </a:endParaRPr>
        </a:p>
        <a:p>
          <a:pPr>
            <a:lnSpc>
              <a:spcPct val="100000"/>
            </a:lnSpc>
            <a:spcAft>
              <a:spcPts val="0"/>
            </a:spcAft>
          </a:pPr>
          <a:r>
            <a:rPr lang="en-US" sz="1800" dirty="0" smtClean="0">
              <a:solidFill>
                <a:schemeClr val="bg1"/>
              </a:solidFill>
            </a:rPr>
            <a:t>Federated administrative data, Linkable survey microdata</a:t>
          </a:r>
        </a:p>
        <a:p>
          <a:pPr>
            <a:lnSpc>
              <a:spcPct val="100000"/>
            </a:lnSpc>
            <a:spcAft>
              <a:spcPts val="0"/>
            </a:spcAft>
          </a:pPr>
          <a:r>
            <a:rPr lang="en-US" sz="1800" dirty="0" smtClean="0">
              <a:solidFill>
                <a:schemeClr val="bg1"/>
              </a:solidFill>
            </a:rPr>
            <a:t>Other (Blog, Private company data, etc.)</a:t>
          </a:r>
          <a:endParaRPr lang="en-US" sz="2400" b="1" dirty="0" smtClean="0">
            <a:solidFill>
              <a:schemeClr val="bg1"/>
            </a:solidFill>
          </a:endParaRPr>
        </a:p>
      </dgm:t>
    </dgm:pt>
    <dgm:pt modelId="{35E24465-A318-448D-B83E-85F7C8565519}" type="parTrans" cxnId="{4BBDBC3E-49C4-4656-9411-C26E29543C52}">
      <dgm:prSet/>
      <dgm:spPr/>
      <dgm:t>
        <a:bodyPr/>
        <a:lstStyle/>
        <a:p>
          <a:endParaRPr lang="en-US"/>
        </a:p>
      </dgm:t>
    </dgm:pt>
    <dgm:pt modelId="{C3115864-B8D7-42A2-B34E-CC80D207B81B}" type="sibTrans" cxnId="{4BBDBC3E-49C4-4656-9411-C26E29543C52}">
      <dgm:prSet/>
      <dgm:spPr/>
      <dgm:t>
        <a:bodyPr/>
        <a:lstStyle/>
        <a:p>
          <a:endParaRPr lang="en-US"/>
        </a:p>
      </dgm:t>
    </dgm:pt>
    <dgm:pt modelId="{52FA539E-59BC-4851-A62B-AB8A3481491D}" type="pres">
      <dgm:prSet presAssocID="{BD439775-275F-4BE3-9629-0B4E70C0A74A}" presName="Name0" presStyleCnt="0">
        <dgm:presLayoutVars>
          <dgm:dir/>
          <dgm:animLvl val="lvl"/>
          <dgm:resizeHandles val="exact"/>
        </dgm:presLayoutVars>
      </dgm:prSet>
      <dgm:spPr/>
      <dgm:t>
        <a:bodyPr/>
        <a:lstStyle/>
        <a:p>
          <a:endParaRPr lang="en-US"/>
        </a:p>
      </dgm:t>
    </dgm:pt>
    <dgm:pt modelId="{9B8A7FAF-612E-4B0F-A1B2-48FBBB791BDF}" type="pres">
      <dgm:prSet presAssocID="{53FA14E2-B3CA-4C03-BBF5-858F1F75A088}" presName="Name8" presStyleCnt="0"/>
      <dgm:spPr/>
    </dgm:pt>
    <dgm:pt modelId="{F2A078F6-AA2E-4B98-BE49-783EE264FF77}" type="pres">
      <dgm:prSet presAssocID="{53FA14E2-B3CA-4C03-BBF5-858F1F75A088}" presName="level" presStyleLbl="node1" presStyleIdx="0" presStyleCnt="4">
        <dgm:presLayoutVars>
          <dgm:chMax val="1"/>
          <dgm:bulletEnabled val="1"/>
        </dgm:presLayoutVars>
      </dgm:prSet>
      <dgm:spPr/>
      <dgm:t>
        <a:bodyPr/>
        <a:lstStyle/>
        <a:p>
          <a:endParaRPr lang="en-US"/>
        </a:p>
      </dgm:t>
    </dgm:pt>
    <dgm:pt modelId="{BB769CF0-2143-4EE5-81A0-4AA8C7D2B548}" type="pres">
      <dgm:prSet presAssocID="{53FA14E2-B3CA-4C03-BBF5-858F1F75A088}" presName="levelTx" presStyleLbl="revTx" presStyleIdx="0" presStyleCnt="0">
        <dgm:presLayoutVars>
          <dgm:chMax val="1"/>
          <dgm:bulletEnabled val="1"/>
        </dgm:presLayoutVars>
      </dgm:prSet>
      <dgm:spPr/>
      <dgm:t>
        <a:bodyPr/>
        <a:lstStyle/>
        <a:p>
          <a:endParaRPr lang="en-US"/>
        </a:p>
      </dgm:t>
    </dgm:pt>
    <dgm:pt modelId="{F5FDF3C7-186B-4665-8719-A45A9B3D7C0B}" type="pres">
      <dgm:prSet presAssocID="{433B132C-1844-4EDF-995F-915FB495342D}" presName="Name8" presStyleCnt="0"/>
      <dgm:spPr/>
    </dgm:pt>
    <dgm:pt modelId="{8A02BC04-9BDF-4C96-8859-21026E081200}" type="pres">
      <dgm:prSet presAssocID="{433B132C-1844-4EDF-995F-915FB495342D}" presName="level" presStyleLbl="node1" presStyleIdx="1" presStyleCnt="4">
        <dgm:presLayoutVars>
          <dgm:chMax val="1"/>
          <dgm:bulletEnabled val="1"/>
        </dgm:presLayoutVars>
      </dgm:prSet>
      <dgm:spPr/>
      <dgm:t>
        <a:bodyPr/>
        <a:lstStyle/>
        <a:p>
          <a:endParaRPr lang="en-US"/>
        </a:p>
      </dgm:t>
    </dgm:pt>
    <dgm:pt modelId="{AA8F3AF8-EACE-4424-A796-D56C011B668B}" type="pres">
      <dgm:prSet presAssocID="{433B132C-1844-4EDF-995F-915FB495342D}" presName="levelTx" presStyleLbl="revTx" presStyleIdx="0" presStyleCnt="0">
        <dgm:presLayoutVars>
          <dgm:chMax val="1"/>
          <dgm:bulletEnabled val="1"/>
        </dgm:presLayoutVars>
      </dgm:prSet>
      <dgm:spPr/>
      <dgm:t>
        <a:bodyPr/>
        <a:lstStyle/>
        <a:p>
          <a:endParaRPr lang="en-US"/>
        </a:p>
      </dgm:t>
    </dgm:pt>
    <dgm:pt modelId="{86110CB5-8822-4B37-9B6C-661F5A346142}" type="pres">
      <dgm:prSet presAssocID="{2F2D822C-DD28-4762-A70C-81811E8C62BF}" presName="Name8" presStyleCnt="0"/>
      <dgm:spPr/>
    </dgm:pt>
    <dgm:pt modelId="{BBAD072D-F60F-46AA-B71D-A838396888E1}" type="pres">
      <dgm:prSet presAssocID="{2F2D822C-DD28-4762-A70C-81811E8C62BF}" presName="level" presStyleLbl="node1" presStyleIdx="2" presStyleCnt="4">
        <dgm:presLayoutVars>
          <dgm:chMax val="1"/>
          <dgm:bulletEnabled val="1"/>
        </dgm:presLayoutVars>
      </dgm:prSet>
      <dgm:spPr/>
      <dgm:t>
        <a:bodyPr/>
        <a:lstStyle/>
        <a:p>
          <a:endParaRPr lang="en-US"/>
        </a:p>
      </dgm:t>
    </dgm:pt>
    <dgm:pt modelId="{5B860DA5-77FC-498D-AE0C-E5B28CFA94FE}" type="pres">
      <dgm:prSet presAssocID="{2F2D822C-DD28-4762-A70C-81811E8C62BF}" presName="levelTx" presStyleLbl="revTx" presStyleIdx="0" presStyleCnt="0">
        <dgm:presLayoutVars>
          <dgm:chMax val="1"/>
          <dgm:bulletEnabled val="1"/>
        </dgm:presLayoutVars>
      </dgm:prSet>
      <dgm:spPr/>
      <dgm:t>
        <a:bodyPr/>
        <a:lstStyle/>
        <a:p>
          <a:endParaRPr lang="en-US"/>
        </a:p>
      </dgm:t>
    </dgm:pt>
    <dgm:pt modelId="{CE4A5049-F0C1-4932-B87D-CA49425B1F81}" type="pres">
      <dgm:prSet presAssocID="{17548AB3-17C2-41AA-B1BD-20520631DB8A}" presName="Name8" presStyleCnt="0"/>
      <dgm:spPr/>
    </dgm:pt>
    <dgm:pt modelId="{305F8995-405C-4009-A6EE-5E8A00879654}" type="pres">
      <dgm:prSet presAssocID="{17548AB3-17C2-41AA-B1BD-20520631DB8A}" presName="level" presStyleLbl="node1" presStyleIdx="3" presStyleCnt="4">
        <dgm:presLayoutVars>
          <dgm:chMax val="1"/>
          <dgm:bulletEnabled val="1"/>
        </dgm:presLayoutVars>
      </dgm:prSet>
      <dgm:spPr/>
      <dgm:t>
        <a:bodyPr/>
        <a:lstStyle/>
        <a:p>
          <a:endParaRPr lang="en-US"/>
        </a:p>
      </dgm:t>
    </dgm:pt>
    <dgm:pt modelId="{30B358F0-0347-44FF-BC95-97D98F6603B2}" type="pres">
      <dgm:prSet presAssocID="{17548AB3-17C2-41AA-B1BD-20520631DB8A}" presName="levelTx" presStyleLbl="revTx" presStyleIdx="0" presStyleCnt="0">
        <dgm:presLayoutVars>
          <dgm:chMax val="1"/>
          <dgm:bulletEnabled val="1"/>
        </dgm:presLayoutVars>
      </dgm:prSet>
      <dgm:spPr/>
      <dgm:t>
        <a:bodyPr/>
        <a:lstStyle/>
        <a:p>
          <a:endParaRPr lang="en-US"/>
        </a:p>
      </dgm:t>
    </dgm:pt>
  </dgm:ptLst>
  <dgm:cxnLst>
    <dgm:cxn modelId="{BFB19558-FE38-4898-8B7E-40EBF4DDFDC4}" type="presOf" srcId="{2F2D822C-DD28-4762-A70C-81811E8C62BF}" destId="{BBAD072D-F60F-46AA-B71D-A838396888E1}" srcOrd="0" destOrd="0" presId="urn:microsoft.com/office/officeart/2005/8/layout/pyramid1"/>
    <dgm:cxn modelId="{3DF55773-09E2-413D-8078-9ED4EF89890B}" type="presOf" srcId="{2F2D822C-DD28-4762-A70C-81811E8C62BF}" destId="{5B860DA5-77FC-498D-AE0C-E5B28CFA94FE}" srcOrd="1" destOrd="0" presId="urn:microsoft.com/office/officeart/2005/8/layout/pyramid1"/>
    <dgm:cxn modelId="{60128CA6-6DAF-4B69-90A7-04B14E22D40C}" srcId="{BD439775-275F-4BE3-9629-0B4E70C0A74A}" destId="{2F2D822C-DD28-4762-A70C-81811E8C62BF}" srcOrd="2" destOrd="0" parTransId="{E41BB0E0-13BD-4570-996D-1F7635F9CEDA}" sibTransId="{C18D830B-1E92-4592-97AF-7A8705213EC9}"/>
    <dgm:cxn modelId="{B841E32A-6C3E-45D6-A2BC-C53C1B4EE847}" srcId="{BD439775-275F-4BE3-9629-0B4E70C0A74A}" destId="{53FA14E2-B3CA-4C03-BBF5-858F1F75A088}" srcOrd="0" destOrd="0" parTransId="{74AF1473-F05D-4D17-B27C-CCB9B8E733F4}" sibTransId="{A3A71BBF-8B91-46C0-8AFF-2D428EF6A798}"/>
    <dgm:cxn modelId="{BF2D3D68-7F28-418D-914D-B92F62A212A8}" type="presOf" srcId="{433B132C-1844-4EDF-995F-915FB495342D}" destId="{8A02BC04-9BDF-4C96-8859-21026E081200}" srcOrd="0" destOrd="0" presId="urn:microsoft.com/office/officeart/2005/8/layout/pyramid1"/>
    <dgm:cxn modelId="{3F2532D1-35E8-4C1A-A5B3-65D6161FDDAD}" type="presOf" srcId="{17548AB3-17C2-41AA-B1BD-20520631DB8A}" destId="{30B358F0-0347-44FF-BC95-97D98F6603B2}" srcOrd="1" destOrd="0" presId="urn:microsoft.com/office/officeart/2005/8/layout/pyramid1"/>
    <dgm:cxn modelId="{28445AF2-EF46-4BB0-908E-F6C441C20853}" type="presOf" srcId="{BD439775-275F-4BE3-9629-0B4E70C0A74A}" destId="{52FA539E-59BC-4851-A62B-AB8A3481491D}" srcOrd="0" destOrd="0" presId="urn:microsoft.com/office/officeart/2005/8/layout/pyramid1"/>
    <dgm:cxn modelId="{4BBDBC3E-49C4-4656-9411-C26E29543C52}" srcId="{BD439775-275F-4BE3-9629-0B4E70C0A74A}" destId="{17548AB3-17C2-41AA-B1BD-20520631DB8A}" srcOrd="3" destOrd="0" parTransId="{35E24465-A318-448D-B83E-85F7C8565519}" sibTransId="{C3115864-B8D7-42A2-B34E-CC80D207B81B}"/>
    <dgm:cxn modelId="{4A0D6ED9-504B-4EF1-82E3-9216A9DB197C}" type="presOf" srcId="{433B132C-1844-4EDF-995F-915FB495342D}" destId="{AA8F3AF8-EACE-4424-A796-D56C011B668B}" srcOrd="1" destOrd="0" presId="urn:microsoft.com/office/officeart/2005/8/layout/pyramid1"/>
    <dgm:cxn modelId="{030ECD40-5222-4B56-A315-B46C04DE1878}" srcId="{BD439775-275F-4BE3-9629-0B4E70C0A74A}" destId="{433B132C-1844-4EDF-995F-915FB495342D}" srcOrd="1" destOrd="0" parTransId="{E5A0081A-7DE1-4603-A74A-D7BEC7A706D6}" sibTransId="{5E6E59E6-0FAA-438C-AE3D-3246B1E93C71}"/>
    <dgm:cxn modelId="{5A1A4102-21D3-4DA3-9C4B-B88B7AD4EB45}" type="presOf" srcId="{53FA14E2-B3CA-4C03-BBF5-858F1F75A088}" destId="{BB769CF0-2143-4EE5-81A0-4AA8C7D2B548}" srcOrd="1" destOrd="0" presId="urn:microsoft.com/office/officeart/2005/8/layout/pyramid1"/>
    <dgm:cxn modelId="{99BABFD1-9058-486A-AA6F-A46C0772EFD0}" type="presOf" srcId="{17548AB3-17C2-41AA-B1BD-20520631DB8A}" destId="{305F8995-405C-4009-A6EE-5E8A00879654}" srcOrd="0" destOrd="0" presId="urn:microsoft.com/office/officeart/2005/8/layout/pyramid1"/>
    <dgm:cxn modelId="{91B2D994-1CCC-48DD-A24E-E991065229F4}" type="presOf" srcId="{53FA14E2-B3CA-4C03-BBF5-858F1F75A088}" destId="{F2A078F6-AA2E-4B98-BE49-783EE264FF77}" srcOrd="0" destOrd="0" presId="urn:microsoft.com/office/officeart/2005/8/layout/pyramid1"/>
    <dgm:cxn modelId="{2BBC5106-DBF8-46F8-BAA8-97BF7A169C43}" type="presParOf" srcId="{52FA539E-59BC-4851-A62B-AB8A3481491D}" destId="{9B8A7FAF-612E-4B0F-A1B2-48FBBB791BDF}" srcOrd="0" destOrd="0" presId="urn:microsoft.com/office/officeart/2005/8/layout/pyramid1"/>
    <dgm:cxn modelId="{1F5D8F3D-10C7-4B3A-A490-055A86229131}" type="presParOf" srcId="{9B8A7FAF-612E-4B0F-A1B2-48FBBB791BDF}" destId="{F2A078F6-AA2E-4B98-BE49-783EE264FF77}" srcOrd="0" destOrd="0" presId="urn:microsoft.com/office/officeart/2005/8/layout/pyramid1"/>
    <dgm:cxn modelId="{0115F813-43A5-4C25-A4E6-D02ABACAE908}" type="presParOf" srcId="{9B8A7FAF-612E-4B0F-A1B2-48FBBB791BDF}" destId="{BB769CF0-2143-4EE5-81A0-4AA8C7D2B548}" srcOrd="1" destOrd="0" presId="urn:microsoft.com/office/officeart/2005/8/layout/pyramid1"/>
    <dgm:cxn modelId="{E83A95BE-E8E0-4749-91E2-AC2885BE4AAF}" type="presParOf" srcId="{52FA539E-59BC-4851-A62B-AB8A3481491D}" destId="{F5FDF3C7-186B-4665-8719-A45A9B3D7C0B}" srcOrd="1" destOrd="0" presId="urn:microsoft.com/office/officeart/2005/8/layout/pyramid1"/>
    <dgm:cxn modelId="{E05EC331-7AE0-47CF-BEE5-CBDD81FD2BD2}" type="presParOf" srcId="{F5FDF3C7-186B-4665-8719-A45A9B3D7C0B}" destId="{8A02BC04-9BDF-4C96-8859-21026E081200}" srcOrd="0" destOrd="0" presId="urn:microsoft.com/office/officeart/2005/8/layout/pyramid1"/>
    <dgm:cxn modelId="{0E51D7C8-7D89-49ED-A333-0B2282670BED}" type="presParOf" srcId="{F5FDF3C7-186B-4665-8719-A45A9B3D7C0B}" destId="{AA8F3AF8-EACE-4424-A796-D56C011B668B}" srcOrd="1" destOrd="0" presId="urn:microsoft.com/office/officeart/2005/8/layout/pyramid1"/>
    <dgm:cxn modelId="{5E941FB5-C0B1-435A-8BB2-A88FCA0A274D}" type="presParOf" srcId="{52FA539E-59BC-4851-A62B-AB8A3481491D}" destId="{86110CB5-8822-4B37-9B6C-661F5A346142}" srcOrd="2" destOrd="0" presId="urn:microsoft.com/office/officeart/2005/8/layout/pyramid1"/>
    <dgm:cxn modelId="{E89A6DD4-F068-49D2-9EE9-D7889BB1B224}" type="presParOf" srcId="{86110CB5-8822-4B37-9B6C-661F5A346142}" destId="{BBAD072D-F60F-46AA-B71D-A838396888E1}" srcOrd="0" destOrd="0" presId="urn:microsoft.com/office/officeart/2005/8/layout/pyramid1"/>
    <dgm:cxn modelId="{F5058E93-AE43-4828-A39F-085574888E92}" type="presParOf" srcId="{86110CB5-8822-4B37-9B6C-661F5A346142}" destId="{5B860DA5-77FC-498D-AE0C-E5B28CFA94FE}" srcOrd="1" destOrd="0" presId="urn:microsoft.com/office/officeart/2005/8/layout/pyramid1"/>
    <dgm:cxn modelId="{B438D3B9-6BE4-41CD-93B9-54770169C9D1}" type="presParOf" srcId="{52FA539E-59BC-4851-A62B-AB8A3481491D}" destId="{CE4A5049-F0C1-4932-B87D-CA49425B1F81}" srcOrd="3" destOrd="0" presId="urn:microsoft.com/office/officeart/2005/8/layout/pyramid1"/>
    <dgm:cxn modelId="{F29A4E07-3109-47FE-B4AB-5A621E573DDF}" type="presParOf" srcId="{CE4A5049-F0C1-4932-B87D-CA49425B1F81}" destId="{305F8995-405C-4009-A6EE-5E8A00879654}" srcOrd="0" destOrd="0" presId="urn:microsoft.com/office/officeart/2005/8/layout/pyramid1"/>
    <dgm:cxn modelId="{6BF34067-8C66-4931-BA28-C1F9F43B2E05}" type="presParOf" srcId="{CE4A5049-F0C1-4932-B87D-CA49425B1F81}" destId="{30B358F0-0347-44FF-BC95-97D98F6603B2}"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078F6-AA2E-4B98-BE49-783EE264FF77}">
      <dsp:nvSpPr>
        <dsp:cNvPr id="0" name=""/>
        <dsp:cNvSpPr/>
      </dsp:nvSpPr>
      <dsp:spPr>
        <a:xfrm>
          <a:off x="3119437" y="0"/>
          <a:ext cx="2079625"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r>
            <a:rPr lang="en-US" sz="2000" b="1" kern="1200" dirty="0" smtClean="0">
              <a:solidFill>
                <a:schemeClr val="bg1"/>
              </a:solidFill>
            </a:rPr>
            <a:t>Transformational Knowledge</a:t>
          </a:r>
          <a:endParaRPr lang="en-US" sz="2000" b="1" kern="1200" dirty="0">
            <a:solidFill>
              <a:schemeClr val="bg1"/>
            </a:solidFill>
          </a:endParaRPr>
        </a:p>
      </dsp:txBody>
      <dsp:txXfrm>
        <a:off x="3119437" y="0"/>
        <a:ext cx="2079625" cy="1116806"/>
      </dsp:txXfrm>
    </dsp:sp>
    <dsp:sp modelId="{8A02BC04-9BDF-4C96-8859-21026E081200}">
      <dsp:nvSpPr>
        <dsp:cNvPr id="0" name=""/>
        <dsp:cNvSpPr/>
      </dsp:nvSpPr>
      <dsp:spPr>
        <a:xfrm>
          <a:off x="2079625" y="1116806"/>
          <a:ext cx="4159250"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endParaRPr lang="en-US" sz="2000" b="1" kern="1200" dirty="0">
            <a:solidFill>
              <a:schemeClr val="bg1"/>
            </a:solidFill>
          </a:endParaRPr>
        </a:p>
      </dsp:txBody>
      <dsp:txXfrm>
        <a:off x="2807493" y="1116806"/>
        <a:ext cx="2703512" cy="1116806"/>
      </dsp:txXfrm>
    </dsp:sp>
    <dsp:sp modelId="{BBAD072D-F60F-46AA-B71D-A838396888E1}">
      <dsp:nvSpPr>
        <dsp:cNvPr id="0" name=""/>
        <dsp:cNvSpPr/>
      </dsp:nvSpPr>
      <dsp:spPr>
        <a:xfrm>
          <a:off x="1039812" y="2233612"/>
          <a:ext cx="6238875"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endParaRPr lang="en-US" sz="1800" b="1" kern="1200" dirty="0">
            <a:solidFill>
              <a:schemeClr val="bg1"/>
            </a:solidFill>
          </a:endParaRPr>
        </a:p>
      </dsp:txBody>
      <dsp:txXfrm>
        <a:off x="2131615" y="2233612"/>
        <a:ext cx="4055268" cy="1116806"/>
      </dsp:txXfrm>
    </dsp:sp>
    <dsp:sp modelId="{305F8995-405C-4009-A6EE-5E8A00879654}">
      <dsp:nvSpPr>
        <dsp:cNvPr id="0" name=""/>
        <dsp:cNvSpPr/>
      </dsp:nvSpPr>
      <dsp:spPr>
        <a:xfrm>
          <a:off x="0" y="3350418"/>
          <a:ext cx="8318500" cy="1116806"/>
        </a:xfrm>
        <a:prstGeom prst="trapezoid">
          <a:avLst>
            <a:gd name="adj" fmla="val 931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r>
            <a:rPr lang="en-US" sz="2000" b="1" kern="1200" dirty="0" smtClean="0">
              <a:solidFill>
                <a:schemeClr val="bg1"/>
              </a:solidFill>
            </a:rPr>
            <a:t>Secure Federated Data Infrastructure</a:t>
          </a:r>
          <a:endParaRPr lang="en-US" sz="1800" b="1" kern="1200" dirty="0" smtClean="0">
            <a:solidFill>
              <a:schemeClr val="bg1"/>
            </a:solidFill>
          </a:endParaRPr>
        </a:p>
        <a:p>
          <a:pPr lvl="0" algn="ctr" defTabSz="889000">
            <a:lnSpc>
              <a:spcPct val="100000"/>
            </a:lnSpc>
            <a:spcBef>
              <a:spcPct val="0"/>
            </a:spcBef>
            <a:spcAft>
              <a:spcPts val="0"/>
            </a:spcAft>
          </a:pPr>
          <a:r>
            <a:rPr lang="en-US" sz="1800" kern="1200" dirty="0" smtClean="0">
              <a:solidFill>
                <a:schemeClr val="bg1"/>
              </a:solidFill>
            </a:rPr>
            <a:t>Federated administrative data, Linkable survey microdata</a:t>
          </a:r>
        </a:p>
        <a:p>
          <a:pPr lvl="0" algn="ctr" defTabSz="889000">
            <a:lnSpc>
              <a:spcPct val="100000"/>
            </a:lnSpc>
            <a:spcBef>
              <a:spcPct val="0"/>
            </a:spcBef>
            <a:spcAft>
              <a:spcPts val="0"/>
            </a:spcAft>
          </a:pPr>
          <a:r>
            <a:rPr lang="en-US" sz="1800" kern="1200" dirty="0" smtClean="0">
              <a:solidFill>
                <a:schemeClr val="bg1"/>
              </a:solidFill>
            </a:rPr>
            <a:t>Other (Blog, Private company data, etc.)</a:t>
          </a:r>
          <a:endParaRPr lang="en-US" sz="2400" b="1" kern="1200" dirty="0" smtClean="0">
            <a:solidFill>
              <a:schemeClr val="bg1"/>
            </a:solidFill>
          </a:endParaRPr>
        </a:p>
      </dsp:txBody>
      <dsp:txXfrm>
        <a:off x="1455737" y="3350418"/>
        <a:ext cx="5407025" cy="111680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6725"/>
          </a:xfrm>
          <a:prstGeom prst="rect">
            <a:avLst/>
          </a:prstGeom>
        </p:spPr>
        <p:txBody>
          <a:bodyPr vert="horz" lIns="91440" tIns="45720" rIns="91440" bIns="45720" rtlCol="0"/>
          <a:lstStyle>
            <a:lvl1pPr algn="r">
              <a:defRPr sz="1200"/>
            </a:lvl1pPr>
          </a:lstStyle>
          <a:p>
            <a:fld id="{364A5D90-CFF9-4503-BD2A-24AFE8B12874}" type="datetimeFigureOut">
              <a:rPr lang="en-US" smtClean="0"/>
              <a:t>10/25/2016</a:t>
            </a:fld>
            <a:endParaRPr lang="en-US"/>
          </a:p>
        </p:txBody>
      </p:sp>
      <p:sp>
        <p:nvSpPr>
          <p:cNvPr id="4" name="Footer Placeholder 3"/>
          <p:cNvSpPr>
            <a:spLocks noGrp="1"/>
          </p:cNvSpPr>
          <p:nvPr>
            <p:ph type="ftr" sz="quarter" idx="2"/>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6725"/>
          </a:xfrm>
          <a:prstGeom prst="rect">
            <a:avLst/>
          </a:prstGeom>
        </p:spPr>
        <p:txBody>
          <a:bodyPr vert="horz" lIns="91440" tIns="45720" rIns="91440" bIns="45720" rtlCol="0" anchor="b"/>
          <a:lstStyle>
            <a:lvl1pPr algn="r">
              <a:defRPr sz="1200"/>
            </a:lvl1pPr>
          </a:lstStyle>
          <a:p>
            <a:fld id="{8BF58859-D823-4F6E-A169-1EBD901B2977}" type="slidenum">
              <a:rPr lang="en-US" smtClean="0"/>
              <a:t>‹#›</a:t>
            </a:fld>
            <a:endParaRPr lang="en-US"/>
          </a:p>
        </p:txBody>
      </p:sp>
    </p:spTree>
    <p:extLst>
      <p:ext uri="{BB962C8B-B14F-4D97-AF65-F5344CB8AC3E}">
        <p14:creationId xmlns:p14="http://schemas.microsoft.com/office/powerpoint/2010/main" val="4138007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4E8B02B4-7617-465B-B3F2-83E04626AACA}" type="datetimeFigureOut">
              <a:rPr lang="en-US" smtClean="0"/>
              <a:t>10/25/2016</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1200150" y="4421823"/>
            <a:ext cx="4536282"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62D66624-8E1A-46DE-8155-59C5654B78BF}" type="slidenum">
              <a:rPr lang="en-US" smtClean="0"/>
              <a:t>‹#›</a:t>
            </a:fld>
            <a:endParaRPr lang="en-US"/>
          </a:p>
        </p:txBody>
      </p:sp>
    </p:spTree>
    <p:extLst>
      <p:ext uri="{BB962C8B-B14F-4D97-AF65-F5344CB8AC3E}">
        <p14:creationId xmlns:p14="http://schemas.microsoft.com/office/powerpoint/2010/main" val="395929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a:t>
            </a:r>
            <a:r>
              <a:rPr lang="en-US" baseline="0" dirty="0" err="1" smtClean="0"/>
              <a:t>Hye-chung</a:t>
            </a:r>
            <a:r>
              <a:rPr lang="en-US" baseline="0" dirty="0" smtClean="0"/>
              <a:t>.</a:t>
            </a:r>
          </a:p>
        </p:txBody>
      </p:sp>
      <p:sp>
        <p:nvSpPr>
          <p:cNvPr id="4" name="Slide Number Placeholder 3"/>
          <p:cNvSpPr>
            <a:spLocks noGrp="1"/>
          </p:cNvSpPr>
          <p:nvPr>
            <p:ph type="sldNum" sz="quarter" idx="10"/>
          </p:nvPr>
        </p:nvSpPr>
        <p:spPr/>
        <p:txBody>
          <a:bodyPr/>
          <a:lstStyle/>
          <a:p>
            <a:fld id="{62D66624-8E1A-46DE-8155-59C5654B78BF}" type="slidenum">
              <a:rPr lang="en-US" smtClean="0"/>
              <a:t>1</a:t>
            </a:fld>
            <a:endParaRPr lang="en-US"/>
          </a:p>
        </p:txBody>
      </p:sp>
    </p:spTree>
    <p:extLst>
      <p:ext uri="{BB962C8B-B14F-4D97-AF65-F5344CB8AC3E}">
        <p14:creationId xmlns:p14="http://schemas.microsoft.com/office/powerpoint/2010/main" val="267825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a:t>
            </a:fld>
            <a:endParaRPr lang="en-US"/>
          </a:p>
        </p:txBody>
      </p:sp>
    </p:spTree>
    <p:extLst>
      <p:ext uri="{BB962C8B-B14F-4D97-AF65-F5344CB8AC3E}">
        <p14:creationId xmlns:p14="http://schemas.microsoft.com/office/powerpoint/2010/main" val="378291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Population informatics</a:t>
            </a:r>
            <a:r>
              <a:rPr lang="en-US" dirty="0" smtClean="0"/>
              <a:t> is the burgeoning field at the intersection of social sciences, health sciences, computer science, and statistics that applies quantitative methods and computational tools to answer questions about human populations.</a:t>
            </a:r>
          </a:p>
          <a:p>
            <a:r>
              <a:rPr lang="en-US" dirty="0" smtClean="0"/>
              <a:t> </a:t>
            </a:r>
          </a:p>
          <a:p>
            <a:pPr defTabSz="934974">
              <a:defRPr/>
            </a:pPr>
            <a:r>
              <a:rPr lang="en-US" dirty="0" smtClean="0"/>
              <a:t>Social </a:t>
            </a:r>
            <a:r>
              <a:rPr lang="en-US" dirty="0"/>
              <a:t>genome data can tell us about how people live, work, respond to change, and make decisions, and most importantly </a:t>
            </a:r>
            <a:r>
              <a:rPr lang="en-US" b="1" dirty="0"/>
              <a:t>the collective impact of these individual decisions</a:t>
            </a:r>
            <a:r>
              <a:rPr lang="en-US" dirty="0"/>
              <a:t>. Such insights help us understand the root causes of social and public health problems, predict the downstream effects of different policy options, and allocate our collective resources for the greatest impact.</a:t>
            </a:r>
          </a:p>
          <a:p>
            <a:endParaRPr lang="en-US" b="1" dirty="0"/>
          </a:p>
          <a:p>
            <a:r>
              <a:rPr lang="en-US" dirty="0"/>
              <a:t>Just as bioinformatics has revolutionized biological research, population informatics could catalyze significant advances in our understanding of trends in society, health, and human behavior.  </a:t>
            </a:r>
          </a:p>
          <a:p>
            <a:endParaRPr lang="en-US" dirty="0"/>
          </a:p>
          <a:p>
            <a:pPr defTabSz="934974">
              <a:defRPr/>
            </a:pPr>
            <a:r>
              <a:rPr lang="en-US" dirty="0"/>
              <a:t>Never before in history have we had more data to use for population research, however, privacy and confidentiality protection is critical to the success of population informatics research.</a:t>
            </a:r>
          </a:p>
          <a:p>
            <a:endParaRPr lang="en-US" b="1" dirty="0"/>
          </a:p>
          <a:p>
            <a:r>
              <a:rPr lang="en-US" b="1" dirty="0"/>
              <a:t>--------------------</a:t>
            </a:r>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7</a:t>
            </a:fld>
            <a:endParaRPr lang="en-US"/>
          </a:p>
        </p:txBody>
      </p:sp>
    </p:spTree>
    <p:extLst>
      <p:ext uri="{BB962C8B-B14F-4D97-AF65-F5344CB8AC3E}">
        <p14:creationId xmlns:p14="http://schemas.microsoft.com/office/powerpoint/2010/main" val="43164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It will have different level of access based on the risk of harm… Safe summary data is provided as open data under open access, while more sensitive data is provided as monitored, controlled, or restricted access depending on the potential </a:t>
            </a:r>
            <a:r>
              <a:rPr lang="en-US" dirty="0" smtClean="0"/>
              <a:t>for harm </a:t>
            </a:r>
            <a:r>
              <a:rPr lang="en-US" dirty="0"/>
              <a:t>in using the data.</a:t>
            </a:r>
          </a:p>
          <a:p>
            <a:r>
              <a:rPr lang="en-US" dirty="0"/>
              <a:t> </a:t>
            </a:r>
          </a:p>
          <a:p>
            <a:r>
              <a:rPr lang="en-US" dirty="0"/>
              <a:t>For such a vision to become a reality, there must be a shift in our understanding of privacy protection and accountability from using sensitive data for research.</a:t>
            </a:r>
          </a:p>
          <a:p>
            <a:r>
              <a:rPr lang="en-US" dirty="0"/>
              <a:t> </a:t>
            </a:r>
          </a:p>
          <a:p>
            <a:endParaRPr lang="en-US" dirty="0" smtClean="0"/>
          </a:p>
          <a:p>
            <a:pPr eaLnBrk="1" hangingPunct="1">
              <a:spcBef>
                <a:spcPct val="0"/>
              </a:spcBef>
            </a:pPr>
            <a:endParaRPr lang="en-US" altLang="en-US" dirty="0" smtClean="0"/>
          </a:p>
        </p:txBody>
      </p:sp>
      <p:sp>
        <p:nvSpPr>
          <p:cNvPr id="3277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1D54F3CF-9EDD-4950-9D65-F679D54E6A9D}" type="datetime1">
              <a:rPr lang="ko-KR" altLang="en-US" sz="1300">
                <a:solidFill>
                  <a:schemeClr val="tx1"/>
                </a:solidFill>
                <a:latin typeface="Times New Roman" panose="02020603050405020304" pitchFamily="18" charset="0"/>
                <a:ea typeface="Gulim" panose="020B0600000101010101" pitchFamily="34" charset="-127"/>
              </a:rPr>
              <a:pPr eaLnBrk="1" hangingPunct="1"/>
              <a:t>2016-10-25</a:t>
            </a:fld>
            <a:endParaRPr lang="en-US" altLang="ko-KR" sz="1300">
              <a:solidFill>
                <a:schemeClr val="tx1"/>
              </a:solidFill>
              <a:latin typeface="Times New Roman" panose="02020603050405020304" pitchFamily="18" charset="0"/>
              <a:ea typeface="Gulim" panose="020B0600000101010101" pitchFamily="34" charset="-127"/>
            </a:endParaRPr>
          </a:p>
        </p:txBody>
      </p:sp>
      <p:sp>
        <p:nvSpPr>
          <p:cNvPr id="3277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596B8CE0-701B-483D-A100-B6CF98FCD19B}" type="slidenum">
              <a:rPr lang="ko-KR" altLang="en-US" sz="1300">
                <a:solidFill>
                  <a:schemeClr val="tx1"/>
                </a:solidFill>
                <a:latin typeface="Times New Roman" panose="02020603050405020304" pitchFamily="18" charset="0"/>
                <a:ea typeface="Gulim" panose="020B0600000101010101" pitchFamily="34" charset="-127"/>
              </a:rPr>
              <a:pPr eaLnBrk="1" hangingPunct="1"/>
              <a:t>8</a:t>
            </a:fld>
            <a:endParaRPr lang="en-US" altLang="ko-KR" sz="1300">
              <a:solidFill>
                <a:schemeClr val="tx1"/>
              </a:solidFill>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6340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it is important to understand </a:t>
            </a:r>
            <a:r>
              <a:rPr lang="en-US" dirty="0" smtClean="0"/>
              <a:t>that </a:t>
            </a:r>
            <a:r>
              <a:rPr lang="en-US" dirty="0"/>
              <a:t>information privacy is a budget </a:t>
            </a:r>
            <a:r>
              <a:rPr lang="en-US" dirty="0" smtClean="0"/>
              <a:t>constrained problem </a:t>
            </a:r>
            <a:r>
              <a:rPr lang="en-US" baseline="0" dirty="0" smtClean="0"/>
              <a:t>as proven mathematically by </a:t>
            </a:r>
            <a:r>
              <a:rPr lang="en-US" dirty="0" smtClean="0"/>
              <a:t>privacy experts …that </a:t>
            </a:r>
            <a:r>
              <a:rPr lang="en-US" dirty="0"/>
              <a:t>privacy and use of the data MUST be balanced.</a:t>
            </a:r>
          </a:p>
          <a:p>
            <a:r>
              <a:rPr lang="en-US" dirty="0"/>
              <a:t>The goal is to achieve the maximum utility under a fixed privacy budget. </a:t>
            </a:r>
            <a:r>
              <a:rPr lang="en-US" dirty="0" smtClean="0"/>
              <a:t> You can not assume unlimited privacy in the real world.</a:t>
            </a:r>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9</a:t>
            </a:fld>
            <a:endParaRPr lang="en-US"/>
          </a:p>
        </p:txBody>
      </p:sp>
      <p:sp>
        <p:nvSpPr>
          <p:cNvPr id="5" name="Footer Placeholder 4"/>
          <p:cNvSpPr>
            <a:spLocks noGrp="1"/>
          </p:cNvSpPr>
          <p:nvPr>
            <p:ph type="ftr" sz="quarter" idx="11"/>
          </p:nvPr>
        </p:nvSpPr>
        <p:spPr/>
        <p:txBody>
          <a:bodyPr/>
          <a:lstStyle/>
          <a:p>
            <a:r>
              <a:rPr lang="en-US" smtClean="0"/>
              <a:t>Kum</a:t>
            </a:r>
            <a:endParaRPr lang="en-US"/>
          </a:p>
        </p:txBody>
      </p:sp>
      <p:sp>
        <p:nvSpPr>
          <p:cNvPr id="6" name="Header Placeholder 5"/>
          <p:cNvSpPr>
            <a:spLocks noGrp="1"/>
          </p:cNvSpPr>
          <p:nvPr>
            <p:ph type="hdr" sz="quarter" idx="12"/>
          </p:nvPr>
        </p:nvSpPr>
        <p:spPr/>
        <p:txBody>
          <a:bodyPr/>
          <a:lstStyle/>
          <a:p>
            <a:r>
              <a:rPr lang="en-US" smtClean="0"/>
              <a:t>PHPM 631</a:t>
            </a:r>
            <a:endParaRPr lang="en-US"/>
          </a:p>
        </p:txBody>
      </p:sp>
    </p:spTree>
    <p:extLst>
      <p:ext uri="{BB962C8B-B14F-4D97-AF65-F5344CB8AC3E}">
        <p14:creationId xmlns:p14="http://schemas.microsoft.com/office/powerpoint/2010/main" val="17260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10</a:t>
            </a:fld>
            <a:endParaRPr lang="en-US"/>
          </a:p>
        </p:txBody>
      </p:sp>
    </p:spTree>
    <p:extLst>
      <p:ext uri="{BB962C8B-B14F-4D97-AF65-F5344CB8AC3E}">
        <p14:creationId xmlns:p14="http://schemas.microsoft.com/office/powerpoint/2010/main" val="22989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15</a:t>
            </a:fld>
            <a:endParaRPr lang="en-US"/>
          </a:p>
        </p:txBody>
      </p:sp>
    </p:spTree>
    <p:extLst>
      <p:ext uri="{BB962C8B-B14F-4D97-AF65-F5344CB8AC3E}">
        <p14:creationId xmlns:p14="http://schemas.microsoft.com/office/powerpoint/2010/main" val="13004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spcBef>
                <a:spcPct val="30000"/>
              </a:spcBef>
              <a:defRPr sz="1200">
                <a:solidFill>
                  <a:schemeClr val="tx1"/>
                </a:solidFill>
                <a:latin typeface="Calibri" panose="020F0502020204030204" pitchFamily="34" charset="0"/>
              </a:defRPr>
            </a:lvl1pPr>
            <a:lvl2pPr marL="742950" indent="-285750" defTabSz="908050">
              <a:spcBef>
                <a:spcPct val="30000"/>
              </a:spcBef>
              <a:defRPr sz="1200">
                <a:solidFill>
                  <a:schemeClr val="tx1"/>
                </a:solidFill>
                <a:latin typeface="Calibri" panose="020F0502020204030204" pitchFamily="34" charset="0"/>
              </a:defRPr>
            </a:lvl2pPr>
            <a:lvl3pPr marL="1143000" indent="-228600" defTabSz="908050">
              <a:spcBef>
                <a:spcPct val="30000"/>
              </a:spcBef>
              <a:defRPr sz="1200">
                <a:solidFill>
                  <a:schemeClr val="tx1"/>
                </a:solidFill>
                <a:latin typeface="Calibri" panose="020F0502020204030204" pitchFamily="34" charset="0"/>
              </a:defRPr>
            </a:lvl3pPr>
            <a:lvl4pPr marL="1600200" indent="-228600" defTabSz="908050">
              <a:spcBef>
                <a:spcPct val="30000"/>
              </a:spcBef>
              <a:defRPr sz="1200">
                <a:solidFill>
                  <a:schemeClr val="tx1"/>
                </a:solidFill>
                <a:latin typeface="Calibri" panose="020F0502020204030204" pitchFamily="34" charset="0"/>
              </a:defRPr>
            </a:lvl4pPr>
            <a:lvl5pPr marL="2057400" indent="-228600" defTabSz="908050">
              <a:spcBef>
                <a:spcPct val="30000"/>
              </a:spcBef>
              <a:defRPr sz="1200">
                <a:solidFill>
                  <a:schemeClr val="tx1"/>
                </a:solidFill>
                <a:latin typeface="Calibri" panose="020F0502020204030204" pitchFamily="34" charset="0"/>
              </a:defRPr>
            </a:lvl5pPr>
            <a:lvl6pPr marL="2514600" indent="-228600" defTabSz="90805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0805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0805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080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CCD7DB-AC76-4361-8B22-6939F5729BD5}" type="slidenum">
              <a:rPr lang="en-US" altLang="en-US"/>
              <a:pPr>
                <a:spcBef>
                  <a:spcPct val="0"/>
                </a:spcBef>
              </a:pPr>
              <a:t>16</a:t>
            </a:fld>
            <a:endParaRPr lang="en-US" altLang="en-US"/>
          </a:p>
        </p:txBody>
      </p:sp>
    </p:spTree>
    <p:extLst>
      <p:ext uri="{BB962C8B-B14F-4D97-AF65-F5344CB8AC3E}">
        <p14:creationId xmlns:p14="http://schemas.microsoft.com/office/powerpoint/2010/main" val="129293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a:t>
            </a:r>
            <a:r>
              <a:rPr lang="en-US" baseline="0" dirty="0" err="1" smtClean="0"/>
              <a:t>Hye-chung</a:t>
            </a:r>
            <a:r>
              <a:rPr lang="en-US" baseline="0" dirty="0" smtClean="0"/>
              <a:t>.</a:t>
            </a:r>
          </a:p>
        </p:txBody>
      </p:sp>
      <p:sp>
        <p:nvSpPr>
          <p:cNvPr id="4" name="Slide Number Placeholder 3"/>
          <p:cNvSpPr>
            <a:spLocks noGrp="1"/>
          </p:cNvSpPr>
          <p:nvPr>
            <p:ph type="sldNum" sz="quarter" idx="10"/>
          </p:nvPr>
        </p:nvSpPr>
        <p:spPr/>
        <p:txBody>
          <a:bodyPr/>
          <a:lstStyle/>
          <a:p>
            <a:fld id="{62D66624-8E1A-46DE-8155-59C5654B78BF}" type="slidenum">
              <a:rPr lang="en-US" smtClean="0"/>
              <a:t>17</a:t>
            </a:fld>
            <a:endParaRPr lang="en-US"/>
          </a:p>
        </p:txBody>
      </p:sp>
    </p:spTree>
    <p:extLst>
      <p:ext uri="{BB962C8B-B14F-4D97-AF65-F5344CB8AC3E}">
        <p14:creationId xmlns:p14="http://schemas.microsoft.com/office/powerpoint/2010/main" val="350154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DC8F7-E12B-44CF-A6B0-12EA935A430D}"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8458504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DC8F7-E12B-44CF-A6B0-12EA935A430D}"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4092638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4DC8F7-E12B-44CF-A6B0-12EA935A430D}"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29852447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DC8F7-E12B-44CF-A6B0-12EA935A430D}"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15466096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DC8F7-E12B-44CF-A6B0-12EA935A430D}"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82099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229600"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34DC8F7-E12B-44CF-A6B0-12EA935A430D}"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1351053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DC8F7-E12B-44CF-A6B0-12EA935A430D}"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35174599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4DC8F7-E12B-44CF-A6B0-12EA935A430D}"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D6BE-558A-4520-8E2D-E21AC5EFED36}" type="slidenum">
              <a:rPr lang="en-US" smtClean="0"/>
              <a:t>‹#›</a:t>
            </a:fld>
            <a:endParaRPr lang="en-US"/>
          </a:p>
        </p:txBody>
      </p:sp>
    </p:spTree>
    <p:extLst>
      <p:ext uri="{BB962C8B-B14F-4D97-AF65-F5344CB8AC3E}">
        <p14:creationId xmlns:p14="http://schemas.microsoft.com/office/powerpoint/2010/main" val="4202065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1424" y="0"/>
            <a:ext cx="9145424" cy="1143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DC8F7-E12B-44CF-A6B0-12EA935A430D}" type="datetimeFigureOut">
              <a:rPr lang="en-US" smtClean="0"/>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8D6BE-558A-4520-8E2D-E21AC5EFED36}" type="slidenum">
              <a:rPr lang="en-US" smtClean="0"/>
              <a:t>‹#›</a:t>
            </a:fld>
            <a:endParaRPr lang="en-US"/>
          </a:p>
        </p:txBody>
      </p:sp>
      <p:pic>
        <p:nvPicPr>
          <p:cNvPr id="7" name="Picture 2" descr="C:\Users\lynch\Documents\SRPH Website\public_health logos\RGB\public_health_stacked_maroonRGB.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6200" y="153630"/>
            <a:ext cx="1142999" cy="455970"/>
          </a:xfrm>
          <a:prstGeom prst="rect">
            <a:avLst/>
          </a:prstGeom>
          <a:solidFill>
            <a:schemeClr val="bg1"/>
          </a:solidFill>
          <a:extLst/>
        </p:spPr>
      </p:pic>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6201" y="677456"/>
            <a:ext cx="1142998" cy="361320"/>
          </a:xfrm>
          <a:prstGeom prst="rect">
            <a:avLst/>
          </a:prstGeom>
        </p:spPr>
      </p:pic>
      <p:cxnSp>
        <p:nvCxnSpPr>
          <p:cNvPr id="11" name="Straight Connector 10"/>
          <p:cNvCxnSpPr/>
          <p:nvPr userDrawn="1"/>
        </p:nvCxnSpPr>
        <p:spPr>
          <a:xfrm>
            <a:off x="0" y="1143000"/>
            <a:ext cx="91440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618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javascript:WinOpen(14694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wmf"/><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10" name="Subtitle 9"/>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152400" y="1216025"/>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accent2">
                    <a:lumMod val="50000"/>
                  </a:schemeClr>
                </a:solidFill>
              </a:rPr>
              <a:t>Social Genome: Putting Big Data to Work </a:t>
            </a:r>
            <a:r>
              <a:rPr lang="en-US" dirty="0" smtClean="0">
                <a:solidFill>
                  <a:schemeClr val="accent2">
                    <a:lumMod val="50000"/>
                  </a:schemeClr>
                </a:solidFill>
              </a:rPr>
              <a:t>for </a:t>
            </a:r>
            <a:r>
              <a:rPr lang="en-US" dirty="0">
                <a:solidFill>
                  <a:schemeClr val="accent2">
                    <a:lumMod val="50000"/>
                  </a:schemeClr>
                </a:solidFill>
              </a:rPr>
              <a:t>Population Informatics</a:t>
            </a:r>
          </a:p>
        </p:txBody>
      </p:sp>
      <p:sp>
        <p:nvSpPr>
          <p:cNvPr id="6" name="Subtitle 2"/>
          <p:cNvSpPr txBox="1">
            <a:spLocks/>
          </p:cNvSpPr>
          <p:nvPr/>
        </p:nvSpPr>
        <p:spPr>
          <a:xfrm>
            <a:off x="609600" y="2819400"/>
            <a:ext cx="7924800" cy="3124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spcBef>
                <a:spcPts val="0"/>
              </a:spcBef>
            </a:pPr>
            <a:r>
              <a:rPr lang="en-US" b="1" dirty="0" smtClean="0">
                <a:solidFill>
                  <a:schemeClr val="accent2">
                    <a:lumMod val="50000"/>
                  </a:schemeClr>
                </a:solidFill>
              </a:rPr>
              <a:t>Hye-Chung Kum</a:t>
            </a:r>
          </a:p>
          <a:p>
            <a:pPr>
              <a:spcBef>
                <a:spcPts val="0"/>
              </a:spcBef>
            </a:pPr>
            <a:r>
              <a:rPr lang="en-US" sz="2000" dirty="0" smtClean="0"/>
              <a:t>Associate Professor</a:t>
            </a:r>
          </a:p>
          <a:p>
            <a:pPr>
              <a:spcBef>
                <a:spcPts val="0"/>
              </a:spcBef>
            </a:pPr>
            <a:r>
              <a:rPr lang="en-US" sz="2000" dirty="0" smtClean="0"/>
              <a:t>Department </a:t>
            </a:r>
            <a:r>
              <a:rPr lang="en-US" sz="2000" dirty="0"/>
              <a:t>of Health Policy and Management, School of Public Health </a:t>
            </a:r>
          </a:p>
          <a:p>
            <a:pPr>
              <a:spcBef>
                <a:spcPts val="0"/>
              </a:spcBef>
            </a:pPr>
            <a:r>
              <a:rPr lang="en-US" sz="2000" dirty="0"/>
              <a:t>Department of Computer Science and Engineering</a:t>
            </a:r>
          </a:p>
          <a:p>
            <a:pPr>
              <a:spcBef>
                <a:spcPts val="0"/>
              </a:spcBef>
            </a:pPr>
            <a:r>
              <a:rPr lang="en-US" sz="2000" dirty="0"/>
              <a:t>Department of Industrial and Systems Engineering </a:t>
            </a:r>
          </a:p>
          <a:p>
            <a:pPr>
              <a:spcBef>
                <a:spcPts val="0"/>
              </a:spcBef>
            </a:pPr>
            <a:r>
              <a:rPr lang="en-US" sz="2000" dirty="0"/>
              <a:t>The Center for Remote Health Technologies and Systems (CRHTS)</a:t>
            </a:r>
          </a:p>
          <a:p>
            <a:pPr>
              <a:spcBef>
                <a:spcPts val="0"/>
              </a:spcBef>
            </a:pPr>
            <a:r>
              <a:rPr lang="en-US" sz="2000" dirty="0"/>
              <a:t>Texas A&amp;M University</a:t>
            </a:r>
          </a:p>
          <a:p>
            <a:pPr>
              <a:spcBef>
                <a:spcPts val="0"/>
              </a:spcBef>
            </a:pPr>
            <a:r>
              <a:rPr lang="en-US" sz="2000" dirty="0" smtClean="0"/>
              <a:t> </a:t>
            </a:r>
          </a:p>
          <a:p>
            <a:pPr>
              <a:spcBef>
                <a:spcPts val="0"/>
              </a:spcBef>
            </a:pPr>
            <a:r>
              <a:rPr lang="en-US" sz="2000" dirty="0" smtClean="0"/>
              <a:t>kum@tamu.edu</a:t>
            </a:r>
          </a:p>
          <a:p>
            <a:pPr>
              <a:spcBef>
                <a:spcPts val="0"/>
              </a:spcBef>
            </a:pPr>
            <a:r>
              <a:rPr lang="en-US" altLang="ko-KR" sz="2000" dirty="0" smtClean="0">
                <a:solidFill>
                  <a:schemeClr val="accent2">
                    <a:lumMod val="50000"/>
                  </a:schemeClr>
                </a:solidFill>
                <a:ea typeface="굴림" pitchFamily="50" charset="-127"/>
              </a:rPr>
              <a:t>Population Informatics Research Group</a:t>
            </a:r>
          </a:p>
          <a:p>
            <a:pPr>
              <a:spcBef>
                <a:spcPts val="0"/>
              </a:spcBef>
            </a:pPr>
            <a:r>
              <a:rPr lang="en-US" altLang="ko-KR" sz="2000" dirty="0" smtClean="0">
                <a:solidFill>
                  <a:schemeClr val="accent2">
                    <a:lumMod val="50000"/>
                  </a:schemeClr>
                </a:solidFill>
                <a:ea typeface="굴림" pitchFamily="50" charset="-127"/>
              </a:rPr>
              <a:t>http</a:t>
            </a:r>
            <a:r>
              <a:rPr lang="en-US" altLang="ko-KR" sz="2000" dirty="0">
                <a:solidFill>
                  <a:schemeClr val="accent2">
                    <a:lumMod val="50000"/>
                  </a:schemeClr>
                </a:solidFill>
                <a:ea typeface="굴림" pitchFamily="50" charset="-127"/>
              </a:rPr>
              <a:t>://research.tamhsc.edu/pinformatics</a:t>
            </a:r>
            <a:endParaRPr lang="en-US" sz="2000" dirty="0">
              <a:solidFill>
                <a:schemeClr val="accent2">
                  <a:lumMod val="50000"/>
                </a:schemeClr>
              </a:solidFill>
            </a:endParaRPr>
          </a:p>
        </p:txBody>
      </p:sp>
      <p:pic>
        <p:nvPicPr>
          <p:cNvPr id="8" name="Picture 2" descr="C:\Users\lynch\Documents\SRPH Website\public_health logos\RGB\public_health_stacked_maroon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5747446"/>
            <a:ext cx="1828800" cy="7295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5842174"/>
            <a:ext cx="2038340" cy="644351"/>
          </a:xfrm>
          <a:prstGeom prst="rect">
            <a:avLst/>
          </a:prstGeom>
        </p:spPr>
      </p:pic>
    </p:spTree>
    <p:extLst>
      <p:ext uri="{BB962C8B-B14F-4D97-AF65-F5344CB8AC3E}">
        <p14:creationId xmlns:p14="http://schemas.microsoft.com/office/powerpoint/2010/main" val="2060987337"/>
      </p:ext>
    </p:extLst>
  </p:cSld>
  <p:clrMapOvr>
    <a:masterClrMapping/>
  </p:clrMapOvr>
  <mc:AlternateContent xmlns:mc="http://schemas.openxmlformats.org/markup-compatibility/2006" xmlns:p14="http://schemas.microsoft.com/office/powerpoint/2010/main">
    <mc:Choice Requires="p14">
      <p:transition spd="slow" p14:dur="2000" advTm="33968"/>
    </mc:Choice>
    <mc:Fallback xmlns="">
      <p:transition spd="slow" advTm="3396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ltLang="en-US" dirty="0" smtClean="0"/>
              <a:t>Data Governance via </a:t>
            </a:r>
            <a:r>
              <a:rPr lang="en-US" dirty="0" smtClean="0"/>
              <a:t>Crowdsourcing</a:t>
            </a:r>
            <a:endParaRPr lang="en-US" altLang="en-US" dirty="0" smtClean="0"/>
          </a:p>
        </p:txBody>
      </p:sp>
      <p:pic>
        <p:nvPicPr>
          <p:cNvPr id="2050" name="Picture 2" descr="Image result for crowdsour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478" y="3276600"/>
            <a:ext cx="3007897" cy="1691107"/>
          </a:xfrm>
          <a:prstGeom prst="rect">
            <a:avLst/>
          </a:prstGeom>
          <a:noFill/>
          <a:extLst>
            <a:ext uri="{909E8E84-426E-40DD-AFC4-6F175D3DCCD1}">
              <a14:hiddenFill xmlns:a14="http://schemas.microsoft.com/office/drawing/2010/main">
                <a:solidFill>
                  <a:srgbClr val="FFFFFF"/>
                </a:solidFill>
              </a14:hiddenFill>
            </a:ext>
          </a:extLst>
        </p:spPr>
      </p:pic>
      <p:sp>
        <p:nvSpPr>
          <p:cNvPr id="72707" name="Content Placeholder 2"/>
          <p:cNvSpPr>
            <a:spLocks noGrp="1"/>
          </p:cNvSpPr>
          <p:nvPr>
            <p:ph idx="1"/>
          </p:nvPr>
        </p:nvSpPr>
        <p:spPr/>
        <p:txBody>
          <a:bodyPr>
            <a:normAutofit fontScale="77500" lnSpcReduction="20000"/>
          </a:bodyPr>
          <a:lstStyle/>
          <a:p>
            <a:r>
              <a:rPr lang="en-US" altLang="en-US" dirty="0"/>
              <a:t>Privacy as contextual integrity (legal</a:t>
            </a:r>
            <a:r>
              <a:rPr lang="en-US" altLang="en-US" dirty="0" smtClean="0"/>
              <a:t>)</a:t>
            </a:r>
          </a:p>
          <a:p>
            <a:pPr lvl="1"/>
            <a:r>
              <a:rPr lang="en-US" altLang="en-US" dirty="0" smtClean="0"/>
              <a:t>Helen </a:t>
            </a:r>
            <a:r>
              <a:rPr lang="en-US" altLang="en-US" dirty="0" err="1" smtClean="0"/>
              <a:t>Nissenbaum</a:t>
            </a:r>
            <a:r>
              <a:rPr lang="en-US" altLang="en-US" dirty="0" smtClean="0"/>
              <a:t>  (NYU Law School)</a:t>
            </a:r>
          </a:p>
          <a:p>
            <a:pPr lvl="1"/>
            <a:r>
              <a:rPr lang="en-US" altLang="en-US" i="1" dirty="0" smtClean="0">
                <a:hlinkClick r:id="rId4"/>
              </a:rPr>
              <a:t>Washington Law Review, Vol. 79, No. 1, 2004</a:t>
            </a:r>
            <a:r>
              <a:rPr lang="en-US" altLang="en-US" dirty="0" smtClean="0"/>
              <a:t> </a:t>
            </a:r>
          </a:p>
          <a:p>
            <a:pPr lvl="1"/>
            <a:r>
              <a:rPr lang="en-US" altLang="en-US" dirty="0" smtClean="0"/>
              <a:t>a conceptual framework for understanding privacy expectations and their implications developed in the literature on law, public policy, and political philosophy</a:t>
            </a:r>
          </a:p>
          <a:p>
            <a:pPr lvl="1"/>
            <a:r>
              <a:rPr lang="en-US" altLang="en-US" dirty="0" smtClean="0"/>
              <a:t>Privacy Protection / Violation</a:t>
            </a:r>
          </a:p>
          <a:p>
            <a:pPr lvl="2"/>
            <a:r>
              <a:rPr lang="en-US" altLang="en-US" dirty="0" smtClean="0">
                <a:solidFill>
                  <a:srgbClr val="C00000"/>
                </a:solidFill>
              </a:rPr>
              <a:t>Social norms of expectation </a:t>
            </a:r>
            <a:r>
              <a:rPr lang="en-US" altLang="en-US" dirty="0" smtClean="0"/>
              <a:t>(on use, sharing </a:t>
            </a:r>
            <a:r>
              <a:rPr lang="en-US" altLang="en-US" dirty="0" err="1" smtClean="0"/>
              <a:t>etc</a:t>
            </a:r>
            <a:r>
              <a:rPr lang="en-US" altLang="en-US" dirty="0" smtClean="0"/>
              <a:t>)</a:t>
            </a:r>
          </a:p>
          <a:p>
            <a:pPr lvl="2"/>
            <a:r>
              <a:rPr lang="en-US" altLang="en-US" dirty="0" smtClean="0"/>
              <a:t>Due diligence</a:t>
            </a:r>
          </a:p>
          <a:p>
            <a:pPr lvl="2"/>
            <a:r>
              <a:rPr lang="en-US" altLang="en-US" dirty="0" smtClean="0"/>
              <a:t>Quantifying harm : loss of job</a:t>
            </a:r>
          </a:p>
          <a:p>
            <a:r>
              <a:rPr lang="en-US" altLang="en-US" dirty="0" smtClean="0"/>
              <a:t>Human Subject Protection (IRB)</a:t>
            </a:r>
            <a:endParaRPr lang="en-US" altLang="en-US" dirty="0"/>
          </a:p>
          <a:p>
            <a:pPr lvl="1"/>
            <a:r>
              <a:rPr lang="en-US" dirty="0"/>
              <a:t>Collective Consent: Using Crowdsourcing as an Innovative Alternative to Assessing Risk and Benefit of Database Studies for Human Subject Protection</a:t>
            </a:r>
            <a:endParaRPr lang="en-US" altLang="en-US" dirty="0" smtClean="0"/>
          </a:p>
        </p:txBody>
      </p:sp>
    </p:spTree>
    <p:extLst>
      <p:ext uri="{BB962C8B-B14F-4D97-AF65-F5344CB8AC3E}">
        <p14:creationId xmlns:p14="http://schemas.microsoft.com/office/powerpoint/2010/main" val="351301296"/>
      </p:ext>
    </p:extLst>
  </p:cSld>
  <p:clrMapOvr>
    <a:masterClrMapping/>
  </p:clrMapOvr>
  <p:transition spd="slow" advTm="675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29" y="4419600"/>
            <a:ext cx="8763000" cy="2427514"/>
          </a:xfrm>
          <a:prstGeom prst="rect">
            <a:avLst/>
          </a:prstGeom>
          <a:noFill/>
          <a:ln>
            <a:noFill/>
          </a:ln>
        </p:spPr>
      </p:pic>
      <p:sp>
        <p:nvSpPr>
          <p:cNvPr id="2" name="Title 1"/>
          <p:cNvSpPr>
            <a:spLocks noGrp="1"/>
          </p:cNvSpPr>
          <p:nvPr>
            <p:ph type="title"/>
          </p:nvPr>
        </p:nvSpPr>
        <p:spPr/>
        <p:txBody>
          <a:bodyPr>
            <a:normAutofit fontScale="90000"/>
          </a:bodyPr>
          <a:lstStyle/>
          <a:p>
            <a:r>
              <a:rPr lang="en-US" dirty="0" smtClean="0"/>
              <a:t>Privacy Preserving </a:t>
            </a:r>
            <a:br>
              <a:rPr lang="en-US" dirty="0" smtClean="0"/>
            </a:br>
            <a:r>
              <a:rPr lang="en-US" dirty="0" smtClean="0">
                <a:solidFill>
                  <a:srgbClr val="00B0F0"/>
                </a:solidFill>
              </a:rPr>
              <a:t>Interactive</a:t>
            </a:r>
            <a:r>
              <a:rPr lang="en-US" dirty="0" smtClean="0"/>
              <a:t> Record Linkage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Decouple data via encryption</a:t>
            </a:r>
          </a:p>
          <a:p>
            <a:r>
              <a:rPr lang="en-US" dirty="0" smtClean="0"/>
              <a:t>Automated honest broker approach via computerized third party model</a:t>
            </a:r>
          </a:p>
          <a:p>
            <a:r>
              <a:rPr lang="en-US" dirty="0" err="1" smtClean="0"/>
              <a:t>Chaffe</a:t>
            </a:r>
            <a:r>
              <a:rPr lang="en-US" dirty="0" smtClean="0"/>
              <a:t> to prevent group disclosure</a:t>
            </a:r>
          </a:p>
          <a:p>
            <a:pPr marL="0" indent="0">
              <a:buNone/>
            </a:pPr>
            <a:endParaRPr lang="en-US" sz="1400" dirty="0" smtClean="0"/>
          </a:p>
          <a:p>
            <a:pPr marL="0" indent="0">
              <a:buNone/>
            </a:pPr>
            <a:r>
              <a:rPr lang="en-US" sz="1400" dirty="0" smtClean="0"/>
              <a:t>Kum</a:t>
            </a:r>
            <a:r>
              <a:rPr lang="en-US" sz="1400" dirty="0"/>
              <a:t>, H.C., Krishnamurthy A., </a:t>
            </a:r>
            <a:r>
              <a:rPr lang="en-US" sz="1400" dirty="0" err="1"/>
              <a:t>Machanavajjhala</a:t>
            </a:r>
            <a:r>
              <a:rPr lang="en-US" sz="1400" dirty="0"/>
              <a:t> A., Reiter M., and </a:t>
            </a:r>
            <a:r>
              <a:rPr lang="en-US" sz="1400" dirty="0" err="1"/>
              <a:t>Ahalt</a:t>
            </a:r>
            <a:r>
              <a:rPr lang="en-US" sz="1400" dirty="0"/>
              <a:t> S. </a:t>
            </a:r>
            <a:r>
              <a:rPr lang="en-US" sz="1400" b="1" dirty="0"/>
              <a:t>Privacy Preserving Interactive Record Linkage (PPIRL).</a:t>
            </a:r>
            <a:r>
              <a:rPr lang="en-US" sz="1400" dirty="0"/>
              <a:t> J Am Med Inform. Assoc. 2014;21:212–220. doi:10.1136/amiajno-2013-002165 </a:t>
            </a:r>
          </a:p>
        </p:txBody>
      </p:sp>
    </p:spTree>
    <p:extLst>
      <p:ext uri="{BB962C8B-B14F-4D97-AF65-F5344CB8AC3E}">
        <p14:creationId xmlns:p14="http://schemas.microsoft.com/office/powerpoint/2010/main" val="4129484802"/>
      </p:ext>
    </p:extLst>
  </p:cSld>
  <p:clrMapOvr>
    <a:masterClrMapping/>
  </p:clrMapOvr>
  <mc:AlternateContent xmlns:mc="http://schemas.openxmlformats.org/markup-compatibility/2006" xmlns:p14="http://schemas.microsoft.com/office/powerpoint/2010/main">
    <mc:Choice Requires="p14">
      <p:transition spd="slow" p14:dur="2000" advTm="2215"/>
    </mc:Choice>
    <mc:Fallback xmlns="">
      <p:transition spd="slow" advTm="221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9" y="76200"/>
            <a:ext cx="4929687"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295400" y="0"/>
            <a:ext cx="3048000" cy="1143000"/>
          </a:xfrm>
        </p:spPr>
        <p:txBody>
          <a:bodyPr>
            <a:normAutofit fontScale="90000"/>
          </a:bodyPr>
          <a:lstStyle/>
          <a:p>
            <a:r>
              <a:rPr lang="en-US" dirty="0" smtClean="0"/>
              <a:t>Incremental disclosure</a:t>
            </a:r>
            <a:endParaRPr lang="en-US" dirty="0"/>
          </a:p>
        </p:txBody>
      </p:sp>
      <p:sp>
        <p:nvSpPr>
          <p:cNvPr id="3" name="Content Placeholder 2"/>
          <p:cNvSpPr>
            <a:spLocks noGrp="1"/>
          </p:cNvSpPr>
          <p:nvPr>
            <p:ph idx="1"/>
          </p:nvPr>
        </p:nvSpPr>
        <p:spPr>
          <a:xfrm>
            <a:off x="457200" y="1600200"/>
            <a:ext cx="3733799" cy="4525963"/>
          </a:xfrm>
        </p:spPr>
        <p:txBody>
          <a:bodyPr/>
          <a:lstStyle/>
          <a:p>
            <a:r>
              <a:rPr lang="en-US" dirty="0" smtClean="0"/>
              <a:t>Click on Red</a:t>
            </a:r>
          </a:p>
          <a:p>
            <a:r>
              <a:rPr lang="en-US" dirty="0" smtClean="0"/>
              <a:t>Discloses more information incrementally</a:t>
            </a:r>
            <a:endParaRPr lang="en-US" dirty="0"/>
          </a:p>
        </p:txBody>
      </p:sp>
    </p:spTree>
    <p:extLst>
      <p:ext uri="{BB962C8B-B14F-4D97-AF65-F5344CB8AC3E}">
        <p14:creationId xmlns:p14="http://schemas.microsoft.com/office/powerpoint/2010/main" val="137750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Health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Telehealth systems for facilitate management of chronic disease</a:t>
            </a:r>
          </a:p>
          <a:p>
            <a:pPr lvl="1"/>
            <a:r>
              <a:rPr lang="en-US" dirty="0" smtClean="0"/>
              <a:t>Decision support information systems</a:t>
            </a:r>
          </a:p>
          <a:p>
            <a:pPr lvl="1"/>
            <a:r>
              <a:rPr lang="en-US" dirty="0" smtClean="0"/>
              <a:t>Input: EHR, patient generated IOT data streams</a:t>
            </a:r>
          </a:p>
          <a:p>
            <a:pPr lvl="1"/>
            <a:r>
              <a:rPr lang="en-US" dirty="0" smtClean="0"/>
              <a:t>Processing information system: </a:t>
            </a:r>
          </a:p>
          <a:p>
            <a:pPr lvl="2"/>
            <a:r>
              <a:rPr lang="en-US" dirty="0" smtClean="0"/>
              <a:t>Secure cloud computing</a:t>
            </a:r>
          </a:p>
          <a:p>
            <a:pPr lvl="2"/>
            <a:r>
              <a:rPr lang="en-US" dirty="0" smtClean="0"/>
              <a:t>Hybrid human computer information processing systems</a:t>
            </a:r>
          </a:p>
          <a:p>
            <a:pPr lvl="1"/>
            <a:r>
              <a:rPr lang="en-US" dirty="0" smtClean="0"/>
              <a:t>Output: </a:t>
            </a:r>
          </a:p>
          <a:p>
            <a:pPr lvl="2"/>
            <a:r>
              <a:rPr lang="en-US" dirty="0" smtClean="0"/>
              <a:t>To patients &amp; care givers: facilitate self management</a:t>
            </a:r>
          </a:p>
          <a:p>
            <a:pPr lvl="2"/>
            <a:r>
              <a:rPr lang="en-US" dirty="0" smtClean="0"/>
              <a:t>To providers: Improved monitoring &amp; data collection and on time service delivery</a:t>
            </a:r>
          </a:p>
          <a:p>
            <a:pPr lvl="2"/>
            <a:r>
              <a:rPr lang="en-US" dirty="0" smtClean="0"/>
              <a:t>To payers: Effective bundled payment systems</a:t>
            </a:r>
          </a:p>
          <a:p>
            <a:pPr lvl="2"/>
            <a:r>
              <a:rPr lang="en-US" dirty="0" smtClean="0"/>
              <a:t>To researcher: Game changing source of data</a:t>
            </a:r>
            <a:r>
              <a:rPr lang="ko-KR" altLang="en-US" dirty="0" smtClean="0"/>
              <a:t> </a:t>
            </a:r>
            <a:r>
              <a:rPr lang="en-US" altLang="ko-KR" dirty="0" smtClean="0"/>
              <a:t>for research</a:t>
            </a:r>
            <a:endParaRPr lang="en-US" dirty="0"/>
          </a:p>
        </p:txBody>
      </p:sp>
    </p:spTree>
    <p:extLst>
      <p:ext uri="{BB962C8B-B14F-4D97-AF65-F5344CB8AC3E}">
        <p14:creationId xmlns:p14="http://schemas.microsoft.com/office/powerpoint/2010/main" val="1156111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tool to track </a:t>
            </a:r>
            <a:r>
              <a:rPr lang="en-US" dirty="0" smtClean="0"/>
              <a:t>&amp; support </a:t>
            </a:r>
            <a:br>
              <a:rPr lang="en-US" dirty="0" smtClean="0"/>
            </a:br>
            <a:r>
              <a:rPr lang="en-US" dirty="0" smtClean="0"/>
              <a:t>medical </a:t>
            </a:r>
            <a:r>
              <a:rPr lang="en-US" dirty="0"/>
              <a:t>decisions</a:t>
            </a:r>
          </a:p>
        </p:txBody>
      </p:sp>
      <p:sp>
        <p:nvSpPr>
          <p:cNvPr id="3" name="Content Placeholder 2"/>
          <p:cNvSpPr>
            <a:spLocks noGrp="1"/>
          </p:cNvSpPr>
          <p:nvPr>
            <p:ph idx="1"/>
          </p:nvPr>
        </p:nvSpPr>
        <p:spPr/>
        <p:txBody>
          <a:bodyPr>
            <a:normAutofit lnSpcReduction="10000"/>
          </a:bodyPr>
          <a:lstStyle/>
          <a:p>
            <a:r>
              <a:rPr lang="en-US" dirty="0"/>
              <a:t>rapid-learning health </a:t>
            </a:r>
            <a:r>
              <a:rPr lang="en-US" dirty="0" smtClean="0"/>
              <a:t>system</a:t>
            </a:r>
          </a:p>
          <a:p>
            <a:r>
              <a:rPr lang="en-US" dirty="0"/>
              <a:t>leverages recent developments in health information technology and a growing health data infrastructure </a:t>
            </a:r>
            <a:endParaRPr lang="en-US" dirty="0" smtClean="0"/>
          </a:p>
          <a:p>
            <a:r>
              <a:rPr lang="en-US" dirty="0" smtClean="0"/>
              <a:t>to </a:t>
            </a:r>
            <a:r>
              <a:rPr lang="en-US" dirty="0"/>
              <a:t>access and apply evidence in real </a:t>
            </a:r>
            <a:r>
              <a:rPr lang="en-US" dirty="0" smtClean="0"/>
              <a:t>time</a:t>
            </a:r>
          </a:p>
          <a:p>
            <a:r>
              <a:rPr lang="en-US" dirty="0" smtClean="0"/>
              <a:t> </a:t>
            </a:r>
            <a:r>
              <a:rPr lang="en-US" dirty="0"/>
              <a:t>while simultaneously drawing knowledge from real-world care-delivery processes </a:t>
            </a:r>
            <a:endParaRPr lang="en-US" dirty="0" smtClean="0"/>
          </a:p>
          <a:p>
            <a:r>
              <a:rPr lang="en-US" dirty="0" smtClean="0"/>
              <a:t>to </a:t>
            </a:r>
            <a:r>
              <a:rPr lang="en-US" dirty="0"/>
              <a:t>promote innovation and health system change on the basis of rigorous research</a:t>
            </a:r>
          </a:p>
        </p:txBody>
      </p:sp>
    </p:spTree>
    <p:extLst>
      <p:ext uri="{BB962C8B-B14F-4D97-AF65-F5344CB8AC3E}">
        <p14:creationId xmlns:p14="http://schemas.microsoft.com/office/powerpoint/2010/main" val="105514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855788" y="0"/>
            <a:ext cx="543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dirty="0" smtClean="0">
                <a:solidFill>
                  <a:srgbClr val="000000"/>
                </a:solidFill>
                <a:latin typeface="Arial Black" panose="020B0A04020102020204" pitchFamily="34" charset="0"/>
                <a:ea typeface="바탕" panose="02030600000101010101" pitchFamily="18" charset="-127"/>
              </a:rPr>
              <a:t>Sequential Pattern Mining</a:t>
            </a:r>
            <a:endParaRPr kumimoji="0" lang="en-US" altLang="ko-KR" sz="1800" dirty="0"/>
          </a:p>
        </p:txBody>
      </p:sp>
      <p:grpSp>
        <p:nvGrpSpPr>
          <p:cNvPr id="5" name="Group 3"/>
          <p:cNvGrpSpPr>
            <a:grpSpLocks/>
          </p:cNvGrpSpPr>
          <p:nvPr/>
        </p:nvGrpSpPr>
        <p:grpSpPr bwMode="auto">
          <a:xfrm>
            <a:off x="0" y="409575"/>
            <a:ext cx="9144000" cy="2217738"/>
            <a:chOff x="518" y="14200"/>
            <a:chExt cx="6341" cy="2186"/>
          </a:xfrm>
        </p:grpSpPr>
        <p:grpSp>
          <p:nvGrpSpPr>
            <p:cNvPr id="6" name="Group 4"/>
            <p:cNvGrpSpPr>
              <a:grpSpLocks/>
            </p:cNvGrpSpPr>
            <p:nvPr/>
          </p:nvGrpSpPr>
          <p:grpSpPr bwMode="auto">
            <a:xfrm>
              <a:off x="518" y="14200"/>
              <a:ext cx="6334" cy="2186"/>
              <a:chOff x="0" y="10840"/>
              <a:chExt cx="5964" cy="3598"/>
            </a:xfrm>
          </p:grpSpPr>
          <p:grpSp>
            <p:nvGrpSpPr>
              <p:cNvPr id="11" name="Group 5"/>
              <p:cNvGrpSpPr>
                <a:grpSpLocks/>
              </p:cNvGrpSpPr>
              <p:nvPr/>
            </p:nvGrpSpPr>
            <p:grpSpPr bwMode="auto">
              <a:xfrm>
                <a:off x="0" y="10840"/>
                <a:ext cx="5964" cy="518"/>
                <a:chOff x="0" y="10840"/>
                <a:chExt cx="5964" cy="518"/>
              </a:xfrm>
            </p:grpSpPr>
            <p:sp>
              <p:nvSpPr>
                <p:cNvPr id="117" name="Rectangle 6"/>
                <p:cNvSpPr>
                  <a:spLocks noChangeArrowheads="1"/>
                </p:cNvSpPr>
                <p:nvPr/>
              </p:nvSpPr>
              <p:spPr bwMode="auto">
                <a:xfrm>
                  <a:off x="6" y="10846"/>
                  <a:ext cx="5952"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panose="020B0604020202020204" pitchFamily="34" charset="0"/>
                    </a:rPr>
                    <a:t>Cluster 1 (cluster strength = 40% = 2 sequences)</a:t>
                  </a:r>
                  <a:endParaRPr kumimoji="0" lang="en-US" altLang="ko-KR" sz="1800" b="1"/>
                </a:p>
              </p:txBody>
            </p:sp>
            <p:sp>
              <p:nvSpPr>
                <p:cNvPr id="118" name="Rectangle 7"/>
                <p:cNvSpPr>
                  <a:spLocks noChangeArrowheads="1"/>
                </p:cNvSpPr>
                <p:nvPr/>
              </p:nvSpPr>
              <p:spPr bwMode="auto">
                <a:xfrm>
                  <a:off x="0" y="10840"/>
                  <a:ext cx="596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2" name="Group 8"/>
              <p:cNvGrpSpPr>
                <a:grpSpLocks/>
              </p:cNvGrpSpPr>
              <p:nvPr/>
            </p:nvGrpSpPr>
            <p:grpSpPr bwMode="auto">
              <a:xfrm>
                <a:off x="0" y="11364"/>
                <a:ext cx="1279" cy="518"/>
                <a:chOff x="0" y="11364"/>
                <a:chExt cx="1279" cy="518"/>
              </a:xfrm>
            </p:grpSpPr>
            <p:sp>
              <p:nvSpPr>
                <p:cNvPr id="115" name="Rectangle 9"/>
                <p:cNvSpPr>
                  <a:spLocks noChangeArrowheads="1"/>
                </p:cNvSpPr>
                <p:nvPr/>
              </p:nvSpPr>
              <p:spPr bwMode="auto">
                <a:xfrm>
                  <a:off x="6" y="11370"/>
                  <a:ext cx="126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1</a:t>
                  </a:r>
                  <a:endParaRPr kumimoji="0" lang="en-US" altLang="ko-KR" sz="1800"/>
                </a:p>
              </p:txBody>
            </p:sp>
            <p:sp>
              <p:nvSpPr>
                <p:cNvPr id="116" name="Rectangle 10"/>
                <p:cNvSpPr>
                  <a:spLocks noChangeArrowheads="1"/>
                </p:cNvSpPr>
                <p:nvPr/>
              </p:nvSpPr>
              <p:spPr bwMode="auto">
                <a:xfrm>
                  <a:off x="0" y="11364"/>
                  <a:ext cx="127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 name="Group 11"/>
              <p:cNvGrpSpPr>
                <a:grpSpLocks/>
              </p:cNvGrpSpPr>
              <p:nvPr/>
            </p:nvGrpSpPr>
            <p:grpSpPr bwMode="auto">
              <a:xfrm>
                <a:off x="1279" y="11364"/>
                <a:ext cx="1077" cy="518"/>
                <a:chOff x="1279" y="11364"/>
                <a:chExt cx="1077" cy="518"/>
              </a:xfrm>
            </p:grpSpPr>
            <p:sp>
              <p:nvSpPr>
                <p:cNvPr id="113" name="Rectangle 12"/>
                <p:cNvSpPr>
                  <a:spLocks noChangeArrowheads="1"/>
                </p:cNvSpPr>
                <p:nvPr/>
              </p:nvSpPr>
              <p:spPr bwMode="auto">
                <a:xfrm>
                  <a:off x="1285" y="11370"/>
                  <a:ext cx="1065"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(A)</a:t>
                  </a:r>
                  <a:endParaRPr kumimoji="0" lang="en-US" altLang="ko-KR" sz="1800"/>
                </a:p>
              </p:txBody>
            </p:sp>
            <p:sp>
              <p:nvSpPr>
                <p:cNvPr id="114" name="Rectangle 13"/>
                <p:cNvSpPr>
                  <a:spLocks noChangeArrowheads="1"/>
                </p:cNvSpPr>
                <p:nvPr/>
              </p:nvSpPr>
              <p:spPr bwMode="auto">
                <a:xfrm>
                  <a:off x="1279" y="11364"/>
                  <a:ext cx="107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 name="Group 14"/>
              <p:cNvGrpSpPr>
                <a:grpSpLocks/>
              </p:cNvGrpSpPr>
              <p:nvPr/>
            </p:nvGrpSpPr>
            <p:grpSpPr bwMode="auto">
              <a:xfrm>
                <a:off x="2356" y="11364"/>
                <a:ext cx="704" cy="518"/>
                <a:chOff x="2356" y="11364"/>
                <a:chExt cx="704" cy="518"/>
              </a:xfrm>
            </p:grpSpPr>
            <p:sp>
              <p:nvSpPr>
                <p:cNvPr id="111" name="Rectangle 15"/>
                <p:cNvSpPr>
                  <a:spLocks noChangeArrowheads="1"/>
                </p:cNvSpPr>
                <p:nvPr/>
              </p:nvSpPr>
              <p:spPr bwMode="auto">
                <a:xfrm>
                  <a:off x="2362" y="11370"/>
                  <a:ext cx="692"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112" name="Rectangle 16"/>
                <p:cNvSpPr>
                  <a:spLocks noChangeArrowheads="1"/>
                </p:cNvSpPr>
                <p:nvPr/>
              </p:nvSpPr>
              <p:spPr bwMode="auto">
                <a:xfrm>
                  <a:off x="2356" y="11364"/>
                  <a:ext cx="70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 name="Group 17"/>
              <p:cNvGrpSpPr>
                <a:grpSpLocks/>
              </p:cNvGrpSpPr>
              <p:nvPr/>
            </p:nvGrpSpPr>
            <p:grpSpPr bwMode="auto">
              <a:xfrm>
                <a:off x="3060" y="11364"/>
                <a:ext cx="992" cy="518"/>
                <a:chOff x="3060" y="11364"/>
                <a:chExt cx="992" cy="518"/>
              </a:xfrm>
            </p:grpSpPr>
            <p:sp>
              <p:nvSpPr>
                <p:cNvPr id="109" name="Rectangle 18"/>
                <p:cNvSpPr>
                  <a:spLocks noChangeArrowheads="1"/>
                </p:cNvSpPr>
                <p:nvPr/>
              </p:nvSpPr>
              <p:spPr bwMode="auto">
                <a:xfrm>
                  <a:off x="3066" y="11370"/>
                  <a:ext cx="980"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(B, C, Y)</a:t>
                  </a:r>
                  <a:endParaRPr kumimoji="0" lang="en-US" altLang="ko-KR" sz="1800"/>
                </a:p>
              </p:txBody>
            </p:sp>
            <p:sp>
              <p:nvSpPr>
                <p:cNvPr id="110" name="Rectangle 19"/>
                <p:cNvSpPr>
                  <a:spLocks noChangeArrowheads="1"/>
                </p:cNvSpPr>
                <p:nvPr/>
              </p:nvSpPr>
              <p:spPr bwMode="auto">
                <a:xfrm>
                  <a:off x="3060" y="11364"/>
                  <a:ext cx="99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 name="Group 20"/>
              <p:cNvGrpSpPr>
                <a:grpSpLocks/>
              </p:cNvGrpSpPr>
              <p:nvPr/>
            </p:nvGrpSpPr>
            <p:grpSpPr bwMode="auto">
              <a:xfrm>
                <a:off x="4052" y="11364"/>
                <a:ext cx="976" cy="518"/>
                <a:chOff x="4052" y="11364"/>
                <a:chExt cx="976" cy="518"/>
              </a:xfrm>
            </p:grpSpPr>
            <p:sp>
              <p:nvSpPr>
                <p:cNvPr id="107" name="Rectangle 21"/>
                <p:cNvSpPr>
                  <a:spLocks noChangeArrowheads="1"/>
                </p:cNvSpPr>
                <p:nvPr/>
              </p:nvSpPr>
              <p:spPr bwMode="auto">
                <a:xfrm>
                  <a:off x="4058" y="11370"/>
                  <a:ext cx="96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(D)</a:t>
                  </a:r>
                  <a:endParaRPr kumimoji="0" lang="en-US" altLang="ko-KR" sz="1800"/>
                </a:p>
              </p:txBody>
            </p:sp>
            <p:sp>
              <p:nvSpPr>
                <p:cNvPr id="108" name="Rectangle 22"/>
                <p:cNvSpPr>
                  <a:spLocks noChangeArrowheads="1"/>
                </p:cNvSpPr>
                <p:nvPr/>
              </p:nvSpPr>
              <p:spPr bwMode="auto">
                <a:xfrm>
                  <a:off x="4052" y="11364"/>
                  <a:ext cx="97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 name="Group 23"/>
              <p:cNvGrpSpPr>
                <a:grpSpLocks/>
              </p:cNvGrpSpPr>
              <p:nvPr/>
            </p:nvGrpSpPr>
            <p:grpSpPr bwMode="auto">
              <a:xfrm>
                <a:off x="5028" y="11364"/>
                <a:ext cx="693" cy="518"/>
                <a:chOff x="5028" y="11364"/>
                <a:chExt cx="693" cy="518"/>
              </a:xfrm>
            </p:grpSpPr>
            <p:sp>
              <p:nvSpPr>
                <p:cNvPr id="105" name="Rectangle 24"/>
                <p:cNvSpPr>
                  <a:spLocks noChangeArrowheads="1"/>
                </p:cNvSpPr>
                <p:nvPr/>
              </p:nvSpPr>
              <p:spPr bwMode="auto">
                <a:xfrm>
                  <a:off x="5034" y="11370"/>
                  <a:ext cx="68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106" name="Rectangle 25"/>
                <p:cNvSpPr>
                  <a:spLocks noChangeArrowheads="1"/>
                </p:cNvSpPr>
                <p:nvPr/>
              </p:nvSpPr>
              <p:spPr bwMode="auto">
                <a:xfrm>
                  <a:off x="5028" y="11364"/>
                  <a:ext cx="69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 name="Group 26"/>
              <p:cNvGrpSpPr>
                <a:grpSpLocks/>
              </p:cNvGrpSpPr>
              <p:nvPr/>
            </p:nvGrpSpPr>
            <p:grpSpPr bwMode="auto">
              <a:xfrm>
                <a:off x="5721" y="11364"/>
                <a:ext cx="243" cy="518"/>
                <a:chOff x="5721" y="11364"/>
                <a:chExt cx="243" cy="518"/>
              </a:xfrm>
            </p:grpSpPr>
            <p:sp>
              <p:nvSpPr>
                <p:cNvPr id="103" name="Rectangle 27"/>
                <p:cNvSpPr>
                  <a:spLocks noChangeArrowheads="1"/>
                </p:cNvSpPr>
                <p:nvPr/>
              </p:nvSpPr>
              <p:spPr bwMode="auto">
                <a:xfrm>
                  <a:off x="5727" y="11370"/>
                  <a:ext cx="23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104" name="Rectangle 28"/>
                <p:cNvSpPr>
                  <a:spLocks noChangeArrowheads="1"/>
                </p:cNvSpPr>
                <p:nvPr/>
              </p:nvSpPr>
              <p:spPr bwMode="auto">
                <a:xfrm>
                  <a:off x="5721" y="11364"/>
                  <a:ext cx="24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 name="Group 29"/>
              <p:cNvGrpSpPr>
                <a:grpSpLocks/>
              </p:cNvGrpSpPr>
              <p:nvPr/>
            </p:nvGrpSpPr>
            <p:grpSpPr bwMode="auto">
              <a:xfrm>
                <a:off x="0" y="11888"/>
                <a:ext cx="1279" cy="518"/>
                <a:chOff x="0" y="11888"/>
                <a:chExt cx="1279" cy="518"/>
              </a:xfrm>
            </p:grpSpPr>
            <p:sp>
              <p:nvSpPr>
                <p:cNvPr id="101" name="Rectangle 30"/>
                <p:cNvSpPr>
                  <a:spLocks noChangeArrowheads="1"/>
                </p:cNvSpPr>
                <p:nvPr/>
              </p:nvSpPr>
              <p:spPr bwMode="auto">
                <a:xfrm>
                  <a:off x="6" y="11894"/>
                  <a:ext cx="126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4</a:t>
                  </a:r>
                  <a:endParaRPr kumimoji="0" lang="en-US" altLang="ko-KR" sz="1800"/>
                </a:p>
              </p:txBody>
            </p:sp>
            <p:sp>
              <p:nvSpPr>
                <p:cNvPr id="102" name="Rectangle 31"/>
                <p:cNvSpPr>
                  <a:spLocks noChangeArrowheads="1"/>
                </p:cNvSpPr>
                <p:nvPr/>
              </p:nvSpPr>
              <p:spPr bwMode="auto">
                <a:xfrm>
                  <a:off x="0" y="11888"/>
                  <a:ext cx="127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0" name="Group 32"/>
              <p:cNvGrpSpPr>
                <a:grpSpLocks/>
              </p:cNvGrpSpPr>
              <p:nvPr/>
            </p:nvGrpSpPr>
            <p:grpSpPr bwMode="auto">
              <a:xfrm>
                <a:off x="1279" y="11888"/>
                <a:ext cx="1077" cy="518"/>
                <a:chOff x="1279" y="11888"/>
                <a:chExt cx="1077" cy="518"/>
              </a:xfrm>
            </p:grpSpPr>
            <p:sp>
              <p:nvSpPr>
                <p:cNvPr id="99" name="Rectangle 33"/>
                <p:cNvSpPr>
                  <a:spLocks noChangeArrowheads="1"/>
                </p:cNvSpPr>
                <p:nvPr/>
              </p:nvSpPr>
              <p:spPr bwMode="auto">
                <a:xfrm>
                  <a:off x="1285" y="11894"/>
                  <a:ext cx="1065"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(A, L)</a:t>
                  </a:r>
                  <a:endParaRPr kumimoji="0" lang="en-US" altLang="ko-KR" sz="1800"/>
                </a:p>
              </p:txBody>
            </p:sp>
            <p:sp>
              <p:nvSpPr>
                <p:cNvPr id="100" name="Rectangle 34"/>
                <p:cNvSpPr>
                  <a:spLocks noChangeArrowheads="1"/>
                </p:cNvSpPr>
                <p:nvPr/>
              </p:nvSpPr>
              <p:spPr bwMode="auto">
                <a:xfrm>
                  <a:off x="1279" y="11888"/>
                  <a:ext cx="107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1" name="Group 35"/>
              <p:cNvGrpSpPr>
                <a:grpSpLocks/>
              </p:cNvGrpSpPr>
              <p:nvPr/>
            </p:nvGrpSpPr>
            <p:grpSpPr bwMode="auto">
              <a:xfrm>
                <a:off x="2356" y="11888"/>
                <a:ext cx="704" cy="518"/>
                <a:chOff x="2356" y="11888"/>
                <a:chExt cx="704" cy="518"/>
              </a:xfrm>
            </p:grpSpPr>
            <p:sp>
              <p:nvSpPr>
                <p:cNvPr id="97" name="Rectangle 36"/>
                <p:cNvSpPr>
                  <a:spLocks noChangeArrowheads="1"/>
                </p:cNvSpPr>
                <p:nvPr/>
              </p:nvSpPr>
              <p:spPr bwMode="auto">
                <a:xfrm>
                  <a:off x="2362" y="11894"/>
                  <a:ext cx="692"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98" name="Rectangle 37"/>
                <p:cNvSpPr>
                  <a:spLocks noChangeArrowheads="1"/>
                </p:cNvSpPr>
                <p:nvPr/>
              </p:nvSpPr>
              <p:spPr bwMode="auto">
                <a:xfrm>
                  <a:off x="2356" y="11888"/>
                  <a:ext cx="70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2" name="Group 38"/>
              <p:cNvGrpSpPr>
                <a:grpSpLocks/>
              </p:cNvGrpSpPr>
              <p:nvPr/>
            </p:nvGrpSpPr>
            <p:grpSpPr bwMode="auto">
              <a:xfrm>
                <a:off x="3060" y="11888"/>
                <a:ext cx="992" cy="518"/>
                <a:chOff x="3060" y="11888"/>
                <a:chExt cx="992" cy="518"/>
              </a:xfrm>
            </p:grpSpPr>
            <p:sp>
              <p:nvSpPr>
                <p:cNvPr id="95" name="Rectangle 39"/>
                <p:cNvSpPr>
                  <a:spLocks noChangeArrowheads="1"/>
                </p:cNvSpPr>
                <p:nvPr/>
              </p:nvSpPr>
              <p:spPr bwMode="auto">
                <a:xfrm>
                  <a:off x="3066" y="11894"/>
                  <a:ext cx="980"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96" name="Rectangle 40"/>
                <p:cNvSpPr>
                  <a:spLocks noChangeArrowheads="1"/>
                </p:cNvSpPr>
                <p:nvPr/>
              </p:nvSpPr>
              <p:spPr bwMode="auto">
                <a:xfrm>
                  <a:off x="3060" y="11888"/>
                  <a:ext cx="99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3" name="Group 41"/>
              <p:cNvGrpSpPr>
                <a:grpSpLocks/>
              </p:cNvGrpSpPr>
              <p:nvPr/>
            </p:nvGrpSpPr>
            <p:grpSpPr bwMode="auto">
              <a:xfrm>
                <a:off x="4052" y="11888"/>
                <a:ext cx="976" cy="518"/>
                <a:chOff x="4052" y="11888"/>
                <a:chExt cx="976" cy="518"/>
              </a:xfrm>
            </p:grpSpPr>
            <p:sp>
              <p:nvSpPr>
                <p:cNvPr id="93" name="Rectangle 42"/>
                <p:cNvSpPr>
                  <a:spLocks noChangeArrowheads="1"/>
                </p:cNvSpPr>
                <p:nvPr/>
              </p:nvSpPr>
              <p:spPr bwMode="auto">
                <a:xfrm>
                  <a:off x="4058" y="11894"/>
                  <a:ext cx="96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(D, E)</a:t>
                  </a:r>
                  <a:endParaRPr kumimoji="0" lang="en-US" altLang="ko-KR" sz="1800"/>
                </a:p>
              </p:txBody>
            </p:sp>
            <p:sp>
              <p:nvSpPr>
                <p:cNvPr id="94" name="Rectangle 43"/>
                <p:cNvSpPr>
                  <a:spLocks noChangeArrowheads="1"/>
                </p:cNvSpPr>
                <p:nvPr/>
              </p:nvSpPr>
              <p:spPr bwMode="auto">
                <a:xfrm>
                  <a:off x="4052" y="11888"/>
                  <a:ext cx="97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4" name="Group 44"/>
              <p:cNvGrpSpPr>
                <a:grpSpLocks/>
              </p:cNvGrpSpPr>
              <p:nvPr/>
            </p:nvGrpSpPr>
            <p:grpSpPr bwMode="auto">
              <a:xfrm>
                <a:off x="5028" y="11888"/>
                <a:ext cx="693" cy="518"/>
                <a:chOff x="5028" y="11888"/>
                <a:chExt cx="693" cy="518"/>
              </a:xfrm>
            </p:grpSpPr>
            <p:sp>
              <p:nvSpPr>
                <p:cNvPr id="91" name="Rectangle 45"/>
                <p:cNvSpPr>
                  <a:spLocks noChangeArrowheads="1"/>
                </p:cNvSpPr>
                <p:nvPr/>
              </p:nvSpPr>
              <p:spPr bwMode="auto">
                <a:xfrm>
                  <a:off x="5034" y="11894"/>
                  <a:ext cx="68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92" name="Rectangle 46"/>
                <p:cNvSpPr>
                  <a:spLocks noChangeArrowheads="1"/>
                </p:cNvSpPr>
                <p:nvPr/>
              </p:nvSpPr>
              <p:spPr bwMode="auto">
                <a:xfrm>
                  <a:off x="5028" y="11888"/>
                  <a:ext cx="69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5" name="Group 47"/>
              <p:cNvGrpSpPr>
                <a:grpSpLocks/>
              </p:cNvGrpSpPr>
              <p:nvPr/>
            </p:nvGrpSpPr>
            <p:grpSpPr bwMode="auto">
              <a:xfrm>
                <a:off x="5721" y="11888"/>
                <a:ext cx="243" cy="518"/>
                <a:chOff x="5721" y="11888"/>
                <a:chExt cx="243" cy="518"/>
              </a:xfrm>
            </p:grpSpPr>
            <p:sp>
              <p:nvSpPr>
                <p:cNvPr id="89" name="Rectangle 48"/>
                <p:cNvSpPr>
                  <a:spLocks noChangeArrowheads="1"/>
                </p:cNvSpPr>
                <p:nvPr/>
              </p:nvSpPr>
              <p:spPr bwMode="auto">
                <a:xfrm>
                  <a:off x="5727" y="11894"/>
                  <a:ext cx="23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90" name="Rectangle 49"/>
                <p:cNvSpPr>
                  <a:spLocks noChangeArrowheads="1"/>
                </p:cNvSpPr>
                <p:nvPr/>
              </p:nvSpPr>
              <p:spPr bwMode="auto">
                <a:xfrm>
                  <a:off x="5721" y="11888"/>
                  <a:ext cx="24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6" name="Group 50"/>
              <p:cNvGrpSpPr>
                <a:grpSpLocks/>
              </p:cNvGrpSpPr>
              <p:nvPr/>
            </p:nvGrpSpPr>
            <p:grpSpPr bwMode="auto">
              <a:xfrm>
                <a:off x="0" y="12412"/>
                <a:ext cx="1279" cy="518"/>
                <a:chOff x="0" y="12412"/>
                <a:chExt cx="1279" cy="518"/>
              </a:xfrm>
            </p:grpSpPr>
            <p:sp>
              <p:nvSpPr>
                <p:cNvPr id="87" name="Rectangle 51"/>
                <p:cNvSpPr>
                  <a:spLocks noChangeArrowheads="1"/>
                </p:cNvSpPr>
                <p:nvPr/>
              </p:nvSpPr>
              <p:spPr bwMode="auto">
                <a:xfrm>
                  <a:off x="6" y="12418"/>
                  <a:ext cx="126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2</a:t>
                  </a:r>
                  <a:endParaRPr kumimoji="0" lang="en-US" altLang="ko-KR" sz="1800"/>
                </a:p>
              </p:txBody>
            </p:sp>
            <p:sp>
              <p:nvSpPr>
                <p:cNvPr id="88" name="Rectangle 52"/>
                <p:cNvSpPr>
                  <a:spLocks noChangeArrowheads="1"/>
                </p:cNvSpPr>
                <p:nvPr/>
              </p:nvSpPr>
              <p:spPr bwMode="auto">
                <a:xfrm>
                  <a:off x="0" y="12412"/>
                  <a:ext cx="127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7" name="Group 53"/>
              <p:cNvGrpSpPr>
                <a:grpSpLocks/>
              </p:cNvGrpSpPr>
              <p:nvPr/>
            </p:nvGrpSpPr>
            <p:grpSpPr bwMode="auto">
              <a:xfrm>
                <a:off x="1279" y="12412"/>
                <a:ext cx="1077" cy="518"/>
                <a:chOff x="1279" y="12412"/>
                <a:chExt cx="1077" cy="518"/>
              </a:xfrm>
            </p:grpSpPr>
            <p:sp>
              <p:nvSpPr>
                <p:cNvPr id="85" name="Rectangle 54"/>
                <p:cNvSpPr>
                  <a:spLocks noChangeArrowheads="1"/>
                </p:cNvSpPr>
                <p:nvPr/>
              </p:nvSpPr>
              <p:spPr bwMode="auto">
                <a:xfrm>
                  <a:off x="1285" y="12418"/>
                  <a:ext cx="1065"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(A)</a:t>
                  </a:r>
                  <a:endParaRPr kumimoji="0" lang="en-US" altLang="ko-KR" sz="1800"/>
                </a:p>
              </p:txBody>
            </p:sp>
            <p:sp>
              <p:nvSpPr>
                <p:cNvPr id="86" name="Rectangle 55"/>
                <p:cNvSpPr>
                  <a:spLocks noChangeArrowheads="1"/>
                </p:cNvSpPr>
                <p:nvPr/>
              </p:nvSpPr>
              <p:spPr bwMode="auto">
                <a:xfrm>
                  <a:off x="1279" y="12412"/>
                  <a:ext cx="107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8" name="Group 56"/>
              <p:cNvGrpSpPr>
                <a:grpSpLocks/>
              </p:cNvGrpSpPr>
              <p:nvPr/>
            </p:nvGrpSpPr>
            <p:grpSpPr bwMode="auto">
              <a:xfrm>
                <a:off x="2356" y="12412"/>
                <a:ext cx="704" cy="518"/>
                <a:chOff x="2356" y="12412"/>
                <a:chExt cx="704" cy="518"/>
              </a:xfrm>
            </p:grpSpPr>
            <p:sp>
              <p:nvSpPr>
                <p:cNvPr id="83" name="Rectangle 57"/>
                <p:cNvSpPr>
                  <a:spLocks noChangeArrowheads="1"/>
                </p:cNvSpPr>
                <p:nvPr/>
              </p:nvSpPr>
              <p:spPr bwMode="auto">
                <a:xfrm>
                  <a:off x="2362" y="12418"/>
                  <a:ext cx="692"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(X)</a:t>
                  </a:r>
                  <a:endParaRPr kumimoji="0" lang="en-US" altLang="ko-KR" sz="1800"/>
                </a:p>
              </p:txBody>
            </p:sp>
            <p:sp>
              <p:nvSpPr>
                <p:cNvPr id="84" name="Rectangle 58"/>
                <p:cNvSpPr>
                  <a:spLocks noChangeArrowheads="1"/>
                </p:cNvSpPr>
                <p:nvPr/>
              </p:nvSpPr>
              <p:spPr bwMode="auto">
                <a:xfrm>
                  <a:off x="2356" y="12412"/>
                  <a:ext cx="70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29" name="Group 59"/>
              <p:cNvGrpSpPr>
                <a:grpSpLocks/>
              </p:cNvGrpSpPr>
              <p:nvPr/>
            </p:nvGrpSpPr>
            <p:grpSpPr bwMode="auto">
              <a:xfrm>
                <a:off x="3060" y="12412"/>
                <a:ext cx="992" cy="518"/>
                <a:chOff x="3060" y="12412"/>
                <a:chExt cx="992" cy="518"/>
              </a:xfrm>
            </p:grpSpPr>
            <p:sp>
              <p:nvSpPr>
                <p:cNvPr id="81" name="Rectangle 60"/>
                <p:cNvSpPr>
                  <a:spLocks noChangeArrowheads="1"/>
                </p:cNvSpPr>
                <p:nvPr/>
              </p:nvSpPr>
              <p:spPr bwMode="auto">
                <a:xfrm>
                  <a:off x="3066" y="12418"/>
                  <a:ext cx="980"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(B, C)</a:t>
                  </a:r>
                  <a:endParaRPr kumimoji="0" lang="en-US" altLang="ko-KR" sz="1800"/>
                </a:p>
              </p:txBody>
            </p:sp>
            <p:sp>
              <p:nvSpPr>
                <p:cNvPr id="82" name="Rectangle 61"/>
                <p:cNvSpPr>
                  <a:spLocks noChangeArrowheads="1"/>
                </p:cNvSpPr>
                <p:nvPr/>
              </p:nvSpPr>
              <p:spPr bwMode="auto">
                <a:xfrm>
                  <a:off x="3060" y="12412"/>
                  <a:ext cx="99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0" name="Group 62"/>
              <p:cNvGrpSpPr>
                <a:grpSpLocks/>
              </p:cNvGrpSpPr>
              <p:nvPr/>
            </p:nvGrpSpPr>
            <p:grpSpPr bwMode="auto">
              <a:xfrm>
                <a:off x="4052" y="12412"/>
                <a:ext cx="976" cy="518"/>
                <a:chOff x="4052" y="12412"/>
                <a:chExt cx="976" cy="518"/>
              </a:xfrm>
            </p:grpSpPr>
            <p:sp>
              <p:nvSpPr>
                <p:cNvPr id="79" name="Rectangle 63"/>
                <p:cNvSpPr>
                  <a:spLocks noChangeArrowheads="1"/>
                </p:cNvSpPr>
                <p:nvPr/>
              </p:nvSpPr>
              <p:spPr bwMode="auto">
                <a:xfrm>
                  <a:off x="4058" y="12418"/>
                  <a:ext cx="96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(A, E)</a:t>
                  </a:r>
                  <a:endParaRPr kumimoji="0" lang="en-US" altLang="ko-KR" sz="1800"/>
                </a:p>
              </p:txBody>
            </p:sp>
            <p:sp>
              <p:nvSpPr>
                <p:cNvPr id="80" name="Rectangle 64"/>
                <p:cNvSpPr>
                  <a:spLocks noChangeArrowheads="1"/>
                </p:cNvSpPr>
                <p:nvPr/>
              </p:nvSpPr>
              <p:spPr bwMode="auto">
                <a:xfrm>
                  <a:off x="4052" y="12412"/>
                  <a:ext cx="97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1" name="Group 65"/>
              <p:cNvGrpSpPr>
                <a:grpSpLocks/>
              </p:cNvGrpSpPr>
              <p:nvPr/>
            </p:nvGrpSpPr>
            <p:grpSpPr bwMode="auto">
              <a:xfrm>
                <a:off x="5028" y="12412"/>
                <a:ext cx="693" cy="518"/>
                <a:chOff x="5028" y="12412"/>
                <a:chExt cx="693" cy="518"/>
              </a:xfrm>
            </p:grpSpPr>
            <p:sp>
              <p:nvSpPr>
                <p:cNvPr id="77" name="Rectangle 66"/>
                <p:cNvSpPr>
                  <a:spLocks noChangeArrowheads="1"/>
                </p:cNvSpPr>
                <p:nvPr/>
              </p:nvSpPr>
              <p:spPr bwMode="auto">
                <a:xfrm>
                  <a:off x="5034" y="12418"/>
                  <a:ext cx="68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FF0000"/>
                      </a:solidFill>
                      <a:latin typeface="Arial" panose="020B0604020202020204" pitchFamily="34" charset="0"/>
                    </a:rPr>
                    <a:t>(Z)</a:t>
                  </a:r>
                  <a:endParaRPr kumimoji="0" lang="en-US" altLang="ko-KR" sz="1800"/>
                </a:p>
              </p:txBody>
            </p:sp>
            <p:sp>
              <p:nvSpPr>
                <p:cNvPr id="78" name="Rectangle 67"/>
                <p:cNvSpPr>
                  <a:spLocks noChangeArrowheads="1"/>
                </p:cNvSpPr>
                <p:nvPr/>
              </p:nvSpPr>
              <p:spPr bwMode="auto">
                <a:xfrm>
                  <a:off x="5028" y="12412"/>
                  <a:ext cx="69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2" name="Group 68"/>
              <p:cNvGrpSpPr>
                <a:grpSpLocks/>
              </p:cNvGrpSpPr>
              <p:nvPr/>
            </p:nvGrpSpPr>
            <p:grpSpPr bwMode="auto">
              <a:xfrm>
                <a:off x="5721" y="12412"/>
                <a:ext cx="243" cy="518"/>
                <a:chOff x="5721" y="12412"/>
                <a:chExt cx="243" cy="518"/>
              </a:xfrm>
            </p:grpSpPr>
            <p:sp>
              <p:nvSpPr>
                <p:cNvPr id="75" name="Rectangle 69"/>
                <p:cNvSpPr>
                  <a:spLocks noChangeArrowheads="1"/>
                </p:cNvSpPr>
                <p:nvPr/>
              </p:nvSpPr>
              <p:spPr bwMode="auto">
                <a:xfrm>
                  <a:off x="5727" y="12418"/>
                  <a:ext cx="23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76" name="Rectangle 70"/>
                <p:cNvSpPr>
                  <a:spLocks noChangeArrowheads="1"/>
                </p:cNvSpPr>
                <p:nvPr/>
              </p:nvSpPr>
              <p:spPr bwMode="auto">
                <a:xfrm>
                  <a:off x="5721" y="12412"/>
                  <a:ext cx="243"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3" name="Group 71"/>
              <p:cNvGrpSpPr>
                <a:grpSpLocks/>
              </p:cNvGrpSpPr>
              <p:nvPr/>
            </p:nvGrpSpPr>
            <p:grpSpPr bwMode="auto">
              <a:xfrm>
                <a:off x="0" y="12936"/>
                <a:ext cx="1279" cy="748"/>
                <a:chOff x="0" y="12936"/>
                <a:chExt cx="1279" cy="748"/>
              </a:xfrm>
            </p:grpSpPr>
            <p:sp>
              <p:nvSpPr>
                <p:cNvPr id="73" name="Rectangle 72"/>
                <p:cNvSpPr>
                  <a:spLocks noChangeArrowheads="1"/>
                </p:cNvSpPr>
                <p:nvPr/>
              </p:nvSpPr>
              <p:spPr bwMode="auto">
                <a:xfrm>
                  <a:off x="6" y="12942"/>
                  <a:ext cx="126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Weighted Seq</a:t>
                  </a:r>
                  <a:endParaRPr kumimoji="0" lang="en-US" altLang="ko-KR"/>
                </a:p>
              </p:txBody>
            </p:sp>
            <p:sp>
              <p:nvSpPr>
                <p:cNvPr id="74" name="Rectangle 73"/>
                <p:cNvSpPr>
                  <a:spLocks noChangeArrowheads="1"/>
                </p:cNvSpPr>
                <p:nvPr/>
              </p:nvSpPr>
              <p:spPr bwMode="auto">
                <a:xfrm>
                  <a:off x="0" y="12936"/>
                  <a:ext cx="127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4" name="Group 74"/>
              <p:cNvGrpSpPr>
                <a:grpSpLocks/>
              </p:cNvGrpSpPr>
              <p:nvPr/>
            </p:nvGrpSpPr>
            <p:grpSpPr bwMode="auto">
              <a:xfrm>
                <a:off x="1279" y="12936"/>
                <a:ext cx="1077" cy="748"/>
                <a:chOff x="1279" y="12936"/>
                <a:chExt cx="1077" cy="748"/>
              </a:xfrm>
            </p:grpSpPr>
            <p:sp>
              <p:nvSpPr>
                <p:cNvPr id="71" name="Rectangle 75"/>
                <p:cNvSpPr>
                  <a:spLocks noChangeArrowheads="1"/>
                </p:cNvSpPr>
                <p:nvPr/>
              </p:nvSpPr>
              <p:spPr bwMode="auto">
                <a:xfrm>
                  <a:off x="1285" y="12942"/>
                  <a:ext cx="1065"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(A:3, L:1):3</a:t>
                  </a:r>
                  <a:endParaRPr kumimoji="0" lang="en-US" altLang="ko-KR"/>
                </a:p>
              </p:txBody>
            </p:sp>
            <p:sp>
              <p:nvSpPr>
                <p:cNvPr id="72" name="Rectangle 76"/>
                <p:cNvSpPr>
                  <a:spLocks noChangeArrowheads="1"/>
                </p:cNvSpPr>
                <p:nvPr/>
              </p:nvSpPr>
              <p:spPr bwMode="auto">
                <a:xfrm>
                  <a:off x="1279" y="12936"/>
                  <a:ext cx="107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5" name="Group 77"/>
              <p:cNvGrpSpPr>
                <a:grpSpLocks/>
              </p:cNvGrpSpPr>
              <p:nvPr/>
            </p:nvGrpSpPr>
            <p:grpSpPr bwMode="auto">
              <a:xfrm>
                <a:off x="2356" y="12936"/>
                <a:ext cx="704" cy="748"/>
                <a:chOff x="2356" y="12936"/>
                <a:chExt cx="704" cy="748"/>
              </a:xfrm>
            </p:grpSpPr>
            <p:sp>
              <p:nvSpPr>
                <p:cNvPr id="69" name="Rectangle 78"/>
                <p:cNvSpPr>
                  <a:spLocks noChangeArrowheads="1"/>
                </p:cNvSpPr>
                <p:nvPr/>
              </p:nvSpPr>
              <p:spPr bwMode="auto">
                <a:xfrm>
                  <a:off x="2362" y="12942"/>
                  <a:ext cx="692"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(X:1):1</a:t>
                  </a:r>
                  <a:endParaRPr kumimoji="0" lang="en-US" altLang="ko-KR"/>
                </a:p>
              </p:txBody>
            </p:sp>
            <p:sp>
              <p:nvSpPr>
                <p:cNvPr id="70" name="Rectangle 79"/>
                <p:cNvSpPr>
                  <a:spLocks noChangeArrowheads="1"/>
                </p:cNvSpPr>
                <p:nvPr/>
              </p:nvSpPr>
              <p:spPr bwMode="auto">
                <a:xfrm>
                  <a:off x="2356" y="12936"/>
                  <a:ext cx="704"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6" name="Group 80"/>
              <p:cNvGrpSpPr>
                <a:grpSpLocks/>
              </p:cNvGrpSpPr>
              <p:nvPr/>
            </p:nvGrpSpPr>
            <p:grpSpPr bwMode="auto">
              <a:xfrm>
                <a:off x="3060" y="12936"/>
                <a:ext cx="992" cy="748"/>
                <a:chOff x="3060" y="12936"/>
                <a:chExt cx="992" cy="748"/>
              </a:xfrm>
            </p:grpSpPr>
            <p:sp>
              <p:nvSpPr>
                <p:cNvPr id="67" name="Rectangle 81"/>
                <p:cNvSpPr>
                  <a:spLocks noChangeArrowheads="1"/>
                </p:cNvSpPr>
                <p:nvPr/>
              </p:nvSpPr>
              <p:spPr bwMode="auto">
                <a:xfrm>
                  <a:off x="3066" y="12942"/>
                  <a:ext cx="980"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(B:2, C:2,</a:t>
                  </a:r>
                  <a:r>
                    <a:rPr kumimoji="0" lang="en-US" altLang="ko-KR">
                      <a:ea typeface="바탕" panose="02030600000101010101" pitchFamily="18" charset="-127"/>
                    </a:rPr>
                    <a:t> </a:t>
                  </a:r>
                  <a:r>
                    <a:rPr kumimoji="0" lang="en-US" altLang="ko-KR">
                      <a:latin typeface="Arial" panose="020B0604020202020204" pitchFamily="34" charset="0"/>
                    </a:rPr>
                    <a:t>Y:1):2</a:t>
                  </a:r>
                  <a:endParaRPr kumimoji="0" lang="en-US" altLang="ko-KR"/>
                </a:p>
              </p:txBody>
            </p:sp>
            <p:sp>
              <p:nvSpPr>
                <p:cNvPr id="68" name="Rectangle 82"/>
                <p:cNvSpPr>
                  <a:spLocks noChangeArrowheads="1"/>
                </p:cNvSpPr>
                <p:nvPr/>
              </p:nvSpPr>
              <p:spPr bwMode="auto">
                <a:xfrm>
                  <a:off x="3060" y="12936"/>
                  <a:ext cx="99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7" name="Group 83"/>
              <p:cNvGrpSpPr>
                <a:grpSpLocks/>
              </p:cNvGrpSpPr>
              <p:nvPr/>
            </p:nvGrpSpPr>
            <p:grpSpPr bwMode="auto">
              <a:xfrm>
                <a:off x="4052" y="12936"/>
                <a:ext cx="976" cy="748"/>
                <a:chOff x="4052" y="12936"/>
                <a:chExt cx="976" cy="748"/>
              </a:xfrm>
            </p:grpSpPr>
            <p:sp>
              <p:nvSpPr>
                <p:cNvPr id="65" name="Rectangle 84"/>
                <p:cNvSpPr>
                  <a:spLocks noChangeArrowheads="1"/>
                </p:cNvSpPr>
                <p:nvPr/>
              </p:nvSpPr>
              <p:spPr bwMode="auto">
                <a:xfrm>
                  <a:off x="4058" y="12942"/>
                  <a:ext cx="96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(A:1, D:2,E:2):3</a:t>
                  </a:r>
                  <a:endParaRPr kumimoji="0" lang="en-US" altLang="ko-KR"/>
                </a:p>
              </p:txBody>
            </p:sp>
            <p:sp>
              <p:nvSpPr>
                <p:cNvPr id="66" name="Rectangle 85"/>
                <p:cNvSpPr>
                  <a:spLocks noChangeArrowheads="1"/>
                </p:cNvSpPr>
                <p:nvPr/>
              </p:nvSpPr>
              <p:spPr bwMode="auto">
                <a:xfrm>
                  <a:off x="4052" y="12936"/>
                  <a:ext cx="97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8" name="Group 86"/>
              <p:cNvGrpSpPr>
                <a:grpSpLocks/>
              </p:cNvGrpSpPr>
              <p:nvPr/>
            </p:nvGrpSpPr>
            <p:grpSpPr bwMode="auto">
              <a:xfrm>
                <a:off x="5028" y="12936"/>
                <a:ext cx="693" cy="748"/>
                <a:chOff x="5028" y="12936"/>
                <a:chExt cx="693" cy="748"/>
              </a:xfrm>
            </p:grpSpPr>
            <p:sp>
              <p:nvSpPr>
                <p:cNvPr id="63" name="Rectangle 87"/>
                <p:cNvSpPr>
                  <a:spLocks noChangeArrowheads="1"/>
                </p:cNvSpPr>
                <p:nvPr/>
              </p:nvSpPr>
              <p:spPr bwMode="auto">
                <a:xfrm>
                  <a:off x="5034" y="12942"/>
                  <a:ext cx="681"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(Z:1):1</a:t>
                  </a:r>
                  <a:endParaRPr kumimoji="0" lang="en-US" altLang="ko-KR"/>
                </a:p>
              </p:txBody>
            </p:sp>
            <p:sp>
              <p:nvSpPr>
                <p:cNvPr id="64" name="Rectangle 88"/>
                <p:cNvSpPr>
                  <a:spLocks noChangeArrowheads="1"/>
                </p:cNvSpPr>
                <p:nvPr/>
              </p:nvSpPr>
              <p:spPr bwMode="auto">
                <a:xfrm>
                  <a:off x="5028" y="12936"/>
                  <a:ext cx="69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39" name="Group 89"/>
              <p:cNvGrpSpPr>
                <a:grpSpLocks/>
              </p:cNvGrpSpPr>
              <p:nvPr/>
            </p:nvGrpSpPr>
            <p:grpSpPr bwMode="auto">
              <a:xfrm>
                <a:off x="5721" y="12936"/>
                <a:ext cx="243" cy="748"/>
                <a:chOff x="5721" y="12936"/>
                <a:chExt cx="243" cy="748"/>
              </a:xfrm>
            </p:grpSpPr>
            <p:sp>
              <p:nvSpPr>
                <p:cNvPr id="61" name="Rectangle 90"/>
                <p:cNvSpPr>
                  <a:spLocks noChangeArrowheads="1"/>
                </p:cNvSpPr>
                <p:nvPr/>
              </p:nvSpPr>
              <p:spPr bwMode="auto">
                <a:xfrm>
                  <a:off x="5727" y="12942"/>
                  <a:ext cx="231"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3</a:t>
                  </a:r>
                  <a:endParaRPr kumimoji="0" lang="en-US" altLang="ko-KR"/>
                </a:p>
              </p:txBody>
            </p:sp>
            <p:sp>
              <p:nvSpPr>
                <p:cNvPr id="62" name="Rectangle 91"/>
                <p:cNvSpPr>
                  <a:spLocks noChangeArrowheads="1"/>
                </p:cNvSpPr>
                <p:nvPr/>
              </p:nvSpPr>
              <p:spPr bwMode="auto">
                <a:xfrm>
                  <a:off x="5721" y="12936"/>
                  <a:ext cx="24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0" name="Group 92"/>
              <p:cNvGrpSpPr>
                <a:grpSpLocks/>
              </p:cNvGrpSpPr>
              <p:nvPr/>
            </p:nvGrpSpPr>
            <p:grpSpPr bwMode="auto">
              <a:xfrm>
                <a:off x="0" y="13690"/>
                <a:ext cx="1279" cy="748"/>
                <a:chOff x="0" y="13690"/>
                <a:chExt cx="1279" cy="748"/>
              </a:xfrm>
            </p:grpSpPr>
            <p:sp>
              <p:nvSpPr>
                <p:cNvPr id="59" name="Rectangle 93"/>
                <p:cNvSpPr>
                  <a:spLocks noChangeArrowheads="1"/>
                </p:cNvSpPr>
                <p:nvPr/>
              </p:nvSpPr>
              <p:spPr bwMode="auto">
                <a:xfrm>
                  <a:off x="6" y="13696"/>
                  <a:ext cx="126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Consensus Pat</a:t>
                  </a:r>
                  <a:endParaRPr kumimoji="0" lang="en-US" altLang="ko-KR" sz="1600"/>
                </a:p>
              </p:txBody>
            </p:sp>
            <p:sp>
              <p:nvSpPr>
                <p:cNvPr id="60" name="Rectangle 94"/>
                <p:cNvSpPr>
                  <a:spLocks noChangeArrowheads="1"/>
                </p:cNvSpPr>
                <p:nvPr/>
              </p:nvSpPr>
              <p:spPr bwMode="auto">
                <a:xfrm>
                  <a:off x="0" y="13690"/>
                  <a:ext cx="127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1" name="Group 95"/>
              <p:cNvGrpSpPr>
                <a:grpSpLocks/>
              </p:cNvGrpSpPr>
              <p:nvPr/>
            </p:nvGrpSpPr>
            <p:grpSpPr bwMode="auto">
              <a:xfrm>
                <a:off x="1279" y="13690"/>
                <a:ext cx="1077" cy="748"/>
                <a:chOff x="1279" y="13690"/>
                <a:chExt cx="1077" cy="748"/>
              </a:xfrm>
            </p:grpSpPr>
            <p:sp>
              <p:nvSpPr>
                <p:cNvPr id="57" name="Rectangle 96"/>
                <p:cNvSpPr>
                  <a:spLocks noChangeArrowheads="1"/>
                </p:cNvSpPr>
                <p:nvPr/>
              </p:nvSpPr>
              <p:spPr bwMode="auto">
                <a:xfrm>
                  <a:off x="1285" y="13696"/>
                  <a:ext cx="1065"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a:t>
                  </a:r>
                  <a:endParaRPr kumimoji="0" lang="en-US" altLang="ko-KR" sz="1800">
                    <a:ea typeface="바탕" panose="02030600000101010101" pitchFamily="18" charset="-127"/>
                  </a:endParaRPr>
                </a:p>
              </p:txBody>
            </p:sp>
            <p:sp>
              <p:nvSpPr>
                <p:cNvPr id="58" name="Rectangle 97"/>
                <p:cNvSpPr>
                  <a:spLocks noChangeArrowheads="1"/>
                </p:cNvSpPr>
                <p:nvPr/>
              </p:nvSpPr>
              <p:spPr bwMode="auto">
                <a:xfrm>
                  <a:off x="1279" y="13690"/>
                  <a:ext cx="107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2" name="Group 98"/>
              <p:cNvGrpSpPr>
                <a:grpSpLocks/>
              </p:cNvGrpSpPr>
              <p:nvPr/>
            </p:nvGrpSpPr>
            <p:grpSpPr bwMode="auto">
              <a:xfrm>
                <a:off x="2356" y="13690"/>
                <a:ext cx="704" cy="748"/>
                <a:chOff x="2356" y="13690"/>
                <a:chExt cx="704" cy="748"/>
              </a:xfrm>
            </p:grpSpPr>
            <p:sp>
              <p:nvSpPr>
                <p:cNvPr id="55" name="Rectangle 99"/>
                <p:cNvSpPr>
                  <a:spLocks noChangeArrowheads="1"/>
                </p:cNvSpPr>
                <p:nvPr/>
              </p:nvSpPr>
              <p:spPr bwMode="auto">
                <a:xfrm>
                  <a:off x="2362" y="13696"/>
                  <a:ext cx="692"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56" name="Rectangle 100"/>
                <p:cNvSpPr>
                  <a:spLocks noChangeArrowheads="1"/>
                </p:cNvSpPr>
                <p:nvPr/>
              </p:nvSpPr>
              <p:spPr bwMode="auto">
                <a:xfrm>
                  <a:off x="2356" y="13690"/>
                  <a:ext cx="704"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3" name="Group 101"/>
              <p:cNvGrpSpPr>
                <a:grpSpLocks/>
              </p:cNvGrpSpPr>
              <p:nvPr/>
            </p:nvGrpSpPr>
            <p:grpSpPr bwMode="auto">
              <a:xfrm>
                <a:off x="3060" y="13690"/>
                <a:ext cx="992" cy="748"/>
                <a:chOff x="3060" y="13690"/>
                <a:chExt cx="992" cy="748"/>
              </a:xfrm>
            </p:grpSpPr>
            <p:sp>
              <p:nvSpPr>
                <p:cNvPr id="53" name="Rectangle 102"/>
                <p:cNvSpPr>
                  <a:spLocks noChangeArrowheads="1"/>
                </p:cNvSpPr>
                <p:nvPr/>
              </p:nvSpPr>
              <p:spPr bwMode="auto">
                <a:xfrm>
                  <a:off x="3066" y="13696"/>
                  <a:ext cx="980"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808080"/>
                      </a:solidFill>
                      <a:latin typeface="Arial Black" panose="020B0A04020102020204" pitchFamily="34" charset="0"/>
                      <a:ea typeface="돋움" panose="020B0600000101010101" pitchFamily="50" charset="-127"/>
                    </a:rPr>
                    <a:t>B</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808080"/>
                      </a:solidFill>
                      <a:latin typeface="Arial Black" panose="020B0A04020102020204" pitchFamily="34" charset="0"/>
                      <a:ea typeface="돋움" panose="020B0600000101010101" pitchFamily="50" charset="-127"/>
                    </a:rPr>
                    <a:t>C</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54" name="Rectangle 103"/>
                <p:cNvSpPr>
                  <a:spLocks noChangeArrowheads="1"/>
                </p:cNvSpPr>
                <p:nvPr/>
              </p:nvSpPr>
              <p:spPr bwMode="auto">
                <a:xfrm>
                  <a:off x="3060" y="13690"/>
                  <a:ext cx="99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4" name="Group 104"/>
              <p:cNvGrpSpPr>
                <a:grpSpLocks/>
              </p:cNvGrpSpPr>
              <p:nvPr/>
            </p:nvGrpSpPr>
            <p:grpSpPr bwMode="auto">
              <a:xfrm>
                <a:off x="4052" y="13690"/>
                <a:ext cx="976" cy="748"/>
                <a:chOff x="4052" y="13690"/>
                <a:chExt cx="976" cy="748"/>
              </a:xfrm>
            </p:grpSpPr>
            <p:sp>
              <p:nvSpPr>
                <p:cNvPr id="51" name="Rectangle 105"/>
                <p:cNvSpPr>
                  <a:spLocks noChangeArrowheads="1"/>
                </p:cNvSpPr>
                <p:nvPr/>
              </p:nvSpPr>
              <p:spPr bwMode="auto">
                <a:xfrm>
                  <a:off x="4058" y="13696"/>
                  <a:ext cx="96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808080"/>
                      </a:solidFill>
                      <a:latin typeface="Arial Black" panose="020B0A04020102020204" pitchFamily="34" charset="0"/>
                      <a:ea typeface="돋움" panose="020B0600000101010101" pitchFamily="50" charset="-127"/>
                    </a:rPr>
                    <a:t>D</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808080"/>
                      </a:solidFill>
                      <a:latin typeface="Arial Black" panose="020B0A04020102020204" pitchFamily="34" charset="0"/>
                      <a:ea typeface="돋움" panose="020B0600000101010101" pitchFamily="50" charset="-127"/>
                    </a:rPr>
                    <a:t>E</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52" name="Rectangle 106"/>
                <p:cNvSpPr>
                  <a:spLocks noChangeArrowheads="1"/>
                </p:cNvSpPr>
                <p:nvPr/>
              </p:nvSpPr>
              <p:spPr bwMode="auto">
                <a:xfrm>
                  <a:off x="4052" y="13690"/>
                  <a:ext cx="97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5" name="Group 107"/>
              <p:cNvGrpSpPr>
                <a:grpSpLocks/>
              </p:cNvGrpSpPr>
              <p:nvPr/>
            </p:nvGrpSpPr>
            <p:grpSpPr bwMode="auto">
              <a:xfrm>
                <a:off x="5028" y="13690"/>
                <a:ext cx="693" cy="748"/>
                <a:chOff x="5028" y="13690"/>
                <a:chExt cx="693" cy="748"/>
              </a:xfrm>
            </p:grpSpPr>
            <p:sp>
              <p:nvSpPr>
                <p:cNvPr id="49" name="Rectangle 108"/>
                <p:cNvSpPr>
                  <a:spLocks noChangeArrowheads="1"/>
                </p:cNvSpPr>
                <p:nvPr/>
              </p:nvSpPr>
              <p:spPr bwMode="auto">
                <a:xfrm>
                  <a:off x="5034" y="13696"/>
                  <a:ext cx="681"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50" name="Rectangle 109"/>
                <p:cNvSpPr>
                  <a:spLocks noChangeArrowheads="1"/>
                </p:cNvSpPr>
                <p:nvPr/>
              </p:nvSpPr>
              <p:spPr bwMode="auto">
                <a:xfrm>
                  <a:off x="5028" y="13690"/>
                  <a:ext cx="69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46" name="Group 110"/>
              <p:cNvGrpSpPr>
                <a:grpSpLocks/>
              </p:cNvGrpSpPr>
              <p:nvPr/>
            </p:nvGrpSpPr>
            <p:grpSpPr bwMode="auto">
              <a:xfrm>
                <a:off x="5721" y="13690"/>
                <a:ext cx="243" cy="748"/>
                <a:chOff x="5721" y="13690"/>
                <a:chExt cx="243" cy="748"/>
              </a:xfrm>
            </p:grpSpPr>
            <p:sp>
              <p:nvSpPr>
                <p:cNvPr id="47" name="Rectangle 111"/>
                <p:cNvSpPr>
                  <a:spLocks noChangeArrowheads="1"/>
                </p:cNvSpPr>
                <p:nvPr/>
              </p:nvSpPr>
              <p:spPr bwMode="auto">
                <a:xfrm>
                  <a:off x="5727" y="13696"/>
                  <a:ext cx="231"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48" name="Rectangle 112"/>
                <p:cNvSpPr>
                  <a:spLocks noChangeArrowheads="1"/>
                </p:cNvSpPr>
                <p:nvPr/>
              </p:nvSpPr>
              <p:spPr bwMode="auto">
                <a:xfrm>
                  <a:off x="5721" y="13690"/>
                  <a:ext cx="24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sp>
          <p:nvSpPr>
            <p:cNvPr id="7" name="Line 113"/>
            <p:cNvSpPr>
              <a:spLocks noChangeShapeType="1"/>
            </p:cNvSpPr>
            <p:nvPr/>
          </p:nvSpPr>
          <p:spPr bwMode="auto">
            <a:xfrm>
              <a:off x="525" y="15467"/>
              <a:ext cx="6334" cy="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114"/>
            <p:cNvSpPr>
              <a:spLocks noChangeShapeType="1"/>
            </p:cNvSpPr>
            <p:nvPr/>
          </p:nvSpPr>
          <p:spPr bwMode="auto">
            <a:xfrm flipV="1">
              <a:off x="525" y="15930"/>
              <a:ext cx="6321"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115"/>
            <p:cNvSpPr>
              <a:spLocks noChangeArrowheads="1"/>
            </p:cNvSpPr>
            <p:nvPr/>
          </p:nvSpPr>
          <p:spPr bwMode="auto">
            <a:xfrm>
              <a:off x="518" y="14202"/>
              <a:ext cx="6334" cy="218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sp>
          <p:nvSpPr>
            <p:cNvPr id="10" name="Line 116"/>
            <p:cNvSpPr>
              <a:spLocks noChangeShapeType="1"/>
            </p:cNvSpPr>
            <p:nvPr/>
          </p:nvSpPr>
          <p:spPr bwMode="auto">
            <a:xfrm>
              <a:off x="525" y="14521"/>
              <a:ext cx="6334" cy="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9" name="Group 117"/>
          <p:cNvGrpSpPr>
            <a:grpSpLocks/>
          </p:cNvGrpSpPr>
          <p:nvPr/>
        </p:nvGrpSpPr>
        <p:grpSpPr bwMode="auto">
          <a:xfrm>
            <a:off x="0" y="2792413"/>
            <a:ext cx="9144000" cy="4065587"/>
            <a:chOff x="6967" y="12966"/>
            <a:chExt cx="6345" cy="3853"/>
          </a:xfrm>
        </p:grpSpPr>
        <p:grpSp>
          <p:nvGrpSpPr>
            <p:cNvPr id="120" name="Group 118"/>
            <p:cNvGrpSpPr>
              <a:grpSpLocks/>
            </p:cNvGrpSpPr>
            <p:nvPr/>
          </p:nvGrpSpPr>
          <p:grpSpPr bwMode="auto">
            <a:xfrm>
              <a:off x="6967" y="12966"/>
              <a:ext cx="6334" cy="3853"/>
              <a:chOff x="0" y="14956"/>
              <a:chExt cx="6081" cy="6448"/>
            </a:xfrm>
          </p:grpSpPr>
          <p:grpSp>
            <p:nvGrpSpPr>
              <p:cNvPr id="125" name="Group 119"/>
              <p:cNvGrpSpPr>
                <a:grpSpLocks/>
              </p:cNvGrpSpPr>
              <p:nvPr/>
            </p:nvGrpSpPr>
            <p:grpSpPr bwMode="auto">
              <a:xfrm>
                <a:off x="0" y="14956"/>
                <a:ext cx="6081" cy="518"/>
                <a:chOff x="0" y="14956"/>
                <a:chExt cx="6081" cy="518"/>
              </a:xfrm>
            </p:grpSpPr>
            <p:sp>
              <p:nvSpPr>
                <p:cNvPr id="336" name="Rectangle 120"/>
                <p:cNvSpPr>
                  <a:spLocks noChangeArrowheads="1"/>
                </p:cNvSpPr>
                <p:nvPr/>
              </p:nvSpPr>
              <p:spPr bwMode="auto">
                <a:xfrm>
                  <a:off x="6" y="14962"/>
                  <a:ext cx="60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panose="020B0604020202020204" pitchFamily="34" charset="0"/>
                    </a:rPr>
                    <a:t>Cluster 2 (cluster strength = 40% = 3 sequences)</a:t>
                  </a:r>
                  <a:endParaRPr kumimoji="0" lang="en-US" altLang="ko-KR" sz="1800" b="1"/>
                </a:p>
              </p:txBody>
            </p:sp>
            <p:sp>
              <p:nvSpPr>
                <p:cNvPr id="337" name="Rectangle 121"/>
                <p:cNvSpPr>
                  <a:spLocks noChangeArrowheads="1"/>
                </p:cNvSpPr>
                <p:nvPr/>
              </p:nvSpPr>
              <p:spPr bwMode="auto">
                <a:xfrm>
                  <a:off x="0" y="14956"/>
                  <a:ext cx="60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26" name="Group 122"/>
              <p:cNvGrpSpPr>
                <a:grpSpLocks/>
              </p:cNvGrpSpPr>
              <p:nvPr/>
            </p:nvGrpSpPr>
            <p:grpSpPr bwMode="auto">
              <a:xfrm>
                <a:off x="0" y="15480"/>
                <a:ext cx="1090" cy="518"/>
                <a:chOff x="0" y="15480"/>
                <a:chExt cx="1090" cy="518"/>
              </a:xfrm>
            </p:grpSpPr>
            <p:sp>
              <p:nvSpPr>
                <p:cNvPr id="334" name="Rectangle 123"/>
                <p:cNvSpPr>
                  <a:spLocks noChangeArrowheads="1"/>
                </p:cNvSpPr>
                <p:nvPr/>
              </p:nvSpPr>
              <p:spPr bwMode="auto">
                <a:xfrm>
                  <a:off x="6" y="15486"/>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9</a:t>
                  </a:r>
                  <a:endParaRPr kumimoji="0" lang="en-US" altLang="ko-KR" sz="1800"/>
                </a:p>
              </p:txBody>
            </p:sp>
            <p:sp>
              <p:nvSpPr>
                <p:cNvPr id="335" name="Rectangle 124"/>
                <p:cNvSpPr>
                  <a:spLocks noChangeArrowheads="1"/>
                </p:cNvSpPr>
                <p:nvPr/>
              </p:nvSpPr>
              <p:spPr bwMode="auto">
                <a:xfrm>
                  <a:off x="0" y="15480"/>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27" name="Group 125"/>
              <p:cNvGrpSpPr>
                <a:grpSpLocks/>
              </p:cNvGrpSpPr>
              <p:nvPr/>
            </p:nvGrpSpPr>
            <p:grpSpPr bwMode="auto">
              <a:xfrm>
                <a:off x="1090" y="15480"/>
                <a:ext cx="981" cy="518"/>
                <a:chOff x="1090" y="15480"/>
                <a:chExt cx="981" cy="518"/>
              </a:xfrm>
            </p:grpSpPr>
            <p:sp>
              <p:nvSpPr>
                <p:cNvPr id="332" name="Rectangle 126"/>
                <p:cNvSpPr>
                  <a:spLocks noChangeArrowheads="1"/>
                </p:cNvSpPr>
                <p:nvPr/>
              </p:nvSpPr>
              <p:spPr bwMode="auto">
                <a:xfrm>
                  <a:off x="1096" y="15486"/>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(J)</a:t>
                  </a:r>
                  <a:endParaRPr kumimoji="0" lang="en-US" altLang="ko-KR" sz="1800"/>
                </a:p>
              </p:txBody>
            </p:sp>
            <p:sp>
              <p:nvSpPr>
                <p:cNvPr id="333" name="Rectangle 127"/>
                <p:cNvSpPr>
                  <a:spLocks noChangeArrowheads="1"/>
                </p:cNvSpPr>
                <p:nvPr/>
              </p:nvSpPr>
              <p:spPr bwMode="auto">
                <a:xfrm>
                  <a:off x="1090" y="15480"/>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28" name="Group 128"/>
              <p:cNvGrpSpPr>
                <a:grpSpLocks/>
              </p:cNvGrpSpPr>
              <p:nvPr/>
            </p:nvGrpSpPr>
            <p:grpSpPr bwMode="auto">
              <a:xfrm>
                <a:off x="2071" y="15480"/>
                <a:ext cx="970" cy="518"/>
                <a:chOff x="2071" y="15480"/>
                <a:chExt cx="970" cy="518"/>
              </a:xfrm>
            </p:grpSpPr>
            <p:sp>
              <p:nvSpPr>
                <p:cNvPr id="330" name="Rectangle 129"/>
                <p:cNvSpPr>
                  <a:spLocks noChangeArrowheads="1"/>
                </p:cNvSpPr>
                <p:nvPr/>
              </p:nvSpPr>
              <p:spPr bwMode="auto">
                <a:xfrm>
                  <a:off x="2077" y="15486"/>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331" name="Rectangle 130"/>
                <p:cNvSpPr>
                  <a:spLocks noChangeArrowheads="1"/>
                </p:cNvSpPr>
                <p:nvPr/>
              </p:nvSpPr>
              <p:spPr bwMode="auto">
                <a:xfrm>
                  <a:off x="2071" y="15480"/>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29" name="Group 131"/>
              <p:cNvGrpSpPr>
                <a:grpSpLocks/>
              </p:cNvGrpSpPr>
              <p:nvPr/>
            </p:nvGrpSpPr>
            <p:grpSpPr bwMode="auto">
              <a:xfrm>
                <a:off x="3041" y="15480"/>
                <a:ext cx="1066" cy="518"/>
                <a:chOff x="3041" y="15480"/>
                <a:chExt cx="1066" cy="518"/>
              </a:xfrm>
            </p:grpSpPr>
            <p:sp>
              <p:nvSpPr>
                <p:cNvPr id="328" name="Rectangle 132"/>
                <p:cNvSpPr>
                  <a:spLocks noChangeArrowheads="1"/>
                </p:cNvSpPr>
                <p:nvPr/>
              </p:nvSpPr>
              <p:spPr bwMode="auto">
                <a:xfrm>
                  <a:off x="3047" y="15486"/>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a:t>
                  </a:r>
                  <a:endParaRPr kumimoji="0" lang="en-US" altLang="ko-KR" sz="1800"/>
                </a:p>
              </p:txBody>
            </p:sp>
            <p:sp>
              <p:nvSpPr>
                <p:cNvPr id="329" name="Rectangle 133"/>
                <p:cNvSpPr>
                  <a:spLocks noChangeArrowheads="1"/>
                </p:cNvSpPr>
                <p:nvPr/>
              </p:nvSpPr>
              <p:spPr bwMode="auto">
                <a:xfrm>
                  <a:off x="3041" y="15480"/>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0" name="Group 134"/>
              <p:cNvGrpSpPr>
                <a:grpSpLocks/>
              </p:cNvGrpSpPr>
              <p:nvPr/>
            </p:nvGrpSpPr>
            <p:grpSpPr bwMode="auto">
              <a:xfrm>
                <a:off x="4107" y="15480"/>
                <a:ext cx="1056" cy="518"/>
                <a:chOff x="4107" y="15480"/>
                <a:chExt cx="1056" cy="518"/>
              </a:xfrm>
            </p:grpSpPr>
            <p:sp>
              <p:nvSpPr>
                <p:cNvPr id="326" name="Rectangle 135"/>
                <p:cNvSpPr>
                  <a:spLocks noChangeArrowheads="1"/>
                </p:cNvSpPr>
                <p:nvPr/>
              </p:nvSpPr>
              <p:spPr bwMode="auto">
                <a:xfrm>
                  <a:off x="4113" y="15486"/>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 M)</a:t>
                  </a:r>
                  <a:endParaRPr kumimoji="0" lang="en-US" altLang="ko-KR" sz="1800"/>
                </a:p>
              </p:txBody>
            </p:sp>
            <p:sp>
              <p:nvSpPr>
                <p:cNvPr id="327" name="Rectangle 136"/>
                <p:cNvSpPr>
                  <a:spLocks noChangeArrowheads="1"/>
                </p:cNvSpPr>
                <p:nvPr/>
              </p:nvSpPr>
              <p:spPr bwMode="auto">
                <a:xfrm>
                  <a:off x="4107" y="15480"/>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1" name="Group 137"/>
              <p:cNvGrpSpPr>
                <a:grpSpLocks/>
              </p:cNvGrpSpPr>
              <p:nvPr/>
            </p:nvGrpSpPr>
            <p:grpSpPr bwMode="auto">
              <a:xfrm>
                <a:off x="5163" y="15480"/>
                <a:ext cx="629" cy="518"/>
                <a:chOff x="5163" y="15480"/>
                <a:chExt cx="629" cy="518"/>
              </a:xfrm>
            </p:grpSpPr>
            <p:sp>
              <p:nvSpPr>
                <p:cNvPr id="324" name="Rectangle 138"/>
                <p:cNvSpPr>
                  <a:spLocks noChangeArrowheads="1"/>
                </p:cNvSpPr>
                <p:nvPr/>
              </p:nvSpPr>
              <p:spPr bwMode="auto">
                <a:xfrm>
                  <a:off x="5169" y="15486"/>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325" name="Rectangle 139"/>
                <p:cNvSpPr>
                  <a:spLocks noChangeArrowheads="1"/>
                </p:cNvSpPr>
                <p:nvPr/>
              </p:nvSpPr>
              <p:spPr bwMode="auto">
                <a:xfrm>
                  <a:off x="5163" y="15480"/>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2" name="Group 140"/>
              <p:cNvGrpSpPr>
                <a:grpSpLocks/>
              </p:cNvGrpSpPr>
              <p:nvPr/>
            </p:nvGrpSpPr>
            <p:grpSpPr bwMode="auto">
              <a:xfrm>
                <a:off x="5792" y="15480"/>
                <a:ext cx="289" cy="518"/>
                <a:chOff x="5792" y="15480"/>
                <a:chExt cx="289" cy="518"/>
              </a:xfrm>
            </p:grpSpPr>
            <p:sp>
              <p:nvSpPr>
                <p:cNvPr id="322" name="Rectangle 141"/>
                <p:cNvSpPr>
                  <a:spLocks noChangeArrowheads="1"/>
                </p:cNvSpPr>
                <p:nvPr/>
              </p:nvSpPr>
              <p:spPr bwMode="auto">
                <a:xfrm>
                  <a:off x="5798" y="15486"/>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323" name="Rectangle 142"/>
                <p:cNvSpPr>
                  <a:spLocks noChangeArrowheads="1"/>
                </p:cNvSpPr>
                <p:nvPr/>
              </p:nvSpPr>
              <p:spPr bwMode="auto">
                <a:xfrm>
                  <a:off x="5792" y="15480"/>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3" name="Group 143"/>
              <p:cNvGrpSpPr>
                <a:grpSpLocks/>
              </p:cNvGrpSpPr>
              <p:nvPr/>
            </p:nvGrpSpPr>
            <p:grpSpPr bwMode="auto">
              <a:xfrm>
                <a:off x="0" y="16004"/>
                <a:ext cx="1090" cy="518"/>
                <a:chOff x="0" y="16004"/>
                <a:chExt cx="1090" cy="518"/>
              </a:xfrm>
            </p:grpSpPr>
            <p:sp>
              <p:nvSpPr>
                <p:cNvPr id="320" name="Rectangle 144"/>
                <p:cNvSpPr>
                  <a:spLocks noChangeArrowheads="1"/>
                </p:cNvSpPr>
                <p:nvPr/>
              </p:nvSpPr>
              <p:spPr bwMode="auto">
                <a:xfrm>
                  <a:off x="6" y="16010"/>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5</a:t>
                  </a:r>
                  <a:endParaRPr kumimoji="0" lang="en-US" altLang="ko-KR" sz="1800"/>
                </a:p>
              </p:txBody>
            </p:sp>
            <p:sp>
              <p:nvSpPr>
                <p:cNvPr id="321" name="Rectangle 145"/>
                <p:cNvSpPr>
                  <a:spLocks noChangeArrowheads="1"/>
                </p:cNvSpPr>
                <p:nvPr/>
              </p:nvSpPr>
              <p:spPr bwMode="auto">
                <a:xfrm>
                  <a:off x="0" y="16004"/>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4" name="Group 146"/>
              <p:cNvGrpSpPr>
                <a:grpSpLocks/>
              </p:cNvGrpSpPr>
              <p:nvPr/>
            </p:nvGrpSpPr>
            <p:grpSpPr bwMode="auto">
              <a:xfrm>
                <a:off x="1090" y="16004"/>
                <a:ext cx="981" cy="518"/>
                <a:chOff x="1090" y="16004"/>
                <a:chExt cx="981" cy="518"/>
              </a:xfrm>
            </p:grpSpPr>
            <p:sp>
              <p:nvSpPr>
                <p:cNvPr id="318" name="Rectangle 147"/>
                <p:cNvSpPr>
                  <a:spLocks noChangeArrowheads="1"/>
                </p:cNvSpPr>
                <p:nvPr/>
              </p:nvSpPr>
              <p:spPr bwMode="auto">
                <a:xfrm>
                  <a:off x="1096" y="16010"/>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(I, J)</a:t>
                  </a:r>
                  <a:endParaRPr kumimoji="0" lang="en-US" altLang="ko-KR" sz="1800"/>
                </a:p>
              </p:txBody>
            </p:sp>
            <p:sp>
              <p:nvSpPr>
                <p:cNvPr id="319" name="Rectangle 148"/>
                <p:cNvSpPr>
                  <a:spLocks noChangeArrowheads="1"/>
                </p:cNvSpPr>
                <p:nvPr/>
              </p:nvSpPr>
              <p:spPr bwMode="auto">
                <a:xfrm>
                  <a:off x="1090" y="16004"/>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5" name="Group 149"/>
              <p:cNvGrpSpPr>
                <a:grpSpLocks/>
              </p:cNvGrpSpPr>
              <p:nvPr/>
            </p:nvGrpSpPr>
            <p:grpSpPr bwMode="auto">
              <a:xfrm>
                <a:off x="2071" y="16004"/>
                <a:ext cx="970" cy="518"/>
                <a:chOff x="2071" y="16004"/>
                <a:chExt cx="970" cy="518"/>
              </a:xfrm>
            </p:grpSpPr>
            <p:sp>
              <p:nvSpPr>
                <p:cNvPr id="316" name="Rectangle 150"/>
                <p:cNvSpPr>
                  <a:spLocks noChangeArrowheads="1"/>
                </p:cNvSpPr>
                <p:nvPr/>
              </p:nvSpPr>
              <p:spPr bwMode="auto">
                <a:xfrm>
                  <a:off x="2077" y="16010"/>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(B)</a:t>
                  </a:r>
                  <a:endParaRPr kumimoji="0" lang="en-US" altLang="ko-KR" sz="1800"/>
                </a:p>
              </p:txBody>
            </p:sp>
            <p:sp>
              <p:nvSpPr>
                <p:cNvPr id="317" name="Rectangle 151"/>
                <p:cNvSpPr>
                  <a:spLocks noChangeArrowheads="1"/>
                </p:cNvSpPr>
                <p:nvPr/>
              </p:nvSpPr>
              <p:spPr bwMode="auto">
                <a:xfrm>
                  <a:off x="2071" y="16004"/>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6" name="Group 152"/>
              <p:cNvGrpSpPr>
                <a:grpSpLocks/>
              </p:cNvGrpSpPr>
              <p:nvPr/>
            </p:nvGrpSpPr>
            <p:grpSpPr bwMode="auto">
              <a:xfrm>
                <a:off x="3041" y="16004"/>
                <a:ext cx="1066" cy="518"/>
                <a:chOff x="3041" y="16004"/>
                <a:chExt cx="1066" cy="518"/>
              </a:xfrm>
            </p:grpSpPr>
            <p:sp>
              <p:nvSpPr>
                <p:cNvPr id="314" name="Rectangle 153"/>
                <p:cNvSpPr>
                  <a:spLocks noChangeArrowheads="1"/>
                </p:cNvSpPr>
                <p:nvPr/>
              </p:nvSpPr>
              <p:spPr bwMode="auto">
                <a:xfrm>
                  <a:off x="3047" y="16010"/>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a:t>
                  </a:r>
                  <a:endParaRPr kumimoji="0" lang="en-US" altLang="ko-KR" sz="1800"/>
                </a:p>
              </p:txBody>
            </p:sp>
            <p:sp>
              <p:nvSpPr>
                <p:cNvPr id="315" name="Rectangle 154"/>
                <p:cNvSpPr>
                  <a:spLocks noChangeArrowheads="1"/>
                </p:cNvSpPr>
                <p:nvPr/>
              </p:nvSpPr>
              <p:spPr bwMode="auto">
                <a:xfrm>
                  <a:off x="3041" y="16004"/>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7" name="Group 155"/>
              <p:cNvGrpSpPr>
                <a:grpSpLocks/>
              </p:cNvGrpSpPr>
              <p:nvPr/>
            </p:nvGrpSpPr>
            <p:grpSpPr bwMode="auto">
              <a:xfrm>
                <a:off x="4107" y="16004"/>
                <a:ext cx="1056" cy="518"/>
                <a:chOff x="4107" y="16004"/>
                <a:chExt cx="1056" cy="518"/>
              </a:xfrm>
            </p:grpSpPr>
            <p:sp>
              <p:nvSpPr>
                <p:cNvPr id="312" name="Rectangle 156"/>
                <p:cNvSpPr>
                  <a:spLocks noChangeArrowheads="1"/>
                </p:cNvSpPr>
                <p:nvPr/>
              </p:nvSpPr>
              <p:spPr bwMode="auto">
                <a:xfrm>
                  <a:off x="4113" y="16010"/>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a:t>
                  </a:r>
                  <a:endParaRPr kumimoji="0" lang="en-US" altLang="ko-KR" sz="1800"/>
                </a:p>
              </p:txBody>
            </p:sp>
            <p:sp>
              <p:nvSpPr>
                <p:cNvPr id="313" name="Rectangle 157"/>
                <p:cNvSpPr>
                  <a:spLocks noChangeArrowheads="1"/>
                </p:cNvSpPr>
                <p:nvPr/>
              </p:nvSpPr>
              <p:spPr bwMode="auto">
                <a:xfrm>
                  <a:off x="4107" y="16004"/>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8" name="Group 158"/>
              <p:cNvGrpSpPr>
                <a:grpSpLocks/>
              </p:cNvGrpSpPr>
              <p:nvPr/>
            </p:nvGrpSpPr>
            <p:grpSpPr bwMode="auto">
              <a:xfrm>
                <a:off x="5163" y="16004"/>
                <a:ext cx="629" cy="518"/>
                <a:chOff x="5163" y="16004"/>
                <a:chExt cx="629" cy="518"/>
              </a:xfrm>
            </p:grpSpPr>
            <p:sp>
              <p:nvSpPr>
                <p:cNvPr id="310" name="Rectangle 159"/>
                <p:cNvSpPr>
                  <a:spLocks noChangeArrowheads="1"/>
                </p:cNvSpPr>
                <p:nvPr/>
              </p:nvSpPr>
              <p:spPr bwMode="auto">
                <a:xfrm>
                  <a:off x="5169" y="16010"/>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311" name="Rectangle 160"/>
                <p:cNvSpPr>
                  <a:spLocks noChangeArrowheads="1"/>
                </p:cNvSpPr>
                <p:nvPr/>
              </p:nvSpPr>
              <p:spPr bwMode="auto">
                <a:xfrm>
                  <a:off x="5163" y="16004"/>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39" name="Group 161"/>
              <p:cNvGrpSpPr>
                <a:grpSpLocks/>
              </p:cNvGrpSpPr>
              <p:nvPr/>
            </p:nvGrpSpPr>
            <p:grpSpPr bwMode="auto">
              <a:xfrm>
                <a:off x="5792" y="16004"/>
                <a:ext cx="289" cy="518"/>
                <a:chOff x="5792" y="16004"/>
                <a:chExt cx="289" cy="518"/>
              </a:xfrm>
            </p:grpSpPr>
            <p:sp>
              <p:nvSpPr>
                <p:cNvPr id="308" name="Rectangle 162"/>
                <p:cNvSpPr>
                  <a:spLocks noChangeArrowheads="1"/>
                </p:cNvSpPr>
                <p:nvPr/>
              </p:nvSpPr>
              <p:spPr bwMode="auto">
                <a:xfrm>
                  <a:off x="5798" y="16010"/>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309" name="Rectangle 163"/>
                <p:cNvSpPr>
                  <a:spLocks noChangeArrowheads="1"/>
                </p:cNvSpPr>
                <p:nvPr/>
              </p:nvSpPr>
              <p:spPr bwMode="auto">
                <a:xfrm>
                  <a:off x="5792" y="16004"/>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0" name="Group 164"/>
              <p:cNvGrpSpPr>
                <a:grpSpLocks/>
              </p:cNvGrpSpPr>
              <p:nvPr/>
            </p:nvGrpSpPr>
            <p:grpSpPr bwMode="auto">
              <a:xfrm>
                <a:off x="0" y="16528"/>
                <a:ext cx="1090" cy="518"/>
                <a:chOff x="0" y="16528"/>
                <a:chExt cx="1090" cy="518"/>
              </a:xfrm>
            </p:grpSpPr>
            <p:sp>
              <p:nvSpPr>
                <p:cNvPr id="306" name="Rectangle 165"/>
                <p:cNvSpPr>
                  <a:spLocks noChangeArrowheads="1"/>
                </p:cNvSpPr>
                <p:nvPr/>
              </p:nvSpPr>
              <p:spPr bwMode="auto">
                <a:xfrm>
                  <a:off x="6" y="16534"/>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3</a:t>
                  </a:r>
                  <a:endParaRPr kumimoji="0" lang="en-US" altLang="ko-KR" sz="1800"/>
                </a:p>
              </p:txBody>
            </p:sp>
            <p:sp>
              <p:nvSpPr>
                <p:cNvPr id="307" name="Rectangle 166"/>
                <p:cNvSpPr>
                  <a:spLocks noChangeArrowheads="1"/>
                </p:cNvSpPr>
                <p:nvPr/>
              </p:nvSpPr>
              <p:spPr bwMode="auto">
                <a:xfrm>
                  <a:off x="0" y="16528"/>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1" name="Group 167"/>
              <p:cNvGrpSpPr>
                <a:grpSpLocks/>
              </p:cNvGrpSpPr>
              <p:nvPr/>
            </p:nvGrpSpPr>
            <p:grpSpPr bwMode="auto">
              <a:xfrm>
                <a:off x="1090" y="16528"/>
                <a:ext cx="981" cy="518"/>
                <a:chOff x="1090" y="16528"/>
                <a:chExt cx="981" cy="518"/>
              </a:xfrm>
            </p:grpSpPr>
            <p:sp>
              <p:nvSpPr>
                <p:cNvPr id="304" name="Rectangle 168"/>
                <p:cNvSpPr>
                  <a:spLocks noChangeArrowheads="1"/>
                </p:cNvSpPr>
                <p:nvPr/>
              </p:nvSpPr>
              <p:spPr bwMode="auto">
                <a:xfrm>
                  <a:off x="1096" y="16534"/>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(A, I)</a:t>
                  </a:r>
                  <a:endParaRPr kumimoji="0" lang="en-US" altLang="ko-KR" sz="1800"/>
                </a:p>
              </p:txBody>
            </p:sp>
            <p:sp>
              <p:nvSpPr>
                <p:cNvPr id="305" name="Rectangle 169"/>
                <p:cNvSpPr>
                  <a:spLocks noChangeArrowheads="1"/>
                </p:cNvSpPr>
                <p:nvPr/>
              </p:nvSpPr>
              <p:spPr bwMode="auto">
                <a:xfrm>
                  <a:off x="1090" y="16528"/>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2" name="Group 170"/>
              <p:cNvGrpSpPr>
                <a:grpSpLocks/>
              </p:cNvGrpSpPr>
              <p:nvPr/>
            </p:nvGrpSpPr>
            <p:grpSpPr bwMode="auto">
              <a:xfrm>
                <a:off x="2071" y="16528"/>
                <a:ext cx="970" cy="518"/>
                <a:chOff x="2071" y="16528"/>
                <a:chExt cx="970" cy="518"/>
              </a:xfrm>
            </p:grpSpPr>
            <p:sp>
              <p:nvSpPr>
                <p:cNvPr id="302" name="Rectangle 171"/>
                <p:cNvSpPr>
                  <a:spLocks noChangeArrowheads="1"/>
                </p:cNvSpPr>
                <p:nvPr/>
              </p:nvSpPr>
              <p:spPr bwMode="auto">
                <a:xfrm>
                  <a:off x="2077" y="16534"/>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(Z)</a:t>
                  </a:r>
                  <a:endParaRPr kumimoji="0" lang="en-US" altLang="ko-KR" sz="1800"/>
                </a:p>
              </p:txBody>
            </p:sp>
            <p:sp>
              <p:nvSpPr>
                <p:cNvPr id="303" name="Rectangle 172"/>
                <p:cNvSpPr>
                  <a:spLocks noChangeArrowheads="1"/>
                </p:cNvSpPr>
                <p:nvPr/>
              </p:nvSpPr>
              <p:spPr bwMode="auto">
                <a:xfrm>
                  <a:off x="2071" y="16528"/>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3" name="Group 173"/>
              <p:cNvGrpSpPr>
                <a:grpSpLocks/>
              </p:cNvGrpSpPr>
              <p:nvPr/>
            </p:nvGrpSpPr>
            <p:grpSpPr bwMode="auto">
              <a:xfrm>
                <a:off x="3041" y="16528"/>
                <a:ext cx="1066" cy="518"/>
                <a:chOff x="3041" y="16528"/>
                <a:chExt cx="1066" cy="518"/>
              </a:xfrm>
            </p:grpSpPr>
            <p:sp>
              <p:nvSpPr>
                <p:cNvPr id="300" name="Rectangle 174"/>
                <p:cNvSpPr>
                  <a:spLocks noChangeArrowheads="1"/>
                </p:cNvSpPr>
                <p:nvPr/>
              </p:nvSpPr>
              <p:spPr bwMode="auto">
                <a:xfrm>
                  <a:off x="3047" y="16534"/>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a:t>
                  </a:r>
                  <a:endParaRPr kumimoji="0" lang="en-US" altLang="ko-KR" sz="1800"/>
                </a:p>
              </p:txBody>
            </p:sp>
            <p:sp>
              <p:nvSpPr>
                <p:cNvPr id="301" name="Rectangle 175"/>
                <p:cNvSpPr>
                  <a:spLocks noChangeArrowheads="1"/>
                </p:cNvSpPr>
                <p:nvPr/>
              </p:nvSpPr>
              <p:spPr bwMode="auto">
                <a:xfrm>
                  <a:off x="3041" y="16528"/>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4" name="Group 176"/>
              <p:cNvGrpSpPr>
                <a:grpSpLocks/>
              </p:cNvGrpSpPr>
              <p:nvPr/>
            </p:nvGrpSpPr>
            <p:grpSpPr bwMode="auto">
              <a:xfrm>
                <a:off x="4107" y="16528"/>
                <a:ext cx="1056" cy="518"/>
                <a:chOff x="4107" y="16528"/>
                <a:chExt cx="1056" cy="518"/>
              </a:xfrm>
            </p:grpSpPr>
            <p:sp>
              <p:nvSpPr>
                <p:cNvPr id="298" name="Rectangle 177"/>
                <p:cNvSpPr>
                  <a:spLocks noChangeArrowheads="1"/>
                </p:cNvSpPr>
                <p:nvPr/>
              </p:nvSpPr>
              <p:spPr bwMode="auto">
                <a:xfrm>
                  <a:off x="4113" y="16534"/>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 M)</a:t>
                  </a:r>
                  <a:endParaRPr kumimoji="0" lang="en-US" altLang="ko-KR" sz="1800"/>
                </a:p>
              </p:txBody>
            </p:sp>
            <p:sp>
              <p:nvSpPr>
                <p:cNvPr id="299" name="Rectangle 178"/>
                <p:cNvSpPr>
                  <a:spLocks noChangeArrowheads="1"/>
                </p:cNvSpPr>
                <p:nvPr/>
              </p:nvSpPr>
              <p:spPr bwMode="auto">
                <a:xfrm>
                  <a:off x="4107" y="16528"/>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5" name="Group 179"/>
              <p:cNvGrpSpPr>
                <a:grpSpLocks/>
              </p:cNvGrpSpPr>
              <p:nvPr/>
            </p:nvGrpSpPr>
            <p:grpSpPr bwMode="auto">
              <a:xfrm>
                <a:off x="5163" y="16528"/>
                <a:ext cx="629" cy="518"/>
                <a:chOff x="5163" y="16528"/>
                <a:chExt cx="629" cy="518"/>
              </a:xfrm>
            </p:grpSpPr>
            <p:sp>
              <p:nvSpPr>
                <p:cNvPr id="296" name="Rectangle 180"/>
                <p:cNvSpPr>
                  <a:spLocks noChangeArrowheads="1"/>
                </p:cNvSpPr>
                <p:nvPr/>
              </p:nvSpPr>
              <p:spPr bwMode="auto">
                <a:xfrm>
                  <a:off x="5169" y="16534"/>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97" name="Rectangle 181"/>
                <p:cNvSpPr>
                  <a:spLocks noChangeArrowheads="1"/>
                </p:cNvSpPr>
                <p:nvPr/>
              </p:nvSpPr>
              <p:spPr bwMode="auto">
                <a:xfrm>
                  <a:off x="5163" y="16528"/>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6" name="Group 182"/>
              <p:cNvGrpSpPr>
                <a:grpSpLocks/>
              </p:cNvGrpSpPr>
              <p:nvPr/>
            </p:nvGrpSpPr>
            <p:grpSpPr bwMode="auto">
              <a:xfrm>
                <a:off x="5792" y="16528"/>
                <a:ext cx="289" cy="518"/>
                <a:chOff x="5792" y="16528"/>
                <a:chExt cx="289" cy="518"/>
              </a:xfrm>
            </p:grpSpPr>
            <p:sp>
              <p:nvSpPr>
                <p:cNvPr id="294" name="Rectangle 183"/>
                <p:cNvSpPr>
                  <a:spLocks noChangeArrowheads="1"/>
                </p:cNvSpPr>
                <p:nvPr/>
              </p:nvSpPr>
              <p:spPr bwMode="auto">
                <a:xfrm>
                  <a:off x="5798" y="16534"/>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95" name="Rectangle 184"/>
                <p:cNvSpPr>
                  <a:spLocks noChangeArrowheads="1"/>
                </p:cNvSpPr>
                <p:nvPr/>
              </p:nvSpPr>
              <p:spPr bwMode="auto">
                <a:xfrm>
                  <a:off x="5792" y="16528"/>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7" name="Group 185"/>
              <p:cNvGrpSpPr>
                <a:grpSpLocks/>
              </p:cNvGrpSpPr>
              <p:nvPr/>
            </p:nvGrpSpPr>
            <p:grpSpPr bwMode="auto">
              <a:xfrm>
                <a:off x="0" y="17052"/>
                <a:ext cx="1090" cy="518"/>
                <a:chOff x="0" y="17052"/>
                <a:chExt cx="1090" cy="518"/>
              </a:xfrm>
            </p:grpSpPr>
            <p:sp>
              <p:nvSpPr>
                <p:cNvPr id="292" name="Rectangle 186"/>
                <p:cNvSpPr>
                  <a:spLocks noChangeArrowheads="1"/>
                </p:cNvSpPr>
                <p:nvPr/>
              </p:nvSpPr>
              <p:spPr bwMode="auto">
                <a:xfrm>
                  <a:off x="6" y="17058"/>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7</a:t>
                  </a:r>
                  <a:endParaRPr kumimoji="0" lang="en-US" altLang="ko-KR" sz="1800"/>
                </a:p>
              </p:txBody>
            </p:sp>
            <p:sp>
              <p:nvSpPr>
                <p:cNvPr id="293" name="Rectangle 187"/>
                <p:cNvSpPr>
                  <a:spLocks noChangeArrowheads="1"/>
                </p:cNvSpPr>
                <p:nvPr/>
              </p:nvSpPr>
              <p:spPr bwMode="auto">
                <a:xfrm>
                  <a:off x="0" y="17052"/>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8" name="Group 188"/>
              <p:cNvGrpSpPr>
                <a:grpSpLocks/>
              </p:cNvGrpSpPr>
              <p:nvPr/>
            </p:nvGrpSpPr>
            <p:grpSpPr bwMode="auto">
              <a:xfrm>
                <a:off x="1090" y="17052"/>
                <a:ext cx="981" cy="518"/>
                <a:chOff x="1090" y="17052"/>
                <a:chExt cx="981" cy="518"/>
              </a:xfrm>
            </p:grpSpPr>
            <p:sp>
              <p:nvSpPr>
                <p:cNvPr id="290" name="Rectangle 189"/>
                <p:cNvSpPr>
                  <a:spLocks noChangeArrowheads="1"/>
                </p:cNvSpPr>
                <p:nvPr/>
              </p:nvSpPr>
              <p:spPr bwMode="auto">
                <a:xfrm>
                  <a:off x="1096" y="17058"/>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(I, J)</a:t>
                  </a:r>
                  <a:endParaRPr kumimoji="0" lang="en-US" altLang="ko-KR" sz="1800"/>
                </a:p>
              </p:txBody>
            </p:sp>
            <p:sp>
              <p:nvSpPr>
                <p:cNvPr id="291" name="Rectangle 190"/>
                <p:cNvSpPr>
                  <a:spLocks noChangeArrowheads="1"/>
                </p:cNvSpPr>
                <p:nvPr/>
              </p:nvSpPr>
              <p:spPr bwMode="auto">
                <a:xfrm>
                  <a:off x="1090" y="17052"/>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49" name="Group 191"/>
              <p:cNvGrpSpPr>
                <a:grpSpLocks/>
              </p:cNvGrpSpPr>
              <p:nvPr/>
            </p:nvGrpSpPr>
            <p:grpSpPr bwMode="auto">
              <a:xfrm>
                <a:off x="2071" y="17052"/>
                <a:ext cx="970" cy="518"/>
                <a:chOff x="2071" y="17052"/>
                <a:chExt cx="970" cy="518"/>
              </a:xfrm>
            </p:grpSpPr>
            <p:sp>
              <p:nvSpPr>
                <p:cNvPr id="288" name="Rectangle 192"/>
                <p:cNvSpPr>
                  <a:spLocks noChangeArrowheads="1"/>
                </p:cNvSpPr>
                <p:nvPr/>
              </p:nvSpPr>
              <p:spPr bwMode="auto">
                <a:xfrm>
                  <a:off x="2077" y="17058"/>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a:t>
                  </a:r>
                  <a:endParaRPr kumimoji="0" lang="en-US" altLang="ko-KR" sz="1800"/>
                </a:p>
              </p:txBody>
            </p:sp>
            <p:sp>
              <p:nvSpPr>
                <p:cNvPr id="289" name="Rectangle 193"/>
                <p:cNvSpPr>
                  <a:spLocks noChangeArrowheads="1"/>
                </p:cNvSpPr>
                <p:nvPr/>
              </p:nvSpPr>
              <p:spPr bwMode="auto">
                <a:xfrm>
                  <a:off x="2071" y="17052"/>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0" name="Group 194"/>
              <p:cNvGrpSpPr>
                <a:grpSpLocks/>
              </p:cNvGrpSpPr>
              <p:nvPr/>
            </p:nvGrpSpPr>
            <p:grpSpPr bwMode="auto">
              <a:xfrm>
                <a:off x="3041" y="17052"/>
                <a:ext cx="1066" cy="518"/>
                <a:chOff x="3041" y="17052"/>
                <a:chExt cx="1066" cy="518"/>
              </a:xfrm>
            </p:grpSpPr>
            <p:sp>
              <p:nvSpPr>
                <p:cNvPr id="286" name="Rectangle 195"/>
                <p:cNvSpPr>
                  <a:spLocks noChangeArrowheads="1"/>
                </p:cNvSpPr>
                <p:nvPr/>
              </p:nvSpPr>
              <p:spPr bwMode="auto">
                <a:xfrm>
                  <a:off x="3047" y="17058"/>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(J, K)</a:t>
                  </a:r>
                  <a:endParaRPr kumimoji="0" lang="en-US" altLang="ko-KR" sz="1800"/>
                </a:p>
              </p:txBody>
            </p:sp>
            <p:sp>
              <p:nvSpPr>
                <p:cNvPr id="287" name="Rectangle 196"/>
                <p:cNvSpPr>
                  <a:spLocks noChangeArrowheads="1"/>
                </p:cNvSpPr>
                <p:nvPr/>
              </p:nvSpPr>
              <p:spPr bwMode="auto">
                <a:xfrm>
                  <a:off x="3041" y="17052"/>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1" name="Group 197"/>
              <p:cNvGrpSpPr>
                <a:grpSpLocks/>
              </p:cNvGrpSpPr>
              <p:nvPr/>
            </p:nvGrpSpPr>
            <p:grpSpPr bwMode="auto">
              <a:xfrm>
                <a:off x="4107" y="17052"/>
                <a:ext cx="1056" cy="518"/>
                <a:chOff x="4107" y="17052"/>
                <a:chExt cx="1056" cy="518"/>
              </a:xfrm>
            </p:grpSpPr>
            <p:sp>
              <p:nvSpPr>
                <p:cNvPr id="284" name="Rectangle 198"/>
                <p:cNvSpPr>
                  <a:spLocks noChangeArrowheads="1"/>
                </p:cNvSpPr>
                <p:nvPr/>
              </p:nvSpPr>
              <p:spPr bwMode="auto">
                <a:xfrm>
                  <a:off x="4113" y="17058"/>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a:t>
                  </a:r>
                  <a:endParaRPr kumimoji="0" lang="en-US" altLang="ko-KR" sz="1800"/>
                </a:p>
              </p:txBody>
            </p:sp>
            <p:sp>
              <p:nvSpPr>
                <p:cNvPr id="285" name="Rectangle 199"/>
                <p:cNvSpPr>
                  <a:spLocks noChangeArrowheads="1"/>
                </p:cNvSpPr>
                <p:nvPr/>
              </p:nvSpPr>
              <p:spPr bwMode="auto">
                <a:xfrm>
                  <a:off x="4107" y="17052"/>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2" name="Group 200"/>
              <p:cNvGrpSpPr>
                <a:grpSpLocks/>
              </p:cNvGrpSpPr>
              <p:nvPr/>
            </p:nvGrpSpPr>
            <p:grpSpPr bwMode="auto">
              <a:xfrm>
                <a:off x="5163" y="17052"/>
                <a:ext cx="629" cy="518"/>
                <a:chOff x="5163" y="17052"/>
                <a:chExt cx="629" cy="518"/>
              </a:xfrm>
            </p:grpSpPr>
            <p:sp>
              <p:nvSpPr>
                <p:cNvPr id="282" name="Rectangle 201"/>
                <p:cNvSpPr>
                  <a:spLocks noChangeArrowheads="1"/>
                </p:cNvSpPr>
                <p:nvPr/>
              </p:nvSpPr>
              <p:spPr bwMode="auto">
                <a:xfrm>
                  <a:off x="5169" y="17058"/>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(M)</a:t>
                  </a:r>
                  <a:endParaRPr kumimoji="0" lang="en-US" altLang="ko-KR" sz="1800">
                    <a:ea typeface="바탕" panose="02030600000101010101" pitchFamily="18" charset="-127"/>
                  </a:endParaRPr>
                </a:p>
              </p:txBody>
            </p:sp>
            <p:sp>
              <p:nvSpPr>
                <p:cNvPr id="283" name="Rectangle 202"/>
                <p:cNvSpPr>
                  <a:spLocks noChangeArrowheads="1"/>
                </p:cNvSpPr>
                <p:nvPr/>
              </p:nvSpPr>
              <p:spPr bwMode="auto">
                <a:xfrm>
                  <a:off x="5163" y="17052"/>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3" name="Group 203"/>
              <p:cNvGrpSpPr>
                <a:grpSpLocks/>
              </p:cNvGrpSpPr>
              <p:nvPr/>
            </p:nvGrpSpPr>
            <p:grpSpPr bwMode="auto">
              <a:xfrm>
                <a:off x="5792" y="17052"/>
                <a:ext cx="289" cy="518"/>
                <a:chOff x="5792" y="17052"/>
                <a:chExt cx="289" cy="518"/>
              </a:xfrm>
            </p:grpSpPr>
            <p:sp>
              <p:nvSpPr>
                <p:cNvPr id="280" name="Rectangle 204"/>
                <p:cNvSpPr>
                  <a:spLocks noChangeArrowheads="1"/>
                </p:cNvSpPr>
                <p:nvPr/>
              </p:nvSpPr>
              <p:spPr bwMode="auto">
                <a:xfrm>
                  <a:off x="5798" y="17058"/>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81" name="Rectangle 205"/>
                <p:cNvSpPr>
                  <a:spLocks noChangeArrowheads="1"/>
                </p:cNvSpPr>
                <p:nvPr/>
              </p:nvSpPr>
              <p:spPr bwMode="auto">
                <a:xfrm>
                  <a:off x="5792" y="17052"/>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4" name="Group 206"/>
              <p:cNvGrpSpPr>
                <a:grpSpLocks/>
              </p:cNvGrpSpPr>
              <p:nvPr/>
            </p:nvGrpSpPr>
            <p:grpSpPr bwMode="auto">
              <a:xfrm>
                <a:off x="0" y="17576"/>
                <a:ext cx="1090" cy="518"/>
                <a:chOff x="0" y="17576"/>
                <a:chExt cx="1090" cy="518"/>
              </a:xfrm>
            </p:grpSpPr>
            <p:sp>
              <p:nvSpPr>
                <p:cNvPr id="278" name="Rectangle 207"/>
                <p:cNvSpPr>
                  <a:spLocks noChangeArrowheads="1"/>
                </p:cNvSpPr>
                <p:nvPr/>
              </p:nvSpPr>
              <p:spPr bwMode="auto">
                <a:xfrm>
                  <a:off x="6" y="17582"/>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8</a:t>
                  </a:r>
                  <a:endParaRPr kumimoji="0" lang="en-US" altLang="ko-KR" sz="1800"/>
                </a:p>
              </p:txBody>
            </p:sp>
            <p:sp>
              <p:nvSpPr>
                <p:cNvPr id="279" name="Rectangle 208"/>
                <p:cNvSpPr>
                  <a:spLocks noChangeArrowheads="1"/>
                </p:cNvSpPr>
                <p:nvPr/>
              </p:nvSpPr>
              <p:spPr bwMode="auto">
                <a:xfrm>
                  <a:off x="0" y="17576"/>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5" name="Group 209"/>
              <p:cNvGrpSpPr>
                <a:grpSpLocks/>
              </p:cNvGrpSpPr>
              <p:nvPr/>
            </p:nvGrpSpPr>
            <p:grpSpPr bwMode="auto">
              <a:xfrm>
                <a:off x="1090" y="17576"/>
                <a:ext cx="981" cy="518"/>
                <a:chOff x="1090" y="17576"/>
                <a:chExt cx="981" cy="518"/>
              </a:xfrm>
            </p:grpSpPr>
            <p:sp>
              <p:nvSpPr>
                <p:cNvPr id="276" name="Rectangle 210"/>
                <p:cNvSpPr>
                  <a:spLocks noChangeArrowheads="1"/>
                </p:cNvSpPr>
                <p:nvPr/>
              </p:nvSpPr>
              <p:spPr bwMode="auto">
                <a:xfrm>
                  <a:off x="1096" y="17582"/>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(I, M)</a:t>
                  </a:r>
                  <a:endParaRPr kumimoji="0" lang="en-US" altLang="ko-KR" sz="1800"/>
                </a:p>
              </p:txBody>
            </p:sp>
            <p:sp>
              <p:nvSpPr>
                <p:cNvPr id="277" name="Rectangle 211"/>
                <p:cNvSpPr>
                  <a:spLocks noChangeArrowheads="1"/>
                </p:cNvSpPr>
                <p:nvPr/>
              </p:nvSpPr>
              <p:spPr bwMode="auto">
                <a:xfrm>
                  <a:off x="1090" y="17576"/>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6" name="Group 212"/>
              <p:cNvGrpSpPr>
                <a:grpSpLocks/>
              </p:cNvGrpSpPr>
              <p:nvPr/>
            </p:nvGrpSpPr>
            <p:grpSpPr bwMode="auto">
              <a:xfrm>
                <a:off x="2071" y="17576"/>
                <a:ext cx="970" cy="518"/>
                <a:chOff x="2071" y="17576"/>
                <a:chExt cx="970" cy="518"/>
              </a:xfrm>
            </p:grpSpPr>
            <p:sp>
              <p:nvSpPr>
                <p:cNvPr id="274" name="Rectangle 213"/>
                <p:cNvSpPr>
                  <a:spLocks noChangeArrowheads="1"/>
                </p:cNvSpPr>
                <p:nvPr/>
              </p:nvSpPr>
              <p:spPr bwMode="auto">
                <a:xfrm>
                  <a:off x="2077" y="17582"/>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a:t>
                  </a:r>
                  <a:endParaRPr kumimoji="0" lang="en-US" altLang="ko-KR" sz="1800"/>
                </a:p>
              </p:txBody>
            </p:sp>
            <p:sp>
              <p:nvSpPr>
                <p:cNvPr id="275" name="Rectangle 214"/>
                <p:cNvSpPr>
                  <a:spLocks noChangeArrowheads="1"/>
                </p:cNvSpPr>
                <p:nvPr/>
              </p:nvSpPr>
              <p:spPr bwMode="auto">
                <a:xfrm>
                  <a:off x="2071" y="17576"/>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7" name="Group 215"/>
              <p:cNvGrpSpPr>
                <a:grpSpLocks/>
              </p:cNvGrpSpPr>
              <p:nvPr/>
            </p:nvGrpSpPr>
            <p:grpSpPr bwMode="auto">
              <a:xfrm>
                <a:off x="3041" y="17576"/>
                <a:ext cx="1066" cy="518"/>
                <a:chOff x="3041" y="17576"/>
                <a:chExt cx="1066" cy="518"/>
              </a:xfrm>
            </p:grpSpPr>
            <p:sp>
              <p:nvSpPr>
                <p:cNvPr id="272" name="Rectangle 216"/>
                <p:cNvSpPr>
                  <a:spLocks noChangeArrowheads="1"/>
                </p:cNvSpPr>
                <p:nvPr/>
              </p:nvSpPr>
              <p:spPr bwMode="auto">
                <a:xfrm>
                  <a:off x="3047" y="17582"/>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 M)</a:t>
                  </a:r>
                  <a:endParaRPr kumimoji="0" lang="en-US" altLang="ko-KR" sz="1800"/>
                </a:p>
              </p:txBody>
            </p:sp>
            <p:sp>
              <p:nvSpPr>
                <p:cNvPr id="273" name="Rectangle 217"/>
                <p:cNvSpPr>
                  <a:spLocks noChangeArrowheads="1"/>
                </p:cNvSpPr>
                <p:nvPr/>
              </p:nvSpPr>
              <p:spPr bwMode="auto">
                <a:xfrm>
                  <a:off x="3041" y="17576"/>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8" name="Group 218"/>
              <p:cNvGrpSpPr>
                <a:grpSpLocks/>
              </p:cNvGrpSpPr>
              <p:nvPr/>
            </p:nvGrpSpPr>
            <p:grpSpPr bwMode="auto">
              <a:xfrm>
                <a:off x="4107" y="17576"/>
                <a:ext cx="1056" cy="518"/>
                <a:chOff x="4107" y="17576"/>
                <a:chExt cx="1056" cy="518"/>
              </a:xfrm>
            </p:grpSpPr>
            <p:sp>
              <p:nvSpPr>
                <p:cNvPr id="270" name="Rectangle 219"/>
                <p:cNvSpPr>
                  <a:spLocks noChangeArrowheads="1"/>
                </p:cNvSpPr>
                <p:nvPr/>
              </p:nvSpPr>
              <p:spPr bwMode="auto">
                <a:xfrm>
                  <a:off x="4113" y="17582"/>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 M)</a:t>
                  </a:r>
                  <a:endParaRPr kumimoji="0" lang="en-US" altLang="ko-KR" sz="1800"/>
                </a:p>
              </p:txBody>
            </p:sp>
            <p:sp>
              <p:nvSpPr>
                <p:cNvPr id="271" name="Rectangle 220"/>
                <p:cNvSpPr>
                  <a:spLocks noChangeArrowheads="1"/>
                </p:cNvSpPr>
                <p:nvPr/>
              </p:nvSpPr>
              <p:spPr bwMode="auto">
                <a:xfrm>
                  <a:off x="4107" y="17576"/>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59" name="Group 221"/>
              <p:cNvGrpSpPr>
                <a:grpSpLocks/>
              </p:cNvGrpSpPr>
              <p:nvPr/>
            </p:nvGrpSpPr>
            <p:grpSpPr bwMode="auto">
              <a:xfrm>
                <a:off x="5163" y="17576"/>
                <a:ext cx="629" cy="518"/>
                <a:chOff x="5163" y="17576"/>
                <a:chExt cx="629" cy="518"/>
              </a:xfrm>
            </p:grpSpPr>
            <p:sp>
              <p:nvSpPr>
                <p:cNvPr id="268" name="Rectangle 222"/>
                <p:cNvSpPr>
                  <a:spLocks noChangeArrowheads="1"/>
                </p:cNvSpPr>
                <p:nvPr/>
              </p:nvSpPr>
              <p:spPr bwMode="auto">
                <a:xfrm>
                  <a:off x="5169" y="17582"/>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69" name="Rectangle 223"/>
                <p:cNvSpPr>
                  <a:spLocks noChangeArrowheads="1"/>
                </p:cNvSpPr>
                <p:nvPr/>
              </p:nvSpPr>
              <p:spPr bwMode="auto">
                <a:xfrm>
                  <a:off x="5163" y="17576"/>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0" name="Group 224"/>
              <p:cNvGrpSpPr>
                <a:grpSpLocks/>
              </p:cNvGrpSpPr>
              <p:nvPr/>
            </p:nvGrpSpPr>
            <p:grpSpPr bwMode="auto">
              <a:xfrm>
                <a:off x="5792" y="17576"/>
                <a:ext cx="289" cy="518"/>
                <a:chOff x="5792" y="17576"/>
                <a:chExt cx="289" cy="518"/>
              </a:xfrm>
            </p:grpSpPr>
            <p:sp>
              <p:nvSpPr>
                <p:cNvPr id="266" name="Rectangle 225"/>
                <p:cNvSpPr>
                  <a:spLocks noChangeArrowheads="1"/>
                </p:cNvSpPr>
                <p:nvPr/>
              </p:nvSpPr>
              <p:spPr bwMode="auto">
                <a:xfrm>
                  <a:off x="5798" y="17582"/>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67" name="Rectangle 226"/>
                <p:cNvSpPr>
                  <a:spLocks noChangeArrowheads="1"/>
                </p:cNvSpPr>
                <p:nvPr/>
              </p:nvSpPr>
              <p:spPr bwMode="auto">
                <a:xfrm>
                  <a:off x="5792" y="17576"/>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1" name="Group 227"/>
              <p:cNvGrpSpPr>
                <a:grpSpLocks/>
              </p:cNvGrpSpPr>
              <p:nvPr/>
            </p:nvGrpSpPr>
            <p:grpSpPr bwMode="auto">
              <a:xfrm>
                <a:off x="0" y="18100"/>
                <a:ext cx="1090" cy="518"/>
                <a:chOff x="0" y="18100"/>
                <a:chExt cx="1090" cy="518"/>
              </a:xfrm>
            </p:grpSpPr>
            <p:sp>
              <p:nvSpPr>
                <p:cNvPr id="264" name="Rectangle 228"/>
                <p:cNvSpPr>
                  <a:spLocks noChangeArrowheads="1"/>
                </p:cNvSpPr>
                <p:nvPr/>
              </p:nvSpPr>
              <p:spPr bwMode="auto">
                <a:xfrm>
                  <a:off x="6" y="18106"/>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6</a:t>
                  </a:r>
                  <a:endParaRPr kumimoji="0" lang="en-US" altLang="ko-KR" sz="1800"/>
                </a:p>
              </p:txBody>
            </p:sp>
            <p:sp>
              <p:nvSpPr>
                <p:cNvPr id="265" name="Rectangle 229"/>
                <p:cNvSpPr>
                  <a:spLocks noChangeArrowheads="1"/>
                </p:cNvSpPr>
                <p:nvPr/>
              </p:nvSpPr>
              <p:spPr bwMode="auto">
                <a:xfrm>
                  <a:off x="0" y="18100"/>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2" name="Group 230"/>
              <p:cNvGrpSpPr>
                <a:grpSpLocks/>
              </p:cNvGrpSpPr>
              <p:nvPr/>
            </p:nvGrpSpPr>
            <p:grpSpPr bwMode="auto">
              <a:xfrm>
                <a:off x="1090" y="18100"/>
                <a:ext cx="981" cy="518"/>
                <a:chOff x="1090" y="18100"/>
                <a:chExt cx="981" cy="518"/>
              </a:xfrm>
            </p:grpSpPr>
            <p:sp>
              <p:nvSpPr>
                <p:cNvPr id="262" name="Rectangle 231"/>
                <p:cNvSpPr>
                  <a:spLocks noChangeArrowheads="1"/>
                </p:cNvSpPr>
                <p:nvPr/>
              </p:nvSpPr>
              <p:spPr bwMode="auto">
                <a:xfrm>
                  <a:off x="1096" y="18106"/>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(I, J)</a:t>
                  </a:r>
                  <a:endParaRPr kumimoji="0" lang="en-US" altLang="ko-KR" sz="1800"/>
                </a:p>
              </p:txBody>
            </p:sp>
            <p:sp>
              <p:nvSpPr>
                <p:cNvPr id="263" name="Rectangle 232"/>
                <p:cNvSpPr>
                  <a:spLocks noChangeArrowheads="1"/>
                </p:cNvSpPr>
                <p:nvPr/>
              </p:nvSpPr>
              <p:spPr bwMode="auto">
                <a:xfrm>
                  <a:off x="1090" y="18100"/>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3" name="Group 233"/>
              <p:cNvGrpSpPr>
                <a:grpSpLocks/>
              </p:cNvGrpSpPr>
              <p:nvPr/>
            </p:nvGrpSpPr>
            <p:grpSpPr bwMode="auto">
              <a:xfrm>
                <a:off x="2071" y="18100"/>
                <a:ext cx="970" cy="518"/>
                <a:chOff x="2071" y="18100"/>
                <a:chExt cx="970" cy="518"/>
              </a:xfrm>
            </p:grpSpPr>
            <p:sp>
              <p:nvSpPr>
                <p:cNvPr id="260" name="Rectangle 234"/>
                <p:cNvSpPr>
                  <a:spLocks noChangeArrowheads="1"/>
                </p:cNvSpPr>
                <p:nvPr/>
              </p:nvSpPr>
              <p:spPr bwMode="auto">
                <a:xfrm>
                  <a:off x="2077" y="18106"/>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61" name="Rectangle 235"/>
                <p:cNvSpPr>
                  <a:spLocks noChangeArrowheads="1"/>
                </p:cNvSpPr>
                <p:nvPr/>
              </p:nvSpPr>
              <p:spPr bwMode="auto">
                <a:xfrm>
                  <a:off x="2071" y="18100"/>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4" name="Group 236"/>
              <p:cNvGrpSpPr>
                <a:grpSpLocks/>
              </p:cNvGrpSpPr>
              <p:nvPr/>
            </p:nvGrpSpPr>
            <p:grpSpPr bwMode="auto">
              <a:xfrm>
                <a:off x="3041" y="18100"/>
                <a:ext cx="1066" cy="518"/>
                <a:chOff x="3041" y="18100"/>
                <a:chExt cx="1066" cy="518"/>
              </a:xfrm>
            </p:grpSpPr>
            <p:sp>
              <p:nvSpPr>
                <p:cNvPr id="258" name="Rectangle 237"/>
                <p:cNvSpPr>
                  <a:spLocks noChangeArrowheads="1"/>
                </p:cNvSpPr>
                <p:nvPr/>
              </p:nvSpPr>
              <p:spPr bwMode="auto">
                <a:xfrm>
                  <a:off x="3047" y="18106"/>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59" name="Rectangle 238"/>
                <p:cNvSpPr>
                  <a:spLocks noChangeArrowheads="1"/>
                </p:cNvSpPr>
                <p:nvPr/>
              </p:nvSpPr>
              <p:spPr bwMode="auto">
                <a:xfrm>
                  <a:off x="3041" y="18100"/>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5" name="Group 239"/>
              <p:cNvGrpSpPr>
                <a:grpSpLocks/>
              </p:cNvGrpSpPr>
              <p:nvPr/>
            </p:nvGrpSpPr>
            <p:grpSpPr bwMode="auto">
              <a:xfrm>
                <a:off x="4107" y="18100"/>
                <a:ext cx="1056" cy="518"/>
                <a:chOff x="4107" y="18100"/>
                <a:chExt cx="1056" cy="518"/>
              </a:xfrm>
            </p:grpSpPr>
            <p:sp>
              <p:nvSpPr>
                <p:cNvPr id="256" name="Rectangle 240"/>
                <p:cNvSpPr>
                  <a:spLocks noChangeArrowheads="1"/>
                </p:cNvSpPr>
                <p:nvPr/>
              </p:nvSpPr>
              <p:spPr bwMode="auto">
                <a:xfrm>
                  <a:off x="4113" y="18106"/>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(L, M)</a:t>
                  </a:r>
                  <a:endParaRPr kumimoji="0" lang="en-US" altLang="ko-KR" sz="1800">
                    <a:ea typeface="바탕" panose="02030600000101010101" pitchFamily="18" charset="-127"/>
                  </a:endParaRPr>
                </a:p>
              </p:txBody>
            </p:sp>
            <p:sp>
              <p:nvSpPr>
                <p:cNvPr id="257" name="Rectangle 241"/>
                <p:cNvSpPr>
                  <a:spLocks noChangeArrowheads="1"/>
                </p:cNvSpPr>
                <p:nvPr/>
              </p:nvSpPr>
              <p:spPr bwMode="auto">
                <a:xfrm>
                  <a:off x="4107" y="18100"/>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6" name="Group 242"/>
              <p:cNvGrpSpPr>
                <a:grpSpLocks/>
              </p:cNvGrpSpPr>
              <p:nvPr/>
            </p:nvGrpSpPr>
            <p:grpSpPr bwMode="auto">
              <a:xfrm>
                <a:off x="5163" y="18100"/>
                <a:ext cx="629" cy="518"/>
                <a:chOff x="5163" y="18100"/>
                <a:chExt cx="629" cy="518"/>
              </a:xfrm>
            </p:grpSpPr>
            <p:sp>
              <p:nvSpPr>
                <p:cNvPr id="254" name="Rectangle 243"/>
                <p:cNvSpPr>
                  <a:spLocks noChangeArrowheads="1"/>
                </p:cNvSpPr>
                <p:nvPr/>
              </p:nvSpPr>
              <p:spPr bwMode="auto">
                <a:xfrm>
                  <a:off x="5169" y="18106"/>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55" name="Rectangle 244"/>
                <p:cNvSpPr>
                  <a:spLocks noChangeArrowheads="1"/>
                </p:cNvSpPr>
                <p:nvPr/>
              </p:nvSpPr>
              <p:spPr bwMode="auto">
                <a:xfrm>
                  <a:off x="5163" y="18100"/>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7" name="Group 245"/>
              <p:cNvGrpSpPr>
                <a:grpSpLocks/>
              </p:cNvGrpSpPr>
              <p:nvPr/>
            </p:nvGrpSpPr>
            <p:grpSpPr bwMode="auto">
              <a:xfrm>
                <a:off x="5792" y="18100"/>
                <a:ext cx="289" cy="518"/>
                <a:chOff x="5792" y="18100"/>
                <a:chExt cx="289" cy="518"/>
              </a:xfrm>
            </p:grpSpPr>
            <p:sp>
              <p:nvSpPr>
                <p:cNvPr id="252" name="Rectangle 246"/>
                <p:cNvSpPr>
                  <a:spLocks noChangeArrowheads="1"/>
                </p:cNvSpPr>
                <p:nvPr/>
              </p:nvSpPr>
              <p:spPr bwMode="auto">
                <a:xfrm>
                  <a:off x="5798" y="18106"/>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53" name="Rectangle 247"/>
                <p:cNvSpPr>
                  <a:spLocks noChangeArrowheads="1"/>
                </p:cNvSpPr>
                <p:nvPr/>
              </p:nvSpPr>
              <p:spPr bwMode="auto">
                <a:xfrm>
                  <a:off x="5792" y="18100"/>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8" name="Group 248"/>
              <p:cNvGrpSpPr>
                <a:grpSpLocks/>
              </p:cNvGrpSpPr>
              <p:nvPr/>
            </p:nvGrpSpPr>
            <p:grpSpPr bwMode="auto">
              <a:xfrm>
                <a:off x="0" y="18624"/>
                <a:ext cx="1090" cy="518"/>
                <a:chOff x="0" y="18624"/>
                <a:chExt cx="1090" cy="518"/>
              </a:xfrm>
            </p:grpSpPr>
            <p:sp>
              <p:nvSpPr>
                <p:cNvPr id="250" name="Rectangle 249"/>
                <p:cNvSpPr>
                  <a:spLocks noChangeArrowheads="1"/>
                </p:cNvSpPr>
                <p:nvPr/>
              </p:nvSpPr>
              <p:spPr bwMode="auto">
                <a:xfrm>
                  <a:off x="6" y="18630"/>
                  <a:ext cx="107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seq</a:t>
                  </a:r>
                  <a:r>
                    <a:rPr kumimoji="0" lang="en-US" altLang="ko-KR" sz="1800" baseline="-30000">
                      <a:latin typeface="Arial" panose="020B0604020202020204" pitchFamily="34" charset="0"/>
                    </a:rPr>
                    <a:t>10</a:t>
                  </a:r>
                  <a:endParaRPr kumimoji="0" lang="en-US" altLang="ko-KR" sz="1800"/>
                </a:p>
              </p:txBody>
            </p:sp>
            <p:sp>
              <p:nvSpPr>
                <p:cNvPr id="251" name="Rectangle 250"/>
                <p:cNvSpPr>
                  <a:spLocks noChangeArrowheads="1"/>
                </p:cNvSpPr>
                <p:nvPr/>
              </p:nvSpPr>
              <p:spPr bwMode="auto">
                <a:xfrm>
                  <a:off x="0" y="18624"/>
                  <a:ext cx="109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69" name="Group 251"/>
              <p:cNvGrpSpPr>
                <a:grpSpLocks/>
              </p:cNvGrpSpPr>
              <p:nvPr/>
            </p:nvGrpSpPr>
            <p:grpSpPr bwMode="auto">
              <a:xfrm>
                <a:off x="1090" y="18624"/>
                <a:ext cx="981" cy="518"/>
                <a:chOff x="1090" y="18624"/>
                <a:chExt cx="981" cy="518"/>
              </a:xfrm>
            </p:grpSpPr>
            <p:sp>
              <p:nvSpPr>
                <p:cNvPr id="248" name="Rectangle 252"/>
                <p:cNvSpPr>
                  <a:spLocks noChangeArrowheads="1"/>
                </p:cNvSpPr>
                <p:nvPr/>
              </p:nvSpPr>
              <p:spPr bwMode="auto">
                <a:xfrm>
                  <a:off x="1096" y="18630"/>
                  <a:ext cx="969"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49" name="Rectangle 253"/>
                <p:cNvSpPr>
                  <a:spLocks noChangeArrowheads="1"/>
                </p:cNvSpPr>
                <p:nvPr/>
              </p:nvSpPr>
              <p:spPr bwMode="auto">
                <a:xfrm>
                  <a:off x="1090" y="18624"/>
                  <a:ext cx="98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0" name="Group 254"/>
              <p:cNvGrpSpPr>
                <a:grpSpLocks/>
              </p:cNvGrpSpPr>
              <p:nvPr/>
            </p:nvGrpSpPr>
            <p:grpSpPr bwMode="auto">
              <a:xfrm>
                <a:off x="2071" y="18624"/>
                <a:ext cx="970" cy="518"/>
                <a:chOff x="2071" y="18624"/>
                <a:chExt cx="970" cy="518"/>
              </a:xfrm>
            </p:grpSpPr>
            <p:sp>
              <p:nvSpPr>
                <p:cNvPr id="246" name="Rectangle 255"/>
                <p:cNvSpPr>
                  <a:spLocks noChangeArrowheads="1"/>
                </p:cNvSpPr>
                <p:nvPr/>
              </p:nvSpPr>
              <p:spPr bwMode="auto">
                <a:xfrm>
                  <a:off x="2077" y="18630"/>
                  <a:ext cx="95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(V)</a:t>
                  </a:r>
                  <a:endParaRPr kumimoji="0" lang="en-US" altLang="ko-KR" sz="1800"/>
                </a:p>
              </p:txBody>
            </p:sp>
            <p:sp>
              <p:nvSpPr>
                <p:cNvPr id="247" name="Rectangle 256"/>
                <p:cNvSpPr>
                  <a:spLocks noChangeArrowheads="1"/>
                </p:cNvSpPr>
                <p:nvPr/>
              </p:nvSpPr>
              <p:spPr bwMode="auto">
                <a:xfrm>
                  <a:off x="2071" y="18624"/>
                  <a:ext cx="9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1" name="Group 257"/>
              <p:cNvGrpSpPr>
                <a:grpSpLocks/>
              </p:cNvGrpSpPr>
              <p:nvPr/>
            </p:nvGrpSpPr>
            <p:grpSpPr bwMode="auto">
              <a:xfrm>
                <a:off x="3041" y="18624"/>
                <a:ext cx="1066" cy="518"/>
                <a:chOff x="3041" y="18624"/>
                <a:chExt cx="1066" cy="518"/>
              </a:xfrm>
            </p:grpSpPr>
            <p:sp>
              <p:nvSpPr>
                <p:cNvPr id="244" name="Rectangle 258"/>
                <p:cNvSpPr>
                  <a:spLocks noChangeArrowheads="1"/>
                </p:cNvSpPr>
                <p:nvPr/>
              </p:nvSpPr>
              <p:spPr bwMode="auto">
                <a:xfrm>
                  <a:off x="3047" y="18630"/>
                  <a:ext cx="105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(K, W)</a:t>
                  </a:r>
                  <a:endParaRPr kumimoji="0" lang="en-US" altLang="ko-KR" sz="1800"/>
                </a:p>
              </p:txBody>
            </p:sp>
            <p:sp>
              <p:nvSpPr>
                <p:cNvPr id="245" name="Rectangle 259"/>
                <p:cNvSpPr>
                  <a:spLocks noChangeArrowheads="1"/>
                </p:cNvSpPr>
                <p:nvPr/>
              </p:nvSpPr>
              <p:spPr bwMode="auto">
                <a:xfrm>
                  <a:off x="3041" y="18624"/>
                  <a:ext cx="106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2" name="Group 260"/>
              <p:cNvGrpSpPr>
                <a:grpSpLocks/>
              </p:cNvGrpSpPr>
              <p:nvPr/>
            </p:nvGrpSpPr>
            <p:grpSpPr bwMode="auto">
              <a:xfrm>
                <a:off x="4107" y="18624"/>
                <a:ext cx="1056" cy="518"/>
                <a:chOff x="4107" y="18624"/>
                <a:chExt cx="1056" cy="518"/>
              </a:xfrm>
            </p:grpSpPr>
            <p:sp>
              <p:nvSpPr>
                <p:cNvPr id="242" name="Rectangle 261"/>
                <p:cNvSpPr>
                  <a:spLocks noChangeArrowheads="1"/>
                </p:cNvSpPr>
                <p:nvPr/>
              </p:nvSpPr>
              <p:spPr bwMode="auto">
                <a:xfrm>
                  <a:off x="4113" y="18630"/>
                  <a:ext cx="1044"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43" name="Rectangle 262"/>
                <p:cNvSpPr>
                  <a:spLocks noChangeArrowheads="1"/>
                </p:cNvSpPr>
                <p:nvPr/>
              </p:nvSpPr>
              <p:spPr bwMode="auto">
                <a:xfrm>
                  <a:off x="4107" y="18624"/>
                  <a:ext cx="105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3" name="Group 263"/>
              <p:cNvGrpSpPr>
                <a:grpSpLocks/>
              </p:cNvGrpSpPr>
              <p:nvPr/>
            </p:nvGrpSpPr>
            <p:grpSpPr bwMode="auto">
              <a:xfrm>
                <a:off x="5163" y="18624"/>
                <a:ext cx="629" cy="518"/>
                <a:chOff x="5163" y="18624"/>
                <a:chExt cx="629" cy="518"/>
              </a:xfrm>
            </p:grpSpPr>
            <p:sp>
              <p:nvSpPr>
                <p:cNvPr id="240" name="Rectangle 264"/>
                <p:cNvSpPr>
                  <a:spLocks noChangeArrowheads="1"/>
                </p:cNvSpPr>
                <p:nvPr/>
              </p:nvSpPr>
              <p:spPr bwMode="auto">
                <a:xfrm>
                  <a:off x="5169" y="18630"/>
                  <a:ext cx="61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solidFill>
                        <a:srgbClr val="0000FF"/>
                      </a:solidFill>
                      <a:latin typeface="Arial" panose="020B0604020202020204" pitchFamily="34" charset="0"/>
                    </a:rPr>
                    <a:t>(Z)</a:t>
                  </a:r>
                  <a:endParaRPr kumimoji="0" lang="en-US" altLang="ko-KR" sz="1800"/>
                </a:p>
              </p:txBody>
            </p:sp>
            <p:sp>
              <p:nvSpPr>
                <p:cNvPr id="241" name="Rectangle 265"/>
                <p:cNvSpPr>
                  <a:spLocks noChangeArrowheads="1"/>
                </p:cNvSpPr>
                <p:nvPr/>
              </p:nvSpPr>
              <p:spPr bwMode="auto">
                <a:xfrm>
                  <a:off x="5163" y="18624"/>
                  <a:ext cx="6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4" name="Group 266"/>
              <p:cNvGrpSpPr>
                <a:grpSpLocks/>
              </p:cNvGrpSpPr>
              <p:nvPr/>
            </p:nvGrpSpPr>
            <p:grpSpPr bwMode="auto">
              <a:xfrm>
                <a:off x="5792" y="18624"/>
                <a:ext cx="289" cy="518"/>
                <a:chOff x="5792" y="18624"/>
                <a:chExt cx="289" cy="518"/>
              </a:xfrm>
            </p:grpSpPr>
            <p:sp>
              <p:nvSpPr>
                <p:cNvPr id="238" name="Rectangle 267"/>
                <p:cNvSpPr>
                  <a:spLocks noChangeArrowheads="1"/>
                </p:cNvSpPr>
                <p:nvPr/>
              </p:nvSpPr>
              <p:spPr bwMode="auto">
                <a:xfrm>
                  <a:off x="5798" y="18630"/>
                  <a:ext cx="277"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39" name="Rectangle 268"/>
                <p:cNvSpPr>
                  <a:spLocks noChangeArrowheads="1"/>
                </p:cNvSpPr>
                <p:nvPr/>
              </p:nvSpPr>
              <p:spPr bwMode="auto">
                <a:xfrm>
                  <a:off x="5792" y="18624"/>
                  <a:ext cx="28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5" name="Group 269"/>
              <p:cNvGrpSpPr>
                <a:grpSpLocks/>
              </p:cNvGrpSpPr>
              <p:nvPr/>
            </p:nvGrpSpPr>
            <p:grpSpPr bwMode="auto">
              <a:xfrm>
                <a:off x="0" y="19148"/>
                <a:ext cx="1090" cy="748"/>
                <a:chOff x="0" y="19148"/>
                <a:chExt cx="1090" cy="748"/>
              </a:xfrm>
            </p:grpSpPr>
            <p:sp>
              <p:nvSpPr>
                <p:cNvPr id="236" name="Rectangle 270"/>
                <p:cNvSpPr>
                  <a:spLocks noChangeArrowheads="1"/>
                </p:cNvSpPr>
                <p:nvPr/>
              </p:nvSpPr>
              <p:spPr bwMode="auto">
                <a:xfrm>
                  <a:off x="6" y="19154"/>
                  <a:ext cx="107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Weighted</a:t>
                  </a:r>
                  <a:endParaRPr kumimoji="0" lang="en-US" altLang="ko-KR">
                    <a:ea typeface="바탕" panose="02030600000101010101" pitchFamily="18" charset="-127"/>
                  </a:endParaRPr>
                </a:p>
                <a:p>
                  <a:pPr algn="ctr">
                    <a:spcBef>
                      <a:spcPct val="0"/>
                    </a:spcBef>
                    <a:buClrTx/>
                    <a:buFontTx/>
                    <a:buNone/>
                  </a:pPr>
                  <a:r>
                    <a:rPr kumimoji="0" lang="en-US" altLang="ko-KR">
                      <a:latin typeface="Arial" panose="020B0604020202020204" pitchFamily="34" charset="0"/>
                    </a:rPr>
                    <a:t>sequence</a:t>
                  </a:r>
                  <a:endParaRPr kumimoji="0" lang="en-US" altLang="ko-KR"/>
                </a:p>
              </p:txBody>
            </p:sp>
            <p:sp>
              <p:nvSpPr>
                <p:cNvPr id="237" name="Rectangle 271"/>
                <p:cNvSpPr>
                  <a:spLocks noChangeArrowheads="1"/>
                </p:cNvSpPr>
                <p:nvPr/>
              </p:nvSpPr>
              <p:spPr bwMode="auto">
                <a:xfrm>
                  <a:off x="0" y="19148"/>
                  <a:ext cx="109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6" name="Group 272"/>
              <p:cNvGrpSpPr>
                <a:grpSpLocks/>
              </p:cNvGrpSpPr>
              <p:nvPr/>
            </p:nvGrpSpPr>
            <p:grpSpPr bwMode="auto">
              <a:xfrm>
                <a:off x="1090" y="19148"/>
                <a:ext cx="981" cy="748"/>
                <a:chOff x="1090" y="19148"/>
                <a:chExt cx="981" cy="748"/>
              </a:xfrm>
            </p:grpSpPr>
            <p:sp>
              <p:nvSpPr>
                <p:cNvPr id="234" name="Rectangle 273"/>
                <p:cNvSpPr>
                  <a:spLocks noChangeArrowheads="1"/>
                </p:cNvSpPr>
                <p:nvPr/>
              </p:nvSpPr>
              <p:spPr bwMode="auto">
                <a:xfrm>
                  <a:off x="1096" y="19154"/>
                  <a:ext cx="969"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(A:1,I:5,</a:t>
                  </a:r>
                  <a:endParaRPr kumimoji="0" lang="en-US" altLang="ko-KR">
                    <a:ea typeface="바탕" panose="02030600000101010101" pitchFamily="18" charset="-127"/>
                  </a:endParaRPr>
                </a:p>
                <a:p>
                  <a:pPr algn="ctr">
                    <a:spcBef>
                      <a:spcPct val="0"/>
                    </a:spcBef>
                    <a:buClrTx/>
                    <a:buFontTx/>
                    <a:buNone/>
                  </a:pPr>
                  <a:r>
                    <a:rPr kumimoji="0" lang="en-US" altLang="ko-KR">
                      <a:latin typeface="Arial" panose="020B0604020202020204" pitchFamily="34" charset="0"/>
                    </a:rPr>
                    <a:t>J:4,M:1):6</a:t>
                  </a:r>
                  <a:endParaRPr kumimoji="0" lang="en-US" altLang="ko-KR"/>
                </a:p>
              </p:txBody>
            </p:sp>
            <p:sp>
              <p:nvSpPr>
                <p:cNvPr id="235" name="Rectangle 274"/>
                <p:cNvSpPr>
                  <a:spLocks noChangeArrowheads="1"/>
                </p:cNvSpPr>
                <p:nvPr/>
              </p:nvSpPr>
              <p:spPr bwMode="auto">
                <a:xfrm>
                  <a:off x="1090" y="19148"/>
                  <a:ext cx="981"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7" name="Group 275"/>
              <p:cNvGrpSpPr>
                <a:grpSpLocks/>
              </p:cNvGrpSpPr>
              <p:nvPr/>
            </p:nvGrpSpPr>
            <p:grpSpPr bwMode="auto">
              <a:xfrm>
                <a:off x="2071" y="19148"/>
                <a:ext cx="970" cy="748"/>
                <a:chOff x="2071" y="19148"/>
                <a:chExt cx="970" cy="748"/>
              </a:xfrm>
            </p:grpSpPr>
            <p:sp>
              <p:nvSpPr>
                <p:cNvPr id="232" name="Rectangle 276"/>
                <p:cNvSpPr>
                  <a:spLocks noChangeArrowheads="1"/>
                </p:cNvSpPr>
                <p:nvPr/>
              </p:nvSpPr>
              <p:spPr bwMode="auto">
                <a:xfrm>
                  <a:off x="2077" y="19154"/>
                  <a:ext cx="95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(B:1,K:2,</a:t>
                  </a:r>
                  <a:endParaRPr kumimoji="0" lang="en-US" altLang="ko-KR">
                    <a:ea typeface="바탕" panose="02030600000101010101" pitchFamily="18" charset="-127"/>
                  </a:endParaRPr>
                </a:p>
                <a:p>
                  <a:pPr algn="ctr">
                    <a:spcBef>
                      <a:spcPct val="0"/>
                    </a:spcBef>
                    <a:buClrTx/>
                    <a:buFontTx/>
                    <a:buNone/>
                  </a:pPr>
                  <a:r>
                    <a:rPr kumimoji="0" lang="en-US" altLang="ko-KR">
                      <a:latin typeface="Arial" panose="020B0604020202020204" pitchFamily="34" charset="0"/>
                    </a:rPr>
                    <a:t>V:1,Z:1):5</a:t>
                  </a:r>
                  <a:endParaRPr kumimoji="0" lang="en-US" altLang="ko-KR"/>
                </a:p>
              </p:txBody>
            </p:sp>
            <p:sp>
              <p:nvSpPr>
                <p:cNvPr id="233" name="Rectangle 277"/>
                <p:cNvSpPr>
                  <a:spLocks noChangeArrowheads="1"/>
                </p:cNvSpPr>
                <p:nvPr/>
              </p:nvSpPr>
              <p:spPr bwMode="auto">
                <a:xfrm>
                  <a:off x="2071" y="19148"/>
                  <a:ext cx="97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8" name="Group 278"/>
              <p:cNvGrpSpPr>
                <a:grpSpLocks/>
              </p:cNvGrpSpPr>
              <p:nvPr/>
            </p:nvGrpSpPr>
            <p:grpSpPr bwMode="auto">
              <a:xfrm>
                <a:off x="3041" y="19148"/>
                <a:ext cx="1066" cy="748"/>
                <a:chOff x="3041" y="19148"/>
                <a:chExt cx="1066" cy="748"/>
              </a:xfrm>
            </p:grpSpPr>
            <p:sp>
              <p:nvSpPr>
                <p:cNvPr id="230" name="Rectangle 279"/>
                <p:cNvSpPr>
                  <a:spLocks noChangeArrowheads="1"/>
                </p:cNvSpPr>
                <p:nvPr/>
              </p:nvSpPr>
              <p:spPr bwMode="auto">
                <a:xfrm>
                  <a:off x="3047" y="19154"/>
                  <a:ext cx="105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(J:1,K:6,</a:t>
                  </a:r>
                </a:p>
                <a:p>
                  <a:pPr algn="ctr">
                    <a:spcBef>
                      <a:spcPct val="0"/>
                    </a:spcBef>
                    <a:buClrTx/>
                    <a:buFontTx/>
                    <a:buNone/>
                  </a:pPr>
                  <a:r>
                    <a:rPr kumimoji="0" lang="en-US" altLang="ko-KR">
                      <a:latin typeface="Arial" panose="020B0604020202020204" pitchFamily="34" charset="0"/>
                    </a:rPr>
                    <a:t>M:1,W:1):6</a:t>
                  </a:r>
                  <a:endParaRPr kumimoji="0" lang="en-US" altLang="ko-KR"/>
                </a:p>
              </p:txBody>
            </p:sp>
            <p:sp>
              <p:nvSpPr>
                <p:cNvPr id="231" name="Rectangle 280"/>
                <p:cNvSpPr>
                  <a:spLocks noChangeArrowheads="1"/>
                </p:cNvSpPr>
                <p:nvPr/>
              </p:nvSpPr>
              <p:spPr bwMode="auto">
                <a:xfrm>
                  <a:off x="3041" y="19148"/>
                  <a:ext cx="106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79" name="Group 281"/>
              <p:cNvGrpSpPr>
                <a:grpSpLocks/>
              </p:cNvGrpSpPr>
              <p:nvPr/>
            </p:nvGrpSpPr>
            <p:grpSpPr bwMode="auto">
              <a:xfrm>
                <a:off x="4107" y="19148"/>
                <a:ext cx="1056" cy="748"/>
                <a:chOff x="4107" y="19148"/>
                <a:chExt cx="1056" cy="748"/>
              </a:xfrm>
            </p:grpSpPr>
            <p:sp>
              <p:nvSpPr>
                <p:cNvPr id="228" name="Rectangle 282"/>
                <p:cNvSpPr>
                  <a:spLocks noChangeArrowheads="1"/>
                </p:cNvSpPr>
                <p:nvPr/>
              </p:nvSpPr>
              <p:spPr bwMode="auto">
                <a:xfrm>
                  <a:off x="4113" y="19154"/>
                  <a:ext cx="104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(L:6,M:4):6</a:t>
                  </a:r>
                  <a:endParaRPr kumimoji="0" lang="en-US" altLang="ko-KR"/>
                </a:p>
              </p:txBody>
            </p:sp>
            <p:sp>
              <p:nvSpPr>
                <p:cNvPr id="229" name="Rectangle 283"/>
                <p:cNvSpPr>
                  <a:spLocks noChangeArrowheads="1"/>
                </p:cNvSpPr>
                <p:nvPr/>
              </p:nvSpPr>
              <p:spPr bwMode="auto">
                <a:xfrm>
                  <a:off x="4107" y="19148"/>
                  <a:ext cx="105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0" name="Group 284"/>
              <p:cNvGrpSpPr>
                <a:grpSpLocks/>
              </p:cNvGrpSpPr>
              <p:nvPr/>
            </p:nvGrpSpPr>
            <p:grpSpPr bwMode="auto">
              <a:xfrm>
                <a:off x="5163" y="19148"/>
                <a:ext cx="629" cy="748"/>
                <a:chOff x="5163" y="19148"/>
                <a:chExt cx="629" cy="748"/>
              </a:xfrm>
            </p:grpSpPr>
            <p:sp>
              <p:nvSpPr>
                <p:cNvPr id="226" name="Rectangle 285"/>
                <p:cNvSpPr>
                  <a:spLocks noChangeArrowheads="1"/>
                </p:cNvSpPr>
                <p:nvPr/>
              </p:nvSpPr>
              <p:spPr bwMode="auto">
                <a:xfrm>
                  <a:off x="5169" y="19154"/>
                  <a:ext cx="61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(M:1,</a:t>
                  </a:r>
                  <a:endParaRPr kumimoji="0" lang="en-US" altLang="ko-KR">
                    <a:ea typeface="바탕" panose="02030600000101010101" pitchFamily="18" charset="-127"/>
                  </a:endParaRPr>
                </a:p>
                <a:p>
                  <a:pPr algn="ctr">
                    <a:spcBef>
                      <a:spcPct val="0"/>
                    </a:spcBef>
                    <a:buClrTx/>
                    <a:buFontTx/>
                    <a:buNone/>
                  </a:pPr>
                  <a:r>
                    <a:rPr kumimoji="0" lang="en-US" altLang="ko-KR">
                      <a:latin typeface="Arial" panose="020B0604020202020204" pitchFamily="34" charset="0"/>
                    </a:rPr>
                    <a:t>Z:1):2</a:t>
                  </a:r>
                  <a:endParaRPr kumimoji="0" lang="en-US" altLang="ko-KR"/>
                </a:p>
              </p:txBody>
            </p:sp>
            <p:sp>
              <p:nvSpPr>
                <p:cNvPr id="227" name="Rectangle 286"/>
                <p:cNvSpPr>
                  <a:spLocks noChangeArrowheads="1"/>
                </p:cNvSpPr>
                <p:nvPr/>
              </p:nvSpPr>
              <p:spPr bwMode="auto">
                <a:xfrm>
                  <a:off x="5163" y="19148"/>
                  <a:ext cx="6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1" name="Group 287"/>
              <p:cNvGrpSpPr>
                <a:grpSpLocks/>
              </p:cNvGrpSpPr>
              <p:nvPr/>
            </p:nvGrpSpPr>
            <p:grpSpPr bwMode="auto">
              <a:xfrm>
                <a:off x="5792" y="19148"/>
                <a:ext cx="289" cy="748"/>
                <a:chOff x="5792" y="19148"/>
                <a:chExt cx="289" cy="748"/>
              </a:xfrm>
            </p:grpSpPr>
            <p:sp>
              <p:nvSpPr>
                <p:cNvPr id="224" name="Rectangle 288"/>
                <p:cNvSpPr>
                  <a:spLocks noChangeArrowheads="1"/>
                </p:cNvSpPr>
                <p:nvPr/>
              </p:nvSpPr>
              <p:spPr bwMode="auto">
                <a:xfrm>
                  <a:off x="5798" y="19154"/>
                  <a:ext cx="27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a:latin typeface="Arial" panose="020B0604020202020204" pitchFamily="34" charset="0"/>
                    </a:rPr>
                    <a:t>7</a:t>
                  </a:r>
                  <a:endParaRPr kumimoji="0" lang="en-US" altLang="ko-KR"/>
                </a:p>
              </p:txBody>
            </p:sp>
            <p:sp>
              <p:nvSpPr>
                <p:cNvPr id="225" name="Rectangle 289"/>
                <p:cNvSpPr>
                  <a:spLocks noChangeArrowheads="1"/>
                </p:cNvSpPr>
                <p:nvPr/>
              </p:nvSpPr>
              <p:spPr bwMode="auto">
                <a:xfrm>
                  <a:off x="5792" y="19148"/>
                  <a:ext cx="28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2" name="Group 290"/>
              <p:cNvGrpSpPr>
                <a:grpSpLocks/>
              </p:cNvGrpSpPr>
              <p:nvPr/>
            </p:nvGrpSpPr>
            <p:grpSpPr bwMode="auto">
              <a:xfrm>
                <a:off x="0" y="19902"/>
                <a:ext cx="1090" cy="748"/>
                <a:chOff x="0" y="19902"/>
                <a:chExt cx="1090" cy="748"/>
              </a:xfrm>
            </p:grpSpPr>
            <p:sp>
              <p:nvSpPr>
                <p:cNvPr id="222" name="Rectangle 291"/>
                <p:cNvSpPr>
                  <a:spLocks noChangeArrowheads="1"/>
                </p:cNvSpPr>
                <p:nvPr/>
              </p:nvSpPr>
              <p:spPr bwMode="auto">
                <a:xfrm>
                  <a:off x="6" y="19908"/>
                  <a:ext cx="107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Consensus</a:t>
                  </a:r>
                  <a:endParaRPr kumimoji="0" lang="en-US" altLang="ko-KR" sz="1800">
                    <a:ea typeface="바탕" panose="02030600000101010101" pitchFamily="18" charset="-127"/>
                  </a:endParaRPr>
                </a:p>
                <a:p>
                  <a:pPr algn="ctr">
                    <a:spcBef>
                      <a:spcPct val="0"/>
                    </a:spcBef>
                    <a:buClrTx/>
                    <a:buFontTx/>
                    <a:buNone/>
                  </a:pPr>
                  <a:r>
                    <a:rPr kumimoji="0" lang="en-US" altLang="ko-KR" sz="1800">
                      <a:latin typeface="Arial" panose="020B0604020202020204" pitchFamily="34" charset="0"/>
                    </a:rPr>
                    <a:t>Pat (w≥3)</a:t>
                  </a:r>
                  <a:endParaRPr kumimoji="0" lang="en-US" altLang="ko-KR" sz="1800"/>
                </a:p>
              </p:txBody>
            </p:sp>
            <p:sp>
              <p:nvSpPr>
                <p:cNvPr id="223" name="Rectangle 292"/>
                <p:cNvSpPr>
                  <a:spLocks noChangeArrowheads="1"/>
                </p:cNvSpPr>
                <p:nvPr/>
              </p:nvSpPr>
              <p:spPr bwMode="auto">
                <a:xfrm>
                  <a:off x="0" y="19902"/>
                  <a:ext cx="109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3" name="Group 293"/>
              <p:cNvGrpSpPr>
                <a:grpSpLocks/>
              </p:cNvGrpSpPr>
              <p:nvPr/>
            </p:nvGrpSpPr>
            <p:grpSpPr bwMode="auto">
              <a:xfrm>
                <a:off x="1090" y="19902"/>
                <a:ext cx="981" cy="748"/>
                <a:chOff x="1090" y="19902"/>
                <a:chExt cx="981" cy="748"/>
              </a:xfrm>
            </p:grpSpPr>
            <p:sp>
              <p:nvSpPr>
                <p:cNvPr id="220" name="Rectangle 294"/>
                <p:cNvSpPr>
                  <a:spLocks noChangeArrowheads="1"/>
                </p:cNvSpPr>
                <p:nvPr/>
              </p:nvSpPr>
              <p:spPr bwMode="auto">
                <a:xfrm>
                  <a:off x="1096" y="19908"/>
                  <a:ext cx="969"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808080"/>
                      </a:solidFill>
                      <a:latin typeface="Arial Black" panose="020B0A04020102020204" pitchFamily="34" charset="0"/>
                      <a:ea typeface="돋움" panose="020B0600000101010101" pitchFamily="50" charset="-127"/>
                    </a:rPr>
                    <a:t>I</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969696"/>
                      </a:solidFill>
                      <a:latin typeface="Arial Black" panose="020B0A04020102020204" pitchFamily="34" charset="0"/>
                      <a:ea typeface="돋움" panose="020B0600000101010101" pitchFamily="50" charset="-127"/>
                    </a:rPr>
                    <a:t>J</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21" name="Rectangle 295"/>
                <p:cNvSpPr>
                  <a:spLocks noChangeArrowheads="1"/>
                </p:cNvSpPr>
                <p:nvPr/>
              </p:nvSpPr>
              <p:spPr bwMode="auto">
                <a:xfrm>
                  <a:off x="1090" y="19902"/>
                  <a:ext cx="981"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4" name="Group 296"/>
              <p:cNvGrpSpPr>
                <a:grpSpLocks/>
              </p:cNvGrpSpPr>
              <p:nvPr/>
            </p:nvGrpSpPr>
            <p:grpSpPr bwMode="auto">
              <a:xfrm>
                <a:off x="2071" y="19902"/>
                <a:ext cx="970" cy="748"/>
                <a:chOff x="2071" y="19902"/>
                <a:chExt cx="970" cy="748"/>
              </a:xfrm>
            </p:grpSpPr>
            <p:sp>
              <p:nvSpPr>
                <p:cNvPr id="218" name="Rectangle 297"/>
                <p:cNvSpPr>
                  <a:spLocks noChangeArrowheads="1"/>
                </p:cNvSpPr>
                <p:nvPr/>
              </p:nvSpPr>
              <p:spPr bwMode="auto">
                <a:xfrm>
                  <a:off x="2077" y="19908"/>
                  <a:ext cx="95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19" name="Rectangle 298"/>
                <p:cNvSpPr>
                  <a:spLocks noChangeArrowheads="1"/>
                </p:cNvSpPr>
                <p:nvPr/>
              </p:nvSpPr>
              <p:spPr bwMode="auto">
                <a:xfrm>
                  <a:off x="2071" y="19902"/>
                  <a:ext cx="97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5" name="Group 299"/>
              <p:cNvGrpSpPr>
                <a:grpSpLocks/>
              </p:cNvGrpSpPr>
              <p:nvPr/>
            </p:nvGrpSpPr>
            <p:grpSpPr bwMode="auto">
              <a:xfrm>
                <a:off x="3041" y="19902"/>
                <a:ext cx="1066" cy="748"/>
                <a:chOff x="3041" y="19902"/>
                <a:chExt cx="1066" cy="748"/>
              </a:xfrm>
            </p:grpSpPr>
            <p:sp>
              <p:nvSpPr>
                <p:cNvPr id="216" name="Rectangle 300"/>
                <p:cNvSpPr>
                  <a:spLocks noChangeArrowheads="1"/>
                </p:cNvSpPr>
                <p:nvPr/>
              </p:nvSpPr>
              <p:spPr bwMode="auto">
                <a:xfrm>
                  <a:off x="3047" y="19908"/>
                  <a:ext cx="105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333333"/>
                      </a:solidFill>
                      <a:latin typeface="Arial Black" panose="020B0A04020102020204" pitchFamily="34" charset="0"/>
                      <a:ea typeface="돋움" panose="020B0600000101010101" pitchFamily="50" charset="-127"/>
                    </a:rPr>
                    <a:t>K</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17" name="Rectangle 301"/>
                <p:cNvSpPr>
                  <a:spLocks noChangeArrowheads="1"/>
                </p:cNvSpPr>
                <p:nvPr/>
              </p:nvSpPr>
              <p:spPr bwMode="auto">
                <a:xfrm>
                  <a:off x="3041" y="19902"/>
                  <a:ext cx="106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6" name="Group 302"/>
              <p:cNvGrpSpPr>
                <a:grpSpLocks/>
              </p:cNvGrpSpPr>
              <p:nvPr/>
            </p:nvGrpSpPr>
            <p:grpSpPr bwMode="auto">
              <a:xfrm>
                <a:off x="4107" y="19902"/>
                <a:ext cx="1056" cy="748"/>
                <a:chOff x="4107" y="19902"/>
                <a:chExt cx="1056" cy="748"/>
              </a:xfrm>
            </p:grpSpPr>
            <p:sp>
              <p:nvSpPr>
                <p:cNvPr id="214" name="Rectangle 303"/>
                <p:cNvSpPr>
                  <a:spLocks noChangeArrowheads="1"/>
                </p:cNvSpPr>
                <p:nvPr/>
              </p:nvSpPr>
              <p:spPr bwMode="auto">
                <a:xfrm>
                  <a:off x="4113" y="19908"/>
                  <a:ext cx="104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333333"/>
                      </a:solidFill>
                      <a:latin typeface="Arial Black" panose="020B0A04020102020204" pitchFamily="34" charset="0"/>
                      <a:ea typeface="돋움" panose="020B0600000101010101" pitchFamily="50" charset="-127"/>
                    </a:rPr>
                    <a:t>L</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969696"/>
                      </a:solidFill>
                      <a:latin typeface="Arial Black" panose="020B0A04020102020204" pitchFamily="34" charset="0"/>
                      <a:ea typeface="돋움" panose="020B0600000101010101" pitchFamily="50" charset="-127"/>
                    </a:rPr>
                    <a:t>M</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15" name="Rectangle 304"/>
                <p:cNvSpPr>
                  <a:spLocks noChangeArrowheads="1"/>
                </p:cNvSpPr>
                <p:nvPr/>
              </p:nvSpPr>
              <p:spPr bwMode="auto">
                <a:xfrm>
                  <a:off x="4107" y="19902"/>
                  <a:ext cx="105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7" name="Group 305"/>
              <p:cNvGrpSpPr>
                <a:grpSpLocks/>
              </p:cNvGrpSpPr>
              <p:nvPr/>
            </p:nvGrpSpPr>
            <p:grpSpPr bwMode="auto">
              <a:xfrm>
                <a:off x="5163" y="19902"/>
                <a:ext cx="629" cy="748"/>
                <a:chOff x="5163" y="19902"/>
                <a:chExt cx="629" cy="748"/>
              </a:xfrm>
            </p:grpSpPr>
            <p:sp>
              <p:nvSpPr>
                <p:cNvPr id="212" name="Rectangle 306"/>
                <p:cNvSpPr>
                  <a:spLocks noChangeArrowheads="1"/>
                </p:cNvSpPr>
                <p:nvPr/>
              </p:nvSpPr>
              <p:spPr bwMode="auto">
                <a:xfrm>
                  <a:off x="5169" y="19908"/>
                  <a:ext cx="61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13" name="Rectangle 307"/>
                <p:cNvSpPr>
                  <a:spLocks noChangeArrowheads="1"/>
                </p:cNvSpPr>
                <p:nvPr/>
              </p:nvSpPr>
              <p:spPr bwMode="auto">
                <a:xfrm>
                  <a:off x="5163" y="19902"/>
                  <a:ext cx="6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8" name="Group 308"/>
              <p:cNvGrpSpPr>
                <a:grpSpLocks/>
              </p:cNvGrpSpPr>
              <p:nvPr/>
            </p:nvGrpSpPr>
            <p:grpSpPr bwMode="auto">
              <a:xfrm>
                <a:off x="5792" y="19902"/>
                <a:ext cx="289" cy="748"/>
                <a:chOff x="5792" y="19902"/>
                <a:chExt cx="289" cy="748"/>
              </a:xfrm>
            </p:grpSpPr>
            <p:sp>
              <p:nvSpPr>
                <p:cNvPr id="210" name="Rectangle 309"/>
                <p:cNvSpPr>
                  <a:spLocks noChangeArrowheads="1"/>
                </p:cNvSpPr>
                <p:nvPr/>
              </p:nvSpPr>
              <p:spPr bwMode="auto">
                <a:xfrm>
                  <a:off x="5798" y="19908"/>
                  <a:ext cx="27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211" name="Rectangle 310"/>
                <p:cNvSpPr>
                  <a:spLocks noChangeArrowheads="1"/>
                </p:cNvSpPr>
                <p:nvPr/>
              </p:nvSpPr>
              <p:spPr bwMode="auto">
                <a:xfrm>
                  <a:off x="5792" y="19902"/>
                  <a:ext cx="28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89" name="Group 311"/>
              <p:cNvGrpSpPr>
                <a:grpSpLocks/>
              </p:cNvGrpSpPr>
              <p:nvPr/>
            </p:nvGrpSpPr>
            <p:grpSpPr bwMode="auto">
              <a:xfrm>
                <a:off x="0" y="20656"/>
                <a:ext cx="1090" cy="748"/>
                <a:chOff x="0" y="20656"/>
                <a:chExt cx="1090" cy="748"/>
              </a:xfrm>
            </p:grpSpPr>
            <p:sp>
              <p:nvSpPr>
                <p:cNvPr id="208" name="Rectangle 312"/>
                <p:cNvSpPr>
                  <a:spLocks noChangeArrowheads="1"/>
                </p:cNvSpPr>
                <p:nvPr/>
              </p:nvSpPr>
              <p:spPr bwMode="auto">
                <a:xfrm>
                  <a:off x="6" y="20662"/>
                  <a:ext cx="107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latin typeface="Arial" panose="020B0604020202020204" pitchFamily="34" charset="0"/>
                    </a:rPr>
                    <a:t>Consensus</a:t>
                  </a:r>
                  <a:endParaRPr kumimoji="0" lang="en-US" altLang="ko-KR" sz="1800">
                    <a:ea typeface="바탕" panose="02030600000101010101" pitchFamily="18" charset="-127"/>
                  </a:endParaRPr>
                </a:p>
                <a:p>
                  <a:pPr algn="ctr">
                    <a:spcBef>
                      <a:spcPct val="0"/>
                    </a:spcBef>
                    <a:buClrTx/>
                    <a:buFontTx/>
                    <a:buNone/>
                  </a:pPr>
                  <a:r>
                    <a:rPr kumimoji="0" lang="en-US" altLang="ko-KR" sz="1800">
                      <a:latin typeface="Arial" panose="020B0604020202020204" pitchFamily="34" charset="0"/>
                    </a:rPr>
                    <a:t>Var (w≥2)</a:t>
                  </a:r>
                  <a:endParaRPr kumimoji="0" lang="en-US" altLang="ko-KR" sz="1800"/>
                </a:p>
              </p:txBody>
            </p:sp>
            <p:sp>
              <p:nvSpPr>
                <p:cNvPr id="209" name="Rectangle 313"/>
                <p:cNvSpPr>
                  <a:spLocks noChangeArrowheads="1"/>
                </p:cNvSpPr>
                <p:nvPr/>
              </p:nvSpPr>
              <p:spPr bwMode="auto">
                <a:xfrm>
                  <a:off x="0" y="20656"/>
                  <a:ext cx="109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0" name="Group 314"/>
              <p:cNvGrpSpPr>
                <a:grpSpLocks/>
              </p:cNvGrpSpPr>
              <p:nvPr/>
            </p:nvGrpSpPr>
            <p:grpSpPr bwMode="auto">
              <a:xfrm>
                <a:off x="1090" y="20656"/>
                <a:ext cx="981" cy="748"/>
                <a:chOff x="1090" y="20656"/>
                <a:chExt cx="981" cy="748"/>
              </a:xfrm>
            </p:grpSpPr>
            <p:sp>
              <p:nvSpPr>
                <p:cNvPr id="206" name="Rectangle 315"/>
                <p:cNvSpPr>
                  <a:spLocks noChangeArrowheads="1"/>
                </p:cNvSpPr>
                <p:nvPr/>
              </p:nvSpPr>
              <p:spPr bwMode="auto">
                <a:xfrm>
                  <a:off x="1096" y="20662"/>
                  <a:ext cx="969"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808080"/>
                      </a:solidFill>
                      <a:latin typeface="Arial Black" panose="020B0A04020102020204" pitchFamily="34" charset="0"/>
                      <a:ea typeface="돋움" panose="020B0600000101010101" pitchFamily="50" charset="-127"/>
                    </a:rPr>
                    <a:t>I</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969696"/>
                      </a:solidFill>
                      <a:latin typeface="Arial Black" panose="020B0A04020102020204" pitchFamily="34" charset="0"/>
                      <a:ea typeface="돋움" panose="020B0600000101010101" pitchFamily="50" charset="-127"/>
                    </a:rPr>
                    <a:t>J</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07" name="Rectangle 316"/>
                <p:cNvSpPr>
                  <a:spLocks noChangeArrowheads="1"/>
                </p:cNvSpPr>
                <p:nvPr/>
              </p:nvSpPr>
              <p:spPr bwMode="auto">
                <a:xfrm>
                  <a:off x="1090" y="20656"/>
                  <a:ext cx="981"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1" name="Group 317"/>
              <p:cNvGrpSpPr>
                <a:grpSpLocks/>
              </p:cNvGrpSpPr>
              <p:nvPr/>
            </p:nvGrpSpPr>
            <p:grpSpPr bwMode="auto">
              <a:xfrm>
                <a:off x="2071" y="20656"/>
                <a:ext cx="970" cy="748"/>
                <a:chOff x="2071" y="20656"/>
                <a:chExt cx="970" cy="748"/>
              </a:xfrm>
            </p:grpSpPr>
            <p:sp>
              <p:nvSpPr>
                <p:cNvPr id="204" name="Rectangle 318"/>
                <p:cNvSpPr>
                  <a:spLocks noChangeArrowheads="1"/>
                </p:cNvSpPr>
                <p:nvPr/>
              </p:nvSpPr>
              <p:spPr bwMode="auto">
                <a:xfrm>
                  <a:off x="2077" y="20662"/>
                  <a:ext cx="95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C0C0C0"/>
                      </a:solidFill>
                      <a:latin typeface="Arial Black" panose="020B0A04020102020204" pitchFamily="34" charset="0"/>
                      <a:ea typeface="돋움" panose="020B0600000101010101" pitchFamily="50" charset="-127"/>
                    </a:rPr>
                    <a:t>K</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05" name="Rectangle 319"/>
                <p:cNvSpPr>
                  <a:spLocks noChangeArrowheads="1"/>
                </p:cNvSpPr>
                <p:nvPr/>
              </p:nvSpPr>
              <p:spPr bwMode="auto">
                <a:xfrm>
                  <a:off x="2071" y="20656"/>
                  <a:ext cx="970"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2" name="Group 320"/>
              <p:cNvGrpSpPr>
                <a:grpSpLocks/>
              </p:cNvGrpSpPr>
              <p:nvPr/>
            </p:nvGrpSpPr>
            <p:grpSpPr bwMode="auto">
              <a:xfrm>
                <a:off x="3041" y="20656"/>
                <a:ext cx="1066" cy="748"/>
                <a:chOff x="3041" y="20656"/>
                <a:chExt cx="1066" cy="748"/>
              </a:xfrm>
            </p:grpSpPr>
            <p:sp>
              <p:nvSpPr>
                <p:cNvPr id="202" name="Rectangle 321"/>
                <p:cNvSpPr>
                  <a:spLocks noChangeArrowheads="1"/>
                </p:cNvSpPr>
                <p:nvPr/>
              </p:nvSpPr>
              <p:spPr bwMode="auto">
                <a:xfrm>
                  <a:off x="3047" y="20662"/>
                  <a:ext cx="105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333333"/>
                      </a:solidFill>
                      <a:latin typeface="Arial Black" panose="020B0A04020102020204" pitchFamily="34" charset="0"/>
                      <a:ea typeface="돋움" panose="020B0600000101010101" pitchFamily="50" charset="-127"/>
                    </a:rPr>
                    <a:t>K</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03" name="Rectangle 322"/>
                <p:cNvSpPr>
                  <a:spLocks noChangeArrowheads="1"/>
                </p:cNvSpPr>
                <p:nvPr/>
              </p:nvSpPr>
              <p:spPr bwMode="auto">
                <a:xfrm>
                  <a:off x="3041" y="20656"/>
                  <a:ext cx="106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3" name="Group 323"/>
              <p:cNvGrpSpPr>
                <a:grpSpLocks/>
              </p:cNvGrpSpPr>
              <p:nvPr/>
            </p:nvGrpSpPr>
            <p:grpSpPr bwMode="auto">
              <a:xfrm>
                <a:off x="4107" y="20656"/>
                <a:ext cx="1056" cy="748"/>
                <a:chOff x="4107" y="20656"/>
                <a:chExt cx="1056" cy="748"/>
              </a:xfrm>
            </p:grpSpPr>
            <p:sp>
              <p:nvSpPr>
                <p:cNvPr id="200" name="Rectangle 324"/>
                <p:cNvSpPr>
                  <a:spLocks noChangeArrowheads="1"/>
                </p:cNvSpPr>
                <p:nvPr/>
              </p:nvSpPr>
              <p:spPr bwMode="auto">
                <a:xfrm>
                  <a:off x="4113" y="20662"/>
                  <a:ext cx="1044"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b="1">
                      <a:latin typeface="Arial Black" panose="020B0A04020102020204" pitchFamily="34" charset="0"/>
                      <a:ea typeface="돋움" panose="020B0600000101010101" pitchFamily="50" charset="-127"/>
                    </a:rPr>
                    <a:t>(</a:t>
                  </a:r>
                  <a:r>
                    <a:rPr kumimoji="0" lang="en-US" altLang="ko-KR" sz="1800" b="1">
                      <a:solidFill>
                        <a:srgbClr val="333333"/>
                      </a:solidFill>
                      <a:latin typeface="Arial Black" panose="020B0A04020102020204" pitchFamily="34" charset="0"/>
                      <a:ea typeface="돋움" panose="020B0600000101010101" pitchFamily="50" charset="-127"/>
                    </a:rPr>
                    <a:t>L</a:t>
                  </a:r>
                  <a:r>
                    <a:rPr kumimoji="0" lang="en-US" altLang="ko-KR" sz="1800" b="1">
                      <a:latin typeface="Arial Black" panose="020B0A04020102020204" pitchFamily="34" charset="0"/>
                      <a:ea typeface="돋움" panose="020B0600000101010101" pitchFamily="50" charset="-127"/>
                    </a:rPr>
                    <a:t>, </a:t>
                  </a:r>
                  <a:r>
                    <a:rPr kumimoji="0" lang="en-US" altLang="ko-KR" sz="1800" b="1">
                      <a:solidFill>
                        <a:srgbClr val="969696"/>
                      </a:solidFill>
                      <a:latin typeface="Arial Black" panose="020B0A04020102020204" pitchFamily="34" charset="0"/>
                      <a:ea typeface="돋움" panose="020B0600000101010101" pitchFamily="50" charset="-127"/>
                    </a:rPr>
                    <a:t>M</a:t>
                  </a:r>
                  <a:r>
                    <a:rPr kumimoji="0" lang="en-US" altLang="ko-KR" sz="1800" b="1">
                      <a:latin typeface="Arial Black" panose="020B0A04020102020204" pitchFamily="34" charset="0"/>
                      <a:ea typeface="돋움" panose="020B0600000101010101" pitchFamily="50" charset="-127"/>
                    </a:rPr>
                    <a:t>)</a:t>
                  </a:r>
                  <a:endParaRPr kumimoji="0" lang="en-US" altLang="ko-KR" sz="1800"/>
                </a:p>
              </p:txBody>
            </p:sp>
            <p:sp>
              <p:nvSpPr>
                <p:cNvPr id="201" name="Rectangle 325"/>
                <p:cNvSpPr>
                  <a:spLocks noChangeArrowheads="1"/>
                </p:cNvSpPr>
                <p:nvPr/>
              </p:nvSpPr>
              <p:spPr bwMode="auto">
                <a:xfrm>
                  <a:off x="4107" y="20656"/>
                  <a:ext cx="1056"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4" name="Group 326"/>
              <p:cNvGrpSpPr>
                <a:grpSpLocks/>
              </p:cNvGrpSpPr>
              <p:nvPr/>
            </p:nvGrpSpPr>
            <p:grpSpPr bwMode="auto">
              <a:xfrm>
                <a:off x="5163" y="20656"/>
                <a:ext cx="629" cy="748"/>
                <a:chOff x="5163" y="20656"/>
                <a:chExt cx="629" cy="748"/>
              </a:xfrm>
            </p:grpSpPr>
            <p:sp>
              <p:nvSpPr>
                <p:cNvPr id="198" name="Rectangle 327"/>
                <p:cNvSpPr>
                  <a:spLocks noChangeArrowheads="1"/>
                </p:cNvSpPr>
                <p:nvPr/>
              </p:nvSpPr>
              <p:spPr bwMode="auto">
                <a:xfrm>
                  <a:off x="5169" y="20662"/>
                  <a:ext cx="61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199" name="Rectangle 328"/>
                <p:cNvSpPr>
                  <a:spLocks noChangeArrowheads="1"/>
                </p:cNvSpPr>
                <p:nvPr/>
              </p:nvSpPr>
              <p:spPr bwMode="auto">
                <a:xfrm>
                  <a:off x="5163" y="20656"/>
                  <a:ext cx="6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nvGrpSpPr>
              <p:cNvPr id="195" name="Group 329"/>
              <p:cNvGrpSpPr>
                <a:grpSpLocks/>
              </p:cNvGrpSpPr>
              <p:nvPr/>
            </p:nvGrpSpPr>
            <p:grpSpPr bwMode="auto">
              <a:xfrm>
                <a:off x="5792" y="20656"/>
                <a:ext cx="289" cy="748"/>
                <a:chOff x="5792" y="20656"/>
                <a:chExt cx="289" cy="748"/>
              </a:xfrm>
            </p:grpSpPr>
            <p:sp>
              <p:nvSpPr>
                <p:cNvPr id="196" name="Rectangle 330"/>
                <p:cNvSpPr>
                  <a:spLocks noChangeArrowheads="1"/>
                </p:cNvSpPr>
                <p:nvPr/>
              </p:nvSpPr>
              <p:spPr bwMode="auto">
                <a:xfrm>
                  <a:off x="5798" y="20662"/>
                  <a:ext cx="277"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pPr algn="ctr">
                    <a:spcBef>
                      <a:spcPct val="0"/>
                    </a:spcBef>
                    <a:buClrTx/>
                    <a:buFontTx/>
                    <a:buNone/>
                  </a:pPr>
                  <a:r>
                    <a:rPr kumimoji="0" lang="en-US" altLang="ko-KR" sz="1800">
                      <a:ea typeface="바탕" panose="02030600000101010101" pitchFamily="18" charset="-127"/>
                    </a:rPr>
                    <a:t> </a:t>
                  </a:r>
                </a:p>
                <a:p>
                  <a:pPr algn="ctr">
                    <a:spcBef>
                      <a:spcPct val="0"/>
                    </a:spcBef>
                    <a:buClrTx/>
                    <a:buFontTx/>
                    <a:buNone/>
                  </a:pPr>
                  <a:endParaRPr kumimoji="0" lang="en-US" altLang="ko-KR" sz="1800"/>
                </a:p>
              </p:txBody>
            </p:sp>
            <p:sp>
              <p:nvSpPr>
                <p:cNvPr id="197" name="Rectangle 331"/>
                <p:cNvSpPr>
                  <a:spLocks noChangeArrowheads="1"/>
                </p:cNvSpPr>
                <p:nvPr/>
              </p:nvSpPr>
              <p:spPr bwMode="auto">
                <a:xfrm>
                  <a:off x="5792" y="20656"/>
                  <a:ext cx="28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grpSp>
        </p:grpSp>
        <p:sp>
          <p:nvSpPr>
            <p:cNvPr id="121" name="Line 332"/>
            <p:cNvSpPr>
              <a:spLocks noChangeShapeType="1"/>
            </p:cNvSpPr>
            <p:nvPr/>
          </p:nvSpPr>
          <p:spPr bwMode="auto">
            <a:xfrm>
              <a:off x="6976" y="15474"/>
              <a:ext cx="633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 name="Line 333"/>
            <p:cNvSpPr>
              <a:spLocks noChangeShapeType="1"/>
            </p:cNvSpPr>
            <p:nvPr/>
          </p:nvSpPr>
          <p:spPr bwMode="auto">
            <a:xfrm>
              <a:off x="6970" y="15924"/>
              <a:ext cx="633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 name="Rectangle 334"/>
            <p:cNvSpPr>
              <a:spLocks noChangeArrowheads="1"/>
            </p:cNvSpPr>
            <p:nvPr/>
          </p:nvSpPr>
          <p:spPr bwMode="auto">
            <a:xfrm>
              <a:off x="6976" y="12966"/>
              <a:ext cx="6324" cy="3852"/>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sp>
          <p:nvSpPr>
            <p:cNvPr id="124" name="Line 335"/>
            <p:cNvSpPr>
              <a:spLocks noChangeShapeType="1"/>
            </p:cNvSpPr>
            <p:nvPr/>
          </p:nvSpPr>
          <p:spPr bwMode="auto">
            <a:xfrm>
              <a:off x="6988" y="13278"/>
              <a:ext cx="632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38" name="Rectangle 336"/>
          <p:cNvSpPr>
            <a:spLocks noChangeArrowheads="1"/>
          </p:cNvSpPr>
          <p:nvPr/>
        </p:nvSpPr>
        <p:spPr bwMode="auto">
          <a:xfrm>
            <a:off x="0" y="3141663"/>
            <a:ext cx="9144000" cy="2762250"/>
          </a:xfrm>
          <a:prstGeom prst="rect">
            <a:avLst/>
          </a:prstGeom>
          <a:solidFill>
            <a:schemeClr val="tx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sp>
        <p:nvSpPr>
          <p:cNvPr id="339" name="Rectangle 337"/>
          <p:cNvSpPr>
            <a:spLocks noChangeArrowheads="1"/>
          </p:cNvSpPr>
          <p:nvPr/>
        </p:nvSpPr>
        <p:spPr bwMode="auto">
          <a:xfrm>
            <a:off x="0" y="715963"/>
            <a:ext cx="9144000" cy="1450975"/>
          </a:xfrm>
          <a:prstGeom prst="rect">
            <a:avLst/>
          </a:prstGeom>
          <a:solidFill>
            <a:schemeClr val="tx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accent1"/>
              </a:buClr>
              <a:buChar char="•"/>
              <a:defRPr kumimoji="1" sz="14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anose="02020603050405020304" pitchFamily="18" charset="0"/>
                <a:ea typeface="굴림" panose="020B0600000101010101" pitchFamily="50" charset="-127"/>
              </a:defRPr>
            </a:lvl9pPr>
          </a:lstStyle>
          <a:p>
            <a:endParaRPr lang="en-US" altLang="en-US"/>
          </a:p>
        </p:txBody>
      </p:sp>
    </p:spTree>
    <p:extLst>
      <p:ext uri="{BB962C8B-B14F-4D97-AF65-F5344CB8AC3E}">
        <p14:creationId xmlns:p14="http://schemas.microsoft.com/office/powerpoint/2010/main" val="2516995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51"/>
          <p:cNvSpPr>
            <a:spLocks noChangeArrowheads="1"/>
          </p:cNvSpPr>
          <p:nvPr/>
        </p:nvSpPr>
        <p:spPr bwMode="auto">
          <a:xfrm>
            <a:off x="2118841" y="5493245"/>
            <a:ext cx="702515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t>Population </a:t>
            </a:r>
            <a:r>
              <a:rPr lang="en-US" altLang="en-US" sz="2400" b="1" dirty="0" smtClean="0"/>
              <a:t>Informatics</a:t>
            </a:r>
            <a:r>
              <a:rPr lang="en-US" sz="1800" dirty="0" smtClean="0"/>
              <a:t>: The systematic study of populations via secondary analysis of massive data collections (“big data”) about people.</a:t>
            </a:r>
            <a:endParaRPr lang="en-US" sz="800" dirty="0" smtClean="0"/>
          </a:p>
        </p:txBody>
      </p:sp>
      <p:pic>
        <p:nvPicPr>
          <p:cNvPr id="11267" name="Picture 42" descr="UNC_logo_w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1913" y="860425"/>
            <a:ext cx="1400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8" name="Group 15"/>
          <p:cNvGrpSpPr>
            <a:grpSpLocks/>
          </p:cNvGrpSpPr>
          <p:nvPr/>
        </p:nvGrpSpPr>
        <p:grpSpPr bwMode="auto">
          <a:xfrm>
            <a:off x="222250" y="91228"/>
            <a:ext cx="8699500" cy="5385837"/>
            <a:chOff x="222250" y="203201"/>
            <a:chExt cx="8699500" cy="5435599"/>
          </a:xfrm>
        </p:grpSpPr>
        <p:sp>
          <p:nvSpPr>
            <p:cNvPr id="42" name="Rectangle 41"/>
            <p:cNvSpPr/>
            <p:nvPr/>
          </p:nvSpPr>
          <p:spPr>
            <a:xfrm>
              <a:off x="222250" y="203201"/>
              <a:ext cx="8699500" cy="54355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graphicFrame>
          <p:nvGraphicFramePr>
            <p:cNvPr id="43" name="Diagram 42"/>
            <p:cNvGraphicFramePr/>
            <p:nvPr/>
          </p:nvGraphicFramePr>
          <p:xfrm>
            <a:off x="412750" y="990600"/>
            <a:ext cx="8318500" cy="4508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274" name="Rectangle 9"/>
            <p:cNvSpPr>
              <a:spLocks noChangeArrowheads="1"/>
            </p:cNvSpPr>
            <p:nvPr/>
          </p:nvSpPr>
          <p:spPr bwMode="auto">
            <a:xfrm>
              <a:off x="3064732" y="2044157"/>
              <a:ext cx="3014543" cy="96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b="1" dirty="0" smtClean="0">
                <a:solidFill>
                  <a:schemeClr val="bg1"/>
                </a:solidFill>
              </a:endParaRPr>
            </a:p>
            <a:p>
              <a:pPr algn="ctr" eaLnBrk="1" hangingPunct="1">
                <a:spcBef>
                  <a:spcPct val="0"/>
                </a:spcBef>
                <a:buFontTx/>
                <a:buNone/>
              </a:pPr>
              <a:r>
                <a:rPr lang="en-US" altLang="en-US" sz="2000" b="1" dirty="0" smtClean="0">
                  <a:solidFill>
                    <a:schemeClr val="bg1"/>
                  </a:solidFill>
                </a:rPr>
                <a:t>Information</a:t>
              </a:r>
              <a:endParaRPr lang="en-US" altLang="en-US" sz="1800" b="1" dirty="0">
                <a:solidFill>
                  <a:schemeClr val="bg1"/>
                </a:solidFill>
              </a:endParaRPr>
            </a:p>
            <a:p>
              <a:pPr algn="ctr" eaLnBrk="1" hangingPunct="1">
                <a:spcBef>
                  <a:spcPct val="0"/>
                </a:spcBef>
                <a:buFontTx/>
                <a:buNone/>
              </a:pPr>
              <a:r>
                <a:rPr lang="en-US" altLang="en-US" sz="1800" dirty="0">
                  <a:solidFill>
                    <a:schemeClr val="bg1"/>
                  </a:solidFill>
                </a:rPr>
                <a:t>Broad new </a:t>
              </a:r>
              <a:r>
                <a:rPr lang="en-US" altLang="en-US" sz="1800" dirty="0" smtClean="0">
                  <a:solidFill>
                    <a:schemeClr val="bg1"/>
                  </a:solidFill>
                </a:rPr>
                <a:t>research</a:t>
              </a:r>
              <a:r>
                <a:rPr lang="en-US" altLang="en-US" sz="1800" dirty="0">
                  <a:solidFill>
                    <a:schemeClr val="bg1"/>
                  </a:solidFill>
                </a:rPr>
                <a:t> </a:t>
              </a:r>
              <a:r>
                <a:rPr lang="en-US" altLang="en-US" sz="1800" dirty="0" smtClean="0">
                  <a:solidFill>
                    <a:schemeClr val="bg1"/>
                  </a:solidFill>
                </a:rPr>
                <a:t>questions</a:t>
              </a:r>
              <a:endParaRPr lang="en-US" altLang="en-US" sz="1800" dirty="0">
                <a:solidFill>
                  <a:schemeClr val="bg1"/>
                </a:solidFill>
              </a:endParaRPr>
            </a:p>
          </p:txBody>
        </p:sp>
        <p:sp>
          <p:nvSpPr>
            <p:cNvPr id="11275" name="TextBox 10"/>
            <p:cNvSpPr txBox="1">
              <a:spLocks noChangeArrowheads="1"/>
            </p:cNvSpPr>
            <p:nvPr/>
          </p:nvSpPr>
          <p:spPr bwMode="auto">
            <a:xfrm>
              <a:off x="1555750" y="3206511"/>
              <a:ext cx="6032500" cy="8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000" b="1" dirty="0" smtClean="0">
                <a:solidFill>
                  <a:schemeClr val="bg1"/>
                </a:solidFill>
              </a:endParaRPr>
            </a:p>
            <a:p>
              <a:pPr algn="ctr" eaLnBrk="1" hangingPunct="1">
                <a:spcBef>
                  <a:spcPct val="0"/>
                </a:spcBef>
                <a:buFontTx/>
                <a:buNone/>
              </a:pPr>
              <a:r>
                <a:rPr lang="en-US" altLang="en-US" sz="2000" b="1" dirty="0" smtClean="0">
                  <a:solidFill>
                    <a:schemeClr val="bg1"/>
                  </a:solidFill>
                </a:rPr>
                <a:t>Methods</a:t>
              </a:r>
              <a:endParaRPr lang="en-US" altLang="en-US" sz="2000" b="1" dirty="0">
                <a:solidFill>
                  <a:schemeClr val="bg1"/>
                </a:solidFill>
              </a:endParaRPr>
            </a:p>
            <a:p>
              <a:pPr algn="ctr" eaLnBrk="1" hangingPunct="1">
                <a:spcBef>
                  <a:spcPct val="0"/>
                </a:spcBef>
                <a:buFontTx/>
                <a:buNone/>
              </a:pPr>
              <a:r>
                <a:rPr lang="en-US" altLang="en-US" sz="1800" dirty="0" err="1" smtClean="0">
                  <a:solidFill>
                    <a:schemeClr val="bg1"/>
                  </a:solidFill>
                </a:rPr>
                <a:t>Datamining</a:t>
              </a:r>
              <a:r>
                <a:rPr lang="en-US" altLang="en-US" sz="1800" dirty="0">
                  <a:solidFill>
                    <a:schemeClr val="bg1"/>
                  </a:solidFill>
                </a:rPr>
                <a:t> </a:t>
              </a:r>
              <a:r>
                <a:rPr lang="en-US" altLang="en-US" sz="1800" dirty="0" smtClean="0">
                  <a:solidFill>
                    <a:schemeClr val="bg1"/>
                  </a:solidFill>
                </a:rPr>
                <a:t>&amp; Statistical methods</a:t>
              </a:r>
              <a:endParaRPr lang="en-US" altLang="en-US" sz="1800" b="1" dirty="0">
                <a:solidFill>
                  <a:schemeClr val="bg1"/>
                </a:solidFill>
              </a:endParaRPr>
            </a:p>
          </p:txBody>
        </p:sp>
        <p:sp>
          <p:nvSpPr>
            <p:cNvPr id="13" name="Oval 12"/>
            <p:cNvSpPr/>
            <p:nvPr/>
          </p:nvSpPr>
          <p:spPr>
            <a:xfrm>
              <a:off x="2990850" y="292461"/>
              <a:ext cx="3162300" cy="660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800" dirty="0"/>
                <a:t>Actionable</a:t>
              </a:r>
            </a:p>
            <a:p>
              <a:pPr algn="ctr" eaLnBrk="1" hangingPunct="1">
                <a:defRPr/>
              </a:pPr>
              <a:r>
                <a:rPr lang="en-US" sz="1800" dirty="0"/>
                <a:t>Policy and Practice</a:t>
              </a:r>
            </a:p>
          </p:txBody>
        </p:sp>
      </p:grpSp>
      <p:sp>
        <p:nvSpPr>
          <p:cNvPr id="14" name="Rectangle 13"/>
          <p:cNvSpPr/>
          <p:nvPr/>
        </p:nvSpPr>
        <p:spPr>
          <a:xfrm>
            <a:off x="0" y="0"/>
            <a:ext cx="9144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6" name="Trapezoid 4"/>
          <p:cNvSpPr/>
          <p:nvPr/>
        </p:nvSpPr>
        <p:spPr bwMode="auto">
          <a:xfrm>
            <a:off x="1868488" y="2847975"/>
            <a:ext cx="5407025" cy="1162050"/>
          </a:xfrm>
          <a:prstGeom prst="rect">
            <a:avLst/>
          </a:prstGeom>
        </p:spPr>
        <p:style>
          <a:lnRef idx="0">
            <a:scrgbClr r="0" g="0" b="0"/>
          </a:lnRef>
          <a:fillRef idx="0">
            <a:scrgbClr r="0" g="0" b="0"/>
          </a:fillRef>
          <a:effectRef idx="0">
            <a:scrgbClr r="0" g="0" b="0"/>
          </a:effectRef>
          <a:fontRef idx="minor">
            <a:schemeClr val="lt1"/>
          </a:fontRef>
        </p:style>
        <p:txBody>
          <a:bodyPr lIns="22860" tIns="22860" rIns="22860" bIns="22860" spcCol="1270" anchor="ctr"/>
          <a:lstStyle/>
          <a:p>
            <a:pPr algn="ctr" defTabSz="800100" eaLnBrk="1" hangingPunct="1">
              <a:spcAft>
                <a:spcPts val="0"/>
              </a:spcAft>
              <a:defRPr/>
            </a:pPr>
            <a:endParaRPr lang="en-US" sz="2400" b="1" dirty="0">
              <a:solidFill>
                <a:schemeClr val="bg1"/>
              </a:solidFill>
            </a:endParaRPr>
          </a:p>
        </p:txBody>
      </p:sp>
      <p:pic>
        <p:nvPicPr>
          <p:cNvPr id="11271" name="Picture 2" descr="http://pinformatics.web.unc.edu/files/2012/10/pinfo7_colo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2249" y="5594987"/>
            <a:ext cx="1821947" cy="5760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51"/>
          <p:cNvSpPr>
            <a:spLocks noChangeArrowheads="1"/>
          </p:cNvSpPr>
          <p:nvPr/>
        </p:nvSpPr>
        <p:spPr bwMode="auto">
          <a:xfrm>
            <a:off x="222250" y="6273225"/>
            <a:ext cx="8921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sz="1600" dirty="0" smtClean="0"/>
              <a:t>Kum, H.C., Krishnamurthy A., </a:t>
            </a:r>
            <a:r>
              <a:rPr lang="en-US" sz="1600" dirty="0" err="1" smtClean="0"/>
              <a:t>Machanavajjhala</a:t>
            </a:r>
            <a:r>
              <a:rPr lang="en-US" sz="1600" dirty="0" smtClean="0"/>
              <a:t> A., and </a:t>
            </a:r>
            <a:r>
              <a:rPr lang="en-US" sz="1600" dirty="0" err="1" smtClean="0"/>
              <a:t>Ahalt</a:t>
            </a:r>
            <a:r>
              <a:rPr lang="en-US" sz="1600" dirty="0" smtClean="0"/>
              <a:t> S. Social Genome: Putting Big Data to Work for Population Informatics. </a:t>
            </a:r>
            <a:r>
              <a:rPr lang="en-US" sz="1600" i="1" dirty="0" smtClean="0"/>
              <a:t>IEEE Computer Special Outlook Issue</a:t>
            </a:r>
            <a:r>
              <a:rPr lang="en-US" sz="1600" dirty="0" smtClean="0"/>
              <a:t>. pp 56-63.  Jan 2014</a:t>
            </a:r>
          </a:p>
        </p:txBody>
      </p:sp>
      <p:sp>
        <p:nvSpPr>
          <p:cNvPr id="17" name="Content Placeholder 6"/>
          <p:cNvSpPr txBox="1">
            <a:spLocks/>
          </p:cNvSpPr>
          <p:nvPr/>
        </p:nvSpPr>
        <p:spPr bwMode="auto">
          <a:xfrm>
            <a:off x="1624012" y="4724400"/>
            <a:ext cx="5895975" cy="573087"/>
          </a:xfrm>
          <a:prstGeom prst="rect">
            <a:avLst/>
          </a:prstGeom>
          <a:solidFill>
            <a:srgbClr val="FDFCEE"/>
          </a:solidFill>
          <a:ln w="9525">
            <a:solidFill>
              <a:schemeClr val="tx2"/>
            </a:solidFill>
            <a:miter lim="800000"/>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b="1" dirty="0">
                <a:solidFill>
                  <a:srgbClr val="0070C0"/>
                </a:solidFill>
              </a:rPr>
              <a:t>Social Genome </a:t>
            </a:r>
            <a:r>
              <a:rPr lang="en-US" altLang="en-US" b="1" dirty="0" smtClean="0">
                <a:solidFill>
                  <a:srgbClr val="0070C0"/>
                </a:solidFill>
              </a:rPr>
              <a:t>Data Library</a:t>
            </a:r>
            <a:endParaRPr lang="en-US" altLang="en-US" dirty="0">
              <a:solidFill>
                <a:srgbClr val="0070C0"/>
              </a:solidFill>
            </a:endParaRPr>
          </a:p>
        </p:txBody>
      </p:sp>
      <p:grpSp>
        <p:nvGrpSpPr>
          <p:cNvPr id="18" name="Group 4"/>
          <p:cNvGrpSpPr>
            <a:grpSpLocks/>
          </p:cNvGrpSpPr>
          <p:nvPr/>
        </p:nvGrpSpPr>
        <p:grpSpPr bwMode="auto">
          <a:xfrm>
            <a:off x="86519" y="3118523"/>
            <a:ext cx="2809081" cy="1426299"/>
            <a:chOff x="4572000" y="3875964"/>
            <a:chExt cx="4244454" cy="914400"/>
          </a:xfrm>
        </p:grpSpPr>
        <p:sp>
          <p:nvSpPr>
            <p:cNvPr id="19" name="Oval 1"/>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0" name="Content Placeholder 6"/>
            <p:cNvSpPr txBox="1">
              <a:spLocks/>
            </p:cNvSpPr>
            <p:nvPr/>
          </p:nvSpPr>
          <p:spPr bwMode="auto">
            <a:xfrm>
              <a:off x="4738154" y="3875964"/>
              <a:ext cx="4078300" cy="70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Domain Knowledgeable</a:t>
              </a:r>
            </a:p>
            <a:p>
              <a:pPr algn="ctr">
                <a:buFont typeface="Wingdings" pitchFamily="2" charset="2"/>
                <a:buNone/>
              </a:pPr>
              <a:r>
                <a:rPr lang="en-US" altLang="en-US" sz="2000" b="1" dirty="0">
                  <a:solidFill>
                    <a:schemeClr val="accent2"/>
                  </a:solidFill>
                </a:rPr>
                <a:t>Computer Scientists</a:t>
              </a:r>
              <a:endParaRPr lang="en-US" altLang="en-US" sz="2000" dirty="0"/>
            </a:p>
          </p:txBody>
        </p:sp>
      </p:grpSp>
      <p:grpSp>
        <p:nvGrpSpPr>
          <p:cNvPr id="21" name="Group 6"/>
          <p:cNvGrpSpPr>
            <a:grpSpLocks/>
          </p:cNvGrpSpPr>
          <p:nvPr/>
        </p:nvGrpSpPr>
        <p:grpSpPr bwMode="auto">
          <a:xfrm>
            <a:off x="6215063" y="1897063"/>
            <a:ext cx="2700337" cy="1735137"/>
            <a:chOff x="4572000" y="3875964"/>
            <a:chExt cx="4272080" cy="914400"/>
          </a:xfrm>
        </p:grpSpPr>
        <p:sp>
          <p:nvSpPr>
            <p:cNvPr id="22" name="Oval 7"/>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3" name="Content Placeholder 6"/>
            <p:cNvSpPr txBox="1">
              <a:spLocks/>
            </p:cNvSpPr>
            <p:nvPr/>
          </p:nvSpPr>
          <p:spPr bwMode="auto">
            <a:xfrm>
              <a:off x="4572000" y="3875965"/>
              <a:ext cx="427208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Data Intensive</a:t>
              </a:r>
            </a:p>
            <a:p>
              <a:pPr algn="ctr">
                <a:buFont typeface="Wingdings" pitchFamily="2" charset="2"/>
                <a:buNone/>
              </a:pPr>
              <a:r>
                <a:rPr lang="en-US" altLang="en-US" sz="2000" b="1" dirty="0">
                  <a:solidFill>
                    <a:schemeClr val="accent2"/>
                  </a:solidFill>
                </a:rPr>
                <a:t>Domain </a:t>
              </a:r>
              <a:r>
                <a:rPr lang="en-US" altLang="en-US" sz="2000" b="1" dirty="0" smtClean="0">
                  <a:solidFill>
                    <a:schemeClr val="accent2"/>
                  </a:solidFill>
                </a:rPr>
                <a:t>Scientists</a:t>
              </a:r>
            </a:p>
            <a:p>
              <a:pPr algn="ctr">
                <a:buNone/>
              </a:pPr>
              <a:r>
                <a:rPr lang="en-US" altLang="en-US" sz="1400" b="1" dirty="0">
                  <a:solidFill>
                    <a:srgbClr val="0070C0"/>
                  </a:solidFill>
                </a:rPr>
                <a:t>Frame Real World Questions </a:t>
              </a:r>
              <a:endParaRPr lang="en-US" altLang="en-US" sz="1400" b="1" dirty="0" smtClean="0">
                <a:solidFill>
                  <a:srgbClr val="0070C0"/>
                </a:solidFill>
              </a:endParaRPr>
            </a:p>
            <a:p>
              <a:pPr algn="ctr">
                <a:buNone/>
              </a:pPr>
              <a:r>
                <a:rPr lang="en-US" altLang="en-US" sz="1400" b="1" dirty="0" smtClean="0">
                  <a:solidFill>
                    <a:srgbClr val="0070C0"/>
                  </a:solidFill>
                </a:rPr>
                <a:t>to </a:t>
              </a:r>
              <a:r>
                <a:rPr lang="en-US" altLang="en-US" sz="1400" b="1" dirty="0">
                  <a:solidFill>
                    <a:srgbClr val="0070C0"/>
                  </a:solidFill>
                </a:rPr>
                <a:t>Tractable </a:t>
              </a:r>
              <a:r>
                <a:rPr lang="en-US" altLang="en-US" sz="1400" b="1" dirty="0" smtClean="0">
                  <a:solidFill>
                    <a:srgbClr val="0070C0"/>
                  </a:solidFill>
                </a:rPr>
                <a:t>Questions</a:t>
              </a:r>
              <a:endParaRPr lang="en-US" altLang="en-US" sz="1400" b="1" dirty="0">
                <a:solidFill>
                  <a:srgbClr val="0070C0"/>
                </a:solidFill>
              </a:endParaRPr>
            </a:p>
          </p:txBody>
        </p:sp>
      </p:grpSp>
      <p:grpSp>
        <p:nvGrpSpPr>
          <p:cNvPr id="24" name="Group 12"/>
          <p:cNvGrpSpPr>
            <a:grpSpLocks/>
          </p:cNvGrpSpPr>
          <p:nvPr/>
        </p:nvGrpSpPr>
        <p:grpSpPr bwMode="auto">
          <a:xfrm>
            <a:off x="527050" y="695325"/>
            <a:ext cx="3057525" cy="1755644"/>
            <a:chOff x="4572000" y="3875964"/>
            <a:chExt cx="4244454" cy="924361"/>
          </a:xfrm>
        </p:grpSpPr>
        <p:sp>
          <p:nvSpPr>
            <p:cNvPr id="25" name="Oval 13"/>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26" name="Content Placeholder 6"/>
            <p:cNvSpPr txBox="1">
              <a:spLocks/>
            </p:cNvSpPr>
            <p:nvPr/>
          </p:nvSpPr>
          <p:spPr bwMode="auto">
            <a:xfrm>
              <a:off x="4738154" y="3875964"/>
              <a:ext cx="4078300" cy="92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dirty="0">
                  <a:solidFill>
                    <a:schemeClr val="accent2"/>
                  </a:solidFill>
                </a:rPr>
                <a:t>Data Savvy</a:t>
              </a:r>
            </a:p>
            <a:p>
              <a:pPr algn="ctr">
                <a:buFont typeface="Wingdings" pitchFamily="2" charset="2"/>
                <a:buNone/>
              </a:pPr>
              <a:r>
                <a:rPr lang="en-US" altLang="en-US" sz="2000" b="1" dirty="0">
                  <a:solidFill>
                    <a:schemeClr val="accent2"/>
                  </a:solidFill>
                </a:rPr>
                <a:t>Managers</a:t>
              </a:r>
            </a:p>
            <a:p>
              <a:pPr algn="ctr">
                <a:buFont typeface="Wingdings" pitchFamily="2" charset="2"/>
                <a:buNone/>
              </a:pPr>
              <a:r>
                <a:rPr lang="en-US" altLang="en-US" sz="2000" b="1" dirty="0">
                  <a:solidFill>
                    <a:schemeClr val="accent2"/>
                  </a:solidFill>
                </a:rPr>
                <a:t>(Decision Makers</a:t>
              </a:r>
              <a:r>
                <a:rPr lang="en-US" altLang="en-US" sz="2000" b="1" dirty="0" smtClean="0">
                  <a:solidFill>
                    <a:schemeClr val="accent2"/>
                  </a:solidFill>
                </a:rPr>
                <a:t>)</a:t>
              </a:r>
            </a:p>
            <a:p>
              <a:pPr algn="ctr">
                <a:buNone/>
              </a:pPr>
              <a:r>
                <a:rPr lang="en-US" altLang="en-US" sz="1600" b="1" dirty="0">
                  <a:solidFill>
                    <a:srgbClr val="0070C0"/>
                  </a:solidFill>
                </a:rPr>
                <a:t>Data Based Answers to </a:t>
              </a:r>
            </a:p>
            <a:p>
              <a:pPr algn="ctr">
                <a:buNone/>
              </a:pPr>
              <a:r>
                <a:rPr lang="en-US" altLang="en-US" sz="1600" b="1" dirty="0">
                  <a:solidFill>
                    <a:srgbClr val="0070C0"/>
                  </a:solidFill>
                </a:rPr>
                <a:t>Real world </a:t>
              </a:r>
              <a:r>
                <a:rPr lang="en-US" altLang="en-US" sz="1600" b="1" dirty="0" smtClean="0">
                  <a:solidFill>
                    <a:srgbClr val="0070C0"/>
                  </a:solidFill>
                </a:rPr>
                <a:t>Problems</a:t>
              </a:r>
              <a:endParaRPr lang="en-US" altLang="en-US" sz="1800" dirty="0"/>
            </a:p>
            <a:p>
              <a:pPr algn="ctr">
                <a:buNone/>
              </a:pPr>
              <a:endParaRPr lang="en-US" altLang="en-US" sz="1100" dirty="0">
                <a:solidFill>
                  <a:srgbClr val="0070C0"/>
                </a:solidFill>
              </a:endParaRPr>
            </a:p>
          </p:txBody>
        </p:sp>
      </p:grpSp>
    </p:spTree>
    <p:extLst>
      <p:ext uri="{BB962C8B-B14F-4D97-AF65-F5344CB8AC3E}">
        <p14:creationId xmlns:p14="http://schemas.microsoft.com/office/powerpoint/2010/main" val="2589834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10" name="Subtitle 9"/>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2" descr="C:\Users\lynch\Documents\SRPH Website\public_health logos\RGB\public_health_stacked_maroon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5747446"/>
            <a:ext cx="1828800" cy="7295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5842174"/>
            <a:ext cx="2038340" cy="644351"/>
          </a:xfrm>
          <a:prstGeom prst="rect">
            <a:avLst/>
          </a:prstGeom>
        </p:spPr>
      </p:pic>
      <p:pic>
        <p:nvPicPr>
          <p:cNvPr id="13" name="Picture 4" descr="http://www.abiie.com/images/icon_problem_ma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4564" y="473694"/>
            <a:ext cx="1294871" cy="129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847" y="1945463"/>
            <a:ext cx="3455853" cy="35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a:xfrm>
            <a:off x="3737100" y="1945463"/>
            <a:ext cx="5254500" cy="35957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400" dirty="0" smtClean="0">
              <a:solidFill>
                <a:schemeClr val="accent2">
                  <a:lumMod val="50000"/>
                </a:schemeClr>
              </a:solidFill>
              <a:ea typeface="굴림" pitchFamily="50" charset="-127"/>
            </a:endParaRPr>
          </a:p>
          <a:p>
            <a:pPr>
              <a:spcBef>
                <a:spcPts val="0"/>
              </a:spcBef>
            </a:pPr>
            <a:endParaRPr lang="en-US" altLang="ko-KR" sz="2000" dirty="0" smtClean="0">
              <a:solidFill>
                <a:schemeClr val="accent2">
                  <a:lumMod val="50000"/>
                </a:schemeClr>
              </a:solidFill>
              <a:ea typeface="굴림" pitchFamily="50" charset="-127"/>
            </a:endParaRPr>
          </a:p>
          <a:p>
            <a:pPr>
              <a:spcBef>
                <a:spcPts val="0"/>
              </a:spcBef>
            </a:pPr>
            <a:r>
              <a:rPr lang="en-US" altLang="ko-KR" dirty="0" smtClean="0">
                <a:solidFill>
                  <a:schemeClr val="accent2">
                    <a:lumMod val="50000"/>
                  </a:schemeClr>
                </a:solidFill>
                <a:ea typeface="굴림" pitchFamily="50" charset="-127"/>
              </a:rPr>
              <a:t>Thank You !</a:t>
            </a:r>
          </a:p>
          <a:p>
            <a:pPr>
              <a:spcBef>
                <a:spcPts val="0"/>
              </a:spcBef>
            </a:pPr>
            <a:endParaRPr lang="en-US" altLang="ko-KR" sz="2000" dirty="0" smtClean="0">
              <a:solidFill>
                <a:schemeClr val="accent2">
                  <a:lumMod val="50000"/>
                </a:schemeClr>
              </a:solidFill>
              <a:ea typeface="굴림" pitchFamily="50" charset="-127"/>
            </a:endParaRPr>
          </a:p>
          <a:p>
            <a:pPr>
              <a:spcBef>
                <a:spcPts val="0"/>
              </a:spcBef>
            </a:pPr>
            <a:r>
              <a:rPr lang="en-US" altLang="ko-KR" sz="2000" dirty="0" smtClean="0">
                <a:solidFill>
                  <a:schemeClr val="accent2">
                    <a:lumMod val="50000"/>
                  </a:schemeClr>
                </a:solidFill>
                <a:ea typeface="굴림" pitchFamily="50" charset="-127"/>
              </a:rPr>
              <a:t>Hye-Chung Kum</a:t>
            </a:r>
          </a:p>
          <a:p>
            <a:pPr>
              <a:spcBef>
                <a:spcPts val="0"/>
              </a:spcBef>
            </a:pPr>
            <a:r>
              <a:rPr lang="en-US" altLang="ko-KR" sz="2000" dirty="0" smtClean="0">
                <a:solidFill>
                  <a:schemeClr val="accent2">
                    <a:lumMod val="50000"/>
                  </a:schemeClr>
                </a:solidFill>
                <a:ea typeface="굴림" pitchFamily="50" charset="-127"/>
              </a:rPr>
              <a:t>Population </a:t>
            </a:r>
            <a:r>
              <a:rPr lang="en-US" altLang="ko-KR" sz="2000" dirty="0">
                <a:solidFill>
                  <a:schemeClr val="accent2">
                    <a:lumMod val="50000"/>
                  </a:schemeClr>
                </a:solidFill>
                <a:ea typeface="굴림" pitchFamily="50" charset="-127"/>
              </a:rPr>
              <a:t>Informatics Research Group</a:t>
            </a:r>
          </a:p>
          <a:p>
            <a:pPr>
              <a:spcBef>
                <a:spcPts val="0"/>
              </a:spcBef>
            </a:pPr>
            <a:r>
              <a:rPr lang="en-US" altLang="ko-KR" sz="2000" dirty="0">
                <a:solidFill>
                  <a:schemeClr val="accent2">
                    <a:lumMod val="50000"/>
                  </a:schemeClr>
                </a:solidFill>
                <a:ea typeface="굴림" pitchFamily="50" charset="-127"/>
              </a:rPr>
              <a:t>http://research.tamhsc.edu/pinformatics</a:t>
            </a:r>
            <a:endParaRPr lang="en-US" sz="2000" dirty="0">
              <a:solidFill>
                <a:schemeClr val="accent2">
                  <a:lumMod val="50000"/>
                </a:schemeClr>
              </a:solidFill>
              <a:ea typeface="굴림" pitchFamily="50" charset="-127"/>
            </a:endParaRPr>
          </a:p>
          <a:p>
            <a:r>
              <a:rPr lang="en-US" sz="2000" dirty="0" smtClean="0">
                <a:solidFill>
                  <a:schemeClr val="accent2">
                    <a:lumMod val="50000"/>
                  </a:schemeClr>
                </a:solidFill>
                <a:ea typeface="굴림" pitchFamily="50" charset="-127"/>
              </a:rPr>
              <a:t>kum@tamu.edu</a:t>
            </a:r>
            <a:endParaRPr lang="en-US" sz="2000" dirty="0">
              <a:solidFill>
                <a:schemeClr val="accent2">
                  <a:lumMod val="50000"/>
                </a:schemeClr>
              </a:solidFill>
              <a:ea typeface="굴림" pitchFamily="50" charset="-127"/>
            </a:endParaRPr>
          </a:p>
        </p:txBody>
      </p:sp>
    </p:spTree>
    <p:extLst>
      <p:ext uri="{BB962C8B-B14F-4D97-AF65-F5344CB8AC3E}">
        <p14:creationId xmlns:p14="http://schemas.microsoft.com/office/powerpoint/2010/main" val="3891368791"/>
      </p:ext>
    </p:extLst>
  </p:cSld>
  <p:clrMapOvr>
    <a:masterClrMapping/>
  </p:clrMapOvr>
  <mc:AlternateContent xmlns:mc="http://schemas.openxmlformats.org/markup-compatibility/2006" xmlns:p14="http://schemas.microsoft.com/office/powerpoint/2010/main">
    <mc:Choice Requires="p14">
      <p:transition spd="slow" p14:dur="2000" advTm="1343"/>
    </mc:Choice>
    <mc:Fallback xmlns="">
      <p:transition spd="slow" advTm="134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Bioinformatics</a:t>
            </a:r>
            <a:br>
              <a:rPr lang="en-US" dirty="0" smtClean="0"/>
            </a:br>
            <a:r>
              <a:rPr lang="en-US" sz="3600" dirty="0" smtClean="0"/>
              <a:t>Apply Data Science to Human Genome Data</a:t>
            </a:r>
            <a:endParaRPr lang="en-US" sz="3600" dirty="0"/>
          </a:p>
        </p:txBody>
      </p:sp>
      <p:pic>
        <p:nvPicPr>
          <p:cNvPr id="4" name="Picture 3"/>
          <p:cNvPicPr>
            <a:picLocks noChangeAspect="1"/>
          </p:cNvPicPr>
          <p:nvPr/>
        </p:nvPicPr>
        <p:blipFill>
          <a:blip r:embed="rId2"/>
          <a:stretch>
            <a:fillRect/>
          </a:stretch>
        </p:blipFill>
        <p:spPr>
          <a:xfrm>
            <a:off x="3581400" y="1262743"/>
            <a:ext cx="5438775" cy="5438775"/>
          </a:xfrm>
          <a:prstGeom prst="rect">
            <a:avLst/>
          </a:prstGeom>
        </p:spPr>
      </p:pic>
      <p:sp>
        <p:nvSpPr>
          <p:cNvPr id="8" name="TextBox 7"/>
          <p:cNvSpPr txBox="1"/>
          <p:nvPr/>
        </p:nvSpPr>
        <p:spPr>
          <a:xfrm>
            <a:off x="3429000" y="5334000"/>
            <a:ext cx="622300" cy="7694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4400" b="1" dirty="0" smtClean="0"/>
              <a:t>+</a:t>
            </a:r>
            <a:endParaRPr lang="en-US" sz="4400" b="1" dirty="0"/>
          </a:p>
        </p:txBody>
      </p:sp>
      <p:sp>
        <p:nvSpPr>
          <p:cNvPr id="5" name="Oval Callout 4"/>
          <p:cNvSpPr/>
          <p:nvPr/>
        </p:nvSpPr>
        <p:spPr>
          <a:xfrm>
            <a:off x="76200" y="1295400"/>
            <a:ext cx="3733800" cy="2286000"/>
          </a:xfrm>
          <a:prstGeom prst="wedgeEllipseCallout">
            <a:avLst>
              <a:gd name="adj1" fmla="val 64413"/>
              <a:gd name="adj2" fmla="val 251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smtClean="0"/>
              <a:t>Biology</a:t>
            </a:r>
            <a:endParaRPr lang="en-US" altLang="en-US" sz="3200" dirty="0"/>
          </a:p>
        </p:txBody>
      </p:sp>
      <p:pic>
        <p:nvPicPr>
          <p:cNvPr id="4098" name="Picture 2" descr="http://dearauthor.com/wp-content/uploads/2012/09/bigstock-binary-stream-12115361-500x3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3136900" cy="2352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4800600"/>
            <a:ext cx="1828800" cy="138499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800" b="1" dirty="0" smtClean="0"/>
              <a:t>Human</a:t>
            </a:r>
          </a:p>
          <a:p>
            <a:pPr algn="ctr"/>
            <a:r>
              <a:rPr lang="en-US" sz="2800" b="1" dirty="0" smtClean="0"/>
              <a:t>Genome</a:t>
            </a:r>
          </a:p>
          <a:p>
            <a:pPr algn="ctr"/>
            <a:r>
              <a:rPr lang="en-US" sz="2800" b="1" dirty="0" smtClean="0"/>
              <a:t>Data</a:t>
            </a:r>
            <a:endParaRPr lang="en-US" sz="2800" b="1" dirty="0"/>
          </a:p>
        </p:txBody>
      </p:sp>
    </p:spTree>
    <p:extLst>
      <p:ext uri="{BB962C8B-B14F-4D97-AF65-F5344CB8AC3E}">
        <p14:creationId xmlns:p14="http://schemas.microsoft.com/office/powerpoint/2010/main" val="3222916671"/>
      </p:ext>
    </p:extLst>
  </p:cSld>
  <p:clrMapOvr>
    <a:masterClrMapping/>
  </p:clrMapOvr>
  <mc:AlternateContent xmlns:mc="http://schemas.openxmlformats.org/markup-compatibility/2006" xmlns:p14="http://schemas.microsoft.com/office/powerpoint/2010/main">
    <mc:Choice Requires="p14">
      <p:transition spd="slow" p14:dur="2000" advTm="12385"/>
    </mc:Choice>
    <mc:Fallback xmlns="">
      <p:transition spd="slow" advTm="1238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a:t>
            </a:r>
            <a:r>
              <a:rPr lang="en-US" dirty="0"/>
              <a:t>informatics</a:t>
            </a:r>
            <a:br>
              <a:rPr lang="en-US" dirty="0"/>
            </a:br>
            <a:r>
              <a:rPr lang="en-US" sz="3600" dirty="0"/>
              <a:t>Apply Data Science to </a:t>
            </a:r>
            <a:r>
              <a:rPr lang="en-US" sz="3600" dirty="0" smtClean="0"/>
              <a:t>Social </a:t>
            </a:r>
            <a:r>
              <a:rPr lang="en-US" sz="3600" dirty="0"/>
              <a:t>Genome Data</a:t>
            </a:r>
          </a:p>
        </p:txBody>
      </p:sp>
      <p:pic>
        <p:nvPicPr>
          <p:cNvPr id="4" name="Picture 3"/>
          <p:cNvPicPr>
            <a:picLocks noChangeAspect="1"/>
          </p:cNvPicPr>
          <p:nvPr/>
        </p:nvPicPr>
        <p:blipFill>
          <a:blip r:embed="rId3"/>
          <a:stretch>
            <a:fillRect/>
          </a:stretch>
        </p:blipFill>
        <p:spPr>
          <a:xfrm>
            <a:off x="3581400" y="1262743"/>
            <a:ext cx="5438775" cy="5438775"/>
          </a:xfrm>
          <a:prstGeom prst="rect">
            <a:avLst/>
          </a:prstGeom>
        </p:spPr>
      </p:pic>
      <p:sp>
        <p:nvSpPr>
          <p:cNvPr id="5" name="Oval Callout 4"/>
          <p:cNvSpPr/>
          <p:nvPr/>
        </p:nvSpPr>
        <p:spPr>
          <a:xfrm>
            <a:off x="76200" y="1295400"/>
            <a:ext cx="3733800" cy="2286000"/>
          </a:xfrm>
          <a:prstGeom prst="wedgeEllipseCallout">
            <a:avLst>
              <a:gd name="adj1" fmla="val 64413"/>
              <a:gd name="adj2" fmla="val 2510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en-US" sz="2400" dirty="0" smtClean="0"/>
              <a:t>Studies </a:t>
            </a:r>
            <a:r>
              <a:rPr lang="en-US" altLang="en-US" sz="2400" dirty="0"/>
              <a:t>of </a:t>
            </a:r>
            <a:r>
              <a:rPr lang="en-US" altLang="en-US" sz="2400" dirty="0" smtClean="0"/>
              <a:t>society (groups </a:t>
            </a:r>
            <a:r>
              <a:rPr lang="en-US" altLang="en-US" sz="2400" dirty="0"/>
              <a:t>of </a:t>
            </a:r>
            <a:r>
              <a:rPr lang="en-US" altLang="en-US" sz="2400" dirty="0" smtClean="0"/>
              <a:t>people)</a:t>
            </a:r>
          </a:p>
          <a:p>
            <a:pPr marL="342900" indent="-342900">
              <a:buFont typeface="Arial" panose="020B0604020202020204" pitchFamily="34" charset="0"/>
              <a:buChar char="•"/>
            </a:pPr>
            <a:r>
              <a:rPr lang="en-US" altLang="en-US" sz="2000" dirty="0" smtClean="0"/>
              <a:t>Social sciences </a:t>
            </a:r>
          </a:p>
          <a:p>
            <a:pPr marL="342900" indent="-342900">
              <a:buFont typeface="Arial" panose="020B0604020202020204" pitchFamily="34" charset="0"/>
              <a:buChar char="•"/>
            </a:pPr>
            <a:r>
              <a:rPr lang="en-US" altLang="en-US" sz="2000" dirty="0" smtClean="0"/>
              <a:t>Health sciences (</a:t>
            </a:r>
            <a:r>
              <a:rPr lang="en-US" altLang="en-US" sz="2000" dirty="0" smtClean="0">
                <a:solidFill>
                  <a:srgbClr val="C00000"/>
                </a:solidFill>
              </a:rPr>
              <a:t>population health</a:t>
            </a:r>
            <a:r>
              <a:rPr lang="en-US" altLang="en-US" sz="2000" dirty="0" smtClean="0"/>
              <a:t>)</a:t>
            </a:r>
            <a:endParaRPr lang="en-US" altLang="en-US" sz="2000" dirty="0"/>
          </a:p>
        </p:txBody>
      </p:sp>
      <p:pic>
        <p:nvPicPr>
          <p:cNvPr id="4098" name="Picture 2" descr="http://dearauthor.com/wp-content/uploads/2012/09/bigstock-binary-stream-12115361-500x3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3136900" cy="2352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4800600"/>
            <a:ext cx="1828800" cy="138499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800" b="1" dirty="0" smtClean="0"/>
              <a:t>Social Genome</a:t>
            </a:r>
          </a:p>
          <a:p>
            <a:pPr algn="ctr"/>
            <a:r>
              <a:rPr lang="en-US" sz="2800" b="1" dirty="0" smtClean="0"/>
              <a:t>Data</a:t>
            </a:r>
            <a:endParaRPr lang="en-US" sz="2800" b="1" dirty="0"/>
          </a:p>
        </p:txBody>
      </p:sp>
      <p:sp>
        <p:nvSpPr>
          <p:cNvPr id="7" name="TextBox 6"/>
          <p:cNvSpPr txBox="1"/>
          <p:nvPr/>
        </p:nvSpPr>
        <p:spPr>
          <a:xfrm>
            <a:off x="3429000" y="5334000"/>
            <a:ext cx="622300" cy="7694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4400" b="1" dirty="0" smtClean="0"/>
              <a:t>+</a:t>
            </a:r>
            <a:endParaRPr lang="en-US" sz="4400" b="1" dirty="0"/>
          </a:p>
        </p:txBody>
      </p:sp>
    </p:spTree>
    <p:extLst>
      <p:ext uri="{BB962C8B-B14F-4D97-AF65-F5344CB8AC3E}">
        <p14:creationId xmlns:p14="http://schemas.microsoft.com/office/powerpoint/2010/main" val="3146631443"/>
      </p:ext>
    </p:extLst>
  </p:cSld>
  <p:clrMapOvr>
    <a:masterClrMapping/>
  </p:clrMapOvr>
  <mc:AlternateContent xmlns:mc="http://schemas.openxmlformats.org/markup-compatibility/2006" xmlns:p14="http://schemas.microsoft.com/office/powerpoint/2010/main">
    <mc:Choice Requires="p14">
      <p:transition spd="slow" p14:dur="2000" advTm="19339"/>
    </mc:Choice>
    <mc:Fallback xmlns="">
      <p:transition spd="slow" advTm="1933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how </a:t>
            </a:r>
            <a:r>
              <a:rPr lang="en-US" dirty="0"/>
              <a:t>the abundance of existing digital data, such as government administrative data and electronic health records, </a:t>
            </a:r>
            <a:endParaRPr lang="en-US" dirty="0" smtClean="0"/>
          </a:p>
          <a:p>
            <a:r>
              <a:rPr lang="en-US" dirty="0" smtClean="0"/>
              <a:t>can </a:t>
            </a:r>
            <a:r>
              <a:rPr lang="en-US" dirty="0">
                <a:solidFill>
                  <a:srgbClr val="C00000"/>
                </a:solidFill>
              </a:rPr>
              <a:t>support accurate evidence-based, timely decisions </a:t>
            </a:r>
            <a:endParaRPr lang="en-US" dirty="0" smtClean="0">
              <a:solidFill>
                <a:srgbClr val="C00000"/>
              </a:solidFill>
            </a:endParaRPr>
          </a:p>
          <a:p>
            <a:r>
              <a:rPr lang="en-US" dirty="0" smtClean="0"/>
              <a:t>for </a:t>
            </a:r>
            <a:r>
              <a:rPr lang="en-US" dirty="0"/>
              <a:t>research, policy, management and evaluation </a:t>
            </a:r>
            <a:endParaRPr lang="en-US" dirty="0" smtClean="0"/>
          </a:p>
          <a:p>
            <a:r>
              <a:rPr lang="en-US" dirty="0" smtClean="0">
                <a:solidFill>
                  <a:srgbClr val="C00000"/>
                </a:solidFill>
              </a:rPr>
              <a:t>while </a:t>
            </a:r>
            <a:r>
              <a:rPr lang="en-US" dirty="0">
                <a:solidFill>
                  <a:srgbClr val="C00000"/>
                </a:solidFill>
              </a:rPr>
              <a:t>protecting the confidentiality </a:t>
            </a:r>
            <a:r>
              <a:rPr lang="en-US" dirty="0"/>
              <a:t>of individual subjects of the </a:t>
            </a:r>
            <a:r>
              <a:rPr lang="en-US" dirty="0" smtClean="0"/>
              <a:t>data</a:t>
            </a:r>
          </a:p>
          <a:p>
            <a:r>
              <a:rPr lang="en-US" dirty="0" smtClean="0"/>
              <a:t>focuses </a:t>
            </a:r>
            <a:r>
              <a:rPr lang="en-US" dirty="0"/>
              <a:t>on methods </a:t>
            </a:r>
            <a:r>
              <a:rPr lang="en-US" dirty="0">
                <a:solidFill>
                  <a:srgbClr val="C00000"/>
                </a:solidFill>
              </a:rPr>
              <a:t>to </a:t>
            </a:r>
            <a:r>
              <a:rPr lang="en-US" dirty="0" smtClean="0">
                <a:solidFill>
                  <a:srgbClr val="C00000"/>
                </a:solidFill>
              </a:rPr>
              <a:t>design efficient </a:t>
            </a:r>
            <a:r>
              <a:rPr lang="en-US" dirty="0">
                <a:solidFill>
                  <a:srgbClr val="C00000"/>
                </a:solidFill>
              </a:rPr>
              <a:t>and effective human computer hybrid processes and systems </a:t>
            </a:r>
            <a:r>
              <a:rPr lang="en-US" dirty="0"/>
              <a:t>to clean, integrate, and extract actionable information from raw chaotic data and deliver the information in a timely secure manner to decision makers such as researchers, policy makers, clinicians, and patients. </a:t>
            </a:r>
          </a:p>
        </p:txBody>
      </p:sp>
    </p:spTree>
    <p:extLst>
      <p:ext uri="{BB962C8B-B14F-4D97-AF65-F5344CB8AC3E}">
        <p14:creationId xmlns:p14="http://schemas.microsoft.com/office/powerpoint/2010/main" val="3085382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Holistic </a:t>
            </a:r>
            <a:r>
              <a:rPr lang="en-US" dirty="0"/>
              <a:t>Safe Cyber </a:t>
            </a:r>
            <a:r>
              <a:rPr lang="en-US" dirty="0" smtClean="0"/>
              <a:t>Infrastructure </a:t>
            </a:r>
            <a:endParaRPr lang="en-US" dirty="0"/>
          </a:p>
          <a:p>
            <a:pPr lvl="1"/>
            <a:r>
              <a:rPr lang="en-US" dirty="0" smtClean="0"/>
              <a:t>Privacy-by-Design</a:t>
            </a:r>
            <a:endParaRPr lang="en-US" dirty="0" smtClean="0"/>
          </a:p>
          <a:p>
            <a:pPr lvl="1"/>
            <a:r>
              <a:rPr lang="en-US" dirty="0" smtClean="0"/>
              <a:t>Secure Cloud Computing/Layered Access Models</a:t>
            </a:r>
          </a:p>
          <a:p>
            <a:pPr lvl="1"/>
            <a:r>
              <a:rPr lang="en-US" dirty="0" smtClean="0"/>
              <a:t>Statistical Information Disclosure</a:t>
            </a:r>
          </a:p>
          <a:p>
            <a:pPr lvl="1"/>
            <a:r>
              <a:rPr lang="en-US" dirty="0" smtClean="0"/>
              <a:t>Data Governance Models</a:t>
            </a:r>
          </a:p>
          <a:p>
            <a:r>
              <a:rPr lang="en-US" dirty="0" smtClean="0"/>
              <a:t>Data Integration (Record Linkage) &amp; Privacy</a:t>
            </a:r>
          </a:p>
          <a:p>
            <a:r>
              <a:rPr lang="en-US" dirty="0" smtClean="0"/>
              <a:t>Remote Health</a:t>
            </a:r>
          </a:p>
          <a:p>
            <a:r>
              <a:rPr lang="en-US" dirty="0" smtClean="0"/>
              <a:t>Clinical Decision Support</a:t>
            </a:r>
          </a:p>
          <a:p>
            <a:r>
              <a:rPr lang="en-US" dirty="0" smtClean="0"/>
              <a:t>Sequential Analysis</a:t>
            </a:r>
          </a:p>
          <a:p>
            <a:endParaRPr lang="en-US" dirty="0"/>
          </a:p>
        </p:txBody>
      </p:sp>
    </p:spTree>
    <p:extLst>
      <p:ext uri="{BB962C8B-B14F-4D97-AF65-F5344CB8AC3E}">
        <p14:creationId xmlns:p14="http://schemas.microsoft.com/office/powerpoint/2010/main" val="1218440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Science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Chronic Care Management</a:t>
            </a:r>
          </a:p>
          <a:p>
            <a:r>
              <a:rPr lang="en-US" dirty="0" smtClean="0"/>
              <a:t>Post Traumatic Stress Disorder (PTSD)</a:t>
            </a:r>
          </a:p>
          <a:p>
            <a:r>
              <a:rPr lang="en-US" dirty="0"/>
              <a:t>Patient-Centered Medical </a:t>
            </a:r>
            <a:r>
              <a:rPr lang="en-US" dirty="0" smtClean="0"/>
              <a:t>Homes</a:t>
            </a:r>
          </a:p>
          <a:p>
            <a:r>
              <a:rPr lang="en-US" dirty="0" smtClean="0"/>
              <a:t>Liver Cancer</a:t>
            </a:r>
          </a:p>
          <a:p>
            <a:r>
              <a:rPr lang="en-US" dirty="0" smtClean="0"/>
              <a:t>Suicide Prevention</a:t>
            </a:r>
          </a:p>
          <a:p>
            <a:r>
              <a:rPr lang="en-US" dirty="0" smtClean="0"/>
              <a:t>Post Acute Care Services</a:t>
            </a:r>
          </a:p>
          <a:p>
            <a:r>
              <a:rPr lang="en-US" dirty="0" smtClean="0"/>
              <a:t>Care Navigation</a:t>
            </a:r>
          </a:p>
          <a:p>
            <a:r>
              <a:rPr lang="en-US" dirty="0" smtClean="0"/>
              <a:t>Primary Care and Mental Health Integration</a:t>
            </a:r>
          </a:p>
          <a:p>
            <a:r>
              <a:rPr lang="en-US" dirty="0" smtClean="0"/>
              <a:t>Hospital Financing: Uncompensated Care </a:t>
            </a:r>
          </a:p>
          <a:p>
            <a:r>
              <a:rPr lang="en-US" dirty="0" smtClean="0"/>
              <a:t>Medicaid Waiver</a:t>
            </a:r>
          </a:p>
          <a:p>
            <a:r>
              <a:rPr lang="en-US" dirty="0" smtClean="0"/>
              <a:t>Child Welfare</a:t>
            </a:r>
          </a:p>
          <a:p>
            <a:r>
              <a:rPr lang="en-US" dirty="0" smtClean="0"/>
              <a:t>TANF </a:t>
            </a:r>
          </a:p>
          <a:p>
            <a:r>
              <a:rPr lang="en-US" dirty="0" smtClean="0"/>
              <a:t>Food &amp; Nutrition </a:t>
            </a:r>
            <a:endParaRPr lang="en-US" dirty="0"/>
          </a:p>
        </p:txBody>
      </p:sp>
    </p:spTree>
    <p:extLst>
      <p:ext uri="{BB962C8B-B14F-4D97-AF65-F5344CB8AC3E}">
        <p14:creationId xmlns:p14="http://schemas.microsoft.com/office/powerpoint/2010/main" val="4237156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a:defRPr/>
            </a:pPr>
            <a:r>
              <a:rPr lang="en-US" dirty="0" smtClean="0"/>
              <a:t>Holistic Safe Cyber </a:t>
            </a:r>
            <a:r>
              <a:rPr lang="en-US" dirty="0"/>
              <a:t>Infrastructure</a:t>
            </a:r>
            <a:br>
              <a:rPr lang="en-US" dirty="0"/>
            </a:br>
            <a:r>
              <a:rPr lang="en-US" dirty="0"/>
              <a:t>Privacy-by-Design</a:t>
            </a:r>
          </a:p>
        </p:txBody>
      </p:sp>
      <p:sp>
        <p:nvSpPr>
          <p:cNvPr id="11267" name="Content Placeholder 2"/>
          <p:cNvSpPr>
            <a:spLocks noGrp="1"/>
          </p:cNvSpPr>
          <p:nvPr>
            <p:ph idx="1"/>
          </p:nvPr>
        </p:nvSpPr>
        <p:spPr>
          <a:xfrm>
            <a:off x="3666492" y="1524000"/>
            <a:ext cx="5477508" cy="5029200"/>
          </a:xfrm>
        </p:spPr>
        <p:txBody>
          <a:bodyPr anchor="t">
            <a:noAutofit/>
          </a:bodyPr>
          <a:lstStyle/>
          <a:p>
            <a:r>
              <a:rPr lang="en-US" sz="2400" kern="0" dirty="0"/>
              <a:t>A different perspective on privacy and research using personal data</a:t>
            </a:r>
          </a:p>
          <a:p>
            <a:r>
              <a:rPr lang="en-US" sz="2400" kern="0" dirty="0"/>
              <a:t>Personal Data is Delicate/Hazardous/Valuable</a:t>
            </a:r>
          </a:p>
          <a:p>
            <a:r>
              <a:rPr lang="en-US" sz="2400" kern="0" dirty="0"/>
              <a:t>Important to have proper systems in place that give protection but allow for continued research in a safe manner</a:t>
            </a:r>
          </a:p>
          <a:p>
            <a:r>
              <a:rPr lang="en-US" sz="2400" kern="0" dirty="0"/>
              <a:t>All hazardous material need standards</a:t>
            </a:r>
          </a:p>
          <a:p>
            <a:pPr lvl="1">
              <a:lnSpc>
                <a:spcPct val="80000"/>
              </a:lnSpc>
            </a:pPr>
            <a:r>
              <a:rPr lang="en-US" sz="2000" kern="0" dirty="0">
                <a:solidFill>
                  <a:srgbClr val="C00000"/>
                </a:solidFill>
              </a:rPr>
              <a:t>Safe environments </a:t>
            </a:r>
            <a:r>
              <a:rPr lang="en-US" sz="2000" kern="0" dirty="0"/>
              <a:t>to handle them in : closed </a:t>
            </a:r>
            <a:r>
              <a:rPr lang="en-US" sz="2000" kern="0" dirty="0">
                <a:solidFill>
                  <a:srgbClr val="C00000"/>
                </a:solidFill>
              </a:rPr>
              <a:t>computer server system lab</a:t>
            </a:r>
          </a:p>
          <a:p>
            <a:pPr lvl="1">
              <a:lnSpc>
                <a:spcPct val="80000"/>
              </a:lnSpc>
            </a:pPr>
            <a:r>
              <a:rPr lang="en-US" sz="2000" kern="0" dirty="0">
                <a:solidFill>
                  <a:srgbClr val="C00000"/>
                </a:solidFill>
              </a:rPr>
              <a:t>Proper handling procedures</a:t>
            </a:r>
            <a:r>
              <a:rPr lang="en-US" sz="2000" kern="0" dirty="0"/>
              <a:t> : what </a:t>
            </a:r>
            <a:r>
              <a:rPr lang="en-US" sz="2000" kern="0" dirty="0">
                <a:solidFill>
                  <a:srgbClr val="C00000"/>
                </a:solidFill>
              </a:rPr>
              <a:t>software</a:t>
            </a:r>
            <a:r>
              <a:rPr lang="en-US" sz="2000" kern="0" dirty="0"/>
              <a:t>  are allowed to run on the data</a:t>
            </a:r>
          </a:p>
          <a:p>
            <a:pPr lvl="1">
              <a:lnSpc>
                <a:spcPct val="80000"/>
              </a:lnSpc>
            </a:pPr>
            <a:r>
              <a:rPr lang="en-US" sz="2000" kern="0" dirty="0">
                <a:solidFill>
                  <a:srgbClr val="C00000"/>
                </a:solidFill>
              </a:rPr>
              <a:t>Safe containers </a:t>
            </a:r>
            <a:r>
              <a:rPr lang="en-US" sz="2000" kern="0" dirty="0"/>
              <a:t>to store them : </a:t>
            </a:r>
            <a:r>
              <a:rPr lang="en-US" sz="2000" kern="0" dirty="0">
                <a:solidFill>
                  <a:srgbClr val="C00000"/>
                </a:solidFill>
              </a:rPr>
              <a:t>DB system</a:t>
            </a:r>
          </a:p>
        </p:txBody>
      </p:sp>
      <p:sp>
        <p:nvSpPr>
          <p:cNvPr id="7" name="Rectangle 2"/>
          <p:cNvSpPr>
            <a:spLocks noChangeArrowheads="1"/>
          </p:cNvSpPr>
          <p:nvPr/>
        </p:nvSpPr>
        <p:spPr bwMode="auto">
          <a:xfrm>
            <a:off x="381000" y="5334000"/>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ctr" eaLnBrk="1" hangingPunct="1"/>
            <a:r>
              <a:rPr lang="en-US" altLang="en-US" sz="1200" dirty="0"/>
              <a:t>Source: Gary King. Ensuring the Data-Rich Future of the Social Sciences, </a:t>
            </a:r>
            <a:r>
              <a:rPr lang="en-US" altLang="en-US" sz="1200" i="1" dirty="0"/>
              <a:t>Science</a:t>
            </a:r>
            <a:r>
              <a:rPr lang="en-US" altLang="en-US" sz="1200" dirty="0"/>
              <a:t>, </a:t>
            </a:r>
            <a:r>
              <a:rPr lang="en-US" altLang="en-US" sz="1200" dirty="0" err="1"/>
              <a:t>vol</a:t>
            </a:r>
            <a:r>
              <a:rPr lang="en-US" altLang="en-US" sz="1200" dirty="0"/>
              <a:t> 331, 2011, pp 719-721.</a:t>
            </a:r>
          </a:p>
        </p:txBody>
      </p:sp>
      <p:pic>
        <p:nvPicPr>
          <p:cNvPr id="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3437892" cy="35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12709156"/>
      </p:ext>
    </p:extLst>
  </p:cSld>
  <p:clrMapOvr>
    <a:masterClrMapping/>
  </p:clrMapOvr>
  <mc:AlternateContent xmlns:mc="http://schemas.openxmlformats.org/markup-compatibility/2006" xmlns:p14="http://schemas.microsoft.com/office/powerpoint/2010/main">
    <mc:Choice Requires="p14">
      <p:transition spd="slow" p14:dur="2000" advTm="4614"/>
    </mc:Choice>
    <mc:Fallback xmlns="">
      <p:transition spd="slow" advTm="461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IT Security</a:t>
            </a:r>
            <a:br>
              <a:rPr lang="en-US" dirty="0"/>
            </a:br>
            <a:r>
              <a:rPr lang="en-US" dirty="0"/>
              <a:t>Layered System of Access Models</a:t>
            </a:r>
            <a:endParaRPr lang="en-US" sz="3600" dirty="0">
              <a:solidFill>
                <a:schemeClr val="accent1">
                  <a:lumMod val="60000"/>
                  <a:lumOff val="40000"/>
                </a:schemeClr>
              </a:solidFill>
            </a:endParaRPr>
          </a:p>
        </p:txBody>
      </p:sp>
      <p:sp>
        <p:nvSpPr>
          <p:cNvPr id="19459" name="Content Placeholder 2"/>
          <p:cNvSpPr>
            <a:spLocks noGrp="1"/>
          </p:cNvSpPr>
          <p:nvPr>
            <p:ph idx="1"/>
          </p:nvPr>
        </p:nvSpPr>
        <p:spPr>
          <a:xfrm>
            <a:off x="457200" y="3138162"/>
            <a:ext cx="8229600" cy="3415038"/>
          </a:xfrm>
        </p:spPr>
        <p:txBody>
          <a:bodyPr>
            <a:normAutofit lnSpcReduction="10000"/>
          </a:bodyPr>
          <a:lstStyle/>
          <a:p>
            <a:r>
              <a:rPr lang="en-US" dirty="0">
                <a:solidFill>
                  <a:srgbClr val="0070C0"/>
                </a:solidFill>
              </a:rPr>
              <a:t>Open Access</a:t>
            </a:r>
            <a:r>
              <a:rPr lang="en-US" dirty="0"/>
              <a:t>: Summary statistics (open data)</a:t>
            </a:r>
          </a:p>
          <a:p>
            <a:r>
              <a:rPr lang="en-US" dirty="0">
                <a:solidFill>
                  <a:srgbClr val="0070C0"/>
                </a:solidFill>
              </a:rPr>
              <a:t>Monitored Access</a:t>
            </a:r>
            <a:r>
              <a:rPr lang="en-US" dirty="0"/>
              <a:t>: Register your research plan</a:t>
            </a:r>
          </a:p>
          <a:p>
            <a:r>
              <a:rPr lang="en-US" dirty="0">
                <a:solidFill>
                  <a:srgbClr val="0070C0"/>
                </a:solidFill>
              </a:rPr>
              <a:t>Controlled Access</a:t>
            </a:r>
            <a:r>
              <a:rPr lang="en-US" dirty="0"/>
              <a:t>: Approval by IRB</a:t>
            </a:r>
          </a:p>
          <a:p>
            <a:pPr lvl="1"/>
            <a:r>
              <a:rPr lang="en-US" dirty="0"/>
              <a:t>Risk of privacy violation vs. benefit to society</a:t>
            </a:r>
          </a:p>
          <a:p>
            <a:r>
              <a:rPr lang="en-US" dirty="0">
                <a:solidFill>
                  <a:srgbClr val="0070C0"/>
                </a:solidFill>
              </a:rPr>
              <a:t>Restricted Access</a:t>
            </a:r>
            <a:r>
              <a:rPr lang="en-US" dirty="0"/>
              <a:t>: Link data accurately</a:t>
            </a:r>
          </a:p>
          <a:p>
            <a:pPr marL="0" indent="0">
              <a:buNone/>
            </a:pPr>
            <a:endParaRPr lang="en-AU" sz="1500" dirty="0"/>
          </a:p>
          <a:p>
            <a:pPr marL="0" indent="0">
              <a:buNone/>
            </a:pPr>
            <a:r>
              <a:rPr lang="en-AU" sz="1500" dirty="0"/>
              <a:t>H.-C. Kum and S. Ahalt, “Privacy by Design: Understanding Data Access Models for Secondary Data,” Am. Medical Informatics Assoc. (AMIA) Clinical Research Informatics Summit, 2013</a:t>
            </a:r>
            <a:endParaRPr lang="en-US" sz="1500" dirty="0"/>
          </a:p>
        </p:txBody>
      </p:sp>
      <p:grpSp>
        <p:nvGrpSpPr>
          <p:cNvPr id="7172" name="Group 5"/>
          <p:cNvGrpSpPr>
            <a:grpSpLocks/>
          </p:cNvGrpSpPr>
          <p:nvPr/>
        </p:nvGrpSpPr>
        <p:grpSpPr bwMode="auto">
          <a:xfrm>
            <a:off x="152400" y="2228049"/>
            <a:ext cx="8839200" cy="713589"/>
            <a:chOff x="384412" y="161505"/>
            <a:chExt cx="8382000" cy="792838"/>
          </a:xfrm>
        </p:grpSpPr>
        <p:sp>
          <p:nvSpPr>
            <p:cNvPr id="7" name="Rectangle 6"/>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cxnSp>
          <p:nvCxnSpPr>
            <p:cNvPr id="8" name="Straight Arrow Connector 7"/>
            <p:cNvCxnSpPr/>
            <p:nvPr/>
          </p:nvCxnSpPr>
          <p:spPr>
            <a:xfrm>
              <a:off x="990837" y="390094"/>
              <a:ext cx="6858000" cy="0"/>
            </a:xfrm>
            <a:prstGeom prst="straightConnector1">
              <a:avLst/>
            </a:prstGeom>
            <a:ln w="76200">
              <a:solidFill>
                <a:srgbClr val="FF66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177" name="Rectangle 8"/>
            <p:cNvSpPr>
              <a:spLocks noChangeArrowheads="1"/>
            </p:cNvSpPr>
            <p:nvPr/>
          </p:nvSpPr>
          <p:spPr bwMode="auto">
            <a:xfrm>
              <a:off x="384412" y="574771"/>
              <a:ext cx="8382000" cy="3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just" eaLnBrk="1" hangingPunct="1"/>
              <a:r>
                <a:rPr lang="en-US" altLang="en-US" sz="1620" b="1" dirty="0">
                  <a:solidFill>
                    <a:srgbClr val="FF6600"/>
                  </a:solidFill>
                </a:rPr>
                <a:t>Restricted                        </a:t>
              </a:r>
              <a:r>
                <a:rPr lang="en-US" altLang="en-US" sz="1620" b="1" dirty="0" smtClean="0">
                  <a:solidFill>
                    <a:srgbClr val="FF6600"/>
                  </a:solidFill>
                </a:rPr>
                <a:t>       Controlled                          </a:t>
              </a:r>
              <a:r>
                <a:rPr lang="en-US" altLang="en-US" sz="1620" b="1" dirty="0">
                  <a:solidFill>
                    <a:srgbClr val="FF6600"/>
                  </a:solidFill>
                </a:rPr>
                <a:t>Monitored                    </a:t>
              </a:r>
              <a:r>
                <a:rPr lang="en-US" altLang="en-US" sz="1620" b="1" dirty="0" smtClean="0">
                  <a:solidFill>
                    <a:srgbClr val="FF6600"/>
                  </a:solidFill>
                </a:rPr>
                <a:t>       Open</a:t>
              </a:r>
              <a:endParaRPr lang="en-US" altLang="en-US" sz="1620" b="1" dirty="0">
                <a:solidFill>
                  <a:srgbClr val="FF6600"/>
                </a:solidFill>
              </a:endParaRPr>
            </a:p>
          </p:txBody>
        </p:sp>
        <p:sp>
          <p:nvSpPr>
            <p:cNvPr id="10" name="Oval 9"/>
            <p:cNvSpPr/>
            <p:nvPr/>
          </p:nvSpPr>
          <p:spPr>
            <a:xfrm>
              <a:off x="703499" y="253575"/>
              <a:ext cx="274638"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1" name="Oval 10"/>
            <p:cNvSpPr/>
            <p:nvPr/>
          </p:nvSpPr>
          <p:spPr>
            <a:xfrm>
              <a:off x="7848837" y="253575"/>
              <a:ext cx="274637"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2" name="Oval 11"/>
            <p:cNvSpPr/>
            <p:nvPr/>
          </p:nvSpPr>
          <p:spPr>
            <a:xfrm>
              <a:off x="5802549" y="253575"/>
              <a:ext cx="274638" cy="273036"/>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3" name="Oval 12"/>
            <p:cNvSpPr/>
            <p:nvPr/>
          </p:nvSpPr>
          <p:spPr>
            <a:xfrm>
              <a:off x="3340337" y="267862"/>
              <a:ext cx="274637" cy="274624"/>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14" name="Rectangle 13"/>
            <p:cNvSpPr/>
            <p:nvPr/>
          </p:nvSpPr>
          <p:spPr>
            <a:xfrm>
              <a:off x="1295638" y="390094"/>
              <a:ext cx="7470774" cy="410349"/>
            </a:xfrm>
            <a:prstGeom prst="rect">
              <a:avLst/>
            </a:prstGeom>
          </p:spPr>
          <p:txBody>
            <a:bodyPr wrap="square">
              <a:spAutoFit/>
            </a:bodyPr>
            <a:lstStyle/>
            <a:p>
              <a:pPr algn="just">
                <a:defRPr/>
              </a:pPr>
              <a:r>
                <a:rPr lang="en-US" dirty="0" smtClean="0">
                  <a:solidFill>
                    <a:schemeClr val="accent1">
                      <a:lumMod val="75000"/>
                    </a:schemeClr>
                  </a:solidFill>
                  <a:ea typeface="ヒラギノ角ゴ ProN W3" charset="0"/>
                </a:rPr>
                <a:t>  Protection                                                                                              Usability</a:t>
              </a:r>
              <a:endParaRPr lang="en-US" dirty="0">
                <a:solidFill>
                  <a:schemeClr val="accent1">
                    <a:lumMod val="75000"/>
                  </a:schemeClr>
                </a:solidFill>
                <a:ea typeface="ヒラギノ角ゴ ProN W3" charset="0"/>
              </a:endParaRPr>
            </a:p>
          </p:txBody>
        </p:sp>
      </p:grpSp>
      <p:sp>
        <p:nvSpPr>
          <p:cNvPr id="2" name="Rectangle 1"/>
          <p:cNvSpPr/>
          <p:nvPr/>
        </p:nvSpPr>
        <p:spPr>
          <a:xfrm>
            <a:off x="128757" y="1657724"/>
            <a:ext cx="8839200" cy="461665"/>
          </a:xfrm>
          <a:prstGeom prst="rect">
            <a:avLst/>
          </a:prstGeom>
        </p:spPr>
        <p:txBody>
          <a:bodyPr wrap="square">
            <a:spAutoFit/>
          </a:bodyPr>
          <a:lstStyle/>
          <a:p>
            <a:r>
              <a:rPr lang="en-US" sz="2400" kern="0" dirty="0" smtClean="0"/>
              <a:t>Riskier Data							Safer Data</a:t>
            </a:r>
            <a:endParaRPr lang="en-US" sz="2400" dirty="0"/>
          </a:p>
        </p:txBody>
      </p:sp>
    </p:spTree>
    <p:extLst>
      <p:ext uri="{BB962C8B-B14F-4D97-AF65-F5344CB8AC3E}">
        <p14:creationId xmlns:p14="http://schemas.microsoft.com/office/powerpoint/2010/main" val="3301899544"/>
      </p:ext>
    </p:extLst>
  </p:cSld>
  <p:clrMapOvr>
    <a:masterClrMapping/>
  </p:clrMapOvr>
  <mc:AlternateContent xmlns:mc="http://schemas.openxmlformats.org/markup-compatibility/2006" xmlns:p14="http://schemas.microsoft.com/office/powerpoint/2010/main">
    <mc:Choice Requires="p14">
      <p:transition spd="slow" p14:dur="2000" advTm="33148"/>
    </mc:Choice>
    <mc:Fallback xmlns="">
      <p:transition spd="slow" advTm="3314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Statistical Information Disclosure</a:t>
            </a:r>
            <a:br>
              <a:rPr lang="en-US" sz="3600" dirty="0" smtClean="0"/>
            </a:br>
            <a:r>
              <a:rPr lang="en-US" sz="3200" dirty="0" smtClean="0"/>
              <a:t>Privacy is a BUDGET constrained problem</a:t>
            </a:r>
            <a:endParaRPr lang="en-US" sz="3200" dirty="0"/>
          </a:p>
        </p:txBody>
      </p:sp>
      <p:sp>
        <p:nvSpPr>
          <p:cNvPr id="3" name="Content Placeholder 2"/>
          <p:cNvSpPr>
            <a:spLocks noGrp="1"/>
          </p:cNvSpPr>
          <p:nvPr>
            <p:ph idx="1"/>
          </p:nvPr>
        </p:nvSpPr>
        <p:spPr>
          <a:xfrm>
            <a:off x="1435608" y="1447800"/>
            <a:ext cx="7498080" cy="3967044"/>
          </a:xfrm>
        </p:spPr>
        <p:txBody>
          <a:bodyPr>
            <a:normAutofit lnSpcReduction="10000"/>
          </a:bodyPr>
          <a:lstStyle/>
          <a:p>
            <a:r>
              <a:rPr lang="en-US" sz="2800" dirty="0" smtClean="0"/>
              <a:t>Differential Privacy proves </a:t>
            </a:r>
            <a:r>
              <a:rPr lang="en-US" sz="2800" dirty="0"/>
              <a:t>e</a:t>
            </a:r>
            <a:r>
              <a:rPr lang="en-US" sz="2800" dirty="0" smtClean="0"/>
              <a:t>ach </a:t>
            </a:r>
            <a:r>
              <a:rPr lang="en-US" sz="2800" dirty="0"/>
              <a:t>query leads to some privacy loss while providing some utility in terms of data </a:t>
            </a:r>
            <a:r>
              <a:rPr lang="en-US" sz="2800" dirty="0" smtClean="0"/>
              <a:t>analysis</a:t>
            </a:r>
          </a:p>
          <a:p>
            <a:r>
              <a:rPr lang="en-US" sz="2800" dirty="0" smtClean="0"/>
              <a:t>Background knowledge attack is difficult to protect against </a:t>
            </a:r>
          </a:p>
          <a:p>
            <a:pPr lvl="1"/>
            <a:r>
              <a:rPr lang="en-US" sz="2400" dirty="0" smtClean="0"/>
              <a:t>“local privacy”: my neighbor works at the hospital</a:t>
            </a:r>
          </a:p>
          <a:p>
            <a:r>
              <a:rPr lang="en-US" sz="2800" dirty="0" smtClean="0">
                <a:solidFill>
                  <a:srgbClr val="0070C0"/>
                </a:solidFill>
              </a:rPr>
              <a:t>The </a:t>
            </a:r>
            <a:r>
              <a:rPr lang="en-US" sz="2800" dirty="0">
                <a:solidFill>
                  <a:srgbClr val="0070C0"/>
                </a:solidFill>
              </a:rPr>
              <a:t>goal is to achieve the maximum utility under a fixed privacy budget </a:t>
            </a:r>
            <a:endParaRPr lang="en-US" sz="2800" dirty="0" smtClean="0">
              <a:solidFill>
                <a:srgbClr val="0070C0"/>
              </a:solidFill>
            </a:endParaRPr>
          </a:p>
          <a:p>
            <a:r>
              <a:rPr lang="en-US" sz="2800" dirty="0"/>
              <a:t>Approaches to Privacy Protection </a:t>
            </a:r>
            <a:r>
              <a:rPr lang="en-US" sz="2800" dirty="0" smtClean="0"/>
              <a:t>(slide)</a:t>
            </a:r>
            <a:endParaRPr lang="en-US" sz="2800" dirty="0" smtClean="0">
              <a:solidFill>
                <a:srgbClr val="0070C0"/>
              </a:solidFill>
            </a:endParaRPr>
          </a:p>
        </p:txBody>
      </p:sp>
      <p:grpSp>
        <p:nvGrpSpPr>
          <p:cNvPr id="9" name="Group 8"/>
          <p:cNvGrpSpPr/>
          <p:nvPr/>
        </p:nvGrpSpPr>
        <p:grpSpPr>
          <a:xfrm>
            <a:off x="1219200" y="5257799"/>
            <a:ext cx="7809168" cy="1565511"/>
            <a:chOff x="164085" y="4743745"/>
            <a:chExt cx="8903715" cy="2085975"/>
          </a:xfrm>
        </p:grpSpPr>
        <p:pic>
          <p:nvPicPr>
            <p:cNvPr id="8" name="Picture 7"/>
            <p:cNvPicPr>
              <a:picLocks noChangeAspect="1"/>
            </p:cNvPicPr>
            <p:nvPr/>
          </p:nvPicPr>
          <p:blipFill>
            <a:blip r:embed="rId3"/>
            <a:stretch>
              <a:fillRect/>
            </a:stretch>
          </p:blipFill>
          <p:spPr>
            <a:xfrm>
              <a:off x="164085" y="4743745"/>
              <a:ext cx="8903715" cy="2085975"/>
            </a:xfrm>
            <a:prstGeom prst="rect">
              <a:avLst/>
            </a:prstGeom>
          </p:spPr>
        </p:pic>
        <p:sp>
          <p:nvSpPr>
            <p:cNvPr id="4" name="TextBox 3"/>
            <p:cNvSpPr txBox="1"/>
            <p:nvPr/>
          </p:nvSpPr>
          <p:spPr>
            <a:xfrm>
              <a:off x="429870" y="4953001"/>
              <a:ext cx="8409331" cy="697168"/>
            </a:xfrm>
            <a:prstGeom prst="rect">
              <a:avLst/>
            </a:prstGeom>
            <a:noFill/>
          </p:spPr>
          <p:txBody>
            <a:bodyPr wrap="square" rtlCol="0">
              <a:spAutoFit/>
            </a:bodyPr>
            <a:lstStyle/>
            <a:p>
              <a:r>
                <a:rPr lang="en-US" sz="2800" b="1" dirty="0" smtClean="0">
                  <a:solidFill>
                    <a:schemeClr val="bg1"/>
                  </a:solidFill>
                </a:rPr>
                <a:t> Utility                                                            </a:t>
              </a:r>
              <a:r>
                <a:rPr lang="en-US" sz="1600" b="1" dirty="0" smtClean="0">
                  <a:solidFill>
                    <a:schemeClr val="bg1"/>
                  </a:solidFill>
                </a:rPr>
                <a:t>  </a:t>
              </a:r>
              <a:r>
                <a:rPr lang="en-US" sz="2800" b="1" dirty="0" smtClean="0">
                  <a:solidFill>
                    <a:schemeClr val="bg1"/>
                  </a:solidFill>
                </a:rPr>
                <a:t>Privacy</a:t>
              </a:r>
              <a:endParaRPr lang="en-US" sz="2800" b="1" dirty="0">
                <a:solidFill>
                  <a:schemeClr val="bg1"/>
                </a:solidFill>
              </a:endParaRPr>
            </a:p>
          </p:txBody>
        </p:sp>
      </p:grpSp>
    </p:spTree>
    <p:extLst>
      <p:ext uri="{BB962C8B-B14F-4D97-AF65-F5344CB8AC3E}">
        <p14:creationId xmlns:p14="http://schemas.microsoft.com/office/powerpoint/2010/main" val="3463731338"/>
      </p:ext>
    </p:extLst>
  </p:cSld>
  <p:clrMapOvr>
    <a:masterClrMapping/>
  </p:clrMapOvr>
  <mc:AlternateContent xmlns:mc="http://schemas.openxmlformats.org/markup-compatibility/2006" xmlns:p14="http://schemas.microsoft.com/office/powerpoint/2010/main">
    <mc:Choice Requires="p14">
      <p:transition spd="slow" p14:dur="2000" advTm="62000"/>
    </mc:Choice>
    <mc:Fallback xmlns="">
      <p:transition spd="slow" advTm="620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5|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5239</TotalTime>
  <Words>1417</Words>
  <Application>Microsoft Office PowerPoint</Application>
  <PresentationFormat>On-screen Show (4:3)</PresentationFormat>
  <Paragraphs>300</Paragraphs>
  <Slides>17</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Gill Sans Light</vt:lpstr>
      <vt:lpstr>ヒラギノ角ゴ ProN W3</vt:lpstr>
      <vt:lpstr>굴림</vt:lpstr>
      <vt:lpstr>굴림</vt:lpstr>
      <vt:lpstr>돋움</vt:lpstr>
      <vt:lpstr>맑은 고딕</vt:lpstr>
      <vt:lpstr>바탕</vt:lpstr>
      <vt:lpstr>Arial</vt:lpstr>
      <vt:lpstr>Arial Black</vt:lpstr>
      <vt:lpstr>Calibri</vt:lpstr>
      <vt:lpstr>Times New Roman</vt:lpstr>
      <vt:lpstr>Wingdings</vt:lpstr>
      <vt:lpstr>Office Theme</vt:lpstr>
      <vt:lpstr>PowerPoint Presentation</vt:lpstr>
      <vt:lpstr>Bioinformatics Apply Data Science to Human Genome Data</vt:lpstr>
      <vt:lpstr>Population informatics Apply Data Science to Social Genome Data</vt:lpstr>
      <vt:lpstr>Research Interest </vt:lpstr>
      <vt:lpstr>Methods</vt:lpstr>
      <vt:lpstr>Domain Science</vt:lpstr>
      <vt:lpstr>Holistic Safe Cyber Infrastructure Privacy-by-Design</vt:lpstr>
      <vt:lpstr>IT Security Layered System of Access Models</vt:lpstr>
      <vt:lpstr>Statistical Information Disclosure Privacy is a BUDGET constrained problem</vt:lpstr>
      <vt:lpstr>Data Governance via Crowdsourcing</vt:lpstr>
      <vt:lpstr>Privacy Preserving  Interactive Record Linkage</vt:lpstr>
      <vt:lpstr>Incremental disclosure</vt:lpstr>
      <vt:lpstr>Remote Health</vt:lpstr>
      <vt:lpstr>A tool to track &amp; support  medical decisions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Choi</dc:creator>
  <cp:lastModifiedBy>Kum, Hye-Chung</cp:lastModifiedBy>
  <cp:revision>384</cp:revision>
  <cp:lastPrinted>2014-08-20T19:11:52Z</cp:lastPrinted>
  <dcterms:created xsi:type="dcterms:W3CDTF">2014-04-25T17:15:56Z</dcterms:created>
  <dcterms:modified xsi:type="dcterms:W3CDTF">2016-10-25T07:09:54Z</dcterms:modified>
</cp:coreProperties>
</file>