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395" r:id="rId2"/>
    <p:sldId id="394" r:id="rId3"/>
    <p:sldId id="405" r:id="rId4"/>
    <p:sldId id="268" r:id="rId5"/>
    <p:sldId id="264" r:id="rId6"/>
    <p:sldId id="265" r:id="rId7"/>
    <p:sldId id="406" r:id="rId8"/>
    <p:sldId id="396" r:id="rId9"/>
    <p:sldId id="397" r:id="rId10"/>
    <p:sldId id="401" r:id="rId11"/>
    <p:sldId id="399" r:id="rId12"/>
    <p:sldId id="398" r:id="rId13"/>
    <p:sldId id="439" r:id="rId14"/>
    <p:sldId id="412" r:id="rId15"/>
    <p:sldId id="413" r:id="rId16"/>
    <p:sldId id="400" r:id="rId17"/>
    <p:sldId id="423" r:id="rId18"/>
    <p:sldId id="338" r:id="rId19"/>
    <p:sldId id="403" r:id="rId20"/>
    <p:sldId id="404" r:id="rId21"/>
    <p:sldId id="414" r:id="rId22"/>
    <p:sldId id="259" r:id="rId23"/>
    <p:sldId id="258" r:id="rId24"/>
    <p:sldId id="257" r:id="rId25"/>
    <p:sldId id="453" r:id="rId26"/>
    <p:sldId id="454" r:id="rId27"/>
    <p:sldId id="455" r:id="rId28"/>
    <p:sldId id="456" r:id="rId29"/>
    <p:sldId id="457" r:id="rId30"/>
    <p:sldId id="458" r:id="rId31"/>
    <p:sldId id="459" r:id="rId32"/>
    <p:sldId id="460" r:id="rId33"/>
    <p:sldId id="461" r:id="rId34"/>
    <p:sldId id="462" r:id="rId35"/>
    <p:sldId id="415" r:id="rId36"/>
    <p:sldId id="416" r:id="rId37"/>
    <p:sldId id="417" r:id="rId38"/>
    <p:sldId id="418" r:id="rId39"/>
    <p:sldId id="419" r:id="rId40"/>
    <p:sldId id="420" r:id="rId41"/>
    <p:sldId id="421" r:id="rId42"/>
    <p:sldId id="422" r:id="rId43"/>
    <p:sldId id="440" r:id="rId44"/>
    <p:sldId id="441" r:id="rId45"/>
    <p:sldId id="442" r:id="rId46"/>
    <p:sldId id="443" r:id="rId47"/>
    <p:sldId id="444" r:id="rId48"/>
    <p:sldId id="445" r:id="rId49"/>
    <p:sldId id="446" r:id="rId50"/>
    <p:sldId id="447" r:id="rId51"/>
    <p:sldId id="448" r:id="rId52"/>
    <p:sldId id="449" r:id="rId53"/>
    <p:sldId id="450" r:id="rId54"/>
    <p:sldId id="451" r:id="rId55"/>
    <p:sldId id="452" r:id="rId56"/>
    <p:sldId id="463" r:id="rId57"/>
    <p:sldId id="425" r:id="rId58"/>
    <p:sldId id="41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6A79"/>
    <a:srgbClr val="19414B"/>
    <a:srgbClr val="389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695" autoAdjust="0"/>
    <p:restoredTop sz="86459" autoAdjust="0"/>
  </p:normalViewPr>
  <p:slideViewPr>
    <p:cSldViewPr>
      <p:cViewPr varScale="1">
        <p:scale>
          <a:sx n="83" d="100"/>
          <a:sy n="83" d="100"/>
        </p:scale>
        <p:origin x="82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23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E1DE94-CC9C-7A40-A804-B0E144D381EF}" type="doc">
      <dgm:prSet loTypeId="urn:microsoft.com/office/officeart/2005/8/layout/cycle7" loCatId="cycle" qsTypeId="urn:microsoft.com/office/officeart/2005/8/quickstyle/simple4" qsCatId="simple" csTypeId="urn:microsoft.com/office/officeart/2005/8/colors/accent0_3" csCatId="mainScheme" phldr="1"/>
      <dgm:spPr/>
      <dgm:t>
        <a:bodyPr/>
        <a:lstStyle/>
        <a:p>
          <a:endParaRPr lang="en-US"/>
        </a:p>
      </dgm:t>
    </dgm:pt>
    <dgm:pt modelId="{93BD7D44-0A77-FD47-8470-EE7577323EBA}">
      <dgm:prSet phldrT="[Text]"/>
      <dgm:spPr/>
      <dgm:t>
        <a:bodyPr/>
        <a:lstStyle/>
        <a:p>
          <a:r>
            <a:rPr lang="en-US" dirty="0" smtClean="0"/>
            <a:t>Time</a:t>
          </a:r>
          <a:endParaRPr lang="en-US" dirty="0"/>
        </a:p>
      </dgm:t>
    </dgm:pt>
    <dgm:pt modelId="{FDE82FAA-D354-CD42-84DA-74E8239A73A7}" type="parTrans" cxnId="{EE818C22-ED4B-634B-A596-48DD7847A881}">
      <dgm:prSet/>
      <dgm:spPr/>
      <dgm:t>
        <a:bodyPr/>
        <a:lstStyle/>
        <a:p>
          <a:endParaRPr lang="en-US"/>
        </a:p>
      </dgm:t>
    </dgm:pt>
    <dgm:pt modelId="{2FF5504B-4A55-6442-8E7E-26B57D76C734}" type="sibTrans" cxnId="{EE818C22-ED4B-634B-A596-48DD7847A881}">
      <dgm:prSet/>
      <dgm:spPr/>
      <dgm:t>
        <a:bodyPr/>
        <a:lstStyle/>
        <a:p>
          <a:endParaRPr lang="en-US"/>
        </a:p>
      </dgm:t>
    </dgm:pt>
    <dgm:pt modelId="{0C6F1F6F-E139-174D-8CCB-2B39CEFD5CF6}">
      <dgm:prSet phldrT="[Text]"/>
      <dgm:spPr/>
      <dgm:t>
        <a:bodyPr/>
        <a:lstStyle/>
        <a:p>
          <a:r>
            <a:rPr lang="en-US" dirty="0" smtClean="0"/>
            <a:t>Quality</a:t>
          </a:r>
          <a:endParaRPr lang="en-US" dirty="0"/>
        </a:p>
      </dgm:t>
    </dgm:pt>
    <dgm:pt modelId="{F5060687-D600-8F49-93C6-BE951499826D}" type="parTrans" cxnId="{323BFB35-4B6A-A54B-85A0-4C8C7FE09113}">
      <dgm:prSet/>
      <dgm:spPr/>
      <dgm:t>
        <a:bodyPr/>
        <a:lstStyle/>
        <a:p>
          <a:endParaRPr lang="en-US"/>
        </a:p>
      </dgm:t>
    </dgm:pt>
    <dgm:pt modelId="{D16A68CD-DF08-7F41-9DC5-7B78FE568CE5}" type="sibTrans" cxnId="{323BFB35-4B6A-A54B-85A0-4C8C7FE09113}">
      <dgm:prSet/>
      <dgm:spPr/>
      <dgm:t>
        <a:bodyPr/>
        <a:lstStyle/>
        <a:p>
          <a:endParaRPr lang="en-US"/>
        </a:p>
      </dgm:t>
    </dgm:pt>
    <dgm:pt modelId="{BF314373-8866-094C-AD32-CDFED70102A1}">
      <dgm:prSet phldrT="[Text]"/>
      <dgm:spPr/>
      <dgm:t>
        <a:bodyPr/>
        <a:lstStyle/>
        <a:p>
          <a:r>
            <a:rPr lang="en-US" dirty="0" smtClean="0"/>
            <a:t>Money</a:t>
          </a:r>
          <a:endParaRPr lang="en-US" dirty="0"/>
        </a:p>
      </dgm:t>
    </dgm:pt>
    <dgm:pt modelId="{2D2316E7-6C6F-D445-B2D4-F1CFB87B967C}" type="parTrans" cxnId="{70246268-2C47-5C40-824D-05114ED65945}">
      <dgm:prSet/>
      <dgm:spPr/>
      <dgm:t>
        <a:bodyPr/>
        <a:lstStyle/>
        <a:p>
          <a:endParaRPr lang="en-US"/>
        </a:p>
      </dgm:t>
    </dgm:pt>
    <dgm:pt modelId="{AA7CDB3F-6102-F748-A4A6-69FA2C993F13}" type="sibTrans" cxnId="{70246268-2C47-5C40-824D-05114ED65945}">
      <dgm:prSet/>
      <dgm:spPr/>
      <dgm:t>
        <a:bodyPr/>
        <a:lstStyle/>
        <a:p>
          <a:endParaRPr lang="en-US"/>
        </a:p>
      </dgm:t>
    </dgm:pt>
    <dgm:pt modelId="{BCBC697C-B849-4840-9BDA-CF8A0B29B532}" type="pres">
      <dgm:prSet presAssocID="{83E1DE94-CC9C-7A40-A804-B0E144D381EF}" presName="Name0" presStyleCnt="0">
        <dgm:presLayoutVars>
          <dgm:dir/>
          <dgm:resizeHandles val="exact"/>
        </dgm:presLayoutVars>
      </dgm:prSet>
      <dgm:spPr/>
      <dgm:t>
        <a:bodyPr/>
        <a:lstStyle/>
        <a:p>
          <a:endParaRPr lang="en-US"/>
        </a:p>
      </dgm:t>
    </dgm:pt>
    <dgm:pt modelId="{EF3F066A-947B-1A47-ACDC-49C6F590F455}" type="pres">
      <dgm:prSet presAssocID="{93BD7D44-0A77-FD47-8470-EE7577323EBA}" presName="node" presStyleLbl="node1" presStyleIdx="0" presStyleCnt="3">
        <dgm:presLayoutVars>
          <dgm:bulletEnabled val="1"/>
        </dgm:presLayoutVars>
      </dgm:prSet>
      <dgm:spPr/>
      <dgm:t>
        <a:bodyPr/>
        <a:lstStyle/>
        <a:p>
          <a:endParaRPr lang="en-US"/>
        </a:p>
      </dgm:t>
    </dgm:pt>
    <dgm:pt modelId="{F5EE1017-8B85-F14D-8F1E-C89CCBE6C750}" type="pres">
      <dgm:prSet presAssocID="{2FF5504B-4A55-6442-8E7E-26B57D76C734}" presName="sibTrans" presStyleLbl="sibTrans2D1" presStyleIdx="0" presStyleCnt="3" custLinFactNeighborX="64581" custLinFactNeighborY="0"/>
      <dgm:spPr/>
      <dgm:t>
        <a:bodyPr/>
        <a:lstStyle/>
        <a:p>
          <a:endParaRPr lang="en-US"/>
        </a:p>
      </dgm:t>
    </dgm:pt>
    <dgm:pt modelId="{4A08206C-827C-5642-9541-980F203129C1}" type="pres">
      <dgm:prSet presAssocID="{2FF5504B-4A55-6442-8E7E-26B57D76C734}" presName="connectorText" presStyleLbl="sibTrans2D1" presStyleIdx="0" presStyleCnt="3"/>
      <dgm:spPr/>
      <dgm:t>
        <a:bodyPr/>
        <a:lstStyle/>
        <a:p>
          <a:endParaRPr lang="en-US"/>
        </a:p>
      </dgm:t>
    </dgm:pt>
    <dgm:pt modelId="{FF576664-EDFB-BA49-83C9-0066C4FF72AD}" type="pres">
      <dgm:prSet presAssocID="{0C6F1F6F-E139-174D-8CCB-2B39CEFD5CF6}" presName="node" presStyleLbl="node1" presStyleIdx="1" presStyleCnt="3" custRadScaleRad="101829" custRadScaleInc="-914">
        <dgm:presLayoutVars>
          <dgm:bulletEnabled val="1"/>
        </dgm:presLayoutVars>
      </dgm:prSet>
      <dgm:spPr/>
      <dgm:t>
        <a:bodyPr/>
        <a:lstStyle/>
        <a:p>
          <a:endParaRPr lang="en-US"/>
        </a:p>
      </dgm:t>
    </dgm:pt>
    <dgm:pt modelId="{50AAB907-5EE8-2745-9813-727A0539C0C7}" type="pres">
      <dgm:prSet presAssocID="{D16A68CD-DF08-7F41-9DC5-7B78FE568CE5}" presName="sibTrans" presStyleLbl="sibTrans2D1" presStyleIdx="1" presStyleCnt="3"/>
      <dgm:spPr/>
      <dgm:t>
        <a:bodyPr/>
        <a:lstStyle/>
        <a:p>
          <a:endParaRPr lang="en-US"/>
        </a:p>
      </dgm:t>
    </dgm:pt>
    <dgm:pt modelId="{F4C2D6EC-D85D-6D45-82EB-68A77DFFA252}" type="pres">
      <dgm:prSet presAssocID="{D16A68CD-DF08-7F41-9DC5-7B78FE568CE5}" presName="connectorText" presStyleLbl="sibTrans2D1" presStyleIdx="1" presStyleCnt="3"/>
      <dgm:spPr/>
      <dgm:t>
        <a:bodyPr/>
        <a:lstStyle/>
        <a:p>
          <a:endParaRPr lang="en-US"/>
        </a:p>
      </dgm:t>
    </dgm:pt>
    <dgm:pt modelId="{3551CE52-95DF-734D-86A5-E19943434109}" type="pres">
      <dgm:prSet presAssocID="{BF314373-8866-094C-AD32-CDFED70102A1}" presName="node" presStyleLbl="node1" presStyleIdx="2" presStyleCnt="3">
        <dgm:presLayoutVars>
          <dgm:bulletEnabled val="1"/>
        </dgm:presLayoutVars>
      </dgm:prSet>
      <dgm:spPr/>
      <dgm:t>
        <a:bodyPr/>
        <a:lstStyle/>
        <a:p>
          <a:endParaRPr lang="en-US"/>
        </a:p>
      </dgm:t>
    </dgm:pt>
    <dgm:pt modelId="{8D654164-D0D6-B947-8C2C-2730E9A4AEAF}" type="pres">
      <dgm:prSet presAssocID="{AA7CDB3F-6102-F748-A4A6-69FA2C993F13}" presName="sibTrans" presStyleLbl="sibTrans2D1" presStyleIdx="2" presStyleCnt="3" custLinFactNeighborX="-55500"/>
      <dgm:spPr/>
      <dgm:t>
        <a:bodyPr/>
        <a:lstStyle/>
        <a:p>
          <a:endParaRPr lang="en-US"/>
        </a:p>
      </dgm:t>
    </dgm:pt>
    <dgm:pt modelId="{8AB1AC65-BA62-9941-A96C-E39DECCEE536}" type="pres">
      <dgm:prSet presAssocID="{AA7CDB3F-6102-F748-A4A6-69FA2C993F13}" presName="connectorText" presStyleLbl="sibTrans2D1" presStyleIdx="2" presStyleCnt="3"/>
      <dgm:spPr/>
      <dgm:t>
        <a:bodyPr/>
        <a:lstStyle/>
        <a:p>
          <a:endParaRPr lang="en-US"/>
        </a:p>
      </dgm:t>
    </dgm:pt>
  </dgm:ptLst>
  <dgm:cxnLst>
    <dgm:cxn modelId="{EE818C22-ED4B-634B-A596-48DD7847A881}" srcId="{83E1DE94-CC9C-7A40-A804-B0E144D381EF}" destId="{93BD7D44-0A77-FD47-8470-EE7577323EBA}" srcOrd="0" destOrd="0" parTransId="{FDE82FAA-D354-CD42-84DA-74E8239A73A7}" sibTransId="{2FF5504B-4A55-6442-8E7E-26B57D76C734}"/>
    <dgm:cxn modelId="{4997AD73-ADCF-48FA-A33F-9F82C1D5FF42}" type="presOf" srcId="{0C6F1F6F-E139-174D-8CCB-2B39CEFD5CF6}" destId="{FF576664-EDFB-BA49-83C9-0066C4FF72AD}" srcOrd="0" destOrd="0" presId="urn:microsoft.com/office/officeart/2005/8/layout/cycle7"/>
    <dgm:cxn modelId="{EAEB9621-8532-4DD7-AB5A-6EEA95E6144E}" type="presOf" srcId="{D16A68CD-DF08-7F41-9DC5-7B78FE568CE5}" destId="{50AAB907-5EE8-2745-9813-727A0539C0C7}" srcOrd="0" destOrd="0" presId="urn:microsoft.com/office/officeart/2005/8/layout/cycle7"/>
    <dgm:cxn modelId="{19007892-D0CB-4A37-BB37-2EDC2ED78A48}" type="presOf" srcId="{2FF5504B-4A55-6442-8E7E-26B57D76C734}" destId="{F5EE1017-8B85-F14D-8F1E-C89CCBE6C750}" srcOrd="0" destOrd="0" presId="urn:microsoft.com/office/officeart/2005/8/layout/cycle7"/>
    <dgm:cxn modelId="{647F33C0-0834-4E6A-8294-457D1B316A83}" type="presOf" srcId="{2FF5504B-4A55-6442-8E7E-26B57D76C734}" destId="{4A08206C-827C-5642-9541-980F203129C1}" srcOrd="1" destOrd="0" presId="urn:microsoft.com/office/officeart/2005/8/layout/cycle7"/>
    <dgm:cxn modelId="{0FA38A92-35A7-4B80-BECE-9931D8A4ADBC}" type="presOf" srcId="{AA7CDB3F-6102-F748-A4A6-69FA2C993F13}" destId="{8AB1AC65-BA62-9941-A96C-E39DECCEE536}" srcOrd="1" destOrd="0" presId="urn:microsoft.com/office/officeart/2005/8/layout/cycle7"/>
    <dgm:cxn modelId="{70246268-2C47-5C40-824D-05114ED65945}" srcId="{83E1DE94-CC9C-7A40-A804-B0E144D381EF}" destId="{BF314373-8866-094C-AD32-CDFED70102A1}" srcOrd="2" destOrd="0" parTransId="{2D2316E7-6C6F-D445-B2D4-F1CFB87B967C}" sibTransId="{AA7CDB3F-6102-F748-A4A6-69FA2C993F13}"/>
    <dgm:cxn modelId="{EF4917BC-EC44-4F86-94FD-A490565B9CF8}" type="presOf" srcId="{BF314373-8866-094C-AD32-CDFED70102A1}" destId="{3551CE52-95DF-734D-86A5-E19943434109}" srcOrd="0" destOrd="0" presId="urn:microsoft.com/office/officeart/2005/8/layout/cycle7"/>
    <dgm:cxn modelId="{F3BC642D-A456-493E-8889-96617A1C5040}" type="presOf" srcId="{83E1DE94-CC9C-7A40-A804-B0E144D381EF}" destId="{BCBC697C-B849-4840-9BDA-CF8A0B29B532}" srcOrd="0" destOrd="0" presId="urn:microsoft.com/office/officeart/2005/8/layout/cycle7"/>
    <dgm:cxn modelId="{DEA244B0-A7DE-4FA8-A34E-FCCB6F6EF4E3}" type="presOf" srcId="{93BD7D44-0A77-FD47-8470-EE7577323EBA}" destId="{EF3F066A-947B-1A47-ACDC-49C6F590F455}" srcOrd="0" destOrd="0" presId="urn:microsoft.com/office/officeart/2005/8/layout/cycle7"/>
    <dgm:cxn modelId="{B3F52859-2206-486A-AEC3-344E468EC73B}" type="presOf" srcId="{AA7CDB3F-6102-F748-A4A6-69FA2C993F13}" destId="{8D654164-D0D6-B947-8C2C-2730E9A4AEAF}" srcOrd="0" destOrd="0" presId="urn:microsoft.com/office/officeart/2005/8/layout/cycle7"/>
    <dgm:cxn modelId="{9268AF0F-250D-4D1F-A3DD-9E19E27B6822}" type="presOf" srcId="{D16A68CD-DF08-7F41-9DC5-7B78FE568CE5}" destId="{F4C2D6EC-D85D-6D45-82EB-68A77DFFA252}" srcOrd="1" destOrd="0" presId="urn:microsoft.com/office/officeart/2005/8/layout/cycle7"/>
    <dgm:cxn modelId="{323BFB35-4B6A-A54B-85A0-4C8C7FE09113}" srcId="{83E1DE94-CC9C-7A40-A804-B0E144D381EF}" destId="{0C6F1F6F-E139-174D-8CCB-2B39CEFD5CF6}" srcOrd="1" destOrd="0" parTransId="{F5060687-D600-8F49-93C6-BE951499826D}" sibTransId="{D16A68CD-DF08-7F41-9DC5-7B78FE568CE5}"/>
    <dgm:cxn modelId="{F125B782-E68A-4A16-82D8-F68017FEDF9E}" type="presParOf" srcId="{BCBC697C-B849-4840-9BDA-CF8A0B29B532}" destId="{EF3F066A-947B-1A47-ACDC-49C6F590F455}" srcOrd="0" destOrd="0" presId="urn:microsoft.com/office/officeart/2005/8/layout/cycle7"/>
    <dgm:cxn modelId="{FCD002E2-F689-403A-B71B-D2B760344D91}" type="presParOf" srcId="{BCBC697C-B849-4840-9BDA-CF8A0B29B532}" destId="{F5EE1017-8B85-F14D-8F1E-C89CCBE6C750}" srcOrd="1" destOrd="0" presId="urn:microsoft.com/office/officeart/2005/8/layout/cycle7"/>
    <dgm:cxn modelId="{086A02D5-DA4B-46CB-9624-BB3B31D81D47}" type="presParOf" srcId="{F5EE1017-8B85-F14D-8F1E-C89CCBE6C750}" destId="{4A08206C-827C-5642-9541-980F203129C1}" srcOrd="0" destOrd="0" presId="urn:microsoft.com/office/officeart/2005/8/layout/cycle7"/>
    <dgm:cxn modelId="{F247290B-F74A-42B5-8E17-B0105ACA7F2B}" type="presParOf" srcId="{BCBC697C-B849-4840-9BDA-CF8A0B29B532}" destId="{FF576664-EDFB-BA49-83C9-0066C4FF72AD}" srcOrd="2" destOrd="0" presId="urn:microsoft.com/office/officeart/2005/8/layout/cycle7"/>
    <dgm:cxn modelId="{A7E64B06-2DDC-427B-BA62-DB4285FE647E}" type="presParOf" srcId="{BCBC697C-B849-4840-9BDA-CF8A0B29B532}" destId="{50AAB907-5EE8-2745-9813-727A0539C0C7}" srcOrd="3" destOrd="0" presId="urn:microsoft.com/office/officeart/2005/8/layout/cycle7"/>
    <dgm:cxn modelId="{31A65E40-03B5-4215-9CB2-CC5A42A42A78}" type="presParOf" srcId="{50AAB907-5EE8-2745-9813-727A0539C0C7}" destId="{F4C2D6EC-D85D-6D45-82EB-68A77DFFA252}" srcOrd="0" destOrd="0" presId="urn:microsoft.com/office/officeart/2005/8/layout/cycle7"/>
    <dgm:cxn modelId="{293247F7-D6F9-4666-A5C4-02A5947207C5}" type="presParOf" srcId="{BCBC697C-B849-4840-9BDA-CF8A0B29B532}" destId="{3551CE52-95DF-734D-86A5-E19943434109}" srcOrd="4" destOrd="0" presId="urn:microsoft.com/office/officeart/2005/8/layout/cycle7"/>
    <dgm:cxn modelId="{6FC50ADE-99B9-421A-B7F3-BAB2C4E26E66}" type="presParOf" srcId="{BCBC697C-B849-4840-9BDA-CF8A0B29B532}" destId="{8D654164-D0D6-B947-8C2C-2730E9A4AEAF}" srcOrd="5" destOrd="0" presId="urn:microsoft.com/office/officeart/2005/8/layout/cycle7"/>
    <dgm:cxn modelId="{187EBECB-1F05-43E6-BEC8-E4F2B258A19E}" type="presParOf" srcId="{8D654164-D0D6-B947-8C2C-2730E9A4AEAF}" destId="{8AB1AC65-BA62-9941-A96C-E39DECCEE536}"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E10913-BBA3-C54D-8904-2DA442D9D33D}"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11696914-B868-AB4F-B135-4F19F62F5361}">
      <dgm:prSet phldrT="[Text]"/>
      <dgm:spPr/>
      <dgm:t>
        <a:bodyPr/>
        <a:lstStyle/>
        <a:p>
          <a:r>
            <a:rPr lang="en-US" dirty="0" smtClean="0">
              <a:solidFill>
                <a:srgbClr val="FFFF00"/>
              </a:solidFill>
            </a:rPr>
            <a:t>Algorithms</a:t>
          </a:r>
          <a:endParaRPr lang="en-US" dirty="0">
            <a:solidFill>
              <a:srgbClr val="FFFF00"/>
            </a:solidFill>
          </a:endParaRPr>
        </a:p>
      </dgm:t>
    </dgm:pt>
    <dgm:pt modelId="{7BB0E5A2-AEC2-C84F-9363-C9A7D3AE25C7}" type="parTrans" cxnId="{2DA0DF87-2CB8-6B40-9746-115C6BD4D9B4}">
      <dgm:prSet/>
      <dgm:spPr/>
      <dgm:t>
        <a:bodyPr/>
        <a:lstStyle/>
        <a:p>
          <a:endParaRPr lang="en-US"/>
        </a:p>
      </dgm:t>
    </dgm:pt>
    <dgm:pt modelId="{CB48810B-651B-2A4C-8750-798B1E9D5B0E}" type="sibTrans" cxnId="{2DA0DF87-2CB8-6B40-9746-115C6BD4D9B4}">
      <dgm:prSet/>
      <dgm:spPr/>
      <dgm:t>
        <a:bodyPr/>
        <a:lstStyle/>
        <a:p>
          <a:endParaRPr lang="en-US"/>
        </a:p>
      </dgm:t>
    </dgm:pt>
    <dgm:pt modelId="{B742F2EF-AB9C-6246-8ECD-282FE992E8F3}">
      <dgm:prSet phldrT="[Text]"/>
      <dgm:spPr/>
      <dgm:t>
        <a:bodyPr/>
        <a:lstStyle/>
        <a:p>
          <a:r>
            <a:rPr lang="en-US" dirty="0" smtClean="0"/>
            <a:t>Machine Learning, Statistical Methods</a:t>
          </a:r>
          <a:endParaRPr lang="en-US" dirty="0"/>
        </a:p>
      </dgm:t>
    </dgm:pt>
    <dgm:pt modelId="{4BDB46C9-E4B0-6648-A642-7F184EABF502}" type="parTrans" cxnId="{35703376-CD65-AC49-BB90-BBEC10FAE3E5}">
      <dgm:prSet/>
      <dgm:spPr/>
      <dgm:t>
        <a:bodyPr/>
        <a:lstStyle/>
        <a:p>
          <a:endParaRPr lang="en-US"/>
        </a:p>
      </dgm:t>
    </dgm:pt>
    <dgm:pt modelId="{5AF31269-2755-5A4E-A2BB-639A1093AD90}" type="sibTrans" cxnId="{35703376-CD65-AC49-BB90-BBEC10FAE3E5}">
      <dgm:prSet/>
      <dgm:spPr/>
      <dgm:t>
        <a:bodyPr/>
        <a:lstStyle/>
        <a:p>
          <a:endParaRPr lang="en-US"/>
        </a:p>
      </dgm:t>
    </dgm:pt>
    <dgm:pt modelId="{60FF69F7-187B-DC4A-A980-A9B62D4573C6}">
      <dgm:prSet phldrT="[Text]"/>
      <dgm:spPr/>
      <dgm:t>
        <a:bodyPr/>
        <a:lstStyle/>
        <a:p>
          <a:r>
            <a:rPr lang="en-US" dirty="0" smtClean="0"/>
            <a:t>Prediction, Business Intelligence</a:t>
          </a:r>
          <a:endParaRPr lang="en-US" dirty="0"/>
        </a:p>
      </dgm:t>
    </dgm:pt>
    <dgm:pt modelId="{40B7569A-6B50-B941-A109-E1932F705465}" type="parTrans" cxnId="{CC600D47-9282-5E47-9F8C-EB1F9D972101}">
      <dgm:prSet/>
      <dgm:spPr/>
      <dgm:t>
        <a:bodyPr/>
        <a:lstStyle/>
        <a:p>
          <a:endParaRPr lang="en-US"/>
        </a:p>
      </dgm:t>
    </dgm:pt>
    <dgm:pt modelId="{42EE9CE7-6112-7042-B00B-3D24085965D1}" type="sibTrans" cxnId="{CC600D47-9282-5E47-9F8C-EB1F9D972101}">
      <dgm:prSet/>
      <dgm:spPr/>
      <dgm:t>
        <a:bodyPr/>
        <a:lstStyle/>
        <a:p>
          <a:endParaRPr lang="en-US"/>
        </a:p>
      </dgm:t>
    </dgm:pt>
    <dgm:pt modelId="{CC1F4EC0-08CB-664D-B5D2-A8A36FC88E39}">
      <dgm:prSet phldrT="[Text]"/>
      <dgm:spPr/>
      <dgm:t>
        <a:bodyPr/>
        <a:lstStyle/>
        <a:p>
          <a:r>
            <a:rPr lang="en-US" dirty="0" smtClean="0">
              <a:solidFill>
                <a:srgbClr val="FFFF00"/>
              </a:solidFill>
            </a:rPr>
            <a:t>Machines</a:t>
          </a:r>
          <a:endParaRPr lang="en-US" dirty="0">
            <a:solidFill>
              <a:srgbClr val="FFFF00"/>
            </a:solidFill>
          </a:endParaRPr>
        </a:p>
      </dgm:t>
    </dgm:pt>
    <dgm:pt modelId="{1DE1CE79-FD08-5647-B78E-6E4742898684}" type="parTrans" cxnId="{D26B119D-17E3-2646-8589-6AA3A5AC3D41}">
      <dgm:prSet/>
      <dgm:spPr/>
      <dgm:t>
        <a:bodyPr/>
        <a:lstStyle/>
        <a:p>
          <a:endParaRPr lang="en-US"/>
        </a:p>
      </dgm:t>
    </dgm:pt>
    <dgm:pt modelId="{5E8E9463-869B-9141-89E7-DDB2F09B2524}" type="sibTrans" cxnId="{D26B119D-17E3-2646-8589-6AA3A5AC3D41}">
      <dgm:prSet/>
      <dgm:spPr/>
      <dgm:t>
        <a:bodyPr/>
        <a:lstStyle/>
        <a:p>
          <a:endParaRPr lang="en-US"/>
        </a:p>
      </dgm:t>
    </dgm:pt>
    <dgm:pt modelId="{318D00C3-84AE-8F48-8307-62522A70D7D3}">
      <dgm:prSet phldrT="[Text]"/>
      <dgm:spPr/>
      <dgm:t>
        <a:bodyPr/>
        <a:lstStyle/>
        <a:p>
          <a:r>
            <a:rPr lang="en-US" dirty="0" smtClean="0"/>
            <a:t>Clusters and Clouds</a:t>
          </a:r>
          <a:endParaRPr lang="en-US" dirty="0"/>
        </a:p>
      </dgm:t>
    </dgm:pt>
    <dgm:pt modelId="{C0100D75-8ABD-8944-BE17-955DF8CD463E}" type="parTrans" cxnId="{0CE6A9B4-3233-AF4A-A7A9-28191D47AC83}">
      <dgm:prSet/>
      <dgm:spPr/>
      <dgm:t>
        <a:bodyPr/>
        <a:lstStyle/>
        <a:p>
          <a:endParaRPr lang="en-US"/>
        </a:p>
      </dgm:t>
    </dgm:pt>
    <dgm:pt modelId="{17B2362A-BA44-5441-939A-F260281ADA09}" type="sibTrans" cxnId="{0CE6A9B4-3233-AF4A-A7A9-28191D47AC83}">
      <dgm:prSet/>
      <dgm:spPr/>
      <dgm:t>
        <a:bodyPr/>
        <a:lstStyle/>
        <a:p>
          <a:endParaRPr lang="en-US"/>
        </a:p>
      </dgm:t>
    </dgm:pt>
    <dgm:pt modelId="{FA87C964-A262-5C43-82D9-02D47C1BD18D}">
      <dgm:prSet phldrT="[Text]"/>
      <dgm:spPr/>
      <dgm:t>
        <a:bodyPr/>
        <a:lstStyle/>
        <a:p>
          <a:r>
            <a:rPr lang="en-US" dirty="0" smtClean="0"/>
            <a:t>Warehouse Scale Computing</a:t>
          </a:r>
          <a:endParaRPr lang="en-US" dirty="0"/>
        </a:p>
      </dgm:t>
    </dgm:pt>
    <dgm:pt modelId="{172E1C9A-1C05-C44F-B242-5006E6E0C683}" type="parTrans" cxnId="{8A71E0B9-B1C6-6A46-8BBD-CF186108D360}">
      <dgm:prSet/>
      <dgm:spPr/>
      <dgm:t>
        <a:bodyPr/>
        <a:lstStyle/>
        <a:p>
          <a:endParaRPr lang="en-US"/>
        </a:p>
      </dgm:t>
    </dgm:pt>
    <dgm:pt modelId="{FBD2C19B-CC91-0A45-9169-C6729CB828A6}" type="sibTrans" cxnId="{8A71E0B9-B1C6-6A46-8BBD-CF186108D360}">
      <dgm:prSet/>
      <dgm:spPr/>
      <dgm:t>
        <a:bodyPr/>
        <a:lstStyle/>
        <a:p>
          <a:endParaRPr lang="en-US"/>
        </a:p>
      </dgm:t>
    </dgm:pt>
    <dgm:pt modelId="{D868C172-0EBE-E841-A1A6-ACC506FB47D3}">
      <dgm:prSet phldrT="[Text]"/>
      <dgm:spPr/>
      <dgm:t>
        <a:bodyPr/>
        <a:lstStyle/>
        <a:p>
          <a:r>
            <a:rPr lang="en-US" dirty="0" smtClean="0">
              <a:solidFill>
                <a:srgbClr val="FFFF00"/>
              </a:solidFill>
            </a:rPr>
            <a:t>People</a:t>
          </a:r>
          <a:endParaRPr lang="en-US" dirty="0">
            <a:solidFill>
              <a:srgbClr val="FFFF00"/>
            </a:solidFill>
          </a:endParaRPr>
        </a:p>
      </dgm:t>
    </dgm:pt>
    <dgm:pt modelId="{AA39C51B-CC28-1B44-A54F-A86DD7879E02}" type="parTrans" cxnId="{64CDAF62-349A-D840-A435-87F06EBA9617}">
      <dgm:prSet/>
      <dgm:spPr/>
      <dgm:t>
        <a:bodyPr/>
        <a:lstStyle/>
        <a:p>
          <a:endParaRPr lang="en-US"/>
        </a:p>
      </dgm:t>
    </dgm:pt>
    <dgm:pt modelId="{2E2D4240-5763-5843-8808-05678171EA98}" type="sibTrans" cxnId="{64CDAF62-349A-D840-A435-87F06EBA9617}">
      <dgm:prSet/>
      <dgm:spPr/>
      <dgm:t>
        <a:bodyPr/>
        <a:lstStyle/>
        <a:p>
          <a:endParaRPr lang="en-US"/>
        </a:p>
      </dgm:t>
    </dgm:pt>
    <dgm:pt modelId="{363C2E24-25C4-614A-92FA-764462F0D00F}">
      <dgm:prSet phldrT="[Text]"/>
      <dgm:spPr/>
      <dgm:t>
        <a:bodyPr/>
        <a:lstStyle/>
        <a:p>
          <a:r>
            <a:rPr lang="en-US" dirty="0" smtClean="0"/>
            <a:t>Crowdsourcing, Human Computation</a:t>
          </a:r>
          <a:endParaRPr lang="en-US" dirty="0"/>
        </a:p>
      </dgm:t>
    </dgm:pt>
    <dgm:pt modelId="{7236545F-A2DF-6A46-B74D-74DD60467C0E}" type="parTrans" cxnId="{1F91FE39-85B7-484F-83EE-832BB411189A}">
      <dgm:prSet/>
      <dgm:spPr/>
      <dgm:t>
        <a:bodyPr/>
        <a:lstStyle/>
        <a:p>
          <a:endParaRPr lang="en-US"/>
        </a:p>
      </dgm:t>
    </dgm:pt>
    <dgm:pt modelId="{174ACFEB-3D80-6B4B-9BBF-8B8E90DD9124}" type="sibTrans" cxnId="{1F91FE39-85B7-484F-83EE-832BB411189A}">
      <dgm:prSet/>
      <dgm:spPr/>
      <dgm:t>
        <a:bodyPr/>
        <a:lstStyle/>
        <a:p>
          <a:endParaRPr lang="en-US"/>
        </a:p>
      </dgm:t>
    </dgm:pt>
    <dgm:pt modelId="{8E8604FF-59F6-CE48-83F6-B32BA6FCFB03}">
      <dgm:prSet phldrT="[Text]"/>
      <dgm:spPr/>
      <dgm:t>
        <a:bodyPr/>
        <a:lstStyle/>
        <a:p>
          <a:r>
            <a:rPr lang="en-US" dirty="0" smtClean="0"/>
            <a:t>Data Scientists, Analysts</a:t>
          </a:r>
          <a:endParaRPr lang="en-US" dirty="0"/>
        </a:p>
      </dgm:t>
    </dgm:pt>
    <dgm:pt modelId="{B057603B-5508-EF4D-86B3-C467F1207179}" type="parTrans" cxnId="{E7C77E01-F798-3648-BB2F-6B885734360E}">
      <dgm:prSet/>
      <dgm:spPr/>
      <dgm:t>
        <a:bodyPr/>
        <a:lstStyle/>
        <a:p>
          <a:endParaRPr lang="en-US"/>
        </a:p>
      </dgm:t>
    </dgm:pt>
    <dgm:pt modelId="{A02EE6DF-B559-8140-A1F2-25D6F4650E56}" type="sibTrans" cxnId="{E7C77E01-F798-3648-BB2F-6B885734360E}">
      <dgm:prSet/>
      <dgm:spPr/>
      <dgm:t>
        <a:bodyPr/>
        <a:lstStyle/>
        <a:p>
          <a:endParaRPr lang="en-US"/>
        </a:p>
      </dgm:t>
    </dgm:pt>
    <dgm:pt modelId="{C6371739-C21C-E742-812F-A5B345637C89}" type="pres">
      <dgm:prSet presAssocID="{1CE10913-BBA3-C54D-8904-2DA442D9D33D}" presName="linearFlow" presStyleCnt="0">
        <dgm:presLayoutVars>
          <dgm:dir/>
          <dgm:animLvl val="lvl"/>
          <dgm:resizeHandles val="exact"/>
        </dgm:presLayoutVars>
      </dgm:prSet>
      <dgm:spPr/>
      <dgm:t>
        <a:bodyPr/>
        <a:lstStyle/>
        <a:p>
          <a:endParaRPr lang="en-US"/>
        </a:p>
      </dgm:t>
    </dgm:pt>
    <dgm:pt modelId="{BCBF5F99-902E-F54B-B002-B05661C58D49}" type="pres">
      <dgm:prSet presAssocID="{11696914-B868-AB4F-B135-4F19F62F5361}" presName="composite" presStyleCnt="0"/>
      <dgm:spPr/>
    </dgm:pt>
    <dgm:pt modelId="{75BF7F9C-6E6D-9D4C-9578-17C0527B4F2C}" type="pres">
      <dgm:prSet presAssocID="{11696914-B868-AB4F-B135-4F19F62F5361}" presName="parentText" presStyleLbl="alignNode1" presStyleIdx="0" presStyleCnt="3">
        <dgm:presLayoutVars>
          <dgm:chMax val="1"/>
          <dgm:bulletEnabled val="1"/>
        </dgm:presLayoutVars>
      </dgm:prSet>
      <dgm:spPr/>
      <dgm:t>
        <a:bodyPr/>
        <a:lstStyle/>
        <a:p>
          <a:endParaRPr lang="en-US"/>
        </a:p>
      </dgm:t>
    </dgm:pt>
    <dgm:pt modelId="{ABB9E117-49C9-A04D-96FA-6D71D574829B}" type="pres">
      <dgm:prSet presAssocID="{11696914-B868-AB4F-B135-4F19F62F5361}" presName="descendantText" presStyleLbl="alignAcc1" presStyleIdx="0" presStyleCnt="3">
        <dgm:presLayoutVars>
          <dgm:bulletEnabled val="1"/>
        </dgm:presLayoutVars>
      </dgm:prSet>
      <dgm:spPr/>
      <dgm:t>
        <a:bodyPr/>
        <a:lstStyle/>
        <a:p>
          <a:endParaRPr lang="en-US"/>
        </a:p>
      </dgm:t>
    </dgm:pt>
    <dgm:pt modelId="{94A513B4-CE23-5842-A768-5794EC161001}" type="pres">
      <dgm:prSet presAssocID="{CB48810B-651B-2A4C-8750-798B1E9D5B0E}" presName="sp" presStyleCnt="0"/>
      <dgm:spPr/>
    </dgm:pt>
    <dgm:pt modelId="{08CEF8E6-4CA8-FD4A-B1E6-48B8B0816A03}" type="pres">
      <dgm:prSet presAssocID="{CC1F4EC0-08CB-664D-B5D2-A8A36FC88E39}" presName="composite" presStyleCnt="0"/>
      <dgm:spPr/>
    </dgm:pt>
    <dgm:pt modelId="{9AD9AF47-EA02-7849-9A76-BE37905F87F0}" type="pres">
      <dgm:prSet presAssocID="{CC1F4EC0-08CB-664D-B5D2-A8A36FC88E39}" presName="parentText" presStyleLbl="alignNode1" presStyleIdx="1" presStyleCnt="3">
        <dgm:presLayoutVars>
          <dgm:chMax val="1"/>
          <dgm:bulletEnabled val="1"/>
        </dgm:presLayoutVars>
      </dgm:prSet>
      <dgm:spPr/>
      <dgm:t>
        <a:bodyPr/>
        <a:lstStyle/>
        <a:p>
          <a:endParaRPr lang="en-US"/>
        </a:p>
      </dgm:t>
    </dgm:pt>
    <dgm:pt modelId="{D3A665E2-C6FF-2441-8763-6E8133B06172}" type="pres">
      <dgm:prSet presAssocID="{CC1F4EC0-08CB-664D-B5D2-A8A36FC88E39}" presName="descendantText" presStyleLbl="alignAcc1" presStyleIdx="1" presStyleCnt="3">
        <dgm:presLayoutVars>
          <dgm:bulletEnabled val="1"/>
        </dgm:presLayoutVars>
      </dgm:prSet>
      <dgm:spPr/>
      <dgm:t>
        <a:bodyPr/>
        <a:lstStyle/>
        <a:p>
          <a:endParaRPr lang="en-US"/>
        </a:p>
      </dgm:t>
    </dgm:pt>
    <dgm:pt modelId="{F52D53B3-3BA8-634A-9D2D-0D0831D7B829}" type="pres">
      <dgm:prSet presAssocID="{5E8E9463-869B-9141-89E7-DDB2F09B2524}" presName="sp" presStyleCnt="0"/>
      <dgm:spPr/>
    </dgm:pt>
    <dgm:pt modelId="{E8B18C26-5CA2-2545-8A5C-DFED06C15C94}" type="pres">
      <dgm:prSet presAssocID="{D868C172-0EBE-E841-A1A6-ACC506FB47D3}" presName="composite" presStyleCnt="0"/>
      <dgm:spPr/>
    </dgm:pt>
    <dgm:pt modelId="{510F1842-9AF3-2545-B545-E4F314A63974}" type="pres">
      <dgm:prSet presAssocID="{D868C172-0EBE-E841-A1A6-ACC506FB47D3}" presName="parentText" presStyleLbl="alignNode1" presStyleIdx="2" presStyleCnt="3">
        <dgm:presLayoutVars>
          <dgm:chMax val="1"/>
          <dgm:bulletEnabled val="1"/>
        </dgm:presLayoutVars>
      </dgm:prSet>
      <dgm:spPr/>
      <dgm:t>
        <a:bodyPr/>
        <a:lstStyle/>
        <a:p>
          <a:endParaRPr lang="en-US"/>
        </a:p>
      </dgm:t>
    </dgm:pt>
    <dgm:pt modelId="{8DDEC009-2146-DD45-B685-BA0095A63F71}" type="pres">
      <dgm:prSet presAssocID="{D868C172-0EBE-E841-A1A6-ACC506FB47D3}" presName="descendantText" presStyleLbl="alignAcc1" presStyleIdx="2" presStyleCnt="3">
        <dgm:presLayoutVars>
          <dgm:bulletEnabled val="1"/>
        </dgm:presLayoutVars>
      </dgm:prSet>
      <dgm:spPr/>
      <dgm:t>
        <a:bodyPr/>
        <a:lstStyle/>
        <a:p>
          <a:endParaRPr lang="en-US"/>
        </a:p>
      </dgm:t>
    </dgm:pt>
  </dgm:ptLst>
  <dgm:cxnLst>
    <dgm:cxn modelId="{CC600D47-9282-5E47-9F8C-EB1F9D972101}" srcId="{11696914-B868-AB4F-B135-4F19F62F5361}" destId="{60FF69F7-187B-DC4A-A980-A9B62D4573C6}" srcOrd="1" destOrd="0" parTransId="{40B7569A-6B50-B941-A109-E1932F705465}" sibTransId="{42EE9CE7-6112-7042-B00B-3D24085965D1}"/>
    <dgm:cxn modelId="{4F1FD77D-FD6C-48B7-A1E0-735E33B615B1}" type="presOf" srcId="{1CE10913-BBA3-C54D-8904-2DA442D9D33D}" destId="{C6371739-C21C-E742-812F-A5B345637C89}" srcOrd="0" destOrd="0" presId="urn:microsoft.com/office/officeart/2005/8/layout/chevron2"/>
    <dgm:cxn modelId="{1F426C4C-F3D9-49FC-85FA-5ADC62984C47}" type="presOf" srcId="{318D00C3-84AE-8F48-8307-62522A70D7D3}" destId="{D3A665E2-C6FF-2441-8763-6E8133B06172}" srcOrd="0" destOrd="0" presId="urn:microsoft.com/office/officeart/2005/8/layout/chevron2"/>
    <dgm:cxn modelId="{04E5EBEE-32B8-4030-89E7-2864956E17A5}" type="presOf" srcId="{D868C172-0EBE-E841-A1A6-ACC506FB47D3}" destId="{510F1842-9AF3-2545-B545-E4F314A63974}" srcOrd="0" destOrd="0" presId="urn:microsoft.com/office/officeart/2005/8/layout/chevron2"/>
    <dgm:cxn modelId="{5A3BD9EE-01ED-4064-9A85-A2CE7C3372AC}" type="presOf" srcId="{CC1F4EC0-08CB-664D-B5D2-A8A36FC88E39}" destId="{9AD9AF47-EA02-7849-9A76-BE37905F87F0}" srcOrd="0" destOrd="0" presId="urn:microsoft.com/office/officeart/2005/8/layout/chevron2"/>
    <dgm:cxn modelId="{1F91FE39-85B7-484F-83EE-832BB411189A}" srcId="{D868C172-0EBE-E841-A1A6-ACC506FB47D3}" destId="{363C2E24-25C4-614A-92FA-764462F0D00F}" srcOrd="0" destOrd="0" parTransId="{7236545F-A2DF-6A46-B74D-74DD60467C0E}" sibTransId="{174ACFEB-3D80-6B4B-9BBF-8B8E90DD9124}"/>
    <dgm:cxn modelId="{2DA0DF87-2CB8-6B40-9746-115C6BD4D9B4}" srcId="{1CE10913-BBA3-C54D-8904-2DA442D9D33D}" destId="{11696914-B868-AB4F-B135-4F19F62F5361}" srcOrd="0" destOrd="0" parTransId="{7BB0E5A2-AEC2-C84F-9363-C9A7D3AE25C7}" sibTransId="{CB48810B-651B-2A4C-8750-798B1E9D5B0E}"/>
    <dgm:cxn modelId="{F61601AF-2E32-4E10-8255-3DB70AF28EC1}" type="presOf" srcId="{FA87C964-A262-5C43-82D9-02D47C1BD18D}" destId="{D3A665E2-C6FF-2441-8763-6E8133B06172}" srcOrd="0" destOrd="1" presId="urn:microsoft.com/office/officeart/2005/8/layout/chevron2"/>
    <dgm:cxn modelId="{0CE6A9B4-3233-AF4A-A7A9-28191D47AC83}" srcId="{CC1F4EC0-08CB-664D-B5D2-A8A36FC88E39}" destId="{318D00C3-84AE-8F48-8307-62522A70D7D3}" srcOrd="0" destOrd="0" parTransId="{C0100D75-8ABD-8944-BE17-955DF8CD463E}" sibTransId="{17B2362A-BA44-5441-939A-F260281ADA09}"/>
    <dgm:cxn modelId="{66489E30-B9C7-4DD1-AAEA-354C9D5988D3}" type="presOf" srcId="{60FF69F7-187B-DC4A-A980-A9B62D4573C6}" destId="{ABB9E117-49C9-A04D-96FA-6D71D574829B}" srcOrd="0" destOrd="1" presId="urn:microsoft.com/office/officeart/2005/8/layout/chevron2"/>
    <dgm:cxn modelId="{44EBD409-B461-481D-93B4-B4037F73C341}" type="presOf" srcId="{8E8604FF-59F6-CE48-83F6-B32BA6FCFB03}" destId="{8DDEC009-2146-DD45-B685-BA0095A63F71}" srcOrd="0" destOrd="1" presId="urn:microsoft.com/office/officeart/2005/8/layout/chevron2"/>
    <dgm:cxn modelId="{64CDAF62-349A-D840-A435-87F06EBA9617}" srcId="{1CE10913-BBA3-C54D-8904-2DA442D9D33D}" destId="{D868C172-0EBE-E841-A1A6-ACC506FB47D3}" srcOrd="2" destOrd="0" parTransId="{AA39C51B-CC28-1B44-A54F-A86DD7879E02}" sibTransId="{2E2D4240-5763-5843-8808-05678171EA98}"/>
    <dgm:cxn modelId="{86615211-D59B-49FB-99C7-26676B871315}" type="presOf" srcId="{363C2E24-25C4-614A-92FA-764462F0D00F}" destId="{8DDEC009-2146-DD45-B685-BA0095A63F71}" srcOrd="0" destOrd="0" presId="urn:microsoft.com/office/officeart/2005/8/layout/chevron2"/>
    <dgm:cxn modelId="{E7C77E01-F798-3648-BB2F-6B885734360E}" srcId="{D868C172-0EBE-E841-A1A6-ACC506FB47D3}" destId="{8E8604FF-59F6-CE48-83F6-B32BA6FCFB03}" srcOrd="1" destOrd="0" parTransId="{B057603B-5508-EF4D-86B3-C467F1207179}" sibTransId="{A02EE6DF-B559-8140-A1F2-25D6F4650E56}"/>
    <dgm:cxn modelId="{8A71E0B9-B1C6-6A46-8BBD-CF186108D360}" srcId="{CC1F4EC0-08CB-664D-B5D2-A8A36FC88E39}" destId="{FA87C964-A262-5C43-82D9-02D47C1BD18D}" srcOrd="1" destOrd="0" parTransId="{172E1C9A-1C05-C44F-B242-5006E6E0C683}" sibTransId="{FBD2C19B-CC91-0A45-9169-C6729CB828A6}"/>
    <dgm:cxn modelId="{D26B119D-17E3-2646-8589-6AA3A5AC3D41}" srcId="{1CE10913-BBA3-C54D-8904-2DA442D9D33D}" destId="{CC1F4EC0-08CB-664D-B5D2-A8A36FC88E39}" srcOrd="1" destOrd="0" parTransId="{1DE1CE79-FD08-5647-B78E-6E4742898684}" sibTransId="{5E8E9463-869B-9141-89E7-DDB2F09B2524}"/>
    <dgm:cxn modelId="{79FDC3A6-45F7-4130-AA40-8C3ACE055D5E}" type="presOf" srcId="{11696914-B868-AB4F-B135-4F19F62F5361}" destId="{75BF7F9C-6E6D-9D4C-9578-17C0527B4F2C}" srcOrd="0" destOrd="0" presId="urn:microsoft.com/office/officeart/2005/8/layout/chevron2"/>
    <dgm:cxn modelId="{57EDFD4B-F3BB-4897-AB4D-B2D3165CFCF1}" type="presOf" srcId="{B742F2EF-AB9C-6246-8ECD-282FE992E8F3}" destId="{ABB9E117-49C9-A04D-96FA-6D71D574829B}" srcOrd="0" destOrd="0" presId="urn:microsoft.com/office/officeart/2005/8/layout/chevron2"/>
    <dgm:cxn modelId="{35703376-CD65-AC49-BB90-BBEC10FAE3E5}" srcId="{11696914-B868-AB4F-B135-4F19F62F5361}" destId="{B742F2EF-AB9C-6246-8ECD-282FE992E8F3}" srcOrd="0" destOrd="0" parTransId="{4BDB46C9-E4B0-6648-A642-7F184EABF502}" sibTransId="{5AF31269-2755-5A4E-A2BB-639A1093AD90}"/>
    <dgm:cxn modelId="{D858B623-C129-4305-AB49-DB71D9B834F4}" type="presParOf" srcId="{C6371739-C21C-E742-812F-A5B345637C89}" destId="{BCBF5F99-902E-F54B-B002-B05661C58D49}" srcOrd="0" destOrd="0" presId="urn:microsoft.com/office/officeart/2005/8/layout/chevron2"/>
    <dgm:cxn modelId="{CF7D11B3-34BF-433B-8FCE-413C263A54CC}" type="presParOf" srcId="{BCBF5F99-902E-F54B-B002-B05661C58D49}" destId="{75BF7F9C-6E6D-9D4C-9578-17C0527B4F2C}" srcOrd="0" destOrd="0" presId="urn:microsoft.com/office/officeart/2005/8/layout/chevron2"/>
    <dgm:cxn modelId="{F632ADAA-FFB8-4015-8B4B-57E89DE4350E}" type="presParOf" srcId="{BCBF5F99-902E-F54B-B002-B05661C58D49}" destId="{ABB9E117-49C9-A04D-96FA-6D71D574829B}" srcOrd="1" destOrd="0" presId="urn:microsoft.com/office/officeart/2005/8/layout/chevron2"/>
    <dgm:cxn modelId="{FE0DEE95-8246-4723-BD78-1826A7288483}" type="presParOf" srcId="{C6371739-C21C-E742-812F-A5B345637C89}" destId="{94A513B4-CE23-5842-A768-5794EC161001}" srcOrd="1" destOrd="0" presId="urn:microsoft.com/office/officeart/2005/8/layout/chevron2"/>
    <dgm:cxn modelId="{CB42448A-D300-4951-B7FE-B17610BEB623}" type="presParOf" srcId="{C6371739-C21C-E742-812F-A5B345637C89}" destId="{08CEF8E6-4CA8-FD4A-B1E6-48B8B0816A03}" srcOrd="2" destOrd="0" presId="urn:microsoft.com/office/officeart/2005/8/layout/chevron2"/>
    <dgm:cxn modelId="{D0DC4551-1856-41D5-93FF-CF4A1C23B4B0}" type="presParOf" srcId="{08CEF8E6-4CA8-FD4A-B1E6-48B8B0816A03}" destId="{9AD9AF47-EA02-7849-9A76-BE37905F87F0}" srcOrd="0" destOrd="0" presId="urn:microsoft.com/office/officeart/2005/8/layout/chevron2"/>
    <dgm:cxn modelId="{F61DA242-B351-4614-8C66-CD9A121F0BA6}" type="presParOf" srcId="{08CEF8E6-4CA8-FD4A-B1E6-48B8B0816A03}" destId="{D3A665E2-C6FF-2441-8763-6E8133B06172}" srcOrd="1" destOrd="0" presId="urn:microsoft.com/office/officeart/2005/8/layout/chevron2"/>
    <dgm:cxn modelId="{1FB91AF3-5E8D-4367-80BB-CA00C8A3BAE8}" type="presParOf" srcId="{C6371739-C21C-E742-812F-A5B345637C89}" destId="{F52D53B3-3BA8-634A-9D2D-0D0831D7B829}" srcOrd="3" destOrd="0" presId="urn:microsoft.com/office/officeart/2005/8/layout/chevron2"/>
    <dgm:cxn modelId="{FFCE60E6-7E2B-4A18-8982-CCC3DCFC722C}" type="presParOf" srcId="{C6371739-C21C-E742-812F-A5B345637C89}" destId="{E8B18C26-5CA2-2545-8A5C-DFED06C15C94}" srcOrd="4" destOrd="0" presId="urn:microsoft.com/office/officeart/2005/8/layout/chevron2"/>
    <dgm:cxn modelId="{EC1DD2A5-1AD2-44A0-9070-811B00C08451}" type="presParOf" srcId="{E8B18C26-5CA2-2545-8A5C-DFED06C15C94}" destId="{510F1842-9AF3-2545-B545-E4F314A63974}" srcOrd="0" destOrd="0" presId="urn:microsoft.com/office/officeart/2005/8/layout/chevron2"/>
    <dgm:cxn modelId="{F57147FB-B52A-4F7B-923D-E3371643F022}" type="presParOf" srcId="{E8B18C26-5CA2-2545-8A5C-DFED06C15C94}" destId="{8DDEC009-2146-DD45-B685-BA0095A63F7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1A5203-FA0E-4B6D-A5D5-546062F89AF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5D4CF1C-3E6D-41D3-B1BE-586956EF82D2}">
      <dgm:prSet phldrT="[Text]" custT="1"/>
      <dgm:spPr/>
      <dgm:t>
        <a:bodyPr/>
        <a:lstStyle/>
        <a:p>
          <a:r>
            <a:rPr lang="en-US" sz="1100" dirty="0" smtClean="0"/>
            <a:t>Operational</a:t>
          </a:r>
        </a:p>
        <a:p>
          <a:r>
            <a:rPr lang="en-US" sz="1100" dirty="0" smtClean="0"/>
            <a:t>Data</a:t>
          </a:r>
          <a:endParaRPr lang="en-US" sz="1100" dirty="0"/>
        </a:p>
      </dgm:t>
    </dgm:pt>
    <dgm:pt modelId="{D0D2ED66-4724-4FBA-B9E2-5CC2D77F438C}" type="parTrans" cxnId="{F4D3B416-5954-4926-99C8-27144C939F99}">
      <dgm:prSet/>
      <dgm:spPr/>
      <dgm:t>
        <a:bodyPr/>
        <a:lstStyle/>
        <a:p>
          <a:endParaRPr lang="en-US" sz="2800"/>
        </a:p>
      </dgm:t>
    </dgm:pt>
    <dgm:pt modelId="{FAA356B2-C332-482F-A559-FA75BAE6410A}" type="sibTrans" cxnId="{F4D3B416-5954-4926-99C8-27144C939F99}">
      <dgm:prSet/>
      <dgm:spPr/>
      <dgm:t>
        <a:bodyPr/>
        <a:lstStyle/>
        <a:p>
          <a:endParaRPr lang="en-US" sz="2800"/>
        </a:p>
      </dgm:t>
    </dgm:pt>
    <dgm:pt modelId="{BE90CE3E-E2F0-4C5A-B06D-62683F1E8C0C}">
      <dgm:prSet phldrT="[Text]" custT="1"/>
      <dgm:spPr/>
      <dgm:t>
        <a:bodyPr/>
        <a:lstStyle/>
        <a:p>
          <a:r>
            <a:rPr lang="en-US" sz="2400" dirty="0" smtClean="0"/>
            <a:t>Data cleaning &amp; integration</a:t>
          </a:r>
          <a:endParaRPr lang="en-US" sz="2400" dirty="0"/>
        </a:p>
      </dgm:t>
    </dgm:pt>
    <dgm:pt modelId="{EE7E89CB-AEED-4358-BD4A-0565F13F675F}" type="parTrans" cxnId="{186FEEFE-D11D-4B09-B9E5-E977F4CDAE79}">
      <dgm:prSet/>
      <dgm:spPr/>
      <dgm:t>
        <a:bodyPr/>
        <a:lstStyle/>
        <a:p>
          <a:endParaRPr lang="en-US" sz="2800"/>
        </a:p>
      </dgm:t>
    </dgm:pt>
    <dgm:pt modelId="{2FBCF509-EF70-4712-8EF3-C544CE1B81B6}" type="sibTrans" cxnId="{186FEEFE-D11D-4B09-B9E5-E977F4CDAE79}">
      <dgm:prSet/>
      <dgm:spPr/>
      <dgm:t>
        <a:bodyPr/>
        <a:lstStyle/>
        <a:p>
          <a:endParaRPr lang="en-US" sz="2800"/>
        </a:p>
      </dgm:t>
    </dgm:pt>
    <dgm:pt modelId="{8E820465-E43D-457F-8A5E-1D908B661A83}">
      <dgm:prSet phldrT="[Text]" custT="1"/>
      <dgm:spPr/>
      <dgm:t>
        <a:bodyPr/>
        <a:lstStyle/>
        <a:p>
          <a:r>
            <a:rPr lang="en-US" sz="1100" dirty="0" smtClean="0"/>
            <a:t>EDW</a:t>
          </a:r>
          <a:endParaRPr lang="en-US" sz="1100" dirty="0"/>
        </a:p>
      </dgm:t>
    </dgm:pt>
    <dgm:pt modelId="{18D99AFB-397C-4035-A024-B7541C63030B}" type="parTrans" cxnId="{D952A80F-B400-49EC-8E6A-28944EA091DB}">
      <dgm:prSet/>
      <dgm:spPr/>
      <dgm:t>
        <a:bodyPr/>
        <a:lstStyle/>
        <a:p>
          <a:endParaRPr lang="en-US" sz="2800"/>
        </a:p>
      </dgm:t>
    </dgm:pt>
    <dgm:pt modelId="{45758F08-2AD5-41EA-A4C8-25354DD33F90}" type="sibTrans" cxnId="{D952A80F-B400-49EC-8E6A-28944EA091DB}">
      <dgm:prSet/>
      <dgm:spPr/>
      <dgm:t>
        <a:bodyPr/>
        <a:lstStyle/>
        <a:p>
          <a:endParaRPr lang="en-US" sz="2800"/>
        </a:p>
      </dgm:t>
    </dgm:pt>
    <dgm:pt modelId="{3E1C8E78-524B-42E1-8D89-D8869E7361D0}">
      <dgm:prSet phldrT="[Text]" custT="1"/>
      <dgm:spPr/>
      <dgm:t>
        <a:bodyPr/>
        <a:lstStyle/>
        <a:p>
          <a:r>
            <a:rPr lang="en-US" sz="2400" dirty="0" smtClean="0"/>
            <a:t>Feature Selection (what </a:t>
          </a:r>
          <a:r>
            <a:rPr lang="en-US" sz="2400" dirty="0" err="1" smtClean="0"/>
            <a:t>vars</a:t>
          </a:r>
          <a:r>
            <a:rPr lang="en-US" sz="2400" dirty="0" smtClean="0"/>
            <a:t>?)</a:t>
          </a:r>
          <a:endParaRPr lang="en-US" sz="2400" dirty="0"/>
        </a:p>
      </dgm:t>
    </dgm:pt>
    <dgm:pt modelId="{64B45DD7-01E1-4ED6-B9C4-D748D3B00417}" type="parTrans" cxnId="{486BDD12-8872-49D1-B9DB-2FB3853ACC55}">
      <dgm:prSet/>
      <dgm:spPr/>
      <dgm:t>
        <a:bodyPr/>
        <a:lstStyle/>
        <a:p>
          <a:endParaRPr lang="en-US" sz="2800"/>
        </a:p>
      </dgm:t>
    </dgm:pt>
    <dgm:pt modelId="{C9C250E1-D1DF-4AFC-85B7-91F68B4A7B29}" type="sibTrans" cxnId="{486BDD12-8872-49D1-B9DB-2FB3853ACC55}">
      <dgm:prSet/>
      <dgm:spPr/>
      <dgm:t>
        <a:bodyPr/>
        <a:lstStyle/>
        <a:p>
          <a:endParaRPr lang="en-US" sz="2800"/>
        </a:p>
      </dgm:t>
    </dgm:pt>
    <dgm:pt modelId="{C856DFB1-7A21-417B-BF59-0A885FC4495A}">
      <dgm:prSet phldrT="[Text]" custT="1"/>
      <dgm:spPr/>
      <dgm:t>
        <a:bodyPr/>
        <a:lstStyle/>
        <a:p>
          <a:r>
            <a:rPr lang="en-US" sz="1100" dirty="0" smtClean="0"/>
            <a:t>Task Specific Data</a:t>
          </a:r>
          <a:endParaRPr lang="en-US" sz="1100" dirty="0"/>
        </a:p>
      </dgm:t>
    </dgm:pt>
    <dgm:pt modelId="{53127509-CEA9-43E8-B8F5-C117DA7C69AD}" type="parTrans" cxnId="{9FDF4E34-99B9-435D-ABAC-BA120F69C155}">
      <dgm:prSet/>
      <dgm:spPr/>
      <dgm:t>
        <a:bodyPr/>
        <a:lstStyle/>
        <a:p>
          <a:endParaRPr lang="en-US" sz="2800"/>
        </a:p>
      </dgm:t>
    </dgm:pt>
    <dgm:pt modelId="{3281E4A0-381B-41AB-9372-E1C1D2585D78}" type="sibTrans" cxnId="{9FDF4E34-99B9-435D-ABAC-BA120F69C155}">
      <dgm:prSet/>
      <dgm:spPr/>
      <dgm:t>
        <a:bodyPr/>
        <a:lstStyle/>
        <a:p>
          <a:endParaRPr lang="en-US" sz="2800"/>
        </a:p>
      </dgm:t>
    </dgm:pt>
    <dgm:pt modelId="{98499AA5-1FA3-4D14-B1E2-52CB0B801FE7}">
      <dgm:prSet phldrT="[Text]" custT="1"/>
      <dgm:spPr/>
      <dgm:t>
        <a:bodyPr/>
        <a:lstStyle/>
        <a:p>
          <a:r>
            <a:rPr lang="en-US" sz="2400" dirty="0" smtClean="0"/>
            <a:t>Analysis / </a:t>
          </a:r>
          <a:r>
            <a:rPr lang="en-US" sz="2400" dirty="0" err="1" smtClean="0"/>
            <a:t>Datamining</a:t>
          </a:r>
          <a:endParaRPr lang="en-US" sz="2400" dirty="0"/>
        </a:p>
      </dgm:t>
    </dgm:pt>
    <dgm:pt modelId="{97C27D06-D458-47F9-81A7-378BFE513983}" type="parTrans" cxnId="{207E8E0A-B048-493B-815D-B07884603A70}">
      <dgm:prSet/>
      <dgm:spPr/>
      <dgm:t>
        <a:bodyPr/>
        <a:lstStyle/>
        <a:p>
          <a:endParaRPr lang="en-US" sz="2800"/>
        </a:p>
      </dgm:t>
    </dgm:pt>
    <dgm:pt modelId="{0D565F6E-EE52-4086-8ABD-01EC1F7740C5}" type="sibTrans" cxnId="{207E8E0A-B048-493B-815D-B07884603A70}">
      <dgm:prSet/>
      <dgm:spPr/>
      <dgm:t>
        <a:bodyPr/>
        <a:lstStyle/>
        <a:p>
          <a:endParaRPr lang="en-US" sz="2800"/>
        </a:p>
      </dgm:t>
    </dgm:pt>
    <dgm:pt modelId="{1412E749-B038-4E23-BAC8-202733467FE2}">
      <dgm:prSet phldrT="[Text]" custT="1"/>
      <dgm:spPr/>
      <dgm:t>
        <a:bodyPr/>
        <a:lstStyle/>
        <a:p>
          <a:r>
            <a:rPr lang="en-US" sz="1100" dirty="0" smtClean="0"/>
            <a:t>Results</a:t>
          </a:r>
          <a:endParaRPr lang="en-US" sz="1100" dirty="0"/>
        </a:p>
      </dgm:t>
    </dgm:pt>
    <dgm:pt modelId="{3F7F2F55-9372-4F75-B3BD-A7535EFCD06B}" type="parTrans" cxnId="{F301DB96-2CA9-429B-80DB-643C20A341D9}">
      <dgm:prSet/>
      <dgm:spPr/>
      <dgm:t>
        <a:bodyPr/>
        <a:lstStyle/>
        <a:p>
          <a:endParaRPr lang="en-US" sz="2800"/>
        </a:p>
      </dgm:t>
    </dgm:pt>
    <dgm:pt modelId="{332A299A-B60C-41D4-A372-09AC0E7EF1FC}" type="sibTrans" cxnId="{F301DB96-2CA9-429B-80DB-643C20A341D9}">
      <dgm:prSet/>
      <dgm:spPr/>
      <dgm:t>
        <a:bodyPr/>
        <a:lstStyle/>
        <a:p>
          <a:endParaRPr lang="en-US" sz="2800"/>
        </a:p>
      </dgm:t>
    </dgm:pt>
    <dgm:pt modelId="{837D623F-2A3A-4B41-AB8F-82D0745C08F3}">
      <dgm:prSet phldrT="[Text]" custT="1"/>
      <dgm:spPr/>
      <dgm:t>
        <a:bodyPr/>
        <a:lstStyle/>
        <a:p>
          <a:r>
            <a:rPr lang="en-US" sz="2400" dirty="0" smtClean="0"/>
            <a:t>Validation / Evaluation</a:t>
          </a:r>
          <a:endParaRPr lang="en-US" sz="2400" dirty="0"/>
        </a:p>
      </dgm:t>
    </dgm:pt>
    <dgm:pt modelId="{85627AC6-76FB-424F-A516-C35A260EEBE8}" type="parTrans" cxnId="{3053A095-D04A-44CF-9167-F12D5B0619CF}">
      <dgm:prSet/>
      <dgm:spPr/>
      <dgm:t>
        <a:bodyPr/>
        <a:lstStyle/>
        <a:p>
          <a:endParaRPr lang="en-US" sz="2800"/>
        </a:p>
      </dgm:t>
    </dgm:pt>
    <dgm:pt modelId="{3048DDCD-798E-4818-ADD6-93F7ADC4C0EB}" type="sibTrans" cxnId="{3053A095-D04A-44CF-9167-F12D5B0619CF}">
      <dgm:prSet/>
      <dgm:spPr/>
      <dgm:t>
        <a:bodyPr/>
        <a:lstStyle/>
        <a:p>
          <a:endParaRPr lang="en-US" sz="2800"/>
        </a:p>
      </dgm:t>
    </dgm:pt>
    <dgm:pt modelId="{0D2A539E-3C52-42D7-836B-B5D42B833158}">
      <dgm:prSet phldrT="[Text]" custT="1"/>
      <dgm:spPr/>
      <dgm:t>
        <a:bodyPr/>
        <a:lstStyle/>
        <a:p>
          <a:r>
            <a:rPr lang="en-US" sz="1100" dirty="0" smtClean="0"/>
            <a:t>Information Presentation</a:t>
          </a:r>
          <a:endParaRPr lang="en-US" sz="1100" dirty="0"/>
        </a:p>
      </dgm:t>
    </dgm:pt>
    <dgm:pt modelId="{92F8E262-21AF-486F-B8BA-4E3F63E2DD93}" type="parTrans" cxnId="{1AF4DCCF-5EC3-428E-87AC-46E5B8828660}">
      <dgm:prSet/>
      <dgm:spPr/>
      <dgm:t>
        <a:bodyPr/>
        <a:lstStyle/>
        <a:p>
          <a:endParaRPr lang="en-US" sz="2800"/>
        </a:p>
      </dgm:t>
    </dgm:pt>
    <dgm:pt modelId="{4453A624-CCA9-4359-856B-A9E18DCEF160}" type="sibTrans" cxnId="{1AF4DCCF-5EC3-428E-87AC-46E5B8828660}">
      <dgm:prSet/>
      <dgm:spPr/>
      <dgm:t>
        <a:bodyPr/>
        <a:lstStyle/>
        <a:p>
          <a:endParaRPr lang="en-US" sz="2800"/>
        </a:p>
      </dgm:t>
    </dgm:pt>
    <dgm:pt modelId="{3BEF3E96-0088-4B2E-8057-DE8C73B2E40B}">
      <dgm:prSet phldrT="[Text]" custT="1"/>
      <dgm:spPr/>
      <dgm:t>
        <a:bodyPr/>
        <a:lstStyle/>
        <a:p>
          <a:r>
            <a:rPr lang="en-US" sz="2400" dirty="0" smtClean="0"/>
            <a:t>Action</a:t>
          </a:r>
          <a:endParaRPr lang="en-US" sz="2400" dirty="0"/>
        </a:p>
      </dgm:t>
    </dgm:pt>
    <dgm:pt modelId="{B6DA7632-0420-4E5B-AD41-A63915636706}" type="parTrans" cxnId="{EFDDC47A-14B8-4DC9-9E8A-F3A53D27806E}">
      <dgm:prSet/>
      <dgm:spPr/>
      <dgm:t>
        <a:bodyPr/>
        <a:lstStyle/>
        <a:p>
          <a:endParaRPr lang="en-US" sz="2800"/>
        </a:p>
      </dgm:t>
    </dgm:pt>
    <dgm:pt modelId="{A99638FA-859D-41B8-9ACC-BC99D57B2E05}" type="sibTrans" cxnId="{EFDDC47A-14B8-4DC9-9E8A-F3A53D27806E}">
      <dgm:prSet/>
      <dgm:spPr/>
      <dgm:t>
        <a:bodyPr/>
        <a:lstStyle/>
        <a:p>
          <a:endParaRPr lang="en-US" sz="2800"/>
        </a:p>
      </dgm:t>
    </dgm:pt>
    <dgm:pt modelId="{830DE385-FE57-4B16-8035-12D1E931AF30}" type="pres">
      <dgm:prSet presAssocID="{421A5203-FA0E-4B6D-A5D5-546062F89AFC}" presName="linearFlow" presStyleCnt="0">
        <dgm:presLayoutVars>
          <dgm:dir/>
          <dgm:animLvl val="lvl"/>
          <dgm:resizeHandles val="exact"/>
        </dgm:presLayoutVars>
      </dgm:prSet>
      <dgm:spPr/>
      <dgm:t>
        <a:bodyPr/>
        <a:lstStyle/>
        <a:p>
          <a:endParaRPr lang="en-US"/>
        </a:p>
      </dgm:t>
    </dgm:pt>
    <dgm:pt modelId="{F4118EE4-5D38-4D5C-938A-253A83A6B21E}" type="pres">
      <dgm:prSet presAssocID="{B5D4CF1C-3E6D-41D3-B1BE-586956EF82D2}" presName="composite" presStyleCnt="0"/>
      <dgm:spPr/>
    </dgm:pt>
    <dgm:pt modelId="{5A47C3E1-20AB-477A-88B4-C3755B04E6EC}" type="pres">
      <dgm:prSet presAssocID="{B5D4CF1C-3E6D-41D3-B1BE-586956EF82D2}" presName="parentText" presStyleLbl="alignNode1" presStyleIdx="0" presStyleCnt="5">
        <dgm:presLayoutVars>
          <dgm:chMax val="1"/>
          <dgm:bulletEnabled val="1"/>
        </dgm:presLayoutVars>
      </dgm:prSet>
      <dgm:spPr/>
      <dgm:t>
        <a:bodyPr/>
        <a:lstStyle/>
        <a:p>
          <a:endParaRPr lang="en-US"/>
        </a:p>
      </dgm:t>
    </dgm:pt>
    <dgm:pt modelId="{678974CF-AFD9-486C-9EE1-E176CE3611E9}" type="pres">
      <dgm:prSet presAssocID="{B5D4CF1C-3E6D-41D3-B1BE-586956EF82D2}" presName="descendantText" presStyleLbl="alignAcc1" presStyleIdx="0" presStyleCnt="5">
        <dgm:presLayoutVars>
          <dgm:bulletEnabled val="1"/>
        </dgm:presLayoutVars>
      </dgm:prSet>
      <dgm:spPr/>
      <dgm:t>
        <a:bodyPr/>
        <a:lstStyle/>
        <a:p>
          <a:endParaRPr lang="en-US"/>
        </a:p>
      </dgm:t>
    </dgm:pt>
    <dgm:pt modelId="{F1FF5A8A-87FF-45CB-865C-5515E03A1873}" type="pres">
      <dgm:prSet presAssocID="{FAA356B2-C332-482F-A559-FA75BAE6410A}" presName="sp" presStyleCnt="0"/>
      <dgm:spPr/>
    </dgm:pt>
    <dgm:pt modelId="{19C57564-B73E-4351-8372-158A50B758BF}" type="pres">
      <dgm:prSet presAssocID="{8E820465-E43D-457F-8A5E-1D908B661A83}" presName="composite" presStyleCnt="0"/>
      <dgm:spPr/>
    </dgm:pt>
    <dgm:pt modelId="{74EC79D5-264E-4BEC-8196-63B7ADEFC0D5}" type="pres">
      <dgm:prSet presAssocID="{8E820465-E43D-457F-8A5E-1D908B661A83}" presName="parentText" presStyleLbl="alignNode1" presStyleIdx="1" presStyleCnt="5">
        <dgm:presLayoutVars>
          <dgm:chMax val="1"/>
          <dgm:bulletEnabled val="1"/>
        </dgm:presLayoutVars>
      </dgm:prSet>
      <dgm:spPr/>
      <dgm:t>
        <a:bodyPr/>
        <a:lstStyle/>
        <a:p>
          <a:endParaRPr lang="en-US"/>
        </a:p>
      </dgm:t>
    </dgm:pt>
    <dgm:pt modelId="{57530C78-9FE1-4A21-86FC-32946985A8EC}" type="pres">
      <dgm:prSet presAssocID="{8E820465-E43D-457F-8A5E-1D908B661A83}" presName="descendantText" presStyleLbl="alignAcc1" presStyleIdx="1" presStyleCnt="5">
        <dgm:presLayoutVars>
          <dgm:bulletEnabled val="1"/>
        </dgm:presLayoutVars>
      </dgm:prSet>
      <dgm:spPr/>
      <dgm:t>
        <a:bodyPr/>
        <a:lstStyle/>
        <a:p>
          <a:endParaRPr lang="en-US"/>
        </a:p>
      </dgm:t>
    </dgm:pt>
    <dgm:pt modelId="{64A4B8A4-B6B4-4375-9060-6E353A450B38}" type="pres">
      <dgm:prSet presAssocID="{45758F08-2AD5-41EA-A4C8-25354DD33F90}" presName="sp" presStyleCnt="0"/>
      <dgm:spPr/>
    </dgm:pt>
    <dgm:pt modelId="{6344CDDD-2FDA-45AE-8D2F-6FA552CDE113}" type="pres">
      <dgm:prSet presAssocID="{C856DFB1-7A21-417B-BF59-0A885FC4495A}" presName="composite" presStyleCnt="0"/>
      <dgm:spPr/>
    </dgm:pt>
    <dgm:pt modelId="{B129D911-838D-47C6-ADCD-4EC6B3A3C580}" type="pres">
      <dgm:prSet presAssocID="{C856DFB1-7A21-417B-BF59-0A885FC4495A}" presName="parentText" presStyleLbl="alignNode1" presStyleIdx="2" presStyleCnt="5">
        <dgm:presLayoutVars>
          <dgm:chMax val="1"/>
          <dgm:bulletEnabled val="1"/>
        </dgm:presLayoutVars>
      </dgm:prSet>
      <dgm:spPr/>
      <dgm:t>
        <a:bodyPr/>
        <a:lstStyle/>
        <a:p>
          <a:endParaRPr lang="en-US"/>
        </a:p>
      </dgm:t>
    </dgm:pt>
    <dgm:pt modelId="{BC3897B2-21E7-4BBD-9BDE-1965FFC79FEB}" type="pres">
      <dgm:prSet presAssocID="{C856DFB1-7A21-417B-BF59-0A885FC4495A}" presName="descendantText" presStyleLbl="alignAcc1" presStyleIdx="2" presStyleCnt="5">
        <dgm:presLayoutVars>
          <dgm:bulletEnabled val="1"/>
        </dgm:presLayoutVars>
      </dgm:prSet>
      <dgm:spPr/>
      <dgm:t>
        <a:bodyPr/>
        <a:lstStyle/>
        <a:p>
          <a:endParaRPr lang="en-US"/>
        </a:p>
      </dgm:t>
    </dgm:pt>
    <dgm:pt modelId="{267344CB-B780-41BF-ADA7-52F3FCC2E6F8}" type="pres">
      <dgm:prSet presAssocID="{3281E4A0-381B-41AB-9372-E1C1D2585D78}" presName="sp" presStyleCnt="0"/>
      <dgm:spPr/>
    </dgm:pt>
    <dgm:pt modelId="{3DD9F227-77B8-4835-AA31-AAB4D8CB3877}" type="pres">
      <dgm:prSet presAssocID="{1412E749-B038-4E23-BAC8-202733467FE2}" presName="composite" presStyleCnt="0"/>
      <dgm:spPr/>
    </dgm:pt>
    <dgm:pt modelId="{424C8365-B8B3-4A68-8A00-CA334E9FE23E}" type="pres">
      <dgm:prSet presAssocID="{1412E749-B038-4E23-BAC8-202733467FE2}" presName="parentText" presStyleLbl="alignNode1" presStyleIdx="3" presStyleCnt="5">
        <dgm:presLayoutVars>
          <dgm:chMax val="1"/>
          <dgm:bulletEnabled val="1"/>
        </dgm:presLayoutVars>
      </dgm:prSet>
      <dgm:spPr/>
      <dgm:t>
        <a:bodyPr/>
        <a:lstStyle/>
        <a:p>
          <a:endParaRPr lang="en-US"/>
        </a:p>
      </dgm:t>
    </dgm:pt>
    <dgm:pt modelId="{180BDD52-1D8A-4F92-9189-B305835C0F78}" type="pres">
      <dgm:prSet presAssocID="{1412E749-B038-4E23-BAC8-202733467FE2}" presName="descendantText" presStyleLbl="alignAcc1" presStyleIdx="3" presStyleCnt="5">
        <dgm:presLayoutVars>
          <dgm:bulletEnabled val="1"/>
        </dgm:presLayoutVars>
      </dgm:prSet>
      <dgm:spPr/>
      <dgm:t>
        <a:bodyPr/>
        <a:lstStyle/>
        <a:p>
          <a:endParaRPr lang="en-US"/>
        </a:p>
      </dgm:t>
    </dgm:pt>
    <dgm:pt modelId="{27546AFA-4FFD-411B-9227-CDB1194B5AAA}" type="pres">
      <dgm:prSet presAssocID="{332A299A-B60C-41D4-A372-09AC0E7EF1FC}" presName="sp" presStyleCnt="0"/>
      <dgm:spPr/>
    </dgm:pt>
    <dgm:pt modelId="{A5AB90F4-CDA9-4B36-A730-38399D7C8FB4}" type="pres">
      <dgm:prSet presAssocID="{0D2A539E-3C52-42D7-836B-B5D42B833158}" presName="composite" presStyleCnt="0"/>
      <dgm:spPr/>
    </dgm:pt>
    <dgm:pt modelId="{455B9102-A90A-4CBF-8A86-A815FC7670C2}" type="pres">
      <dgm:prSet presAssocID="{0D2A539E-3C52-42D7-836B-B5D42B833158}" presName="parentText" presStyleLbl="alignNode1" presStyleIdx="4" presStyleCnt="5">
        <dgm:presLayoutVars>
          <dgm:chMax val="1"/>
          <dgm:bulletEnabled val="1"/>
        </dgm:presLayoutVars>
      </dgm:prSet>
      <dgm:spPr/>
      <dgm:t>
        <a:bodyPr/>
        <a:lstStyle/>
        <a:p>
          <a:endParaRPr lang="en-US"/>
        </a:p>
      </dgm:t>
    </dgm:pt>
    <dgm:pt modelId="{2B5905F8-4CF9-4AD3-8FDB-7A2E6C6A1586}" type="pres">
      <dgm:prSet presAssocID="{0D2A539E-3C52-42D7-836B-B5D42B833158}" presName="descendantText" presStyleLbl="alignAcc1" presStyleIdx="4" presStyleCnt="5">
        <dgm:presLayoutVars>
          <dgm:bulletEnabled val="1"/>
        </dgm:presLayoutVars>
      </dgm:prSet>
      <dgm:spPr/>
      <dgm:t>
        <a:bodyPr/>
        <a:lstStyle/>
        <a:p>
          <a:endParaRPr lang="en-US"/>
        </a:p>
      </dgm:t>
    </dgm:pt>
  </dgm:ptLst>
  <dgm:cxnLst>
    <dgm:cxn modelId="{B45FE595-FFF7-48F3-9B7D-64D711B22417}" type="presOf" srcId="{1412E749-B038-4E23-BAC8-202733467FE2}" destId="{424C8365-B8B3-4A68-8A00-CA334E9FE23E}" srcOrd="0" destOrd="0" presId="urn:microsoft.com/office/officeart/2005/8/layout/chevron2"/>
    <dgm:cxn modelId="{F301DB96-2CA9-429B-80DB-643C20A341D9}" srcId="{421A5203-FA0E-4B6D-A5D5-546062F89AFC}" destId="{1412E749-B038-4E23-BAC8-202733467FE2}" srcOrd="3" destOrd="0" parTransId="{3F7F2F55-9372-4F75-B3BD-A7535EFCD06B}" sibTransId="{332A299A-B60C-41D4-A372-09AC0E7EF1FC}"/>
    <dgm:cxn modelId="{0CB0D6AD-6860-4329-BDDB-B6EB27A645BE}" type="presOf" srcId="{0D2A539E-3C52-42D7-836B-B5D42B833158}" destId="{455B9102-A90A-4CBF-8A86-A815FC7670C2}" srcOrd="0" destOrd="0" presId="urn:microsoft.com/office/officeart/2005/8/layout/chevron2"/>
    <dgm:cxn modelId="{5DBEAD53-4854-4371-ADCC-326635539DCB}" type="presOf" srcId="{3BEF3E96-0088-4B2E-8057-DE8C73B2E40B}" destId="{2B5905F8-4CF9-4AD3-8FDB-7A2E6C6A1586}" srcOrd="0" destOrd="0" presId="urn:microsoft.com/office/officeart/2005/8/layout/chevron2"/>
    <dgm:cxn modelId="{5718DD17-D38F-4562-B509-F9335C8F5581}" type="presOf" srcId="{C856DFB1-7A21-417B-BF59-0A885FC4495A}" destId="{B129D911-838D-47C6-ADCD-4EC6B3A3C580}" srcOrd="0" destOrd="0" presId="urn:microsoft.com/office/officeart/2005/8/layout/chevron2"/>
    <dgm:cxn modelId="{F4D3B416-5954-4926-99C8-27144C939F99}" srcId="{421A5203-FA0E-4B6D-A5D5-546062F89AFC}" destId="{B5D4CF1C-3E6D-41D3-B1BE-586956EF82D2}" srcOrd="0" destOrd="0" parTransId="{D0D2ED66-4724-4FBA-B9E2-5CC2D77F438C}" sibTransId="{FAA356B2-C332-482F-A559-FA75BAE6410A}"/>
    <dgm:cxn modelId="{207E8E0A-B048-493B-815D-B07884603A70}" srcId="{C856DFB1-7A21-417B-BF59-0A885FC4495A}" destId="{98499AA5-1FA3-4D14-B1E2-52CB0B801FE7}" srcOrd="0" destOrd="0" parTransId="{97C27D06-D458-47F9-81A7-378BFE513983}" sibTransId="{0D565F6E-EE52-4086-8ABD-01EC1F7740C5}"/>
    <dgm:cxn modelId="{05B00A69-2B5B-41BB-B819-5A12603C1AF3}" type="presOf" srcId="{98499AA5-1FA3-4D14-B1E2-52CB0B801FE7}" destId="{BC3897B2-21E7-4BBD-9BDE-1965FFC79FEB}" srcOrd="0" destOrd="0" presId="urn:microsoft.com/office/officeart/2005/8/layout/chevron2"/>
    <dgm:cxn modelId="{07231819-FF61-4C99-803E-6A79E91086AE}" type="presOf" srcId="{421A5203-FA0E-4B6D-A5D5-546062F89AFC}" destId="{830DE385-FE57-4B16-8035-12D1E931AF30}" srcOrd="0" destOrd="0" presId="urn:microsoft.com/office/officeart/2005/8/layout/chevron2"/>
    <dgm:cxn modelId="{1AF4DCCF-5EC3-428E-87AC-46E5B8828660}" srcId="{421A5203-FA0E-4B6D-A5D5-546062F89AFC}" destId="{0D2A539E-3C52-42D7-836B-B5D42B833158}" srcOrd="4" destOrd="0" parTransId="{92F8E262-21AF-486F-B8BA-4E3F63E2DD93}" sibTransId="{4453A624-CCA9-4359-856B-A9E18DCEF160}"/>
    <dgm:cxn modelId="{12ABA97D-B346-48D6-BF01-2D61137E3BFF}" type="presOf" srcId="{8E820465-E43D-457F-8A5E-1D908B661A83}" destId="{74EC79D5-264E-4BEC-8196-63B7ADEFC0D5}" srcOrd="0" destOrd="0" presId="urn:microsoft.com/office/officeart/2005/8/layout/chevron2"/>
    <dgm:cxn modelId="{48A5C01A-693F-43E7-97C4-0CAA6624841D}" type="presOf" srcId="{B5D4CF1C-3E6D-41D3-B1BE-586956EF82D2}" destId="{5A47C3E1-20AB-477A-88B4-C3755B04E6EC}" srcOrd="0" destOrd="0" presId="urn:microsoft.com/office/officeart/2005/8/layout/chevron2"/>
    <dgm:cxn modelId="{83D53548-F517-47AD-BFCB-C2FC2A666DA4}" type="presOf" srcId="{837D623F-2A3A-4B41-AB8F-82D0745C08F3}" destId="{180BDD52-1D8A-4F92-9189-B305835C0F78}" srcOrd="0" destOrd="0" presId="urn:microsoft.com/office/officeart/2005/8/layout/chevron2"/>
    <dgm:cxn modelId="{F8522176-1C8F-4414-B4A5-763039E76621}" type="presOf" srcId="{3E1C8E78-524B-42E1-8D89-D8869E7361D0}" destId="{57530C78-9FE1-4A21-86FC-32946985A8EC}" srcOrd="0" destOrd="0" presId="urn:microsoft.com/office/officeart/2005/8/layout/chevron2"/>
    <dgm:cxn modelId="{186FEEFE-D11D-4B09-B9E5-E977F4CDAE79}" srcId="{B5D4CF1C-3E6D-41D3-B1BE-586956EF82D2}" destId="{BE90CE3E-E2F0-4C5A-B06D-62683F1E8C0C}" srcOrd="0" destOrd="0" parTransId="{EE7E89CB-AEED-4358-BD4A-0565F13F675F}" sibTransId="{2FBCF509-EF70-4712-8EF3-C544CE1B81B6}"/>
    <dgm:cxn modelId="{486BDD12-8872-49D1-B9DB-2FB3853ACC55}" srcId="{8E820465-E43D-457F-8A5E-1D908B661A83}" destId="{3E1C8E78-524B-42E1-8D89-D8869E7361D0}" srcOrd="0" destOrd="0" parTransId="{64B45DD7-01E1-4ED6-B9C4-D748D3B00417}" sibTransId="{C9C250E1-D1DF-4AFC-85B7-91F68B4A7B29}"/>
    <dgm:cxn modelId="{D6E6B94B-5F00-4308-83CB-EDFBB0597553}" type="presOf" srcId="{BE90CE3E-E2F0-4C5A-B06D-62683F1E8C0C}" destId="{678974CF-AFD9-486C-9EE1-E176CE3611E9}" srcOrd="0" destOrd="0" presId="urn:microsoft.com/office/officeart/2005/8/layout/chevron2"/>
    <dgm:cxn modelId="{9FDF4E34-99B9-435D-ABAC-BA120F69C155}" srcId="{421A5203-FA0E-4B6D-A5D5-546062F89AFC}" destId="{C856DFB1-7A21-417B-BF59-0A885FC4495A}" srcOrd="2" destOrd="0" parTransId="{53127509-CEA9-43E8-B8F5-C117DA7C69AD}" sibTransId="{3281E4A0-381B-41AB-9372-E1C1D2585D78}"/>
    <dgm:cxn modelId="{D952A80F-B400-49EC-8E6A-28944EA091DB}" srcId="{421A5203-FA0E-4B6D-A5D5-546062F89AFC}" destId="{8E820465-E43D-457F-8A5E-1D908B661A83}" srcOrd="1" destOrd="0" parTransId="{18D99AFB-397C-4035-A024-B7541C63030B}" sibTransId="{45758F08-2AD5-41EA-A4C8-25354DD33F90}"/>
    <dgm:cxn modelId="{3053A095-D04A-44CF-9167-F12D5B0619CF}" srcId="{1412E749-B038-4E23-BAC8-202733467FE2}" destId="{837D623F-2A3A-4B41-AB8F-82D0745C08F3}" srcOrd="0" destOrd="0" parTransId="{85627AC6-76FB-424F-A516-C35A260EEBE8}" sibTransId="{3048DDCD-798E-4818-ADD6-93F7ADC4C0EB}"/>
    <dgm:cxn modelId="{EFDDC47A-14B8-4DC9-9E8A-F3A53D27806E}" srcId="{0D2A539E-3C52-42D7-836B-B5D42B833158}" destId="{3BEF3E96-0088-4B2E-8057-DE8C73B2E40B}" srcOrd="0" destOrd="0" parTransId="{B6DA7632-0420-4E5B-AD41-A63915636706}" sibTransId="{A99638FA-859D-41B8-9ACC-BC99D57B2E05}"/>
    <dgm:cxn modelId="{E15E7313-D23D-47F0-837D-3ABEB9A6C857}" type="presParOf" srcId="{830DE385-FE57-4B16-8035-12D1E931AF30}" destId="{F4118EE4-5D38-4D5C-938A-253A83A6B21E}" srcOrd="0" destOrd="0" presId="urn:microsoft.com/office/officeart/2005/8/layout/chevron2"/>
    <dgm:cxn modelId="{CC750539-27FB-4861-B1D2-778E4AB6CF43}" type="presParOf" srcId="{F4118EE4-5D38-4D5C-938A-253A83A6B21E}" destId="{5A47C3E1-20AB-477A-88B4-C3755B04E6EC}" srcOrd="0" destOrd="0" presId="urn:microsoft.com/office/officeart/2005/8/layout/chevron2"/>
    <dgm:cxn modelId="{6ACFA473-9187-481A-A00E-2944DEDA6914}" type="presParOf" srcId="{F4118EE4-5D38-4D5C-938A-253A83A6B21E}" destId="{678974CF-AFD9-486C-9EE1-E176CE3611E9}" srcOrd="1" destOrd="0" presId="urn:microsoft.com/office/officeart/2005/8/layout/chevron2"/>
    <dgm:cxn modelId="{553D8FF2-0D99-46CB-9E41-D1BCC8A41C56}" type="presParOf" srcId="{830DE385-FE57-4B16-8035-12D1E931AF30}" destId="{F1FF5A8A-87FF-45CB-865C-5515E03A1873}" srcOrd="1" destOrd="0" presId="urn:microsoft.com/office/officeart/2005/8/layout/chevron2"/>
    <dgm:cxn modelId="{0D4C887A-876B-4C25-9775-18734B1082BD}" type="presParOf" srcId="{830DE385-FE57-4B16-8035-12D1E931AF30}" destId="{19C57564-B73E-4351-8372-158A50B758BF}" srcOrd="2" destOrd="0" presId="urn:microsoft.com/office/officeart/2005/8/layout/chevron2"/>
    <dgm:cxn modelId="{1397537B-7AD2-4210-91A3-FBBEF3657AD4}" type="presParOf" srcId="{19C57564-B73E-4351-8372-158A50B758BF}" destId="{74EC79D5-264E-4BEC-8196-63B7ADEFC0D5}" srcOrd="0" destOrd="0" presId="urn:microsoft.com/office/officeart/2005/8/layout/chevron2"/>
    <dgm:cxn modelId="{06B0D0F4-D100-42AA-B2B3-247C5720DC90}" type="presParOf" srcId="{19C57564-B73E-4351-8372-158A50B758BF}" destId="{57530C78-9FE1-4A21-86FC-32946985A8EC}" srcOrd="1" destOrd="0" presId="urn:microsoft.com/office/officeart/2005/8/layout/chevron2"/>
    <dgm:cxn modelId="{91BBF5FF-C622-4DC9-923A-835ADA155839}" type="presParOf" srcId="{830DE385-FE57-4B16-8035-12D1E931AF30}" destId="{64A4B8A4-B6B4-4375-9060-6E353A450B38}" srcOrd="3" destOrd="0" presId="urn:microsoft.com/office/officeart/2005/8/layout/chevron2"/>
    <dgm:cxn modelId="{A41342AC-5534-4A1E-83F1-0581716C2777}" type="presParOf" srcId="{830DE385-FE57-4B16-8035-12D1E931AF30}" destId="{6344CDDD-2FDA-45AE-8D2F-6FA552CDE113}" srcOrd="4" destOrd="0" presId="urn:microsoft.com/office/officeart/2005/8/layout/chevron2"/>
    <dgm:cxn modelId="{1D12E831-FF36-4D58-AF93-B8D0CCDD9E46}" type="presParOf" srcId="{6344CDDD-2FDA-45AE-8D2F-6FA552CDE113}" destId="{B129D911-838D-47C6-ADCD-4EC6B3A3C580}" srcOrd="0" destOrd="0" presId="urn:microsoft.com/office/officeart/2005/8/layout/chevron2"/>
    <dgm:cxn modelId="{6D9ADE0C-BFD1-4F95-8A53-EDB79E47DCF7}" type="presParOf" srcId="{6344CDDD-2FDA-45AE-8D2F-6FA552CDE113}" destId="{BC3897B2-21E7-4BBD-9BDE-1965FFC79FEB}" srcOrd="1" destOrd="0" presId="urn:microsoft.com/office/officeart/2005/8/layout/chevron2"/>
    <dgm:cxn modelId="{2D3942A5-EB97-4EB5-B821-255023C63C56}" type="presParOf" srcId="{830DE385-FE57-4B16-8035-12D1E931AF30}" destId="{267344CB-B780-41BF-ADA7-52F3FCC2E6F8}" srcOrd="5" destOrd="0" presId="urn:microsoft.com/office/officeart/2005/8/layout/chevron2"/>
    <dgm:cxn modelId="{0CC64D70-FBE7-493A-A26B-98AC67AA951C}" type="presParOf" srcId="{830DE385-FE57-4B16-8035-12D1E931AF30}" destId="{3DD9F227-77B8-4835-AA31-AAB4D8CB3877}" srcOrd="6" destOrd="0" presId="urn:microsoft.com/office/officeart/2005/8/layout/chevron2"/>
    <dgm:cxn modelId="{8723C64B-5CB5-4DFF-BDA6-B9DF07C7D233}" type="presParOf" srcId="{3DD9F227-77B8-4835-AA31-AAB4D8CB3877}" destId="{424C8365-B8B3-4A68-8A00-CA334E9FE23E}" srcOrd="0" destOrd="0" presId="urn:microsoft.com/office/officeart/2005/8/layout/chevron2"/>
    <dgm:cxn modelId="{3EC1E365-A57A-4AF4-8E21-0C6A42CE301C}" type="presParOf" srcId="{3DD9F227-77B8-4835-AA31-AAB4D8CB3877}" destId="{180BDD52-1D8A-4F92-9189-B305835C0F78}" srcOrd="1" destOrd="0" presId="urn:microsoft.com/office/officeart/2005/8/layout/chevron2"/>
    <dgm:cxn modelId="{8357BFD1-0C66-45E7-B48D-ED9631188185}" type="presParOf" srcId="{830DE385-FE57-4B16-8035-12D1E931AF30}" destId="{27546AFA-4FFD-411B-9227-CDB1194B5AAA}" srcOrd="7" destOrd="0" presId="urn:microsoft.com/office/officeart/2005/8/layout/chevron2"/>
    <dgm:cxn modelId="{EB676E74-83FA-4681-9C20-3C40E2A0B041}" type="presParOf" srcId="{830DE385-FE57-4B16-8035-12D1E931AF30}" destId="{A5AB90F4-CDA9-4B36-A730-38399D7C8FB4}" srcOrd="8" destOrd="0" presId="urn:microsoft.com/office/officeart/2005/8/layout/chevron2"/>
    <dgm:cxn modelId="{BDFC8BD5-DCC2-4B62-B8EB-64BB9D62C8C2}" type="presParOf" srcId="{A5AB90F4-CDA9-4B36-A730-38399D7C8FB4}" destId="{455B9102-A90A-4CBF-8A86-A815FC7670C2}" srcOrd="0" destOrd="0" presId="urn:microsoft.com/office/officeart/2005/8/layout/chevron2"/>
    <dgm:cxn modelId="{823D29AF-C4B7-4AA7-9690-026AC6F5FA47}" type="presParOf" srcId="{A5AB90F4-CDA9-4B36-A730-38399D7C8FB4}" destId="{2B5905F8-4CF9-4AD3-8FDB-7A2E6C6A158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80249-0882-4BB2-8354-5A9489C99CF5}" type="datetimeFigureOut">
              <a:rPr lang="en-US" smtClean="0"/>
              <a:pPr/>
              <a:t>9/22/2015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2F0012-D61B-4DAA-A46E-847928A926DD}" type="slidenum">
              <a:rPr lang="en-US" smtClean="0"/>
              <a:pPr/>
              <a:t>‹#›</a:t>
            </a:fld>
            <a:endParaRPr lang="en-US" dirty="0"/>
          </a:p>
        </p:txBody>
      </p:sp>
    </p:spTree>
    <p:extLst>
      <p:ext uri="{BB962C8B-B14F-4D97-AF65-F5344CB8AC3E}">
        <p14:creationId xmlns:p14="http://schemas.microsoft.com/office/powerpoint/2010/main" val="211525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2</a:t>
            </a:fld>
            <a:endParaRPr lang="en-US" dirty="0"/>
          </a:p>
        </p:txBody>
      </p:sp>
    </p:spTree>
    <p:extLst>
      <p:ext uri="{BB962C8B-B14F-4D97-AF65-F5344CB8AC3E}">
        <p14:creationId xmlns:p14="http://schemas.microsoft.com/office/powerpoint/2010/main" val="561513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a:t>
            </a:r>
            <a:r>
              <a:rPr lang="en-US" baseline="0" dirty="0" smtClean="0"/>
              <a:t> health informatics=population informatics</a:t>
            </a:r>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21</a:t>
            </a:fld>
            <a:endParaRPr lang="en-US"/>
          </a:p>
        </p:txBody>
      </p:sp>
    </p:spTree>
    <p:extLst>
      <p:ext uri="{BB962C8B-B14F-4D97-AF65-F5344CB8AC3E}">
        <p14:creationId xmlns:p14="http://schemas.microsoft.com/office/powerpoint/2010/main" val="1839368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25</a:t>
            </a:fld>
            <a:endParaRPr lang="en-US" dirty="0"/>
          </a:p>
        </p:txBody>
      </p:sp>
    </p:spTree>
    <p:extLst>
      <p:ext uri="{BB962C8B-B14F-4D97-AF65-F5344CB8AC3E}">
        <p14:creationId xmlns:p14="http://schemas.microsoft.com/office/powerpoint/2010/main" val="111796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28</a:t>
            </a:fld>
            <a:endParaRPr lang="en-US" dirty="0"/>
          </a:p>
        </p:txBody>
      </p:sp>
    </p:spTree>
    <p:extLst>
      <p:ext uri="{BB962C8B-B14F-4D97-AF65-F5344CB8AC3E}">
        <p14:creationId xmlns:p14="http://schemas.microsoft.com/office/powerpoint/2010/main" val="201839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34</a:t>
            </a:fld>
            <a:endParaRPr lang="en-US" dirty="0"/>
          </a:p>
        </p:txBody>
      </p:sp>
    </p:spTree>
    <p:extLst>
      <p:ext uri="{BB962C8B-B14F-4D97-AF65-F5344CB8AC3E}">
        <p14:creationId xmlns:p14="http://schemas.microsoft.com/office/powerpoint/2010/main" val="2904360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information accountability is effective</a:t>
            </a:r>
            <a:r>
              <a:rPr lang="en-US" baseline="0" dirty="0" smtClean="0"/>
              <a:t> in privacy protection!</a:t>
            </a:r>
          </a:p>
          <a:p>
            <a:r>
              <a:rPr lang="en-US" dirty="0" smtClean="0"/>
              <a:t/>
            </a:r>
            <a:br>
              <a:rPr lang="en-US" dirty="0" smtClean="0"/>
            </a:br>
            <a:r>
              <a:rPr lang="en-US" dirty="0" smtClean="0"/>
              <a:t>Although </a:t>
            </a:r>
            <a:r>
              <a:rPr lang="en-US" dirty="0"/>
              <a:t>secrecy (limiting access) seems the instinctive method for best protection, in practice, secrecy has limited power for real protection.  And yet </a:t>
            </a:r>
            <a:r>
              <a:rPr lang="en-US" dirty="0" smtClean="0"/>
              <a:t>it </a:t>
            </a:r>
            <a:r>
              <a:rPr lang="en-US" dirty="0"/>
              <a:t>has </a:t>
            </a:r>
            <a:r>
              <a:rPr lang="en-US" dirty="0" smtClean="0"/>
              <a:t>severe </a:t>
            </a:r>
            <a:r>
              <a:rPr lang="en-US" dirty="0"/>
              <a:t>consequences related to </a:t>
            </a:r>
            <a:r>
              <a:rPr lang="en-US" dirty="0" smtClean="0"/>
              <a:t>the accuracy </a:t>
            </a:r>
            <a:r>
              <a:rPr lang="en-US" dirty="0"/>
              <a:t>of data and decisions, cost of use for legitimate purposes, as well as transparency and democracy.  Many of us have experienced the difficulty of correcting a careless data entry error that has a taken weeks to fix.</a:t>
            </a:r>
          </a:p>
          <a:p>
            <a:r>
              <a:rPr lang="en-US" dirty="0"/>
              <a:t> </a:t>
            </a:r>
          </a:p>
          <a:p>
            <a:r>
              <a:rPr lang="en-US" dirty="0"/>
              <a:t>In contrast, the financial sector has long been able to provide high level of protection on personal financial data, one of the most private information targeted by the most malicious cybercrimes </a:t>
            </a:r>
            <a:r>
              <a:rPr lang="en-US" dirty="0" smtClean="0"/>
              <a:t>today. Our </a:t>
            </a:r>
            <a:r>
              <a:rPr lang="en-US" dirty="0"/>
              <a:t>credit history is our financial social genome which is well protected with a combination of technology and </a:t>
            </a:r>
            <a:r>
              <a:rPr lang="en-US" dirty="0" smtClean="0"/>
              <a:t>governance</a:t>
            </a:r>
            <a:r>
              <a:rPr lang="en-US" baseline="0" dirty="0" smtClean="0"/>
              <a:t> via information accountability.</a:t>
            </a:r>
            <a:endParaRPr lang="en-US" dirty="0" smtClean="0"/>
          </a:p>
          <a:p>
            <a:r>
              <a:rPr lang="en-US" dirty="0"/>
              <a:t> </a:t>
            </a:r>
          </a:p>
          <a:p>
            <a:r>
              <a:rPr lang="en-US" dirty="0"/>
              <a:t>Just as the financial sector has </a:t>
            </a:r>
            <a:r>
              <a:rPr lang="en-US" dirty="0" smtClean="0"/>
              <a:t>succeeded </a:t>
            </a:r>
            <a:r>
              <a:rPr lang="en-US" dirty="0"/>
              <a:t>in providing protection through the use of secure computer software, the building of a safe environment, and increased governance and monitoring of how the data is collected and used, when social genome data libraries can take a similar approach </a:t>
            </a:r>
            <a:r>
              <a:rPr lang="en-US" dirty="0" smtClean="0"/>
              <a:t>these </a:t>
            </a:r>
            <a:r>
              <a:rPr lang="en-US" dirty="0"/>
              <a:t>projects could facilitate the growth of population informatics as a revolutionary research tool to benefit our society </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37</a:t>
            </a:fld>
            <a:endParaRPr lang="en-US"/>
          </a:p>
        </p:txBody>
      </p:sp>
    </p:spTree>
    <p:extLst>
      <p:ext uri="{BB962C8B-B14F-4D97-AF65-F5344CB8AC3E}">
        <p14:creationId xmlns:p14="http://schemas.microsoft.com/office/powerpoint/2010/main" val="177530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it is important to understand </a:t>
            </a:r>
            <a:r>
              <a:rPr lang="en-US" dirty="0" smtClean="0"/>
              <a:t>that </a:t>
            </a:r>
            <a:r>
              <a:rPr lang="en-US" dirty="0"/>
              <a:t>information privacy is a budget </a:t>
            </a:r>
            <a:r>
              <a:rPr lang="en-US" dirty="0" smtClean="0"/>
              <a:t>constrained problem </a:t>
            </a:r>
            <a:r>
              <a:rPr lang="en-US" baseline="0" dirty="0" smtClean="0"/>
              <a:t>as proven mathematically by </a:t>
            </a:r>
            <a:r>
              <a:rPr lang="en-US" dirty="0" smtClean="0"/>
              <a:t>privacy experts …that </a:t>
            </a:r>
            <a:r>
              <a:rPr lang="en-US" dirty="0"/>
              <a:t>privacy and use of the data MUST be balanced.</a:t>
            </a:r>
          </a:p>
          <a:p>
            <a:r>
              <a:rPr lang="en-US" dirty="0"/>
              <a:t>The goal is to achieve the maximum utility under a fixed privacy budget. </a:t>
            </a:r>
            <a:r>
              <a:rPr lang="en-US" dirty="0" smtClean="0"/>
              <a:t> You can not assume unlimited privacy in the real world.</a:t>
            </a:r>
            <a:endParaRPr lang="en-US" dirty="0"/>
          </a:p>
          <a:p>
            <a:r>
              <a:rPr lang="en-US" dirty="0"/>
              <a:t> </a:t>
            </a:r>
          </a:p>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38</a:t>
            </a:fld>
            <a:endParaRPr lang="en-US"/>
          </a:p>
        </p:txBody>
      </p:sp>
    </p:spTree>
    <p:extLst>
      <p:ext uri="{BB962C8B-B14F-4D97-AF65-F5344CB8AC3E}">
        <p14:creationId xmlns:p14="http://schemas.microsoft.com/office/powerpoint/2010/main" val="2646228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Finally</a:t>
            </a:r>
            <a:r>
              <a:rPr lang="en-US" dirty="0"/>
              <a:t>, </a:t>
            </a:r>
            <a:r>
              <a:rPr lang="en-US" dirty="0" smtClean="0"/>
              <a:t>personal </a:t>
            </a:r>
            <a:r>
              <a:rPr lang="en-US" dirty="0"/>
              <a:t>big data is freely used for many undesirable purposes today. </a:t>
            </a:r>
            <a:r>
              <a:rPr lang="en-US" dirty="0" smtClean="0"/>
              <a:t> We should distinguish</a:t>
            </a:r>
            <a:r>
              <a:rPr lang="en-US" baseline="0" dirty="0" smtClean="0"/>
              <a:t> between using big data for research and these other purposes. The use of personal big data for research needs to consider </a:t>
            </a:r>
            <a:r>
              <a:rPr lang="en-US" dirty="0" smtClean="0"/>
              <a:t> the actual risk of harm, benefit to society, as well as the huge lost opportunity cost of not using big data for research.  </a:t>
            </a:r>
          </a:p>
          <a:p>
            <a:r>
              <a:rPr lang="en-US" dirty="0" smtClean="0"/>
              <a:t>We can do this the right way with control and accountability, j</a:t>
            </a:r>
            <a:r>
              <a:rPr lang="en-US" baseline="0" dirty="0" smtClean="0"/>
              <a:t>ust as we do in the credit report system</a:t>
            </a:r>
          </a:p>
          <a:p>
            <a:r>
              <a:rPr lang="en-US" baseline="0" dirty="0" smtClean="0"/>
              <a:t>...</a:t>
            </a:r>
            <a:r>
              <a:rPr lang="en-US" b="1" baseline="0" dirty="0" smtClean="0"/>
              <a:t> by making the use of data very transparent.</a:t>
            </a:r>
          </a:p>
          <a:p>
            <a:endParaRPr lang="en-US" baseline="0" dirty="0" smtClean="0"/>
          </a:p>
          <a:p>
            <a:r>
              <a:rPr lang="en-US" dirty="0" smtClean="0"/>
              <a:t>It </a:t>
            </a:r>
            <a:r>
              <a:rPr lang="en-US" dirty="0"/>
              <a:t>is time </a:t>
            </a:r>
            <a:r>
              <a:rPr lang="en-US" dirty="0" smtClean="0"/>
              <a:t>to reap</a:t>
            </a:r>
            <a:r>
              <a:rPr lang="en-US" baseline="0" dirty="0" smtClean="0"/>
              <a:t> the benefits of</a:t>
            </a:r>
            <a:r>
              <a:rPr lang="en-US" dirty="0" smtClean="0"/>
              <a:t> </a:t>
            </a:r>
            <a:r>
              <a:rPr lang="en-US" dirty="0"/>
              <a:t>big data </a:t>
            </a:r>
            <a:r>
              <a:rPr lang="en-US" dirty="0" smtClean="0"/>
              <a:t>by</a:t>
            </a:r>
            <a:r>
              <a:rPr lang="en-US" baseline="0" dirty="0" smtClean="0"/>
              <a:t> conducting </a:t>
            </a:r>
            <a:r>
              <a:rPr lang="en-US" dirty="0" smtClean="0"/>
              <a:t>research with it for </a:t>
            </a:r>
            <a:r>
              <a:rPr lang="en-US" dirty="0"/>
              <a:t>the greatest social </a:t>
            </a:r>
            <a:r>
              <a:rPr lang="en-US" dirty="0" smtClean="0"/>
              <a:t>benefit.</a:t>
            </a:r>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41</a:t>
            </a:fld>
            <a:endParaRPr lang="en-US"/>
          </a:p>
        </p:txBody>
      </p:sp>
    </p:spTree>
    <p:extLst>
      <p:ext uri="{BB962C8B-B14F-4D97-AF65-F5344CB8AC3E}">
        <p14:creationId xmlns:p14="http://schemas.microsoft.com/office/powerpoint/2010/main" val="263970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6179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8960" indent="-280370">
              <a:defRPr kumimoji="1" sz="1400">
                <a:solidFill>
                  <a:schemeClr val="tx1"/>
                </a:solidFill>
                <a:latin typeface="Times New Roman" pitchFamily="18" charset="0"/>
                <a:ea typeface="굴림" pitchFamily="50" charset="-127"/>
              </a:defRPr>
            </a:lvl2pPr>
            <a:lvl3pPr marL="1121477" indent="-224295">
              <a:defRPr kumimoji="1" sz="1400">
                <a:solidFill>
                  <a:schemeClr val="tx1"/>
                </a:solidFill>
                <a:latin typeface="Times New Roman" pitchFamily="18" charset="0"/>
                <a:ea typeface="굴림" pitchFamily="50" charset="-127"/>
              </a:defRPr>
            </a:lvl3pPr>
            <a:lvl4pPr marL="1570067" indent="-224295">
              <a:defRPr kumimoji="1" sz="1400">
                <a:solidFill>
                  <a:schemeClr val="tx1"/>
                </a:solidFill>
                <a:latin typeface="Times New Roman" pitchFamily="18" charset="0"/>
                <a:ea typeface="굴림" pitchFamily="50" charset="-127"/>
              </a:defRPr>
            </a:lvl4pPr>
            <a:lvl5pPr marL="2018658" indent="-224295">
              <a:defRPr kumimoji="1" sz="1400">
                <a:solidFill>
                  <a:schemeClr val="tx1"/>
                </a:solidFill>
                <a:latin typeface="Times New Roman" pitchFamily="18" charset="0"/>
                <a:ea typeface="굴림" pitchFamily="50" charset="-127"/>
              </a:defRPr>
            </a:lvl5pPr>
            <a:lvl6pPr marL="2467249"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5840"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64431"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13021"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A9D95D63-6C00-475C-8608-3EBE111D1F5B}" type="datetime1">
              <a:rPr kumimoji="0" lang="ko-KR" altLang="en-US" sz="1300"/>
              <a:pPr/>
              <a:t>2015-09-22</a:t>
            </a:fld>
            <a:endParaRPr kumimoji="0" lang="en-US" altLang="ko-KR" sz="1300"/>
          </a:p>
        </p:txBody>
      </p:sp>
      <p:sp>
        <p:nvSpPr>
          <p:cNvPr id="16179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8960" indent="-280370">
              <a:defRPr kumimoji="1" sz="1400">
                <a:solidFill>
                  <a:schemeClr val="tx1"/>
                </a:solidFill>
                <a:latin typeface="Times New Roman" pitchFamily="18" charset="0"/>
                <a:ea typeface="굴림" pitchFamily="50" charset="-127"/>
              </a:defRPr>
            </a:lvl2pPr>
            <a:lvl3pPr marL="1121477" indent="-224295">
              <a:defRPr kumimoji="1" sz="1400">
                <a:solidFill>
                  <a:schemeClr val="tx1"/>
                </a:solidFill>
                <a:latin typeface="Times New Roman" pitchFamily="18" charset="0"/>
                <a:ea typeface="굴림" pitchFamily="50" charset="-127"/>
              </a:defRPr>
            </a:lvl3pPr>
            <a:lvl4pPr marL="1570067" indent="-224295">
              <a:defRPr kumimoji="1" sz="1400">
                <a:solidFill>
                  <a:schemeClr val="tx1"/>
                </a:solidFill>
                <a:latin typeface="Times New Roman" pitchFamily="18" charset="0"/>
                <a:ea typeface="굴림" pitchFamily="50" charset="-127"/>
              </a:defRPr>
            </a:lvl4pPr>
            <a:lvl5pPr marL="2018658" indent="-224295">
              <a:defRPr kumimoji="1" sz="1400">
                <a:solidFill>
                  <a:schemeClr val="tx1"/>
                </a:solidFill>
                <a:latin typeface="Times New Roman" pitchFamily="18" charset="0"/>
                <a:ea typeface="굴림" pitchFamily="50" charset="-127"/>
              </a:defRPr>
            </a:lvl5pPr>
            <a:lvl6pPr marL="2467249"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5840"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64431"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13021" indent="-224295"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71E6929C-885B-47A1-A79B-C4A34942C0F4}" type="slidenum">
              <a:rPr kumimoji="0" lang="ko-KR" altLang="en-US" sz="1300"/>
              <a:pPr/>
              <a:t>46</a:t>
            </a:fld>
            <a:endParaRPr kumimoji="0" lang="en-US" altLang="ko-KR" sz="1300"/>
          </a:p>
        </p:txBody>
      </p:sp>
    </p:spTree>
    <p:extLst>
      <p:ext uri="{BB962C8B-B14F-4D97-AF65-F5344CB8AC3E}">
        <p14:creationId xmlns:p14="http://schemas.microsoft.com/office/powerpoint/2010/main" val="348961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access to LOTS of data, often</a:t>
            </a:r>
            <a:r>
              <a:rPr lang="en-US" baseline="0" dirty="0" smtClean="0"/>
              <a:t> times include PII to prep</a:t>
            </a:r>
          </a:p>
          <a:p>
            <a:r>
              <a:rPr lang="en-US" baseline="0" dirty="0" smtClean="0"/>
              <a:t>High risk to privacy</a:t>
            </a:r>
          </a:p>
          <a:p>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47</a:t>
            </a:fld>
            <a:endParaRPr lang="en-US"/>
          </a:p>
        </p:txBody>
      </p:sp>
    </p:spTree>
    <p:extLst>
      <p:ext uri="{BB962C8B-B14F-4D97-AF65-F5344CB8AC3E}">
        <p14:creationId xmlns:p14="http://schemas.microsoft.com/office/powerpoint/2010/main" val="2824941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Delicate species (live, change and move as you observe), requires special handling, container (DBS) and environment (lab)  </a:t>
            </a:r>
          </a:p>
        </p:txBody>
      </p:sp>
      <p:sp>
        <p:nvSpPr>
          <p:cNvPr id="12800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98408713-3356-45B8-A438-D3A963506187}" type="datetime1">
              <a:rPr kumimoji="0" lang="ko-KR" altLang="en-US" sz="1200"/>
              <a:pPr/>
              <a:t>2015-09-22</a:t>
            </a:fld>
            <a:endParaRPr kumimoji="0" lang="en-US" altLang="ko-KR" sz="1200"/>
          </a:p>
        </p:txBody>
      </p:sp>
      <p:sp>
        <p:nvSpPr>
          <p:cNvPr id="1280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AF762EBE-E43E-4FA2-98B4-D267A2ABBA22}" type="slidenum">
              <a:rPr kumimoji="0" lang="ko-KR" altLang="en-US" sz="1200"/>
              <a:pPr/>
              <a:t>49</a:t>
            </a:fld>
            <a:endParaRPr kumimoji="0" lang="en-US" altLang="ko-KR" sz="1200"/>
          </a:p>
        </p:txBody>
      </p:sp>
    </p:spTree>
    <p:extLst>
      <p:ext uri="{BB962C8B-B14F-4D97-AF65-F5344CB8AC3E}">
        <p14:creationId xmlns:p14="http://schemas.microsoft.com/office/powerpoint/2010/main" val="396135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3</a:t>
            </a:fld>
            <a:endParaRPr lang="en-US" dirty="0"/>
          </a:p>
        </p:txBody>
      </p:sp>
    </p:spTree>
    <p:extLst>
      <p:ext uri="{BB962C8B-B14F-4D97-AF65-F5344CB8AC3E}">
        <p14:creationId xmlns:p14="http://schemas.microsoft.com/office/powerpoint/2010/main" val="1126235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Delicate species (live, change and move as you observe), requires special handling, container (DBS) and environment (lab)  </a:t>
            </a:r>
          </a:p>
        </p:txBody>
      </p:sp>
      <p:sp>
        <p:nvSpPr>
          <p:cNvPr id="12800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98408713-3356-45B8-A438-D3A963506187}" type="datetime1">
              <a:rPr kumimoji="0" lang="ko-KR" altLang="en-US" sz="1200"/>
              <a:pPr/>
              <a:t>2015-09-22</a:t>
            </a:fld>
            <a:endParaRPr kumimoji="0" lang="en-US" altLang="ko-KR" sz="1200"/>
          </a:p>
        </p:txBody>
      </p:sp>
      <p:sp>
        <p:nvSpPr>
          <p:cNvPr id="1280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AF762EBE-E43E-4FA2-98B4-D267A2ABBA22}" type="slidenum">
              <a:rPr kumimoji="0" lang="ko-KR" altLang="en-US" sz="1200"/>
              <a:pPr/>
              <a:t>50</a:t>
            </a:fld>
            <a:endParaRPr kumimoji="0" lang="en-US" altLang="ko-KR" sz="1200"/>
          </a:p>
        </p:txBody>
      </p:sp>
    </p:spTree>
    <p:extLst>
      <p:ext uri="{BB962C8B-B14F-4D97-AF65-F5344CB8AC3E}">
        <p14:creationId xmlns:p14="http://schemas.microsoft.com/office/powerpoint/2010/main" val="2288729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Delicate species (live, change and move as you observe), requires special handling, container (DBS) and environment (lab)  </a:t>
            </a:r>
          </a:p>
        </p:txBody>
      </p:sp>
      <p:sp>
        <p:nvSpPr>
          <p:cNvPr id="12800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98408713-3356-45B8-A438-D3A963506187}" type="datetime1">
              <a:rPr kumimoji="0" lang="ko-KR" altLang="en-US" sz="1200"/>
              <a:pPr/>
              <a:t>2015-09-22</a:t>
            </a:fld>
            <a:endParaRPr kumimoji="0" lang="en-US" altLang="ko-KR" sz="1200"/>
          </a:p>
        </p:txBody>
      </p:sp>
      <p:sp>
        <p:nvSpPr>
          <p:cNvPr id="1280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chemeClr val="tx1"/>
                </a:solidFill>
                <a:latin typeface="Times New Roman" pitchFamily="18" charset="0"/>
                <a:ea typeface="굴림" pitchFamily="50" charset="-127"/>
              </a:defRPr>
            </a:lvl1pPr>
            <a:lvl2pPr marL="727868" indent="-279949">
              <a:defRPr kumimoji="1" sz="1400">
                <a:solidFill>
                  <a:schemeClr val="tx1"/>
                </a:solidFill>
                <a:latin typeface="Times New Roman" pitchFamily="18" charset="0"/>
                <a:ea typeface="굴림" pitchFamily="50" charset="-127"/>
              </a:defRPr>
            </a:lvl2pPr>
            <a:lvl3pPr marL="1119797" indent="-223959">
              <a:defRPr kumimoji="1" sz="1400">
                <a:solidFill>
                  <a:schemeClr val="tx1"/>
                </a:solidFill>
                <a:latin typeface="Times New Roman" pitchFamily="18" charset="0"/>
                <a:ea typeface="굴림" pitchFamily="50" charset="-127"/>
              </a:defRPr>
            </a:lvl3pPr>
            <a:lvl4pPr marL="1567716" indent="-223959">
              <a:defRPr kumimoji="1" sz="1400">
                <a:solidFill>
                  <a:schemeClr val="tx1"/>
                </a:solidFill>
                <a:latin typeface="Times New Roman" pitchFamily="18" charset="0"/>
                <a:ea typeface="굴림" pitchFamily="50" charset="-127"/>
              </a:defRPr>
            </a:lvl4pPr>
            <a:lvl5pPr marL="2015635" indent="-223959">
              <a:defRPr kumimoji="1" sz="1400">
                <a:solidFill>
                  <a:schemeClr val="tx1"/>
                </a:solidFill>
                <a:latin typeface="Times New Roman" pitchFamily="18" charset="0"/>
                <a:ea typeface="굴림" pitchFamily="50" charset="-127"/>
              </a:defRPr>
            </a:lvl5pPr>
            <a:lvl6pPr marL="2463554"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11472"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359391"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07310" indent="-223959"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fld id="{AF762EBE-E43E-4FA2-98B4-D267A2ABBA22}" type="slidenum">
              <a:rPr kumimoji="0" lang="ko-KR" altLang="en-US" sz="1200"/>
              <a:pPr/>
              <a:t>51</a:t>
            </a:fld>
            <a:endParaRPr kumimoji="0" lang="en-US" altLang="ko-KR" sz="1200"/>
          </a:p>
        </p:txBody>
      </p:sp>
    </p:spTree>
    <p:extLst>
      <p:ext uri="{BB962C8B-B14F-4D97-AF65-F5344CB8AC3E}">
        <p14:creationId xmlns:p14="http://schemas.microsoft.com/office/powerpoint/2010/main" val="1341451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52</a:t>
            </a:fld>
            <a:endParaRPr lang="en-US"/>
          </a:p>
        </p:txBody>
      </p:sp>
    </p:spTree>
    <p:extLst>
      <p:ext uri="{BB962C8B-B14F-4D97-AF65-F5344CB8AC3E}">
        <p14:creationId xmlns:p14="http://schemas.microsoft.com/office/powerpoint/2010/main" val="2336506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277BAF-108E-4700-AB56-C0EA76B6289C}" type="slidenum">
              <a:rPr lang="en-US" smtClean="0"/>
              <a:pPr>
                <a:defRPr/>
              </a:pPr>
              <a:t>53</a:t>
            </a:fld>
            <a:endParaRPr lang="en-US"/>
          </a:p>
        </p:txBody>
      </p:sp>
    </p:spTree>
    <p:extLst>
      <p:ext uri="{BB962C8B-B14F-4D97-AF65-F5344CB8AC3E}">
        <p14:creationId xmlns:p14="http://schemas.microsoft.com/office/powerpoint/2010/main" val="709590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55</a:t>
            </a:fld>
            <a:endParaRPr lang="en-US"/>
          </a:p>
        </p:txBody>
      </p:sp>
    </p:spTree>
    <p:extLst>
      <p:ext uri="{BB962C8B-B14F-4D97-AF65-F5344CB8AC3E}">
        <p14:creationId xmlns:p14="http://schemas.microsoft.com/office/powerpoint/2010/main" val="14978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56</a:t>
            </a:fld>
            <a:endParaRPr lang="en-US" dirty="0"/>
          </a:p>
        </p:txBody>
      </p:sp>
    </p:spTree>
    <p:extLst>
      <p:ext uri="{BB962C8B-B14F-4D97-AF65-F5344CB8AC3E}">
        <p14:creationId xmlns:p14="http://schemas.microsoft.com/office/powerpoint/2010/main" val="393411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57</a:t>
            </a:fld>
            <a:endParaRPr lang="en-US" dirty="0"/>
          </a:p>
        </p:txBody>
      </p:sp>
    </p:spTree>
    <p:extLst>
      <p:ext uri="{BB962C8B-B14F-4D97-AF65-F5344CB8AC3E}">
        <p14:creationId xmlns:p14="http://schemas.microsoft.com/office/powerpoint/2010/main" val="654585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58</a:t>
            </a:fld>
            <a:endParaRPr lang="en-US" dirty="0"/>
          </a:p>
        </p:txBody>
      </p:sp>
    </p:spTree>
    <p:extLst>
      <p:ext uri="{BB962C8B-B14F-4D97-AF65-F5344CB8AC3E}">
        <p14:creationId xmlns:p14="http://schemas.microsoft.com/office/powerpoint/2010/main" val="2712265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03ED75-D9AD-BE44-A923-67502964FC06}" type="slidenum">
              <a:rPr lang="en-US" smtClean="0"/>
              <a:pPr/>
              <a:t>5</a:t>
            </a:fld>
            <a:endParaRPr lang="en-US"/>
          </a:p>
        </p:txBody>
      </p:sp>
      <p:sp>
        <p:nvSpPr>
          <p:cNvPr id="5" name="Date Placeholder 4"/>
          <p:cNvSpPr>
            <a:spLocks noGrp="1"/>
          </p:cNvSpPr>
          <p:nvPr>
            <p:ph type="dt" idx="11"/>
          </p:nvPr>
        </p:nvSpPr>
        <p:spPr/>
        <p:txBody>
          <a:bodyPr/>
          <a:lstStyle/>
          <a:p>
            <a:pPr>
              <a:defRPr/>
            </a:pPr>
            <a:fld id="{5221E382-D0F1-5E49-A964-B856B1E56374}" type="datetime1">
              <a:rPr lang="en-US" smtClean="0"/>
              <a:pPr>
                <a:defRPr/>
              </a:pPr>
              <a:t>9/22/2015</a:t>
            </a:fld>
            <a:endParaRPr lang="en-US"/>
          </a:p>
        </p:txBody>
      </p:sp>
      <p:sp>
        <p:nvSpPr>
          <p:cNvPr id="6" name="Footer Placeholder 5"/>
          <p:cNvSpPr>
            <a:spLocks noGrp="1"/>
          </p:cNvSpPr>
          <p:nvPr>
            <p:ph type="ftr" sz="quarter" idx="12"/>
          </p:nvPr>
        </p:nvSpPr>
        <p:spPr/>
        <p:txBody>
          <a:bodyPr/>
          <a:lstStyle/>
          <a:p>
            <a:pPr>
              <a:defRPr/>
            </a:pPr>
            <a:r>
              <a:rPr lang="en-US" smtClean="0"/>
              <a:t>AMPLab Overview - franklin@cs.berkeley.edu</a:t>
            </a:r>
            <a:endParaRPr lang="en-US"/>
          </a:p>
        </p:txBody>
      </p:sp>
    </p:spTree>
    <p:extLst>
      <p:ext uri="{BB962C8B-B14F-4D97-AF65-F5344CB8AC3E}">
        <p14:creationId xmlns:p14="http://schemas.microsoft.com/office/powerpoint/2010/main" val="91789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7</a:t>
            </a:fld>
            <a:endParaRPr lang="en-US" dirty="0"/>
          </a:p>
        </p:txBody>
      </p:sp>
    </p:spTree>
    <p:extLst>
      <p:ext uri="{BB962C8B-B14F-4D97-AF65-F5344CB8AC3E}">
        <p14:creationId xmlns:p14="http://schemas.microsoft.com/office/powerpoint/2010/main" val="567081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10</a:t>
            </a:fld>
            <a:endParaRPr lang="en-US"/>
          </a:p>
        </p:txBody>
      </p:sp>
    </p:spTree>
    <p:extLst>
      <p:ext uri="{BB962C8B-B14F-4D97-AF65-F5344CB8AC3E}">
        <p14:creationId xmlns:p14="http://schemas.microsoft.com/office/powerpoint/2010/main" val="370043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F0012-D61B-4DAA-A46E-847928A926DD}" type="slidenum">
              <a:rPr lang="en-US" smtClean="0"/>
              <a:pPr/>
              <a:t>13</a:t>
            </a:fld>
            <a:endParaRPr lang="en-US" dirty="0"/>
          </a:p>
        </p:txBody>
      </p:sp>
    </p:spTree>
    <p:extLst>
      <p:ext uri="{BB962C8B-B14F-4D97-AF65-F5344CB8AC3E}">
        <p14:creationId xmlns:p14="http://schemas.microsoft.com/office/powerpoint/2010/main" val="412660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66624-8E1A-46DE-8155-59C5654B78BF}" type="slidenum">
              <a:rPr lang="en-US" smtClean="0"/>
              <a:t>15</a:t>
            </a:fld>
            <a:endParaRPr lang="en-US"/>
          </a:p>
        </p:txBody>
      </p:sp>
    </p:spTree>
    <p:extLst>
      <p:ext uri="{BB962C8B-B14F-4D97-AF65-F5344CB8AC3E}">
        <p14:creationId xmlns:p14="http://schemas.microsoft.com/office/powerpoint/2010/main" val="1487558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34974">
              <a:defRPr/>
            </a:pPr>
            <a:r>
              <a:rPr lang="en-US" dirty="0"/>
              <a:t>Social scientists have long drawn on data collections from governments and elsewhere to track demographic trends such as inflation and employment rates.  However, now in the digital era, our daily activities from birth until death leave digital crumbs all over cyberspace, </a:t>
            </a:r>
          </a:p>
          <a:p>
            <a:pPr defTabSz="934974">
              <a:defRPr/>
            </a:pPr>
            <a:endParaRPr lang="en-US" dirty="0"/>
          </a:p>
          <a:p>
            <a:r>
              <a:rPr lang="en-US" dirty="0"/>
              <a:t>Collectively, these digital traces—across a group, town, county, state, or nation—form a population’s </a:t>
            </a:r>
            <a:r>
              <a:rPr lang="en-US" b="1" i="1" dirty="0"/>
              <a:t>social genome</a:t>
            </a:r>
            <a:r>
              <a:rPr lang="en-US" dirty="0"/>
              <a:t>, the collective footprints of our society.</a:t>
            </a:r>
          </a:p>
          <a:p>
            <a:endParaRPr lang="en-US" dirty="0"/>
          </a:p>
          <a:p>
            <a:pPr defTabSz="934974">
              <a:defRPr/>
            </a:pPr>
            <a:r>
              <a:rPr lang="en-US" dirty="0"/>
              <a:t>and we have the technology to gather and analyze these crumbs to obtain crucial insights into the most challenging problems in society such as healthcare, economics, and education.</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300">
                <a:solidFill>
                  <a:srgbClr val="414141"/>
                </a:solidFill>
                <a:latin typeface="Gill Sans Light" charset="0"/>
                <a:ea typeface="ヒラギノ角ゴ ProN W3" charset="-128"/>
                <a:sym typeface="Gill Sans Light" charset="0"/>
              </a:defRPr>
            </a:lvl1pPr>
            <a:lvl2pPr marL="759666" indent="-292179" eaLnBrk="0" hangingPunct="0">
              <a:defRPr sz="3300">
                <a:solidFill>
                  <a:srgbClr val="414141"/>
                </a:solidFill>
                <a:latin typeface="Gill Sans Light" charset="0"/>
                <a:ea typeface="ヒラギノ角ゴ ProN W3" charset="-128"/>
                <a:sym typeface="Gill Sans Light" charset="0"/>
              </a:defRPr>
            </a:lvl2pPr>
            <a:lvl3pPr marL="1168718" indent="-233744" eaLnBrk="0" hangingPunct="0">
              <a:defRPr sz="3300">
                <a:solidFill>
                  <a:srgbClr val="414141"/>
                </a:solidFill>
                <a:latin typeface="Gill Sans Light" charset="0"/>
                <a:ea typeface="ヒラギノ角ゴ ProN W3" charset="-128"/>
                <a:sym typeface="Gill Sans Light" charset="0"/>
              </a:defRPr>
            </a:lvl3pPr>
            <a:lvl4pPr marL="1636205" indent="-233744" eaLnBrk="0" hangingPunct="0">
              <a:defRPr sz="3300">
                <a:solidFill>
                  <a:srgbClr val="414141"/>
                </a:solidFill>
                <a:latin typeface="Gill Sans Light" charset="0"/>
                <a:ea typeface="ヒラギノ角ゴ ProN W3" charset="-128"/>
                <a:sym typeface="Gill Sans Light" charset="0"/>
              </a:defRPr>
            </a:lvl4pPr>
            <a:lvl5pPr marL="2103692" indent="-233744" eaLnBrk="0" hangingPunct="0">
              <a:defRPr sz="3300">
                <a:solidFill>
                  <a:srgbClr val="414141"/>
                </a:solidFill>
                <a:latin typeface="Gill Sans Light" charset="0"/>
                <a:ea typeface="ヒラギノ角ゴ ProN W3" charset="-128"/>
                <a:sym typeface="Gill Sans Light" charset="0"/>
              </a:defRPr>
            </a:lvl5pPr>
            <a:lvl6pPr marL="2571179"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6pPr>
            <a:lvl7pPr marL="3038666"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7pPr>
            <a:lvl8pPr marL="3506153"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8pPr>
            <a:lvl9pPr marL="3973640" indent="-233744" algn="ctr" eaLnBrk="0" fontAlgn="base" hangingPunct="0">
              <a:spcBef>
                <a:spcPct val="0"/>
              </a:spcBef>
              <a:spcAft>
                <a:spcPct val="0"/>
              </a:spcAft>
              <a:defRPr sz="3300">
                <a:solidFill>
                  <a:srgbClr val="414141"/>
                </a:solidFill>
                <a:latin typeface="Gill Sans Light" charset="0"/>
                <a:ea typeface="ヒラギノ角ゴ ProN W3" charset="-128"/>
                <a:sym typeface="Gill Sans Light" charset="0"/>
              </a:defRPr>
            </a:lvl9pPr>
          </a:lstStyle>
          <a:p>
            <a:pPr eaLnBrk="1" hangingPunct="1"/>
            <a:fld id="{40AD1727-867F-4811-92B6-2AFB04E1D89D}" type="slidenum">
              <a:rPr lang="en-US" altLang="en-US" sz="1200"/>
              <a:pPr eaLnBrk="1" hangingPunct="1"/>
              <a:t>17</a:t>
            </a:fld>
            <a:endParaRPr lang="en-US" altLang="en-US" sz="1200"/>
          </a:p>
        </p:txBody>
      </p:sp>
    </p:spTree>
    <p:extLst>
      <p:ext uri="{BB962C8B-B14F-4D97-AF65-F5344CB8AC3E}">
        <p14:creationId xmlns:p14="http://schemas.microsoft.com/office/powerpoint/2010/main" val="2386885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ADA84204-236A-4ABD-AD3A-FF674F34AA26}" type="datetime1">
              <a:rPr lang="ko-KR" altLang="en-US" smtClean="0"/>
              <a:pPr>
                <a:defRPr/>
              </a:pPr>
              <a:t>2015-09-22</a:t>
            </a:fld>
            <a:endParaRPr lang="en-US" altLang="ko-KR"/>
          </a:p>
        </p:txBody>
      </p:sp>
      <p:sp>
        <p:nvSpPr>
          <p:cNvPr id="5" name="Slide Number Placeholder 4"/>
          <p:cNvSpPr>
            <a:spLocks noGrp="1"/>
          </p:cNvSpPr>
          <p:nvPr>
            <p:ph type="sldNum" sz="quarter" idx="11"/>
          </p:nvPr>
        </p:nvSpPr>
        <p:spPr/>
        <p:txBody>
          <a:bodyPr/>
          <a:lstStyle/>
          <a:p>
            <a:pPr>
              <a:defRPr/>
            </a:pPr>
            <a:fld id="{B6757C48-F1C5-4480-AC96-6FAD636D296A}" type="slidenum">
              <a:rPr lang="ko-KR" altLang="en-US" smtClean="0"/>
              <a:pPr>
                <a:defRPr/>
              </a:pPr>
              <a:t>20</a:t>
            </a:fld>
            <a:endParaRPr lang="en-US" altLang="ko-KR"/>
          </a:p>
        </p:txBody>
      </p:sp>
    </p:spTree>
    <p:extLst>
      <p:ext uri="{BB962C8B-B14F-4D97-AF65-F5344CB8AC3E}">
        <p14:creationId xmlns:p14="http://schemas.microsoft.com/office/powerpoint/2010/main" val="25591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smtClean="0"/>
              <a:t>Click to edit Master subtitle style</a:t>
            </a:r>
            <a:endParaRPr kumimoji="0" lang="en-US" dirty="0"/>
          </a:p>
        </p:txBody>
      </p:sp>
      <p:sp>
        <p:nvSpPr>
          <p:cNvPr id="7" name="Date Placeholder 6"/>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41A61EFE-74AB-4D01-915D-C191D17876FC}"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41A61EFE-74AB-4D01-915D-C191D17876FC}"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1A61EFE-74AB-4D01-915D-C191D17876FC}"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1A61EFE-74AB-4D01-915D-C191D17876FC}"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1A61EFE-74AB-4D01-915D-C191D17876FC}"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1A61EFE-74AB-4D01-915D-C191D17876F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1A61EFE-74AB-4D01-915D-C191D17876F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1A61EFE-74AB-4D01-915D-C191D17876FC}"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41A61EFE-74AB-4D01-915D-C191D17876F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1447800" y="3886200"/>
            <a:ext cx="7498080" cy="22860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1A61EFE-74AB-4D01-915D-C191D17876FC}" type="slidenum">
              <a:rPr lang="en-US" smtClean="0"/>
              <a:pPr/>
              <a:t>‹#›</a:t>
            </a:fld>
            <a:endParaRPr lang="en-US" dirty="0"/>
          </a:p>
        </p:txBody>
      </p:sp>
      <p:sp>
        <p:nvSpPr>
          <p:cNvPr id="9" name="Content Placeholder 2"/>
          <p:cNvSpPr>
            <a:spLocks noGrp="1"/>
          </p:cNvSpPr>
          <p:nvPr>
            <p:ph idx="13"/>
          </p:nvPr>
        </p:nvSpPr>
        <p:spPr>
          <a:xfrm>
            <a:off x="1447800" y="1447800"/>
            <a:ext cx="7498080" cy="2286000"/>
          </a:xfrm>
          <a:solidFill>
            <a:schemeClr val="bg1">
              <a:lumMod val="85000"/>
            </a:schemeClr>
          </a:solidFill>
          <a:ln w="28575">
            <a:solidFill>
              <a:schemeClr val="accent6"/>
            </a:solidFill>
          </a:ln>
        </p:spPr>
        <p:txBody>
          <a:bodyPr>
            <a:normAutofit/>
          </a:bodyPr>
          <a:lstStyle>
            <a:lvl1pPr marL="82296" indent="0">
              <a:buNone/>
              <a:defRPr sz="2400" b="1">
                <a:solidFill>
                  <a:schemeClr val="tx1"/>
                </a:solidFill>
                <a:latin typeface="MS Gothic" panose="020B0609070205080204" pitchFamily="49" charset="-128"/>
                <a:ea typeface="MS Gothic" panose="020B0609070205080204" pitchFamily="49" charset="-128"/>
                <a:cs typeface="Courier New" panose="02070309020205020404" pitchFamily="49" charset="0"/>
              </a:defRPr>
            </a:lvl1pPr>
            <a:lvl2pPr marL="402336" indent="0">
              <a:buNone/>
              <a:defRPr>
                <a:solidFill>
                  <a:schemeClr val="tx1"/>
                </a:solidFill>
              </a:defRPr>
            </a:lvl2pPr>
            <a:lvl3pPr marL="658368" indent="0">
              <a:buNone/>
              <a:defRPr>
                <a:solidFill>
                  <a:schemeClr val="tx1"/>
                </a:solidFill>
              </a:defRPr>
            </a:lvl3pPr>
            <a:lvl4pPr marL="923544" indent="0">
              <a:buNone/>
              <a:defRPr>
                <a:solidFill>
                  <a:schemeClr val="tx1"/>
                </a:solidFill>
              </a:defRPr>
            </a:lvl4pPr>
            <a:lvl5pPr marL="1115568" indent="0">
              <a:buNone/>
              <a:defRPr>
                <a:solidFill>
                  <a:schemeClr val="tx1"/>
                </a:solidFill>
              </a:defRPr>
            </a:lvl5pPr>
            <a:extLst/>
          </a:lstStyle>
          <a:p>
            <a:pPr lvl="0" eaLnBrk="1" latinLnBrk="0" hangingPunct="1"/>
            <a:r>
              <a:rPr lang="en-US" dirty="0" smtClean="0"/>
              <a:t>Click to edit Master text styles</a:t>
            </a:r>
          </a:p>
        </p:txBody>
      </p:sp>
    </p:spTree>
    <p:extLst>
      <p:ext uri="{BB962C8B-B14F-4D97-AF65-F5344CB8AC3E}">
        <p14:creationId xmlns:p14="http://schemas.microsoft.com/office/powerpoint/2010/main" val="8107605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1435608" y="1447800"/>
            <a:ext cx="7498080" cy="22860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41A61EFE-74AB-4D01-915D-C191D17876FC}" type="slidenum">
              <a:rPr lang="en-US" smtClean="0"/>
              <a:pPr/>
              <a:t>‹#›</a:t>
            </a:fld>
            <a:endParaRPr lang="en-US" dirty="0"/>
          </a:p>
        </p:txBody>
      </p:sp>
      <p:sp>
        <p:nvSpPr>
          <p:cNvPr id="9" name="Content Placeholder 2"/>
          <p:cNvSpPr>
            <a:spLocks noGrp="1"/>
          </p:cNvSpPr>
          <p:nvPr>
            <p:ph idx="13"/>
          </p:nvPr>
        </p:nvSpPr>
        <p:spPr>
          <a:xfrm>
            <a:off x="1447800" y="3886200"/>
            <a:ext cx="7498080" cy="2286000"/>
          </a:xfrm>
          <a:solidFill>
            <a:schemeClr val="bg1">
              <a:lumMod val="85000"/>
            </a:schemeClr>
          </a:solidFill>
          <a:ln w="28575">
            <a:solidFill>
              <a:schemeClr val="accent6"/>
            </a:solidFill>
          </a:ln>
        </p:spPr>
        <p:txBody>
          <a:bodyPr>
            <a:normAutofit/>
          </a:bodyPr>
          <a:lstStyle>
            <a:lvl1pPr marL="82296" indent="0">
              <a:buNone/>
              <a:defRPr sz="2400" b="1">
                <a:solidFill>
                  <a:schemeClr val="tx1"/>
                </a:solidFill>
                <a:latin typeface="MS Gothic" panose="020B0609070205080204" pitchFamily="49" charset="-128"/>
                <a:ea typeface="MS Gothic" panose="020B0609070205080204" pitchFamily="49" charset="-128"/>
                <a:cs typeface="Courier New" panose="02070309020205020404" pitchFamily="49" charset="0"/>
              </a:defRPr>
            </a:lvl1pPr>
            <a:lvl2pPr marL="402336" indent="0">
              <a:buNone/>
              <a:defRPr>
                <a:solidFill>
                  <a:schemeClr val="tx1"/>
                </a:solidFill>
              </a:defRPr>
            </a:lvl2pPr>
            <a:lvl3pPr marL="658368" indent="0">
              <a:buNone/>
              <a:defRPr>
                <a:solidFill>
                  <a:schemeClr val="tx1"/>
                </a:solidFill>
              </a:defRPr>
            </a:lvl3pPr>
            <a:lvl4pPr marL="923544" indent="0">
              <a:buNone/>
              <a:defRPr>
                <a:solidFill>
                  <a:schemeClr val="tx1"/>
                </a:solidFill>
              </a:defRPr>
            </a:lvl4pPr>
            <a:lvl5pPr marL="1115568" indent="0">
              <a:buNone/>
              <a:defRPr>
                <a:solidFill>
                  <a:schemeClr val="tx1"/>
                </a:solidFill>
              </a:defRPr>
            </a:lvl5pPr>
            <a:extLst/>
          </a:lstStyle>
          <a:p>
            <a:pPr lvl="0" eaLnBrk="1" latinLnBrk="0" hangingPunct="1"/>
            <a:r>
              <a:rPr lang="en-US" dirty="0" smtClean="0"/>
              <a:t>Click to edit Master text styles</a:t>
            </a:r>
          </a:p>
        </p:txBody>
      </p:sp>
    </p:spTree>
    <p:extLst>
      <p:ext uri="{BB962C8B-B14F-4D97-AF65-F5344CB8AC3E}">
        <p14:creationId xmlns:p14="http://schemas.microsoft.com/office/powerpoint/2010/main" val="27158075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F602D-1301-415F-9E21-10D251C8A32F}" type="datetimeFigureOut">
              <a:rPr lang="en-US" smtClean="0"/>
              <a:pPr/>
              <a:t>9/22/2015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1A61EFE-74AB-4D01-915D-C191D17876FC}" type="slidenum">
              <a:rPr lang="en-US" smtClean="0"/>
              <a:pPr/>
              <a:t>‹#›</a:t>
            </a:fld>
            <a:endParaRPr lang="en-US" dirty="0"/>
          </a:p>
        </p:txBody>
      </p:sp>
      <p:pic>
        <p:nvPicPr>
          <p:cNvPr id="6" name="Picture 4" descr="http://www.abiie.com/images/icon_problem_man.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0398" y="1676400"/>
            <a:ext cx="373510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3168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41A61EFE-74AB-4D01-915D-C191D17876F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A3F602D-1301-415F-9E21-10D251C8A32F}" type="datetimeFigureOut">
              <a:rPr lang="en-US" smtClean="0"/>
              <a:pPr/>
              <a:t>9/22/2015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41A61EFE-74AB-4D01-915D-C191D17876F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A3F602D-1301-415F-9E21-10D251C8A32F}" type="datetimeFigureOut">
              <a:rPr lang="en-US" smtClean="0"/>
              <a:pPr/>
              <a:t>9/22/2015</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1A61EFE-74AB-4D01-915D-C191D17876FC}"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pic>
        <p:nvPicPr>
          <p:cNvPr id="16" name="Picture 4"/>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49214" y="5632450"/>
            <a:ext cx="912416" cy="76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Creative Commons License"/>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6200" y="6486525"/>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6" r:id="rId5"/>
    <p:sldLayoutId id="2147483685" r:id="rId6"/>
    <p:sldLayoutId id="2147483687" r:id="rId7"/>
    <p:sldLayoutId id="2147483677" r:id="rId8"/>
    <p:sldLayoutId id="2147483678" r:id="rId9"/>
    <p:sldLayoutId id="2147483679" r:id="rId10"/>
    <p:sldLayoutId id="2147483680" r:id="rId11"/>
    <p:sldLayoutId id="2147483681" r:id="rId12"/>
    <p:sldLayoutId id="2147483682" r:id="rId13"/>
    <p:sldLayoutId id="2147483683" r:id="rId14"/>
  </p:sldLayoutIdLs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Calibri" panose="020F0502020204030204" pitchFamily="34" charset="0"/>
          <a:ea typeface="+mj-ea"/>
          <a:cs typeface="Arial" panose="020B0604020202020204" pitchFamily="34" charset="0"/>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Calibri" panose="020F0502020204030204" pitchFamily="34" charset="0"/>
          <a:ea typeface="+mn-ea"/>
          <a:cs typeface="Arial" panose="020B0604020202020204" pitchFamily="34" charset="0"/>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Calibri" panose="020F0502020204030204" pitchFamily="34" charset="0"/>
          <a:ea typeface="+mn-ea"/>
          <a:cs typeface="Arial" panose="020B0604020202020204" pitchFamily="34" charset="0"/>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Calibri" panose="020F0502020204030204" pitchFamily="34" charset="0"/>
          <a:ea typeface="+mn-ea"/>
          <a:cs typeface="Arial" panose="020B0604020202020204" pitchFamily="34" charset="0"/>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Calibri" panose="020F0502020204030204" pitchFamily="34" charset="0"/>
          <a:ea typeface="+mn-ea"/>
          <a:cs typeface="Arial" panose="020B0604020202020204" pitchFamily="34" charset="0"/>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Calibri" panose="020F0502020204030204" pitchFamily="34" charset="0"/>
          <a:ea typeface="+mn-ea"/>
          <a:cs typeface="Arial" panose="020B0604020202020204" pitchFamily="34" charset="0"/>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informatics.tamhsc.edu/phpm672" TargetMode="External"/><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hyperlink" Target="javascript:WinOpen(146949);"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29.jpe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29.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29.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research.tamhsc.edu/pinformatics/data-scienc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3200" dirty="0" smtClean="0"/>
              <a:t>Population Informatics, Data Science, </a:t>
            </a:r>
            <a:br>
              <a:rPr lang="en-US" sz="3200" dirty="0" smtClean="0"/>
            </a:br>
            <a:r>
              <a:rPr lang="en-US" sz="3200" dirty="0" smtClean="0"/>
              <a:t>&amp; Big Data</a:t>
            </a:r>
            <a:endParaRPr lang="en-US" sz="3200" dirty="0"/>
          </a:p>
        </p:txBody>
      </p:sp>
      <p:sp>
        <p:nvSpPr>
          <p:cNvPr id="6" name="Subtitle 3"/>
          <p:cNvSpPr txBox="1">
            <a:spLocks/>
          </p:cNvSpPr>
          <p:nvPr/>
        </p:nvSpPr>
        <p:spPr>
          <a:xfrm>
            <a:off x="1752600" y="3620646"/>
            <a:ext cx="7086600" cy="2932554"/>
          </a:xfrm>
          <a:prstGeom prst="rect">
            <a:avLst/>
          </a:prstGeom>
        </p:spPr>
        <p:txBody>
          <a:bodyPr tIns="0">
            <a:normAutofit fontScale="85000" lnSpcReduction="20000"/>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Calibri" panose="020F0502020204030204" pitchFamily="34" charset="0"/>
                <a:ea typeface="+mn-ea"/>
                <a:cs typeface="Arial" panose="020B0604020202020204" pitchFamily="34" charset="0"/>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Calibri" panose="020F0502020204030204" pitchFamily="34" charset="0"/>
                <a:ea typeface="+mn-ea"/>
                <a:cs typeface="Arial" panose="020B0604020202020204" pitchFamily="34" charset="0"/>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Calibri" panose="020F0502020204030204" pitchFamily="34" charset="0"/>
                <a:ea typeface="+mn-ea"/>
                <a:cs typeface="Arial" panose="020B0604020202020204" pitchFamily="34" charset="0"/>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Calibri" panose="020F0502020204030204" pitchFamily="34" charset="0"/>
                <a:ea typeface="+mn-ea"/>
                <a:cs typeface="Arial" panose="020B0604020202020204" pitchFamily="34" charset="0"/>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Calibri" panose="020F0502020204030204" pitchFamily="34" charset="0"/>
                <a:ea typeface="+mn-ea"/>
                <a:cs typeface="Arial" panose="020B0604020202020204" pitchFamily="34" charset="0"/>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algn="r">
              <a:lnSpc>
                <a:spcPct val="110000"/>
              </a:lnSpc>
            </a:pPr>
            <a:r>
              <a:rPr lang="en-US" altLang="ko-KR" dirty="0"/>
              <a:t>Hye-Chung Kum</a:t>
            </a:r>
          </a:p>
          <a:p>
            <a:pPr algn="r">
              <a:lnSpc>
                <a:spcPct val="110000"/>
              </a:lnSpc>
            </a:pPr>
            <a:r>
              <a:rPr lang="en-US" altLang="en-US" dirty="0"/>
              <a:t>Population Informatics Research Group</a:t>
            </a:r>
          </a:p>
          <a:p>
            <a:pPr algn="r"/>
            <a:r>
              <a:rPr lang="en-US" altLang="ko-KR" sz="2200" dirty="0"/>
              <a:t>http://research.tamhsc.edu/pinformatics/</a:t>
            </a:r>
          </a:p>
          <a:p>
            <a:pPr algn="r"/>
            <a:r>
              <a:rPr lang="en-US" altLang="ko-KR" sz="2200" dirty="0"/>
              <a:t>http://pinformatics.web.unc.edu/</a:t>
            </a:r>
          </a:p>
          <a:p>
            <a:endParaRPr lang="en-US" sz="1400" dirty="0"/>
          </a:p>
          <a:p>
            <a:pPr marL="0" algn="r" eaLnBrk="0" fontAlgn="base" hangingPunct="0">
              <a:spcBef>
                <a:spcPct val="0"/>
              </a:spcBef>
              <a:spcAft>
                <a:spcPct val="0"/>
              </a:spcAft>
              <a:buClrTx/>
              <a:buSzTx/>
            </a:pPr>
            <a:r>
              <a:rPr lang="en-US" altLang="en-US" sz="1900" b="1" dirty="0" smtClean="0">
                <a:solidFill>
                  <a:srgbClr val="222222"/>
                </a:solidFill>
                <a:latin typeface="Times New Roman" panose="02020603050405020304" pitchFamily="18" charset="0"/>
                <a:cs typeface="Times New Roman" panose="02020603050405020304" pitchFamily="18" charset="0"/>
              </a:rPr>
              <a:t>License:</a:t>
            </a:r>
            <a:endParaRPr lang="en-US" altLang="en-US" sz="1900" b="1" dirty="0">
              <a:solidFill>
                <a:srgbClr val="222222"/>
              </a:solidFill>
              <a:latin typeface="Times New Roman" panose="02020603050405020304" pitchFamily="18" charset="0"/>
              <a:cs typeface="Times New Roman" panose="02020603050405020304" pitchFamily="18" charset="0"/>
            </a:endParaRPr>
          </a:p>
          <a:p>
            <a:pPr marL="0" lvl="0" algn="r" eaLnBrk="0" fontAlgn="base" hangingPunct="0">
              <a:spcBef>
                <a:spcPct val="0"/>
              </a:spcBef>
              <a:spcAft>
                <a:spcPct val="0"/>
              </a:spcAft>
              <a:buClrTx/>
              <a:buSzTx/>
            </a:pPr>
            <a:r>
              <a:rPr lang="en-US" sz="1900" dirty="0" smtClean="0"/>
              <a:t>Data Science in the Health Domain by </a:t>
            </a:r>
            <a:r>
              <a:rPr lang="en-US" sz="1900" dirty="0"/>
              <a:t>Hye-Chung Kum is licensed under a </a:t>
            </a:r>
            <a:endParaRPr lang="en-US" sz="1900" dirty="0" smtClean="0"/>
          </a:p>
          <a:p>
            <a:pPr marL="0" lvl="0" algn="r" eaLnBrk="0" fontAlgn="base" hangingPunct="0">
              <a:spcBef>
                <a:spcPct val="0"/>
              </a:spcBef>
              <a:spcAft>
                <a:spcPct val="0"/>
              </a:spcAft>
              <a:buClrTx/>
              <a:buSzTx/>
            </a:pPr>
            <a:r>
              <a:rPr lang="en-US" sz="1900" dirty="0" smtClean="0">
                <a:hlinkClick r:id="rId2"/>
              </a:rPr>
              <a:t>Creative </a:t>
            </a:r>
            <a:r>
              <a:rPr lang="en-US" sz="1900" dirty="0">
                <a:hlinkClick r:id="rId2"/>
              </a:rPr>
              <a:t>Commons Attribution-</a:t>
            </a:r>
            <a:r>
              <a:rPr lang="en-US" sz="1900" dirty="0" err="1">
                <a:hlinkClick r:id="rId2"/>
              </a:rPr>
              <a:t>NonCommercial</a:t>
            </a:r>
            <a:r>
              <a:rPr lang="en-US" sz="1900" dirty="0">
                <a:hlinkClick r:id="rId2"/>
              </a:rPr>
              <a:t>-</a:t>
            </a:r>
            <a:r>
              <a:rPr lang="en-US" sz="1900" dirty="0" err="1">
                <a:hlinkClick r:id="rId2"/>
              </a:rPr>
              <a:t>ShareAlike</a:t>
            </a:r>
            <a:r>
              <a:rPr lang="en-US" sz="1900" dirty="0">
                <a:hlinkClick r:id="rId2"/>
              </a:rPr>
              <a:t> 4.0 International </a:t>
            </a:r>
            <a:r>
              <a:rPr lang="en-US" sz="1900" dirty="0" smtClean="0">
                <a:hlinkClick r:id="rId2"/>
              </a:rPr>
              <a:t>License</a:t>
            </a:r>
            <a:endParaRPr lang="en-US" sz="1900" dirty="0" smtClean="0"/>
          </a:p>
          <a:p>
            <a:pPr marL="0" algn="r" eaLnBrk="0" fontAlgn="base" hangingPunct="0">
              <a:spcBef>
                <a:spcPct val="0"/>
              </a:spcBef>
              <a:spcAft>
                <a:spcPct val="0"/>
              </a:spcAft>
              <a:buClrTx/>
              <a:buSzTx/>
            </a:pPr>
            <a:endParaRPr lang="en-US" sz="1900" dirty="0" smtClean="0"/>
          </a:p>
          <a:p>
            <a:pPr marL="0" algn="r" eaLnBrk="0" fontAlgn="base" hangingPunct="0">
              <a:spcBef>
                <a:spcPct val="0"/>
              </a:spcBef>
              <a:spcAft>
                <a:spcPct val="0"/>
              </a:spcAft>
              <a:buClrTx/>
              <a:buSzTx/>
            </a:pPr>
            <a:r>
              <a:rPr lang="en-US" altLang="en-US" sz="1900" b="1" dirty="0" smtClean="0">
                <a:solidFill>
                  <a:srgbClr val="222222"/>
                </a:solidFill>
                <a:latin typeface="Times New Roman" panose="02020603050405020304" pitchFamily="18" charset="0"/>
                <a:cs typeface="Times New Roman" panose="02020603050405020304" pitchFamily="18" charset="0"/>
              </a:rPr>
              <a:t>Course URL:</a:t>
            </a:r>
            <a:endParaRPr lang="en-US" altLang="en-US" sz="1900" b="1" dirty="0">
              <a:solidFill>
                <a:srgbClr val="222222"/>
              </a:solidFill>
              <a:latin typeface="Times New Roman" panose="02020603050405020304" pitchFamily="18" charset="0"/>
              <a:cs typeface="Times New Roman" panose="02020603050405020304" pitchFamily="18" charset="0"/>
            </a:endParaRPr>
          </a:p>
          <a:p>
            <a:pPr marL="0" algn="r" eaLnBrk="0" fontAlgn="base" hangingPunct="0">
              <a:spcBef>
                <a:spcPct val="0"/>
              </a:spcBef>
              <a:spcAft>
                <a:spcPct val="0"/>
              </a:spcAft>
              <a:buClrTx/>
              <a:buSzTx/>
            </a:pPr>
            <a:r>
              <a:rPr lang="en-US" sz="1900" dirty="0" smtClean="0">
                <a:hlinkClick r:id="rId3"/>
              </a:rPr>
              <a:t>http</a:t>
            </a:r>
            <a:r>
              <a:rPr lang="en-US" sz="1900" dirty="0">
                <a:hlinkClick r:id="rId3"/>
              </a:rPr>
              <a:t>://</a:t>
            </a:r>
            <a:r>
              <a:rPr lang="en-US" sz="1900" dirty="0" smtClean="0">
                <a:hlinkClick r:id="rId3"/>
              </a:rPr>
              <a:t>pinformatics.tamhsc.edu/phpm672</a:t>
            </a:r>
            <a:endParaRPr lang="en-US" sz="1900" dirty="0" smtClean="0"/>
          </a:p>
          <a:p>
            <a:pPr marL="0" algn="r" eaLnBrk="0" fontAlgn="base" hangingPunct="0">
              <a:spcBef>
                <a:spcPct val="0"/>
              </a:spcBef>
              <a:spcAft>
                <a:spcPct val="0"/>
              </a:spcAft>
              <a:buClrTx/>
              <a:buSzTx/>
            </a:pPr>
            <a:r>
              <a:rPr lang="en-US" altLang="en-US" sz="1900" dirty="0" smtClean="0">
                <a:solidFill>
                  <a:schemeClr val="tx1"/>
                </a:solidFill>
              </a:rPr>
              <a:t> </a:t>
            </a:r>
            <a:endParaRPr lang="en-US" altLang="en-US" sz="1900" dirty="0">
              <a:solidFill>
                <a:schemeClr val="tx1"/>
              </a:solidFill>
              <a:latin typeface="Arial" panose="020B0604020202020204" pitchFamily="34" charset="0"/>
            </a:endParaRPr>
          </a:p>
        </p:txBody>
      </p:sp>
      <p:sp>
        <p:nvSpPr>
          <p:cNvPr id="8" name="Subtitle 7"/>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439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KDD Process 	</a:t>
            </a:r>
            <a:endParaRPr lang="en-US" dirty="0"/>
          </a:p>
        </p:txBody>
      </p:sp>
      <p:graphicFrame>
        <p:nvGraphicFramePr>
          <p:cNvPr id="6" name="Diagram 5"/>
          <p:cNvGraphicFramePr/>
          <p:nvPr>
            <p:extLst/>
          </p:nvPr>
        </p:nvGraphicFramePr>
        <p:xfrm>
          <a:off x="1588008" y="1463358"/>
          <a:ext cx="6870192" cy="5013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1142999" y="2819403"/>
            <a:ext cx="381001" cy="1950577"/>
            <a:chOff x="1142999" y="2819403"/>
            <a:chExt cx="457201" cy="1950577"/>
          </a:xfrm>
        </p:grpSpPr>
        <p:cxnSp>
          <p:nvCxnSpPr>
            <p:cNvPr id="5" name="Straight Arrow Connector 4"/>
            <p:cNvCxnSpPr/>
            <p:nvPr/>
          </p:nvCxnSpPr>
          <p:spPr>
            <a:xfrm rot="5400000" flipV="1">
              <a:off x="1369616" y="2592786"/>
              <a:ext cx="0" cy="453233"/>
            </a:xfrm>
            <a:prstGeom prst="straightConnector1">
              <a:avLst/>
            </a:prstGeom>
            <a:ln w="38100">
              <a:solidFill>
                <a:srgbClr val="3891A7"/>
              </a:solidFill>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6200000" flipV="1">
              <a:off x="398295" y="3568075"/>
              <a:ext cx="1950577" cy="453233"/>
            </a:xfrm>
            <a:prstGeom prst="bentConnector3">
              <a:avLst>
                <a:gd name="adj1" fmla="val 386"/>
              </a:avLst>
            </a:prstGeom>
            <a:ln w="38100">
              <a:solidFill>
                <a:srgbClr val="3891A7"/>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V="1">
              <a:off x="1373583" y="3583384"/>
              <a:ext cx="0" cy="453233"/>
            </a:xfrm>
            <a:prstGeom prst="straightConnector1">
              <a:avLst/>
            </a:prstGeom>
            <a:ln w="38100">
              <a:solidFill>
                <a:srgbClr val="3891A7"/>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4127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Virtuous Cycle of </a:t>
            </a:r>
            <a:br>
              <a:rPr lang="en-US" dirty="0" smtClean="0"/>
            </a:br>
            <a:r>
              <a:rPr lang="en-US" dirty="0" smtClean="0"/>
              <a:t>Data to Decision &amp; Action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39704" y="1417638"/>
            <a:ext cx="7932014" cy="5410344"/>
          </a:xfrm>
          <a:prstGeom prst="rect">
            <a:avLst/>
          </a:prstGeom>
        </p:spPr>
      </p:pic>
    </p:spTree>
    <p:extLst>
      <p:ext uri="{BB962C8B-B14F-4D97-AF65-F5344CB8AC3E}">
        <p14:creationId xmlns:p14="http://schemas.microsoft.com/office/powerpoint/2010/main" val="206707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6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059333" cy="6848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255869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Agenda</a:t>
            </a:r>
          </a:p>
        </p:txBody>
      </p:sp>
      <p:sp>
        <p:nvSpPr>
          <p:cNvPr id="7171" name="Content Placeholder 2"/>
          <p:cNvSpPr>
            <a:spLocks noGrp="1"/>
          </p:cNvSpPr>
          <p:nvPr>
            <p:ph idx="1"/>
          </p:nvPr>
        </p:nvSpPr>
        <p:spPr/>
        <p:txBody>
          <a:bodyPr>
            <a:normAutofit fontScale="85000" lnSpcReduction="20000"/>
          </a:bodyPr>
          <a:lstStyle/>
          <a:p>
            <a:r>
              <a:rPr lang="en-US" altLang="en-US" dirty="0" smtClean="0"/>
              <a:t>Introduction</a:t>
            </a:r>
            <a:endParaRPr lang="en-US" altLang="en-US" dirty="0"/>
          </a:p>
          <a:p>
            <a:pPr lvl="1"/>
            <a:r>
              <a:rPr lang="en-US" altLang="en-US" dirty="0"/>
              <a:t>What is Big Data</a:t>
            </a:r>
          </a:p>
          <a:p>
            <a:pPr lvl="1"/>
            <a:r>
              <a:rPr lang="en-US" altLang="en-US" dirty="0"/>
              <a:t>What is Data Science</a:t>
            </a:r>
          </a:p>
          <a:p>
            <a:pPr lvl="1"/>
            <a:r>
              <a:rPr lang="en-US" altLang="en-US" dirty="0" smtClean="0">
                <a:solidFill>
                  <a:srgbClr val="00B0F0"/>
                </a:solidFill>
              </a:rPr>
              <a:t>What is Population Informatics</a:t>
            </a:r>
            <a:endParaRPr lang="en-US" altLang="en-US" dirty="0">
              <a:solidFill>
                <a:srgbClr val="00B0F0"/>
              </a:solidFill>
            </a:endParaRPr>
          </a:p>
          <a:p>
            <a:r>
              <a:rPr lang="en-US" altLang="en-US" dirty="0" smtClean="0"/>
              <a:t>Data Science</a:t>
            </a:r>
            <a:endParaRPr lang="en-US" altLang="en-US" dirty="0"/>
          </a:p>
          <a:p>
            <a:pPr lvl="1"/>
            <a:r>
              <a:rPr lang="en-US" altLang="en-US" dirty="0" smtClean="0"/>
              <a:t>Data </a:t>
            </a:r>
            <a:r>
              <a:rPr lang="en-US" altLang="en-US" dirty="0"/>
              <a:t>vs Theory</a:t>
            </a:r>
          </a:p>
          <a:p>
            <a:pPr lvl="1"/>
            <a:r>
              <a:rPr lang="en-US" altLang="en-US" dirty="0"/>
              <a:t>Doing Analytics </a:t>
            </a:r>
            <a:r>
              <a:rPr lang="en-US" altLang="en-US" dirty="0" smtClean="0"/>
              <a:t>Right</a:t>
            </a:r>
          </a:p>
          <a:p>
            <a:pPr lvl="1"/>
            <a:r>
              <a:rPr lang="en-US" altLang="en-US" dirty="0" smtClean="0"/>
              <a:t>Challenges</a:t>
            </a:r>
            <a:endParaRPr lang="en-US" altLang="en-US" dirty="0"/>
          </a:p>
          <a:p>
            <a:r>
              <a:rPr lang="en-US" altLang="en-US" dirty="0" smtClean="0"/>
              <a:t>Examples of population informatics </a:t>
            </a:r>
          </a:p>
          <a:p>
            <a:pPr lvl="1"/>
            <a:r>
              <a:rPr lang="en-US" altLang="en-US" dirty="0" smtClean="0"/>
              <a:t>Management Decision Support</a:t>
            </a:r>
          </a:p>
          <a:p>
            <a:pPr lvl="1"/>
            <a:r>
              <a:rPr lang="en-US" altLang="en-US" dirty="0"/>
              <a:t>E</a:t>
            </a:r>
            <a:r>
              <a:rPr lang="en-US" altLang="en-US" dirty="0" smtClean="0"/>
              <a:t>valuation</a:t>
            </a:r>
          </a:p>
          <a:p>
            <a:pPr lvl="1"/>
            <a:r>
              <a:rPr lang="en-US" altLang="en-US" dirty="0" smtClean="0"/>
              <a:t>Research</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3925239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rmAutofit fontScale="90000"/>
          </a:bodyPr>
          <a:lstStyle/>
          <a:p>
            <a:r>
              <a:rPr lang="en-US" dirty="0" smtClean="0"/>
              <a:t>Bioinformatics</a:t>
            </a:r>
            <a:br>
              <a:rPr lang="en-US" dirty="0" smtClean="0"/>
            </a:br>
            <a:r>
              <a:rPr lang="en-US" sz="3600" dirty="0" smtClean="0"/>
              <a:t>Apply Data Science to Human Genome Data</a:t>
            </a:r>
            <a:endParaRPr lang="en-US" sz="3600" dirty="0"/>
          </a:p>
        </p:txBody>
      </p:sp>
      <p:pic>
        <p:nvPicPr>
          <p:cNvPr id="4" name="Picture 3"/>
          <p:cNvPicPr>
            <a:picLocks noChangeAspect="1"/>
          </p:cNvPicPr>
          <p:nvPr/>
        </p:nvPicPr>
        <p:blipFill>
          <a:blip r:embed="rId2"/>
          <a:stretch>
            <a:fillRect/>
          </a:stretch>
        </p:blipFill>
        <p:spPr>
          <a:xfrm>
            <a:off x="3581400" y="1262743"/>
            <a:ext cx="5438775" cy="5438775"/>
          </a:xfrm>
          <a:prstGeom prst="rect">
            <a:avLst/>
          </a:prstGeom>
        </p:spPr>
      </p:pic>
      <p:sp>
        <p:nvSpPr>
          <p:cNvPr id="8" name="TextBox 7"/>
          <p:cNvSpPr txBox="1"/>
          <p:nvPr/>
        </p:nvSpPr>
        <p:spPr>
          <a:xfrm>
            <a:off x="3429000" y="5334000"/>
            <a:ext cx="622300" cy="76944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ko-KR" sz="4400" b="1" dirty="0" smtClean="0"/>
              <a:t>+</a:t>
            </a:r>
            <a:endParaRPr lang="en-US" sz="4400" b="1" dirty="0"/>
          </a:p>
        </p:txBody>
      </p:sp>
      <p:sp>
        <p:nvSpPr>
          <p:cNvPr id="5" name="Oval Callout 4"/>
          <p:cNvSpPr/>
          <p:nvPr/>
        </p:nvSpPr>
        <p:spPr>
          <a:xfrm>
            <a:off x="76200" y="1295400"/>
            <a:ext cx="3733800" cy="2286000"/>
          </a:xfrm>
          <a:prstGeom prst="wedgeEllipseCallout">
            <a:avLst>
              <a:gd name="adj1" fmla="val 64413"/>
              <a:gd name="adj2" fmla="val 251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smtClean="0"/>
              <a:t>Biology</a:t>
            </a:r>
            <a:endParaRPr lang="en-US" altLang="en-US" sz="3200" dirty="0"/>
          </a:p>
        </p:txBody>
      </p:sp>
      <p:pic>
        <p:nvPicPr>
          <p:cNvPr id="4098" name="Picture 2" descr="http://dearauthor.com/wp-content/uploads/2012/09/bigstock-binary-stream-12115361-500x3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67200"/>
            <a:ext cx="3136900" cy="2352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4800600"/>
            <a:ext cx="1828800" cy="138499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800" b="1" dirty="0" smtClean="0"/>
              <a:t>Human</a:t>
            </a:r>
          </a:p>
          <a:p>
            <a:pPr algn="ctr"/>
            <a:r>
              <a:rPr lang="en-US" sz="2800" b="1" dirty="0" smtClean="0"/>
              <a:t>Genome</a:t>
            </a:r>
          </a:p>
          <a:p>
            <a:pPr algn="ctr"/>
            <a:r>
              <a:rPr lang="en-US" sz="2800" b="1" dirty="0" smtClean="0"/>
              <a:t>Data</a:t>
            </a:r>
            <a:endParaRPr lang="en-US" sz="2800" b="1" dirty="0"/>
          </a:p>
        </p:txBody>
      </p:sp>
    </p:spTree>
    <p:extLst>
      <p:ext uri="{BB962C8B-B14F-4D97-AF65-F5344CB8AC3E}">
        <p14:creationId xmlns:p14="http://schemas.microsoft.com/office/powerpoint/2010/main" val="1489153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normAutofit fontScale="90000"/>
          </a:bodyPr>
          <a:lstStyle/>
          <a:p>
            <a:r>
              <a:rPr lang="en-US" dirty="0" smtClean="0"/>
              <a:t>Population </a:t>
            </a:r>
            <a:r>
              <a:rPr lang="en-US" dirty="0"/>
              <a:t>informatics</a:t>
            </a:r>
            <a:br>
              <a:rPr lang="en-US" dirty="0"/>
            </a:br>
            <a:r>
              <a:rPr lang="en-US" sz="3600" dirty="0"/>
              <a:t>Apply Data Science to </a:t>
            </a:r>
            <a:r>
              <a:rPr lang="en-US" sz="3600" dirty="0" smtClean="0"/>
              <a:t>Social </a:t>
            </a:r>
            <a:r>
              <a:rPr lang="en-US" sz="3600" dirty="0"/>
              <a:t>Genome Data</a:t>
            </a:r>
          </a:p>
        </p:txBody>
      </p:sp>
      <p:pic>
        <p:nvPicPr>
          <p:cNvPr id="4" name="Picture 3"/>
          <p:cNvPicPr>
            <a:picLocks noChangeAspect="1"/>
          </p:cNvPicPr>
          <p:nvPr/>
        </p:nvPicPr>
        <p:blipFill>
          <a:blip r:embed="rId3"/>
          <a:stretch>
            <a:fillRect/>
          </a:stretch>
        </p:blipFill>
        <p:spPr>
          <a:xfrm>
            <a:off x="3581400" y="1262743"/>
            <a:ext cx="5438775" cy="5438775"/>
          </a:xfrm>
          <a:prstGeom prst="rect">
            <a:avLst/>
          </a:prstGeom>
        </p:spPr>
      </p:pic>
      <p:sp>
        <p:nvSpPr>
          <p:cNvPr id="5" name="Oval Callout 4"/>
          <p:cNvSpPr/>
          <p:nvPr/>
        </p:nvSpPr>
        <p:spPr>
          <a:xfrm>
            <a:off x="76200" y="1295400"/>
            <a:ext cx="3733800" cy="2286000"/>
          </a:xfrm>
          <a:prstGeom prst="wedgeEllipseCallout">
            <a:avLst>
              <a:gd name="adj1" fmla="val 64413"/>
              <a:gd name="adj2" fmla="val 2510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en-US" sz="2400" dirty="0" smtClean="0"/>
              <a:t>Studies </a:t>
            </a:r>
            <a:r>
              <a:rPr lang="en-US" altLang="en-US" sz="2400" dirty="0"/>
              <a:t>of </a:t>
            </a:r>
            <a:r>
              <a:rPr lang="en-US" altLang="en-US" sz="2400" dirty="0" smtClean="0"/>
              <a:t>society (groups </a:t>
            </a:r>
            <a:r>
              <a:rPr lang="en-US" altLang="en-US" sz="2400" dirty="0"/>
              <a:t>of </a:t>
            </a:r>
            <a:r>
              <a:rPr lang="en-US" altLang="en-US" sz="2400" dirty="0" smtClean="0"/>
              <a:t>people)</a:t>
            </a:r>
          </a:p>
          <a:p>
            <a:pPr marL="342900" indent="-342900">
              <a:buFont typeface="Arial" panose="020B0604020202020204" pitchFamily="34" charset="0"/>
              <a:buChar char="•"/>
            </a:pPr>
            <a:r>
              <a:rPr lang="en-US" altLang="en-US" sz="2000" dirty="0" smtClean="0"/>
              <a:t>Social sciences </a:t>
            </a:r>
          </a:p>
          <a:p>
            <a:pPr marL="342900" indent="-342900">
              <a:buFont typeface="Arial" panose="020B0604020202020204" pitchFamily="34" charset="0"/>
              <a:buChar char="•"/>
            </a:pPr>
            <a:r>
              <a:rPr lang="en-US" altLang="en-US" sz="2000" dirty="0" smtClean="0"/>
              <a:t>Health </a:t>
            </a:r>
            <a:r>
              <a:rPr lang="en-US" altLang="en-US" sz="2000" dirty="0"/>
              <a:t>sciences (</a:t>
            </a:r>
            <a:r>
              <a:rPr lang="en-US" altLang="en-US" sz="2000" dirty="0" smtClean="0"/>
              <a:t>population health)</a:t>
            </a:r>
            <a:endParaRPr lang="en-US" altLang="en-US" sz="2000" dirty="0"/>
          </a:p>
        </p:txBody>
      </p:sp>
      <p:pic>
        <p:nvPicPr>
          <p:cNvPr id="4098" name="Picture 2" descr="http://dearauthor.com/wp-content/uploads/2012/09/bigstock-binary-stream-12115361-500x37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267200"/>
            <a:ext cx="3136900" cy="2352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4800600"/>
            <a:ext cx="1828800" cy="138499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2800" b="1" dirty="0" smtClean="0"/>
              <a:t>Social Genome</a:t>
            </a:r>
          </a:p>
          <a:p>
            <a:pPr algn="ctr"/>
            <a:r>
              <a:rPr lang="en-US" sz="2800" b="1" dirty="0" smtClean="0"/>
              <a:t>Data</a:t>
            </a:r>
            <a:endParaRPr lang="en-US" sz="2800" b="1" dirty="0"/>
          </a:p>
        </p:txBody>
      </p:sp>
      <p:sp>
        <p:nvSpPr>
          <p:cNvPr id="7" name="TextBox 6"/>
          <p:cNvSpPr txBox="1"/>
          <p:nvPr/>
        </p:nvSpPr>
        <p:spPr>
          <a:xfrm>
            <a:off x="3429000" y="5334000"/>
            <a:ext cx="622300" cy="76944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ko-KR" sz="4400" b="1" dirty="0" smtClean="0"/>
              <a:t>+</a:t>
            </a:r>
            <a:endParaRPr lang="en-US" sz="4400" b="1" dirty="0"/>
          </a:p>
        </p:txBody>
      </p:sp>
    </p:spTree>
    <p:extLst>
      <p:ext uri="{BB962C8B-B14F-4D97-AF65-F5344CB8AC3E}">
        <p14:creationId xmlns:p14="http://schemas.microsoft.com/office/powerpoint/2010/main" val="823841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6" name="Group 4"/>
          <p:cNvGrpSpPr>
            <a:grpSpLocks/>
          </p:cNvGrpSpPr>
          <p:nvPr/>
        </p:nvGrpSpPr>
        <p:grpSpPr bwMode="auto">
          <a:xfrm>
            <a:off x="190500" y="2986088"/>
            <a:ext cx="3589338" cy="1736725"/>
            <a:chOff x="4572000" y="3875964"/>
            <a:chExt cx="4244454" cy="914400"/>
          </a:xfrm>
        </p:grpSpPr>
        <p:sp>
          <p:nvSpPr>
            <p:cNvPr id="13323" name="Oval 1"/>
            <p:cNvSpPr>
              <a:spLocks noChangeArrowheads="1"/>
            </p:cNvSpPr>
            <p:nvPr/>
          </p:nvSpPr>
          <p:spPr bwMode="auto">
            <a:xfrm>
              <a:off x="4572000" y="3875964"/>
              <a:ext cx="4244454" cy="914400"/>
            </a:xfrm>
            <a:prstGeom prst="ellipse">
              <a:avLst/>
            </a:prstGeom>
            <a:solidFill>
              <a:srgbClr val="FDFCEE"/>
            </a:solidFill>
            <a:ln w="38100" algn="ctr">
              <a:solidFill>
                <a:srgbClr val="000000"/>
              </a:solidFill>
              <a:round/>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buFontTx/>
                <a:buChar char="•"/>
              </a:pPr>
              <a:endParaRPr lang="en-US" altLang="en-US" sz="1400">
                <a:latin typeface="Times New Roman" pitchFamily="18" charset="0"/>
              </a:endParaRPr>
            </a:p>
          </p:txBody>
        </p:sp>
        <p:sp>
          <p:nvSpPr>
            <p:cNvPr id="13324" name="Content Placeholder 6"/>
            <p:cNvSpPr txBox="1">
              <a:spLocks/>
            </p:cNvSpPr>
            <p:nvPr/>
          </p:nvSpPr>
          <p:spPr bwMode="auto">
            <a:xfrm>
              <a:off x="4738154" y="3875964"/>
              <a:ext cx="4078300" cy="91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sz="2000" b="1">
                  <a:solidFill>
                    <a:schemeClr val="accent2"/>
                  </a:solidFill>
                </a:rPr>
                <a:t>Domain Knowledgeable</a:t>
              </a:r>
            </a:p>
            <a:p>
              <a:pPr algn="ctr">
                <a:buFont typeface="Wingdings" pitchFamily="2" charset="2"/>
                <a:buNone/>
              </a:pPr>
              <a:r>
                <a:rPr lang="en-US" altLang="en-US" sz="2000" b="1">
                  <a:solidFill>
                    <a:schemeClr val="accent2"/>
                  </a:solidFill>
                </a:rPr>
                <a:t>Computer Scientists</a:t>
              </a:r>
              <a:endParaRPr lang="en-US" altLang="en-US" sz="2000"/>
            </a:p>
          </p:txBody>
        </p:sp>
      </p:grpSp>
      <p:grpSp>
        <p:nvGrpSpPr>
          <p:cNvPr id="13317" name="Group 6"/>
          <p:cNvGrpSpPr>
            <a:grpSpLocks/>
          </p:cNvGrpSpPr>
          <p:nvPr/>
        </p:nvGrpSpPr>
        <p:grpSpPr bwMode="auto">
          <a:xfrm>
            <a:off x="5110163" y="1897063"/>
            <a:ext cx="2682875" cy="1735137"/>
            <a:chOff x="4572000" y="3875964"/>
            <a:chExt cx="4244454" cy="914400"/>
          </a:xfrm>
        </p:grpSpPr>
        <p:sp>
          <p:nvSpPr>
            <p:cNvPr id="13321" name="Oval 7"/>
            <p:cNvSpPr>
              <a:spLocks noChangeArrowheads="1"/>
            </p:cNvSpPr>
            <p:nvPr/>
          </p:nvSpPr>
          <p:spPr bwMode="auto">
            <a:xfrm>
              <a:off x="4572000" y="3875964"/>
              <a:ext cx="4244454" cy="914400"/>
            </a:xfrm>
            <a:prstGeom prst="ellipse">
              <a:avLst/>
            </a:prstGeom>
            <a:solidFill>
              <a:srgbClr val="FDFCEE"/>
            </a:solidFill>
            <a:ln w="38100" algn="ctr">
              <a:solidFill>
                <a:srgbClr val="000000"/>
              </a:solidFill>
              <a:round/>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buFontTx/>
                <a:buChar char="•"/>
              </a:pPr>
              <a:endParaRPr lang="en-US" altLang="en-US" sz="1400">
                <a:latin typeface="Times New Roman" pitchFamily="18" charset="0"/>
              </a:endParaRPr>
            </a:p>
          </p:txBody>
        </p:sp>
        <p:sp>
          <p:nvSpPr>
            <p:cNvPr id="13322" name="Content Placeholder 6"/>
            <p:cNvSpPr txBox="1">
              <a:spLocks/>
            </p:cNvSpPr>
            <p:nvPr/>
          </p:nvSpPr>
          <p:spPr bwMode="auto">
            <a:xfrm>
              <a:off x="4572000" y="3875965"/>
              <a:ext cx="4078300" cy="91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sz="2000" b="1">
                  <a:solidFill>
                    <a:schemeClr val="accent2"/>
                  </a:solidFill>
                </a:rPr>
                <a:t>Data Intensive</a:t>
              </a:r>
            </a:p>
            <a:p>
              <a:pPr algn="ctr">
                <a:buFont typeface="Wingdings" pitchFamily="2" charset="2"/>
                <a:buNone/>
              </a:pPr>
              <a:r>
                <a:rPr lang="en-US" altLang="en-US" sz="2000" b="1">
                  <a:solidFill>
                    <a:schemeClr val="accent2"/>
                  </a:solidFill>
                </a:rPr>
                <a:t>Domain Scientists</a:t>
              </a:r>
              <a:endParaRPr lang="en-US" altLang="en-US" sz="2000"/>
            </a:p>
          </p:txBody>
        </p:sp>
      </p:grpSp>
      <p:grpSp>
        <p:nvGrpSpPr>
          <p:cNvPr id="13318" name="Group 12"/>
          <p:cNvGrpSpPr>
            <a:grpSpLocks/>
          </p:cNvGrpSpPr>
          <p:nvPr/>
        </p:nvGrpSpPr>
        <p:grpSpPr bwMode="auto">
          <a:xfrm>
            <a:off x="527050" y="695325"/>
            <a:ext cx="3057525" cy="1736725"/>
            <a:chOff x="4572000" y="3875964"/>
            <a:chExt cx="4244454" cy="914400"/>
          </a:xfrm>
        </p:grpSpPr>
        <p:sp>
          <p:nvSpPr>
            <p:cNvPr id="13319" name="Oval 13"/>
            <p:cNvSpPr>
              <a:spLocks noChangeArrowheads="1"/>
            </p:cNvSpPr>
            <p:nvPr/>
          </p:nvSpPr>
          <p:spPr bwMode="auto">
            <a:xfrm>
              <a:off x="4572000" y="3875964"/>
              <a:ext cx="4244454" cy="914400"/>
            </a:xfrm>
            <a:prstGeom prst="ellipse">
              <a:avLst/>
            </a:prstGeom>
            <a:solidFill>
              <a:srgbClr val="FDFCEE"/>
            </a:solidFill>
            <a:ln w="38100" algn="ctr">
              <a:solidFill>
                <a:srgbClr val="000000"/>
              </a:solidFill>
              <a:round/>
              <a:headEnd/>
              <a:tailEnd/>
            </a:ln>
          </p:spPr>
          <p:txBody>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buFontTx/>
                <a:buChar char="•"/>
              </a:pPr>
              <a:endParaRPr lang="en-US" altLang="en-US" sz="1400">
                <a:latin typeface="Times New Roman" pitchFamily="18" charset="0"/>
              </a:endParaRPr>
            </a:p>
          </p:txBody>
        </p:sp>
        <p:sp>
          <p:nvSpPr>
            <p:cNvPr id="13320" name="Content Placeholder 6"/>
            <p:cNvSpPr txBox="1">
              <a:spLocks/>
            </p:cNvSpPr>
            <p:nvPr/>
          </p:nvSpPr>
          <p:spPr bwMode="auto">
            <a:xfrm>
              <a:off x="4738154" y="3875964"/>
              <a:ext cx="4078300" cy="91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 typeface="Wingdings" pitchFamily="2" charset="2"/>
                <a:buNone/>
              </a:pPr>
              <a:r>
                <a:rPr lang="en-US" altLang="en-US" sz="2000" b="1">
                  <a:solidFill>
                    <a:schemeClr val="accent2"/>
                  </a:solidFill>
                </a:rPr>
                <a:t>Data Savvy</a:t>
              </a:r>
            </a:p>
            <a:p>
              <a:pPr algn="ctr">
                <a:buFont typeface="Wingdings" pitchFamily="2" charset="2"/>
                <a:buNone/>
              </a:pPr>
              <a:r>
                <a:rPr lang="en-US" altLang="en-US" sz="2000" b="1">
                  <a:solidFill>
                    <a:schemeClr val="accent2"/>
                  </a:solidFill>
                </a:rPr>
                <a:t>Managers</a:t>
              </a:r>
            </a:p>
            <a:p>
              <a:pPr algn="ctr">
                <a:buFont typeface="Wingdings" pitchFamily="2" charset="2"/>
                <a:buNone/>
              </a:pPr>
              <a:r>
                <a:rPr lang="en-US" altLang="en-US" sz="2000" b="1">
                  <a:solidFill>
                    <a:schemeClr val="accent2"/>
                  </a:solidFill>
                </a:rPr>
                <a:t>(Decision Makers)</a:t>
              </a:r>
              <a:endParaRPr lang="en-US" altLang="en-US" sz="2000"/>
            </a:p>
          </p:txBody>
        </p:sp>
      </p:grpSp>
      <p:sp>
        <p:nvSpPr>
          <p:cNvPr id="13" name="Content Placeholder 6"/>
          <p:cNvSpPr txBox="1">
            <a:spLocks/>
          </p:cNvSpPr>
          <p:nvPr/>
        </p:nvSpPr>
        <p:spPr bwMode="auto">
          <a:xfrm>
            <a:off x="1624013" y="5002213"/>
            <a:ext cx="5895975" cy="573087"/>
          </a:xfrm>
          <a:prstGeom prst="rect">
            <a:avLst/>
          </a:prstGeom>
          <a:solidFill>
            <a:schemeClr val="accent3"/>
          </a:solidFill>
          <a:ln>
            <a:solidFill>
              <a:schemeClr val="tx2"/>
            </a:solidFill>
          </a:ln>
        </p:spPr>
        <p:txBody>
          <a:bodyPr/>
          <a:lstStyle>
            <a:lvl1pPr marL="342900" indent="-342900" algn="l" rtl="0" eaLnBrk="0" fontAlgn="base" hangingPunct="0">
              <a:spcBef>
                <a:spcPct val="20000"/>
              </a:spcBef>
              <a:spcAft>
                <a:spcPct val="0"/>
              </a:spcAft>
              <a:buClr>
                <a:schemeClr val="accent1"/>
              </a:buClr>
              <a:buFont typeface="Wingdings" pitchFamily="2" charset="2"/>
              <a:buChar char="ü"/>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kumimoji="1" sz="18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kumimoji="1" sz="18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kumimoji="1" sz="18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kumimoji="1" sz="18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kumimoji="1" sz="18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kumimoji="1" sz="1800">
                <a:solidFill>
                  <a:schemeClr val="tx1"/>
                </a:solidFill>
                <a:latin typeface="+mn-lt"/>
              </a:defRPr>
            </a:lvl9pPr>
          </a:lstStyle>
          <a:p>
            <a:pPr marL="0" indent="0" algn="ctr">
              <a:buFont typeface="Wingdings" pitchFamily="2" charset="2"/>
              <a:buNone/>
              <a:defRPr/>
            </a:pPr>
            <a:r>
              <a:rPr lang="en-US" b="1" dirty="0" smtClean="0">
                <a:solidFill>
                  <a:schemeClr val="accent2"/>
                </a:solidFill>
              </a:rPr>
              <a:t>Social Genome Database</a:t>
            </a:r>
            <a:endParaRPr lang="en-US" dirty="0"/>
          </a:p>
        </p:txBody>
      </p:sp>
    </p:spTree>
    <p:custDataLst>
      <p:tags r:id="rId1"/>
    </p:custDataLst>
    <p:extLst>
      <p:ext uri="{BB962C8B-B14F-4D97-AF65-F5344CB8AC3E}">
        <p14:creationId xmlns:p14="http://schemas.microsoft.com/office/powerpoint/2010/main" val="163345591"/>
      </p:ext>
    </p:extLst>
  </p:cSld>
  <p:clrMapOvr>
    <a:masterClrMapping/>
  </p:clrMapOvr>
  <p:transition spd="slow" advTm="5561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Content Placeholder 5"/>
          <p:cNvSpPr>
            <a:spLocks noGrp="1"/>
          </p:cNvSpPr>
          <p:nvPr>
            <p:ph idx="1"/>
          </p:nvPr>
        </p:nvSpPr>
        <p:spPr>
          <a:xfrm>
            <a:off x="1600200" y="1295400"/>
            <a:ext cx="7467600" cy="1052344"/>
          </a:xfrm>
        </p:spPr>
        <p:txBody>
          <a:bodyPr>
            <a:normAutofit/>
          </a:bodyPr>
          <a:lstStyle/>
          <a:p>
            <a:pPr marL="354330" indent="0">
              <a:buNone/>
              <a:defRPr/>
            </a:pPr>
            <a:r>
              <a:rPr lang="en-US" sz="2800" dirty="0">
                <a:solidFill>
                  <a:srgbClr val="414141"/>
                </a:solidFill>
                <a:latin typeface="Gill Sans Light" charset="0"/>
                <a:ea typeface="ヒラギノ角ゴ ProN W3" charset="-128"/>
                <a:sym typeface="Gill Sans Light" charset="0"/>
              </a:rPr>
              <a:t>Our activities from birth until death leave </a:t>
            </a:r>
            <a:r>
              <a:rPr lang="en-US" sz="2800" b="1" dirty="0">
                <a:solidFill>
                  <a:srgbClr val="0070C0"/>
                </a:solidFill>
                <a:latin typeface="Gill Sans Light" charset="0"/>
                <a:ea typeface="ヒラギノ角ゴ ProN W3" charset="-128"/>
                <a:sym typeface="Gill Sans Light" charset="0"/>
              </a:rPr>
              <a:t>digital traces </a:t>
            </a:r>
            <a:r>
              <a:rPr lang="en-US" sz="2800" dirty="0">
                <a:solidFill>
                  <a:srgbClr val="414141"/>
                </a:solidFill>
                <a:latin typeface="Gill Sans Light" charset="0"/>
                <a:ea typeface="ヒラギノ角ゴ ProN W3" charset="-128"/>
                <a:sym typeface="Gill Sans Light" charset="0"/>
              </a:rPr>
              <a:t>in large databases </a:t>
            </a:r>
          </a:p>
        </p:txBody>
      </p:sp>
      <p:sp>
        <p:nvSpPr>
          <p:cNvPr id="5124" name="TextBox 1"/>
          <p:cNvSpPr txBox="1">
            <a:spLocks noChangeArrowheads="1"/>
          </p:cNvSpPr>
          <p:nvPr/>
        </p:nvSpPr>
        <p:spPr bwMode="auto">
          <a:xfrm>
            <a:off x="388621" y="1028700"/>
            <a:ext cx="1431800" cy="1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altLang="en-US" sz="9720" dirty="0">
                <a:solidFill>
                  <a:srgbClr val="4F81BD"/>
                </a:solidFill>
                <a:sym typeface="Webdings" panose="05030102010509060703" pitchFamily="18" charset="2"/>
              </a:rPr>
              <a:t></a:t>
            </a:r>
            <a:endParaRPr lang="en-US" altLang="en-US" sz="9720" dirty="0">
              <a:solidFill>
                <a:srgbClr val="4F81BD"/>
              </a:solidFill>
            </a:endParaRPr>
          </a:p>
        </p:txBody>
      </p:sp>
      <p:sp>
        <p:nvSpPr>
          <p:cNvPr id="5125" name="TextBox 4"/>
          <p:cNvSpPr txBox="1">
            <a:spLocks noChangeArrowheads="1"/>
          </p:cNvSpPr>
          <p:nvPr/>
        </p:nvSpPr>
        <p:spPr bwMode="auto">
          <a:xfrm>
            <a:off x="388621" y="2057400"/>
            <a:ext cx="1431800" cy="1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altLang="en-US" sz="9720" dirty="0">
                <a:solidFill>
                  <a:srgbClr val="4F81BD"/>
                </a:solidFill>
                <a:sym typeface="Webdings" panose="05030102010509060703" pitchFamily="18" charset="2"/>
              </a:rPr>
              <a:t></a:t>
            </a:r>
            <a:endParaRPr lang="en-US" altLang="en-US" sz="9720" dirty="0">
              <a:solidFill>
                <a:srgbClr val="4F81BD"/>
              </a:solidFill>
            </a:endParaRPr>
          </a:p>
        </p:txBody>
      </p:sp>
      <p:sp>
        <p:nvSpPr>
          <p:cNvPr id="5126" name="TextBox 5"/>
          <p:cNvSpPr txBox="1">
            <a:spLocks noChangeArrowheads="1"/>
          </p:cNvSpPr>
          <p:nvPr/>
        </p:nvSpPr>
        <p:spPr bwMode="auto">
          <a:xfrm>
            <a:off x="388621" y="3505200"/>
            <a:ext cx="1431800" cy="1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altLang="en-US" sz="9720" dirty="0">
                <a:solidFill>
                  <a:srgbClr val="4F81BD"/>
                </a:solidFill>
                <a:sym typeface="Webdings" panose="05030102010509060703" pitchFamily="18" charset="2"/>
              </a:rPr>
              <a:t></a:t>
            </a:r>
            <a:endParaRPr lang="en-US" altLang="en-US" sz="9720" dirty="0">
              <a:solidFill>
                <a:srgbClr val="4F81BD"/>
              </a:solidFill>
            </a:endParaRPr>
          </a:p>
        </p:txBody>
      </p:sp>
      <p:sp>
        <p:nvSpPr>
          <p:cNvPr id="5127" name="TextBox 6"/>
          <p:cNvSpPr txBox="1">
            <a:spLocks noChangeArrowheads="1"/>
          </p:cNvSpPr>
          <p:nvPr/>
        </p:nvSpPr>
        <p:spPr bwMode="auto">
          <a:xfrm>
            <a:off x="388621" y="4953000"/>
            <a:ext cx="1431800" cy="1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altLang="en-US" sz="9720" dirty="0">
                <a:solidFill>
                  <a:srgbClr val="4F81BD"/>
                </a:solidFill>
                <a:sym typeface="Webdings" panose="05030102010509060703" pitchFamily="18" charset="2"/>
              </a:rPr>
              <a:t></a:t>
            </a:r>
            <a:endParaRPr lang="en-US" altLang="en-US" sz="9720" dirty="0">
              <a:solidFill>
                <a:srgbClr val="4F81BD"/>
              </a:solidFill>
            </a:endParaRPr>
          </a:p>
        </p:txBody>
      </p:sp>
      <p:sp>
        <p:nvSpPr>
          <p:cNvPr id="5128" name="Rectangle 1"/>
          <p:cNvSpPr>
            <a:spLocks noChangeArrowheads="1"/>
          </p:cNvSpPr>
          <p:nvPr/>
        </p:nvSpPr>
        <p:spPr bwMode="auto">
          <a:xfrm>
            <a:off x="1600200" y="5056105"/>
            <a:ext cx="74676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eaLnBrk="1" hangingPunct="1"/>
            <a:r>
              <a:rPr lang="en-US" sz="2800" dirty="0" smtClean="0"/>
              <a:t>It holds </a:t>
            </a:r>
            <a:r>
              <a:rPr lang="en-US" sz="2800" b="1" dirty="0" smtClean="0">
                <a:solidFill>
                  <a:srgbClr val="0070C0"/>
                </a:solidFill>
              </a:rPr>
              <a:t>crucial </a:t>
            </a:r>
            <a:r>
              <a:rPr lang="en-US" sz="2800" b="1" dirty="0">
                <a:solidFill>
                  <a:srgbClr val="0070C0"/>
                </a:solidFill>
              </a:rPr>
              <a:t>insights </a:t>
            </a:r>
            <a:r>
              <a:rPr lang="en-US" sz="2800" dirty="0"/>
              <a:t>into many of the most challenging problems facing our </a:t>
            </a:r>
            <a:r>
              <a:rPr lang="en-US" sz="2800" dirty="0" smtClean="0"/>
              <a:t>society </a:t>
            </a:r>
            <a:r>
              <a:rPr lang="en-US" sz="2000" dirty="0" smtClean="0"/>
              <a:t>(i.e</a:t>
            </a:r>
            <a:r>
              <a:rPr lang="en-US" sz="2000" dirty="0"/>
              <a:t>. affordable and accessible quality healthcare, economics, education, employment, and welfare)</a:t>
            </a:r>
            <a:endParaRPr lang="en-US" altLang="en-US" sz="2000" b="1" dirty="0">
              <a:solidFill>
                <a:srgbClr val="0070C0"/>
              </a:solidFill>
            </a:endParaRPr>
          </a:p>
        </p:txBody>
      </p:sp>
      <p:sp>
        <p:nvSpPr>
          <p:cNvPr id="5129" name="Rectangle 2"/>
          <p:cNvSpPr>
            <a:spLocks noChangeArrowheads="1"/>
          </p:cNvSpPr>
          <p:nvPr/>
        </p:nvSpPr>
        <p:spPr bwMode="auto">
          <a:xfrm>
            <a:off x="1606338" y="2543483"/>
            <a:ext cx="733239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algn="l" eaLnBrk="1" hangingPunct="1"/>
            <a:r>
              <a:rPr lang="en-US" altLang="en-US" sz="2800" dirty="0">
                <a:sym typeface="Wingdings" panose="05000000000000000000" pitchFamily="2" charset="2"/>
              </a:rPr>
              <a:t>D</a:t>
            </a:r>
            <a:r>
              <a:rPr lang="en-US" altLang="en-US" sz="2800" dirty="0"/>
              <a:t>igital traces capture our </a:t>
            </a:r>
            <a:r>
              <a:rPr lang="en-US" altLang="en-US" sz="2800" b="1" dirty="0">
                <a:solidFill>
                  <a:srgbClr val="0070C0"/>
                </a:solidFill>
              </a:rPr>
              <a:t>social genome</a:t>
            </a:r>
            <a:r>
              <a:rPr lang="en-US" altLang="en-US" sz="2800" dirty="0"/>
              <a:t>, the footprints of our society</a:t>
            </a:r>
          </a:p>
        </p:txBody>
      </p:sp>
      <p:sp>
        <p:nvSpPr>
          <p:cNvPr id="5130" name="Rectangle 3"/>
          <p:cNvSpPr>
            <a:spLocks noChangeArrowheads="1"/>
          </p:cNvSpPr>
          <p:nvPr/>
        </p:nvSpPr>
        <p:spPr bwMode="auto">
          <a:xfrm>
            <a:off x="1593574" y="3818808"/>
            <a:ext cx="722423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eaLnBrk="0" hangingPunct="0">
              <a:defRPr sz="3200">
                <a:solidFill>
                  <a:srgbClr val="414141"/>
                </a:solidFill>
                <a:latin typeface="Gill Sans Light" charset="0"/>
                <a:ea typeface="ヒラギノ角ゴ ProN W3" charset="-128"/>
                <a:sym typeface="Gill Sans Light" charset="0"/>
              </a:defRPr>
            </a:lvl1pPr>
            <a:lvl2pPr marL="742950" indent="-285750" eaLnBrk="0" hangingPunct="0">
              <a:defRPr sz="3200">
                <a:solidFill>
                  <a:srgbClr val="414141"/>
                </a:solidFill>
                <a:latin typeface="Gill Sans Light" charset="0"/>
                <a:ea typeface="ヒラギノ角ゴ ProN W3" charset="-128"/>
                <a:sym typeface="Gill Sans Light" charset="0"/>
              </a:defRPr>
            </a:lvl2pPr>
            <a:lvl3pPr marL="1143000" indent="-228600" eaLnBrk="0" hangingPunct="0">
              <a:defRPr sz="3200">
                <a:solidFill>
                  <a:srgbClr val="414141"/>
                </a:solidFill>
                <a:latin typeface="Gill Sans Light" charset="0"/>
                <a:ea typeface="ヒラギノ角ゴ ProN W3" charset="-128"/>
                <a:sym typeface="Gill Sans Light" charset="0"/>
              </a:defRPr>
            </a:lvl3pPr>
            <a:lvl4pPr marL="1600200" indent="-228600" eaLnBrk="0" hangingPunct="0">
              <a:defRPr sz="3200">
                <a:solidFill>
                  <a:srgbClr val="414141"/>
                </a:solidFill>
                <a:latin typeface="Gill Sans Light" charset="0"/>
                <a:ea typeface="ヒラギノ角ゴ ProN W3" charset="-128"/>
                <a:sym typeface="Gill Sans Light" charset="0"/>
              </a:defRPr>
            </a:lvl4pPr>
            <a:lvl5pPr marL="2057400" indent="-228600" eaLnBrk="0" hangingPunct="0">
              <a:defRPr sz="3200">
                <a:solidFill>
                  <a:srgbClr val="414141"/>
                </a:solidFill>
                <a:latin typeface="Gill Sans Light" charset="0"/>
                <a:ea typeface="ヒラギノ角ゴ ProN W3" charset="-128"/>
                <a:sym typeface="Gill Sans Light" charset="0"/>
              </a:defRPr>
            </a:lvl5pPr>
            <a:lvl6pPr marL="25146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6pPr>
            <a:lvl7pPr marL="29718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7pPr>
            <a:lvl8pPr marL="34290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8pPr>
            <a:lvl9pPr marL="3886200" indent="-228600" algn="ctr" eaLnBrk="0" fontAlgn="base" hangingPunct="0">
              <a:spcBef>
                <a:spcPct val="0"/>
              </a:spcBef>
              <a:spcAft>
                <a:spcPct val="0"/>
              </a:spcAft>
              <a:defRPr sz="3200">
                <a:solidFill>
                  <a:srgbClr val="414141"/>
                </a:solidFill>
                <a:latin typeface="Gill Sans Light" charset="0"/>
                <a:ea typeface="ヒラギノ角ゴ ProN W3" charset="-128"/>
                <a:sym typeface="Gill Sans Light" charset="0"/>
              </a:defRPr>
            </a:lvl9pPr>
          </a:lstStyle>
          <a:p>
            <a:pPr algn="l" eaLnBrk="1" hangingPunct="1"/>
            <a:r>
              <a:rPr lang="en-US" altLang="en-US" sz="2800" dirty="0"/>
              <a:t>The social genome data are </a:t>
            </a:r>
            <a:r>
              <a:rPr lang="en-US" altLang="en-US" sz="2800" b="1" dirty="0" smtClean="0">
                <a:solidFill>
                  <a:srgbClr val="0070C0"/>
                </a:solidFill>
              </a:rPr>
              <a:t>massive</a:t>
            </a:r>
            <a:r>
              <a:rPr lang="en-US" altLang="en-US" sz="2800" dirty="0" smtClean="0">
                <a:solidFill>
                  <a:srgbClr val="0070C0"/>
                </a:solidFill>
              </a:rPr>
              <a:t> </a:t>
            </a:r>
            <a:r>
              <a:rPr lang="en-US" altLang="en-US" sz="2800" dirty="0"/>
              <a:t>and </a:t>
            </a:r>
            <a:r>
              <a:rPr lang="en-US" altLang="en-US" sz="2800" b="1" dirty="0" smtClean="0">
                <a:solidFill>
                  <a:srgbClr val="0070C0"/>
                </a:solidFill>
              </a:rPr>
              <a:t>chaotic</a:t>
            </a:r>
            <a:endParaRPr lang="en-US" altLang="en-US" sz="2800" b="1" dirty="0">
              <a:solidFill>
                <a:srgbClr val="0070C0"/>
              </a:solidFill>
            </a:endParaRPr>
          </a:p>
        </p:txBody>
      </p:sp>
      <p:sp>
        <p:nvSpPr>
          <p:cNvPr id="13" name="Title 4"/>
          <p:cNvSpPr>
            <a:spLocks noGrp="1"/>
          </p:cNvSpPr>
          <p:nvPr>
            <p:ph type="title"/>
          </p:nvPr>
        </p:nvSpPr>
        <p:spPr>
          <a:xfrm>
            <a:off x="1295400" y="0"/>
            <a:ext cx="7848600" cy="1143000"/>
          </a:xfrm>
        </p:spPr>
        <p:txBody>
          <a:bodyPr/>
          <a:lstStyle/>
          <a:p>
            <a:r>
              <a:rPr lang="en-US" dirty="0" smtClean="0"/>
              <a:t>The Power of the Social Genome</a:t>
            </a:r>
            <a:endParaRPr lang="en-US" dirty="0"/>
          </a:p>
        </p:txBody>
      </p:sp>
    </p:spTree>
    <p:extLst>
      <p:ext uri="{BB962C8B-B14F-4D97-AF65-F5344CB8AC3E}">
        <p14:creationId xmlns:p14="http://schemas.microsoft.com/office/powerpoint/2010/main" val="2258664218"/>
      </p:ext>
    </p:extLst>
  </p:cSld>
  <p:clrMapOvr>
    <a:masterClrMapping/>
  </p:clrMapOvr>
  <p:transition spd="slow" advTm="20416"/>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Social Genome</a:t>
            </a:r>
          </a:p>
        </p:txBody>
      </p:sp>
      <p:sp>
        <p:nvSpPr>
          <p:cNvPr id="8195" name="Content Placeholder 2"/>
          <p:cNvSpPr>
            <a:spLocks noGrp="1"/>
          </p:cNvSpPr>
          <p:nvPr>
            <p:ph idx="1"/>
          </p:nvPr>
        </p:nvSpPr>
        <p:spPr/>
        <p:txBody>
          <a:bodyPr>
            <a:normAutofit fontScale="92500" lnSpcReduction="10000"/>
          </a:bodyPr>
          <a:lstStyle/>
          <a:p>
            <a:r>
              <a:rPr lang="en-US" altLang="en-US" dirty="0" smtClean="0">
                <a:solidFill>
                  <a:srgbClr val="FF0000"/>
                </a:solidFill>
              </a:rPr>
              <a:t>Data-intensive research </a:t>
            </a:r>
            <a:r>
              <a:rPr lang="en-US" altLang="en-US" dirty="0" smtClean="0"/>
              <a:t>using </a:t>
            </a:r>
            <a:r>
              <a:rPr lang="en-US" altLang="en-US" dirty="0" smtClean="0">
                <a:solidFill>
                  <a:srgbClr val="FF0000"/>
                </a:solidFill>
              </a:rPr>
              <a:t>distributed, federated, person-level datasets in near real time </a:t>
            </a:r>
            <a:r>
              <a:rPr lang="en-US" altLang="en-US" dirty="0" smtClean="0"/>
              <a:t>has the potential to transform social, behavioral, economic, and health sciences—but issues around </a:t>
            </a:r>
            <a:r>
              <a:rPr lang="en-US" altLang="en-US" dirty="0" smtClean="0">
                <a:solidFill>
                  <a:srgbClr val="00B0F0"/>
                </a:solidFill>
              </a:rPr>
              <a:t>privacy, confidentiality, access, and data integration </a:t>
            </a:r>
            <a:r>
              <a:rPr lang="en-US" altLang="en-US" dirty="0" smtClean="0"/>
              <a:t>have slowed progress in this area. When technology is properly used to </a:t>
            </a:r>
            <a:r>
              <a:rPr lang="en-US" altLang="en-US" dirty="0" smtClean="0">
                <a:solidFill>
                  <a:srgbClr val="00B050"/>
                </a:solidFill>
              </a:rPr>
              <a:t>manage both privacy concerns and uncertainty</a:t>
            </a:r>
            <a:r>
              <a:rPr lang="en-US" altLang="en-US" dirty="0" smtClean="0"/>
              <a:t>, big data will help move the growing field of population informatics forward.</a:t>
            </a:r>
          </a:p>
        </p:txBody>
      </p:sp>
    </p:spTree>
    <p:extLst>
      <p:ext uri="{BB962C8B-B14F-4D97-AF65-F5344CB8AC3E}">
        <p14:creationId xmlns:p14="http://schemas.microsoft.com/office/powerpoint/2010/main" val="4175512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fontScale="90000"/>
          </a:bodyPr>
          <a:lstStyle/>
          <a:p>
            <a:r>
              <a:rPr lang="en-US" altLang="en-US" smtClean="0"/>
              <a:t>Thomas Davenport</a:t>
            </a:r>
            <a:br>
              <a:rPr lang="en-US" altLang="en-US" smtClean="0"/>
            </a:br>
            <a:r>
              <a:rPr lang="en-US" altLang="en-US" smtClean="0"/>
              <a:t>Competing on Analytics</a:t>
            </a:r>
          </a:p>
        </p:txBody>
      </p:sp>
      <p:sp>
        <p:nvSpPr>
          <p:cNvPr id="53251" name="Content Placeholder 2"/>
          <p:cNvSpPr>
            <a:spLocks noGrp="1"/>
          </p:cNvSpPr>
          <p:nvPr>
            <p:ph idx="1"/>
          </p:nvPr>
        </p:nvSpPr>
        <p:spPr/>
        <p:txBody>
          <a:bodyPr>
            <a:normAutofit fontScale="92500" lnSpcReduction="10000"/>
          </a:bodyPr>
          <a:lstStyle/>
          <a:p>
            <a:r>
              <a:rPr lang="en-US" altLang="ko-KR" dirty="0" smtClean="0"/>
              <a:t>Skill set for good data scientists</a:t>
            </a:r>
          </a:p>
          <a:p>
            <a:pPr lvl="1"/>
            <a:r>
              <a:rPr lang="en-US" altLang="en-US" dirty="0" smtClean="0"/>
              <a:t>IT &amp; Programming skills</a:t>
            </a:r>
          </a:p>
          <a:p>
            <a:pPr lvl="1"/>
            <a:r>
              <a:rPr lang="en-US" altLang="en-US" dirty="0" smtClean="0"/>
              <a:t>Statistical skills</a:t>
            </a:r>
          </a:p>
          <a:p>
            <a:pPr lvl="1"/>
            <a:r>
              <a:rPr lang="en-US" altLang="en-US" dirty="0" smtClean="0"/>
              <a:t>Business skills: </a:t>
            </a:r>
          </a:p>
          <a:p>
            <a:pPr lvl="2"/>
            <a:r>
              <a:rPr lang="en-US" altLang="en-US" dirty="0" smtClean="0"/>
              <a:t>Understand pros/cons of decisions &amp; actions</a:t>
            </a:r>
          </a:p>
          <a:p>
            <a:pPr lvl="2"/>
            <a:r>
              <a:rPr lang="en-US" altLang="en-US" dirty="0" smtClean="0"/>
              <a:t>Communication skills</a:t>
            </a:r>
          </a:p>
          <a:p>
            <a:pPr lvl="2"/>
            <a:r>
              <a:rPr lang="en-US" altLang="en-US" dirty="0" smtClean="0"/>
              <a:t>Excel / PowerPoint </a:t>
            </a:r>
          </a:p>
          <a:p>
            <a:pPr lvl="1"/>
            <a:r>
              <a:rPr lang="en-US" altLang="en-US" dirty="0" smtClean="0">
                <a:solidFill>
                  <a:srgbClr val="00B0F0"/>
                </a:solidFill>
              </a:rPr>
              <a:t>Intense curiosity: the most important skill or trait.  “a  desire to go beyond the surface of a problem, find the question at its heart, and distill them into a very clear set of hypothesis that can be tested”</a:t>
            </a:r>
          </a:p>
        </p:txBody>
      </p:sp>
    </p:spTree>
    <p:extLst>
      <p:ext uri="{BB962C8B-B14F-4D97-AF65-F5344CB8AC3E}">
        <p14:creationId xmlns:p14="http://schemas.microsoft.com/office/powerpoint/2010/main" val="1920466591"/>
      </p:ext>
    </p:extLst>
  </p:cSld>
  <p:clrMapOvr>
    <a:masterClrMapping/>
  </p:clrMapOvr>
  <mc:AlternateContent xmlns:mc="http://schemas.openxmlformats.org/markup-compatibility/2006" xmlns:p14="http://schemas.microsoft.com/office/powerpoint/2010/main">
    <mc:Choice Requires="p14">
      <p:transition spd="slow" p14:dur="2000" advTm="95929"/>
    </mc:Choice>
    <mc:Fallback xmlns="">
      <p:transition spd="slow" advTm="9592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Agenda</a:t>
            </a:r>
          </a:p>
        </p:txBody>
      </p:sp>
      <p:sp>
        <p:nvSpPr>
          <p:cNvPr id="7171" name="Content Placeholder 2"/>
          <p:cNvSpPr>
            <a:spLocks noGrp="1"/>
          </p:cNvSpPr>
          <p:nvPr>
            <p:ph idx="1"/>
          </p:nvPr>
        </p:nvSpPr>
        <p:spPr/>
        <p:txBody>
          <a:bodyPr>
            <a:normAutofit fontScale="85000" lnSpcReduction="20000"/>
          </a:bodyPr>
          <a:lstStyle/>
          <a:p>
            <a:r>
              <a:rPr lang="en-US" altLang="en-US" dirty="0"/>
              <a:t>Introduction</a:t>
            </a:r>
          </a:p>
          <a:p>
            <a:pPr lvl="1"/>
            <a:r>
              <a:rPr lang="en-US" altLang="en-US" dirty="0" smtClean="0"/>
              <a:t>What is Big Data</a:t>
            </a:r>
          </a:p>
          <a:p>
            <a:pPr lvl="1"/>
            <a:r>
              <a:rPr lang="en-US" altLang="en-US" dirty="0" smtClean="0"/>
              <a:t>What is Data Science</a:t>
            </a:r>
          </a:p>
          <a:p>
            <a:pPr lvl="1"/>
            <a:r>
              <a:rPr lang="en-US" altLang="en-US" dirty="0"/>
              <a:t>What is Population </a:t>
            </a:r>
            <a:r>
              <a:rPr lang="en-US" altLang="en-US" dirty="0" smtClean="0"/>
              <a:t>Informatics</a:t>
            </a:r>
          </a:p>
          <a:p>
            <a:r>
              <a:rPr lang="en-US" altLang="en-US" dirty="0"/>
              <a:t>Data Science</a:t>
            </a:r>
          </a:p>
          <a:p>
            <a:pPr lvl="1"/>
            <a:r>
              <a:rPr lang="en-US" altLang="en-US" dirty="0"/>
              <a:t>Data vs Theory</a:t>
            </a:r>
          </a:p>
          <a:p>
            <a:pPr lvl="1"/>
            <a:r>
              <a:rPr lang="en-US" altLang="en-US" dirty="0"/>
              <a:t>Doing Analytics Right</a:t>
            </a:r>
          </a:p>
          <a:p>
            <a:pPr lvl="1"/>
            <a:r>
              <a:rPr lang="en-US" altLang="en-US" dirty="0"/>
              <a:t>Challenges</a:t>
            </a:r>
          </a:p>
          <a:p>
            <a:r>
              <a:rPr lang="en-US" altLang="en-US" dirty="0" smtClean="0"/>
              <a:t>Examples of population informatics </a:t>
            </a:r>
          </a:p>
          <a:p>
            <a:pPr lvl="1"/>
            <a:r>
              <a:rPr lang="en-US" altLang="en-US" dirty="0" smtClean="0"/>
              <a:t>Management Decision Support</a:t>
            </a:r>
          </a:p>
          <a:p>
            <a:pPr lvl="1"/>
            <a:r>
              <a:rPr lang="en-US" altLang="en-US" dirty="0"/>
              <a:t>E</a:t>
            </a:r>
            <a:r>
              <a:rPr lang="en-US" altLang="en-US" dirty="0" smtClean="0"/>
              <a:t>valuation</a:t>
            </a:r>
          </a:p>
          <a:p>
            <a:pPr lvl="1"/>
            <a:r>
              <a:rPr lang="en-US" altLang="en-US" dirty="0" smtClean="0"/>
              <a:t>Research</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2772134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Data science teams need people with the </a:t>
            </a:r>
            <a:r>
              <a:rPr lang="en-US" sz="2800" dirty="0" smtClean="0">
                <a:solidFill>
                  <a:srgbClr val="00B0F0"/>
                </a:solidFill>
              </a:rPr>
              <a:t>skills and curiosity </a:t>
            </a:r>
            <a:r>
              <a:rPr lang="en-US" sz="2800" dirty="0" smtClean="0"/>
              <a:t>to ask the big questions (</a:t>
            </a:r>
            <a:r>
              <a:rPr lang="en-US" sz="2800" dirty="0" err="1" smtClean="0"/>
              <a:t>oreilly</a:t>
            </a:r>
            <a:r>
              <a:rPr lang="en-US" sz="2800" dirty="0" smtClean="0"/>
              <a:t>)</a:t>
            </a:r>
            <a:endParaRPr lang="en-US" sz="2800" dirty="0"/>
          </a:p>
        </p:txBody>
      </p:sp>
      <p:sp>
        <p:nvSpPr>
          <p:cNvPr id="3" name="Content Placeholder 2"/>
          <p:cNvSpPr>
            <a:spLocks noGrp="1"/>
          </p:cNvSpPr>
          <p:nvPr>
            <p:ph idx="1"/>
          </p:nvPr>
        </p:nvSpPr>
        <p:spPr/>
        <p:txBody>
          <a:bodyPr>
            <a:normAutofit/>
          </a:bodyPr>
          <a:lstStyle/>
          <a:p>
            <a:pPr lvl="0"/>
            <a:r>
              <a:rPr lang="en-US" sz="2400" dirty="0" smtClean="0">
                <a:solidFill>
                  <a:srgbClr val="C00000"/>
                </a:solidFill>
              </a:rPr>
              <a:t>Technical expertise</a:t>
            </a:r>
            <a:r>
              <a:rPr lang="en-US" sz="2400" dirty="0" smtClean="0"/>
              <a:t>: the best data scientists typically have deep expertise in some scientific discipline.</a:t>
            </a:r>
          </a:p>
          <a:p>
            <a:pPr lvl="0"/>
            <a:r>
              <a:rPr lang="en-US" sz="2400" dirty="0" smtClean="0">
                <a:solidFill>
                  <a:srgbClr val="C00000"/>
                </a:solidFill>
              </a:rPr>
              <a:t>Curiosity</a:t>
            </a:r>
            <a:r>
              <a:rPr lang="en-US" sz="2400" dirty="0" smtClean="0"/>
              <a:t>: a desire to go beneath the surface and discover and distill a problem down into a very clear set of hypotheses that can be tested.</a:t>
            </a:r>
          </a:p>
          <a:p>
            <a:pPr lvl="0"/>
            <a:r>
              <a:rPr lang="en-US" sz="2400" dirty="0" smtClean="0">
                <a:solidFill>
                  <a:srgbClr val="C00000"/>
                </a:solidFill>
              </a:rPr>
              <a:t>Storytelling</a:t>
            </a:r>
            <a:r>
              <a:rPr lang="en-US" sz="2400" dirty="0" smtClean="0"/>
              <a:t>: the ability to use data to tell a story and to be able to communicate it effectively.</a:t>
            </a:r>
          </a:p>
          <a:p>
            <a:pPr lvl="0"/>
            <a:r>
              <a:rPr lang="en-US" sz="2400" dirty="0" smtClean="0">
                <a:solidFill>
                  <a:srgbClr val="C00000"/>
                </a:solidFill>
              </a:rPr>
              <a:t>Cleverness</a:t>
            </a:r>
            <a:r>
              <a:rPr lang="en-US" sz="2400" dirty="0" smtClean="0"/>
              <a:t>: the ability to look at a problem in different, creative ways.</a:t>
            </a:r>
          </a:p>
          <a:p>
            <a:r>
              <a:rPr lang="en-US" sz="2400" dirty="0" smtClean="0"/>
              <a:t>Health is a very important domain</a:t>
            </a:r>
          </a:p>
          <a:p>
            <a:pPr lvl="1"/>
            <a:r>
              <a:rPr lang="en-US" sz="1800" dirty="0" smtClean="0"/>
              <a:t>Team lead: good questions, good interpretation &amp; implications</a:t>
            </a:r>
          </a:p>
          <a:p>
            <a:r>
              <a:rPr lang="en-US" sz="1800" dirty="0" smtClean="0"/>
              <a:t>http</a:t>
            </a:r>
            <a:r>
              <a:rPr lang="en-US" sz="1800" dirty="0"/>
              <a:t>://radar.oreilly.com/2011/09/building-data-science-teams.html</a:t>
            </a:r>
          </a:p>
          <a:p>
            <a:endParaRPr lang="en-US" sz="2400" dirty="0"/>
          </a:p>
        </p:txBody>
      </p:sp>
    </p:spTree>
    <p:extLst>
      <p:ext uri="{BB962C8B-B14F-4D97-AF65-F5344CB8AC3E}">
        <p14:creationId xmlns:p14="http://schemas.microsoft.com/office/powerpoint/2010/main" val="664758485"/>
      </p:ext>
    </p:extLst>
  </p:cSld>
  <p:clrMapOvr>
    <a:masterClrMapping/>
  </p:clrMapOvr>
  <mc:AlternateContent xmlns:mc="http://schemas.openxmlformats.org/markup-compatibility/2006" xmlns:p14="http://schemas.microsoft.com/office/powerpoint/2010/main">
    <mc:Choice Requires="p14">
      <p:transition spd="slow" p14:dur="2000" advTm="58764"/>
    </mc:Choice>
    <mc:Fallback xmlns="">
      <p:transition spd="slow" advTm="5876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r>
              <a:rPr lang="en-US" dirty="0" smtClean="0"/>
              <a:t>?? Informatics </a:t>
            </a:r>
          </a:p>
        </p:txBody>
      </p:sp>
      <p:pic>
        <p:nvPicPr>
          <p:cNvPr id="1026" name="Picture 2" descr="http://pinformatics.web.unc.edu/files/2012/12/informatic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92" y="1524000"/>
            <a:ext cx="8013308" cy="4349604"/>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3721492" y="1641402"/>
            <a:ext cx="5334000" cy="4114800"/>
          </a:xfrm>
          <a:prstGeom prst="ellipse">
            <a:avLst/>
          </a:prstGeom>
          <a:solidFill>
            <a:srgbClr val="C0504D">
              <a:alpha val="25098"/>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p:cNvSpPr/>
          <p:nvPr/>
        </p:nvSpPr>
        <p:spPr>
          <a:xfrm>
            <a:off x="1283092" y="1650546"/>
            <a:ext cx="5334000" cy="4114800"/>
          </a:xfrm>
          <a:prstGeom prst="ellipse">
            <a:avLst/>
          </a:prstGeom>
          <a:solidFill>
            <a:srgbClr val="4F81BD">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079293"/>
      </p:ext>
    </p:extLst>
  </p:cSld>
  <p:clrMapOvr>
    <a:masterClrMapping/>
  </p:clrMapOvr>
  <mc:AlternateContent xmlns:mc="http://schemas.openxmlformats.org/markup-compatibility/2006" xmlns:p14="http://schemas.microsoft.com/office/powerpoint/2010/main">
    <mc:Choice Requires="p14">
      <p:transition spd="slow" p14:dur="2000" advTm="64781"/>
    </mc:Choice>
    <mc:Fallback xmlns="">
      <p:transition spd="slow" advTm="6478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Health Informatics</a:t>
            </a:r>
            <a:endParaRPr lang="en-US" dirty="0"/>
          </a:p>
        </p:txBody>
      </p:sp>
      <p:sp>
        <p:nvSpPr>
          <p:cNvPr id="3" name="Content Placeholder 2"/>
          <p:cNvSpPr>
            <a:spLocks noGrp="1"/>
          </p:cNvSpPr>
          <p:nvPr>
            <p:ph idx="1"/>
          </p:nvPr>
        </p:nvSpPr>
        <p:spPr/>
        <p:txBody>
          <a:bodyPr/>
          <a:lstStyle/>
          <a:p>
            <a:r>
              <a:rPr lang="en-US" dirty="0" err="1" smtClean="0"/>
              <a:t>Yasnoff</a:t>
            </a:r>
            <a:r>
              <a:rPr lang="en-US" dirty="0" smtClean="0"/>
              <a:t> et al. (2000): Public health informatics is defined as the </a:t>
            </a:r>
            <a:r>
              <a:rPr lang="en-US" u="sng" dirty="0" smtClean="0"/>
              <a:t>systematic application of information and computer science and technology to public health practice, research, and learning</a:t>
            </a:r>
            <a:endParaRPr lang="en-US" u="sng" dirty="0"/>
          </a:p>
        </p:txBody>
      </p:sp>
    </p:spTree>
    <p:extLst>
      <p:ext uri="{BB962C8B-B14F-4D97-AF65-F5344CB8AC3E}">
        <p14:creationId xmlns:p14="http://schemas.microsoft.com/office/powerpoint/2010/main" val="3288509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 Health Informatics Competencies</a:t>
            </a:r>
            <a:endParaRPr lang="en-US" dirty="0"/>
          </a:p>
        </p:txBody>
      </p:sp>
      <p:sp>
        <p:nvSpPr>
          <p:cNvPr id="3" name="Content Placeholder 2"/>
          <p:cNvSpPr>
            <a:spLocks noGrp="1"/>
          </p:cNvSpPr>
          <p:nvPr>
            <p:ph idx="1"/>
          </p:nvPr>
        </p:nvSpPr>
        <p:spPr/>
        <p:txBody>
          <a:bodyPr>
            <a:normAutofit fontScale="92500"/>
          </a:bodyPr>
          <a:lstStyle/>
          <a:p>
            <a:r>
              <a:rPr lang="en-US" dirty="0" smtClean="0"/>
              <a:t>Public </a:t>
            </a:r>
            <a:r>
              <a:rPr lang="en-US" dirty="0"/>
              <a:t>Health Informatics </a:t>
            </a:r>
            <a:r>
              <a:rPr lang="en-US" dirty="0" smtClean="0"/>
              <a:t>Competencies Working Group, CDC</a:t>
            </a:r>
          </a:p>
          <a:p>
            <a:r>
              <a:rPr lang="en-US" dirty="0" smtClean="0"/>
              <a:t>Report: Informatics </a:t>
            </a:r>
            <a:r>
              <a:rPr lang="en-US" dirty="0"/>
              <a:t>competencies for public health </a:t>
            </a:r>
            <a:r>
              <a:rPr lang="en-US" dirty="0" smtClean="0"/>
              <a:t>professionals</a:t>
            </a:r>
          </a:p>
          <a:p>
            <a:pPr lvl="1"/>
            <a:r>
              <a:rPr lang="en-US" i="1" dirty="0"/>
              <a:t>Class 1: Effective use of </a:t>
            </a:r>
            <a:r>
              <a:rPr lang="en-US" i="1" dirty="0" smtClean="0"/>
              <a:t>information</a:t>
            </a:r>
          </a:p>
          <a:p>
            <a:pPr lvl="1"/>
            <a:r>
              <a:rPr lang="en-US" i="1" dirty="0" smtClean="0"/>
              <a:t>Class </a:t>
            </a:r>
            <a:r>
              <a:rPr lang="en-US" i="1" dirty="0"/>
              <a:t>2: Effective use of information </a:t>
            </a:r>
            <a:r>
              <a:rPr lang="en-US" i="1" dirty="0" smtClean="0"/>
              <a:t>technology</a:t>
            </a:r>
          </a:p>
          <a:p>
            <a:pPr lvl="1"/>
            <a:r>
              <a:rPr lang="en-US" i="1" dirty="0" smtClean="0"/>
              <a:t>Class </a:t>
            </a:r>
            <a:r>
              <a:rPr lang="en-US" i="1" dirty="0"/>
              <a:t>3: Effective management of information technology projects</a:t>
            </a:r>
            <a:endParaRPr lang="en-US" dirty="0" smtClean="0"/>
          </a:p>
          <a:p>
            <a:pPr lvl="1"/>
            <a:r>
              <a:rPr lang="en-US" dirty="0" smtClean="0"/>
              <a:t>http://www.nwcphp.org/docs/phi/comps/phic_web.pdf</a:t>
            </a:r>
            <a:endParaRPr lang="en-US" dirty="0"/>
          </a:p>
        </p:txBody>
      </p:sp>
    </p:spTree>
    <p:extLst>
      <p:ext uri="{BB962C8B-B14F-4D97-AF65-F5344CB8AC3E}">
        <p14:creationId xmlns:p14="http://schemas.microsoft.com/office/powerpoint/2010/main" val="1296713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 Health Informatics Competencies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Describe </a:t>
            </a:r>
            <a:r>
              <a:rPr lang="en-US" dirty="0"/>
              <a:t>at a basic level </a:t>
            </a:r>
            <a:r>
              <a:rPr lang="en-US" dirty="0" smtClean="0"/>
              <a:t>the fundamentals </a:t>
            </a:r>
            <a:r>
              <a:rPr lang="en-US" dirty="0"/>
              <a:t>of a computer network</a:t>
            </a:r>
          </a:p>
          <a:p>
            <a:r>
              <a:rPr lang="en-US" dirty="0" smtClean="0"/>
              <a:t>Describe </a:t>
            </a:r>
            <a:r>
              <a:rPr lang="en-US" dirty="0"/>
              <a:t>at a basic level the </a:t>
            </a:r>
            <a:r>
              <a:rPr lang="en-US" dirty="0" smtClean="0"/>
              <a:t>Internet and </a:t>
            </a:r>
            <a:r>
              <a:rPr lang="en-US" dirty="0"/>
              <a:t>World Wide Web</a:t>
            </a:r>
          </a:p>
          <a:p>
            <a:r>
              <a:rPr lang="en-US" dirty="0" smtClean="0"/>
              <a:t>Describe </a:t>
            </a:r>
            <a:r>
              <a:rPr lang="en-US" dirty="0"/>
              <a:t>at a basic level </a:t>
            </a:r>
            <a:r>
              <a:rPr lang="en-US" dirty="0" smtClean="0"/>
              <a:t>technologies employed </a:t>
            </a:r>
            <a:r>
              <a:rPr lang="en-US" dirty="0"/>
              <a:t>to ensure computer </a:t>
            </a:r>
            <a:r>
              <a:rPr lang="en-US" dirty="0" smtClean="0"/>
              <a:t>systems’ security</a:t>
            </a:r>
          </a:p>
          <a:p>
            <a:r>
              <a:rPr lang="en-US" dirty="0"/>
              <a:t>Public Health Informatics </a:t>
            </a:r>
            <a:r>
              <a:rPr lang="en-US" dirty="0" smtClean="0"/>
              <a:t>Competencies Working Group</a:t>
            </a:r>
          </a:p>
          <a:p>
            <a:r>
              <a:rPr lang="en-US" sz="1700" dirty="0" smtClean="0"/>
              <a:t>Cunningham et al.  2007.  Baseline </a:t>
            </a:r>
            <a:r>
              <a:rPr lang="en-US" sz="1700" dirty="0"/>
              <a:t>Assessment of Public </a:t>
            </a:r>
            <a:r>
              <a:rPr lang="en-US" sz="1700" dirty="0" smtClean="0"/>
              <a:t>Health Informatics </a:t>
            </a:r>
            <a:r>
              <a:rPr lang="en-US" sz="1700" dirty="0"/>
              <a:t>Competencies in </a:t>
            </a:r>
            <a:r>
              <a:rPr lang="en-US" sz="1700" dirty="0" smtClean="0"/>
              <a:t>Two Hudson </a:t>
            </a:r>
            <a:r>
              <a:rPr lang="en-US" sz="1700" dirty="0"/>
              <a:t>Valley Health </a:t>
            </a:r>
            <a:r>
              <a:rPr lang="en-US" sz="1700" dirty="0" smtClean="0"/>
              <a:t>Departments. Public Health Reports. May-Jun 2007. V122 </a:t>
            </a:r>
            <a:endParaRPr lang="en-US" sz="1700" dirty="0"/>
          </a:p>
        </p:txBody>
      </p:sp>
    </p:spTree>
    <p:extLst>
      <p:ext uri="{BB962C8B-B14F-4D97-AF65-F5344CB8AC3E}">
        <p14:creationId xmlns:p14="http://schemas.microsoft.com/office/powerpoint/2010/main" val="2651039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Agenda</a:t>
            </a:r>
          </a:p>
        </p:txBody>
      </p:sp>
      <p:sp>
        <p:nvSpPr>
          <p:cNvPr id="7171" name="Content Placeholder 2"/>
          <p:cNvSpPr>
            <a:spLocks noGrp="1"/>
          </p:cNvSpPr>
          <p:nvPr>
            <p:ph idx="1"/>
          </p:nvPr>
        </p:nvSpPr>
        <p:spPr/>
        <p:txBody>
          <a:bodyPr>
            <a:normAutofit fontScale="85000" lnSpcReduction="20000"/>
          </a:bodyPr>
          <a:lstStyle/>
          <a:p>
            <a:r>
              <a:rPr lang="en-US" altLang="en-US" dirty="0"/>
              <a:t>Introduction</a:t>
            </a:r>
          </a:p>
          <a:p>
            <a:pPr lvl="1"/>
            <a:r>
              <a:rPr lang="en-US" altLang="en-US" dirty="0"/>
              <a:t>What is Big Data</a:t>
            </a:r>
          </a:p>
          <a:p>
            <a:pPr lvl="1"/>
            <a:r>
              <a:rPr lang="en-US" altLang="en-US" dirty="0"/>
              <a:t>What is Data Science</a:t>
            </a:r>
          </a:p>
          <a:p>
            <a:pPr lvl="1"/>
            <a:r>
              <a:rPr lang="en-US" altLang="en-US" dirty="0"/>
              <a:t>What is Population Informatics</a:t>
            </a:r>
          </a:p>
          <a:p>
            <a:r>
              <a:rPr lang="en-US" altLang="en-US" dirty="0"/>
              <a:t>Data Science</a:t>
            </a:r>
          </a:p>
          <a:p>
            <a:pPr lvl="1"/>
            <a:r>
              <a:rPr lang="en-US" altLang="en-US" dirty="0">
                <a:solidFill>
                  <a:srgbClr val="00B0F0"/>
                </a:solidFill>
              </a:rPr>
              <a:t>Data vs Theory</a:t>
            </a:r>
          </a:p>
          <a:p>
            <a:pPr lvl="1"/>
            <a:r>
              <a:rPr lang="en-US" altLang="en-US" dirty="0" smtClean="0"/>
              <a:t>Doing </a:t>
            </a:r>
            <a:r>
              <a:rPr lang="en-US" altLang="en-US" dirty="0"/>
              <a:t>Analytics Right</a:t>
            </a:r>
          </a:p>
          <a:p>
            <a:pPr lvl="1"/>
            <a:r>
              <a:rPr lang="en-US" altLang="en-US" dirty="0" smtClean="0"/>
              <a:t>Challenges</a:t>
            </a:r>
          </a:p>
          <a:p>
            <a:r>
              <a:rPr lang="en-US" altLang="en-US" dirty="0" smtClean="0"/>
              <a:t>Examples of population informatics </a:t>
            </a:r>
          </a:p>
          <a:p>
            <a:pPr lvl="1"/>
            <a:r>
              <a:rPr lang="en-US" altLang="en-US" dirty="0" smtClean="0"/>
              <a:t>Management Decision Support</a:t>
            </a:r>
          </a:p>
          <a:p>
            <a:pPr lvl="1"/>
            <a:r>
              <a:rPr lang="en-US" altLang="en-US" dirty="0"/>
              <a:t>E</a:t>
            </a:r>
            <a:r>
              <a:rPr lang="en-US" altLang="en-US" dirty="0" smtClean="0"/>
              <a:t>valuation</a:t>
            </a:r>
          </a:p>
          <a:p>
            <a:pPr lvl="1"/>
            <a:r>
              <a:rPr lang="en-US" altLang="en-US" dirty="0" smtClean="0"/>
              <a:t>Research</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899707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Autofit/>
          </a:bodyPr>
          <a:lstStyle/>
          <a:p>
            <a:r>
              <a:rPr lang="en-US" altLang="en-US" sz="3600" smtClean="0"/>
              <a:t>The End of Theory: The Data Deluge Makes the Scientific Method Obsolete</a:t>
            </a:r>
            <a:endParaRPr lang="en-US" altLang="en-US" sz="3600" dirty="0" smtClean="0"/>
          </a:p>
        </p:txBody>
      </p:sp>
      <p:sp>
        <p:nvSpPr>
          <p:cNvPr id="9219" name="Content Placeholder 2"/>
          <p:cNvSpPr>
            <a:spLocks noGrp="1"/>
          </p:cNvSpPr>
          <p:nvPr>
            <p:ph idx="1"/>
          </p:nvPr>
        </p:nvSpPr>
        <p:spPr/>
        <p:txBody>
          <a:bodyPr>
            <a:normAutofit fontScale="92500" lnSpcReduction="10000"/>
          </a:bodyPr>
          <a:lstStyle/>
          <a:p>
            <a:r>
              <a:rPr lang="en-US" altLang="en-US" smtClean="0"/>
              <a:t>“All models are wrong but some are useful”</a:t>
            </a:r>
          </a:p>
          <a:p>
            <a:r>
              <a:rPr lang="en-US" altLang="en-US" smtClean="0"/>
              <a:t>The Petabyte Age is different because more is different</a:t>
            </a:r>
          </a:p>
          <a:p>
            <a:pPr lvl="1"/>
            <a:r>
              <a:rPr lang="en-US" altLang="en-US" smtClean="0"/>
              <a:t>Google translate</a:t>
            </a:r>
          </a:p>
          <a:p>
            <a:r>
              <a:rPr lang="en-US" altLang="en-US" smtClean="0"/>
              <a:t>Google's founding philosophy is that we don't know why this page is better than that one: If the statistics of incoming links say it is, that's good enough. </a:t>
            </a:r>
            <a:r>
              <a:rPr lang="en-US" altLang="en-US" smtClean="0">
                <a:solidFill>
                  <a:srgbClr val="FF0000"/>
                </a:solidFill>
              </a:rPr>
              <a:t>No semantic or causal analysis is required. Correlation is enough.</a:t>
            </a:r>
            <a:endParaRPr lang="en-US" altLang="en-US" dirty="0" smtClean="0">
              <a:solidFill>
                <a:srgbClr val="FF0000"/>
              </a:solidFill>
            </a:endParaRPr>
          </a:p>
        </p:txBody>
      </p:sp>
    </p:spTree>
    <p:extLst>
      <p:ext uri="{BB962C8B-B14F-4D97-AF65-F5344CB8AC3E}">
        <p14:creationId xmlns:p14="http://schemas.microsoft.com/office/powerpoint/2010/main" val="414162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Autofit/>
          </a:bodyPr>
          <a:lstStyle/>
          <a:p>
            <a:r>
              <a:rPr lang="en-US" altLang="en-US" sz="3600" dirty="0" smtClean="0"/>
              <a:t>The End of Theory: The Data Deluge Makes the Scientific Method Obsolete</a:t>
            </a:r>
          </a:p>
        </p:txBody>
      </p:sp>
      <p:sp>
        <p:nvSpPr>
          <p:cNvPr id="10243" name="Content Placeholder 2"/>
          <p:cNvSpPr>
            <a:spLocks noGrp="1"/>
          </p:cNvSpPr>
          <p:nvPr>
            <p:ph idx="1"/>
          </p:nvPr>
        </p:nvSpPr>
        <p:spPr/>
        <p:txBody>
          <a:bodyPr/>
          <a:lstStyle/>
          <a:p>
            <a:r>
              <a:rPr lang="en-US" altLang="en-US" dirty="0" smtClean="0"/>
              <a:t>But faced with massive data, this approach to science — hypothesize, model, test — is becoming obsolete. </a:t>
            </a:r>
          </a:p>
          <a:p>
            <a:r>
              <a:rPr lang="en-US" altLang="en-US" dirty="0" smtClean="0"/>
              <a:t>Biology: Hutchinson disease</a:t>
            </a:r>
          </a:p>
          <a:p>
            <a:r>
              <a:rPr lang="en-US" altLang="en-US" dirty="0" smtClean="0"/>
              <a:t>Correlation supersedes causation, and science can advance even without coherent models, unified theories, or really any mechanistic explanation at all.</a:t>
            </a:r>
          </a:p>
          <a:p>
            <a:r>
              <a:rPr lang="en-US" altLang="en-US" dirty="0" smtClean="0"/>
              <a:t>What can science learn from Google?</a:t>
            </a:r>
          </a:p>
          <a:p>
            <a:endParaRPr lang="en-US" altLang="en-US" dirty="0" smtClean="0"/>
          </a:p>
        </p:txBody>
      </p:sp>
    </p:spTree>
    <p:extLst>
      <p:ext uri="{BB962C8B-B14F-4D97-AF65-F5344CB8AC3E}">
        <p14:creationId xmlns:p14="http://schemas.microsoft.com/office/powerpoint/2010/main" val="1476177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Agenda</a:t>
            </a:r>
          </a:p>
        </p:txBody>
      </p:sp>
      <p:sp>
        <p:nvSpPr>
          <p:cNvPr id="7171" name="Content Placeholder 2"/>
          <p:cNvSpPr>
            <a:spLocks noGrp="1"/>
          </p:cNvSpPr>
          <p:nvPr>
            <p:ph idx="1"/>
          </p:nvPr>
        </p:nvSpPr>
        <p:spPr/>
        <p:txBody>
          <a:bodyPr>
            <a:normAutofit fontScale="85000" lnSpcReduction="20000"/>
          </a:bodyPr>
          <a:lstStyle/>
          <a:p>
            <a:r>
              <a:rPr lang="en-US" altLang="en-US" dirty="0"/>
              <a:t>Introduction</a:t>
            </a:r>
          </a:p>
          <a:p>
            <a:pPr lvl="1"/>
            <a:r>
              <a:rPr lang="en-US" altLang="en-US" dirty="0"/>
              <a:t>What is Big Data</a:t>
            </a:r>
          </a:p>
          <a:p>
            <a:pPr lvl="1"/>
            <a:r>
              <a:rPr lang="en-US" altLang="en-US" dirty="0"/>
              <a:t>What is Data Science</a:t>
            </a:r>
          </a:p>
          <a:p>
            <a:pPr lvl="1"/>
            <a:r>
              <a:rPr lang="en-US" altLang="en-US" dirty="0"/>
              <a:t>What is Population Informatics</a:t>
            </a:r>
          </a:p>
          <a:p>
            <a:r>
              <a:rPr lang="en-US" altLang="en-US" dirty="0"/>
              <a:t>Data Science</a:t>
            </a:r>
          </a:p>
          <a:p>
            <a:pPr lvl="1"/>
            <a:r>
              <a:rPr lang="en-US" altLang="en-US" dirty="0"/>
              <a:t>Data vs Theory</a:t>
            </a:r>
          </a:p>
          <a:p>
            <a:pPr lvl="1"/>
            <a:r>
              <a:rPr lang="en-US" altLang="en-US" dirty="0">
                <a:solidFill>
                  <a:srgbClr val="00B0F0"/>
                </a:solidFill>
              </a:rPr>
              <a:t>Doing Analytics Right</a:t>
            </a:r>
          </a:p>
          <a:p>
            <a:pPr lvl="1"/>
            <a:r>
              <a:rPr lang="en-US" altLang="en-US" dirty="0" smtClean="0"/>
              <a:t>Challenges</a:t>
            </a:r>
            <a:endParaRPr lang="en-US" altLang="en-US" dirty="0"/>
          </a:p>
          <a:p>
            <a:r>
              <a:rPr lang="en-US" altLang="en-US" dirty="0" smtClean="0"/>
              <a:t>Examples of population informatics </a:t>
            </a:r>
          </a:p>
          <a:p>
            <a:pPr lvl="1"/>
            <a:r>
              <a:rPr lang="en-US" altLang="en-US" dirty="0" smtClean="0"/>
              <a:t>Management Decision Support</a:t>
            </a:r>
          </a:p>
          <a:p>
            <a:pPr lvl="1"/>
            <a:r>
              <a:rPr lang="en-US" altLang="en-US" dirty="0"/>
              <a:t>E</a:t>
            </a:r>
            <a:r>
              <a:rPr lang="en-US" altLang="en-US" dirty="0" smtClean="0"/>
              <a:t>valuation</a:t>
            </a:r>
          </a:p>
          <a:p>
            <a:pPr lvl="1"/>
            <a:r>
              <a:rPr lang="en-US" altLang="en-US" dirty="0" smtClean="0"/>
              <a:t>Research</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2869871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altLang="en-US" dirty="0" smtClean="0"/>
              <a:t>There are ways to do analytics right</a:t>
            </a:r>
            <a:br>
              <a:rPr lang="en-US" altLang="en-US" dirty="0" smtClean="0"/>
            </a:br>
            <a:r>
              <a:rPr lang="en-US" altLang="en-US" dirty="0" smtClean="0"/>
              <a:t>Value in Big Data</a:t>
            </a:r>
          </a:p>
        </p:txBody>
      </p:sp>
      <p:sp>
        <p:nvSpPr>
          <p:cNvPr id="11267" name="Content Placeholder 2"/>
          <p:cNvSpPr>
            <a:spLocks noGrp="1"/>
          </p:cNvSpPr>
          <p:nvPr>
            <p:ph idx="1"/>
          </p:nvPr>
        </p:nvSpPr>
        <p:spPr/>
        <p:txBody>
          <a:bodyPr/>
          <a:lstStyle/>
          <a:p>
            <a:r>
              <a:rPr lang="en-US" altLang="en-US" sz="2400" dirty="0" smtClean="0"/>
              <a:t>63 percent of healthcare executives in the federal government believe that big data will improve population health management. </a:t>
            </a:r>
          </a:p>
          <a:p>
            <a:r>
              <a:rPr lang="en-US" sz="2400" dirty="0"/>
              <a:t>The </a:t>
            </a:r>
            <a:r>
              <a:rPr lang="en-US" sz="2400" dirty="0" err="1"/>
              <a:t>Mckinsey</a:t>
            </a:r>
            <a:r>
              <a:rPr lang="en-US" sz="2400" dirty="0"/>
              <a:t> report on big data valued integrated data on patient services at $300 billion. </a:t>
            </a:r>
            <a:endParaRPr lang="en-US" altLang="en-US" sz="2400" dirty="0"/>
          </a:p>
          <a:p>
            <a:r>
              <a:rPr lang="en-US" altLang="en-US" sz="2400" dirty="0" smtClean="0"/>
              <a:t>But so few have proper goals and strategies for their data</a:t>
            </a:r>
          </a:p>
        </p:txBody>
      </p:sp>
    </p:spTree>
    <p:extLst>
      <p:ext uri="{BB962C8B-B14F-4D97-AF65-F5344CB8AC3E}">
        <p14:creationId xmlns:p14="http://schemas.microsoft.com/office/powerpoint/2010/main" val="957015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Agenda</a:t>
            </a:r>
          </a:p>
        </p:txBody>
      </p:sp>
      <p:sp>
        <p:nvSpPr>
          <p:cNvPr id="7171" name="Content Placeholder 2"/>
          <p:cNvSpPr>
            <a:spLocks noGrp="1"/>
          </p:cNvSpPr>
          <p:nvPr>
            <p:ph idx="1"/>
          </p:nvPr>
        </p:nvSpPr>
        <p:spPr/>
        <p:txBody>
          <a:bodyPr>
            <a:normAutofit fontScale="85000" lnSpcReduction="20000"/>
          </a:bodyPr>
          <a:lstStyle/>
          <a:p>
            <a:r>
              <a:rPr lang="en-US" altLang="en-US" dirty="0" smtClean="0"/>
              <a:t>Introduction</a:t>
            </a:r>
            <a:endParaRPr lang="en-US" altLang="en-US" dirty="0"/>
          </a:p>
          <a:p>
            <a:pPr lvl="1"/>
            <a:r>
              <a:rPr lang="en-US" altLang="en-US" dirty="0">
                <a:solidFill>
                  <a:srgbClr val="00B0F0"/>
                </a:solidFill>
              </a:rPr>
              <a:t>What is Big Data</a:t>
            </a:r>
          </a:p>
          <a:p>
            <a:pPr lvl="1"/>
            <a:r>
              <a:rPr lang="en-US" altLang="en-US" dirty="0"/>
              <a:t>What is Data </a:t>
            </a:r>
            <a:r>
              <a:rPr lang="en-US" altLang="en-US" dirty="0" smtClean="0"/>
              <a:t>Science</a:t>
            </a:r>
          </a:p>
          <a:p>
            <a:pPr lvl="1"/>
            <a:r>
              <a:rPr lang="en-US" altLang="en-US" dirty="0"/>
              <a:t>What is Population </a:t>
            </a:r>
            <a:r>
              <a:rPr lang="en-US" altLang="en-US" dirty="0" smtClean="0"/>
              <a:t>Informatics</a:t>
            </a:r>
            <a:endParaRPr lang="en-US" altLang="en-US" dirty="0"/>
          </a:p>
          <a:p>
            <a:r>
              <a:rPr lang="en-US" altLang="en-US" dirty="0"/>
              <a:t>Data Science</a:t>
            </a:r>
          </a:p>
          <a:p>
            <a:pPr lvl="1"/>
            <a:r>
              <a:rPr lang="en-US" altLang="en-US" dirty="0"/>
              <a:t>Data vs Theory</a:t>
            </a:r>
          </a:p>
          <a:p>
            <a:pPr lvl="1"/>
            <a:r>
              <a:rPr lang="en-US" altLang="en-US" dirty="0"/>
              <a:t>Doing Analytics Right</a:t>
            </a:r>
          </a:p>
          <a:p>
            <a:pPr lvl="1"/>
            <a:r>
              <a:rPr lang="en-US" altLang="en-US" dirty="0" smtClean="0"/>
              <a:t>Challenges</a:t>
            </a:r>
            <a:endParaRPr lang="en-US" altLang="en-US" dirty="0"/>
          </a:p>
          <a:p>
            <a:r>
              <a:rPr lang="en-US" altLang="en-US" dirty="0" smtClean="0"/>
              <a:t>Examples of population informatics </a:t>
            </a:r>
          </a:p>
          <a:p>
            <a:pPr lvl="1"/>
            <a:r>
              <a:rPr lang="en-US" altLang="en-US" dirty="0" smtClean="0"/>
              <a:t>Management Decision Support</a:t>
            </a:r>
          </a:p>
          <a:p>
            <a:pPr lvl="1"/>
            <a:r>
              <a:rPr lang="en-US" altLang="en-US" dirty="0"/>
              <a:t>E</a:t>
            </a:r>
            <a:r>
              <a:rPr lang="en-US" altLang="en-US" dirty="0" smtClean="0"/>
              <a:t>valuation</a:t>
            </a:r>
          </a:p>
          <a:p>
            <a:pPr lvl="1"/>
            <a:r>
              <a:rPr lang="en-US" altLang="en-US" dirty="0" smtClean="0"/>
              <a:t>Research</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432767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altLang="en-US" dirty="0" smtClean="0"/>
              <a:t>There are ways to do analytics right</a:t>
            </a:r>
            <a:br>
              <a:rPr lang="en-US" altLang="en-US" dirty="0" smtClean="0"/>
            </a:br>
            <a:r>
              <a:rPr lang="en-US" altLang="en-US" dirty="0" smtClean="0"/>
              <a:t>It’s not the data, but the people</a:t>
            </a:r>
          </a:p>
        </p:txBody>
      </p:sp>
      <p:sp>
        <p:nvSpPr>
          <p:cNvPr id="11267" name="Content Placeholder 2"/>
          <p:cNvSpPr>
            <a:spLocks noGrp="1"/>
          </p:cNvSpPr>
          <p:nvPr>
            <p:ph idx="1"/>
          </p:nvPr>
        </p:nvSpPr>
        <p:spPr/>
        <p:txBody>
          <a:bodyPr>
            <a:normAutofit fontScale="92500" lnSpcReduction="10000"/>
          </a:bodyPr>
          <a:lstStyle/>
          <a:p>
            <a:r>
              <a:rPr lang="en-US" altLang="en-US" sz="2400" dirty="0" smtClean="0"/>
              <a:t>It's not about the data, but how you're going to manage it.</a:t>
            </a:r>
          </a:p>
          <a:p>
            <a:r>
              <a:rPr lang="en-US" altLang="en-US" sz="2400" dirty="0" smtClean="0"/>
              <a:t>The focus, according to Hughes, should be on information management, including data governance, stewardship and quality. </a:t>
            </a:r>
          </a:p>
          <a:p>
            <a:pPr lvl="1"/>
            <a:r>
              <a:rPr lang="en-US" altLang="en-US" sz="2000" dirty="0" smtClean="0"/>
              <a:t>If you are just about grabbing data, you will be on a data grab forever.</a:t>
            </a:r>
          </a:p>
          <a:p>
            <a:r>
              <a:rPr lang="en-US" altLang="en-US" sz="2400" dirty="0"/>
              <a:t>It may sound impressive to say that your organization has access to terabytes of patient information, but without robust technology and </a:t>
            </a:r>
            <a:r>
              <a:rPr lang="en-US" altLang="en-US" sz="2400" dirty="0">
                <a:solidFill>
                  <a:srgbClr val="00B0F0"/>
                </a:solidFill>
              </a:rPr>
              <a:t>smart people to manipulate it</a:t>
            </a:r>
            <a:r>
              <a:rPr lang="en-US" altLang="en-US" sz="2400" dirty="0"/>
              <a:t>, that data is simply words and numbers without context</a:t>
            </a:r>
          </a:p>
          <a:p>
            <a:r>
              <a:rPr lang="en-US" altLang="en-US" sz="2400" dirty="0"/>
              <a:t>A </a:t>
            </a:r>
            <a:r>
              <a:rPr lang="en-US" altLang="en-US" sz="2400" dirty="0">
                <a:solidFill>
                  <a:srgbClr val="00B0F0"/>
                </a:solidFill>
              </a:rPr>
              <a:t>severe shortage of analytics pros </a:t>
            </a:r>
            <a:r>
              <a:rPr lang="en-US" altLang="en-US" sz="2400" dirty="0"/>
              <a:t>makes navigating this landscape all the more </a:t>
            </a:r>
            <a:r>
              <a:rPr lang="en-US" altLang="en-US" sz="2400" dirty="0" smtClean="0"/>
              <a:t>difficult</a:t>
            </a:r>
            <a:endParaRPr lang="en-US" altLang="en-US" sz="2400" dirty="0"/>
          </a:p>
          <a:p>
            <a:r>
              <a:rPr lang="en-US" altLang="en-US" sz="2400" dirty="0" smtClean="0"/>
              <a:t>“It's </a:t>
            </a:r>
            <a:r>
              <a:rPr lang="en-US" altLang="en-US" sz="2400" dirty="0"/>
              <a:t>also a mistake to think you can staff up on this </a:t>
            </a:r>
            <a:r>
              <a:rPr lang="en-US" altLang="en-US" sz="2400" dirty="0" smtClean="0"/>
              <a:t>easily" </a:t>
            </a:r>
          </a:p>
          <a:p>
            <a:r>
              <a:rPr lang="en-US" altLang="en-US" sz="2400" dirty="0" smtClean="0">
                <a:solidFill>
                  <a:srgbClr val="00B0F0"/>
                </a:solidFill>
              </a:rPr>
              <a:t>lack </a:t>
            </a:r>
            <a:r>
              <a:rPr lang="en-US" altLang="en-US" sz="2400" dirty="0">
                <a:solidFill>
                  <a:srgbClr val="00B0F0"/>
                </a:solidFill>
              </a:rPr>
              <a:t>of qualified data </a:t>
            </a:r>
            <a:r>
              <a:rPr lang="en-US" altLang="en-US" sz="2400" dirty="0" smtClean="0">
                <a:solidFill>
                  <a:srgbClr val="00B0F0"/>
                </a:solidFill>
              </a:rPr>
              <a:t>engineers</a:t>
            </a:r>
            <a:endParaRPr lang="en-US" altLang="en-US" sz="2400" dirty="0">
              <a:solidFill>
                <a:srgbClr val="00B0F0"/>
              </a:solidFill>
            </a:endParaRPr>
          </a:p>
        </p:txBody>
      </p:sp>
    </p:spTree>
    <p:extLst>
      <p:ext uri="{BB962C8B-B14F-4D97-AF65-F5344CB8AC3E}">
        <p14:creationId xmlns:p14="http://schemas.microsoft.com/office/powerpoint/2010/main" val="2795235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altLang="en-US" dirty="0"/>
              <a:t>There are ways to do analytics </a:t>
            </a:r>
            <a:r>
              <a:rPr lang="en-US" altLang="en-US" dirty="0" smtClean="0"/>
              <a:t>right</a:t>
            </a:r>
            <a:br>
              <a:rPr lang="en-US" altLang="en-US" dirty="0" smtClean="0"/>
            </a:br>
            <a:r>
              <a:rPr lang="en-US" altLang="en-US" dirty="0" smtClean="0"/>
              <a:t>Data Management is Key</a:t>
            </a:r>
          </a:p>
        </p:txBody>
      </p:sp>
      <p:sp>
        <p:nvSpPr>
          <p:cNvPr id="12291" name="Content Placeholder 2"/>
          <p:cNvSpPr>
            <a:spLocks noGrp="1"/>
          </p:cNvSpPr>
          <p:nvPr>
            <p:ph idx="1"/>
          </p:nvPr>
        </p:nvSpPr>
        <p:spPr/>
        <p:txBody>
          <a:bodyPr>
            <a:normAutofit/>
          </a:bodyPr>
          <a:lstStyle/>
          <a:p>
            <a:r>
              <a:rPr lang="en-US" altLang="en-US" sz="2400" dirty="0" smtClean="0"/>
              <a:t>Raw data from claims or from an EMR database are </a:t>
            </a:r>
            <a:r>
              <a:rPr lang="en-US" altLang="en-US" sz="2400" dirty="0" smtClean="0">
                <a:solidFill>
                  <a:srgbClr val="00B0F0"/>
                </a:solidFill>
              </a:rPr>
              <a:t>not suitable for analysis</a:t>
            </a:r>
            <a:r>
              <a:rPr lang="en-US" altLang="en-US" sz="2400" dirty="0" smtClean="0"/>
              <a:t>. </a:t>
            </a:r>
          </a:p>
          <a:p>
            <a:r>
              <a:rPr lang="en-US" altLang="en-US" sz="2400" dirty="0" smtClean="0"/>
              <a:t>Turning raw data into usable information </a:t>
            </a:r>
            <a:r>
              <a:rPr lang="en-US" altLang="en-US" sz="2400" dirty="0" smtClean="0">
                <a:solidFill>
                  <a:srgbClr val="00B0F0"/>
                </a:solidFill>
              </a:rPr>
              <a:t>requires preparation</a:t>
            </a:r>
            <a:r>
              <a:rPr lang="en-US" altLang="en-US" sz="2400" dirty="0" smtClean="0"/>
              <a:t>, including normalization and validation. </a:t>
            </a:r>
          </a:p>
          <a:p>
            <a:r>
              <a:rPr lang="en-US" altLang="en-US" sz="2400" dirty="0" smtClean="0"/>
              <a:t>Only then can an organization gain trustworthy insights from the information and put it to use in maximizing patient care, reducing risk and strengthening a business's bottom line</a:t>
            </a:r>
          </a:p>
        </p:txBody>
      </p:sp>
    </p:spTree>
    <p:extLst>
      <p:ext uri="{BB962C8B-B14F-4D97-AF65-F5344CB8AC3E}">
        <p14:creationId xmlns:p14="http://schemas.microsoft.com/office/powerpoint/2010/main" val="2863746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altLang="en-US" dirty="0"/>
              <a:t>There are ways to do analytics </a:t>
            </a:r>
            <a:r>
              <a:rPr lang="en-US" altLang="en-US" dirty="0" smtClean="0"/>
              <a:t>right</a:t>
            </a:r>
            <a:br>
              <a:rPr lang="en-US" altLang="en-US" dirty="0" smtClean="0"/>
            </a:br>
            <a:r>
              <a:rPr lang="en-US" altLang="en-US" dirty="0" smtClean="0"/>
              <a:t>EDW: Organized Data Library</a:t>
            </a:r>
          </a:p>
        </p:txBody>
      </p:sp>
      <p:sp>
        <p:nvSpPr>
          <p:cNvPr id="13315" name="Content Placeholder 2"/>
          <p:cNvSpPr>
            <a:spLocks noGrp="1"/>
          </p:cNvSpPr>
          <p:nvPr>
            <p:ph idx="1"/>
          </p:nvPr>
        </p:nvSpPr>
        <p:spPr/>
        <p:txBody>
          <a:bodyPr>
            <a:normAutofit lnSpcReduction="10000"/>
          </a:bodyPr>
          <a:lstStyle/>
          <a:p>
            <a:r>
              <a:rPr lang="en-US" altLang="en-US" sz="2400" dirty="0" smtClean="0"/>
              <a:t>Hughes says that organizations have been spending too much time and money on </a:t>
            </a:r>
            <a:r>
              <a:rPr lang="en-US" altLang="en-US" sz="2400" dirty="0" smtClean="0">
                <a:solidFill>
                  <a:srgbClr val="00B0F0"/>
                </a:solidFill>
              </a:rPr>
              <a:t>enterprise data warehouses</a:t>
            </a:r>
            <a:r>
              <a:rPr lang="en-US" altLang="en-US" sz="2400" dirty="0" smtClean="0"/>
              <a:t>, which he sometimes refers to as "</a:t>
            </a:r>
            <a:r>
              <a:rPr lang="en-US" altLang="en-US" sz="2400" dirty="0" smtClean="0">
                <a:solidFill>
                  <a:srgbClr val="00B0F0"/>
                </a:solidFill>
              </a:rPr>
              <a:t>data landfills.</a:t>
            </a:r>
            <a:r>
              <a:rPr lang="en-US" altLang="en-US" sz="2400" dirty="0" smtClean="0"/>
              <a:t>" </a:t>
            </a:r>
          </a:p>
          <a:p>
            <a:r>
              <a:rPr lang="en-US" altLang="en-US" sz="2400" dirty="0" smtClean="0"/>
              <a:t>An EDW isn't where data goes to die. An EDW is a </a:t>
            </a:r>
            <a:r>
              <a:rPr lang="en-US" altLang="en-US" sz="2400" dirty="0" smtClean="0">
                <a:solidFill>
                  <a:srgbClr val="00B0F0"/>
                </a:solidFill>
              </a:rPr>
              <a:t>staging point for analytics</a:t>
            </a:r>
            <a:r>
              <a:rPr lang="en-US" altLang="en-US" sz="2400" dirty="0" smtClean="0"/>
              <a:t>.</a:t>
            </a:r>
          </a:p>
          <a:p>
            <a:r>
              <a:rPr lang="en-US" altLang="en-US" sz="2400" dirty="0" smtClean="0"/>
              <a:t>An EDW needs to be easy for clinicians to understand and interpret, and also needs to interoperate with and </a:t>
            </a:r>
            <a:r>
              <a:rPr lang="en-US" altLang="en-US" sz="2400" dirty="0" smtClean="0">
                <a:solidFill>
                  <a:srgbClr val="00B0F0"/>
                </a:solidFill>
              </a:rPr>
              <a:t>push data back out to other systems</a:t>
            </a:r>
          </a:p>
          <a:p>
            <a:r>
              <a:rPr lang="en-US" altLang="en-US" sz="2400" dirty="0"/>
              <a:t>Sometimes this is done in </a:t>
            </a:r>
            <a:r>
              <a:rPr lang="en-US" altLang="en-US" sz="2400" dirty="0">
                <a:solidFill>
                  <a:srgbClr val="00B0F0"/>
                </a:solidFill>
              </a:rPr>
              <a:t>too fragmented </a:t>
            </a:r>
            <a:r>
              <a:rPr lang="en-US" altLang="en-US" sz="2400" dirty="0"/>
              <a:t>a </a:t>
            </a:r>
            <a:r>
              <a:rPr lang="en-US" altLang="en-US" sz="2400" dirty="0" smtClean="0"/>
              <a:t>fashion</a:t>
            </a:r>
          </a:p>
          <a:p>
            <a:r>
              <a:rPr lang="en-US" altLang="en-US" sz="2400" dirty="0" smtClean="0"/>
              <a:t>My thoughts: Art</a:t>
            </a:r>
            <a:endParaRPr lang="en-US" altLang="en-US" sz="1600" dirty="0"/>
          </a:p>
          <a:p>
            <a:pPr lvl="1"/>
            <a:r>
              <a:rPr lang="en-US" altLang="en-US" sz="2000" dirty="0" smtClean="0"/>
              <a:t>Appropriate size task, data</a:t>
            </a:r>
          </a:p>
          <a:p>
            <a:pPr lvl="1"/>
            <a:r>
              <a:rPr lang="en-US" altLang="en-US" sz="2000" dirty="0" smtClean="0"/>
              <a:t>Balance organizing data with actual using data</a:t>
            </a:r>
          </a:p>
        </p:txBody>
      </p:sp>
    </p:spTree>
    <p:extLst>
      <p:ext uri="{BB962C8B-B14F-4D97-AF65-F5344CB8AC3E}">
        <p14:creationId xmlns:p14="http://schemas.microsoft.com/office/powerpoint/2010/main" val="77991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123133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Agenda</a:t>
            </a:r>
          </a:p>
        </p:txBody>
      </p:sp>
      <p:sp>
        <p:nvSpPr>
          <p:cNvPr id="7171" name="Content Placeholder 2"/>
          <p:cNvSpPr>
            <a:spLocks noGrp="1"/>
          </p:cNvSpPr>
          <p:nvPr>
            <p:ph idx="1"/>
          </p:nvPr>
        </p:nvSpPr>
        <p:spPr/>
        <p:txBody>
          <a:bodyPr>
            <a:normAutofit fontScale="85000" lnSpcReduction="20000"/>
          </a:bodyPr>
          <a:lstStyle/>
          <a:p>
            <a:r>
              <a:rPr lang="en-US" altLang="en-US" dirty="0"/>
              <a:t>Introduction</a:t>
            </a:r>
          </a:p>
          <a:p>
            <a:pPr lvl="1"/>
            <a:r>
              <a:rPr lang="en-US" altLang="en-US" dirty="0"/>
              <a:t>What is Big Data</a:t>
            </a:r>
          </a:p>
          <a:p>
            <a:pPr lvl="1"/>
            <a:r>
              <a:rPr lang="en-US" altLang="en-US" dirty="0"/>
              <a:t>What is Data Science</a:t>
            </a:r>
          </a:p>
          <a:p>
            <a:pPr lvl="1"/>
            <a:r>
              <a:rPr lang="en-US" altLang="en-US" dirty="0"/>
              <a:t>What is Population Informatics</a:t>
            </a:r>
          </a:p>
          <a:p>
            <a:r>
              <a:rPr lang="en-US" altLang="en-US" dirty="0"/>
              <a:t>Data Science</a:t>
            </a:r>
          </a:p>
          <a:p>
            <a:pPr lvl="1"/>
            <a:r>
              <a:rPr lang="en-US" altLang="en-US" dirty="0"/>
              <a:t>Data vs Theory</a:t>
            </a:r>
          </a:p>
          <a:p>
            <a:pPr lvl="1"/>
            <a:r>
              <a:rPr lang="en-US" altLang="en-US" dirty="0"/>
              <a:t>Doing Analytics Right</a:t>
            </a:r>
          </a:p>
          <a:p>
            <a:pPr lvl="1"/>
            <a:r>
              <a:rPr lang="en-US" altLang="en-US" dirty="0" smtClean="0">
                <a:solidFill>
                  <a:srgbClr val="00B0F0"/>
                </a:solidFill>
              </a:rPr>
              <a:t>Challenges</a:t>
            </a:r>
            <a:endParaRPr lang="en-US" altLang="en-US" dirty="0">
              <a:solidFill>
                <a:srgbClr val="00B0F0"/>
              </a:solidFill>
            </a:endParaRPr>
          </a:p>
          <a:p>
            <a:r>
              <a:rPr lang="en-US" altLang="en-US" dirty="0" smtClean="0"/>
              <a:t>Examples of population informatics </a:t>
            </a:r>
          </a:p>
          <a:p>
            <a:pPr lvl="1"/>
            <a:r>
              <a:rPr lang="en-US" altLang="en-US" dirty="0" smtClean="0"/>
              <a:t>Management Decision Support</a:t>
            </a:r>
          </a:p>
          <a:p>
            <a:pPr lvl="1"/>
            <a:r>
              <a:rPr lang="en-US" altLang="en-US" dirty="0"/>
              <a:t>E</a:t>
            </a:r>
            <a:r>
              <a:rPr lang="en-US" altLang="en-US" dirty="0" smtClean="0"/>
              <a:t>valuation</a:t>
            </a:r>
          </a:p>
          <a:p>
            <a:pPr lvl="1"/>
            <a:r>
              <a:rPr lang="en-US" altLang="en-US" dirty="0" smtClean="0"/>
              <a:t>Research</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3224348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solidFill>
                  <a:srgbClr val="00B0F0"/>
                </a:solidFill>
              </a:rPr>
              <a:t>Privacy</a:t>
            </a:r>
          </a:p>
          <a:p>
            <a:r>
              <a:rPr lang="en-US" dirty="0" smtClean="0">
                <a:solidFill>
                  <a:srgbClr val="00B0F0"/>
                </a:solidFill>
              </a:rPr>
              <a:t>Data Access</a:t>
            </a:r>
          </a:p>
          <a:p>
            <a:r>
              <a:rPr lang="en-US" dirty="0" smtClean="0"/>
              <a:t>Data Management</a:t>
            </a:r>
          </a:p>
          <a:p>
            <a:pPr lvl="1"/>
            <a:r>
              <a:rPr lang="en-US" dirty="0" smtClean="0"/>
              <a:t>Data Integration &amp; Cleaning</a:t>
            </a:r>
          </a:p>
          <a:p>
            <a:r>
              <a:rPr lang="en-US" dirty="0" smtClean="0"/>
              <a:t>Error Management and Propagation</a:t>
            </a:r>
          </a:p>
          <a:p>
            <a:endParaRPr lang="en-US" dirty="0" smtClean="0"/>
          </a:p>
          <a:p>
            <a:endParaRPr lang="en-US" dirty="0"/>
          </a:p>
        </p:txBody>
      </p:sp>
    </p:spTree>
    <p:extLst>
      <p:ext uri="{BB962C8B-B14F-4D97-AF65-F5344CB8AC3E}">
        <p14:creationId xmlns:p14="http://schemas.microsoft.com/office/powerpoint/2010/main" val="3087886282"/>
      </p:ext>
    </p:extLst>
  </p:cSld>
  <p:clrMapOvr>
    <a:masterClrMapping/>
  </p:clrMapOvr>
  <mc:AlternateContent xmlns:mc="http://schemas.openxmlformats.org/markup-compatibility/2006" xmlns:p14="http://schemas.microsoft.com/office/powerpoint/2010/main">
    <mc:Choice Requires="p14">
      <p:transition spd="slow" p14:dur="2000" advTm="2021"/>
    </mc:Choice>
    <mc:Fallback xmlns="">
      <p:transition spd="slow" advTm="202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chemeClr val="accent2">
                    <a:lumMod val="50000"/>
                  </a:schemeClr>
                </a:solidFill>
              </a:rPr>
              <a:t>What do we know about information privacy</a:t>
            </a:r>
            <a:endParaRPr lang="en-US" dirty="0">
              <a:solidFill>
                <a:schemeClr val="accent2">
                  <a:lumMod val="50000"/>
                </a:schemeClr>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485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http://www.spectrumsi.com/wp-content/uploads/2010/09/cctv-wall-ssi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398" y="1295400"/>
            <a:ext cx="3183623" cy="2362200"/>
          </a:xfrm>
          <a:prstGeom prst="rect">
            <a:avLst/>
          </a:prstGeom>
          <a:noFill/>
          <a:extLst>
            <a:ext uri="{909E8E84-426E-40DD-AFC4-6F175D3DCCD1}">
              <a14:hiddenFill xmlns:a14="http://schemas.microsoft.com/office/drawing/2010/main">
                <a:solidFill>
                  <a:srgbClr val="FFFFFF"/>
                </a:solidFill>
              </a14:hiddenFill>
            </a:ext>
          </a:extLst>
        </p:spPr>
      </p:pic>
      <p:sp>
        <p:nvSpPr>
          <p:cNvPr id="26626" name="Title 1"/>
          <p:cNvSpPr>
            <a:spLocks noGrp="1"/>
          </p:cNvSpPr>
          <p:nvPr>
            <p:ph type="title"/>
          </p:nvPr>
        </p:nvSpPr>
        <p:spPr/>
        <p:txBody>
          <a:bodyPr>
            <a:normAutofit fontScale="90000"/>
          </a:bodyPr>
          <a:lstStyle/>
          <a:p>
            <a:r>
              <a:rPr lang="en-US" dirty="0" smtClean="0"/>
              <a:t>Information Accountability Works</a:t>
            </a:r>
          </a:p>
        </p:txBody>
      </p:sp>
      <p:sp>
        <p:nvSpPr>
          <p:cNvPr id="26627" name="Content Placeholder 2"/>
          <p:cNvSpPr>
            <a:spLocks noGrp="1"/>
          </p:cNvSpPr>
          <p:nvPr>
            <p:ph idx="1"/>
          </p:nvPr>
        </p:nvSpPr>
        <p:spPr>
          <a:xfrm>
            <a:off x="76200" y="1600200"/>
            <a:ext cx="8839200" cy="4525963"/>
          </a:xfrm>
        </p:spPr>
        <p:txBody>
          <a:bodyPr>
            <a:noAutofit/>
          </a:bodyPr>
          <a:lstStyle/>
          <a:p>
            <a:r>
              <a:rPr lang="en-US" sz="2400" dirty="0" smtClean="0"/>
              <a:t>Secrecy : Hiding information</a:t>
            </a:r>
          </a:p>
          <a:p>
            <a:pPr lvl="1"/>
            <a:r>
              <a:rPr lang="en-US" sz="2000" dirty="0" smtClean="0"/>
              <a:t>In reality, has limited power to protect privacy</a:t>
            </a:r>
          </a:p>
          <a:p>
            <a:pPr lvl="1"/>
            <a:r>
              <a:rPr lang="en-US" sz="2000" dirty="0" smtClean="0"/>
              <a:t>Severe Consequences related to</a:t>
            </a:r>
          </a:p>
          <a:p>
            <a:pPr lvl="2"/>
            <a:r>
              <a:rPr lang="en-US" sz="1600" dirty="0" smtClean="0"/>
              <a:t>Accuracy of data and decisions, use of data for</a:t>
            </a:r>
          </a:p>
          <a:p>
            <a:pPr marL="914400" lvl="2" indent="0">
              <a:buNone/>
            </a:pPr>
            <a:r>
              <a:rPr lang="en-US" sz="1600" dirty="0"/>
              <a:t> </a:t>
            </a:r>
            <a:r>
              <a:rPr lang="en-US" sz="1600" dirty="0" smtClean="0"/>
              <a:t>    legitimate reasons, transparency &amp; democracy</a:t>
            </a:r>
            <a:endParaRPr lang="en-US" sz="1600" b="1" dirty="0" smtClean="0">
              <a:solidFill>
                <a:srgbClr val="0070C0"/>
              </a:solidFill>
            </a:endParaRPr>
          </a:p>
          <a:p>
            <a:r>
              <a:rPr lang="en-US" sz="2400" b="1" dirty="0" smtClean="0">
                <a:solidFill>
                  <a:srgbClr val="0070C0"/>
                </a:solidFill>
              </a:rPr>
              <a:t>Information Accountability </a:t>
            </a:r>
            <a:r>
              <a:rPr lang="en-US" sz="2400" dirty="0" smtClean="0">
                <a:solidFill>
                  <a:srgbClr val="0070C0"/>
                </a:solidFill>
              </a:rPr>
              <a:t>(Credit Report)</a:t>
            </a:r>
            <a:endParaRPr lang="en-US" sz="2400" dirty="0">
              <a:solidFill>
                <a:srgbClr val="0070C0"/>
              </a:solidFill>
            </a:endParaRPr>
          </a:p>
          <a:p>
            <a:pPr lvl="1"/>
            <a:r>
              <a:rPr lang="en-US" sz="2000" dirty="0">
                <a:solidFill>
                  <a:srgbClr val="0070C0"/>
                </a:solidFill>
              </a:rPr>
              <a:t>V</a:t>
            </a:r>
            <a:r>
              <a:rPr lang="en-US" sz="2000" dirty="0" smtClean="0">
                <a:solidFill>
                  <a:srgbClr val="0070C0"/>
                </a:solidFill>
              </a:rPr>
              <a:t>ery </a:t>
            </a:r>
            <a:r>
              <a:rPr lang="en-US" sz="2000" dirty="0">
                <a:solidFill>
                  <a:srgbClr val="0070C0"/>
                </a:solidFill>
              </a:rPr>
              <a:t>clear transparency in the use of the </a:t>
            </a:r>
            <a:r>
              <a:rPr lang="en-US" sz="2000" dirty="0" smtClean="0">
                <a:solidFill>
                  <a:srgbClr val="0070C0"/>
                </a:solidFill>
              </a:rPr>
              <a:t>data </a:t>
            </a:r>
          </a:p>
          <a:p>
            <a:pPr lvl="1"/>
            <a:r>
              <a:rPr lang="en-US" sz="2000" dirty="0" smtClean="0"/>
              <a:t>Disclosure : Declared in writing, so when something goes wrong the right people are held accountable (data use agreements)</a:t>
            </a:r>
          </a:p>
          <a:p>
            <a:pPr lvl="1"/>
            <a:r>
              <a:rPr lang="en-US" sz="2000" dirty="0" smtClean="0"/>
              <a:t>IT WORKS! Primary method used to protect financial data</a:t>
            </a:r>
          </a:p>
          <a:p>
            <a:pPr lvl="1"/>
            <a:r>
              <a:rPr lang="en-US" sz="2000" dirty="0" smtClean="0"/>
              <a:t>Internet : </a:t>
            </a:r>
            <a:r>
              <a:rPr lang="en-US" sz="2000" dirty="0" err="1" smtClean="0"/>
              <a:t>crowdsourced</a:t>
            </a:r>
            <a:r>
              <a:rPr lang="en-US" sz="2000" dirty="0" smtClean="0"/>
              <a:t> auditing (public access IRB)</a:t>
            </a:r>
          </a:p>
          <a:p>
            <a:pPr lvl="1"/>
            <a:r>
              <a:rPr lang="en-US" sz="2000" dirty="0" smtClean="0"/>
              <a:t>Logs &amp; audits : what to log, how to keep tamperproof log</a:t>
            </a:r>
          </a:p>
          <a:p>
            <a:pPr lvl="1"/>
            <a:endParaRPr lang="en-US" sz="1800" dirty="0" smtClean="0"/>
          </a:p>
          <a:p>
            <a:pPr marL="0" indent="0">
              <a:buNone/>
            </a:pPr>
            <a:r>
              <a:rPr lang="en-US" sz="1800" dirty="0" smtClean="0"/>
              <a:t>D.J. </a:t>
            </a:r>
            <a:r>
              <a:rPr lang="en-US" sz="1800" dirty="0" err="1" smtClean="0"/>
              <a:t>Weitzner</a:t>
            </a:r>
            <a:r>
              <a:rPr lang="en-US" sz="1800" dirty="0" smtClean="0"/>
              <a:t> et al., Information Accountability, Comm. ACM, vol. 51, no. 6, 2008, pp. 82–87.</a:t>
            </a:r>
          </a:p>
        </p:txBody>
      </p:sp>
      <p:pic>
        <p:nvPicPr>
          <p:cNvPr id="2" name="Picture 4" descr="http://www.karensperspective.com/wp-content/uploads/2009/09/credit-repo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4577534"/>
            <a:ext cx="1507221" cy="15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92635"/>
      </p:ext>
    </p:extLst>
  </p:cSld>
  <p:clrMapOvr>
    <a:masterClrMapping/>
  </p:clrMapOvr>
  <p:transition spd="slow" advTm="65673"/>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Privacy is a </a:t>
            </a:r>
            <a:br>
              <a:rPr lang="en-US" sz="4000" dirty="0" smtClean="0"/>
            </a:br>
            <a:r>
              <a:rPr lang="en-US" sz="4000" dirty="0" smtClean="0"/>
              <a:t>BUDGET constrained problem</a:t>
            </a:r>
            <a:endParaRPr lang="en-US" sz="4000" dirty="0"/>
          </a:p>
        </p:txBody>
      </p:sp>
      <p:sp>
        <p:nvSpPr>
          <p:cNvPr id="3" name="Content Placeholder 2"/>
          <p:cNvSpPr>
            <a:spLocks noGrp="1"/>
          </p:cNvSpPr>
          <p:nvPr>
            <p:ph idx="1"/>
          </p:nvPr>
        </p:nvSpPr>
        <p:spPr/>
        <p:txBody>
          <a:bodyPr>
            <a:normAutofit/>
          </a:bodyPr>
          <a:lstStyle/>
          <a:p>
            <a:r>
              <a:rPr lang="en-US" dirty="0" smtClean="0"/>
              <a:t>Differential Privacy proves </a:t>
            </a:r>
            <a:r>
              <a:rPr lang="en-US" dirty="0"/>
              <a:t>e</a:t>
            </a:r>
            <a:r>
              <a:rPr lang="en-US" dirty="0" smtClean="0"/>
              <a:t>ach </a:t>
            </a:r>
            <a:r>
              <a:rPr lang="en-US" dirty="0"/>
              <a:t>query leads to some privacy loss while providing some utility in terms of data analysis. </a:t>
            </a:r>
            <a:endParaRPr lang="en-US" dirty="0" smtClean="0"/>
          </a:p>
          <a:p>
            <a:r>
              <a:rPr lang="en-US" dirty="0" smtClean="0">
                <a:solidFill>
                  <a:srgbClr val="0070C0"/>
                </a:solidFill>
              </a:rPr>
              <a:t>The </a:t>
            </a:r>
            <a:r>
              <a:rPr lang="en-US" dirty="0">
                <a:solidFill>
                  <a:srgbClr val="0070C0"/>
                </a:solidFill>
              </a:rPr>
              <a:t>goal is to achieve the maximum utility under a fixed privacy budget </a:t>
            </a:r>
            <a:endParaRPr lang="en-US" dirty="0" smtClean="0">
              <a:solidFill>
                <a:srgbClr val="0070C0"/>
              </a:solidFill>
            </a:endParaRPr>
          </a:p>
        </p:txBody>
      </p:sp>
      <p:grpSp>
        <p:nvGrpSpPr>
          <p:cNvPr id="9" name="Group 8"/>
          <p:cNvGrpSpPr/>
          <p:nvPr/>
        </p:nvGrpSpPr>
        <p:grpSpPr>
          <a:xfrm>
            <a:off x="1295400" y="4572001"/>
            <a:ext cx="7728457" cy="2057400"/>
            <a:chOff x="164085" y="4743745"/>
            <a:chExt cx="8903715" cy="2085975"/>
          </a:xfrm>
        </p:grpSpPr>
        <p:pic>
          <p:nvPicPr>
            <p:cNvPr id="8" name="Picture 7"/>
            <p:cNvPicPr>
              <a:picLocks noChangeAspect="1"/>
            </p:cNvPicPr>
            <p:nvPr/>
          </p:nvPicPr>
          <p:blipFill>
            <a:blip r:embed="rId3"/>
            <a:stretch>
              <a:fillRect/>
            </a:stretch>
          </p:blipFill>
          <p:spPr>
            <a:xfrm>
              <a:off x="164085" y="4743745"/>
              <a:ext cx="8903715" cy="2085975"/>
            </a:xfrm>
            <a:prstGeom prst="rect">
              <a:avLst/>
            </a:prstGeom>
          </p:spPr>
        </p:pic>
        <p:sp>
          <p:nvSpPr>
            <p:cNvPr id="4" name="TextBox 3"/>
            <p:cNvSpPr txBox="1"/>
            <p:nvPr/>
          </p:nvSpPr>
          <p:spPr>
            <a:xfrm>
              <a:off x="427449" y="4953000"/>
              <a:ext cx="8411753" cy="530487"/>
            </a:xfrm>
            <a:prstGeom prst="rect">
              <a:avLst/>
            </a:prstGeom>
            <a:noFill/>
          </p:spPr>
          <p:txBody>
            <a:bodyPr wrap="square" rtlCol="0">
              <a:spAutoFit/>
            </a:bodyPr>
            <a:lstStyle/>
            <a:p>
              <a:r>
                <a:rPr lang="en-US" sz="2800" b="1" dirty="0" smtClean="0">
                  <a:solidFill>
                    <a:schemeClr val="bg1"/>
                  </a:solidFill>
                </a:rPr>
                <a:t> Utility                                              </a:t>
              </a:r>
              <a:r>
                <a:rPr lang="en-US" sz="1600" b="1" dirty="0" smtClean="0">
                  <a:solidFill>
                    <a:schemeClr val="bg1"/>
                  </a:solidFill>
                </a:rPr>
                <a:t>  </a:t>
              </a:r>
              <a:r>
                <a:rPr lang="en-US" sz="2800" b="1" dirty="0" smtClean="0">
                  <a:solidFill>
                    <a:schemeClr val="bg1"/>
                  </a:solidFill>
                </a:rPr>
                <a:t>Privacy</a:t>
              </a:r>
              <a:endParaRPr lang="en-US" sz="2800" b="1" dirty="0">
                <a:solidFill>
                  <a:schemeClr val="bg1"/>
                </a:solidFill>
              </a:endParaRPr>
            </a:p>
          </p:txBody>
        </p:sp>
      </p:grpSp>
    </p:spTree>
    <p:extLst>
      <p:ext uri="{BB962C8B-B14F-4D97-AF65-F5344CB8AC3E}">
        <p14:creationId xmlns:p14="http://schemas.microsoft.com/office/powerpoint/2010/main" val="512890386"/>
      </p:ext>
    </p:extLst>
  </p:cSld>
  <p:clrMapOvr>
    <a:masterClrMapping/>
  </p:clrMapOvr>
  <mc:AlternateContent xmlns:mc="http://schemas.openxmlformats.org/markup-compatibility/2006" xmlns:p14="http://schemas.microsoft.com/office/powerpoint/2010/main">
    <mc:Choice Requires="p14">
      <p:transition spd="slow" p14:dur="2000" advTm="62000"/>
    </mc:Choice>
    <mc:Fallback xmlns="">
      <p:transition spd="slow" advTm="62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Social Issues: Balance between</a:t>
            </a:r>
          </a:p>
        </p:txBody>
      </p:sp>
      <p:sp>
        <p:nvSpPr>
          <p:cNvPr id="25603" name="Content Placeholder 2"/>
          <p:cNvSpPr>
            <a:spLocks noGrp="1"/>
          </p:cNvSpPr>
          <p:nvPr>
            <p:ph idx="1"/>
          </p:nvPr>
        </p:nvSpPr>
        <p:spPr/>
        <p:txBody>
          <a:bodyPr>
            <a:normAutofit fontScale="85000" lnSpcReduction="20000"/>
          </a:bodyPr>
          <a:lstStyle/>
          <a:p>
            <a:r>
              <a:rPr lang="en-US" dirty="0" smtClean="0"/>
              <a:t>Individual privacy </a:t>
            </a:r>
          </a:p>
          <a:p>
            <a:pPr lvl="1"/>
            <a:r>
              <a:rPr lang="en-US" dirty="0" smtClean="0"/>
              <a:t>Secrecy does not work very well : accuracy of data </a:t>
            </a:r>
          </a:p>
          <a:p>
            <a:r>
              <a:rPr lang="en-US" dirty="0" smtClean="0"/>
              <a:t>Cost of integrity of data </a:t>
            </a:r>
          </a:p>
          <a:p>
            <a:pPr lvl="1"/>
            <a:r>
              <a:rPr lang="en-US" dirty="0" smtClean="0"/>
              <a:t>Bias in research: selective sampling</a:t>
            </a:r>
          </a:p>
          <a:p>
            <a:pPr lvl="1"/>
            <a:r>
              <a:rPr lang="en-US" dirty="0" smtClean="0"/>
              <a:t>Incorrect analysis that can lead to wrong decisions</a:t>
            </a:r>
          </a:p>
          <a:p>
            <a:r>
              <a:rPr lang="en-US" dirty="0" smtClean="0"/>
              <a:t>Organization transparency &amp; accountability</a:t>
            </a:r>
          </a:p>
          <a:p>
            <a:r>
              <a:rPr lang="en-US" dirty="0" smtClean="0"/>
              <a:t>Freedom of speech</a:t>
            </a:r>
          </a:p>
          <a:p>
            <a:pPr lvl="1"/>
            <a:r>
              <a:rPr lang="en-US" dirty="0" smtClean="0"/>
              <a:t>Marketing is freedom to express why one should prescribe certain drugs</a:t>
            </a:r>
          </a:p>
          <a:p>
            <a:pPr lvl="1"/>
            <a:r>
              <a:rPr lang="en-US" dirty="0" smtClean="0"/>
              <a:t>Marketing is freedom to send junk mail &amp; call</a:t>
            </a:r>
          </a:p>
          <a:p>
            <a:pPr lvl="1"/>
            <a:r>
              <a:rPr lang="en-US" dirty="0" smtClean="0"/>
              <a:t>Thus, getting more information to better target is acceptable and should be allowed</a:t>
            </a:r>
          </a:p>
        </p:txBody>
      </p:sp>
    </p:spTree>
    <p:extLst>
      <p:ext uri="{BB962C8B-B14F-4D97-AF65-F5344CB8AC3E}">
        <p14:creationId xmlns:p14="http://schemas.microsoft.com/office/powerpoint/2010/main" val="2949602604"/>
      </p:ext>
    </p:extLst>
  </p:cSld>
  <p:clrMapOvr>
    <a:masterClrMapping/>
  </p:clrMapOvr>
  <p:transition spd="slow" advTm="2001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smtClean="0"/>
              <a:t>Properties of BIG DATA : 4V</a:t>
            </a:r>
          </a:p>
        </p:txBody>
      </p:sp>
      <p:sp>
        <p:nvSpPr>
          <p:cNvPr id="10243" name="Content Placeholder 2"/>
          <p:cNvSpPr>
            <a:spLocks noGrp="1"/>
          </p:cNvSpPr>
          <p:nvPr>
            <p:ph idx="1"/>
          </p:nvPr>
        </p:nvSpPr>
        <p:spPr/>
        <p:txBody>
          <a:bodyPr/>
          <a:lstStyle/>
          <a:p>
            <a:r>
              <a:rPr lang="en-US" altLang="en-US" smtClean="0"/>
              <a:t>Volume : constantly generating </a:t>
            </a:r>
          </a:p>
          <a:p>
            <a:r>
              <a:rPr lang="en-US" altLang="en-US" smtClean="0"/>
              <a:t>Velocity : constantly changing</a:t>
            </a:r>
          </a:p>
          <a:p>
            <a:r>
              <a:rPr lang="en-US" altLang="en-US" smtClean="0"/>
              <a:t>Variety : expressed in many ways</a:t>
            </a:r>
          </a:p>
          <a:p>
            <a:r>
              <a:rPr lang="en-US" altLang="en-US" smtClean="0"/>
              <a:t>Veracity : lots of errors</a:t>
            </a:r>
          </a:p>
        </p:txBody>
      </p:sp>
      <p:sp>
        <p:nvSpPr>
          <p:cNvPr id="4" name="Rectangle 21"/>
          <p:cNvSpPr>
            <a:spLocks noChangeArrowheads="1"/>
          </p:cNvSpPr>
          <p:nvPr/>
        </p:nvSpPr>
        <p:spPr bwMode="auto">
          <a:xfrm>
            <a:off x="1400175" y="4319588"/>
            <a:ext cx="7110413" cy="1471172"/>
          </a:xfrm>
          <a:prstGeom prst="rect">
            <a:avLst/>
          </a:prstGeom>
          <a:solidFill>
            <a:srgbClr val="FBFAE2">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Tx/>
              <a:buNone/>
            </a:pPr>
            <a:r>
              <a:rPr lang="en-US" altLang="en-US" b="1" dirty="0" smtClean="0">
                <a:solidFill>
                  <a:schemeClr val="accent2"/>
                </a:solidFill>
                <a:latin typeface="Arial Narrow" pitchFamily="34" charset="0"/>
              </a:rPr>
              <a:t>EXAMPLE: the INTERNET!</a:t>
            </a:r>
          </a:p>
          <a:p>
            <a:pPr algn="ctr">
              <a:buFontTx/>
              <a:buNone/>
            </a:pPr>
            <a:r>
              <a:rPr lang="en-US" altLang="en-US" b="1" dirty="0" smtClean="0">
                <a:solidFill>
                  <a:schemeClr val="accent2"/>
                </a:solidFill>
                <a:latin typeface="Arial Narrow" pitchFamily="34" charset="0"/>
              </a:rPr>
              <a:t>What </a:t>
            </a:r>
            <a:r>
              <a:rPr lang="en-US" altLang="en-US" b="1" dirty="0">
                <a:solidFill>
                  <a:schemeClr val="accent2"/>
                </a:solidFill>
                <a:latin typeface="Arial Narrow" pitchFamily="34" charset="0"/>
              </a:rPr>
              <a:t>do you do to find information/knowledge on the Internet?</a:t>
            </a:r>
          </a:p>
        </p:txBody>
      </p:sp>
    </p:spTree>
    <p:custDataLst>
      <p:tags r:id="rId1"/>
    </p:custDataLst>
    <p:extLst>
      <p:ext uri="{BB962C8B-B14F-4D97-AF65-F5344CB8AC3E}">
        <p14:creationId xmlns:p14="http://schemas.microsoft.com/office/powerpoint/2010/main" val="3291448788"/>
      </p:ext>
    </p:extLst>
  </p:cSld>
  <p:clrMapOvr>
    <a:masterClrMapping/>
  </p:clrMapOvr>
  <p:transition spd="slow" advTm="7280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fontScale="90000"/>
          </a:bodyPr>
          <a:lstStyle/>
          <a:p>
            <a:r>
              <a:rPr lang="en-US" altLang="en-US" smtClean="0"/>
              <a:t>Privacy as contextual integrity (legal)</a:t>
            </a:r>
          </a:p>
        </p:txBody>
      </p:sp>
      <p:sp>
        <p:nvSpPr>
          <p:cNvPr id="72707" name="Content Placeholder 2"/>
          <p:cNvSpPr>
            <a:spLocks noGrp="1"/>
          </p:cNvSpPr>
          <p:nvPr>
            <p:ph idx="1"/>
          </p:nvPr>
        </p:nvSpPr>
        <p:spPr/>
        <p:txBody>
          <a:bodyPr>
            <a:normAutofit fontScale="92500" lnSpcReduction="10000"/>
          </a:bodyPr>
          <a:lstStyle/>
          <a:p>
            <a:r>
              <a:rPr lang="en-US" altLang="en-US" dirty="0" smtClean="0"/>
              <a:t>Helen </a:t>
            </a:r>
            <a:r>
              <a:rPr lang="en-US" altLang="en-US" dirty="0" err="1" smtClean="0"/>
              <a:t>Nissenbaum</a:t>
            </a:r>
            <a:r>
              <a:rPr lang="en-US" altLang="en-US" dirty="0" smtClean="0"/>
              <a:t>  (NYU Law School)</a:t>
            </a:r>
          </a:p>
          <a:p>
            <a:r>
              <a:rPr lang="en-US" altLang="en-US" i="1" dirty="0" smtClean="0">
                <a:hlinkClick r:id="rId2"/>
              </a:rPr>
              <a:t>Washington Law Review, Vol. 79, No. 1, 2004</a:t>
            </a:r>
            <a:r>
              <a:rPr lang="en-US" altLang="en-US" dirty="0" smtClean="0"/>
              <a:t> </a:t>
            </a:r>
          </a:p>
          <a:p>
            <a:r>
              <a:rPr lang="en-US" altLang="en-US" dirty="0" smtClean="0"/>
              <a:t>a conceptual framework for understanding privacy expectations and their implications developed in the literature on law, public policy, and political philosophy</a:t>
            </a:r>
          </a:p>
          <a:p>
            <a:r>
              <a:rPr lang="en-US" altLang="en-US" dirty="0" smtClean="0"/>
              <a:t>Privacy Protection / Violation</a:t>
            </a:r>
          </a:p>
          <a:p>
            <a:pPr lvl="1"/>
            <a:r>
              <a:rPr lang="en-US" altLang="en-US" dirty="0" smtClean="0">
                <a:solidFill>
                  <a:srgbClr val="C00000"/>
                </a:solidFill>
              </a:rPr>
              <a:t>Social norms of expectation </a:t>
            </a:r>
            <a:r>
              <a:rPr lang="en-US" altLang="en-US" dirty="0" smtClean="0"/>
              <a:t>(on use, sharing </a:t>
            </a:r>
            <a:r>
              <a:rPr lang="en-US" altLang="en-US" dirty="0" err="1" smtClean="0"/>
              <a:t>etc</a:t>
            </a:r>
            <a:r>
              <a:rPr lang="en-US" altLang="en-US" dirty="0" smtClean="0"/>
              <a:t>)</a:t>
            </a:r>
          </a:p>
          <a:p>
            <a:pPr lvl="1"/>
            <a:r>
              <a:rPr lang="en-US" altLang="en-US" dirty="0" smtClean="0"/>
              <a:t>Due diligence</a:t>
            </a:r>
          </a:p>
          <a:p>
            <a:pPr lvl="1"/>
            <a:r>
              <a:rPr lang="en-US" altLang="en-US" dirty="0" smtClean="0"/>
              <a:t>Quantifying harm : loss of job</a:t>
            </a:r>
          </a:p>
        </p:txBody>
      </p:sp>
    </p:spTree>
    <p:extLst>
      <p:ext uri="{BB962C8B-B14F-4D97-AF65-F5344CB8AC3E}">
        <p14:creationId xmlns:p14="http://schemas.microsoft.com/office/powerpoint/2010/main" val="2538711506"/>
      </p:ext>
    </p:extLst>
  </p:cSld>
  <p:clrMapOvr>
    <a:masterClrMapping/>
  </p:clrMapOvr>
  <p:transition spd="slow" advTm="6754"/>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Privacy Expectation for </a:t>
            </a:r>
            <a:r>
              <a:rPr lang="en-US" sz="4000" b="1" dirty="0" smtClean="0">
                <a:solidFill>
                  <a:schemeClr val="accent1">
                    <a:lumMod val="60000"/>
                    <a:lumOff val="40000"/>
                  </a:schemeClr>
                </a:solidFill>
              </a:rPr>
              <a:t>Doing Research</a:t>
            </a:r>
            <a:endParaRPr lang="en-US" sz="4000" b="1" dirty="0">
              <a:solidFill>
                <a:schemeClr val="accent1">
                  <a:lumMod val="60000"/>
                  <a:lumOff val="40000"/>
                </a:schemeClr>
              </a:solidFill>
            </a:endParaRPr>
          </a:p>
        </p:txBody>
      </p:sp>
      <p:sp>
        <p:nvSpPr>
          <p:cNvPr id="3" name="Content Placeholder 2"/>
          <p:cNvSpPr>
            <a:spLocks noGrp="1"/>
          </p:cNvSpPr>
          <p:nvPr>
            <p:ph idx="1"/>
          </p:nvPr>
        </p:nvSpPr>
        <p:spPr>
          <a:xfrm>
            <a:off x="0" y="1600200"/>
            <a:ext cx="9144000" cy="4876800"/>
          </a:xfrm>
        </p:spPr>
        <p:txBody>
          <a:bodyPr>
            <a:normAutofit fontScale="92500" lnSpcReduction="10000"/>
          </a:bodyPr>
          <a:lstStyle/>
          <a:p>
            <a:r>
              <a:rPr lang="en-US" dirty="0" smtClean="0"/>
              <a:t>Consider the </a:t>
            </a:r>
            <a:r>
              <a:rPr lang="en-US" b="1" dirty="0" smtClean="0">
                <a:solidFill>
                  <a:srgbClr val="0070C0"/>
                </a:solidFill>
              </a:rPr>
              <a:t>RISK of HARM</a:t>
            </a:r>
            <a:r>
              <a:rPr lang="en-US" dirty="0" smtClean="0"/>
              <a:t> versus </a:t>
            </a:r>
            <a:r>
              <a:rPr lang="en-US" b="1" dirty="0" smtClean="0">
                <a:solidFill>
                  <a:srgbClr val="0070C0"/>
                </a:solidFill>
              </a:rPr>
              <a:t>BENEFIT to SOCIETY</a:t>
            </a:r>
            <a:endParaRPr lang="en-US" b="1" dirty="0">
              <a:solidFill>
                <a:srgbClr val="0070C0"/>
              </a:solidFill>
            </a:endParaRPr>
          </a:p>
          <a:p>
            <a:r>
              <a:rPr lang="en-US" dirty="0" smtClean="0"/>
              <a:t>Taking into account the </a:t>
            </a:r>
            <a:r>
              <a:rPr lang="en-US" b="1" dirty="0">
                <a:solidFill>
                  <a:srgbClr val="0070C0"/>
                </a:solidFill>
              </a:rPr>
              <a:t>COST</a:t>
            </a:r>
          </a:p>
          <a:p>
            <a:pPr lvl="1"/>
            <a:r>
              <a:rPr lang="en-US" dirty="0" smtClean="0"/>
              <a:t>Individual privacy </a:t>
            </a:r>
          </a:p>
          <a:p>
            <a:pPr lvl="1"/>
            <a:r>
              <a:rPr lang="en-US" dirty="0" smtClean="0"/>
              <a:t>Cost of integrity of data : bad data can lead to wrong decisions</a:t>
            </a:r>
          </a:p>
          <a:p>
            <a:pPr lvl="1"/>
            <a:r>
              <a:rPr lang="en-US" dirty="0"/>
              <a:t>Lost opportunity cost of no access to data</a:t>
            </a:r>
          </a:p>
          <a:p>
            <a:pPr lvl="1"/>
            <a:r>
              <a:rPr lang="en-US" dirty="0" smtClean="0"/>
              <a:t>Organization transparency &amp; accountability (democracy)</a:t>
            </a:r>
          </a:p>
          <a:p>
            <a:pPr lvl="1"/>
            <a:r>
              <a:rPr lang="en-US" dirty="0" smtClean="0"/>
              <a:t>Value gained through obtaining timely, accurate, appropriate information for good decision making</a:t>
            </a:r>
          </a:p>
          <a:p>
            <a:pPr lvl="1"/>
            <a:r>
              <a:rPr lang="en-US" dirty="0" smtClean="0"/>
              <a:t>Financial cost of data security measures</a:t>
            </a:r>
          </a:p>
          <a:p>
            <a:r>
              <a:rPr lang="en-US" b="1" dirty="0" smtClean="0">
                <a:solidFill>
                  <a:srgbClr val="0070C0"/>
                </a:solidFill>
              </a:rPr>
              <a:t>Transparent and accountable use of data</a:t>
            </a:r>
          </a:p>
        </p:txBody>
      </p:sp>
    </p:spTree>
    <p:extLst>
      <p:ext uri="{BB962C8B-B14F-4D97-AF65-F5344CB8AC3E}">
        <p14:creationId xmlns:p14="http://schemas.microsoft.com/office/powerpoint/2010/main" val="2983290145"/>
      </p:ext>
    </p:extLst>
  </p:cSld>
  <p:clrMapOvr>
    <a:masterClrMapping/>
  </p:clrMapOvr>
  <mc:AlternateContent xmlns:mc="http://schemas.openxmlformats.org/markup-compatibility/2006" xmlns:p14="http://schemas.microsoft.com/office/powerpoint/2010/main">
    <mc:Choice Requires="p14">
      <p:transition spd="slow" p14:dur="2000" advTm="48919"/>
    </mc:Choice>
    <mc:Fallback xmlns="">
      <p:transition spd="slow" advTm="48919"/>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7"/>
          <p:cNvSpPr>
            <a:spLocks noGrp="1"/>
          </p:cNvSpPr>
          <p:nvPr>
            <p:ph type="title"/>
          </p:nvPr>
        </p:nvSpPr>
        <p:spPr/>
        <p:txBody>
          <a:bodyPr/>
          <a:lstStyle/>
          <a:p>
            <a:r>
              <a:rPr lang="en-US" dirty="0" smtClean="0"/>
              <a:t>Privacy-by-Design</a:t>
            </a:r>
          </a:p>
        </p:txBody>
      </p:sp>
      <p:pic>
        <p:nvPicPr>
          <p:cNvPr id="72707"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2400" y="1732755"/>
            <a:ext cx="3128962" cy="4535487"/>
          </a:xfrm>
        </p:spPr>
      </p:pic>
      <p:sp>
        <p:nvSpPr>
          <p:cNvPr id="6" name="Content Placeholder 8"/>
          <p:cNvSpPr txBox="1">
            <a:spLocks/>
          </p:cNvSpPr>
          <p:nvPr/>
        </p:nvSpPr>
        <p:spPr>
          <a:xfrm>
            <a:off x="1828800" y="1371600"/>
            <a:ext cx="7315200" cy="5257799"/>
          </a:xfrm>
          <a:prstGeom prst="rect">
            <a:avLst/>
          </a:prstGeom>
          <a:solidFill>
            <a:schemeClr val="bg1"/>
          </a:solidFill>
        </p:spPr>
        <p:txBody>
          <a:bodyPr/>
          <a:lstStyle>
            <a:lvl1pPr marL="342900" indent="-342900" algn="l" rtl="0" eaLnBrk="1" fontAlgn="base" hangingPunct="1">
              <a:lnSpc>
                <a:spcPct val="90000"/>
              </a:lnSpc>
              <a:spcBef>
                <a:spcPct val="20000"/>
              </a:spcBef>
              <a:spcAft>
                <a:spcPct val="20000"/>
              </a:spcAft>
              <a:buClr>
                <a:srgbClr val="336699"/>
              </a:buClr>
              <a:buSzPct val="115000"/>
              <a:buFont typeface="Wingdings" pitchFamily="-128" charset="2"/>
              <a:buChar char="§"/>
              <a:defRPr sz="3200">
                <a:solidFill>
                  <a:srgbClr val="003366"/>
                </a:solidFill>
                <a:latin typeface="+mn-lt"/>
                <a:ea typeface="ヒラギノ角ゴ Pro W3" pitchFamily="-112" charset="-128"/>
                <a:cs typeface="Book Antiqua" pitchFamily="18" charset="0"/>
              </a:defRPr>
            </a:lvl1pPr>
            <a:lvl2pPr marL="742950" indent="-285750" algn="l" rtl="0" eaLnBrk="1" fontAlgn="base" hangingPunct="1">
              <a:lnSpc>
                <a:spcPct val="90000"/>
              </a:lnSpc>
              <a:spcBef>
                <a:spcPct val="20000"/>
              </a:spcBef>
              <a:spcAft>
                <a:spcPct val="20000"/>
              </a:spcAft>
              <a:buClr>
                <a:srgbClr val="6699CC"/>
              </a:buClr>
              <a:buSzPct val="125000"/>
              <a:buChar char="•"/>
              <a:defRPr sz="2800">
                <a:solidFill>
                  <a:srgbClr val="335F89"/>
                </a:solidFill>
                <a:latin typeface="+mn-lt"/>
                <a:ea typeface="ヒラギノ角ゴ Pro W3" pitchFamily="-112" charset="-128"/>
                <a:cs typeface="Book Antiqua" pitchFamily="18" charset="0"/>
              </a:defRPr>
            </a:lvl2pPr>
            <a:lvl3pPr marL="1143000" indent="-228600" algn="l" rtl="0" eaLnBrk="1" fontAlgn="base" hangingPunct="1">
              <a:lnSpc>
                <a:spcPct val="90000"/>
              </a:lnSpc>
              <a:spcBef>
                <a:spcPct val="20000"/>
              </a:spcBef>
              <a:spcAft>
                <a:spcPct val="20000"/>
              </a:spcAft>
              <a:buClr>
                <a:srgbClr val="336699"/>
              </a:buClr>
              <a:buSzPct val="115000"/>
              <a:buFont typeface="Wingdings" pitchFamily="-128" charset="2"/>
              <a:buChar char="w"/>
              <a:defRPr sz="2400">
                <a:solidFill>
                  <a:srgbClr val="5F5F5F"/>
                </a:solidFill>
                <a:latin typeface="+mn-lt"/>
                <a:ea typeface="ヒラギノ角ゴ Pro W3" pitchFamily="-112" charset="-128"/>
                <a:cs typeface="Book Antiqua" pitchFamily="18" charset="0"/>
              </a:defRPr>
            </a:lvl3pPr>
            <a:lvl4pPr marL="1600200" indent="-228600" algn="l" rtl="0" eaLnBrk="1" fontAlgn="base" hangingPunct="1">
              <a:spcBef>
                <a:spcPct val="20000"/>
              </a:spcBef>
              <a:spcAft>
                <a:spcPct val="0"/>
              </a:spcAft>
              <a:buSzPct val="75000"/>
              <a:buFont typeface="Wingdings" pitchFamily="-128" charset="2"/>
              <a:buChar char="v"/>
              <a:defRPr sz="2000">
                <a:solidFill>
                  <a:srgbClr val="808080"/>
                </a:solidFill>
                <a:latin typeface="+mn-lt"/>
                <a:ea typeface="ヒラギノ角ゴ Pro W3" pitchFamily="-112" charset="-128"/>
                <a:cs typeface="Book Antiqua" pitchFamily="18" charset="0"/>
              </a:defRPr>
            </a:lvl4pPr>
            <a:lvl5pPr marL="2057400" indent="-228600" algn="l" rtl="0" eaLnBrk="1" fontAlgn="base" hangingPunct="1">
              <a:spcBef>
                <a:spcPct val="20000"/>
              </a:spcBef>
              <a:spcAft>
                <a:spcPct val="0"/>
              </a:spcAft>
              <a:buSzPct val="80000"/>
              <a:buChar char="o"/>
              <a:defRPr sz="2000">
                <a:solidFill>
                  <a:srgbClr val="969696"/>
                </a:solidFill>
                <a:latin typeface="+mn-lt"/>
                <a:ea typeface="ヒラギノ角ゴ Pro W3" pitchFamily="-112" charset="-128"/>
                <a:cs typeface="Book Antiqua" pitchFamily="18" charset="0"/>
              </a:defRPr>
            </a:lvl5pPr>
            <a:lvl6pPr marL="2514600" indent="-228600" algn="l" rtl="0" eaLnBrk="1" fontAlgn="base" hangingPunct="1">
              <a:spcBef>
                <a:spcPct val="20000"/>
              </a:spcBef>
              <a:spcAft>
                <a:spcPct val="0"/>
              </a:spcAft>
              <a:buSzPct val="80000"/>
              <a:buChar char="o"/>
              <a:defRPr sz="2000">
                <a:solidFill>
                  <a:srgbClr val="969696"/>
                </a:solidFill>
                <a:latin typeface="+mn-lt"/>
                <a:cs typeface="+mn-cs"/>
              </a:defRPr>
            </a:lvl6pPr>
            <a:lvl7pPr marL="2971800" indent="-228600" algn="l" rtl="0" eaLnBrk="1" fontAlgn="base" hangingPunct="1">
              <a:spcBef>
                <a:spcPct val="20000"/>
              </a:spcBef>
              <a:spcAft>
                <a:spcPct val="0"/>
              </a:spcAft>
              <a:buSzPct val="80000"/>
              <a:buChar char="o"/>
              <a:defRPr sz="2000">
                <a:solidFill>
                  <a:srgbClr val="969696"/>
                </a:solidFill>
                <a:latin typeface="+mn-lt"/>
                <a:cs typeface="+mn-cs"/>
              </a:defRPr>
            </a:lvl7pPr>
            <a:lvl8pPr marL="3429000" indent="-228600" algn="l" rtl="0" eaLnBrk="1" fontAlgn="base" hangingPunct="1">
              <a:spcBef>
                <a:spcPct val="20000"/>
              </a:spcBef>
              <a:spcAft>
                <a:spcPct val="0"/>
              </a:spcAft>
              <a:buSzPct val="80000"/>
              <a:buChar char="o"/>
              <a:defRPr sz="2000">
                <a:solidFill>
                  <a:srgbClr val="969696"/>
                </a:solidFill>
                <a:latin typeface="+mn-lt"/>
                <a:cs typeface="+mn-cs"/>
              </a:defRPr>
            </a:lvl8pPr>
            <a:lvl9pPr marL="3886200" indent="-228600" algn="l" rtl="0" eaLnBrk="1" fontAlgn="base" hangingPunct="1">
              <a:spcBef>
                <a:spcPct val="20000"/>
              </a:spcBef>
              <a:spcAft>
                <a:spcPct val="0"/>
              </a:spcAft>
              <a:buSzPct val="80000"/>
              <a:buChar char="o"/>
              <a:defRPr sz="2000">
                <a:solidFill>
                  <a:srgbClr val="969696"/>
                </a:solidFill>
                <a:latin typeface="+mn-lt"/>
                <a:cs typeface="+mn-cs"/>
              </a:defRPr>
            </a:lvl9pPr>
          </a:lstStyle>
          <a:p>
            <a:r>
              <a:rPr lang="en-US" sz="2800" kern="0" dirty="0" smtClean="0"/>
              <a:t>A different perspective on privacy and research using personal data</a:t>
            </a:r>
          </a:p>
          <a:p>
            <a:r>
              <a:rPr lang="en-US" sz="2800" kern="0" dirty="0" smtClean="0"/>
              <a:t>Personal Data is Delicate/Hazardous/Valuable</a:t>
            </a:r>
          </a:p>
          <a:p>
            <a:r>
              <a:rPr lang="en-US" sz="2800" kern="0" dirty="0" smtClean="0"/>
              <a:t>Important to have proper systems in place that give protection but allow for continued research in a safe manner</a:t>
            </a:r>
          </a:p>
          <a:p>
            <a:r>
              <a:rPr lang="en-US" sz="2800" kern="0" dirty="0" smtClean="0"/>
              <a:t>All hazardous material need standards</a:t>
            </a:r>
          </a:p>
          <a:p>
            <a:pPr lvl="1">
              <a:lnSpc>
                <a:spcPct val="80000"/>
              </a:lnSpc>
            </a:pPr>
            <a:r>
              <a:rPr lang="en-US" sz="2400" kern="0" dirty="0">
                <a:solidFill>
                  <a:srgbClr val="C00000"/>
                </a:solidFill>
              </a:rPr>
              <a:t>Safe environments </a:t>
            </a:r>
            <a:r>
              <a:rPr lang="en-US" sz="2400" kern="0" dirty="0"/>
              <a:t>to handle them in : closed </a:t>
            </a:r>
            <a:r>
              <a:rPr lang="en-US" sz="2400" kern="0" dirty="0">
                <a:solidFill>
                  <a:srgbClr val="C00000"/>
                </a:solidFill>
              </a:rPr>
              <a:t>computer server system lab</a:t>
            </a:r>
          </a:p>
          <a:p>
            <a:pPr lvl="1">
              <a:lnSpc>
                <a:spcPct val="80000"/>
              </a:lnSpc>
            </a:pPr>
            <a:r>
              <a:rPr lang="en-US" sz="2400" kern="0" dirty="0" smtClean="0">
                <a:solidFill>
                  <a:srgbClr val="C00000"/>
                </a:solidFill>
              </a:rPr>
              <a:t>Proper handling procedures</a:t>
            </a:r>
            <a:r>
              <a:rPr lang="en-US" sz="2400" kern="0" dirty="0" smtClean="0"/>
              <a:t> : what </a:t>
            </a:r>
            <a:r>
              <a:rPr lang="en-US" sz="2400" kern="0" dirty="0" smtClean="0">
                <a:solidFill>
                  <a:srgbClr val="C00000"/>
                </a:solidFill>
              </a:rPr>
              <a:t>software</a:t>
            </a:r>
            <a:r>
              <a:rPr lang="en-US" sz="2400" kern="0" dirty="0" smtClean="0"/>
              <a:t>  are allowed to run on the data</a:t>
            </a:r>
          </a:p>
          <a:p>
            <a:pPr lvl="1">
              <a:lnSpc>
                <a:spcPct val="80000"/>
              </a:lnSpc>
            </a:pPr>
            <a:r>
              <a:rPr lang="en-US" sz="2400" kern="0" dirty="0" smtClean="0">
                <a:solidFill>
                  <a:srgbClr val="C00000"/>
                </a:solidFill>
              </a:rPr>
              <a:t>Safe containers </a:t>
            </a:r>
            <a:r>
              <a:rPr lang="en-US" sz="2400" kern="0" dirty="0" smtClean="0"/>
              <a:t>to store them : </a:t>
            </a:r>
            <a:r>
              <a:rPr lang="en-US" sz="2400" kern="0" dirty="0" smtClean="0">
                <a:solidFill>
                  <a:srgbClr val="C00000"/>
                </a:solidFill>
              </a:rPr>
              <a:t>DB system</a:t>
            </a:r>
            <a:endParaRPr lang="en-US" sz="2400" kern="0" dirty="0">
              <a:solidFill>
                <a:srgbClr val="C00000"/>
              </a:solidFill>
            </a:endParaRPr>
          </a:p>
        </p:txBody>
      </p:sp>
    </p:spTree>
    <p:extLst>
      <p:ext uri="{BB962C8B-B14F-4D97-AF65-F5344CB8AC3E}">
        <p14:creationId xmlns:p14="http://schemas.microsoft.com/office/powerpoint/2010/main" val="937382962"/>
      </p:ext>
    </p:extLst>
  </p:cSld>
  <p:clrMapOvr>
    <a:masterClrMapping/>
  </p:clrMapOvr>
  <p:transition spd="slow" advTm="6289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2">
                    <a:lumMod val="50000"/>
                  </a:schemeClr>
                </a:solidFill>
              </a:rPr>
              <a:t>WORKFLOW (Data Access)</a:t>
            </a:r>
            <a:endParaRPr lang="en-US" b="1" dirty="0">
              <a:solidFill>
                <a:schemeClr val="accent2">
                  <a:lumMod val="50000"/>
                </a:schemeClr>
              </a:solidFill>
            </a:endParaRPr>
          </a:p>
        </p:txBody>
      </p:sp>
      <p:sp>
        <p:nvSpPr>
          <p:cNvPr id="3" name="Content Placeholder 2"/>
          <p:cNvSpPr>
            <a:spLocks noGrp="1"/>
          </p:cNvSpPr>
          <p:nvPr>
            <p:ph type="subTitle" idx="1"/>
          </p:nvPr>
        </p:nvSpPr>
        <p:spPr/>
        <p:txBody>
          <a:bodyPr>
            <a:normAutofit fontScale="92500" lnSpcReduction="10000"/>
          </a:bodyPr>
          <a:lstStyle/>
          <a:p>
            <a:r>
              <a:rPr lang="en-US" sz="6000" dirty="0" smtClean="0"/>
              <a:t>Safe Platform for</a:t>
            </a:r>
          </a:p>
          <a:p>
            <a:r>
              <a:rPr lang="en-US" sz="6000" dirty="0" smtClean="0"/>
              <a:t>Data to Decision</a:t>
            </a:r>
            <a:endParaRPr lang="en-US" sz="6000" dirty="0"/>
          </a:p>
        </p:txBody>
      </p:sp>
    </p:spTree>
    <p:extLst>
      <p:ext uri="{BB962C8B-B14F-4D97-AF65-F5344CB8AC3E}">
        <p14:creationId xmlns:p14="http://schemas.microsoft.com/office/powerpoint/2010/main" val="588100359"/>
      </p:ext>
    </p:extLst>
  </p:cSld>
  <p:clrMapOvr>
    <a:masterClrMapping/>
  </p:clrMapOvr>
  <mc:AlternateContent xmlns:mc="http://schemas.openxmlformats.org/markup-compatibility/2006" xmlns:p14="http://schemas.microsoft.com/office/powerpoint/2010/main">
    <mc:Choice Requires="p14">
      <p:transition spd="slow" p14:dur="2000" advTm="9169"/>
    </mc:Choice>
    <mc:Fallback xmlns="">
      <p:transition spd="slow" advTm="9169"/>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39333" y="3124200"/>
            <a:ext cx="8229600" cy="3352800"/>
          </a:xfrm>
        </p:spPr>
        <p:txBody>
          <a:bodyPr/>
          <a:lstStyle/>
          <a:p>
            <a:pPr marL="0" indent="0">
              <a:buNone/>
            </a:pPr>
            <a:r>
              <a:rPr lang="en-US" dirty="0" smtClean="0"/>
              <a:t>   </a:t>
            </a:r>
            <a:r>
              <a:rPr lang="en-US" dirty="0" smtClean="0">
                <a:solidFill>
                  <a:srgbClr val="00B050"/>
                </a:solidFill>
              </a:rPr>
              <a:t>Raw Data                                                  Decision</a:t>
            </a:r>
          </a:p>
          <a:p>
            <a:pPr marL="0" indent="0">
              <a:buNone/>
            </a:pPr>
            <a:endParaRPr lang="en-US" sz="1100" dirty="0" smtClean="0"/>
          </a:p>
          <a:p>
            <a:r>
              <a:rPr lang="en-US" dirty="0" smtClean="0"/>
              <a:t>Goal: To design an information system that can enforce the varied continuum from one end to the other such that one can balance privacy and usability as needed to turn data into decisions for a given task</a:t>
            </a:r>
          </a:p>
        </p:txBody>
      </p:sp>
      <p:sp>
        <p:nvSpPr>
          <p:cNvPr id="6" name="Rectangle 5"/>
          <p:cNvSpPr/>
          <p:nvPr/>
        </p:nvSpPr>
        <p:spPr>
          <a:xfrm>
            <a:off x="442745" y="1143162"/>
            <a:ext cx="8226188" cy="19048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1048933" y="1371763"/>
            <a:ext cx="6858000" cy="0"/>
          </a:xfrm>
          <a:prstGeom prst="straightConnector1">
            <a:avLst/>
          </a:prstGeom>
          <a:ln w="7620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42745" y="1556429"/>
            <a:ext cx="8382000" cy="1354217"/>
          </a:xfrm>
          <a:prstGeom prst="rect">
            <a:avLst/>
          </a:prstGeom>
        </p:spPr>
        <p:txBody>
          <a:bodyPr wrap="square">
            <a:spAutoFit/>
          </a:bodyPr>
          <a:lstStyle/>
          <a:p>
            <a:pPr marL="0" indent="0">
              <a:spcBef>
                <a:spcPts val="0"/>
              </a:spcBef>
              <a:spcAft>
                <a:spcPts val="1200"/>
              </a:spcAft>
              <a:buNone/>
            </a:pPr>
            <a:r>
              <a:rPr lang="en-US" dirty="0" smtClean="0">
                <a:solidFill>
                  <a:srgbClr val="C00000"/>
                </a:solidFill>
                <a:latin typeface="Arial" panose="020B0604020202020204" pitchFamily="34" charset="0"/>
                <a:cs typeface="Arial" panose="020B0604020202020204" pitchFamily="34" charset="0"/>
              </a:rPr>
              <a:t>Restricted                        Controlled                      Monitored                    Open</a:t>
            </a:r>
          </a:p>
          <a:p>
            <a:pPr marL="0" indent="0">
              <a:spcBef>
                <a:spcPts val="0"/>
              </a:spcBef>
              <a:spcAft>
                <a:spcPts val="0"/>
              </a:spcAft>
              <a:buNone/>
            </a:pPr>
            <a:r>
              <a:rPr lang="en-US" dirty="0" smtClean="0">
                <a:solidFill>
                  <a:srgbClr val="C0000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Data                         Analysis Type I</a:t>
            </a:r>
            <a:r>
              <a:rPr lang="en-US" dirty="0">
                <a:solidFill>
                  <a:srgbClr val="00B05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Analysis </a:t>
            </a:r>
            <a:r>
              <a:rPr lang="en-US" dirty="0">
                <a:solidFill>
                  <a:srgbClr val="00B050"/>
                </a:solidFill>
                <a:latin typeface="Arial" panose="020B0604020202020204" pitchFamily="34" charset="0"/>
                <a:cs typeface="Arial" panose="020B0604020202020204" pitchFamily="34" charset="0"/>
              </a:rPr>
              <a:t>Type </a:t>
            </a:r>
            <a:r>
              <a:rPr lang="en-US" dirty="0" smtClean="0">
                <a:solidFill>
                  <a:srgbClr val="00B050"/>
                </a:solidFill>
                <a:latin typeface="Arial" panose="020B0604020202020204" pitchFamily="34" charset="0"/>
                <a:cs typeface="Arial" panose="020B0604020202020204" pitchFamily="34" charset="0"/>
              </a:rPr>
              <a:t>II               Publish </a:t>
            </a:r>
          </a:p>
          <a:p>
            <a:pPr marL="0" indent="0">
              <a:spcBef>
                <a:spcPts val="0"/>
              </a:spcBef>
              <a:spcAft>
                <a:spcPts val="0"/>
              </a:spcAft>
              <a:buNone/>
            </a:pPr>
            <a:r>
              <a:rPr lang="en-US" dirty="0" smtClean="0">
                <a:solidFill>
                  <a:srgbClr val="00B050"/>
                </a:solidFill>
                <a:latin typeface="Arial" panose="020B0604020202020204" pitchFamily="34" charset="0"/>
                <a:cs typeface="Arial" panose="020B0604020202020204" pitchFamily="34" charset="0"/>
              </a:rPr>
              <a:t>Preparation            (More sensitive data)     (Less sensitive data)  </a:t>
            </a:r>
          </a:p>
          <a:p>
            <a:pPr marL="0" indent="0">
              <a:spcBef>
                <a:spcPts val="0"/>
              </a:spcBef>
              <a:spcAft>
                <a:spcPts val="0"/>
              </a:spcAft>
              <a:buNone/>
            </a:pPr>
            <a:r>
              <a:rPr lang="en-US" dirty="0">
                <a:solidFill>
                  <a:srgbClr val="00B05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More Protection              More Usability    </a:t>
            </a:r>
            <a:endParaRPr lang="en-US" dirty="0">
              <a:solidFill>
                <a:srgbClr val="00B050"/>
              </a:solidFill>
              <a:latin typeface="Arial" panose="020B0604020202020204" pitchFamily="34" charset="0"/>
              <a:cs typeface="Arial" panose="020B0604020202020204" pitchFamily="34" charset="0"/>
            </a:endParaRPr>
          </a:p>
        </p:txBody>
      </p:sp>
      <p:sp>
        <p:nvSpPr>
          <p:cNvPr id="9" name="Oval 8"/>
          <p:cNvSpPr/>
          <p:nvPr/>
        </p:nvSpPr>
        <p:spPr>
          <a:xfrm>
            <a:off x="762330" y="1234603"/>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906933" y="1234603"/>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60947" y="1234603"/>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99074" y="1249843"/>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53733" y="1371763"/>
            <a:ext cx="6676690" cy="369332"/>
          </a:xfrm>
          <a:prstGeom prst="rect">
            <a:avLst/>
          </a:prstGeom>
        </p:spPr>
        <p:txBody>
          <a:bodyPr wrap="square">
            <a:spAutoFit/>
          </a:bodyPr>
          <a:lstStyle/>
          <a:p>
            <a:pPr marL="0" indent="0">
              <a:spcBef>
                <a:spcPts val="0"/>
              </a:spcBef>
              <a:spcAft>
                <a:spcPts val="0"/>
              </a:spcAft>
              <a:buNone/>
            </a:pPr>
            <a:r>
              <a:rPr lang="en-US" dirty="0" smtClean="0">
                <a:solidFill>
                  <a:schemeClr val="accent1">
                    <a:lumMod val="75000"/>
                  </a:schemeClr>
                </a:solidFill>
                <a:latin typeface="Arial" panose="020B0604020202020204" pitchFamily="34" charset="0"/>
                <a:cs typeface="Arial" panose="020B0604020202020204" pitchFamily="34" charset="0"/>
              </a:rPr>
              <a:t>Protection                                                                    Usability</a:t>
            </a:r>
            <a:endParaRPr lang="en-US" dirty="0">
              <a:solidFill>
                <a:schemeClr val="accent1">
                  <a:lumMod val="75000"/>
                </a:schemeClr>
              </a:solidFill>
              <a:latin typeface="Arial" panose="020B0604020202020204" pitchFamily="34" charset="0"/>
              <a:cs typeface="Arial" panose="020B0604020202020204" pitchFamily="34" charset="0"/>
            </a:endParaRPr>
          </a:p>
        </p:txBody>
      </p:sp>
      <p:sp>
        <p:nvSpPr>
          <p:cNvPr id="4" name="Curved Right Arrow 3"/>
          <p:cNvSpPr/>
          <p:nvPr/>
        </p:nvSpPr>
        <p:spPr>
          <a:xfrm flipV="1">
            <a:off x="181303" y="2095038"/>
            <a:ext cx="457200" cy="1257762"/>
          </a:xfrm>
          <a:prstGeom prst="curvedRight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Right Arrow 14"/>
          <p:cNvSpPr/>
          <p:nvPr/>
        </p:nvSpPr>
        <p:spPr>
          <a:xfrm flipH="1">
            <a:off x="8559365" y="2095038"/>
            <a:ext cx="457200" cy="1257762"/>
          </a:xfrm>
          <a:prstGeom prst="curvedRight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itle 1"/>
          <p:cNvSpPr>
            <a:spLocks noGrp="1"/>
          </p:cNvSpPr>
          <p:nvPr>
            <p:ph type="title"/>
          </p:nvPr>
        </p:nvSpPr>
        <p:spPr/>
        <p:txBody>
          <a:bodyPr/>
          <a:lstStyle/>
          <a:p>
            <a:r>
              <a:rPr lang="en-US" dirty="0" smtClean="0"/>
              <a:t>System of Access Models</a:t>
            </a:r>
            <a:endParaRPr lang="en-US" dirty="0"/>
          </a:p>
        </p:txBody>
      </p:sp>
    </p:spTree>
    <p:extLst>
      <p:ext uri="{BB962C8B-B14F-4D97-AF65-F5344CB8AC3E}">
        <p14:creationId xmlns:p14="http://schemas.microsoft.com/office/powerpoint/2010/main" val="221671393"/>
      </p:ext>
    </p:extLst>
  </p:cSld>
  <p:clrMapOvr>
    <a:masterClrMapping/>
  </p:clrMapOvr>
  <mc:AlternateContent xmlns:mc="http://schemas.openxmlformats.org/markup-compatibility/2006" xmlns:p14="http://schemas.microsoft.com/office/powerpoint/2010/main">
    <mc:Choice Requires="p14">
      <p:transition spd="slow" p14:dur="2000" advTm="61993"/>
    </mc:Choice>
    <mc:Fallback xmlns="">
      <p:transition spd="slow" advTm="61993"/>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start …</a:t>
            </a:r>
            <a:endParaRPr lang="en-US" dirty="0"/>
          </a:p>
        </p:txBody>
      </p:sp>
      <p:pic>
        <p:nvPicPr>
          <p:cNvPr id="2050" name="Picture 2" descr="C:\Program Files (x86)\Microsoft Office\MEDIA\CAGCAT10\j0297707.wm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316408"/>
            <a:ext cx="1709174" cy="210319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bwMode="auto">
          <a:xfrm>
            <a:off x="2895600" y="1752600"/>
            <a:ext cx="57912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90000"/>
              </a:lnSpc>
              <a:spcBef>
                <a:spcPct val="20000"/>
              </a:spcBef>
              <a:spcAft>
                <a:spcPct val="20000"/>
              </a:spcAft>
              <a:buClr>
                <a:srgbClr val="336699"/>
              </a:buClr>
              <a:buSzPct val="115000"/>
              <a:buFont typeface="Wingdings" pitchFamily="-128" charset="2"/>
              <a:buChar char="§"/>
              <a:defRPr sz="3200">
                <a:solidFill>
                  <a:srgbClr val="003366"/>
                </a:solidFill>
                <a:latin typeface="+mn-lt"/>
                <a:ea typeface="ヒラギノ角ゴ Pro W3" pitchFamily="-112" charset="-128"/>
                <a:cs typeface="Book Antiqua" pitchFamily="18" charset="0"/>
              </a:defRPr>
            </a:lvl1pPr>
            <a:lvl2pPr marL="742950" indent="-285750" algn="l" rtl="0" eaLnBrk="1" fontAlgn="base" hangingPunct="1">
              <a:lnSpc>
                <a:spcPct val="90000"/>
              </a:lnSpc>
              <a:spcBef>
                <a:spcPct val="20000"/>
              </a:spcBef>
              <a:spcAft>
                <a:spcPct val="20000"/>
              </a:spcAft>
              <a:buClr>
                <a:srgbClr val="6699CC"/>
              </a:buClr>
              <a:buSzPct val="125000"/>
              <a:buChar char="•"/>
              <a:defRPr sz="2800">
                <a:solidFill>
                  <a:srgbClr val="335F89"/>
                </a:solidFill>
                <a:latin typeface="+mn-lt"/>
                <a:ea typeface="ヒラギノ角ゴ Pro W3" pitchFamily="-112" charset="-128"/>
                <a:cs typeface="Book Antiqua" pitchFamily="18" charset="0"/>
              </a:defRPr>
            </a:lvl2pPr>
            <a:lvl3pPr marL="1143000" indent="-228600" algn="l" rtl="0" eaLnBrk="1" fontAlgn="base" hangingPunct="1">
              <a:lnSpc>
                <a:spcPct val="90000"/>
              </a:lnSpc>
              <a:spcBef>
                <a:spcPct val="20000"/>
              </a:spcBef>
              <a:spcAft>
                <a:spcPct val="20000"/>
              </a:spcAft>
              <a:buClr>
                <a:srgbClr val="336699"/>
              </a:buClr>
              <a:buSzPct val="115000"/>
              <a:buFont typeface="Wingdings" pitchFamily="-128" charset="2"/>
              <a:buChar char="w"/>
              <a:defRPr sz="2400">
                <a:solidFill>
                  <a:srgbClr val="5F5F5F"/>
                </a:solidFill>
                <a:latin typeface="+mn-lt"/>
                <a:ea typeface="ヒラギノ角ゴ Pro W3" pitchFamily="-112" charset="-128"/>
                <a:cs typeface="Book Antiqua" pitchFamily="18" charset="0"/>
              </a:defRPr>
            </a:lvl3pPr>
            <a:lvl4pPr marL="1600200" indent="-228600" algn="l" rtl="0" eaLnBrk="1" fontAlgn="base" hangingPunct="1">
              <a:spcBef>
                <a:spcPct val="20000"/>
              </a:spcBef>
              <a:spcAft>
                <a:spcPct val="0"/>
              </a:spcAft>
              <a:buSzPct val="75000"/>
              <a:buFont typeface="Wingdings" pitchFamily="-128" charset="2"/>
              <a:buChar char="v"/>
              <a:defRPr sz="2000">
                <a:solidFill>
                  <a:srgbClr val="808080"/>
                </a:solidFill>
                <a:latin typeface="+mn-lt"/>
                <a:ea typeface="ヒラギノ角ゴ Pro W3" pitchFamily="-112" charset="-128"/>
                <a:cs typeface="Book Antiqua" pitchFamily="18" charset="0"/>
              </a:defRPr>
            </a:lvl4pPr>
            <a:lvl5pPr marL="2057400" indent="-228600" algn="l" rtl="0" eaLnBrk="1" fontAlgn="base" hangingPunct="1">
              <a:spcBef>
                <a:spcPct val="20000"/>
              </a:spcBef>
              <a:spcAft>
                <a:spcPct val="0"/>
              </a:spcAft>
              <a:buSzPct val="80000"/>
              <a:buChar char="o"/>
              <a:defRPr sz="2000">
                <a:solidFill>
                  <a:srgbClr val="969696"/>
                </a:solidFill>
                <a:latin typeface="+mn-lt"/>
                <a:ea typeface="ヒラギノ角ゴ Pro W3" pitchFamily="-112" charset="-128"/>
                <a:cs typeface="Book Antiqua" pitchFamily="18" charset="0"/>
              </a:defRPr>
            </a:lvl5pPr>
            <a:lvl6pPr marL="2514600" indent="-228600" algn="l" rtl="0" eaLnBrk="1" fontAlgn="base" hangingPunct="1">
              <a:spcBef>
                <a:spcPct val="20000"/>
              </a:spcBef>
              <a:spcAft>
                <a:spcPct val="0"/>
              </a:spcAft>
              <a:buSzPct val="80000"/>
              <a:buChar char="o"/>
              <a:defRPr sz="2000">
                <a:solidFill>
                  <a:srgbClr val="969696"/>
                </a:solidFill>
                <a:latin typeface="+mn-lt"/>
                <a:cs typeface="+mn-cs"/>
              </a:defRPr>
            </a:lvl6pPr>
            <a:lvl7pPr marL="2971800" indent="-228600" algn="l" rtl="0" eaLnBrk="1" fontAlgn="base" hangingPunct="1">
              <a:spcBef>
                <a:spcPct val="20000"/>
              </a:spcBef>
              <a:spcAft>
                <a:spcPct val="0"/>
              </a:spcAft>
              <a:buSzPct val="80000"/>
              <a:buChar char="o"/>
              <a:defRPr sz="2000">
                <a:solidFill>
                  <a:srgbClr val="969696"/>
                </a:solidFill>
                <a:latin typeface="+mn-lt"/>
                <a:cs typeface="+mn-cs"/>
              </a:defRPr>
            </a:lvl7pPr>
            <a:lvl8pPr marL="3429000" indent="-228600" algn="l" rtl="0" eaLnBrk="1" fontAlgn="base" hangingPunct="1">
              <a:spcBef>
                <a:spcPct val="20000"/>
              </a:spcBef>
              <a:spcAft>
                <a:spcPct val="0"/>
              </a:spcAft>
              <a:buSzPct val="80000"/>
              <a:buChar char="o"/>
              <a:defRPr sz="2000">
                <a:solidFill>
                  <a:srgbClr val="969696"/>
                </a:solidFill>
                <a:latin typeface="+mn-lt"/>
                <a:cs typeface="+mn-cs"/>
              </a:defRPr>
            </a:lvl8pPr>
            <a:lvl9pPr marL="3886200" indent="-228600" algn="l" rtl="0" eaLnBrk="1" fontAlgn="base" hangingPunct="1">
              <a:spcBef>
                <a:spcPct val="20000"/>
              </a:spcBef>
              <a:spcAft>
                <a:spcPct val="0"/>
              </a:spcAft>
              <a:buSzPct val="80000"/>
              <a:buChar char="o"/>
              <a:defRPr sz="2000">
                <a:solidFill>
                  <a:srgbClr val="969696"/>
                </a:solidFill>
                <a:latin typeface="+mn-lt"/>
                <a:cs typeface="+mn-cs"/>
              </a:defRPr>
            </a:lvl9pPr>
          </a:lstStyle>
          <a:p>
            <a:r>
              <a:rPr lang="en-US" kern="0" dirty="0" smtClean="0"/>
              <a:t>Write up a research plan on </a:t>
            </a:r>
          </a:p>
          <a:p>
            <a:pPr lvl="1"/>
            <a:r>
              <a:rPr lang="en-US" kern="0" dirty="0" smtClean="0"/>
              <a:t>What data you need</a:t>
            </a:r>
          </a:p>
          <a:p>
            <a:pPr lvl="1"/>
            <a:r>
              <a:rPr lang="en-US" kern="0" dirty="0" smtClean="0"/>
              <a:t>What you want to do with them</a:t>
            </a:r>
          </a:p>
          <a:p>
            <a:pPr lvl="1"/>
            <a:r>
              <a:rPr lang="en-US" kern="0" dirty="0" smtClean="0"/>
              <a:t>Determine access levels for each data</a:t>
            </a:r>
          </a:p>
          <a:p>
            <a:r>
              <a:rPr lang="en-US" kern="0" dirty="0" smtClean="0"/>
              <a:t>Submit to IRB process</a:t>
            </a:r>
          </a:p>
          <a:p>
            <a:pPr lvl="1"/>
            <a:endParaRPr lang="en-US" sz="2400" kern="0" dirty="0"/>
          </a:p>
        </p:txBody>
      </p:sp>
    </p:spTree>
    <p:extLst>
      <p:ext uri="{BB962C8B-B14F-4D97-AF65-F5344CB8AC3E}">
        <p14:creationId xmlns:p14="http://schemas.microsoft.com/office/powerpoint/2010/main" val="1184444980"/>
      </p:ext>
    </p:extLst>
  </p:cSld>
  <p:clrMapOvr>
    <a:masterClrMapping/>
  </p:clrMapOvr>
  <mc:AlternateContent xmlns:mc="http://schemas.openxmlformats.org/markup-compatibility/2006" xmlns:p14="http://schemas.microsoft.com/office/powerpoint/2010/main">
    <mc:Choice Requires="p14">
      <p:transition spd="slow" p14:dur="2000" advTm="24474"/>
    </mc:Choice>
    <mc:Fallback xmlns="">
      <p:transition spd="slow" advTm="24474"/>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dirty="0" smtClean="0"/>
              <a:t>IRB: Risk of privacy violation</a:t>
            </a:r>
            <a:br>
              <a:rPr lang="en-US" dirty="0" smtClean="0"/>
            </a:br>
            <a:r>
              <a:rPr lang="en-US" dirty="0" smtClean="0"/>
              <a:t>vs. Benefit to Society</a:t>
            </a:r>
          </a:p>
        </p:txBody>
      </p:sp>
      <p:sp>
        <p:nvSpPr>
          <p:cNvPr id="28675" name="Content Placeholder 2"/>
          <p:cNvSpPr>
            <a:spLocks noGrp="1"/>
          </p:cNvSpPr>
          <p:nvPr>
            <p:ph idx="1"/>
          </p:nvPr>
        </p:nvSpPr>
        <p:spPr/>
        <p:txBody>
          <a:bodyPr>
            <a:normAutofit lnSpcReduction="10000"/>
          </a:bodyPr>
          <a:lstStyle/>
          <a:p>
            <a:r>
              <a:rPr lang="en-US" sz="2800" dirty="0" smtClean="0"/>
              <a:t>Risk of attribute disclosure</a:t>
            </a:r>
          </a:p>
          <a:p>
            <a:pPr lvl="1"/>
            <a:r>
              <a:rPr lang="en-US" sz="2400" dirty="0" smtClean="0"/>
              <a:t>Group disclosure</a:t>
            </a:r>
          </a:p>
          <a:p>
            <a:pPr lvl="1"/>
            <a:r>
              <a:rPr lang="en-US" sz="2400" dirty="0" smtClean="0"/>
              <a:t>Linkage attack using auxiliary information</a:t>
            </a:r>
          </a:p>
          <a:p>
            <a:r>
              <a:rPr lang="en-US" sz="2800" dirty="0" smtClean="0"/>
              <a:t>Risk of identity disclosure</a:t>
            </a:r>
          </a:p>
          <a:p>
            <a:r>
              <a:rPr lang="en-US" sz="2800" dirty="0" smtClean="0"/>
              <a:t>Given?</a:t>
            </a:r>
          </a:p>
          <a:p>
            <a:pPr lvl="1"/>
            <a:r>
              <a:rPr lang="en-US" sz="2400" dirty="0" smtClean="0"/>
              <a:t>Kinds of data elements used in the study</a:t>
            </a:r>
          </a:p>
          <a:p>
            <a:pPr lvl="2"/>
            <a:r>
              <a:rPr lang="en-US" sz="2000" dirty="0" smtClean="0"/>
              <a:t>Name/dob/cancer status/ etc… (are there $$)</a:t>
            </a:r>
          </a:p>
          <a:p>
            <a:pPr lvl="1"/>
            <a:r>
              <a:rPr lang="en-US" sz="2400" dirty="0" smtClean="0"/>
              <a:t>What system the data resides in : HW/SW</a:t>
            </a:r>
          </a:p>
          <a:p>
            <a:pPr lvl="2"/>
            <a:r>
              <a:rPr lang="en-US" sz="2000" dirty="0" smtClean="0"/>
              <a:t>Risk of outsiders intruding / insider attack / negligence</a:t>
            </a:r>
          </a:p>
          <a:p>
            <a:pPr lvl="1"/>
            <a:r>
              <a:rPr lang="en-US" sz="2400" dirty="0" smtClean="0"/>
              <a:t>What can users do with the data on the system</a:t>
            </a:r>
          </a:p>
          <a:p>
            <a:pPr lvl="2"/>
            <a:r>
              <a:rPr lang="en-US" sz="2000" dirty="0" smtClean="0"/>
              <a:t>Take data off / look at everything / only do limited queries</a:t>
            </a:r>
          </a:p>
          <a:p>
            <a:pPr lvl="2"/>
            <a:endParaRPr lang="en-US" sz="2000" dirty="0" smtClean="0"/>
          </a:p>
          <a:p>
            <a:endParaRPr lang="en-US" sz="2800" dirty="0" smtClean="0"/>
          </a:p>
        </p:txBody>
      </p:sp>
    </p:spTree>
    <p:extLst>
      <p:ext uri="{BB962C8B-B14F-4D97-AF65-F5344CB8AC3E}">
        <p14:creationId xmlns:p14="http://schemas.microsoft.com/office/powerpoint/2010/main" val="1181370385"/>
      </p:ext>
    </p:extLst>
  </p:cSld>
  <p:clrMapOvr>
    <a:masterClrMapping/>
  </p:clrMapOvr>
  <p:transition spd="slow" advTm="44006"/>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7"/>
          <p:cNvSpPr>
            <a:spLocks noGrp="1"/>
          </p:cNvSpPr>
          <p:nvPr>
            <p:ph type="title"/>
          </p:nvPr>
        </p:nvSpPr>
        <p:spPr/>
        <p:txBody>
          <a:bodyPr>
            <a:normAutofit fontScale="90000"/>
          </a:bodyPr>
          <a:lstStyle/>
          <a:p>
            <a:r>
              <a:rPr lang="en-US" smtClean="0"/>
              <a:t>Restricted Access : </a:t>
            </a:r>
            <a:br>
              <a:rPr lang="en-US" smtClean="0"/>
            </a:br>
            <a:r>
              <a:rPr lang="en-US" smtClean="0"/>
              <a:t>Prepare the customized data</a:t>
            </a:r>
          </a:p>
        </p:txBody>
      </p:sp>
      <p:pic>
        <p:nvPicPr>
          <p:cNvPr id="72707"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73159" y="1796316"/>
            <a:ext cx="3128962" cy="4535487"/>
          </a:xfrm>
        </p:spPr>
      </p:pic>
      <p:pic>
        <p:nvPicPr>
          <p:cNvPr id="72708"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0214" y="1496776"/>
            <a:ext cx="3477986" cy="146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Right Arrow 11"/>
          <p:cNvSpPr>
            <a:spLocks noChangeArrowheads="1"/>
          </p:cNvSpPr>
          <p:nvPr/>
        </p:nvSpPr>
        <p:spPr bwMode="auto">
          <a:xfrm>
            <a:off x="3998971" y="1769328"/>
            <a:ext cx="601663" cy="465137"/>
          </a:xfrm>
          <a:prstGeom prst="rightArrow">
            <a:avLst>
              <a:gd name="adj1" fmla="val 50000"/>
              <a:gd name="adj2" fmla="val 49974"/>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6" name="Content Placeholder 8"/>
          <p:cNvSpPr txBox="1">
            <a:spLocks/>
          </p:cNvSpPr>
          <p:nvPr/>
        </p:nvSpPr>
        <p:spPr>
          <a:xfrm>
            <a:off x="4114800" y="3124200"/>
            <a:ext cx="5029200" cy="3001963"/>
          </a:xfrm>
          <a:prstGeom prst="rect">
            <a:avLst/>
          </a:prstGeom>
        </p:spPr>
        <p:txBody>
          <a:bodyPr/>
          <a:lstStyle>
            <a:lvl1pPr marL="342900" indent="-342900" algn="l" rtl="0" eaLnBrk="1" fontAlgn="base" hangingPunct="1">
              <a:lnSpc>
                <a:spcPct val="90000"/>
              </a:lnSpc>
              <a:spcBef>
                <a:spcPct val="20000"/>
              </a:spcBef>
              <a:spcAft>
                <a:spcPct val="20000"/>
              </a:spcAft>
              <a:buClr>
                <a:srgbClr val="336699"/>
              </a:buClr>
              <a:buSzPct val="115000"/>
              <a:buFont typeface="Wingdings" pitchFamily="-128" charset="2"/>
              <a:buChar char="§"/>
              <a:defRPr sz="3200">
                <a:solidFill>
                  <a:srgbClr val="003366"/>
                </a:solidFill>
                <a:latin typeface="+mn-lt"/>
                <a:ea typeface="ヒラギノ角ゴ Pro W3" pitchFamily="-112" charset="-128"/>
                <a:cs typeface="Book Antiqua" pitchFamily="18" charset="0"/>
              </a:defRPr>
            </a:lvl1pPr>
            <a:lvl2pPr marL="742950" indent="-285750" algn="l" rtl="0" eaLnBrk="1" fontAlgn="base" hangingPunct="1">
              <a:lnSpc>
                <a:spcPct val="90000"/>
              </a:lnSpc>
              <a:spcBef>
                <a:spcPct val="20000"/>
              </a:spcBef>
              <a:spcAft>
                <a:spcPct val="20000"/>
              </a:spcAft>
              <a:buClr>
                <a:srgbClr val="6699CC"/>
              </a:buClr>
              <a:buSzPct val="125000"/>
              <a:buChar char="•"/>
              <a:defRPr sz="2800">
                <a:solidFill>
                  <a:srgbClr val="335F89"/>
                </a:solidFill>
                <a:latin typeface="+mn-lt"/>
                <a:ea typeface="ヒラギノ角ゴ Pro W3" pitchFamily="-112" charset="-128"/>
                <a:cs typeface="Book Antiqua" pitchFamily="18" charset="0"/>
              </a:defRPr>
            </a:lvl2pPr>
            <a:lvl3pPr marL="1143000" indent="-228600" algn="l" rtl="0" eaLnBrk="1" fontAlgn="base" hangingPunct="1">
              <a:lnSpc>
                <a:spcPct val="90000"/>
              </a:lnSpc>
              <a:spcBef>
                <a:spcPct val="20000"/>
              </a:spcBef>
              <a:spcAft>
                <a:spcPct val="20000"/>
              </a:spcAft>
              <a:buClr>
                <a:srgbClr val="336699"/>
              </a:buClr>
              <a:buSzPct val="115000"/>
              <a:buFont typeface="Wingdings" pitchFamily="-128" charset="2"/>
              <a:buChar char="w"/>
              <a:defRPr sz="2400">
                <a:solidFill>
                  <a:srgbClr val="5F5F5F"/>
                </a:solidFill>
                <a:latin typeface="+mn-lt"/>
                <a:ea typeface="ヒラギノ角ゴ Pro W3" pitchFamily="-112" charset="-128"/>
                <a:cs typeface="Book Antiqua" pitchFamily="18" charset="0"/>
              </a:defRPr>
            </a:lvl3pPr>
            <a:lvl4pPr marL="1600200" indent="-228600" algn="l" rtl="0" eaLnBrk="1" fontAlgn="base" hangingPunct="1">
              <a:spcBef>
                <a:spcPct val="20000"/>
              </a:spcBef>
              <a:spcAft>
                <a:spcPct val="0"/>
              </a:spcAft>
              <a:buSzPct val="75000"/>
              <a:buFont typeface="Wingdings" pitchFamily="-128" charset="2"/>
              <a:buChar char="v"/>
              <a:defRPr sz="2000">
                <a:solidFill>
                  <a:srgbClr val="808080"/>
                </a:solidFill>
                <a:latin typeface="+mn-lt"/>
                <a:ea typeface="ヒラギノ角ゴ Pro W3" pitchFamily="-112" charset="-128"/>
                <a:cs typeface="Book Antiqua" pitchFamily="18" charset="0"/>
              </a:defRPr>
            </a:lvl4pPr>
            <a:lvl5pPr marL="2057400" indent="-228600" algn="l" rtl="0" eaLnBrk="1" fontAlgn="base" hangingPunct="1">
              <a:spcBef>
                <a:spcPct val="20000"/>
              </a:spcBef>
              <a:spcAft>
                <a:spcPct val="0"/>
              </a:spcAft>
              <a:buSzPct val="80000"/>
              <a:buChar char="o"/>
              <a:defRPr sz="2000">
                <a:solidFill>
                  <a:srgbClr val="969696"/>
                </a:solidFill>
                <a:latin typeface="+mn-lt"/>
                <a:ea typeface="ヒラギノ角ゴ Pro W3" pitchFamily="-112" charset="-128"/>
                <a:cs typeface="Book Antiqua" pitchFamily="18" charset="0"/>
              </a:defRPr>
            </a:lvl5pPr>
            <a:lvl6pPr marL="2514600" indent="-228600" algn="l" rtl="0" eaLnBrk="1" fontAlgn="base" hangingPunct="1">
              <a:spcBef>
                <a:spcPct val="20000"/>
              </a:spcBef>
              <a:spcAft>
                <a:spcPct val="0"/>
              </a:spcAft>
              <a:buSzPct val="80000"/>
              <a:buChar char="o"/>
              <a:defRPr sz="2000">
                <a:solidFill>
                  <a:srgbClr val="969696"/>
                </a:solidFill>
                <a:latin typeface="+mn-lt"/>
                <a:cs typeface="+mn-cs"/>
              </a:defRPr>
            </a:lvl6pPr>
            <a:lvl7pPr marL="2971800" indent="-228600" algn="l" rtl="0" eaLnBrk="1" fontAlgn="base" hangingPunct="1">
              <a:spcBef>
                <a:spcPct val="20000"/>
              </a:spcBef>
              <a:spcAft>
                <a:spcPct val="0"/>
              </a:spcAft>
              <a:buSzPct val="80000"/>
              <a:buChar char="o"/>
              <a:defRPr sz="2000">
                <a:solidFill>
                  <a:srgbClr val="969696"/>
                </a:solidFill>
                <a:latin typeface="+mn-lt"/>
                <a:cs typeface="+mn-cs"/>
              </a:defRPr>
            </a:lvl7pPr>
            <a:lvl8pPr marL="3429000" indent="-228600" algn="l" rtl="0" eaLnBrk="1" fontAlgn="base" hangingPunct="1">
              <a:spcBef>
                <a:spcPct val="20000"/>
              </a:spcBef>
              <a:spcAft>
                <a:spcPct val="0"/>
              </a:spcAft>
              <a:buSzPct val="80000"/>
              <a:buChar char="o"/>
              <a:defRPr sz="2000">
                <a:solidFill>
                  <a:srgbClr val="969696"/>
                </a:solidFill>
                <a:latin typeface="+mn-lt"/>
                <a:cs typeface="+mn-cs"/>
              </a:defRPr>
            </a:lvl8pPr>
            <a:lvl9pPr marL="3886200" indent="-228600" algn="l" rtl="0" eaLnBrk="1" fontAlgn="base" hangingPunct="1">
              <a:spcBef>
                <a:spcPct val="20000"/>
              </a:spcBef>
              <a:spcAft>
                <a:spcPct val="0"/>
              </a:spcAft>
              <a:buSzPct val="80000"/>
              <a:buChar char="o"/>
              <a:defRPr sz="2000">
                <a:solidFill>
                  <a:srgbClr val="969696"/>
                </a:solidFill>
                <a:latin typeface="+mn-lt"/>
                <a:cs typeface="+mn-cs"/>
              </a:defRPr>
            </a:lvl9pPr>
          </a:lstStyle>
          <a:p>
            <a:r>
              <a:rPr lang="en-US" sz="2400" kern="0" dirty="0" smtClean="0">
                <a:solidFill>
                  <a:srgbClr val="C00000"/>
                </a:solidFill>
              </a:rPr>
              <a:t>Decoupled Data </a:t>
            </a:r>
            <a:r>
              <a:rPr lang="en-US" sz="2000" kern="0" dirty="0" smtClean="0"/>
              <a:t>(</a:t>
            </a:r>
            <a:r>
              <a:rPr lang="en-US" sz="2000" dirty="0" err="1"/>
              <a:t>Kum</a:t>
            </a:r>
            <a:r>
              <a:rPr lang="en-US" sz="2000" dirty="0"/>
              <a:t> </a:t>
            </a:r>
            <a:r>
              <a:rPr lang="en-US" sz="2000" dirty="0" smtClean="0"/>
              <a:t>2012)</a:t>
            </a:r>
            <a:endParaRPr lang="en-US" sz="1800" kern="0" dirty="0" smtClean="0"/>
          </a:p>
          <a:p>
            <a:pPr lvl="1">
              <a:spcBef>
                <a:spcPts val="0"/>
              </a:spcBef>
            </a:pPr>
            <a:r>
              <a:rPr lang="en-US" sz="2000" kern="0" dirty="0" smtClean="0">
                <a:solidFill>
                  <a:srgbClr val="C00000"/>
                </a:solidFill>
              </a:rPr>
              <a:t>Automated Honest Broker SW</a:t>
            </a:r>
          </a:p>
          <a:p>
            <a:r>
              <a:rPr lang="en-US" sz="2400" kern="0" dirty="0"/>
              <a:t>Sample </a:t>
            </a:r>
            <a:r>
              <a:rPr lang="en-US" sz="2400" kern="0" dirty="0" smtClean="0"/>
              <a:t>selection</a:t>
            </a:r>
          </a:p>
          <a:p>
            <a:r>
              <a:rPr lang="en-US" sz="2400" kern="0" dirty="0" smtClean="0"/>
              <a:t>Attribute </a:t>
            </a:r>
            <a:r>
              <a:rPr lang="en-US" sz="2400" kern="0" dirty="0"/>
              <a:t>selection</a:t>
            </a:r>
          </a:p>
          <a:p>
            <a:r>
              <a:rPr lang="en-US" sz="2400" kern="0" dirty="0" smtClean="0"/>
              <a:t>Data integration (access to PII) </a:t>
            </a:r>
          </a:p>
          <a:p>
            <a:r>
              <a:rPr lang="en-US" sz="2400" kern="0" dirty="0" smtClean="0"/>
              <a:t>Some data cleaning</a:t>
            </a:r>
          </a:p>
          <a:p>
            <a:r>
              <a:rPr lang="en-US" sz="2400" kern="0" dirty="0" smtClean="0"/>
              <a:t>Full IRB</a:t>
            </a:r>
          </a:p>
          <a:p>
            <a:r>
              <a:rPr lang="en-US" sz="2400" kern="0" dirty="0" smtClean="0"/>
              <a:t>Example: RDC (TX census RDC)</a:t>
            </a:r>
          </a:p>
        </p:txBody>
      </p:sp>
    </p:spTree>
    <p:extLst>
      <p:ext uri="{BB962C8B-B14F-4D97-AF65-F5344CB8AC3E}">
        <p14:creationId xmlns:p14="http://schemas.microsoft.com/office/powerpoint/2010/main" val="3055721991"/>
      </p:ext>
    </p:extLst>
  </p:cSld>
  <p:clrMapOvr>
    <a:masterClrMapping/>
  </p:clrMapOvr>
  <p:transition spd="slow" advTm="46775"/>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829" y="4419600"/>
            <a:ext cx="8763000" cy="2427514"/>
          </a:xfrm>
          <a:prstGeom prst="rect">
            <a:avLst/>
          </a:prstGeom>
          <a:noFill/>
          <a:ln>
            <a:noFill/>
          </a:ln>
        </p:spPr>
      </p:pic>
      <p:sp>
        <p:nvSpPr>
          <p:cNvPr id="2" name="Title 1"/>
          <p:cNvSpPr>
            <a:spLocks noGrp="1"/>
          </p:cNvSpPr>
          <p:nvPr>
            <p:ph type="title"/>
          </p:nvPr>
        </p:nvSpPr>
        <p:spPr/>
        <p:txBody>
          <a:bodyPr>
            <a:normAutofit fontScale="90000"/>
          </a:bodyPr>
          <a:lstStyle/>
          <a:p>
            <a:r>
              <a:rPr lang="en-US" dirty="0" smtClean="0"/>
              <a:t>Privacy Preserving </a:t>
            </a:r>
            <a:br>
              <a:rPr lang="en-US" dirty="0" smtClean="0"/>
            </a:br>
            <a:r>
              <a:rPr lang="en-US" dirty="0" smtClean="0">
                <a:solidFill>
                  <a:srgbClr val="00B0F0"/>
                </a:solidFill>
              </a:rPr>
              <a:t>Interactive</a:t>
            </a:r>
            <a:r>
              <a:rPr lang="en-US" dirty="0" smtClean="0"/>
              <a:t> Record Linkage</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Decouple data via encryption</a:t>
            </a:r>
          </a:p>
          <a:p>
            <a:r>
              <a:rPr lang="en-US" dirty="0" smtClean="0"/>
              <a:t>Automated honest broker approach via computerized third party model</a:t>
            </a:r>
          </a:p>
          <a:p>
            <a:r>
              <a:rPr lang="en-US" dirty="0" err="1" smtClean="0"/>
              <a:t>Chaffe</a:t>
            </a:r>
            <a:r>
              <a:rPr lang="en-US" dirty="0" smtClean="0"/>
              <a:t> to prevent group disclosure</a:t>
            </a:r>
          </a:p>
          <a:p>
            <a:pPr marL="0" indent="0">
              <a:buNone/>
            </a:pPr>
            <a:endParaRPr lang="en-US" sz="1400" dirty="0" smtClean="0"/>
          </a:p>
          <a:p>
            <a:pPr marL="0" indent="0">
              <a:buNone/>
            </a:pPr>
            <a:r>
              <a:rPr lang="en-US" sz="1400" dirty="0" smtClean="0"/>
              <a:t>Kum</a:t>
            </a:r>
            <a:r>
              <a:rPr lang="en-US" sz="1400" dirty="0"/>
              <a:t>, H.C., Krishnamurthy A., </a:t>
            </a:r>
            <a:r>
              <a:rPr lang="en-US" sz="1400" dirty="0" err="1"/>
              <a:t>Machanavajjhala</a:t>
            </a:r>
            <a:r>
              <a:rPr lang="en-US" sz="1400" dirty="0"/>
              <a:t> A., Reiter M., and </a:t>
            </a:r>
            <a:r>
              <a:rPr lang="en-US" sz="1400" dirty="0" err="1"/>
              <a:t>Ahalt</a:t>
            </a:r>
            <a:r>
              <a:rPr lang="en-US" sz="1400" dirty="0"/>
              <a:t> S. </a:t>
            </a:r>
            <a:r>
              <a:rPr lang="en-US" sz="1400" b="1" dirty="0"/>
              <a:t>Privacy Preserving Interactive Record Linkage (PPIRL).</a:t>
            </a:r>
            <a:r>
              <a:rPr lang="en-US" sz="1400" dirty="0"/>
              <a:t> J Am Med Inform. Assoc. 2014;21:212–220. doi:10.1136/amiajno-2013-002165 </a:t>
            </a:r>
          </a:p>
        </p:txBody>
      </p:sp>
    </p:spTree>
    <p:extLst>
      <p:ext uri="{BB962C8B-B14F-4D97-AF65-F5344CB8AC3E}">
        <p14:creationId xmlns:p14="http://schemas.microsoft.com/office/powerpoint/2010/main" val="2042468495"/>
      </p:ext>
    </p:extLst>
  </p:cSld>
  <p:clrMapOvr>
    <a:masterClrMapping/>
  </p:clrMapOvr>
  <mc:AlternateContent xmlns:mc="http://schemas.openxmlformats.org/markup-compatibility/2006" xmlns:p14="http://schemas.microsoft.com/office/powerpoint/2010/main">
    <mc:Choice Requires="p14">
      <p:transition spd="slow" p14:dur="2000" advTm="2215"/>
    </mc:Choice>
    <mc:Fallback xmlns="">
      <p:transition spd="slow" advTm="2215"/>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295400" y="0"/>
            <a:ext cx="7391400" cy="1143000"/>
          </a:xfrm>
        </p:spPr>
        <p:txBody>
          <a:bodyPr>
            <a:normAutofit fontScale="90000"/>
          </a:bodyPr>
          <a:lstStyle/>
          <a:p>
            <a:pPr algn="l"/>
            <a:r>
              <a:rPr lang="en-US" dirty="0"/>
              <a:t>Controlled Access : </a:t>
            </a:r>
            <a:br>
              <a:rPr lang="en-US" dirty="0"/>
            </a:br>
            <a:r>
              <a:rPr lang="en-US" dirty="0"/>
              <a:t>Model using given tools</a:t>
            </a:r>
            <a:endParaRPr lang="en-US" dirty="0" smtClean="0"/>
          </a:p>
        </p:txBody>
      </p:sp>
      <p:pic>
        <p:nvPicPr>
          <p:cNvPr id="75779" name="Content Placeholder 5"/>
          <p:cNvPicPr>
            <a:picLocks noGrp="1" noChangeAspect="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a:xfrm>
            <a:off x="457200" y="1625947"/>
            <a:ext cx="4038600" cy="4474469"/>
          </a:xfrm>
        </p:spPr>
      </p:pic>
      <p:sp>
        <p:nvSpPr>
          <p:cNvPr id="22532" name="Content Placeholder 8"/>
          <p:cNvSpPr>
            <a:spLocks noGrp="1"/>
          </p:cNvSpPr>
          <p:nvPr>
            <p:ph sz="half" idx="2"/>
          </p:nvPr>
        </p:nvSpPr>
        <p:spPr>
          <a:xfrm>
            <a:off x="4648200" y="1143000"/>
            <a:ext cx="4038600" cy="4983163"/>
          </a:xfrm>
        </p:spPr>
        <p:txBody>
          <a:bodyPr>
            <a:normAutofit fontScale="92500" lnSpcReduction="10000"/>
          </a:bodyPr>
          <a:lstStyle/>
          <a:p>
            <a:r>
              <a:rPr lang="en-US" dirty="0"/>
              <a:t>With approved </a:t>
            </a:r>
            <a:r>
              <a:rPr lang="en-US" dirty="0" err="1" smtClean="0"/>
              <a:t>deidentified</a:t>
            </a:r>
            <a:r>
              <a:rPr lang="en-US" dirty="0" smtClean="0"/>
              <a:t> </a:t>
            </a:r>
            <a:r>
              <a:rPr lang="en-US" dirty="0"/>
              <a:t>data</a:t>
            </a:r>
          </a:p>
          <a:p>
            <a:r>
              <a:rPr lang="en-US" dirty="0" smtClean="0">
                <a:solidFill>
                  <a:srgbClr val="C00000"/>
                </a:solidFill>
              </a:rPr>
              <a:t>Locked down VM: customized appliances </a:t>
            </a:r>
          </a:p>
          <a:p>
            <a:r>
              <a:rPr lang="en-US" dirty="0" smtClean="0">
                <a:solidFill>
                  <a:srgbClr val="C00000"/>
                </a:solidFill>
              </a:rPr>
              <a:t>only approved software</a:t>
            </a:r>
          </a:p>
          <a:p>
            <a:r>
              <a:rPr lang="en-US" dirty="0" smtClean="0">
                <a:solidFill>
                  <a:srgbClr val="C00000"/>
                </a:solidFill>
              </a:rPr>
              <a:t>Remote access via VPN</a:t>
            </a:r>
          </a:p>
          <a:p>
            <a:r>
              <a:rPr lang="en-US" dirty="0"/>
              <a:t>Very effective for threats from HBC</a:t>
            </a:r>
          </a:p>
          <a:p>
            <a:r>
              <a:rPr lang="en-US" dirty="0" smtClean="0"/>
              <a:t>Full IRB</a:t>
            </a:r>
          </a:p>
          <a:p>
            <a:r>
              <a:rPr lang="en-US" dirty="0" smtClean="0"/>
              <a:t>U Chicago-NORC , UNC-</a:t>
            </a:r>
            <a:r>
              <a:rPr lang="en-US" dirty="0" err="1" smtClean="0"/>
              <a:t>Tracs</a:t>
            </a:r>
            <a:r>
              <a:rPr lang="en-US" dirty="0" smtClean="0"/>
              <a:t> </a:t>
            </a:r>
            <a:r>
              <a:rPr lang="en-US" dirty="0"/>
              <a:t>(CTSA</a:t>
            </a:r>
            <a:r>
              <a:rPr lang="en-US" dirty="0" smtClean="0"/>
              <a:t>), UCSD-</a:t>
            </a:r>
            <a:r>
              <a:rPr lang="en-US" dirty="0" err="1" smtClean="0"/>
              <a:t>iDASH</a:t>
            </a:r>
            <a:r>
              <a:rPr lang="en-US" dirty="0" smtClean="0"/>
              <a:t>, SAIL</a:t>
            </a:r>
            <a:endParaRPr lang="en-US" dirty="0"/>
          </a:p>
        </p:txBody>
      </p:sp>
      <p:sp>
        <p:nvSpPr>
          <p:cNvPr id="6" name="Rectangle 5"/>
          <p:cNvSpPr/>
          <p:nvPr/>
        </p:nvSpPr>
        <p:spPr>
          <a:xfrm>
            <a:off x="352596" y="5688798"/>
            <a:ext cx="4162425" cy="430212"/>
          </a:xfrm>
          <a:prstGeom prst="rect">
            <a:avLst/>
          </a:prstGeom>
          <a:solidFill>
            <a:schemeClr val="bg1"/>
          </a:solidFill>
        </p:spPr>
        <p:txBody>
          <a:bodyPr>
            <a:spAutoFit/>
          </a:bodyPr>
          <a:lstStyle/>
          <a:p>
            <a:pPr algn="ctr">
              <a:buFontTx/>
              <a:buNone/>
              <a:defRPr/>
            </a:pPr>
            <a:r>
              <a:rPr lang="en-US" sz="1100" dirty="0">
                <a:latin typeface="+mj-lt"/>
              </a:rPr>
              <a:t>Gary King. Ensuring the Data-Rich Future of the Social Sciences, Science, </a:t>
            </a:r>
            <a:r>
              <a:rPr lang="en-US" sz="1100" dirty="0" err="1">
                <a:latin typeface="+mj-lt"/>
              </a:rPr>
              <a:t>vol</a:t>
            </a:r>
            <a:r>
              <a:rPr lang="en-US" sz="1100" dirty="0">
                <a:latin typeface="+mj-lt"/>
              </a:rPr>
              <a:t> 331, 2011, </a:t>
            </a:r>
            <a:r>
              <a:rPr lang="en-US" sz="1100" dirty="0" err="1">
                <a:latin typeface="+mj-lt"/>
              </a:rPr>
              <a:t>pp</a:t>
            </a:r>
            <a:r>
              <a:rPr lang="en-US" sz="1100" dirty="0">
                <a:latin typeface="+mj-lt"/>
              </a:rPr>
              <a:t> 719-721.</a:t>
            </a:r>
          </a:p>
        </p:txBody>
      </p:sp>
    </p:spTree>
    <p:custDataLst>
      <p:tags r:id="rId1"/>
    </p:custDataLst>
    <p:extLst>
      <p:ext uri="{BB962C8B-B14F-4D97-AF65-F5344CB8AC3E}">
        <p14:creationId xmlns:p14="http://schemas.microsoft.com/office/powerpoint/2010/main" val="2099151168"/>
      </p:ext>
    </p:extLst>
  </p:cSld>
  <p:clrMapOvr>
    <a:masterClrMapping/>
  </p:clrMapOvr>
  <p:transition spd="slow" advTm="5409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9144000" cy="1143000"/>
          </a:xfrm>
        </p:spPr>
        <p:txBody>
          <a:bodyPr>
            <a:normAutofit fontScale="90000"/>
          </a:bodyPr>
          <a:lstStyle/>
          <a:p>
            <a:r>
              <a:rPr lang="en-US" sz="4000" dirty="0" smtClean="0"/>
              <a:t>The Big Data Problem – </a:t>
            </a:r>
            <a:r>
              <a:rPr lang="en-US" sz="4000" dirty="0" err="1" smtClean="0"/>
              <a:t>Nutshelled</a:t>
            </a:r>
            <a:r>
              <a:rPr lang="en-US" sz="4000" dirty="0" smtClean="0"/>
              <a:t/>
            </a:r>
            <a:br>
              <a:rPr lang="en-US" sz="4000" dirty="0" smtClean="0"/>
            </a:br>
            <a:r>
              <a:rPr lang="en-US" sz="4000" dirty="0" smtClean="0">
                <a:latin typeface="Gill Sans Light"/>
                <a:cs typeface="Gill Sans Light"/>
              </a:rPr>
              <a:t>Michael Franklin (UC Berkley)</a:t>
            </a:r>
            <a:endParaRPr lang="en-US" sz="40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05896307"/>
              </p:ext>
            </p:extLst>
          </p:nvPr>
        </p:nvGraphicFramePr>
        <p:xfrm>
          <a:off x="457200" y="1845156"/>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Oval 3"/>
          <p:cNvSpPr/>
          <p:nvPr/>
        </p:nvSpPr>
        <p:spPr>
          <a:xfrm>
            <a:off x="3657600" y="3272922"/>
            <a:ext cx="1987584" cy="1696434"/>
          </a:xfrm>
          <a:prstGeom prst="ellipse">
            <a:avLst/>
          </a:prstGeom>
          <a:gradFill flip="none" rotWithShape="1">
            <a:gsLst>
              <a:gs pos="0">
                <a:schemeClr val="bg2">
                  <a:lumMod val="25000"/>
                </a:schemeClr>
              </a:gs>
              <a:gs pos="100000">
                <a:srgbClr val="FFFFFF"/>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US" sz="2000" dirty="0" smtClean="0"/>
              <a:t>Massive  Diverse and Growing</a:t>
            </a:r>
          </a:p>
          <a:p>
            <a:pPr algn="ctr">
              <a:buNone/>
            </a:pPr>
            <a:r>
              <a:rPr lang="en-US" sz="2000" dirty="0" smtClean="0"/>
              <a:t>Data</a:t>
            </a:r>
            <a:endParaRPr lang="en-US" sz="2000" dirty="0"/>
          </a:p>
        </p:txBody>
      </p:sp>
      <p:sp>
        <p:nvSpPr>
          <p:cNvPr id="2" name="TextBox 1"/>
          <p:cNvSpPr txBox="1"/>
          <p:nvPr/>
        </p:nvSpPr>
        <p:spPr>
          <a:xfrm>
            <a:off x="337579" y="1494118"/>
            <a:ext cx="2628412" cy="1766637"/>
          </a:xfrm>
          <a:prstGeom prst="rect">
            <a:avLst/>
          </a:prstGeom>
          <a:noFill/>
        </p:spPr>
        <p:txBody>
          <a:bodyPr wrap="none" rtlCol="0">
            <a:spAutoFit/>
          </a:bodyPr>
          <a:lstStyle/>
          <a:p>
            <a:pPr algn="r">
              <a:buNone/>
            </a:pPr>
            <a:r>
              <a:rPr lang="en-US" sz="3200" b="1" dirty="0" smtClean="0">
                <a:latin typeface="Gill Sans Light"/>
                <a:cs typeface="Gill Sans Light"/>
              </a:rPr>
              <a:t>Something’s</a:t>
            </a:r>
          </a:p>
          <a:p>
            <a:pPr algn="r">
              <a:buNone/>
            </a:pPr>
            <a:r>
              <a:rPr lang="en-US" sz="3200" b="1" dirty="0" err="1" smtClean="0">
                <a:latin typeface="Gill Sans Light"/>
                <a:cs typeface="Gill Sans Light"/>
              </a:rPr>
              <a:t>gotta</a:t>
            </a:r>
            <a:r>
              <a:rPr lang="en-US" sz="3200" b="1" dirty="0" smtClean="0">
                <a:latin typeface="Gill Sans Light"/>
                <a:cs typeface="Gill Sans Light"/>
              </a:rPr>
              <a:t> </a:t>
            </a:r>
          </a:p>
          <a:p>
            <a:pPr algn="r">
              <a:buNone/>
            </a:pPr>
            <a:r>
              <a:rPr lang="en-US" sz="3200" b="1" dirty="0" smtClean="0">
                <a:latin typeface="Gill Sans Light"/>
                <a:cs typeface="Gill Sans Light"/>
              </a:rPr>
              <a:t>give</a:t>
            </a:r>
            <a:r>
              <a:rPr lang="en-US" sz="1800" b="1" dirty="0" smtClean="0">
                <a:latin typeface="Gill Sans Light"/>
                <a:cs typeface="Gill Sans Light"/>
              </a:rPr>
              <a:t>:</a:t>
            </a:r>
          </a:p>
        </p:txBody>
      </p:sp>
      <p:pic>
        <p:nvPicPr>
          <p:cNvPr id="11" name="Picture 10"/>
          <p:cNvPicPr>
            <a:picLocks noChangeAspect="1"/>
          </p:cNvPicPr>
          <p:nvPr/>
        </p:nvPicPr>
        <p:blipFill>
          <a:blip r:embed="rId8"/>
          <a:stretch>
            <a:fillRect/>
          </a:stretch>
        </p:blipFill>
        <p:spPr>
          <a:xfrm>
            <a:off x="6852692" y="1438732"/>
            <a:ext cx="1846062" cy="1834190"/>
          </a:xfrm>
          <a:prstGeom prst="rect">
            <a:avLst/>
          </a:prstGeom>
        </p:spPr>
      </p:pic>
    </p:spTree>
    <p:extLst>
      <p:ext uri="{BB962C8B-B14F-4D97-AF65-F5344CB8AC3E}">
        <p14:creationId xmlns:p14="http://schemas.microsoft.com/office/powerpoint/2010/main" val="240314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EF3F066A-947B-1A47-ACDC-49C6F590F45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8D654164-D0D6-B947-8C2C-2730E9A4AEA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graphicEl>
                                              <a:dgm id="{3551CE52-95DF-734D-86A5-E19943434109}"/>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graphicEl>
                                              <a:dgm id="{50AAB907-5EE8-2745-9813-727A0539C0C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graphicEl>
                                              <a:dgm id="{FF576664-EDFB-BA49-83C9-0066C4FF72A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graphicEl>
                                              <a:dgm id="{F5EE1017-8B85-F14D-8F1E-C89CCBE6C750}"/>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322630" y="0"/>
            <a:ext cx="7440370" cy="1143000"/>
          </a:xfrm>
        </p:spPr>
        <p:txBody>
          <a:bodyPr>
            <a:normAutofit fontScale="90000"/>
          </a:bodyPr>
          <a:lstStyle/>
          <a:p>
            <a:pPr algn="l"/>
            <a:r>
              <a:rPr lang="en-US" dirty="0" smtClean="0"/>
              <a:t>Monitored Access : </a:t>
            </a:r>
            <a:br>
              <a:rPr lang="en-US" dirty="0" smtClean="0"/>
            </a:br>
            <a:r>
              <a:rPr lang="en-US" dirty="0" smtClean="0"/>
              <a:t>Freely Repurpose </a:t>
            </a:r>
          </a:p>
        </p:txBody>
      </p:sp>
      <p:pic>
        <p:nvPicPr>
          <p:cNvPr id="75779" name="Content Placeholder 5"/>
          <p:cNvPicPr>
            <a:picLocks noGrp="1" noChangeAspect="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a:xfrm>
            <a:off x="457200" y="1625947"/>
            <a:ext cx="4038600" cy="4474469"/>
          </a:xfrm>
        </p:spPr>
      </p:pic>
      <p:sp>
        <p:nvSpPr>
          <p:cNvPr id="17" name="Flowchart: Magnetic Disk 16"/>
          <p:cNvSpPr/>
          <p:nvPr/>
        </p:nvSpPr>
        <p:spPr bwMode="auto">
          <a:xfrm>
            <a:off x="2820123" y="3349307"/>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6" name="Rectangle 5"/>
          <p:cNvSpPr/>
          <p:nvPr/>
        </p:nvSpPr>
        <p:spPr>
          <a:xfrm>
            <a:off x="352596" y="5688798"/>
            <a:ext cx="4162425" cy="430212"/>
          </a:xfrm>
          <a:prstGeom prst="rect">
            <a:avLst/>
          </a:prstGeom>
          <a:solidFill>
            <a:schemeClr val="bg1"/>
          </a:solidFill>
        </p:spPr>
        <p:txBody>
          <a:bodyPr>
            <a:spAutoFit/>
          </a:bodyPr>
          <a:lstStyle/>
          <a:p>
            <a:pPr algn="ctr">
              <a:buFontTx/>
              <a:buNone/>
              <a:defRPr/>
            </a:pPr>
            <a:r>
              <a:rPr lang="en-US" sz="1100" dirty="0">
                <a:latin typeface="+mj-lt"/>
              </a:rPr>
              <a:t>Gary King. Ensuring the Data-Rich Future of the Social Sciences, Science, </a:t>
            </a:r>
            <a:r>
              <a:rPr lang="en-US" sz="1100" dirty="0" err="1">
                <a:latin typeface="+mj-lt"/>
              </a:rPr>
              <a:t>vol</a:t>
            </a:r>
            <a:r>
              <a:rPr lang="en-US" sz="1100" dirty="0">
                <a:latin typeface="+mj-lt"/>
              </a:rPr>
              <a:t> 331, 2011, </a:t>
            </a:r>
            <a:r>
              <a:rPr lang="en-US" sz="1100" dirty="0" err="1">
                <a:latin typeface="+mj-lt"/>
              </a:rPr>
              <a:t>pp</a:t>
            </a:r>
            <a:r>
              <a:rPr lang="en-US" sz="1100" dirty="0">
                <a:latin typeface="+mj-lt"/>
              </a:rPr>
              <a:t> 719-721.</a:t>
            </a:r>
          </a:p>
        </p:txBody>
      </p:sp>
      <p:sp>
        <p:nvSpPr>
          <p:cNvPr id="10" name="Flowchart: Magnetic Disk 9"/>
          <p:cNvSpPr/>
          <p:nvPr/>
        </p:nvSpPr>
        <p:spPr bwMode="auto">
          <a:xfrm>
            <a:off x="2024380" y="3446774"/>
            <a:ext cx="467833" cy="414670"/>
          </a:xfrm>
          <a:prstGeom prst="flowChartMagneticDisk">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r="100000" b="100000"/>
            </a:path>
            <a:tileRect l="-100000" t="-100000"/>
          </a:gradFill>
          <a:ln>
            <a:solidFill>
              <a:srgbClr val="00206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1" name="Flowchart: Magnetic Disk 10"/>
          <p:cNvSpPr/>
          <p:nvPr/>
        </p:nvSpPr>
        <p:spPr bwMode="auto">
          <a:xfrm>
            <a:off x="1556547" y="3556642"/>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2" name="Flowchart: Magnetic Disk 11"/>
          <p:cNvSpPr/>
          <p:nvPr/>
        </p:nvSpPr>
        <p:spPr bwMode="auto">
          <a:xfrm>
            <a:off x="1322630" y="3698406"/>
            <a:ext cx="467833" cy="414670"/>
          </a:xfrm>
          <a:prstGeom prst="flowChartMagneticDisk">
            <a:avLst/>
          </a:prstGeom>
          <a:solidFill>
            <a:srgbClr val="FFC000"/>
          </a:solidFill>
          <a:ln>
            <a:solidFill>
              <a:srgbClr val="FFFF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3" name="Flowchart: Magnetic Disk 12"/>
          <p:cNvSpPr/>
          <p:nvPr/>
        </p:nvSpPr>
        <p:spPr bwMode="auto">
          <a:xfrm>
            <a:off x="1590143" y="3905741"/>
            <a:ext cx="467833" cy="414670"/>
          </a:xfrm>
          <a:prstGeom prst="flowChartMagneticDisk">
            <a:avLst/>
          </a:prstGeom>
          <a:solidFill>
            <a:srgbClr val="00B0F0"/>
          </a:solidFill>
          <a:ln>
            <a:solidFill>
              <a:srgbClr val="0070C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rgbClr val="00B0F0"/>
              </a:solidFill>
              <a:latin typeface="Times New Roman" pitchFamily="18" charset="0"/>
              <a:ea typeface="굴림" pitchFamily="50" charset="-127"/>
            </a:endParaRPr>
          </a:p>
        </p:txBody>
      </p:sp>
      <p:sp>
        <p:nvSpPr>
          <p:cNvPr id="14" name="Flowchart: Magnetic Disk 13"/>
          <p:cNvSpPr/>
          <p:nvPr/>
        </p:nvSpPr>
        <p:spPr bwMode="auto">
          <a:xfrm>
            <a:off x="1965974" y="3749796"/>
            <a:ext cx="467833" cy="414670"/>
          </a:xfrm>
          <a:prstGeom prst="flowChartMagneticDisk">
            <a:avLst/>
          </a:prstGeom>
          <a:solidFill>
            <a:srgbClr val="FFC000"/>
          </a:solidFill>
          <a:ln>
            <a:solidFill>
              <a:srgbClr val="FFFF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5" name="Flowchart: Magnetic Disk 14"/>
          <p:cNvSpPr/>
          <p:nvPr/>
        </p:nvSpPr>
        <p:spPr bwMode="auto">
          <a:xfrm>
            <a:off x="2493911" y="3429055"/>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8" name="Flowchart: Magnetic Disk 17"/>
          <p:cNvSpPr/>
          <p:nvPr/>
        </p:nvSpPr>
        <p:spPr bwMode="auto">
          <a:xfrm>
            <a:off x="2820124" y="3666512"/>
            <a:ext cx="467833" cy="414670"/>
          </a:xfrm>
          <a:prstGeom prst="flowChartMagneticDisk">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6" name="Flowchart: Magnetic Disk 15"/>
          <p:cNvSpPr/>
          <p:nvPr/>
        </p:nvSpPr>
        <p:spPr bwMode="auto">
          <a:xfrm>
            <a:off x="2435506" y="3698406"/>
            <a:ext cx="467833" cy="414670"/>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9" name="Flowchart: Magnetic Disk 18"/>
          <p:cNvSpPr/>
          <p:nvPr/>
        </p:nvSpPr>
        <p:spPr bwMode="auto">
          <a:xfrm>
            <a:off x="3287956" y="3459178"/>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20" name="Flowchart: Magnetic Disk 19"/>
          <p:cNvSpPr/>
          <p:nvPr/>
        </p:nvSpPr>
        <p:spPr bwMode="auto">
          <a:xfrm>
            <a:off x="3521872" y="3749796"/>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9" name="Flowchart: Magnetic Disk 8"/>
          <p:cNvSpPr/>
          <p:nvPr/>
        </p:nvSpPr>
        <p:spPr bwMode="auto">
          <a:xfrm>
            <a:off x="3147888" y="3872073"/>
            <a:ext cx="467833" cy="414670"/>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8" name="Flowchart: Magnetic Disk 7"/>
          <p:cNvSpPr/>
          <p:nvPr/>
        </p:nvSpPr>
        <p:spPr bwMode="auto">
          <a:xfrm>
            <a:off x="2667724" y="3960676"/>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3" name="Flowchart: Magnetic Disk 2"/>
          <p:cNvSpPr/>
          <p:nvPr/>
        </p:nvSpPr>
        <p:spPr bwMode="auto">
          <a:xfrm>
            <a:off x="2199891" y="3957131"/>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2" name="Content Placeholder 1"/>
          <p:cNvSpPr>
            <a:spLocks noGrp="1"/>
          </p:cNvSpPr>
          <p:nvPr>
            <p:ph sz="half" idx="2"/>
          </p:nvPr>
        </p:nvSpPr>
        <p:spPr/>
        <p:txBody>
          <a:bodyPr>
            <a:normAutofit fontScale="85000" lnSpcReduction="20000"/>
          </a:bodyPr>
          <a:lstStyle/>
          <a:p>
            <a:r>
              <a:rPr lang="en-US" dirty="0" smtClean="0"/>
              <a:t>Information Accountability model</a:t>
            </a:r>
          </a:p>
          <a:p>
            <a:r>
              <a:rPr lang="en-US" b="1" dirty="0" smtClean="0">
                <a:solidFill>
                  <a:srgbClr val="C00000"/>
                </a:solidFill>
              </a:rPr>
              <a:t>Exempt IRB: Explicit data use agreement (5 big Q)</a:t>
            </a:r>
          </a:p>
          <a:p>
            <a:pPr lvl="1"/>
            <a:r>
              <a:rPr lang="en-US" b="1" dirty="0" smtClean="0">
                <a:solidFill>
                  <a:srgbClr val="C00000"/>
                </a:solidFill>
              </a:rPr>
              <a:t>Public online (</a:t>
            </a:r>
            <a:r>
              <a:rPr lang="en-US" b="1" dirty="0" err="1" smtClean="0">
                <a:solidFill>
                  <a:srgbClr val="C00000"/>
                </a:solidFill>
              </a:rPr>
              <a:t>crowdsource</a:t>
            </a:r>
            <a:r>
              <a:rPr lang="en-US" b="1" dirty="0" smtClean="0">
                <a:solidFill>
                  <a:srgbClr val="C00000"/>
                </a:solidFill>
              </a:rPr>
              <a:t>)</a:t>
            </a:r>
          </a:p>
          <a:p>
            <a:r>
              <a:rPr lang="en-US" b="1" dirty="0" smtClean="0">
                <a:solidFill>
                  <a:srgbClr val="CC0000"/>
                </a:solidFill>
              </a:rPr>
              <a:t>Any software &amp; auxiliary data</a:t>
            </a:r>
          </a:p>
          <a:p>
            <a:r>
              <a:rPr lang="en-US" dirty="0" smtClean="0"/>
              <a:t>Remote Access via VPN</a:t>
            </a:r>
          </a:p>
          <a:p>
            <a:r>
              <a:rPr lang="en-US" dirty="0"/>
              <a:t>L</a:t>
            </a:r>
            <a:r>
              <a:rPr lang="en-US" dirty="0" smtClean="0"/>
              <a:t>ess sensitive data   (e.g. Aggregate data)</a:t>
            </a:r>
          </a:p>
          <a:p>
            <a:r>
              <a:rPr lang="en-US" dirty="0"/>
              <a:t>SHRINE, Secure Unix servers</a:t>
            </a:r>
          </a:p>
          <a:p>
            <a:endParaRPr lang="en-US" dirty="0"/>
          </a:p>
        </p:txBody>
      </p:sp>
    </p:spTree>
    <p:custDataLst>
      <p:tags r:id="rId1"/>
    </p:custDataLst>
    <p:extLst>
      <p:ext uri="{BB962C8B-B14F-4D97-AF65-F5344CB8AC3E}">
        <p14:creationId xmlns:p14="http://schemas.microsoft.com/office/powerpoint/2010/main" val="4110426742"/>
      </p:ext>
    </p:extLst>
  </p:cSld>
  <p:clrMapOvr>
    <a:masterClrMapping/>
  </p:clrMapOvr>
  <p:transition spd="slow" advTm="806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1" grpId="0" animBg="1"/>
      <p:bldP spid="12" grpId="0" animBg="1"/>
      <p:bldP spid="13" grpId="0" animBg="1"/>
      <p:bldP spid="14" grpId="0" animBg="1"/>
      <p:bldP spid="15" grpId="0" animBg="1"/>
      <p:bldP spid="18" grpId="0" animBg="1"/>
      <p:bldP spid="16" grpId="0" animBg="1"/>
      <p:bldP spid="19" grpId="0" animBg="1"/>
      <p:bldP spid="20" grpId="0" animBg="1"/>
      <p:bldP spid="9" grpId="0" animBg="1"/>
      <p:bldP spid="8" grpId="0" animBg="1"/>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1322630" y="0"/>
            <a:ext cx="7592770" cy="1143000"/>
          </a:xfrm>
        </p:spPr>
        <p:txBody>
          <a:bodyPr>
            <a:normAutofit fontScale="90000"/>
          </a:bodyPr>
          <a:lstStyle/>
          <a:p>
            <a:pPr algn="l"/>
            <a:r>
              <a:rPr lang="en-US" dirty="0" smtClean="0"/>
              <a:t>Open Access : </a:t>
            </a:r>
            <a:br>
              <a:rPr lang="en-US" dirty="0" smtClean="0"/>
            </a:br>
            <a:r>
              <a:rPr lang="en-US" dirty="0" smtClean="0"/>
              <a:t>No restriction on use </a:t>
            </a:r>
          </a:p>
        </p:txBody>
      </p:sp>
      <p:pic>
        <p:nvPicPr>
          <p:cNvPr id="75779" name="Content Placeholder 5"/>
          <p:cNvPicPr>
            <a:picLocks noGrp="1" noChangeAspect="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a:xfrm>
            <a:off x="457200" y="1625947"/>
            <a:ext cx="4038600" cy="4474469"/>
          </a:xfrm>
        </p:spPr>
      </p:pic>
      <p:sp>
        <p:nvSpPr>
          <p:cNvPr id="22532" name="Content Placeholder 8"/>
          <p:cNvSpPr>
            <a:spLocks noGrp="1"/>
          </p:cNvSpPr>
          <p:nvPr>
            <p:ph sz="half" idx="2"/>
          </p:nvPr>
        </p:nvSpPr>
        <p:spPr>
          <a:xfrm>
            <a:off x="4648200" y="1600200"/>
            <a:ext cx="4267200" cy="4525963"/>
          </a:xfrm>
        </p:spPr>
        <p:txBody>
          <a:bodyPr>
            <a:normAutofit lnSpcReduction="10000"/>
          </a:bodyPr>
          <a:lstStyle/>
          <a:p>
            <a:r>
              <a:rPr lang="en-US" b="1" dirty="0" smtClean="0">
                <a:solidFill>
                  <a:srgbClr val="CC0000"/>
                </a:solidFill>
              </a:rPr>
              <a:t>Anyone : Publish information for others</a:t>
            </a:r>
          </a:p>
          <a:p>
            <a:r>
              <a:rPr lang="en-US" dirty="0" smtClean="0"/>
              <a:t>No IRB</a:t>
            </a:r>
          </a:p>
          <a:p>
            <a:r>
              <a:rPr lang="en-US" dirty="0"/>
              <a:t>No monitoring use</a:t>
            </a:r>
          </a:p>
          <a:p>
            <a:r>
              <a:rPr lang="en-US" dirty="0">
                <a:solidFill>
                  <a:srgbClr val="C00000"/>
                </a:solidFill>
              </a:rPr>
              <a:t>Publish data use terms</a:t>
            </a:r>
          </a:p>
          <a:p>
            <a:r>
              <a:rPr lang="en-US" dirty="0" smtClean="0"/>
              <a:t>Disclosure Limitation Methods (filter)</a:t>
            </a:r>
          </a:p>
          <a:p>
            <a:r>
              <a:rPr lang="en-US" dirty="0" smtClean="0"/>
              <a:t>Sanitized data</a:t>
            </a:r>
          </a:p>
          <a:p>
            <a:r>
              <a:rPr lang="en-US" dirty="0" smtClean="0"/>
              <a:t>Public websites, publications</a:t>
            </a:r>
          </a:p>
        </p:txBody>
      </p:sp>
      <p:sp>
        <p:nvSpPr>
          <p:cNvPr id="17" name="Flowchart: Magnetic Disk 16"/>
          <p:cNvSpPr/>
          <p:nvPr/>
        </p:nvSpPr>
        <p:spPr bwMode="auto">
          <a:xfrm>
            <a:off x="2820123" y="3349307"/>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6" name="Rectangle 5"/>
          <p:cNvSpPr/>
          <p:nvPr/>
        </p:nvSpPr>
        <p:spPr>
          <a:xfrm>
            <a:off x="352596" y="5688798"/>
            <a:ext cx="4162425" cy="430212"/>
          </a:xfrm>
          <a:prstGeom prst="rect">
            <a:avLst/>
          </a:prstGeom>
          <a:solidFill>
            <a:schemeClr val="bg1"/>
          </a:solidFill>
        </p:spPr>
        <p:txBody>
          <a:bodyPr>
            <a:spAutoFit/>
          </a:bodyPr>
          <a:lstStyle/>
          <a:p>
            <a:pPr algn="ctr">
              <a:buFontTx/>
              <a:buNone/>
              <a:defRPr/>
            </a:pPr>
            <a:r>
              <a:rPr lang="en-US" sz="1100" dirty="0">
                <a:latin typeface="+mj-lt"/>
              </a:rPr>
              <a:t>Gary King. Ensuring the Data-Rich Future of the Social Sciences, Science, </a:t>
            </a:r>
            <a:r>
              <a:rPr lang="en-US" sz="1100" dirty="0" err="1">
                <a:latin typeface="+mj-lt"/>
              </a:rPr>
              <a:t>vol</a:t>
            </a:r>
            <a:r>
              <a:rPr lang="en-US" sz="1100" dirty="0">
                <a:latin typeface="+mj-lt"/>
              </a:rPr>
              <a:t> 331, 2011, </a:t>
            </a:r>
            <a:r>
              <a:rPr lang="en-US" sz="1100" dirty="0" err="1">
                <a:latin typeface="+mj-lt"/>
              </a:rPr>
              <a:t>pp</a:t>
            </a:r>
            <a:r>
              <a:rPr lang="en-US" sz="1100" dirty="0">
                <a:latin typeface="+mj-lt"/>
              </a:rPr>
              <a:t> 719-721.</a:t>
            </a:r>
          </a:p>
        </p:txBody>
      </p:sp>
      <p:sp>
        <p:nvSpPr>
          <p:cNvPr id="10" name="Flowchart: Magnetic Disk 9"/>
          <p:cNvSpPr/>
          <p:nvPr/>
        </p:nvSpPr>
        <p:spPr bwMode="auto">
          <a:xfrm>
            <a:off x="2024380" y="3446774"/>
            <a:ext cx="467833" cy="414670"/>
          </a:xfrm>
          <a:prstGeom prst="flowChartMagneticDisk">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r="100000" b="100000"/>
            </a:path>
            <a:tileRect l="-100000" t="-100000"/>
          </a:gradFill>
          <a:ln>
            <a:solidFill>
              <a:srgbClr val="00206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1" name="Flowchart: Magnetic Disk 10"/>
          <p:cNvSpPr/>
          <p:nvPr/>
        </p:nvSpPr>
        <p:spPr bwMode="auto">
          <a:xfrm>
            <a:off x="1556547" y="3556642"/>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2" name="Flowchart: Magnetic Disk 11"/>
          <p:cNvSpPr/>
          <p:nvPr/>
        </p:nvSpPr>
        <p:spPr bwMode="auto">
          <a:xfrm>
            <a:off x="1322630" y="3698406"/>
            <a:ext cx="467833" cy="414670"/>
          </a:xfrm>
          <a:prstGeom prst="flowChartMagneticDisk">
            <a:avLst/>
          </a:prstGeom>
          <a:solidFill>
            <a:srgbClr val="FFC000"/>
          </a:solidFill>
          <a:ln>
            <a:solidFill>
              <a:srgbClr val="FFFF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3" name="Flowchart: Magnetic Disk 12"/>
          <p:cNvSpPr/>
          <p:nvPr/>
        </p:nvSpPr>
        <p:spPr bwMode="auto">
          <a:xfrm>
            <a:off x="1590143" y="3905741"/>
            <a:ext cx="467833" cy="414670"/>
          </a:xfrm>
          <a:prstGeom prst="flowChartMagneticDisk">
            <a:avLst/>
          </a:prstGeom>
          <a:solidFill>
            <a:srgbClr val="00B0F0"/>
          </a:solidFill>
          <a:ln>
            <a:solidFill>
              <a:srgbClr val="0070C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rgbClr val="00B0F0"/>
              </a:solidFill>
              <a:latin typeface="Times New Roman" pitchFamily="18" charset="0"/>
              <a:ea typeface="굴림" pitchFamily="50" charset="-127"/>
            </a:endParaRPr>
          </a:p>
        </p:txBody>
      </p:sp>
      <p:sp>
        <p:nvSpPr>
          <p:cNvPr id="14" name="Flowchart: Magnetic Disk 13"/>
          <p:cNvSpPr/>
          <p:nvPr/>
        </p:nvSpPr>
        <p:spPr bwMode="auto">
          <a:xfrm>
            <a:off x="1965974" y="3749796"/>
            <a:ext cx="467833" cy="414670"/>
          </a:xfrm>
          <a:prstGeom prst="flowChartMagneticDisk">
            <a:avLst/>
          </a:prstGeom>
          <a:solidFill>
            <a:srgbClr val="FFC000"/>
          </a:solidFill>
          <a:ln>
            <a:solidFill>
              <a:srgbClr val="FFFF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5" name="Flowchart: Magnetic Disk 14"/>
          <p:cNvSpPr/>
          <p:nvPr/>
        </p:nvSpPr>
        <p:spPr bwMode="auto">
          <a:xfrm>
            <a:off x="2493911" y="3429055"/>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8" name="Flowchart: Magnetic Disk 17"/>
          <p:cNvSpPr/>
          <p:nvPr/>
        </p:nvSpPr>
        <p:spPr bwMode="auto">
          <a:xfrm>
            <a:off x="2820124" y="3666512"/>
            <a:ext cx="467833" cy="414670"/>
          </a:xfrm>
          <a:prstGeom prst="flowChartMagneticDisk">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6" name="Flowchart: Magnetic Disk 15"/>
          <p:cNvSpPr/>
          <p:nvPr/>
        </p:nvSpPr>
        <p:spPr bwMode="auto">
          <a:xfrm>
            <a:off x="2435506" y="3698406"/>
            <a:ext cx="467833" cy="414670"/>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19" name="Flowchart: Magnetic Disk 18"/>
          <p:cNvSpPr/>
          <p:nvPr/>
        </p:nvSpPr>
        <p:spPr bwMode="auto">
          <a:xfrm>
            <a:off x="3287956" y="3459178"/>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20" name="Flowchart: Magnetic Disk 19"/>
          <p:cNvSpPr/>
          <p:nvPr/>
        </p:nvSpPr>
        <p:spPr bwMode="auto">
          <a:xfrm>
            <a:off x="3521872" y="3749796"/>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9" name="Flowchart: Magnetic Disk 8"/>
          <p:cNvSpPr/>
          <p:nvPr/>
        </p:nvSpPr>
        <p:spPr bwMode="auto">
          <a:xfrm>
            <a:off x="3147888" y="3872073"/>
            <a:ext cx="467833" cy="414670"/>
          </a:xfrm>
          <a:prstGeom prst="flowChartMagneticDisk">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8" name="Flowchart: Magnetic Disk 7"/>
          <p:cNvSpPr/>
          <p:nvPr/>
        </p:nvSpPr>
        <p:spPr bwMode="auto">
          <a:xfrm>
            <a:off x="2667724" y="3960676"/>
            <a:ext cx="467833" cy="414670"/>
          </a:xfrm>
          <a:prstGeom prst="flowChartMagneticDisk">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r="100000" b="100000"/>
            </a:path>
            <a:tileRect l="-100000" t="-100000"/>
          </a:gradFill>
          <a:ln>
            <a:solidFill>
              <a:srgbClr val="00B050"/>
            </a:solid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threePt" dir="t">
              <a:rot lat="0" lon="0" rev="1200000"/>
            </a:lightRig>
          </a:scene3d>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3" name="Flowchart: Magnetic Disk 2"/>
          <p:cNvSpPr/>
          <p:nvPr/>
        </p:nvSpPr>
        <p:spPr bwMode="auto">
          <a:xfrm>
            <a:off x="2199891" y="3957131"/>
            <a:ext cx="467833" cy="414670"/>
          </a:xfrm>
          <a:prstGeom prst="flowChartMagneticDisk">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r="100000" b="100000"/>
            </a:path>
            <a:tileRect l="-100000" t="-100000"/>
          </a:gradFill>
          <a:ln>
            <a:solidFill>
              <a:srgbClr val="FF000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en-US">
              <a:solidFill>
                <a:schemeClr val="tx1"/>
              </a:solidFill>
              <a:latin typeface="Times New Roman" pitchFamily="18" charset="0"/>
              <a:ea typeface="굴림" pitchFamily="50" charset="-127"/>
            </a:endParaRPr>
          </a:p>
        </p:txBody>
      </p:sp>
      <p:sp>
        <p:nvSpPr>
          <p:cNvPr id="75824" name="Oval 20"/>
          <p:cNvSpPr>
            <a:spLocks noChangeArrowheads="1"/>
          </p:cNvSpPr>
          <p:nvPr/>
        </p:nvSpPr>
        <p:spPr bwMode="auto">
          <a:xfrm>
            <a:off x="1241596" y="3266273"/>
            <a:ext cx="2838450" cy="996950"/>
          </a:xfrm>
          <a:prstGeom prst="ellipse">
            <a:avLst/>
          </a:prstGeom>
          <a:solidFill>
            <a:srgbClr val="7030A0">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Content Placeholder 6"/>
          <p:cNvSpPr txBox="1">
            <a:spLocks/>
          </p:cNvSpPr>
          <p:nvPr/>
        </p:nvSpPr>
        <p:spPr bwMode="auto">
          <a:xfrm>
            <a:off x="228600" y="1821164"/>
            <a:ext cx="4419600" cy="1437490"/>
          </a:xfrm>
          <a:prstGeom prst="rect">
            <a:avLst/>
          </a:prstGeom>
          <a:solidFill>
            <a:srgbClr val="FDFCEE">
              <a:alpha val="89803"/>
            </a:srgbClr>
          </a:solidFill>
          <a:ln w="9525">
            <a:solidFill>
              <a:schemeClr val="tx2"/>
            </a:solidFill>
            <a:miter lim="800000"/>
            <a:headEnd/>
            <a:tailEnd/>
          </a:ln>
        </p:spPr>
        <p:txBody>
          <a:bodyPr/>
          <a:lstStyle>
            <a:lvl1pPr>
              <a:defRPr kumimoji="1" sz="1400">
                <a:solidFill>
                  <a:schemeClr val="tx1"/>
                </a:solidFill>
                <a:latin typeface="Times New Roman" pitchFamily="18" charset="0"/>
                <a:ea typeface="굴림" pitchFamily="50" charset="-127"/>
              </a:defRPr>
            </a:lvl1pPr>
            <a:lvl2pPr marL="742950" indent="-285750">
              <a:defRPr kumimoji="1" sz="1400">
                <a:solidFill>
                  <a:schemeClr val="tx1"/>
                </a:solidFill>
                <a:latin typeface="Times New Roman" pitchFamily="18" charset="0"/>
                <a:ea typeface="굴림" pitchFamily="50" charset="-127"/>
              </a:defRPr>
            </a:lvl2pPr>
            <a:lvl3pPr marL="1143000" indent="-228600">
              <a:defRPr kumimoji="1" sz="1400">
                <a:solidFill>
                  <a:schemeClr val="tx1"/>
                </a:solidFill>
                <a:latin typeface="Times New Roman" pitchFamily="18" charset="0"/>
                <a:ea typeface="굴림" pitchFamily="50" charset="-127"/>
              </a:defRPr>
            </a:lvl3pPr>
            <a:lvl4pPr marL="1600200" indent="-228600">
              <a:defRPr kumimoji="1" sz="1400">
                <a:solidFill>
                  <a:schemeClr val="tx1"/>
                </a:solidFill>
                <a:latin typeface="Times New Roman" pitchFamily="18" charset="0"/>
                <a:ea typeface="굴림" pitchFamily="50" charset="-127"/>
              </a:defRPr>
            </a:lvl4pPr>
            <a:lvl5pPr marL="2057400" indent="-228600">
              <a:defRPr kumimoji="1" sz="1400">
                <a:solidFill>
                  <a:schemeClr val="tx1"/>
                </a:solidFill>
                <a:latin typeface="Times New Roman" pitchFamily="18" charset="0"/>
                <a:ea typeface="굴림" pitchFamily="50" charset="-127"/>
              </a:defRPr>
            </a:lvl5pPr>
            <a:lvl6pPr marL="2514600" indent="-228600"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6pPr>
            <a:lvl7pPr marL="2971800" indent="-228600"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7pPr>
            <a:lvl8pPr marL="3429000" indent="-228600"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8pPr>
            <a:lvl9pPr marL="3886200" indent="-228600" eaLnBrk="0" fontAlgn="base" hangingPunct="0">
              <a:spcBef>
                <a:spcPct val="20000"/>
              </a:spcBef>
              <a:spcAft>
                <a:spcPct val="0"/>
              </a:spcAft>
              <a:buClr>
                <a:schemeClr val="accent1"/>
              </a:buClr>
              <a:buChar char="•"/>
              <a:defRPr kumimoji="1" sz="1400">
                <a:solidFill>
                  <a:schemeClr val="tx1"/>
                </a:solidFill>
                <a:latin typeface="Times New Roman" pitchFamily="18" charset="0"/>
                <a:ea typeface="굴림" pitchFamily="50" charset="-127"/>
              </a:defRPr>
            </a:lvl9pPr>
          </a:lstStyle>
          <a:p>
            <a:pPr algn="ctr">
              <a:buFont typeface="Wingdings" pitchFamily="2" charset="2"/>
              <a:buNone/>
            </a:pPr>
            <a:r>
              <a:rPr lang="en-US" sz="2800" dirty="0">
                <a:solidFill>
                  <a:srgbClr val="C00000"/>
                </a:solidFill>
                <a:latin typeface="Arial" charset="0"/>
              </a:rPr>
              <a:t>Package with filter </a:t>
            </a:r>
            <a:r>
              <a:rPr lang="en-US" sz="2800" dirty="0" smtClean="0">
                <a:solidFill>
                  <a:srgbClr val="C00000"/>
                </a:solidFill>
                <a:latin typeface="Arial" charset="0"/>
              </a:rPr>
              <a:t>(disclosure limitation methods) &amp; take </a:t>
            </a:r>
            <a:r>
              <a:rPr lang="en-US" sz="2800" dirty="0">
                <a:solidFill>
                  <a:srgbClr val="C00000"/>
                </a:solidFill>
                <a:latin typeface="Arial" charset="0"/>
              </a:rPr>
              <a:t>out of </a:t>
            </a:r>
            <a:r>
              <a:rPr lang="en-US" sz="2800" dirty="0" smtClean="0">
                <a:solidFill>
                  <a:srgbClr val="C00000"/>
                </a:solidFill>
                <a:latin typeface="Arial" charset="0"/>
              </a:rPr>
              <a:t>lab</a:t>
            </a:r>
            <a:endParaRPr lang="en-US" sz="2800" dirty="0">
              <a:latin typeface="Arial" charset="0"/>
            </a:endParaRPr>
          </a:p>
        </p:txBody>
      </p:sp>
    </p:spTree>
    <p:custDataLst>
      <p:tags r:id="rId1"/>
    </p:custDataLst>
    <p:extLst>
      <p:ext uri="{BB962C8B-B14F-4D97-AF65-F5344CB8AC3E}">
        <p14:creationId xmlns:p14="http://schemas.microsoft.com/office/powerpoint/2010/main" val="2918535271"/>
      </p:ext>
    </p:extLst>
  </p:cSld>
  <p:clrMapOvr>
    <a:masterClrMapping/>
  </p:clrMapOvr>
  <p:transition spd="slow" advTm="5404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5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24" grpId="0" animBg="1"/>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Protection Mechanism</a:t>
            </a:r>
            <a:endParaRPr lang="en-US" dirty="0"/>
          </a:p>
        </p:txBody>
      </p:sp>
      <p:graphicFrame>
        <p:nvGraphicFramePr>
          <p:cNvPr id="4" name="Table 3"/>
          <p:cNvGraphicFramePr>
            <a:graphicFrameLocks noGrp="1"/>
          </p:cNvGraphicFramePr>
          <p:nvPr>
            <p:extLst/>
          </p:nvPr>
        </p:nvGraphicFramePr>
        <p:xfrm>
          <a:off x="155812" y="2133600"/>
          <a:ext cx="8839200" cy="4114800"/>
        </p:xfrm>
        <a:graphic>
          <a:graphicData uri="http://schemas.openxmlformats.org/drawingml/2006/table">
            <a:tbl>
              <a:tblPr firstRow="1" firstCol="1" bandRow="1">
                <a:tableStyleId>{21E4AEA4-8DFA-4A89-87EB-49C32662AFE0}</a:tableStyleId>
              </a:tblPr>
              <a:tblGrid>
                <a:gridCol w="1251072"/>
                <a:gridCol w="2174516"/>
                <a:gridCol w="2667000"/>
                <a:gridCol w="1752600"/>
                <a:gridCol w="994012"/>
              </a:tblGrid>
              <a:tr h="4103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mn-lt"/>
                        </a:rPr>
                        <a:t>Access</a:t>
                      </a:r>
                      <a:r>
                        <a:rPr lang="x-none" sz="1800">
                          <a:effectLst/>
                          <a:latin typeface="+mn-lt"/>
                        </a:rPr>
                        <a:t> </a:t>
                      </a:r>
                      <a:endParaRPr lang="en-US" sz="2000" dirty="0">
                        <a:effectLst/>
                        <a:latin typeface="+mn-lt"/>
                        <a:ea typeface="맑은 고딕"/>
                      </a:endParaRPr>
                    </a:p>
                  </a:txBody>
                  <a:tcPr marL="18415" marR="18415"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x-none" sz="1800" smtClean="0">
                          <a:effectLst/>
                          <a:latin typeface="+mn-lt"/>
                        </a:rPr>
                        <a:t>Restricted </a:t>
                      </a:r>
                      <a:r>
                        <a:rPr lang="x-none" sz="1800">
                          <a:effectLst/>
                          <a:latin typeface="+mn-lt"/>
                        </a:rPr>
                        <a:t>Access</a:t>
                      </a:r>
                      <a:endParaRPr lang="en-US" sz="20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latin typeface="+mn-lt"/>
                        </a:rPr>
                        <a:t>Controlled Access</a:t>
                      </a:r>
                      <a:endParaRPr lang="en-US" sz="20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latin typeface="+mn-lt"/>
                        </a:rPr>
                        <a:t>Monitored Access</a:t>
                      </a:r>
                      <a:endParaRPr lang="en-US" sz="20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latin typeface="+mn-lt"/>
                        </a:rPr>
                        <a:t>Open Access</a:t>
                      </a:r>
                      <a:endParaRPr lang="en-US" sz="2000" dirty="0">
                        <a:effectLst/>
                        <a:latin typeface="+mn-lt"/>
                        <a:ea typeface="맑은 고딕"/>
                      </a:endParaRPr>
                    </a:p>
                  </a:txBody>
                  <a:tcPr marL="18415" marR="18415" marT="0" marB="0" anchor="ctr"/>
                </a:tc>
              </a:tr>
              <a:tr h="615461">
                <a:tc>
                  <a:txBody>
                    <a:bodyPr/>
                    <a:lstStyle/>
                    <a:p>
                      <a:pPr marL="0" marR="0" indent="0" algn="ctr">
                        <a:lnSpc>
                          <a:spcPct val="100000"/>
                        </a:lnSpc>
                        <a:spcBef>
                          <a:spcPts val="0"/>
                        </a:spcBef>
                        <a:spcAft>
                          <a:spcPts val="0"/>
                        </a:spcAft>
                      </a:pPr>
                      <a:r>
                        <a:rPr lang="en-US" sz="1800" dirty="0" smtClean="0">
                          <a:effectLst/>
                          <a:latin typeface="+mn-lt"/>
                          <a:ea typeface="맑은 고딕"/>
                        </a:rPr>
                        <a:t>Protection</a:t>
                      </a:r>
                    </a:p>
                    <a:p>
                      <a:pPr marL="0" marR="0" indent="0" algn="ctr">
                        <a:lnSpc>
                          <a:spcPct val="100000"/>
                        </a:lnSpc>
                        <a:spcBef>
                          <a:spcPts val="0"/>
                        </a:spcBef>
                        <a:spcAft>
                          <a:spcPts val="0"/>
                        </a:spcAft>
                      </a:pPr>
                      <a:r>
                        <a:rPr lang="en-US" sz="1800" dirty="0" smtClean="0">
                          <a:effectLst/>
                          <a:latin typeface="+mn-lt"/>
                          <a:ea typeface="맑은 고딕"/>
                        </a:rPr>
                        <a:t>Approach</a:t>
                      </a:r>
                      <a:endParaRPr lang="en-US" sz="1800" dirty="0">
                        <a:effectLst/>
                        <a:latin typeface="+mn-lt"/>
                        <a:ea typeface="맑은 고딕"/>
                      </a:endParaRPr>
                    </a:p>
                  </a:txBody>
                  <a:tcPr marL="18415" marR="18415" marT="0" marB="0" anchor="ctr"/>
                </a:tc>
                <a:tc>
                  <a:txBody>
                    <a:bodyPr/>
                    <a:lstStyle/>
                    <a:p>
                      <a:pPr marL="0" marR="0" indent="0" algn="ctr" defTabSz="914400" rtl="0" eaLnBrk="1" latinLnBrk="0" hangingPunct="1">
                        <a:lnSpc>
                          <a:spcPct val="100000"/>
                        </a:lnSpc>
                        <a:spcBef>
                          <a:spcPts val="0"/>
                        </a:spcBef>
                        <a:spcAft>
                          <a:spcPts val="0"/>
                        </a:spcAft>
                      </a:pPr>
                      <a:r>
                        <a:rPr lang="en-US" sz="1800" b="0" kern="1200" dirty="0" smtClean="0">
                          <a:solidFill>
                            <a:schemeClr val="tx1"/>
                          </a:solidFill>
                          <a:effectLst/>
                          <a:latin typeface="+mn-lt"/>
                          <a:ea typeface="+mn-ea"/>
                          <a:cs typeface="+mn-cs"/>
                        </a:rPr>
                        <a:t>Physical restriction to access</a:t>
                      </a:r>
                      <a:endParaRPr lang="en-US" sz="1800" b="0" kern="1200" dirty="0">
                        <a:solidFill>
                          <a:schemeClr val="tx1"/>
                        </a:solidFill>
                        <a:effectLst/>
                        <a:latin typeface="+mn-lt"/>
                        <a:ea typeface="+mn-ea"/>
                        <a:cs typeface="+mn-cs"/>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맑은 고딕"/>
                        </a:rPr>
                        <a:t>Lock</a:t>
                      </a:r>
                      <a:r>
                        <a:rPr lang="en-US" sz="1800" b="0" baseline="0" dirty="0" smtClean="0">
                          <a:solidFill>
                            <a:schemeClr val="tx1"/>
                          </a:solidFill>
                          <a:effectLst/>
                          <a:latin typeface="+mn-lt"/>
                          <a:ea typeface="맑은 고딕"/>
                        </a:rPr>
                        <a:t> down VM (limit what you can do on the system)</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맑은 고딕"/>
                        </a:rPr>
                        <a:t>Information accountability</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맑은 고딕"/>
                        </a:rPr>
                        <a:t>Disclosure</a:t>
                      </a:r>
                      <a:r>
                        <a:rPr lang="en-US" sz="1800" b="0" baseline="0" dirty="0" smtClean="0">
                          <a:solidFill>
                            <a:schemeClr val="tx1"/>
                          </a:solidFill>
                          <a:effectLst/>
                          <a:latin typeface="+mn-lt"/>
                          <a:ea typeface="맑은 고딕"/>
                        </a:rPr>
                        <a:t> Limitation</a:t>
                      </a:r>
                      <a:endParaRPr lang="en-US" sz="1800" b="0" dirty="0">
                        <a:solidFill>
                          <a:schemeClr val="tx1"/>
                        </a:solidFill>
                        <a:effectLst/>
                        <a:latin typeface="+mn-lt"/>
                        <a:ea typeface="맑은 고딕"/>
                      </a:endParaRPr>
                    </a:p>
                  </a:txBody>
                  <a:tcPr marL="8890" marR="8890" marT="0" marB="0" anchor="ctr"/>
                </a:tc>
              </a:tr>
              <a:tr h="410308">
                <a:tc>
                  <a:txBody>
                    <a:bodyPr/>
                    <a:lstStyle/>
                    <a:p>
                      <a:pPr marL="0" marR="0" indent="0" algn="ctr">
                        <a:lnSpc>
                          <a:spcPct val="100000"/>
                        </a:lnSpc>
                        <a:spcBef>
                          <a:spcPts val="0"/>
                        </a:spcBef>
                        <a:spcAft>
                          <a:spcPts val="0"/>
                        </a:spcAft>
                      </a:pPr>
                      <a:r>
                        <a:rPr lang="en-US" sz="1800" dirty="0" smtClean="0">
                          <a:effectLst/>
                          <a:latin typeface="+mn-lt"/>
                        </a:rPr>
                        <a:t>Monitoring</a:t>
                      </a:r>
                      <a:r>
                        <a:rPr lang="en-US" sz="1800" baseline="0" dirty="0" smtClean="0">
                          <a:effectLst/>
                          <a:latin typeface="+mn-lt"/>
                        </a:rPr>
                        <a:t> Use</a:t>
                      </a:r>
                      <a:endParaRPr lang="en-US" sz="18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rPr>
                        <a:t>All use on &amp; OFF the computer is monitored</a:t>
                      </a:r>
                      <a:endParaRPr lang="en-US" sz="1800" b="0" kern="1200" dirty="0" smtClean="0">
                        <a:solidFill>
                          <a:schemeClr val="tx1"/>
                        </a:solidFill>
                        <a:effectLst/>
                        <a:latin typeface="+mn-lt"/>
                        <a:ea typeface="+mn-ea"/>
                        <a:cs typeface="+mn-cs"/>
                      </a:endParaRPr>
                    </a:p>
                  </a:txBody>
                  <a:tcPr marL="8890" marR="8890" marT="0" marB="0"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effectLst/>
                          <a:latin typeface="+mn-lt"/>
                          <a:ea typeface="맑은 고딕"/>
                        </a:rPr>
                        <a:t>All use on the computer is monitored</a:t>
                      </a:r>
                    </a:p>
                  </a:txBody>
                  <a:tcPr marL="8890" marR="8890" marT="0" marB="0" anchor="ct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effectLst/>
                          <a:latin typeface="+mn-lt"/>
                          <a:ea typeface="맑은 고딕"/>
                        </a:rPr>
                        <a:t>Trust</a:t>
                      </a:r>
                      <a:endParaRPr lang="en-US" sz="1800" b="0" dirty="0">
                        <a:solidFill>
                          <a:schemeClr val="tx1"/>
                        </a:solidFill>
                        <a:effectLst/>
                        <a:latin typeface="+mn-lt"/>
                        <a:ea typeface="맑은 고딕"/>
                      </a:endParaRPr>
                    </a:p>
                  </a:txBody>
                  <a:tcPr marL="8890" marR="8890" marT="0" marB="0" anchor="ctr"/>
                </a:tc>
              </a:tr>
              <a:tr h="410308">
                <a:tc>
                  <a:txBody>
                    <a:bodyPr/>
                    <a:lstStyle/>
                    <a:p>
                      <a:pPr marL="0" marR="0" indent="0" algn="ctr">
                        <a:lnSpc>
                          <a:spcPct val="100000"/>
                        </a:lnSpc>
                        <a:spcBef>
                          <a:spcPts val="0"/>
                        </a:spcBef>
                        <a:spcAft>
                          <a:spcPts val="0"/>
                        </a:spcAft>
                      </a:pPr>
                      <a:r>
                        <a:rPr lang="en-US" sz="1800" dirty="0" smtClean="0">
                          <a:effectLst/>
                          <a:latin typeface="+mn-lt"/>
                          <a:ea typeface="맑은 고딕"/>
                        </a:rPr>
                        <a:t>IRB</a:t>
                      </a:r>
                      <a:endParaRPr lang="en-US" sz="18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mn-ea"/>
                        </a:rPr>
                        <a:t>Full</a:t>
                      </a:r>
                      <a:r>
                        <a:rPr lang="en-US" sz="1800" b="0" baseline="0" dirty="0" smtClean="0">
                          <a:solidFill>
                            <a:schemeClr val="tx1"/>
                          </a:solidFill>
                          <a:effectLst/>
                          <a:latin typeface="+mn-lt"/>
                          <a:ea typeface="+mn-ea"/>
                        </a:rPr>
                        <a:t> IRB approved</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ea typeface="+mn-ea"/>
                        </a:rPr>
                        <a:t>Full</a:t>
                      </a:r>
                      <a:r>
                        <a:rPr lang="en-US" sz="1800" b="0" baseline="0" dirty="0" smtClean="0">
                          <a:solidFill>
                            <a:schemeClr val="tx1"/>
                          </a:solidFill>
                          <a:effectLst/>
                          <a:latin typeface="+mn-lt"/>
                          <a:ea typeface="+mn-ea"/>
                        </a:rPr>
                        <a:t> IRB approved</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baseline="0" dirty="0" smtClean="0">
                          <a:solidFill>
                            <a:schemeClr val="tx1"/>
                          </a:solidFill>
                          <a:effectLst/>
                          <a:latin typeface="+mn-lt"/>
                          <a:ea typeface="+mn-ea"/>
                        </a:rPr>
                        <a:t>IRB Exempt (register)</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baseline="0" dirty="0" smtClean="0">
                          <a:solidFill>
                            <a:schemeClr val="tx1"/>
                          </a:solidFill>
                          <a:effectLst/>
                          <a:latin typeface="+mn-lt"/>
                          <a:ea typeface="맑은 고딕"/>
                        </a:rPr>
                        <a:t>Terms of Use</a:t>
                      </a:r>
                      <a:endParaRPr lang="en-US" sz="1800" b="0" dirty="0">
                        <a:solidFill>
                          <a:schemeClr val="tx1"/>
                        </a:solidFill>
                        <a:effectLst/>
                        <a:latin typeface="+mn-lt"/>
                        <a:ea typeface="맑은 고딕"/>
                      </a:endParaRPr>
                    </a:p>
                  </a:txBody>
                  <a:tcPr marL="8890" marR="8890" marT="0" marB="0" anchor="ctr"/>
                </a:tc>
              </a:tr>
              <a:tr h="615461">
                <a:tc>
                  <a:txBody>
                    <a:bodyPr/>
                    <a:lstStyle/>
                    <a:p>
                      <a:pPr marL="0" marR="0" indent="0" algn="ctr">
                        <a:lnSpc>
                          <a:spcPct val="100000"/>
                        </a:lnSpc>
                        <a:spcBef>
                          <a:spcPts val="0"/>
                        </a:spcBef>
                        <a:spcAft>
                          <a:spcPts val="0"/>
                        </a:spcAft>
                      </a:pPr>
                      <a:r>
                        <a:rPr lang="x-none" sz="1800" smtClean="0">
                          <a:effectLst/>
                          <a:latin typeface="+mn-lt"/>
                        </a:rPr>
                        <a:t>R1:Crypto-graphic </a:t>
                      </a:r>
                      <a:r>
                        <a:rPr lang="x-none" sz="1800">
                          <a:effectLst/>
                          <a:latin typeface="+mn-lt"/>
                        </a:rPr>
                        <a:t>Attack</a:t>
                      </a:r>
                      <a:endParaRPr lang="en-US" sz="18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rPr>
                        <a:t>Very</a:t>
                      </a:r>
                      <a:r>
                        <a:rPr lang="en-US" sz="1800" b="0" baseline="0" dirty="0" smtClean="0">
                          <a:solidFill>
                            <a:schemeClr val="tx1"/>
                          </a:solidFill>
                          <a:effectLst/>
                          <a:latin typeface="+mn-lt"/>
                        </a:rPr>
                        <a:t> Low Risk</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rPr>
                        <a:t>Low Risk</a:t>
                      </a:r>
                      <a:r>
                        <a:rPr lang="x-none" sz="1800" b="0" smtClean="0">
                          <a:solidFill>
                            <a:schemeClr val="tx1"/>
                          </a:solidFill>
                          <a:effectLst/>
                          <a:latin typeface="+mn-lt"/>
                        </a:rPr>
                        <a:t>. </a:t>
                      </a:r>
                      <a:endParaRPr lang="en-US" sz="1800" b="0" dirty="0" smtClean="0">
                        <a:solidFill>
                          <a:schemeClr val="tx1"/>
                        </a:solidFill>
                        <a:effectLst/>
                        <a:latin typeface="+mn-lt"/>
                      </a:endParaRPr>
                    </a:p>
                    <a:p>
                      <a:pPr marL="0" marR="0" indent="0" algn="ctr">
                        <a:lnSpc>
                          <a:spcPct val="100000"/>
                        </a:lnSpc>
                        <a:spcBef>
                          <a:spcPts val="0"/>
                        </a:spcBef>
                        <a:spcAft>
                          <a:spcPts val="0"/>
                        </a:spcAft>
                      </a:pPr>
                      <a:r>
                        <a:rPr lang="x-none" sz="1800" b="0" smtClean="0">
                          <a:solidFill>
                            <a:schemeClr val="tx1"/>
                          </a:solidFill>
                          <a:effectLst/>
                          <a:latin typeface="+mn-lt"/>
                        </a:rPr>
                        <a:t>Would </a:t>
                      </a:r>
                      <a:r>
                        <a:rPr lang="x-none" sz="1800" b="0">
                          <a:solidFill>
                            <a:schemeClr val="tx1"/>
                          </a:solidFill>
                          <a:effectLst/>
                          <a:latin typeface="+mn-lt"/>
                        </a:rPr>
                        <a:t>have to break into </a:t>
                      </a:r>
                      <a:r>
                        <a:rPr lang="x-none" sz="1800" b="0" smtClean="0">
                          <a:solidFill>
                            <a:schemeClr val="tx1"/>
                          </a:solidFill>
                          <a:effectLst/>
                          <a:latin typeface="+mn-lt"/>
                        </a:rPr>
                        <a:t>VM</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b="0" dirty="0" smtClean="0">
                          <a:solidFill>
                            <a:schemeClr val="tx1"/>
                          </a:solidFill>
                          <a:effectLst/>
                          <a:latin typeface="+mn-lt"/>
                        </a:rPr>
                        <a:t>High</a:t>
                      </a:r>
                      <a:r>
                        <a:rPr lang="en-US" sz="1800" b="0" baseline="0" dirty="0" smtClean="0">
                          <a:solidFill>
                            <a:schemeClr val="tx1"/>
                          </a:solidFill>
                          <a:effectLst/>
                          <a:latin typeface="+mn-lt"/>
                        </a:rPr>
                        <a:t> Risk</a:t>
                      </a:r>
                      <a:endParaRPr lang="en-US" sz="1800" b="0" dirty="0">
                        <a:solidFill>
                          <a:schemeClr val="tx1"/>
                        </a:solidFill>
                        <a:effectLst/>
                        <a:latin typeface="+mn-lt"/>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b="0">
                          <a:solidFill>
                            <a:schemeClr val="tx1"/>
                          </a:solidFill>
                          <a:effectLst/>
                          <a:latin typeface="+mn-lt"/>
                        </a:rPr>
                        <a:t>NA</a:t>
                      </a:r>
                      <a:endParaRPr lang="en-US" sz="1800" b="0" dirty="0">
                        <a:solidFill>
                          <a:schemeClr val="tx1"/>
                        </a:solidFill>
                        <a:effectLst/>
                        <a:latin typeface="+mn-lt"/>
                        <a:ea typeface="맑은 고딕"/>
                      </a:endParaRPr>
                    </a:p>
                  </a:txBody>
                  <a:tcPr marL="8890" marR="8890" marT="0" marB="0" anchor="ctr"/>
                </a:tc>
              </a:tr>
              <a:tr h="615461">
                <a:tc>
                  <a:txBody>
                    <a:bodyPr/>
                    <a:lstStyle/>
                    <a:p>
                      <a:pPr marL="0" marR="0" indent="0" algn="ctr">
                        <a:lnSpc>
                          <a:spcPct val="100000"/>
                        </a:lnSpc>
                        <a:spcBef>
                          <a:spcPts val="0"/>
                        </a:spcBef>
                        <a:spcAft>
                          <a:spcPts val="0"/>
                        </a:spcAft>
                      </a:pPr>
                      <a:r>
                        <a:rPr lang="x-none" sz="1800" smtClean="0">
                          <a:effectLst/>
                          <a:latin typeface="+mn-lt"/>
                        </a:rPr>
                        <a:t>R2: Data </a:t>
                      </a:r>
                      <a:r>
                        <a:rPr lang="x-none" sz="1800">
                          <a:effectLst/>
                          <a:latin typeface="+mn-lt"/>
                        </a:rPr>
                        <a:t>Leakage</a:t>
                      </a:r>
                      <a:endParaRPr lang="en-US" sz="1800" dirty="0">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b="0">
                          <a:solidFill>
                            <a:schemeClr val="tx1"/>
                          </a:solidFill>
                          <a:effectLst/>
                          <a:latin typeface="+mn-lt"/>
                        </a:rPr>
                        <a:t>Very </a:t>
                      </a:r>
                      <a:r>
                        <a:rPr lang="en-US" sz="1800" b="0" dirty="0" smtClean="0">
                          <a:solidFill>
                            <a:schemeClr val="tx1"/>
                          </a:solidFill>
                          <a:effectLst/>
                          <a:latin typeface="+mn-lt"/>
                        </a:rPr>
                        <a:t>Low Risk</a:t>
                      </a:r>
                      <a:r>
                        <a:rPr lang="x-none" sz="1800" b="0" smtClean="0">
                          <a:solidFill>
                            <a:schemeClr val="tx1"/>
                          </a:solidFill>
                          <a:effectLst/>
                          <a:latin typeface="+mn-lt"/>
                        </a:rPr>
                        <a:t>.</a:t>
                      </a:r>
                      <a:endParaRPr lang="en-US" sz="1800" b="0" dirty="0">
                        <a:solidFill>
                          <a:schemeClr val="tx1"/>
                        </a:solidFill>
                        <a:effectLst/>
                        <a:latin typeface="+mn-lt"/>
                      </a:endParaRPr>
                    </a:p>
                    <a:p>
                      <a:pPr marL="0" marR="0" indent="0" algn="ctr">
                        <a:lnSpc>
                          <a:spcPct val="100000"/>
                        </a:lnSpc>
                        <a:spcBef>
                          <a:spcPts val="0"/>
                        </a:spcBef>
                        <a:spcAft>
                          <a:spcPts val="0"/>
                        </a:spcAft>
                      </a:pPr>
                      <a:r>
                        <a:rPr lang="x-none" sz="1800" b="0">
                          <a:solidFill>
                            <a:schemeClr val="tx1"/>
                          </a:solidFill>
                          <a:effectLst/>
                          <a:latin typeface="+mn-lt"/>
                        </a:rPr>
                        <a:t>Memorize data and take out</a:t>
                      </a:r>
                      <a:endParaRPr lang="en-US" sz="1800" b="0" dirty="0">
                        <a:solidFill>
                          <a:schemeClr val="tx1"/>
                        </a:solidFill>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b="0">
                          <a:solidFill>
                            <a:schemeClr val="tx1"/>
                          </a:solidFill>
                          <a:effectLst/>
                          <a:latin typeface="+mn-lt"/>
                        </a:rPr>
                        <a:t>Physical data leakage (Take a picture of monitor)</a:t>
                      </a:r>
                      <a:endParaRPr lang="en-US" sz="1800" b="0" dirty="0">
                        <a:solidFill>
                          <a:schemeClr val="tx1"/>
                        </a:solidFill>
                        <a:effectLst/>
                        <a:latin typeface="+mn-lt"/>
                        <a:ea typeface="맑은 고딕"/>
                      </a:endParaRPr>
                    </a:p>
                  </a:txBody>
                  <a:tcPr marL="18415" marR="18415"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sz="1800" b="0" smtClean="0">
                          <a:solidFill>
                            <a:schemeClr val="tx1"/>
                          </a:solidFill>
                          <a:effectLst/>
                          <a:latin typeface="+mn-lt"/>
                        </a:rPr>
                        <a:t>Electronically</a:t>
                      </a:r>
                      <a:endParaRPr lang="en-US" sz="1800" b="0" dirty="0" smtClean="0">
                        <a:solidFill>
                          <a:schemeClr val="tx1"/>
                        </a:solidFill>
                        <a:effectLst/>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sz="1800" b="0" smtClean="0">
                          <a:solidFill>
                            <a:schemeClr val="tx1"/>
                          </a:solidFill>
                          <a:effectLst/>
                          <a:latin typeface="+mn-lt"/>
                        </a:rPr>
                        <a:t>take </a:t>
                      </a:r>
                      <a:r>
                        <a:rPr lang="x-none" sz="1800" b="0">
                          <a:solidFill>
                            <a:schemeClr val="tx1"/>
                          </a:solidFill>
                          <a:effectLst/>
                          <a:latin typeface="+mn-lt"/>
                        </a:rPr>
                        <a:t>data off the system.</a:t>
                      </a:r>
                      <a:endParaRPr lang="en-US" sz="1800" b="0" dirty="0">
                        <a:solidFill>
                          <a:schemeClr val="tx1"/>
                        </a:solidFill>
                        <a:effectLst/>
                        <a:latin typeface="+mn-lt"/>
                        <a:ea typeface="맑은 고딕"/>
                      </a:endParaRPr>
                    </a:p>
                  </a:txBody>
                  <a:tcPr marL="18415" marR="18415" marT="0" marB="0" anchor="ctr"/>
                </a:tc>
                <a:tc>
                  <a:txBody>
                    <a:bodyPr/>
                    <a:lstStyle/>
                    <a:p>
                      <a:pPr marL="0" marR="0" indent="0" algn="ctr">
                        <a:lnSpc>
                          <a:spcPct val="100000"/>
                        </a:lnSpc>
                        <a:spcBef>
                          <a:spcPts val="0"/>
                        </a:spcBef>
                        <a:spcAft>
                          <a:spcPts val="0"/>
                        </a:spcAft>
                      </a:pPr>
                      <a:endParaRPr lang="en-US" sz="1800" b="0" dirty="0">
                        <a:solidFill>
                          <a:schemeClr val="tx1"/>
                        </a:solidFill>
                        <a:effectLst/>
                        <a:latin typeface="+mn-lt"/>
                        <a:ea typeface="맑은 고딕"/>
                      </a:endParaRPr>
                    </a:p>
                  </a:txBody>
                  <a:tcPr marL="18415" marR="18415" marT="0" marB="0" anchor="ctr"/>
                </a:tc>
              </a:tr>
            </a:tbl>
          </a:graphicData>
        </a:graphic>
      </p:graphicFrame>
      <p:grpSp>
        <p:nvGrpSpPr>
          <p:cNvPr id="5" name="Group 4"/>
          <p:cNvGrpSpPr/>
          <p:nvPr/>
        </p:nvGrpSpPr>
        <p:grpSpPr>
          <a:xfrm>
            <a:off x="384412" y="1173480"/>
            <a:ext cx="8382000" cy="782598"/>
            <a:chOff x="384412" y="161505"/>
            <a:chExt cx="8382000" cy="782598"/>
          </a:xfrm>
        </p:grpSpPr>
        <p:sp>
          <p:nvSpPr>
            <p:cNvPr id="6" name="Rectangle 5"/>
            <p:cNvSpPr/>
            <p:nvPr/>
          </p:nvSpPr>
          <p:spPr>
            <a:xfrm>
              <a:off x="384412" y="161505"/>
              <a:ext cx="8382000" cy="7825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90600" y="390105"/>
              <a:ext cx="6858000" cy="0"/>
            </a:xfrm>
            <a:prstGeom prst="straightConnector1">
              <a:avLst/>
            </a:prstGeom>
            <a:ln w="7620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4412" y="574771"/>
              <a:ext cx="8382000" cy="369332"/>
            </a:xfrm>
            <a:prstGeom prst="rect">
              <a:avLst/>
            </a:prstGeom>
          </p:spPr>
          <p:txBody>
            <a:bodyPr wrap="square">
              <a:spAutoFit/>
            </a:bodyPr>
            <a:lstStyle/>
            <a:p>
              <a:pPr marL="0" indent="0">
                <a:spcBef>
                  <a:spcPts val="0"/>
                </a:spcBef>
                <a:spcAft>
                  <a:spcPts val="0"/>
                </a:spcAft>
                <a:buNone/>
              </a:pPr>
              <a:r>
                <a:rPr lang="en-US" dirty="0" smtClean="0">
                  <a:solidFill>
                    <a:srgbClr val="C00000"/>
                  </a:solidFill>
                  <a:latin typeface="Arial" panose="020B0604020202020204" pitchFamily="34" charset="0"/>
                  <a:cs typeface="Arial" panose="020B0604020202020204" pitchFamily="34" charset="0"/>
                </a:rPr>
                <a:t>Restricted                        Controlled                       Monitored                    Open</a:t>
              </a:r>
              <a:endParaRPr lang="en-US" dirty="0">
                <a:solidFill>
                  <a:srgbClr val="C00000"/>
                </a:solidFill>
                <a:latin typeface="Arial" panose="020B0604020202020204" pitchFamily="34" charset="0"/>
                <a:cs typeface="Arial" panose="020B0604020202020204" pitchFamily="34" charset="0"/>
              </a:endParaRPr>
            </a:p>
          </p:txBody>
        </p:sp>
        <p:sp>
          <p:nvSpPr>
            <p:cNvPr id="9" name="Oval 8"/>
            <p:cNvSpPr/>
            <p:nvPr/>
          </p:nvSpPr>
          <p:spPr>
            <a:xfrm>
              <a:off x="703997"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848600"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02614"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40741" y="26818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390105"/>
              <a:ext cx="6676690" cy="369332"/>
            </a:xfrm>
            <a:prstGeom prst="rect">
              <a:avLst/>
            </a:prstGeom>
          </p:spPr>
          <p:txBody>
            <a:bodyPr wrap="square">
              <a:spAutoFit/>
            </a:bodyPr>
            <a:lstStyle/>
            <a:p>
              <a:pPr marL="0" indent="0">
                <a:spcBef>
                  <a:spcPts val="0"/>
                </a:spcBef>
                <a:spcAft>
                  <a:spcPts val="0"/>
                </a:spcAft>
                <a:buNone/>
              </a:pPr>
              <a:r>
                <a:rPr lang="en-US" dirty="0" smtClean="0">
                  <a:solidFill>
                    <a:schemeClr val="accent1">
                      <a:lumMod val="75000"/>
                    </a:schemeClr>
                  </a:solidFill>
                  <a:latin typeface="Arial" panose="020B0604020202020204" pitchFamily="34" charset="0"/>
                  <a:cs typeface="Arial" panose="020B0604020202020204" pitchFamily="34" charset="0"/>
                </a:rPr>
                <a:t>Protection                                                                    Usability</a:t>
              </a:r>
              <a:endParaRPr lang="en-US" dirty="0">
                <a:solidFill>
                  <a:schemeClr val="accent1">
                    <a:lumMod val="7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3339733"/>
      </p:ext>
    </p:extLst>
  </p:cSld>
  <p:clrMapOvr>
    <a:masterClrMapping/>
  </p:clrMapOvr>
  <mc:AlternateContent xmlns:mc="http://schemas.openxmlformats.org/markup-compatibility/2006" xmlns:p14="http://schemas.microsoft.com/office/powerpoint/2010/main">
    <mc:Choice Requires="p14">
      <p:transition spd="slow" p14:dur="2000" advTm="7822"/>
    </mc:Choice>
    <mc:Fallback xmlns="">
      <p:transition spd="slow" advTm="7822"/>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a:t>
            </a:r>
            <a:r>
              <a:rPr lang="en-US" altLang="ko-KR" dirty="0" smtClean="0"/>
              <a:t>risk and usability</a:t>
            </a:r>
            <a:endParaRPr lang="en-US" dirty="0"/>
          </a:p>
        </p:txBody>
      </p:sp>
      <p:graphicFrame>
        <p:nvGraphicFramePr>
          <p:cNvPr id="4" name="Table 3"/>
          <p:cNvGraphicFramePr>
            <a:graphicFrameLocks noGrp="1"/>
          </p:cNvGraphicFramePr>
          <p:nvPr>
            <p:extLst/>
          </p:nvPr>
        </p:nvGraphicFramePr>
        <p:xfrm>
          <a:off x="152400" y="2011680"/>
          <a:ext cx="8762999" cy="4389120"/>
        </p:xfrm>
        <a:graphic>
          <a:graphicData uri="http://schemas.openxmlformats.org/drawingml/2006/table">
            <a:tbl>
              <a:tblPr firstRow="1" firstCol="1" bandRow="1">
                <a:tableStyleId>{21E4AEA4-8DFA-4A89-87EB-49C32662AFE0}</a:tableStyleId>
              </a:tblPr>
              <a:tblGrid>
                <a:gridCol w="858884"/>
                <a:gridCol w="1427116"/>
                <a:gridCol w="2362200"/>
                <a:gridCol w="1837342"/>
                <a:gridCol w="1406665"/>
                <a:gridCol w="870792"/>
              </a:tblGrid>
              <a:tr h="410308">
                <a:tc gridSpan="2">
                  <a:txBody>
                    <a:bodyPr/>
                    <a:lstStyle/>
                    <a:p>
                      <a:pPr marL="0" marR="0" indent="0" algn="ctr">
                        <a:lnSpc>
                          <a:spcPct val="100000"/>
                        </a:lnSpc>
                        <a:spcBef>
                          <a:spcPts val="0"/>
                        </a:spcBef>
                        <a:spcAft>
                          <a:spcPts val="0"/>
                        </a:spcAft>
                      </a:pPr>
                      <a:r>
                        <a:rPr lang="x-none" sz="1600">
                          <a:effectLst/>
                        </a:rPr>
                        <a:t> </a:t>
                      </a:r>
                      <a:endParaRPr lang="en-US" sz="1800" dirty="0">
                        <a:effectLst/>
                        <a:latin typeface="Times New Roman"/>
                        <a:ea typeface="맑은 고딕"/>
                      </a:endParaRPr>
                    </a:p>
                  </a:txBody>
                  <a:tcPr marL="18415" marR="18415" marT="0" marB="0" anchor="ctr"/>
                </a:tc>
                <a:tc hMerge="1">
                  <a:txBody>
                    <a:bodyPr/>
                    <a:lstStyle/>
                    <a:p>
                      <a:endParaRPr lang="en-US"/>
                    </a:p>
                  </a:txBody>
                  <a:tcPr/>
                </a:tc>
                <a:tc>
                  <a:txBody>
                    <a:bodyPr/>
                    <a:lstStyle/>
                    <a:p>
                      <a:pPr marL="0" marR="0" indent="0" algn="ctr">
                        <a:lnSpc>
                          <a:spcPct val="100000"/>
                        </a:lnSpc>
                        <a:spcBef>
                          <a:spcPts val="0"/>
                        </a:spcBef>
                        <a:spcAft>
                          <a:spcPts val="0"/>
                        </a:spcAft>
                      </a:pPr>
                      <a:r>
                        <a:rPr lang="x-none" sz="1800">
                          <a:effectLst/>
                        </a:rPr>
                        <a:t>Restricted Access</a:t>
                      </a:r>
                      <a:endParaRPr lang="en-US" sz="20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Controlled Access</a:t>
                      </a:r>
                      <a:endParaRPr lang="en-US" sz="20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Monitored Access</a:t>
                      </a:r>
                      <a:endParaRPr lang="en-US" sz="20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Open Access</a:t>
                      </a:r>
                      <a:endParaRPr lang="en-US" sz="2000" dirty="0">
                        <a:effectLst/>
                        <a:latin typeface="Times New Roman"/>
                        <a:ea typeface="맑은 고딕"/>
                      </a:endParaRPr>
                    </a:p>
                  </a:txBody>
                  <a:tcPr marL="18415" marR="18415" marT="0" marB="0" anchor="ctr"/>
                </a:tc>
              </a:tr>
              <a:tr h="615461">
                <a:tc rowSpan="3">
                  <a:txBody>
                    <a:bodyPr/>
                    <a:lstStyle/>
                    <a:p>
                      <a:pPr marL="0" marR="0" indent="0" algn="ctr">
                        <a:lnSpc>
                          <a:spcPct val="100000"/>
                        </a:lnSpc>
                        <a:spcBef>
                          <a:spcPts val="0"/>
                        </a:spcBef>
                        <a:spcAft>
                          <a:spcPts val="0"/>
                        </a:spcAft>
                      </a:pPr>
                      <a:r>
                        <a:rPr lang="x-none" sz="3200">
                          <a:effectLst/>
                        </a:rPr>
                        <a:t>Usability</a:t>
                      </a:r>
                      <a:endParaRPr lang="en-US" sz="3200" dirty="0">
                        <a:effectLst/>
                        <a:latin typeface="Times New Roman"/>
                        <a:ea typeface="맑은 고딕"/>
                      </a:endParaRPr>
                    </a:p>
                  </a:txBody>
                  <a:tcPr marL="8890" marR="8890" marT="0" marB="0" vert="vert" anchor="ctr"/>
                </a:tc>
                <a:tc>
                  <a:txBody>
                    <a:bodyPr/>
                    <a:lstStyle/>
                    <a:p>
                      <a:pPr marL="0" marR="0" indent="0" algn="ctr">
                        <a:lnSpc>
                          <a:spcPct val="100000"/>
                        </a:lnSpc>
                        <a:spcBef>
                          <a:spcPts val="0"/>
                        </a:spcBef>
                        <a:spcAft>
                          <a:spcPts val="0"/>
                        </a:spcAft>
                      </a:pPr>
                      <a:r>
                        <a:rPr lang="x-none" sz="1800">
                          <a:effectLst/>
                        </a:rPr>
                        <a:t>U1.1: Software (SW)</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Only preinstalled data integration &amp; tabulation SW. No query capacity</a:t>
                      </a:r>
                      <a:endParaRPr lang="en-US" sz="180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Requested and approved statistical software only</a:t>
                      </a:r>
                      <a:endParaRPr lang="en-US" sz="180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Any software</a:t>
                      </a:r>
                      <a:endParaRPr lang="en-US" sz="1800" b="1" dirty="0">
                        <a:solidFill>
                          <a:srgbClr val="CC0000"/>
                        </a:solidFill>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Any software</a:t>
                      </a:r>
                      <a:endParaRPr lang="en-US" sz="1800" b="1" dirty="0">
                        <a:solidFill>
                          <a:srgbClr val="CC0000"/>
                        </a:solidFill>
                        <a:effectLst/>
                        <a:latin typeface="Times New Roman"/>
                        <a:ea typeface="맑은 고딕"/>
                      </a:endParaRPr>
                    </a:p>
                  </a:txBody>
                  <a:tcPr marL="8890" marR="8890" marT="0" marB="0" anchor="ctr"/>
                </a:tc>
              </a:tr>
              <a:tr h="410308">
                <a:tc vMerge="1">
                  <a:txBody>
                    <a:bodyPr/>
                    <a:lstStyle/>
                    <a:p>
                      <a:endParaRPr lang="en-US"/>
                    </a:p>
                  </a:txBody>
                  <a:tcPr/>
                </a:tc>
                <a:tc>
                  <a:txBody>
                    <a:bodyPr/>
                    <a:lstStyle/>
                    <a:p>
                      <a:pPr marL="0" marR="0" indent="0" algn="ctr">
                        <a:lnSpc>
                          <a:spcPct val="100000"/>
                        </a:lnSpc>
                        <a:spcBef>
                          <a:spcPts val="0"/>
                        </a:spcBef>
                        <a:spcAft>
                          <a:spcPts val="0"/>
                        </a:spcAft>
                      </a:pPr>
                      <a:r>
                        <a:rPr lang="x-none" sz="1800">
                          <a:effectLst/>
                        </a:rPr>
                        <a:t>U1.2: </a:t>
                      </a:r>
                      <a:endParaRPr lang="en-US" sz="1800" dirty="0" smtClean="0">
                        <a:effectLst/>
                      </a:endParaRPr>
                    </a:p>
                    <a:p>
                      <a:pPr marL="0" marR="0" indent="0" algn="ctr">
                        <a:lnSpc>
                          <a:spcPct val="100000"/>
                        </a:lnSpc>
                        <a:spcBef>
                          <a:spcPts val="0"/>
                        </a:spcBef>
                        <a:spcAft>
                          <a:spcPts val="0"/>
                        </a:spcAft>
                      </a:pPr>
                      <a:r>
                        <a:rPr lang="en-US" sz="1800" dirty="0" smtClean="0">
                          <a:effectLst/>
                        </a:rPr>
                        <a:t>D</a:t>
                      </a:r>
                      <a:r>
                        <a:rPr lang="x-none" sz="1800" smtClean="0">
                          <a:effectLst/>
                        </a:rPr>
                        <a:t>ata</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No outside data </a:t>
                      </a:r>
                      <a:r>
                        <a:rPr lang="x-none" sz="1800" smtClean="0">
                          <a:effectLst/>
                        </a:rPr>
                        <a:t>allowed</a:t>
                      </a:r>
                      <a:endParaRPr lang="en-US" sz="1800" dirty="0" smtClean="0">
                        <a:effectLst/>
                      </a:endParaRPr>
                    </a:p>
                    <a:p>
                      <a:pPr marL="0" marR="0" indent="0" algn="ctr">
                        <a:lnSpc>
                          <a:spcPct val="100000"/>
                        </a:lnSpc>
                        <a:spcBef>
                          <a:spcPts val="0"/>
                        </a:spcBef>
                        <a:spcAft>
                          <a:spcPts val="0"/>
                        </a:spcAft>
                      </a:pPr>
                      <a:r>
                        <a:rPr lang="en-US" sz="1800" kern="1200" dirty="0" smtClean="0">
                          <a:effectLst/>
                        </a:rPr>
                        <a:t>But PII data</a:t>
                      </a:r>
                      <a:endParaRPr lang="en-US" sz="1800" b="1" kern="1200" dirty="0" smtClean="0">
                        <a:solidFill>
                          <a:srgbClr val="C00000"/>
                        </a:solidFill>
                        <a:effectLst/>
                        <a:latin typeface="+mn-lt"/>
                        <a:ea typeface="+mn-ea"/>
                        <a:cs typeface="+mn-cs"/>
                      </a:endParaRPr>
                    </a:p>
                  </a:txBody>
                  <a:tcPr marL="8890" marR="8890" marT="0" marB="0" anchor="ctr"/>
                </a:tc>
                <a:tc>
                  <a:txBody>
                    <a:bodyPr/>
                    <a:lstStyle/>
                    <a:p>
                      <a:pPr marL="0" marR="0" indent="0" algn="ctr">
                        <a:lnSpc>
                          <a:spcPct val="100000"/>
                        </a:lnSpc>
                        <a:spcBef>
                          <a:spcPts val="0"/>
                        </a:spcBef>
                        <a:spcAft>
                          <a:spcPts val="0"/>
                        </a:spcAft>
                      </a:pPr>
                      <a:r>
                        <a:rPr lang="x-none" sz="1800">
                          <a:effectLst/>
                        </a:rPr>
                        <a:t>Only preapproved outside data allowed</a:t>
                      </a:r>
                      <a:endParaRPr lang="en-US" sz="180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Any data</a:t>
                      </a:r>
                      <a:endParaRPr lang="en-US" sz="1800" b="1" dirty="0">
                        <a:solidFill>
                          <a:srgbClr val="CC0000"/>
                        </a:solidFill>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Any data</a:t>
                      </a:r>
                      <a:endParaRPr lang="en-US" sz="1800" b="1" dirty="0">
                        <a:solidFill>
                          <a:srgbClr val="CC0000"/>
                        </a:solidFill>
                        <a:effectLst/>
                        <a:latin typeface="Times New Roman"/>
                        <a:ea typeface="맑은 고딕"/>
                      </a:endParaRPr>
                    </a:p>
                  </a:txBody>
                  <a:tcPr marL="8890" marR="8890" marT="0" marB="0" anchor="ctr"/>
                </a:tc>
              </a:tr>
              <a:tr h="410308">
                <a:tc vMerge="1">
                  <a:txBody>
                    <a:bodyPr/>
                    <a:lstStyle/>
                    <a:p>
                      <a:endParaRPr lang="en-US"/>
                    </a:p>
                  </a:txBody>
                  <a:tcPr/>
                </a:tc>
                <a:tc>
                  <a:txBody>
                    <a:bodyPr/>
                    <a:lstStyle/>
                    <a:p>
                      <a:pPr marL="0" marR="0" indent="0" algn="ctr">
                        <a:lnSpc>
                          <a:spcPct val="100000"/>
                        </a:lnSpc>
                        <a:spcBef>
                          <a:spcPts val="0"/>
                        </a:spcBef>
                        <a:spcAft>
                          <a:spcPts val="0"/>
                        </a:spcAft>
                      </a:pPr>
                      <a:r>
                        <a:rPr lang="x-none" sz="1800">
                          <a:effectLst/>
                        </a:rPr>
                        <a:t>U2: Access</a:t>
                      </a:r>
                      <a:endParaRPr lang="en-US" sz="180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No Remote Access</a:t>
                      </a:r>
                      <a:endParaRPr lang="en-US" sz="1800" dirty="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Remote Access</a:t>
                      </a:r>
                      <a:endParaRPr lang="en-US" sz="1800" b="1" dirty="0">
                        <a:solidFill>
                          <a:srgbClr val="CC0000"/>
                        </a:solidFill>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Remote Access</a:t>
                      </a:r>
                      <a:endParaRPr lang="en-US" sz="1800" b="1" dirty="0">
                        <a:solidFill>
                          <a:srgbClr val="CC0000"/>
                        </a:solidFill>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Remote Access</a:t>
                      </a:r>
                      <a:endParaRPr lang="en-US" sz="1800" b="1" dirty="0">
                        <a:solidFill>
                          <a:srgbClr val="CC0000"/>
                        </a:solidFill>
                        <a:effectLst/>
                        <a:latin typeface="Times New Roman"/>
                        <a:ea typeface="맑은 고딕"/>
                      </a:endParaRPr>
                    </a:p>
                  </a:txBody>
                  <a:tcPr marL="8890" marR="8890" marT="0" marB="0" anchor="ctr"/>
                </a:tc>
              </a:tr>
              <a:tr h="615461">
                <a:tc rowSpan="2">
                  <a:txBody>
                    <a:bodyPr/>
                    <a:lstStyle/>
                    <a:p>
                      <a:pPr marL="0" marR="0" indent="0" algn="ctr">
                        <a:lnSpc>
                          <a:spcPct val="100000"/>
                        </a:lnSpc>
                        <a:spcBef>
                          <a:spcPts val="0"/>
                        </a:spcBef>
                        <a:spcAft>
                          <a:spcPts val="0"/>
                        </a:spcAft>
                      </a:pPr>
                      <a:r>
                        <a:rPr lang="x-none" sz="3200">
                          <a:effectLst/>
                        </a:rPr>
                        <a:t>Risk</a:t>
                      </a:r>
                      <a:endParaRPr lang="en-US" sz="3200" dirty="0">
                        <a:effectLst/>
                        <a:latin typeface="Times New Roman"/>
                        <a:ea typeface="맑은 고딕"/>
                      </a:endParaRPr>
                    </a:p>
                  </a:txBody>
                  <a:tcPr marL="8890" marR="8890" marT="0" marB="0" vert="vert" anchor="ctr"/>
                </a:tc>
                <a:tc>
                  <a:txBody>
                    <a:bodyPr/>
                    <a:lstStyle/>
                    <a:p>
                      <a:pPr marL="0" marR="0" indent="0" algn="ctr">
                        <a:lnSpc>
                          <a:spcPct val="100000"/>
                        </a:lnSpc>
                        <a:spcBef>
                          <a:spcPts val="0"/>
                        </a:spcBef>
                        <a:spcAft>
                          <a:spcPts val="0"/>
                        </a:spcAft>
                      </a:pPr>
                      <a:r>
                        <a:rPr lang="x-none" sz="1800">
                          <a:effectLst/>
                        </a:rPr>
                        <a:t>R1:Crypto-graphic Attack</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en-US" sz="1800" dirty="0" smtClean="0">
                          <a:effectLst/>
                        </a:rPr>
                        <a:t>Very</a:t>
                      </a:r>
                      <a:r>
                        <a:rPr lang="en-US" sz="1800" baseline="0" dirty="0" smtClean="0">
                          <a:effectLst/>
                        </a:rPr>
                        <a:t> Low Risk</a:t>
                      </a:r>
                      <a:endParaRPr lang="en-US" sz="1800" dirty="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dirty="0" smtClean="0">
                          <a:effectLst/>
                        </a:rPr>
                        <a:t>Low Risk</a:t>
                      </a:r>
                      <a:r>
                        <a:rPr lang="x-none" sz="1800" smtClean="0">
                          <a:effectLst/>
                        </a:rPr>
                        <a:t>. </a:t>
                      </a:r>
                      <a:endParaRPr lang="en-US" sz="1800" dirty="0" smtClean="0">
                        <a:effectLst/>
                      </a:endParaRPr>
                    </a:p>
                    <a:p>
                      <a:pPr marL="0" marR="0" indent="0" algn="ctr">
                        <a:lnSpc>
                          <a:spcPct val="100000"/>
                        </a:lnSpc>
                        <a:spcBef>
                          <a:spcPts val="0"/>
                        </a:spcBef>
                        <a:spcAft>
                          <a:spcPts val="0"/>
                        </a:spcAft>
                      </a:pPr>
                      <a:r>
                        <a:rPr lang="x-none" sz="1800" smtClean="0">
                          <a:effectLst/>
                        </a:rPr>
                        <a:t>Would </a:t>
                      </a:r>
                      <a:r>
                        <a:rPr lang="x-none" sz="1800">
                          <a:effectLst/>
                        </a:rPr>
                        <a:t>have to break into VM.</a:t>
                      </a:r>
                      <a:endParaRPr lang="en-US" sz="1800" dirty="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en-US" sz="1800" dirty="0" smtClean="0">
                          <a:effectLst/>
                        </a:rPr>
                        <a:t>High</a:t>
                      </a:r>
                      <a:r>
                        <a:rPr lang="en-US" sz="1800" baseline="0" dirty="0" smtClean="0">
                          <a:effectLst/>
                        </a:rPr>
                        <a:t> Risk</a:t>
                      </a:r>
                      <a:endParaRPr lang="en-US" sz="1800" dirty="0">
                        <a:effectLst/>
                        <a:latin typeface="Times New Roman"/>
                        <a:ea typeface="맑은 고딕"/>
                      </a:endParaRPr>
                    </a:p>
                  </a:txBody>
                  <a:tcPr marL="8890" marR="8890" marT="0" marB="0" anchor="ctr"/>
                </a:tc>
                <a:tc>
                  <a:txBody>
                    <a:bodyPr/>
                    <a:lstStyle/>
                    <a:p>
                      <a:pPr marL="0" marR="0" indent="0" algn="ctr">
                        <a:lnSpc>
                          <a:spcPct val="100000"/>
                        </a:lnSpc>
                        <a:spcBef>
                          <a:spcPts val="0"/>
                        </a:spcBef>
                        <a:spcAft>
                          <a:spcPts val="0"/>
                        </a:spcAft>
                      </a:pPr>
                      <a:r>
                        <a:rPr lang="x-none" sz="1800">
                          <a:effectLst/>
                        </a:rPr>
                        <a:t>NA</a:t>
                      </a:r>
                      <a:endParaRPr lang="en-US" sz="1800" dirty="0">
                        <a:effectLst/>
                        <a:latin typeface="Times New Roman"/>
                        <a:ea typeface="맑은 고딕"/>
                      </a:endParaRPr>
                    </a:p>
                  </a:txBody>
                  <a:tcPr marL="8890" marR="8890" marT="0" marB="0" anchor="ctr"/>
                </a:tc>
              </a:tr>
              <a:tr h="615461">
                <a:tc vMerge="1">
                  <a:txBody>
                    <a:bodyPr/>
                    <a:lstStyle/>
                    <a:p>
                      <a:endParaRPr lang="en-US"/>
                    </a:p>
                  </a:txBody>
                  <a:tcPr/>
                </a:tc>
                <a:tc>
                  <a:txBody>
                    <a:bodyPr/>
                    <a:lstStyle/>
                    <a:p>
                      <a:pPr marL="0" marR="0" indent="0" algn="ctr">
                        <a:lnSpc>
                          <a:spcPct val="100000"/>
                        </a:lnSpc>
                        <a:spcBef>
                          <a:spcPts val="0"/>
                        </a:spcBef>
                        <a:spcAft>
                          <a:spcPts val="0"/>
                        </a:spcAft>
                      </a:pPr>
                      <a:r>
                        <a:rPr lang="x-none" sz="1800">
                          <a:effectLst/>
                        </a:rPr>
                        <a:t>R2: Data Leakage</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Very </a:t>
                      </a:r>
                      <a:r>
                        <a:rPr lang="en-US" sz="1800" dirty="0" smtClean="0">
                          <a:effectLst/>
                        </a:rPr>
                        <a:t>Low Risk</a:t>
                      </a:r>
                      <a:r>
                        <a:rPr lang="x-none" sz="1800" smtClean="0">
                          <a:effectLst/>
                        </a:rPr>
                        <a:t>.</a:t>
                      </a:r>
                      <a:endParaRPr lang="en-US" sz="1800" dirty="0">
                        <a:effectLst/>
                      </a:endParaRPr>
                    </a:p>
                    <a:p>
                      <a:pPr marL="0" marR="0" indent="0" algn="ctr">
                        <a:lnSpc>
                          <a:spcPct val="100000"/>
                        </a:lnSpc>
                        <a:spcBef>
                          <a:spcPts val="0"/>
                        </a:spcBef>
                        <a:spcAft>
                          <a:spcPts val="0"/>
                        </a:spcAft>
                      </a:pPr>
                      <a:r>
                        <a:rPr lang="x-none" sz="1800">
                          <a:effectLst/>
                        </a:rPr>
                        <a:t>Memorize data and take out</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Physical data leakage (Take a picture of monitor)</a:t>
                      </a:r>
                      <a:endParaRPr lang="en-US" sz="1800" dirty="0">
                        <a:effectLst/>
                        <a:latin typeface="Times New Roman"/>
                        <a:ea typeface="맑은 고딕"/>
                      </a:endParaRPr>
                    </a:p>
                  </a:txBody>
                  <a:tcPr marL="18415" marR="18415" marT="0" marB="0" anchor="ctr"/>
                </a:tc>
                <a:tc>
                  <a:txBody>
                    <a:bodyPr/>
                    <a:lstStyle/>
                    <a:p>
                      <a:pPr marL="0" marR="0" indent="0" algn="l">
                        <a:lnSpc>
                          <a:spcPct val="100000"/>
                        </a:lnSpc>
                        <a:spcBef>
                          <a:spcPts val="0"/>
                        </a:spcBef>
                        <a:spcAft>
                          <a:spcPts val="0"/>
                        </a:spcAft>
                      </a:pPr>
                      <a:r>
                        <a:rPr lang="x-none" sz="1800">
                          <a:effectLst/>
                        </a:rPr>
                        <a:t>Electronically take data off the system.</a:t>
                      </a:r>
                      <a:endParaRPr lang="en-US" sz="1800" dirty="0">
                        <a:effectLst/>
                        <a:latin typeface="Times New Roman"/>
                        <a:ea typeface="맑은 고딕"/>
                      </a:endParaRPr>
                    </a:p>
                  </a:txBody>
                  <a:tcPr marL="18415" marR="18415" marT="0" marB="0" anchor="ctr"/>
                </a:tc>
                <a:tc>
                  <a:txBody>
                    <a:bodyPr/>
                    <a:lstStyle/>
                    <a:p>
                      <a:pPr marL="0" marR="0" indent="0" algn="ctr">
                        <a:lnSpc>
                          <a:spcPct val="100000"/>
                        </a:lnSpc>
                        <a:spcBef>
                          <a:spcPts val="0"/>
                        </a:spcBef>
                        <a:spcAft>
                          <a:spcPts val="0"/>
                        </a:spcAft>
                      </a:pPr>
                      <a:r>
                        <a:rPr lang="x-none" sz="1800">
                          <a:effectLst/>
                        </a:rPr>
                        <a:t>NA</a:t>
                      </a:r>
                      <a:endParaRPr lang="en-US" sz="1800" dirty="0">
                        <a:effectLst/>
                        <a:latin typeface="Times New Roman"/>
                        <a:ea typeface="맑은 고딕"/>
                      </a:endParaRPr>
                    </a:p>
                  </a:txBody>
                  <a:tcPr marL="18415" marR="18415" marT="0" marB="0" anchor="ctr"/>
                </a:tc>
              </a:tr>
            </a:tbl>
          </a:graphicData>
        </a:graphic>
      </p:graphicFrame>
      <p:grpSp>
        <p:nvGrpSpPr>
          <p:cNvPr id="5" name="Group 4"/>
          <p:cNvGrpSpPr/>
          <p:nvPr/>
        </p:nvGrpSpPr>
        <p:grpSpPr>
          <a:xfrm>
            <a:off x="384412" y="1173480"/>
            <a:ext cx="8382000" cy="782598"/>
            <a:chOff x="384412" y="161505"/>
            <a:chExt cx="8382000" cy="782598"/>
          </a:xfrm>
        </p:grpSpPr>
        <p:sp>
          <p:nvSpPr>
            <p:cNvPr id="6" name="Rectangle 5"/>
            <p:cNvSpPr/>
            <p:nvPr/>
          </p:nvSpPr>
          <p:spPr>
            <a:xfrm>
              <a:off x="384412" y="161505"/>
              <a:ext cx="8382000" cy="7825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90600" y="390105"/>
              <a:ext cx="6858000" cy="0"/>
            </a:xfrm>
            <a:prstGeom prst="straightConnector1">
              <a:avLst/>
            </a:prstGeom>
            <a:ln w="7620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4412" y="574771"/>
              <a:ext cx="8382000" cy="369332"/>
            </a:xfrm>
            <a:prstGeom prst="rect">
              <a:avLst/>
            </a:prstGeom>
          </p:spPr>
          <p:txBody>
            <a:bodyPr wrap="square">
              <a:spAutoFit/>
            </a:bodyPr>
            <a:lstStyle/>
            <a:p>
              <a:pPr marL="0" indent="0">
                <a:spcBef>
                  <a:spcPts val="0"/>
                </a:spcBef>
                <a:spcAft>
                  <a:spcPts val="0"/>
                </a:spcAft>
                <a:buNone/>
              </a:pPr>
              <a:r>
                <a:rPr lang="en-US" dirty="0" smtClean="0">
                  <a:solidFill>
                    <a:srgbClr val="C00000"/>
                  </a:solidFill>
                  <a:latin typeface="Arial" panose="020B0604020202020204" pitchFamily="34" charset="0"/>
                  <a:cs typeface="Arial" panose="020B0604020202020204" pitchFamily="34" charset="0"/>
                </a:rPr>
                <a:t>Restricted                        Controlled                       Monitored                    Open</a:t>
              </a:r>
              <a:endParaRPr lang="en-US" dirty="0">
                <a:solidFill>
                  <a:srgbClr val="C00000"/>
                </a:solidFill>
                <a:latin typeface="Arial" panose="020B0604020202020204" pitchFamily="34" charset="0"/>
                <a:cs typeface="Arial" panose="020B0604020202020204" pitchFamily="34" charset="0"/>
              </a:endParaRPr>
            </a:p>
          </p:txBody>
        </p:sp>
        <p:sp>
          <p:nvSpPr>
            <p:cNvPr id="9" name="Oval 8"/>
            <p:cNvSpPr/>
            <p:nvPr/>
          </p:nvSpPr>
          <p:spPr>
            <a:xfrm>
              <a:off x="703997"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848600"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802614" y="25294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40741" y="268185"/>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390105"/>
              <a:ext cx="6676690" cy="369332"/>
            </a:xfrm>
            <a:prstGeom prst="rect">
              <a:avLst/>
            </a:prstGeom>
          </p:spPr>
          <p:txBody>
            <a:bodyPr wrap="square">
              <a:spAutoFit/>
            </a:bodyPr>
            <a:lstStyle/>
            <a:p>
              <a:pPr marL="0" indent="0">
                <a:spcBef>
                  <a:spcPts val="0"/>
                </a:spcBef>
                <a:spcAft>
                  <a:spcPts val="0"/>
                </a:spcAft>
                <a:buNone/>
              </a:pPr>
              <a:r>
                <a:rPr lang="en-US" dirty="0" smtClean="0">
                  <a:solidFill>
                    <a:schemeClr val="accent1">
                      <a:lumMod val="75000"/>
                    </a:schemeClr>
                  </a:solidFill>
                  <a:latin typeface="Arial" panose="020B0604020202020204" pitchFamily="34" charset="0"/>
                  <a:cs typeface="Arial" panose="020B0604020202020204" pitchFamily="34" charset="0"/>
                </a:rPr>
                <a:t>Protection                                                                    Usability</a:t>
              </a:r>
              <a:endParaRPr lang="en-US" dirty="0">
                <a:solidFill>
                  <a:schemeClr val="accent1">
                    <a:lumMod val="7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17531184"/>
      </p:ext>
    </p:extLst>
  </p:cSld>
  <p:clrMapOvr>
    <a:masterClrMapping/>
  </p:clrMapOvr>
  <mc:AlternateContent xmlns:mc="http://schemas.openxmlformats.org/markup-compatibility/2006" xmlns:p14="http://schemas.microsoft.com/office/powerpoint/2010/main">
    <mc:Choice Requires="p14">
      <p:transition spd="slow" p14:dur="2000" advTm="7822"/>
    </mc:Choice>
    <mc:Fallback xmlns="">
      <p:transition spd="slow" advTm="7822"/>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4208" y="1"/>
            <a:ext cx="7772400" cy="1143000"/>
          </a:xfrm>
        </p:spPr>
        <p:txBody>
          <a:bodyPr>
            <a:normAutofit fontScale="90000"/>
          </a:bodyPr>
          <a:lstStyle/>
          <a:p>
            <a:pPr algn="l"/>
            <a:r>
              <a:rPr lang="en-US" dirty="0" smtClean="0"/>
              <a:t>Use Published Data for</a:t>
            </a:r>
            <a:br>
              <a:rPr lang="en-US" dirty="0" smtClean="0"/>
            </a:br>
            <a:r>
              <a:rPr lang="en-US" dirty="0" smtClean="0"/>
              <a:t>Good Decision Making</a:t>
            </a:r>
            <a:endParaRPr lang="en-US" dirty="0"/>
          </a:p>
        </p:txBody>
      </p:sp>
      <p:sp>
        <p:nvSpPr>
          <p:cNvPr id="3" name="Content Placeholder 2"/>
          <p:cNvSpPr>
            <a:spLocks noGrp="1"/>
          </p:cNvSpPr>
          <p:nvPr>
            <p:ph type="subTitle" idx="1"/>
          </p:nvPr>
        </p:nvSpPr>
        <p:spPr>
          <a:xfrm>
            <a:off x="304800" y="3830601"/>
            <a:ext cx="8458200" cy="2570199"/>
          </a:xfrm>
        </p:spPr>
        <p:txBody>
          <a:bodyPr>
            <a:normAutofit lnSpcReduction="10000"/>
          </a:bodyPr>
          <a:lstStyle/>
          <a:p>
            <a:pPr algn="just"/>
            <a:r>
              <a:rPr lang="en-US" dirty="0" smtClean="0">
                <a:solidFill>
                  <a:srgbClr val="00B050"/>
                </a:solidFill>
                <a:latin typeface="Arial" panose="020B0604020202020204" pitchFamily="34" charset="0"/>
                <a:cs typeface="Arial" panose="020B0604020202020204" pitchFamily="34" charset="0"/>
              </a:rPr>
              <a:t>    Raw </a:t>
            </a:r>
            <a:r>
              <a:rPr lang="en-US" dirty="0">
                <a:solidFill>
                  <a:srgbClr val="00B050"/>
                </a:solidFill>
                <a:latin typeface="Arial" panose="020B0604020202020204" pitchFamily="34" charset="0"/>
                <a:cs typeface="Arial" panose="020B0604020202020204" pitchFamily="34" charset="0"/>
              </a:rPr>
              <a:t>Data                                                  Decision</a:t>
            </a:r>
          </a:p>
          <a:p>
            <a:pPr algn="just"/>
            <a:endParaRPr lang="en-US" dirty="0" smtClean="0"/>
          </a:p>
          <a:p>
            <a:pPr algn="just"/>
            <a:r>
              <a:rPr lang="en-US" dirty="0" smtClean="0"/>
              <a:t>Deployed </a:t>
            </a:r>
            <a:r>
              <a:rPr lang="en-US" dirty="0"/>
              <a:t>together </a:t>
            </a:r>
            <a:r>
              <a:rPr lang="en-US" dirty="0" smtClean="0"/>
              <a:t>the </a:t>
            </a:r>
            <a:r>
              <a:rPr lang="en-US" dirty="0"/>
              <a:t>four data access models can provide a </a:t>
            </a:r>
            <a:r>
              <a:rPr lang="en-US" dirty="0" smtClean="0"/>
              <a:t>comprehensive system </a:t>
            </a:r>
            <a:r>
              <a:rPr lang="en-US" dirty="0"/>
              <a:t>for privacy protection, balancing the risk and usability of secondary data in population informatics research</a:t>
            </a:r>
          </a:p>
        </p:txBody>
      </p:sp>
      <p:sp>
        <p:nvSpPr>
          <p:cNvPr id="13" name="Rectangle 12"/>
          <p:cNvSpPr/>
          <p:nvPr/>
        </p:nvSpPr>
        <p:spPr>
          <a:xfrm>
            <a:off x="409903" y="1620963"/>
            <a:ext cx="8226188" cy="19048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1016091" y="1849564"/>
            <a:ext cx="6858000" cy="0"/>
          </a:xfrm>
          <a:prstGeom prst="straightConnector1">
            <a:avLst/>
          </a:prstGeom>
          <a:ln w="76200">
            <a:solidFill>
              <a:srgbClr val="C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9903" y="2034230"/>
            <a:ext cx="8382000" cy="1354217"/>
          </a:xfrm>
          <a:prstGeom prst="rect">
            <a:avLst/>
          </a:prstGeom>
        </p:spPr>
        <p:txBody>
          <a:bodyPr wrap="square">
            <a:spAutoFit/>
          </a:bodyPr>
          <a:lstStyle/>
          <a:p>
            <a:pPr marL="0" indent="0">
              <a:spcBef>
                <a:spcPts val="0"/>
              </a:spcBef>
              <a:spcAft>
                <a:spcPts val="1200"/>
              </a:spcAft>
              <a:buNone/>
            </a:pPr>
            <a:r>
              <a:rPr lang="en-US" dirty="0" smtClean="0">
                <a:solidFill>
                  <a:srgbClr val="C00000"/>
                </a:solidFill>
                <a:latin typeface="Arial" panose="020B0604020202020204" pitchFamily="34" charset="0"/>
                <a:cs typeface="Arial" panose="020B0604020202020204" pitchFamily="34" charset="0"/>
              </a:rPr>
              <a:t>Restricted                        Controlled                      Monitored                    Open</a:t>
            </a:r>
          </a:p>
          <a:p>
            <a:pPr marL="0" indent="0">
              <a:spcBef>
                <a:spcPts val="0"/>
              </a:spcBef>
              <a:spcAft>
                <a:spcPts val="0"/>
              </a:spcAft>
              <a:buNone/>
            </a:pPr>
            <a:r>
              <a:rPr lang="en-US" dirty="0" smtClean="0">
                <a:solidFill>
                  <a:srgbClr val="C0000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Data                         Analysis Type I</a:t>
            </a:r>
            <a:r>
              <a:rPr lang="en-US" dirty="0">
                <a:solidFill>
                  <a:srgbClr val="00B05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Analysis </a:t>
            </a:r>
            <a:r>
              <a:rPr lang="en-US" dirty="0">
                <a:solidFill>
                  <a:srgbClr val="00B050"/>
                </a:solidFill>
                <a:latin typeface="Arial" panose="020B0604020202020204" pitchFamily="34" charset="0"/>
                <a:cs typeface="Arial" panose="020B0604020202020204" pitchFamily="34" charset="0"/>
              </a:rPr>
              <a:t>Type </a:t>
            </a:r>
            <a:r>
              <a:rPr lang="en-US" dirty="0" smtClean="0">
                <a:solidFill>
                  <a:srgbClr val="00B050"/>
                </a:solidFill>
                <a:latin typeface="Arial" panose="020B0604020202020204" pitchFamily="34" charset="0"/>
                <a:cs typeface="Arial" panose="020B0604020202020204" pitchFamily="34" charset="0"/>
              </a:rPr>
              <a:t>II               Publish </a:t>
            </a:r>
          </a:p>
          <a:p>
            <a:pPr marL="0" indent="0">
              <a:spcBef>
                <a:spcPts val="0"/>
              </a:spcBef>
              <a:spcAft>
                <a:spcPts val="0"/>
              </a:spcAft>
              <a:buNone/>
            </a:pPr>
            <a:r>
              <a:rPr lang="en-US" dirty="0" smtClean="0">
                <a:solidFill>
                  <a:srgbClr val="00B050"/>
                </a:solidFill>
                <a:latin typeface="Arial" panose="020B0604020202020204" pitchFamily="34" charset="0"/>
                <a:cs typeface="Arial" panose="020B0604020202020204" pitchFamily="34" charset="0"/>
              </a:rPr>
              <a:t>Preparation            (More sensitive data)     (Less sensitive data)  </a:t>
            </a:r>
          </a:p>
          <a:p>
            <a:pPr marL="0" indent="0">
              <a:spcBef>
                <a:spcPts val="0"/>
              </a:spcBef>
              <a:spcAft>
                <a:spcPts val="0"/>
              </a:spcAft>
              <a:buNone/>
            </a:pPr>
            <a:r>
              <a:rPr lang="en-US" dirty="0">
                <a:solidFill>
                  <a:srgbClr val="00B050"/>
                </a:solidFill>
                <a:latin typeface="Arial" panose="020B0604020202020204" pitchFamily="34" charset="0"/>
                <a:cs typeface="Arial" panose="020B0604020202020204" pitchFamily="34" charset="0"/>
              </a:rPr>
              <a:t> </a:t>
            </a:r>
            <a:r>
              <a:rPr lang="en-US" dirty="0" smtClean="0">
                <a:solidFill>
                  <a:srgbClr val="00B050"/>
                </a:solidFill>
                <a:latin typeface="Arial" panose="020B0604020202020204" pitchFamily="34" charset="0"/>
                <a:cs typeface="Arial" panose="020B0604020202020204" pitchFamily="34" charset="0"/>
              </a:rPr>
              <a:t>                                  More Protection              More Usability    </a:t>
            </a:r>
            <a:endParaRPr lang="en-US" dirty="0">
              <a:solidFill>
                <a:srgbClr val="00B050"/>
              </a:solidFill>
              <a:latin typeface="Arial" panose="020B0604020202020204" pitchFamily="34" charset="0"/>
              <a:cs typeface="Arial" panose="020B0604020202020204" pitchFamily="34" charset="0"/>
            </a:endParaRPr>
          </a:p>
        </p:txBody>
      </p:sp>
      <p:sp>
        <p:nvSpPr>
          <p:cNvPr id="16" name="Oval 15"/>
          <p:cNvSpPr/>
          <p:nvPr/>
        </p:nvSpPr>
        <p:spPr>
          <a:xfrm>
            <a:off x="729488" y="1712404"/>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874091" y="1712404"/>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28105" y="1712404"/>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6232" y="1727644"/>
            <a:ext cx="274320" cy="27432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20891" y="1849564"/>
            <a:ext cx="6676690" cy="369332"/>
          </a:xfrm>
          <a:prstGeom prst="rect">
            <a:avLst/>
          </a:prstGeom>
        </p:spPr>
        <p:txBody>
          <a:bodyPr wrap="square">
            <a:spAutoFit/>
          </a:bodyPr>
          <a:lstStyle/>
          <a:p>
            <a:pPr marL="0" indent="0">
              <a:spcBef>
                <a:spcPts val="0"/>
              </a:spcBef>
              <a:spcAft>
                <a:spcPts val="0"/>
              </a:spcAft>
              <a:buNone/>
            </a:pPr>
            <a:r>
              <a:rPr lang="en-US" dirty="0" smtClean="0">
                <a:solidFill>
                  <a:schemeClr val="accent1">
                    <a:lumMod val="75000"/>
                  </a:schemeClr>
                </a:solidFill>
                <a:latin typeface="Arial" panose="020B0604020202020204" pitchFamily="34" charset="0"/>
                <a:cs typeface="Arial" panose="020B0604020202020204" pitchFamily="34" charset="0"/>
              </a:rPr>
              <a:t>Protection                                                                    Usability</a:t>
            </a:r>
            <a:endParaRPr lang="en-US" dirty="0">
              <a:solidFill>
                <a:schemeClr val="accent1">
                  <a:lumMod val="75000"/>
                </a:schemeClr>
              </a:solidFill>
              <a:latin typeface="Arial" panose="020B0604020202020204" pitchFamily="34" charset="0"/>
              <a:cs typeface="Arial" panose="020B0604020202020204" pitchFamily="34" charset="0"/>
            </a:endParaRPr>
          </a:p>
        </p:txBody>
      </p:sp>
      <p:sp>
        <p:nvSpPr>
          <p:cNvPr id="21" name="Curved Right Arrow 20"/>
          <p:cNvSpPr/>
          <p:nvPr/>
        </p:nvSpPr>
        <p:spPr>
          <a:xfrm flipV="1">
            <a:off x="148461" y="2572839"/>
            <a:ext cx="457200" cy="1257762"/>
          </a:xfrm>
          <a:prstGeom prst="curvedRight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Right Arrow 21"/>
          <p:cNvSpPr/>
          <p:nvPr/>
        </p:nvSpPr>
        <p:spPr>
          <a:xfrm flipH="1">
            <a:off x="8526523" y="2572839"/>
            <a:ext cx="457200" cy="1257762"/>
          </a:xfrm>
          <a:prstGeom prst="curvedRightArrow">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5693679"/>
      </p:ext>
    </p:extLst>
  </p:cSld>
  <p:clrMapOvr>
    <a:masterClrMapping/>
  </p:clrMapOvr>
  <mc:AlternateContent xmlns:mc="http://schemas.openxmlformats.org/markup-compatibility/2006" xmlns:p14="http://schemas.microsoft.com/office/powerpoint/2010/main">
    <mc:Choice Requires="p14">
      <p:transition spd="slow" p14:dur="2000" advTm="15810"/>
    </mc:Choice>
    <mc:Fallback xmlns="">
      <p:transition spd="slow" advTm="1581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Content Placeholder 2"/>
          <p:cNvSpPr>
            <a:spLocks noGrp="1"/>
          </p:cNvSpPr>
          <p:nvPr>
            <p:ph idx="1"/>
          </p:nvPr>
        </p:nvSpPr>
        <p:spPr/>
        <p:txBody>
          <a:bodyPr>
            <a:noAutofit/>
          </a:bodyPr>
          <a:lstStyle/>
          <a:p>
            <a:r>
              <a:rPr lang="en-US" sz="1800" dirty="0" smtClean="0"/>
              <a:t>Overarching question:  </a:t>
            </a:r>
            <a:r>
              <a:rPr lang="en-US" sz="1800" b="1" dirty="0" smtClean="0">
                <a:solidFill>
                  <a:srgbClr val="C00000"/>
                </a:solidFill>
              </a:rPr>
              <a:t>How can we use the abundance of existing digital data, aka big data, (e.g. government administrative data, electronic health records) to support accurate evidence based decisions </a:t>
            </a:r>
            <a:r>
              <a:rPr lang="en-US" sz="1800" dirty="0"/>
              <a:t>for policy, management, legislation, evaluation, and research while protecting the confidentiality of individual subjects of the data</a:t>
            </a:r>
            <a:r>
              <a:rPr lang="en-US" sz="1800" dirty="0" smtClean="0"/>
              <a:t>?</a:t>
            </a:r>
          </a:p>
          <a:p>
            <a:r>
              <a:rPr lang="en-US" sz="1800" dirty="0" smtClean="0"/>
              <a:t>Preferred approaches: </a:t>
            </a:r>
            <a:r>
              <a:rPr lang="en-US" sz="1800" b="1" dirty="0" smtClean="0">
                <a:solidFill>
                  <a:srgbClr val="C00000"/>
                </a:solidFill>
              </a:rPr>
              <a:t>Data Science </a:t>
            </a:r>
            <a:r>
              <a:rPr lang="en-US" sz="1800" dirty="0" smtClean="0"/>
              <a:t>- </a:t>
            </a:r>
            <a:r>
              <a:rPr lang="en-US" sz="1800" dirty="0"/>
              <a:t>To build efficient and effective human computer hybrid processes and systems to </a:t>
            </a:r>
            <a:r>
              <a:rPr lang="en-US" sz="1800" dirty="0" smtClean="0"/>
              <a:t>clean, integrate, and extract actionable information from raw chaotic data and deliver accurate information in a timely secure manner to decision makers (e.g. researchers, policy makers, mangers, clinicians).</a:t>
            </a:r>
          </a:p>
          <a:p>
            <a:r>
              <a:rPr lang="en-US" sz="1800" dirty="0" smtClean="0"/>
              <a:t>Primary data: </a:t>
            </a:r>
            <a:r>
              <a:rPr lang="en-US" sz="1800" b="1" dirty="0">
                <a:solidFill>
                  <a:srgbClr val="C00000"/>
                </a:solidFill>
              </a:rPr>
              <a:t>S</a:t>
            </a:r>
            <a:r>
              <a:rPr lang="en-US" sz="1800" b="1" dirty="0" smtClean="0">
                <a:solidFill>
                  <a:srgbClr val="C00000"/>
                </a:solidFill>
              </a:rPr>
              <a:t>ocial Genome data – person level data</a:t>
            </a:r>
            <a:r>
              <a:rPr lang="en-US" sz="1800" dirty="0" smtClean="0"/>
              <a:t>, usually identifiable (so we can accurately integrate diverse data) at some point</a:t>
            </a:r>
          </a:p>
          <a:p>
            <a:r>
              <a:rPr lang="en-US" sz="1800" dirty="0" smtClean="0"/>
              <a:t>Primary issues: </a:t>
            </a:r>
            <a:r>
              <a:rPr lang="en-US" sz="1800" b="1" dirty="0" smtClean="0">
                <a:solidFill>
                  <a:srgbClr val="C00000"/>
                </a:solidFill>
              </a:rPr>
              <a:t>Privacy (safe data access</a:t>
            </a:r>
            <a:r>
              <a:rPr lang="en-US" altLang="ko-KR" sz="1800" b="1" dirty="0" smtClean="0">
                <a:solidFill>
                  <a:srgbClr val="C00000"/>
                </a:solidFill>
              </a:rPr>
              <a:t>, code of conduct</a:t>
            </a:r>
            <a:r>
              <a:rPr lang="en-US" sz="1800" b="1" dirty="0" smtClean="0">
                <a:solidFill>
                  <a:srgbClr val="C00000"/>
                </a:solidFill>
              </a:rPr>
              <a:t>), </a:t>
            </a:r>
            <a:r>
              <a:rPr lang="en-US" sz="1800" b="1" dirty="0">
                <a:solidFill>
                  <a:srgbClr val="C00000"/>
                </a:solidFill>
              </a:rPr>
              <a:t>data integration, error management</a:t>
            </a:r>
            <a:r>
              <a:rPr lang="en-US" sz="1800" dirty="0" smtClean="0"/>
              <a:t>, </a:t>
            </a:r>
          </a:p>
          <a:p>
            <a:pPr lvl="1"/>
            <a:r>
              <a:rPr lang="en-US" sz="1800" dirty="0" smtClean="0"/>
              <a:t>Velocity, variety, veracity, volume (lots of SMALL datasets)</a:t>
            </a:r>
          </a:p>
        </p:txBody>
      </p:sp>
    </p:spTree>
    <p:extLst>
      <p:ext uri="{BB962C8B-B14F-4D97-AF65-F5344CB8AC3E}">
        <p14:creationId xmlns:p14="http://schemas.microsoft.com/office/powerpoint/2010/main" val="10363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Agenda</a:t>
            </a:r>
          </a:p>
        </p:txBody>
      </p:sp>
      <p:sp>
        <p:nvSpPr>
          <p:cNvPr id="7171" name="Content Placeholder 2"/>
          <p:cNvSpPr>
            <a:spLocks noGrp="1"/>
          </p:cNvSpPr>
          <p:nvPr>
            <p:ph idx="1"/>
          </p:nvPr>
        </p:nvSpPr>
        <p:spPr/>
        <p:txBody>
          <a:bodyPr>
            <a:normAutofit fontScale="85000" lnSpcReduction="20000"/>
          </a:bodyPr>
          <a:lstStyle/>
          <a:p>
            <a:r>
              <a:rPr lang="en-US" altLang="en-US" dirty="0"/>
              <a:t>Introduction</a:t>
            </a:r>
          </a:p>
          <a:p>
            <a:pPr lvl="1"/>
            <a:r>
              <a:rPr lang="en-US" altLang="en-US" dirty="0"/>
              <a:t>What is Big Data</a:t>
            </a:r>
          </a:p>
          <a:p>
            <a:pPr lvl="1"/>
            <a:r>
              <a:rPr lang="en-US" altLang="en-US" dirty="0"/>
              <a:t>What is Data Science</a:t>
            </a:r>
          </a:p>
          <a:p>
            <a:pPr lvl="1"/>
            <a:r>
              <a:rPr lang="en-US" altLang="en-US" dirty="0"/>
              <a:t>What is Population Informatics</a:t>
            </a:r>
          </a:p>
          <a:p>
            <a:r>
              <a:rPr lang="en-US" altLang="en-US" dirty="0"/>
              <a:t>Data Science</a:t>
            </a:r>
          </a:p>
          <a:p>
            <a:pPr lvl="1"/>
            <a:r>
              <a:rPr lang="en-US" altLang="en-US" dirty="0"/>
              <a:t>Data vs Theory</a:t>
            </a:r>
          </a:p>
          <a:p>
            <a:pPr lvl="1"/>
            <a:r>
              <a:rPr lang="en-US" altLang="en-US" dirty="0"/>
              <a:t>Doing Analytics Right</a:t>
            </a:r>
          </a:p>
          <a:p>
            <a:pPr lvl="1"/>
            <a:r>
              <a:rPr lang="en-US" altLang="en-US" dirty="0"/>
              <a:t>Challenges</a:t>
            </a:r>
          </a:p>
          <a:p>
            <a:r>
              <a:rPr lang="en-US" altLang="en-US" dirty="0" smtClean="0">
                <a:solidFill>
                  <a:srgbClr val="00B0F0"/>
                </a:solidFill>
              </a:rPr>
              <a:t>Examples of population informatics </a:t>
            </a:r>
          </a:p>
          <a:p>
            <a:pPr lvl="1"/>
            <a:r>
              <a:rPr lang="en-US" altLang="en-US" dirty="0" smtClean="0">
                <a:solidFill>
                  <a:srgbClr val="00B0F0"/>
                </a:solidFill>
              </a:rPr>
              <a:t>Management Decision Support</a:t>
            </a:r>
          </a:p>
          <a:p>
            <a:pPr lvl="1"/>
            <a:r>
              <a:rPr lang="en-US" altLang="en-US" dirty="0">
                <a:solidFill>
                  <a:srgbClr val="00B0F0"/>
                </a:solidFill>
              </a:rPr>
              <a:t>E</a:t>
            </a:r>
            <a:r>
              <a:rPr lang="en-US" altLang="en-US" dirty="0" smtClean="0">
                <a:solidFill>
                  <a:srgbClr val="00B0F0"/>
                </a:solidFill>
              </a:rPr>
              <a:t>valuation</a:t>
            </a:r>
          </a:p>
          <a:p>
            <a:pPr lvl="1"/>
            <a:r>
              <a:rPr lang="en-US" altLang="en-US" dirty="0" smtClean="0">
                <a:solidFill>
                  <a:srgbClr val="00B0F0"/>
                </a:solidFill>
              </a:rPr>
              <a:t>Research</a:t>
            </a:r>
          </a:p>
          <a:p>
            <a:pPr lvl="1"/>
            <a:endParaRPr lang="en-US" altLang="en-US" dirty="0" smtClean="0">
              <a:solidFill>
                <a:srgbClr val="00B0F0"/>
              </a:solidFill>
            </a:endParaRPr>
          </a:p>
          <a:p>
            <a:pPr lvl="1"/>
            <a:endParaRPr lang="en-US" altLang="en-US" dirty="0" smtClean="0"/>
          </a:p>
        </p:txBody>
      </p:sp>
    </p:spTree>
    <p:extLst>
      <p:ext uri="{BB962C8B-B14F-4D97-AF65-F5344CB8AC3E}">
        <p14:creationId xmlns:p14="http://schemas.microsoft.com/office/powerpoint/2010/main" val="3025904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Examples of population informatics </a:t>
            </a:r>
            <a:endParaRPr lang="en-US" dirty="0"/>
          </a:p>
        </p:txBody>
      </p:sp>
      <p:sp>
        <p:nvSpPr>
          <p:cNvPr id="3" name="Content Placeholder 2"/>
          <p:cNvSpPr>
            <a:spLocks noGrp="1"/>
          </p:cNvSpPr>
          <p:nvPr>
            <p:ph idx="1"/>
          </p:nvPr>
        </p:nvSpPr>
        <p:spPr/>
        <p:txBody>
          <a:bodyPr>
            <a:normAutofit/>
          </a:bodyPr>
          <a:lstStyle/>
          <a:p>
            <a:r>
              <a:rPr lang="en-US" altLang="en-US" dirty="0" smtClean="0"/>
              <a:t>Management Decision Support</a:t>
            </a:r>
          </a:p>
          <a:p>
            <a:pPr lvl="1"/>
            <a:r>
              <a:rPr lang="en-US" altLang="en-US" dirty="0" smtClean="0"/>
              <a:t>Online Dashboards</a:t>
            </a:r>
          </a:p>
          <a:p>
            <a:pPr lvl="1"/>
            <a:r>
              <a:rPr lang="en-US" altLang="en-US" dirty="0" smtClean="0"/>
              <a:t>Open data</a:t>
            </a:r>
          </a:p>
          <a:p>
            <a:r>
              <a:rPr lang="en-US" altLang="en-US" dirty="0" smtClean="0"/>
              <a:t>Evaluation</a:t>
            </a:r>
          </a:p>
          <a:p>
            <a:r>
              <a:rPr lang="en-US" altLang="en-US" dirty="0" smtClean="0"/>
              <a:t>Research</a:t>
            </a:r>
          </a:p>
          <a:p>
            <a:r>
              <a:rPr lang="en-US" altLang="en-US" dirty="0" smtClean="0"/>
              <a:t>Infographics</a:t>
            </a:r>
          </a:p>
          <a:p>
            <a:pPr lvl="1"/>
            <a:r>
              <a:rPr lang="en-US" altLang="ko-KR" sz="2000" dirty="0">
                <a:hlinkClick r:id="rId3"/>
              </a:rPr>
              <a:t>http</a:t>
            </a:r>
            <a:r>
              <a:rPr lang="en-US" altLang="ko-KR" sz="2000">
                <a:hlinkClick r:id="rId3"/>
              </a:rPr>
              <a:t>://</a:t>
            </a:r>
            <a:r>
              <a:rPr lang="en-US" altLang="ko-KR" sz="2000" smtClean="0">
                <a:hlinkClick r:id="rId3"/>
              </a:rPr>
              <a:t>research.tamhsc.edu/pinformatics/data-science</a:t>
            </a:r>
            <a:r>
              <a:rPr lang="en-US" altLang="ko-KR" sz="2000" dirty="0" smtClean="0">
                <a:hlinkClick r:id="rId3"/>
              </a:rPr>
              <a:t>/</a:t>
            </a:r>
            <a:endParaRPr lang="en-US" altLang="ko-KR" sz="2000" dirty="0" smtClean="0"/>
          </a:p>
          <a:p>
            <a:pPr lvl="1"/>
            <a:r>
              <a:rPr lang="en-US" dirty="0" smtClean="0"/>
              <a:t>video</a:t>
            </a:r>
            <a:endParaRPr lang="en-US" dirty="0"/>
          </a:p>
        </p:txBody>
      </p:sp>
    </p:spTree>
    <p:extLst>
      <p:ext uri="{BB962C8B-B14F-4D97-AF65-F5344CB8AC3E}">
        <p14:creationId xmlns:p14="http://schemas.microsoft.com/office/powerpoint/2010/main" val="5106808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04081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AMPLab: Integrating Three Key Resources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2620570"/>
              </p:ext>
            </p:extLst>
          </p:nvPr>
        </p:nvGraphicFramePr>
        <p:xfrm>
          <a:off x="457200" y="1951038"/>
          <a:ext cx="6449483" cy="422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225047" y="1743172"/>
            <a:ext cx="1747332" cy="1310394"/>
          </a:xfrm>
          <a:prstGeom prst="rect">
            <a:avLst/>
          </a:prstGeom>
        </p:spPr>
      </p:pic>
      <p:pic>
        <p:nvPicPr>
          <p:cNvPr id="6" name="Picture 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126645" y="3217511"/>
            <a:ext cx="1862667" cy="1524000"/>
          </a:xfrm>
          <a:prstGeom prst="rect">
            <a:avLst/>
          </a:prstGeom>
        </p:spPr>
      </p:pic>
      <p:pic>
        <p:nvPicPr>
          <p:cNvPr id="7" name="Picture 6"/>
          <p:cNvPicPr>
            <a:picLocks noChangeAspect="1"/>
          </p:cNvPicPr>
          <p:nvPr/>
        </p:nvPicPr>
        <p:blipFill>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113025" y="4953000"/>
            <a:ext cx="1850887" cy="1576681"/>
          </a:xfrm>
          <a:prstGeom prst="rect">
            <a:avLst/>
          </a:prstGeom>
        </p:spPr>
      </p:pic>
    </p:spTree>
    <p:extLst>
      <p:ext uri="{BB962C8B-B14F-4D97-AF65-F5344CB8AC3E}">
        <p14:creationId xmlns:p14="http://schemas.microsoft.com/office/powerpoint/2010/main" val="12423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75BF7F9C-6E6D-9D4C-9578-17C0527B4F2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BB9E117-49C9-A04D-96FA-6D71D574829B}"/>
                                            </p:graphicEl>
                                          </p:spTgt>
                                        </p:tgtEl>
                                        <p:attrNameLst>
                                          <p:attrName>style.visibility</p:attrName>
                                        </p:attrNameLst>
                                      </p:cBhvr>
                                      <p:to>
                                        <p:strVal val="visible"/>
                                      </p:to>
                                    </p:set>
                                  </p:childTnLst>
                                </p:cTn>
                              </p:par>
                              <p:par>
                                <p:cTn id="9" presetID="9"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4">
                                            <p:graphicEl>
                                              <a:dgm id="{9AD9AF47-EA02-7849-9A76-BE37905F87F0}"/>
                                            </p:graphicEl>
                                          </p:spTgt>
                                        </p:tgtEl>
                                        <p:attrNameLst>
                                          <p:attrName>style.visibility</p:attrName>
                                        </p:attrNameLst>
                                      </p:cBhvr>
                                      <p:to>
                                        <p:strVal val="visible"/>
                                      </p:to>
                                    </p:se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1" presetClass="entr" presetSubtype="0" fill="hold" grpId="1" nodeType="withEffect">
                                  <p:stCondLst>
                                    <p:cond delay="0"/>
                                  </p:stCondLst>
                                  <p:childTnLst>
                                    <p:set>
                                      <p:cBhvr>
                                        <p:cTn id="20" dur="1" fill="hold">
                                          <p:stCondLst>
                                            <p:cond delay="0"/>
                                          </p:stCondLst>
                                        </p:cTn>
                                        <p:tgtEl>
                                          <p:spTgt spid="4">
                                            <p:graphicEl>
                                              <a:dgm id="{D3A665E2-C6FF-2441-8763-6E8133B06172}"/>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childTnLst>
                                    <p:set>
                                      <p:cBhvr>
                                        <p:cTn id="24" dur="1" fill="hold">
                                          <p:stCondLst>
                                            <p:cond delay="0"/>
                                          </p:stCondLst>
                                        </p:cTn>
                                        <p:tgtEl>
                                          <p:spTgt spid="4">
                                            <p:graphicEl>
                                              <a:dgm id="{510F1842-9AF3-2545-B545-E4F314A63974}"/>
                                            </p:graphicEl>
                                          </p:spTgt>
                                        </p:tgtEl>
                                        <p:attrNameLst>
                                          <p:attrName>style.visibility</p:attrName>
                                        </p:attrNameLst>
                                      </p:cBhvr>
                                      <p:to>
                                        <p:strVal val="visible"/>
                                      </p:to>
                                    </p:set>
                                  </p:childTnLst>
                                </p:cTn>
                              </p:par>
                              <p:par>
                                <p:cTn id="25" presetID="1" presetClass="entr" presetSubtype="0" fill="hold" grpId="2" nodeType="withEffect">
                                  <p:stCondLst>
                                    <p:cond delay="0"/>
                                  </p:stCondLst>
                                  <p:childTnLst>
                                    <p:set>
                                      <p:cBhvr>
                                        <p:cTn id="26" dur="1" fill="hold">
                                          <p:stCondLst>
                                            <p:cond delay="0"/>
                                          </p:stCondLst>
                                        </p:cTn>
                                        <p:tgtEl>
                                          <p:spTgt spid="4">
                                            <p:graphicEl>
                                              <a:dgm id="{8DDEC009-2146-DD45-B685-BA0095A63F71}"/>
                                            </p:graphicEl>
                                          </p:spTgt>
                                        </p:tgtEl>
                                        <p:attrNameLst>
                                          <p:attrName>style.visibility</p:attrName>
                                        </p:attrNameLst>
                                      </p:cBhvr>
                                      <p:to>
                                        <p:strVal val="visible"/>
                                      </p:to>
                                    </p:set>
                                  </p:childTnLst>
                                </p:cTn>
                              </p:par>
                              <p:par>
                                <p:cTn id="27" presetID="9"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Graphic spid="4" grpId="1">
        <p:bldSub>
          <a:bldDgm bld="lvlOne"/>
        </p:bldSub>
      </p:bldGraphic>
      <p:bldGraphic spid="4" grpId="2">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Agenda</a:t>
            </a:r>
          </a:p>
        </p:txBody>
      </p:sp>
      <p:sp>
        <p:nvSpPr>
          <p:cNvPr id="7171" name="Content Placeholder 2"/>
          <p:cNvSpPr>
            <a:spLocks noGrp="1"/>
          </p:cNvSpPr>
          <p:nvPr>
            <p:ph idx="1"/>
          </p:nvPr>
        </p:nvSpPr>
        <p:spPr/>
        <p:txBody>
          <a:bodyPr>
            <a:normAutofit fontScale="85000" lnSpcReduction="20000"/>
          </a:bodyPr>
          <a:lstStyle/>
          <a:p>
            <a:r>
              <a:rPr lang="en-US" altLang="en-US" dirty="0"/>
              <a:t>Introduction</a:t>
            </a:r>
          </a:p>
          <a:p>
            <a:pPr lvl="1"/>
            <a:r>
              <a:rPr lang="en-US" altLang="en-US" dirty="0" smtClean="0"/>
              <a:t>What </a:t>
            </a:r>
            <a:r>
              <a:rPr lang="en-US" altLang="en-US" dirty="0"/>
              <a:t>is Big Data</a:t>
            </a:r>
          </a:p>
          <a:p>
            <a:pPr lvl="1"/>
            <a:r>
              <a:rPr lang="en-US" altLang="en-US" dirty="0">
                <a:solidFill>
                  <a:srgbClr val="00B0F0"/>
                </a:solidFill>
              </a:rPr>
              <a:t>What is Data </a:t>
            </a:r>
            <a:r>
              <a:rPr lang="en-US" altLang="en-US" dirty="0" smtClean="0">
                <a:solidFill>
                  <a:srgbClr val="00B0F0"/>
                </a:solidFill>
              </a:rPr>
              <a:t>Science</a:t>
            </a:r>
          </a:p>
          <a:p>
            <a:pPr lvl="1"/>
            <a:r>
              <a:rPr lang="en-US" altLang="en-US" dirty="0"/>
              <a:t>What is Population Informatics</a:t>
            </a:r>
          </a:p>
          <a:p>
            <a:r>
              <a:rPr lang="en-US" altLang="en-US" dirty="0"/>
              <a:t>Data Science</a:t>
            </a:r>
          </a:p>
          <a:p>
            <a:pPr lvl="1"/>
            <a:r>
              <a:rPr lang="en-US" altLang="en-US" dirty="0"/>
              <a:t>Data vs Theory</a:t>
            </a:r>
          </a:p>
          <a:p>
            <a:pPr lvl="1"/>
            <a:r>
              <a:rPr lang="en-US" altLang="en-US" dirty="0"/>
              <a:t>Doing Analytics Right</a:t>
            </a:r>
          </a:p>
          <a:p>
            <a:pPr lvl="1"/>
            <a:r>
              <a:rPr lang="en-US" altLang="en-US" dirty="0"/>
              <a:t>Challenges</a:t>
            </a:r>
          </a:p>
          <a:p>
            <a:r>
              <a:rPr lang="en-US" altLang="en-US" dirty="0" smtClean="0"/>
              <a:t>Examples of population informatics </a:t>
            </a:r>
          </a:p>
          <a:p>
            <a:pPr lvl="1"/>
            <a:r>
              <a:rPr lang="en-US" altLang="en-US" dirty="0" smtClean="0"/>
              <a:t>Management Decision Support</a:t>
            </a:r>
          </a:p>
          <a:p>
            <a:pPr lvl="1"/>
            <a:r>
              <a:rPr lang="en-US" altLang="en-US" dirty="0"/>
              <a:t>E</a:t>
            </a:r>
            <a:r>
              <a:rPr lang="en-US" altLang="en-US" dirty="0" smtClean="0"/>
              <a:t>valuation</a:t>
            </a:r>
          </a:p>
          <a:p>
            <a:pPr lvl="1"/>
            <a:r>
              <a:rPr lang="en-US" altLang="en-US" dirty="0" smtClean="0"/>
              <a:t>Research</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4082075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Other words</a:t>
            </a:r>
          </a:p>
          <a:p>
            <a:pPr lvl="1"/>
            <a:r>
              <a:rPr lang="en-US" altLang="en-US" dirty="0"/>
              <a:t>Knowledge Discovery &amp; Data mining (KDD)</a:t>
            </a:r>
            <a:endParaRPr lang="en-US" dirty="0" smtClean="0"/>
          </a:p>
          <a:p>
            <a:pPr lvl="1"/>
            <a:r>
              <a:rPr lang="en-US" dirty="0" smtClean="0"/>
              <a:t>Business Intelligence / Business Analytics</a:t>
            </a:r>
          </a:p>
          <a:p>
            <a:r>
              <a:rPr lang="en-US" dirty="0" smtClean="0">
                <a:solidFill>
                  <a:srgbClr val="00B0F0"/>
                </a:solidFill>
              </a:rPr>
              <a:t>Collecting</a:t>
            </a:r>
            <a:r>
              <a:rPr lang="en-US" dirty="0" smtClean="0"/>
              <a:t> and </a:t>
            </a:r>
            <a:r>
              <a:rPr lang="en-US" dirty="0" smtClean="0">
                <a:solidFill>
                  <a:srgbClr val="00B0F0"/>
                </a:solidFill>
              </a:rPr>
              <a:t>refining</a:t>
            </a:r>
            <a:r>
              <a:rPr lang="en-US" dirty="0" smtClean="0"/>
              <a:t> information from many sources </a:t>
            </a:r>
          </a:p>
          <a:p>
            <a:r>
              <a:rPr lang="en-US" dirty="0" smtClean="0">
                <a:solidFill>
                  <a:srgbClr val="00B0F0"/>
                </a:solidFill>
              </a:rPr>
              <a:t>Analyzing</a:t>
            </a:r>
            <a:r>
              <a:rPr lang="en-US" dirty="0" smtClean="0"/>
              <a:t> and </a:t>
            </a:r>
            <a:r>
              <a:rPr lang="en-US" dirty="0" smtClean="0">
                <a:solidFill>
                  <a:srgbClr val="00B0F0"/>
                </a:solidFill>
              </a:rPr>
              <a:t>presenting</a:t>
            </a:r>
            <a:r>
              <a:rPr lang="en-US" dirty="0" smtClean="0"/>
              <a:t> the information in useful ways </a:t>
            </a:r>
          </a:p>
          <a:p>
            <a:r>
              <a:rPr lang="en-US" dirty="0" smtClean="0"/>
              <a:t>Iterating between </a:t>
            </a:r>
            <a:r>
              <a:rPr lang="en-US" dirty="0" smtClean="0">
                <a:solidFill>
                  <a:srgbClr val="00B0F0"/>
                </a:solidFill>
              </a:rPr>
              <a:t>inductive and deductive </a:t>
            </a:r>
            <a:r>
              <a:rPr lang="en-US" dirty="0" smtClean="0"/>
              <a:t>reasoning to get to the truth</a:t>
            </a:r>
          </a:p>
          <a:p>
            <a:r>
              <a:rPr lang="en-US" dirty="0" smtClean="0"/>
              <a:t>So </a:t>
            </a:r>
            <a:r>
              <a:rPr lang="en-US" dirty="0" smtClean="0">
                <a:solidFill>
                  <a:srgbClr val="00B0F0"/>
                </a:solidFill>
              </a:rPr>
              <a:t>people</a:t>
            </a:r>
            <a:r>
              <a:rPr lang="en-US" dirty="0" smtClean="0"/>
              <a:t> can make better business </a:t>
            </a:r>
            <a:r>
              <a:rPr lang="en-US" dirty="0" smtClean="0">
                <a:solidFill>
                  <a:srgbClr val="00B0F0"/>
                </a:solidFill>
              </a:rPr>
              <a:t>decisions</a:t>
            </a:r>
            <a:r>
              <a:rPr lang="en-US" dirty="0" smtClean="0"/>
              <a:t> </a:t>
            </a:r>
          </a:p>
          <a:p>
            <a:endParaRPr lang="en-US" dirty="0"/>
          </a:p>
        </p:txBody>
      </p:sp>
    </p:spTree>
    <p:extLst>
      <p:ext uri="{BB962C8B-B14F-4D97-AF65-F5344CB8AC3E}">
        <p14:creationId xmlns:p14="http://schemas.microsoft.com/office/powerpoint/2010/main" val="80178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65125" y="1700213"/>
            <a:ext cx="3719513" cy="2482850"/>
          </a:xfrm>
          <a:noFill/>
        </p:spPr>
      </p:pic>
      <p:cxnSp>
        <p:nvCxnSpPr>
          <p:cNvPr id="9220" name="Straight Arrow Connector 9"/>
          <p:cNvCxnSpPr>
            <a:cxnSpLocks noChangeShapeType="1"/>
          </p:cNvCxnSpPr>
          <p:nvPr/>
        </p:nvCxnSpPr>
        <p:spPr bwMode="auto">
          <a:xfrm>
            <a:off x="5135563" y="2779713"/>
            <a:ext cx="493712" cy="1270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9221" name="Straight Arrow Connector 13"/>
          <p:cNvCxnSpPr>
            <a:cxnSpLocks noChangeShapeType="1"/>
          </p:cNvCxnSpPr>
          <p:nvPr/>
        </p:nvCxnSpPr>
        <p:spPr bwMode="auto">
          <a:xfrm>
            <a:off x="5233988" y="2995613"/>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9222" name="Straight Arrow Connector 14"/>
          <p:cNvCxnSpPr>
            <a:cxnSpLocks noChangeShapeType="1"/>
          </p:cNvCxnSpPr>
          <p:nvPr/>
        </p:nvCxnSpPr>
        <p:spPr bwMode="auto">
          <a:xfrm>
            <a:off x="6559550" y="3838575"/>
            <a:ext cx="1169988" cy="66516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pic>
        <p:nvPicPr>
          <p:cNvPr id="922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4454525"/>
            <a:ext cx="2100262"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375" y="4552950"/>
            <a:ext cx="16954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388" y="4543425"/>
            <a:ext cx="26193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8938" y="4503738"/>
            <a:ext cx="1982787"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27" name="Straight Arrow Connector 23"/>
          <p:cNvCxnSpPr>
            <a:cxnSpLocks noChangeShapeType="1"/>
          </p:cNvCxnSpPr>
          <p:nvPr/>
        </p:nvCxnSpPr>
        <p:spPr bwMode="auto">
          <a:xfrm rot="10800000" flipV="1">
            <a:off x="2663825" y="3844925"/>
            <a:ext cx="3919538" cy="708025"/>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28" name="Straight Arrow Connector 25"/>
          <p:cNvCxnSpPr>
            <a:cxnSpLocks noChangeShapeType="1"/>
          </p:cNvCxnSpPr>
          <p:nvPr/>
        </p:nvCxnSpPr>
        <p:spPr bwMode="auto">
          <a:xfrm rot="10800000" flipV="1">
            <a:off x="3470275" y="3844925"/>
            <a:ext cx="3122613" cy="923925"/>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29" name="Straight Arrow Connector 28"/>
          <p:cNvCxnSpPr>
            <a:cxnSpLocks noChangeShapeType="1"/>
          </p:cNvCxnSpPr>
          <p:nvPr/>
        </p:nvCxnSpPr>
        <p:spPr bwMode="auto">
          <a:xfrm rot="10800000" flipV="1">
            <a:off x="5407025" y="3844925"/>
            <a:ext cx="1195388" cy="67786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grpSp>
        <p:nvGrpSpPr>
          <p:cNvPr id="9230" name="Group 35"/>
          <p:cNvGrpSpPr>
            <a:grpSpLocks/>
          </p:cNvGrpSpPr>
          <p:nvPr/>
        </p:nvGrpSpPr>
        <p:grpSpPr bwMode="auto">
          <a:xfrm>
            <a:off x="4105275" y="1098550"/>
            <a:ext cx="4740275" cy="2733675"/>
            <a:chOff x="4402548" y="1037394"/>
            <a:chExt cx="4741452" cy="2733891"/>
          </a:xfrm>
        </p:grpSpPr>
        <p:pic>
          <p:nvPicPr>
            <p:cNvPr id="923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5449" y="1969472"/>
              <a:ext cx="180181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34" name="Straight Arrow Connector 11"/>
            <p:cNvCxnSpPr>
              <a:cxnSpLocks noChangeShapeType="1"/>
            </p:cNvCxnSpPr>
            <p:nvPr/>
          </p:nvCxnSpPr>
          <p:spPr bwMode="auto">
            <a:xfrm>
              <a:off x="4402548" y="2867226"/>
              <a:ext cx="1524678" cy="6304"/>
            </a:xfrm>
            <a:prstGeom prst="straightConnector1">
              <a:avLst/>
            </a:prstGeom>
            <a:noFill/>
            <a:ln w="635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8" name="Rectangle 17"/>
            <p:cNvSpPr/>
            <p:nvPr/>
          </p:nvSpPr>
          <p:spPr>
            <a:xfrm>
              <a:off x="4448597" y="1037394"/>
              <a:ext cx="4695403" cy="954163"/>
            </a:xfrm>
            <a:prstGeom prst="rect">
              <a:avLst/>
            </a:prstGeom>
          </p:spPr>
          <p:txBody>
            <a:bodyPr>
              <a:spAutoFit/>
            </a:bodyPr>
            <a:lstStyle/>
            <a:p>
              <a:pPr algn="ctr">
                <a:spcBef>
                  <a:spcPts val="0"/>
                </a:spcBef>
                <a:buFontTx/>
                <a:buNone/>
                <a:defRPr/>
              </a:pPr>
              <a:r>
                <a:rPr lang="en-US" sz="2800" b="1" dirty="0">
                  <a:latin typeface="+mj-lt"/>
                </a:rPr>
                <a:t>KDD</a:t>
              </a:r>
            </a:p>
            <a:p>
              <a:pPr algn="ctr">
                <a:spcBef>
                  <a:spcPts val="0"/>
                </a:spcBef>
                <a:buFontTx/>
                <a:buNone/>
                <a:defRPr/>
              </a:pPr>
              <a:r>
                <a:rPr lang="en-US" sz="2800" b="1" dirty="0">
                  <a:latin typeface="+mj-lt"/>
                </a:rPr>
                <a:t>Clean, Merge, Reprocess</a:t>
              </a:r>
            </a:p>
          </p:txBody>
        </p:sp>
      </p:grpSp>
      <p:sp>
        <p:nvSpPr>
          <p:cNvPr id="19" name="Rectangle 18"/>
          <p:cNvSpPr/>
          <p:nvPr/>
        </p:nvSpPr>
        <p:spPr>
          <a:xfrm>
            <a:off x="444500" y="1098550"/>
            <a:ext cx="3660775" cy="954107"/>
          </a:xfrm>
          <a:prstGeom prst="rect">
            <a:avLst/>
          </a:prstGeom>
        </p:spPr>
        <p:txBody>
          <a:bodyPr>
            <a:spAutoFit/>
          </a:bodyPr>
          <a:lstStyle/>
          <a:p>
            <a:pPr algn="ctr">
              <a:buFontTx/>
              <a:buNone/>
              <a:defRPr/>
            </a:pPr>
            <a:r>
              <a:rPr lang="en-US" sz="2800" b="1" dirty="0">
                <a:latin typeface="+mj-lt"/>
              </a:rPr>
              <a:t>Big </a:t>
            </a:r>
            <a:r>
              <a:rPr lang="en-US" sz="2800" b="1" dirty="0" smtClean="0">
                <a:latin typeface="+mj-lt"/>
              </a:rPr>
              <a:t>Data : operational data</a:t>
            </a:r>
            <a:endParaRPr lang="en-US" sz="2800" b="1" dirty="0">
              <a:latin typeface="+mj-lt"/>
            </a:endParaRPr>
          </a:p>
        </p:txBody>
      </p:sp>
      <p:sp>
        <p:nvSpPr>
          <p:cNvPr id="16400" name="Rectangle 21"/>
          <p:cNvSpPr>
            <a:spLocks noChangeArrowheads="1"/>
          </p:cNvSpPr>
          <p:nvPr/>
        </p:nvSpPr>
        <p:spPr bwMode="auto">
          <a:xfrm>
            <a:off x="1068388" y="5045075"/>
            <a:ext cx="7110412" cy="954107"/>
          </a:xfrm>
          <a:prstGeom prst="rect">
            <a:avLst/>
          </a:prstGeom>
          <a:solidFill>
            <a:srgbClr val="FBFAE2">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Wingdings" pitchFamily="2" charset="2"/>
              <a:buChar char="ü"/>
              <a:defRPr kumimoji="1" sz="2800">
                <a:solidFill>
                  <a:schemeClr val="tx1"/>
                </a:solidFill>
                <a:latin typeface="Arial" charset="0"/>
              </a:defRPr>
            </a:lvl1pPr>
            <a:lvl2pPr marL="742950" indent="-285750">
              <a:buChar char="–"/>
              <a:defRPr kumimoji="1" sz="2400">
                <a:solidFill>
                  <a:schemeClr val="tx1"/>
                </a:solidFill>
                <a:latin typeface="Arial" charset="0"/>
              </a:defRPr>
            </a:lvl2pPr>
            <a:lvl3pPr marL="1143000" indent="-228600">
              <a:defRPr kumimoji="1" sz="2000">
                <a:solidFill>
                  <a:schemeClr val="tx1"/>
                </a:solidFill>
                <a:latin typeface="Arial" charset="0"/>
              </a:defRPr>
            </a:lvl3pPr>
            <a:lvl4pPr marL="1600200" indent="-228600">
              <a:buChar char="–"/>
              <a:defRPr kumimoji="1">
                <a:solidFill>
                  <a:schemeClr val="tx1"/>
                </a:solidFill>
                <a:latin typeface="Arial" charset="0"/>
              </a:defRPr>
            </a:lvl4pPr>
            <a:lvl5pPr marL="2057400" indent="-228600">
              <a:buChar char="»"/>
              <a:defRPr kumimoji="1" sz="1600">
                <a:solidFill>
                  <a:schemeClr val="tx1"/>
                </a:solidFill>
                <a:latin typeface="Arial" charset="0"/>
              </a:defRPr>
            </a:lvl5pPr>
            <a:lvl6pPr marL="2514600" indent="-228600" eaLnBrk="0" fontAlgn="base" hangingPunct="0">
              <a:spcBef>
                <a:spcPct val="20000"/>
              </a:spcBef>
              <a:spcAft>
                <a:spcPct val="0"/>
              </a:spcAft>
              <a:buClr>
                <a:schemeClr val="accent1"/>
              </a:buClr>
              <a:buChar char="»"/>
              <a:defRPr kumimoji="1" sz="1600">
                <a:solidFill>
                  <a:schemeClr val="tx1"/>
                </a:solidFill>
                <a:latin typeface="Arial" charset="0"/>
              </a:defRPr>
            </a:lvl6pPr>
            <a:lvl7pPr marL="2971800" indent="-228600" eaLnBrk="0" fontAlgn="base" hangingPunct="0">
              <a:spcBef>
                <a:spcPct val="20000"/>
              </a:spcBef>
              <a:spcAft>
                <a:spcPct val="0"/>
              </a:spcAft>
              <a:buClr>
                <a:schemeClr val="accent1"/>
              </a:buClr>
              <a:buChar char="»"/>
              <a:defRPr kumimoji="1" sz="1600">
                <a:solidFill>
                  <a:schemeClr val="tx1"/>
                </a:solidFill>
                <a:latin typeface="Arial" charset="0"/>
              </a:defRPr>
            </a:lvl7pPr>
            <a:lvl8pPr marL="3429000" indent="-228600" eaLnBrk="0" fontAlgn="base" hangingPunct="0">
              <a:spcBef>
                <a:spcPct val="20000"/>
              </a:spcBef>
              <a:spcAft>
                <a:spcPct val="0"/>
              </a:spcAft>
              <a:buClr>
                <a:schemeClr val="accent1"/>
              </a:buClr>
              <a:buChar char="»"/>
              <a:defRPr kumimoji="1" sz="1600">
                <a:solidFill>
                  <a:schemeClr val="tx1"/>
                </a:solidFill>
                <a:latin typeface="Arial" charset="0"/>
              </a:defRPr>
            </a:lvl8pPr>
            <a:lvl9pPr marL="3886200" indent="-228600" eaLnBrk="0" fontAlgn="base" hangingPunct="0">
              <a:spcBef>
                <a:spcPct val="20000"/>
              </a:spcBef>
              <a:spcAft>
                <a:spcPct val="0"/>
              </a:spcAft>
              <a:buClr>
                <a:schemeClr val="accent1"/>
              </a:buClr>
              <a:buChar char="»"/>
              <a:defRPr kumimoji="1" sz="1600">
                <a:solidFill>
                  <a:schemeClr val="tx1"/>
                </a:solidFill>
                <a:latin typeface="Arial" charset="0"/>
              </a:defRPr>
            </a:lvl9pPr>
          </a:lstStyle>
          <a:p>
            <a:pPr algn="ctr">
              <a:buFontTx/>
              <a:buNone/>
            </a:pPr>
            <a:r>
              <a:rPr lang="en-US" altLang="en-US" dirty="0">
                <a:solidFill>
                  <a:srgbClr val="C00000"/>
                </a:solidFill>
                <a:latin typeface="Arial Narrow" pitchFamily="34" charset="0"/>
              </a:rPr>
              <a:t>Human consumable, valid, novel, potentially </a:t>
            </a:r>
            <a:r>
              <a:rPr lang="en-US" altLang="en-US" b="1" u="sng" dirty="0">
                <a:solidFill>
                  <a:srgbClr val="C00000"/>
                </a:solidFill>
                <a:latin typeface="Arial Narrow" pitchFamily="34" charset="0"/>
              </a:rPr>
              <a:t>useful</a:t>
            </a:r>
            <a:r>
              <a:rPr lang="en-US" altLang="en-US" dirty="0">
                <a:solidFill>
                  <a:srgbClr val="C00000"/>
                </a:solidFill>
                <a:latin typeface="Arial Narrow" pitchFamily="34" charset="0"/>
              </a:rPr>
              <a:t>, </a:t>
            </a:r>
          </a:p>
          <a:p>
            <a:pPr algn="ctr">
              <a:buFontTx/>
              <a:buNone/>
            </a:pPr>
            <a:r>
              <a:rPr lang="en-US" altLang="en-US" dirty="0">
                <a:solidFill>
                  <a:srgbClr val="C00000"/>
                </a:solidFill>
                <a:latin typeface="Arial Narrow" pitchFamily="34" charset="0"/>
              </a:rPr>
              <a:t>and ultimately </a:t>
            </a:r>
            <a:r>
              <a:rPr lang="en-US" altLang="en-US" b="1" u="sng" dirty="0">
                <a:solidFill>
                  <a:srgbClr val="C00000"/>
                </a:solidFill>
                <a:latin typeface="Arial Narrow" pitchFamily="34" charset="0"/>
              </a:rPr>
              <a:t>understandable</a:t>
            </a:r>
            <a:r>
              <a:rPr lang="en-US" altLang="en-US" dirty="0">
                <a:solidFill>
                  <a:srgbClr val="C00000"/>
                </a:solidFill>
                <a:latin typeface="Arial Narrow" pitchFamily="34" charset="0"/>
              </a:rPr>
              <a:t> information</a:t>
            </a:r>
            <a:endParaRPr lang="en-US" altLang="en-US" b="1" dirty="0">
              <a:solidFill>
                <a:srgbClr val="C00000"/>
              </a:solidFill>
              <a:latin typeface="Arial Narrow" pitchFamily="34" charset="0"/>
            </a:endParaRPr>
          </a:p>
        </p:txBody>
      </p:sp>
      <p:pic>
        <p:nvPicPr>
          <p:cNvPr id="20" name="Picture 2" descr="http://treasurehunter2012.files.wordpress.com/2012/07/metal-detector-real-silhouette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566" y="2278161"/>
            <a:ext cx="1116732" cy="1488976"/>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p:cNvSpPr txBox="1">
            <a:spLocks/>
          </p:cNvSpPr>
          <p:nvPr/>
        </p:nvSpPr>
        <p:spPr>
          <a:xfrm>
            <a:off x="1435608" y="274320"/>
            <a:ext cx="7498080" cy="933769"/>
          </a:xfrm>
          <a:prstGeom prst="rect">
            <a:avLst/>
          </a:prstGeom>
        </p:spPr>
        <p:txBody>
          <a:bodyPr anchor="ctr">
            <a:normAutofit fontScale="7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Calibri" panose="020F0502020204030204" pitchFamily="34" charset="0"/>
                <a:ea typeface="+mj-ea"/>
                <a:cs typeface="Arial" panose="020B0604020202020204" pitchFamily="34" charset="0"/>
              </a:defRPr>
            </a:lvl1pPr>
            <a:extLst/>
          </a:lstStyle>
          <a:p>
            <a:pPr algn="ctr"/>
            <a:r>
              <a:rPr lang="en-US" altLang="en-US" sz="4200" dirty="0"/>
              <a:t>Data Science</a:t>
            </a:r>
            <a:br>
              <a:rPr lang="en-US" altLang="en-US" sz="4200" dirty="0"/>
            </a:br>
            <a:r>
              <a:rPr lang="en-US" altLang="en-US" sz="4200" dirty="0"/>
              <a:t>Knowledge Discovery &amp; Data mining (KDD</a:t>
            </a:r>
            <a:r>
              <a:rPr lang="en-US" altLang="en-US" sz="4200" dirty="0" smtClean="0"/>
              <a:t>)</a:t>
            </a:r>
            <a:endParaRPr lang="en-US" altLang="en-US" sz="4200" dirty="0"/>
          </a:p>
        </p:txBody>
      </p:sp>
    </p:spTree>
    <p:custDataLst>
      <p:tags r:id="rId1"/>
    </p:custDataLst>
    <p:extLst>
      <p:ext uri="{BB962C8B-B14F-4D97-AF65-F5344CB8AC3E}">
        <p14:creationId xmlns:p14="http://schemas.microsoft.com/office/powerpoint/2010/main" val="2529212152"/>
      </p:ext>
    </p:extLst>
  </p:cSld>
  <p:clrMapOvr>
    <a:masterClrMapping/>
  </p:clrMapOvr>
  <p:transition spd="slow" advTm="1866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6.6"/>
</p:tagLst>
</file>

<file path=ppt/tags/tag2.xml><?xml version="1.0" encoding="utf-8"?>
<p:tagLst xmlns:a="http://schemas.openxmlformats.org/drawingml/2006/main" xmlns:r="http://schemas.openxmlformats.org/officeDocument/2006/relationships" xmlns:p="http://schemas.openxmlformats.org/presentationml/2006/main">
  <p:tag name="TIMING" val="|10.5"/>
</p:tagLst>
</file>

<file path=ppt/tags/tag3.xml><?xml version="1.0" encoding="utf-8"?>
<p:tagLst xmlns:a="http://schemas.openxmlformats.org/drawingml/2006/main" xmlns:r="http://schemas.openxmlformats.org/officeDocument/2006/relationships" xmlns:p="http://schemas.openxmlformats.org/presentationml/2006/main">
  <p:tag name="TIMING" val="|17.1"/>
</p:tagLst>
</file>

<file path=ppt/tags/tag4.xml><?xml version="1.0" encoding="utf-8"?>
<p:tagLst xmlns:a="http://schemas.openxmlformats.org/drawingml/2006/main" xmlns:r="http://schemas.openxmlformats.org/officeDocument/2006/relationships" xmlns:p="http://schemas.openxmlformats.org/presentationml/2006/main">
  <p:tag name="TIMING" val="|36"/>
</p:tagLst>
</file>

<file path=ppt/tags/tag5.xml><?xml version="1.0" encoding="utf-8"?>
<p:tagLst xmlns:a="http://schemas.openxmlformats.org/drawingml/2006/main" xmlns:r="http://schemas.openxmlformats.org/officeDocument/2006/relationships" xmlns:p="http://schemas.openxmlformats.org/presentationml/2006/main">
  <p:tag name="TIMING" val="|76.8"/>
</p:tagLst>
</file>

<file path=ppt/tags/tag6.xml><?xml version="1.0" encoding="utf-8"?>
<p:tagLst xmlns:a="http://schemas.openxmlformats.org/drawingml/2006/main" xmlns:r="http://schemas.openxmlformats.org/officeDocument/2006/relationships" xmlns:p="http://schemas.openxmlformats.org/presentationml/2006/main">
  <p:tag name="TIMING"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14862</TotalTime>
  <Words>3445</Words>
  <Application>Microsoft Office PowerPoint</Application>
  <PresentationFormat>On-screen Show (4:3)</PresentationFormat>
  <Paragraphs>561</Paragraphs>
  <Slides>58</Slides>
  <Notes>27</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58</vt:i4>
      </vt:variant>
    </vt:vector>
  </HeadingPairs>
  <TitlesOfParts>
    <vt:vector size="78" baseType="lpstr">
      <vt:lpstr>Gill Sans Light</vt:lpstr>
      <vt:lpstr>HY엽서L</vt:lpstr>
      <vt:lpstr>MS Gothic</vt:lpstr>
      <vt:lpstr>ヒラギノ角ゴ Pro W3</vt:lpstr>
      <vt:lpstr>ヒラギノ角ゴ ProN W3</vt:lpstr>
      <vt:lpstr>굴림</vt:lpstr>
      <vt:lpstr>맑은 고딕</vt:lpstr>
      <vt:lpstr>휴먼매직체</vt:lpstr>
      <vt:lpstr>Arial</vt:lpstr>
      <vt:lpstr>Arial Narrow</vt:lpstr>
      <vt:lpstr>Book Antiqua</vt:lpstr>
      <vt:lpstr>Calibri</vt:lpstr>
      <vt:lpstr>Courier New</vt:lpstr>
      <vt:lpstr>Gill Sans MT</vt:lpstr>
      <vt:lpstr>Times New Roman</vt:lpstr>
      <vt:lpstr>Verdana</vt:lpstr>
      <vt:lpstr>Webdings</vt:lpstr>
      <vt:lpstr>Wingdings</vt:lpstr>
      <vt:lpstr>Wingdings 2</vt:lpstr>
      <vt:lpstr>Solstice</vt:lpstr>
      <vt:lpstr>Population Informatics, Data Science,  &amp; Big Data</vt:lpstr>
      <vt:lpstr>Agenda</vt:lpstr>
      <vt:lpstr>Agenda</vt:lpstr>
      <vt:lpstr>Properties of BIG DATA : 4V</vt:lpstr>
      <vt:lpstr>The Big Data Problem – Nutshelled Michael Franklin (UC Berkley)</vt:lpstr>
      <vt:lpstr>AMPLab: Integrating Three Key Resources </vt:lpstr>
      <vt:lpstr>Agenda</vt:lpstr>
      <vt:lpstr>What is Data Science? </vt:lpstr>
      <vt:lpstr>PowerPoint Presentation</vt:lpstr>
      <vt:lpstr>KDD Process  </vt:lpstr>
      <vt:lpstr>The Virtuous Cycle of  Data to Decision &amp; Action</vt:lpstr>
      <vt:lpstr>PowerPoint Presentation</vt:lpstr>
      <vt:lpstr>Agenda</vt:lpstr>
      <vt:lpstr>Bioinformatics Apply Data Science to Human Genome Data</vt:lpstr>
      <vt:lpstr>Population informatics Apply Data Science to Social Genome Data</vt:lpstr>
      <vt:lpstr>PowerPoint Presentation</vt:lpstr>
      <vt:lpstr>The Power of the Social Genome</vt:lpstr>
      <vt:lpstr>Social Genome</vt:lpstr>
      <vt:lpstr>Thomas Davenport Competing on Analytics</vt:lpstr>
      <vt:lpstr>Data science teams need people with the skills and curiosity to ask the big questions (oreilly)</vt:lpstr>
      <vt:lpstr>?? Informatics </vt:lpstr>
      <vt:lpstr>Public Health Informatics</vt:lpstr>
      <vt:lpstr>Public Health Informatics Competencies</vt:lpstr>
      <vt:lpstr>Public Health Informatics Competencies</vt:lpstr>
      <vt:lpstr>Agenda</vt:lpstr>
      <vt:lpstr>The End of Theory: The Data Deluge Makes the Scientific Method Obsolete</vt:lpstr>
      <vt:lpstr>The End of Theory: The Data Deluge Makes the Scientific Method Obsolete</vt:lpstr>
      <vt:lpstr>Agenda</vt:lpstr>
      <vt:lpstr>There are ways to do analytics right Value in Big Data</vt:lpstr>
      <vt:lpstr>There are ways to do analytics right It’s not the data, but the people</vt:lpstr>
      <vt:lpstr>There are ways to do analytics right Data Management is Key</vt:lpstr>
      <vt:lpstr>There are ways to do analytics right EDW: Organized Data Library</vt:lpstr>
      <vt:lpstr>PowerPoint Presentation</vt:lpstr>
      <vt:lpstr>Agenda</vt:lpstr>
      <vt:lpstr>Challenges</vt:lpstr>
      <vt:lpstr>What do we know about information privacy</vt:lpstr>
      <vt:lpstr>Information Accountability Works</vt:lpstr>
      <vt:lpstr>Privacy is a  BUDGET constrained problem</vt:lpstr>
      <vt:lpstr>Social Issues: Balance between</vt:lpstr>
      <vt:lpstr>Privacy as contextual integrity (legal)</vt:lpstr>
      <vt:lpstr>Privacy Expectation for Doing Research</vt:lpstr>
      <vt:lpstr>Privacy-by-Design</vt:lpstr>
      <vt:lpstr>WORKFLOW (Data Access)</vt:lpstr>
      <vt:lpstr>System of Access Models</vt:lpstr>
      <vt:lpstr>The start …</vt:lpstr>
      <vt:lpstr>IRB: Risk of privacy violation vs. Benefit to Society</vt:lpstr>
      <vt:lpstr>Restricted Access :  Prepare the customized data</vt:lpstr>
      <vt:lpstr>Privacy Preserving  Interactive Record Linkage</vt:lpstr>
      <vt:lpstr>Controlled Access :  Model using given tools</vt:lpstr>
      <vt:lpstr>Monitored Access :  Freely Repurpose </vt:lpstr>
      <vt:lpstr>Open Access :  No restriction on use </vt:lpstr>
      <vt:lpstr>Privacy Protection Mechanism</vt:lpstr>
      <vt:lpstr>Comparison of risk and usability</vt:lpstr>
      <vt:lpstr>Use Published Data for Good Decision Making</vt:lpstr>
      <vt:lpstr>Closing Thoughts</vt:lpstr>
      <vt:lpstr>Agenda</vt:lpstr>
      <vt:lpstr>Examples of population informatics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14: Files I/O</dc:title>
  <dc:creator>Kum, Hye-Chung</dc:creator>
  <cp:lastModifiedBy>Kum, Hye-Chung</cp:lastModifiedBy>
  <cp:revision>755</cp:revision>
  <dcterms:created xsi:type="dcterms:W3CDTF">2009-06-02T15:34:57Z</dcterms:created>
  <dcterms:modified xsi:type="dcterms:W3CDTF">2015-09-22T17:25:42Z</dcterms:modified>
</cp:coreProperties>
</file>