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342" r:id="rId2"/>
    <p:sldId id="436" r:id="rId3"/>
    <p:sldId id="441" r:id="rId4"/>
    <p:sldId id="443" r:id="rId5"/>
    <p:sldId id="442" r:id="rId6"/>
    <p:sldId id="438" r:id="rId7"/>
    <p:sldId id="377" r:id="rId8"/>
    <p:sldId id="378" r:id="rId9"/>
    <p:sldId id="381" r:id="rId10"/>
    <p:sldId id="382" r:id="rId11"/>
    <p:sldId id="384" r:id="rId12"/>
    <p:sldId id="385" r:id="rId13"/>
    <p:sldId id="386" r:id="rId14"/>
    <p:sldId id="422" r:id="rId15"/>
    <p:sldId id="387" r:id="rId16"/>
    <p:sldId id="388" r:id="rId17"/>
    <p:sldId id="389" r:id="rId18"/>
    <p:sldId id="390" r:id="rId19"/>
    <p:sldId id="391" r:id="rId20"/>
    <p:sldId id="421" r:id="rId21"/>
    <p:sldId id="427" r:id="rId22"/>
    <p:sldId id="428" r:id="rId23"/>
    <p:sldId id="429" r:id="rId24"/>
    <p:sldId id="430" r:id="rId25"/>
    <p:sldId id="431" r:id="rId26"/>
    <p:sldId id="432" r:id="rId27"/>
    <p:sldId id="433" r:id="rId28"/>
    <p:sldId id="434" r:id="rId29"/>
    <p:sldId id="439" r:id="rId30"/>
    <p:sldId id="440" r:id="rId31"/>
    <p:sldId id="423" r:id="rId32"/>
    <p:sldId id="424" r:id="rId33"/>
    <p:sldId id="425" r:id="rId34"/>
    <p:sldId id="426" r:id="rId35"/>
    <p:sldId id="435" r:id="rId36"/>
    <p:sldId id="413" r:id="rId37"/>
    <p:sldId id="414" r:id="rId38"/>
    <p:sldId id="415" r:id="rId39"/>
    <p:sldId id="416" r:id="rId40"/>
    <p:sldId id="417" r:id="rId41"/>
    <p:sldId id="359" r:id="rId42"/>
    <p:sldId id="343" r:id="rId43"/>
    <p:sldId id="344" r:id="rId44"/>
    <p:sldId id="345" r:id="rId45"/>
    <p:sldId id="360" r:id="rId46"/>
    <p:sldId id="368" r:id="rId47"/>
    <p:sldId id="418" r:id="rId48"/>
    <p:sldId id="419" r:id="rId49"/>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FFFFFF"/>
    <a:srgbClr val="FDF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5042" autoAdjust="0"/>
  </p:normalViewPr>
  <p:slideViewPr>
    <p:cSldViewPr>
      <p:cViewPr varScale="1">
        <p:scale>
          <a:sx n="81" d="100"/>
          <a:sy n="81" d="100"/>
        </p:scale>
        <p:origin x="1426" y="8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64" d="100"/>
          <a:sy n="64" d="100"/>
        </p:scale>
        <p:origin x="3077"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39775-275F-4BE3-9629-0B4E70C0A74A}"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53FA14E2-B3CA-4C03-BBF5-858F1F75A088}">
      <dgm:prSet phldrT="[Text]" custT="1"/>
      <dgm:spPr/>
      <dgm:t>
        <a:bodyPr/>
        <a:lstStyle/>
        <a:p>
          <a:pPr>
            <a:lnSpc>
              <a:spcPct val="100000"/>
            </a:lnSpc>
            <a:spcAft>
              <a:spcPts val="0"/>
            </a:spcAft>
          </a:pPr>
          <a:r>
            <a:rPr lang="en-US" sz="2000" b="1" dirty="0" smtClean="0">
              <a:solidFill>
                <a:schemeClr val="bg1"/>
              </a:solidFill>
            </a:rPr>
            <a:t>Transformational Knowledge</a:t>
          </a:r>
          <a:endParaRPr lang="en-US" sz="2000" b="1" dirty="0">
            <a:solidFill>
              <a:schemeClr val="bg1"/>
            </a:solidFill>
          </a:endParaRPr>
        </a:p>
      </dgm:t>
    </dgm:pt>
    <dgm:pt modelId="{74AF1473-F05D-4D17-B27C-CCB9B8E733F4}" type="parTrans" cxnId="{B841E32A-6C3E-45D6-A2BC-C53C1B4EE847}">
      <dgm:prSet/>
      <dgm:spPr/>
      <dgm:t>
        <a:bodyPr/>
        <a:lstStyle/>
        <a:p>
          <a:endParaRPr lang="en-US">
            <a:solidFill>
              <a:schemeClr val="bg1"/>
            </a:solidFill>
          </a:endParaRPr>
        </a:p>
      </dgm:t>
    </dgm:pt>
    <dgm:pt modelId="{A3A71BBF-8B91-46C0-8AFF-2D428EF6A798}" type="sibTrans" cxnId="{B841E32A-6C3E-45D6-A2BC-C53C1B4EE847}">
      <dgm:prSet/>
      <dgm:spPr/>
      <dgm:t>
        <a:bodyPr/>
        <a:lstStyle/>
        <a:p>
          <a:endParaRPr lang="en-US">
            <a:solidFill>
              <a:schemeClr val="bg1"/>
            </a:solidFill>
          </a:endParaRPr>
        </a:p>
      </dgm:t>
    </dgm:pt>
    <dgm:pt modelId="{433B132C-1844-4EDF-995F-915FB495342D}">
      <dgm:prSet phldrT="[Text]" custT="1"/>
      <dgm:spPr/>
      <dgm:t>
        <a:bodyPr/>
        <a:lstStyle/>
        <a:p>
          <a:pPr>
            <a:lnSpc>
              <a:spcPct val="100000"/>
            </a:lnSpc>
            <a:spcAft>
              <a:spcPts val="0"/>
            </a:spcAft>
          </a:pPr>
          <a:endParaRPr lang="en-US" sz="2000" b="1" dirty="0">
            <a:solidFill>
              <a:schemeClr val="bg1"/>
            </a:solidFill>
          </a:endParaRPr>
        </a:p>
      </dgm:t>
    </dgm:pt>
    <dgm:pt modelId="{E5A0081A-7DE1-4603-A74A-D7BEC7A706D6}" type="parTrans" cxnId="{030ECD40-5222-4B56-A315-B46C04DE1878}">
      <dgm:prSet/>
      <dgm:spPr/>
      <dgm:t>
        <a:bodyPr/>
        <a:lstStyle/>
        <a:p>
          <a:endParaRPr lang="en-US">
            <a:solidFill>
              <a:schemeClr val="bg1"/>
            </a:solidFill>
          </a:endParaRPr>
        </a:p>
      </dgm:t>
    </dgm:pt>
    <dgm:pt modelId="{5E6E59E6-0FAA-438C-AE3D-3246B1E93C71}" type="sibTrans" cxnId="{030ECD40-5222-4B56-A315-B46C04DE1878}">
      <dgm:prSet/>
      <dgm:spPr/>
      <dgm:t>
        <a:bodyPr/>
        <a:lstStyle/>
        <a:p>
          <a:endParaRPr lang="en-US">
            <a:solidFill>
              <a:schemeClr val="bg1"/>
            </a:solidFill>
          </a:endParaRPr>
        </a:p>
      </dgm:t>
    </dgm:pt>
    <dgm:pt modelId="{2F2D822C-DD28-4762-A70C-81811E8C62BF}">
      <dgm:prSet phldrT="[Text]" custT="1"/>
      <dgm:spPr/>
      <dgm:t>
        <a:bodyPr/>
        <a:lstStyle/>
        <a:p>
          <a:pPr>
            <a:lnSpc>
              <a:spcPct val="100000"/>
            </a:lnSpc>
            <a:spcAft>
              <a:spcPts val="0"/>
            </a:spcAft>
          </a:pPr>
          <a:endParaRPr lang="en-US" sz="1800" b="1" dirty="0">
            <a:solidFill>
              <a:schemeClr val="bg1"/>
            </a:solidFill>
          </a:endParaRPr>
        </a:p>
      </dgm:t>
    </dgm:pt>
    <dgm:pt modelId="{E41BB0E0-13BD-4570-996D-1F7635F9CEDA}" type="parTrans" cxnId="{60128CA6-6DAF-4B69-90A7-04B14E22D40C}">
      <dgm:prSet/>
      <dgm:spPr/>
      <dgm:t>
        <a:bodyPr/>
        <a:lstStyle/>
        <a:p>
          <a:endParaRPr lang="en-US">
            <a:solidFill>
              <a:schemeClr val="bg1"/>
            </a:solidFill>
          </a:endParaRPr>
        </a:p>
      </dgm:t>
    </dgm:pt>
    <dgm:pt modelId="{C18D830B-1E92-4592-97AF-7A8705213EC9}" type="sibTrans" cxnId="{60128CA6-6DAF-4B69-90A7-04B14E22D40C}">
      <dgm:prSet/>
      <dgm:spPr/>
      <dgm:t>
        <a:bodyPr/>
        <a:lstStyle/>
        <a:p>
          <a:endParaRPr lang="en-US">
            <a:solidFill>
              <a:schemeClr val="bg1"/>
            </a:solidFill>
          </a:endParaRPr>
        </a:p>
      </dgm:t>
    </dgm:pt>
    <dgm:pt modelId="{17548AB3-17C2-41AA-B1BD-20520631DB8A}">
      <dgm:prSet custT="1"/>
      <dgm:spPr/>
      <dgm:t>
        <a:bodyPr/>
        <a:lstStyle/>
        <a:p>
          <a:pPr>
            <a:lnSpc>
              <a:spcPct val="100000"/>
            </a:lnSpc>
            <a:spcAft>
              <a:spcPts val="0"/>
            </a:spcAft>
          </a:pPr>
          <a:r>
            <a:rPr lang="en-US" sz="2000" b="1" dirty="0" smtClean="0">
              <a:solidFill>
                <a:schemeClr val="bg1"/>
              </a:solidFill>
            </a:rPr>
            <a:t>Secure Federated Data Infrastructure</a:t>
          </a:r>
          <a:endParaRPr lang="en-US" sz="1800" b="1" dirty="0" smtClean="0">
            <a:solidFill>
              <a:schemeClr val="bg1"/>
            </a:solidFill>
          </a:endParaRPr>
        </a:p>
        <a:p>
          <a:pPr>
            <a:lnSpc>
              <a:spcPct val="100000"/>
            </a:lnSpc>
            <a:spcAft>
              <a:spcPts val="0"/>
            </a:spcAft>
          </a:pPr>
          <a:r>
            <a:rPr lang="en-US" sz="1800" dirty="0" smtClean="0">
              <a:solidFill>
                <a:schemeClr val="bg1"/>
              </a:solidFill>
            </a:rPr>
            <a:t>Federated administrative data, Linkable survey microdata</a:t>
          </a:r>
        </a:p>
        <a:p>
          <a:pPr>
            <a:lnSpc>
              <a:spcPct val="100000"/>
            </a:lnSpc>
            <a:spcAft>
              <a:spcPts val="0"/>
            </a:spcAft>
          </a:pPr>
          <a:r>
            <a:rPr lang="en-US" sz="1800" dirty="0" smtClean="0">
              <a:solidFill>
                <a:schemeClr val="bg1"/>
              </a:solidFill>
            </a:rPr>
            <a:t>Other (Blog, Private company data, etc.)</a:t>
          </a:r>
          <a:endParaRPr lang="en-US" sz="2400" b="1" dirty="0" smtClean="0">
            <a:solidFill>
              <a:schemeClr val="bg1"/>
            </a:solidFill>
          </a:endParaRPr>
        </a:p>
      </dgm:t>
    </dgm:pt>
    <dgm:pt modelId="{35E24465-A318-448D-B83E-85F7C8565519}" type="parTrans" cxnId="{4BBDBC3E-49C4-4656-9411-C26E29543C52}">
      <dgm:prSet/>
      <dgm:spPr/>
      <dgm:t>
        <a:bodyPr/>
        <a:lstStyle/>
        <a:p>
          <a:endParaRPr lang="en-US"/>
        </a:p>
      </dgm:t>
    </dgm:pt>
    <dgm:pt modelId="{C3115864-B8D7-42A2-B34E-CC80D207B81B}" type="sibTrans" cxnId="{4BBDBC3E-49C4-4656-9411-C26E29543C52}">
      <dgm:prSet/>
      <dgm:spPr/>
      <dgm:t>
        <a:bodyPr/>
        <a:lstStyle/>
        <a:p>
          <a:endParaRPr lang="en-US"/>
        </a:p>
      </dgm:t>
    </dgm:pt>
    <dgm:pt modelId="{52FA539E-59BC-4851-A62B-AB8A3481491D}" type="pres">
      <dgm:prSet presAssocID="{BD439775-275F-4BE3-9629-0B4E70C0A74A}" presName="Name0" presStyleCnt="0">
        <dgm:presLayoutVars>
          <dgm:dir/>
          <dgm:animLvl val="lvl"/>
          <dgm:resizeHandles val="exact"/>
        </dgm:presLayoutVars>
      </dgm:prSet>
      <dgm:spPr/>
      <dgm:t>
        <a:bodyPr/>
        <a:lstStyle/>
        <a:p>
          <a:endParaRPr lang="en-US"/>
        </a:p>
      </dgm:t>
    </dgm:pt>
    <dgm:pt modelId="{9B8A7FAF-612E-4B0F-A1B2-48FBBB791BDF}" type="pres">
      <dgm:prSet presAssocID="{53FA14E2-B3CA-4C03-BBF5-858F1F75A088}" presName="Name8" presStyleCnt="0"/>
      <dgm:spPr/>
    </dgm:pt>
    <dgm:pt modelId="{F2A078F6-AA2E-4B98-BE49-783EE264FF77}" type="pres">
      <dgm:prSet presAssocID="{53FA14E2-B3CA-4C03-BBF5-858F1F75A088}" presName="level" presStyleLbl="node1" presStyleIdx="0" presStyleCnt="4">
        <dgm:presLayoutVars>
          <dgm:chMax val="1"/>
          <dgm:bulletEnabled val="1"/>
        </dgm:presLayoutVars>
      </dgm:prSet>
      <dgm:spPr/>
      <dgm:t>
        <a:bodyPr/>
        <a:lstStyle/>
        <a:p>
          <a:endParaRPr lang="en-US"/>
        </a:p>
      </dgm:t>
    </dgm:pt>
    <dgm:pt modelId="{BB769CF0-2143-4EE5-81A0-4AA8C7D2B548}" type="pres">
      <dgm:prSet presAssocID="{53FA14E2-B3CA-4C03-BBF5-858F1F75A088}" presName="levelTx" presStyleLbl="revTx" presStyleIdx="0" presStyleCnt="0">
        <dgm:presLayoutVars>
          <dgm:chMax val="1"/>
          <dgm:bulletEnabled val="1"/>
        </dgm:presLayoutVars>
      </dgm:prSet>
      <dgm:spPr/>
      <dgm:t>
        <a:bodyPr/>
        <a:lstStyle/>
        <a:p>
          <a:endParaRPr lang="en-US"/>
        </a:p>
      </dgm:t>
    </dgm:pt>
    <dgm:pt modelId="{F5FDF3C7-186B-4665-8719-A45A9B3D7C0B}" type="pres">
      <dgm:prSet presAssocID="{433B132C-1844-4EDF-995F-915FB495342D}" presName="Name8" presStyleCnt="0"/>
      <dgm:spPr/>
    </dgm:pt>
    <dgm:pt modelId="{8A02BC04-9BDF-4C96-8859-21026E081200}" type="pres">
      <dgm:prSet presAssocID="{433B132C-1844-4EDF-995F-915FB495342D}" presName="level" presStyleLbl="node1" presStyleIdx="1" presStyleCnt="4">
        <dgm:presLayoutVars>
          <dgm:chMax val="1"/>
          <dgm:bulletEnabled val="1"/>
        </dgm:presLayoutVars>
      </dgm:prSet>
      <dgm:spPr/>
      <dgm:t>
        <a:bodyPr/>
        <a:lstStyle/>
        <a:p>
          <a:endParaRPr lang="en-US"/>
        </a:p>
      </dgm:t>
    </dgm:pt>
    <dgm:pt modelId="{AA8F3AF8-EACE-4424-A796-D56C011B668B}" type="pres">
      <dgm:prSet presAssocID="{433B132C-1844-4EDF-995F-915FB495342D}" presName="levelTx" presStyleLbl="revTx" presStyleIdx="0" presStyleCnt="0">
        <dgm:presLayoutVars>
          <dgm:chMax val="1"/>
          <dgm:bulletEnabled val="1"/>
        </dgm:presLayoutVars>
      </dgm:prSet>
      <dgm:spPr/>
      <dgm:t>
        <a:bodyPr/>
        <a:lstStyle/>
        <a:p>
          <a:endParaRPr lang="en-US"/>
        </a:p>
      </dgm:t>
    </dgm:pt>
    <dgm:pt modelId="{86110CB5-8822-4B37-9B6C-661F5A346142}" type="pres">
      <dgm:prSet presAssocID="{2F2D822C-DD28-4762-A70C-81811E8C62BF}" presName="Name8" presStyleCnt="0"/>
      <dgm:spPr/>
    </dgm:pt>
    <dgm:pt modelId="{BBAD072D-F60F-46AA-B71D-A838396888E1}" type="pres">
      <dgm:prSet presAssocID="{2F2D822C-DD28-4762-A70C-81811E8C62BF}" presName="level" presStyleLbl="node1" presStyleIdx="2" presStyleCnt="4">
        <dgm:presLayoutVars>
          <dgm:chMax val="1"/>
          <dgm:bulletEnabled val="1"/>
        </dgm:presLayoutVars>
      </dgm:prSet>
      <dgm:spPr/>
      <dgm:t>
        <a:bodyPr/>
        <a:lstStyle/>
        <a:p>
          <a:endParaRPr lang="en-US"/>
        </a:p>
      </dgm:t>
    </dgm:pt>
    <dgm:pt modelId="{5B860DA5-77FC-498D-AE0C-E5B28CFA94FE}" type="pres">
      <dgm:prSet presAssocID="{2F2D822C-DD28-4762-A70C-81811E8C62BF}" presName="levelTx" presStyleLbl="revTx" presStyleIdx="0" presStyleCnt="0">
        <dgm:presLayoutVars>
          <dgm:chMax val="1"/>
          <dgm:bulletEnabled val="1"/>
        </dgm:presLayoutVars>
      </dgm:prSet>
      <dgm:spPr/>
      <dgm:t>
        <a:bodyPr/>
        <a:lstStyle/>
        <a:p>
          <a:endParaRPr lang="en-US"/>
        </a:p>
      </dgm:t>
    </dgm:pt>
    <dgm:pt modelId="{CE4A5049-F0C1-4932-B87D-CA49425B1F81}" type="pres">
      <dgm:prSet presAssocID="{17548AB3-17C2-41AA-B1BD-20520631DB8A}" presName="Name8" presStyleCnt="0"/>
      <dgm:spPr/>
    </dgm:pt>
    <dgm:pt modelId="{305F8995-405C-4009-A6EE-5E8A00879654}" type="pres">
      <dgm:prSet presAssocID="{17548AB3-17C2-41AA-B1BD-20520631DB8A}" presName="level" presStyleLbl="node1" presStyleIdx="3" presStyleCnt="4">
        <dgm:presLayoutVars>
          <dgm:chMax val="1"/>
          <dgm:bulletEnabled val="1"/>
        </dgm:presLayoutVars>
      </dgm:prSet>
      <dgm:spPr/>
      <dgm:t>
        <a:bodyPr/>
        <a:lstStyle/>
        <a:p>
          <a:endParaRPr lang="en-US"/>
        </a:p>
      </dgm:t>
    </dgm:pt>
    <dgm:pt modelId="{30B358F0-0347-44FF-BC95-97D98F6603B2}" type="pres">
      <dgm:prSet presAssocID="{17548AB3-17C2-41AA-B1BD-20520631DB8A}" presName="levelTx" presStyleLbl="revTx" presStyleIdx="0" presStyleCnt="0">
        <dgm:presLayoutVars>
          <dgm:chMax val="1"/>
          <dgm:bulletEnabled val="1"/>
        </dgm:presLayoutVars>
      </dgm:prSet>
      <dgm:spPr/>
      <dgm:t>
        <a:bodyPr/>
        <a:lstStyle/>
        <a:p>
          <a:endParaRPr lang="en-US"/>
        </a:p>
      </dgm:t>
    </dgm:pt>
  </dgm:ptLst>
  <dgm:cxnLst>
    <dgm:cxn modelId="{4799C0AA-ACF2-453C-9782-7568B9843DC4}" type="presOf" srcId="{433B132C-1844-4EDF-995F-915FB495342D}" destId="{8A02BC04-9BDF-4C96-8859-21026E081200}" srcOrd="0" destOrd="0" presId="urn:microsoft.com/office/officeart/2005/8/layout/pyramid1"/>
    <dgm:cxn modelId="{60128CA6-6DAF-4B69-90A7-04B14E22D40C}" srcId="{BD439775-275F-4BE3-9629-0B4E70C0A74A}" destId="{2F2D822C-DD28-4762-A70C-81811E8C62BF}" srcOrd="2" destOrd="0" parTransId="{E41BB0E0-13BD-4570-996D-1F7635F9CEDA}" sibTransId="{C18D830B-1E92-4592-97AF-7A8705213EC9}"/>
    <dgm:cxn modelId="{602DAE7E-73BD-4D2E-BB88-284378709A45}" type="presOf" srcId="{53FA14E2-B3CA-4C03-BBF5-858F1F75A088}" destId="{BB769CF0-2143-4EE5-81A0-4AA8C7D2B548}" srcOrd="1" destOrd="0" presId="urn:microsoft.com/office/officeart/2005/8/layout/pyramid1"/>
    <dgm:cxn modelId="{B841E32A-6C3E-45D6-A2BC-C53C1B4EE847}" srcId="{BD439775-275F-4BE3-9629-0B4E70C0A74A}" destId="{53FA14E2-B3CA-4C03-BBF5-858F1F75A088}" srcOrd="0" destOrd="0" parTransId="{74AF1473-F05D-4D17-B27C-CCB9B8E733F4}" sibTransId="{A3A71BBF-8B91-46C0-8AFF-2D428EF6A798}"/>
    <dgm:cxn modelId="{1A393A16-7099-4754-A66D-DC0F908F960F}" type="presOf" srcId="{2F2D822C-DD28-4762-A70C-81811E8C62BF}" destId="{5B860DA5-77FC-498D-AE0C-E5B28CFA94FE}" srcOrd="1" destOrd="0" presId="urn:microsoft.com/office/officeart/2005/8/layout/pyramid1"/>
    <dgm:cxn modelId="{A5AC8406-DEF5-4D03-93E1-19ECFA65DFC2}" type="presOf" srcId="{17548AB3-17C2-41AA-B1BD-20520631DB8A}" destId="{30B358F0-0347-44FF-BC95-97D98F6603B2}" srcOrd="1" destOrd="0" presId="urn:microsoft.com/office/officeart/2005/8/layout/pyramid1"/>
    <dgm:cxn modelId="{4BBDBC3E-49C4-4656-9411-C26E29543C52}" srcId="{BD439775-275F-4BE3-9629-0B4E70C0A74A}" destId="{17548AB3-17C2-41AA-B1BD-20520631DB8A}" srcOrd="3" destOrd="0" parTransId="{35E24465-A318-448D-B83E-85F7C8565519}" sibTransId="{C3115864-B8D7-42A2-B34E-CC80D207B81B}"/>
    <dgm:cxn modelId="{879DEAA1-750A-4D51-97A6-A6487946ECA7}" type="presOf" srcId="{433B132C-1844-4EDF-995F-915FB495342D}" destId="{AA8F3AF8-EACE-4424-A796-D56C011B668B}" srcOrd="1" destOrd="0" presId="urn:microsoft.com/office/officeart/2005/8/layout/pyramid1"/>
    <dgm:cxn modelId="{A524E38D-FD7A-4E69-8F2E-B382B4C8CC00}" type="presOf" srcId="{BD439775-275F-4BE3-9629-0B4E70C0A74A}" destId="{52FA539E-59BC-4851-A62B-AB8A3481491D}" srcOrd="0" destOrd="0" presId="urn:microsoft.com/office/officeart/2005/8/layout/pyramid1"/>
    <dgm:cxn modelId="{2E3B8241-B55D-451A-8F79-221A9E257BA9}" type="presOf" srcId="{53FA14E2-B3CA-4C03-BBF5-858F1F75A088}" destId="{F2A078F6-AA2E-4B98-BE49-783EE264FF77}" srcOrd="0" destOrd="0" presId="urn:microsoft.com/office/officeart/2005/8/layout/pyramid1"/>
    <dgm:cxn modelId="{C48E6A23-40DB-4606-9F9D-709DDF43C72D}" type="presOf" srcId="{2F2D822C-DD28-4762-A70C-81811E8C62BF}" destId="{BBAD072D-F60F-46AA-B71D-A838396888E1}" srcOrd="0" destOrd="0" presId="urn:microsoft.com/office/officeart/2005/8/layout/pyramid1"/>
    <dgm:cxn modelId="{030ECD40-5222-4B56-A315-B46C04DE1878}" srcId="{BD439775-275F-4BE3-9629-0B4E70C0A74A}" destId="{433B132C-1844-4EDF-995F-915FB495342D}" srcOrd="1" destOrd="0" parTransId="{E5A0081A-7DE1-4603-A74A-D7BEC7A706D6}" sibTransId="{5E6E59E6-0FAA-438C-AE3D-3246B1E93C71}"/>
    <dgm:cxn modelId="{2D48191A-9883-4D71-9B5A-8F006CC45856}" type="presOf" srcId="{17548AB3-17C2-41AA-B1BD-20520631DB8A}" destId="{305F8995-405C-4009-A6EE-5E8A00879654}" srcOrd="0" destOrd="0" presId="urn:microsoft.com/office/officeart/2005/8/layout/pyramid1"/>
    <dgm:cxn modelId="{22712268-B835-4406-A972-FC82CF969B02}" type="presParOf" srcId="{52FA539E-59BC-4851-A62B-AB8A3481491D}" destId="{9B8A7FAF-612E-4B0F-A1B2-48FBBB791BDF}" srcOrd="0" destOrd="0" presId="urn:microsoft.com/office/officeart/2005/8/layout/pyramid1"/>
    <dgm:cxn modelId="{132BFE6E-2C48-41F3-93A9-85CB95945DD9}" type="presParOf" srcId="{9B8A7FAF-612E-4B0F-A1B2-48FBBB791BDF}" destId="{F2A078F6-AA2E-4B98-BE49-783EE264FF77}" srcOrd="0" destOrd="0" presId="urn:microsoft.com/office/officeart/2005/8/layout/pyramid1"/>
    <dgm:cxn modelId="{66222C2F-CDC6-4092-8123-7F9F1A1930A9}" type="presParOf" srcId="{9B8A7FAF-612E-4B0F-A1B2-48FBBB791BDF}" destId="{BB769CF0-2143-4EE5-81A0-4AA8C7D2B548}" srcOrd="1" destOrd="0" presId="urn:microsoft.com/office/officeart/2005/8/layout/pyramid1"/>
    <dgm:cxn modelId="{3701984C-22D4-4D12-8C49-367EBC6EF680}" type="presParOf" srcId="{52FA539E-59BC-4851-A62B-AB8A3481491D}" destId="{F5FDF3C7-186B-4665-8719-A45A9B3D7C0B}" srcOrd="1" destOrd="0" presId="urn:microsoft.com/office/officeart/2005/8/layout/pyramid1"/>
    <dgm:cxn modelId="{26C44473-1D7B-44F7-AC28-992E57B5CFFC}" type="presParOf" srcId="{F5FDF3C7-186B-4665-8719-A45A9B3D7C0B}" destId="{8A02BC04-9BDF-4C96-8859-21026E081200}" srcOrd="0" destOrd="0" presId="urn:microsoft.com/office/officeart/2005/8/layout/pyramid1"/>
    <dgm:cxn modelId="{3371A471-53AA-45FE-B270-B7999400A1D4}" type="presParOf" srcId="{F5FDF3C7-186B-4665-8719-A45A9B3D7C0B}" destId="{AA8F3AF8-EACE-4424-A796-D56C011B668B}" srcOrd="1" destOrd="0" presId="urn:microsoft.com/office/officeart/2005/8/layout/pyramid1"/>
    <dgm:cxn modelId="{E89604E7-1B96-4129-AC67-86D9149FB254}" type="presParOf" srcId="{52FA539E-59BC-4851-A62B-AB8A3481491D}" destId="{86110CB5-8822-4B37-9B6C-661F5A346142}" srcOrd="2" destOrd="0" presId="urn:microsoft.com/office/officeart/2005/8/layout/pyramid1"/>
    <dgm:cxn modelId="{02929B44-EDF2-44FF-AC17-17222F1082D0}" type="presParOf" srcId="{86110CB5-8822-4B37-9B6C-661F5A346142}" destId="{BBAD072D-F60F-46AA-B71D-A838396888E1}" srcOrd="0" destOrd="0" presId="urn:microsoft.com/office/officeart/2005/8/layout/pyramid1"/>
    <dgm:cxn modelId="{6FE7B600-B29A-42CD-9BDC-7D264E894885}" type="presParOf" srcId="{86110CB5-8822-4B37-9B6C-661F5A346142}" destId="{5B860DA5-77FC-498D-AE0C-E5B28CFA94FE}" srcOrd="1" destOrd="0" presId="urn:microsoft.com/office/officeart/2005/8/layout/pyramid1"/>
    <dgm:cxn modelId="{49E25203-B1A4-445B-85DE-20D53B720128}" type="presParOf" srcId="{52FA539E-59BC-4851-A62B-AB8A3481491D}" destId="{CE4A5049-F0C1-4932-B87D-CA49425B1F81}" srcOrd="3" destOrd="0" presId="urn:microsoft.com/office/officeart/2005/8/layout/pyramid1"/>
    <dgm:cxn modelId="{3AB45DDA-FE2B-4C09-B49D-5630BEB09582}" type="presParOf" srcId="{CE4A5049-F0C1-4932-B87D-CA49425B1F81}" destId="{305F8995-405C-4009-A6EE-5E8A00879654}" srcOrd="0" destOrd="0" presId="urn:microsoft.com/office/officeart/2005/8/layout/pyramid1"/>
    <dgm:cxn modelId="{4696EA2B-8821-47AF-82B8-6FBABE3A7412}" type="presParOf" srcId="{CE4A5049-F0C1-4932-B87D-CA49425B1F81}" destId="{30B358F0-0347-44FF-BC95-97D98F6603B2}"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DCDC1C-B39F-41F5-B709-610C3DCFCA8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2AF5C408-0815-4DED-B042-85DE048D101A}">
      <dgm:prSet phldrT="[Text]" custT="1"/>
      <dgm:spPr>
        <a:solidFill>
          <a:schemeClr val="bg1"/>
        </a:solidFill>
        <a:ln w="57150">
          <a:solidFill>
            <a:schemeClr val="bg1"/>
          </a:solidFill>
        </a:ln>
      </dgm:spPr>
      <dgm:t>
        <a:bodyPr/>
        <a:lstStyle/>
        <a:p>
          <a:r>
            <a:rPr lang="en-US" sz="2400" b="1" dirty="0" smtClean="0"/>
            <a:t>Population Informatics</a:t>
          </a:r>
          <a:endParaRPr lang="en-US" sz="2400" b="1" dirty="0"/>
        </a:p>
      </dgm:t>
    </dgm:pt>
    <dgm:pt modelId="{873A0981-845D-4FEA-B397-A53B22B28B1A}" type="parTrans" cxnId="{6C96B5E7-D4B0-41C1-9DEE-185DF28AEDFB}">
      <dgm:prSet/>
      <dgm:spPr/>
      <dgm:t>
        <a:bodyPr/>
        <a:lstStyle/>
        <a:p>
          <a:endParaRPr lang="en-US"/>
        </a:p>
      </dgm:t>
    </dgm:pt>
    <dgm:pt modelId="{56B64E53-2572-4AB8-9847-0BDE521F1842}" type="sibTrans" cxnId="{6C96B5E7-D4B0-41C1-9DEE-185DF28AEDFB}">
      <dgm:prSet/>
      <dgm:spPr/>
      <dgm:t>
        <a:bodyPr/>
        <a:lstStyle/>
        <a:p>
          <a:endParaRPr lang="en-US"/>
        </a:p>
      </dgm:t>
    </dgm:pt>
    <dgm:pt modelId="{2AB4EA61-490F-4801-8EF1-5EF6E4BCEAB5}">
      <dgm:prSet phldrT="[Text]" custT="1"/>
      <dgm:spPr>
        <a:ln w="57150">
          <a:solidFill>
            <a:schemeClr val="bg1"/>
          </a:solidFill>
        </a:ln>
      </dgm:spPr>
      <dgm:t>
        <a:bodyPr/>
        <a:lstStyle/>
        <a:p>
          <a:pPr>
            <a:spcAft>
              <a:spcPts val="600"/>
            </a:spcAft>
          </a:pPr>
          <a:r>
            <a:rPr lang="en-US" sz="2400" b="1" dirty="0" smtClean="0"/>
            <a:t>Public Health Informatics</a:t>
          </a:r>
        </a:p>
        <a:p>
          <a:pPr>
            <a:spcAft>
              <a:spcPts val="600"/>
            </a:spcAft>
          </a:pPr>
          <a:r>
            <a:rPr lang="en-US" sz="2000" b="0" dirty="0" smtClean="0"/>
            <a:t>(Population </a:t>
          </a:r>
        </a:p>
        <a:p>
          <a:pPr>
            <a:spcAft>
              <a:spcPts val="600"/>
            </a:spcAft>
          </a:pPr>
          <a:r>
            <a:rPr lang="en-US" sz="2000" b="0" dirty="0" smtClean="0"/>
            <a:t>Health Informatics)</a:t>
          </a:r>
        </a:p>
        <a:p>
          <a:pPr>
            <a:spcAft>
              <a:spcPct val="35000"/>
            </a:spcAft>
          </a:pPr>
          <a:r>
            <a:rPr lang="en-US" sz="2000" u="none" dirty="0" smtClean="0"/>
            <a:t>concerned with groups rather than individuals</a:t>
          </a:r>
          <a:endParaRPr lang="en-US" sz="2000" b="1" u="none" dirty="0"/>
        </a:p>
      </dgm:t>
    </dgm:pt>
    <dgm:pt modelId="{C9241851-B1CC-4D20-9E24-F0C41B6CE982}" type="parTrans" cxnId="{DC7F3276-7A2E-4C9C-BDAE-A1428070932C}">
      <dgm:prSet/>
      <dgm:spPr/>
      <dgm:t>
        <a:bodyPr/>
        <a:lstStyle/>
        <a:p>
          <a:endParaRPr lang="en-US"/>
        </a:p>
      </dgm:t>
    </dgm:pt>
    <dgm:pt modelId="{5119ECBC-0EE6-4CF7-959F-CDD32BEDE1A9}" type="sibTrans" cxnId="{DC7F3276-7A2E-4C9C-BDAE-A1428070932C}">
      <dgm:prSet/>
      <dgm:spPr/>
      <dgm:t>
        <a:bodyPr/>
        <a:lstStyle/>
        <a:p>
          <a:endParaRPr lang="en-US"/>
        </a:p>
      </dgm:t>
    </dgm:pt>
    <dgm:pt modelId="{F81C3D85-6647-4C8E-8EBE-F93A885842EA}" type="pres">
      <dgm:prSet presAssocID="{68DCDC1C-B39F-41F5-B709-610C3DCFCA82}" presName="Name0" presStyleCnt="0">
        <dgm:presLayoutVars>
          <dgm:chMax val="7"/>
          <dgm:resizeHandles val="exact"/>
        </dgm:presLayoutVars>
      </dgm:prSet>
      <dgm:spPr/>
      <dgm:t>
        <a:bodyPr/>
        <a:lstStyle/>
        <a:p>
          <a:endParaRPr lang="en-US"/>
        </a:p>
      </dgm:t>
    </dgm:pt>
    <dgm:pt modelId="{CA92C66B-05BC-4A41-A2D3-0DE0F2AD27C0}" type="pres">
      <dgm:prSet presAssocID="{68DCDC1C-B39F-41F5-B709-610C3DCFCA82}" presName="comp1" presStyleCnt="0"/>
      <dgm:spPr/>
    </dgm:pt>
    <dgm:pt modelId="{3247DA6E-E05C-4EF9-883E-C2E1CBA8743C}" type="pres">
      <dgm:prSet presAssocID="{68DCDC1C-B39F-41F5-B709-610C3DCFCA82}" presName="circle1" presStyleLbl="node1" presStyleIdx="0" presStyleCnt="2" custScaleX="131745" custLinFactNeighborX="30953" custLinFactNeighborY="-1587"/>
      <dgm:spPr/>
      <dgm:t>
        <a:bodyPr/>
        <a:lstStyle/>
        <a:p>
          <a:endParaRPr lang="en-US"/>
        </a:p>
      </dgm:t>
    </dgm:pt>
    <dgm:pt modelId="{8A51E01A-0262-4DA6-B423-E5700FEBAA20}" type="pres">
      <dgm:prSet presAssocID="{68DCDC1C-B39F-41F5-B709-610C3DCFCA82}" presName="c1text" presStyleLbl="node1" presStyleIdx="0" presStyleCnt="2">
        <dgm:presLayoutVars>
          <dgm:bulletEnabled val="1"/>
        </dgm:presLayoutVars>
      </dgm:prSet>
      <dgm:spPr/>
      <dgm:t>
        <a:bodyPr/>
        <a:lstStyle/>
        <a:p>
          <a:endParaRPr lang="en-US"/>
        </a:p>
      </dgm:t>
    </dgm:pt>
    <dgm:pt modelId="{5FD8F923-88A3-4FF5-A297-355613A3A4ED}" type="pres">
      <dgm:prSet presAssocID="{68DCDC1C-B39F-41F5-B709-610C3DCFCA82}" presName="comp2" presStyleCnt="0"/>
      <dgm:spPr/>
    </dgm:pt>
    <dgm:pt modelId="{0BF0294C-C323-4B98-A403-ECBD7867AAF7}" type="pres">
      <dgm:prSet presAssocID="{68DCDC1C-B39F-41F5-B709-610C3DCFCA82}" presName="circle2" presStyleLbl="node1" presStyleIdx="1" presStyleCnt="2" custScaleX="93122" custScaleY="72669" custLinFactNeighborX="37220" custLinFactNeighborY="-14104"/>
      <dgm:spPr/>
      <dgm:t>
        <a:bodyPr/>
        <a:lstStyle/>
        <a:p>
          <a:endParaRPr lang="en-US"/>
        </a:p>
      </dgm:t>
    </dgm:pt>
    <dgm:pt modelId="{8A1F784E-0663-43BC-8E16-00DAC581CCA0}" type="pres">
      <dgm:prSet presAssocID="{68DCDC1C-B39F-41F5-B709-610C3DCFCA82}" presName="c2text" presStyleLbl="node1" presStyleIdx="1" presStyleCnt="2">
        <dgm:presLayoutVars>
          <dgm:bulletEnabled val="1"/>
        </dgm:presLayoutVars>
      </dgm:prSet>
      <dgm:spPr/>
      <dgm:t>
        <a:bodyPr/>
        <a:lstStyle/>
        <a:p>
          <a:endParaRPr lang="en-US"/>
        </a:p>
      </dgm:t>
    </dgm:pt>
  </dgm:ptLst>
  <dgm:cxnLst>
    <dgm:cxn modelId="{7FCFD2B4-C90A-4BFA-B2E4-A1BC730EE084}" type="presOf" srcId="{68DCDC1C-B39F-41F5-B709-610C3DCFCA82}" destId="{F81C3D85-6647-4C8E-8EBE-F93A885842EA}" srcOrd="0" destOrd="0" presId="urn:microsoft.com/office/officeart/2005/8/layout/venn2"/>
    <dgm:cxn modelId="{6C11A8C8-A92E-4BE4-A656-8758301BFDC1}" type="presOf" srcId="{2AB4EA61-490F-4801-8EF1-5EF6E4BCEAB5}" destId="{0BF0294C-C323-4B98-A403-ECBD7867AAF7}" srcOrd="0" destOrd="0" presId="urn:microsoft.com/office/officeart/2005/8/layout/venn2"/>
    <dgm:cxn modelId="{B384C004-CA67-41BC-801B-6BC29F8D9C7D}" type="presOf" srcId="{2AF5C408-0815-4DED-B042-85DE048D101A}" destId="{8A51E01A-0262-4DA6-B423-E5700FEBAA20}" srcOrd="1" destOrd="0" presId="urn:microsoft.com/office/officeart/2005/8/layout/venn2"/>
    <dgm:cxn modelId="{6C96B5E7-D4B0-41C1-9DEE-185DF28AEDFB}" srcId="{68DCDC1C-B39F-41F5-B709-610C3DCFCA82}" destId="{2AF5C408-0815-4DED-B042-85DE048D101A}" srcOrd="0" destOrd="0" parTransId="{873A0981-845D-4FEA-B397-A53B22B28B1A}" sibTransId="{56B64E53-2572-4AB8-9847-0BDE521F1842}"/>
    <dgm:cxn modelId="{5BB72F23-09A8-4ADB-9886-6770A6FC0390}" type="presOf" srcId="{2AF5C408-0815-4DED-B042-85DE048D101A}" destId="{3247DA6E-E05C-4EF9-883E-C2E1CBA8743C}" srcOrd="0" destOrd="0" presId="urn:microsoft.com/office/officeart/2005/8/layout/venn2"/>
    <dgm:cxn modelId="{DC7F3276-7A2E-4C9C-BDAE-A1428070932C}" srcId="{68DCDC1C-B39F-41F5-B709-610C3DCFCA82}" destId="{2AB4EA61-490F-4801-8EF1-5EF6E4BCEAB5}" srcOrd="1" destOrd="0" parTransId="{C9241851-B1CC-4D20-9E24-F0C41B6CE982}" sibTransId="{5119ECBC-0EE6-4CF7-959F-CDD32BEDE1A9}"/>
    <dgm:cxn modelId="{AC555AD8-FF12-4E5A-85A9-9754358742C6}" type="presOf" srcId="{2AB4EA61-490F-4801-8EF1-5EF6E4BCEAB5}" destId="{8A1F784E-0663-43BC-8E16-00DAC581CCA0}" srcOrd="1" destOrd="0" presId="urn:microsoft.com/office/officeart/2005/8/layout/venn2"/>
    <dgm:cxn modelId="{ED8BF844-FF07-49A6-BC45-73B59DC4EAB7}" type="presParOf" srcId="{F81C3D85-6647-4C8E-8EBE-F93A885842EA}" destId="{CA92C66B-05BC-4A41-A2D3-0DE0F2AD27C0}" srcOrd="0" destOrd="0" presId="urn:microsoft.com/office/officeart/2005/8/layout/venn2"/>
    <dgm:cxn modelId="{D7B53A89-09E5-4163-9220-479F65497808}" type="presParOf" srcId="{CA92C66B-05BC-4A41-A2D3-0DE0F2AD27C0}" destId="{3247DA6E-E05C-4EF9-883E-C2E1CBA8743C}" srcOrd="0" destOrd="0" presId="urn:microsoft.com/office/officeart/2005/8/layout/venn2"/>
    <dgm:cxn modelId="{EBC41A10-8512-488E-A51C-4F6730E8FF40}" type="presParOf" srcId="{CA92C66B-05BC-4A41-A2D3-0DE0F2AD27C0}" destId="{8A51E01A-0262-4DA6-B423-E5700FEBAA20}" srcOrd="1" destOrd="0" presId="urn:microsoft.com/office/officeart/2005/8/layout/venn2"/>
    <dgm:cxn modelId="{E976055A-759A-4291-862F-30D5C6DB7247}" type="presParOf" srcId="{F81C3D85-6647-4C8E-8EBE-F93A885842EA}" destId="{5FD8F923-88A3-4FF5-A297-355613A3A4ED}" srcOrd="1" destOrd="0" presId="urn:microsoft.com/office/officeart/2005/8/layout/venn2"/>
    <dgm:cxn modelId="{E9C64230-C8F2-4BC8-9D02-8C546850AB82}" type="presParOf" srcId="{5FD8F923-88A3-4FF5-A297-355613A3A4ED}" destId="{0BF0294C-C323-4B98-A403-ECBD7867AAF7}" srcOrd="0" destOrd="0" presId="urn:microsoft.com/office/officeart/2005/8/layout/venn2"/>
    <dgm:cxn modelId="{1031E76D-4296-4E84-AD30-618BD7AEB1CF}" type="presParOf" srcId="{5FD8F923-88A3-4FF5-A297-355613A3A4ED}" destId="{8A1F784E-0663-43BC-8E16-00DAC581CCA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DCDC1C-B39F-41F5-B709-610C3DCFCA8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2AF5C408-0815-4DED-B042-85DE048D101A}">
      <dgm:prSet phldrT="[Text]" custT="1"/>
      <dgm:spPr>
        <a:ln w="57150">
          <a:solidFill>
            <a:schemeClr val="accent1">
              <a:lumMod val="50000"/>
            </a:schemeClr>
          </a:solidFill>
        </a:ln>
      </dgm:spPr>
      <dgm:t>
        <a:bodyPr/>
        <a:lstStyle/>
        <a:p>
          <a:r>
            <a:rPr lang="en-US" sz="2400" b="1" dirty="0" smtClean="0"/>
            <a:t>Population Informatics</a:t>
          </a:r>
          <a:endParaRPr lang="en-US" sz="2400" b="1" dirty="0"/>
        </a:p>
      </dgm:t>
    </dgm:pt>
    <dgm:pt modelId="{873A0981-845D-4FEA-B397-A53B22B28B1A}" type="parTrans" cxnId="{6C96B5E7-D4B0-41C1-9DEE-185DF28AEDFB}">
      <dgm:prSet/>
      <dgm:spPr/>
      <dgm:t>
        <a:bodyPr/>
        <a:lstStyle/>
        <a:p>
          <a:endParaRPr lang="en-US"/>
        </a:p>
      </dgm:t>
    </dgm:pt>
    <dgm:pt modelId="{56B64E53-2572-4AB8-9847-0BDE521F1842}" type="sibTrans" cxnId="{6C96B5E7-D4B0-41C1-9DEE-185DF28AEDFB}">
      <dgm:prSet/>
      <dgm:spPr/>
      <dgm:t>
        <a:bodyPr/>
        <a:lstStyle/>
        <a:p>
          <a:endParaRPr lang="en-US"/>
        </a:p>
      </dgm:t>
    </dgm:pt>
    <dgm:pt modelId="{2AB4EA61-490F-4801-8EF1-5EF6E4BCEAB5}">
      <dgm:prSet phldrT="[Text]" custT="1"/>
      <dgm:spPr>
        <a:ln w="57150">
          <a:solidFill>
            <a:schemeClr val="bg1"/>
          </a:solidFill>
        </a:ln>
      </dgm:spPr>
      <dgm:t>
        <a:bodyPr/>
        <a:lstStyle/>
        <a:p>
          <a:pPr>
            <a:spcAft>
              <a:spcPts val="600"/>
            </a:spcAft>
          </a:pPr>
          <a:r>
            <a:rPr lang="en-US" sz="2400" b="1" dirty="0" smtClean="0"/>
            <a:t>Public Health Informatics</a:t>
          </a:r>
        </a:p>
        <a:p>
          <a:pPr>
            <a:spcAft>
              <a:spcPts val="600"/>
            </a:spcAft>
          </a:pPr>
          <a:r>
            <a:rPr lang="en-US" sz="2000" b="0" dirty="0" smtClean="0"/>
            <a:t>(Population </a:t>
          </a:r>
        </a:p>
        <a:p>
          <a:pPr>
            <a:spcAft>
              <a:spcPts val="600"/>
            </a:spcAft>
          </a:pPr>
          <a:r>
            <a:rPr lang="en-US" sz="2000" b="0" dirty="0" smtClean="0"/>
            <a:t>Health Informatics)</a:t>
          </a:r>
        </a:p>
        <a:p>
          <a:pPr>
            <a:spcAft>
              <a:spcPct val="35000"/>
            </a:spcAft>
          </a:pPr>
          <a:r>
            <a:rPr lang="en-US" sz="2000" u="none" dirty="0" smtClean="0"/>
            <a:t>concerned with groups rather than individuals</a:t>
          </a:r>
          <a:endParaRPr lang="en-US" sz="2000" b="1" u="none" dirty="0"/>
        </a:p>
      </dgm:t>
    </dgm:pt>
    <dgm:pt modelId="{C9241851-B1CC-4D20-9E24-F0C41B6CE982}" type="parTrans" cxnId="{DC7F3276-7A2E-4C9C-BDAE-A1428070932C}">
      <dgm:prSet/>
      <dgm:spPr/>
      <dgm:t>
        <a:bodyPr/>
        <a:lstStyle/>
        <a:p>
          <a:endParaRPr lang="en-US"/>
        </a:p>
      </dgm:t>
    </dgm:pt>
    <dgm:pt modelId="{5119ECBC-0EE6-4CF7-959F-CDD32BEDE1A9}" type="sibTrans" cxnId="{DC7F3276-7A2E-4C9C-BDAE-A1428070932C}">
      <dgm:prSet/>
      <dgm:spPr/>
      <dgm:t>
        <a:bodyPr/>
        <a:lstStyle/>
        <a:p>
          <a:endParaRPr lang="en-US"/>
        </a:p>
      </dgm:t>
    </dgm:pt>
    <dgm:pt modelId="{F81C3D85-6647-4C8E-8EBE-F93A885842EA}" type="pres">
      <dgm:prSet presAssocID="{68DCDC1C-B39F-41F5-B709-610C3DCFCA82}" presName="Name0" presStyleCnt="0">
        <dgm:presLayoutVars>
          <dgm:chMax val="7"/>
          <dgm:resizeHandles val="exact"/>
        </dgm:presLayoutVars>
      </dgm:prSet>
      <dgm:spPr/>
      <dgm:t>
        <a:bodyPr/>
        <a:lstStyle/>
        <a:p>
          <a:endParaRPr lang="en-US"/>
        </a:p>
      </dgm:t>
    </dgm:pt>
    <dgm:pt modelId="{CA92C66B-05BC-4A41-A2D3-0DE0F2AD27C0}" type="pres">
      <dgm:prSet presAssocID="{68DCDC1C-B39F-41F5-B709-610C3DCFCA82}" presName="comp1" presStyleCnt="0"/>
      <dgm:spPr/>
    </dgm:pt>
    <dgm:pt modelId="{3247DA6E-E05C-4EF9-883E-C2E1CBA8743C}" type="pres">
      <dgm:prSet presAssocID="{68DCDC1C-B39F-41F5-B709-610C3DCFCA82}" presName="circle1" presStyleLbl="node1" presStyleIdx="0" presStyleCnt="2" custScaleX="131745" custLinFactNeighborX="30953" custLinFactNeighborY="-1587"/>
      <dgm:spPr/>
      <dgm:t>
        <a:bodyPr/>
        <a:lstStyle/>
        <a:p>
          <a:endParaRPr lang="en-US"/>
        </a:p>
      </dgm:t>
    </dgm:pt>
    <dgm:pt modelId="{8A51E01A-0262-4DA6-B423-E5700FEBAA20}" type="pres">
      <dgm:prSet presAssocID="{68DCDC1C-B39F-41F5-B709-610C3DCFCA82}" presName="c1text" presStyleLbl="node1" presStyleIdx="0" presStyleCnt="2">
        <dgm:presLayoutVars>
          <dgm:bulletEnabled val="1"/>
        </dgm:presLayoutVars>
      </dgm:prSet>
      <dgm:spPr/>
      <dgm:t>
        <a:bodyPr/>
        <a:lstStyle/>
        <a:p>
          <a:endParaRPr lang="en-US"/>
        </a:p>
      </dgm:t>
    </dgm:pt>
    <dgm:pt modelId="{5FD8F923-88A3-4FF5-A297-355613A3A4ED}" type="pres">
      <dgm:prSet presAssocID="{68DCDC1C-B39F-41F5-B709-610C3DCFCA82}" presName="comp2" presStyleCnt="0"/>
      <dgm:spPr/>
    </dgm:pt>
    <dgm:pt modelId="{0BF0294C-C323-4B98-A403-ECBD7867AAF7}" type="pres">
      <dgm:prSet presAssocID="{68DCDC1C-B39F-41F5-B709-610C3DCFCA82}" presName="circle2" presStyleLbl="node1" presStyleIdx="1" presStyleCnt="2" custScaleX="93122" custScaleY="72669" custLinFactNeighborX="69841" custLinFactNeighborY="-15253"/>
      <dgm:spPr/>
      <dgm:t>
        <a:bodyPr/>
        <a:lstStyle/>
        <a:p>
          <a:endParaRPr lang="en-US"/>
        </a:p>
      </dgm:t>
    </dgm:pt>
    <dgm:pt modelId="{8A1F784E-0663-43BC-8E16-00DAC581CCA0}" type="pres">
      <dgm:prSet presAssocID="{68DCDC1C-B39F-41F5-B709-610C3DCFCA82}" presName="c2text" presStyleLbl="node1" presStyleIdx="1" presStyleCnt="2">
        <dgm:presLayoutVars>
          <dgm:bulletEnabled val="1"/>
        </dgm:presLayoutVars>
      </dgm:prSet>
      <dgm:spPr/>
      <dgm:t>
        <a:bodyPr/>
        <a:lstStyle/>
        <a:p>
          <a:endParaRPr lang="en-US"/>
        </a:p>
      </dgm:t>
    </dgm:pt>
  </dgm:ptLst>
  <dgm:cxnLst>
    <dgm:cxn modelId="{C087D2D7-A1DE-4166-A4F5-380EE2E8CA4C}" type="presOf" srcId="{2AF5C408-0815-4DED-B042-85DE048D101A}" destId="{8A51E01A-0262-4DA6-B423-E5700FEBAA20}" srcOrd="1" destOrd="0" presId="urn:microsoft.com/office/officeart/2005/8/layout/venn2"/>
    <dgm:cxn modelId="{66E70BA3-19F7-4688-A615-21D2203498C4}" type="presOf" srcId="{68DCDC1C-B39F-41F5-B709-610C3DCFCA82}" destId="{F81C3D85-6647-4C8E-8EBE-F93A885842EA}" srcOrd="0" destOrd="0" presId="urn:microsoft.com/office/officeart/2005/8/layout/venn2"/>
    <dgm:cxn modelId="{98CC2DF7-58DB-449C-99FC-5E27C471C009}" type="presOf" srcId="{2AB4EA61-490F-4801-8EF1-5EF6E4BCEAB5}" destId="{0BF0294C-C323-4B98-A403-ECBD7867AAF7}" srcOrd="0" destOrd="0" presId="urn:microsoft.com/office/officeart/2005/8/layout/venn2"/>
    <dgm:cxn modelId="{6C96B5E7-D4B0-41C1-9DEE-185DF28AEDFB}" srcId="{68DCDC1C-B39F-41F5-B709-610C3DCFCA82}" destId="{2AF5C408-0815-4DED-B042-85DE048D101A}" srcOrd="0" destOrd="0" parTransId="{873A0981-845D-4FEA-B397-A53B22B28B1A}" sibTransId="{56B64E53-2572-4AB8-9847-0BDE521F1842}"/>
    <dgm:cxn modelId="{DC7F3276-7A2E-4C9C-BDAE-A1428070932C}" srcId="{68DCDC1C-B39F-41F5-B709-610C3DCFCA82}" destId="{2AB4EA61-490F-4801-8EF1-5EF6E4BCEAB5}" srcOrd="1" destOrd="0" parTransId="{C9241851-B1CC-4D20-9E24-F0C41B6CE982}" sibTransId="{5119ECBC-0EE6-4CF7-959F-CDD32BEDE1A9}"/>
    <dgm:cxn modelId="{4430A5C7-27F8-49A5-A83C-5847EA07790E}" type="presOf" srcId="{2AF5C408-0815-4DED-B042-85DE048D101A}" destId="{3247DA6E-E05C-4EF9-883E-C2E1CBA8743C}" srcOrd="0" destOrd="0" presId="urn:microsoft.com/office/officeart/2005/8/layout/venn2"/>
    <dgm:cxn modelId="{CC268B5E-88F2-4C09-B617-F9242DD4875E}" type="presOf" srcId="{2AB4EA61-490F-4801-8EF1-5EF6E4BCEAB5}" destId="{8A1F784E-0663-43BC-8E16-00DAC581CCA0}" srcOrd="1" destOrd="0" presId="urn:microsoft.com/office/officeart/2005/8/layout/venn2"/>
    <dgm:cxn modelId="{159CB036-9CE7-4783-88CA-5AB5D12A528C}" type="presParOf" srcId="{F81C3D85-6647-4C8E-8EBE-F93A885842EA}" destId="{CA92C66B-05BC-4A41-A2D3-0DE0F2AD27C0}" srcOrd="0" destOrd="0" presId="urn:microsoft.com/office/officeart/2005/8/layout/venn2"/>
    <dgm:cxn modelId="{610D99A1-5CC3-43C9-BF24-AA60735B8BFA}" type="presParOf" srcId="{CA92C66B-05BC-4A41-A2D3-0DE0F2AD27C0}" destId="{3247DA6E-E05C-4EF9-883E-C2E1CBA8743C}" srcOrd="0" destOrd="0" presId="urn:microsoft.com/office/officeart/2005/8/layout/venn2"/>
    <dgm:cxn modelId="{71A756D2-D0FC-4479-80BE-947C56A847A9}" type="presParOf" srcId="{CA92C66B-05BC-4A41-A2D3-0DE0F2AD27C0}" destId="{8A51E01A-0262-4DA6-B423-E5700FEBAA20}" srcOrd="1" destOrd="0" presId="urn:microsoft.com/office/officeart/2005/8/layout/venn2"/>
    <dgm:cxn modelId="{A2EA08E3-F3D1-4F53-AFB7-5562A9FB5374}" type="presParOf" srcId="{F81C3D85-6647-4C8E-8EBE-F93A885842EA}" destId="{5FD8F923-88A3-4FF5-A297-355613A3A4ED}" srcOrd="1" destOrd="0" presId="urn:microsoft.com/office/officeart/2005/8/layout/venn2"/>
    <dgm:cxn modelId="{94D95696-FCEB-445B-AEC8-CBE7E68DC5BE}" type="presParOf" srcId="{5FD8F923-88A3-4FF5-A297-355613A3A4ED}" destId="{0BF0294C-C323-4B98-A403-ECBD7867AAF7}" srcOrd="0" destOrd="0" presId="urn:microsoft.com/office/officeart/2005/8/layout/venn2"/>
    <dgm:cxn modelId="{2209AE48-A76C-45F1-91EB-FD3D62F3BD6B}" type="presParOf" srcId="{5FD8F923-88A3-4FF5-A297-355613A3A4ED}" destId="{8A1F784E-0663-43BC-8E16-00DAC581CCA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078F6-AA2E-4B98-BE49-783EE264FF77}">
      <dsp:nvSpPr>
        <dsp:cNvPr id="0" name=""/>
        <dsp:cNvSpPr/>
      </dsp:nvSpPr>
      <dsp:spPr>
        <a:xfrm>
          <a:off x="3119437" y="0"/>
          <a:ext cx="2079625"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r>
            <a:rPr lang="en-US" sz="2000" b="1" kern="1200" dirty="0" smtClean="0">
              <a:solidFill>
                <a:schemeClr val="bg1"/>
              </a:solidFill>
            </a:rPr>
            <a:t>Transformational Knowledge</a:t>
          </a:r>
          <a:endParaRPr lang="en-US" sz="2000" b="1" kern="1200" dirty="0">
            <a:solidFill>
              <a:schemeClr val="bg1"/>
            </a:solidFill>
          </a:endParaRPr>
        </a:p>
      </dsp:txBody>
      <dsp:txXfrm>
        <a:off x="3119437" y="0"/>
        <a:ext cx="2079625" cy="1116806"/>
      </dsp:txXfrm>
    </dsp:sp>
    <dsp:sp modelId="{8A02BC04-9BDF-4C96-8859-21026E081200}">
      <dsp:nvSpPr>
        <dsp:cNvPr id="0" name=""/>
        <dsp:cNvSpPr/>
      </dsp:nvSpPr>
      <dsp:spPr>
        <a:xfrm>
          <a:off x="2079625" y="1116806"/>
          <a:ext cx="4159250"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endParaRPr lang="en-US" sz="2000" b="1" kern="1200" dirty="0">
            <a:solidFill>
              <a:schemeClr val="bg1"/>
            </a:solidFill>
          </a:endParaRPr>
        </a:p>
      </dsp:txBody>
      <dsp:txXfrm>
        <a:off x="2807493" y="1116806"/>
        <a:ext cx="2703512" cy="1116806"/>
      </dsp:txXfrm>
    </dsp:sp>
    <dsp:sp modelId="{BBAD072D-F60F-46AA-B71D-A838396888E1}">
      <dsp:nvSpPr>
        <dsp:cNvPr id="0" name=""/>
        <dsp:cNvSpPr/>
      </dsp:nvSpPr>
      <dsp:spPr>
        <a:xfrm>
          <a:off x="1039812" y="2233612"/>
          <a:ext cx="6238875"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endParaRPr lang="en-US" sz="1800" b="1" kern="1200" dirty="0">
            <a:solidFill>
              <a:schemeClr val="bg1"/>
            </a:solidFill>
          </a:endParaRPr>
        </a:p>
      </dsp:txBody>
      <dsp:txXfrm>
        <a:off x="2131615" y="2233612"/>
        <a:ext cx="4055268" cy="1116806"/>
      </dsp:txXfrm>
    </dsp:sp>
    <dsp:sp modelId="{305F8995-405C-4009-A6EE-5E8A00879654}">
      <dsp:nvSpPr>
        <dsp:cNvPr id="0" name=""/>
        <dsp:cNvSpPr/>
      </dsp:nvSpPr>
      <dsp:spPr>
        <a:xfrm>
          <a:off x="0" y="3350418"/>
          <a:ext cx="8318500"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r>
            <a:rPr lang="en-US" sz="2000" b="1" kern="1200" dirty="0" smtClean="0">
              <a:solidFill>
                <a:schemeClr val="bg1"/>
              </a:solidFill>
            </a:rPr>
            <a:t>Secure Federated Data Infrastructure</a:t>
          </a:r>
          <a:endParaRPr lang="en-US" sz="1800" b="1" kern="1200" dirty="0" smtClean="0">
            <a:solidFill>
              <a:schemeClr val="bg1"/>
            </a:solidFill>
          </a:endParaRPr>
        </a:p>
        <a:p>
          <a:pPr lvl="0" algn="ctr" defTabSz="889000">
            <a:lnSpc>
              <a:spcPct val="100000"/>
            </a:lnSpc>
            <a:spcBef>
              <a:spcPct val="0"/>
            </a:spcBef>
            <a:spcAft>
              <a:spcPts val="0"/>
            </a:spcAft>
          </a:pPr>
          <a:r>
            <a:rPr lang="en-US" sz="1800" kern="1200" dirty="0" smtClean="0">
              <a:solidFill>
                <a:schemeClr val="bg1"/>
              </a:solidFill>
            </a:rPr>
            <a:t>Federated administrative data, Linkable survey microdata</a:t>
          </a:r>
        </a:p>
        <a:p>
          <a:pPr lvl="0" algn="ctr" defTabSz="889000">
            <a:lnSpc>
              <a:spcPct val="100000"/>
            </a:lnSpc>
            <a:spcBef>
              <a:spcPct val="0"/>
            </a:spcBef>
            <a:spcAft>
              <a:spcPts val="0"/>
            </a:spcAft>
          </a:pPr>
          <a:r>
            <a:rPr lang="en-US" sz="1800" kern="1200" dirty="0" smtClean="0">
              <a:solidFill>
                <a:schemeClr val="bg1"/>
              </a:solidFill>
            </a:rPr>
            <a:t>Other (Blog, Private company data, etc.)</a:t>
          </a:r>
          <a:endParaRPr lang="en-US" sz="2400" b="1" kern="1200" dirty="0" smtClean="0">
            <a:solidFill>
              <a:schemeClr val="bg1"/>
            </a:solidFill>
          </a:endParaRPr>
        </a:p>
      </dsp:txBody>
      <dsp:txXfrm>
        <a:off x="1455737" y="3350418"/>
        <a:ext cx="5407025" cy="1116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6725"/>
          </a:xfrm>
          <a:prstGeom prst="rect">
            <a:avLst/>
          </a:prstGeom>
        </p:spPr>
        <p:txBody>
          <a:bodyPr vert="horz" lIns="91440" tIns="45720" rIns="91440" bIns="45720" rtlCol="0"/>
          <a:lstStyle>
            <a:lvl1pPr algn="r">
              <a:defRPr sz="1200"/>
            </a:lvl1pPr>
          </a:lstStyle>
          <a:p>
            <a:fld id="{364A5D90-CFF9-4503-BD2A-24AFE8B12874}" type="datetimeFigureOut">
              <a:rPr lang="en-US" smtClean="0"/>
              <a:t>2/13/2015</a:t>
            </a:fld>
            <a:endParaRPr lang="en-US"/>
          </a:p>
        </p:txBody>
      </p:sp>
      <p:sp>
        <p:nvSpPr>
          <p:cNvPr id="4" name="Footer Placeholder 3"/>
          <p:cNvSpPr>
            <a:spLocks noGrp="1"/>
          </p:cNvSpPr>
          <p:nvPr>
            <p:ph type="ftr" sz="quarter" idx="2"/>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6725"/>
          </a:xfrm>
          <a:prstGeom prst="rect">
            <a:avLst/>
          </a:prstGeom>
        </p:spPr>
        <p:txBody>
          <a:bodyPr vert="horz" lIns="91440" tIns="45720" rIns="91440" bIns="45720" rtlCol="0" anchor="b"/>
          <a:lstStyle>
            <a:lvl1pPr algn="r">
              <a:defRPr sz="1200"/>
            </a:lvl1pPr>
          </a:lstStyle>
          <a:p>
            <a:fld id="{8BF58859-D823-4F6E-A169-1EBD901B2977}" type="slidenum">
              <a:rPr lang="en-US" smtClean="0"/>
              <a:t>‹#›</a:t>
            </a:fld>
            <a:endParaRPr lang="en-US"/>
          </a:p>
        </p:txBody>
      </p:sp>
    </p:spTree>
    <p:extLst>
      <p:ext uri="{BB962C8B-B14F-4D97-AF65-F5344CB8AC3E}">
        <p14:creationId xmlns:p14="http://schemas.microsoft.com/office/powerpoint/2010/main" val="4138007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4E8B02B4-7617-465B-B3F2-83E04626AACA}" type="datetimeFigureOut">
              <a:rPr lang="en-US" smtClean="0"/>
              <a:t>2/13/2015</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1200150" y="4421823"/>
            <a:ext cx="4536282"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62D66624-8E1A-46DE-8155-59C5654B78BF}" type="slidenum">
              <a:rPr lang="en-US" smtClean="0"/>
              <a:t>‹#›</a:t>
            </a:fld>
            <a:endParaRPr lang="en-US"/>
          </a:p>
        </p:txBody>
      </p:sp>
    </p:spTree>
    <p:extLst>
      <p:ext uri="{BB962C8B-B14F-4D97-AF65-F5344CB8AC3E}">
        <p14:creationId xmlns:p14="http://schemas.microsoft.com/office/powerpoint/2010/main" val="395929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a:t>
            </a:r>
            <a:r>
              <a:rPr lang="en-US" baseline="0" dirty="0" err="1" smtClean="0"/>
              <a:t>Hye-chung</a:t>
            </a:r>
            <a:r>
              <a:rPr lang="en-US" baseline="0" dirty="0" smtClean="0"/>
              <a:t>.</a:t>
            </a:r>
          </a:p>
        </p:txBody>
      </p:sp>
      <p:sp>
        <p:nvSpPr>
          <p:cNvPr id="4" name="Slide Number Placeholder 3"/>
          <p:cNvSpPr>
            <a:spLocks noGrp="1"/>
          </p:cNvSpPr>
          <p:nvPr>
            <p:ph type="sldNum" sz="quarter" idx="10"/>
          </p:nvPr>
        </p:nvSpPr>
        <p:spPr/>
        <p:txBody>
          <a:bodyPr/>
          <a:lstStyle/>
          <a:p>
            <a:fld id="{62D66624-8E1A-46DE-8155-59C5654B78BF}" type="slidenum">
              <a:rPr lang="en-US" smtClean="0"/>
              <a:t>1</a:t>
            </a:fld>
            <a:endParaRPr lang="en-US"/>
          </a:p>
        </p:txBody>
      </p:sp>
    </p:spTree>
    <p:extLst>
      <p:ext uri="{BB962C8B-B14F-4D97-AF65-F5344CB8AC3E}">
        <p14:creationId xmlns:p14="http://schemas.microsoft.com/office/powerpoint/2010/main" val="88547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It will have different level of access based on the risk of harm… Safe summary data is provided as open data under open access, while more sensitive data is provided as monitored, controlled, or restricted access depending on the potential </a:t>
            </a:r>
            <a:r>
              <a:rPr lang="en-US" dirty="0" smtClean="0"/>
              <a:t>for harm </a:t>
            </a:r>
            <a:r>
              <a:rPr lang="en-US" dirty="0"/>
              <a:t>in using the data.</a:t>
            </a:r>
          </a:p>
          <a:p>
            <a:r>
              <a:rPr lang="en-US" dirty="0"/>
              <a:t> </a:t>
            </a:r>
          </a:p>
          <a:p>
            <a:r>
              <a:rPr lang="en-US" dirty="0"/>
              <a:t>For such a vision to become a reality, there must be a shift in our understanding of privacy protection and accountability from using sensitive data for research.</a:t>
            </a:r>
          </a:p>
          <a:p>
            <a:r>
              <a:rPr lang="en-US" dirty="0"/>
              <a:t> </a:t>
            </a:r>
          </a:p>
          <a:p>
            <a:endParaRPr lang="en-US" dirty="0" smtClean="0"/>
          </a:p>
          <a:p>
            <a:pPr eaLnBrk="1" hangingPunct="1">
              <a:spcBef>
                <a:spcPct val="0"/>
              </a:spcBef>
            </a:pPr>
            <a:endParaRPr lang="en-US" altLang="en-US" dirty="0" smtClean="0"/>
          </a:p>
        </p:txBody>
      </p:sp>
      <p:sp>
        <p:nvSpPr>
          <p:cNvPr id="3277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1D54F3CF-9EDD-4950-9D65-F679D54E6A9D}" type="datetime1">
              <a:rPr lang="ko-KR" altLang="en-US" sz="1300">
                <a:solidFill>
                  <a:schemeClr val="tx1"/>
                </a:solidFill>
                <a:latin typeface="Times New Roman" panose="02020603050405020304" pitchFamily="18" charset="0"/>
                <a:ea typeface="Gulim" panose="020B0600000101010101" pitchFamily="34" charset="-127"/>
              </a:rPr>
              <a:pPr eaLnBrk="1" hangingPunct="1"/>
              <a:t>2015-02-13</a:t>
            </a:fld>
            <a:endParaRPr lang="en-US" altLang="ko-KR" sz="1300">
              <a:solidFill>
                <a:schemeClr val="tx1"/>
              </a:solidFill>
              <a:latin typeface="Times New Roman" panose="02020603050405020304" pitchFamily="18" charset="0"/>
              <a:ea typeface="Gulim" panose="020B0600000101010101" pitchFamily="34" charset="-127"/>
            </a:endParaRPr>
          </a:p>
        </p:txBody>
      </p:sp>
      <p:sp>
        <p:nvSpPr>
          <p:cNvPr id="3277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596B8CE0-701B-483D-A100-B6CF98FCD19B}" type="slidenum">
              <a:rPr lang="ko-KR" altLang="en-US" sz="1300">
                <a:solidFill>
                  <a:schemeClr val="tx1"/>
                </a:solidFill>
                <a:latin typeface="Times New Roman" panose="02020603050405020304" pitchFamily="18" charset="0"/>
                <a:ea typeface="Gulim" panose="020B0600000101010101" pitchFamily="34" charset="-127"/>
              </a:rPr>
              <a:pPr eaLnBrk="1" hangingPunct="1"/>
              <a:t>20</a:t>
            </a:fld>
            <a:endParaRPr lang="en-US" altLang="ko-KR" sz="1300">
              <a:solidFill>
                <a:schemeClr val="tx1"/>
              </a:solidFill>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402874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179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8960" indent="-280370">
              <a:defRPr kumimoji="1" sz="1400">
                <a:solidFill>
                  <a:schemeClr val="tx1"/>
                </a:solidFill>
                <a:latin typeface="Times New Roman" pitchFamily="18" charset="0"/>
                <a:ea typeface="굴림" pitchFamily="50" charset="-127"/>
              </a:defRPr>
            </a:lvl2pPr>
            <a:lvl3pPr marL="1121477" indent="-224295">
              <a:defRPr kumimoji="1" sz="1400">
                <a:solidFill>
                  <a:schemeClr val="tx1"/>
                </a:solidFill>
                <a:latin typeface="Times New Roman" pitchFamily="18" charset="0"/>
                <a:ea typeface="굴림" pitchFamily="50" charset="-127"/>
              </a:defRPr>
            </a:lvl3pPr>
            <a:lvl4pPr marL="1570067" indent="-224295">
              <a:defRPr kumimoji="1" sz="1400">
                <a:solidFill>
                  <a:schemeClr val="tx1"/>
                </a:solidFill>
                <a:latin typeface="Times New Roman" pitchFamily="18" charset="0"/>
                <a:ea typeface="굴림" pitchFamily="50" charset="-127"/>
              </a:defRPr>
            </a:lvl4pPr>
            <a:lvl5pPr marL="2018658" indent="-224295">
              <a:defRPr kumimoji="1" sz="1400">
                <a:solidFill>
                  <a:schemeClr val="tx1"/>
                </a:solidFill>
                <a:latin typeface="Times New Roman" pitchFamily="18" charset="0"/>
                <a:ea typeface="굴림" pitchFamily="50" charset="-127"/>
              </a:defRPr>
            </a:lvl5pPr>
            <a:lvl6pPr marL="2467249"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5840"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6443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1302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9D95D63-6C00-475C-8608-3EBE111D1F5B}" type="datetime1">
              <a:rPr kumimoji="0" lang="ko-KR" altLang="en-US" sz="1300"/>
              <a:pPr/>
              <a:t>2015-02-13</a:t>
            </a:fld>
            <a:endParaRPr kumimoji="0" lang="en-US" altLang="ko-KR" sz="1300"/>
          </a:p>
        </p:txBody>
      </p:sp>
      <p:sp>
        <p:nvSpPr>
          <p:cNvPr id="161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8960" indent="-280370">
              <a:defRPr kumimoji="1" sz="1400">
                <a:solidFill>
                  <a:schemeClr val="tx1"/>
                </a:solidFill>
                <a:latin typeface="Times New Roman" pitchFamily="18" charset="0"/>
                <a:ea typeface="굴림" pitchFamily="50" charset="-127"/>
              </a:defRPr>
            </a:lvl2pPr>
            <a:lvl3pPr marL="1121477" indent="-224295">
              <a:defRPr kumimoji="1" sz="1400">
                <a:solidFill>
                  <a:schemeClr val="tx1"/>
                </a:solidFill>
                <a:latin typeface="Times New Roman" pitchFamily="18" charset="0"/>
                <a:ea typeface="굴림" pitchFamily="50" charset="-127"/>
              </a:defRPr>
            </a:lvl3pPr>
            <a:lvl4pPr marL="1570067" indent="-224295">
              <a:defRPr kumimoji="1" sz="1400">
                <a:solidFill>
                  <a:schemeClr val="tx1"/>
                </a:solidFill>
                <a:latin typeface="Times New Roman" pitchFamily="18" charset="0"/>
                <a:ea typeface="굴림" pitchFamily="50" charset="-127"/>
              </a:defRPr>
            </a:lvl4pPr>
            <a:lvl5pPr marL="2018658" indent="-224295">
              <a:defRPr kumimoji="1" sz="1400">
                <a:solidFill>
                  <a:schemeClr val="tx1"/>
                </a:solidFill>
                <a:latin typeface="Times New Roman" pitchFamily="18" charset="0"/>
                <a:ea typeface="굴림" pitchFamily="50" charset="-127"/>
              </a:defRPr>
            </a:lvl5pPr>
            <a:lvl6pPr marL="2467249"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5840"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6443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1302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71E6929C-885B-47A1-A79B-C4A34942C0F4}" type="slidenum">
              <a:rPr kumimoji="0" lang="ko-KR" altLang="en-US" sz="1300"/>
              <a:pPr/>
              <a:t>24</a:t>
            </a:fld>
            <a:endParaRPr kumimoji="0" lang="en-US" altLang="ko-KR" sz="1300"/>
          </a:p>
        </p:txBody>
      </p:sp>
    </p:spTree>
    <p:extLst>
      <p:ext uri="{BB962C8B-B14F-4D97-AF65-F5344CB8AC3E}">
        <p14:creationId xmlns:p14="http://schemas.microsoft.com/office/powerpoint/2010/main" val="3948408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access to LOTS of data, often</a:t>
            </a:r>
            <a:r>
              <a:rPr lang="en-US" baseline="0" dirty="0" smtClean="0"/>
              <a:t> times include PII to prep</a:t>
            </a:r>
          </a:p>
          <a:p>
            <a:r>
              <a:rPr lang="en-US" baseline="0" dirty="0" smtClean="0"/>
              <a:t>High risk to privacy</a:t>
            </a:r>
          </a:p>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25</a:t>
            </a:fld>
            <a:endParaRPr lang="en-US"/>
          </a:p>
        </p:txBody>
      </p:sp>
    </p:spTree>
    <p:extLst>
      <p:ext uri="{BB962C8B-B14F-4D97-AF65-F5344CB8AC3E}">
        <p14:creationId xmlns:p14="http://schemas.microsoft.com/office/powerpoint/2010/main" val="1322887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2015-02-13</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26</a:t>
            </a:fld>
            <a:endParaRPr kumimoji="0" lang="en-US" altLang="ko-KR" sz="1200"/>
          </a:p>
        </p:txBody>
      </p:sp>
    </p:spTree>
    <p:extLst>
      <p:ext uri="{BB962C8B-B14F-4D97-AF65-F5344CB8AC3E}">
        <p14:creationId xmlns:p14="http://schemas.microsoft.com/office/powerpoint/2010/main" val="252722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2015-02-13</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27</a:t>
            </a:fld>
            <a:endParaRPr kumimoji="0" lang="en-US" altLang="ko-KR" sz="1200"/>
          </a:p>
        </p:txBody>
      </p:sp>
    </p:spTree>
    <p:extLst>
      <p:ext uri="{BB962C8B-B14F-4D97-AF65-F5344CB8AC3E}">
        <p14:creationId xmlns:p14="http://schemas.microsoft.com/office/powerpoint/2010/main" val="202493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2015-02-13</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28</a:t>
            </a:fld>
            <a:endParaRPr kumimoji="0" lang="en-US" altLang="ko-KR" sz="1200"/>
          </a:p>
        </p:txBody>
      </p:sp>
    </p:spTree>
    <p:extLst>
      <p:ext uri="{BB962C8B-B14F-4D97-AF65-F5344CB8AC3E}">
        <p14:creationId xmlns:p14="http://schemas.microsoft.com/office/powerpoint/2010/main" val="104905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29</a:t>
            </a:fld>
            <a:endParaRPr lang="en-US"/>
          </a:p>
        </p:txBody>
      </p:sp>
    </p:spTree>
    <p:extLst>
      <p:ext uri="{BB962C8B-B14F-4D97-AF65-F5344CB8AC3E}">
        <p14:creationId xmlns:p14="http://schemas.microsoft.com/office/powerpoint/2010/main" val="3590212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30</a:t>
            </a:fld>
            <a:endParaRPr lang="en-US"/>
          </a:p>
        </p:txBody>
      </p:sp>
    </p:spTree>
    <p:extLst>
      <p:ext uri="{BB962C8B-B14F-4D97-AF65-F5344CB8AC3E}">
        <p14:creationId xmlns:p14="http://schemas.microsoft.com/office/powerpoint/2010/main" val="36618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information accountability is effective</a:t>
            </a:r>
            <a:r>
              <a:rPr lang="en-US" baseline="0" dirty="0" smtClean="0"/>
              <a:t> in privacy protection!</a:t>
            </a:r>
          </a:p>
          <a:p>
            <a:r>
              <a:rPr lang="en-US" dirty="0" smtClean="0"/>
              <a:t/>
            </a:r>
            <a:br>
              <a:rPr lang="en-US" dirty="0" smtClean="0"/>
            </a:br>
            <a:r>
              <a:rPr lang="en-US" dirty="0" smtClean="0"/>
              <a:t>Although </a:t>
            </a:r>
            <a:r>
              <a:rPr lang="en-US" dirty="0"/>
              <a:t>secrecy (limiting access) seems the instinctive method for best protection, in practice, secrecy has limited power for real protection.  And yet </a:t>
            </a:r>
            <a:r>
              <a:rPr lang="en-US" dirty="0" smtClean="0"/>
              <a:t>it </a:t>
            </a:r>
            <a:r>
              <a:rPr lang="en-US" dirty="0"/>
              <a:t>has </a:t>
            </a:r>
            <a:r>
              <a:rPr lang="en-US" dirty="0" smtClean="0"/>
              <a:t>severe </a:t>
            </a:r>
            <a:r>
              <a:rPr lang="en-US" dirty="0"/>
              <a:t>consequences related to </a:t>
            </a:r>
            <a:r>
              <a:rPr lang="en-US" dirty="0" smtClean="0"/>
              <a:t>the accuracy </a:t>
            </a:r>
            <a:r>
              <a:rPr lang="en-US" dirty="0"/>
              <a:t>of data and decisions, cost of use for legitimate purposes, as well as transparency and democracy.  Many of us have experienced the difficulty of correcting a careless data entry error that has a taken weeks to fix.</a:t>
            </a:r>
          </a:p>
          <a:p>
            <a:r>
              <a:rPr lang="en-US" dirty="0"/>
              <a:t> </a:t>
            </a:r>
          </a:p>
          <a:p>
            <a:r>
              <a:rPr lang="en-US" dirty="0"/>
              <a:t>In contrast, the financial sector has long been able to provide high level of protection on personal financial data, one of the most private information targeted by the most malicious cybercrimes </a:t>
            </a:r>
            <a:r>
              <a:rPr lang="en-US" dirty="0" smtClean="0"/>
              <a:t>today. Our </a:t>
            </a:r>
            <a:r>
              <a:rPr lang="en-US" dirty="0"/>
              <a:t>credit history is our financial social genome which is well protected with a combination of technology and </a:t>
            </a:r>
            <a:r>
              <a:rPr lang="en-US" dirty="0" smtClean="0"/>
              <a:t>governance</a:t>
            </a:r>
            <a:r>
              <a:rPr lang="en-US" baseline="0" dirty="0" smtClean="0"/>
              <a:t> via information accountability.</a:t>
            </a:r>
            <a:endParaRPr lang="en-US" dirty="0" smtClean="0"/>
          </a:p>
          <a:p>
            <a:r>
              <a:rPr lang="en-US" dirty="0"/>
              <a:t> </a:t>
            </a:r>
          </a:p>
          <a:p>
            <a:r>
              <a:rPr lang="en-US" dirty="0"/>
              <a:t>Just as the financial sector has </a:t>
            </a:r>
            <a:r>
              <a:rPr lang="en-US" dirty="0" smtClean="0"/>
              <a:t>succeeded </a:t>
            </a:r>
            <a:r>
              <a:rPr lang="en-US" dirty="0"/>
              <a:t>in providing protection through the use of secure computer software, the building of a safe environment, and increased governance and monitoring of how the data is collected and used, when social genome data libraries can take a similar approach </a:t>
            </a:r>
            <a:r>
              <a:rPr lang="en-US" dirty="0" smtClean="0"/>
              <a:t>these </a:t>
            </a:r>
            <a:r>
              <a:rPr lang="en-US" dirty="0"/>
              <a:t>projects could facilitate the growth of population informatics as a revolutionary research tool to benefit our society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32</a:t>
            </a:fld>
            <a:endParaRPr lang="en-US"/>
          </a:p>
        </p:txBody>
      </p:sp>
    </p:spTree>
    <p:extLst>
      <p:ext uri="{BB962C8B-B14F-4D97-AF65-F5344CB8AC3E}">
        <p14:creationId xmlns:p14="http://schemas.microsoft.com/office/powerpoint/2010/main" val="323801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it is important to understand </a:t>
            </a:r>
            <a:r>
              <a:rPr lang="en-US" dirty="0" smtClean="0"/>
              <a:t>that </a:t>
            </a:r>
            <a:r>
              <a:rPr lang="en-US" dirty="0"/>
              <a:t>information privacy is a budget </a:t>
            </a:r>
            <a:r>
              <a:rPr lang="en-US" dirty="0" smtClean="0"/>
              <a:t>constrained problem </a:t>
            </a:r>
            <a:r>
              <a:rPr lang="en-US" baseline="0" dirty="0" smtClean="0"/>
              <a:t>as proven mathematically by </a:t>
            </a:r>
            <a:r>
              <a:rPr lang="en-US" dirty="0" smtClean="0"/>
              <a:t>privacy experts …that </a:t>
            </a:r>
            <a:r>
              <a:rPr lang="en-US" dirty="0"/>
              <a:t>privacy and use of the data MUST be balanced.</a:t>
            </a:r>
          </a:p>
          <a:p>
            <a:r>
              <a:rPr lang="en-US" dirty="0"/>
              <a:t>The goal is to achieve the maximum utility under a fixed privacy budget. </a:t>
            </a:r>
            <a:r>
              <a:rPr lang="en-US" dirty="0" smtClean="0"/>
              <a:t> You can not assume unlimited privacy in the real world.</a:t>
            </a:r>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33</a:t>
            </a:fld>
            <a:endParaRPr lang="en-US"/>
          </a:p>
        </p:txBody>
      </p:sp>
    </p:spTree>
    <p:extLst>
      <p:ext uri="{BB962C8B-B14F-4D97-AF65-F5344CB8AC3E}">
        <p14:creationId xmlns:p14="http://schemas.microsoft.com/office/powerpoint/2010/main" val="170061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 &amp; human services</a:t>
            </a:r>
            <a:r>
              <a:rPr lang="en-US" baseline="0" dirty="0" smtClean="0"/>
              <a:t> commission</a:t>
            </a:r>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2</a:t>
            </a:fld>
            <a:endParaRPr lang="en-US"/>
          </a:p>
        </p:txBody>
      </p:sp>
    </p:spTree>
    <p:extLst>
      <p:ext uri="{BB962C8B-B14F-4D97-AF65-F5344CB8AC3E}">
        <p14:creationId xmlns:p14="http://schemas.microsoft.com/office/powerpoint/2010/main" val="3099384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Finally</a:t>
            </a:r>
            <a:r>
              <a:rPr lang="en-US" dirty="0"/>
              <a:t>, </a:t>
            </a:r>
            <a:r>
              <a:rPr lang="en-US" dirty="0" smtClean="0"/>
              <a:t>personal </a:t>
            </a:r>
            <a:r>
              <a:rPr lang="en-US" dirty="0"/>
              <a:t>big data is freely used for many undesirable purposes today. </a:t>
            </a:r>
            <a:r>
              <a:rPr lang="en-US" dirty="0" smtClean="0"/>
              <a:t> We should distinguish</a:t>
            </a:r>
            <a:r>
              <a:rPr lang="en-US" baseline="0" dirty="0" smtClean="0"/>
              <a:t> between using big data for research and these other purposes. The use of personal big data for research needs to consider </a:t>
            </a:r>
            <a:r>
              <a:rPr lang="en-US" dirty="0" smtClean="0"/>
              <a:t> the actual risk of harm, benefit to society, as well as the huge lost opportunity cost of not using big data for research.  </a:t>
            </a:r>
          </a:p>
          <a:p>
            <a:r>
              <a:rPr lang="en-US" dirty="0" smtClean="0"/>
              <a:t>We can do this the right way with control and accountability, j</a:t>
            </a:r>
            <a:r>
              <a:rPr lang="en-US" baseline="0" dirty="0" smtClean="0"/>
              <a:t>ust as we do in the credit report system</a:t>
            </a:r>
          </a:p>
          <a:p>
            <a:r>
              <a:rPr lang="en-US" baseline="0" dirty="0" smtClean="0"/>
              <a:t>...</a:t>
            </a:r>
            <a:r>
              <a:rPr lang="en-US" b="1" baseline="0" dirty="0" smtClean="0"/>
              <a:t> by making the use of data very transparent.</a:t>
            </a:r>
          </a:p>
          <a:p>
            <a:endParaRPr lang="en-US" baseline="0" dirty="0" smtClean="0"/>
          </a:p>
          <a:p>
            <a:r>
              <a:rPr lang="en-US" dirty="0" smtClean="0"/>
              <a:t>It </a:t>
            </a:r>
            <a:r>
              <a:rPr lang="en-US" dirty="0"/>
              <a:t>is time </a:t>
            </a:r>
            <a:r>
              <a:rPr lang="en-US" dirty="0" smtClean="0"/>
              <a:t>to reap</a:t>
            </a:r>
            <a:r>
              <a:rPr lang="en-US" baseline="0" dirty="0" smtClean="0"/>
              <a:t> the benefits of</a:t>
            </a:r>
            <a:r>
              <a:rPr lang="en-US" dirty="0" smtClean="0"/>
              <a:t> </a:t>
            </a:r>
            <a:r>
              <a:rPr lang="en-US" dirty="0"/>
              <a:t>big data </a:t>
            </a:r>
            <a:r>
              <a:rPr lang="en-US" dirty="0" smtClean="0"/>
              <a:t>by</a:t>
            </a:r>
            <a:r>
              <a:rPr lang="en-US" baseline="0" dirty="0" smtClean="0"/>
              <a:t> conducting </a:t>
            </a:r>
            <a:r>
              <a:rPr lang="en-US" dirty="0" smtClean="0"/>
              <a:t>research with it for </a:t>
            </a:r>
            <a:r>
              <a:rPr lang="en-US" dirty="0"/>
              <a:t>the greatest social </a:t>
            </a:r>
            <a:r>
              <a:rPr lang="en-US" dirty="0" smtClean="0"/>
              <a:t>benefit.</a:t>
            </a:r>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34</a:t>
            </a:fld>
            <a:endParaRPr lang="en-US"/>
          </a:p>
        </p:txBody>
      </p:sp>
    </p:spTree>
    <p:extLst>
      <p:ext uri="{BB962C8B-B14F-4D97-AF65-F5344CB8AC3E}">
        <p14:creationId xmlns:p14="http://schemas.microsoft.com/office/powerpoint/2010/main" val="1512336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donate blood for research.  Will you donate your data for research?</a:t>
            </a:r>
          </a:p>
          <a:p>
            <a:r>
              <a:rPr lang="en-US" dirty="0"/>
              <a:t> </a:t>
            </a:r>
          </a:p>
        </p:txBody>
      </p:sp>
      <p:sp>
        <p:nvSpPr>
          <p:cNvPr id="4" name="Slide Number Placeholder 3"/>
          <p:cNvSpPr>
            <a:spLocks noGrp="1"/>
          </p:cNvSpPr>
          <p:nvPr>
            <p:ph type="sldNum" sz="quarter" idx="10"/>
          </p:nvPr>
        </p:nvSpPr>
        <p:spPr/>
        <p:txBody>
          <a:bodyPr/>
          <a:lstStyle/>
          <a:p>
            <a:fld id="{62D66624-8E1A-46DE-8155-59C5654B78BF}" type="slidenum">
              <a:rPr lang="en-US" smtClean="0"/>
              <a:t>35</a:t>
            </a:fld>
            <a:endParaRPr lang="en-US"/>
          </a:p>
        </p:txBody>
      </p:sp>
    </p:spTree>
    <p:extLst>
      <p:ext uri="{BB962C8B-B14F-4D97-AF65-F5344CB8AC3E}">
        <p14:creationId xmlns:p14="http://schemas.microsoft.com/office/powerpoint/2010/main" val="2974903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38</a:t>
            </a:fld>
            <a:endParaRPr lang="en-US"/>
          </a:p>
        </p:txBody>
      </p:sp>
    </p:spTree>
    <p:extLst>
      <p:ext uri="{BB962C8B-B14F-4D97-AF65-F5344CB8AC3E}">
        <p14:creationId xmlns:p14="http://schemas.microsoft.com/office/powerpoint/2010/main" val="2505008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39</a:t>
            </a:fld>
            <a:endParaRPr lang="en-US"/>
          </a:p>
        </p:txBody>
      </p:sp>
    </p:spTree>
    <p:extLst>
      <p:ext uri="{BB962C8B-B14F-4D97-AF65-F5344CB8AC3E}">
        <p14:creationId xmlns:p14="http://schemas.microsoft.com/office/powerpoint/2010/main" val="249602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dirty="0"/>
              <a:t>there is NO turning back…this is a digital world, and the information is out there… personal information is already being used for undesirable purposes with no transparency or control.  We have already paid the cost of the digital society.  Target and NSA know about you.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41</a:t>
            </a:fld>
            <a:endParaRPr lang="en-US"/>
          </a:p>
        </p:txBody>
      </p:sp>
    </p:spTree>
    <p:extLst>
      <p:ext uri="{BB962C8B-B14F-4D97-AF65-F5344CB8AC3E}">
        <p14:creationId xmlns:p14="http://schemas.microsoft.com/office/powerpoint/2010/main" val="10592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Isn’t it time we reap the benefits from big data as well</a:t>
            </a:r>
            <a:r>
              <a:rPr lang="en-US" dirty="0" smtClean="0"/>
              <a:t>?</a:t>
            </a:r>
          </a:p>
          <a:p>
            <a:endParaRPr lang="en-US" dirty="0" smtClean="0"/>
          </a:p>
          <a:p>
            <a:pPr defTabSz="934974">
              <a:defRPr/>
            </a:pPr>
            <a:r>
              <a:rPr lang="en-US" dirty="0" smtClean="0"/>
              <a:t>The ability to answer questions about human populations in near real time using distributed datasets that are large, complex, and diverse has the potential to transform social, behavioral, economic, and health sciences. </a:t>
            </a:r>
          </a:p>
          <a:p>
            <a:pPr defTabSz="934974">
              <a:defRPr/>
            </a:pPr>
            <a:endParaRPr lang="en-US" dirty="0" smtClean="0"/>
          </a:p>
          <a:p>
            <a:pPr defTabSz="934974">
              <a:defRPr/>
            </a:pPr>
            <a:r>
              <a:rPr lang="en-US" dirty="0" smtClean="0"/>
              <a:t>The results could lead to more informed and effective policy decisions and allocations of public resources. </a:t>
            </a:r>
            <a:endParaRPr lang="en-US" dirty="0"/>
          </a:p>
          <a:p>
            <a:pPr marL="0" marR="0" lvl="1" indent="0" algn="l" defTabSz="934974" rtl="0" eaLnBrk="1" fontAlgn="auto" latinLnBrk="0" hangingPunct="1">
              <a:lnSpc>
                <a:spcPct val="100000"/>
              </a:lnSpc>
              <a:spcBef>
                <a:spcPts val="0"/>
              </a:spcBef>
              <a:spcAft>
                <a:spcPts val="0"/>
              </a:spcAft>
              <a:buClrTx/>
              <a:buSzTx/>
              <a:buFontTx/>
              <a:buNone/>
              <a:tabLst/>
              <a:defRPr/>
            </a:pPr>
            <a:r>
              <a:rPr lang="en-US" dirty="0" smtClean="0"/>
              <a:t>We </a:t>
            </a:r>
            <a:r>
              <a:rPr lang="en-US" dirty="0"/>
              <a:t>can easily derive the answer to </a:t>
            </a:r>
            <a:r>
              <a:rPr lang="en-US" dirty="0" smtClean="0"/>
              <a:t>broad questions from relevant datasets such</a:t>
            </a:r>
            <a:r>
              <a:rPr lang="en-US" baseline="0" dirty="0" smtClean="0"/>
              <a:t> as</a:t>
            </a:r>
            <a:r>
              <a:rPr lang="en-US" dirty="0" smtClean="0"/>
              <a:t> </a:t>
            </a:r>
            <a:r>
              <a:rPr lang="en-US" dirty="0"/>
              <a:t>‘What is the long term impact </a:t>
            </a:r>
            <a:r>
              <a:rPr lang="en-US" dirty="0" smtClean="0"/>
              <a:t>of moving to managed care?’  or What effect does teacher pay in middle school have on college grades?</a:t>
            </a:r>
          </a:p>
          <a:p>
            <a:pPr defTabSz="934974">
              <a:defRPr/>
            </a:pPr>
            <a:endParaRPr lang="en-US" dirty="0"/>
          </a:p>
          <a:p>
            <a:r>
              <a:rPr lang="en-US" dirty="0"/>
              <a:t>But it has to be done in the right way. </a:t>
            </a:r>
          </a:p>
        </p:txBody>
      </p:sp>
      <p:sp>
        <p:nvSpPr>
          <p:cNvPr id="4" name="Slide Number Placeholder 3"/>
          <p:cNvSpPr>
            <a:spLocks noGrp="1"/>
          </p:cNvSpPr>
          <p:nvPr>
            <p:ph type="sldNum" sz="quarter" idx="10"/>
          </p:nvPr>
        </p:nvSpPr>
        <p:spPr/>
        <p:txBody>
          <a:bodyPr/>
          <a:lstStyle/>
          <a:p>
            <a:fld id="{62D66624-8E1A-46DE-8155-59C5654B78BF}" type="slidenum">
              <a:rPr lang="en-US" smtClean="0"/>
              <a:t>42</a:t>
            </a:fld>
            <a:endParaRPr lang="en-US"/>
          </a:p>
        </p:txBody>
      </p:sp>
    </p:spTree>
    <p:extLst>
      <p:ext uri="{BB962C8B-B14F-4D97-AF65-F5344CB8AC3E}">
        <p14:creationId xmlns:p14="http://schemas.microsoft.com/office/powerpoint/2010/main" val="1332967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dirty="0"/>
              <a:t>Research </a:t>
            </a:r>
            <a:r>
              <a:rPr lang="en-US" dirty="0" smtClean="0"/>
              <a:t>is, </a:t>
            </a:r>
            <a:r>
              <a:rPr lang="en-US" dirty="0"/>
              <a:t>and should be held to a higher ethical standard.</a:t>
            </a:r>
          </a:p>
          <a:p>
            <a:pPr defTabSz="934974">
              <a:defRPr/>
            </a:pPr>
            <a:r>
              <a:rPr lang="en-US" dirty="0"/>
              <a:t>It also requires more accurate results than is acceptable when recommending books.  </a:t>
            </a:r>
          </a:p>
          <a:p>
            <a:pPr defTabSz="934974">
              <a:defRPr/>
            </a:pPr>
            <a:endParaRPr lang="en-US" dirty="0"/>
          </a:p>
          <a:p>
            <a:pPr defTabSz="934974">
              <a:defRPr/>
            </a:pPr>
            <a:r>
              <a:rPr lang="en-US" dirty="0"/>
              <a:t>So far, challenges associated with maintaining </a:t>
            </a:r>
            <a:r>
              <a:rPr lang="en-US" dirty="0" smtClean="0"/>
              <a:t>data privacy </a:t>
            </a:r>
            <a:r>
              <a:rPr lang="en-US" dirty="0"/>
              <a:t>and confidentiality, data access, </a:t>
            </a:r>
            <a:r>
              <a:rPr lang="en-US" dirty="0" smtClean="0"/>
              <a:t>integration</a:t>
            </a:r>
            <a:r>
              <a:rPr lang="en-US" dirty="0"/>
              <a:t>, </a:t>
            </a:r>
            <a:r>
              <a:rPr lang="en-US" dirty="0" smtClean="0"/>
              <a:t>and data management as well as error </a:t>
            </a:r>
            <a:r>
              <a:rPr lang="en-US" dirty="0"/>
              <a:t>management have constrained the use of person-level data in these areas of research, leaving rich databases largely untapped.</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43</a:t>
            </a:fld>
            <a:endParaRPr lang="en-US"/>
          </a:p>
        </p:txBody>
      </p:sp>
    </p:spTree>
    <p:extLst>
      <p:ext uri="{BB962C8B-B14F-4D97-AF65-F5344CB8AC3E}">
        <p14:creationId xmlns:p14="http://schemas.microsoft.com/office/powerpoint/2010/main" val="40782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34974">
              <a:defRPr/>
            </a:pPr>
            <a:r>
              <a:rPr lang="en-US" dirty="0"/>
              <a:t>Social scientists have long drawn on data collections from governments and elsewhere to track demographic trends such as inflation and employment rates.  However, now in the digital era, our daily activities from birth until death leave digital crumbs all over cyberspace, </a:t>
            </a:r>
          </a:p>
          <a:p>
            <a:pPr defTabSz="934974">
              <a:defRPr/>
            </a:pPr>
            <a:endParaRPr lang="en-US" dirty="0"/>
          </a:p>
          <a:p>
            <a:r>
              <a:rPr lang="en-US" dirty="0"/>
              <a:t>Collectively, these digital traces—across a group, town, county, state, or nation—form a population’s </a:t>
            </a:r>
            <a:r>
              <a:rPr lang="en-US" b="1" i="1" dirty="0"/>
              <a:t>social genome</a:t>
            </a:r>
            <a:r>
              <a:rPr lang="en-US" dirty="0"/>
              <a:t>, the collective footprints of our society.</a:t>
            </a:r>
          </a:p>
          <a:p>
            <a:endParaRPr lang="en-US" dirty="0"/>
          </a:p>
          <a:p>
            <a:pPr defTabSz="934974">
              <a:defRPr/>
            </a:pPr>
            <a:r>
              <a:rPr lang="en-US" dirty="0"/>
              <a:t>and we have the technology to gather and analyze these crumbs to obtain crucial insights into the most challenging problems in society such as healthcare, economics, and education.</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40AD1727-867F-4811-92B6-2AFB04E1D89D}" type="slidenum">
              <a:rPr lang="en-US" altLang="en-US" sz="1200"/>
              <a:pPr eaLnBrk="1" hangingPunct="1"/>
              <a:t>44</a:t>
            </a:fld>
            <a:endParaRPr lang="en-US" altLang="en-US" sz="1200"/>
          </a:p>
        </p:txBody>
      </p:sp>
    </p:spTree>
    <p:extLst>
      <p:ext uri="{BB962C8B-B14F-4D97-AF65-F5344CB8AC3E}">
        <p14:creationId xmlns:p14="http://schemas.microsoft.com/office/powerpoint/2010/main" val="3459700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Population informatics</a:t>
            </a:r>
            <a:r>
              <a:rPr lang="en-US" dirty="0" smtClean="0"/>
              <a:t> is the burgeoning field at the intersection of social sciences, health sciences, computer science, and statistics that applies quantitative methods and computational tools to answer questions about human populations.</a:t>
            </a:r>
          </a:p>
          <a:p>
            <a:r>
              <a:rPr lang="en-US" dirty="0" smtClean="0"/>
              <a:t> </a:t>
            </a:r>
          </a:p>
          <a:p>
            <a:pPr defTabSz="934974">
              <a:defRPr/>
            </a:pPr>
            <a:r>
              <a:rPr lang="en-US" dirty="0" smtClean="0"/>
              <a:t>Social </a:t>
            </a:r>
            <a:r>
              <a:rPr lang="en-US" dirty="0"/>
              <a:t>genome data can tell us about how people live, work, respond to change, and make decisions, and most importantly </a:t>
            </a:r>
            <a:r>
              <a:rPr lang="en-US" b="1" dirty="0"/>
              <a:t>the collective impact of these individual decisions</a:t>
            </a:r>
            <a:r>
              <a:rPr lang="en-US" dirty="0"/>
              <a:t>. Such insights help us understand the root causes of social and public health problems, predict the downstream effects of different policy options, and allocate our collective resources for the greatest impact.</a:t>
            </a:r>
          </a:p>
          <a:p>
            <a:endParaRPr lang="en-US" b="1" dirty="0"/>
          </a:p>
          <a:p>
            <a:r>
              <a:rPr lang="en-US" dirty="0"/>
              <a:t>Just as bioinformatics has revolutionized biological research, population informatics could catalyze significant advances in our understanding of trends in society, health, and human behavior.  </a:t>
            </a:r>
          </a:p>
          <a:p>
            <a:endParaRPr lang="en-US" dirty="0"/>
          </a:p>
          <a:p>
            <a:pPr defTabSz="934974">
              <a:defRPr/>
            </a:pPr>
            <a:r>
              <a:rPr lang="en-US" dirty="0"/>
              <a:t>Never before in history have we had more data to use for population research, however, privacy and confidentiality protection is critical to the success of population informatics research.</a:t>
            </a:r>
          </a:p>
          <a:p>
            <a:endParaRPr lang="en-US" b="1" dirty="0"/>
          </a:p>
          <a:p>
            <a:r>
              <a:rPr lang="en-US" b="1" dirty="0"/>
              <a:t>--------------------</a:t>
            </a:r>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45</a:t>
            </a:fld>
            <a:endParaRPr lang="en-US"/>
          </a:p>
        </p:txBody>
      </p:sp>
    </p:spTree>
    <p:extLst>
      <p:ext uri="{BB962C8B-B14F-4D97-AF65-F5344CB8AC3E}">
        <p14:creationId xmlns:p14="http://schemas.microsoft.com/office/powerpoint/2010/main" val="9776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a:t>
            </a:fld>
            <a:endParaRPr lang="en-US"/>
          </a:p>
        </p:txBody>
      </p:sp>
    </p:spTree>
    <p:extLst>
      <p:ext uri="{BB962C8B-B14F-4D97-AF65-F5344CB8AC3E}">
        <p14:creationId xmlns:p14="http://schemas.microsoft.com/office/powerpoint/2010/main" val="362097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SIGKDD</a:t>
            </a:r>
            <a:r>
              <a:rPr lang="en-US" baseline="0" dirty="0" smtClean="0"/>
              <a:t> 1998</a:t>
            </a:r>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4</a:t>
            </a:fld>
            <a:endParaRPr lang="en-US"/>
          </a:p>
        </p:txBody>
      </p:sp>
    </p:spTree>
    <p:extLst>
      <p:ext uri="{BB962C8B-B14F-4D97-AF65-F5344CB8AC3E}">
        <p14:creationId xmlns:p14="http://schemas.microsoft.com/office/powerpoint/2010/main" val="427008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spcBef>
                <a:spcPct val="30000"/>
              </a:spcBef>
              <a:defRPr sz="1200">
                <a:solidFill>
                  <a:schemeClr val="tx1"/>
                </a:solidFill>
                <a:latin typeface="Calibri" panose="020F0502020204030204" pitchFamily="34" charset="0"/>
              </a:defRPr>
            </a:lvl1pPr>
            <a:lvl2pPr marL="742950" indent="-285750" defTabSz="908050">
              <a:spcBef>
                <a:spcPct val="30000"/>
              </a:spcBef>
              <a:defRPr sz="1200">
                <a:solidFill>
                  <a:schemeClr val="tx1"/>
                </a:solidFill>
                <a:latin typeface="Calibri" panose="020F0502020204030204" pitchFamily="34" charset="0"/>
              </a:defRPr>
            </a:lvl2pPr>
            <a:lvl3pPr marL="1143000" indent="-228600" defTabSz="908050">
              <a:spcBef>
                <a:spcPct val="30000"/>
              </a:spcBef>
              <a:defRPr sz="1200">
                <a:solidFill>
                  <a:schemeClr val="tx1"/>
                </a:solidFill>
                <a:latin typeface="Calibri" panose="020F0502020204030204" pitchFamily="34" charset="0"/>
              </a:defRPr>
            </a:lvl3pPr>
            <a:lvl4pPr marL="1600200" indent="-228600" defTabSz="908050">
              <a:spcBef>
                <a:spcPct val="30000"/>
              </a:spcBef>
              <a:defRPr sz="1200">
                <a:solidFill>
                  <a:schemeClr val="tx1"/>
                </a:solidFill>
                <a:latin typeface="Calibri" panose="020F0502020204030204" pitchFamily="34" charset="0"/>
              </a:defRPr>
            </a:lvl4pPr>
            <a:lvl5pPr marL="2057400" indent="-228600" defTabSz="908050">
              <a:spcBef>
                <a:spcPct val="30000"/>
              </a:spcBef>
              <a:defRPr sz="1200">
                <a:solidFill>
                  <a:schemeClr val="tx1"/>
                </a:solidFill>
                <a:latin typeface="Calibri" panose="020F0502020204030204" pitchFamily="34" charset="0"/>
              </a:defRPr>
            </a:lvl5pPr>
            <a:lvl6pPr marL="2514600" indent="-228600" defTabSz="90805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0805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0805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080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CCD7DB-AC76-4361-8B22-6939F5729BD5}" type="slidenum">
              <a:rPr lang="en-US" altLang="en-US"/>
              <a:pPr>
                <a:spcBef>
                  <a:spcPct val="0"/>
                </a:spcBef>
              </a:pPr>
              <a:t>5</a:t>
            </a:fld>
            <a:endParaRPr lang="en-US" altLang="en-US"/>
          </a:p>
        </p:txBody>
      </p:sp>
    </p:spTree>
    <p:extLst>
      <p:ext uri="{BB962C8B-B14F-4D97-AF65-F5344CB8AC3E}">
        <p14:creationId xmlns:p14="http://schemas.microsoft.com/office/powerpoint/2010/main" val="317247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a:t>
            </a:r>
            <a:r>
              <a:rPr lang="en-US" baseline="0" dirty="0" smtClean="0"/>
              <a:t> health informatics=population informatics</a:t>
            </a:r>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9</a:t>
            </a:fld>
            <a:endParaRPr lang="en-US"/>
          </a:p>
        </p:txBody>
      </p:sp>
    </p:spTree>
    <p:extLst>
      <p:ext uri="{BB962C8B-B14F-4D97-AF65-F5344CB8AC3E}">
        <p14:creationId xmlns:p14="http://schemas.microsoft.com/office/powerpoint/2010/main" val="2628929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a:t>
            </a:r>
            <a:r>
              <a:rPr lang="en-US" baseline="0" dirty="0" smtClean="0"/>
              <a:t> health informatics=population informatics</a:t>
            </a:r>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10</a:t>
            </a:fld>
            <a:endParaRPr lang="en-US"/>
          </a:p>
        </p:txBody>
      </p:sp>
    </p:spTree>
    <p:extLst>
      <p:ext uri="{BB962C8B-B14F-4D97-AF65-F5344CB8AC3E}">
        <p14:creationId xmlns:p14="http://schemas.microsoft.com/office/powerpoint/2010/main" val="204100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it is important to understand </a:t>
            </a:r>
            <a:r>
              <a:rPr lang="en-US" dirty="0" smtClean="0"/>
              <a:t>that </a:t>
            </a:r>
            <a:r>
              <a:rPr lang="en-US" dirty="0"/>
              <a:t>information privacy is a budget </a:t>
            </a:r>
            <a:r>
              <a:rPr lang="en-US" dirty="0" smtClean="0"/>
              <a:t>constrained problem </a:t>
            </a:r>
            <a:r>
              <a:rPr lang="en-US" baseline="0" dirty="0" smtClean="0"/>
              <a:t>as proven mathematically by </a:t>
            </a:r>
            <a:r>
              <a:rPr lang="en-US" dirty="0" smtClean="0"/>
              <a:t>privacy experts …that </a:t>
            </a:r>
            <a:r>
              <a:rPr lang="en-US" dirty="0"/>
              <a:t>privacy and use of the data MUST be balanced.</a:t>
            </a:r>
          </a:p>
          <a:p>
            <a:r>
              <a:rPr lang="en-US" dirty="0"/>
              <a:t>The goal is to achieve the maximum utility under a fixed privacy budget. </a:t>
            </a:r>
            <a:r>
              <a:rPr lang="en-US" dirty="0" smtClean="0"/>
              <a:t> You can not assume unlimited privacy in the real world.</a:t>
            </a:r>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14</a:t>
            </a:fld>
            <a:endParaRPr lang="en-US"/>
          </a:p>
        </p:txBody>
      </p:sp>
    </p:spTree>
    <p:extLst>
      <p:ext uri="{BB962C8B-B14F-4D97-AF65-F5344CB8AC3E}">
        <p14:creationId xmlns:p14="http://schemas.microsoft.com/office/powerpoint/2010/main" val="255544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t>
            </a:r>
            <a:r>
              <a:rPr lang="en-US" baseline="0" dirty="0" smtClean="0"/>
              <a:t> </a:t>
            </a:r>
            <a:r>
              <a:rPr lang="en-US" baseline="0" dirty="0" err="1" smtClean="0"/>
              <a:t>Ohno</a:t>
            </a:r>
            <a:r>
              <a:rPr lang="en-US" baseline="0" dirty="0" smtClean="0"/>
              <a:t> Machado</a:t>
            </a:r>
          </a:p>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15</a:t>
            </a:fld>
            <a:endParaRPr lang="en-US"/>
          </a:p>
        </p:txBody>
      </p:sp>
    </p:spTree>
    <p:extLst>
      <p:ext uri="{BB962C8B-B14F-4D97-AF65-F5344CB8AC3E}">
        <p14:creationId xmlns:p14="http://schemas.microsoft.com/office/powerpoint/2010/main" val="43749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DC8F7-E12B-44CF-A6B0-12EA935A430D}"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8458504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DC8F7-E12B-44CF-A6B0-12EA935A430D}"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4092638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4DC8F7-E12B-44CF-A6B0-12EA935A430D}" type="datetimeFigureOut">
              <a:rPr lang="en-US" smtClean="0"/>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29852447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DC8F7-E12B-44CF-A6B0-12EA935A430D}" type="datetimeFigureOut">
              <a:rPr lang="en-US" smtClean="0"/>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15466096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DC8F7-E12B-44CF-A6B0-12EA935A430D}" type="datetimeFigureOut">
              <a:rPr lang="en-US" smtClean="0"/>
              <a:t>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82099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229600"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34DC8F7-E12B-44CF-A6B0-12EA935A430D}" type="datetimeFigureOut">
              <a:rPr lang="en-US" smtClean="0"/>
              <a:t>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1351053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DC8F7-E12B-44CF-A6B0-12EA935A430D}" type="datetimeFigureOut">
              <a:rPr lang="en-US" smtClean="0"/>
              <a:t>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5174599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DC8F7-E12B-44CF-A6B0-12EA935A430D}" type="datetimeFigureOut">
              <a:rPr lang="en-US" smtClean="0"/>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4202065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1424" y="0"/>
            <a:ext cx="9145424" cy="1143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DC8F7-E12B-44CF-A6B0-12EA935A430D}" type="datetimeFigureOut">
              <a:rPr lang="en-US" smtClean="0"/>
              <a:t>2/13/2015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8D6BE-558A-4520-8E2D-E21AC5EFED36}" type="slidenum">
              <a:rPr lang="en-US" smtClean="0"/>
              <a:t>‹#›</a:t>
            </a:fld>
            <a:endParaRPr lang="en-US"/>
          </a:p>
        </p:txBody>
      </p:sp>
      <p:pic>
        <p:nvPicPr>
          <p:cNvPr id="7" name="Picture 2" descr="C:\Users\lynch\Documents\SRPH Website\public_health logos\RGB\public_health_stacked_maroonRGB.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6200" y="153630"/>
            <a:ext cx="1142999" cy="455970"/>
          </a:xfrm>
          <a:prstGeom prst="rect">
            <a:avLst/>
          </a:prstGeom>
          <a:solidFill>
            <a:schemeClr val="bg1"/>
          </a:solidFill>
          <a:extLst/>
        </p:spPr>
      </p:pic>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6201" y="677456"/>
            <a:ext cx="1142998" cy="361320"/>
          </a:xfrm>
          <a:prstGeom prst="rect">
            <a:avLst/>
          </a:prstGeom>
        </p:spPr>
      </p:pic>
      <p:cxnSp>
        <p:nvCxnSpPr>
          <p:cNvPr id="11" name="Straight Connector 10"/>
          <p:cNvCxnSpPr/>
          <p:nvPr userDrawn="1"/>
        </p:nvCxnSpPr>
        <p:spPr>
          <a:xfrm>
            <a:off x="0" y="1143000"/>
            <a:ext cx="91440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618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wmf"/><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10" name="Subtitle 9"/>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152400" y="1216025"/>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2">
                    <a:lumMod val="50000"/>
                  </a:schemeClr>
                </a:solidFill>
              </a:rPr>
              <a:t>Social Genome: Putting Big Data to Work to Advance Society</a:t>
            </a:r>
            <a:endParaRPr lang="en-US" b="1" dirty="0">
              <a:solidFill>
                <a:schemeClr val="accent2">
                  <a:lumMod val="50000"/>
                </a:schemeClr>
              </a:solidFill>
            </a:endParaRPr>
          </a:p>
        </p:txBody>
      </p:sp>
      <p:sp>
        <p:nvSpPr>
          <p:cNvPr id="6" name="Subtitle 2"/>
          <p:cNvSpPr txBox="1">
            <a:spLocks/>
          </p:cNvSpPr>
          <p:nvPr/>
        </p:nvSpPr>
        <p:spPr>
          <a:xfrm>
            <a:off x="609600" y="2971800"/>
            <a:ext cx="7924800" cy="259080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600" b="1" dirty="0" smtClean="0">
                <a:solidFill>
                  <a:schemeClr val="accent2">
                    <a:lumMod val="50000"/>
                  </a:schemeClr>
                </a:solidFill>
              </a:rPr>
              <a:t>Hye-Chung Kum</a:t>
            </a:r>
          </a:p>
          <a:p>
            <a:r>
              <a:rPr lang="en-US" sz="2600" dirty="0" smtClean="0"/>
              <a:t>Texas A&amp;M Health Science Center, Dept. of Health Policy &amp; Management</a:t>
            </a:r>
          </a:p>
          <a:p>
            <a:r>
              <a:rPr lang="en-US" sz="2600" dirty="0" smtClean="0"/>
              <a:t>University of North Carolina at Chapel Hill, Dept. of Computer Science </a:t>
            </a:r>
          </a:p>
          <a:p>
            <a:r>
              <a:rPr lang="en-US" dirty="0" smtClean="0"/>
              <a:t>(kum@tamhsc.edu)</a:t>
            </a:r>
          </a:p>
          <a:p>
            <a:r>
              <a:rPr lang="en-US" altLang="ko-KR" dirty="0">
                <a:solidFill>
                  <a:schemeClr val="accent2">
                    <a:lumMod val="50000"/>
                  </a:schemeClr>
                </a:solidFill>
                <a:ea typeface="굴림" pitchFamily="50" charset="-127"/>
              </a:rPr>
              <a:t>http://research.tamhsc.edu/pinformatics</a:t>
            </a:r>
            <a:endParaRPr lang="en-US" dirty="0">
              <a:solidFill>
                <a:schemeClr val="accent2">
                  <a:lumMod val="50000"/>
                </a:schemeClr>
              </a:solidFill>
            </a:endParaRPr>
          </a:p>
        </p:txBody>
      </p:sp>
      <p:pic>
        <p:nvPicPr>
          <p:cNvPr id="8" name="Picture 2" descr="C:\Users\lynch\Documents\SRPH Website\public_health logos\RGB\public_health_stacked_maroon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5747446"/>
            <a:ext cx="1828800" cy="7295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5842174"/>
            <a:ext cx="2038340" cy="644351"/>
          </a:xfrm>
          <a:prstGeom prst="rect">
            <a:avLst/>
          </a:prstGeom>
        </p:spPr>
      </p:pic>
    </p:spTree>
    <p:extLst>
      <p:ext uri="{BB962C8B-B14F-4D97-AF65-F5344CB8AC3E}">
        <p14:creationId xmlns:p14="http://schemas.microsoft.com/office/powerpoint/2010/main" val="3776963026"/>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5"/>
          <p:cNvSpPr>
            <a:spLocks noGrp="1"/>
          </p:cNvSpPr>
          <p:nvPr>
            <p:ph idx="1"/>
          </p:nvPr>
        </p:nvSpPr>
        <p:spPr/>
        <p:txBody>
          <a:bodyPr>
            <a:normAutofit fontScale="92500" lnSpcReduction="10000"/>
          </a:bodyPr>
          <a:lstStyle/>
          <a:p>
            <a:r>
              <a:rPr lang="en-US" sz="2800" dirty="0" smtClean="0"/>
              <a:t>The </a:t>
            </a:r>
            <a:r>
              <a:rPr lang="en-US" sz="2800" dirty="0"/>
              <a:t>burgeoning field of </a:t>
            </a:r>
            <a:r>
              <a:rPr lang="en-US" sz="2800" i="1" dirty="0"/>
              <a:t>population informatics</a:t>
            </a:r>
            <a:r>
              <a:rPr lang="en-US" sz="2800" dirty="0"/>
              <a:t> </a:t>
            </a:r>
            <a:endParaRPr lang="en-US" sz="2800" dirty="0" smtClean="0"/>
          </a:p>
          <a:p>
            <a:pPr lvl="1"/>
            <a:r>
              <a:rPr lang="en-US" sz="2400" u="sng" dirty="0" smtClean="0">
                <a:solidFill>
                  <a:srgbClr val="C00000"/>
                </a:solidFill>
              </a:rPr>
              <a:t>The </a:t>
            </a:r>
            <a:r>
              <a:rPr lang="en-US" sz="2400" u="sng" dirty="0">
                <a:solidFill>
                  <a:srgbClr val="C00000"/>
                </a:solidFill>
              </a:rPr>
              <a:t>systematic study of populations via secondary analysis of massive data collections (termed “big data”) about people.  </a:t>
            </a:r>
            <a:endParaRPr lang="en-US" sz="2400" u="sng" dirty="0" smtClean="0">
              <a:solidFill>
                <a:srgbClr val="C00000"/>
              </a:solidFill>
            </a:endParaRPr>
          </a:p>
          <a:p>
            <a:pPr lvl="1"/>
            <a:r>
              <a:rPr lang="en-US" sz="2400" dirty="0" smtClean="0"/>
              <a:t>In </a:t>
            </a:r>
            <a:r>
              <a:rPr lang="en-US" sz="2400" dirty="0"/>
              <a:t>particular, </a:t>
            </a:r>
            <a:r>
              <a:rPr lang="en-US" sz="2400" i="1" dirty="0"/>
              <a:t>health informatics</a:t>
            </a:r>
            <a:r>
              <a:rPr lang="en-US" sz="2400" dirty="0"/>
              <a:t> analyzes electronic health records to improve health outcomes for a population</a:t>
            </a:r>
            <a:r>
              <a:rPr lang="en-US" sz="2400" dirty="0" smtClean="0"/>
              <a:t>.</a:t>
            </a:r>
          </a:p>
          <a:p>
            <a:r>
              <a:rPr lang="en-US" sz="2800" b="1" dirty="0" smtClean="0">
                <a:solidFill>
                  <a:srgbClr val="CC0000"/>
                </a:solidFill>
              </a:rPr>
              <a:t>Challenges</a:t>
            </a:r>
            <a:r>
              <a:rPr lang="en-US" sz="2800" dirty="0" smtClean="0"/>
              <a:t> </a:t>
            </a:r>
            <a:r>
              <a:rPr lang="en-US" sz="2800" dirty="0"/>
              <a:t>have constrained the use of person-level data (micro data) in </a:t>
            </a:r>
            <a:r>
              <a:rPr lang="en-US" sz="2800" dirty="0" smtClean="0"/>
              <a:t>research.</a:t>
            </a:r>
          </a:p>
          <a:p>
            <a:pPr lvl="1"/>
            <a:r>
              <a:rPr lang="en-US" sz="2400" dirty="0" smtClean="0">
                <a:solidFill>
                  <a:schemeClr val="accent1">
                    <a:lumMod val="75000"/>
                  </a:schemeClr>
                </a:solidFill>
              </a:rPr>
              <a:t>Privacy</a:t>
            </a:r>
          </a:p>
          <a:p>
            <a:pPr lvl="1"/>
            <a:r>
              <a:rPr lang="en-US" sz="2400" dirty="0">
                <a:solidFill>
                  <a:schemeClr val="accent1">
                    <a:lumMod val="75000"/>
                  </a:schemeClr>
                </a:solidFill>
              </a:rPr>
              <a:t>D</a:t>
            </a:r>
            <a:r>
              <a:rPr lang="en-US" sz="2400" dirty="0" smtClean="0">
                <a:solidFill>
                  <a:schemeClr val="accent1">
                    <a:lumMod val="75000"/>
                  </a:schemeClr>
                </a:solidFill>
              </a:rPr>
              <a:t>ata Access</a:t>
            </a:r>
          </a:p>
          <a:p>
            <a:pPr lvl="1"/>
            <a:r>
              <a:rPr lang="en-US" sz="2400" dirty="0">
                <a:solidFill>
                  <a:schemeClr val="accent1">
                    <a:lumMod val="75000"/>
                  </a:schemeClr>
                </a:solidFill>
              </a:rPr>
              <a:t>D</a:t>
            </a:r>
            <a:r>
              <a:rPr lang="en-US" sz="2400" dirty="0" smtClean="0">
                <a:solidFill>
                  <a:schemeClr val="accent1">
                    <a:lumMod val="75000"/>
                  </a:schemeClr>
                </a:solidFill>
              </a:rPr>
              <a:t>ata </a:t>
            </a:r>
            <a:r>
              <a:rPr lang="en-US" sz="2400" dirty="0">
                <a:solidFill>
                  <a:schemeClr val="accent1">
                    <a:lumMod val="75000"/>
                  </a:schemeClr>
                </a:solidFill>
              </a:rPr>
              <a:t>I</a:t>
            </a:r>
            <a:r>
              <a:rPr lang="en-US" sz="2400" dirty="0" smtClean="0">
                <a:solidFill>
                  <a:schemeClr val="accent1">
                    <a:lumMod val="75000"/>
                  </a:schemeClr>
                </a:solidFill>
              </a:rPr>
              <a:t>ntegration </a:t>
            </a:r>
            <a:endParaRPr lang="en-US" sz="2400" dirty="0">
              <a:solidFill>
                <a:schemeClr val="accent1">
                  <a:lumMod val="75000"/>
                </a:schemeClr>
              </a:solidFill>
            </a:endParaRPr>
          </a:p>
          <a:p>
            <a:pPr lvl="1"/>
            <a:r>
              <a:rPr lang="en-US" sz="2400" dirty="0">
                <a:solidFill>
                  <a:schemeClr val="accent1">
                    <a:lumMod val="75000"/>
                  </a:schemeClr>
                </a:solidFill>
              </a:rPr>
              <a:t>D</a:t>
            </a:r>
            <a:r>
              <a:rPr lang="en-US" sz="2400" dirty="0" smtClean="0">
                <a:solidFill>
                  <a:schemeClr val="accent1">
                    <a:lumMod val="75000"/>
                  </a:schemeClr>
                </a:solidFill>
              </a:rPr>
              <a:t>ata Management</a:t>
            </a:r>
          </a:p>
          <a:p>
            <a:pPr lvl="1"/>
            <a:r>
              <a:rPr lang="en-US" sz="2400" dirty="0" smtClean="0">
                <a:solidFill>
                  <a:schemeClr val="accent1">
                    <a:lumMod val="75000"/>
                  </a:schemeClr>
                </a:solidFill>
              </a:rPr>
              <a:t>Error Management and </a:t>
            </a:r>
            <a:r>
              <a:rPr lang="en-US" sz="2400" dirty="0" err="1" smtClean="0">
                <a:solidFill>
                  <a:schemeClr val="accent1">
                    <a:lumMod val="75000"/>
                  </a:schemeClr>
                </a:solidFill>
              </a:rPr>
              <a:t>propogation</a:t>
            </a:r>
            <a:endParaRPr lang="en-US" sz="2800" dirty="0" smtClean="0"/>
          </a:p>
          <a:p>
            <a:endParaRPr lang="en-US" sz="2800" dirty="0" smtClean="0"/>
          </a:p>
        </p:txBody>
      </p:sp>
      <p:sp>
        <p:nvSpPr>
          <p:cNvPr id="11266" name="Title 4"/>
          <p:cNvSpPr>
            <a:spLocks noGrp="1"/>
          </p:cNvSpPr>
          <p:nvPr>
            <p:ph type="title"/>
          </p:nvPr>
        </p:nvSpPr>
        <p:spPr/>
        <p:txBody>
          <a:bodyPr/>
          <a:lstStyle/>
          <a:p>
            <a:r>
              <a:rPr lang="en-US" dirty="0" smtClean="0"/>
              <a:t>Population Informatics ?</a:t>
            </a:r>
          </a:p>
        </p:txBody>
      </p:sp>
    </p:spTree>
    <p:extLst>
      <p:ext uri="{BB962C8B-B14F-4D97-AF65-F5344CB8AC3E}">
        <p14:creationId xmlns:p14="http://schemas.microsoft.com/office/powerpoint/2010/main" val="4274216648"/>
      </p:ext>
    </p:extLst>
  </p:cSld>
  <p:clrMapOvr>
    <a:masterClrMapping/>
  </p:clrMapOvr>
  <mc:AlternateContent xmlns:mc="http://schemas.openxmlformats.org/markup-compatibility/2006" xmlns:p14="http://schemas.microsoft.com/office/powerpoint/2010/main">
    <mc:Choice Requires="p14">
      <p:transition spd="slow" p14:dur="2000" advTm="27073"/>
    </mc:Choice>
    <mc:Fallback xmlns="">
      <p:transition spd="slow" advTm="2707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What is Population Informatics ?</a:t>
            </a:r>
          </a:p>
          <a:p>
            <a:pPr lvl="1"/>
            <a:r>
              <a:rPr lang="en-US" dirty="0" smtClean="0"/>
              <a:t>Social Genome</a:t>
            </a:r>
          </a:p>
          <a:p>
            <a:pPr lvl="1"/>
            <a:r>
              <a:rPr lang="en-US" dirty="0" smtClean="0"/>
              <a:t>Data Science</a:t>
            </a:r>
          </a:p>
          <a:p>
            <a:r>
              <a:rPr lang="en-US" dirty="0" smtClean="0">
                <a:solidFill>
                  <a:srgbClr val="C00000"/>
                </a:solidFill>
              </a:rPr>
              <a:t>Privacy Challenges</a:t>
            </a:r>
          </a:p>
          <a:p>
            <a:r>
              <a:rPr lang="en-US" dirty="0" smtClean="0">
                <a:solidFill>
                  <a:srgbClr val="002060"/>
                </a:solidFill>
              </a:rPr>
              <a:t>Data Access </a:t>
            </a:r>
          </a:p>
          <a:p>
            <a:r>
              <a:rPr lang="en-US" dirty="0"/>
              <a:t>Case Study</a:t>
            </a:r>
          </a:p>
          <a:p>
            <a:endParaRPr lang="en-US" dirty="0"/>
          </a:p>
        </p:txBody>
      </p:sp>
    </p:spTree>
    <p:extLst>
      <p:ext uri="{BB962C8B-B14F-4D97-AF65-F5344CB8AC3E}">
        <p14:creationId xmlns:p14="http://schemas.microsoft.com/office/powerpoint/2010/main" val="243347526"/>
      </p:ext>
    </p:extLst>
  </p:cSld>
  <p:clrMapOvr>
    <a:masterClrMapping/>
  </p:clrMapOvr>
  <mc:AlternateContent xmlns:mc="http://schemas.openxmlformats.org/markup-compatibility/2006" xmlns:p14="http://schemas.microsoft.com/office/powerpoint/2010/main">
    <mc:Choice Requires="p14">
      <p:transition spd="slow" p14:dur="2000" advTm="2021"/>
    </mc:Choice>
    <mc:Fallback xmlns="">
      <p:transition spd="slow" advTm="202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Social Issues: Balance between</a:t>
            </a:r>
          </a:p>
        </p:txBody>
      </p:sp>
      <p:sp>
        <p:nvSpPr>
          <p:cNvPr id="25603" name="Content Placeholder 2"/>
          <p:cNvSpPr>
            <a:spLocks noGrp="1"/>
          </p:cNvSpPr>
          <p:nvPr>
            <p:ph idx="1"/>
          </p:nvPr>
        </p:nvSpPr>
        <p:spPr/>
        <p:txBody>
          <a:bodyPr>
            <a:normAutofit fontScale="92500" lnSpcReduction="10000"/>
          </a:bodyPr>
          <a:lstStyle/>
          <a:p>
            <a:r>
              <a:rPr lang="en-US" sz="2800" dirty="0" smtClean="0"/>
              <a:t>Individual privacy </a:t>
            </a:r>
          </a:p>
          <a:p>
            <a:pPr lvl="1"/>
            <a:r>
              <a:rPr lang="en-US" sz="2400" dirty="0" smtClean="0"/>
              <a:t>Secrecy does not work very well : accuracy of data </a:t>
            </a:r>
          </a:p>
          <a:p>
            <a:r>
              <a:rPr lang="en-US" sz="2800" dirty="0" smtClean="0"/>
              <a:t>Cost of integrity of data </a:t>
            </a:r>
          </a:p>
          <a:p>
            <a:pPr lvl="1"/>
            <a:r>
              <a:rPr lang="en-US" sz="2400" dirty="0" smtClean="0"/>
              <a:t>Incorrect analysis that lead to can lead to wrong decisions</a:t>
            </a:r>
          </a:p>
          <a:p>
            <a:r>
              <a:rPr lang="en-US" sz="2800" dirty="0" smtClean="0"/>
              <a:t>Organization transparency &amp; accountability</a:t>
            </a:r>
          </a:p>
          <a:p>
            <a:r>
              <a:rPr lang="en-US" sz="2800" dirty="0" smtClean="0"/>
              <a:t>Freedom of speech</a:t>
            </a:r>
          </a:p>
          <a:p>
            <a:pPr lvl="1"/>
            <a:r>
              <a:rPr lang="en-US" sz="2400" dirty="0" smtClean="0"/>
              <a:t>Marketing is freedom to express why one should prescribe certain drugs</a:t>
            </a:r>
          </a:p>
          <a:p>
            <a:pPr lvl="1"/>
            <a:r>
              <a:rPr lang="en-US" sz="2400" dirty="0" smtClean="0"/>
              <a:t>Marketing is freedom to send junk mail &amp; call</a:t>
            </a:r>
          </a:p>
          <a:p>
            <a:pPr lvl="1"/>
            <a:r>
              <a:rPr lang="en-US" sz="2400" dirty="0" smtClean="0"/>
              <a:t>Thus, getting more information to better target is acceptable and should be allowed</a:t>
            </a:r>
          </a:p>
        </p:txBody>
      </p:sp>
    </p:spTree>
    <p:extLst>
      <p:ext uri="{BB962C8B-B14F-4D97-AF65-F5344CB8AC3E}">
        <p14:creationId xmlns:p14="http://schemas.microsoft.com/office/powerpoint/2010/main" val="1463388504"/>
      </p:ext>
    </p:extLst>
  </p:cSld>
  <p:clrMapOvr>
    <a:masterClrMapping/>
  </p:clrMapOvr>
  <p:transition spd="slow" advTm="2001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Approaches to privacy protection</a:t>
            </a:r>
            <a:endParaRPr lang="en-US" dirty="0" smtClean="0"/>
          </a:p>
        </p:txBody>
      </p:sp>
      <p:sp>
        <p:nvSpPr>
          <p:cNvPr id="26627" name="Content Placeholder 2"/>
          <p:cNvSpPr>
            <a:spLocks noGrp="1"/>
          </p:cNvSpPr>
          <p:nvPr>
            <p:ph idx="1"/>
          </p:nvPr>
        </p:nvSpPr>
        <p:spPr>
          <a:xfrm>
            <a:off x="457200" y="1600200"/>
            <a:ext cx="8229600" cy="4953000"/>
          </a:xfrm>
        </p:spPr>
        <p:txBody>
          <a:bodyPr>
            <a:noAutofit/>
          </a:bodyPr>
          <a:lstStyle/>
          <a:p>
            <a:r>
              <a:rPr lang="en-US" sz="2400" dirty="0" smtClean="0"/>
              <a:t>Secrecy : Hiding information</a:t>
            </a:r>
          </a:p>
          <a:p>
            <a:pPr lvl="1"/>
            <a:r>
              <a:rPr lang="en-US" sz="2000" dirty="0" smtClean="0"/>
              <a:t>Instinctive, common sense approach</a:t>
            </a:r>
          </a:p>
          <a:p>
            <a:pPr lvl="1"/>
            <a:r>
              <a:rPr lang="en-US" sz="2000" dirty="0" smtClean="0"/>
              <a:t>In reality, has limited power to protect privacy</a:t>
            </a:r>
          </a:p>
          <a:p>
            <a:pPr lvl="2"/>
            <a:r>
              <a:rPr lang="en-US" sz="1800" dirty="0" smtClean="0"/>
              <a:t>When someone is out to find out, there are multiple avenues, and the cost of trying to lock down data is too high for the limited protection it can provide</a:t>
            </a:r>
          </a:p>
          <a:p>
            <a:pPr lvl="1"/>
            <a:r>
              <a:rPr lang="en-US" sz="2000" dirty="0" smtClean="0"/>
              <a:t>Very high cost related to</a:t>
            </a:r>
          </a:p>
          <a:p>
            <a:pPr lvl="2"/>
            <a:r>
              <a:rPr lang="en-US" sz="1800" dirty="0" smtClean="0"/>
              <a:t>Accuracy of data, use of data for legitimate reasons, transparency</a:t>
            </a:r>
          </a:p>
          <a:p>
            <a:r>
              <a:rPr lang="en-US" sz="2400" dirty="0" smtClean="0"/>
              <a:t>Information Transparency &amp; Accountability</a:t>
            </a:r>
          </a:p>
          <a:p>
            <a:pPr lvl="1"/>
            <a:r>
              <a:rPr lang="en-US" sz="2000" dirty="0" smtClean="0"/>
              <a:t>Disclosure : Declared in writing, so when something goes wrong the right people are held accountable (data use agreements)</a:t>
            </a:r>
          </a:p>
          <a:p>
            <a:pPr lvl="1"/>
            <a:r>
              <a:rPr lang="en-US" sz="2000" dirty="0" smtClean="0"/>
              <a:t>Internet : crowdsourced auditing?</a:t>
            </a:r>
          </a:p>
          <a:p>
            <a:pPr lvl="1"/>
            <a:r>
              <a:rPr lang="en-US" sz="2000" dirty="0" smtClean="0"/>
              <a:t>Logs &amp; audits : what to log, how to keep tamperproof log</a:t>
            </a:r>
          </a:p>
          <a:p>
            <a:pPr lvl="1"/>
            <a:r>
              <a:rPr lang="en-US" sz="2000" dirty="0" smtClean="0">
                <a:solidFill>
                  <a:srgbClr val="C00000"/>
                </a:solidFill>
              </a:rPr>
              <a:t>Financial social genome: credit reports</a:t>
            </a:r>
          </a:p>
        </p:txBody>
      </p:sp>
    </p:spTree>
    <p:extLst>
      <p:ext uri="{BB962C8B-B14F-4D97-AF65-F5344CB8AC3E}">
        <p14:creationId xmlns:p14="http://schemas.microsoft.com/office/powerpoint/2010/main" val="3559052376"/>
      </p:ext>
    </p:extLst>
  </p:cSld>
  <p:clrMapOvr>
    <a:masterClrMapping/>
  </p:clrMapOvr>
  <p:transition spd="slow" advTm="103243"/>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Differential Privacy</a:t>
            </a:r>
            <a:br>
              <a:rPr lang="en-US" dirty="0" smtClean="0"/>
            </a:br>
            <a:r>
              <a:rPr lang="en-US" sz="4000" dirty="0" smtClean="0"/>
              <a:t>Privacy is a BUDGET constrained problem</a:t>
            </a:r>
            <a:endParaRPr lang="en-US" sz="4000" dirty="0"/>
          </a:p>
        </p:txBody>
      </p:sp>
      <p:sp>
        <p:nvSpPr>
          <p:cNvPr id="3" name="Content Placeholder 2"/>
          <p:cNvSpPr>
            <a:spLocks noGrp="1"/>
          </p:cNvSpPr>
          <p:nvPr>
            <p:ph idx="1"/>
          </p:nvPr>
        </p:nvSpPr>
        <p:spPr/>
        <p:txBody>
          <a:bodyPr>
            <a:normAutofit/>
          </a:bodyPr>
          <a:lstStyle/>
          <a:p>
            <a:r>
              <a:rPr lang="en-US" dirty="0" smtClean="0"/>
              <a:t>Differential Privacy proves </a:t>
            </a:r>
            <a:r>
              <a:rPr lang="en-US" dirty="0"/>
              <a:t>e</a:t>
            </a:r>
            <a:r>
              <a:rPr lang="en-US" dirty="0" smtClean="0"/>
              <a:t>ach </a:t>
            </a:r>
            <a:r>
              <a:rPr lang="en-US" dirty="0"/>
              <a:t>query leads to some privacy loss while providing some utility in terms of data analysis. </a:t>
            </a:r>
            <a:endParaRPr lang="en-US" dirty="0" smtClean="0"/>
          </a:p>
          <a:p>
            <a:r>
              <a:rPr lang="en-US" dirty="0" smtClean="0">
                <a:solidFill>
                  <a:srgbClr val="0070C0"/>
                </a:solidFill>
              </a:rPr>
              <a:t>The </a:t>
            </a:r>
            <a:r>
              <a:rPr lang="en-US" dirty="0">
                <a:solidFill>
                  <a:srgbClr val="0070C0"/>
                </a:solidFill>
              </a:rPr>
              <a:t>goal is to achieve the maximum utility under a fixed privacy budget </a:t>
            </a:r>
            <a:endParaRPr lang="en-US" dirty="0" smtClean="0">
              <a:solidFill>
                <a:srgbClr val="0070C0"/>
              </a:solidFill>
            </a:endParaRPr>
          </a:p>
        </p:txBody>
      </p:sp>
      <p:grpSp>
        <p:nvGrpSpPr>
          <p:cNvPr id="9" name="Group 8"/>
          <p:cNvGrpSpPr/>
          <p:nvPr/>
        </p:nvGrpSpPr>
        <p:grpSpPr>
          <a:xfrm>
            <a:off x="120142" y="4572000"/>
            <a:ext cx="8903715" cy="2085975"/>
            <a:chOff x="164085" y="4743745"/>
            <a:chExt cx="8903715" cy="2085975"/>
          </a:xfrm>
        </p:grpSpPr>
        <p:pic>
          <p:nvPicPr>
            <p:cNvPr id="8" name="Picture 7"/>
            <p:cNvPicPr>
              <a:picLocks noChangeAspect="1"/>
            </p:cNvPicPr>
            <p:nvPr/>
          </p:nvPicPr>
          <p:blipFill>
            <a:blip r:embed="rId3"/>
            <a:stretch>
              <a:fillRect/>
            </a:stretch>
          </p:blipFill>
          <p:spPr>
            <a:xfrm>
              <a:off x="164085" y="4743745"/>
              <a:ext cx="8903715" cy="2085975"/>
            </a:xfrm>
            <a:prstGeom prst="rect">
              <a:avLst/>
            </a:prstGeom>
          </p:spPr>
        </p:pic>
        <p:sp>
          <p:nvSpPr>
            <p:cNvPr id="4" name="TextBox 3"/>
            <p:cNvSpPr txBox="1"/>
            <p:nvPr/>
          </p:nvSpPr>
          <p:spPr>
            <a:xfrm>
              <a:off x="573600" y="4953000"/>
              <a:ext cx="8265600" cy="646331"/>
            </a:xfrm>
            <a:prstGeom prst="rect">
              <a:avLst/>
            </a:prstGeom>
            <a:noFill/>
          </p:spPr>
          <p:txBody>
            <a:bodyPr wrap="square" rtlCol="0">
              <a:spAutoFit/>
            </a:bodyPr>
            <a:lstStyle/>
            <a:p>
              <a:r>
                <a:rPr lang="en-US" sz="3600" b="1" dirty="0" smtClean="0">
                  <a:solidFill>
                    <a:schemeClr val="bg1"/>
                  </a:solidFill>
                </a:rPr>
                <a:t>Utility                                                   </a:t>
              </a:r>
              <a:r>
                <a:rPr lang="en-US" sz="2000" b="1" dirty="0" smtClean="0">
                  <a:solidFill>
                    <a:schemeClr val="bg1"/>
                  </a:solidFill>
                </a:rPr>
                <a:t>  </a:t>
              </a:r>
              <a:r>
                <a:rPr lang="en-US" sz="3600" b="1" dirty="0" smtClean="0">
                  <a:solidFill>
                    <a:schemeClr val="bg1"/>
                  </a:solidFill>
                </a:rPr>
                <a:t>Privacy</a:t>
              </a:r>
              <a:endParaRPr lang="en-US" sz="3600" b="1" dirty="0">
                <a:solidFill>
                  <a:schemeClr val="bg1"/>
                </a:solidFill>
              </a:endParaRPr>
            </a:p>
          </p:txBody>
        </p:sp>
      </p:grpSp>
    </p:spTree>
    <p:extLst>
      <p:ext uri="{BB962C8B-B14F-4D97-AF65-F5344CB8AC3E}">
        <p14:creationId xmlns:p14="http://schemas.microsoft.com/office/powerpoint/2010/main" val="1659102211"/>
      </p:ext>
    </p:extLst>
  </p:cSld>
  <p:clrMapOvr>
    <a:masterClrMapping/>
  </p:clrMapOvr>
  <mc:AlternateContent xmlns:mc="http://schemas.openxmlformats.org/markup-compatibility/2006" xmlns:p14="http://schemas.microsoft.com/office/powerpoint/2010/main">
    <mc:Choice Requires="p14">
      <p:transition spd="slow" p14:dur="2000" advTm="62000"/>
    </mc:Choice>
    <mc:Fallback xmlns="">
      <p:transition spd="slow" advTm="6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t>Privacy expectations </a:t>
            </a:r>
            <a:br>
              <a:rPr lang="en-US" smtClean="0"/>
            </a:br>
            <a:r>
              <a:rPr lang="en-US" smtClean="0"/>
              <a:t>for doing research</a:t>
            </a:r>
            <a:endParaRPr lang="en-US" dirty="0" smtClean="0"/>
          </a:p>
        </p:txBody>
      </p:sp>
      <p:sp>
        <p:nvSpPr>
          <p:cNvPr id="27651" name="Content Placeholder 2"/>
          <p:cNvSpPr>
            <a:spLocks noGrp="1"/>
          </p:cNvSpPr>
          <p:nvPr>
            <p:ph idx="1"/>
          </p:nvPr>
        </p:nvSpPr>
        <p:spPr>
          <a:xfrm>
            <a:off x="228600" y="1219200"/>
            <a:ext cx="8686800" cy="4800600"/>
          </a:xfrm>
        </p:spPr>
        <p:txBody>
          <a:bodyPr>
            <a:normAutofit lnSpcReduction="10000"/>
          </a:bodyPr>
          <a:lstStyle/>
          <a:p>
            <a:r>
              <a:rPr lang="en-US" dirty="0" smtClean="0"/>
              <a:t>Contextual Integrity</a:t>
            </a:r>
          </a:p>
          <a:p>
            <a:pPr lvl="1"/>
            <a:r>
              <a:rPr lang="en-US" dirty="0" smtClean="0"/>
              <a:t>Easier than business, surveillance</a:t>
            </a:r>
          </a:p>
          <a:p>
            <a:r>
              <a:rPr lang="en-US" dirty="0" smtClean="0"/>
              <a:t>Confidential </a:t>
            </a:r>
            <a:r>
              <a:rPr lang="en-US" dirty="0"/>
              <a:t>r</a:t>
            </a:r>
            <a:r>
              <a:rPr lang="en-US" dirty="0" smtClean="0"/>
              <a:t>elationship between researcher and subjects of the data</a:t>
            </a:r>
          </a:p>
          <a:p>
            <a:pPr lvl="1"/>
            <a:r>
              <a:rPr lang="en-US" dirty="0" smtClean="0"/>
              <a:t>In secondary data analysis no contact</a:t>
            </a:r>
          </a:p>
          <a:p>
            <a:r>
              <a:rPr lang="en-US" dirty="0" smtClean="0"/>
              <a:t>IRB approvals based on (Belmont Report)</a:t>
            </a:r>
          </a:p>
          <a:p>
            <a:pPr lvl="1"/>
            <a:r>
              <a:rPr lang="en-US" dirty="0" smtClean="0"/>
              <a:t>Benefit to society</a:t>
            </a:r>
          </a:p>
          <a:p>
            <a:pPr lvl="1"/>
            <a:r>
              <a:rPr lang="en-US" dirty="0" smtClean="0"/>
              <a:t>Risk of harm </a:t>
            </a:r>
          </a:p>
          <a:p>
            <a:pPr lvl="2"/>
            <a:r>
              <a:rPr lang="en-US" b="1" dirty="0" smtClean="0">
                <a:solidFill>
                  <a:srgbClr val="C00000"/>
                </a:solidFill>
              </a:rPr>
              <a:t>To individuals: privacy violation &amp; inaccurate results </a:t>
            </a:r>
          </a:p>
          <a:p>
            <a:pPr lvl="2"/>
            <a:r>
              <a:rPr lang="en-US" dirty="0" smtClean="0"/>
              <a:t>To society : inaccurate analysis resulting in wrong decisions</a:t>
            </a:r>
          </a:p>
        </p:txBody>
      </p:sp>
    </p:spTree>
    <p:extLst>
      <p:ext uri="{BB962C8B-B14F-4D97-AF65-F5344CB8AC3E}">
        <p14:creationId xmlns:p14="http://schemas.microsoft.com/office/powerpoint/2010/main" val="4061065262"/>
      </p:ext>
    </p:extLst>
  </p:cSld>
  <p:clrMapOvr>
    <a:masterClrMapping/>
  </p:clrMapOvr>
  <p:transition spd="slow" advTm="9923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123525"/>
            <a:ext cx="6705600" cy="762000"/>
          </a:xfrm>
        </p:spPr>
        <p:txBody>
          <a:bodyPr>
            <a:normAutofit fontScale="90000"/>
          </a:bodyPr>
          <a:lstStyle/>
          <a:p>
            <a:r>
              <a:rPr lang="en-US" dirty="0" smtClean="0"/>
              <a:t>Information system requirements</a:t>
            </a:r>
          </a:p>
        </p:txBody>
      </p:sp>
      <p:sp>
        <p:nvSpPr>
          <p:cNvPr id="30723" name="Content Placeholder 2"/>
          <p:cNvSpPr>
            <a:spLocks noGrp="1"/>
          </p:cNvSpPr>
          <p:nvPr>
            <p:ph idx="1"/>
          </p:nvPr>
        </p:nvSpPr>
        <p:spPr/>
        <p:txBody>
          <a:bodyPr/>
          <a:lstStyle/>
          <a:p>
            <a:r>
              <a:rPr lang="en-US" dirty="0"/>
              <a:t>Federal Information Security Management Act of </a:t>
            </a:r>
            <a:r>
              <a:rPr lang="en-US" dirty="0" smtClean="0"/>
              <a:t>2002 (FISMA)</a:t>
            </a:r>
          </a:p>
          <a:p>
            <a:pPr lvl="1"/>
            <a:r>
              <a:rPr lang="en-US" dirty="0" smtClean="0">
                <a:solidFill>
                  <a:srgbClr val="C00000"/>
                </a:solidFill>
              </a:rPr>
              <a:t>Integrity : correctness</a:t>
            </a:r>
          </a:p>
          <a:p>
            <a:pPr lvl="2"/>
            <a:r>
              <a:rPr lang="en-US" dirty="0" smtClean="0"/>
              <a:t>Cost of incorrect information leading to incorrect decisions</a:t>
            </a:r>
          </a:p>
          <a:p>
            <a:pPr lvl="1"/>
            <a:r>
              <a:rPr lang="en-US" dirty="0" smtClean="0">
                <a:solidFill>
                  <a:srgbClr val="C00000"/>
                </a:solidFill>
              </a:rPr>
              <a:t>Confidentiality : sharing information</a:t>
            </a:r>
          </a:p>
          <a:p>
            <a:pPr lvl="2"/>
            <a:r>
              <a:rPr lang="en-US" dirty="0" smtClean="0"/>
              <a:t>Sharing what information with who for what purposes</a:t>
            </a:r>
          </a:p>
          <a:p>
            <a:pPr lvl="1"/>
            <a:r>
              <a:rPr lang="en-US" dirty="0" smtClean="0">
                <a:solidFill>
                  <a:srgbClr val="C00000"/>
                </a:solidFill>
              </a:rPr>
              <a:t>Availability : access</a:t>
            </a:r>
          </a:p>
          <a:p>
            <a:endParaRPr lang="en-US" dirty="0" smtClean="0"/>
          </a:p>
        </p:txBody>
      </p:sp>
    </p:spTree>
    <p:extLst>
      <p:ext uri="{BB962C8B-B14F-4D97-AF65-F5344CB8AC3E}">
        <p14:creationId xmlns:p14="http://schemas.microsoft.com/office/powerpoint/2010/main" val="371671960"/>
      </p:ext>
    </p:extLst>
  </p:cSld>
  <p:clrMapOvr>
    <a:masterClrMapping/>
  </p:clrMapOvr>
  <mc:AlternateContent xmlns:mc="http://schemas.openxmlformats.org/markup-compatibility/2006" xmlns:p14="http://schemas.microsoft.com/office/powerpoint/2010/main">
    <mc:Choice Requires="p14">
      <p:transition spd="slow" p14:dur="2000" advTm="47671"/>
    </mc:Choice>
    <mc:Fallback xmlns="">
      <p:transition spd="slow" advTm="4767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
          <p:cNvSpPr>
            <a:spLocks noGrp="1"/>
          </p:cNvSpPr>
          <p:nvPr>
            <p:ph type="title"/>
          </p:nvPr>
        </p:nvSpPr>
        <p:spPr/>
        <p:txBody>
          <a:bodyPr/>
          <a:lstStyle/>
          <a:p>
            <a:r>
              <a:rPr lang="en-US" dirty="0" smtClean="0"/>
              <a:t>Privacy-by-Design</a:t>
            </a:r>
          </a:p>
        </p:txBody>
      </p:sp>
      <p:pic>
        <p:nvPicPr>
          <p:cNvPr id="72707"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2400" y="1732755"/>
            <a:ext cx="3128962" cy="4535487"/>
          </a:xfrm>
        </p:spPr>
      </p:pic>
      <p:sp>
        <p:nvSpPr>
          <p:cNvPr id="6" name="Content Placeholder 8"/>
          <p:cNvSpPr txBox="1">
            <a:spLocks/>
          </p:cNvSpPr>
          <p:nvPr/>
        </p:nvSpPr>
        <p:spPr>
          <a:xfrm>
            <a:off x="1828800" y="1371600"/>
            <a:ext cx="7315200" cy="5257799"/>
          </a:xfrm>
          <a:prstGeom prst="rect">
            <a:avLst/>
          </a:prstGeom>
          <a:solidFill>
            <a:schemeClr val="bg1"/>
          </a:solidFill>
        </p:spPr>
        <p:txBody>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sz="2800" kern="0" dirty="0" smtClean="0"/>
              <a:t>A different perspective on privacy and research using personal data</a:t>
            </a:r>
          </a:p>
          <a:p>
            <a:r>
              <a:rPr lang="en-US" sz="2800" kern="0" dirty="0" smtClean="0"/>
              <a:t>Personal Data is Delicate/Hazardous/Valuable</a:t>
            </a:r>
          </a:p>
          <a:p>
            <a:r>
              <a:rPr lang="en-US" sz="2800" kern="0" dirty="0" smtClean="0"/>
              <a:t>Important to have proper systems in place that give protection but allow for continued research in a safe manner</a:t>
            </a:r>
          </a:p>
          <a:p>
            <a:r>
              <a:rPr lang="en-US" sz="2800" kern="0" dirty="0" smtClean="0"/>
              <a:t>All hazardous material need standards</a:t>
            </a:r>
          </a:p>
          <a:p>
            <a:pPr lvl="1">
              <a:lnSpc>
                <a:spcPct val="80000"/>
              </a:lnSpc>
            </a:pPr>
            <a:r>
              <a:rPr lang="en-US" sz="2400" kern="0" dirty="0">
                <a:solidFill>
                  <a:srgbClr val="C00000"/>
                </a:solidFill>
              </a:rPr>
              <a:t>Safe environments </a:t>
            </a:r>
            <a:r>
              <a:rPr lang="en-US" sz="2400" kern="0" dirty="0"/>
              <a:t>to handle them in : closed </a:t>
            </a:r>
            <a:r>
              <a:rPr lang="en-US" sz="2400" kern="0" dirty="0">
                <a:solidFill>
                  <a:srgbClr val="C00000"/>
                </a:solidFill>
              </a:rPr>
              <a:t>computer server system lab</a:t>
            </a:r>
          </a:p>
          <a:p>
            <a:pPr lvl="1">
              <a:lnSpc>
                <a:spcPct val="80000"/>
              </a:lnSpc>
            </a:pPr>
            <a:r>
              <a:rPr lang="en-US" sz="2400" kern="0" dirty="0" smtClean="0">
                <a:solidFill>
                  <a:srgbClr val="C00000"/>
                </a:solidFill>
              </a:rPr>
              <a:t>Proper handling procedures</a:t>
            </a:r>
            <a:r>
              <a:rPr lang="en-US" sz="2400" kern="0" dirty="0" smtClean="0"/>
              <a:t> : what </a:t>
            </a:r>
            <a:r>
              <a:rPr lang="en-US" sz="2400" kern="0" dirty="0" smtClean="0">
                <a:solidFill>
                  <a:srgbClr val="C00000"/>
                </a:solidFill>
              </a:rPr>
              <a:t>software</a:t>
            </a:r>
            <a:r>
              <a:rPr lang="en-US" sz="2400" kern="0" dirty="0" smtClean="0"/>
              <a:t>  are allowed to run on the data</a:t>
            </a:r>
          </a:p>
          <a:p>
            <a:pPr lvl="1">
              <a:lnSpc>
                <a:spcPct val="80000"/>
              </a:lnSpc>
            </a:pPr>
            <a:r>
              <a:rPr lang="en-US" sz="2400" kern="0" dirty="0" smtClean="0">
                <a:solidFill>
                  <a:srgbClr val="C00000"/>
                </a:solidFill>
              </a:rPr>
              <a:t>Safe containers </a:t>
            </a:r>
            <a:r>
              <a:rPr lang="en-US" sz="2400" kern="0" dirty="0" smtClean="0"/>
              <a:t>to store them : </a:t>
            </a:r>
            <a:r>
              <a:rPr lang="en-US" sz="2400" kern="0" dirty="0" smtClean="0">
                <a:solidFill>
                  <a:srgbClr val="C00000"/>
                </a:solidFill>
              </a:rPr>
              <a:t>DB system</a:t>
            </a:r>
            <a:endParaRPr lang="en-US" sz="2400" kern="0" dirty="0">
              <a:solidFill>
                <a:srgbClr val="C00000"/>
              </a:solidFill>
            </a:endParaRPr>
          </a:p>
        </p:txBody>
      </p:sp>
    </p:spTree>
    <p:extLst>
      <p:ext uri="{BB962C8B-B14F-4D97-AF65-F5344CB8AC3E}">
        <p14:creationId xmlns:p14="http://schemas.microsoft.com/office/powerpoint/2010/main" val="3517387364"/>
      </p:ext>
    </p:extLst>
  </p:cSld>
  <p:clrMapOvr>
    <a:masterClrMapping/>
  </p:clrMapOvr>
  <p:transition spd="slow" advTm="6289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a:xfrm>
            <a:off x="457200" y="1371600"/>
            <a:ext cx="8534400" cy="4800600"/>
          </a:xfrm>
        </p:spPr>
        <p:txBody>
          <a:bodyPr>
            <a:normAutofit fontScale="85000" lnSpcReduction="10000"/>
          </a:bodyPr>
          <a:lstStyle/>
          <a:p>
            <a:r>
              <a:rPr lang="en-US" dirty="0"/>
              <a:t>First, the </a:t>
            </a:r>
            <a:r>
              <a:rPr lang="en-US" i="1" dirty="0">
                <a:solidFill>
                  <a:srgbClr val="C00000"/>
                </a:solidFill>
              </a:rPr>
              <a:t>Minimum Necessary Standard</a:t>
            </a:r>
            <a:r>
              <a:rPr lang="en-US" dirty="0">
                <a:solidFill>
                  <a:srgbClr val="C00000"/>
                </a:solidFill>
              </a:rPr>
              <a:t> </a:t>
            </a:r>
            <a:r>
              <a:rPr lang="en-US" dirty="0"/>
              <a:t>states that maximum privacy protection is provided when the minimum information needed for the task is accessed at any given time.  </a:t>
            </a:r>
            <a:endParaRPr lang="en-US" dirty="0" smtClean="0"/>
          </a:p>
          <a:p>
            <a:r>
              <a:rPr lang="en-US" dirty="0" smtClean="0"/>
              <a:t>Second</a:t>
            </a:r>
            <a:r>
              <a:rPr lang="en-US" dirty="0"/>
              <a:t>, the </a:t>
            </a:r>
            <a:r>
              <a:rPr lang="en-US" i="1" dirty="0">
                <a:solidFill>
                  <a:srgbClr val="C00000"/>
                </a:solidFill>
              </a:rPr>
              <a:t>Maximum Usability Principle</a:t>
            </a:r>
            <a:r>
              <a:rPr lang="en-US" dirty="0">
                <a:solidFill>
                  <a:srgbClr val="C00000"/>
                </a:solidFill>
              </a:rPr>
              <a:t> </a:t>
            </a:r>
            <a:r>
              <a:rPr lang="en-US" dirty="0"/>
              <a:t>states that data are most usable when access to the data is least restrictive (i.e. direct remote access is most usable</a:t>
            </a:r>
            <a:r>
              <a:rPr lang="en-US" dirty="0" smtClean="0"/>
              <a:t>).</a:t>
            </a:r>
          </a:p>
          <a:p>
            <a:r>
              <a:rPr lang="en-US" dirty="0" smtClean="0"/>
              <a:t>Based on common activities in the workflow, design systems that have maximum access to the minimum amount of information required</a:t>
            </a:r>
          </a:p>
          <a:p>
            <a:r>
              <a:rPr lang="en-US" dirty="0" smtClean="0"/>
              <a:t>Combination of technology, governance, and transparency (operation)</a:t>
            </a:r>
            <a:endParaRPr lang="en-US" dirty="0"/>
          </a:p>
        </p:txBody>
      </p:sp>
    </p:spTree>
    <p:extLst>
      <p:ext uri="{BB962C8B-B14F-4D97-AF65-F5344CB8AC3E}">
        <p14:creationId xmlns:p14="http://schemas.microsoft.com/office/powerpoint/2010/main" val="1468431268"/>
      </p:ext>
    </p:extLst>
  </p:cSld>
  <p:clrMapOvr>
    <a:masterClrMapping/>
  </p:clrMapOvr>
  <mc:AlternateContent xmlns:mc="http://schemas.openxmlformats.org/markup-compatibility/2006" xmlns:p14="http://schemas.microsoft.com/office/powerpoint/2010/main">
    <mc:Choice Requires="p14">
      <p:transition spd="slow" p14:dur="2000" advTm="33734"/>
    </mc:Choice>
    <mc:Fallback xmlns="">
      <p:transition spd="slow" advTm="3373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Population Informatics ?</a:t>
            </a:r>
          </a:p>
          <a:p>
            <a:pPr lvl="1"/>
            <a:r>
              <a:rPr lang="en-US" dirty="0" smtClean="0"/>
              <a:t>Social Genome</a:t>
            </a:r>
          </a:p>
          <a:p>
            <a:pPr lvl="1"/>
            <a:r>
              <a:rPr lang="en-US" dirty="0" smtClean="0"/>
              <a:t>Data Science</a:t>
            </a:r>
          </a:p>
          <a:p>
            <a:r>
              <a:rPr lang="en-US" dirty="0" smtClean="0">
                <a:solidFill>
                  <a:srgbClr val="002060"/>
                </a:solidFill>
              </a:rPr>
              <a:t>Privacy </a:t>
            </a:r>
            <a:r>
              <a:rPr lang="en-US" dirty="0" smtClean="0"/>
              <a:t>Challenges</a:t>
            </a:r>
            <a:endParaRPr lang="en-US" dirty="0" smtClean="0">
              <a:solidFill>
                <a:srgbClr val="002060"/>
              </a:solidFill>
            </a:endParaRPr>
          </a:p>
          <a:p>
            <a:r>
              <a:rPr lang="en-US" dirty="0" smtClean="0">
                <a:solidFill>
                  <a:srgbClr val="C00000"/>
                </a:solidFill>
              </a:rPr>
              <a:t>Data Access </a:t>
            </a:r>
          </a:p>
          <a:p>
            <a:r>
              <a:rPr lang="en-US" dirty="0"/>
              <a:t>Case Study</a:t>
            </a:r>
          </a:p>
          <a:p>
            <a:endParaRPr lang="en-US" dirty="0"/>
          </a:p>
        </p:txBody>
      </p:sp>
    </p:spTree>
    <p:extLst>
      <p:ext uri="{BB962C8B-B14F-4D97-AF65-F5344CB8AC3E}">
        <p14:creationId xmlns:p14="http://schemas.microsoft.com/office/powerpoint/2010/main" val="4039717860"/>
      </p:ext>
    </p:extLst>
  </p:cSld>
  <p:clrMapOvr>
    <a:masterClrMapping/>
  </p:clrMapOvr>
  <mc:AlternateContent xmlns:mc="http://schemas.openxmlformats.org/markup-compatibility/2006" xmlns:p14="http://schemas.microsoft.com/office/powerpoint/2010/main">
    <mc:Choice Requires="p14">
      <p:transition spd="slow" p14:dur="2000" advTm="1592"/>
    </mc:Choice>
    <mc:Fallback xmlns="">
      <p:transition spd="slow" advTm="15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PhD in computer science (data mining)</a:t>
            </a:r>
          </a:p>
          <a:p>
            <a:r>
              <a:rPr lang="en-US" dirty="0" smtClean="0"/>
              <a:t>Minor: MSW (policy &amp; management)</a:t>
            </a:r>
          </a:p>
          <a:p>
            <a:r>
              <a:rPr lang="en-US" dirty="0" smtClean="0"/>
              <a:t>Primary appointment: HPM (15+ years: CS, SW, HPM)</a:t>
            </a:r>
          </a:p>
          <a:p>
            <a:r>
              <a:rPr lang="en-US" dirty="0" smtClean="0"/>
              <a:t>Population Informatics Research Group </a:t>
            </a:r>
          </a:p>
          <a:p>
            <a:pPr lvl="1"/>
            <a:r>
              <a:rPr lang="en-US" dirty="0" smtClean="0"/>
              <a:t>TAMU &amp; UNC</a:t>
            </a:r>
          </a:p>
          <a:p>
            <a:pPr lvl="1"/>
            <a:r>
              <a:rPr lang="en-US" dirty="0" smtClean="0"/>
              <a:t>Multidisciplinary: CS, HSR, SW, sociology</a:t>
            </a:r>
          </a:p>
          <a:p>
            <a:pPr lvl="1"/>
            <a:r>
              <a:rPr lang="en-US" dirty="0" smtClean="0"/>
              <a:t>NSF </a:t>
            </a:r>
            <a:r>
              <a:rPr lang="en-US" dirty="0" err="1" smtClean="0"/>
              <a:t>Bigdata</a:t>
            </a:r>
            <a:r>
              <a:rPr lang="en-US" dirty="0" smtClean="0"/>
              <a:t> (cyberinfrastructure) </a:t>
            </a:r>
            <a:r>
              <a:rPr lang="en-US" dirty="0" err="1" smtClean="0"/>
              <a:t>DataBridge</a:t>
            </a:r>
            <a:r>
              <a:rPr lang="en-US" dirty="0" smtClean="0"/>
              <a:t>: A </a:t>
            </a:r>
            <a:r>
              <a:rPr lang="en-US" dirty="0" err="1" smtClean="0"/>
              <a:t>Sociometric</a:t>
            </a:r>
            <a:r>
              <a:rPr lang="en-US" dirty="0" smtClean="0"/>
              <a:t> System for Long-Tail Science Data Collections</a:t>
            </a:r>
          </a:p>
          <a:p>
            <a:pPr lvl="1"/>
            <a:r>
              <a:rPr lang="en-US" dirty="0" smtClean="0"/>
              <a:t>TX HHSC: 1115 Medicaid Waiver Evaluation </a:t>
            </a:r>
          </a:p>
          <a:p>
            <a:pPr lvl="1"/>
            <a:r>
              <a:rPr lang="en-US" dirty="0" smtClean="0"/>
              <a:t>NC DHHS: Management Assistance</a:t>
            </a:r>
          </a:p>
          <a:p>
            <a:pPr lvl="1"/>
            <a:r>
              <a:rPr lang="en-US" dirty="0" smtClean="0"/>
              <a:t>NSF, google: Smart Diabetes Management</a:t>
            </a:r>
          </a:p>
          <a:p>
            <a:pPr lvl="1"/>
            <a:r>
              <a:rPr lang="en-US" dirty="0" smtClean="0"/>
              <a:t>Privacy </a:t>
            </a:r>
            <a:r>
              <a:rPr lang="en-US" dirty="0"/>
              <a:t>Preserving Interactive Record Linkage (PPIRL</a:t>
            </a:r>
            <a:r>
              <a:rPr lang="en-US" dirty="0" smtClean="0"/>
              <a:t>)-NIH BD2K</a:t>
            </a:r>
            <a:endParaRPr lang="en-US" dirty="0"/>
          </a:p>
          <a:p>
            <a:pPr lvl="1"/>
            <a:endParaRPr lang="en-US" dirty="0"/>
          </a:p>
        </p:txBody>
      </p:sp>
    </p:spTree>
    <p:extLst>
      <p:ext uri="{BB962C8B-B14F-4D97-AF65-F5344CB8AC3E}">
        <p14:creationId xmlns:p14="http://schemas.microsoft.com/office/powerpoint/2010/main" val="4260873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Ethical &amp; Controlled </a:t>
            </a:r>
            <a:r>
              <a:rPr lang="en-US" dirty="0" smtClean="0"/>
              <a:t>Repository</a:t>
            </a:r>
            <a:br>
              <a:rPr lang="en-US" dirty="0" smtClean="0"/>
            </a:br>
            <a:r>
              <a:rPr lang="en-US" sz="3600" dirty="0">
                <a:solidFill>
                  <a:schemeClr val="accent1">
                    <a:lumMod val="60000"/>
                    <a:lumOff val="40000"/>
                  </a:schemeClr>
                </a:solidFill>
              </a:rPr>
              <a:t>Very clear transparency in the use of the data</a:t>
            </a:r>
          </a:p>
        </p:txBody>
      </p:sp>
      <p:sp>
        <p:nvSpPr>
          <p:cNvPr id="19459" name="Content Placeholder 2"/>
          <p:cNvSpPr>
            <a:spLocks noGrp="1"/>
          </p:cNvSpPr>
          <p:nvPr>
            <p:ph idx="1"/>
          </p:nvPr>
        </p:nvSpPr>
        <p:spPr>
          <a:xfrm>
            <a:off x="457200" y="3505200"/>
            <a:ext cx="8229600" cy="3048000"/>
          </a:xfrm>
        </p:spPr>
        <p:txBody>
          <a:bodyPr/>
          <a:lstStyle/>
          <a:p>
            <a:r>
              <a:rPr lang="en-US" dirty="0" smtClean="0">
                <a:solidFill>
                  <a:srgbClr val="0070C0"/>
                </a:solidFill>
              </a:rPr>
              <a:t>Open Access</a:t>
            </a:r>
            <a:r>
              <a:rPr lang="en-US" dirty="0" smtClean="0"/>
              <a:t>: </a:t>
            </a:r>
            <a:r>
              <a:rPr lang="en-US" dirty="0"/>
              <a:t>S</a:t>
            </a:r>
            <a:r>
              <a:rPr lang="en-US" dirty="0" smtClean="0"/>
              <a:t>ummary statistics (open data)</a:t>
            </a:r>
          </a:p>
          <a:p>
            <a:r>
              <a:rPr lang="en-US" dirty="0" smtClean="0">
                <a:solidFill>
                  <a:srgbClr val="0070C0"/>
                </a:solidFill>
              </a:rPr>
              <a:t>Monitored Access</a:t>
            </a:r>
            <a:r>
              <a:rPr lang="en-US" dirty="0" smtClean="0"/>
              <a:t>: Register your research plan</a:t>
            </a:r>
          </a:p>
          <a:p>
            <a:r>
              <a:rPr lang="en-US" dirty="0" smtClean="0">
                <a:solidFill>
                  <a:srgbClr val="0070C0"/>
                </a:solidFill>
              </a:rPr>
              <a:t>Controlled Access</a:t>
            </a:r>
            <a:r>
              <a:rPr lang="en-US" dirty="0" smtClean="0"/>
              <a:t>: Approval by IRB</a:t>
            </a:r>
          </a:p>
          <a:p>
            <a:pPr lvl="1"/>
            <a:r>
              <a:rPr lang="en-US" dirty="0" smtClean="0"/>
              <a:t>Risk of privacy violation vs. benefit to society</a:t>
            </a:r>
          </a:p>
          <a:p>
            <a:r>
              <a:rPr lang="en-US" dirty="0" smtClean="0">
                <a:solidFill>
                  <a:srgbClr val="0070C0"/>
                </a:solidFill>
              </a:rPr>
              <a:t>Restricted Access</a:t>
            </a:r>
            <a:r>
              <a:rPr lang="en-US" dirty="0" smtClean="0"/>
              <a:t>: Link data accurately</a:t>
            </a:r>
            <a:endParaRPr lang="en-US" dirty="0"/>
          </a:p>
        </p:txBody>
      </p:sp>
      <p:grpSp>
        <p:nvGrpSpPr>
          <p:cNvPr id="7172" name="Group 5"/>
          <p:cNvGrpSpPr>
            <a:grpSpLocks/>
          </p:cNvGrpSpPr>
          <p:nvPr/>
        </p:nvGrpSpPr>
        <p:grpSpPr bwMode="auto">
          <a:xfrm>
            <a:off x="152400" y="2228049"/>
            <a:ext cx="8839200" cy="713589"/>
            <a:chOff x="384412" y="161505"/>
            <a:chExt cx="8382000" cy="792838"/>
          </a:xfrm>
        </p:grpSpPr>
        <p:sp>
          <p:nvSpPr>
            <p:cNvPr id="7" name="Rectangle 6"/>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cxnSp>
          <p:nvCxnSpPr>
            <p:cNvPr id="8" name="Straight Arrow Connector 7"/>
            <p:cNvCxnSpPr/>
            <p:nvPr/>
          </p:nvCxnSpPr>
          <p:spPr>
            <a:xfrm>
              <a:off x="990837" y="390094"/>
              <a:ext cx="6858000" cy="0"/>
            </a:xfrm>
            <a:prstGeom prst="straightConnector1">
              <a:avLst/>
            </a:prstGeom>
            <a:ln w="76200">
              <a:solidFill>
                <a:srgbClr val="FF66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177" name="Rectangle 8"/>
            <p:cNvSpPr>
              <a:spLocks noChangeArrowheads="1"/>
            </p:cNvSpPr>
            <p:nvPr/>
          </p:nvSpPr>
          <p:spPr bwMode="auto">
            <a:xfrm>
              <a:off x="384412" y="574771"/>
              <a:ext cx="8382000" cy="3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just" eaLnBrk="1" hangingPunct="1"/>
              <a:r>
                <a:rPr lang="en-US" altLang="en-US" sz="1620" b="1" dirty="0">
                  <a:solidFill>
                    <a:srgbClr val="FF6600"/>
                  </a:solidFill>
                </a:rPr>
                <a:t>Restricted                        </a:t>
              </a:r>
              <a:r>
                <a:rPr lang="en-US" altLang="en-US" sz="1620" b="1" dirty="0" smtClean="0">
                  <a:solidFill>
                    <a:srgbClr val="FF6600"/>
                  </a:solidFill>
                </a:rPr>
                <a:t>       Controlled                          </a:t>
              </a:r>
              <a:r>
                <a:rPr lang="en-US" altLang="en-US" sz="1620" b="1" dirty="0">
                  <a:solidFill>
                    <a:srgbClr val="FF6600"/>
                  </a:solidFill>
                </a:rPr>
                <a:t>Monitored                    </a:t>
              </a:r>
              <a:r>
                <a:rPr lang="en-US" altLang="en-US" sz="1620" b="1" dirty="0" smtClean="0">
                  <a:solidFill>
                    <a:srgbClr val="FF6600"/>
                  </a:solidFill>
                </a:rPr>
                <a:t>       Open</a:t>
              </a:r>
              <a:endParaRPr lang="en-US" altLang="en-US" sz="1620" b="1" dirty="0">
                <a:solidFill>
                  <a:srgbClr val="FF6600"/>
                </a:solidFill>
              </a:endParaRPr>
            </a:p>
          </p:txBody>
        </p:sp>
        <p:sp>
          <p:nvSpPr>
            <p:cNvPr id="10" name="Oval 9"/>
            <p:cNvSpPr/>
            <p:nvPr/>
          </p:nvSpPr>
          <p:spPr>
            <a:xfrm>
              <a:off x="703499" y="253575"/>
              <a:ext cx="274638"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1" name="Oval 10"/>
            <p:cNvSpPr/>
            <p:nvPr/>
          </p:nvSpPr>
          <p:spPr>
            <a:xfrm>
              <a:off x="7848837" y="253575"/>
              <a:ext cx="274637"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2" name="Oval 11"/>
            <p:cNvSpPr/>
            <p:nvPr/>
          </p:nvSpPr>
          <p:spPr>
            <a:xfrm>
              <a:off x="5802549" y="253575"/>
              <a:ext cx="274638"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3" name="Oval 12"/>
            <p:cNvSpPr/>
            <p:nvPr/>
          </p:nvSpPr>
          <p:spPr>
            <a:xfrm>
              <a:off x="3340337" y="267862"/>
              <a:ext cx="274637" cy="274624"/>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4" name="Rectangle 13"/>
            <p:cNvSpPr/>
            <p:nvPr/>
          </p:nvSpPr>
          <p:spPr>
            <a:xfrm>
              <a:off x="1295638" y="390094"/>
              <a:ext cx="7470774" cy="410349"/>
            </a:xfrm>
            <a:prstGeom prst="rect">
              <a:avLst/>
            </a:prstGeom>
          </p:spPr>
          <p:txBody>
            <a:bodyPr wrap="square">
              <a:spAutoFit/>
            </a:bodyPr>
            <a:lstStyle/>
            <a:p>
              <a:pPr algn="just">
                <a:defRPr/>
              </a:pPr>
              <a:r>
                <a:rPr lang="en-US" dirty="0" smtClean="0">
                  <a:solidFill>
                    <a:schemeClr val="accent1">
                      <a:lumMod val="75000"/>
                    </a:schemeClr>
                  </a:solidFill>
                  <a:ea typeface="ヒラギノ角ゴ ProN W3" charset="0"/>
                </a:rPr>
                <a:t>  Protection                                                                                              Usability</a:t>
              </a:r>
              <a:endParaRPr lang="en-US" dirty="0">
                <a:solidFill>
                  <a:schemeClr val="accent1">
                    <a:lumMod val="75000"/>
                  </a:schemeClr>
                </a:solidFill>
                <a:ea typeface="ヒラギノ角ゴ ProN W3" charset="0"/>
              </a:endParaRPr>
            </a:p>
          </p:txBody>
        </p:sp>
      </p:grpSp>
      <p:sp>
        <p:nvSpPr>
          <p:cNvPr id="2" name="Rectangle 1"/>
          <p:cNvSpPr/>
          <p:nvPr/>
        </p:nvSpPr>
        <p:spPr>
          <a:xfrm>
            <a:off x="128757" y="1657724"/>
            <a:ext cx="8839200" cy="461665"/>
          </a:xfrm>
          <a:prstGeom prst="rect">
            <a:avLst/>
          </a:prstGeom>
        </p:spPr>
        <p:txBody>
          <a:bodyPr wrap="square">
            <a:spAutoFit/>
          </a:bodyPr>
          <a:lstStyle/>
          <a:p>
            <a:r>
              <a:rPr lang="en-US" sz="2400" kern="0" dirty="0" smtClean="0"/>
              <a:t>Riskier Data							Safer Data</a:t>
            </a:r>
            <a:endParaRPr lang="en-US" sz="2400" dirty="0"/>
          </a:p>
        </p:txBody>
      </p:sp>
    </p:spTree>
    <p:extLst>
      <p:ext uri="{BB962C8B-B14F-4D97-AF65-F5344CB8AC3E}">
        <p14:creationId xmlns:p14="http://schemas.microsoft.com/office/powerpoint/2010/main" val="1084212114"/>
      </p:ext>
    </p:extLst>
  </p:cSld>
  <p:clrMapOvr>
    <a:masterClrMapping/>
  </p:clrMapOvr>
  <mc:AlternateContent xmlns:mc="http://schemas.openxmlformats.org/markup-compatibility/2006" xmlns:p14="http://schemas.microsoft.com/office/powerpoint/2010/main">
    <mc:Choice Requires="p14">
      <p:transition spd="slow" p14:dur="2000" advTm="33148"/>
    </mc:Choice>
    <mc:Fallback xmlns="">
      <p:transition spd="slow" advTm="3314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lumMod val="50000"/>
                  </a:schemeClr>
                </a:solidFill>
              </a:rPr>
              <a:t>WORKFLOW</a:t>
            </a:r>
            <a:endParaRPr lang="en-US" b="1" dirty="0">
              <a:solidFill>
                <a:schemeClr val="accent2">
                  <a:lumMod val="50000"/>
                </a:schemeClr>
              </a:solidFill>
            </a:endParaRPr>
          </a:p>
        </p:txBody>
      </p:sp>
      <p:sp>
        <p:nvSpPr>
          <p:cNvPr id="3" name="Content Placeholder 2"/>
          <p:cNvSpPr>
            <a:spLocks noGrp="1"/>
          </p:cNvSpPr>
          <p:nvPr>
            <p:ph type="subTitle" idx="1"/>
          </p:nvPr>
        </p:nvSpPr>
        <p:spPr/>
        <p:txBody>
          <a:bodyPr>
            <a:normAutofit fontScale="92500" lnSpcReduction="20000"/>
          </a:bodyPr>
          <a:lstStyle/>
          <a:p>
            <a:r>
              <a:rPr lang="en-US" sz="6000" dirty="0" smtClean="0"/>
              <a:t>Safe Platform for</a:t>
            </a:r>
          </a:p>
          <a:p>
            <a:r>
              <a:rPr lang="en-US" sz="6000" dirty="0" smtClean="0"/>
              <a:t>Data to Decision</a:t>
            </a:r>
            <a:endParaRPr lang="en-US" sz="6000" dirty="0"/>
          </a:p>
        </p:txBody>
      </p:sp>
    </p:spTree>
    <p:extLst>
      <p:ext uri="{BB962C8B-B14F-4D97-AF65-F5344CB8AC3E}">
        <p14:creationId xmlns:p14="http://schemas.microsoft.com/office/powerpoint/2010/main" val="2743230496"/>
      </p:ext>
    </p:extLst>
  </p:cSld>
  <p:clrMapOvr>
    <a:masterClrMapping/>
  </p:clrMapOvr>
  <mc:AlternateContent xmlns:mc="http://schemas.openxmlformats.org/markup-compatibility/2006" xmlns:p14="http://schemas.microsoft.com/office/powerpoint/2010/main">
    <mc:Choice Requires="p14">
      <p:transition spd="slow" p14:dur="2000" advTm="9169"/>
    </mc:Choice>
    <mc:Fallback xmlns="">
      <p:transition spd="slow" advTm="916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9333" y="3124200"/>
            <a:ext cx="8229600" cy="3352800"/>
          </a:xfrm>
        </p:spPr>
        <p:txBody>
          <a:bodyPr/>
          <a:lstStyle/>
          <a:p>
            <a:pPr marL="0" indent="0">
              <a:buNone/>
            </a:pPr>
            <a:r>
              <a:rPr lang="en-US" dirty="0" smtClean="0"/>
              <a:t>   </a:t>
            </a:r>
            <a:r>
              <a:rPr lang="en-US" dirty="0" smtClean="0">
                <a:solidFill>
                  <a:srgbClr val="00B050"/>
                </a:solidFill>
              </a:rPr>
              <a:t>Raw Data                                                  Decision</a:t>
            </a:r>
          </a:p>
          <a:p>
            <a:pPr marL="0" indent="0">
              <a:buNone/>
            </a:pPr>
            <a:endParaRPr lang="en-US" sz="1100" dirty="0" smtClean="0"/>
          </a:p>
          <a:p>
            <a:r>
              <a:rPr lang="en-US" dirty="0" smtClean="0"/>
              <a:t>Goal: To design an information system that can enforce the varied continuum from one end to the other such that one can balance privacy and usability as needed to turn data into decisions for a given task</a:t>
            </a:r>
          </a:p>
        </p:txBody>
      </p:sp>
      <p:sp>
        <p:nvSpPr>
          <p:cNvPr id="6" name="Rectangle 5"/>
          <p:cNvSpPr/>
          <p:nvPr/>
        </p:nvSpPr>
        <p:spPr>
          <a:xfrm>
            <a:off x="442745" y="1143162"/>
            <a:ext cx="8226188" cy="19048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048933" y="1371763"/>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42745" y="1556429"/>
            <a:ext cx="8382000" cy="1354217"/>
          </a:xfrm>
          <a:prstGeom prst="rect">
            <a:avLst/>
          </a:prstGeom>
        </p:spPr>
        <p:txBody>
          <a:bodyPr wrap="square">
            <a:spAutoFit/>
          </a:bodyPr>
          <a:lstStyle/>
          <a:p>
            <a:pPr marL="0" indent="0">
              <a:spcBef>
                <a:spcPts val="0"/>
              </a:spcBef>
              <a:spcAft>
                <a:spcPts val="120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p>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Data                         Analysis Type I</a:t>
            </a: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Analysis </a:t>
            </a:r>
            <a:r>
              <a:rPr lang="en-US" dirty="0">
                <a:solidFill>
                  <a:srgbClr val="00B050"/>
                </a:solidFill>
                <a:latin typeface="Arial" panose="020B0604020202020204" pitchFamily="34" charset="0"/>
                <a:cs typeface="Arial" panose="020B0604020202020204" pitchFamily="34" charset="0"/>
              </a:rPr>
              <a:t>Type </a:t>
            </a:r>
            <a:r>
              <a:rPr lang="en-US" dirty="0" smtClean="0">
                <a:solidFill>
                  <a:srgbClr val="00B050"/>
                </a:solidFill>
                <a:latin typeface="Arial" panose="020B0604020202020204" pitchFamily="34" charset="0"/>
                <a:cs typeface="Arial" panose="020B0604020202020204" pitchFamily="34" charset="0"/>
              </a:rPr>
              <a:t>II               Publish </a:t>
            </a:r>
          </a:p>
          <a:p>
            <a:pPr marL="0" indent="0">
              <a:spcBef>
                <a:spcPts val="0"/>
              </a:spcBef>
              <a:spcAft>
                <a:spcPts val="0"/>
              </a:spcAft>
              <a:buNone/>
            </a:pPr>
            <a:r>
              <a:rPr lang="en-US" dirty="0" smtClean="0">
                <a:solidFill>
                  <a:srgbClr val="00B050"/>
                </a:solidFill>
                <a:latin typeface="Arial" panose="020B0604020202020204" pitchFamily="34" charset="0"/>
                <a:cs typeface="Arial" panose="020B0604020202020204" pitchFamily="34" charset="0"/>
              </a:rPr>
              <a:t>Preparation            (More sensitive data)     (Less sensitive data)  </a:t>
            </a:r>
          </a:p>
          <a:p>
            <a:pPr marL="0" indent="0">
              <a:spcBef>
                <a:spcPts val="0"/>
              </a:spcBef>
              <a:spcAft>
                <a:spcPts val="0"/>
              </a:spcAft>
              <a:buNone/>
            </a:pP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More Protection              More Usability    </a:t>
            </a:r>
            <a:endParaRPr lang="en-US" dirty="0">
              <a:solidFill>
                <a:srgbClr val="00B050"/>
              </a:solidFill>
              <a:latin typeface="Arial" panose="020B0604020202020204" pitchFamily="34" charset="0"/>
              <a:cs typeface="Arial" panose="020B0604020202020204" pitchFamily="34" charset="0"/>
            </a:endParaRPr>
          </a:p>
        </p:txBody>
      </p:sp>
      <p:sp>
        <p:nvSpPr>
          <p:cNvPr id="9" name="Oval 8"/>
          <p:cNvSpPr/>
          <p:nvPr/>
        </p:nvSpPr>
        <p:spPr>
          <a:xfrm>
            <a:off x="762330"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06933"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0947"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99074" y="124984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53733" y="1371763"/>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4" name="Curved Right Arrow 3"/>
          <p:cNvSpPr/>
          <p:nvPr/>
        </p:nvSpPr>
        <p:spPr>
          <a:xfrm flipV="1">
            <a:off x="181303" y="2095038"/>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p:cNvSpPr/>
          <p:nvPr/>
        </p:nvSpPr>
        <p:spPr>
          <a:xfrm flipH="1">
            <a:off x="8559365" y="2095038"/>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1"/>
          <p:cNvSpPr>
            <a:spLocks noGrp="1"/>
          </p:cNvSpPr>
          <p:nvPr>
            <p:ph type="title"/>
          </p:nvPr>
        </p:nvSpPr>
        <p:spPr/>
        <p:txBody>
          <a:bodyPr/>
          <a:lstStyle/>
          <a:p>
            <a:r>
              <a:rPr lang="en-US" dirty="0" smtClean="0"/>
              <a:t>System of Access Models</a:t>
            </a:r>
            <a:endParaRPr lang="en-US" dirty="0"/>
          </a:p>
        </p:txBody>
      </p:sp>
    </p:spTree>
    <p:extLst>
      <p:ext uri="{BB962C8B-B14F-4D97-AF65-F5344CB8AC3E}">
        <p14:creationId xmlns:p14="http://schemas.microsoft.com/office/powerpoint/2010/main" val="737791213"/>
      </p:ext>
    </p:extLst>
  </p:cSld>
  <p:clrMapOvr>
    <a:masterClrMapping/>
  </p:clrMapOvr>
  <mc:AlternateContent xmlns:mc="http://schemas.openxmlformats.org/markup-compatibility/2006" xmlns:p14="http://schemas.microsoft.com/office/powerpoint/2010/main">
    <mc:Choice Requires="p14">
      <p:transition spd="slow" p14:dur="2000" advTm="61993"/>
    </mc:Choice>
    <mc:Fallback xmlns="">
      <p:transition spd="slow" advTm="619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start …</a:t>
            </a:r>
            <a:endParaRPr lang="en-US" dirty="0"/>
          </a:p>
        </p:txBody>
      </p:sp>
      <p:pic>
        <p:nvPicPr>
          <p:cNvPr id="2050" name="Picture 2" descr="C:\Program Files (x86)\Microsoft Office\MEDIA\CAGCAT10\j0297707.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316408"/>
            <a:ext cx="1709174" cy="210319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2895600" y="1752600"/>
            <a:ext cx="57912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kern="0" dirty="0" smtClean="0"/>
              <a:t>Write up a research plan on </a:t>
            </a:r>
          </a:p>
          <a:p>
            <a:pPr lvl="1"/>
            <a:r>
              <a:rPr lang="en-US" kern="0" dirty="0" smtClean="0"/>
              <a:t>What data you need</a:t>
            </a:r>
          </a:p>
          <a:p>
            <a:pPr lvl="1"/>
            <a:r>
              <a:rPr lang="en-US" kern="0" dirty="0" smtClean="0"/>
              <a:t>What you want to do with them</a:t>
            </a:r>
          </a:p>
          <a:p>
            <a:pPr lvl="1"/>
            <a:r>
              <a:rPr lang="en-US" kern="0" dirty="0" smtClean="0"/>
              <a:t>Determine access levels for each data</a:t>
            </a:r>
          </a:p>
          <a:p>
            <a:r>
              <a:rPr lang="en-US" kern="0" dirty="0" smtClean="0"/>
              <a:t>Submit to IRB process</a:t>
            </a:r>
          </a:p>
          <a:p>
            <a:pPr lvl="1"/>
            <a:endParaRPr lang="en-US" sz="2400" kern="0" dirty="0"/>
          </a:p>
        </p:txBody>
      </p:sp>
    </p:spTree>
    <p:extLst>
      <p:ext uri="{BB962C8B-B14F-4D97-AF65-F5344CB8AC3E}">
        <p14:creationId xmlns:p14="http://schemas.microsoft.com/office/powerpoint/2010/main" val="4128604973"/>
      </p:ext>
    </p:extLst>
  </p:cSld>
  <p:clrMapOvr>
    <a:masterClrMapping/>
  </p:clrMapOvr>
  <mc:AlternateContent xmlns:mc="http://schemas.openxmlformats.org/markup-compatibility/2006" xmlns:p14="http://schemas.microsoft.com/office/powerpoint/2010/main">
    <mc:Choice Requires="p14">
      <p:transition spd="slow" p14:dur="2000" advTm="24474"/>
    </mc:Choice>
    <mc:Fallback xmlns="">
      <p:transition spd="slow" advTm="2447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0" smtClean="0"/>
              <a:t>IRB: Risk of privacy violation</a:t>
            </a:r>
            <a:br>
              <a:rPr lang="en-US" dirty="0" smtClean="0"/>
            </a:br>
            <a:r>
              <a:rPr lang="en-US" dirty="0" smtClean="0"/>
              <a:t>vs. Benefit to Society</a:t>
            </a:r>
          </a:p>
        </p:txBody>
      </p:sp>
      <p:sp>
        <p:nvSpPr>
          <p:cNvPr id="28675" name="Content Placeholder 2"/>
          <p:cNvSpPr>
            <a:spLocks noGrp="1"/>
          </p:cNvSpPr>
          <p:nvPr>
            <p:ph idx="1"/>
          </p:nvPr>
        </p:nvSpPr>
        <p:spPr/>
        <p:txBody>
          <a:bodyPr>
            <a:normAutofit lnSpcReduction="10000"/>
          </a:bodyPr>
          <a:lstStyle/>
          <a:p>
            <a:r>
              <a:rPr lang="en-US" sz="2800" dirty="0" smtClean="0"/>
              <a:t>Risk of attribute disclosure</a:t>
            </a:r>
          </a:p>
          <a:p>
            <a:pPr lvl="1"/>
            <a:r>
              <a:rPr lang="en-US" sz="2400" dirty="0" smtClean="0"/>
              <a:t>Group disclosure</a:t>
            </a:r>
          </a:p>
          <a:p>
            <a:pPr lvl="1"/>
            <a:r>
              <a:rPr lang="en-US" sz="2400" dirty="0" smtClean="0"/>
              <a:t>Linkage attack using auxiliary information</a:t>
            </a:r>
          </a:p>
          <a:p>
            <a:r>
              <a:rPr lang="en-US" sz="2800" dirty="0" smtClean="0"/>
              <a:t>Risk of identity disclosure</a:t>
            </a:r>
          </a:p>
          <a:p>
            <a:r>
              <a:rPr lang="en-US" sz="2800" dirty="0" smtClean="0"/>
              <a:t>Given?</a:t>
            </a:r>
          </a:p>
          <a:p>
            <a:pPr lvl="1"/>
            <a:r>
              <a:rPr lang="en-US" sz="2400" dirty="0" smtClean="0"/>
              <a:t>Kinds of data elements used in the study</a:t>
            </a:r>
          </a:p>
          <a:p>
            <a:pPr lvl="2"/>
            <a:r>
              <a:rPr lang="en-US" sz="2000" dirty="0" smtClean="0"/>
              <a:t>Name/dob/cancer status/ etc… (are there $$)</a:t>
            </a:r>
          </a:p>
          <a:p>
            <a:pPr lvl="1"/>
            <a:r>
              <a:rPr lang="en-US" sz="2400" dirty="0" smtClean="0"/>
              <a:t>What system the data resides in : HW/SW</a:t>
            </a:r>
          </a:p>
          <a:p>
            <a:pPr lvl="2"/>
            <a:r>
              <a:rPr lang="en-US" sz="2000" dirty="0" smtClean="0"/>
              <a:t>Risk of outsiders intruding / insider attack / negligence</a:t>
            </a:r>
          </a:p>
          <a:p>
            <a:pPr lvl="1"/>
            <a:r>
              <a:rPr lang="en-US" sz="2400" dirty="0" smtClean="0"/>
              <a:t>What can users do with the data on the system</a:t>
            </a:r>
          </a:p>
          <a:p>
            <a:pPr lvl="2"/>
            <a:r>
              <a:rPr lang="en-US" sz="2000" dirty="0" smtClean="0"/>
              <a:t>Take data off / look at everything / only do limited queries</a:t>
            </a:r>
          </a:p>
          <a:p>
            <a:pPr lvl="2"/>
            <a:endParaRPr lang="en-US" sz="2000" dirty="0" smtClean="0"/>
          </a:p>
          <a:p>
            <a:endParaRPr lang="en-US" sz="2800" dirty="0" smtClean="0"/>
          </a:p>
        </p:txBody>
      </p:sp>
    </p:spTree>
    <p:extLst>
      <p:ext uri="{BB962C8B-B14F-4D97-AF65-F5344CB8AC3E}">
        <p14:creationId xmlns:p14="http://schemas.microsoft.com/office/powerpoint/2010/main" val="2128978900"/>
      </p:ext>
    </p:extLst>
  </p:cSld>
  <p:clrMapOvr>
    <a:masterClrMapping/>
  </p:clrMapOvr>
  <p:transition spd="slow" advTm="4400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
          <p:cNvSpPr>
            <a:spLocks noGrp="1"/>
          </p:cNvSpPr>
          <p:nvPr>
            <p:ph type="title"/>
          </p:nvPr>
        </p:nvSpPr>
        <p:spPr/>
        <p:txBody>
          <a:bodyPr>
            <a:normAutofit fontScale="90000"/>
          </a:bodyPr>
          <a:lstStyle/>
          <a:p>
            <a:r>
              <a:rPr lang="en-US" smtClean="0"/>
              <a:t>Restricted Access : </a:t>
            </a:r>
            <a:br>
              <a:rPr lang="en-US" smtClean="0"/>
            </a:br>
            <a:r>
              <a:rPr lang="en-US" smtClean="0"/>
              <a:t>Prepare the customized data</a:t>
            </a:r>
          </a:p>
        </p:txBody>
      </p:sp>
      <p:pic>
        <p:nvPicPr>
          <p:cNvPr id="72707"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73159" y="1796316"/>
            <a:ext cx="3128962" cy="4535487"/>
          </a:xfrm>
        </p:spPr>
      </p:pic>
      <p:pic>
        <p:nvPicPr>
          <p:cNvPr id="7270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0214" y="1316491"/>
            <a:ext cx="39052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ight Arrow 11"/>
          <p:cNvSpPr>
            <a:spLocks noChangeArrowheads="1"/>
          </p:cNvSpPr>
          <p:nvPr/>
        </p:nvSpPr>
        <p:spPr bwMode="auto">
          <a:xfrm>
            <a:off x="3998971" y="1769328"/>
            <a:ext cx="601663" cy="465137"/>
          </a:xfrm>
          <a:prstGeom prst="rightArrow">
            <a:avLst>
              <a:gd name="adj1" fmla="val 50000"/>
              <a:gd name="adj2" fmla="val 4997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6" name="Content Placeholder 8"/>
          <p:cNvSpPr txBox="1">
            <a:spLocks/>
          </p:cNvSpPr>
          <p:nvPr/>
        </p:nvSpPr>
        <p:spPr>
          <a:xfrm>
            <a:off x="4114800" y="3124200"/>
            <a:ext cx="5029200" cy="3001963"/>
          </a:xfrm>
          <a:prstGeom prst="rect">
            <a:avLst/>
          </a:prstGeom>
        </p:spPr>
        <p:txBody>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sz="2400" kern="0" dirty="0" smtClean="0">
                <a:solidFill>
                  <a:srgbClr val="C00000"/>
                </a:solidFill>
              </a:rPr>
              <a:t>Decoupled Data </a:t>
            </a:r>
            <a:r>
              <a:rPr lang="en-US" sz="2000" kern="0" dirty="0" smtClean="0"/>
              <a:t>(</a:t>
            </a:r>
            <a:r>
              <a:rPr lang="en-US" sz="2000" dirty="0" err="1"/>
              <a:t>Kum</a:t>
            </a:r>
            <a:r>
              <a:rPr lang="en-US" sz="2000" dirty="0"/>
              <a:t> </a:t>
            </a:r>
            <a:r>
              <a:rPr lang="en-US" sz="2000" dirty="0" smtClean="0"/>
              <a:t>2012)</a:t>
            </a:r>
            <a:endParaRPr lang="en-US" sz="1800" kern="0" dirty="0" smtClean="0"/>
          </a:p>
          <a:p>
            <a:pPr lvl="1">
              <a:spcBef>
                <a:spcPts val="0"/>
              </a:spcBef>
            </a:pPr>
            <a:r>
              <a:rPr lang="en-US" sz="2000" kern="0" dirty="0" smtClean="0">
                <a:solidFill>
                  <a:srgbClr val="C00000"/>
                </a:solidFill>
              </a:rPr>
              <a:t>Automated Honest Broker SW</a:t>
            </a:r>
          </a:p>
          <a:p>
            <a:r>
              <a:rPr lang="en-US" sz="2400" kern="0" dirty="0"/>
              <a:t>Sample </a:t>
            </a:r>
            <a:r>
              <a:rPr lang="en-US" sz="2400" kern="0" dirty="0" smtClean="0"/>
              <a:t>selection</a:t>
            </a:r>
          </a:p>
          <a:p>
            <a:r>
              <a:rPr lang="en-US" sz="2400" kern="0" dirty="0" smtClean="0"/>
              <a:t>Attribute </a:t>
            </a:r>
            <a:r>
              <a:rPr lang="en-US" sz="2400" kern="0" dirty="0"/>
              <a:t>selection</a:t>
            </a:r>
          </a:p>
          <a:p>
            <a:r>
              <a:rPr lang="en-US" sz="2400" kern="0" dirty="0" smtClean="0"/>
              <a:t>Data integration (access to PII) </a:t>
            </a:r>
          </a:p>
          <a:p>
            <a:r>
              <a:rPr lang="en-US" sz="2400" kern="0" dirty="0" smtClean="0"/>
              <a:t>Some data cleaning</a:t>
            </a:r>
          </a:p>
          <a:p>
            <a:r>
              <a:rPr lang="en-US" sz="2400" kern="0" dirty="0" smtClean="0"/>
              <a:t>Full IRB</a:t>
            </a:r>
          </a:p>
          <a:p>
            <a:r>
              <a:rPr lang="en-US" sz="2400" kern="0" dirty="0" smtClean="0"/>
              <a:t>Example: RDC (TX census RDC)</a:t>
            </a:r>
          </a:p>
        </p:txBody>
      </p:sp>
    </p:spTree>
    <p:extLst>
      <p:ext uri="{BB962C8B-B14F-4D97-AF65-F5344CB8AC3E}">
        <p14:creationId xmlns:p14="http://schemas.microsoft.com/office/powerpoint/2010/main" val="2106026155"/>
      </p:ext>
    </p:extLst>
  </p:cSld>
  <p:clrMapOvr>
    <a:masterClrMapping/>
  </p:clrMapOvr>
  <p:transition spd="slow" advTm="46775"/>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295400" y="0"/>
            <a:ext cx="7391400" cy="1143000"/>
          </a:xfrm>
        </p:spPr>
        <p:txBody>
          <a:bodyPr>
            <a:normAutofit fontScale="90000"/>
          </a:bodyPr>
          <a:lstStyle/>
          <a:p>
            <a:pPr algn="l"/>
            <a:r>
              <a:rPr lang="en-US" dirty="0"/>
              <a:t>Controlled Access : </a:t>
            </a:r>
            <a:br>
              <a:rPr lang="en-US" dirty="0"/>
            </a:br>
            <a:r>
              <a:rPr lang="en-US" dirty="0"/>
              <a:t>Model using given tools</a:t>
            </a:r>
            <a:endParaRPr lang="en-US" dirty="0" smtClean="0"/>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22532" name="Content Placeholder 8"/>
          <p:cNvSpPr>
            <a:spLocks noGrp="1"/>
          </p:cNvSpPr>
          <p:nvPr>
            <p:ph sz="half" idx="2"/>
          </p:nvPr>
        </p:nvSpPr>
        <p:spPr>
          <a:xfrm>
            <a:off x="4648200" y="1143000"/>
            <a:ext cx="4038600" cy="4983163"/>
          </a:xfrm>
        </p:spPr>
        <p:txBody>
          <a:bodyPr>
            <a:normAutofit fontScale="92500" lnSpcReduction="10000"/>
          </a:bodyPr>
          <a:lstStyle/>
          <a:p>
            <a:r>
              <a:rPr lang="en-US" dirty="0"/>
              <a:t>With approved </a:t>
            </a:r>
            <a:r>
              <a:rPr lang="en-US" dirty="0" err="1" smtClean="0"/>
              <a:t>deidentified</a:t>
            </a:r>
            <a:r>
              <a:rPr lang="en-US" dirty="0" smtClean="0"/>
              <a:t> </a:t>
            </a:r>
            <a:r>
              <a:rPr lang="en-US" dirty="0"/>
              <a:t>data</a:t>
            </a:r>
          </a:p>
          <a:p>
            <a:r>
              <a:rPr lang="en-US" dirty="0" smtClean="0">
                <a:solidFill>
                  <a:srgbClr val="C00000"/>
                </a:solidFill>
              </a:rPr>
              <a:t>Locked down VM: customized appliances </a:t>
            </a:r>
          </a:p>
          <a:p>
            <a:r>
              <a:rPr lang="en-US" dirty="0" smtClean="0">
                <a:solidFill>
                  <a:srgbClr val="C00000"/>
                </a:solidFill>
              </a:rPr>
              <a:t>only approved software</a:t>
            </a:r>
          </a:p>
          <a:p>
            <a:r>
              <a:rPr lang="en-US" dirty="0" smtClean="0">
                <a:solidFill>
                  <a:srgbClr val="C00000"/>
                </a:solidFill>
              </a:rPr>
              <a:t>Remote access via VPN</a:t>
            </a:r>
          </a:p>
          <a:p>
            <a:r>
              <a:rPr lang="en-US" dirty="0"/>
              <a:t>Very effective for threats from HBC</a:t>
            </a:r>
          </a:p>
          <a:p>
            <a:r>
              <a:rPr lang="en-US" dirty="0" smtClean="0"/>
              <a:t>Full IRB</a:t>
            </a:r>
          </a:p>
          <a:p>
            <a:r>
              <a:rPr lang="en-US" dirty="0" smtClean="0"/>
              <a:t>U Chicago-NORC , UNC-</a:t>
            </a:r>
            <a:r>
              <a:rPr lang="en-US" dirty="0" err="1" smtClean="0"/>
              <a:t>Tracs</a:t>
            </a:r>
            <a:r>
              <a:rPr lang="en-US" dirty="0" smtClean="0"/>
              <a:t> </a:t>
            </a:r>
            <a:r>
              <a:rPr lang="en-US" dirty="0"/>
              <a:t>(CTSA</a:t>
            </a:r>
            <a:r>
              <a:rPr lang="en-US" dirty="0" smtClean="0"/>
              <a:t>), UCSD-</a:t>
            </a:r>
            <a:r>
              <a:rPr lang="en-US" dirty="0" err="1" smtClean="0"/>
              <a:t>iDASH</a:t>
            </a:r>
            <a:r>
              <a:rPr lang="en-US" dirty="0" smtClean="0"/>
              <a:t>, SAIL</a:t>
            </a:r>
            <a:endParaRPr lang="en-US" dirty="0"/>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Tree>
    <p:custDataLst>
      <p:tags r:id="rId1"/>
    </p:custDataLst>
    <p:extLst>
      <p:ext uri="{BB962C8B-B14F-4D97-AF65-F5344CB8AC3E}">
        <p14:creationId xmlns:p14="http://schemas.microsoft.com/office/powerpoint/2010/main" val="1781799842"/>
      </p:ext>
    </p:extLst>
  </p:cSld>
  <p:clrMapOvr>
    <a:masterClrMapping/>
  </p:clrMapOvr>
  <p:transition spd="slow" advTm="5409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322630" y="0"/>
            <a:ext cx="7440370" cy="1143000"/>
          </a:xfrm>
        </p:spPr>
        <p:txBody>
          <a:bodyPr>
            <a:normAutofit fontScale="90000"/>
          </a:bodyPr>
          <a:lstStyle/>
          <a:p>
            <a:pPr algn="l"/>
            <a:r>
              <a:rPr lang="en-US" dirty="0" smtClean="0"/>
              <a:t>Monitored Access : </a:t>
            </a:r>
            <a:br>
              <a:rPr lang="en-US" dirty="0" smtClean="0"/>
            </a:br>
            <a:r>
              <a:rPr lang="en-US" dirty="0" smtClean="0"/>
              <a:t>Freely Repurpose </a:t>
            </a:r>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17" name="Flowchart: Magnetic Disk 16"/>
          <p:cNvSpPr/>
          <p:nvPr/>
        </p:nvSpPr>
        <p:spPr bwMode="auto">
          <a:xfrm>
            <a:off x="2820123" y="3349307"/>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
        <p:nvSpPr>
          <p:cNvPr id="10" name="Flowchart: Magnetic Disk 9"/>
          <p:cNvSpPr/>
          <p:nvPr/>
        </p:nvSpPr>
        <p:spPr bwMode="auto">
          <a:xfrm>
            <a:off x="2024380" y="3446774"/>
            <a:ext cx="467833" cy="414670"/>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a:solidFill>
              <a:srgbClr val="00206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1" name="Flowchart: Magnetic Disk 10"/>
          <p:cNvSpPr/>
          <p:nvPr/>
        </p:nvSpPr>
        <p:spPr bwMode="auto">
          <a:xfrm>
            <a:off x="1556547" y="3556642"/>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2" name="Flowchart: Magnetic Disk 11"/>
          <p:cNvSpPr/>
          <p:nvPr/>
        </p:nvSpPr>
        <p:spPr bwMode="auto">
          <a:xfrm>
            <a:off x="1322630" y="369840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3" name="Flowchart: Magnetic Disk 12"/>
          <p:cNvSpPr/>
          <p:nvPr/>
        </p:nvSpPr>
        <p:spPr bwMode="auto">
          <a:xfrm>
            <a:off x="1590143" y="3905741"/>
            <a:ext cx="467833" cy="414670"/>
          </a:xfrm>
          <a:prstGeom prst="flowChartMagneticDisk">
            <a:avLst/>
          </a:prstGeom>
          <a:solidFill>
            <a:srgbClr val="00B0F0"/>
          </a:solidFill>
          <a:ln>
            <a:solidFill>
              <a:srgbClr val="0070C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rgbClr val="00B0F0"/>
              </a:solidFill>
              <a:latin typeface="Times New Roman" pitchFamily="18" charset="0"/>
              <a:ea typeface="굴림" pitchFamily="50" charset="-127"/>
            </a:endParaRPr>
          </a:p>
        </p:txBody>
      </p:sp>
      <p:sp>
        <p:nvSpPr>
          <p:cNvPr id="14" name="Flowchart: Magnetic Disk 13"/>
          <p:cNvSpPr/>
          <p:nvPr/>
        </p:nvSpPr>
        <p:spPr bwMode="auto">
          <a:xfrm>
            <a:off x="1965974" y="374979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5" name="Flowchart: Magnetic Disk 14"/>
          <p:cNvSpPr/>
          <p:nvPr/>
        </p:nvSpPr>
        <p:spPr bwMode="auto">
          <a:xfrm>
            <a:off x="2493911" y="3429055"/>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8" name="Flowchart: Magnetic Disk 17"/>
          <p:cNvSpPr/>
          <p:nvPr/>
        </p:nvSpPr>
        <p:spPr bwMode="auto">
          <a:xfrm>
            <a:off x="2820124" y="3666512"/>
            <a:ext cx="467833" cy="414670"/>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6" name="Flowchart: Magnetic Disk 15"/>
          <p:cNvSpPr/>
          <p:nvPr/>
        </p:nvSpPr>
        <p:spPr bwMode="auto">
          <a:xfrm>
            <a:off x="2435506" y="3698406"/>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9" name="Flowchart: Magnetic Disk 18"/>
          <p:cNvSpPr/>
          <p:nvPr/>
        </p:nvSpPr>
        <p:spPr bwMode="auto">
          <a:xfrm>
            <a:off x="3287956" y="3459178"/>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0" name="Flowchart: Magnetic Disk 19"/>
          <p:cNvSpPr/>
          <p:nvPr/>
        </p:nvSpPr>
        <p:spPr bwMode="auto">
          <a:xfrm>
            <a:off x="3521872" y="3749796"/>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9" name="Flowchart: Magnetic Disk 8"/>
          <p:cNvSpPr/>
          <p:nvPr/>
        </p:nvSpPr>
        <p:spPr bwMode="auto">
          <a:xfrm>
            <a:off x="3147888" y="3872073"/>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8" name="Flowchart: Magnetic Disk 7"/>
          <p:cNvSpPr/>
          <p:nvPr/>
        </p:nvSpPr>
        <p:spPr bwMode="auto">
          <a:xfrm>
            <a:off x="2667724" y="3960676"/>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3" name="Flowchart: Magnetic Disk 2"/>
          <p:cNvSpPr/>
          <p:nvPr/>
        </p:nvSpPr>
        <p:spPr bwMode="auto">
          <a:xfrm>
            <a:off x="2199891" y="3957131"/>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 name="Content Placeholder 1"/>
          <p:cNvSpPr>
            <a:spLocks noGrp="1"/>
          </p:cNvSpPr>
          <p:nvPr>
            <p:ph sz="half" idx="2"/>
          </p:nvPr>
        </p:nvSpPr>
        <p:spPr/>
        <p:txBody>
          <a:bodyPr>
            <a:normAutofit fontScale="85000" lnSpcReduction="10000"/>
          </a:bodyPr>
          <a:lstStyle/>
          <a:p>
            <a:r>
              <a:rPr lang="en-US" dirty="0" smtClean="0"/>
              <a:t>Information Accountability model</a:t>
            </a:r>
          </a:p>
          <a:p>
            <a:r>
              <a:rPr lang="en-US" b="1" dirty="0" smtClean="0">
                <a:solidFill>
                  <a:srgbClr val="C00000"/>
                </a:solidFill>
              </a:rPr>
              <a:t>Exempt IRB: Explicit data use agreement (5 big Q)</a:t>
            </a:r>
          </a:p>
          <a:p>
            <a:pPr lvl="1"/>
            <a:r>
              <a:rPr lang="en-US" b="1" dirty="0" smtClean="0">
                <a:solidFill>
                  <a:srgbClr val="C00000"/>
                </a:solidFill>
              </a:rPr>
              <a:t>Public online (</a:t>
            </a:r>
            <a:r>
              <a:rPr lang="en-US" b="1" dirty="0" err="1" smtClean="0">
                <a:solidFill>
                  <a:srgbClr val="C00000"/>
                </a:solidFill>
              </a:rPr>
              <a:t>crowdsource</a:t>
            </a:r>
            <a:r>
              <a:rPr lang="en-US" b="1" dirty="0" smtClean="0">
                <a:solidFill>
                  <a:srgbClr val="C00000"/>
                </a:solidFill>
              </a:rPr>
              <a:t>)</a:t>
            </a:r>
          </a:p>
          <a:p>
            <a:r>
              <a:rPr lang="en-US" b="1" dirty="0" smtClean="0">
                <a:solidFill>
                  <a:srgbClr val="CC0000"/>
                </a:solidFill>
              </a:rPr>
              <a:t>Any software &amp; auxiliary data</a:t>
            </a:r>
          </a:p>
          <a:p>
            <a:r>
              <a:rPr lang="en-US" dirty="0" smtClean="0"/>
              <a:t>Remote Access via VPN</a:t>
            </a:r>
          </a:p>
          <a:p>
            <a:r>
              <a:rPr lang="en-US" dirty="0"/>
              <a:t>L</a:t>
            </a:r>
            <a:r>
              <a:rPr lang="en-US" dirty="0" smtClean="0"/>
              <a:t>ess sensitive data   (e.g. Aggregate data)</a:t>
            </a:r>
          </a:p>
          <a:p>
            <a:r>
              <a:rPr lang="en-US" dirty="0"/>
              <a:t>SHRINE, Secure Unix servers</a:t>
            </a:r>
          </a:p>
          <a:p>
            <a:endParaRPr lang="en-US" dirty="0"/>
          </a:p>
        </p:txBody>
      </p:sp>
    </p:spTree>
    <p:custDataLst>
      <p:tags r:id="rId1"/>
    </p:custDataLst>
    <p:extLst>
      <p:ext uri="{BB962C8B-B14F-4D97-AF65-F5344CB8AC3E}">
        <p14:creationId xmlns:p14="http://schemas.microsoft.com/office/powerpoint/2010/main" val="2885100325"/>
      </p:ext>
    </p:extLst>
  </p:cSld>
  <p:clrMapOvr>
    <a:masterClrMapping/>
  </p:clrMapOvr>
  <p:transition spd="slow" advTm="806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12" grpId="0" animBg="1"/>
      <p:bldP spid="13" grpId="0" animBg="1"/>
      <p:bldP spid="14" grpId="0" animBg="1"/>
      <p:bldP spid="15" grpId="0" animBg="1"/>
      <p:bldP spid="18" grpId="0" animBg="1"/>
      <p:bldP spid="16" grpId="0" animBg="1"/>
      <p:bldP spid="19" grpId="0" animBg="1"/>
      <p:bldP spid="20" grpId="0" animBg="1"/>
      <p:bldP spid="9" grpId="0" animBg="1"/>
      <p:bldP spid="8"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322630" y="0"/>
            <a:ext cx="7592770" cy="1143000"/>
          </a:xfrm>
        </p:spPr>
        <p:txBody>
          <a:bodyPr>
            <a:normAutofit fontScale="90000"/>
          </a:bodyPr>
          <a:lstStyle/>
          <a:p>
            <a:pPr algn="l"/>
            <a:r>
              <a:rPr lang="en-US" dirty="0" smtClean="0"/>
              <a:t>Open Access : </a:t>
            </a:r>
            <a:br>
              <a:rPr lang="en-US" dirty="0" smtClean="0"/>
            </a:br>
            <a:r>
              <a:rPr lang="en-US" dirty="0" smtClean="0"/>
              <a:t>No restriction on use </a:t>
            </a:r>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22532" name="Content Placeholder 8"/>
          <p:cNvSpPr>
            <a:spLocks noGrp="1"/>
          </p:cNvSpPr>
          <p:nvPr>
            <p:ph sz="half" idx="2"/>
          </p:nvPr>
        </p:nvSpPr>
        <p:spPr>
          <a:xfrm>
            <a:off x="4648200" y="1600200"/>
            <a:ext cx="4267200" cy="4525963"/>
          </a:xfrm>
        </p:spPr>
        <p:txBody>
          <a:bodyPr>
            <a:normAutofit lnSpcReduction="10000"/>
          </a:bodyPr>
          <a:lstStyle/>
          <a:p>
            <a:r>
              <a:rPr lang="en-US" b="1" dirty="0" smtClean="0">
                <a:solidFill>
                  <a:srgbClr val="CC0000"/>
                </a:solidFill>
              </a:rPr>
              <a:t>Anyone : Publish information for others</a:t>
            </a:r>
          </a:p>
          <a:p>
            <a:r>
              <a:rPr lang="en-US" dirty="0" smtClean="0"/>
              <a:t>No IRB</a:t>
            </a:r>
          </a:p>
          <a:p>
            <a:r>
              <a:rPr lang="en-US" dirty="0"/>
              <a:t>No monitoring use</a:t>
            </a:r>
          </a:p>
          <a:p>
            <a:r>
              <a:rPr lang="en-US" dirty="0" smtClean="0"/>
              <a:t>Disclosure Limitation Methods (filter)</a:t>
            </a:r>
          </a:p>
          <a:p>
            <a:r>
              <a:rPr lang="en-US" dirty="0" smtClean="0"/>
              <a:t>Sanitized data</a:t>
            </a:r>
          </a:p>
          <a:p>
            <a:r>
              <a:rPr lang="en-US" dirty="0" smtClean="0"/>
              <a:t>Public websites, publications</a:t>
            </a:r>
          </a:p>
          <a:p>
            <a:r>
              <a:rPr lang="en-US" dirty="0" smtClean="0">
                <a:solidFill>
                  <a:srgbClr val="C00000"/>
                </a:solidFill>
              </a:rPr>
              <a:t>Publish data use terms</a:t>
            </a:r>
          </a:p>
        </p:txBody>
      </p:sp>
      <p:sp>
        <p:nvSpPr>
          <p:cNvPr id="17" name="Flowchart: Magnetic Disk 16"/>
          <p:cNvSpPr/>
          <p:nvPr/>
        </p:nvSpPr>
        <p:spPr bwMode="auto">
          <a:xfrm>
            <a:off x="2820123" y="3349307"/>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
        <p:nvSpPr>
          <p:cNvPr id="10" name="Flowchart: Magnetic Disk 9"/>
          <p:cNvSpPr/>
          <p:nvPr/>
        </p:nvSpPr>
        <p:spPr bwMode="auto">
          <a:xfrm>
            <a:off x="2024380" y="3446774"/>
            <a:ext cx="467833" cy="414670"/>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a:solidFill>
              <a:srgbClr val="00206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1" name="Flowchart: Magnetic Disk 10"/>
          <p:cNvSpPr/>
          <p:nvPr/>
        </p:nvSpPr>
        <p:spPr bwMode="auto">
          <a:xfrm>
            <a:off x="1556547" y="3556642"/>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2" name="Flowchart: Magnetic Disk 11"/>
          <p:cNvSpPr/>
          <p:nvPr/>
        </p:nvSpPr>
        <p:spPr bwMode="auto">
          <a:xfrm>
            <a:off x="1322630" y="369840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3" name="Flowchart: Magnetic Disk 12"/>
          <p:cNvSpPr/>
          <p:nvPr/>
        </p:nvSpPr>
        <p:spPr bwMode="auto">
          <a:xfrm>
            <a:off x="1590143" y="3905741"/>
            <a:ext cx="467833" cy="414670"/>
          </a:xfrm>
          <a:prstGeom prst="flowChartMagneticDisk">
            <a:avLst/>
          </a:prstGeom>
          <a:solidFill>
            <a:srgbClr val="00B0F0"/>
          </a:solidFill>
          <a:ln>
            <a:solidFill>
              <a:srgbClr val="0070C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rgbClr val="00B0F0"/>
              </a:solidFill>
              <a:latin typeface="Times New Roman" pitchFamily="18" charset="0"/>
              <a:ea typeface="굴림" pitchFamily="50" charset="-127"/>
            </a:endParaRPr>
          </a:p>
        </p:txBody>
      </p:sp>
      <p:sp>
        <p:nvSpPr>
          <p:cNvPr id="14" name="Flowchart: Magnetic Disk 13"/>
          <p:cNvSpPr/>
          <p:nvPr/>
        </p:nvSpPr>
        <p:spPr bwMode="auto">
          <a:xfrm>
            <a:off x="1965974" y="374979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5" name="Flowchart: Magnetic Disk 14"/>
          <p:cNvSpPr/>
          <p:nvPr/>
        </p:nvSpPr>
        <p:spPr bwMode="auto">
          <a:xfrm>
            <a:off x="2493911" y="3429055"/>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8" name="Flowchart: Magnetic Disk 17"/>
          <p:cNvSpPr/>
          <p:nvPr/>
        </p:nvSpPr>
        <p:spPr bwMode="auto">
          <a:xfrm>
            <a:off x="2820124" y="3666512"/>
            <a:ext cx="467833" cy="414670"/>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6" name="Flowchart: Magnetic Disk 15"/>
          <p:cNvSpPr/>
          <p:nvPr/>
        </p:nvSpPr>
        <p:spPr bwMode="auto">
          <a:xfrm>
            <a:off x="2435506" y="3698406"/>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9" name="Flowchart: Magnetic Disk 18"/>
          <p:cNvSpPr/>
          <p:nvPr/>
        </p:nvSpPr>
        <p:spPr bwMode="auto">
          <a:xfrm>
            <a:off x="3287956" y="3459178"/>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0" name="Flowchart: Magnetic Disk 19"/>
          <p:cNvSpPr/>
          <p:nvPr/>
        </p:nvSpPr>
        <p:spPr bwMode="auto">
          <a:xfrm>
            <a:off x="3521872" y="3749796"/>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9" name="Flowchart: Magnetic Disk 8"/>
          <p:cNvSpPr/>
          <p:nvPr/>
        </p:nvSpPr>
        <p:spPr bwMode="auto">
          <a:xfrm>
            <a:off x="3147888" y="3872073"/>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8" name="Flowchart: Magnetic Disk 7"/>
          <p:cNvSpPr/>
          <p:nvPr/>
        </p:nvSpPr>
        <p:spPr bwMode="auto">
          <a:xfrm>
            <a:off x="2667724" y="3960676"/>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3" name="Flowchart: Magnetic Disk 2"/>
          <p:cNvSpPr/>
          <p:nvPr/>
        </p:nvSpPr>
        <p:spPr bwMode="auto">
          <a:xfrm>
            <a:off x="2199891" y="3957131"/>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75824" name="Oval 20"/>
          <p:cNvSpPr>
            <a:spLocks noChangeArrowheads="1"/>
          </p:cNvSpPr>
          <p:nvPr/>
        </p:nvSpPr>
        <p:spPr bwMode="auto">
          <a:xfrm>
            <a:off x="1241596" y="3266273"/>
            <a:ext cx="2838450" cy="996950"/>
          </a:xfrm>
          <a:prstGeom prst="ellipse">
            <a:avLst/>
          </a:prstGeom>
          <a:solidFill>
            <a:srgbClr val="7030A0">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Content Placeholder 6"/>
          <p:cNvSpPr txBox="1">
            <a:spLocks/>
          </p:cNvSpPr>
          <p:nvPr/>
        </p:nvSpPr>
        <p:spPr bwMode="auto">
          <a:xfrm>
            <a:off x="228600" y="1821164"/>
            <a:ext cx="4419600" cy="1437490"/>
          </a:xfrm>
          <a:prstGeom prst="rect">
            <a:avLst/>
          </a:prstGeom>
          <a:solidFill>
            <a:srgbClr val="FDFCEE">
              <a:alpha val="89803"/>
            </a:srgbClr>
          </a:solidFill>
          <a:ln w="9525">
            <a:solidFill>
              <a:schemeClr val="tx2"/>
            </a:solidFill>
            <a:miter lim="800000"/>
            <a:headEnd/>
            <a:tailEnd/>
          </a:ln>
        </p:spPr>
        <p:txBody>
          <a:bodyPr/>
          <a:lstStyle>
            <a:lvl1pPr>
              <a:defRPr kumimoji="1" sz="1400">
                <a:solidFill>
                  <a:schemeClr val="tx1"/>
                </a:solidFill>
                <a:latin typeface="Times New Roman" pitchFamily="18" charset="0"/>
                <a:ea typeface="굴림" pitchFamily="50" charset="-127"/>
              </a:defRPr>
            </a:lvl1pPr>
            <a:lvl2pPr marL="742950" indent="-285750">
              <a:defRPr kumimoji="1" sz="1400">
                <a:solidFill>
                  <a:schemeClr val="tx1"/>
                </a:solidFill>
                <a:latin typeface="Times New Roman" pitchFamily="18" charset="0"/>
                <a:ea typeface="굴림" pitchFamily="50" charset="-127"/>
              </a:defRPr>
            </a:lvl2pPr>
            <a:lvl3pPr marL="1143000" indent="-228600">
              <a:defRPr kumimoji="1" sz="1400">
                <a:solidFill>
                  <a:schemeClr val="tx1"/>
                </a:solidFill>
                <a:latin typeface="Times New Roman" pitchFamily="18" charset="0"/>
                <a:ea typeface="굴림" pitchFamily="50" charset="-127"/>
              </a:defRPr>
            </a:lvl3pPr>
            <a:lvl4pPr marL="1600200" indent="-228600">
              <a:defRPr kumimoji="1" sz="1400">
                <a:solidFill>
                  <a:schemeClr val="tx1"/>
                </a:solidFill>
                <a:latin typeface="Times New Roman" pitchFamily="18" charset="0"/>
                <a:ea typeface="굴림" pitchFamily="50" charset="-127"/>
              </a:defRPr>
            </a:lvl4pPr>
            <a:lvl5pPr marL="2057400" indent="-228600">
              <a:defRPr kumimoji="1" sz="1400">
                <a:solidFill>
                  <a:schemeClr val="tx1"/>
                </a:solidFill>
                <a:latin typeface="Times New Roman" pitchFamily="18" charset="0"/>
                <a:ea typeface="굴림"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pPr algn="ctr">
              <a:buFont typeface="Wingdings" pitchFamily="2" charset="2"/>
              <a:buNone/>
            </a:pPr>
            <a:r>
              <a:rPr lang="en-US" sz="2800" dirty="0">
                <a:solidFill>
                  <a:srgbClr val="C00000"/>
                </a:solidFill>
                <a:latin typeface="Arial" charset="0"/>
              </a:rPr>
              <a:t>Package with filter </a:t>
            </a:r>
            <a:r>
              <a:rPr lang="en-US" sz="2800" dirty="0" smtClean="0">
                <a:solidFill>
                  <a:srgbClr val="C00000"/>
                </a:solidFill>
                <a:latin typeface="Arial" charset="0"/>
              </a:rPr>
              <a:t>(disclosure limitation methods) &amp; take </a:t>
            </a:r>
            <a:r>
              <a:rPr lang="en-US" sz="2800" dirty="0">
                <a:solidFill>
                  <a:srgbClr val="C00000"/>
                </a:solidFill>
                <a:latin typeface="Arial" charset="0"/>
              </a:rPr>
              <a:t>out of </a:t>
            </a:r>
            <a:r>
              <a:rPr lang="en-US" sz="2800" dirty="0" smtClean="0">
                <a:solidFill>
                  <a:srgbClr val="C00000"/>
                </a:solidFill>
                <a:latin typeface="Arial" charset="0"/>
              </a:rPr>
              <a:t>lab</a:t>
            </a:r>
            <a:endParaRPr lang="en-US" sz="2800" dirty="0">
              <a:latin typeface="Arial" charset="0"/>
            </a:endParaRPr>
          </a:p>
        </p:txBody>
      </p:sp>
    </p:spTree>
    <p:custDataLst>
      <p:tags r:id="rId1"/>
    </p:custDataLst>
    <p:extLst>
      <p:ext uri="{BB962C8B-B14F-4D97-AF65-F5344CB8AC3E}">
        <p14:creationId xmlns:p14="http://schemas.microsoft.com/office/powerpoint/2010/main" val="3228356205"/>
      </p:ext>
    </p:extLst>
  </p:cSld>
  <p:clrMapOvr>
    <a:masterClrMapping/>
  </p:clrMapOvr>
  <p:transition spd="slow" advTm="540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Protection Mechanism</a:t>
            </a:r>
            <a:endParaRPr lang="en-US" dirty="0"/>
          </a:p>
        </p:txBody>
      </p:sp>
      <p:graphicFrame>
        <p:nvGraphicFramePr>
          <p:cNvPr id="4" name="Table 3"/>
          <p:cNvGraphicFramePr>
            <a:graphicFrameLocks noGrp="1"/>
          </p:cNvGraphicFramePr>
          <p:nvPr>
            <p:extLst/>
          </p:nvPr>
        </p:nvGraphicFramePr>
        <p:xfrm>
          <a:off x="155812" y="2133600"/>
          <a:ext cx="8839200" cy="3907301"/>
        </p:xfrm>
        <a:graphic>
          <a:graphicData uri="http://schemas.openxmlformats.org/drawingml/2006/table">
            <a:tbl>
              <a:tblPr firstRow="1" firstCol="1" bandRow="1">
                <a:tableStyleId>{21E4AEA4-8DFA-4A89-87EB-49C32662AFE0}</a:tableStyleId>
              </a:tblPr>
              <a:tblGrid>
                <a:gridCol w="1251072"/>
                <a:gridCol w="2174516"/>
                <a:gridCol w="2667000"/>
                <a:gridCol w="1752600"/>
                <a:gridCol w="994012"/>
              </a:tblGrid>
              <a:tr h="4103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Access</a:t>
                      </a:r>
                      <a:r>
                        <a:rPr lang="x-none" sz="1800">
                          <a:effectLst/>
                          <a:latin typeface="+mn-lt"/>
                        </a:rPr>
                        <a:t> </a:t>
                      </a:r>
                      <a:endParaRPr lang="en-US" sz="2000" dirty="0">
                        <a:effectLst/>
                        <a:latin typeface="+mn-lt"/>
                        <a:ea typeface="맑은 고딕"/>
                      </a:endParaRPr>
                    </a:p>
                  </a:txBody>
                  <a:tcPr marL="18415" marR="184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x-none" sz="1800" smtClean="0">
                          <a:effectLst/>
                          <a:latin typeface="+mn-lt"/>
                        </a:rPr>
                        <a:t>Restricted </a:t>
                      </a:r>
                      <a:r>
                        <a:rPr lang="x-none" sz="1800">
                          <a:effectLst/>
                          <a:latin typeface="+mn-lt"/>
                        </a:rPr>
                        <a:t>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Controlled 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Monitored 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Open Access</a:t>
                      </a:r>
                      <a:endParaRPr lang="en-US" sz="2000" dirty="0">
                        <a:effectLst/>
                        <a:latin typeface="+mn-lt"/>
                        <a:ea typeface="맑은 고딕"/>
                      </a:endParaRPr>
                    </a:p>
                  </a:txBody>
                  <a:tcPr marL="18415" marR="18415" marT="0" marB="0" anchor="ctr"/>
                </a:tc>
              </a:tr>
              <a:tr h="615461">
                <a:tc>
                  <a:txBody>
                    <a:bodyPr/>
                    <a:lstStyle/>
                    <a:p>
                      <a:pPr marL="0" marR="0" indent="0" algn="ctr">
                        <a:lnSpc>
                          <a:spcPct val="100000"/>
                        </a:lnSpc>
                        <a:spcBef>
                          <a:spcPts val="0"/>
                        </a:spcBef>
                        <a:spcAft>
                          <a:spcPts val="0"/>
                        </a:spcAft>
                      </a:pPr>
                      <a:r>
                        <a:rPr lang="en-US" sz="1800" dirty="0" smtClean="0">
                          <a:effectLst/>
                          <a:latin typeface="+mn-lt"/>
                          <a:ea typeface="맑은 고딕"/>
                        </a:rPr>
                        <a:t>Protection</a:t>
                      </a:r>
                    </a:p>
                    <a:p>
                      <a:pPr marL="0" marR="0" indent="0" algn="ctr">
                        <a:lnSpc>
                          <a:spcPct val="100000"/>
                        </a:lnSpc>
                        <a:spcBef>
                          <a:spcPts val="0"/>
                        </a:spcBef>
                        <a:spcAft>
                          <a:spcPts val="0"/>
                        </a:spcAft>
                      </a:pPr>
                      <a:r>
                        <a:rPr lang="en-US" sz="1800" dirty="0" smtClean="0">
                          <a:effectLst/>
                          <a:latin typeface="+mn-lt"/>
                          <a:ea typeface="맑은 고딕"/>
                        </a:rPr>
                        <a:t>Approach</a:t>
                      </a:r>
                      <a:endParaRPr lang="en-US" sz="1800" dirty="0">
                        <a:effectLst/>
                        <a:latin typeface="+mn-lt"/>
                        <a:ea typeface="맑은 고딕"/>
                      </a:endParaRPr>
                    </a:p>
                  </a:txBody>
                  <a:tcPr marL="18415" marR="18415" marT="0" marB="0" anchor="ctr"/>
                </a:tc>
                <a:tc>
                  <a:txBody>
                    <a:bodyPr/>
                    <a:lstStyle/>
                    <a:p>
                      <a:pPr marL="0" marR="0" indent="0" algn="ctr" defTabSz="914400" rtl="0" eaLnBrk="1" latinLnBrk="0" hangingPunct="1">
                        <a:lnSpc>
                          <a:spcPct val="100000"/>
                        </a:lnSpc>
                        <a:spcBef>
                          <a:spcPts val="0"/>
                        </a:spcBef>
                        <a:spcAft>
                          <a:spcPts val="0"/>
                        </a:spcAft>
                      </a:pPr>
                      <a:r>
                        <a:rPr lang="en-US" sz="1800" b="0" kern="1200" dirty="0" smtClean="0">
                          <a:solidFill>
                            <a:schemeClr val="tx1"/>
                          </a:solidFill>
                          <a:effectLst/>
                          <a:latin typeface="+mn-lt"/>
                          <a:ea typeface="+mn-ea"/>
                          <a:cs typeface="+mn-cs"/>
                        </a:rPr>
                        <a:t>Physical restriction to access</a:t>
                      </a:r>
                      <a:endParaRPr lang="en-US" sz="1800" b="0" kern="1200" dirty="0">
                        <a:solidFill>
                          <a:schemeClr val="tx1"/>
                        </a:solidFill>
                        <a:effectLst/>
                        <a:latin typeface="+mn-lt"/>
                        <a:ea typeface="+mn-ea"/>
                        <a:cs typeface="+mn-cs"/>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Lock</a:t>
                      </a:r>
                      <a:r>
                        <a:rPr lang="en-US" sz="1800" b="0" baseline="0" dirty="0" smtClean="0">
                          <a:solidFill>
                            <a:schemeClr val="tx1"/>
                          </a:solidFill>
                          <a:effectLst/>
                          <a:latin typeface="+mn-lt"/>
                          <a:ea typeface="맑은 고딕"/>
                        </a:rPr>
                        <a:t> down VM (limit what you can do on the system)</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Information accountability</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Disclosure</a:t>
                      </a:r>
                      <a:r>
                        <a:rPr lang="en-US" sz="1800" b="0" baseline="0" dirty="0" smtClean="0">
                          <a:solidFill>
                            <a:schemeClr val="tx1"/>
                          </a:solidFill>
                          <a:effectLst/>
                          <a:latin typeface="+mn-lt"/>
                          <a:ea typeface="맑은 고딕"/>
                        </a:rPr>
                        <a:t> Limitation</a:t>
                      </a:r>
                      <a:endParaRPr lang="en-US" sz="1800" b="0" dirty="0">
                        <a:solidFill>
                          <a:schemeClr val="tx1"/>
                        </a:solidFill>
                        <a:effectLst/>
                        <a:latin typeface="+mn-lt"/>
                        <a:ea typeface="맑은 고딕"/>
                      </a:endParaRPr>
                    </a:p>
                  </a:txBody>
                  <a:tcPr marL="8890" marR="8890" marT="0" marB="0" anchor="ctr"/>
                </a:tc>
              </a:tr>
              <a:tr h="410308">
                <a:tc>
                  <a:txBody>
                    <a:bodyPr/>
                    <a:lstStyle/>
                    <a:p>
                      <a:pPr marL="0" marR="0" indent="0" algn="ctr">
                        <a:lnSpc>
                          <a:spcPct val="100000"/>
                        </a:lnSpc>
                        <a:spcBef>
                          <a:spcPts val="0"/>
                        </a:spcBef>
                        <a:spcAft>
                          <a:spcPts val="0"/>
                        </a:spcAft>
                      </a:pPr>
                      <a:r>
                        <a:rPr lang="en-US" sz="1800" dirty="0" smtClean="0">
                          <a:effectLst/>
                          <a:latin typeface="+mn-lt"/>
                        </a:rPr>
                        <a:t>Monitoring</a:t>
                      </a:r>
                      <a:r>
                        <a:rPr lang="en-US" sz="1800" baseline="0" dirty="0" smtClean="0">
                          <a:effectLst/>
                          <a:latin typeface="+mn-lt"/>
                        </a:rPr>
                        <a:t> Use</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All use on &amp; OFF the computer is monitored</a:t>
                      </a:r>
                      <a:endParaRPr lang="en-US" sz="1800" b="0" kern="1200" dirty="0" smtClean="0">
                        <a:solidFill>
                          <a:schemeClr val="tx1"/>
                        </a:solidFill>
                        <a:effectLst/>
                        <a:latin typeface="+mn-lt"/>
                        <a:ea typeface="+mn-ea"/>
                        <a:cs typeface="+mn-cs"/>
                      </a:endParaRPr>
                    </a:p>
                  </a:txBody>
                  <a:tcPr marL="8890" marR="8890" marT="0" marB="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ffectLst/>
                          <a:latin typeface="+mn-lt"/>
                          <a:ea typeface="맑은 고딕"/>
                        </a:rPr>
                        <a:t>All use on the computer is monitored</a:t>
                      </a:r>
                    </a:p>
                  </a:txBody>
                  <a:tcPr marL="8890" marR="8890" marT="0" marB="0" anchor="ct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ffectLst/>
                          <a:latin typeface="+mn-lt"/>
                          <a:ea typeface="맑은 고딕"/>
                        </a:rPr>
                        <a:t>Trust</a:t>
                      </a:r>
                      <a:endParaRPr lang="en-US" sz="1800" b="0" dirty="0">
                        <a:solidFill>
                          <a:schemeClr val="tx1"/>
                        </a:solidFill>
                        <a:effectLst/>
                        <a:latin typeface="+mn-lt"/>
                        <a:ea typeface="맑은 고딕"/>
                      </a:endParaRPr>
                    </a:p>
                  </a:txBody>
                  <a:tcPr marL="8890" marR="8890" marT="0" marB="0" anchor="ctr"/>
                </a:tc>
              </a:tr>
              <a:tr h="410308">
                <a:tc>
                  <a:txBody>
                    <a:bodyPr/>
                    <a:lstStyle/>
                    <a:p>
                      <a:pPr marL="0" marR="0" indent="0" algn="ctr">
                        <a:lnSpc>
                          <a:spcPct val="100000"/>
                        </a:lnSpc>
                        <a:spcBef>
                          <a:spcPts val="0"/>
                        </a:spcBef>
                        <a:spcAft>
                          <a:spcPts val="0"/>
                        </a:spcAft>
                      </a:pPr>
                      <a:r>
                        <a:rPr lang="en-US" sz="1800" dirty="0" smtClean="0">
                          <a:effectLst/>
                          <a:latin typeface="+mn-lt"/>
                          <a:ea typeface="맑은 고딕"/>
                        </a:rPr>
                        <a:t>IRB</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mn-ea"/>
                        </a:rPr>
                        <a:t>Full</a:t>
                      </a:r>
                      <a:r>
                        <a:rPr lang="en-US" sz="1800" b="0" baseline="0" dirty="0" smtClean="0">
                          <a:solidFill>
                            <a:schemeClr val="tx1"/>
                          </a:solidFill>
                          <a:effectLst/>
                          <a:latin typeface="+mn-lt"/>
                          <a:ea typeface="+mn-ea"/>
                        </a:rPr>
                        <a:t> IRB approved</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mn-ea"/>
                        </a:rPr>
                        <a:t>Full</a:t>
                      </a:r>
                      <a:r>
                        <a:rPr lang="en-US" sz="1800" b="0" baseline="0" dirty="0" smtClean="0">
                          <a:solidFill>
                            <a:schemeClr val="tx1"/>
                          </a:solidFill>
                          <a:effectLst/>
                          <a:latin typeface="+mn-lt"/>
                          <a:ea typeface="+mn-ea"/>
                        </a:rPr>
                        <a:t> IRB approved</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baseline="0" dirty="0" smtClean="0">
                          <a:solidFill>
                            <a:schemeClr val="tx1"/>
                          </a:solidFill>
                          <a:effectLst/>
                          <a:latin typeface="+mn-lt"/>
                          <a:ea typeface="+mn-ea"/>
                        </a:rPr>
                        <a:t>IRB Exempt (register)</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baseline="0" dirty="0" smtClean="0">
                          <a:solidFill>
                            <a:schemeClr val="tx1"/>
                          </a:solidFill>
                          <a:effectLst/>
                          <a:latin typeface="+mn-lt"/>
                          <a:ea typeface="맑은 고딕"/>
                        </a:rPr>
                        <a:t>Terms of Use</a:t>
                      </a:r>
                      <a:endParaRPr lang="en-US" sz="1800" b="0" dirty="0">
                        <a:solidFill>
                          <a:schemeClr val="tx1"/>
                        </a:solidFill>
                        <a:effectLst/>
                        <a:latin typeface="+mn-lt"/>
                        <a:ea typeface="맑은 고딕"/>
                      </a:endParaRPr>
                    </a:p>
                  </a:txBody>
                  <a:tcPr marL="8890" marR="8890" marT="0" marB="0" anchor="ctr"/>
                </a:tc>
              </a:tr>
              <a:tr h="615461">
                <a:tc>
                  <a:txBody>
                    <a:bodyPr/>
                    <a:lstStyle/>
                    <a:p>
                      <a:pPr marL="0" marR="0" indent="0" algn="ctr">
                        <a:lnSpc>
                          <a:spcPct val="100000"/>
                        </a:lnSpc>
                        <a:spcBef>
                          <a:spcPts val="0"/>
                        </a:spcBef>
                        <a:spcAft>
                          <a:spcPts val="0"/>
                        </a:spcAft>
                      </a:pPr>
                      <a:r>
                        <a:rPr lang="x-none" sz="1800" smtClean="0">
                          <a:effectLst/>
                          <a:latin typeface="+mn-lt"/>
                        </a:rPr>
                        <a:t>R1:Crypto-graphic </a:t>
                      </a:r>
                      <a:r>
                        <a:rPr lang="x-none" sz="1800">
                          <a:effectLst/>
                          <a:latin typeface="+mn-lt"/>
                        </a:rPr>
                        <a:t>Attack</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Very</a:t>
                      </a:r>
                      <a:r>
                        <a:rPr lang="en-US" sz="1800" b="0" baseline="0" dirty="0" smtClean="0">
                          <a:solidFill>
                            <a:schemeClr val="tx1"/>
                          </a:solidFill>
                          <a:effectLst/>
                          <a:latin typeface="+mn-lt"/>
                        </a:rPr>
                        <a:t> Low Risk</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Low Risk</a:t>
                      </a:r>
                      <a:r>
                        <a:rPr lang="x-none" sz="1800" b="0" smtClean="0">
                          <a:solidFill>
                            <a:schemeClr val="tx1"/>
                          </a:solidFill>
                          <a:effectLst/>
                          <a:latin typeface="+mn-lt"/>
                        </a:rPr>
                        <a:t>. </a:t>
                      </a:r>
                      <a:endParaRPr lang="en-US" sz="1800" b="0" dirty="0" smtClean="0">
                        <a:solidFill>
                          <a:schemeClr val="tx1"/>
                        </a:solidFill>
                        <a:effectLst/>
                        <a:latin typeface="+mn-lt"/>
                      </a:endParaRPr>
                    </a:p>
                    <a:p>
                      <a:pPr marL="0" marR="0" indent="0" algn="ctr">
                        <a:lnSpc>
                          <a:spcPct val="100000"/>
                        </a:lnSpc>
                        <a:spcBef>
                          <a:spcPts val="0"/>
                        </a:spcBef>
                        <a:spcAft>
                          <a:spcPts val="0"/>
                        </a:spcAft>
                      </a:pPr>
                      <a:r>
                        <a:rPr lang="x-none" sz="1800" b="0" smtClean="0">
                          <a:solidFill>
                            <a:schemeClr val="tx1"/>
                          </a:solidFill>
                          <a:effectLst/>
                          <a:latin typeface="+mn-lt"/>
                        </a:rPr>
                        <a:t>Would </a:t>
                      </a:r>
                      <a:r>
                        <a:rPr lang="x-none" sz="1800" b="0">
                          <a:solidFill>
                            <a:schemeClr val="tx1"/>
                          </a:solidFill>
                          <a:effectLst/>
                          <a:latin typeface="+mn-lt"/>
                        </a:rPr>
                        <a:t>have to break into </a:t>
                      </a:r>
                      <a:r>
                        <a:rPr lang="x-none" sz="1800" b="0" smtClean="0">
                          <a:solidFill>
                            <a:schemeClr val="tx1"/>
                          </a:solidFill>
                          <a:effectLst/>
                          <a:latin typeface="+mn-lt"/>
                        </a:rPr>
                        <a:t>VM</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High</a:t>
                      </a:r>
                      <a:r>
                        <a:rPr lang="en-US" sz="1800" b="0" baseline="0" dirty="0" smtClean="0">
                          <a:solidFill>
                            <a:schemeClr val="tx1"/>
                          </a:solidFill>
                          <a:effectLst/>
                          <a:latin typeface="+mn-lt"/>
                        </a:rPr>
                        <a:t> Risk</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NA</a:t>
                      </a:r>
                      <a:endParaRPr lang="en-US" sz="1800" b="0" dirty="0">
                        <a:solidFill>
                          <a:schemeClr val="tx1"/>
                        </a:solidFill>
                        <a:effectLst/>
                        <a:latin typeface="+mn-lt"/>
                        <a:ea typeface="맑은 고딕"/>
                      </a:endParaRPr>
                    </a:p>
                  </a:txBody>
                  <a:tcPr marL="8890" marR="8890" marT="0" marB="0" anchor="ctr"/>
                </a:tc>
              </a:tr>
              <a:tr h="615461">
                <a:tc>
                  <a:txBody>
                    <a:bodyPr/>
                    <a:lstStyle/>
                    <a:p>
                      <a:pPr marL="0" marR="0" indent="0" algn="ctr">
                        <a:lnSpc>
                          <a:spcPct val="100000"/>
                        </a:lnSpc>
                        <a:spcBef>
                          <a:spcPts val="0"/>
                        </a:spcBef>
                        <a:spcAft>
                          <a:spcPts val="0"/>
                        </a:spcAft>
                      </a:pPr>
                      <a:r>
                        <a:rPr lang="x-none" sz="1800" smtClean="0">
                          <a:effectLst/>
                          <a:latin typeface="+mn-lt"/>
                        </a:rPr>
                        <a:t>R2: Data </a:t>
                      </a:r>
                      <a:r>
                        <a:rPr lang="x-none" sz="1800">
                          <a:effectLst/>
                          <a:latin typeface="+mn-lt"/>
                        </a:rPr>
                        <a:t>Leakage</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Very </a:t>
                      </a:r>
                      <a:r>
                        <a:rPr lang="en-US" sz="1800" b="0" dirty="0" smtClean="0">
                          <a:solidFill>
                            <a:schemeClr val="tx1"/>
                          </a:solidFill>
                          <a:effectLst/>
                          <a:latin typeface="+mn-lt"/>
                        </a:rPr>
                        <a:t>Low Risk</a:t>
                      </a:r>
                      <a:r>
                        <a:rPr lang="x-none" sz="1800" b="0" smtClean="0">
                          <a:solidFill>
                            <a:schemeClr val="tx1"/>
                          </a:solidFill>
                          <a:effectLst/>
                          <a:latin typeface="+mn-lt"/>
                        </a:rPr>
                        <a:t>.</a:t>
                      </a:r>
                      <a:endParaRPr lang="en-US" sz="1800" b="0" dirty="0">
                        <a:solidFill>
                          <a:schemeClr val="tx1"/>
                        </a:solidFill>
                        <a:effectLst/>
                        <a:latin typeface="+mn-lt"/>
                      </a:endParaRPr>
                    </a:p>
                    <a:p>
                      <a:pPr marL="0" marR="0" indent="0" algn="ctr">
                        <a:lnSpc>
                          <a:spcPct val="100000"/>
                        </a:lnSpc>
                        <a:spcBef>
                          <a:spcPts val="0"/>
                        </a:spcBef>
                        <a:spcAft>
                          <a:spcPts val="0"/>
                        </a:spcAft>
                      </a:pPr>
                      <a:r>
                        <a:rPr lang="x-none" sz="1800" b="0">
                          <a:solidFill>
                            <a:schemeClr val="tx1"/>
                          </a:solidFill>
                          <a:effectLst/>
                          <a:latin typeface="+mn-lt"/>
                        </a:rPr>
                        <a:t>Memorize data and take out</a:t>
                      </a:r>
                      <a:endParaRPr lang="en-US" sz="1800" b="0" dirty="0">
                        <a:solidFill>
                          <a:schemeClr val="tx1"/>
                        </a:solidFill>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Physical data leakage (Take a picture of monitor)</a:t>
                      </a:r>
                      <a:endParaRPr lang="en-US" sz="1800" b="0" dirty="0">
                        <a:solidFill>
                          <a:schemeClr val="tx1"/>
                        </a:solidFill>
                        <a:effectLst/>
                        <a:latin typeface="+mn-lt"/>
                        <a:ea typeface="맑은 고딕"/>
                      </a:endParaRPr>
                    </a:p>
                  </a:txBody>
                  <a:tcPr marL="18415" marR="1841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800" b="0" smtClean="0">
                          <a:solidFill>
                            <a:schemeClr val="tx1"/>
                          </a:solidFill>
                          <a:effectLst/>
                          <a:latin typeface="+mn-lt"/>
                        </a:rPr>
                        <a:t>Electronically</a:t>
                      </a:r>
                      <a:endParaRPr lang="en-US" sz="1800" b="0" dirty="0" smtClean="0">
                        <a:solidFill>
                          <a:schemeClr val="tx1"/>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800" b="0" smtClean="0">
                          <a:solidFill>
                            <a:schemeClr val="tx1"/>
                          </a:solidFill>
                          <a:effectLst/>
                          <a:latin typeface="+mn-lt"/>
                        </a:rPr>
                        <a:t>take </a:t>
                      </a:r>
                      <a:r>
                        <a:rPr lang="x-none" sz="1800" b="0">
                          <a:solidFill>
                            <a:schemeClr val="tx1"/>
                          </a:solidFill>
                          <a:effectLst/>
                          <a:latin typeface="+mn-lt"/>
                        </a:rPr>
                        <a:t>data off the system.</a:t>
                      </a:r>
                      <a:endParaRPr lang="en-US" sz="1800" b="0" dirty="0">
                        <a:solidFill>
                          <a:schemeClr val="tx1"/>
                        </a:solidFill>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endParaRPr lang="en-US" sz="1800" b="0" dirty="0">
                        <a:solidFill>
                          <a:schemeClr val="tx1"/>
                        </a:solidFill>
                        <a:effectLst/>
                        <a:latin typeface="+mn-lt"/>
                        <a:ea typeface="맑은 고딕"/>
                      </a:endParaRPr>
                    </a:p>
                  </a:txBody>
                  <a:tcPr marL="18415" marR="18415" marT="0" marB="0" anchor="ctr"/>
                </a:tc>
              </a:tr>
            </a:tbl>
          </a:graphicData>
        </a:graphic>
      </p:graphicFrame>
      <p:grpSp>
        <p:nvGrpSpPr>
          <p:cNvPr id="5" name="Group 4"/>
          <p:cNvGrpSpPr/>
          <p:nvPr/>
        </p:nvGrpSpPr>
        <p:grpSpPr>
          <a:xfrm>
            <a:off x="384412" y="1173480"/>
            <a:ext cx="8382000" cy="782598"/>
            <a:chOff x="384412" y="161505"/>
            <a:chExt cx="8382000" cy="782598"/>
          </a:xfrm>
        </p:grpSpPr>
        <p:sp>
          <p:nvSpPr>
            <p:cNvPr id="6" name="Rectangle 5"/>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90600" y="390105"/>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412" y="574771"/>
              <a:ext cx="8382000" cy="369332"/>
            </a:xfrm>
            <a:prstGeom prst="rect">
              <a:avLst/>
            </a:prstGeom>
          </p:spPr>
          <p:txBody>
            <a:bodyPr wrap="square">
              <a:spAutoFit/>
            </a:bodyPr>
            <a:lstStyle/>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endParaRPr lang="en-US" dirty="0">
                <a:solidFill>
                  <a:srgbClr val="C00000"/>
                </a:solidFill>
                <a:latin typeface="Arial" panose="020B0604020202020204" pitchFamily="34" charset="0"/>
                <a:cs typeface="Arial" panose="020B0604020202020204" pitchFamily="34" charset="0"/>
              </a:endParaRPr>
            </a:p>
          </p:txBody>
        </p:sp>
        <p:sp>
          <p:nvSpPr>
            <p:cNvPr id="9" name="Oval 8"/>
            <p:cNvSpPr/>
            <p:nvPr/>
          </p:nvSpPr>
          <p:spPr>
            <a:xfrm>
              <a:off x="703997"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848600"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02614"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40741" y="26818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390105"/>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87697921"/>
      </p:ext>
    </p:extLst>
  </p:cSld>
  <p:clrMapOvr>
    <a:masterClrMapping/>
  </p:clrMapOvr>
  <mc:AlternateContent xmlns:mc="http://schemas.openxmlformats.org/markup-compatibility/2006" xmlns:p14="http://schemas.microsoft.com/office/powerpoint/2010/main">
    <mc:Choice Requires="p14">
      <p:transition spd="slow" p14:dur="2000" advTm="7822"/>
    </mc:Choice>
    <mc:Fallback xmlns="">
      <p:transition spd="slow" advTm="782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Research Focus</a:t>
            </a:r>
            <a:endParaRPr lang="en-US" dirty="0"/>
          </a:p>
        </p:txBody>
      </p:sp>
      <p:sp>
        <p:nvSpPr>
          <p:cNvPr id="3" name="Content Placeholder 2"/>
          <p:cNvSpPr>
            <a:spLocks noGrp="1"/>
          </p:cNvSpPr>
          <p:nvPr>
            <p:ph idx="1"/>
          </p:nvPr>
        </p:nvSpPr>
        <p:spPr/>
        <p:txBody>
          <a:bodyPr>
            <a:noAutofit/>
          </a:bodyPr>
          <a:lstStyle/>
          <a:p>
            <a:r>
              <a:rPr lang="en-US" sz="1800" dirty="0" smtClean="0"/>
              <a:t>Overarching question:  </a:t>
            </a:r>
            <a:r>
              <a:rPr lang="en-US" sz="1800" b="1" dirty="0" smtClean="0"/>
              <a:t>How can we use the abundance of existing digital data, aka big data, (e.g. government administrative data, electronic health records) to support accurate evidence based decisions </a:t>
            </a:r>
            <a:r>
              <a:rPr lang="en-US" sz="1800" dirty="0" smtClean="0"/>
              <a:t>for policy, management, legislation, evaluation, and research while protecting the confidentiality of individual subjects of the data? This question focuses on the data science of using massive secondary datasets, a step before the traditional statistical methods can be applied to the data to address specific questions to improve public health.</a:t>
            </a:r>
          </a:p>
          <a:p>
            <a:r>
              <a:rPr lang="en-US" sz="1800" dirty="0" smtClean="0"/>
              <a:t>Preferred approaches: Data Science - To build </a:t>
            </a:r>
            <a:r>
              <a:rPr lang="en-US" sz="1800" b="1" dirty="0" smtClean="0"/>
              <a:t>efficient and effective human computer hybrid processes and systems </a:t>
            </a:r>
            <a:r>
              <a:rPr lang="en-US" sz="1800" dirty="0" smtClean="0"/>
              <a:t>to clean, integrate, and extract actionable information from raw chaotic data and deliver accurate information in a timely secure manner to decision makers (e.g. researchers, policy makers, mangers, clinicians).</a:t>
            </a:r>
          </a:p>
          <a:p>
            <a:r>
              <a:rPr lang="en-US" sz="1800" dirty="0" smtClean="0"/>
              <a:t>Primary data: Person level data, usually identifiable (so we can accurately integrate diverse data) at some point,</a:t>
            </a:r>
          </a:p>
          <a:p>
            <a:r>
              <a:rPr lang="en-US" sz="1800" dirty="0" smtClean="0"/>
              <a:t>Primary issues: Privacy (safe data access), data integration, error propagation, audits, measurements, modeling</a:t>
            </a:r>
          </a:p>
          <a:p>
            <a:pPr lvl="1"/>
            <a:r>
              <a:rPr lang="en-US" sz="1800" dirty="0" smtClean="0"/>
              <a:t>Velocity, variety, veracity, volume (lots of SMALL datasets)</a:t>
            </a:r>
          </a:p>
        </p:txBody>
      </p:sp>
    </p:spTree>
    <p:extLst>
      <p:ext uri="{BB962C8B-B14F-4D97-AF65-F5344CB8AC3E}">
        <p14:creationId xmlns:p14="http://schemas.microsoft.com/office/powerpoint/2010/main" val="1624679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t>
            </a:r>
            <a:r>
              <a:rPr lang="en-US" altLang="ko-KR" dirty="0" smtClean="0"/>
              <a:t>risk and usability</a:t>
            </a:r>
            <a:endParaRPr lang="en-US" dirty="0"/>
          </a:p>
        </p:txBody>
      </p:sp>
      <p:graphicFrame>
        <p:nvGraphicFramePr>
          <p:cNvPr id="4" name="Table 3"/>
          <p:cNvGraphicFramePr>
            <a:graphicFrameLocks noGrp="1"/>
          </p:cNvGraphicFramePr>
          <p:nvPr>
            <p:extLst/>
          </p:nvPr>
        </p:nvGraphicFramePr>
        <p:xfrm>
          <a:off x="152400" y="2011680"/>
          <a:ext cx="8762999" cy="4389120"/>
        </p:xfrm>
        <a:graphic>
          <a:graphicData uri="http://schemas.openxmlformats.org/drawingml/2006/table">
            <a:tbl>
              <a:tblPr firstRow="1" firstCol="1" bandRow="1">
                <a:tableStyleId>{21E4AEA4-8DFA-4A89-87EB-49C32662AFE0}</a:tableStyleId>
              </a:tblPr>
              <a:tblGrid>
                <a:gridCol w="858884"/>
                <a:gridCol w="1427116"/>
                <a:gridCol w="2362200"/>
                <a:gridCol w="1837342"/>
                <a:gridCol w="1406665"/>
                <a:gridCol w="870792"/>
              </a:tblGrid>
              <a:tr h="410308">
                <a:tc gridSpan="2">
                  <a:txBody>
                    <a:bodyPr/>
                    <a:lstStyle/>
                    <a:p>
                      <a:pPr marL="0" marR="0" indent="0" algn="ctr">
                        <a:lnSpc>
                          <a:spcPct val="100000"/>
                        </a:lnSpc>
                        <a:spcBef>
                          <a:spcPts val="0"/>
                        </a:spcBef>
                        <a:spcAft>
                          <a:spcPts val="0"/>
                        </a:spcAft>
                      </a:pPr>
                      <a:r>
                        <a:rPr lang="x-none" sz="1600">
                          <a:effectLst/>
                        </a:rPr>
                        <a:t> </a:t>
                      </a:r>
                      <a:endParaRPr lang="en-US" sz="1800" dirty="0">
                        <a:effectLst/>
                        <a:latin typeface="Times New Roman"/>
                        <a:ea typeface="맑은 고딕"/>
                      </a:endParaRPr>
                    </a:p>
                  </a:txBody>
                  <a:tcPr marL="18415" marR="18415" marT="0" marB="0" anchor="ctr"/>
                </a:tc>
                <a:tc h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Restricted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Controlled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Monitored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Open Access</a:t>
                      </a:r>
                      <a:endParaRPr lang="en-US" sz="2000" dirty="0">
                        <a:effectLst/>
                        <a:latin typeface="Times New Roman"/>
                        <a:ea typeface="맑은 고딕"/>
                      </a:endParaRPr>
                    </a:p>
                  </a:txBody>
                  <a:tcPr marL="18415" marR="18415" marT="0" marB="0" anchor="ctr"/>
                </a:tc>
              </a:tr>
              <a:tr h="615461">
                <a:tc rowSpan="3">
                  <a:txBody>
                    <a:bodyPr/>
                    <a:lstStyle/>
                    <a:p>
                      <a:pPr marL="0" marR="0" indent="0" algn="ctr">
                        <a:lnSpc>
                          <a:spcPct val="100000"/>
                        </a:lnSpc>
                        <a:spcBef>
                          <a:spcPts val="0"/>
                        </a:spcBef>
                        <a:spcAft>
                          <a:spcPts val="0"/>
                        </a:spcAft>
                      </a:pPr>
                      <a:r>
                        <a:rPr lang="x-none" sz="3200">
                          <a:effectLst/>
                        </a:rPr>
                        <a:t>Usability</a:t>
                      </a:r>
                      <a:endParaRPr lang="en-US" sz="3200" dirty="0">
                        <a:effectLst/>
                        <a:latin typeface="Times New Roman"/>
                        <a:ea typeface="맑은 고딕"/>
                      </a:endParaRPr>
                    </a:p>
                  </a:txBody>
                  <a:tcPr marL="8890" marR="8890" marT="0" marB="0" vert="vert" anchor="ctr"/>
                </a:tc>
                <a:tc>
                  <a:txBody>
                    <a:bodyPr/>
                    <a:lstStyle/>
                    <a:p>
                      <a:pPr marL="0" marR="0" indent="0" algn="ctr">
                        <a:lnSpc>
                          <a:spcPct val="100000"/>
                        </a:lnSpc>
                        <a:spcBef>
                          <a:spcPts val="0"/>
                        </a:spcBef>
                        <a:spcAft>
                          <a:spcPts val="0"/>
                        </a:spcAft>
                      </a:pPr>
                      <a:r>
                        <a:rPr lang="x-none" sz="1800">
                          <a:effectLst/>
                        </a:rPr>
                        <a:t>U1.1: Software (SW)</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Only preinstalled data integration &amp; tabulation SW. No query capacity</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Requested and approved statistical software only</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software</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software</a:t>
                      </a:r>
                      <a:endParaRPr lang="en-US" sz="1800" b="1" dirty="0">
                        <a:solidFill>
                          <a:srgbClr val="CC0000"/>
                        </a:solidFill>
                        <a:effectLst/>
                        <a:latin typeface="Times New Roman"/>
                        <a:ea typeface="맑은 고딕"/>
                      </a:endParaRPr>
                    </a:p>
                  </a:txBody>
                  <a:tcPr marL="8890" marR="8890" marT="0" marB="0" anchor="ctr"/>
                </a:tc>
              </a:tr>
              <a:tr h="410308">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U1.2: </a:t>
                      </a:r>
                      <a:endParaRPr lang="en-US" sz="1800" dirty="0" smtClean="0">
                        <a:effectLst/>
                      </a:endParaRPr>
                    </a:p>
                    <a:p>
                      <a:pPr marL="0" marR="0" indent="0" algn="ctr">
                        <a:lnSpc>
                          <a:spcPct val="100000"/>
                        </a:lnSpc>
                        <a:spcBef>
                          <a:spcPts val="0"/>
                        </a:spcBef>
                        <a:spcAft>
                          <a:spcPts val="0"/>
                        </a:spcAft>
                      </a:pPr>
                      <a:r>
                        <a:rPr lang="en-US" sz="1800" dirty="0" smtClean="0">
                          <a:effectLst/>
                        </a:rPr>
                        <a:t>D</a:t>
                      </a:r>
                      <a:r>
                        <a:rPr lang="x-none" sz="1800" smtClean="0">
                          <a:effectLst/>
                        </a:rPr>
                        <a:t>ata</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No outside data </a:t>
                      </a:r>
                      <a:r>
                        <a:rPr lang="x-none" sz="1800" smtClean="0">
                          <a:effectLst/>
                        </a:rPr>
                        <a:t>allowed</a:t>
                      </a:r>
                      <a:endParaRPr lang="en-US" sz="1800" dirty="0" smtClean="0">
                        <a:effectLst/>
                      </a:endParaRPr>
                    </a:p>
                    <a:p>
                      <a:pPr marL="0" marR="0" indent="0" algn="ctr">
                        <a:lnSpc>
                          <a:spcPct val="100000"/>
                        </a:lnSpc>
                        <a:spcBef>
                          <a:spcPts val="0"/>
                        </a:spcBef>
                        <a:spcAft>
                          <a:spcPts val="0"/>
                        </a:spcAft>
                      </a:pPr>
                      <a:r>
                        <a:rPr lang="en-US" sz="1800" kern="1200" dirty="0" smtClean="0">
                          <a:effectLst/>
                        </a:rPr>
                        <a:t>But PII data</a:t>
                      </a:r>
                      <a:endParaRPr lang="en-US" sz="1800" b="1" kern="1200" dirty="0" smtClean="0">
                        <a:solidFill>
                          <a:srgbClr val="C00000"/>
                        </a:solidFill>
                        <a:effectLst/>
                        <a:latin typeface="+mn-lt"/>
                        <a:ea typeface="+mn-ea"/>
                        <a:cs typeface="+mn-cs"/>
                      </a:endParaRPr>
                    </a:p>
                  </a:txBody>
                  <a:tcPr marL="8890" marR="8890" marT="0" marB="0" anchor="ctr"/>
                </a:tc>
                <a:tc>
                  <a:txBody>
                    <a:bodyPr/>
                    <a:lstStyle/>
                    <a:p>
                      <a:pPr marL="0" marR="0" indent="0" algn="ctr">
                        <a:lnSpc>
                          <a:spcPct val="100000"/>
                        </a:lnSpc>
                        <a:spcBef>
                          <a:spcPts val="0"/>
                        </a:spcBef>
                        <a:spcAft>
                          <a:spcPts val="0"/>
                        </a:spcAft>
                      </a:pPr>
                      <a:r>
                        <a:rPr lang="x-none" sz="1800">
                          <a:effectLst/>
                        </a:rPr>
                        <a:t>Only preapproved outside data allowed</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data</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data</a:t>
                      </a:r>
                      <a:endParaRPr lang="en-US" sz="1800" b="1" dirty="0">
                        <a:solidFill>
                          <a:srgbClr val="CC0000"/>
                        </a:solidFill>
                        <a:effectLst/>
                        <a:latin typeface="Times New Roman"/>
                        <a:ea typeface="맑은 고딕"/>
                      </a:endParaRPr>
                    </a:p>
                  </a:txBody>
                  <a:tcPr marL="8890" marR="8890" marT="0" marB="0" anchor="ctr"/>
                </a:tc>
              </a:tr>
              <a:tr h="410308">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U2: Access</a:t>
                      </a:r>
                      <a:endParaRPr lang="en-US" sz="180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No Remote Access</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r>
              <a:tr h="615461">
                <a:tc rowSpan="2">
                  <a:txBody>
                    <a:bodyPr/>
                    <a:lstStyle/>
                    <a:p>
                      <a:pPr marL="0" marR="0" indent="0" algn="ctr">
                        <a:lnSpc>
                          <a:spcPct val="100000"/>
                        </a:lnSpc>
                        <a:spcBef>
                          <a:spcPts val="0"/>
                        </a:spcBef>
                        <a:spcAft>
                          <a:spcPts val="0"/>
                        </a:spcAft>
                      </a:pPr>
                      <a:r>
                        <a:rPr lang="x-none" sz="3200">
                          <a:effectLst/>
                        </a:rPr>
                        <a:t>Risk</a:t>
                      </a:r>
                      <a:endParaRPr lang="en-US" sz="3200" dirty="0">
                        <a:effectLst/>
                        <a:latin typeface="Times New Roman"/>
                        <a:ea typeface="맑은 고딕"/>
                      </a:endParaRPr>
                    </a:p>
                  </a:txBody>
                  <a:tcPr marL="8890" marR="8890" marT="0" marB="0" vert="vert" anchor="ctr"/>
                </a:tc>
                <a:tc>
                  <a:txBody>
                    <a:bodyPr/>
                    <a:lstStyle/>
                    <a:p>
                      <a:pPr marL="0" marR="0" indent="0" algn="ctr">
                        <a:lnSpc>
                          <a:spcPct val="100000"/>
                        </a:lnSpc>
                        <a:spcBef>
                          <a:spcPts val="0"/>
                        </a:spcBef>
                        <a:spcAft>
                          <a:spcPts val="0"/>
                        </a:spcAft>
                      </a:pPr>
                      <a:r>
                        <a:rPr lang="x-none" sz="1800">
                          <a:effectLst/>
                        </a:rPr>
                        <a:t>R1:Crypto-graphic Attack</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dirty="0" smtClean="0">
                          <a:effectLst/>
                        </a:rPr>
                        <a:t>Very</a:t>
                      </a:r>
                      <a:r>
                        <a:rPr lang="en-US" sz="1800" baseline="0" dirty="0" smtClean="0">
                          <a:effectLst/>
                        </a:rPr>
                        <a:t> Low Risk</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dirty="0" smtClean="0">
                          <a:effectLst/>
                        </a:rPr>
                        <a:t>Low Risk</a:t>
                      </a:r>
                      <a:r>
                        <a:rPr lang="x-none" sz="1800" smtClean="0">
                          <a:effectLst/>
                        </a:rPr>
                        <a:t>. </a:t>
                      </a:r>
                      <a:endParaRPr lang="en-US" sz="1800" dirty="0" smtClean="0">
                        <a:effectLst/>
                      </a:endParaRPr>
                    </a:p>
                    <a:p>
                      <a:pPr marL="0" marR="0" indent="0" algn="ctr">
                        <a:lnSpc>
                          <a:spcPct val="100000"/>
                        </a:lnSpc>
                        <a:spcBef>
                          <a:spcPts val="0"/>
                        </a:spcBef>
                        <a:spcAft>
                          <a:spcPts val="0"/>
                        </a:spcAft>
                      </a:pPr>
                      <a:r>
                        <a:rPr lang="x-none" sz="1800" smtClean="0">
                          <a:effectLst/>
                        </a:rPr>
                        <a:t>Would </a:t>
                      </a:r>
                      <a:r>
                        <a:rPr lang="x-none" sz="1800">
                          <a:effectLst/>
                        </a:rPr>
                        <a:t>have to break into VM.</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dirty="0" smtClean="0">
                          <a:effectLst/>
                        </a:rPr>
                        <a:t>High</a:t>
                      </a:r>
                      <a:r>
                        <a:rPr lang="en-US" sz="1800" baseline="0" dirty="0" smtClean="0">
                          <a:effectLst/>
                        </a:rPr>
                        <a:t> Risk</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NA</a:t>
                      </a:r>
                      <a:endParaRPr lang="en-US" sz="1800" dirty="0">
                        <a:effectLst/>
                        <a:latin typeface="Times New Roman"/>
                        <a:ea typeface="맑은 고딕"/>
                      </a:endParaRPr>
                    </a:p>
                  </a:txBody>
                  <a:tcPr marL="8890" marR="8890" marT="0" marB="0" anchor="ctr"/>
                </a:tc>
              </a:tr>
              <a:tr h="615461">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R2: Data Leakage</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Very </a:t>
                      </a:r>
                      <a:r>
                        <a:rPr lang="en-US" sz="1800" dirty="0" smtClean="0">
                          <a:effectLst/>
                        </a:rPr>
                        <a:t>Low Risk</a:t>
                      </a:r>
                      <a:r>
                        <a:rPr lang="x-none" sz="1800" smtClean="0">
                          <a:effectLst/>
                        </a:rPr>
                        <a:t>.</a:t>
                      </a:r>
                      <a:endParaRPr lang="en-US" sz="1800" dirty="0">
                        <a:effectLst/>
                      </a:endParaRPr>
                    </a:p>
                    <a:p>
                      <a:pPr marL="0" marR="0" indent="0" algn="ctr">
                        <a:lnSpc>
                          <a:spcPct val="100000"/>
                        </a:lnSpc>
                        <a:spcBef>
                          <a:spcPts val="0"/>
                        </a:spcBef>
                        <a:spcAft>
                          <a:spcPts val="0"/>
                        </a:spcAft>
                      </a:pPr>
                      <a:r>
                        <a:rPr lang="x-none" sz="1800">
                          <a:effectLst/>
                        </a:rPr>
                        <a:t>Memorize data and take out</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Physical data leakage (Take a picture of monitor)</a:t>
                      </a:r>
                      <a:endParaRPr lang="en-US" sz="1800" dirty="0">
                        <a:effectLst/>
                        <a:latin typeface="Times New Roman"/>
                        <a:ea typeface="맑은 고딕"/>
                      </a:endParaRPr>
                    </a:p>
                  </a:txBody>
                  <a:tcPr marL="18415" marR="18415" marT="0" marB="0" anchor="ctr"/>
                </a:tc>
                <a:tc>
                  <a:txBody>
                    <a:bodyPr/>
                    <a:lstStyle/>
                    <a:p>
                      <a:pPr marL="0" marR="0" indent="0" algn="l">
                        <a:lnSpc>
                          <a:spcPct val="100000"/>
                        </a:lnSpc>
                        <a:spcBef>
                          <a:spcPts val="0"/>
                        </a:spcBef>
                        <a:spcAft>
                          <a:spcPts val="0"/>
                        </a:spcAft>
                      </a:pPr>
                      <a:r>
                        <a:rPr lang="x-none" sz="1800">
                          <a:effectLst/>
                        </a:rPr>
                        <a:t>Electronically take data off the system.</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NA</a:t>
                      </a:r>
                      <a:endParaRPr lang="en-US" sz="1800" dirty="0">
                        <a:effectLst/>
                        <a:latin typeface="Times New Roman"/>
                        <a:ea typeface="맑은 고딕"/>
                      </a:endParaRPr>
                    </a:p>
                  </a:txBody>
                  <a:tcPr marL="18415" marR="18415" marT="0" marB="0" anchor="ctr"/>
                </a:tc>
              </a:tr>
            </a:tbl>
          </a:graphicData>
        </a:graphic>
      </p:graphicFrame>
      <p:grpSp>
        <p:nvGrpSpPr>
          <p:cNvPr id="5" name="Group 4"/>
          <p:cNvGrpSpPr/>
          <p:nvPr/>
        </p:nvGrpSpPr>
        <p:grpSpPr>
          <a:xfrm>
            <a:off x="384412" y="1173480"/>
            <a:ext cx="8382000" cy="782598"/>
            <a:chOff x="384412" y="161505"/>
            <a:chExt cx="8382000" cy="782598"/>
          </a:xfrm>
        </p:grpSpPr>
        <p:sp>
          <p:nvSpPr>
            <p:cNvPr id="6" name="Rectangle 5"/>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90600" y="390105"/>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412" y="574771"/>
              <a:ext cx="8382000" cy="369332"/>
            </a:xfrm>
            <a:prstGeom prst="rect">
              <a:avLst/>
            </a:prstGeom>
          </p:spPr>
          <p:txBody>
            <a:bodyPr wrap="square">
              <a:spAutoFit/>
            </a:bodyPr>
            <a:lstStyle/>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endParaRPr lang="en-US" dirty="0">
                <a:solidFill>
                  <a:srgbClr val="C00000"/>
                </a:solidFill>
                <a:latin typeface="Arial" panose="020B0604020202020204" pitchFamily="34" charset="0"/>
                <a:cs typeface="Arial" panose="020B0604020202020204" pitchFamily="34" charset="0"/>
              </a:endParaRPr>
            </a:p>
          </p:txBody>
        </p:sp>
        <p:sp>
          <p:nvSpPr>
            <p:cNvPr id="9" name="Oval 8"/>
            <p:cNvSpPr/>
            <p:nvPr/>
          </p:nvSpPr>
          <p:spPr>
            <a:xfrm>
              <a:off x="703997"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848600"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02614"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40741" y="26818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390105"/>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64984082"/>
      </p:ext>
    </p:extLst>
  </p:cSld>
  <p:clrMapOvr>
    <a:masterClrMapping/>
  </p:clrMapOvr>
  <mc:AlternateContent xmlns:mc="http://schemas.openxmlformats.org/markup-compatibility/2006" xmlns:p14="http://schemas.microsoft.com/office/powerpoint/2010/main">
    <mc:Choice Requires="p14">
      <p:transition spd="slow" p14:dur="2000" advTm="7822"/>
    </mc:Choice>
    <mc:Fallback xmlns="">
      <p:transition spd="slow" advTm="782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208" y="1"/>
            <a:ext cx="7772400" cy="1143000"/>
          </a:xfrm>
        </p:spPr>
        <p:txBody>
          <a:bodyPr>
            <a:normAutofit fontScale="90000"/>
          </a:bodyPr>
          <a:lstStyle/>
          <a:p>
            <a:pPr algn="l"/>
            <a:r>
              <a:rPr lang="en-US" dirty="0" smtClean="0"/>
              <a:t>Use Published Data for</a:t>
            </a:r>
            <a:br>
              <a:rPr lang="en-US" dirty="0" smtClean="0"/>
            </a:br>
            <a:r>
              <a:rPr lang="en-US" dirty="0" smtClean="0"/>
              <a:t>Good Decision Making</a:t>
            </a:r>
            <a:endParaRPr lang="en-US" dirty="0"/>
          </a:p>
        </p:txBody>
      </p:sp>
      <p:sp>
        <p:nvSpPr>
          <p:cNvPr id="3" name="Content Placeholder 2"/>
          <p:cNvSpPr>
            <a:spLocks noGrp="1"/>
          </p:cNvSpPr>
          <p:nvPr>
            <p:ph type="subTitle" idx="1"/>
          </p:nvPr>
        </p:nvSpPr>
        <p:spPr>
          <a:xfrm>
            <a:off x="304800" y="3830601"/>
            <a:ext cx="8458200" cy="2570199"/>
          </a:xfrm>
        </p:spPr>
        <p:txBody>
          <a:bodyPr>
            <a:normAutofit fontScale="85000" lnSpcReduction="10000"/>
          </a:bodyPr>
          <a:lstStyle/>
          <a:p>
            <a:pPr algn="just"/>
            <a:r>
              <a:rPr lang="en-US" dirty="0" smtClean="0">
                <a:solidFill>
                  <a:srgbClr val="00B050"/>
                </a:solidFill>
                <a:latin typeface="Arial" panose="020B0604020202020204" pitchFamily="34" charset="0"/>
                <a:cs typeface="Arial" panose="020B0604020202020204" pitchFamily="34" charset="0"/>
              </a:rPr>
              <a:t>    Raw </a:t>
            </a:r>
            <a:r>
              <a:rPr lang="en-US" dirty="0">
                <a:solidFill>
                  <a:srgbClr val="00B050"/>
                </a:solidFill>
                <a:latin typeface="Arial" panose="020B0604020202020204" pitchFamily="34" charset="0"/>
                <a:cs typeface="Arial" panose="020B0604020202020204" pitchFamily="34" charset="0"/>
              </a:rPr>
              <a:t>Data                                                  Decision</a:t>
            </a:r>
          </a:p>
          <a:p>
            <a:pPr algn="just"/>
            <a:endParaRPr lang="en-US" dirty="0" smtClean="0"/>
          </a:p>
          <a:p>
            <a:pPr algn="just"/>
            <a:r>
              <a:rPr lang="en-US" dirty="0" smtClean="0"/>
              <a:t>Deployed </a:t>
            </a:r>
            <a:r>
              <a:rPr lang="en-US" dirty="0"/>
              <a:t>together </a:t>
            </a:r>
            <a:r>
              <a:rPr lang="en-US" dirty="0" smtClean="0"/>
              <a:t>the </a:t>
            </a:r>
            <a:r>
              <a:rPr lang="en-US" dirty="0"/>
              <a:t>four data access models can provide a </a:t>
            </a:r>
            <a:r>
              <a:rPr lang="en-US" dirty="0" smtClean="0"/>
              <a:t>comprehensive system </a:t>
            </a:r>
            <a:r>
              <a:rPr lang="en-US" dirty="0"/>
              <a:t>for privacy protection, balancing the risk and usability of secondary data in population informatics research</a:t>
            </a:r>
          </a:p>
        </p:txBody>
      </p:sp>
      <p:sp>
        <p:nvSpPr>
          <p:cNvPr id="13" name="Rectangle 12"/>
          <p:cNvSpPr/>
          <p:nvPr/>
        </p:nvSpPr>
        <p:spPr>
          <a:xfrm>
            <a:off x="409903" y="1620963"/>
            <a:ext cx="8226188" cy="19048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016091" y="1849564"/>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9903" y="2034230"/>
            <a:ext cx="8382000" cy="1354217"/>
          </a:xfrm>
          <a:prstGeom prst="rect">
            <a:avLst/>
          </a:prstGeom>
        </p:spPr>
        <p:txBody>
          <a:bodyPr wrap="square">
            <a:spAutoFit/>
          </a:bodyPr>
          <a:lstStyle/>
          <a:p>
            <a:pPr marL="0" indent="0">
              <a:spcBef>
                <a:spcPts val="0"/>
              </a:spcBef>
              <a:spcAft>
                <a:spcPts val="120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p>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Data                         Analysis Type I</a:t>
            </a: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Analysis </a:t>
            </a:r>
            <a:r>
              <a:rPr lang="en-US" dirty="0">
                <a:solidFill>
                  <a:srgbClr val="00B050"/>
                </a:solidFill>
                <a:latin typeface="Arial" panose="020B0604020202020204" pitchFamily="34" charset="0"/>
                <a:cs typeface="Arial" panose="020B0604020202020204" pitchFamily="34" charset="0"/>
              </a:rPr>
              <a:t>Type </a:t>
            </a:r>
            <a:r>
              <a:rPr lang="en-US" dirty="0" smtClean="0">
                <a:solidFill>
                  <a:srgbClr val="00B050"/>
                </a:solidFill>
                <a:latin typeface="Arial" panose="020B0604020202020204" pitchFamily="34" charset="0"/>
                <a:cs typeface="Arial" panose="020B0604020202020204" pitchFamily="34" charset="0"/>
              </a:rPr>
              <a:t>II               Publish </a:t>
            </a:r>
          </a:p>
          <a:p>
            <a:pPr marL="0" indent="0">
              <a:spcBef>
                <a:spcPts val="0"/>
              </a:spcBef>
              <a:spcAft>
                <a:spcPts val="0"/>
              </a:spcAft>
              <a:buNone/>
            </a:pPr>
            <a:r>
              <a:rPr lang="en-US" dirty="0" smtClean="0">
                <a:solidFill>
                  <a:srgbClr val="00B050"/>
                </a:solidFill>
                <a:latin typeface="Arial" panose="020B0604020202020204" pitchFamily="34" charset="0"/>
                <a:cs typeface="Arial" panose="020B0604020202020204" pitchFamily="34" charset="0"/>
              </a:rPr>
              <a:t>Preparation            (More sensitive data)     (Less sensitive data)  </a:t>
            </a:r>
          </a:p>
          <a:p>
            <a:pPr marL="0" indent="0">
              <a:spcBef>
                <a:spcPts val="0"/>
              </a:spcBef>
              <a:spcAft>
                <a:spcPts val="0"/>
              </a:spcAft>
              <a:buNone/>
            </a:pP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More Protection              More Usability    </a:t>
            </a:r>
            <a:endParaRPr lang="en-US" dirty="0">
              <a:solidFill>
                <a:srgbClr val="00B050"/>
              </a:solidFill>
              <a:latin typeface="Arial" panose="020B0604020202020204" pitchFamily="34" charset="0"/>
              <a:cs typeface="Arial" panose="020B0604020202020204" pitchFamily="34" charset="0"/>
            </a:endParaRPr>
          </a:p>
        </p:txBody>
      </p:sp>
      <p:sp>
        <p:nvSpPr>
          <p:cNvPr id="16" name="Oval 15"/>
          <p:cNvSpPr/>
          <p:nvPr/>
        </p:nvSpPr>
        <p:spPr>
          <a:xfrm>
            <a:off x="729488"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874091"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28105"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6232" y="172764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20891" y="1849564"/>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21" name="Curved Right Arrow 20"/>
          <p:cNvSpPr/>
          <p:nvPr/>
        </p:nvSpPr>
        <p:spPr>
          <a:xfrm flipV="1">
            <a:off x="148461" y="2572839"/>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Right Arrow 21"/>
          <p:cNvSpPr/>
          <p:nvPr/>
        </p:nvSpPr>
        <p:spPr>
          <a:xfrm flipH="1">
            <a:off x="8526523" y="2572839"/>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15942297"/>
      </p:ext>
    </p:extLst>
  </p:cSld>
  <p:clrMapOvr>
    <a:masterClrMapping/>
  </p:clrMapOvr>
  <mc:AlternateContent xmlns:mc="http://schemas.openxmlformats.org/markup-compatibility/2006" xmlns:p14="http://schemas.microsoft.com/office/powerpoint/2010/main">
    <mc:Choice Requires="p14">
      <p:transition spd="slow" p14:dur="2000" advTm="15810"/>
    </mc:Choice>
    <mc:Fallback xmlns="">
      <p:transition spd="slow" advTm="1581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spectrumsi.com/wp-content/uploads/2010/09/cctv-wall-ssi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398" y="1295400"/>
            <a:ext cx="3183623" cy="2362200"/>
          </a:xfrm>
          <a:prstGeom prst="rect">
            <a:avLst/>
          </a:prstGeom>
          <a:noFill/>
          <a:extLst>
            <a:ext uri="{909E8E84-426E-40DD-AFC4-6F175D3DCCD1}">
              <a14:hiddenFill xmlns:a14="http://schemas.microsoft.com/office/drawing/2010/main">
                <a:solidFill>
                  <a:srgbClr val="FFFFFF"/>
                </a:solidFill>
              </a14:hiddenFill>
            </a:ext>
          </a:extLst>
        </p:spPr>
      </p:pic>
      <p:sp>
        <p:nvSpPr>
          <p:cNvPr id="26626" name="Title 1"/>
          <p:cNvSpPr>
            <a:spLocks noGrp="1"/>
          </p:cNvSpPr>
          <p:nvPr>
            <p:ph type="title"/>
          </p:nvPr>
        </p:nvSpPr>
        <p:spPr/>
        <p:txBody>
          <a:bodyPr>
            <a:normAutofit fontScale="90000"/>
          </a:bodyPr>
          <a:lstStyle/>
          <a:p>
            <a:r>
              <a:rPr lang="en-US" dirty="0" smtClean="0"/>
              <a:t>Take Away I</a:t>
            </a:r>
            <a:br>
              <a:rPr lang="en-US" dirty="0" smtClean="0"/>
            </a:br>
            <a:r>
              <a:rPr lang="en-US" dirty="0" smtClean="0"/>
              <a:t>Information Accountability Works</a:t>
            </a:r>
          </a:p>
        </p:txBody>
      </p:sp>
      <p:sp>
        <p:nvSpPr>
          <p:cNvPr id="26627" name="Content Placeholder 2"/>
          <p:cNvSpPr>
            <a:spLocks noGrp="1"/>
          </p:cNvSpPr>
          <p:nvPr>
            <p:ph idx="1"/>
          </p:nvPr>
        </p:nvSpPr>
        <p:spPr>
          <a:xfrm>
            <a:off x="76200" y="1600200"/>
            <a:ext cx="8839200" cy="4525963"/>
          </a:xfrm>
        </p:spPr>
        <p:txBody>
          <a:bodyPr>
            <a:noAutofit/>
          </a:bodyPr>
          <a:lstStyle/>
          <a:p>
            <a:r>
              <a:rPr lang="en-US" sz="2400" dirty="0" smtClean="0"/>
              <a:t>Secrecy : Hiding information</a:t>
            </a:r>
          </a:p>
          <a:p>
            <a:pPr lvl="1"/>
            <a:r>
              <a:rPr lang="en-US" sz="2000" dirty="0" smtClean="0"/>
              <a:t>In reality, has limited power to protect privacy</a:t>
            </a:r>
          </a:p>
          <a:p>
            <a:pPr lvl="1"/>
            <a:r>
              <a:rPr lang="en-US" sz="2000" dirty="0" smtClean="0"/>
              <a:t>Severe Consequences related to</a:t>
            </a:r>
          </a:p>
          <a:p>
            <a:pPr lvl="2"/>
            <a:r>
              <a:rPr lang="en-US" sz="1600" dirty="0" smtClean="0"/>
              <a:t>Accuracy of data and decisions, use of data for</a:t>
            </a:r>
          </a:p>
          <a:p>
            <a:pPr marL="914400" lvl="2" indent="0">
              <a:buNone/>
            </a:pPr>
            <a:r>
              <a:rPr lang="en-US" sz="1600" dirty="0"/>
              <a:t> </a:t>
            </a:r>
            <a:r>
              <a:rPr lang="en-US" sz="1600" dirty="0" smtClean="0"/>
              <a:t>    legitimate reasons, transparency &amp; democracy</a:t>
            </a:r>
            <a:endParaRPr lang="en-US" sz="1600" b="1" dirty="0" smtClean="0">
              <a:solidFill>
                <a:srgbClr val="0070C0"/>
              </a:solidFill>
            </a:endParaRPr>
          </a:p>
          <a:p>
            <a:r>
              <a:rPr lang="en-US" sz="2400" b="1" dirty="0" smtClean="0">
                <a:solidFill>
                  <a:srgbClr val="0070C0"/>
                </a:solidFill>
              </a:rPr>
              <a:t>Information Accountability </a:t>
            </a:r>
            <a:r>
              <a:rPr lang="en-US" sz="2400" dirty="0" smtClean="0">
                <a:solidFill>
                  <a:srgbClr val="0070C0"/>
                </a:solidFill>
              </a:rPr>
              <a:t>(Credit Report)</a:t>
            </a:r>
            <a:endParaRPr lang="en-US" sz="2400" dirty="0">
              <a:solidFill>
                <a:srgbClr val="0070C0"/>
              </a:solidFill>
            </a:endParaRPr>
          </a:p>
          <a:p>
            <a:pPr lvl="1"/>
            <a:r>
              <a:rPr lang="en-US" sz="2000" dirty="0">
                <a:solidFill>
                  <a:srgbClr val="0070C0"/>
                </a:solidFill>
              </a:rPr>
              <a:t>V</a:t>
            </a:r>
            <a:r>
              <a:rPr lang="en-US" sz="2000" dirty="0" smtClean="0">
                <a:solidFill>
                  <a:srgbClr val="0070C0"/>
                </a:solidFill>
              </a:rPr>
              <a:t>ery </a:t>
            </a:r>
            <a:r>
              <a:rPr lang="en-US" sz="2000" dirty="0">
                <a:solidFill>
                  <a:srgbClr val="0070C0"/>
                </a:solidFill>
              </a:rPr>
              <a:t>clear transparency in the use of the </a:t>
            </a:r>
            <a:r>
              <a:rPr lang="en-US" sz="2000" dirty="0" smtClean="0">
                <a:solidFill>
                  <a:srgbClr val="0070C0"/>
                </a:solidFill>
              </a:rPr>
              <a:t>data </a:t>
            </a:r>
          </a:p>
          <a:p>
            <a:pPr lvl="1"/>
            <a:r>
              <a:rPr lang="en-US" sz="2000" dirty="0" smtClean="0"/>
              <a:t>Disclosure : Declared in writing, so when something goes wrong the right people are held accountable (data use agreements)</a:t>
            </a:r>
          </a:p>
          <a:p>
            <a:pPr lvl="1"/>
            <a:r>
              <a:rPr lang="en-US" sz="2000" dirty="0" smtClean="0"/>
              <a:t>IT WORKS! Primary method used to protect financial data</a:t>
            </a:r>
          </a:p>
          <a:p>
            <a:pPr lvl="1"/>
            <a:r>
              <a:rPr lang="en-US" sz="2000" dirty="0" smtClean="0"/>
              <a:t>Internet : </a:t>
            </a:r>
            <a:r>
              <a:rPr lang="en-US" sz="2000" dirty="0" err="1" smtClean="0"/>
              <a:t>crowdsourced</a:t>
            </a:r>
            <a:r>
              <a:rPr lang="en-US" sz="2000" dirty="0" smtClean="0"/>
              <a:t> auditing (public access IRB)</a:t>
            </a:r>
          </a:p>
          <a:p>
            <a:pPr lvl="1"/>
            <a:r>
              <a:rPr lang="en-US" sz="2000" dirty="0" smtClean="0"/>
              <a:t>Logs &amp; audits : what to log, how to keep tamperproof log</a:t>
            </a:r>
          </a:p>
          <a:p>
            <a:pPr lvl="1"/>
            <a:endParaRPr lang="en-US" sz="1800" dirty="0" smtClean="0"/>
          </a:p>
          <a:p>
            <a:pPr marL="0" indent="0">
              <a:buNone/>
            </a:pPr>
            <a:r>
              <a:rPr lang="en-US" sz="1800" dirty="0" smtClean="0"/>
              <a:t>D.J. </a:t>
            </a:r>
            <a:r>
              <a:rPr lang="en-US" sz="1800" dirty="0" err="1" smtClean="0"/>
              <a:t>Weitzner</a:t>
            </a:r>
            <a:r>
              <a:rPr lang="en-US" sz="1800" dirty="0" smtClean="0"/>
              <a:t> et al., Information Accountability, Comm. ACM, vol. 51, no. 6, 2008, pp. 82–87.</a:t>
            </a:r>
          </a:p>
        </p:txBody>
      </p:sp>
      <p:pic>
        <p:nvPicPr>
          <p:cNvPr id="2" name="Picture 4" descr="http://www.karensperspective.com/wp-content/uploads/2009/09/credit-repo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4577534"/>
            <a:ext cx="1507221" cy="15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75280"/>
      </p:ext>
    </p:extLst>
  </p:cSld>
  <p:clrMapOvr>
    <a:masterClrMapping/>
  </p:clrMapOvr>
  <p:transition spd="slow" advTm="6567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Away II</a:t>
            </a:r>
            <a:br>
              <a:rPr lang="en-US" dirty="0" smtClean="0"/>
            </a:br>
            <a:r>
              <a:rPr lang="en-US" sz="4000" dirty="0" smtClean="0"/>
              <a:t>Privacy is a BUDGET constrained problem</a:t>
            </a:r>
            <a:endParaRPr lang="en-US" sz="4000" dirty="0"/>
          </a:p>
        </p:txBody>
      </p:sp>
      <p:sp>
        <p:nvSpPr>
          <p:cNvPr id="3" name="Content Placeholder 2"/>
          <p:cNvSpPr>
            <a:spLocks noGrp="1"/>
          </p:cNvSpPr>
          <p:nvPr>
            <p:ph idx="1"/>
          </p:nvPr>
        </p:nvSpPr>
        <p:spPr/>
        <p:txBody>
          <a:bodyPr>
            <a:normAutofit/>
          </a:bodyPr>
          <a:lstStyle/>
          <a:p>
            <a:r>
              <a:rPr lang="en-US" dirty="0" smtClean="0"/>
              <a:t>Differential Privacy proves </a:t>
            </a:r>
            <a:r>
              <a:rPr lang="en-US" dirty="0"/>
              <a:t>e</a:t>
            </a:r>
            <a:r>
              <a:rPr lang="en-US" dirty="0" smtClean="0"/>
              <a:t>ach </a:t>
            </a:r>
            <a:r>
              <a:rPr lang="en-US" dirty="0"/>
              <a:t>query leads to some privacy loss while providing some utility in terms of data analysis. </a:t>
            </a:r>
            <a:endParaRPr lang="en-US" dirty="0" smtClean="0"/>
          </a:p>
          <a:p>
            <a:r>
              <a:rPr lang="en-US" dirty="0" smtClean="0">
                <a:solidFill>
                  <a:srgbClr val="0070C0"/>
                </a:solidFill>
              </a:rPr>
              <a:t>The </a:t>
            </a:r>
            <a:r>
              <a:rPr lang="en-US" dirty="0">
                <a:solidFill>
                  <a:srgbClr val="0070C0"/>
                </a:solidFill>
              </a:rPr>
              <a:t>goal is to achieve the maximum utility under a fixed privacy budget </a:t>
            </a:r>
            <a:endParaRPr lang="en-US" dirty="0" smtClean="0">
              <a:solidFill>
                <a:srgbClr val="0070C0"/>
              </a:solidFill>
            </a:endParaRPr>
          </a:p>
        </p:txBody>
      </p:sp>
      <p:grpSp>
        <p:nvGrpSpPr>
          <p:cNvPr id="9" name="Group 8"/>
          <p:cNvGrpSpPr/>
          <p:nvPr/>
        </p:nvGrpSpPr>
        <p:grpSpPr>
          <a:xfrm>
            <a:off x="120142" y="4572000"/>
            <a:ext cx="8903715" cy="2085975"/>
            <a:chOff x="164085" y="4743745"/>
            <a:chExt cx="8903715" cy="2085975"/>
          </a:xfrm>
        </p:grpSpPr>
        <p:pic>
          <p:nvPicPr>
            <p:cNvPr id="8" name="Picture 7"/>
            <p:cNvPicPr>
              <a:picLocks noChangeAspect="1"/>
            </p:cNvPicPr>
            <p:nvPr/>
          </p:nvPicPr>
          <p:blipFill>
            <a:blip r:embed="rId3"/>
            <a:stretch>
              <a:fillRect/>
            </a:stretch>
          </p:blipFill>
          <p:spPr>
            <a:xfrm>
              <a:off x="164085" y="4743745"/>
              <a:ext cx="8903715" cy="2085975"/>
            </a:xfrm>
            <a:prstGeom prst="rect">
              <a:avLst/>
            </a:prstGeom>
          </p:spPr>
        </p:pic>
        <p:sp>
          <p:nvSpPr>
            <p:cNvPr id="4" name="TextBox 3"/>
            <p:cNvSpPr txBox="1"/>
            <p:nvPr/>
          </p:nvSpPr>
          <p:spPr>
            <a:xfrm>
              <a:off x="573600" y="4953000"/>
              <a:ext cx="8265600" cy="646331"/>
            </a:xfrm>
            <a:prstGeom prst="rect">
              <a:avLst/>
            </a:prstGeom>
            <a:noFill/>
          </p:spPr>
          <p:txBody>
            <a:bodyPr wrap="square" rtlCol="0">
              <a:spAutoFit/>
            </a:bodyPr>
            <a:lstStyle/>
            <a:p>
              <a:r>
                <a:rPr lang="en-US" sz="3600" b="1" dirty="0" smtClean="0">
                  <a:solidFill>
                    <a:schemeClr val="bg1"/>
                  </a:solidFill>
                </a:rPr>
                <a:t>Utility                                                   </a:t>
              </a:r>
              <a:r>
                <a:rPr lang="en-US" sz="2000" b="1" dirty="0" smtClean="0">
                  <a:solidFill>
                    <a:schemeClr val="bg1"/>
                  </a:solidFill>
                </a:rPr>
                <a:t>  </a:t>
              </a:r>
              <a:r>
                <a:rPr lang="en-US" sz="3600" b="1" dirty="0" smtClean="0">
                  <a:solidFill>
                    <a:schemeClr val="bg1"/>
                  </a:solidFill>
                </a:rPr>
                <a:t>Privacy</a:t>
              </a:r>
              <a:endParaRPr lang="en-US" sz="3600" b="1" dirty="0">
                <a:solidFill>
                  <a:schemeClr val="bg1"/>
                </a:solidFill>
              </a:endParaRPr>
            </a:p>
          </p:txBody>
        </p:sp>
      </p:grpSp>
    </p:spTree>
    <p:extLst>
      <p:ext uri="{BB962C8B-B14F-4D97-AF65-F5344CB8AC3E}">
        <p14:creationId xmlns:p14="http://schemas.microsoft.com/office/powerpoint/2010/main" val="2611502287"/>
      </p:ext>
    </p:extLst>
  </p:cSld>
  <p:clrMapOvr>
    <a:masterClrMapping/>
  </p:clrMapOvr>
  <mc:AlternateContent xmlns:mc="http://schemas.openxmlformats.org/markup-compatibility/2006" xmlns:p14="http://schemas.microsoft.com/office/powerpoint/2010/main">
    <mc:Choice Requires="p14">
      <p:transition spd="slow" p14:dur="2000" advTm="62000"/>
    </mc:Choice>
    <mc:Fallback xmlns="">
      <p:transition spd="slow" advTm="6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Away III</a:t>
            </a:r>
            <a:br>
              <a:rPr lang="en-US" dirty="0" smtClean="0"/>
            </a:br>
            <a:r>
              <a:rPr lang="en-US" sz="4000" dirty="0" smtClean="0"/>
              <a:t>Privacy Expectation for </a:t>
            </a:r>
            <a:r>
              <a:rPr lang="en-US" sz="4000" b="1" dirty="0" smtClean="0">
                <a:solidFill>
                  <a:schemeClr val="accent1">
                    <a:lumMod val="60000"/>
                    <a:lumOff val="40000"/>
                  </a:schemeClr>
                </a:solidFill>
              </a:rPr>
              <a:t>Doing Research</a:t>
            </a:r>
            <a:endParaRPr lang="en-US" sz="4000" b="1" dirty="0">
              <a:solidFill>
                <a:schemeClr val="accent1">
                  <a:lumMod val="60000"/>
                  <a:lumOff val="40000"/>
                </a:schemeClr>
              </a:solidFill>
            </a:endParaRPr>
          </a:p>
        </p:txBody>
      </p:sp>
      <p:sp>
        <p:nvSpPr>
          <p:cNvPr id="3" name="Content Placeholder 2"/>
          <p:cNvSpPr>
            <a:spLocks noGrp="1"/>
          </p:cNvSpPr>
          <p:nvPr>
            <p:ph idx="1"/>
          </p:nvPr>
        </p:nvSpPr>
        <p:spPr>
          <a:xfrm>
            <a:off x="0" y="1600200"/>
            <a:ext cx="9144000" cy="4876800"/>
          </a:xfrm>
        </p:spPr>
        <p:txBody>
          <a:bodyPr>
            <a:normAutofit fontScale="92500" lnSpcReduction="10000"/>
          </a:bodyPr>
          <a:lstStyle/>
          <a:p>
            <a:r>
              <a:rPr lang="en-US" dirty="0" smtClean="0"/>
              <a:t>Consider the </a:t>
            </a:r>
            <a:r>
              <a:rPr lang="en-US" b="1" dirty="0" smtClean="0">
                <a:solidFill>
                  <a:srgbClr val="0070C0"/>
                </a:solidFill>
              </a:rPr>
              <a:t>RISK of HARM</a:t>
            </a:r>
            <a:r>
              <a:rPr lang="en-US" dirty="0" smtClean="0"/>
              <a:t> versus </a:t>
            </a:r>
            <a:r>
              <a:rPr lang="en-US" b="1" dirty="0" smtClean="0">
                <a:solidFill>
                  <a:srgbClr val="0070C0"/>
                </a:solidFill>
              </a:rPr>
              <a:t>BENEFIT to SOCIETY</a:t>
            </a:r>
            <a:endParaRPr lang="en-US" b="1" dirty="0">
              <a:solidFill>
                <a:srgbClr val="0070C0"/>
              </a:solidFill>
            </a:endParaRPr>
          </a:p>
          <a:p>
            <a:r>
              <a:rPr lang="en-US" dirty="0" smtClean="0"/>
              <a:t>Taking into account the </a:t>
            </a:r>
            <a:r>
              <a:rPr lang="en-US" b="1" dirty="0">
                <a:solidFill>
                  <a:srgbClr val="0070C0"/>
                </a:solidFill>
              </a:rPr>
              <a:t>COST</a:t>
            </a:r>
          </a:p>
          <a:p>
            <a:pPr lvl="1"/>
            <a:r>
              <a:rPr lang="en-US" dirty="0" smtClean="0"/>
              <a:t>Individual privacy </a:t>
            </a:r>
          </a:p>
          <a:p>
            <a:pPr lvl="1"/>
            <a:r>
              <a:rPr lang="en-US" dirty="0" smtClean="0"/>
              <a:t>Cost of integrity of data : bad data can lead to wrong decisions</a:t>
            </a:r>
          </a:p>
          <a:p>
            <a:pPr lvl="1"/>
            <a:r>
              <a:rPr lang="en-US" dirty="0"/>
              <a:t>Lost opportunity cost of no access to data</a:t>
            </a:r>
          </a:p>
          <a:p>
            <a:pPr lvl="1"/>
            <a:r>
              <a:rPr lang="en-US" dirty="0" smtClean="0"/>
              <a:t>Organization transparency &amp; accountability (democracy)</a:t>
            </a:r>
          </a:p>
          <a:p>
            <a:pPr lvl="1"/>
            <a:r>
              <a:rPr lang="en-US" dirty="0" smtClean="0"/>
              <a:t>Value gained through obtaining timely, accurate, appropriate information for good decision making</a:t>
            </a:r>
          </a:p>
          <a:p>
            <a:pPr lvl="1"/>
            <a:r>
              <a:rPr lang="en-US" dirty="0" smtClean="0"/>
              <a:t>Financial cost of data security measures</a:t>
            </a:r>
          </a:p>
          <a:p>
            <a:r>
              <a:rPr lang="en-US" b="1" dirty="0" smtClean="0">
                <a:solidFill>
                  <a:srgbClr val="0070C0"/>
                </a:solidFill>
              </a:rPr>
              <a:t>Transparent and accountable use of data</a:t>
            </a:r>
          </a:p>
        </p:txBody>
      </p:sp>
    </p:spTree>
    <p:extLst>
      <p:ext uri="{BB962C8B-B14F-4D97-AF65-F5344CB8AC3E}">
        <p14:creationId xmlns:p14="http://schemas.microsoft.com/office/powerpoint/2010/main" val="1844034544"/>
      </p:ext>
    </p:extLst>
  </p:cSld>
  <p:clrMapOvr>
    <a:masterClrMapping/>
  </p:clrMapOvr>
  <mc:AlternateContent xmlns:mc="http://schemas.openxmlformats.org/markup-compatibility/2006" xmlns:p14="http://schemas.microsoft.com/office/powerpoint/2010/main">
    <mc:Choice Requires="p14">
      <p:transition spd="slow" p14:dur="2000" advTm="48919"/>
    </mc:Choice>
    <mc:Fallback xmlns="">
      <p:transition spd="slow" advTm="48919"/>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3"/>
          <p:cNvSpPr>
            <a:spLocks noGrp="1"/>
          </p:cNvSpPr>
          <p:nvPr>
            <p:ph type="ctrTitle"/>
          </p:nvPr>
        </p:nvSpPr>
        <p:spPr>
          <a:xfrm>
            <a:off x="685800" y="-68274"/>
            <a:ext cx="7772400" cy="1204229"/>
          </a:xfrm>
        </p:spPr>
        <p:txBody>
          <a:bodyPr>
            <a:normAutofit/>
          </a:bodyPr>
          <a:lstStyle/>
          <a:p>
            <a:r>
              <a:rPr lang="en-US" sz="3600" dirty="0" smtClean="0">
                <a:solidFill>
                  <a:schemeClr val="accent2">
                    <a:lumMod val="50000"/>
                  </a:schemeClr>
                </a:solidFill>
              </a:rPr>
              <a:t>Will you donate your data </a:t>
            </a:r>
            <a:br>
              <a:rPr lang="en-US" sz="3600" dirty="0" smtClean="0">
                <a:solidFill>
                  <a:schemeClr val="accent2">
                    <a:lumMod val="50000"/>
                  </a:schemeClr>
                </a:solidFill>
              </a:rPr>
            </a:br>
            <a:r>
              <a:rPr lang="en-US" sz="3600" dirty="0" smtClean="0">
                <a:solidFill>
                  <a:schemeClr val="accent2">
                    <a:lumMod val="50000"/>
                  </a:schemeClr>
                </a:solidFill>
              </a:rPr>
              <a:t>to find a cure for cancer?</a:t>
            </a:r>
            <a:endParaRPr lang="en-US" sz="2800" dirty="0">
              <a:solidFill>
                <a:schemeClr val="accent2">
                  <a:lumMod val="50000"/>
                </a:schemeClr>
              </a:solidFill>
            </a:endParaRPr>
          </a:p>
        </p:txBody>
      </p:sp>
      <p:pic>
        <p:nvPicPr>
          <p:cNvPr id="7" name="Picture 2" descr="C:\Users\lynch\Documents\SRPH Website\public_health logos\RGB\public_health_stacked_maroon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5747446"/>
            <a:ext cx="1828800" cy="7295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5842174"/>
            <a:ext cx="2038340" cy="644351"/>
          </a:xfrm>
          <a:prstGeom prst="rect">
            <a:avLst/>
          </a:prstGeom>
        </p:spPr>
      </p:pic>
      <p:pic>
        <p:nvPicPr>
          <p:cNvPr id="9"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2028" y="1524000"/>
            <a:ext cx="3979944" cy="414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321039"/>
      </p:ext>
    </p:extLst>
  </p:cSld>
  <p:clrMapOvr>
    <a:masterClrMapping/>
  </p:clrMapOvr>
  <mc:AlternateContent xmlns:mc="http://schemas.openxmlformats.org/markup-compatibility/2006" xmlns:p14="http://schemas.microsoft.com/office/powerpoint/2010/main">
    <mc:Choice Requires="p14">
      <p:transition spd="slow" p14:dur="2000" advTm="5184"/>
    </mc:Choice>
    <mc:Fallback xmlns="">
      <p:transition spd="slow" advTm="518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Population Informatics ?</a:t>
            </a:r>
          </a:p>
          <a:p>
            <a:pPr lvl="1"/>
            <a:r>
              <a:rPr lang="en-US" dirty="0" smtClean="0"/>
              <a:t>Social Genome</a:t>
            </a:r>
          </a:p>
          <a:p>
            <a:pPr lvl="1"/>
            <a:r>
              <a:rPr lang="en-US" dirty="0" smtClean="0"/>
              <a:t>Data Science</a:t>
            </a:r>
          </a:p>
          <a:p>
            <a:r>
              <a:rPr lang="en-US" dirty="0" smtClean="0">
                <a:solidFill>
                  <a:srgbClr val="002060"/>
                </a:solidFill>
              </a:rPr>
              <a:t>Privacy </a:t>
            </a:r>
          </a:p>
          <a:p>
            <a:r>
              <a:rPr lang="en-US" dirty="0" smtClean="0">
                <a:solidFill>
                  <a:srgbClr val="002060"/>
                </a:solidFill>
              </a:rPr>
              <a:t>Data Access </a:t>
            </a:r>
          </a:p>
          <a:p>
            <a:r>
              <a:rPr lang="en-US" dirty="0">
                <a:solidFill>
                  <a:srgbClr val="C00000"/>
                </a:solidFill>
              </a:rPr>
              <a:t>Case Study</a:t>
            </a:r>
          </a:p>
          <a:p>
            <a:endParaRPr lang="en-US" dirty="0"/>
          </a:p>
        </p:txBody>
      </p:sp>
    </p:spTree>
    <p:extLst>
      <p:ext uri="{BB962C8B-B14F-4D97-AF65-F5344CB8AC3E}">
        <p14:creationId xmlns:p14="http://schemas.microsoft.com/office/powerpoint/2010/main" val="1356867218"/>
      </p:ext>
    </p:extLst>
  </p:cSld>
  <p:clrMapOvr>
    <a:masterClrMapping/>
  </p:clrMapOvr>
  <mc:AlternateContent xmlns:mc="http://schemas.openxmlformats.org/markup-compatibility/2006" xmlns:p14="http://schemas.microsoft.com/office/powerpoint/2010/main">
    <mc:Choice Requires="p14">
      <p:transition spd="slow" p14:dur="2000" advTm="6710"/>
    </mc:Choice>
    <mc:Fallback xmlns="">
      <p:transition spd="slow" advTm="671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a:t>
            </a:r>
            <a:br>
              <a:rPr lang="en-US" dirty="0" smtClean="0"/>
            </a:br>
            <a:r>
              <a:rPr lang="en-US" dirty="0" smtClean="0"/>
              <a:t> Cancer care among the poor</a:t>
            </a:r>
            <a:endParaRPr lang="en-US" dirty="0"/>
          </a:p>
        </p:txBody>
      </p:sp>
      <p:sp>
        <p:nvSpPr>
          <p:cNvPr id="3" name="Content Placeholder 2"/>
          <p:cNvSpPr>
            <a:spLocks noGrp="1"/>
          </p:cNvSpPr>
          <p:nvPr>
            <p:ph idx="1"/>
          </p:nvPr>
        </p:nvSpPr>
        <p:spPr/>
        <p:txBody>
          <a:bodyPr>
            <a:normAutofit lnSpcReduction="10000"/>
          </a:bodyPr>
          <a:lstStyle/>
          <a:p>
            <a:r>
              <a:rPr lang="en-US" dirty="0"/>
              <a:t>Yung RL, Chen K, Abel GA, et al. Cancer disparities in the context of Medicaid insurance: a comparison of survival for acute myeloid leukemia and Hodgkin's lymphoma by Medicaid enrollment. Oncologist 2011;</a:t>
            </a:r>
            <a:r>
              <a:rPr lang="en-US" b="1" dirty="0"/>
              <a:t>16(8)</a:t>
            </a:r>
            <a:r>
              <a:rPr lang="en-US" dirty="0"/>
              <a:t>:</a:t>
            </a:r>
            <a:r>
              <a:rPr lang="en-US" dirty="0" smtClean="0"/>
              <a:t>1082-91</a:t>
            </a:r>
          </a:p>
          <a:p>
            <a:r>
              <a:rPr lang="en-US" dirty="0" smtClean="0"/>
              <a:t>Linked </a:t>
            </a:r>
            <a:r>
              <a:rPr lang="en-US" dirty="0"/>
              <a:t>the New York central cancer registry with Medicaid enrollment and claims files to assess cancer care among the </a:t>
            </a:r>
            <a:r>
              <a:rPr lang="en-US" dirty="0" smtClean="0"/>
              <a:t>poor</a:t>
            </a:r>
            <a:endParaRPr lang="en-US" dirty="0"/>
          </a:p>
        </p:txBody>
      </p:sp>
    </p:spTree>
    <p:extLst>
      <p:ext uri="{BB962C8B-B14F-4D97-AF65-F5344CB8AC3E}">
        <p14:creationId xmlns:p14="http://schemas.microsoft.com/office/powerpoint/2010/main" val="1377240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graphicFrame>
        <p:nvGraphicFramePr>
          <p:cNvPr id="4" name="Table 3"/>
          <p:cNvGraphicFramePr>
            <a:graphicFrameLocks noGrp="1"/>
          </p:cNvGraphicFramePr>
          <p:nvPr>
            <p:extLst/>
          </p:nvPr>
        </p:nvGraphicFramePr>
        <p:xfrm>
          <a:off x="152401" y="1097280"/>
          <a:ext cx="8686799" cy="5120640"/>
        </p:xfrm>
        <a:graphic>
          <a:graphicData uri="http://schemas.openxmlformats.org/drawingml/2006/table">
            <a:tbl>
              <a:tblPr firstRow="1" firstCol="1" bandRow="1">
                <a:tableStyleId>{5C22544A-7EE6-4342-B048-85BDC9FD1C3A}</a:tableStyleId>
              </a:tblPr>
              <a:tblGrid>
                <a:gridCol w="914399"/>
                <a:gridCol w="2119746"/>
                <a:gridCol w="1995054"/>
                <a:gridCol w="1870364"/>
                <a:gridCol w="1787236"/>
              </a:tblGrid>
              <a:tr h="474926">
                <a:tc>
                  <a:txBody>
                    <a:bodyPr/>
                    <a:lstStyle/>
                    <a:p>
                      <a:pPr marL="0" marR="0" indent="0" algn="ctr">
                        <a:lnSpc>
                          <a:spcPct val="100000"/>
                        </a:lnSpc>
                        <a:spcBef>
                          <a:spcPts val="0"/>
                        </a:spcBef>
                        <a:spcAft>
                          <a:spcPts val="0"/>
                        </a:spcAft>
                      </a:pPr>
                      <a:r>
                        <a:rPr lang="x-none" sz="2400" smtClean="0">
                          <a:effectLst/>
                        </a:rPr>
                        <a:t>Work</a:t>
                      </a:r>
                      <a:endParaRPr lang="en-US" sz="2400" dirty="0" smtClean="0">
                        <a:effectLst/>
                      </a:endParaRPr>
                    </a:p>
                    <a:p>
                      <a:pPr marL="0" marR="0" indent="0" algn="ctr">
                        <a:lnSpc>
                          <a:spcPct val="100000"/>
                        </a:lnSpc>
                        <a:spcBef>
                          <a:spcPts val="0"/>
                        </a:spcBef>
                        <a:spcAft>
                          <a:spcPts val="0"/>
                        </a:spcAft>
                      </a:pPr>
                      <a:r>
                        <a:rPr lang="x-none" sz="2400" smtClean="0">
                          <a:effectLst/>
                        </a:rPr>
                        <a:t>flow</a:t>
                      </a:r>
                      <a:r>
                        <a:rPr lang="x-none" sz="2400">
                          <a:effectLst/>
                        </a:rPr>
                        <a:t> </a:t>
                      </a:r>
                      <a:endParaRPr lang="en-US" sz="2800" dirty="0">
                        <a:effectLst/>
                        <a:latin typeface="Times New Roman"/>
                        <a:ea typeface="맑은 고딕"/>
                      </a:endParaRPr>
                    </a:p>
                  </a:txBody>
                  <a:tcPr marL="0" marR="0" marT="0" marB="0" anchor="ctr"/>
                </a:tc>
                <a:tc gridSpan="2">
                  <a:txBody>
                    <a:bodyPr/>
                    <a:lstStyle/>
                    <a:p>
                      <a:pPr marL="0" marR="0" indent="0" algn="ctr">
                        <a:lnSpc>
                          <a:spcPct val="100000"/>
                        </a:lnSpc>
                        <a:spcBef>
                          <a:spcPts val="0"/>
                        </a:spcBef>
                        <a:spcAft>
                          <a:spcPts val="0"/>
                        </a:spcAft>
                      </a:pPr>
                      <a:r>
                        <a:rPr lang="x-none" sz="2400">
                          <a:effectLst/>
                        </a:rPr>
                        <a:t>Data Preparation </a:t>
                      </a:r>
                      <a:endParaRPr lang="en-US" sz="2400" dirty="0" smtClean="0">
                        <a:effectLst/>
                      </a:endParaRPr>
                    </a:p>
                    <a:p>
                      <a:pPr marL="0" marR="0" indent="0" algn="ctr">
                        <a:lnSpc>
                          <a:spcPct val="100000"/>
                        </a:lnSpc>
                        <a:spcBef>
                          <a:spcPts val="0"/>
                        </a:spcBef>
                        <a:spcAft>
                          <a:spcPts val="0"/>
                        </a:spcAft>
                      </a:pPr>
                      <a:r>
                        <a:rPr lang="x-none" sz="2400" smtClean="0">
                          <a:effectLst/>
                        </a:rPr>
                        <a:t>(</a:t>
                      </a:r>
                      <a:r>
                        <a:rPr lang="x-none" sz="2400">
                          <a:effectLst/>
                        </a:rPr>
                        <a:t>Data Integration and Selection)</a:t>
                      </a:r>
                      <a:endParaRPr lang="en-US" sz="2800" dirty="0">
                        <a:effectLst/>
                        <a:latin typeface="Times New Roman"/>
                        <a:ea typeface="맑은 고딕"/>
                      </a:endParaRPr>
                    </a:p>
                  </a:txBody>
                  <a:tcPr marL="0" marR="0" marT="0" marB="0" anchor="ctr"/>
                </a:tc>
                <a:tc hMerge="1">
                  <a:txBody>
                    <a:bodyPr/>
                    <a:lstStyle/>
                    <a:p>
                      <a:endParaRPr lang="en-US"/>
                    </a:p>
                  </a:txBody>
                  <a:tcPr/>
                </a:tc>
                <a:tc gridSpan="2">
                  <a:txBody>
                    <a:bodyPr/>
                    <a:lstStyle/>
                    <a:p>
                      <a:pPr marL="0" marR="0" indent="0" algn="ctr">
                        <a:lnSpc>
                          <a:spcPct val="100000"/>
                        </a:lnSpc>
                        <a:spcBef>
                          <a:spcPts val="0"/>
                        </a:spcBef>
                        <a:spcAft>
                          <a:spcPts val="0"/>
                        </a:spcAft>
                      </a:pPr>
                      <a:r>
                        <a:rPr lang="x-none" sz="2400" smtClean="0">
                          <a:effectLst/>
                        </a:rPr>
                        <a:t>Analysis </a:t>
                      </a:r>
                      <a:r>
                        <a:rPr lang="x-none" sz="2400">
                          <a:effectLst/>
                        </a:rPr>
                        <a:t>of </a:t>
                      </a:r>
                      <a:endParaRPr lang="en-US" sz="2400" dirty="0" smtClean="0">
                        <a:effectLst/>
                      </a:endParaRPr>
                    </a:p>
                    <a:p>
                      <a:pPr marL="0" marR="0" indent="0" algn="ctr">
                        <a:lnSpc>
                          <a:spcPct val="100000"/>
                        </a:lnSpc>
                        <a:spcBef>
                          <a:spcPts val="0"/>
                        </a:spcBef>
                        <a:spcAft>
                          <a:spcPts val="0"/>
                        </a:spcAft>
                      </a:pPr>
                      <a:r>
                        <a:rPr lang="x-none" sz="2400" smtClean="0">
                          <a:effectLst/>
                        </a:rPr>
                        <a:t>Micro </a:t>
                      </a:r>
                      <a:r>
                        <a:rPr lang="en-US" sz="2400" dirty="0" smtClean="0">
                          <a:effectLst/>
                        </a:rPr>
                        <a:t>(</a:t>
                      </a:r>
                      <a:r>
                        <a:rPr lang="x-none" sz="2400" smtClean="0">
                          <a:effectLst/>
                        </a:rPr>
                        <a:t>Person Level</a:t>
                      </a:r>
                      <a:r>
                        <a:rPr lang="en-US" sz="2400" dirty="0" smtClean="0">
                          <a:effectLst/>
                        </a:rPr>
                        <a:t>) </a:t>
                      </a:r>
                      <a:r>
                        <a:rPr lang="x-none" sz="2400" smtClean="0">
                          <a:effectLst/>
                        </a:rPr>
                        <a:t>Data</a:t>
                      </a:r>
                      <a:endParaRPr lang="en-US" sz="2800" dirty="0">
                        <a:effectLst/>
                        <a:latin typeface="Times New Roman"/>
                        <a:ea typeface="맑은 고딕"/>
                      </a:endParaRPr>
                    </a:p>
                  </a:txBody>
                  <a:tcPr marL="0" marR="0" marT="0" marB="0" anchor="ctr"/>
                </a:tc>
                <a:tc hMerge="1">
                  <a:txBody>
                    <a:bodyPr/>
                    <a:lstStyle/>
                    <a:p>
                      <a:endParaRPr lang="en-US"/>
                    </a:p>
                  </a:txBody>
                  <a:tcPr/>
                </a:tc>
              </a:tr>
              <a:tr h="474926">
                <a:tc>
                  <a:txBody>
                    <a:bodyPr/>
                    <a:lstStyle/>
                    <a:p>
                      <a:pPr marL="0" marR="0" indent="0" algn="ctr">
                        <a:lnSpc>
                          <a:spcPct val="100000"/>
                        </a:lnSpc>
                        <a:spcBef>
                          <a:spcPts val="0"/>
                        </a:spcBef>
                        <a:spcAft>
                          <a:spcPts val="0"/>
                        </a:spcAft>
                      </a:pPr>
                      <a:r>
                        <a:rPr lang="x-none" sz="2400">
                          <a:effectLst/>
                        </a:rPr>
                        <a:t>System</a:t>
                      </a:r>
                      <a:endParaRPr lang="en-US" sz="2800" dirty="0">
                        <a:effectLst/>
                        <a:latin typeface="Times New Roman"/>
                        <a:ea typeface="맑은 고딕"/>
                      </a:endParaRPr>
                    </a:p>
                  </a:txBody>
                  <a:tcPr marL="0" marR="0" marT="0" marB="0" anchor="ctr"/>
                </a:tc>
                <a:tc>
                  <a:txBody>
                    <a:bodyPr/>
                    <a:lstStyle/>
                    <a:p>
                      <a:pPr marL="0" marR="0" indent="0" algn="ctr">
                        <a:lnSpc>
                          <a:spcPct val="100000"/>
                        </a:lnSpc>
                        <a:spcBef>
                          <a:spcPts val="0"/>
                        </a:spcBef>
                        <a:spcAft>
                          <a:spcPts val="0"/>
                        </a:spcAft>
                      </a:pPr>
                      <a:r>
                        <a:rPr lang="x-none" sz="2400" b="1" smtClean="0">
                          <a:solidFill>
                            <a:srgbClr val="C00000"/>
                          </a:solidFill>
                          <a:effectLst/>
                        </a:rPr>
                        <a:t>Conventional System</a:t>
                      </a:r>
                      <a:endParaRPr lang="en-US" sz="2800" b="1" dirty="0">
                        <a:solidFill>
                          <a:srgbClr val="C00000"/>
                        </a:solidFill>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1">
                          <a:solidFill>
                            <a:srgbClr val="00B050"/>
                          </a:solidFill>
                          <a:effectLst/>
                        </a:rPr>
                        <a:t>Proposed System</a:t>
                      </a:r>
                      <a:endParaRPr lang="en-US" sz="2800" b="1" dirty="0">
                        <a:solidFill>
                          <a:srgbClr val="00B050"/>
                        </a:solidFill>
                        <a:effectLst/>
                        <a:latin typeface="Times New Roman"/>
                        <a:ea typeface="맑은 고딕"/>
                      </a:endParaRPr>
                    </a:p>
                  </a:txBody>
                  <a:tcPr marL="0" marR="0" marT="0" marB="0" anchor="ctr">
                    <a:solidFill>
                      <a:schemeClr val="accent3">
                        <a:lumMod val="20000"/>
                        <a:lumOff val="80000"/>
                      </a:schemeClr>
                    </a:solidFill>
                  </a:tcPr>
                </a:tc>
                <a:tc>
                  <a:txBody>
                    <a:bodyPr/>
                    <a:lstStyle/>
                    <a:p>
                      <a:pPr marL="0" marR="0" indent="0" algn="ctr">
                        <a:lnSpc>
                          <a:spcPct val="100000"/>
                        </a:lnSpc>
                        <a:spcBef>
                          <a:spcPts val="0"/>
                        </a:spcBef>
                        <a:spcAft>
                          <a:spcPts val="0"/>
                        </a:spcAft>
                      </a:pPr>
                      <a:r>
                        <a:rPr lang="x-none" sz="2400" b="1" smtClean="0">
                          <a:solidFill>
                            <a:srgbClr val="C00000"/>
                          </a:solidFill>
                          <a:effectLst/>
                        </a:rPr>
                        <a:t>Conventional System</a:t>
                      </a:r>
                      <a:endParaRPr lang="en-US" sz="2800" b="1" dirty="0">
                        <a:solidFill>
                          <a:srgbClr val="C00000"/>
                        </a:solidFill>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1">
                          <a:solidFill>
                            <a:srgbClr val="00B050"/>
                          </a:solidFill>
                          <a:effectLst/>
                        </a:rPr>
                        <a:t>Proposed System</a:t>
                      </a:r>
                      <a:endParaRPr lang="en-US" sz="2800" b="1" dirty="0">
                        <a:solidFill>
                          <a:srgbClr val="00B050"/>
                        </a:solidFill>
                        <a:effectLst/>
                        <a:latin typeface="Times New Roman"/>
                        <a:ea typeface="맑은 고딕"/>
                      </a:endParaRPr>
                    </a:p>
                  </a:txBody>
                  <a:tcPr marL="0" marR="0" marT="0" marB="0" anchor="ctr">
                    <a:solidFill>
                      <a:schemeClr val="accent3">
                        <a:lumMod val="20000"/>
                        <a:lumOff val="80000"/>
                      </a:schemeClr>
                    </a:solidFill>
                  </a:tcPr>
                </a:tc>
              </a:tr>
              <a:tr h="474926">
                <a:tc>
                  <a:txBody>
                    <a:bodyPr/>
                    <a:lstStyle/>
                    <a:p>
                      <a:pPr marL="0" marR="0" indent="0" algn="ctr">
                        <a:lnSpc>
                          <a:spcPct val="100000"/>
                        </a:lnSpc>
                        <a:spcBef>
                          <a:spcPts val="0"/>
                        </a:spcBef>
                        <a:spcAft>
                          <a:spcPts val="0"/>
                        </a:spcAft>
                      </a:pPr>
                      <a:r>
                        <a:rPr lang="x-none" sz="2400">
                          <a:effectLst/>
                        </a:rPr>
                        <a:t>Model</a:t>
                      </a:r>
                      <a:endParaRPr lang="en-US" sz="2800">
                        <a:effectLst/>
                        <a:latin typeface="Times New Roman"/>
                        <a:ea typeface="맑은 고딕"/>
                      </a:endParaRPr>
                    </a:p>
                  </a:txBody>
                  <a:tcPr marL="0" marR="0" marT="0" marB="0" anchor="ctr"/>
                </a:tc>
                <a:tc>
                  <a:txBody>
                    <a:bodyPr/>
                    <a:lstStyle/>
                    <a:p>
                      <a:pPr marL="0" marR="0" indent="0" algn="ctr">
                        <a:lnSpc>
                          <a:spcPct val="100000"/>
                        </a:lnSpc>
                        <a:spcBef>
                          <a:spcPts val="0"/>
                        </a:spcBef>
                        <a:spcAft>
                          <a:spcPts val="0"/>
                        </a:spcAft>
                      </a:pPr>
                      <a:r>
                        <a:rPr lang="x-none" sz="2400" b="0">
                          <a:effectLst/>
                        </a:rPr>
                        <a:t>Indirect </a:t>
                      </a:r>
                      <a:endParaRPr lang="en-US" sz="2400" b="0" dirty="0" smtClean="0">
                        <a:effectLst/>
                      </a:endParaRPr>
                    </a:p>
                    <a:p>
                      <a:pPr marL="0" marR="0" indent="0" algn="ctr">
                        <a:lnSpc>
                          <a:spcPct val="100000"/>
                        </a:lnSpc>
                        <a:spcBef>
                          <a:spcPts val="0"/>
                        </a:spcBef>
                        <a:spcAft>
                          <a:spcPts val="0"/>
                        </a:spcAft>
                      </a:pPr>
                      <a:r>
                        <a:rPr lang="x-none" sz="2400" b="0" smtClean="0">
                          <a:effectLst/>
                        </a:rPr>
                        <a:t>Access </a:t>
                      </a:r>
                      <a:r>
                        <a:rPr lang="x-none" sz="2400" b="0">
                          <a:effectLst/>
                        </a:rPr>
                        <a:t>via Health Dept.</a:t>
                      </a:r>
                      <a:endParaRPr lang="en-US" sz="2800" b="0" dirty="0">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0">
                          <a:effectLst/>
                        </a:rPr>
                        <a:t>Direct Restricted Access</a:t>
                      </a:r>
                      <a:endParaRPr lang="en-US" sz="2800" b="0" dirty="0">
                        <a:effectLst/>
                        <a:latin typeface="Times New Roman"/>
                        <a:ea typeface="맑은 고딕"/>
                      </a:endParaRPr>
                    </a:p>
                  </a:txBody>
                  <a:tcPr marL="0" marR="0" marT="0" marB="0" anchor="ctr">
                    <a:solidFill>
                      <a:schemeClr val="accent3">
                        <a:lumMod val="20000"/>
                        <a:lumOff val="80000"/>
                      </a:schemeClr>
                    </a:solidFill>
                  </a:tcPr>
                </a:tc>
                <a:tc>
                  <a:txBody>
                    <a:bodyPr/>
                    <a:lstStyle/>
                    <a:p>
                      <a:pPr marL="0" marR="0" indent="0" algn="ctr">
                        <a:lnSpc>
                          <a:spcPct val="100000"/>
                        </a:lnSpc>
                        <a:spcBef>
                          <a:spcPts val="0"/>
                        </a:spcBef>
                        <a:spcAft>
                          <a:spcPts val="0"/>
                        </a:spcAft>
                      </a:pPr>
                      <a:r>
                        <a:rPr lang="x-none" sz="2400" b="0">
                          <a:effectLst/>
                        </a:rPr>
                        <a:t>Monitored Access</a:t>
                      </a:r>
                      <a:endParaRPr lang="en-US" sz="2800" b="0" dirty="0">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0">
                          <a:effectLst/>
                        </a:rPr>
                        <a:t>Controlled Access</a:t>
                      </a:r>
                      <a:endParaRPr lang="en-US" sz="2800" b="0" dirty="0">
                        <a:effectLst/>
                        <a:latin typeface="Times New Roman"/>
                        <a:ea typeface="맑은 고딕"/>
                      </a:endParaRPr>
                    </a:p>
                  </a:txBody>
                  <a:tcPr marL="0" marR="0" marT="0" marB="0" anchor="ctr">
                    <a:solidFill>
                      <a:schemeClr val="accent3">
                        <a:lumMod val="20000"/>
                        <a:lumOff val="80000"/>
                      </a:schemeClr>
                    </a:solidFill>
                  </a:tcPr>
                </a:tc>
              </a:tr>
              <a:tr h="474926">
                <a:tc>
                  <a:txBody>
                    <a:bodyPr/>
                    <a:lstStyle/>
                    <a:p>
                      <a:pPr marL="0" marR="0" indent="0" algn="ctr">
                        <a:lnSpc>
                          <a:spcPct val="100000"/>
                        </a:lnSpc>
                        <a:spcBef>
                          <a:spcPts val="0"/>
                        </a:spcBef>
                        <a:spcAft>
                          <a:spcPts val="0"/>
                        </a:spcAft>
                      </a:pPr>
                      <a:r>
                        <a:rPr lang="x-none" sz="2400">
                          <a:effectLst/>
                        </a:rPr>
                        <a:t>Access</a:t>
                      </a:r>
                      <a:endParaRPr lang="en-US" sz="2800">
                        <a:effectLst/>
                        <a:latin typeface="Times New Roman"/>
                        <a:ea typeface="맑은 고딕"/>
                      </a:endParaRPr>
                    </a:p>
                  </a:txBody>
                  <a:tcPr marL="0" marR="0" marT="0" marB="0" anchor="ctr"/>
                </a:tc>
                <a:tc>
                  <a:txBody>
                    <a:bodyPr/>
                    <a:lstStyle/>
                    <a:p>
                      <a:pPr marL="0" marR="0" indent="0" algn="ctr">
                        <a:lnSpc>
                          <a:spcPct val="100000"/>
                        </a:lnSpc>
                        <a:spcBef>
                          <a:spcPts val="0"/>
                        </a:spcBef>
                        <a:spcAft>
                          <a:spcPts val="0"/>
                        </a:spcAft>
                      </a:pPr>
                      <a:r>
                        <a:rPr lang="x-none" sz="2400" b="0">
                          <a:effectLst/>
                        </a:rPr>
                        <a:t>No direct </a:t>
                      </a:r>
                      <a:endParaRPr lang="en-US" sz="2400" b="0" dirty="0" smtClean="0">
                        <a:effectLst/>
                      </a:endParaRPr>
                    </a:p>
                    <a:p>
                      <a:pPr marL="0" marR="0" indent="0" algn="ctr">
                        <a:lnSpc>
                          <a:spcPct val="100000"/>
                        </a:lnSpc>
                        <a:spcBef>
                          <a:spcPts val="0"/>
                        </a:spcBef>
                        <a:spcAft>
                          <a:spcPts val="0"/>
                        </a:spcAft>
                      </a:pPr>
                      <a:r>
                        <a:rPr lang="x-none" sz="2400" b="0" smtClean="0">
                          <a:effectLst/>
                        </a:rPr>
                        <a:t>access </a:t>
                      </a:r>
                      <a:r>
                        <a:rPr lang="x-none" sz="2400" b="0">
                          <a:effectLst/>
                        </a:rPr>
                        <a:t>to data</a:t>
                      </a:r>
                      <a:endParaRPr lang="en-US" sz="2800" b="0" dirty="0">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0">
                          <a:effectLst/>
                        </a:rPr>
                        <a:t>Direct </a:t>
                      </a:r>
                      <a:endParaRPr lang="en-US" sz="2400" b="0" dirty="0" smtClean="0">
                        <a:effectLst/>
                      </a:endParaRPr>
                    </a:p>
                    <a:p>
                      <a:pPr marL="0" marR="0" indent="0" algn="ctr">
                        <a:lnSpc>
                          <a:spcPct val="100000"/>
                        </a:lnSpc>
                        <a:spcBef>
                          <a:spcPts val="0"/>
                        </a:spcBef>
                        <a:spcAft>
                          <a:spcPts val="0"/>
                        </a:spcAft>
                      </a:pPr>
                      <a:r>
                        <a:rPr lang="x-none" sz="2400" b="0" smtClean="0">
                          <a:effectLst/>
                        </a:rPr>
                        <a:t>access </a:t>
                      </a:r>
                      <a:r>
                        <a:rPr lang="x-none" sz="2400" b="0">
                          <a:effectLst/>
                        </a:rPr>
                        <a:t>to data</a:t>
                      </a:r>
                      <a:endParaRPr lang="en-US" sz="2800" b="0" dirty="0">
                        <a:effectLst/>
                        <a:latin typeface="Times New Roman"/>
                        <a:ea typeface="맑은 고딕"/>
                      </a:endParaRPr>
                    </a:p>
                  </a:txBody>
                  <a:tcPr marL="0" marR="0" marT="0" marB="0" anchor="ctr">
                    <a:solidFill>
                      <a:schemeClr val="accent3">
                        <a:lumMod val="20000"/>
                        <a:lumOff val="80000"/>
                      </a:schemeClr>
                    </a:solidFill>
                  </a:tcPr>
                </a:tc>
                <a:tc gridSpan="2">
                  <a:txBody>
                    <a:bodyPr/>
                    <a:lstStyle/>
                    <a:p>
                      <a:pPr marL="0" marR="0" indent="0" algn="ctr">
                        <a:lnSpc>
                          <a:spcPct val="100000"/>
                        </a:lnSpc>
                        <a:spcBef>
                          <a:spcPts val="0"/>
                        </a:spcBef>
                        <a:spcAft>
                          <a:spcPts val="0"/>
                        </a:spcAft>
                      </a:pPr>
                      <a:r>
                        <a:rPr lang="x-none" sz="2400" b="0">
                          <a:effectLst/>
                        </a:rPr>
                        <a:t>Remote direct access for authorized users</a:t>
                      </a:r>
                      <a:endParaRPr lang="en-US" sz="2800" b="0" dirty="0">
                        <a:effectLst/>
                        <a:latin typeface="Times New Roman"/>
                        <a:ea typeface="맑은 고딕"/>
                      </a:endParaRPr>
                    </a:p>
                  </a:txBody>
                  <a:tcPr marL="0" marR="0" marT="0" marB="0" anchor="ctr">
                    <a:solidFill>
                      <a:schemeClr val="accent1">
                        <a:lumMod val="20000"/>
                        <a:lumOff val="80000"/>
                      </a:schemeClr>
                    </a:solidFill>
                  </a:tcPr>
                </a:tc>
                <a:tc hMerge="1">
                  <a:txBody>
                    <a:bodyPr/>
                    <a:lstStyle/>
                    <a:p>
                      <a:endParaRPr lang="en-US"/>
                    </a:p>
                  </a:txBody>
                  <a:tcPr/>
                </a:tc>
              </a:tr>
              <a:tr h="1038887">
                <a:tc>
                  <a:txBody>
                    <a:bodyPr/>
                    <a:lstStyle/>
                    <a:p>
                      <a:pPr marL="0" marR="0" indent="0" algn="ctr">
                        <a:lnSpc>
                          <a:spcPct val="100000"/>
                        </a:lnSpc>
                        <a:spcBef>
                          <a:spcPts val="0"/>
                        </a:spcBef>
                        <a:spcAft>
                          <a:spcPts val="0"/>
                        </a:spcAft>
                      </a:pPr>
                      <a:r>
                        <a:rPr lang="x-none" sz="2400">
                          <a:effectLst/>
                        </a:rPr>
                        <a:t>Type of Data</a:t>
                      </a:r>
                      <a:endParaRPr lang="en-US" sz="2800" dirty="0">
                        <a:effectLst/>
                        <a:latin typeface="Times New Roman"/>
                        <a:ea typeface="맑은 고딕"/>
                      </a:endParaRPr>
                    </a:p>
                  </a:txBody>
                  <a:tcPr marL="0" marR="0" marT="0" marB="0" anchor="ctr"/>
                </a:tc>
                <a:tc>
                  <a:txBody>
                    <a:bodyPr/>
                    <a:lstStyle/>
                    <a:p>
                      <a:pPr marL="0" marR="0" indent="0" algn="ctr">
                        <a:lnSpc>
                          <a:spcPct val="100000"/>
                        </a:lnSpc>
                        <a:spcBef>
                          <a:spcPts val="0"/>
                        </a:spcBef>
                        <a:spcAft>
                          <a:spcPts val="0"/>
                        </a:spcAft>
                      </a:pPr>
                      <a:r>
                        <a:rPr lang="x-none" sz="2400" b="0">
                          <a:effectLst/>
                        </a:rPr>
                        <a:t>Multiple Identifiable </a:t>
                      </a:r>
                      <a:endParaRPr lang="en-US" sz="2800" b="0" dirty="0">
                        <a:effectLst/>
                      </a:endParaRPr>
                    </a:p>
                    <a:p>
                      <a:pPr marL="0" marR="0" indent="0" algn="ctr">
                        <a:lnSpc>
                          <a:spcPct val="100000"/>
                        </a:lnSpc>
                        <a:spcBef>
                          <a:spcPts val="0"/>
                        </a:spcBef>
                        <a:spcAft>
                          <a:spcPts val="0"/>
                        </a:spcAft>
                      </a:pPr>
                      <a:r>
                        <a:rPr lang="x-none" sz="2400" b="0">
                          <a:effectLst/>
                        </a:rPr>
                        <a:t>Microdata Tables </a:t>
                      </a:r>
                      <a:endParaRPr lang="en-US" sz="2800" b="0" dirty="0">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0">
                          <a:effectLst/>
                        </a:rPr>
                        <a:t>Multiple Decoupled </a:t>
                      </a:r>
                      <a:endParaRPr lang="en-US" sz="2800" b="0" dirty="0">
                        <a:effectLst/>
                      </a:endParaRPr>
                    </a:p>
                    <a:p>
                      <a:pPr marL="0" marR="0" indent="0" algn="ctr">
                        <a:lnSpc>
                          <a:spcPct val="100000"/>
                        </a:lnSpc>
                        <a:spcBef>
                          <a:spcPts val="0"/>
                        </a:spcBef>
                        <a:spcAft>
                          <a:spcPts val="0"/>
                        </a:spcAft>
                      </a:pPr>
                      <a:r>
                        <a:rPr lang="x-none" sz="2400" b="0">
                          <a:effectLst/>
                        </a:rPr>
                        <a:t>Microdata Tables</a:t>
                      </a:r>
                      <a:endParaRPr lang="en-US" sz="2800" b="0" dirty="0">
                        <a:effectLst/>
                        <a:latin typeface="Times New Roman"/>
                        <a:ea typeface="맑은 고딕"/>
                      </a:endParaRPr>
                    </a:p>
                  </a:txBody>
                  <a:tcPr marL="0" marR="0" marT="0" marB="0" anchor="ctr">
                    <a:solidFill>
                      <a:schemeClr val="accent3">
                        <a:lumMod val="20000"/>
                        <a:lumOff val="80000"/>
                      </a:schemeClr>
                    </a:solidFill>
                  </a:tcPr>
                </a:tc>
                <a:tc>
                  <a:txBody>
                    <a:bodyPr/>
                    <a:lstStyle/>
                    <a:p>
                      <a:pPr marL="0" marR="0" indent="0" algn="ctr">
                        <a:lnSpc>
                          <a:spcPct val="100000"/>
                        </a:lnSpc>
                        <a:spcBef>
                          <a:spcPts val="0"/>
                        </a:spcBef>
                        <a:spcAft>
                          <a:spcPts val="0"/>
                        </a:spcAft>
                      </a:pPr>
                      <a:r>
                        <a:rPr lang="x-none" sz="2400" b="0">
                          <a:effectLst/>
                        </a:rPr>
                        <a:t>De-identified integrated microdata</a:t>
                      </a:r>
                      <a:endParaRPr lang="en-US" sz="2800" b="0" dirty="0">
                        <a:effectLst/>
                        <a:latin typeface="Times New Roman"/>
                        <a:ea typeface="맑은 고딕"/>
                      </a:endParaRPr>
                    </a:p>
                  </a:txBody>
                  <a:tcPr marL="0" marR="0" marT="0" marB="0" anchor="ctr">
                    <a:solidFill>
                      <a:schemeClr val="accent2">
                        <a:lumMod val="20000"/>
                        <a:lumOff val="80000"/>
                      </a:schemeClr>
                    </a:solidFill>
                  </a:tcPr>
                </a:tc>
                <a:tc>
                  <a:txBody>
                    <a:bodyPr/>
                    <a:lstStyle/>
                    <a:p>
                      <a:pPr marL="0" marR="0" indent="0" algn="ctr">
                        <a:lnSpc>
                          <a:spcPct val="100000"/>
                        </a:lnSpc>
                        <a:spcBef>
                          <a:spcPts val="0"/>
                        </a:spcBef>
                        <a:spcAft>
                          <a:spcPts val="0"/>
                        </a:spcAft>
                      </a:pPr>
                      <a:r>
                        <a:rPr lang="x-none" sz="2400" b="0" smtClean="0">
                          <a:effectLst/>
                        </a:rPr>
                        <a:t>De-identified integrated microdata with P(linkage)</a:t>
                      </a:r>
                      <a:endParaRPr lang="en-US" sz="2800" b="0" dirty="0">
                        <a:effectLst/>
                        <a:latin typeface="Times New Roman"/>
                        <a:ea typeface="맑은 고딕"/>
                      </a:endParaRPr>
                    </a:p>
                  </a:txBody>
                  <a:tcPr marL="0" marR="0" marT="0" marB="0"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165071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nSpc>
                <a:spcPct val="100000"/>
              </a:lnSpc>
              <a:spcBef>
                <a:spcPts val="0"/>
              </a:spcBef>
              <a:spcAft>
                <a:spcPts val="0"/>
              </a:spcAft>
            </a:pPr>
            <a:r>
              <a:rPr lang="x-none"/>
              <a:t>Analysis of Risk and Usability</a:t>
            </a:r>
            <a:endParaRPr lang="en-US" sz="4000" dirty="0">
              <a:latin typeface="Times New Roman"/>
              <a:ea typeface="맑은 고딕"/>
            </a:endParaRPr>
          </a:p>
        </p:txBody>
      </p:sp>
      <p:graphicFrame>
        <p:nvGraphicFramePr>
          <p:cNvPr id="4" name="Table 3"/>
          <p:cNvGraphicFramePr>
            <a:graphicFrameLocks noGrp="1"/>
          </p:cNvGraphicFramePr>
          <p:nvPr>
            <p:extLst/>
          </p:nvPr>
        </p:nvGraphicFramePr>
        <p:xfrm>
          <a:off x="152400" y="1143000"/>
          <a:ext cx="8763000" cy="5486400"/>
        </p:xfrm>
        <a:graphic>
          <a:graphicData uri="http://schemas.openxmlformats.org/drawingml/2006/table">
            <a:tbl>
              <a:tblPr firstRow="1" firstCol="1" bandRow="1">
                <a:tableStyleId>{B301B821-A1FF-4177-AEE7-76D212191A09}</a:tableStyleId>
              </a:tblPr>
              <a:tblGrid>
                <a:gridCol w="4495800"/>
                <a:gridCol w="4267200"/>
              </a:tblGrid>
              <a:tr h="274320">
                <a:tc>
                  <a:txBody>
                    <a:bodyPr/>
                    <a:lstStyle/>
                    <a:p>
                      <a:pPr marL="0" marR="0" indent="0" algn="ctr">
                        <a:lnSpc>
                          <a:spcPct val="100000"/>
                        </a:lnSpc>
                        <a:spcBef>
                          <a:spcPts val="0"/>
                        </a:spcBef>
                        <a:spcAft>
                          <a:spcPts val="0"/>
                        </a:spcAft>
                      </a:pPr>
                      <a:r>
                        <a:rPr lang="x-none" sz="2400">
                          <a:effectLst/>
                        </a:rPr>
                        <a:t>Data Preparation </a:t>
                      </a:r>
                      <a:endParaRPr lang="en-US" sz="2400" dirty="0" smtClean="0">
                        <a:effectLst/>
                      </a:endParaRPr>
                    </a:p>
                    <a:p>
                      <a:pPr marL="0" marR="0" indent="0" algn="ctr">
                        <a:lnSpc>
                          <a:spcPct val="100000"/>
                        </a:lnSpc>
                        <a:spcBef>
                          <a:spcPts val="0"/>
                        </a:spcBef>
                        <a:spcAft>
                          <a:spcPts val="0"/>
                        </a:spcAft>
                      </a:pPr>
                      <a:r>
                        <a:rPr lang="x-none" sz="2400" smtClean="0">
                          <a:effectLst/>
                        </a:rPr>
                        <a:t>(</a:t>
                      </a:r>
                      <a:r>
                        <a:rPr lang="x-none" sz="2400">
                          <a:effectLst/>
                        </a:rPr>
                        <a:t>Data Integration and Selection)</a:t>
                      </a:r>
                      <a:endParaRPr lang="en-US" sz="2800" dirty="0">
                        <a:effectLst/>
                        <a:latin typeface="Times New Roman"/>
                        <a:ea typeface="맑은 고딕"/>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x-none" sz="2400">
                          <a:effectLst/>
                        </a:rPr>
                        <a:t>Analysis of Micro </a:t>
                      </a:r>
                      <a:endParaRPr lang="en-US" sz="2400" dirty="0" smtClean="0">
                        <a:effectLst/>
                      </a:endParaRPr>
                    </a:p>
                    <a:p>
                      <a:pPr marL="0" marR="0" indent="0" algn="ctr">
                        <a:lnSpc>
                          <a:spcPct val="100000"/>
                        </a:lnSpc>
                        <a:spcBef>
                          <a:spcPts val="0"/>
                        </a:spcBef>
                        <a:spcAft>
                          <a:spcPts val="0"/>
                        </a:spcAft>
                      </a:pPr>
                      <a:r>
                        <a:rPr lang="en-US" sz="2400" dirty="0" smtClean="0">
                          <a:effectLst/>
                        </a:rPr>
                        <a:t>(</a:t>
                      </a:r>
                      <a:r>
                        <a:rPr lang="x-none" sz="2400" smtClean="0">
                          <a:effectLst/>
                        </a:rPr>
                        <a:t>Person Level</a:t>
                      </a:r>
                      <a:r>
                        <a:rPr lang="en-US" sz="2400" dirty="0" smtClean="0">
                          <a:effectLst/>
                        </a:rPr>
                        <a:t>) </a:t>
                      </a:r>
                      <a:r>
                        <a:rPr lang="x-none" sz="2400" smtClean="0">
                          <a:effectLst/>
                        </a:rPr>
                        <a:t>Data</a:t>
                      </a:r>
                      <a:endParaRPr lang="en-US" sz="2800" dirty="0">
                        <a:effectLst/>
                        <a:latin typeface="Times New Roman"/>
                        <a:ea typeface="맑은 고딕"/>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080">
                <a:tc>
                  <a:txBody>
                    <a:bodyPr/>
                    <a:lstStyle/>
                    <a:p>
                      <a:pPr marL="285750" marR="0" indent="-285750" algn="l">
                        <a:lnSpc>
                          <a:spcPct val="100000"/>
                        </a:lnSpc>
                        <a:spcBef>
                          <a:spcPts val="0"/>
                        </a:spcBef>
                        <a:spcAft>
                          <a:spcPts val="0"/>
                        </a:spcAft>
                        <a:buFont typeface="Arial" pitchFamily="34" charset="0"/>
                        <a:buChar char="•"/>
                      </a:pPr>
                      <a:r>
                        <a:rPr lang="en-US" sz="2400" b="0" u="sng" dirty="0" smtClean="0">
                          <a:solidFill>
                            <a:srgbClr val="FF0000"/>
                          </a:solidFill>
                          <a:effectLst/>
                        </a:rPr>
                        <a:t>R</a:t>
                      </a:r>
                      <a:r>
                        <a:rPr lang="x-none" sz="2400" b="0" u="sng" smtClean="0">
                          <a:solidFill>
                            <a:srgbClr val="FF0000"/>
                          </a:solidFill>
                          <a:effectLst/>
                        </a:rPr>
                        <a:t>educe risk significantly </a:t>
                      </a:r>
                      <a:endParaRPr lang="en-US" sz="2400" b="0" u="sng" dirty="0" smtClean="0">
                        <a:solidFill>
                          <a:srgbClr val="FF0000"/>
                        </a:solidFill>
                        <a:effectLst/>
                      </a:endParaRPr>
                    </a:p>
                    <a:p>
                      <a:pPr marL="457200" marR="0" lvl="1"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x-none" sz="2400" b="0" smtClean="0">
                          <a:effectLst/>
                        </a:rPr>
                        <a:t>from insider attack </a:t>
                      </a:r>
                      <a:endParaRPr lang="en-US" sz="2400" b="0" dirty="0" smtClean="0">
                        <a:effectLst/>
                      </a:endParaRPr>
                    </a:p>
                    <a:p>
                      <a:pPr marL="457200" marR="0" lvl="1" indent="-285750" algn="l">
                        <a:lnSpc>
                          <a:spcPct val="100000"/>
                        </a:lnSpc>
                        <a:spcBef>
                          <a:spcPts val="0"/>
                        </a:spcBef>
                        <a:spcAft>
                          <a:spcPts val="0"/>
                        </a:spcAft>
                        <a:buFont typeface="Arial" pitchFamily="34" charset="0"/>
                        <a:buChar char="•"/>
                      </a:pPr>
                      <a:r>
                        <a:rPr lang="en-US" sz="2400" b="0" dirty="0" smtClean="0">
                          <a:effectLst/>
                        </a:rPr>
                        <a:t>by </a:t>
                      </a:r>
                      <a:r>
                        <a:rPr lang="x-none" sz="2400" b="0" smtClean="0">
                          <a:effectLst/>
                        </a:rPr>
                        <a:t>decoupling PII from the sensitive data</a:t>
                      </a:r>
                      <a:endParaRPr lang="en-US" sz="2400" b="0" dirty="0" smtClean="0">
                        <a:effectLst/>
                      </a:endParaRPr>
                    </a:p>
                  </a:txBody>
                  <a:tcPr marL="4572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a:lnSpc>
                          <a:spcPct val="100000"/>
                        </a:lnSpc>
                        <a:spcBef>
                          <a:spcPts val="0"/>
                        </a:spcBef>
                        <a:spcAft>
                          <a:spcPts val="0"/>
                        </a:spcAft>
                        <a:buFont typeface="Arial" pitchFamily="34" charset="0"/>
                        <a:buChar char="•"/>
                      </a:pPr>
                      <a:r>
                        <a:rPr lang="en-US" sz="2400" u="sng" dirty="0" smtClean="0">
                          <a:solidFill>
                            <a:srgbClr val="FF0000"/>
                          </a:solidFill>
                          <a:effectLst/>
                        </a:rPr>
                        <a:t>R</a:t>
                      </a:r>
                      <a:r>
                        <a:rPr lang="x-none" sz="2400" u="sng" smtClean="0">
                          <a:solidFill>
                            <a:srgbClr val="FF0000"/>
                          </a:solidFill>
                          <a:effectLst/>
                        </a:rPr>
                        <a:t>educe </a:t>
                      </a:r>
                      <a:r>
                        <a:rPr lang="x-none" sz="2400" u="sng">
                          <a:solidFill>
                            <a:srgbClr val="FF0000"/>
                          </a:solidFill>
                          <a:effectLst/>
                        </a:rPr>
                        <a:t>risk significantly </a:t>
                      </a:r>
                      <a:endParaRPr lang="en-US" sz="2400" u="sng" dirty="0" smtClean="0">
                        <a:solidFill>
                          <a:srgbClr val="FF0000"/>
                        </a:solidFill>
                        <a:effectLst/>
                      </a:endParaRPr>
                    </a:p>
                    <a:p>
                      <a:pPr marL="463550" marR="0" lvl="1" indent="-279400" algn="l">
                        <a:lnSpc>
                          <a:spcPct val="100000"/>
                        </a:lnSpc>
                        <a:spcBef>
                          <a:spcPts val="0"/>
                        </a:spcBef>
                        <a:spcAft>
                          <a:spcPts val="0"/>
                        </a:spcAft>
                        <a:buFont typeface="Arial" pitchFamily="34" charset="0"/>
                        <a:buChar char="•"/>
                      </a:pPr>
                      <a:r>
                        <a:rPr lang="x-none" sz="2400" smtClean="0">
                          <a:effectLst/>
                        </a:rPr>
                        <a:t>from insider attack </a:t>
                      </a:r>
                      <a:endParaRPr lang="en-US" sz="2400" dirty="0" smtClean="0">
                        <a:effectLst/>
                      </a:endParaRPr>
                    </a:p>
                    <a:p>
                      <a:pPr marL="463550" marR="0" lvl="1" indent="-279400" algn="l">
                        <a:lnSpc>
                          <a:spcPct val="100000"/>
                        </a:lnSpc>
                        <a:spcBef>
                          <a:spcPts val="0"/>
                        </a:spcBef>
                        <a:spcAft>
                          <a:spcPts val="0"/>
                        </a:spcAft>
                        <a:buFont typeface="Arial" pitchFamily="34" charset="0"/>
                        <a:buChar char="•"/>
                      </a:pPr>
                      <a:r>
                        <a:rPr lang="x-none" sz="2400" smtClean="0">
                          <a:effectLst/>
                        </a:rPr>
                        <a:t>and </a:t>
                      </a:r>
                      <a:r>
                        <a:rPr lang="x-none" sz="2400">
                          <a:effectLst/>
                        </a:rPr>
                        <a:t>malware in the proposed model by </a:t>
                      </a:r>
                      <a:endParaRPr lang="en-US" sz="2400" dirty="0" smtClean="0">
                        <a:effectLst/>
                      </a:endParaRPr>
                    </a:p>
                    <a:p>
                      <a:pPr marL="909638" marR="0" lvl="2" indent="-457200" algn="l">
                        <a:lnSpc>
                          <a:spcPct val="100000"/>
                        </a:lnSpc>
                        <a:spcBef>
                          <a:spcPts val="0"/>
                        </a:spcBef>
                        <a:spcAft>
                          <a:spcPts val="0"/>
                        </a:spcAft>
                        <a:buFont typeface="+mj-lt"/>
                        <a:buAutoNum type="arabicPeriod"/>
                      </a:pPr>
                      <a:r>
                        <a:rPr lang="x-none" sz="2400" smtClean="0">
                          <a:effectLst/>
                        </a:rPr>
                        <a:t>restricting </a:t>
                      </a:r>
                      <a:r>
                        <a:rPr lang="x-none" sz="2400">
                          <a:effectLst/>
                        </a:rPr>
                        <a:t>activities on the VM, and </a:t>
                      </a:r>
                      <a:endParaRPr lang="en-US" sz="2400" dirty="0" smtClean="0">
                        <a:effectLst/>
                      </a:endParaRPr>
                    </a:p>
                    <a:p>
                      <a:pPr marL="909638" marR="0" lvl="2" indent="-457200" algn="l">
                        <a:lnSpc>
                          <a:spcPct val="100000"/>
                        </a:lnSpc>
                        <a:spcBef>
                          <a:spcPts val="0"/>
                        </a:spcBef>
                        <a:spcAft>
                          <a:spcPts val="0"/>
                        </a:spcAft>
                        <a:buFont typeface="+mj-lt"/>
                        <a:buAutoNum type="arabicPeriod"/>
                      </a:pPr>
                      <a:r>
                        <a:rPr lang="x-none" sz="2400" smtClean="0">
                          <a:effectLst/>
                        </a:rPr>
                        <a:t>running </a:t>
                      </a:r>
                      <a:r>
                        <a:rPr lang="x-none" sz="2400">
                          <a:effectLst/>
                        </a:rPr>
                        <a:t>the VM in isolation from the host OS</a:t>
                      </a:r>
                      <a:endParaRPr lang="en-US" sz="2800" dirty="0">
                        <a:effectLst/>
                        <a:latin typeface="Times New Roman"/>
                        <a:ea typeface="맑은 고딕"/>
                      </a:endParaRPr>
                    </a:p>
                  </a:txBody>
                  <a:tcPr marL="4572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91640">
                <a:tc>
                  <a:txBody>
                    <a:bodyPr/>
                    <a:lstStyle/>
                    <a:p>
                      <a:pPr marL="285750" marR="0" indent="-285750" algn="l">
                        <a:lnSpc>
                          <a:spcPct val="100000"/>
                        </a:lnSpc>
                        <a:spcBef>
                          <a:spcPts val="0"/>
                        </a:spcBef>
                        <a:spcAft>
                          <a:spcPts val="0"/>
                        </a:spcAft>
                        <a:buFont typeface="Arial" pitchFamily="34" charset="0"/>
                        <a:buChar char="•"/>
                      </a:pPr>
                      <a:r>
                        <a:rPr lang="x-none" sz="2400" b="0" u="sng" smtClean="0">
                          <a:solidFill>
                            <a:srgbClr val="FF0000"/>
                          </a:solidFill>
                          <a:effectLst/>
                        </a:rPr>
                        <a:t>increase data usability </a:t>
                      </a:r>
                      <a:endParaRPr lang="en-US" sz="2400" b="0" u="sng" dirty="0" smtClean="0">
                        <a:solidFill>
                          <a:srgbClr val="FF0000"/>
                        </a:solidFill>
                        <a:effectLst/>
                      </a:endParaRPr>
                    </a:p>
                    <a:p>
                      <a:pPr marL="457200" marR="0" lvl="1" indent="-285750" algn="l">
                        <a:lnSpc>
                          <a:spcPct val="100000"/>
                        </a:lnSpc>
                        <a:spcBef>
                          <a:spcPts val="0"/>
                        </a:spcBef>
                        <a:spcAft>
                          <a:spcPts val="0"/>
                        </a:spcAft>
                        <a:buFont typeface="Arial" pitchFamily="34" charset="0"/>
                        <a:buChar char="•"/>
                      </a:pPr>
                      <a:r>
                        <a:rPr lang="x-none" sz="2400" b="0" u="sng" smtClean="0">
                          <a:effectLst/>
                        </a:rPr>
                        <a:t>directly carry out record linkage</a:t>
                      </a:r>
                      <a:endParaRPr lang="en-US" sz="2400" b="0" u="sng" dirty="0" smtClean="0">
                        <a:effectLst/>
                      </a:endParaRPr>
                    </a:p>
                    <a:p>
                      <a:pPr marL="457200" marR="0" lvl="1" indent="-285750" algn="l">
                        <a:lnSpc>
                          <a:spcPct val="100000"/>
                        </a:lnSpc>
                        <a:spcBef>
                          <a:spcPts val="0"/>
                        </a:spcBef>
                        <a:spcAft>
                          <a:spcPts val="0"/>
                        </a:spcAft>
                        <a:buFont typeface="Arial" pitchFamily="34" charset="0"/>
                        <a:buChar char="•"/>
                      </a:pPr>
                      <a:r>
                        <a:rPr lang="x-none" sz="2400" b="0" u="sng" smtClean="0">
                          <a:effectLst/>
                        </a:rPr>
                        <a:t>data (attribute and sample) selection </a:t>
                      </a:r>
                      <a:endParaRPr lang="en-US" sz="2400" b="0" u="sng" dirty="0" smtClean="0">
                        <a:effectLst/>
                      </a:endParaRPr>
                    </a:p>
                    <a:p>
                      <a:pPr marL="457200" marR="0" lvl="1" indent="-285750" algn="l">
                        <a:lnSpc>
                          <a:spcPct val="100000"/>
                        </a:lnSpc>
                        <a:spcBef>
                          <a:spcPts val="0"/>
                        </a:spcBef>
                        <a:spcAft>
                          <a:spcPts val="0"/>
                        </a:spcAft>
                        <a:buFont typeface="Arial" pitchFamily="34" charset="0"/>
                        <a:buChar char="•"/>
                      </a:pPr>
                      <a:endParaRPr lang="en-US" sz="2400" b="0" dirty="0" smtClean="0">
                        <a:effectLst/>
                      </a:endParaRPr>
                    </a:p>
                  </a:txBody>
                  <a:tcPr marL="4572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a:lnSpc>
                          <a:spcPct val="100000"/>
                        </a:lnSpc>
                        <a:spcBef>
                          <a:spcPts val="0"/>
                        </a:spcBef>
                        <a:spcAft>
                          <a:spcPts val="0"/>
                        </a:spcAft>
                        <a:buFont typeface="Arial" pitchFamily="34" charset="0"/>
                        <a:buChar char="•"/>
                      </a:pPr>
                      <a:r>
                        <a:rPr lang="x-none" sz="2400" b="0" u="sng" smtClean="0">
                          <a:solidFill>
                            <a:srgbClr val="FF0000"/>
                          </a:solidFill>
                          <a:effectLst/>
                        </a:rPr>
                        <a:t>increase data usability </a:t>
                      </a:r>
                      <a:endParaRPr lang="en-US" sz="2400" b="0" u="sng" dirty="0" smtClean="0">
                        <a:solidFill>
                          <a:srgbClr val="FF0000"/>
                        </a:solidFill>
                        <a:effectLst/>
                      </a:endParaRPr>
                    </a:p>
                    <a:p>
                      <a:pPr marL="457200" marR="0" lvl="1" indent="-285750" algn="l">
                        <a:lnSpc>
                          <a:spcPct val="100000"/>
                        </a:lnSpc>
                        <a:spcBef>
                          <a:spcPts val="0"/>
                        </a:spcBef>
                        <a:spcAft>
                          <a:spcPts val="0"/>
                        </a:spcAft>
                        <a:buFont typeface="Arial" pitchFamily="34" charset="0"/>
                        <a:buChar char="•"/>
                      </a:pPr>
                      <a:r>
                        <a:rPr lang="x-none" sz="2400" b="0" u="sng" smtClean="0">
                          <a:effectLst/>
                        </a:rPr>
                        <a:t>leading to more accurate analysis </a:t>
                      </a:r>
                      <a:r>
                        <a:rPr lang="x-none" sz="2400" b="0" smtClean="0">
                          <a:effectLst/>
                        </a:rPr>
                        <a:t>by propagating the error, probability of linkage, to the analysis phase.</a:t>
                      </a:r>
                      <a:endParaRPr lang="en-US" sz="2800" dirty="0">
                        <a:effectLst/>
                        <a:latin typeface="Times New Roman"/>
                        <a:ea typeface="맑은 고딕"/>
                      </a:endParaRPr>
                    </a:p>
                  </a:txBody>
                  <a:tcPr marL="4572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078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65125" y="1784350"/>
            <a:ext cx="3719513" cy="2482850"/>
          </a:xfrm>
          <a:noFill/>
        </p:spPr>
      </p:pic>
      <p:cxnSp>
        <p:nvCxnSpPr>
          <p:cNvPr id="9220" name="Straight Arrow Connector 9"/>
          <p:cNvCxnSpPr>
            <a:cxnSpLocks noChangeShapeType="1"/>
          </p:cNvCxnSpPr>
          <p:nvPr/>
        </p:nvCxnSpPr>
        <p:spPr bwMode="auto">
          <a:xfrm>
            <a:off x="5135563" y="2779713"/>
            <a:ext cx="493712" cy="1270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9221" name="Straight Arrow Connector 13"/>
          <p:cNvCxnSpPr>
            <a:cxnSpLocks noChangeShapeType="1"/>
          </p:cNvCxnSpPr>
          <p:nvPr/>
        </p:nvCxnSpPr>
        <p:spPr bwMode="auto">
          <a:xfrm>
            <a:off x="5233988" y="2995613"/>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9222" name="Straight Arrow Connector 14"/>
          <p:cNvCxnSpPr>
            <a:cxnSpLocks noChangeShapeType="1"/>
          </p:cNvCxnSpPr>
          <p:nvPr/>
        </p:nvCxnSpPr>
        <p:spPr bwMode="auto">
          <a:xfrm>
            <a:off x="6559550" y="3838575"/>
            <a:ext cx="1169988" cy="6651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pic>
        <p:nvPicPr>
          <p:cNvPr id="92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4454525"/>
            <a:ext cx="2100262"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75" y="4552950"/>
            <a:ext cx="16954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388" y="4543425"/>
            <a:ext cx="26193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8938" y="4503738"/>
            <a:ext cx="198278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7" name="Straight Arrow Connector 23"/>
          <p:cNvCxnSpPr>
            <a:cxnSpLocks noChangeShapeType="1"/>
          </p:cNvCxnSpPr>
          <p:nvPr/>
        </p:nvCxnSpPr>
        <p:spPr bwMode="auto">
          <a:xfrm rot="10800000" flipV="1">
            <a:off x="2663825" y="3844925"/>
            <a:ext cx="3919538" cy="70802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28" name="Straight Arrow Connector 25"/>
          <p:cNvCxnSpPr>
            <a:cxnSpLocks noChangeShapeType="1"/>
          </p:cNvCxnSpPr>
          <p:nvPr/>
        </p:nvCxnSpPr>
        <p:spPr bwMode="auto">
          <a:xfrm rot="10800000" flipV="1">
            <a:off x="3470275" y="3844925"/>
            <a:ext cx="3122613" cy="92392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29" name="Straight Arrow Connector 28"/>
          <p:cNvCxnSpPr>
            <a:cxnSpLocks noChangeShapeType="1"/>
          </p:cNvCxnSpPr>
          <p:nvPr/>
        </p:nvCxnSpPr>
        <p:spPr bwMode="auto">
          <a:xfrm rot="10800000" flipV="1">
            <a:off x="5407025" y="3844925"/>
            <a:ext cx="1195388" cy="6778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grpSp>
        <p:nvGrpSpPr>
          <p:cNvPr id="9230" name="Group 35"/>
          <p:cNvGrpSpPr>
            <a:grpSpLocks/>
          </p:cNvGrpSpPr>
          <p:nvPr/>
        </p:nvGrpSpPr>
        <p:grpSpPr bwMode="auto">
          <a:xfrm>
            <a:off x="4105275" y="1261840"/>
            <a:ext cx="4740275" cy="2733675"/>
            <a:chOff x="4402548" y="1037394"/>
            <a:chExt cx="4741452" cy="2733891"/>
          </a:xfrm>
        </p:grpSpPr>
        <p:pic>
          <p:nvPicPr>
            <p:cNvPr id="923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5449" y="1969472"/>
              <a:ext cx="18018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34" name="Straight Arrow Connector 11"/>
            <p:cNvCxnSpPr>
              <a:cxnSpLocks noChangeShapeType="1"/>
            </p:cNvCxnSpPr>
            <p:nvPr/>
          </p:nvCxnSpPr>
          <p:spPr bwMode="auto">
            <a:xfrm>
              <a:off x="4402548" y="2867226"/>
              <a:ext cx="1524678" cy="6304"/>
            </a:xfrm>
            <a:prstGeom prst="straightConnector1">
              <a:avLst/>
            </a:prstGeom>
            <a:noFill/>
            <a:ln w="635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8" name="Rectangle 17"/>
            <p:cNvSpPr/>
            <p:nvPr/>
          </p:nvSpPr>
          <p:spPr>
            <a:xfrm>
              <a:off x="4448597" y="1037394"/>
              <a:ext cx="4695403" cy="954163"/>
            </a:xfrm>
            <a:prstGeom prst="rect">
              <a:avLst/>
            </a:prstGeom>
          </p:spPr>
          <p:txBody>
            <a:bodyPr>
              <a:spAutoFit/>
            </a:bodyPr>
            <a:lstStyle/>
            <a:p>
              <a:pPr algn="ctr">
                <a:spcBef>
                  <a:spcPts val="0"/>
                </a:spcBef>
                <a:buFontTx/>
                <a:buNone/>
                <a:defRPr/>
              </a:pPr>
              <a:r>
                <a:rPr lang="en-US" sz="2800" b="1" dirty="0">
                  <a:latin typeface="+mj-lt"/>
                </a:rPr>
                <a:t>KDD</a:t>
              </a:r>
            </a:p>
            <a:p>
              <a:pPr algn="ctr">
                <a:spcBef>
                  <a:spcPts val="0"/>
                </a:spcBef>
                <a:buFontTx/>
                <a:buNone/>
                <a:defRPr/>
              </a:pPr>
              <a:r>
                <a:rPr lang="en-US" sz="2800" b="1" dirty="0">
                  <a:latin typeface="+mj-lt"/>
                </a:rPr>
                <a:t>Clean, Merge, Reprocess</a:t>
              </a:r>
            </a:p>
          </p:txBody>
        </p:sp>
      </p:grpSp>
      <p:sp>
        <p:nvSpPr>
          <p:cNvPr id="19" name="Rectangle 18"/>
          <p:cNvSpPr/>
          <p:nvPr/>
        </p:nvSpPr>
        <p:spPr>
          <a:xfrm>
            <a:off x="444500" y="1261840"/>
            <a:ext cx="3660775" cy="954107"/>
          </a:xfrm>
          <a:prstGeom prst="rect">
            <a:avLst/>
          </a:prstGeom>
        </p:spPr>
        <p:txBody>
          <a:bodyPr>
            <a:spAutoFit/>
          </a:bodyPr>
          <a:lstStyle/>
          <a:p>
            <a:pPr algn="ctr">
              <a:buFontTx/>
              <a:buNone/>
              <a:defRPr/>
            </a:pPr>
            <a:r>
              <a:rPr lang="en-US" sz="2800" b="1">
                <a:latin typeface="+mj-lt"/>
              </a:rPr>
              <a:t>Big </a:t>
            </a:r>
            <a:r>
              <a:rPr lang="en-US" sz="2800" b="1" smtClean="0">
                <a:latin typeface="+mj-lt"/>
              </a:rPr>
              <a:t>Data : impossible to keep organized</a:t>
            </a:r>
            <a:endParaRPr lang="en-US" sz="2800" b="1" dirty="0">
              <a:latin typeface="+mj-lt"/>
            </a:endParaRPr>
          </a:p>
        </p:txBody>
      </p:sp>
      <p:sp>
        <p:nvSpPr>
          <p:cNvPr id="16400" name="Rectangle 21"/>
          <p:cNvSpPr>
            <a:spLocks noChangeArrowheads="1"/>
          </p:cNvSpPr>
          <p:nvPr/>
        </p:nvSpPr>
        <p:spPr bwMode="auto">
          <a:xfrm>
            <a:off x="1068387" y="5293617"/>
            <a:ext cx="7110412" cy="954107"/>
          </a:xfrm>
          <a:prstGeom prst="rect">
            <a:avLst/>
          </a:prstGeom>
          <a:solidFill>
            <a:srgbClr val="FBFAE2">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Tx/>
              <a:buNone/>
            </a:pPr>
            <a:r>
              <a:rPr lang="en-US" altLang="en-US" dirty="0">
                <a:solidFill>
                  <a:srgbClr val="00B0F0"/>
                </a:solidFill>
                <a:latin typeface="Arial Narrow" pitchFamily="34" charset="0"/>
              </a:rPr>
              <a:t>Human consumable, valid, novel, potentially </a:t>
            </a:r>
            <a:r>
              <a:rPr lang="en-US" altLang="en-US" b="1" u="sng" dirty="0">
                <a:solidFill>
                  <a:srgbClr val="00B0F0"/>
                </a:solidFill>
                <a:latin typeface="Arial Narrow" pitchFamily="34" charset="0"/>
              </a:rPr>
              <a:t>useful</a:t>
            </a:r>
            <a:r>
              <a:rPr lang="en-US" altLang="en-US" dirty="0">
                <a:solidFill>
                  <a:srgbClr val="00B0F0"/>
                </a:solidFill>
                <a:latin typeface="Arial Narrow" pitchFamily="34" charset="0"/>
              </a:rPr>
              <a:t>, </a:t>
            </a:r>
          </a:p>
          <a:p>
            <a:pPr algn="ctr">
              <a:buFontTx/>
              <a:buNone/>
            </a:pPr>
            <a:r>
              <a:rPr lang="en-US" altLang="en-US" dirty="0">
                <a:solidFill>
                  <a:srgbClr val="00B0F0"/>
                </a:solidFill>
                <a:latin typeface="Arial Narrow" pitchFamily="34" charset="0"/>
              </a:rPr>
              <a:t>and ultimately </a:t>
            </a:r>
            <a:r>
              <a:rPr lang="en-US" altLang="en-US" b="1" u="sng" dirty="0">
                <a:solidFill>
                  <a:srgbClr val="00B0F0"/>
                </a:solidFill>
                <a:latin typeface="Arial Narrow" pitchFamily="34" charset="0"/>
              </a:rPr>
              <a:t>understandable</a:t>
            </a:r>
            <a:r>
              <a:rPr lang="en-US" altLang="en-US" dirty="0">
                <a:solidFill>
                  <a:srgbClr val="00B0F0"/>
                </a:solidFill>
                <a:latin typeface="Arial Narrow" pitchFamily="34" charset="0"/>
              </a:rPr>
              <a:t> </a:t>
            </a:r>
            <a:r>
              <a:rPr lang="en-US" altLang="en-US" dirty="0" smtClean="0">
                <a:solidFill>
                  <a:srgbClr val="00B0F0"/>
                </a:solidFill>
                <a:latin typeface="Arial Narrow" pitchFamily="34" charset="0"/>
              </a:rPr>
              <a:t>information</a:t>
            </a:r>
          </a:p>
        </p:txBody>
      </p:sp>
      <p:sp>
        <p:nvSpPr>
          <p:cNvPr id="20" name="Title 4"/>
          <p:cNvSpPr>
            <a:spLocks noGrp="1"/>
          </p:cNvSpPr>
          <p:nvPr>
            <p:ph type="title"/>
          </p:nvPr>
        </p:nvSpPr>
        <p:spPr>
          <a:xfrm>
            <a:off x="1295400" y="0"/>
            <a:ext cx="7848600" cy="1143000"/>
          </a:xfrm>
        </p:spPr>
        <p:txBody>
          <a:bodyPr>
            <a:noAutofit/>
          </a:bodyPr>
          <a:lstStyle/>
          <a:p>
            <a:r>
              <a:rPr lang="en-US" altLang="en-US" sz="3200" dirty="0"/>
              <a:t>Data Science</a:t>
            </a:r>
            <a:br>
              <a:rPr lang="en-US" altLang="en-US" sz="3200" dirty="0"/>
            </a:br>
            <a:r>
              <a:rPr lang="en-US" altLang="en-US" sz="3200" dirty="0"/>
              <a:t>Knowledge Discovery &amp; Data mining (KDD</a:t>
            </a:r>
            <a:r>
              <a:rPr lang="en-US" altLang="en-US" sz="3200" dirty="0" smtClean="0"/>
              <a:t>)</a:t>
            </a:r>
            <a:endParaRPr lang="en-US" sz="3200" dirty="0" smtClean="0"/>
          </a:p>
        </p:txBody>
      </p:sp>
      <p:pic>
        <p:nvPicPr>
          <p:cNvPr id="1026" name="Picture 2" descr="http://treasurehunter2012.files.wordpress.com/2012/07/metal-detector-real-silhouette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5318" y="2421037"/>
            <a:ext cx="1116732" cy="14889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50948654"/>
      </p:ext>
    </p:extLst>
  </p:cSld>
  <p:clrMapOvr>
    <a:masterClrMapping/>
  </p:clrMapOvr>
  <p:transition spd="slow" advTm="106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Thank you!</a:t>
            </a:r>
            <a:br>
              <a:rPr lang="en-US" dirty="0" smtClean="0"/>
            </a:br>
            <a:r>
              <a:rPr lang="en-US" sz="1400" dirty="0" smtClean="0"/>
              <a:t/>
            </a:r>
            <a:br>
              <a:rPr lang="en-US" sz="1400" dirty="0" smtClean="0"/>
            </a:br>
            <a:r>
              <a:rPr lang="en-US" sz="3600" dirty="0" smtClean="0"/>
              <a:t>Questions?</a:t>
            </a:r>
            <a:endParaRPr lang="en-US" sz="3600" dirty="0"/>
          </a:p>
        </p:txBody>
      </p:sp>
      <p:sp>
        <p:nvSpPr>
          <p:cNvPr id="3" name="Content Placeholder 2"/>
          <p:cNvSpPr>
            <a:spLocks noGrp="1"/>
          </p:cNvSpPr>
          <p:nvPr>
            <p:ph type="subTitle" idx="1"/>
          </p:nvPr>
        </p:nvSpPr>
        <p:spPr/>
        <p:txBody>
          <a:bodyPr>
            <a:normAutofit lnSpcReduction="10000"/>
          </a:bodyPr>
          <a:lstStyle/>
          <a:p>
            <a:pPr>
              <a:lnSpc>
                <a:spcPct val="110000"/>
              </a:lnSpc>
              <a:spcAft>
                <a:spcPts val="600"/>
              </a:spcAft>
            </a:pPr>
            <a:r>
              <a:rPr lang="en-US" dirty="0"/>
              <a:t>Population Informatics Research Group</a:t>
            </a:r>
          </a:p>
          <a:p>
            <a:pPr>
              <a:lnSpc>
                <a:spcPct val="110000"/>
              </a:lnSpc>
              <a:spcAft>
                <a:spcPts val="600"/>
              </a:spcAft>
            </a:pPr>
            <a:r>
              <a:rPr lang="en-US" altLang="ko-KR" dirty="0">
                <a:solidFill>
                  <a:schemeClr val="accent2"/>
                </a:solidFill>
                <a:ea typeface="굴림" pitchFamily="50" charset="-127"/>
              </a:rPr>
              <a:t>http://pinformatics.web.unc.edu</a:t>
            </a:r>
            <a:r>
              <a:rPr lang="en-US" altLang="ko-KR" dirty="0" smtClean="0">
                <a:solidFill>
                  <a:schemeClr val="accent2"/>
                </a:solidFill>
                <a:ea typeface="굴림" pitchFamily="50" charset="-127"/>
              </a:rPr>
              <a:t>/</a:t>
            </a:r>
            <a:endParaRPr lang="en-US" altLang="ko-KR" dirty="0">
              <a:solidFill>
                <a:schemeClr val="accent2"/>
              </a:solidFill>
              <a:ea typeface="굴림" pitchFamily="50" charset="-127"/>
            </a:endParaRPr>
          </a:p>
        </p:txBody>
      </p:sp>
    </p:spTree>
    <p:extLst>
      <p:ext uri="{BB962C8B-B14F-4D97-AF65-F5344CB8AC3E}">
        <p14:creationId xmlns:p14="http://schemas.microsoft.com/office/powerpoint/2010/main" val="3612714564"/>
      </p:ext>
    </p:extLst>
  </p:cSld>
  <p:clrMapOvr>
    <a:masterClrMapping/>
  </p:clrMapOvr>
  <mc:AlternateContent xmlns:mc="http://schemas.openxmlformats.org/markup-compatibility/2006" xmlns:p14="http://schemas.microsoft.com/office/powerpoint/2010/main">
    <mc:Choice Requires="p14">
      <p:transition spd="slow" p14:dur="2000" advTm="4108"/>
    </mc:Choice>
    <mc:Fallback xmlns="">
      <p:transition spd="slow" advTm="4108"/>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Cost of the Digital Society</a:t>
            </a:r>
            <a:endParaRPr lang="en-US" dirty="0"/>
          </a:p>
        </p:txBody>
      </p:sp>
      <p:sp>
        <p:nvSpPr>
          <p:cNvPr id="6" name="Content Placeholder 5"/>
          <p:cNvSpPr>
            <a:spLocks noGrp="1"/>
          </p:cNvSpPr>
          <p:nvPr>
            <p:ph idx="1"/>
          </p:nvPr>
        </p:nvSpPr>
        <p:spPr/>
        <p:txBody>
          <a:bodyPr/>
          <a:lstStyle/>
          <a:p>
            <a:r>
              <a:rPr lang="en-US" dirty="0" smtClean="0"/>
              <a:t>There is </a:t>
            </a:r>
            <a:r>
              <a:rPr lang="en-US" b="1" dirty="0" smtClean="0">
                <a:solidFill>
                  <a:srgbClr val="0070C0"/>
                </a:solidFill>
              </a:rPr>
              <a:t>no turning back !</a:t>
            </a:r>
          </a:p>
          <a:p>
            <a:r>
              <a:rPr lang="en-US" dirty="0" smtClean="0"/>
              <a:t>Personal information is already being used</a:t>
            </a:r>
          </a:p>
          <a:p>
            <a:pPr lvl="1"/>
            <a:r>
              <a:rPr lang="en-US" dirty="0" smtClean="0"/>
              <a:t>Marketing: Target </a:t>
            </a:r>
          </a:p>
          <a:p>
            <a:pPr lvl="1"/>
            <a:r>
              <a:rPr lang="en-US" dirty="0" smtClean="0"/>
              <a:t>Intelligence: Edward Snowden</a:t>
            </a:r>
            <a:endParaRPr lang="en-US" dirty="0"/>
          </a:p>
        </p:txBody>
      </p:sp>
      <p:pic>
        <p:nvPicPr>
          <p:cNvPr id="8" name="Picture 7"/>
          <p:cNvPicPr>
            <a:picLocks noChangeAspect="1"/>
          </p:cNvPicPr>
          <p:nvPr/>
        </p:nvPicPr>
        <p:blipFill>
          <a:blip r:embed="rId3"/>
          <a:stretch>
            <a:fillRect/>
          </a:stretch>
        </p:blipFill>
        <p:spPr>
          <a:xfrm>
            <a:off x="350849" y="4055060"/>
            <a:ext cx="8442302" cy="1066800"/>
          </a:xfrm>
          <a:prstGeom prst="rect">
            <a:avLst/>
          </a:prstGeom>
          <a:ln>
            <a:noFill/>
          </a:ln>
        </p:spPr>
      </p:pic>
      <p:pic>
        <p:nvPicPr>
          <p:cNvPr id="9" name="Picture 8"/>
          <p:cNvPicPr>
            <a:picLocks noChangeAspect="1"/>
          </p:cNvPicPr>
          <p:nvPr/>
        </p:nvPicPr>
        <p:blipFill>
          <a:blip r:embed="rId4"/>
          <a:stretch>
            <a:fillRect/>
          </a:stretch>
        </p:blipFill>
        <p:spPr>
          <a:xfrm>
            <a:off x="304800" y="5350460"/>
            <a:ext cx="8286750" cy="1165848"/>
          </a:xfrm>
          <a:prstGeom prst="rect">
            <a:avLst/>
          </a:prstGeom>
        </p:spPr>
      </p:pic>
    </p:spTree>
    <p:extLst>
      <p:ext uri="{BB962C8B-B14F-4D97-AF65-F5344CB8AC3E}">
        <p14:creationId xmlns:p14="http://schemas.microsoft.com/office/powerpoint/2010/main" val="495657826"/>
      </p:ext>
    </p:extLst>
  </p:cSld>
  <p:clrMapOvr>
    <a:masterClrMapping/>
  </p:clrMapOvr>
  <mc:AlternateContent xmlns:mc="http://schemas.openxmlformats.org/markup-compatibility/2006" xmlns:p14="http://schemas.microsoft.com/office/powerpoint/2010/main">
    <mc:Choice Requires="p14">
      <p:transition spd="slow" p14:dur="2000" advTm="24443"/>
    </mc:Choice>
    <mc:Fallback xmlns="">
      <p:transition spd="slow" advTm="24443"/>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p:txBody>
          <a:bodyPr/>
          <a:lstStyle/>
          <a:p>
            <a:r>
              <a:rPr lang="en-US" dirty="0" smtClean="0"/>
              <a:t>Why not </a:t>
            </a:r>
            <a:r>
              <a:rPr lang="en-US" dirty="0"/>
              <a:t>r</a:t>
            </a:r>
            <a:r>
              <a:rPr lang="en-US" dirty="0" smtClean="0"/>
              <a:t>eap the benefits too ?</a:t>
            </a:r>
            <a:endParaRPr lang="en-US" dirty="0"/>
          </a:p>
        </p:txBody>
      </p:sp>
      <p:sp>
        <p:nvSpPr>
          <p:cNvPr id="3076" name="Content Placeholder 11"/>
          <p:cNvSpPr>
            <a:spLocks noGrp="1"/>
          </p:cNvSpPr>
          <p:nvPr>
            <p:ph idx="1"/>
          </p:nvPr>
        </p:nvSpPr>
        <p:spPr/>
        <p:txBody>
          <a:bodyPr/>
          <a:lstStyle/>
          <a:p>
            <a:r>
              <a:rPr lang="en-US" dirty="0" smtClean="0"/>
              <a:t>Allocations of resources for education</a:t>
            </a:r>
          </a:p>
          <a:p>
            <a:pPr lvl="1"/>
            <a:r>
              <a:rPr lang="en-US" dirty="0" smtClean="0"/>
              <a:t>What is the long term impact of moving to managed care ?</a:t>
            </a:r>
          </a:p>
          <a:p>
            <a:pPr lvl="1"/>
            <a:r>
              <a:rPr lang="en-US" dirty="0" smtClean="0"/>
              <a:t>What effect does teacher pay in middle school have on college grades?</a:t>
            </a:r>
          </a:p>
          <a:p>
            <a:r>
              <a:rPr lang="en-US" dirty="0" smtClean="0"/>
              <a:t>The answers could easily be derived from relevant data sets </a:t>
            </a:r>
            <a:endParaRPr lang="en-US" dirty="0"/>
          </a:p>
        </p:txBody>
      </p:sp>
      <p:sp>
        <p:nvSpPr>
          <p:cNvPr id="2" name="AutoShape 6" descr="data:image/jpeg;base64,/9j/4AAQSkZJRgABAQAAAQABAAD/2wCEAAkGBxQSEhQUEhQVFBQVFxgVFRgXGBUXGBgWFhcXFxgXGBgYHCggGBolHBUXITEhJSkrLi4uFx8zODMsNygtLisBCgoKDg0OGxAQGy8kICYsLCwsLywsLCwvLCwsLCwsLCwsLSwsLCwsNCwsLCwsLCwsLCwsLCwsLCwsLCwsLCwsLP/AABEIAMcA/QMBIgACEQEDEQH/xAAcAAABBQEBAQAAAAAAAAAAAAAGAAEDBAUCBwj/xABEEAACAQIEAwYDBQYEBAYDAAABAhEAAwQSITEFQVEGEyJhcZEHgaEUMkKxwVJygtHh8CNikvEkQ7LCM0RTY4OiFRYX/8QAGwEAAgMBAQEAAAAAAAAAAAAAAAQBAgMFBgf/xAAwEQACAgEEAQIEBQQDAQAAAAAAAQIDEQQSITFBBXETIlGxFGGBkfAjocHRMjPxFf/aAAwDAQACEQMRAD8A9mpxSpVICp6VKgBUhSp4oAUUjSpUAOKVKkKAFSp6VACilSpUAPTUppUAKlSrM41x7D4RC9+4qaSFkZ2/dXc0AadKvLm+MlkvC2GyidWYSddDA2om4J2+wmJYICbbtsGj86jJO1hVFKkDSqSBUqVNQAqanpqAFTU9NQAq5rquaCBUxFOaY0Ad09NT0EipUiaj+0pMZlnpIqAJaRpU9SA1OKVKKAFSpU9ACpUqVACNRPiUEyw031/lQx2n46Vc2kaNPEZj60D4nH20l8mduWrAE+WsmawldzhG8aG1lnr+HxC3BKEMPKpa8a7L9sHa8xJyICAq6QDzmTrrHnXq/D+Irdtl5HhHi8tzPppV42Z4fZSdbjz4A34n9vfsK9xYg4l1mdxaQ/iPVjBgV4ng7d/GXGLO7udWdyW8+Zqr2n4m2KxeIvMZz3HI8lzEIPkoAo0+GNle7LtABLanTp1qt1myOTTT1KcsMD+K8Ku2T4x/FyqtaxhQDXVSIgmRHMHlXrvafBoy6wQ2gjWekRXknGMMbTlSN9qrTd8Thmt9Cgt0ej3n4VdrmxVs2b7ZrqAFSRqybanYkH33o/r5f7CcYOFxdm4ToHCt+63hI6bGvp8GRNboUkPSpVW4jjrdi21284S2glmOwH8/KpKlilXi3aT4z3GbJgbaog/5l0FmI8kBhdOsmuOBfGLEA/8AE2rd1RzQG246bkqfYUAe101ZnZ3tDYx1vvMO+YAwynRlPRl5etahoAY01dGuTQAxpq6pqCDqkzQJNPUGL2A6nWobwiyWQd7T8QuFCtvTVZ8xmk/QGsgYY3bwOcxo+kaMuZSPTxCifE4USCR/eo/WqRwqqSwgCIMRuPTblScpSbG4Rjg1sBcgfnWgjzQknF0DAK6liDlWRJ66b7itrhGLzsR5A6/35/Stq7PBjZW1yaV64FUsdgJNDGP4+RrBmCVUHl59TWv2jY9ywHOKHMFgQ8Mf943PptUWzecImqCayznhvHLjLnLEA6ESdDoJHkZom4TxHvBDb7fOsP8A/FqAfccuc/nUuAwzI05pnpVY2MtOteAqrm40AnoCfpXNo6CucUYR5/ZP5Uy+hddnmVvAtiXYtADEliTJOu2nSr79ll8qbgGFe2Xzg+CV9RuCB6VscN4j3oaUZMp2dSpI661zIRz2dOUnF4QIYrszasq3hBUmefv/AEqx8P8AEO1/GWdSncGBvsSBGv8AmNaOL4mtxmthHkDco4X/AFRFU/hThLi4rFl9oyjTeHOvpWtX/YUu5rZ4jxfAPZci4jIT4oYGYbUT5xFejdg+E97hAoZk3mIBMkEEk7UV/FnsacTluWlGfYgDdpGu+8AjXTXcUI9kMT9nv4jCi4WyEKmbc5VIaOUAjcaVrqU3DK8cmWlklLH14CTieEYJbjUW2I5E7HdekGgjtl2ft20D2hAiYEmfeiW9xDFXsyIqr4yimZOgESOUyI9adOCXcTZZAJe2oJCmRJuKDB8hO3SlalJSWB+6KVbcjzfhHD2ZypHSQdPzr6f4CT9mszM92o130UDXzoS4F2EtZbF1wwuFBnB1nw5RPIEb6UdWLWVQo2UAa+WldJZOPJrGDqvEviXxF8fxMYEErYw0Zh+1cZQ5b5BgB869uryLivDI49iWIy95atXE038CW2PyZTVLpOMG0WoipWJMscN7I4a2ijuxIHPUmetLHcEw7BkNtRm35H5Vo3LLo6wvgG5LksfPJlhR86gxOFuNcI/w1nXxIXIHQeNYHmKQ3SzyzppIAES5wrH2rtosLeZQw/atloZT1EE/SvogivL+2fBjesWsgHeLcUE9E3O9ek4LFLdtrcQyrAEHbSn6p5WH2c66GHlLgmimp6UVqYHNKKcimoA6qvjdFn+/L6x71YprtsMpB2Ij3qsllYJTwzNxMsDymsvBYAW0uKubVpaWJ1Indj/c02G4raTEHDlz3rSxUzpAGx9Nqyu3lvHd2BgXVCzTcJiYKwIJ03B9xSuUx6K8Iv2bAUEhQGGuw2PMH10q52dzNeYicqrDdCWgrHXSaFux1i/btXFxN3vWO5MHLtKyN+VGnCuIYW2Agv2s5gsM6yTU1rMl+QaiSrTT7ZN2hUm2I66+1ZOCkEzoqrE+mpPufpRFjxNs+9ZKqDPmTv70XR+dMxpa24Iu/S4uZGDDYkGRpvrWXbxwD6OCBuAZI84FXWwoFt/wq08goPyFZvDMCsr4VllaTAmAOZHyrGWcjkYraw4sfdHpXdc2VhQOgFNevqglmAA60/lJcnLxl8GLiEVLhQHWA5HPKxIH5Gq7Xlg6gRI31qfF8ZtXJVVJI/FA6+8Vh4/g5ztctDW5BYZiskDLrG4iPak90ZP5XlHQri+p8e5btoMpA1JYARzk6VvcD4ULCttmclmP1yjyEn3oN777JbQJBKFn1ky5Jad9pNX7fbMurK1vKzLAKk6EruQfOqR1FVcvmfJezT3WRzBZRu8T4xZWVILxyG2nnXkfHMccJfvLZw9u1bxABW6MxcAklratsASAfnRVhr5DDNGp015nlW2uHVlhkUg7gjT2NZfjJTfHRz0pVz+dfoBOF7RWu7/xC9u4fvZQYbSJ02MVm8E49iFxc2FMGFVBr4fP1+leiHgOHOpsofeprOCRBCKqD/KAPeKiNjjyhq3VRlHGCaxxW/lXOVzR4sq6T09BpWpguJFjDR6gRrWRkArnMK0jfNPLZz8hZQX2gwzJfLsuaSWS5pIEKCknUAEUQcJ4hm8Lb8q0MSUA8eWBr4oj605JK6HDN6Ldks4yA3HOIpaRbtye7GnhDMcxIA0QE1j4XjXeXkUW7qlz4WZIEASwPiJGgjUDetZsbZvPdRJa3mI1Eb7x5TsadeHpbIIzTESTMDoKUWMPPZ01hIsYnAPiFCKDGfVh+GBoZ5a86LsFhRatpbXZBA/nQ/wbjSWz3TKRPiDDUdII/veiS1eDaqQfSm6VHtdiGonL/i+vB1SpGka3FhqanpRQA89aDe0naa4pK2DlGviiSYGsTtW72ixfd2gP22CfRif+mgHtC+U22Ht5iCPcZh8xWVkvBz9bfKK2xfuYt7jLm+txzmcEQxjMI/Dm6anTzo+w/aa0yAsG1GpABg8wda84x9kZ2A1RgGXzVtR8wZHyqKzddBAOZfPUj1pfbjlCFXqt9fyyecfULu0XHEZClrN4vvNGXTmAPPahN7EmYgdKkDs34iPauxb660LKMNTrJ6qS3+Aq7E9oktBsPiLgVHBNssdiPvKPWQR86u4bjiNeyE/4brAPIMCRDHlOleT47x4idfB4Vjl1rVw2aInQ1dVysSwe89J9Js/DRlN9r/wM8dgMTaLWUZu5kstwmSikkkEsDEDz6V1ge0trvfCcqKmWOsGZ+dDt7E3mQ22vXGT9knTTl1Iqh3Ecv78iNq0/CyzlnahoU44m/wBgp4D2rv3MQ6d4SuVyAZOxgRy58q0ntE7kn11oK7Pnu8RO4KMPMHQ/PajTCYsONOW9cP1OU/i7X0kF1Ea5ZhHC4GVSpkctqkucRu7aD5f1pNULCkY2zjxFmOyMuZIr3rJcy5J/v6Cn7gb1MRXFyqOTfLNc+EUeIOADsYgieu4+ooysroPSvO+IXpuZQZ1Gnodq9DwzEqJ3gT605puDlerQS2P3/wAE+WuWWuprhmNPHFK2IaBIFZxxgZSRoRyq9fnp86p8I4I18u2bIgzAGN2H6DrUqEpP5TGbecIms3CfF/ZqLiFxmOZjI266HSrFsAADoN6o4zEeNV/zZG/iGn1Fei0unjWsY58nF1d8mu8c8EVvAZHLr+Iaj+XWpyPKrKDSnisp6GpvK49h+v1bURik8P8AN9lG3hmzZifQD9Tyq9ZushlTB8qjZtaV/RaYrohWsRQnfrLbnum+voFnD8RnQE786s1mcAByEny/WtOlJrEmjsUycq02I01PTVU1B/ti3hT/AC5n9lI/U0G8YXvcKCN4BHqNvyoo7S3c2IVJgZSp/iU/XnQrhEe7Ya2hC3bLGQQMranQ+RFLTfzHF1b3WSS9v1WAWS6XtZh960YI/wAr6ifQhhU1u5ADrz0I5HyNVLWL7nEG3dXKLsqwPIjxD1G8Hoa7/wDCYqdUb+wRVTl2Qw0aOdd19ulR3bsKW6An2FUixQwdRuD1HWq/E8RltP5iPcxUMvplutjF+WjP4S+fxdTP9KJcGtBvCr+RyogLuPnyA50UYS4xGmg6nf2pyhpH2HS2KypNGqSBVS9eHUe9LuweZP1rl7Xl70y8jCSRR+0qt1GzqACZ+YIrb4HiD3h31UQJ0MHesPE4aTAAJ5aVocMci+ixsrFj0MCBXB9Qpy3J/QpdLHH1DNLs0pqrbep84rgMSccCJqtffWpnuVTutQWiilwzDhsWxInIoYesjX2mjiztQzwnABbi3QxJvZgw5KLcKPmST7CiHCtAg10YcY9l9jzeunuuf7fsWwa5ao2vqN6ju4wAbE+lb7khNkOLaNQYq3geKKMO6IGUhysnZi/jYqRuADWRiOIo+ZD4HIIXNpJjQTXGFwV7u8zhQpaQBJZWygMH5D7ointBiVqXgT1E3GuTj3j/ACi9moexWIJvA9HAPqGBH0/OtbOw3B86Fbd8tjwv4dbjdBliPyr0tSxk85e9+EvcOK4D1knHlmhdvzqy97u1ljqdqq4NF1qYy5XS8koeTHnUuKeQAqs2sGPLSq/DgYzHcyfnXdy7kRz+wrN/pUmolhMtVmUfcIOyuNFxGB0ZSQR0gkCtuvPPhXcV+8YB5ygsW2lj0k6zNeh1z7XFzex5R6LSRtjUlasP+YGpU9NWYwAXGLpbHL+zmY/xBWA+k1iXZtYyRIFwCfyP1H1oi41gXs4pCqlrLh2JOvdtGoB31nQetYfaKySLdwbq0T66j6j60s1yef1MZR3N9p5Ie2XD7d62ucQymVcfeB5R19KG7KFkyXI7xNJ/aXkw/lyoyvILyL15Dz/WoL/Zd7gDEhGX7sgk67ggHY1VyS7B6e3UPEFlfzyBlxGUZTqvLqP3TWZxpj3XUSNfnzHKtzj3f4XRrLON8w1tgDmWG3pWI9+5c+9IEbKuhHQrEn50L6oyrqtpmnYsY+vZn8JcG6dPERvGwouw1CnAyDcbWIMQd/KRR1wvhN66JtW2cdYgf6jpTdXHZ9P9NsX4ZTk8ZOFprgoiwnY3Ev8AeKWh5ksfZdPrWivYL9rEH+G2B+bVs7oG8vUNPF8z/bL+yANWyurECAwJB5gET9K9dxXCsOLDvbtWwTbLBgBzWZBoYxXw/MeC/J6Nb0PzVtPatzg1u8uCexfhXXNZRgQwZcvhYekxB6Utbtkng5vqGpqtUJVz6fK5XAErigu/86lbGCYGpoo4d2bs2xqDcb9p9fZdhWTxDgVpSfE+HLH7/wB9D6Fvu+lcKXpluM8exuvU9M5YeffH8ZnXHY1wMOeZqfh3Zw5m7y+QgOmW4GLjroBkFF+AwCIBkHzMlj6k1Ffptsu+CL/Uqa+IfN7Hn44m1i6mSWVi65Y0zAqW8xow8t63r/Ecw8JKk7jISfcCr/argdy+oewwS8ux08S81JIMciD5UEtffPluls6mGBOxH9/WnYenNvbu4OfDTfjpuakl+Xn/AB+4YYYn7rEMeUEFvYa1xfxNlTBfK3Maz8wNvnWFZua7ARtpUV3CJBKKFbfTST5/zppelLzLg2XpEc4lJ49izxbiOHYG3ntOx2DsEn0rf+H3ECinDX9WZybR1ZWQIDDMeYyka9K8xvY3vWhVYFSZOYKs7dDW3wqw4urfDKLqiFZVgiRB1O+kjapq0m2WYMrb6Ht5jP8Adf6K/aTtPiLWLxVkFe7S4wUEQQvSRy/nVLs1jLj97duLkLxbTkMupJE6xE6+dcdprV25xAXWRYu5WZiPAWUBT/EYBy0VL2aN9BmDsCCPB4BB8wdPeuto3OOXY+E+DyPrdFcbFTXX87XzNf66OsBj7Sz95iByUwx6KfxfKrNtC7Z7xCjcLOoH6VdbsQDajvHzBYUF3y6DQHKyz61zwrsaq20e74LxALKviCseWY6mNppj8TXns5X/AMu/alt/TK/vyZh4pcdh3aFUB5zPqYkD0JqrxXjj93cCKGZxkPhbKVPhbKwJBIk6D50UNgLluFWyzBpEqUI9WkiBVK12Zuowa2ATAA/xDKjUmC0gSSdtfaltTqEofIsj/p2gk7v6zaxz+XfWTS+GOHCWbhHVR7A/zozJrE7M2TbV1dMjk5jGobQCRWzNIVrEUj0F0t1jY80ppppiauZAp2lxNw4q2oB7u2pLD9ouCPnA/OhTGvirhZHW1ZtjXU53gHQzoBtymjjtIchW4QcphSRyPKsm9aVyDoTsJ23Hv/Wl5p5OTfBuclnv7GDwXh1/vlNu68kQJPgK/tZBoInfetTDYDF96Q1wFNy+bNzIjJlEHSiq1hcg7tCA8Sx0neJ95j0pjbywo5RP98zUqEfI5RptkVmT/RtL+xU+wHLq2c+YAny0rAPALDMWNsKTIIGm28jbz0otXkDQ/wBrGZBZa3o73AgPQwzqx6jwwRzDGqTrillHQhGNmITSfvyZd3svhhetXFtJI0ZdYcGMpP7RB2Hn6Uc4ciABEDly+VDGC4e5eXYZAwcLvlfWch/ZJgxyk0SYB5zDpH1/2qYdclrYqOIx6Xjwi1NckmfKKkIqG40EeZirMyRLFUeJ29A4GqEH+E6N9Pyq+DUeIWVI6j3q2UHJVUiocfZDoVPT61Hh78gVPc1kfKrlTz58QM4C6gGAo5uDBzAch+dHvD7sqBzAWfmoP60LYDhYONvX3MoEUKnS60529gPmxrf4VbIznYMRlHRVAUUdAaL0E9seFJ3n2kSLgQ5hPhcICYIOx138qNLn3TQp20u5bIccmE+jaGpGNJOULFKIO8OByKTuQCfU60+LvZVJ8j7iu3aNtqp8SPgHz/Km+keuXLywXOJm6wG2Y6fOjDh7eGOm9AnAw/ft3iOjasA6su56MKOcNsB1rHT55bIhara9y65NFb6rBYAhSG1Ej1o9wySggxpIjSvOgAzIv7TqvyLAV6ZbED6VNr5OB6tGKlFrvn+fcrvZudc3roaD+L9pPsV0rezOXjKoYTvAidIo6OlAXaXsm+Ixdu49xO5TNHK6ubkp2InqOtZHICnBX2vICwyzykH8jrV3DpkEST661BgsILahQSY5mrOWggr8XDhRdsgtctmcoMZ10zL0JI26GKt4biltgPFGYgDMCpltlM/i8q4+lMbnWDsdfIz+lBJommqG3ekCu+8oIFftq6lXAZSIIOxFefdr+JJgTagZba37ZYsde6BDOVJ+8dPpXo/djpVLGcFw90h7ti1cZRAZ0ViB0BNVksopOrc0/KKuAxC3h39l0uJcVQrKZWFzakjoSdPM1aVI8z1pKFRQqKqqNgAAB6AVkcUx+XSdTyrKdijyxmFTlwiTjHGbWFQvdYCPPr1rJxd1sRZsMyZHZw6KTLAQwk9PC0+VYBw64p++uL3lq20W0O1y6Dp5ZQZk+VFvDcIwl7rZ7jbnYAclUfhUdKwc3JY+ozGuMHleDrDvlIB5itThTgqxHX8h/WhrHXybqqmpmfQD/et7hKG3aadTJYxpy2ork8Z8IpdHn3NQmquOIyz0hh6is3HYsvblybaQCQDrrtJEewqquc6sTrEKTMCNieZqd7kuETGjyzaxePS0mdzA5DmfJRzNZVztZaX7yXQNPFl0HWdZEVkjDlsSSzFgqLkB2E5pgcpP5VdxmCDKdBWErLMvb4N401Rwpc5Ezm3ccEjIzZ7cbFWgzNbDt0oMwSP9luqzFjbZnt5idEU6qCeQUTFF+GfMikbEAj0OtNaa34kcid9eyWDEw0jF4hPwlbdwfxAqflKmt2zpWVjmCX7TQfGDaJHL8Sk+X3vetFDTBiWc1C/am2Gw10HkJ9tf0ooWh3j1gvmtjZ9D89PbWhmlTw8gd3sgedWbVuXsj/3bX/WKrfZjbJtkybZKT1ykifpWnwsA3rM7d4n0YU53E9fOX9Pcvpn+xpfEpsxwqTpnuOfkFEf/AGrAsLrW58Qr03sOnRXY+pKj/tPtWJYGhNVqXGRX05Y0kP1+7JuFjNfsjo2c/wAIn84r0fDPKivOOC2H7zvMjZMjKGjw5iRInrAFVu1vaS6cQlm29y3ZSFcrKhnIBnMNYAMRI50vbLGWcr1D+rqNqfXB6k71Xxagj0rzq7gUugFpYxuST760/Yjs+UxjMtwrbRT4JMNn0mNjFL16hTlgUu0rrjuyeiYe5I15aVNmjeqmOt3AjGwFNyPCGmJ6mKCuI8Kxl5SLpZp/DoB00A0rdiqx5DW5xSyDBvWgfN1/nXX2hSuZWUgayCCPcV5hw/C9zmtOoVk0IMDXkfnWrwizmvW0W53RYw5CqwdYMqQdIO08qWjqMy2tDs9JiG5M9FwzgjTUVNNRYbDrbXKogdKlpsQReqDFPAjrU9Z+KvCT0FZzeEawWWU8figik+VYvDeGHETcuyEP3RqC3nO4FTrbOJvGf/Ct7/5m3C+m01vx/flWEK97y+vAxOz4a2x78mUMIqsAqhVRYVQIA8gOWlNjcRkUk0xxHic+f0GlZWKY4i4LSnw7uei9PU1nN5fHk0hHC56RP2csG4WvMPv6J+6OfzNbPGLrJYfIQHymPyqfB2coAAgDQDpT4zBh9tGFaW1SVLjDsXVqlbul0ZOGvZrQJHISPMb6VxbJaavrw9gOU8xrWfhnysZ0rGtSUVvWBtSTztM665TELOxQD6mte4/hqjxy0ALL/vD6io8Rna2SkTBAnrU4w2i+N6TMXiuFa/ZNu2+VbjA3MpHiQOM6yORUMPnRhYxaJbBdlRdgWIUacgTpQ+iZGyEKAxOUrovoRyJA+tA3HsK+O71zqFLLbGsBV0EA8zvVqpKqODKyiU5M9O4infKrWbiHxAq05lnpKH9aHONcZx9m+tkLhlDqWVx3jmAYMq0AH3oC+FnGLmEuG1lDW7plwSQVZTAZT16jnpXpHGlz45TyS0vuzMfyFMWyxFtC1EMzSfRjcc4njbNot9pOaJ8KoPYRWj8O8XisRZD4zMzhmyuy5WKEDLOg1BmrPD7PfYkHdLIzdRm1Cj8z8hRWKrRlrLNNU4pqKXgBO01nLiXIH3sre6ifrNRWJDIROjKfZhUXxTTI9i4GYFwyMoYgELBBgfvGhz4d4FbnFALhLoLT3FVmaM6lIMTrGtMq9J7MHVr1yjp45WcLD+wZduV/4tTP/KUenib+dZ7aLFc9uuMAYu6FUu1vKnICYBIn50PYHtR31wWO5Ks2gIbMJ85Aq8LYJbcjOlthGmuDfOD1zs9gQMJbUj7wzn1Yz/KrL8GsFSrWkYMCDIneevPU61btKFVVGygAfIR+lSTWbPMWWOc3L6vJ5vxThb4JwslrD6W3PL/I/mOvMU+Cxnc37d38IOV/3W0PtIPyo/x2ES8jW7glWGo/UHkRyrzjimCbDubNzxKZ7t+TL0PRuopC6r4ct8To0XK6Oyff3PS5pqE+yHaIEDDXSe8XS2eToNh+8OnMCipXmnYSUllHNsrcJbWCXb3hfhGIQaoMtwdUnRv4fyNYGDYJluDUghh8oP6V6bcQMCrCQQQR1B0/WvLcRhjh7t2y2yN4T1Q6r88unqKU1EMPejoaOzdF1v8AiPWUeQCNiAR6ETTzWP2cxmfDWjMlVyH1XT+taganE8rJzpLa2izjL0CBufyof4xjMinXatbHbz1/ShDtDfhh0BB9iKUukxzTwTwE3CcP3dlAfvEZm/ebU/nHyrviOJ7u2zc9h6mrLHnWDx68CVWfP51tN7IcGFa32cmTiuIZEjcnQDmSdq2OAYLIstqzat69PQULY4d3dt3GBKqdfKdA3yoltdoMNbHjxFlfW4g/WsNOl2xnVNpJLoIkqQULv294cn3sZZ+TFv8ApBqC78TeGL/5oN+7bun/ALabyI4C+h/jdvKxPI7ViP8AFvho2e8fS0/61UvfGDA8reIb+BB+bVScVJYNapODzgIMdhi+GszIILH3qE2SqKo5VlcF+I1nH3hYSzdQwXzOUjw7iFJq5xTii2wzMcqqCSegFL2RSY5TKTX6j2cK11ioMaEFukggfnQ9hcGcPbFpolAFYjUSNz7isRPiveSVtYNIJPiZnLEbAkBRy5Cr+D402Mtd6VyO7HOoBhT5TuNRVLobYI0ot32P6Y4L/ZXs/Z7x7rasrZlXkAdc3nrNVjxc3TdvbFth0Gyj5AfWrWGDLOVirEESPPyOhqhwXhrojB4YA5VI/FPlyOm1Q574JF4VKFjl9Qs7Gr/gB9zcJY+8R8ookivE+0VriWHI+y37ow8SFUhchkyCImJrENzir74jEn/5HH5Gna2tqwc2+EviPIf/ABewx/4e7J/Hbj1hp+hFCPZnGvhcSmJyl1RbimJJ8SHL6+ILVXhvDb5Lfa77geEqbrO4mYMTMaGflV+3xSzhwHtuLtxchVMpyFiIYMT+ydQY1ms5Z3ZQzVtdWJMr47HFwWJLM5LOerEyfqTpXovZtuH4S1bZr2ES8UU3Ha5aDliJIJLSIJI0javO7+e4z3L+Vblw5ioEDXkBVDh/YZr0sjCJPy9aipJMnVOTivCPbv8A904eN8bh/lcU/lUNz4i8MXfF2z6Zj+QrzLD/AAtJ3f6f1rQs/CtObn2/rW+RDaGV74qcMX/ns37tq4f0oe7TfErh2IsPbBvFjqjC0dHBkHUjTkfWoU+F1nmx9v613/8AzCz5+wofKwC4eUYGD4kly0txT4ifmpHL1oj4V2txClVZ+8zEgZlzNAEk+GJ251XX4dNbnurgAO4I0J5HTnXFvs1ibbqO6LQpUFSuUE7nXUadKV+HKD+U6Ubq7I/PjI/E/jA1q49tcKrFDlzG4QDp0C6VkW+1p4hea5ctraKoqkKS0qCTMnnqaLcN2OG5sWwecgHWuOL9mGVJRLaganKokjpoa3si3HAnTNRsyjExXafEYS2zYPK2YgutxC5jbMoBGu1ZLfEPi52ygeWHH6zWndxcZVCJMFjLCcoIEk6QdaKOzl+5dQ5rX3dAQR1Ij6fWqVS4wa6mrncjS4VisXmc4n7uUFdZ8U/lFZ3F74cEb0W8T4bntsoaCRof9qxT2Z1BDrvJ0Y/hytz2PSs7KpN8F6boJZfAGDheJuzF2I5FyTHIxO3pVjD2sRh0ym21wyTmQTvRfwvsstrJ/iOwQsfwiZnQkchNbYw4GwqyqysMzlelLMQOw2NGItwwNt9itxYM8oncGaDe0HALTtqxRxJ0gBlBiRO8adCK9gvYRGEOqt6gGorfCLObN3SZupAJ+RO1QqWnlMutTHbiSyeT8O+HCXVVy7wwnYVr2fhnhxuWb2r1BbQrvuxW+0UcueDzm38P8MP+XPtVtOxWGG1oewo7yU+WjaRuAzC9mLdtg1u3lYbEaGrF7gWcQy5h0NFeWmC1GxFviNLAIHson/pr7Cuk7Om2IVREzA0OtFpFckVEq1JYYQtlF5QH4nh7DZHPUZGOvQxyPrQ1xPhPFb11Dh17i3b1AfICzc3dQTJ1j5V6sBSK1EaYxNZaqclgBuCdnMbmnF3rTqfvBVM/IzA16UTrwVByHtWnT5q0jFLoxnZKXYP8R7L2rqwdqwLnw0wxMy0/LfrR6xpqloqpMCcX2UxJNvLcw/8AhklS9osTIIOaGA2NaPZ/st9nbOzITlykW0Kg6KJJLEn7v1olimmqqEUaO+bWMjCwvQV13Y6CmzUxc1cxOio6Vw9MWNKgCHLT5K6NSjUUAcLtXF0V1drigCH7Kk/cT/Sv8qmECuWrg0A2X2eahYUqVQWHV4ro3JpUqCBorpBSpUAds1c5zSpVJAsxpBqVKgB5NKPOlSoAVdClSoAYikKVKgkdhXIFKlQAopRSpUAIU1KlQAxFckUqVBAwFOaelQBHFdg0qVBBw5rgU9KgkbLSy0qVSQf/2Q=="/>
          <p:cNvSpPr>
            <a:spLocks noChangeAspect="1" noChangeArrowheads="1"/>
          </p:cNvSpPr>
          <p:nvPr/>
        </p:nvSpPr>
        <p:spPr bwMode="auto">
          <a:xfrm>
            <a:off x="155735" y="-144304"/>
            <a:ext cx="304323" cy="30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endParaRPr lang="en-US" altLang="en-US" sz="2880"/>
          </a:p>
        </p:txBody>
      </p:sp>
      <p:pic>
        <p:nvPicPr>
          <p:cNvPr id="12" name="Content Placeholder 5"/>
          <p:cNvPicPr>
            <a:picLocks noChangeAspect="1"/>
          </p:cNvPicPr>
          <p:nvPr/>
        </p:nvPicPr>
        <p:blipFill>
          <a:blip r:embed="rId3"/>
          <a:srcRect/>
          <a:stretch>
            <a:fillRect/>
          </a:stretch>
        </p:blipFill>
        <p:spPr bwMode="auto">
          <a:xfrm>
            <a:off x="6171738" y="4724400"/>
            <a:ext cx="2508135" cy="197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957154866"/>
      </p:ext>
    </p:extLst>
  </p:cSld>
  <p:clrMapOvr>
    <a:masterClrMapping/>
  </p:clrMapOvr>
  <mc:AlternateContent xmlns:mc="http://schemas.openxmlformats.org/markup-compatibility/2006" xmlns:p14="http://schemas.microsoft.com/office/powerpoint/2010/main">
    <mc:Choice Requires="p14">
      <p:transition spd="slow" p14:dur="2000" advTm="50414"/>
    </mc:Choice>
    <mc:Fallback xmlns="">
      <p:transition spd="slow" advTm="5041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title"/>
          </p:nvPr>
        </p:nvSpPr>
        <p:spPr/>
        <p:txBody>
          <a:bodyPr/>
          <a:lstStyle/>
          <a:p>
            <a:r>
              <a:rPr lang="en-US" dirty="0" smtClean="0"/>
              <a:t>The Problem</a:t>
            </a:r>
            <a:endParaRPr lang="en-US" dirty="0"/>
          </a:p>
        </p:txBody>
      </p:sp>
      <p:sp>
        <p:nvSpPr>
          <p:cNvPr id="4099" name="Content Placeholder 5"/>
          <p:cNvSpPr>
            <a:spLocks noGrp="1"/>
          </p:cNvSpPr>
          <p:nvPr>
            <p:ph idx="1"/>
          </p:nvPr>
        </p:nvSpPr>
        <p:spPr>
          <a:xfrm>
            <a:off x="457200" y="1600200"/>
            <a:ext cx="8229600" cy="4800600"/>
          </a:xfrm>
        </p:spPr>
        <p:txBody>
          <a:bodyPr>
            <a:normAutofit/>
          </a:bodyPr>
          <a:lstStyle/>
          <a:p>
            <a:r>
              <a:rPr lang="en-US" dirty="0" smtClean="0"/>
              <a:t>Higher </a:t>
            </a:r>
            <a:r>
              <a:rPr lang="en-US" dirty="0" smtClean="0">
                <a:solidFill>
                  <a:srgbClr val="0070C0"/>
                </a:solidFill>
              </a:rPr>
              <a:t>privacy standard </a:t>
            </a:r>
            <a:r>
              <a:rPr lang="en-US" dirty="0" smtClean="0"/>
              <a:t>and accountability</a:t>
            </a:r>
            <a:endParaRPr lang="en-US" dirty="0" smtClean="0">
              <a:solidFill>
                <a:srgbClr val="0070C0"/>
              </a:solidFill>
            </a:endParaRPr>
          </a:p>
          <a:p>
            <a:pPr lvl="1"/>
            <a:r>
              <a:rPr lang="en-US" dirty="0"/>
              <a:t>Difficult to </a:t>
            </a:r>
            <a:r>
              <a:rPr lang="en-US" b="1" dirty="0">
                <a:solidFill>
                  <a:srgbClr val="0070C0"/>
                </a:solidFill>
              </a:rPr>
              <a:t>access</a:t>
            </a:r>
            <a:r>
              <a:rPr lang="en-US" dirty="0"/>
              <a:t>: Privacy/confidentiality</a:t>
            </a:r>
          </a:p>
          <a:p>
            <a:pPr lvl="1"/>
            <a:r>
              <a:rPr lang="en-US" dirty="0"/>
              <a:t>No </a:t>
            </a:r>
            <a:r>
              <a:rPr lang="en-US" b="1" dirty="0">
                <a:solidFill>
                  <a:srgbClr val="0070C0"/>
                </a:solidFill>
              </a:rPr>
              <a:t>neutral safe place</a:t>
            </a:r>
            <a:r>
              <a:rPr lang="en-US" b="1" dirty="0">
                <a:solidFill>
                  <a:schemeClr val="accent2">
                    <a:lumMod val="75000"/>
                  </a:schemeClr>
                </a:solidFill>
              </a:rPr>
              <a:t> </a:t>
            </a:r>
            <a:r>
              <a:rPr lang="en-US" dirty="0"/>
              <a:t>to put it together</a:t>
            </a:r>
          </a:p>
          <a:p>
            <a:r>
              <a:rPr lang="en-US" dirty="0" smtClean="0"/>
              <a:t>Requires </a:t>
            </a:r>
            <a:r>
              <a:rPr lang="en-US" dirty="0" smtClean="0">
                <a:solidFill>
                  <a:srgbClr val="0070C0"/>
                </a:solidFill>
              </a:rPr>
              <a:t>more accurate results </a:t>
            </a:r>
            <a:r>
              <a:rPr lang="en-US" dirty="0" smtClean="0"/>
              <a:t>compared to recommending books</a:t>
            </a:r>
          </a:p>
          <a:p>
            <a:pPr lvl="1"/>
            <a:r>
              <a:rPr lang="en-US" b="1" dirty="0" smtClean="0">
                <a:solidFill>
                  <a:srgbClr val="0070C0"/>
                </a:solidFill>
              </a:rPr>
              <a:t>Error management</a:t>
            </a:r>
          </a:p>
          <a:p>
            <a:pPr marL="342900" lvl="1" indent="-342900">
              <a:buFont typeface="Arial" panose="020B0604020202020204" pitchFamily="34" charset="0"/>
              <a:buChar char="•"/>
            </a:pPr>
            <a:r>
              <a:rPr lang="en-US" dirty="0"/>
              <a:t>Lack Data management tools and </a:t>
            </a:r>
            <a:r>
              <a:rPr lang="en-US" dirty="0" smtClean="0"/>
              <a:t>expertise</a:t>
            </a:r>
            <a:endParaRPr lang="en-US" altLang="ja-JP" dirty="0" smtClean="0"/>
          </a:p>
          <a:p>
            <a:pPr lvl="1"/>
            <a:r>
              <a:rPr lang="en-US" dirty="0" smtClean="0"/>
              <a:t>Difficult to </a:t>
            </a:r>
            <a:r>
              <a:rPr lang="en-US" b="1" dirty="0" smtClean="0">
                <a:solidFill>
                  <a:srgbClr val="0070C0"/>
                </a:solidFill>
              </a:rPr>
              <a:t>integrate</a:t>
            </a:r>
            <a:r>
              <a:rPr lang="en-US" dirty="0" smtClean="0"/>
              <a:t>: silo/scattered data</a:t>
            </a:r>
          </a:p>
          <a:p>
            <a:pPr lvl="1"/>
            <a:r>
              <a:rPr lang="en-US" dirty="0" smtClean="0"/>
              <a:t>Difficult to clean data</a:t>
            </a:r>
          </a:p>
          <a:p>
            <a:pPr lvl="1"/>
            <a:endParaRPr lang="en-US" dirty="0" smtClean="0"/>
          </a:p>
        </p:txBody>
      </p:sp>
    </p:spTree>
    <p:extLst>
      <p:ext uri="{BB962C8B-B14F-4D97-AF65-F5344CB8AC3E}">
        <p14:creationId xmlns:p14="http://schemas.microsoft.com/office/powerpoint/2010/main" val="2535533418"/>
      </p:ext>
    </p:extLst>
  </p:cSld>
  <p:clrMapOvr>
    <a:masterClrMapping/>
  </p:clrMapOvr>
  <mc:AlternateContent xmlns:mc="http://schemas.openxmlformats.org/markup-compatibility/2006" xmlns:p14="http://schemas.microsoft.com/office/powerpoint/2010/main">
    <mc:Choice Requires="p14">
      <p:transition spd="slow" p14:dur="2000" advTm="32996"/>
    </mc:Choice>
    <mc:Fallback xmlns="">
      <p:transition spd="slow" advTm="32996"/>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p:cNvSpPr>
            <a:spLocks noGrp="1"/>
          </p:cNvSpPr>
          <p:nvPr>
            <p:ph idx="1"/>
          </p:nvPr>
        </p:nvSpPr>
        <p:spPr>
          <a:xfrm>
            <a:off x="1820229" y="1375103"/>
            <a:ext cx="7209472" cy="1052344"/>
          </a:xfrm>
        </p:spPr>
        <p:txBody>
          <a:bodyPr>
            <a:normAutofit/>
          </a:bodyPr>
          <a:lstStyle/>
          <a:p>
            <a:pPr marL="354330" indent="0">
              <a:buNone/>
              <a:defRPr/>
            </a:pPr>
            <a:r>
              <a:rPr lang="en-US" sz="2800" dirty="0">
                <a:solidFill>
                  <a:srgbClr val="414141"/>
                </a:solidFill>
                <a:latin typeface="Gill Sans Light" charset="0"/>
                <a:ea typeface="ヒラギノ角ゴ ProN W3" charset="-128"/>
                <a:sym typeface="Gill Sans Light" charset="0"/>
              </a:rPr>
              <a:t>Our activities from birth until death leave </a:t>
            </a:r>
            <a:r>
              <a:rPr lang="en-US" sz="2800" b="1" dirty="0">
                <a:solidFill>
                  <a:srgbClr val="0070C0"/>
                </a:solidFill>
                <a:latin typeface="Gill Sans Light" charset="0"/>
                <a:ea typeface="ヒラギノ角ゴ ProN W3" charset="-128"/>
                <a:sym typeface="Gill Sans Light" charset="0"/>
              </a:rPr>
              <a:t>digital traces </a:t>
            </a:r>
            <a:r>
              <a:rPr lang="en-US" sz="2800" dirty="0">
                <a:solidFill>
                  <a:srgbClr val="414141"/>
                </a:solidFill>
                <a:latin typeface="Gill Sans Light" charset="0"/>
                <a:ea typeface="ヒラギノ角ゴ ProN W3" charset="-128"/>
                <a:sym typeface="Gill Sans Light" charset="0"/>
              </a:rPr>
              <a:t>in large databases </a:t>
            </a:r>
          </a:p>
        </p:txBody>
      </p:sp>
      <p:sp>
        <p:nvSpPr>
          <p:cNvPr id="5124" name="TextBox 1"/>
          <p:cNvSpPr txBox="1">
            <a:spLocks noChangeArrowheads="1"/>
          </p:cNvSpPr>
          <p:nvPr/>
        </p:nvSpPr>
        <p:spPr bwMode="auto">
          <a:xfrm>
            <a:off x="388621" y="102870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a:solidFill>
                  <a:srgbClr val="4F81BD"/>
                </a:solidFill>
                <a:sym typeface="Webdings" panose="05030102010509060703" pitchFamily="18" charset="2"/>
              </a:rPr>
              <a:t></a:t>
            </a:r>
            <a:endParaRPr lang="en-US" altLang="en-US" sz="9720">
              <a:solidFill>
                <a:srgbClr val="4F81BD"/>
              </a:solidFill>
            </a:endParaRPr>
          </a:p>
        </p:txBody>
      </p:sp>
      <p:sp>
        <p:nvSpPr>
          <p:cNvPr id="5125" name="TextBox 4"/>
          <p:cNvSpPr txBox="1">
            <a:spLocks noChangeArrowheads="1"/>
          </p:cNvSpPr>
          <p:nvPr/>
        </p:nvSpPr>
        <p:spPr bwMode="auto">
          <a:xfrm>
            <a:off x="388621" y="226314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a:solidFill>
                  <a:srgbClr val="4F81BD"/>
                </a:solidFill>
                <a:sym typeface="Webdings" panose="05030102010509060703" pitchFamily="18" charset="2"/>
              </a:rPr>
              <a:t></a:t>
            </a:r>
            <a:endParaRPr lang="en-US" altLang="en-US" sz="9720">
              <a:solidFill>
                <a:srgbClr val="4F81BD"/>
              </a:solidFill>
            </a:endParaRPr>
          </a:p>
        </p:txBody>
      </p:sp>
      <p:sp>
        <p:nvSpPr>
          <p:cNvPr id="5126" name="TextBox 5"/>
          <p:cNvSpPr txBox="1">
            <a:spLocks noChangeArrowheads="1"/>
          </p:cNvSpPr>
          <p:nvPr/>
        </p:nvSpPr>
        <p:spPr bwMode="auto">
          <a:xfrm>
            <a:off x="388621" y="376047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dirty="0">
                <a:solidFill>
                  <a:srgbClr val="4F81BD"/>
                </a:solidFill>
                <a:sym typeface="Webdings" panose="05030102010509060703" pitchFamily="18" charset="2"/>
              </a:rPr>
              <a:t></a:t>
            </a:r>
            <a:endParaRPr lang="en-US" altLang="en-US" sz="9720" dirty="0">
              <a:solidFill>
                <a:srgbClr val="4F81BD"/>
              </a:solidFill>
            </a:endParaRPr>
          </a:p>
        </p:txBody>
      </p:sp>
      <p:sp>
        <p:nvSpPr>
          <p:cNvPr id="5127" name="TextBox 6"/>
          <p:cNvSpPr txBox="1">
            <a:spLocks noChangeArrowheads="1"/>
          </p:cNvSpPr>
          <p:nvPr/>
        </p:nvSpPr>
        <p:spPr bwMode="auto">
          <a:xfrm>
            <a:off x="388621" y="4997767"/>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a:solidFill>
                  <a:srgbClr val="4F81BD"/>
                </a:solidFill>
                <a:sym typeface="Webdings" panose="05030102010509060703" pitchFamily="18" charset="2"/>
              </a:rPr>
              <a:t></a:t>
            </a:r>
            <a:endParaRPr lang="en-US" altLang="en-US" sz="9720">
              <a:solidFill>
                <a:srgbClr val="4F81BD"/>
              </a:solidFill>
            </a:endParaRPr>
          </a:p>
        </p:txBody>
      </p:sp>
      <p:sp>
        <p:nvSpPr>
          <p:cNvPr id="5128" name="Rectangle 1"/>
          <p:cNvSpPr>
            <a:spLocks noChangeArrowheads="1"/>
          </p:cNvSpPr>
          <p:nvPr/>
        </p:nvSpPr>
        <p:spPr bwMode="auto">
          <a:xfrm>
            <a:off x="1820228" y="5334000"/>
            <a:ext cx="70951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sz="2800" dirty="0" smtClean="0"/>
              <a:t>It holds </a:t>
            </a:r>
            <a:r>
              <a:rPr lang="en-US" sz="2800" b="1" dirty="0" smtClean="0">
                <a:solidFill>
                  <a:schemeClr val="accent1"/>
                </a:solidFill>
              </a:rPr>
              <a:t>crucial </a:t>
            </a:r>
            <a:r>
              <a:rPr lang="en-US" sz="2800" b="1" dirty="0">
                <a:solidFill>
                  <a:schemeClr val="accent1"/>
                </a:solidFill>
              </a:rPr>
              <a:t>insights </a:t>
            </a:r>
            <a:r>
              <a:rPr lang="en-US" sz="2800" dirty="0"/>
              <a:t>into many of the most challenging problems facing our society </a:t>
            </a:r>
            <a:r>
              <a:rPr lang="en-US" sz="2000" dirty="0" smtClean="0"/>
              <a:t>(e.g. healthcare, education</a:t>
            </a:r>
            <a:r>
              <a:rPr lang="en-US" sz="2000" dirty="0"/>
              <a:t>, economics</a:t>
            </a:r>
            <a:r>
              <a:rPr lang="en-US" sz="2000" dirty="0" smtClean="0"/>
              <a:t>)</a:t>
            </a:r>
            <a:endParaRPr lang="en-US" altLang="en-US" sz="2000" b="1" dirty="0">
              <a:solidFill>
                <a:srgbClr val="0070C0"/>
              </a:solidFill>
            </a:endParaRPr>
          </a:p>
        </p:txBody>
      </p:sp>
      <p:sp>
        <p:nvSpPr>
          <p:cNvPr id="5129" name="Rectangle 2"/>
          <p:cNvSpPr>
            <a:spLocks noChangeArrowheads="1"/>
          </p:cNvSpPr>
          <p:nvPr/>
        </p:nvSpPr>
        <p:spPr bwMode="auto">
          <a:xfrm>
            <a:off x="1820228" y="2623186"/>
            <a:ext cx="686657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l" eaLnBrk="1" hangingPunct="1"/>
            <a:r>
              <a:rPr lang="en-US" altLang="en-US" sz="2800" dirty="0">
                <a:sym typeface="Wingdings" panose="05000000000000000000" pitchFamily="2" charset="2"/>
              </a:rPr>
              <a:t>D</a:t>
            </a:r>
            <a:r>
              <a:rPr lang="en-US" altLang="en-US" sz="2800" dirty="0"/>
              <a:t>igital traces capture our </a:t>
            </a:r>
            <a:r>
              <a:rPr lang="en-US" altLang="en-US" sz="2800" b="1" dirty="0">
                <a:solidFill>
                  <a:srgbClr val="0070C0"/>
                </a:solidFill>
              </a:rPr>
              <a:t>social genome</a:t>
            </a:r>
            <a:r>
              <a:rPr lang="en-US" altLang="en-US" sz="2800" dirty="0"/>
              <a:t>, the footprints of our society</a:t>
            </a:r>
          </a:p>
        </p:txBody>
      </p:sp>
      <p:sp>
        <p:nvSpPr>
          <p:cNvPr id="5130" name="Rectangle 3"/>
          <p:cNvSpPr>
            <a:spLocks noChangeArrowheads="1"/>
          </p:cNvSpPr>
          <p:nvPr/>
        </p:nvSpPr>
        <p:spPr bwMode="auto">
          <a:xfrm>
            <a:off x="1820228" y="4038600"/>
            <a:ext cx="660654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l" eaLnBrk="1" hangingPunct="1"/>
            <a:r>
              <a:rPr lang="en-US" altLang="en-US" sz="2800" dirty="0"/>
              <a:t>The social genome data are </a:t>
            </a:r>
            <a:r>
              <a:rPr lang="en-US" altLang="en-US" sz="2800" b="1" dirty="0">
                <a:solidFill>
                  <a:srgbClr val="0070C0"/>
                </a:solidFill>
              </a:rPr>
              <a:t>buried</a:t>
            </a:r>
            <a:r>
              <a:rPr lang="en-US" altLang="en-US" sz="2800" dirty="0">
                <a:solidFill>
                  <a:srgbClr val="0070C0"/>
                </a:solidFill>
              </a:rPr>
              <a:t> </a:t>
            </a:r>
            <a:r>
              <a:rPr lang="en-US" altLang="en-US" sz="2800" dirty="0"/>
              <a:t>in the </a:t>
            </a:r>
            <a:r>
              <a:rPr lang="en-US" altLang="en-US" sz="2800" b="1" dirty="0">
                <a:solidFill>
                  <a:srgbClr val="0070C0"/>
                </a:solidFill>
              </a:rPr>
              <a:t>massive</a:t>
            </a:r>
            <a:r>
              <a:rPr lang="en-US" altLang="en-US" sz="2800" dirty="0">
                <a:solidFill>
                  <a:srgbClr val="0070C0"/>
                </a:solidFill>
              </a:rPr>
              <a:t> </a:t>
            </a:r>
            <a:r>
              <a:rPr lang="en-US" altLang="en-US" sz="2800" dirty="0"/>
              <a:t>and </a:t>
            </a:r>
            <a:r>
              <a:rPr lang="en-US" altLang="en-US" sz="2800" b="1" dirty="0">
                <a:solidFill>
                  <a:srgbClr val="0070C0"/>
                </a:solidFill>
              </a:rPr>
              <a:t>chaotic data</a:t>
            </a:r>
          </a:p>
        </p:txBody>
      </p:sp>
      <p:sp>
        <p:nvSpPr>
          <p:cNvPr id="13" name="Title 4"/>
          <p:cNvSpPr>
            <a:spLocks noGrp="1"/>
          </p:cNvSpPr>
          <p:nvPr>
            <p:ph type="title"/>
          </p:nvPr>
        </p:nvSpPr>
        <p:spPr>
          <a:xfrm>
            <a:off x="1295400" y="0"/>
            <a:ext cx="7848600" cy="1143000"/>
          </a:xfrm>
        </p:spPr>
        <p:txBody>
          <a:bodyPr/>
          <a:lstStyle/>
          <a:p>
            <a:r>
              <a:rPr lang="en-US" dirty="0" smtClean="0"/>
              <a:t>The Power of the Social Genome</a:t>
            </a:r>
            <a:endParaRPr lang="en-US" dirty="0"/>
          </a:p>
        </p:txBody>
      </p:sp>
    </p:spTree>
    <p:extLst>
      <p:ext uri="{BB962C8B-B14F-4D97-AF65-F5344CB8AC3E}">
        <p14:creationId xmlns:p14="http://schemas.microsoft.com/office/powerpoint/2010/main" val="206443878"/>
      </p:ext>
    </p:extLst>
  </p:cSld>
  <p:clrMapOvr>
    <a:masterClrMapping/>
  </p:clrMapOvr>
  <p:transition spd="slow" advTm="51743"/>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a:defRPr/>
            </a:pPr>
            <a:r>
              <a:rPr lang="en-US" dirty="0"/>
              <a:t>The Impact: Population </a:t>
            </a:r>
            <a:r>
              <a:rPr lang="en-US" dirty="0" smtClean="0"/>
              <a:t>Informatics</a:t>
            </a:r>
            <a:endParaRPr lang="en-US" dirty="0"/>
          </a:p>
        </p:txBody>
      </p:sp>
      <p:sp>
        <p:nvSpPr>
          <p:cNvPr id="11267" name="Content Placeholder 2"/>
          <p:cNvSpPr>
            <a:spLocks noGrp="1"/>
          </p:cNvSpPr>
          <p:nvPr>
            <p:ph idx="1"/>
          </p:nvPr>
        </p:nvSpPr>
        <p:spPr>
          <a:xfrm>
            <a:off x="3886200" y="1371600"/>
            <a:ext cx="5006340" cy="4514850"/>
          </a:xfrm>
        </p:spPr>
        <p:txBody>
          <a:bodyPr anchor="t">
            <a:normAutofit fontScale="70000" lnSpcReduction="20000"/>
          </a:bodyPr>
          <a:lstStyle/>
          <a:p>
            <a:pPr>
              <a:spcBef>
                <a:spcPts val="1620"/>
              </a:spcBef>
              <a:defRPr/>
            </a:pPr>
            <a:r>
              <a:rPr lang="en-US" b="1" dirty="0" smtClean="0">
                <a:solidFill>
                  <a:srgbClr val="0070C0"/>
                </a:solidFill>
              </a:rPr>
              <a:t>Game changing research</a:t>
            </a:r>
          </a:p>
          <a:p>
            <a:pPr lvl="1">
              <a:spcBef>
                <a:spcPts val="1620"/>
              </a:spcBef>
              <a:defRPr/>
            </a:pPr>
            <a:r>
              <a:rPr lang="en-US" dirty="0" smtClean="0"/>
              <a:t>Transform health and social sciences</a:t>
            </a:r>
          </a:p>
          <a:p>
            <a:pPr lvl="1">
              <a:spcBef>
                <a:spcPts val="1620"/>
              </a:spcBef>
              <a:defRPr/>
            </a:pPr>
            <a:r>
              <a:rPr lang="en-US" dirty="0" smtClean="0"/>
              <a:t>Major impact on public policy and management</a:t>
            </a:r>
          </a:p>
          <a:p>
            <a:pPr>
              <a:spcBef>
                <a:spcPts val="1620"/>
              </a:spcBef>
              <a:defRPr/>
            </a:pPr>
            <a:r>
              <a:rPr lang="en-US" b="1" dirty="0" smtClean="0">
                <a:solidFill>
                  <a:srgbClr val="0070C0"/>
                </a:solidFill>
              </a:rPr>
              <a:t>Easier and safer access </a:t>
            </a:r>
            <a:r>
              <a:rPr lang="en-US" dirty="0" smtClean="0"/>
              <a:t>to</a:t>
            </a:r>
            <a:r>
              <a:rPr lang="en-US" b="1" dirty="0" smtClean="0">
                <a:solidFill>
                  <a:srgbClr val="FF6600"/>
                </a:solidFill>
              </a:rPr>
              <a:t> </a:t>
            </a:r>
            <a:r>
              <a:rPr lang="en-US" b="1" dirty="0" smtClean="0">
                <a:solidFill>
                  <a:srgbClr val="0070C0"/>
                </a:solidFill>
              </a:rPr>
              <a:t>better data and tools</a:t>
            </a:r>
          </a:p>
          <a:p>
            <a:pPr lvl="1">
              <a:spcBef>
                <a:spcPts val="1620"/>
              </a:spcBef>
              <a:defRPr/>
            </a:pPr>
            <a:r>
              <a:rPr lang="en-US" dirty="0" smtClean="0"/>
              <a:t>Improved security of sensitive data already on campus</a:t>
            </a:r>
          </a:p>
          <a:p>
            <a:pPr lvl="1">
              <a:spcBef>
                <a:spcPts val="1620"/>
              </a:spcBef>
              <a:defRPr/>
            </a:pPr>
            <a:r>
              <a:rPr lang="en-US" dirty="0" smtClean="0"/>
              <a:t>Improved integration of data</a:t>
            </a:r>
          </a:p>
          <a:p>
            <a:pPr>
              <a:spcBef>
                <a:spcPts val="1620"/>
              </a:spcBef>
              <a:defRPr/>
            </a:pPr>
            <a:r>
              <a:rPr lang="en-US" dirty="0" smtClean="0"/>
              <a:t>At the </a:t>
            </a:r>
            <a:r>
              <a:rPr lang="en-US" b="1" dirty="0" smtClean="0">
                <a:solidFill>
                  <a:srgbClr val="0070C0"/>
                </a:solidFill>
              </a:rPr>
              <a:t>price of running a public library</a:t>
            </a:r>
          </a:p>
          <a:p>
            <a:pPr>
              <a:spcBef>
                <a:spcPts val="1620"/>
              </a:spcBef>
              <a:defRPr/>
            </a:pPr>
            <a:endParaRPr lang="en-US" b="1" dirty="0" smtClean="0">
              <a:solidFill>
                <a:srgbClr val="FF6600"/>
              </a:solidFill>
            </a:endParaRPr>
          </a:p>
        </p:txBody>
      </p:sp>
      <p:sp>
        <p:nvSpPr>
          <p:cNvPr id="7" name="Rectangle 2"/>
          <p:cNvSpPr>
            <a:spLocks noChangeArrowheads="1"/>
          </p:cNvSpPr>
          <p:nvPr/>
        </p:nvSpPr>
        <p:spPr bwMode="auto">
          <a:xfrm>
            <a:off x="37070" y="5257800"/>
            <a:ext cx="40015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ctr" eaLnBrk="1" hangingPunct="1"/>
            <a:r>
              <a:rPr lang="en-US" altLang="en-US" sz="1200" dirty="0"/>
              <a:t>Source: Gary King. Ensuring the Data-Rich Future of the Social Sciences, </a:t>
            </a:r>
            <a:r>
              <a:rPr lang="en-US" altLang="en-US" sz="1200" i="1" dirty="0"/>
              <a:t>Science</a:t>
            </a:r>
            <a:r>
              <a:rPr lang="en-US" altLang="en-US" sz="1200" dirty="0"/>
              <a:t>, </a:t>
            </a:r>
            <a:r>
              <a:rPr lang="en-US" altLang="en-US" sz="1200" dirty="0" err="1"/>
              <a:t>vol</a:t>
            </a:r>
            <a:r>
              <a:rPr lang="en-US" altLang="en-US" sz="1200" dirty="0"/>
              <a:t> 331, 2011, pp 719-721.</a:t>
            </a: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52163"/>
            <a:ext cx="3657600" cy="380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6059269"/>
            <a:ext cx="8663940" cy="646331"/>
          </a:xfrm>
          <a:prstGeom prst="rect">
            <a:avLst/>
          </a:prstGeom>
        </p:spPr>
        <p:txBody>
          <a:bodyPr wrap="square">
            <a:spAutoFit/>
          </a:bodyPr>
          <a:lstStyle/>
          <a:p>
            <a:r>
              <a:rPr lang="en-US" dirty="0"/>
              <a:t>Kum, H.C., Krishnamurthy A., </a:t>
            </a:r>
            <a:r>
              <a:rPr lang="en-US" dirty="0" err="1"/>
              <a:t>Machanavajjhala</a:t>
            </a:r>
            <a:r>
              <a:rPr lang="en-US" dirty="0"/>
              <a:t> A., and </a:t>
            </a:r>
            <a:r>
              <a:rPr lang="en-US" dirty="0" err="1"/>
              <a:t>Ahalt</a:t>
            </a:r>
            <a:r>
              <a:rPr lang="en-US" dirty="0"/>
              <a:t> S. </a:t>
            </a:r>
            <a:r>
              <a:rPr lang="en-US" b="1" dirty="0"/>
              <a:t>Social Genome: Putting Big Data to Work for Population Informatics.</a:t>
            </a:r>
            <a:r>
              <a:rPr lang="en-US" dirty="0"/>
              <a:t> IEEE Computer Special Outlook Issue. Jan 2014 </a:t>
            </a:r>
          </a:p>
        </p:txBody>
      </p:sp>
    </p:spTree>
    <p:extLst>
      <p:ext uri="{BB962C8B-B14F-4D97-AF65-F5344CB8AC3E}">
        <p14:creationId xmlns:p14="http://schemas.microsoft.com/office/powerpoint/2010/main" val="1026929342"/>
      </p:ext>
    </p:extLst>
  </p:cSld>
  <p:clrMapOvr>
    <a:masterClrMapping/>
  </p:clrMapOvr>
  <mc:AlternateContent xmlns:mc="http://schemas.openxmlformats.org/markup-compatibility/2006" xmlns:p14="http://schemas.microsoft.com/office/powerpoint/2010/main">
    <mc:Choice Requires="p14">
      <p:transition spd="slow" p14:dur="2000" advTm="56271"/>
    </mc:Choice>
    <mc:Fallback xmlns="">
      <p:transition spd="slow" advTm="5627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29" y="4419600"/>
            <a:ext cx="8763000" cy="2427514"/>
          </a:xfrm>
          <a:prstGeom prst="rect">
            <a:avLst/>
          </a:prstGeom>
          <a:noFill/>
          <a:ln>
            <a:noFill/>
          </a:ln>
        </p:spPr>
      </p:pic>
      <p:sp>
        <p:nvSpPr>
          <p:cNvPr id="2" name="Title 1"/>
          <p:cNvSpPr>
            <a:spLocks noGrp="1"/>
          </p:cNvSpPr>
          <p:nvPr>
            <p:ph type="title"/>
          </p:nvPr>
        </p:nvSpPr>
        <p:spPr/>
        <p:txBody>
          <a:bodyPr>
            <a:normAutofit fontScale="90000"/>
          </a:bodyPr>
          <a:lstStyle/>
          <a:p>
            <a:r>
              <a:rPr lang="en-US" dirty="0" smtClean="0"/>
              <a:t>Privacy Preserving </a:t>
            </a:r>
            <a:br>
              <a:rPr lang="en-US" dirty="0" smtClean="0"/>
            </a:br>
            <a:r>
              <a:rPr lang="en-US" dirty="0" smtClean="0">
                <a:solidFill>
                  <a:srgbClr val="00B0F0"/>
                </a:solidFill>
              </a:rPr>
              <a:t>Interactive</a:t>
            </a:r>
            <a:r>
              <a:rPr lang="en-US" dirty="0" smtClean="0"/>
              <a:t> Record Linkage</a:t>
            </a:r>
            <a:endParaRPr lang="en-US" dirty="0"/>
          </a:p>
        </p:txBody>
      </p:sp>
      <p:sp>
        <p:nvSpPr>
          <p:cNvPr id="3" name="Content Placeholder 2"/>
          <p:cNvSpPr>
            <a:spLocks noGrp="1"/>
          </p:cNvSpPr>
          <p:nvPr>
            <p:ph idx="1"/>
          </p:nvPr>
        </p:nvSpPr>
        <p:spPr/>
        <p:txBody>
          <a:bodyPr/>
          <a:lstStyle/>
          <a:p>
            <a:r>
              <a:rPr lang="en-US" dirty="0" smtClean="0"/>
              <a:t>Decouple data via encryption</a:t>
            </a:r>
          </a:p>
          <a:p>
            <a:r>
              <a:rPr lang="en-US" dirty="0" smtClean="0"/>
              <a:t>Automated honest broker approach via computerized third party model</a:t>
            </a:r>
          </a:p>
          <a:p>
            <a:r>
              <a:rPr lang="en-US" dirty="0" err="1" smtClean="0"/>
              <a:t>Chaffe</a:t>
            </a:r>
            <a:r>
              <a:rPr lang="en-US" dirty="0" smtClean="0"/>
              <a:t> to prevent group disclosure</a:t>
            </a:r>
          </a:p>
          <a:p>
            <a:r>
              <a:rPr lang="en-US" dirty="0" err="1" smtClean="0"/>
              <a:t>Kum</a:t>
            </a:r>
            <a:r>
              <a:rPr lang="en-US" dirty="0" smtClean="0"/>
              <a:t> et al. 2012</a:t>
            </a:r>
            <a:endParaRPr lang="en-US" dirty="0"/>
          </a:p>
        </p:txBody>
      </p:sp>
    </p:spTree>
    <p:extLst>
      <p:ext uri="{BB962C8B-B14F-4D97-AF65-F5344CB8AC3E}">
        <p14:creationId xmlns:p14="http://schemas.microsoft.com/office/powerpoint/2010/main" val="3885604801"/>
      </p:ext>
    </p:extLst>
  </p:cSld>
  <p:clrMapOvr>
    <a:masterClrMapping/>
  </p:clrMapOvr>
  <mc:AlternateContent xmlns:mc="http://schemas.openxmlformats.org/markup-compatibility/2006" xmlns:p14="http://schemas.microsoft.com/office/powerpoint/2010/main">
    <mc:Choice Requires="p14">
      <p:transition spd="slow" p14:dur="2000" advTm="2215"/>
    </mc:Choice>
    <mc:Fallback xmlns="">
      <p:transition spd="slow" advTm="221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0400" y="2666999"/>
            <a:ext cx="3857260" cy="2862322"/>
          </a:xfrm>
          <a:prstGeom prst="rect">
            <a:avLst/>
          </a:prstGeom>
        </p:spPr>
        <p:txBody>
          <a:bodyPr wrap="square">
            <a:spAutoFit/>
          </a:bodyPr>
          <a:lstStyle/>
          <a:p>
            <a:pPr marL="236538" indent="-236538">
              <a:spcAft>
                <a:spcPts val="0"/>
              </a:spcAft>
            </a:pPr>
            <a:r>
              <a:rPr lang="en-US" sz="2400" b="1" dirty="0" smtClean="0">
                <a:solidFill>
                  <a:schemeClr val="bg1"/>
                </a:solidFill>
                <a:latin typeface="+mn-lt"/>
              </a:rPr>
              <a:t>Population Research </a:t>
            </a:r>
          </a:p>
          <a:p>
            <a:pPr marL="457200" indent="-457200">
              <a:buFont typeface="+mj-lt"/>
              <a:buAutoNum type="arabicPeriod"/>
            </a:pPr>
            <a:r>
              <a:rPr lang="en-US" sz="2000" dirty="0" smtClean="0">
                <a:solidFill>
                  <a:schemeClr val="bg1"/>
                </a:solidFill>
                <a:latin typeface="+mn-lt"/>
              </a:rPr>
              <a:t>in Demography </a:t>
            </a:r>
          </a:p>
          <a:p>
            <a:pPr lvl="1"/>
            <a:r>
              <a:rPr lang="en-US" sz="2000" dirty="0" smtClean="0">
                <a:solidFill>
                  <a:schemeClr val="bg1"/>
                </a:solidFill>
                <a:latin typeface="+mn-lt"/>
              </a:rPr>
              <a:t>(e.g. migration </a:t>
            </a:r>
          </a:p>
          <a:p>
            <a:pPr lvl="1"/>
            <a:r>
              <a:rPr lang="en-US" sz="2000" dirty="0" smtClean="0">
                <a:solidFill>
                  <a:schemeClr val="bg1"/>
                </a:solidFill>
                <a:latin typeface="+mn-lt"/>
              </a:rPr>
              <a:t>patterns)</a:t>
            </a:r>
          </a:p>
          <a:p>
            <a:pPr lvl="1"/>
            <a:endParaRPr lang="en-US" sz="1200" dirty="0" smtClean="0">
              <a:solidFill>
                <a:schemeClr val="bg1"/>
              </a:solidFill>
              <a:latin typeface="+mn-lt"/>
            </a:endParaRPr>
          </a:p>
          <a:p>
            <a:pPr marL="457200" indent="-457200">
              <a:buFont typeface="+mj-lt"/>
              <a:buAutoNum type="arabicPeriod"/>
            </a:pPr>
            <a:r>
              <a:rPr lang="en-US" sz="2000" dirty="0">
                <a:solidFill>
                  <a:schemeClr val="bg1"/>
                </a:solidFill>
                <a:latin typeface="+mn-lt"/>
              </a:rPr>
              <a:t>in Economics </a:t>
            </a:r>
          </a:p>
          <a:p>
            <a:r>
              <a:rPr lang="en-US" sz="2000" dirty="0" smtClean="0">
                <a:solidFill>
                  <a:schemeClr val="bg1"/>
                </a:solidFill>
                <a:latin typeface="+mn-lt"/>
              </a:rPr>
              <a:t>        (</a:t>
            </a:r>
            <a:r>
              <a:rPr lang="en-US" sz="2000" dirty="0">
                <a:solidFill>
                  <a:schemeClr val="bg1"/>
                </a:solidFill>
                <a:latin typeface="+mn-lt"/>
              </a:rPr>
              <a:t>e.g. employment </a:t>
            </a:r>
            <a:endParaRPr lang="en-US" sz="2000" dirty="0" smtClean="0">
              <a:solidFill>
                <a:schemeClr val="bg1"/>
              </a:solidFill>
              <a:latin typeface="+mn-lt"/>
            </a:endParaRPr>
          </a:p>
          <a:p>
            <a:r>
              <a:rPr lang="en-US" sz="2000" dirty="0">
                <a:solidFill>
                  <a:schemeClr val="bg1"/>
                </a:solidFill>
                <a:latin typeface="+mn-lt"/>
              </a:rPr>
              <a:t>	</a:t>
            </a:r>
            <a:r>
              <a:rPr lang="en-US" sz="2000" dirty="0" smtClean="0">
                <a:solidFill>
                  <a:schemeClr val="bg1"/>
                </a:solidFill>
                <a:latin typeface="+mn-lt"/>
              </a:rPr>
              <a:t>patterns</a:t>
            </a:r>
            <a:r>
              <a:rPr lang="en-US" sz="2000" dirty="0">
                <a:solidFill>
                  <a:schemeClr val="bg1"/>
                </a:solidFill>
                <a:latin typeface="+mn-lt"/>
              </a:rPr>
              <a:t>)</a:t>
            </a:r>
          </a:p>
          <a:p>
            <a:endParaRPr lang="en-US" sz="2000" dirty="0">
              <a:solidFill>
                <a:schemeClr val="bg1"/>
              </a:solidFill>
              <a:latin typeface="+mn-lt"/>
            </a:endParaRPr>
          </a:p>
        </p:txBody>
      </p:sp>
      <p:sp>
        <p:nvSpPr>
          <p:cNvPr id="2" name="Title 1"/>
          <p:cNvSpPr>
            <a:spLocks noGrp="1"/>
          </p:cNvSpPr>
          <p:nvPr>
            <p:ph type="title"/>
          </p:nvPr>
        </p:nvSpPr>
        <p:spPr/>
        <p:txBody>
          <a:bodyPr/>
          <a:lstStyle/>
          <a:p>
            <a:r>
              <a:rPr lang="en-US" dirty="0"/>
              <a:t>AMIA: Population Informatics</a:t>
            </a:r>
          </a:p>
        </p:txBody>
      </p:sp>
      <p:graphicFrame>
        <p:nvGraphicFramePr>
          <p:cNvPr id="4" name="Content Placeholder 3"/>
          <p:cNvGraphicFramePr>
            <a:graphicFrameLocks noGrp="1"/>
          </p:cNvGraphicFramePr>
          <p:nvPr>
            <p:ph idx="1"/>
            <p:extLst/>
          </p:nvPr>
        </p:nvGraphicFramePr>
        <p:xfrm>
          <a:off x="260131" y="1482655"/>
          <a:ext cx="8686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228600" y="1066800"/>
            <a:ext cx="2667000" cy="5632311"/>
          </a:xfrm>
          <a:prstGeom prst="rect">
            <a:avLst/>
          </a:prstGeom>
        </p:spPr>
        <p:txBody>
          <a:bodyPr wrap="square">
            <a:spAutoFit/>
          </a:bodyPr>
          <a:lstStyle/>
          <a:p>
            <a:r>
              <a:rPr lang="en-US" sz="2000" b="1" dirty="0"/>
              <a:t>Public Health Informatics</a:t>
            </a:r>
            <a:r>
              <a:rPr lang="en-US" sz="2000" dirty="0"/>
              <a:t> is </a:t>
            </a:r>
            <a:r>
              <a:rPr lang="en-US" sz="2000" dirty="0" smtClean="0"/>
              <a:t>the application of informatics in areas of public health, including surveillance, reporting, and health promotion. </a:t>
            </a:r>
            <a:r>
              <a:rPr lang="en-US" sz="2000" b="1" u="sng" dirty="0" smtClean="0">
                <a:solidFill>
                  <a:srgbClr val="C00000"/>
                </a:solidFill>
              </a:rPr>
              <a:t>Public </a:t>
            </a:r>
            <a:r>
              <a:rPr lang="en-US" sz="2000" b="1" u="sng" dirty="0">
                <a:solidFill>
                  <a:srgbClr val="C00000"/>
                </a:solidFill>
              </a:rPr>
              <a:t>health informatics, and its corollary, population informatics</a:t>
            </a:r>
            <a:r>
              <a:rPr lang="en-US" sz="2000" dirty="0"/>
              <a:t>, are </a:t>
            </a:r>
            <a:r>
              <a:rPr lang="en-US" sz="2000" u="sng" dirty="0"/>
              <a:t>concerned with groups rather than individuals</a:t>
            </a:r>
            <a:r>
              <a:rPr lang="en-US" sz="2000" dirty="0"/>
              <a:t>. Public health is extremely broad </a:t>
            </a:r>
            <a:r>
              <a:rPr lang="en-US" sz="2000" dirty="0" smtClean="0"/>
              <a:t>... </a:t>
            </a:r>
            <a:r>
              <a:rPr lang="en-US" sz="2000" dirty="0" err="1" smtClean="0"/>
              <a:t>etc</a:t>
            </a:r>
            <a:r>
              <a:rPr lang="en-US" sz="2000" dirty="0" smtClean="0"/>
              <a:t> …</a:t>
            </a:r>
            <a:endParaRPr lang="en-US" sz="2000" dirty="0"/>
          </a:p>
        </p:txBody>
      </p:sp>
    </p:spTree>
    <p:extLst>
      <p:ext uri="{BB962C8B-B14F-4D97-AF65-F5344CB8AC3E}">
        <p14:creationId xmlns:p14="http://schemas.microsoft.com/office/powerpoint/2010/main" val="191049243"/>
      </p:ext>
    </p:extLst>
  </p:cSld>
  <p:clrMapOvr>
    <a:masterClrMapping/>
  </p:clrMapOvr>
  <mc:AlternateContent xmlns:mc="http://schemas.openxmlformats.org/markup-compatibility/2006" xmlns:p14="http://schemas.microsoft.com/office/powerpoint/2010/main">
    <mc:Choice Requires="p14">
      <p:transition spd="slow" p14:dur="2000" advTm="13149"/>
    </mc:Choice>
    <mc:Fallback xmlns="">
      <p:transition spd="slow" advTm="13149"/>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AMIA: Population Informatics</a:t>
            </a:r>
          </a:p>
        </p:txBody>
      </p:sp>
      <p:graphicFrame>
        <p:nvGraphicFramePr>
          <p:cNvPr id="4" name="Content Placeholder 3"/>
          <p:cNvGraphicFramePr>
            <a:graphicFrameLocks noGrp="1"/>
          </p:cNvGraphicFramePr>
          <p:nvPr>
            <p:ph idx="1"/>
            <p:extLst/>
          </p:nvPr>
        </p:nvGraphicFramePr>
        <p:xfrm>
          <a:off x="260131" y="1482655"/>
          <a:ext cx="8686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200400" y="2666999"/>
            <a:ext cx="3857260" cy="2862322"/>
          </a:xfrm>
          <a:prstGeom prst="rect">
            <a:avLst/>
          </a:prstGeom>
        </p:spPr>
        <p:txBody>
          <a:bodyPr wrap="square">
            <a:spAutoFit/>
          </a:bodyPr>
          <a:lstStyle/>
          <a:p>
            <a:pPr marL="236538" indent="-236538">
              <a:spcAft>
                <a:spcPts val="0"/>
              </a:spcAft>
            </a:pPr>
            <a:r>
              <a:rPr lang="en-US" sz="2400" b="1" dirty="0" smtClean="0">
                <a:solidFill>
                  <a:schemeClr val="bg1"/>
                </a:solidFill>
                <a:latin typeface="+mn-lt"/>
              </a:rPr>
              <a:t>Population Research </a:t>
            </a:r>
          </a:p>
          <a:p>
            <a:pPr marL="457200" indent="-457200">
              <a:buFont typeface="+mj-lt"/>
              <a:buAutoNum type="arabicPeriod"/>
            </a:pPr>
            <a:r>
              <a:rPr lang="en-US" sz="2000" dirty="0" smtClean="0">
                <a:solidFill>
                  <a:schemeClr val="bg1"/>
                </a:solidFill>
                <a:latin typeface="+mn-lt"/>
              </a:rPr>
              <a:t>in Demography </a:t>
            </a:r>
          </a:p>
          <a:p>
            <a:pPr lvl="1"/>
            <a:r>
              <a:rPr lang="en-US" sz="2000" dirty="0" smtClean="0">
                <a:solidFill>
                  <a:schemeClr val="bg1"/>
                </a:solidFill>
                <a:latin typeface="+mn-lt"/>
              </a:rPr>
              <a:t>(e.g. migration </a:t>
            </a:r>
          </a:p>
          <a:p>
            <a:pPr lvl="1"/>
            <a:r>
              <a:rPr lang="en-US" sz="2000" dirty="0" smtClean="0">
                <a:solidFill>
                  <a:schemeClr val="bg1"/>
                </a:solidFill>
                <a:latin typeface="+mn-lt"/>
              </a:rPr>
              <a:t>patterns)</a:t>
            </a:r>
          </a:p>
          <a:p>
            <a:pPr lvl="1"/>
            <a:endParaRPr lang="en-US" sz="1200" dirty="0" smtClean="0">
              <a:solidFill>
                <a:schemeClr val="bg1"/>
              </a:solidFill>
              <a:latin typeface="+mn-lt"/>
            </a:endParaRPr>
          </a:p>
          <a:p>
            <a:pPr marL="457200" indent="-457200">
              <a:buFont typeface="+mj-lt"/>
              <a:buAutoNum type="arabicPeriod"/>
            </a:pPr>
            <a:r>
              <a:rPr lang="en-US" sz="2000" dirty="0">
                <a:solidFill>
                  <a:schemeClr val="bg1"/>
                </a:solidFill>
                <a:latin typeface="+mn-lt"/>
              </a:rPr>
              <a:t>in Economics </a:t>
            </a:r>
          </a:p>
          <a:p>
            <a:r>
              <a:rPr lang="en-US" sz="2000" dirty="0" smtClean="0">
                <a:solidFill>
                  <a:schemeClr val="bg1"/>
                </a:solidFill>
                <a:latin typeface="+mn-lt"/>
              </a:rPr>
              <a:t>        (</a:t>
            </a:r>
            <a:r>
              <a:rPr lang="en-US" sz="2000" dirty="0">
                <a:solidFill>
                  <a:schemeClr val="bg1"/>
                </a:solidFill>
                <a:latin typeface="+mn-lt"/>
              </a:rPr>
              <a:t>e.g. employment </a:t>
            </a:r>
            <a:endParaRPr lang="en-US" sz="2000" dirty="0" smtClean="0">
              <a:solidFill>
                <a:schemeClr val="bg1"/>
              </a:solidFill>
              <a:latin typeface="+mn-lt"/>
            </a:endParaRPr>
          </a:p>
          <a:p>
            <a:r>
              <a:rPr lang="en-US" sz="2000" dirty="0">
                <a:solidFill>
                  <a:schemeClr val="bg1"/>
                </a:solidFill>
                <a:latin typeface="+mn-lt"/>
              </a:rPr>
              <a:t>	</a:t>
            </a:r>
            <a:r>
              <a:rPr lang="en-US" sz="2000" dirty="0" smtClean="0">
                <a:solidFill>
                  <a:schemeClr val="bg1"/>
                </a:solidFill>
                <a:latin typeface="+mn-lt"/>
              </a:rPr>
              <a:t>patterns</a:t>
            </a:r>
            <a:r>
              <a:rPr lang="en-US" sz="2000" dirty="0">
                <a:solidFill>
                  <a:schemeClr val="bg1"/>
                </a:solidFill>
                <a:latin typeface="+mn-lt"/>
              </a:rPr>
              <a:t>)</a:t>
            </a:r>
          </a:p>
          <a:p>
            <a:endParaRPr lang="en-US" sz="2000" dirty="0">
              <a:solidFill>
                <a:schemeClr val="bg1"/>
              </a:solidFill>
              <a:latin typeface="+mn-lt"/>
            </a:endParaRPr>
          </a:p>
        </p:txBody>
      </p:sp>
      <p:sp>
        <p:nvSpPr>
          <p:cNvPr id="7" name="Rectangle 6"/>
          <p:cNvSpPr/>
          <p:nvPr/>
        </p:nvSpPr>
        <p:spPr>
          <a:xfrm>
            <a:off x="228600" y="1066800"/>
            <a:ext cx="2667000" cy="5632311"/>
          </a:xfrm>
          <a:prstGeom prst="rect">
            <a:avLst/>
          </a:prstGeom>
        </p:spPr>
        <p:txBody>
          <a:bodyPr wrap="square">
            <a:spAutoFit/>
          </a:bodyPr>
          <a:lstStyle/>
          <a:p>
            <a:r>
              <a:rPr lang="en-US" sz="2000" b="1" dirty="0"/>
              <a:t>Public Health Informatics</a:t>
            </a:r>
            <a:r>
              <a:rPr lang="en-US" sz="2000" dirty="0"/>
              <a:t> is </a:t>
            </a:r>
            <a:r>
              <a:rPr lang="en-US" sz="2000" dirty="0" smtClean="0"/>
              <a:t>the application of informatics in areas of public health, including surveillance, reporting, and health promotion. </a:t>
            </a:r>
            <a:r>
              <a:rPr lang="en-US" sz="2000" b="1" u="sng" dirty="0" smtClean="0">
                <a:solidFill>
                  <a:srgbClr val="C00000"/>
                </a:solidFill>
              </a:rPr>
              <a:t>Public </a:t>
            </a:r>
            <a:r>
              <a:rPr lang="en-US" sz="2000" b="1" u="sng" dirty="0">
                <a:solidFill>
                  <a:srgbClr val="C00000"/>
                </a:solidFill>
              </a:rPr>
              <a:t>health informatics, and its corollary, population informatics</a:t>
            </a:r>
            <a:r>
              <a:rPr lang="en-US" sz="2000" dirty="0"/>
              <a:t>, are </a:t>
            </a:r>
            <a:r>
              <a:rPr lang="en-US" sz="2000" u="sng" dirty="0"/>
              <a:t>concerned with groups rather than individuals</a:t>
            </a:r>
            <a:r>
              <a:rPr lang="en-US" sz="2000" dirty="0"/>
              <a:t>. Public health is extremely broad </a:t>
            </a:r>
            <a:r>
              <a:rPr lang="en-US" sz="2000" dirty="0" smtClean="0"/>
              <a:t>... </a:t>
            </a:r>
            <a:r>
              <a:rPr lang="en-US" sz="2000" dirty="0" err="1" smtClean="0"/>
              <a:t>etc</a:t>
            </a:r>
            <a:r>
              <a:rPr lang="en-US" sz="2000" dirty="0" smtClean="0"/>
              <a:t> …</a:t>
            </a:r>
            <a:endParaRPr lang="en-US" sz="2000" dirty="0"/>
          </a:p>
        </p:txBody>
      </p:sp>
    </p:spTree>
    <p:extLst>
      <p:ext uri="{BB962C8B-B14F-4D97-AF65-F5344CB8AC3E}">
        <p14:creationId xmlns:p14="http://schemas.microsoft.com/office/powerpoint/2010/main" val="42301474"/>
      </p:ext>
    </p:extLst>
  </p:cSld>
  <p:clrMapOvr>
    <a:masterClrMapping/>
  </p:clrMapOvr>
  <mc:AlternateContent xmlns:mc="http://schemas.openxmlformats.org/markup-compatibility/2006" xmlns:p14="http://schemas.microsoft.com/office/powerpoint/2010/main">
    <mc:Choice Requires="p14">
      <p:transition spd="slow" p14:dur="2000" advTm="11190"/>
    </mc:Choice>
    <mc:Fallback xmlns="">
      <p:transition spd="slow" advTm="1119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51"/>
          <p:cNvSpPr>
            <a:spLocks noChangeArrowheads="1"/>
          </p:cNvSpPr>
          <p:nvPr/>
        </p:nvSpPr>
        <p:spPr bwMode="auto">
          <a:xfrm>
            <a:off x="2118841" y="5493245"/>
            <a:ext cx="702515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t>Population </a:t>
            </a:r>
            <a:r>
              <a:rPr lang="en-US" altLang="en-US" sz="2400" b="1" dirty="0" smtClean="0"/>
              <a:t>Informatics</a:t>
            </a:r>
            <a:r>
              <a:rPr lang="en-US" sz="1800" dirty="0" smtClean="0"/>
              <a:t>: The systematic study of populations via secondary analysis of massive data collections (“big data”) about people.</a:t>
            </a:r>
            <a:endParaRPr lang="en-US" sz="800" dirty="0" smtClean="0"/>
          </a:p>
        </p:txBody>
      </p:sp>
      <p:pic>
        <p:nvPicPr>
          <p:cNvPr id="11267" name="Picture 42" descr="UNC_logo_w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1913" y="860425"/>
            <a:ext cx="1400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8" name="Group 15"/>
          <p:cNvGrpSpPr>
            <a:grpSpLocks/>
          </p:cNvGrpSpPr>
          <p:nvPr/>
        </p:nvGrpSpPr>
        <p:grpSpPr bwMode="auto">
          <a:xfrm>
            <a:off x="222250" y="91228"/>
            <a:ext cx="8699500" cy="5385837"/>
            <a:chOff x="222250" y="203201"/>
            <a:chExt cx="8699500" cy="5435599"/>
          </a:xfrm>
        </p:grpSpPr>
        <p:sp>
          <p:nvSpPr>
            <p:cNvPr id="42" name="Rectangle 41"/>
            <p:cNvSpPr/>
            <p:nvPr/>
          </p:nvSpPr>
          <p:spPr>
            <a:xfrm>
              <a:off x="222250" y="203201"/>
              <a:ext cx="8699500" cy="54355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graphicFrame>
          <p:nvGraphicFramePr>
            <p:cNvPr id="43" name="Diagram 42"/>
            <p:cNvGraphicFramePr/>
            <p:nvPr/>
          </p:nvGraphicFramePr>
          <p:xfrm>
            <a:off x="412750" y="990600"/>
            <a:ext cx="8318500" cy="4508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274" name="Rectangle 9"/>
            <p:cNvSpPr>
              <a:spLocks noChangeArrowheads="1"/>
            </p:cNvSpPr>
            <p:nvPr/>
          </p:nvSpPr>
          <p:spPr bwMode="auto">
            <a:xfrm>
              <a:off x="3047900" y="2044157"/>
              <a:ext cx="3048207" cy="9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b="1" dirty="0" smtClean="0">
                <a:solidFill>
                  <a:schemeClr val="bg1"/>
                </a:solidFill>
              </a:endParaRPr>
            </a:p>
            <a:p>
              <a:pPr algn="ctr" eaLnBrk="1" hangingPunct="1">
                <a:spcBef>
                  <a:spcPct val="0"/>
                </a:spcBef>
                <a:buFontTx/>
                <a:buNone/>
              </a:pPr>
              <a:r>
                <a:rPr lang="en-US" altLang="en-US" sz="2000" b="1" dirty="0" smtClean="0">
                  <a:solidFill>
                    <a:schemeClr val="bg1"/>
                  </a:solidFill>
                </a:rPr>
                <a:t>Information</a:t>
              </a:r>
              <a:endParaRPr lang="en-US" altLang="en-US" sz="1800" b="1" dirty="0">
                <a:solidFill>
                  <a:schemeClr val="bg1"/>
                </a:solidFill>
              </a:endParaRPr>
            </a:p>
            <a:p>
              <a:pPr algn="ctr" eaLnBrk="1" hangingPunct="1">
                <a:spcBef>
                  <a:spcPct val="0"/>
                </a:spcBef>
                <a:buFontTx/>
                <a:buNone/>
              </a:pPr>
              <a:r>
                <a:rPr lang="en-US" altLang="en-US" sz="1800" dirty="0">
                  <a:solidFill>
                    <a:schemeClr val="bg1"/>
                  </a:solidFill>
                </a:rPr>
                <a:t>Broad new </a:t>
              </a:r>
              <a:r>
                <a:rPr lang="en-US" altLang="en-US" sz="1800" dirty="0" smtClean="0">
                  <a:solidFill>
                    <a:schemeClr val="bg1"/>
                  </a:solidFill>
                </a:rPr>
                <a:t>research</a:t>
              </a:r>
              <a:r>
                <a:rPr lang="en-US" altLang="en-US" sz="1800" dirty="0">
                  <a:solidFill>
                    <a:schemeClr val="bg1"/>
                  </a:solidFill>
                </a:rPr>
                <a:t> </a:t>
              </a:r>
              <a:r>
                <a:rPr lang="en-US" altLang="en-US" sz="1800" dirty="0" smtClean="0">
                  <a:solidFill>
                    <a:schemeClr val="bg1"/>
                  </a:solidFill>
                </a:rPr>
                <a:t>Questions</a:t>
              </a:r>
              <a:endParaRPr lang="en-US" altLang="en-US" sz="1800" dirty="0">
                <a:solidFill>
                  <a:schemeClr val="bg1"/>
                </a:solidFill>
              </a:endParaRPr>
            </a:p>
          </p:txBody>
        </p:sp>
        <p:sp>
          <p:nvSpPr>
            <p:cNvPr id="11275" name="TextBox 10"/>
            <p:cNvSpPr txBox="1">
              <a:spLocks noChangeArrowheads="1"/>
            </p:cNvSpPr>
            <p:nvPr/>
          </p:nvSpPr>
          <p:spPr bwMode="auto">
            <a:xfrm>
              <a:off x="1555750" y="3206511"/>
              <a:ext cx="6032500" cy="107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000" b="1" dirty="0" smtClean="0">
                <a:solidFill>
                  <a:schemeClr val="bg1"/>
                </a:solidFill>
              </a:endParaRPr>
            </a:p>
            <a:p>
              <a:pPr algn="ctr" eaLnBrk="1" hangingPunct="1">
                <a:spcBef>
                  <a:spcPct val="0"/>
                </a:spcBef>
                <a:buFontTx/>
                <a:buNone/>
              </a:pPr>
              <a:r>
                <a:rPr lang="en-US" altLang="en-US" sz="2000" b="1" dirty="0" smtClean="0">
                  <a:solidFill>
                    <a:schemeClr val="bg1"/>
                  </a:solidFill>
                </a:rPr>
                <a:t>Methods</a:t>
              </a:r>
              <a:endParaRPr lang="en-US" altLang="en-US" sz="2000" b="1" dirty="0">
                <a:solidFill>
                  <a:schemeClr val="bg1"/>
                </a:solidFill>
              </a:endParaRPr>
            </a:p>
            <a:p>
              <a:pPr algn="ctr" eaLnBrk="1" hangingPunct="1">
                <a:spcBef>
                  <a:spcPct val="0"/>
                </a:spcBef>
                <a:buFontTx/>
                <a:buNone/>
              </a:pPr>
              <a:r>
                <a:rPr lang="en-US" altLang="en-US" sz="1800" dirty="0" err="1">
                  <a:solidFill>
                    <a:schemeClr val="bg1"/>
                  </a:solidFill>
                </a:rPr>
                <a:t>Datamining</a:t>
              </a:r>
              <a:r>
                <a:rPr lang="en-US" altLang="en-US" sz="1800" dirty="0">
                  <a:solidFill>
                    <a:schemeClr val="bg1"/>
                  </a:solidFill>
                </a:rPr>
                <a:t>, Machine learning, </a:t>
              </a:r>
              <a:endParaRPr lang="en-US" altLang="en-US" sz="1800" dirty="0" smtClean="0">
                <a:solidFill>
                  <a:schemeClr val="bg1"/>
                </a:solidFill>
              </a:endParaRPr>
            </a:p>
            <a:p>
              <a:pPr algn="ctr" eaLnBrk="1" hangingPunct="1">
                <a:spcBef>
                  <a:spcPct val="0"/>
                </a:spcBef>
                <a:buFontTx/>
                <a:buNone/>
              </a:pPr>
              <a:r>
                <a:rPr lang="en-US" altLang="en-US" sz="1800" dirty="0" smtClean="0">
                  <a:solidFill>
                    <a:schemeClr val="bg1"/>
                  </a:solidFill>
                </a:rPr>
                <a:t>Artificial </a:t>
              </a:r>
              <a:r>
                <a:rPr lang="en-US" altLang="en-US" sz="1800" dirty="0">
                  <a:solidFill>
                    <a:schemeClr val="bg1"/>
                  </a:solidFill>
                </a:rPr>
                <a:t>intelligence, </a:t>
              </a:r>
              <a:r>
                <a:rPr lang="en-US" altLang="en-US" sz="1800" dirty="0" smtClean="0">
                  <a:solidFill>
                    <a:schemeClr val="bg1"/>
                  </a:solidFill>
                </a:rPr>
                <a:t> Statistical </a:t>
              </a:r>
              <a:r>
                <a:rPr lang="en-US" altLang="en-US" sz="1800" dirty="0">
                  <a:solidFill>
                    <a:schemeClr val="bg1"/>
                  </a:solidFill>
                </a:rPr>
                <a:t>methods, </a:t>
              </a:r>
              <a:r>
                <a:rPr lang="en-US" altLang="en-US" sz="1800" dirty="0" smtClean="0">
                  <a:solidFill>
                    <a:schemeClr val="bg1"/>
                  </a:solidFill>
                </a:rPr>
                <a:t>ABM</a:t>
              </a:r>
              <a:endParaRPr lang="en-US" altLang="en-US" sz="1800" b="1" dirty="0">
                <a:solidFill>
                  <a:schemeClr val="bg1"/>
                </a:solidFill>
              </a:endParaRPr>
            </a:p>
          </p:txBody>
        </p:sp>
        <p:sp>
          <p:nvSpPr>
            <p:cNvPr id="13" name="Oval 12"/>
            <p:cNvSpPr/>
            <p:nvPr/>
          </p:nvSpPr>
          <p:spPr>
            <a:xfrm>
              <a:off x="2990850" y="292461"/>
              <a:ext cx="3162300" cy="660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800" dirty="0"/>
                <a:t>Actionable</a:t>
              </a:r>
            </a:p>
            <a:p>
              <a:pPr algn="ctr" eaLnBrk="1" hangingPunct="1">
                <a:defRPr/>
              </a:pPr>
              <a:r>
                <a:rPr lang="en-US" sz="1800" dirty="0"/>
                <a:t>Policy and Practice</a:t>
              </a:r>
            </a:p>
          </p:txBody>
        </p:sp>
      </p:grpSp>
      <p:sp>
        <p:nvSpPr>
          <p:cNvPr id="14" name="Rectangle 13"/>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6" name="Trapezoid 4"/>
          <p:cNvSpPr/>
          <p:nvPr/>
        </p:nvSpPr>
        <p:spPr bwMode="auto">
          <a:xfrm>
            <a:off x="1868488" y="2847975"/>
            <a:ext cx="5407025" cy="1162050"/>
          </a:xfrm>
          <a:prstGeom prst="rect">
            <a:avLst/>
          </a:prstGeom>
        </p:spPr>
        <p:style>
          <a:lnRef idx="0">
            <a:scrgbClr r="0" g="0" b="0"/>
          </a:lnRef>
          <a:fillRef idx="0">
            <a:scrgbClr r="0" g="0" b="0"/>
          </a:fillRef>
          <a:effectRef idx="0">
            <a:scrgbClr r="0" g="0" b="0"/>
          </a:effectRef>
          <a:fontRef idx="minor">
            <a:schemeClr val="lt1"/>
          </a:fontRef>
        </p:style>
        <p:txBody>
          <a:bodyPr lIns="22860" tIns="22860" rIns="22860" bIns="22860" spcCol="1270" anchor="ctr"/>
          <a:lstStyle/>
          <a:p>
            <a:pPr algn="ctr" defTabSz="800100" eaLnBrk="1" hangingPunct="1">
              <a:spcAft>
                <a:spcPts val="0"/>
              </a:spcAft>
              <a:defRPr/>
            </a:pPr>
            <a:endParaRPr lang="en-US" sz="2400" b="1" dirty="0">
              <a:solidFill>
                <a:schemeClr val="bg1"/>
              </a:solidFill>
            </a:endParaRPr>
          </a:p>
        </p:txBody>
      </p:sp>
      <p:pic>
        <p:nvPicPr>
          <p:cNvPr id="11271" name="Picture 2" descr="http://pinformatics.web.unc.edu/files/2012/10/pinfo7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2249" y="5594987"/>
            <a:ext cx="1821947" cy="5760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51"/>
          <p:cNvSpPr>
            <a:spLocks noChangeArrowheads="1"/>
          </p:cNvSpPr>
          <p:nvPr/>
        </p:nvSpPr>
        <p:spPr bwMode="auto">
          <a:xfrm>
            <a:off x="222250" y="6273225"/>
            <a:ext cx="8921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sz="1600" dirty="0" smtClean="0"/>
              <a:t>Kum, H.C., Krishnamurthy A., </a:t>
            </a:r>
            <a:r>
              <a:rPr lang="en-US" sz="1600" dirty="0" err="1" smtClean="0"/>
              <a:t>Machanavajjhala</a:t>
            </a:r>
            <a:r>
              <a:rPr lang="en-US" sz="1600" dirty="0" smtClean="0"/>
              <a:t> A., and </a:t>
            </a:r>
            <a:r>
              <a:rPr lang="en-US" sz="1600" dirty="0" err="1" smtClean="0"/>
              <a:t>Ahalt</a:t>
            </a:r>
            <a:r>
              <a:rPr lang="en-US" sz="1600" dirty="0" smtClean="0"/>
              <a:t> S. Social Genome: Putting Big Data to Work for Population Informatics. </a:t>
            </a:r>
            <a:r>
              <a:rPr lang="en-US" sz="1600" i="1" dirty="0" smtClean="0"/>
              <a:t>IEEE Computer Special Outlook Issue</a:t>
            </a:r>
            <a:r>
              <a:rPr lang="en-US" sz="1600" dirty="0" smtClean="0"/>
              <a:t>. pp 56-63.  Jan 2014</a:t>
            </a:r>
          </a:p>
        </p:txBody>
      </p:sp>
      <p:sp>
        <p:nvSpPr>
          <p:cNvPr id="17" name="Content Placeholder 6"/>
          <p:cNvSpPr txBox="1">
            <a:spLocks/>
          </p:cNvSpPr>
          <p:nvPr/>
        </p:nvSpPr>
        <p:spPr bwMode="auto">
          <a:xfrm>
            <a:off x="1624012" y="4724400"/>
            <a:ext cx="5895975" cy="573087"/>
          </a:xfrm>
          <a:prstGeom prst="rect">
            <a:avLst/>
          </a:prstGeom>
          <a:solidFill>
            <a:srgbClr val="FDFCEE"/>
          </a:solidFill>
          <a:ln w="9525">
            <a:solidFill>
              <a:schemeClr val="tx2"/>
            </a:solidFill>
            <a:miter lim="800000"/>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b="1" dirty="0">
                <a:solidFill>
                  <a:srgbClr val="0070C0"/>
                </a:solidFill>
              </a:rPr>
              <a:t>Social Genome </a:t>
            </a:r>
            <a:r>
              <a:rPr lang="en-US" altLang="en-US" b="1" dirty="0" smtClean="0">
                <a:solidFill>
                  <a:srgbClr val="0070C0"/>
                </a:solidFill>
              </a:rPr>
              <a:t>Data Library</a:t>
            </a:r>
            <a:endParaRPr lang="en-US" altLang="en-US" dirty="0">
              <a:solidFill>
                <a:srgbClr val="0070C0"/>
              </a:solidFill>
            </a:endParaRPr>
          </a:p>
        </p:txBody>
      </p:sp>
      <p:grpSp>
        <p:nvGrpSpPr>
          <p:cNvPr id="18" name="Group 4"/>
          <p:cNvGrpSpPr>
            <a:grpSpLocks/>
          </p:cNvGrpSpPr>
          <p:nvPr/>
        </p:nvGrpSpPr>
        <p:grpSpPr bwMode="auto">
          <a:xfrm>
            <a:off x="86519" y="3118523"/>
            <a:ext cx="2809081" cy="1426299"/>
            <a:chOff x="4572000" y="3875964"/>
            <a:chExt cx="4244454" cy="914400"/>
          </a:xfrm>
        </p:grpSpPr>
        <p:sp>
          <p:nvSpPr>
            <p:cNvPr id="19" name="Oval 1"/>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0" name="Content Placeholder 6"/>
            <p:cNvSpPr txBox="1">
              <a:spLocks/>
            </p:cNvSpPr>
            <p:nvPr/>
          </p:nvSpPr>
          <p:spPr bwMode="auto">
            <a:xfrm>
              <a:off x="4738154" y="3875964"/>
              <a:ext cx="4078300" cy="7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Domain Knowledgeable</a:t>
              </a:r>
            </a:p>
            <a:p>
              <a:pPr algn="ctr">
                <a:buFont typeface="Wingdings" pitchFamily="2" charset="2"/>
                <a:buNone/>
              </a:pPr>
              <a:r>
                <a:rPr lang="en-US" altLang="en-US" sz="2000" b="1" dirty="0">
                  <a:solidFill>
                    <a:schemeClr val="accent2"/>
                  </a:solidFill>
                </a:rPr>
                <a:t>Computer Scientists</a:t>
              </a:r>
              <a:endParaRPr lang="en-US" altLang="en-US" sz="2000" dirty="0"/>
            </a:p>
          </p:txBody>
        </p:sp>
      </p:grpSp>
      <p:grpSp>
        <p:nvGrpSpPr>
          <p:cNvPr id="21" name="Group 6"/>
          <p:cNvGrpSpPr>
            <a:grpSpLocks/>
          </p:cNvGrpSpPr>
          <p:nvPr/>
        </p:nvGrpSpPr>
        <p:grpSpPr bwMode="auto">
          <a:xfrm>
            <a:off x="6215063" y="1897063"/>
            <a:ext cx="2700337" cy="1735137"/>
            <a:chOff x="4572000" y="3875964"/>
            <a:chExt cx="4272080" cy="914400"/>
          </a:xfrm>
        </p:grpSpPr>
        <p:sp>
          <p:nvSpPr>
            <p:cNvPr id="22" name="Oval 7"/>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3" name="Content Placeholder 6"/>
            <p:cNvSpPr txBox="1">
              <a:spLocks/>
            </p:cNvSpPr>
            <p:nvPr/>
          </p:nvSpPr>
          <p:spPr bwMode="auto">
            <a:xfrm>
              <a:off x="4572000" y="3875965"/>
              <a:ext cx="427208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Data Intensive</a:t>
              </a:r>
            </a:p>
            <a:p>
              <a:pPr algn="ctr">
                <a:buFont typeface="Wingdings" pitchFamily="2" charset="2"/>
                <a:buNone/>
              </a:pPr>
              <a:r>
                <a:rPr lang="en-US" altLang="en-US" sz="2000" b="1" dirty="0">
                  <a:solidFill>
                    <a:schemeClr val="accent2"/>
                  </a:solidFill>
                </a:rPr>
                <a:t>Domain </a:t>
              </a:r>
              <a:r>
                <a:rPr lang="en-US" altLang="en-US" sz="2000" b="1" dirty="0" smtClean="0">
                  <a:solidFill>
                    <a:schemeClr val="accent2"/>
                  </a:solidFill>
                </a:rPr>
                <a:t>Scientists</a:t>
              </a:r>
            </a:p>
            <a:p>
              <a:pPr algn="ctr">
                <a:buNone/>
              </a:pPr>
              <a:r>
                <a:rPr lang="en-US" altLang="en-US" sz="1400" b="1" dirty="0">
                  <a:solidFill>
                    <a:srgbClr val="0070C0"/>
                  </a:solidFill>
                </a:rPr>
                <a:t>Frame Real World Questions </a:t>
              </a:r>
              <a:endParaRPr lang="en-US" altLang="en-US" sz="1400" b="1" dirty="0" smtClean="0">
                <a:solidFill>
                  <a:srgbClr val="0070C0"/>
                </a:solidFill>
              </a:endParaRPr>
            </a:p>
            <a:p>
              <a:pPr algn="ctr">
                <a:buNone/>
              </a:pPr>
              <a:r>
                <a:rPr lang="en-US" altLang="en-US" sz="1400" b="1" dirty="0" smtClean="0">
                  <a:solidFill>
                    <a:srgbClr val="0070C0"/>
                  </a:solidFill>
                </a:rPr>
                <a:t>to </a:t>
              </a:r>
              <a:r>
                <a:rPr lang="en-US" altLang="en-US" sz="1400" b="1" dirty="0">
                  <a:solidFill>
                    <a:srgbClr val="0070C0"/>
                  </a:solidFill>
                </a:rPr>
                <a:t>Tractable </a:t>
              </a:r>
              <a:r>
                <a:rPr lang="en-US" altLang="en-US" sz="1400" b="1" dirty="0" smtClean="0">
                  <a:solidFill>
                    <a:srgbClr val="0070C0"/>
                  </a:solidFill>
                </a:rPr>
                <a:t>Questions</a:t>
              </a:r>
              <a:endParaRPr lang="en-US" altLang="en-US" sz="1400" b="1" dirty="0">
                <a:solidFill>
                  <a:srgbClr val="0070C0"/>
                </a:solidFill>
              </a:endParaRPr>
            </a:p>
          </p:txBody>
        </p:sp>
      </p:grpSp>
      <p:grpSp>
        <p:nvGrpSpPr>
          <p:cNvPr id="24" name="Group 12"/>
          <p:cNvGrpSpPr>
            <a:grpSpLocks/>
          </p:cNvGrpSpPr>
          <p:nvPr/>
        </p:nvGrpSpPr>
        <p:grpSpPr bwMode="auto">
          <a:xfrm>
            <a:off x="527050" y="695325"/>
            <a:ext cx="3057525" cy="1755644"/>
            <a:chOff x="4572000" y="3875964"/>
            <a:chExt cx="4244454" cy="924361"/>
          </a:xfrm>
        </p:grpSpPr>
        <p:sp>
          <p:nvSpPr>
            <p:cNvPr id="25" name="Oval 13"/>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6" name="Content Placeholder 6"/>
            <p:cNvSpPr txBox="1">
              <a:spLocks/>
            </p:cNvSpPr>
            <p:nvPr/>
          </p:nvSpPr>
          <p:spPr bwMode="auto">
            <a:xfrm>
              <a:off x="4738154" y="3875964"/>
              <a:ext cx="4078300" cy="92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Data Savvy</a:t>
              </a:r>
            </a:p>
            <a:p>
              <a:pPr algn="ctr">
                <a:buFont typeface="Wingdings" pitchFamily="2" charset="2"/>
                <a:buNone/>
              </a:pPr>
              <a:r>
                <a:rPr lang="en-US" altLang="en-US" sz="2000" b="1" dirty="0">
                  <a:solidFill>
                    <a:schemeClr val="accent2"/>
                  </a:solidFill>
                </a:rPr>
                <a:t>Managers</a:t>
              </a:r>
            </a:p>
            <a:p>
              <a:pPr algn="ctr">
                <a:buFont typeface="Wingdings" pitchFamily="2" charset="2"/>
                <a:buNone/>
              </a:pPr>
              <a:r>
                <a:rPr lang="en-US" altLang="en-US" sz="2000" b="1" dirty="0">
                  <a:solidFill>
                    <a:schemeClr val="accent2"/>
                  </a:solidFill>
                </a:rPr>
                <a:t>(Decision Makers</a:t>
              </a:r>
              <a:r>
                <a:rPr lang="en-US" altLang="en-US" sz="2000" b="1" dirty="0" smtClean="0">
                  <a:solidFill>
                    <a:schemeClr val="accent2"/>
                  </a:solidFill>
                </a:rPr>
                <a:t>)</a:t>
              </a:r>
            </a:p>
            <a:p>
              <a:pPr algn="ctr">
                <a:buNone/>
              </a:pPr>
              <a:r>
                <a:rPr lang="en-US" altLang="en-US" sz="1600" b="1" dirty="0">
                  <a:solidFill>
                    <a:srgbClr val="0070C0"/>
                  </a:solidFill>
                </a:rPr>
                <a:t>Data Based Answers to </a:t>
              </a:r>
            </a:p>
            <a:p>
              <a:pPr algn="ctr">
                <a:buNone/>
              </a:pPr>
              <a:r>
                <a:rPr lang="en-US" altLang="en-US" sz="1600" b="1" dirty="0">
                  <a:solidFill>
                    <a:srgbClr val="0070C0"/>
                  </a:solidFill>
                </a:rPr>
                <a:t>Real world </a:t>
              </a:r>
              <a:r>
                <a:rPr lang="en-US" altLang="en-US" sz="1600" b="1" dirty="0" smtClean="0">
                  <a:solidFill>
                    <a:srgbClr val="0070C0"/>
                  </a:solidFill>
                </a:rPr>
                <a:t>Problems</a:t>
              </a:r>
              <a:endParaRPr lang="en-US" altLang="en-US" sz="1800" dirty="0"/>
            </a:p>
            <a:p>
              <a:pPr algn="ctr">
                <a:buNone/>
              </a:pPr>
              <a:endParaRPr lang="en-US" altLang="en-US" sz="1100" dirty="0">
                <a:solidFill>
                  <a:srgbClr val="0070C0"/>
                </a:solidFill>
              </a:endParaRPr>
            </a:p>
          </p:txBody>
        </p:sp>
      </p:grpSp>
    </p:spTree>
    <p:extLst>
      <p:ext uri="{BB962C8B-B14F-4D97-AF65-F5344CB8AC3E}">
        <p14:creationId xmlns:p14="http://schemas.microsoft.com/office/powerpoint/2010/main" val="5079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Big Data Working Group</a:t>
            </a:r>
            <a:endParaRPr lang="en-US" dirty="0"/>
          </a:p>
        </p:txBody>
      </p:sp>
      <p:pic>
        <p:nvPicPr>
          <p:cNvPr id="4" name="Picture 3"/>
          <p:cNvPicPr>
            <a:picLocks noChangeAspect="1"/>
          </p:cNvPicPr>
          <p:nvPr/>
        </p:nvPicPr>
        <p:blipFill>
          <a:blip r:embed="rId2"/>
          <a:stretch>
            <a:fillRect/>
          </a:stretch>
        </p:blipFill>
        <p:spPr>
          <a:xfrm>
            <a:off x="1905000" y="1295400"/>
            <a:ext cx="5438775" cy="5438775"/>
          </a:xfrm>
          <a:prstGeom prst="rect">
            <a:avLst/>
          </a:prstGeom>
        </p:spPr>
      </p:pic>
    </p:spTree>
    <p:extLst>
      <p:ext uri="{BB962C8B-B14F-4D97-AF65-F5344CB8AC3E}">
        <p14:creationId xmlns:p14="http://schemas.microsoft.com/office/powerpoint/2010/main" val="718222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What is Population Informatics ?</a:t>
            </a:r>
          </a:p>
          <a:p>
            <a:pPr lvl="1"/>
            <a:r>
              <a:rPr lang="en-US" dirty="0" smtClean="0"/>
              <a:t>Social Genome</a:t>
            </a:r>
          </a:p>
          <a:p>
            <a:r>
              <a:rPr lang="en-US" dirty="0" smtClean="0"/>
              <a:t>Privacy Challenges</a:t>
            </a:r>
          </a:p>
          <a:p>
            <a:r>
              <a:rPr lang="en-US" altLang="ko-KR" dirty="0" smtClean="0"/>
              <a:t>D</a:t>
            </a:r>
            <a:r>
              <a:rPr lang="en-US" dirty="0" smtClean="0"/>
              <a:t>ata </a:t>
            </a:r>
            <a:r>
              <a:rPr lang="en-US" dirty="0"/>
              <a:t>A</a:t>
            </a:r>
            <a:r>
              <a:rPr lang="en-US" dirty="0" smtClean="0"/>
              <a:t>ccess </a:t>
            </a:r>
          </a:p>
          <a:p>
            <a:r>
              <a:rPr lang="en-US" dirty="0" smtClean="0"/>
              <a:t>Case Study</a:t>
            </a:r>
          </a:p>
          <a:p>
            <a:endParaRPr lang="en-US" dirty="0"/>
          </a:p>
        </p:txBody>
      </p:sp>
    </p:spTree>
    <p:extLst>
      <p:ext uri="{BB962C8B-B14F-4D97-AF65-F5344CB8AC3E}">
        <p14:creationId xmlns:p14="http://schemas.microsoft.com/office/powerpoint/2010/main" val="1761584896"/>
      </p:ext>
    </p:extLst>
  </p:cSld>
  <p:clrMapOvr>
    <a:masterClrMapping/>
  </p:clrMapOvr>
  <mc:AlternateContent xmlns:mc="http://schemas.openxmlformats.org/markup-compatibility/2006" xmlns:p14="http://schemas.microsoft.com/office/powerpoint/2010/main">
    <mc:Choice Requires="p14">
      <p:transition spd="slow" p14:dur="2000" advTm="27188"/>
    </mc:Choice>
    <mc:Fallback xmlns="">
      <p:transition spd="slow" advTm="2718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solidFill>
                  <a:srgbClr val="C00000"/>
                </a:solidFill>
              </a:rPr>
              <a:t>What is Population Informatics ?</a:t>
            </a:r>
          </a:p>
          <a:p>
            <a:pPr lvl="1"/>
            <a:r>
              <a:rPr lang="en-US" dirty="0" smtClean="0">
                <a:solidFill>
                  <a:srgbClr val="C00000"/>
                </a:solidFill>
              </a:rPr>
              <a:t>Social Genome</a:t>
            </a:r>
          </a:p>
          <a:p>
            <a:r>
              <a:rPr lang="en-US" dirty="0"/>
              <a:t>Privacy </a:t>
            </a:r>
            <a:r>
              <a:rPr lang="en-US" dirty="0" smtClean="0"/>
              <a:t>Challenges</a:t>
            </a:r>
          </a:p>
          <a:p>
            <a:r>
              <a:rPr lang="en-US" dirty="0" smtClean="0"/>
              <a:t>Data </a:t>
            </a:r>
            <a:r>
              <a:rPr lang="en-US" dirty="0"/>
              <a:t>A</a:t>
            </a:r>
            <a:r>
              <a:rPr lang="en-US" dirty="0" smtClean="0"/>
              <a:t>ccess </a:t>
            </a:r>
          </a:p>
          <a:p>
            <a:r>
              <a:rPr lang="en-US" dirty="0"/>
              <a:t>Case Study</a:t>
            </a:r>
          </a:p>
          <a:p>
            <a:endParaRPr lang="en-US" dirty="0"/>
          </a:p>
        </p:txBody>
      </p:sp>
    </p:spTree>
    <p:extLst>
      <p:ext uri="{BB962C8B-B14F-4D97-AF65-F5344CB8AC3E}">
        <p14:creationId xmlns:p14="http://schemas.microsoft.com/office/powerpoint/2010/main" val="1160331027"/>
      </p:ext>
    </p:extLst>
  </p:cSld>
  <p:clrMapOvr>
    <a:masterClrMapping/>
  </p:clrMapOvr>
  <mc:AlternateContent xmlns:mc="http://schemas.openxmlformats.org/markup-compatibility/2006" xmlns:p14="http://schemas.microsoft.com/office/powerpoint/2010/main">
    <mc:Choice Requires="p14">
      <p:transition spd="slow" p14:dur="2000" advTm="936"/>
    </mc:Choice>
    <mc:Fallback xmlns="">
      <p:transition spd="slow" advTm="93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smtClean="0"/>
              <a:t>Social Genome ?</a:t>
            </a:r>
            <a:endParaRPr lang="en-US" dirty="0" smtClean="0"/>
          </a:p>
        </p:txBody>
      </p:sp>
      <p:sp>
        <p:nvSpPr>
          <p:cNvPr id="11267" name="Content Placeholder 5"/>
          <p:cNvSpPr>
            <a:spLocks noGrp="1"/>
          </p:cNvSpPr>
          <p:nvPr>
            <p:ph idx="1"/>
          </p:nvPr>
        </p:nvSpPr>
        <p:spPr/>
        <p:txBody>
          <a:bodyPr>
            <a:normAutofit lnSpcReduction="10000"/>
          </a:bodyPr>
          <a:lstStyle/>
          <a:p>
            <a:r>
              <a:rPr lang="en-US" sz="2800" dirty="0"/>
              <a:t>Today, nearly all of our activities from birth until death leave digital traces in large databases. </a:t>
            </a:r>
            <a:endParaRPr lang="en-US" sz="2800" dirty="0" smtClean="0"/>
          </a:p>
          <a:p>
            <a:r>
              <a:rPr lang="en-US" sz="2800" dirty="0" smtClean="0"/>
              <a:t>Together, these digital traces collectively capture the footprints of our society, our </a:t>
            </a:r>
            <a:r>
              <a:rPr lang="en-US" sz="2800" i="1" u="sng" dirty="0" smtClean="0">
                <a:solidFill>
                  <a:srgbClr val="C00000"/>
                </a:solidFill>
              </a:rPr>
              <a:t>social genome</a:t>
            </a:r>
          </a:p>
          <a:p>
            <a:pPr lvl="1"/>
            <a:r>
              <a:rPr lang="en-US" sz="2400" dirty="0" smtClean="0"/>
              <a:t>Like the human genome, the social genome data has much buried in the massive almost chaotic data</a:t>
            </a:r>
          </a:p>
          <a:p>
            <a:pPr lvl="1"/>
            <a:r>
              <a:rPr lang="en-US" sz="2400" dirty="0" smtClean="0"/>
              <a:t>If properly analyzed and interpreted, this social genome could offer crucial insights into many of the most challenging problems facing our society (i.e. affordable and accessible quality healthcare, economics, education, employment, and welfare)</a:t>
            </a:r>
          </a:p>
          <a:p>
            <a:endParaRPr lang="en-US" sz="2800" dirty="0" smtClean="0"/>
          </a:p>
          <a:p>
            <a:endParaRPr lang="en-US" sz="2800" dirty="0" smtClean="0"/>
          </a:p>
        </p:txBody>
      </p:sp>
    </p:spTree>
    <p:extLst>
      <p:ext uri="{BB962C8B-B14F-4D97-AF65-F5344CB8AC3E}">
        <p14:creationId xmlns:p14="http://schemas.microsoft.com/office/powerpoint/2010/main" val="742745542"/>
      </p:ext>
    </p:extLst>
  </p:cSld>
  <p:clrMapOvr>
    <a:masterClrMapping/>
  </p:clrMapOvr>
  <mc:AlternateContent xmlns:mc="http://schemas.openxmlformats.org/markup-compatibility/2006" xmlns:p14="http://schemas.microsoft.com/office/powerpoint/2010/main">
    <mc:Choice Requires="p14">
      <p:transition spd="slow" p14:dur="2000" advTm="35335"/>
    </mc:Choice>
    <mc:Fallback xmlns="">
      <p:transition spd="slow" advTm="3533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36"/>
</p:tagLst>
</file>

<file path=ppt/tags/tag3.xml><?xml version="1.0" encoding="utf-8"?>
<p:tagLst xmlns:a="http://schemas.openxmlformats.org/drawingml/2006/main" xmlns:r="http://schemas.openxmlformats.org/officeDocument/2006/relationships" xmlns:p="http://schemas.openxmlformats.org/presentationml/2006/main">
  <p:tag name="TIMING" val="|76.8"/>
</p:tagLst>
</file>

<file path=ppt/tags/tag4.xml><?xml version="1.0" encoding="utf-8"?>
<p:tagLst xmlns:a="http://schemas.openxmlformats.org/drawingml/2006/main" xmlns:r="http://schemas.openxmlformats.org/officeDocument/2006/relationships" xmlns:p="http://schemas.openxmlformats.org/presentationml/2006/main">
  <p:tag name="TIMING"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2943</TotalTime>
  <Words>3869</Words>
  <Application>Microsoft Office PowerPoint</Application>
  <PresentationFormat>On-screen Show (4:3)</PresentationFormat>
  <Paragraphs>573</Paragraphs>
  <Slides>48</Slides>
  <Notes>28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Gill Sans Light</vt:lpstr>
      <vt:lpstr>Gulim</vt:lpstr>
      <vt:lpstr>Gulim</vt:lpstr>
      <vt:lpstr>맑은 고딕</vt:lpstr>
      <vt:lpstr>ＭＳ Ｐゴシック</vt:lpstr>
      <vt:lpstr>ヒラギノ角ゴ Pro W3</vt:lpstr>
      <vt:lpstr>ヒラギノ角ゴ ProN W3</vt:lpstr>
      <vt:lpstr>Arial</vt:lpstr>
      <vt:lpstr>Arial Narrow</vt:lpstr>
      <vt:lpstr>Book Antiqua</vt:lpstr>
      <vt:lpstr>Calibri</vt:lpstr>
      <vt:lpstr>Times New Roman</vt:lpstr>
      <vt:lpstr>Webdings</vt:lpstr>
      <vt:lpstr>Wingdings</vt:lpstr>
      <vt:lpstr>Office Theme</vt:lpstr>
      <vt:lpstr>PowerPoint Presentation</vt:lpstr>
      <vt:lpstr>Intro</vt:lpstr>
      <vt:lpstr>Research Focus</vt:lpstr>
      <vt:lpstr>Data Science Knowledge Discovery &amp; Data mining (KDD)</vt:lpstr>
      <vt:lpstr>PowerPoint Presentation</vt:lpstr>
      <vt:lpstr>NIST Big Data Working Group</vt:lpstr>
      <vt:lpstr>Agenda</vt:lpstr>
      <vt:lpstr>Agenda</vt:lpstr>
      <vt:lpstr>Social Genome ?</vt:lpstr>
      <vt:lpstr>Population Informatics ?</vt:lpstr>
      <vt:lpstr>Agenda</vt:lpstr>
      <vt:lpstr>Social Issues: Balance between</vt:lpstr>
      <vt:lpstr>Approaches to privacy protection</vt:lpstr>
      <vt:lpstr>Differential Privacy Privacy is a BUDGET constrained problem</vt:lpstr>
      <vt:lpstr>Privacy expectations  for doing research</vt:lpstr>
      <vt:lpstr>Information system requirements</vt:lpstr>
      <vt:lpstr>Privacy-by-Design</vt:lpstr>
      <vt:lpstr>Design Principles</vt:lpstr>
      <vt:lpstr>Agenda</vt:lpstr>
      <vt:lpstr>Ethical &amp; Controlled Repository Very clear transparency in the use of the data</vt:lpstr>
      <vt:lpstr>WORKFLOW</vt:lpstr>
      <vt:lpstr>System of Access Models</vt:lpstr>
      <vt:lpstr>The start …</vt:lpstr>
      <vt:lpstr>IRB: Risk of privacy violation vs. Benefit to Society</vt:lpstr>
      <vt:lpstr>Restricted Access :  Prepare the customized data</vt:lpstr>
      <vt:lpstr>Controlled Access :  Model using given tools</vt:lpstr>
      <vt:lpstr>Monitored Access :  Freely Repurpose </vt:lpstr>
      <vt:lpstr>Open Access :  No restriction on use </vt:lpstr>
      <vt:lpstr>Privacy Protection Mechanism</vt:lpstr>
      <vt:lpstr>Comparison of risk and usability</vt:lpstr>
      <vt:lpstr>Use Published Data for Good Decision Making</vt:lpstr>
      <vt:lpstr>Take Away I Information Accountability Works</vt:lpstr>
      <vt:lpstr>Take Away II Privacy is a BUDGET constrained problem</vt:lpstr>
      <vt:lpstr>Take Away III Privacy Expectation for Doing Research</vt:lpstr>
      <vt:lpstr>Will you donate your data  to find a cure for cancer?</vt:lpstr>
      <vt:lpstr>Agenda</vt:lpstr>
      <vt:lpstr>Case Study  Cancer care among the poor</vt:lpstr>
      <vt:lpstr>Case Study</vt:lpstr>
      <vt:lpstr>Analysis of Risk and Usability</vt:lpstr>
      <vt:lpstr>Thank you!  Questions?</vt:lpstr>
      <vt:lpstr>The Cost of the Digital Society</vt:lpstr>
      <vt:lpstr>Why not reap the benefits too ?</vt:lpstr>
      <vt:lpstr>The Problem</vt:lpstr>
      <vt:lpstr>The Power of the Social Genome</vt:lpstr>
      <vt:lpstr>The Impact: Population Informatics</vt:lpstr>
      <vt:lpstr>Privacy Preserving  Interactive Record Linkage</vt:lpstr>
      <vt:lpstr>AMIA: Population Informatics</vt:lpstr>
      <vt:lpstr>AMIA: Population Informatics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Choi</dc:creator>
  <cp:lastModifiedBy>Kum, Hye-Chung</cp:lastModifiedBy>
  <cp:revision>221</cp:revision>
  <cp:lastPrinted>2014-08-20T19:11:52Z</cp:lastPrinted>
  <dcterms:created xsi:type="dcterms:W3CDTF">2014-04-25T17:15:56Z</dcterms:created>
  <dcterms:modified xsi:type="dcterms:W3CDTF">2015-02-13T19:53:21Z</dcterms:modified>
</cp:coreProperties>
</file>