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778C9-3B2F-43B6-8B39-255E91F1AA36}">
  <a:tblStyle styleId="{80A778C9-3B2F-43B6-8B39-255E91F1AA36}" styleName="Table_0">
    <a:wholeTbl>
      <a:tcTxStyle/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5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3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8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11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1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13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6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90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5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I Analysis of High Dimensional Data Using Multivariate Control Statistics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53"/>
            <a:ext cx="9144000" cy="21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ISEN 614: Advanced Quality Control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>
              <a:spcBef>
                <a:spcPts val="0"/>
              </a:spcBef>
              <a:buSzPct val="25000"/>
            </a:pPr>
            <a:r>
              <a:rPr lang="en-US" dirty="0"/>
              <a:t>Team no. </a:t>
            </a:r>
            <a:r>
              <a:rPr lang="en-US" dirty="0" smtClean="0"/>
              <a:t>2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Teja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Gambhir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(UIN: 525001619)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Pulkit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Jain (UIN: 625005181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Conclusion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287000" cy="46917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alibri"/>
            </a:pPr>
            <a:r>
              <a:rPr lang="en-US" sz="1800" dirty="0"/>
              <a:t>Isolating the </a:t>
            </a:r>
            <a:r>
              <a:rPr lang="en-US" sz="1800" dirty="0" smtClean="0"/>
              <a:t>OOC </a:t>
            </a:r>
            <a:r>
              <a:rPr lang="en-US" sz="1800" dirty="0"/>
              <a:t>data from the </a:t>
            </a:r>
            <a:r>
              <a:rPr lang="en-US" sz="1800" dirty="0" smtClean="0"/>
              <a:t>IC </a:t>
            </a:r>
            <a:r>
              <a:rPr lang="en-US" sz="1800" dirty="0"/>
              <a:t>data by doing multiple iterations of the T</a:t>
            </a:r>
            <a:r>
              <a:rPr lang="en-US" sz="1800" baseline="30000" dirty="0"/>
              <a:t>2</a:t>
            </a:r>
            <a:r>
              <a:rPr lang="en-US" sz="1800" dirty="0"/>
              <a:t> and m-CUSUM control charts helped identify </a:t>
            </a:r>
            <a:r>
              <a:rPr lang="en-US" sz="1800" dirty="0" smtClean="0"/>
              <a:t>6 </a:t>
            </a:r>
            <a:r>
              <a:rPr lang="en-US" sz="1800" dirty="0"/>
              <a:t>more data points during the </a:t>
            </a: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round </a:t>
            </a:r>
            <a:r>
              <a:rPr lang="en-US" sz="1800" dirty="0"/>
              <a:t>of iterations that were </a:t>
            </a:r>
            <a:r>
              <a:rPr lang="en-US" sz="1800" dirty="0" smtClean="0"/>
              <a:t>OOC</a:t>
            </a:r>
            <a:endParaRPr lang="en-US" sz="18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dirty="0" smtClean="0"/>
              <a:t>Despite </a:t>
            </a:r>
            <a:r>
              <a:rPr lang="en-US" sz="1800" dirty="0"/>
              <a:t>performing the PCA, the non-diagonal elements of the covariance matrix are non-zero, which implies the values are correlated and thus dependent 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dirty="0"/>
              <a:t>This may be attributed to </a:t>
            </a:r>
            <a:r>
              <a:rPr lang="en-US" sz="1800" dirty="0" smtClean="0"/>
              <a:t>noise, </a:t>
            </a:r>
            <a:r>
              <a:rPr lang="en-US" sz="1800" dirty="0"/>
              <a:t>which made it difficult to achieve zero covariance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dirty="0"/>
              <a:t>With the conclusion of Phase I analysis, the control charts established </a:t>
            </a:r>
            <a:r>
              <a:rPr lang="en-US" sz="1800" dirty="0" smtClean="0"/>
              <a:t>with </a:t>
            </a:r>
            <a:r>
              <a:rPr lang="en-US" sz="1800" dirty="0"/>
              <a:t>the </a:t>
            </a:r>
            <a:r>
              <a:rPr lang="en-US" sz="1800" dirty="0" smtClean="0"/>
              <a:t>IC </a:t>
            </a:r>
            <a:r>
              <a:rPr lang="en-US" sz="1800" dirty="0"/>
              <a:t>mean and covariance can be used to monitor future </a:t>
            </a:r>
            <a:r>
              <a:rPr lang="en-US" sz="1800" dirty="0" smtClean="0"/>
              <a:t>observations</a:t>
            </a:r>
            <a:endParaRPr lang="en-US" sz="18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dirty="0"/>
              <a:t>This project forced us to rely on our own judgment and to rationalize all methods used, similar to a possible industry scenario 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dirty="0"/>
              <a:t>Having done the project we now have a better understanding of the relative advantages in utilizing one method over another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project is to conduct a Phase I analysis on a dataset with 209 characteristics and 552 observations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sample size of 1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goal is to establish control charts with in-control mean and covariance so that future observations can be monitored in Phase II analysis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so, multivariate statistical methods were used to isolate all out-of-control (OOC) data from the in-control (IC)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9787" y="1524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sz="half" idx="2"/>
          </p:nvPr>
        </p:nvSpPr>
        <p:spPr>
          <a:xfrm>
            <a:off x="839875" y="1857149"/>
            <a:ext cx="5240400" cy="4431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Because </a:t>
            </a:r>
            <a:r>
              <a:rPr lang="en-US" sz="2000" dirty="0" smtClean="0"/>
              <a:t>the physical </a:t>
            </a:r>
            <a:r>
              <a:rPr lang="en-US" sz="2000" dirty="0"/>
              <a:t>meaning of the dataset was unknown, PCA was performed on the covariance and the correlation matrix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The number of PCs to retain had to account for close to 80% of the total variation for substantial representation of data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Since the total number of observations equal </a:t>
            </a:r>
            <a:r>
              <a:rPr lang="en-US" sz="2000" dirty="0" smtClean="0"/>
              <a:t>552, </a:t>
            </a:r>
            <a:r>
              <a:rPr lang="en-US" sz="2000" dirty="0"/>
              <a:t>the ARL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 smtClean="0"/>
              <a:t>had to </a:t>
            </a:r>
            <a:r>
              <a:rPr lang="en-US" sz="2000" dirty="0"/>
              <a:t>be substantially less in order to observe </a:t>
            </a:r>
            <a:r>
              <a:rPr lang="en-US" sz="2000" dirty="0" smtClean="0"/>
              <a:t>sufficient OOC </a:t>
            </a:r>
            <a:r>
              <a:rPr lang="en-US" sz="2000" dirty="0"/>
              <a:t>points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Multiple iterations of the T</a:t>
            </a:r>
            <a:r>
              <a:rPr lang="en-US" sz="2000" baseline="30000" dirty="0"/>
              <a:t>2</a:t>
            </a:r>
            <a:r>
              <a:rPr lang="en-US" sz="2000" dirty="0"/>
              <a:t> and m-CUSUM control charts were needed in-conjunction in order to ensure both control charts had all in-control data</a:t>
            </a:r>
          </a:p>
          <a:p>
            <a:pPr lvl="0" algn="just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7713702" y="6495059"/>
            <a:ext cx="282620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Pictorial Summary of Approach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2310" y="162089"/>
            <a:ext cx="4598841" cy="633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3799" y="-91575"/>
            <a:ext cx="12576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Component Analysis of Correlation Matrix</a:t>
            </a:r>
          </a:p>
        </p:txBody>
      </p:sp>
      <p:pic>
        <p:nvPicPr>
          <p:cNvPr id="105" name="Shape 105" descr="MDL corr.jpg"/>
          <p:cNvPicPr preferRelativeResize="0"/>
          <p:nvPr/>
        </p:nvPicPr>
        <p:blipFill rotWithShape="1">
          <a:blip r:embed="rId3">
            <a:alphaModFix/>
          </a:blip>
          <a:srcRect l="3923" r="6287"/>
          <a:stretch/>
        </p:blipFill>
        <p:spPr>
          <a:xfrm>
            <a:off x="189134" y="949326"/>
            <a:ext cx="3902100" cy="3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scree plotcorr.jpg"/>
          <p:cNvPicPr preferRelativeResize="0"/>
          <p:nvPr/>
        </p:nvPicPr>
        <p:blipFill rotWithShape="1">
          <a:blip r:embed="rId4">
            <a:alphaModFix/>
          </a:blip>
          <a:srcRect l="4219" r="7117"/>
          <a:stretch/>
        </p:blipFill>
        <p:spPr>
          <a:xfrm>
            <a:off x="4152204" y="995827"/>
            <a:ext cx="3795899" cy="320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l="4069"/>
          <a:stretch/>
        </p:blipFill>
        <p:spPr>
          <a:xfrm>
            <a:off x="8009073" y="995827"/>
            <a:ext cx="409350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14153" y="4205063"/>
            <a:ext cx="383165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MDL Plot for PCA on Correlation Matrix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241721" y="4227519"/>
            <a:ext cx="39020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3: Scree Plot for PCA on Correlation Matrix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143820" y="4227840"/>
            <a:ext cx="4019127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4: Pareto Plot for PCA on Correlation Matrix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46121" y="4724732"/>
            <a:ext cx="11493300" cy="169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plot retains 24 PCs, which is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 plot begins to level only after 16 PCs, but retaining 16 PCs is still too many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plot shows 10 PCs contribute less than 67% of the total variance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a total variance of around 80% is not reached with a small number of PCs, further analysis with the PCs for the correlation matrix was forgone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90057" y="-20016"/>
            <a:ext cx="119505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Component Analysis of Covariance Matrix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xfrm>
            <a:off x="330053" y="4946830"/>
            <a:ext cx="11493300" cy="169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MDL plot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retains 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36 PCs, which is too many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Scree and Pareto plots </a:t>
            </a:r>
            <a:r>
              <a:rPr lang="en-US" sz="2000" dirty="0"/>
              <a:t>show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3 PCs </a:t>
            </a:r>
            <a:r>
              <a:rPr lang="en-US" sz="2000" dirty="0"/>
              <a:t>have a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total variance of 78%, which approximately meets our criteria of a total variance of 80%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The first 3 PCs of the covariance matrix were chosen for further analysis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4381" r="5419"/>
          <a:stretch/>
        </p:blipFill>
        <p:spPr>
          <a:xfrm>
            <a:off x="74272" y="1219702"/>
            <a:ext cx="384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r="6322"/>
          <a:stretch/>
        </p:blipFill>
        <p:spPr>
          <a:xfrm>
            <a:off x="3983322" y="1230751"/>
            <a:ext cx="39975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0872" y="1263169"/>
            <a:ext cx="4018926" cy="3189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130665" y="4535091"/>
            <a:ext cx="3929133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7: Pareto Plot for PCA on Covariance Matrix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198975" y="4498625"/>
            <a:ext cx="384791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6: Scree Plot for PCA on Covariance Matrix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46624" y="4480675"/>
            <a:ext cx="3802861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5: MDL Plot for PCA on Covariance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descr="C:\Users\Pulkit\Desktop\ISEN\614 Advanced Quality Control\Project\PC1.png"/>
          <p:cNvPicPr preferRelativeResize="0"/>
          <p:nvPr/>
        </p:nvPicPr>
        <p:blipFill rotWithShape="1">
          <a:blip r:embed="rId3">
            <a:alphaModFix/>
          </a:blip>
          <a:srcRect l="6400" r="5466" b="3759"/>
          <a:stretch/>
        </p:blipFill>
        <p:spPr>
          <a:xfrm>
            <a:off x="314424" y="1173300"/>
            <a:ext cx="5273400" cy="2462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5250" y="0"/>
            <a:ext cx="12095134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Control Chart Parameters: </a:t>
            </a:r>
            <a:r>
              <a:rPr lang="en-US" dirty="0"/>
              <a:t>m-CUSUM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5803575" y="1199425"/>
            <a:ext cx="6051600" cy="28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OOC data was observed on PC1 and PC2, but not on PC3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38 points observed were OOC on PC2 </a:t>
            </a:r>
            <a:r>
              <a:rPr lang="en-US" sz="1850" dirty="0"/>
              <a:t>and on the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m-CUSUM </a:t>
            </a:r>
            <a:r>
              <a:rPr lang="en-US" sz="1850" dirty="0"/>
              <a:t>for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</a:t>
            </a:r>
            <a:r>
              <a:rPr lang="en-US" sz="1850" dirty="0" smtClean="0"/>
              <a:t>-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sigma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shift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three charts signaled for data points from 500 to 552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m-CUSUM closely identifies the same OOC points as the PCs, a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shift of 3-sigma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chosen instead 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shift of 2-sigma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lang="en-US" sz="1850" dirty="0"/>
              <a:t>Chosen parameters: </a:t>
            </a:r>
            <a:r>
              <a:rPr lang="en-US" sz="1600" b="1" dirty="0"/>
              <a:t>ARL</a:t>
            </a:r>
            <a:r>
              <a:rPr lang="en-US" sz="1600" b="1" baseline="-25000" dirty="0"/>
              <a:t>0</a:t>
            </a:r>
            <a:r>
              <a:rPr lang="en-US" sz="1600" b="1" dirty="0"/>
              <a:t> = 200 </a:t>
            </a:r>
            <a:r>
              <a:rPr lang="en-US" sz="1600" dirty="0"/>
              <a:t>and</a:t>
            </a:r>
            <a:r>
              <a:rPr lang="en-US" sz="1600" b="1" dirty="0"/>
              <a:t> UCL = 5.48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7368"/>
              <a:buFont typeface="Arial"/>
              <a:buChar char="•"/>
            </a:pPr>
            <a:endParaRPr sz="185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1850" dirty="0"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l="8330" r="7687"/>
          <a:stretch/>
        </p:blipFill>
        <p:spPr>
          <a:xfrm>
            <a:off x="5764273" y="4142337"/>
            <a:ext cx="6130200" cy="21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 descr="C:\Users\Pulkit\Desktop\ISEN\614 Advanced Quality Control\Project\PC2.png"/>
          <p:cNvPicPr preferRelativeResize="0"/>
          <p:nvPr/>
        </p:nvPicPr>
        <p:blipFill rotWithShape="1">
          <a:blip r:embed="rId5">
            <a:alphaModFix/>
          </a:blip>
          <a:srcRect l="8434" r="7727" b="4605"/>
          <a:stretch/>
        </p:blipFill>
        <p:spPr>
          <a:xfrm>
            <a:off x="314424" y="3897875"/>
            <a:ext cx="5273400" cy="2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57200" y="5260704"/>
            <a:ext cx="567807" cy="944700"/>
          </a:xfrm>
          <a:prstGeom prst="ellipse">
            <a:avLst/>
          </a:prstGeom>
          <a:noFill/>
          <a:ln w="1905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981228" y="4324089"/>
            <a:ext cx="802200" cy="1500600"/>
          </a:xfrm>
          <a:prstGeom prst="ellipse">
            <a:avLst/>
          </a:prstGeom>
          <a:noFill/>
          <a:ln w="1905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565514" y="1548919"/>
            <a:ext cx="528900" cy="6363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0853027" y="4593973"/>
            <a:ext cx="649800" cy="12015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500165" y="1495397"/>
            <a:ext cx="528000" cy="743400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425959" y="5247803"/>
            <a:ext cx="476100" cy="580500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885318" y="5200762"/>
            <a:ext cx="680195" cy="10137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0114557" y="4723983"/>
            <a:ext cx="645600" cy="10788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978343" y="2940076"/>
            <a:ext cx="462300" cy="5880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7750800" y="6426925"/>
            <a:ext cx="3223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10: m-CUSUM for 3-Sigma Mean Shift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413275" y="6426925"/>
            <a:ext cx="30489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9: PC2 for PCA on Covariance Matrix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516613" y="3649979"/>
            <a:ext cx="30489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8: PC1 for PCA on Covariance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650" y="257075"/>
            <a:ext cx="53574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Establishing Control Chart Parameters: T</a:t>
            </a:r>
            <a:r>
              <a:rPr lang="en-US" baseline="30000"/>
              <a:t>2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6445024" y="1745857"/>
            <a:ext cx="5709706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/>
              <a:t>Plot shows original profile signal for 3 OOC segments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/>
              <a:t>The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segment shows the profile for the IC data points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egment 3 and segment 2 deviate the most from the IC segment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4294967295"/>
          </p:nvPr>
        </p:nvSpPr>
        <p:spPr>
          <a:xfrm>
            <a:off x="0" y="1870075"/>
            <a:ext cx="5870575" cy="1158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The T</a:t>
            </a:r>
            <a:r>
              <a:rPr lang="en-US" sz="1800" b="0" i="0" u="none" strike="noStrike" cap="none" baseline="30000" dirty="0" smtClean="0">
                <a:solidFill>
                  <a:schemeClr val="dk1"/>
                </a:solidFill>
                <a:sym typeface="Calibri"/>
              </a:rPr>
              <a:t>2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 chart was able </a:t>
            </a: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to detect a similar trend because of its sensitivi</a:t>
            </a:r>
            <a:r>
              <a:rPr lang="en-US" sz="1800" dirty="0"/>
              <a:t>ty to </a:t>
            </a: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large, </a:t>
            </a:r>
            <a:r>
              <a:rPr lang="en-US" sz="1800" dirty="0"/>
              <a:t>sustained</a:t>
            </a: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 mean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shifts</a:t>
            </a:r>
            <a:endParaRPr lang="en-US"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 dirty="0"/>
              <a:t>An </a:t>
            </a:r>
            <a:r>
              <a:rPr lang="en-US" sz="1800" b="1" dirty="0"/>
              <a:t>alpha of 0.005</a:t>
            </a:r>
            <a:r>
              <a:rPr lang="en-US" sz="1800" dirty="0"/>
              <a:t> was used corresponding with an ARL</a:t>
            </a:r>
            <a:r>
              <a:rPr lang="en-US" sz="1800" baseline="-25000" dirty="0"/>
              <a:t>0</a:t>
            </a:r>
            <a:r>
              <a:rPr lang="en-US" sz="1800" dirty="0"/>
              <a:t> of 200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7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7375" r="8808"/>
          <a:stretch/>
        </p:blipFill>
        <p:spPr>
          <a:xfrm>
            <a:off x="6375125" y="3035800"/>
            <a:ext cx="5529600" cy="33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328325" y="80225"/>
            <a:ext cx="5576400" cy="16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Restoration of Original Signal Profiles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l="3473" r="2133" b="3372"/>
          <a:stretch/>
        </p:blipFill>
        <p:spPr>
          <a:xfrm>
            <a:off x="251879" y="3088799"/>
            <a:ext cx="5687119" cy="312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69926" y="6272547"/>
            <a:ext cx="5417100" cy="6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/>
              <a:t>Figure 11: T2 Control Chart for 3 PCs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035875" y="6333943"/>
            <a:ext cx="6208099" cy="6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Figure 12: Restoration of Original Signal Profiles for 4 Major Segments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l="33454" t="-9537" r="19781" b="47402"/>
          <a:stretch/>
        </p:blipFill>
        <p:spPr>
          <a:xfrm>
            <a:off x="7102200" y="3088787"/>
            <a:ext cx="1037850" cy="132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6061225" y="417350"/>
            <a:ext cx="9600" cy="627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/>
          <p:nvPr/>
        </p:nvSpPr>
        <p:spPr>
          <a:xfrm>
            <a:off x="283098" y="4651125"/>
            <a:ext cx="636900" cy="1325700"/>
          </a:xfrm>
          <a:prstGeom prst="ellipse">
            <a:avLst/>
          </a:prstGeom>
          <a:noFill/>
          <a:ln w="19050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243975" y="4808425"/>
            <a:ext cx="513300" cy="944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014775" y="4086201"/>
            <a:ext cx="562800" cy="1219200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465625" y="3476600"/>
            <a:ext cx="825900" cy="1828800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 flipH="1">
            <a:off x="7759050" y="3632950"/>
            <a:ext cx="626100" cy="759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Oval 1"/>
          <p:cNvSpPr/>
          <p:nvPr/>
        </p:nvSpPr>
        <p:spPr>
          <a:xfrm>
            <a:off x="8387749" y="3246104"/>
            <a:ext cx="603402" cy="6217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02375" y="202325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Isolate OOC Data from IC Data: T2 and m-CUSUM Iterations</a:t>
            </a:r>
          </a:p>
        </p:txBody>
      </p:sp>
      <p:pic>
        <p:nvPicPr>
          <p:cNvPr id="169" name="Shape 169" descr="C:\Users\Pulkit\Desktop\ISEN\614 Advanced Quality Control\Project\1_T1.png"/>
          <p:cNvPicPr preferRelativeResize="0"/>
          <p:nvPr/>
        </p:nvPicPr>
        <p:blipFill rotWithShape="1">
          <a:blip r:embed="rId3">
            <a:alphaModFix/>
          </a:blip>
          <a:srcRect l="9089" r="8099"/>
          <a:stretch/>
        </p:blipFill>
        <p:spPr>
          <a:xfrm>
            <a:off x="4180114" y="1389975"/>
            <a:ext cx="3897086" cy="23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 descr="C:\Users\Pulkit\Desktop\ISEN\614 Advanced Quality Control\Project\1_T4.png"/>
          <p:cNvPicPr preferRelativeResize="0"/>
          <p:nvPr/>
        </p:nvPicPr>
        <p:blipFill rotWithShape="1">
          <a:blip r:embed="rId4">
            <a:alphaModFix/>
          </a:blip>
          <a:srcRect l="8221" r="8002"/>
          <a:stretch/>
        </p:blipFill>
        <p:spPr>
          <a:xfrm>
            <a:off x="8196942" y="1389975"/>
            <a:ext cx="3929743" cy="24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C:\Users\Pulkit\Desktop\ISEN\614 Advanced Quality Control\Project\2_t1.png"/>
          <p:cNvPicPr preferRelativeResize="0"/>
          <p:nvPr/>
        </p:nvPicPr>
        <p:blipFill rotWithShape="1">
          <a:blip r:embed="rId5">
            <a:alphaModFix/>
          </a:blip>
          <a:srcRect l="8239" r="7547"/>
          <a:stretch/>
        </p:blipFill>
        <p:spPr>
          <a:xfrm>
            <a:off x="8213514" y="4112950"/>
            <a:ext cx="3913172" cy="23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-62203" y="1568152"/>
            <a:ext cx="4308578" cy="45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sz="1600" dirty="0"/>
              <a:t>The </a:t>
            </a: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round </a:t>
            </a:r>
            <a:r>
              <a:rPr lang="en-US" sz="1600" dirty="0"/>
              <a:t>of T</a:t>
            </a:r>
            <a:r>
              <a:rPr lang="en-US" sz="1600" baseline="30000" dirty="0"/>
              <a:t>2 </a:t>
            </a:r>
            <a:r>
              <a:rPr lang="en-US" sz="1600" dirty="0"/>
              <a:t>was followed by the </a:t>
            </a: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round </a:t>
            </a:r>
            <a:r>
              <a:rPr lang="en-US" sz="1600" dirty="0"/>
              <a:t>of m-CUSUM to establish IC points on both charts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sz="1600" dirty="0"/>
              <a:t>The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round of </a:t>
            </a:r>
            <a:r>
              <a:rPr lang="en-US" sz="1600" dirty="0"/>
              <a:t>T</a:t>
            </a:r>
            <a:r>
              <a:rPr lang="en-US" sz="1600" baseline="30000" dirty="0"/>
              <a:t>2</a:t>
            </a:r>
            <a:r>
              <a:rPr lang="en-US" sz="1600" dirty="0"/>
              <a:t> showed OOC </a:t>
            </a:r>
            <a:r>
              <a:rPr lang="en-US" sz="1600" dirty="0" smtClean="0"/>
              <a:t>points, </a:t>
            </a:r>
            <a:r>
              <a:rPr lang="en-US" sz="1600" dirty="0"/>
              <a:t>so multiple rounds were needed for both charts to remove all OOC data points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3" name="Shape 173" descr="C:\Users\Pulkit\Desktop\ISEN\614 Advanced Quality Control\Project\1_m3.png"/>
          <p:cNvPicPr preferRelativeResize="0"/>
          <p:nvPr/>
        </p:nvPicPr>
        <p:blipFill rotWithShape="1">
          <a:blip r:embed="rId6">
            <a:alphaModFix/>
          </a:blip>
          <a:srcRect l="7262" r="7386"/>
          <a:stretch/>
        </p:blipFill>
        <p:spPr>
          <a:xfrm>
            <a:off x="4133813" y="4112950"/>
            <a:ext cx="3943387" cy="234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Shape 174"/>
          <p:cNvGraphicFramePr/>
          <p:nvPr>
            <p:extLst>
              <p:ext uri="{D42A27DB-BD31-4B8C-83A1-F6EECF244321}">
                <p14:modId xmlns:p14="http://schemas.microsoft.com/office/powerpoint/2010/main" val="990293277"/>
              </p:ext>
            </p:extLst>
          </p:nvPr>
        </p:nvGraphicFramePr>
        <p:xfrm>
          <a:off x="337980" y="3316613"/>
          <a:ext cx="3474444" cy="2906076"/>
        </p:xfrm>
        <a:graphic>
          <a:graphicData uri="http://schemas.openxmlformats.org/drawingml/2006/table">
            <a:tbl>
              <a:tblPr bandRow="1">
                <a:noFill/>
                <a:tableStyleId>{80A778C9-3B2F-43B6-8B39-255E91F1AA36}</a:tableStyleId>
              </a:tblPr>
              <a:tblGrid>
                <a:gridCol w="5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268">
                <a:tc gridSpan="5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100" b="1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m-CUSUM Control Chart Out-of-Control Observations</a:t>
                      </a: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6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Chart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Iteration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OOC Points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Remaining Observations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1">
                <a:tc rowSpan="5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 anchor="ctr"/>
                </a:tc>
                <a:tc row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100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458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451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mCUSUM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445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444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11">
                <a:tc row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</a:p>
                  </a:txBody>
                  <a:tcPr marL="73025" marR="73025" marT="0" marB="0" anchor="ctr"/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100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441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440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-CUSUM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439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438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61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100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438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4829142" y="3773475"/>
            <a:ext cx="3367800" cy="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b="1" dirty="0"/>
              <a:t>Figure 13: T</a:t>
            </a:r>
            <a:r>
              <a:rPr lang="en-US" sz="1400" b="1" baseline="30000" dirty="0"/>
              <a:t>2</a:t>
            </a:r>
            <a:r>
              <a:rPr lang="en-US" sz="1400" b="1" dirty="0"/>
              <a:t> Round 1 Iteration 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729975" y="3789425"/>
            <a:ext cx="3367800" cy="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Figure 14: T</a:t>
            </a:r>
            <a:r>
              <a:rPr lang="en-US" sz="1400" b="1" baseline="30000" dirty="0"/>
              <a:t>2</a:t>
            </a:r>
            <a:r>
              <a:rPr lang="en-US" sz="1400" b="1" dirty="0"/>
              <a:t> Round 1 Iteration 4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412099" y="6358400"/>
            <a:ext cx="3653075" cy="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Figure 15: m-CUSUM Round 1 Iteration 3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8432275" y="6358400"/>
            <a:ext cx="3665500" cy="21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Figure 16: m-CUSUM Round 1 Iteration 4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64648" y="6291455"/>
            <a:ext cx="4245425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b="1" dirty="0"/>
              <a:t>Table 1: OOC Points for Control Chart Iterations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Results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246889" y="1690825"/>
            <a:ext cx="5620512" cy="161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US" sz="2000" dirty="0"/>
              <a:t>After 3 rounds of iterations, all OOC data points were </a:t>
            </a:r>
            <a:r>
              <a:rPr lang="en-US" sz="2000" dirty="0" smtClean="0"/>
              <a:t>removed</a:t>
            </a:r>
          </a:p>
          <a:p>
            <a:pPr marL="101600" lvl="0" indent="0" rtl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US" sz="2000" dirty="0"/>
              <a:t>A total of 438 observation out of the original 552 were found to be </a:t>
            </a:r>
            <a:r>
              <a:rPr lang="en-US" sz="2000" dirty="0" smtClean="0"/>
              <a:t>in control</a:t>
            </a:r>
          </a:p>
          <a:p>
            <a:pPr marL="101600" lvl="0" indent="0" rtl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177800" indent="0">
              <a:buNone/>
            </a:pPr>
            <a:endParaRPr lang="en-US" sz="2000" dirty="0"/>
          </a:p>
          <a:p>
            <a:pPr marL="177800" indent="0">
              <a:buNone/>
            </a:pPr>
            <a:endParaRPr sz="2000" dirty="0"/>
          </a:p>
        </p:txBody>
      </p:sp>
      <p:pic>
        <p:nvPicPr>
          <p:cNvPr id="186" name="Shape 186" descr="C:\Users\Pulkit\Desktop\ISEN\614 Advanced Quality Control\Project\2_m3.png"/>
          <p:cNvPicPr preferRelativeResize="0"/>
          <p:nvPr/>
        </p:nvPicPr>
        <p:blipFill rotWithShape="1">
          <a:blip r:embed="rId3">
            <a:alphaModFix/>
          </a:blip>
          <a:srcRect l="6816" r="4080" b="2888"/>
          <a:stretch/>
        </p:blipFill>
        <p:spPr>
          <a:xfrm>
            <a:off x="6531681" y="217777"/>
            <a:ext cx="5486399" cy="303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C:\Users\Pulkit\Desktop\ISEN\614 Advanced Quality Control\Project\3_t1.png"/>
          <p:cNvPicPr preferRelativeResize="0"/>
          <p:nvPr/>
        </p:nvPicPr>
        <p:blipFill rotWithShape="1">
          <a:blip r:embed="rId4">
            <a:alphaModFix/>
          </a:blip>
          <a:srcRect l="6452" r="5758" b="2517"/>
          <a:stretch/>
        </p:blipFill>
        <p:spPr>
          <a:xfrm>
            <a:off x="6628319" y="3588876"/>
            <a:ext cx="5293125" cy="298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7744968" y="3204944"/>
            <a:ext cx="3715513" cy="187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Figure 17: m-CUSUM Round 2 Iteration 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005717" y="6502053"/>
            <a:ext cx="3348083" cy="218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Figure 18: T</a:t>
            </a:r>
            <a:r>
              <a:rPr lang="en-US" sz="1400" b="1" baseline="30000" dirty="0"/>
              <a:t>2</a:t>
            </a:r>
            <a:r>
              <a:rPr lang="en-US" sz="1400" b="1" dirty="0"/>
              <a:t> Round 3 Iteration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6889" y="3306025"/>
                <a:ext cx="8436683" cy="18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35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In-control mean:  </a:t>
                </a:r>
                <a:r>
                  <a:rPr lang="en-US" sz="1800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11.27567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16.49829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5.62782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marL="4635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4635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In-control </a:t>
                </a:r>
                <a:r>
                  <a:rPr lang="en-US" sz="1800" dirty="0" smtClean="0"/>
                  <a:t>covariance: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5724.7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519.95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−456.43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519.95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1180.8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−354.18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−456.43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−354.18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1084.2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9" y="3306025"/>
                <a:ext cx="8436683" cy="1845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</TotalTime>
  <Words>946</Words>
  <Application>Microsoft Office PowerPoint</Application>
  <PresentationFormat>Widescreen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Phase I Analysis of High Dimensional Data Using Multivariate Control Statistics</vt:lpstr>
      <vt:lpstr>Purpose</vt:lpstr>
      <vt:lpstr>Approach</vt:lpstr>
      <vt:lpstr>Principle Component Analysis of Correlation Matrix</vt:lpstr>
      <vt:lpstr>Principle Component Analysis of Covariance Matrix</vt:lpstr>
      <vt:lpstr>Establishing Control Chart Parameters: m-CUSUM</vt:lpstr>
      <vt:lpstr>Establishing Control Chart Parameters: T2</vt:lpstr>
      <vt:lpstr>Isolate OOC Data from IC Data: T2 and m-CUSUM Iterations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 Analysis of High Dimensional Data Using Multivariate Control Statistics</dc:title>
  <dc:creator>Gambhir, Teja Kishor</dc:creator>
  <cp:lastModifiedBy>tgambhir</cp:lastModifiedBy>
  <cp:revision>7</cp:revision>
  <dcterms:modified xsi:type="dcterms:W3CDTF">2016-12-06T22:15:34Z</dcterms:modified>
</cp:coreProperties>
</file>