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88" r:id="rId3"/>
    <p:sldId id="291" r:id="rId4"/>
    <p:sldId id="292" r:id="rId5"/>
    <p:sldId id="258" r:id="rId6"/>
    <p:sldId id="259" r:id="rId7"/>
    <p:sldId id="260" r:id="rId8"/>
    <p:sldId id="261" r:id="rId9"/>
    <p:sldId id="262" r:id="rId10"/>
    <p:sldId id="263" r:id="rId11"/>
    <p:sldId id="286" r:id="rId12"/>
    <p:sldId id="287" r:id="rId13"/>
    <p:sldId id="264" r:id="rId14"/>
    <p:sldId id="265" r:id="rId15"/>
    <p:sldId id="296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94" r:id="rId37"/>
    <p:sldId id="293" r:id="rId38"/>
    <p:sldId id="295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02ED8C-94FD-41E5-A6AB-055276CE4CCC}" type="datetimeFigureOut">
              <a:rPr lang="en-IN" smtClean="0"/>
              <a:t>18-01-2019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67C31-FA0C-4851-B5A4-964BA4F30D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265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C8B0-6077-4AFA-858E-4D9CEB943718}" type="datetime1">
              <a:rPr lang="en-IN" smtClean="0"/>
              <a:t>18-01-2019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52A5C-C286-4A6F-963A-FB32C61EA1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702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5D8F-4EF4-49DC-8F77-4E26C131A54E}" type="datetime1">
              <a:rPr lang="en-IN" smtClean="0"/>
              <a:t>18-01-2019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52A5C-C286-4A6F-963A-FB32C61EA1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104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FE51C-68AE-4C99-95A0-13CC65B31203}" type="datetime1">
              <a:rPr lang="en-IN" smtClean="0"/>
              <a:t>18-01-2019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52A5C-C286-4A6F-963A-FB32C61EA1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569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39EA5-1B39-4325-8E1F-D6B454597718}" type="datetime1">
              <a:rPr lang="en-IN" smtClean="0"/>
              <a:t>18-01-2019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52A5C-C286-4A6F-963A-FB32C61EA1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102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75A76-D3B2-45A3-A8C4-7A8C08E9FE3D}" type="datetime1">
              <a:rPr lang="en-IN" smtClean="0"/>
              <a:t>18-01-2019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52A5C-C286-4A6F-963A-FB32C61EA1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515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4CB9-406C-4B8F-8459-8735FD95BD78}" type="datetime1">
              <a:rPr lang="en-IN" smtClean="0"/>
              <a:t>18-01-2019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52A5C-C286-4A6F-963A-FB32C61EA1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956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3D121-0FD1-4EDF-9363-659800F725FC}" type="datetime1">
              <a:rPr lang="en-IN" smtClean="0"/>
              <a:t>18-01-2019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52A5C-C286-4A6F-963A-FB32C61EA1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6373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1EF45-EC99-4B45-829E-2BE48B17AE2C}" type="datetime1">
              <a:rPr lang="en-IN" smtClean="0"/>
              <a:t>18-01-2019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52A5C-C286-4A6F-963A-FB32C61EA1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7909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F5DF-225E-420D-BB79-924AD8363B75}" type="datetime1">
              <a:rPr lang="en-IN" smtClean="0"/>
              <a:t>18-01-2019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52A5C-C286-4A6F-963A-FB32C61EA1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843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696A-312B-4E85-9CBB-730AECD82721}" type="datetime1">
              <a:rPr lang="en-IN" smtClean="0"/>
              <a:t>18-01-2019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52A5C-C286-4A6F-963A-FB32C61EA1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812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90C2-FC9E-4232-A448-60ABE148B056}" type="datetime1">
              <a:rPr lang="en-IN" smtClean="0"/>
              <a:t>18-01-2019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52A5C-C286-4A6F-963A-FB32C61EA1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643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2F123-F340-499E-BA6B-3C14468FC605}" type="datetime1">
              <a:rPr lang="en-IN" smtClean="0"/>
              <a:t>18-01-2019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52A5C-C286-4A6F-963A-FB32C61EA1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278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Today’s Objective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IN" dirty="0">
                <a:solidFill>
                  <a:schemeClr val="tx1"/>
                </a:solidFill>
              </a:rPr>
              <a:t>1. Stack</a:t>
            </a:r>
          </a:p>
        </p:txBody>
      </p:sp>
    </p:spTree>
    <p:extLst>
      <p:ext uri="{BB962C8B-B14F-4D97-AF65-F5344CB8AC3E}">
        <p14:creationId xmlns:p14="http://schemas.microsoft.com/office/powerpoint/2010/main" val="113804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Some Applications 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Reverse the series</a:t>
            </a:r>
          </a:p>
          <a:p>
            <a:r>
              <a:rPr lang="en-US" dirty="0"/>
              <a:t>Decimal to binary conversion</a:t>
            </a:r>
          </a:p>
          <a:p>
            <a:r>
              <a:rPr lang="en-US" dirty="0" err="1"/>
              <a:t>Pallindrome</a:t>
            </a:r>
            <a:r>
              <a:rPr lang="en-US" dirty="0"/>
              <a:t> checking</a:t>
            </a:r>
          </a:p>
          <a:p>
            <a:r>
              <a:rPr lang="en-US" dirty="0"/>
              <a:t>8 Queens problem with backtracking</a:t>
            </a:r>
          </a:p>
          <a:p>
            <a:r>
              <a:rPr lang="en-US" dirty="0"/>
              <a:t>Checking balanced </a:t>
            </a:r>
            <a:r>
              <a:rPr lang="en-US" dirty="0" err="1"/>
              <a:t>paranthesis</a:t>
            </a:r>
            <a:endParaRPr lang="en-US" dirty="0"/>
          </a:p>
          <a:p>
            <a:r>
              <a:rPr lang="en-US" dirty="0"/>
              <a:t>Infix to postfix expression</a:t>
            </a:r>
          </a:p>
          <a:p>
            <a:r>
              <a:rPr lang="en-US" dirty="0"/>
              <a:t>Evaluation of postfix expression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48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rgbClr val="C00000"/>
                </a:solidFill>
              </a:rPr>
              <a:t>What is easier for computing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544616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expression that you see above is known as </a:t>
            </a:r>
            <a:r>
              <a:rPr lang="en-US" dirty="0">
                <a:solidFill>
                  <a:srgbClr val="C00000"/>
                </a:solidFill>
              </a:rPr>
              <a:t>Infix </a:t>
            </a:r>
            <a:r>
              <a:rPr lang="en-US" dirty="0"/>
              <a:t>Notation.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is a convention which humans are familiar with and is easier to read.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But </a:t>
            </a:r>
            <a:r>
              <a:rPr lang="en-IN" dirty="0"/>
              <a:t>for a computer,</a:t>
            </a:r>
            <a:r>
              <a:rPr lang="en-US" dirty="0"/>
              <a:t>calculating the result from an expression in this form is </a:t>
            </a:r>
            <a:r>
              <a:rPr lang="en-IN" dirty="0"/>
              <a:t>difficult.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Hence the </a:t>
            </a:r>
            <a:r>
              <a:rPr lang="en-US" dirty="0"/>
              <a:t>need arises to find another suitable system for </a:t>
            </a:r>
            <a:r>
              <a:rPr lang="en-IN" dirty="0"/>
              <a:t>representing arithmetic </a:t>
            </a:r>
            <a:r>
              <a:rPr lang="en-US" dirty="0"/>
              <a:t>expressions which can be easily processed by computing </a:t>
            </a:r>
            <a:r>
              <a:rPr lang="en-IN" dirty="0"/>
              <a:t>systems.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Prefix and Postfix </a:t>
            </a:r>
            <a:r>
              <a:rPr lang="en-US" dirty="0"/>
              <a:t>Notations make the evaluation </a:t>
            </a:r>
            <a:r>
              <a:rPr lang="en-IN" dirty="0"/>
              <a:t>procedure really simple.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But since we can't expect the user to type an expression </a:t>
            </a:r>
            <a:r>
              <a:rPr lang="en-IN" dirty="0"/>
              <a:t>in either prefix or</a:t>
            </a:r>
          </a:p>
          <a:p>
            <a:pPr marL="0" indent="0">
              <a:buNone/>
            </a:pPr>
            <a:r>
              <a:rPr lang="en-US" dirty="0"/>
              <a:t>       postfix, we must convert the infix expression (specified </a:t>
            </a:r>
            <a:r>
              <a:rPr lang="en-IN" dirty="0"/>
              <a:t>by the user) into</a:t>
            </a:r>
          </a:p>
          <a:p>
            <a:pPr marL="0" indent="0">
              <a:buNone/>
            </a:pPr>
            <a:r>
              <a:rPr lang="en-US" dirty="0"/>
              <a:t>       prefix or postfix before processing it.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This means that your program would have to have two </a:t>
            </a:r>
            <a:r>
              <a:rPr lang="en-IN" dirty="0"/>
              <a:t>separate functions,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300" dirty="0"/>
              <a:t>To convert the infix expression to post or prefix and the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3300" dirty="0"/>
              <a:t> To compute the </a:t>
            </a:r>
            <a:r>
              <a:rPr lang="en-US" sz="3300" dirty="0"/>
              <a:t>result from the converted expression.</a:t>
            </a:r>
            <a:endParaRPr lang="en-IN" sz="3300" dirty="0"/>
          </a:p>
        </p:txBody>
      </p:sp>
    </p:spTree>
    <p:extLst>
      <p:ext uri="{BB962C8B-B14F-4D97-AF65-F5344CB8AC3E}">
        <p14:creationId xmlns:p14="http://schemas.microsoft.com/office/powerpoint/2010/main" val="319375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X1 OP X2</a:t>
            </a:r>
          </a:p>
          <a:p>
            <a:r>
              <a:rPr lang="nl-NL" dirty="0"/>
              <a:t>X1 X2 OP </a:t>
            </a:r>
          </a:p>
          <a:p>
            <a:r>
              <a:rPr lang="nl-NL" dirty="0"/>
              <a:t>OP X1 X2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452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584200"/>
            <a:ext cx="8229600" cy="406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Postfix Examples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0" y="2514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66244" name="Group 4"/>
          <p:cNvGraphicFramePr>
            <a:graphicFrameLocks noGrp="1"/>
          </p:cNvGraphicFramePr>
          <p:nvPr/>
        </p:nvGraphicFramePr>
        <p:xfrm>
          <a:off x="1143000" y="1828800"/>
          <a:ext cx="6705600" cy="2667000"/>
        </p:xfrm>
        <a:graphic>
          <a:graphicData uri="http://schemas.openxmlformats.org/drawingml/2006/table">
            <a:tbl>
              <a:tblPr/>
              <a:tblGrid>
                <a:gridCol w="26257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351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446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66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Infix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Postfix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Evaluation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2 - 3 * 4 + 5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 3 4 * - 5 +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-5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(2 - 3) * (4 + 5)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 3 - 4 5 + *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-9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2- (3 * 4 +5)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 3 4 * 5 + -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-15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66266" name="Rectangle 26"/>
          <p:cNvSpPr>
            <a:spLocks noChangeArrowheads="1"/>
          </p:cNvSpPr>
          <p:nvPr/>
        </p:nvSpPr>
        <p:spPr bwMode="auto">
          <a:xfrm>
            <a:off x="685800" y="914400"/>
            <a:ext cx="84582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50000"/>
              </a:spcBef>
            </a:pPr>
            <a:endParaRPr lang="de-DE" sz="3200" b="0" i="0" dirty="0"/>
          </a:p>
          <a:p>
            <a:pPr marL="342900" indent="-342900" algn="l">
              <a:spcBef>
                <a:spcPct val="50000"/>
              </a:spcBef>
            </a:pPr>
            <a:endParaRPr lang="de-DE" sz="3200" b="0" i="0" dirty="0"/>
          </a:p>
          <a:p>
            <a:pPr marL="342900" indent="-342900" algn="l">
              <a:spcBef>
                <a:spcPct val="50000"/>
              </a:spcBef>
            </a:pPr>
            <a:endParaRPr lang="de-DE" sz="3200" b="0" i="0" dirty="0"/>
          </a:p>
          <a:p>
            <a:pPr marL="342900" indent="-342900" algn="l">
              <a:spcBef>
                <a:spcPct val="50000"/>
              </a:spcBef>
            </a:pPr>
            <a:endParaRPr lang="de-DE" sz="3200" b="0" i="0" dirty="0"/>
          </a:p>
          <a:p>
            <a:pPr marL="342900" indent="-342900" algn="l">
              <a:spcBef>
                <a:spcPct val="50000"/>
              </a:spcBef>
            </a:pPr>
            <a:endParaRPr lang="de-DE" sz="3200" b="0" i="0" dirty="0"/>
          </a:p>
          <a:p>
            <a:pPr marL="342900" indent="-342900" algn="l">
              <a:spcBef>
                <a:spcPct val="50000"/>
              </a:spcBef>
            </a:pPr>
            <a:endParaRPr lang="de-DE" sz="3200" b="0" i="0" dirty="0"/>
          </a:p>
          <a:p>
            <a:pPr marL="342900" indent="-342900" algn="l">
              <a:spcBef>
                <a:spcPct val="50000"/>
              </a:spcBef>
            </a:pPr>
            <a:r>
              <a:rPr lang="de-DE" sz="3200" b="0" i="0" dirty="0"/>
              <a:t>Why ? No brackets necessary !</a:t>
            </a:r>
          </a:p>
        </p:txBody>
      </p:sp>
    </p:spTree>
    <p:extLst>
      <p:ext uri="{BB962C8B-B14F-4D97-AF65-F5344CB8AC3E}">
        <p14:creationId xmlns:p14="http://schemas.microsoft.com/office/powerpoint/2010/main" val="21001300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6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Algorithm for Infix to Postfix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08720"/>
            <a:ext cx="8305800" cy="549208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sz="2000" dirty="0"/>
              <a:t>1)  Examine the next element in the input.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sz="2000" dirty="0"/>
              <a:t>2)  If it is </a:t>
            </a:r>
            <a:r>
              <a:rPr lang="en-US" sz="2000" dirty="0">
                <a:solidFill>
                  <a:schemeClr val="hlink"/>
                </a:solidFill>
              </a:rPr>
              <a:t>operand</a:t>
            </a:r>
            <a:r>
              <a:rPr lang="en-US" sz="2000" dirty="0"/>
              <a:t>, output it.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sz="2000" dirty="0"/>
              <a:t>3)  If it is </a:t>
            </a:r>
            <a:r>
              <a:rPr lang="en-US" sz="2000" dirty="0">
                <a:solidFill>
                  <a:schemeClr val="hlink"/>
                </a:solidFill>
              </a:rPr>
              <a:t>opening parenthesis</a:t>
            </a:r>
            <a:r>
              <a:rPr lang="en-US" sz="2000" dirty="0"/>
              <a:t>, push it on stack.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sz="2000" dirty="0"/>
              <a:t>4)  If it is an </a:t>
            </a:r>
            <a:r>
              <a:rPr lang="en-US" sz="2000" dirty="0">
                <a:solidFill>
                  <a:schemeClr val="hlink"/>
                </a:solidFill>
              </a:rPr>
              <a:t>operator</a:t>
            </a:r>
            <a:r>
              <a:rPr lang="en-US" sz="2000" dirty="0"/>
              <a:t>, then</a:t>
            </a:r>
          </a:p>
          <a:p>
            <a:pPr lvl="1" eaLnBrk="1" hangingPunct="1">
              <a:lnSpc>
                <a:spcPct val="8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sz="2000" dirty="0" err="1"/>
              <a:t>i</a:t>
            </a:r>
            <a:r>
              <a:rPr lang="en-US" sz="2000" dirty="0"/>
              <a:t>) If stack is empty, push operator on stack.</a:t>
            </a:r>
          </a:p>
          <a:p>
            <a:pPr lvl="1" eaLnBrk="1" hangingPunct="1">
              <a:lnSpc>
                <a:spcPct val="8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sz="2000" dirty="0"/>
              <a:t>ii) If the top of stack is opening parenthesis, push operator on stack</a:t>
            </a:r>
          </a:p>
          <a:p>
            <a:pPr lvl="1" eaLnBrk="1" hangingPunct="1">
              <a:lnSpc>
                <a:spcPct val="8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sz="2000" dirty="0"/>
              <a:t>iii) If it has higher priority than the top of stack, push operator on stack.</a:t>
            </a:r>
          </a:p>
          <a:p>
            <a:pPr lvl="1" eaLnBrk="1" hangingPunct="1">
              <a:lnSpc>
                <a:spcPct val="8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sz="2000" dirty="0"/>
              <a:t>iv) Else pop the operator from the stack and output it, repeat step 4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sz="2000" dirty="0"/>
              <a:t>5)  If it is a </a:t>
            </a:r>
            <a:r>
              <a:rPr lang="en-US" sz="2000" dirty="0">
                <a:solidFill>
                  <a:schemeClr val="hlink"/>
                </a:solidFill>
              </a:rPr>
              <a:t>closing parenthesis</a:t>
            </a:r>
            <a:r>
              <a:rPr lang="en-US" sz="2000" dirty="0"/>
              <a:t>, pop operators from stack and output them until an opening parenthesis is encountered. pop and discard the opening parenthesis.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sz="2000" dirty="0"/>
              <a:t>6)  If there is </a:t>
            </a:r>
            <a:r>
              <a:rPr lang="en-US" sz="2000" dirty="0">
                <a:solidFill>
                  <a:schemeClr val="hlink"/>
                </a:solidFill>
              </a:rPr>
              <a:t>more input</a:t>
            </a:r>
            <a:r>
              <a:rPr lang="en-US" sz="2000" dirty="0"/>
              <a:t> go to step 1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sz="2000" dirty="0"/>
              <a:t>7)  If there is </a:t>
            </a:r>
            <a:r>
              <a:rPr lang="en-US" sz="2000" dirty="0">
                <a:solidFill>
                  <a:schemeClr val="hlink"/>
                </a:solidFill>
              </a:rPr>
              <a:t>no more input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hlink"/>
                </a:solidFill>
              </a:rPr>
              <a:t>pop </a:t>
            </a:r>
            <a:r>
              <a:rPr lang="en-US" sz="2000" dirty="0"/>
              <a:t>the remaining operators to output.</a:t>
            </a:r>
          </a:p>
        </p:txBody>
      </p:sp>
    </p:spTree>
    <p:extLst>
      <p:ext uri="{BB962C8B-B14F-4D97-AF65-F5344CB8AC3E}">
        <p14:creationId xmlns:p14="http://schemas.microsoft.com/office/powerpoint/2010/main" val="390778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algorithm:</a:t>
            </a:r>
          </a:p>
          <a:p>
            <a:pPr marL="0" indent="0">
              <a:buNone/>
            </a:pPr>
            <a:r>
              <a:rPr lang="en-US" dirty="0"/>
              <a:t>set </a:t>
            </a:r>
            <a:r>
              <a:rPr lang="en-US" dirty="0" err="1"/>
              <a:t>operator_stack</a:t>
            </a:r>
            <a:r>
              <a:rPr lang="en-US" dirty="0"/>
              <a:t> to empty stack</a:t>
            </a:r>
          </a:p>
          <a:p>
            <a:pPr marL="0" indent="0">
              <a:buNone/>
            </a:pPr>
            <a:r>
              <a:rPr lang="en-US" dirty="0"/>
              <a:t>while (not end of input)</a:t>
            </a:r>
          </a:p>
          <a:p>
            <a:pPr marL="400050" lvl="1" indent="0">
              <a:buNone/>
            </a:pPr>
            <a:r>
              <a:rPr lang="en-IN" dirty="0"/>
              <a:t>symbol = next input</a:t>
            </a:r>
          </a:p>
          <a:p>
            <a:pPr marL="400050" lvl="1" indent="0">
              <a:buNone/>
            </a:pPr>
            <a:r>
              <a:rPr lang="en-IN" dirty="0"/>
              <a:t>if (symbol is operand)</a:t>
            </a:r>
          </a:p>
          <a:p>
            <a:pPr marL="800100" lvl="2" indent="0">
              <a:buNone/>
            </a:pPr>
            <a:r>
              <a:rPr lang="en-IN" dirty="0"/>
              <a:t>add symbol to postfix string</a:t>
            </a:r>
          </a:p>
          <a:p>
            <a:pPr marL="400050" lvl="1" indent="0">
              <a:buNone/>
            </a:pPr>
            <a:r>
              <a:rPr lang="en-IN" dirty="0"/>
              <a:t>else</a:t>
            </a:r>
          </a:p>
          <a:p>
            <a:pPr marL="800100" lvl="2" indent="0">
              <a:buNone/>
            </a:pPr>
            <a:r>
              <a:rPr lang="en-US" dirty="0"/>
              <a:t>while (</a:t>
            </a:r>
            <a:r>
              <a:rPr lang="en-US" dirty="0" err="1"/>
              <a:t>operator_stack</a:t>
            </a:r>
            <a:r>
              <a:rPr lang="en-US" dirty="0"/>
              <a:t> not empty and top element</a:t>
            </a:r>
          </a:p>
          <a:p>
            <a:pPr marL="1257300" lvl="3" indent="0">
              <a:buNone/>
            </a:pPr>
            <a:r>
              <a:rPr lang="en-US" dirty="0"/>
              <a:t>has higher precedence than symbol)</a:t>
            </a:r>
          </a:p>
          <a:p>
            <a:pPr marL="1257300" lvl="3" indent="0">
              <a:buNone/>
            </a:pPr>
            <a:r>
              <a:rPr lang="en-US" dirty="0"/>
              <a:t>pop top element and add it to postfix string</a:t>
            </a:r>
          </a:p>
          <a:p>
            <a:pPr marL="800100" lvl="2" indent="0">
              <a:buNone/>
            </a:pPr>
            <a:r>
              <a:rPr lang="en-IN" dirty="0"/>
              <a:t>push symbol onto </a:t>
            </a:r>
            <a:r>
              <a:rPr lang="en-IN" dirty="0" err="1"/>
              <a:t>operator_stack</a:t>
            </a:r>
            <a:endParaRPr lang="en-IN" dirty="0"/>
          </a:p>
          <a:p>
            <a:pPr marL="88900" lvl="2" indent="-88900">
              <a:buNone/>
            </a:pPr>
            <a:r>
              <a:rPr lang="en-IN" dirty="0"/>
              <a:t>while (</a:t>
            </a:r>
            <a:r>
              <a:rPr lang="en-IN" dirty="0" err="1"/>
              <a:t>operator_stack</a:t>
            </a:r>
            <a:r>
              <a:rPr lang="en-IN" dirty="0"/>
              <a:t> not empty)</a:t>
            </a:r>
          </a:p>
          <a:p>
            <a:pPr marL="400050" lvl="1" indent="0">
              <a:buNone/>
            </a:pPr>
            <a:r>
              <a:rPr lang="en-US" dirty="0"/>
              <a:t>pop top element and add it to postfix string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974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762000" y="260350"/>
            <a:ext cx="8096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sz="2400" i="0">
                <a:latin typeface="Times New Roman" pitchFamily="18" charset="0"/>
                <a:cs typeface="Times New Roman" pitchFamily="18" charset="0"/>
              </a:rPr>
              <a:t>Suppose we want to convert</a:t>
            </a:r>
            <a:r>
              <a:rPr lang="en-US" sz="2400" i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 2*3/(2-1)+5*3 </a:t>
            </a:r>
            <a:r>
              <a:rPr lang="en-US" sz="2400" i="0">
                <a:latin typeface="Times New Roman" pitchFamily="18" charset="0"/>
                <a:cs typeface="Times New Roman" pitchFamily="18" charset="0"/>
              </a:rPr>
              <a:t>into Postfix form</a:t>
            </a:r>
            <a:r>
              <a:rPr lang="en-US" sz="2400" i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endParaRPr lang="en-US" sz="2400" b="0" i="0">
              <a:solidFill>
                <a:schemeClr val="hlink"/>
              </a:solidFill>
            </a:endParaRPr>
          </a:p>
        </p:txBody>
      </p:sp>
      <p:sp>
        <p:nvSpPr>
          <p:cNvPr id="271445" name="Rectangle 85"/>
          <p:cNvSpPr>
            <a:spLocks noChangeArrowheads="1"/>
          </p:cNvSpPr>
          <p:nvPr/>
        </p:nvSpPr>
        <p:spPr bwMode="auto">
          <a:xfrm>
            <a:off x="4572000" y="6308725"/>
            <a:ext cx="41624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sz="1200" b="0" i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1100" b="0" i="0">
              <a:solidFill>
                <a:schemeClr val="hlink"/>
              </a:solidFill>
            </a:endParaRPr>
          </a:p>
          <a:p>
            <a:pPr algn="l" eaLnBrk="0" hangingPunct="0"/>
            <a:r>
              <a:rPr lang="en-US" i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So, the Postfix Expression is 23*21-/53*+</a:t>
            </a:r>
            <a:endParaRPr lang="en-US" i="0">
              <a:solidFill>
                <a:schemeClr val="hlink"/>
              </a:solidFill>
            </a:endParaRPr>
          </a:p>
        </p:txBody>
      </p:sp>
      <p:graphicFrame>
        <p:nvGraphicFramePr>
          <p:cNvPr id="271642" name="Group 282"/>
          <p:cNvGraphicFramePr>
            <a:graphicFrameLocks noGrp="1"/>
          </p:cNvGraphicFramePr>
          <p:nvPr/>
        </p:nvGraphicFramePr>
        <p:xfrm>
          <a:off x="1066800" y="1295400"/>
          <a:ext cx="6705600" cy="365760"/>
        </p:xfrm>
        <a:graphic>
          <a:graphicData uri="http://schemas.openxmlformats.org/drawingml/2006/table">
            <a:tbl>
              <a:tblPr/>
              <a:tblGrid>
                <a:gridCol w="2028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87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Empty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71646" name="Group 286"/>
          <p:cNvGraphicFramePr>
            <a:graphicFrameLocks noGrp="1"/>
          </p:cNvGraphicFramePr>
          <p:nvPr/>
        </p:nvGraphicFramePr>
        <p:xfrm>
          <a:off x="1066800" y="1676400"/>
          <a:ext cx="6705600" cy="365760"/>
        </p:xfrm>
        <a:graphic>
          <a:graphicData uri="http://schemas.openxmlformats.org/drawingml/2006/table">
            <a:tbl>
              <a:tblPr/>
              <a:tblGrid>
                <a:gridCol w="20113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558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71623" name="Group 263"/>
          <p:cNvGraphicFramePr>
            <a:graphicFrameLocks noGrp="1"/>
          </p:cNvGraphicFramePr>
          <p:nvPr/>
        </p:nvGraphicFramePr>
        <p:xfrm>
          <a:off x="1066800" y="2066925"/>
          <a:ext cx="6705600" cy="365760"/>
        </p:xfrm>
        <a:graphic>
          <a:graphicData uri="http://schemas.openxmlformats.org/drawingml/2006/table">
            <a:tbl>
              <a:tblPr/>
              <a:tblGrid>
                <a:gridCol w="2028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87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71622" name="Group 262"/>
          <p:cNvGraphicFramePr>
            <a:graphicFrameLocks noGrp="1"/>
          </p:cNvGraphicFramePr>
          <p:nvPr/>
        </p:nvGraphicFramePr>
        <p:xfrm>
          <a:off x="1066800" y="2454275"/>
          <a:ext cx="6705600" cy="365760"/>
        </p:xfrm>
        <a:graphic>
          <a:graphicData uri="http://schemas.openxmlformats.org/drawingml/2006/table">
            <a:tbl>
              <a:tblPr/>
              <a:tblGrid>
                <a:gridCol w="2028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87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/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23*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71621" name="Group 261"/>
          <p:cNvGraphicFramePr>
            <a:graphicFrameLocks noGrp="1"/>
          </p:cNvGraphicFramePr>
          <p:nvPr/>
        </p:nvGraphicFramePr>
        <p:xfrm>
          <a:off x="1066800" y="2819400"/>
          <a:ext cx="6705600" cy="365760"/>
        </p:xfrm>
        <a:graphic>
          <a:graphicData uri="http://schemas.openxmlformats.org/drawingml/2006/table">
            <a:tbl>
              <a:tblPr/>
              <a:tblGrid>
                <a:gridCol w="2028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87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(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/(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23*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71620" name="Group 260"/>
          <p:cNvGraphicFramePr>
            <a:graphicFrameLocks noGrp="1"/>
          </p:cNvGraphicFramePr>
          <p:nvPr/>
        </p:nvGraphicFramePr>
        <p:xfrm>
          <a:off x="1066800" y="3216275"/>
          <a:ext cx="6705600" cy="365760"/>
        </p:xfrm>
        <a:graphic>
          <a:graphicData uri="http://schemas.openxmlformats.org/drawingml/2006/table">
            <a:tbl>
              <a:tblPr/>
              <a:tblGrid>
                <a:gridCol w="2028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87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/(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23*2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71627" name="Group 267"/>
          <p:cNvGraphicFramePr>
            <a:graphicFrameLocks noGrp="1"/>
          </p:cNvGraphicFramePr>
          <p:nvPr/>
        </p:nvGraphicFramePr>
        <p:xfrm>
          <a:off x="1066800" y="3611563"/>
          <a:ext cx="6705600" cy="365760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59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/(-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23*2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71617" name="Group 257"/>
          <p:cNvGraphicFramePr>
            <a:graphicFrameLocks noGrp="1"/>
          </p:cNvGraphicFramePr>
          <p:nvPr/>
        </p:nvGraphicFramePr>
        <p:xfrm>
          <a:off x="1066800" y="3962400"/>
          <a:ext cx="6705600" cy="381000"/>
        </p:xfrm>
        <a:graphic>
          <a:graphicData uri="http://schemas.openxmlformats.org/drawingml/2006/table">
            <a:tbl>
              <a:tblPr/>
              <a:tblGrid>
                <a:gridCol w="2028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87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/(-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23*21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71616" name="Group 256"/>
          <p:cNvGraphicFramePr>
            <a:graphicFrameLocks noGrp="1"/>
          </p:cNvGraphicFramePr>
          <p:nvPr/>
        </p:nvGraphicFramePr>
        <p:xfrm>
          <a:off x="1066800" y="4359275"/>
          <a:ext cx="6705600" cy="365760"/>
        </p:xfrm>
        <a:graphic>
          <a:graphicData uri="http://schemas.openxmlformats.org/drawingml/2006/table">
            <a:tbl>
              <a:tblPr/>
              <a:tblGrid>
                <a:gridCol w="2028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87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23*21-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71615" name="Group 255"/>
          <p:cNvGraphicFramePr>
            <a:graphicFrameLocks noGrp="1"/>
          </p:cNvGraphicFramePr>
          <p:nvPr/>
        </p:nvGraphicFramePr>
        <p:xfrm>
          <a:off x="1066800" y="4724400"/>
          <a:ext cx="6705600" cy="365760"/>
        </p:xfrm>
        <a:graphic>
          <a:graphicData uri="http://schemas.openxmlformats.org/drawingml/2006/table">
            <a:tbl>
              <a:tblPr/>
              <a:tblGrid>
                <a:gridCol w="2028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87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+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23*21-/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71614" name="Group 254"/>
          <p:cNvGraphicFramePr>
            <a:graphicFrameLocks noGrp="1"/>
          </p:cNvGraphicFramePr>
          <p:nvPr/>
        </p:nvGraphicFramePr>
        <p:xfrm>
          <a:off x="1066800" y="5089525"/>
          <a:ext cx="6705600" cy="365760"/>
        </p:xfrm>
        <a:graphic>
          <a:graphicData uri="http://schemas.openxmlformats.org/drawingml/2006/table">
            <a:tbl>
              <a:tblPr/>
              <a:tblGrid>
                <a:gridCol w="2028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87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23*21-/5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71613" name="Group 253"/>
          <p:cNvGraphicFramePr>
            <a:graphicFrameLocks noGrp="1"/>
          </p:cNvGraphicFramePr>
          <p:nvPr/>
        </p:nvGraphicFramePr>
        <p:xfrm>
          <a:off x="1066800" y="5791200"/>
          <a:ext cx="6705600" cy="365760"/>
        </p:xfrm>
        <a:graphic>
          <a:graphicData uri="http://schemas.openxmlformats.org/drawingml/2006/table">
            <a:tbl>
              <a:tblPr/>
              <a:tblGrid>
                <a:gridCol w="2028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87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imes New Roman" charset="0"/>
                        </a:rPr>
                        <a:t>+*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imes New Roman" charset="0"/>
                        </a:rPr>
                        <a:t>23*21-/53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71671" name="Group 311"/>
          <p:cNvGraphicFramePr>
            <a:graphicFrameLocks noGrp="1"/>
          </p:cNvGraphicFramePr>
          <p:nvPr/>
        </p:nvGraphicFramePr>
        <p:xfrm>
          <a:off x="1066800" y="838200"/>
          <a:ext cx="6705600" cy="457200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Expression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Stack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Output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71649" name="Group 289"/>
          <p:cNvGraphicFramePr>
            <a:graphicFrameLocks noGrp="1"/>
          </p:cNvGraphicFramePr>
          <p:nvPr/>
        </p:nvGraphicFramePr>
        <p:xfrm>
          <a:off x="1066800" y="5426075"/>
          <a:ext cx="6705600" cy="365760"/>
        </p:xfrm>
        <a:graphic>
          <a:graphicData uri="http://schemas.openxmlformats.org/drawingml/2006/table">
            <a:tbl>
              <a:tblPr/>
              <a:tblGrid>
                <a:gridCol w="2028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87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imes New Roman" charset="0"/>
                        </a:rPr>
                        <a:t>+*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imes New Roman" charset="0"/>
                        </a:rPr>
                        <a:t>23*21-/53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71660" name="Group 300"/>
          <p:cNvGraphicFramePr>
            <a:graphicFrameLocks noGrp="1"/>
          </p:cNvGraphicFramePr>
          <p:nvPr/>
        </p:nvGraphicFramePr>
        <p:xfrm>
          <a:off x="1066800" y="6172200"/>
          <a:ext cx="6705600" cy="365760"/>
        </p:xfrm>
        <a:graphic>
          <a:graphicData uri="http://schemas.openxmlformats.org/drawingml/2006/table">
            <a:tbl>
              <a:tblPr/>
              <a:tblGrid>
                <a:gridCol w="2028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87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Empty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imes New Roman" charset="0"/>
                        </a:rPr>
                        <a:t>23*21-/53*+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3881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1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1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1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1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1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1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1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1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1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1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1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1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1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1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1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1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1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1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1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1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1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1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300" fill="hold"/>
                                        <p:tgtEl>
                                          <p:spTgt spid="271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300" fill="hold"/>
                                        <p:tgtEl>
                                          <p:spTgt spid="271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445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stack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11188" y="1268413"/>
            <a:ext cx="2592387" cy="4824412"/>
          </a:xfrm>
          <a:noFill/>
        </p:spPr>
      </p:pic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3924300" y="2205038"/>
            <a:ext cx="4535488" cy="720725"/>
          </a:xfrm>
          <a:prstGeom prst="rect">
            <a:avLst/>
          </a:prstGeom>
          <a:solidFill>
            <a:srgbClr val="CCFF66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148" name="Text Box 5"/>
          <p:cNvSpPr txBox="1">
            <a:spLocks noChangeArrowheads="1"/>
          </p:cNvSpPr>
          <p:nvPr/>
        </p:nvSpPr>
        <p:spPr bwMode="auto">
          <a:xfrm>
            <a:off x="4551363" y="201136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6149" name="Text Box 6"/>
          <p:cNvSpPr txBox="1">
            <a:spLocks noChangeArrowheads="1"/>
          </p:cNvSpPr>
          <p:nvPr/>
        </p:nvSpPr>
        <p:spPr bwMode="auto">
          <a:xfrm>
            <a:off x="3613150" y="1628775"/>
            <a:ext cx="16224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000" dirty="0" err="1"/>
              <a:t>infixVect</a:t>
            </a:r>
            <a:endParaRPr lang="en-US" altLang="zh-TW" sz="3000" dirty="0"/>
          </a:p>
        </p:txBody>
      </p:sp>
      <p:sp>
        <p:nvSpPr>
          <p:cNvPr id="6150" name="Text Box 7"/>
          <p:cNvSpPr txBox="1">
            <a:spLocks noChangeArrowheads="1"/>
          </p:cNvSpPr>
          <p:nvPr/>
        </p:nvSpPr>
        <p:spPr bwMode="auto">
          <a:xfrm>
            <a:off x="3563938" y="3213100"/>
            <a:ext cx="204628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000"/>
              <a:t>postfixVect</a:t>
            </a:r>
          </a:p>
        </p:txBody>
      </p:sp>
      <p:sp>
        <p:nvSpPr>
          <p:cNvPr id="6151" name="Text Box 8"/>
          <p:cNvSpPr txBox="1">
            <a:spLocks noChangeArrowheads="1"/>
          </p:cNvSpPr>
          <p:nvPr/>
        </p:nvSpPr>
        <p:spPr bwMode="auto">
          <a:xfrm>
            <a:off x="4067175" y="2276475"/>
            <a:ext cx="4252913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000"/>
              <a:t>( a + b - c ) * d – ( e + f )</a:t>
            </a:r>
          </a:p>
        </p:txBody>
      </p:sp>
      <p:sp>
        <p:nvSpPr>
          <p:cNvPr id="6152" name="Rectangle 9"/>
          <p:cNvSpPr>
            <a:spLocks noChangeArrowheads="1"/>
          </p:cNvSpPr>
          <p:nvPr/>
        </p:nvSpPr>
        <p:spPr bwMode="auto">
          <a:xfrm>
            <a:off x="3924300" y="3789363"/>
            <a:ext cx="4535488" cy="720725"/>
          </a:xfrm>
          <a:prstGeom prst="rect">
            <a:avLst/>
          </a:prstGeom>
          <a:solidFill>
            <a:srgbClr val="CCFF66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153" name="Line 10"/>
          <p:cNvSpPr>
            <a:spLocks noChangeShapeType="1"/>
          </p:cNvSpPr>
          <p:nvPr/>
        </p:nvSpPr>
        <p:spPr bwMode="auto">
          <a:xfrm>
            <a:off x="3276600" y="4868863"/>
            <a:ext cx="5329238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54" name="Line 11"/>
          <p:cNvSpPr>
            <a:spLocks noChangeShapeType="1"/>
          </p:cNvSpPr>
          <p:nvPr/>
        </p:nvSpPr>
        <p:spPr bwMode="auto">
          <a:xfrm>
            <a:off x="3276600" y="5949950"/>
            <a:ext cx="5329238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55" name="Rectangle 1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/>
              <a:t>Infix to postfix conversion</a:t>
            </a:r>
          </a:p>
        </p:txBody>
      </p:sp>
    </p:spTree>
    <p:extLst>
      <p:ext uri="{BB962C8B-B14F-4D97-AF65-F5344CB8AC3E}">
        <p14:creationId xmlns:p14="http://schemas.microsoft.com/office/powerpoint/2010/main" val="137625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stack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11188" y="1268413"/>
            <a:ext cx="2592387" cy="4824412"/>
          </a:xfrm>
          <a:noFill/>
        </p:spPr>
      </p:pic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3924300" y="2205038"/>
            <a:ext cx="4535488" cy="720725"/>
          </a:xfrm>
          <a:prstGeom prst="rect">
            <a:avLst/>
          </a:prstGeom>
          <a:solidFill>
            <a:srgbClr val="CCFF66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7172" name="Text Box 5"/>
          <p:cNvSpPr txBox="1">
            <a:spLocks noChangeArrowheads="1"/>
          </p:cNvSpPr>
          <p:nvPr/>
        </p:nvSpPr>
        <p:spPr bwMode="auto">
          <a:xfrm>
            <a:off x="4551363" y="201136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7173" name="Text Box 6"/>
          <p:cNvSpPr txBox="1">
            <a:spLocks noChangeArrowheads="1"/>
          </p:cNvSpPr>
          <p:nvPr/>
        </p:nvSpPr>
        <p:spPr bwMode="auto">
          <a:xfrm>
            <a:off x="3613150" y="1628775"/>
            <a:ext cx="16224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000"/>
              <a:t>infixVect</a:t>
            </a:r>
          </a:p>
        </p:txBody>
      </p:sp>
      <p:sp>
        <p:nvSpPr>
          <p:cNvPr id="7174" name="Text Box 7"/>
          <p:cNvSpPr txBox="1">
            <a:spLocks noChangeArrowheads="1"/>
          </p:cNvSpPr>
          <p:nvPr/>
        </p:nvSpPr>
        <p:spPr bwMode="auto">
          <a:xfrm>
            <a:off x="3563938" y="3213100"/>
            <a:ext cx="204628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000"/>
              <a:t>postfixVect</a:t>
            </a:r>
          </a:p>
        </p:txBody>
      </p:sp>
      <p:sp>
        <p:nvSpPr>
          <p:cNvPr id="7175" name="Text Box 8"/>
          <p:cNvSpPr txBox="1">
            <a:spLocks noChangeArrowheads="1"/>
          </p:cNvSpPr>
          <p:nvPr/>
        </p:nvSpPr>
        <p:spPr bwMode="auto">
          <a:xfrm>
            <a:off x="4067175" y="2276475"/>
            <a:ext cx="40195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000"/>
              <a:t>a + b - c ) * d – ( e + f )</a:t>
            </a:r>
          </a:p>
        </p:txBody>
      </p:sp>
      <p:sp>
        <p:nvSpPr>
          <p:cNvPr id="7176" name="Rectangle 9"/>
          <p:cNvSpPr>
            <a:spLocks noChangeArrowheads="1"/>
          </p:cNvSpPr>
          <p:nvPr/>
        </p:nvSpPr>
        <p:spPr bwMode="auto">
          <a:xfrm>
            <a:off x="3924300" y="3789363"/>
            <a:ext cx="4535488" cy="720725"/>
          </a:xfrm>
          <a:prstGeom prst="rect">
            <a:avLst/>
          </a:prstGeom>
          <a:solidFill>
            <a:srgbClr val="CCFF66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7177" name="Line 10"/>
          <p:cNvSpPr>
            <a:spLocks noChangeShapeType="1"/>
          </p:cNvSpPr>
          <p:nvPr/>
        </p:nvSpPr>
        <p:spPr bwMode="auto">
          <a:xfrm>
            <a:off x="3276600" y="4868863"/>
            <a:ext cx="5329238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78" name="Line 11"/>
          <p:cNvSpPr>
            <a:spLocks noChangeShapeType="1"/>
          </p:cNvSpPr>
          <p:nvPr/>
        </p:nvSpPr>
        <p:spPr bwMode="auto">
          <a:xfrm>
            <a:off x="3276600" y="5949950"/>
            <a:ext cx="5329238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79" name="Rectangle 12"/>
          <p:cNvSpPr>
            <a:spLocks noChangeArrowheads="1"/>
          </p:cNvSpPr>
          <p:nvPr/>
        </p:nvSpPr>
        <p:spPr bwMode="auto">
          <a:xfrm>
            <a:off x="1763713" y="5300663"/>
            <a:ext cx="5048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3000"/>
              <a:t>(</a:t>
            </a:r>
          </a:p>
        </p:txBody>
      </p:sp>
      <p:sp>
        <p:nvSpPr>
          <p:cNvPr id="7180" name="Rectangle 13"/>
          <p:cNvSpPr>
            <a:spLocks noChangeArrowheads="1"/>
          </p:cNvSpPr>
          <p:nvPr/>
        </p:nvSpPr>
        <p:spPr bwMode="auto">
          <a:xfrm>
            <a:off x="914400" y="838200"/>
            <a:ext cx="18351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000"/>
              <a:t>stackVect</a:t>
            </a:r>
          </a:p>
        </p:txBody>
      </p:sp>
      <p:sp>
        <p:nvSpPr>
          <p:cNvPr id="7181" name="Rectangle 1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/>
              <a:t>Infix to postfix conversion</a:t>
            </a:r>
          </a:p>
        </p:txBody>
      </p:sp>
    </p:spTree>
    <p:extLst>
      <p:ext uri="{BB962C8B-B14F-4D97-AF65-F5344CB8AC3E}">
        <p14:creationId xmlns:p14="http://schemas.microsoft.com/office/powerpoint/2010/main" val="236727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stack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11188" y="1268413"/>
            <a:ext cx="2592387" cy="4824412"/>
          </a:xfrm>
          <a:noFill/>
        </p:spPr>
      </p:pic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3924300" y="2205038"/>
            <a:ext cx="4535488" cy="720725"/>
          </a:xfrm>
          <a:prstGeom prst="rect">
            <a:avLst/>
          </a:prstGeom>
          <a:solidFill>
            <a:srgbClr val="CCFF66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8196" name="Text Box 5"/>
          <p:cNvSpPr txBox="1">
            <a:spLocks noChangeArrowheads="1"/>
          </p:cNvSpPr>
          <p:nvPr/>
        </p:nvSpPr>
        <p:spPr bwMode="auto">
          <a:xfrm>
            <a:off x="4551363" y="201136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8197" name="Text Box 6"/>
          <p:cNvSpPr txBox="1">
            <a:spLocks noChangeArrowheads="1"/>
          </p:cNvSpPr>
          <p:nvPr/>
        </p:nvSpPr>
        <p:spPr bwMode="auto">
          <a:xfrm>
            <a:off x="3613150" y="1628775"/>
            <a:ext cx="16224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000"/>
              <a:t>infixVect</a:t>
            </a:r>
          </a:p>
        </p:txBody>
      </p:sp>
      <p:sp>
        <p:nvSpPr>
          <p:cNvPr id="8198" name="Text Box 7"/>
          <p:cNvSpPr txBox="1">
            <a:spLocks noChangeArrowheads="1"/>
          </p:cNvSpPr>
          <p:nvPr/>
        </p:nvSpPr>
        <p:spPr bwMode="auto">
          <a:xfrm>
            <a:off x="3563938" y="3213100"/>
            <a:ext cx="204628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000"/>
              <a:t>postfixVect</a:t>
            </a:r>
          </a:p>
        </p:txBody>
      </p:sp>
      <p:sp>
        <p:nvSpPr>
          <p:cNvPr id="8199" name="Text Box 8"/>
          <p:cNvSpPr txBox="1">
            <a:spLocks noChangeArrowheads="1"/>
          </p:cNvSpPr>
          <p:nvPr/>
        </p:nvSpPr>
        <p:spPr bwMode="auto">
          <a:xfrm>
            <a:off x="4067175" y="2276475"/>
            <a:ext cx="37020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000"/>
              <a:t>+ b - c ) * d – ( e + f )</a:t>
            </a:r>
          </a:p>
        </p:txBody>
      </p:sp>
      <p:sp>
        <p:nvSpPr>
          <p:cNvPr id="8200" name="Rectangle 9"/>
          <p:cNvSpPr>
            <a:spLocks noChangeArrowheads="1"/>
          </p:cNvSpPr>
          <p:nvPr/>
        </p:nvSpPr>
        <p:spPr bwMode="auto">
          <a:xfrm>
            <a:off x="3924300" y="3789363"/>
            <a:ext cx="4535488" cy="720725"/>
          </a:xfrm>
          <a:prstGeom prst="rect">
            <a:avLst/>
          </a:prstGeom>
          <a:solidFill>
            <a:srgbClr val="CCFF66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8201" name="Line 10"/>
          <p:cNvSpPr>
            <a:spLocks noChangeShapeType="1"/>
          </p:cNvSpPr>
          <p:nvPr/>
        </p:nvSpPr>
        <p:spPr bwMode="auto">
          <a:xfrm>
            <a:off x="3276600" y="4868863"/>
            <a:ext cx="5329238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02" name="Line 11"/>
          <p:cNvSpPr>
            <a:spLocks noChangeShapeType="1"/>
          </p:cNvSpPr>
          <p:nvPr/>
        </p:nvSpPr>
        <p:spPr bwMode="auto">
          <a:xfrm>
            <a:off x="3276600" y="5949950"/>
            <a:ext cx="5329238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03" name="Rectangle 12"/>
          <p:cNvSpPr>
            <a:spLocks noChangeArrowheads="1"/>
          </p:cNvSpPr>
          <p:nvPr/>
        </p:nvSpPr>
        <p:spPr bwMode="auto">
          <a:xfrm>
            <a:off x="1763713" y="5300663"/>
            <a:ext cx="5048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3000"/>
              <a:t>(</a:t>
            </a:r>
          </a:p>
        </p:txBody>
      </p:sp>
      <p:sp>
        <p:nvSpPr>
          <p:cNvPr id="8204" name="Rectangle 14"/>
          <p:cNvSpPr>
            <a:spLocks noChangeArrowheads="1"/>
          </p:cNvSpPr>
          <p:nvPr/>
        </p:nvSpPr>
        <p:spPr bwMode="auto">
          <a:xfrm>
            <a:off x="4067175" y="3860800"/>
            <a:ext cx="5048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3000"/>
              <a:t>a</a:t>
            </a:r>
          </a:p>
        </p:txBody>
      </p:sp>
      <p:sp>
        <p:nvSpPr>
          <p:cNvPr id="8205" name="Rectangle 1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/>
              <a:t>Infix to postfix conversion</a:t>
            </a:r>
          </a:p>
        </p:txBody>
      </p:sp>
      <p:sp>
        <p:nvSpPr>
          <p:cNvPr id="8206" name="Rectangle 17"/>
          <p:cNvSpPr>
            <a:spLocks noChangeArrowheads="1"/>
          </p:cNvSpPr>
          <p:nvPr/>
        </p:nvSpPr>
        <p:spPr bwMode="auto">
          <a:xfrm>
            <a:off x="914400" y="838200"/>
            <a:ext cx="18351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000"/>
              <a:t>stackVect</a:t>
            </a:r>
          </a:p>
        </p:txBody>
      </p:sp>
    </p:spTree>
    <p:extLst>
      <p:ext uri="{BB962C8B-B14F-4D97-AF65-F5344CB8AC3E}">
        <p14:creationId xmlns:p14="http://schemas.microsoft.com/office/powerpoint/2010/main" val="91484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-99392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Stacks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686800" cy="54864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Access is allowed only at one point of the structure, normally termed the </a:t>
            </a:r>
            <a:r>
              <a:rPr lang="en-US" altLang="en-US" sz="2800" i="1" dirty="0"/>
              <a:t>top </a:t>
            </a:r>
            <a:r>
              <a:rPr lang="en-US" altLang="en-US" sz="2800" dirty="0"/>
              <a:t> of the stack</a:t>
            </a:r>
          </a:p>
          <a:p>
            <a:pPr lvl="1" eaLnBrk="1" hangingPunct="1"/>
            <a:r>
              <a:rPr lang="en-US" altLang="en-US" sz="2400" dirty="0"/>
              <a:t>access to the most recently added item only</a:t>
            </a:r>
          </a:p>
          <a:p>
            <a:pPr eaLnBrk="1" hangingPunct="1"/>
            <a:r>
              <a:rPr lang="en-US" altLang="en-US" sz="2800" dirty="0"/>
              <a:t> Operations are limited:</a:t>
            </a:r>
          </a:p>
          <a:p>
            <a:pPr lvl="1" eaLnBrk="1" hangingPunct="1"/>
            <a:r>
              <a:rPr lang="en-US" altLang="en-US" sz="2400" dirty="0"/>
              <a:t>push (add item to stack)</a:t>
            </a:r>
          </a:p>
          <a:p>
            <a:pPr lvl="1" eaLnBrk="1" hangingPunct="1"/>
            <a:r>
              <a:rPr lang="en-US" altLang="en-US" sz="2400" dirty="0"/>
              <a:t>pop (remove top item from stack)</a:t>
            </a:r>
          </a:p>
          <a:p>
            <a:pPr lvl="1" eaLnBrk="1" hangingPunct="1"/>
            <a:r>
              <a:rPr lang="en-US" altLang="en-US" sz="2400" dirty="0"/>
              <a:t>top (get top item without removing it)</a:t>
            </a:r>
          </a:p>
          <a:p>
            <a:pPr lvl="1" eaLnBrk="1" hangingPunct="1"/>
            <a:r>
              <a:rPr lang="en-US" altLang="en-US" sz="2400" dirty="0" err="1"/>
              <a:t>isEmpty</a:t>
            </a:r>
            <a:endParaRPr lang="en-US" altLang="en-US" sz="2400" dirty="0"/>
          </a:p>
          <a:p>
            <a:pPr eaLnBrk="1" hangingPunct="1"/>
            <a:r>
              <a:rPr lang="en-US" altLang="en-US" sz="2800" dirty="0"/>
              <a:t>Described as a "Last In First Out" </a:t>
            </a:r>
            <a:br>
              <a:rPr lang="en-US" altLang="en-US" sz="2800" dirty="0"/>
            </a:br>
            <a:r>
              <a:rPr lang="en-US" altLang="en-US" sz="2800" dirty="0"/>
              <a:t>(LIFO) data structure</a:t>
            </a:r>
          </a:p>
          <a:p>
            <a:pPr eaLnBrk="1" hangingPunct="1"/>
            <a:endParaRPr lang="en-US" altLang="en-US" sz="2800" dirty="0"/>
          </a:p>
        </p:txBody>
      </p:sp>
      <p:pic>
        <p:nvPicPr>
          <p:cNvPr id="1536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667000"/>
            <a:ext cx="28194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538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stack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11188" y="1268413"/>
            <a:ext cx="2592387" cy="4824412"/>
          </a:xfrm>
          <a:noFill/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3924300" y="2205038"/>
            <a:ext cx="4535488" cy="720725"/>
          </a:xfrm>
          <a:prstGeom prst="rect">
            <a:avLst/>
          </a:prstGeom>
          <a:solidFill>
            <a:srgbClr val="CCFF66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auto">
          <a:xfrm>
            <a:off x="4551363" y="201136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9221" name="Text Box 6"/>
          <p:cNvSpPr txBox="1">
            <a:spLocks noChangeArrowheads="1"/>
          </p:cNvSpPr>
          <p:nvPr/>
        </p:nvSpPr>
        <p:spPr bwMode="auto">
          <a:xfrm>
            <a:off x="3613150" y="1628775"/>
            <a:ext cx="16224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000"/>
              <a:t>infixVect</a:t>
            </a:r>
          </a:p>
        </p:txBody>
      </p:sp>
      <p:sp>
        <p:nvSpPr>
          <p:cNvPr id="9222" name="Text Box 7"/>
          <p:cNvSpPr txBox="1">
            <a:spLocks noChangeArrowheads="1"/>
          </p:cNvSpPr>
          <p:nvPr/>
        </p:nvSpPr>
        <p:spPr bwMode="auto">
          <a:xfrm>
            <a:off x="3563938" y="3213100"/>
            <a:ext cx="204628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000"/>
              <a:t>postfixVect</a:t>
            </a:r>
          </a:p>
        </p:txBody>
      </p:sp>
      <p:sp>
        <p:nvSpPr>
          <p:cNvPr id="9223" name="Text Box 8"/>
          <p:cNvSpPr txBox="1">
            <a:spLocks noChangeArrowheads="1"/>
          </p:cNvSpPr>
          <p:nvPr/>
        </p:nvSpPr>
        <p:spPr bwMode="auto">
          <a:xfrm>
            <a:off x="4067175" y="2276475"/>
            <a:ext cx="337343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000"/>
              <a:t>b - c ) * d – ( e + f )</a:t>
            </a:r>
          </a:p>
        </p:txBody>
      </p:sp>
      <p:sp>
        <p:nvSpPr>
          <p:cNvPr id="9224" name="Rectangle 9"/>
          <p:cNvSpPr>
            <a:spLocks noChangeArrowheads="1"/>
          </p:cNvSpPr>
          <p:nvPr/>
        </p:nvSpPr>
        <p:spPr bwMode="auto">
          <a:xfrm>
            <a:off x="3924300" y="3789363"/>
            <a:ext cx="4535488" cy="720725"/>
          </a:xfrm>
          <a:prstGeom prst="rect">
            <a:avLst/>
          </a:prstGeom>
          <a:solidFill>
            <a:srgbClr val="CCFF66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9225" name="Line 10"/>
          <p:cNvSpPr>
            <a:spLocks noChangeShapeType="1"/>
          </p:cNvSpPr>
          <p:nvPr/>
        </p:nvSpPr>
        <p:spPr bwMode="auto">
          <a:xfrm>
            <a:off x="3276600" y="4868863"/>
            <a:ext cx="5329238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26" name="Line 11"/>
          <p:cNvSpPr>
            <a:spLocks noChangeShapeType="1"/>
          </p:cNvSpPr>
          <p:nvPr/>
        </p:nvSpPr>
        <p:spPr bwMode="auto">
          <a:xfrm>
            <a:off x="3276600" y="5949950"/>
            <a:ext cx="5329238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27" name="Rectangle 12"/>
          <p:cNvSpPr>
            <a:spLocks noChangeArrowheads="1"/>
          </p:cNvSpPr>
          <p:nvPr/>
        </p:nvSpPr>
        <p:spPr bwMode="auto">
          <a:xfrm>
            <a:off x="1763713" y="5300663"/>
            <a:ext cx="5048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3000"/>
              <a:t>(</a:t>
            </a:r>
          </a:p>
        </p:txBody>
      </p:sp>
      <p:sp>
        <p:nvSpPr>
          <p:cNvPr id="9228" name="Rectangle 14"/>
          <p:cNvSpPr>
            <a:spLocks noChangeArrowheads="1"/>
          </p:cNvSpPr>
          <p:nvPr/>
        </p:nvSpPr>
        <p:spPr bwMode="auto">
          <a:xfrm>
            <a:off x="4067175" y="3860800"/>
            <a:ext cx="5048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3000"/>
              <a:t>a</a:t>
            </a:r>
          </a:p>
        </p:txBody>
      </p:sp>
      <p:sp>
        <p:nvSpPr>
          <p:cNvPr id="9229" name="Rectangle 15"/>
          <p:cNvSpPr>
            <a:spLocks noChangeArrowheads="1"/>
          </p:cNvSpPr>
          <p:nvPr/>
        </p:nvSpPr>
        <p:spPr bwMode="auto">
          <a:xfrm>
            <a:off x="1763713" y="4652963"/>
            <a:ext cx="5048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3000"/>
              <a:t>+</a:t>
            </a:r>
          </a:p>
        </p:txBody>
      </p:sp>
      <p:sp>
        <p:nvSpPr>
          <p:cNvPr id="9230" name="Rectangle 1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/>
              <a:t>Infix to postfix conversion</a:t>
            </a:r>
          </a:p>
        </p:txBody>
      </p:sp>
      <p:sp>
        <p:nvSpPr>
          <p:cNvPr id="9231" name="Rectangle 18"/>
          <p:cNvSpPr>
            <a:spLocks noChangeArrowheads="1"/>
          </p:cNvSpPr>
          <p:nvPr/>
        </p:nvSpPr>
        <p:spPr bwMode="auto">
          <a:xfrm>
            <a:off x="914400" y="838200"/>
            <a:ext cx="18351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000"/>
              <a:t>stackVect</a:t>
            </a:r>
          </a:p>
        </p:txBody>
      </p:sp>
    </p:spTree>
    <p:extLst>
      <p:ext uri="{BB962C8B-B14F-4D97-AF65-F5344CB8AC3E}">
        <p14:creationId xmlns:p14="http://schemas.microsoft.com/office/powerpoint/2010/main" val="367191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stack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11188" y="1268413"/>
            <a:ext cx="2592387" cy="4824412"/>
          </a:xfrm>
          <a:noFill/>
        </p:spPr>
      </p:pic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924300" y="2205038"/>
            <a:ext cx="4535488" cy="720725"/>
          </a:xfrm>
          <a:prstGeom prst="rect">
            <a:avLst/>
          </a:prstGeom>
          <a:solidFill>
            <a:srgbClr val="CCFF66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0244" name="Text Box 5"/>
          <p:cNvSpPr txBox="1">
            <a:spLocks noChangeArrowheads="1"/>
          </p:cNvSpPr>
          <p:nvPr/>
        </p:nvSpPr>
        <p:spPr bwMode="auto">
          <a:xfrm>
            <a:off x="4551363" y="201136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10245" name="Text Box 6"/>
          <p:cNvSpPr txBox="1">
            <a:spLocks noChangeArrowheads="1"/>
          </p:cNvSpPr>
          <p:nvPr/>
        </p:nvSpPr>
        <p:spPr bwMode="auto">
          <a:xfrm>
            <a:off x="3613150" y="1628775"/>
            <a:ext cx="16224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000"/>
              <a:t>infixVect</a:t>
            </a:r>
          </a:p>
        </p:txBody>
      </p:sp>
      <p:sp>
        <p:nvSpPr>
          <p:cNvPr id="10246" name="Text Box 7"/>
          <p:cNvSpPr txBox="1">
            <a:spLocks noChangeArrowheads="1"/>
          </p:cNvSpPr>
          <p:nvPr/>
        </p:nvSpPr>
        <p:spPr bwMode="auto">
          <a:xfrm>
            <a:off x="3563938" y="3213100"/>
            <a:ext cx="204628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000"/>
              <a:t>postfixVect</a:t>
            </a:r>
          </a:p>
        </p:txBody>
      </p:sp>
      <p:sp>
        <p:nvSpPr>
          <p:cNvPr id="10247" name="Text Box 8"/>
          <p:cNvSpPr txBox="1">
            <a:spLocks noChangeArrowheads="1"/>
          </p:cNvSpPr>
          <p:nvPr/>
        </p:nvSpPr>
        <p:spPr bwMode="auto">
          <a:xfrm>
            <a:off x="4067175" y="2276475"/>
            <a:ext cx="305593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000"/>
              <a:t>- c ) * d – ( e + f )</a:t>
            </a:r>
          </a:p>
        </p:txBody>
      </p:sp>
      <p:sp>
        <p:nvSpPr>
          <p:cNvPr id="10248" name="Rectangle 9"/>
          <p:cNvSpPr>
            <a:spLocks noChangeArrowheads="1"/>
          </p:cNvSpPr>
          <p:nvPr/>
        </p:nvSpPr>
        <p:spPr bwMode="auto">
          <a:xfrm>
            <a:off x="3924300" y="3789363"/>
            <a:ext cx="4535488" cy="720725"/>
          </a:xfrm>
          <a:prstGeom prst="rect">
            <a:avLst/>
          </a:prstGeom>
          <a:solidFill>
            <a:srgbClr val="CCFF66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0249" name="Line 10"/>
          <p:cNvSpPr>
            <a:spLocks noChangeShapeType="1"/>
          </p:cNvSpPr>
          <p:nvPr/>
        </p:nvSpPr>
        <p:spPr bwMode="auto">
          <a:xfrm>
            <a:off x="3276600" y="4868863"/>
            <a:ext cx="5329238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50" name="Line 11"/>
          <p:cNvSpPr>
            <a:spLocks noChangeShapeType="1"/>
          </p:cNvSpPr>
          <p:nvPr/>
        </p:nvSpPr>
        <p:spPr bwMode="auto">
          <a:xfrm>
            <a:off x="3276600" y="5949950"/>
            <a:ext cx="5329238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51" name="Rectangle 12"/>
          <p:cNvSpPr>
            <a:spLocks noChangeArrowheads="1"/>
          </p:cNvSpPr>
          <p:nvPr/>
        </p:nvSpPr>
        <p:spPr bwMode="auto">
          <a:xfrm>
            <a:off x="1763713" y="5300663"/>
            <a:ext cx="5048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3000"/>
              <a:t>(</a:t>
            </a:r>
          </a:p>
        </p:txBody>
      </p:sp>
      <p:sp>
        <p:nvSpPr>
          <p:cNvPr id="10252" name="Rectangle 14"/>
          <p:cNvSpPr>
            <a:spLocks noChangeArrowheads="1"/>
          </p:cNvSpPr>
          <p:nvPr/>
        </p:nvSpPr>
        <p:spPr bwMode="auto">
          <a:xfrm>
            <a:off x="4067175" y="3860800"/>
            <a:ext cx="403383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3000"/>
              <a:t>a b</a:t>
            </a:r>
          </a:p>
        </p:txBody>
      </p:sp>
      <p:sp>
        <p:nvSpPr>
          <p:cNvPr id="10253" name="Rectangle 15"/>
          <p:cNvSpPr>
            <a:spLocks noChangeArrowheads="1"/>
          </p:cNvSpPr>
          <p:nvPr/>
        </p:nvSpPr>
        <p:spPr bwMode="auto">
          <a:xfrm>
            <a:off x="1763713" y="4652963"/>
            <a:ext cx="5048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3000"/>
              <a:t>+</a:t>
            </a:r>
          </a:p>
        </p:txBody>
      </p:sp>
      <p:sp>
        <p:nvSpPr>
          <p:cNvPr id="10254" name="Rectangle 1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/>
              <a:t>Infix to postfix conversion</a:t>
            </a:r>
          </a:p>
        </p:txBody>
      </p:sp>
      <p:sp>
        <p:nvSpPr>
          <p:cNvPr id="10255" name="Rectangle 18"/>
          <p:cNvSpPr>
            <a:spLocks noChangeArrowheads="1"/>
          </p:cNvSpPr>
          <p:nvPr/>
        </p:nvSpPr>
        <p:spPr bwMode="auto">
          <a:xfrm>
            <a:off x="914400" y="838200"/>
            <a:ext cx="18351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000"/>
              <a:t>stackVect</a:t>
            </a:r>
          </a:p>
        </p:txBody>
      </p:sp>
    </p:spTree>
    <p:extLst>
      <p:ext uri="{BB962C8B-B14F-4D97-AF65-F5344CB8AC3E}">
        <p14:creationId xmlns:p14="http://schemas.microsoft.com/office/powerpoint/2010/main" val="228849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stack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11188" y="1268413"/>
            <a:ext cx="2592387" cy="4824412"/>
          </a:xfrm>
          <a:noFill/>
        </p:spPr>
      </p:pic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924300" y="2205038"/>
            <a:ext cx="4535488" cy="720725"/>
          </a:xfrm>
          <a:prstGeom prst="rect">
            <a:avLst/>
          </a:prstGeom>
          <a:solidFill>
            <a:srgbClr val="CCFF66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1268" name="Text Box 5"/>
          <p:cNvSpPr txBox="1">
            <a:spLocks noChangeArrowheads="1"/>
          </p:cNvSpPr>
          <p:nvPr/>
        </p:nvSpPr>
        <p:spPr bwMode="auto">
          <a:xfrm>
            <a:off x="4551363" y="201136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11269" name="Text Box 6"/>
          <p:cNvSpPr txBox="1">
            <a:spLocks noChangeArrowheads="1"/>
          </p:cNvSpPr>
          <p:nvPr/>
        </p:nvSpPr>
        <p:spPr bwMode="auto">
          <a:xfrm>
            <a:off x="3613150" y="1628775"/>
            <a:ext cx="16224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000"/>
              <a:t>infixVect</a:t>
            </a:r>
          </a:p>
        </p:txBody>
      </p:sp>
      <p:sp>
        <p:nvSpPr>
          <p:cNvPr id="11270" name="Text Box 7"/>
          <p:cNvSpPr txBox="1">
            <a:spLocks noChangeArrowheads="1"/>
          </p:cNvSpPr>
          <p:nvPr/>
        </p:nvSpPr>
        <p:spPr bwMode="auto">
          <a:xfrm>
            <a:off x="3563938" y="3213100"/>
            <a:ext cx="204628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000"/>
              <a:t>postfixVect</a:t>
            </a:r>
          </a:p>
        </p:txBody>
      </p:sp>
      <p:sp>
        <p:nvSpPr>
          <p:cNvPr id="11271" name="Text Box 8"/>
          <p:cNvSpPr txBox="1">
            <a:spLocks noChangeArrowheads="1"/>
          </p:cNvSpPr>
          <p:nvPr/>
        </p:nvSpPr>
        <p:spPr bwMode="auto">
          <a:xfrm>
            <a:off x="4067175" y="2276475"/>
            <a:ext cx="28225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000"/>
              <a:t>c ) * d – ( e + f )</a:t>
            </a:r>
          </a:p>
        </p:txBody>
      </p:sp>
      <p:sp>
        <p:nvSpPr>
          <p:cNvPr id="11272" name="Rectangle 9"/>
          <p:cNvSpPr>
            <a:spLocks noChangeArrowheads="1"/>
          </p:cNvSpPr>
          <p:nvPr/>
        </p:nvSpPr>
        <p:spPr bwMode="auto">
          <a:xfrm>
            <a:off x="3924300" y="3789363"/>
            <a:ext cx="4535488" cy="720725"/>
          </a:xfrm>
          <a:prstGeom prst="rect">
            <a:avLst/>
          </a:prstGeom>
          <a:solidFill>
            <a:srgbClr val="CCFF66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1273" name="Line 10"/>
          <p:cNvSpPr>
            <a:spLocks noChangeShapeType="1"/>
          </p:cNvSpPr>
          <p:nvPr/>
        </p:nvSpPr>
        <p:spPr bwMode="auto">
          <a:xfrm>
            <a:off x="3276600" y="4868863"/>
            <a:ext cx="5329238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74" name="Line 11"/>
          <p:cNvSpPr>
            <a:spLocks noChangeShapeType="1"/>
          </p:cNvSpPr>
          <p:nvPr/>
        </p:nvSpPr>
        <p:spPr bwMode="auto">
          <a:xfrm>
            <a:off x="3276600" y="5949950"/>
            <a:ext cx="5329238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75" name="Rectangle 12"/>
          <p:cNvSpPr>
            <a:spLocks noChangeArrowheads="1"/>
          </p:cNvSpPr>
          <p:nvPr/>
        </p:nvSpPr>
        <p:spPr bwMode="auto">
          <a:xfrm>
            <a:off x="1763713" y="5300663"/>
            <a:ext cx="5048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3000"/>
              <a:t>(</a:t>
            </a:r>
          </a:p>
        </p:txBody>
      </p:sp>
      <p:sp>
        <p:nvSpPr>
          <p:cNvPr id="11276" name="Rectangle 14"/>
          <p:cNvSpPr>
            <a:spLocks noChangeArrowheads="1"/>
          </p:cNvSpPr>
          <p:nvPr/>
        </p:nvSpPr>
        <p:spPr bwMode="auto">
          <a:xfrm>
            <a:off x="4067175" y="3860800"/>
            <a:ext cx="403383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3000"/>
              <a:t>a b +</a:t>
            </a:r>
          </a:p>
        </p:txBody>
      </p:sp>
      <p:sp>
        <p:nvSpPr>
          <p:cNvPr id="11277" name="Rectangle 15"/>
          <p:cNvSpPr>
            <a:spLocks noChangeArrowheads="1"/>
          </p:cNvSpPr>
          <p:nvPr/>
        </p:nvSpPr>
        <p:spPr bwMode="auto">
          <a:xfrm>
            <a:off x="1763713" y="4652963"/>
            <a:ext cx="5048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3000"/>
              <a:t>-</a:t>
            </a:r>
          </a:p>
        </p:txBody>
      </p:sp>
      <p:sp>
        <p:nvSpPr>
          <p:cNvPr id="11278" name="Rectangle 1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/>
              <a:t>Infix to postfix conversion</a:t>
            </a:r>
          </a:p>
        </p:txBody>
      </p:sp>
      <p:sp>
        <p:nvSpPr>
          <p:cNvPr id="11279" name="Rectangle 18"/>
          <p:cNvSpPr>
            <a:spLocks noChangeArrowheads="1"/>
          </p:cNvSpPr>
          <p:nvPr/>
        </p:nvSpPr>
        <p:spPr bwMode="auto">
          <a:xfrm>
            <a:off x="914400" y="838200"/>
            <a:ext cx="18351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000"/>
              <a:t>stackVect</a:t>
            </a:r>
          </a:p>
        </p:txBody>
      </p:sp>
    </p:spTree>
    <p:extLst>
      <p:ext uri="{BB962C8B-B14F-4D97-AF65-F5344CB8AC3E}">
        <p14:creationId xmlns:p14="http://schemas.microsoft.com/office/powerpoint/2010/main" val="129058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stack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11188" y="1268413"/>
            <a:ext cx="2592387" cy="4824412"/>
          </a:xfrm>
          <a:noFill/>
        </p:spPr>
      </p:pic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3924300" y="2205038"/>
            <a:ext cx="4535488" cy="720725"/>
          </a:xfrm>
          <a:prstGeom prst="rect">
            <a:avLst/>
          </a:prstGeom>
          <a:solidFill>
            <a:srgbClr val="CCFF66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2292" name="Text Box 5"/>
          <p:cNvSpPr txBox="1">
            <a:spLocks noChangeArrowheads="1"/>
          </p:cNvSpPr>
          <p:nvPr/>
        </p:nvSpPr>
        <p:spPr bwMode="auto">
          <a:xfrm>
            <a:off x="4551363" y="201136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12293" name="Text Box 6"/>
          <p:cNvSpPr txBox="1">
            <a:spLocks noChangeArrowheads="1"/>
          </p:cNvSpPr>
          <p:nvPr/>
        </p:nvSpPr>
        <p:spPr bwMode="auto">
          <a:xfrm>
            <a:off x="3613150" y="1628775"/>
            <a:ext cx="16224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000"/>
              <a:t>infixVect</a:t>
            </a:r>
          </a:p>
        </p:txBody>
      </p:sp>
      <p:sp>
        <p:nvSpPr>
          <p:cNvPr id="12294" name="Text Box 7"/>
          <p:cNvSpPr txBox="1">
            <a:spLocks noChangeArrowheads="1"/>
          </p:cNvSpPr>
          <p:nvPr/>
        </p:nvSpPr>
        <p:spPr bwMode="auto">
          <a:xfrm>
            <a:off x="3563938" y="3213100"/>
            <a:ext cx="204628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000"/>
              <a:t>postfixVect</a:t>
            </a:r>
          </a:p>
        </p:txBody>
      </p:sp>
      <p:sp>
        <p:nvSpPr>
          <p:cNvPr id="12295" name="Text Box 8"/>
          <p:cNvSpPr txBox="1">
            <a:spLocks noChangeArrowheads="1"/>
          </p:cNvSpPr>
          <p:nvPr/>
        </p:nvSpPr>
        <p:spPr bwMode="auto">
          <a:xfrm>
            <a:off x="4067175" y="2276475"/>
            <a:ext cx="2525713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000"/>
              <a:t>) * d – ( e + f )</a:t>
            </a:r>
          </a:p>
        </p:txBody>
      </p:sp>
      <p:sp>
        <p:nvSpPr>
          <p:cNvPr id="12296" name="Rectangle 9"/>
          <p:cNvSpPr>
            <a:spLocks noChangeArrowheads="1"/>
          </p:cNvSpPr>
          <p:nvPr/>
        </p:nvSpPr>
        <p:spPr bwMode="auto">
          <a:xfrm>
            <a:off x="3924300" y="3789363"/>
            <a:ext cx="4535488" cy="720725"/>
          </a:xfrm>
          <a:prstGeom prst="rect">
            <a:avLst/>
          </a:prstGeom>
          <a:solidFill>
            <a:srgbClr val="CCFF66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2297" name="Line 10"/>
          <p:cNvSpPr>
            <a:spLocks noChangeShapeType="1"/>
          </p:cNvSpPr>
          <p:nvPr/>
        </p:nvSpPr>
        <p:spPr bwMode="auto">
          <a:xfrm>
            <a:off x="3276600" y="4868863"/>
            <a:ext cx="5329238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98" name="Line 11"/>
          <p:cNvSpPr>
            <a:spLocks noChangeShapeType="1"/>
          </p:cNvSpPr>
          <p:nvPr/>
        </p:nvSpPr>
        <p:spPr bwMode="auto">
          <a:xfrm>
            <a:off x="3276600" y="5949950"/>
            <a:ext cx="5329238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99" name="Rectangle 12"/>
          <p:cNvSpPr>
            <a:spLocks noChangeArrowheads="1"/>
          </p:cNvSpPr>
          <p:nvPr/>
        </p:nvSpPr>
        <p:spPr bwMode="auto">
          <a:xfrm>
            <a:off x="1763713" y="5300663"/>
            <a:ext cx="5048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3000"/>
              <a:t>(</a:t>
            </a: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4067175" y="3860800"/>
            <a:ext cx="403383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3000"/>
              <a:t>a b + c</a:t>
            </a:r>
          </a:p>
        </p:txBody>
      </p:sp>
      <p:sp>
        <p:nvSpPr>
          <p:cNvPr id="12301" name="Rectangle 15"/>
          <p:cNvSpPr>
            <a:spLocks noChangeArrowheads="1"/>
          </p:cNvSpPr>
          <p:nvPr/>
        </p:nvSpPr>
        <p:spPr bwMode="auto">
          <a:xfrm>
            <a:off x="1763713" y="4652963"/>
            <a:ext cx="5048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3000"/>
              <a:t>-</a:t>
            </a:r>
          </a:p>
        </p:txBody>
      </p:sp>
      <p:sp>
        <p:nvSpPr>
          <p:cNvPr id="12302" name="Rectangle 1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/>
              <a:t>Infix to postfix conversion</a:t>
            </a:r>
          </a:p>
        </p:txBody>
      </p:sp>
      <p:sp>
        <p:nvSpPr>
          <p:cNvPr id="12303" name="Rectangle 18"/>
          <p:cNvSpPr>
            <a:spLocks noChangeArrowheads="1"/>
          </p:cNvSpPr>
          <p:nvPr/>
        </p:nvSpPr>
        <p:spPr bwMode="auto">
          <a:xfrm>
            <a:off x="914400" y="838200"/>
            <a:ext cx="18351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000"/>
              <a:t>stackVect</a:t>
            </a:r>
          </a:p>
        </p:txBody>
      </p:sp>
    </p:spTree>
    <p:extLst>
      <p:ext uri="{BB962C8B-B14F-4D97-AF65-F5344CB8AC3E}">
        <p14:creationId xmlns:p14="http://schemas.microsoft.com/office/powerpoint/2010/main" val="232078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stack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11188" y="1268413"/>
            <a:ext cx="2592387" cy="4824412"/>
          </a:xfrm>
          <a:noFill/>
        </p:spPr>
      </p:pic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924300" y="2205038"/>
            <a:ext cx="4535488" cy="720725"/>
          </a:xfrm>
          <a:prstGeom prst="rect">
            <a:avLst/>
          </a:prstGeom>
          <a:solidFill>
            <a:srgbClr val="CCFF66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3316" name="Text Box 5"/>
          <p:cNvSpPr txBox="1">
            <a:spLocks noChangeArrowheads="1"/>
          </p:cNvSpPr>
          <p:nvPr/>
        </p:nvSpPr>
        <p:spPr bwMode="auto">
          <a:xfrm>
            <a:off x="4551363" y="201136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13317" name="Text Box 6"/>
          <p:cNvSpPr txBox="1">
            <a:spLocks noChangeArrowheads="1"/>
          </p:cNvSpPr>
          <p:nvPr/>
        </p:nvSpPr>
        <p:spPr bwMode="auto">
          <a:xfrm>
            <a:off x="3613150" y="1628775"/>
            <a:ext cx="16224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000"/>
              <a:t>infixVect</a:t>
            </a:r>
          </a:p>
        </p:txBody>
      </p:sp>
      <p:sp>
        <p:nvSpPr>
          <p:cNvPr id="13318" name="Text Box 7"/>
          <p:cNvSpPr txBox="1">
            <a:spLocks noChangeArrowheads="1"/>
          </p:cNvSpPr>
          <p:nvPr/>
        </p:nvSpPr>
        <p:spPr bwMode="auto">
          <a:xfrm>
            <a:off x="3563938" y="3213100"/>
            <a:ext cx="204628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000"/>
              <a:t>postfixVect</a:t>
            </a:r>
          </a:p>
        </p:txBody>
      </p:sp>
      <p:sp>
        <p:nvSpPr>
          <p:cNvPr id="13319" name="Text Box 8"/>
          <p:cNvSpPr txBox="1">
            <a:spLocks noChangeArrowheads="1"/>
          </p:cNvSpPr>
          <p:nvPr/>
        </p:nvSpPr>
        <p:spPr bwMode="auto">
          <a:xfrm>
            <a:off x="4067175" y="2276475"/>
            <a:ext cx="22923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000"/>
              <a:t>* d – ( e + f )</a:t>
            </a:r>
          </a:p>
        </p:txBody>
      </p:sp>
      <p:sp>
        <p:nvSpPr>
          <p:cNvPr id="13320" name="Rectangle 9"/>
          <p:cNvSpPr>
            <a:spLocks noChangeArrowheads="1"/>
          </p:cNvSpPr>
          <p:nvPr/>
        </p:nvSpPr>
        <p:spPr bwMode="auto">
          <a:xfrm>
            <a:off x="3924300" y="3789363"/>
            <a:ext cx="4535488" cy="720725"/>
          </a:xfrm>
          <a:prstGeom prst="rect">
            <a:avLst/>
          </a:prstGeom>
          <a:solidFill>
            <a:srgbClr val="CCFF66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3321" name="Line 10"/>
          <p:cNvSpPr>
            <a:spLocks noChangeShapeType="1"/>
          </p:cNvSpPr>
          <p:nvPr/>
        </p:nvSpPr>
        <p:spPr bwMode="auto">
          <a:xfrm>
            <a:off x="3276600" y="4868863"/>
            <a:ext cx="5329238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22" name="Line 11"/>
          <p:cNvSpPr>
            <a:spLocks noChangeShapeType="1"/>
          </p:cNvSpPr>
          <p:nvPr/>
        </p:nvSpPr>
        <p:spPr bwMode="auto">
          <a:xfrm>
            <a:off x="3276600" y="5949950"/>
            <a:ext cx="5329238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23" name="Rectangle 14"/>
          <p:cNvSpPr>
            <a:spLocks noChangeArrowheads="1"/>
          </p:cNvSpPr>
          <p:nvPr/>
        </p:nvSpPr>
        <p:spPr bwMode="auto">
          <a:xfrm>
            <a:off x="4067175" y="3860800"/>
            <a:ext cx="403383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3000"/>
              <a:t>a b + c -</a:t>
            </a:r>
          </a:p>
        </p:txBody>
      </p:sp>
      <p:sp>
        <p:nvSpPr>
          <p:cNvPr id="13324" name="Rectangle 1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/>
              <a:t>Infix to postfix conversion</a:t>
            </a:r>
          </a:p>
        </p:txBody>
      </p:sp>
      <p:sp>
        <p:nvSpPr>
          <p:cNvPr id="13325" name="Rectangle 18"/>
          <p:cNvSpPr>
            <a:spLocks noChangeArrowheads="1"/>
          </p:cNvSpPr>
          <p:nvPr/>
        </p:nvSpPr>
        <p:spPr bwMode="auto">
          <a:xfrm>
            <a:off x="914400" y="838200"/>
            <a:ext cx="18351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000"/>
              <a:t>stackVect</a:t>
            </a:r>
          </a:p>
        </p:txBody>
      </p:sp>
    </p:spTree>
    <p:extLst>
      <p:ext uri="{BB962C8B-B14F-4D97-AF65-F5344CB8AC3E}">
        <p14:creationId xmlns:p14="http://schemas.microsoft.com/office/powerpoint/2010/main" val="234574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stack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11188" y="1268413"/>
            <a:ext cx="2592387" cy="4824412"/>
          </a:xfrm>
          <a:noFill/>
        </p:spPr>
      </p:pic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924300" y="2205038"/>
            <a:ext cx="4535488" cy="720725"/>
          </a:xfrm>
          <a:prstGeom prst="rect">
            <a:avLst/>
          </a:prstGeom>
          <a:solidFill>
            <a:srgbClr val="CCFF66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4340" name="Text Box 5"/>
          <p:cNvSpPr txBox="1">
            <a:spLocks noChangeArrowheads="1"/>
          </p:cNvSpPr>
          <p:nvPr/>
        </p:nvSpPr>
        <p:spPr bwMode="auto">
          <a:xfrm>
            <a:off x="4551363" y="201136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14341" name="Text Box 6"/>
          <p:cNvSpPr txBox="1">
            <a:spLocks noChangeArrowheads="1"/>
          </p:cNvSpPr>
          <p:nvPr/>
        </p:nvSpPr>
        <p:spPr bwMode="auto">
          <a:xfrm>
            <a:off x="3613150" y="1628775"/>
            <a:ext cx="16224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000"/>
              <a:t>infixVect</a:t>
            </a:r>
          </a:p>
        </p:txBody>
      </p:sp>
      <p:sp>
        <p:nvSpPr>
          <p:cNvPr id="14342" name="Text Box 7"/>
          <p:cNvSpPr txBox="1">
            <a:spLocks noChangeArrowheads="1"/>
          </p:cNvSpPr>
          <p:nvPr/>
        </p:nvSpPr>
        <p:spPr bwMode="auto">
          <a:xfrm>
            <a:off x="3563938" y="3213100"/>
            <a:ext cx="204628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000"/>
              <a:t>postfixVect</a:t>
            </a:r>
          </a:p>
        </p:txBody>
      </p:sp>
      <p:sp>
        <p:nvSpPr>
          <p:cNvPr id="14343" name="Text Box 8"/>
          <p:cNvSpPr txBox="1">
            <a:spLocks noChangeArrowheads="1"/>
          </p:cNvSpPr>
          <p:nvPr/>
        </p:nvSpPr>
        <p:spPr bwMode="auto">
          <a:xfrm>
            <a:off x="4067175" y="2276475"/>
            <a:ext cx="20383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000"/>
              <a:t>d – ( e + f )</a:t>
            </a:r>
          </a:p>
        </p:txBody>
      </p:sp>
      <p:sp>
        <p:nvSpPr>
          <p:cNvPr id="14344" name="Rectangle 9"/>
          <p:cNvSpPr>
            <a:spLocks noChangeArrowheads="1"/>
          </p:cNvSpPr>
          <p:nvPr/>
        </p:nvSpPr>
        <p:spPr bwMode="auto">
          <a:xfrm>
            <a:off x="3924300" y="3789363"/>
            <a:ext cx="4535488" cy="720725"/>
          </a:xfrm>
          <a:prstGeom prst="rect">
            <a:avLst/>
          </a:prstGeom>
          <a:solidFill>
            <a:srgbClr val="CCFF66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4345" name="Line 10"/>
          <p:cNvSpPr>
            <a:spLocks noChangeShapeType="1"/>
          </p:cNvSpPr>
          <p:nvPr/>
        </p:nvSpPr>
        <p:spPr bwMode="auto">
          <a:xfrm>
            <a:off x="3276600" y="4868863"/>
            <a:ext cx="5329238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46" name="Line 11"/>
          <p:cNvSpPr>
            <a:spLocks noChangeShapeType="1"/>
          </p:cNvSpPr>
          <p:nvPr/>
        </p:nvSpPr>
        <p:spPr bwMode="auto">
          <a:xfrm>
            <a:off x="3276600" y="5949950"/>
            <a:ext cx="5329238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47" name="Rectangle 13"/>
          <p:cNvSpPr>
            <a:spLocks noChangeArrowheads="1"/>
          </p:cNvSpPr>
          <p:nvPr/>
        </p:nvSpPr>
        <p:spPr bwMode="auto">
          <a:xfrm>
            <a:off x="4067175" y="3860800"/>
            <a:ext cx="403383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3000"/>
              <a:t>a b + c -</a:t>
            </a:r>
          </a:p>
        </p:txBody>
      </p:sp>
      <p:sp>
        <p:nvSpPr>
          <p:cNvPr id="14348" name="Rectangle 14"/>
          <p:cNvSpPr>
            <a:spLocks noChangeArrowheads="1"/>
          </p:cNvSpPr>
          <p:nvPr/>
        </p:nvSpPr>
        <p:spPr bwMode="auto">
          <a:xfrm>
            <a:off x="1763713" y="5300663"/>
            <a:ext cx="5048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3000"/>
              <a:t>*</a:t>
            </a:r>
          </a:p>
        </p:txBody>
      </p:sp>
      <p:sp>
        <p:nvSpPr>
          <p:cNvPr id="14349" name="Rectangle 1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/>
              <a:t>Infix to postfix conversion</a:t>
            </a:r>
          </a:p>
        </p:txBody>
      </p:sp>
      <p:sp>
        <p:nvSpPr>
          <p:cNvPr id="14350" name="Rectangle 17"/>
          <p:cNvSpPr>
            <a:spLocks noChangeArrowheads="1"/>
          </p:cNvSpPr>
          <p:nvPr/>
        </p:nvSpPr>
        <p:spPr bwMode="auto">
          <a:xfrm>
            <a:off x="914400" y="838200"/>
            <a:ext cx="18351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000"/>
              <a:t>stackVect</a:t>
            </a:r>
          </a:p>
        </p:txBody>
      </p:sp>
    </p:spTree>
    <p:extLst>
      <p:ext uri="{BB962C8B-B14F-4D97-AF65-F5344CB8AC3E}">
        <p14:creationId xmlns:p14="http://schemas.microsoft.com/office/powerpoint/2010/main" val="303697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stack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11188" y="1268413"/>
            <a:ext cx="2592387" cy="4824412"/>
          </a:xfrm>
          <a:noFill/>
        </p:spPr>
      </p:pic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3924300" y="2205038"/>
            <a:ext cx="4535488" cy="720725"/>
          </a:xfrm>
          <a:prstGeom prst="rect">
            <a:avLst/>
          </a:prstGeom>
          <a:solidFill>
            <a:srgbClr val="CCFF66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5364" name="Text Box 5"/>
          <p:cNvSpPr txBox="1">
            <a:spLocks noChangeArrowheads="1"/>
          </p:cNvSpPr>
          <p:nvPr/>
        </p:nvSpPr>
        <p:spPr bwMode="auto">
          <a:xfrm>
            <a:off x="4551363" y="201136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15365" name="Text Box 6"/>
          <p:cNvSpPr txBox="1">
            <a:spLocks noChangeArrowheads="1"/>
          </p:cNvSpPr>
          <p:nvPr/>
        </p:nvSpPr>
        <p:spPr bwMode="auto">
          <a:xfrm>
            <a:off x="3613150" y="1628775"/>
            <a:ext cx="16224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000"/>
              <a:t>infixVect</a:t>
            </a:r>
          </a:p>
        </p:txBody>
      </p:sp>
      <p:sp>
        <p:nvSpPr>
          <p:cNvPr id="15366" name="Text Box 7"/>
          <p:cNvSpPr txBox="1">
            <a:spLocks noChangeArrowheads="1"/>
          </p:cNvSpPr>
          <p:nvPr/>
        </p:nvSpPr>
        <p:spPr bwMode="auto">
          <a:xfrm>
            <a:off x="3563938" y="3213100"/>
            <a:ext cx="204628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000"/>
              <a:t>postfixVect</a:t>
            </a:r>
          </a:p>
        </p:txBody>
      </p:sp>
      <p:sp>
        <p:nvSpPr>
          <p:cNvPr id="15367" name="Text Box 8"/>
          <p:cNvSpPr txBox="1">
            <a:spLocks noChangeArrowheads="1"/>
          </p:cNvSpPr>
          <p:nvPr/>
        </p:nvSpPr>
        <p:spPr bwMode="auto">
          <a:xfrm>
            <a:off x="4067175" y="2276475"/>
            <a:ext cx="17208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000"/>
              <a:t>– ( e + f )</a:t>
            </a:r>
          </a:p>
        </p:txBody>
      </p:sp>
      <p:sp>
        <p:nvSpPr>
          <p:cNvPr id="15368" name="Rectangle 9"/>
          <p:cNvSpPr>
            <a:spLocks noChangeArrowheads="1"/>
          </p:cNvSpPr>
          <p:nvPr/>
        </p:nvSpPr>
        <p:spPr bwMode="auto">
          <a:xfrm>
            <a:off x="3924300" y="3789363"/>
            <a:ext cx="4535488" cy="720725"/>
          </a:xfrm>
          <a:prstGeom prst="rect">
            <a:avLst/>
          </a:prstGeom>
          <a:solidFill>
            <a:srgbClr val="CCFF66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5369" name="Line 10"/>
          <p:cNvSpPr>
            <a:spLocks noChangeShapeType="1"/>
          </p:cNvSpPr>
          <p:nvPr/>
        </p:nvSpPr>
        <p:spPr bwMode="auto">
          <a:xfrm>
            <a:off x="3276600" y="4868863"/>
            <a:ext cx="5329238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70" name="Line 11"/>
          <p:cNvSpPr>
            <a:spLocks noChangeShapeType="1"/>
          </p:cNvSpPr>
          <p:nvPr/>
        </p:nvSpPr>
        <p:spPr bwMode="auto">
          <a:xfrm>
            <a:off x="3276600" y="5949950"/>
            <a:ext cx="5329238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71" name="Rectangle 13"/>
          <p:cNvSpPr>
            <a:spLocks noChangeArrowheads="1"/>
          </p:cNvSpPr>
          <p:nvPr/>
        </p:nvSpPr>
        <p:spPr bwMode="auto">
          <a:xfrm>
            <a:off x="4067175" y="3860800"/>
            <a:ext cx="403383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3000"/>
              <a:t>a b + c - d</a:t>
            </a:r>
          </a:p>
        </p:txBody>
      </p:sp>
      <p:sp>
        <p:nvSpPr>
          <p:cNvPr id="15372" name="Rectangle 14"/>
          <p:cNvSpPr>
            <a:spLocks noChangeArrowheads="1"/>
          </p:cNvSpPr>
          <p:nvPr/>
        </p:nvSpPr>
        <p:spPr bwMode="auto">
          <a:xfrm>
            <a:off x="1763713" y="5300663"/>
            <a:ext cx="5048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3000"/>
              <a:t>*</a:t>
            </a:r>
          </a:p>
        </p:txBody>
      </p:sp>
      <p:sp>
        <p:nvSpPr>
          <p:cNvPr id="15373" name="Rectangle 1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/>
              <a:t>Infix to postfix conversion</a:t>
            </a:r>
          </a:p>
        </p:txBody>
      </p:sp>
      <p:sp>
        <p:nvSpPr>
          <p:cNvPr id="15374" name="Rectangle 17"/>
          <p:cNvSpPr>
            <a:spLocks noChangeArrowheads="1"/>
          </p:cNvSpPr>
          <p:nvPr/>
        </p:nvSpPr>
        <p:spPr bwMode="auto">
          <a:xfrm>
            <a:off x="914400" y="838200"/>
            <a:ext cx="18351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000"/>
              <a:t>stackVect</a:t>
            </a:r>
          </a:p>
        </p:txBody>
      </p:sp>
    </p:spTree>
    <p:extLst>
      <p:ext uri="{BB962C8B-B14F-4D97-AF65-F5344CB8AC3E}">
        <p14:creationId xmlns:p14="http://schemas.microsoft.com/office/powerpoint/2010/main" val="333392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stack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11188" y="1268413"/>
            <a:ext cx="2592387" cy="4824412"/>
          </a:xfrm>
          <a:noFill/>
        </p:spPr>
      </p:pic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3924300" y="2205038"/>
            <a:ext cx="4535488" cy="720725"/>
          </a:xfrm>
          <a:prstGeom prst="rect">
            <a:avLst/>
          </a:prstGeom>
          <a:solidFill>
            <a:srgbClr val="CCFF66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6388" name="Text Box 5"/>
          <p:cNvSpPr txBox="1">
            <a:spLocks noChangeArrowheads="1"/>
          </p:cNvSpPr>
          <p:nvPr/>
        </p:nvSpPr>
        <p:spPr bwMode="auto">
          <a:xfrm>
            <a:off x="4551363" y="201136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16389" name="Text Box 6"/>
          <p:cNvSpPr txBox="1">
            <a:spLocks noChangeArrowheads="1"/>
          </p:cNvSpPr>
          <p:nvPr/>
        </p:nvSpPr>
        <p:spPr bwMode="auto">
          <a:xfrm>
            <a:off x="3613150" y="1628775"/>
            <a:ext cx="16224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000"/>
              <a:t>infixVect</a:t>
            </a:r>
          </a:p>
        </p:txBody>
      </p:sp>
      <p:sp>
        <p:nvSpPr>
          <p:cNvPr id="16390" name="Text Box 7"/>
          <p:cNvSpPr txBox="1">
            <a:spLocks noChangeArrowheads="1"/>
          </p:cNvSpPr>
          <p:nvPr/>
        </p:nvSpPr>
        <p:spPr bwMode="auto">
          <a:xfrm>
            <a:off x="3563938" y="3213100"/>
            <a:ext cx="204628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000"/>
              <a:t>postfixVect</a:t>
            </a:r>
          </a:p>
        </p:txBody>
      </p:sp>
      <p:sp>
        <p:nvSpPr>
          <p:cNvPr id="16391" name="Text Box 8"/>
          <p:cNvSpPr txBox="1">
            <a:spLocks noChangeArrowheads="1"/>
          </p:cNvSpPr>
          <p:nvPr/>
        </p:nvSpPr>
        <p:spPr bwMode="auto">
          <a:xfrm>
            <a:off x="4067175" y="2276475"/>
            <a:ext cx="14033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000"/>
              <a:t>( e + f )</a:t>
            </a:r>
          </a:p>
        </p:txBody>
      </p:sp>
      <p:sp>
        <p:nvSpPr>
          <p:cNvPr id="16392" name="Rectangle 9"/>
          <p:cNvSpPr>
            <a:spLocks noChangeArrowheads="1"/>
          </p:cNvSpPr>
          <p:nvPr/>
        </p:nvSpPr>
        <p:spPr bwMode="auto">
          <a:xfrm>
            <a:off x="3924300" y="3789363"/>
            <a:ext cx="4535488" cy="720725"/>
          </a:xfrm>
          <a:prstGeom prst="rect">
            <a:avLst/>
          </a:prstGeom>
          <a:solidFill>
            <a:srgbClr val="CCFF66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6393" name="Line 10"/>
          <p:cNvSpPr>
            <a:spLocks noChangeShapeType="1"/>
          </p:cNvSpPr>
          <p:nvPr/>
        </p:nvSpPr>
        <p:spPr bwMode="auto">
          <a:xfrm>
            <a:off x="3276600" y="4868863"/>
            <a:ext cx="5329238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94" name="Line 11"/>
          <p:cNvSpPr>
            <a:spLocks noChangeShapeType="1"/>
          </p:cNvSpPr>
          <p:nvPr/>
        </p:nvSpPr>
        <p:spPr bwMode="auto">
          <a:xfrm>
            <a:off x="3276600" y="5949950"/>
            <a:ext cx="5329238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95" name="Rectangle 13"/>
          <p:cNvSpPr>
            <a:spLocks noChangeArrowheads="1"/>
          </p:cNvSpPr>
          <p:nvPr/>
        </p:nvSpPr>
        <p:spPr bwMode="auto">
          <a:xfrm>
            <a:off x="4067175" y="3860800"/>
            <a:ext cx="403383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3000"/>
              <a:t>a b + c – d *</a:t>
            </a:r>
          </a:p>
        </p:txBody>
      </p:sp>
      <p:sp>
        <p:nvSpPr>
          <p:cNvPr id="16396" name="Rectangle 14"/>
          <p:cNvSpPr>
            <a:spLocks noChangeArrowheads="1"/>
          </p:cNvSpPr>
          <p:nvPr/>
        </p:nvSpPr>
        <p:spPr bwMode="auto">
          <a:xfrm>
            <a:off x="1763713" y="5300663"/>
            <a:ext cx="5048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3000"/>
              <a:t>-</a:t>
            </a:r>
          </a:p>
        </p:txBody>
      </p:sp>
      <p:sp>
        <p:nvSpPr>
          <p:cNvPr id="16397" name="Rectangle 1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/>
              <a:t>Infix to postfix conversion</a:t>
            </a:r>
          </a:p>
        </p:txBody>
      </p:sp>
      <p:sp>
        <p:nvSpPr>
          <p:cNvPr id="16398" name="Rectangle 18"/>
          <p:cNvSpPr>
            <a:spLocks noChangeArrowheads="1"/>
          </p:cNvSpPr>
          <p:nvPr/>
        </p:nvSpPr>
        <p:spPr bwMode="auto">
          <a:xfrm>
            <a:off x="914400" y="838200"/>
            <a:ext cx="18351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000"/>
              <a:t>stackVect</a:t>
            </a:r>
          </a:p>
        </p:txBody>
      </p:sp>
    </p:spTree>
    <p:extLst>
      <p:ext uri="{BB962C8B-B14F-4D97-AF65-F5344CB8AC3E}">
        <p14:creationId xmlns:p14="http://schemas.microsoft.com/office/powerpoint/2010/main" val="86819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stack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11188" y="1268413"/>
            <a:ext cx="2592387" cy="4824412"/>
          </a:xfrm>
          <a:noFill/>
        </p:spPr>
      </p:pic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3924300" y="2205038"/>
            <a:ext cx="4535488" cy="720725"/>
          </a:xfrm>
          <a:prstGeom prst="rect">
            <a:avLst/>
          </a:prstGeom>
          <a:solidFill>
            <a:srgbClr val="CCFF66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7412" name="Text Box 5"/>
          <p:cNvSpPr txBox="1">
            <a:spLocks noChangeArrowheads="1"/>
          </p:cNvSpPr>
          <p:nvPr/>
        </p:nvSpPr>
        <p:spPr bwMode="auto">
          <a:xfrm>
            <a:off x="4551363" y="201136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17413" name="Text Box 6"/>
          <p:cNvSpPr txBox="1">
            <a:spLocks noChangeArrowheads="1"/>
          </p:cNvSpPr>
          <p:nvPr/>
        </p:nvSpPr>
        <p:spPr bwMode="auto">
          <a:xfrm>
            <a:off x="3613150" y="1628775"/>
            <a:ext cx="16224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000"/>
              <a:t>infixVect</a:t>
            </a:r>
          </a:p>
        </p:txBody>
      </p:sp>
      <p:sp>
        <p:nvSpPr>
          <p:cNvPr id="17414" name="Text Box 7"/>
          <p:cNvSpPr txBox="1">
            <a:spLocks noChangeArrowheads="1"/>
          </p:cNvSpPr>
          <p:nvPr/>
        </p:nvSpPr>
        <p:spPr bwMode="auto">
          <a:xfrm>
            <a:off x="3563938" y="3213100"/>
            <a:ext cx="204628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000"/>
              <a:t>postfixVect</a:t>
            </a:r>
          </a:p>
        </p:txBody>
      </p:sp>
      <p:sp>
        <p:nvSpPr>
          <p:cNvPr id="17415" name="Text Box 8"/>
          <p:cNvSpPr txBox="1">
            <a:spLocks noChangeArrowheads="1"/>
          </p:cNvSpPr>
          <p:nvPr/>
        </p:nvSpPr>
        <p:spPr bwMode="auto">
          <a:xfrm>
            <a:off x="4067175" y="2276475"/>
            <a:ext cx="11699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000"/>
              <a:t>e + f )</a:t>
            </a:r>
          </a:p>
        </p:txBody>
      </p:sp>
      <p:sp>
        <p:nvSpPr>
          <p:cNvPr id="17416" name="Rectangle 9"/>
          <p:cNvSpPr>
            <a:spLocks noChangeArrowheads="1"/>
          </p:cNvSpPr>
          <p:nvPr/>
        </p:nvSpPr>
        <p:spPr bwMode="auto">
          <a:xfrm>
            <a:off x="3924300" y="3789363"/>
            <a:ext cx="4535488" cy="720725"/>
          </a:xfrm>
          <a:prstGeom prst="rect">
            <a:avLst/>
          </a:prstGeom>
          <a:solidFill>
            <a:srgbClr val="CCFF66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7417" name="Line 10"/>
          <p:cNvSpPr>
            <a:spLocks noChangeShapeType="1"/>
          </p:cNvSpPr>
          <p:nvPr/>
        </p:nvSpPr>
        <p:spPr bwMode="auto">
          <a:xfrm>
            <a:off x="3276600" y="4868863"/>
            <a:ext cx="5329238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18" name="Line 11"/>
          <p:cNvSpPr>
            <a:spLocks noChangeShapeType="1"/>
          </p:cNvSpPr>
          <p:nvPr/>
        </p:nvSpPr>
        <p:spPr bwMode="auto">
          <a:xfrm>
            <a:off x="3276600" y="5949950"/>
            <a:ext cx="5329238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19" name="Rectangle 13"/>
          <p:cNvSpPr>
            <a:spLocks noChangeArrowheads="1"/>
          </p:cNvSpPr>
          <p:nvPr/>
        </p:nvSpPr>
        <p:spPr bwMode="auto">
          <a:xfrm>
            <a:off x="4067175" y="3860800"/>
            <a:ext cx="403383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3000"/>
              <a:t>a b + c – d *</a:t>
            </a:r>
          </a:p>
        </p:txBody>
      </p:sp>
      <p:sp>
        <p:nvSpPr>
          <p:cNvPr id="17420" name="Rectangle 14"/>
          <p:cNvSpPr>
            <a:spLocks noChangeArrowheads="1"/>
          </p:cNvSpPr>
          <p:nvPr/>
        </p:nvSpPr>
        <p:spPr bwMode="auto">
          <a:xfrm>
            <a:off x="1763713" y="5300663"/>
            <a:ext cx="5048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3000"/>
              <a:t>-</a:t>
            </a:r>
          </a:p>
        </p:txBody>
      </p:sp>
      <p:sp>
        <p:nvSpPr>
          <p:cNvPr id="17421" name="Rectangle 15"/>
          <p:cNvSpPr>
            <a:spLocks noChangeArrowheads="1"/>
          </p:cNvSpPr>
          <p:nvPr/>
        </p:nvSpPr>
        <p:spPr bwMode="auto">
          <a:xfrm>
            <a:off x="1763713" y="4652963"/>
            <a:ext cx="5048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3000"/>
              <a:t>(</a:t>
            </a:r>
          </a:p>
        </p:txBody>
      </p:sp>
      <p:sp>
        <p:nvSpPr>
          <p:cNvPr id="17422" name="Rectangle 1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/>
              <a:t>Infix to postfix conversion</a:t>
            </a:r>
          </a:p>
        </p:txBody>
      </p:sp>
      <p:sp>
        <p:nvSpPr>
          <p:cNvPr id="17423" name="Rectangle 19"/>
          <p:cNvSpPr>
            <a:spLocks noChangeArrowheads="1"/>
          </p:cNvSpPr>
          <p:nvPr/>
        </p:nvSpPr>
        <p:spPr bwMode="auto">
          <a:xfrm>
            <a:off x="914400" y="838200"/>
            <a:ext cx="18351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000"/>
              <a:t>stackVect</a:t>
            </a:r>
          </a:p>
        </p:txBody>
      </p:sp>
    </p:spTree>
    <p:extLst>
      <p:ext uri="{BB962C8B-B14F-4D97-AF65-F5344CB8AC3E}">
        <p14:creationId xmlns:p14="http://schemas.microsoft.com/office/powerpoint/2010/main" val="334287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stack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11188" y="1268413"/>
            <a:ext cx="2592387" cy="4824412"/>
          </a:xfrm>
          <a:noFill/>
        </p:spPr>
      </p:pic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3924300" y="2205038"/>
            <a:ext cx="4535488" cy="720725"/>
          </a:xfrm>
          <a:prstGeom prst="rect">
            <a:avLst/>
          </a:prstGeom>
          <a:solidFill>
            <a:srgbClr val="CCFF66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8436" name="Text Box 5"/>
          <p:cNvSpPr txBox="1">
            <a:spLocks noChangeArrowheads="1"/>
          </p:cNvSpPr>
          <p:nvPr/>
        </p:nvSpPr>
        <p:spPr bwMode="auto">
          <a:xfrm>
            <a:off x="4551363" y="201136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18437" name="Text Box 6"/>
          <p:cNvSpPr txBox="1">
            <a:spLocks noChangeArrowheads="1"/>
          </p:cNvSpPr>
          <p:nvPr/>
        </p:nvSpPr>
        <p:spPr bwMode="auto">
          <a:xfrm>
            <a:off x="3613150" y="1628775"/>
            <a:ext cx="16224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000"/>
              <a:t>infixVect</a:t>
            </a:r>
          </a:p>
        </p:txBody>
      </p:sp>
      <p:sp>
        <p:nvSpPr>
          <p:cNvPr id="18438" name="Text Box 7"/>
          <p:cNvSpPr txBox="1">
            <a:spLocks noChangeArrowheads="1"/>
          </p:cNvSpPr>
          <p:nvPr/>
        </p:nvSpPr>
        <p:spPr bwMode="auto">
          <a:xfrm>
            <a:off x="3563938" y="3213100"/>
            <a:ext cx="204628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000"/>
              <a:t>postfixVect</a:t>
            </a:r>
          </a:p>
        </p:txBody>
      </p:sp>
      <p:sp>
        <p:nvSpPr>
          <p:cNvPr id="18439" name="Text Box 8"/>
          <p:cNvSpPr txBox="1">
            <a:spLocks noChangeArrowheads="1"/>
          </p:cNvSpPr>
          <p:nvPr/>
        </p:nvSpPr>
        <p:spPr bwMode="auto">
          <a:xfrm>
            <a:off x="4067175" y="2276475"/>
            <a:ext cx="8524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000"/>
              <a:t>+ f )</a:t>
            </a:r>
          </a:p>
        </p:txBody>
      </p:sp>
      <p:sp>
        <p:nvSpPr>
          <p:cNvPr id="18440" name="Rectangle 9"/>
          <p:cNvSpPr>
            <a:spLocks noChangeArrowheads="1"/>
          </p:cNvSpPr>
          <p:nvPr/>
        </p:nvSpPr>
        <p:spPr bwMode="auto">
          <a:xfrm>
            <a:off x="3924300" y="3789363"/>
            <a:ext cx="4535488" cy="720725"/>
          </a:xfrm>
          <a:prstGeom prst="rect">
            <a:avLst/>
          </a:prstGeom>
          <a:solidFill>
            <a:srgbClr val="CCFF66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8441" name="Line 10"/>
          <p:cNvSpPr>
            <a:spLocks noChangeShapeType="1"/>
          </p:cNvSpPr>
          <p:nvPr/>
        </p:nvSpPr>
        <p:spPr bwMode="auto">
          <a:xfrm>
            <a:off x="3276600" y="4868863"/>
            <a:ext cx="5329238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42" name="Line 11"/>
          <p:cNvSpPr>
            <a:spLocks noChangeShapeType="1"/>
          </p:cNvSpPr>
          <p:nvPr/>
        </p:nvSpPr>
        <p:spPr bwMode="auto">
          <a:xfrm>
            <a:off x="3276600" y="5949950"/>
            <a:ext cx="5329238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43" name="Rectangle 13"/>
          <p:cNvSpPr>
            <a:spLocks noChangeArrowheads="1"/>
          </p:cNvSpPr>
          <p:nvPr/>
        </p:nvSpPr>
        <p:spPr bwMode="auto">
          <a:xfrm>
            <a:off x="4067175" y="3860800"/>
            <a:ext cx="403383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3000"/>
              <a:t>a b + c – d * e</a:t>
            </a:r>
          </a:p>
        </p:txBody>
      </p:sp>
      <p:sp>
        <p:nvSpPr>
          <p:cNvPr id="18444" name="Rectangle 14"/>
          <p:cNvSpPr>
            <a:spLocks noChangeArrowheads="1"/>
          </p:cNvSpPr>
          <p:nvPr/>
        </p:nvSpPr>
        <p:spPr bwMode="auto">
          <a:xfrm>
            <a:off x="1763713" y="5300663"/>
            <a:ext cx="5048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3000"/>
              <a:t>-</a:t>
            </a:r>
          </a:p>
        </p:txBody>
      </p:sp>
      <p:sp>
        <p:nvSpPr>
          <p:cNvPr id="18445" name="Rectangle 15"/>
          <p:cNvSpPr>
            <a:spLocks noChangeArrowheads="1"/>
          </p:cNvSpPr>
          <p:nvPr/>
        </p:nvSpPr>
        <p:spPr bwMode="auto">
          <a:xfrm>
            <a:off x="1763713" y="4652963"/>
            <a:ext cx="5048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3000"/>
              <a:t>(</a:t>
            </a:r>
          </a:p>
        </p:txBody>
      </p:sp>
      <p:sp>
        <p:nvSpPr>
          <p:cNvPr id="18446" name="Rectangle 1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/>
              <a:t>Infix to postfix conversion</a:t>
            </a:r>
          </a:p>
        </p:txBody>
      </p:sp>
      <p:sp>
        <p:nvSpPr>
          <p:cNvPr id="18447" name="Rectangle 19"/>
          <p:cNvSpPr>
            <a:spLocks noChangeArrowheads="1"/>
          </p:cNvSpPr>
          <p:nvPr/>
        </p:nvSpPr>
        <p:spPr bwMode="auto">
          <a:xfrm>
            <a:off x="914400" y="838200"/>
            <a:ext cx="18351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000"/>
              <a:t>stackVect</a:t>
            </a:r>
          </a:p>
        </p:txBody>
      </p:sp>
    </p:spTree>
    <p:extLst>
      <p:ext uri="{BB962C8B-B14F-4D97-AF65-F5344CB8AC3E}">
        <p14:creationId xmlns:p14="http://schemas.microsoft.com/office/powerpoint/2010/main" val="101405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79208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/>
              <a:t>Uses of Stacks</a:t>
            </a:r>
          </a:p>
        </p:txBody>
      </p:sp>
      <p:sp>
        <p:nvSpPr>
          <p:cNvPr id="184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5791200" cy="5486400"/>
          </a:xfrm>
        </p:spPr>
        <p:txBody>
          <a:bodyPr/>
          <a:lstStyle/>
          <a:p>
            <a:pPr eaLnBrk="1" hangingPunct="1"/>
            <a:r>
              <a:rPr lang="en-US" altLang="en-US"/>
              <a:t>The runtime stack used by a process (running program) to keep track of methods in progress</a:t>
            </a:r>
          </a:p>
          <a:p>
            <a:pPr eaLnBrk="1" hangingPunct="1"/>
            <a:r>
              <a:rPr lang="en-US" altLang="en-US"/>
              <a:t>Search problems</a:t>
            </a:r>
          </a:p>
          <a:p>
            <a:pPr eaLnBrk="1" hangingPunct="1"/>
            <a:r>
              <a:rPr lang="en-US" altLang="en-US"/>
              <a:t>Undo, redo, back, forward</a:t>
            </a:r>
          </a:p>
          <a:p>
            <a:pPr eaLnBrk="1" hangingPunct="1"/>
            <a:endParaRPr lang="en-US" altLang="en-US"/>
          </a:p>
        </p:txBody>
      </p:sp>
      <p:pic>
        <p:nvPicPr>
          <p:cNvPr id="1844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648200"/>
            <a:ext cx="2076450" cy="160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495800"/>
            <a:ext cx="1905000" cy="130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2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495800"/>
            <a:ext cx="16764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891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stack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11188" y="1268413"/>
            <a:ext cx="2592387" cy="4824412"/>
          </a:xfrm>
          <a:noFill/>
        </p:spPr>
      </p:pic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3924300" y="2205038"/>
            <a:ext cx="4535488" cy="720725"/>
          </a:xfrm>
          <a:prstGeom prst="rect">
            <a:avLst/>
          </a:prstGeom>
          <a:solidFill>
            <a:srgbClr val="CCFF66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9460" name="Text Box 5"/>
          <p:cNvSpPr txBox="1">
            <a:spLocks noChangeArrowheads="1"/>
          </p:cNvSpPr>
          <p:nvPr/>
        </p:nvSpPr>
        <p:spPr bwMode="auto">
          <a:xfrm>
            <a:off x="4551363" y="201136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19461" name="Text Box 6"/>
          <p:cNvSpPr txBox="1">
            <a:spLocks noChangeArrowheads="1"/>
          </p:cNvSpPr>
          <p:nvPr/>
        </p:nvSpPr>
        <p:spPr bwMode="auto">
          <a:xfrm>
            <a:off x="3613150" y="1628775"/>
            <a:ext cx="16224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000"/>
              <a:t>infixVect</a:t>
            </a:r>
          </a:p>
        </p:txBody>
      </p:sp>
      <p:sp>
        <p:nvSpPr>
          <p:cNvPr id="19462" name="Text Box 7"/>
          <p:cNvSpPr txBox="1">
            <a:spLocks noChangeArrowheads="1"/>
          </p:cNvSpPr>
          <p:nvPr/>
        </p:nvSpPr>
        <p:spPr bwMode="auto">
          <a:xfrm>
            <a:off x="3563938" y="3213100"/>
            <a:ext cx="204628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000"/>
              <a:t>postfixVect</a:t>
            </a:r>
          </a:p>
        </p:txBody>
      </p:sp>
      <p:sp>
        <p:nvSpPr>
          <p:cNvPr id="19463" name="Text Box 8"/>
          <p:cNvSpPr txBox="1">
            <a:spLocks noChangeArrowheads="1"/>
          </p:cNvSpPr>
          <p:nvPr/>
        </p:nvSpPr>
        <p:spPr bwMode="auto">
          <a:xfrm>
            <a:off x="4067175" y="2276475"/>
            <a:ext cx="5238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000"/>
              <a:t>f )</a:t>
            </a:r>
          </a:p>
        </p:txBody>
      </p:sp>
      <p:sp>
        <p:nvSpPr>
          <p:cNvPr id="19464" name="Rectangle 9"/>
          <p:cNvSpPr>
            <a:spLocks noChangeArrowheads="1"/>
          </p:cNvSpPr>
          <p:nvPr/>
        </p:nvSpPr>
        <p:spPr bwMode="auto">
          <a:xfrm>
            <a:off x="3924300" y="3789363"/>
            <a:ext cx="4535488" cy="720725"/>
          </a:xfrm>
          <a:prstGeom prst="rect">
            <a:avLst/>
          </a:prstGeom>
          <a:solidFill>
            <a:srgbClr val="CCFF66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9465" name="Line 10"/>
          <p:cNvSpPr>
            <a:spLocks noChangeShapeType="1"/>
          </p:cNvSpPr>
          <p:nvPr/>
        </p:nvSpPr>
        <p:spPr bwMode="auto">
          <a:xfrm>
            <a:off x="3276600" y="4868863"/>
            <a:ext cx="5329238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66" name="Line 11"/>
          <p:cNvSpPr>
            <a:spLocks noChangeShapeType="1"/>
          </p:cNvSpPr>
          <p:nvPr/>
        </p:nvSpPr>
        <p:spPr bwMode="auto">
          <a:xfrm>
            <a:off x="3276600" y="5949950"/>
            <a:ext cx="5329238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67" name="Rectangle 13"/>
          <p:cNvSpPr>
            <a:spLocks noChangeArrowheads="1"/>
          </p:cNvSpPr>
          <p:nvPr/>
        </p:nvSpPr>
        <p:spPr bwMode="auto">
          <a:xfrm>
            <a:off x="4067175" y="3860800"/>
            <a:ext cx="403383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3000"/>
              <a:t>a b + c – d * e</a:t>
            </a:r>
          </a:p>
        </p:txBody>
      </p:sp>
      <p:sp>
        <p:nvSpPr>
          <p:cNvPr id="19468" name="Rectangle 14"/>
          <p:cNvSpPr>
            <a:spLocks noChangeArrowheads="1"/>
          </p:cNvSpPr>
          <p:nvPr/>
        </p:nvSpPr>
        <p:spPr bwMode="auto">
          <a:xfrm>
            <a:off x="1763713" y="5300663"/>
            <a:ext cx="5048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3000"/>
              <a:t>-</a:t>
            </a:r>
          </a:p>
        </p:txBody>
      </p:sp>
      <p:sp>
        <p:nvSpPr>
          <p:cNvPr id="19469" name="Rectangle 15"/>
          <p:cNvSpPr>
            <a:spLocks noChangeArrowheads="1"/>
          </p:cNvSpPr>
          <p:nvPr/>
        </p:nvSpPr>
        <p:spPr bwMode="auto">
          <a:xfrm>
            <a:off x="1763713" y="4652963"/>
            <a:ext cx="5048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3000"/>
              <a:t>(</a:t>
            </a:r>
          </a:p>
        </p:txBody>
      </p:sp>
      <p:sp>
        <p:nvSpPr>
          <p:cNvPr id="19470" name="Rectangle 17"/>
          <p:cNvSpPr>
            <a:spLocks noChangeArrowheads="1"/>
          </p:cNvSpPr>
          <p:nvPr/>
        </p:nvSpPr>
        <p:spPr bwMode="auto">
          <a:xfrm>
            <a:off x="1763713" y="4005263"/>
            <a:ext cx="5048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3000"/>
              <a:t>+</a:t>
            </a:r>
          </a:p>
        </p:txBody>
      </p:sp>
      <p:sp>
        <p:nvSpPr>
          <p:cNvPr id="19471" name="Rectangle 19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/>
              <a:t>Infix to postfix conversion</a:t>
            </a:r>
          </a:p>
        </p:txBody>
      </p:sp>
      <p:sp>
        <p:nvSpPr>
          <p:cNvPr id="19472" name="Rectangle 21"/>
          <p:cNvSpPr>
            <a:spLocks noChangeArrowheads="1"/>
          </p:cNvSpPr>
          <p:nvPr/>
        </p:nvSpPr>
        <p:spPr bwMode="auto">
          <a:xfrm>
            <a:off x="914400" y="838200"/>
            <a:ext cx="18351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000"/>
              <a:t>stackVect</a:t>
            </a:r>
          </a:p>
        </p:txBody>
      </p:sp>
    </p:spTree>
    <p:extLst>
      <p:ext uri="{BB962C8B-B14F-4D97-AF65-F5344CB8AC3E}">
        <p14:creationId xmlns:p14="http://schemas.microsoft.com/office/powerpoint/2010/main" val="416917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stack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11188" y="1268413"/>
            <a:ext cx="2592387" cy="4824412"/>
          </a:xfrm>
          <a:noFill/>
        </p:spPr>
      </p:pic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3924300" y="2205038"/>
            <a:ext cx="4535488" cy="720725"/>
          </a:xfrm>
          <a:prstGeom prst="rect">
            <a:avLst/>
          </a:prstGeom>
          <a:solidFill>
            <a:srgbClr val="CCFF66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0484" name="Text Box 5"/>
          <p:cNvSpPr txBox="1">
            <a:spLocks noChangeArrowheads="1"/>
          </p:cNvSpPr>
          <p:nvPr/>
        </p:nvSpPr>
        <p:spPr bwMode="auto">
          <a:xfrm>
            <a:off x="4551363" y="201136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20485" name="Text Box 6"/>
          <p:cNvSpPr txBox="1">
            <a:spLocks noChangeArrowheads="1"/>
          </p:cNvSpPr>
          <p:nvPr/>
        </p:nvSpPr>
        <p:spPr bwMode="auto">
          <a:xfrm>
            <a:off x="3613150" y="1628775"/>
            <a:ext cx="16224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000"/>
              <a:t>infixVect</a:t>
            </a:r>
          </a:p>
        </p:txBody>
      </p:sp>
      <p:sp>
        <p:nvSpPr>
          <p:cNvPr id="20486" name="Text Box 7"/>
          <p:cNvSpPr txBox="1">
            <a:spLocks noChangeArrowheads="1"/>
          </p:cNvSpPr>
          <p:nvPr/>
        </p:nvSpPr>
        <p:spPr bwMode="auto">
          <a:xfrm>
            <a:off x="3563938" y="3213100"/>
            <a:ext cx="204628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000"/>
              <a:t>postfixVect</a:t>
            </a:r>
          </a:p>
        </p:txBody>
      </p:sp>
      <p:sp>
        <p:nvSpPr>
          <p:cNvPr id="20487" name="Text Box 8"/>
          <p:cNvSpPr txBox="1">
            <a:spLocks noChangeArrowheads="1"/>
          </p:cNvSpPr>
          <p:nvPr/>
        </p:nvSpPr>
        <p:spPr bwMode="auto">
          <a:xfrm>
            <a:off x="4067175" y="2276475"/>
            <a:ext cx="3111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000"/>
              <a:t>)</a:t>
            </a:r>
          </a:p>
        </p:txBody>
      </p:sp>
      <p:sp>
        <p:nvSpPr>
          <p:cNvPr id="20488" name="Rectangle 9"/>
          <p:cNvSpPr>
            <a:spLocks noChangeArrowheads="1"/>
          </p:cNvSpPr>
          <p:nvPr/>
        </p:nvSpPr>
        <p:spPr bwMode="auto">
          <a:xfrm>
            <a:off x="3924300" y="3789363"/>
            <a:ext cx="4535488" cy="720725"/>
          </a:xfrm>
          <a:prstGeom prst="rect">
            <a:avLst/>
          </a:prstGeom>
          <a:solidFill>
            <a:srgbClr val="CCFF66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0489" name="Line 10"/>
          <p:cNvSpPr>
            <a:spLocks noChangeShapeType="1"/>
          </p:cNvSpPr>
          <p:nvPr/>
        </p:nvSpPr>
        <p:spPr bwMode="auto">
          <a:xfrm>
            <a:off x="3276600" y="4868863"/>
            <a:ext cx="5329238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90" name="Line 11"/>
          <p:cNvSpPr>
            <a:spLocks noChangeShapeType="1"/>
          </p:cNvSpPr>
          <p:nvPr/>
        </p:nvSpPr>
        <p:spPr bwMode="auto">
          <a:xfrm>
            <a:off x="3276600" y="5949950"/>
            <a:ext cx="5329238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91" name="Rectangle 13"/>
          <p:cNvSpPr>
            <a:spLocks noChangeArrowheads="1"/>
          </p:cNvSpPr>
          <p:nvPr/>
        </p:nvSpPr>
        <p:spPr bwMode="auto">
          <a:xfrm>
            <a:off x="4067175" y="3860800"/>
            <a:ext cx="403383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3000"/>
              <a:t>a b + c – d * e f</a:t>
            </a:r>
          </a:p>
        </p:txBody>
      </p:sp>
      <p:sp>
        <p:nvSpPr>
          <p:cNvPr id="20492" name="Rectangle 14"/>
          <p:cNvSpPr>
            <a:spLocks noChangeArrowheads="1"/>
          </p:cNvSpPr>
          <p:nvPr/>
        </p:nvSpPr>
        <p:spPr bwMode="auto">
          <a:xfrm>
            <a:off x="1763713" y="5300663"/>
            <a:ext cx="5048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3000"/>
              <a:t>-</a:t>
            </a:r>
          </a:p>
        </p:txBody>
      </p:sp>
      <p:sp>
        <p:nvSpPr>
          <p:cNvPr id="20493" name="Rectangle 15"/>
          <p:cNvSpPr>
            <a:spLocks noChangeArrowheads="1"/>
          </p:cNvSpPr>
          <p:nvPr/>
        </p:nvSpPr>
        <p:spPr bwMode="auto">
          <a:xfrm>
            <a:off x="1763713" y="4652963"/>
            <a:ext cx="5048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3000"/>
              <a:t>(</a:t>
            </a:r>
          </a:p>
        </p:txBody>
      </p:sp>
      <p:sp>
        <p:nvSpPr>
          <p:cNvPr id="20494" name="Rectangle 16"/>
          <p:cNvSpPr>
            <a:spLocks noChangeArrowheads="1"/>
          </p:cNvSpPr>
          <p:nvPr/>
        </p:nvSpPr>
        <p:spPr bwMode="auto">
          <a:xfrm>
            <a:off x="1763713" y="4005263"/>
            <a:ext cx="5048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3000"/>
              <a:t>+</a:t>
            </a:r>
          </a:p>
        </p:txBody>
      </p:sp>
      <p:sp>
        <p:nvSpPr>
          <p:cNvPr id="20495" name="Rectangle 1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/>
              <a:t>Infix to postfix conversion</a:t>
            </a:r>
          </a:p>
        </p:txBody>
      </p:sp>
      <p:sp>
        <p:nvSpPr>
          <p:cNvPr id="20496" name="Rectangle 19"/>
          <p:cNvSpPr>
            <a:spLocks noChangeArrowheads="1"/>
          </p:cNvSpPr>
          <p:nvPr/>
        </p:nvSpPr>
        <p:spPr bwMode="auto">
          <a:xfrm>
            <a:off x="914400" y="838200"/>
            <a:ext cx="18351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000"/>
              <a:t>stackVect</a:t>
            </a:r>
          </a:p>
        </p:txBody>
      </p:sp>
    </p:spTree>
    <p:extLst>
      <p:ext uri="{BB962C8B-B14F-4D97-AF65-F5344CB8AC3E}">
        <p14:creationId xmlns:p14="http://schemas.microsoft.com/office/powerpoint/2010/main" val="236654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stack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11188" y="1268413"/>
            <a:ext cx="2592387" cy="4824412"/>
          </a:xfrm>
          <a:noFill/>
        </p:spPr>
      </p:pic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3924300" y="2205038"/>
            <a:ext cx="4535488" cy="720725"/>
          </a:xfrm>
          <a:prstGeom prst="rect">
            <a:avLst/>
          </a:prstGeom>
          <a:solidFill>
            <a:srgbClr val="CCFF66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Text Box 5"/>
          <p:cNvSpPr txBox="1">
            <a:spLocks noChangeArrowheads="1"/>
          </p:cNvSpPr>
          <p:nvPr/>
        </p:nvSpPr>
        <p:spPr bwMode="auto">
          <a:xfrm>
            <a:off x="4551363" y="201136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21509" name="Text Box 6"/>
          <p:cNvSpPr txBox="1">
            <a:spLocks noChangeArrowheads="1"/>
          </p:cNvSpPr>
          <p:nvPr/>
        </p:nvSpPr>
        <p:spPr bwMode="auto">
          <a:xfrm>
            <a:off x="3613150" y="1628775"/>
            <a:ext cx="16224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000"/>
              <a:t>infixVect</a:t>
            </a:r>
          </a:p>
        </p:txBody>
      </p:sp>
      <p:sp>
        <p:nvSpPr>
          <p:cNvPr id="21510" name="Text Box 7"/>
          <p:cNvSpPr txBox="1">
            <a:spLocks noChangeArrowheads="1"/>
          </p:cNvSpPr>
          <p:nvPr/>
        </p:nvSpPr>
        <p:spPr bwMode="auto">
          <a:xfrm>
            <a:off x="3563938" y="3213100"/>
            <a:ext cx="204628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000"/>
              <a:t>postfixVect</a:t>
            </a:r>
          </a:p>
        </p:txBody>
      </p:sp>
      <p:sp>
        <p:nvSpPr>
          <p:cNvPr id="21511" name="Rectangle 9"/>
          <p:cNvSpPr>
            <a:spLocks noChangeArrowheads="1"/>
          </p:cNvSpPr>
          <p:nvPr/>
        </p:nvSpPr>
        <p:spPr bwMode="auto">
          <a:xfrm>
            <a:off x="3924300" y="3789363"/>
            <a:ext cx="4535488" cy="720725"/>
          </a:xfrm>
          <a:prstGeom prst="rect">
            <a:avLst/>
          </a:prstGeom>
          <a:solidFill>
            <a:srgbClr val="CCFF66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12" name="Line 10"/>
          <p:cNvSpPr>
            <a:spLocks noChangeShapeType="1"/>
          </p:cNvSpPr>
          <p:nvPr/>
        </p:nvSpPr>
        <p:spPr bwMode="auto">
          <a:xfrm>
            <a:off x="3276600" y="4868863"/>
            <a:ext cx="5329238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3" name="Line 11"/>
          <p:cNvSpPr>
            <a:spLocks noChangeShapeType="1"/>
          </p:cNvSpPr>
          <p:nvPr/>
        </p:nvSpPr>
        <p:spPr bwMode="auto">
          <a:xfrm>
            <a:off x="3276600" y="5949950"/>
            <a:ext cx="5329238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4" name="Rectangle 13"/>
          <p:cNvSpPr>
            <a:spLocks noChangeArrowheads="1"/>
          </p:cNvSpPr>
          <p:nvPr/>
        </p:nvSpPr>
        <p:spPr bwMode="auto">
          <a:xfrm>
            <a:off x="4067175" y="3860800"/>
            <a:ext cx="403383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3000"/>
              <a:t>a b + c – d * e f +</a:t>
            </a:r>
          </a:p>
        </p:txBody>
      </p:sp>
      <p:sp>
        <p:nvSpPr>
          <p:cNvPr id="21515" name="Rectangle 14"/>
          <p:cNvSpPr>
            <a:spLocks noChangeArrowheads="1"/>
          </p:cNvSpPr>
          <p:nvPr/>
        </p:nvSpPr>
        <p:spPr bwMode="auto">
          <a:xfrm>
            <a:off x="1763713" y="5300663"/>
            <a:ext cx="5048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3000"/>
              <a:t>-</a:t>
            </a:r>
          </a:p>
        </p:txBody>
      </p:sp>
      <p:sp>
        <p:nvSpPr>
          <p:cNvPr id="21516" name="Rectangle 19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/>
              <a:t>Infix to postfix conversion</a:t>
            </a:r>
          </a:p>
        </p:txBody>
      </p:sp>
      <p:sp>
        <p:nvSpPr>
          <p:cNvPr id="21517" name="Rectangle 20"/>
          <p:cNvSpPr>
            <a:spLocks noChangeArrowheads="1"/>
          </p:cNvSpPr>
          <p:nvPr/>
        </p:nvSpPr>
        <p:spPr bwMode="auto">
          <a:xfrm>
            <a:off x="914400" y="838200"/>
            <a:ext cx="18351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000"/>
              <a:t>stackVect</a:t>
            </a:r>
          </a:p>
        </p:txBody>
      </p:sp>
    </p:spTree>
    <p:extLst>
      <p:ext uri="{BB962C8B-B14F-4D97-AF65-F5344CB8AC3E}">
        <p14:creationId xmlns:p14="http://schemas.microsoft.com/office/powerpoint/2010/main" val="296851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stack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11188" y="1268413"/>
            <a:ext cx="2592387" cy="4824412"/>
          </a:xfrm>
          <a:noFill/>
        </p:spPr>
      </p:pic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3924300" y="2205038"/>
            <a:ext cx="4535488" cy="720725"/>
          </a:xfrm>
          <a:prstGeom prst="rect">
            <a:avLst/>
          </a:prstGeom>
          <a:solidFill>
            <a:srgbClr val="CCFF66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4551363" y="201136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22533" name="Text Box 6"/>
          <p:cNvSpPr txBox="1">
            <a:spLocks noChangeArrowheads="1"/>
          </p:cNvSpPr>
          <p:nvPr/>
        </p:nvSpPr>
        <p:spPr bwMode="auto">
          <a:xfrm>
            <a:off x="3613150" y="1628775"/>
            <a:ext cx="16224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000"/>
              <a:t>infixVect</a:t>
            </a:r>
          </a:p>
        </p:txBody>
      </p:sp>
      <p:sp>
        <p:nvSpPr>
          <p:cNvPr id="22534" name="Text Box 7"/>
          <p:cNvSpPr txBox="1">
            <a:spLocks noChangeArrowheads="1"/>
          </p:cNvSpPr>
          <p:nvPr/>
        </p:nvSpPr>
        <p:spPr bwMode="auto">
          <a:xfrm>
            <a:off x="3563938" y="3213100"/>
            <a:ext cx="204628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000"/>
              <a:t>postfixVect</a:t>
            </a:r>
          </a:p>
        </p:txBody>
      </p:sp>
      <p:sp>
        <p:nvSpPr>
          <p:cNvPr id="22535" name="Rectangle 8"/>
          <p:cNvSpPr>
            <a:spLocks noChangeArrowheads="1"/>
          </p:cNvSpPr>
          <p:nvPr/>
        </p:nvSpPr>
        <p:spPr bwMode="auto">
          <a:xfrm>
            <a:off x="3924300" y="3789363"/>
            <a:ext cx="4535488" cy="720725"/>
          </a:xfrm>
          <a:prstGeom prst="rect">
            <a:avLst/>
          </a:prstGeom>
          <a:solidFill>
            <a:srgbClr val="CCFF66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2536" name="Line 9"/>
          <p:cNvSpPr>
            <a:spLocks noChangeShapeType="1"/>
          </p:cNvSpPr>
          <p:nvPr/>
        </p:nvSpPr>
        <p:spPr bwMode="auto">
          <a:xfrm>
            <a:off x="3276600" y="4868863"/>
            <a:ext cx="5329238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7" name="Line 10"/>
          <p:cNvSpPr>
            <a:spLocks noChangeShapeType="1"/>
          </p:cNvSpPr>
          <p:nvPr/>
        </p:nvSpPr>
        <p:spPr bwMode="auto">
          <a:xfrm>
            <a:off x="3276600" y="5949950"/>
            <a:ext cx="5329238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8" name="Rectangle 12"/>
          <p:cNvSpPr>
            <a:spLocks noChangeArrowheads="1"/>
          </p:cNvSpPr>
          <p:nvPr/>
        </p:nvSpPr>
        <p:spPr bwMode="auto">
          <a:xfrm>
            <a:off x="4067175" y="3860800"/>
            <a:ext cx="403383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3000"/>
              <a:t>a b + c – d * e f + -</a:t>
            </a:r>
          </a:p>
        </p:txBody>
      </p:sp>
      <p:sp>
        <p:nvSpPr>
          <p:cNvPr id="22539" name="Rectangle 1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/>
              <a:t>Infix to postfix conversion</a:t>
            </a:r>
          </a:p>
        </p:txBody>
      </p:sp>
      <p:sp>
        <p:nvSpPr>
          <p:cNvPr id="22540" name="Rectangle 16"/>
          <p:cNvSpPr>
            <a:spLocks noChangeArrowheads="1"/>
          </p:cNvSpPr>
          <p:nvPr/>
        </p:nvSpPr>
        <p:spPr bwMode="auto">
          <a:xfrm>
            <a:off x="914400" y="838200"/>
            <a:ext cx="18351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000"/>
              <a:t>stackVect</a:t>
            </a:r>
          </a:p>
        </p:txBody>
      </p:sp>
    </p:spTree>
    <p:extLst>
      <p:ext uri="{BB962C8B-B14F-4D97-AF65-F5344CB8AC3E}">
        <p14:creationId xmlns:p14="http://schemas.microsoft.com/office/powerpoint/2010/main" val="377388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the following infix expression in their postfix forms</a:t>
            </a:r>
          </a:p>
          <a:p>
            <a:pPr lvl="1"/>
            <a:r>
              <a:rPr lang="en-US" dirty="0"/>
              <a:t>A+B *C</a:t>
            </a:r>
          </a:p>
          <a:p>
            <a:pPr lvl="1"/>
            <a:r>
              <a:rPr lang="en-US" dirty="0"/>
              <a:t>(A+B)*C+D+E*F-G </a:t>
            </a:r>
          </a:p>
          <a:p>
            <a:pPr lvl="1"/>
            <a:r>
              <a:rPr lang="en-US" dirty="0"/>
              <a:t>3+4*5/6</a:t>
            </a:r>
          </a:p>
          <a:p>
            <a:pPr lvl="1"/>
            <a:r>
              <a:rPr lang="en-US" dirty="0"/>
              <a:t>(300+23)*(43-21)/(84+7)</a:t>
            </a:r>
          </a:p>
        </p:txBody>
      </p:sp>
    </p:spTree>
    <p:extLst>
      <p:ext uri="{BB962C8B-B14F-4D97-AF65-F5344CB8AC3E}">
        <p14:creationId xmlns:p14="http://schemas.microsoft.com/office/powerpoint/2010/main" val="340771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404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Evaluation of the postfix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scan from left to right: 6,2,3,+</a:t>
            </a:r>
          </a:p>
          <a:p>
            <a:r>
              <a:rPr lang="en-US" dirty="0"/>
              <a:t>- apply + to 2 and 3: 6,5</a:t>
            </a:r>
          </a:p>
          <a:p>
            <a:r>
              <a:rPr lang="en-IN" dirty="0"/>
              <a:t>- scan further: 6,5,-</a:t>
            </a:r>
          </a:p>
          <a:p>
            <a:r>
              <a:rPr lang="en-US" dirty="0"/>
              <a:t>- apply - to 6 and 5: 1</a:t>
            </a:r>
          </a:p>
          <a:p>
            <a:r>
              <a:rPr lang="en-IN" dirty="0"/>
              <a:t>- scan further: 1,3,8,2,/</a:t>
            </a:r>
          </a:p>
          <a:p>
            <a:r>
              <a:rPr lang="en-US" dirty="0"/>
              <a:t>- apply / to 8 and 2: 1,3,4</a:t>
            </a:r>
          </a:p>
          <a:p>
            <a:r>
              <a:rPr lang="en-IN" dirty="0"/>
              <a:t>- scan further: 1,3,4,+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67544" y="829716"/>
            <a:ext cx="8229600" cy="7990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623+-382/+*2^3+</a:t>
            </a:r>
          </a:p>
        </p:txBody>
      </p:sp>
    </p:spTree>
    <p:extLst>
      <p:ext uri="{BB962C8B-B14F-4D97-AF65-F5344CB8AC3E}">
        <p14:creationId xmlns:p14="http://schemas.microsoft.com/office/powerpoint/2010/main" val="273129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en-IN" dirty="0"/>
              <a:t>623+-382/+*2^3+, currently: 1,3,4,+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dirty="0"/>
              <a:t>- apply + to 3 and 4: 1,7</a:t>
            </a:r>
          </a:p>
          <a:p>
            <a:pPr marL="0" indent="0">
              <a:buNone/>
            </a:pPr>
            <a:r>
              <a:rPr lang="en-IN" dirty="0"/>
              <a:t>- scan further: 1,7,*</a:t>
            </a:r>
          </a:p>
          <a:p>
            <a:pPr marL="0" indent="0">
              <a:buNone/>
            </a:pPr>
            <a:r>
              <a:rPr lang="en-US" dirty="0"/>
              <a:t>- apply * to 1 and 7: 7</a:t>
            </a:r>
          </a:p>
          <a:p>
            <a:pPr marL="0" indent="0">
              <a:buNone/>
            </a:pPr>
            <a:r>
              <a:rPr lang="en-IN" dirty="0"/>
              <a:t>- scan further: 7,2,^</a:t>
            </a:r>
          </a:p>
          <a:p>
            <a:pPr marL="0" indent="0">
              <a:buNone/>
            </a:pPr>
            <a:r>
              <a:rPr lang="en-US" dirty="0"/>
              <a:t>- apply ^ to 7 and 2: 49</a:t>
            </a:r>
          </a:p>
          <a:p>
            <a:pPr marL="0" indent="0">
              <a:buNone/>
            </a:pPr>
            <a:r>
              <a:rPr lang="en-IN" dirty="0"/>
              <a:t>- scan further: 49,3,+</a:t>
            </a:r>
          </a:p>
          <a:p>
            <a:pPr marL="0" indent="0">
              <a:buNone/>
            </a:pPr>
            <a:r>
              <a:rPr lang="en-US" dirty="0"/>
              <a:t>- apply + to 49 and 3: 52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066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Scan from left to right</a:t>
            </a:r>
          </a:p>
          <a:p>
            <a:r>
              <a:rPr lang="en-US" dirty="0"/>
              <a:t>push scanned operands on a stack</a:t>
            </a:r>
          </a:p>
          <a:p>
            <a:r>
              <a:rPr lang="en-US" dirty="0"/>
              <a:t>if an operator was scanned, apply it to the</a:t>
            </a:r>
          </a:p>
          <a:p>
            <a:pPr marL="0" indent="0">
              <a:buNone/>
            </a:pPr>
            <a:r>
              <a:rPr lang="en-US" dirty="0"/>
              <a:t>    two topmost operands on the stack and</a:t>
            </a:r>
          </a:p>
          <a:p>
            <a:r>
              <a:rPr lang="en-US" dirty="0"/>
              <a:t>replace them by the result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350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IN" dirty="0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err="1"/>
              <a:t>operand_stack</a:t>
            </a:r>
            <a:r>
              <a:rPr lang="en-IN" dirty="0"/>
              <a:t> = empty stack</a:t>
            </a:r>
          </a:p>
          <a:p>
            <a:pPr marL="0" indent="0">
              <a:buNone/>
            </a:pPr>
            <a:r>
              <a:rPr lang="en-US" dirty="0"/>
              <a:t>while (not end of input)</a:t>
            </a:r>
          </a:p>
          <a:p>
            <a:pPr marL="400050" lvl="1" indent="0">
              <a:buNone/>
            </a:pPr>
            <a:r>
              <a:rPr lang="en-IN" dirty="0"/>
              <a:t>symbol = next input symbol</a:t>
            </a:r>
          </a:p>
          <a:p>
            <a:pPr marL="400050" lvl="1" indent="0">
              <a:buNone/>
            </a:pPr>
            <a:r>
              <a:rPr lang="en-IN" dirty="0"/>
              <a:t>if (symbol is operand)</a:t>
            </a:r>
          </a:p>
          <a:p>
            <a:pPr marL="800100" lvl="2" indent="0">
              <a:buNone/>
            </a:pPr>
            <a:r>
              <a:rPr lang="en-IN" dirty="0"/>
              <a:t>push(</a:t>
            </a:r>
            <a:r>
              <a:rPr lang="en-IN" dirty="0" err="1"/>
              <a:t>operand_stack</a:t>
            </a:r>
            <a:r>
              <a:rPr lang="en-IN" dirty="0"/>
              <a:t>, symbol)</a:t>
            </a:r>
          </a:p>
          <a:p>
            <a:pPr marL="400050" lvl="1" indent="0">
              <a:buNone/>
            </a:pPr>
            <a:r>
              <a:rPr lang="en-IN" dirty="0"/>
              <a:t>else</a:t>
            </a:r>
          </a:p>
          <a:p>
            <a:pPr marL="800100" lvl="2" indent="0">
              <a:buNone/>
            </a:pPr>
            <a:r>
              <a:rPr lang="en-IN" dirty="0"/>
              <a:t>operand2 = pop(</a:t>
            </a:r>
            <a:r>
              <a:rPr lang="en-IN" dirty="0" err="1"/>
              <a:t>operand_stack</a:t>
            </a:r>
            <a:r>
              <a:rPr lang="en-IN" dirty="0"/>
              <a:t>)</a:t>
            </a:r>
          </a:p>
          <a:p>
            <a:pPr marL="800100" lvl="2" indent="0">
              <a:buNone/>
            </a:pPr>
            <a:r>
              <a:rPr lang="en-IN" dirty="0"/>
              <a:t>operand1 = pop(</a:t>
            </a:r>
            <a:r>
              <a:rPr lang="en-IN" dirty="0" err="1"/>
              <a:t>operand_stack</a:t>
            </a:r>
            <a:r>
              <a:rPr lang="en-IN" dirty="0"/>
              <a:t>)</a:t>
            </a:r>
          </a:p>
          <a:p>
            <a:pPr marL="800100" lvl="2" indent="0">
              <a:buNone/>
            </a:pPr>
            <a:r>
              <a:rPr lang="en-US" dirty="0"/>
              <a:t>result = apply symbol to operand1 and operand2</a:t>
            </a:r>
          </a:p>
          <a:p>
            <a:pPr marL="800100" lvl="2" indent="0">
              <a:buNone/>
            </a:pPr>
            <a:r>
              <a:rPr lang="en-IN" dirty="0"/>
              <a:t>push(</a:t>
            </a:r>
            <a:r>
              <a:rPr lang="en-IN" dirty="0" err="1"/>
              <a:t>operand_stack</a:t>
            </a:r>
            <a:r>
              <a:rPr lang="en-IN" dirty="0"/>
              <a:t>, result)</a:t>
            </a:r>
          </a:p>
          <a:p>
            <a:pPr marL="0" indent="0">
              <a:buNone/>
            </a:pPr>
            <a:r>
              <a:rPr lang="en-IN" dirty="0"/>
              <a:t>return pop(</a:t>
            </a:r>
            <a:r>
              <a:rPr lang="en-IN" dirty="0" err="1"/>
              <a:t>operand_stack</a:t>
            </a:r>
            <a:r>
              <a:rPr lang="en-IN" dirty="0"/>
              <a:t>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840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IN" dirty="0"/>
              <a:t>Recursion</a:t>
            </a:r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80728"/>
            <a:ext cx="7776864" cy="576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675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Batch computer programs</a:t>
            </a:r>
          </a:p>
          <a:p>
            <a:r>
              <a:rPr lang="en-US" dirty="0"/>
              <a:t>Program A calls subprogram which calls sub </a:t>
            </a:r>
            <a:r>
              <a:rPr lang="en-US"/>
              <a:t>program B which calls sub program C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07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Pseudocode</a:t>
            </a:r>
            <a:r>
              <a:rPr lang="en-US" dirty="0">
                <a:solidFill>
                  <a:srgbClr val="C00000"/>
                </a:solidFill>
              </a:rPr>
              <a:t> for Array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Push(</a:t>
            </a:r>
            <a:r>
              <a:rPr lang="en-US" dirty="0" err="1"/>
              <a:t>stack,top,maxstk,item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This procedure pushes an item onto stack</a:t>
            </a:r>
          </a:p>
          <a:p>
            <a:pPr lvl="1">
              <a:buNone/>
            </a:pPr>
            <a:r>
              <a:rPr lang="en-US" dirty="0"/>
              <a:t>1. if top:=max then: </a:t>
            </a:r>
          </a:p>
          <a:p>
            <a:pPr lvl="2"/>
            <a:r>
              <a:rPr lang="en-US" dirty="0" err="1"/>
              <a:t>print:overflow</a:t>
            </a:r>
            <a:r>
              <a:rPr lang="en-US" dirty="0"/>
              <a:t> , return</a:t>
            </a:r>
          </a:p>
          <a:p>
            <a:pPr lvl="1">
              <a:buNone/>
            </a:pPr>
            <a:r>
              <a:rPr lang="en-US" dirty="0"/>
              <a:t>2. Set top:=top+1</a:t>
            </a:r>
          </a:p>
          <a:p>
            <a:pPr lvl="1">
              <a:buNone/>
            </a:pPr>
            <a:r>
              <a:rPr lang="en-US" dirty="0"/>
              <a:t>3. Set stack[top]:=item</a:t>
            </a:r>
          </a:p>
          <a:p>
            <a:pPr lvl="1">
              <a:buNone/>
            </a:pPr>
            <a:r>
              <a:rPr lang="en-US" dirty="0"/>
              <a:t>4. Return</a:t>
            </a:r>
          </a:p>
        </p:txBody>
      </p:sp>
    </p:spTree>
    <p:extLst>
      <p:ext uri="{BB962C8B-B14F-4D97-AF65-F5344CB8AC3E}">
        <p14:creationId xmlns:p14="http://schemas.microsoft.com/office/powerpoint/2010/main" val="165441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Pseudocode</a:t>
            </a:r>
            <a:r>
              <a:rPr lang="en-US" dirty="0">
                <a:solidFill>
                  <a:srgbClr val="C00000"/>
                </a:solidFill>
              </a:rPr>
              <a:t> for Array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Pop(</a:t>
            </a:r>
            <a:r>
              <a:rPr lang="en-US" dirty="0" err="1"/>
              <a:t>stack,top,item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This procedure deletes the top element of stack and assigns it to the variable item</a:t>
            </a:r>
          </a:p>
          <a:p>
            <a:pPr marL="971550" lvl="1" indent="-514350">
              <a:buNone/>
            </a:pPr>
            <a:r>
              <a:rPr lang="en-US" dirty="0"/>
              <a:t>If top=0 then:</a:t>
            </a:r>
          </a:p>
          <a:p>
            <a:pPr marL="1371600" lvl="2" indent="-514350">
              <a:buNone/>
            </a:pPr>
            <a:r>
              <a:rPr lang="en-US" dirty="0"/>
              <a:t>print: underflow and return</a:t>
            </a:r>
          </a:p>
          <a:p>
            <a:pPr marL="966787" lvl="2" indent="-457200">
              <a:buNone/>
            </a:pPr>
            <a:r>
              <a:rPr lang="en-US" sz="2800" dirty="0"/>
              <a:t>Set item=stack[top]</a:t>
            </a:r>
          </a:p>
          <a:p>
            <a:pPr marL="906463" lvl="2" indent="-501650">
              <a:buNone/>
            </a:pPr>
            <a:r>
              <a:rPr lang="en-US" sz="2800" dirty="0"/>
              <a:t> Set top:=top -1</a:t>
            </a:r>
          </a:p>
          <a:p>
            <a:pPr marL="906463" lvl="2" indent="-501650">
              <a:buNone/>
            </a:pPr>
            <a:r>
              <a:rPr lang="en-US" sz="2800" dirty="0"/>
              <a:t> return</a:t>
            </a:r>
          </a:p>
          <a:p>
            <a:pPr marL="1371600" lvl="2" indent="-51435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08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Algorithm for Linked List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Algorithm</a:t>
            </a:r>
            <a:r>
              <a:rPr lang="en-US" dirty="0"/>
              <a:t> push(</a:t>
            </a:r>
            <a:r>
              <a:rPr lang="en-US" dirty="0" err="1"/>
              <a:t>stack,data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Allocate new node</a:t>
            </a:r>
          </a:p>
          <a:p>
            <a:pPr lvl="1"/>
            <a:r>
              <a:rPr lang="en-US" dirty="0"/>
              <a:t>Store data in new node</a:t>
            </a:r>
          </a:p>
          <a:p>
            <a:pPr lvl="1"/>
            <a:r>
              <a:rPr lang="en-US" dirty="0"/>
              <a:t>Make current top node the second node</a:t>
            </a:r>
          </a:p>
          <a:p>
            <a:pPr lvl="1"/>
            <a:r>
              <a:rPr lang="en-US" dirty="0"/>
              <a:t>Make new node the top</a:t>
            </a:r>
          </a:p>
          <a:p>
            <a:pPr lvl="1"/>
            <a:r>
              <a:rPr lang="en-US" dirty="0"/>
              <a:t>Increment stack count</a:t>
            </a:r>
          </a:p>
          <a:p>
            <a:pPr lvl="1">
              <a:buNone/>
            </a:pPr>
            <a:r>
              <a:rPr lang="en-US" dirty="0"/>
              <a:t>end push</a:t>
            </a:r>
          </a:p>
        </p:txBody>
      </p:sp>
    </p:spTree>
    <p:extLst>
      <p:ext uri="{BB962C8B-B14F-4D97-AF65-F5344CB8AC3E}">
        <p14:creationId xmlns:p14="http://schemas.microsoft.com/office/powerpoint/2010/main" val="2603017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Algorithm for Linked List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Algorithm pop(</a:t>
            </a:r>
            <a:r>
              <a:rPr lang="en-US" dirty="0" err="1"/>
              <a:t>stack,dataOut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If(stack empty)</a:t>
            </a:r>
          </a:p>
          <a:p>
            <a:pPr lvl="2"/>
            <a:r>
              <a:rPr lang="en-US" sz="2800" dirty="0"/>
              <a:t>Report</a:t>
            </a:r>
          </a:p>
          <a:p>
            <a:pPr marL="749300" lvl="2" indent="-284163"/>
            <a:r>
              <a:rPr lang="en-US" dirty="0"/>
              <a:t>else</a:t>
            </a:r>
          </a:p>
          <a:p>
            <a:pPr marL="1206500" lvl="3" indent="-284163"/>
            <a:r>
              <a:rPr lang="en-US" sz="2800" dirty="0"/>
              <a:t>Set </a:t>
            </a:r>
            <a:r>
              <a:rPr lang="en-US" sz="2800" dirty="0" err="1"/>
              <a:t>dataOut</a:t>
            </a:r>
            <a:r>
              <a:rPr lang="en-US" sz="2800" dirty="0"/>
              <a:t> to data in top node</a:t>
            </a:r>
          </a:p>
          <a:p>
            <a:pPr marL="1206500" lvl="3" indent="-284163"/>
            <a:r>
              <a:rPr lang="en-US" sz="2800" dirty="0"/>
              <a:t>Make second node the top node</a:t>
            </a:r>
          </a:p>
          <a:p>
            <a:pPr marL="1206500" lvl="3" indent="-284163"/>
            <a:r>
              <a:rPr lang="en-US" sz="2800" dirty="0"/>
              <a:t>Decrement </a:t>
            </a:r>
            <a:r>
              <a:rPr lang="en-US" sz="2800" dirty="0" err="1"/>
              <a:t>satck</a:t>
            </a:r>
            <a:r>
              <a:rPr lang="en-US" sz="2800" dirty="0"/>
              <a:t> count</a:t>
            </a:r>
          </a:p>
          <a:p>
            <a:pPr marL="404813" lvl="3" indent="165100"/>
            <a:r>
              <a:rPr lang="en-US" sz="2800" dirty="0" err="1"/>
              <a:t>endif</a:t>
            </a:r>
            <a:endParaRPr lang="en-US" sz="2800" dirty="0"/>
          </a:p>
          <a:p>
            <a:pPr marL="0" lvl="3" indent="165100"/>
            <a:r>
              <a:rPr lang="en-US" sz="2800" dirty="0"/>
              <a:t>end pop</a:t>
            </a:r>
          </a:p>
        </p:txBody>
      </p:sp>
    </p:spTree>
    <p:extLst>
      <p:ext uri="{BB962C8B-B14F-4D97-AF65-F5344CB8AC3E}">
        <p14:creationId xmlns:p14="http://schemas.microsoft.com/office/powerpoint/2010/main" val="438447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1236</Words>
  <Application>Microsoft Office PowerPoint</Application>
  <PresentationFormat>On-screen Show (4:3)</PresentationFormat>
  <Paragraphs>336</Paragraphs>
  <Slides>38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新細明體</vt:lpstr>
      <vt:lpstr>Tahoma</vt:lpstr>
      <vt:lpstr>Times New Roman</vt:lpstr>
      <vt:lpstr>Wingdings</vt:lpstr>
      <vt:lpstr>Office Theme</vt:lpstr>
      <vt:lpstr>Today’s Objective</vt:lpstr>
      <vt:lpstr>Stacks</vt:lpstr>
      <vt:lpstr>Uses of Stacks</vt:lpstr>
      <vt:lpstr>Recursion</vt:lpstr>
      <vt:lpstr>PowerPoint Presentation</vt:lpstr>
      <vt:lpstr>Pseudocode for Array Implementation</vt:lpstr>
      <vt:lpstr>Pseudocode for Array Implementation</vt:lpstr>
      <vt:lpstr>Algorithm for Linked List Implementation</vt:lpstr>
      <vt:lpstr>Algorithm for Linked List Implementation</vt:lpstr>
      <vt:lpstr>Some Applications are</vt:lpstr>
      <vt:lpstr>What is easier for computing systems</vt:lpstr>
      <vt:lpstr>PowerPoint Presentation</vt:lpstr>
      <vt:lpstr>Postfix Examples</vt:lpstr>
      <vt:lpstr>Algorithm for Infix to Postfix</vt:lpstr>
      <vt:lpstr>PowerPoint Presentation</vt:lpstr>
      <vt:lpstr>PowerPoint Presentation</vt:lpstr>
      <vt:lpstr>Infix to postfix conversion</vt:lpstr>
      <vt:lpstr>Infix to postfix conversion</vt:lpstr>
      <vt:lpstr>Infix to postfix conversion</vt:lpstr>
      <vt:lpstr>Infix to postfix conversion</vt:lpstr>
      <vt:lpstr>Infix to postfix conversion</vt:lpstr>
      <vt:lpstr>Infix to postfix conversion</vt:lpstr>
      <vt:lpstr>Infix to postfix conversion</vt:lpstr>
      <vt:lpstr>Infix to postfix conversion</vt:lpstr>
      <vt:lpstr>Infix to postfix conversion</vt:lpstr>
      <vt:lpstr>Infix to postfix conversion</vt:lpstr>
      <vt:lpstr>Infix to postfix conversion</vt:lpstr>
      <vt:lpstr>Infix to postfix conversion</vt:lpstr>
      <vt:lpstr>Infix to postfix conversion</vt:lpstr>
      <vt:lpstr>Infix to postfix conversion</vt:lpstr>
      <vt:lpstr>Infix to postfix conversion</vt:lpstr>
      <vt:lpstr>Infix to postfix conversion</vt:lpstr>
      <vt:lpstr>Infix to postfix conversion</vt:lpstr>
      <vt:lpstr>PowerPoint Presentation</vt:lpstr>
      <vt:lpstr>Evaluation of the postfix expression</vt:lpstr>
      <vt:lpstr>623+-382/+*2^3+, currently: 1,3,4,+</vt:lpstr>
      <vt:lpstr>PowerPoint Presentation</vt:lpstr>
      <vt:lpstr>Algorithm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Today’s Objective</dc:title>
  <dc:creator>rpadma priya</dc:creator>
  <cp:lastModifiedBy>Admin</cp:lastModifiedBy>
  <cp:revision>29</cp:revision>
  <dcterms:created xsi:type="dcterms:W3CDTF">2016-01-19T01:56:01Z</dcterms:created>
  <dcterms:modified xsi:type="dcterms:W3CDTF">2019-01-18T08:51:30Z</dcterms:modified>
</cp:coreProperties>
</file>