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embeddedFontLst>
    <p:embeddedFont>
      <p:font typeface="Archivo Narrow" charset="0"/>
      <p:regular r:id="rId26"/>
      <p:bold r:id="rId27"/>
      <p:italic r:id="rId28"/>
      <p:boldItalic r:id="rId29"/>
    </p:embeddedFont>
    <p:embeddedFont>
      <p:font typeface="Georgia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c7fd6a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f0c7fd6a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c7fd6a1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f0c7fd6a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4c5a0df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f04c5a0df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4c5a0df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04c5a0df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c7fd6a1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f0c7fd6a1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0c7fd6a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f0c7fd6a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c7fd6a1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f0c7fd6a1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0c7fd6a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f0c7fd6a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c7fd6a1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0c7fd6a1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4c5a0d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04c5a0d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4c5a0df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f04c5a0df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c7fd6a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f0c7fd6a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0" y="66675"/>
            <a:ext cx="9144000" cy="1420812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0" y="0"/>
            <a:ext cx="9144000" cy="1420812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1237" y="342900"/>
            <a:ext cx="24638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11112" y="5919787"/>
            <a:ext cx="9155112" cy="938212"/>
          </a:xfrm>
          <a:custGeom>
            <a:avLst/>
            <a:gdLst/>
            <a:ahLst/>
            <a:cxnLst/>
            <a:rect l="l" t="t" r="r" b="b"/>
            <a:pathLst>
              <a:path w="9155113" h="938212" extrusionOk="0">
                <a:moveTo>
                  <a:pt x="117305" y="0"/>
                </a:moveTo>
                <a:lnTo>
                  <a:pt x="9037808" y="0"/>
                </a:lnTo>
                <a:cubicBezTo>
                  <a:pt x="9102594" y="0"/>
                  <a:pt x="9155113" y="52519"/>
                  <a:pt x="9155113" y="117305"/>
                </a:cubicBezTo>
                <a:lnTo>
                  <a:pt x="9155113" y="938212"/>
                </a:lnTo>
                <a:lnTo>
                  <a:pt x="9155113" y="938212"/>
                </a:lnTo>
                <a:lnTo>
                  <a:pt x="0" y="938212"/>
                </a:lnTo>
                <a:lnTo>
                  <a:pt x="0" y="938212"/>
                </a:lnTo>
                <a:lnTo>
                  <a:pt x="0" y="117305"/>
                </a:lnTo>
                <a:cubicBezTo>
                  <a:pt x="0" y="52519"/>
                  <a:pt x="52519" y="0"/>
                  <a:pt x="117305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5919787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3708400" y="5919787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6067425" y="5919787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04800" y="1371600"/>
            <a:ext cx="8509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SzPts val="3600"/>
              <a:buNone/>
            </a:pP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REAL-TIME CROWD DETECTION ANALYTICS IN TRADING OUTLETS </a:t>
            </a:r>
            <a:r>
              <a:rPr lang="en-US" sz="2800" b="0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n-US" sz="2800" b="0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/>
            </a:r>
            <a:br>
              <a:rPr lang="en-US" sz="2800" b="0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304800" y="4953000"/>
            <a:ext cx="850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chivo Narrow"/>
              <a:buNone/>
            </a:pPr>
            <a:r>
              <a:rPr lang="en-US" sz="2800" b="1" i="0" u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Academic Year 2021 – 22</a:t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700" y="2662225"/>
            <a:ext cx="40065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11150" y="76517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 (Level 1)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10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685926"/>
            <a:ext cx="8437675" cy="40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11150" y="76517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 (Level 2)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11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8" y="1643075"/>
            <a:ext cx="8699126" cy="4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-1460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ALGORITHMS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311150" y="1216025"/>
            <a:ext cx="95172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Tracking</a:t>
            </a:r>
            <a:r>
              <a:rPr lang="en-US" sz="26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2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Centroid Object Tracking Algorithm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12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1" y="2357525"/>
            <a:ext cx="2741650" cy="36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25" y="2338250"/>
            <a:ext cx="2741650" cy="193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150" y="2356750"/>
            <a:ext cx="2622389" cy="3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525" y="4296725"/>
            <a:ext cx="2741650" cy="1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-1714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ALGORITHMS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80250" y="1116025"/>
            <a:ext cx="8341500" cy="5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7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Counter System</a:t>
            </a:r>
            <a:r>
              <a:rPr lang="en-US" sz="27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People Counting Algorithm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13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338" y="2362200"/>
            <a:ext cx="6129325" cy="3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-1714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&amp; WEB TECHNOLOGY TOOLS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337350" y="1116025"/>
            <a:ext cx="8341500" cy="5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3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OpenCV </a:t>
            </a: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Standard computer vision/Image processing functions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Dlib </a:t>
            </a: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Implementation of correlation filters / correlation tracker implementation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Imutils </a:t>
            </a: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OpenCV convenience functions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Numpy </a:t>
            </a: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Comprehensive Mathematical Functions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Front-end Technology (HTML , CSS , Bootstrap)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Back-end Technology (Django)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 (MySQL)</a:t>
            </a:r>
            <a:endParaRPr sz="23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-828650" y="736600"/>
            <a:ext cx="9644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CAFFE DEEP LEARNING MODELS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680250" y="1116025"/>
            <a:ext cx="8341500" cy="5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MobileNet SSD(Single-Shot Detector)</a:t>
            </a:r>
            <a:endParaRPr sz="240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15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0" y="2357450"/>
            <a:ext cx="8658225" cy="36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7825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30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 </a:t>
            </a:r>
            <a:r>
              <a:rPr lang="en-US" sz="2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4294967295"/>
          </p:nvPr>
        </p:nvSpPr>
        <p:spPr>
          <a:xfrm>
            <a:off x="2124075" y="1138237"/>
            <a:ext cx="6904037" cy="45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Home page design of the website</a:t>
            </a:r>
            <a:endParaRPr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Home page design of the website</a:t>
            </a:r>
            <a:endParaRPr/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Home page design of the website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16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3" y="1449375"/>
            <a:ext cx="8988377" cy="4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17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8" y="861963"/>
            <a:ext cx="8686525" cy="51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18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0" y="785725"/>
            <a:ext cx="8648700" cy="53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19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723800"/>
            <a:ext cx="8620101" cy="5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0" y="852925"/>
            <a:ext cx="9144000" cy="3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   </a:t>
            </a:r>
            <a:endParaRPr sz="31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</a:t>
            </a:r>
            <a:endParaRPr sz="31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457200" algn="l" rtl="0"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n-US" sz="31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1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sz="31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n-US" sz="31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	</a:t>
            </a:r>
            <a:r>
              <a:rPr lang="en-US" sz="31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400" b="1" dirty="0" smtClean="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 </a:t>
            </a:r>
            <a:r>
              <a:rPr lang="en-US" sz="3400" b="1" dirty="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SARAVANAN K N </a:t>
            </a:r>
            <a:endParaRPr sz="3400" b="1" dirty="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rgbClr val="00206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-17900" y="411850"/>
            <a:ext cx="21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20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0" y="799275"/>
            <a:ext cx="8690050" cy="5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100" y="2289525"/>
            <a:ext cx="8521800" cy="26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4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48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sz="48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48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22</a:t>
            </a:fld>
            <a:endParaRPr/>
          </a:p>
        </p:txBody>
      </p:sp>
      <p:pic>
        <p:nvPicPr>
          <p:cNvPr id="189" name="Google Shape;189;p26" descr="C:\Users\harsh\OneDrive\Desktop\Christ\MDS\3MDS\Seminar\ashu\Thank-you-transparent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150" y="658251"/>
            <a:ext cx="7205023" cy="57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11900" y="411850"/>
            <a:ext cx="5826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5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294967295"/>
          </p:nvPr>
        </p:nvSpPr>
        <p:spPr>
          <a:xfrm>
            <a:off x="243306" y="959525"/>
            <a:ext cx="86391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13970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19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7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DESCRIPTION</a:t>
            </a:r>
            <a:endParaRPr sz="29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WORKFLOW &amp; FLOW CHART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 DIAGRAM &amp; DATA FLOW DIAGRAM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 </a:t>
            </a:r>
            <a:endParaRPr sz="23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4605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US" sz="23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DEMONSTRATION</a:t>
            </a:r>
            <a:endParaRPr sz="23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3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-17900" y="411850"/>
            <a:ext cx="21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l="6359" t="5246" r="9635" b="3186"/>
          <a:stretch/>
        </p:blipFill>
        <p:spPr>
          <a:xfrm>
            <a:off x="5313300" y="2955300"/>
            <a:ext cx="3830700" cy="3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00050" y="593725"/>
            <a:ext cx="85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4294967295"/>
          </p:nvPr>
        </p:nvSpPr>
        <p:spPr>
          <a:xfrm>
            <a:off x="400050" y="1202550"/>
            <a:ext cx="8391900" cy="4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Trading Outlets like Shopping Malls, Restaurants, etc., are more prone to spread COVID 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visiting store want themselves to be safe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Outlets want to manage the crowd accordingly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need a mechanism where they get to know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how many people are already present in outlet.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(no such mechanism till now exists)</a:t>
            </a:r>
            <a:endParaRPr sz="29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/>
          </a:p>
        </p:txBody>
      </p:sp>
      <p:sp>
        <p:nvSpPr>
          <p:cNvPr id="62" name="Google Shape;62;p8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00050" y="593725"/>
            <a:ext cx="85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24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4294967295"/>
          </p:nvPr>
        </p:nvSpPr>
        <p:spPr>
          <a:xfrm>
            <a:off x="400050" y="1202550"/>
            <a:ext cx="8212200" cy="4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The Number Of People Currently Present In The </a:t>
            </a: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</a:t>
            </a: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</a:t>
            </a: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 Count Statistic On </a:t>
            </a: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 lang="en-US" sz="36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Age Estimation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Helping Outlets In Handling Crowd </a:t>
            </a: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 lang="en-US" sz="26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Times New Roman"/>
              <a:buAutoNum type="arabicPeriod"/>
            </a:pPr>
            <a:r>
              <a:rPr lang="en-US" sz="2600" b="1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Helping </a:t>
            </a:r>
            <a:r>
              <a:rPr lang="en-US" sz="2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ublic to make an </a:t>
            </a:r>
            <a:r>
              <a:rPr lang="en-US" sz="2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nformed </a:t>
            </a:r>
            <a:r>
              <a:rPr lang="en-US" sz="2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6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ecision</a:t>
            </a:r>
            <a:endParaRPr sz="360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 dirty="0"/>
          </a:p>
        </p:txBody>
      </p:sp>
      <p:sp>
        <p:nvSpPr>
          <p:cNvPr id="69" name="Google Shape;69;p9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471500" y="722300"/>
            <a:ext cx="8361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DESCRIPTION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294967295"/>
          </p:nvPr>
        </p:nvSpPr>
        <p:spPr>
          <a:xfrm>
            <a:off x="415250" y="1242900"/>
            <a:ext cx="84741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206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CCTV footage of the entry and exit gates of the outlet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SPECIALIZED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CCTV videos from YouTube</a:t>
            </a:r>
            <a:endParaRPr sz="23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30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ownloaded them offline for Project implementation and demonstration purposes</a:t>
            </a:r>
            <a:endParaRPr sz="25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/>
            </a:r>
            <a:br>
              <a:rPr lang="en-US" sz="1600" b="1" i="0" u="none" strike="noStrike" cap="none">
                <a:solidFill>
                  <a:srgbClr val="002060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11150" y="76517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</a:t>
            </a: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 WORKFLOW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8472487" y="6270625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50" y="1625013"/>
            <a:ext cx="8881200" cy="45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311150" y="76517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8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325"/>
            <a:ext cx="8869376" cy="472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11150" y="76517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 (Level 0)</a:t>
            </a:r>
            <a: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8472487" y="6270625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2281150"/>
            <a:ext cx="8521801" cy="320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146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Archivo Narrow</vt:lpstr>
      <vt:lpstr>Georgia</vt:lpstr>
      <vt:lpstr>1_Simple Light</vt:lpstr>
      <vt:lpstr>2_Simple Light</vt:lpstr>
      <vt:lpstr>                REAL-TIME CROWD DETECTION ANALYTICS IN TRADING OUTLETS   </vt:lpstr>
      <vt:lpstr>DEPARTMENT OF COMPUTER SCIENCE     Under the Guidance    OF              Dr SARAVANAN K N            </vt:lpstr>
      <vt:lpstr>AGENDA</vt:lpstr>
      <vt:lpstr>PROBLEM STATEMENT</vt:lpstr>
      <vt:lpstr>OBJECTIVES </vt:lpstr>
      <vt:lpstr>DATA SET DESCRIPTION </vt:lpstr>
      <vt:lpstr>PROJECT WORKFLOW </vt:lpstr>
      <vt:lpstr>ER DIAGRAM </vt:lpstr>
      <vt:lpstr>DATA FLOW DIAGRAM (Level 0) </vt:lpstr>
      <vt:lpstr>DATA FLOW DIAGRAM (Level 1) </vt:lpstr>
      <vt:lpstr>DATA FLOW DIAGRAM (Level 2) </vt:lpstr>
      <vt:lpstr>           ALGORITHMS</vt:lpstr>
      <vt:lpstr>           ALGORITHMS</vt:lpstr>
      <vt:lpstr>           LIBRARIES &amp; WEB TECHNOLOGY TOOLS</vt:lpstr>
      <vt:lpstr>           PRE-TRAINED CAFFE DEEP LEARNING MODELS</vt:lpstr>
      <vt:lpstr>           USER INTERFACE DESIGN  </vt:lpstr>
      <vt:lpstr>Slide 17</vt:lpstr>
      <vt:lpstr>Slide 18</vt:lpstr>
      <vt:lpstr>Slide 19</vt:lpstr>
      <vt:lpstr>Slide 20</vt:lpstr>
      <vt:lpstr>       DEMONSTRATION OF  PROJECT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REAL-TIME CROWD DETECTION ANALYTICS IN TRADING OUTLETS   </dc:title>
  <cp:lastModifiedBy>Pulkit</cp:lastModifiedBy>
  <cp:revision>2</cp:revision>
  <dcterms:modified xsi:type="dcterms:W3CDTF">2021-11-25T02:16:35Z</dcterms:modified>
</cp:coreProperties>
</file>