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66" r:id="rId5"/>
    <p:sldId id="261" r:id="rId6"/>
    <p:sldId id="267" r:id="rId7"/>
    <p:sldId id="262" r:id="rId8"/>
    <p:sldId id="265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7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22F7223-8520-4FF5-9D53-14471203C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761D8-88F4-4EB1-A47B-44F878415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60" y="187240"/>
            <a:ext cx="9009027" cy="140749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SOEN-6441 Advance Programming Practices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57EAA-8D34-436A-A5EC-573F8D3606CB}"/>
              </a:ext>
            </a:extLst>
          </p:cNvPr>
          <p:cNvSpPr txBox="1"/>
          <p:nvPr/>
        </p:nvSpPr>
        <p:spPr>
          <a:xfrm>
            <a:off x="9021548" y="3811008"/>
            <a:ext cx="3391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Submitted By: </a:t>
            </a:r>
            <a:r>
              <a:rPr lang="en-IN" u="sng" dirty="0"/>
              <a:t>TEAM – 09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Avneet</a:t>
            </a:r>
            <a:r>
              <a:rPr lang="en-IN" dirty="0"/>
              <a:t> </a:t>
            </a:r>
            <a:r>
              <a:rPr lang="en-IN" dirty="0" err="1"/>
              <a:t>Pannu</a:t>
            </a:r>
            <a:endParaRPr lang="en-IN" dirty="0"/>
          </a:p>
          <a:p>
            <a:pPr algn="ctr"/>
            <a:r>
              <a:rPr lang="en-IN" dirty="0"/>
              <a:t>Bhoomi Shah</a:t>
            </a:r>
          </a:p>
          <a:p>
            <a:pPr algn="ctr"/>
            <a:r>
              <a:rPr lang="en-IN" dirty="0" err="1"/>
              <a:t>Jhanvi</a:t>
            </a:r>
            <a:r>
              <a:rPr lang="en-IN" dirty="0"/>
              <a:t> Arora</a:t>
            </a:r>
          </a:p>
          <a:p>
            <a:pPr algn="ctr"/>
            <a:r>
              <a:rPr lang="en-IN" dirty="0"/>
              <a:t>Pulkit </a:t>
            </a:r>
            <a:r>
              <a:rPr lang="en-IN" dirty="0" err="1"/>
              <a:t>Kakkar</a:t>
            </a:r>
            <a:endParaRPr lang="en-IN" dirty="0"/>
          </a:p>
          <a:p>
            <a:pPr algn="ctr"/>
            <a:r>
              <a:rPr lang="en-IN" dirty="0" err="1"/>
              <a:t>Zalak</a:t>
            </a:r>
            <a:r>
              <a:rPr lang="en-IN" dirty="0"/>
              <a:t> Patel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34A8B-CD29-4DAE-A377-903B80D9FE52}"/>
              </a:ext>
            </a:extLst>
          </p:cNvPr>
          <p:cNvSpPr txBox="1"/>
          <p:nvPr/>
        </p:nvSpPr>
        <p:spPr>
          <a:xfrm>
            <a:off x="4267111" y="1545129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Winter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79E98-DA25-46FE-9989-1762CA1C3BD6}"/>
              </a:ext>
            </a:extLst>
          </p:cNvPr>
          <p:cNvSpPr txBox="1"/>
          <p:nvPr/>
        </p:nvSpPr>
        <p:spPr>
          <a:xfrm>
            <a:off x="6331038" y="2681504"/>
            <a:ext cx="3203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Build 1</a:t>
            </a:r>
          </a:p>
          <a:p>
            <a:r>
              <a:rPr lang="en-IN" dirty="0"/>
              <a:t>Submitted To:</a:t>
            </a:r>
          </a:p>
          <a:p>
            <a:r>
              <a:rPr lang="en-IN" dirty="0"/>
              <a:t>	Prof. Joey Paquet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8482C06-D060-450A-AFBD-E40FAEB086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63952"/>
            <a:ext cx="4136994" cy="119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17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277D19-7DB2-4EB7-A9D7-94188998E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197D2C-A33B-4345-BB16-C894ABA82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024" y="1040877"/>
            <a:ext cx="7080494" cy="4776246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888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6EC163-0F11-4ADC-8BFE-E308614B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216" y="1924217"/>
            <a:ext cx="4476584" cy="30095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i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891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888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1D7F5-6826-4F10-B098-0884622C3D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>
                <a:solidFill>
                  <a:srgbClr val="FFFFFF"/>
                </a:solidFill>
              </a:rPr>
              <a:t>Coding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164622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18A-96F2-4286-94BA-A01FDE4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3379"/>
          </a:xfrm>
        </p:spPr>
        <p:txBody>
          <a:bodyPr/>
          <a:lstStyle/>
          <a:p>
            <a:pPr algn="ctr"/>
            <a:r>
              <a:rPr lang="en-IN" dirty="0"/>
              <a:t>Code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956E-73EB-4D02-A9E3-9A13AAF3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683580"/>
            <a:ext cx="11987814" cy="6174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Indentation</a:t>
            </a:r>
          </a:p>
          <a:p>
            <a:pPr lvl="1"/>
            <a:r>
              <a:rPr lang="en-IN" sz="1600" dirty="0"/>
              <a:t>Indentation of 8 columns.</a:t>
            </a:r>
          </a:p>
          <a:p>
            <a:pPr lvl="1"/>
            <a:r>
              <a:rPr lang="en-IN" sz="1600" dirty="0"/>
              <a:t>Body of the function is indented </a:t>
            </a:r>
            <a:r>
              <a:rPr lang="en-IN" sz="1600" dirty="0" err="1"/>
              <a:t>w.r.t.</a:t>
            </a:r>
            <a:r>
              <a:rPr lang="en-IN" sz="1600" dirty="0"/>
              <a:t> its header.</a:t>
            </a:r>
          </a:p>
          <a:p>
            <a:pPr lvl="1"/>
            <a:r>
              <a:rPr lang="en-IN" sz="1600" dirty="0"/>
              <a:t>Body of loop and conditional statements are indented </a:t>
            </a:r>
            <a:r>
              <a:rPr lang="en-IN" sz="1600" dirty="0" err="1"/>
              <a:t>w.r.t.</a:t>
            </a:r>
            <a:r>
              <a:rPr lang="en-IN" sz="1600" dirty="0"/>
              <a:t> their initial line.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Position of Curly Braces</a:t>
            </a:r>
          </a:p>
          <a:p>
            <a:pPr lvl="1"/>
            <a:r>
              <a:rPr lang="en-IN" sz="1600" dirty="0"/>
              <a:t>An open curly brace is appended to the statement preceding it, hence minimizing the code length.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Line Spacing</a:t>
            </a:r>
          </a:p>
          <a:p>
            <a:pPr lvl="1"/>
            <a:r>
              <a:rPr lang="en-IN" sz="1600" dirty="0"/>
              <a:t>Blank Lines are used to separate code</a:t>
            </a:r>
          </a:p>
          <a:p>
            <a:pPr lvl="1"/>
            <a:r>
              <a:rPr lang="en-IN" sz="1600" dirty="0"/>
              <a:t>Added between class declarations, methods, and major sections of long, complicated functions to improve readability. 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Spacing between Operators and Operands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example = val1 + val2 + val3	//good practice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example=val1+val2+val3</a:t>
            </a:r>
            <a:r>
              <a:rPr lang="en-IN" sz="1600" dirty="0"/>
              <a:t>		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//bad practice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0850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7F2454-D2EF-438E-8830-1AF22BBD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33" y="807903"/>
            <a:ext cx="9845893" cy="534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6EA49B-528F-4100-848B-3BB816C3BAE0}"/>
              </a:ext>
            </a:extLst>
          </p:cNvPr>
          <p:cNvSpPr txBox="1"/>
          <p:nvPr/>
        </p:nvSpPr>
        <p:spPr>
          <a:xfrm>
            <a:off x="939185" y="438571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MapService.java</a:t>
            </a:r>
          </a:p>
        </p:txBody>
      </p:sp>
    </p:spTree>
    <p:extLst>
      <p:ext uri="{BB962C8B-B14F-4D97-AF65-F5344CB8AC3E}">
        <p14:creationId xmlns:p14="http://schemas.microsoft.com/office/powerpoint/2010/main" val="36567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18A-96F2-4286-94BA-A01FDE4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3379"/>
          </a:xfrm>
        </p:spPr>
        <p:txBody>
          <a:bodyPr/>
          <a:lstStyle/>
          <a:p>
            <a:pPr algn="ctr"/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956E-73EB-4D02-A9E3-9A13AAF3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683580"/>
            <a:ext cx="11987814" cy="6174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Classes</a:t>
            </a:r>
          </a:p>
          <a:p>
            <a:pPr lvl="1"/>
            <a:r>
              <a:rPr lang="en-IN" sz="1600" dirty="0"/>
              <a:t>Class names are in upper CamelCase (Pascal Case).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ThisIsExampleClassName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/*code*/ } 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Data members, Member functions and Method Parameters</a:t>
            </a:r>
          </a:p>
          <a:p>
            <a:pPr lvl="1"/>
            <a:r>
              <a:rPr lang="en-IN" sz="1600" dirty="0"/>
              <a:t>Both are in lower camelCase.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thisIsExampleFunction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p_param1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p_param2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/*code*/ }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d_playerName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AmazingSova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IN" sz="1600" dirty="0"/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Static Members</a:t>
            </a:r>
          </a:p>
          <a:p>
            <a:pPr lvl="1"/>
            <a:r>
              <a:rPr lang="en-IN" sz="1600" dirty="0"/>
              <a:t>UPPER_SNAKE_CASE letters with underscores in between the words. 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THIS_IS_EXAMPLE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value;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Local Variables</a:t>
            </a:r>
          </a:p>
          <a:p>
            <a:pPr lvl="1"/>
            <a:r>
              <a:rPr lang="en-IN" sz="1600" dirty="0">
                <a:cs typeface="Courier New" panose="02070309020205020404" pitchFamily="49" charset="0"/>
              </a:rPr>
              <a:t>Follows lower camelCase along with “l_” stating it is a local variable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l_mapExists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“false”;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Global Variables</a:t>
            </a:r>
          </a:p>
          <a:p>
            <a:pPr lvl="1"/>
            <a:r>
              <a:rPr lang="en-IN" sz="1600" dirty="0"/>
              <a:t>All in CAPITAL letters. </a:t>
            </a:r>
          </a:p>
          <a:p>
            <a:pPr lvl="1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4385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2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D5B6F9E-EBCB-4E36-98B0-E4390CAC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29" y="500724"/>
            <a:ext cx="6153150" cy="1294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9" name="Picture 2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184E266-6FC0-4695-8D25-BD2BA406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95" y="2245980"/>
            <a:ext cx="5358581" cy="2039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31" name="Picture 30" descr="Text&#10;&#10;Description automatically generated with low confidence">
            <a:extLst>
              <a:ext uri="{FF2B5EF4-FFF2-40B4-BE49-F238E27FC236}">
                <a16:creationId xmlns:a16="http://schemas.microsoft.com/office/drawing/2014/main" id="{DA53095C-75C7-4A01-844A-5BCBC37CB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257" y="5035655"/>
            <a:ext cx="7451230" cy="968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6B6A124-0FAD-4605-8C5B-3A9FECB28D53}"/>
              </a:ext>
            </a:extLst>
          </p:cNvPr>
          <p:cNvSpPr txBox="1"/>
          <p:nvPr/>
        </p:nvSpPr>
        <p:spPr>
          <a:xfrm>
            <a:off x="5571981" y="162170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DC44F-FE90-4B52-B136-5F82DC74C49F}"/>
              </a:ext>
            </a:extLst>
          </p:cNvPr>
          <p:cNvSpPr txBox="1"/>
          <p:nvPr/>
        </p:nvSpPr>
        <p:spPr>
          <a:xfrm>
            <a:off x="3610257" y="4697101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6D249-AA9E-4E95-B68F-C98B27ED1C81}"/>
              </a:ext>
            </a:extLst>
          </p:cNvPr>
          <p:cNvSpPr txBox="1"/>
          <p:nvPr/>
        </p:nvSpPr>
        <p:spPr>
          <a:xfrm>
            <a:off x="732847" y="1921777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ApplicationConstants.java</a:t>
            </a:r>
          </a:p>
        </p:txBody>
      </p:sp>
    </p:spTree>
    <p:extLst>
      <p:ext uri="{BB962C8B-B14F-4D97-AF65-F5344CB8AC3E}">
        <p14:creationId xmlns:p14="http://schemas.microsoft.com/office/powerpoint/2010/main" val="319711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18A-96F2-4286-94BA-A01FDE4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3379"/>
          </a:xfrm>
        </p:spPr>
        <p:txBody>
          <a:bodyPr/>
          <a:lstStyle/>
          <a:p>
            <a:pPr algn="ctr"/>
            <a:r>
              <a:rPr lang="en-IN" dirty="0"/>
              <a:t>Commenting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956E-73EB-4D02-A9E3-9A13AAF3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683580"/>
            <a:ext cx="11987814" cy="6174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Javadoc</a:t>
            </a:r>
          </a:p>
          <a:p>
            <a:pPr lvl="1"/>
            <a:r>
              <a:rPr lang="en-IN" sz="1600" dirty="0"/>
              <a:t>Javadoc for all the classes, data members and member functions will be mentioned above them.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457200" lvl="1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 mentioned above classes and methods.</a:t>
            </a:r>
          </a:p>
          <a:p>
            <a:pPr marL="457200" lvl="1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@return type description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parameter_name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description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@throws exception description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Long Methods</a:t>
            </a:r>
          </a:p>
          <a:p>
            <a:pPr lvl="1"/>
            <a:r>
              <a:rPr lang="en-IN" sz="1600" dirty="0"/>
              <a:t>Meaningful explanation added in between long, complicated methods to enhance code understanding.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No Commented-out Code</a:t>
            </a:r>
          </a:p>
          <a:p>
            <a:pPr lvl="1"/>
            <a:r>
              <a:rPr lang="en-IN" sz="1600" dirty="0"/>
              <a:t>Unnecessary commented code is deleted to improve readability. </a:t>
            </a:r>
          </a:p>
        </p:txBody>
      </p:sp>
    </p:spTree>
    <p:extLst>
      <p:ext uri="{BB962C8B-B14F-4D97-AF65-F5344CB8AC3E}">
        <p14:creationId xmlns:p14="http://schemas.microsoft.com/office/powerpoint/2010/main" val="10473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C4ADDCB-ED06-4BBE-AED5-3AF52571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4" y="932230"/>
            <a:ext cx="6153150" cy="129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296314-F25F-442E-B6E3-4E9065C0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609" y="3159347"/>
            <a:ext cx="6205627" cy="275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6A7A8A-36B3-46E5-9392-C1A1023C68B8}"/>
              </a:ext>
            </a:extLst>
          </p:cNvPr>
          <p:cNvSpPr txBox="1"/>
          <p:nvPr/>
        </p:nvSpPr>
        <p:spPr>
          <a:xfrm>
            <a:off x="701986" y="593676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DC876-E9BF-48C6-9410-3C0C01F8C2D4}"/>
              </a:ext>
            </a:extLst>
          </p:cNvPr>
          <p:cNvSpPr txBox="1"/>
          <p:nvPr/>
        </p:nvSpPr>
        <p:spPr>
          <a:xfrm>
            <a:off x="3778561" y="2820793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183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3985-5505-4288-834E-58D63FCC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AA81-57CB-401F-8B01-0CB3B5F7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mentioned in the Project Build #1 handout.</a:t>
            </a:r>
          </a:p>
        </p:txBody>
      </p:sp>
    </p:spTree>
    <p:extLst>
      <p:ext uri="{BB962C8B-B14F-4D97-AF65-F5344CB8AC3E}">
        <p14:creationId xmlns:p14="http://schemas.microsoft.com/office/powerpoint/2010/main" val="256581176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375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Courier New</vt:lpstr>
      <vt:lpstr>BrushVTI</vt:lpstr>
      <vt:lpstr>SOEN-6441 Advance Programming Practices Project</vt:lpstr>
      <vt:lpstr>Coding Conventions</vt:lpstr>
      <vt:lpstr>Code Layout</vt:lpstr>
      <vt:lpstr>PowerPoint Presentation</vt:lpstr>
      <vt:lpstr>Naming Conventions</vt:lpstr>
      <vt:lpstr>PowerPoint Presentation</vt:lpstr>
      <vt:lpstr>Commenting Conventions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SOEN-6441 Advance Programming Practices Project</dc:title>
  <dc:creator>Bhoomi Shah</dc:creator>
  <cp:lastModifiedBy>Bhoomi Shah</cp:lastModifiedBy>
  <cp:revision>20</cp:revision>
  <dcterms:created xsi:type="dcterms:W3CDTF">2021-02-22T15:37:24Z</dcterms:created>
  <dcterms:modified xsi:type="dcterms:W3CDTF">2021-02-23T23:12:39Z</dcterms:modified>
</cp:coreProperties>
</file>