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134805741" r:id="rId2"/>
    <p:sldId id="2076137131" r:id="rId3"/>
    <p:sldId id="5047" r:id="rId4"/>
    <p:sldId id="5048" r:id="rId5"/>
    <p:sldId id="5041" r:id="rId6"/>
    <p:sldId id="4971" r:id="rId7"/>
    <p:sldId id="2076137129" r:id="rId8"/>
    <p:sldId id="2076137128" r:id="rId9"/>
    <p:sldId id="4973" r:id="rId10"/>
    <p:sldId id="4974" r:id="rId11"/>
    <p:sldId id="5042" r:id="rId12"/>
    <p:sldId id="2134805735" r:id="rId13"/>
    <p:sldId id="2134805734" r:id="rId14"/>
    <p:sldId id="2134805736" r:id="rId15"/>
    <p:sldId id="2134805732" r:id="rId16"/>
    <p:sldId id="2134805733" r:id="rId17"/>
    <p:sldId id="4967" r:id="rId18"/>
    <p:sldId id="4966" r:id="rId19"/>
    <p:sldId id="4975" r:id="rId20"/>
    <p:sldId id="4976" r:id="rId21"/>
    <p:sldId id="5035" r:id="rId22"/>
    <p:sldId id="4969" r:id="rId23"/>
    <p:sldId id="4955" r:id="rId24"/>
    <p:sldId id="4953" r:id="rId25"/>
    <p:sldId id="4956" r:id="rId26"/>
    <p:sldId id="4970" r:id="rId27"/>
    <p:sldId id="4968" r:id="rId28"/>
    <p:sldId id="4960" r:id="rId29"/>
    <p:sldId id="4959" r:id="rId30"/>
    <p:sldId id="5050" r:id="rId31"/>
    <p:sldId id="5049" r:id="rId32"/>
    <p:sldId id="5033" r:id="rId33"/>
    <p:sldId id="5034" r:id="rId34"/>
    <p:sldId id="4961" r:id="rId35"/>
    <p:sldId id="2076137130" r:id="rId36"/>
    <p:sldId id="5044" r:id="rId37"/>
    <p:sldId id="369" r:id="rId38"/>
    <p:sldId id="5043" r:id="rId39"/>
    <p:sldId id="370" r:id="rId40"/>
    <p:sldId id="4965" r:id="rId41"/>
    <p:sldId id="2076137132" r:id="rId42"/>
    <p:sldId id="2076137133" r:id="rId43"/>
    <p:sldId id="5053" r:id="rId44"/>
    <p:sldId id="5020" r:id="rId45"/>
    <p:sldId id="5051" r:id="rId46"/>
    <p:sldId id="5052" r:id="rId4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E5BB260-CE42-4024-B731-9A9A3BB5636E}">
          <p14:sldIdLst>
            <p14:sldId id="2134805741"/>
          </p14:sldIdLst>
        </p14:section>
        <p14:section name="Monitoring" id="{03B00397-A847-44C0-9BE5-BC570F817FDF}">
          <p14:sldIdLst>
            <p14:sldId id="2076137131"/>
            <p14:sldId id="5047"/>
            <p14:sldId id="5048"/>
          </p14:sldIdLst>
        </p14:section>
        <p14:section name="Identity and Security" id="{E8722314-F43C-4106-8E66-17BC96AF395F}">
          <p14:sldIdLst>
            <p14:sldId id="5041"/>
            <p14:sldId id="4971"/>
            <p14:sldId id="2076137129"/>
            <p14:sldId id="2076137128"/>
            <p14:sldId id="4973"/>
            <p14:sldId id="4974"/>
            <p14:sldId id="5042"/>
          </p14:sldIdLst>
        </p14:section>
        <p14:section name="Infrastructure" id="{333E3495-BCA8-4ADC-93E6-F345810A73AC}">
          <p14:sldIdLst>
            <p14:sldId id="2134805735"/>
            <p14:sldId id="2134805734"/>
            <p14:sldId id="2134805736"/>
            <p14:sldId id="2134805732"/>
            <p14:sldId id="2134805733"/>
            <p14:sldId id="4967"/>
            <p14:sldId id="4966"/>
            <p14:sldId id="4975"/>
            <p14:sldId id="4976"/>
            <p14:sldId id="5035"/>
            <p14:sldId id="4969"/>
            <p14:sldId id="4955"/>
            <p14:sldId id="4953"/>
            <p14:sldId id="4956"/>
            <p14:sldId id="4970"/>
            <p14:sldId id="4968"/>
            <p14:sldId id="4960"/>
            <p14:sldId id="4959"/>
            <p14:sldId id="5050"/>
            <p14:sldId id="5049"/>
          </p14:sldIdLst>
        </p14:section>
        <p14:section name="Disaster Recovery" id="{8EF79E7D-31A0-4214-9268-482F51EC69E4}">
          <p14:sldIdLst>
            <p14:sldId id="5033"/>
            <p14:sldId id="5034"/>
            <p14:sldId id="4961"/>
            <p14:sldId id="2076137130"/>
          </p14:sldIdLst>
        </p14:section>
        <p14:section name="Data Storage" id="{6BEEEDB4-342E-4EEA-9DF3-59C92A561066}">
          <p14:sldIdLst>
            <p14:sldId id="5044"/>
            <p14:sldId id="369"/>
            <p14:sldId id="5043"/>
            <p14:sldId id="370"/>
            <p14:sldId id="4965"/>
            <p14:sldId id="2076137132"/>
            <p14:sldId id="2076137133"/>
            <p14:sldId id="5053"/>
            <p14:sldId id="5020"/>
            <p14:sldId id="5051"/>
            <p14:sldId id="5052"/>
          </p14:sldIdLst>
        </p14:section>
        <p14:section name="Exam Prep" id="{DC6E271A-6F19-4C08-BC8F-D9AC4521F3E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5256" autoAdjust="0"/>
  </p:normalViewPr>
  <p:slideViewPr>
    <p:cSldViewPr snapToGrid="0" snapToObjects="1">
      <p:cViewPr varScale="1">
        <p:scale>
          <a:sx n="87" d="100"/>
          <a:sy n="87" d="100"/>
        </p:scale>
        <p:origin x="76" y="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51" d="100"/>
          <a:sy n="51" d="100"/>
        </p:scale>
        <p:origin x="2692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Warner" userId="1d9b2d89684621c1" providerId="LiveId" clId="{BC28A5F0-9F94-4153-BEA5-6CBFBCA609DD}"/>
    <pc:docChg chg="modSld">
      <pc:chgData name="Tim Warner" userId="1d9b2d89684621c1" providerId="LiveId" clId="{BC28A5F0-9F94-4153-BEA5-6CBFBCA609DD}" dt="2021-09-24T17:35:46.111" v="203" actId="20577"/>
      <pc:docMkLst>
        <pc:docMk/>
      </pc:docMkLst>
      <pc:sldChg chg="modSp modAnim">
        <pc:chgData name="Tim Warner" userId="1d9b2d89684621c1" providerId="LiveId" clId="{BC28A5F0-9F94-4153-BEA5-6CBFBCA609DD}" dt="2021-09-24T17:35:46.111" v="203" actId="20577"/>
        <pc:sldMkLst>
          <pc:docMk/>
          <pc:sldMk cId="146140643" sldId="260"/>
        </pc:sldMkLst>
        <pc:spChg chg="mod">
          <ac:chgData name="Tim Warner" userId="1d9b2d89684621c1" providerId="LiveId" clId="{BC28A5F0-9F94-4153-BEA5-6CBFBCA609DD}" dt="2021-09-24T17:35:46.111" v="203" actId="20577"/>
          <ac:spMkLst>
            <pc:docMk/>
            <pc:sldMk cId="146140643" sldId="260"/>
            <ac:spMk id="3" creationId="{510B1FA3-9927-F74A-8D15-783CB3AE14C0}"/>
          </ac:spMkLst>
        </pc:spChg>
      </pc:sldChg>
      <pc:sldChg chg="modSp modAnim">
        <pc:chgData name="Tim Warner" userId="1d9b2d89684621c1" providerId="LiveId" clId="{BC28A5F0-9F94-4153-BEA5-6CBFBCA609DD}" dt="2021-09-24T17:35:07.453" v="111" actId="20577"/>
        <pc:sldMkLst>
          <pc:docMk/>
          <pc:sldMk cId="1257478528" sldId="5054"/>
        </pc:sldMkLst>
        <pc:spChg chg="mod">
          <ac:chgData name="Tim Warner" userId="1d9b2d89684621c1" providerId="LiveId" clId="{BC28A5F0-9F94-4153-BEA5-6CBFBCA609DD}" dt="2021-09-24T17:35:07.453" v="111" actId="20577"/>
          <ac:spMkLst>
            <pc:docMk/>
            <pc:sldMk cId="1257478528" sldId="5054"/>
            <ac:spMk id="3" creationId="{510B1FA3-9927-F74A-8D15-783CB3AE14C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F8677F-D3C9-40C6-8284-70DEAC989B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7125EA-8E73-4FFF-AD8D-E625235BE7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7EF33-8A20-4093-8407-581C8DF84283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DAF22-22EB-4A32-8E8A-19E046D2BD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EF8CF-DCBA-4464-923D-88C205F3E7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6A872-984A-42A2-98B6-4D86DEEA1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98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FBFE4-0F8A-4B15-A914-6F6D88F104D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60080-FF45-4578-B45A-019103E55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15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B9C95-065E-427E-B067-A9D5E88634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67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DCE74C-60B9-4019-9C53-715EEF8874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2201" y="66612"/>
            <a:ext cx="7180952" cy="961905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C0B6826F-E726-418C-B67B-D0EA2909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DD570E2-AEB8-4A98-A887-5B85A935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0A6C-EF38-9441-ADBF-8FE45FA6C46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D3CD3E3-D24B-4928-82C8-E30C9610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65026C6-D0BD-481C-9998-E8F39DA26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178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342F8D-E76A-4F87-BED0-4C2AD29540F4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81524" y="0"/>
            <a:ext cx="7180952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  <p:sldLayoutId id="2147483658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1120-E34F-4545-B208-F7C8AD694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0ADE8-5344-4383-B36B-B9458A149C4F}"/>
              </a:ext>
            </a:extLst>
          </p:cNvPr>
          <p:cNvSpPr/>
          <p:nvPr/>
        </p:nvSpPr>
        <p:spPr>
          <a:xfrm>
            <a:off x="-1" y="196815"/>
            <a:ext cx="90502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Well-Architected Framework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23CF9-2CCD-41E1-8C9E-8DCBB630D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945" y="756772"/>
            <a:ext cx="6706110" cy="439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5503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E1B3-C9B7-411F-8E9E-BE9A22CA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Seamless Single Sign-on</a:t>
            </a:r>
          </a:p>
        </p:txBody>
      </p:sp>
      <p:pic>
        <p:nvPicPr>
          <p:cNvPr id="4098" name="Picture 2" descr="Seamless Single Sign-On">
            <a:extLst>
              <a:ext uri="{FF2B5EF4-FFF2-40B4-BE49-F238E27FC236}">
                <a16:creationId xmlns:a16="http://schemas.microsoft.com/office/drawing/2014/main" id="{31F48D79-A5D4-4260-BBBC-38DD8747B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61" y="876245"/>
            <a:ext cx="8706678" cy="357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712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8ECE-5B20-4894-BDAD-A81D35DB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Management Scopes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AF41BD-695B-4E3E-82EA-8A3A5154F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491" y="2361428"/>
            <a:ext cx="381017" cy="420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2DDD35-DA51-4F4F-96C2-670361284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270" y="893080"/>
            <a:ext cx="3626442" cy="400359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177222-FB6C-4C4A-9038-BE0D38DF8491}"/>
              </a:ext>
            </a:extLst>
          </p:cNvPr>
          <p:cNvSpPr/>
          <p:nvPr/>
        </p:nvSpPr>
        <p:spPr>
          <a:xfrm>
            <a:off x="3127664" y="758536"/>
            <a:ext cx="2576945" cy="5605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 Tenant Root</a:t>
            </a:r>
          </a:p>
        </p:txBody>
      </p:sp>
    </p:spTree>
    <p:extLst>
      <p:ext uri="{BB962C8B-B14F-4D97-AF65-F5344CB8AC3E}">
        <p14:creationId xmlns:p14="http://schemas.microsoft.com/office/powerpoint/2010/main" val="3263647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8ECE-5B20-4894-BDAD-A81D35DB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VNet Hub-Spoke</a:t>
            </a:r>
          </a:p>
        </p:txBody>
      </p:sp>
      <p:pic>
        <p:nvPicPr>
          <p:cNvPr id="3074" name="Picture 2" descr="Hub-spoke topology in Azure">
            <a:extLst>
              <a:ext uri="{FF2B5EF4-FFF2-40B4-BE49-F238E27FC236}">
                <a16:creationId xmlns:a16="http://schemas.microsoft.com/office/drawing/2014/main" id="{B6455E53-60F1-46B4-A58F-911D3A706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4575"/>
            <a:ext cx="9144000" cy="305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798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8ECE-5B20-4894-BDAD-A81D35DB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Virtual WAN</a:t>
            </a:r>
          </a:p>
        </p:txBody>
      </p:sp>
      <p:pic>
        <p:nvPicPr>
          <p:cNvPr id="4098" name="Picture 2" descr="Virtual WAN diagram">
            <a:extLst>
              <a:ext uri="{FF2B5EF4-FFF2-40B4-BE49-F238E27FC236}">
                <a16:creationId xmlns:a16="http://schemas.microsoft.com/office/drawing/2014/main" id="{F6458FC1-AFA8-4F63-A8AB-ED10FD221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821244"/>
            <a:ext cx="6413500" cy="380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383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8ECE-5B20-4894-BDAD-A81D35DB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Link DNS Configuration</a:t>
            </a:r>
          </a:p>
        </p:txBody>
      </p:sp>
      <p:pic>
        <p:nvPicPr>
          <p:cNvPr id="5122" name="Picture 2" descr="Single virtual network and Azure-provided DNS">
            <a:extLst>
              <a:ext uri="{FF2B5EF4-FFF2-40B4-BE49-F238E27FC236}">
                <a16:creationId xmlns:a16="http://schemas.microsoft.com/office/drawing/2014/main" id="{32D992CB-196B-4B8F-B693-4200D05FB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92" y="822324"/>
            <a:ext cx="7244615" cy="388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87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8ECE-5B20-4894-BDAD-A81D35DB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Backup</a:t>
            </a:r>
          </a:p>
        </p:txBody>
      </p:sp>
      <p:pic>
        <p:nvPicPr>
          <p:cNvPr id="1026" name="Picture 2" descr="Backup job in VM backup stack Resource Manager deployment model--storage and vault">
            <a:extLst>
              <a:ext uri="{FF2B5EF4-FFF2-40B4-BE49-F238E27FC236}">
                <a16:creationId xmlns:a16="http://schemas.microsoft.com/office/drawing/2014/main" id="{0DD8CB37-AAB0-4FDB-9526-4BBB245CF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4300"/>
            <a:ext cx="9144000" cy="237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970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8ECE-5B20-4894-BDAD-A81D35DB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Site Recovery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E95789-F72B-4C37-9AE4-AD6F65669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71" y="668458"/>
            <a:ext cx="7548179" cy="447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304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8ECE-5B20-4894-BDAD-A81D35DB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Scale Sets</a:t>
            </a:r>
          </a:p>
        </p:txBody>
      </p:sp>
      <p:pic>
        <p:nvPicPr>
          <p:cNvPr id="10242" name="Picture 2" descr="Image result for azure vm scale sets">
            <a:extLst>
              <a:ext uri="{FF2B5EF4-FFF2-40B4-BE49-F238E27FC236}">
                <a16:creationId xmlns:a16="http://schemas.microsoft.com/office/drawing/2014/main" id="{B0C5A451-F152-4059-918F-FA45D32FD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75" y="560553"/>
            <a:ext cx="3875389" cy="445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44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8ECE-5B20-4894-BDAD-A81D35DB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Virtual Desktop (WVD)</a:t>
            </a:r>
          </a:p>
        </p:txBody>
      </p:sp>
      <p:sp>
        <p:nvSpPr>
          <p:cNvPr id="3" name="AutoShape 2" descr="Image result for azure batch diagram">
            <a:extLst>
              <a:ext uri="{FF2B5EF4-FFF2-40B4-BE49-F238E27FC236}">
                <a16:creationId xmlns:a16="http://schemas.microsoft.com/office/drawing/2014/main" id="{3EFBAA0E-6038-4E86-948A-52FCAB7D1C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28875" y="923925"/>
            <a:ext cx="428625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BBA807-17F9-4862-AD21-C99A3B46A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11" y="1155700"/>
            <a:ext cx="7189177" cy="283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78B6BD7-01B0-42EB-9F8B-A7DBE083D368}"/>
              </a:ext>
            </a:extLst>
          </p:cNvPr>
          <p:cNvSpPr/>
          <p:nvPr/>
        </p:nvSpPr>
        <p:spPr>
          <a:xfrm>
            <a:off x="2935217" y="4325772"/>
            <a:ext cx="3289300" cy="5143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timw.info/</a:t>
            </a:r>
            <a:r>
              <a:rPr lang="en-US" dirty="0" err="1"/>
              <a:t>travis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058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659C-515D-427D-9372-65B53848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Set</a:t>
            </a:r>
          </a:p>
        </p:txBody>
      </p:sp>
      <p:pic>
        <p:nvPicPr>
          <p:cNvPr id="5122" name="Picture 2" descr="Image result for azure availability set">
            <a:extLst>
              <a:ext uri="{FF2B5EF4-FFF2-40B4-BE49-F238E27FC236}">
                <a16:creationId xmlns:a16="http://schemas.microsoft.com/office/drawing/2014/main" id="{23D438E9-59A9-4A0B-A2A6-1F7E19B2A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233" y="989356"/>
            <a:ext cx="5185533" cy="340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51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919172-BB37-4DEA-9421-CAF9D0D7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Monitor</a:t>
            </a:r>
          </a:p>
        </p:txBody>
      </p:sp>
      <p:pic>
        <p:nvPicPr>
          <p:cNvPr id="4098" name="Picture 2" descr="Azure Monitor overview">
            <a:extLst>
              <a:ext uri="{FF2B5EF4-FFF2-40B4-BE49-F238E27FC236}">
                <a16:creationId xmlns:a16="http://schemas.microsoft.com/office/drawing/2014/main" id="{29609BF9-F468-41DF-886B-B933C90AB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494" y="661720"/>
            <a:ext cx="7149011" cy="393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174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659C-515D-427D-9372-65B53848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Zone</a:t>
            </a:r>
          </a:p>
        </p:txBody>
      </p:sp>
      <p:pic>
        <p:nvPicPr>
          <p:cNvPr id="6146" name="Picture 2" descr="Image result for azure availability zone">
            <a:extLst>
              <a:ext uri="{FF2B5EF4-FFF2-40B4-BE49-F238E27FC236}">
                <a16:creationId xmlns:a16="http://schemas.microsoft.com/office/drawing/2014/main" id="{0C5E5CBD-3FA2-4B2E-8D50-7302EB708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905289"/>
            <a:ext cx="4124324" cy="354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832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9A31-44B5-4FBB-9E31-C7573EDC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37" y="1"/>
            <a:ext cx="7548179" cy="560552"/>
          </a:xfrm>
        </p:spPr>
        <p:txBody>
          <a:bodyPr/>
          <a:lstStyle/>
          <a:p>
            <a:r>
              <a:rPr lang="en-US" dirty="0"/>
              <a:t>VM Networking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93D69FB-40F5-4C27-80FC-9C1052C5A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185" y="798197"/>
            <a:ext cx="6819630" cy="386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999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9A31-44B5-4FBB-9E31-C7573EDC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37" y="1"/>
            <a:ext cx="7548179" cy="560552"/>
          </a:xfrm>
        </p:spPr>
        <p:txBody>
          <a:bodyPr/>
          <a:lstStyle/>
          <a:p>
            <a:r>
              <a:rPr lang="en-US" dirty="0"/>
              <a:t>Load Balancing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24AB5-C741-4D79-B13E-C10BE7647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942" y="670054"/>
            <a:ext cx="6086116" cy="424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61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9A31-44B5-4FBB-9E31-C7573EDC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37" y="1"/>
            <a:ext cx="7548179" cy="560552"/>
          </a:xfrm>
        </p:spPr>
        <p:txBody>
          <a:bodyPr/>
          <a:lstStyle/>
          <a:p>
            <a:r>
              <a:rPr lang="en-US" dirty="0"/>
              <a:t>VNet Peering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BA52FD-61DB-4E03-9CBE-F40FF6E76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230" y="774791"/>
            <a:ext cx="6985540" cy="391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47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9A31-44B5-4FBB-9E31-C7573EDC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37" y="1"/>
            <a:ext cx="7548179" cy="560552"/>
          </a:xfrm>
        </p:spPr>
        <p:txBody>
          <a:bodyPr/>
          <a:lstStyle/>
          <a:p>
            <a:r>
              <a:rPr lang="en-US" dirty="0"/>
              <a:t>Hybrid Networking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400F70-B5DB-4B9C-988F-A3DD78AA1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05" y="859231"/>
            <a:ext cx="7934189" cy="357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87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9A31-44B5-4FBB-9E31-C7573EDC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37" y="1"/>
            <a:ext cx="7548179" cy="560552"/>
          </a:xfrm>
        </p:spPr>
        <p:txBody>
          <a:bodyPr/>
          <a:lstStyle/>
          <a:p>
            <a:r>
              <a:rPr lang="en-US" dirty="0"/>
              <a:t>Network Virtual Appliance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8B85FF-5826-4D2A-8125-69BD13339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059" y="653673"/>
            <a:ext cx="6675881" cy="387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95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9A31-44B5-4FBB-9E31-C7573EDC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37" y="1"/>
            <a:ext cx="7548179" cy="560552"/>
          </a:xfrm>
        </p:spPr>
        <p:txBody>
          <a:bodyPr/>
          <a:lstStyle/>
          <a:p>
            <a:r>
              <a:rPr lang="en-US" dirty="0"/>
              <a:t>Azure Load Balancer</a:t>
            </a:r>
          </a:p>
        </p:txBody>
      </p:sp>
      <p:pic>
        <p:nvPicPr>
          <p:cNvPr id="2050" name="Picture 2" descr="Image result for azure load balancer components docs">
            <a:extLst>
              <a:ext uri="{FF2B5EF4-FFF2-40B4-BE49-F238E27FC236}">
                <a16:creationId xmlns:a16="http://schemas.microsoft.com/office/drawing/2014/main" id="{B4B9A580-5681-4801-A429-82EC33F4A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068" y="741294"/>
            <a:ext cx="6267864" cy="390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151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9A31-44B5-4FBB-9E31-C7573EDC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37" y="1"/>
            <a:ext cx="7548179" cy="560552"/>
          </a:xfrm>
        </p:spPr>
        <p:txBody>
          <a:bodyPr/>
          <a:lstStyle/>
          <a:p>
            <a:r>
              <a:rPr lang="en-US" dirty="0"/>
              <a:t>Application Gateway</a:t>
            </a:r>
          </a:p>
        </p:txBody>
      </p:sp>
      <p:pic>
        <p:nvPicPr>
          <p:cNvPr id="1026" name="Picture 2" descr="The components used in an application gateway">
            <a:extLst>
              <a:ext uri="{FF2B5EF4-FFF2-40B4-BE49-F238E27FC236}">
                <a16:creationId xmlns:a16="http://schemas.microsoft.com/office/drawing/2014/main" id="{BBF96D39-079C-4C40-9F79-3B2689244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130" y="560553"/>
            <a:ext cx="4829739" cy="441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629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9A31-44B5-4FBB-9E31-C7573EDC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37" y="1"/>
            <a:ext cx="7548179" cy="560552"/>
          </a:xfrm>
        </p:spPr>
        <p:txBody>
          <a:bodyPr/>
          <a:lstStyle/>
          <a:p>
            <a:r>
              <a:rPr lang="en-US" dirty="0"/>
              <a:t>Traffic Manager</a:t>
            </a:r>
          </a:p>
        </p:txBody>
      </p:sp>
      <p:pic>
        <p:nvPicPr>
          <p:cNvPr id="4098" name="Picture 2" descr="Azure Traffic Manager 'Priority' traffic-routing method">
            <a:extLst>
              <a:ext uri="{FF2B5EF4-FFF2-40B4-BE49-F238E27FC236}">
                <a16:creationId xmlns:a16="http://schemas.microsoft.com/office/drawing/2014/main" id="{10618C83-066E-446E-9CEE-BB04938BA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235" y="642878"/>
            <a:ext cx="5795530" cy="445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581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9A31-44B5-4FBB-9E31-C7573EDC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37" y="1"/>
            <a:ext cx="7548179" cy="560552"/>
          </a:xfrm>
        </p:spPr>
        <p:txBody>
          <a:bodyPr/>
          <a:lstStyle/>
          <a:p>
            <a:r>
              <a:rPr lang="en-US" dirty="0"/>
              <a:t>Front Door Service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81B561-D128-4862-AC07-6908C36E3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96" y="578756"/>
            <a:ext cx="7920808" cy="412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8ECE-5B20-4894-BDAD-A81D35DB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</a:t>
            </a:r>
          </a:p>
        </p:txBody>
      </p:sp>
      <p:pic>
        <p:nvPicPr>
          <p:cNvPr id="3076" name="Picture 4" descr="Azure Monitor Logs structure">
            <a:extLst>
              <a:ext uri="{FF2B5EF4-FFF2-40B4-BE49-F238E27FC236}">
                <a16:creationId xmlns:a16="http://schemas.microsoft.com/office/drawing/2014/main" id="{7719F321-08AB-4361-8BC0-73317EB3F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9325"/>
            <a:ext cx="9144000" cy="324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756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8ECE-5B20-4894-BDAD-A81D35DB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Container Lifecycle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22CBA6-489F-4087-9B0B-4D591B24E1D1}"/>
              </a:ext>
            </a:extLst>
          </p:cNvPr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https://timw.info/3635f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F76FB6-5F09-4FAA-8797-DBC3CAE4DB98}"/>
              </a:ext>
            </a:extLst>
          </p:cNvPr>
          <p:cNvGrpSpPr/>
          <p:nvPr/>
        </p:nvGrpSpPr>
        <p:grpSpPr>
          <a:xfrm>
            <a:off x="124691" y="796925"/>
            <a:ext cx="9144000" cy="3549650"/>
            <a:chOff x="124691" y="796925"/>
            <a:chExt cx="9144000" cy="3549650"/>
          </a:xfrm>
        </p:grpSpPr>
        <p:pic>
          <p:nvPicPr>
            <p:cNvPr id="8196" name="Picture 4">
              <a:extLst>
                <a:ext uri="{FF2B5EF4-FFF2-40B4-BE49-F238E27FC236}">
                  <a16:creationId xmlns:a16="http://schemas.microsoft.com/office/drawing/2014/main" id="{796DB83A-08C9-4AD3-9A28-17E2AB2AF9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691" y="796925"/>
              <a:ext cx="9144000" cy="3549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1754AE9-C67C-415E-9C89-9B0486316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9773" y="1240875"/>
              <a:ext cx="504762" cy="438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9289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E1B3-C9B7-411F-8E9E-BE9A22CA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0D22FF4-0391-4025-A850-210FAFD16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273" y="103352"/>
            <a:ext cx="2720949" cy="494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549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9A31-44B5-4FBB-9E31-C7573EDC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37" y="1"/>
            <a:ext cx="7548179" cy="560552"/>
          </a:xfrm>
        </p:spPr>
        <p:txBody>
          <a:bodyPr/>
          <a:lstStyle/>
          <a:p>
            <a:r>
              <a:rPr lang="en-US" dirty="0"/>
              <a:t>Azure Backup</a:t>
            </a:r>
          </a:p>
        </p:txBody>
      </p:sp>
      <p:pic>
        <p:nvPicPr>
          <p:cNvPr id="1026" name="Picture 2" descr="Backup job in VM backup stack Resource Manager deployment model--storage and vault">
            <a:extLst>
              <a:ext uri="{FF2B5EF4-FFF2-40B4-BE49-F238E27FC236}">
                <a16:creationId xmlns:a16="http://schemas.microsoft.com/office/drawing/2014/main" id="{2B080C62-D569-496A-AC38-BFEB0F9F6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4300"/>
            <a:ext cx="9144000" cy="237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778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9A31-44B5-4FBB-9E31-C7573EDC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37" y="1"/>
            <a:ext cx="7548179" cy="560552"/>
          </a:xfrm>
        </p:spPr>
        <p:txBody>
          <a:bodyPr/>
          <a:lstStyle/>
          <a:p>
            <a:r>
              <a:rPr lang="en-US" dirty="0"/>
              <a:t>Azure Site Recovery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8000305-87A7-4BBF-8680-7EC6A1A5A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089" y="641762"/>
            <a:ext cx="6341073" cy="443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8696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9A31-44B5-4FBB-9E31-C7573EDC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37" y="1"/>
            <a:ext cx="7548179" cy="560552"/>
          </a:xfrm>
        </p:spPr>
        <p:txBody>
          <a:bodyPr/>
          <a:lstStyle/>
          <a:p>
            <a:r>
              <a:rPr lang="en-US" dirty="0"/>
              <a:t>Azure Migrate</a:t>
            </a:r>
          </a:p>
        </p:txBody>
      </p:sp>
      <p:pic>
        <p:nvPicPr>
          <p:cNvPr id="6148" name="Picture 4" descr="Architecture">
            <a:extLst>
              <a:ext uri="{FF2B5EF4-FFF2-40B4-BE49-F238E27FC236}">
                <a16:creationId xmlns:a16="http://schemas.microsoft.com/office/drawing/2014/main" id="{37EDBB5D-145F-44AC-89A2-03EA22AEB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33" y="597477"/>
            <a:ext cx="6890334" cy="404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8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E1B3-C9B7-411F-8E9E-BE9A22CA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 Box</a:t>
            </a:r>
          </a:p>
        </p:txBody>
      </p:sp>
      <p:sp>
        <p:nvSpPr>
          <p:cNvPr id="3" name="AutoShape 2" descr="Available data sizes: Data Box Disk, 40 terabytes; Data Box, 100 terabytes; Data Box Heavy, 1000 terabytes; Send your own disks, 1 terabyte">
            <a:extLst>
              <a:ext uri="{FF2B5EF4-FFF2-40B4-BE49-F238E27FC236}">
                <a16:creationId xmlns:a16="http://schemas.microsoft.com/office/drawing/2014/main" id="{98A4C3D1-1495-4EF9-A248-A5E1616F99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158B1D-21A1-4F2A-B1EF-34E8DE883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458" y="741242"/>
            <a:ext cx="7075883" cy="396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219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8ECE-5B20-4894-BDAD-A81D35DB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Pipelines</a:t>
            </a:r>
          </a:p>
        </p:txBody>
      </p:sp>
      <p:pic>
        <p:nvPicPr>
          <p:cNvPr id="1026" name="Picture 2" descr="Architecture diagram for automated enterprise BI with Azure Synapse and Azure Data Factory">
            <a:extLst>
              <a:ext uri="{FF2B5EF4-FFF2-40B4-BE49-F238E27FC236}">
                <a16:creationId xmlns:a16="http://schemas.microsoft.com/office/drawing/2014/main" id="{9D13CC66-B998-4761-9F9E-9AE1D80BC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0075"/>
            <a:ext cx="91440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2594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919172-BB37-4DEA-9421-CAF9D0D7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Account Replication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6BF313-B721-4B7D-B027-F587D50659F1}"/>
              </a:ext>
            </a:extLst>
          </p:cNvPr>
          <p:cNvSpPr/>
          <p:nvPr/>
        </p:nvSpPr>
        <p:spPr>
          <a:xfrm>
            <a:off x="563525" y="1488557"/>
            <a:ext cx="3423683" cy="19670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FC63B21-443B-45BE-8A40-CEBCA7FF014F}"/>
              </a:ext>
            </a:extLst>
          </p:cNvPr>
          <p:cNvSpPr/>
          <p:nvPr/>
        </p:nvSpPr>
        <p:spPr>
          <a:xfrm>
            <a:off x="1765003" y="2025501"/>
            <a:ext cx="1020726" cy="8931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A8852F-C931-4E31-8834-BE56E1B5A69B}"/>
              </a:ext>
            </a:extLst>
          </p:cNvPr>
          <p:cNvSpPr/>
          <p:nvPr/>
        </p:nvSpPr>
        <p:spPr>
          <a:xfrm>
            <a:off x="4646432" y="1488557"/>
            <a:ext cx="3423683" cy="19670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723540-18BC-470A-AC03-493B954AE4DE}"/>
              </a:ext>
            </a:extLst>
          </p:cNvPr>
          <p:cNvSpPr/>
          <p:nvPr/>
        </p:nvSpPr>
        <p:spPr>
          <a:xfrm>
            <a:off x="4827184" y="1678616"/>
            <a:ext cx="818704" cy="7987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0B44F6-23D4-4866-9EA4-C35A09C97F3E}"/>
              </a:ext>
            </a:extLst>
          </p:cNvPr>
          <p:cNvSpPr/>
          <p:nvPr/>
        </p:nvSpPr>
        <p:spPr>
          <a:xfrm>
            <a:off x="5948921" y="2402955"/>
            <a:ext cx="818704" cy="7987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0AC8C4-C960-4E9C-ABA6-3017A96CB8D8}"/>
              </a:ext>
            </a:extLst>
          </p:cNvPr>
          <p:cNvSpPr/>
          <p:nvPr/>
        </p:nvSpPr>
        <p:spPr>
          <a:xfrm>
            <a:off x="6969645" y="1678616"/>
            <a:ext cx="818704" cy="7987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08A5B8-512A-49BF-BB5B-04A651832E5F}"/>
              </a:ext>
            </a:extLst>
          </p:cNvPr>
          <p:cNvSpPr txBox="1"/>
          <p:nvPr/>
        </p:nvSpPr>
        <p:spPr>
          <a:xfrm>
            <a:off x="563525" y="3625702"/>
            <a:ext cx="342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F826EF-42D3-49AE-ACD4-5CEDDE5E6CAA}"/>
              </a:ext>
            </a:extLst>
          </p:cNvPr>
          <p:cNvSpPr txBox="1"/>
          <p:nvPr/>
        </p:nvSpPr>
        <p:spPr>
          <a:xfrm>
            <a:off x="4646432" y="3625702"/>
            <a:ext cx="342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ZRS</a:t>
            </a:r>
          </a:p>
        </p:txBody>
      </p:sp>
    </p:spTree>
    <p:extLst>
      <p:ext uri="{BB962C8B-B14F-4D97-AF65-F5344CB8AC3E}">
        <p14:creationId xmlns:p14="http://schemas.microsoft.com/office/powerpoint/2010/main" val="40639718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919172-BB37-4DEA-9421-CAF9D0D7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Account Replication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6BF313-B721-4B7D-B027-F587D50659F1}"/>
              </a:ext>
            </a:extLst>
          </p:cNvPr>
          <p:cNvSpPr/>
          <p:nvPr/>
        </p:nvSpPr>
        <p:spPr>
          <a:xfrm>
            <a:off x="563525" y="1488557"/>
            <a:ext cx="3423683" cy="19670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FC63B21-443B-45BE-8A40-CEBCA7FF014F}"/>
              </a:ext>
            </a:extLst>
          </p:cNvPr>
          <p:cNvSpPr/>
          <p:nvPr/>
        </p:nvSpPr>
        <p:spPr>
          <a:xfrm>
            <a:off x="1765003" y="2025501"/>
            <a:ext cx="1020726" cy="8931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A8852F-C931-4E31-8834-BE56E1B5A69B}"/>
              </a:ext>
            </a:extLst>
          </p:cNvPr>
          <p:cNvSpPr/>
          <p:nvPr/>
        </p:nvSpPr>
        <p:spPr>
          <a:xfrm>
            <a:off x="4646432" y="1488557"/>
            <a:ext cx="3423683" cy="19670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08A5B8-512A-49BF-BB5B-04A651832E5F}"/>
              </a:ext>
            </a:extLst>
          </p:cNvPr>
          <p:cNvSpPr txBox="1"/>
          <p:nvPr/>
        </p:nvSpPr>
        <p:spPr>
          <a:xfrm>
            <a:off x="563525" y="3625702"/>
            <a:ext cx="745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GRS/RA-GRS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1AA20C-3102-438A-B68F-1C8A751120F9}"/>
              </a:ext>
            </a:extLst>
          </p:cNvPr>
          <p:cNvSpPr/>
          <p:nvPr/>
        </p:nvSpPr>
        <p:spPr>
          <a:xfrm>
            <a:off x="5905203" y="2025501"/>
            <a:ext cx="1020726" cy="8931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843702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919172-BB37-4DEA-9421-CAF9D0D7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Account Replication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6BF313-B721-4B7D-B027-F587D50659F1}"/>
              </a:ext>
            </a:extLst>
          </p:cNvPr>
          <p:cNvSpPr/>
          <p:nvPr/>
        </p:nvSpPr>
        <p:spPr>
          <a:xfrm>
            <a:off x="563525" y="1488557"/>
            <a:ext cx="3423683" cy="19670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A8852F-C931-4E31-8834-BE56E1B5A69B}"/>
              </a:ext>
            </a:extLst>
          </p:cNvPr>
          <p:cNvSpPr/>
          <p:nvPr/>
        </p:nvSpPr>
        <p:spPr>
          <a:xfrm>
            <a:off x="4646432" y="1488557"/>
            <a:ext cx="3423683" cy="19670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723540-18BC-470A-AC03-493B954AE4DE}"/>
              </a:ext>
            </a:extLst>
          </p:cNvPr>
          <p:cNvSpPr/>
          <p:nvPr/>
        </p:nvSpPr>
        <p:spPr>
          <a:xfrm>
            <a:off x="4827184" y="1678616"/>
            <a:ext cx="818704" cy="7987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0B44F6-23D4-4866-9EA4-C35A09C97F3E}"/>
              </a:ext>
            </a:extLst>
          </p:cNvPr>
          <p:cNvSpPr/>
          <p:nvPr/>
        </p:nvSpPr>
        <p:spPr>
          <a:xfrm>
            <a:off x="5948921" y="2402955"/>
            <a:ext cx="818704" cy="7987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0AC8C4-C960-4E9C-ABA6-3017A96CB8D8}"/>
              </a:ext>
            </a:extLst>
          </p:cNvPr>
          <p:cNvSpPr/>
          <p:nvPr/>
        </p:nvSpPr>
        <p:spPr>
          <a:xfrm>
            <a:off x="6969645" y="1678616"/>
            <a:ext cx="818704" cy="7987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08A5B8-512A-49BF-BB5B-04A651832E5F}"/>
              </a:ext>
            </a:extLst>
          </p:cNvPr>
          <p:cNvSpPr txBox="1"/>
          <p:nvPr/>
        </p:nvSpPr>
        <p:spPr>
          <a:xfrm>
            <a:off x="563525" y="3625702"/>
            <a:ext cx="754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GZRS – RA/GZRS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0FBBB57-02E7-4A75-A00A-77742754D445}"/>
              </a:ext>
            </a:extLst>
          </p:cNvPr>
          <p:cNvSpPr/>
          <p:nvPr/>
        </p:nvSpPr>
        <p:spPr>
          <a:xfrm>
            <a:off x="717701" y="1722471"/>
            <a:ext cx="818704" cy="7987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380FA04-80E9-4E5E-A926-CA1F3FBEB18D}"/>
              </a:ext>
            </a:extLst>
          </p:cNvPr>
          <p:cNvSpPr/>
          <p:nvPr/>
        </p:nvSpPr>
        <p:spPr>
          <a:xfrm>
            <a:off x="1839438" y="2446810"/>
            <a:ext cx="818704" cy="7987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599761-2384-4B06-9368-2BBFF43B2269}"/>
              </a:ext>
            </a:extLst>
          </p:cNvPr>
          <p:cNvSpPr/>
          <p:nvPr/>
        </p:nvSpPr>
        <p:spPr>
          <a:xfrm>
            <a:off x="2860162" y="1722471"/>
            <a:ext cx="818704" cy="7987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2144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8ECE-5B20-4894-BDAD-A81D35DB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Sentinel</a:t>
            </a:r>
          </a:p>
        </p:txBody>
      </p:sp>
      <p:pic>
        <p:nvPicPr>
          <p:cNvPr id="2050" name="Picture 2" descr="Azure Sentinel core capabilities">
            <a:extLst>
              <a:ext uri="{FF2B5EF4-FFF2-40B4-BE49-F238E27FC236}">
                <a16:creationId xmlns:a16="http://schemas.microsoft.com/office/drawing/2014/main" id="{79AA17E6-2190-4CFF-BF3F-C40E0A69C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910" y="628650"/>
            <a:ext cx="398018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2405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8ECE-5B20-4894-BDAD-A81D35DB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Encrypted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A3C9904-B128-41FC-AAD2-2A3AE7202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7" y="1245594"/>
            <a:ext cx="8634845" cy="281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6356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8ECE-5B20-4894-BDAD-A81D35DB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File Sync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569859-85AA-4A98-9D97-7418F3358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33" y="698743"/>
            <a:ext cx="7866667" cy="3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923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8ECE-5B20-4894-BDAD-A81D35DB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 Factory</a:t>
            </a:r>
          </a:p>
        </p:txBody>
      </p:sp>
      <p:pic>
        <p:nvPicPr>
          <p:cNvPr id="1026" name="Picture 2" descr="The role of the Copy activity">
            <a:extLst>
              <a:ext uri="{FF2B5EF4-FFF2-40B4-BE49-F238E27FC236}">
                <a16:creationId xmlns:a16="http://schemas.microsoft.com/office/drawing/2014/main" id="{DDA96EB8-B868-4D19-958D-4FFE87F6D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0188"/>
            <a:ext cx="9144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3958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8ECE-5B20-4894-BDAD-A81D35DB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Architecture</a:t>
            </a:r>
          </a:p>
        </p:txBody>
      </p:sp>
      <p:pic>
        <p:nvPicPr>
          <p:cNvPr id="5122" name="Picture 2" descr="Event Hubs">
            <a:extLst>
              <a:ext uri="{FF2B5EF4-FFF2-40B4-BE49-F238E27FC236}">
                <a16:creationId xmlns:a16="http://schemas.microsoft.com/office/drawing/2014/main" id="{222C9070-F727-4CEE-9209-BBAB4E281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36" y="946725"/>
            <a:ext cx="8306128" cy="331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1863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8ECE-5B20-4894-BDAD-A81D35DB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Architecture</a:t>
            </a:r>
          </a:p>
        </p:txBody>
      </p:sp>
      <p:pic>
        <p:nvPicPr>
          <p:cNvPr id="1026" name="Picture 2" descr="Azure - Event-Driven Architecture in the Cloud with Azure Event ...">
            <a:extLst>
              <a:ext uri="{FF2B5EF4-FFF2-40B4-BE49-F238E27FC236}">
                <a16:creationId xmlns:a16="http://schemas.microsoft.com/office/drawing/2014/main" id="{4175ABB6-6537-4A4B-9980-69BC853A8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458" y="560553"/>
            <a:ext cx="6101475" cy="427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9715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8ECE-5B20-4894-BDAD-A81D35DB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Architecture</a:t>
            </a:r>
          </a:p>
        </p:txBody>
      </p:sp>
      <p:sp>
        <p:nvSpPr>
          <p:cNvPr id="3" name="AutoShape 2" descr="Diagram of the architecture">
            <a:extLst>
              <a:ext uri="{FF2B5EF4-FFF2-40B4-BE49-F238E27FC236}">
                <a16:creationId xmlns:a16="http://schemas.microsoft.com/office/drawing/2014/main" id="{FC6E56AC-D50A-4CFA-81CA-2E993E5328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2C2B05A-00A8-4D54-BAEC-8B1BB6F3F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983" y="675701"/>
            <a:ext cx="7714034" cy="409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252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8ECE-5B20-4894-BDAD-A81D35DB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Architecture</a:t>
            </a:r>
          </a:p>
        </p:txBody>
      </p:sp>
      <p:sp>
        <p:nvSpPr>
          <p:cNvPr id="3" name="AutoShape 2" descr="Diagram of the architecture">
            <a:extLst>
              <a:ext uri="{FF2B5EF4-FFF2-40B4-BE49-F238E27FC236}">
                <a16:creationId xmlns:a16="http://schemas.microsoft.com/office/drawing/2014/main" id="{FC6E56AC-D50A-4CFA-81CA-2E993E5328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 descr="Serverless cloud automation">
            <a:extLst>
              <a:ext uri="{FF2B5EF4-FFF2-40B4-BE49-F238E27FC236}">
                <a16:creationId xmlns:a16="http://schemas.microsoft.com/office/drawing/2014/main" id="{12EED08A-1408-4D8C-9BB6-2D0A20D34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97" y="1074399"/>
            <a:ext cx="8578805" cy="299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7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E1B3-C9B7-411F-8E9E-BE9A22CA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 vs. Subscription</a:t>
            </a:r>
          </a:p>
        </p:txBody>
      </p:sp>
      <p:pic>
        <p:nvPicPr>
          <p:cNvPr id="1026" name="Picture 2" descr="An example organization with multiple subscriptions all using the same Azure AD tenant.">
            <a:extLst>
              <a:ext uri="{FF2B5EF4-FFF2-40B4-BE49-F238E27FC236}">
                <a16:creationId xmlns:a16="http://schemas.microsoft.com/office/drawing/2014/main" id="{0F0A2B9D-3CF1-4585-BA3B-0995B9700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101" y="691255"/>
            <a:ext cx="4019797" cy="445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837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E1B3-C9B7-411F-8E9E-BE9A22CA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Identity</a:t>
            </a:r>
          </a:p>
        </p:txBody>
      </p:sp>
      <p:pic>
        <p:nvPicPr>
          <p:cNvPr id="3078" name="Picture 6" descr="What is Azure AD Connect">
            <a:extLst>
              <a:ext uri="{FF2B5EF4-FFF2-40B4-BE49-F238E27FC236}">
                <a16:creationId xmlns:a16="http://schemas.microsoft.com/office/drawing/2014/main" id="{F2B271CB-A6C7-430B-881E-ED667317B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826" y="586529"/>
            <a:ext cx="5850082" cy="419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E1B3-C9B7-411F-8E9E-BE9A22CA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B2C</a:t>
            </a:r>
          </a:p>
        </p:txBody>
      </p:sp>
      <p:pic>
        <p:nvPicPr>
          <p:cNvPr id="2050" name="Picture 2" descr="Infographic of Azure AD B2C identity providers and downstream applications">
            <a:extLst>
              <a:ext uri="{FF2B5EF4-FFF2-40B4-BE49-F238E27FC236}">
                <a16:creationId xmlns:a16="http://schemas.microsoft.com/office/drawing/2014/main" id="{F4C42BEF-EE70-49D8-9F80-EC8A89BF3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250"/>
            <a:ext cx="9144000" cy="418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155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E1B3-C9B7-411F-8E9E-BE9A22CA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Domain Services</a:t>
            </a:r>
          </a:p>
        </p:txBody>
      </p:sp>
      <p:pic>
        <p:nvPicPr>
          <p:cNvPr id="1026" name="Picture 2" descr="Azure Active Directory Domain Services for a hybrid organization that includes on-premises synchronization">
            <a:extLst>
              <a:ext uri="{FF2B5EF4-FFF2-40B4-BE49-F238E27FC236}">
                <a16:creationId xmlns:a16="http://schemas.microsoft.com/office/drawing/2014/main" id="{2A71AC5D-8414-414B-876D-83A4E30D9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68" y="686210"/>
            <a:ext cx="6926263" cy="397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918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E1B3-C9B7-411F-8E9E-BE9A22CA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Pass-through Authentication</a:t>
            </a:r>
          </a:p>
        </p:txBody>
      </p:sp>
      <p:pic>
        <p:nvPicPr>
          <p:cNvPr id="3074" name="Picture 2" descr="Azure AD Pass-through Authentication">
            <a:extLst>
              <a:ext uri="{FF2B5EF4-FFF2-40B4-BE49-F238E27FC236}">
                <a16:creationId xmlns:a16="http://schemas.microsoft.com/office/drawing/2014/main" id="{4BE8C668-0865-4DEA-83B7-01616D81A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82" y="783794"/>
            <a:ext cx="8517835" cy="385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845534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7153</TotalTime>
  <Words>158</Words>
  <Application>Microsoft Office PowerPoint</Application>
  <PresentationFormat>On-screen Show (16:9)</PresentationFormat>
  <Paragraphs>67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Tahoma</vt:lpstr>
      <vt:lpstr>Standard_LiveLessons_2017</vt:lpstr>
      <vt:lpstr> </vt:lpstr>
      <vt:lpstr>Azure Monitor</vt:lpstr>
      <vt:lpstr>Log Analytics</vt:lpstr>
      <vt:lpstr>Sentinel</vt:lpstr>
      <vt:lpstr>Tenant vs. Subscription</vt:lpstr>
      <vt:lpstr>Hybrid Identity</vt:lpstr>
      <vt:lpstr>Azure AD B2C</vt:lpstr>
      <vt:lpstr>Azure AD Domain Services</vt:lpstr>
      <vt:lpstr>Pass-through Authentication</vt:lpstr>
      <vt:lpstr>Seamless Single Sign-on</vt:lpstr>
      <vt:lpstr>Azure Management Scopes</vt:lpstr>
      <vt:lpstr>Azure VNet Hub-Spoke</vt:lpstr>
      <vt:lpstr>Azure Virtual WAN</vt:lpstr>
      <vt:lpstr>Private Link DNS Configuration</vt:lpstr>
      <vt:lpstr>Azure Backup</vt:lpstr>
      <vt:lpstr>Azure Site Recovery</vt:lpstr>
      <vt:lpstr>VM Scale Sets</vt:lpstr>
      <vt:lpstr>Windows Virtual Desktop (WVD)</vt:lpstr>
      <vt:lpstr>Availability Set</vt:lpstr>
      <vt:lpstr>Availability Zone</vt:lpstr>
      <vt:lpstr>VM Networking</vt:lpstr>
      <vt:lpstr>Load Balancing</vt:lpstr>
      <vt:lpstr>VNet Peering</vt:lpstr>
      <vt:lpstr>Hybrid Networking</vt:lpstr>
      <vt:lpstr>Network Virtual Appliance</vt:lpstr>
      <vt:lpstr>Azure Load Balancer</vt:lpstr>
      <vt:lpstr>Application Gateway</vt:lpstr>
      <vt:lpstr>Traffic Manager</vt:lpstr>
      <vt:lpstr>Front Door Service</vt:lpstr>
      <vt:lpstr>Docker Container Lifecycle</vt:lpstr>
      <vt:lpstr>AKS</vt:lpstr>
      <vt:lpstr>Azure Backup</vt:lpstr>
      <vt:lpstr>Azure Site Recovery</vt:lpstr>
      <vt:lpstr>Azure Migrate</vt:lpstr>
      <vt:lpstr>Azure Data Box</vt:lpstr>
      <vt:lpstr>Data Pipelines</vt:lpstr>
      <vt:lpstr>Storage Account Replication</vt:lpstr>
      <vt:lpstr>Storage Account Replication</vt:lpstr>
      <vt:lpstr>Storage Account Replication</vt:lpstr>
      <vt:lpstr>Always Encrypted</vt:lpstr>
      <vt:lpstr>Azure File Sync</vt:lpstr>
      <vt:lpstr>Azure Data Factory</vt:lpstr>
      <vt:lpstr>Event Architecture</vt:lpstr>
      <vt:lpstr>Event Architecture</vt:lpstr>
      <vt:lpstr>Event Architecture</vt:lpstr>
      <vt:lpstr>Event Architecture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Pulkit Kumar</cp:lastModifiedBy>
  <cp:revision>176</cp:revision>
  <dcterms:created xsi:type="dcterms:W3CDTF">2015-09-28T19:52:00Z</dcterms:created>
  <dcterms:modified xsi:type="dcterms:W3CDTF">2022-04-07T10:57:10Z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31dd64d-da6b-43d5-9ac5-8dec692131c3_Enabled">
    <vt:lpwstr>true</vt:lpwstr>
  </property>
  <property fmtid="{D5CDD505-2E9C-101B-9397-08002B2CF9AE}" pid="3" name="MSIP_Label_d31dd64d-da6b-43d5-9ac5-8dec692131c3_SetDate">
    <vt:lpwstr>2020-07-14T13:09:38Z</vt:lpwstr>
  </property>
  <property fmtid="{D5CDD505-2E9C-101B-9397-08002B2CF9AE}" pid="4" name="MSIP_Label_d31dd64d-da6b-43d5-9ac5-8dec692131c3_Method">
    <vt:lpwstr>Standard</vt:lpwstr>
  </property>
  <property fmtid="{D5CDD505-2E9C-101B-9397-08002B2CF9AE}" pid="5" name="MSIP_Label_d31dd64d-da6b-43d5-9ac5-8dec692131c3_Name">
    <vt:lpwstr>General</vt:lpwstr>
  </property>
  <property fmtid="{D5CDD505-2E9C-101B-9397-08002B2CF9AE}" pid="6" name="MSIP_Label_d31dd64d-da6b-43d5-9ac5-8dec692131c3_SiteId">
    <vt:lpwstr>db1766ec-5540-4cde-ad8d-b2b59fb2ed8e</vt:lpwstr>
  </property>
  <property fmtid="{D5CDD505-2E9C-101B-9397-08002B2CF9AE}" pid="7" name="MSIP_Label_d31dd64d-da6b-43d5-9ac5-8dec692131c3_ActionId">
    <vt:lpwstr>0c3d6996-a2c5-4e81-89dc-dfc73a188d73</vt:lpwstr>
  </property>
  <property fmtid="{D5CDD505-2E9C-101B-9397-08002B2CF9AE}" pid="8" name="MSIP_Label_d31dd64d-da6b-43d5-9ac5-8dec692131c3_ContentBits">
    <vt:lpwstr>0</vt:lpwstr>
  </property>
  <property fmtid="{D5CDD505-2E9C-101B-9397-08002B2CF9AE}" pid="9" name="TitusGUID">
    <vt:lpwstr>fe449281-b125-44f4-8d1b-0bbbc46869f1</vt:lpwstr>
  </property>
  <property fmtid="{D5CDD505-2E9C-101B-9397-08002B2CF9AE}" pid="10" name="HCLClassD6">
    <vt:lpwstr>False</vt:lpwstr>
  </property>
  <property fmtid="{D5CDD505-2E9C-101B-9397-08002B2CF9AE}" pid="11" name="HCLClassification">
    <vt:lpwstr>HCL_Cla5s_1nt3rnal</vt:lpwstr>
  </property>
</Properties>
</file>