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"/>
  </p:notesMasterIdLst>
  <p:sldIdLst>
    <p:sldId id="261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2S,P2S,ExpressRoute  v1.0" id="{84A6F432-A97B-401E-A23E-699AA3A49FE5}">
          <p14:sldIdLst>
            <p14:sldId id="261"/>
            <p14:sldId id="266"/>
          </p14:sldIdLst>
        </p14:section>
        <p14:section name="Default Section" id="{ABBCE51D-BD93-461F-8E13-DAAF2C43693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EBF14-73BC-40E4-B7A6-0E3E19D63A0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B4960-FFA5-471E-8DB4-DECBEF533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63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7">
            <a:extLst>
              <a:ext uri="{FF2B5EF4-FFF2-40B4-BE49-F238E27FC236}">
                <a16:creationId xmlns:a16="http://schemas.microsoft.com/office/drawing/2014/main" id="{692E148F-E35A-7248-AD2B-B466192ED9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0781" y="1652146"/>
            <a:ext cx="9972659" cy="4383093"/>
          </a:xfrm>
          <a:prstGeom prst="rect">
            <a:avLst/>
          </a:prstGeom>
        </p:spPr>
        <p:txBody>
          <a:bodyPr>
            <a:noAutofit/>
          </a:bodyPr>
          <a:lstStyle>
            <a:lvl1pPr marL="380990" indent="-380990" algn="l">
              <a:spcBef>
                <a:spcPts val="0"/>
              </a:spcBef>
              <a:spcAft>
                <a:spcPts val="0"/>
              </a:spcAft>
              <a:buClr>
                <a:srgbClr val="ED9B33"/>
              </a:buClr>
              <a:buFont typeface="Wingdings" pitchFamily="2" charset="2"/>
              <a:buChar char="§"/>
              <a:defRPr sz="2133" b="1" i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body text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6534DC44-714F-CE4A-9164-D79641CAE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09" y="495824"/>
            <a:ext cx="10077131" cy="833104"/>
          </a:xfrm>
          <a:prstGeom prst="rect">
            <a:avLst/>
          </a:prstGeom>
        </p:spPr>
        <p:txBody>
          <a:bodyPr/>
          <a:lstStyle>
            <a:lvl1pPr>
              <a:defRPr sz="4267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Main headline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0186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978B-A5EA-4F2D-B508-5D771C9EB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5AC62-70DF-4848-98EE-926692C8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DBE5-270B-4EA1-AF2E-48B23C00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6928-0E94-4E17-9AA2-8BA81F55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696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822445" y="6474295"/>
            <a:ext cx="1417055" cy="10002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76226" y="6474295"/>
            <a:ext cx="145874" cy="10002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1D70FF2A-E074-4D3B-BB94-FFBB4B519E2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97169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934498" y="7190543"/>
            <a:ext cx="51500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8927"/>
                </a:solidFill>
              </a:defRPr>
            </a:lvl1pPr>
          </a:lstStyle>
          <a:p>
            <a:fld id="{E384E2AD-7F2E-F849-92B5-D32361BE63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9439F91-5D0B-0F40-9783-1EF08427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394" y="1449212"/>
            <a:ext cx="11145213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7017D-3E9F-4E80-8C3B-D9D67B0A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5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826" r:id="rId2"/>
    <p:sldLayoutId id="2147483827" r:id="rId3"/>
  </p:sldLayoutIdLst>
  <p:hf hdr="0" ftr="0" dt="0"/>
  <p:txStyles>
    <p:titleStyle>
      <a:lvl1pPr marL="0" indent="0" algn="l" defTabSz="609585" rtl="0" eaLnBrk="1" latinLnBrk="0" hangingPunct="1">
        <a:spcBef>
          <a:spcPct val="0"/>
        </a:spcBef>
        <a:buClr>
          <a:srgbClr val="E88927"/>
        </a:buClr>
        <a:buFont typeface="Wingdings" charset="2"/>
        <a:buNone/>
        <a:defRPr lang="en-US" sz="2667" kern="1200" dirty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ts val="267"/>
        </a:spcBef>
        <a:spcAft>
          <a:spcPts val="667"/>
        </a:spcAft>
        <a:buClr>
          <a:srgbClr val="E88927"/>
        </a:buClr>
        <a:buFont typeface="Wingdings" charset="2"/>
        <a:buChar char="§"/>
        <a:defRPr sz="1867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267"/>
        </a:spcBef>
        <a:spcAft>
          <a:spcPts val="667"/>
        </a:spcAft>
        <a:buClr>
          <a:srgbClr val="A6ACAE"/>
        </a:buClr>
        <a:buFont typeface="Wingdings" charset="2"/>
        <a:buChar char="§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267"/>
        </a:spcBef>
        <a:spcAft>
          <a:spcPts val="667"/>
        </a:spcAft>
        <a:buClr>
          <a:srgbClr val="E88927"/>
        </a:buClr>
        <a:buSzPct val="75000"/>
        <a:buFont typeface="Wingdings" charset="2"/>
        <a:buChar char="§"/>
        <a:defRPr sz="17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267"/>
        </a:spcBef>
        <a:spcAft>
          <a:spcPts val="667"/>
        </a:spcAft>
        <a:buClr>
          <a:srgbClr val="A6ACAE"/>
        </a:buClr>
        <a:buSzPct val="75000"/>
        <a:buFont typeface="Wingdings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267"/>
        </a:spcBef>
        <a:spcAft>
          <a:spcPts val="667"/>
        </a:spcAft>
        <a:buClr>
          <a:schemeClr val="accent4"/>
        </a:buClr>
        <a:buSzPct val="75000"/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azure/vpn-gateway/vpn-gateway-about-vpn-devices" TargetMode="External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C8455E5-A723-4CC6-ADF2-424207599B46}"/>
              </a:ext>
            </a:extLst>
          </p:cNvPr>
          <p:cNvSpPr/>
          <p:nvPr/>
        </p:nvSpPr>
        <p:spPr bwMode="gray">
          <a:xfrm>
            <a:off x="848802" y="1717600"/>
            <a:ext cx="2938272" cy="17763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rgbClr val="D83B0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EC3B23-E791-4045-9650-11AD5970F605}"/>
              </a:ext>
            </a:extLst>
          </p:cNvPr>
          <p:cNvSpPr/>
          <p:nvPr/>
        </p:nvSpPr>
        <p:spPr bwMode="gray">
          <a:xfrm>
            <a:off x="8449984" y="1717600"/>
            <a:ext cx="2806161" cy="17653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rgbClr val="0070C0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Site-to-site (S2S) VPN Gateway between Azure and On-Premises</a:t>
            </a:r>
            <a:endParaRPr lang="en-CA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69900" y="823359"/>
            <a:ext cx="11252200" cy="5226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VPN gateway is a specific type of virtual network gateway that is used to send encrypted traffic between an Azure virtual network and an on-premises location over the public Internet.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9D59217-51D7-4CF1-B0E9-6CC237AD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924" y="1383147"/>
            <a:ext cx="1069072" cy="60567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94D7A6-F292-43D3-A416-244EEB0C1FDC}"/>
              </a:ext>
            </a:extLst>
          </p:cNvPr>
          <p:cNvGrpSpPr/>
          <p:nvPr/>
        </p:nvGrpSpPr>
        <p:grpSpPr>
          <a:xfrm>
            <a:off x="3655037" y="2257706"/>
            <a:ext cx="4937570" cy="242712"/>
            <a:chOff x="3655037" y="2257706"/>
            <a:chExt cx="4937570" cy="242712"/>
          </a:xfrm>
        </p:grpSpPr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D36B79D5-4946-4CDA-913C-9E05A6B6F5C0}"/>
                </a:ext>
              </a:extLst>
            </p:cNvPr>
            <p:cNvSpPr/>
            <p:nvPr/>
          </p:nvSpPr>
          <p:spPr bwMode="gray">
            <a:xfrm>
              <a:off x="3655037" y="2284021"/>
              <a:ext cx="4937570" cy="195821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ADE0AD97-F7CE-450A-A65A-BD6984137FB9}"/>
                </a:ext>
              </a:extLst>
            </p:cNvPr>
            <p:cNvSpPr/>
            <p:nvPr/>
          </p:nvSpPr>
          <p:spPr bwMode="gray">
            <a:xfrm rot="16200000">
              <a:off x="6002466" y="1740508"/>
              <a:ext cx="242712" cy="1277107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3E297C1-F8AB-408D-A2FF-F5C197F1E735}"/>
              </a:ext>
            </a:extLst>
          </p:cNvPr>
          <p:cNvSpPr txBox="1"/>
          <p:nvPr/>
        </p:nvSpPr>
        <p:spPr>
          <a:xfrm>
            <a:off x="5232430" y="2019136"/>
            <a:ext cx="177219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S2S VPN Tunnel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5D6D80-FC30-4DBC-91A3-8C16FD30D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82" b="91818" l="9091" r="89773">
                        <a14:foregroundMark x1="69318" y1="71818" x2="69318" y2="71818"/>
                        <a14:foregroundMark x1="22727" y1="8182" x2="22727" y2="8182"/>
                        <a14:foregroundMark x1="85227" y1="91818" x2="85227" y2="91818"/>
                        <a14:foregroundMark x1="30682" y1="28182" x2="30682" y2="28182"/>
                        <a14:foregroundMark x1="30682" y1="38182" x2="30682" y2="38182"/>
                        <a14:foregroundMark x1="30682" y1="28182" x2="30682" y2="28182"/>
                        <a14:foregroundMark x1="29545" y1="26364" x2="29545" y2="26364"/>
                        <a14:foregroundMark x1="17045" y1="17273" x2="17045" y2="17273"/>
                        <a14:foregroundMark x1="19318" y1="25455" x2="19318" y2="2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536" y="1304046"/>
            <a:ext cx="755838" cy="944798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E84D3D5E-E2E0-4519-9518-0AF15F47F1F2}"/>
              </a:ext>
            </a:extLst>
          </p:cNvPr>
          <p:cNvSpPr>
            <a:spLocks noEditPoints="1"/>
          </p:cNvSpPr>
          <p:nvPr/>
        </p:nvSpPr>
        <p:spPr bwMode="auto">
          <a:xfrm>
            <a:off x="2365916" y="2156563"/>
            <a:ext cx="619836" cy="511602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rgbClr val="D83B01"/>
          </a:solidFill>
          <a:ln>
            <a:noFill/>
          </a:ln>
        </p:spPr>
        <p:txBody>
          <a:bodyPr vert="horz" wrap="square" lIns="119523" tIns="59761" rIns="119523" bIns="597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FD5638A-D466-4B52-8CA4-7AAB53520F45}"/>
              </a:ext>
            </a:extLst>
          </p:cNvPr>
          <p:cNvSpPr>
            <a:spLocks noEditPoints="1"/>
          </p:cNvSpPr>
          <p:nvPr/>
        </p:nvSpPr>
        <p:spPr bwMode="auto">
          <a:xfrm>
            <a:off x="9209493" y="2170509"/>
            <a:ext cx="619836" cy="511602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119523" tIns="59761" rIns="119523" bIns="597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328B6E-99CA-413B-9276-CD184C9924EA}"/>
              </a:ext>
            </a:extLst>
          </p:cNvPr>
          <p:cNvSpPr txBox="1"/>
          <p:nvPr/>
        </p:nvSpPr>
        <p:spPr>
          <a:xfrm>
            <a:off x="2041669" y="2711644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5FD6C7-9C12-4E16-AB32-F7922995CC26}"/>
              </a:ext>
            </a:extLst>
          </p:cNvPr>
          <p:cNvSpPr txBox="1"/>
          <p:nvPr/>
        </p:nvSpPr>
        <p:spPr>
          <a:xfrm>
            <a:off x="2685956" y="2708372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 GW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A9FFA-E35E-487A-AFDF-608D162806BD}"/>
              </a:ext>
            </a:extLst>
          </p:cNvPr>
          <p:cNvSpPr txBox="1"/>
          <p:nvPr/>
        </p:nvSpPr>
        <p:spPr>
          <a:xfrm>
            <a:off x="8247528" y="2720210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 GW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5C402F-BDB1-45D6-9E33-E576367CF476}"/>
              </a:ext>
            </a:extLst>
          </p:cNvPr>
          <p:cNvSpPr txBox="1"/>
          <p:nvPr/>
        </p:nvSpPr>
        <p:spPr>
          <a:xfrm>
            <a:off x="8913247" y="2717436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1B7D1E-B820-4E70-B404-EA09052325DA}"/>
              </a:ext>
            </a:extLst>
          </p:cNvPr>
          <p:cNvSpPr txBox="1"/>
          <p:nvPr/>
        </p:nvSpPr>
        <p:spPr>
          <a:xfrm>
            <a:off x="1690613" y="1481916"/>
            <a:ext cx="132777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On-Prem Network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19C68C-2A77-4DCC-913E-ABCEFD925828}"/>
              </a:ext>
            </a:extLst>
          </p:cNvPr>
          <p:cNvSpPr txBox="1"/>
          <p:nvPr/>
        </p:nvSpPr>
        <p:spPr>
          <a:xfrm>
            <a:off x="9211330" y="1476540"/>
            <a:ext cx="132777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VNet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2FF262-C092-462C-9FA0-1E790AB8CEA6}"/>
              </a:ext>
            </a:extLst>
          </p:cNvPr>
          <p:cNvSpPr/>
          <p:nvPr/>
        </p:nvSpPr>
        <p:spPr>
          <a:xfrm>
            <a:off x="469900" y="4032445"/>
            <a:ext cx="5493149" cy="2269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On-Prem VPN GW &amp; Firewall Setup Guidance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6"/>
              </a:rPr>
              <a:t>compatible VPN device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needed on-prem to create the VPN connection with Azure.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qualified IT Pro/Network engineer to configure the on-prem VPN Gateway (GW) and Firewall changes.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external facing public IPv4 address for the on-prem VPN device that is not located behind a NAT.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VPN uses PSK (Pre-Shared Key) authentication that must be shared between the two VPN GWs.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generic configuration file will be generated by the Azure VPN GW to provide details for the on-prem VPN GW setup.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IT Pro/Network engineer must specify the IP address range prefixes that Azure will route to the on-prem location. None of the subnets of the on-prem network can over lap with the virtual network subnets that are connected to on Azure.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97D966E-70F8-445B-8352-F68F267ED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512" y="5082977"/>
            <a:ext cx="4941129" cy="134711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314621-2F7B-4761-9C16-6CC2F69E88AD}"/>
              </a:ext>
            </a:extLst>
          </p:cNvPr>
          <p:cNvCxnSpPr>
            <a:cxnSpLocks/>
          </p:cNvCxnSpPr>
          <p:nvPr/>
        </p:nvCxnSpPr>
        <p:spPr>
          <a:xfrm>
            <a:off x="6124647" y="2989883"/>
            <a:ext cx="0" cy="3556832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6BCFE7D-22E2-467A-BCBA-84F0D1F984F6}"/>
              </a:ext>
            </a:extLst>
          </p:cNvPr>
          <p:cNvSpPr/>
          <p:nvPr/>
        </p:nvSpPr>
        <p:spPr bwMode="gray">
          <a:xfrm>
            <a:off x="6806512" y="5583677"/>
            <a:ext cx="4941125" cy="174038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8B53A7-EC80-4AC1-BC8D-616F8668AB78}"/>
              </a:ext>
            </a:extLst>
          </p:cNvPr>
          <p:cNvSpPr/>
          <p:nvPr/>
        </p:nvSpPr>
        <p:spPr>
          <a:xfrm>
            <a:off x="6784530" y="4753842"/>
            <a:ext cx="42274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Gateway SKUs by tunnel, connection, and throughput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1033E50-5AB1-4A91-8E8F-9AF6BD4B0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5920" y="3337752"/>
            <a:ext cx="419437" cy="3023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7D1DD9-EAAC-454F-81EB-0C82FAC43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153" y="3323796"/>
            <a:ext cx="419437" cy="3023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D18E82F-7F98-4C43-A333-ADEE415CD8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8460" y="2156563"/>
            <a:ext cx="533147" cy="533147"/>
          </a:xfrm>
          <a:prstGeom prst="rect">
            <a:avLst/>
          </a:prstGeom>
        </p:spPr>
      </p:pic>
      <p:sp>
        <p:nvSpPr>
          <p:cNvPr id="169" name="Script_F03A" title="Icon of an unrolled document with writing on it">
            <a:extLst>
              <a:ext uri="{FF2B5EF4-FFF2-40B4-BE49-F238E27FC236}">
                <a16:creationId xmlns:a16="http://schemas.microsoft.com/office/drawing/2014/main" id="{237B748C-7C88-45CC-A131-36DE474976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9059" y="2879512"/>
            <a:ext cx="421151" cy="421357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sq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CF56F743-B3E1-443A-89B0-02D5251D1D7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89344" y="2869947"/>
            <a:ext cx="441451" cy="441451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A796954A-0C10-4DEB-9D57-1D6CF35C3B23}"/>
              </a:ext>
            </a:extLst>
          </p:cNvPr>
          <p:cNvSpPr txBox="1"/>
          <p:nvPr/>
        </p:nvSpPr>
        <p:spPr>
          <a:xfrm>
            <a:off x="6716200" y="3348646"/>
            <a:ext cx="87906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 device configuration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689EB-4EC2-4509-95F2-5FFE6BDEE61A}"/>
              </a:ext>
            </a:extLst>
          </p:cNvPr>
          <p:cNvSpPr/>
          <p:nvPr/>
        </p:nvSpPr>
        <p:spPr bwMode="gray">
          <a:xfrm>
            <a:off x="3097465" y="2149095"/>
            <a:ext cx="538143" cy="535857"/>
          </a:xfrm>
          <a:prstGeom prst="rect">
            <a:avLst/>
          </a:prstGeom>
          <a:solidFill>
            <a:srgbClr val="D83B0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FCF3B1D3-2C42-45CD-A487-D80FB58BA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7367" y="2153827"/>
            <a:ext cx="518241" cy="51824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5ADB6B55-EF8E-41D3-A9E4-C60EBCA6B3A8}"/>
              </a:ext>
            </a:extLst>
          </p:cNvPr>
          <p:cNvSpPr txBox="1"/>
          <p:nvPr/>
        </p:nvSpPr>
        <p:spPr>
          <a:xfrm>
            <a:off x="4753286" y="3348647"/>
            <a:ext cx="87906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On-Prem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Configuration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Required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51136-DE4C-4BF4-844D-91822480ECBA}"/>
              </a:ext>
            </a:extLst>
          </p:cNvPr>
          <p:cNvSpPr/>
          <p:nvPr/>
        </p:nvSpPr>
        <p:spPr>
          <a:xfrm>
            <a:off x="5557909" y="2473987"/>
            <a:ext cx="1209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IPsec IKE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(IKEv1 or IKEv2)</a:t>
            </a:r>
          </a:p>
        </p:txBody>
      </p:sp>
      <p:graphicFrame>
        <p:nvGraphicFramePr>
          <p:cNvPr id="172" name="Table 171">
            <a:extLst>
              <a:ext uri="{FF2B5EF4-FFF2-40B4-BE49-F238E27FC236}">
                <a16:creationId xmlns:a16="http://schemas.microsoft.com/office/drawing/2014/main" id="{F0562E3F-770B-4E35-AD63-1CA10B25F63A}"/>
              </a:ext>
            </a:extLst>
          </p:cNvPr>
          <p:cNvGraphicFramePr>
            <a:graphicFrameLocks noGrp="1"/>
          </p:cNvGraphicFramePr>
          <p:nvPr/>
        </p:nvGraphicFramePr>
        <p:xfrm>
          <a:off x="6806512" y="4125239"/>
          <a:ext cx="4941123" cy="526077"/>
        </p:xfrm>
        <a:graphic>
          <a:graphicData uri="http://schemas.openxmlformats.org/drawingml/2006/table">
            <a:tbl>
              <a:tblPr/>
              <a:tblGrid>
                <a:gridCol w="2729286">
                  <a:extLst>
                    <a:ext uri="{9D8B030D-6E8A-4147-A177-3AD203B41FA5}">
                      <a16:colId xmlns:a16="http://schemas.microsoft.com/office/drawing/2014/main" val="1369070394"/>
                    </a:ext>
                  </a:extLst>
                </a:gridCol>
                <a:gridCol w="2211837">
                  <a:extLst>
                    <a:ext uri="{9D8B030D-6E8A-4147-A177-3AD203B41FA5}">
                      <a16:colId xmlns:a16="http://schemas.microsoft.com/office/drawing/2014/main" val="3831588635"/>
                    </a:ext>
                  </a:extLst>
                </a:gridCol>
              </a:tblGrid>
              <a:tr h="170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Address Block Reserved for Azure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10.64.0.0 - 10.67.0.0/14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027812"/>
                  </a:ext>
                </a:extLst>
              </a:tr>
              <a:tr h="170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Netmask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255.252.0.0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29046"/>
                  </a:ext>
                </a:extLst>
              </a:tr>
              <a:tr h="1787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Usable Networks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 at /24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33363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14D7BC-67E3-40C2-A45A-CC222B1116DC}"/>
              </a:ext>
            </a:extLst>
          </p:cNvPr>
          <p:cNvCxnSpPr>
            <a:cxnSpLocks/>
          </p:cNvCxnSpPr>
          <p:nvPr/>
        </p:nvCxnSpPr>
        <p:spPr>
          <a:xfrm flipH="1">
            <a:off x="5442783" y="3157341"/>
            <a:ext cx="1363729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BD2180E-BCBB-448A-886D-55676DD643AC}"/>
              </a:ext>
            </a:extLst>
          </p:cNvPr>
          <p:cNvCxnSpPr>
            <a:cxnSpLocks/>
          </p:cNvCxnSpPr>
          <p:nvPr/>
        </p:nvCxnSpPr>
        <p:spPr>
          <a:xfrm flipH="1" flipV="1">
            <a:off x="3635608" y="2624391"/>
            <a:ext cx="1304042" cy="43968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E0A1C0-92C7-4582-9A8F-3302BE84950F}"/>
              </a:ext>
            </a:extLst>
          </p:cNvPr>
          <p:cNvCxnSpPr>
            <a:cxnSpLocks/>
          </p:cNvCxnSpPr>
          <p:nvPr/>
        </p:nvCxnSpPr>
        <p:spPr>
          <a:xfrm flipH="1">
            <a:off x="7406350" y="2689710"/>
            <a:ext cx="1221865" cy="38895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F5313F-E28E-412F-BFF2-FD8B3DD3CDC5}"/>
              </a:ext>
            </a:extLst>
          </p:cNvPr>
          <p:cNvGrpSpPr/>
          <p:nvPr/>
        </p:nvGrpSpPr>
        <p:grpSpPr>
          <a:xfrm>
            <a:off x="1199541" y="2286759"/>
            <a:ext cx="958092" cy="353769"/>
            <a:chOff x="4154753" y="1565967"/>
            <a:chExt cx="1111720" cy="51160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B37612-7257-4701-8AE7-83A5ECBF3BAF}"/>
                </a:ext>
              </a:extLst>
            </p:cNvPr>
            <p:cNvSpPr/>
            <p:nvPr/>
          </p:nvSpPr>
          <p:spPr bwMode="gray">
            <a:xfrm>
              <a:off x="4154753" y="1565967"/>
              <a:ext cx="1111720" cy="511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17274651-4791-4620-94E7-5055EF967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37900" y="1647198"/>
              <a:ext cx="952125" cy="338737"/>
            </a:xfrm>
            <a:prstGeom prst="rect">
              <a:avLst/>
            </a:prstGeom>
          </p:spPr>
        </p:pic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6E124A3E-8A8B-4493-B9A8-354B8F181757}"/>
              </a:ext>
            </a:extLst>
          </p:cNvPr>
          <p:cNvSpPr txBox="1"/>
          <p:nvPr/>
        </p:nvSpPr>
        <p:spPr>
          <a:xfrm>
            <a:off x="1008298" y="2704191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Subnet(s)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7C37F68-432F-45C2-B2E5-8221F230DEC3}"/>
              </a:ext>
            </a:extLst>
          </p:cNvPr>
          <p:cNvGrpSpPr/>
          <p:nvPr/>
        </p:nvGrpSpPr>
        <p:grpSpPr>
          <a:xfrm>
            <a:off x="1193139" y="2927566"/>
            <a:ext cx="958092" cy="353769"/>
            <a:chOff x="4154753" y="1565967"/>
            <a:chExt cx="1111720" cy="51160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9801345-73C0-4AE9-BB92-2A3F1F4538CF}"/>
                </a:ext>
              </a:extLst>
            </p:cNvPr>
            <p:cNvSpPr/>
            <p:nvPr/>
          </p:nvSpPr>
          <p:spPr bwMode="gray">
            <a:xfrm>
              <a:off x="4154753" y="1565967"/>
              <a:ext cx="1111720" cy="511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CF96B7AE-8B21-40C1-B0EC-07090B63B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37900" y="1647198"/>
              <a:ext cx="952125" cy="338737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96FD15E-F6E2-4376-A54D-79949665D7AC}"/>
              </a:ext>
            </a:extLst>
          </p:cNvPr>
          <p:cNvGrpSpPr/>
          <p:nvPr/>
        </p:nvGrpSpPr>
        <p:grpSpPr>
          <a:xfrm>
            <a:off x="10030160" y="2280422"/>
            <a:ext cx="958092" cy="353769"/>
            <a:chOff x="4154753" y="1565967"/>
            <a:chExt cx="1111720" cy="51160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3A546CD-F684-4B1E-A351-91B43C4F053E}"/>
                </a:ext>
              </a:extLst>
            </p:cNvPr>
            <p:cNvSpPr/>
            <p:nvPr/>
          </p:nvSpPr>
          <p:spPr bwMode="gray">
            <a:xfrm>
              <a:off x="4154753" y="1565967"/>
              <a:ext cx="1111720" cy="511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535E1D44-BCED-4B3D-8762-1861BC06F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37900" y="1647198"/>
              <a:ext cx="952125" cy="338737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8A50D3D-78F6-4A86-AE9A-D7363A1AFFA4}"/>
              </a:ext>
            </a:extLst>
          </p:cNvPr>
          <p:cNvGrpSpPr/>
          <p:nvPr/>
        </p:nvGrpSpPr>
        <p:grpSpPr>
          <a:xfrm>
            <a:off x="10023758" y="2921229"/>
            <a:ext cx="958092" cy="353769"/>
            <a:chOff x="4154753" y="1565967"/>
            <a:chExt cx="1111720" cy="511602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B5B0BD4-4966-40CD-A8FF-9A9878034D06}"/>
                </a:ext>
              </a:extLst>
            </p:cNvPr>
            <p:cNvSpPr/>
            <p:nvPr/>
          </p:nvSpPr>
          <p:spPr bwMode="gray">
            <a:xfrm>
              <a:off x="4154753" y="1565967"/>
              <a:ext cx="1111720" cy="511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69D20D66-053A-48A3-9166-2B8636A1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37900" y="1647198"/>
              <a:ext cx="952125" cy="338737"/>
            </a:xfrm>
            <a:prstGeom prst="rect">
              <a:avLst/>
            </a:prstGeom>
          </p:spPr>
        </p:pic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18171B96-5936-4618-834C-ED94DC437542}"/>
              </a:ext>
            </a:extLst>
          </p:cNvPr>
          <p:cNvSpPr txBox="1"/>
          <p:nvPr/>
        </p:nvSpPr>
        <p:spPr>
          <a:xfrm>
            <a:off x="9855928" y="2711644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Subnet(s)</a:t>
            </a: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839C1680-FA6C-46CD-AC02-1631B642181D}"/>
              </a:ext>
            </a:extLst>
          </p:cNvPr>
          <p:cNvSpPr txBox="1">
            <a:spLocks/>
          </p:cNvSpPr>
          <p:nvPr/>
        </p:nvSpPr>
        <p:spPr>
          <a:xfrm>
            <a:off x="11582806" y="6392852"/>
            <a:ext cx="405994" cy="366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2979D6-43D3-4F68-A388-62D0B0D6527A}" type="slidenum">
              <a:rPr lang="en-US" sz="1100" smtClean="0"/>
              <a:pPr/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2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B3ABBA-8581-4ED9-82D4-D021480D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Azure S2S &amp; P2S VPN Gateways Co-exist with Azure ExpressRoute</a:t>
            </a:r>
            <a:br>
              <a:rPr lang="en-CA" sz="240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1A1E7C-9B23-4043-BAFF-9E5E2CCE2A1C}"/>
              </a:ext>
            </a:extLst>
          </p:cNvPr>
          <p:cNvSpPr/>
          <p:nvPr/>
        </p:nvSpPr>
        <p:spPr bwMode="gray">
          <a:xfrm>
            <a:off x="2170703" y="1717602"/>
            <a:ext cx="1924216" cy="165457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rgbClr val="D83B0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9AC44-40D9-4A99-A840-D6BDAA4D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82" b="91818" l="9091" r="89773">
                        <a14:foregroundMark x1="69318" y1="71818" x2="69318" y2="71818"/>
                        <a14:foregroundMark x1="22727" y1="8182" x2="22727" y2="8182"/>
                        <a14:foregroundMark x1="85227" y1="91818" x2="85227" y2="91818"/>
                        <a14:foregroundMark x1="30682" y1="28182" x2="30682" y2="28182"/>
                        <a14:foregroundMark x1="30682" y1="38182" x2="30682" y2="38182"/>
                        <a14:foregroundMark x1="30682" y1="28182" x2="30682" y2="28182"/>
                        <a14:foregroundMark x1="29545" y1="26364" x2="29545" y2="26364"/>
                        <a14:foregroundMark x1="17045" y1="17273" x2="17045" y2="17273"/>
                        <a14:foregroundMark x1="19318" y1="25455" x2="19318" y2="2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6745" y="1441018"/>
            <a:ext cx="626883" cy="783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6D98D-7271-4954-ACAF-ED650F19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75" y="2059631"/>
            <a:ext cx="442035" cy="442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6E145-12A8-43D4-8EF4-1C1174E7B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79" y="2815010"/>
            <a:ext cx="442035" cy="4420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266C02-BDFE-4AAD-9536-A4A1E2696B72}"/>
              </a:ext>
            </a:extLst>
          </p:cNvPr>
          <p:cNvSpPr/>
          <p:nvPr/>
        </p:nvSpPr>
        <p:spPr bwMode="gray">
          <a:xfrm>
            <a:off x="7674163" y="1717601"/>
            <a:ext cx="1924216" cy="2861188"/>
          </a:xfrm>
          <a:prstGeom prst="rect">
            <a:avLst/>
          </a:prstGeom>
          <a:solidFill>
            <a:srgbClr val="C3E3F5"/>
          </a:solidFill>
          <a:ln w="19050" algn="ctr">
            <a:solidFill>
              <a:srgbClr val="0070C0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F1FC59-B16B-4481-A084-580FB8FE3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454" y="1444118"/>
            <a:ext cx="1069072" cy="6056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9133B5-0001-459C-ACF8-1B40B49A6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21" y="2059631"/>
            <a:ext cx="442035" cy="4420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76F866-F8E5-4818-80CD-E728A4BC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156" y="2815009"/>
            <a:ext cx="442035" cy="4420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278627-5AF7-4012-B402-8A441CAFB3D9}"/>
              </a:ext>
            </a:extLst>
          </p:cNvPr>
          <p:cNvSpPr txBox="1"/>
          <p:nvPr/>
        </p:nvSpPr>
        <p:spPr>
          <a:xfrm>
            <a:off x="5364749" y="1965567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ExpressRoute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E5F6F0-8EB0-401E-969B-612AA59BA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562" y="1821417"/>
            <a:ext cx="403205" cy="403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984DF9-7A68-44B7-8383-3A15105FBD4C}"/>
              </a:ext>
            </a:extLst>
          </p:cNvPr>
          <p:cNvSpPr txBox="1"/>
          <p:nvPr/>
        </p:nvSpPr>
        <p:spPr>
          <a:xfrm>
            <a:off x="5211908" y="2513128"/>
            <a:ext cx="15785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WAN connectivity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483615-0BDA-474D-AFF0-BA6645524390}"/>
              </a:ext>
            </a:extLst>
          </p:cNvPr>
          <p:cNvSpPr txBox="1"/>
          <p:nvPr/>
        </p:nvSpPr>
        <p:spPr>
          <a:xfrm>
            <a:off x="2515326" y="1495333"/>
            <a:ext cx="151820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On-Prem Network HQ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6391DC-FB3A-4DBE-8F5C-86D6A73A3A6A}"/>
              </a:ext>
            </a:extLst>
          </p:cNvPr>
          <p:cNvSpPr txBox="1"/>
          <p:nvPr/>
        </p:nvSpPr>
        <p:spPr>
          <a:xfrm>
            <a:off x="7891637" y="1492179"/>
            <a:ext cx="132777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</a:t>
            </a:r>
            <a:r>
              <a:rPr kumimoji="0" lang="en-CA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VNet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069E4-D494-4E0B-91AF-7AFFF21D7A4D}"/>
              </a:ext>
            </a:extLst>
          </p:cNvPr>
          <p:cNvSpPr txBox="1"/>
          <p:nvPr/>
        </p:nvSpPr>
        <p:spPr>
          <a:xfrm>
            <a:off x="5160100" y="2810539"/>
            <a:ext cx="15224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S2S VPN Tunnel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F67FE-18ED-4389-9BE2-525BDDDAFCDC}"/>
              </a:ext>
            </a:extLst>
          </p:cNvPr>
          <p:cNvSpPr txBox="1"/>
          <p:nvPr/>
        </p:nvSpPr>
        <p:spPr>
          <a:xfrm>
            <a:off x="2661693" y="2142913"/>
            <a:ext cx="13277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On-Prem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WAN Edge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406D55-3B77-44B9-A608-7DA6A7CA29FC}"/>
              </a:ext>
            </a:extLst>
          </p:cNvPr>
          <p:cNvSpPr txBox="1"/>
          <p:nvPr/>
        </p:nvSpPr>
        <p:spPr>
          <a:xfrm>
            <a:off x="2691905" y="2922493"/>
            <a:ext cx="13277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On-Prem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 GW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53A6B6-8D04-4963-B90C-E8F60E412AC1}"/>
              </a:ext>
            </a:extLst>
          </p:cNvPr>
          <p:cNvSpPr txBox="1"/>
          <p:nvPr/>
        </p:nvSpPr>
        <p:spPr>
          <a:xfrm>
            <a:off x="7910684" y="2125730"/>
            <a:ext cx="13277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ExpressRoute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7F960C-0490-447A-8861-E94EC51F12DE}"/>
              </a:ext>
            </a:extLst>
          </p:cNvPr>
          <p:cNvSpPr txBox="1"/>
          <p:nvPr/>
        </p:nvSpPr>
        <p:spPr>
          <a:xfrm>
            <a:off x="7888417" y="3033343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 GW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965342-4050-4C74-979F-1453EA687EB3}"/>
              </a:ext>
            </a:extLst>
          </p:cNvPr>
          <p:cNvCxnSpPr>
            <a:cxnSpLocks/>
          </p:cNvCxnSpPr>
          <p:nvPr/>
        </p:nvCxnSpPr>
        <p:spPr>
          <a:xfrm>
            <a:off x="7031910" y="5239249"/>
            <a:ext cx="8029" cy="65392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55349B-125A-4B35-8324-E877B9ACE06B}"/>
              </a:ext>
            </a:extLst>
          </p:cNvPr>
          <p:cNvCxnSpPr>
            <a:cxnSpLocks/>
          </p:cNvCxnSpPr>
          <p:nvPr/>
        </p:nvCxnSpPr>
        <p:spPr>
          <a:xfrm flipV="1">
            <a:off x="2762922" y="5893176"/>
            <a:ext cx="4284890" cy="201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663C8C73-FF22-4EAD-8E70-EC5B3154816D}"/>
              </a:ext>
            </a:extLst>
          </p:cNvPr>
          <p:cNvSpPr/>
          <p:nvPr/>
        </p:nvSpPr>
        <p:spPr bwMode="gray">
          <a:xfrm rot="16200000">
            <a:off x="5821831" y="5494423"/>
            <a:ext cx="180393" cy="817344"/>
          </a:xfrm>
          <a:prstGeom prst="can">
            <a:avLst/>
          </a:prstGeom>
          <a:solidFill>
            <a:schemeClr val="accent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A95679-8BBF-466E-BDA3-D59E3DE983F0}"/>
              </a:ext>
            </a:extLst>
          </p:cNvPr>
          <p:cNvSpPr txBox="1"/>
          <p:nvPr/>
        </p:nvSpPr>
        <p:spPr>
          <a:xfrm>
            <a:off x="5245403" y="4964824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P2S SSTP Tunnel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BAAA40-A6A5-4009-8931-995ABDA3B72B}"/>
              </a:ext>
            </a:extLst>
          </p:cNvPr>
          <p:cNvSpPr txBox="1"/>
          <p:nvPr/>
        </p:nvSpPr>
        <p:spPr>
          <a:xfrm>
            <a:off x="5245403" y="5647582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P2S IKEv2 Tunnel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7335B9-FE49-47FB-930E-85132CE162FB}"/>
              </a:ext>
            </a:extLst>
          </p:cNvPr>
          <p:cNvGrpSpPr/>
          <p:nvPr/>
        </p:nvGrpSpPr>
        <p:grpSpPr>
          <a:xfrm>
            <a:off x="2146486" y="5072882"/>
            <a:ext cx="659667" cy="346296"/>
            <a:chOff x="2247154" y="5072882"/>
            <a:chExt cx="659667" cy="346296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9FEBEE4-DEAA-4F18-B736-87648DE33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286093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593986" y="5106343"/>
              <a:ext cx="312835" cy="31283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D27214-5D4E-4F89-B6DD-218B670B7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rgbClr val="286093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247154" y="5072882"/>
              <a:ext cx="356580" cy="25656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A0B51BA-EFBB-41F2-B101-2B3466D88B9C}"/>
              </a:ext>
            </a:extLst>
          </p:cNvPr>
          <p:cNvSpPr txBox="1"/>
          <p:nvPr/>
        </p:nvSpPr>
        <p:spPr>
          <a:xfrm>
            <a:off x="2762922" y="5094419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 Client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86A9B94B-C7DB-4B8B-8361-BF17224AFFC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rgbClr val="286093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2295441" y="5524687"/>
            <a:ext cx="483294" cy="48329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6F1858-EC2D-4D6F-AE63-DD23CB15E7D4}"/>
              </a:ext>
            </a:extLst>
          </p:cNvPr>
          <p:cNvSpPr txBox="1"/>
          <p:nvPr/>
        </p:nvSpPr>
        <p:spPr>
          <a:xfrm>
            <a:off x="2746312" y="5727915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 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9B942-79D8-4D8C-B72F-828E31162ABF}"/>
              </a:ext>
            </a:extLst>
          </p:cNvPr>
          <p:cNvSpPr/>
          <p:nvPr/>
        </p:nvSpPr>
        <p:spPr bwMode="gray">
          <a:xfrm>
            <a:off x="2167575" y="3767552"/>
            <a:ext cx="1924216" cy="811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rgbClr val="D83B0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2D368C1-A3B8-4396-9AC6-9116E8274F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6452" r="100000">
                        <a14:foregroundMark x1="45161" y1="77941" x2="45161" y2="77941"/>
                        <a14:foregroundMark x1="54839" y1="26471" x2="54839" y2="264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4321" y="3653658"/>
            <a:ext cx="255472" cy="56039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51FDF67-03CA-4B4D-ADCD-126CE79F359D}"/>
              </a:ext>
            </a:extLst>
          </p:cNvPr>
          <p:cNvSpPr txBox="1"/>
          <p:nvPr/>
        </p:nvSpPr>
        <p:spPr>
          <a:xfrm>
            <a:off x="5275455" y="4038036"/>
            <a:ext cx="13277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S2S VPN Tunnel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47D358-2BAA-407B-9382-C1CFBA13EF48}"/>
              </a:ext>
            </a:extLst>
          </p:cNvPr>
          <p:cNvSpPr txBox="1"/>
          <p:nvPr/>
        </p:nvSpPr>
        <p:spPr>
          <a:xfrm>
            <a:off x="2335060" y="3554893"/>
            <a:ext cx="15892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On-Prem Network Site2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6C687C-A16F-46FD-958E-85A071EF463A}"/>
              </a:ext>
            </a:extLst>
          </p:cNvPr>
          <p:cNvCxnSpPr>
            <a:cxnSpLocks/>
          </p:cNvCxnSpPr>
          <p:nvPr/>
        </p:nvCxnSpPr>
        <p:spPr>
          <a:xfrm>
            <a:off x="4092597" y="4334437"/>
            <a:ext cx="2956021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894737D-FD92-47B0-8F9B-21B8D6815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36" y="4055063"/>
            <a:ext cx="442035" cy="442035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1901934-C116-429B-9C9D-71E858CCF37B}"/>
              </a:ext>
            </a:extLst>
          </p:cNvPr>
          <p:cNvCxnSpPr>
            <a:cxnSpLocks/>
          </p:cNvCxnSpPr>
          <p:nvPr/>
        </p:nvCxnSpPr>
        <p:spPr>
          <a:xfrm rot="5400000">
            <a:off x="6851191" y="3439499"/>
            <a:ext cx="1086739" cy="738603"/>
          </a:xfrm>
          <a:prstGeom prst="bentConnector3">
            <a:avLst>
              <a:gd name="adj1" fmla="val 98266"/>
            </a:avLst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EF948C-B220-4083-BA1C-D1BD446E2763}"/>
              </a:ext>
            </a:extLst>
          </p:cNvPr>
          <p:cNvSpPr txBox="1"/>
          <p:nvPr/>
        </p:nvSpPr>
        <p:spPr>
          <a:xfrm>
            <a:off x="2699347" y="4183636"/>
            <a:ext cx="13277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On-Prem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 GW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7C5208-C8AD-4AE6-87B9-45DFC5A90238}"/>
              </a:ext>
            </a:extLst>
          </p:cNvPr>
          <p:cNvCxnSpPr>
            <a:cxnSpLocks/>
          </p:cNvCxnSpPr>
          <p:nvPr/>
        </p:nvCxnSpPr>
        <p:spPr>
          <a:xfrm>
            <a:off x="4067650" y="3117909"/>
            <a:ext cx="3668969" cy="296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D164CC75-E828-49B0-9C8E-6F3417B0AEBC}"/>
              </a:ext>
            </a:extLst>
          </p:cNvPr>
          <p:cNvSpPr/>
          <p:nvPr/>
        </p:nvSpPr>
        <p:spPr bwMode="gray">
          <a:xfrm rot="16200000">
            <a:off x="5791477" y="2611270"/>
            <a:ext cx="242712" cy="1017569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0D735A66-FB66-4266-BC16-869C0A0F9921}"/>
              </a:ext>
            </a:extLst>
          </p:cNvPr>
          <p:cNvSpPr/>
          <p:nvPr/>
        </p:nvSpPr>
        <p:spPr bwMode="gray">
          <a:xfrm rot="16200000">
            <a:off x="5791477" y="3825624"/>
            <a:ext cx="242712" cy="1017569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93972-9538-4B61-9840-A3F3CC6C8C92}"/>
              </a:ext>
            </a:extLst>
          </p:cNvPr>
          <p:cNvCxnSpPr>
            <a:cxnSpLocks/>
          </p:cNvCxnSpPr>
          <p:nvPr/>
        </p:nvCxnSpPr>
        <p:spPr>
          <a:xfrm flipV="1">
            <a:off x="2780986" y="5239249"/>
            <a:ext cx="4266826" cy="2351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B519E003-F1AC-4890-A41F-8B195AE6D720}"/>
              </a:ext>
            </a:extLst>
          </p:cNvPr>
          <p:cNvSpPr/>
          <p:nvPr/>
        </p:nvSpPr>
        <p:spPr bwMode="gray">
          <a:xfrm rot="16200000">
            <a:off x="5802725" y="4830577"/>
            <a:ext cx="180393" cy="817344"/>
          </a:xfrm>
          <a:prstGeom prst="can">
            <a:avLst/>
          </a:prstGeom>
          <a:solidFill>
            <a:schemeClr val="accent1">
              <a:lumMod val="7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79DF859-C9B7-4EB9-B1D8-BEDA5DABC0D3}"/>
              </a:ext>
            </a:extLst>
          </p:cNvPr>
          <p:cNvCxnSpPr>
            <a:cxnSpLocks/>
          </p:cNvCxnSpPr>
          <p:nvPr/>
        </p:nvCxnSpPr>
        <p:spPr>
          <a:xfrm rot="5400000">
            <a:off x="6523840" y="3764076"/>
            <a:ext cx="1982208" cy="968143"/>
          </a:xfrm>
          <a:prstGeom prst="bentConnector3">
            <a:avLst>
              <a:gd name="adj1" fmla="val 115285"/>
            </a:avLst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7D09593-CD12-4403-BB93-8651CC26604C}"/>
              </a:ext>
            </a:extLst>
          </p:cNvPr>
          <p:cNvSpPr txBox="1"/>
          <p:nvPr/>
        </p:nvSpPr>
        <p:spPr>
          <a:xfrm>
            <a:off x="3759611" y="1855053"/>
            <a:ext cx="193258" cy="1567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27432" tIns="27432" rIns="27432" bIns="27432" rtlCol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8B4080-2C30-4B85-986D-9B0B63274D3F}"/>
              </a:ext>
            </a:extLst>
          </p:cNvPr>
          <p:cNvSpPr txBox="1"/>
          <p:nvPr/>
        </p:nvSpPr>
        <p:spPr>
          <a:xfrm>
            <a:off x="3764363" y="2610432"/>
            <a:ext cx="193258" cy="1567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27432" tIns="27432" rIns="27432" bIns="27432" rtlCol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286C78-8E3A-4D0C-A840-BBDF71962905}"/>
              </a:ext>
            </a:extLst>
          </p:cNvPr>
          <p:cNvSpPr txBox="1"/>
          <p:nvPr/>
        </p:nvSpPr>
        <p:spPr>
          <a:xfrm>
            <a:off x="3767724" y="3864500"/>
            <a:ext cx="193258" cy="1567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27432" tIns="27432" rIns="27432" bIns="27432" rtlCol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B24619-AB56-430F-8053-3F3CF69A7095}"/>
              </a:ext>
            </a:extLst>
          </p:cNvPr>
          <p:cNvSpPr txBox="1"/>
          <p:nvPr/>
        </p:nvSpPr>
        <p:spPr>
          <a:xfrm>
            <a:off x="7805758" y="1861880"/>
            <a:ext cx="193258" cy="1567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27432" tIns="27432" rIns="27432" bIns="27432" rtlCol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1D732A-E055-4137-A378-2D96F04512B2}"/>
              </a:ext>
            </a:extLst>
          </p:cNvPr>
          <p:cNvSpPr txBox="1"/>
          <p:nvPr/>
        </p:nvSpPr>
        <p:spPr>
          <a:xfrm>
            <a:off x="7805758" y="2611763"/>
            <a:ext cx="193258" cy="1567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27432" tIns="27432" rIns="27432" bIns="27432" rtlCol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PIP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7DD15F4-8EEC-44A1-972E-822E37897BEE}"/>
              </a:ext>
            </a:extLst>
          </p:cNvPr>
          <p:cNvGrpSpPr/>
          <p:nvPr/>
        </p:nvGrpSpPr>
        <p:grpSpPr>
          <a:xfrm>
            <a:off x="2273220" y="2357147"/>
            <a:ext cx="690599" cy="649617"/>
            <a:chOff x="2281609" y="2323591"/>
            <a:chExt cx="690599" cy="64961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20BE6B1-C789-41A5-8FD4-521444FEB7A3}"/>
                </a:ext>
              </a:extLst>
            </p:cNvPr>
            <p:cNvGrpSpPr/>
            <p:nvPr/>
          </p:nvGrpSpPr>
          <p:grpSpPr>
            <a:xfrm>
              <a:off x="2291540" y="2323591"/>
              <a:ext cx="680668" cy="288506"/>
              <a:chOff x="4154753" y="1565967"/>
              <a:chExt cx="1111720" cy="51160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D918A32-DD7F-4A7D-87ED-15E4A9680619}"/>
                  </a:ext>
                </a:extLst>
              </p:cNvPr>
              <p:cNvSpPr/>
              <p:nvPr/>
            </p:nvSpPr>
            <p:spPr bwMode="gray">
              <a:xfrm>
                <a:off x="4154753" y="1565967"/>
                <a:ext cx="1111720" cy="511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2662B5CC-2D12-4AC6-AEE7-DFF917D53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37900" y="1647198"/>
                <a:ext cx="952125" cy="338737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328667A-D997-4162-A53B-7F8002957B69}"/>
                </a:ext>
              </a:extLst>
            </p:cNvPr>
            <p:cNvGrpSpPr/>
            <p:nvPr/>
          </p:nvGrpSpPr>
          <p:grpSpPr>
            <a:xfrm>
              <a:off x="2281609" y="2684702"/>
              <a:ext cx="680668" cy="288506"/>
              <a:chOff x="4154753" y="1565967"/>
              <a:chExt cx="1111720" cy="51160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2FEB510-11A2-458D-8145-9674EC53787A}"/>
                  </a:ext>
                </a:extLst>
              </p:cNvPr>
              <p:cNvSpPr/>
              <p:nvPr/>
            </p:nvSpPr>
            <p:spPr bwMode="gray">
              <a:xfrm>
                <a:off x="4154753" y="1565967"/>
                <a:ext cx="1111720" cy="511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EA9FA6AF-3F33-4BCD-B445-F8FFF8337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37900" y="1647198"/>
                <a:ext cx="952125" cy="338737"/>
              </a:xfrm>
              <a:prstGeom prst="rect">
                <a:avLst/>
              </a:prstGeom>
            </p:spPr>
          </p:pic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4B7014E-758E-4C72-B759-DD9A42E501CA}"/>
              </a:ext>
            </a:extLst>
          </p:cNvPr>
          <p:cNvGrpSpPr/>
          <p:nvPr/>
        </p:nvGrpSpPr>
        <p:grpSpPr>
          <a:xfrm>
            <a:off x="2285365" y="3935182"/>
            <a:ext cx="680668" cy="288506"/>
            <a:chOff x="4154753" y="1565967"/>
            <a:chExt cx="1111720" cy="51160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95091F1-2DBD-4426-838A-8D6A21939F38}"/>
                </a:ext>
              </a:extLst>
            </p:cNvPr>
            <p:cNvSpPr/>
            <p:nvPr/>
          </p:nvSpPr>
          <p:spPr bwMode="gray">
            <a:xfrm>
              <a:off x="4154753" y="1565967"/>
              <a:ext cx="1111720" cy="511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D21373EF-9025-4B21-813B-83958293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37900" y="1647198"/>
              <a:ext cx="952125" cy="338737"/>
            </a:xfrm>
            <a:prstGeom prst="rect">
              <a:avLst/>
            </a:prstGeom>
          </p:spPr>
        </p:pic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C3397FA-167D-4DC1-84A1-467E449272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2325" y="3252056"/>
            <a:ext cx="348386" cy="25116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94226301-0DAE-46E2-A838-5DE6CEA88B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90172" y="4433135"/>
            <a:ext cx="348386" cy="251162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06B20B95-1CB6-4CDB-AD6A-3F172E3EC5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24186" y="4453207"/>
            <a:ext cx="348386" cy="251162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C6403C-20DB-4601-A889-5AE4DC4AF2AA}"/>
              </a:ext>
            </a:extLst>
          </p:cNvPr>
          <p:cNvCxnSpPr>
            <a:cxnSpLocks/>
          </p:cNvCxnSpPr>
          <p:nvPr/>
        </p:nvCxnSpPr>
        <p:spPr>
          <a:xfrm>
            <a:off x="4060216" y="2350805"/>
            <a:ext cx="3645923" cy="18594"/>
          </a:xfrm>
          <a:prstGeom prst="straightConnector1">
            <a:avLst/>
          </a:prstGeom>
          <a:ln w="7302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F3D5DC71-523B-41A3-9612-A901D9E82E50}"/>
              </a:ext>
            </a:extLst>
          </p:cNvPr>
          <p:cNvSpPr/>
          <p:nvPr/>
        </p:nvSpPr>
        <p:spPr bwMode="gray">
          <a:xfrm rot="16200000">
            <a:off x="5797208" y="1842021"/>
            <a:ext cx="242712" cy="1017569"/>
          </a:xfrm>
          <a:prstGeom prst="can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66AC68-2936-4729-A299-E9D63CC2C580}"/>
              </a:ext>
            </a:extLst>
          </p:cNvPr>
          <p:cNvGrpSpPr/>
          <p:nvPr/>
        </p:nvGrpSpPr>
        <p:grpSpPr>
          <a:xfrm>
            <a:off x="8143631" y="3533446"/>
            <a:ext cx="1327774" cy="925759"/>
            <a:chOff x="8143631" y="3533446"/>
            <a:chExt cx="1327774" cy="9257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FCF586-ECCD-457D-94DB-A97989DA0095}"/>
                </a:ext>
              </a:extLst>
            </p:cNvPr>
            <p:cNvGrpSpPr/>
            <p:nvPr/>
          </p:nvGrpSpPr>
          <p:grpSpPr>
            <a:xfrm>
              <a:off x="8360871" y="3533446"/>
              <a:ext cx="856126" cy="925759"/>
              <a:chOff x="8360871" y="3533446"/>
              <a:chExt cx="856126" cy="92575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D254B6D-0A8C-4A1D-B22F-80ABD046CC85}"/>
                  </a:ext>
                </a:extLst>
              </p:cNvPr>
              <p:cNvGrpSpPr/>
              <p:nvPr/>
            </p:nvGrpSpPr>
            <p:grpSpPr>
              <a:xfrm>
                <a:off x="8373182" y="3533446"/>
                <a:ext cx="843815" cy="373888"/>
                <a:chOff x="4154753" y="1565967"/>
                <a:chExt cx="1111720" cy="51160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D892501-B0B4-40F5-8AFD-A6643B64243D}"/>
                    </a:ext>
                  </a:extLst>
                </p:cNvPr>
                <p:cNvSpPr/>
                <p:nvPr/>
              </p:nvSpPr>
              <p:spPr bwMode="gray">
                <a:xfrm>
                  <a:off x="4154753" y="1565967"/>
                  <a:ext cx="1111720" cy="511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862F020D-E053-417F-9E24-936FDF805C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37900" y="1647198"/>
                  <a:ext cx="952125" cy="338737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067A3E9-153F-4992-BA90-C0E09DC56818}"/>
                  </a:ext>
                </a:extLst>
              </p:cNvPr>
              <p:cNvGrpSpPr/>
              <p:nvPr/>
            </p:nvGrpSpPr>
            <p:grpSpPr>
              <a:xfrm>
                <a:off x="8360871" y="4085317"/>
                <a:ext cx="843815" cy="373888"/>
                <a:chOff x="4154753" y="1565967"/>
                <a:chExt cx="1111720" cy="511602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9DC46E9-524B-4B3F-8EA4-C7FC54561AFA}"/>
                    </a:ext>
                  </a:extLst>
                </p:cNvPr>
                <p:cNvSpPr/>
                <p:nvPr/>
              </p:nvSpPr>
              <p:spPr bwMode="gray">
                <a:xfrm>
                  <a:off x="4154753" y="1565967"/>
                  <a:ext cx="1111720" cy="511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F008991A-2C88-4046-9BDA-CAA0CED05E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37900" y="1647198"/>
                  <a:ext cx="952125" cy="338737"/>
                </a:xfrm>
                <a:prstGeom prst="rect">
                  <a:avLst/>
                </a:prstGeom>
              </p:spPr>
            </p:pic>
          </p:grp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24DA1BC-814E-4B90-AA40-DCDB7B83D6CC}"/>
                </a:ext>
              </a:extLst>
            </p:cNvPr>
            <p:cNvSpPr txBox="1"/>
            <p:nvPr/>
          </p:nvSpPr>
          <p:spPr>
            <a:xfrm>
              <a:off x="8143631" y="3930997"/>
              <a:ext cx="132777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CA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31313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Subnet(s)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D2E7E80-3A7A-4384-BDF2-AADDE521190F}"/>
              </a:ext>
            </a:extLst>
          </p:cNvPr>
          <p:cNvSpPr/>
          <p:nvPr/>
        </p:nvSpPr>
        <p:spPr>
          <a:xfrm>
            <a:off x="1382782" y="6364439"/>
            <a:ext cx="80425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https://docs.microsoft.com/en-us/azure/vpn-gateway/vpn-gateway-about-vpngateways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4532D082-3261-4E9B-A1FA-D2F2A59384C7}"/>
              </a:ext>
            </a:extLst>
          </p:cNvPr>
          <p:cNvSpPr txBox="1">
            <a:spLocks/>
          </p:cNvSpPr>
          <p:nvPr/>
        </p:nvSpPr>
        <p:spPr>
          <a:xfrm>
            <a:off x="11582806" y="6392852"/>
            <a:ext cx="405994" cy="366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2979D6-43D3-4F68-A388-62D0B0D6527A}" type="slidenum">
              <a:rPr lang="en-US" sz="1100" smtClean="0"/>
              <a:pPr/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01721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Scalar">
      <a:dk1>
        <a:sysClr val="windowText" lastClr="000000"/>
      </a:dk1>
      <a:lt1>
        <a:sysClr val="window" lastClr="FFFFFF"/>
      </a:lt1>
      <a:dk2>
        <a:srgbClr val="53616E"/>
      </a:dk2>
      <a:lt2>
        <a:srgbClr val="E4E4E4"/>
      </a:lt2>
      <a:accent1>
        <a:srgbClr val="543C7A"/>
      </a:accent1>
      <a:accent2>
        <a:srgbClr val="286093"/>
      </a:accent2>
      <a:accent3>
        <a:srgbClr val="62BA85"/>
      </a:accent3>
      <a:accent4>
        <a:srgbClr val="F59108"/>
      </a:accent4>
      <a:accent5>
        <a:srgbClr val="D0D0D0"/>
      </a:accent5>
      <a:accent6>
        <a:srgbClr val="7F0056"/>
      </a:accent6>
      <a:hlink>
        <a:srgbClr val="53616E"/>
      </a:hlink>
      <a:folHlink>
        <a:srgbClr val="2727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320</Words>
  <Application>Microsoft Office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Segoe UI Semilight</vt:lpstr>
      <vt:lpstr>Verdana</vt:lpstr>
      <vt:lpstr>Wingdings</vt:lpstr>
      <vt:lpstr>Wingdings 2</vt:lpstr>
      <vt:lpstr>1_Office Theme</vt:lpstr>
      <vt:lpstr>Site-to-site (S2S) VPN Gateway between Azure and On-Premises</vt:lpstr>
      <vt:lpstr>Azure S2S &amp; P2S VPN Gateways Co-exist with Azure ExpressRoute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Alvarnet Azure</dc:creator>
  <cp:lastModifiedBy>Alvarnet Azure</cp:lastModifiedBy>
  <cp:revision>7</cp:revision>
  <dcterms:created xsi:type="dcterms:W3CDTF">2019-03-23T16:06:02Z</dcterms:created>
  <dcterms:modified xsi:type="dcterms:W3CDTF">2019-03-23T20:13:21Z</dcterms:modified>
</cp:coreProperties>
</file>