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545" r:id="rId2"/>
    <p:sldId id="4552" r:id="rId3"/>
    <p:sldId id="29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EBF14-73BC-40E4-B7A6-0E3E19D63A08}"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B4960-FFA5-471E-8DB4-DECBEF533845}" type="slidenum">
              <a:rPr lang="en-US" smtClean="0"/>
              <a:t>‹#›</a:t>
            </a:fld>
            <a:endParaRPr lang="en-US"/>
          </a:p>
        </p:txBody>
      </p:sp>
    </p:spTree>
    <p:extLst>
      <p:ext uri="{BB962C8B-B14F-4D97-AF65-F5344CB8AC3E}">
        <p14:creationId xmlns:p14="http://schemas.microsoft.com/office/powerpoint/2010/main" val="26142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762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1026752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23366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ic1">
    <p:spTree>
      <p:nvGrpSpPr>
        <p:cNvPr id="1" name=""/>
        <p:cNvGrpSpPr/>
        <p:nvPr/>
      </p:nvGrpSpPr>
      <p:grpSpPr>
        <a:xfrm>
          <a:off x="0" y="0"/>
          <a:ext cx="0" cy="0"/>
          <a:chOff x="0" y="0"/>
          <a:chExt cx="0" cy="0"/>
        </a:xfrm>
      </p:grpSpPr>
      <p:sp>
        <p:nvSpPr>
          <p:cNvPr id="28" name="Text Placeholder 37">
            <a:extLst>
              <a:ext uri="{FF2B5EF4-FFF2-40B4-BE49-F238E27FC236}">
                <a16:creationId xmlns:a16="http://schemas.microsoft.com/office/drawing/2014/main" id="{692E148F-E35A-7248-AD2B-B466192ED970}"/>
              </a:ext>
            </a:extLst>
          </p:cNvPr>
          <p:cNvSpPr>
            <a:spLocks noGrp="1"/>
          </p:cNvSpPr>
          <p:nvPr>
            <p:ph type="body" sz="quarter" idx="18" hasCustomPrompt="1"/>
          </p:nvPr>
        </p:nvSpPr>
        <p:spPr>
          <a:xfrm>
            <a:off x="1040781" y="1652146"/>
            <a:ext cx="9972659" cy="4383093"/>
          </a:xfrm>
          <a:prstGeom prst="rect">
            <a:avLst/>
          </a:prstGeom>
        </p:spPr>
        <p:txBody>
          <a:bodyPr>
            <a:noAutofit/>
          </a:bodyPr>
          <a:lstStyle>
            <a:lvl1pPr marL="380990" indent="-380990" algn="l">
              <a:spcBef>
                <a:spcPts val="0"/>
              </a:spcBef>
              <a:spcAft>
                <a:spcPts val="0"/>
              </a:spcAft>
              <a:buClr>
                <a:srgbClr val="ED9B33"/>
              </a:buClr>
              <a:buFont typeface="Wingdings" pitchFamily="2" charset="2"/>
              <a:buChar char="§"/>
              <a:defRPr sz="2133" b="1" i="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a:t>Click to add body text</a:t>
            </a:r>
          </a:p>
        </p:txBody>
      </p:sp>
      <p:sp>
        <p:nvSpPr>
          <p:cNvPr id="21" name="Title 2">
            <a:extLst>
              <a:ext uri="{FF2B5EF4-FFF2-40B4-BE49-F238E27FC236}">
                <a16:creationId xmlns:a16="http://schemas.microsoft.com/office/drawing/2014/main" id="{6534DC44-714F-CE4A-9164-D79641CAEDEF}"/>
              </a:ext>
            </a:extLst>
          </p:cNvPr>
          <p:cNvSpPr>
            <a:spLocks noGrp="1"/>
          </p:cNvSpPr>
          <p:nvPr>
            <p:ph type="title" hasCustomPrompt="1"/>
          </p:nvPr>
        </p:nvSpPr>
        <p:spPr>
          <a:xfrm>
            <a:off x="936309" y="495824"/>
            <a:ext cx="10077131" cy="833104"/>
          </a:xfrm>
          <a:prstGeom prst="rect">
            <a:avLst/>
          </a:prstGeom>
        </p:spPr>
        <p:txBody>
          <a:bodyPr/>
          <a:lstStyle>
            <a:lvl1pPr>
              <a:defRPr sz="4267" b="1" i="0">
                <a:solidFill>
                  <a:schemeClr val="tx1">
                    <a:lumMod val="50000"/>
                    <a:lumOff val="50000"/>
                  </a:schemeClr>
                </a:solidFill>
                <a:latin typeface="Arial Black" panose="020B0604020202020204" pitchFamily="34" charset="0"/>
                <a:cs typeface="Arial Black" panose="020B0604020202020204" pitchFamily="34" charset="0"/>
              </a:defRPr>
            </a:lvl1pPr>
          </a:lstStyle>
          <a:p>
            <a:r>
              <a:rPr lang="en-US" dirty="0"/>
              <a:t>Main headline goes here</a:t>
            </a:r>
          </a:p>
        </p:txBody>
      </p:sp>
    </p:spTree>
    <p:extLst>
      <p:ext uri="{BB962C8B-B14F-4D97-AF65-F5344CB8AC3E}">
        <p14:creationId xmlns:p14="http://schemas.microsoft.com/office/powerpoint/2010/main" val="9018684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8"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CA"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3"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5"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669321043"/>
      </p:ext>
    </p:extLst>
  </p:cSld>
  <p:clrMap bg1="lt1" tx1="dk1" bg2="lt2" tx2="dk2" accent1="accent1" accent2="accent2" accent3="accent3" accent4="accent4" accent5="accent5" accent6="accent6" hlink="hlink" folHlink="folHlink"/>
  <p:sldLayoutIdLst>
    <p:sldLayoutId id="2147483695" r:id="rId1"/>
    <p:sldLayoutId id="2147483827" r:id="rId2"/>
    <p:sldLayoutId id="2147483707" r:id="rId3"/>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7" orient="horz" pos="245">
          <p15:clr>
            <a:srgbClr val="F26B43"/>
          </p15:clr>
        </p15:guide>
        <p15:guide id="8" orient="horz" pos="4081">
          <p15:clr>
            <a:srgbClr val="F26B43"/>
          </p15:clr>
        </p15:guide>
        <p15:guide id="19" pos="3840">
          <p15:clr>
            <a:srgbClr val="F26B43"/>
          </p15:clr>
        </p15:guide>
        <p15:guide id="21" orient="horz" pos="1049">
          <p15:clr>
            <a:srgbClr val="F26B43"/>
          </p15:clr>
        </p15:guide>
        <p15:guide id="22" orient="horz" pos="45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hyperlink" Target="https://docs.microsoft.com/en-us/azure/role-based-access-control/elevate-access-global-admin" TargetMode="External"/><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DE348F0A-EF5F-4AD2-9C97-9D166A0231EB}"/>
              </a:ext>
            </a:extLst>
          </p:cNvPr>
          <p:cNvSpPr/>
          <p:nvPr/>
        </p:nvSpPr>
        <p:spPr bwMode="gray">
          <a:xfrm>
            <a:off x="2571733" y="3016083"/>
            <a:ext cx="6586666" cy="3200399"/>
          </a:xfrm>
          <a:prstGeom prst="rect">
            <a:avLst/>
          </a:prstGeom>
          <a:solidFill>
            <a:schemeClr val="accent3">
              <a:lumMod val="20000"/>
              <a:lumOff val="80000"/>
            </a:schemeClr>
          </a:solidFill>
          <a:ln>
            <a:solidFill>
              <a:schemeClr val="bg1">
                <a:lumMod val="85000"/>
              </a:schemeClr>
            </a:solidFill>
            <a:headEnd/>
            <a:tailEnd/>
          </a:ln>
        </p:spPr>
        <p:style>
          <a:lnRef idx="2">
            <a:schemeClr val="accent3"/>
          </a:lnRef>
          <a:fillRef idx="1">
            <a:schemeClr val="lt1"/>
          </a:fillRef>
          <a:effectRef idx="0">
            <a:schemeClr val="accent3"/>
          </a:effectRef>
          <a:fontRef idx="minor">
            <a:schemeClr val="dk1"/>
          </a:fontRef>
        </p:style>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 name="Rectangle 1">
            <a:extLst>
              <a:ext uri="{FF2B5EF4-FFF2-40B4-BE49-F238E27FC236}">
                <a16:creationId xmlns:a16="http://schemas.microsoft.com/office/drawing/2014/main" id="{5A6940AA-F6D9-43D9-AAEC-768E36B2B627}"/>
              </a:ext>
            </a:extLst>
          </p:cNvPr>
          <p:cNvSpPr/>
          <p:nvPr/>
        </p:nvSpPr>
        <p:spPr bwMode="gray">
          <a:xfrm>
            <a:off x="716693" y="1161535"/>
            <a:ext cx="3396868" cy="1236583"/>
          </a:xfrm>
          <a:prstGeom prst="rect">
            <a:avLst/>
          </a:prstGeom>
          <a:solidFill>
            <a:schemeClr val="accent1">
              <a:lumMod val="20000"/>
              <a:lumOff val="80000"/>
            </a:schemeClr>
          </a:solidFill>
          <a:ln>
            <a:solidFill>
              <a:schemeClr val="bg1">
                <a:lumMod val="85000"/>
              </a:schemeClr>
            </a:solidFill>
            <a:headEnd/>
            <a:tailEnd/>
          </a:ln>
        </p:spPr>
        <p:style>
          <a:lnRef idx="2">
            <a:schemeClr val="accent3"/>
          </a:lnRef>
          <a:fillRef idx="1">
            <a:schemeClr val="lt1"/>
          </a:fillRef>
          <a:effectRef idx="0">
            <a:schemeClr val="accent3"/>
          </a:effectRef>
          <a:fontRef idx="minor">
            <a:schemeClr val="dk1"/>
          </a:fontRef>
        </p:style>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ea typeface="+mn-ea"/>
                <a:cs typeface="Arial" panose="020B0604020202020204" pitchFamily="34" charset="0"/>
              </a:rPr>
              <a:t>Elevate Access Global Admin Role</a:t>
            </a:r>
            <a:br>
              <a:rPr lang="en-CA" sz="2400" dirty="0">
                <a:solidFill>
                  <a:prstClr val="black">
                    <a:lumMod val="65000"/>
                    <a:lumOff val="35000"/>
                  </a:prstClr>
                </a:solidFill>
                <a:latin typeface="Arial" panose="020B0604020202020204" pitchFamily="34" charset="0"/>
                <a:ea typeface="+mn-ea"/>
                <a:cs typeface="Arial" panose="020B0604020202020204" pitchFamily="34" charset="0"/>
              </a:rPr>
            </a:br>
            <a:endParaRPr lang="en-US" sz="1600" dirty="0"/>
          </a:p>
        </p:txBody>
      </p:sp>
      <p:pic>
        <p:nvPicPr>
          <p:cNvPr id="84" name="Picture 83">
            <a:extLst>
              <a:ext uri="{FF2B5EF4-FFF2-40B4-BE49-F238E27FC236}">
                <a16:creationId xmlns:a16="http://schemas.microsoft.com/office/drawing/2014/main" id="{6C1AB14A-B32B-4713-A39E-96034C9513A4}"/>
              </a:ext>
            </a:extLst>
          </p:cNvPr>
          <p:cNvPicPr>
            <a:picLocks noChangeAspect="1"/>
          </p:cNvPicPr>
          <p:nvPr/>
        </p:nvPicPr>
        <p:blipFill>
          <a:blip r:embed="rId2"/>
          <a:stretch>
            <a:fillRect/>
          </a:stretch>
        </p:blipFill>
        <p:spPr>
          <a:xfrm>
            <a:off x="2104964" y="1632774"/>
            <a:ext cx="620326" cy="620326"/>
          </a:xfrm>
          <a:prstGeom prst="rect">
            <a:avLst/>
          </a:prstGeom>
        </p:spPr>
      </p:pic>
      <p:sp>
        <p:nvSpPr>
          <p:cNvPr id="12" name="TextBox 11">
            <a:extLst>
              <a:ext uri="{FF2B5EF4-FFF2-40B4-BE49-F238E27FC236}">
                <a16:creationId xmlns:a16="http://schemas.microsoft.com/office/drawing/2014/main" id="{52A15B98-185F-475C-ABF8-70F7299F8C29}"/>
              </a:ext>
            </a:extLst>
          </p:cNvPr>
          <p:cNvSpPr txBox="1"/>
          <p:nvPr/>
        </p:nvSpPr>
        <p:spPr>
          <a:xfrm>
            <a:off x="1403499" y="1275256"/>
            <a:ext cx="858070" cy="338554"/>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Azure AD</a:t>
            </a:r>
          </a:p>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Admin roles</a:t>
            </a:r>
          </a:p>
        </p:txBody>
      </p:sp>
      <p:sp>
        <p:nvSpPr>
          <p:cNvPr id="111" name="TextBox 110">
            <a:extLst>
              <a:ext uri="{FF2B5EF4-FFF2-40B4-BE49-F238E27FC236}">
                <a16:creationId xmlns:a16="http://schemas.microsoft.com/office/drawing/2014/main" id="{5F23B500-4CBF-493A-964A-CC53D93D7966}"/>
              </a:ext>
            </a:extLst>
          </p:cNvPr>
          <p:cNvSpPr txBox="1"/>
          <p:nvPr/>
        </p:nvSpPr>
        <p:spPr>
          <a:xfrm>
            <a:off x="2791028" y="1718408"/>
            <a:ext cx="1242698" cy="338554"/>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Azure Active</a:t>
            </a:r>
          </a:p>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Directory tenant</a:t>
            </a:r>
          </a:p>
        </p:txBody>
      </p:sp>
      <p:sp>
        <p:nvSpPr>
          <p:cNvPr id="113" name="TextBox 112">
            <a:extLst>
              <a:ext uri="{FF2B5EF4-FFF2-40B4-BE49-F238E27FC236}">
                <a16:creationId xmlns:a16="http://schemas.microsoft.com/office/drawing/2014/main" id="{42536D6E-1CAB-4652-9334-7A7A8D0E8B0D}"/>
              </a:ext>
            </a:extLst>
          </p:cNvPr>
          <p:cNvSpPr txBox="1"/>
          <p:nvPr/>
        </p:nvSpPr>
        <p:spPr>
          <a:xfrm>
            <a:off x="3620984" y="2664992"/>
            <a:ext cx="944871" cy="169277"/>
          </a:xfrm>
          <a:prstGeom prst="rect">
            <a:avLst/>
          </a:prstGeom>
          <a:noFill/>
        </p:spPr>
        <p:txBody>
          <a:bodyPr wrap="square" lIns="0" tIns="0" rIns="0" bIns="0" rtlCol="0">
            <a:spAutoFit/>
          </a:bodyPr>
          <a:lstStyle/>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Root </a:t>
            </a:r>
          </a:p>
        </p:txBody>
      </p:sp>
      <p:sp>
        <p:nvSpPr>
          <p:cNvPr id="115" name="TextBox 114">
            <a:extLst>
              <a:ext uri="{FF2B5EF4-FFF2-40B4-BE49-F238E27FC236}">
                <a16:creationId xmlns:a16="http://schemas.microsoft.com/office/drawing/2014/main" id="{B273D3F0-F643-4099-9BB8-868C760C47AD}"/>
              </a:ext>
            </a:extLst>
          </p:cNvPr>
          <p:cNvSpPr txBox="1"/>
          <p:nvPr/>
        </p:nvSpPr>
        <p:spPr>
          <a:xfrm>
            <a:off x="5887460" y="2531281"/>
            <a:ext cx="2767442" cy="338554"/>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1" i="0" u="none" strike="noStrike" kern="1200" cap="none" spc="0" normalizeH="0" baseline="0" noProof="0" dirty="0">
                <a:ln>
                  <a:noFill/>
                </a:ln>
                <a:solidFill>
                  <a:prstClr val="black">
                    <a:lumMod val="65000"/>
                    <a:lumOff val="35000"/>
                  </a:prstClr>
                </a:solidFill>
                <a:effectLst/>
                <a:uLnTx/>
                <a:uFillTx/>
                <a:latin typeface="Verdana"/>
                <a:ea typeface="+mn-ea"/>
                <a:cs typeface="+mn-cs"/>
              </a:rPr>
              <a:t>Global admin/User Access Admin</a:t>
            </a:r>
          </a:p>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1" i="0" u="none" strike="noStrike" kern="1200" cap="none" spc="0" normalizeH="0" baseline="0" noProof="0" dirty="0">
                <a:ln>
                  <a:noFill/>
                </a:ln>
                <a:solidFill>
                  <a:prstClr val="black">
                    <a:lumMod val="65000"/>
                    <a:lumOff val="35000"/>
                  </a:prstClr>
                </a:solidFill>
                <a:effectLst/>
                <a:uLnTx/>
                <a:uFillTx/>
                <a:latin typeface="Verdana"/>
                <a:ea typeface="+mn-ea"/>
                <a:cs typeface="+mn-cs"/>
              </a:rPr>
              <a:t>(elevated access)</a:t>
            </a:r>
          </a:p>
        </p:txBody>
      </p:sp>
      <p:sp>
        <p:nvSpPr>
          <p:cNvPr id="13" name="TextBox 12">
            <a:extLst>
              <a:ext uri="{FF2B5EF4-FFF2-40B4-BE49-F238E27FC236}">
                <a16:creationId xmlns:a16="http://schemas.microsoft.com/office/drawing/2014/main" id="{D4290525-90F2-4EFC-BE22-2EAB17BF01B9}"/>
              </a:ext>
            </a:extLst>
          </p:cNvPr>
          <p:cNvSpPr txBox="1"/>
          <p:nvPr/>
        </p:nvSpPr>
        <p:spPr>
          <a:xfrm>
            <a:off x="3620787" y="2535221"/>
            <a:ext cx="139462" cy="369332"/>
          </a:xfrm>
          <a:prstGeom prst="rect">
            <a:avLst/>
          </a:prstGeom>
          <a:noFill/>
        </p:spPr>
        <p:txBody>
          <a:bodyPr wrap="none" lIns="0" tIns="0" rIns="0" bIns="0" rtlCol="0">
            <a:spAutoFit/>
          </a:bodyPr>
          <a:lstStyle/>
          <a:p>
            <a:pPr marL="0" marR="0" lvl="0" indent="0" algn="l" defTabSz="609585" rtl="0" eaLnBrk="1" fontAlgn="auto" latinLnBrk="0" hangingPunct="1">
              <a:lnSpc>
                <a:spcPct val="100000"/>
              </a:lnSpc>
              <a:spcBef>
                <a:spcPts val="600"/>
              </a:spcBef>
              <a:spcAft>
                <a:spcPts val="0"/>
              </a:spcAft>
              <a:buClrTx/>
              <a:buSzPct val="100000"/>
              <a:buFontTx/>
              <a:buNone/>
              <a:tabLst/>
              <a:defRPr/>
            </a:pPr>
            <a:r>
              <a:rPr kumimoji="0" lang="en-US" sz="2400" b="0" i="0" u="none" strike="noStrike" kern="1200" cap="none" spc="0" normalizeH="0" baseline="0" noProof="0" dirty="0">
                <a:ln>
                  <a:noFill/>
                </a:ln>
                <a:solidFill>
                  <a:srgbClr val="313131"/>
                </a:solidFill>
                <a:effectLst/>
                <a:uLnTx/>
                <a:uFillTx/>
                <a:latin typeface="Verdana"/>
                <a:ea typeface="+mn-ea"/>
                <a:cs typeface="+mn-cs"/>
              </a:rPr>
              <a:t>/</a:t>
            </a:r>
          </a:p>
        </p:txBody>
      </p:sp>
      <p:pic>
        <p:nvPicPr>
          <p:cNvPr id="124" name="Picture 123">
            <a:extLst>
              <a:ext uri="{FF2B5EF4-FFF2-40B4-BE49-F238E27FC236}">
                <a16:creationId xmlns:a16="http://schemas.microsoft.com/office/drawing/2014/main" id="{5669B470-ED56-4465-A4E7-26BBE7362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3989" y="4790908"/>
            <a:ext cx="455751" cy="455751"/>
          </a:xfrm>
          <a:prstGeom prst="rect">
            <a:avLst/>
          </a:prstGeom>
        </p:spPr>
      </p:pic>
      <p:pic>
        <p:nvPicPr>
          <p:cNvPr id="127" name="Picture 2" descr="C:\Users\KD\AppData\Local\Temp\SNAGHTML169dd1e8.PNG">
            <a:extLst>
              <a:ext uri="{FF2B5EF4-FFF2-40B4-BE49-F238E27FC236}">
                <a16:creationId xmlns:a16="http://schemas.microsoft.com/office/drawing/2014/main" id="{90960ECF-7F5A-441D-84ED-067D0F881F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736" y="3227208"/>
            <a:ext cx="403583" cy="40358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552E919-5E53-4697-9094-50CDE6DE2CC2}"/>
              </a:ext>
            </a:extLst>
          </p:cNvPr>
          <p:cNvGrpSpPr/>
          <p:nvPr/>
        </p:nvGrpSpPr>
        <p:grpSpPr>
          <a:xfrm>
            <a:off x="6903228" y="5512390"/>
            <a:ext cx="1135601" cy="354835"/>
            <a:chOff x="8944647" y="5107303"/>
            <a:chExt cx="1348453" cy="421344"/>
          </a:xfrm>
        </p:grpSpPr>
        <p:pic>
          <p:nvPicPr>
            <p:cNvPr id="123" name="Picture 122">
              <a:extLst>
                <a:ext uri="{FF2B5EF4-FFF2-40B4-BE49-F238E27FC236}">
                  <a16:creationId xmlns:a16="http://schemas.microsoft.com/office/drawing/2014/main" id="{6A322CE1-71C3-4890-8A59-8CC08C5B5E79}"/>
                </a:ext>
              </a:extLst>
            </p:cNvPr>
            <p:cNvPicPr>
              <a:picLocks noChangeAspect="1"/>
            </p:cNvPicPr>
            <p:nvPr/>
          </p:nvPicPr>
          <p:blipFill>
            <a:blip r:embed="rId5"/>
            <a:stretch>
              <a:fillRect/>
            </a:stretch>
          </p:blipFill>
          <p:spPr>
            <a:xfrm>
              <a:off x="9464724" y="5107304"/>
              <a:ext cx="421342" cy="421342"/>
            </a:xfrm>
            <a:prstGeom prst="rect">
              <a:avLst/>
            </a:prstGeom>
          </p:spPr>
        </p:pic>
        <p:pic>
          <p:nvPicPr>
            <p:cNvPr id="126" name="Picture 125">
              <a:extLst>
                <a:ext uri="{FF2B5EF4-FFF2-40B4-BE49-F238E27FC236}">
                  <a16:creationId xmlns:a16="http://schemas.microsoft.com/office/drawing/2014/main" id="{F46F0964-0AAF-459D-83D3-8FFC3219D167}"/>
                </a:ext>
              </a:extLst>
            </p:cNvPr>
            <p:cNvPicPr>
              <a:picLocks noChangeAspect="1"/>
            </p:cNvPicPr>
            <p:nvPr/>
          </p:nvPicPr>
          <p:blipFill>
            <a:blip r:embed="rId6"/>
            <a:stretch>
              <a:fillRect/>
            </a:stretch>
          </p:blipFill>
          <p:spPr>
            <a:xfrm>
              <a:off x="8944647" y="5107303"/>
              <a:ext cx="421343" cy="421343"/>
            </a:xfrm>
            <a:prstGeom prst="rect">
              <a:avLst/>
            </a:prstGeom>
          </p:spPr>
        </p:pic>
        <p:pic>
          <p:nvPicPr>
            <p:cNvPr id="128" name="Picture 127">
              <a:extLst>
                <a:ext uri="{FF2B5EF4-FFF2-40B4-BE49-F238E27FC236}">
                  <a16:creationId xmlns:a16="http://schemas.microsoft.com/office/drawing/2014/main" id="{DC461F6C-95E5-4E3B-8E5D-3FE808C51264}"/>
                </a:ext>
              </a:extLst>
            </p:cNvPr>
            <p:cNvPicPr>
              <a:picLocks noChangeAspect="1"/>
            </p:cNvPicPr>
            <p:nvPr/>
          </p:nvPicPr>
          <p:blipFill>
            <a:blip r:embed="rId7"/>
            <a:stretch>
              <a:fillRect/>
            </a:stretch>
          </p:blipFill>
          <p:spPr>
            <a:xfrm>
              <a:off x="9984800" y="5107304"/>
              <a:ext cx="308300" cy="421343"/>
            </a:xfrm>
            <a:prstGeom prst="rect">
              <a:avLst/>
            </a:prstGeom>
          </p:spPr>
        </p:pic>
      </p:grpSp>
      <p:pic>
        <p:nvPicPr>
          <p:cNvPr id="3074" name="Picture 2" descr="C:\Users\KD\AppData\Local\Temp\SNAGHTML16b3e71b.PNG">
            <a:extLst>
              <a:ext uri="{FF2B5EF4-FFF2-40B4-BE49-F238E27FC236}">
                <a16:creationId xmlns:a16="http://schemas.microsoft.com/office/drawing/2014/main" id="{74563FC7-C226-4A5A-B977-6B96A848A9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3600" y="2474492"/>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C:\Users\KD\AppData\Local\Temp\SNAGHTML16b3e71b.PNG">
            <a:extLst>
              <a:ext uri="{FF2B5EF4-FFF2-40B4-BE49-F238E27FC236}">
                <a16:creationId xmlns:a16="http://schemas.microsoft.com/office/drawing/2014/main" id="{8BC22645-C1AB-4866-A49D-754E75AB78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218" y="125298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C:\Users\KD\AppData\Local\Temp\SNAGHTML169dd1e8.PNG">
            <a:extLst>
              <a:ext uri="{FF2B5EF4-FFF2-40B4-BE49-F238E27FC236}">
                <a16:creationId xmlns:a16="http://schemas.microsoft.com/office/drawing/2014/main" id="{058C360C-9629-4AB2-A7B9-F24DB942F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884" y="3750327"/>
            <a:ext cx="403583" cy="40358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4" descr="C:\Users\KD\AppData\Local\Temp\SNAGHTML16bd3c44.PNG">
            <a:extLst>
              <a:ext uri="{FF2B5EF4-FFF2-40B4-BE49-F238E27FC236}">
                <a16:creationId xmlns:a16="http://schemas.microsoft.com/office/drawing/2014/main" id="{7F0F11C0-CFAF-4435-9D5A-BB22F2E369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9354" y="4309344"/>
            <a:ext cx="293794" cy="437733"/>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C:\Users\KD\AppData\Local\Temp\SNAGHTML16b3e71b.PNG">
            <a:extLst>
              <a:ext uri="{FF2B5EF4-FFF2-40B4-BE49-F238E27FC236}">
                <a16:creationId xmlns:a16="http://schemas.microsoft.com/office/drawing/2014/main" id="{6634C2E5-3684-4E18-B70F-89F21FD286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7757" y="311056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34" name="TextBox 133">
            <a:extLst>
              <a:ext uri="{FF2B5EF4-FFF2-40B4-BE49-F238E27FC236}">
                <a16:creationId xmlns:a16="http://schemas.microsoft.com/office/drawing/2014/main" id="{3007B2B7-E7B6-4837-8FCF-32B6F1747B33}"/>
              </a:ext>
            </a:extLst>
          </p:cNvPr>
          <p:cNvSpPr txBox="1"/>
          <p:nvPr/>
        </p:nvSpPr>
        <p:spPr>
          <a:xfrm>
            <a:off x="3033601" y="3155178"/>
            <a:ext cx="858070" cy="338554"/>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Azure RBAC</a:t>
            </a:r>
          </a:p>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roles</a:t>
            </a:r>
          </a:p>
        </p:txBody>
      </p:sp>
      <p:sp>
        <p:nvSpPr>
          <p:cNvPr id="135" name="TextBox 134">
            <a:extLst>
              <a:ext uri="{FF2B5EF4-FFF2-40B4-BE49-F238E27FC236}">
                <a16:creationId xmlns:a16="http://schemas.microsoft.com/office/drawing/2014/main" id="{D010F11E-DE33-4034-8A79-0689DEFB0AA4}"/>
              </a:ext>
            </a:extLst>
          </p:cNvPr>
          <p:cNvSpPr txBox="1"/>
          <p:nvPr/>
        </p:nvSpPr>
        <p:spPr>
          <a:xfrm>
            <a:off x="5107190" y="3290747"/>
            <a:ext cx="1445176" cy="338554"/>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Root</a:t>
            </a:r>
          </a:p>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Management Group</a:t>
            </a:r>
          </a:p>
        </p:txBody>
      </p:sp>
      <p:sp>
        <p:nvSpPr>
          <p:cNvPr id="136" name="TextBox 135">
            <a:extLst>
              <a:ext uri="{FF2B5EF4-FFF2-40B4-BE49-F238E27FC236}">
                <a16:creationId xmlns:a16="http://schemas.microsoft.com/office/drawing/2014/main" id="{D1B8152F-98A2-4E01-93E0-AA463AE7626F}"/>
              </a:ext>
            </a:extLst>
          </p:cNvPr>
          <p:cNvSpPr txBox="1"/>
          <p:nvPr/>
        </p:nvSpPr>
        <p:spPr>
          <a:xfrm>
            <a:off x="5586443" y="3852393"/>
            <a:ext cx="1505476" cy="169277"/>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Management Group</a:t>
            </a:r>
          </a:p>
        </p:txBody>
      </p:sp>
      <p:sp>
        <p:nvSpPr>
          <p:cNvPr id="137" name="TextBox 136">
            <a:extLst>
              <a:ext uri="{FF2B5EF4-FFF2-40B4-BE49-F238E27FC236}">
                <a16:creationId xmlns:a16="http://schemas.microsoft.com/office/drawing/2014/main" id="{F0380CF6-4A67-428A-9DC2-3454AE85CD1F}"/>
              </a:ext>
            </a:extLst>
          </p:cNvPr>
          <p:cNvSpPr txBox="1"/>
          <p:nvPr/>
        </p:nvSpPr>
        <p:spPr>
          <a:xfrm>
            <a:off x="6039334" y="4458048"/>
            <a:ext cx="1385043" cy="169277"/>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Subscription</a:t>
            </a:r>
          </a:p>
        </p:txBody>
      </p:sp>
      <p:sp>
        <p:nvSpPr>
          <p:cNvPr id="138" name="TextBox 137">
            <a:extLst>
              <a:ext uri="{FF2B5EF4-FFF2-40B4-BE49-F238E27FC236}">
                <a16:creationId xmlns:a16="http://schemas.microsoft.com/office/drawing/2014/main" id="{EA1D9450-C07A-4827-84C5-D8C41B3F24DE}"/>
              </a:ext>
            </a:extLst>
          </p:cNvPr>
          <p:cNvSpPr txBox="1"/>
          <p:nvPr/>
        </p:nvSpPr>
        <p:spPr>
          <a:xfrm>
            <a:off x="6804203" y="5018209"/>
            <a:ext cx="1385043" cy="169277"/>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Resource Group</a:t>
            </a:r>
          </a:p>
        </p:txBody>
      </p:sp>
      <p:sp>
        <p:nvSpPr>
          <p:cNvPr id="139" name="TextBox 138">
            <a:extLst>
              <a:ext uri="{FF2B5EF4-FFF2-40B4-BE49-F238E27FC236}">
                <a16:creationId xmlns:a16="http://schemas.microsoft.com/office/drawing/2014/main" id="{694BB956-68C1-42F5-A700-228EAA7F8D34}"/>
              </a:ext>
            </a:extLst>
          </p:cNvPr>
          <p:cNvSpPr txBox="1"/>
          <p:nvPr/>
        </p:nvSpPr>
        <p:spPr>
          <a:xfrm>
            <a:off x="8209741" y="5685589"/>
            <a:ext cx="756169" cy="169277"/>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Resource</a:t>
            </a:r>
          </a:p>
        </p:txBody>
      </p:sp>
      <p:sp>
        <p:nvSpPr>
          <p:cNvPr id="17" name="Freeform: Shape 16">
            <a:extLst>
              <a:ext uri="{FF2B5EF4-FFF2-40B4-BE49-F238E27FC236}">
                <a16:creationId xmlns:a16="http://schemas.microsoft.com/office/drawing/2014/main" id="{15D9776A-3DBA-4C01-96E4-41F57370B06F}"/>
              </a:ext>
            </a:extLst>
          </p:cNvPr>
          <p:cNvSpPr/>
          <p:nvPr/>
        </p:nvSpPr>
        <p:spPr bwMode="gray">
          <a:xfrm>
            <a:off x="3067278" y="2232837"/>
            <a:ext cx="418772" cy="687141"/>
          </a:xfrm>
          <a:custGeom>
            <a:avLst/>
            <a:gdLst>
              <a:gd name="connsiteX0" fmla="*/ 26796 w 418772"/>
              <a:gd name="connsiteY0" fmla="*/ 0 h 687141"/>
              <a:gd name="connsiteX1" fmla="*/ 37429 w 418772"/>
              <a:gd name="connsiteY1" fmla="*/ 616689 h 687141"/>
              <a:gd name="connsiteX2" fmla="*/ 388303 w 418772"/>
              <a:gd name="connsiteY2" fmla="*/ 680484 h 687141"/>
              <a:gd name="connsiteX3" fmla="*/ 377671 w 418772"/>
              <a:gd name="connsiteY3" fmla="*/ 680484 h 687141"/>
            </a:gdLst>
            <a:ahLst/>
            <a:cxnLst>
              <a:cxn ang="0">
                <a:pos x="connsiteX0" y="connsiteY0"/>
              </a:cxn>
              <a:cxn ang="0">
                <a:pos x="connsiteX1" y="connsiteY1"/>
              </a:cxn>
              <a:cxn ang="0">
                <a:pos x="connsiteX2" y="connsiteY2"/>
              </a:cxn>
              <a:cxn ang="0">
                <a:pos x="connsiteX3" y="connsiteY3"/>
              </a:cxn>
            </a:cxnLst>
            <a:rect l="l" t="t" r="r" b="b"/>
            <a:pathLst>
              <a:path w="418772" h="687141">
                <a:moveTo>
                  <a:pt x="26796" y="0"/>
                </a:moveTo>
                <a:cubicBezTo>
                  <a:pt x="1987" y="251637"/>
                  <a:pt x="-22822" y="503275"/>
                  <a:pt x="37429" y="616689"/>
                </a:cubicBezTo>
                <a:cubicBezTo>
                  <a:pt x="97680" y="730103"/>
                  <a:pt x="331596" y="669852"/>
                  <a:pt x="388303" y="680484"/>
                </a:cubicBezTo>
                <a:cubicBezTo>
                  <a:pt x="445010" y="691116"/>
                  <a:pt x="411340" y="685800"/>
                  <a:pt x="377671" y="680484"/>
                </a:cubicBezTo>
              </a:path>
            </a:pathLst>
          </a:custGeom>
          <a:noFill/>
          <a:ln w="19050" algn="ctr">
            <a:noFill/>
            <a:miter lim="800000"/>
            <a:headEnd/>
            <a:tailEnd/>
          </a:ln>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cxnSp>
        <p:nvCxnSpPr>
          <p:cNvPr id="39" name="Connector: Elbow 38">
            <a:extLst>
              <a:ext uri="{FF2B5EF4-FFF2-40B4-BE49-F238E27FC236}">
                <a16:creationId xmlns:a16="http://schemas.microsoft.com/office/drawing/2014/main" id="{C705CEC4-43C9-49EA-8C37-FF3678789E5D}"/>
              </a:ext>
            </a:extLst>
          </p:cNvPr>
          <p:cNvCxnSpPr>
            <a:cxnSpLocks/>
            <a:stCxn id="17" idx="0"/>
          </p:cNvCxnSpPr>
          <p:nvPr/>
        </p:nvCxnSpPr>
        <p:spPr>
          <a:xfrm>
            <a:off x="3094074" y="2232837"/>
            <a:ext cx="365402" cy="495571"/>
          </a:xfrm>
          <a:prstGeom prst="bentConnector4">
            <a:avLst>
              <a:gd name="adj1" fmla="val -1846"/>
              <a:gd name="adj2" fmla="val 101912"/>
            </a:avLst>
          </a:prstGeom>
          <a:ln w="222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CD445C31-E323-4A86-BD03-1E2CD6F23468}"/>
              </a:ext>
            </a:extLst>
          </p:cNvPr>
          <p:cNvCxnSpPr>
            <a:cxnSpLocks/>
          </p:cNvCxnSpPr>
          <p:nvPr/>
        </p:nvCxnSpPr>
        <p:spPr>
          <a:xfrm>
            <a:off x="3930860" y="2938911"/>
            <a:ext cx="365402" cy="495571"/>
          </a:xfrm>
          <a:prstGeom prst="bentConnector4">
            <a:avLst>
              <a:gd name="adj1" fmla="val -1846"/>
              <a:gd name="adj2" fmla="val 101912"/>
            </a:avLst>
          </a:prstGeom>
          <a:ln w="222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8C0BFE-A84D-4129-ADE4-FFC5848A0C5E}"/>
              </a:ext>
            </a:extLst>
          </p:cNvPr>
          <p:cNvCxnSpPr>
            <a:cxnSpLocks/>
          </p:cNvCxnSpPr>
          <p:nvPr/>
        </p:nvCxnSpPr>
        <p:spPr>
          <a:xfrm>
            <a:off x="4373795" y="2728408"/>
            <a:ext cx="974382" cy="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4047C889-3EA8-4783-83D5-7803D9C41B0B}"/>
              </a:ext>
            </a:extLst>
          </p:cNvPr>
          <p:cNvCxnSpPr>
            <a:cxnSpLocks/>
          </p:cNvCxnSpPr>
          <p:nvPr/>
        </p:nvCxnSpPr>
        <p:spPr>
          <a:xfrm rot="16200000" flipH="1">
            <a:off x="4621759" y="3720520"/>
            <a:ext cx="313707" cy="288591"/>
          </a:xfrm>
          <a:prstGeom prst="bentConnector3">
            <a:avLst>
              <a:gd name="adj1" fmla="val 107619"/>
            </a:avLst>
          </a:prstGeom>
          <a:ln w="222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9E76DEDD-ADE9-4CC0-A5F7-BCF8F98C4EE6}"/>
              </a:ext>
            </a:extLst>
          </p:cNvPr>
          <p:cNvCxnSpPr>
            <a:cxnSpLocks/>
          </p:cNvCxnSpPr>
          <p:nvPr/>
        </p:nvCxnSpPr>
        <p:spPr>
          <a:xfrm rot="16200000" flipH="1">
            <a:off x="5234835" y="4202584"/>
            <a:ext cx="313707" cy="288591"/>
          </a:xfrm>
          <a:prstGeom prst="bentConnector3">
            <a:avLst>
              <a:gd name="adj1" fmla="val 107619"/>
            </a:avLst>
          </a:prstGeom>
          <a:ln w="222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FB990614-78AC-4686-B567-9EF5AF01DF16}"/>
              </a:ext>
            </a:extLst>
          </p:cNvPr>
          <p:cNvCxnSpPr>
            <a:cxnSpLocks/>
          </p:cNvCxnSpPr>
          <p:nvPr/>
        </p:nvCxnSpPr>
        <p:spPr>
          <a:xfrm rot="16200000" flipH="1">
            <a:off x="5747310" y="4798138"/>
            <a:ext cx="313707" cy="288591"/>
          </a:xfrm>
          <a:prstGeom prst="bentConnector3">
            <a:avLst>
              <a:gd name="adj1" fmla="val 107619"/>
            </a:avLst>
          </a:prstGeom>
          <a:ln w="222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17FE7934-9382-4BC5-86D7-FFE945AFF63C}"/>
              </a:ext>
            </a:extLst>
          </p:cNvPr>
          <p:cNvCxnSpPr>
            <a:cxnSpLocks/>
          </p:cNvCxnSpPr>
          <p:nvPr/>
        </p:nvCxnSpPr>
        <p:spPr>
          <a:xfrm rot="16200000" flipH="1">
            <a:off x="6415165" y="5319339"/>
            <a:ext cx="313707" cy="288591"/>
          </a:xfrm>
          <a:prstGeom prst="bentConnector3">
            <a:avLst>
              <a:gd name="adj1" fmla="val 107619"/>
            </a:avLst>
          </a:prstGeom>
          <a:ln w="222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82D2A23-3888-44AA-ADA6-4CA509CCDD06}"/>
              </a:ext>
            </a:extLst>
          </p:cNvPr>
          <p:cNvSpPr/>
          <p:nvPr/>
        </p:nvSpPr>
        <p:spPr>
          <a:xfrm>
            <a:off x="2481688" y="6455172"/>
            <a:ext cx="7384601"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mn-cs"/>
                <a:hlinkClick r:id="rId10"/>
              </a:rPr>
              <a:t>https://docs.microsoft.com/en-us/azure/role-based-access-control/elevate-access-global-admin</a:t>
            </a:r>
            <a:endParaRPr kumimoji="0" lang="en-CA"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Slide Number Placeholder 3">
            <a:extLst>
              <a:ext uri="{FF2B5EF4-FFF2-40B4-BE49-F238E27FC236}">
                <a16:creationId xmlns:a16="http://schemas.microsoft.com/office/drawing/2014/main" id="{90DBB08E-C944-434E-ABC4-788CEE1A1C4F}"/>
              </a:ext>
            </a:extLst>
          </p:cNvPr>
          <p:cNvSpPr>
            <a:spLocks noGrp="1"/>
          </p:cNvSpPr>
          <p:nvPr>
            <p:ph type="sldNum" sz="quarter" idx="4"/>
          </p:nvPr>
        </p:nvSpPr>
        <p:spPr>
          <a:xfrm>
            <a:off x="11632332" y="6439670"/>
            <a:ext cx="89768" cy="169277"/>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D70FF2A-E074-4D3B-BB94-FFBB4B519E26}" type="slidenum">
              <a:rPr kumimoji="0" lang="en-CA" sz="11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CA" sz="11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2135194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ea typeface="+mn-ea"/>
                <a:cs typeface="Arial" panose="020B0604020202020204" pitchFamily="34" charset="0"/>
              </a:rPr>
              <a:t>Azure Subscription Management</a:t>
            </a:r>
            <a:br>
              <a:rPr lang="en-CA" sz="2400" dirty="0">
                <a:solidFill>
                  <a:prstClr val="black">
                    <a:lumMod val="65000"/>
                    <a:lumOff val="35000"/>
                  </a:prstClr>
                </a:solidFill>
                <a:latin typeface="Arial" panose="020B0604020202020204" pitchFamily="34" charset="0"/>
                <a:ea typeface="+mn-ea"/>
                <a:cs typeface="Arial" panose="020B0604020202020204" pitchFamily="34" charset="0"/>
              </a:rPr>
            </a:br>
            <a:endParaRPr lang="en-US" sz="1600" dirty="0"/>
          </a:p>
        </p:txBody>
      </p:sp>
      <p:pic>
        <p:nvPicPr>
          <p:cNvPr id="127" name="Picture 2" descr="C:\Users\KD\AppData\Local\Temp\SNAGHTML169dd1e8.PNG">
            <a:extLst>
              <a:ext uri="{FF2B5EF4-FFF2-40B4-BE49-F238E27FC236}">
                <a16:creationId xmlns:a16="http://schemas.microsoft.com/office/drawing/2014/main" id="{90960ECF-7F5A-441D-84ED-067D0F881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561" y="1205121"/>
            <a:ext cx="602511" cy="60251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22">
            <a:extLst>
              <a:ext uri="{FF2B5EF4-FFF2-40B4-BE49-F238E27FC236}">
                <a16:creationId xmlns:a16="http://schemas.microsoft.com/office/drawing/2014/main" id="{6A322CE1-71C3-4890-8A59-8CC08C5B5E79}"/>
              </a:ext>
            </a:extLst>
          </p:cNvPr>
          <p:cNvPicPr>
            <a:picLocks noChangeAspect="1"/>
          </p:cNvPicPr>
          <p:nvPr/>
        </p:nvPicPr>
        <p:blipFill>
          <a:blip r:embed="rId3"/>
          <a:stretch>
            <a:fillRect/>
          </a:stretch>
        </p:blipFill>
        <p:spPr>
          <a:xfrm>
            <a:off x="2997525" y="4345302"/>
            <a:ext cx="539761" cy="538424"/>
          </a:xfrm>
          <a:prstGeom prst="rect">
            <a:avLst/>
          </a:prstGeom>
        </p:spPr>
      </p:pic>
      <p:pic>
        <p:nvPicPr>
          <p:cNvPr id="126" name="Picture 125">
            <a:extLst>
              <a:ext uri="{FF2B5EF4-FFF2-40B4-BE49-F238E27FC236}">
                <a16:creationId xmlns:a16="http://schemas.microsoft.com/office/drawing/2014/main" id="{F46F0964-0AAF-459D-83D3-8FFC3219D167}"/>
              </a:ext>
            </a:extLst>
          </p:cNvPr>
          <p:cNvPicPr>
            <a:picLocks noChangeAspect="1"/>
          </p:cNvPicPr>
          <p:nvPr/>
        </p:nvPicPr>
        <p:blipFill>
          <a:blip r:embed="rId4"/>
          <a:stretch>
            <a:fillRect/>
          </a:stretch>
        </p:blipFill>
        <p:spPr>
          <a:xfrm>
            <a:off x="1526684" y="4332578"/>
            <a:ext cx="621099" cy="591472"/>
          </a:xfrm>
          <a:prstGeom prst="rect">
            <a:avLst/>
          </a:prstGeom>
        </p:spPr>
      </p:pic>
      <p:pic>
        <p:nvPicPr>
          <p:cNvPr id="132" name="Picture 4" descr="C:\Users\KD\AppData\Local\Temp\SNAGHTML16bd3c44.PNG">
            <a:extLst>
              <a:ext uri="{FF2B5EF4-FFF2-40B4-BE49-F238E27FC236}">
                <a16:creationId xmlns:a16="http://schemas.microsoft.com/office/drawing/2014/main" id="{7F0F11C0-CFAF-4435-9D5A-BB22F2E369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7925" y="2160359"/>
            <a:ext cx="404388" cy="602511"/>
          </a:xfrm>
          <a:prstGeom prst="rect">
            <a:avLst/>
          </a:prstGeom>
          <a:noFill/>
          <a:extLst>
            <a:ext uri="{909E8E84-426E-40DD-AFC4-6F175D3DCCD1}">
              <a14:hiddenFill xmlns:a14="http://schemas.microsoft.com/office/drawing/2010/main">
                <a:solidFill>
                  <a:srgbClr val="FFFFFF"/>
                </a:solidFill>
              </a14:hiddenFill>
            </a:ext>
          </a:extLst>
        </p:spPr>
      </p:pic>
      <p:pic>
        <p:nvPicPr>
          <p:cNvPr id="40" name="Graphic 60">
            <a:extLst>
              <a:ext uri="{FF2B5EF4-FFF2-40B4-BE49-F238E27FC236}">
                <a16:creationId xmlns:a16="http://schemas.microsoft.com/office/drawing/2014/main" id="{BFA9BB46-6720-42FC-A563-BAA4DB8C5E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14106" y="3243076"/>
            <a:ext cx="583056" cy="582640"/>
          </a:xfrm>
          <a:prstGeom prst="rect">
            <a:avLst/>
          </a:prstGeom>
        </p:spPr>
      </p:pic>
      <p:pic>
        <p:nvPicPr>
          <p:cNvPr id="42" name="Picture 4" descr="C:\Users\KD\AppData\Local\Temp\SNAGHTML16bd3c44.PNG">
            <a:extLst>
              <a:ext uri="{FF2B5EF4-FFF2-40B4-BE49-F238E27FC236}">
                <a16:creationId xmlns:a16="http://schemas.microsoft.com/office/drawing/2014/main" id="{C08A3890-B89D-4090-AEC7-1E7CD86D79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353" y="2172133"/>
            <a:ext cx="404388" cy="602511"/>
          </a:xfrm>
          <a:prstGeom prst="rect">
            <a:avLst/>
          </a:prstGeom>
          <a:noFill/>
          <a:extLst>
            <a:ext uri="{909E8E84-426E-40DD-AFC4-6F175D3DCCD1}">
              <a14:hiddenFill xmlns:a14="http://schemas.microsoft.com/office/drawing/2010/main">
                <a:solidFill>
                  <a:srgbClr val="FFFFFF"/>
                </a:solidFill>
              </a14:hiddenFill>
            </a:ext>
          </a:extLst>
        </p:spPr>
      </p:pic>
      <p:pic>
        <p:nvPicPr>
          <p:cNvPr id="43" name="Graphic 60">
            <a:extLst>
              <a:ext uri="{FF2B5EF4-FFF2-40B4-BE49-F238E27FC236}">
                <a16:creationId xmlns:a16="http://schemas.microsoft.com/office/drawing/2014/main" id="{A53B285F-DF4B-45BE-8328-0492FE480B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7291" y="3243076"/>
            <a:ext cx="583056" cy="582640"/>
          </a:xfrm>
          <a:prstGeom prst="rect">
            <a:avLst/>
          </a:prstGeom>
        </p:spPr>
      </p:pic>
      <p:sp>
        <p:nvSpPr>
          <p:cNvPr id="45" name="TextBox 44">
            <a:extLst>
              <a:ext uri="{FF2B5EF4-FFF2-40B4-BE49-F238E27FC236}">
                <a16:creationId xmlns:a16="http://schemas.microsoft.com/office/drawing/2014/main" id="{3B690824-D199-434A-BA44-FC46972A9F2A}"/>
              </a:ext>
            </a:extLst>
          </p:cNvPr>
          <p:cNvSpPr txBox="1"/>
          <p:nvPr/>
        </p:nvSpPr>
        <p:spPr>
          <a:xfrm>
            <a:off x="6746857" y="1337099"/>
            <a:ext cx="1119157" cy="338554"/>
          </a:xfrm>
          <a:prstGeom prst="rect">
            <a:avLst/>
          </a:prstGeom>
          <a:solidFill>
            <a:schemeClr val="accent3">
              <a:lumMod val="20000"/>
              <a:lumOff val="80000"/>
            </a:schemeClr>
          </a:solidFill>
        </p:spPr>
        <p:txBody>
          <a:bodyPr wrap="square" lIns="0" tIns="0" rIns="0" bIns="0" rtlCol="0">
            <a:spAutoFit/>
          </a:bodyPr>
          <a:lstStyle/>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Management</a:t>
            </a:r>
          </a:p>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Groups</a:t>
            </a:r>
          </a:p>
        </p:txBody>
      </p:sp>
      <p:sp>
        <p:nvSpPr>
          <p:cNvPr id="46" name="TextBox 45">
            <a:extLst>
              <a:ext uri="{FF2B5EF4-FFF2-40B4-BE49-F238E27FC236}">
                <a16:creationId xmlns:a16="http://schemas.microsoft.com/office/drawing/2014/main" id="{9508291A-19CC-4388-B095-1AEF43175B91}"/>
              </a:ext>
            </a:extLst>
          </p:cNvPr>
          <p:cNvSpPr txBox="1"/>
          <p:nvPr/>
        </p:nvSpPr>
        <p:spPr>
          <a:xfrm>
            <a:off x="6746856" y="2304111"/>
            <a:ext cx="1119157" cy="169277"/>
          </a:xfrm>
          <a:prstGeom prst="rect">
            <a:avLst/>
          </a:prstGeom>
          <a:solidFill>
            <a:schemeClr val="accent3">
              <a:lumMod val="20000"/>
              <a:lumOff val="80000"/>
            </a:schemeClr>
          </a:solidFill>
        </p:spPr>
        <p:txBody>
          <a:bodyPr wrap="square" lIns="0" tIns="0" rIns="0" bIns="0" rtlCol="0">
            <a:spAutoFit/>
          </a:bodyPr>
          <a:lstStyle/>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Subscriptions</a:t>
            </a:r>
          </a:p>
        </p:txBody>
      </p:sp>
      <p:sp>
        <p:nvSpPr>
          <p:cNvPr id="47" name="TextBox 46">
            <a:extLst>
              <a:ext uri="{FF2B5EF4-FFF2-40B4-BE49-F238E27FC236}">
                <a16:creationId xmlns:a16="http://schemas.microsoft.com/office/drawing/2014/main" id="{6EBC7B4C-205E-4A27-92AF-349C919BE285}"/>
              </a:ext>
            </a:extLst>
          </p:cNvPr>
          <p:cNvSpPr txBox="1"/>
          <p:nvPr/>
        </p:nvSpPr>
        <p:spPr>
          <a:xfrm>
            <a:off x="6789003" y="3365119"/>
            <a:ext cx="1119157" cy="338554"/>
          </a:xfrm>
          <a:prstGeom prst="rect">
            <a:avLst/>
          </a:prstGeom>
          <a:solidFill>
            <a:schemeClr val="accent3">
              <a:lumMod val="20000"/>
              <a:lumOff val="80000"/>
            </a:schemeClr>
          </a:solidFill>
        </p:spPr>
        <p:txBody>
          <a:bodyPr wrap="square" lIns="0" tIns="0" rIns="0" bIns="0" rtlCol="0">
            <a:spAutoFit/>
          </a:bodyPr>
          <a:lstStyle/>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Resource</a:t>
            </a:r>
          </a:p>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Groups</a:t>
            </a:r>
          </a:p>
        </p:txBody>
      </p:sp>
      <p:sp>
        <p:nvSpPr>
          <p:cNvPr id="48" name="TextBox 47">
            <a:extLst>
              <a:ext uri="{FF2B5EF4-FFF2-40B4-BE49-F238E27FC236}">
                <a16:creationId xmlns:a16="http://schemas.microsoft.com/office/drawing/2014/main" id="{5B223888-2B57-4BFC-B571-405E583156D1}"/>
              </a:ext>
            </a:extLst>
          </p:cNvPr>
          <p:cNvSpPr txBox="1"/>
          <p:nvPr/>
        </p:nvSpPr>
        <p:spPr>
          <a:xfrm>
            <a:off x="6746857" y="4529875"/>
            <a:ext cx="1119157" cy="169277"/>
          </a:xfrm>
          <a:prstGeom prst="rect">
            <a:avLst/>
          </a:prstGeom>
          <a:solidFill>
            <a:schemeClr val="accent3">
              <a:lumMod val="20000"/>
              <a:lumOff val="80000"/>
            </a:schemeClr>
          </a:solidFill>
        </p:spPr>
        <p:txBody>
          <a:bodyPr wrap="square" lIns="0" tIns="0" rIns="0" bIns="0" rtlCol="0">
            <a:spAutoFit/>
          </a:bodyPr>
          <a:lstStyle/>
          <a:p>
            <a:pPr marL="0" marR="0" lvl="0" indent="0" algn="ctr" defTabSz="609585" rtl="0" eaLnBrk="1" fontAlgn="auto" latinLnBrk="0" hangingPunct="1">
              <a:lnSpc>
                <a:spcPct val="100000"/>
              </a:lnSpc>
              <a:spcBef>
                <a:spcPts val="0"/>
              </a:spcBef>
              <a:spcAft>
                <a:spcPts val="0"/>
              </a:spcAft>
              <a:buClrTx/>
              <a:buSzPct val="100000"/>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Resources</a:t>
            </a:r>
          </a:p>
        </p:txBody>
      </p:sp>
      <p:pic>
        <p:nvPicPr>
          <p:cNvPr id="49" name="Picture 48">
            <a:extLst>
              <a:ext uri="{FF2B5EF4-FFF2-40B4-BE49-F238E27FC236}">
                <a16:creationId xmlns:a16="http://schemas.microsoft.com/office/drawing/2014/main" id="{E5D988D7-D96D-453E-B0E1-4751EFA3ED7A}"/>
              </a:ext>
            </a:extLst>
          </p:cNvPr>
          <p:cNvPicPr>
            <a:picLocks noChangeAspect="1"/>
          </p:cNvPicPr>
          <p:nvPr/>
        </p:nvPicPr>
        <p:blipFill>
          <a:blip r:embed="rId8"/>
          <a:stretch>
            <a:fillRect/>
          </a:stretch>
        </p:blipFill>
        <p:spPr>
          <a:xfrm>
            <a:off x="3957659" y="4318548"/>
            <a:ext cx="583056" cy="583056"/>
          </a:xfrm>
          <a:prstGeom prst="rect">
            <a:avLst/>
          </a:prstGeom>
        </p:spPr>
      </p:pic>
      <p:pic>
        <p:nvPicPr>
          <p:cNvPr id="50" name="Picture 49">
            <a:extLst>
              <a:ext uri="{FF2B5EF4-FFF2-40B4-BE49-F238E27FC236}">
                <a16:creationId xmlns:a16="http://schemas.microsoft.com/office/drawing/2014/main" id="{6A82E8DA-520E-459A-A48B-F5D49F995F62}"/>
              </a:ext>
            </a:extLst>
          </p:cNvPr>
          <p:cNvPicPr>
            <a:picLocks noChangeAspect="1"/>
          </p:cNvPicPr>
          <p:nvPr/>
        </p:nvPicPr>
        <p:blipFill>
          <a:blip r:embed="rId9"/>
          <a:stretch>
            <a:fillRect/>
          </a:stretch>
        </p:blipFill>
        <p:spPr>
          <a:xfrm>
            <a:off x="5454715" y="4347985"/>
            <a:ext cx="618974" cy="618974"/>
          </a:xfrm>
          <a:prstGeom prst="rect">
            <a:avLst/>
          </a:prstGeom>
        </p:spPr>
      </p:pic>
      <p:cxnSp>
        <p:nvCxnSpPr>
          <p:cNvPr id="5" name="Connector: Elbow 4">
            <a:extLst>
              <a:ext uri="{FF2B5EF4-FFF2-40B4-BE49-F238E27FC236}">
                <a16:creationId xmlns:a16="http://schemas.microsoft.com/office/drawing/2014/main" id="{B7827F10-DCEA-416C-951A-F2A15E9D8D69}"/>
              </a:ext>
            </a:extLst>
          </p:cNvPr>
          <p:cNvCxnSpPr>
            <a:stCxn id="42" idx="0"/>
            <a:endCxn id="132" idx="0"/>
          </p:cNvCxnSpPr>
          <p:nvPr/>
        </p:nvCxnSpPr>
        <p:spPr>
          <a:xfrm rot="16200000" flipV="1">
            <a:off x="4725946" y="1124532"/>
            <a:ext cx="11774" cy="2083428"/>
          </a:xfrm>
          <a:prstGeom prst="bentConnector3">
            <a:avLst>
              <a:gd name="adj1" fmla="val 1178648"/>
            </a:avLst>
          </a:prstGeom>
          <a:ln w="1905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670E3F0B-0639-4E09-B528-0C3727B0A0F9}"/>
              </a:ext>
            </a:extLst>
          </p:cNvPr>
          <p:cNvCxnSpPr>
            <a:cxnSpLocks/>
            <a:stCxn id="43" idx="0"/>
            <a:endCxn id="40" idx="0"/>
          </p:cNvCxnSpPr>
          <p:nvPr/>
        </p:nvCxnSpPr>
        <p:spPr>
          <a:xfrm rot="16200000" flipV="1">
            <a:off x="3347227" y="2101483"/>
            <a:ext cx="12700" cy="2283185"/>
          </a:xfrm>
          <a:prstGeom prst="bentConnector3">
            <a:avLst>
              <a:gd name="adj1" fmla="val 1800000"/>
            </a:avLst>
          </a:prstGeom>
          <a:ln w="1905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E51BFD-7BF3-4AD3-8E5F-295FF5020731}"/>
              </a:ext>
            </a:extLst>
          </p:cNvPr>
          <p:cNvCxnSpPr>
            <a:cxnSpLocks/>
          </p:cNvCxnSpPr>
          <p:nvPr/>
        </p:nvCxnSpPr>
        <p:spPr>
          <a:xfrm>
            <a:off x="2211984" y="3847891"/>
            <a:ext cx="0" cy="2045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C6DCA1C-DED2-4A88-B728-D0EAB5B4E431}"/>
              </a:ext>
            </a:extLst>
          </p:cNvPr>
          <p:cNvCxnSpPr>
            <a:cxnSpLocks/>
          </p:cNvCxnSpPr>
          <p:nvPr/>
        </p:nvCxnSpPr>
        <p:spPr>
          <a:xfrm>
            <a:off x="3690119" y="2816680"/>
            <a:ext cx="6350" cy="20477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F58E510-887C-4005-809B-90189C2E6A3C}"/>
              </a:ext>
            </a:extLst>
          </p:cNvPr>
          <p:cNvCxnSpPr>
            <a:cxnSpLocks/>
          </p:cNvCxnSpPr>
          <p:nvPr/>
        </p:nvCxnSpPr>
        <p:spPr>
          <a:xfrm>
            <a:off x="4722135" y="1822269"/>
            <a:ext cx="6350" cy="2214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3B23DF3-4588-4A8C-94FE-E309B8302C15}"/>
              </a:ext>
            </a:extLst>
          </p:cNvPr>
          <p:cNvCxnSpPr>
            <a:cxnSpLocks/>
            <a:endCxn id="44" idx="0"/>
          </p:cNvCxnSpPr>
          <p:nvPr/>
        </p:nvCxnSpPr>
        <p:spPr>
          <a:xfrm>
            <a:off x="5775508" y="2790494"/>
            <a:ext cx="9167" cy="46191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C5A15EF-88D2-4960-B923-5DDC3D01D8BE}"/>
              </a:ext>
            </a:extLst>
          </p:cNvPr>
          <p:cNvCxnSpPr>
            <a:cxnSpLocks/>
          </p:cNvCxnSpPr>
          <p:nvPr/>
        </p:nvCxnSpPr>
        <p:spPr>
          <a:xfrm>
            <a:off x="5804247" y="3837660"/>
            <a:ext cx="0" cy="4959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DD0CEAD-7EC0-43FC-AF14-5673F8DC444F}"/>
              </a:ext>
            </a:extLst>
          </p:cNvPr>
          <p:cNvCxnSpPr>
            <a:cxnSpLocks/>
          </p:cNvCxnSpPr>
          <p:nvPr/>
        </p:nvCxnSpPr>
        <p:spPr>
          <a:xfrm>
            <a:off x="4502881" y="3858464"/>
            <a:ext cx="0" cy="1939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44" name="Graphic 60">
            <a:extLst>
              <a:ext uri="{FF2B5EF4-FFF2-40B4-BE49-F238E27FC236}">
                <a16:creationId xmlns:a16="http://schemas.microsoft.com/office/drawing/2014/main" id="{5B7248C6-ACB8-4E1A-8FD4-7D93697F90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93147" y="3252406"/>
            <a:ext cx="583056" cy="582640"/>
          </a:xfrm>
          <a:prstGeom prst="rect">
            <a:avLst/>
          </a:prstGeom>
        </p:spPr>
      </p:pic>
      <p:pic>
        <p:nvPicPr>
          <p:cNvPr id="27" name="Picture 26">
            <a:extLst>
              <a:ext uri="{FF2B5EF4-FFF2-40B4-BE49-F238E27FC236}">
                <a16:creationId xmlns:a16="http://schemas.microsoft.com/office/drawing/2014/main" id="{F9F54A14-3A3E-4128-9377-95C7F02AD94C}"/>
              </a:ext>
            </a:extLst>
          </p:cNvPr>
          <p:cNvPicPr>
            <a:picLocks noChangeAspect="1"/>
          </p:cNvPicPr>
          <p:nvPr/>
        </p:nvPicPr>
        <p:blipFill>
          <a:blip r:embed="rId8"/>
          <a:stretch>
            <a:fillRect/>
          </a:stretch>
        </p:blipFill>
        <p:spPr>
          <a:xfrm>
            <a:off x="852336" y="4306893"/>
            <a:ext cx="583056" cy="583056"/>
          </a:xfrm>
          <a:prstGeom prst="rect">
            <a:avLst/>
          </a:prstGeom>
        </p:spPr>
      </p:pic>
      <p:cxnSp>
        <p:nvCxnSpPr>
          <p:cNvPr id="23" name="Connector: Elbow 22">
            <a:extLst>
              <a:ext uri="{FF2B5EF4-FFF2-40B4-BE49-F238E27FC236}">
                <a16:creationId xmlns:a16="http://schemas.microsoft.com/office/drawing/2014/main" id="{8B6B8D4B-DEA6-43B5-B6CB-6808214E7FD2}"/>
              </a:ext>
            </a:extLst>
          </p:cNvPr>
          <p:cNvCxnSpPr>
            <a:cxnSpLocks/>
          </p:cNvCxnSpPr>
          <p:nvPr/>
        </p:nvCxnSpPr>
        <p:spPr>
          <a:xfrm rot="16200000" flipH="1">
            <a:off x="2192780" y="3233043"/>
            <a:ext cx="38409" cy="2123542"/>
          </a:xfrm>
          <a:prstGeom prst="bentConnector3">
            <a:avLst>
              <a:gd name="adj1" fmla="val -595173"/>
            </a:avLst>
          </a:prstGeom>
          <a:ln w="1905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AE9D5F44-729C-4EF9-A0C8-E725C532DA50}"/>
              </a:ext>
            </a:extLst>
          </p:cNvPr>
          <p:cNvCxnSpPr>
            <a:cxnSpLocks/>
            <a:stCxn id="49" idx="0"/>
          </p:cNvCxnSpPr>
          <p:nvPr/>
        </p:nvCxnSpPr>
        <p:spPr>
          <a:xfrm rot="16200000" flipH="1">
            <a:off x="4532448" y="4035286"/>
            <a:ext cx="7239" cy="573763"/>
          </a:xfrm>
          <a:prstGeom prst="bentConnector3">
            <a:avLst>
              <a:gd name="adj1" fmla="val -3559815"/>
            </a:avLst>
          </a:prstGeom>
          <a:ln w="1905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F4AACAF-21D4-420E-B495-51A847340D6F}"/>
              </a:ext>
            </a:extLst>
          </p:cNvPr>
          <p:cNvCxnSpPr>
            <a:cxnSpLocks/>
          </p:cNvCxnSpPr>
          <p:nvPr/>
        </p:nvCxnSpPr>
        <p:spPr>
          <a:xfrm>
            <a:off x="1821416" y="4050147"/>
            <a:ext cx="4544" cy="2446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2FF2F633-C8C8-411A-B51A-5D4D28891E02}"/>
              </a:ext>
            </a:extLst>
          </p:cNvPr>
          <p:cNvPicPr>
            <a:picLocks noChangeAspect="1"/>
          </p:cNvPicPr>
          <p:nvPr/>
        </p:nvPicPr>
        <p:blipFill>
          <a:blip r:embed="rId10"/>
          <a:stretch>
            <a:fillRect/>
          </a:stretch>
        </p:blipFill>
        <p:spPr>
          <a:xfrm>
            <a:off x="2291473" y="4403183"/>
            <a:ext cx="558162" cy="322319"/>
          </a:xfrm>
          <a:prstGeom prst="rect">
            <a:avLst/>
          </a:prstGeom>
        </p:spPr>
      </p:pic>
      <p:pic>
        <p:nvPicPr>
          <p:cNvPr id="66" name="Picture 65">
            <a:extLst>
              <a:ext uri="{FF2B5EF4-FFF2-40B4-BE49-F238E27FC236}">
                <a16:creationId xmlns:a16="http://schemas.microsoft.com/office/drawing/2014/main" id="{335F817D-7190-427B-82CA-61490FD58291}"/>
              </a:ext>
            </a:extLst>
          </p:cNvPr>
          <p:cNvPicPr>
            <a:picLocks noChangeAspect="1"/>
          </p:cNvPicPr>
          <p:nvPr/>
        </p:nvPicPr>
        <p:blipFill>
          <a:blip r:embed="rId10"/>
          <a:stretch>
            <a:fillRect/>
          </a:stretch>
        </p:blipFill>
        <p:spPr>
          <a:xfrm>
            <a:off x="4559969" y="4406463"/>
            <a:ext cx="558162" cy="322319"/>
          </a:xfrm>
          <a:prstGeom prst="rect">
            <a:avLst/>
          </a:prstGeom>
        </p:spPr>
      </p:pic>
      <p:cxnSp>
        <p:nvCxnSpPr>
          <p:cNvPr id="71" name="Straight Connector 70">
            <a:extLst>
              <a:ext uri="{FF2B5EF4-FFF2-40B4-BE49-F238E27FC236}">
                <a16:creationId xmlns:a16="http://schemas.microsoft.com/office/drawing/2014/main" id="{B1E4A06F-A682-4125-80C7-7E11A371E11E}"/>
              </a:ext>
            </a:extLst>
          </p:cNvPr>
          <p:cNvCxnSpPr>
            <a:cxnSpLocks/>
          </p:cNvCxnSpPr>
          <p:nvPr/>
        </p:nvCxnSpPr>
        <p:spPr>
          <a:xfrm>
            <a:off x="2547921" y="4057320"/>
            <a:ext cx="4544" cy="2446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Slide Number Placeholder 3">
            <a:extLst>
              <a:ext uri="{FF2B5EF4-FFF2-40B4-BE49-F238E27FC236}">
                <a16:creationId xmlns:a16="http://schemas.microsoft.com/office/drawing/2014/main" id="{356B2E19-E04B-4892-9B33-C218FE96395A}"/>
              </a:ext>
            </a:extLst>
          </p:cNvPr>
          <p:cNvSpPr>
            <a:spLocks noGrp="1"/>
          </p:cNvSpPr>
          <p:nvPr>
            <p:ph type="sldNum" sz="quarter" idx="4"/>
          </p:nvPr>
        </p:nvSpPr>
        <p:spPr>
          <a:xfrm>
            <a:off x="11632332" y="6439670"/>
            <a:ext cx="89768" cy="169277"/>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D70FF2A-E074-4D3B-BB94-FFBB4B519E26}" type="slidenum">
              <a:rPr kumimoji="0" lang="en-CA" sz="11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CA" sz="11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5058561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4897" y="0"/>
            <a:ext cx="8200641"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Arial"/>
                <a:ea typeface="+mn-ea"/>
                <a:cs typeface="+mn-cs"/>
              </a:rPr>
              <a:t>Key Azure Governance Technologies - </a:t>
            </a:r>
            <a:r>
              <a:rPr kumimoji="0" lang="en-CA" sz="1600" b="0" i="1" u="none" strike="noStrike" kern="1200" cap="none" spc="0" normalizeH="0" baseline="0" noProof="0" dirty="0">
                <a:ln>
                  <a:noFill/>
                </a:ln>
                <a:solidFill>
                  <a:prstClr val="black"/>
                </a:solidFill>
                <a:effectLst/>
                <a:uLnTx/>
                <a:uFillTx/>
                <a:latin typeface="Arial"/>
                <a:ea typeface="+mn-ea"/>
                <a:cs typeface="+mn-cs"/>
              </a:rPr>
              <a:t>BRK2021 - Azure security &amp; management</a:t>
            </a:r>
            <a:endParaRPr kumimoji="0" lang="en-US" sz="1600" b="1" i="1" u="none" strike="noStrike" kern="1200" cap="none" spc="0" normalizeH="0" baseline="0" noProof="0" dirty="0">
              <a:ln>
                <a:noFill/>
              </a:ln>
              <a:solidFill>
                <a:prstClr val="black"/>
              </a:solidFill>
              <a:effectLst/>
              <a:uLnTx/>
              <a:uFillTx/>
              <a:latin typeface="Arial"/>
              <a:ea typeface="+mn-ea"/>
              <a:cs typeface="+mn-cs"/>
            </a:endParaRPr>
          </a:p>
        </p:txBody>
      </p:sp>
      <p:cxnSp>
        <p:nvCxnSpPr>
          <p:cNvPr id="31" name="Straight Connector 30">
            <a:extLst>
              <a:ext uri="{FF2B5EF4-FFF2-40B4-BE49-F238E27FC236}">
                <a16:creationId xmlns:a16="http://schemas.microsoft.com/office/drawing/2014/main" id="{762E6D50-8B21-4C1D-95D7-1501B3B01EB9}"/>
              </a:ext>
            </a:extLst>
          </p:cNvPr>
          <p:cNvCxnSpPr/>
          <p:nvPr/>
        </p:nvCxnSpPr>
        <p:spPr>
          <a:xfrm>
            <a:off x="3899242" y="1331593"/>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cxnSp>
        <p:nvCxnSpPr>
          <p:cNvPr id="32" name="Straight Connector 31">
            <a:extLst>
              <a:ext uri="{FF2B5EF4-FFF2-40B4-BE49-F238E27FC236}">
                <a16:creationId xmlns:a16="http://schemas.microsoft.com/office/drawing/2014/main" id="{A2386289-6EB1-4E73-A3D8-23772D6CB246}"/>
              </a:ext>
            </a:extLst>
          </p:cNvPr>
          <p:cNvCxnSpPr/>
          <p:nvPr/>
        </p:nvCxnSpPr>
        <p:spPr>
          <a:xfrm>
            <a:off x="8169113" y="1331593"/>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grpSp>
        <p:nvGrpSpPr>
          <p:cNvPr id="33" name="Group 32">
            <a:extLst>
              <a:ext uri="{FF2B5EF4-FFF2-40B4-BE49-F238E27FC236}">
                <a16:creationId xmlns:a16="http://schemas.microsoft.com/office/drawing/2014/main" id="{E689D0BE-FDD7-461B-B636-728BA77D7767}"/>
              </a:ext>
            </a:extLst>
          </p:cNvPr>
          <p:cNvGrpSpPr/>
          <p:nvPr/>
        </p:nvGrpSpPr>
        <p:grpSpPr>
          <a:xfrm>
            <a:off x="469900" y="4017845"/>
            <a:ext cx="2633657" cy="1029821"/>
            <a:chOff x="583133" y="4434492"/>
            <a:chExt cx="2903107" cy="1029968"/>
          </a:xfrm>
        </p:grpSpPr>
        <p:sp>
          <p:nvSpPr>
            <p:cNvPr id="34" name="Rectangle 33">
              <a:extLst>
                <a:ext uri="{FF2B5EF4-FFF2-40B4-BE49-F238E27FC236}">
                  <a16:creationId xmlns:a16="http://schemas.microsoft.com/office/drawing/2014/main" id="{6A15113A-3156-4788-8683-151AEB972A58}"/>
                </a:ext>
              </a:extLst>
            </p:cNvPr>
            <p:cNvSpPr/>
            <p:nvPr/>
          </p:nvSpPr>
          <p:spPr bwMode="auto">
            <a:xfrm>
              <a:off x="583133" y="4434492"/>
              <a:ext cx="2779079" cy="6096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43C7A"/>
                  </a:solidFill>
                  <a:effectLst/>
                  <a:uLnTx/>
                  <a:uFillTx/>
                  <a:latin typeface="Arial"/>
                  <a:ea typeface="+mn-ea"/>
                  <a:cs typeface="Segoe UI Semibold" panose="020B0702040204020203" pitchFamily="34" charset="0"/>
                </a:rPr>
                <a:t>Policy</a:t>
              </a:r>
            </a:p>
          </p:txBody>
        </p:sp>
        <p:sp>
          <p:nvSpPr>
            <p:cNvPr id="35" name="Text Placeholder 22">
              <a:extLst>
                <a:ext uri="{FF2B5EF4-FFF2-40B4-BE49-F238E27FC236}">
                  <a16:creationId xmlns:a16="http://schemas.microsoft.com/office/drawing/2014/main" id="{5EA1C7AF-8405-400D-9F01-A3C29DAE4156}"/>
                </a:ext>
              </a:extLst>
            </p:cNvPr>
            <p:cNvSpPr txBox="1">
              <a:spLocks/>
            </p:cNvSpPr>
            <p:nvPr/>
          </p:nvSpPr>
          <p:spPr>
            <a:xfrm>
              <a:off x="583133" y="4891967"/>
              <a:ext cx="2903107" cy="572493"/>
            </a:xfrm>
            <a:prstGeom prst="rect">
              <a:avLst/>
            </a:prstGeom>
          </p:spPr>
          <p:txBody>
            <a:bodyPr wrap="square" lIns="182854" tIns="91414" rIns="91414" bIns="91414">
              <a:spAutoFit/>
            </a:bodyPr>
            <a:lstStyle>
              <a:defPPr>
                <a:defRPr lang="en-US"/>
              </a:defPPr>
              <a:lvl1pPr lvl="0" indent="0" algn="ctr" defTabSz="913505" fontAlgn="base">
                <a:lnSpc>
                  <a:spcPct val="90000"/>
                </a:lnSpc>
                <a:spcBef>
                  <a:spcPct val="20000"/>
                </a:spcBef>
                <a:spcAft>
                  <a:spcPct val="0"/>
                </a:spcAft>
                <a:buSzPct val="90000"/>
                <a:buFontTx/>
                <a:buNone/>
                <a:defRPr baseline="0">
                  <a:solidFill>
                    <a:srgbClr val="505050"/>
                  </a:solidFill>
                  <a:latin typeface="Segoe UI Semibold" panose="020B0702040204020203" pitchFamily="34" charset="0"/>
                  <a:ea typeface="ＭＳ Ｐゴシック" charset="0"/>
                  <a:cs typeface="Segoe UI Semibold" panose="020B07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l" defTabSz="931506" rtl="0" eaLnBrk="1" fontAlgn="base" latinLnBrk="0" hangingPunct="1">
                <a:lnSpc>
                  <a:spcPct val="90000"/>
                </a:lnSpc>
                <a:spcBef>
                  <a:spcPct val="20000"/>
                </a:spcBef>
                <a:spcAft>
                  <a:spcPct val="0"/>
                </a:spcAft>
                <a:buClrTx/>
                <a:buSzPct val="90000"/>
                <a:buFontTx/>
                <a:buNone/>
                <a:tabLst/>
                <a:defRPr/>
              </a:pPr>
              <a:r>
                <a:rPr kumimoji="0" lang="en-US" sz="1400" b="0" i="0" u="none" strike="noStrike" kern="1200" cap="none" spc="0" normalizeH="0" baseline="0" noProof="0" dirty="0">
                  <a:ln>
                    <a:noFill/>
                  </a:ln>
                  <a:solidFill>
                    <a:srgbClr val="1A1A1A"/>
                  </a:solidFill>
                  <a:effectLst/>
                  <a:uLnTx/>
                  <a:uFillTx/>
                  <a:latin typeface="Arial"/>
                  <a:ea typeface="ＭＳ Ｐゴシック" charset="0"/>
                  <a:cs typeface="Segoe UI Semilight" panose="020B0402040204020203" pitchFamily="34" charset="0"/>
                </a:rPr>
                <a:t>Enforce or audit rules to ensure compliance.</a:t>
              </a:r>
            </a:p>
          </p:txBody>
        </p:sp>
      </p:grpSp>
      <p:grpSp>
        <p:nvGrpSpPr>
          <p:cNvPr id="36" name="Group 35">
            <a:extLst>
              <a:ext uri="{FF2B5EF4-FFF2-40B4-BE49-F238E27FC236}">
                <a16:creationId xmlns:a16="http://schemas.microsoft.com/office/drawing/2014/main" id="{237030BD-6766-487D-A2C2-29DFB99E44C3}"/>
              </a:ext>
            </a:extLst>
          </p:cNvPr>
          <p:cNvGrpSpPr/>
          <p:nvPr/>
        </p:nvGrpSpPr>
        <p:grpSpPr>
          <a:xfrm>
            <a:off x="4416186" y="4015498"/>
            <a:ext cx="3359809" cy="1223720"/>
            <a:chOff x="4311047" y="4434492"/>
            <a:chExt cx="3493257" cy="1223895"/>
          </a:xfrm>
        </p:grpSpPr>
        <p:sp>
          <p:nvSpPr>
            <p:cNvPr id="37" name="Rectangle 36">
              <a:extLst>
                <a:ext uri="{FF2B5EF4-FFF2-40B4-BE49-F238E27FC236}">
                  <a16:creationId xmlns:a16="http://schemas.microsoft.com/office/drawing/2014/main" id="{44AEA81F-8571-4378-AEC1-1E511C5E292A}"/>
                </a:ext>
              </a:extLst>
            </p:cNvPr>
            <p:cNvSpPr/>
            <p:nvPr/>
          </p:nvSpPr>
          <p:spPr bwMode="auto">
            <a:xfrm>
              <a:off x="4311047" y="4434492"/>
              <a:ext cx="2651355" cy="6096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43C7A"/>
                  </a:solidFill>
                  <a:effectLst/>
                  <a:uLnTx/>
                  <a:uFillTx/>
                  <a:latin typeface="Arial"/>
                  <a:ea typeface="+mn-ea"/>
                  <a:cs typeface="Segoe UI Semibold" panose="020B0702040204020203" pitchFamily="34" charset="0"/>
                </a:rPr>
                <a:t>Blueprints</a:t>
              </a:r>
            </a:p>
          </p:txBody>
        </p:sp>
        <p:sp>
          <p:nvSpPr>
            <p:cNvPr id="38" name="Text Placeholder 22">
              <a:extLst>
                <a:ext uri="{FF2B5EF4-FFF2-40B4-BE49-F238E27FC236}">
                  <a16:creationId xmlns:a16="http://schemas.microsoft.com/office/drawing/2014/main" id="{59248F01-9F6F-4A7B-B244-150E404CDA9F}"/>
                </a:ext>
              </a:extLst>
            </p:cNvPr>
            <p:cNvSpPr txBox="1">
              <a:spLocks/>
            </p:cNvSpPr>
            <p:nvPr/>
          </p:nvSpPr>
          <p:spPr>
            <a:xfrm>
              <a:off x="4311047" y="4891967"/>
              <a:ext cx="3493257" cy="766420"/>
            </a:xfrm>
            <a:prstGeom prst="rect">
              <a:avLst/>
            </a:prstGeom>
          </p:spPr>
          <p:txBody>
            <a:bodyPr wrap="square" lIns="182854" tIns="91414" rIns="91414" bIns="91414">
              <a:spAutoFit/>
            </a:bodyPr>
            <a:lstStyle>
              <a:defPPr>
                <a:defRPr lang="en-US"/>
              </a:defPPr>
              <a:lvl1pPr lvl="0" indent="0" algn="ctr" defTabSz="913505" fontAlgn="base">
                <a:lnSpc>
                  <a:spcPct val="90000"/>
                </a:lnSpc>
                <a:spcBef>
                  <a:spcPct val="20000"/>
                </a:spcBef>
                <a:spcAft>
                  <a:spcPct val="0"/>
                </a:spcAft>
                <a:buSzPct val="90000"/>
                <a:buFontTx/>
                <a:buNone/>
                <a:defRPr baseline="0">
                  <a:solidFill>
                    <a:srgbClr val="505050"/>
                  </a:solidFill>
                  <a:latin typeface="Segoe UI Semibold" panose="020B0702040204020203" pitchFamily="34" charset="0"/>
                  <a:ea typeface="ＭＳ Ｐゴシック" charset="0"/>
                  <a:cs typeface="Segoe UI Semibold" panose="020B07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l" defTabSz="931506" rtl="0" eaLnBrk="1" fontAlgn="base" latinLnBrk="0" hangingPunct="1">
                <a:lnSpc>
                  <a:spcPct val="90000"/>
                </a:lnSpc>
                <a:spcBef>
                  <a:spcPct val="20000"/>
                </a:spcBef>
                <a:spcAft>
                  <a:spcPct val="0"/>
                </a:spcAft>
                <a:buClrTx/>
                <a:buSzPct val="90000"/>
                <a:buFontTx/>
                <a:buNone/>
                <a:tabLst/>
                <a:defRPr/>
              </a:pPr>
              <a:r>
                <a:rPr kumimoji="0" lang="en-US" sz="1400" b="0" i="0" u="none" strike="noStrike" kern="1200" cap="none" spc="0" normalizeH="0" baseline="0" noProof="0" dirty="0">
                  <a:ln>
                    <a:noFill/>
                  </a:ln>
                  <a:solidFill>
                    <a:srgbClr val="1A1A1A"/>
                  </a:solidFill>
                  <a:effectLst/>
                  <a:uLnTx/>
                  <a:uFillTx/>
                  <a:latin typeface="Arial"/>
                  <a:ea typeface="ＭＳ Ｐゴシック" charset="0"/>
                  <a:cs typeface="Segoe UI Semilight" panose="020B0402040204020203" pitchFamily="34" charset="0"/>
                </a:rPr>
                <a:t>Quickly create multiple subscriptions with resources, policies and users already setup.</a:t>
              </a:r>
            </a:p>
          </p:txBody>
        </p:sp>
      </p:grpSp>
      <p:grpSp>
        <p:nvGrpSpPr>
          <p:cNvPr id="39" name="Group 38">
            <a:extLst>
              <a:ext uri="{FF2B5EF4-FFF2-40B4-BE49-F238E27FC236}">
                <a16:creationId xmlns:a16="http://schemas.microsoft.com/office/drawing/2014/main" id="{81FA7059-90F6-424D-9494-003E06A8D549}"/>
              </a:ext>
            </a:extLst>
          </p:cNvPr>
          <p:cNvGrpSpPr/>
          <p:nvPr/>
        </p:nvGrpSpPr>
        <p:grpSpPr>
          <a:xfrm>
            <a:off x="8492106" y="4018335"/>
            <a:ext cx="3349060" cy="1417621"/>
            <a:chOff x="8038961" y="4434492"/>
            <a:chExt cx="3566160" cy="1417819"/>
          </a:xfrm>
        </p:grpSpPr>
        <p:sp>
          <p:nvSpPr>
            <p:cNvPr id="40" name="Rectangle 39">
              <a:extLst>
                <a:ext uri="{FF2B5EF4-FFF2-40B4-BE49-F238E27FC236}">
                  <a16:creationId xmlns:a16="http://schemas.microsoft.com/office/drawing/2014/main" id="{95CB7BB6-7FF9-43A3-A511-9E023EAA7F5F}"/>
                </a:ext>
              </a:extLst>
            </p:cNvPr>
            <p:cNvSpPr/>
            <p:nvPr/>
          </p:nvSpPr>
          <p:spPr bwMode="auto">
            <a:xfrm>
              <a:off x="8038961" y="4434492"/>
              <a:ext cx="3265828" cy="6096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43C7A"/>
                  </a:solidFill>
                  <a:effectLst/>
                  <a:uLnTx/>
                  <a:uFillTx/>
                  <a:latin typeface="Arial"/>
                  <a:ea typeface="+mn-ea"/>
                  <a:cs typeface="Segoe UI Semibold" panose="020B0702040204020203" pitchFamily="34" charset="0"/>
                </a:rPr>
                <a:t>Management Groups</a:t>
              </a:r>
            </a:p>
          </p:txBody>
        </p:sp>
        <p:sp>
          <p:nvSpPr>
            <p:cNvPr id="41" name="Text Placeholder 22">
              <a:extLst>
                <a:ext uri="{FF2B5EF4-FFF2-40B4-BE49-F238E27FC236}">
                  <a16:creationId xmlns:a16="http://schemas.microsoft.com/office/drawing/2014/main" id="{F719B688-6AF3-4D1E-A032-68E877BA4357}"/>
                </a:ext>
              </a:extLst>
            </p:cNvPr>
            <p:cNvSpPr txBox="1">
              <a:spLocks/>
            </p:cNvSpPr>
            <p:nvPr/>
          </p:nvSpPr>
          <p:spPr>
            <a:xfrm>
              <a:off x="8038961" y="4891967"/>
              <a:ext cx="3566160" cy="960344"/>
            </a:xfrm>
            <a:prstGeom prst="rect">
              <a:avLst/>
            </a:prstGeom>
          </p:spPr>
          <p:txBody>
            <a:bodyPr wrap="square" lIns="182854" tIns="91414" rIns="91414" bIns="91414">
              <a:spAutoFit/>
            </a:bodyPr>
            <a:lstStyle>
              <a:defPPr>
                <a:defRPr lang="en-US"/>
              </a:defPPr>
              <a:lvl1pPr lvl="0" indent="0" algn="ctr" defTabSz="913505" fontAlgn="base">
                <a:lnSpc>
                  <a:spcPct val="90000"/>
                </a:lnSpc>
                <a:spcBef>
                  <a:spcPct val="20000"/>
                </a:spcBef>
                <a:spcAft>
                  <a:spcPct val="0"/>
                </a:spcAft>
                <a:buSzPct val="90000"/>
                <a:buFontTx/>
                <a:buNone/>
                <a:defRPr baseline="0">
                  <a:solidFill>
                    <a:srgbClr val="505050"/>
                  </a:solidFill>
                  <a:latin typeface="Segoe UI Semibold" panose="020B0702040204020203" pitchFamily="34" charset="0"/>
                  <a:ea typeface="ＭＳ Ｐゴシック" charset="0"/>
                  <a:cs typeface="Segoe UI Semibold" panose="020B07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l" defTabSz="931506" rtl="0" eaLnBrk="1" fontAlgn="base" latinLnBrk="0" hangingPunct="1">
                <a:lnSpc>
                  <a:spcPct val="90000"/>
                </a:lnSpc>
                <a:spcBef>
                  <a:spcPct val="20000"/>
                </a:spcBef>
                <a:spcAft>
                  <a:spcPct val="0"/>
                </a:spcAft>
                <a:buClrTx/>
                <a:buSzPct val="90000"/>
                <a:buFontTx/>
                <a:buNone/>
                <a:tabLst/>
                <a:defRPr/>
              </a:pPr>
              <a:r>
                <a:rPr kumimoji="0" lang="en-US" sz="1400" b="0" i="0" u="none" strike="noStrike" kern="1200" cap="none" spc="0" normalizeH="0" baseline="0" noProof="0" dirty="0">
                  <a:ln>
                    <a:noFill/>
                  </a:ln>
                  <a:solidFill>
                    <a:srgbClr val="1A1A1A"/>
                  </a:solidFill>
                  <a:effectLst/>
                  <a:uLnTx/>
                  <a:uFillTx/>
                  <a:latin typeface="Arial"/>
                  <a:ea typeface="ＭＳ Ｐゴシック" charset="0"/>
                  <a:cs typeface="Segoe UI Semilight" panose="020B0402040204020203" pitchFamily="34" charset="0"/>
                </a:rPr>
                <a:t>Map your organizational structure into Azure to enable governance in multi-tenant and cross-regional scenarios</a:t>
              </a:r>
            </a:p>
          </p:txBody>
        </p:sp>
      </p:grpSp>
      <p:sp>
        <p:nvSpPr>
          <p:cNvPr id="42" name="Rectangle 41">
            <a:extLst>
              <a:ext uri="{FF2B5EF4-FFF2-40B4-BE49-F238E27FC236}">
                <a16:creationId xmlns:a16="http://schemas.microsoft.com/office/drawing/2014/main" id="{8E9A09DD-0ECF-4197-8A3E-61CB047AA1E9}"/>
              </a:ext>
            </a:extLst>
          </p:cNvPr>
          <p:cNvSpPr/>
          <p:nvPr/>
        </p:nvSpPr>
        <p:spPr>
          <a:xfrm>
            <a:off x="597385" y="1650491"/>
            <a:ext cx="2882157" cy="2192908"/>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05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policyRule</a:t>
            </a: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"if"</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"not"</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"field"</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05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"location"</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"in"</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05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"[parameters('</a:t>
            </a:r>
            <a:r>
              <a:rPr kumimoji="0" lang="en-US" sz="105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listOfAllowedLocations</a:t>
            </a:r>
            <a:r>
              <a:rPr kumimoji="0" lang="en-US" sz="105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"then"</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"effect"</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05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"Deny"</a:t>
            </a: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05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43" name="Group 42">
            <a:extLst>
              <a:ext uri="{FF2B5EF4-FFF2-40B4-BE49-F238E27FC236}">
                <a16:creationId xmlns:a16="http://schemas.microsoft.com/office/drawing/2014/main" id="{9FFC2DEA-090A-4682-B451-0CD8C60D4DFF}"/>
              </a:ext>
            </a:extLst>
          </p:cNvPr>
          <p:cNvGrpSpPr/>
          <p:nvPr/>
        </p:nvGrpSpPr>
        <p:grpSpPr>
          <a:xfrm>
            <a:off x="4595147" y="1351780"/>
            <a:ext cx="2875104" cy="2634782"/>
            <a:chOff x="4618354" y="2004620"/>
            <a:chExt cx="2875104" cy="2634782"/>
          </a:xfrm>
        </p:grpSpPr>
        <p:grpSp>
          <p:nvGrpSpPr>
            <p:cNvPr id="44" name="Group 43">
              <a:extLst>
                <a:ext uri="{FF2B5EF4-FFF2-40B4-BE49-F238E27FC236}">
                  <a16:creationId xmlns:a16="http://schemas.microsoft.com/office/drawing/2014/main" id="{5A3B26E6-C6D1-495F-A859-82891A9E4DD5}"/>
                </a:ext>
              </a:extLst>
            </p:cNvPr>
            <p:cNvGrpSpPr/>
            <p:nvPr/>
          </p:nvGrpSpPr>
          <p:grpSpPr>
            <a:xfrm rot="5400000">
              <a:off x="4738515" y="1884459"/>
              <a:ext cx="2634782" cy="2875104"/>
              <a:chOff x="4664682" y="2055017"/>
              <a:chExt cx="1271669" cy="1271669"/>
            </a:xfrm>
          </p:grpSpPr>
          <p:sp>
            <p:nvSpPr>
              <p:cNvPr id="51" name="Education" title="Icon of a rolled paper with a ribbon stamped on it">
                <a:extLst>
                  <a:ext uri="{FF2B5EF4-FFF2-40B4-BE49-F238E27FC236}">
                    <a16:creationId xmlns:a16="http://schemas.microsoft.com/office/drawing/2014/main" id="{76C5623E-BEA8-4C4F-982D-BF283CA47E59}"/>
                  </a:ext>
                </a:extLst>
              </p:cNvPr>
              <p:cNvSpPr>
                <a:spLocks noChangeAspect="1" noEditPoints="1"/>
              </p:cNvSpPr>
              <p:nvPr/>
            </p:nvSpPr>
            <p:spPr bwMode="auto">
              <a:xfrm>
                <a:off x="4664682" y="2055017"/>
                <a:ext cx="1271669" cy="127166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solidFill>
                <a:schemeClr val="bg2"/>
              </a:solidFill>
              <a:ln w="19050" cap="sq">
                <a:solidFill>
                  <a:schemeClr val="bg2">
                    <a:lumMod val="75000"/>
                  </a:schemeClr>
                </a:solidFill>
                <a:prstDash val="soli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2" name="Rectangle 51">
                <a:extLst>
                  <a:ext uri="{FF2B5EF4-FFF2-40B4-BE49-F238E27FC236}">
                    <a16:creationId xmlns:a16="http://schemas.microsoft.com/office/drawing/2014/main" id="{CDF32D2F-15E1-47B5-AED0-E3D31D45F1AB}"/>
                  </a:ext>
                </a:extLst>
              </p:cNvPr>
              <p:cNvSpPr/>
              <p:nvPr/>
            </p:nvSpPr>
            <p:spPr bwMode="auto">
              <a:xfrm>
                <a:off x="4892040" y="2166163"/>
                <a:ext cx="731520" cy="8284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pic>
          <p:nvPicPr>
            <p:cNvPr id="45" name="Graphic 60">
              <a:extLst>
                <a:ext uri="{FF2B5EF4-FFF2-40B4-BE49-F238E27FC236}">
                  <a16:creationId xmlns:a16="http://schemas.microsoft.com/office/drawing/2014/main" id="{70CD3004-0504-4879-BBCD-C6CF816FB9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0755" y="2521528"/>
              <a:ext cx="515284" cy="514916"/>
            </a:xfrm>
            <a:prstGeom prst="rect">
              <a:avLst/>
            </a:prstGeom>
          </p:spPr>
        </p:pic>
        <p:sp>
          <p:nvSpPr>
            <p:cNvPr id="46" name="Rectangle 45">
              <a:extLst>
                <a:ext uri="{FF2B5EF4-FFF2-40B4-BE49-F238E27FC236}">
                  <a16:creationId xmlns:a16="http://schemas.microsoft.com/office/drawing/2014/main" id="{08F28058-11E9-43A1-BBEA-183490CB2427}"/>
                </a:ext>
              </a:extLst>
            </p:cNvPr>
            <p:cNvSpPr/>
            <p:nvPr/>
          </p:nvSpPr>
          <p:spPr>
            <a:xfrm>
              <a:off x="5321519" y="3002965"/>
              <a:ext cx="881395" cy="27699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D0D0D"/>
                  </a:solidFill>
                  <a:effectLst/>
                  <a:uLnTx/>
                  <a:uFillTx/>
                  <a:latin typeface="Segoe UI Semibold"/>
                  <a:ea typeface="+mn-ea"/>
                  <a:cs typeface="+mn-cs"/>
                </a:rPr>
                <a:t>Resources</a:t>
              </a:r>
            </a:p>
          </p:txBody>
        </p:sp>
        <p:sp>
          <p:nvSpPr>
            <p:cNvPr id="47" name="Rectangle 46">
              <a:extLst>
                <a:ext uri="{FF2B5EF4-FFF2-40B4-BE49-F238E27FC236}">
                  <a16:creationId xmlns:a16="http://schemas.microsoft.com/office/drawing/2014/main" id="{44110FAF-C5AC-4611-B258-991F055453E5}"/>
                </a:ext>
              </a:extLst>
            </p:cNvPr>
            <p:cNvSpPr/>
            <p:nvPr/>
          </p:nvSpPr>
          <p:spPr>
            <a:xfrm>
              <a:off x="5819399" y="3741877"/>
              <a:ext cx="700448" cy="27699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D0D0D"/>
                  </a:solidFill>
                  <a:effectLst/>
                  <a:uLnTx/>
                  <a:uFillTx/>
                  <a:latin typeface="Segoe UI Semibold"/>
                  <a:ea typeface="+mn-ea"/>
                  <a:cs typeface="+mn-cs"/>
                </a:rPr>
                <a:t>Policies</a:t>
              </a:r>
            </a:p>
          </p:txBody>
        </p:sp>
        <p:pic>
          <p:nvPicPr>
            <p:cNvPr id="48" name="Graphic 59">
              <a:extLst>
                <a:ext uri="{FF2B5EF4-FFF2-40B4-BE49-F238E27FC236}">
                  <a16:creationId xmlns:a16="http://schemas.microsoft.com/office/drawing/2014/main" id="{DDD1071E-3383-4C30-85AD-4CB6302BFE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64028" y="3279964"/>
              <a:ext cx="473900" cy="466794"/>
            </a:xfrm>
            <a:prstGeom prst="rect">
              <a:avLst/>
            </a:prstGeom>
          </p:spPr>
        </p:pic>
        <p:sp>
          <p:nvSpPr>
            <p:cNvPr id="49" name="Rectangle 48">
              <a:extLst>
                <a:ext uri="{FF2B5EF4-FFF2-40B4-BE49-F238E27FC236}">
                  <a16:creationId xmlns:a16="http://schemas.microsoft.com/office/drawing/2014/main" id="{1818635E-9C64-43EF-9AC8-B32653B0402D}"/>
                </a:ext>
              </a:extLst>
            </p:cNvPr>
            <p:cNvSpPr/>
            <p:nvPr/>
          </p:nvSpPr>
          <p:spPr>
            <a:xfrm>
              <a:off x="6301808" y="3027253"/>
              <a:ext cx="570413" cy="27699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D0D0D"/>
                  </a:solidFill>
                  <a:effectLst/>
                  <a:uLnTx/>
                  <a:uFillTx/>
                  <a:latin typeface="Segoe UI Semibold"/>
                  <a:ea typeface="+mn-ea"/>
                  <a:cs typeface="+mn-cs"/>
                </a:rPr>
                <a:t>RBAC</a:t>
              </a:r>
            </a:p>
          </p:txBody>
        </p:sp>
        <p:pic>
          <p:nvPicPr>
            <p:cNvPr id="50" name="Picture 49">
              <a:extLst>
                <a:ext uri="{FF2B5EF4-FFF2-40B4-BE49-F238E27FC236}">
                  <a16:creationId xmlns:a16="http://schemas.microsoft.com/office/drawing/2014/main" id="{96C01501-ACB5-4F61-AB29-4653B624908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338940" y="2562218"/>
              <a:ext cx="483529" cy="474226"/>
            </a:xfrm>
            <a:prstGeom prst="rect">
              <a:avLst/>
            </a:prstGeom>
          </p:spPr>
        </p:pic>
      </p:grpSp>
      <p:grpSp>
        <p:nvGrpSpPr>
          <p:cNvPr id="53" name="Group 52">
            <a:extLst>
              <a:ext uri="{FF2B5EF4-FFF2-40B4-BE49-F238E27FC236}">
                <a16:creationId xmlns:a16="http://schemas.microsoft.com/office/drawing/2014/main" id="{40776C0B-1CB6-44D6-B58E-FD369E4A5E12}"/>
              </a:ext>
            </a:extLst>
          </p:cNvPr>
          <p:cNvGrpSpPr/>
          <p:nvPr/>
        </p:nvGrpSpPr>
        <p:grpSpPr>
          <a:xfrm>
            <a:off x="8658322" y="1434818"/>
            <a:ext cx="2977730" cy="2160613"/>
            <a:chOff x="8668881" y="2239340"/>
            <a:chExt cx="2977730" cy="2160613"/>
          </a:xfrm>
        </p:grpSpPr>
        <p:sp>
          <p:nvSpPr>
            <p:cNvPr id="54" name="key" title="Icon of a key">
              <a:extLst>
                <a:ext uri="{FF2B5EF4-FFF2-40B4-BE49-F238E27FC236}">
                  <a16:creationId xmlns:a16="http://schemas.microsoft.com/office/drawing/2014/main" id="{5E714568-3114-494F-804F-817F5D4F0430}"/>
                </a:ext>
              </a:extLst>
            </p:cNvPr>
            <p:cNvSpPr>
              <a:spLocks noChangeAspect="1" noEditPoints="1"/>
            </p:cNvSpPr>
            <p:nvPr/>
          </p:nvSpPr>
          <p:spPr bwMode="auto">
            <a:xfrm>
              <a:off x="9557267" y="4034193"/>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5" name="Org_ECA6" title="Icon of three boxes in a bracket chart">
              <a:extLst>
                <a:ext uri="{FF2B5EF4-FFF2-40B4-BE49-F238E27FC236}">
                  <a16:creationId xmlns:a16="http://schemas.microsoft.com/office/drawing/2014/main" id="{C3E67AFD-573E-4171-A7F2-A72E82F0DFBE}"/>
                </a:ext>
              </a:extLst>
            </p:cNvPr>
            <p:cNvSpPr>
              <a:spLocks noChangeAspect="1" noEditPoints="1"/>
            </p:cNvSpPr>
            <p:nvPr/>
          </p:nvSpPr>
          <p:spPr bwMode="auto">
            <a:xfrm>
              <a:off x="10384683" y="3109253"/>
              <a:ext cx="365582" cy="36576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6" name="Left Brace 55">
              <a:extLst>
                <a:ext uri="{FF2B5EF4-FFF2-40B4-BE49-F238E27FC236}">
                  <a16:creationId xmlns:a16="http://schemas.microsoft.com/office/drawing/2014/main" id="{E401D950-47F5-4BBA-A433-123F1C609DB5}"/>
                </a:ext>
              </a:extLst>
            </p:cNvPr>
            <p:cNvSpPr/>
            <p:nvPr/>
          </p:nvSpPr>
          <p:spPr>
            <a:xfrm rot="5400000">
              <a:off x="10384594" y="2831776"/>
              <a:ext cx="365760" cy="1790627"/>
            </a:xfrm>
            <a:prstGeom prst="leftBrace">
              <a:avLst>
                <a:gd name="adj1" fmla="val 0"/>
                <a:gd name="adj2" fmla="val 50000"/>
              </a:avLst>
            </a:prstGeom>
            <a:ln w="19050">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7" name="key" title="Icon of a key">
              <a:extLst>
                <a:ext uri="{FF2B5EF4-FFF2-40B4-BE49-F238E27FC236}">
                  <a16:creationId xmlns:a16="http://schemas.microsoft.com/office/drawing/2014/main" id="{4B3A63AC-6AB1-421F-9CB4-83CA6EB12794}"/>
                </a:ext>
              </a:extLst>
            </p:cNvPr>
            <p:cNvSpPr>
              <a:spLocks noChangeAspect="1" noEditPoints="1"/>
            </p:cNvSpPr>
            <p:nvPr/>
          </p:nvSpPr>
          <p:spPr bwMode="auto">
            <a:xfrm>
              <a:off x="11278965" y="4034193"/>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8" name="key" title="Icon of a key">
              <a:extLst>
                <a:ext uri="{FF2B5EF4-FFF2-40B4-BE49-F238E27FC236}">
                  <a16:creationId xmlns:a16="http://schemas.microsoft.com/office/drawing/2014/main" id="{324DB9B3-F208-4749-A88B-0B3ED9A69CD5}"/>
                </a:ext>
              </a:extLst>
            </p:cNvPr>
            <p:cNvSpPr>
              <a:spLocks noChangeAspect="1" noEditPoints="1"/>
            </p:cNvSpPr>
            <p:nvPr/>
          </p:nvSpPr>
          <p:spPr bwMode="auto">
            <a:xfrm>
              <a:off x="8668881" y="3164280"/>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9" name="Org_ECA6" title="Icon of three boxes in a bracket chart">
              <a:extLst>
                <a:ext uri="{FF2B5EF4-FFF2-40B4-BE49-F238E27FC236}">
                  <a16:creationId xmlns:a16="http://schemas.microsoft.com/office/drawing/2014/main" id="{B025F85B-34AD-4691-94AC-F551F0F02688}"/>
                </a:ext>
              </a:extLst>
            </p:cNvPr>
            <p:cNvSpPr>
              <a:spLocks noChangeAspect="1" noEditPoints="1"/>
            </p:cNvSpPr>
            <p:nvPr/>
          </p:nvSpPr>
          <p:spPr bwMode="auto">
            <a:xfrm>
              <a:off x="9496297" y="2239340"/>
              <a:ext cx="365582" cy="36576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60" name="Left Brace 59">
              <a:extLst>
                <a:ext uri="{FF2B5EF4-FFF2-40B4-BE49-F238E27FC236}">
                  <a16:creationId xmlns:a16="http://schemas.microsoft.com/office/drawing/2014/main" id="{EAF69147-721A-4FBD-A835-AE2C31FB759B}"/>
                </a:ext>
              </a:extLst>
            </p:cNvPr>
            <p:cNvSpPr/>
            <p:nvPr/>
          </p:nvSpPr>
          <p:spPr>
            <a:xfrm rot="5400000">
              <a:off x="9496208" y="1961863"/>
              <a:ext cx="365760" cy="1790627"/>
            </a:xfrm>
            <a:prstGeom prst="leftBrace">
              <a:avLst>
                <a:gd name="adj1" fmla="val 0"/>
                <a:gd name="adj2" fmla="val 50000"/>
              </a:avLst>
            </a:prstGeom>
            <a:ln w="19050">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61" name="Rectangle 60">
            <a:extLst>
              <a:ext uri="{FF2B5EF4-FFF2-40B4-BE49-F238E27FC236}">
                <a16:creationId xmlns:a16="http://schemas.microsoft.com/office/drawing/2014/main" id="{750C264D-81BF-4605-9293-7616F498E4C8}"/>
              </a:ext>
            </a:extLst>
          </p:cNvPr>
          <p:cNvSpPr/>
          <p:nvPr/>
        </p:nvSpPr>
        <p:spPr bwMode="auto">
          <a:xfrm>
            <a:off x="597385" y="5427216"/>
            <a:ext cx="11124715" cy="538823"/>
          </a:xfrm>
          <a:prstGeom prst="rect">
            <a:avLst/>
          </a:prstGeom>
          <a:solidFill>
            <a:srgbClr val="FFCD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Arial"/>
                <a:ea typeface="Segoe UI" pitchFamily="34" charset="0"/>
                <a:cs typeface="Segoe UI" pitchFamily="34" charset="0"/>
              </a:rPr>
              <a:t>Azure Resource Manager + Azure Resource Graph</a:t>
            </a:r>
          </a:p>
        </p:txBody>
      </p:sp>
      <p:sp>
        <p:nvSpPr>
          <p:cNvPr id="64" name="Slide Number Placeholder 3">
            <a:extLst>
              <a:ext uri="{FF2B5EF4-FFF2-40B4-BE49-F238E27FC236}">
                <a16:creationId xmlns:a16="http://schemas.microsoft.com/office/drawing/2014/main" id="{95D7057D-1EAA-4E06-BA00-7BCF73E7A279}"/>
              </a:ext>
            </a:extLst>
          </p:cNvPr>
          <p:cNvSpPr txBox="1">
            <a:spLocks/>
          </p:cNvSpPr>
          <p:nvPr/>
        </p:nvSpPr>
        <p:spPr>
          <a:xfrm>
            <a:off x="11606212" y="6493668"/>
            <a:ext cx="115887" cy="185737"/>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fld id="{1D70FF2A-E074-4D3B-BB94-FFBB4B519E26}" type="slidenum">
              <a:rPr kumimoji="0" lang="en-CA" sz="11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609585" rtl="0" eaLnBrk="1" fontAlgn="auto" latinLnBrk="0" hangingPunct="1">
                <a:lnSpc>
                  <a:spcPct val="100000"/>
                </a:lnSpc>
                <a:spcBef>
                  <a:spcPts val="0"/>
                </a:spcBef>
                <a:spcAft>
                  <a:spcPts val="0"/>
                </a:spcAft>
                <a:buClrTx/>
                <a:buSzTx/>
                <a:buFontTx/>
                <a:buNone/>
                <a:tabLst/>
                <a:defRPr/>
              </a:pPr>
              <a:t>3</a:t>
            </a:fld>
            <a:endParaRPr kumimoji="0" lang="en-CA"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7268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63" presetClass="path" presetSubtype="0" decel="100000" fill="hold" nodeType="withEffect">
                                  <p:stCondLst>
                                    <p:cond delay="0"/>
                                  </p:stCondLst>
                                  <p:childTnLst>
                                    <p:animMotion origin="layout" path="M 2.29167E-6 -3.7037E-6 L 0.02851 -3.7037E-6 " pathEditMode="relative" rAng="0" ptsTypes="AA">
                                      <p:cBhvr>
                                        <p:cTn id="9" dur="600" spd="-100000" fill="hold"/>
                                        <p:tgtEl>
                                          <p:spTgt spid="33"/>
                                        </p:tgtEl>
                                        <p:attrNameLst>
                                          <p:attrName>ppt_x</p:attrName>
                                          <p:attrName>ppt_y</p:attrName>
                                        </p:attrNameLst>
                                      </p:cBhvr>
                                      <p:rCtr x="1419" y="0"/>
                                    </p:animMotion>
                                  </p:childTnLst>
                                </p:cTn>
                              </p:par>
                              <p:par>
                                <p:cTn id="10" presetID="10"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63" presetClass="path" presetSubtype="0" decel="100000" fill="hold" grpId="1" nodeType="withEffect">
                                  <p:stCondLst>
                                    <p:cond delay="0"/>
                                  </p:stCondLst>
                                  <p:childTnLst>
                                    <p:animMotion origin="layout" path="M -1.45833E-6 0 L 0.02852 0 " pathEditMode="relative" rAng="0" ptsTypes="AA">
                                      <p:cBhvr>
                                        <p:cTn id="14" dur="600" spd="-100000" fill="hold"/>
                                        <p:tgtEl>
                                          <p:spTgt spid="42"/>
                                        </p:tgtEl>
                                        <p:attrNameLst>
                                          <p:attrName>ppt_x</p:attrName>
                                          <p:attrName>ppt_y</p:attrName>
                                        </p:attrNameLst>
                                      </p:cBhvr>
                                      <p:rCtr x="1419" y="0"/>
                                    </p:animMotion>
                                  </p:childTnLst>
                                </p:cTn>
                              </p:par>
                            </p:childTnLst>
                          </p:cTn>
                        </p:par>
                        <p:par>
                          <p:cTn id="15" fill="hold">
                            <p:stCondLst>
                              <p:cond delay="600"/>
                            </p:stCondLst>
                            <p:childTnLst>
                              <p:par>
                                <p:cTn id="16" presetID="22" presetClass="entr" presetSubtype="4"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63" presetClass="path" presetSubtype="0" decel="100000" fill="hold" nodeType="withEffect">
                                  <p:stCondLst>
                                    <p:cond delay="0"/>
                                  </p:stCondLst>
                                  <p:childTnLst>
                                    <p:animMotion origin="layout" path="M 4.79167E-6 -4.07407E-6 L 0.02851 -4.07407E-6 " pathEditMode="relative" rAng="0" ptsTypes="AA">
                                      <p:cBhvr>
                                        <p:cTn id="23" dur="600" spd="-100000" fill="hold"/>
                                        <p:tgtEl>
                                          <p:spTgt spid="36"/>
                                        </p:tgtEl>
                                        <p:attrNameLst>
                                          <p:attrName>ppt_x</p:attrName>
                                          <p:attrName>ppt_y</p:attrName>
                                        </p:attrNameLst>
                                      </p:cBhvr>
                                      <p:rCtr x="1419" y="0"/>
                                    </p:animMotion>
                                  </p:childTnLst>
                                </p:cTn>
                              </p:par>
                              <p:par>
                                <p:cTn id="24" presetID="10" presetClass="entr" presetSubtype="0"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63" presetClass="path" presetSubtype="0" decel="100000" fill="hold" nodeType="withEffect">
                                  <p:stCondLst>
                                    <p:cond delay="0"/>
                                  </p:stCondLst>
                                  <p:childTnLst>
                                    <p:animMotion origin="layout" path="M 4.79167E-6 -4.07407E-6 L 0.02851 -4.07407E-6 " pathEditMode="relative" rAng="0" ptsTypes="AA">
                                      <p:cBhvr>
                                        <p:cTn id="28" dur="600" spd="-100000" fill="hold"/>
                                        <p:tgtEl>
                                          <p:spTgt spid="43"/>
                                        </p:tgtEl>
                                        <p:attrNameLst>
                                          <p:attrName>ppt_x</p:attrName>
                                          <p:attrName>ppt_y</p:attrName>
                                        </p:attrNameLst>
                                      </p:cBhvr>
                                      <p:rCtr x="1419" y="0"/>
                                    </p:animMotion>
                                  </p:childTnLst>
                                </p:cTn>
                              </p:par>
                            </p:childTnLst>
                          </p:cTn>
                        </p:par>
                        <p:par>
                          <p:cTn id="29" fill="hold">
                            <p:stCondLst>
                              <p:cond delay="1200"/>
                            </p:stCondLst>
                            <p:childTnLst>
                              <p:par>
                                <p:cTn id="30" presetID="22" presetClass="entr" presetSubtype="4"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down)">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63" presetClass="path" presetSubtype="0" decel="100000" fill="hold" nodeType="withEffect">
                                  <p:stCondLst>
                                    <p:cond delay="0"/>
                                  </p:stCondLst>
                                  <p:childTnLst>
                                    <p:animMotion origin="layout" path="M 6.25E-7 -4.07407E-6 L 0.02852 -4.07407E-6 " pathEditMode="relative" rAng="0" ptsTypes="AA">
                                      <p:cBhvr>
                                        <p:cTn id="37" dur="600" spd="-100000" fill="hold"/>
                                        <p:tgtEl>
                                          <p:spTgt spid="39"/>
                                        </p:tgtEl>
                                        <p:attrNameLst>
                                          <p:attrName>ppt_x</p:attrName>
                                          <p:attrName>ppt_y</p:attrName>
                                        </p:attrNameLst>
                                      </p:cBhvr>
                                      <p:rCtr x="1419" y="0"/>
                                    </p:animMotion>
                                  </p:childTnLst>
                                </p:cTn>
                              </p:par>
                              <p:par>
                                <p:cTn id="38" presetID="10" presetClass="entr" presetSubtype="0" fill="hold"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par>
                                <p:cTn id="41" presetID="63" presetClass="path" presetSubtype="0" decel="100000" fill="hold" nodeType="withEffect">
                                  <p:stCondLst>
                                    <p:cond delay="0"/>
                                  </p:stCondLst>
                                  <p:childTnLst>
                                    <p:animMotion origin="layout" path="M -2.91667E-6 7.40741E-7 L 0.02852 7.40741E-7 " pathEditMode="relative" rAng="0" ptsTypes="AA">
                                      <p:cBhvr>
                                        <p:cTn id="42" dur="600" spd="-100000" fill="hold"/>
                                        <p:tgtEl>
                                          <p:spTgt spid="53"/>
                                        </p:tgtEl>
                                        <p:attrNameLst>
                                          <p:attrName>ppt_x</p:attrName>
                                          <p:attrName>ppt_y</p:attrName>
                                        </p:attrNameLst>
                                      </p:cBhvr>
                                      <p:rCtr x="1419" y="0"/>
                                    </p:animMotion>
                                  </p:childTnLst>
                                </p:cTn>
                              </p:par>
                            </p:childTnLst>
                          </p:cTn>
                        </p:par>
                        <p:par>
                          <p:cTn id="43" fill="hold">
                            <p:stCondLst>
                              <p:cond delay="1800"/>
                            </p:stCondLst>
                            <p:childTnLst>
                              <p:par>
                                <p:cTn id="44" presetID="2" presetClass="entr" presetSubtype="4" decel="10000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additive="base">
                                        <p:cTn id="46" dur="500" fill="hold"/>
                                        <p:tgtEl>
                                          <p:spTgt spid="61"/>
                                        </p:tgtEl>
                                        <p:attrNameLst>
                                          <p:attrName>ppt_x</p:attrName>
                                        </p:attrNameLst>
                                      </p:cBhvr>
                                      <p:tavLst>
                                        <p:tav tm="0">
                                          <p:val>
                                            <p:strVal val="#ppt_x"/>
                                          </p:val>
                                        </p:tav>
                                        <p:tav tm="100000">
                                          <p:val>
                                            <p:strVal val="#ppt_x"/>
                                          </p:val>
                                        </p:tav>
                                      </p:tavLst>
                                    </p:anim>
                                    <p:anim calcmode="lin" valueType="num">
                                      <p:cBhvr additive="base">
                                        <p:cTn id="4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16:9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2 Deloitte 16X9 Onscreen Template EN.potx" id="{04FBEE5A-B503-479C-95E4-640F9EF6A2D3}" vid="{669C4E48-F0ED-4274-B61D-DA682F48F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293</Words>
  <Application>Microsoft Office PowerPoint</Application>
  <PresentationFormat>Widescreen</PresentationFormat>
  <Paragraphs>53</Paragraphs>
  <Slides>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4" baseType="lpstr">
      <vt:lpstr>Arial</vt:lpstr>
      <vt:lpstr>Arial Black</vt:lpstr>
      <vt:lpstr>Calibri</vt:lpstr>
      <vt:lpstr>Consolas</vt:lpstr>
      <vt:lpstr>Segoe UI</vt:lpstr>
      <vt:lpstr>Segoe UI Semibold</vt:lpstr>
      <vt:lpstr>Verdana</vt:lpstr>
      <vt:lpstr>Wingdings</vt:lpstr>
      <vt:lpstr>Wingdings 2</vt:lpstr>
      <vt:lpstr>Deloitte_16:9_Onscreen</vt:lpstr>
      <vt:lpstr>think-cell Slide</vt:lpstr>
      <vt:lpstr>Elevate Access Global Admin Role </vt:lpstr>
      <vt:lpstr>Azure Subscription Management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Alvarnet Azure</dc:creator>
  <cp:lastModifiedBy>Pulkit Kumar</cp:lastModifiedBy>
  <cp:revision>4</cp:revision>
  <dcterms:created xsi:type="dcterms:W3CDTF">2019-03-23T16:06:02Z</dcterms:created>
  <dcterms:modified xsi:type="dcterms:W3CDTF">2022-04-07T10:59:39Z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5823847b-fa89-4c1f-a498-72d951c9f02b</vt:lpwstr>
  </property>
  <property fmtid="{D5CDD505-2E9C-101B-9397-08002B2CF9AE}" pid="3" name="HCLClassD6">
    <vt:lpwstr>False</vt:lpwstr>
  </property>
  <property fmtid="{D5CDD505-2E9C-101B-9397-08002B2CF9AE}" pid="4" name="HCLClassification">
    <vt:lpwstr>HCL_Cla5s_1nt3rnal</vt:lpwstr>
  </property>
</Properties>
</file>