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823" r:id="rId2"/>
  </p:sldMasterIdLst>
  <p:notesMasterIdLst>
    <p:notesMasterId r:id="rId7"/>
  </p:notesMasterIdLst>
  <p:sldIdLst>
    <p:sldId id="292" r:id="rId3"/>
    <p:sldId id="294" r:id="rId4"/>
    <p:sldId id="4547" r:id="rId5"/>
    <p:sldId id="454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BF14-73BC-40E4-B7A6-0E3E19D63A0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4960-FFA5-471E-8DB4-DECBEF533845}" type="slidenum">
              <a:rPr lang="en-US" smtClean="0"/>
              <a:t>‹#›</a:t>
            </a:fld>
            <a:endParaRPr lang="en-US"/>
          </a:p>
        </p:txBody>
      </p:sp>
    </p:spTree>
    <p:extLst>
      <p:ext uri="{BB962C8B-B14F-4D97-AF65-F5344CB8AC3E}">
        <p14:creationId xmlns:p14="http://schemas.microsoft.com/office/powerpoint/2010/main" val="26142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392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985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1">
    <p:spTree>
      <p:nvGrpSpPr>
        <p:cNvPr id="1" name=""/>
        <p:cNvGrpSpPr/>
        <p:nvPr/>
      </p:nvGrpSpPr>
      <p:grpSpPr>
        <a:xfrm>
          <a:off x="0" y="0"/>
          <a:ext cx="0" cy="0"/>
          <a:chOff x="0" y="0"/>
          <a:chExt cx="0" cy="0"/>
        </a:xfrm>
      </p:grpSpPr>
      <p:sp>
        <p:nvSpPr>
          <p:cNvPr id="28" name="Text Placeholder 37">
            <a:extLst>
              <a:ext uri="{FF2B5EF4-FFF2-40B4-BE49-F238E27FC236}">
                <a16:creationId xmlns:a16="http://schemas.microsoft.com/office/drawing/2014/main" id="{692E148F-E35A-7248-AD2B-B466192ED970}"/>
              </a:ext>
            </a:extLst>
          </p:cNvPr>
          <p:cNvSpPr>
            <a:spLocks noGrp="1"/>
          </p:cNvSpPr>
          <p:nvPr>
            <p:ph type="body" sz="quarter" idx="18" hasCustomPrompt="1"/>
          </p:nvPr>
        </p:nvSpPr>
        <p:spPr>
          <a:xfrm>
            <a:off x="1040781" y="1652146"/>
            <a:ext cx="9972659" cy="4383093"/>
          </a:xfrm>
          <a:prstGeom prst="rect">
            <a:avLst/>
          </a:prstGeom>
        </p:spPr>
        <p:txBody>
          <a:bodyPr>
            <a:noAutofit/>
          </a:bodyPr>
          <a:lstStyle>
            <a:lvl1pPr marL="380990" indent="-380990" algn="l">
              <a:spcBef>
                <a:spcPts val="0"/>
              </a:spcBef>
              <a:spcAft>
                <a:spcPts val="0"/>
              </a:spcAft>
              <a:buClr>
                <a:srgbClr val="ED9B33"/>
              </a:buClr>
              <a:buFont typeface="Wingdings" pitchFamily="2" charset="2"/>
              <a:buChar char="§"/>
              <a:defRPr sz="2133" b="1" i="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a:t>Click to add body text</a:t>
            </a:r>
          </a:p>
        </p:txBody>
      </p:sp>
      <p:sp>
        <p:nvSpPr>
          <p:cNvPr id="21" name="Title 2">
            <a:extLst>
              <a:ext uri="{FF2B5EF4-FFF2-40B4-BE49-F238E27FC236}">
                <a16:creationId xmlns:a16="http://schemas.microsoft.com/office/drawing/2014/main" id="{6534DC44-714F-CE4A-9164-D79641CAEDEF}"/>
              </a:ext>
            </a:extLst>
          </p:cNvPr>
          <p:cNvSpPr>
            <a:spLocks noGrp="1"/>
          </p:cNvSpPr>
          <p:nvPr>
            <p:ph type="title" hasCustomPrompt="1"/>
          </p:nvPr>
        </p:nvSpPr>
        <p:spPr>
          <a:xfrm>
            <a:off x="936309" y="495824"/>
            <a:ext cx="10077131" cy="833104"/>
          </a:xfrm>
          <a:prstGeom prst="rect">
            <a:avLst/>
          </a:prstGeom>
        </p:spPr>
        <p:txBody>
          <a:bodyPr/>
          <a:lstStyle>
            <a:lvl1pPr>
              <a:defRPr sz="4267" b="1" i="0">
                <a:solidFill>
                  <a:schemeClr val="tx1">
                    <a:lumMod val="50000"/>
                    <a:lumOff val="50000"/>
                  </a:schemeClr>
                </a:solidFill>
                <a:latin typeface="Arial Black" panose="020B0604020202020204" pitchFamily="34" charset="0"/>
                <a:cs typeface="Arial Black" panose="020B0604020202020204" pitchFamily="34" charset="0"/>
              </a:defRPr>
            </a:lvl1pPr>
          </a:lstStyle>
          <a:p>
            <a:r>
              <a:rPr lang="en-US" dirty="0"/>
              <a:t>Main headline goes here</a:t>
            </a:r>
          </a:p>
        </p:txBody>
      </p:sp>
    </p:spTree>
    <p:extLst>
      <p:ext uri="{BB962C8B-B14F-4D97-AF65-F5344CB8AC3E}">
        <p14:creationId xmlns:p14="http://schemas.microsoft.com/office/powerpoint/2010/main" val="90186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65768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95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0827756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78B-A5EA-4F2D-B508-5D771C9E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5AC62-70DF-4848-98EE-926692C8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3DBE5-270B-4EA1-AF2E-48B23C00A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76928-0E94-4E17-9AA2-8BA81F55AA2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53715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8523784"/>
      </p:ext>
    </p:extLst>
  </p:cSld>
  <p:clrMap bg1="lt1" tx1="dk1" bg2="lt2" tx2="dk2" accent1="accent1" accent2="accent2" accent3="accent3" accent4="accent4" accent5="accent5" accent6="accent6" hlink="hlink" folHlink="folHlink"/>
  <p:sldLayoutIdLst>
    <p:sldLayoutId id="2147483707" r:id="rId1"/>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61653945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3.png"/><Relationship Id="rId8"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4897"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a:ea typeface="+mn-ea"/>
                <a:cs typeface="+mn-cs"/>
              </a:rPr>
              <a:t>Architecting for high availability in Azure </a:t>
            </a:r>
            <a:r>
              <a:rPr kumimoji="0" lang="en-US" sz="1600" b="0" i="0" u="none" strike="noStrike" kern="1200" cap="none" spc="0" normalizeH="0" baseline="0" noProof="0" dirty="0">
                <a:ln>
                  <a:noFill/>
                </a:ln>
                <a:solidFill>
                  <a:prstClr val="black"/>
                </a:solidFill>
                <a:effectLst/>
                <a:uLnTx/>
                <a:uFillTx/>
                <a:latin typeface="Arial"/>
                <a:ea typeface="+mn-ea"/>
                <a:cs typeface="+mn-cs"/>
              </a:rPr>
              <a:t>-</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142" name="Rectangle 141">
            <a:extLst>
              <a:ext uri="{FF2B5EF4-FFF2-40B4-BE49-F238E27FC236}">
                <a16:creationId xmlns:a16="http://schemas.microsoft.com/office/drawing/2014/main" id="{23028242-C8ED-401A-B394-BF7E4AF0A747}"/>
              </a:ext>
            </a:extLst>
          </p:cNvPr>
          <p:cNvSpPr/>
          <p:nvPr/>
        </p:nvSpPr>
        <p:spPr bwMode="auto">
          <a:xfrm>
            <a:off x="5980733" y="4745306"/>
            <a:ext cx="2507139" cy="1006794"/>
          </a:xfrm>
          <a:prstGeom prst="rect">
            <a:avLst/>
          </a:prstGeom>
          <a:solidFill>
            <a:schemeClr val="accent5">
              <a:alpha val="3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Arial"/>
              <a:ea typeface="+mn-ea"/>
              <a:cs typeface="+mn-cs"/>
            </a:endParaRPr>
          </a:p>
        </p:txBody>
      </p:sp>
      <p:sp>
        <p:nvSpPr>
          <p:cNvPr id="143" name="Freeform: Shape 3">
            <a:extLst>
              <a:ext uri="{FF2B5EF4-FFF2-40B4-BE49-F238E27FC236}">
                <a16:creationId xmlns:a16="http://schemas.microsoft.com/office/drawing/2014/main" id="{BFDACF44-A876-4A09-A1C0-772664500BDB}"/>
              </a:ext>
            </a:extLst>
          </p:cNvPr>
          <p:cNvSpPr/>
          <p:nvPr/>
        </p:nvSpPr>
        <p:spPr bwMode="auto">
          <a:xfrm flipV="1">
            <a:off x="525476" y="4608975"/>
            <a:ext cx="2104267" cy="45712"/>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4" name="Freeform: Shape 23">
            <a:extLst>
              <a:ext uri="{FF2B5EF4-FFF2-40B4-BE49-F238E27FC236}">
                <a16:creationId xmlns:a16="http://schemas.microsoft.com/office/drawing/2014/main" id="{C5DEEE4F-E12F-4C25-A4CF-DFCFE45940C5}"/>
              </a:ext>
            </a:extLst>
          </p:cNvPr>
          <p:cNvSpPr/>
          <p:nvPr/>
        </p:nvSpPr>
        <p:spPr bwMode="auto">
          <a:xfrm>
            <a:off x="3005435" y="4654686"/>
            <a:ext cx="264516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ea typeface="+mn-ea"/>
              <a:cs typeface="+mn-cs"/>
            </a:endParaRPr>
          </a:p>
        </p:txBody>
      </p:sp>
      <p:sp>
        <p:nvSpPr>
          <p:cNvPr id="145" name="Freeform: Shape 24">
            <a:extLst>
              <a:ext uri="{FF2B5EF4-FFF2-40B4-BE49-F238E27FC236}">
                <a16:creationId xmlns:a16="http://schemas.microsoft.com/office/drawing/2014/main" id="{69829398-DC5F-4730-9BF8-7F6B4FCF827C}"/>
              </a:ext>
            </a:extLst>
          </p:cNvPr>
          <p:cNvSpPr/>
          <p:nvPr/>
        </p:nvSpPr>
        <p:spPr bwMode="auto">
          <a:xfrm>
            <a:off x="5980734" y="4654686"/>
            <a:ext cx="2507140" cy="45712"/>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ea typeface="+mn-ea"/>
              <a:cs typeface="+mn-cs"/>
            </a:endParaRPr>
          </a:p>
        </p:txBody>
      </p:sp>
      <p:sp>
        <p:nvSpPr>
          <p:cNvPr id="146" name="Freeform: Shape 25">
            <a:extLst>
              <a:ext uri="{FF2B5EF4-FFF2-40B4-BE49-F238E27FC236}">
                <a16:creationId xmlns:a16="http://schemas.microsoft.com/office/drawing/2014/main" id="{5F2493D6-4B8B-4A2A-B978-4D7B161D3EB0}"/>
              </a:ext>
            </a:extLst>
          </p:cNvPr>
          <p:cNvSpPr/>
          <p:nvPr/>
        </p:nvSpPr>
        <p:spPr bwMode="auto">
          <a:xfrm flipV="1">
            <a:off x="8824441" y="4608967"/>
            <a:ext cx="2891937" cy="4571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ea typeface="+mn-ea"/>
              <a:cs typeface="+mn-cs"/>
            </a:endParaRPr>
          </a:p>
        </p:txBody>
      </p:sp>
      <p:grpSp>
        <p:nvGrpSpPr>
          <p:cNvPr id="147" name="Group 146">
            <a:extLst>
              <a:ext uri="{FF2B5EF4-FFF2-40B4-BE49-F238E27FC236}">
                <a16:creationId xmlns:a16="http://schemas.microsoft.com/office/drawing/2014/main" id="{3B246DF3-7AA3-4A0C-996D-85D45252CC37}"/>
              </a:ext>
            </a:extLst>
          </p:cNvPr>
          <p:cNvGrpSpPr/>
          <p:nvPr/>
        </p:nvGrpSpPr>
        <p:grpSpPr>
          <a:xfrm>
            <a:off x="460120" y="4773447"/>
            <a:ext cx="1948749" cy="885568"/>
            <a:chOff x="522514" y="4739119"/>
            <a:chExt cx="1988107" cy="903454"/>
          </a:xfrm>
        </p:grpSpPr>
        <p:sp>
          <p:nvSpPr>
            <p:cNvPr id="148" name="Rectangle 147">
              <a:extLst>
                <a:ext uri="{FF2B5EF4-FFF2-40B4-BE49-F238E27FC236}">
                  <a16:creationId xmlns:a16="http://schemas.microsoft.com/office/drawing/2014/main" id="{A0259E03-B993-477F-9DD8-0523EE9D9899}"/>
                </a:ext>
              </a:extLst>
            </p:cNvPr>
            <p:cNvSpPr/>
            <p:nvPr/>
          </p:nvSpPr>
          <p:spPr>
            <a:xfrm>
              <a:off x="522514" y="4739119"/>
              <a:ext cx="1099302" cy="313993"/>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Arial"/>
                  <a:ea typeface="+mn-ea"/>
                  <a:cs typeface="Segoe UI Semibold" panose="020B0702040204020203" pitchFamily="34" charset="0"/>
                </a:rPr>
                <a:t>Single VM</a:t>
              </a:r>
            </a:p>
          </p:txBody>
        </p:sp>
        <p:sp>
          <p:nvSpPr>
            <p:cNvPr id="149" name="Rectangle 148">
              <a:extLst>
                <a:ext uri="{FF2B5EF4-FFF2-40B4-BE49-F238E27FC236}">
                  <a16:creationId xmlns:a16="http://schemas.microsoft.com/office/drawing/2014/main" id="{2F1B11C0-DB39-44C8-AF7F-FED5E09D23B0}"/>
                </a:ext>
              </a:extLst>
            </p:cNvPr>
            <p:cNvSpPr/>
            <p:nvPr/>
          </p:nvSpPr>
          <p:spPr>
            <a:xfrm>
              <a:off x="522514" y="5108786"/>
              <a:ext cx="1988107" cy="53378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Protection with Premium Storage</a:t>
              </a:r>
            </a:p>
          </p:txBody>
        </p:sp>
      </p:grpSp>
      <p:grpSp>
        <p:nvGrpSpPr>
          <p:cNvPr id="150" name="Group 149">
            <a:extLst>
              <a:ext uri="{FF2B5EF4-FFF2-40B4-BE49-F238E27FC236}">
                <a16:creationId xmlns:a16="http://schemas.microsoft.com/office/drawing/2014/main" id="{123C0FC5-6D2C-4609-904B-D9A4C5FEFE26}"/>
              </a:ext>
            </a:extLst>
          </p:cNvPr>
          <p:cNvGrpSpPr/>
          <p:nvPr/>
        </p:nvGrpSpPr>
        <p:grpSpPr>
          <a:xfrm>
            <a:off x="525474" y="2155302"/>
            <a:ext cx="1027396" cy="600123"/>
            <a:chOff x="522514" y="1920087"/>
            <a:chExt cx="1048145" cy="612245"/>
          </a:xfrm>
        </p:grpSpPr>
        <p:sp>
          <p:nvSpPr>
            <p:cNvPr id="151" name="Rectangle 362">
              <a:extLst>
                <a:ext uri="{FF2B5EF4-FFF2-40B4-BE49-F238E27FC236}">
                  <a16:creationId xmlns:a16="http://schemas.microsoft.com/office/drawing/2014/main" id="{BF244302-D447-4233-80A2-0E353E2BD5F2}"/>
                </a:ext>
              </a:extLst>
            </p:cNvPr>
            <p:cNvSpPr>
              <a:spLocks noChangeArrowheads="1"/>
            </p:cNvSpPr>
            <p:nvPr/>
          </p:nvSpPr>
          <p:spPr bwMode="auto">
            <a:xfrm>
              <a:off x="522514" y="1920087"/>
              <a:ext cx="1048145" cy="36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dirty="0">
                  <a:ln>
                    <a:noFill/>
                  </a:ln>
                  <a:solidFill>
                    <a:srgbClr val="000000"/>
                  </a:solidFill>
                  <a:effectLst/>
                  <a:uLnTx/>
                  <a:uFillTx/>
                  <a:latin typeface="Arial"/>
                  <a:ea typeface="+mn-ea"/>
                  <a:cs typeface="Segoe UI Semibold" panose="020B0702040204020203" pitchFamily="34" charset="0"/>
                </a:rPr>
                <a:t>VM SLA</a:t>
              </a:r>
            </a:p>
          </p:txBody>
        </p:sp>
        <p:sp>
          <p:nvSpPr>
            <p:cNvPr id="152" name="Rectangle 365">
              <a:extLst>
                <a:ext uri="{FF2B5EF4-FFF2-40B4-BE49-F238E27FC236}">
                  <a16:creationId xmlns:a16="http://schemas.microsoft.com/office/drawing/2014/main" id="{F9A685FA-E5D7-48DA-A2EA-2C391544D030}"/>
                </a:ext>
              </a:extLst>
            </p:cNvPr>
            <p:cNvSpPr>
              <a:spLocks noChangeArrowheads="1"/>
            </p:cNvSpPr>
            <p:nvPr/>
          </p:nvSpPr>
          <p:spPr bwMode="auto">
            <a:xfrm>
              <a:off x="522514" y="2168396"/>
              <a:ext cx="941846" cy="36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a:ln>
                    <a:noFill/>
                  </a:ln>
                  <a:solidFill>
                    <a:srgbClr val="000000"/>
                  </a:solidFill>
                  <a:effectLst/>
                  <a:uLnTx/>
                  <a:uFillTx/>
                  <a:latin typeface="Arial"/>
                  <a:ea typeface="+mn-ea"/>
                  <a:cs typeface="Segoe UI" panose="020B0502040204020203" pitchFamily="34" charset="0"/>
                </a:rPr>
                <a:t>99.9%</a:t>
              </a:r>
              <a:endParaRPr kumimoji="0" lang="en-US" altLang="en-US" sz="173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53" name="Group 152">
            <a:extLst>
              <a:ext uri="{FF2B5EF4-FFF2-40B4-BE49-F238E27FC236}">
                <a16:creationId xmlns:a16="http://schemas.microsoft.com/office/drawing/2014/main" id="{C3F51735-BB36-449C-A771-C0361C8EE06B}"/>
              </a:ext>
            </a:extLst>
          </p:cNvPr>
          <p:cNvGrpSpPr/>
          <p:nvPr/>
        </p:nvGrpSpPr>
        <p:grpSpPr>
          <a:xfrm>
            <a:off x="2940079" y="4773447"/>
            <a:ext cx="2768138" cy="885566"/>
            <a:chOff x="2806842" y="4739119"/>
            <a:chExt cx="2390527" cy="903452"/>
          </a:xfrm>
        </p:grpSpPr>
        <p:sp>
          <p:nvSpPr>
            <p:cNvPr id="154" name="Rectangle 153">
              <a:extLst>
                <a:ext uri="{FF2B5EF4-FFF2-40B4-BE49-F238E27FC236}">
                  <a16:creationId xmlns:a16="http://schemas.microsoft.com/office/drawing/2014/main" id="{95E9AA3A-47CA-427F-BDD0-DC848BD22C3F}"/>
                </a:ext>
              </a:extLst>
            </p:cNvPr>
            <p:cNvSpPr/>
            <p:nvPr/>
          </p:nvSpPr>
          <p:spPr>
            <a:xfrm>
              <a:off x="2806842" y="4739119"/>
              <a:ext cx="1367333" cy="313993"/>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Arial"/>
                  <a:ea typeface="+mn-ea"/>
                  <a:cs typeface="Segoe UI Semibold" panose="020B0702040204020203" pitchFamily="34" charset="0"/>
                </a:rPr>
                <a:t>Availability sets</a:t>
              </a:r>
            </a:p>
          </p:txBody>
        </p:sp>
        <p:sp>
          <p:nvSpPr>
            <p:cNvPr id="155" name="Rectangle 154">
              <a:extLst>
                <a:ext uri="{FF2B5EF4-FFF2-40B4-BE49-F238E27FC236}">
                  <a16:creationId xmlns:a16="http://schemas.microsoft.com/office/drawing/2014/main" id="{5F1B32F1-F5A8-41D1-BD28-49F5329B81F8}"/>
                </a:ext>
              </a:extLst>
            </p:cNvPr>
            <p:cNvSpPr/>
            <p:nvPr/>
          </p:nvSpPr>
          <p:spPr>
            <a:xfrm>
              <a:off x="2806842" y="5108784"/>
              <a:ext cx="2390527" cy="53378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a:ea typeface="+mn-ea"/>
                  <a:cs typeface="+mn-cs"/>
                </a:rPr>
                <a:t>Protection against failures within datacenters</a:t>
              </a:r>
            </a:p>
          </p:txBody>
        </p:sp>
      </p:grpSp>
      <p:grpSp>
        <p:nvGrpSpPr>
          <p:cNvPr id="156" name="Group 155">
            <a:extLst>
              <a:ext uri="{FF2B5EF4-FFF2-40B4-BE49-F238E27FC236}">
                <a16:creationId xmlns:a16="http://schemas.microsoft.com/office/drawing/2014/main" id="{BFB58209-72A5-45F7-B6C0-ED53D90B2FBA}"/>
              </a:ext>
            </a:extLst>
          </p:cNvPr>
          <p:cNvGrpSpPr/>
          <p:nvPr/>
        </p:nvGrpSpPr>
        <p:grpSpPr>
          <a:xfrm>
            <a:off x="6031951" y="4773449"/>
            <a:ext cx="3001364" cy="890034"/>
            <a:chOff x="5755796" y="4739119"/>
            <a:chExt cx="2284328" cy="908010"/>
          </a:xfrm>
        </p:grpSpPr>
        <p:sp>
          <p:nvSpPr>
            <p:cNvPr id="157" name="Rectangle 156">
              <a:extLst>
                <a:ext uri="{FF2B5EF4-FFF2-40B4-BE49-F238E27FC236}">
                  <a16:creationId xmlns:a16="http://schemas.microsoft.com/office/drawing/2014/main" id="{C8439FE9-7D11-4F23-8B91-A0240EC9577A}"/>
                </a:ext>
              </a:extLst>
            </p:cNvPr>
            <p:cNvSpPr/>
            <p:nvPr/>
          </p:nvSpPr>
          <p:spPr>
            <a:xfrm>
              <a:off x="5755796" y="4739119"/>
              <a:ext cx="1408024" cy="313993"/>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a:ea typeface="+mn-ea"/>
                  <a:cs typeface="Segoe UI Semibold" panose="020B0702040204020203" pitchFamily="34" charset="0"/>
                </a:rPr>
                <a:t>Availability zones*</a:t>
              </a:r>
            </a:p>
          </p:txBody>
        </p:sp>
        <p:sp>
          <p:nvSpPr>
            <p:cNvPr id="158" name="Rectangle 157">
              <a:extLst>
                <a:ext uri="{FF2B5EF4-FFF2-40B4-BE49-F238E27FC236}">
                  <a16:creationId xmlns:a16="http://schemas.microsoft.com/office/drawing/2014/main" id="{99CD8AFE-2BAA-4654-90CE-62308BBE1470}"/>
                </a:ext>
              </a:extLst>
            </p:cNvPr>
            <p:cNvSpPr/>
            <p:nvPr/>
          </p:nvSpPr>
          <p:spPr>
            <a:xfrm>
              <a:off x="5755796" y="5113342"/>
              <a:ext cx="2284328" cy="53378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Protection from entire datacenter failures</a:t>
              </a:r>
            </a:p>
          </p:txBody>
        </p:sp>
      </p:grpSp>
      <p:grpSp>
        <p:nvGrpSpPr>
          <p:cNvPr id="159" name="Group 158">
            <a:extLst>
              <a:ext uri="{FF2B5EF4-FFF2-40B4-BE49-F238E27FC236}">
                <a16:creationId xmlns:a16="http://schemas.microsoft.com/office/drawing/2014/main" id="{27F89AAD-12C1-477A-A9CC-65BEF49DEB50}"/>
              </a:ext>
            </a:extLst>
          </p:cNvPr>
          <p:cNvGrpSpPr/>
          <p:nvPr/>
        </p:nvGrpSpPr>
        <p:grpSpPr>
          <a:xfrm>
            <a:off x="8759084" y="4773452"/>
            <a:ext cx="2973737" cy="885565"/>
            <a:chOff x="8989092" y="4739119"/>
            <a:chExt cx="2453628" cy="903450"/>
          </a:xfrm>
        </p:grpSpPr>
        <p:sp>
          <p:nvSpPr>
            <p:cNvPr id="160" name="Rectangle 159">
              <a:extLst>
                <a:ext uri="{FF2B5EF4-FFF2-40B4-BE49-F238E27FC236}">
                  <a16:creationId xmlns:a16="http://schemas.microsoft.com/office/drawing/2014/main" id="{D408A241-870E-4A0F-B0A1-229CAB1952F6}"/>
                </a:ext>
              </a:extLst>
            </p:cNvPr>
            <p:cNvSpPr/>
            <p:nvPr/>
          </p:nvSpPr>
          <p:spPr>
            <a:xfrm>
              <a:off x="8989092" y="4739119"/>
              <a:ext cx="2174992" cy="313993"/>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a:ea typeface="+mn-ea"/>
                  <a:cs typeface="Segoe UI Semibold" panose="020B0702040204020203" pitchFamily="34" charset="0"/>
                </a:rPr>
                <a:t>Site Recovery &amp; Region pairs</a:t>
              </a:r>
            </a:p>
          </p:txBody>
        </p:sp>
        <p:sp>
          <p:nvSpPr>
            <p:cNvPr id="161" name="Rectangle 160">
              <a:extLst>
                <a:ext uri="{FF2B5EF4-FFF2-40B4-BE49-F238E27FC236}">
                  <a16:creationId xmlns:a16="http://schemas.microsoft.com/office/drawing/2014/main" id="{9467572B-EF38-4355-ACCE-7BA765F4D67A}"/>
                </a:ext>
              </a:extLst>
            </p:cNvPr>
            <p:cNvSpPr/>
            <p:nvPr/>
          </p:nvSpPr>
          <p:spPr>
            <a:xfrm>
              <a:off x="8989092" y="5108782"/>
              <a:ext cx="2453628" cy="53378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Protection from disaster with</a:t>
              </a:r>
              <a:br>
                <a:rPr kumimoji="0" lang="en-US" sz="1400" b="0" i="0" u="none" strike="noStrike" kern="1200" cap="none" spc="0" normalizeH="0" baseline="0" noProof="0" dirty="0">
                  <a:ln>
                    <a:noFill/>
                  </a:ln>
                  <a:solidFill>
                    <a:srgbClr val="000000"/>
                  </a:solidFill>
                  <a:effectLst/>
                  <a:uLnTx/>
                  <a:uFillTx/>
                  <a:latin typeface="Arial"/>
                  <a:ea typeface="+mn-ea"/>
                  <a:cs typeface="+mn-cs"/>
                </a:rPr>
              </a:br>
              <a:r>
                <a:rPr kumimoji="0" lang="en-US" sz="1400" b="0" i="0" u="none" strike="noStrike" kern="1200" cap="none" spc="0" normalizeH="0" baseline="0" noProof="0" dirty="0">
                  <a:ln>
                    <a:noFill/>
                  </a:ln>
                  <a:solidFill>
                    <a:srgbClr val="000000"/>
                  </a:solidFill>
                  <a:effectLst/>
                  <a:uLnTx/>
                  <a:uFillTx/>
                  <a:latin typeface="Arial"/>
                  <a:ea typeface="+mn-ea"/>
                  <a:cs typeface="+mn-cs"/>
                </a:rPr>
                <a:t>data residency compliance</a:t>
              </a:r>
            </a:p>
          </p:txBody>
        </p:sp>
      </p:grpSp>
      <p:sp>
        <p:nvSpPr>
          <p:cNvPr id="162" name="Freeform: Shape 62">
            <a:extLst>
              <a:ext uri="{FF2B5EF4-FFF2-40B4-BE49-F238E27FC236}">
                <a16:creationId xmlns:a16="http://schemas.microsoft.com/office/drawing/2014/main" id="{4C1E291F-E910-47A3-BBDF-405BCF7915CA}"/>
              </a:ext>
            </a:extLst>
          </p:cNvPr>
          <p:cNvSpPr/>
          <p:nvPr/>
        </p:nvSpPr>
        <p:spPr bwMode="auto">
          <a:xfrm flipV="1">
            <a:off x="525476" y="2760718"/>
            <a:ext cx="2104267" cy="45712"/>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3" name="Freeform: Shape 63">
            <a:extLst>
              <a:ext uri="{FF2B5EF4-FFF2-40B4-BE49-F238E27FC236}">
                <a16:creationId xmlns:a16="http://schemas.microsoft.com/office/drawing/2014/main" id="{8600DF11-D09F-45B0-BA9A-5639C37FACCC}"/>
              </a:ext>
            </a:extLst>
          </p:cNvPr>
          <p:cNvSpPr/>
          <p:nvPr/>
        </p:nvSpPr>
        <p:spPr bwMode="auto">
          <a:xfrm>
            <a:off x="3005435" y="2806430"/>
            <a:ext cx="2645164" cy="45712"/>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4" name="Freeform: Shape 64">
            <a:extLst>
              <a:ext uri="{FF2B5EF4-FFF2-40B4-BE49-F238E27FC236}">
                <a16:creationId xmlns:a16="http://schemas.microsoft.com/office/drawing/2014/main" id="{5C9D3C19-AB52-4904-B83F-429D0085CF53}"/>
              </a:ext>
            </a:extLst>
          </p:cNvPr>
          <p:cNvSpPr/>
          <p:nvPr/>
        </p:nvSpPr>
        <p:spPr bwMode="auto">
          <a:xfrm>
            <a:off x="5980734" y="2810862"/>
            <a:ext cx="2507140" cy="45712"/>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5" name="Freeform: Shape 65">
            <a:extLst>
              <a:ext uri="{FF2B5EF4-FFF2-40B4-BE49-F238E27FC236}">
                <a16:creationId xmlns:a16="http://schemas.microsoft.com/office/drawing/2014/main" id="{9A85D15B-D1C2-4DBB-9A1C-46E7F83407D2}"/>
              </a:ext>
            </a:extLst>
          </p:cNvPr>
          <p:cNvSpPr/>
          <p:nvPr/>
        </p:nvSpPr>
        <p:spPr bwMode="auto">
          <a:xfrm>
            <a:off x="8824441" y="2806429"/>
            <a:ext cx="2909680"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66" name="Group 165">
            <a:extLst>
              <a:ext uri="{FF2B5EF4-FFF2-40B4-BE49-F238E27FC236}">
                <a16:creationId xmlns:a16="http://schemas.microsoft.com/office/drawing/2014/main" id="{27B6246C-F0B2-48B7-9FB7-1869FA1D7A46}"/>
              </a:ext>
            </a:extLst>
          </p:cNvPr>
          <p:cNvGrpSpPr/>
          <p:nvPr/>
        </p:nvGrpSpPr>
        <p:grpSpPr>
          <a:xfrm>
            <a:off x="3005431" y="2159472"/>
            <a:ext cx="1142812" cy="597648"/>
            <a:chOff x="2806842" y="2107278"/>
            <a:chExt cx="1165893" cy="609719"/>
          </a:xfrm>
        </p:grpSpPr>
        <p:sp>
          <p:nvSpPr>
            <p:cNvPr id="167" name="Rectangle 362">
              <a:extLst>
                <a:ext uri="{FF2B5EF4-FFF2-40B4-BE49-F238E27FC236}">
                  <a16:creationId xmlns:a16="http://schemas.microsoft.com/office/drawing/2014/main" id="{39140629-1B48-43E9-ADAB-43DF84EFADFD}"/>
                </a:ext>
              </a:extLst>
            </p:cNvPr>
            <p:cNvSpPr>
              <a:spLocks noChangeArrowheads="1"/>
            </p:cNvSpPr>
            <p:nvPr/>
          </p:nvSpPr>
          <p:spPr bwMode="auto">
            <a:xfrm>
              <a:off x="2806842" y="2107278"/>
              <a:ext cx="1048146" cy="36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a:ln>
                    <a:noFill/>
                  </a:ln>
                  <a:solidFill>
                    <a:srgbClr val="000000"/>
                  </a:solidFill>
                  <a:effectLst/>
                  <a:uLnTx/>
                  <a:uFillTx/>
                  <a:latin typeface="Arial"/>
                  <a:ea typeface="+mn-ea"/>
                  <a:cs typeface="Segoe UI Semibold" panose="020B0702040204020203" pitchFamily="34" charset="0"/>
                </a:rPr>
                <a:t>VM SLA</a:t>
              </a:r>
            </a:p>
          </p:txBody>
        </p:sp>
        <p:sp>
          <p:nvSpPr>
            <p:cNvPr id="168" name="Rectangle 365">
              <a:extLst>
                <a:ext uri="{FF2B5EF4-FFF2-40B4-BE49-F238E27FC236}">
                  <a16:creationId xmlns:a16="http://schemas.microsoft.com/office/drawing/2014/main" id="{EA39D385-9EEC-45E1-9D34-80C4E9D16BE6}"/>
                </a:ext>
              </a:extLst>
            </p:cNvPr>
            <p:cNvSpPr>
              <a:spLocks noChangeArrowheads="1"/>
            </p:cNvSpPr>
            <p:nvPr/>
          </p:nvSpPr>
          <p:spPr bwMode="auto">
            <a:xfrm>
              <a:off x="2806842" y="2353062"/>
              <a:ext cx="1165893" cy="36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dirty="0">
                  <a:ln>
                    <a:noFill/>
                  </a:ln>
                  <a:solidFill>
                    <a:srgbClr val="000000"/>
                  </a:solidFill>
                  <a:effectLst/>
                  <a:uLnTx/>
                  <a:uFillTx/>
                  <a:latin typeface="Arial"/>
                  <a:ea typeface="+mn-ea"/>
                  <a:cs typeface="Segoe UI" panose="020B0502040204020203" pitchFamily="34" charset="0"/>
                </a:rPr>
                <a:t>99.95% </a:t>
              </a:r>
              <a:endParaRPr kumimoji="0" lang="en-US" altLang="en-US" sz="173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69" name="Group 168">
            <a:extLst>
              <a:ext uri="{FF2B5EF4-FFF2-40B4-BE49-F238E27FC236}">
                <a16:creationId xmlns:a16="http://schemas.microsoft.com/office/drawing/2014/main" id="{639A6EB8-CA25-4930-84D7-2437E7A9218C}"/>
              </a:ext>
            </a:extLst>
          </p:cNvPr>
          <p:cNvGrpSpPr/>
          <p:nvPr/>
        </p:nvGrpSpPr>
        <p:grpSpPr>
          <a:xfrm>
            <a:off x="5933193" y="2155300"/>
            <a:ext cx="1142812" cy="601819"/>
            <a:chOff x="5630888" y="2103022"/>
            <a:chExt cx="1165893" cy="613975"/>
          </a:xfrm>
        </p:grpSpPr>
        <p:sp>
          <p:nvSpPr>
            <p:cNvPr id="170" name="Rectangle 362">
              <a:extLst>
                <a:ext uri="{FF2B5EF4-FFF2-40B4-BE49-F238E27FC236}">
                  <a16:creationId xmlns:a16="http://schemas.microsoft.com/office/drawing/2014/main" id="{396E38C6-C2E3-42CA-86C8-A0759CC3FF77}"/>
                </a:ext>
              </a:extLst>
            </p:cNvPr>
            <p:cNvSpPr>
              <a:spLocks noChangeArrowheads="1"/>
            </p:cNvSpPr>
            <p:nvPr/>
          </p:nvSpPr>
          <p:spPr bwMode="auto">
            <a:xfrm>
              <a:off x="5630888" y="2103022"/>
              <a:ext cx="1048146" cy="36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a:ln>
                    <a:noFill/>
                  </a:ln>
                  <a:solidFill>
                    <a:srgbClr val="000000"/>
                  </a:solidFill>
                  <a:effectLst/>
                  <a:uLnTx/>
                  <a:uFillTx/>
                  <a:latin typeface="Arial"/>
                  <a:ea typeface="+mn-ea"/>
                  <a:cs typeface="Segoe UI Semibold" panose="020B0702040204020203" pitchFamily="34" charset="0"/>
                </a:rPr>
                <a:t>VM SLA</a:t>
              </a:r>
            </a:p>
          </p:txBody>
        </p:sp>
        <p:sp>
          <p:nvSpPr>
            <p:cNvPr id="171" name="Rectangle 365">
              <a:extLst>
                <a:ext uri="{FF2B5EF4-FFF2-40B4-BE49-F238E27FC236}">
                  <a16:creationId xmlns:a16="http://schemas.microsoft.com/office/drawing/2014/main" id="{869AEA86-0E05-490F-974F-3EEAABE7B051}"/>
                </a:ext>
              </a:extLst>
            </p:cNvPr>
            <p:cNvSpPr>
              <a:spLocks noChangeArrowheads="1"/>
            </p:cNvSpPr>
            <p:nvPr/>
          </p:nvSpPr>
          <p:spPr bwMode="auto">
            <a:xfrm>
              <a:off x="5630888" y="2353061"/>
              <a:ext cx="1165893" cy="36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a:ln>
                    <a:noFill/>
                  </a:ln>
                  <a:solidFill>
                    <a:srgbClr val="000000"/>
                  </a:solidFill>
                  <a:effectLst/>
                  <a:uLnTx/>
                  <a:uFillTx/>
                  <a:latin typeface="Arial"/>
                  <a:ea typeface="+mn-ea"/>
                  <a:cs typeface="Segoe UI" panose="020B0502040204020203" pitchFamily="34" charset="0"/>
                </a:rPr>
                <a:t>99.99% </a:t>
              </a:r>
              <a:endParaRPr kumimoji="0" lang="en-US" altLang="en-US" sz="1730" b="0" i="0" u="none" strike="noStrike" kern="1200" cap="none" spc="0" normalizeH="0" baseline="0" noProof="0">
                <a:ln>
                  <a:noFill/>
                </a:ln>
                <a:solidFill>
                  <a:srgbClr val="000000"/>
                </a:solidFill>
                <a:effectLst/>
                <a:uLnTx/>
                <a:uFillTx/>
                <a:latin typeface="Arial"/>
                <a:ea typeface="+mn-ea"/>
                <a:cs typeface="+mn-cs"/>
              </a:endParaRPr>
            </a:p>
          </p:txBody>
        </p:sp>
      </p:grpSp>
      <p:sp>
        <p:nvSpPr>
          <p:cNvPr id="172" name="Rectangle 365">
            <a:extLst>
              <a:ext uri="{FF2B5EF4-FFF2-40B4-BE49-F238E27FC236}">
                <a16:creationId xmlns:a16="http://schemas.microsoft.com/office/drawing/2014/main" id="{9E28DADE-DB13-428B-BB5F-9395B455D9D5}"/>
              </a:ext>
            </a:extLst>
          </p:cNvPr>
          <p:cNvSpPr>
            <a:spLocks noChangeArrowheads="1"/>
          </p:cNvSpPr>
          <p:nvPr/>
        </p:nvSpPr>
        <p:spPr bwMode="auto">
          <a:xfrm>
            <a:off x="8820917" y="2161338"/>
            <a:ext cx="1050864" cy="62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9630" tIns="44814" rIns="89630" bIns="44814"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192" rtl="0" eaLnBrk="1" fontAlgn="base" latinLnBrk="0" hangingPunct="1">
              <a:lnSpc>
                <a:spcPct val="100000"/>
              </a:lnSpc>
              <a:spcBef>
                <a:spcPct val="0"/>
              </a:spcBef>
              <a:spcAft>
                <a:spcPct val="0"/>
              </a:spcAft>
              <a:buClrTx/>
              <a:buSzTx/>
              <a:buFontTx/>
              <a:buNone/>
              <a:tabLst/>
              <a:defRPr/>
            </a:pPr>
            <a:r>
              <a:rPr kumimoji="0" lang="en-US" altLang="en-US" sz="1730" b="0" i="0" u="none" strike="noStrike" kern="1200" cap="none" spc="0" normalizeH="0" baseline="0" noProof="0" dirty="0">
                <a:ln>
                  <a:noFill/>
                </a:ln>
                <a:solidFill>
                  <a:srgbClr val="000000"/>
                </a:solidFill>
                <a:effectLst/>
                <a:uLnTx/>
                <a:uFillTx/>
                <a:latin typeface="Arial"/>
                <a:ea typeface="+mn-ea"/>
                <a:cs typeface="Segoe UI Semibold" panose="020B0702040204020203" pitchFamily="34" charset="0"/>
              </a:rPr>
              <a:t>Regions</a:t>
            </a:r>
            <a:br>
              <a:rPr kumimoji="0" lang="en-US" altLang="en-US" sz="1730" b="0" i="0" u="none" strike="noStrike" kern="1200" cap="none" spc="0" normalizeH="0" baseline="0" noProof="0" dirty="0">
                <a:ln>
                  <a:noFill/>
                </a:ln>
                <a:solidFill>
                  <a:srgbClr val="000000"/>
                </a:solidFill>
                <a:effectLst/>
                <a:uLnTx/>
                <a:uFillTx/>
                <a:latin typeface="Arial"/>
                <a:ea typeface="+mn-ea"/>
                <a:cs typeface="Segoe UI Semibold" panose="020B0702040204020203" pitchFamily="34" charset="0"/>
              </a:rPr>
            </a:br>
            <a:r>
              <a:rPr kumimoji="0" lang="en-US" altLang="en-US" sz="1730" b="0" i="0" u="none" strike="noStrike" kern="1200" cap="none" spc="0" normalizeH="0" baseline="0" noProof="0" dirty="0">
                <a:ln>
                  <a:noFill/>
                </a:ln>
                <a:solidFill>
                  <a:srgbClr val="000000"/>
                </a:solidFill>
                <a:effectLst/>
                <a:uLnTx/>
                <a:uFillTx/>
                <a:latin typeface="Arial"/>
                <a:ea typeface="+mn-ea"/>
                <a:cs typeface="Segoe UI" panose="020B0502040204020203" pitchFamily="34" charset="0"/>
              </a:rPr>
              <a:t>54</a:t>
            </a:r>
          </a:p>
        </p:txBody>
      </p:sp>
      <p:sp>
        <p:nvSpPr>
          <p:cNvPr id="173" name="PC1_E977">
            <a:extLst>
              <a:ext uri="{FF2B5EF4-FFF2-40B4-BE49-F238E27FC236}">
                <a16:creationId xmlns:a16="http://schemas.microsoft.com/office/drawing/2014/main" id="{B05E1666-24ED-42D5-AC9D-E30D87645F2E}"/>
              </a:ext>
            </a:extLst>
          </p:cNvPr>
          <p:cNvSpPr>
            <a:spLocks noChangeAspect="1" noEditPoints="1"/>
          </p:cNvSpPr>
          <p:nvPr/>
        </p:nvSpPr>
        <p:spPr bwMode="auto">
          <a:xfrm>
            <a:off x="1283786" y="3490659"/>
            <a:ext cx="599510" cy="479798"/>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nvGrpSpPr>
          <p:cNvPr id="174" name="Group 173">
            <a:extLst>
              <a:ext uri="{FF2B5EF4-FFF2-40B4-BE49-F238E27FC236}">
                <a16:creationId xmlns:a16="http://schemas.microsoft.com/office/drawing/2014/main" id="{4E936EE7-B6B9-4AE0-B10C-CDBBFCE736F9}"/>
              </a:ext>
            </a:extLst>
          </p:cNvPr>
          <p:cNvGrpSpPr/>
          <p:nvPr/>
        </p:nvGrpSpPr>
        <p:grpSpPr>
          <a:xfrm>
            <a:off x="3644774" y="3334055"/>
            <a:ext cx="1372080" cy="793006"/>
            <a:chOff x="3459095" y="2961602"/>
            <a:chExt cx="1399792" cy="809022"/>
          </a:xfrm>
        </p:grpSpPr>
        <p:sp>
          <p:nvSpPr>
            <p:cNvPr id="175" name="monitor">
              <a:extLst>
                <a:ext uri="{FF2B5EF4-FFF2-40B4-BE49-F238E27FC236}">
                  <a16:creationId xmlns:a16="http://schemas.microsoft.com/office/drawing/2014/main" id="{D1F34962-949B-43EE-BA28-0F22622C76A1}"/>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76" name="monitor">
              <a:extLst>
                <a:ext uri="{FF2B5EF4-FFF2-40B4-BE49-F238E27FC236}">
                  <a16:creationId xmlns:a16="http://schemas.microsoft.com/office/drawing/2014/main" id="{ECCC7717-1D4E-4305-8037-7E44B06FA205}"/>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77" name="Rectangle 176">
              <a:extLst>
                <a:ext uri="{FF2B5EF4-FFF2-40B4-BE49-F238E27FC236}">
                  <a16:creationId xmlns:a16="http://schemas.microsoft.com/office/drawing/2014/main" id="{994F754E-AC4C-4B95-875D-0212D2E48CF0}"/>
                </a:ext>
              </a:extLst>
            </p:cNvPr>
            <p:cNvSpPr/>
            <p:nvPr/>
          </p:nvSpPr>
          <p:spPr bwMode="auto">
            <a:xfrm>
              <a:off x="3475778" y="2961602"/>
              <a:ext cx="1353672" cy="473134"/>
            </a:xfrm>
            <a:prstGeom prst="rect">
              <a:avLst/>
            </a:prstGeom>
            <a:no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8" name="monitor">
              <a:extLst>
                <a:ext uri="{FF2B5EF4-FFF2-40B4-BE49-F238E27FC236}">
                  <a16:creationId xmlns:a16="http://schemas.microsoft.com/office/drawing/2014/main" id="{499CD336-38A5-4D44-93AF-1AB9F76ADFF8}"/>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79" name="monitor">
              <a:extLst>
                <a:ext uri="{FF2B5EF4-FFF2-40B4-BE49-F238E27FC236}">
                  <a16:creationId xmlns:a16="http://schemas.microsoft.com/office/drawing/2014/main" id="{FE0D0CC1-3907-4827-A599-C905DE6488A4}"/>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80" name="monitor">
              <a:extLst>
                <a:ext uri="{FF2B5EF4-FFF2-40B4-BE49-F238E27FC236}">
                  <a16:creationId xmlns:a16="http://schemas.microsoft.com/office/drawing/2014/main" id="{CDC0221F-E4EB-4B0E-A023-B6370119468E}"/>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81" name="monitor">
              <a:extLst>
                <a:ext uri="{FF2B5EF4-FFF2-40B4-BE49-F238E27FC236}">
                  <a16:creationId xmlns:a16="http://schemas.microsoft.com/office/drawing/2014/main" id="{9A877CAC-5B21-48E6-B241-D0F1F1063C78}"/>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nvGrpSpPr>
          <p:cNvPr id="182" name="Group 181">
            <a:extLst>
              <a:ext uri="{FF2B5EF4-FFF2-40B4-BE49-F238E27FC236}">
                <a16:creationId xmlns:a16="http://schemas.microsoft.com/office/drawing/2014/main" id="{F92F2452-23B8-40FD-814A-4FFB128B6C56}"/>
              </a:ext>
            </a:extLst>
          </p:cNvPr>
          <p:cNvGrpSpPr/>
          <p:nvPr/>
        </p:nvGrpSpPr>
        <p:grpSpPr>
          <a:xfrm>
            <a:off x="6629225" y="3203746"/>
            <a:ext cx="1123198" cy="1053623"/>
            <a:chOff x="6265202" y="2921103"/>
            <a:chExt cx="1145883" cy="1074902"/>
          </a:xfrm>
        </p:grpSpPr>
        <p:sp>
          <p:nvSpPr>
            <p:cNvPr id="183" name="server">
              <a:extLst>
                <a:ext uri="{FF2B5EF4-FFF2-40B4-BE49-F238E27FC236}">
                  <a16:creationId xmlns:a16="http://schemas.microsoft.com/office/drawing/2014/main" id="{E8B6C6ED-FBBE-441B-8C62-0A9DE10D52BA}"/>
                </a:ext>
              </a:extLst>
            </p:cNvPr>
            <p:cNvSpPr>
              <a:spLocks noChangeAspect="1" noEditPoints="1"/>
            </p:cNvSpPr>
            <p:nvPr/>
          </p:nvSpPr>
          <p:spPr bwMode="auto">
            <a:xfrm>
              <a:off x="626520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84" name="server">
              <a:extLst>
                <a:ext uri="{FF2B5EF4-FFF2-40B4-BE49-F238E27FC236}">
                  <a16:creationId xmlns:a16="http://schemas.microsoft.com/office/drawing/2014/main" id="{D0C0A220-3774-4135-9C27-0E799129FB0A}"/>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85" name="server">
              <a:extLst>
                <a:ext uri="{FF2B5EF4-FFF2-40B4-BE49-F238E27FC236}">
                  <a16:creationId xmlns:a16="http://schemas.microsoft.com/office/drawing/2014/main" id="{08DA5BAA-DBFF-48AD-A38B-23F45868FAEB}"/>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186" name="Freeform: Shape 88">
            <a:extLst>
              <a:ext uri="{FF2B5EF4-FFF2-40B4-BE49-F238E27FC236}">
                <a16:creationId xmlns:a16="http://schemas.microsoft.com/office/drawing/2014/main" id="{A1887329-EF08-4871-953F-18D57AC5B86A}"/>
              </a:ext>
            </a:extLst>
          </p:cNvPr>
          <p:cNvSpPr/>
          <p:nvPr/>
        </p:nvSpPr>
        <p:spPr bwMode="auto">
          <a:xfrm>
            <a:off x="6978957" y="3441172"/>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87" name="Freeform: Shape 89">
            <a:extLst>
              <a:ext uri="{FF2B5EF4-FFF2-40B4-BE49-F238E27FC236}">
                <a16:creationId xmlns:a16="http://schemas.microsoft.com/office/drawing/2014/main" id="{24AF2FB1-050F-4A63-9F52-FBE2546BAE6E}"/>
              </a:ext>
            </a:extLst>
          </p:cNvPr>
          <p:cNvSpPr/>
          <p:nvPr/>
        </p:nvSpPr>
        <p:spPr bwMode="auto">
          <a:xfrm rot="2700000">
            <a:off x="6582138" y="394905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88" name="Freeform: Shape 90">
            <a:extLst>
              <a:ext uri="{FF2B5EF4-FFF2-40B4-BE49-F238E27FC236}">
                <a16:creationId xmlns:a16="http://schemas.microsoft.com/office/drawing/2014/main" id="{D5415E99-2232-491F-95B2-79F3A0089D8C}"/>
              </a:ext>
            </a:extLst>
          </p:cNvPr>
          <p:cNvSpPr/>
          <p:nvPr/>
        </p:nvSpPr>
        <p:spPr bwMode="auto">
          <a:xfrm rot="18900000" flipH="1">
            <a:off x="7337569" y="394316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89" name="Group 188">
            <a:extLst>
              <a:ext uri="{FF2B5EF4-FFF2-40B4-BE49-F238E27FC236}">
                <a16:creationId xmlns:a16="http://schemas.microsoft.com/office/drawing/2014/main" id="{DAAC89B6-E2C9-4D63-91D8-52B14CC79ADC}"/>
              </a:ext>
            </a:extLst>
          </p:cNvPr>
          <p:cNvGrpSpPr/>
          <p:nvPr/>
        </p:nvGrpSpPr>
        <p:grpSpPr>
          <a:xfrm>
            <a:off x="8939555" y="3109625"/>
            <a:ext cx="2679452" cy="1260064"/>
            <a:chOff x="9106531" y="3479339"/>
            <a:chExt cx="2733568" cy="1285513"/>
          </a:xfrm>
        </p:grpSpPr>
        <p:grpSp>
          <p:nvGrpSpPr>
            <p:cNvPr id="190" name="Group 189">
              <a:extLst>
                <a:ext uri="{FF2B5EF4-FFF2-40B4-BE49-F238E27FC236}">
                  <a16:creationId xmlns:a16="http://schemas.microsoft.com/office/drawing/2014/main" id="{1B7F462B-A2E1-4666-A01E-6AFFF43A4B51}"/>
                </a:ext>
              </a:extLst>
            </p:cNvPr>
            <p:cNvGrpSpPr/>
            <p:nvPr/>
          </p:nvGrpSpPr>
          <p:grpSpPr>
            <a:xfrm>
              <a:off x="9106531" y="3479339"/>
              <a:ext cx="2733568" cy="1285513"/>
              <a:chOff x="9106531" y="3070266"/>
              <a:chExt cx="2733568" cy="1285513"/>
            </a:xfrm>
          </p:grpSpPr>
          <p:sp>
            <p:nvSpPr>
              <p:cNvPr id="193" name="Freeform 11">
                <a:extLst>
                  <a:ext uri="{FF2B5EF4-FFF2-40B4-BE49-F238E27FC236}">
                    <a16:creationId xmlns:a16="http://schemas.microsoft.com/office/drawing/2014/main" id="{B2574EDF-977B-48DB-943C-7E6563C4359D}"/>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4" name="Freeform 11">
                <a:extLst>
                  <a:ext uri="{FF2B5EF4-FFF2-40B4-BE49-F238E27FC236}">
                    <a16:creationId xmlns:a16="http://schemas.microsoft.com/office/drawing/2014/main" id="{F4BD3E24-6E1F-4FF3-A631-54C5402BD89A}"/>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5" name="Freeform: Shape 94">
                <a:extLst>
                  <a:ext uri="{FF2B5EF4-FFF2-40B4-BE49-F238E27FC236}">
                    <a16:creationId xmlns:a16="http://schemas.microsoft.com/office/drawing/2014/main" id="{636CBE79-C417-45AF-8D53-9784CAC68C28}"/>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96" name="Rectangle 195">
                <a:extLst>
                  <a:ext uri="{FF2B5EF4-FFF2-40B4-BE49-F238E27FC236}">
                    <a16:creationId xmlns:a16="http://schemas.microsoft.com/office/drawing/2014/main" id="{5EEC3C40-33AE-4876-8B59-9F8D477DEFA1}"/>
                  </a:ext>
                </a:extLst>
              </p:cNvPr>
              <p:cNvSpPr/>
              <p:nvPr/>
            </p:nvSpPr>
            <p:spPr bwMode="auto">
              <a:xfrm>
                <a:off x="9106531" y="3070266"/>
                <a:ext cx="2733568" cy="1285513"/>
              </a:xfrm>
              <a:prstGeom prst="rect">
                <a:avLst/>
              </a:prstGeom>
              <a:no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91" name="Rectangle 190">
              <a:extLst>
                <a:ext uri="{FF2B5EF4-FFF2-40B4-BE49-F238E27FC236}">
                  <a16:creationId xmlns:a16="http://schemas.microsoft.com/office/drawing/2014/main" id="{4280F3D9-5268-48DF-B7A7-AF8BB322F07A}"/>
                </a:ext>
              </a:extLst>
            </p:cNvPr>
            <p:cNvSpPr/>
            <p:nvPr/>
          </p:nvSpPr>
          <p:spPr>
            <a:xfrm>
              <a:off x="9497050" y="4354349"/>
              <a:ext cx="867078" cy="278669"/>
            </a:xfrm>
            <a:prstGeom prst="rect">
              <a:avLst/>
            </a:prstGeom>
            <a:ln w="19050">
              <a:solidFill>
                <a:schemeClr val="tx1"/>
              </a:solid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Arial"/>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Arial"/>
                <a:ea typeface="+mn-ea"/>
                <a:cs typeface="Segoe UI Semibold" panose="020B0702040204020203" pitchFamily="34" charset="0"/>
              </a:endParaRPr>
            </a:p>
          </p:txBody>
        </p:sp>
        <p:sp>
          <p:nvSpPr>
            <p:cNvPr id="192" name="Rectangle 191">
              <a:extLst>
                <a:ext uri="{FF2B5EF4-FFF2-40B4-BE49-F238E27FC236}">
                  <a16:creationId xmlns:a16="http://schemas.microsoft.com/office/drawing/2014/main" id="{65801F29-B801-4747-9014-4FB9B40609E1}"/>
                </a:ext>
              </a:extLst>
            </p:cNvPr>
            <p:cNvSpPr/>
            <p:nvPr/>
          </p:nvSpPr>
          <p:spPr>
            <a:xfrm>
              <a:off x="10700758" y="4352010"/>
              <a:ext cx="867078" cy="278669"/>
            </a:xfrm>
            <a:prstGeom prst="rect">
              <a:avLst/>
            </a:prstGeom>
            <a:ln w="19050">
              <a:solidFill>
                <a:schemeClr val="tx1"/>
              </a:solid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Arial"/>
                  <a:ea typeface="+mn-ea"/>
                  <a:cs typeface="Segoe UI Semibold" panose="020B0702040204020203" pitchFamily="34" charset="0"/>
                </a:rPr>
                <a:t>Region 2</a:t>
              </a:r>
              <a:endParaRPr kumimoji="0" lang="en-US" sz="1175" b="0" i="0" u="none" strike="noStrike" kern="1200" cap="none" spc="0" normalizeH="0" baseline="0" noProof="0" dirty="0">
                <a:ln>
                  <a:noFill/>
                </a:ln>
                <a:solidFill>
                  <a:srgbClr val="353535"/>
                </a:solidFill>
                <a:effectLst/>
                <a:uLnTx/>
                <a:uFillTx/>
                <a:latin typeface="Arial"/>
                <a:ea typeface="+mn-ea"/>
                <a:cs typeface="Segoe UI Semibold" panose="020B0702040204020203" pitchFamily="34" charset="0"/>
              </a:endParaRPr>
            </a:p>
          </p:txBody>
        </p:sp>
      </p:grpSp>
      <p:grpSp>
        <p:nvGrpSpPr>
          <p:cNvPr id="197" name="Group 196">
            <a:extLst>
              <a:ext uri="{FF2B5EF4-FFF2-40B4-BE49-F238E27FC236}">
                <a16:creationId xmlns:a16="http://schemas.microsoft.com/office/drawing/2014/main" id="{94E9AE37-4AAF-4FF6-BB6D-8877CE294C65}"/>
              </a:ext>
            </a:extLst>
          </p:cNvPr>
          <p:cNvGrpSpPr/>
          <p:nvPr/>
        </p:nvGrpSpPr>
        <p:grpSpPr>
          <a:xfrm>
            <a:off x="513025" y="1604940"/>
            <a:ext cx="2128580" cy="716023"/>
            <a:chOff x="425344" y="1636360"/>
            <a:chExt cx="2171570" cy="730485"/>
          </a:xfrm>
          <a:solidFill>
            <a:schemeClr val="accent1"/>
          </a:solidFill>
        </p:grpSpPr>
        <p:sp>
          <p:nvSpPr>
            <p:cNvPr id="198" name="Right Triangle 197">
              <a:extLst>
                <a:ext uri="{FF2B5EF4-FFF2-40B4-BE49-F238E27FC236}">
                  <a16:creationId xmlns:a16="http://schemas.microsoft.com/office/drawing/2014/main" id="{136D08A0-A687-4685-99AA-9C3C4FC52FAE}"/>
                </a:ext>
              </a:extLst>
            </p:cNvPr>
            <p:cNvSpPr/>
            <p:nvPr/>
          </p:nvSpPr>
          <p:spPr bwMode="auto">
            <a:xfrm flipV="1">
              <a:off x="2362449" y="2134615"/>
              <a:ext cx="232230" cy="232230"/>
            </a:xfrm>
            <a:prstGeom prst="r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grpSp>
          <p:nvGrpSpPr>
            <p:cNvPr id="199" name="Group 198">
              <a:extLst>
                <a:ext uri="{FF2B5EF4-FFF2-40B4-BE49-F238E27FC236}">
                  <a16:creationId xmlns:a16="http://schemas.microsoft.com/office/drawing/2014/main" id="{7B025871-78F3-4AC4-ADF8-ED99653744C2}"/>
                </a:ext>
              </a:extLst>
            </p:cNvPr>
            <p:cNvGrpSpPr/>
            <p:nvPr/>
          </p:nvGrpSpPr>
          <p:grpSpPr>
            <a:xfrm>
              <a:off x="425344" y="1636360"/>
              <a:ext cx="2171570" cy="517065"/>
              <a:chOff x="425344" y="1636360"/>
              <a:chExt cx="2171570" cy="517065"/>
            </a:xfrm>
            <a:grpFill/>
          </p:grpSpPr>
          <p:sp>
            <p:nvSpPr>
              <p:cNvPr id="200" name="Rectangle 199">
                <a:extLst>
                  <a:ext uri="{FF2B5EF4-FFF2-40B4-BE49-F238E27FC236}">
                    <a16:creationId xmlns:a16="http://schemas.microsoft.com/office/drawing/2014/main" id="{C6F9AF1B-C691-43FD-B8C4-6408F42648BF}"/>
                  </a:ext>
                </a:extLst>
              </p:cNvPr>
              <p:cNvSpPr/>
              <p:nvPr/>
            </p:nvSpPr>
            <p:spPr bwMode="auto">
              <a:xfrm>
                <a:off x="438044" y="1640081"/>
                <a:ext cx="2158870" cy="4945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201" name="TextBox 200">
                <a:extLst>
                  <a:ext uri="{FF2B5EF4-FFF2-40B4-BE49-F238E27FC236}">
                    <a16:creationId xmlns:a16="http://schemas.microsoft.com/office/drawing/2014/main" id="{7F165998-83A3-4659-A0CE-8FE41CD4644F}"/>
                  </a:ext>
                </a:extLst>
              </p:cNvPr>
              <p:cNvSpPr txBox="1"/>
              <p:nvPr/>
            </p:nvSpPr>
            <p:spPr>
              <a:xfrm>
                <a:off x="425344" y="1636360"/>
                <a:ext cx="2159468" cy="517065"/>
              </a:xfrm>
              <a:prstGeom prst="rect">
                <a:avLst/>
              </a:prstGeom>
              <a:grpFill/>
            </p:spPr>
            <p:txBody>
              <a:bodyPr wrap="square" lIns="89630" tIns="143407" rIns="89630" bIns="143407" rtlCol="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1567" b="1" i="0" u="none" strike="noStrike" kern="1200" cap="none" spc="0" normalizeH="0" baseline="0" noProof="0" dirty="0">
                    <a:ln>
                      <a:noFill/>
                    </a:ln>
                    <a:gradFill>
                      <a:gsLst>
                        <a:gs pos="0">
                          <a:srgbClr val="FFFFFF"/>
                        </a:gs>
                        <a:gs pos="100000">
                          <a:srgbClr val="FFFFFF"/>
                        </a:gs>
                      </a:gsLst>
                      <a:lin ang="5400000" scaled="0"/>
                    </a:gradFill>
                    <a:effectLst/>
                    <a:uLnTx/>
                    <a:uFillTx/>
                    <a:latin typeface="Arial"/>
                    <a:ea typeface="+mn-ea"/>
                    <a:cs typeface="Segoe UI" panose="020B0502040204020203" pitchFamily="34" charset="0"/>
                  </a:rPr>
                  <a:t>Industry-only</a:t>
                </a:r>
              </a:p>
            </p:txBody>
          </p:sp>
        </p:grpSp>
      </p:grpSp>
      <p:grpSp>
        <p:nvGrpSpPr>
          <p:cNvPr id="202" name="Group 201">
            <a:extLst>
              <a:ext uri="{FF2B5EF4-FFF2-40B4-BE49-F238E27FC236}">
                <a16:creationId xmlns:a16="http://schemas.microsoft.com/office/drawing/2014/main" id="{2CBC167E-0E2D-4E8F-9229-717F29BB0874}"/>
              </a:ext>
            </a:extLst>
          </p:cNvPr>
          <p:cNvGrpSpPr/>
          <p:nvPr/>
        </p:nvGrpSpPr>
        <p:grpSpPr>
          <a:xfrm>
            <a:off x="3002807" y="1614810"/>
            <a:ext cx="5495696" cy="696113"/>
            <a:chOff x="2719936" y="1646427"/>
            <a:chExt cx="6070970" cy="710173"/>
          </a:xfrm>
          <a:solidFill>
            <a:schemeClr val="accent1"/>
          </a:solidFill>
        </p:grpSpPr>
        <p:sp>
          <p:nvSpPr>
            <p:cNvPr id="203" name="Right Triangle 202">
              <a:extLst>
                <a:ext uri="{FF2B5EF4-FFF2-40B4-BE49-F238E27FC236}">
                  <a16:creationId xmlns:a16="http://schemas.microsoft.com/office/drawing/2014/main" id="{9A5E384E-D5A8-437A-8A7A-AD859C31C1C7}"/>
                </a:ext>
              </a:extLst>
            </p:cNvPr>
            <p:cNvSpPr/>
            <p:nvPr/>
          </p:nvSpPr>
          <p:spPr bwMode="auto">
            <a:xfrm flipV="1">
              <a:off x="8550146" y="2124370"/>
              <a:ext cx="232230" cy="232230"/>
            </a:xfrm>
            <a:prstGeom prst="r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204" name="Rectangle 203">
              <a:extLst>
                <a:ext uri="{FF2B5EF4-FFF2-40B4-BE49-F238E27FC236}">
                  <a16:creationId xmlns:a16="http://schemas.microsoft.com/office/drawing/2014/main" id="{919C02B6-E539-44C0-86CC-3F6BCCF5E0F3}"/>
                </a:ext>
              </a:extLst>
            </p:cNvPr>
            <p:cNvSpPr/>
            <p:nvPr/>
          </p:nvSpPr>
          <p:spPr bwMode="auto">
            <a:xfrm>
              <a:off x="2719936" y="1646427"/>
              <a:ext cx="6059226" cy="4835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205" name="TextBox 204">
              <a:extLst>
                <a:ext uri="{FF2B5EF4-FFF2-40B4-BE49-F238E27FC236}">
                  <a16:creationId xmlns:a16="http://schemas.microsoft.com/office/drawing/2014/main" id="{2C4235A3-FC63-4E25-9CD8-12C8489CB1C0}"/>
                </a:ext>
              </a:extLst>
            </p:cNvPr>
            <p:cNvSpPr txBox="1"/>
            <p:nvPr/>
          </p:nvSpPr>
          <p:spPr>
            <a:xfrm>
              <a:off x="2731681" y="1647964"/>
              <a:ext cx="6059225" cy="516895"/>
            </a:xfrm>
            <a:prstGeom prst="rect">
              <a:avLst/>
            </a:prstGeom>
            <a:noFill/>
          </p:spPr>
          <p:txBody>
            <a:bodyPr wrap="square" lIns="89630" tIns="143407" rIns="89630" bIns="143407" rtlCol="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1567" b="1" i="0" u="none" strike="noStrike" kern="1200" cap="none" spc="0" normalizeH="0" baseline="0" noProof="0" dirty="0">
                  <a:ln>
                    <a:noFill/>
                  </a:ln>
                  <a:gradFill>
                    <a:gsLst>
                      <a:gs pos="0">
                        <a:srgbClr val="FFFFFF"/>
                      </a:gs>
                      <a:gs pos="100000">
                        <a:srgbClr val="FFFFFF"/>
                      </a:gs>
                    </a:gsLst>
                    <a:lin ang="5400000" scaled="0"/>
                  </a:gradFill>
                  <a:effectLst/>
                  <a:uLnTx/>
                  <a:uFillTx/>
                  <a:latin typeface="Arial"/>
                  <a:ea typeface="+mn-ea"/>
                  <a:cs typeface="Segoe UI" panose="020B0502040204020203" pitchFamily="34" charset="0"/>
                </a:rPr>
                <a:t>High availability SLA</a:t>
              </a:r>
            </a:p>
          </p:txBody>
        </p:sp>
      </p:grpSp>
      <p:grpSp>
        <p:nvGrpSpPr>
          <p:cNvPr id="206" name="Group 205">
            <a:extLst>
              <a:ext uri="{FF2B5EF4-FFF2-40B4-BE49-F238E27FC236}">
                <a16:creationId xmlns:a16="http://schemas.microsoft.com/office/drawing/2014/main" id="{D2D55EEA-8E0F-4331-9C61-797215C8E4FA}"/>
              </a:ext>
            </a:extLst>
          </p:cNvPr>
          <p:cNvGrpSpPr/>
          <p:nvPr/>
        </p:nvGrpSpPr>
        <p:grpSpPr>
          <a:xfrm>
            <a:off x="8818936" y="1603903"/>
            <a:ext cx="2913885" cy="706914"/>
            <a:chOff x="8899008" y="1635301"/>
            <a:chExt cx="2974060" cy="721190"/>
          </a:xfrm>
          <a:solidFill>
            <a:schemeClr val="accent1"/>
          </a:solidFill>
        </p:grpSpPr>
        <p:sp>
          <p:nvSpPr>
            <p:cNvPr id="207" name="Right Triangle 206">
              <a:extLst>
                <a:ext uri="{FF2B5EF4-FFF2-40B4-BE49-F238E27FC236}">
                  <a16:creationId xmlns:a16="http://schemas.microsoft.com/office/drawing/2014/main" id="{D891A697-6596-438B-A424-6CCA37F144C2}"/>
                </a:ext>
              </a:extLst>
            </p:cNvPr>
            <p:cNvSpPr/>
            <p:nvPr/>
          </p:nvSpPr>
          <p:spPr bwMode="auto">
            <a:xfrm flipV="1">
              <a:off x="11639513" y="2124261"/>
              <a:ext cx="232230" cy="232230"/>
            </a:xfrm>
            <a:prstGeom prst="r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208" name="Rectangle 207">
              <a:extLst>
                <a:ext uri="{FF2B5EF4-FFF2-40B4-BE49-F238E27FC236}">
                  <a16:creationId xmlns:a16="http://schemas.microsoft.com/office/drawing/2014/main" id="{55586BE1-F437-4ECA-BB1A-9B596B324837}"/>
                </a:ext>
              </a:extLst>
            </p:cNvPr>
            <p:cNvSpPr/>
            <p:nvPr/>
          </p:nvSpPr>
          <p:spPr bwMode="auto">
            <a:xfrm>
              <a:off x="8902185" y="1635419"/>
              <a:ext cx="2970883" cy="4945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209" name="TextBox 208">
              <a:extLst>
                <a:ext uri="{FF2B5EF4-FFF2-40B4-BE49-F238E27FC236}">
                  <a16:creationId xmlns:a16="http://schemas.microsoft.com/office/drawing/2014/main" id="{DBF6025E-A56A-4EF7-8CB4-D9B74AEBEC4F}"/>
                </a:ext>
              </a:extLst>
            </p:cNvPr>
            <p:cNvSpPr txBox="1"/>
            <p:nvPr/>
          </p:nvSpPr>
          <p:spPr>
            <a:xfrm>
              <a:off x="8899008" y="1635301"/>
              <a:ext cx="2974059" cy="516894"/>
            </a:xfrm>
            <a:prstGeom prst="rect">
              <a:avLst/>
            </a:prstGeom>
            <a:noFill/>
          </p:spPr>
          <p:txBody>
            <a:bodyPr wrap="square" lIns="89630" tIns="143407" rIns="89630" bIns="143407" rtlCol="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1567" b="1" i="0" u="none" strike="noStrike" kern="1200" cap="none" spc="0" normalizeH="0" baseline="0" noProof="0" dirty="0">
                  <a:ln>
                    <a:noFill/>
                  </a:ln>
                  <a:gradFill>
                    <a:gsLst>
                      <a:gs pos="0">
                        <a:srgbClr val="FFFFFF"/>
                      </a:gs>
                      <a:gs pos="100000">
                        <a:srgbClr val="FFFFFF"/>
                      </a:gs>
                    </a:gsLst>
                    <a:lin ang="5400000" scaled="0"/>
                  </a:gradFill>
                  <a:effectLst/>
                  <a:uLnTx/>
                  <a:uFillTx/>
                  <a:latin typeface="Arial"/>
                  <a:ea typeface="+mn-ea"/>
                  <a:cs typeface="Segoe UI" panose="020B0502040204020203" pitchFamily="34" charset="0"/>
                </a:rPr>
                <a:t>Disaster recovery</a:t>
              </a:r>
            </a:p>
          </p:txBody>
        </p:sp>
      </p:grpSp>
      <p:sp>
        <p:nvSpPr>
          <p:cNvPr id="210" name="TextBox 209">
            <a:extLst>
              <a:ext uri="{FF2B5EF4-FFF2-40B4-BE49-F238E27FC236}">
                <a16:creationId xmlns:a16="http://schemas.microsoft.com/office/drawing/2014/main" id="{5DCCEB31-D276-45F2-8ABC-78CA0E3B3700}"/>
              </a:ext>
            </a:extLst>
          </p:cNvPr>
          <p:cNvSpPr txBox="1"/>
          <p:nvPr/>
        </p:nvSpPr>
        <p:spPr>
          <a:xfrm>
            <a:off x="513025" y="5892350"/>
            <a:ext cx="11219796" cy="517065"/>
          </a:xfrm>
          <a:prstGeom prst="rect">
            <a:avLst/>
          </a:prstGeom>
          <a:solidFill>
            <a:srgbClr val="FFCD00"/>
          </a:solid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*AZs available across US, Europe and Asia</a:t>
            </a:r>
          </a:p>
        </p:txBody>
      </p:sp>
      <p:sp>
        <p:nvSpPr>
          <p:cNvPr id="72" name="Slide Number Placeholder 1">
            <a:extLst>
              <a:ext uri="{FF2B5EF4-FFF2-40B4-BE49-F238E27FC236}">
                <a16:creationId xmlns:a16="http://schemas.microsoft.com/office/drawing/2014/main" id="{458F308D-9805-4CAD-9D73-56BACFBFA6FB}"/>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1066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ppt_x"/>
                                          </p:val>
                                        </p:tav>
                                        <p:tav tm="100000">
                                          <p:val>
                                            <p:strVal val="#ppt_x"/>
                                          </p:val>
                                        </p:tav>
                                      </p:tavLst>
                                    </p:anim>
                                    <p:anim calcmode="lin" valueType="num">
                                      <p:cBhvr additive="base">
                                        <p:cTn id="8"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3981"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Monitor</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 name="Rectangle: Rounded Corners 2">
            <a:extLst>
              <a:ext uri="{FF2B5EF4-FFF2-40B4-BE49-F238E27FC236}">
                <a16:creationId xmlns:a16="http://schemas.microsoft.com/office/drawing/2014/main" id="{FFC1E6F0-8B31-4A7C-AACA-930375FF38B6}"/>
              </a:ext>
            </a:extLst>
          </p:cNvPr>
          <p:cNvSpPr/>
          <p:nvPr/>
        </p:nvSpPr>
        <p:spPr bwMode="auto">
          <a:xfrm>
            <a:off x="3421255" y="623635"/>
            <a:ext cx="8457925" cy="6011782"/>
          </a:xfrm>
          <a:prstGeom prst="roundRect">
            <a:avLst>
              <a:gd name="adj" fmla="val 1624"/>
            </a:avLst>
          </a:prstGeom>
          <a:noFill/>
          <a:ln w="19050" cap="flat" cmpd="sng" algn="ctr">
            <a:solidFill>
              <a:srgbClr val="0070C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0C7CCDAB-0F00-4E96-AA58-A62C1990241C}"/>
              </a:ext>
            </a:extLst>
          </p:cNvPr>
          <p:cNvSpPr/>
          <p:nvPr/>
        </p:nvSpPr>
        <p:spPr bwMode="auto">
          <a:xfrm>
            <a:off x="3333951" y="3482394"/>
            <a:ext cx="174608" cy="147124"/>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8647A4C9-6D20-49B6-8845-0BF383D0F22E}"/>
              </a:ext>
            </a:extLst>
          </p:cNvPr>
          <p:cNvSpPr/>
          <p:nvPr/>
        </p:nvSpPr>
        <p:spPr bwMode="auto">
          <a:xfrm>
            <a:off x="7277961" y="5405788"/>
            <a:ext cx="4290272" cy="1009192"/>
          </a:xfrm>
          <a:prstGeom prst="roundRect">
            <a:avLst>
              <a:gd name="adj" fmla="val 7706"/>
            </a:avLst>
          </a:prstGeom>
          <a:noFill/>
          <a:ln w="19050" cap="flat" cmpd="sng" algn="ctr">
            <a:solidFill>
              <a:srgbClr val="2D71A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35DFD99-B8C8-463F-8A51-982EC7C0C9BE}"/>
              </a:ext>
            </a:extLst>
          </p:cNvPr>
          <p:cNvSpPr/>
          <p:nvPr/>
        </p:nvSpPr>
        <p:spPr bwMode="auto">
          <a:xfrm>
            <a:off x="7277961" y="3121806"/>
            <a:ext cx="4290272" cy="1009192"/>
          </a:xfrm>
          <a:prstGeom prst="roundRect">
            <a:avLst>
              <a:gd name="adj" fmla="val 7706"/>
            </a:avLst>
          </a:prstGeom>
          <a:noFill/>
          <a:ln w="19050" cap="flat" cmpd="sng" algn="ctr">
            <a:solidFill>
              <a:srgbClr val="0070C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BFE53300-6D54-48E1-8501-E9213F15D087}"/>
              </a:ext>
            </a:extLst>
          </p:cNvPr>
          <p:cNvSpPr/>
          <p:nvPr/>
        </p:nvSpPr>
        <p:spPr bwMode="auto">
          <a:xfrm>
            <a:off x="7277961" y="4263797"/>
            <a:ext cx="4290272" cy="1009192"/>
          </a:xfrm>
          <a:prstGeom prst="roundRect">
            <a:avLst>
              <a:gd name="adj" fmla="val 7706"/>
            </a:avLst>
          </a:prstGeom>
          <a:noFill/>
          <a:ln w="19050" cap="flat" cmpd="sng" algn="ctr">
            <a:solidFill>
              <a:srgbClr val="2D71A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8F425A3F-C488-4090-89E5-D2982EBBE191}"/>
              </a:ext>
            </a:extLst>
          </p:cNvPr>
          <p:cNvSpPr/>
          <p:nvPr/>
        </p:nvSpPr>
        <p:spPr bwMode="auto">
          <a:xfrm>
            <a:off x="7277961" y="1979815"/>
            <a:ext cx="4290272" cy="1009192"/>
          </a:xfrm>
          <a:prstGeom prst="roundRect">
            <a:avLst>
              <a:gd name="adj" fmla="val 7706"/>
            </a:avLst>
          </a:prstGeom>
          <a:noFill/>
          <a:ln w="19050" cap="flat" cmpd="sng" algn="ctr">
            <a:solidFill>
              <a:srgbClr val="0070C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grpSp>
        <p:nvGrpSpPr>
          <p:cNvPr id="10" name="Group 9">
            <a:extLst>
              <a:ext uri="{FF2B5EF4-FFF2-40B4-BE49-F238E27FC236}">
                <a16:creationId xmlns:a16="http://schemas.microsoft.com/office/drawing/2014/main" id="{D25D65E9-4555-4008-8116-2DFA38E11F11}"/>
              </a:ext>
            </a:extLst>
          </p:cNvPr>
          <p:cNvGrpSpPr/>
          <p:nvPr/>
        </p:nvGrpSpPr>
        <p:grpSpPr>
          <a:xfrm>
            <a:off x="3906744" y="2123053"/>
            <a:ext cx="1608175" cy="2873602"/>
            <a:chOff x="4347111" y="1980002"/>
            <a:chExt cx="1608175" cy="2873602"/>
          </a:xfrm>
        </p:grpSpPr>
        <p:sp>
          <p:nvSpPr>
            <p:cNvPr id="11" name="Rectangle: Rounded Corners 10">
              <a:extLst>
                <a:ext uri="{FF2B5EF4-FFF2-40B4-BE49-F238E27FC236}">
                  <a16:creationId xmlns:a16="http://schemas.microsoft.com/office/drawing/2014/main" id="{3AD7C350-FE13-4B19-91B8-1FE87A402DC9}"/>
                </a:ext>
              </a:extLst>
            </p:cNvPr>
            <p:cNvSpPr/>
            <p:nvPr/>
          </p:nvSpPr>
          <p:spPr bwMode="auto">
            <a:xfrm>
              <a:off x="4347111" y="1980002"/>
              <a:ext cx="1608175" cy="2873602"/>
            </a:xfrm>
            <a:prstGeom prst="roundRect">
              <a:avLst>
                <a:gd name="adj" fmla="val 5420"/>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grpSp>
          <p:nvGrpSpPr>
            <p:cNvPr id="12" name="Group 11">
              <a:extLst>
                <a:ext uri="{FF2B5EF4-FFF2-40B4-BE49-F238E27FC236}">
                  <a16:creationId xmlns:a16="http://schemas.microsoft.com/office/drawing/2014/main" id="{8A27B907-2680-4B07-BDD7-76C7CBB9D32E}"/>
                </a:ext>
              </a:extLst>
            </p:cNvPr>
            <p:cNvGrpSpPr/>
            <p:nvPr/>
          </p:nvGrpSpPr>
          <p:grpSpPr>
            <a:xfrm>
              <a:off x="4783808" y="2280593"/>
              <a:ext cx="913108" cy="894348"/>
              <a:chOff x="4783808" y="2346746"/>
              <a:chExt cx="913108" cy="894348"/>
            </a:xfrm>
          </p:grpSpPr>
          <p:sp>
            <p:nvSpPr>
              <p:cNvPr id="19" name="TextBox 18">
                <a:extLst>
                  <a:ext uri="{FF2B5EF4-FFF2-40B4-BE49-F238E27FC236}">
                    <a16:creationId xmlns:a16="http://schemas.microsoft.com/office/drawing/2014/main" id="{AF146272-0799-4E1E-AA53-85850B048A94}"/>
                  </a:ext>
                </a:extLst>
              </p:cNvPr>
              <p:cNvSpPr txBox="1"/>
              <p:nvPr/>
            </p:nvSpPr>
            <p:spPr>
              <a:xfrm>
                <a:off x="4800782" y="2526117"/>
                <a:ext cx="700833" cy="350865"/>
              </a:xfrm>
              <a:prstGeom prst="rect">
                <a:avLst/>
              </a:prstGeom>
              <a:noFill/>
            </p:spPr>
            <p:txBody>
              <a:bodyPr wrap="non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Metrics</a:t>
                </a:r>
              </a:p>
            </p:txBody>
          </p:sp>
          <p:sp>
            <p:nvSpPr>
              <p:cNvPr id="20" name="Cylinder 19">
                <a:extLst>
                  <a:ext uri="{FF2B5EF4-FFF2-40B4-BE49-F238E27FC236}">
                    <a16:creationId xmlns:a16="http://schemas.microsoft.com/office/drawing/2014/main" id="{F3111B33-2B2C-4C62-B81B-2375B2DB1FF8}"/>
                  </a:ext>
                </a:extLst>
              </p:cNvPr>
              <p:cNvSpPr/>
              <p:nvPr/>
            </p:nvSpPr>
            <p:spPr bwMode="auto">
              <a:xfrm>
                <a:off x="4783808" y="2346746"/>
                <a:ext cx="734781" cy="762945"/>
              </a:xfrm>
              <a:prstGeom prst="can">
                <a:avLst/>
              </a:prstGeom>
              <a:no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349D04E1-4E96-425F-AAEF-84C73673EAAC}"/>
                  </a:ext>
                </a:extLst>
              </p:cNvPr>
              <p:cNvSpPr/>
              <p:nvPr/>
            </p:nvSpPr>
            <p:spPr bwMode="auto">
              <a:xfrm>
                <a:off x="5231546" y="2876982"/>
                <a:ext cx="302528" cy="297441"/>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76586BC0-274A-4D1D-A131-8904020F25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4799" y="2768977"/>
                <a:ext cx="472117" cy="472117"/>
              </a:xfrm>
              <a:prstGeom prst="rect">
                <a:avLst/>
              </a:prstGeom>
              <a:effectLst/>
            </p:spPr>
          </p:pic>
        </p:grpSp>
        <p:grpSp>
          <p:nvGrpSpPr>
            <p:cNvPr id="13" name="Group 12">
              <a:extLst>
                <a:ext uri="{FF2B5EF4-FFF2-40B4-BE49-F238E27FC236}">
                  <a16:creationId xmlns:a16="http://schemas.microsoft.com/office/drawing/2014/main" id="{B6D37292-4D64-42DC-803A-C79101A38C6C}"/>
                </a:ext>
              </a:extLst>
            </p:cNvPr>
            <p:cNvGrpSpPr/>
            <p:nvPr/>
          </p:nvGrpSpPr>
          <p:grpSpPr>
            <a:xfrm>
              <a:off x="4783808" y="3494220"/>
              <a:ext cx="914115" cy="888849"/>
              <a:chOff x="4783808" y="3560373"/>
              <a:chExt cx="914115" cy="888849"/>
            </a:xfrm>
          </p:grpSpPr>
          <p:sp>
            <p:nvSpPr>
              <p:cNvPr id="15" name="TextBox 14">
                <a:extLst>
                  <a:ext uri="{FF2B5EF4-FFF2-40B4-BE49-F238E27FC236}">
                    <a16:creationId xmlns:a16="http://schemas.microsoft.com/office/drawing/2014/main" id="{3140266D-4E42-4F15-BB7B-92E733346F19}"/>
                  </a:ext>
                </a:extLst>
              </p:cNvPr>
              <p:cNvSpPr txBox="1"/>
              <p:nvPr/>
            </p:nvSpPr>
            <p:spPr>
              <a:xfrm>
                <a:off x="4896160" y="3731962"/>
                <a:ext cx="510076" cy="350865"/>
              </a:xfrm>
              <a:prstGeom prst="rect">
                <a:avLst/>
              </a:prstGeom>
              <a:noFill/>
            </p:spPr>
            <p:txBody>
              <a:bodyPr wrap="non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Logs</a:t>
                </a:r>
              </a:p>
            </p:txBody>
          </p:sp>
          <p:sp>
            <p:nvSpPr>
              <p:cNvPr id="16" name="Cylinder 15">
                <a:extLst>
                  <a:ext uri="{FF2B5EF4-FFF2-40B4-BE49-F238E27FC236}">
                    <a16:creationId xmlns:a16="http://schemas.microsoft.com/office/drawing/2014/main" id="{B5557CA6-B432-4640-A5C3-F19EBD0A0753}"/>
                  </a:ext>
                </a:extLst>
              </p:cNvPr>
              <p:cNvSpPr/>
              <p:nvPr/>
            </p:nvSpPr>
            <p:spPr bwMode="auto">
              <a:xfrm>
                <a:off x="4783808" y="3560373"/>
                <a:ext cx="734781" cy="762945"/>
              </a:xfrm>
              <a:prstGeom prst="can">
                <a:avLst/>
              </a:prstGeom>
              <a:no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1A263783-76BE-4614-9ED6-33A7A5AD9BAA}"/>
                  </a:ext>
                </a:extLst>
              </p:cNvPr>
              <p:cNvSpPr/>
              <p:nvPr/>
            </p:nvSpPr>
            <p:spPr bwMode="auto">
              <a:xfrm>
                <a:off x="5225450" y="3965867"/>
                <a:ext cx="459288" cy="472117"/>
              </a:xfrm>
              <a:prstGeom prst="round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8" name="Graphic 17">
                <a:extLst>
                  <a:ext uri="{FF2B5EF4-FFF2-40B4-BE49-F238E27FC236}">
                    <a16:creationId xmlns:a16="http://schemas.microsoft.com/office/drawing/2014/main" id="{5860F689-D01A-4C92-A114-197BF3E520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5620" y="3916919"/>
                <a:ext cx="532303" cy="532303"/>
              </a:xfrm>
              <a:prstGeom prst="rect">
                <a:avLst/>
              </a:prstGeom>
              <a:effectLst/>
            </p:spPr>
          </p:pic>
        </p:grpSp>
        <p:sp>
          <p:nvSpPr>
            <p:cNvPr id="14" name="TextBox 13">
              <a:extLst>
                <a:ext uri="{FF2B5EF4-FFF2-40B4-BE49-F238E27FC236}">
                  <a16:creationId xmlns:a16="http://schemas.microsoft.com/office/drawing/2014/main" id="{835058DA-1641-4CCE-90D5-F7DE7DD9B452}"/>
                </a:ext>
              </a:extLst>
            </p:cNvPr>
            <p:cNvSpPr txBox="1"/>
            <p:nvPr/>
          </p:nvSpPr>
          <p:spPr>
            <a:xfrm>
              <a:off x="4850956" y="4540611"/>
              <a:ext cx="600485" cy="286232"/>
            </a:xfrm>
            <a:prstGeom prst="rect">
              <a:avLst/>
            </a:prstGeom>
            <a:noFill/>
          </p:spPr>
          <p:txBody>
            <a:bodyPr wrap="none" lIns="45720" tIns="45720" rIns="45720" bIns="4572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Stores</a:t>
              </a:r>
            </a:p>
          </p:txBody>
        </p:sp>
      </p:grpSp>
      <p:sp>
        <p:nvSpPr>
          <p:cNvPr id="23" name="Rectangle: Rounded Corners 22">
            <a:extLst>
              <a:ext uri="{FF2B5EF4-FFF2-40B4-BE49-F238E27FC236}">
                <a16:creationId xmlns:a16="http://schemas.microsoft.com/office/drawing/2014/main" id="{7121F575-21FC-4984-8654-451274E4A89E}"/>
              </a:ext>
            </a:extLst>
          </p:cNvPr>
          <p:cNvSpPr/>
          <p:nvPr/>
        </p:nvSpPr>
        <p:spPr bwMode="auto">
          <a:xfrm>
            <a:off x="7277961" y="837824"/>
            <a:ext cx="4290272" cy="1009192"/>
          </a:xfrm>
          <a:prstGeom prst="roundRect">
            <a:avLst>
              <a:gd name="adj" fmla="val 7706"/>
            </a:avLst>
          </a:prstGeom>
          <a:noFill/>
          <a:ln w="19050" cap="flat" cmpd="sng" algn="ctr">
            <a:solidFill>
              <a:srgbClr val="0070C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pic>
        <p:nvPicPr>
          <p:cNvPr id="25" name="Graphic 24">
            <a:extLst>
              <a:ext uri="{FF2B5EF4-FFF2-40B4-BE49-F238E27FC236}">
                <a16:creationId xmlns:a16="http://schemas.microsoft.com/office/drawing/2014/main" id="{08580346-2562-4EAE-9EC7-211A54FDD1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08079" y="964554"/>
            <a:ext cx="383374" cy="383374"/>
          </a:xfrm>
          <a:prstGeom prst="rect">
            <a:avLst/>
          </a:prstGeom>
        </p:spPr>
      </p:pic>
      <p:sp>
        <p:nvSpPr>
          <p:cNvPr id="26" name="TextBox 25">
            <a:extLst>
              <a:ext uri="{FF2B5EF4-FFF2-40B4-BE49-F238E27FC236}">
                <a16:creationId xmlns:a16="http://schemas.microsoft.com/office/drawing/2014/main" id="{63E82D03-1438-4415-B691-B5B72D249888}"/>
              </a:ext>
            </a:extLst>
          </p:cNvPr>
          <p:cNvSpPr txBox="1"/>
          <p:nvPr/>
        </p:nvSpPr>
        <p:spPr>
          <a:xfrm>
            <a:off x="7696846" y="1360869"/>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mn-ea"/>
                <a:cs typeface="+mn-cs"/>
              </a:rPr>
              <a:t>Application </a:t>
            </a:r>
          </a:p>
        </p:txBody>
      </p:sp>
      <p:pic>
        <p:nvPicPr>
          <p:cNvPr id="28" name="Graphic 27">
            <a:extLst>
              <a:ext uri="{FF2B5EF4-FFF2-40B4-BE49-F238E27FC236}">
                <a16:creationId xmlns:a16="http://schemas.microsoft.com/office/drawing/2014/main" id="{AF31FA5F-98E6-4B64-A896-E036BB98C2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0049" y="920667"/>
            <a:ext cx="471148" cy="471148"/>
          </a:xfrm>
          <a:prstGeom prst="rect">
            <a:avLst/>
          </a:prstGeom>
        </p:spPr>
      </p:pic>
      <p:sp>
        <p:nvSpPr>
          <p:cNvPr id="29" name="TextBox 28">
            <a:extLst>
              <a:ext uri="{FF2B5EF4-FFF2-40B4-BE49-F238E27FC236}">
                <a16:creationId xmlns:a16="http://schemas.microsoft.com/office/drawing/2014/main" id="{C9AF64EE-16EF-4977-AE12-E72AEB732434}"/>
              </a:ext>
            </a:extLst>
          </p:cNvPr>
          <p:cNvSpPr txBox="1"/>
          <p:nvPr/>
        </p:nvSpPr>
        <p:spPr>
          <a:xfrm>
            <a:off x="8702703" y="1360869"/>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mn-ea"/>
                <a:cs typeface="+mn-cs"/>
              </a:rPr>
              <a:t>Container</a:t>
            </a:r>
          </a:p>
        </p:txBody>
      </p:sp>
      <p:pic>
        <p:nvPicPr>
          <p:cNvPr id="31" name="Graphic 30">
            <a:extLst>
              <a:ext uri="{FF2B5EF4-FFF2-40B4-BE49-F238E27FC236}">
                <a16:creationId xmlns:a16="http://schemas.microsoft.com/office/drawing/2014/main" id="{ABCCCDC6-6E8E-4FB6-9267-F064BA3F32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6807" y="920667"/>
            <a:ext cx="471148" cy="471148"/>
          </a:xfrm>
          <a:prstGeom prst="rect">
            <a:avLst/>
          </a:prstGeom>
        </p:spPr>
      </p:pic>
      <p:sp>
        <p:nvSpPr>
          <p:cNvPr id="32" name="TextBox 31">
            <a:extLst>
              <a:ext uri="{FF2B5EF4-FFF2-40B4-BE49-F238E27FC236}">
                <a16:creationId xmlns:a16="http://schemas.microsoft.com/office/drawing/2014/main" id="{0E92EBBE-D556-418A-A0DF-C297A417531B}"/>
              </a:ext>
            </a:extLst>
          </p:cNvPr>
          <p:cNvSpPr txBox="1"/>
          <p:nvPr/>
        </p:nvSpPr>
        <p:spPr>
          <a:xfrm>
            <a:off x="9708560" y="1360869"/>
            <a:ext cx="807642"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mn-ea"/>
                <a:cs typeface="+mn-cs"/>
              </a:rPr>
              <a:t>VM</a:t>
            </a:r>
          </a:p>
        </p:txBody>
      </p:sp>
      <p:pic>
        <p:nvPicPr>
          <p:cNvPr id="34" name="Graphic 33">
            <a:extLst>
              <a:ext uri="{FF2B5EF4-FFF2-40B4-BE49-F238E27FC236}">
                <a16:creationId xmlns:a16="http://schemas.microsoft.com/office/drawing/2014/main" id="{2AD8CD78-FA08-4513-B2F5-4D151527846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83564" y="920667"/>
            <a:ext cx="471148" cy="471148"/>
          </a:xfrm>
          <a:prstGeom prst="rect">
            <a:avLst/>
          </a:prstGeom>
        </p:spPr>
      </p:pic>
      <p:sp>
        <p:nvSpPr>
          <p:cNvPr id="35" name="TextBox 34">
            <a:extLst>
              <a:ext uri="{FF2B5EF4-FFF2-40B4-BE49-F238E27FC236}">
                <a16:creationId xmlns:a16="http://schemas.microsoft.com/office/drawing/2014/main" id="{0F76AE3D-D787-4D02-B49D-A770FE442968}"/>
              </a:ext>
            </a:extLst>
          </p:cNvPr>
          <p:cNvSpPr txBox="1"/>
          <p:nvPr/>
        </p:nvSpPr>
        <p:spPr>
          <a:xfrm>
            <a:off x="10516218" y="1360869"/>
            <a:ext cx="1005840" cy="5170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mn-ea"/>
                <a:cs typeface="+mn-cs"/>
              </a:rPr>
              <a:t>Monitoring Solutions</a:t>
            </a:r>
          </a:p>
        </p:txBody>
      </p:sp>
      <p:sp>
        <p:nvSpPr>
          <p:cNvPr id="36" name="TextBox 35">
            <a:extLst>
              <a:ext uri="{FF2B5EF4-FFF2-40B4-BE49-F238E27FC236}">
                <a16:creationId xmlns:a16="http://schemas.microsoft.com/office/drawing/2014/main" id="{2BA16DC1-22C5-43D9-8AE7-723944A71D53}"/>
              </a:ext>
            </a:extLst>
          </p:cNvPr>
          <p:cNvSpPr txBox="1"/>
          <p:nvPr/>
        </p:nvSpPr>
        <p:spPr>
          <a:xfrm>
            <a:off x="6901850" y="1199304"/>
            <a:ext cx="725520" cy="286232"/>
          </a:xfrm>
          <a:prstGeom prst="rect">
            <a:avLst/>
          </a:prstGeom>
          <a:solidFill>
            <a:schemeClr val="bg1"/>
          </a:solidFill>
        </p:spPr>
        <p:txBody>
          <a:bodyPr wrap="none" lIns="45720" tIns="45720" rIns="4572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Insights</a:t>
            </a:r>
          </a:p>
        </p:txBody>
      </p:sp>
      <p:grpSp>
        <p:nvGrpSpPr>
          <p:cNvPr id="37" name="Group 36">
            <a:extLst>
              <a:ext uri="{FF2B5EF4-FFF2-40B4-BE49-F238E27FC236}">
                <a16:creationId xmlns:a16="http://schemas.microsoft.com/office/drawing/2014/main" id="{EC05A8E4-59CF-43A4-BDE1-2D590C57E838}"/>
              </a:ext>
            </a:extLst>
          </p:cNvPr>
          <p:cNvGrpSpPr/>
          <p:nvPr/>
        </p:nvGrpSpPr>
        <p:grpSpPr>
          <a:xfrm>
            <a:off x="6901850" y="2089135"/>
            <a:ext cx="4620208" cy="820577"/>
            <a:chOff x="7031667" y="1956872"/>
            <a:chExt cx="4620208" cy="820577"/>
          </a:xfrm>
        </p:grpSpPr>
        <p:grpSp>
          <p:nvGrpSpPr>
            <p:cNvPr id="38" name="Group 37">
              <a:extLst>
                <a:ext uri="{FF2B5EF4-FFF2-40B4-BE49-F238E27FC236}">
                  <a16:creationId xmlns:a16="http://schemas.microsoft.com/office/drawing/2014/main" id="{30F7CB50-6BA5-4B30-9FCC-98CCB1B6B281}"/>
                </a:ext>
              </a:extLst>
            </p:cNvPr>
            <p:cNvGrpSpPr/>
            <p:nvPr/>
          </p:nvGrpSpPr>
          <p:grpSpPr>
            <a:xfrm>
              <a:off x="7826663" y="1956872"/>
              <a:ext cx="1005840" cy="820577"/>
              <a:chOff x="7800981" y="1749888"/>
              <a:chExt cx="1005840" cy="820577"/>
            </a:xfrm>
          </p:grpSpPr>
          <p:pic>
            <p:nvPicPr>
              <p:cNvPr id="47" name="Graphic 46">
                <a:extLst>
                  <a:ext uri="{FF2B5EF4-FFF2-40B4-BE49-F238E27FC236}">
                    <a16:creationId xmlns:a16="http://schemas.microsoft.com/office/drawing/2014/main" id="{B25487A3-D789-4A55-A2A0-073226B30E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68327" y="1749888"/>
                <a:ext cx="471148" cy="471148"/>
              </a:xfrm>
              <a:prstGeom prst="rect">
                <a:avLst/>
              </a:prstGeom>
            </p:spPr>
          </p:pic>
          <p:sp>
            <p:nvSpPr>
              <p:cNvPr id="48" name="TextBox 47">
                <a:extLst>
                  <a:ext uri="{FF2B5EF4-FFF2-40B4-BE49-F238E27FC236}">
                    <a16:creationId xmlns:a16="http://schemas.microsoft.com/office/drawing/2014/main" id="{90AF1ACB-96A9-43B2-9833-4FB54D0446AC}"/>
                  </a:ext>
                </a:extLst>
              </p:cNvPr>
              <p:cNvSpPr txBox="1"/>
              <p:nvPr/>
            </p:nvSpPr>
            <p:spPr>
              <a:xfrm>
                <a:off x="7800981" y="2219600"/>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Dashboards</a:t>
                </a:r>
              </a:p>
            </p:txBody>
          </p:sp>
        </p:grpSp>
        <p:grpSp>
          <p:nvGrpSpPr>
            <p:cNvPr id="39" name="Group 38">
              <a:extLst>
                <a:ext uri="{FF2B5EF4-FFF2-40B4-BE49-F238E27FC236}">
                  <a16:creationId xmlns:a16="http://schemas.microsoft.com/office/drawing/2014/main" id="{595EC656-4BEA-42F6-B115-B9E0CD77D608}"/>
                </a:ext>
              </a:extLst>
            </p:cNvPr>
            <p:cNvGrpSpPr/>
            <p:nvPr/>
          </p:nvGrpSpPr>
          <p:grpSpPr>
            <a:xfrm>
              <a:off x="8832520" y="1956872"/>
              <a:ext cx="1005840" cy="820577"/>
              <a:chOff x="8591257" y="1749888"/>
              <a:chExt cx="1005840" cy="820577"/>
            </a:xfrm>
          </p:grpSpPr>
          <p:pic>
            <p:nvPicPr>
              <p:cNvPr id="45" name="Graphic 44">
                <a:extLst>
                  <a:ext uri="{FF2B5EF4-FFF2-40B4-BE49-F238E27FC236}">
                    <a16:creationId xmlns:a16="http://schemas.microsoft.com/office/drawing/2014/main" id="{1174C9DF-782B-4A2D-B65A-8CA77E492B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8603" y="1749888"/>
                <a:ext cx="471148" cy="471148"/>
              </a:xfrm>
              <a:prstGeom prst="rect">
                <a:avLst/>
              </a:prstGeom>
            </p:spPr>
          </p:pic>
          <p:sp>
            <p:nvSpPr>
              <p:cNvPr id="46" name="TextBox 45">
                <a:extLst>
                  <a:ext uri="{FF2B5EF4-FFF2-40B4-BE49-F238E27FC236}">
                    <a16:creationId xmlns:a16="http://schemas.microsoft.com/office/drawing/2014/main" id="{BCBEE9E8-930A-4B3B-988E-9E70FE5C7F0C}"/>
                  </a:ext>
                </a:extLst>
              </p:cNvPr>
              <p:cNvSpPr txBox="1"/>
              <p:nvPr/>
            </p:nvSpPr>
            <p:spPr>
              <a:xfrm>
                <a:off x="8591257" y="2219600"/>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Views</a:t>
                </a:r>
              </a:p>
            </p:txBody>
          </p:sp>
        </p:grpSp>
        <p:grpSp>
          <p:nvGrpSpPr>
            <p:cNvPr id="40" name="Group 39">
              <a:extLst>
                <a:ext uri="{FF2B5EF4-FFF2-40B4-BE49-F238E27FC236}">
                  <a16:creationId xmlns:a16="http://schemas.microsoft.com/office/drawing/2014/main" id="{26080E14-FBFC-42D2-A553-B999CDA9A58F}"/>
                </a:ext>
              </a:extLst>
            </p:cNvPr>
            <p:cNvGrpSpPr/>
            <p:nvPr/>
          </p:nvGrpSpPr>
          <p:grpSpPr>
            <a:xfrm>
              <a:off x="9838377" y="1956872"/>
              <a:ext cx="807642" cy="820577"/>
              <a:chOff x="9497397" y="1749888"/>
              <a:chExt cx="807642" cy="820577"/>
            </a:xfrm>
          </p:grpSpPr>
          <p:pic>
            <p:nvPicPr>
              <p:cNvPr id="43" name="Graphic 42">
                <a:extLst>
                  <a:ext uri="{FF2B5EF4-FFF2-40B4-BE49-F238E27FC236}">
                    <a16:creationId xmlns:a16="http://schemas.microsoft.com/office/drawing/2014/main" id="{331516CB-674B-444D-B7DB-5102207B19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65644" y="1749888"/>
                <a:ext cx="471148" cy="471148"/>
              </a:xfrm>
              <a:prstGeom prst="rect">
                <a:avLst/>
              </a:prstGeom>
            </p:spPr>
          </p:pic>
          <p:sp>
            <p:nvSpPr>
              <p:cNvPr id="44" name="TextBox 43">
                <a:extLst>
                  <a:ext uri="{FF2B5EF4-FFF2-40B4-BE49-F238E27FC236}">
                    <a16:creationId xmlns:a16="http://schemas.microsoft.com/office/drawing/2014/main" id="{439258C5-07A1-4B10-B30C-4514DE73A0C1}"/>
                  </a:ext>
                </a:extLst>
              </p:cNvPr>
              <p:cNvSpPr txBox="1"/>
              <p:nvPr/>
            </p:nvSpPr>
            <p:spPr>
              <a:xfrm>
                <a:off x="9497397" y="2219600"/>
                <a:ext cx="807642"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Power BI</a:t>
                </a:r>
              </a:p>
            </p:txBody>
          </p:sp>
        </p:grpSp>
        <p:sp>
          <p:nvSpPr>
            <p:cNvPr id="41" name="TextBox 40">
              <a:extLst>
                <a:ext uri="{FF2B5EF4-FFF2-40B4-BE49-F238E27FC236}">
                  <a16:creationId xmlns:a16="http://schemas.microsoft.com/office/drawing/2014/main" id="{B7C9A6E4-F386-4109-82C3-CFD785DC69BC}"/>
                </a:ext>
              </a:extLst>
            </p:cNvPr>
            <p:cNvSpPr txBox="1"/>
            <p:nvPr/>
          </p:nvSpPr>
          <p:spPr>
            <a:xfrm>
              <a:off x="10646035" y="2426584"/>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Workbooks</a:t>
              </a:r>
            </a:p>
          </p:txBody>
        </p:sp>
        <p:sp>
          <p:nvSpPr>
            <p:cNvPr id="42" name="TextBox 41">
              <a:extLst>
                <a:ext uri="{FF2B5EF4-FFF2-40B4-BE49-F238E27FC236}">
                  <a16:creationId xmlns:a16="http://schemas.microsoft.com/office/drawing/2014/main" id="{78512EDA-064E-4D6E-A5E9-647E85B9289B}"/>
                </a:ext>
              </a:extLst>
            </p:cNvPr>
            <p:cNvSpPr txBox="1"/>
            <p:nvPr/>
          </p:nvSpPr>
          <p:spPr>
            <a:xfrm>
              <a:off x="7031667" y="2199759"/>
              <a:ext cx="800860" cy="286232"/>
            </a:xfrm>
            <a:prstGeom prst="rect">
              <a:avLst/>
            </a:prstGeom>
            <a:solidFill>
              <a:schemeClr val="bg1"/>
            </a:solidFill>
          </p:spPr>
          <p:txBody>
            <a:bodyPr wrap="none" lIns="45720" tIns="45720" rIns="4572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Visualize</a:t>
              </a:r>
            </a:p>
          </p:txBody>
        </p:sp>
      </p:grpSp>
      <p:grpSp>
        <p:nvGrpSpPr>
          <p:cNvPr id="49" name="Group 48">
            <a:extLst>
              <a:ext uri="{FF2B5EF4-FFF2-40B4-BE49-F238E27FC236}">
                <a16:creationId xmlns:a16="http://schemas.microsoft.com/office/drawing/2014/main" id="{1E71B9D9-DEAE-4B2A-BFEC-15199C0518F9}"/>
              </a:ext>
            </a:extLst>
          </p:cNvPr>
          <p:cNvGrpSpPr/>
          <p:nvPr/>
        </p:nvGrpSpPr>
        <p:grpSpPr>
          <a:xfrm>
            <a:off x="6901850" y="3223724"/>
            <a:ext cx="3916641" cy="803572"/>
            <a:chOff x="7031667" y="3091461"/>
            <a:chExt cx="3916641" cy="803572"/>
          </a:xfrm>
        </p:grpSpPr>
        <p:grpSp>
          <p:nvGrpSpPr>
            <p:cNvPr id="50" name="Group 49">
              <a:extLst>
                <a:ext uri="{FF2B5EF4-FFF2-40B4-BE49-F238E27FC236}">
                  <a16:creationId xmlns:a16="http://schemas.microsoft.com/office/drawing/2014/main" id="{B24841BF-6F08-4C4C-847E-E6FE4F1F9D60}"/>
                </a:ext>
              </a:extLst>
            </p:cNvPr>
            <p:cNvGrpSpPr/>
            <p:nvPr/>
          </p:nvGrpSpPr>
          <p:grpSpPr>
            <a:xfrm>
              <a:off x="8227358" y="3091461"/>
              <a:ext cx="1428296" cy="803572"/>
              <a:chOff x="8433984" y="2998661"/>
              <a:chExt cx="1428296" cy="803572"/>
            </a:xfrm>
          </p:grpSpPr>
          <p:pic>
            <p:nvPicPr>
              <p:cNvPr id="55" name="Graphic 54">
                <a:extLst>
                  <a:ext uri="{FF2B5EF4-FFF2-40B4-BE49-F238E27FC236}">
                    <a16:creationId xmlns:a16="http://schemas.microsoft.com/office/drawing/2014/main" id="{22B25713-15C6-493E-91BE-D65B3FA05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2557" y="2998661"/>
                <a:ext cx="471148" cy="471148"/>
              </a:xfrm>
              <a:prstGeom prst="rect">
                <a:avLst/>
              </a:prstGeom>
            </p:spPr>
          </p:pic>
          <p:sp>
            <p:nvSpPr>
              <p:cNvPr id="56" name="TextBox 55">
                <a:extLst>
                  <a:ext uri="{FF2B5EF4-FFF2-40B4-BE49-F238E27FC236}">
                    <a16:creationId xmlns:a16="http://schemas.microsoft.com/office/drawing/2014/main" id="{0AAB2630-F4AF-499E-A848-A7ED973DE090}"/>
                  </a:ext>
                </a:extLst>
              </p:cNvPr>
              <p:cNvSpPr txBox="1"/>
              <p:nvPr/>
            </p:nvSpPr>
            <p:spPr>
              <a:xfrm>
                <a:off x="8433984" y="3451368"/>
                <a:ext cx="1428296"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Metrics Explorer</a:t>
                </a:r>
              </a:p>
            </p:txBody>
          </p:sp>
        </p:grpSp>
        <p:grpSp>
          <p:nvGrpSpPr>
            <p:cNvPr id="51" name="Group 50">
              <a:extLst>
                <a:ext uri="{FF2B5EF4-FFF2-40B4-BE49-F238E27FC236}">
                  <a16:creationId xmlns:a16="http://schemas.microsoft.com/office/drawing/2014/main" id="{4E430A95-F6B1-48DD-ABFB-CDA1849BE47F}"/>
                </a:ext>
              </a:extLst>
            </p:cNvPr>
            <p:cNvGrpSpPr/>
            <p:nvPr/>
          </p:nvGrpSpPr>
          <p:grpSpPr>
            <a:xfrm>
              <a:off x="9801454" y="3091461"/>
              <a:ext cx="1146854" cy="803572"/>
              <a:chOff x="9711646" y="2998661"/>
              <a:chExt cx="1146854" cy="803572"/>
            </a:xfrm>
          </p:grpSpPr>
          <p:pic>
            <p:nvPicPr>
              <p:cNvPr id="53" name="Graphic 52">
                <a:extLst>
                  <a:ext uri="{FF2B5EF4-FFF2-40B4-BE49-F238E27FC236}">
                    <a16:creationId xmlns:a16="http://schemas.microsoft.com/office/drawing/2014/main" id="{D807CBCF-23EB-40B9-8E8E-12977D1342C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49499" y="2998661"/>
                <a:ext cx="471148" cy="471148"/>
              </a:xfrm>
              <a:prstGeom prst="rect">
                <a:avLst/>
              </a:prstGeom>
            </p:spPr>
          </p:pic>
          <p:sp>
            <p:nvSpPr>
              <p:cNvPr id="54" name="TextBox 53">
                <a:extLst>
                  <a:ext uri="{FF2B5EF4-FFF2-40B4-BE49-F238E27FC236}">
                    <a16:creationId xmlns:a16="http://schemas.microsoft.com/office/drawing/2014/main" id="{6D4B7575-6908-4E05-B983-8DB052B28BAE}"/>
                  </a:ext>
                </a:extLst>
              </p:cNvPr>
              <p:cNvSpPr txBox="1"/>
              <p:nvPr/>
            </p:nvSpPr>
            <p:spPr>
              <a:xfrm>
                <a:off x="9711646" y="3451368"/>
                <a:ext cx="1146854"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a:ea typeface="+mn-ea"/>
                    <a:cs typeface="+mn-cs"/>
                  </a:rPr>
                  <a:t>Log Analytics</a:t>
                </a:r>
              </a:p>
            </p:txBody>
          </p:sp>
        </p:grpSp>
        <p:sp>
          <p:nvSpPr>
            <p:cNvPr id="52" name="TextBox 51">
              <a:extLst>
                <a:ext uri="{FF2B5EF4-FFF2-40B4-BE49-F238E27FC236}">
                  <a16:creationId xmlns:a16="http://schemas.microsoft.com/office/drawing/2014/main" id="{266769A7-0D49-4A2C-B030-A0B6E46FB017}"/>
                </a:ext>
              </a:extLst>
            </p:cNvPr>
            <p:cNvSpPr txBox="1"/>
            <p:nvPr/>
          </p:nvSpPr>
          <p:spPr>
            <a:xfrm>
              <a:off x="7031667" y="3350131"/>
              <a:ext cx="727122" cy="286232"/>
            </a:xfrm>
            <a:prstGeom prst="rect">
              <a:avLst/>
            </a:prstGeom>
            <a:solidFill>
              <a:schemeClr val="bg1"/>
            </a:solidFill>
          </p:spPr>
          <p:txBody>
            <a:bodyPr wrap="none" lIns="45720" tIns="45720" rIns="4572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Analyze</a:t>
              </a:r>
            </a:p>
          </p:txBody>
        </p:sp>
      </p:grpSp>
      <p:grpSp>
        <p:nvGrpSpPr>
          <p:cNvPr id="57" name="Group 56">
            <a:extLst>
              <a:ext uri="{FF2B5EF4-FFF2-40B4-BE49-F238E27FC236}">
                <a16:creationId xmlns:a16="http://schemas.microsoft.com/office/drawing/2014/main" id="{C153ACE6-ADDA-4395-A254-221F6796DC62}"/>
              </a:ext>
            </a:extLst>
          </p:cNvPr>
          <p:cNvGrpSpPr/>
          <p:nvPr/>
        </p:nvGrpSpPr>
        <p:grpSpPr>
          <a:xfrm>
            <a:off x="6901850" y="4378886"/>
            <a:ext cx="3797939" cy="789834"/>
            <a:chOff x="7031667" y="4246623"/>
            <a:chExt cx="3797939" cy="789834"/>
          </a:xfrm>
        </p:grpSpPr>
        <p:grpSp>
          <p:nvGrpSpPr>
            <p:cNvPr id="58" name="Group 57">
              <a:extLst>
                <a:ext uri="{FF2B5EF4-FFF2-40B4-BE49-F238E27FC236}">
                  <a16:creationId xmlns:a16="http://schemas.microsoft.com/office/drawing/2014/main" id="{1F82C78C-B0E9-4D82-87D8-0C1DCB2281F0}"/>
                </a:ext>
              </a:extLst>
            </p:cNvPr>
            <p:cNvGrpSpPr/>
            <p:nvPr/>
          </p:nvGrpSpPr>
          <p:grpSpPr>
            <a:xfrm>
              <a:off x="8438585" y="4288920"/>
              <a:ext cx="1005840" cy="747537"/>
              <a:chOff x="8571481" y="4442358"/>
              <a:chExt cx="1005840" cy="747537"/>
            </a:xfrm>
          </p:grpSpPr>
          <p:pic>
            <p:nvPicPr>
              <p:cNvPr id="63" name="Graphic 62">
                <a:extLst>
                  <a:ext uri="{FF2B5EF4-FFF2-40B4-BE49-F238E27FC236}">
                    <a16:creationId xmlns:a16="http://schemas.microsoft.com/office/drawing/2014/main" id="{EF8A0D2E-7615-43D2-8C9A-ABFAFFD0CA7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881124" y="4442358"/>
                <a:ext cx="386554" cy="386554"/>
              </a:xfrm>
              <a:prstGeom prst="rect">
                <a:avLst/>
              </a:prstGeom>
            </p:spPr>
          </p:pic>
          <p:sp>
            <p:nvSpPr>
              <p:cNvPr id="64" name="TextBox 63">
                <a:extLst>
                  <a:ext uri="{FF2B5EF4-FFF2-40B4-BE49-F238E27FC236}">
                    <a16:creationId xmlns:a16="http://schemas.microsoft.com/office/drawing/2014/main" id="{0CBE0035-69F7-4B7B-A8E5-6BDE0B5B1445}"/>
                  </a:ext>
                </a:extLst>
              </p:cNvPr>
              <p:cNvSpPr txBox="1"/>
              <p:nvPr/>
            </p:nvSpPr>
            <p:spPr>
              <a:xfrm>
                <a:off x="8571481" y="4839030"/>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lumMod val="65000"/>
                        <a:lumOff val="35000"/>
                      </a:prstClr>
                    </a:solidFill>
                    <a:effectLst/>
                    <a:uLnTx/>
                    <a:uFillTx/>
                    <a:latin typeface="Arial"/>
                    <a:ea typeface="+mn-ea"/>
                    <a:cs typeface="+mn-cs"/>
                  </a:rPr>
                  <a:t>Alerts</a:t>
                </a:r>
              </a:p>
            </p:txBody>
          </p:sp>
        </p:grpSp>
        <p:grpSp>
          <p:nvGrpSpPr>
            <p:cNvPr id="59" name="Group 58">
              <a:extLst>
                <a:ext uri="{FF2B5EF4-FFF2-40B4-BE49-F238E27FC236}">
                  <a16:creationId xmlns:a16="http://schemas.microsoft.com/office/drawing/2014/main" id="{5DE312BF-66D9-4665-AB6A-6DCE2B3E58FB}"/>
                </a:ext>
              </a:extLst>
            </p:cNvPr>
            <p:cNvGrpSpPr/>
            <p:nvPr/>
          </p:nvGrpSpPr>
          <p:grpSpPr>
            <a:xfrm>
              <a:off x="9920155" y="4246623"/>
              <a:ext cx="909451" cy="789834"/>
              <a:chOff x="9549685" y="4400061"/>
              <a:chExt cx="909451" cy="789834"/>
            </a:xfrm>
          </p:grpSpPr>
          <p:pic>
            <p:nvPicPr>
              <p:cNvPr id="61" name="Graphic 60">
                <a:extLst>
                  <a:ext uri="{FF2B5EF4-FFF2-40B4-BE49-F238E27FC236}">
                    <a16:creationId xmlns:a16="http://schemas.microsoft.com/office/drawing/2014/main" id="{1C280C5D-2E3F-46F8-9409-DA18D9EBD58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768836" y="4400061"/>
                <a:ext cx="471148" cy="471148"/>
              </a:xfrm>
              <a:prstGeom prst="rect">
                <a:avLst/>
              </a:prstGeom>
            </p:spPr>
          </p:pic>
          <p:sp>
            <p:nvSpPr>
              <p:cNvPr id="62" name="TextBox 61">
                <a:extLst>
                  <a:ext uri="{FF2B5EF4-FFF2-40B4-BE49-F238E27FC236}">
                    <a16:creationId xmlns:a16="http://schemas.microsoft.com/office/drawing/2014/main" id="{CFAED86F-8D84-428C-BFEB-A9237FE7BE9E}"/>
                  </a:ext>
                </a:extLst>
              </p:cNvPr>
              <p:cNvSpPr txBox="1"/>
              <p:nvPr/>
            </p:nvSpPr>
            <p:spPr>
              <a:xfrm>
                <a:off x="9549685" y="4839030"/>
                <a:ext cx="909451"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err="1">
                    <a:ln>
                      <a:noFill/>
                    </a:ln>
                    <a:solidFill>
                      <a:prstClr val="black">
                        <a:lumMod val="65000"/>
                        <a:lumOff val="35000"/>
                      </a:prstClr>
                    </a:solidFill>
                    <a:effectLst/>
                    <a:uLnTx/>
                    <a:uFillTx/>
                    <a:latin typeface="Arial"/>
                    <a:ea typeface="+mn-ea"/>
                    <a:cs typeface="+mn-cs"/>
                  </a:rPr>
                  <a:t>Autoscale</a:t>
                </a:r>
                <a:endParaRPr kumimoji="0" lang="en-US" sz="1200" b="0" i="0" u="none" strike="noStrike" kern="0" cap="none" spc="0" normalizeH="0" baseline="0" noProof="0" dirty="0">
                  <a:ln>
                    <a:noFill/>
                  </a:ln>
                  <a:solidFill>
                    <a:prstClr val="black">
                      <a:lumMod val="65000"/>
                      <a:lumOff val="35000"/>
                    </a:prstClr>
                  </a:solidFill>
                  <a:effectLst/>
                  <a:uLnTx/>
                  <a:uFillTx/>
                  <a:latin typeface="Arial"/>
                  <a:ea typeface="+mn-ea"/>
                  <a:cs typeface="+mn-cs"/>
                </a:endParaRPr>
              </a:p>
            </p:txBody>
          </p:sp>
        </p:grpSp>
        <p:sp>
          <p:nvSpPr>
            <p:cNvPr id="60" name="TextBox 59">
              <a:extLst>
                <a:ext uri="{FF2B5EF4-FFF2-40B4-BE49-F238E27FC236}">
                  <a16:creationId xmlns:a16="http://schemas.microsoft.com/office/drawing/2014/main" id="{F41FB7E5-14E4-473B-AF5A-1A9FF768D051}"/>
                </a:ext>
              </a:extLst>
            </p:cNvPr>
            <p:cNvSpPr txBox="1"/>
            <p:nvPr/>
          </p:nvSpPr>
          <p:spPr>
            <a:xfrm>
              <a:off x="7031667" y="4491676"/>
              <a:ext cx="799321" cy="286232"/>
            </a:xfrm>
            <a:prstGeom prst="rect">
              <a:avLst/>
            </a:prstGeom>
            <a:solidFill>
              <a:schemeClr val="bg1"/>
            </a:solidFill>
          </p:spPr>
          <p:txBody>
            <a:bodyPr wrap="none" lIns="45720" tIns="45720" rIns="4572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Respond</a:t>
              </a:r>
            </a:p>
          </p:txBody>
        </p:sp>
      </p:grpSp>
      <p:grpSp>
        <p:nvGrpSpPr>
          <p:cNvPr id="65" name="Group 64">
            <a:extLst>
              <a:ext uri="{FF2B5EF4-FFF2-40B4-BE49-F238E27FC236}">
                <a16:creationId xmlns:a16="http://schemas.microsoft.com/office/drawing/2014/main" id="{FE7098CA-04B2-4A42-B699-CCB3A79A029C}"/>
              </a:ext>
            </a:extLst>
          </p:cNvPr>
          <p:cNvGrpSpPr/>
          <p:nvPr/>
        </p:nvGrpSpPr>
        <p:grpSpPr>
          <a:xfrm>
            <a:off x="6901850" y="5470788"/>
            <a:ext cx="4317281" cy="950438"/>
            <a:chOff x="7031667" y="5338525"/>
            <a:chExt cx="4317281" cy="950438"/>
          </a:xfrm>
        </p:grpSpPr>
        <p:grpSp>
          <p:nvGrpSpPr>
            <p:cNvPr id="66" name="Group 65">
              <a:extLst>
                <a:ext uri="{FF2B5EF4-FFF2-40B4-BE49-F238E27FC236}">
                  <a16:creationId xmlns:a16="http://schemas.microsoft.com/office/drawing/2014/main" id="{2572956E-845A-40B8-9C0F-676DAC05A121}"/>
                </a:ext>
              </a:extLst>
            </p:cNvPr>
            <p:cNvGrpSpPr/>
            <p:nvPr/>
          </p:nvGrpSpPr>
          <p:grpSpPr>
            <a:xfrm>
              <a:off x="8011892" y="5338525"/>
              <a:ext cx="1005840" cy="784238"/>
              <a:chOff x="8101273" y="5698577"/>
              <a:chExt cx="1005840" cy="784238"/>
            </a:xfrm>
          </p:grpSpPr>
          <p:pic>
            <p:nvPicPr>
              <p:cNvPr id="74" name="Graphic 73">
                <a:extLst>
                  <a:ext uri="{FF2B5EF4-FFF2-40B4-BE49-F238E27FC236}">
                    <a16:creationId xmlns:a16="http://schemas.microsoft.com/office/drawing/2014/main" id="{6494B019-4ACC-4B3D-8042-A9B8F68E349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368619" y="5698577"/>
                <a:ext cx="471148" cy="471148"/>
              </a:xfrm>
              <a:prstGeom prst="rect">
                <a:avLst/>
              </a:prstGeom>
            </p:spPr>
          </p:pic>
          <p:sp>
            <p:nvSpPr>
              <p:cNvPr id="75" name="TextBox 74">
                <a:extLst>
                  <a:ext uri="{FF2B5EF4-FFF2-40B4-BE49-F238E27FC236}">
                    <a16:creationId xmlns:a16="http://schemas.microsoft.com/office/drawing/2014/main" id="{3E6C7B6F-795C-42B5-A429-7D0A47BF34EE}"/>
                  </a:ext>
                </a:extLst>
              </p:cNvPr>
              <p:cNvSpPr txBox="1"/>
              <p:nvPr/>
            </p:nvSpPr>
            <p:spPr>
              <a:xfrm>
                <a:off x="8101273" y="6131950"/>
                <a:ext cx="1005840"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lumMod val="65000"/>
                        <a:lumOff val="35000"/>
                      </a:prstClr>
                    </a:solidFill>
                    <a:effectLst/>
                    <a:uLnTx/>
                    <a:uFillTx/>
                    <a:latin typeface="Arial"/>
                    <a:ea typeface="+mn-ea"/>
                    <a:cs typeface="+mn-cs"/>
                  </a:rPr>
                  <a:t>Event Hubs</a:t>
                </a:r>
              </a:p>
            </p:txBody>
          </p:sp>
        </p:grpSp>
        <p:grpSp>
          <p:nvGrpSpPr>
            <p:cNvPr id="67" name="Group 66">
              <a:extLst>
                <a:ext uri="{FF2B5EF4-FFF2-40B4-BE49-F238E27FC236}">
                  <a16:creationId xmlns:a16="http://schemas.microsoft.com/office/drawing/2014/main" id="{249627F9-EC32-472A-80FE-42768D8FF70A}"/>
                </a:ext>
              </a:extLst>
            </p:cNvPr>
            <p:cNvGrpSpPr/>
            <p:nvPr/>
          </p:nvGrpSpPr>
          <p:grpSpPr>
            <a:xfrm>
              <a:off x="10343108" y="5338525"/>
              <a:ext cx="1005840" cy="950438"/>
              <a:chOff x="9857130" y="5698577"/>
              <a:chExt cx="1005840" cy="950438"/>
            </a:xfrm>
          </p:grpSpPr>
          <p:pic>
            <p:nvPicPr>
              <p:cNvPr id="72" name="Graphic 71">
                <a:extLst>
                  <a:ext uri="{FF2B5EF4-FFF2-40B4-BE49-F238E27FC236}">
                    <a16:creationId xmlns:a16="http://schemas.microsoft.com/office/drawing/2014/main" id="{151836B7-D9BD-4ABF-B4B1-0C82C17F1B13}"/>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124476" y="5698577"/>
                <a:ext cx="471148" cy="471148"/>
              </a:xfrm>
              <a:prstGeom prst="rect">
                <a:avLst/>
              </a:prstGeom>
            </p:spPr>
          </p:pic>
          <p:sp>
            <p:nvSpPr>
              <p:cNvPr id="73" name="TextBox 72">
                <a:extLst>
                  <a:ext uri="{FF2B5EF4-FFF2-40B4-BE49-F238E27FC236}">
                    <a16:creationId xmlns:a16="http://schemas.microsoft.com/office/drawing/2014/main" id="{B0136C61-1EE8-4E3F-A5A9-99F3BA06015A}"/>
                  </a:ext>
                </a:extLst>
              </p:cNvPr>
              <p:cNvSpPr txBox="1"/>
              <p:nvPr/>
            </p:nvSpPr>
            <p:spPr>
              <a:xfrm>
                <a:off x="9857130" y="6131950"/>
                <a:ext cx="1005840" cy="5170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lumMod val="65000"/>
                        <a:lumOff val="35000"/>
                      </a:prstClr>
                    </a:solidFill>
                    <a:effectLst/>
                    <a:uLnTx/>
                    <a:uFillTx/>
                    <a:latin typeface="Arial"/>
                    <a:ea typeface="+mn-ea"/>
                    <a:cs typeface="+mn-cs"/>
                  </a:rPr>
                  <a:t>Ingest &amp; Export APIs</a:t>
                </a:r>
              </a:p>
            </p:txBody>
          </p:sp>
        </p:grpSp>
        <p:grpSp>
          <p:nvGrpSpPr>
            <p:cNvPr id="68" name="Group 67">
              <a:extLst>
                <a:ext uri="{FF2B5EF4-FFF2-40B4-BE49-F238E27FC236}">
                  <a16:creationId xmlns:a16="http://schemas.microsoft.com/office/drawing/2014/main" id="{4E0A450F-A3E6-42BB-96F6-FD0AB7963DFD}"/>
                </a:ext>
              </a:extLst>
            </p:cNvPr>
            <p:cNvGrpSpPr/>
            <p:nvPr/>
          </p:nvGrpSpPr>
          <p:grpSpPr>
            <a:xfrm>
              <a:off x="9217316" y="5338525"/>
              <a:ext cx="995659" cy="784238"/>
              <a:chOff x="8945500" y="5698577"/>
              <a:chExt cx="995659" cy="784238"/>
            </a:xfrm>
          </p:grpSpPr>
          <p:pic>
            <p:nvPicPr>
              <p:cNvPr id="70" name="Graphic 69">
                <a:extLst>
                  <a:ext uri="{FF2B5EF4-FFF2-40B4-BE49-F238E27FC236}">
                    <a16:creationId xmlns:a16="http://schemas.microsoft.com/office/drawing/2014/main" id="{80C182B9-80E1-4536-B89D-434B4966FDB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9207755" y="5698577"/>
                <a:ext cx="471148" cy="471148"/>
              </a:xfrm>
              <a:prstGeom prst="rect">
                <a:avLst/>
              </a:prstGeom>
            </p:spPr>
          </p:pic>
          <p:sp>
            <p:nvSpPr>
              <p:cNvPr id="71" name="TextBox 70">
                <a:extLst>
                  <a:ext uri="{FF2B5EF4-FFF2-40B4-BE49-F238E27FC236}">
                    <a16:creationId xmlns:a16="http://schemas.microsoft.com/office/drawing/2014/main" id="{09AD6BAD-FC7C-4009-839B-E8712276F0E1}"/>
                  </a:ext>
                </a:extLst>
              </p:cNvPr>
              <p:cNvSpPr txBox="1"/>
              <p:nvPr/>
            </p:nvSpPr>
            <p:spPr>
              <a:xfrm>
                <a:off x="8945500" y="6131950"/>
                <a:ext cx="995659" cy="350865"/>
              </a:xfrm>
              <a:prstGeom prst="rect">
                <a:avLst/>
              </a:prstGeom>
              <a:noFill/>
            </p:spPr>
            <p:txBody>
              <a:bodyPr wrap="square" lIns="91440" tIns="91440" rIns="91440" bIns="91440" rtlCol="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lumMod val="65000"/>
                        <a:lumOff val="35000"/>
                      </a:prstClr>
                    </a:solidFill>
                    <a:effectLst/>
                    <a:uLnTx/>
                    <a:uFillTx/>
                    <a:latin typeface="Arial"/>
                    <a:ea typeface="+mn-ea"/>
                    <a:cs typeface="+mn-cs"/>
                  </a:rPr>
                  <a:t>Logic Apps</a:t>
                </a:r>
              </a:p>
            </p:txBody>
          </p:sp>
        </p:grpSp>
        <p:sp>
          <p:nvSpPr>
            <p:cNvPr id="69" name="TextBox 68">
              <a:extLst>
                <a:ext uri="{FF2B5EF4-FFF2-40B4-BE49-F238E27FC236}">
                  <a16:creationId xmlns:a16="http://schemas.microsoft.com/office/drawing/2014/main" id="{E3B2E4C7-522A-4769-B51B-8AEF88AAB8A8}"/>
                </a:ext>
              </a:extLst>
            </p:cNvPr>
            <p:cNvSpPr txBox="1"/>
            <p:nvPr/>
          </p:nvSpPr>
          <p:spPr>
            <a:xfrm>
              <a:off x="7031667" y="5628173"/>
              <a:ext cx="980225" cy="286232"/>
            </a:xfrm>
            <a:prstGeom prst="rect">
              <a:avLst/>
            </a:prstGeom>
            <a:solidFill>
              <a:schemeClr val="bg1"/>
            </a:solidFill>
          </p:spPr>
          <p:txBody>
            <a:bodyPr wrap="square" lIns="45720" tIns="45720" rIns="4572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4"/>
                  </a:solidFill>
                  <a:effectLst/>
                  <a:uLnTx/>
                  <a:uFillTx/>
                  <a:latin typeface="Segoe UI Semibold"/>
                  <a:ea typeface="+mn-ea"/>
                  <a:cs typeface="+mn-cs"/>
                </a:rPr>
                <a:t>Integrate</a:t>
              </a:r>
            </a:p>
          </p:txBody>
        </p:sp>
      </p:grpSp>
      <p:sp>
        <p:nvSpPr>
          <p:cNvPr id="77" name="TextBox 76">
            <a:extLst>
              <a:ext uri="{FF2B5EF4-FFF2-40B4-BE49-F238E27FC236}">
                <a16:creationId xmlns:a16="http://schemas.microsoft.com/office/drawing/2014/main" id="{8C3BE984-8F9D-48AD-8214-8555BD7B5B6B}"/>
              </a:ext>
            </a:extLst>
          </p:cNvPr>
          <p:cNvSpPr txBox="1"/>
          <p:nvPr/>
        </p:nvSpPr>
        <p:spPr>
          <a:xfrm>
            <a:off x="4151095" y="425398"/>
            <a:ext cx="1870512" cy="369332"/>
          </a:xfrm>
          <a:prstGeom prst="rect">
            <a:avLst/>
          </a:prstGeom>
          <a:solidFill>
            <a:srgbClr val="E6E6E6"/>
          </a:solidFill>
        </p:spPr>
        <p:txBody>
          <a:bodyPr wrap="none" lIns="91440" tIns="45720" rIns="91440" bIns="4572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0078D4"/>
                </a:solidFill>
                <a:effectLst/>
                <a:uLnTx/>
                <a:uFillTx/>
                <a:latin typeface="Segoe UI Semibold"/>
                <a:ea typeface="+mn-ea"/>
                <a:cs typeface="+mn-cs"/>
              </a:rPr>
              <a:t>Azure Monitor</a:t>
            </a:r>
          </a:p>
        </p:txBody>
      </p:sp>
      <p:grpSp>
        <p:nvGrpSpPr>
          <p:cNvPr id="78" name="Group 77">
            <a:extLst>
              <a:ext uri="{FF2B5EF4-FFF2-40B4-BE49-F238E27FC236}">
                <a16:creationId xmlns:a16="http://schemas.microsoft.com/office/drawing/2014/main" id="{B279E2C2-24EA-4F30-AAB9-D78B5513B9BC}"/>
              </a:ext>
            </a:extLst>
          </p:cNvPr>
          <p:cNvGrpSpPr/>
          <p:nvPr/>
        </p:nvGrpSpPr>
        <p:grpSpPr>
          <a:xfrm>
            <a:off x="3602450" y="297637"/>
            <a:ext cx="624854" cy="624854"/>
            <a:chOff x="4112281" y="165374"/>
            <a:chExt cx="624854" cy="624854"/>
          </a:xfrm>
        </p:grpSpPr>
        <p:sp>
          <p:nvSpPr>
            <p:cNvPr id="79" name="Oval 78">
              <a:extLst>
                <a:ext uri="{FF2B5EF4-FFF2-40B4-BE49-F238E27FC236}">
                  <a16:creationId xmlns:a16="http://schemas.microsoft.com/office/drawing/2014/main" id="{B737D867-6D74-441E-99FA-1D6663BE6153}"/>
                </a:ext>
              </a:extLst>
            </p:cNvPr>
            <p:cNvSpPr/>
            <p:nvPr/>
          </p:nvSpPr>
          <p:spPr bwMode="auto">
            <a:xfrm>
              <a:off x="4135176" y="191240"/>
              <a:ext cx="579064" cy="579062"/>
            </a:xfrm>
            <a:prstGeom prst="ellips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4"/>
                </a:solidFill>
                <a:effectLst/>
                <a:uLnTx/>
                <a:uFillTx/>
                <a:latin typeface="Segoe UI"/>
                <a:ea typeface="Segoe UI" pitchFamily="34" charset="0"/>
                <a:cs typeface="Segoe UI" pitchFamily="34" charset="0"/>
              </a:endParaRPr>
            </a:p>
          </p:txBody>
        </p:sp>
        <p:pic>
          <p:nvPicPr>
            <p:cNvPr id="80" name="Graphic 79">
              <a:extLst>
                <a:ext uri="{FF2B5EF4-FFF2-40B4-BE49-F238E27FC236}">
                  <a16:creationId xmlns:a16="http://schemas.microsoft.com/office/drawing/2014/main" id="{09AA0BE0-C6B6-48FB-BFB1-74AF68C0BA4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112281" y="165374"/>
              <a:ext cx="624854" cy="624854"/>
            </a:xfrm>
            <a:prstGeom prst="rect">
              <a:avLst/>
            </a:prstGeom>
          </p:spPr>
        </p:pic>
      </p:grpSp>
      <p:cxnSp>
        <p:nvCxnSpPr>
          <p:cNvPr id="81" name="Straight Arrow Connector 80">
            <a:extLst>
              <a:ext uri="{FF2B5EF4-FFF2-40B4-BE49-F238E27FC236}">
                <a16:creationId xmlns:a16="http://schemas.microsoft.com/office/drawing/2014/main" id="{70305229-1F19-4CC2-8E3A-09EB6FDD852C}"/>
              </a:ext>
            </a:extLst>
          </p:cNvPr>
          <p:cNvCxnSpPr>
            <a:cxnSpLocks/>
          </p:cNvCxnSpPr>
          <p:nvPr/>
        </p:nvCxnSpPr>
        <p:spPr>
          <a:xfrm>
            <a:off x="5514919" y="3565248"/>
            <a:ext cx="1089982" cy="0"/>
          </a:xfrm>
          <a:prstGeom prst="straightConnector1">
            <a:avLst/>
          </a:prstGeom>
          <a:noFill/>
          <a:ln w="19050" cap="flat" cmpd="sng" algn="ctr">
            <a:solidFill>
              <a:srgbClr val="FFFFFF">
                <a:lumMod val="65000"/>
              </a:srgbClr>
            </a:solidFill>
            <a:prstDash val="solid"/>
            <a:headEnd type="none"/>
            <a:tailEnd type="arrow"/>
          </a:ln>
          <a:effectLst/>
        </p:spPr>
      </p:cxnSp>
      <p:sp>
        <p:nvSpPr>
          <p:cNvPr id="82" name="Right Bracket 81">
            <a:extLst>
              <a:ext uri="{FF2B5EF4-FFF2-40B4-BE49-F238E27FC236}">
                <a16:creationId xmlns:a16="http://schemas.microsoft.com/office/drawing/2014/main" id="{3B766DFA-068D-461A-BEFA-27FF0A308DB5}"/>
              </a:ext>
            </a:extLst>
          </p:cNvPr>
          <p:cNvSpPr/>
          <p:nvPr/>
        </p:nvSpPr>
        <p:spPr>
          <a:xfrm flipH="1">
            <a:off x="6604901" y="794730"/>
            <a:ext cx="199489" cy="5698139"/>
          </a:xfrm>
          <a:prstGeom prst="rightBracket">
            <a:avLst>
              <a:gd name="adj" fmla="val 85370"/>
            </a:avLst>
          </a:prstGeom>
          <a:noFill/>
          <a:ln w="19050" cap="flat" cmpd="sng" algn="ctr">
            <a:solidFill>
              <a:srgbClr val="FFFFFF">
                <a:lumMod val="65000"/>
              </a:srgbClr>
            </a:solidFill>
            <a:prstDash val="solid"/>
            <a:headEnd type="none" w="med" len="med"/>
            <a:tailEnd type="none" w="med" len="med"/>
          </a:ln>
          <a:effectLst/>
        </p:spPr>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83" name="Straight Arrow Connector 82">
            <a:extLst>
              <a:ext uri="{FF2B5EF4-FFF2-40B4-BE49-F238E27FC236}">
                <a16:creationId xmlns:a16="http://schemas.microsoft.com/office/drawing/2014/main" id="{3E678617-1979-4948-9862-0186962D94C2}"/>
              </a:ext>
            </a:extLst>
          </p:cNvPr>
          <p:cNvCxnSpPr>
            <a:cxnSpLocks/>
            <a:stCxn id="84" idx="2"/>
          </p:cNvCxnSpPr>
          <p:nvPr/>
        </p:nvCxnSpPr>
        <p:spPr>
          <a:xfrm>
            <a:off x="3236492" y="3556990"/>
            <a:ext cx="670252" cy="1146"/>
          </a:xfrm>
          <a:prstGeom prst="straightConnector1">
            <a:avLst/>
          </a:prstGeom>
          <a:noFill/>
          <a:ln w="19050" cap="flat" cmpd="sng" algn="ctr">
            <a:solidFill>
              <a:srgbClr val="FFFFFF">
                <a:lumMod val="65000"/>
              </a:srgbClr>
            </a:solidFill>
            <a:prstDash val="solid"/>
            <a:headEnd type="none"/>
            <a:tailEnd type="arrow"/>
          </a:ln>
          <a:effectLst/>
        </p:spPr>
      </p:cxnSp>
      <p:sp>
        <p:nvSpPr>
          <p:cNvPr id="84" name="Right Bracket 83">
            <a:extLst>
              <a:ext uri="{FF2B5EF4-FFF2-40B4-BE49-F238E27FC236}">
                <a16:creationId xmlns:a16="http://schemas.microsoft.com/office/drawing/2014/main" id="{A2107C16-5FE1-4B65-82A0-AF81ECC9D7CA}"/>
              </a:ext>
            </a:extLst>
          </p:cNvPr>
          <p:cNvSpPr/>
          <p:nvPr/>
        </p:nvSpPr>
        <p:spPr>
          <a:xfrm>
            <a:off x="3121614" y="2335067"/>
            <a:ext cx="114878" cy="2443846"/>
          </a:xfrm>
          <a:prstGeom prst="rightBracket">
            <a:avLst>
              <a:gd name="adj" fmla="val 95959"/>
            </a:avLst>
          </a:prstGeom>
          <a:noFill/>
          <a:ln w="19050" cap="flat" cmpd="sng" algn="ctr">
            <a:solidFill>
              <a:srgbClr val="FFFFFF">
                <a:lumMod val="65000"/>
              </a:srgbClr>
            </a:solidFill>
            <a:prstDash val="solid"/>
            <a:headEnd type="none" w="med" len="med"/>
            <a:tailEnd type="none" w="med" len="med"/>
          </a:ln>
          <a:effectLst/>
        </p:spPr>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C0567D0C-19F4-4F44-B614-A861BC6215BE}"/>
              </a:ext>
            </a:extLst>
          </p:cNvPr>
          <p:cNvGrpSpPr/>
          <p:nvPr/>
        </p:nvGrpSpPr>
        <p:grpSpPr>
          <a:xfrm>
            <a:off x="426424" y="2485633"/>
            <a:ext cx="2631007" cy="410150"/>
            <a:chOff x="556241" y="2073340"/>
            <a:chExt cx="2631007" cy="410150"/>
          </a:xfrm>
          <a:solidFill>
            <a:schemeClr val="bg1">
              <a:lumMod val="95000"/>
            </a:schemeClr>
          </a:solidFill>
        </p:grpSpPr>
        <p:sp>
          <p:nvSpPr>
            <p:cNvPr id="86" name="Rectangle: Rounded Corners 85">
              <a:extLst>
                <a:ext uri="{FF2B5EF4-FFF2-40B4-BE49-F238E27FC236}">
                  <a16:creationId xmlns:a16="http://schemas.microsoft.com/office/drawing/2014/main" id="{0C441634-925B-4ED4-B1C4-5C78F3D36E96}"/>
                </a:ext>
              </a:extLst>
            </p:cNvPr>
            <p:cNvSpPr/>
            <p:nvPr/>
          </p:nvSpPr>
          <p:spPr bwMode="auto">
            <a:xfrm>
              <a:off x="556241" y="2073340"/>
              <a:ext cx="2631007" cy="408702"/>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87" name="TextBox 86">
              <a:extLst>
                <a:ext uri="{FF2B5EF4-FFF2-40B4-BE49-F238E27FC236}">
                  <a16:creationId xmlns:a16="http://schemas.microsoft.com/office/drawing/2014/main" id="{10BE9DF3-22E4-4F05-AF2B-5E2A19EF2C31}"/>
                </a:ext>
              </a:extLst>
            </p:cNvPr>
            <p:cNvSpPr txBox="1"/>
            <p:nvPr/>
          </p:nvSpPr>
          <p:spPr>
            <a:xfrm>
              <a:off x="618086" y="2077225"/>
              <a:ext cx="1301959" cy="406265"/>
            </a:xfrm>
            <a:prstGeom prst="rect">
              <a:avLst/>
            </a:prstGeom>
            <a:grpFill/>
          </p:spPr>
          <p:txBody>
            <a:bodyPr wrap="none" lIns="91440" tIns="91440" rIns="91440" bIns="9144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Arial"/>
                  <a:ea typeface="+mn-ea"/>
                  <a:cs typeface="+mn-cs"/>
                </a:rPr>
                <a:t>Application</a:t>
              </a:r>
            </a:p>
          </p:txBody>
        </p:sp>
      </p:grpSp>
      <p:grpSp>
        <p:nvGrpSpPr>
          <p:cNvPr id="88" name="Group 87">
            <a:extLst>
              <a:ext uri="{FF2B5EF4-FFF2-40B4-BE49-F238E27FC236}">
                <a16:creationId xmlns:a16="http://schemas.microsoft.com/office/drawing/2014/main" id="{F9AF5DFB-0FF9-441F-862A-5E0C16F50B1A}"/>
              </a:ext>
            </a:extLst>
          </p:cNvPr>
          <p:cNvGrpSpPr/>
          <p:nvPr/>
        </p:nvGrpSpPr>
        <p:grpSpPr>
          <a:xfrm>
            <a:off x="426425" y="3068982"/>
            <a:ext cx="2631008" cy="408702"/>
            <a:chOff x="556242" y="2656689"/>
            <a:chExt cx="2631008" cy="408702"/>
          </a:xfrm>
          <a:solidFill>
            <a:schemeClr val="bg1">
              <a:lumMod val="95000"/>
            </a:schemeClr>
          </a:solidFill>
        </p:grpSpPr>
        <p:sp>
          <p:nvSpPr>
            <p:cNvPr id="89" name="Rectangle: Rounded Corners 88">
              <a:extLst>
                <a:ext uri="{FF2B5EF4-FFF2-40B4-BE49-F238E27FC236}">
                  <a16:creationId xmlns:a16="http://schemas.microsoft.com/office/drawing/2014/main" id="{F110DCA1-20E9-4A47-8F2C-F165309688DC}"/>
                </a:ext>
              </a:extLst>
            </p:cNvPr>
            <p:cNvSpPr/>
            <p:nvPr/>
          </p:nvSpPr>
          <p:spPr bwMode="auto">
            <a:xfrm>
              <a:off x="556242" y="2656689"/>
              <a:ext cx="2631008" cy="408702"/>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90" name="TextBox 89">
              <a:extLst>
                <a:ext uri="{FF2B5EF4-FFF2-40B4-BE49-F238E27FC236}">
                  <a16:creationId xmlns:a16="http://schemas.microsoft.com/office/drawing/2014/main" id="{FD436420-AB0B-46DD-9E94-D04032D8DFF6}"/>
                </a:ext>
              </a:extLst>
            </p:cNvPr>
            <p:cNvSpPr txBox="1"/>
            <p:nvPr/>
          </p:nvSpPr>
          <p:spPr>
            <a:xfrm>
              <a:off x="618086" y="2657908"/>
              <a:ext cx="1519968" cy="406265"/>
            </a:xfrm>
            <a:prstGeom prst="rect">
              <a:avLst/>
            </a:prstGeom>
            <a:grpFill/>
          </p:spPr>
          <p:txBody>
            <a:bodyPr wrap="none" lIns="91440" tIns="91440" rIns="91440" bIns="9144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Arial"/>
                  <a:ea typeface="+mn-ea"/>
                  <a:cs typeface="+mn-cs"/>
                </a:rPr>
                <a:t>Infrastructure</a:t>
              </a:r>
            </a:p>
          </p:txBody>
        </p:sp>
      </p:grpSp>
      <p:grpSp>
        <p:nvGrpSpPr>
          <p:cNvPr id="91" name="Group 90">
            <a:extLst>
              <a:ext uri="{FF2B5EF4-FFF2-40B4-BE49-F238E27FC236}">
                <a16:creationId xmlns:a16="http://schemas.microsoft.com/office/drawing/2014/main" id="{D13C83E4-72C9-4E25-B287-F449583AD33C}"/>
              </a:ext>
            </a:extLst>
          </p:cNvPr>
          <p:cNvGrpSpPr/>
          <p:nvPr/>
        </p:nvGrpSpPr>
        <p:grpSpPr>
          <a:xfrm>
            <a:off x="426425" y="3634346"/>
            <a:ext cx="2631010" cy="408702"/>
            <a:chOff x="556242" y="3222053"/>
            <a:chExt cx="2631010" cy="408702"/>
          </a:xfrm>
          <a:solidFill>
            <a:schemeClr val="bg1">
              <a:lumMod val="95000"/>
            </a:schemeClr>
          </a:solidFill>
        </p:grpSpPr>
        <p:sp>
          <p:nvSpPr>
            <p:cNvPr id="92" name="Rectangle: Rounded Corners 91">
              <a:extLst>
                <a:ext uri="{FF2B5EF4-FFF2-40B4-BE49-F238E27FC236}">
                  <a16:creationId xmlns:a16="http://schemas.microsoft.com/office/drawing/2014/main" id="{ADA7026C-F7A7-4C40-9E90-7F70F0FA676F}"/>
                </a:ext>
              </a:extLst>
            </p:cNvPr>
            <p:cNvSpPr/>
            <p:nvPr/>
          </p:nvSpPr>
          <p:spPr bwMode="auto">
            <a:xfrm>
              <a:off x="556242" y="3222053"/>
              <a:ext cx="2631010" cy="408702"/>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93" name="TextBox 92">
              <a:extLst>
                <a:ext uri="{FF2B5EF4-FFF2-40B4-BE49-F238E27FC236}">
                  <a16:creationId xmlns:a16="http://schemas.microsoft.com/office/drawing/2014/main" id="{BB53ED37-0AE7-495E-A0D9-CCB1D20BB714}"/>
                </a:ext>
              </a:extLst>
            </p:cNvPr>
            <p:cNvSpPr txBox="1"/>
            <p:nvPr/>
          </p:nvSpPr>
          <p:spPr>
            <a:xfrm>
              <a:off x="618086" y="3223272"/>
              <a:ext cx="994183" cy="406265"/>
            </a:xfrm>
            <a:prstGeom prst="rect">
              <a:avLst/>
            </a:prstGeom>
            <a:grpFill/>
          </p:spPr>
          <p:txBody>
            <a:bodyPr wrap="none" lIns="91440" tIns="91440" rIns="91440" bIns="9144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Arial"/>
                  <a:ea typeface="+mn-ea"/>
                  <a:cs typeface="+mn-cs"/>
                </a:rPr>
                <a:t>Network</a:t>
              </a:r>
            </a:p>
          </p:txBody>
        </p:sp>
      </p:grpSp>
      <p:grpSp>
        <p:nvGrpSpPr>
          <p:cNvPr id="94" name="Group 93">
            <a:extLst>
              <a:ext uri="{FF2B5EF4-FFF2-40B4-BE49-F238E27FC236}">
                <a16:creationId xmlns:a16="http://schemas.microsoft.com/office/drawing/2014/main" id="{8BE7FC16-7500-4092-A640-6D17A04C8A17}"/>
              </a:ext>
            </a:extLst>
          </p:cNvPr>
          <p:cNvGrpSpPr/>
          <p:nvPr/>
        </p:nvGrpSpPr>
        <p:grpSpPr>
          <a:xfrm>
            <a:off x="426424" y="4199710"/>
            <a:ext cx="2631009" cy="408702"/>
            <a:chOff x="556241" y="3787417"/>
            <a:chExt cx="2631009" cy="408702"/>
          </a:xfrm>
          <a:solidFill>
            <a:schemeClr val="bg1">
              <a:lumMod val="95000"/>
            </a:schemeClr>
          </a:solidFill>
        </p:grpSpPr>
        <p:sp>
          <p:nvSpPr>
            <p:cNvPr id="95" name="Rectangle: Rounded Corners 94">
              <a:extLst>
                <a:ext uri="{FF2B5EF4-FFF2-40B4-BE49-F238E27FC236}">
                  <a16:creationId xmlns:a16="http://schemas.microsoft.com/office/drawing/2014/main" id="{6E389A9C-0212-4AB3-B2A3-7950A536D53F}"/>
                </a:ext>
              </a:extLst>
            </p:cNvPr>
            <p:cNvSpPr/>
            <p:nvPr/>
          </p:nvSpPr>
          <p:spPr bwMode="auto">
            <a:xfrm>
              <a:off x="556241" y="3787417"/>
              <a:ext cx="2631009" cy="408702"/>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96" name="TextBox 95">
              <a:extLst>
                <a:ext uri="{FF2B5EF4-FFF2-40B4-BE49-F238E27FC236}">
                  <a16:creationId xmlns:a16="http://schemas.microsoft.com/office/drawing/2014/main" id="{146DA5B8-1934-4517-AEF3-1FD328C38059}"/>
                </a:ext>
              </a:extLst>
            </p:cNvPr>
            <p:cNvSpPr txBox="1"/>
            <p:nvPr/>
          </p:nvSpPr>
          <p:spPr>
            <a:xfrm>
              <a:off x="618086" y="3788636"/>
              <a:ext cx="947695" cy="406265"/>
            </a:xfrm>
            <a:prstGeom prst="rect">
              <a:avLst/>
            </a:prstGeom>
            <a:grpFill/>
          </p:spPr>
          <p:txBody>
            <a:bodyPr wrap="none" lIns="91440" tIns="91440" rIns="91440" bIns="91440"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Arial"/>
                  <a:ea typeface="+mn-ea"/>
                  <a:cs typeface="+mn-cs"/>
                </a:rPr>
                <a:t>Custom</a:t>
              </a:r>
            </a:p>
          </p:txBody>
        </p:sp>
      </p:grpSp>
      <p:pic>
        <p:nvPicPr>
          <p:cNvPr id="97" name="Graphic 96">
            <a:extLst>
              <a:ext uri="{FF2B5EF4-FFF2-40B4-BE49-F238E27FC236}">
                <a16:creationId xmlns:a16="http://schemas.microsoft.com/office/drawing/2014/main" id="{239E9F97-4979-4F10-A028-5263D6EEA7A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0783564" y="2082562"/>
            <a:ext cx="471148" cy="471148"/>
          </a:xfrm>
          <a:prstGeom prst="rect">
            <a:avLst/>
          </a:prstGeom>
        </p:spPr>
      </p:pic>
      <p:sp>
        <p:nvSpPr>
          <p:cNvPr id="98" name="Slide Number Placeholder 1">
            <a:extLst>
              <a:ext uri="{FF2B5EF4-FFF2-40B4-BE49-F238E27FC236}">
                <a16:creationId xmlns:a16="http://schemas.microsoft.com/office/drawing/2014/main" id="{0E419FAB-C20C-4096-8B67-F4FFE05F85C4}"/>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4924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A062B4-0A76-49C5-B57F-E6D2516A7C34}"/>
              </a:ext>
            </a:extLst>
          </p:cNvPr>
          <p:cNvPicPr>
            <a:picLocks noChangeAspect="1"/>
          </p:cNvPicPr>
          <p:nvPr/>
        </p:nvPicPr>
        <p:blipFill>
          <a:blip r:embed="rId2"/>
          <a:stretch>
            <a:fillRect/>
          </a:stretch>
        </p:blipFill>
        <p:spPr>
          <a:xfrm>
            <a:off x="2197916" y="381703"/>
            <a:ext cx="8321140" cy="5964567"/>
          </a:xfrm>
          <a:prstGeom prst="rect">
            <a:avLst/>
          </a:prstGeom>
        </p:spPr>
      </p:pic>
      <p:sp>
        <p:nvSpPr>
          <p:cNvPr id="4" name="Slide Number Placeholder 1">
            <a:extLst>
              <a:ext uri="{FF2B5EF4-FFF2-40B4-BE49-F238E27FC236}">
                <a16:creationId xmlns:a16="http://schemas.microsoft.com/office/drawing/2014/main" id="{F4F6983E-66A6-4022-BBE2-D4F37E716577}"/>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4958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25578B-7593-4BE7-BA8F-B2B37D311728}"/>
              </a:ext>
            </a:extLst>
          </p:cNvPr>
          <p:cNvGrpSpPr/>
          <p:nvPr/>
        </p:nvGrpSpPr>
        <p:grpSpPr>
          <a:xfrm>
            <a:off x="550128" y="1200646"/>
            <a:ext cx="4518734" cy="5282617"/>
            <a:chOff x="550128" y="1200646"/>
            <a:chExt cx="4518734" cy="5282617"/>
          </a:xfrm>
        </p:grpSpPr>
        <p:pic>
          <p:nvPicPr>
            <p:cNvPr id="3" name="Picture 2">
              <a:extLst>
                <a:ext uri="{FF2B5EF4-FFF2-40B4-BE49-F238E27FC236}">
                  <a16:creationId xmlns:a16="http://schemas.microsoft.com/office/drawing/2014/main" id="{02BC8A1B-EABE-463D-AB5B-93034A0A5F9D}"/>
                </a:ext>
              </a:extLst>
            </p:cNvPr>
            <p:cNvPicPr>
              <a:picLocks noChangeAspect="1"/>
            </p:cNvPicPr>
            <p:nvPr/>
          </p:nvPicPr>
          <p:blipFill rotWithShape="1">
            <a:blip r:embed="rId2"/>
            <a:srcRect r="62937"/>
            <a:stretch/>
          </p:blipFill>
          <p:spPr>
            <a:xfrm>
              <a:off x="550128" y="1200646"/>
              <a:ext cx="4518734" cy="5282617"/>
            </a:xfrm>
            <a:prstGeom prst="rect">
              <a:avLst/>
            </a:prstGeom>
          </p:spPr>
        </p:pic>
        <p:sp>
          <p:nvSpPr>
            <p:cNvPr id="4" name="Rectangle 3">
              <a:extLst>
                <a:ext uri="{FF2B5EF4-FFF2-40B4-BE49-F238E27FC236}">
                  <a16:creationId xmlns:a16="http://schemas.microsoft.com/office/drawing/2014/main" id="{E94AF413-8CAE-4A38-98BB-74331C2A1501}"/>
                </a:ext>
              </a:extLst>
            </p:cNvPr>
            <p:cNvSpPr/>
            <p:nvPr/>
          </p:nvSpPr>
          <p:spPr bwMode="gray">
            <a:xfrm>
              <a:off x="1011768" y="2370959"/>
              <a:ext cx="745724" cy="151064"/>
            </a:xfrm>
            <a:prstGeom prst="rect">
              <a:avLst/>
            </a:prstGeom>
            <a:noFill/>
            <a:ln w="19050" algn="ctr">
              <a:solidFill>
                <a:srgbClr val="00B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 name="Rectangle 4">
              <a:extLst>
                <a:ext uri="{FF2B5EF4-FFF2-40B4-BE49-F238E27FC236}">
                  <a16:creationId xmlns:a16="http://schemas.microsoft.com/office/drawing/2014/main" id="{6A0E9E38-B4D1-450A-9AC4-739DCD597BDE}"/>
                </a:ext>
              </a:extLst>
            </p:cNvPr>
            <p:cNvSpPr/>
            <p:nvPr/>
          </p:nvSpPr>
          <p:spPr bwMode="gray">
            <a:xfrm>
              <a:off x="1108127" y="2182760"/>
              <a:ext cx="745723" cy="151064"/>
            </a:xfrm>
            <a:prstGeom prst="rect">
              <a:avLst/>
            </a:prstGeom>
            <a:noFill/>
            <a:ln w="19050" algn="ctr">
              <a:solidFill>
                <a:srgbClr val="FF00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6" name="Rectangle 5">
            <a:extLst>
              <a:ext uri="{FF2B5EF4-FFF2-40B4-BE49-F238E27FC236}">
                <a16:creationId xmlns:a16="http://schemas.microsoft.com/office/drawing/2014/main" id="{34FAF0BA-0649-4696-AED1-D9B2DFE96BDB}"/>
              </a:ext>
            </a:extLst>
          </p:cNvPr>
          <p:cNvSpPr/>
          <p:nvPr/>
        </p:nvSpPr>
        <p:spPr>
          <a:xfrm>
            <a:off x="550128" y="415435"/>
            <a:ext cx="506125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Verdana"/>
                <a:ea typeface="+mn-ea"/>
                <a:cs typeface="+mn-cs"/>
              </a:rPr>
              <a:t>Azure Region Pairs for Oregon Lottery</a:t>
            </a:r>
          </a:p>
        </p:txBody>
      </p:sp>
      <p:sp>
        <p:nvSpPr>
          <p:cNvPr id="7" name="Rectangle 6">
            <a:extLst>
              <a:ext uri="{FF2B5EF4-FFF2-40B4-BE49-F238E27FC236}">
                <a16:creationId xmlns:a16="http://schemas.microsoft.com/office/drawing/2014/main" id="{2412CAC7-CC1A-4181-A4A2-B2AEB80B5357}"/>
              </a:ext>
            </a:extLst>
          </p:cNvPr>
          <p:cNvSpPr/>
          <p:nvPr/>
        </p:nvSpPr>
        <p:spPr>
          <a:xfrm>
            <a:off x="5240593" y="1156450"/>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Verdana"/>
                <a:ea typeface="+mn-ea"/>
                <a:cs typeface="+mn-cs"/>
              </a:rPr>
              <a:t>Azure has more global regions than any other cloud provider—offering the scale needed to bring applications closer to users around the world, preserving data residency, and offering comprehensive compliance and resiliency options for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Verdana"/>
                <a:ea typeface="+mn-ea"/>
                <a:cs typeface="+mn-cs"/>
              </a:rPr>
              <a:t>A region is a set of datacenters deployed within a latency-defined perimeter and connected through a dedicated regional low-latency network.</a:t>
            </a:r>
            <a:endParaRPr kumimoji="0" lang="en-CA" sz="16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7">
            <a:extLst>
              <a:ext uri="{FF2B5EF4-FFF2-40B4-BE49-F238E27FC236}">
                <a16:creationId xmlns:a16="http://schemas.microsoft.com/office/drawing/2014/main" id="{B77B01B0-F09B-43CC-ABC4-50A764180D7C}"/>
              </a:ext>
            </a:extLst>
          </p:cNvPr>
          <p:cNvPicPr>
            <a:picLocks noChangeAspect="1"/>
          </p:cNvPicPr>
          <p:nvPr/>
        </p:nvPicPr>
        <p:blipFill>
          <a:blip r:embed="rId3"/>
          <a:stretch>
            <a:fillRect/>
          </a:stretch>
        </p:blipFill>
        <p:spPr>
          <a:xfrm>
            <a:off x="5962994" y="3636196"/>
            <a:ext cx="4198374" cy="1851851"/>
          </a:xfrm>
          <a:prstGeom prst="rect">
            <a:avLst/>
          </a:prstGeom>
        </p:spPr>
      </p:pic>
      <p:sp>
        <p:nvSpPr>
          <p:cNvPr id="9" name="Rectangle 8">
            <a:extLst>
              <a:ext uri="{FF2B5EF4-FFF2-40B4-BE49-F238E27FC236}">
                <a16:creationId xmlns:a16="http://schemas.microsoft.com/office/drawing/2014/main" id="{4BBE7A98-9C1B-485F-9887-84B9FDA0F36A}"/>
              </a:ext>
            </a:extLst>
          </p:cNvPr>
          <p:cNvSpPr/>
          <p:nvPr/>
        </p:nvSpPr>
        <p:spPr>
          <a:xfrm>
            <a:off x="5329084" y="5701550"/>
            <a:ext cx="6597445" cy="523220"/>
          </a:xfrm>
          <a:prstGeom prst="rect">
            <a:avLst/>
          </a:prstGeom>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50"/>
                </a:solidFill>
                <a:effectLst/>
                <a:uLnTx/>
                <a:uFillTx/>
                <a:latin typeface="Verdana"/>
                <a:ea typeface="+mn-ea"/>
                <a:cs typeface="+mn-cs"/>
              </a:rPr>
              <a:t>Primary Azure Region: </a:t>
            </a:r>
            <a:r>
              <a:rPr kumimoji="0" lang="en-US" sz="1200" b="1" i="0" u="none" strike="noStrike" kern="1200" cap="none" spc="0" normalizeH="0" baseline="0" noProof="0" dirty="0">
                <a:ln>
                  <a:noFill/>
                </a:ln>
                <a:solidFill>
                  <a:prstClr val="black"/>
                </a:solidFill>
                <a:effectLst/>
                <a:uLnTx/>
                <a:uFillTx/>
                <a:latin typeface="Verdana"/>
                <a:ea typeface="+mn-ea"/>
                <a:cs typeface="+mn-cs"/>
              </a:rPr>
              <a:t>West US 2 </a:t>
            </a:r>
            <a:r>
              <a:rPr kumimoji="0" lang="en-US" sz="1200" b="0" i="0" u="none" strike="noStrike" kern="1200" cap="none" spc="0" normalizeH="0" baseline="0" noProof="0" dirty="0">
                <a:ln>
                  <a:noFill/>
                </a:ln>
                <a:solidFill>
                  <a:prstClr val="black"/>
                </a:solidFill>
                <a:effectLst/>
                <a:uLnTx/>
                <a:uFillTx/>
                <a:latin typeface="Verdana"/>
                <a:ea typeface="+mn-ea"/>
                <a:cs typeface="+mn-cs"/>
              </a:rPr>
              <a:t>(Quincy, Washington)</a:t>
            </a:r>
          </a:p>
          <a:p>
            <a:pPr marL="171450" marR="0" lvl="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FF0000"/>
                </a:solidFill>
                <a:effectLst/>
                <a:uLnTx/>
                <a:uFillTx/>
                <a:latin typeface="Verdana"/>
                <a:ea typeface="+mn-ea"/>
                <a:cs typeface="+mn-cs"/>
              </a:rPr>
              <a:t>Secondary </a:t>
            </a:r>
            <a:r>
              <a:rPr kumimoji="0" lang="en-US" sz="1400" b="0" i="0" u="none" strike="noStrike" kern="1200" cap="none" spc="0" normalizeH="0" baseline="0" noProof="0" dirty="0">
                <a:ln>
                  <a:noFill/>
                </a:ln>
                <a:solidFill>
                  <a:srgbClr val="FF0000"/>
                </a:solidFill>
                <a:effectLst/>
                <a:uLnTx/>
                <a:uFillTx/>
                <a:latin typeface="Arial"/>
                <a:ea typeface="+mn-ea"/>
                <a:cs typeface="+mn-cs"/>
              </a:rPr>
              <a:t>Azure Region (DR): </a:t>
            </a:r>
            <a:r>
              <a:rPr kumimoji="0" lang="en-US" sz="1200" b="1" i="0" u="none" strike="noStrike" kern="1200" cap="none" spc="0" normalizeH="0" baseline="0" noProof="0" dirty="0">
                <a:ln>
                  <a:noFill/>
                </a:ln>
                <a:solidFill>
                  <a:prstClr val="black"/>
                </a:solidFill>
                <a:effectLst/>
                <a:uLnTx/>
                <a:uFillTx/>
                <a:latin typeface="Verdana"/>
                <a:ea typeface="+mn-ea"/>
                <a:cs typeface="+mn-cs"/>
              </a:rPr>
              <a:t>West Central US </a:t>
            </a:r>
            <a:r>
              <a:rPr kumimoji="0" lang="en-US" sz="1200" b="0" i="0" u="none" strike="noStrike" kern="1200" cap="none" spc="0" normalizeH="0" baseline="0" noProof="0" dirty="0">
                <a:ln>
                  <a:noFill/>
                </a:ln>
                <a:solidFill>
                  <a:prstClr val="black"/>
                </a:solidFill>
                <a:effectLst/>
                <a:uLnTx/>
                <a:uFillTx/>
                <a:latin typeface="Verdana"/>
                <a:ea typeface="+mn-ea"/>
                <a:cs typeface="+mn-cs"/>
              </a:rPr>
              <a:t>(Cheyenne, Wyoming)</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p:txBody>
      </p:sp>
      <p:sp>
        <p:nvSpPr>
          <p:cNvPr id="10" name="Rectangle 9">
            <a:extLst>
              <a:ext uri="{FF2B5EF4-FFF2-40B4-BE49-F238E27FC236}">
                <a16:creationId xmlns:a16="http://schemas.microsoft.com/office/drawing/2014/main" id="{0740D160-F153-4CB4-89A4-6EEB43D91AAE}"/>
              </a:ext>
            </a:extLst>
          </p:cNvPr>
          <p:cNvSpPr/>
          <p:nvPr/>
        </p:nvSpPr>
        <p:spPr>
          <a:xfrm>
            <a:off x="6621455" y="4867657"/>
            <a:ext cx="1199367" cy="307777"/>
          </a:xfrm>
          <a:prstGeom prst="rect">
            <a:avLst/>
          </a:prstGeom>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B050"/>
                </a:solidFill>
                <a:effectLst/>
                <a:uLnTx/>
                <a:uFillTx/>
                <a:latin typeface="Arial"/>
                <a:ea typeface="+mn-ea"/>
                <a:cs typeface="+mn-cs"/>
              </a:rPr>
              <a:t>Primary Azure Region:</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Arial"/>
                <a:ea typeface="+mn-ea"/>
                <a:cs typeface="+mn-cs"/>
              </a:rPr>
              <a:t>West US 2</a:t>
            </a:r>
            <a:endParaRPr kumimoji="0" lang="en-CA" sz="700" b="0" i="0" u="none" strike="noStrike" kern="1200" cap="none" spc="0" normalizeH="0" baseline="0" noProof="0" dirty="0">
              <a:ln>
                <a:noFill/>
              </a:ln>
              <a:solidFill>
                <a:prstClr val="black"/>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B95FBD96-04B5-4EA1-9A20-408DCE0D8638}"/>
              </a:ext>
            </a:extLst>
          </p:cNvPr>
          <p:cNvSpPr/>
          <p:nvPr/>
        </p:nvSpPr>
        <p:spPr>
          <a:xfrm>
            <a:off x="8220238" y="4850879"/>
            <a:ext cx="1630575" cy="307777"/>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Arial"/>
                <a:ea typeface="+mn-ea"/>
                <a:cs typeface="+mn-cs"/>
              </a:rPr>
              <a:t>Secondary Azure Region (DR):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Arial"/>
                <a:ea typeface="+mn-ea"/>
                <a:cs typeface="+mn-cs"/>
              </a:rPr>
              <a:t>West Central US </a:t>
            </a:r>
            <a:endParaRPr kumimoji="0" lang="en-CA" sz="700" b="0" i="0" u="none" strike="noStrike" kern="1200" cap="none" spc="0" normalizeH="0" baseline="0" noProof="0" dirty="0">
              <a:ln>
                <a:noFill/>
              </a:ln>
              <a:solidFill>
                <a:prstClr val="black"/>
              </a:solidFill>
              <a:effectLst/>
              <a:uLnTx/>
              <a:uFillTx/>
              <a:latin typeface="Arial"/>
              <a:ea typeface="+mn-ea"/>
              <a:cs typeface="+mn-cs"/>
            </a:endParaRPr>
          </a:p>
        </p:txBody>
      </p:sp>
      <p:sp>
        <p:nvSpPr>
          <p:cNvPr id="13" name="Slide Number Placeholder 1">
            <a:extLst>
              <a:ext uri="{FF2B5EF4-FFF2-40B4-BE49-F238E27FC236}">
                <a16:creationId xmlns:a16="http://schemas.microsoft.com/office/drawing/2014/main" id="{C7B7F96E-5CE1-48C5-8542-0FAC688009C4}"/>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04541438"/>
      </p:ext>
    </p:extLst>
  </p:cSld>
  <p:clrMapOvr>
    <a:masterClrMapping/>
  </p:clrMapOvr>
</p:sld>
</file>

<file path=ppt/theme/theme1.xml><?xml version="1.0" encoding="utf-8"?>
<a:theme xmlns:a="http://schemas.openxmlformats.org/drawingml/2006/main" name="1_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475</Words>
  <Application>Microsoft Office PowerPoint</Application>
  <PresentationFormat>Widescreen</PresentationFormat>
  <Paragraphs>71</Paragraphs>
  <Slides>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Arial</vt:lpstr>
      <vt:lpstr>Arial Black</vt:lpstr>
      <vt:lpstr>Calibri</vt:lpstr>
      <vt:lpstr>Segoe UI</vt:lpstr>
      <vt:lpstr>Segoe UI Semibold</vt:lpstr>
      <vt:lpstr>Segoe UI Semilight</vt:lpstr>
      <vt:lpstr>Verdana</vt:lpstr>
      <vt:lpstr>Wingdings</vt:lpstr>
      <vt:lpstr>Wingdings 2</vt:lpstr>
      <vt:lpstr>1_Office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Pulkit Kumar</cp:lastModifiedBy>
  <cp:revision>11</cp:revision>
  <dcterms:created xsi:type="dcterms:W3CDTF">2019-03-23T16:06:02Z</dcterms:created>
  <dcterms:modified xsi:type="dcterms:W3CDTF">2022-04-07T11:04:06Z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d6aa0795-d8cd-4437-9766-26be0e5eb39d</vt:lpwstr>
  </property>
  <property fmtid="{D5CDD505-2E9C-101B-9397-08002B2CF9AE}" pid="3" name="HCLClassD6">
    <vt:lpwstr>False</vt:lpwstr>
  </property>
  <property fmtid="{D5CDD505-2E9C-101B-9397-08002B2CF9AE}" pid="4" name="HCLClassification">
    <vt:lpwstr>HCL_Cla5s_1nt3rnal</vt:lpwstr>
  </property>
</Properties>
</file>