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579" r:id="rId2"/>
    <p:sldId id="4572" r:id="rId3"/>
    <p:sldId id="257" r:id="rId4"/>
    <p:sldId id="4573" r:id="rId5"/>
    <p:sldId id="4574" r:id="rId6"/>
    <p:sldId id="4575" r:id="rId7"/>
    <p:sldId id="4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FD93C-70F4-4B4B-B4E4-59BA3A948D42}"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B28B6-7136-45F6-B6D4-A6C2D64C847B}" type="slidenum">
              <a:rPr lang="en-US" smtClean="0"/>
              <a:t>‹#›</a:t>
            </a:fld>
            <a:endParaRPr lang="en-US"/>
          </a:p>
        </p:txBody>
      </p:sp>
    </p:spTree>
    <p:extLst>
      <p:ext uri="{BB962C8B-B14F-4D97-AF65-F5344CB8AC3E}">
        <p14:creationId xmlns:p14="http://schemas.microsoft.com/office/powerpoint/2010/main" val="127539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1">
    <p:spTree>
      <p:nvGrpSpPr>
        <p:cNvPr id="1" name=""/>
        <p:cNvGrpSpPr/>
        <p:nvPr/>
      </p:nvGrpSpPr>
      <p:grpSpPr>
        <a:xfrm>
          <a:off x="0" y="0"/>
          <a:ext cx="0" cy="0"/>
          <a:chOff x="0" y="0"/>
          <a:chExt cx="0" cy="0"/>
        </a:xfrm>
      </p:grpSpPr>
      <p:sp>
        <p:nvSpPr>
          <p:cNvPr id="28" name="Text Placeholder 37">
            <a:extLst>
              <a:ext uri="{FF2B5EF4-FFF2-40B4-BE49-F238E27FC236}">
                <a16:creationId xmlns:a16="http://schemas.microsoft.com/office/drawing/2014/main" id="{692E148F-E35A-7248-AD2B-B466192ED970}"/>
              </a:ext>
            </a:extLst>
          </p:cNvPr>
          <p:cNvSpPr>
            <a:spLocks noGrp="1"/>
          </p:cNvSpPr>
          <p:nvPr>
            <p:ph type="body" sz="quarter" idx="18" hasCustomPrompt="1"/>
          </p:nvPr>
        </p:nvSpPr>
        <p:spPr>
          <a:xfrm>
            <a:off x="1040781" y="1652146"/>
            <a:ext cx="9972659" cy="4383093"/>
          </a:xfrm>
          <a:prstGeom prst="rect">
            <a:avLst/>
          </a:prstGeom>
        </p:spPr>
        <p:txBody>
          <a:bodyPr>
            <a:noAutofit/>
          </a:bodyPr>
          <a:lstStyle>
            <a:lvl1pPr marL="380990" indent="-380990" algn="l">
              <a:spcBef>
                <a:spcPts val="0"/>
              </a:spcBef>
              <a:spcAft>
                <a:spcPts val="0"/>
              </a:spcAft>
              <a:buClr>
                <a:srgbClr val="ED9B33"/>
              </a:buClr>
              <a:buFont typeface="Wingdings" pitchFamily="2" charset="2"/>
              <a:buChar char="§"/>
              <a:defRPr sz="2133" b="1" i="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a:t>Click to add body text</a:t>
            </a:r>
          </a:p>
        </p:txBody>
      </p:sp>
      <p:sp>
        <p:nvSpPr>
          <p:cNvPr id="21" name="Title 2">
            <a:extLst>
              <a:ext uri="{FF2B5EF4-FFF2-40B4-BE49-F238E27FC236}">
                <a16:creationId xmlns:a16="http://schemas.microsoft.com/office/drawing/2014/main" id="{6534DC44-714F-CE4A-9164-D79641CAEDEF}"/>
              </a:ext>
            </a:extLst>
          </p:cNvPr>
          <p:cNvSpPr>
            <a:spLocks noGrp="1"/>
          </p:cNvSpPr>
          <p:nvPr>
            <p:ph type="title" hasCustomPrompt="1"/>
          </p:nvPr>
        </p:nvSpPr>
        <p:spPr>
          <a:xfrm>
            <a:off x="936309" y="495824"/>
            <a:ext cx="10077131" cy="833104"/>
          </a:xfrm>
          <a:prstGeom prst="rect">
            <a:avLst/>
          </a:prstGeom>
        </p:spPr>
        <p:txBody>
          <a:bodyPr/>
          <a:lstStyle>
            <a:lvl1pPr>
              <a:defRPr sz="4267" b="1" i="0">
                <a:solidFill>
                  <a:schemeClr val="tx1">
                    <a:lumMod val="50000"/>
                    <a:lumOff val="50000"/>
                  </a:schemeClr>
                </a:solidFill>
                <a:latin typeface="Arial Black" panose="020B0604020202020204" pitchFamily="34" charset="0"/>
                <a:cs typeface="Arial Black" panose="020B0604020202020204" pitchFamily="34" charset="0"/>
              </a:defRPr>
            </a:lvl1pPr>
          </a:lstStyle>
          <a:p>
            <a:r>
              <a:rPr lang="en-US" dirty="0"/>
              <a:t>Main headline goes here</a:t>
            </a:r>
          </a:p>
        </p:txBody>
      </p:sp>
    </p:spTree>
    <p:extLst>
      <p:ext uri="{BB962C8B-B14F-4D97-AF65-F5344CB8AC3E}">
        <p14:creationId xmlns:p14="http://schemas.microsoft.com/office/powerpoint/2010/main" val="260635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2E65A-AD4E-4853-9D05-606A3DABF16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5F214E9-5C5D-428C-B5B2-4784ED758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D970D-889B-4725-92D4-7C613A013A50}"/>
              </a:ext>
            </a:extLst>
          </p:cNvPr>
          <p:cNvSpPr>
            <a:spLocks noGrp="1"/>
          </p:cNvSpPr>
          <p:nvPr>
            <p:ph type="sldNum" sz="quarter" idx="12"/>
          </p:nvPr>
        </p:nvSpPr>
        <p:spPr/>
        <p:txBody>
          <a:bodyPr/>
          <a:lstStyle/>
          <a:p>
            <a:fld id="{BF2979D6-43D3-4F68-A388-62D0B0D6527A}" type="slidenum">
              <a:rPr lang="en-US" smtClean="0"/>
              <a:t>‹#›</a:t>
            </a:fld>
            <a:endParaRPr lang="en-US"/>
          </a:p>
        </p:txBody>
      </p:sp>
    </p:spTree>
    <p:extLst>
      <p:ext uri="{BB962C8B-B14F-4D97-AF65-F5344CB8AC3E}">
        <p14:creationId xmlns:p14="http://schemas.microsoft.com/office/powerpoint/2010/main" val="298849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78B-A5EA-4F2D-B508-5D771C9E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5AC62-70DF-4848-98EE-926692C83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3DBE5-270B-4EA1-AF2E-48B23C00A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D76928-0E94-4E17-9AA2-8BA81F55AA2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560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6"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99929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endParaRPr lang="en-CA"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9"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0"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50917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28413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12941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73224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11934498" y="7190543"/>
            <a:ext cx="515005" cy="366183"/>
          </a:xfrm>
          <a:prstGeom prst="rect">
            <a:avLst/>
          </a:prstGeom>
        </p:spPr>
        <p:txBody>
          <a:bodyPr vert="horz" lIns="91440" tIns="45720" rIns="91440" bIns="45720" rtlCol="0" anchor="ctr"/>
          <a:lstStyle>
            <a:lvl1pPr algn="r">
              <a:defRPr sz="1200">
                <a:solidFill>
                  <a:srgbClr val="E88927"/>
                </a:solidFill>
              </a:defRPr>
            </a:lvl1pPr>
          </a:lstStyle>
          <a:p>
            <a:fld id="{E384E2AD-7F2E-F849-92B5-D32361BE639B}" type="slidenum">
              <a:rPr lang="en-US" smtClean="0"/>
              <a:pPr/>
              <a:t>‹#›</a:t>
            </a:fld>
            <a:endParaRPr lang="en-US" dirty="0"/>
          </a:p>
        </p:txBody>
      </p:sp>
      <p:sp>
        <p:nvSpPr>
          <p:cNvPr id="4" name="Text Placeholder 7">
            <a:extLst>
              <a:ext uri="{FF2B5EF4-FFF2-40B4-BE49-F238E27FC236}">
                <a16:creationId xmlns:a16="http://schemas.microsoft.com/office/drawing/2014/main" id="{F9439F91-5D0B-0F40-9783-1EF08427EA81}"/>
              </a:ext>
            </a:extLst>
          </p:cNvPr>
          <p:cNvSpPr>
            <a:spLocks noGrp="1"/>
          </p:cNvSpPr>
          <p:nvPr>
            <p:ph type="body" idx="1"/>
          </p:nvPr>
        </p:nvSpPr>
        <p:spPr>
          <a:xfrm>
            <a:off x="523394" y="1449212"/>
            <a:ext cx="11145213"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1D47017D-3E9F-4E80-8C3B-D9D67B0A683E}"/>
              </a:ext>
            </a:extLst>
          </p:cNvPr>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3975070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6" r:id="rId4"/>
    <p:sldLayoutId id="2147483667" r:id="rId5"/>
    <p:sldLayoutId id="2147483668" r:id="rId6"/>
    <p:sldLayoutId id="2147483669" r:id="rId7"/>
    <p:sldLayoutId id="2147483670" r:id="rId8"/>
  </p:sldLayoutIdLst>
  <p:hf hdr="0" ftr="0" dt="0"/>
  <p:txStyles>
    <p:titleStyle>
      <a:lvl1pPr marL="0" indent="0" algn="l" defTabSz="609585" rtl="0" eaLnBrk="1" latinLnBrk="0" hangingPunct="1">
        <a:spcBef>
          <a:spcPct val="0"/>
        </a:spcBef>
        <a:buClr>
          <a:srgbClr val="E88927"/>
        </a:buClr>
        <a:buFont typeface="Wingdings" charset="2"/>
        <a:buNone/>
        <a:defRPr lang="en-US" sz="2667" kern="1200" dirty="0">
          <a:solidFill>
            <a:schemeClr val="bg1"/>
          </a:solidFill>
          <a:latin typeface="Arial"/>
          <a:ea typeface="+mj-ea"/>
          <a:cs typeface="+mj-cs"/>
        </a:defRPr>
      </a:lvl1pPr>
    </p:titleStyle>
    <p:bodyStyle>
      <a:lvl1pPr marL="457189" indent="-457189" algn="l" defTabSz="609585" rtl="0" eaLnBrk="1" latinLnBrk="0" hangingPunct="1">
        <a:spcBef>
          <a:spcPts val="267"/>
        </a:spcBef>
        <a:spcAft>
          <a:spcPts val="667"/>
        </a:spcAft>
        <a:buClr>
          <a:srgbClr val="E88927"/>
        </a:buClr>
        <a:buFont typeface="Wingdings" charset="2"/>
        <a:buChar char="§"/>
        <a:defRPr sz="1867" b="1" kern="1200">
          <a:solidFill>
            <a:schemeClr val="tx1">
              <a:lumMod val="65000"/>
              <a:lumOff val="35000"/>
            </a:schemeClr>
          </a:solidFill>
          <a:latin typeface="+mn-lt"/>
          <a:ea typeface="+mn-ea"/>
          <a:cs typeface="+mn-cs"/>
        </a:defRPr>
      </a:lvl1pPr>
      <a:lvl2pPr marL="990575" indent="-380990" algn="l" defTabSz="609585" rtl="0" eaLnBrk="1" latinLnBrk="0" hangingPunct="1">
        <a:spcBef>
          <a:spcPts val="267"/>
        </a:spcBef>
        <a:spcAft>
          <a:spcPts val="667"/>
        </a:spcAft>
        <a:buClr>
          <a:srgbClr val="A6ACAE"/>
        </a:buClr>
        <a:buFont typeface="Wingdings" charset="2"/>
        <a:buChar char="§"/>
        <a:defRPr sz="1867" kern="1200">
          <a:solidFill>
            <a:schemeClr val="tx1">
              <a:lumMod val="65000"/>
              <a:lumOff val="35000"/>
            </a:schemeClr>
          </a:solidFill>
          <a:latin typeface="+mn-lt"/>
          <a:ea typeface="+mn-ea"/>
          <a:cs typeface="+mn-cs"/>
        </a:defRPr>
      </a:lvl2pPr>
      <a:lvl3pPr marL="1523962" indent="-304792" algn="l" defTabSz="609585" rtl="0" eaLnBrk="1" latinLnBrk="0" hangingPunct="1">
        <a:spcBef>
          <a:spcPts val="267"/>
        </a:spcBef>
        <a:spcAft>
          <a:spcPts val="667"/>
        </a:spcAft>
        <a:buClr>
          <a:srgbClr val="E88927"/>
        </a:buClr>
        <a:buSzPct val="75000"/>
        <a:buFont typeface="Wingdings" charset="2"/>
        <a:buChar char="§"/>
        <a:defRPr sz="1733" kern="1200">
          <a:solidFill>
            <a:schemeClr val="tx1">
              <a:lumMod val="65000"/>
              <a:lumOff val="35000"/>
            </a:schemeClr>
          </a:solidFill>
          <a:latin typeface="+mn-lt"/>
          <a:ea typeface="+mn-ea"/>
          <a:cs typeface="+mn-cs"/>
        </a:defRPr>
      </a:lvl3pPr>
      <a:lvl4pPr marL="2133547" indent="-304792" algn="l" defTabSz="609585" rtl="0" eaLnBrk="1" latinLnBrk="0" hangingPunct="1">
        <a:spcBef>
          <a:spcPts val="267"/>
        </a:spcBef>
        <a:spcAft>
          <a:spcPts val="667"/>
        </a:spcAft>
        <a:buClr>
          <a:srgbClr val="A6ACAE"/>
        </a:buClr>
        <a:buSzPct val="75000"/>
        <a:buFont typeface="Wingdings" charset="2"/>
        <a:buChar char="§"/>
        <a:defRPr sz="1600" kern="1200">
          <a:solidFill>
            <a:schemeClr val="tx1">
              <a:lumMod val="65000"/>
              <a:lumOff val="35000"/>
            </a:schemeClr>
          </a:solidFill>
          <a:latin typeface="+mn-lt"/>
          <a:ea typeface="+mn-ea"/>
          <a:cs typeface="+mn-cs"/>
        </a:defRPr>
      </a:lvl4pPr>
      <a:lvl5pPr marL="2743131" indent="-304792" algn="l" defTabSz="609585" rtl="0" eaLnBrk="1" latinLnBrk="0" hangingPunct="1">
        <a:spcBef>
          <a:spcPts val="267"/>
        </a:spcBef>
        <a:spcAft>
          <a:spcPts val="667"/>
        </a:spcAft>
        <a:buClr>
          <a:schemeClr val="accent4"/>
        </a:buClr>
        <a:buSzPct val="75000"/>
        <a:buFont typeface="Wingdings" pitchFamily="2" charset="2"/>
        <a:buChar char="§"/>
        <a:defRPr sz="16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www.nginx.com/partners/microsoft-azu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hyperlink" Target="https://www.nginx.com/blog/conditional-access-control-with-microsoft-azure-active-directory/"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nginx.com/products/nginx/high-availability/"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hyperlink" Target="https://www.nginx.com/blog/cloud-architectures/" TargetMode="External"/><Relationship Id="rId5"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nginx.com/blog/cloud-architectures/" TargetMode="External"/><Relationship Id="rId7"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hyperlink" Target="https://www.nginx.com/blog/cloud-architectures/"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F0DEF-3EDF-461E-A686-D70F32572831}"/>
              </a:ext>
            </a:extLst>
          </p:cNvPr>
          <p:cNvPicPr>
            <a:picLocks noChangeAspect="1"/>
          </p:cNvPicPr>
          <p:nvPr/>
        </p:nvPicPr>
        <p:blipFill>
          <a:blip r:embed="rId2"/>
          <a:stretch>
            <a:fillRect/>
          </a:stretch>
        </p:blipFill>
        <p:spPr>
          <a:xfrm>
            <a:off x="3627294" y="2837029"/>
            <a:ext cx="934871" cy="934871"/>
          </a:xfrm>
          <a:prstGeom prst="rect">
            <a:avLst/>
          </a:prstGeom>
        </p:spPr>
      </p:pic>
      <p:pic>
        <p:nvPicPr>
          <p:cNvPr id="6" name="Picture 2" descr="C:\Users\KD\AppData\Local\Temp\SNAGHTML107a2e7.PNG">
            <a:extLst>
              <a:ext uri="{FF2B5EF4-FFF2-40B4-BE49-F238E27FC236}">
                <a16:creationId xmlns:a16="http://schemas.microsoft.com/office/drawing/2014/main" id="{D92FA929-354A-4C76-BFC3-C1F60EE2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751" y="1969497"/>
            <a:ext cx="620208" cy="72838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079FFFE8-DCA8-451D-B8DA-E4F7BCD68BA7}"/>
              </a:ext>
            </a:extLst>
          </p:cNvPr>
          <p:cNvGrpSpPr/>
          <p:nvPr/>
        </p:nvGrpSpPr>
        <p:grpSpPr>
          <a:xfrm>
            <a:off x="1907866" y="2877291"/>
            <a:ext cx="934885" cy="856509"/>
            <a:chOff x="11105601" y="3231122"/>
            <a:chExt cx="348212" cy="337894"/>
          </a:xfrm>
        </p:grpSpPr>
        <p:sp>
          <p:nvSpPr>
            <p:cNvPr id="10" name="globe_2">
              <a:extLst>
                <a:ext uri="{FF2B5EF4-FFF2-40B4-BE49-F238E27FC236}">
                  <a16:creationId xmlns:a16="http://schemas.microsoft.com/office/drawing/2014/main" id="{66919785-C29E-42CC-AA23-E24D0A37CF07}"/>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6CD55BF6-9D93-48CE-8B71-CFE26B3B4ABC}"/>
                </a:ext>
              </a:extLst>
            </p:cNvPr>
            <p:cNvCxnSpPr>
              <a:stCxn id="10" idx="1"/>
              <a:endCxn id="10" idx="3"/>
            </p:cNvCxnSpPr>
            <p:nvPr/>
          </p:nvCxnSpPr>
          <p:spPr>
            <a:xfrm>
              <a:off x="11280227" y="3231122"/>
              <a:ext cx="0" cy="337894"/>
            </a:xfrm>
            <a:prstGeom prst="line">
              <a:avLst/>
            </a:pr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12" name="Rectangle: Rounded Corners 11">
            <a:extLst>
              <a:ext uri="{FF2B5EF4-FFF2-40B4-BE49-F238E27FC236}">
                <a16:creationId xmlns:a16="http://schemas.microsoft.com/office/drawing/2014/main" id="{A3786769-3C4F-4CEB-86E2-99183BB49806}"/>
              </a:ext>
            </a:extLst>
          </p:cNvPr>
          <p:cNvSpPr/>
          <p:nvPr/>
        </p:nvSpPr>
        <p:spPr>
          <a:xfrm>
            <a:off x="5290985" y="1207604"/>
            <a:ext cx="1611741" cy="4251505"/>
          </a:xfrm>
          <a:prstGeom prst="roundRect">
            <a:avLst/>
          </a:prstGeom>
          <a:noFill/>
          <a:ln w="158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CD07EC6F-AF5D-4031-A36B-6D5C9EFDC9FD}"/>
              </a:ext>
            </a:extLst>
          </p:cNvPr>
          <p:cNvSpPr/>
          <p:nvPr/>
        </p:nvSpPr>
        <p:spPr>
          <a:xfrm>
            <a:off x="5369643" y="1250066"/>
            <a:ext cx="1454424" cy="4001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LOAD BALANCING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INSTANCE GROUP</a:t>
            </a:r>
          </a:p>
        </p:txBody>
      </p:sp>
      <p:sp>
        <p:nvSpPr>
          <p:cNvPr id="14" name="Rectangle: Rounded Corners 13">
            <a:extLst>
              <a:ext uri="{FF2B5EF4-FFF2-40B4-BE49-F238E27FC236}">
                <a16:creationId xmlns:a16="http://schemas.microsoft.com/office/drawing/2014/main" id="{D203156A-EB08-4F40-ADA3-933BB3377528}"/>
              </a:ext>
            </a:extLst>
          </p:cNvPr>
          <p:cNvSpPr/>
          <p:nvPr/>
        </p:nvSpPr>
        <p:spPr>
          <a:xfrm>
            <a:off x="7765181" y="1207604"/>
            <a:ext cx="1383790" cy="2037522"/>
          </a:xfrm>
          <a:prstGeom prst="roundRect">
            <a:avLst/>
          </a:prstGeom>
          <a:noFill/>
          <a:ln w="158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5" name="Picture 2" descr="C:\Users\KD\AppData\Local\Temp\SNAGHTML107a2e7.PNG">
            <a:extLst>
              <a:ext uri="{FF2B5EF4-FFF2-40B4-BE49-F238E27FC236}">
                <a16:creationId xmlns:a16="http://schemas.microsoft.com/office/drawing/2014/main" id="{9ABAB1E9-B897-46F6-8A23-0DC1B653C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751" y="4008554"/>
            <a:ext cx="620208" cy="7283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KD\AppData\Local\Temp\SNAGHTML107a2e7.PNG">
            <a:extLst>
              <a:ext uri="{FF2B5EF4-FFF2-40B4-BE49-F238E27FC236}">
                <a16:creationId xmlns:a16="http://schemas.microsoft.com/office/drawing/2014/main" id="{0AD0C1D9-6630-4040-A6EE-F5BBFB1D0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647" y="1655423"/>
            <a:ext cx="534858" cy="62814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B447CBC-CD2C-45B5-8BC0-3C9BF52D53CB}"/>
              </a:ext>
            </a:extLst>
          </p:cNvPr>
          <p:cNvSpPr/>
          <p:nvPr/>
        </p:nvSpPr>
        <p:spPr>
          <a:xfrm>
            <a:off x="7765181" y="1245402"/>
            <a:ext cx="1454424" cy="4001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APPLICATION #1</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INSTANCE GROUP</a:t>
            </a:r>
          </a:p>
        </p:txBody>
      </p:sp>
      <p:pic>
        <p:nvPicPr>
          <p:cNvPr id="19" name="Picture 2" descr="C:\Users\KD\AppData\Local\Temp\SNAGHTML107a2e7.PNG">
            <a:extLst>
              <a:ext uri="{FF2B5EF4-FFF2-40B4-BE49-F238E27FC236}">
                <a16:creationId xmlns:a16="http://schemas.microsoft.com/office/drawing/2014/main" id="{8DF83056-330D-4427-A7A6-580307170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9647" y="2522955"/>
            <a:ext cx="534858" cy="62814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706A851E-BE1A-4016-A407-F87F16D27ECA}"/>
              </a:ext>
            </a:extLst>
          </p:cNvPr>
          <p:cNvSpPr/>
          <p:nvPr/>
        </p:nvSpPr>
        <p:spPr>
          <a:xfrm>
            <a:off x="7729864" y="2276734"/>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nginx-plus-app-1</a:t>
            </a:r>
          </a:p>
        </p:txBody>
      </p:sp>
      <p:sp>
        <p:nvSpPr>
          <p:cNvPr id="21" name="Rectangle: Rounded Corners 20">
            <a:extLst>
              <a:ext uri="{FF2B5EF4-FFF2-40B4-BE49-F238E27FC236}">
                <a16:creationId xmlns:a16="http://schemas.microsoft.com/office/drawing/2014/main" id="{B7DB5517-E262-4B27-83CE-C639BA8AF783}"/>
              </a:ext>
            </a:extLst>
          </p:cNvPr>
          <p:cNvSpPr/>
          <p:nvPr/>
        </p:nvSpPr>
        <p:spPr>
          <a:xfrm>
            <a:off x="7800498" y="3421587"/>
            <a:ext cx="1383790" cy="2037522"/>
          </a:xfrm>
          <a:prstGeom prst="roundRect">
            <a:avLst/>
          </a:prstGeom>
          <a:noFill/>
          <a:ln w="158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2" name="Picture 2" descr="C:\Users\KD\AppData\Local\Temp\SNAGHTML107a2e7.PNG">
            <a:extLst>
              <a:ext uri="{FF2B5EF4-FFF2-40B4-BE49-F238E27FC236}">
                <a16:creationId xmlns:a16="http://schemas.microsoft.com/office/drawing/2014/main" id="{96C89201-7E30-4E5B-9CE8-00EE3E731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964" y="3869406"/>
            <a:ext cx="534858" cy="62814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E69BD18-4FA3-430B-9F80-228DD70A3686}"/>
              </a:ext>
            </a:extLst>
          </p:cNvPr>
          <p:cNvSpPr/>
          <p:nvPr/>
        </p:nvSpPr>
        <p:spPr>
          <a:xfrm>
            <a:off x="7800498" y="3459385"/>
            <a:ext cx="1454424" cy="4001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APPLICATION #2</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INSTANCE GROUP</a:t>
            </a:r>
          </a:p>
        </p:txBody>
      </p:sp>
      <p:pic>
        <p:nvPicPr>
          <p:cNvPr id="24" name="Picture 2" descr="C:\Users\KD\AppData\Local\Temp\SNAGHTML107a2e7.PNG">
            <a:extLst>
              <a:ext uri="{FF2B5EF4-FFF2-40B4-BE49-F238E27FC236}">
                <a16:creationId xmlns:a16="http://schemas.microsoft.com/office/drawing/2014/main" id="{91CA925B-7A54-4604-AC2F-45067BEA8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964" y="4736938"/>
            <a:ext cx="534858" cy="62814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61B26DD2-D85D-4B96-B55B-905B5A5CCE28}"/>
              </a:ext>
            </a:extLst>
          </p:cNvPr>
          <p:cNvSpPr/>
          <p:nvPr/>
        </p:nvSpPr>
        <p:spPr>
          <a:xfrm>
            <a:off x="7765181" y="4490717"/>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nginx-plus-app-2</a:t>
            </a:r>
          </a:p>
        </p:txBody>
      </p:sp>
      <p:sp>
        <p:nvSpPr>
          <p:cNvPr id="26" name="Rectangle 25">
            <a:extLst>
              <a:ext uri="{FF2B5EF4-FFF2-40B4-BE49-F238E27FC236}">
                <a16:creationId xmlns:a16="http://schemas.microsoft.com/office/drawing/2014/main" id="{05EABEBB-472D-4150-BC73-AFDF2C9CEA0C}"/>
              </a:ext>
            </a:extLst>
          </p:cNvPr>
          <p:cNvSpPr/>
          <p:nvPr/>
        </p:nvSpPr>
        <p:spPr>
          <a:xfrm>
            <a:off x="5369643" y="4722809"/>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lumMod val="65000"/>
                    <a:lumOff val="35000"/>
                  </a:prstClr>
                </a:solidFill>
                <a:effectLst/>
                <a:uLnTx/>
                <a:uFillTx/>
                <a:latin typeface="Arial"/>
                <a:ea typeface="+mn-ea"/>
                <a:cs typeface="+mn-cs"/>
              </a:rPr>
              <a:t>nginx</a:t>
            </a: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-plus-</a:t>
            </a:r>
            <a:r>
              <a:rPr kumimoji="0" lang="en-US" sz="1000" b="0" i="0" u="none" strike="noStrike" kern="1200" cap="none" spc="0" normalizeH="0" baseline="0" noProof="0" dirty="0" err="1">
                <a:ln>
                  <a:noFill/>
                </a:ln>
                <a:solidFill>
                  <a:prstClr val="black">
                    <a:lumMod val="65000"/>
                    <a:lumOff val="35000"/>
                  </a:prstClr>
                </a:solidFill>
                <a:effectLst/>
                <a:uLnTx/>
                <a:uFillTx/>
                <a:latin typeface="Arial"/>
                <a:ea typeface="+mn-ea"/>
                <a:cs typeface="+mn-cs"/>
              </a:rPr>
              <a:t>lb</a:t>
            </a:r>
            <a:endPar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0445EEAC-F570-459A-AF93-87B40B063204}"/>
              </a:ext>
            </a:extLst>
          </p:cNvPr>
          <p:cNvSpPr/>
          <p:nvPr/>
        </p:nvSpPr>
        <p:spPr>
          <a:xfrm>
            <a:off x="5346708" y="2697881"/>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lumMod val="65000"/>
                    <a:lumOff val="35000"/>
                  </a:prstClr>
                </a:solidFill>
                <a:effectLst/>
                <a:uLnTx/>
                <a:uFillTx/>
                <a:latin typeface="Arial"/>
                <a:ea typeface="+mn-ea"/>
                <a:cs typeface="+mn-cs"/>
              </a:rPr>
              <a:t>nginx</a:t>
            </a: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-plus-</a:t>
            </a:r>
            <a:r>
              <a:rPr kumimoji="0" lang="en-US" sz="1000" b="0" i="0" u="none" strike="noStrike" kern="1200" cap="none" spc="0" normalizeH="0" baseline="0" noProof="0" dirty="0" err="1">
                <a:ln>
                  <a:noFill/>
                </a:ln>
                <a:solidFill>
                  <a:prstClr val="black">
                    <a:lumMod val="65000"/>
                    <a:lumOff val="35000"/>
                  </a:prstClr>
                </a:solidFill>
                <a:effectLst/>
                <a:uLnTx/>
                <a:uFillTx/>
                <a:latin typeface="Arial"/>
                <a:ea typeface="+mn-ea"/>
                <a:cs typeface="+mn-cs"/>
              </a:rPr>
              <a:t>lb</a:t>
            </a:r>
            <a:endPar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28" name="Rectangle 27">
            <a:extLst>
              <a:ext uri="{FF2B5EF4-FFF2-40B4-BE49-F238E27FC236}">
                <a16:creationId xmlns:a16="http://schemas.microsoft.com/office/drawing/2014/main" id="{DBBBF83D-FBD9-4D13-AE66-12BFE458BE1F}"/>
              </a:ext>
            </a:extLst>
          </p:cNvPr>
          <p:cNvSpPr/>
          <p:nvPr/>
        </p:nvSpPr>
        <p:spPr>
          <a:xfrm>
            <a:off x="3420307" y="3808499"/>
            <a:ext cx="1454424" cy="4001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AZURE LOAD</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BALANCER</a:t>
            </a:r>
          </a:p>
        </p:txBody>
      </p:sp>
      <p:sp>
        <p:nvSpPr>
          <p:cNvPr id="29" name="Rectangle 28">
            <a:extLst>
              <a:ext uri="{FF2B5EF4-FFF2-40B4-BE49-F238E27FC236}">
                <a16:creationId xmlns:a16="http://schemas.microsoft.com/office/drawing/2014/main" id="{F53A83AA-F988-4E05-B094-B66BBC49B26C}"/>
              </a:ext>
            </a:extLst>
          </p:cNvPr>
          <p:cNvSpPr/>
          <p:nvPr/>
        </p:nvSpPr>
        <p:spPr>
          <a:xfrm>
            <a:off x="1841738" y="3806998"/>
            <a:ext cx="1033837"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INTERNET</a:t>
            </a:r>
          </a:p>
        </p:txBody>
      </p:sp>
      <p:cxnSp>
        <p:nvCxnSpPr>
          <p:cNvPr id="31" name="Straight Arrow Connector 30">
            <a:extLst>
              <a:ext uri="{FF2B5EF4-FFF2-40B4-BE49-F238E27FC236}">
                <a16:creationId xmlns:a16="http://schemas.microsoft.com/office/drawing/2014/main" id="{D1890CFC-9B5E-4805-9871-93B760AD6BE1}"/>
              </a:ext>
            </a:extLst>
          </p:cNvPr>
          <p:cNvCxnSpPr>
            <a:stCxn id="4" idx="3"/>
          </p:cNvCxnSpPr>
          <p:nvPr/>
        </p:nvCxnSpPr>
        <p:spPr>
          <a:xfrm flipV="1">
            <a:off x="4562165" y="2522955"/>
            <a:ext cx="1224586" cy="781510"/>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D7FAC3E-F51E-4C4D-873E-CDE787D209F5}"/>
              </a:ext>
            </a:extLst>
          </p:cNvPr>
          <p:cNvCxnSpPr>
            <a:cxnSpLocks/>
            <a:stCxn id="4" idx="3"/>
          </p:cNvCxnSpPr>
          <p:nvPr/>
        </p:nvCxnSpPr>
        <p:spPr>
          <a:xfrm>
            <a:off x="4562165" y="3304465"/>
            <a:ext cx="1189269" cy="872779"/>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3C627E1-3C10-49F7-922D-6DD83AA175D9}"/>
              </a:ext>
            </a:extLst>
          </p:cNvPr>
          <p:cNvCxnSpPr>
            <a:cxnSpLocks/>
          </p:cNvCxnSpPr>
          <p:nvPr/>
        </p:nvCxnSpPr>
        <p:spPr>
          <a:xfrm>
            <a:off x="6389450" y="2494884"/>
            <a:ext cx="1800197" cy="2351035"/>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B3D20D6-08E1-4429-87FA-DB01DC10C986}"/>
              </a:ext>
            </a:extLst>
          </p:cNvPr>
          <p:cNvCxnSpPr>
            <a:cxnSpLocks/>
          </p:cNvCxnSpPr>
          <p:nvPr/>
        </p:nvCxnSpPr>
        <p:spPr>
          <a:xfrm>
            <a:off x="6415179" y="2512084"/>
            <a:ext cx="1828128" cy="1496470"/>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F15D922-2D25-43C0-B48F-C2B3F82AD356}"/>
              </a:ext>
            </a:extLst>
          </p:cNvPr>
          <p:cNvCxnSpPr>
            <a:cxnSpLocks/>
          </p:cNvCxnSpPr>
          <p:nvPr/>
        </p:nvCxnSpPr>
        <p:spPr>
          <a:xfrm flipV="1">
            <a:off x="6389450" y="2127675"/>
            <a:ext cx="1800197" cy="2049569"/>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87311E-CDB9-41F0-A533-18EF7DEC7F25}"/>
              </a:ext>
            </a:extLst>
          </p:cNvPr>
          <p:cNvCxnSpPr>
            <a:cxnSpLocks/>
          </p:cNvCxnSpPr>
          <p:nvPr/>
        </p:nvCxnSpPr>
        <p:spPr>
          <a:xfrm flipV="1">
            <a:off x="6406959" y="2965004"/>
            <a:ext cx="1782688" cy="1212241"/>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BB5E445-370B-45D2-AA9E-F280B495FCFB}"/>
              </a:ext>
            </a:extLst>
          </p:cNvPr>
          <p:cNvCxnSpPr>
            <a:cxnSpLocks/>
            <a:stCxn id="15" idx="3"/>
          </p:cNvCxnSpPr>
          <p:nvPr/>
        </p:nvCxnSpPr>
        <p:spPr>
          <a:xfrm flipV="1">
            <a:off x="6406959" y="4322026"/>
            <a:ext cx="1809785" cy="50720"/>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EB8F8C8-13D2-4436-AA5D-B30064768219}"/>
              </a:ext>
            </a:extLst>
          </p:cNvPr>
          <p:cNvCxnSpPr>
            <a:cxnSpLocks/>
            <a:stCxn id="15" idx="3"/>
          </p:cNvCxnSpPr>
          <p:nvPr/>
        </p:nvCxnSpPr>
        <p:spPr>
          <a:xfrm>
            <a:off x="6406959" y="4372746"/>
            <a:ext cx="1782688" cy="794316"/>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B1024DE-E021-4573-AB73-BBAFF6AFFE23}"/>
              </a:ext>
            </a:extLst>
          </p:cNvPr>
          <p:cNvCxnSpPr>
            <a:cxnSpLocks/>
            <a:endCxn id="16" idx="1"/>
          </p:cNvCxnSpPr>
          <p:nvPr/>
        </p:nvCxnSpPr>
        <p:spPr>
          <a:xfrm flipV="1">
            <a:off x="6406959" y="1969497"/>
            <a:ext cx="1782688" cy="187156"/>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80459FE-F4F7-4683-AF08-C8863A590E4A}"/>
              </a:ext>
            </a:extLst>
          </p:cNvPr>
          <p:cNvCxnSpPr>
            <a:cxnSpLocks/>
            <a:endCxn id="19" idx="1"/>
          </p:cNvCxnSpPr>
          <p:nvPr/>
        </p:nvCxnSpPr>
        <p:spPr>
          <a:xfrm>
            <a:off x="6424468" y="2164257"/>
            <a:ext cx="1765179" cy="672772"/>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80B0DD-3E94-4A7B-8091-27964DBBB38C}"/>
              </a:ext>
            </a:extLst>
          </p:cNvPr>
          <p:cNvCxnSpPr>
            <a:cxnSpLocks/>
            <a:stCxn id="10" idx="2"/>
            <a:endCxn id="4" idx="1"/>
          </p:cNvCxnSpPr>
          <p:nvPr/>
        </p:nvCxnSpPr>
        <p:spPr>
          <a:xfrm flipV="1">
            <a:off x="2842751" y="3304465"/>
            <a:ext cx="784543" cy="2359"/>
          </a:xfrm>
          <a:prstGeom prst="straightConnector1">
            <a:avLst/>
          </a:prstGeom>
          <a:ln w="15875">
            <a:solidFill>
              <a:srgbClr val="0E9748"/>
            </a:solidFill>
            <a:tailEnd type="triangle"/>
          </a:ln>
        </p:spPr>
        <p:style>
          <a:lnRef idx="1">
            <a:schemeClr val="accent1"/>
          </a:lnRef>
          <a:fillRef idx="0">
            <a:schemeClr val="accent1"/>
          </a:fillRef>
          <a:effectRef idx="0">
            <a:schemeClr val="accent1"/>
          </a:effectRef>
          <a:fontRef idx="minor">
            <a:schemeClr val="tx1"/>
          </a:fontRef>
        </p:style>
      </p:cxn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lumMod val="65000"/>
                    <a:lumOff val="35000"/>
                  </a:sysClr>
                </a:solidFill>
                <a:effectLst/>
                <a:uLnTx/>
                <a:uFillTx/>
                <a:latin typeface="Arial Black" panose="020B0A04020102020204" pitchFamily="34" charset="0"/>
                <a:ea typeface="+mj-ea"/>
                <a:cs typeface="Arial" panose="020B0604020202020204" pitchFamily="34" charset="0"/>
              </a:rPr>
              <a:t>Deliver Consistent, High-Performance Web Services from Microsoft Azure with NGINX Plus</a:t>
            </a:r>
            <a:endParaRPr kumimoji="0" lang="en-US" sz="1600" b="1" i="0" u="none" strike="noStrike" kern="1200" cap="none" spc="0" normalizeH="0" baseline="0" noProof="0" dirty="0">
              <a:ln>
                <a:noFill/>
              </a:ln>
              <a:solidFill>
                <a:sysClr val="windowText" lastClr="000000"/>
              </a:solidFill>
              <a:effectLst/>
              <a:uLnTx/>
              <a:uFillTx/>
              <a:latin typeface="Arial Black" panose="020B0A04020102020204" pitchFamily="34" charset="0"/>
              <a:ea typeface="+mj-ea"/>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br>
              <a:rPr kumimoji="0" lang="en-CA"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j-ea"/>
                <a:cs typeface="Arial" panose="020B0604020202020204" pitchFamily="34" charset="0"/>
              </a:rPr>
            </a:br>
            <a:endParaRPr kumimoji="0" lang="en-US" sz="16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37" name="Slide Number Placeholder 1">
            <a:extLst>
              <a:ext uri="{FF2B5EF4-FFF2-40B4-BE49-F238E27FC236}">
                <a16:creationId xmlns:a16="http://schemas.microsoft.com/office/drawing/2014/main" id="{EAE8EDD0-DEA2-4A4A-8FDA-3C1BD7B5E54A}"/>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Rectangle 1">
            <a:extLst>
              <a:ext uri="{FF2B5EF4-FFF2-40B4-BE49-F238E27FC236}">
                <a16:creationId xmlns:a16="http://schemas.microsoft.com/office/drawing/2014/main" id="{C7D576CA-C9DA-4181-887A-6787A73E6682}"/>
              </a:ext>
            </a:extLst>
          </p:cNvPr>
          <p:cNvSpPr/>
          <p:nvPr/>
        </p:nvSpPr>
        <p:spPr>
          <a:xfrm>
            <a:off x="4281243" y="6163198"/>
            <a:ext cx="6096000" cy="261610"/>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black">
                    <a:lumMod val="65000"/>
                    <a:lumOff val="35000"/>
                  </a:prstClr>
                </a:solidFill>
                <a:effectLst/>
                <a:uLnTx/>
                <a:uFillTx/>
                <a:latin typeface="Arial"/>
                <a:ea typeface="+mn-ea"/>
                <a:cs typeface="+mn-cs"/>
                <a:hlinkClick r:id="rId4">
                  <a:extLst>
                    <a:ext uri="{A12FA001-AC4F-418D-AE19-62706E023703}">
                      <ahyp:hlinkClr xmlns:ahyp="http://schemas.microsoft.com/office/drawing/2018/hyperlinkcolor" val="tx"/>
                    </a:ext>
                  </a:extLst>
                </a:hlinkClick>
              </a:rPr>
              <a:t>https://www.nginx.com/partners/microsoft-azure/</a:t>
            </a:r>
            <a:endParaRPr kumimoji="0" lang="en-CA" sz="1100" b="0"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39" name="Rectangle 38">
            <a:extLst>
              <a:ext uri="{FF2B5EF4-FFF2-40B4-BE49-F238E27FC236}">
                <a16:creationId xmlns:a16="http://schemas.microsoft.com/office/drawing/2014/main" id="{2C2FCAB6-51E3-4689-8C4A-7B73C08370E8}"/>
              </a:ext>
            </a:extLst>
          </p:cNvPr>
          <p:cNvSpPr/>
          <p:nvPr/>
        </p:nvSpPr>
        <p:spPr>
          <a:xfrm>
            <a:off x="9332718" y="1445457"/>
            <a:ext cx="2465374" cy="3631763"/>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ea typeface="+mn-ea"/>
                <a:cs typeface="+mn-cs"/>
              </a:rPr>
              <a:t>Overview</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Available in a lightweight virtual machine (VM) from the Azure Marketplace, NGINX Plus offers Microsoft Azure-ready load balancing, high-availability and management features to help you deliver your applications with performance, reliability, security and scale. NGINX Plus works with your applications to ensure that your users get the best possible performance, even in the face of large traffic spikes. SSL offload, caching, and bandwidth and rate control combine to deliver content to your users in a predictable and secure manner. NGINX Plus can operate standalone or as a complement to Azure’s existing load balancing solutions, offering you the enterprise-grade performance you need while allowing you to control cost and complexity.</a:t>
            </a:r>
            <a:endParaRPr kumimoji="0" lang="en-CA" sz="1000" b="0"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Tree>
    <p:extLst>
      <p:ext uri="{BB962C8B-B14F-4D97-AF65-F5344CB8AC3E}">
        <p14:creationId xmlns:p14="http://schemas.microsoft.com/office/powerpoint/2010/main" val="416929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D07EC6F-AF5D-4031-A36B-6D5C9EFDC9FD}"/>
              </a:ext>
            </a:extLst>
          </p:cNvPr>
          <p:cNvSpPr/>
          <p:nvPr/>
        </p:nvSpPr>
        <p:spPr>
          <a:xfrm>
            <a:off x="5680768" y="1546012"/>
            <a:ext cx="1094178"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Traffic Manager</a:t>
            </a:r>
          </a:p>
        </p:txBody>
      </p: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j-ea"/>
                <a:cs typeface="Arial" panose="020B0604020202020204" pitchFamily="34" charset="0"/>
              </a:rPr>
              <a:t>Azure Traffic Manager and NINGX-Plus</a:t>
            </a:r>
            <a:br>
              <a:rPr kumimoji="0" lang="en-CA"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j-ea"/>
                <a:cs typeface="Arial" panose="020B0604020202020204" pitchFamily="34" charset="0"/>
              </a:rPr>
            </a:br>
            <a:endParaRPr kumimoji="0" lang="en-US" sz="1600" b="0" i="0" u="none" strike="noStrike" kern="1200" cap="none" spc="0" normalizeH="0" baseline="0" noProof="0" dirty="0">
              <a:ln>
                <a:noFill/>
              </a:ln>
              <a:solidFill>
                <a:sysClr val="windowText" lastClr="000000"/>
              </a:solidFill>
              <a:effectLst/>
              <a:uLnTx/>
              <a:uFillTx/>
              <a:latin typeface="Verdana"/>
              <a:ea typeface="+mj-ea"/>
              <a:cs typeface="+mj-cs"/>
            </a:endParaRPr>
          </a:p>
        </p:txBody>
      </p:sp>
      <p:pic>
        <p:nvPicPr>
          <p:cNvPr id="40" name="Picture 39">
            <a:extLst>
              <a:ext uri="{FF2B5EF4-FFF2-40B4-BE49-F238E27FC236}">
                <a16:creationId xmlns:a16="http://schemas.microsoft.com/office/drawing/2014/main" id="{1469135B-3370-4657-8A6D-9F2A624852C0}"/>
              </a:ext>
            </a:extLst>
          </p:cNvPr>
          <p:cNvPicPr>
            <a:picLocks noChangeAspect="1"/>
          </p:cNvPicPr>
          <p:nvPr/>
        </p:nvPicPr>
        <p:blipFill>
          <a:blip r:embed="rId2"/>
          <a:stretch>
            <a:fillRect/>
          </a:stretch>
        </p:blipFill>
        <p:spPr>
          <a:xfrm>
            <a:off x="5910059" y="923249"/>
            <a:ext cx="611524" cy="611524"/>
          </a:xfrm>
          <a:prstGeom prst="rect">
            <a:avLst/>
          </a:prstGeom>
        </p:spPr>
      </p:pic>
      <p:cxnSp>
        <p:nvCxnSpPr>
          <p:cNvPr id="112" name="Connector: Elbow 111">
            <a:extLst>
              <a:ext uri="{FF2B5EF4-FFF2-40B4-BE49-F238E27FC236}">
                <a16:creationId xmlns:a16="http://schemas.microsoft.com/office/drawing/2014/main" id="{4E45E1D0-2D7C-4EF4-9FA2-0E1DC028C452}"/>
              </a:ext>
            </a:extLst>
          </p:cNvPr>
          <p:cNvCxnSpPr>
            <a:cxnSpLocks/>
            <a:stCxn id="40" idx="1"/>
            <a:endCxn id="76" idx="0"/>
          </p:cNvCxnSpPr>
          <p:nvPr/>
        </p:nvCxnSpPr>
        <p:spPr>
          <a:xfrm rot="10800000" flipV="1">
            <a:off x="4249439" y="1229010"/>
            <a:ext cx="1660620" cy="1027055"/>
          </a:xfrm>
          <a:prstGeom prst="bentConnector2">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2" descr="C:\Users\KD\AppData\Local\Temp\SNAGHTML107a2e7.PNG">
            <a:extLst>
              <a:ext uri="{FF2B5EF4-FFF2-40B4-BE49-F238E27FC236}">
                <a16:creationId xmlns:a16="http://schemas.microsoft.com/office/drawing/2014/main" id="{0AD0C1D9-6630-4040-A6EE-F5BBFB1D0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364" y="4092126"/>
            <a:ext cx="534858" cy="6281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KD\AppData\Local\Temp\SNAGHTML107a2e7.PNG">
            <a:extLst>
              <a:ext uri="{FF2B5EF4-FFF2-40B4-BE49-F238E27FC236}">
                <a16:creationId xmlns:a16="http://schemas.microsoft.com/office/drawing/2014/main" id="{8DF83056-330D-4427-A7A6-580307170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700" y="2325505"/>
            <a:ext cx="534858" cy="628147"/>
          </a:xfrm>
          <a:prstGeom prst="rect">
            <a:avLst/>
          </a:prstGeom>
          <a:noFill/>
          <a:ln w="12700">
            <a:noFill/>
          </a:ln>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CDC2E8BD-7A46-42D6-B488-890ADD2B3F96}"/>
              </a:ext>
            </a:extLst>
          </p:cNvPr>
          <p:cNvPicPr>
            <a:picLocks noChangeAspect="1"/>
          </p:cNvPicPr>
          <p:nvPr/>
        </p:nvPicPr>
        <p:blipFill>
          <a:blip r:embed="rId4"/>
          <a:stretch>
            <a:fillRect/>
          </a:stretch>
        </p:blipFill>
        <p:spPr>
          <a:xfrm>
            <a:off x="3408848" y="3448581"/>
            <a:ext cx="424950" cy="424948"/>
          </a:xfrm>
          <a:prstGeom prst="rect">
            <a:avLst/>
          </a:prstGeom>
        </p:spPr>
      </p:pic>
      <p:sp>
        <p:nvSpPr>
          <p:cNvPr id="3" name="Rectangle 2">
            <a:extLst>
              <a:ext uri="{FF2B5EF4-FFF2-40B4-BE49-F238E27FC236}">
                <a16:creationId xmlns:a16="http://schemas.microsoft.com/office/drawing/2014/main" id="{538128EB-E3F6-43C1-8456-63BD70945D99}"/>
              </a:ext>
            </a:extLst>
          </p:cNvPr>
          <p:cNvSpPr/>
          <p:nvPr/>
        </p:nvSpPr>
        <p:spPr>
          <a:xfrm>
            <a:off x="2695440" y="3222677"/>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44" name="Rectangle 43">
            <a:extLst>
              <a:ext uri="{FF2B5EF4-FFF2-40B4-BE49-F238E27FC236}">
                <a16:creationId xmlns:a16="http://schemas.microsoft.com/office/drawing/2014/main" id="{6A0FD65D-733E-4A65-9A1C-AC2565B1B22C}"/>
              </a:ext>
            </a:extLst>
          </p:cNvPr>
          <p:cNvSpPr/>
          <p:nvPr/>
        </p:nvSpPr>
        <p:spPr>
          <a:xfrm>
            <a:off x="2664838" y="3202359"/>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Image Server Pool</a:t>
            </a:r>
          </a:p>
        </p:txBody>
      </p:sp>
      <p:pic>
        <p:nvPicPr>
          <p:cNvPr id="7" name="Picture 6">
            <a:extLst>
              <a:ext uri="{FF2B5EF4-FFF2-40B4-BE49-F238E27FC236}">
                <a16:creationId xmlns:a16="http://schemas.microsoft.com/office/drawing/2014/main" id="{1ECCCACF-805C-4202-93C4-48F636708942}"/>
              </a:ext>
            </a:extLst>
          </p:cNvPr>
          <p:cNvPicPr>
            <a:picLocks noChangeAspect="1"/>
          </p:cNvPicPr>
          <p:nvPr/>
        </p:nvPicPr>
        <p:blipFill>
          <a:blip r:embed="rId5"/>
          <a:stretch>
            <a:fillRect/>
          </a:stretch>
        </p:blipFill>
        <p:spPr>
          <a:xfrm>
            <a:off x="3980396" y="3837029"/>
            <a:ext cx="299734" cy="177116"/>
          </a:xfrm>
          <a:prstGeom prst="rect">
            <a:avLst/>
          </a:prstGeom>
        </p:spPr>
      </p:pic>
      <p:sp>
        <p:nvSpPr>
          <p:cNvPr id="50" name="Rectangle 49">
            <a:extLst>
              <a:ext uri="{FF2B5EF4-FFF2-40B4-BE49-F238E27FC236}">
                <a16:creationId xmlns:a16="http://schemas.microsoft.com/office/drawing/2014/main" id="{F3B1C32E-B389-4378-BDF3-9C9B0312CA97}"/>
              </a:ext>
            </a:extLst>
          </p:cNvPr>
          <p:cNvSpPr/>
          <p:nvPr/>
        </p:nvSpPr>
        <p:spPr>
          <a:xfrm>
            <a:off x="4365746" y="3201862"/>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Default Server Pool</a:t>
            </a:r>
          </a:p>
        </p:txBody>
      </p:sp>
      <p:sp>
        <p:nvSpPr>
          <p:cNvPr id="54" name="Rectangle 53">
            <a:extLst>
              <a:ext uri="{FF2B5EF4-FFF2-40B4-BE49-F238E27FC236}">
                <a16:creationId xmlns:a16="http://schemas.microsoft.com/office/drawing/2014/main" id="{F45EB3F0-AC07-4D4A-89BA-B13257CC6359}"/>
              </a:ext>
            </a:extLst>
          </p:cNvPr>
          <p:cNvSpPr/>
          <p:nvPr/>
        </p:nvSpPr>
        <p:spPr>
          <a:xfrm>
            <a:off x="2944537" y="2407975"/>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/images/*</a:t>
            </a:r>
          </a:p>
        </p:txBody>
      </p:sp>
      <p:sp>
        <p:nvSpPr>
          <p:cNvPr id="56" name="Rectangle 55">
            <a:extLst>
              <a:ext uri="{FF2B5EF4-FFF2-40B4-BE49-F238E27FC236}">
                <a16:creationId xmlns:a16="http://schemas.microsoft.com/office/drawing/2014/main" id="{F4DFC86A-00BE-4D4A-ACB0-8925079C57A5}"/>
              </a:ext>
            </a:extLst>
          </p:cNvPr>
          <p:cNvSpPr/>
          <p:nvPr/>
        </p:nvSpPr>
        <p:spPr>
          <a:xfrm>
            <a:off x="4357744" y="2413166"/>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Other requests</a:t>
            </a:r>
          </a:p>
        </p:txBody>
      </p:sp>
      <p:cxnSp>
        <p:nvCxnSpPr>
          <p:cNvPr id="17" name="Connector: Elbow 16">
            <a:extLst>
              <a:ext uri="{FF2B5EF4-FFF2-40B4-BE49-F238E27FC236}">
                <a16:creationId xmlns:a16="http://schemas.microsoft.com/office/drawing/2014/main" id="{E3F858CF-0279-4D6E-BB16-37D811B6AEC9}"/>
              </a:ext>
            </a:extLst>
          </p:cNvPr>
          <p:cNvCxnSpPr>
            <a:cxnSpLocks/>
            <a:stCxn id="44" idx="0"/>
            <a:endCxn id="19" idx="1"/>
          </p:cNvCxnSpPr>
          <p:nvPr/>
        </p:nvCxnSpPr>
        <p:spPr>
          <a:xfrm rot="5400000" flipH="1" flipV="1">
            <a:off x="3411485" y="2620144"/>
            <a:ext cx="562780" cy="601650"/>
          </a:xfrm>
          <a:prstGeom prst="bentConnector2">
            <a:avLst/>
          </a:prstGeom>
          <a:ln w="15875">
            <a:solidFill>
              <a:srgbClr val="0070C0"/>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E27D4FD8-9F4F-4D98-8734-9281D7FEFE3A}"/>
              </a:ext>
            </a:extLst>
          </p:cNvPr>
          <p:cNvSpPr/>
          <p:nvPr/>
        </p:nvSpPr>
        <p:spPr>
          <a:xfrm>
            <a:off x="2533968" y="2947223"/>
            <a:ext cx="804308"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a:ea typeface="+mn-ea"/>
                <a:cs typeface="+mn-cs"/>
              </a:rPr>
              <a:t>Web tier</a:t>
            </a:r>
          </a:p>
        </p:txBody>
      </p:sp>
      <p:sp>
        <p:nvSpPr>
          <p:cNvPr id="65" name="Rectangle 64">
            <a:extLst>
              <a:ext uri="{FF2B5EF4-FFF2-40B4-BE49-F238E27FC236}">
                <a16:creationId xmlns:a16="http://schemas.microsoft.com/office/drawing/2014/main" id="{C053450A-4FBE-4CFF-9052-6851EE6B4C46}"/>
              </a:ext>
            </a:extLst>
          </p:cNvPr>
          <p:cNvSpPr/>
          <p:nvPr/>
        </p:nvSpPr>
        <p:spPr>
          <a:xfrm>
            <a:off x="3432520" y="5006033"/>
            <a:ext cx="1668272" cy="573781"/>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66" name="Rectangle 65">
            <a:extLst>
              <a:ext uri="{FF2B5EF4-FFF2-40B4-BE49-F238E27FC236}">
                <a16:creationId xmlns:a16="http://schemas.microsoft.com/office/drawing/2014/main" id="{A1613408-113E-4ED9-BA64-1149B117F340}"/>
              </a:ext>
            </a:extLst>
          </p:cNvPr>
          <p:cNvSpPr/>
          <p:nvPr/>
        </p:nvSpPr>
        <p:spPr>
          <a:xfrm>
            <a:off x="2542959" y="4720543"/>
            <a:ext cx="1036319"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a:ea typeface="+mn-ea"/>
                <a:cs typeface="+mn-cs"/>
              </a:rPr>
              <a:t>Database tier</a:t>
            </a:r>
          </a:p>
        </p:txBody>
      </p:sp>
      <p:cxnSp>
        <p:nvCxnSpPr>
          <p:cNvPr id="34" name="Straight Arrow Connector 33">
            <a:extLst>
              <a:ext uri="{FF2B5EF4-FFF2-40B4-BE49-F238E27FC236}">
                <a16:creationId xmlns:a16="http://schemas.microsoft.com/office/drawing/2014/main" id="{78355017-00D1-46DA-84FE-6C1D1D081F72}"/>
              </a:ext>
            </a:extLst>
          </p:cNvPr>
          <p:cNvCxnSpPr>
            <a:cxnSpLocks/>
            <a:endCxn id="111" idx="0"/>
          </p:cNvCxnSpPr>
          <p:nvPr/>
        </p:nvCxnSpPr>
        <p:spPr>
          <a:xfrm flipH="1">
            <a:off x="3789042" y="4668752"/>
            <a:ext cx="284399" cy="432727"/>
          </a:xfrm>
          <a:prstGeom prst="straightConnector1">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0F270D83-128A-4970-87E2-3872AB9EEA95}"/>
              </a:ext>
            </a:extLst>
          </p:cNvPr>
          <p:cNvCxnSpPr>
            <a:cxnSpLocks/>
            <a:endCxn id="114" idx="0"/>
          </p:cNvCxnSpPr>
          <p:nvPr/>
        </p:nvCxnSpPr>
        <p:spPr>
          <a:xfrm>
            <a:off x="4445325" y="4644636"/>
            <a:ext cx="328628" cy="468485"/>
          </a:xfrm>
          <a:prstGeom prst="straightConnector1">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E2FBE194-F441-40BC-9384-95829C15B4D4}"/>
              </a:ext>
            </a:extLst>
          </p:cNvPr>
          <p:cNvCxnSpPr>
            <a:cxnSpLocks/>
          </p:cNvCxnSpPr>
          <p:nvPr/>
        </p:nvCxnSpPr>
        <p:spPr>
          <a:xfrm>
            <a:off x="4268802" y="4735164"/>
            <a:ext cx="68061" cy="270869"/>
          </a:xfrm>
          <a:prstGeom prst="straightConnector1">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Connector: Elbow 74">
            <a:extLst>
              <a:ext uri="{FF2B5EF4-FFF2-40B4-BE49-F238E27FC236}">
                <a16:creationId xmlns:a16="http://schemas.microsoft.com/office/drawing/2014/main" id="{250492E9-D5B3-4185-9A70-6CED69BEBF68}"/>
              </a:ext>
            </a:extLst>
          </p:cNvPr>
          <p:cNvCxnSpPr>
            <a:cxnSpLocks/>
            <a:stCxn id="72" idx="2"/>
            <a:endCxn id="16" idx="3"/>
          </p:cNvCxnSpPr>
          <p:nvPr/>
        </p:nvCxnSpPr>
        <p:spPr>
          <a:xfrm rot="5400000">
            <a:off x="4569266" y="3906876"/>
            <a:ext cx="452281" cy="546367"/>
          </a:xfrm>
          <a:prstGeom prst="bentConnector2">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1148CECF-0A2E-4831-B406-B422DF391856}"/>
              </a:ext>
            </a:extLst>
          </p:cNvPr>
          <p:cNvSpPr/>
          <p:nvPr/>
        </p:nvSpPr>
        <p:spPr>
          <a:xfrm>
            <a:off x="2523866" y="2256066"/>
            <a:ext cx="3451145" cy="3478116"/>
          </a:xfrm>
          <a:prstGeom prst="rect">
            <a:avLst/>
          </a:prstGeom>
          <a:noFill/>
          <a:ln w="12700">
            <a:solidFill>
              <a:srgbClr val="0070C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77" name="Picture 76">
            <a:extLst>
              <a:ext uri="{FF2B5EF4-FFF2-40B4-BE49-F238E27FC236}">
                <a16:creationId xmlns:a16="http://schemas.microsoft.com/office/drawing/2014/main" id="{821D0A52-EA1D-456E-8678-C9028D3D00E5}"/>
              </a:ext>
            </a:extLst>
          </p:cNvPr>
          <p:cNvPicPr>
            <a:picLocks noChangeAspect="1"/>
          </p:cNvPicPr>
          <p:nvPr/>
        </p:nvPicPr>
        <p:blipFill>
          <a:blip r:embed="rId6"/>
          <a:stretch>
            <a:fillRect/>
          </a:stretch>
        </p:blipFill>
        <p:spPr>
          <a:xfrm>
            <a:off x="5802552" y="5622972"/>
            <a:ext cx="344917" cy="198871"/>
          </a:xfrm>
          <a:prstGeom prst="rect">
            <a:avLst/>
          </a:prstGeom>
        </p:spPr>
      </p:pic>
      <p:sp>
        <p:nvSpPr>
          <p:cNvPr id="78" name="Rectangle 77">
            <a:extLst>
              <a:ext uri="{FF2B5EF4-FFF2-40B4-BE49-F238E27FC236}">
                <a16:creationId xmlns:a16="http://schemas.microsoft.com/office/drawing/2014/main" id="{B3E4B6B2-D6D4-4A85-8DB5-9F2652A8003F}"/>
              </a:ext>
            </a:extLst>
          </p:cNvPr>
          <p:cNvSpPr/>
          <p:nvPr/>
        </p:nvSpPr>
        <p:spPr>
          <a:xfrm>
            <a:off x="2464888" y="2277170"/>
            <a:ext cx="885016" cy="2616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a:ea typeface="+mn-ea"/>
                <a:cs typeface="+mn-cs"/>
              </a:rPr>
              <a:t>Region 1</a:t>
            </a:r>
          </a:p>
        </p:txBody>
      </p:sp>
      <p:pic>
        <p:nvPicPr>
          <p:cNvPr id="70" name="Picture 69">
            <a:extLst>
              <a:ext uri="{FF2B5EF4-FFF2-40B4-BE49-F238E27FC236}">
                <a16:creationId xmlns:a16="http://schemas.microsoft.com/office/drawing/2014/main" id="{31F5B148-87F2-4C0A-83B5-AE18EFED981D}"/>
              </a:ext>
            </a:extLst>
          </p:cNvPr>
          <p:cNvPicPr>
            <a:picLocks noChangeAspect="1"/>
          </p:cNvPicPr>
          <p:nvPr/>
        </p:nvPicPr>
        <p:blipFill>
          <a:blip r:embed="rId4"/>
          <a:stretch>
            <a:fillRect/>
          </a:stretch>
        </p:blipFill>
        <p:spPr>
          <a:xfrm>
            <a:off x="2920692" y="3442646"/>
            <a:ext cx="424950" cy="424948"/>
          </a:xfrm>
          <a:prstGeom prst="rect">
            <a:avLst/>
          </a:prstGeom>
        </p:spPr>
      </p:pic>
      <p:pic>
        <p:nvPicPr>
          <p:cNvPr id="71" name="Picture 70">
            <a:extLst>
              <a:ext uri="{FF2B5EF4-FFF2-40B4-BE49-F238E27FC236}">
                <a16:creationId xmlns:a16="http://schemas.microsoft.com/office/drawing/2014/main" id="{4DFD4BD9-3C06-4B33-9A25-26B3E46FF71B}"/>
              </a:ext>
            </a:extLst>
          </p:cNvPr>
          <p:cNvPicPr>
            <a:picLocks noChangeAspect="1"/>
          </p:cNvPicPr>
          <p:nvPr/>
        </p:nvPicPr>
        <p:blipFill>
          <a:blip r:embed="rId4"/>
          <a:stretch>
            <a:fillRect/>
          </a:stretch>
        </p:blipFill>
        <p:spPr>
          <a:xfrm>
            <a:off x="5061018" y="3448546"/>
            <a:ext cx="424950" cy="424948"/>
          </a:xfrm>
          <a:prstGeom prst="rect">
            <a:avLst/>
          </a:prstGeom>
        </p:spPr>
      </p:pic>
      <p:sp>
        <p:nvSpPr>
          <p:cNvPr id="72" name="Rectangle 71">
            <a:extLst>
              <a:ext uri="{FF2B5EF4-FFF2-40B4-BE49-F238E27FC236}">
                <a16:creationId xmlns:a16="http://schemas.microsoft.com/office/drawing/2014/main" id="{01F7A73A-0C70-4B58-B56C-C7D847A4DE47}"/>
              </a:ext>
            </a:extLst>
          </p:cNvPr>
          <p:cNvSpPr/>
          <p:nvPr/>
        </p:nvSpPr>
        <p:spPr>
          <a:xfrm>
            <a:off x="4347610" y="3222642"/>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74" name="Picture 73">
            <a:extLst>
              <a:ext uri="{FF2B5EF4-FFF2-40B4-BE49-F238E27FC236}">
                <a16:creationId xmlns:a16="http://schemas.microsoft.com/office/drawing/2014/main" id="{F0C9C5A7-81E8-4D2B-BCAB-668EF72F8122}"/>
              </a:ext>
            </a:extLst>
          </p:cNvPr>
          <p:cNvPicPr>
            <a:picLocks noChangeAspect="1"/>
          </p:cNvPicPr>
          <p:nvPr/>
        </p:nvPicPr>
        <p:blipFill>
          <a:blip r:embed="rId5"/>
          <a:stretch>
            <a:fillRect/>
          </a:stretch>
        </p:blipFill>
        <p:spPr>
          <a:xfrm>
            <a:off x="5632566" y="3856044"/>
            <a:ext cx="299734" cy="177116"/>
          </a:xfrm>
          <a:prstGeom prst="rect">
            <a:avLst/>
          </a:prstGeom>
        </p:spPr>
      </p:pic>
      <p:pic>
        <p:nvPicPr>
          <p:cNvPr id="79" name="Picture 78">
            <a:extLst>
              <a:ext uri="{FF2B5EF4-FFF2-40B4-BE49-F238E27FC236}">
                <a16:creationId xmlns:a16="http://schemas.microsoft.com/office/drawing/2014/main" id="{428A512C-8953-4C79-912A-6FFE7AB92A90}"/>
              </a:ext>
            </a:extLst>
          </p:cNvPr>
          <p:cNvPicPr>
            <a:picLocks noChangeAspect="1"/>
          </p:cNvPicPr>
          <p:nvPr/>
        </p:nvPicPr>
        <p:blipFill>
          <a:blip r:embed="rId4"/>
          <a:stretch>
            <a:fillRect/>
          </a:stretch>
        </p:blipFill>
        <p:spPr>
          <a:xfrm>
            <a:off x="4572862" y="3442611"/>
            <a:ext cx="424950" cy="424948"/>
          </a:xfrm>
          <a:prstGeom prst="rect">
            <a:avLst/>
          </a:prstGeom>
        </p:spPr>
      </p:pic>
      <p:cxnSp>
        <p:nvCxnSpPr>
          <p:cNvPr id="80" name="Connector: Elbow 79">
            <a:extLst>
              <a:ext uri="{FF2B5EF4-FFF2-40B4-BE49-F238E27FC236}">
                <a16:creationId xmlns:a16="http://schemas.microsoft.com/office/drawing/2014/main" id="{2738E0CC-827E-4D65-90E6-77012A52CDA3}"/>
              </a:ext>
            </a:extLst>
          </p:cNvPr>
          <p:cNvCxnSpPr>
            <a:cxnSpLocks/>
          </p:cNvCxnSpPr>
          <p:nvPr/>
        </p:nvCxnSpPr>
        <p:spPr>
          <a:xfrm rot="16200000" flipV="1">
            <a:off x="4542350" y="2626534"/>
            <a:ext cx="562780" cy="601650"/>
          </a:xfrm>
          <a:prstGeom prst="bentConnector2">
            <a:avLst/>
          </a:prstGeom>
          <a:ln w="15875">
            <a:solidFill>
              <a:srgbClr val="0070C0"/>
            </a:solidFill>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11" name="Picture 110">
            <a:extLst>
              <a:ext uri="{FF2B5EF4-FFF2-40B4-BE49-F238E27FC236}">
                <a16:creationId xmlns:a16="http://schemas.microsoft.com/office/drawing/2014/main" id="{83E5C688-8021-473C-B98C-EF11DBFCE62F}"/>
              </a:ext>
            </a:extLst>
          </p:cNvPr>
          <p:cNvPicPr>
            <a:picLocks noChangeAspect="1"/>
          </p:cNvPicPr>
          <p:nvPr/>
        </p:nvPicPr>
        <p:blipFill>
          <a:blip r:embed="rId4"/>
          <a:stretch>
            <a:fillRect/>
          </a:stretch>
        </p:blipFill>
        <p:spPr>
          <a:xfrm>
            <a:off x="3576567" y="5101479"/>
            <a:ext cx="424950" cy="424948"/>
          </a:xfrm>
          <a:prstGeom prst="rect">
            <a:avLst/>
          </a:prstGeom>
        </p:spPr>
      </p:pic>
      <p:pic>
        <p:nvPicPr>
          <p:cNvPr id="113" name="Picture 112">
            <a:extLst>
              <a:ext uri="{FF2B5EF4-FFF2-40B4-BE49-F238E27FC236}">
                <a16:creationId xmlns:a16="http://schemas.microsoft.com/office/drawing/2014/main" id="{9AF396A1-3F9A-4FBF-8EDB-A58CD7D75CBC}"/>
              </a:ext>
            </a:extLst>
          </p:cNvPr>
          <p:cNvPicPr>
            <a:picLocks noChangeAspect="1"/>
          </p:cNvPicPr>
          <p:nvPr/>
        </p:nvPicPr>
        <p:blipFill>
          <a:blip r:embed="rId4"/>
          <a:stretch>
            <a:fillRect/>
          </a:stretch>
        </p:blipFill>
        <p:spPr>
          <a:xfrm>
            <a:off x="4073441" y="5101479"/>
            <a:ext cx="424950" cy="424948"/>
          </a:xfrm>
          <a:prstGeom prst="rect">
            <a:avLst/>
          </a:prstGeom>
        </p:spPr>
      </p:pic>
      <p:pic>
        <p:nvPicPr>
          <p:cNvPr id="114" name="Picture 113">
            <a:extLst>
              <a:ext uri="{FF2B5EF4-FFF2-40B4-BE49-F238E27FC236}">
                <a16:creationId xmlns:a16="http://schemas.microsoft.com/office/drawing/2014/main" id="{1A7AE68A-2C48-4B80-BD21-47528AF620ED}"/>
              </a:ext>
            </a:extLst>
          </p:cNvPr>
          <p:cNvPicPr>
            <a:picLocks noChangeAspect="1"/>
          </p:cNvPicPr>
          <p:nvPr/>
        </p:nvPicPr>
        <p:blipFill>
          <a:blip r:embed="rId4"/>
          <a:stretch>
            <a:fillRect/>
          </a:stretch>
        </p:blipFill>
        <p:spPr>
          <a:xfrm>
            <a:off x="4561478" y="5113121"/>
            <a:ext cx="424950" cy="424948"/>
          </a:xfrm>
          <a:prstGeom prst="rect">
            <a:avLst/>
          </a:prstGeom>
        </p:spPr>
      </p:pic>
      <p:pic>
        <p:nvPicPr>
          <p:cNvPr id="117" name="Picture 2" descr="C:\Users\KD\AppData\Local\Temp\SNAGHTML107a2e7.PNG">
            <a:extLst>
              <a:ext uri="{FF2B5EF4-FFF2-40B4-BE49-F238E27FC236}">
                <a16:creationId xmlns:a16="http://schemas.microsoft.com/office/drawing/2014/main" id="{955F62FB-8664-4704-B1F5-ECED06923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297" y="4087675"/>
            <a:ext cx="534858" cy="628147"/>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KD\AppData\Local\Temp\SNAGHTML107a2e7.PNG">
            <a:extLst>
              <a:ext uri="{FF2B5EF4-FFF2-40B4-BE49-F238E27FC236}">
                <a16:creationId xmlns:a16="http://schemas.microsoft.com/office/drawing/2014/main" id="{83CA6C61-1C67-4B79-ACF2-439DBA09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633" y="2321054"/>
            <a:ext cx="534858" cy="628147"/>
          </a:xfrm>
          <a:prstGeom prst="rect">
            <a:avLst/>
          </a:prstGeom>
          <a:noFill/>
          <a:ln w="12700">
            <a:noFill/>
          </a:ln>
          <a:extLst>
            <a:ext uri="{909E8E84-426E-40DD-AFC4-6F175D3DCCD1}">
              <a14:hiddenFill xmlns:a14="http://schemas.microsoft.com/office/drawing/2010/main">
                <a:solidFill>
                  <a:srgbClr val="FFFFFF"/>
                </a:solidFill>
              </a14:hiddenFill>
            </a:ext>
          </a:extLst>
        </p:spPr>
      </p:pic>
      <p:pic>
        <p:nvPicPr>
          <p:cNvPr id="119" name="Picture 118">
            <a:extLst>
              <a:ext uri="{FF2B5EF4-FFF2-40B4-BE49-F238E27FC236}">
                <a16:creationId xmlns:a16="http://schemas.microsoft.com/office/drawing/2014/main" id="{E1CC8910-6E84-4C33-BAD2-E77B1EF30ADC}"/>
              </a:ext>
            </a:extLst>
          </p:cNvPr>
          <p:cNvPicPr>
            <a:picLocks noChangeAspect="1"/>
          </p:cNvPicPr>
          <p:nvPr/>
        </p:nvPicPr>
        <p:blipFill>
          <a:blip r:embed="rId4"/>
          <a:stretch>
            <a:fillRect/>
          </a:stretch>
        </p:blipFill>
        <p:spPr>
          <a:xfrm>
            <a:off x="7159781" y="3444130"/>
            <a:ext cx="424950" cy="424948"/>
          </a:xfrm>
          <a:prstGeom prst="rect">
            <a:avLst/>
          </a:prstGeom>
        </p:spPr>
      </p:pic>
      <p:sp>
        <p:nvSpPr>
          <p:cNvPr id="120" name="Rectangle 119">
            <a:extLst>
              <a:ext uri="{FF2B5EF4-FFF2-40B4-BE49-F238E27FC236}">
                <a16:creationId xmlns:a16="http://schemas.microsoft.com/office/drawing/2014/main" id="{EFB0393D-E944-4E7F-96D8-AB92291C9917}"/>
              </a:ext>
            </a:extLst>
          </p:cNvPr>
          <p:cNvSpPr/>
          <p:nvPr/>
        </p:nvSpPr>
        <p:spPr>
          <a:xfrm>
            <a:off x="6446373" y="3218226"/>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21" name="Rectangle 120">
            <a:extLst>
              <a:ext uri="{FF2B5EF4-FFF2-40B4-BE49-F238E27FC236}">
                <a16:creationId xmlns:a16="http://schemas.microsoft.com/office/drawing/2014/main" id="{B91D0836-8672-4456-B034-2089905C8914}"/>
              </a:ext>
            </a:extLst>
          </p:cNvPr>
          <p:cNvSpPr/>
          <p:nvPr/>
        </p:nvSpPr>
        <p:spPr>
          <a:xfrm>
            <a:off x="6415771" y="3197908"/>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Image Server Pool</a:t>
            </a:r>
          </a:p>
        </p:txBody>
      </p:sp>
      <p:pic>
        <p:nvPicPr>
          <p:cNvPr id="122" name="Picture 121">
            <a:extLst>
              <a:ext uri="{FF2B5EF4-FFF2-40B4-BE49-F238E27FC236}">
                <a16:creationId xmlns:a16="http://schemas.microsoft.com/office/drawing/2014/main" id="{A54ACF75-A9F8-47B3-8958-806413FE932A}"/>
              </a:ext>
            </a:extLst>
          </p:cNvPr>
          <p:cNvPicPr>
            <a:picLocks noChangeAspect="1"/>
          </p:cNvPicPr>
          <p:nvPr/>
        </p:nvPicPr>
        <p:blipFill>
          <a:blip r:embed="rId5"/>
          <a:stretch>
            <a:fillRect/>
          </a:stretch>
        </p:blipFill>
        <p:spPr>
          <a:xfrm>
            <a:off x="7731329" y="3832578"/>
            <a:ext cx="299734" cy="177116"/>
          </a:xfrm>
          <a:prstGeom prst="rect">
            <a:avLst/>
          </a:prstGeom>
        </p:spPr>
      </p:pic>
      <p:sp>
        <p:nvSpPr>
          <p:cNvPr id="123" name="Rectangle 122">
            <a:extLst>
              <a:ext uri="{FF2B5EF4-FFF2-40B4-BE49-F238E27FC236}">
                <a16:creationId xmlns:a16="http://schemas.microsoft.com/office/drawing/2014/main" id="{A42EC785-B3DC-4E47-981E-D5177C54661A}"/>
              </a:ext>
            </a:extLst>
          </p:cNvPr>
          <p:cNvSpPr/>
          <p:nvPr/>
        </p:nvSpPr>
        <p:spPr>
          <a:xfrm>
            <a:off x="8116679" y="3197411"/>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Default Server Pool</a:t>
            </a:r>
          </a:p>
        </p:txBody>
      </p:sp>
      <p:sp>
        <p:nvSpPr>
          <p:cNvPr id="124" name="Rectangle 123">
            <a:extLst>
              <a:ext uri="{FF2B5EF4-FFF2-40B4-BE49-F238E27FC236}">
                <a16:creationId xmlns:a16="http://schemas.microsoft.com/office/drawing/2014/main" id="{847547AC-32B2-4C95-A928-6F1F3C79B3D3}"/>
              </a:ext>
            </a:extLst>
          </p:cNvPr>
          <p:cNvSpPr/>
          <p:nvPr/>
        </p:nvSpPr>
        <p:spPr>
          <a:xfrm>
            <a:off x="6695470" y="2403524"/>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/images/*</a:t>
            </a:r>
          </a:p>
        </p:txBody>
      </p:sp>
      <p:sp>
        <p:nvSpPr>
          <p:cNvPr id="125" name="Rectangle 124">
            <a:extLst>
              <a:ext uri="{FF2B5EF4-FFF2-40B4-BE49-F238E27FC236}">
                <a16:creationId xmlns:a16="http://schemas.microsoft.com/office/drawing/2014/main" id="{CF497B99-557F-40E4-908D-FFA5F2C6E051}"/>
              </a:ext>
            </a:extLst>
          </p:cNvPr>
          <p:cNvSpPr/>
          <p:nvPr/>
        </p:nvSpPr>
        <p:spPr>
          <a:xfrm>
            <a:off x="8108677" y="2408715"/>
            <a:ext cx="1454424"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Other requests</a:t>
            </a:r>
          </a:p>
        </p:txBody>
      </p:sp>
      <p:cxnSp>
        <p:nvCxnSpPr>
          <p:cNvPr id="126" name="Connector: Elbow 125">
            <a:extLst>
              <a:ext uri="{FF2B5EF4-FFF2-40B4-BE49-F238E27FC236}">
                <a16:creationId xmlns:a16="http://schemas.microsoft.com/office/drawing/2014/main" id="{0CEFD58D-EA62-482D-8E88-3574BD0EC76E}"/>
              </a:ext>
            </a:extLst>
          </p:cNvPr>
          <p:cNvCxnSpPr>
            <a:cxnSpLocks/>
            <a:stCxn id="121" idx="0"/>
            <a:endCxn id="118" idx="1"/>
          </p:cNvCxnSpPr>
          <p:nvPr/>
        </p:nvCxnSpPr>
        <p:spPr>
          <a:xfrm rot="5400000" flipH="1" flipV="1">
            <a:off x="7162418" y="2615693"/>
            <a:ext cx="562780" cy="601650"/>
          </a:xfrm>
          <a:prstGeom prst="bentConnector2">
            <a:avLst/>
          </a:prstGeom>
          <a:ln w="15875">
            <a:solidFill>
              <a:srgbClr val="0070C0"/>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7" name="Rectangle 126">
            <a:extLst>
              <a:ext uri="{FF2B5EF4-FFF2-40B4-BE49-F238E27FC236}">
                <a16:creationId xmlns:a16="http://schemas.microsoft.com/office/drawing/2014/main" id="{9ABAB86A-649F-47D7-A306-3EEDE9746D3B}"/>
              </a:ext>
            </a:extLst>
          </p:cNvPr>
          <p:cNvSpPr/>
          <p:nvPr/>
        </p:nvSpPr>
        <p:spPr>
          <a:xfrm>
            <a:off x="6284901" y="2942772"/>
            <a:ext cx="804308"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a:ea typeface="+mn-ea"/>
                <a:cs typeface="+mn-cs"/>
              </a:rPr>
              <a:t>Web tier</a:t>
            </a:r>
          </a:p>
        </p:txBody>
      </p:sp>
      <p:sp>
        <p:nvSpPr>
          <p:cNvPr id="128" name="Rectangle 127">
            <a:extLst>
              <a:ext uri="{FF2B5EF4-FFF2-40B4-BE49-F238E27FC236}">
                <a16:creationId xmlns:a16="http://schemas.microsoft.com/office/drawing/2014/main" id="{7BDFA6E9-A40F-4869-9C2D-2C3C4855F5E2}"/>
              </a:ext>
            </a:extLst>
          </p:cNvPr>
          <p:cNvSpPr/>
          <p:nvPr/>
        </p:nvSpPr>
        <p:spPr>
          <a:xfrm>
            <a:off x="7183453" y="5001582"/>
            <a:ext cx="1668272" cy="573781"/>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id="{DC5DD90F-BF22-4742-BD75-219F7E4FC97A}"/>
              </a:ext>
            </a:extLst>
          </p:cNvPr>
          <p:cNvSpPr/>
          <p:nvPr/>
        </p:nvSpPr>
        <p:spPr>
          <a:xfrm>
            <a:off x="6293892" y="4716092"/>
            <a:ext cx="1036319" cy="24622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a:ea typeface="+mn-ea"/>
                <a:cs typeface="+mn-cs"/>
              </a:rPr>
              <a:t>Database tier</a:t>
            </a:r>
          </a:p>
        </p:txBody>
      </p:sp>
      <p:cxnSp>
        <p:nvCxnSpPr>
          <p:cNvPr id="130" name="Straight Arrow Connector 129">
            <a:extLst>
              <a:ext uri="{FF2B5EF4-FFF2-40B4-BE49-F238E27FC236}">
                <a16:creationId xmlns:a16="http://schemas.microsoft.com/office/drawing/2014/main" id="{0424B8BD-2EA7-4BD7-8B33-F8E0530D6892}"/>
              </a:ext>
            </a:extLst>
          </p:cNvPr>
          <p:cNvCxnSpPr>
            <a:cxnSpLocks/>
            <a:endCxn id="143" idx="0"/>
          </p:cNvCxnSpPr>
          <p:nvPr/>
        </p:nvCxnSpPr>
        <p:spPr>
          <a:xfrm flipH="1">
            <a:off x="7539975" y="4664301"/>
            <a:ext cx="284399" cy="432727"/>
          </a:xfrm>
          <a:prstGeom prst="straightConnector1">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030ECC07-1548-474A-A8F1-2E223863A175}"/>
              </a:ext>
            </a:extLst>
          </p:cNvPr>
          <p:cNvCxnSpPr>
            <a:cxnSpLocks/>
            <a:endCxn id="145" idx="0"/>
          </p:cNvCxnSpPr>
          <p:nvPr/>
        </p:nvCxnSpPr>
        <p:spPr>
          <a:xfrm>
            <a:off x="8196258" y="4640185"/>
            <a:ext cx="328628" cy="468485"/>
          </a:xfrm>
          <a:prstGeom prst="straightConnector1">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755A0A02-5405-43D2-8307-6BEF1204A23F}"/>
              </a:ext>
            </a:extLst>
          </p:cNvPr>
          <p:cNvCxnSpPr>
            <a:cxnSpLocks/>
          </p:cNvCxnSpPr>
          <p:nvPr/>
        </p:nvCxnSpPr>
        <p:spPr>
          <a:xfrm>
            <a:off x="8019735" y="4730713"/>
            <a:ext cx="68061" cy="270869"/>
          </a:xfrm>
          <a:prstGeom prst="straightConnector1">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Connector: Elbow 132">
            <a:extLst>
              <a:ext uri="{FF2B5EF4-FFF2-40B4-BE49-F238E27FC236}">
                <a16:creationId xmlns:a16="http://schemas.microsoft.com/office/drawing/2014/main" id="{7AF870C9-40F1-4748-BCF3-A9931433F3B0}"/>
              </a:ext>
            </a:extLst>
          </p:cNvPr>
          <p:cNvCxnSpPr>
            <a:cxnSpLocks/>
            <a:stCxn id="139" idx="2"/>
            <a:endCxn id="117" idx="3"/>
          </p:cNvCxnSpPr>
          <p:nvPr/>
        </p:nvCxnSpPr>
        <p:spPr>
          <a:xfrm rot="5400000">
            <a:off x="8320199" y="3902425"/>
            <a:ext cx="452281" cy="546367"/>
          </a:xfrm>
          <a:prstGeom prst="bentConnector2">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002D1F88-56AB-4B12-A4F1-809CA60CD79E}"/>
              </a:ext>
            </a:extLst>
          </p:cNvPr>
          <p:cNvSpPr/>
          <p:nvPr/>
        </p:nvSpPr>
        <p:spPr>
          <a:xfrm>
            <a:off x="6274799" y="2251615"/>
            <a:ext cx="3451145" cy="3478116"/>
          </a:xfrm>
          <a:prstGeom prst="rect">
            <a:avLst/>
          </a:prstGeom>
          <a:noFill/>
          <a:ln w="12700">
            <a:solidFill>
              <a:srgbClr val="0070C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35" name="Picture 134">
            <a:extLst>
              <a:ext uri="{FF2B5EF4-FFF2-40B4-BE49-F238E27FC236}">
                <a16:creationId xmlns:a16="http://schemas.microsoft.com/office/drawing/2014/main" id="{5E3847D1-CD78-4381-AB6D-665EB0316938}"/>
              </a:ext>
            </a:extLst>
          </p:cNvPr>
          <p:cNvPicPr>
            <a:picLocks noChangeAspect="1"/>
          </p:cNvPicPr>
          <p:nvPr/>
        </p:nvPicPr>
        <p:blipFill>
          <a:blip r:embed="rId6"/>
          <a:stretch>
            <a:fillRect/>
          </a:stretch>
        </p:blipFill>
        <p:spPr>
          <a:xfrm>
            <a:off x="9553485" y="5618521"/>
            <a:ext cx="344917" cy="198871"/>
          </a:xfrm>
          <a:prstGeom prst="rect">
            <a:avLst/>
          </a:prstGeom>
        </p:spPr>
      </p:pic>
      <p:sp>
        <p:nvSpPr>
          <p:cNvPr id="136" name="Rectangle 135">
            <a:extLst>
              <a:ext uri="{FF2B5EF4-FFF2-40B4-BE49-F238E27FC236}">
                <a16:creationId xmlns:a16="http://schemas.microsoft.com/office/drawing/2014/main" id="{CECBD150-F7E3-4035-BBCC-7D575B694D05}"/>
              </a:ext>
            </a:extLst>
          </p:cNvPr>
          <p:cNvSpPr/>
          <p:nvPr/>
        </p:nvSpPr>
        <p:spPr>
          <a:xfrm>
            <a:off x="6215821" y="2272719"/>
            <a:ext cx="885016" cy="2616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a:ea typeface="+mn-ea"/>
                <a:cs typeface="+mn-cs"/>
              </a:rPr>
              <a:t>Region 2</a:t>
            </a:r>
          </a:p>
        </p:txBody>
      </p:sp>
      <p:pic>
        <p:nvPicPr>
          <p:cNvPr id="137" name="Picture 136">
            <a:extLst>
              <a:ext uri="{FF2B5EF4-FFF2-40B4-BE49-F238E27FC236}">
                <a16:creationId xmlns:a16="http://schemas.microsoft.com/office/drawing/2014/main" id="{755192A9-9B2D-4839-B5FF-33B7ACB70506}"/>
              </a:ext>
            </a:extLst>
          </p:cNvPr>
          <p:cNvPicPr>
            <a:picLocks noChangeAspect="1"/>
          </p:cNvPicPr>
          <p:nvPr/>
        </p:nvPicPr>
        <p:blipFill>
          <a:blip r:embed="rId4"/>
          <a:stretch>
            <a:fillRect/>
          </a:stretch>
        </p:blipFill>
        <p:spPr>
          <a:xfrm>
            <a:off x="6671625" y="3438195"/>
            <a:ext cx="424950" cy="424948"/>
          </a:xfrm>
          <a:prstGeom prst="rect">
            <a:avLst/>
          </a:prstGeom>
        </p:spPr>
      </p:pic>
      <p:pic>
        <p:nvPicPr>
          <p:cNvPr id="138" name="Picture 137">
            <a:extLst>
              <a:ext uri="{FF2B5EF4-FFF2-40B4-BE49-F238E27FC236}">
                <a16:creationId xmlns:a16="http://schemas.microsoft.com/office/drawing/2014/main" id="{FDDEDFD5-C056-4722-8205-5C7A2D1285A3}"/>
              </a:ext>
            </a:extLst>
          </p:cNvPr>
          <p:cNvPicPr>
            <a:picLocks noChangeAspect="1"/>
          </p:cNvPicPr>
          <p:nvPr/>
        </p:nvPicPr>
        <p:blipFill>
          <a:blip r:embed="rId4"/>
          <a:stretch>
            <a:fillRect/>
          </a:stretch>
        </p:blipFill>
        <p:spPr>
          <a:xfrm>
            <a:off x="8811951" y="3444095"/>
            <a:ext cx="424950" cy="424948"/>
          </a:xfrm>
          <a:prstGeom prst="rect">
            <a:avLst/>
          </a:prstGeom>
        </p:spPr>
      </p:pic>
      <p:sp>
        <p:nvSpPr>
          <p:cNvPr id="139" name="Rectangle 138">
            <a:extLst>
              <a:ext uri="{FF2B5EF4-FFF2-40B4-BE49-F238E27FC236}">
                <a16:creationId xmlns:a16="http://schemas.microsoft.com/office/drawing/2014/main" id="{C31A8FB1-5D03-4894-A343-915A6C9783AF}"/>
              </a:ext>
            </a:extLst>
          </p:cNvPr>
          <p:cNvSpPr/>
          <p:nvPr/>
        </p:nvSpPr>
        <p:spPr>
          <a:xfrm>
            <a:off x="8098543" y="3218191"/>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40" name="Picture 139">
            <a:extLst>
              <a:ext uri="{FF2B5EF4-FFF2-40B4-BE49-F238E27FC236}">
                <a16:creationId xmlns:a16="http://schemas.microsoft.com/office/drawing/2014/main" id="{A8B13C4D-16FA-4694-966E-2FA5FDC316EB}"/>
              </a:ext>
            </a:extLst>
          </p:cNvPr>
          <p:cNvPicPr>
            <a:picLocks noChangeAspect="1"/>
          </p:cNvPicPr>
          <p:nvPr/>
        </p:nvPicPr>
        <p:blipFill>
          <a:blip r:embed="rId5"/>
          <a:stretch>
            <a:fillRect/>
          </a:stretch>
        </p:blipFill>
        <p:spPr>
          <a:xfrm>
            <a:off x="9383499" y="3851593"/>
            <a:ext cx="299734" cy="177116"/>
          </a:xfrm>
          <a:prstGeom prst="rect">
            <a:avLst/>
          </a:prstGeom>
        </p:spPr>
      </p:pic>
      <p:pic>
        <p:nvPicPr>
          <p:cNvPr id="141" name="Picture 140">
            <a:extLst>
              <a:ext uri="{FF2B5EF4-FFF2-40B4-BE49-F238E27FC236}">
                <a16:creationId xmlns:a16="http://schemas.microsoft.com/office/drawing/2014/main" id="{796F073F-ACB0-444D-A7C9-F017B61A5558}"/>
              </a:ext>
            </a:extLst>
          </p:cNvPr>
          <p:cNvPicPr>
            <a:picLocks noChangeAspect="1"/>
          </p:cNvPicPr>
          <p:nvPr/>
        </p:nvPicPr>
        <p:blipFill>
          <a:blip r:embed="rId4"/>
          <a:stretch>
            <a:fillRect/>
          </a:stretch>
        </p:blipFill>
        <p:spPr>
          <a:xfrm>
            <a:off x="8323795" y="3438160"/>
            <a:ext cx="424950" cy="424948"/>
          </a:xfrm>
          <a:prstGeom prst="rect">
            <a:avLst/>
          </a:prstGeom>
        </p:spPr>
      </p:pic>
      <p:cxnSp>
        <p:nvCxnSpPr>
          <p:cNvPr id="142" name="Connector: Elbow 141">
            <a:extLst>
              <a:ext uri="{FF2B5EF4-FFF2-40B4-BE49-F238E27FC236}">
                <a16:creationId xmlns:a16="http://schemas.microsoft.com/office/drawing/2014/main" id="{AE272C47-0B01-429F-BF40-C1E828071157}"/>
              </a:ext>
            </a:extLst>
          </p:cNvPr>
          <p:cNvCxnSpPr>
            <a:cxnSpLocks/>
          </p:cNvCxnSpPr>
          <p:nvPr/>
        </p:nvCxnSpPr>
        <p:spPr>
          <a:xfrm rot="16200000" flipV="1">
            <a:off x="8293283" y="2622083"/>
            <a:ext cx="562780" cy="601650"/>
          </a:xfrm>
          <a:prstGeom prst="bentConnector2">
            <a:avLst/>
          </a:prstGeom>
          <a:ln w="15875">
            <a:solidFill>
              <a:srgbClr val="0070C0"/>
            </a:solidFill>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43" name="Picture 142">
            <a:extLst>
              <a:ext uri="{FF2B5EF4-FFF2-40B4-BE49-F238E27FC236}">
                <a16:creationId xmlns:a16="http://schemas.microsoft.com/office/drawing/2014/main" id="{8FBC1B50-1A8A-4BF4-9C90-F5DFAFA4C9C8}"/>
              </a:ext>
            </a:extLst>
          </p:cNvPr>
          <p:cNvPicPr>
            <a:picLocks noChangeAspect="1"/>
          </p:cNvPicPr>
          <p:nvPr/>
        </p:nvPicPr>
        <p:blipFill>
          <a:blip r:embed="rId4"/>
          <a:stretch>
            <a:fillRect/>
          </a:stretch>
        </p:blipFill>
        <p:spPr>
          <a:xfrm>
            <a:off x="7327500" y="5097028"/>
            <a:ext cx="424950" cy="424948"/>
          </a:xfrm>
          <a:prstGeom prst="rect">
            <a:avLst/>
          </a:prstGeom>
        </p:spPr>
      </p:pic>
      <p:pic>
        <p:nvPicPr>
          <p:cNvPr id="144" name="Picture 143">
            <a:extLst>
              <a:ext uri="{FF2B5EF4-FFF2-40B4-BE49-F238E27FC236}">
                <a16:creationId xmlns:a16="http://schemas.microsoft.com/office/drawing/2014/main" id="{2DB82588-209B-48B2-8A66-934FDAC048E4}"/>
              </a:ext>
            </a:extLst>
          </p:cNvPr>
          <p:cNvPicPr>
            <a:picLocks noChangeAspect="1"/>
          </p:cNvPicPr>
          <p:nvPr/>
        </p:nvPicPr>
        <p:blipFill>
          <a:blip r:embed="rId4"/>
          <a:stretch>
            <a:fillRect/>
          </a:stretch>
        </p:blipFill>
        <p:spPr>
          <a:xfrm>
            <a:off x="7824374" y="5097028"/>
            <a:ext cx="424950" cy="424948"/>
          </a:xfrm>
          <a:prstGeom prst="rect">
            <a:avLst/>
          </a:prstGeom>
        </p:spPr>
      </p:pic>
      <p:pic>
        <p:nvPicPr>
          <p:cNvPr id="145" name="Picture 144">
            <a:extLst>
              <a:ext uri="{FF2B5EF4-FFF2-40B4-BE49-F238E27FC236}">
                <a16:creationId xmlns:a16="http://schemas.microsoft.com/office/drawing/2014/main" id="{B232D4B1-E516-494A-BA1F-C8325872E96D}"/>
              </a:ext>
            </a:extLst>
          </p:cNvPr>
          <p:cNvPicPr>
            <a:picLocks noChangeAspect="1"/>
          </p:cNvPicPr>
          <p:nvPr/>
        </p:nvPicPr>
        <p:blipFill>
          <a:blip r:embed="rId4"/>
          <a:stretch>
            <a:fillRect/>
          </a:stretch>
        </p:blipFill>
        <p:spPr>
          <a:xfrm>
            <a:off x="8312411" y="5108670"/>
            <a:ext cx="424950" cy="424948"/>
          </a:xfrm>
          <a:prstGeom prst="rect">
            <a:avLst/>
          </a:prstGeom>
        </p:spPr>
      </p:pic>
      <p:pic>
        <p:nvPicPr>
          <p:cNvPr id="21" name="Picture 20">
            <a:extLst>
              <a:ext uri="{FF2B5EF4-FFF2-40B4-BE49-F238E27FC236}">
                <a16:creationId xmlns:a16="http://schemas.microsoft.com/office/drawing/2014/main" id="{5403D4FE-E0F0-4783-BB14-E1100ADB45BA}"/>
              </a:ext>
            </a:extLst>
          </p:cNvPr>
          <p:cNvPicPr>
            <a:picLocks noChangeAspect="1"/>
          </p:cNvPicPr>
          <p:nvPr/>
        </p:nvPicPr>
        <p:blipFill>
          <a:blip r:embed="rId7"/>
          <a:stretch>
            <a:fillRect/>
          </a:stretch>
        </p:blipFill>
        <p:spPr>
          <a:xfrm>
            <a:off x="3833798" y="1669123"/>
            <a:ext cx="647619" cy="304762"/>
          </a:xfrm>
          <a:prstGeom prst="rect">
            <a:avLst/>
          </a:prstGeom>
        </p:spPr>
      </p:pic>
      <p:cxnSp>
        <p:nvCxnSpPr>
          <p:cNvPr id="149" name="Connector: Elbow 148">
            <a:extLst>
              <a:ext uri="{FF2B5EF4-FFF2-40B4-BE49-F238E27FC236}">
                <a16:creationId xmlns:a16="http://schemas.microsoft.com/office/drawing/2014/main" id="{053D465F-0DF7-4878-9BFB-ABE59D22B210}"/>
              </a:ext>
            </a:extLst>
          </p:cNvPr>
          <p:cNvCxnSpPr>
            <a:cxnSpLocks/>
            <a:stCxn id="40" idx="3"/>
            <a:endCxn id="134" idx="0"/>
          </p:cNvCxnSpPr>
          <p:nvPr/>
        </p:nvCxnSpPr>
        <p:spPr>
          <a:xfrm>
            <a:off x="6521583" y="1229011"/>
            <a:ext cx="1478789" cy="1022604"/>
          </a:xfrm>
          <a:prstGeom prst="bentConnector2">
            <a:avLst/>
          </a:prstGeom>
          <a:ln w="15875">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51" name="Picture 150">
            <a:extLst>
              <a:ext uri="{FF2B5EF4-FFF2-40B4-BE49-F238E27FC236}">
                <a16:creationId xmlns:a16="http://schemas.microsoft.com/office/drawing/2014/main" id="{55F0E117-CA93-452F-9872-214542B26B46}"/>
              </a:ext>
            </a:extLst>
          </p:cNvPr>
          <p:cNvPicPr>
            <a:picLocks noChangeAspect="1"/>
          </p:cNvPicPr>
          <p:nvPr/>
        </p:nvPicPr>
        <p:blipFill>
          <a:blip r:embed="rId7"/>
          <a:stretch>
            <a:fillRect/>
          </a:stretch>
        </p:blipFill>
        <p:spPr>
          <a:xfrm>
            <a:off x="7564521" y="1674581"/>
            <a:ext cx="647619" cy="304762"/>
          </a:xfrm>
          <a:prstGeom prst="rect">
            <a:avLst/>
          </a:prstGeom>
        </p:spPr>
      </p:pic>
      <p:sp>
        <p:nvSpPr>
          <p:cNvPr id="152" name="Rectangle 151">
            <a:extLst>
              <a:ext uri="{FF2B5EF4-FFF2-40B4-BE49-F238E27FC236}">
                <a16:creationId xmlns:a16="http://schemas.microsoft.com/office/drawing/2014/main" id="{B37EB044-D576-4095-BDBB-B1B664EA5A1F}"/>
              </a:ext>
            </a:extLst>
          </p:cNvPr>
          <p:cNvSpPr/>
          <p:nvPr/>
        </p:nvSpPr>
        <p:spPr>
          <a:xfrm>
            <a:off x="8019735" y="1660994"/>
            <a:ext cx="1247386" cy="4001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Content Delivery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Network</a:t>
            </a:r>
          </a:p>
        </p:txBody>
      </p:sp>
      <p:sp>
        <p:nvSpPr>
          <p:cNvPr id="153" name="Rectangle 152">
            <a:extLst>
              <a:ext uri="{FF2B5EF4-FFF2-40B4-BE49-F238E27FC236}">
                <a16:creationId xmlns:a16="http://schemas.microsoft.com/office/drawing/2014/main" id="{665C50EE-6C99-4330-8386-03C89431FA11}"/>
              </a:ext>
            </a:extLst>
          </p:cNvPr>
          <p:cNvSpPr/>
          <p:nvPr/>
        </p:nvSpPr>
        <p:spPr>
          <a:xfrm>
            <a:off x="2733010" y="1655901"/>
            <a:ext cx="1247386" cy="4001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Content Delivery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a:ea typeface="+mn-ea"/>
                <a:cs typeface="+mn-cs"/>
              </a:rPr>
              <a:t>Network</a:t>
            </a:r>
          </a:p>
        </p:txBody>
      </p:sp>
    </p:spTree>
    <p:extLst>
      <p:ext uri="{BB962C8B-B14F-4D97-AF65-F5344CB8AC3E}">
        <p14:creationId xmlns:p14="http://schemas.microsoft.com/office/powerpoint/2010/main" val="18829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D\AppData\Local\Temp\SNAGHTML107a2e7.PNG">
            <a:extLst>
              <a:ext uri="{FF2B5EF4-FFF2-40B4-BE49-F238E27FC236}">
                <a16:creationId xmlns:a16="http://schemas.microsoft.com/office/drawing/2014/main" id="{D92FA929-354A-4C76-BFC3-C1F60EE26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773" y="1315623"/>
            <a:ext cx="1090690" cy="1280927"/>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D1890CFC-9B5E-4805-9871-93B760AD6BE1}"/>
              </a:ext>
            </a:extLst>
          </p:cNvPr>
          <p:cNvCxnSpPr>
            <a:cxnSpLocks/>
          </p:cNvCxnSpPr>
          <p:nvPr/>
        </p:nvCxnSpPr>
        <p:spPr>
          <a:xfrm>
            <a:off x="3569201" y="1650717"/>
            <a:ext cx="1522572" cy="0"/>
          </a:xfrm>
          <a:prstGeom prst="straightConnector1">
            <a:avLst/>
          </a:prstGeom>
          <a:ln w="28575">
            <a:solidFill>
              <a:srgbClr val="0E9748"/>
            </a:solidFill>
            <a:tailEnd type="triangle"/>
          </a:ln>
        </p:spPr>
        <p:style>
          <a:lnRef idx="1">
            <a:schemeClr val="accent1"/>
          </a:lnRef>
          <a:fillRef idx="0">
            <a:schemeClr val="accent1"/>
          </a:fillRef>
          <a:effectRef idx="0">
            <a:schemeClr val="accent1"/>
          </a:effectRef>
          <a:fontRef idx="minor">
            <a:schemeClr val="tx1"/>
          </a:fontRef>
        </p:style>
      </p:cxn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a:noFill/>
                </a:ln>
                <a:solidFill>
                  <a:sysClr val="windowText" lastClr="000000">
                    <a:lumMod val="65000"/>
                    <a:lumOff val="35000"/>
                  </a:sysClr>
                </a:solidFill>
                <a:effectLst/>
                <a:uLnTx/>
                <a:uFillTx/>
                <a:latin typeface="Arial Black" panose="020B0A04020102020204" pitchFamily="34" charset="0"/>
                <a:ea typeface="+mj-ea"/>
                <a:cs typeface="Arial" panose="020B0604020202020204" pitchFamily="34" charset="0"/>
              </a:rPr>
              <a:t>Conditional Access Control with MS Azure Active Directory (AAD) &amp; NGINX Plus</a:t>
            </a:r>
            <a:endParaRPr kumimoji="0" lang="en-US" sz="1400" b="0" i="0" u="none" strike="noStrike" kern="1200" cap="none" spc="0" normalizeH="0" baseline="0" noProof="0" dirty="0">
              <a:ln>
                <a:noFill/>
              </a:ln>
              <a:solidFill>
                <a:sysClr val="windowText" lastClr="000000"/>
              </a:solidFill>
              <a:effectLst/>
              <a:uLnTx/>
              <a:uFillTx/>
              <a:latin typeface="Verdana"/>
              <a:ea typeface="+mj-ea"/>
              <a:cs typeface="+mj-cs"/>
            </a:endParaRPr>
          </a:p>
        </p:txBody>
      </p:sp>
      <p:pic>
        <p:nvPicPr>
          <p:cNvPr id="36" name="Picture 35">
            <a:extLst>
              <a:ext uri="{FF2B5EF4-FFF2-40B4-BE49-F238E27FC236}">
                <a16:creationId xmlns:a16="http://schemas.microsoft.com/office/drawing/2014/main" id="{2319A366-0D79-49AF-BFE9-4856D12ECE08}"/>
              </a:ext>
            </a:extLst>
          </p:cNvPr>
          <p:cNvPicPr>
            <a:picLocks noChangeAspect="1"/>
          </p:cNvPicPr>
          <p:nvPr/>
        </p:nvPicPr>
        <p:blipFill>
          <a:blip r:embed="rId3"/>
          <a:stretch>
            <a:fillRect/>
          </a:stretch>
        </p:blipFill>
        <p:spPr>
          <a:xfrm>
            <a:off x="2315920" y="3213916"/>
            <a:ext cx="1271219" cy="1370420"/>
          </a:xfrm>
          <a:prstGeom prst="rect">
            <a:avLst/>
          </a:prstGeom>
        </p:spPr>
      </p:pic>
      <p:sp>
        <p:nvSpPr>
          <p:cNvPr id="43" name="Rectangle 42">
            <a:extLst>
              <a:ext uri="{FF2B5EF4-FFF2-40B4-BE49-F238E27FC236}">
                <a16:creationId xmlns:a16="http://schemas.microsoft.com/office/drawing/2014/main" id="{DFD449FE-7754-4009-BD8D-42483700998A}"/>
              </a:ext>
            </a:extLst>
          </p:cNvPr>
          <p:cNvSpPr/>
          <p:nvPr/>
        </p:nvSpPr>
        <p:spPr>
          <a:xfrm>
            <a:off x="2650446" y="2265905"/>
            <a:ext cx="612865" cy="26381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lumMod val="65000"/>
                    <a:lumOff val="35000"/>
                  </a:prstClr>
                </a:solidFill>
                <a:effectLst/>
                <a:uLnTx/>
                <a:uFillTx/>
                <a:latin typeface="Arial"/>
                <a:ea typeface="+mn-ea"/>
                <a:cs typeface="+mn-cs"/>
              </a:rPr>
              <a:t>Client</a:t>
            </a:r>
          </a:p>
        </p:txBody>
      </p:sp>
      <p:sp>
        <p:nvSpPr>
          <p:cNvPr id="44" name="Rectangle 43">
            <a:extLst>
              <a:ext uri="{FF2B5EF4-FFF2-40B4-BE49-F238E27FC236}">
                <a16:creationId xmlns:a16="http://schemas.microsoft.com/office/drawing/2014/main" id="{D599D6D6-EB4B-432D-AEED-2F83AFAAD16F}"/>
              </a:ext>
            </a:extLst>
          </p:cNvPr>
          <p:cNvSpPr/>
          <p:nvPr/>
        </p:nvSpPr>
        <p:spPr>
          <a:xfrm>
            <a:off x="2057704" y="4573175"/>
            <a:ext cx="1787653" cy="2616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lumMod val="65000"/>
                    <a:lumOff val="35000"/>
                  </a:prstClr>
                </a:solidFill>
                <a:effectLst/>
                <a:uLnTx/>
                <a:uFillTx/>
                <a:latin typeface="Arial"/>
                <a:ea typeface="+mn-ea"/>
                <a:cs typeface="+mn-cs"/>
              </a:rPr>
              <a:t>Azure Active Directory</a:t>
            </a:r>
          </a:p>
        </p:txBody>
      </p:sp>
      <p:pic>
        <p:nvPicPr>
          <p:cNvPr id="5" name="Picture 4">
            <a:extLst>
              <a:ext uri="{FF2B5EF4-FFF2-40B4-BE49-F238E27FC236}">
                <a16:creationId xmlns:a16="http://schemas.microsoft.com/office/drawing/2014/main" id="{5FB9B10D-EA41-45C3-80CB-72DD38ED30F6}"/>
              </a:ext>
            </a:extLst>
          </p:cNvPr>
          <p:cNvPicPr>
            <a:picLocks noChangeAspect="1"/>
          </p:cNvPicPr>
          <p:nvPr/>
        </p:nvPicPr>
        <p:blipFill>
          <a:blip r:embed="rId4"/>
          <a:stretch>
            <a:fillRect/>
          </a:stretch>
        </p:blipFill>
        <p:spPr>
          <a:xfrm>
            <a:off x="7399412" y="1375397"/>
            <a:ext cx="1088849" cy="741344"/>
          </a:xfrm>
          <a:prstGeom prst="rect">
            <a:avLst/>
          </a:prstGeom>
        </p:spPr>
      </p:pic>
      <p:cxnSp>
        <p:nvCxnSpPr>
          <p:cNvPr id="48" name="Straight Arrow Connector 47">
            <a:extLst>
              <a:ext uri="{FF2B5EF4-FFF2-40B4-BE49-F238E27FC236}">
                <a16:creationId xmlns:a16="http://schemas.microsoft.com/office/drawing/2014/main" id="{113A6FC3-87F7-4419-83D0-01D0D7B361E9}"/>
              </a:ext>
            </a:extLst>
          </p:cNvPr>
          <p:cNvCxnSpPr>
            <a:cxnSpLocks/>
          </p:cNvCxnSpPr>
          <p:nvPr/>
        </p:nvCxnSpPr>
        <p:spPr>
          <a:xfrm>
            <a:off x="6125555" y="1650717"/>
            <a:ext cx="1265361" cy="0"/>
          </a:xfrm>
          <a:prstGeom prst="straightConnector1">
            <a:avLst/>
          </a:prstGeom>
          <a:ln w="285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4504CC-3A91-4394-AFC6-1686347B9DD5}"/>
              </a:ext>
            </a:extLst>
          </p:cNvPr>
          <p:cNvCxnSpPr/>
          <p:nvPr/>
        </p:nvCxnSpPr>
        <p:spPr>
          <a:xfrm>
            <a:off x="5091773" y="1650717"/>
            <a:ext cx="1004227" cy="0"/>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D9E4DD4-C1B7-4D4F-B7D7-1E45B451AFCD}"/>
              </a:ext>
            </a:extLst>
          </p:cNvPr>
          <p:cNvCxnSpPr>
            <a:cxnSpLocks/>
            <a:stCxn id="43" idx="2"/>
            <a:endCxn id="36" idx="0"/>
          </p:cNvCxnSpPr>
          <p:nvPr/>
        </p:nvCxnSpPr>
        <p:spPr>
          <a:xfrm flipH="1">
            <a:off x="2951530" y="2529716"/>
            <a:ext cx="5349" cy="684200"/>
          </a:xfrm>
          <a:prstGeom prst="straightConnector1">
            <a:avLst/>
          </a:prstGeom>
          <a:ln w="28575">
            <a:solidFill>
              <a:srgbClr val="0E9748"/>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D542B86-DDD0-43FC-9853-5F113CD8DC08}"/>
              </a:ext>
            </a:extLst>
          </p:cNvPr>
          <p:cNvCxnSpPr>
            <a:cxnSpLocks/>
          </p:cNvCxnSpPr>
          <p:nvPr/>
        </p:nvCxnSpPr>
        <p:spPr>
          <a:xfrm flipH="1">
            <a:off x="3645188" y="2202221"/>
            <a:ext cx="1446585"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5770926-4B07-4C0F-89F4-34FD37AAE07F}"/>
              </a:ext>
            </a:extLst>
          </p:cNvPr>
          <p:cNvSpPr/>
          <p:nvPr/>
        </p:nvSpPr>
        <p:spPr>
          <a:xfrm>
            <a:off x="3692830" y="3768531"/>
            <a:ext cx="1599836" cy="64633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Arial"/>
                <a:ea typeface="+mn-ea"/>
                <a:cs typeface="+mn-cs"/>
              </a:rPr>
              <a:t>User authenticates</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Arial"/>
                <a:ea typeface="+mn-ea"/>
                <a:cs typeface="+mn-cs"/>
              </a:rPr>
              <a:t>Directly with Azure</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Arial"/>
                <a:ea typeface="+mn-ea"/>
                <a:cs typeface="+mn-cs"/>
              </a:rPr>
              <a:t>Login page</a:t>
            </a:r>
          </a:p>
        </p:txBody>
      </p:sp>
      <p:sp>
        <p:nvSpPr>
          <p:cNvPr id="65" name="Rectangle 64">
            <a:extLst>
              <a:ext uri="{FF2B5EF4-FFF2-40B4-BE49-F238E27FC236}">
                <a16:creationId xmlns:a16="http://schemas.microsoft.com/office/drawing/2014/main" id="{789A024F-E0C3-4B70-A5F3-C37EFF454E70}"/>
              </a:ext>
            </a:extLst>
          </p:cNvPr>
          <p:cNvSpPr/>
          <p:nvPr/>
        </p:nvSpPr>
        <p:spPr>
          <a:xfrm>
            <a:off x="3692830" y="2450836"/>
            <a:ext cx="1446584" cy="64633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Arial"/>
                <a:ea typeface="+mn-ea"/>
                <a:cs typeface="+mn-cs"/>
              </a:rPr>
              <a:t>Unauthenticated</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Arial"/>
                <a:ea typeface="+mn-ea"/>
                <a:cs typeface="+mn-cs"/>
              </a:rPr>
              <a:t>Requests</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Arial"/>
                <a:ea typeface="+mn-ea"/>
                <a:cs typeface="+mn-cs"/>
              </a:rPr>
              <a:t>Are rejected</a:t>
            </a:r>
          </a:p>
        </p:txBody>
      </p:sp>
      <p:sp>
        <p:nvSpPr>
          <p:cNvPr id="66" name="Rectangle 65">
            <a:extLst>
              <a:ext uri="{FF2B5EF4-FFF2-40B4-BE49-F238E27FC236}">
                <a16:creationId xmlns:a16="http://schemas.microsoft.com/office/drawing/2014/main" id="{8FE2F665-F8BE-4CCA-8A78-4D79D66CD022}"/>
              </a:ext>
            </a:extLst>
          </p:cNvPr>
          <p:cNvSpPr/>
          <p:nvPr/>
        </p:nvSpPr>
        <p:spPr>
          <a:xfrm>
            <a:off x="3744448" y="1969019"/>
            <a:ext cx="1370598" cy="261610"/>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4E4E4">
                    <a:lumMod val="75000"/>
                  </a:srgbClr>
                </a:solidFill>
                <a:effectLst/>
                <a:uLnTx/>
                <a:uFillTx/>
                <a:latin typeface="Arial"/>
                <a:ea typeface="+mn-ea"/>
                <a:cs typeface="+mn-cs"/>
              </a:rPr>
              <a:t>Unauthenticated</a:t>
            </a:r>
          </a:p>
        </p:txBody>
      </p:sp>
      <p:sp>
        <p:nvSpPr>
          <p:cNvPr id="67" name="Rectangle 66">
            <a:extLst>
              <a:ext uri="{FF2B5EF4-FFF2-40B4-BE49-F238E27FC236}">
                <a16:creationId xmlns:a16="http://schemas.microsoft.com/office/drawing/2014/main" id="{AAC17466-8CAB-456D-9A12-F9E4A9302D0C}"/>
              </a:ext>
            </a:extLst>
          </p:cNvPr>
          <p:cNvSpPr/>
          <p:nvPr/>
        </p:nvSpPr>
        <p:spPr>
          <a:xfrm>
            <a:off x="6190959" y="1404496"/>
            <a:ext cx="1185180" cy="2616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E9748"/>
                </a:solidFill>
                <a:effectLst/>
                <a:uLnTx/>
                <a:uFillTx/>
                <a:latin typeface="Arial"/>
                <a:ea typeface="+mn-ea"/>
                <a:cs typeface="+mn-cs"/>
              </a:rPr>
              <a:t>Authenticated</a:t>
            </a:r>
          </a:p>
        </p:txBody>
      </p:sp>
      <p:sp>
        <p:nvSpPr>
          <p:cNvPr id="68" name="Rectangle 67">
            <a:extLst>
              <a:ext uri="{FF2B5EF4-FFF2-40B4-BE49-F238E27FC236}">
                <a16:creationId xmlns:a16="http://schemas.microsoft.com/office/drawing/2014/main" id="{712D14BD-8365-4AD4-8A36-576663E61992}"/>
              </a:ext>
            </a:extLst>
          </p:cNvPr>
          <p:cNvSpPr/>
          <p:nvPr/>
        </p:nvSpPr>
        <p:spPr>
          <a:xfrm>
            <a:off x="7409021" y="2123939"/>
            <a:ext cx="1079240" cy="26161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lumMod val="65000"/>
                    <a:lumOff val="35000"/>
                  </a:prstClr>
                </a:solidFill>
                <a:effectLst/>
                <a:uLnTx/>
                <a:uFillTx/>
                <a:latin typeface="Arial"/>
                <a:ea typeface="+mn-ea"/>
                <a:cs typeface="+mn-cs"/>
              </a:rPr>
              <a:t>Backend App</a:t>
            </a:r>
          </a:p>
        </p:txBody>
      </p:sp>
      <p:sp>
        <p:nvSpPr>
          <p:cNvPr id="69" name="Rectangle 68">
            <a:extLst>
              <a:ext uri="{FF2B5EF4-FFF2-40B4-BE49-F238E27FC236}">
                <a16:creationId xmlns:a16="http://schemas.microsoft.com/office/drawing/2014/main" id="{4426720E-9196-4307-84AA-7E91368ADD29}"/>
              </a:ext>
            </a:extLst>
          </p:cNvPr>
          <p:cNvSpPr/>
          <p:nvPr/>
        </p:nvSpPr>
        <p:spPr>
          <a:xfrm>
            <a:off x="1759789" y="1121434"/>
            <a:ext cx="6918385" cy="3778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4" name="Slide Number Placeholder 1">
            <a:extLst>
              <a:ext uri="{FF2B5EF4-FFF2-40B4-BE49-F238E27FC236}">
                <a16:creationId xmlns:a16="http://schemas.microsoft.com/office/drawing/2014/main" id="{9D509FB7-3D9B-41C9-99BA-F6ABC4D1A717}"/>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Rectangle 3">
            <a:extLst>
              <a:ext uri="{FF2B5EF4-FFF2-40B4-BE49-F238E27FC236}">
                <a16:creationId xmlns:a16="http://schemas.microsoft.com/office/drawing/2014/main" id="{BDFCEE21-8439-456E-9259-C6181D3B8D0F}"/>
              </a:ext>
            </a:extLst>
          </p:cNvPr>
          <p:cNvSpPr/>
          <p:nvPr/>
        </p:nvSpPr>
        <p:spPr>
          <a:xfrm>
            <a:off x="1923716" y="5081597"/>
            <a:ext cx="7340339" cy="307777"/>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a:ea typeface="+mn-ea"/>
                <a:cs typeface="+mn-cs"/>
              </a:rPr>
              <a:t>Figure 1. Overview of NGINX Plus validating Azure Active Directory identity tokens</a:t>
            </a:r>
            <a:endParaRPr kumimoji="0" lang="en-CA"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7" name="Rectangle 6">
            <a:extLst>
              <a:ext uri="{FF2B5EF4-FFF2-40B4-BE49-F238E27FC236}">
                <a16:creationId xmlns:a16="http://schemas.microsoft.com/office/drawing/2014/main" id="{E3D4F60E-2D67-4D75-8098-ED44EFDB22EF}"/>
              </a:ext>
            </a:extLst>
          </p:cNvPr>
          <p:cNvSpPr/>
          <p:nvPr/>
        </p:nvSpPr>
        <p:spPr>
          <a:xfrm>
            <a:off x="1643729" y="6172293"/>
            <a:ext cx="10229011" cy="276999"/>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Arial"/>
                <a:ea typeface="+mn-ea"/>
                <a:cs typeface="+mn-cs"/>
                <a:hlinkClick r:id="rId5"/>
              </a:rPr>
              <a:t>https://www.nginx.com/blog/conditional-access-control-with-microsoft-azure-active-directory/</a:t>
            </a:r>
            <a:endParaRPr kumimoji="0" lang="en-CA" sz="12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26" name="Group 25">
            <a:extLst>
              <a:ext uri="{FF2B5EF4-FFF2-40B4-BE49-F238E27FC236}">
                <a16:creationId xmlns:a16="http://schemas.microsoft.com/office/drawing/2014/main" id="{A7E0FE6F-5340-4671-8EC5-1DEB1D6F6EF7}"/>
              </a:ext>
            </a:extLst>
          </p:cNvPr>
          <p:cNvGrpSpPr/>
          <p:nvPr/>
        </p:nvGrpSpPr>
        <p:grpSpPr>
          <a:xfrm>
            <a:off x="2501784" y="1448412"/>
            <a:ext cx="934885" cy="856509"/>
            <a:chOff x="11105601" y="3231122"/>
            <a:chExt cx="348212" cy="337894"/>
          </a:xfrm>
        </p:grpSpPr>
        <p:sp>
          <p:nvSpPr>
            <p:cNvPr id="27" name="globe_2">
              <a:extLst>
                <a:ext uri="{FF2B5EF4-FFF2-40B4-BE49-F238E27FC236}">
                  <a16:creationId xmlns:a16="http://schemas.microsoft.com/office/drawing/2014/main" id="{E1861051-FEB7-4183-BA8E-36590C54989D}"/>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55FD9FFF-8F82-439E-B018-0943B7F7F02D}"/>
                </a:ext>
              </a:extLst>
            </p:cNvPr>
            <p:cNvCxnSpPr>
              <a:stCxn id="27" idx="1"/>
              <a:endCxn id="27" idx="3"/>
            </p:cNvCxnSpPr>
            <p:nvPr/>
          </p:nvCxnSpPr>
          <p:spPr>
            <a:xfrm>
              <a:off x="11280227" y="3231122"/>
              <a:ext cx="0" cy="337894"/>
            </a:xfrm>
            <a:prstGeom prst="line">
              <a:avLst/>
            </a:pr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cxnSp>
      </p:grpSp>
    </p:spTree>
    <p:extLst>
      <p:ext uri="{BB962C8B-B14F-4D97-AF65-F5344CB8AC3E}">
        <p14:creationId xmlns:p14="http://schemas.microsoft.com/office/powerpoint/2010/main" val="376046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D1890CFC-9B5E-4805-9871-93B760AD6BE1}"/>
              </a:ext>
            </a:extLst>
          </p:cNvPr>
          <p:cNvCxnSpPr>
            <a:cxnSpLocks/>
          </p:cNvCxnSpPr>
          <p:nvPr/>
        </p:nvCxnSpPr>
        <p:spPr>
          <a:xfrm>
            <a:off x="4684059" y="2231527"/>
            <a:ext cx="0" cy="1283470"/>
          </a:xfrm>
          <a:prstGeom prst="straightConnector1">
            <a:avLst/>
          </a:prstGeom>
          <a:ln w="57150">
            <a:solidFill>
              <a:srgbClr val="0E974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lumMod val="65000"/>
                    <a:lumOff val="35000"/>
                  </a:sysClr>
                </a:solidFill>
                <a:effectLst/>
                <a:uLnTx/>
                <a:uFillTx/>
                <a:latin typeface="Arial Black" panose="020B0A04020102020204" pitchFamily="34" charset="0"/>
                <a:ea typeface="+mj-ea"/>
                <a:cs typeface="Arial" panose="020B0604020202020204" pitchFamily="34" charset="0"/>
              </a:rPr>
              <a:t>NINGX-Plus HA Cluster</a:t>
            </a:r>
            <a:br>
              <a:rPr kumimoji="0" lang="en-CA"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j-ea"/>
                <a:cs typeface="Arial" panose="020B0604020202020204" pitchFamily="34" charset="0"/>
              </a:rPr>
            </a:br>
            <a:endParaRPr kumimoji="0" lang="en-US" sz="16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44" name="Rectangle 43">
            <a:extLst>
              <a:ext uri="{FF2B5EF4-FFF2-40B4-BE49-F238E27FC236}">
                <a16:creationId xmlns:a16="http://schemas.microsoft.com/office/drawing/2014/main" id="{D599D6D6-EB4B-432D-AEED-2F83AFAAD16F}"/>
              </a:ext>
            </a:extLst>
          </p:cNvPr>
          <p:cNvSpPr/>
          <p:nvPr/>
        </p:nvSpPr>
        <p:spPr>
          <a:xfrm>
            <a:off x="2360001" y="2165087"/>
            <a:ext cx="1787653" cy="646331"/>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Arial"/>
                <a:ea typeface="+mn-ea"/>
                <a:cs typeface="+mn-cs"/>
              </a:rPr>
              <a:t>Public VIP</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Arial"/>
                <a:ea typeface="+mn-ea"/>
                <a:cs typeface="+mn-cs"/>
              </a:rPr>
              <a:t>(Floating virtual</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65000"/>
                    <a:lumOff val="35000"/>
                  </a:prstClr>
                </a:solidFill>
                <a:effectLst/>
                <a:uLnTx/>
                <a:uFillTx/>
                <a:latin typeface="Arial"/>
                <a:ea typeface="+mn-ea"/>
                <a:cs typeface="+mn-cs"/>
              </a:rPr>
              <a:t>IP Address)</a:t>
            </a:r>
          </a:p>
        </p:txBody>
      </p:sp>
      <p:pic>
        <p:nvPicPr>
          <p:cNvPr id="1026" name="Picture 2" descr="C:\Users\KD\AppData\Local\Temp\SNAGHTML1b32074.PNG">
            <a:extLst>
              <a:ext uri="{FF2B5EF4-FFF2-40B4-BE49-F238E27FC236}">
                <a16:creationId xmlns:a16="http://schemas.microsoft.com/office/drawing/2014/main" id="{10D099A1-94AE-474C-BD86-72483C651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798" y="3658036"/>
            <a:ext cx="542036" cy="6410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C:\Users\KD\AppData\Local\Temp\SNAGHTML1b13f9f.PNG">
            <a:extLst>
              <a:ext uri="{FF2B5EF4-FFF2-40B4-BE49-F238E27FC236}">
                <a16:creationId xmlns:a16="http://schemas.microsoft.com/office/drawing/2014/main" id="{7EF97F86-9674-4BF9-A45B-E5DA899D2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326" y="1407890"/>
            <a:ext cx="566319" cy="680673"/>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0655B988-1E46-4BBB-9C85-3816CA6F8938}"/>
              </a:ext>
            </a:extLst>
          </p:cNvPr>
          <p:cNvSpPr/>
          <p:nvPr/>
        </p:nvSpPr>
        <p:spPr>
          <a:xfrm>
            <a:off x="4799342" y="2673207"/>
            <a:ext cx="777992" cy="338554"/>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VRP</a:t>
            </a:r>
            <a:endParaRPr kumimoji="0" lang="en-US" sz="2000" b="1"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46" name="Rectangle 45">
            <a:extLst>
              <a:ext uri="{FF2B5EF4-FFF2-40B4-BE49-F238E27FC236}">
                <a16:creationId xmlns:a16="http://schemas.microsoft.com/office/drawing/2014/main" id="{D5888119-9D51-49E4-B139-62E24DC2E0F7}"/>
              </a:ext>
            </a:extLst>
          </p:cNvPr>
          <p:cNvSpPr/>
          <p:nvPr/>
        </p:nvSpPr>
        <p:spPr>
          <a:xfrm>
            <a:off x="5188338" y="1503310"/>
            <a:ext cx="1217997" cy="369332"/>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Arial"/>
                <a:ea typeface="+mn-ea"/>
                <a:cs typeface="+mn-cs"/>
              </a:rPr>
              <a:t>MASTER</a:t>
            </a:r>
            <a:endPar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47" name="Rectangle 46">
            <a:extLst>
              <a:ext uri="{FF2B5EF4-FFF2-40B4-BE49-F238E27FC236}">
                <a16:creationId xmlns:a16="http://schemas.microsoft.com/office/drawing/2014/main" id="{C0A840FC-720C-494D-9EB5-87607006141A}"/>
              </a:ext>
            </a:extLst>
          </p:cNvPr>
          <p:cNvSpPr/>
          <p:nvPr/>
        </p:nvSpPr>
        <p:spPr>
          <a:xfrm>
            <a:off x="5164056" y="3915737"/>
            <a:ext cx="1217997" cy="369332"/>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Arial"/>
                <a:ea typeface="+mn-ea"/>
                <a:cs typeface="+mn-cs"/>
              </a:rPr>
              <a:t>BACKUP</a:t>
            </a:r>
          </a:p>
        </p:txBody>
      </p:sp>
      <p:cxnSp>
        <p:nvCxnSpPr>
          <p:cNvPr id="50" name="Straight Arrow Connector 49">
            <a:extLst>
              <a:ext uri="{FF2B5EF4-FFF2-40B4-BE49-F238E27FC236}">
                <a16:creationId xmlns:a16="http://schemas.microsoft.com/office/drawing/2014/main" id="{B81860D8-174B-46A3-8443-9A5719B0A629}"/>
              </a:ext>
            </a:extLst>
          </p:cNvPr>
          <p:cNvCxnSpPr>
            <a:cxnSpLocks/>
          </p:cNvCxnSpPr>
          <p:nvPr/>
        </p:nvCxnSpPr>
        <p:spPr>
          <a:xfrm rot="16200000">
            <a:off x="3272357" y="2203663"/>
            <a:ext cx="0" cy="1283470"/>
          </a:xfrm>
          <a:prstGeom prst="straightConnector1">
            <a:avLst/>
          </a:prstGeom>
          <a:ln w="1905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01A527-86A1-4FC9-98B0-9E5923662DD7}"/>
              </a:ext>
            </a:extLst>
          </p:cNvPr>
          <p:cNvCxnSpPr>
            <a:cxnSpLocks/>
            <a:stCxn id="54" idx="3"/>
            <a:endCxn id="60" idx="1"/>
          </p:cNvCxnSpPr>
          <p:nvPr/>
        </p:nvCxnSpPr>
        <p:spPr>
          <a:xfrm>
            <a:off x="6591543" y="2858906"/>
            <a:ext cx="1467126" cy="14356"/>
          </a:xfrm>
          <a:prstGeom prst="straightConnector1">
            <a:avLst/>
          </a:prstGeom>
          <a:ln w="1587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D9EAC6A-7A98-402E-B8B9-CD966E7D04E9}"/>
              </a:ext>
            </a:extLst>
          </p:cNvPr>
          <p:cNvSpPr/>
          <p:nvPr/>
        </p:nvSpPr>
        <p:spPr>
          <a:xfrm>
            <a:off x="6666010" y="2314612"/>
            <a:ext cx="1159909" cy="523220"/>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Arial"/>
                <a:ea typeface="+mn-ea"/>
                <a:cs typeface="+mn-cs"/>
              </a:rPr>
              <a:t>Private</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Arial"/>
                <a:ea typeface="+mn-ea"/>
                <a:cs typeface="+mn-cs"/>
              </a:rPr>
              <a:t>Network</a:t>
            </a:r>
          </a:p>
        </p:txBody>
      </p:sp>
      <p:cxnSp>
        <p:nvCxnSpPr>
          <p:cNvPr id="12" name="Connector: Elbow 11">
            <a:extLst>
              <a:ext uri="{FF2B5EF4-FFF2-40B4-BE49-F238E27FC236}">
                <a16:creationId xmlns:a16="http://schemas.microsoft.com/office/drawing/2014/main" id="{9E7EBA69-01AD-4EEF-A62D-3C2932F14542}"/>
              </a:ext>
            </a:extLst>
          </p:cNvPr>
          <p:cNvCxnSpPr>
            <a:cxnSpLocks/>
          </p:cNvCxnSpPr>
          <p:nvPr/>
        </p:nvCxnSpPr>
        <p:spPr>
          <a:xfrm rot="16200000" flipH="1">
            <a:off x="7520275" y="2581137"/>
            <a:ext cx="2279904" cy="389296"/>
          </a:xfrm>
          <a:prstGeom prst="bentConnector2">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E64846-8E1E-4B69-B2EA-BE2BCE660EFD}"/>
              </a:ext>
            </a:extLst>
          </p:cNvPr>
          <p:cNvCxnSpPr/>
          <p:nvPr/>
        </p:nvCxnSpPr>
        <p:spPr>
          <a:xfrm>
            <a:off x="8465579" y="1635833"/>
            <a:ext cx="389296" cy="0"/>
          </a:xfrm>
          <a:prstGeom prst="straightConnector1">
            <a:avLst/>
          </a:prstGeom>
          <a:ln w="15875" cap="sq">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819873-3214-4C57-95A5-5E2D996CEE43}"/>
              </a:ext>
            </a:extLst>
          </p:cNvPr>
          <p:cNvCxnSpPr/>
          <p:nvPr/>
        </p:nvCxnSpPr>
        <p:spPr>
          <a:xfrm>
            <a:off x="8465579" y="2760618"/>
            <a:ext cx="389296" cy="0"/>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Slide Number Placeholder 1">
            <a:extLst>
              <a:ext uri="{FF2B5EF4-FFF2-40B4-BE49-F238E27FC236}">
                <a16:creationId xmlns:a16="http://schemas.microsoft.com/office/drawing/2014/main" id="{B327E7E8-FFA6-4CEC-AE64-2BC3A8FFB30A}"/>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Rectangle 1">
            <a:extLst>
              <a:ext uri="{FF2B5EF4-FFF2-40B4-BE49-F238E27FC236}">
                <a16:creationId xmlns:a16="http://schemas.microsoft.com/office/drawing/2014/main" id="{B0586030-DBF4-4F18-8FF1-C78DF2D7E013}"/>
              </a:ext>
            </a:extLst>
          </p:cNvPr>
          <p:cNvSpPr/>
          <p:nvPr/>
        </p:nvSpPr>
        <p:spPr>
          <a:xfrm>
            <a:off x="3665064" y="4898248"/>
            <a:ext cx="6096000" cy="461665"/>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An active‑passive NGINX Plus HA cluster uses VRP to manage a floating virtual IP address, ensuring that the IP address is always available and traffic is not dropped</a:t>
            </a:r>
            <a:endParaRPr kumimoji="0" lang="en-CA"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3" name="Rectangle 2">
            <a:extLst>
              <a:ext uri="{FF2B5EF4-FFF2-40B4-BE49-F238E27FC236}">
                <a16:creationId xmlns:a16="http://schemas.microsoft.com/office/drawing/2014/main" id="{E45811AF-397D-430A-AE9F-503154798673}"/>
              </a:ext>
            </a:extLst>
          </p:cNvPr>
          <p:cNvSpPr/>
          <p:nvPr/>
        </p:nvSpPr>
        <p:spPr>
          <a:xfrm>
            <a:off x="1379324" y="6163826"/>
            <a:ext cx="6096000" cy="276999"/>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Arial"/>
                <a:ea typeface="+mn-ea"/>
                <a:cs typeface="+mn-cs"/>
                <a:hlinkClick r:id="rId4"/>
              </a:rPr>
              <a:t>https://www.nginx.com/products/nginx/high-availability/</a:t>
            </a:r>
            <a:endParaRPr kumimoji="0" lang="en-CA" sz="12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33" name="Group 32">
            <a:extLst>
              <a:ext uri="{FF2B5EF4-FFF2-40B4-BE49-F238E27FC236}">
                <a16:creationId xmlns:a16="http://schemas.microsoft.com/office/drawing/2014/main" id="{E06F98CA-3777-4F4B-845A-0351012F7216}"/>
              </a:ext>
            </a:extLst>
          </p:cNvPr>
          <p:cNvGrpSpPr/>
          <p:nvPr/>
        </p:nvGrpSpPr>
        <p:grpSpPr>
          <a:xfrm>
            <a:off x="1769953" y="2507787"/>
            <a:ext cx="725205" cy="674075"/>
            <a:chOff x="11105601" y="3231122"/>
            <a:chExt cx="348212" cy="337894"/>
          </a:xfrm>
        </p:grpSpPr>
        <p:sp>
          <p:nvSpPr>
            <p:cNvPr id="34" name="globe_2">
              <a:extLst>
                <a:ext uri="{FF2B5EF4-FFF2-40B4-BE49-F238E27FC236}">
                  <a16:creationId xmlns:a16="http://schemas.microsoft.com/office/drawing/2014/main" id="{B0851137-8789-4045-865C-42373554EC0E}"/>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31750"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36" name="Straight Connector 35">
              <a:extLst>
                <a:ext uri="{FF2B5EF4-FFF2-40B4-BE49-F238E27FC236}">
                  <a16:creationId xmlns:a16="http://schemas.microsoft.com/office/drawing/2014/main" id="{6A88CDB7-5DDF-40E6-97CC-B3E7963F0564}"/>
                </a:ext>
              </a:extLst>
            </p:cNvPr>
            <p:cNvCxnSpPr>
              <a:stCxn id="34" idx="1"/>
              <a:endCxn id="34" idx="3"/>
            </p:cNvCxnSpPr>
            <p:nvPr/>
          </p:nvCxnSpPr>
          <p:spPr>
            <a:xfrm>
              <a:off x="11280227" y="3231122"/>
              <a:ext cx="0" cy="337894"/>
            </a:xfrm>
            <a:prstGeom prst="line">
              <a:avLst/>
            </a:prstGeom>
            <a:noFill/>
            <a:ln w="31750"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37" name="Picture 36">
            <a:extLst>
              <a:ext uri="{FF2B5EF4-FFF2-40B4-BE49-F238E27FC236}">
                <a16:creationId xmlns:a16="http://schemas.microsoft.com/office/drawing/2014/main" id="{ED88515D-4E0B-4AB0-8B34-B8C12478E01A}"/>
              </a:ext>
            </a:extLst>
          </p:cNvPr>
          <p:cNvPicPr>
            <a:picLocks noChangeAspect="1"/>
          </p:cNvPicPr>
          <p:nvPr/>
        </p:nvPicPr>
        <p:blipFill>
          <a:blip r:embed="rId5"/>
          <a:stretch>
            <a:fillRect/>
          </a:stretch>
        </p:blipFill>
        <p:spPr>
          <a:xfrm>
            <a:off x="9642750" y="1548035"/>
            <a:ext cx="424950" cy="424948"/>
          </a:xfrm>
          <a:prstGeom prst="rect">
            <a:avLst/>
          </a:prstGeom>
        </p:spPr>
      </p:pic>
      <p:sp>
        <p:nvSpPr>
          <p:cNvPr id="40" name="Rectangle 39">
            <a:extLst>
              <a:ext uri="{FF2B5EF4-FFF2-40B4-BE49-F238E27FC236}">
                <a16:creationId xmlns:a16="http://schemas.microsoft.com/office/drawing/2014/main" id="{4C007EBA-8C08-4373-A535-B96FA95C38C8}"/>
              </a:ext>
            </a:extLst>
          </p:cNvPr>
          <p:cNvSpPr/>
          <p:nvPr/>
        </p:nvSpPr>
        <p:spPr>
          <a:xfrm>
            <a:off x="8929342" y="1406323"/>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48" name="Picture 47">
            <a:extLst>
              <a:ext uri="{FF2B5EF4-FFF2-40B4-BE49-F238E27FC236}">
                <a16:creationId xmlns:a16="http://schemas.microsoft.com/office/drawing/2014/main" id="{2641AE5A-F80A-4084-9047-1DAD6DF0BD2F}"/>
              </a:ext>
            </a:extLst>
          </p:cNvPr>
          <p:cNvPicPr>
            <a:picLocks noChangeAspect="1"/>
          </p:cNvPicPr>
          <p:nvPr/>
        </p:nvPicPr>
        <p:blipFill>
          <a:blip r:embed="rId6"/>
          <a:stretch>
            <a:fillRect/>
          </a:stretch>
        </p:blipFill>
        <p:spPr>
          <a:xfrm>
            <a:off x="10214298" y="2020675"/>
            <a:ext cx="299734" cy="177116"/>
          </a:xfrm>
          <a:prstGeom prst="rect">
            <a:avLst/>
          </a:prstGeom>
        </p:spPr>
      </p:pic>
      <p:pic>
        <p:nvPicPr>
          <p:cNvPr id="53" name="Picture 52">
            <a:extLst>
              <a:ext uri="{FF2B5EF4-FFF2-40B4-BE49-F238E27FC236}">
                <a16:creationId xmlns:a16="http://schemas.microsoft.com/office/drawing/2014/main" id="{E7721233-BC1A-4F93-8C90-08592A4B47C4}"/>
              </a:ext>
            </a:extLst>
          </p:cNvPr>
          <p:cNvPicPr>
            <a:picLocks noChangeAspect="1"/>
          </p:cNvPicPr>
          <p:nvPr/>
        </p:nvPicPr>
        <p:blipFill>
          <a:blip r:embed="rId5"/>
          <a:stretch>
            <a:fillRect/>
          </a:stretch>
        </p:blipFill>
        <p:spPr>
          <a:xfrm>
            <a:off x="9154594" y="1548035"/>
            <a:ext cx="424950" cy="424948"/>
          </a:xfrm>
          <a:prstGeom prst="rect">
            <a:avLst/>
          </a:prstGeom>
        </p:spPr>
      </p:pic>
      <p:sp>
        <p:nvSpPr>
          <p:cNvPr id="54" name="Rectangle 53">
            <a:extLst>
              <a:ext uri="{FF2B5EF4-FFF2-40B4-BE49-F238E27FC236}">
                <a16:creationId xmlns:a16="http://schemas.microsoft.com/office/drawing/2014/main" id="{D3BF68D4-B89B-4DCD-A04F-8CD1725C1685}"/>
              </a:ext>
            </a:extLst>
          </p:cNvPr>
          <p:cNvSpPr/>
          <p:nvPr/>
        </p:nvSpPr>
        <p:spPr>
          <a:xfrm>
            <a:off x="3951958" y="1119848"/>
            <a:ext cx="2639585" cy="3478116"/>
          </a:xfrm>
          <a:prstGeom prst="rect">
            <a:avLst/>
          </a:prstGeom>
          <a:noFill/>
          <a:ln w="15875">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60" name="Rectangle 59">
            <a:extLst>
              <a:ext uri="{FF2B5EF4-FFF2-40B4-BE49-F238E27FC236}">
                <a16:creationId xmlns:a16="http://schemas.microsoft.com/office/drawing/2014/main" id="{DF8BBB2B-6127-4463-9B2D-4AED960042C4}"/>
              </a:ext>
            </a:extLst>
          </p:cNvPr>
          <p:cNvSpPr/>
          <p:nvPr/>
        </p:nvSpPr>
        <p:spPr>
          <a:xfrm>
            <a:off x="8058669" y="1134204"/>
            <a:ext cx="2639585" cy="3478116"/>
          </a:xfrm>
          <a:prstGeom prst="rect">
            <a:avLst/>
          </a:prstGeom>
          <a:noFill/>
          <a:ln w="15875">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62" name="Picture 61">
            <a:extLst>
              <a:ext uri="{FF2B5EF4-FFF2-40B4-BE49-F238E27FC236}">
                <a16:creationId xmlns:a16="http://schemas.microsoft.com/office/drawing/2014/main" id="{CD40DA66-BB0D-4AF5-AE1C-B3B6E64EB615}"/>
              </a:ext>
            </a:extLst>
          </p:cNvPr>
          <p:cNvPicPr>
            <a:picLocks noChangeAspect="1"/>
          </p:cNvPicPr>
          <p:nvPr/>
        </p:nvPicPr>
        <p:blipFill>
          <a:blip r:embed="rId5"/>
          <a:stretch>
            <a:fillRect/>
          </a:stretch>
        </p:blipFill>
        <p:spPr>
          <a:xfrm>
            <a:off x="9642750" y="2592297"/>
            <a:ext cx="424950" cy="424948"/>
          </a:xfrm>
          <a:prstGeom prst="rect">
            <a:avLst/>
          </a:prstGeom>
        </p:spPr>
      </p:pic>
      <p:sp>
        <p:nvSpPr>
          <p:cNvPr id="63" name="Rectangle 62">
            <a:extLst>
              <a:ext uri="{FF2B5EF4-FFF2-40B4-BE49-F238E27FC236}">
                <a16:creationId xmlns:a16="http://schemas.microsoft.com/office/drawing/2014/main" id="{53147FBE-5AD3-4EF4-8C18-FC3E2234AD25}"/>
              </a:ext>
            </a:extLst>
          </p:cNvPr>
          <p:cNvSpPr/>
          <p:nvPr/>
        </p:nvSpPr>
        <p:spPr>
          <a:xfrm>
            <a:off x="8929342" y="2450585"/>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65" name="Picture 64">
            <a:extLst>
              <a:ext uri="{FF2B5EF4-FFF2-40B4-BE49-F238E27FC236}">
                <a16:creationId xmlns:a16="http://schemas.microsoft.com/office/drawing/2014/main" id="{4AA6D4A4-6FDE-4FC4-ABD1-19579916E6E3}"/>
              </a:ext>
            </a:extLst>
          </p:cNvPr>
          <p:cNvPicPr>
            <a:picLocks noChangeAspect="1"/>
          </p:cNvPicPr>
          <p:nvPr/>
        </p:nvPicPr>
        <p:blipFill>
          <a:blip r:embed="rId6"/>
          <a:stretch>
            <a:fillRect/>
          </a:stretch>
        </p:blipFill>
        <p:spPr>
          <a:xfrm>
            <a:off x="10214298" y="3064937"/>
            <a:ext cx="299734" cy="177116"/>
          </a:xfrm>
          <a:prstGeom prst="rect">
            <a:avLst/>
          </a:prstGeom>
        </p:spPr>
      </p:pic>
      <p:pic>
        <p:nvPicPr>
          <p:cNvPr id="66" name="Picture 65">
            <a:extLst>
              <a:ext uri="{FF2B5EF4-FFF2-40B4-BE49-F238E27FC236}">
                <a16:creationId xmlns:a16="http://schemas.microsoft.com/office/drawing/2014/main" id="{44D3E93B-3FB3-44E6-92B5-261BF7E31BD5}"/>
              </a:ext>
            </a:extLst>
          </p:cNvPr>
          <p:cNvPicPr>
            <a:picLocks noChangeAspect="1"/>
          </p:cNvPicPr>
          <p:nvPr/>
        </p:nvPicPr>
        <p:blipFill>
          <a:blip r:embed="rId5"/>
          <a:stretch>
            <a:fillRect/>
          </a:stretch>
        </p:blipFill>
        <p:spPr>
          <a:xfrm>
            <a:off x="9154594" y="2592297"/>
            <a:ext cx="424950" cy="424948"/>
          </a:xfrm>
          <a:prstGeom prst="rect">
            <a:avLst/>
          </a:prstGeom>
        </p:spPr>
      </p:pic>
      <p:pic>
        <p:nvPicPr>
          <p:cNvPr id="67" name="Picture 66">
            <a:extLst>
              <a:ext uri="{FF2B5EF4-FFF2-40B4-BE49-F238E27FC236}">
                <a16:creationId xmlns:a16="http://schemas.microsoft.com/office/drawing/2014/main" id="{CCF1A9BD-4040-4FF3-9579-53031BB4523A}"/>
              </a:ext>
            </a:extLst>
          </p:cNvPr>
          <p:cNvPicPr>
            <a:picLocks noChangeAspect="1"/>
          </p:cNvPicPr>
          <p:nvPr/>
        </p:nvPicPr>
        <p:blipFill>
          <a:blip r:embed="rId5"/>
          <a:stretch>
            <a:fillRect/>
          </a:stretch>
        </p:blipFill>
        <p:spPr>
          <a:xfrm>
            <a:off x="9642750" y="3647454"/>
            <a:ext cx="424950" cy="424948"/>
          </a:xfrm>
          <a:prstGeom prst="rect">
            <a:avLst/>
          </a:prstGeom>
        </p:spPr>
      </p:pic>
      <p:sp>
        <p:nvSpPr>
          <p:cNvPr id="68" name="Rectangle 67">
            <a:extLst>
              <a:ext uri="{FF2B5EF4-FFF2-40B4-BE49-F238E27FC236}">
                <a16:creationId xmlns:a16="http://schemas.microsoft.com/office/drawing/2014/main" id="{E071EC55-48AF-4E63-8E6C-6CA68BAC0BF0}"/>
              </a:ext>
            </a:extLst>
          </p:cNvPr>
          <p:cNvSpPr/>
          <p:nvPr/>
        </p:nvSpPr>
        <p:spPr>
          <a:xfrm>
            <a:off x="8929342" y="3505742"/>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69" name="Picture 68">
            <a:extLst>
              <a:ext uri="{FF2B5EF4-FFF2-40B4-BE49-F238E27FC236}">
                <a16:creationId xmlns:a16="http://schemas.microsoft.com/office/drawing/2014/main" id="{E4DA8B30-B8D0-45A2-A4E3-7588F168866F}"/>
              </a:ext>
            </a:extLst>
          </p:cNvPr>
          <p:cNvPicPr>
            <a:picLocks noChangeAspect="1"/>
          </p:cNvPicPr>
          <p:nvPr/>
        </p:nvPicPr>
        <p:blipFill>
          <a:blip r:embed="rId6"/>
          <a:stretch>
            <a:fillRect/>
          </a:stretch>
        </p:blipFill>
        <p:spPr>
          <a:xfrm>
            <a:off x="10214298" y="4120094"/>
            <a:ext cx="299734" cy="177116"/>
          </a:xfrm>
          <a:prstGeom prst="rect">
            <a:avLst/>
          </a:prstGeom>
        </p:spPr>
      </p:pic>
      <p:pic>
        <p:nvPicPr>
          <p:cNvPr id="70" name="Picture 69">
            <a:extLst>
              <a:ext uri="{FF2B5EF4-FFF2-40B4-BE49-F238E27FC236}">
                <a16:creationId xmlns:a16="http://schemas.microsoft.com/office/drawing/2014/main" id="{33EA6CA5-F77B-4D13-A79E-16F21EB5ABFE}"/>
              </a:ext>
            </a:extLst>
          </p:cNvPr>
          <p:cNvPicPr>
            <a:picLocks noChangeAspect="1"/>
          </p:cNvPicPr>
          <p:nvPr/>
        </p:nvPicPr>
        <p:blipFill>
          <a:blip r:embed="rId5"/>
          <a:stretch>
            <a:fillRect/>
          </a:stretch>
        </p:blipFill>
        <p:spPr>
          <a:xfrm>
            <a:off x="9154594" y="3647454"/>
            <a:ext cx="424950" cy="424948"/>
          </a:xfrm>
          <a:prstGeom prst="rect">
            <a:avLst/>
          </a:prstGeom>
        </p:spPr>
      </p:pic>
      <p:pic>
        <p:nvPicPr>
          <p:cNvPr id="38" name="Picture 37">
            <a:extLst>
              <a:ext uri="{FF2B5EF4-FFF2-40B4-BE49-F238E27FC236}">
                <a16:creationId xmlns:a16="http://schemas.microsoft.com/office/drawing/2014/main" id="{BA9AA509-800E-42A8-A720-27FD2A8CB0FA}"/>
              </a:ext>
            </a:extLst>
          </p:cNvPr>
          <p:cNvPicPr>
            <a:picLocks noChangeAspect="1"/>
          </p:cNvPicPr>
          <p:nvPr/>
        </p:nvPicPr>
        <p:blipFill>
          <a:blip r:embed="rId7"/>
          <a:stretch>
            <a:fillRect/>
          </a:stretch>
        </p:blipFill>
        <p:spPr>
          <a:xfrm>
            <a:off x="6382053" y="4468272"/>
            <a:ext cx="445387" cy="257195"/>
          </a:xfrm>
          <a:prstGeom prst="rect">
            <a:avLst/>
          </a:prstGeom>
        </p:spPr>
      </p:pic>
      <p:pic>
        <p:nvPicPr>
          <p:cNvPr id="39" name="Picture 38">
            <a:extLst>
              <a:ext uri="{FF2B5EF4-FFF2-40B4-BE49-F238E27FC236}">
                <a16:creationId xmlns:a16="http://schemas.microsoft.com/office/drawing/2014/main" id="{E6ABA0CD-27ED-436A-AC20-92FBF2DF6901}"/>
              </a:ext>
            </a:extLst>
          </p:cNvPr>
          <p:cNvPicPr>
            <a:picLocks noChangeAspect="1"/>
          </p:cNvPicPr>
          <p:nvPr/>
        </p:nvPicPr>
        <p:blipFill>
          <a:blip r:embed="rId7"/>
          <a:stretch>
            <a:fillRect/>
          </a:stretch>
        </p:blipFill>
        <p:spPr>
          <a:xfrm>
            <a:off x="10475560" y="4483722"/>
            <a:ext cx="445387" cy="257195"/>
          </a:xfrm>
          <a:prstGeom prst="rect">
            <a:avLst/>
          </a:prstGeom>
        </p:spPr>
      </p:pic>
    </p:spTree>
    <p:extLst>
      <p:ext uri="{BB962C8B-B14F-4D97-AF65-F5344CB8AC3E}">
        <p14:creationId xmlns:p14="http://schemas.microsoft.com/office/powerpoint/2010/main" val="152261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D1890CFC-9B5E-4805-9871-93B760AD6BE1}"/>
              </a:ext>
            </a:extLst>
          </p:cNvPr>
          <p:cNvCxnSpPr>
            <a:cxnSpLocks/>
            <a:stCxn id="52" idx="2"/>
            <a:endCxn id="37" idx="1"/>
          </p:cNvCxnSpPr>
          <p:nvPr/>
        </p:nvCxnSpPr>
        <p:spPr>
          <a:xfrm>
            <a:off x="3536129" y="2464528"/>
            <a:ext cx="2020636" cy="450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lumMod val="65000"/>
                    <a:lumOff val="35000"/>
                  </a:sysClr>
                </a:solidFill>
                <a:effectLst/>
                <a:uLnTx/>
                <a:uFillTx/>
                <a:latin typeface="Arial Black" panose="020B0A04020102020204" pitchFamily="34" charset="0"/>
                <a:ea typeface="+mj-ea"/>
                <a:cs typeface="Arial" panose="020B0604020202020204" pitchFamily="34" charset="0"/>
              </a:rPr>
              <a:t>NINGX-Plus Cloud Architecture – Simple Cloud Bursting (1/3)</a:t>
            </a:r>
            <a:br>
              <a:rPr kumimoji="0" lang="en-CA"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j-ea"/>
                <a:cs typeface="Arial" panose="020B0604020202020204" pitchFamily="34" charset="0"/>
              </a:rPr>
            </a:br>
            <a:endParaRPr kumimoji="0" lang="en-US" sz="16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2" name="Rectangle 1">
            <a:extLst>
              <a:ext uri="{FF2B5EF4-FFF2-40B4-BE49-F238E27FC236}">
                <a16:creationId xmlns:a16="http://schemas.microsoft.com/office/drawing/2014/main" id="{72F2B18A-AF78-48BE-BE7A-6CA7C5173696}"/>
              </a:ext>
            </a:extLst>
          </p:cNvPr>
          <p:cNvSpPr/>
          <p:nvPr/>
        </p:nvSpPr>
        <p:spPr>
          <a:xfrm>
            <a:off x="5457825" y="1181100"/>
            <a:ext cx="4198894" cy="2352663"/>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7" name="Picture 2" descr="C:\Users\KD\AppData\Local\Temp\SNAGHTML107a2e7.PNG">
            <a:extLst>
              <a:ext uri="{FF2B5EF4-FFF2-40B4-BE49-F238E27FC236}">
                <a16:creationId xmlns:a16="http://schemas.microsoft.com/office/drawing/2014/main" id="{D75CB7F0-BA5A-46FE-A8B9-EE879101B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765" y="2113207"/>
            <a:ext cx="605959" cy="71165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5A03233A-331E-4C0F-AC0A-27BA2AFEB35D}"/>
              </a:ext>
            </a:extLst>
          </p:cNvPr>
          <p:cNvSpPr/>
          <p:nvPr/>
        </p:nvSpPr>
        <p:spPr>
          <a:xfrm>
            <a:off x="6715124" y="3742038"/>
            <a:ext cx="2941595" cy="2352663"/>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43" name="Rectangle 42">
            <a:extLst>
              <a:ext uri="{FF2B5EF4-FFF2-40B4-BE49-F238E27FC236}">
                <a16:creationId xmlns:a16="http://schemas.microsoft.com/office/drawing/2014/main" id="{A1F84B10-9A64-4F04-89CE-06AA84FBF203}"/>
              </a:ext>
            </a:extLst>
          </p:cNvPr>
          <p:cNvSpPr/>
          <p:nvPr/>
        </p:nvSpPr>
        <p:spPr>
          <a:xfrm>
            <a:off x="6675996" y="5349834"/>
            <a:ext cx="782546"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rPr>
              <a:t>Cloud</a:t>
            </a:r>
          </a:p>
        </p:txBody>
      </p:sp>
      <p:sp>
        <p:nvSpPr>
          <p:cNvPr id="48" name="Rectangle 47">
            <a:extLst>
              <a:ext uri="{FF2B5EF4-FFF2-40B4-BE49-F238E27FC236}">
                <a16:creationId xmlns:a16="http://schemas.microsoft.com/office/drawing/2014/main" id="{910BEF73-ADB6-40F9-ACD4-C947F9D25907}"/>
              </a:ext>
            </a:extLst>
          </p:cNvPr>
          <p:cNvSpPr/>
          <p:nvPr/>
        </p:nvSpPr>
        <p:spPr>
          <a:xfrm>
            <a:off x="5842894" y="1268899"/>
            <a:ext cx="1348890"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rPr>
              <a:t>On-Premises</a:t>
            </a:r>
          </a:p>
        </p:txBody>
      </p:sp>
      <p:pic>
        <p:nvPicPr>
          <p:cNvPr id="53" name="Picture 52">
            <a:extLst>
              <a:ext uri="{FF2B5EF4-FFF2-40B4-BE49-F238E27FC236}">
                <a16:creationId xmlns:a16="http://schemas.microsoft.com/office/drawing/2014/main" id="{D341A832-4E0F-453A-8500-B369D1D36E2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182" b="91818" l="9091" r="89773">
                        <a14:foregroundMark x1="69318" y1="71818" x2="69318" y2="71818"/>
                        <a14:foregroundMark x1="22727" y1="8182" x2="22727" y2="8182"/>
                        <a14:foregroundMark x1="85227" y1="91818" x2="85227" y2="91818"/>
                        <a14:foregroundMark x1="30682" y1="28182" x2="30682" y2="28182"/>
                        <a14:foregroundMark x1="30682" y1="38182" x2="30682" y2="38182"/>
                        <a14:foregroundMark x1="30682" y1="28182" x2="30682" y2="28182"/>
                        <a14:foregroundMark x1="29545" y1="26364" x2="29545" y2="26364"/>
                        <a14:foregroundMark x1="17045" y1="17273" x2="17045" y2="17273"/>
                        <a14:foregroundMark x1="19318" y1="25455" x2="19318" y2="25455"/>
                      </a14:backgroundRemoval>
                    </a14:imgEffect>
                  </a14:imgLayer>
                </a14:imgProps>
              </a:ext>
            </a:extLst>
          </a:blip>
          <a:stretch>
            <a:fillRect/>
          </a:stretch>
        </p:blipFill>
        <p:spPr>
          <a:xfrm>
            <a:off x="5163787" y="901351"/>
            <a:ext cx="588076" cy="735096"/>
          </a:xfrm>
          <a:prstGeom prst="rect">
            <a:avLst/>
          </a:prstGeom>
        </p:spPr>
      </p:pic>
      <p:pic>
        <p:nvPicPr>
          <p:cNvPr id="54" name="Picture 53">
            <a:extLst>
              <a:ext uri="{FF2B5EF4-FFF2-40B4-BE49-F238E27FC236}">
                <a16:creationId xmlns:a16="http://schemas.microsoft.com/office/drawing/2014/main" id="{0B5C2A5F-92AB-4D4F-966E-E1B4F3B006B9}"/>
              </a:ext>
            </a:extLst>
          </p:cNvPr>
          <p:cNvPicPr>
            <a:picLocks noChangeAspect="1"/>
          </p:cNvPicPr>
          <p:nvPr/>
        </p:nvPicPr>
        <p:blipFill>
          <a:blip r:embed="rId5"/>
          <a:stretch>
            <a:fillRect/>
          </a:stretch>
        </p:blipFill>
        <p:spPr>
          <a:xfrm>
            <a:off x="6517339" y="5679402"/>
            <a:ext cx="810642" cy="459261"/>
          </a:xfrm>
          <a:prstGeom prst="rect">
            <a:avLst/>
          </a:prstGeom>
        </p:spPr>
      </p:pic>
      <p:cxnSp>
        <p:nvCxnSpPr>
          <p:cNvPr id="72" name="Straight Arrow Connector 71">
            <a:extLst>
              <a:ext uri="{FF2B5EF4-FFF2-40B4-BE49-F238E27FC236}">
                <a16:creationId xmlns:a16="http://schemas.microsoft.com/office/drawing/2014/main" id="{E5071AA8-1B97-430D-B32F-3E5D59E5DD06}"/>
              </a:ext>
            </a:extLst>
          </p:cNvPr>
          <p:cNvCxnSpPr>
            <a:cxnSpLocks/>
          </p:cNvCxnSpPr>
          <p:nvPr/>
        </p:nvCxnSpPr>
        <p:spPr>
          <a:xfrm flipV="1">
            <a:off x="6241532" y="1705503"/>
            <a:ext cx="1676011" cy="54989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3A24F3A-CF24-4DC6-B3F5-556BF8CF6DED}"/>
              </a:ext>
            </a:extLst>
          </p:cNvPr>
          <p:cNvCxnSpPr>
            <a:cxnSpLocks/>
          </p:cNvCxnSpPr>
          <p:nvPr/>
        </p:nvCxnSpPr>
        <p:spPr>
          <a:xfrm>
            <a:off x="6249769" y="2371671"/>
            <a:ext cx="1635000" cy="50382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43DF45A-9A51-4526-BF94-2AB7A200D9D7}"/>
              </a:ext>
            </a:extLst>
          </p:cNvPr>
          <p:cNvCxnSpPr>
            <a:cxnSpLocks/>
            <a:endCxn id="42" idx="1"/>
          </p:cNvCxnSpPr>
          <p:nvPr/>
        </p:nvCxnSpPr>
        <p:spPr>
          <a:xfrm>
            <a:off x="6140857" y="2773328"/>
            <a:ext cx="1839441" cy="1566223"/>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F4C3916-A217-4312-8790-47C255CB2C11}"/>
              </a:ext>
            </a:extLst>
          </p:cNvPr>
          <p:cNvCxnSpPr>
            <a:cxnSpLocks/>
            <a:stCxn id="37" idx="2"/>
            <a:endCxn id="47" idx="1"/>
          </p:cNvCxnSpPr>
          <p:nvPr/>
        </p:nvCxnSpPr>
        <p:spPr>
          <a:xfrm>
            <a:off x="5859745" y="2824857"/>
            <a:ext cx="2123651" cy="247784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Slide Number Placeholder 1">
            <a:extLst>
              <a:ext uri="{FF2B5EF4-FFF2-40B4-BE49-F238E27FC236}">
                <a16:creationId xmlns:a16="http://schemas.microsoft.com/office/drawing/2014/main" id="{52BCC508-27FF-4821-896C-86A9112A5B11}"/>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3" name="Rectangle 2">
            <a:extLst>
              <a:ext uri="{FF2B5EF4-FFF2-40B4-BE49-F238E27FC236}">
                <a16:creationId xmlns:a16="http://schemas.microsoft.com/office/drawing/2014/main" id="{03193F86-D2D8-491E-88CC-0DC7A423360E}"/>
              </a:ext>
            </a:extLst>
          </p:cNvPr>
          <p:cNvSpPr/>
          <p:nvPr/>
        </p:nvSpPr>
        <p:spPr>
          <a:xfrm>
            <a:off x="2282066" y="4208385"/>
            <a:ext cx="3415402" cy="830997"/>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NGINX Plus sends traffic to the cloud when the local servers are all busy</a:t>
            </a:r>
            <a:endParaRPr kumimoji="0" lang="en-CA"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Rectangle 3">
            <a:extLst>
              <a:ext uri="{FF2B5EF4-FFF2-40B4-BE49-F238E27FC236}">
                <a16:creationId xmlns:a16="http://schemas.microsoft.com/office/drawing/2014/main" id="{CBBC1422-3D85-458B-ACB4-9B42B7B19DB7}"/>
              </a:ext>
            </a:extLst>
          </p:cNvPr>
          <p:cNvSpPr/>
          <p:nvPr/>
        </p:nvSpPr>
        <p:spPr>
          <a:xfrm>
            <a:off x="1401671" y="6236034"/>
            <a:ext cx="6096000" cy="276999"/>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Arial"/>
                <a:ea typeface="+mn-ea"/>
                <a:cs typeface="+mn-cs"/>
                <a:hlinkClick r:id="rId6"/>
              </a:rPr>
              <a:t>https://www.nginx.com/blog/cloud-architectures/</a:t>
            </a:r>
            <a:endParaRPr kumimoji="0" lang="en-CA" sz="1200" b="0" i="0" u="none" strike="noStrike" kern="1200" cap="none" spc="0" normalizeH="0" baseline="0" noProof="0" dirty="0">
              <a:ln>
                <a:noFill/>
              </a:ln>
              <a:solidFill>
                <a:prstClr val="black"/>
              </a:solidFill>
              <a:effectLst/>
              <a:uLnTx/>
              <a:uFillTx/>
              <a:latin typeface="Arial"/>
              <a:ea typeface="+mn-ea"/>
              <a:cs typeface="+mn-cs"/>
            </a:endParaRPr>
          </a:p>
        </p:txBody>
      </p:sp>
      <p:pic>
        <p:nvPicPr>
          <p:cNvPr id="26" name="Picture 25">
            <a:extLst>
              <a:ext uri="{FF2B5EF4-FFF2-40B4-BE49-F238E27FC236}">
                <a16:creationId xmlns:a16="http://schemas.microsoft.com/office/drawing/2014/main" id="{CE838FD3-6266-4AF8-9145-264671199E95}"/>
              </a:ext>
            </a:extLst>
          </p:cNvPr>
          <p:cNvPicPr>
            <a:picLocks noChangeAspect="1"/>
          </p:cNvPicPr>
          <p:nvPr/>
        </p:nvPicPr>
        <p:blipFill>
          <a:blip r:embed="rId7"/>
          <a:stretch>
            <a:fillRect/>
          </a:stretch>
        </p:blipFill>
        <p:spPr>
          <a:xfrm>
            <a:off x="8670153" y="1514248"/>
            <a:ext cx="424950" cy="424948"/>
          </a:xfrm>
          <a:prstGeom prst="rect">
            <a:avLst/>
          </a:prstGeom>
        </p:spPr>
      </p:pic>
      <p:sp>
        <p:nvSpPr>
          <p:cNvPr id="27" name="Rectangle 26">
            <a:extLst>
              <a:ext uri="{FF2B5EF4-FFF2-40B4-BE49-F238E27FC236}">
                <a16:creationId xmlns:a16="http://schemas.microsoft.com/office/drawing/2014/main" id="{F99C8718-D8AF-4254-9318-521CD33B0633}"/>
              </a:ext>
            </a:extLst>
          </p:cNvPr>
          <p:cNvSpPr/>
          <p:nvPr/>
        </p:nvSpPr>
        <p:spPr>
          <a:xfrm>
            <a:off x="7956745" y="1372536"/>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8" name="Picture 27">
            <a:extLst>
              <a:ext uri="{FF2B5EF4-FFF2-40B4-BE49-F238E27FC236}">
                <a16:creationId xmlns:a16="http://schemas.microsoft.com/office/drawing/2014/main" id="{9E1A4E02-F6F7-4B85-A89C-A7A3EB07CDF7}"/>
              </a:ext>
            </a:extLst>
          </p:cNvPr>
          <p:cNvPicPr>
            <a:picLocks noChangeAspect="1"/>
          </p:cNvPicPr>
          <p:nvPr/>
        </p:nvPicPr>
        <p:blipFill>
          <a:blip r:embed="rId8"/>
          <a:stretch>
            <a:fillRect/>
          </a:stretch>
        </p:blipFill>
        <p:spPr>
          <a:xfrm>
            <a:off x="9241701" y="1986888"/>
            <a:ext cx="299734" cy="177116"/>
          </a:xfrm>
          <a:prstGeom prst="rect">
            <a:avLst/>
          </a:prstGeom>
        </p:spPr>
      </p:pic>
      <p:pic>
        <p:nvPicPr>
          <p:cNvPr id="29" name="Picture 28">
            <a:extLst>
              <a:ext uri="{FF2B5EF4-FFF2-40B4-BE49-F238E27FC236}">
                <a16:creationId xmlns:a16="http://schemas.microsoft.com/office/drawing/2014/main" id="{E8146B47-4BFA-46B4-8D2D-8CA188DA324D}"/>
              </a:ext>
            </a:extLst>
          </p:cNvPr>
          <p:cNvPicPr>
            <a:picLocks noChangeAspect="1"/>
          </p:cNvPicPr>
          <p:nvPr/>
        </p:nvPicPr>
        <p:blipFill>
          <a:blip r:embed="rId7"/>
          <a:stretch>
            <a:fillRect/>
          </a:stretch>
        </p:blipFill>
        <p:spPr>
          <a:xfrm>
            <a:off x="8181997" y="1514248"/>
            <a:ext cx="424950" cy="424948"/>
          </a:xfrm>
          <a:prstGeom prst="rect">
            <a:avLst/>
          </a:prstGeom>
        </p:spPr>
      </p:pic>
      <p:pic>
        <p:nvPicPr>
          <p:cNvPr id="32" name="Picture 31">
            <a:extLst>
              <a:ext uri="{FF2B5EF4-FFF2-40B4-BE49-F238E27FC236}">
                <a16:creationId xmlns:a16="http://schemas.microsoft.com/office/drawing/2014/main" id="{373744CB-2130-4039-9863-D05F6816DBD9}"/>
              </a:ext>
            </a:extLst>
          </p:cNvPr>
          <p:cNvPicPr>
            <a:picLocks noChangeAspect="1"/>
          </p:cNvPicPr>
          <p:nvPr/>
        </p:nvPicPr>
        <p:blipFill>
          <a:blip r:embed="rId7"/>
          <a:stretch>
            <a:fillRect/>
          </a:stretch>
        </p:blipFill>
        <p:spPr>
          <a:xfrm>
            <a:off x="8676525" y="2522308"/>
            <a:ext cx="424950" cy="424948"/>
          </a:xfrm>
          <a:prstGeom prst="rect">
            <a:avLst/>
          </a:prstGeom>
        </p:spPr>
      </p:pic>
      <p:sp>
        <p:nvSpPr>
          <p:cNvPr id="35" name="Rectangle 34">
            <a:extLst>
              <a:ext uri="{FF2B5EF4-FFF2-40B4-BE49-F238E27FC236}">
                <a16:creationId xmlns:a16="http://schemas.microsoft.com/office/drawing/2014/main" id="{CFA7372E-24E3-4E50-9487-148D59CFBC93}"/>
              </a:ext>
            </a:extLst>
          </p:cNvPr>
          <p:cNvSpPr/>
          <p:nvPr/>
        </p:nvSpPr>
        <p:spPr>
          <a:xfrm>
            <a:off x="7963117" y="2380596"/>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38" name="Picture 37">
            <a:extLst>
              <a:ext uri="{FF2B5EF4-FFF2-40B4-BE49-F238E27FC236}">
                <a16:creationId xmlns:a16="http://schemas.microsoft.com/office/drawing/2014/main" id="{1F2592D8-78CC-4E9E-A3E5-F3C31F4B250B}"/>
              </a:ext>
            </a:extLst>
          </p:cNvPr>
          <p:cNvPicPr>
            <a:picLocks noChangeAspect="1"/>
          </p:cNvPicPr>
          <p:nvPr/>
        </p:nvPicPr>
        <p:blipFill>
          <a:blip r:embed="rId8"/>
          <a:stretch>
            <a:fillRect/>
          </a:stretch>
        </p:blipFill>
        <p:spPr>
          <a:xfrm>
            <a:off x="9248073" y="2994948"/>
            <a:ext cx="299734" cy="177116"/>
          </a:xfrm>
          <a:prstGeom prst="rect">
            <a:avLst/>
          </a:prstGeom>
        </p:spPr>
      </p:pic>
      <p:pic>
        <p:nvPicPr>
          <p:cNvPr id="39" name="Picture 38">
            <a:extLst>
              <a:ext uri="{FF2B5EF4-FFF2-40B4-BE49-F238E27FC236}">
                <a16:creationId xmlns:a16="http://schemas.microsoft.com/office/drawing/2014/main" id="{28931172-5BD8-48A2-953F-60C0F5923765}"/>
              </a:ext>
            </a:extLst>
          </p:cNvPr>
          <p:cNvPicPr>
            <a:picLocks noChangeAspect="1"/>
          </p:cNvPicPr>
          <p:nvPr/>
        </p:nvPicPr>
        <p:blipFill>
          <a:blip r:embed="rId7"/>
          <a:stretch>
            <a:fillRect/>
          </a:stretch>
        </p:blipFill>
        <p:spPr>
          <a:xfrm>
            <a:off x="8188369" y="2522308"/>
            <a:ext cx="424950" cy="424948"/>
          </a:xfrm>
          <a:prstGeom prst="rect">
            <a:avLst/>
          </a:prstGeom>
        </p:spPr>
      </p:pic>
      <p:pic>
        <p:nvPicPr>
          <p:cNvPr id="41" name="Picture 40">
            <a:extLst>
              <a:ext uri="{FF2B5EF4-FFF2-40B4-BE49-F238E27FC236}">
                <a16:creationId xmlns:a16="http://schemas.microsoft.com/office/drawing/2014/main" id="{78A77C42-69C0-455A-96B8-DF8D48133CA2}"/>
              </a:ext>
            </a:extLst>
          </p:cNvPr>
          <p:cNvPicPr>
            <a:picLocks noChangeAspect="1"/>
          </p:cNvPicPr>
          <p:nvPr/>
        </p:nvPicPr>
        <p:blipFill>
          <a:blip r:embed="rId7"/>
          <a:stretch>
            <a:fillRect/>
          </a:stretch>
        </p:blipFill>
        <p:spPr>
          <a:xfrm>
            <a:off x="8693706" y="4115624"/>
            <a:ext cx="424950" cy="424948"/>
          </a:xfrm>
          <a:prstGeom prst="rect">
            <a:avLst/>
          </a:prstGeom>
        </p:spPr>
      </p:pic>
      <p:sp>
        <p:nvSpPr>
          <p:cNvPr id="42" name="Rectangle 41">
            <a:extLst>
              <a:ext uri="{FF2B5EF4-FFF2-40B4-BE49-F238E27FC236}">
                <a16:creationId xmlns:a16="http://schemas.microsoft.com/office/drawing/2014/main" id="{190CB283-377D-4B7C-861A-2464ACD60D13}"/>
              </a:ext>
            </a:extLst>
          </p:cNvPr>
          <p:cNvSpPr/>
          <p:nvPr/>
        </p:nvSpPr>
        <p:spPr>
          <a:xfrm>
            <a:off x="7980298" y="3973912"/>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44" name="Picture 43">
            <a:extLst>
              <a:ext uri="{FF2B5EF4-FFF2-40B4-BE49-F238E27FC236}">
                <a16:creationId xmlns:a16="http://schemas.microsoft.com/office/drawing/2014/main" id="{572D8F6B-21EE-4AB2-8D51-F68EEFAC3DEB}"/>
              </a:ext>
            </a:extLst>
          </p:cNvPr>
          <p:cNvPicPr>
            <a:picLocks noChangeAspect="1"/>
          </p:cNvPicPr>
          <p:nvPr/>
        </p:nvPicPr>
        <p:blipFill>
          <a:blip r:embed="rId8"/>
          <a:stretch>
            <a:fillRect/>
          </a:stretch>
        </p:blipFill>
        <p:spPr>
          <a:xfrm>
            <a:off x="9265254" y="4588264"/>
            <a:ext cx="299734" cy="177116"/>
          </a:xfrm>
          <a:prstGeom prst="rect">
            <a:avLst/>
          </a:prstGeom>
        </p:spPr>
      </p:pic>
      <p:pic>
        <p:nvPicPr>
          <p:cNvPr id="45" name="Picture 44">
            <a:extLst>
              <a:ext uri="{FF2B5EF4-FFF2-40B4-BE49-F238E27FC236}">
                <a16:creationId xmlns:a16="http://schemas.microsoft.com/office/drawing/2014/main" id="{39A32489-B01F-4991-A3CF-119AEDCC0AE0}"/>
              </a:ext>
            </a:extLst>
          </p:cNvPr>
          <p:cNvPicPr>
            <a:picLocks noChangeAspect="1"/>
          </p:cNvPicPr>
          <p:nvPr/>
        </p:nvPicPr>
        <p:blipFill>
          <a:blip r:embed="rId7"/>
          <a:stretch>
            <a:fillRect/>
          </a:stretch>
        </p:blipFill>
        <p:spPr>
          <a:xfrm>
            <a:off x="8205550" y="4115624"/>
            <a:ext cx="424950" cy="424948"/>
          </a:xfrm>
          <a:prstGeom prst="rect">
            <a:avLst/>
          </a:prstGeom>
        </p:spPr>
      </p:pic>
      <p:pic>
        <p:nvPicPr>
          <p:cNvPr id="46" name="Picture 45">
            <a:extLst>
              <a:ext uri="{FF2B5EF4-FFF2-40B4-BE49-F238E27FC236}">
                <a16:creationId xmlns:a16="http://schemas.microsoft.com/office/drawing/2014/main" id="{E5B36F28-C9BD-4CC2-BE6C-B8117DF09D6E}"/>
              </a:ext>
            </a:extLst>
          </p:cNvPr>
          <p:cNvPicPr>
            <a:picLocks noChangeAspect="1"/>
          </p:cNvPicPr>
          <p:nvPr/>
        </p:nvPicPr>
        <p:blipFill>
          <a:blip r:embed="rId7"/>
          <a:stretch>
            <a:fillRect/>
          </a:stretch>
        </p:blipFill>
        <p:spPr>
          <a:xfrm>
            <a:off x="8696804" y="5078775"/>
            <a:ext cx="424950" cy="424948"/>
          </a:xfrm>
          <a:prstGeom prst="rect">
            <a:avLst/>
          </a:prstGeom>
        </p:spPr>
      </p:pic>
      <p:sp>
        <p:nvSpPr>
          <p:cNvPr id="47" name="Rectangle 46">
            <a:extLst>
              <a:ext uri="{FF2B5EF4-FFF2-40B4-BE49-F238E27FC236}">
                <a16:creationId xmlns:a16="http://schemas.microsoft.com/office/drawing/2014/main" id="{1393B331-ADA9-4503-8F84-C2140E5243C2}"/>
              </a:ext>
            </a:extLst>
          </p:cNvPr>
          <p:cNvSpPr/>
          <p:nvPr/>
        </p:nvSpPr>
        <p:spPr>
          <a:xfrm>
            <a:off x="7983396" y="4937063"/>
            <a:ext cx="1441958" cy="731277"/>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49" name="Picture 48">
            <a:extLst>
              <a:ext uri="{FF2B5EF4-FFF2-40B4-BE49-F238E27FC236}">
                <a16:creationId xmlns:a16="http://schemas.microsoft.com/office/drawing/2014/main" id="{9B2217CB-7C40-4DFA-9F34-90D54FA694FA}"/>
              </a:ext>
            </a:extLst>
          </p:cNvPr>
          <p:cNvPicPr>
            <a:picLocks noChangeAspect="1"/>
          </p:cNvPicPr>
          <p:nvPr/>
        </p:nvPicPr>
        <p:blipFill>
          <a:blip r:embed="rId8"/>
          <a:stretch>
            <a:fillRect/>
          </a:stretch>
        </p:blipFill>
        <p:spPr>
          <a:xfrm>
            <a:off x="9268352" y="5551415"/>
            <a:ext cx="299734" cy="177116"/>
          </a:xfrm>
          <a:prstGeom prst="rect">
            <a:avLst/>
          </a:prstGeom>
        </p:spPr>
      </p:pic>
      <p:pic>
        <p:nvPicPr>
          <p:cNvPr id="50" name="Picture 49">
            <a:extLst>
              <a:ext uri="{FF2B5EF4-FFF2-40B4-BE49-F238E27FC236}">
                <a16:creationId xmlns:a16="http://schemas.microsoft.com/office/drawing/2014/main" id="{8C38E559-270D-4D6A-A789-54487514B994}"/>
              </a:ext>
            </a:extLst>
          </p:cNvPr>
          <p:cNvPicPr>
            <a:picLocks noChangeAspect="1"/>
          </p:cNvPicPr>
          <p:nvPr/>
        </p:nvPicPr>
        <p:blipFill>
          <a:blip r:embed="rId7"/>
          <a:stretch>
            <a:fillRect/>
          </a:stretch>
        </p:blipFill>
        <p:spPr>
          <a:xfrm>
            <a:off x="8208648" y="5078775"/>
            <a:ext cx="424950" cy="424948"/>
          </a:xfrm>
          <a:prstGeom prst="rect">
            <a:avLst/>
          </a:prstGeom>
        </p:spPr>
      </p:pic>
      <p:grpSp>
        <p:nvGrpSpPr>
          <p:cNvPr id="51" name="Group 50">
            <a:extLst>
              <a:ext uri="{FF2B5EF4-FFF2-40B4-BE49-F238E27FC236}">
                <a16:creationId xmlns:a16="http://schemas.microsoft.com/office/drawing/2014/main" id="{27D756A4-F1F0-48A9-8AFA-BE6A3F1824C9}"/>
              </a:ext>
            </a:extLst>
          </p:cNvPr>
          <p:cNvGrpSpPr/>
          <p:nvPr/>
        </p:nvGrpSpPr>
        <p:grpSpPr>
          <a:xfrm>
            <a:off x="2810924" y="2102042"/>
            <a:ext cx="725205" cy="722815"/>
            <a:chOff x="11105601" y="3231122"/>
            <a:chExt cx="348212" cy="337894"/>
          </a:xfrm>
        </p:grpSpPr>
        <p:sp>
          <p:nvSpPr>
            <p:cNvPr id="52" name="globe_2">
              <a:extLst>
                <a:ext uri="{FF2B5EF4-FFF2-40B4-BE49-F238E27FC236}">
                  <a16:creationId xmlns:a16="http://schemas.microsoft.com/office/drawing/2014/main" id="{DA462A7B-EAF1-42D3-8F1D-05B8078537B4}"/>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31750"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55" name="Straight Connector 54">
              <a:extLst>
                <a:ext uri="{FF2B5EF4-FFF2-40B4-BE49-F238E27FC236}">
                  <a16:creationId xmlns:a16="http://schemas.microsoft.com/office/drawing/2014/main" id="{AB82A2BA-14A7-4A41-A363-C4A63CC56C8A}"/>
                </a:ext>
              </a:extLst>
            </p:cNvPr>
            <p:cNvCxnSpPr>
              <a:stCxn id="52" idx="1"/>
              <a:endCxn id="52" idx="3"/>
            </p:cNvCxnSpPr>
            <p:nvPr/>
          </p:nvCxnSpPr>
          <p:spPr>
            <a:xfrm>
              <a:off x="11280227" y="3231122"/>
              <a:ext cx="0" cy="337894"/>
            </a:xfrm>
            <a:prstGeom prst="line">
              <a:avLst/>
            </a:prstGeom>
            <a:noFill/>
            <a:ln w="31750"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56" name="Picture 55">
            <a:extLst>
              <a:ext uri="{FF2B5EF4-FFF2-40B4-BE49-F238E27FC236}">
                <a16:creationId xmlns:a16="http://schemas.microsoft.com/office/drawing/2014/main" id="{DE8CCC74-47FB-4790-8586-BBE5E5DD8D9E}"/>
              </a:ext>
            </a:extLst>
          </p:cNvPr>
          <p:cNvPicPr>
            <a:picLocks noChangeAspect="1"/>
          </p:cNvPicPr>
          <p:nvPr/>
        </p:nvPicPr>
        <p:blipFill>
          <a:blip r:embed="rId9"/>
          <a:stretch>
            <a:fillRect/>
          </a:stretch>
        </p:blipFill>
        <p:spPr>
          <a:xfrm>
            <a:off x="9422256" y="3362409"/>
            <a:ext cx="445387" cy="257195"/>
          </a:xfrm>
          <a:prstGeom prst="rect">
            <a:avLst/>
          </a:prstGeom>
        </p:spPr>
      </p:pic>
      <p:pic>
        <p:nvPicPr>
          <p:cNvPr id="57" name="Picture 56">
            <a:extLst>
              <a:ext uri="{FF2B5EF4-FFF2-40B4-BE49-F238E27FC236}">
                <a16:creationId xmlns:a16="http://schemas.microsoft.com/office/drawing/2014/main" id="{B1636769-6BDE-4477-B013-B7E0A262EF27}"/>
              </a:ext>
            </a:extLst>
          </p:cNvPr>
          <p:cNvPicPr>
            <a:picLocks noChangeAspect="1"/>
          </p:cNvPicPr>
          <p:nvPr/>
        </p:nvPicPr>
        <p:blipFill>
          <a:blip r:embed="rId9"/>
          <a:stretch>
            <a:fillRect/>
          </a:stretch>
        </p:blipFill>
        <p:spPr>
          <a:xfrm>
            <a:off x="9442134" y="5959940"/>
            <a:ext cx="445387" cy="257195"/>
          </a:xfrm>
          <a:prstGeom prst="rect">
            <a:avLst/>
          </a:prstGeom>
        </p:spPr>
      </p:pic>
    </p:spTree>
    <p:extLst>
      <p:ext uri="{BB962C8B-B14F-4D97-AF65-F5344CB8AC3E}">
        <p14:creationId xmlns:p14="http://schemas.microsoft.com/office/powerpoint/2010/main" val="853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D1890CFC-9B5E-4805-9871-93B760AD6BE1}"/>
              </a:ext>
            </a:extLst>
          </p:cNvPr>
          <p:cNvCxnSpPr>
            <a:cxnSpLocks/>
          </p:cNvCxnSpPr>
          <p:nvPr/>
        </p:nvCxnSpPr>
        <p:spPr>
          <a:xfrm>
            <a:off x="2075730" y="3306678"/>
            <a:ext cx="1497149" cy="915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lumMod val="65000"/>
                    <a:lumOff val="35000"/>
                  </a:sysClr>
                </a:solidFill>
                <a:effectLst/>
                <a:uLnTx/>
                <a:uFillTx/>
                <a:latin typeface="Arial Black" panose="020B0A04020102020204" pitchFamily="34" charset="0"/>
                <a:ea typeface="+mj-ea"/>
                <a:cs typeface="Arial" panose="020B0604020202020204" pitchFamily="34" charset="0"/>
              </a:rPr>
              <a:t>NINGX-Plus Cloud Architecture – Local Load Balancing (2/3)</a:t>
            </a:r>
            <a:br>
              <a:rPr kumimoji="0" lang="en-CA"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j-ea"/>
                <a:cs typeface="Arial" panose="020B0604020202020204" pitchFamily="34" charset="0"/>
              </a:rPr>
            </a:br>
            <a:r>
              <a:rPr kumimoji="0" lang="en-US" sz="1600" b="0" i="0" u="none" strike="noStrike" kern="1200" cap="none" spc="0" normalizeH="0" baseline="0" noProof="0" dirty="0">
                <a:ln>
                  <a:noFill/>
                </a:ln>
                <a:solidFill>
                  <a:prstClr val="black"/>
                </a:solidFill>
                <a:effectLst/>
                <a:uLnTx/>
                <a:uFillTx/>
                <a:latin typeface="Arial"/>
                <a:ea typeface="+mj-ea"/>
                <a:cs typeface="+mj-cs"/>
              </a:rPr>
              <a:t>Duplicating your application across availability zones provides high availability</a:t>
            </a:r>
            <a:endParaRPr kumimoji="0" lang="en-US" sz="16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78" name="Rectangle 77">
            <a:extLst>
              <a:ext uri="{FF2B5EF4-FFF2-40B4-BE49-F238E27FC236}">
                <a16:creationId xmlns:a16="http://schemas.microsoft.com/office/drawing/2014/main" id="{92686D4D-D0C9-4A67-A986-7D4F35567C67}"/>
              </a:ext>
            </a:extLst>
          </p:cNvPr>
          <p:cNvSpPr/>
          <p:nvPr/>
        </p:nvSpPr>
        <p:spPr>
          <a:xfrm>
            <a:off x="4093544" y="1375716"/>
            <a:ext cx="5800032" cy="4531123"/>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4" name="Picture 13">
            <a:extLst>
              <a:ext uri="{FF2B5EF4-FFF2-40B4-BE49-F238E27FC236}">
                <a16:creationId xmlns:a16="http://schemas.microsoft.com/office/drawing/2014/main" id="{119E9BEF-D82E-42BE-B7A0-1B9A52CA6F2B}"/>
              </a:ext>
            </a:extLst>
          </p:cNvPr>
          <p:cNvPicPr>
            <a:picLocks noChangeAspect="1"/>
          </p:cNvPicPr>
          <p:nvPr/>
        </p:nvPicPr>
        <p:blipFill>
          <a:blip r:embed="rId2"/>
          <a:stretch>
            <a:fillRect/>
          </a:stretch>
        </p:blipFill>
        <p:spPr>
          <a:xfrm>
            <a:off x="3725726" y="2962096"/>
            <a:ext cx="725204" cy="725204"/>
          </a:xfrm>
          <a:prstGeom prst="rect">
            <a:avLst/>
          </a:prstGeom>
        </p:spPr>
      </p:pic>
      <p:cxnSp>
        <p:nvCxnSpPr>
          <p:cNvPr id="72" name="Straight Arrow Connector 71">
            <a:extLst>
              <a:ext uri="{FF2B5EF4-FFF2-40B4-BE49-F238E27FC236}">
                <a16:creationId xmlns:a16="http://schemas.microsoft.com/office/drawing/2014/main" id="{E5071AA8-1B97-430D-B32F-3E5D59E5DD06}"/>
              </a:ext>
            </a:extLst>
          </p:cNvPr>
          <p:cNvCxnSpPr>
            <a:cxnSpLocks/>
          </p:cNvCxnSpPr>
          <p:nvPr/>
        </p:nvCxnSpPr>
        <p:spPr>
          <a:xfrm flipV="1">
            <a:off x="4387184" y="2420095"/>
            <a:ext cx="1770920" cy="688350"/>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560BBA0-9E49-437D-B9C6-8F2245B96050}"/>
              </a:ext>
            </a:extLst>
          </p:cNvPr>
          <p:cNvCxnSpPr>
            <a:cxnSpLocks/>
          </p:cNvCxnSpPr>
          <p:nvPr/>
        </p:nvCxnSpPr>
        <p:spPr>
          <a:xfrm>
            <a:off x="4375636" y="3550535"/>
            <a:ext cx="1782468" cy="985033"/>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2602166-494E-4F5D-9A1A-01DDD184C91C}"/>
              </a:ext>
            </a:extLst>
          </p:cNvPr>
          <p:cNvSpPr/>
          <p:nvPr/>
        </p:nvSpPr>
        <p:spPr>
          <a:xfrm>
            <a:off x="4111957" y="1382227"/>
            <a:ext cx="1116652" cy="369332"/>
          </a:xfrm>
          <a:prstGeom prst="rect">
            <a:avLst/>
          </a:prstGeom>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Arial"/>
                <a:ea typeface="+mn-ea"/>
                <a:cs typeface="+mn-cs"/>
              </a:rPr>
              <a:t>US West</a:t>
            </a:r>
          </a:p>
        </p:txBody>
      </p:sp>
      <p:sp>
        <p:nvSpPr>
          <p:cNvPr id="28" name="Slide Number Placeholder 1">
            <a:extLst>
              <a:ext uri="{FF2B5EF4-FFF2-40B4-BE49-F238E27FC236}">
                <a16:creationId xmlns:a16="http://schemas.microsoft.com/office/drawing/2014/main" id="{65FBA910-36A2-466E-ACFA-12B2496F9992}"/>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732C54B5-ACE2-4176-AC60-45E63A4E42C0}"/>
              </a:ext>
            </a:extLst>
          </p:cNvPr>
          <p:cNvSpPr/>
          <p:nvPr/>
        </p:nvSpPr>
        <p:spPr>
          <a:xfrm>
            <a:off x="1003367" y="6303626"/>
            <a:ext cx="6096000" cy="276999"/>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Arial"/>
                <a:ea typeface="+mn-ea"/>
                <a:cs typeface="+mn-cs"/>
                <a:hlinkClick r:id="rId3"/>
              </a:rPr>
              <a:t>https://www.nginx.com/blog/cloud-architectures/</a:t>
            </a:r>
            <a:endParaRPr kumimoji="0" lang="en-CA" sz="12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46" name="Group 45">
            <a:extLst>
              <a:ext uri="{FF2B5EF4-FFF2-40B4-BE49-F238E27FC236}">
                <a16:creationId xmlns:a16="http://schemas.microsoft.com/office/drawing/2014/main" id="{756EC607-6321-4751-A44C-BD391F18F87E}"/>
              </a:ext>
            </a:extLst>
          </p:cNvPr>
          <p:cNvGrpSpPr/>
          <p:nvPr/>
        </p:nvGrpSpPr>
        <p:grpSpPr>
          <a:xfrm>
            <a:off x="1270182" y="2923091"/>
            <a:ext cx="725205" cy="717886"/>
            <a:chOff x="11105601" y="3231122"/>
            <a:chExt cx="348212" cy="337894"/>
          </a:xfrm>
        </p:grpSpPr>
        <p:sp>
          <p:nvSpPr>
            <p:cNvPr id="47" name="globe_2">
              <a:extLst>
                <a:ext uri="{FF2B5EF4-FFF2-40B4-BE49-F238E27FC236}">
                  <a16:creationId xmlns:a16="http://schemas.microsoft.com/office/drawing/2014/main" id="{D760C78B-67EA-41FB-A775-38D1B22DC123}"/>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31750"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57" name="Straight Connector 56">
              <a:extLst>
                <a:ext uri="{FF2B5EF4-FFF2-40B4-BE49-F238E27FC236}">
                  <a16:creationId xmlns:a16="http://schemas.microsoft.com/office/drawing/2014/main" id="{E90071D8-1681-443F-8CF7-C17B24CAFBFB}"/>
                </a:ext>
              </a:extLst>
            </p:cNvPr>
            <p:cNvCxnSpPr>
              <a:stCxn id="47" idx="1"/>
              <a:endCxn id="47" idx="3"/>
            </p:cNvCxnSpPr>
            <p:nvPr/>
          </p:nvCxnSpPr>
          <p:spPr>
            <a:xfrm>
              <a:off x="11280227" y="3231122"/>
              <a:ext cx="0" cy="337894"/>
            </a:xfrm>
            <a:prstGeom prst="line">
              <a:avLst/>
            </a:prstGeom>
            <a:noFill/>
            <a:ln w="31750"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7" name="Group 66">
            <a:extLst>
              <a:ext uri="{FF2B5EF4-FFF2-40B4-BE49-F238E27FC236}">
                <a16:creationId xmlns:a16="http://schemas.microsoft.com/office/drawing/2014/main" id="{B0D1CBCC-53BE-4DCF-84CE-BAFD0C7EE97A}"/>
              </a:ext>
            </a:extLst>
          </p:cNvPr>
          <p:cNvGrpSpPr/>
          <p:nvPr/>
        </p:nvGrpSpPr>
        <p:grpSpPr>
          <a:xfrm>
            <a:off x="6363674" y="1566893"/>
            <a:ext cx="3443293" cy="1995474"/>
            <a:chOff x="5222947" y="3744742"/>
            <a:chExt cx="3443293" cy="1995474"/>
          </a:xfrm>
        </p:grpSpPr>
        <p:sp>
          <p:nvSpPr>
            <p:cNvPr id="68" name="Rectangle 67">
              <a:extLst>
                <a:ext uri="{FF2B5EF4-FFF2-40B4-BE49-F238E27FC236}">
                  <a16:creationId xmlns:a16="http://schemas.microsoft.com/office/drawing/2014/main" id="{9EA81A5E-F4C1-41AF-A673-F1D54EA57678}"/>
                </a:ext>
              </a:extLst>
            </p:cNvPr>
            <p:cNvSpPr/>
            <p:nvPr/>
          </p:nvSpPr>
          <p:spPr>
            <a:xfrm>
              <a:off x="5222947" y="3744742"/>
              <a:ext cx="3220592" cy="1886006"/>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69" name="Rectangle 68">
              <a:extLst>
                <a:ext uri="{FF2B5EF4-FFF2-40B4-BE49-F238E27FC236}">
                  <a16:creationId xmlns:a16="http://schemas.microsoft.com/office/drawing/2014/main" id="{B2B5551B-644C-4AA4-A3F8-BFD24F3DD7FD}"/>
                </a:ext>
              </a:extLst>
            </p:cNvPr>
            <p:cNvSpPr/>
            <p:nvPr/>
          </p:nvSpPr>
          <p:spPr>
            <a:xfrm>
              <a:off x="5248008" y="3795132"/>
              <a:ext cx="1077642"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rPr>
                <a:t>US West 1</a:t>
              </a:r>
            </a:p>
          </p:txBody>
        </p:sp>
        <p:cxnSp>
          <p:nvCxnSpPr>
            <p:cNvPr id="70" name="Straight Arrow Connector 69">
              <a:extLst>
                <a:ext uri="{FF2B5EF4-FFF2-40B4-BE49-F238E27FC236}">
                  <a16:creationId xmlns:a16="http://schemas.microsoft.com/office/drawing/2014/main" id="{4904FAA8-538B-434D-9F86-C5FDCED94348}"/>
                </a:ext>
              </a:extLst>
            </p:cNvPr>
            <p:cNvCxnSpPr>
              <a:cxnSpLocks/>
              <a:endCxn id="75" idx="1"/>
            </p:cNvCxnSpPr>
            <p:nvPr/>
          </p:nvCxnSpPr>
          <p:spPr>
            <a:xfrm flipV="1">
              <a:off x="5860319" y="4377958"/>
              <a:ext cx="992386" cy="27104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545C402-3577-43C1-85EB-700620CA17B7}"/>
                </a:ext>
              </a:extLst>
            </p:cNvPr>
            <p:cNvCxnSpPr>
              <a:cxnSpLocks/>
              <a:endCxn id="87" idx="1"/>
            </p:cNvCxnSpPr>
            <p:nvPr/>
          </p:nvCxnSpPr>
          <p:spPr>
            <a:xfrm>
              <a:off x="5852519" y="4881488"/>
              <a:ext cx="1009484" cy="27504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84B18738-4DD2-4D0C-8EBD-39AB3532673B}"/>
                </a:ext>
              </a:extLst>
            </p:cNvPr>
            <p:cNvPicPr>
              <a:picLocks noChangeAspect="1"/>
            </p:cNvPicPr>
            <p:nvPr/>
          </p:nvPicPr>
          <p:blipFill>
            <a:blip r:embed="rId4"/>
            <a:stretch>
              <a:fillRect/>
            </a:stretch>
          </p:blipFill>
          <p:spPr>
            <a:xfrm>
              <a:off x="7466403" y="4180366"/>
              <a:ext cx="424950" cy="424948"/>
            </a:xfrm>
            <a:prstGeom prst="rect">
              <a:avLst/>
            </a:prstGeom>
          </p:spPr>
        </p:pic>
        <p:sp>
          <p:nvSpPr>
            <p:cNvPr id="75" name="Rectangle 74">
              <a:extLst>
                <a:ext uri="{FF2B5EF4-FFF2-40B4-BE49-F238E27FC236}">
                  <a16:creationId xmlns:a16="http://schemas.microsoft.com/office/drawing/2014/main" id="{D04C8E0D-4252-4308-AFE6-53952BCA8D64}"/>
                </a:ext>
              </a:extLst>
            </p:cNvPr>
            <p:cNvSpPr/>
            <p:nvPr/>
          </p:nvSpPr>
          <p:spPr>
            <a:xfrm>
              <a:off x="6852705" y="4102909"/>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76" name="Picture 75">
              <a:extLst>
                <a:ext uri="{FF2B5EF4-FFF2-40B4-BE49-F238E27FC236}">
                  <a16:creationId xmlns:a16="http://schemas.microsoft.com/office/drawing/2014/main" id="{BB46F0B6-0E01-4209-A8A3-DCA48FFAAB9B}"/>
                </a:ext>
              </a:extLst>
            </p:cNvPr>
            <p:cNvPicPr>
              <a:picLocks noChangeAspect="1"/>
            </p:cNvPicPr>
            <p:nvPr/>
          </p:nvPicPr>
          <p:blipFill>
            <a:blip r:embed="rId5"/>
            <a:stretch>
              <a:fillRect/>
            </a:stretch>
          </p:blipFill>
          <p:spPr>
            <a:xfrm>
              <a:off x="7837927" y="4546852"/>
              <a:ext cx="299734" cy="177116"/>
            </a:xfrm>
            <a:prstGeom prst="rect">
              <a:avLst/>
            </a:prstGeom>
          </p:spPr>
        </p:pic>
        <p:pic>
          <p:nvPicPr>
            <p:cNvPr id="83" name="Picture 82">
              <a:extLst>
                <a:ext uri="{FF2B5EF4-FFF2-40B4-BE49-F238E27FC236}">
                  <a16:creationId xmlns:a16="http://schemas.microsoft.com/office/drawing/2014/main" id="{DDB2AE3E-1FDC-4CCB-BCA0-551C826732B1}"/>
                </a:ext>
              </a:extLst>
            </p:cNvPr>
            <p:cNvPicPr>
              <a:picLocks noChangeAspect="1"/>
            </p:cNvPicPr>
            <p:nvPr/>
          </p:nvPicPr>
          <p:blipFill>
            <a:blip r:embed="rId4"/>
            <a:stretch>
              <a:fillRect/>
            </a:stretch>
          </p:blipFill>
          <p:spPr>
            <a:xfrm>
              <a:off x="6978247" y="4180366"/>
              <a:ext cx="424950" cy="424948"/>
            </a:xfrm>
            <a:prstGeom prst="rect">
              <a:avLst/>
            </a:prstGeom>
          </p:spPr>
        </p:pic>
        <p:pic>
          <p:nvPicPr>
            <p:cNvPr id="84" name="Picture 2" descr="C:\Users\KD\AppData\Local\Temp\SNAGHTML107a2e7.PNG">
              <a:extLst>
                <a:ext uri="{FF2B5EF4-FFF2-40B4-BE49-F238E27FC236}">
                  <a16:creationId xmlns:a16="http://schemas.microsoft.com/office/drawing/2014/main" id="{51234DF0-D6A1-4EBD-87A9-C1C87EC9B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2193" y="4490571"/>
              <a:ext cx="468126" cy="54977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709057F6-3060-499D-9835-7395FAB0CE33}"/>
                </a:ext>
              </a:extLst>
            </p:cNvPr>
            <p:cNvPicPr>
              <a:picLocks noChangeAspect="1"/>
            </p:cNvPicPr>
            <p:nvPr/>
          </p:nvPicPr>
          <p:blipFill>
            <a:blip r:embed="rId7"/>
            <a:stretch>
              <a:fillRect/>
            </a:stretch>
          </p:blipFill>
          <p:spPr>
            <a:xfrm>
              <a:off x="8220853" y="5483021"/>
              <a:ext cx="445387" cy="257195"/>
            </a:xfrm>
            <a:prstGeom prst="rect">
              <a:avLst/>
            </a:prstGeom>
          </p:spPr>
        </p:pic>
        <p:pic>
          <p:nvPicPr>
            <p:cNvPr id="86" name="Picture 85">
              <a:extLst>
                <a:ext uri="{FF2B5EF4-FFF2-40B4-BE49-F238E27FC236}">
                  <a16:creationId xmlns:a16="http://schemas.microsoft.com/office/drawing/2014/main" id="{32A667FE-0C74-43B7-B1B7-6B7A3B3CFF49}"/>
                </a:ext>
              </a:extLst>
            </p:cNvPr>
            <p:cNvPicPr>
              <a:picLocks noChangeAspect="1"/>
            </p:cNvPicPr>
            <p:nvPr/>
          </p:nvPicPr>
          <p:blipFill>
            <a:blip r:embed="rId4"/>
            <a:stretch>
              <a:fillRect/>
            </a:stretch>
          </p:blipFill>
          <p:spPr>
            <a:xfrm>
              <a:off x="7475701" y="4958945"/>
              <a:ext cx="424950" cy="424948"/>
            </a:xfrm>
            <a:prstGeom prst="rect">
              <a:avLst/>
            </a:prstGeom>
          </p:spPr>
        </p:pic>
        <p:sp>
          <p:nvSpPr>
            <p:cNvPr id="87" name="Rectangle 86">
              <a:extLst>
                <a:ext uri="{FF2B5EF4-FFF2-40B4-BE49-F238E27FC236}">
                  <a16:creationId xmlns:a16="http://schemas.microsoft.com/office/drawing/2014/main" id="{3C31D8F9-17EB-451B-89CE-57629A8E5CC8}"/>
                </a:ext>
              </a:extLst>
            </p:cNvPr>
            <p:cNvSpPr/>
            <p:nvPr/>
          </p:nvSpPr>
          <p:spPr>
            <a:xfrm>
              <a:off x="6862003" y="4881488"/>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88" name="Picture 87">
              <a:extLst>
                <a:ext uri="{FF2B5EF4-FFF2-40B4-BE49-F238E27FC236}">
                  <a16:creationId xmlns:a16="http://schemas.microsoft.com/office/drawing/2014/main" id="{2D7DCDA7-30DE-4DF1-966B-18195533C5F6}"/>
                </a:ext>
              </a:extLst>
            </p:cNvPr>
            <p:cNvPicPr>
              <a:picLocks noChangeAspect="1"/>
            </p:cNvPicPr>
            <p:nvPr/>
          </p:nvPicPr>
          <p:blipFill>
            <a:blip r:embed="rId5"/>
            <a:stretch>
              <a:fillRect/>
            </a:stretch>
          </p:blipFill>
          <p:spPr>
            <a:xfrm>
              <a:off x="7847225" y="5325431"/>
              <a:ext cx="299734" cy="177116"/>
            </a:xfrm>
            <a:prstGeom prst="rect">
              <a:avLst/>
            </a:prstGeom>
          </p:spPr>
        </p:pic>
        <p:pic>
          <p:nvPicPr>
            <p:cNvPr id="89" name="Picture 88">
              <a:extLst>
                <a:ext uri="{FF2B5EF4-FFF2-40B4-BE49-F238E27FC236}">
                  <a16:creationId xmlns:a16="http://schemas.microsoft.com/office/drawing/2014/main" id="{2537430C-75F1-4203-8465-3F751CB0A870}"/>
                </a:ext>
              </a:extLst>
            </p:cNvPr>
            <p:cNvPicPr>
              <a:picLocks noChangeAspect="1"/>
            </p:cNvPicPr>
            <p:nvPr/>
          </p:nvPicPr>
          <p:blipFill>
            <a:blip r:embed="rId4"/>
            <a:stretch>
              <a:fillRect/>
            </a:stretch>
          </p:blipFill>
          <p:spPr>
            <a:xfrm>
              <a:off x="6987545" y="4958945"/>
              <a:ext cx="424950" cy="424948"/>
            </a:xfrm>
            <a:prstGeom prst="rect">
              <a:avLst/>
            </a:prstGeom>
          </p:spPr>
        </p:pic>
      </p:grpSp>
      <p:grpSp>
        <p:nvGrpSpPr>
          <p:cNvPr id="90" name="Group 89">
            <a:extLst>
              <a:ext uri="{FF2B5EF4-FFF2-40B4-BE49-F238E27FC236}">
                <a16:creationId xmlns:a16="http://schemas.microsoft.com/office/drawing/2014/main" id="{68D20D27-2855-48B9-8A58-85AF75A3D260}"/>
              </a:ext>
            </a:extLst>
          </p:cNvPr>
          <p:cNvGrpSpPr/>
          <p:nvPr/>
        </p:nvGrpSpPr>
        <p:grpSpPr>
          <a:xfrm>
            <a:off x="6383132" y="3724478"/>
            <a:ext cx="3443293" cy="1995474"/>
            <a:chOff x="5222947" y="3744742"/>
            <a:chExt cx="3443293" cy="1995474"/>
          </a:xfrm>
        </p:grpSpPr>
        <p:sp>
          <p:nvSpPr>
            <p:cNvPr id="91" name="Rectangle 90">
              <a:extLst>
                <a:ext uri="{FF2B5EF4-FFF2-40B4-BE49-F238E27FC236}">
                  <a16:creationId xmlns:a16="http://schemas.microsoft.com/office/drawing/2014/main" id="{B47F83C1-2A70-4959-89D4-1C55FADE1223}"/>
                </a:ext>
              </a:extLst>
            </p:cNvPr>
            <p:cNvSpPr/>
            <p:nvPr/>
          </p:nvSpPr>
          <p:spPr>
            <a:xfrm>
              <a:off x="5222947" y="3744742"/>
              <a:ext cx="3220592" cy="1886006"/>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92" name="Rectangle 91">
              <a:extLst>
                <a:ext uri="{FF2B5EF4-FFF2-40B4-BE49-F238E27FC236}">
                  <a16:creationId xmlns:a16="http://schemas.microsoft.com/office/drawing/2014/main" id="{E6BCDB6B-EE06-4AF9-8326-163D8E1E2965}"/>
                </a:ext>
              </a:extLst>
            </p:cNvPr>
            <p:cNvSpPr/>
            <p:nvPr/>
          </p:nvSpPr>
          <p:spPr>
            <a:xfrm>
              <a:off x="5222947" y="3775616"/>
              <a:ext cx="1077642"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rPr>
                <a:t>US West 2</a:t>
              </a:r>
            </a:p>
          </p:txBody>
        </p:sp>
        <p:cxnSp>
          <p:nvCxnSpPr>
            <p:cNvPr id="93" name="Straight Arrow Connector 92">
              <a:extLst>
                <a:ext uri="{FF2B5EF4-FFF2-40B4-BE49-F238E27FC236}">
                  <a16:creationId xmlns:a16="http://schemas.microsoft.com/office/drawing/2014/main" id="{2FF5A296-D222-4C81-BD00-7B77247A7971}"/>
                </a:ext>
              </a:extLst>
            </p:cNvPr>
            <p:cNvCxnSpPr>
              <a:cxnSpLocks/>
              <a:endCxn id="96" idx="1"/>
            </p:cNvCxnSpPr>
            <p:nvPr/>
          </p:nvCxnSpPr>
          <p:spPr>
            <a:xfrm flipV="1">
              <a:off x="5860319" y="4377958"/>
              <a:ext cx="992386" cy="27104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E52B2DC-14D4-40D4-AAB9-11ED19C64EAB}"/>
                </a:ext>
              </a:extLst>
            </p:cNvPr>
            <p:cNvCxnSpPr>
              <a:cxnSpLocks/>
              <a:endCxn id="102" idx="1"/>
            </p:cNvCxnSpPr>
            <p:nvPr/>
          </p:nvCxnSpPr>
          <p:spPr>
            <a:xfrm>
              <a:off x="5852519" y="4881488"/>
              <a:ext cx="1009484" cy="27504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B47262F5-D55A-431A-B095-9802E3C28CB9}"/>
                </a:ext>
              </a:extLst>
            </p:cNvPr>
            <p:cNvPicPr>
              <a:picLocks noChangeAspect="1"/>
            </p:cNvPicPr>
            <p:nvPr/>
          </p:nvPicPr>
          <p:blipFill>
            <a:blip r:embed="rId4"/>
            <a:stretch>
              <a:fillRect/>
            </a:stretch>
          </p:blipFill>
          <p:spPr>
            <a:xfrm>
              <a:off x="7466403" y="4180366"/>
              <a:ext cx="424950" cy="424948"/>
            </a:xfrm>
            <a:prstGeom prst="rect">
              <a:avLst/>
            </a:prstGeom>
          </p:spPr>
        </p:pic>
        <p:sp>
          <p:nvSpPr>
            <p:cNvPr id="96" name="Rectangle 95">
              <a:extLst>
                <a:ext uri="{FF2B5EF4-FFF2-40B4-BE49-F238E27FC236}">
                  <a16:creationId xmlns:a16="http://schemas.microsoft.com/office/drawing/2014/main" id="{B2221B6C-DF8D-4F71-A4B7-7ED1451C1DDB}"/>
                </a:ext>
              </a:extLst>
            </p:cNvPr>
            <p:cNvSpPr/>
            <p:nvPr/>
          </p:nvSpPr>
          <p:spPr>
            <a:xfrm>
              <a:off x="6852705" y="4102909"/>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97" name="Picture 96">
              <a:extLst>
                <a:ext uri="{FF2B5EF4-FFF2-40B4-BE49-F238E27FC236}">
                  <a16:creationId xmlns:a16="http://schemas.microsoft.com/office/drawing/2014/main" id="{2DB126F7-755D-4299-8BEA-D3F35C6441D7}"/>
                </a:ext>
              </a:extLst>
            </p:cNvPr>
            <p:cNvPicPr>
              <a:picLocks noChangeAspect="1"/>
            </p:cNvPicPr>
            <p:nvPr/>
          </p:nvPicPr>
          <p:blipFill>
            <a:blip r:embed="rId5"/>
            <a:stretch>
              <a:fillRect/>
            </a:stretch>
          </p:blipFill>
          <p:spPr>
            <a:xfrm>
              <a:off x="7837927" y="4546852"/>
              <a:ext cx="299734" cy="177116"/>
            </a:xfrm>
            <a:prstGeom prst="rect">
              <a:avLst/>
            </a:prstGeom>
          </p:spPr>
        </p:pic>
        <p:pic>
          <p:nvPicPr>
            <p:cNvPr id="98" name="Picture 97">
              <a:extLst>
                <a:ext uri="{FF2B5EF4-FFF2-40B4-BE49-F238E27FC236}">
                  <a16:creationId xmlns:a16="http://schemas.microsoft.com/office/drawing/2014/main" id="{50188AE7-3457-4463-9AB0-76B99972F6F5}"/>
                </a:ext>
              </a:extLst>
            </p:cNvPr>
            <p:cNvPicPr>
              <a:picLocks noChangeAspect="1"/>
            </p:cNvPicPr>
            <p:nvPr/>
          </p:nvPicPr>
          <p:blipFill>
            <a:blip r:embed="rId4"/>
            <a:stretch>
              <a:fillRect/>
            </a:stretch>
          </p:blipFill>
          <p:spPr>
            <a:xfrm>
              <a:off x="6978247" y="4180366"/>
              <a:ext cx="424950" cy="424948"/>
            </a:xfrm>
            <a:prstGeom prst="rect">
              <a:avLst/>
            </a:prstGeom>
          </p:spPr>
        </p:pic>
        <p:pic>
          <p:nvPicPr>
            <p:cNvPr id="99" name="Picture 2" descr="C:\Users\KD\AppData\Local\Temp\SNAGHTML107a2e7.PNG">
              <a:extLst>
                <a:ext uri="{FF2B5EF4-FFF2-40B4-BE49-F238E27FC236}">
                  <a16:creationId xmlns:a16="http://schemas.microsoft.com/office/drawing/2014/main" id="{9D797349-7085-41D7-93D7-66DA1101F1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2193" y="4490571"/>
              <a:ext cx="468126" cy="54977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6740C07D-DECA-46E4-A94D-CEE8CB01923B}"/>
                </a:ext>
              </a:extLst>
            </p:cNvPr>
            <p:cNvPicPr>
              <a:picLocks noChangeAspect="1"/>
            </p:cNvPicPr>
            <p:nvPr/>
          </p:nvPicPr>
          <p:blipFill>
            <a:blip r:embed="rId7"/>
            <a:stretch>
              <a:fillRect/>
            </a:stretch>
          </p:blipFill>
          <p:spPr>
            <a:xfrm>
              <a:off x="8220853" y="5483021"/>
              <a:ext cx="445387" cy="257195"/>
            </a:xfrm>
            <a:prstGeom prst="rect">
              <a:avLst/>
            </a:prstGeom>
          </p:spPr>
        </p:pic>
        <p:pic>
          <p:nvPicPr>
            <p:cNvPr id="101" name="Picture 100">
              <a:extLst>
                <a:ext uri="{FF2B5EF4-FFF2-40B4-BE49-F238E27FC236}">
                  <a16:creationId xmlns:a16="http://schemas.microsoft.com/office/drawing/2014/main" id="{CDC71B68-69FB-4D3D-A3DE-8FC6CB9DA6AA}"/>
                </a:ext>
              </a:extLst>
            </p:cNvPr>
            <p:cNvPicPr>
              <a:picLocks noChangeAspect="1"/>
            </p:cNvPicPr>
            <p:nvPr/>
          </p:nvPicPr>
          <p:blipFill>
            <a:blip r:embed="rId4"/>
            <a:stretch>
              <a:fillRect/>
            </a:stretch>
          </p:blipFill>
          <p:spPr>
            <a:xfrm>
              <a:off x="7475701" y="4958945"/>
              <a:ext cx="424950" cy="424948"/>
            </a:xfrm>
            <a:prstGeom prst="rect">
              <a:avLst/>
            </a:prstGeom>
          </p:spPr>
        </p:pic>
        <p:sp>
          <p:nvSpPr>
            <p:cNvPr id="102" name="Rectangle 101">
              <a:extLst>
                <a:ext uri="{FF2B5EF4-FFF2-40B4-BE49-F238E27FC236}">
                  <a16:creationId xmlns:a16="http://schemas.microsoft.com/office/drawing/2014/main" id="{B0878366-678E-47BB-B86F-0D0E3F1CF605}"/>
                </a:ext>
              </a:extLst>
            </p:cNvPr>
            <p:cNvSpPr/>
            <p:nvPr/>
          </p:nvSpPr>
          <p:spPr>
            <a:xfrm>
              <a:off x="6862003" y="4881488"/>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03" name="Picture 102">
              <a:extLst>
                <a:ext uri="{FF2B5EF4-FFF2-40B4-BE49-F238E27FC236}">
                  <a16:creationId xmlns:a16="http://schemas.microsoft.com/office/drawing/2014/main" id="{2B96FF1A-D2B0-4CA5-9966-581FD4F2040F}"/>
                </a:ext>
              </a:extLst>
            </p:cNvPr>
            <p:cNvPicPr>
              <a:picLocks noChangeAspect="1"/>
            </p:cNvPicPr>
            <p:nvPr/>
          </p:nvPicPr>
          <p:blipFill>
            <a:blip r:embed="rId5"/>
            <a:stretch>
              <a:fillRect/>
            </a:stretch>
          </p:blipFill>
          <p:spPr>
            <a:xfrm>
              <a:off x="7847225" y="5325431"/>
              <a:ext cx="299734" cy="177116"/>
            </a:xfrm>
            <a:prstGeom prst="rect">
              <a:avLst/>
            </a:prstGeom>
          </p:spPr>
        </p:pic>
        <p:pic>
          <p:nvPicPr>
            <p:cNvPr id="104" name="Picture 103">
              <a:extLst>
                <a:ext uri="{FF2B5EF4-FFF2-40B4-BE49-F238E27FC236}">
                  <a16:creationId xmlns:a16="http://schemas.microsoft.com/office/drawing/2014/main" id="{DBE7C90A-68C9-42D1-9D28-511DF009B0C7}"/>
                </a:ext>
              </a:extLst>
            </p:cNvPr>
            <p:cNvPicPr>
              <a:picLocks noChangeAspect="1"/>
            </p:cNvPicPr>
            <p:nvPr/>
          </p:nvPicPr>
          <p:blipFill>
            <a:blip r:embed="rId4"/>
            <a:stretch>
              <a:fillRect/>
            </a:stretch>
          </p:blipFill>
          <p:spPr>
            <a:xfrm>
              <a:off x="6987545" y="4958945"/>
              <a:ext cx="424950" cy="424948"/>
            </a:xfrm>
            <a:prstGeom prst="rect">
              <a:avLst/>
            </a:prstGeom>
          </p:spPr>
        </p:pic>
      </p:grpSp>
      <p:pic>
        <p:nvPicPr>
          <p:cNvPr id="105" name="Picture 104">
            <a:extLst>
              <a:ext uri="{FF2B5EF4-FFF2-40B4-BE49-F238E27FC236}">
                <a16:creationId xmlns:a16="http://schemas.microsoft.com/office/drawing/2014/main" id="{2E989874-CC50-4B61-8F1E-8D1C3A54658E}"/>
              </a:ext>
            </a:extLst>
          </p:cNvPr>
          <p:cNvPicPr>
            <a:picLocks noChangeAspect="1"/>
          </p:cNvPicPr>
          <p:nvPr/>
        </p:nvPicPr>
        <p:blipFill>
          <a:blip r:embed="rId7"/>
          <a:stretch>
            <a:fillRect/>
          </a:stretch>
        </p:blipFill>
        <p:spPr>
          <a:xfrm>
            <a:off x="9670882" y="5743087"/>
            <a:ext cx="445387" cy="257195"/>
          </a:xfrm>
          <a:prstGeom prst="rect">
            <a:avLst/>
          </a:prstGeom>
        </p:spPr>
      </p:pic>
    </p:spTree>
    <p:extLst>
      <p:ext uri="{BB962C8B-B14F-4D97-AF65-F5344CB8AC3E}">
        <p14:creationId xmlns:p14="http://schemas.microsoft.com/office/powerpoint/2010/main" val="285174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D1890CFC-9B5E-4805-9871-93B760AD6BE1}"/>
              </a:ext>
            </a:extLst>
          </p:cNvPr>
          <p:cNvCxnSpPr>
            <a:cxnSpLocks/>
          </p:cNvCxnSpPr>
          <p:nvPr/>
        </p:nvCxnSpPr>
        <p:spPr>
          <a:xfrm flipV="1">
            <a:off x="2355193" y="3667539"/>
            <a:ext cx="805450" cy="725301"/>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itle 5">
            <a:extLst>
              <a:ext uri="{FF2B5EF4-FFF2-40B4-BE49-F238E27FC236}">
                <a16:creationId xmlns:a16="http://schemas.microsoft.com/office/drawing/2014/main" id="{4FE7D7C5-514E-4EB5-81BF-A2CFBA8F0354}"/>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lumMod val="65000"/>
                    <a:lumOff val="35000"/>
                  </a:sysClr>
                </a:solidFill>
                <a:effectLst/>
                <a:uLnTx/>
                <a:uFillTx/>
                <a:latin typeface="Arial Black" panose="020B0A04020102020204" pitchFamily="34" charset="0"/>
                <a:ea typeface="+mj-ea"/>
                <a:cs typeface="Arial" panose="020B0604020202020204" pitchFamily="34" charset="0"/>
              </a:rPr>
              <a:t>NINGX-Plus Cloud Architecture – Global Load Balancing (3/3)</a:t>
            </a:r>
            <a:br>
              <a:rPr kumimoji="0" lang="en-CA"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j-ea"/>
                <a:cs typeface="Arial" panose="020B0604020202020204" pitchFamily="34" charset="0"/>
              </a:rPr>
            </a:br>
            <a:endParaRPr kumimoji="0" lang="en-US" sz="1600" b="0" i="0" u="none" strike="noStrike" kern="1200" cap="none" spc="0" normalizeH="0" baseline="0" noProof="0" dirty="0">
              <a:ln>
                <a:noFill/>
              </a:ln>
              <a:solidFill>
                <a:sysClr val="windowText" lastClr="000000"/>
              </a:solidFill>
              <a:effectLst/>
              <a:uLnTx/>
              <a:uFillTx/>
              <a:latin typeface="Verdana"/>
              <a:ea typeface="+mj-ea"/>
              <a:cs typeface="+mj-cs"/>
            </a:endParaRPr>
          </a:p>
        </p:txBody>
      </p:sp>
      <p:cxnSp>
        <p:nvCxnSpPr>
          <p:cNvPr id="79" name="Straight Arrow Connector 78">
            <a:extLst>
              <a:ext uri="{FF2B5EF4-FFF2-40B4-BE49-F238E27FC236}">
                <a16:creationId xmlns:a16="http://schemas.microsoft.com/office/drawing/2014/main" id="{1560BBA0-9E49-437D-B9C6-8F2245B96050}"/>
              </a:ext>
            </a:extLst>
          </p:cNvPr>
          <p:cNvCxnSpPr>
            <a:cxnSpLocks/>
            <a:endCxn id="89" idx="1"/>
          </p:cNvCxnSpPr>
          <p:nvPr/>
        </p:nvCxnSpPr>
        <p:spPr>
          <a:xfrm>
            <a:off x="3749068" y="3538468"/>
            <a:ext cx="1473879" cy="114927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A03233A-331E-4C0F-AC0A-27BA2AFEB35D}"/>
              </a:ext>
            </a:extLst>
          </p:cNvPr>
          <p:cNvSpPr/>
          <p:nvPr/>
        </p:nvSpPr>
        <p:spPr>
          <a:xfrm>
            <a:off x="5203485" y="1542994"/>
            <a:ext cx="3220592" cy="1886006"/>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43" name="Rectangle 42">
            <a:extLst>
              <a:ext uri="{FF2B5EF4-FFF2-40B4-BE49-F238E27FC236}">
                <a16:creationId xmlns:a16="http://schemas.microsoft.com/office/drawing/2014/main" id="{A1F84B10-9A64-4F04-89CE-06AA84FBF203}"/>
              </a:ext>
            </a:extLst>
          </p:cNvPr>
          <p:cNvSpPr/>
          <p:nvPr/>
        </p:nvSpPr>
        <p:spPr>
          <a:xfrm>
            <a:off x="5124371" y="1593384"/>
            <a:ext cx="1077642"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rPr>
              <a:t>US East</a:t>
            </a:r>
          </a:p>
        </p:txBody>
      </p:sp>
      <p:cxnSp>
        <p:nvCxnSpPr>
          <p:cNvPr id="73" name="Straight Arrow Connector 72">
            <a:extLst>
              <a:ext uri="{FF2B5EF4-FFF2-40B4-BE49-F238E27FC236}">
                <a16:creationId xmlns:a16="http://schemas.microsoft.com/office/drawing/2014/main" id="{23A24F3A-CF24-4DC6-B3F5-556BF8CF6DED}"/>
              </a:ext>
            </a:extLst>
          </p:cNvPr>
          <p:cNvCxnSpPr>
            <a:cxnSpLocks/>
            <a:endCxn id="50" idx="1"/>
          </p:cNvCxnSpPr>
          <p:nvPr/>
        </p:nvCxnSpPr>
        <p:spPr>
          <a:xfrm flipV="1">
            <a:off x="5840857" y="2176210"/>
            <a:ext cx="992386" cy="27104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CAEF7D6-9B5B-4A58-8693-01F040FC708A}"/>
              </a:ext>
            </a:extLst>
          </p:cNvPr>
          <p:cNvCxnSpPr>
            <a:cxnSpLocks/>
            <a:endCxn id="86" idx="1"/>
          </p:cNvCxnSpPr>
          <p:nvPr/>
        </p:nvCxnSpPr>
        <p:spPr>
          <a:xfrm>
            <a:off x="5833057" y="2679740"/>
            <a:ext cx="1009484" cy="27504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A24ED9E-553A-4657-B357-1D4A5EF8270B}"/>
              </a:ext>
            </a:extLst>
          </p:cNvPr>
          <p:cNvSpPr/>
          <p:nvPr/>
        </p:nvSpPr>
        <p:spPr>
          <a:xfrm>
            <a:off x="1535012" y="2647012"/>
            <a:ext cx="1077642"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Arial"/>
                <a:ea typeface="+mn-ea"/>
                <a:cs typeface="+mn-cs"/>
              </a:rPr>
              <a:t>California</a:t>
            </a:r>
          </a:p>
        </p:txBody>
      </p:sp>
      <p:sp>
        <p:nvSpPr>
          <p:cNvPr id="41" name="Rectangle 40">
            <a:extLst>
              <a:ext uri="{FF2B5EF4-FFF2-40B4-BE49-F238E27FC236}">
                <a16:creationId xmlns:a16="http://schemas.microsoft.com/office/drawing/2014/main" id="{A208A052-25D6-4084-97D1-A4FA0E99FA61}"/>
              </a:ext>
            </a:extLst>
          </p:cNvPr>
          <p:cNvSpPr/>
          <p:nvPr/>
        </p:nvSpPr>
        <p:spPr>
          <a:xfrm>
            <a:off x="1467493" y="4850283"/>
            <a:ext cx="1077642"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Arial"/>
                <a:ea typeface="+mn-ea"/>
                <a:cs typeface="+mn-cs"/>
              </a:rPr>
              <a:t>New York</a:t>
            </a:r>
          </a:p>
        </p:txBody>
      </p:sp>
      <p:cxnSp>
        <p:nvCxnSpPr>
          <p:cNvPr id="44" name="Straight Arrow Connector 43">
            <a:extLst>
              <a:ext uri="{FF2B5EF4-FFF2-40B4-BE49-F238E27FC236}">
                <a16:creationId xmlns:a16="http://schemas.microsoft.com/office/drawing/2014/main" id="{C46BAB74-AD56-45A5-A046-EE5F24A31F21}"/>
              </a:ext>
            </a:extLst>
          </p:cNvPr>
          <p:cNvCxnSpPr>
            <a:cxnSpLocks/>
          </p:cNvCxnSpPr>
          <p:nvPr/>
        </p:nvCxnSpPr>
        <p:spPr>
          <a:xfrm>
            <a:off x="2447354" y="2478936"/>
            <a:ext cx="713289" cy="70320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2EC649D-0026-4504-A8CE-78C57F828562}"/>
              </a:ext>
            </a:extLst>
          </p:cNvPr>
          <p:cNvCxnSpPr>
            <a:cxnSpLocks/>
            <a:endCxn id="40" idx="1"/>
          </p:cNvCxnSpPr>
          <p:nvPr/>
        </p:nvCxnSpPr>
        <p:spPr>
          <a:xfrm flipV="1">
            <a:off x="3724145" y="2485997"/>
            <a:ext cx="1479340" cy="814802"/>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Slide Number Placeholder 1">
            <a:extLst>
              <a:ext uri="{FF2B5EF4-FFF2-40B4-BE49-F238E27FC236}">
                <a16:creationId xmlns:a16="http://schemas.microsoft.com/office/drawing/2014/main" id="{EA122C64-CDE8-45FF-A46C-F91F69DE2584}"/>
              </a:ext>
            </a:extLst>
          </p:cNvPr>
          <p:cNvSpPr txBox="1">
            <a:spLocks/>
          </p:cNvSpPr>
          <p:nvPr/>
        </p:nvSpPr>
        <p:spPr>
          <a:xfrm>
            <a:off x="11582806" y="6392852"/>
            <a:ext cx="405994"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
        <p:nvSpPr>
          <p:cNvPr id="3" name="Rectangle 2">
            <a:extLst>
              <a:ext uri="{FF2B5EF4-FFF2-40B4-BE49-F238E27FC236}">
                <a16:creationId xmlns:a16="http://schemas.microsoft.com/office/drawing/2014/main" id="{36FDB987-0F75-49AD-83D5-5BBB7F79CB88}"/>
              </a:ext>
            </a:extLst>
          </p:cNvPr>
          <p:cNvSpPr/>
          <p:nvPr/>
        </p:nvSpPr>
        <p:spPr>
          <a:xfrm>
            <a:off x="433634" y="788600"/>
            <a:ext cx="10182389" cy="338554"/>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NGINX Plus along with GeoDNS creates a globally distributed application</a:t>
            </a:r>
            <a:endParaRPr kumimoji="0" lang="en-CA"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49" name="Rectangle 48">
            <a:extLst>
              <a:ext uri="{FF2B5EF4-FFF2-40B4-BE49-F238E27FC236}">
                <a16:creationId xmlns:a16="http://schemas.microsoft.com/office/drawing/2014/main" id="{5AF66910-A21A-40D6-98D1-D89B1A0E308C}"/>
              </a:ext>
            </a:extLst>
          </p:cNvPr>
          <p:cNvSpPr/>
          <p:nvPr/>
        </p:nvSpPr>
        <p:spPr>
          <a:xfrm>
            <a:off x="992042" y="6347691"/>
            <a:ext cx="6096000" cy="276999"/>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Arial"/>
                <a:ea typeface="+mn-ea"/>
                <a:cs typeface="+mn-cs"/>
                <a:hlinkClick r:id="rId2"/>
              </a:rPr>
              <a:t>https://www.nginx.com/blog/cloud-architectures/</a:t>
            </a:r>
            <a:endParaRPr kumimoji="0" lang="en-CA" sz="1200" b="0" i="0" u="none" strike="noStrike" kern="1200" cap="none" spc="0" normalizeH="0" baseline="0" noProof="0" dirty="0">
              <a:ln>
                <a:noFill/>
              </a:ln>
              <a:solidFill>
                <a:prstClr val="black"/>
              </a:solidFill>
              <a:effectLst/>
              <a:uLnTx/>
              <a:uFillTx/>
              <a:latin typeface="Arial"/>
              <a:ea typeface="+mn-ea"/>
              <a:cs typeface="+mn-cs"/>
            </a:endParaRPr>
          </a:p>
        </p:txBody>
      </p:sp>
      <p:pic>
        <p:nvPicPr>
          <p:cNvPr id="46" name="Picture 45">
            <a:extLst>
              <a:ext uri="{FF2B5EF4-FFF2-40B4-BE49-F238E27FC236}">
                <a16:creationId xmlns:a16="http://schemas.microsoft.com/office/drawing/2014/main" id="{CBE431ED-F433-4882-941C-022A1B9B7F3B}"/>
              </a:ext>
            </a:extLst>
          </p:cNvPr>
          <p:cNvPicPr>
            <a:picLocks noChangeAspect="1"/>
          </p:cNvPicPr>
          <p:nvPr/>
        </p:nvPicPr>
        <p:blipFill>
          <a:blip r:embed="rId3"/>
          <a:stretch>
            <a:fillRect/>
          </a:stretch>
        </p:blipFill>
        <p:spPr>
          <a:xfrm>
            <a:off x="7446941" y="1978618"/>
            <a:ext cx="424950" cy="424948"/>
          </a:xfrm>
          <a:prstGeom prst="rect">
            <a:avLst/>
          </a:prstGeom>
        </p:spPr>
      </p:pic>
      <p:sp>
        <p:nvSpPr>
          <p:cNvPr id="50" name="Rectangle 49">
            <a:extLst>
              <a:ext uri="{FF2B5EF4-FFF2-40B4-BE49-F238E27FC236}">
                <a16:creationId xmlns:a16="http://schemas.microsoft.com/office/drawing/2014/main" id="{E24665A2-5710-45F3-8D1B-96512C014A54}"/>
              </a:ext>
            </a:extLst>
          </p:cNvPr>
          <p:cNvSpPr/>
          <p:nvPr/>
        </p:nvSpPr>
        <p:spPr>
          <a:xfrm>
            <a:off x="6833243" y="1901161"/>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51" name="Picture 50">
            <a:extLst>
              <a:ext uri="{FF2B5EF4-FFF2-40B4-BE49-F238E27FC236}">
                <a16:creationId xmlns:a16="http://schemas.microsoft.com/office/drawing/2014/main" id="{C1E75304-664C-46E4-AC82-A78011A09CFC}"/>
              </a:ext>
            </a:extLst>
          </p:cNvPr>
          <p:cNvPicPr>
            <a:picLocks noChangeAspect="1"/>
          </p:cNvPicPr>
          <p:nvPr/>
        </p:nvPicPr>
        <p:blipFill>
          <a:blip r:embed="rId4"/>
          <a:stretch>
            <a:fillRect/>
          </a:stretch>
        </p:blipFill>
        <p:spPr>
          <a:xfrm>
            <a:off x="7818465" y="2345104"/>
            <a:ext cx="299734" cy="177116"/>
          </a:xfrm>
          <a:prstGeom prst="rect">
            <a:avLst/>
          </a:prstGeom>
        </p:spPr>
      </p:pic>
      <p:pic>
        <p:nvPicPr>
          <p:cNvPr id="52" name="Picture 51">
            <a:extLst>
              <a:ext uri="{FF2B5EF4-FFF2-40B4-BE49-F238E27FC236}">
                <a16:creationId xmlns:a16="http://schemas.microsoft.com/office/drawing/2014/main" id="{4B8019D5-A43F-47F1-8D63-2A87C91184B6}"/>
              </a:ext>
            </a:extLst>
          </p:cNvPr>
          <p:cNvPicPr>
            <a:picLocks noChangeAspect="1"/>
          </p:cNvPicPr>
          <p:nvPr/>
        </p:nvPicPr>
        <p:blipFill>
          <a:blip r:embed="rId3"/>
          <a:stretch>
            <a:fillRect/>
          </a:stretch>
        </p:blipFill>
        <p:spPr>
          <a:xfrm>
            <a:off x="6958785" y="1978618"/>
            <a:ext cx="424950" cy="424948"/>
          </a:xfrm>
          <a:prstGeom prst="rect">
            <a:avLst/>
          </a:prstGeom>
        </p:spPr>
      </p:pic>
      <p:pic>
        <p:nvPicPr>
          <p:cNvPr id="70" name="Picture 2" descr="C:\Users\KD\AppData\Local\Temp\SNAGHTML107a2e7.PNG">
            <a:extLst>
              <a:ext uri="{FF2B5EF4-FFF2-40B4-BE49-F238E27FC236}">
                <a16:creationId xmlns:a16="http://schemas.microsoft.com/office/drawing/2014/main" id="{7735316D-E081-4649-BDAF-0021DC7C3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2731" y="2288823"/>
            <a:ext cx="468126" cy="5497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a:extLst>
              <a:ext uri="{FF2B5EF4-FFF2-40B4-BE49-F238E27FC236}">
                <a16:creationId xmlns:a16="http://schemas.microsoft.com/office/drawing/2014/main" id="{C8C9D5AF-C83C-42B7-AED8-283472D3F404}"/>
              </a:ext>
            </a:extLst>
          </p:cNvPr>
          <p:cNvPicPr>
            <a:picLocks noChangeAspect="1"/>
          </p:cNvPicPr>
          <p:nvPr/>
        </p:nvPicPr>
        <p:blipFill>
          <a:blip r:embed="rId6"/>
          <a:stretch>
            <a:fillRect/>
          </a:stretch>
        </p:blipFill>
        <p:spPr>
          <a:xfrm>
            <a:off x="8201391" y="3281273"/>
            <a:ext cx="445387" cy="257195"/>
          </a:xfrm>
          <a:prstGeom prst="rect">
            <a:avLst/>
          </a:prstGeom>
        </p:spPr>
      </p:pic>
      <p:pic>
        <p:nvPicPr>
          <p:cNvPr id="74" name="Picture 73">
            <a:extLst>
              <a:ext uri="{FF2B5EF4-FFF2-40B4-BE49-F238E27FC236}">
                <a16:creationId xmlns:a16="http://schemas.microsoft.com/office/drawing/2014/main" id="{17C3D7F3-EA75-4D87-BB2D-07C381F24107}"/>
              </a:ext>
            </a:extLst>
          </p:cNvPr>
          <p:cNvPicPr>
            <a:picLocks noChangeAspect="1"/>
          </p:cNvPicPr>
          <p:nvPr/>
        </p:nvPicPr>
        <p:blipFill>
          <a:blip r:embed="rId7"/>
          <a:stretch>
            <a:fillRect/>
          </a:stretch>
        </p:blipFill>
        <p:spPr>
          <a:xfrm>
            <a:off x="3086587" y="3115368"/>
            <a:ext cx="629374" cy="629374"/>
          </a:xfrm>
          <a:prstGeom prst="rect">
            <a:avLst/>
          </a:prstGeom>
        </p:spPr>
      </p:pic>
      <p:grpSp>
        <p:nvGrpSpPr>
          <p:cNvPr id="75" name="Group 74">
            <a:extLst>
              <a:ext uri="{FF2B5EF4-FFF2-40B4-BE49-F238E27FC236}">
                <a16:creationId xmlns:a16="http://schemas.microsoft.com/office/drawing/2014/main" id="{D52EE1B8-AA9C-411B-AB99-892B36FA6300}"/>
              </a:ext>
            </a:extLst>
          </p:cNvPr>
          <p:cNvGrpSpPr/>
          <p:nvPr/>
        </p:nvGrpSpPr>
        <p:grpSpPr>
          <a:xfrm>
            <a:off x="1775443" y="2005397"/>
            <a:ext cx="618644" cy="588716"/>
            <a:chOff x="11105601" y="3231122"/>
            <a:chExt cx="348212" cy="337894"/>
          </a:xfrm>
        </p:grpSpPr>
        <p:sp>
          <p:nvSpPr>
            <p:cNvPr id="76" name="globe_2">
              <a:extLst>
                <a:ext uri="{FF2B5EF4-FFF2-40B4-BE49-F238E27FC236}">
                  <a16:creationId xmlns:a16="http://schemas.microsoft.com/office/drawing/2014/main" id="{4FEAAB20-82B0-4F8F-BF9B-0773A7A2314F}"/>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8" name="Straight Connector 77">
              <a:extLst>
                <a:ext uri="{FF2B5EF4-FFF2-40B4-BE49-F238E27FC236}">
                  <a16:creationId xmlns:a16="http://schemas.microsoft.com/office/drawing/2014/main" id="{7DAA1A5F-5287-4EC7-9949-13FE00D7957C}"/>
                </a:ext>
              </a:extLst>
            </p:cNvPr>
            <p:cNvCxnSpPr>
              <a:stCxn id="76" idx="1"/>
              <a:endCxn id="76" idx="3"/>
            </p:cNvCxnSpPr>
            <p:nvPr/>
          </p:nvCxnSpPr>
          <p:spPr>
            <a:xfrm>
              <a:off x="11280227" y="3231122"/>
              <a:ext cx="0" cy="337894"/>
            </a:xfrm>
            <a:prstGeom prst="line">
              <a:avLst/>
            </a:prstGeom>
            <a:noFill/>
            <a:ln w="22225"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85" name="Picture 84">
            <a:extLst>
              <a:ext uri="{FF2B5EF4-FFF2-40B4-BE49-F238E27FC236}">
                <a16:creationId xmlns:a16="http://schemas.microsoft.com/office/drawing/2014/main" id="{DF0F3A6C-54C6-4456-B2F4-2102F9149B50}"/>
              </a:ext>
            </a:extLst>
          </p:cNvPr>
          <p:cNvPicPr>
            <a:picLocks noChangeAspect="1"/>
          </p:cNvPicPr>
          <p:nvPr/>
        </p:nvPicPr>
        <p:blipFill>
          <a:blip r:embed="rId3"/>
          <a:stretch>
            <a:fillRect/>
          </a:stretch>
        </p:blipFill>
        <p:spPr>
          <a:xfrm>
            <a:off x="7456239" y="2757197"/>
            <a:ext cx="424950" cy="424948"/>
          </a:xfrm>
          <a:prstGeom prst="rect">
            <a:avLst/>
          </a:prstGeom>
        </p:spPr>
      </p:pic>
      <p:sp>
        <p:nvSpPr>
          <p:cNvPr id="86" name="Rectangle 85">
            <a:extLst>
              <a:ext uri="{FF2B5EF4-FFF2-40B4-BE49-F238E27FC236}">
                <a16:creationId xmlns:a16="http://schemas.microsoft.com/office/drawing/2014/main" id="{674AD773-35E5-4E17-80FB-DB1B86D120C2}"/>
              </a:ext>
            </a:extLst>
          </p:cNvPr>
          <p:cNvSpPr/>
          <p:nvPr/>
        </p:nvSpPr>
        <p:spPr>
          <a:xfrm>
            <a:off x="6842541" y="2679740"/>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87" name="Picture 86">
            <a:extLst>
              <a:ext uri="{FF2B5EF4-FFF2-40B4-BE49-F238E27FC236}">
                <a16:creationId xmlns:a16="http://schemas.microsoft.com/office/drawing/2014/main" id="{194FD237-2FDC-4150-9A67-821592F35A0B}"/>
              </a:ext>
            </a:extLst>
          </p:cNvPr>
          <p:cNvPicPr>
            <a:picLocks noChangeAspect="1"/>
          </p:cNvPicPr>
          <p:nvPr/>
        </p:nvPicPr>
        <p:blipFill>
          <a:blip r:embed="rId4"/>
          <a:stretch>
            <a:fillRect/>
          </a:stretch>
        </p:blipFill>
        <p:spPr>
          <a:xfrm>
            <a:off x="7827763" y="3123683"/>
            <a:ext cx="299734" cy="177116"/>
          </a:xfrm>
          <a:prstGeom prst="rect">
            <a:avLst/>
          </a:prstGeom>
        </p:spPr>
      </p:pic>
      <p:pic>
        <p:nvPicPr>
          <p:cNvPr id="88" name="Picture 87">
            <a:extLst>
              <a:ext uri="{FF2B5EF4-FFF2-40B4-BE49-F238E27FC236}">
                <a16:creationId xmlns:a16="http://schemas.microsoft.com/office/drawing/2014/main" id="{41002AA1-C0F1-47FF-8C14-A8B0AA012583}"/>
              </a:ext>
            </a:extLst>
          </p:cNvPr>
          <p:cNvPicPr>
            <a:picLocks noChangeAspect="1"/>
          </p:cNvPicPr>
          <p:nvPr/>
        </p:nvPicPr>
        <p:blipFill>
          <a:blip r:embed="rId3"/>
          <a:stretch>
            <a:fillRect/>
          </a:stretch>
        </p:blipFill>
        <p:spPr>
          <a:xfrm>
            <a:off x="6968083" y="2757197"/>
            <a:ext cx="424950" cy="424948"/>
          </a:xfrm>
          <a:prstGeom prst="rect">
            <a:avLst/>
          </a:prstGeom>
        </p:spPr>
      </p:pic>
      <p:grpSp>
        <p:nvGrpSpPr>
          <p:cNvPr id="20" name="Group 19">
            <a:extLst>
              <a:ext uri="{FF2B5EF4-FFF2-40B4-BE49-F238E27FC236}">
                <a16:creationId xmlns:a16="http://schemas.microsoft.com/office/drawing/2014/main" id="{20BD3AB4-5E28-4AD9-AED9-555763E78D02}"/>
              </a:ext>
            </a:extLst>
          </p:cNvPr>
          <p:cNvGrpSpPr/>
          <p:nvPr/>
        </p:nvGrpSpPr>
        <p:grpSpPr>
          <a:xfrm>
            <a:off x="5143833" y="3744742"/>
            <a:ext cx="3522407" cy="1995474"/>
            <a:chOff x="5143833" y="3744742"/>
            <a:chExt cx="3522407" cy="1995474"/>
          </a:xfrm>
        </p:grpSpPr>
        <p:sp>
          <p:nvSpPr>
            <p:cNvPr id="89" name="Rectangle 88">
              <a:extLst>
                <a:ext uri="{FF2B5EF4-FFF2-40B4-BE49-F238E27FC236}">
                  <a16:creationId xmlns:a16="http://schemas.microsoft.com/office/drawing/2014/main" id="{D2DC6741-A1AD-43D2-9678-050F1D7DEF55}"/>
                </a:ext>
              </a:extLst>
            </p:cNvPr>
            <p:cNvSpPr/>
            <p:nvPr/>
          </p:nvSpPr>
          <p:spPr>
            <a:xfrm>
              <a:off x="5222947" y="3744742"/>
              <a:ext cx="3220592" cy="1886006"/>
            </a:xfrm>
            <a:prstGeom prst="rect">
              <a:avLst/>
            </a:prstGeom>
            <a:no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90" name="Rectangle 89">
              <a:extLst>
                <a:ext uri="{FF2B5EF4-FFF2-40B4-BE49-F238E27FC236}">
                  <a16:creationId xmlns:a16="http://schemas.microsoft.com/office/drawing/2014/main" id="{34741885-6A1B-4347-92D9-A85E7987A01C}"/>
                </a:ext>
              </a:extLst>
            </p:cNvPr>
            <p:cNvSpPr/>
            <p:nvPr/>
          </p:nvSpPr>
          <p:spPr>
            <a:xfrm>
              <a:off x="5143833" y="3795132"/>
              <a:ext cx="1077642" cy="307777"/>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Arial"/>
                  <a:ea typeface="+mn-ea"/>
                  <a:cs typeface="+mn-cs"/>
                </a:rPr>
                <a:t>US West</a:t>
              </a:r>
            </a:p>
          </p:txBody>
        </p:sp>
        <p:cxnSp>
          <p:nvCxnSpPr>
            <p:cNvPr id="91" name="Straight Arrow Connector 90">
              <a:extLst>
                <a:ext uri="{FF2B5EF4-FFF2-40B4-BE49-F238E27FC236}">
                  <a16:creationId xmlns:a16="http://schemas.microsoft.com/office/drawing/2014/main" id="{A8BC4C02-834F-4F80-B331-A38FFA0FC6FA}"/>
                </a:ext>
              </a:extLst>
            </p:cNvPr>
            <p:cNvCxnSpPr>
              <a:cxnSpLocks/>
              <a:endCxn id="94" idx="1"/>
            </p:cNvCxnSpPr>
            <p:nvPr/>
          </p:nvCxnSpPr>
          <p:spPr>
            <a:xfrm flipV="1">
              <a:off x="5860319" y="4377958"/>
              <a:ext cx="992386" cy="27104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CDA8804-534B-4D92-B871-102175741025}"/>
                </a:ext>
              </a:extLst>
            </p:cNvPr>
            <p:cNvCxnSpPr>
              <a:cxnSpLocks/>
              <a:endCxn id="100" idx="1"/>
            </p:cNvCxnSpPr>
            <p:nvPr/>
          </p:nvCxnSpPr>
          <p:spPr>
            <a:xfrm>
              <a:off x="5852519" y="4881488"/>
              <a:ext cx="1009484" cy="27504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3" name="Picture 92">
              <a:extLst>
                <a:ext uri="{FF2B5EF4-FFF2-40B4-BE49-F238E27FC236}">
                  <a16:creationId xmlns:a16="http://schemas.microsoft.com/office/drawing/2014/main" id="{AD299AFA-AF11-4574-93F6-FC976A6CDFAB}"/>
                </a:ext>
              </a:extLst>
            </p:cNvPr>
            <p:cNvPicPr>
              <a:picLocks noChangeAspect="1"/>
            </p:cNvPicPr>
            <p:nvPr/>
          </p:nvPicPr>
          <p:blipFill>
            <a:blip r:embed="rId3"/>
            <a:stretch>
              <a:fillRect/>
            </a:stretch>
          </p:blipFill>
          <p:spPr>
            <a:xfrm>
              <a:off x="7466403" y="4180366"/>
              <a:ext cx="424950" cy="424948"/>
            </a:xfrm>
            <a:prstGeom prst="rect">
              <a:avLst/>
            </a:prstGeom>
          </p:spPr>
        </p:pic>
        <p:sp>
          <p:nvSpPr>
            <p:cNvPr id="94" name="Rectangle 93">
              <a:extLst>
                <a:ext uri="{FF2B5EF4-FFF2-40B4-BE49-F238E27FC236}">
                  <a16:creationId xmlns:a16="http://schemas.microsoft.com/office/drawing/2014/main" id="{30A14383-247A-426E-9DAE-EABA87AAB13A}"/>
                </a:ext>
              </a:extLst>
            </p:cNvPr>
            <p:cNvSpPr/>
            <p:nvPr/>
          </p:nvSpPr>
          <p:spPr>
            <a:xfrm>
              <a:off x="6852705" y="4102909"/>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95" name="Picture 94">
              <a:extLst>
                <a:ext uri="{FF2B5EF4-FFF2-40B4-BE49-F238E27FC236}">
                  <a16:creationId xmlns:a16="http://schemas.microsoft.com/office/drawing/2014/main" id="{36CB67AB-BEBE-48C8-B52A-1968819E9C7B}"/>
                </a:ext>
              </a:extLst>
            </p:cNvPr>
            <p:cNvPicPr>
              <a:picLocks noChangeAspect="1"/>
            </p:cNvPicPr>
            <p:nvPr/>
          </p:nvPicPr>
          <p:blipFill>
            <a:blip r:embed="rId4"/>
            <a:stretch>
              <a:fillRect/>
            </a:stretch>
          </p:blipFill>
          <p:spPr>
            <a:xfrm>
              <a:off x="7837927" y="4546852"/>
              <a:ext cx="299734" cy="177116"/>
            </a:xfrm>
            <a:prstGeom prst="rect">
              <a:avLst/>
            </a:prstGeom>
          </p:spPr>
        </p:pic>
        <p:pic>
          <p:nvPicPr>
            <p:cNvPr id="96" name="Picture 95">
              <a:extLst>
                <a:ext uri="{FF2B5EF4-FFF2-40B4-BE49-F238E27FC236}">
                  <a16:creationId xmlns:a16="http://schemas.microsoft.com/office/drawing/2014/main" id="{851CE533-B081-4FEB-8422-CD5929CE8A78}"/>
                </a:ext>
              </a:extLst>
            </p:cNvPr>
            <p:cNvPicPr>
              <a:picLocks noChangeAspect="1"/>
            </p:cNvPicPr>
            <p:nvPr/>
          </p:nvPicPr>
          <p:blipFill>
            <a:blip r:embed="rId3"/>
            <a:stretch>
              <a:fillRect/>
            </a:stretch>
          </p:blipFill>
          <p:spPr>
            <a:xfrm>
              <a:off x="6978247" y="4180366"/>
              <a:ext cx="424950" cy="424948"/>
            </a:xfrm>
            <a:prstGeom prst="rect">
              <a:avLst/>
            </a:prstGeom>
          </p:spPr>
        </p:pic>
        <p:pic>
          <p:nvPicPr>
            <p:cNvPr id="97" name="Picture 2" descr="C:\Users\KD\AppData\Local\Temp\SNAGHTML107a2e7.PNG">
              <a:extLst>
                <a:ext uri="{FF2B5EF4-FFF2-40B4-BE49-F238E27FC236}">
                  <a16:creationId xmlns:a16="http://schemas.microsoft.com/office/drawing/2014/main" id="{1025DB7D-7DA9-4F94-A53B-FF2788F65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2193" y="4490571"/>
              <a:ext cx="468126" cy="54977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8C7122BB-9EF2-4A38-8EDA-7A575B530257}"/>
                </a:ext>
              </a:extLst>
            </p:cNvPr>
            <p:cNvPicPr>
              <a:picLocks noChangeAspect="1"/>
            </p:cNvPicPr>
            <p:nvPr/>
          </p:nvPicPr>
          <p:blipFill>
            <a:blip r:embed="rId6"/>
            <a:stretch>
              <a:fillRect/>
            </a:stretch>
          </p:blipFill>
          <p:spPr>
            <a:xfrm>
              <a:off x="8220853" y="5483021"/>
              <a:ext cx="445387" cy="257195"/>
            </a:xfrm>
            <a:prstGeom prst="rect">
              <a:avLst/>
            </a:prstGeom>
          </p:spPr>
        </p:pic>
        <p:pic>
          <p:nvPicPr>
            <p:cNvPr id="99" name="Picture 98">
              <a:extLst>
                <a:ext uri="{FF2B5EF4-FFF2-40B4-BE49-F238E27FC236}">
                  <a16:creationId xmlns:a16="http://schemas.microsoft.com/office/drawing/2014/main" id="{8D775F5D-F85A-424D-A025-DDFF50519A36}"/>
                </a:ext>
              </a:extLst>
            </p:cNvPr>
            <p:cNvPicPr>
              <a:picLocks noChangeAspect="1"/>
            </p:cNvPicPr>
            <p:nvPr/>
          </p:nvPicPr>
          <p:blipFill>
            <a:blip r:embed="rId3"/>
            <a:stretch>
              <a:fillRect/>
            </a:stretch>
          </p:blipFill>
          <p:spPr>
            <a:xfrm>
              <a:off x="7475701" y="4958945"/>
              <a:ext cx="424950" cy="424948"/>
            </a:xfrm>
            <a:prstGeom prst="rect">
              <a:avLst/>
            </a:prstGeom>
          </p:spPr>
        </p:pic>
        <p:sp>
          <p:nvSpPr>
            <p:cNvPr id="100" name="Rectangle 99">
              <a:extLst>
                <a:ext uri="{FF2B5EF4-FFF2-40B4-BE49-F238E27FC236}">
                  <a16:creationId xmlns:a16="http://schemas.microsoft.com/office/drawing/2014/main" id="{D7F0DA5B-EC7C-48F1-8DBD-91EE80B49962}"/>
                </a:ext>
              </a:extLst>
            </p:cNvPr>
            <p:cNvSpPr/>
            <p:nvPr/>
          </p:nvSpPr>
          <p:spPr>
            <a:xfrm>
              <a:off x="6862003" y="4881488"/>
              <a:ext cx="1160448" cy="550098"/>
            </a:xfrm>
            <a:prstGeom prst="rect">
              <a:avLst/>
            </a:prstGeom>
            <a:noFill/>
            <a:ln w="19050">
              <a:solidFill>
                <a:schemeClr val="bg1">
                  <a:lumMod val="6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01" name="Picture 100">
              <a:extLst>
                <a:ext uri="{FF2B5EF4-FFF2-40B4-BE49-F238E27FC236}">
                  <a16:creationId xmlns:a16="http://schemas.microsoft.com/office/drawing/2014/main" id="{6C168239-3AB8-4C28-B665-FCA57AEC0E66}"/>
                </a:ext>
              </a:extLst>
            </p:cNvPr>
            <p:cNvPicPr>
              <a:picLocks noChangeAspect="1"/>
            </p:cNvPicPr>
            <p:nvPr/>
          </p:nvPicPr>
          <p:blipFill>
            <a:blip r:embed="rId4"/>
            <a:stretch>
              <a:fillRect/>
            </a:stretch>
          </p:blipFill>
          <p:spPr>
            <a:xfrm>
              <a:off x="7847225" y="5325431"/>
              <a:ext cx="299734" cy="177116"/>
            </a:xfrm>
            <a:prstGeom prst="rect">
              <a:avLst/>
            </a:prstGeom>
          </p:spPr>
        </p:pic>
        <p:pic>
          <p:nvPicPr>
            <p:cNvPr id="102" name="Picture 101">
              <a:extLst>
                <a:ext uri="{FF2B5EF4-FFF2-40B4-BE49-F238E27FC236}">
                  <a16:creationId xmlns:a16="http://schemas.microsoft.com/office/drawing/2014/main" id="{1C816AAB-2252-4503-8718-F0AE0CA1397B}"/>
                </a:ext>
              </a:extLst>
            </p:cNvPr>
            <p:cNvPicPr>
              <a:picLocks noChangeAspect="1"/>
            </p:cNvPicPr>
            <p:nvPr/>
          </p:nvPicPr>
          <p:blipFill>
            <a:blip r:embed="rId3"/>
            <a:stretch>
              <a:fillRect/>
            </a:stretch>
          </p:blipFill>
          <p:spPr>
            <a:xfrm>
              <a:off x="6987545" y="4958945"/>
              <a:ext cx="424950" cy="424948"/>
            </a:xfrm>
            <a:prstGeom prst="rect">
              <a:avLst/>
            </a:prstGeom>
          </p:spPr>
        </p:pic>
      </p:grpSp>
      <p:grpSp>
        <p:nvGrpSpPr>
          <p:cNvPr id="103" name="Group 102">
            <a:extLst>
              <a:ext uri="{FF2B5EF4-FFF2-40B4-BE49-F238E27FC236}">
                <a16:creationId xmlns:a16="http://schemas.microsoft.com/office/drawing/2014/main" id="{31994AF5-70DA-459D-8E82-6565FA06818E}"/>
              </a:ext>
            </a:extLst>
          </p:cNvPr>
          <p:cNvGrpSpPr/>
          <p:nvPr/>
        </p:nvGrpSpPr>
        <p:grpSpPr>
          <a:xfrm>
            <a:off x="1696992" y="4252494"/>
            <a:ext cx="618644" cy="588716"/>
            <a:chOff x="11105601" y="3231122"/>
            <a:chExt cx="348212" cy="337894"/>
          </a:xfrm>
        </p:grpSpPr>
        <p:sp>
          <p:nvSpPr>
            <p:cNvPr id="104" name="globe_2">
              <a:extLst>
                <a:ext uri="{FF2B5EF4-FFF2-40B4-BE49-F238E27FC236}">
                  <a16:creationId xmlns:a16="http://schemas.microsoft.com/office/drawing/2014/main" id="{E0EF19A5-115B-4A62-9D96-A3F4BE83324E}"/>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105" name="Straight Connector 104">
              <a:extLst>
                <a:ext uri="{FF2B5EF4-FFF2-40B4-BE49-F238E27FC236}">
                  <a16:creationId xmlns:a16="http://schemas.microsoft.com/office/drawing/2014/main" id="{2B7A05E4-3E2E-4E33-AD9A-61E30D878540}"/>
                </a:ext>
              </a:extLst>
            </p:cNvPr>
            <p:cNvCxnSpPr>
              <a:stCxn id="104" idx="1"/>
              <a:endCxn id="104" idx="3"/>
            </p:cNvCxnSpPr>
            <p:nvPr/>
          </p:nvCxnSpPr>
          <p:spPr>
            <a:xfrm>
              <a:off x="11280227" y="3231122"/>
              <a:ext cx="0" cy="337894"/>
            </a:xfrm>
            <a:prstGeom prst="line">
              <a:avLst/>
            </a:prstGeom>
            <a:noFill/>
            <a:ln w="22225" cap="flat">
              <a:solidFill>
                <a:srgbClr val="2D71A5"/>
              </a:solidFill>
              <a:prstDash val="solid"/>
              <a:miter lim="800000"/>
              <a:headEnd/>
              <a:tailEnd/>
            </a:ln>
            <a:extLst>
              <a:ext uri="{909E8E84-426E-40DD-AFC4-6F175D3DCCD1}">
                <a14:hiddenFill xmlns:a14="http://schemas.microsoft.com/office/drawing/2010/main">
                  <a:solidFill>
                    <a:srgbClr val="FFFFFF"/>
                  </a:solidFill>
                </a14:hiddenFill>
              </a:ext>
            </a:extLst>
          </p:spPr>
        </p:cxnSp>
      </p:grpSp>
    </p:spTree>
    <p:extLst>
      <p:ext uri="{BB962C8B-B14F-4D97-AF65-F5344CB8AC3E}">
        <p14:creationId xmlns:p14="http://schemas.microsoft.com/office/powerpoint/2010/main" val="1057747133"/>
      </p:ext>
    </p:extLst>
  </p:cSld>
  <p:clrMapOvr>
    <a:masterClrMapping/>
  </p:clrMapOvr>
</p:sld>
</file>

<file path=ppt/theme/theme1.xml><?xml version="1.0" encoding="utf-8"?>
<a:theme xmlns:a="http://schemas.openxmlformats.org/drawingml/2006/main" name="1_Office Theme">
  <a:themeElements>
    <a:clrScheme name="Scalar">
      <a:dk1>
        <a:sysClr val="windowText" lastClr="000000"/>
      </a:dk1>
      <a:lt1>
        <a:sysClr val="window" lastClr="FFFFFF"/>
      </a:lt1>
      <a:dk2>
        <a:srgbClr val="53616E"/>
      </a:dk2>
      <a:lt2>
        <a:srgbClr val="E4E4E4"/>
      </a:lt2>
      <a:accent1>
        <a:srgbClr val="543C7A"/>
      </a:accent1>
      <a:accent2>
        <a:srgbClr val="286093"/>
      </a:accent2>
      <a:accent3>
        <a:srgbClr val="62BA85"/>
      </a:accent3>
      <a:accent4>
        <a:srgbClr val="F59108"/>
      </a:accent4>
      <a:accent5>
        <a:srgbClr val="D0D0D0"/>
      </a:accent5>
      <a:accent6>
        <a:srgbClr val="7F0056"/>
      </a:accent6>
      <a:hlink>
        <a:srgbClr val="53616E"/>
      </a:hlink>
      <a:folHlink>
        <a:srgbClr val="2727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464</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Segoe UI</vt:lpstr>
      <vt:lpstr>Verdana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Alvarnet Azure</dc:creator>
  <cp:lastModifiedBy>Pulkit Kumar</cp:lastModifiedBy>
  <cp:revision>2</cp:revision>
  <dcterms:created xsi:type="dcterms:W3CDTF">2019-04-08T15:25:39Z</dcterms:created>
  <dcterms:modified xsi:type="dcterms:W3CDTF">2022-04-07T11:00:48Z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18ada863-e788-42a3-8fc4-89c8af74482f</vt:lpwstr>
  </property>
  <property fmtid="{D5CDD505-2E9C-101B-9397-08002B2CF9AE}" pid="3" name="HCLClassD6">
    <vt:lpwstr>False</vt:lpwstr>
  </property>
  <property fmtid="{D5CDD505-2E9C-101B-9397-08002B2CF9AE}" pid="4" name="HCLClassification">
    <vt:lpwstr>HCL_Cla5s_1nt3rnal</vt:lpwstr>
  </property>
</Properties>
</file>