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sldIdLst>
    <p:sldId id="4549" r:id="rId2"/>
    <p:sldId id="4550" r:id="rId3"/>
    <p:sldId id="4555" r:id="rId4"/>
    <p:sldId id="4557" r:id="rId5"/>
    <p:sldId id="4551" r:id="rId6"/>
    <p:sldId id="4556" r:id="rId7"/>
    <p:sldId id="4554" r:id="rId8"/>
    <p:sldId id="290" r:id="rId9"/>
    <p:sldId id="289"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2" d="100"/>
          <a:sy n="82" d="100"/>
        </p:scale>
        <p:origin x="11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BF14-73BC-40E4-B7A6-0E3E19D63A08}"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4960-FFA5-471E-8DB4-DECBEF533845}" type="slidenum">
              <a:rPr lang="en-US" smtClean="0"/>
              <a:t>‹#›</a:t>
            </a:fld>
            <a:endParaRPr lang="en-US"/>
          </a:p>
        </p:txBody>
      </p:sp>
    </p:spTree>
    <p:extLst>
      <p:ext uri="{BB962C8B-B14F-4D97-AF65-F5344CB8AC3E}">
        <p14:creationId xmlns:p14="http://schemas.microsoft.com/office/powerpoint/2010/main" val="26142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0A0FB67-D2BC-4301-9F64-4F72F64E7A4F}" type="datetime1">
              <a:rPr lang="en-US" smtClean="0"/>
              <a:t>3/23/2019</a:t>
            </a:fld>
            <a:endParaRPr lang="en-US" dirty="0"/>
          </a:p>
        </p:txBody>
      </p:sp>
    </p:spTree>
    <p:extLst>
      <p:ext uri="{BB962C8B-B14F-4D97-AF65-F5344CB8AC3E}">
        <p14:creationId xmlns:p14="http://schemas.microsoft.com/office/powerpoint/2010/main" val="44222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0A0FB67-D2BC-4301-9F64-4F72F64E7A4F}" type="datetime1">
              <a:rPr lang="en-US" smtClean="0"/>
              <a:t>3/23/2019</a:t>
            </a:fld>
            <a:endParaRPr lang="en-US" dirty="0"/>
          </a:p>
        </p:txBody>
      </p:sp>
    </p:spTree>
    <p:extLst>
      <p:ext uri="{BB962C8B-B14F-4D97-AF65-F5344CB8AC3E}">
        <p14:creationId xmlns:p14="http://schemas.microsoft.com/office/powerpoint/2010/main" val="371249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0A0FB67-D2BC-4301-9F64-4F72F64E7A4F}" type="datetime1">
              <a:rPr lang="en-US" smtClean="0"/>
              <a:t>3/23/2019</a:t>
            </a:fld>
            <a:endParaRPr lang="en-US" dirty="0"/>
          </a:p>
        </p:txBody>
      </p:sp>
    </p:spTree>
    <p:extLst>
      <p:ext uri="{BB962C8B-B14F-4D97-AF65-F5344CB8AC3E}">
        <p14:creationId xmlns:p14="http://schemas.microsoft.com/office/powerpoint/2010/main" val="397742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6781291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78B-A5EA-4F2D-B508-5D771C9E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5AC62-70DF-4848-98EE-926692C8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3DBE5-270B-4EA1-AF2E-48B23C00A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76928-0E94-4E17-9AA2-8BA81F55AA2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711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5137605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852378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cs.microsoft.com/en-us/azure/application-gateway/tutorial-url-route-cl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https://docs.microsoft.com/en-us/azure/application-gateway/overview"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8.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hyperlink" Target="https://docs.microsoft.com/en-us/azure/application-gateway/overview"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https://docs.microsoft.com/en-us/azure/azure-monitor/app/app-insights-overview" TargetMode="Externa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s://medium.com/@emin.askerov/static-website-hosting-in-azure-storage-with-custom-domain-and-ssl-support-using-azure-application-b17f95c6764c" TargetMode="Externa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t>Route web traffic using Azure CLI</a:t>
            </a:r>
            <a:endParaRPr lang="en-US" sz="1600" dirty="0"/>
          </a:p>
        </p:txBody>
      </p:sp>
      <p:pic>
        <p:nvPicPr>
          <p:cNvPr id="37" name="Picture 36">
            <a:extLst>
              <a:ext uri="{FF2B5EF4-FFF2-40B4-BE49-F238E27FC236}">
                <a16:creationId xmlns:a16="http://schemas.microsoft.com/office/drawing/2014/main" id="{B1AFAA94-0032-4C45-B31F-82128018A239}"/>
              </a:ext>
            </a:extLst>
          </p:cNvPr>
          <p:cNvPicPr>
            <a:picLocks noChangeAspect="1"/>
          </p:cNvPicPr>
          <p:nvPr/>
        </p:nvPicPr>
        <p:blipFill>
          <a:blip r:embed="rId2"/>
          <a:stretch>
            <a:fillRect/>
          </a:stretch>
        </p:blipFill>
        <p:spPr>
          <a:xfrm>
            <a:off x="5459009" y="2747964"/>
            <a:ext cx="706428" cy="706428"/>
          </a:xfrm>
          <a:prstGeom prst="rect">
            <a:avLst/>
          </a:prstGeom>
        </p:spPr>
      </p:pic>
      <p:sp>
        <p:nvSpPr>
          <p:cNvPr id="40" name="Rectangle 39">
            <a:extLst>
              <a:ext uri="{FF2B5EF4-FFF2-40B4-BE49-F238E27FC236}">
                <a16:creationId xmlns:a16="http://schemas.microsoft.com/office/drawing/2014/main" id="{1FE6E2D7-04AD-492C-A501-605C7853C6C4}"/>
              </a:ext>
            </a:extLst>
          </p:cNvPr>
          <p:cNvSpPr/>
          <p:nvPr/>
        </p:nvSpPr>
        <p:spPr>
          <a:xfrm>
            <a:off x="4772360" y="2411129"/>
            <a:ext cx="1373297" cy="276999"/>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chemeClr val="tx1">
                    <a:lumMod val="65000"/>
                    <a:lumOff val="35000"/>
                  </a:schemeClr>
                </a:solidFill>
                <a:effectLst/>
                <a:uLnTx/>
                <a:uFillTx/>
                <a:latin typeface="Arial" panose="020B0604020202020204" pitchFamily="34" charset="0"/>
                <a:cs typeface="Arial" panose="020B0604020202020204" pitchFamily="34" charset="0"/>
              </a:rPr>
              <a:t>myAppGateway</a:t>
            </a:r>
            <a:endParaRPr kumimoji="0" lang="en-US"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3B0FEE37-5F4D-4901-937F-90B08BAB82F2}"/>
              </a:ext>
            </a:extLst>
          </p:cNvPr>
          <p:cNvGrpSpPr/>
          <p:nvPr/>
        </p:nvGrpSpPr>
        <p:grpSpPr>
          <a:xfrm>
            <a:off x="7656950" y="2085031"/>
            <a:ext cx="2033698" cy="479981"/>
            <a:chOff x="5771029" y="2226274"/>
            <a:chExt cx="2033698" cy="479981"/>
          </a:xfrm>
        </p:grpSpPr>
        <p:sp>
          <p:nvSpPr>
            <p:cNvPr id="4" name="Rectangle 3">
              <a:extLst>
                <a:ext uri="{FF2B5EF4-FFF2-40B4-BE49-F238E27FC236}">
                  <a16:creationId xmlns:a16="http://schemas.microsoft.com/office/drawing/2014/main" id="{C58CFE51-18EF-4454-8B11-6ED98F331568}"/>
                </a:ext>
              </a:extLst>
            </p:cNvPr>
            <p:cNvSpPr/>
            <p:nvPr/>
          </p:nvSpPr>
          <p:spPr bwMode="gray">
            <a:xfrm>
              <a:off x="5771029" y="2226274"/>
              <a:ext cx="2033698" cy="479981"/>
            </a:xfrm>
            <a:prstGeom prst="rect">
              <a:avLst/>
            </a:prstGeom>
            <a:noFill/>
            <a:ln w="19050" algn="ctr">
              <a:solidFill>
                <a:schemeClr val="tx1">
                  <a:lumMod val="65000"/>
                  <a:lumOff val="3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Rectangle 4">
              <a:extLst>
                <a:ext uri="{FF2B5EF4-FFF2-40B4-BE49-F238E27FC236}">
                  <a16:creationId xmlns:a16="http://schemas.microsoft.com/office/drawing/2014/main" id="{61928C50-FE1F-4623-A691-9426FB20589E}"/>
                </a:ext>
              </a:extLst>
            </p:cNvPr>
            <p:cNvSpPr/>
            <p:nvPr/>
          </p:nvSpPr>
          <p:spPr>
            <a:xfrm>
              <a:off x="5771809" y="2275373"/>
              <a:ext cx="1947969" cy="276999"/>
            </a:xfrm>
            <a:prstGeom prst="rect">
              <a:avLst/>
            </a:prstGeom>
          </p:spPr>
          <p:txBody>
            <a:bodyPr wrap="none">
              <a:spAutoFit/>
            </a:bodyPr>
            <a:lstStyle/>
            <a:p>
              <a:pPr lvl="0" defTabSz="914192">
                <a:defRPr/>
              </a:pPr>
              <a:r>
                <a:rPr lang="en-US" sz="1200" dirty="0" err="1">
                  <a:solidFill>
                    <a:schemeClr val="tx1">
                      <a:lumMod val="65000"/>
                      <a:lumOff val="35000"/>
                    </a:schemeClr>
                  </a:solidFill>
                  <a:latin typeface="Arial" panose="020B0604020202020204" pitchFamily="34" charset="0"/>
                  <a:cs typeface="Arial" panose="020B0604020202020204" pitchFamily="34" charset="0"/>
                </a:rPr>
                <a:t>appGatewayBackendPool</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43" name="Group 42">
            <a:extLst>
              <a:ext uri="{FF2B5EF4-FFF2-40B4-BE49-F238E27FC236}">
                <a16:creationId xmlns:a16="http://schemas.microsoft.com/office/drawing/2014/main" id="{1234638C-C179-495C-A56E-3643E40A9C7E}"/>
              </a:ext>
            </a:extLst>
          </p:cNvPr>
          <p:cNvGrpSpPr/>
          <p:nvPr/>
        </p:nvGrpSpPr>
        <p:grpSpPr>
          <a:xfrm>
            <a:off x="7657730" y="2856270"/>
            <a:ext cx="2033698" cy="479981"/>
            <a:chOff x="5771029" y="2226274"/>
            <a:chExt cx="2033698" cy="479981"/>
          </a:xfrm>
        </p:grpSpPr>
        <p:sp>
          <p:nvSpPr>
            <p:cNvPr id="44" name="Rectangle 43">
              <a:extLst>
                <a:ext uri="{FF2B5EF4-FFF2-40B4-BE49-F238E27FC236}">
                  <a16:creationId xmlns:a16="http://schemas.microsoft.com/office/drawing/2014/main" id="{675596E5-6F2D-474A-8026-EA4AD2B6F78B}"/>
                </a:ext>
              </a:extLst>
            </p:cNvPr>
            <p:cNvSpPr/>
            <p:nvPr/>
          </p:nvSpPr>
          <p:spPr bwMode="gray">
            <a:xfrm>
              <a:off x="5771029" y="2226274"/>
              <a:ext cx="2033698" cy="479981"/>
            </a:xfrm>
            <a:prstGeom prst="rect">
              <a:avLst/>
            </a:prstGeom>
            <a:noFill/>
            <a:ln w="19050" algn="ctr">
              <a:solidFill>
                <a:schemeClr val="tx1">
                  <a:lumMod val="65000"/>
                  <a:lumOff val="3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5" name="Rectangle 44">
              <a:extLst>
                <a:ext uri="{FF2B5EF4-FFF2-40B4-BE49-F238E27FC236}">
                  <a16:creationId xmlns:a16="http://schemas.microsoft.com/office/drawing/2014/main" id="{5BDDAB79-4798-441F-A414-4DBECD95C4ED}"/>
                </a:ext>
              </a:extLst>
            </p:cNvPr>
            <p:cNvSpPr/>
            <p:nvPr/>
          </p:nvSpPr>
          <p:spPr>
            <a:xfrm>
              <a:off x="5996657" y="2275373"/>
              <a:ext cx="1580882" cy="276999"/>
            </a:xfrm>
            <a:prstGeom prst="rect">
              <a:avLst/>
            </a:prstGeom>
          </p:spPr>
          <p:txBody>
            <a:bodyPr wrap="none">
              <a:spAutoFit/>
            </a:bodyPr>
            <a:lstStyle/>
            <a:p>
              <a:pPr lvl="0" defTabSz="914192">
                <a:defRPr/>
              </a:pPr>
              <a:r>
                <a:rPr lang="en-US" sz="1200" dirty="0" err="1">
                  <a:solidFill>
                    <a:schemeClr val="tx1">
                      <a:lumMod val="65000"/>
                      <a:lumOff val="35000"/>
                    </a:schemeClr>
                  </a:solidFill>
                  <a:latin typeface="Arial" panose="020B0604020202020204" pitchFamily="34" charset="0"/>
                  <a:cs typeface="Arial" panose="020B0604020202020204" pitchFamily="34" charset="0"/>
                </a:rPr>
                <a:t>imagesBackendPool</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4678C086-92BA-4670-B4A7-1357F6E18046}"/>
              </a:ext>
            </a:extLst>
          </p:cNvPr>
          <p:cNvGrpSpPr/>
          <p:nvPr/>
        </p:nvGrpSpPr>
        <p:grpSpPr>
          <a:xfrm>
            <a:off x="7661444" y="3636745"/>
            <a:ext cx="2033698" cy="479981"/>
            <a:chOff x="5771029" y="2226274"/>
            <a:chExt cx="2033698" cy="479981"/>
          </a:xfrm>
        </p:grpSpPr>
        <p:sp>
          <p:nvSpPr>
            <p:cNvPr id="47" name="Rectangle 46">
              <a:extLst>
                <a:ext uri="{FF2B5EF4-FFF2-40B4-BE49-F238E27FC236}">
                  <a16:creationId xmlns:a16="http://schemas.microsoft.com/office/drawing/2014/main" id="{AFF6AC7F-E1A7-4D5E-A372-CA88CDB25F58}"/>
                </a:ext>
              </a:extLst>
            </p:cNvPr>
            <p:cNvSpPr/>
            <p:nvPr/>
          </p:nvSpPr>
          <p:spPr bwMode="gray">
            <a:xfrm>
              <a:off x="5771029" y="2226274"/>
              <a:ext cx="2033698" cy="479981"/>
            </a:xfrm>
            <a:prstGeom prst="rect">
              <a:avLst/>
            </a:prstGeom>
            <a:noFill/>
            <a:ln w="19050" algn="ctr">
              <a:solidFill>
                <a:schemeClr val="tx1">
                  <a:lumMod val="65000"/>
                  <a:lumOff val="3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8" name="Rectangle 47">
              <a:extLst>
                <a:ext uri="{FF2B5EF4-FFF2-40B4-BE49-F238E27FC236}">
                  <a16:creationId xmlns:a16="http://schemas.microsoft.com/office/drawing/2014/main" id="{B5117CB7-069C-46BB-8C26-50F1E1EAAD40}"/>
                </a:ext>
              </a:extLst>
            </p:cNvPr>
            <p:cNvSpPr/>
            <p:nvPr/>
          </p:nvSpPr>
          <p:spPr>
            <a:xfrm>
              <a:off x="6057063" y="2275373"/>
              <a:ext cx="1452642" cy="276999"/>
            </a:xfrm>
            <a:prstGeom prst="rect">
              <a:avLst/>
            </a:prstGeom>
          </p:spPr>
          <p:txBody>
            <a:bodyPr wrap="none">
              <a:spAutoFit/>
            </a:bodyPr>
            <a:lstStyle/>
            <a:p>
              <a:pPr lvl="0" defTabSz="914192">
                <a:defRPr/>
              </a:pPr>
              <a:r>
                <a:rPr lang="en-US" sz="1200" dirty="0" err="1">
                  <a:solidFill>
                    <a:schemeClr val="tx1">
                      <a:lumMod val="65000"/>
                      <a:lumOff val="35000"/>
                    </a:schemeClr>
                  </a:solidFill>
                  <a:latin typeface="Arial" panose="020B0604020202020204" pitchFamily="34" charset="0"/>
                  <a:cs typeface="Arial" panose="020B0604020202020204" pitchFamily="34" charset="0"/>
                </a:rPr>
                <a:t>videoBackendPool</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8" name="Rectangle 7">
            <a:extLst>
              <a:ext uri="{FF2B5EF4-FFF2-40B4-BE49-F238E27FC236}">
                <a16:creationId xmlns:a16="http://schemas.microsoft.com/office/drawing/2014/main" id="{440B1E9A-F9F2-47B5-A96E-6BA04BEC706E}"/>
              </a:ext>
            </a:extLst>
          </p:cNvPr>
          <p:cNvSpPr/>
          <p:nvPr/>
        </p:nvSpPr>
        <p:spPr bwMode="gray">
          <a:xfrm>
            <a:off x="4378041" y="1778237"/>
            <a:ext cx="5551054" cy="2599799"/>
          </a:xfrm>
          <a:prstGeom prst="rect">
            <a:avLst/>
          </a:prstGeom>
          <a:noFill/>
          <a:ln w="22225" algn="ctr">
            <a:solidFill>
              <a:srgbClr val="0070C0"/>
            </a:solidFill>
            <a:prstDash val="sys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52" name="Picture 51">
            <a:extLst>
              <a:ext uri="{FF2B5EF4-FFF2-40B4-BE49-F238E27FC236}">
                <a16:creationId xmlns:a16="http://schemas.microsoft.com/office/drawing/2014/main" id="{4849DBA1-4B7A-4FF4-90A6-9042AE609CE2}"/>
              </a:ext>
            </a:extLst>
          </p:cNvPr>
          <p:cNvPicPr>
            <a:picLocks noChangeAspect="1"/>
          </p:cNvPicPr>
          <p:nvPr/>
        </p:nvPicPr>
        <p:blipFill>
          <a:blip r:embed="rId3"/>
          <a:stretch>
            <a:fillRect/>
          </a:stretch>
        </p:blipFill>
        <p:spPr>
          <a:xfrm>
            <a:off x="4051644" y="4142727"/>
            <a:ext cx="652793" cy="470618"/>
          </a:xfrm>
          <a:prstGeom prst="rect">
            <a:avLst/>
          </a:prstGeom>
        </p:spPr>
      </p:pic>
      <p:sp>
        <p:nvSpPr>
          <p:cNvPr id="53" name="Rectangle 52">
            <a:extLst>
              <a:ext uri="{FF2B5EF4-FFF2-40B4-BE49-F238E27FC236}">
                <a16:creationId xmlns:a16="http://schemas.microsoft.com/office/drawing/2014/main" id="{00590022-6D37-44F5-ABC9-4DE0D958AB69}"/>
              </a:ext>
            </a:extLst>
          </p:cNvPr>
          <p:cNvSpPr/>
          <p:nvPr/>
        </p:nvSpPr>
        <p:spPr>
          <a:xfrm>
            <a:off x="4470720" y="3936958"/>
            <a:ext cx="923636" cy="276999"/>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tx1">
                    <a:lumMod val="65000"/>
                    <a:lumOff val="35000"/>
                  </a:schemeClr>
                </a:solidFill>
                <a:effectLst/>
                <a:uLnTx/>
                <a:uFillTx/>
                <a:latin typeface="Arial" panose="020B0604020202020204" pitchFamily="34" charset="0"/>
                <a:cs typeface="Arial" panose="020B0604020202020204" pitchFamily="34" charset="0"/>
              </a:rPr>
              <a:t>myVNet</a:t>
            </a:r>
            <a:endParaRPr kumimoji="0" lang="en-US" sz="12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71BF8B76-C380-434C-9F41-9AD906789CAC}"/>
              </a:ext>
            </a:extLst>
          </p:cNvPr>
          <p:cNvSpPr/>
          <p:nvPr/>
        </p:nvSpPr>
        <p:spPr>
          <a:xfrm>
            <a:off x="7265384" y="2085031"/>
            <a:ext cx="306617" cy="30777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400" b="1" dirty="0">
                <a:solidFill>
                  <a:schemeClr val="tx1">
                    <a:lumMod val="65000"/>
                    <a:lumOff val="35000"/>
                  </a:schemeClr>
                </a:solidFill>
                <a:latin typeface="Arial" panose="020B0604020202020204" pitchFamily="34" charset="0"/>
                <a:cs typeface="Arial" panose="020B0604020202020204" pitchFamily="34" charset="0"/>
              </a:rPr>
              <a:t>/*</a:t>
            </a:r>
            <a:endParaRPr kumimoji="0" lang="en-US" sz="14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3EAD0C73-F184-48A9-AE57-93A119EDD4BD}"/>
              </a:ext>
            </a:extLst>
          </p:cNvPr>
          <p:cNvSpPr/>
          <p:nvPr/>
        </p:nvSpPr>
        <p:spPr>
          <a:xfrm>
            <a:off x="6627172" y="2806955"/>
            <a:ext cx="1028998" cy="30777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Arial" panose="020B0604020202020204" pitchFamily="34" charset="0"/>
                <a:cs typeface="Arial" panose="020B0604020202020204" pitchFamily="34" charset="0"/>
              </a:rPr>
              <a:t>/images/*</a:t>
            </a:r>
            <a:endParaRPr kumimoji="0" lang="en-US" sz="140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C41A2493-0541-444A-809A-74D781CBA4FA}"/>
              </a:ext>
            </a:extLst>
          </p:cNvPr>
          <p:cNvSpPr/>
          <p:nvPr/>
        </p:nvSpPr>
        <p:spPr>
          <a:xfrm>
            <a:off x="6789464" y="3799255"/>
            <a:ext cx="1028998" cy="307777"/>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Arial" panose="020B0604020202020204" pitchFamily="34" charset="0"/>
                <a:cs typeface="Arial" panose="020B0604020202020204" pitchFamily="34" charset="0"/>
              </a:rPr>
              <a:t>/video/*</a:t>
            </a:r>
            <a:endParaRPr kumimoji="0" lang="en-US" sz="140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343D1216-6C73-44D6-A9B3-AD5397BF180C}"/>
              </a:ext>
            </a:extLst>
          </p:cNvPr>
          <p:cNvSpPr/>
          <p:nvPr/>
        </p:nvSpPr>
        <p:spPr>
          <a:xfrm>
            <a:off x="2464260" y="2791884"/>
            <a:ext cx="1756763" cy="276999"/>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chemeClr val="tx1">
                    <a:lumMod val="65000"/>
                    <a:lumOff val="35000"/>
                  </a:schemeClr>
                </a:solidFill>
                <a:effectLst/>
                <a:uLnTx/>
                <a:uFillTx/>
                <a:latin typeface="Arial" panose="020B0604020202020204" pitchFamily="34" charset="0"/>
                <a:cs typeface="Arial" panose="020B0604020202020204" pitchFamily="34" charset="0"/>
              </a:rPr>
              <a:t>myAGPublicIPAddress</a:t>
            </a:r>
            <a:endParaRPr kumimoji="0" lang="en-US"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FEE8184D-8E3D-429D-8C53-271426074291}"/>
              </a:ext>
            </a:extLst>
          </p:cNvPr>
          <p:cNvCxnSpPr>
            <a:endCxn id="37" idx="1"/>
          </p:cNvCxnSpPr>
          <p:nvPr/>
        </p:nvCxnSpPr>
        <p:spPr>
          <a:xfrm>
            <a:off x="2152077" y="3101178"/>
            <a:ext cx="3306932" cy="0"/>
          </a:xfrm>
          <a:prstGeom prst="straightConnector1">
            <a:avLst/>
          </a:prstGeom>
          <a:ln w="22225">
            <a:solidFill>
              <a:srgbClr val="43B02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1AF4838-894D-40D3-A270-3E8FA305EE3B}"/>
              </a:ext>
            </a:extLst>
          </p:cNvPr>
          <p:cNvCxnSpPr>
            <a:cxnSpLocks/>
          </p:cNvCxnSpPr>
          <p:nvPr/>
        </p:nvCxnSpPr>
        <p:spPr>
          <a:xfrm flipV="1">
            <a:off x="6049823" y="2411130"/>
            <a:ext cx="1607127" cy="485650"/>
          </a:xfrm>
          <a:prstGeom prst="straightConnector1">
            <a:avLst/>
          </a:prstGeom>
          <a:ln w="22225">
            <a:solidFill>
              <a:srgbClr val="43B02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E625F52-BFC5-4B66-B558-7AC0DE14800E}"/>
              </a:ext>
            </a:extLst>
          </p:cNvPr>
          <p:cNvCxnSpPr>
            <a:cxnSpLocks/>
            <a:stCxn id="37" idx="3"/>
            <a:endCxn id="44" idx="1"/>
          </p:cNvCxnSpPr>
          <p:nvPr/>
        </p:nvCxnSpPr>
        <p:spPr>
          <a:xfrm flipV="1">
            <a:off x="6165437" y="3096261"/>
            <a:ext cx="1492293" cy="4917"/>
          </a:xfrm>
          <a:prstGeom prst="straightConnector1">
            <a:avLst/>
          </a:prstGeom>
          <a:ln w="22225">
            <a:solidFill>
              <a:srgbClr val="43B02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7EE1AE5-0951-4969-A8FA-8B7483D6D3CF}"/>
              </a:ext>
            </a:extLst>
          </p:cNvPr>
          <p:cNvCxnSpPr>
            <a:cxnSpLocks/>
            <a:endCxn id="47" idx="1"/>
          </p:cNvCxnSpPr>
          <p:nvPr/>
        </p:nvCxnSpPr>
        <p:spPr>
          <a:xfrm>
            <a:off x="6040766" y="3236148"/>
            <a:ext cx="1620678" cy="640588"/>
          </a:xfrm>
          <a:prstGeom prst="straightConnector1">
            <a:avLst/>
          </a:prstGeom>
          <a:ln w="22225">
            <a:solidFill>
              <a:srgbClr val="43B02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528EF36-4CE9-4D02-BFC5-60E19BC6EB0D}"/>
              </a:ext>
            </a:extLst>
          </p:cNvPr>
          <p:cNvSpPr/>
          <p:nvPr/>
        </p:nvSpPr>
        <p:spPr bwMode="gray">
          <a:xfrm>
            <a:off x="2152077" y="1422400"/>
            <a:ext cx="7934037" cy="3190945"/>
          </a:xfrm>
          <a:prstGeom prst="rect">
            <a:avLst/>
          </a:prstGeom>
          <a:noFill/>
          <a:ln w="19050" algn="ctr">
            <a:solidFill>
              <a:schemeClr val="tx2">
                <a:lumMod val="20000"/>
                <a:lumOff val="8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3" name="Rectangle 22">
            <a:extLst>
              <a:ext uri="{FF2B5EF4-FFF2-40B4-BE49-F238E27FC236}">
                <a16:creationId xmlns:a16="http://schemas.microsoft.com/office/drawing/2014/main" id="{41B1BC78-4599-4A6B-B82D-74F0F8CA9870}"/>
              </a:ext>
            </a:extLst>
          </p:cNvPr>
          <p:cNvSpPr/>
          <p:nvPr/>
        </p:nvSpPr>
        <p:spPr>
          <a:xfrm>
            <a:off x="3071095" y="5133170"/>
            <a:ext cx="6096000" cy="461665"/>
          </a:xfrm>
          <a:prstGeom prst="rect">
            <a:avLst/>
          </a:prstGeom>
        </p:spPr>
        <p:txBody>
          <a:bodyPr>
            <a:spAutoFit/>
          </a:bodyPr>
          <a:lstStyle/>
          <a:p>
            <a:r>
              <a:rPr lang="en-US" sz="1100" dirty="0">
                <a:latin typeface="Arial" panose="020B0604020202020204" pitchFamily="34" charset="0"/>
                <a:cs typeface="Arial" panose="020B0604020202020204" pitchFamily="34" charset="0"/>
                <a:hlinkClick r:id="rId4"/>
              </a:rPr>
              <a:t>https://docs.microsoft.com/en-us/azure/application-gateway/tutorial-url-route-cli</a:t>
            </a:r>
            <a:endParaRPr lang="en-US" sz="11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EE1D84E-A07E-4B3D-B60F-64124820A7EB}"/>
              </a:ext>
            </a:extLst>
          </p:cNvPr>
          <p:cNvSpPr>
            <a:spLocks noGrp="1"/>
          </p:cNvSpPr>
          <p:nvPr>
            <p:ph type="sldNum" sz="quarter" idx="4"/>
          </p:nvPr>
        </p:nvSpPr>
        <p:spPr/>
        <p:txBody>
          <a:bodyPr/>
          <a:lstStyle/>
          <a:p>
            <a:fld id="{1D70FF2A-E074-4D3B-BB94-FFBB4B519E26}" type="slidenum">
              <a:rPr lang="en-CA" smtClean="0"/>
              <a:pPr/>
              <a:t>1</a:t>
            </a:fld>
            <a:endParaRPr lang="en-CA" dirty="0"/>
          </a:p>
        </p:txBody>
      </p:sp>
      <p:sp>
        <p:nvSpPr>
          <p:cNvPr id="28" name="Slide Number Placeholder 1">
            <a:extLst>
              <a:ext uri="{FF2B5EF4-FFF2-40B4-BE49-F238E27FC236}">
                <a16:creationId xmlns:a16="http://schemas.microsoft.com/office/drawing/2014/main" id="{BB2E3235-71B9-49DC-8235-941B1D1090F0}"/>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1</a:t>
            </a:fld>
            <a:endParaRPr lang="en-US" sz="1100" dirty="0"/>
          </a:p>
        </p:txBody>
      </p:sp>
    </p:spTree>
    <p:extLst>
      <p:ext uri="{BB962C8B-B14F-4D97-AF65-F5344CB8AC3E}">
        <p14:creationId xmlns:p14="http://schemas.microsoft.com/office/powerpoint/2010/main" val="1128664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3981" y="0"/>
            <a:ext cx="8879317" cy="338554"/>
          </a:xfrm>
          <a:prstGeom prst="rect">
            <a:avLst/>
          </a:prstGeom>
          <a:solidFill>
            <a:schemeClr val="bg1"/>
          </a:solidFill>
        </p:spPr>
        <p:txBody>
          <a:bodyPr wrap="square">
            <a:spAutoFit/>
          </a:bodyPr>
          <a:lstStyle/>
          <a:p>
            <a:r>
              <a:rPr lang="en-US" sz="1600" dirty="0"/>
              <a:t>Security Management With Azure Services - </a:t>
            </a:r>
            <a:r>
              <a:rPr lang="en-CA" sz="1600" i="1" dirty="0"/>
              <a:t>BRK2021 - Azure security &amp; management</a:t>
            </a:r>
            <a:endParaRPr lang="en-US" sz="1600" b="1" dirty="0"/>
          </a:p>
        </p:txBody>
      </p:sp>
      <p:grpSp>
        <p:nvGrpSpPr>
          <p:cNvPr id="3" name="Group 2">
            <a:extLst>
              <a:ext uri="{FF2B5EF4-FFF2-40B4-BE49-F238E27FC236}">
                <a16:creationId xmlns:a16="http://schemas.microsoft.com/office/drawing/2014/main" id="{3431EA0C-5E4A-4132-9C26-7BBD6CB8D5F2}"/>
              </a:ext>
            </a:extLst>
          </p:cNvPr>
          <p:cNvGrpSpPr/>
          <p:nvPr/>
        </p:nvGrpSpPr>
        <p:grpSpPr>
          <a:xfrm>
            <a:off x="7166070" y="1657072"/>
            <a:ext cx="2182929" cy="4246079"/>
            <a:chOff x="7166070" y="1657072"/>
            <a:chExt cx="2182929" cy="4246079"/>
          </a:xfrm>
        </p:grpSpPr>
        <p:sp>
          <p:nvSpPr>
            <p:cNvPr id="4" name="Rectangle 3">
              <a:extLst>
                <a:ext uri="{FF2B5EF4-FFF2-40B4-BE49-F238E27FC236}">
                  <a16:creationId xmlns:a16="http://schemas.microsoft.com/office/drawing/2014/main" id="{33712EDF-0440-4C69-8FBA-A107387ADB54}"/>
                </a:ext>
              </a:extLst>
            </p:cNvPr>
            <p:cNvSpPr/>
            <p:nvPr/>
          </p:nvSpPr>
          <p:spPr bwMode="auto">
            <a:xfrm>
              <a:off x="7170737" y="1657072"/>
              <a:ext cx="2178262" cy="4246079"/>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 name="TextBox 10">
              <a:extLst>
                <a:ext uri="{FF2B5EF4-FFF2-40B4-BE49-F238E27FC236}">
                  <a16:creationId xmlns:a16="http://schemas.microsoft.com/office/drawing/2014/main" id="{D37776F9-F281-406F-BA5B-7A014B697055}"/>
                </a:ext>
              </a:extLst>
            </p:cNvPr>
            <p:cNvSpPr txBox="1"/>
            <p:nvPr/>
          </p:nvSpPr>
          <p:spPr>
            <a:xfrm>
              <a:off x="7166070" y="2022755"/>
              <a:ext cx="2058600" cy="590932"/>
            </a:xfrm>
            <a:prstGeom prst="rect">
              <a:avLst/>
            </a:prstGeom>
            <a:noFill/>
          </p:spPr>
          <p:txBody>
            <a:bodyPr wrap="square" rtlCol="0" anchor="t" anchorCtr="0">
              <a:spAutoFit/>
            </a:bodyPr>
            <a:lstStyle>
              <a:defPPr>
                <a:defRPr lang="en-US"/>
              </a:defPPr>
              <a:lvl1pPr marR="0" lvl="0" indent="0" defTabSz="932472" fontAlgn="base">
                <a:lnSpc>
                  <a:spcPct val="90000"/>
                </a:lnSpc>
                <a:spcBef>
                  <a:spcPct val="0"/>
                </a:spcBef>
                <a:spcAft>
                  <a:spcPct val="0"/>
                </a:spcAft>
                <a:buClrTx/>
                <a:buSzTx/>
                <a:buFontTx/>
                <a:buNone/>
                <a:tabLst/>
                <a:defRPr sz="2000">
                  <a:gradFill>
                    <a:gsLst>
                      <a:gs pos="0">
                        <a:srgbClr val="0078D7"/>
                      </a:gs>
                      <a:gs pos="100000">
                        <a:srgbClr val="0078D7"/>
                      </a:gs>
                    </a:gsLst>
                    <a:lin ang="5400000" scaled="0"/>
                  </a:gradFill>
                  <a:ea typeface="STXihei" panose="020B0503020204020204" pitchFamily="2" charset="-122"/>
                  <a:cs typeface="Segoe UI Semibold" panose="020B0702040204020203"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0" marR="0" lvl="0" indent="0" defTabSz="913927"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Threat </a:t>
              </a:r>
              <a:b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b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Protection</a:t>
              </a:r>
              <a:endParaRPr kumimoji="0" lang="en-US" sz="1800" b="0" i="0" u="none" strike="noStrike" kern="0" cap="none" spc="0" normalizeH="0" baseline="30000" noProof="0" dirty="0">
                <a:ln>
                  <a:noFill/>
                </a:ln>
                <a:solidFill>
                  <a:srgbClr val="0D0D0D"/>
                </a:solidFill>
                <a:effectLst/>
                <a:uLnTx/>
                <a:uFillTx/>
                <a:latin typeface="Segoe UI"/>
                <a:ea typeface="STXihei" panose="020B0503020204020204" pitchFamily="2" charset="-122"/>
                <a:cs typeface="Segoe UI Semibold" panose="020B0702040204020203" pitchFamily="34" charset="0"/>
              </a:endParaRPr>
            </a:p>
          </p:txBody>
        </p:sp>
        <p:sp>
          <p:nvSpPr>
            <p:cNvPr id="7" name="TextBox 6">
              <a:extLst>
                <a:ext uri="{FF2B5EF4-FFF2-40B4-BE49-F238E27FC236}">
                  <a16:creationId xmlns:a16="http://schemas.microsoft.com/office/drawing/2014/main" id="{DC967EDF-7E8E-43BA-A042-F3FE01B479C5}"/>
                </a:ext>
              </a:extLst>
            </p:cNvPr>
            <p:cNvSpPr txBox="1"/>
            <p:nvPr/>
          </p:nvSpPr>
          <p:spPr>
            <a:xfrm>
              <a:off x="7170737" y="3750266"/>
              <a:ext cx="2178262"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Microsoft Antimalware</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 for Azure</a:t>
              </a:r>
            </a:p>
          </p:txBody>
        </p:sp>
      </p:grpSp>
      <p:grpSp>
        <p:nvGrpSpPr>
          <p:cNvPr id="8" name="Group 7">
            <a:extLst>
              <a:ext uri="{FF2B5EF4-FFF2-40B4-BE49-F238E27FC236}">
                <a16:creationId xmlns:a16="http://schemas.microsoft.com/office/drawing/2014/main" id="{005B66BB-7247-4906-BECF-644A91D2971F}"/>
              </a:ext>
            </a:extLst>
          </p:cNvPr>
          <p:cNvGrpSpPr/>
          <p:nvPr/>
        </p:nvGrpSpPr>
        <p:grpSpPr>
          <a:xfrm>
            <a:off x="7170737" y="1657072"/>
            <a:ext cx="4474843" cy="4246079"/>
            <a:chOff x="7170737" y="1657072"/>
            <a:chExt cx="4474843" cy="4246079"/>
          </a:xfrm>
        </p:grpSpPr>
        <p:grpSp>
          <p:nvGrpSpPr>
            <p:cNvPr id="9" name="Group 8">
              <a:extLst>
                <a:ext uri="{FF2B5EF4-FFF2-40B4-BE49-F238E27FC236}">
                  <a16:creationId xmlns:a16="http://schemas.microsoft.com/office/drawing/2014/main" id="{5E4B6C08-10C5-40CD-AF05-854BA8749E3C}"/>
                </a:ext>
              </a:extLst>
            </p:cNvPr>
            <p:cNvGrpSpPr/>
            <p:nvPr/>
          </p:nvGrpSpPr>
          <p:grpSpPr>
            <a:xfrm>
              <a:off x="9481591" y="1657072"/>
              <a:ext cx="2163987" cy="4246079"/>
              <a:chOff x="9481591" y="1657072"/>
              <a:chExt cx="2163987" cy="4246079"/>
            </a:xfrm>
          </p:grpSpPr>
          <p:sp>
            <p:nvSpPr>
              <p:cNvPr id="11" name="Rectangle 10">
                <a:extLst>
                  <a:ext uri="{FF2B5EF4-FFF2-40B4-BE49-F238E27FC236}">
                    <a16:creationId xmlns:a16="http://schemas.microsoft.com/office/drawing/2014/main" id="{4A860E55-DEBB-4166-8E41-C0229AF862EF}"/>
                  </a:ext>
                </a:extLst>
              </p:cNvPr>
              <p:cNvSpPr/>
              <p:nvPr/>
            </p:nvSpPr>
            <p:spPr bwMode="auto">
              <a:xfrm>
                <a:off x="9481591" y="1657072"/>
                <a:ext cx="2154264" cy="4246079"/>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 name="TextBox 10">
                <a:extLst>
                  <a:ext uri="{FF2B5EF4-FFF2-40B4-BE49-F238E27FC236}">
                    <a16:creationId xmlns:a16="http://schemas.microsoft.com/office/drawing/2014/main" id="{DE938024-D0E9-43A7-B459-3BB2F2AF3D1D}"/>
                  </a:ext>
                </a:extLst>
              </p:cNvPr>
              <p:cNvSpPr txBox="1"/>
              <p:nvPr/>
            </p:nvSpPr>
            <p:spPr>
              <a:xfrm>
                <a:off x="9494740" y="2022755"/>
                <a:ext cx="1737873" cy="590931"/>
              </a:xfrm>
              <a:prstGeom prst="rect">
                <a:avLst/>
              </a:prstGeom>
              <a:noFill/>
            </p:spPr>
            <p:txBody>
              <a:bodyPr wrap="square" rtlCol="0" anchor="t" anchorCtr="0">
                <a:spAutoFit/>
              </a:bodyPr>
              <a:lstStyle>
                <a:defPPr>
                  <a:defRPr lang="en-US"/>
                </a:defPPr>
                <a:lvl1pPr marR="0" lvl="0" indent="0" defTabSz="932472" fontAlgn="base">
                  <a:lnSpc>
                    <a:spcPct val="90000"/>
                  </a:lnSpc>
                  <a:spcBef>
                    <a:spcPct val="0"/>
                  </a:spcBef>
                  <a:spcAft>
                    <a:spcPct val="0"/>
                  </a:spcAft>
                  <a:buClrTx/>
                  <a:buSzTx/>
                  <a:buFontTx/>
                  <a:buNone/>
                  <a:tabLst/>
                  <a:defRPr sz="2000">
                    <a:gradFill>
                      <a:gsLst>
                        <a:gs pos="0">
                          <a:srgbClr val="0078D7"/>
                        </a:gs>
                        <a:gs pos="100000">
                          <a:srgbClr val="0078D7"/>
                        </a:gs>
                      </a:gsLst>
                      <a:lin ang="5400000" scaled="0"/>
                    </a:gradFill>
                    <a:ea typeface="STXihei" panose="020B0503020204020204" pitchFamily="2" charset="-122"/>
                    <a:cs typeface="Segoe UI Semibold" panose="020B0702040204020203"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0" marR="0" lvl="0" indent="0" defTabSz="913927"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Security Management</a:t>
                </a:r>
              </a:p>
            </p:txBody>
          </p:sp>
          <p:sp>
            <p:nvSpPr>
              <p:cNvPr id="13" name="TextBox 12">
                <a:extLst>
                  <a:ext uri="{FF2B5EF4-FFF2-40B4-BE49-F238E27FC236}">
                    <a16:creationId xmlns:a16="http://schemas.microsoft.com/office/drawing/2014/main" id="{ADEF3D5C-4537-45AC-8A4E-D03DA88ADBB9}"/>
                  </a:ext>
                </a:extLst>
              </p:cNvPr>
              <p:cNvSpPr txBox="1"/>
              <p:nvPr/>
            </p:nvSpPr>
            <p:spPr>
              <a:xfrm>
                <a:off x="9481591" y="3750266"/>
                <a:ext cx="2163987"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Monitor</a:t>
                </a:r>
              </a:p>
            </p:txBody>
          </p:sp>
        </p:grpSp>
        <p:sp>
          <p:nvSpPr>
            <p:cNvPr id="10" name="TextBox 9">
              <a:extLst>
                <a:ext uri="{FF2B5EF4-FFF2-40B4-BE49-F238E27FC236}">
                  <a16:creationId xmlns:a16="http://schemas.microsoft.com/office/drawing/2014/main" id="{B270865E-0519-4F13-B49F-BC041E08678E}"/>
                </a:ext>
              </a:extLst>
            </p:cNvPr>
            <p:cNvSpPr txBox="1"/>
            <p:nvPr/>
          </p:nvSpPr>
          <p:spPr>
            <a:xfrm>
              <a:off x="7170737" y="2957296"/>
              <a:ext cx="4474843"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Security Center</a:t>
              </a:r>
            </a:p>
          </p:txBody>
        </p:sp>
      </p:grpSp>
      <p:grpSp>
        <p:nvGrpSpPr>
          <p:cNvPr id="14" name="Group 13">
            <a:extLst>
              <a:ext uri="{FF2B5EF4-FFF2-40B4-BE49-F238E27FC236}">
                <a16:creationId xmlns:a16="http://schemas.microsoft.com/office/drawing/2014/main" id="{6DE848A5-BE51-43ED-A6AD-D0CDE563B0DE}"/>
              </a:ext>
            </a:extLst>
          </p:cNvPr>
          <p:cNvGrpSpPr/>
          <p:nvPr/>
        </p:nvGrpSpPr>
        <p:grpSpPr>
          <a:xfrm>
            <a:off x="4873149" y="1641069"/>
            <a:ext cx="2154264" cy="4262094"/>
            <a:chOff x="4873149" y="1641069"/>
            <a:chExt cx="2154264" cy="4262094"/>
          </a:xfrm>
        </p:grpSpPr>
        <p:sp>
          <p:nvSpPr>
            <p:cNvPr id="15" name="Rectangle 14">
              <a:extLst>
                <a:ext uri="{FF2B5EF4-FFF2-40B4-BE49-F238E27FC236}">
                  <a16:creationId xmlns:a16="http://schemas.microsoft.com/office/drawing/2014/main" id="{826EE441-BF37-4CB5-B168-46EDE7761E1D}"/>
                </a:ext>
              </a:extLst>
            </p:cNvPr>
            <p:cNvSpPr/>
            <p:nvPr/>
          </p:nvSpPr>
          <p:spPr bwMode="auto">
            <a:xfrm>
              <a:off x="4873149" y="1641069"/>
              <a:ext cx="2154264" cy="4262083"/>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6" name="TextBox 10">
              <a:extLst>
                <a:ext uri="{FF2B5EF4-FFF2-40B4-BE49-F238E27FC236}">
                  <a16:creationId xmlns:a16="http://schemas.microsoft.com/office/drawing/2014/main" id="{9FAE8E8B-2552-451B-8A74-474FA31260A9}"/>
                </a:ext>
              </a:extLst>
            </p:cNvPr>
            <p:cNvSpPr txBox="1"/>
            <p:nvPr/>
          </p:nvSpPr>
          <p:spPr>
            <a:xfrm>
              <a:off x="4873858" y="2022755"/>
              <a:ext cx="2069553" cy="59093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Network Security (SDN)</a:t>
              </a:r>
            </a:p>
          </p:txBody>
        </p:sp>
        <p:sp>
          <p:nvSpPr>
            <p:cNvPr id="17" name="TextBox 16">
              <a:extLst>
                <a:ext uri="{FF2B5EF4-FFF2-40B4-BE49-F238E27FC236}">
                  <a16:creationId xmlns:a16="http://schemas.microsoft.com/office/drawing/2014/main" id="{A3D75D1D-B957-4566-BD6D-0B00E1C97C7C}"/>
                </a:ext>
              </a:extLst>
            </p:cNvPr>
            <p:cNvSpPr txBox="1"/>
            <p:nvPr/>
          </p:nvSpPr>
          <p:spPr>
            <a:xfrm>
              <a:off x="4873149" y="2968508"/>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VNET, VPN, NSG</a:t>
              </a:r>
            </a:p>
          </p:txBody>
        </p:sp>
        <p:sp>
          <p:nvSpPr>
            <p:cNvPr id="18" name="TextBox 17">
              <a:extLst>
                <a:ext uri="{FF2B5EF4-FFF2-40B4-BE49-F238E27FC236}">
                  <a16:creationId xmlns:a16="http://schemas.microsoft.com/office/drawing/2014/main" id="{2B2119E0-7DB4-43D4-BCE9-8613FAF0040A}"/>
                </a:ext>
              </a:extLst>
            </p:cNvPr>
            <p:cNvSpPr txBox="1"/>
            <p:nvPr/>
          </p:nvSpPr>
          <p:spPr>
            <a:xfrm>
              <a:off x="4873149" y="3750266"/>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Application Gateway</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(WAF), Azure Firewall</a:t>
              </a:r>
              <a:endParaRPr kumimoji="0" lang="en-US" sz="900" b="0" i="0" u="none" strike="noStrike" kern="0" cap="none" spc="0" normalizeH="0" baseline="30000" noProof="0" dirty="0">
                <a:ln>
                  <a:noFill/>
                </a:ln>
                <a:solidFill>
                  <a:srgbClr val="FFFFFF"/>
                </a:solidFill>
                <a:effectLst/>
                <a:uLnTx/>
                <a:uFillTx/>
                <a:latin typeface="Segoe UI"/>
                <a:cs typeface="Segoe UI Semibold" panose="020B0702040204020203" pitchFamily="34" charset="0"/>
              </a:endParaRPr>
            </a:p>
          </p:txBody>
        </p:sp>
        <p:sp>
          <p:nvSpPr>
            <p:cNvPr id="19" name="TextBox 18">
              <a:extLst>
                <a:ext uri="{FF2B5EF4-FFF2-40B4-BE49-F238E27FC236}">
                  <a16:creationId xmlns:a16="http://schemas.microsoft.com/office/drawing/2014/main" id="{A84DB340-018E-4519-9606-08773D3410F2}"/>
                </a:ext>
              </a:extLst>
            </p:cNvPr>
            <p:cNvSpPr txBox="1"/>
            <p:nvPr/>
          </p:nvSpPr>
          <p:spPr>
            <a:xfrm>
              <a:off x="4873149" y="4532024"/>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DDoS Protection</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 Standard</a:t>
              </a:r>
            </a:p>
          </p:txBody>
        </p:sp>
        <p:sp>
          <p:nvSpPr>
            <p:cNvPr id="20" name="TextBox 19">
              <a:extLst>
                <a:ext uri="{FF2B5EF4-FFF2-40B4-BE49-F238E27FC236}">
                  <a16:creationId xmlns:a16="http://schemas.microsoft.com/office/drawing/2014/main" id="{FB297D87-3CF4-4597-AC2C-E66754BC00F8}"/>
                </a:ext>
              </a:extLst>
            </p:cNvPr>
            <p:cNvSpPr txBox="1"/>
            <p:nvPr/>
          </p:nvSpPr>
          <p:spPr>
            <a:xfrm>
              <a:off x="4873149" y="5313783"/>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ExpressRoute</a:t>
              </a:r>
            </a:p>
          </p:txBody>
        </p:sp>
      </p:grpSp>
      <p:grpSp>
        <p:nvGrpSpPr>
          <p:cNvPr id="21" name="Group 20">
            <a:extLst>
              <a:ext uri="{FF2B5EF4-FFF2-40B4-BE49-F238E27FC236}">
                <a16:creationId xmlns:a16="http://schemas.microsoft.com/office/drawing/2014/main" id="{E19918AD-4F9D-4026-BA91-D4E04F7733B0}"/>
              </a:ext>
            </a:extLst>
          </p:cNvPr>
          <p:cNvGrpSpPr/>
          <p:nvPr/>
        </p:nvGrpSpPr>
        <p:grpSpPr>
          <a:xfrm>
            <a:off x="2572022" y="1641069"/>
            <a:ext cx="2154264" cy="4262087"/>
            <a:chOff x="2572022" y="1641069"/>
            <a:chExt cx="2154264" cy="4262087"/>
          </a:xfrm>
        </p:grpSpPr>
        <p:sp>
          <p:nvSpPr>
            <p:cNvPr id="22" name="Rectangle 21">
              <a:extLst>
                <a:ext uri="{FF2B5EF4-FFF2-40B4-BE49-F238E27FC236}">
                  <a16:creationId xmlns:a16="http://schemas.microsoft.com/office/drawing/2014/main" id="{B8E9BC75-0AF6-457F-937B-EF9793FA92E9}"/>
                </a:ext>
              </a:extLst>
            </p:cNvPr>
            <p:cNvSpPr/>
            <p:nvPr/>
          </p:nvSpPr>
          <p:spPr bwMode="auto">
            <a:xfrm>
              <a:off x="2572022" y="1641069"/>
              <a:ext cx="2154264" cy="4262087"/>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3" name="TextBox 10">
              <a:extLst>
                <a:ext uri="{FF2B5EF4-FFF2-40B4-BE49-F238E27FC236}">
                  <a16:creationId xmlns:a16="http://schemas.microsoft.com/office/drawing/2014/main" id="{3624F073-7D0F-4D0B-BC47-E71CA0C0F795}"/>
                </a:ext>
              </a:extLst>
            </p:cNvPr>
            <p:cNvSpPr txBox="1"/>
            <p:nvPr/>
          </p:nvSpPr>
          <p:spPr>
            <a:xfrm>
              <a:off x="2575951" y="2022755"/>
              <a:ext cx="1543062" cy="341632"/>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Encryption</a:t>
              </a:r>
            </a:p>
          </p:txBody>
        </p:sp>
        <p:sp>
          <p:nvSpPr>
            <p:cNvPr id="24" name="TextBox 23">
              <a:extLst>
                <a:ext uri="{FF2B5EF4-FFF2-40B4-BE49-F238E27FC236}">
                  <a16:creationId xmlns:a16="http://schemas.microsoft.com/office/drawing/2014/main" id="{6F240310-892E-468B-9879-B4951E273350}"/>
                </a:ext>
              </a:extLst>
            </p:cNvPr>
            <p:cNvSpPr txBox="1"/>
            <p:nvPr/>
          </p:nvSpPr>
          <p:spPr>
            <a:xfrm>
              <a:off x="2572022" y="2968509"/>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Encryption </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(Disks, Storage, SQL)</a:t>
              </a:r>
            </a:p>
          </p:txBody>
        </p:sp>
        <p:sp>
          <p:nvSpPr>
            <p:cNvPr id="25" name="TextBox 24">
              <a:extLst>
                <a:ext uri="{FF2B5EF4-FFF2-40B4-BE49-F238E27FC236}">
                  <a16:creationId xmlns:a16="http://schemas.microsoft.com/office/drawing/2014/main" id="{9684A6C9-9B7E-4B93-81EC-33FE27E7364C}"/>
                </a:ext>
              </a:extLst>
            </p:cNvPr>
            <p:cNvSpPr txBox="1"/>
            <p:nvPr/>
          </p:nvSpPr>
          <p:spPr>
            <a:xfrm>
              <a:off x="2572022" y="3750266"/>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cs typeface="Segoe UI Semibold" panose="020B0702040204020203" pitchFamily="34" charset="0"/>
                </a:rPr>
                <a:t>Azure Key Vault</a:t>
              </a:r>
            </a:p>
          </p:txBody>
        </p:sp>
        <p:sp>
          <p:nvSpPr>
            <p:cNvPr id="26" name="TextBox 25">
              <a:extLst>
                <a:ext uri="{FF2B5EF4-FFF2-40B4-BE49-F238E27FC236}">
                  <a16:creationId xmlns:a16="http://schemas.microsoft.com/office/drawing/2014/main" id="{666DF6B0-96F8-42EE-821C-078FBE0B62D4}"/>
                </a:ext>
              </a:extLst>
            </p:cNvPr>
            <p:cNvSpPr txBox="1"/>
            <p:nvPr/>
          </p:nvSpPr>
          <p:spPr>
            <a:xfrm>
              <a:off x="2572022" y="4532024"/>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Confidential </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Computing</a:t>
              </a:r>
            </a:p>
          </p:txBody>
        </p:sp>
      </p:grpSp>
      <p:grpSp>
        <p:nvGrpSpPr>
          <p:cNvPr id="27" name="Group 26">
            <a:extLst>
              <a:ext uri="{FF2B5EF4-FFF2-40B4-BE49-F238E27FC236}">
                <a16:creationId xmlns:a16="http://schemas.microsoft.com/office/drawing/2014/main" id="{E4AC9E44-826A-4C27-BE9F-3AD1A6CBB02F}"/>
              </a:ext>
            </a:extLst>
          </p:cNvPr>
          <p:cNvGrpSpPr/>
          <p:nvPr/>
        </p:nvGrpSpPr>
        <p:grpSpPr>
          <a:xfrm>
            <a:off x="269128" y="1641070"/>
            <a:ext cx="2156031" cy="4262094"/>
            <a:chOff x="269128" y="1641070"/>
            <a:chExt cx="2156031" cy="4262094"/>
          </a:xfrm>
        </p:grpSpPr>
        <p:sp>
          <p:nvSpPr>
            <p:cNvPr id="28" name="Rectangle 27">
              <a:extLst>
                <a:ext uri="{FF2B5EF4-FFF2-40B4-BE49-F238E27FC236}">
                  <a16:creationId xmlns:a16="http://schemas.microsoft.com/office/drawing/2014/main" id="{B7D7A217-F0DE-4802-B53E-8E770D458E10}"/>
                </a:ext>
              </a:extLst>
            </p:cNvPr>
            <p:cNvSpPr/>
            <p:nvPr/>
          </p:nvSpPr>
          <p:spPr bwMode="auto">
            <a:xfrm>
              <a:off x="269128" y="1641070"/>
              <a:ext cx="2154264" cy="4262094"/>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10">
              <a:extLst>
                <a:ext uri="{FF2B5EF4-FFF2-40B4-BE49-F238E27FC236}">
                  <a16:creationId xmlns:a16="http://schemas.microsoft.com/office/drawing/2014/main" id="{32FB1D72-FF09-426F-89E6-B302B29064D3}"/>
                </a:ext>
              </a:extLst>
            </p:cNvPr>
            <p:cNvSpPr txBox="1"/>
            <p:nvPr/>
          </p:nvSpPr>
          <p:spPr>
            <a:xfrm>
              <a:off x="276784" y="2022755"/>
              <a:ext cx="2037314" cy="59093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Identity &amp; Access Management </a:t>
              </a:r>
            </a:p>
          </p:txBody>
        </p:sp>
        <p:sp>
          <p:nvSpPr>
            <p:cNvPr id="30" name="TextBox 29">
              <a:extLst>
                <a:ext uri="{FF2B5EF4-FFF2-40B4-BE49-F238E27FC236}">
                  <a16:creationId xmlns:a16="http://schemas.microsoft.com/office/drawing/2014/main" id="{16ACCB22-21C1-41B7-9CB6-7BCB0E2E76FB}"/>
                </a:ext>
              </a:extLst>
            </p:cNvPr>
            <p:cNvSpPr txBox="1"/>
            <p:nvPr/>
          </p:nvSpPr>
          <p:spPr>
            <a:xfrm>
              <a:off x="269128" y="2973174"/>
              <a:ext cx="2156031"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Active Directory</a:t>
              </a:r>
            </a:p>
          </p:txBody>
        </p:sp>
        <p:sp>
          <p:nvSpPr>
            <p:cNvPr id="31" name="TextBox 30">
              <a:extLst>
                <a:ext uri="{FF2B5EF4-FFF2-40B4-BE49-F238E27FC236}">
                  <a16:creationId xmlns:a16="http://schemas.microsoft.com/office/drawing/2014/main" id="{BB408218-7C79-4177-AB1C-8D7AD8E2F591}"/>
                </a:ext>
              </a:extLst>
            </p:cNvPr>
            <p:cNvSpPr txBox="1"/>
            <p:nvPr/>
          </p:nvSpPr>
          <p:spPr>
            <a:xfrm>
              <a:off x="269128" y="3753377"/>
              <a:ext cx="2148075"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cs typeface="Segoe UI Semibold" panose="020B0702040204020203" pitchFamily="34" charset="0"/>
                </a:rPr>
                <a:t>Multi-Factor </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cs typeface="Segoe UI Semibold" panose="020B0702040204020203" pitchFamily="34" charset="0"/>
                </a:rPr>
                <a:t>Authentication</a:t>
              </a:r>
            </a:p>
          </p:txBody>
        </p:sp>
        <p:sp>
          <p:nvSpPr>
            <p:cNvPr id="32" name="TextBox 31">
              <a:extLst>
                <a:ext uri="{FF2B5EF4-FFF2-40B4-BE49-F238E27FC236}">
                  <a16:creationId xmlns:a16="http://schemas.microsoft.com/office/drawing/2014/main" id="{FE5F7754-8859-4EE0-8D4C-9F65D83C4DD7}"/>
                </a:ext>
              </a:extLst>
            </p:cNvPr>
            <p:cNvSpPr txBox="1"/>
            <p:nvPr/>
          </p:nvSpPr>
          <p:spPr>
            <a:xfrm>
              <a:off x="269128" y="4533580"/>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Role Based </a:t>
              </a:r>
              <a:b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b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Access Control</a:t>
              </a:r>
            </a:p>
          </p:txBody>
        </p:sp>
        <p:sp>
          <p:nvSpPr>
            <p:cNvPr id="33" name="TextBox 32">
              <a:extLst>
                <a:ext uri="{FF2B5EF4-FFF2-40B4-BE49-F238E27FC236}">
                  <a16:creationId xmlns:a16="http://schemas.microsoft.com/office/drawing/2014/main" id="{E049F327-EA1D-4908-94FF-AFFA3901DE6B}"/>
                </a:ext>
              </a:extLst>
            </p:cNvPr>
            <p:cNvSpPr txBox="1"/>
            <p:nvPr/>
          </p:nvSpPr>
          <p:spPr>
            <a:xfrm>
              <a:off x="269128" y="5313783"/>
              <a:ext cx="2154264" cy="589380"/>
            </a:xfrm>
            <a:prstGeom prst="rect">
              <a:avLst/>
            </a:prstGeom>
            <a:solidFill>
              <a:srgbClr val="0097A9"/>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Active Directory</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(Identity Protection)</a:t>
              </a:r>
            </a:p>
          </p:txBody>
        </p:sp>
      </p:grpSp>
      <p:cxnSp>
        <p:nvCxnSpPr>
          <p:cNvPr id="34" name="Straight Connector 33">
            <a:extLst>
              <a:ext uri="{FF2B5EF4-FFF2-40B4-BE49-F238E27FC236}">
                <a16:creationId xmlns:a16="http://schemas.microsoft.com/office/drawing/2014/main" id="{45963F24-2DF5-4D85-B336-893034D1935D}"/>
              </a:ext>
            </a:extLst>
          </p:cNvPr>
          <p:cNvCxnSpPr>
            <a:cxnSpLocks/>
          </p:cNvCxnSpPr>
          <p:nvPr/>
        </p:nvCxnSpPr>
        <p:spPr>
          <a:xfrm>
            <a:off x="276784" y="1657072"/>
            <a:ext cx="11359071" cy="0"/>
          </a:xfrm>
          <a:prstGeom prst="line">
            <a:avLst/>
          </a:prstGeom>
          <a:noFill/>
          <a:ln w="9525" cap="flat" cmpd="sng" algn="ctr">
            <a:solidFill>
              <a:srgbClr val="53565A"/>
            </a:solidFill>
            <a:prstDash val="dash"/>
            <a:headEnd type="none"/>
            <a:tailEnd type="none"/>
          </a:ln>
          <a:effectLst/>
        </p:spPr>
      </p:cxnSp>
      <p:grpSp>
        <p:nvGrpSpPr>
          <p:cNvPr id="35" name="Group 34">
            <a:extLst>
              <a:ext uri="{FF2B5EF4-FFF2-40B4-BE49-F238E27FC236}">
                <a16:creationId xmlns:a16="http://schemas.microsoft.com/office/drawing/2014/main" id="{1210F9AD-99EF-4FDF-8F88-57C61E011F18}"/>
              </a:ext>
            </a:extLst>
          </p:cNvPr>
          <p:cNvGrpSpPr/>
          <p:nvPr/>
        </p:nvGrpSpPr>
        <p:grpSpPr>
          <a:xfrm>
            <a:off x="9619978" y="1388168"/>
            <a:ext cx="519955" cy="519955"/>
            <a:chOff x="460345" y="2225301"/>
            <a:chExt cx="530532" cy="530532"/>
          </a:xfrm>
        </p:grpSpPr>
        <p:sp>
          <p:nvSpPr>
            <p:cNvPr id="36" name="Oval 35">
              <a:extLst>
                <a:ext uri="{FF2B5EF4-FFF2-40B4-BE49-F238E27FC236}">
                  <a16:creationId xmlns:a16="http://schemas.microsoft.com/office/drawing/2014/main" id="{3C25D7E6-05CF-4B86-A400-1120F2D16A90}"/>
                </a:ext>
              </a:extLst>
            </p:cNvPr>
            <p:cNvSpPr/>
            <p:nvPr/>
          </p:nvSpPr>
          <p:spPr bwMode="auto">
            <a:xfrm rot="5400000">
              <a:off x="460345" y="2225301"/>
              <a:ext cx="530532" cy="53053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7" name="desktop" title="a desktop PC">
              <a:extLst>
                <a:ext uri="{FF2B5EF4-FFF2-40B4-BE49-F238E27FC236}">
                  <a16:creationId xmlns:a16="http://schemas.microsoft.com/office/drawing/2014/main" id="{1B2A9F5D-0515-42E7-B43B-64640FF984F1}"/>
                </a:ext>
              </a:extLst>
            </p:cNvPr>
            <p:cNvSpPr>
              <a:spLocks noChangeAspect="1" noEditPoints="1"/>
            </p:cNvSpPr>
            <p:nvPr/>
          </p:nvSpPr>
          <p:spPr bwMode="auto">
            <a:xfrm>
              <a:off x="575843" y="2343728"/>
              <a:ext cx="312885" cy="307776"/>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139"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a:ln>
                  <a:noFill/>
                </a:ln>
                <a:gradFill>
                  <a:gsLst>
                    <a:gs pos="0">
                      <a:srgbClr val="505050"/>
                    </a:gs>
                    <a:gs pos="100000">
                      <a:srgbClr val="505050"/>
                    </a:gs>
                  </a:gsLst>
                </a:gradFill>
                <a:effectLst/>
                <a:uLnTx/>
                <a:uFillTx/>
                <a:latin typeface="Segoe UI"/>
              </a:endParaRPr>
            </a:p>
          </p:txBody>
        </p:sp>
        <p:pic>
          <p:nvPicPr>
            <p:cNvPr id="38" name="Picture 37">
              <a:extLst>
                <a:ext uri="{FF2B5EF4-FFF2-40B4-BE49-F238E27FC236}">
                  <a16:creationId xmlns:a16="http://schemas.microsoft.com/office/drawing/2014/main" id="{15B09527-927C-46E8-9F5B-89F60B55C052}"/>
                </a:ext>
              </a:extLst>
            </p:cNvPr>
            <p:cNvPicPr>
              <a:picLocks noChangeAspect="1"/>
            </p:cNvPicPr>
            <p:nvPr/>
          </p:nvPicPr>
          <p:blipFill>
            <a:blip r:embed="rId3"/>
            <a:stretch>
              <a:fillRect/>
            </a:stretch>
          </p:blipFill>
          <p:spPr>
            <a:xfrm>
              <a:off x="665398" y="2358184"/>
              <a:ext cx="133773" cy="183549"/>
            </a:xfrm>
            <a:prstGeom prst="rect">
              <a:avLst/>
            </a:prstGeom>
          </p:spPr>
        </p:pic>
      </p:grpSp>
      <p:grpSp>
        <p:nvGrpSpPr>
          <p:cNvPr id="39" name="Group 38">
            <a:extLst>
              <a:ext uri="{FF2B5EF4-FFF2-40B4-BE49-F238E27FC236}">
                <a16:creationId xmlns:a16="http://schemas.microsoft.com/office/drawing/2014/main" id="{EA484BFF-163E-42A5-8F41-B3613FC841DB}"/>
              </a:ext>
            </a:extLst>
          </p:cNvPr>
          <p:cNvGrpSpPr/>
          <p:nvPr/>
        </p:nvGrpSpPr>
        <p:grpSpPr>
          <a:xfrm>
            <a:off x="4974257" y="1388168"/>
            <a:ext cx="519955" cy="519955"/>
            <a:chOff x="460346" y="5002577"/>
            <a:chExt cx="530532" cy="530532"/>
          </a:xfrm>
        </p:grpSpPr>
        <p:sp>
          <p:nvSpPr>
            <p:cNvPr id="40" name="Oval 39">
              <a:extLst>
                <a:ext uri="{FF2B5EF4-FFF2-40B4-BE49-F238E27FC236}">
                  <a16:creationId xmlns:a16="http://schemas.microsoft.com/office/drawing/2014/main" id="{1080E362-C04D-419B-B97E-A2C48BCEAD0C}"/>
                </a:ext>
              </a:extLst>
            </p:cNvPr>
            <p:cNvSpPr/>
            <p:nvPr/>
          </p:nvSpPr>
          <p:spPr bwMode="auto">
            <a:xfrm>
              <a:off x="460346" y="5002577"/>
              <a:ext cx="530532" cy="53053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Freeform 37">
              <a:extLst>
                <a:ext uri="{FF2B5EF4-FFF2-40B4-BE49-F238E27FC236}">
                  <a16:creationId xmlns:a16="http://schemas.microsoft.com/office/drawing/2014/main" id="{FC80BD86-DF06-4507-969D-865F9D2A9496}"/>
                </a:ext>
              </a:extLst>
            </p:cNvPr>
            <p:cNvSpPr>
              <a:spLocks noChangeAspect="1" noEditPoints="1"/>
            </p:cNvSpPr>
            <p:nvPr/>
          </p:nvSpPr>
          <p:spPr bwMode="black">
            <a:xfrm>
              <a:off x="536398" y="5162059"/>
              <a:ext cx="336748" cy="244224"/>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FFFFFF"/>
            </a:solidFill>
            <a:ln>
              <a:noFill/>
            </a:ln>
          </p:spPr>
          <p:txBody>
            <a:bodyPr vert="horz" wrap="square" lIns="87854" tIns="43928" rIns="87854" bIns="43928" numCol="1" anchor="t" anchorCtr="0" compatLnSpc="1">
              <a:prstTxWarp prst="textNoShape">
                <a:avLst/>
              </a:prstTxWarp>
            </a:bodyPr>
            <a:lstStyle/>
            <a:p>
              <a:pPr marL="0" marR="0" lvl="0" indent="0" defTabSz="896009"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a:ln>
                  <a:noFill/>
                </a:ln>
                <a:solidFill>
                  <a:srgbClr val="505050"/>
                </a:solidFill>
                <a:effectLst/>
                <a:uLnTx/>
                <a:uFillTx/>
                <a:latin typeface="Segoe UI"/>
              </a:endParaRPr>
            </a:p>
          </p:txBody>
        </p:sp>
      </p:grpSp>
      <p:grpSp>
        <p:nvGrpSpPr>
          <p:cNvPr id="42" name="Group 41">
            <a:extLst>
              <a:ext uri="{FF2B5EF4-FFF2-40B4-BE49-F238E27FC236}">
                <a16:creationId xmlns:a16="http://schemas.microsoft.com/office/drawing/2014/main" id="{1CE51C6E-231F-4CD1-8771-F6941600E2D8}"/>
              </a:ext>
            </a:extLst>
          </p:cNvPr>
          <p:cNvGrpSpPr/>
          <p:nvPr/>
        </p:nvGrpSpPr>
        <p:grpSpPr>
          <a:xfrm>
            <a:off x="7262125" y="1388168"/>
            <a:ext cx="519955" cy="519955"/>
            <a:chOff x="6621825" y="1828525"/>
            <a:chExt cx="781282" cy="781282"/>
          </a:xfrm>
        </p:grpSpPr>
        <p:sp>
          <p:nvSpPr>
            <p:cNvPr id="43" name="Oval 42">
              <a:extLst>
                <a:ext uri="{FF2B5EF4-FFF2-40B4-BE49-F238E27FC236}">
                  <a16:creationId xmlns:a16="http://schemas.microsoft.com/office/drawing/2014/main" id="{F407D89F-EBA2-4F86-9E0B-9EF80A8D4D84}"/>
                </a:ext>
              </a:extLst>
            </p:cNvPr>
            <p:cNvSpPr/>
            <p:nvPr/>
          </p:nvSpPr>
          <p:spPr bwMode="auto">
            <a:xfrm rot="1643308">
              <a:off x="6621825" y="1828525"/>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dirty="0">
                  <a:ln>
                    <a:noFill/>
                  </a:ln>
                  <a:noFill/>
                  <a:effectLst/>
                  <a:uLnTx/>
                  <a:uFillTx/>
                  <a:latin typeface="Segoe UI"/>
                  <a:ea typeface="+mn-ea"/>
                  <a:cs typeface="+mn-cs"/>
                </a:rPr>
                <a:t>1</a:t>
              </a:r>
            </a:p>
          </p:txBody>
        </p:sp>
        <p:sp>
          <p:nvSpPr>
            <p:cNvPr id="44" name="Shield_EA18">
              <a:extLst>
                <a:ext uri="{FF2B5EF4-FFF2-40B4-BE49-F238E27FC236}">
                  <a16:creationId xmlns:a16="http://schemas.microsoft.com/office/drawing/2014/main" id="{5754B2F5-AA36-465D-B5D6-36E7146560A3}"/>
                </a:ext>
              </a:extLst>
            </p:cNvPr>
            <p:cNvSpPr>
              <a:spLocks noChangeAspect="1"/>
            </p:cNvSpPr>
            <p:nvPr/>
          </p:nvSpPr>
          <p:spPr bwMode="auto">
            <a:xfrm>
              <a:off x="6840694" y="2036286"/>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139"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gradFill>
                <a:effectLst/>
                <a:uLnTx/>
                <a:uFillTx/>
                <a:latin typeface="Segoe UI"/>
              </a:endParaRPr>
            </a:p>
          </p:txBody>
        </p:sp>
      </p:grpSp>
      <p:sp>
        <p:nvSpPr>
          <p:cNvPr id="45" name="Rectangle 44">
            <a:extLst>
              <a:ext uri="{FF2B5EF4-FFF2-40B4-BE49-F238E27FC236}">
                <a16:creationId xmlns:a16="http://schemas.microsoft.com/office/drawing/2014/main" id="{D7ADF8B1-DBEE-4C25-8438-DA1451096581}"/>
              </a:ext>
            </a:extLst>
          </p:cNvPr>
          <p:cNvSpPr/>
          <p:nvPr/>
        </p:nvSpPr>
        <p:spPr bwMode="auto">
          <a:xfrm>
            <a:off x="280398" y="6088233"/>
            <a:ext cx="11365180" cy="538823"/>
          </a:xfrm>
          <a:prstGeom prst="rect">
            <a:avLst/>
          </a:prstGeom>
          <a:solidFill>
            <a:srgbClr val="D0D0CE">
              <a:lumMod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1A1A1A"/>
                </a:solidFill>
                <a:effectLst/>
                <a:uLnTx/>
                <a:uFillTx/>
                <a:latin typeface="Segoe UI"/>
                <a:ea typeface="Segoe UI" pitchFamily="34" charset="0"/>
                <a:cs typeface="Segoe UI" pitchFamily="34" charset="0"/>
              </a:rPr>
              <a:t>+ Partner Solutions</a:t>
            </a:r>
          </a:p>
        </p:txBody>
      </p:sp>
      <p:grpSp>
        <p:nvGrpSpPr>
          <p:cNvPr id="46" name="Group 45">
            <a:extLst>
              <a:ext uri="{FF2B5EF4-FFF2-40B4-BE49-F238E27FC236}">
                <a16:creationId xmlns:a16="http://schemas.microsoft.com/office/drawing/2014/main" id="{BE013B0F-0AFB-4FDE-9E53-AE301B053993}"/>
              </a:ext>
            </a:extLst>
          </p:cNvPr>
          <p:cNvGrpSpPr/>
          <p:nvPr/>
        </p:nvGrpSpPr>
        <p:grpSpPr>
          <a:xfrm>
            <a:off x="2671363" y="1388661"/>
            <a:ext cx="519955" cy="519955"/>
            <a:chOff x="6873999" y="3404401"/>
            <a:chExt cx="781282" cy="781282"/>
          </a:xfrm>
        </p:grpSpPr>
        <p:sp>
          <p:nvSpPr>
            <p:cNvPr id="47" name="Oval 46">
              <a:extLst>
                <a:ext uri="{FF2B5EF4-FFF2-40B4-BE49-F238E27FC236}">
                  <a16:creationId xmlns:a16="http://schemas.microsoft.com/office/drawing/2014/main" id="{A91E6FD0-1591-4AEF-8F30-13331A00AE32}"/>
                </a:ext>
              </a:extLst>
            </p:cNvPr>
            <p:cNvSpPr/>
            <p:nvPr/>
          </p:nvSpPr>
          <p:spPr bwMode="auto">
            <a:xfrm rot="3422427">
              <a:off x="6873999" y="3404401"/>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 name="document_6">
              <a:extLst>
                <a:ext uri="{FF2B5EF4-FFF2-40B4-BE49-F238E27FC236}">
                  <a16:creationId xmlns:a16="http://schemas.microsoft.com/office/drawing/2014/main" id="{7B5CDAB4-265B-45F7-A66A-A97CB2F187FB}"/>
                </a:ext>
              </a:extLst>
            </p:cNvPr>
            <p:cNvSpPr>
              <a:spLocks noChangeAspect="1" noEditPoints="1"/>
            </p:cNvSpPr>
            <p:nvPr/>
          </p:nvSpPr>
          <p:spPr bwMode="auto">
            <a:xfrm>
              <a:off x="7118336" y="3612162"/>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016"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ndParaRPr>
            </a:p>
          </p:txBody>
        </p:sp>
      </p:grpSp>
      <p:grpSp>
        <p:nvGrpSpPr>
          <p:cNvPr id="49" name="Group 48">
            <a:extLst>
              <a:ext uri="{FF2B5EF4-FFF2-40B4-BE49-F238E27FC236}">
                <a16:creationId xmlns:a16="http://schemas.microsoft.com/office/drawing/2014/main" id="{4D7D3BC1-D1DA-4B79-A91E-E8E200BB74FE}"/>
              </a:ext>
            </a:extLst>
          </p:cNvPr>
          <p:cNvGrpSpPr/>
          <p:nvPr/>
        </p:nvGrpSpPr>
        <p:grpSpPr>
          <a:xfrm>
            <a:off x="307932" y="1313579"/>
            <a:ext cx="682950" cy="682950"/>
            <a:chOff x="5869816" y="1498729"/>
            <a:chExt cx="696842" cy="696842"/>
          </a:xfrm>
        </p:grpSpPr>
        <p:sp>
          <p:nvSpPr>
            <p:cNvPr id="50" name="Oval 49">
              <a:extLst>
                <a:ext uri="{FF2B5EF4-FFF2-40B4-BE49-F238E27FC236}">
                  <a16:creationId xmlns:a16="http://schemas.microsoft.com/office/drawing/2014/main" id="{A4451CDD-FF99-4C73-830A-ED9DF0C7BFEE}"/>
                </a:ext>
              </a:extLst>
            </p:cNvPr>
            <p:cNvSpPr/>
            <p:nvPr/>
          </p:nvSpPr>
          <p:spPr bwMode="auto">
            <a:xfrm>
              <a:off x="5869816" y="1498729"/>
              <a:ext cx="696842" cy="696842"/>
            </a:xfrm>
            <a:prstGeom prst="ellipse">
              <a:avLst/>
            </a:prstGeom>
            <a:no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1</a:t>
              </a:r>
            </a:p>
          </p:txBody>
        </p:sp>
        <p:grpSp>
          <p:nvGrpSpPr>
            <p:cNvPr id="51" name="Group 50">
              <a:extLst>
                <a:ext uri="{FF2B5EF4-FFF2-40B4-BE49-F238E27FC236}">
                  <a16:creationId xmlns:a16="http://schemas.microsoft.com/office/drawing/2014/main" id="{4775B2F7-B4B8-4D8E-8321-ABDEF42C4F86}"/>
                </a:ext>
              </a:extLst>
            </p:cNvPr>
            <p:cNvGrpSpPr/>
            <p:nvPr/>
          </p:nvGrpSpPr>
          <p:grpSpPr>
            <a:xfrm>
              <a:off x="5952971" y="1581884"/>
              <a:ext cx="530532" cy="530532"/>
              <a:chOff x="5625439" y="609860"/>
              <a:chExt cx="781282" cy="781282"/>
            </a:xfrm>
          </p:grpSpPr>
          <p:sp>
            <p:nvSpPr>
              <p:cNvPr id="52" name="Oval 51">
                <a:extLst>
                  <a:ext uri="{FF2B5EF4-FFF2-40B4-BE49-F238E27FC236}">
                    <a16:creationId xmlns:a16="http://schemas.microsoft.com/office/drawing/2014/main" id="{442AD10E-3CD7-4E29-B132-7FC024F0B8D6}"/>
                  </a:ext>
                </a:extLst>
              </p:cNvPr>
              <p:cNvSpPr/>
              <p:nvPr/>
            </p:nvSpPr>
            <p:spPr bwMode="auto">
              <a:xfrm>
                <a:off x="5625439" y="609860"/>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3" name="ContactCard_EEBD">
                <a:extLst>
                  <a:ext uri="{FF2B5EF4-FFF2-40B4-BE49-F238E27FC236}">
                    <a16:creationId xmlns:a16="http://schemas.microsoft.com/office/drawing/2014/main" id="{698E8BE4-FA5A-4385-A14C-1949D23F2F9A}"/>
                  </a:ext>
                </a:extLst>
              </p:cNvPr>
              <p:cNvSpPr>
                <a:spLocks noChangeAspect="1" noEditPoints="1"/>
              </p:cNvSpPr>
              <p:nvPr/>
            </p:nvSpPr>
            <p:spPr bwMode="auto">
              <a:xfrm>
                <a:off x="5787480" y="832751"/>
                <a:ext cx="457200" cy="335501"/>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noFill/>
              <a:ln w="1905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016"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ndParaRPr>
              </a:p>
            </p:txBody>
          </p:sp>
        </p:grpSp>
      </p:grpSp>
      <p:sp>
        <p:nvSpPr>
          <p:cNvPr id="54" name="Slide Number Placeholder 1">
            <a:extLst>
              <a:ext uri="{FF2B5EF4-FFF2-40B4-BE49-F238E27FC236}">
                <a16:creationId xmlns:a16="http://schemas.microsoft.com/office/drawing/2014/main" id="{ED76DF55-35E3-4DD4-8DDB-1418A2E1EF08}"/>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10</a:t>
            </a:fld>
            <a:endParaRPr lang="en-US" sz="1100" dirty="0"/>
          </a:p>
        </p:txBody>
      </p:sp>
    </p:spTree>
    <p:extLst>
      <p:ext uri="{BB962C8B-B14F-4D97-AF65-F5344CB8AC3E}">
        <p14:creationId xmlns:p14="http://schemas.microsoft.com/office/powerpoint/2010/main" val="244352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 presetClass="entr" presetSubtype="4" decel="100000"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ppt_x"/>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F4D33D8-E4BC-4F73-873F-4824EF86B6C2}"/>
              </a:ext>
            </a:extLst>
          </p:cNvPr>
          <p:cNvCxnSpPr>
            <a:cxnSpLocks/>
            <a:stCxn id="28" idx="3"/>
            <a:endCxn id="26" idx="1"/>
          </p:cNvCxnSpPr>
          <p:nvPr/>
        </p:nvCxnSpPr>
        <p:spPr>
          <a:xfrm flipV="1">
            <a:off x="1773536" y="2850087"/>
            <a:ext cx="2691580" cy="24030"/>
          </a:xfrm>
          <a:prstGeom prst="line">
            <a:avLst/>
          </a:prstGeom>
          <a:ln w="158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B28AF2C-C57C-4DD5-8392-9820A2AA9DAE}"/>
              </a:ext>
            </a:extLst>
          </p:cNvPr>
          <p:cNvSpPr/>
          <p:nvPr/>
        </p:nvSpPr>
        <p:spPr bwMode="gray">
          <a:xfrm>
            <a:off x="7729906" y="1798890"/>
            <a:ext cx="1763557" cy="2291054"/>
          </a:xfrm>
          <a:prstGeom prst="rect">
            <a:avLst/>
          </a:prstGeom>
          <a:solidFill>
            <a:schemeClr val="tx2">
              <a:lumMod val="20000"/>
              <a:lumOff val="80000"/>
            </a:schemeClr>
          </a:solidFill>
          <a:ln w="19050" algn="ctr">
            <a:solidFill>
              <a:schemeClr val="bg1">
                <a:lumMod val="8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t>Azure Application Gateway</a:t>
            </a:r>
            <a:endParaRPr lang="en-US" sz="1600" dirty="0">
              <a:solidFill>
                <a:schemeClr val="tx1">
                  <a:lumMod val="65000"/>
                  <a:lumOff val="35000"/>
                </a:schemeClr>
              </a:solidFill>
            </a:endParaRPr>
          </a:p>
        </p:txBody>
      </p:sp>
      <p:pic>
        <p:nvPicPr>
          <p:cNvPr id="26" name="Picture 2" descr="C:\Users\KD\AppData\Local\Temp\SNAGHTML1f563211.PNG">
            <a:extLst>
              <a:ext uri="{FF2B5EF4-FFF2-40B4-BE49-F238E27FC236}">
                <a16:creationId xmlns:a16="http://schemas.microsoft.com/office/drawing/2014/main" id="{74D2A5C6-AC97-4A58-A7AC-56A4A7D11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116" y="2562102"/>
            <a:ext cx="575970" cy="5759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77FDF53C-9370-46A6-9EAC-4A6913F13CD8}"/>
              </a:ext>
            </a:extLst>
          </p:cNvPr>
          <p:cNvPicPr>
            <a:picLocks noChangeAspect="1"/>
          </p:cNvPicPr>
          <p:nvPr/>
        </p:nvPicPr>
        <p:blipFill>
          <a:blip r:embed="rId3"/>
          <a:stretch>
            <a:fillRect/>
          </a:stretch>
        </p:blipFill>
        <p:spPr>
          <a:xfrm>
            <a:off x="1197566" y="2586132"/>
            <a:ext cx="575970" cy="575970"/>
          </a:xfrm>
          <a:prstGeom prst="rect">
            <a:avLst/>
          </a:prstGeom>
        </p:spPr>
      </p:pic>
      <p:pic>
        <p:nvPicPr>
          <p:cNvPr id="29" name="Picture 28">
            <a:extLst>
              <a:ext uri="{FF2B5EF4-FFF2-40B4-BE49-F238E27FC236}">
                <a16:creationId xmlns:a16="http://schemas.microsoft.com/office/drawing/2014/main" id="{1A903823-5F85-45B2-A230-FFB64FE8CC95}"/>
              </a:ext>
            </a:extLst>
          </p:cNvPr>
          <p:cNvPicPr>
            <a:picLocks noChangeAspect="1"/>
          </p:cNvPicPr>
          <p:nvPr/>
        </p:nvPicPr>
        <p:blipFill>
          <a:blip r:embed="rId4"/>
          <a:stretch>
            <a:fillRect/>
          </a:stretch>
        </p:blipFill>
        <p:spPr>
          <a:xfrm>
            <a:off x="5845853" y="2584212"/>
            <a:ext cx="531709" cy="531709"/>
          </a:xfrm>
          <a:prstGeom prst="rect">
            <a:avLst/>
          </a:prstGeom>
        </p:spPr>
      </p:pic>
      <p:pic>
        <p:nvPicPr>
          <p:cNvPr id="30" name="Picture 4" descr="C:\Users\KD\AppData\Local\Temp\SNAGHTML1f5b945d.PNG">
            <a:extLst>
              <a:ext uri="{FF2B5EF4-FFF2-40B4-BE49-F238E27FC236}">
                <a16:creationId xmlns:a16="http://schemas.microsoft.com/office/drawing/2014/main" id="{DC65A6BF-9F6F-46DA-A6FB-8978B9CB25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2414" y="3291240"/>
            <a:ext cx="420768" cy="474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5CA2DB91-3BDA-460F-8737-72D1493095C5}"/>
              </a:ext>
            </a:extLst>
          </p:cNvPr>
          <p:cNvPicPr>
            <a:picLocks noChangeAspect="1"/>
          </p:cNvPicPr>
          <p:nvPr/>
        </p:nvPicPr>
        <p:blipFill>
          <a:blip r:embed="rId6"/>
          <a:stretch>
            <a:fillRect/>
          </a:stretch>
        </p:blipFill>
        <p:spPr>
          <a:xfrm>
            <a:off x="8198971" y="2054962"/>
            <a:ext cx="463883" cy="463883"/>
          </a:xfrm>
          <a:prstGeom prst="rect">
            <a:avLst/>
          </a:prstGeom>
        </p:spPr>
      </p:pic>
      <p:sp>
        <p:nvSpPr>
          <p:cNvPr id="2" name="Rectangle 1">
            <a:extLst>
              <a:ext uri="{FF2B5EF4-FFF2-40B4-BE49-F238E27FC236}">
                <a16:creationId xmlns:a16="http://schemas.microsoft.com/office/drawing/2014/main" id="{31B0EEED-559D-447F-B36B-0823544B6BDE}"/>
              </a:ext>
            </a:extLst>
          </p:cNvPr>
          <p:cNvSpPr/>
          <p:nvPr/>
        </p:nvSpPr>
        <p:spPr>
          <a:xfrm>
            <a:off x="2814747" y="6244106"/>
            <a:ext cx="6096000" cy="430887"/>
          </a:xfrm>
          <a:prstGeom prst="rect">
            <a:avLst/>
          </a:prstGeom>
        </p:spPr>
        <p:txBody>
          <a:bodyPr>
            <a:spAutoFit/>
          </a:bodyPr>
          <a:lstStyle/>
          <a:p>
            <a:r>
              <a:rPr lang="en-US" sz="1100" dirty="0">
                <a:latin typeface="Arial" panose="020B0604020202020204" pitchFamily="34" charset="0"/>
                <a:cs typeface="Arial" panose="020B0604020202020204" pitchFamily="34" charset="0"/>
                <a:hlinkClick r:id="rId7"/>
              </a:rPr>
              <a:t>https://docs.microsoft.com/en-us/azure/application-gateway/overview</a:t>
            </a:r>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A2EFB4BD-7568-456E-A5F3-4642CCFF8874}"/>
              </a:ext>
            </a:extLst>
          </p:cNvPr>
          <p:cNvSpPr txBox="1"/>
          <p:nvPr/>
        </p:nvSpPr>
        <p:spPr>
          <a:xfrm>
            <a:off x="1221446" y="2361542"/>
            <a:ext cx="756169" cy="169277"/>
          </a:xfrm>
          <a:prstGeom prst="rect">
            <a:avLst/>
          </a:prstGeom>
          <a:noFill/>
        </p:spPr>
        <p:txBody>
          <a:bodyPr wrap="square" lIns="0" tIns="0" rIns="0" bIns="0" rtlCol="0">
            <a:spAutoFit/>
          </a:bodyPr>
          <a:lstStyle/>
          <a:p>
            <a:pPr>
              <a:buSzPct val="100000"/>
            </a:pPr>
            <a:r>
              <a:rPr lang="en-US" sz="1100" dirty="0">
                <a:solidFill>
                  <a:schemeClr val="tx1">
                    <a:lumMod val="65000"/>
                    <a:lumOff val="35000"/>
                  </a:schemeClr>
                </a:solidFill>
              </a:rPr>
              <a:t>Browser</a:t>
            </a:r>
          </a:p>
        </p:txBody>
      </p:sp>
      <p:pic>
        <p:nvPicPr>
          <p:cNvPr id="4098" name="Picture 2" descr="C:\Users\KD\AppData\Local\Temp\SNAGHTML1fa9a682.PNG">
            <a:extLst>
              <a:ext uri="{FF2B5EF4-FFF2-40B4-BE49-F238E27FC236}">
                <a16:creationId xmlns:a16="http://schemas.microsoft.com/office/drawing/2014/main" id="{033A0E5D-9094-4A25-8D8D-9CF9EDB467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2834" y="2675566"/>
            <a:ext cx="489096" cy="45286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60055C1-75C0-4EBE-A4F0-EFA87F3BED98}"/>
              </a:ext>
            </a:extLst>
          </p:cNvPr>
          <p:cNvSpPr txBox="1"/>
          <p:nvPr/>
        </p:nvSpPr>
        <p:spPr>
          <a:xfrm>
            <a:off x="5719427" y="2350274"/>
            <a:ext cx="756169" cy="169277"/>
          </a:xfrm>
          <a:prstGeom prst="rect">
            <a:avLst/>
          </a:prstGeom>
          <a:noFill/>
        </p:spPr>
        <p:txBody>
          <a:bodyPr wrap="square" lIns="0" tIns="0" rIns="0" bIns="0" rtlCol="0">
            <a:spAutoFit/>
          </a:bodyPr>
          <a:lstStyle/>
          <a:p>
            <a:pPr algn="ctr">
              <a:buSzPct val="100000"/>
            </a:pPr>
            <a:r>
              <a:rPr lang="en-US" sz="1100" dirty="0">
                <a:solidFill>
                  <a:schemeClr val="tx1">
                    <a:lumMod val="65000"/>
                    <a:lumOff val="35000"/>
                  </a:schemeClr>
                </a:solidFill>
              </a:rPr>
              <a:t>Rule</a:t>
            </a:r>
          </a:p>
        </p:txBody>
      </p:sp>
      <p:sp>
        <p:nvSpPr>
          <p:cNvPr id="41" name="TextBox 40">
            <a:extLst>
              <a:ext uri="{FF2B5EF4-FFF2-40B4-BE49-F238E27FC236}">
                <a16:creationId xmlns:a16="http://schemas.microsoft.com/office/drawing/2014/main" id="{BD7C9798-8BC3-4E44-B927-7E2957FDE226}"/>
              </a:ext>
            </a:extLst>
          </p:cNvPr>
          <p:cNvSpPr txBox="1"/>
          <p:nvPr/>
        </p:nvSpPr>
        <p:spPr>
          <a:xfrm>
            <a:off x="5720344" y="1349299"/>
            <a:ext cx="756169" cy="338554"/>
          </a:xfrm>
          <a:prstGeom prst="rect">
            <a:avLst/>
          </a:prstGeom>
          <a:solidFill>
            <a:schemeClr val="tx2">
              <a:lumMod val="40000"/>
              <a:lumOff val="60000"/>
            </a:schemeClr>
          </a:solidFill>
        </p:spPr>
        <p:txBody>
          <a:bodyPr wrap="square" lIns="0" tIns="0" rIns="0" bIns="0" rtlCol="0">
            <a:spAutoFit/>
          </a:bodyPr>
          <a:lstStyle/>
          <a:p>
            <a:pPr algn="ctr">
              <a:buSzPct val="100000"/>
            </a:pPr>
            <a:r>
              <a:rPr lang="en-US" sz="1100" dirty="0">
                <a:solidFill>
                  <a:schemeClr val="tx1">
                    <a:lumMod val="65000"/>
                    <a:lumOff val="35000"/>
                  </a:schemeClr>
                </a:solidFill>
              </a:rPr>
              <a:t>HTTP</a:t>
            </a:r>
          </a:p>
          <a:p>
            <a:pPr algn="ctr">
              <a:buSzPct val="100000"/>
            </a:pPr>
            <a:r>
              <a:rPr lang="en-US" sz="1100" dirty="0">
                <a:solidFill>
                  <a:schemeClr val="tx1">
                    <a:lumMod val="65000"/>
                    <a:lumOff val="35000"/>
                  </a:schemeClr>
                </a:solidFill>
              </a:rPr>
              <a:t>Setting</a:t>
            </a:r>
          </a:p>
        </p:txBody>
      </p:sp>
      <p:cxnSp>
        <p:nvCxnSpPr>
          <p:cNvPr id="11" name="Straight Arrow Connector 10">
            <a:extLst>
              <a:ext uri="{FF2B5EF4-FFF2-40B4-BE49-F238E27FC236}">
                <a16:creationId xmlns:a16="http://schemas.microsoft.com/office/drawing/2014/main" id="{8E709F5E-6B93-42B2-A059-FE78BF6324E0}"/>
              </a:ext>
            </a:extLst>
          </p:cNvPr>
          <p:cNvCxnSpPr>
            <a:endCxn id="39" idx="0"/>
          </p:cNvCxnSpPr>
          <p:nvPr/>
        </p:nvCxnSpPr>
        <p:spPr>
          <a:xfrm>
            <a:off x="6097511" y="1694758"/>
            <a:ext cx="1" cy="655516"/>
          </a:xfrm>
          <a:prstGeom prst="straightConnector1">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4C4C9D-CA16-4B77-AE06-43B4D420D6CE}"/>
              </a:ext>
            </a:extLst>
          </p:cNvPr>
          <p:cNvCxnSpPr>
            <a:cxnSpLocks/>
            <a:stCxn id="29" idx="1"/>
            <a:endCxn id="26" idx="3"/>
          </p:cNvCxnSpPr>
          <p:nvPr/>
        </p:nvCxnSpPr>
        <p:spPr>
          <a:xfrm flipH="1">
            <a:off x="5041086" y="2850067"/>
            <a:ext cx="804767" cy="20"/>
          </a:xfrm>
          <a:prstGeom prst="straightConnector1">
            <a:avLst/>
          </a:prstGeom>
          <a:ln w="15875">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E60C247-94AA-4733-A25E-9DDA17A0D27E}"/>
              </a:ext>
            </a:extLst>
          </p:cNvPr>
          <p:cNvSpPr txBox="1"/>
          <p:nvPr/>
        </p:nvSpPr>
        <p:spPr>
          <a:xfrm>
            <a:off x="2660713" y="2020183"/>
            <a:ext cx="936115" cy="484748"/>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App Gateway</a:t>
            </a:r>
          </a:p>
          <a:p>
            <a:pPr algn="ctr">
              <a:buSzPct val="100000"/>
            </a:pPr>
            <a:r>
              <a:rPr lang="en-US" sz="1050" dirty="0">
                <a:solidFill>
                  <a:schemeClr val="tx1">
                    <a:lumMod val="65000"/>
                    <a:lumOff val="35000"/>
                  </a:schemeClr>
                </a:solidFill>
              </a:rPr>
              <a:t>frontend IP</a:t>
            </a:r>
          </a:p>
          <a:p>
            <a:pPr algn="ctr">
              <a:buSzPct val="100000"/>
            </a:pPr>
            <a:r>
              <a:rPr lang="en-US" sz="1050" dirty="0" err="1">
                <a:solidFill>
                  <a:schemeClr val="tx1">
                    <a:lumMod val="65000"/>
                    <a:lumOff val="35000"/>
                  </a:schemeClr>
                </a:solidFill>
              </a:rPr>
              <a:t>x.x.x.x</a:t>
            </a:r>
            <a:endParaRPr lang="en-US" sz="1050" dirty="0">
              <a:solidFill>
                <a:schemeClr val="tx1">
                  <a:lumMod val="65000"/>
                  <a:lumOff val="35000"/>
                </a:schemeClr>
              </a:solidFill>
            </a:endParaRPr>
          </a:p>
        </p:txBody>
      </p:sp>
      <p:sp>
        <p:nvSpPr>
          <p:cNvPr id="56" name="TextBox 55">
            <a:extLst>
              <a:ext uri="{FF2B5EF4-FFF2-40B4-BE49-F238E27FC236}">
                <a16:creationId xmlns:a16="http://schemas.microsoft.com/office/drawing/2014/main" id="{A14BC610-FC18-4436-8144-0F9E9DD5F544}"/>
              </a:ext>
            </a:extLst>
          </p:cNvPr>
          <p:cNvSpPr txBox="1"/>
          <p:nvPr/>
        </p:nvSpPr>
        <p:spPr>
          <a:xfrm>
            <a:off x="4309629" y="2192688"/>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HTTP/HTTPS</a:t>
            </a:r>
          </a:p>
          <a:p>
            <a:pPr algn="ctr">
              <a:buSzPct val="100000"/>
            </a:pPr>
            <a:r>
              <a:rPr lang="en-US" sz="1050" dirty="0">
                <a:solidFill>
                  <a:schemeClr val="tx1">
                    <a:lumMod val="65000"/>
                    <a:lumOff val="35000"/>
                  </a:schemeClr>
                </a:solidFill>
              </a:rPr>
              <a:t>listener</a:t>
            </a:r>
          </a:p>
        </p:txBody>
      </p:sp>
      <p:sp>
        <p:nvSpPr>
          <p:cNvPr id="59" name="TextBox 58">
            <a:extLst>
              <a:ext uri="{FF2B5EF4-FFF2-40B4-BE49-F238E27FC236}">
                <a16:creationId xmlns:a16="http://schemas.microsoft.com/office/drawing/2014/main" id="{0D05E188-29F1-4606-A4E5-302A3DA640A9}"/>
              </a:ext>
            </a:extLst>
          </p:cNvPr>
          <p:cNvSpPr txBox="1"/>
          <p:nvPr/>
        </p:nvSpPr>
        <p:spPr>
          <a:xfrm>
            <a:off x="7979324" y="1555690"/>
            <a:ext cx="936115" cy="161583"/>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Backend Pool</a:t>
            </a:r>
          </a:p>
        </p:txBody>
      </p:sp>
      <p:pic>
        <p:nvPicPr>
          <p:cNvPr id="19" name="Picture 18">
            <a:extLst>
              <a:ext uri="{FF2B5EF4-FFF2-40B4-BE49-F238E27FC236}">
                <a16:creationId xmlns:a16="http://schemas.microsoft.com/office/drawing/2014/main" id="{01F55B3A-CDDE-476E-BA63-E1DB52D3EDD5}"/>
              </a:ext>
            </a:extLst>
          </p:cNvPr>
          <p:cNvPicPr>
            <a:picLocks noChangeAspect="1"/>
          </p:cNvPicPr>
          <p:nvPr/>
        </p:nvPicPr>
        <p:blipFill>
          <a:blip r:embed="rId9"/>
          <a:stretch>
            <a:fillRect/>
          </a:stretch>
        </p:blipFill>
        <p:spPr>
          <a:xfrm>
            <a:off x="2835016" y="2561805"/>
            <a:ext cx="642659" cy="642659"/>
          </a:xfrm>
          <a:prstGeom prst="rect">
            <a:avLst/>
          </a:prstGeom>
        </p:spPr>
      </p:pic>
      <p:cxnSp>
        <p:nvCxnSpPr>
          <p:cNvPr id="21" name="Straight Connector 20">
            <a:extLst>
              <a:ext uri="{FF2B5EF4-FFF2-40B4-BE49-F238E27FC236}">
                <a16:creationId xmlns:a16="http://schemas.microsoft.com/office/drawing/2014/main" id="{5FA40353-82D6-4048-9982-413D0058C121}"/>
              </a:ext>
            </a:extLst>
          </p:cNvPr>
          <p:cNvCxnSpPr/>
          <p:nvPr/>
        </p:nvCxnSpPr>
        <p:spPr>
          <a:xfrm>
            <a:off x="6410024" y="2874117"/>
            <a:ext cx="1788947" cy="9017"/>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4A4477B-AC74-421E-BA71-7697E5E6767B}"/>
              </a:ext>
            </a:extLst>
          </p:cNvPr>
          <p:cNvCxnSpPr>
            <a:cxnSpLocks/>
            <a:endCxn id="32" idx="1"/>
          </p:cNvCxnSpPr>
          <p:nvPr/>
        </p:nvCxnSpPr>
        <p:spPr>
          <a:xfrm flipV="1">
            <a:off x="6435413" y="2286904"/>
            <a:ext cx="1763558" cy="430492"/>
          </a:xfrm>
          <a:prstGeom prst="bentConnector3">
            <a:avLst>
              <a:gd name="adj1" fmla="val 51047"/>
            </a:avLst>
          </a:prstGeom>
          <a:ln w="15875" cap="rnd">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F113F3-E50D-4426-B8C8-69A133597E3E}"/>
              </a:ext>
            </a:extLst>
          </p:cNvPr>
          <p:cNvCxnSpPr>
            <a:cxnSpLocks/>
            <a:endCxn id="30" idx="1"/>
          </p:cNvCxnSpPr>
          <p:nvPr/>
        </p:nvCxnSpPr>
        <p:spPr>
          <a:xfrm>
            <a:off x="6435413" y="3022297"/>
            <a:ext cx="1857001" cy="506043"/>
          </a:xfrm>
          <a:prstGeom prst="bentConnector3">
            <a:avLst>
              <a:gd name="adj1" fmla="val 49005"/>
            </a:avLst>
          </a:prstGeom>
          <a:ln w="15875" cap="rnd">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A3B3338-0B14-4008-A28F-18A65AFAA558}"/>
              </a:ext>
            </a:extLst>
          </p:cNvPr>
          <p:cNvSpPr txBox="1"/>
          <p:nvPr/>
        </p:nvSpPr>
        <p:spPr>
          <a:xfrm>
            <a:off x="8713182" y="2067456"/>
            <a:ext cx="936115" cy="161583"/>
          </a:xfrm>
          <a:prstGeom prst="rect">
            <a:avLst/>
          </a:prstGeom>
          <a:noFill/>
        </p:spPr>
        <p:txBody>
          <a:bodyPr wrap="square" lIns="0" tIns="0" rIns="0" bIns="0" rtlCol="0">
            <a:spAutoFit/>
          </a:bodyPr>
          <a:lstStyle/>
          <a:p>
            <a:pPr>
              <a:buSzPct val="100000"/>
            </a:pPr>
            <a:r>
              <a:rPr lang="en-US" sz="1050" dirty="0">
                <a:solidFill>
                  <a:schemeClr val="tx1">
                    <a:lumMod val="65000"/>
                    <a:lumOff val="35000"/>
                  </a:schemeClr>
                </a:solidFill>
              </a:rPr>
              <a:t>VMs</a:t>
            </a:r>
          </a:p>
        </p:txBody>
      </p:sp>
      <p:sp>
        <p:nvSpPr>
          <p:cNvPr id="70" name="TextBox 69">
            <a:extLst>
              <a:ext uri="{FF2B5EF4-FFF2-40B4-BE49-F238E27FC236}">
                <a16:creationId xmlns:a16="http://schemas.microsoft.com/office/drawing/2014/main" id="{6BEDD60F-08FC-4965-8566-3BD7C6087669}"/>
              </a:ext>
            </a:extLst>
          </p:cNvPr>
          <p:cNvSpPr txBox="1"/>
          <p:nvPr/>
        </p:nvSpPr>
        <p:spPr>
          <a:xfrm>
            <a:off x="8756713" y="2669999"/>
            <a:ext cx="936115" cy="161583"/>
          </a:xfrm>
          <a:prstGeom prst="rect">
            <a:avLst/>
          </a:prstGeom>
          <a:noFill/>
        </p:spPr>
        <p:txBody>
          <a:bodyPr wrap="square" lIns="0" tIns="0" rIns="0" bIns="0" rtlCol="0">
            <a:spAutoFit/>
          </a:bodyPr>
          <a:lstStyle/>
          <a:p>
            <a:pPr>
              <a:buSzPct val="100000"/>
            </a:pPr>
            <a:r>
              <a:rPr lang="en-US" sz="1050" dirty="0">
                <a:solidFill>
                  <a:schemeClr val="tx1">
                    <a:lumMod val="65000"/>
                    <a:lumOff val="35000"/>
                  </a:schemeClr>
                </a:solidFill>
              </a:rPr>
              <a:t>VMSS</a:t>
            </a:r>
          </a:p>
        </p:txBody>
      </p:sp>
      <p:sp>
        <p:nvSpPr>
          <p:cNvPr id="71" name="TextBox 70">
            <a:extLst>
              <a:ext uri="{FF2B5EF4-FFF2-40B4-BE49-F238E27FC236}">
                <a16:creationId xmlns:a16="http://schemas.microsoft.com/office/drawing/2014/main" id="{6405050E-93CE-4B00-B40D-66F7AF1A4591}"/>
              </a:ext>
            </a:extLst>
          </p:cNvPr>
          <p:cNvSpPr txBox="1"/>
          <p:nvPr/>
        </p:nvSpPr>
        <p:spPr>
          <a:xfrm>
            <a:off x="8761613" y="3290872"/>
            <a:ext cx="936115" cy="323165"/>
          </a:xfrm>
          <a:prstGeom prst="rect">
            <a:avLst/>
          </a:prstGeom>
          <a:noFill/>
        </p:spPr>
        <p:txBody>
          <a:bodyPr wrap="square" lIns="0" tIns="0" rIns="0" bIns="0" rtlCol="0">
            <a:spAutoFit/>
          </a:bodyPr>
          <a:lstStyle/>
          <a:p>
            <a:pPr>
              <a:buSzPct val="100000"/>
            </a:pPr>
            <a:r>
              <a:rPr lang="en-US" sz="1050" dirty="0">
                <a:solidFill>
                  <a:schemeClr val="tx1">
                    <a:lumMod val="65000"/>
                    <a:lumOff val="35000"/>
                  </a:schemeClr>
                </a:solidFill>
              </a:rPr>
              <a:t>On-prem</a:t>
            </a:r>
          </a:p>
          <a:p>
            <a:pPr>
              <a:buSzPct val="100000"/>
            </a:pPr>
            <a:r>
              <a:rPr lang="en-US" sz="1050" dirty="0">
                <a:solidFill>
                  <a:schemeClr val="tx1">
                    <a:lumMod val="65000"/>
                    <a:lumOff val="35000"/>
                  </a:schemeClr>
                </a:solidFill>
              </a:rPr>
              <a:t>Servers</a:t>
            </a:r>
          </a:p>
        </p:txBody>
      </p:sp>
      <p:sp>
        <p:nvSpPr>
          <p:cNvPr id="31" name="Slide Number Placeholder 1">
            <a:extLst>
              <a:ext uri="{FF2B5EF4-FFF2-40B4-BE49-F238E27FC236}">
                <a16:creationId xmlns:a16="http://schemas.microsoft.com/office/drawing/2014/main" id="{5C9C12B9-E563-4EC4-847E-7201379A572F}"/>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2</a:t>
            </a:fld>
            <a:endParaRPr lang="en-US" sz="1100" dirty="0"/>
          </a:p>
        </p:txBody>
      </p:sp>
    </p:spTree>
    <p:extLst>
      <p:ext uri="{BB962C8B-B14F-4D97-AF65-F5344CB8AC3E}">
        <p14:creationId xmlns:p14="http://schemas.microsoft.com/office/powerpoint/2010/main" val="945553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t>Static Website Hosting in Azure Storage</a:t>
            </a:r>
            <a:br>
              <a:rPr lang="en-US" sz="2400" dirty="0">
                <a:solidFill>
                  <a:schemeClr val="tx1">
                    <a:lumMod val="65000"/>
                    <a:lumOff val="35000"/>
                  </a:schemeClr>
                </a:solidFill>
                <a:latin typeface="Arial Black" panose="020B0A04020102020204" pitchFamily="34" charset="0"/>
                <a:ea typeface="+mn-ea"/>
                <a:cs typeface="Arial" panose="020B0604020202020204" pitchFamily="34" charset="0"/>
              </a:rPr>
            </a:br>
            <a:endParaRPr lang="en-US" sz="1600" dirty="0">
              <a:solidFill>
                <a:schemeClr val="tx1">
                  <a:lumMod val="65000"/>
                  <a:lumOff val="35000"/>
                </a:schemeClr>
              </a:solidFill>
            </a:endParaRPr>
          </a:p>
        </p:txBody>
      </p:sp>
      <p:cxnSp>
        <p:nvCxnSpPr>
          <p:cNvPr id="24" name="Straight Connector 23">
            <a:extLst>
              <a:ext uri="{FF2B5EF4-FFF2-40B4-BE49-F238E27FC236}">
                <a16:creationId xmlns:a16="http://schemas.microsoft.com/office/drawing/2014/main" id="{769FE863-92E7-4CC4-934A-30ACC60C5AD5}"/>
              </a:ext>
            </a:extLst>
          </p:cNvPr>
          <p:cNvCxnSpPr>
            <a:cxnSpLocks/>
            <a:stCxn id="32" idx="3"/>
            <a:endCxn id="30" idx="1"/>
          </p:cNvCxnSpPr>
          <p:nvPr/>
        </p:nvCxnSpPr>
        <p:spPr>
          <a:xfrm flipV="1">
            <a:off x="1681257" y="3136607"/>
            <a:ext cx="2691580" cy="24030"/>
          </a:xfrm>
          <a:prstGeom prst="line">
            <a:avLst/>
          </a:prstGeom>
          <a:ln w="158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A4ED023-AC9E-4000-8B1F-6777CCAAEF2F}"/>
              </a:ext>
            </a:extLst>
          </p:cNvPr>
          <p:cNvSpPr/>
          <p:nvPr/>
        </p:nvSpPr>
        <p:spPr bwMode="gray">
          <a:xfrm>
            <a:off x="7637627" y="1900852"/>
            <a:ext cx="3039692" cy="2291054"/>
          </a:xfrm>
          <a:prstGeom prst="rect">
            <a:avLst/>
          </a:prstGeom>
          <a:solidFill>
            <a:schemeClr val="bg1"/>
          </a:solidFill>
          <a:ln w="19050" algn="ctr">
            <a:solidFill>
              <a:srgbClr val="0070C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0" name="Picture 2" descr="C:\Users\KD\AppData\Local\Temp\SNAGHTML1f563211.PNG">
            <a:extLst>
              <a:ext uri="{FF2B5EF4-FFF2-40B4-BE49-F238E27FC236}">
                <a16:creationId xmlns:a16="http://schemas.microsoft.com/office/drawing/2014/main" id="{C835C4B6-AA47-4D5D-A6E3-041096B7B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837" y="2848622"/>
            <a:ext cx="575970" cy="57597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7BA02FA2-319D-4A13-8BEB-A183A70519A4}"/>
              </a:ext>
            </a:extLst>
          </p:cNvPr>
          <p:cNvPicPr>
            <a:picLocks noChangeAspect="1"/>
          </p:cNvPicPr>
          <p:nvPr/>
        </p:nvPicPr>
        <p:blipFill>
          <a:blip r:embed="rId3"/>
          <a:stretch>
            <a:fillRect/>
          </a:stretch>
        </p:blipFill>
        <p:spPr>
          <a:xfrm>
            <a:off x="1105287" y="2872652"/>
            <a:ext cx="575970" cy="575970"/>
          </a:xfrm>
          <a:prstGeom prst="rect">
            <a:avLst/>
          </a:prstGeom>
        </p:spPr>
      </p:pic>
      <p:pic>
        <p:nvPicPr>
          <p:cNvPr id="37" name="Picture 36">
            <a:extLst>
              <a:ext uri="{FF2B5EF4-FFF2-40B4-BE49-F238E27FC236}">
                <a16:creationId xmlns:a16="http://schemas.microsoft.com/office/drawing/2014/main" id="{8BA77DE1-4011-4838-8D07-80F45EB2A218}"/>
              </a:ext>
            </a:extLst>
          </p:cNvPr>
          <p:cNvPicPr>
            <a:picLocks noChangeAspect="1"/>
          </p:cNvPicPr>
          <p:nvPr/>
        </p:nvPicPr>
        <p:blipFill>
          <a:blip r:embed="rId4"/>
          <a:stretch>
            <a:fillRect/>
          </a:stretch>
        </p:blipFill>
        <p:spPr>
          <a:xfrm>
            <a:off x="5753574" y="2870732"/>
            <a:ext cx="531709" cy="531709"/>
          </a:xfrm>
          <a:prstGeom prst="rect">
            <a:avLst/>
          </a:prstGeom>
        </p:spPr>
      </p:pic>
      <p:sp>
        <p:nvSpPr>
          <p:cNvPr id="38" name="TextBox 37">
            <a:extLst>
              <a:ext uri="{FF2B5EF4-FFF2-40B4-BE49-F238E27FC236}">
                <a16:creationId xmlns:a16="http://schemas.microsoft.com/office/drawing/2014/main" id="{71AFB8AE-0CE3-430C-A1F8-9B4F5A5F3DD0}"/>
              </a:ext>
            </a:extLst>
          </p:cNvPr>
          <p:cNvSpPr txBox="1"/>
          <p:nvPr/>
        </p:nvSpPr>
        <p:spPr>
          <a:xfrm>
            <a:off x="1129167" y="2648062"/>
            <a:ext cx="756169" cy="169277"/>
          </a:xfrm>
          <a:prstGeom prst="rect">
            <a:avLst/>
          </a:prstGeom>
          <a:noFill/>
        </p:spPr>
        <p:txBody>
          <a:bodyPr wrap="square" lIns="0" tIns="0" rIns="0" bIns="0" rtlCol="0">
            <a:spAutoFit/>
          </a:bodyPr>
          <a:lstStyle/>
          <a:p>
            <a:pPr>
              <a:buSzPct val="100000"/>
            </a:pPr>
            <a:r>
              <a:rPr lang="en-US" sz="1100" dirty="0">
                <a:solidFill>
                  <a:schemeClr val="tx1">
                    <a:lumMod val="65000"/>
                    <a:lumOff val="35000"/>
                  </a:schemeClr>
                </a:solidFill>
              </a:rPr>
              <a:t>Browser</a:t>
            </a:r>
          </a:p>
        </p:txBody>
      </p:sp>
      <p:sp>
        <p:nvSpPr>
          <p:cNvPr id="40" name="TextBox 39">
            <a:extLst>
              <a:ext uri="{FF2B5EF4-FFF2-40B4-BE49-F238E27FC236}">
                <a16:creationId xmlns:a16="http://schemas.microsoft.com/office/drawing/2014/main" id="{08A9E46D-0DE0-49B0-A3F6-F1F63220DCD8}"/>
              </a:ext>
            </a:extLst>
          </p:cNvPr>
          <p:cNvSpPr txBox="1"/>
          <p:nvPr/>
        </p:nvSpPr>
        <p:spPr>
          <a:xfrm>
            <a:off x="5627148" y="2636794"/>
            <a:ext cx="756169" cy="169277"/>
          </a:xfrm>
          <a:prstGeom prst="rect">
            <a:avLst/>
          </a:prstGeom>
          <a:noFill/>
        </p:spPr>
        <p:txBody>
          <a:bodyPr wrap="square" lIns="0" tIns="0" rIns="0" bIns="0" rtlCol="0">
            <a:spAutoFit/>
          </a:bodyPr>
          <a:lstStyle/>
          <a:p>
            <a:pPr algn="ctr">
              <a:buSzPct val="100000"/>
            </a:pPr>
            <a:r>
              <a:rPr lang="en-US" sz="1100" dirty="0">
                <a:solidFill>
                  <a:schemeClr val="tx1">
                    <a:lumMod val="65000"/>
                    <a:lumOff val="35000"/>
                  </a:schemeClr>
                </a:solidFill>
              </a:rPr>
              <a:t>Rule</a:t>
            </a:r>
          </a:p>
        </p:txBody>
      </p:sp>
      <p:sp>
        <p:nvSpPr>
          <p:cNvPr id="42" name="TextBox 41">
            <a:extLst>
              <a:ext uri="{FF2B5EF4-FFF2-40B4-BE49-F238E27FC236}">
                <a16:creationId xmlns:a16="http://schemas.microsoft.com/office/drawing/2014/main" id="{3C3408FE-D9C8-4621-8789-1D78BC6FBB5E}"/>
              </a:ext>
            </a:extLst>
          </p:cNvPr>
          <p:cNvSpPr txBox="1"/>
          <p:nvPr/>
        </p:nvSpPr>
        <p:spPr>
          <a:xfrm>
            <a:off x="5628065" y="1635819"/>
            <a:ext cx="756169" cy="338554"/>
          </a:xfrm>
          <a:prstGeom prst="rect">
            <a:avLst/>
          </a:prstGeom>
          <a:solidFill>
            <a:schemeClr val="tx2">
              <a:lumMod val="40000"/>
              <a:lumOff val="60000"/>
            </a:schemeClr>
          </a:solidFill>
        </p:spPr>
        <p:txBody>
          <a:bodyPr wrap="square" lIns="0" tIns="0" rIns="0" bIns="0" rtlCol="0">
            <a:spAutoFit/>
          </a:bodyPr>
          <a:lstStyle/>
          <a:p>
            <a:pPr algn="ctr">
              <a:buSzPct val="100000"/>
            </a:pPr>
            <a:r>
              <a:rPr lang="en-US" sz="1100" dirty="0">
                <a:solidFill>
                  <a:schemeClr val="tx1">
                    <a:lumMod val="65000"/>
                    <a:lumOff val="35000"/>
                  </a:schemeClr>
                </a:solidFill>
              </a:rPr>
              <a:t>HTTP</a:t>
            </a:r>
          </a:p>
          <a:p>
            <a:pPr algn="ctr">
              <a:buSzPct val="100000"/>
            </a:pPr>
            <a:r>
              <a:rPr lang="en-US" sz="1100" dirty="0">
                <a:solidFill>
                  <a:schemeClr val="tx1">
                    <a:lumMod val="65000"/>
                    <a:lumOff val="35000"/>
                  </a:schemeClr>
                </a:solidFill>
              </a:rPr>
              <a:t>Setting</a:t>
            </a:r>
          </a:p>
        </p:txBody>
      </p:sp>
      <p:cxnSp>
        <p:nvCxnSpPr>
          <p:cNvPr id="43" name="Straight Arrow Connector 42">
            <a:extLst>
              <a:ext uri="{FF2B5EF4-FFF2-40B4-BE49-F238E27FC236}">
                <a16:creationId xmlns:a16="http://schemas.microsoft.com/office/drawing/2014/main" id="{9085D51A-236E-4B6E-A6CA-8FFE3DC117F4}"/>
              </a:ext>
            </a:extLst>
          </p:cNvPr>
          <p:cNvCxnSpPr>
            <a:endCxn id="40" idx="0"/>
          </p:cNvCxnSpPr>
          <p:nvPr/>
        </p:nvCxnSpPr>
        <p:spPr>
          <a:xfrm>
            <a:off x="6005232" y="1981278"/>
            <a:ext cx="1" cy="655516"/>
          </a:xfrm>
          <a:prstGeom prst="straightConnector1">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A92358-8314-46E6-94C2-14883694BA0E}"/>
              </a:ext>
            </a:extLst>
          </p:cNvPr>
          <p:cNvCxnSpPr>
            <a:cxnSpLocks/>
            <a:stCxn id="37" idx="1"/>
            <a:endCxn id="30" idx="3"/>
          </p:cNvCxnSpPr>
          <p:nvPr/>
        </p:nvCxnSpPr>
        <p:spPr>
          <a:xfrm flipH="1">
            <a:off x="4948807" y="3136587"/>
            <a:ext cx="804767" cy="20"/>
          </a:xfrm>
          <a:prstGeom prst="straightConnector1">
            <a:avLst/>
          </a:prstGeom>
          <a:ln w="15875">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B906FFE-B746-481A-BEF3-072397A2AC6B}"/>
              </a:ext>
            </a:extLst>
          </p:cNvPr>
          <p:cNvSpPr txBox="1"/>
          <p:nvPr/>
        </p:nvSpPr>
        <p:spPr>
          <a:xfrm>
            <a:off x="3016301" y="2321323"/>
            <a:ext cx="936115" cy="484748"/>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App Gateway</a:t>
            </a:r>
          </a:p>
          <a:p>
            <a:pPr algn="ctr">
              <a:buSzPct val="100000"/>
            </a:pPr>
            <a:r>
              <a:rPr lang="en-US" sz="1050" dirty="0">
                <a:solidFill>
                  <a:schemeClr val="tx1">
                    <a:lumMod val="65000"/>
                    <a:lumOff val="35000"/>
                  </a:schemeClr>
                </a:solidFill>
              </a:rPr>
              <a:t>frontend IP</a:t>
            </a:r>
          </a:p>
          <a:p>
            <a:pPr algn="ctr">
              <a:buSzPct val="100000"/>
            </a:pPr>
            <a:r>
              <a:rPr lang="en-US" sz="1050" dirty="0" err="1">
                <a:solidFill>
                  <a:schemeClr val="tx1">
                    <a:lumMod val="65000"/>
                    <a:lumOff val="35000"/>
                  </a:schemeClr>
                </a:solidFill>
              </a:rPr>
              <a:t>x.x.x.x</a:t>
            </a:r>
            <a:endParaRPr lang="en-US" sz="1050" dirty="0">
              <a:solidFill>
                <a:schemeClr val="tx1">
                  <a:lumMod val="65000"/>
                  <a:lumOff val="35000"/>
                </a:schemeClr>
              </a:solidFill>
            </a:endParaRPr>
          </a:p>
        </p:txBody>
      </p:sp>
      <p:sp>
        <p:nvSpPr>
          <p:cNvPr id="46" name="TextBox 45">
            <a:extLst>
              <a:ext uri="{FF2B5EF4-FFF2-40B4-BE49-F238E27FC236}">
                <a16:creationId xmlns:a16="http://schemas.microsoft.com/office/drawing/2014/main" id="{805D1620-F9BD-4A82-8B87-28B8E659B6E4}"/>
              </a:ext>
            </a:extLst>
          </p:cNvPr>
          <p:cNvSpPr txBox="1"/>
          <p:nvPr/>
        </p:nvSpPr>
        <p:spPr>
          <a:xfrm>
            <a:off x="4217350" y="2479208"/>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HTTP/HTTPS</a:t>
            </a:r>
          </a:p>
          <a:p>
            <a:pPr algn="ctr">
              <a:buSzPct val="100000"/>
            </a:pPr>
            <a:r>
              <a:rPr lang="en-US" sz="1050" dirty="0">
                <a:solidFill>
                  <a:schemeClr val="tx1">
                    <a:lumMod val="65000"/>
                    <a:lumOff val="35000"/>
                  </a:schemeClr>
                </a:solidFill>
              </a:rPr>
              <a:t>listener</a:t>
            </a:r>
          </a:p>
        </p:txBody>
      </p:sp>
      <p:sp>
        <p:nvSpPr>
          <p:cNvPr id="47" name="TextBox 46">
            <a:extLst>
              <a:ext uri="{FF2B5EF4-FFF2-40B4-BE49-F238E27FC236}">
                <a16:creationId xmlns:a16="http://schemas.microsoft.com/office/drawing/2014/main" id="{AC132ECF-8A74-427C-A5B2-91CA2DACE6E4}"/>
              </a:ext>
            </a:extLst>
          </p:cNvPr>
          <p:cNvSpPr txBox="1"/>
          <p:nvPr/>
        </p:nvSpPr>
        <p:spPr>
          <a:xfrm>
            <a:off x="8158667" y="2001044"/>
            <a:ext cx="2855815"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Azure GPv2 Storage Account</a:t>
            </a:r>
          </a:p>
          <a:p>
            <a:pPr algn="ctr">
              <a:buSzPct val="100000"/>
            </a:pPr>
            <a:r>
              <a:rPr lang="en-US" sz="1050" dirty="0">
                <a:solidFill>
                  <a:schemeClr val="tx1">
                    <a:lumMod val="65000"/>
                    <a:lumOff val="35000"/>
                  </a:schemeClr>
                </a:solidFill>
              </a:rPr>
              <a:t>+</a:t>
            </a:r>
          </a:p>
          <a:p>
            <a:pPr algn="ctr">
              <a:buSzPct val="100000"/>
            </a:pPr>
            <a:r>
              <a:rPr lang="en-US" sz="1050" dirty="0">
                <a:solidFill>
                  <a:schemeClr val="tx1">
                    <a:lumMod val="65000"/>
                    <a:lumOff val="35000"/>
                  </a:schemeClr>
                </a:solidFill>
              </a:rPr>
              <a:t>Static Website Hosting Support</a:t>
            </a:r>
          </a:p>
        </p:txBody>
      </p:sp>
      <p:pic>
        <p:nvPicPr>
          <p:cNvPr id="48" name="Picture 47">
            <a:extLst>
              <a:ext uri="{FF2B5EF4-FFF2-40B4-BE49-F238E27FC236}">
                <a16:creationId xmlns:a16="http://schemas.microsoft.com/office/drawing/2014/main" id="{12B2E6D3-7F11-4AFD-A69B-E5C7717BEF73}"/>
              </a:ext>
            </a:extLst>
          </p:cNvPr>
          <p:cNvPicPr>
            <a:picLocks noChangeAspect="1"/>
          </p:cNvPicPr>
          <p:nvPr/>
        </p:nvPicPr>
        <p:blipFill>
          <a:blip r:embed="rId5"/>
          <a:stretch>
            <a:fillRect/>
          </a:stretch>
        </p:blipFill>
        <p:spPr>
          <a:xfrm>
            <a:off x="3190604" y="2862945"/>
            <a:ext cx="642659" cy="642659"/>
          </a:xfrm>
          <a:prstGeom prst="rect">
            <a:avLst/>
          </a:prstGeom>
        </p:spPr>
      </p:pic>
      <p:cxnSp>
        <p:nvCxnSpPr>
          <p:cNvPr id="50" name="Straight Connector 49">
            <a:extLst>
              <a:ext uri="{FF2B5EF4-FFF2-40B4-BE49-F238E27FC236}">
                <a16:creationId xmlns:a16="http://schemas.microsoft.com/office/drawing/2014/main" id="{35286FFA-594C-49BF-9EA8-7C6E8F723D7E}"/>
              </a:ext>
            </a:extLst>
          </p:cNvPr>
          <p:cNvCxnSpPr>
            <a:cxnSpLocks/>
          </p:cNvCxnSpPr>
          <p:nvPr/>
        </p:nvCxnSpPr>
        <p:spPr>
          <a:xfrm flipV="1">
            <a:off x="6317745" y="3156367"/>
            <a:ext cx="1332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35E996F-0350-4B07-8B7C-9C60FCA30E9B}"/>
              </a:ext>
            </a:extLst>
          </p:cNvPr>
          <p:cNvSpPr txBox="1"/>
          <p:nvPr/>
        </p:nvSpPr>
        <p:spPr>
          <a:xfrm>
            <a:off x="7662987" y="3637078"/>
            <a:ext cx="1186516"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Asset Files</a:t>
            </a:r>
          </a:p>
          <a:p>
            <a:pPr algn="ctr">
              <a:buSzPct val="100000"/>
            </a:pPr>
            <a:r>
              <a:rPr lang="en-US" sz="1050" dirty="0">
                <a:solidFill>
                  <a:schemeClr val="tx1">
                    <a:lumMod val="65000"/>
                    <a:lumOff val="35000"/>
                  </a:schemeClr>
                </a:solidFill>
              </a:rPr>
              <a:t>i.e. HTML, CSS, .png, .js</a:t>
            </a:r>
          </a:p>
        </p:txBody>
      </p:sp>
      <p:pic>
        <p:nvPicPr>
          <p:cNvPr id="53" name="Picture 52">
            <a:extLst>
              <a:ext uri="{FF2B5EF4-FFF2-40B4-BE49-F238E27FC236}">
                <a16:creationId xmlns:a16="http://schemas.microsoft.com/office/drawing/2014/main" id="{5B19412D-1B05-49EC-92E0-67DFFD20C38F}"/>
              </a:ext>
            </a:extLst>
          </p:cNvPr>
          <p:cNvPicPr>
            <a:picLocks noChangeAspect="1"/>
          </p:cNvPicPr>
          <p:nvPr/>
        </p:nvPicPr>
        <p:blipFill>
          <a:blip r:embed="rId6"/>
          <a:stretch>
            <a:fillRect/>
          </a:stretch>
        </p:blipFill>
        <p:spPr>
          <a:xfrm>
            <a:off x="2042733" y="2758477"/>
            <a:ext cx="780290" cy="780290"/>
          </a:xfrm>
          <a:prstGeom prst="rect">
            <a:avLst/>
          </a:prstGeom>
        </p:spPr>
      </p:pic>
      <p:sp>
        <p:nvSpPr>
          <p:cNvPr id="54" name="TextBox 53">
            <a:extLst>
              <a:ext uri="{FF2B5EF4-FFF2-40B4-BE49-F238E27FC236}">
                <a16:creationId xmlns:a16="http://schemas.microsoft.com/office/drawing/2014/main" id="{BE09671B-FBD9-4DE0-8BF5-FFC9EA344F6C}"/>
              </a:ext>
            </a:extLst>
          </p:cNvPr>
          <p:cNvSpPr txBox="1"/>
          <p:nvPr/>
        </p:nvSpPr>
        <p:spPr>
          <a:xfrm>
            <a:off x="1964820" y="2332591"/>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Azure </a:t>
            </a:r>
          </a:p>
          <a:p>
            <a:pPr algn="ctr">
              <a:buSzPct val="100000"/>
            </a:pPr>
            <a:r>
              <a:rPr lang="en-US" sz="1050" dirty="0">
                <a:solidFill>
                  <a:schemeClr val="tx1">
                    <a:lumMod val="65000"/>
                    <a:lumOff val="35000"/>
                  </a:schemeClr>
                </a:solidFill>
              </a:rPr>
              <a:t>CDN</a:t>
            </a:r>
          </a:p>
        </p:txBody>
      </p:sp>
      <p:pic>
        <p:nvPicPr>
          <p:cNvPr id="55" name="Picture 54">
            <a:extLst>
              <a:ext uri="{FF2B5EF4-FFF2-40B4-BE49-F238E27FC236}">
                <a16:creationId xmlns:a16="http://schemas.microsoft.com/office/drawing/2014/main" id="{89AFD647-AA73-4732-889E-4CF02CDC94F0}"/>
              </a:ext>
            </a:extLst>
          </p:cNvPr>
          <p:cNvPicPr>
            <a:picLocks noChangeAspect="1"/>
          </p:cNvPicPr>
          <p:nvPr/>
        </p:nvPicPr>
        <p:blipFill>
          <a:blip r:embed="rId7"/>
          <a:stretch>
            <a:fillRect/>
          </a:stretch>
        </p:blipFill>
        <p:spPr>
          <a:xfrm>
            <a:off x="8469106" y="2699577"/>
            <a:ext cx="1422020" cy="585102"/>
          </a:xfrm>
          <a:prstGeom prst="rect">
            <a:avLst/>
          </a:prstGeom>
        </p:spPr>
      </p:pic>
      <p:pic>
        <p:nvPicPr>
          <p:cNvPr id="57" name="Picture 56">
            <a:extLst>
              <a:ext uri="{FF2B5EF4-FFF2-40B4-BE49-F238E27FC236}">
                <a16:creationId xmlns:a16="http://schemas.microsoft.com/office/drawing/2014/main" id="{D4AD5153-A582-437D-B374-1BA9BCA52D53}"/>
              </a:ext>
            </a:extLst>
          </p:cNvPr>
          <p:cNvPicPr>
            <a:picLocks noChangeAspect="1"/>
          </p:cNvPicPr>
          <p:nvPr/>
        </p:nvPicPr>
        <p:blipFill>
          <a:blip r:embed="rId8"/>
          <a:stretch>
            <a:fillRect/>
          </a:stretch>
        </p:blipFill>
        <p:spPr>
          <a:xfrm>
            <a:off x="7715539" y="1913939"/>
            <a:ext cx="780290" cy="780290"/>
          </a:xfrm>
          <a:prstGeom prst="rect">
            <a:avLst/>
          </a:prstGeom>
        </p:spPr>
      </p:pic>
      <p:pic>
        <p:nvPicPr>
          <p:cNvPr id="58" name="Picture 57">
            <a:extLst>
              <a:ext uri="{FF2B5EF4-FFF2-40B4-BE49-F238E27FC236}">
                <a16:creationId xmlns:a16="http://schemas.microsoft.com/office/drawing/2014/main" id="{290EA070-FD64-43E8-ADFC-27971F180D02}"/>
              </a:ext>
            </a:extLst>
          </p:cNvPr>
          <p:cNvPicPr>
            <a:picLocks noChangeAspect="1"/>
          </p:cNvPicPr>
          <p:nvPr/>
        </p:nvPicPr>
        <p:blipFill>
          <a:blip r:embed="rId9"/>
          <a:stretch>
            <a:fillRect/>
          </a:stretch>
        </p:blipFill>
        <p:spPr>
          <a:xfrm>
            <a:off x="8773415" y="2902631"/>
            <a:ext cx="1422020" cy="585102"/>
          </a:xfrm>
          <a:prstGeom prst="rect">
            <a:avLst/>
          </a:prstGeom>
        </p:spPr>
      </p:pic>
      <p:pic>
        <p:nvPicPr>
          <p:cNvPr id="60" name="Picture 59">
            <a:extLst>
              <a:ext uri="{FF2B5EF4-FFF2-40B4-BE49-F238E27FC236}">
                <a16:creationId xmlns:a16="http://schemas.microsoft.com/office/drawing/2014/main" id="{E384955C-05C7-4F84-BCBA-DBB6AFE4C03A}"/>
              </a:ext>
            </a:extLst>
          </p:cNvPr>
          <p:cNvPicPr>
            <a:picLocks noChangeAspect="1"/>
          </p:cNvPicPr>
          <p:nvPr/>
        </p:nvPicPr>
        <p:blipFill>
          <a:blip r:embed="rId9"/>
          <a:stretch>
            <a:fillRect/>
          </a:stretch>
        </p:blipFill>
        <p:spPr>
          <a:xfrm>
            <a:off x="9052401" y="3065351"/>
            <a:ext cx="1422020" cy="585102"/>
          </a:xfrm>
          <a:prstGeom prst="rect">
            <a:avLst/>
          </a:prstGeom>
        </p:spPr>
      </p:pic>
      <p:sp>
        <p:nvSpPr>
          <p:cNvPr id="26" name="Slide Number Placeholder 1">
            <a:extLst>
              <a:ext uri="{FF2B5EF4-FFF2-40B4-BE49-F238E27FC236}">
                <a16:creationId xmlns:a16="http://schemas.microsoft.com/office/drawing/2014/main" id="{6028459F-D631-40D5-B07C-8AE4C12F8F60}"/>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3</a:t>
            </a:fld>
            <a:endParaRPr lang="en-US" sz="1100" dirty="0"/>
          </a:p>
        </p:txBody>
      </p:sp>
    </p:spTree>
    <p:extLst>
      <p:ext uri="{BB962C8B-B14F-4D97-AF65-F5344CB8AC3E}">
        <p14:creationId xmlns:p14="http://schemas.microsoft.com/office/powerpoint/2010/main" val="22670152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AC53B-4B30-4ED4-A6C0-321F02AF2751}"/>
              </a:ext>
            </a:extLst>
          </p:cNvPr>
          <p:cNvSpPr/>
          <p:nvPr/>
        </p:nvSpPr>
        <p:spPr>
          <a:xfrm>
            <a:off x="603316" y="251448"/>
            <a:ext cx="8371002" cy="461665"/>
          </a:xfrm>
          <a:prstGeom prst="rect">
            <a:avLst/>
          </a:prstGeom>
        </p:spPr>
        <p:txBody>
          <a:bodyPr wrap="square">
            <a:spAutoFit/>
          </a:bodyPr>
          <a:lstStyle/>
          <a:p>
            <a:r>
              <a:rPr lang="en-US" dirty="0">
                <a:solidFill>
                  <a:schemeClr val="tx1">
                    <a:lumMod val="65000"/>
                    <a:lumOff val="35000"/>
                  </a:schemeClr>
                </a:solidFill>
                <a:latin typeface="Arial Black" panose="020B0A04020102020204" pitchFamily="34" charset="0"/>
                <a:cs typeface="Arial" panose="020B0604020202020204" pitchFamily="34" charset="0"/>
              </a:rPr>
              <a:t>Static Website Hosting in Azure Storage</a:t>
            </a:r>
            <a:endParaRPr lang="en-CA" dirty="0"/>
          </a:p>
        </p:txBody>
      </p:sp>
      <p:cxnSp>
        <p:nvCxnSpPr>
          <p:cNvPr id="28" name="Straight Connector 27">
            <a:extLst>
              <a:ext uri="{FF2B5EF4-FFF2-40B4-BE49-F238E27FC236}">
                <a16:creationId xmlns:a16="http://schemas.microsoft.com/office/drawing/2014/main" id="{75BFE3FF-864D-4537-9961-444BD993B110}"/>
              </a:ext>
            </a:extLst>
          </p:cNvPr>
          <p:cNvCxnSpPr>
            <a:cxnSpLocks/>
            <a:stCxn id="31" idx="3"/>
            <a:endCxn id="29" idx="1"/>
          </p:cNvCxnSpPr>
          <p:nvPr/>
        </p:nvCxnSpPr>
        <p:spPr>
          <a:xfrm flipV="1">
            <a:off x="1530428" y="2046696"/>
            <a:ext cx="2691580" cy="24030"/>
          </a:xfrm>
          <a:prstGeom prst="line">
            <a:avLst/>
          </a:prstGeom>
          <a:ln w="15875">
            <a:solidFill>
              <a:schemeClr val="tx2"/>
            </a:solidFill>
            <a:prstDash val="sysDot"/>
          </a:ln>
        </p:spPr>
        <p:style>
          <a:lnRef idx="1">
            <a:schemeClr val="accent1"/>
          </a:lnRef>
          <a:fillRef idx="0">
            <a:schemeClr val="accent1"/>
          </a:fillRef>
          <a:effectRef idx="0">
            <a:schemeClr val="accent1"/>
          </a:effectRef>
          <a:fontRef idx="minor">
            <a:schemeClr val="tx1"/>
          </a:fontRef>
        </p:style>
      </p:cxnSp>
      <p:pic>
        <p:nvPicPr>
          <p:cNvPr id="29" name="Picture 2" descr="C:\Users\KD\AppData\Local\Temp\SNAGHTML1f563211.PNG">
            <a:extLst>
              <a:ext uri="{FF2B5EF4-FFF2-40B4-BE49-F238E27FC236}">
                <a16:creationId xmlns:a16="http://schemas.microsoft.com/office/drawing/2014/main" id="{64B03FE0-2951-4693-A90A-CC1250931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008" y="1758711"/>
            <a:ext cx="575970" cy="5759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F6110421-C3E2-4FD4-A344-D2E0B6677502}"/>
              </a:ext>
            </a:extLst>
          </p:cNvPr>
          <p:cNvPicPr>
            <a:picLocks noChangeAspect="1"/>
          </p:cNvPicPr>
          <p:nvPr/>
        </p:nvPicPr>
        <p:blipFill>
          <a:blip r:embed="rId3"/>
          <a:stretch>
            <a:fillRect/>
          </a:stretch>
        </p:blipFill>
        <p:spPr>
          <a:xfrm>
            <a:off x="954458" y="1782741"/>
            <a:ext cx="575970" cy="575970"/>
          </a:xfrm>
          <a:prstGeom prst="rect">
            <a:avLst/>
          </a:prstGeom>
        </p:spPr>
      </p:pic>
      <p:pic>
        <p:nvPicPr>
          <p:cNvPr id="33" name="Picture 32">
            <a:extLst>
              <a:ext uri="{FF2B5EF4-FFF2-40B4-BE49-F238E27FC236}">
                <a16:creationId xmlns:a16="http://schemas.microsoft.com/office/drawing/2014/main" id="{B9702F28-2AE1-499E-BE88-59B5D0958F21}"/>
              </a:ext>
            </a:extLst>
          </p:cNvPr>
          <p:cNvPicPr>
            <a:picLocks noChangeAspect="1"/>
          </p:cNvPicPr>
          <p:nvPr/>
        </p:nvPicPr>
        <p:blipFill>
          <a:blip r:embed="rId4"/>
          <a:stretch>
            <a:fillRect/>
          </a:stretch>
        </p:blipFill>
        <p:spPr>
          <a:xfrm>
            <a:off x="5602745" y="1780821"/>
            <a:ext cx="531709" cy="531709"/>
          </a:xfrm>
          <a:prstGeom prst="rect">
            <a:avLst/>
          </a:prstGeom>
        </p:spPr>
      </p:pic>
      <p:sp>
        <p:nvSpPr>
          <p:cNvPr id="34" name="TextBox 33">
            <a:extLst>
              <a:ext uri="{FF2B5EF4-FFF2-40B4-BE49-F238E27FC236}">
                <a16:creationId xmlns:a16="http://schemas.microsoft.com/office/drawing/2014/main" id="{5645FBFC-0332-49BE-84C7-3E52D67CC64D}"/>
              </a:ext>
            </a:extLst>
          </p:cNvPr>
          <p:cNvSpPr txBox="1"/>
          <p:nvPr/>
        </p:nvSpPr>
        <p:spPr>
          <a:xfrm>
            <a:off x="978338" y="1558151"/>
            <a:ext cx="756169" cy="169277"/>
          </a:xfrm>
          <a:prstGeom prst="rect">
            <a:avLst/>
          </a:prstGeom>
          <a:noFill/>
        </p:spPr>
        <p:txBody>
          <a:bodyPr wrap="square" lIns="0" tIns="0" rIns="0" bIns="0" rtlCol="0">
            <a:spAutoFit/>
          </a:bodyPr>
          <a:lstStyle/>
          <a:p>
            <a:pPr>
              <a:buSzPct val="100000"/>
            </a:pPr>
            <a:r>
              <a:rPr lang="en-US" sz="1100" dirty="0">
                <a:solidFill>
                  <a:schemeClr val="tx1">
                    <a:lumMod val="65000"/>
                    <a:lumOff val="35000"/>
                  </a:schemeClr>
                </a:solidFill>
              </a:rPr>
              <a:t>Browser</a:t>
            </a:r>
          </a:p>
        </p:txBody>
      </p:sp>
      <p:sp>
        <p:nvSpPr>
          <p:cNvPr id="35" name="TextBox 34">
            <a:extLst>
              <a:ext uri="{FF2B5EF4-FFF2-40B4-BE49-F238E27FC236}">
                <a16:creationId xmlns:a16="http://schemas.microsoft.com/office/drawing/2014/main" id="{CF03C06B-09F5-42EE-BB72-E636EB084161}"/>
              </a:ext>
            </a:extLst>
          </p:cNvPr>
          <p:cNvSpPr txBox="1"/>
          <p:nvPr/>
        </p:nvSpPr>
        <p:spPr>
          <a:xfrm>
            <a:off x="5476319" y="1546883"/>
            <a:ext cx="756169" cy="169277"/>
          </a:xfrm>
          <a:prstGeom prst="rect">
            <a:avLst/>
          </a:prstGeom>
          <a:noFill/>
        </p:spPr>
        <p:txBody>
          <a:bodyPr wrap="square" lIns="0" tIns="0" rIns="0" bIns="0" rtlCol="0">
            <a:spAutoFit/>
          </a:bodyPr>
          <a:lstStyle/>
          <a:p>
            <a:pPr algn="ctr">
              <a:buSzPct val="100000"/>
            </a:pPr>
            <a:r>
              <a:rPr lang="en-US" sz="1100" dirty="0">
                <a:solidFill>
                  <a:schemeClr val="tx1">
                    <a:lumMod val="65000"/>
                    <a:lumOff val="35000"/>
                  </a:schemeClr>
                </a:solidFill>
              </a:rPr>
              <a:t>Rule</a:t>
            </a:r>
          </a:p>
        </p:txBody>
      </p:sp>
      <p:sp>
        <p:nvSpPr>
          <p:cNvPr id="36" name="TextBox 35">
            <a:extLst>
              <a:ext uri="{FF2B5EF4-FFF2-40B4-BE49-F238E27FC236}">
                <a16:creationId xmlns:a16="http://schemas.microsoft.com/office/drawing/2014/main" id="{C9EA20F3-0E4C-454A-976C-C429F47B90D0}"/>
              </a:ext>
            </a:extLst>
          </p:cNvPr>
          <p:cNvSpPr txBox="1"/>
          <p:nvPr/>
        </p:nvSpPr>
        <p:spPr>
          <a:xfrm>
            <a:off x="5477236" y="800433"/>
            <a:ext cx="756169" cy="338554"/>
          </a:xfrm>
          <a:prstGeom prst="rect">
            <a:avLst/>
          </a:prstGeom>
          <a:solidFill>
            <a:schemeClr val="tx2">
              <a:lumMod val="40000"/>
              <a:lumOff val="60000"/>
            </a:schemeClr>
          </a:solidFill>
        </p:spPr>
        <p:txBody>
          <a:bodyPr wrap="square" lIns="0" tIns="0" rIns="0" bIns="0" rtlCol="0">
            <a:spAutoFit/>
          </a:bodyPr>
          <a:lstStyle/>
          <a:p>
            <a:pPr algn="ctr">
              <a:buSzPct val="100000"/>
            </a:pPr>
            <a:r>
              <a:rPr lang="en-US" sz="1100" dirty="0">
                <a:solidFill>
                  <a:schemeClr val="tx1">
                    <a:lumMod val="65000"/>
                    <a:lumOff val="35000"/>
                  </a:schemeClr>
                </a:solidFill>
              </a:rPr>
              <a:t>HTTP</a:t>
            </a:r>
          </a:p>
          <a:p>
            <a:pPr algn="ctr">
              <a:buSzPct val="100000"/>
            </a:pPr>
            <a:r>
              <a:rPr lang="en-US" sz="1100" dirty="0">
                <a:solidFill>
                  <a:schemeClr val="tx1">
                    <a:lumMod val="65000"/>
                    <a:lumOff val="35000"/>
                  </a:schemeClr>
                </a:solidFill>
              </a:rPr>
              <a:t>Setting</a:t>
            </a:r>
          </a:p>
        </p:txBody>
      </p:sp>
      <p:cxnSp>
        <p:nvCxnSpPr>
          <p:cNvPr id="39" name="Straight Arrow Connector 38">
            <a:extLst>
              <a:ext uri="{FF2B5EF4-FFF2-40B4-BE49-F238E27FC236}">
                <a16:creationId xmlns:a16="http://schemas.microsoft.com/office/drawing/2014/main" id="{B1E04B02-A2F3-4AA8-B937-B2AFD201B1AB}"/>
              </a:ext>
            </a:extLst>
          </p:cNvPr>
          <p:cNvCxnSpPr>
            <a:cxnSpLocks/>
          </p:cNvCxnSpPr>
          <p:nvPr/>
        </p:nvCxnSpPr>
        <p:spPr>
          <a:xfrm>
            <a:off x="5854403" y="1145892"/>
            <a:ext cx="1" cy="432000"/>
          </a:xfrm>
          <a:prstGeom prst="straightConnector1">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5BED26-27FB-4DB6-8621-BA285B36B248}"/>
              </a:ext>
            </a:extLst>
          </p:cNvPr>
          <p:cNvCxnSpPr>
            <a:cxnSpLocks/>
            <a:stCxn id="33" idx="1"/>
            <a:endCxn id="29" idx="3"/>
          </p:cNvCxnSpPr>
          <p:nvPr/>
        </p:nvCxnSpPr>
        <p:spPr>
          <a:xfrm flipH="1">
            <a:off x="4797978" y="2046676"/>
            <a:ext cx="804767" cy="20"/>
          </a:xfrm>
          <a:prstGeom prst="straightConnector1">
            <a:avLst/>
          </a:prstGeom>
          <a:ln w="15875">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AC10B13-99B8-4843-90FD-E0E1F8342993}"/>
              </a:ext>
            </a:extLst>
          </p:cNvPr>
          <p:cNvSpPr txBox="1"/>
          <p:nvPr/>
        </p:nvSpPr>
        <p:spPr>
          <a:xfrm>
            <a:off x="2776811" y="1060056"/>
            <a:ext cx="1168585" cy="646331"/>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App Gateway/WAF</a:t>
            </a:r>
          </a:p>
          <a:p>
            <a:pPr algn="ctr">
              <a:buSzPct val="100000"/>
            </a:pPr>
            <a:r>
              <a:rPr lang="en-US" sz="1050" dirty="0">
                <a:solidFill>
                  <a:schemeClr val="tx1">
                    <a:lumMod val="65000"/>
                    <a:lumOff val="35000"/>
                  </a:schemeClr>
                </a:solidFill>
              </a:rPr>
              <a:t>frontend IP</a:t>
            </a:r>
          </a:p>
          <a:p>
            <a:pPr algn="ctr">
              <a:buSzPct val="100000"/>
            </a:pPr>
            <a:r>
              <a:rPr lang="en-US" sz="1050" dirty="0" err="1">
                <a:solidFill>
                  <a:schemeClr val="tx1">
                    <a:lumMod val="65000"/>
                    <a:lumOff val="35000"/>
                  </a:schemeClr>
                </a:solidFill>
              </a:rPr>
              <a:t>x.x.x.x</a:t>
            </a:r>
            <a:endParaRPr lang="en-US" sz="1050" dirty="0">
              <a:solidFill>
                <a:schemeClr val="tx1">
                  <a:lumMod val="65000"/>
                  <a:lumOff val="35000"/>
                </a:schemeClr>
              </a:solidFill>
            </a:endParaRPr>
          </a:p>
        </p:txBody>
      </p:sp>
      <p:sp>
        <p:nvSpPr>
          <p:cNvPr id="51" name="TextBox 50">
            <a:extLst>
              <a:ext uri="{FF2B5EF4-FFF2-40B4-BE49-F238E27FC236}">
                <a16:creationId xmlns:a16="http://schemas.microsoft.com/office/drawing/2014/main" id="{B895C6FD-DAA2-41E2-9945-8CF1D3A7723E}"/>
              </a:ext>
            </a:extLst>
          </p:cNvPr>
          <p:cNvSpPr txBox="1"/>
          <p:nvPr/>
        </p:nvSpPr>
        <p:spPr>
          <a:xfrm>
            <a:off x="4066521" y="1389297"/>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HTTP/HTTPS</a:t>
            </a:r>
          </a:p>
          <a:p>
            <a:pPr algn="ctr">
              <a:buSzPct val="100000"/>
            </a:pPr>
            <a:r>
              <a:rPr lang="en-US" sz="1050" dirty="0">
                <a:solidFill>
                  <a:schemeClr val="tx1">
                    <a:lumMod val="65000"/>
                    <a:lumOff val="35000"/>
                  </a:schemeClr>
                </a:solidFill>
              </a:rPr>
              <a:t>listener</a:t>
            </a:r>
          </a:p>
        </p:txBody>
      </p:sp>
      <p:pic>
        <p:nvPicPr>
          <p:cNvPr id="56" name="Picture 55">
            <a:extLst>
              <a:ext uri="{FF2B5EF4-FFF2-40B4-BE49-F238E27FC236}">
                <a16:creationId xmlns:a16="http://schemas.microsoft.com/office/drawing/2014/main" id="{A9FB6BCA-37F3-4F1D-8BEF-CE3CDD03EC3D}"/>
              </a:ext>
            </a:extLst>
          </p:cNvPr>
          <p:cNvPicPr>
            <a:picLocks noChangeAspect="1"/>
          </p:cNvPicPr>
          <p:nvPr/>
        </p:nvPicPr>
        <p:blipFill>
          <a:blip r:embed="rId5"/>
          <a:stretch>
            <a:fillRect/>
          </a:stretch>
        </p:blipFill>
        <p:spPr>
          <a:xfrm>
            <a:off x="3039775" y="1773034"/>
            <a:ext cx="642659" cy="642659"/>
          </a:xfrm>
          <a:prstGeom prst="rect">
            <a:avLst/>
          </a:prstGeom>
        </p:spPr>
      </p:pic>
      <p:cxnSp>
        <p:nvCxnSpPr>
          <p:cNvPr id="59" name="Straight Connector 58">
            <a:extLst>
              <a:ext uri="{FF2B5EF4-FFF2-40B4-BE49-F238E27FC236}">
                <a16:creationId xmlns:a16="http://schemas.microsoft.com/office/drawing/2014/main" id="{B42D8F0A-0CCB-439B-8A67-90736890E301}"/>
              </a:ext>
            </a:extLst>
          </p:cNvPr>
          <p:cNvCxnSpPr>
            <a:cxnSpLocks/>
          </p:cNvCxnSpPr>
          <p:nvPr/>
        </p:nvCxnSpPr>
        <p:spPr>
          <a:xfrm flipV="1">
            <a:off x="6166916" y="2066456"/>
            <a:ext cx="1332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19EAB821-81E4-421C-A87B-13A13804113C}"/>
              </a:ext>
            </a:extLst>
          </p:cNvPr>
          <p:cNvPicPr>
            <a:picLocks noChangeAspect="1"/>
          </p:cNvPicPr>
          <p:nvPr/>
        </p:nvPicPr>
        <p:blipFill>
          <a:blip r:embed="rId6"/>
          <a:stretch>
            <a:fillRect/>
          </a:stretch>
        </p:blipFill>
        <p:spPr>
          <a:xfrm>
            <a:off x="1891904" y="1668566"/>
            <a:ext cx="780290" cy="780290"/>
          </a:xfrm>
          <a:prstGeom prst="rect">
            <a:avLst/>
          </a:prstGeom>
        </p:spPr>
      </p:pic>
      <p:sp>
        <p:nvSpPr>
          <p:cNvPr id="62" name="TextBox 61">
            <a:extLst>
              <a:ext uri="{FF2B5EF4-FFF2-40B4-BE49-F238E27FC236}">
                <a16:creationId xmlns:a16="http://schemas.microsoft.com/office/drawing/2014/main" id="{FD66291C-D407-40C9-A63A-51E2190EBC6D}"/>
              </a:ext>
            </a:extLst>
          </p:cNvPr>
          <p:cNvSpPr txBox="1"/>
          <p:nvPr/>
        </p:nvSpPr>
        <p:spPr>
          <a:xfrm>
            <a:off x="1813991" y="1242680"/>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Azure </a:t>
            </a:r>
          </a:p>
          <a:p>
            <a:pPr algn="ctr">
              <a:buSzPct val="100000"/>
            </a:pPr>
            <a:r>
              <a:rPr lang="en-US" sz="1050" dirty="0">
                <a:solidFill>
                  <a:schemeClr val="tx1">
                    <a:lumMod val="65000"/>
                    <a:lumOff val="35000"/>
                  </a:schemeClr>
                </a:solidFill>
              </a:rPr>
              <a:t>CDN</a:t>
            </a:r>
          </a:p>
        </p:txBody>
      </p:sp>
      <p:sp>
        <p:nvSpPr>
          <p:cNvPr id="63" name="Rectangle 62">
            <a:extLst>
              <a:ext uri="{FF2B5EF4-FFF2-40B4-BE49-F238E27FC236}">
                <a16:creationId xmlns:a16="http://schemas.microsoft.com/office/drawing/2014/main" id="{6545E467-7C59-4CBD-BC12-417992CA4574}"/>
              </a:ext>
            </a:extLst>
          </p:cNvPr>
          <p:cNvSpPr/>
          <p:nvPr/>
        </p:nvSpPr>
        <p:spPr bwMode="gray">
          <a:xfrm>
            <a:off x="7524191" y="1136358"/>
            <a:ext cx="2160517" cy="1652308"/>
          </a:xfrm>
          <a:prstGeom prst="rect">
            <a:avLst/>
          </a:prstGeom>
          <a:solidFill>
            <a:schemeClr val="bg1"/>
          </a:solidFill>
          <a:ln w="19050" algn="ctr">
            <a:solidFill>
              <a:srgbClr val="0070C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4" name="TextBox 63">
            <a:extLst>
              <a:ext uri="{FF2B5EF4-FFF2-40B4-BE49-F238E27FC236}">
                <a16:creationId xmlns:a16="http://schemas.microsoft.com/office/drawing/2014/main" id="{F2AADD4D-D121-4AA2-B2AA-04FFFAD9DA0E}"/>
              </a:ext>
            </a:extLst>
          </p:cNvPr>
          <p:cNvSpPr txBox="1"/>
          <p:nvPr/>
        </p:nvSpPr>
        <p:spPr>
          <a:xfrm>
            <a:off x="8460305" y="1263294"/>
            <a:ext cx="1186516"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Asset Files</a:t>
            </a:r>
          </a:p>
          <a:p>
            <a:pPr algn="ctr">
              <a:buSzPct val="100000"/>
            </a:pPr>
            <a:r>
              <a:rPr lang="en-US" sz="1050" dirty="0">
                <a:solidFill>
                  <a:schemeClr val="tx1">
                    <a:lumMod val="65000"/>
                    <a:lumOff val="35000"/>
                  </a:schemeClr>
                </a:solidFill>
              </a:rPr>
              <a:t>i.e. HTML, CSS, .png, .js</a:t>
            </a:r>
          </a:p>
        </p:txBody>
      </p:sp>
      <p:pic>
        <p:nvPicPr>
          <p:cNvPr id="65" name="Picture 64">
            <a:extLst>
              <a:ext uri="{FF2B5EF4-FFF2-40B4-BE49-F238E27FC236}">
                <a16:creationId xmlns:a16="http://schemas.microsoft.com/office/drawing/2014/main" id="{55515D6A-5333-4AC3-AB86-570081126E5B}"/>
              </a:ext>
            </a:extLst>
          </p:cNvPr>
          <p:cNvPicPr>
            <a:picLocks noChangeAspect="1"/>
          </p:cNvPicPr>
          <p:nvPr/>
        </p:nvPicPr>
        <p:blipFill>
          <a:blip r:embed="rId7"/>
          <a:stretch>
            <a:fillRect/>
          </a:stretch>
        </p:blipFill>
        <p:spPr>
          <a:xfrm>
            <a:off x="7679395" y="1935083"/>
            <a:ext cx="1422020" cy="585102"/>
          </a:xfrm>
          <a:prstGeom prst="rect">
            <a:avLst/>
          </a:prstGeom>
        </p:spPr>
      </p:pic>
      <p:pic>
        <p:nvPicPr>
          <p:cNvPr id="66" name="Picture 65">
            <a:extLst>
              <a:ext uri="{FF2B5EF4-FFF2-40B4-BE49-F238E27FC236}">
                <a16:creationId xmlns:a16="http://schemas.microsoft.com/office/drawing/2014/main" id="{D2CBA574-B09C-4814-AF55-1D8C5A88EE41}"/>
              </a:ext>
            </a:extLst>
          </p:cNvPr>
          <p:cNvPicPr>
            <a:picLocks noChangeAspect="1"/>
          </p:cNvPicPr>
          <p:nvPr/>
        </p:nvPicPr>
        <p:blipFill>
          <a:blip r:embed="rId8"/>
          <a:stretch>
            <a:fillRect/>
          </a:stretch>
        </p:blipFill>
        <p:spPr>
          <a:xfrm>
            <a:off x="7602103" y="1149445"/>
            <a:ext cx="780290" cy="780290"/>
          </a:xfrm>
          <a:prstGeom prst="rect">
            <a:avLst/>
          </a:prstGeom>
        </p:spPr>
      </p:pic>
      <p:pic>
        <p:nvPicPr>
          <p:cNvPr id="67" name="Picture 66">
            <a:extLst>
              <a:ext uri="{FF2B5EF4-FFF2-40B4-BE49-F238E27FC236}">
                <a16:creationId xmlns:a16="http://schemas.microsoft.com/office/drawing/2014/main" id="{7BA7896F-2BFA-4A40-B517-886703DD5AF8}"/>
              </a:ext>
            </a:extLst>
          </p:cNvPr>
          <p:cNvPicPr>
            <a:picLocks noChangeAspect="1"/>
          </p:cNvPicPr>
          <p:nvPr/>
        </p:nvPicPr>
        <p:blipFill>
          <a:blip r:embed="rId9"/>
          <a:stretch>
            <a:fillRect/>
          </a:stretch>
        </p:blipFill>
        <p:spPr>
          <a:xfrm>
            <a:off x="7983704" y="2138137"/>
            <a:ext cx="1422020" cy="585102"/>
          </a:xfrm>
          <a:prstGeom prst="rect">
            <a:avLst/>
          </a:prstGeom>
        </p:spPr>
      </p:pic>
      <p:sp>
        <p:nvSpPr>
          <p:cNvPr id="69" name="TextBox 68">
            <a:extLst>
              <a:ext uri="{FF2B5EF4-FFF2-40B4-BE49-F238E27FC236}">
                <a16:creationId xmlns:a16="http://schemas.microsoft.com/office/drawing/2014/main" id="{CD01E0F5-E2BA-465F-8CEE-E12BFBDC7308}"/>
              </a:ext>
            </a:extLst>
          </p:cNvPr>
          <p:cNvSpPr txBox="1"/>
          <p:nvPr/>
        </p:nvSpPr>
        <p:spPr>
          <a:xfrm>
            <a:off x="7122880" y="642088"/>
            <a:ext cx="2855815"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Azure GPv2 Storage Account</a:t>
            </a:r>
          </a:p>
          <a:p>
            <a:pPr algn="ctr">
              <a:buSzPct val="100000"/>
            </a:pPr>
            <a:r>
              <a:rPr lang="en-US" sz="1050" dirty="0">
                <a:solidFill>
                  <a:schemeClr val="tx1">
                    <a:lumMod val="65000"/>
                    <a:lumOff val="35000"/>
                  </a:schemeClr>
                </a:solidFill>
              </a:rPr>
              <a:t>+</a:t>
            </a:r>
          </a:p>
          <a:p>
            <a:pPr algn="ctr">
              <a:buSzPct val="100000"/>
            </a:pPr>
            <a:r>
              <a:rPr lang="en-US" sz="1050" dirty="0">
                <a:solidFill>
                  <a:schemeClr val="tx1">
                    <a:lumMod val="65000"/>
                    <a:lumOff val="35000"/>
                  </a:schemeClr>
                </a:solidFill>
              </a:rPr>
              <a:t>Static Website Hosting Support</a:t>
            </a:r>
          </a:p>
        </p:txBody>
      </p:sp>
      <p:cxnSp>
        <p:nvCxnSpPr>
          <p:cNvPr id="70" name="Straight Connector 69">
            <a:extLst>
              <a:ext uri="{FF2B5EF4-FFF2-40B4-BE49-F238E27FC236}">
                <a16:creationId xmlns:a16="http://schemas.microsoft.com/office/drawing/2014/main" id="{2FF7CFBC-23D2-4985-A418-8D99F37BD6A3}"/>
              </a:ext>
            </a:extLst>
          </p:cNvPr>
          <p:cNvCxnSpPr>
            <a:cxnSpLocks/>
            <a:stCxn id="72" idx="3"/>
            <a:endCxn id="71" idx="1"/>
          </p:cNvCxnSpPr>
          <p:nvPr/>
        </p:nvCxnSpPr>
        <p:spPr>
          <a:xfrm flipV="1">
            <a:off x="1556724" y="3676138"/>
            <a:ext cx="2691580" cy="24030"/>
          </a:xfrm>
          <a:prstGeom prst="line">
            <a:avLst/>
          </a:prstGeom>
          <a:ln w="15875">
            <a:solidFill>
              <a:schemeClr val="tx2"/>
            </a:solidFill>
            <a:prstDash val="sysDot"/>
          </a:ln>
        </p:spPr>
        <p:style>
          <a:lnRef idx="1">
            <a:schemeClr val="accent1"/>
          </a:lnRef>
          <a:fillRef idx="0">
            <a:schemeClr val="accent1"/>
          </a:fillRef>
          <a:effectRef idx="0">
            <a:schemeClr val="accent1"/>
          </a:effectRef>
          <a:fontRef idx="minor">
            <a:schemeClr val="tx1"/>
          </a:fontRef>
        </p:style>
      </p:cxnSp>
      <p:pic>
        <p:nvPicPr>
          <p:cNvPr id="71" name="Picture 2" descr="C:\Users\KD\AppData\Local\Temp\SNAGHTML1f563211.PNG">
            <a:extLst>
              <a:ext uri="{FF2B5EF4-FFF2-40B4-BE49-F238E27FC236}">
                <a16:creationId xmlns:a16="http://schemas.microsoft.com/office/drawing/2014/main" id="{23F0B58B-87B6-49E7-9DE4-ECCA074CB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304" y="3388153"/>
            <a:ext cx="575970" cy="57597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58BF6FAD-91BA-4AA2-AB57-B8375A22A81B}"/>
              </a:ext>
            </a:extLst>
          </p:cNvPr>
          <p:cNvPicPr>
            <a:picLocks noChangeAspect="1"/>
          </p:cNvPicPr>
          <p:nvPr/>
        </p:nvPicPr>
        <p:blipFill>
          <a:blip r:embed="rId3"/>
          <a:stretch>
            <a:fillRect/>
          </a:stretch>
        </p:blipFill>
        <p:spPr>
          <a:xfrm>
            <a:off x="980754" y="3412183"/>
            <a:ext cx="575970" cy="575970"/>
          </a:xfrm>
          <a:prstGeom prst="rect">
            <a:avLst/>
          </a:prstGeom>
        </p:spPr>
      </p:pic>
      <p:pic>
        <p:nvPicPr>
          <p:cNvPr id="73" name="Picture 72">
            <a:extLst>
              <a:ext uri="{FF2B5EF4-FFF2-40B4-BE49-F238E27FC236}">
                <a16:creationId xmlns:a16="http://schemas.microsoft.com/office/drawing/2014/main" id="{C36C90D1-5185-40F4-910F-B9297C3463EA}"/>
              </a:ext>
            </a:extLst>
          </p:cNvPr>
          <p:cNvPicPr>
            <a:picLocks noChangeAspect="1"/>
          </p:cNvPicPr>
          <p:nvPr/>
        </p:nvPicPr>
        <p:blipFill>
          <a:blip r:embed="rId4"/>
          <a:stretch>
            <a:fillRect/>
          </a:stretch>
        </p:blipFill>
        <p:spPr>
          <a:xfrm>
            <a:off x="5629041" y="3410263"/>
            <a:ext cx="531709" cy="531709"/>
          </a:xfrm>
          <a:prstGeom prst="rect">
            <a:avLst/>
          </a:prstGeom>
        </p:spPr>
      </p:pic>
      <p:sp>
        <p:nvSpPr>
          <p:cNvPr id="74" name="TextBox 73">
            <a:extLst>
              <a:ext uri="{FF2B5EF4-FFF2-40B4-BE49-F238E27FC236}">
                <a16:creationId xmlns:a16="http://schemas.microsoft.com/office/drawing/2014/main" id="{6ED112AD-AC72-461D-9823-62D1B57ABACE}"/>
              </a:ext>
            </a:extLst>
          </p:cNvPr>
          <p:cNvSpPr txBox="1"/>
          <p:nvPr/>
        </p:nvSpPr>
        <p:spPr>
          <a:xfrm>
            <a:off x="1004634" y="3187593"/>
            <a:ext cx="756169" cy="169277"/>
          </a:xfrm>
          <a:prstGeom prst="rect">
            <a:avLst/>
          </a:prstGeom>
          <a:noFill/>
        </p:spPr>
        <p:txBody>
          <a:bodyPr wrap="square" lIns="0" tIns="0" rIns="0" bIns="0" rtlCol="0">
            <a:spAutoFit/>
          </a:bodyPr>
          <a:lstStyle/>
          <a:p>
            <a:pPr>
              <a:buSzPct val="100000"/>
            </a:pPr>
            <a:r>
              <a:rPr lang="en-US" sz="1100" dirty="0">
                <a:solidFill>
                  <a:schemeClr val="tx1">
                    <a:lumMod val="65000"/>
                    <a:lumOff val="35000"/>
                  </a:schemeClr>
                </a:solidFill>
              </a:rPr>
              <a:t>Browser</a:t>
            </a:r>
          </a:p>
        </p:txBody>
      </p:sp>
      <p:cxnSp>
        <p:nvCxnSpPr>
          <p:cNvPr id="78" name="Straight Arrow Connector 77">
            <a:extLst>
              <a:ext uri="{FF2B5EF4-FFF2-40B4-BE49-F238E27FC236}">
                <a16:creationId xmlns:a16="http://schemas.microsoft.com/office/drawing/2014/main" id="{8C3C3FB5-A37C-4055-BE21-63A78DD42C15}"/>
              </a:ext>
            </a:extLst>
          </p:cNvPr>
          <p:cNvCxnSpPr>
            <a:cxnSpLocks/>
            <a:stCxn id="73" idx="1"/>
            <a:endCxn id="71" idx="3"/>
          </p:cNvCxnSpPr>
          <p:nvPr/>
        </p:nvCxnSpPr>
        <p:spPr>
          <a:xfrm flipH="1">
            <a:off x="4824274" y="3676118"/>
            <a:ext cx="804767" cy="20"/>
          </a:xfrm>
          <a:prstGeom prst="straightConnector1">
            <a:avLst/>
          </a:prstGeom>
          <a:ln w="15875">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4666ACA-A6B0-4EE9-8984-67F66FE36B6B}"/>
              </a:ext>
            </a:extLst>
          </p:cNvPr>
          <p:cNvSpPr txBox="1"/>
          <p:nvPr/>
        </p:nvSpPr>
        <p:spPr>
          <a:xfrm>
            <a:off x="2803107" y="2689498"/>
            <a:ext cx="1168585" cy="646331"/>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App Gateway/WAF</a:t>
            </a:r>
          </a:p>
          <a:p>
            <a:pPr algn="ctr">
              <a:buSzPct val="100000"/>
            </a:pPr>
            <a:r>
              <a:rPr lang="en-US" sz="1050" dirty="0">
                <a:solidFill>
                  <a:schemeClr val="tx1">
                    <a:lumMod val="65000"/>
                    <a:lumOff val="35000"/>
                  </a:schemeClr>
                </a:solidFill>
              </a:rPr>
              <a:t>frontend IP</a:t>
            </a:r>
          </a:p>
          <a:p>
            <a:pPr algn="ctr">
              <a:buSzPct val="100000"/>
            </a:pPr>
            <a:r>
              <a:rPr lang="en-US" sz="1050" dirty="0" err="1">
                <a:solidFill>
                  <a:schemeClr val="tx1">
                    <a:lumMod val="65000"/>
                    <a:lumOff val="35000"/>
                  </a:schemeClr>
                </a:solidFill>
              </a:rPr>
              <a:t>x.x.x.x</a:t>
            </a:r>
            <a:endParaRPr lang="en-US" sz="1050" dirty="0">
              <a:solidFill>
                <a:schemeClr val="tx1">
                  <a:lumMod val="65000"/>
                  <a:lumOff val="35000"/>
                </a:schemeClr>
              </a:solidFill>
            </a:endParaRPr>
          </a:p>
        </p:txBody>
      </p:sp>
      <p:sp>
        <p:nvSpPr>
          <p:cNvPr id="80" name="TextBox 79">
            <a:extLst>
              <a:ext uri="{FF2B5EF4-FFF2-40B4-BE49-F238E27FC236}">
                <a16:creationId xmlns:a16="http://schemas.microsoft.com/office/drawing/2014/main" id="{E32818A3-C2BD-4696-ACE2-FA1A219C4455}"/>
              </a:ext>
            </a:extLst>
          </p:cNvPr>
          <p:cNvSpPr txBox="1"/>
          <p:nvPr/>
        </p:nvSpPr>
        <p:spPr>
          <a:xfrm>
            <a:off x="4092817" y="3018739"/>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HTTP/HTTPS</a:t>
            </a:r>
          </a:p>
          <a:p>
            <a:pPr algn="ctr">
              <a:buSzPct val="100000"/>
            </a:pPr>
            <a:r>
              <a:rPr lang="en-US" sz="1050" dirty="0">
                <a:solidFill>
                  <a:schemeClr val="tx1">
                    <a:lumMod val="65000"/>
                    <a:lumOff val="35000"/>
                  </a:schemeClr>
                </a:solidFill>
              </a:rPr>
              <a:t>listener</a:t>
            </a:r>
          </a:p>
        </p:txBody>
      </p:sp>
      <p:pic>
        <p:nvPicPr>
          <p:cNvPr id="81" name="Picture 80">
            <a:extLst>
              <a:ext uri="{FF2B5EF4-FFF2-40B4-BE49-F238E27FC236}">
                <a16:creationId xmlns:a16="http://schemas.microsoft.com/office/drawing/2014/main" id="{0C243EAF-883E-486B-BD68-77A021F175B7}"/>
              </a:ext>
            </a:extLst>
          </p:cNvPr>
          <p:cNvPicPr>
            <a:picLocks noChangeAspect="1"/>
          </p:cNvPicPr>
          <p:nvPr/>
        </p:nvPicPr>
        <p:blipFill>
          <a:blip r:embed="rId5"/>
          <a:stretch>
            <a:fillRect/>
          </a:stretch>
        </p:blipFill>
        <p:spPr>
          <a:xfrm>
            <a:off x="3066071" y="3402476"/>
            <a:ext cx="642659" cy="642659"/>
          </a:xfrm>
          <a:prstGeom prst="rect">
            <a:avLst/>
          </a:prstGeom>
        </p:spPr>
      </p:pic>
      <p:pic>
        <p:nvPicPr>
          <p:cNvPr id="82" name="Picture 81">
            <a:extLst>
              <a:ext uri="{FF2B5EF4-FFF2-40B4-BE49-F238E27FC236}">
                <a16:creationId xmlns:a16="http://schemas.microsoft.com/office/drawing/2014/main" id="{B9894F69-9141-4D37-B7D0-185EC51D2555}"/>
              </a:ext>
            </a:extLst>
          </p:cNvPr>
          <p:cNvPicPr>
            <a:picLocks noChangeAspect="1"/>
          </p:cNvPicPr>
          <p:nvPr/>
        </p:nvPicPr>
        <p:blipFill>
          <a:blip r:embed="rId6"/>
          <a:stretch>
            <a:fillRect/>
          </a:stretch>
        </p:blipFill>
        <p:spPr>
          <a:xfrm>
            <a:off x="1918200" y="3298008"/>
            <a:ext cx="780290" cy="780290"/>
          </a:xfrm>
          <a:prstGeom prst="rect">
            <a:avLst/>
          </a:prstGeom>
        </p:spPr>
      </p:pic>
      <p:sp>
        <p:nvSpPr>
          <p:cNvPr id="83" name="TextBox 82">
            <a:extLst>
              <a:ext uri="{FF2B5EF4-FFF2-40B4-BE49-F238E27FC236}">
                <a16:creationId xmlns:a16="http://schemas.microsoft.com/office/drawing/2014/main" id="{AB0DB85C-6718-46D1-936A-40474C71B768}"/>
              </a:ext>
            </a:extLst>
          </p:cNvPr>
          <p:cNvSpPr txBox="1"/>
          <p:nvPr/>
        </p:nvSpPr>
        <p:spPr>
          <a:xfrm>
            <a:off x="1840287" y="2872122"/>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Azure </a:t>
            </a:r>
          </a:p>
          <a:p>
            <a:pPr algn="ctr">
              <a:buSzPct val="100000"/>
            </a:pPr>
            <a:r>
              <a:rPr lang="en-US" sz="1050" dirty="0">
                <a:solidFill>
                  <a:schemeClr val="tx1">
                    <a:lumMod val="65000"/>
                    <a:lumOff val="35000"/>
                  </a:schemeClr>
                </a:solidFill>
              </a:rPr>
              <a:t>CDN</a:t>
            </a:r>
          </a:p>
        </p:txBody>
      </p:sp>
      <p:sp>
        <p:nvSpPr>
          <p:cNvPr id="84" name="Rectangle 83">
            <a:extLst>
              <a:ext uri="{FF2B5EF4-FFF2-40B4-BE49-F238E27FC236}">
                <a16:creationId xmlns:a16="http://schemas.microsoft.com/office/drawing/2014/main" id="{57F6EC97-FECA-4451-A7E0-295A5B79D578}"/>
              </a:ext>
            </a:extLst>
          </p:cNvPr>
          <p:cNvSpPr/>
          <p:nvPr/>
        </p:nvSpPr>
        <p:spPr bwMode="gray">
          <a:xfrm>
            <a:off x="7029184" y="3100302"/>
            <a:ext cx="1168584" cy="1179017"/>
          </a:xfrm>
          <a:prstGeom prst="rect">
            <a:avLst/>
          </a:prstGeom>
          <a:solidFill>
            <a:schemeClr val="tx2">
              <a:lumMod val="20000"/>
              <a:lumOff val="80000"/>
            </a:schemeClr>
          </a:solidFill>
          <a:ln w="19050" algn="ctr">
            <a:solidFill>
              <a:schemeClr val="bg1">
                <a:lumMod val="8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5" name="TextBox 84">
            <a:extLst>
              <a:ext uri="{FF2B5EF4-FFF2-40B4-BE49-F238E27FC236}">
                <a16:creationId xmlns:a16="http://schemas.microsoft.com/office/drawing/2014/main" id="{CAD391C9-7447-4BD0-8BE0-F8C0A0A1079C}"/>
              </a:ext>
            </a:extLst>
          </p:cNvPr>
          <p:cNvSpPr txBox="1"/>
          <p:nvPr/>
        </p:nvSpPr>
        <p:spPr>
          <a:xfrm>
            <a:off x="6893531" y="2888140"/>
            <a:ext cx="1414483" cy="161583"/>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Web App Service</a:t>
            </a:r>
          </a:p>
        </p:txBody>
      </p:sp>
      <p:cxnSp>
        <p:nvCxnSpPr>
          <p:cNvPr id="86" name="Straight Connector 85">
            <a:extLst>
              <a:ext uri="{FF2B5EF4-FFF2-40B4-BE49-F238E27FC236}">
                <a16:creationId xmlns:a16="http://schemas.microsoft.com/office/drawing/2014/main" id="{42A7F432-A6F2-4879-9DB9-A1643E2E84D2}"/>
              </a:ext>
            </a:extLst>
          </p:cNvPr>
          <p:cNvCxnSpPr>
            <a:cxnSpLocks/>
          </p:cNvCxnSpPr>
          <p:nvPr/>
        </p:nvCxnSpPr>
        <p:spPr>
          <a:xfrm flipV="1">
            <a:off x="6193212" y="3695898"/>
            <a:ext cx="828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65791E6-0EC2-42AE-88B5-B644472FB169}"/>
              </a:ext>
            </a:extLst>
          </p:cNvPr>
          <p:cNvCxnSpPr>
            <a:cxnSpLocks/>
          </p:cNvCxnSpPr>
          <p:nvPr/>
        </p:nvCxnSpPr>
        <p:spPr>
          <a:xfrm flipV="1">
            <a:off x="8201391" y="3687225"/>
            <a:ext cx="756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5763AEB9-3E85-492F-89EC-6892A5921EA4}"/>
              </a:ext>
            </a:extLst>
          </p:cNvPr>
          <p:cNvPicPr>
            <a:picLocks noChangeAspect="1"/>
          </p:cNvPicPr>
          <p:nvPr/>
        </p:nvPicPr>
        <p:blipFill>
          <a:blip r:embed="rId10"/>
          <a:stretch>
            <a:fillRect/>
          </a:stretch>
        </p:blipFill>
        <p:spPr>
          <a:xfrm>
            <a:off x="7223010" y="3286867"/>
            <a:ext cx="780290" cy="780290"/>
          </a:xfrm>
          <a:prstGeom prst="rect">
            <a:avLst/>
          </a:prstGeom>
        </p:spPr>
      </p:pic>
      <p:sp>
        <p:nvSpPr>
          <p:cNvPr id="89" name="Rectangle 88">
            <a:extLst>
              <a:ext uri="{FF2B5EF4-FFF2-40B4-BE49-F238E27FC236}">
                <a16:creationId xmlns:a16="http://schemas.microsoft.com/office/drawing/2014/main" id="{F1500853-1FD5-447A-8946-E525D29357B7}"/>
              </a:ext>
            </a:extLst>
          </p:cNvPr>
          <p:cNvSpPr/>
          <p:nvPr/>
        </p:nvSpPr>
        <p:spPr bwMode="gray">
          <a:xfrm>
            <a:off x="8985260" y="2935815"/>
            <a:ext cx="2160517" cy="1652308"/>
          </a:xfrm>
          <a:prstGeom prst="rect">
            <a:avLst/>
          </a:prstGeom>
          <a:solidFill>
            <a:schemeClr val="bg1"/>
          </a:solidFill>
          <a:ln w="19050" algn="ctr">
            <a:solidFill>
              <a:srgbClr val="0070C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0" name="TextBox 89">
            <a:extLst>
              <a:ext uri="{FF2B5EF4-FFF2-40B4-BE49-F238E27FC236}">
                <a16:creationId xmlns:a16="http://schemas.microsoft.com/office/drawing/2014/main" id="{1310798C-BF81-4FD5-9E00-C4DF0ED13E42}"/>
              </a:ext>
            </a:extLst>
          </p:cNvPr>
          <p:cNvSpPr txBox="1"/>
          <p:nvPr/>
        </p:nvSpPr>
        <p:spPr>
          <a:xfrm>
            <a:off x="9921374" y="3062751"/>
            <a:ext cx="1186516"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Asset Files</a:t>
            </a:r>
          </a:p>
          <a:p>
            <a:pPr algn="ctr">
              <a:buSzPct val="100000"/>
            </a:pPr>
            <a:r>
              <a:rPr lang="en-US" sz="1050" dirty="0">
                <a:solidFill>
                  <a:schemeClr val="tx1">
                    <a:lumMod val="65000"/>
                    <a:lumOff val="35000"/>
                  </a:schemeClr>
                </a:solidFill>
              </a:rPr>
              <a:t>i.e. HTML, CSS, .png, .js</a:t>
            </a:r>
          </a:p>
        </p:txBody>
      </p:sp>
      <p:pic>
        <p:nvPicPr>
          <p:cNvPr id="91" name="Picture 90">
            <a:extLst>
              <a:ext uri="{FF2B5EF4-FFF2-40B4-BE49-F238E27FC236}">
                <a16:creationId xmlns:a16="http://schemas.microsoft.com/office/drawing/2014/main" id="{9D5CEE75-9EA6-4DE2-AE6F-0B0E7466A042}"/>
              </a:ext>
            </a:extLst>
          </p:cNvPr>
          <p:cNvPicPr>
            <a:picLocks noChangeAspect="1"/>
          </p:cNvPicPr>
          <p:nvPr/>
        </p:nvPicPr>
        <p:blipFill>
          <a:blip r:embed="rId7"/>
          <a:stretch>
            <a:fillRect/>
          </a:stretch>
        </p:blipFill>
        <p:spPr>
          <a:xfrm>
            <a:off x="9140464" y="3734540"/>
            <a:ext cx="1422020" cy="585102"/>
          </a:xfrm>
          <a:prstGeom prst="rect">
            <a:avLst/>
          </a:prstGeom>
        </p:spPr>
      </p:pic>
      <p:pic>
        <p:nvPicPr>
          <p:cNvPr id="92" name="Picture 91">
            <a:extLst>
              <a:ext uri="{FF2B5EF4-FFF2-40B4-BE49-F238E27FC236}">
                <a16:creationId xmlns:a16="http://schemas.microsoft.com/office/drawing/2014/main" id="{C0482F1A-FAE9-486A-99C1-32AFC49079A8}"/>
              </a:ext>
            </a:extLst>
          </p:cNvPr>
          <p:cNvPicPr>
            <a:picLocks noChangeAspect="1"/>
          </p:cNvPicPr>
          <p:nvPr/>
        </p:nvPicPr>
        <p:blipFill>
          <a:blip r:embed="rId8"/>
          <a:stretch>
            <a:fillRect/>
          </a:stretch>
        </p:blipFill>
        <p:spPr>
          <a:xfrm>
            <a:off x="9063172" y="2948902"/>
            <a:ext cx="780290" cy="780290"/>
          </a:xfrm>
          <a:prstGeom prst="rect">
            <a:avLst/>
          </a:prstGeom>
        </p:spPr>
      </p:pic>
      <p:pic>
        <p:nvPicPr>
          <p:cNvPr id="93" name="Picture 92">
            <a:extLst>
              <a:ext uri="{FF2B5EF4-FFF2-40B4-BE49-F238E27FC236}">
                <a16:creationId xmlns:a16="http://schemas.microsoft.com/office/drawing/2014/main" id="{4939578F-12A8-424A-84AE-6171839A5A4F}"/>
              </a:ext>
            </a:extLst>
          </p:cNvPr>
          <p:cNvPicPr>
            <a:picLocks noChangeAspect="1"/>
          </p:cNvPicPr>
          <p:nvPr/>
        </p:nvPicPr>
        <p:blipFill>
          <a:blip r:embed="rId9"/>
          <a:stretch>
            <a:fillRect/>
          </a:stretch>
        </p:blipFill>
        <p:spPr>
          <a:xfrm>
            <a:off x="9444773" y="3937594"/>
            <a:ext cx="1422020" cy="585102"/>
          </a:xfrm>
          <a:prstGeom prst="rect">
            <a:avLst/>
          </a:prstGeom>
        </p:spPr>
      </p:pic>
      <p:sp>
        <p:nvSpPr>
          <p:cNvPr id="94" name="TextBox 93">
            <a:extLst>
              <a:ext uri="{FF2B5EF4-FFF2-40B4-BE49-F238E27FC236}">
                <a16:creationId xmlns:a16="http://schemas.microsoft.com/office/drawing/2014/main" id="{E957FD34-8A33-4B98-91F5-6F3D5CF1F8A9}"/>
              </a:ext>
            </a:extLst>
          </p:cNvPr>
          <p:cNvSpPr txBox="1"/>
          <p:nvPr/>
        </p:nvSpPr>
        <p:spPr>
          <a:xfrm>
            <a:off x="8727875" y="4660633"/>
            <a:ext cx="2855815" cy="15388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Azure GPv2 Storage Account</a:t>
            </a:r>
          </a:p>
        </p:txBody>
      </p:sp>
      <p:sp>
        <p:nvSpPr>
          <p:cNvPr id="95" name="TextBox 94">
            <a:extLst>
              <a:ext uri="{FF2B5EF4-FFF2-40B4-BE49-F238E27FC236}">
                <a16:creationId xmlns:a16="http://schemas.microsoft.com/office/drawing/2014/main" id="{87ACE3E9-DF31-458D-BA3C-B5CF17CD08E1}"/>
              </a:ext>
            </a:extLst>
          </p:cNvPr>
          <p:cNvSpPr txBox="1"/>
          <p:nvPr/>
        </p:nvSpPr>
        <p:spPr>
          <a:xfrm>
            <a:off x="5487528" y="3260462"/>
            <a:ext cx="756169" cy="169277"/>
          </a:xfrm>
          <a:prstGeom prst="rect">
            <a:avLst/>
          </a:prstGeom>
          <a:noFill/>
        </p:spPr>
        <p:txBody>
          <a:bodyPr wrap="square" lIns="0" tIns="0" rIns="0" bIns="0" rtlCol="0">
            <a:spAutoFit/>
          </a:bodyPr>
          <a:lstStyle/>
          <a:p>
            <a:pPr algn="ctr">
              <a:buSzPct val="100000"/>
            </a:pPr>
            <a:r>
              <a:rPr lang="en-US" sz="1100" dirty="0">
                <a:solidFill>
                  <a:schemeClr val="tx1">
                    <a:lumMod val="65000"/>
                    <a:lumOff val="35000"/>
                  </a:schemeClr>
                </a:solidFill>
              </a:rPr>
              <a:t>Rule</a:t>
            </a:r>
          </a:p>
        </p:txBody>
      </p:sp>
      <p:sp>
        <p:nvSpPr>
          <p:cNvPr id="96" name="TextBox 95">
            <a:extLst>
              <a:ext uri="{FF2B5EF4-FFF2-40B4-BE49-F238E27FC236}">
                <a16:creationId xmlns:a16="http://schemas.microsoft.com/office/drawing/2014/main" id="{6CF57426-B25A-46F8-A92B-B8EEE81B6D42}"/>
              </a:ext>
            </a:extLst>
          </p:cNvPr>
          <p:cNvSpPr txBox="1"/>
          <p:nvPr/>
        </p:nvSpPr>
        <p:spPr>
          <a:xfrm>
            <a:off x="5488445" y="2514012"/>
            <a:ext cx="756169" cy="338554"/>
          </a:xfrm>
          <a:prstGeom prst="rect">
            <a:avLst/>
          </a:prstGeom>
          <a:solidFill>
            <a:schemeClr val="tx2">
              <a:lumMod val="40000"/>
              <a:lumOff val="60000"/>
            </a:schemeClr>
          </a:solidFill>
        </p:spPr>
        <p:txBody>
          <a:bodyPr wrap="square" lIns="0" tIns="0" rIns="0" bIns="0" rtlCol="0">
            <a:spAutoFit/>
          </a:bodyPr>
          <a:lstStyle/>
          <a:p>
            <a:pPr algn="ctr">
              <a:buSzPct val="100000"/>
            </a:pPr>
            <a:r>
              <a:rPr lang="en-US" sz="1100" dirty="0">
                <a:solidFill>
                  <a:schemeClr val="tx1">
                    <a:lumMod val="65000"/>
                    <a:lumOff val="35000"/>
                  </a:schemeClr>
                </a:solidFill>
              </a:rPr>
              <a:t>HTTP</a:t>
            </a:r>
          </a:p>
          <a:p>
            <a:pPr algn="ctr">
              <a:buSzPct val="100000"/>
            </a:pPr>
            <a:r>
              <a:rPr lang="en-US" sz="1100" dirty="0">
                <a:solidFill>
                  <a:schemeClr val="tx1">
                    <a:lumMod val="65000"/>
                    <a:lumOff val="35000"/>
                  </a:schemeClr>
                </a:solidFill>
              </a:rPr>
              <a:t>Setting</a:t>
            </a:r>
          </a:p>
        </p:txBody>
      </p:sp>
      <p:cxnSp>
        <p:nvCxnSpPr>
          <p:cNvPr id="97" name="Straight Arrow Connector 96">
            <a:extLst>
              <a:ext uri="{FF2B5EF4-FFF2-40B4-BE49-F238E27FC236}">
                <a16:creationId xmlns:a16="http://schemas.microsoft.com/office/drawing/2014/main" id="{7CD4337F-42CB-435B-9A9A-791790C9E9D3}"/>
              </a:ext>
            </a:extLst>
          </p:cNvPr>
          <p:cNvCxnSpPr>
            <a:cxnSpLocks/>
          </p:cNvCxnSpPr>
          <p:nvPr/>
        </p:nvCxnSpPr>
        <p:spPr>
          <a:xfrm>
            <a:off x="5865612" y="2859471"/>
            <a:ext cx="1" cy="432000"/>
          </a:xfrm>
          <a:prstGeom prst="straightConnector1">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CCF1E90-2A58-4482-91A6-D68773E40147}"/>
              </a:ext>
            </a:extLst>
          </p:cNvPr>
          <p:cNvCxnSpPr>
            <a:cxnSpLocks/>
            <a:stCxn id="100" idx="3"/>
            <a:endCxn id="99" idx="1"/>
          </p:cNvCxnSpPr>
          <p:nvPr/>
        </p:nvCxnSpPr>
        <p:spPr>
          <a:xfrm flipV="1">
            <a:off x="1622193" y="5668040"/>
            <a:ext cx="2691580" cy="24030"/>
          </a:xfrm>
          <a:prstGeom prst="line">
            <a:avLst/>
          </a:prstGeom>
          <a:ln w="15875">
            <a:solidFill>
              <a:schemeClr val="tx2"/>
            </a:solidFill>
            <a:prstDash val="sysDot"/>
          </a:ln>
        </p:spPr>
        <p:style>
          <a:lnRef idx="1">
            <a:schemeClr val="accent1"/>
          </a:lnRef>
          <a:fillRef idx="0">
            <a:schemeClr val="accent1"/>
          </a:fillRef>
          <a:effectRef idx="0">
            <a:schemeClr val="accent1"/>
          </a:effectRef>
          <a:fontRef idx="minor">
            <a:schemeClr val="tx1"/>
          </a:fontRef>
        </p:style>
      </p:cxnSp>
      <p:pic>
        <p:nvPicPr>
          <p:cNvPr id="99" name="Picture 2" descr="C:\Users\KD\AppData\Local\Temp\SNAGHTML1f563211.PNG">
            <a:extLst>
              <a:ext uri="{FF2B5EF4-FFF2-40B4-BE49-F238E27FC236}">
                <a16:creationId xmlns:a16="http://schemas.microsoft.com/office/drawing/2014/main" id="{23479485-7239-499B-A25C-CB0C876B4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773" y="5380055"/>
            <a:ext cx="575970" cy="57597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577BE3A0-5150-4F75-B755-94CFCE8EB9C7}"/>
              </a:ext>
            </a:extLst>
          </p:cNvPr>
          <p:cNvPicPr>
            <a:picLocks noChangeAspect="1"/>
          </p:cNvPicPr>
          <p:nvPr/>
        </p:nvPicPr>
        <p:blipFill>
          <a:blip r:embed="rId3"/>
          <a:stretch>
            <a:fillRect/>
          </a:stretch>
        </p:blipFill>
        <p:spPr>
          <a:xfrm>
            <a:off x="1046223" y="5404085"/>
            <a:ext cx="575970" cy="575970"/>
          </a:xfrm>
          <a:prstGeom prst="rect">
            <a:avLst/>
          </a:prstGeom>
        </p:spPr>
      </p:pic>
      <p:pic>
        <p:nvPicPr>
          <p:cNvPr id="101" name="Picture 100">
            <a:extLst>
              <a:ext uri="{FF2B5EF4-FFF2-40B4-BE49-F238E27FC236}">
                <a16:creationId xmlns:a16="http://schemas.microsoft.com/office/drawing/2014/main" id="{BA42F387-3248-4877-9115-5B4CBE26ECD0}"/>
              </a:ext>
            </a:extLst>
          </p:cNvPr>
          <p:cNvPicPr>
            <a:picLocks noChangeAspect="1"/>
          </p:cNvPicPr>
          <p:nvPr/>
        </p:nvPicPr>
        <p:blipFill>
          <a:blip r:embed="rId4"/>
          <a:stretch>
            <a:fillRect/>
          </a:stretch>
        </p:blipFill>
        <p:spPr>
          <a:xfrm>
            <a:off x="5694510" y="5402165"/>
            <a:ext cx="531709" cy="531709"/>
          </a:xfrm>
          <a:prstGeom prst="rect">
            <a:avLst/>
          </a:prstGeom>
        </p:spPr>
      </p:pic>
      <p:sp>
        <p:nvSpPr>
          <p:cNvPr id="102" name="TextBox 101">
            <a:extLst>
              <a:ext uri="{FF2B5EF4-FFF2-40B4-BE49-F238E27FC236}">
                <a16:creationId xmlns:a16="http://schemas.microsoft.com/office/drawing/2014/main" id="{902471A9-2F7B-4E9E-809A-C23DFB48BB6D}"/>
              </a:ext>
            </a:extLst>
          </p:cNvPr>
          <p:cNvSpPr txBox="1"/>
          <p:nvPr/>
        </p:nvSpPr>
        <p:spPr>
          <a:xfrm>
            <a:off x="1070103" y="5179495"/>
            <a:ext cx="756169" cy="169277"/>
          </a:xfrm>
          <a:prstGeom prst="rect">
            <a:avLst/>
          </a:prstGeom>
          <a:noFill/>
        </p:spPr>
        <p:txBody>
          <a:bodyPr wrap="square" lIns="0" tIns="0" rIns="0" bIns="0" rtlCol="0">
            <a:spAutoFit/>
          </a:bodyPr>
          <a:lstStyle/>
          <a:p>
            <a:pPr>
              <a:buSzPct val="100000"/>
            </a:pPr>
            <a:r>
              <a:rPr lang="en-US" sz="1100" dirty="0">
                <a:solidFill>
                  <a:schemeClr val="tx1">
                    <a:lumMod val="65000"/>
                    <a:lumOff val="35000"/>
                  </a:schemeClr>
                </a:solidFill>
              </a:rPr>
              <a:t>Browser</a:t>
            </a:r>
          </a:p>
        </p:txBody>
      </p:sp>
      <p:cxnSp>
        <p:nvCxnSpPr>
          <p:cNvPr id="103" name="Straight Arrow Connector 102">
            <a:extLst>
              <a:ext uri="{FF2B5EF4-FFF2-40B4-BE49-F238E27FC236}">
                <a16:creationId xmlns:a16="http://schemas.microsoft.com/office/drawing/2014/main" id="{0F124FDF-7ED5-4CE4-BA42-23C313DEB376}"/>
              </a:ext>
            </a:extLst>
          </p:cNvPr>
          <p:cNvCxnSpPr>
            <a:cxnSpLocks/>
            <a:stCxn id="101" idx="1"/>
            <a:endCxn id="99" idx="3"/>
          </p:cNvCxnSpPr>
          <p:nvPr/>
        </p:nvCxnSpPr>
        <p:spPr>
          <a:xfrm flipH="1">
            <a:off x="4889743" y="5668020"/>
            <a:ext cx="804767" cy="20"/>
          </a:xfrm>
          <a:prstGeom prst="straightConnector1">
            <a:avLst/>
          </a:prstGeom>
          <a:ln w="15875">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09DDF8A-3CBC-4AF2-A79B-321E9634B2A1}"/>
              </a:ext>
            </a:extLst>
          </p:cNvPr>
          <p:cNvSpPr txBox="1"/>
          <p:nvPr/>
        </p:nvSpPr>
        <p:spPr>
          <a:xfrm>
            <a:off x="2868576" y="4681400"/>
            <a:ext cx="1168585" cy="646331"/>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App Gateway/WAF</a:t>
            </a:r>
          </a:p>
          <a:p>
            <a:pPr algn="ctr">
              <a:buSzPct val="100000"/>
            </a:pPr>
            <a:r>
              <a:rPr lang="en-US" sz="1050" dirty="0">
                <a:solidFill>
                  <a:schemeClr val="tx1">
                    <a:lumMod val="65000"/>
                    <a:lumOff val="35000"/>
                  </a:schemeClr>
                </a:solidFill>
              </a:rPr>
              <a:t>frontend IP</a:t>
            </a:r>
          </a:p>
          <a:p>
            <a:pPr algn="ctr">
              <a:buSzPct val="100000"/>
            </a:pPr>
            <a:r>
              <a:rPr lang="en-US" sz="1050" dirty="0" err="1">
                <a:solidFill>
                  <a:schemeClr val="tx1">
                    <a:lumMod val="65000"/>
                    <a:lumOff val="35000"/>
                  </a:schemeClr>
                </a:solidFill>
              </a:rPr>
              <a:t>x.x.x.x</a:t>
            </a:r>
            <a:endParaRPr lang="en-US" sz="1050" dirty="0">
              <a:solidFill>
                <a:schemeClr val="tx1">
                  <a:lumMod val="65000"/>
                  <a:lumOff val="35000"/>
                </a:schemeClr>
              </a:solidFill>
            </a:endParaRPr>
          </a:p>
        </p:txBody>
      </p:sp>
      <p:sp>
        <p:nvSpPr>
          <p:cNvPr id="105" name="TextBox 104">
            <a:extLst>
              <a:ext uri="{FF2B5EF4-FFF2-40B4-BE49-F238E27FC236}">
                <a16:creationId xmlns:a16="http://schemas.microsoft.com/office/drawing/2014/main" id="{EC41B666-D0CF-477D-B827-4EF360EB1748}"/>
              </a:ext>
            </a:extLst>
          </p:cNvPr>
          <p:cNvSpPr txBox="1"/>
          <p:nvPr/>
        </p:nvSpPr>
        <p:spPr>
          <a:xfrm>
            <a:off x="4158286" y="5010641"/>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HTTP/HTTPS</a:t>
            </a:r>
          </a:p>
          <a:p>
            <a:pPr algn="ctr">
              <a:buSzPct val="100000"/>
            </a:pPr>
            <a:r>
              <a:rPr lang="en-US" sz="1050" dirty="0">
                <a:solidFill>
                  <a:schemeClr val="tx1">
                    <a:lumMod val="65000"/>
                    <a:lumOff val="35000"/>
                  </a:schemeClr>
                </a:solidFill>
              </a:rPr>
              <a:t>listener</a:t>
            </a:r>
          </a:p>
        </p:txBody>
      </p:sp>
      <p:pic>
        <p:nvPicPr>
          <p:cNvPr id="106" name="Picture 105">
            <a:extLst>
              <a:ext uri="{FF2B5EF4-FFF2-40B4-BE49-F238E27FC236}">
                <a16:creationId xmlns:a16="http://schemas.microsoft.com/office/drawing/2014/main" id="{48BC8B7E-B06C-4C84-9F20-85B290BB99BA}"/>
              </a:ext>
            </a:extLst>
          </p:cNvPr>
          <p:cNvPicPr>
            <a:picLocks noChangeAspect="1"/>
          </p:cNvPicPr>
          <p:nvPr/>
        </p:nvPicPr>
        <p:blipFill>
          <a:blip r:embed="rId5"/>
          <a:stretch>
            <a:fillRect/>
          </a:stretch>
        </p:blipFill>
        <p:spPr>
          <a:xfrm>
            <a:off x="3131540" y="5394378"/>
            <a:ext cx="642659" cy="642659"/>
          </a:xfrm>
          <a:prstGeom prst="rect">
            <a:avLst/>
          </a:prstGeom>
        </p:spPr>
      </p:pic>
      <p:pic>
        <p:nvPicPr>
          <p:cNvPr id="107" name="Picture 106">
            <a:extLst>
              <a:ext uri="{FF2B5EF4-FFF2-40B4-BE49-F238E27FC236}">
                <a16:creationId xmlns:a16="http://schemas.microsoft.com/office/drawing/2014/main" id="{C1E99CE1-399E-4751-9B57-CF0F3F4D2AAF}"/>
              </a:ext>
            </a:extLst>
          </p:cNvPr>
          <p:cNvPicPr>
            <a:picLocks noChangeAspect="1"/>
          </p:cNvPicPr>
          <p:nvPr/>
        </p:nvPicPr>
        <p:blipFill>
          <a:blip r:embed="rId6"/>
          <a:stretch>
            <a:fillRect/>
          </a:stretch>
        </p:blipFill>
        <p:spPr>
          <a:xfrm>
            <a:off x="1983669" y="5289910"/>
            <a:ext cx="780290" cy="780290"/>
          </a:xfrm>
          <a:prstGeom prst="rect">
            <a:avLst/>
          </a:prstGeom>
        </p:spPr>
      </p:pic>
      <p:sp>
        <p:nvSpPr>
          <p:cNvPr id="108" name="TextBox 107">
            <a:extLst>
              <a:ext uri="{FF2B5EF4-FFF2-40B4-BE49-F238E27FC236}">
                <a16:creationId xmlns:a16="http://schemas.microsoft.com/office/drawing/2014/main" id="{13D1D815-988B-446C-AC86-C217BD47B43F}"/>
              </a:ext>
            </a:extLst>
          </p:cNvPr>
          <p:cNvSpPr txBox="1"/>
          <p:nvPr/>
        </p:nvSpPr>
        <p:spPr>
          <a:xfrm>
            <a:off x="1905756" y="4864024"/>
            <a:ext cx="936115" cy="323165"/>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Azure </a:t>
            </a:r>
          </a:p>
          <a:p>
            <a:pPr algn="ctr">
              <a:buSzPct val="100000"/>
            </a:pPr>
            <a:r>
              <a:rPr lang="en-US" sz="1050" dirty="0">
                <a:solidFill>
                  <a:schemeClr val="tx1">
                    <a:lumMod val="65000"/>
                    <a:lumOff val="35000"/>
                  </a:schemeClr>
                </a:solidFill>
              </a:rPr>
              <a:t>CDN</a:t>
            </a:r>
          </a:p>
        </p:txBody>
      </p:sp>
      <p:cxnSp>
        <p:nvCxnSpPr>
          <p:cNvPr id="111" name="Straight Connector 110">
            <a:extLst>
              <a:ext uri="{FF2B5EF4-FFF2-40B4-BE49-F238E27FC236}">
                <a16:creationId xmlns:a16="http://schemas.microsoft.com/office/drawing/2014/main" id="{E8EEE8CF-3083-4619-9583-27C6C4EC7F7E}"/>
              </a:ext>
            </a:extLst>
          </p:cNvPr>
          <p:cNvCxnSpPr>
            <a:cxnSpLocks/>
          </p:cNvCxnSpPr>
          <p:nvPr/>
        </p:nvCxnSpPr>
        <p:spPr>
          <a:xfrm flipV="1">
            <a:off x="6258681" y="5687800"/>
            <a:ext cx="828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603E6F11-79AA-4B42-824D-93B1BFDEFE35}"/>
              </a:ext>
            </a:extLst>
          </p:cNvPr>
          <p:cNvSpPr/>
          <p:nvPr/>
        </p:nvSpPr>
        <p:spPr bwMode="gray">
          <a:xfrm>
            <a:off x="9050729" y="4927717"/>
            <a:ext cx="2160517" cy="1652308"/>
          </a:xfrm>
          <a:prstGeom prst="rect">
            <a:avLst/>
          </a:prstGeom>
          <a:solidFill>
            <a:schemeClr val="bg1"/>
          </a:solidFill>
          <a:ln w="19050" algn="ctr">
            <a:solidFill>
              <a:srgbClr val="0070C0"/>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15" name="TextBox 114">
            <a:extLst>
              <a:ext uri="{FF2B5EF4-FFF2-40B4-BE49-F238E27FC236}">
                <a16:creationId xmlns:a16="http://schemas.microsoft.com/office/drawing/2014/main" id="{3F06B46E-D611-4C4B-A181-C6A6A0265529}"/>
              </a:ext>
            </a:extLst>
          </p:cNvPr>
          <p:cNvSpPr txBox="1"/>
          <p:nvPr/>
        </p:nvSpPr>
        <p:spPr>
          <a:xfrm>
            <a:off x="9986843" y="5054653"/>
            <a:ext cx="1186516" cy="48474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Asset Files</a:t>
            </a:r>
          </a:p>
          <a:p>
            <a:pPr algn="ctr">
              <a:buSzPct val="100000"/>
            </a:pPr>
            <a:r>
              <a:rPr lang="en-US" sz="1050" dirty="0">
                <a:solidFill>
                  <a:schemeClr val="tx1">
                    <a:lumMod val="65000"/>
                    <a:lumOff val="35000"/>
                  </a:schemeClr>
                </a:solidFill>
              </a:rPr>
              <a:t>i.e. HTML, CSS, .png, .js</a:t>
            </a:r>
          </a:p>
        </p:txBody>
      </p:sp>
      <p:pic>
        <p:nvPicPr>
          <p:cNvPr id="116" name="Picture 115">
            <a:extLst>
              <a:ext uri="{FF2B5EF4-FFF2-40B4-BE49-F238E27FC236}">
                <a16:creationId xmlns:a16="http://schemas.microsoft.com/office/drawing/2014/main" id="{14FCC321-5A11-4856-B9A1-ABB927380D1B}"/>
              </a:ext>
            </a:extLst>
          </p:cNvPr>
          <p:cNvPicPr>
            <a:picLocks noChangeAspect="1"/>
          </p:cNvPicPr>
          <p:nvPr/>
        </p:nvPicPr>
        <p:blipFill>
          <a:blip r:embed="rId7"/>
          <a:stretch>
            <a:fillRect/>
          </a:stretch>
        </p:blipFill>
        <p:spPr>
          <a:xfrm>
            <a:off x="9205933" y="5726442"/>
            <a:ext cx="1422020" cy="585102"/>
          </a:xfrm>
          <a:prstGeom prst="rect">
            <a:avLst/>
          </a:prstGeom>
        </p:spPr>
      </p:pic>
      <p:pic>
        <p:nvPicPr>
          <p:cNvPr id="117" name="Picture 116">
            <a:extLst>
              <a:ext uri="{FF2B5EF4-FFF2-40B4-BE49-F238E27FC236}">
                <a16:creationId xmlns:a16="http://schemas.microsoft.com/office/drawing/2014/main" id="{76F520BE-E5D2-4BE0-B7C2-50452DA051C8}"/>
              </a:ext>
            </a:extLst>
          </p:cNvPr>
          <p:cNvPicPr>
            <a:picLocks noChangeAspect="1"/>
          </p:cNvPicPr>
          <p:nvPr/>
        </p:nvPicPr>
        <p:blipFill>
          <a:blip r:embed="rId8"/>
          <a:stretch>
            <a:fillRect/>
          </a:stretch>
        </p:blipFill>
        <p:spPr>
          <a:xfrm>
            <a:off x="9128641" y="4940804"/>
            <a:ext cx="780290" cy="780290"/>
          </a:xfrm>
          <a:prstGeom prst="rect">
            <a:avLst/>
          </a:prstGeom>
        </p:spPr>
      </p:pic>
      <p:pic>
        <p:nvPicPr>
          <p:cNvPr id="118" name="Picture 117">
            <a:extLst>
              <a:ext uri="{FF2B5EF4-FFF2-40B4-BE49-F238E27FC236}">
                <a16:creationId xmlns:a16="http://schemas.microsoft.com/office/drawing/2014/main" id="{AE419662-E875-4530-B666-FAA604A4F995}"/>
              </a:ext>
            </a:extLst>
          </p:cNvPr>
          <p:cNvPicPr>
            <a:picLocks noChangeAspect="1"/>
          </p:cNvPicPr>
          <p:nvPr/>
        </p:nvPicPr>
        <p:blipFill>
          <a:blip r:embed="rId9"/>
          <a:stretch>
            <a:fillRect/>
          </a:stretch>
        </p:blipFill>
        <p:spPr>
          <a:xfrm>
            <a:off x="9510242" y="5929496"/>
            <a:ext cx="1422020" cy="585102"/>
          </a:xfrm>
          <a:prstGeom prst="rect">
            <a:avLst/>
          </a:prstGeom>
        </p:spPr>
      </p:pic>
      <p:sp>
        <p:nvSpPr>
          <p:cNvPr id="119" name="TextBox 118">
            <a:extLst>
              <a:ext uri="{FF2B5EF4-FFF2-40B4-BE49-F238E27FC236}">
                <a16:creationId xmlns:a16="http://schemas.microsoft.com/office/drawing/2014/main" id="{CD7E48B0-0C8C-41A2-B6E8-B3F8E78155DB}"/>
              </a:ext>
            </a:extLst>
          </p:cNvPr>
          <p:cNvSpPr txBox="1"/>
          <p:nvPr/>
        </p:nvSpPr>
        <p:spPr>
          <a:xfrm>
            <a:off x="8793344" y="6652535"/>
            <a:ext cx="2855815" cy="153888"/>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rPr>
              <a:t>Azure GPv2 Storage Account</a:t>
            </a:r>
          </a:p>
        </p:txBody>
      </p:sp>
      <p:sp>
        <p:nvSpPr>
          <p:cNvPr id="120" name="TextBox 119">
            <a:extLst>
              <a:ext uri="{FF2B5EF4-FFF2-40B4-BE49-F238E27FC236}">
                <a16:creationId xmlns:a16="http://schemas.microsoft.com/office/drawing/2014/main" id="{22759446-6233-4658-AFE6-3806BED3CA86}"/>
              </a:ext>
            </a:extLst>
          </p:cNvPr>
          <p:cNvSpPr txBox="1"/>
          <p:nvPr/>
        </p:nvSpPr>
        <p:spPr>
          <a:xfrm>
            <a:off x="5552997" y="5252364"/>
            <a:ext cx="756169" cy="169277"/>
          </a:xfrm>
          <a:prstGeom prst="rect">
            <a:avLst/>
          </a:prstGeom>
          <a:noFill/>
        </p:spPr>
        <p:txBody>
          <a:bodyPr wrap="square" lIns="0" tIns="0" rIns="0" bIns="0" rtlCol="0">
            <a:spAutoFit/>
          </a:bodyPr>
          <a:lstStyle/>
          <a:p>
            <a:pPr algn="ctr">
              <a:buSzPct val="100000"/>
            </a:pPr>
            <a:r>
              <a:rPr lang="en-US" sz="1100" dirty="0">
                <a:solidFill>
                  <a:schemeClr val="tx1">
                    <a:lumMod val="65000"/>
                    <a:lumOff val="35000"/>
                  </a:schemeClr>
                </a:solidFill>
              </a:rPr>
              <a:t>Rule</a:t>
            </a:r>
          </a:p>
        </p:txBody>
      </p:sp>
      <p:sp>
        <p:nvSpPr>
          <p:cNvPr id="121" name="TextBox 120">
            <a:extLst>
              <a:ext uri="{FF2B5EF4-FFF2-40B4-BE49-F238E27FC236}">
                <a16:creationId xmlns:a16="http://schemas.microsoft.com/office/drawing/2014/main" id="{185797AC-297F-481D-9BE2-F32256B5CB15}"/>
              </a:ext>
            </a:extLst>
          </p:cNvPr>
          <p:cNvSpPr txBox="1"/>
          <p:nvPr/>
        </p:nvSpPr>
        <p:spPr>
          <a:xfrm>
            <a:off x="5553914" y="4505914"/>
            <a:ext cx="756169" cy="338554"/>
          </a:xfrm>
          <a:prstGeom prst="rect">
            <a:avLst/>
          </a:prstGeom>
          <a:solidFill>
            <a:schemeClr val="tx2">
              <a:lumMod val="40000"/>
              <a:lumOff val="60000"/>
            </a:schemeClr>
          </a:solidFill>
        </p:spPr>
        <p:txBody>
          <a:bodyPr wrap="square" lIns="0" tIns="0" rIns="0" bIns="0" rtlCol="0">
            <a:spAutoFit/>
          </a:bodyPr>
          <a:lstStyle/>
          <a:p>
            <a:pPr algn="ctr">
              <a:buSzPct val="100000"/>
            </a:pPr>
            <a:r>
              <a:rPr lang="en-US" sz="1100" dirty="0">
                <a:solidFill>
                  <a:schemeClr val="tx1">
                    <a:lumMod val="65000"/>
                    <a:lumOff val="35000"/>
                  </a:schemeClr>
                </a:solidFill>
              </a:rPr>
              <a:t>HTTP</a:t>
            </a:r>
          </a:p>
          <a:p>
            <a:pPr algn="ctr">
              <a:buSzPct val="100000"/>
            </a:pPr>
            <a:r>
              <a:rPr lang="en-US" sz="1100" dirty="0">
                <a:solidFill>
                  <a:schemeClr val="tx1">
                    <a:lumMod val="65000"/>
                    <a:lumOff val="35000"/>
                  </a:schemeClr>
                </a:solidFill>
              </a:rPr>
              <a:t>Setting</a:t>
            </a:r>
          </a:p>
        </p:txBody>
      </p:sp>
      <p:cxnSp>
        <p:nvCxnSpPr>
          <p:cNvPr id="122" name="Straight Arrow Connector 121">
            <a:extLst>
              <a:ext uri="{FF2B5EF4-FFF2-40B4-BE49-F238E27FC236}">
                <a16:creationId xmlns:a16="http://schemas.microsoft.com/office/drawing/2014/main" id="{503736A7-9CB2-49A6-A0AE-AA2C5546D54B}"/>
              </a:ext>
            </a:extLst>
          </p:cNvPr>
          <p:cNvCxnSpPr>
            <a:cxnSpLocks/>
          </p:cNvCxnSpPr>
          <p:nvPr/>
        </p:nvCxnSpPr>
        <p:spPr>
          <a:xfrm>
            <a:off x="5931081" y="4851373"/>
            <a:ext cx="1" cy="432000"/>
          </a:xfrm>
          <a:prstGeom prst="straightConnector1">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E12A9B3C-C7D1-4AB3-8285-821C8321B2A4}"/>
              </a:ext>
            </a:extLst>
          </p:cNvPr>
          <p:cNvSpPr/>
          <p:nvPr/>
        </p:nvSpPr>
        <p:spPr bwMode="gray">
          <a:xfrm>
            <a:off x="7088473" y="5062006"/>
            <a:ext cx="1632612" cy="1228339"/>
          </a:xfrm>
          <a:prstGeom prst="rect">
            <a:avLst/>
          </a:prstGeom>
          <a:solidFill>
            <a:schemeClr val="tx2">
              <a:lumMod val="20000"/>
              <a:lumOff val="80000"/>
            </a:schemeClr>
          </a:solidFill>
          <a:ln w="19050" algn="ctr">
            <a:solidFill>
              <a:schemeClr val="bg1">
                <a:lumMod val="8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24" name="Picture 2" descr="C:\Users\KD\AppData\Local\Temp\SNAGHTML1fa9a682.PNG">
            <a:extLst>
              <a:ext uri="{FF2B5EF4-FFF2-40B4-BE49-F238E27FC236}">
                <a16:creationId xmlns:a16="http://schemas.microsoft.com/office/drawing/2014/main" id="{3E9DBED0-7B13-482E-B446-22E478C55F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2347" y="5175647"/>
            <a:ext cx="489096" cy="452867"/>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B3B9AA1A-DA83-4047-8F4D-EDB7A4EBC0BC}"/>
              </a:ext>
            </a:extLst>
          </p:cNvPr>
          <p:cNvSpPr txBox="1"/>
          <p:nvPr/>
        </p:nvSpPr>
        <p:spPr>
          <a:xfrm>
            <a:off x="7220630" y="4549970"/>
            <a:ext cx="1414483" cy="484748"/>
          </a:xfrm>
          <a:prstGeom prst="rect">
            <a:avLst/>
          </a:prstGeom>
          <a:noFill/>
        </p:spPr>
        <p:txBody>
          <a:bodyPr wrap="square" lIns="0" tIns="0" rIns="0" bIns="0" rtlCol="0">
            <a:spAutoFit/>
          </a:bodyPr>
          <a:lstStyle/>
          <a:p>
            <a:pPr algn="ctr">
              <a:buSzPct val="100000"/>
            </a:pPr>
            <a:r>
              <a:rPr lang="en-US" sz="1050" dirty="0">
                <a:solidFill>
                  <a:schemeClr val="tx1">
                    <a:lumMod val="65000"/>
                    <a:lumOff val="35000"/>
                  </a:schemeClr>
                </a:solidFill>
              </a:rPr>
              <a:t>Load Balancer &amp; Backend VM</a:t>
            </a:r>
          </a:p>
          <a:p>
            <a:pPr algn="ctr">
              <a:buSzPct val="100000"/>
            </a:pPr>
            <a:r>
              <a:rPr lang="en-US" sz="1050" dirty="0">
                <a:solidFill>
                  <a:schemeClr val="tx1">
                    <a:lumMod val="65000"/>
                    <a:lumOff val="35000"/>
                  </a:schemeClr>
                </a:solidFill>
              </a:rPr>
              <a:t>Scale Set Pool</a:t>
            </a:r>
          </a:p>
        </p:txBody>
      </p:sp>
      <p:pic>
        <p:nvPicPr>
          <p:cNvPr id="126" name="Picture 2" descr="C:\Users\KD\AppData\Local\Temp\SNAGHTML1fa9a682.PNG">
            <a:extLst>
              <a:ext uri="{FF2B5EF4-FFF2-40B4-BE49-F238E27FC236}">
                <a16:creationId xmlns:a16="http://schemas.microsoft.com/office/drawing/2014/main" id="{65AE69C2-5065-481D-8065-D27D02E9A8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0077" y="5728945"/>
            <a:ext cx="489096" cy="452867"/>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a:extLst>
              <a:ext uri="{FF2B5EF4-FFF2-40B4-BE49-F238E27FC236}">
                <a16:creationId xmlns:a16="http://schemas.microsoft.com/office/drawing/2014/main" id="{26879FC1-0572-4C03-86E8-A8154B547B59}"/>
              </a:ext>
            </a:extLst>
          </p:cNvPr>
          <p:cNvCxnSpPr>
            <a:cxnSpLocks/>
          </p:cNvCxnSpPr>
          <p:nvPr/>
        </p:nvCxnSpPr>
        <p:spPr>
          <a:xfrm flipV="1">
            <a:off x="8374981" y="5362378"/>
            <a:ext cx="648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35C131-2218-4930-BF82-272A58A9E4A4}"/>
              </a:ext>
            </a:extLst>
          </p:cNvPr>
          <p:cNvCxnSpPr>
            <a:cxnSpLocks/>
          </p:cNvCxnSpPr>
          <p:nvPr/>
        </p:nvCxnSpPr>
        <p:spPr>
          <a:xfrm flipV="1">
            <a:off x="8374981" y="5906104"/>
            <a:ext cx="648000" cy="4270"/>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9" name="Picture 128">
            <a:extLst>
              <a:ext uri="{FF2B5EF4-FFF2-40B4-BE49-F238E27FC236}">
                <a16:creationId xmlns:a16="http://schemas.microsoft.com/office/drawing/2014/main" id="{964166B8-166E-4A5D-8146-C1E0E30FDDFD}"/>
              </a:ext>
            </a:extLst>
          </p:cNvPr>
          <p:cNvPicPr>
            <a:picLocks noChangeAspect="1"/>
          </p:cNvPicPr>
          <p:nvPr/>
        </p:nvPicPr>
        <p:blipFill>
          <a:blip r:embed="rId12"/>
          <a:stretch>
            <a:fillRect/>
          </a:stretch>
        </p:blipFill>
        <p:spPr>
          <a:xfrm>
            <a:off x="7157794" y="5348724"/>
            <a:ext cx="551979" cy="551979"/>
          </a:xfrm>
          <a:prstGeom prst="rect">
            <a:avLst/>
          </a:prstGeom>
        </p:spPr>
      </p:pic>
      <p:cxnSp>
        <p:nvCxnSpPr>
          <p:cNvPr id="130" name="Straight Connector 129">
            <a:extLst>
              <a:ext uri="{FF2B5EF4-FFF2-40B4-BE49-F238E27FC236}">
                <a16:creationId xmlns:a16="http://schemas.microsoft.com/office/drawing/2014/main" id="{8E778758-5E38-4A41-A56C-3D1BD56E3A51}"/>
              </a:ext>
            </a:extLst>
          </p:cNvPr>
          <p:cNvCxnSpPr>
            <a:cxnSpLocks/>
          </p:cNvCxnSpPr>
          <p:nvPr/>
        </p:nvCxnSpPr>
        <p:spPr>
          <a:xfrm flipV="1">
            <a:off x="7643824" y="5424265"/>
            <a:ext cx="270540" cy="161321"/>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2A4548A-82A8-447D-876D-CFFD6AA43D5C}"/>
              </a:ext>
            </a:extLst>
          </p:cNvPr>
          <p:cNvCxnSpPr>
            <a:cxnSpLocks/>
          </p:cNvCxnSpPr>
          <p:nvPr/>
        </p:nvCxnSpPr>
        <p:spPr>
          <a:xfrm>
            <a:off x="7652551" y="5690039"/>
            <a:ext cx="252228" cy="95875"/>
          </a:xfrm>
          <a:prstGeom prst="line">
            <a:avLst/>
          </a:prstGeom>
          <a:ln w="158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Slide Number Placeholder 1">
            <a:extLst>
              <a:ext uri="{FF2B5EF4-FFF2-40B4-BE49-F238E27FC236}">
                <a16:creationId xmlns:a16="http://schemas.microsoft.com/office/drawing/2014/main" id="{7B7AD3C7-F2D9-47BE-9CEA-90BCF6544B6E}"/>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4</a:t>
            </a:fld>
            <a:endParaRPr lang="en-US" sz="1100" dirty="0"/>
          </a:p>
        </p:txBody>
      </p:sp>
    </p:spTree>
    <p:extLst>
      <p:ext uri="{BB962C8B-B14F-4D97-AF65-F5344CB8AC3E}">
        <p14:creationId xmlns:p14="http://schemas.microsoft.com/office/powerpoint/2010/main" val="2315623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cs typeface="Arial" panose="020B0604020202020204" pitchFamily="34" charset="0"/>
              </a:rPr>
              <a:t>Azure Application Gateway</a:t>
            </a:r>
            <a:endParaRPr lang="en-US" sz="1600" dirty="0">
              <a:solidFill>
                <a:schemeClr val="tx1">
                  <a:lumMod val="65000"/>
                  <a:lumOff val="35000"/>
                </a:schemeClr>
              </a:solidFill>
            </a:endParaRPr>
          </a:p>
        </p:txBody>
      </p:sp>
      <p:pic>
        <p:nvPicPr>
          <p:cNvPr id="3" name="Picture 2">
            <a:extLst>
              <a:ext uri="{FF2B5EF4-FFF2-40B4-BE49-F238E27FC236}">
                <a16:creationId xmlns:a16="http://schemas.microsoft.com/office/drawing/2014/main" id="{E93CB669-0401-4999-AFE1-1318B60FE06D}"/>
              </a:ext>
            </a:extLst>
          </p:cNvPr>
          <p:cNvPicPr>
            <a:picLocks noChangeAspect="1"/>
          </p:cNvPicPr>
          <p:nvPr/>
        </p:nvPicPr>
        <p:blipFill>
          <a:blip r:embed="rId2"/>
          <a:stretch>
            <a:fillRect/>
          </a:stretch>
        </p:blipFill>
        <p:spPr>
          <a:xfrm>
            <a:off x="5044392" y="2143535"/>
            <a:ext cx="1419284" cy="2570930"/>
          </a:xfrm>
          <a:prstGeom prst="rect">
            <a:avLst/>
          </a:prstGeom>
        </p:spPr>
      </p:pic>
      <p:pic>
        <p:nvPicPr>
          <p:cNvPr id="5" name="Picture 2" descr="C:\Users\KD\AppData\Local\Temp\SNAGHTML1f5dc769.PNG">
            <a:extLst>
              <a:ext uri="{FF2B5EF4-FFF2-40B4-BE49-F238E27FC236}">
                <a16:creationId xmlns:a16="http://schemas.microsoft.com/office/drawing/2014/main" id="{4FBD0A40-B26E-4FF3-8756-F16E71AD8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909" y="3078448"/>
            <a:ext cx="752475" cy="6191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DF3F56B1-CFE9-42D0-BA57-3A4FF39A1FDD}"/>
              </a:ext>
            </a:extLst>
          </p:cNvPr>
          <p:cNvGrpSpPr/>
          <p:nvPr/>
        </p:nvGrpSpPr>
        <p:grpSpPr>
          <a:xfrm>
            <a:off x="7934036" y="1531502"/>
            <a:ext cx="1323943" cy="1856509"/>
            <a:chOff x="3205018" y="1921164"/>
            <a:chExt cx="1323943" cy="1856509"/>
          </a:xfrm>
        </p:grpSpPr>
        <p:sp>
          <p:nvSpPr>
            <p:cNvPr id="2" name="Rectangle 1">
              <a:extLst>
                <a:ext uri="{FF2B5EF4-FFF2-40B4-BE49-F238E27FC236}">
                  <a16:creationId xmlns:a16="http://schemas.microsoft.com/office/drawing/2014/main" id="{A1902328-BAB4-413B-9AE3-CB106EDB751A}"/>
                </a:ext>
              </a:extLst>
            </p:cNvPr>
            <p:cNvSpPr/>
            <p:nvPr/>
          </p:nvSpPr>
          <p:spPr bwMode="gray">
            <a:xfrm>
              <a:off x="3205018" y="1921164"/>
              <a:ext cx="1231580" cy="1856509"/>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8" name="Picture 7">
              <a:extLst>
                <a:ext uri="{FF2B5EF4-FFF2-40B4-BE49-F238E27FC236}">
                  <a16:creationId xmlns:a16="http://schemas.microsoft.com/office/drawing/2014/main" id="{92C3199A-EFF8-4BAF-8049-3332C8530D41}"/>
                </a:ext>
              </a:extLst>
            </p:cNvPr>
            <p:cNvPicPr>
              <a:picLocks noChangeAspect="1"/>
            </p:cNvPicPr>
            <p:nvPr/>
          </p:nvPicPr>
          <p:blipFill>
            <a:blip r:embed="rId4"/>
            <a:stretch>
              <a:fillRect/>
            </a:stretch>
          </p:blipFill>
          <p:spPr>
            <a:xfrm>
              <a:off x="3537429" y="2299874"/>
              <a:ext cx="538765" cy="538763"/>
            </a:xfrm>
            <a:prstGeom prst="rect">
              <a:avLst/>
            </a:prstGeom>
          </p:spPr>
        </p:pic>
        <p:sp>
          <p:nvSpPr>
            <p:cNvPr id="10" name="TextBox 9">
              <a:extLst>
                <a:ext uri="{FF2B5EF4-FFF2-40B4-BE49-F238E27FC236}">
                  <a16:creationId xmlns:a16="http://schemas.microsoft.com/office/drawing/2014/main" id="{ED336242-1F3B-4A6C-B0E6-65920784363F}"/>
                </a:ext>
              </a:extLst>
            </p:cNvPr>
            <p:cNvSpPr txBox="1"/>
            <p:nvPr/>
          </p:nvSpPr>
          <p:spPr>
            <a:xfrm>
              <a:off x="3297381" y="1990093"/>
              <a:ext cx="1231580" cy="169277"/>
            </a:xfrm>
            <a:prstGeom prst="rect">
              <a:avLst/>
            </a:prstGeom>
            <a:noFill/>
          </p:spPr>
          <p:txBody>
            <a:bodyPr wrap="square" lIns="0" tIns="0" rIns="0" bIns="0" rtlCol="0">
              <a:spAutoFit/>
            </a:bodyPr>
            <a:lstStyle/>
            <a:p>
              <a:pPr>
                <a:buSzPct val="100000"/>
              </a:pPr>
              <a:r>
                <a:rPr lang="en-US" sz="1100" dirty="0" err="1">
                  <a:solidFill>
                    <a:schemeClr val="tx1">
                      <a:lumMod val="65000"/>
                      <a:lumOff val="35000"/>
                    </a:schemeClr>
                  </a:solidFill>
                  <a:latin typeface="Arial" panose="020B0604020202020204" pitchFamily="34" charset="0"/>
                  <a:cs typeface="Arial" panose="020B0604020202020204" pitchFamily="34" charset="0"/>
                </a:rPr>
                <a:t>ImageServerPool</a:t>
              </a:r>
              <a:endParaRPr lang="en-US" sz="11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7E626DC-A053-4D99-AB52-0EB7D2899690}"/>
                </a:ext>
              </a:extLst>
            </p:cNvPr>
            <p:cNvPicPr>
              <a:picLocks noChangeAspect="1"/>
            </p:cNvPicPr>
            <p:nvPr/>
          </p:nvPicPr>
          <p:blipFill>
            <a:blip r:embed="rId4"/>
            <a:stretch>
              <a:fillRect/>
            </a:stretch>
          </p:blipFill>
          <p:spPr>
            <a:xfrm>
              <a:off x="3551425" y="2990820"/>
              <a:ext cx="538765" cy="538763"/>
            </a:xfrm>
            <a:prstGeom prst="rect">
              <a:avLst/>
            </a:prstGeom>
          </p:spPr>
        </p:pic>
      </p:grpSp>
      <p:grpSp>
        <p:nvGrpSpPr>
          <p:cNvPr id="13" name="Group 12">
            <a:extLst>
              <a:ext uri="{FF2B5EF4-FFF2-40B4-BE49-F238E27FC236}">
                <a16:creationId xmlns:a16="http://schemas.microsoft.com/office/drawing/2014/main" id="{A20E1D4B-2635-40D1-916B-DA39FED6AECA}"/>
              </a:ext>
            </a:extLst>
          </p:cNvPr>
          <p:cNvGrpSpPr/>
          <p:nvPr/>
        </p:nvGrpSpPr>
        <p:grpSpPr>
          <a:xfrm>
            <a:off x="7934036" y="3491366"/>
            <a:ext cx="1323943" cy="1856509"/>
            <a:chOff x="3205018" y="1921164"/>
            <a:chExt cx="1323943" cy="1856509"/>
          </a:xfrm>
        </p:grpSpPr>
        <p:sp>
          <p:nvSpPr>
            <p:cNvPr id="14" name="Rectangle 13">
              <a:extLst>
                <a:ext uri="{FF2B5EF4-FFF2-40B4-BE49-F238E27FC236}">
                  <a16:creationId xmlns:a16="http://schemas.microsoft.com/office/drawing/2014/main" id="{27FC50AD-3E8E-4B53-80BC-3D1A17FB0A01}"/>
                </a:ext>
              </a:extLst>
            </p:cNvPr>
            <p:cNvSpPr/>
            <p:nvPr/>
          </p:nvSpPr>
          <p:spPr bwMode="gray">
            <a:xfrm>
              <a:off x="3205018" y="1921164"/>
              <a:ext cx="1231580" cy="1856509"/>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5" name="Picture 14">
              <a:extLst>
                <a:ext uri="{FF2B5EF4-FFF2-40B4-BE49-F238E27FC236}">
                  <a16:creationId xmlns:a16="http://schemas.microsoft.com/office/drawing/2014/main" id="{BF16A397-5AF8-4252-84D6-025E430A1A5D}"/>
                </a:ext>
              </a:extLst>
            </p:cNvPr>
            <p:cNvPicPr>
              <a:picLocks noChangeAspect="1"/>
            </p:cNvPicPr>
            <p:nvPr/>
          </p:nvPicPr>
          <p:blipFill>
            <a:blip r:embed="rId4"/>
            <a:stretch>
              <a:fillRect/>
            </a:stretch>
          </p:blipFill>
          <p:spPr>
            <a:xfrm>
              <a:off x="3537429" y="2299874"/>
              <a:ext cx="538765" cy="538763"/>
            </a:xfrm>
            <a:prstGeom prst="rect">
              <a:avLst/>
            </a:prstGeom>
          </p:spPr>
        </p:pic>
        <p:sp>
          <p:nvSpPr>
            <p:cNvPr id="16" name="TextBox 15">
              <a:extLst>
                <a:ext uri="{FF2B5EF4-FFF2-40B4-BE49-F238E27FC236}">
                  <a16:creationId xmlns:a16="http://schemas.microsoft.com/office/drawing/2014/main" id="{AF2EEA8E-5B35-4A17-824A-F31C5C1EBC8D}"/>
                </a:ext>
              </a:extLst>
            </p:cNvPr>
            <p:cNvSpPr txBox="1"/>
            <p:nvPr/>
          </p:nvSpPr>
          <p:spPr>
            <a:xfrm>
              <a:off x="3297381" y="1990093"/>
              <a:ext cx="1231580" cy="169277"/>
            </a:xfrm>
            <a:prstGeom prst="rect">
              <a:avLst/>
            </a:prstGeom>
            <a:noFill/>
          </p:spPr>
          <p:txBody>
            <a:bodyPr wrap="square" lIns="0" tIns="0" rIns="0" bIns="0" rtlCol="0">
              <a:spAutoFit/>
            </a:bodyPr>
            <a:lstStyle/>
            <a:p>
              <a:pPr>
                <a:buSzPct val="100000"/>
              </a:pPr>
              <a:r>
                <a:rPr lang="en-US" sz="1100" dirty="0" err="1">
                  <a:solidFill>
                    <a:schemeClr val="tx1">
                      <a:lumMod val="65000"/>
                      <a:lumOff val="35000"/>
                    </a:schemeClr>
                  </a:solidFill>
                  <a:latin typeface="Arial" panose="020B0604020202020204" pitchFamily="34" charset="0"/>
                  <a:cs typeface="Arial" panose="020B0604020202020204" pitchFamily="34" charset="0"/>
                </a:rPr>
                <a:t>VideoServerPool</a:t>
              </a:r>
              <a:endParaRPr lang="en-US" sz="11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7EAB728B-FCA0-4548-9864-E7764AA76DFA}"/>
                </a:ext>
              </a:extLst>
            </p:cNvPr>
            <p:cNvPicPr>
              <a:picLocks noChangeAspect="1"/>
            </p:cNvPicPr>
            <p:nvPr/>
          </p:nvPicPr>
          <p:blipFill>
            <a:blip r:embed="rId4"/>
            <a:stretch>
              <a:fillRect/>
            </a:stretch>
          </p:blipFill>
          <p:spPr>
            <a:xfrm>
              <a:off x="3551425" y="2990820"/>
              <a:ext cx="538765" cy="538763"/>
            </a:xfrm>
            <a:prstGeom prst="rect">
              <a:avLst/>
            </a:prstGeom>
          </p:spPr>
        </p:pic>
      </p:grpSp>
      <p:cxnSp>
        <p:nvCxnSpPr>
          <p:cNvPr id="19" name="Straight Arrow Connector 18">
            <a:extLst>
              <a:ext uri="{FF2B5EF4-FFF2-40B4-BE49-F238E27FC236}">
                <a16:creationId xmlns:a16="http://schemas.microsoft.com/office/drawing/2014/main" id="{B64B1AA3-B0F3-4698-9EBF-57783058E90C}"/>
              </a:ext>
            </a:extLst>
          </p:cNvPr>
          <p:cNvCxnSpPr>
            <a:cxnSpLocks/>
          </p:cNvCxnSpPr>
          <p:nvPr/>
        </p:nvCxnSpPr>
        <p:spPr>
          <a:xfrm>
            <a:off x="3157933" y="3426691"/>
            <a:ext cx="1754909" cy="2309"/>
          </a:xfrm>
          <a:prstGeom prst="straightConnector1">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4E344F-9863-452A-A112-5EA273329779}"/>
              </a:ext>
            </a:extLst>
          </p:cNvPr>
          <p:cNvSpPr txBox="1"/>
          <p:nvPr/>
        </p:nvSpPr>
        <p:spPr>
          <a:xfrm>
            <a:off x="3549229" y="3322089"/>
            <a:ext cx="967353" cy="169277"/>
          </a:xfrm>
          <a:prstGeom prst="rect">
            <a:avLst/>
          </a:prstGeom>
          <a:solidFill>
            <a:schemeClr val="bg1"/>
          </a:solidFill>
        </p:spPr>
        <p:txBody>
          <a:bodyPr wrap="square" lIns="0" tIns="0" rIns="0" bIns="0" rtlCol="0">
            <a:spAutoFit/>
          </a:bodyPr>
          <a:lstStyle/>
          <a:p>
            <a:pPr algn="ctr">
              <a:buSzPct val="100000"/>
            </a:pPr>
            <a:r>
              <a:rPr lang="en-US" sz="1100" dirty="0">
                <a:solidFill>
                  <a:schemeClr val="tx1">
                    <a:lumMod val="65000"/>
                    <a:lumOff val="35000"/>
                  </a:schemeClr>
                </a:solidFill>
                <a:latin typeface="Arial" panose="020B0604020202020204" pitchFamily="34" charset="0"/>
                <a:cs typeface="Arial" panose="020B0604020202020204" pitchFamily="34" charset="0"/>
              </a:rPr>
              <a:t>Contoso.com</a:t>
            </a:r>
          </a:p>
        </p:txBody>
      </p:sp>
      <p:cxnSp>
        <p:nvCxnSpPr>
          <p:cNvPr id="22" name="Straight Arrow Connector 21">
            <a:extLst>
              <a:ext uri="{FF2B5EF4-FFF2-40B4-BE49-F238E27FC236}">
                <a16:creationId xmlns:a16="http://schemas.microsoft.com/office/drawing/2014/main" id="{AF6EC59C-36DE-494B-A7F8-0E5BE1F39115}"/>
              </a:ext>
            </a:extLst>
          </p:cNvPr>
          <p:cNvCxnSpPr>
            <a:cxnSpLocks/>
          </p:cNvCxnSpPr>
          <p:nvPr/>
        </p:nvCxnSpPr>
        <p:spPr>
          <a:xfrm flipV="1">
            <a:off x="6595226" y="2364509"/>
            <a:ext cx="1246447" cy="1023502"/>
          </a:xfrm>
          <a:prstGeom prst="straightConnector1">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4D43D0C-5CD1-4B00-B618-5DC2CA081752}"/>
              </a:ext>
            </a:extLst>
          </p:cNvPr>
          <p:cNvSpPr txBox="1"/>
          <p:nvPr/>
        </p:nvSpPr>
        <p:spPr>
          <a:xfrm>
            <a:off x="6685591" y="2789738"/>
            <a:ext cx="967353" cy="169277"/>
          </a:xfrm>
          <a:prstGeom prst="rect">
            <a:avLst/>
          </a:prstGeom>
          <a:solidFill>
            <a:schemeClr val="bg1"/>
          </a:solidFill>
        </p:spPr>
        <p:txBody>
          <a:bodyPr wrap="square" lIns="0" tIns="0" rIns="0" bIns="0" rtlCol="0">
            <a:spAutoFit/>
          </a:bodyPr>
          <a:lstStyle/>
          <a:p>
            <a:pPr algn="ctr">
              <a:buSzPct val="100000"/>
            </a:pPr>
            <a:r>
              <a:rPr lang="en-US" sz="1100" dirty="0">
                <a:solidFill>
                  <a:schemeClr val="tx1">
                    <a:lumMod val="65000"/>
                    <a:lumOff val="35000"/>
                  </a:schemeClr>
                </a:solidFill>
                <a:latin typeface="Arial" panose="020B0604020202020204" pitchFamily="34" charset="0"/>
                <a:cs typeface="Arial" panose="020B0604020202020204" pitchFamily="34" charset="0"/>
              </a:rPr>
              <a:t>/images/*</a:t>
            </a:r>
          </a:p>
        </p:txBody>
      </p:sp>
      <p:cxnSp>
        <p:nvCxnSpPr>
          <p:cNvPr id="26" name="Straight Arrow Connector 25">
            <a:extLst>
              <a:ext uri="{FF2B5EF4-FFF2-40B4-BE49-F238E27FC236}">
                <a16:creationId xmlns:a16="http://schemas.microsoft.com/office/drawing/2014/main" id="{16BB5FCC-F107-4867-8A4A-62CE4ACE5DC1}"/>
              </a:ext>
            </a:extLst>
          </p:cNvPr>
          <p:cNvCxnSpPr>
            <a:cxnSpLocks/>
          </p:cNvCxnSpPr>
          <p:nvPr/>
        </p:nvCxnSpPr>
        <p:spPr>
          <a:xfrm>
            <a:off x="6595226" y="3426691"/>
            <a:ext cx="1210118" cy="982148"/>
          </a:xfrm>
          <a:prstGeom prst="straightConnector1">
            <a:avLst/>
          </a:prstGeom>
          <a:ln w="254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49B0E6-62E3-42C6-8599-F41B3991A8B3}"/>
              </a:ext>
            </a:extLst>
          </p:cNvPr>
          <p:cNvSpPr txBox="1"/>
          <p:nvPr/>
        </p:nvSpPr>
        <p:spPr>
          <a:xfrm>
            <a:off x="6685591" y="3833126"/>
            <a:ext cx="967353" cy="169277"/>
          </a:xfrm>
          <a:prstGeom prst="rect">
            <a:avLst/>
          </a:prstGeom>
          <a:solidFill>
            <a:schemeClr val="bg1"/>
          </a:solidFill>
        </p:spPr>
        <p:txBody>
          <a:bodyPr wrap="square" lIns="0" tIns="0" rIns="0" bIns="0" rtlCol="0">
            <a:spAutoFit/>
          </a:bodyPr>
          <a:lstStyle/>
          <a:p>
            <a:pPr algn="ctr">
              <a:buSzPct val="100000"/>
            </a:pPr>
            <a:r>
              <a:rPr lang="en-US" sz="1100" dirty="0">
                <a:solidFill>
                  <a:schemeClr val="tx1">
                    <a:lumMod val="65000"/>
                    <a:lumOff val="35000"/>
                  </a:schemeClr>
                </a:solidFill>
                <a:latin typeface="Arial" panose="020B0604020202020204" pitchFamily="34" charset="0"/>
                <a:cs typeface="Arial" panose="020B0604020202020204" pitchFamily="34" charset="0"/>
              </a:rPr>
              <a:t>/video/*</a:t>
            </a:r>
          </a:p>
        </p:txBody>
      </p:sp>
      <p:sp>
        <p:nvSpPr>
          <p:cNvPr id="30" name="Rectangle 29">
            <a:extLst>
              <a:ext uri="{FF2B5EF4-FFF2-40B4-BE49-F238E27FC236}">
                <a16:creationId xmlns:a16="http://schemas.microsoft.com/office/drawing/2014/main" id="{D0AB21EC-5188-4CDC-B966-0E1498E2FD4A}"/>
              </a:ext>
            </a:extLst>
          </p:cNvPr>
          <p:cNvSpPr/>
          <p:nvPr/>
        </p:nvSpPr>
        <p:spPr>
          <a:xfrm>
            <a:off x="4032905" y="5941583"/>
            <a:ext cx="6096000" cy="430887"/>
          </a:xfrm>
          <a:prstGeom prst="rect">
            <a:avLst/>
          </a:prstGeom>
        </p:spPr>
        <p:txBody>
          <a:bodyPr>
            <a:spAutoFit/>
          </a:bodyPr>
          <a:lstStyle/>
          <a:p>
            <a:r>
              <a:rPr lang="en-US" sz="1100" dirty="0">
                <a:latin typeface="Arial" panose="020B0604020202020204" pitchFamily="34" charset="0"/>
                <a:cs typeface="Arial" panose="020B0604020202020204" pitchFamily="34" charset="0"/>
                <a:hlinkClick r:id="rId5"/>
              </a:rPr>
              <a:t>https://docs.microsoft.com/en-us/azure/application-gateway/overview</a:t>
            </a:r>
            <a:endParaRPr lang="en-US"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p:sp>
        <p:nvSpPr>
          <p:cNvPr id="24" name="Slide Number Placeholder 1">
            <a:extLst>
              <a:ext uri="{FF2B5EF4-FFF2-40B4-BE49-F238E27FC236}">
                <a16:creationId xmlns:a16="http://schemas.microsoft.com/office/drawing/2014/main" id="{93F7E7F8-8954-4A30-A6EA-47C65A7347B7}"/>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5</a:t>
            </a:fld>
            <a:endParaRPr lang="en-US" sz="1100" dirty="0"/>
          </a:p>
        </p:txBody>
      </p:sp>
    </p:spTree>
    <p:extLst>
      <p:ext uri="{BB962C8B-B14F-4D97-AF65-F5344CB8AC3E}">
        <p14:creationId xmlns:p14="http://schemas.microsoft.com/office/powerpoint/2010/main" val="594293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Rounded Corners 124">
            <a:extLst>
              <a:ext uri="{FF2B5EF4-FFF2-40B4-BE49-F238E27FC236}">
                <a16:creationId xmlns:a16="http://schemas.microsoft.com/office/drawing/2014/main" id="{CBA081C2-F82F-4854-89B4-781307D5824C}"/>
              </a:ext>
            </a:extLst>
          </p:cNvPr>
          <p:cNvSpPr/>
          <p:nvPr/>
        </p:nvSpPr>
        <p:spPr bwMode="gray">
          <a:xfrm>
            <a:off x="2912788" y="1380715"/>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4" name="Rectangle: Rounded Corners 123">
            <a:extLst>
              <a:ext uri="{FF2B5EF4-FFF2-40B4-BE49-F238E27FC236}">
                <a16:creationId xmlns:a16="http://schemas.microsoft.com/office/drawing/2014/main" id="{3274674E-74D5-4961-8174-FB16F5580A3B}"/>
              </a:ext>
            </a:extLst>
          </p:cNvPr>
          <p:cNvSpPr/>
          <p:nvPr/>
        </p:nvSpPr>
        <p:spPr bwMode="gray">
          <a:xfrm>
            <a:off x="2976842" y="1455934"/>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2" name="Rectangle 81">
            <a:extLst>
              <a:ext uri="{FF2B5EF4-FFF2-40B4-BE49-F238E27FC236}">
                <a16:creationId xmlns:a16="http://schemas.microsoft.com/office/drawing/2014/main" id="{D3A77996-3F6E-4BD6-B3BB-99C009F03F0A}"/>
              </a:ext>
            </a:extLst>
          </p:cNvPr>
          <p:cNvSpPr/>
          <p:nvPr/>
        </p:nvSpPr>
        <p:spPr bwMode="gray">
          <a:xfrm>
            <a:off x="7686983" y="2505989"/>
            <a:ext cx="1541548" cy="439313"/>
          </a:xfrm>
          <a:prstGeom prst="rect">
            <a:avLst/>
          </a:prstGeom>
          <a:solidFill>
            <a:schemeClr val="accent1">
              <a:lumMod val="20000"/>
              <a:lumOff val="80000"/>
            </a:schemeClr>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5" name="Rectangle 84">
            <a:extLst>
              <a:ext uri="{FF2B5EF4-FFF2-40B4-BE49-F238E27FC236}">
                <a16:creationId xmlns:a16="http://schemas.microsoft.com/office/drawing/2014/main" id="{0FCE04E8-5C23-4A66-B3A1-166801A7888B}"/>
              </a:ext>
            </a:extLst>
          </p:cNvPr>
          <p:cNvSpPr/>
          <p:nvPr/>
        </p:nvSpPr>
        <p:spPr bwMode="gray">
          <a:xfrm>
            <a:off x="7686983" y="3041245"/>
            <a:ext cx="1541548" cy="439313"/>
          </a:xfrm>
          <a:prstGeom prst="rect">
            <a:avLst/>
          </a:prstGeom>
          <a:solidFill>
            <a:schemeClr val="accent1">
              <a:lumMod val="20000"/>
              <a:lumOff val="80000"/>
            </a:schemeClr>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cs typeface="Arial" panose="020B0604020202020204" pitchFamily="34" charset="0"/>
              </a:rPr>
              <a:t>Azure Application Insights</a:t>
            </a:r>
            <a:endParaRPr lang="en-US" sz="1600" dirty="0">
              <a:solidFill>
                <a:schemeClr val="tx1">
                  <a:lumMod val="65000"/>
                  <a:lumOff val="35000"/>
                </a:schemeClr>
              </a:solidFill>
            </a:endParaRPr>
          </a:p>
        </p:txBody>
      </p:sp>
      <p:sp>
        <p:nvSpPr>
          <p:cNvPr id="21" name="TextBox 20">
            <a:extLst>
              <a:ext uri="{FF2B5EF4-FFF2-40B4-BE49-F238E27FC236}">
                <a16:creationId xmlns:a16="http://schemas.microsoft.com/office/drawing/2014/main" id="{664E344F-9863-452A-A112-5EA273329779}"/>
              </a:ext>
            </a:extLst>
          </p:cNvPr>
          <p:cNvSpPr txBox="1"/>
          <p:nvPr/>
        </p:nvSpPr>
        <p:spPr>
          <a:xfrm rot="16200000">
            <a:off x="3157112" y="2187929"/>
            <a:ext cx="641930" cy="307777"/>
          </a:xfrm>
          <a:prstGeom prst="rect">
            <a:avLst/>
          </a:prstGeom>
          <a:solidFill>
            <a:schemeClr val="bg1"/>
          </a:solid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HTTP</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requests</a:t>
            </a:r>
          </a:p>
        </p:txBody>
      </p:sp>
      <p:sp>
        <p:nvSpPr>
          <p:cNvPr id="4" name="Rectangle 3">
            <a:extLst>
              <a:ext uri="{FF2B5EF4-FFF2-40B4-BE49-F238E27FC236}">
                <a16:creationId xmlns:a16="http://schemas.microsoft.com/office/drawing/2014/main" id="{C226A971-FA77-46CD-A31E-368AB3671374}"/>
              </a:ext>
            </a:extLst>
          </p:cNvPr>
          <p:cNvSpPr/>
          <p:nvPr/>
        </p:nvSpPr>
        <p:spPr>
          <a:xfrm>
            <a:off x="3298307" y="5895416"/>
            <a:ext cx="6096000" cy="261610"/>
          </a:xfrm>
          <a:prstGeom prst="rect">
            <a:avLst/>
          </a:prstGeom>
        </p:spPr>
        <p:txBody>
          <a:bodyPr>
            <a:spAutoFit/>
          </a:bodyPr>
          <a:lstStyle/>
          <a:p>
            <a:r>
              <a:rPr lang="en-US" sz="1100" dirty="0">
                <a:latin typeface="Arial" panose="020B0604020202020204" pitchFamily="34" charset="0"/>
                <a:cs typeface="Arial" panose="020B0604020202020204" pitchFamily="34" charset="0"/>
                <a:hlinkClick r:id="rId2"/>
              </a:rPr>
              <a:t>https://docs.microsoft.com/en-us/azure/azure-monitor/app/app-insights-overview</a:t>
            </a:r>
            <a:endParaRPr lang="en-US" sz="1100" dirty="0">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A7942745-2295-452C-B0AC-2582AC55629E}"/>
              </a:ext>
            </a:extLst>
          </p:cNvPr>
          <p:cNvPicPr>
            <a:picLocks noChangeAspect="1"/>
          </p:cNvPicPr>
          <p:nvPr/>
        </p:nvPicPr>
        <p:blipFill>
          <a:blip r:embed="rId3"/>
          <a:stretch>
            <a:fillRect/>
          </a:stretch>
        </p:blipFill>
        <p:spPr>
          <a:xfrm>
            <a:off x="8846834" y="3082558"/>
            <a:ext cx="313058" cy="313058"/>
          </a:xfrm>
          <a:prstGeom prst="rect">
            <a:avLst/>
          </a:prstGeom>
        </p:spPr>
      </p:pic>
      <p:pic>
        <p:nvPicPr>
          <p:cNvPr id="28" name="Picture 27">
            <a:extLst>
              <a:ext uri="{FF2B5EF4-FFF2-40B4-BE49-F238E27FC236}">
                <a16:creationId xmlns:a16="http://schemas.microsoft.com/office/drawing/2014/main" id="{BF105A97-8641-4334-A4A6-993C96303198}"/>
              </a:ext>
            </a:extLst>
          </p:cNvPr>
          <p:cNvPicPr>
            <a:picLocks noChangeAspect="1"/>
          </p:cNvPicPr>
          <p:nvPr/>
        </p:nvPicPr>
        <p:blipFill>
          <a:blip r:embed="rId4"/>
          <a:stretch>
            <a:fillRect/>
          </a:stretch>
        </p:blipFill>
        <p:spPr>
          <a:xfrm>
            <a:off x="8784309" y="2547701"/>
            <a:ext cx="375583" cy="375583"/>
          </a:xfrm>
          <a:prstGeom prst="rect">
            <a:avLst/>
          </a:prstGeom>
        </p:spPr>
      </p:pic>
      <p:pic>
        <p:nvPicPr>
          <p:cNvPr id="49" name="Picture 48">
            <a:extLst>
              <a:ext uri="{FF2B5EF4-FFF2-40B4-BE49-F238E27FC236}">
                <a16:creationId xmlns:a16="http://schemas.microsoft.com/office/drawing/2014/main" id="{293B81FA-17A6-42ED-AF39-E9346ECA70B0}"/>
              </a:ext>
            </a:extLst>
          </p:cNvPr>
          <p:cNvPicPr>
            <a:picLocks noChangeAspect="1"/>
          </p:cNvPicPr>
          <p:nvPr/>
        </p:nvPicPr>
        <p:blipFill>
          <a:blip r:embed="rId5"/>
          <a:stretch>
            <a:fillRect/>
          </a:stretch>
        </p:blipFill>
        <p:spPr>
          <a:xfrm>
            <a:off x="2353798" y="4108187"/>
            <a:ext cx="556983" cy="556983"/>
          </a:xfrm>
          <a:prstGeom prst="rect">
            <a:avLst/>
          </a:prstGeom>
        </p:spPr>
      </p:pic>
      <p:sp>
        <p:nvSpPr>
          <p:cNvPr id="51" name="Rectangle: Rounded Corners 50">
            <a:extLst>
              <a:ext uri="{FF2B5EF4-FFF2-40B4-BE49-F238E27FC236}">
                <a16:creationId xmlns:a16="http://schemas.microsoft.com/office/drawing/2014/main" id="{23D48D9A-FB07-445C-9A10-C9EC19F4EE58}"/>
              </a:ext>
            </a:extLst>
          </p:cNvPr>
          <p:cNvSpPr/>
          <p:nvPr/>
        </p:nvSpPr>
        <p:spPr bwMode="gray">
          <a:xfrm>
            <a:off x="4057193" y="4144157"/>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55" name="Group 54">
            <a:extLst>
              <a:ext uri="{FF2B5EF4-FFF2-40B4-BE49-F238E27FC236}">
                <a16:creationId xmlns:a16="http://schemas.microsoft.com/office/drawing/2014/main" id="{FDD070EA-C5D8-413C-99F0-49A36C1A38F6}"/>
              </a:ext>
            </a:extLst>
          </p:cNvPr>
          <p:cNvGrpSpPr/>
          <p:nvPr/>
        </p:nvGrpSpPr>
        <p:grpSpPr>
          <a:xfrm>
            <a:off x="4552163" y="4470439"/>
            <a:ext cx="288741" cy="177776"/>
            <a:chOff x="4262351" y="3669413"/>
            <a:chExt cx="288741" cy="171240"/>
          </a:xfrm>
        </p:grpSpPr>
        <p:sp>
          <p:nvSpPr>
            <p:cNvPr id="56" name="Rectangle: Rounded Corners 55">
              <a:extLst>
                <a:ext uri="{FF2B5EF4-FFF2-40B4-BE49-F238E27FC236}">
                  <a16:creationId xmlns:a16="http://schemas.microsoft.com/office/drawing/2014/main" id="{C2052037-0F69-46DF-90CE-A367B64DF54A}"/>
                </a:ext>
              </a:extLst>
            </p:cNvPr>
            <p:cNvSpPr/>
            <p:nvPr/>
          </p:nvSpPr>
          <p:spPr bwMode="gray">
            <a:xfrm>
              <a:off x="4277257" y="3669413"/>
              <a:ext cx="273835" cy="171240"/>
            </a:xfrm>
            <a:prstGeom prst="roundRect">
              <a:avLst/>
            </a:prstGeom>
            <a:solidFill>
              <a:srgbClr val="8F45C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7" name="TextBox 56">
              <a:extLst>
                <a:ext uri="{FF2B5EF4-FFF2-40B4-BE49-F238E27FC236}">
                  <a16:creationId xmlns:a16="http://schemas.microsoft.com/office/drawing/2014/main" id="{E7BDCCE6-D8CE-45A8-9247-844476EE9A36}"/>
                </a:ext>
              </a:extLst>
            </p:cNvPr>
            <p:cNvSpPr txBox="1"/>
            <p:nvPr/>
          </p:nvSpPr>
          <p:spPr>
            <a:xfrm>
              <a:off x="4262351" y="3671376"/>
              <a:ext cx="288741" cy="169277"/>
            </a:xfrm>
            <a:prstGeom prst="rect">
              <a:avLst/>
            </a:prstGeom>
            <a:noFill/>
          </p:spPr>
          <p:txBody>
            <a:bodyPr wrap="square" lIns="0" tIns="0" rIns="0" bIns="0" rtlCol="0">
              <a:spAutoFit/>
            </a:bodyPr>
            <a:lstStyle/>
            <a:p>
              <a:pPr algn="ctr">
                <a:spcBef>
                  <a:spcPts val="600"/>
                </a:spcBef>
                <a:buSzPct val="100000"/>
              </a:pPr>
              <a:r>
                <a:rPr lang="en-US" sz="1100" dirty="0">
                  <a:solidFill>
                    <a:schemeClr val="bg1"/>
                  </a:solidFill>
                  <a:latin typeface="Arial" panose="020B0604020202020204" pitchFamily="34" charset="0"/>
                  <a:cs typeface="Arial" panose="020B0604020202020204" pitchFamily="34" charset="0"/>
                </a:rPr>
                <a:t>AI</a:t>
              </a:r>
            </a:p>
          </p:txBody>
        </p:sp>
      </p:grpSp>
      <p:sp>
        <p:nvSpPr>
          <p:cNvPr id="58" name="Rectangle: Rounded Corners 57">
            <a:extLst>
              <a:ext uri="{FF2B5EF4-FFF2-40B4-BE49-F238E27FC236}">
                <a16:creationId xmlns:a16="http://schemas.microsoft.com/office/drawing/2014/main" id="{F6661959-38CB-4F7A-B88B-FB7871BF550B}"/>
              </a:ext>
            </a:extLst>
          </p:cNvPr>
          <p:cNvSpPr/>
          <p:nvPr/>
        </p:nvSpPr>
        <p:spPr bwMode="gray">
          <a:xfrm>
            <a:off x="3057302" y="4144159"/>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2" name="Rectangle: Rounded Corners 61">
            <a:extLst>
              <a:ext uri="{FF2B5EF4-FFF2-40B4-BE49-F238E27FC236}">
                <a16:creationId xmlns:a16="http://schemas.microsoft.com/office/drawing/2014/main" id="{EB21B7A2-01C8-4594-BD88-E730ECF6BB2C}"/>
              </a:ext>
            </a:extLst>
          </p:cNvPr>
          <p:cNvSpPr/>
          <p:nvPr/>
        </p:nvSpPr>
        <p:spPr bwMode="gray">
          <a:xfrm>
            <a:off x="3064998" y="2676249"/>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63" name="Group 62">
            <a:extLst>
              <a:ext uri="{FF2B5EF4-FFF2-40B4-BE49-F238E27FC236}">
                <a16:creationId xmlns:a16="http://schemas.microsoft.com/office/drawing/2014/main" id="{1C9A9271-3094-404F-BF0F-7F6EF561E61E}"/>
              </a:ext>
            </a:extLst>
          </p:cNvPr>
          <p:cNvGrpSpPr/>
          <p:nvPr/>
        </p:nvGrpSpPr>
        <p:grpSpPr>
          <a:xfrm>
            <a:off x="3559968" y="3002531"/>
            <a:ext cx="288741" cy="177776"/>
            <a:chOff x="4262351" y="3669413"/>
            <a:chExt cx="288741" cy="171240"/>
          </a:xfrm>
        </p:grpSpPr>
        <p:sp>
          <p:nvSpPr>
            <p:cNvPr id="64" name="Rectangle: Rounded Corners 63">
              <a:extLst>
                <a:ext uri="{FF2B5EF4-FFF2-40B4-BE49-F238E27FC236}">
                  <a16:creationId xmlns:a16="http://schemas.microsoft.com/office/drawing/2014/main" id="{F6D29A21-51A8-4948-B392-56F3D859673C}"/>
                </a:ext>
              </a:extLst>
            </p:cNvPr>
            <p:cNvSpPr/>
            <p:nvPr/>
          </p:nvSpPr>
          <p:spPr bwMode="gray">
            <a:xfrm>
              <a:off x="4277257" y="3669413"/>
              <a:ext cx="273835" cy="171240"/>
            </a:xfrm>
            <a:prstGeom prst="roundRect">
              <a:avLst/>
            </a:prstGeom>
            <a:solidFill>
              <a:srgbClr val="8F45C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5" name="TextBox 64">
              <a:extLst>
                <a:ext uri="{FF2B5EF4-FFF2-40B4-BE49-F238E27FC236}">
                  <a16:creationId xmlns:a16="http://schemas.microsoft.com/office/drawing/2014/main" id="{031C4EDB-FEE9-43CF-B43D-6963806847CB}"/>
                </a:ext>
              </a:extLst>
            </p:cNvPr>
            <p:cNvSpPr txBox="1"/>
            <p:nvPr/>
          </p:nvSpPr>
          <p:spPr>
            <a:xfrm>
              <a:off x="4262351" y="3671376"/>
              <a:ext cx="288741" cy="169277"/>
            </a:xfrm>
            <a:prstGeom prst="rect">
              <a:avLst/>
            </a:prstGeom>
            <a:noFill/>
          </p:spPr>
          <p:txBody>
            <a:bodyPr wrap="square" lIns="0" tIns="0" rIns="0" bIns="0" rtlCol="0">
              <a:spAutoFit/>
            </a:bodyPr>
            <a:lstStyle/>
            <a:p>
              <a:pPr algn="ctr">
                <a:spcBef>
                  <a:spcPts val="600"/>
                </a:spcBef>
                <a:buSzPct val="100000"/>
              </a:pPr>
              <a:r>
                <a:rPr lang="en-US" sz="1100" dirty="0">
                  <a:solidFill>
                    <a:schemeClr val="bg1"/>
                  </a:solidFill>
                  <a:latin typeface="Arial" panose="020B0604020202020204" pitchFamily="34" charset="0"/>
                  <a:cs typeface="Arial" panose="020B0604020202020204" pitchFamily="34" charset="0"/>
                </a:rPr>
                <a:t>AI</a:t>
              </a:r>
            </a:p>
          </p:txBody>
        </p:sp>
      </p:grpSp>
      <p:grpSp>
        <p:nvGrpSpPr>
          <p:cNvPr id="183" name="Group 182">
            <a:extLst>
              <a:ext uri="{FF2B5EF4-FFF2-40B4-BE49-F238E27FC236}">
                <a16:creationId xmlns:a16="http://schemas.microsoft.com/office/drawing/2014/main" id="{D83A62A2-92EF-4148-A6B1-D012CF36AC68}"/>
              </a:ext>
            </a:extLst>
          </p:cNvPr>
          <p:cNvGrpSpPr/>
          <p:nvPr/>
        </p:nvGrpSpPr>
        <p:grpSpPr>
          <a:xfrm>
            <a:off x="5431989" y="1951099"/>
            <a:ext cx="1662205" cy="2750416"/>
            <a:chOff x="3968430" y="1791615"/>
            <a:chExt cx="1662205" cy="2652476"/>
          </a:xfrm>
        </p:grpSpPr>
        <p:sp>
          <p:nvSpPr>
            <p:cNvPr id="73" name="Rectangle: Rounded Corners 72">
              <a:extLst>
                <a:ext uri="{FF2B5EF4-FFF2-40B4-BE49-F238E27FC236}">
                  <a16:creationId xmlns:a16="http://schemas.microsoft.com/office/drawing/2014/main" id="{00881112-11DE-45B4-94B1-C30425DF2447}"/>
                </a:ext>
              </a:extLst>
            </p:cNvPr>
            <p:cNvSpPr/>
            <p:nvPr/>
          </p:nvSpPr>
          <p:spPr bwMode="gray">
            <a:xfrm>
              <a:off x="3968430" y="1791615"/>
              <a:ext cx="1403927" cy="2607187"/>
            </a:xfrm>
            <a:prstGeom prst="roundRect">
              <a:avLst/>
            </a:prstGeom>
            <a:solidFill>
              <a:schemeClr val="tx2">
                <a:lumMod val="20000"/>
                <a:lumOff val="80000"/>
              </a:schemeClr>
            </a:solidFill>
            <a:ln w="19050" algn="ctr">
              <a:solidFill>
                <a:schemeClr val="bg2">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1" name="Picture 30">
              <a:extLst>
                <a:ext uri="{FF2B5EF4-FFF2-40B4-BE49-F238E27FC236}">
                  <a16:creationId xmlns:a16="http://schemas.microsoft.com/office/drawing/2014/main" id="{6A044108-E603-4816-A65C-D5618634EAE0}"/>
                </a:ext>
              </a:extLst>
            </p:cNvPr>
            <p:cNvPicPr>
              <a:picLocks noChangeAspect="1"/>
            </p:cNvPicPr>
            <p:nvPr/>
          </p:nvPicPr>
          <p:blipFill>
            <a:blip r:embed="rId6"/>
            <a:stretch>
              <a:fillRect/>
            </a:stretch>
          </p:blipFill>
          <p:spPr>
            <a:xfrm>
              <a:off x="4850345" y="4002026"/>
              <a:ext cx="780290" cy="442065"/>
            </a:xfrm>
            <a:prstGeom prst="rect">
              <a:avLst/>
            </a:prstGeom>
          </p:spPr>
        </p:pic>
        <p:grpSp>
          <p:nvGrpSpPr>
            <p:cNvPr id="71" name="Group 70">
              <a:extLst>
                <a:ext uri="{FF2B5EF4-FFF2-40B4-BE49-F238E27FC236}">
                  <a16:creationId xmlns:a16="http://schemas.microsoft.com/office/drawing/2014/main" id="{965FC4CD-116E-4CCB-9ECD-9DF5479FA6ED}"/>
                </a:ext>
              </a:extLst>
            </p:cNvPr>
            <p:cNvGrpSpPr/>
            <p:nvPr/>
          </p:nvGrpSpPr>
          <p:grpSpPr>
            <a:xfrm>
              <a:off x="4120119" y="2290279"/>
              <a:ext cx="1172462" cy="1325985"/>
              <a:chOff x="4534127" y="1603003"/>
              <a:chExt cx="967353" cy="998886"/>
            </a:xfrm>
          </p:grpSpPr>
          <p:sp>
            <p:nvSpPr>
              <p:cNvPr id="66" name="Rectangle: Rounded Corners 65">
                <a:extLst>
                  <a:ext uri="{FF2B5EF4-FFF2-40B4-BE49-F238E27FC236}">
                    <a16:creationId xmlns:a16="http://schemas.microsoft.com/office/drawing/2014/main" id="{6F4C95B7-93FC-4BEC-BA91-840CAB19AA29}"/>
                  </a:ext>
                </a:extLst>
              </p:cNvPr>
              <p:cNvSpPr/>
              <p:nvPr/>
            </p:nvSpPr>
            <p:spPr bwMode="gray">
              <a:xfrm>
                <a:off x="4534127" y="1603003"/>
                <a:ext cx="967352" cy="998886"/>
              </a:xfrm>
              <a:prstGeom prst="roundRect">
                <a:avLst/>
              </a:prstGeom>
              <a:solidFill>
                <a:srgbClr val="DEC8EE"/>
              </a:solidFill>
              <a:ln w="9525" algn="ctr">
                <a:solidFill>
                  <a:srgbClr val="7030A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24" name="Picture 23">
                <a:extLst>
                  <a:ext uri="{FF2B5EF4-FFF2-40B4-BE49-F238E27FC236}">
                    <a16:creationId xmlns:a16="http://schemas.microsoft.com/office/drawing/2014/main" id="{92D7CB4A-9D47-4F59-8037-AFE0A23182A0}"/>
                  </a:ext>
                </a:extLst>
              </p:cNvPr>
              <p:cNvPicPr>
                <a:picLocks noChangeAspect="1"/>
              </p:cNvPicPr>
              <p:nvPr/>
            </p:nvPicPr>
            <p:blipFill>
              <a:blip r:embed="rId7"/>
              <a:stretch>
                <a:fillRect/>
              </a:stretch>
            </p:blipFill>
            <p:spPr>
              <a:xfrm>
                <a:off x="4834345" y="2177244"/>
                <a:ext cx="366916" cy="366916"/>
              </a:xfrm>
              <a:prstGeom prst="rect">
                <a:avLst/>
              </a:prstGeom>
            </p:spPr>
          </p:pic>
          <p:sp>
            <p:nvSpPr>
              <p:cNvPr id="70" name="TextBox 69">
                <a:extLst>
                  <a:ext uri="{FF2B5EF4-FFF2-40B4-BE49-F238E27FC236}">
                    <a16:creationId xmlns:a16="http://schemas.microsoft.com/office/drawing/2014/main" id="{71CE4066-780B-417E-9131-93A2CE510744}"/>
                  </a:ext>
                </a:extLst>
              </p:cNvPr>
              <p:cNvSpPr txBox="1"/>
              <p:nvPr/>
            </p:nvSpPr>
            <p:spPr>
              <a:xfrm>
                <a:off x="4534127" y="1862034"/>
                <a:ext cx="967353" cy="307777"/>
              </a:xfrm>
              <a:prstGeom prst="rect">
                <a:avLst/>
              </a:prstGeom>
              <a:noFill/>
            </p:spPr>
            <p:txBody>
              <a:bodyPr wrap="square" lIns="0" tIns="0" rIns="0" bIns="0" rtlCol="0">
                <a:spAutoFit/>
              </a:bodyPr>
              <a:lstStyle/>
              <a:p>
                <a:pPr algn="ctr">
                  <a:buSzPct val="100000"/>
                </a:pPr>
                <a:r>
                  <a:rPr lang="en-US" sz="1000" b="1" dirty="0">
                    <a:solidFill>
                      <a:schemeClr val="tx1">
                        <a:lumMod val="65000"/>
                        <a:lumOff val="35000"/>
                      </a:schemeClr>
                    </a:solidFill>
                    <a:latin typeface="Arial" panose="020B0604020202020204" pitchFamily="34" charset="0"/>
                    <a:cs typeface="Arial" panose="020B0604020202020204" pitchFamily="34" charset="0"/>
                  </a:rPr>
                  <a:t>Application Insights</a:t>
                </a:r>
              </a:p>
            </p:txBody>
          </p:sp>
        </p:grpSp>
      </p:grpSp>
      <p:sp>
        <p:nvSpPr>
          <p:cNvPr id="74" name="Rectangle 73">
            <a:extLst>
              <a:ext uri="{FF2B5EF4-FFF2-40B4-BE49-F238E27FC236}">
                <a16:creationId xmlns:a16="http://schemas.microsoft.com/office/drawing/2014/main" id="{83A43A7C-923B-4C03-9E53-2AC2EAE0BAF3}"/>
              </a:ext>
            </a:extLst>
          </p:cNvPr>
          <p:cNvSpPr/>
          <p:nvPr/>
        </p:nvSpPr>
        <p:spPr bwMode="gray">
          <a:xfrm>
            <a:off x="7686983" y="1985043"/>
            <a:ext cx="1541548" cy="439313"/>
          </a:xfrm>
          <a:prstGeom prst="rect">
            <a:avLst/>
          </a:prstGeom>
          <a:solidFill>
            <a:schemeClr val="accent1">
              <a:lumMod val="20000"/>
              <a:lumOff val="80000"/>
            </a:schemeClr>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6" name="TextBox 75">
            <a:extLst>
              <a:ext uri="{FF2B5EF4-FFF2-40B4-BE49-F238E27FC236}">
                <a16:creationId xmlns:a16="http://schemas.microsoft.com/office/drawing/2014/main" id="{AC3C886A-E549-48CF-A796-BA49D254CE27}"/>
              </a:ext>
            </a:extLst>
          </p:cNvPr>
          <p:cNvSpPr txBox="1"/>
          <p:nvPr/>
        </p:nvSpPr>
        <p:spPr>
          <a:xfrm>
            <a:off x="2982301" y="2730391"/>
            <a:ext cx="967353" cy="276999"/>
          </a:xfrm>
          <a:prstGeom prst="rect">
            <a:avLst/>
          </a:prstGeom>
          <a:noFill/>
        </p:spPr>
        <p:txBody>
          <a:bodyPr wrap="square" lIns="0" tIns="0" rIns="0" bIns="0" rtlCol="0">
            <a:spAutoFit/>
          </a:bodyPr>
          <a:lstStyle/>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Your Web</a:t>
            </a:r>
          </a:p>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Service</a:t>
            </a:r>
          </a:p>
        </p:txBody>
      </p:sp>
      <p:sp>
        <p:nvSpPr>
          <p:cNvPr id="77" name="TextBox 76">
            <a:extLst>
              <a:ext uri="{FF2B5EF4-FFF2-40B4-BE49-F238E27FC236}">
                <a16:creationId xmlns:a16="http://schemas.microsoft.com/office/drawing/2014/main" id="{F76E4D14-92B9-45B6-BD9A-EACCE43243CD}"/>
              </a:ext>
            </a:extLst>
          </p:cNvPr>
          <p:cNvSpPr txBox="1"/>
          <p:nvPr/>
        </p:nvSpPr>
        <p:spPr>
          <a:xfrm>
            <a:off x="2982301" y="4183406"/>
            <a:ext cx="967353" cy="276999"/>
          </a:xfrm>
          <a:prstGeom prst="rect">
            <a:avLst/>
          </a:prstGeom>
          <a:noFill/>
        </p:spPr>
        <p:txBody>
          <a:bodyPr wrap="square" lIns="0" tIns="0" rIns="0" bIns="0" rtlCol="0">
            <a:spAutoFit/>
          </a:bodyPr>
          <a:lstStyle/>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External</a:t>
            </a:r>
          </a:p>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Services</a:t>
            </a:r>
          </a:p>
        </p:txBody>
      </p:sp>
      <p:sp>
        <p:nvSpPr>
          <p:cNvPr id="78" name="TextBox 77">
            <a:extLst>
              <a:ext uri="{FF2B5EF4-FFF2-40B4-BE49-F238E27FC236}">
                <a16:creationId xmlns:a16="http://schemas.microsoft.com/office/drawing/2014/main" id="{825F548D-EECB-4BBA-BBFC-C706314D25ED}"/>
              </a:ext>
            </a:extLst>
          </p:cNvPr>
          <p:cNvSpPr txBox="1"/>
          <p:nvPr/>
        </p:nvSpPr>
        <p:spPr>
          <a:xfrm>
            <a:off x="4057063" y="4188503"/>
            <a:ext cx="821562" cy="276999"/>
          </a:xfrm>
          <a:prstGeom prst="rect">
            <a:avLst/>
          </a:prstGeom>
          <a:noFill/>
        </p:spPr>
        <p:txBody>
          <a:bodyPr wrap="square" lIns="0" tIns="0" rIns="0" bIns="0" rtlCol="0">
            <a:spAutoFit/>
          </a:bodyPr>
          <a:lstStyle/>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Background</a:t>
            </a:r>
          </a:p>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Services</a:t>
            </a:r>
          </a:p>
        </p:txBody>
      </p:sp>
      <p:pic>
        <p:nvPicPr>
          <p:cNvPr id="79" name="Picture 78">
            <a:extLst>
              <a:ext uri="{FF2B5EF4-FFF2-40B4-BE49-F238E27FC236}">
                <a16:creationId xmlns:a16="http://schemas.microsoft.com/office/drawing/2014/main" id="{0F5DEE91-420C-44C9-8D0D-7D1A9E7AA258}"/>
              </a:ext>
            </a:extLst>
          </p:cNvPr>
          <p:cNvPicPr>
            <a:picLocks noChangeAspect="1"/>
          </p:cNvPicPr>
          <p:nvPr/>
        </p:nvPicPr>
        <p:blipFill>
          <a:blip r:embed="rId8"/>
          <a:stretch>
            <a:fillRect/>
          </a:stretch>
        </p:blipFill>
        <p:spPr>
          <a:xfrm>
            <a:off x="8836881" y="2048991"/>
            <a:ext cx="323011" cy="323011"/>
          </a:xfrm>
          <a:prstGeom prst="rect">
            <a:avLst/>
          </a:prstGeom>
        </p:spPr>
      </p:pic>
      <p:sp>
        <p:nvSpPr>
          <p:cNvPr id="81" name="TextBox 80">
            <a:extLst>
              <a:ext uri="{FF2B5EF4-FFF2-40B4-BE49-F238E27FC236}">
                <a16:creationId xmlns:a16="http://schemas.microsoft.com/office/drawing/2014/main" id="{9A3E0F02-3D42-406B-A4CE-9E0CC62A9B36}"/>
              </a:ext>
            </a:extLst>
          </p:cNvPr>
          <p:cNvSpPr txBox="1"/>
          <p:nvPr/>
        </p:nvSpPr>
        <p:spPr>
          <a:xfrm>
            <a:off x="7753240" y="2113636"/>
            <a:ext cx="967353" cy="138499"/>
          </a:xfrm>
          <a:prstGeom prst="rect">
            <a:avLst/>
          </a:prstGeom>
          <a:noFill/>
        </p:spPr>
        <p:txBody>
          <a:bodyPr wrap="square" lIns="0" tIns="0" rIns="0" bIns="0" rtlCol="0">
            <a:spAutoFit/>
          </a:bodyPr>
          <a:lstStyle/>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Alerts</a:t>
            </a:r>
          </a:p>
        </p:txBody>
      </p:sp>
      <p:sp>
        <p:nvSpPr>
          <p:cNvPr id="84" name="TextBox 83">
            <a:extLst>
              <a:ext uri="{FF2B5EF4-FFF2-40B4-BE49-F238E27FC236}">
                <a16:creationId xmlns:a16="http://schemas.microsoft.com/office/drawing/2014/main" id="{315CF47F-21CB-4395-9E65-FCA2AC107577}"/>
              </a:ext>
            </a:extLst>
          </p:cNvPr>
          <p:cNvSpPr txBox="1"/>
          <p:nvPr/>
        </p:nvSpPr>
        <p:spPr>
          <a:xfrm>
            <a:off x="7753240" y="2634582"/>
            <a:ext cx="967353" cy="138499"/>
          </a:xfrm>
          <a:prstGeom prst="rect">
            <a:avLst/>
          </a:prstGeom>
          <a:noFill/>
        </p:spPr>
        <p:txBody>
          <a:bodyPr wrap="square" lIns="0" tIns="0" rIns="0" bIns="0" rtlCol="0">
            <a:spAutoFit/>
          </a:bodyPr>
          <a:lstStyle/>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Power BI</a:t>
            </a:r>
          </a:p>
        </p:txBody>
      </p:sp>
      <p:sp>
        <p:nvSpPr>
          <p:cNvPr id="87" name="TextBox 86">
            <a:extLst>
              <a:ext uri="{FF2B5EF4-FFF2-40B4-BE49-F238E27FC236}">
                <a16:creationId xmlns:a16="http://schemas.microsoft.com/office/drawing/2014/main" id="{A5C5DC19-AD4C-4701-A632-3D7964BB4286}"/>
              </a:ext>
            </a:extLst>
          </p:cNvPr>
          <p:cNvSpPr txBox="1"/>
          <p:nvPr/>
        </p:nvSpPr>
        <p:spPr>
          <a:xfrm>
            <a:off x="7753240" y="3169838"/>
            <a:ext cx="967353" cy="138499"/>
          </a:xfrm>
          <a:prstGeom prst="rect">
            <a:avLst/>
          </a:prstGeom>
          <a:noFill/>
        </p:spPr>
        <p:txBody>
          <a:bodyPr wrap="square" lIns="0" tIns="0" rIns="0" bIns="0" rtlCol="0">
            <a:spAutoFit/>
          </a:bodyPr>
          <a:lstStyle/>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Visual Studio</a:t>
            </a:r>
          </a:p>
        </p:txBody>
      </p:sp>
      <p:sp>
        <p:nvSpPr>
          <p:cNvPr id="88" name="Rectangle 87">
            <a:extLst>
              <a:ext uri="{FF2B5EF4-FFF2-40B4-BE49-F238E27FC236}">
                <a16:creationId xmlns:a16="http://schemas.microsoft.com/office/drawing/2014/main" id="{750DBDE2-E4ED-4C52-91F0-85A579494C16}"/>
              </a:ext>
            </a:extLst>
          </p:cNvPr>
          <p:cNvSpPr/>
          <p:nvPr/>
        </p:nvSpPr>
        <p:spPr bwMode="gray">
          <a:xfrm>
            <a:off x="7681702" y="3604069"/>
            <a:ext cx="1541548" cy="439313"/>
          </a:xfrm>
          <a:prstGeom prst="rect">
            <a:avLst/>
          </a:prstGeom>
          <a:solidFill>
            <a:schemeClr val="accent1">
              <a:lumMod val="20000"/>
              <a:lumOff val="80000"/>
            </a:schemeClr>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0" name="TextBox 89">
            <a:extLst>
              <a:ext uri="{FF2B5EF4-FFF2-40B4-BE49-F238E27FC236}">
                <a16:creationId xmlns:a16="http://schemas.microsoft.com/office/drawing/2014/main" id="{723401AF-E3BB-4642-8B87-75D129B28478}"/>
              </a:ext>
            </a:extLst>
          </p:cNvPr>
          <p:cNvSpPr txBox="1"/>
          <p:nvPr/>
        </p:nvSpPr>
        <p:spPr>
          <a:xfrm>
            <a:off x="7747959" y="3732662"/>
            <a:ext cx="967353" cy="138499"/>
          </a:xfrm>
          <a:prstGeom prst="rect">
            <a:avLst/>
          </a:prstGeom>
          <a:noFill/>
        </p:spPr>
        <p:txBody>
          <a:bodyPr wrap="square" lIns="0" tIns="0" rIns="0" bIns="0" rtlCol="0">
            <a:spAutoFit/>
          </a:bodyPr>
          <a:lstStyle/>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Rest API</a:t>
            </a:r>
          </a:p>
        </p:txBody>
      </p:sp>
      <p:sp>
        <p:nvSpPr>
          <p:cNvPr id="91" name="Rectangle 90">
            <a:extLst>
              <a:ext uri="{FF2B5EF4-FFF2-40B4-BE49-F238E27FC236}">
                <a16:creationId xmlns:a16="http://schemas.microsoft.com/office/drawing/2014/main" id="{20D8E85E-6482-402F-B886-985D086591CB}"/>
              </a:ext>
            </a:extLst>
          </p:cNvPr>
          <p:cNvSpPr/>
          <p:nvPr/>
        </p:nvSpPr>
        <p:spPr bwMode="gray">
          <a:xfrm>
            <a:off x="7681702" y="4150995"/>
            <a:ext cx="1541548" cy="439313"/>
          </a:xfrm>
          <a:prstGeom prst="rect">
            <a:avLst/>
          </a:prstGeom>
          <a:solidFill>
            <a:schemeClr val="accent1">
              <a:lumMod val="20000"/>
              <a:lumOff val="80000"/>
            </a:schemeClr>
          </a:solidFill>
          <a:ln w="19050" algn="ctr">
            <a:solidFill>
              <a:schemeClr val="accent1">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3" name="TextBox 92">
            <a:extLst>
              <a:ext uri="{FF2B5EF4-FFF2-40B4-BE49-F238E27FC236}">
                <a16:creationId xmlns:a16="http://schemas.microsoft.com/office/drawing/2014/main" id="{048A80AB-75B7-4112-97DA-17BAE450DC43}"/>
              </a:ext>
            </a:extLst>
          </p:cNvPr>
          <p:cNvSpPr txBox="1"/>
          <p:nvPr/>
        </p:nvSpPr>
        <p:spPr>
          <a:xfrm>
            <a:off x="7739342" y="4223954"/>
            <a:ext cx="967353" cy="276999"/>
          </a:xfrm>
          <a:prstGeom prst="rect">
            <a:avLst/>
          </a:prstGeom>
          <a:noFill/>
        </p:spPr>
        <p:txBody>
          <a:bodyPr wrap="square" lIns="0" tIns="0" rIns="0" bIns="0" rtlCol="0">
            <a:spAutoFit/>
          </a:bodyPr>
          <a:lstStyle/>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Continuous</a:t>
            </a:r>
          </a:p>
          <a:p>
            <a:pP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export</a:t>
            </a:r>
          </a:p>
        </p:txBody>
      </p:sp>
      <p:sp>
        <p:nvSpPr>
          <p:cNvPr id="94" name="Arrow: Right 93">
            <a:extLst>
              <a:ext uri="{FF2B5EF4-FFF2-40B4-BE49-F238E27FC236}">
                <a16:creationId xmlns:a16="http://schemas.microsoft.com/office/drawing/2014/main" id="{385886DA-2982-429E-90B2-7477E058AAFD}"/>
              </a:ext>
            </a:extLst>
          </p:cNvPr>
          <p:cNvSpPr/>
          <p:nvPr/>
        </p:nvSpPr>
        <p:spPr bwMode="gray">
          <a:xfrm>
            <a:off x="8554234" y="4274297"/>
            <a:ext cx="618196" cy="149956"/>
          </a:xfrm>
          <a:prstGeom prst="rightArrow">
            <a:avLst/>
          </a:prstGeom>
          <a:solidFill>
            <a:schemeClr val="tx1">
              <a:lumMod val="65000"/>
              <a:lumOff val="3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96" name="Straight Connector 95">
            <a:extLst>
              <a:ext uri="{FF2B5EF4-FFF2-40B4-BE49-F238E27FC236}">
                <a16:creationId xmlns:a16="http://schemas.microsoft.com/office/drawing/2014/main" id="{E7B6CA5B-2D58-431F-8652-11135FFA322C}"/>
              </a:ext>
            </a:extLst>
          </p:cNvPr>
          <p:cNvCxnSpPr>
            <a:stCxn id="88" idx="3"/>
          </p:cNvCxnSpPr>
          <p:nvPr/>
        </p:nvCxnSpPr>
        <p:spPr>
          <a:xfrm flipV="1">
            <a:off x="9223250" y="3823725"/>
            <a:ext cx="352919"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4B1AA3-B0F3-4698-9EBF-57783058E90C}"/>
              </a:ext>
            </a:extLst>
          </p:cNvPr>
          <p:cNvCxnSpPr>
            <a:cxnSpLocks/>
            <a:stCxn id="49" idx="0"/>
            <a:endCxn id="62" idx="2"/>
          </p:cNvCxnSpPr>
          <p:nvPr/>
        </p:nvCxnSpPr>
        <p:spPr>
          <a:xfrm flipV="1">
            <a:off x="2632290" y="3180308"/>
            <a:ext cx="828387" cy="927879"/>
          </a:xfrm>
          <a:prstGeom prst="straightConnector1">
            <a:avLst/>
          </a:prstGeom>
          <a:ln w="15875">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9101892-F71B-4C66-92D4-49744AE164E2}"/>
              </a:ext>
            </a:extLst>
          </p:cNvPr>
          <p:cNvCxnSpPr>
            <a:cxnSpLocks/>
            <a:stCxn id="51" idx="0"/>
            <a:endCxn id="62" idx="2"/>
          </p:cNvCxnSpPr>
          <p:nvPr/>
        </p:nvCxnSpPr>
        <p:spPr>
          <a:xfrm flipH="1" flipV="1">
            <a:off x="3460677" y="3180308"/>
            <a:ext cx="992195" cy="963849"/>
          </a:xfrm>
          <a:prstGeom prst="straightConnector1">
            <a:avLst/>
          </a:prstGeom>
          <a:ln w="15875">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4851DE9-3985-4CB8-A947-D73C0B1D3599}"/>
              </a:ext>
            </a:extLst>
          </p:cNvPr>
          <p:cNvCxnSpPr>
            <a:cxnSpLocks/>
            <a:stCxn id="77" idx="0"/>
            <a:endCxn id="62" idx="2"/>
          </p:cNvCxnSpPr>
          <p:nvPr/>
        </p:nvCxnSpPr>
        <p:spPr>
          <a:xfrm flipH="1" flipV="1">
            <a:off x="3460677" y="3180308"/>
            <a:ext cx="5301" cy="1003098"/>
          </a:xfrm>
          <a:prstGeom prst="straightConnector1">
            <a:avLst/>
          </a:prstGeom>
          <a:ln w="15875">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49B0E6-62E3-42C6-8599-F41B3991A8B3}"/>
              </a:ext>
            </a:extLst>
          </p:cNvPr>
          <p:cNvSpPr txBox="1"/>
          <p:nvPr/>
        </p:nvSpPr>
        <p:spPr>
          <a:xfrm>
            <a:off x="2982301" y="3585532"/>
            <a:ext cx="967353" cy="307777"/>
          </a:xfrm>
          <a:prstGeom prst="rect">
            <a:avLst/>
          </a:prstGeom>
          <a:solidFill>
            <a:schemeClr val="bg1"/>
          </a:solid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Dependency Calls</a:t>
            </a:r>
          </a:p>
        </p:txBody>
      </p:sp>
      <p:cxnSp>
        <p:nvCxnSpPr>
          <p:cNvPr id="106" name="Straight Arrow Connector 105">
            <a:extLst>
              <a:ext uri="{FF2B5EF4-FFF2-40B4-BE49-F238E27FC236}">
                <a16:creationId xmlns:a16="http://schemas.microsoft.com/office/drawing/2014/main" id="{F516C912-8CE3-4D58-A0C0-77E3082C8F21}"/>
              </a:ext>
            </a:extLst>
          </p:cNvPr>
          <p:cNvCxnSpPr>
            <a:cxnSpLocks/>
          </p:cNvCxnSpPr>
          <p:nvPr/>
        </p:nvCxnSpPr>
        <p:spPr>
          <a:xfrm flipH="1" flipV="1">
            <a:off x="3470994" y="2011256"/>
            <a:ext cx="13420" cy="668335"/>
          </a:xfrm>
          <a:prstGeom prst="straightConnector1">
            <a:avLst/>
          </a:prstGeom>
          <a:ln w="15875">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BFEE496-8C02-4A01-91F3-D4573798A4FF}"/>
              </a:ext>
            </a:extLst>
          </p:cNvPr>
          <p:cNvCxnSpPr>
            <a:cxnSpLocks/>
          </p:cNvCxnSpPr>
          <p:nvPr/>
        </p:nvCxnSpPr>
        <p:spPr>
          <a:xfrm flipH="1">
            <a:off x="3867173" y="2903310"/>
            <a:ext cx="1716505" cy="0"/>
          </a:xfrm>
          <a:prstGeom prst="straightConnector1">
            <a:avLst/>
          </a:prstGeom>
          <a:ln w="15875">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F27D2FC6-3A39-41B2-B620-403718D5C820}"/>
              </a:ext>
            </a:extLst>
          </p:cNvPr>
          <p:cNvCxnSpPr>
            <a:cxnSpLocks/>
          </p:cNvCxnSpPr>
          <p:nvPr/>
        </p:nvCxnSpPr>
        <p:spPr>
          <a:xfrm>
            <a:off x="3727609" y="1995965"/>
            <a:ext cx="1856069" cy="747387"/>
          </a:xfrm>
          <a:prstGeom prst="bentConnector3">
            <a:avLst>
              <a:gd name="adj1" fmla="val 72580"/>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F9AC6DC6-3AB4-4A9B-A89A-93F36D2D9E7F}"/>
              </a:ext>
            </a:extLst>
          </p:cNvPr>
          <p:cNvSpPr/>
          <p:nvPr/>
        </p:nvSpPr>
        <p:spPr bwMode="gray">
          <a:xfrm>
            <a:off x="3057352" y="1516615"/>
            <a:ext cx="791357" cy="504059"/>
          </a:xfrm>
          <a:prstGeom prst="roundRect">
            <a:avLst/>
          </a:prstGeom>
          <a:solidFill>
            <a:schemeClr val="accent3">
              <a:lumMod val="40000"/>
              <a:lumOff val="60000"/>
            </a:schemeClr>
          </a:solidFill>
          <a:ln w="9525" algn="ctr">
            <a:solidFill>
              <a:schemeClr val="accent4">
                <a:lumMod val="40000"/>
                <a:lumOff val="60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120" name="Group 119">
            <a:extLst>
              <a:ext uri="{FF2B5EF4-FFF2-40B4-BE49-F238E27FC236}">
                <a16:creationId xmlns:a16="http://schemas.microsoft.com/office/drawing/2014/main" id="{29DA9DEB-24F4-4EA0-BCCC-4E71287AC9A2}"/>
              </a:ext>
            </a:extLst>
          </p:cNvPr>
          <p:cNvGrpSpPr/>
          <p:nvPr/>
        </p:nvGrpSpPr>
        <p:grpSpPr>
          <a:xfrm>
            <a:off x="3552322" y="1842897"/>
            <a:ext cx="288741" cy="177776"/>
            <a:chOff x="4262351" y="3669413"/>
            <a:chExt cx="288741" cy="171240"/>
          </a:xfrm>
        </p:grpSpPr>
        <p:sp>
          <p:nvSpPr>
            <p:cNvPr id="121" name="Rectangle: Rounded Corners 120">
              <a:extLst>
                <a:ext uri="{FF2B5EF4-FFF2-40B4-BE49-F238E27FC236}">
                  <a16:creationId xmlns:a16="http://schemas.microsoft.com/office/drawing/2014/main" id="{E76B3417-F227-4155-B2E7-DC08D30C0425}"/>
                </a:ext>
              </a:extLst>
            </p:cNvPr>
            <p:cNvSpPr/>
            <p:nvPr/>
          </p:nvSpPr>
          <p:spPr bwMode="gray">
            <a:xfrm>
              <a:off x="4277257" y="3669413"/>
              <a:ext cx="273835" cy="171240"/>
            </a:xfrm>
            <a:prstGeom prst="roundRect">
              <a:avLst/>
            </a:prstGeom>
            <a:solidFill>
              <a:srgbClr val="8F45C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2" name="TextBox 121">
              <a:extLst>
                <a:ext uri="{FF2B5EF4-FFF2-40B4-BE49-F238E27FC236}">
                  <a16:creationId xmlns:a16="http://schemas.microsoft.com/office/drawing/2014/main" id="{433714CD-CFE6-4663-8C30-F5C4343E8296}"/>
                </a:ext>
              </a:extLst>
            </p:cNvPr>
            <p:cNvSpPr txBox="1"/>
            <p:nvPr/>
          </p:nvSpPr>
          <p:spPr>
            <a:xfrm>
              <a:off x="4262351" y="3671376"/>
              <a:ext cx="288741" cy="169277"/>
            </a:xfrm>
            <a:prstGeom prst="rect">
              <a:avLst/>
            </a:prstGeom>
            <a:noFill/>
          </p:spPr>
          <p:txBody>
            <a:bodyPr wrap="square" lIns="0" tIns="0" rIns="0" bIns="0" rtlCol="0">
              <a:spAutoFit/>
            </a:bodyPr>
            <a:lstStyle/>
            <a:p>
              <a:pPr algn="ctr">
                <a:spcBef>
                  <a:spcPts val="600"/>
                </a:spcBef>
                <a:buSzPct val="100000"/>
              </a:pPr>
              <a:r>
                <a:rPr lang="en-US" sz="1100" dirty="0">
                  <a:solidFill>
                    <a:schemeClr val="bg1"/>
                  </a:solidFill>
                  <a:latin typeface="Arial" panose="020B0604020202020204" pitchFamily="34" charset="0"/>
                  <a:cs typeface="Arial" panose="020B0604020202020204" pitchFamily="34" charset="0"/>
                </a:rPr>
                <a:t>AI</a:t>
              </a:r>
            </a:p>
          </p:txBody>
        </p:sp>
      </p:grpSp>
      <p:sp>
        <p:nvSpPr>
          <p:cNvPr id="75" name="TextBox 74">
            <a:extLst>
              <a:ext uri="{FF2B5EF4-FFF2-40B4-BE49-F238E27FC236}">
                <a16:creationId xmlns:a16="http://schemas.microsoft.com/office/drawing/2014/main" id="{AB6759D9-740A-42B0-9C68-7EFAE3BE9B3C}"/>
              </a:ext>
            </a:extLst>
          </p:cNvPr>
          <p:cNvSpPr txBox="1"/>
          <p:nvPr/>
        </p:nvSpPr>
        <p:spPr>
          <a:xfrm>
            <a:off x="2977000" y="1553743"/>
            <a:ext cx="967353" cy="276999"/>
          </a:xfrm>
          <a:prstGeom prst="rect">
            <a:avLst/>
          </a:prstGeom>
          <a:noFill/>
        </p:spPr>
        <p:txBody>
          <a:bodyPr wrap="square" lIns="0" tIns="0" rIns="0" bIns="0" rtlCol="0">
            <a:spAutoFit/>
          </a:bodyPr>
          <a:lstStyle/>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Web Pages</a:t>
            </a:r>
          </a:p>
          <a:p>
            <a:pPr algn="ctr">
              <a:buSzPct val="100000"/>
            </a:pPr>
            <a:r>
              <a:rPr lang="en-US" sz="900" dirty="0">
                <a:solidFill>
                  <a:schemeClr val="tx1">
                    <a:lumMod val="65000"/>
                    <a:lumOff val="35000"/>
                  </a:schemeClr>
                </a:solidFill>
                <a:latin typeface="Arial" panose="020B0604020202020204" pitchFamily="34" charset="0"/>
                <a:cs typeface="Arial" panose="020B0604020202020204" pitchFamily="34" charset="0"/>
              </a:rPr>
              <a:t>Client apps</a:t>
            </a:r>
          </a:p>
        </p:txBody>
      </p:sp>
      <p:cxnSp>
        <p:nvCxnSpPr>
          <p:cNvPr id="215" name="Connector: Elbow 214">
            <a:extLst>
              <a:ext uri="{FF2B5EF4-FFF2-40B4-BE49-F238E27FC236}">
                <a16:creationId xmlns:a16="http://schemas.microsoft.com/office/drawing/2014/main" id="{B77FE5A0-11A8-4B22-AC00-75F5A15DFF9A}"/>
              </a:ext>
            </a:extLst>
          </p:cNvPr>
          <p:cNvCxnSpPr>
            <a:cxnSpLocks/>
            <a:stCxn id="51" idx="3"/>
          </p:cNvCxnSpPr>
          <p:nvPr/>
        </p:nvCxnSpPr>
        <p:spPr>
          <a:xfrm flipV="1">
            <a:off x="4848550" y="3036552"/>
            <a:ext cx="243859" cy="1359635"/>
          </a:xfrm>
          <a:prstGeom prst="bentConnector2">
            <a:avLst/>
          </a:prstGeom>
          <a:ln w="15875" cap="flat">
            <a:solidFill>
              <a:srgbClr val="7030A0"/>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2E546FC-3DD0-4977-BF9C-A9EAD6E4E5D7}"/>
              </a:ext>
            </a:extLst>
          </p:cNvPr>
          <p:cNvCxnSpPr>
            <a:cxnSpLocks/>
            <a:endCxn id="70" idx="1"/>
          </p:cNvCxnSpPr>
          <p:nvPr/>
        </p:nvCxnSpPr>
        <p:spPr>
          <a:xfrm>
            <a:off x="5092409" y="3036552"/>
            <a:ext cx="491269" cy="0"/>
          </a:xfrm>
          <a:prstGeom prst="straightConnector1">
            <a:avLst/>
          </a:prstGeom>
          <a:ln w="15875">
            <a:solidFill>
              <a:srgbClr val="7030A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36" name="Connector: Elbow 235">
            <a:extLst>
              <a:ext uri="{FF2B5EF4-FFF2-40B4-BE49-F238E27FC236}">
                <a16:creationId xmlns:a16="http://schemas.microsoft.com/office/drawing/2014/main" id="{10B959BD-EE70-4167-B609-9E0BF8CD6C5C}"/>
              </a:ext>
            </a:extLst>
          </p:cNvPr>
          <p:cNvCxnSpPr>
            <a:cxnSpLocks/>
            <a:stCxn id="74" idx="1"/>
          </p:cNvCxnSpPr>
          <p:nvPr/>
        </p:nvCxnSpPr>
        <p:spPr>
          <a:xfrm rot="10800000" flipV="1">
            <a:off x="7286969" y="2204700"/>
            <a:ext cx="400015" cy="2191486"/>
          </a:xfrm>
          <a:prstGeom prst="bentConnector2">
            <a:avLst/>
          </a:prstGeom>
          <a:ln w="15875">
            <a:solidFill>
              <a:srgbClr val="7030A0"/>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DA769F44-5BBB-4843-968B-7516DBD3CC25}"/>
              </a:ext>
            </a:extLst>
          </p:cNvPr>
          <p:cNvCxnSpPr>
            <a:cxnSpLocks/>
          </p:cNvCxnSpPr>
          <p:nvPr/>
        </p:nvCxnSpPr>
        <p:spPr>
          <a:xfrm>
            <a:off x="7286968" y="4386062"/>
            <a:ext cx="394734" cy="0"/>
          </a:xfrm>
          <a:prstGeom prst="straightConnector1">
            <a:avLst/>
          </a:prstGeom>
          <a:ln w="15875">
            <a:solidFill>
              <a:srgbClr val="7030A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EF24C77F-BD93-4203-8353-4AAA2D7E38AE}"/>
              </a:ext>
            </a:extLst>
          </p:cNvPr>
          <p:cNvCxnSpPr>
            <a:cxnSpLocks/>
          </p:cNvCxnSpPr>
          <p:nvPr/>
        </p:nvCxnSpPr>
        <p:spPr>
          <a:xfrm>
            <a:off x="7292250" y="3822943"/>
            <a:ext cx="394734" cy="0"/>
          </a:xfrm>
          <a:prstGeom prst="straightConnector1">
            <a:avLst/>
          </a:prstGeom>
          <a:ln w="15875">
            <a:solidFill>
              <a:srgbClr val="7030A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292614C8-F3D0-44C3-A135-17C6CB8A1AE8}"/>
              </a:ext>
            </a:extLst>
          </p:cNvPr>
          <p:cNvCxnSpPr>
            <a:cxnSpLocks/>
          </p:cNvCxnSpPr>
          <p:nvPr/>
        </p:nvCxnSpPr>
        <p:spPr>
          <a:xfrm>
            <a:off x="7292249" y="3224012"/>
            <a:ext cx="394734" cy="0"/>
          </a:xfrm>
          <a:prstGeom prst="straightConnector1">
            <a:avLst/>
          </a:prstGeom>
          <a:ln w="15875">
            <a:solidFill>
              <a:srgbClr val="7030A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62430B29-F819-4907-B9D5-2A31BCDDC83F}"/>
              </a:ext>
            </a:extLst>
          </p:cNvPr>
          <p:cNvCxnSpPr>
            <a:cxnSpLocks/>
          </p:cNvCxnSpPr>
          <p:nvPr/>
        </p:nvCxnSpPr>
        <p:spPr>
          <a:xfrm>
            <a:off x="7292249" y="2679591"/>
            <a:ext cx="394734" cy="0"/>
          </a:xfrm>
          <a:prstGeom prst="straightConnector1">
            <a:avLst/>
          </a:prstGeom>
          <a:ln w="15875">
            <a:solidFill>
              <a:srgbClr val="7030A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5951CE05-D2E4-4DA4-8623-E52BA95A06CC}"/>
              </a:ext>
            </a:extLst>
          </p:cNvPr>
          <p:cNvCxnSpPr>
            <a:cxnSpLocks/>
          </p:cNvCxnSpPr>
          <p:nvPr/>
        </p:nvCxnSpPr>
        <p:spPr>
          <a:xfrm>
            <a:off x="6756139" y="3218468"/>
            <a:ext cx="530829" cy="5544"/>
          </a:xfrm>
          <a:prstGeom prst="straightConnector1">
            <a:avLst/>
          </a:prstGeom>
          <a:ln w="15875">
            <a:solidFill>
              <a:srgbClr val="7030A0"/>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2BAEEB3E-2570-4A85-95E7-88477CFB9FD7}"/>
              </a:ext>
            </a:extLst>
          </p:cNvPr>
          <p:cNvPicPr>
            <a:picLocks noChangeAspect="1"/>
          </p:cNvPicPr>
          <p:nvPr/>
        </p:nvPicPr>
        <p:blipFill>
          <a:blip r:embed="rId9"/>
          <a:stretch>
            <a:fillRect/>
          </a:stretch>
        </p:blipFill>
        <p:spPr>
          <a:xfrm>
            <a:off x="10139363" y="2750485"/>
            <a:ext cx="1278010" cy="1278010"/>
          </a:xfrm>
          <a:prstGeom prst="rect">
            <a:avLst/>
          </a:prstGeom>
        </p:spPr>
      </p:pic>
      <p:sp>
        <p:nvSpPr>
          <p:cNvPr id="68" name="Rectangle 67">
            <a:extLst>
              <a:ext uri="{FF2B5EF4-FFF2-40B4-BE49-F238E27FC236}">
                <a16:creationId xmlns:a16="http://schemas.microsoft.com/office/drawing/2014/main" id="{391A2C21-571C-44DE-BD29-B5D9591A2A4D}"/>
              </a:ext>
            </a:extLst>
          </p:cNvPr>
          <p:cNvSpPr/>
          <p:nvPr/>
        </p:nvSpPr>
        <p:spPr>
          <a:xfrm>
            <a:off x="10084107" y="2422614"/>
            <a:ext cx="1388522" cy="307777"/>
          </a:xfrm>
          <a:prstGeom prst="rect">
            <a:avLst/>
          </a:prstGeom>
        </p:spPr>
        <p:txBody>
          <a:bodyPr wrap="none">
            <a:spAutoFit/>
          </a:bodyPr>
          <a:lstStyle/>
          <a:p>
            <a:r>
              <a:rPr lang="en-CA" sz="1400" b="1" dirty="0">
                <a:solidFill>
                  <a:schemeClr val="tx1">
                    <a:lumMod val="65000"/>
                    <a:lumOff val="35000"/>
                  </a:schemeClr>
                </a:solidFill>
                <a:latin typeface="Arial" panose="020B0604020202020204" pitchFamily="34" charset="0"/>
                <a:cs typeface="Arial" panose="020B0604020202020204" pitchFamily="34" charset="0"/>
              </a:rPr>
              <a:t>Azure Monitor</a:t>
            </a:r>
          </a:p>
        </p:txBody>
      </p:sp>
      <p:sp>
        <p:nvSpPr>
          <p:cNvPr id="69" name="Slide Number Placeholder 1">
            <a:extLst>
              <a:ext uri="{FF2B5EF4-FFF2-40B4-BE49-F238E27FC236}">
                <a16:creationId xmlns:a16="http://schemas.microsoft.com/office/drawing/2014/main" id="{A10C7A52-AC97-44F4-9FE6-2E4142C06B0F}"/>
              </a:ext>
            </a:extLst>
          </p:cNvPr>
          <p:cNvSpPr txBox="1">
            <a:spLocks noGrp="1"/>
          </p:cNvSpPr>
          <p:nvPr>
            <p:ph type="sldNum" sz="quarter" idx="4"/>
          </p:nvPr>
        </p:nvSpPr>
        <p:spPr>
          <a:xfrm>
            <a:off x="11722100" y="6473825"/>
            <a:ext cx="0" cy="10001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6</a:t>
            </a:fld>
            <a:endParaRPr lang="en-US" sz="1100" dirty="0"/>
          </a:p>
        </p:txBody>
      </p:sp>
    </p:spTree>
    <p:extLst>
      <p:ext uri="{BB962C8B-B14F-4D97-AF65-F5344CB8AC3E}">
        <p14:creationId xmlns:p14="http://schemas.microsoft.com/office/powerpoint/2010/main" val="667106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3ABBA-8581-4ED9-82D4-D021480D60A0}"/>
              </a:ext>
            </a:extLst>
          </p:cNvPr>
          <p:cNvSpPr>
            <a:spLocks noGrp="1"/>
          </p:cNvSpPr>
          <p:nvPr>
            <p:ph type="title"/>
          </p:nvPr>
        </p:nvSpPr>
        <p:spPr/>
        <p:txBody>
          <a:bodyPr/>
          <a:lstStyle/>
          <a:p>
            <a:pPr>
              <a:defRPr/>
            </a:pPr>
            <a:r>
              <a:rPr lang="en-US" sz="2400" dirty="0">
                <a:solidFill>
                  <a:schemeClr val="tx1">
                    <a:lumMod val="65000"/>
                    <a:lumOff val="35000"/>
                  </a:schemeClr>
                </a:solidFill>
                <a:latin typeface="Arial Black" panose="020B0A04020102020204" pitchFamily="34" charset="0"/>
                <a:cs typeface="Arial" panose="020B0604020202020204" pitchFamily="34" charset="0"/>
              </a:rPr>
              <a:t>Static Website Hosting</a:t>
            </a:r>
            <a:endParaRPr lang="en-US" sz="1600" dirty="0">
              <a:solidFill>
                <a:schemeClr val="tx1">
                  <a:lumMod val="65000"/>
                  <a:lumOff val="35000"/>
                </a:schemeClr>
              </a:solidFill>
            </a:endParaRPr>
          </a:p>
        </p:txBody>
      </p:sp>
      <p:pic>
        <p:nvPicPr>
          <p:cNvPr id="67" name="Picture 66">
            <a:extLst>
              <a:ext uri="{FF2B5EF4-FFF2-40B4-BE49-F238E27FC236}">
                <a16:creationId xmlns:a16="http://schemas.microsoft.com/office/drawing/2014/main" id="{770423E1-B023-445D-A3D3-F4D80C873490}"/>
              </a:ext>
            </a:extLst>
          </p:cNvPr>
          <p:cNvPicPr>
            <a:picLocks noChangeAspect="1"/>
          </p:cNvPicPr>
          <p:nvPr/>
        </p:nvPicPr>
        <p:blipFill>
          <a:blip r:embed="rId2"/>
          <a:stretch>
            <a:fillRect/>
          </a:stretch>
        </p:blipFill>
        <p:spPr>
          <a:xfrm>
            <a:off x="5677035" y="2337592"/>
            <a:ext cx="780290" cy="780290"/>
          </a:xfrm>
          <a:prstGeom prst="rect">
            <a:avLst/>
          </a:prstGeom>
        </p:spPr>
      </p:pic>
      <p:pic>
        <p:nvPicPr>
          <p:cNvPr id="69" name="Picture 68">
            <a:extLst>
              <a:ext uri="{FF2B5EF4-FFF2-40B4-BE49-F238E27FC236}">
                <a16:creationId xmlns:a16="http://schemas.microsoft.com/office/drawing/2014/main" id="{F43EDE75-5EC1-4F75-9635-875064FAB6B1}"/>
              </a:ext>
            </a:extLst>
          </p:cNvPr>
          <p:cNvPicPr>
            <a:picLocks noChangeAspect="1"/>
          </p:cNvPicPr>
          <p:nvPr/>
        </p:nvPicPr>
        <p:blipFill>
          <a:blip r:embed="rId3"/>
          <a:stretch>
            <a:fillRect/>
          </a:stretch>
        </p:blipFill>
        <p:spPr>
          <a:xfrm>
            <a:off x="7874080" y="2337592"/>
            <a:ext cx="780290" cy="780290"/>
          </a:xfrm>
          <a:prstGeom prst="rect">
            <a:avLst/>
          </a:prstGeom>
        </p:spPr>
      </p:pic>
      <p:pic>
        <p:nvPicPr>
          <p:cNvPr id="2" name="Picture 1">
            <a:extLst>
              <a:ext uri="{FF2B5EF4-FFF2-40B4-BE49-F238E27FC236}">
                <a16:creationId xmlns:a16="http://schemas.microsoft.com/office/drawing/2014/main" id="{CF08AABF-511F-43C5-9448-14FB6785979F}"/>
              </a:ext>
            </a:extLst>
          </p:cNvPr>
          <p:cNvPicPr>
            <a:picLocks noChangeAspect="1"/>
          </p:cNvPicPr>
          <p:nvPr/>
        </p:nvPicPr>
        <p:blipFill>
          <a:blip r:embed="rId4"/>
          <a:stretch>
            <a:fillRect/>
          </a:stretch>
        </p:blipFill>
        <p:spPr>
          <a:xfrm>
            <a:off x="936898" y="2361867"/>
            <a:ext cx="685714" cy="714286"/>
          </a:xfrm>
          <a:prstGeom prst="rect">
            <a:avLst/>
          </a:prstGeom>
        </p:spPr>
      </p:pic>
      <p:sp>
        <p:nvSpPr>
          <p:cNvPr id="3" name="Rectangle 2">
            <a:extLst>
              <a:ext uri="{FF2B5EF4-FFF2-40B4-BE49-F238E27FC236}">
                <a16:creationId xmlns:a16="http://schemas.microsoft.com/office/drawing/2014/main" id="{11369F7B-9F85-4275-A8CD-87D9E79F202E}"/>
              </a:ext>
            </a:extLst>
          </p:cNvPr>
          <p:cNvSpPr/>
          <p:nvPr/>
        </p:nvSpPr>
        <p:spPr>
          <a:xfrm>
            <a:off x="1279755" y="5983064"/>
            <a:ext cx="9716654" cy="261610"/>
          </a:xfrm>
          <a:prstGeom prst="rect">
            <a:avLst/>
          </a:prstGeom>
        </p:spPr>
        <p:txBody>
          <a:bodyPr wrap="square">
            <a:spAutoFit/>
          </a:bodyPr>
          <a:lstStyle/>
          <a:p>
            <a:r>
              <a:rPr lang="en-US" sz="1100" dirty="0">
                <a:latin typeface="Arial" panose="020B0604020202020204" pitchFamily="34" charset="0"/>
                <a:cs typeface="Arial" panose="020B0604020202020204" pitchFamily="34" charset="0"/>
                <a:hlinkClick r:id="rId5"/>
              </a:rPr>
              <a:t>https://medium.com/@emin.askerov/static-website-hosting-in-azure-storage-with-custom-domain-and-ssl-support-using-azure-application-b17f95c6764c</a:t>
            </a:r>
            <a:endParaRPr lang="en-US" sz="11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9ACE1B-325C-4EAD-9D30-664E8331875B}"/>
              </a:ext>
            </a:extLst>
          </p:cNvPr>
          <p:cNvSpPr/>
          <p:nvPr/>
        </p:nvSpPr>
        <p:spPr bwMode="gray">
          <a:xfrm>
            <a:off x="4315845" y="1396027"/>
            <a:ext cx="5701630" cy="3259100"/>
          </a:xfrm>
          <a:prstGeom prst="rect">
            <a:avLst/>
          </a:prstGeom>
          <a:noFill/>
          <a:ln w="19050" algn="ctr">
            <a:solidFill>
              <a:schemeClr val="tx1">
                <a:lumMod val="65000"/>
                <a:lumOff val="35000"/>
              </a:schemeClr>
            </a:solidFill>
            <a:prstDash val="dashDot"/>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F1E751C8-F11A-4A68-B6E7-3B7AF7272F4D}"/>
              </a:ext>
            </a:extLst>
          </p:cNvPr>
          <p:cNvSpPr/>
          <p:nvPr/>
        </p:nvSpPr>
        <p:spPr bwMode="gray">
          <a:xfrm>
            <a:off x="4592936" y="1893455"/>
            <a:ext cx="5172364" cy="2142836"/>
          </a:xfrm>
          <a:prstGeom prst="rect">
            <a:avLst/>
          </a:prstGeom>
          <a:noFill/>
          <a:ln w="19050" algn="ctr">
            <a:solidFill>
              <a:srgbClr val="0076A8"/>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2" name="Picture 91">
            <a:extLst>
              <a:ext uri="{FF2B5EF4-FFF2-40B4-BE49-F238E27FC236}">
                <a16:creationId xmlns:a16="http://schemas.microsoft.com/office/drawing/2014/main" id="{899D6A3C-A00A-4A07-A1C3-10A4B1C00624}"/>
              </a:ext>
            </a:extLst>
          </p:cNvPr>
          <p:cNvPicPr>
            <a:picLocks noChangeAspect="1"/>
          </p:cNvPicPr>
          <p:nvPr/>
        </p:nvPicPr>
        <p:blipFill>
          <a:blip r:embed="rId6"/>
          <a:stretch>
            <a:fillRect/>
          </a:stretch>
        </p:blipFill>
        <p:spPr>
          <a:xfrm>
            <a:off x="9493137" y="3879126"/>
            <a:ext cx="466128" cy="269173"/>
          </a:xfrm>
          <a:prstGeom prst="rect">
            <a:avLst/>
          </a:prstGeom>
        </p:spPr>
      </p:pic>
      <p:sp>
        <p:nvSpPr>
          <p:cNvPr id="95" name="TextBox 94">
            <a:extLst>
              <a:ext uri="{FF2B5EF4-FFF2-40B4-BE49-F238E27FC236}">
                <a16:creationId xmlns:a16="http://schemas.microsoft.com/office/drawing/2014/main" id="{3D65815B-F9BA-454F-9D60-EF0FBCAA4803}"/>
              </a:ext>
            </a:extLst>
          </p:cNvPr>
          <p:cNvSpPr txBox="1"/>
          <p:nvPr/>
        </p:nvSpPr>
        <p:spPr>
          <a:xfrm>
            <a:off x="9009460" y="4180350"/>
            <a:ext cx="967353" cy="153888"/>
          </a:xfrm>
          <a:prstGeom prst="rect">
            <a:avLst/>
          </a:prstGeom>
          <a:solidFill>
            <a:schemeClr val="bg1"/>
          </a:solidFill>
        </p:spPr>
        <p:txBody>
          <a:bodyPr wrap="square" lIns="0" tIns="0" rIns="0" bIns="0" rtlCol="0">
            <a:spAutoFit/>
          </a:bodyPr>
          <a:lstStyle/>
          <a:p>
            <a:pPr algn="ctr">
              <a:buSzPct val="100000"/>
            </a:pPr>
            <a:r>
              <a:rPr lang="en-US" sz="1000" b="1" dirty="0">
                <a:solidFill>
                  <a:srgbClr val="0076A8"/>
                </a:solidFill>
                <a:latin typeface="Arial" panose="020B0604020202020204" pitchFamily="34" charset="0"/>
                <a:cs typeface="Arial" panose="020B0604020202020204" pitchFamily="34" charset="0"/>
              </a:rPr>
              <a:t>Virtual Network</a:t>
            </a:r>
          </a:p>
        </p:txBody>
      </p:sp>
      <p:sp>
        <p:nvSpPr>
          <p:cNvPr id="97" name="TextBox 96">
            <a:extLst>
              <a:ext uri="{FF2B5EF4-FFF2-40B4-BE49-F238E27FC236}">
                <a16:creationId xmlns:a16="http://schemas.microsoft.com/office/drawing/2014/main" id="{43491888-59B5-41F3-A754-4EB22A176971}"/>
              </a:ext>
            </a:extLst>
          </p:cNvPr>
          <p:cNvSpPr txBox="1"/>
          <p:nvPr/>
        </p:nvSpPr>
        <p:spPr>
          <a:xfrm>
            <a:off x="4398973" y="4314803"/>
            <a:ext cx="967353" cy="307777"/>
          </a:xfrm>
          <a:prstGeom prst="rect">
            <a:avLst/>
          </a:prstGeom>
          <a:noFill/>
        </p:spPr>
        <p:txBody>
          <a:bodyPr wrap="square" lIns="0" tIns="0" rIns="0" bIns="0" rtlCol="0">
            <a:spAutoFit/>
          </a:bodyPr>
          <a:lstStyle/>
          <a:p>
            <a:pPr>
              <a:buSzPct val="100000"/>
            </a:pPr>
            <a:r>
              <a:rPr lang="en-US" sz="1000" b="1" dirty="0">
                <a:solidFill>
                  <a:schemeClr val="tx1">
                    <a:lumMod val="65000"/>
                    <a:lumOff val="35000"/>
                  </a:schemeClr>
                </a:solidFill>
                <a:latin typeface="Arial" panose="020B0604020202020204" pitchFamily="34" charset="0"/>
                <a:cs typeface="Arial" panose="020B0604020202020204" pitchFamily="34" charset="0"/>
              </a:rPr>
              <a:t>Resource Group</a:t>
            </a:r>
          </a:p>
        </p:txBody>
      </p:sp>
      <p:sp>
        <p:nvSpPr>
          <p:cNvPr id="98" name="TextBox 97">
            <a:extLst>
              <a:ext uri="{FF2B5EF4-FFF2-40B4-BE49-F238E27FC236}">
                <a16:creationId xmlns:a16="http://schemas.microsoft.com/office/drawing/2014/main" id="{26798F87-8AC0-4339-A3E4-02D1A1F319E2}"/>
              </a:ext>
            </a:extLst>
          </p:cNvPr>
          <p:cNvSpPr txBox="1"/>
          <p:nvPr/>
        </p:nvSpPr>
        <p:spPr>
          <a:xfrm>
            <a:off x="5430861" y="3358894"/>
            <a:ext cx="1171910" cy="307777"/>
          </a:xfrm>
          <a:prstGeom prst="rect">
            <a:avLst/>
          </a:prstGeom>
          <a:no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Azure</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Application Gateway</a:t>
            </a:r>
          </a:p>
        </p:txBody>
      </p:sp>
      <p:sp>
        <p:nvSpPr>
          <p:cNvPr id="99" name="TextBox 98">
            <a:extLst>
              <a:ext uri="{FF2B5EF4-FFF2-40B4-BE49-F238E27FC236}">
                <a16:creationId xmlns:a16="http://schemas.microsoft.com/office/drawing/2014/main" id="{FBCA17F7-0136-45B3-A5D9-14CD445FAC2C}"/>
              </a:ext>
            </a:extLst>
          </p:cNvPr>
          <p:cNvSpPr txBox="1"/>
          <p:nvPr/>
        </p:nvSpPr>
        <p:spPr>
          <a:xfrm>
            <a:off x="7603055" y="3272352"/>
            <a:ext cx="1322340" cy="615553"/>
          </a:xfrm>
          <a:prstGeom prst="rect">
            <a:avLst/>
          </a:prstGeom>
          <a:no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Azure</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Storage Account with</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Static Website Hosting</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Support</a:t>
            </a:r>
          </a:p>
        </p:txBody>
      </p:sp>
      <p:sp>
        <p:nvSpPr>
          <p:cNvPr id="101" name="TextBox 100">
            <a:extLst>
              <a:ext uri="{FF2B5EF4-FFF2-40B4-BE49-F238E27FC236}">
                <a16:creationId xmlns:a16="http://schemas.microsoft.com/office/drawing/2014/main" id="{BFE7BF72-2822-4628-BDEE-E1A572932CB8}"/>
              </a:ext>
            </a:extLst>
          </p:cNvPr>
          <p:cNvSpPr txBox="1"/>
          <p:nvPr/>
        </p:nvSpPr>
        <p:spPr>
          <a:xfrm>
            <a:off x="3063868" y="3249305"/>
            <a:ext cx="1171910" cy="461665"/>
          </a:xfrm>
          <a:prstGeom prst="rect">
            <a:avLst/>
          </a:prstGeom>
          <a:no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Azure</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Content Delivery</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Network</a:t>
            </a:r>
          </a:p>
        </p:txBody>
      </p:sp>
      <p:sp>
        <p:nvSpPr>
          <p:cNvPr id="102" name="TextBox 101">
            <a:extLst>
              <a:ext uri="{FF2B5EF4-FFF2-40B4-BE49-F238E27FC236}">
                <a16:creationId xmlns:a16="http://schemas.microsoft.com/office/drawing/2014/main" id="{905BE1F9-3C65-40B9-9354-DF68A9C30D14}"/>
              </a:ext>
            </a:extLst>
          </p:cNvPr>
          <p:cNvSpPr txBox="1"/>
          <p:nvPr/>
        </p:nvSpPr>
        <p:spPr>
          <a:xfrm>
            <a:off x="1778991" y="2766481"/>
            <a:ext cx="1171910" cy="307777"/>
          </a:xfrm>
          <a:prstGeom prst="rect">
            <a:avLst/>
          </a:prstGeom>
          <a:no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HTTPS/HTTP</a:t>
            </a:r>
          </a:p>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80/443</a:t>
            </a:r>
          </a:p>
        </p:txBody>
      </p:sp>
      <p:cxnSp>
        <p:nvCxnSpPr>
          <p:cNvPr id="9" name="Straight Arrow Connector 8">
            <a:extLst>
              <a:ext uri="{FF2B5EF4-FFF2-40B4-BE49-F238E27FC236}">
                <a16:creationId xmlns:a16="http://schemas.microsoft.com/office/drawing/2014/main" id="{BD4B7124-C56A-4017-8C55-2FCB70D3ADDB}"/>
              </a:ext>
            </a:extLst>
          </p:cNvPr>
          <p:cNvCxnSpPr>
            <a:stCxn id="2" idx="3"/>
            <a:endCxn id="67" idx="1"/>
          </p:cNvCxnSpPr>
          <p:nvPr/>
        </p:nvCxnSpPr>
        <p:spPr>
          <a:xfrm>
            <a:off x="1622612" y="2719010"/>
            <a:ext cx="4054423" cy="8727"/>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0" name="Picture 79">
            <a:extLst>
              <a:ext uri="{FF2B5EF4-FFF2-40B4-BE49-F238E27FC236}">
                <a16:creationId xmlns:a16="http://schemas.microsoft.com/office/drawing/2014/main" id="{6689AEBA-BB04-47FD-BFC9-F959419B5E05}"/>
              </a:ext>
            </a:extLst>
          </p:cNvPr>
          <p:cNvPicPr>
            <a:picLocks noChangeAspect="1"/>
          </p:cNvPicPr>
          <p:nvPr/>
        </p:nvPicPr>
        <p:blipFill>
          <a:blip r:embed="rId7"/>
          <a:stretch>
            <a:fillRect/>
          </a:stretch>
        </p:blipFill>
        <p:spPr>
          <a:xfrm>
            <a:off x="3234437" y="2280247"/>
            <a:ext cx="894979" cy="894979"/>
          </a:xfrm>
          <a:prstGeom prst="rect">
            <a:avLst/>
          </a:prstGeom>
        </p:spPr>
      </p:pic>
      <p:cxnSp>
        <p:nvCxnSpPr>
          <p:cNvPr id="104" name="Straight Arrow Connector 103">
            <a:extLst>
              <a:ext uri="{FF2B5EF4-FFF2-40B4-BE49-F238E27FC236}">
                <a16:creationId xmlns:a16="http://schemas.microsoft.com/office/drawing/2014/main" id="{193974B0-6747-4608-AD6C-263E8CA06EFA}"/>
              </a:ext>
            </a:extLst>
          </p:cNvPr>
          <p:cNvCxnSpPr>
            <a:cxnSpLocks/>
            <a:endCxn id="69" idx="1"/>
          </p:cNvCxnSpPr>
          <p:nvPr/>
        </p:nvCxnSpPr>
        <p:spPr>
          <a:xfrm>
            <a:off x="6457325" y="2714646"/>
            <a:ext cx="1416755" cy="13091"/>
          </a:xfrm>
          <a:prstGeom prst="straightConnector1">
            <a:avLst/>
          </a:prstGeom>
          <a:ln w="158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0C055902-9066-4CC9-8042-0477F6B446E5}"/>
              </a:ext>
            </a:extLst>
          </p:cNvPr>
          <p:cNvSpPr txBox="1"/>
          <p:nvPr/>
        </p:nvSpPr>
        <p:spPr>
          <a:xfrm>
            <a:off x="6501695" y="2763625"/>
            <a:ext cx="1171910" cy="153888"/>
          </a:xfrm>
          <a:prstGeom prst="rect">
            <a:avLst/>
          </a:prstGeom>
          <a:noFill/>
        </p:spPr>
        <p:txBody>
          <a:bodyPr wrap="square" lIns="0" tIns="0" rIns="0" bIns="0" rtlCol="0">
            <a:spAutoFit/>
          </a:bodyPr>
          <a:lstStyle/>
          <a:p>
            <a:pPr algn="ctr">
              <a:buSzPct val="100000"/>
            </a:pPr>
            <a:r>
              <a:rPr lang="en-US" sz="1000" dirty="0">
                <a:solidFill>
                  <a:schemeClr val="tx1">
                    <a:lumMod val="65000"/>
                    <a:lumOff val="35000"/>
                  </a:schemeClr>
                </a:solidFill>
                <a:latin typeface="Arial" panose="020B0604020202020204" pitchFamily="34" charset="0"/>
                <a:cs typeface="Arial" panose="020B0604020202020204" pitchFamily="34" charset="0"/>
              </a:rPr>
              <a:t>HTTP 80</a:t>
            </a:r>
          </a:p>
        </p:txBody>
      </p:sp>
      <p:pic>
        <p:nvPicPr>
          <p:cNvPr id="83" name="Picture 82">
            <a:extLst>
              <a:ext uri="{FF2B5EF4-FFF2-40B4-BE49-F238E27FC236}">
                <a16:creationId xmlns:a16="http://schemas.microsoft.com/office/drawing/2014/main" id="{234D9CF5-0309-419D-BEFE-FD1FC30C52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42848" y="1113881"/>
            <a:ext cx="524056" cy="524056"/>
          </a:xfrm>
          <a:prstGeom prst="rect">
            <a:avLst/>
          </a:prstGeom>
        </p:spPr>
      </p:pic>
      <p:sp>
        <p:nvSpPr>
          <p:cNvPr id="22" name="Slide Number Placeholder 1">
            <a:extLst>
              <a:ext uri="{FF2B5EF4-FFF2-40B4-BE49-F238E27FC236}">
                <a16:creationId xmlns:a16="http://schemas.microsoft.com/office/drawing/2014/main" id="{274C9AA6-DE30-492C-B0E0-E7A37E909E91}"/>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7</a:t>
            </a:fld>
            <a:endParaRPr lang="en-US" sz="1100" dirty="0"/>
          </a:p>
        </p:txBody>
      </p:sp>
    </p:spTree>
    <p:extLst>
      <p:ext uri="{BB962C8B-B14F-4D97-AF65-F5344CB8AC3E}">
        <p14:creationId xmlns:p14="http://schemas.microsoft.com/office/powerpoint/2010/main" val="2930159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4897" y="1"/>
            <a:ext cx="8314396" cy="338554"/>
          </a:xfrm>
          <a:prstGeom prst="rect">
            <a:avLst/>
          </a:prstGeom>
          <a:solidFill>
            <a:schemeClr val="bg1"/>
          </a:solidFill>
        </p:spPr>
        <p:txBody>
          <a:bodyPr wrap="square">
            <a:spAutoFit/>
          </a:bodyPr>
          <a:lstStyle/>
          <a:p>
            <a:r>
              <a:rPr lang="en-US" sz="1600" b="1" dirty="0">
                <a:solidFill>
                  <a:schemeClr val="tx1">
                    <a:lumMod val="65000"/>
                    <a:lumOff val="35000"/>
                  </a:schemeClr>
                </a:solidFill>
              </a:rPr>
              <a:t>MS Ignite Sept. 2018 - Azure Firewall - </a:t>
            </a:r>
            <a:r>
              <a:rPr lang="en-US" sz="1600" i="1" dirty="0">
                <a:solidFill>
                  <a:schemeClr val="tx1">
                    <a:lumMod val="65000"/>
                    <a:lumOff val="35000"/>
                  </a:schemeClr>
                </a:solidFill>
              </a:rPr>
              <a:t>BRK4029 - Azure Firewall and Best Practices</a:t>
            </a:r>
            <a:endParaRPr lang="en-US" sz="1600" i="1" dirty="0"/>
          </a:p>
        </p:txBody>
      </p:sp>
      <p:sp>
        <p:nvSpPr>
          <p:cNvPr id="3" name="Rectangle 2">
            <a:extLst>
              <a:ext uri="{FF2B5EF4-FFF2-40B4-BE49-F238E27FC236}">
                <a16:creationId xmlns:a16="http://schemas.microsoft.com/office/drawing/2014/main" id="{4E56BE72-21E3-44FA-AB7E-6C02ABDAC1A6}"/>
              </a:ext>
            </a:extLst>
          </p:cNvPr>
          <p:cNvSpPr/>
          <p:nvPr/>
        </p:nvSpPr>
        <p:spPr bwMode="auto">
          <a:xfrm>
            <a:off x="4518180" y="2330095"/>
            <a:ext cx="1901952" cy="2078540"/>
          </a:xfrm>
          <a:prstGeom prst="rect">
            <a:avLst/>
          </a:prstGeom>
          <a:noFill/>
          <a:ln w="19050" cap="flat" cmpd="sng" algn="ctr">
            <a:solidFill>
              <a:schemeClr val="accent3">
                <a:lumMod val="75000"/>
              </a:schemeClr>
            </a:solidFill>
            <a:prstDash val="dash"/>
            <a:miter lim="800000"/>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br>
              <a:rPr lang="en-US" sz="1867" kern="0">
                <a:solidFill>
                  <a:srgbClr val="2F2F2F"/>
                </a:solidFill>
                <a:latin typeface="Segoe UI Semibold" panose="020B0702040204020203" pitchFamily="34" charset="0"/>
                <a:cs typeface="Segoe UI Semibold" panose="020B0702040204020203" pitchFamily="34" charset="0"/>
              </a:rPr>
            </a:br>
            <a:endParaRPr lang="en-US" sz="1867" kern="0">
              <a:solidFill>
                <a:srgbClr val="2F2F2F"/>
              </a:solidFill>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93CD1CBE-5F38-479C-B3A1-CDC25665CFF0}"/>
              </a:ext>
            </a:extLst>
          </p:cNvPr>
          <p:cNvSpPr/>
          <p:nvPr/>
        </p:nvSpPr>
        <p:spPr bwMode="auto">
          <a:xfrm>
            <a:off x="1786971" y="1125557"/>
            <a:ext cx="1168148" cy="1952503"/>
          </a:xfrm>
          <a:prstGeom prst="rect">
            <a:avLst/>
          </a:prstGeom>
          <a:noFill/>
          <a:ln w="19050" cap="flat" cmpd="sng" algn="ctr">
            <a:solidFill>
              <a:srgbClr val="0070C0"/>
            </a:solidFill>
            <a:prstDash val="dash"/>
            <a:miter lim="800000"/>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defTabSz="1219170">
              <a:lnSpc>
                <a:spcPct val="90000"/>
              </a:lnSpc>
              <a:spcAft>
                <a:spcPct val="0"/>
              </a:spcAft>
              <a:defRPr/>
            </a:pPr>
            <a:r>
              <a:rPr lang="en-US" sz="1400" b="1" kern="0" dirty="0">
                <a:solidFill>
                  <a:schemeClr val="tx1">
                    <a:lumMod val="65000"/>
                    <a:lumOff val="35000"/>
                  </a:schemeClr>
                </a:solidFill>
                <a:cs typeface="Segoe UI" panose="020B0502040204020203" pitchFamily="34" charset="0"/>
              </a:rPr>
              <a:t>Spoke 1</a:t>
            </a:r>
          </a:p>
        </p:txBody>
      </p:sp>
      <p:sp>
        <p:nvSpPr>
          <p:cNvPr id="6" name="Rectangle 5">
            <a:extLst>
              <a:ext uri="{FF2B5EF4-FFF2-40B4-BE49-F238E27FC236}">
                <a16:creationId xmlns:a16="http://schemas.microsoft.com/office/drawing/2014/main" id="{2BFBB0B1-EB45-47F1-8316-A093B515F532}"/>
              </a:ext>
            </a:extLst>
          </p:cNvPr>
          <p:cNvSpPr/>
          <p:nvPr/>
        </p:nvSpPr>
        <p:spPr bwMode="auto">
          <a:xfrm>
            <a:off x="1786972" y="3249637"/>
            <a:ext cx="1168147" cy="1952503"/>
          </a:xfrm>
          <a:prstGeom prst="rect">
            <a:avLst/>
          </a:prstGeom>
          <a:noFill/>
          <a:ln w="19050" cap="flat" cmpd="sng" algn="ctr">
            <a:solidFill>
              <a:srgbClr val="0070C0"/>
            </a:solidFill>
            <a:prstDash val="dash"/>
            <a:miter lim="800000"/>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defTabSz="1219170">
              <a:lnSpc>
                <a:spcPct val="90000"/>
              </a:lnSpc>
              <a:spcAft>
                <a:spcPct val="0"/>
              </a:spcAft>
              <a:defRPr/>
            </a:pPr>
            <a:r>
              <a:rPr lang="en-US" sz="1400" b="1" kern="0" dirty="0">
                <a:gradFill>
                  <a:gsLst>
                    <a:gs pos="15190">
                      <a:srgbClr val="353535"/>
                    </a:gs>
                    <a:gs pos="43000">
                      <a:srgbClr val="353535"/>
                    </a:gs>
                  </a:gsLst>
                  <a:lin ang="5400000" scaled="0"/>
                </a:gradFill>
                <a:cs typeface="Segoe UI" panose="020B0502040204020203" pitchFamily="34" charset="0"/>
              </a:rPr>
              <a:t>Spoke 2</a:t>
            </a:r>
          </a:p>
        </p:txBody>
      </p:sp>
      <p:sp>
        <p:nvSpPr>
          <p:cNvPr id="7" name="TextBox 6">
            <a:extLst>
              <a:ext uri="{FF2B5EF4-FFF2-40B4-BE49-F238E27FC236}">
                <a16:creationId xmlns:a16="http://schemas.microsoft.com/office/drawing/2014/main" id="{67462892-DFE5-4751-A1EE-1EF5C4E210CD}"/>
              </a:ext>
            </a:extLst>
          </p:cNvPr>
          <p:cNvSpPr txBox="1"/>
          <p:nvPr/>
        </p:nvSpPr>
        <p:spPr>
          <a:xfrm>
            <a:off x="4721872" y="2440394"/>
            <a:ext cx="1670133" cy="203197"/>
          </a:xfrm>
          <a:prstGeom prst="rect">
            <a:avLst/>
          </a:prstGeom>
          <a:noFill/>
        </p:spPr>
        <p:txBody>
          <a:bodyPr wrap="square" lIns="0" tIns="0" rIns="0" bIns="0" rtlCol="0">
            <a:spAutoFit/>
          </a:bodyPr>
          <a:lstStyle/>
          <a:p>
            <a:pPr defTabSz="1219170">
              <a:lnSpc>
                <a:spcPct val="90000"/>
              </a:lnSpc>
              <a:defRPr/>
            </a:pPr>
            <a:r>
              <a:rPr lang="en-US" sz="1467" b="1" kern="0" dirty="0">
                <a:solidFill>
                  <a:schemeClr val="tx1">
                    <a:lumMod val="65000"/>
                    <a:lumOff val="35000"/>
                  </a:schemeClr>
                </a:solidFill>
                <a:cs typeface="Segoe UI" panose="020B0502040204020203" pitchFamily="34" charset="0"/>
              </a:rPr>
              <a:t>Central </a:t>
            </a:r>
            <a:r>
              <a:rPr lang="en-US" sz="1467" b="1" kern="0" dirty="0" err="1">
                <a:solidFill>
                  <a:schemeClr val="tx1">
                    <a:lumMod val="65000"/>
                    <a:lumOff val="35000"/>
                  </a:schemeClr>
                </a:solidFill>
                <a:cs typeface="Segoe UI" panose="020B0502040204020203" pitchFamily="34" charset="0"/>
              </a:rPr>
              <a:t>VNet</a:t>
            </a:r>
            <a:endParaRPr lang="en-US" sz="1467" b="1" kern="0" dirty="0">
              <a:solidFill>
                <a:schemeClr val="tx1">
                  <a:lumMod val="65000"/>
                  <a:lumOff val="35000"/>
                </a:schemeClr>
              </a:solidFill>
              <a:cs typeface="Segoe UI" panose="020B0502040204020203" pitchFamily="34" charset="0"/>
            </a:endParaRPr>
          </a:p>
        </p:txBody>
      </p:sp>
      <p:sp>
        <p:nvSpPr>
          <p:cNvPr id="8" name="TextBox 7">
            <a:extLst>
              <a:ext uri="{FF2B5EF4-FFF2-40B4-BE49-F238E27FC236}">
                <a16:creationId xmlns:a16="http://schemas.microsoft.com/office/drawing/2014/main" id="{562AFA2C-929B-4B7B-AC1E-6EE04F32E540}"/>
              </a:ext>
            </a:extLst>
          </p:cNvPr>
          <p:cNvSpPr txBox="1"/>
          <p:nvPr/>
        </p:nvSpPr>
        <p:spPr>
          <a:xfrm>
            <a:off x="1536643" y="5373717"/>
            <a:ext cx="1662845" cy="193899"/>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050" b="0" i="0" u="none" strike="noStrike" cap="none" spc="0" normalizeH="0" baseline="0">
                <a:ln>
                  <a:noFill/>
                </a:ln>
                <a:solidFill>
                  <a:srgbClr val="0070C0"/>
                </a:solidFill>
                <a:effectLst/>
                <a:uLnTx/>
                <a:uFillTx/>
                <a:latin typeface="Segoe UI"/>
              </a:defRPr>
            </a:lvl1pPr>
          </a:lstStyle>
          <a:p>
            <a:pPr defTabSz="1219170">
              <a:spcAft>
                <a:spcPts val="800"/>
              </a:spcAft>
              <a:defRPr/>
            </a:pPr>
            <a:r>
              <a:rPr lang="en-US" sz="1400" dirty="0">
                <a:latin typeface="+mn-lt"/>
              </a:rPr>
              <a:t>Spoke </a:t>
            </a:r>
            <a:r>
              <a:rPr lang="en-US" sz="1400" dirty="0" err="1">
                <a:latin typeface="+mn-lt"/>
              </a:rPr>
              <a:t>VNets</a:t>
            </a:r>
            <a:endParaRPr lang="en-US" sz="1400" dirty="0">
              <a:latin typeface="+mn-lt"/>
            </a:endParaRPr>
          </a:p>
        </p:txBody>
      </p:sp>
      <p:cxnSp>
        <p:nvCxnSpPr>
          <p:cNvPr id="9" name="Straight Arrow Connector 8">
            <a:extLst>
              <a:ext uri="{FF2B5EF4-FFF2-40B4-BE49-F238E27FC236}">
                <a16:creationId xmlns:a16="http://schemas.microsoft.com/office/drawing/2014/main" id="{5F3D5F25-B089-4F41-900D-DE570437B64C}"/>
              </a:ext>
            </a:extLst>
          </p:cNvPr>
          <p:cNvCxnSpPr>
            <a:cxnSpLocks/>
          </p:cNvCxnSpPr>
          <p:nvPr/>
        </p:nvCxnSpPr>
        <p:spPr>
          <a:xfrm>
            <a:off x="6554371" y="3269806"/>
            <a:ext cx="1336252" cy="17897"/>
          </a:xfrm>
          <a:prstGeom prst="straightConnector1">
            <a:avLst/>
          </a:prstGeom>
          <a:ln w="19050">
            <a:solidFill>
              <a:srgbClr val="107C10"/>
            </a:solidFill>
            <a:miter lim="800000"/>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59484ED-0924-4300-B674-2F1FE3037589}"/>
              </a:ext>
            </a:extLst>
          </p:cNvPr>
          <p:cNvCxnSpPr>
            <a:cxnSpLocks/>
          </p:cNvCxnSpPr>
          <p:nvPr/>
        </p:nvCxnSpPr>
        <p:spPr>
          <a:xfrm>
            <a:off x="6554371" y="3585087"/>
            <a:ext cx="1336252" cy="0"/>
          </a:xfrm>
          <a:prstGeom prst="straightConnector1">
            <a:avLst/>
          </a:prstGeom>
          <a:ln w="19050">
            <a:solidFill>
              <a:srgbClr val="E81123"/>
            </a:solidFill>
            <a:miter lim="800000"/>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260C0029-5A1E-4C99-8692-8BBCAD673EFC}"/>
              </a:ext>
            </a:extLst>
          </p:cNvPr>
          <p:cNvSpPr/>
          <p:nvPr/>
        </p:nvSpPr>
        <p:spPr>
          <a:xfrm rot="2700000">
            <a:off x="7012764" y="3395823"/>
            <a:ext cx="419464" cy="378528"/>
          </a:xfrm>
          <a:prstGeom prst="plus">
            <a:avLst>
              <a:gd name="adj" fmla="val 33130"/>
            </a:avLst>
          </a:prstGeom>
          <a:solidFill>
            <a:srgbClr val="E81123"/>
          </a:solidFill>
          <a:ln w="50800" cap="flat" cmpd="sng" algn="ctr">
            <a:solidFill>
              <a:schemeClr val="bg1"/>
            </a:solidFill>
            <a:prstDash val="solid"/>
          </a:ln>
          <a:effectLst/>
        </p:spPr>
        <p:txBody>
          <a:bodyPr rtlCol="0" anchor="ctr"/>
          <a:lstStyle/>
          <a:p>
            <a:pPr algn="ctr" defTabSz="1219126">
              <a:defRPr/>
            </a:pPr>
            <a:endParaRPr lang="en-IE" kern="0">
              <a:solidFill>
                <a:srgbClr val="FFFFFF"/>
              </a:solidFill>
              <a:latin typeface="Segoe UI Semilight"/>
            </a:endParaRPr>
          </a:p>
        </p:txBody>
      </p:sp>
      <p:sp>
        <p:nvSpPr>
          <p:cNvPr id="12" name="Freeform: Shape 68">
            <a:extLst>
              <a:ext uri="{FF2B5EF4-FFF2-40B4-BE49-F238E27FC236}">
                <a16:creationId xmlns:a16="http://schemas.microsoft.com/office/drawing/2014/main" id="{8A0DBF24-91FA-4F95-91D1-232E39F8D076}"/>
              </a:ext>
            </a:extLst>
          </p:cNvPr>
          <p:cNvSpPr/>
          <p:nvPr/>
        </p:nvSpPr>
        <p:spPr bwMode="auto">
          <a:xfrm flipV="1">
            <a:off x="7218462" y="3882469"/>
            <a:ext cx="233743" cy="1488892"/>
          </a:xfrm>
          <a:custGeom>
            <a:avLst/>
            <a:gdLst>
              <a:gd name="connsiteX0" fmla="*/ 0 w 0"/>
              <a:gd name="connsiteY0" fmla="*/ 2133600 h 2133600"/>
              <a:gd name="connsiteX1" fmla="*/ 0 w 0"/>
              <a:gd name="connsiteY1" fmla="*/ 0 h 2133600"/>
            </a:gdLst>
            <a:ahLst/>
            <a:cxnLst>
              <a:cxn ang="0">
                <a:pos x="connsiteX0" y="connsiteY0"/>
              </a:cxn>
              <a:cxn ang="0">
                <a:pos x="connsiteX1" y="connsiteY1"/>
              </a:cxn>
            </a:cxnLst>
            <a:rect l="l" t="t" r="r" b="b"/>
            <a:pathLst>
              <a:path h="2133600">
                <a:moveTo>
                  <a:pt x="0" y="2133600"/>
                </a:moveTo>
                <a:lnTo>
                  <a:pt x="0" y="0"/>
                </a:lnTo>
              </a:path>
            </a:pathLst>
          </a:custGeom>
          <a:noFill/>
          <a:ln w="19050">
            <a:solidFill>
              <a:srgbClr val="0070C0"/>
            </a:solidFill>
            <a:prstDash val="sysDash"/>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26">
              <a:defRPr/>
            </a:pPr>
            <a:endParaRPr lang="en-US" sz="1867">
              <a:solidFill>
                <a:srgbClr val="FFFFFF"/>
              </a:solidFill>
              <a:latin typeface="Segoe UI"/>
            </a:endParaRPr>
          </a:p>
        </p:txBody>
      </p:sp>
      <p:sp>
        <p:nvSpPr>
          <p:cNvPr id="13" name="TextBox 12">
            <a:extLst>
              <a:ext uri="{FF2B5EF4-FFF2-40B4-BE49-F238E27FC236}">
                <a16:creationId xmlns:a16="http://schemas.microsoft.com/office/drawing/2014/main" id="{146EA714-7FA9-4AA6-8234-0F8320329423}"/>
              </a:ext>
            </a:extLst>
          </p:cNvPr>
          <p:cNvSpPr txBox="1"/>
          <p:nvPr/>
        </p:nvSpPr>
        <p:spPr>
          <a:xfrm>
            <a:off x="3834977" y="525037"/>
            <a:ext cx="2585155" cy="193899"/>
          </a:xfrm>
          <a:prstGeom prst="rect">
            <a:avLst/>
          </a:prstGeom>
          <a:noFill/>
        </p:spPr>
        <p:txBody>
          <a:bodyPr wrap="square" lIns="0" tIns="0" rIns="0" bIns="0" rtlCol="0">
            <a:spAutoFit/>
          </a:bodyPr>
          <a:lstStyle/>
          <a:p>
            <a:pPr algn="ctr" defTabSz="1219170">
              <a:lnSpc>
                <a:spcPct val="90000"/>
              </a:lnSpc>
              <a:spcAft>
                <a:spcPts val="800"/>
              </a:spcAft>
              <a:defRPr/>
            </a:pPr>
            <a:r>
              <a:rPr lang="en-US" sz="1400" dirty="0">
                <a:solidFill>
                  <a:schemeClr val="tx1">
                    <a:lumMod val="65000"/>
                    <a:lumOff val="35000"/>
                  </a:schemeClr>
                </a:solidFill>
              </a:rPr>
              <a:t>L3-L7 Connectivity Policies</a:t>
            </a:r>
          </a:p>
        </p:txBody>
      </p:sp>
      <p:sp>
        <p:nvSpPr>
          <p:cNvPr id="14" name="Freeform: Shape 68">
            <a:extLst>
              <a:ext uri="{FF2B5EF4-FFF2-40B4-BE49-F238E27FC236}">
                <a16:creationId xmlns:a16="http://schemas.microsoft.com/office/drawing/2014/main" id="{A6159C7C-7767-4F2E-973D-3A0F4EC31E28}"/>
              </a:ext>
            </a:extLst>
          </p:cNvPr>
          <p:cNvSpPr/>
          <p:nvPr/>
        </p:nvSpPr>
        <p:spPr bwMode="auto">
          <a:xfrm rot="10800000" flipV="1">
            <a:off x="6935545" y="1883719"/>
            <a:ext cx="302832" cy="1249764"/>
          </a:xfrm>
          <a:custGeom>
            <a:avLst/>
            <a:gdLst>
              <a:gd name="connsiteX0" fmla="*/ 0 w 0"/>
              <a:gd name="connsiteY0" fmla="*/ 2133600 h 2133600"/>
              <a:gd name="connsiteX1" fmla="*/ 0 w 0"/>
              <a:gd name="connsiteY1" fmla="*/ 0 h 2133600"/>
            </a:gdLst>
            <a:ahLst/>
            <a:cxnLst>
              <a:cxn ang="0">
                <a:pos x="connsiteX0" y="connsiteY0"/>
              </a:cxn>
              <a:cxn ang="0">
                <a:pos x="connsiteX1" y="connsiteY1"/>
              </a:cxn>
            </a:cxnLst>
            <a:rect l="l" t="t" r="r" b="b"/>
            <a:pathLst>
              <a:path h="2133600">
                <a:moveTo>
                  <a:pt x="0" y="2133600"/>
                </a:moveTo>
                <a:lnTo>
                  <a:pt x="0" y="0"/>
                </a:lnTo>
              </a:path>
            </a:pathLst>
          </a:custGeom>
          <a:noFill/>
          <a:ln w="19050">
            <a:solidFill>
              <a:srgbClr val="0070C0"/>
            </a:solidFill>
            <a:prstDash val="sysDash"/>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26">
              <a:defRPr/>
            </a:pPr>
            <a:endParaRPr lang="en-US" sz="1867">
              <a:solidFill>
                <a:srgbClr val="FFFFFF"/>
              </a:solidFill>
              <a:latin typeface="Segoe UI"/>
            </a:endParaRPr>
          </a:p>
        </p:txBody>
      </p:sp>
      <p:sp>
        <p:nvSpPr>
          <p:cNvPr id="15" name="TextBox 14">
            <a:extLst>
              <a:ext uri="{FF2B5EF4-FFF2-40B4-BE49-F238E27FC236}">
                <a16:creationId xmlns:a16="http://schemas.microsoft.com/office/drawing/2014/main" id="{A8779170-0009-439C-A11C-5B3A20B5A8AC}"/>
              </a:ext>
            </a:extLst>
          </p:cNvPr>
          <p:cNvSpPr txBox="1"/>
          <p:nvPr/>
        </p:nvSpPr>
        <p:spPr>
          <a:xfrm>
            <a:off x="5828592" y="1012336"/>
            <a:ext cx="2819571" cy="581698"/>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defTabSz="1219170">
              <a:spcAft>
                <a:spcPts val="800"/>
              </a:spcAft>
              <a:defRPr/>
            </a:pPr>
            <a:r>
              <a:rPr lang="en-US" sz="1400" dirty="0">
                <a:solidFill>
                  <a:schemeClr val="tx1">
                    <a:lumMod val="65000"/>
                    <a:lumOff val="35000"/>
                  </a:schemeClr>
                </a:solidFill>
                <a:latin typeface="+mn-lt"/>
              </a:rPr>
              <a:t>NAT, Network and Application traffic filtering rules allows Inbound/Outbound access </a:t>
            </a:r>
          </a:p>
        </p:txBody>
      </p:sp>
      <p:sp>
        <p:nvSpPr>
          <p:cNvPr id="16" name="TextBox 15">
            <a:extLst>
              <a:ext uri="{FF2B5EF4-FFF2-40B4-BE49-F238E27FC236}">
                <a16:creationId xmlns:a16="http://schemas.microsoft.com/office/drawing/2014/main" id="{40C013E3-C808-407B-BD31-596012CFBC14}"/>
              </a:ext>
            </a:extLst>
          </p:cNvPr>
          <p:cNvSpPr txBox="1"/>
          <p:nvPr/>
        </p:nvSpPr>
        <p:spPr>
          <a:xfrm>
            <a:off x="6450257" y="5525580"/>
            <a:ext cx="1536408" cy="387798"/>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defTabSz="1219170">
              <a:spcAft>
                <a:spcPts val="800"/>
              </a:spcAft>
              <a:defRPr/>
            </a:pPr>
            <a:r>
              <a:rPr lang="en-US" sz="1400" dirty="0">
                <a:solidFill>
                  <a:schemeClr val="tx1">
                    <a:lumMod val="65000"/>
                    <a:lumOff val="35000"/>
                  </a:schemeClr>
                </a:solidFill>
                <a:latin typeface="+mn-lt"/>
              </a:rPr>
              <a:t>Traffic is denied by default</a:t>
            </a:r>
          </a:p>
        </p:txBody>
      </p:sp>
      <p:sp>
        <p:nvSpPr>
          <p:cNvPr id="17" name="TextBox 16">
            <a:extLst>
              <a:ext uri="{FF2B5EF4-FFF2-40B4-BE49-F238E27FC236}">
                <a16:creationId xmlns:a16="http://schemas.microsoft.com/office/drawing/2014/main" id="{93F79D2E-6BB1-4C62-99B4-63BB752D3934}"/>
              </a:ext>
            </a:extLst>
          </p:cNvPr>
          <p:cNvSpPr txBox="1"/>
          <p:nvPr/>
        </p:nvSpPr>
        <p:spPr>
          <a:xfrm>
            <a:off x="4968152" y="6523789"/>
            <a:ext cx="1486669" cy="193899"/>
          </a:xfrm>
          <a:prstGeom prst="rect">
            <a:avLst/>
          </a:prstGeom>
          <a:noFill/>
        </p:spPr>
        <p:txBody>
          <a:bodyPr wrap="square" lIns="0" tIns="0" rIns="0" bIns="0" rtlCol="0">
            <a:spAutoFit/>
          </a:bodyPr>
          <a:lstStyle/>
          <a:p>
            <a:pPr algn="ctr" defTabSz="1219170">
              <a:lnSpc>
                <a:spcPct val="90000"/>
              </a:lnSpc>
              <a:spcAft>
                <a:spcPts val="800"/>
              </a:spcAft>
              <a:defRPr/>
            </a:pPr>
            <a:r>
              <a:rPr lang="en-US" sz="1400" dirty="0">
                <a:solidFill>
                  <a:srgbClr val="0070C0"/>
                </a:solidFill>
              </a:rPr>
              <a:t>On-Premises</a:t>
            </a:r>
          </a:p>
        </p:txBody>
      </p:sp>
      <p:sp>
        <p:nvSpPr>
          <p:cNvPr id="18" name="TextBox 17">
            <a:extLst>
              <a:ext uri="{FF2B5EF4-FFF2-40B4-BE49-F238E27FC236}">
                <a16:creationId xmlns:a16="http://schemas.microsoft.com/office/drawing/2014/main" id="{48C10F0F-4D40-4276-B391-41EE0A3612FF}"/>
              </a:ext>
            </a:extLst>
          </p:cNvPr>
          <p:cNvSpPr txBox="1"/>
          <p:nvPr/>
        </p:nvSpPr>
        <p:spPr>
          <a:xfrm>
            <a:off x="3158005" y="5525580"/>
            <a:ext cx="1773267" cy="387798"/>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defTabSz="1219170">
              <a:spcAft>
                <a:spcPts val="800"/>
              </a:spcAft>
              <a:defRPr/>
            </a:pPr>
            <a:r>
              <a:rPr lang="en-US" sz="1400" dirty="0">
                <a:solidFill>
                  <a:schemeClr val="tx1">
                    <a:lumMod val="65000"/>
                    <a:lumOff val="35000"/>
                  </a:schemeClr>
                </a:solidFill>
                <a:latin typeface="+mn-lt"/>
              </a:rPr>
              <a:t>Azure to On-Prem traffic filtering</a:t>
            </a:r>
          </a:p>
        </p:txBody>
      </p:sp>
      <p:grpSp>
        <p:nvGrpSpPr>
          <p:cNvPr id="19" name="Group 18">
            <a:extLst>
              <a:ext uri="{FF2B5EF4-FFF2-40B4-BE49-F238E27FC236}">
                <a16:creationId xmlns:a16="http://schemas.microsoft.com/office/drawing/2014/main" id="{D862AB18-EBA0-40BB-95CD-715441CE5BBD}"/>
              </a:ext>
            </a:extLst>
          </p:cNvPr>
          <p:cNvGrpSpPr/>
          <p:nvPr/>
        </p:nvGrpSpPr>
        <p:grpSpPr>
          <a:xfrm>
            <a:off x="5284364" y="5514336"/>
            <a:ext cx="812800" cy="799000"/>
            <a:chOff x="7497411" y="5482913"/>
            <a:chExt cx="840140" cy="840138"/>
          </a:xfrm>
        </p:grpSpPr>
        <p:grpSp>
          <p:nvGrpSpPr>
            <p:cNvPr id="20" name="Group 14">
              <a:extLst>
                <a:ext uri="{FF2B5EF4-FFF2-40B4-BE49-F238E27FC236}">
                  <a16:creationId xmlns:a16="http://schemas.microsoft.com/office/drawing/2014/main" id="{C9DEBAE3-FAF1-4479-BA5B-1A0B454A64DD}"/>
                </a:ext>
              </a:extLst>
            </p:cNvPr>
            <p:cNvGrpSpPr>
              <a:grpSpLocks noChangeAspect="1"/>
            </p:cNvGrpSpPr>
            <p:nvPr/>
          </p:nvGrpSpPr>
          <p:grpSpPr bwMode="auto">
            <a:xfrm>
              <a:off x="7697436" y="5701112"/>
              <a:ext cx="440090" cy="403738"/>
              <a:chOff x="4676" y="4145"/>
              <a:chExt cx="339" cy="311"/>
            </a:xfrm>
          </p:grpSpPr>
          <p:sp>
            <p:nvSpPr>
              <p:cNvPr id="22" name="Rectangle 15">
                <a:extLst>
                  <a:ext uri="{FF2B5EF4-FFF2-40B4-BE49-F238E27FC236}">
                    <a16:creationId xmlns:a16="http://schemas.microsoft.com/office/drawing/2014/main" id="{EAB76905-378B-4ACB-9C94-F12B3FE81009}"/>
                  </a:ext>
                </a:extLst>
              </p:cNvPr>
              <p:cNvSpPr>
                <a:spLocks noChangeArrowheads="1"/>
              </p:cNvSpPr>
              <p:nvPr/>
            </p:nvSpPr>
            <p:spPr bwMode="auto">
              <a:xfrm>
                <a:off x="4745" y="4145"/>
                <a:ext cx="199" cy="311"/>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3" name="Line 16">
                <a:extLst>
                  <a:ext uri="{FF2B5EF4-FFF2-40B4-BE49-F238E27FC236}">
                    <a16:creationId xmlns:a16="http://schemas.microsoft.com/office/drawing/2014/main" id="{117CD244-930A-4B03-82E5-84DB4E49946E}"/>
                  </a:ext>
                </a:extLst>
              </p:cNvPr>
              <p:cNvSpPr>
                <a:spLocks noChangeShapeType="1"/>
              </p:cNvSpPr>
              <p:nvPr/>
            </p:nvSpPr>
            <p:spPr bwMode="auto">
              <a:xfrm>
                <a:off x="4676" y="4456"/>
                <a:ext cx="339" cy="0"/>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4" name="Rectangle 17">
                <a:extLst>
                  <a:ext uri="{FF2B5EF4-FFF2-40B4-BE49-F238E27FC236}">
                    <a16:creationId xmlns:a16="http://schemas.microsoft.com/office/drawing/2014/main" id="{2A8D3EDA-ABD9-4A09-8F91-DB30BCCF0BE3}"/>
                  </a:ext>
                </a:extLst>
              </p:cNvPr>
              <p:cNvSpPr>
                <a:spLocks noChangeArrowheads="1"/>
              </p:cNvSpPr>
              <p:nvPr/>
            </p:nvSpPr>
            <p:spPr bwMode="auto">
              <a:xfrm>
                <a:off x="4779" y="4179"/>
                <a:ext cx="50" cy="50"/>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5" name="Rectangle 18">
                <a:extLst>
                  <a:ext uri="{FF2B5EF4-FFF2-40B4-BE49-F238E27FC236}">
                    <a16:creationId xmlns:a16="http://schemas.microsoft.com/office/drawing/2014/main" id="{C032756A-4298-4848-9FBA-9E06CC1119CA}"/>
                  </a:ext>
                </a:extLst>
              </p:cNvPr>
              <p:cNvSpPr>
                <a:spLocks noChangeArrowheads="1"/>
              </p:cNvSpPr>
              <p:nvPr/>
            </p:nvSpPr>
            <p:spPr bwMode="auto">
              <a:xfrm>
                <a:off x="4862" y="4179"/>
                <a:ext cx="48" cy="50"/>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6" name="Rectangle 19">
                <a:extLst>
                  <a:ext uri="{FF2B5EF4-FFF2-40B4-BE49-F238E27FC236}">
                    <a16:creationId xmlns:a16="http://schemas.microsoft.com/office/drawing/2014/main" id="{87B8E70C-6E0B-4E57-8830-38C7684E871B}"/>
                  </a:ext>
                </a:extLst>
              </p:cNvPr>
              <p:cNvSpPr>
                <a:spLocks noChangeArrowheads="1"/>
              </p:cNvSpPr>
              <p:nvPr/>
            </p:nvSpPr>
            <p:spPr bwMode="auto">
              <a:xfrm>
                <a:off x="4779" y="4262"/>
                <a:ext cx="50" cy="50"/>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7" name="Rectangle 20">
                <a:extLst>
                  <a:ext uri="{FF2B5EF4-FFF2-40B4-BE49-F238E27FC236}">
                    <a16:creationId xmlns:a16="http://schemas.microsoft.com/office/drawing/2014/main" id="{E5DBEB2F-AFA1-451A-9125-0AA7245394E2}"/>
                  </a:ext>
                </a:extLst>
              </p:cNvPr>
              <p:cNvSpPr>
                <a:spLocks noChangeArrowheads="1"/>
              </p:cNvSpPr>
              <p:nvPr/>
            </p:nvSpPr>
            <p:spPr bwMode="auto">
              <a:xfrm>
                <a:off x="4862" y="4262"/>
                <a:ext cx="48" cy="50"/>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8" name="Rectangle 21">
                <a:extLst>
                  <a:ext uri="{FF2B5EF4-FFF2-40B4-BE49-F238E27FC236}">
                    <a16:creationId xmlns:a16="http://schemas.microsoft.com/office/drawing/2014/main" id="{81118DFC-EE34-4D09-A11A-2062FAC97599}"/>
                  </a:ext>
                </a:extLst>
              </p:cNvPr>
              <p:cNvSpPr>
                <a:spLocks noChangeArrowheads="1"/>
              </p:cNvSpPr>
              <p:nvPr/>
            </p:nvSpPr>
            <p:spPr bwMode="auto">
              <a:xfrm>
                <a:off x="4804" y="4379"/>
                <a:ext cx="83" cy="77"/>
              </a:xfrm>
              <a:prstGeom prst="rect">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29" name="Line 22">
                <a:extLst>
                  <a:ext uri="{FF2B5EF4-FFF2-40B4-BE49-F238E27FC236}">
                    <a16:creationId xmlns:a16="http://schemas.microsoft.com/office/drawing/2014/main" id="{2CB7D930-09CE-4F27-B1C3-481AE8FFDAA5}"/>
                  </a:ext>
                </a:extLst>
              </p:cNvPr>
              <p:cNvSpPr>
                <a:spLocks noChangeShapeType="1"/>
              </p:cNvSpPr>
              <p:nvPr/>
            </p:nvSpPr>
            <p:spPr bwMode="auto">
              <a:xfrm>
                <a:off x="4846" y="4379"/>
                <a:ext cx="0" cy="77"/>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sp>
          <p:nvSpPr>
            <p:cNvPr id="21" name="Oval 20">
              <a:extLst>
                <a:ext uri="{FF2B5EF4-FFF2-40B4-BE49-F238E27FC236}">
                  <a16:creationId xmlns:a16="http://schemas.microsoft.com/office/drawing/2014/main" id="{6E3C3522-CEBD-4FA3-847E-81D824D0C072}"/>
                </a:ext>
              </a:extLst>
            </p:cNvPr>
            <p:cNvSpPr/>
            <p:nvPr/>
          </p:nvSpPr>
          <p:spPr bwMode="auto">
            <a:xfrm>
              <a:off x="7497411" y="5482913"/>
              <a:ext cx="840140" cy="840138"/>
            </a:xfrm>
            <a:prstGeom prst="ellipse">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sp>
        <p:nvSpPr>
          <p:cNvPr id="30" name="Freeform: Shape 29">
            <a:extLst>
              <a:ext uri="{FF2B5EF4-FFF2-40B4-BE49-F238E27FC236}">
                <a16:creationId xmlns:a16="http://schemas.microsoft.com/office/drawing/2014/main" id="{7BD00F40-3450-4816-BEE0-77C862EA68F2}"/>
              </a:ext>
            </a:extLst>
          </p:cNvPr>
          <p:cNvSpPr/>
          <p:nvPr/>
        </p:nvSpPr>
        <p:spPr bwMode="auto">
          <a:xfrm>
            <a:off x="4044639" y="5036861"/>
            <a:ext cx="1633888" cy="336855"/>
          </a:xfrm>
          <a:custGeom>
            <a:avLst/>
            <a:gdLst>
              <a:gd name="connsiteX0" fmla="*/ 944880 w 944880"/>
              <a:gd name="connsiteY0" fmla="*/ 0 h 137160"/>
              <a:gd name="connsiteX1" fmla="*/ 0 w 944880"/>
              <a:gd name="connsiteY1" fmla="*/ 0 h 137160"/>
              <a:gd name="connsiteX2" fmla="*/ 0 w 944880"/>
              <a:gd name="connsiteY2" fmla="*/ 137160 h 137160"/>
            </a:gdLst>
            <a:ahLst/>
            <a:cxnLst>
              <a:cxn ang="0">
                <a:pos x="connsiteX0" y="connsiteY0"/>
              </a:cxn>
              <a:cxn ang="0">
                <a:pos x="connsiteX1" y="connsiteY1"/>
              </a:cxn>
              <a:cxn ang="0">
                <a:pos x="connsiteX2" y="connsiteY2"/>
              </a:cxn>
            </a:cxnLst>
            <a:rect l="l" t="t" r="r" b="b"/>
            <a:pathLst>
              <a:path w="944880" h="137160">
                <a:moveTo>
                  <a:pt x="944880" y="0"/>
                </a:moveTo>
                <a:lnTo>
                  <a:pt x="0" y="0"/>
                </a:lnTo>
                <a:lnTo>
                  <a:pt x="0" y="137160"/>
                </a:lnTo>
              </a:path>
            </a:pathLst>
          </a:custGeom>
          <a:noFill/>
          <a:ln w="19050">
            <a:solidFill>
              <a:srgbClr val="0070C0"/>
            </a:solidFill>
            <a:prstDash val="sysDash"/>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26">
              <a:defRPr/>
            </a:pPr>
            <a:endParaRPr lang="en-US" sz="2353">
              <a:solidFill>
                <a:srgbClr val="FFFFFF"/>
              </a:solidFill>
              <a:latin typeface="Segoe UI"/>
            </a:endParaRPr>
          </a:p>
        </p:txBody>
      </p:sp>
      <p:cxnSp>
        <p:nvCxnSpPr>
          <p:cNvPr id="31" name="Straight Connector 30">
            <a:extLst>
              <a:ext uri="{FF2B5EF4-FFF2-40B4-BE49-F238E27FC236}">
                <a16:creationId xmlns:a16="http://schemas.microsoft.com/office/drawing/2014/main" id="{6B6F904A-551B-4423-92AA-E9D50782F267}"/>
              </a:ext>
            </a:extLst>
          </p:cNvPr>
          <p:cNvCxnSpPr>
            <a:cxnSpLocks/>
          </p:cNvCxnSpPr>
          <p:nvPr/>
        </p:nvCxnSpPr>
        <p:spPr>
          <a:xfrm>
            <a:off x="5678528" y="4600110"/>
            <a:ext cx="0" cy="1122269"/>
          </a:xfrm>
          <a:prstGeom prst="line">
            <a:avLst/>
          </a:prstGeom>
          <a:ln w="19050">
            <a:solidFill>
              <a:srgbClr val="0070C0"/>
            </a:solidFill>
            <a:miter lim="800000"/>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B5E662A-0341-4100-BC11-EC760778AE0D}"/>
              </a:ext>
            </a:extLst>
          </p:cNvPr>
          <p:cNvCxnSpPr>
            <a:cxnSpLocks/>
          </p:cNvCxnSpPr>
          <p:nvPr/>
        </p:nvCxnSpPr>
        <p:spPr>
          <a:xfrm flipV="1">
            <a:off x="5075456" y="852324"/>
            <a:ext cx="0" cy="1488267"/>
          </a:xfrm>
          <a:prstGeom prst="line">
            <a:avLst/>
          </a:prstGeom>
          <a:noFill/>
          <a:ln w="19050">
            <a:solidFill>
              <a:srgbClr val="0070C0"/>
            </a:solidFill>
            <a:prstDash val="sysDash"/>
            <a:headEnd type="none"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a:extLst>
              <a:ext uri="{FF2B5EF4-FFF2-40B4-BE49-F238E27FC236}">
                <a16:creationId xmlns:a16="http://schemas.microsoft.com/office/drawing/2014/main" id="{19352722-3EAC-46D5-9CB7-F04B6DFA5AA5}"/>
              </a:ext>
            </a:extLst>
          </p:cNvPr>
          <p:cNvGrpSpPr/>
          <p:nvPr/>
        </p:nvGrpSpPr>
        <p:grpSpPr>
          <a:xfrm>
            <a:off x="2066361" y="1712139"/>
            <a:ext cx="609363" cy="1161479"/>
            <a:chOff x="6395339" y="2399977"/>
            <a:chExt cx="542945" cy="946857"/>
          </a:xfrm>
        </p:grpSpPr>
        <p:grpSp>
          <p:nvGrpSpPr>
            <p:cNvPr id="34" name="Group 25">
              <a:extLst>
                <a:ext uri="{FF2B5EF4-FFF2-40B4-BE49-F238E27FC236}">
                  <a16:creationId xmlns:a16="http://schemas.microsoft.com/office/drawing/2014/main" id="{EFBA4F04-726F-4B03-889A-8CB885D2A5E3}"/>
                </a:ext>
              </a:extLst>
            </p:cNvPr>
            <p:cNvGrpSpPr>
              <a:grpSpLocks noChangeAspect="1"/>
            </p:cNvGrpSpPr>
            <p:nvPr/>
          </p:nvGrpSpPr>
          <p:grpSpPr bwMode="auto">
            <a:xfrm>
              <a:off x="6395339" y="2399977"/>
              <a:ext cx="542945" cy="420915"/>
              <a:chOff x="3689" y="2040"/>
              <a:chExt cx="307" cy="238"/>
            </a:xfrm>
          </p:grpSpPr>
          <p:sp>
            <p:nvSpPr>
              <p:cNvPr id="41" name="Freeform 26">
                <a:extLst>
                  <a:ext uri="{FF2B5EF4-FFF2-40B4-BE49-F238E27FC236}">
                    <a16:creationId xmlns:a16="http://schemas.microsoft.com/office/drawing/2014/main" id="{2F5AC1D8-B7FD-4907-ACAE-648F5CD6651E}"/>
                  </a:ext>
                </a:extLst>
              </p:cNvPr>
              <p:cNvSpPr>
                <a:spLocks noEditPoints="1"/>
              </p:cNvSpPr>
              <p:nvPr/>
            </p:nvSpPr>
            <p:spPr bwMode="auto">
              <a:xfrm>
                <a:off x="3689" y="2040"/>
                <a:ext cx="307" cy="238"/>
              </a:xfrm>
              <a:custGeom>
                <a:avLst/>
                <a:gdLst>
                  <a:gd name="T0" fmla="*/ 307 w 307"/>
                  <a:gd name="T1" fmla="*/ 86 h 238"/>
                  <a:gd name="T2" fmla="*/ 307 w 307"/>
                  <a:gd name="T3" fmla="*/ 191 h 238"/>
                  <a:gd name="T4" fmla="*/ 0 w 307"/>
                  <a:gd name="T5" fmla="*/ 191 h 238"/>
                  <a:gd name="T6" fmla="*/ 0 w 307"/>
                  <a:gd name="T7" fmla="*/ 0 h 238"/>
                  <a:gd name="T8" fmla="*/ 307 w 307"/>
                  <a:gd name="T9" fmla="*/ 0 h 238"/>
                  <a:gd name="T10" fmla="*/ 307 w 307"/>
                  <a:gd name="T11" fmla="*/ 86 h 238"/>
                  <a:gd name="T12" fmla="*/ 152 w 307"/>
                  <a:gd name="T13" fmla="*/ 191 h 238"/>
                  <a:gd name="T14" fmla="*/ 152 w 307"/>
                  <a:gd name="T15" fmla="*/ 238 h 238"/>
                  <a:gd name="T16" fmla="*/ 92 w 307"/>
                  <a:gd name="T17" fmla="*/ 238 h 238"/>
                  <a:gd name="T18" fmla="*/ 215 w 307"/>
                  <a:gd name="T19"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238">
                    <a:moveTo>
                      <a:pt x="307" y="86"/>
                    </a:moveTo>
                    <a:lnTo>
                      <a:pt x="307" y="191"/>
                    </a:lnTo>
                    <a:lnTo>
                      <a:pt x="0" y="191"/>
                    </a:lnTo>
                    <a:lnTo>
                      <a:pt x="0" y="0"/>
                    </a:lnTo>
                    <a:lnTo>
                      <a:pt x="307" y="0"/>
                    </a:lnTo>
                    <a:lnTo>
                      <a:pt x="307" y="86"/>
                    </a:lnTo>
                    <a:moveTo>
                      <a:pt x="152" y="191"/>
                    </a:moveTo>
                    <a:lnTo>
                      <a:pt x="152" y="238"/>
                    </a:lnTo>
                    <a:moveTo>
                      <a:pt x="92" y="238"/>
                    </a:moveTo>
                    <a:lnTo>
                      <a:pt x="215" y="238"/>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42" name="Freeform 27">
                <a:extLst>
                  <a:ext uri="{FF2B5EF4-FFF2-40B4-BE49-F238E27FC236}">
                    <a16:creationId xmlns:a16="http://schemas.microsoft.com/office/drawing/2014/main" id="{70A86549-BC6E-4DD1-B147-C35071E8046F}"/>
                  </a:ext>
                </a:extLst>
              </p:cNvPr>
              <p:cNvSpPr>
                <a:spLocks/>
              </p:cNvSpPr>
              <p:nvPr/>
            </p:nvSpPr>
            <p:spPr bwMode="auto">
              <a:xfrm>
                <a:off x="3791" y="2145"/>
                <a:ext cx="102" cy="23"/>
              </a:xfrm>
              <a:custGeom>
                <a:avLst/>
                <a:gdLst>
                  <a:gd name="T0" fmla="*/ 0 w 102"/>
                  <a:gd name="T1" fmla="*/ 23 h 23"/>
                  <a:gd name="T2" fmla="*/ 50 w 102"/>
                  <a:gd name="T3" fmla="*/ 0 h 23"/>
                  <a:gd name="T4" fmla="*/ 102 w 102"/>
                  <a:gd name="T5" fmla="*/ 23 h 23"/>
                </a:gdLst>
                <a:ahLst/>
                <a:cxnLst>
                  <a:cxn ang="0">
                    <a:pos x="T0" y="T1"/>
                  </a:cxn>
                  <a:cxn ang="0">
                    <a:pos x="T2" y="T3"/>
                  </a:cxn>
                  <a:cxn ang="0">
                    <a:pos x="T4" y="T5"/>
                  </a:cxn>
                </a:cxnLst>
                <a:rect l="0" t="0" r="r" b="b"/>
                <a:pathLst>
                  <a:path w="102" h="23">
                    <a:moveTo>
                      <a:pt x="0" y="23"/>
                    </a:moveTo>
                    <a:lnTo>
                      <a:pt x="50" y="0"/>
                    </a:lnTo>
                    <a:lnTo>
                      <a:pt x="102" y="23"/>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43" name="Freeform 28">
                <a:extLst>
                  <a:ext uri="{FF2B5EF4-FFF2-40B4-BE49-F238E27FC236}">
                    <a16:creationId xmlns:a16="http://schemas.microsoft.com/office/drawing/2014/main" id="{FC8A913E-D739-4AC7-AA4D-3AFE0C7988D1}"/>
                  </a:ext>
                </a:extLst>
              </p:cNvPr>
              <p:cNvSpPr>
                <a:spLocks/>
              </p:cNvSpPr>
              <p:nvPr/>
            </p:nvSpPr>
            <p:spPr bwMode="auto">
              <a:xfrm>
                <a:off x="3791" y="2084"/>
                <a:ext cx="102" cy="107"/>
              </a:xfrm>
              <a:custGeom>
                <a:avLst/>
                <a:gdLst>
                  <a:gd name="T0" fmla="*/ 0 w 102"/>
                  <a:gd name="T1" fmla="*/ 21 h 107"/>
                  <a:gd name="T2" fmla="*/ 50 w 102"/>
                  <a:gd name="T3" fmla="*/ 0 h 107"/>
                  <a:gd name="T4" fmla="*/ 102 w 102"/>
                  <a:gd name="T5" fmla="*/ 21 h 107"/>
                  <a:gd name="T6" fmla="*/ 102 w 102"/>
                  <a:gd name="T7" fmla="*/ 84 h 107"/>
                  <a:gd name="T8" fmla="*/ 50 w 102"/>
                  <a:gd name="T9" fmla="*/ 107 h 107"/>
                  <a:gd name="T10" fmla="*/ 0 w 102"/>
                  <a:gd name="T11" fmla="*/ 84 h 107"/>
                  <a:gd name="T12" fmla="*/ 0 w 102"/>
                  <a:gd name="T13" fmla="*/ 21 h 107"/>
                </a:gdLst>
                <a:ahLst/>
                <a:cxnLst>
                  <a:cxn ang="0">
                    <a:pos x="T0" y="T1"/>
                  </a:cxn>
                  <a:cxn ang="0">
                    <a:pos x="T2" y="T3"/>
                  </a:cxn>
                  <a:cxn ang="0">
                    <a:pos x="T4" y="T5"/>
                  </a:cxn>
                  <a:cxn ang="0">
                    <a:pos x="T6" y="T7"/>
                  </a:cxn>
                  <a:cxn ang="0">
                    <a:pos x="T8" y="T9"/>
                  </a:cxn>
                  <a:cxn ang="0">
                    <a:pos x="T10" y="T11"/>
                  </a:cxn>
                  <a:cxn ang="0">
                    <a:pos x="T12" y="T13"/>
                  </a:cxn>
                </a:cxnLst>
                <a:rect l="0" t="0" r="r" b="b"/>
                <a:pathLst>
                  <a:path w="102" h="107">
                    <a:moveTo>
                      <a:pt x="0" y="21"/>
                    </a:moveTo>
                    <a:lnTo>
                      <a:pt x="50" y="0"/>
                    </a:lnTo>
                    <a:lnTo>
                      <a:pt x="102" y="21"/>
                    </a:lnTo>
                    <a:lnTo>
                      <a:pt x="102" y="84"/>
                    </a:lnTo>
                    <a:lnTo>
                      <a:pt x="50" y="107"/>
                    </a:lnTo>
                    <a:lnTo>
                      <a:pt x="0" y="84"/>
                    </a:lnTo>
                    <a:lnTo>
                      <a:pt x="0" y="21"/>
                    </a:lnTo>
                    <a:close/>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44" name="Line 29">
                <a:extLst>
                  <a:ext uri="{FF2B5EF4-FFF2-40B4-BE49-F238E27FC236}">
                    <a16:creationId xmlns:a16="http://schemas.microsoft.com/office/drawing/2014/main" id="{97DA2291-3E89-48A5-BCDB-FD9E7B292D59}"/>
                  </a:ext>
                </a:extLst>
              </p:cNvPr>
              <p:cNvSpPr>
                <a:spLocks noChangeShapeType="1"/>
              </p:cNvSpPr>
              <p:nvPr/>
            </p:nvSpPr>
            <p:spPr bwMode="auto">
              <a:xfrm>
                <a:off x="3841" y="2128"/>
                <a:ext cx="0" cy="63"/>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45" name="Freeform 30">
                <a:extLst>
                  <a:ext uri="{FF2B5EF4-FFF2-40B4-BE49-F238E27FC236}">
                    <a16:creationId xmlns:a16="http://schemas.microsoft.com/office/drawing/2014/main" id="{394445CA-BB78-44F8-9B40-0BD709A4410A}"/>
                  </a:ext>
                </a:extLst>
              </p:cNvPr>
              <p:cNvSpPr>
                <a:spLocks/>
              </p:cNvSpPr>
              <p:nvPr/>
            </p:nvSpPr>
            <p:spPr bwMode="auto">
              <a:xfrm>
                <a:off x="3791" y="2105"/>
                <a:ext cx="102" cy="23"/>
              </a:xfrm>
              <a:custGeom>
                <a:avLst/>
                <a:gdLst>
                  <a:gd name="T0" fmla="*/ 0 w 102"/>
                  <a:gd name="T1" fmla="*/ 0 h 23"/>
                  <a:gd name="T2" fmla="*/ 50 w 102"/>
                  <a:gd name="T3" fmla="*/ 23 h 23"/>
                  <a:gd name="T4" fmla="*/ 102 w 102"/>
                  <a:gd name="T5" fmla="*/ 0 h 23"/>
                </a:gdLst>
                <a:ahLst/>
                <a:cxnLst>
                  <a:cxn ang="0">
                    <a:pos x="T0" y="T1"/>
                  </a:cxn>
                  <a:cxn ang="0">
                    <a:pos x="T2" y="T3"/>
                  </a:cxn>
                  <a:cxn ang="0">
                    <a:pos x="T4" y="T5"/>
                  </a:cxn>
                </a:cxnLst>
                <a:rect l="0" t="0" r="r" b="b"/>
                <a:pathLst>
                  <a:path w="102" h="23">
                    <a:moveTo>
                      <a:pt x="0" y="0"/>
                    </a:moveTo>
                    <a:lnTo>
                      <a:pt x="50" y="23"/>
                    </a:lnTo>
                    <a:lnTo>
                      <a:pt x="102" y="0"/>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grpSp>
          <p:nvGrpSpPr>
            <p:cNvPr id="35" name="Group 25">
              <a:extLst>
                <a:ext uri="{FF2B5EF4-FFF2-40B4-BE49-F238E27FC236}">
                  <a16:creationId xmlns:a16="http://schemas.microsoft.com/office/drawing/2014/main" id="{03BCD2CE-B71B-4C47-A8F3-3961DACC1EE1}"/>
                </a:ext>
              </a:extLst>
            </p:cNvPr>
            <p:cNvGrpSpPr>
              <a:grpSpLocks noChangeAspect="1"/>
            </p:cNvGrpSpPr>
            <p:nvPr/>
          </p:nvGrpSpPr>
          <p:grpSpPr bwMode="auto">
            <a:xfrm>
              <a:off x="6395339" y="2925919"/>
              <a:ext cx="542945" cy="420915"/>
              <a:chOff x="3689" y="2040"/>
              <a:chExt cx="307" cy="238"/>
            </a:xfrm>
          </p:grpSpPr>
          <p:sp>
            <p:nvSpPr>
              <p:cNvPr id="36" name="Freeform 26">
                <a:extLst>
                  <a:ext uri="{FF2B5EF4-FFF2-40B4-BE49-F238E27FC236}">
                    <a16:creationId xmlns:a16="http://schemas.microsoft.com/office/drawing/2014/main" id="{EC766B4A-8EB7-4311-91F0-6F79CF713BC5}"/>
                  </a:ext>
                </a:extLst>
              </p:cNvPr>
              <p:cNvSpPr>
                <a:spLocks noEditPoints="1"/>
              </p:cNvSpPr>
              <p:nvPr/>
            </p:nvSpPr>
            <p:spPr bwMode="auto">
              <a:xfrm>
                <a:off x="3689" y="2040"/>
                <a:ext cx="307" cy="238"/>
              </a:xfrm>
              <a:custGeom>
                <a:avLst/>
                <a:gdLst>
                  <a:gd name="T0" fmla="*/ 307 w 307"/>
                  <a:gd name="T1" fmla="*/ 86 h 238"/>
                  <a:gd name="T2" fmla="*/ 307 w 307"/>
                  <a:gd name="T3" fmla="*/ 191 h 238"/>
                  <a:gd name="T4" fmla="*/ 0 w 307"/>
                  <a:gd name="T5" fmla="*/ 191 h 238"/>
                  <a:gd name="T6" fmla="*/ 0 w 307"/>
                  <a:gd name="T7" fmla="*/ 0 h 238"/>
                  <a:gd name="T8" fmla="*/ 307 w 307"/>
                  <a:gd name="T9" fmla="*/ 0 h 238"/>
                  <a:gd name="T10" fmla="*/ 307 w 307"/>
                  <a:gd name="T11" fmla="*/ 86 h 238"/>
                  <a:gd name="T12" fmla="*/ 152 w 307"/>
                  <a:gd name="T13" fmla="*/ 191 h 238"/>
                  <a:gd name="T14" fmla="*/ 152 w 307"/>
                  <a:gd name="T15" fmla="*/ 238 h 238"/>
                  <a:gd name="T16" fmla="*/ 92 w 307"/>
                  <a:gd name="T17" fmla="*/ 238 h 238"/>
                  <a:gd name="T18" fmla="*/ 215 w 307"/>
                  <a:gd name="T19"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238">
                    <a:moveTo>
                      <a:pt x="307" y="86"/>
                    </a:moveTo>
                    <a:lnTo>
                      <a:pt x="307" y="191"/>
                    </a:lnTo>
                    <a:lnTo>
                      <a:pt x="0" y="191"/>
                    </a:lnTo>
                    <a:lnTo>
                      <a:pt x="0" y="0"/>
                    </a:lnTo>
                    <a:lnTo>
                      <a:pt x="307" y="0"/>
                    </a:lnTo>
                    <a:lnTo>
                      <a:pt x="307" y="86"/>
                    </a:lnTo>
                    <a:moveTo>
                      <a:pt x="152" y="191"/>
                    </a:moveTo>
                    <a:lnTo>
                      <a:pt x="152" y="238"/>
                    </a:lnTo>
                    <a:moveTo>
                      <a:pt x="92" y="238"/>
                    </a:moveTo>
                    <a:lnTo>
                      <a:pt x="215" y="238"/>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37" name="Freeform 27">
                <a:extLst>
                  <a:ext uri="{FF2B5EF4-FFF2-40B4-BE49-F238E27FC236}">
                    <a16:creationId xmlns:a16="http://schemas.microsoft.com/office/drawing/2014/main" id="{20DC6FC4-162F-4618-8B93-FFA10F2BF331}"/>
                  </a:ext>
                </a:extLst>
              </p:cNvPr>
              <p:cNvSpPr>
                <a:spLocks/>
              </p:cNvSpPr>
              <p:nvPr/>
            </p:nvSpPr>
            <p:spPr bwMode="auto">
              <a:xfrm>
                <a:off x="3791" y="2145"/>
                <a:ext cx="102" cy="23"/>
              </a:xfrm>
              <a:custGeom>
                <a:avLst/>
                <a:gdLst>
                  <a:gd name="T0" fmla="*/ 0 w 102"/>
                  <a:gd name="T1" fmla="*/ 23 h 23"/>
                  <a:gd name="T2" fmla="*/ 50 w 102"/>
                  <a:gd name="T3" fmla="*/ 0 h 23"/>
                  <a:gd name="T4" fmla="*/ 102 w 102"/>
                  <a:gd name="T5" fmla="*/ 23 h 23"/>
                </a:gdLst>
                <a:ahLst/>
                <a:cxnLst>
                  <a:cxn ang="0">
                    <a:pos x="T0" y="T1"/>
                  </a:cxn>
                  <a:cxn ang="0">
                    <a:pos x="T2" y="T3"/>
                  </a:cxn>
                  <a:cxn ang="0">
                    <a:pos x="T4" y="T5"/>
                  </a:cxn>
                </a:cxnLst>
                <a:rect l="0" t="0" r="r" b="b"/>
                <a:pathLst>
                  <a:path w="102" h="23">
                    <a:moveTo>
                      <a:pt x="0" y="23"/>
                    </a:moveTo>
                    <a:lnTo>
                      <a:pt x="50" y="0"/>
                    </a:lnTo>
                    <a:lnTo>
                      <a:pt x="102" y="23"/>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38" name="Freeform 28">
                <a:extLst>
                  <a:ext uri="{FF2B5EF4-FFF2-40B4-BE49-F238E27FC236}">
                    <a16:creationId xmlns:a16="http://schemas.microsoft.com/office/drawing/2014/main" id="{05B09A78-245B-4F4F-9155-B4273B93694F}"/>
                  </a:ext>
                </a:extLst>
              </p:cNvPr>
              <p:cNvSpPr>
                <a:spLocks/>
              </p:cNvSpPr>
              <p:nvPr/>
            </p:nvSpPr>
            <p:spPr bwMode="auto">
              <a:xfrm>
                <a:off x="3791" y="2084"/>
                <a:ext cx="102" cy="107"/>
              </a:xfrm>
              <a:custGeom>
                <a:avLst/>
                <a:gdLst>
                  <a:gd name="T0" fmla="*/ 0 w 102"/>
                  <a:gd name="T1" fmla="*/ 21 h 107"/>
                  <a:gd name="T2" fmla="*/ 50 w 102"/>
                  <a:gd name="T3" fmla="*/ 0 h 107"/>
                  <a:gd name="T4" fmla="*/ 102 w 102"/>
                  <a:gd name="T5" fmla="*/ 21 h 107"/>
                  <a:gd name="T6" fmla="*/ 102 w 102"/>
                  <a:gd name="T7" fmla="*/ 84 h 107"/>
                  <a:gd name="T8" fmla="*/ 50 w 102"/>
                  <a:gd name="T9" fmla="*/ 107 h 107"/>
                  <a:gd name="T10" fmla="*/ 0 w 102"/>
                  <a:gd name="T11" fmla="*/ 84 h 107"/>
                  <a:gd name="T12" fmla="*/ 0 w 102"/>
                  <a:gd name="T13" fmla="*/ 21 h 107"/>
                </a:gdLst>
                <a:ahLst/>
                <a:cxnLst>
                  <a:cxn ang="0">
                    <a:pos x="T0" y="T1"/>
                  </a:cxn>
                  <a:cxn ang="0">
                    <a:pos x="T2" y="T3"/>
                  </a:cxn>
                  <a:cxn ang="0">
                    <a:pos x="T4" y="T5"/>
                  </a:cxn>
                  <a:cxn ang="0">
                    <a:pos x="T6" y="T7"/>
                  </a:cxn>
                  <a:cxn ang="0">
                    <a:pos x="T8" y="T9"/>
                  </a:cxn>
                  <a:cxn ang="0">
                    <a:pos x="T10" y="T11"/>
                  </a:cxn>
                  <a:cxn ang="0">
                    <a:pos x="T12" y="T13"/>
                  </a:cxn>
                </a:cxnLst>
                <a:rect l="0" t="0" r="r" b="b"/>
                <a:pathLst>
                  <a:path w="102" h="107">
                    <a:moveTo>
                      <a:pt x="0" y="21"/>
                    </a:moveTo>
                    <a:lnTo>
                      <a:pt x="50" y="0"/>
                    </a:lnTo>
                    <a:lnTo>
                      <a:pt x="102" y="21"/>
                    </a:lnTo>
                    <a:lnTo>
                      <a:pt x="102" y="84"/>
                    </a:lnTo>
                    <a:lnTo>
                      <a:pt x="50" y="107"/>
                    </a:lnTo>
                    <a:lnTo>
                      <a:pt x="0" y="84"/>
                    </a:lnTo>
                    <a:lnTo>
                      <a:pt x="0" y="21"/>
                    </a:lnTo>
                    <a:close/>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39" name="Line 29">
                <a:extLst>
                  <a:ext uri="{FF2B5EF4-FFF2-40B4-BE49-F238E27FC236}">
                    <a16:creationId xmlns:a16="http://schemas.microsoft.com/office/drawing/2014/main" id="{A66AEC62-7339-4383-8C4E-E1FBB3E7B978}"/>
                  </a:ext>
                </a:extLst>
              </p:cNvPr>
              <p:cNvSpPr>
                <a:spLocks noChangeShapeType="1"/>
              </p:cNvSpPr>
              <p:nvPr/>
            </p:nvSpPr>
            <p:spPr bwMode="auto">
              <a:xfrm>
                <a:off x="3841" y="2128"/>
                <a:ext cx="0" cy="63"/>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40" name="Freeform 30">
                <a:extLst>
                  <a:ext uri="{FF2B5EF4-FFF2-40B4-BE49-F238E27FC236}">
                    <a16:creationId xmlns:a16="http://schemas.microsoft.com/office/drawing/2014/main" id="{2211B567-E0AA-4680-A0AF-6BB5A7BC4CC8}"/>
                  </a:ext>
                </a:extLst>
              </p:cNvPr>
              <p:cNvSpPr>
                <a:spLocks/>
              </p:cNvSpPr>
              <p:nvPr/>
            </p:nvSpPr>
            <p:spPr bwMode="auto">
              <a:xfrm>
                <a:off x="3791" y="2105"/>
                <a:ext cx="102" cy="23"/>
              </a:xfrm>
              <a:custGeom>
                <a:avLst/>
                <a:gdLst>
                  <a:gd name="T0" fmla="*/ 0 w 102"/>
                  <a:gd name="T1" fmla="*/ 0 h 23"/>
                  <a:gd name="T2" fmla="*/ 50 w 102"/>
                  <a:gd name="T3" fmla="*/ 23 h 23"/>
                  <a:gd name="T4" fmla="*/ 102 w 102"/>
                  <a:gd name="T5" fmla="*/ 0 h 23"/>
                </a:gdLst>
                <a:ahLst/>
                <a:cxnLst>
                  <a:cxn ang="0">
                    <a:pos x="T0" y="T1"/>
                  </a:cxn>
                  <a:cxn ang="0">
                    <a:pos x="T2" y="T3"/>
                  </a:cxn>
                  <a:cxn ang="0">
                    <a:pos x="T4" y="T5"/>
                  </a:cxn>
                </a:cxnLst>
                <a:rect l="0" t="0" r="r" b="b"/>
                <a:pathLst>
                  <a:path w="102" h="23">
                    <a:moveTo>
                      <a:pt x="0" y="0"/>
                    </a:moveTo>
                    <a:lnTo>
                      <a:pt x="50" y="23"/>
                    </a:lnTo>
                    <a:lnTo>
                      <a:pt x="102" y="0"/>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grpSp>
      <p:grpSp>
        <p:nvGrpSpPr>
          <p:cNvPr id="46" name="Group 45">
            <a:extLst>
              <a:ext uri="{FF2B5EF4-FFF2-40B4-BE49-F238E27FC236}">
                <a16:creationId xmlns:a16="http://schemas.microsoft.com/office/drawing/2014/main" id="{0C7B0453-C58C-4EBC-A344-47123FB5C1B6}"/>
              </a:ext>
            </a:extLst>
          </p:cNvPr>
          <p:cNvGrpSpPr/>
          <p:nvPr/>
        </p:nvGrpSpPr>
        <p:grpSpPr>
          <a:xfrm>
            <a:off x="2073012" y="3860103"/>
            <a:ext cx="609363" cy="1161479"/>
            <a:chOff x="6395339" y="2399977"/>
            <a:chExt cx="542945" cy="946857"/>
          </a:xfrm>
        </p:grpSpPr>
        <p:grpSp>
          <p:nvGrpSpPr>
            <p:cNvPr id="47" name="Group 25">
              <a:extLst>
                <a:ext uri="{FF2B5EF4-FFF2-40B4-BE49-F238E27FC236}">
                  <a16:creationId xmlns:a16="http://schemas.microsoft.com/office/drawing/2014/main" id="{D337E60D-1BEB-494B-A63B-872D936BC203}"/>
                </a:ext>
              </a:extLst>
            </p:cNvPr>
            <p:cNvGrpSpPr>
              <a:grpSpLocks noChangeAspect="1"/>
            </p:cNvGrpSpPr>
            <p:nvPr/>
          </p:nvGrpSpPr>
          <p:grpSpPr bwMode="auto">
            <a:xfrm>
              <a:off x="6395339" y="2399977"/>
              <a:ext cx="542945" cy="420915"/>
              <a:chOff x="3689" y="2040"/>
              <a:chExt cx="307" cy="238"/>
            </a:xfrm>
          </p:grpSpPr>
          <p:sp>
            <p:nvSpPr>
              <p:cNvPr id="54" name="Freeform 26">
                <a:extLst>
                  <a:ext uri="{FF2B5EF4-FFF2-40B4-BE49-F238E27FC236}">
                    <a16:creationId xmlns:a16="http://schemas.microsoft.com/office/drawing/2014/main" id="{D619AE33-CF59-4E18-828E-67555A86E323}"/>
                  </a:ext>
                </a:extLst>
              </p:cNvPr>
              <p:cNvSpPr>
                <a:spLocks noEditPoints="1"/>
              </p:cNvSpPr>
              <p:nvPr/>
            </p:nvSpPr>
            <p:spPr bwMode="auto">
              <a:xfrm>
                <a:off x="3689" y="2040"/>
                <a:ext cx="307" cy="238"/>
              </a:xfrm>
              <a:custGeom>
                <a:avLst/>
                <a:gdLst>
                  <a:gd name="T0" fmla="*/ 307 w 307"/>
                  <a:gd name="T1" fmla="*/ 86 h 238"/>
                  <a:gd name="T2" fmla="*/ 307 w 307"/>
                  <a:gd name="T3" fmla="*/ 191 h 238"/>
                  <a:gd name="T4" fmla="*/ 0 w 307"/>
                  <a:gd name="T5" fmla="*/ 191 h 238"/>
                  <a:gd name="T6" fmla="*/ 0 w 307"/>
                  <a:gd name="T7" fmla="*/ 0 h 238"/>
                  <a:gd name="T8" fmla="*/ 307 w 307"/>
                  <a:gd name="T9" fmla="*/ 0 h 238"/>
                  <a:gd name="T10" fmla="*/ 307 w 307"/>
                  <a:gd name="T11" fmla="*/ 86 h 238"/>
                  <a:gd name="T12" fmla="*/ 152 w 307"/>
                  <a:gd name="T13" fmla="*/ 191 h 238"/>
                  <a:gd name="T14" fmla="*/ 152 w 307"/>
                  <a:gd name="T15" fmla="*/ 238 h 238"/>
                  <a:gd name="T16" fmla="*/ 92 w 307"/>
                  <a:gd name="T17" fmla="*/ 238 h 238"/>
                  <a:gd name="T18" fmla="*/ 215 w 307"/>
                  <a:gd name="T19"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238">
                    <a:moveTo>
                      <a:pt x="307" y="86"/>
                    </a:moveTo>
                    <a:lnTo>
                      <a:pt x="307" y="191"/>
                    </a:lnTo>
                    <a:lnTo>
                      <a:pt x="0" y="191"/>
                    </a:lnTo>
                    <a:lnTo>
                      <a:pt x="0" y="0"/>
                    </a:lnTo>
                    <a:lnTo>
                      <a:pt x="307" y="0"/>
                    </a:lnTo>
                    <a:lnTo>
                      <a:pt x="307" y="86"/>
                    </a:lnTo>
                    <a:moveTo>
                      <a:pt x="152" y="191"/>
                    </a:moveTo>
                    <a:lnTo>
                      <a:pt x="152" y="238"/>
                    </a:lnTo>
                    <a:moveTo>
                      <a:pt x="92" y="238"/>
                    </a:moveTo>
                    <a:lnTo>
                      <a:pt x="215" y="238"/>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5" name="Freeform 27">
                <a:extLst>
                  <a:ext uri="{FF2B5EF4-FFF2-40B4-BE49-F238E27FC236}">
                    <a16:creationId xmlns:a16="http://schemas.microsoft.com/office/drawing/2014/main" id="{263A6CFC-3D2B-46C1-86A4-24C36E9C3AB1}"/>
                  </a:ext>
                </a:extLst>
              </p:cNvPr>
              <p:cNvSpPr>
                <a:spLocks/>
              </p:cNvSpPr>
              <p:nvPr/>
            </p:nvSpPr>
            <p:spPr bwMode="auto">
              <a:xfrm>
                <a:off x="3791" y="2145"/>
                <a:ext cx="102" cy="23"/>
              </a:xfrm>
              <a:custGeom>
                <a:avLst/>
                <a:gdLst>
                  <a:gd name="T0" fmla="*/ 0 w 102"/>
                  <a:gd name="T1" fmla="*/ 23 h 23"/>
                  <a:gd name="T2" fmla="*/ 50 w 102"/>
                  <a:gd name="T3" fmla="*/ 0 h 23"/>
                  <a:gd name="T4" fmla="*/ 102 w 102"/>
                  <a:gd name="T5" fmla="*/ 23 h 23"/>
                </a:gdLst>
                <a:ahLst/>
                <a:cxnLst>
                  <a:cxn ang="0">
                    <a:pos x="T0" y="T1"/>
                  </a:cxn>
                  <a:cxn ang="0">
                    <a:pos x="T2" y="T3"/>
                  </a:cxn>
                  <a:cxn ang="0">
                    <a:pos x="T4" y="T5"/>
                  </a:cxn>
                </a:cxnLst>
                <a:rect l="0" t="0" r="r" b="b"/>
                <a:pathLst>
                  <a:path w="102" h="23">
                    <a:moveTo>
                      <a:pt x="0" y="23"/>
                    </a:moveTo>
                    <a:lnTo>
                      <a:pt x="50" y="0"/>
                    </a:lnTo>
                    <a:lnTo>
                      <a:pt x="102" y="23"/>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6" name="Freeform 28">
                <a:extLst>
                  <a:ext uri="{FF2B5EF4-FFF2-40B4-BE49-F238E27FC236}">
                    <a16:creationId xmlns:a16="http://schemas.microsoft.com/office/drawing/2014/main" id="{1370142A-F893-4770-85C5-CC8E38139B4A}"/>
                  </a:ext>
                </a:extLst>
              </p:cNvPr>
              <p:cNvSpPr>
                <a:spLocks/>
              </p:cNvSpPr>
              <p:nvPr/>
            </p:nvSpPr>
            <p:spPr bwMode="auto">
              <a:xfrm>
                <a:off x="3791" y="2084"/>
                <a:ext cx="102" cy="107"/>
              </a:xfrm>
              <a:custGeom>
                <a:avLst/>
                <a:gdLst>
                  <a:gd name="T0" fmla="*/ 0 w 102"/>
                  <a:gd name="T1" fmla="*/ 21 h 107"/>
                  <a:gd name="T2" fmla="*/ 50 w 102"/>
                  <a:gd name="T3" fmla="*/ 0 h 107"/>
                  <a:gd name="T4" fmla="*/ 102 w 102"/>
                  <a:gd name="T5" fmla="*/ 21 h 107"/>
                  <a:gd name="T6" fmla="*/ 102 w 102"/>
                  <a:gd name="T7" fmla="*/ 84 h 107"/>
                  <a:gd name="T8" fmla="*/ 50 w 102"/>
                  <a:gd name="T9" fmla="*/ 107 h 107"/>
                  <a:gd name="T10" fmla="*/ 0 w 102"/>
                  <a:gd name="T11" fmla="*/ 84 h 107"/>
                  <a:gd name="T12" fmla="*/ 0 w 102"/>
                  <a:gd name="T13" fmla="*/ 21 h 107"/>
                </a:gdLst>
                <a:ahLst/>
                <a:cxnLst>
                  <a:cxn ang="0">
                    <a:pos x="T0" y="T1"/>
                  </a:cxn>
                  <a:cxn ang="0">
                    <a:pos x="T2" y="T3"/>
                  </a:cxn>
                  <a:cxn ang="0">
                    <a:pos x="T4" y="T5"/>
                  </a:cxn>
                  <a:cxn ang="0">
                    <a:pos x="T6" y="T7"/>
                  </a:cxn>
                  <a:cxn ang="0">
                    <a:pos x="T8" y="T9"/>
                  </a:cxn>
                  <a:cxn ang="0">
                    <a:pos x="T10" y="T11"/>
                  </a:cxn>
                  <a:cxn ang="0">
                    <a:pos x="T12" y="T13"/>
                  </a:cxn>
                </a:cxnLst>
                <a:rect l="0" t="0" r="r" b="b"/>
                <a:pathLst>
                  <a:path w="102" h="107">
                    <a:moveTo>
                      <a:pt x="0" y="21"/>
                    </a:moveTo>
                    <a:lnTo>
                      <a:pt x="50" y="0"/>
                    </a:lnTo>
                    <a:lnTo>
                      <a:pt x="102" y="21"/>
                    </a:lnTo>
                    <a:lnTo>
                      <a:pt x="102" y="84"/>
                    </a:lnTo>
                    <a:lnTo>
                      <a:pt x="50" y="107"/>
                    </a:lnTo>
                    <a:lnTo>
                      <a:pt x="0" y="84"/>
                    </a:lnTo>
                    <a:lnTo>
                      <a:pt x="0" y="21"/>
                    </a:lnTo>
                    <a:close/>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7" name="Line 29">
                <a:extLst>
                  <a:ext uri="{FF2B5EF4-FFF2-40B4-BE49-F238E27FC236}">
                    <a16:creationId xmlns:a16="http://schemas.microsoft.com/office/drawing/2014/main" id="{6891AC05-2301-4BD2-87A5-B117B05200F2}"/>
                  </a:ext>
                </a:extLst>
              </p:cNvPr>
              <p:cNvSpPr>
                <a:spLocks noChangeShapeType="1"/>
              </p:cNvSpPr>
              <p:nvPr/>
            </p:nvSpPr>
            <p:spPr bwMode="auto">
              <a:xfrm>
                <a:off x="3841" y="2128"/>
                <a:ext cx="0" cy="63"/>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8" name="Freeform 30">
                <a:extLst>
                  <a:ext uri="{FF2B5EF4-FFF2-40B4-BE49-F238E27FC236}">
                    <a16:creationId xmlns:a16="http://schemas.microsoft.com/office/drawing/2014/main" id="{BCC8B22B-D720-48F0-80C6-6696A7CCCED5}"/>
                  </a:ext>
                </a:extLst>
              </p:cNvPr>
              <p:cNvSpPr>
                <a:spLocks/>
              </p:cNvSpPr>
              <p:nvPr/>
            </p:nvSpPr>
            <p:spPr bwMode="auto">
              <a:xfrm>
                <a:off x="3791" y="2105"/>
                <a:ext cx="102" cy="23"/>
              </a:xfrm>
              <a:custGeom>
                <a:avLst/>
                <a:gdLst>
                  <a:gd name="T0" fmla="*/ 0 w 102"/>
                  <a:gd name="T1" fmla="*/ 0 h 23"/>
                  <a:gd name="T2" fmla="*/ 50 w 102"/>
                  <a:gd name="T3" fmla="*/ 23 h 23"/>
                  <a:gd name="T4" fmla="*/ 102 w 102"/>
                  <a:gd name="T5" fmla="*/ 0 h 23"/>
                </a:gdLst>
                <a:ahLst/>
                <a:cxnLst>
                  <a:cxn ang="0">
                    <a:pos x="T0" y="T1"/>
                  </a:cxn>
                  <a:cxn ang="0">
                    <a:pos x="T2" y="T3"/>
                  </a:cxn>
                  <a:cxn ang="0">
                    <a:pos x="T4" y="T5"/>
                  </a:cxn>
                </a:cxnLst>
                <a:rect l="0" t="0" r="r" b="b"/>
                <a:pathLst>
                  <a:path w="102" h="23">
                    <a:moveTo>
                      <a:pt x="0" y="0"/>
                    </a:moveTo>
                    <a:lnTo>
                      <a:pt x="50" y="23"/>
                    </a:lnTo>
                    <a:lnTo>
                      <a:pt x="102" y="0"/>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grpSp>
          <p:nvGrpSpPr>
            <p:cNvPr id="48" name="Group 25">
              <a:extLst>
                <a:ext uri="{FF2B5EF4-FFF2-40B4-BE49-F238E27FC236}">
                  <a16:creationId xmlns:a16="http://schemas.microsoft.com/office/drawing/2014/main" id="{CA309758-2489-4A47-AC7B-0472D5A3D8E2}"/>
                </a:ext>
              </a:extLst>
            </p:cNvPr>
            <p:cNvGrpSpPr>
              <a:grpSpLocks noChangeAspect="1"/>
            </p:cNvGrpSpPr>
            <p:nvPr/>
          </p:nvGrpSpPr>
          <p:grpSpPr bwMode="auto">
            <a:xfrm>
              <a:off x="6395339" y="2925919"/>
              <a:ext cx="542945" cy="420915"/>
              <a:chOff x="3689" y="2040"/>
              <a:chExt cx="307" cy="238"/>
            </a:xfrm>
          </p:grpSpPr>
          <p:sp>
            <p:nvSpPr>
              <p:cNvPr id="49" name="Freeform 26">
                <a:extLst>
                  <a:ext uri="{FF2B5EF4-FFF2-40B4-BE49-F238E27FC236}">
                    <a16:creationId xmlns:a16="http://schemas.microsoft.com/office/drawing/2014/main" id="{1584D051-0655-41BF-B38B-6F7DE8E3B20D}"/>
                  </a:ext>
                </a:extLst>
              </p:cNvPr>
              <p:cNvSpPr>
                <a:spLocks noEditPoints="1"/>
              </p:cNvSpPr>
              <p:nvPr/>
            </p:nvSpPr>
            <p:spPr bwMode="auto">
              <a:xfrm>
                <a:off x="3689" y="2040"/>
                <a:ext cx="307" cy="238"/>
              </a:xfrm>
              <a:custGeom>
                <a:avLst/>
                <a:gdLst>
                  <a:gd name="T0" fmla="*/ 307 w 307"/>
                  <a:gd name="T1" fmla="*/ 86 h 238"/>
                  <a:gd name="T2" fmla="*/ 307 w 307"/>
                  <a:gd name="T3" fmla="*/ 191 h 238"/>
                  <a:gd name="T4" fmla="*/ 0 w 307"/>
                  <a:gd name="T5" fmla="*/ 191 h 238"/>
                  <a:gd name="T6" fmla="*/ 0 w 307"/>
                  <a:gd name="T7" fmla="*/ 0 h 238"/>
                  <a:gd name="T8" fmla="*/ 307 w 307"/>
                  <a:gd name="T9" fmla="*/ 0 h 238"/>
                  <a:gd name="T10" fmla="*/ 307 w 307"/>
                  <a:gd name="T11" fmla="*/ 86 h 238"/>
                  <a:gd name="T12" fmla="*/ 152 w 307"/>
                  <a:gd name="T13" fmla="*/ 191 h 238"/>
                  <a:gd name="T14" fmla="*/ 152 w 307"/>
                  <a:gd name="T15" fmla="*/ 238 h 238"/>
                  <a:gd name="T16" fmla="*/ 92 w 307"/>
                  <a:gd name="T17" fmla="*/ 238 h 238"/>
                  <a:gd name="T18" fmla="*/ 215 w 307"/>
                  <a:gd name="T19"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238">
                    <a:moveTo>
                      <a:pt x="307" y="86"/>
                    </a:moveTo>
                    <a:lnTo>
                      <a:pt x="307" y="191"/>
                    </a:lnTo>
                    <a:lnTo>
                      <a:pt x="0" y="191"/>
                    </a:lnTo>
                    <a:lnTo>
                      <a:pt x="0" y="0"/>
                    </a:lnTo>
                    <a:lnTo>
                      <a:pt x="307" y="0"/>
                    </a:lnTo>
                    <a:lnTo>
                      <a:pt x="307" y="86"/>
                    </a:lnTo>
                    <a:moveTo>
                      <a:pt x="152" y="191"/>
                    </a:moveTo>
                    <a:lnTo>
                      <a:pt x="152" y="238"/>
                    </a:lnTo>
                    <a:moveTo>
                      <a:pt x="92" y="238"/>
                    </a:moveTo>
                    <a:lnTo>
                      <a:pt x="215" y="238"/>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0" name="Freeform 27">
                <a:extLst>
                  <a:ext uri="{FF2B5EF4-FFF2-40B4-BE49-F238E27FC236}">
                    <a16:creationId xmlns:a16="http://schemas.microsoft.com/office/drawing/2014/main" id="{E8EFDF4E-0FE2-4E4D-812B-3DEF94F25609}"/>
                  </a:ext>
                </a:extLst>
              </p:cNvPr>
              <p:cNvSpPr>
                <a:spLocks/>
              </p:cNvSpPr>
              <p:nvPr/>
            </p:nvSpPr>
            <p:spPr bwMode="auto">
              <a:xfrm>
                <a:off x="3791" y="2145"/>
                <a:ext cx="102" cy="23"/>
              </a:xfrm>
              <a:custGeom>
                <a:avLst/>
                <a:gdLst>
                  <a:gd name="T0" fmla="*/ 0 w 102"/>
                  <a:gd name="T1" fmla="*/ 23 h 23"/>
                  <a:gd name="T2" fmla="*/ 50 w 102"/>
                  <a:gd name="T3" fmla="*/ 0 h 23"/>
                  <a:gd name="T4" fmla="*/ 102 w 102"/>
                  <a:gd name="T5" fmla="*/ 23 h 23"/>
                </a:gdLst>
                <a:ahLst/>
                <a:cxnLst>
                  <a:cxn ang="0">
                    <a:pos x="T0" y="T1"/>
                  </a:cxn>
                  <a:cxn ang="0">
                    <a:pos x="T2" y="T3"/>
                  </a:cxn>
                  <a:cxn ang="0">
                    <a:pos x="T4" y="T5"/>
                  </a:cxn>
                </a:cxnLst>
                <a:rect l="0" t="0" r="r" b="b"/>
                <a:pathLst>
                  <a:path w="102" h="23">
                    <a:moveTo>
                      <a:pt x="0" y="23"/>
                    </a:moveTo>
                    <a:lnTo>
                      <a:pt x="50" y="0"/>
                    </a:lnTo>
                    <a:lnTo>
                      <a:pt x="102" y="23"/>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1" name="Freeform 28">
                <a:extLst>
                  <a:ext uri="{FF2B5EF4-FFF2-40B4-BE49-F238E27FC236}">
                    <a16:creationId xmlns:a16="http://schemas.microsoft.com/office/drawing/2014/main" id="{CE6638BC-C2FF-4A5A-840C-1609B4955B73}"/>
                  </a:ext>
                </a:extLst>
              </p:cNvPr>
              <p:cNvSpPr>
                <a:spLocks/>
              </p:cNvSpPr>
              <p:nvPr/>
            </p:nvSpPr>
            <p:spPr bwMode="auto">
              <a:xfrm>
                <a:off x="3791" y="2084"/>
                <a:ext cx="102" cy="107"/>
              </a:xfrm>
              <a:custGeom>
                <a:avLst/>
                <a:gdLst>
                  <a:gd name="T0" fmla="*/ 0 w 102"/>
                  <a:gd name="T1" fmla="*/ 21 h 107"/>
                  <a:gd name="T2" fmla="*/ 50 w 102"/>
                  <a:gd name="T3" fmla="*/ 0 h 107"/>
                  <a:gd name="T4" fmla="*/ 102 w 102"/>
                  <a:gd name="T5" fmla="*/ 21 h 107"/>
                  <a:gd name="T6" fmla="*/ 102 w 102"/>
                  <a:gd name="T7" fmla="*/ 84 h 107"/>
                  <a:gd name="T8" fmla="*/ 50 w 102"/>
                  <a:gd name="T9" fmla="*/ 107 h 107"/>
                  <a:gd name="T10" fmla="*/ 0 w 102"/>
                  <a:gd name="T11" fmla="*/ 84 h 107"/>
                  <a:gd name="T12" fmla="*/ 0 w 102"/>
                  <a:gd name="T13" fmla="*/ 21 h 107"/>
                </a:gdLst>
                <a:ahLst/>
                <a:cxnLst>
                  <a:cxn ang="0">
                    <a:pos x="T0" y="T1"/>
                  </a:cxn>
                  <a:cxn ang="0">
                    <a:pos x="T2" y="T3"/>
                  </a:cxn>
                  <a:cxn ang="0">
                    <a:pos x="T4" y="T5"/>
                  </a:cxn>
                  <a:cxn ang="0">
                    <a:pos x="T6" y="T7"/>
                  </a:cxn>
                  <a:cxn ang="0">
                    <a:pos x="T8" y="T9"/>
                  </a:cxn>
                  <a:cxn ang="0">
                    <a:pos x="T10" y="T11"/>
                  </a:cxn>
                  <a:cxn ang="0">
                    <a:pos x="T12" y="T13"/>
                  </a:cxn>
                </a:cxnLst>
                <a:rect l="0" t="0" r="r" b="b"/>
                <a:pathLst>
                  <a:path w="102" h="107">
                    <a:moveTo>
                      <a:pt x="0" y="21"/>
                    </a:moveTo>
                    <a:lnTo>
                      <a:pt x="50" y="0"/>
                    </a:lnTo>
                    <a:lnTo>
                      <a:pt x="102" y="21"/>
                    </a:lnTo>
                    <a:lnTo>
                      <a:pt x="102" y="84"/>
                    </a:lnTo>
                    <a:lnTo>
                      <a:pt x="50" y="107"/>
                    </a:lnTo>
                    <a:lnTo>
                      <a:pt x="0" y="84"/>
                    </a:lnTo>
                    <a:lnTo>
                      <a:pt x="0" y="21"/>
                    </a:lnTo>
                    <a:close/>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2" name="Line 29">
                <a:extLst>
                  <a:ext uri="{FF2B5EF4-FFF2-40B4-BE49-F238E27FC236}">
                    <a16:creationId xmlns:a16="http://schemas.microsoft.com/office/drawing/2014/main" id="{DCA2E77F-46CF-41FF-9A81-F91A41A7F5A8}"/>
                  </a:ext>
                </a:extLst>
              </p:cNvPr>
              <p:cNvSpPr>
                <a:spLocks noChangeShapeType="1"/>
              </p:cNvSpPr>
              <p:nvPr/>
            </p:nvSpPr>
            <p:spPr bwMode="auto">
              <a:xfrm>
                <a:off x="3841" y="2128"/>
                <a:ext cx="0" cy="63"/>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sp>
            <p:nvSpPr>
              <p:cNvPr id="53" name="Freeform 30">
                <a:extLst>
                  <a:ext uri="{FF2B5EF4-FFF2-40B4-BE49-F238E27FC236}">
                    <a16:creationId xmlns:a16="http://schemas.microsoft.com/office/drawing/2014/main" id="{46BE0321-49BB-4963-B371-F1CB5A3F79AB}"/>
                  </a:ext>
                </a:extLst>
              </p:cNvPr>
              <p:cNvSpPr>
                <a:spLocks/>
              </p:cNvSpPr>
              <p:nvPr/>
            </p:nvSpPr>
            <p:spPr bwMode="auto">
              <a:xfrm>
                <a:off x="3791" y="2105"/>
                <a:ext cx="102" cy="23"/>
              </a:xfrm>
              <a:custGeom>
                <a:avLst/>
                <a:gdLst>
                  <a:gd name="T0" fmla="*/ 0 w 102"/>
                  <a:gd name="T1" fmla="*/ 0 h 23"/>
                  <a:gd name="T2" fmla="*/ 50 w 102"/>
                  <a:gd name="T3" fmla="*/ 23 h 23"/>
                  <a:gd name="T4" fmla="*/ 102 w 102"/>
                  <a:gd name="T5" fmla="*/ 0 h 23"/>
                </a:gdLst>
                <a:ahLst/>
                <a:cxnLst>
                  <a:cxn ang="0">
                    <a:pos x="T0" y="T1"/>
                  </a:cxn>
                  <a:cxn ang="0">
                    <a:pos x="T2" y="T3"/>
                  </a:cxn>
                  <a:cxn ang="0">
                    <a:pos x="T4" y="T5"/>
                  </a:cxn>
                </a:cxnLst>
                <a:rect l="0" t="0" r="r" b="b"/>
                <a:pathLst>
                  <a:path w="102" h="23">
                    <a:moveTo>
                      <a:pt x="0" y="0"/>
                    </a:moveTo>
                    <a:lnTo>
                      <a:pt x="50" y="23"/>
                    </a:lnTo>
                    <a:lnTo>
                      <a:pt x="102" y="0"/>
                    </a:lnTo>
                  </a:path>
                </a:pathLst>
              </a:cu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grpSp>
      <p:sp>
        <p:nvSpPr>
          <p:cNvPr id="59" name="Freeform: Shape 58">
            <a:extLst>
              <a:ext uri="{FF2B5EF4-FFF2-40B4-BE49-F238E27FC236}">
                <a16:creationId xmlns:a16="http://schemas.microsoft.com/office/drawing/2014/main" id="{F45F691F-4F49-46E8-AC0E-A30D0B686D23}"/>
              </a:ext>
            </a:extLst>
          </p:cNvPr>
          <p:cNvSpPr/>
          <p:nvPr/>
        </p:nvSpPr>
        <p:spPr bwMode="auto">
          <a:xfrm>
            <a:off x="3089358" y="3576417"/>
            <a:ext cx="1289292" cy="520825"/>
          </a:xfrm>
          <a:custGeom>
            <a:avLst/>
            <a:gdLst>
              <a:gd name="connsiteX0" fmla="*/ 929640 w 929640"/>
              <a:gd name="connsiteY0" fmla="*/ 0 h 441960"/>
              <a:gd name="connsiteX1" fmla="*/ 464820 w 929640"/>
              <a:gd name="connsiteY1" fmla="*/ 0 h 441960"/>
              <a:gd name="connsiteX2" fmla="*/ 464820 w 929640"/>
              <a:gd name="connsiteY2" fmla="*/ 441960 h 441960"/>
              <a:gd name="connsiteX3" fmla="*/ 0 w 929640"/>
              <a:gd name="connsiteY3" fmla="*/ 441960 h 441960"/>
            </a:gdLst>
            <a:ahLst/>
            <a:cxnLst>
              <a:cxn ang="0">
                <a:pos x="connsiteX0" y="connsiteY0"/>
              </a:cxn>
              <a:cxn ang="0">
                <a:pos x="connsiteX1" y="connsiteY1"/>
              </a:cxn>
              <a:cxn ang="0">
                <a:pos x="connsiteX2" y="connsiteY2"/>
              </a:cxn>
              <a:cxn ang="0">
                <a:pos x="connsiteX3" y="connsiteY3"/>
              </a:cxn>
            </a:cxnLst>
            <a:rect l="l" t="t" r="r" b="b"/>
            <a:pathLst>
              <a:path w="929640" h="441960">
                <a:moveTo>
                  <a:pt x="929640" y="0"/>
                </a:moveTo>
                <a:lnTo>
                  <a:pt x="464820" y="0"/>
                </a:lnTo>
                <a:lnTo>
                  <a:pt x="464820" y="441960"/>
                </a:lnTo>
                <a:lnTo>
                  <a:pt x="0" y="441960"/>
                </a:lnTo>
              </a:path>
            </a:pathLst>
          </a:custGeom>
          <a:ln w="19050">
            <a:solidFill>
              <a:srgbClr val="0070C0"/>
            </a:solidFill>
            <a:miter lim="800000"/>
            <a:headEnd type="arrow" w="lg" len="med"/>
            <a:tailEnd type="arrow"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endParaRPr lang="en-US" sz="1867" kern="0">
              <a:solidFill>
                <a:srgbClr val="2F2F2F"/>
              </a:solidFill>
              <a:latin typeface="Segoe UI Semibold" panose="020B0702040204020203" pitchFamily="34" charset="0"/>
              <a:cs typeface="Segoe UI Semibold" panose="020B0702040204020203" pitchFamily="34" charset="0"/>
            </a:endParaRPr>
          </a:p>
        </p:txBody>
      </p:sp>
      <p:sp>
        <p:nvSpPr>
          <p:cNvPr id="60" name="Freeform: Shape 59">
            <a:extLst>
              <a:ext uri="{FF2B5EF4-FFF2-40B4-BE49-F238E27FC236}">
                <a16:creationId xmlns:a16="http://schemas.microsoft.com/office/drawing/2014/main" id="{6F5D5BBF-24BA-45AD-956C-D077852A41D4}"/>
              </a:ext>
            </a:extLst>
          </p:cNvPr>
          <p:cNvSpPr/>
          <p:nvPr/>
        </p:nvSpPr>
        <p:spPr bwMode="auto">
          <a:xfrm flipH="1">
            <a:off x="3089358" y="2148077"/>
            <a:ext cx="1289292" cy="1127000"/>
          </a:xfrm>
          <a:custGeom>
            <a:avLst/>
            <a:gdLst>
              <a:gd name="connsiteX0" fmla="*/ 929640 w 929640"/>
              <a:gd name="connsiteY0" fmla="*/ 0 h 441960"/>
              <a:gd name="connsiteX1" fmla="*/ 464820 w 929640"/>
              <a:gd name="connsiteY1" fmla="*/ 0 h 441960"/>
              <a:gd name="connsiteX2" fmla="*/ 464820 w 929640"/>
              <a:gd name="connsiteY2" fmla="*/ 441960 h 441960"/>
              <a:gd name="connsiteX3" fmla="*/ 0 w 929640"/>
              <a:gd name="connsiteY3" fmla="*/ 441960 h 441960"/>
            </a:gdLst>
            <a:ahLst/>
            <a:cxnLst>
              <a:cxn ang="0">
                <a:pos x="connsiteX0" y="connsiteY0"/>
              </a:cxn>
              <a:cxn ang="0">
                <a:pos x="connsiteX1" y="connsiteY1"/>
              </a:cxn>
              <a:cxn ang="0">
                <a:pos x="connsiteX2" y="connsiteY2"/>
              </a:cxn>
              <a:cxn ang="0">
                <a:pos x="connsiteX3" y="connsiteY3"/>
              </a:cxn>
            </a:cxnLst>
            <a:rect l="l" t="t" r="r" b="b"/>
            <a:pathLst>
              <a:path w="929640" h="441960">
                <a:moveTo>
                  <a:pt x="929640" y="0"/>
                </a:moveTo>
                <a:lnTo>
                  <a:pt x="464820" y="0"/>
                </a:lnTo>
                <a:lnTo>
                  <a:pt x="464820" y="441960"/>
                </a:lnTo>
                <a:lnTo>
                  <a:pt x="0" y="441960"/>
                </a:lnTo>
              </a:path>
            </a:pathLst>
          </a:custGeom>
          <a:ln w="19050">
            <a:solidFill>
              <a:srgbClr val="0070C0"/>
            </a:solidFill>
            <a:miter lim="800000"/>
            <a:headEnd type="arrow" w="lg" len="med"/>
            <a:tailEnd type="arrow"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endParaRPr lang="en-US" sz="1867" kern="0">
              <a:solidFill>
                <a:srgbClr val="2F2F2F"/>
              </a:solidFill>
              <a:latin typeface="Segoe UI Semibold" panose="020B0702040204020203" pitchFamily="34" charset="0"/>
              <a:cs typeface="Segoe UI Semibold" panose="020B0702040204020203" pitchFamily="34" charset="0"/>
            </a:endParaRPr>
          </a:p>
        </p:txBody>
      </p:sp>
      <p:sp>
        <p:nvSpPr>
          <p:cNvPr id="61" name="Oval 60">
            <a:extLst>
              <a:ext uri="{FF2B5EF4-FFF2-40B4-BE49-F238E27FC236}">
                <a16:creationId xmlns:a16="http://schemas.microsoft.com/office/drawing/2014/main" id="{0F53DAA6-0343-426C-BBE1-46F8AD4AAF55}"/>
              </a:ext>
            </a:extLst>
          </p:cNvPr>
          <p:cNvSpPr/>
          <p:nvPr/>
        </p:nvSpPr>
        <p:spPr bwMode="auto">
          <a:xfrm>
            <a:off x="8031398" y="3022283"/>
            <a:ext cx="807802" cy="796078"/>
          </a:xfrm>
          <a:prstGeom prst="ellipse">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a:solidFill>
                <a:srgbClr val="1A1A1A"/>
              </a:solidFill>
              <a:latin typeface="Segoe UI"/>
            </a:endParaRPr>
          </a:p>
        </p:txBody>
      </p:sp>
      <p:grpSp>
        <p:nvGrpSpPr>
          <p:cNvPr id="62" name="Group 61">
            <a:extLst>
              <a:ext uri="{FF2B5EF4-FFF2-40B4-BE49-F238E27FC236}">
                <a16:creationId xmlns:a16="http://schemas.microsoft.com/office/drawing/2014/main" id="{2F11D975-6315-4613-B038-6C18A8B55CEB}"/>
              </a:ext>
            </a:extLst>
          </p:cNvPr>
          <p:cNvGrpSpPr/>
          <p:nvPr/>
        </p:nvGrpSpPr>
        <p:grpSpPr>
          <a:xfrm>
            <a:off x="8203157" y="3171929"/>
            <a:ext cx="464283" cy="492411"/>
            <a:chOff x="11105601" y="3231122"/>
            <a:chExt cx="348212" cy="337894"/>
          </a:xfrm>
        </p:grpSpPr>
        <p:sp>
          <p:nvSpPr>
            <p:cNvPr id="63" name="globe_2">
              <a:extLst>
                <a:ext uri="{FF2B5EF4-FFF2-40B4-BE49-F238E27FC236}">
                  <a16:creationId xmlns:a16="http://schemas.microsoft.com/office/drawing/2014/main" id="{CAAE23B0-6159-4C66-9352-D5A4BB2D9193}"/>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523" tIns="59761" rIns="119523" bIns="59761" numCol="1" anchor="t" anchorCtr="0" compatLnSpc="1">
              <a:prstTxWarp prst="textNoShape">
                <a:avLst/>
              </a:prstTxWarp>
            </a:bodyPr>
            <a:lstStyle/>
            <a:p>
              <a:pPr defTabSz="1219126">
                <a:defRPr/>
              </a:pPr>
              <a:endParaRPr lang="en-US" sz="1867">
                <a:gradFill>
                  <a:gsLst>
                    <a:gs pos="0">
                      <a:srgbClr val="505050"/>
                    </a:gs>
                    <a:gs pos="100000">
                      <a:srgbClr val="505050"/>
                    </a:gs>
                  </a:gsLst>
                </a:gradFill>
                <a:latin typeface="Segoe UI"/>
              </a:endParaRPr>
            </a:p>
          </p:txBody>
        </p:sp>
        <p:cxnSp>
          <p:nvCxnSpPr>
            <p:cNvPr id="64" name="Straight Connector 63">
              <a:extLst>
                <a:ext uri="{FF2B5EF4-FFF2-40B4-BE49-F238E27FC236}">
                  <a16:creationId xmlns:a16="http://schemas.microsoft.com/office/drawing/2014/main" id="{0794F64D-A8DD-4CD3-9B00-35F2F06D0BA0}"/>
                </a:ext>
              </a:extLst>
            </p:cNvPr>
            <p:cNvCxnSpPr>
              <a:stCxn id="63" idx="1"/>
              <a:endCxn id="63" idx="3"/>
            </p:cNvCxnSpPr>
            <p:nvPr/>
          </p:nvCxnSpPr>
          <p:spPr>
            <a:xfrm>
              <a:off x="11280227" y="3231122"/>
              <a:ext cx="0" cy="337894"/>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65" name="TextBox 64">
            <a:extLst>
              <a:ext uri="{FF2B5EF4-FFF2-40B4-BE49-F238E27FC236}">
                <a16:creationId xmlns:a16="http://schemas.microsoft.com/office/drawing/2014/main" id="{682D5F0A-AFBB-43F4-9571-EB01B957F39E}"/>
              </a:ext>
            </a:extLst>
          </p:cNvPr>
          <p:cNvSpPr txBox="1"/>
          <p:nvPr/>
        </p:nvSpPr>
        <p:spPr>
          <a:xfrm>
            <a:off x="4748339" y="3987647"/>
            <a:ext cx="1607735" cy="287323"/>
          </a:xfrm>
          <a:prstGeom prst="rect">
            <a:avLst/>
          </a:prstGeom>
          <a:noFill/>
        </p:spPr>
        <p:txBody>
          <a:bodyPr wrap="square" lIns="0" tIns="0" rIns="0" bIns="0" rtlCol="0">
            <a:spAutoFit/>
          </a:bodyPr>
          <a:lstStyle/>
          <a:p>
            <a:pPr defTabSz="1219126">
              <a:defRPr/>
            </a:pPr>
            <a:r>
              <a:rPr lang="en-US" sz="1867" b="1" dirty="0">
                <a:solidFill>
                  <a:schemeClr val="tx1">
                    <a:lumMod val="65000"/>
                    <a:lumOff val="35000"/>
                  </a:schemeClr>
                </a:solidFill>
              </a:rPr>
              <a:t>Azure Firewall</a:t>
            </a:r>
          </a:p>
        </p:txBody>
      </p:sp>
      <p:grpSp>
        <p:nvGrpSpPr>
          <p:cNvPr id="67" name="Group 4">
            <a:extLst>
              <a:ext uri="{FF2B5EF4-FFF2-40B4-BE49-F238E27FC236}">
                <a16:creationId xmlns:a16="http://schemas.microsoft.com/office/drawing/2014/main" id="{34AF4889-A6ED-4C64-B0F0-0C822D0BCCD5}"/>
              </a:ext>
            </a:extLst>
          </p:cNvPr>
          <p:cNvGrpSpPr>
            <a:grpSpLocks noChangeAspect="1"/>
          </p:cNvGrpSpPr>
          <p:nvPr/>
        </p:nvGrpSpPr>
        <p:grpSpPr bwMode="auto">
          <a:xfrm>
            <a:off x="4937178" y="2904798"/>
            <a:ext cx="1255780" cy="913564"/>
            <a:chOff x="-530" y="709"/>
            <a:chExt cx="422" cy="307"/>
          </a:xfrm>
        </p:grpSpPr>
        <p:sp>
          <p:nvSpPr>
            <p:cNvPr id="68" name="Freeform 5">
              <a:extLst>
                <a:ext uri="{FF2B5EF4-FFF2-40B4-BE49-F238E27FC236}">
                  <a16:creationId xmlns:a16="http://schemas.microsoft.com/office/drawing/2014/main" id="{0B7BF696-8241-48B9-A88B-D2B2469316DB}"/>
                </a:ext>
              </a:extLst>
            </p:cNvPr>
            <p:cNvSpPr>
              <a:spLocks/>
            </p:cNvSpPr>
            <p:nvPr/>
          </p:nvSpPr>
          <p:spPr bwMode="auto">
            <a:xfrm>
              <a:off x="-530" y="838"/>
              <a:ext cx="287" cy="134"/>
            </a:xfrm>
            <a:custGeom>
              <a:avLst/>
              <a:gdLst>
                <a:gd name="T0" fmla="*/ 0 w 287"/>
                <a:gd name="T1" fmla="*/ 134 h 134"/>
                <a:gd name="T2" fmla="*/ 287 w 287"/>
                <a:gd name="T3" fmla="*/ 134 h 134"/>
                <a:gd name="T4" fmla="*/ 287 w 287"/>
                <a:gd name="T5" fmla="*/ 90 h 134"/>
                <a:gd name="T6" fmla="*/ 287 w 287"/>
                <a:gd name="T7" fmla="*/ 0 h 134"/>
                <a:gd name="T8" fmla="*/ 0 w 287"/>
                <a:gd name="T9" fmla="*/ 0 h 134"/>
                <a:gd name="T10" fmla="*/ 0 w 287"/>
                <a:gd name="T11" fmla="*/ 90 h 134"/>
                <a:gd name="T12" fmla="*/ 0 w 28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87" h="134">
                  <a:moveTo>
                    <a:pt x="0" y="134"/>
                  </a:moveTo>
                  <a:lnTo>
                    <a:pt x="287" y="134"/>
                  </a:lnTo>
                  <a:lnTo>
                    <a:pt x="287" y="90"/>
                  </a:lnTo>
                  <a:lnTo>
                    <a:pt x="287" y="0"/>
                  </a:lnTo>
                  <a:lnTo>
                    <a:pt x="0" y="0"/>
                  </a:lnTo>
                  <a:lnTo>
                    <a:pt x="0" y="90"/>
                  </a:lnTo>
                  <a:lnTo>
                    <a:pt x="0" y="134"/>
                  </a:lnTo>
                  <a:close/>
                </a:path>
              </a:pathLst>
            </a:custGeom>
            <a:noFill/>
            <a:ln w="19050" cap="flat">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69" name="Line 6">
              <a:extLst>
                <a:ext uri="{FF2B5EF4-FFF2-40B4-BE49-F238E27FC236}">
                  <a16:creationId xmlns:a16="http://schemas.microsoft.com/office/drawing/2014/main" id="{E0498BEE-0B97-499A-AE69-895BD55E3CB4}"/>
                </a:ext>
              </a:extLst>
            </p:cNvPr>
            <p:cNvSpPr>
              <a:spLocks noChangeShapeType="1"/>
            </p:cNvSpPr>
            <p:nvPr/>
          </p:nvSpPr>
          <p:spPr bwMode="auto">
            <a:xfrm>
              <a:off x="-339" y="838"/>
              <a:ext cx="0" cy="178"/>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70" name="Line 7">
              <a:extLst>
                <a:ext uri="{FF2B5EF4-FFF2-40B4-BE49-F238E27FC236}">
                  <a16:creationId xmlns:a16="http://schemas.microsoft.com/office/drawing/2014/main" id="{9DB011B5-CCDA-4C96-B9AF-F209C51E2433}"/>
                </a:ext>
              </a:extLst>
            </p:cNvPr>
            <p:cNvSpPr>
              <a:spLocks noChangeShapeType="1"/>
            </p:cNvSpPr>
            <p:nvPr/>
          </p:nvSpPr>
          <p:spPr bwMode="auto">
            <a:xfrm flipV="1">
              <a:off x="-434" y="838"/>
              <a:ext cx="0" cy="178"/>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71" name="Line 8">
              <a:extLst>
                <a:ext uri="{FF2B5EF4-FFF2-40B4-BE49-F238E27FC236}">
                  <a16:creationId xmlns:a16="http://schemas.microsoft.com/office/drawing/2014/main" id="{AA565148-D181-4AD6-83C1-777223B649D1}"/>
                </a:ext>
              </a:extLst>
            </p:cNvPr>
            <p:cNvSpPr>
              <a:spLocks noChangeShapeType="1"/>
            </p:cNvSpPr>
            <p:nvPr/>
          </p:nvSpPr>
          <p:spPr bwMode="auto">
            <a:xfrm>
              <a:off x="-530" y="928"/>
              <a:ext cx="287" cy="0"/>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72" name="Line 9">
              <a:extLst>
                <a:ext uri="{FF2B5EF4-FFF2-40B4-BE49-F238E27FC236}">
                  <a16:creationId xmlns:a16="http://schemas.microsoft.com/office/drawing/2014/main" id="{9A91085D-8359-4F88-AD02-6D4657DD1369}"/>
                </a:ext>
              </a:extLst>
            </p:cNvPr>
            <p:cNvSpPr>
              <a:spLocks noChangeShapeType="1"/>
            </p:cNvSpPr>
            <p:nvPr/>
          </p:nvSpPr>
          <p:spPr bwMode="auto">
            <a:xfrm flipH="1">
              <a:off x="-530" y="884"/>
              <a:ext cx="287" cy="0"/>
            </a:xfrm>
            <a:prstGeom prst="line">
              <a:avLst/>
            </a:prstGeom>
            <a:noFill/>
            <a:ln w="19050" cap="flat">
              <a:solidFill>
                <a:srgbClr val="00B05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73" name="Freeform 10">
              <a:extLst>
                <a:ext uri="{FF2B5EF4-FFF2-40B4-BE49-F238E27FC236}">
                  <a16:creationId xmlns:a16="http://schemas.microsoft.com/office/drawing/2014/main" id="{F4E42BD0-9251-4613-A5A0-38EFDA5A9FAF}"/>
                </a:ext>
              </a:extLst>
            </p:cNvPr>
            <p:cNvSpPr>
              <a:spLocks/>
            </p:cNvSpPr>
            <p:nvPr/>
          </p:nvSpPr>
          <p:spPr bwMode="auto">
            <a:xfrm>
              <a:off x="-530" y="972"/>
              <a:ext cx="287" cy="44"/>
            </a:xfrm>
            <a:custGeom>
              <a:avLst/>
              <a:gdLst>
                <a:gd name="T0" fmla="*/ 0 w 287"/>
                <a:gd name="T1" fmla="*/ 0 h 44"/>
                <a:gd name="T2" fmla="*/ 0 w 287"/>
                <a:gd name="T3" fmla="*/ 44 h 44"/>
                <a:gd name="T4" fmla="*/ 287 w 287"/>
                <a:gd name="T5" fmla="*/ 44 h 44"/>
                <a:gd name="T6" fmla="*/ 287 w 287"/>
                <a:gd name="T7" fmla="*/ 0 h 44"/>
              </a:gdLst>
              <a:ahLst/>
              <a:cxnLst>
                <a:cxn ang="0">
                  <a:pos x="T0" y="T1"/>
                </a:cxn>
                <a:cxn ang="0">
                  <a:pos x="T2" y="T3"/>
                </a:cxn>
                <a:cxn ang="0">
                  <a:pos x="T4" y="T5"/>
                </a:cxn>
                <a:cxn ang="0">
                  <a:pos x="T6" y="T7"/>
                </a:cxn>
              </a:cxnLst>
              <a:rect l="0" t="0" r="r" b="b"/>
              <a:pathLst>
                <a:path w="287" h="44">
                  <a:moveTo>
                    <a:pt x="0" y="0"/>
                  </a:moveTo>
                  <a:lnTo>
                    <a:pt x="0" y="44"/>
                  </a:lnTo>
                  <a:lnTo>
                    <a:pt x="287" y="44"/>
                  </a:lnTo>
                  <a:lnTo>
                    <a:pt x="287" y="0"/>
                  </a:lnTo>
                </a:path>
              </a:pathLst>
            </a:custGeom>
            <a:noFill/>
            <a:ln w="19050" cap="flat">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sp>
          <p:nvSpPr>
            <p:cNvPr id="74" name="Freeform 11">
              <a:extLst>
                <a:ext uri="{FF2B5EF4-FFF2-40B4-BE49-F238E27FC236}">
                  <a16:creationId xmlns:a16="http://schemas.microsoft.com/office/drawing/2014/main" id="{12A74019-C35B-4D3E-A27A-AC4BB13A45D5}"/>
                </a:ext>
              </a:extLst>
            </p:cNvPr>
            <p:cNvSpPr>
              <a:spLocks/>
            </p:cNvSpPr>
            <p:nvPr/>
          </p:nvSpPr>
          <p:spPr bwMode="auto">
            <a:xfrm>
              <a:off x="-434" y="709"/>
              <a:ext cx="326" cy="196"/>
            </a:xfrm>
            <a:custGeom>
              <a:avLst/>
              <a:gdLst>
                <a:gd name="T0" fmla="*/ 92 w 157"/>
                <a:gd name="T1" fmla="*/ 94 h 94"/>
                <a:gd name="T2" fmla="*/ 132 w 157"/>
                <a:gd name="T3" fmla="*/ 94 h 94"/>
                <a:gd name="T4" fmla="*/ 157 w 157"/>
                <a:gd name="T5" fmla="*/ 69 h 94"/>
                <a:gd name="T6" fmla="*/ 132 w 157"/>
                <a:gd name="T7" fmla="*/ 44 h 94"/>
                <a:gd name="T8" fmla="*/ 131 w 157"/>
                <a:gd name="T9" fmla="*/ 44 h 94"/>
                <a:gd name="T10" fmla="*/ 84 w 157"/>
                <a:gd name="T11" fmla="*/ 0 h 94"/>
                <a:gd name="T12" fmla="*/ 38 w 157"/>
                <a:gd name="T13" fmla="*/ 37 h 94"/>
                <a:gd name="T14" fmla="*/ 29 w 157"/>
                <a:gd name="T15" fmla="*/ 36 h 94"/>
                <a:gd name="T16" fmla="*/ 0 w 157"/>
                <a:gd name="T1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4">
                  <a:moveTo>
                    <a:pt x="92" y="94"/>
                  </a:moveTo>
                  <a:cubicBezTo>
                    <a:pt x="111" y="94"/>
                    <a:pt x="129" y="94"/>
                    <a:pt x="132" y="94"/>
                  </a:cubicBezTo>
                  <a:cubicBezTo>
                    <a:pt x="146" y="94"/>
                    <a:pt x="157" y="83"/>
                    <a:pt x="157" y="69"/>
                  </a:cubicBezTo>
                  <a:cubicBezTo>
                    <a:pt x="157" y="55"/>
                    <a:pt x="146" y="44"/>
                    <a:pt x="132" y="44"/>
                  </a:cubicBezTo>
                  <a:cubicBezTo>
                    <a:pt x="132" y="44"/>
                    <a:pt x="132" y="44"/>
                    <a:pt x="131" y="44"/>
                  </a:cubicBezTo>
                  <a:cubicBezTo>
                    <a:pt x="130" y="20"/>
                    <a:pt x="109" y="0"/>
                    <a:pt x="84" y="0"/>
                  </a:cubicBezTo>
                  <a:cubicBezTo>
                    <a:pt x="62" y="0"/>
                    <a:pt x="43" y="16"/>
                    <a:pt x="38" y="37"/>
                  </a:cubicBezTo>
                  <a:cubicBezTo>
                    <a:pt x="35" y="36"/>
                    <a:pt x="32" y="36"/>
                    <a:pt x="29" y="36"/>
                  </a:cubicBezTo>
                  <a:cubicBezTo>
                    <a:pt x="14" y="36"/>
                    <a:pt x="1" y="47"/>
                    <a:pt x="0" y="62"/>
                  </a:cubicBezTo>
                </a:path>
              </a:pathLst>
            </a:custGeom>
            <a:noFill/>
            <a:ln w="19050" cap="flat">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26">
                <a:defRPr/>
              </a:pPr>
              <a:endParaRPr lang="en-US" sz="2353" dirty="0">
                <a:solidFill>
                  <a:srgbClr val="1A1A1A"/>
                </a:solidFill>
                <a:latin typeface="Segoe UI"/>
              </a:endParaRPr>
            </a:p>
          </p:txBody>
        </p:sp>
      </p:grpSp>
      <p:sp>
        <p:nvSpPr>
          <p:cNvPr id="75" name="Slide Number Placeholder 1">
            <a:extLst>
              <a:ext uri="{FF2B5EF4-FFF2-40B4-BE49-F238E27FC236}">
                <a16:creationId xmlns:a16="http://schemas.microsoft.com/office/drawing/2014/main" id="{A8C68B39-17F5-4A6C-8322-95176AC7F090}"/>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8</a:t>
            </a:fld>
            <a:endParaRPr lang="en-US" sz="1100" dirty="0"/>
          </a:p>
        </p:txBody>
      </p:sp>
    </p:spTree>
    <p:extLst>
      <p:ext uri="{BB962C8B-B14F-4D97-AF65-F5344CB8AC3E}">
        <p14:creationId xmlns:p14="http://schemas.microsoft.com/office/powerpoint/2010/main" val="308224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4897" y="1"/>
            <a:ext cx="7546109" cy="338554"/>
          </a:xfrm>
          <a:prstGeom prst="rect">
            <a:avLst/>
          </a:prstGeom>
          <a:solidFill>
            <a:schemeClr val="bg1"/>
          </a:solidFill>
        </p:spPr>
        <p:txBody>
          <a:bodyPr wrap="square">
            <a:spAutoFit/>
          </a:bodyPr>
          <a:lstStyle/>
          <a:p>
            <a:r>
              <a:rPr lang="en-US" sz="1600" b="1" dirty="0">
                <a:solidFill>
                  <a:schemeClr val="tx1">
                    <a:lumMod val="65000"/>
                    <a:lumOff val="35000"/>
                  </a:schemeClr>
                </a:solidFill>
              </a:rPr>
              <a:t>Web App Firewall - </a:t>
            </a:r>
            <a:r>
              <a:rPr lang="en-US" sz="1600" i="1" dirty="0">
                <a:solidFill>
                  <a:schemeClr val="tx1">
                    <a:lumMod val="65000"/>
                    <a:lumOff val="35000"/>
                  </a:schemeClr>
                </a:solidFill>
              </a:rPr>
              <a:t>BRK4029 - Azure Firewall and Best Practices</a:t>
            </a:r>
            <a:endParaRPr lang="en-US" sz="1600" b="1" i="1" dirty="0"/>
          </a:p>
        </p:txBody>
      </p:sp>
      <p:grpSp>
        <p:nvGrpSpPr>
          <p:cNvPr id="3" name="Group 2">
            <a:extLst>
              <a:ext uri="{FF2B5EF4-FFF2-40B4-BE49-F238E27FC236}">
                <a16:creationId xmlns:a16="http://schemas.microsoft.com/office/drawing/2014/main" id="{14D026F6-7F42-40C1-A0A1-F43A41EB73F6}"/>
              </a:ext>
            </a:extLst>
          </p:cNvPr>
          <p:cNvGrpSpPr/>
          <p:nvPr/>
        </p:nvGrpSpPr>
        <p:grpSpPr>
          <a:xfrm>
            <a:off x="6187874" y="755324"/>
            <a:ext cx="1326705" cy="5126197"/>
            <a:chOff x="10941505" y="1948668"/>
            <a:chExt cx="1014981" cy="3921742"/>
          </a:xfrm>
        </p:grpSpPr>
        <p:grpSp>
          <p:nvGrpSpPr>
            <p:cNvPr id="4" name="Group 3">
              <a:extLst>
                <a:ext uri="{FF2B5EF4-FFF2-40B4-BE49-F238E27FC236}">
                  <a16:creationId xmlns:a16="http://schemas.microsoft.com/office/drawing/2014/main" id="{D63F3B8D-ED1D-4187-AA47-FAA6E1AA0459}"/>
                </a:ext>
              </a:extLst>
            </p:cNvPr>
            <p:cNvGrpSpPr/>
            <p:nvPr/>
          </p:nvGrpSpPr>
          <p:grpSpPr>
            <a:xfrm>
              <a:off x="10941505" y="1948668"/>
              <a:ext cx="1014981" cy="1846571"/>
              <a:chOff x="10941505" y="1948668"/>
              <a:chExt cx="1014981" cy="1846571"/>
            </a:xfrm>
          </p:grpSpPr>
          <p:sp>
            <p:nvSpPr>
              <p:cNvPr id="11" name="Rectangle 10">
                <a:extLst>
                  <a:ext uri="{FF2B5EF4-FFF2-40B4-BE49-F238E27FC236}">
                    <a16:creationId xmlns:a16="http://schemas.microsoft.com/office/drawing/2014/main" id="{02EB87A6-65D0-4801-AE44-97AA7F360FE1}"/>
                  </a:ext>
                </a:extLst>
              </p:cNvPr>
              <p:cNvSpPr/>
              <p:nvPr/>
            </p:nvSpPr>
            <p:spPr bwMode="auto">
              <a:xfrm>
                <a:off x="10941505" y="1948668"/>
                <a:ext cx="1014981" cy="1846571"/>
              </a:xfrm>
              <a:prstGeom prst="rect">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r>
                  <a:rPr lang="en-US" sz="1600" kern="0" dirty="0">
                    <a:solidFill>
                      <a:schemeClr val="tx1">
                        <a:lumMod val="65000"/>
                        <a:lumOff val="35000"/>
                      </a:schemeClr>
                    </a:solidFill>
                    <a:cs typeface="Segoe UI" panose="020B0502040204020203" pitchFamily="34" charset="0"/>
                  </a:rPr>
                  <a:t>Site 1</a:t>
                </a:r>
              </a:p>
            </p:txBody>
          </p:sp>
          <p:grpSp>
            <p:nvGrpSpPr>
              <p:cNvPr id="12" name="Group 11">
                <a:extLst>
                  <a:ext uri="{FF2B5EF4-FFF2-40B4-BE49-F238E27FC236}">
                    <a16:creationId xmlns:a16="http://schemas.microsoft.com/office/drawing/2014/main" id="{73A1B9A4-AC29-4898-94B5-C98266169BC9}"/>
                  </a:ext>
                </a:extLst>
              </p:cNvPr>
              <p:cNvGrpSpPr/>
              <p:nvPr/>
            </p:nvGrpSpPr>
            <p:grpSpPr>
              <a:xfrm>
                <a:off x="11187019" y="2323392"/>
                <a:ext cx="548562" cy="1195732"/>
                <a:chOff x="11187019" y="2396288"/>
                <a:chExt cx="548562" cy="1195732"/>
              </a:xfrm>
            </p:grpSpPr>
            <p:pic>
              <p:nvPicPr>
                <p:cNvPr id="13" name="Picture 12">
                  <a:extLst>
                    <a:ext uri="{FF2B5EF4-FFF2-40B4-BE49-F238E27FC236}">
                      <a16:creationId xmlns:a16="http://schemas.microsoft.com/office/drawing/2014/main" id="{083C0FF5-007B-4969-A2F8-6A292063BF97}"/>
                    </a:ext>
                  </a:extLst>
                </p:cNvPr>
                <p:cNvPicPr>
                  <a:picLocks noChangeAspect="1"/>
                </p:cNvPicPr>
                <p:nvPr/>
              </p:nvPicPr>
              <p:blipFill>
                <a:blip r:embed="rId3"/>
                <a:stretch>
                  <a:fillRect/>
                </a:stretch>
              </p:blipFill>
              <p:spPr>
                <a:xfrm>
                  <a:off x="11187019" y="2396288"/>
                  <a:ext cx="548562" cy="548562"/>
                </a:xfrm>
                <a:prstGeom prst="rect">
                  <a:avLst/>
                </a:prstGeom>
                <a:ln>
                  <a:solidFill>
                    <a:srgbClr val="0070C0"/>
                  </a:solidFill>
                </a:ln>
              </p:spPr>
            </p:pic>
            <p:pic>
              <p:nvPicPr>
                <p:cNvPr id="14" name="Picture 13">
                  <a:extLst>
                    <a:ext uri="{FF2B5EF4-FFF2-40B4-BE49-F238E27FC236}">
                      <a16:creationId xmlns:a16="http://schemas.microsoft.com/office/drawing/2014/main" id="{C300D7DB-7CD8-4B3E-8E67-E52C635BFC17}"/>
                    </a:ext>
                  </a:extLst>
                </p:cNvPr>
                <p:cNvPicPr>
                  <a:picLocks noChangeAspect="1"/>
                </p:cNvPicPr>
                <p:nvPr/>
              </p:nvPicPr>
              <p:blipFill>
                <a:blip r:embed="rId3"/>
                <a:stretch>
                  <a:fillRect/>
                </a:stretch>
              </p:blipFill>
              <p:spPr>
                <a:xfrm>
                  <a:off x="11187019" y="3043458"/>
                  <a:ext cx="548562" cy="548562"/>
                </a:xfrm>
                <a:prstGeom prst="rect">
                  <a:avLst/>
                </a:prstGeom>
                <a:ln>
                  <a:solidFill>
                    <a:srgbClr val="0070C0"/>
                  </a:solidFill>
                </a:ln>
              </p:spPr>
            </p:pic>
          </p:grpSp>
        </p:grpSp>
        <p:grpSp>
          <p:nvGrpSpPr>
            <p:cNvPr id="6" name="Group 5">
              <a:extLst>
                <a:ext uri="{FF2B5EF4-FFF2-40B4-BE49-F238E27FC236}">
                  <a16:creationId xmlns:a16="http://schemas.microsoft.com/office/drawing/2014/main" id="{614EEE24-41BA-46D9-B4C8-44BA5F2685CF}"/>
                </a:ext>
              </a:extLst>
            </p:cNvPr>
            <p:cNvGrpSpPr/>
            <p:nvPr/>
          </p:nvGrpSpPr>
          <p:grpSpPr>
            <a:xfrm>
              <a:off x="10941506" y="4023839"/>
              <a:ext cx="1014980" cy="1846571"/>
              <a:chOff x="10941506" y="1948668"/>
              <a:chExt cx="1014980" cy="1846571"/>
            </a:xfrm>
          </p:grpSpPr>
          <p:sp>
            <p:nvSpPr>
              <p:cNvPr id="7" name="Rectangle 6">
                <a:extLst>
                  <a:ext uri="{FF2B5EF4-FFF2-40B4-BE49-F238E27FC236}">
                    <a16:creationId xmlns:a16="http://schemas.microsoft.com/office/drawing/2014/main" id="{09D93180-885C-4D23-9C12-634166F8B6E9}"/>
                  </a:ext>
                </a:extLst>
              </p:cNvPr>
              <p:cNvSpPr/>
              <p:nvPr/>
            </p:nvSpPr>
            <p:spPr bwMode="auto">
              <a:xfrm>
                <a:off x="10941506" y="1948668"/>
                <a:ext cx="1014980" cy="1846571"/>
              </a:xfrm>
              <a:prstGeom prst="rect">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r>
                  <a:rPr lang="en-US" sz="1600" kern="0" dirty="0">
                    <a:gradFill>
                      <a:gsLst>
                        <a:gs pos="15190">
                          <a:srgbClr val="353535"/>
                        </a:gs>
                        <a:gs pos="43000">
                          <a:srgbClr val="353535"/>
                        </a:gs>
                      </a:gsLst>
                      <a:lin ang="5400000" scaled="0"/>
                    </a:gradFill>
                    <a:ea typeface="Segoe UI" panose="020B0502040204020203" pitchFamily="34" charset="0"/>
                    <a:cs typeface="Segoe UI" panose="020B0502040204020203" pitchFamily="34" charset="0"/>
                  </a:rPr>
                  <a:t>Site 2</a:t>
                </a:r>
              </a:p>
            </p:txBody>
          </p:sp>
          <p:grpSp>
            <p:nvGrpSpPr>
              <p:cNvPr id="8" name="Group 7">
                <a:extLst>
                  <a:ext uri="{FF2B5EF4-FFF2-40B4-BE49-F238E27FC236}">
                    <a16:creationId xmlns:a16="http://schemas.microsoft.com/office/drawing/2014/main" id="{56DFF117-091D-4533-9E60-C50DB7F17627}"/>
                  </a:ext>
                </a:extLst>
              </p:cNvPr>
              <p:cNvGrpSpPr/>
              <p:nvPr/>
            </p:nvGrpSpPr>
            <p:grpSpPr>
              <a:xfrm>
                <a:off x="11187019" y="2323392"/>
                <a:ext cx="548562" cy="1195732"/>
                <a:chOff x="11187019" y="2396288"/>
                <a:chExt cx="548562" cy="1195732"/>
              </a:xfrm>
            </p:grpSpPr>
            <p:pic>
              <p:nvPicPr>
                <p:cNvPr id="9" name="Picture 8">
                  <a:extLst>
                    <a:ext uri="{FF2B5EF4-FFF2-40B4-BE49-F238E27FC236}">
                      <a16:creationId xmlns:a16="http://schemas.microsoft.com/office/drawing/2014/main" id="{D6C185E7-41E1-409A-BD47-CAC431262CE9}"/>
                    </a:ext>
                  </a:extLst>
                </p:cNvPr>
                <p:cNvPicPr>
                  <a:picLocks noChangeAspect="1"/>
                </p:cNvPicPr>
                <p:nvPr/>
              </p:nvPicPr>
              <p:blipFill>
                <a:blip r:embed="rId3"/>
                <a:stretch>
                  <a:fillRect/>
                </a:stretch>
              </p:blipFill>
              <p:spPr>
                <a:xfrm>
                  <a:off x="11187019" y="2396288"/>
                  <a:ext cx="548562" cy="548562"/>
                </a:xfrm>
                <a:prstGeom prst="rect">
                  <a:avLst/>
                </a:prstGeom>
                <a:ln>
                  <a:solidFill>
                    <a:srgbClr val="0070C0"/>
                  </a:solidFill>
                </a:ln>
              </p:spPr>
            </p:pic>
            <p:pic>
              <p:nvPicPr>
                <p:cNvPr id="10" name="Picture 9">
                  <a:extLst>
                    <a:ext uri="{FF2B5EF4-FFF2-40B4-BE49-F238E27FC236}">
                      <a16:creationId xmlns:a16="http://schemas.microsoft.com/office/drawing/2014/main" id="{F2D1F105-BE42-4B5F-A462-6EBEFC891F78}"/>
                    </a:ext>
                  </a:extLst>
                </p:cNvPr>
                <p:cNvPicPr>
                  <a:picLocks noChangeAspect="1"/>
                </p:cNvPicPr>
                <p:nvPr/>
              </p:nvPicPr>
              <p:blipFill>
                <a:blip r:embed="rId3"/>
                <a:stretch>
                  <a:fillRect/>
                </a:stretch>
              </p:blipFill>
              <p:spPr>
                <a:xfrm>
                  <a:off x="11187019" y="3043458"/>
                  <a:ext cx="548562" cy="548562"/>
                </a:xfrm>
                <a:prstGeom prst="rect">
                  <a:avLst/>
                </a:prstGeom>
                <a:ln>
                  <a:solidFill>
                    <a:srgbClr val="0070C0"/>
                  </a:solidFill>
                </a:ln>
              </p:spPr>
            </p:pic>
          </p:grpSp>
        </p:grpSp>
      </p:grpSp>
      <p:sp>
        <p:nvSpPr>
          <p:cNvPr id="15" name="Rectangle 14">
            <a:extLst>
              <a:ext uri="{FF2B5EF4-FFF2-40B4-BE49-F238E27FC236}">
                <a16:creationId xmlns:a16="http://schemas.microsoft.com/office/drawing/2014/main" id="{EFA953E9-FF71-4C0E-A564-30D7E7295D26}"/>
              </a:ext>
            </a:extLst>
          </p:cNvPr>
          <p:cNvSpPr/>
          <p:nvPr/>
        </p:nvSpPr>
        <p:spPr bwMode="auto">
          <a:xfrm>
            <a:off x="2604417" y="973341"/>
            <a:ext cx="1593643" cy="4630104"/>
          </a:xfrm>
          <a:prstGeom prst="rect">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239047" tIns="191237" rIns="239047" bIns="191237" numCol="1" spcCol="0" rtlCol="0" fromWordArt="0" anchor="t" anchorCtr="0" forceAA="0" compatLnSpc="1">
            <a:prstTxWarp prst="textNoShape">
              <a:avLst/>
            </a:prstTxWarp>
            <a:noAutofit/>
          </a:bodyPr>
          <a:lstStyle/>
          <a:p>
            <a:pPr algn="ctr" defTabSz="1218772" fontAlgn="base">
              <a:lnSpc>
                <a:spcPct val="90000"/>
              </a:lnSpc>
              <a:spcBef>
                <a:spcPct val="0"/>
              </a:spcBef>
              <a:spcAft>
                <a:spcPct val="0"/>
              </a:spcAft>
              <a:defRPr/>
            </a:pPr>
            <a:r>
              <a:rPr lang="en-US" sz="1867" b="1" dirty="0">
                <a:solidFill>
                  <a:schemeClr val="tx1">
                    <a:lumMod val="65000"/>
                    <a:lumOff val="35000"/>
                  </a:schemeClr>
                </a:solidFill>
                <a:cs typeface="Segoe UI Semibold" panose="020B0702040204020203" pitchFamily="34" charset="0"/>
              </a:rPr>
              <a:t>App</a:t>
            </a:r>
            <a:br>
              <a:rPr lang="en-US" sz="1867" b="1" dirty="0">
                <a:solidFill>
                  <a:schemeClr val="tx1">
                    <a:lumMod val="65000"/>
                    <a:lumOff val="35000"/>
                  </a:schemeClr>
                </a:solidFill>
                <a:cs typeface="Segoe UI Semibold" panose="020B0702040204020203" pitchFamily="34" charset="0"/>
              </a:rPr>
            </a:br>
            <a:r>
              <a:rPr lang="en-US" sz="1867" b="1" dirty="0">
                <a:solidFill>
                  <a:schemeClr val="tx1">
                    <a:lumMod val="65000"/>
                    <a:lumOff val="35000"/>
                  </a:schemeClr>
                </a:solidFill>
                <a:cs typeface="Segoe UI Semibold" panose="020B0702040204020203" pitchFamily="34" charset="0"/>
              </a:rPr>
              <a:t>Gateway</a:t>
            </a:r>
          </a:p>
        </p:txBody>
      </p:sp>
      <p:sp>
        <p:nvSpPr>
          <p:cNvPr id="16" name="Freeform 5">
            <a:extLst>
              <a:ext uri="{FF2B5EF4-FFF2-40B4-BE49-F238E27FC236}">
                <a16:creationId xmlns:a16="http://schemas.microsoft.com/office/drawing/2014/main" id="{0571717A-F6FA-4710-B523-5CD0C786E57E}"/>
              </a:ext>
            </a:extLst>
          </p:cNvPr>
          <p:cNvSpPr>
            <a:spLocks noEditPoints="1"/>
          </p:cNvSpPr>
          <p:nvPr/>
        </p:nvSpPr>
        <p:spPr bwMode="auto">
          <a:xfrm>
            <a:off x="2783908" y="3742821"/>
            <a:ext cx="1234659" cy="1232584"/>
          </a:xfrm>
          <a:custGeom>
            <a:avLst/>
            <a:gdLst>
              <a:gd name="T0" fmla="*/ 124 w 287"/>
              <a:gd name="T1" fmla="*/ 9 h 287"/>
              <a:gd name="T2" fmla="*/ 140 w 287"/>
              <a:gd name="T3" fmla="*/ 286 h 287"/>
              <a:gd name="T4" fmla="*/ 286 w 287"/>
              <a:gd name="T5" fmla="*/ 146 h 287"/>
              <a:gd name="T6" fmla="*/ 169 w 287"/>
              <a:gd name="T7" fmla="*/ 188 h 287"/>
              <a:gd name="T8" fmla="*/ 174 w 287"/>
              <a:gd name="T9" fmla="*/ 218 h 287"/>
              <a:gd name="T10" fmla="*/ 118 w 287"/>
              <a:gd name="T11" fmla="*/ 214 h 287"/>
              <a:gd name="T12" fmla="*/ 109 w 287"/>
              <a:gd name="T13" fmla="*/ 182 h 287"/>
              <a:gd name="T14" fmla="*/ 79 w 287"/>
              <a:gd name="T15" fmla="*/ 172 h 287"/>
              <a:gd name="T16" fmla="*/ 207 w 287"/>
              <a:gd name="T17" fmla="*/ 150 h 287"/>
              <a:gd name="T18" fmla="*/ 155 w 287"/>
              <a:gd name="T19" fmla="*/ 92 h 287"/>
              <a:gd name="T20" fmla="*/ 168 w 287"/>
              <a:gd name="T21" fmla="*/ 77 h 287"/>
              <a:gd name="T22" fmla="*/ 170 w 287"/>
              <a:gd name="T23" fmla="*/ 67 h 287"/>
              <a:gd name="T24" fmla="*/ 168 w 287"/>
              <a:gd name="T25" fmla="*/ 58 h 287"/>
              <a:gd name="T26" fmla="*/ 156 w 287"/>
              <a:gd name="T27" fmla="*/ 44 h 287"/>
              <a:gd name="T28" fmla="*/ 144 w 287"/>
              <a:gd name="T29" fmla="*/ 40 h 287"/>
              <a:gd name="T30" fmla="*/ 134 w 287"/>
              <a:gd name="T31" fmla="*/ 42 h 287"/>
              <a:gd name="T32" fmla="*/ 121 w 287"/>
              <a:gd name="T33" fmla="*/ 51 h 287"/>
              <a:gd name="T34" fmla="*/ 115 w 287"/>
              <a:gd name="T35" fmla="*/ 64 h 287"/>
              <a:gd name="T36" fmla="*/ 116 w 287"/>
              <a:gd name="T37" fmla="*/ 74 h 287"/>
              <a:gd name="T38" fmla="*/ 123 w 287"/>
              <a:gd name="T39" fmla="*/ 88 h 287"/>
              <a:gd name="T40" fmla="*/ 139 w 287"/>
              <a:gd name="T41" fmla="*/ 95 h 287"/>
              <a:gd name="T42" fmla="*/ 146 w 287"/>
              <a:gd name="T43" fmla="*/ 95 h 287"/>
              <a:gd name="T44" fmla="*/ 161 w 287"/>
              <a:gd name="T45" fmla="*/ 83 h 287"/>
              <a:gd name="T46" fmla="*/ 162 w 287"/>
              <a:gd name="T47" fmla="*/ 82 h 287"/>
              <a:gd name="T48" fmla="*/ 157 w 287"/>
              <a:gd name="T49" fmla="*/ 82 h 287"/>
              <a:gd name="T50" fmla="*/ 150 w 287"/>
              <a:gd name="T51" fmla="*/ 80 h 287"/>
              <a:gd name="T52" fmla="*/ 136 w 287"/>
              <a:gd name="T53" fmla="*/ 67 h 287"/>
              <a:gd name="T54" fmla="*/ 148 w 287"/>
              <a:gd name="T55" fmla="*/ 63 h 287"/>
              <a:gd name="T56" fmla="*/ 163 w 287"/>
              <a:gd name="T57" fmla="*/ 74 h 287"/>
              <a:gd name="T58" fmla="*/ 166 w 287"/>
              <a:gd name="T59" fmla="*/ 64 h 287"/>
              <a:gd name="T60" fmla="*/ 166 w 287"/>
              <a:gd name="T61" fmla="*/ 74 h 287"/>
              <a:gd name="T62" fmla="*/ 155 w 287"/>
              <a:gd name="T63" fmla="*/ 64 h 287"/>
              <a:gd name="T64" fmla="*/ 151 w 287"/>
              <a:gd name="T65" fmla="*/ 55 h 287"/>
              <a:gd name="T66" fmla="*/ 160 w 287"/>
              <a:gd name="T67" fmla="*/ 53 h 287"/>
              <a:gd name="T68" fmla="*/ 159 w 287"/>
              <a:gd name="T69" fmla="*/ 50 h 287"/>
              <a:gd name="T70" fmla="*/ 158 w 287"/>
              <a:gd name="T71" fmla="*/ 50 h 287"/>
              <a:gd name="T72" fmla="*/ 145 w 287"/>
              <a:gd name="T73" fmla="*/ 44 h 287"/>
              <a:gd name="T74" fmla="*/ 155 w 287"/>
              <a:gd name="T75" fmla="*/ 47 h 287"/>
              <a:gd name="T76" fmla="*/ 150 w 287"/>
              <a:gd name="T77" fmla="*/ 49 h 287"/>
              <a:gd name="T78" fmla="*/ 139 w 287"/>
              <a:gd name="T79" fmla="*/ 49 h 287"/>
              <a:gd name="T80" fmla="*/ 127 w 287"/>
              <a:gd name="T81" fmla="*/ 50 h 287"/>
              <a:gd name="T82" fmla="*/ 136 w 287"/>
              <a:gd name="T83" fmla="*/ 52 h 287"/>
              <a:gd name="T84" fmla="*/ 130 w 287"/>
              <a:gd name="T85" fmla="*/ 61 h 287"/>
              <a:gd name="T86" fmla="*/ 125 w 287"/>
              <a:gd name="T87" fmla="*/ 55 h 287"/>
              <a:gd name="T88" fmla="*/ 124 w 287"/>
              <a:gd name="T89" fmla="*/ 52 h 287"/>
              <a:gd name="T90" fmla="*/ 124 w 287"/>
              <a:gd name="T91" fmla="*/ 53 h 287"/>
              <a:gd name="T92" fmla="*/ 123 w 287"/>
              <a:gd name="T93" fmla="*/ 53 h 287"/>
              <a:gd name="T94" fmla="*/ 123 w 287"/>
              <a:gd name="T95" fmla="*/ 54 h 287"/>
              <a:gd name="T96" fmla="*/ 123 w 287"/>
              <a:gd name="T97" fmla="*/ 78 h 287"/>
              <a:gd name="T98" fmla="*/ 120 w 287"/>
              <a:gd name="T99" fmla="*/ 78 h 287"/>
              <a:gd name="T100" fmla="*/ 118 w 287"/>
              <a:gd name="T101" fmla="*/ 69 h 287"/>
              <a:gd name="T102" fmla="*/ 121 w 287"/>
              <a:gd name="T103" fmla="*/ 57 h 287"/>
              <a:gd name="T104" fmla="*/ 124 w 287"/>
              <a:gd name="T105" fmla="*/ 73 h 287"/>
              <a:gd name="T106" fmla="*/ 143 w 287"/>
              <a:gd name="T107" fmla="*/ 92 h 287"/>
              <a:gd name="T108" fmla="*/ 127 w 287"/>
              <a:gd name="T109" fmla="*/ 87 h 287"/>
              <a:gd name="T110" fmla="*/ 128 w 287"/>
              <a:gd name="T111" fmla="*/ 80 h 287"/>
              <a:gd name="T112" fmla="*/ 144 w 287"/>
              <a:gd name="T113" fmla="*/ 86 h 287"/>
              <a:gd name="T114" fmla="*/ 154 w 287"/>
              <a:gd name="T115" fmla="*/ 85 h 287"/>
              <a:gd name="T116" fmla="*/ 152 w 287"/>
              <a:gd name="T117" fmla="*/ 9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87">
                <a:moveTo>
                  <a:pt x="286" y="142"/>
                </a:moveTo>
                <a:cubicBezTo>
                  <a:pt x="287" y="139"/>
                  <a:pt x="285" y="136"/>
                  <a:pt x="284" y="132"/>
                </a:cubicBezTo>
                <a:cubicBezTo>
                  <a:pt x="282" y="130"/>
                  <a:pt x="282" y="128"/>
                  <a:pt x="280" y="126"/>
                </a:cubicBezTo>
                <a:cubicBezTo>
                  <a:pt x="240" y="86"/>
                  <a:pt x="201" y="47"/>
                  <a:pt x="161" y="7"/>
                </a:cubicBezTo>
                <a:cubicBezTo>
                  <a:pt x="158" y="4"/>
                  <a:pt x="154" y="2"/>
                  <a:pt x="150" y="1"/>
                </a:cubicBezTo>
                <a:cubicBezTo>
                  <a:pt x="149" y="1"/>
                  <a:pt x="148" y="0"/>
                  <a:pt x="146" y="0"/>
                </a:cubicBezTo>
                <a:cubicBezTo>
                  <a:pt x="145" y="0"/>
                  <a:pt x="143" y="0"/>
                  <a:pt x="141" y="0"/>
                </a:cubicBezTo>
                <a:cubicBezTo>
                  <a:pt x="138" y="0"/>
                  <a:pt x="136" y="1"/>
                  <a:pt x="134" y="2"/>
                </a:cubicBezTo>
                <a:cubicBezTo>
                  <a:pt x="130" y="4"/>
                  <a:pt x="127" y="6"/>
                  <a:pt x="124" y="9"/>
                </a:cubicBezTo>
                <a:cubicBezTo>
                  <a:pt x="85" y="48"/>
                  <a:pt x="46" y="86"/>
                  <a:pt x="8" y="125"/>
                </a:cubicBezTo>
                <a:cubicBezTo>
                  <a:pt x="6" y="127"/>
                  <a:pt x="4" y="130"/>
                  <a:pt x="3" y="132"/>
                </a:cubicBezTo>
                <a:cubicBezTo>
                  <a:pt x="2" y="134"/>
                  <a:pt x="1" y="135"/>
                  <a:pt x="1" y="137"/>
                </a:cubicBezTo>
                <a:cubicBezTo>
                  <a:pt x="0" y="141"/>
                  <a:pt x="0" y="144"/>
                  <a:pt x="0" y="148"/>
                </a:cubicBezTo>
                <a:cubicBezTo>
                  <a:pt x="1" y="151"/>
                  <a:pt x="2" y="155"/>
                  <a:pt x="5" y="158"/>
                </a:cubicBezTo>
                <a:cubicBezTo>
                  <a:pt x="6" y="159"/>
                  <a:pt x="7" y="161"/>
                  <a:pt x="8" y="162"/>
                </a:cubicBezTo>
                <a:cubicBezTo>
                  <a:pt x="47" y="201"/>
                  <a:pt x="86" y="240"/>
                  <a:pt x="126" y="280"/>
                </a:cubicBezTo>
                <a:cubicBezTo>
                  <a:pt x="128" y="282"/>
                  <a:pt x="132" y="284"/>
                  <a:pt x="136" y="286"/>
                </a:cubicBezTo>
                <a:cubicBezTo>
                  <a:pt x="137" y="286"/>
                  <a:pt x="138" y="287"/>
                  <a:pt x="140" y="286"/>
                </a:cubicBezTo>
                <a:cubicBezTo>
                  <a:pt x="141" y="287"/>
                  <a:pt x="141" y="287"/>
                  <a:pt x="141" y="287"/>
                </a:cubicBezTo>
                <a:cubicBezTo>
                  <a:pt x="142" y="287"/>
                  <a:pt x="144" y="287"/>
                  <a:pt x="146" y="287"/>
                </a:cubicBezTo>
                <a:cubicBezTo>
                  <a:pt x="146" y="286"/>
                  <a:pt x="146" y="286"/>
                  <a:pt x="146" y="286"/>
                </a:cubicBezTo>
                <a:cubicBezTo>
                  <a:pt x="150" y="287"/>
                  <a:pt x="154" y="285"/>
                  <a:pt x="157" y="283"/>
                </a:cubicBezTo>
                <a:cubicBezTo>
                  <a:pt x="159" y="282"/>
                  <a:pt x="160" y="281"/>
                  <a:pt x="161" y="280"/>
                </a:cubicBezTo>
                <a:cubicBezTo>
                  <a:pt x="199" y="242"/>
                  <a:pt x="236" y="205"/>
                  <a:pt x="274" y="167"/>
                </a:cubicBezTo>
                <a:cubicBezTo>
                  <a:pt x="276" y="165"/>
                  <a:pt x="278" y="163"/>
                  <a:pt x="280" y="160"/>
                </a:cubicBezTo>
                <a:cubicBezTo>
                  <a:pt x="283" y="157"/>
                  <a:pt x="285" y="154"/>
                  <a:pt x="286" y="150"/>
                </a:cubicBezTo>
                <a:cubicBezTo>
                  <a:pt x="286" y="148"/>
                  <a:pt x="286" y="147"/>
                  <a:pt x="286" y="146"/>
                </a:cubicBezTo>
                <a:cubicBezTo>
                  <a:pt x="287" y="145"/>
                  <a:pt x="287" y="145"/>
                  <a:pt x="287" y="145"/>
                </a:cubicBezTo>
                <a:cubicBezTo>
                  <a:pt x="287" y="143"/>
                  <a:pt x="287" y="143"/>
                  <a:pt x="287" y="143"/>
                </a:cubicBezTo>
                <a:lnTo>
                  <a:pt x="286" y="142"/>
                </a:lnTo>
                <a:close/>
                <a:moveTo>
                  <a:pt x="220" y="192"/>
                </a:moveTo>
                <a:cubicBezTo>
                  <a:pt x="220" y="193"/>
                  <a:pt x="220" y="194"/>
                  <a:pt x="220" y="195"/>
                </a:cubicBezTo>
                <a:cubicBezTo>
                  <a:pt x="204" y="195"/>
                  <a:pt x="189" y="195"/>
                  <a:pt x="174" y="195"/>
                </a:cubicBezTo>
                <a:cubicBezTo>
                  <a:pt x="173" y="194"/>
                  <a:pt x="172" y="194"/>
                  <a:pt x="171" y="193"/>
                </a:cubicBezTo>
                <a:cubicBezTo>
                  <a:pt x="170" y="192"/>
                  <a:pt x="170" y="190"/>
                  <a:pt x="169" y="189"/>
                </a:cubicBezTo>
                <a:cubicBezTo>
                  <a:pt x="169" y="188"/>
                  <a:pt x="169" y="188"/>
                  <a:pt x="169" y="188"/>
                </a:cubicBezTo>
                <a:cubicBezTo>
                  <a:pt x="172" y="183"/>
                  <a:pt x="172" y="182"/>
                  <a:pt x="179" y="182"/>
                </a:cubicBezTo>
                <a:cubicBezTo>
                  <a:pt x="185" y="182"/>
                  <a:pt x="190" y="182"/>
                  <a:pt x="195" y="182"/>
                </a:cubicBezTo>
                <a:cubicBezTo>
                  <a:pt x="179" y="166"/>
                  <a:pt x="164" y="151"/>
                  <a:pt x="148" y="135"/>
                </a:cubicBezTo>
                <a:cubicBezTo>
                  <a:pt x="148" y="135"/>
                  <a:pt x="148" y="135"/>
                  <a:pt x="148" y="135"/>
                </a:cubicBezTo>
                <a:cubicBezTo>
                  <a:pt x="148" y="167"/>
                  <a:pt x="148" y="199"/>
                  <a:pt x="148" y="231"/>
                </a:cubicBezTo>
                <a:cubicBezTo>
                  <a:pt x="152" y="226"/>
                  <a:pt x="157" y="222"/>
                  <a:pt x="161" y="218"/>
                </a:cubicBezTo>
                <a:cubicBezTo>
                  <a:pt x="163" y="215"/>
                  <a:pt x="166" y="214"/>
                  <a:pt x="169" y="214"/>
                </a:cubicBezTo>
                <a:cubicBezTo>
                  <a:pt x="169" y="214"/>
                  <a:pt x="170" y="214"/>
                  <a:pt x="171" y="214"/>
                </a:cubicBezTo>
                <a:cubicBezTo>
                  <a:pt x="172" y="216"/>
                  <a:pt x="173" y="217"/>
                  <a:pt x="174" y="218"/>
                </a:cubicBezTo>
                <a:cubicBezTo>
                  <a:pt x="174" y="220"/>
                  <a:pt x="174" y="221"/>
                  <a:pt x="174" y="223"/>
                </a:cubicBezTo>
                <a:cubicBezTo>
                  <a:pt x="170" y="229"/>
                  <a:pt x="164" y="234"/>
                  <a:pt x="159" y="239"/>
                </a:cubicBezTo>
                <a:cubicBezTo>
                  <a:pt x="153" y="244"/>
                  <a:pt x="147" y="250"/>
                  <a:pt x="142" y="256"/>
                </a:cubicBezTo>
                <a:cubicBezTo>
                  <a:pt x="141" y="256"/>
                  <a:pt x="141" y="256"/>
                  <a:pt x="141" y="256"/>
                </a:cubicBezTo>
                <a:cubicBezTo>
                  <a:pt x="140" y="255"/>
                  <a:pt x="139" y="255"/>
                  <a:pt x="139" y="254"/>
                </a:cubicBezTo>
                <a:cubicBezTo>
                  <a:pt x="130" y="245"/>
                  <a:pt x="121" y="236"/>
                  <a:pt x="112" y="228"/>
                </a:cubicBezTo>
                <a:cubicBezTo>
                  <a:pt x="111" y="226"/>
                  <a:pt x="110" y="225"/>
                  <a:pt x="109" y="223"/>
                </a:cubicBezTo>
                <a:cubicBezTo>
                  <a:pt x="108" y="220"/>
                  <a:pt x="109" y="217"/>
                  <a:pt x="112" y="214"/>
                </a:cubicBezTo>
                <a:cubicBezTo>
                  <a:pt x="114" y="214"/>
                  <a:pt x="116" y="214"/>
                  <a:pt x="118" y="214"/>
                </a:cubicBezTo>
                <a:cubicBezTo>
                  <a:pt x="119" y="215"/>
                  <a:pt x="120" y="216"/>
                  <a:pt x="122" y="218"/>
                </a:cubicBezTo>
                <a:cubicBezTo>
                  <a:pt x="126" y="222"/>
                  <a:pt x="130" y="226"/>
                  <a:pt x="134" y="230"/>
                </a:cubicBezTo>
                <a:cubicBezTo>
                  <a:pt x="135" y="230"/>
                  <a:pt x="135" y="230"/>
                  <a:pt x="135" y="230"/>
                </a:cubicBezTo>
                <a:cubicBezTo>
                  <a:pt x="135" y="230"/>
                  <a:pt x="135" y="230"/>
                  <a:pt x="135" y="230"/>
                </a:cubicBezTo>
                <a:cubicBezTo>
                  <a:pt x="135" y="199"/>
                  <a:pt x="135" y="168"/>
                  <a:pt x="135" y="136"/>
                </a:cubicBezTo>
                <a:cubicBezTo>
                  <a:pt x="135" y="136"/>
                  <a:pt x="135" y="136"/>
                  <a:pt x="135" y="136"/>
                </a:cubicBezTo>
                <a:cubicBezTo>
                  <a:pt x="119" y="151"/>
                  <a:pt x="104" y="167"/>
                  <a:pt x="88" y="182"/>
                </a:cubicBezTo>
                <a:cubicBezTo>
                  <a:pt x="94" y="182"/>
                  <a:pt x="100" y="182"/>
                  <a:pt x="106" y="182"/>
                </a:cubicBezTo>
                <a:cubicBezTo>
                  <a:pt x="107" y="182"/>
                  <a:pt x="108" y="182"/>
                  <a:pt x="109" y="182"/>
                </a:cubicBezTo>
                <a:cubicBezTo>
                  <a:pt x="112" y="183"/>
                  <a:pt x="113" y="184"/>
                  <a:pt x="115" y="187"/>
                </a:cubicBezTo>
                <a:cubicBezTo>
                  <a:pt x="115" y="191"/>
                  <a:pt x="114" y="194"/>
                  <a:pt x="110" y="195"/>
                </a:cubicBezTo>
                <a:cubicBezTo>
                  <a:pt x="95" y="195"/>
                  <a:pt x="80" y="195"/>
                  <a:pt x="65" y="195"/>
                </a:cubicBezTo>
                <a:cubicBezTo>
                  <a:pt x="65" y="180"/>
                  <a:pt x="65" y="165"/>
                  <a:pt x="65" y="150"/>
                </a:cubicBezTo>
                <a:cubicBezTo>
                  <a:pt x="66" y="148"/>
                  <a:pt x="67" y="146"/>
                  <a:pt x="69" y="145"/>
                </a:cubicBezTo>
                <a:cubicBezTo>
                  <a:pt x="73" y="145"/>
                  <a:pt x="75" y="146"/>
                  <a:pt x="77" y="149"/>
                </a:cubicBezTo>
                <a:cubicBezTo>
                  <a:pt x="79" y="153"/>
                  <a:pt x="78" y="158"/>
                  <a:pt x="78" y="163"/>
                </a:cubicBezTo>
                <a:cubicBezTo>
                  <a:pt x="78" y="166"/>
                  <a:pt x="78" y="169"/>
                  <a:pt x="78" y="172"/>
                </a:cubicBezTo>
                <a:cubicBezTo>
                  <a:pt x="79" y="172"/>
                  <a:pt x="79" y="172"/>
                  <a:pt x="79" y="172"/>
                </a:cubicBezTo>
                <a:cubicBezTo>
                  <a:pt x="97" y="153"/>
                  <a:pt x="116" y="135"/>
                  <a:pt x="135" y="116"/>
                </a:cubicBezTo>
                <a:cubicBezTo>
                  <a:pt x="135" y="110"/>
                  <a:pt x="135" y="105"/>
                  <a:pt x="135" y="99"/>
                </a:cubicBezTo>
                <a:cubicBezTo>
                  <a:pt x="121" y="95"/>
                  <a:pt x="111" y="83"/>
                  <a:pt x="111" y="68"/>
                </a:cubicBezTo>
                <a:cubicBezTo>
                  <a:pt x="111" y="50"/>
                  <a:pt x="125" y="36"/>
                  <a:pt x="143" y="36"/>
                </a:cubicBezTo>
                <a:cubicBezTo>
                  <a:pt x="160" y="36"/>
                  <a:pt x="175" y="50"/>
                  <a:pt x="175" y="68"/>
                </a:cubicBezTo>
                <a:cubicBezTo>
                  <a:pt x="175" y="84"/>
                  <a:pt x="163" y="97"/>
                  <a:pt x="148" y="99"/>
                </a:cubicBezTo>
                <a:cubicBezTo>
                  <a:pt x="148" y="105"/>
                  <a:pt x="148" y="110"/>
                  <a:pt x="148" y="115"/>
                </a:cubicBezTo>
                <a:cubicBezTo>
                  <a:pt x="168" y="135"/>
                  <a:pt x="187" y="155"/>
                  <a:pt x="207" y="174"/>
                </a:cubicBezTo>
                <a:cubicBezTo>
                  <a:pt x="207" y="166"/>
                  <a:pt x="207" y="158"/>
                  <a:pt x="207" y="150"/>
                </a:cubicBezTo>
                <a:cubicBezTo>
                  <a:pt x="210" y="145"/>
                  <a:pt x="210" y="145"/>
                  <a:pt x="215" y="145"/>
                </a:cubicBezTo>
                <a:cubicBezTo>
                  <a:pt x="216" y="146"/>
                  <a:pt x="218" y="147"/>
                  <a:pt x="219" y="148"/>
                </a:cubicBezTo>
                <a:cubicBezTo>
                  <a:pt x="220" y="152"/>
                  <a:pt x="220" y="155"/>
                  <a:pt x="220" y="159"/>
                </a:cubicBezTo>
                <a:cubicBezTo>
                  <a:pt x="220" y="170"/>
                  <a:pt x="220" y="181"/>
                  <a:pt x="220" y="192"/>
                </a:cubicBezTo>
                <a:close/>
                <a:moveTo>
                  <a:pt x="149" y="95"/>
                </a:moveTo>
                <a:cubicBezTo>
                  <a:pt x="149" y="95"/>
                  <a:pt x="150" y="94"/>
                  <a:pt x="150" y="94"/>
                </a:cubicBezTo>
                <a:cubicBezTo>
                  <a:pt x="151" y="94"/>
                  <a:pt x="151" y="94"/>
                  <a:pt x="152" y="94"/>
                </a:cubicBezTo>
                <a:cubicBezTo>
                  <a:pt x="152" y="94"/>
                  <a:pt x="153" y="93"/>
                  <a:pt x="154" y="93"/>
                </a:cubicBezTo>
                <a:cubicBezTo>
                  <a:pt x="154" y="93"/>
                  <a:pt x="155" y="93"/>
                  <a:pt x="155" y="92"/>
                </a:cubicBezTo>
                <a:cubicBezTo>
                  <a:pt x="156" y="92"/>
                  <a:pt x="157" y="91"/>
                  <a:pt x="158" y="90"/>
                </a:cubicBezTo>
                <a:cubicBezTo>
                  <a:pt x="159" y="90"/>
                  <a:pt x="159" y="90"/>
                  <a:pt x="160" y="89"/>
                </a:cubicBezTo>
                <a:cubicBezTo>
                  <a:pt x="160" y="89"/>
                  <a:pt x="161" y="88"/>
                  <a:pt x="161" y="88"/>
                </a:cubicBezTo>
                <a:cubicBezTo>
                  <a:pt x="162" y="87"/>
                  <a:pt x="162" y="87"/>
                  <a:pt x="162" y="87"/>
                </a:cubicBezTo>
                <a:cubicBezTo>
                  <a:pt x="163" y="86"/>
                  <a:pt x="163" y="86"/>
                  <a:pt x="164" y="85"/>
                </a:cubicBezTo>
                <a:cubicBezTo>
                  <a:pt x="165" y="84"/>
                  <a:pt x="165" y="83"/>
                  <a:pt x="166" y="83"/>
                </a:cubicBezTo>
                <a:cubicBezTo>
                  <a:pt x="166" y="82"/>
                  <a:pt x="166" y="81"/>
                  <a:pt x="167" y="81"/>
                </a:cubicBezTo>
                <a:cubicBezTo>
                  <a:pt x="167" y="80"/>
                  <a:pt x="167" y="80"/>
                  <a:pt x="168" y="79"/>
                </a:cubicBezTo>
                <a:cubicBezTo>
                  <a:pt x="168" y="79"/>
                  <a:pt x="168" y="78"/>
                  <a:pt x="168" y="77"/>
                </a:cubicBezTo>
                <a:cubicBezTo>
                  <a:pt x="169" y="77"/>
                  <a:pt x="169" y="76"/>
                  <a:pt x="169" y="76"/>
                </a:cubicBezTo>
                <a:cubicBezTo>
                  <a:pt x="169" y="75"/>
                  <a:pt x="169" y="75"/>
                  <a:pt x="169" y="75"/>
                </a:cubicBezTo>
                <a:cubicBezTo>
                  <a:pt x="169" y="74"/>
                  <a:pt x="169" y="74"/>
                  <a:pt x="169" y="74"/>
                </a:cubicBezTo>
                <a:cubicBezTo>
                  <a:pt x="169" y="74"/>
                  <a:pt x="169" y="73"/>
                  <a:pt x="170" y="73"/>
                </a:cubicBezTo>
                <a:cubicBezTo>
                  <a:pt x="170" y="72"/>
                  <a:pt x="170" y="72"/>
                  <a:pt x="170" y="72"/>
                </a:cubicBezTo>
                <a:cubicBezTo>
                  <a:pt x="170" y="72"/>
                  <a:pt x="170" y="71"/>
                  <a:pt x="170" y="71"/>
                </a:cubicBezTo>
                <a:cubicBezTo>
                  <a:pt x="170" y="70"/>
                  <a:pt x="170" y="69"/>
                  <a:pt x="170" y="68"/>
                </a:cubicBezTo>
                <a:cubicBezTo>
                  <a:pt x="170" y="68"/>
                  <a:pt x="170" y="68"/>
                  <a:pt x="170" y="68"/>
                </a:cubicBezTo>
                <a:cubicBezTo>
                  <a:pt x="170" y="67"/>
                  <a:pt x="170" y="67"/>
                  <a:pt x="170" y="67"/>
                </a:cubicBezTo>
                <a:cubicBezTo>
                  <a:pt x="170" y="67"/>
                  <a:pt x="170" y="67"/>
                  <a:pt x="170" y="67"/>
                </a:cubicBezTo>
                <a:cubicBezTo>
                  <a:pt x="170" y="67"/>
                  <a:pt x="170" y="67"/>
                  <a:pt x="170" y="67"/>
                </a:cubicBezTo>
                <a:cubicBezTo>
                  <a:pt x="170" y="66"/>
                  <a:pt x="170" y="65"/>
                  <a:pt x="170" y="65"/>
                </a:cubicBezTo>
                <a:cubicBezTo>
                  <a:pt x="170" y="64"/>
                  <a:pt x="170" y="64"/>
                  <a:pt x="170" y="64"/>
                </a:cubicBezTo>
                <a:cubicBezTo>
                  <a:pt x="170" y="63"/>
                  <a:pt x="170" y="63"/>
                  <a:pt x="170" y="63"/>
                </a:cubicBezTo>
                <a:cubicBezTo>
                  <a:pt x="170" y="62"/>
                  <a:pt x="169" y="62"/>
                  <a:pt x="169" y="62"/>
                </a:cubicBezTo>
                <a:cubicBezTo>
                  <a:pt x="169" y="61"/>
                  <a:pt x="169" y="61"/>
                  <a:pt x="169" y="61"/>
                </a:cubicBezTo>
                <a:cubicBezTo>
                  <a:pt x="169" y="60"/>
                  <a:pt x="169" y="60"/>
                  <a:pt x="169" y="59"/>
                </a:cubicBezTo>
                <a:cubicBezTo>
                  <a:pt x="168" y="59"/>
                  <a:pt x="168" y="58"/>
                  <a:pt x="168" y="58"/>
                </a:cubicBezTo>
                <a:cubicBezTo>
                  <a:pt x="168" y="57"/>
                  <a:pt x="168" y="57"/>
                  <a:pt x="168" y="57"/>
                </a:cubicBezTo>
                <a:cubicBezTo>
                  <a:pt x="168" y="56"/>
                  <a:pt x="167" y="56"/>
                  <a:pt x="167" y="55"/>
                </a:cubicBezTo>
                <a:cubicBezTo>
                  <a:pt x="166" y="54"/>
                  <a:pt x="166" y="54"/>
                  <a:pt x="166" y="53"/>
                </a:cubicBezTo>
                <a:cubicBezTo>
                  <a:pt x="165" y="52"/>
                  <a:pt x="165" y="52"/>
                  <a:pt x="164" y="51"/>
                </a:cubicBezTo>
                <a:cubicBezTo>
                  <a:pt x="164" y="50"/>
                  <a:pt x="164" y="50"/>
                  <a:pt x="164" y="50"/>
                </a:cubicBezTo>
                <a:cubicBezTo>
                  <a:pt x="163" y="50"/>
                  <a:pt x="163" y="49"/>
                  <a:pt x="163" y="49"/>
                </a:cubicBezTo>
                <a:cubicBezTo>
                  <a:pt x="162" y="48"/>
                  <a:pt x="162" y="48"/>
                  <a:pt x="162" y="48"/>
                </a:cubicBezTo>
                <a:cubicBezTo>
                  <a:pt x="161" y="47"/>
                  <a:pt x="160" y="46"/>
                  <a:pt x="159" y="46"/>
                </a:cubicBezTo>
                <a:cubicBezTo>
                  <a:pt x="158" y="45"/>
                  <a:pt x="157" y="44"/>
                  <a:pt x="156" y="44"/>
                </a:cubicBezTo>
                <a:cubicBezTo>
                  <a:pt x="155" y="44"/>
                  <a:pt x="155" y="43"/>
                  <a:pt x="154" y="43"/>
                </a:cubicBezTo>
                <a:cubicBezTo>
                  <a:pt x="153" y="42"/>
                  <a:pt x="152" y="42"/>
                  <a:pt x="150" y="41"/>
                </a:cubicBezTo>
                <a:cubicBezTo>
                  <a:pt x="149" y="41"/>
                  <a:pt x="149" y="41"/>
                  <a:pt x="149" y="41"/>
                </a:cubicBezTo>
                <a:cubicBezTo>
                  <a:pt x="148" y="41"/>
                  <a:pt x="148" y="41"/>
                  <a:pt x="148" y="41"/>
                </a:cubicBezTo>
                <a:cubicBezTo>
                  <a:pt x="147" y="41"/>
                  <a:pt x="147" y="41"/>
                  <a:pt x="147" y="41"/>
                </a:cubicBezTo>
                <a:cubicBezTo>
                  <a:pt x="146" y="41"/>
                  <a:pt x="146" y="41"/>
                  <a:pt x="146" y="41"/>
                </a:cubicBezTo>
                <a:cubicBezTo>
                  <a:pt x="145" y="40"/>
                  <a:pt x="145" y="40"/>
                  <a:pt x="145" y="40"/>
                </a:cubicBezTo>
                <a:cubicBezTo>
                  <a:pt x="145" y="40"/>
                  <a:pt x="145" y="40"/>
                  <a:pt x="145" y="40"/>
                </a:cubicBezTo>
                <a:cubicBezTo>
                  <a:pt x="144" y="40"/>
                  <a:pt x="144" y="40"/>
                  <a:pt x="144" y="40"/>
                </a:cubicBezTo>
                <a:cubicBezTo>
                  <a:pt x="143" y="40"/>
                  <a:pt x="142" y="40"/>
                  <a:pt x="141" y="40"/>
                </a:cubicBezTo>
                <a:cubicBezTo>
                  <a:pt x="140" y="40"/>
                  <a:pt x="140" y="40"/>
                  <a:pt x="140" y="40"/>
                </a:cubicBezTo>
                <a:cubicBezTo>
                  <a:pt x="139" y="41"/>
                  <a:pt x="139" y="41"/>
                  <a:pt x="139" y="41"/>
                </a:cubicBezTo>
                <a:cubicBezTo>
                  <a:pt x="139" y="41"/>
                  <a:pt x="139" y="41"/>
                  <a:pt x="139" y="41"/>
                </a:cubicBezTo>
                <a:cubicBezTo>
                  <a:pt x="138" y="41"/>
                  <a:pt x="138" y="41"/>
                  <a:pt x="138" y="41"/>
                </a:cubicBezTo>
                <a:cubicBezTo>
                  <a:pt x="138" y="41"/>
                  <a:pt x="138" y="41"/>
                  <a:pt x="138" y="41"/>
                </a:cubicBezTo>
                <a:cubicBezTo>
                  <a:pt x="137" y="41"/>
                  <a:pt x="137" y="41"/>
                  <a:pt x="136" y="41"/>
                </a:cubicBezTo>
                <a:cubicBezTo>
                  <a:pt x="136" y="41"/>
                  <a:pt x="135" y="41"/>
                  <a:pt x="135" y="41"/>
                </a:cubicBezTo>
                <a:cubicBezTo>
                  <a:pt x="134" y="42"/>
                  <a:pt x="134" y="42"/>
                  <a:pt x="134" y="42"/>
                </a:cubicBezTo>
                <a:cubicBezTo>
                  <a:pt x="133" y="42"/>
                  <a:pt x="133" y="42"/>
                  <a:pt x="133" y="42"/>
                </a:cubicBezTo>
                <a:cubicBezTo>
                  <a:pt x="133" y="42"/>
                  <a:pt x="132" y="42"/>
                  <a:pt x="132" y="42"/>
                </a:cubicBezTo>
                <a:cubicBezTo>
                  <a:pt x="131" y="43"/>
                  <a:pt x="131" y="43"/>
                  <a:pt x="130" y="43"/>
                </a:cubicBezTo>
                <a:cubicBezTo>
                  <a:pt x="129" y="44"/>
                  <a:pt x="128" y="44"/>
                  <a:pt x="127" y="45"/>
                </a:cubicBezTo>
                <a:cubicBezTo>
                  <a:pt x="127" y="45"/>
                  <a:pt x="126" y="46"/>
                  <a:pt x="125" y="46"/>
                </a:cubicBezTo>
                <a:cubicBezTo>
                  <a:pt x="124" y="47"/>
                  <a:pt x="123" y="48"/>
                  <a:pt x="122" y="49"/>
                </a:cubicBezTo>
                <a:cubicBezTo>
                  <a:pt x="122" y="50"/>
                  <a:pt x="122" y="50"/>
                  <a:pt x="122" y="50"/>
                </a:cubicBezTo>
                <a:cubicBezTo>
                  <a:pt x="121" y="50"/>
                  <a:pt x="121" y="50"/>
                  <a:pt x="121" y="50"/>
                </a:cubicBezTo>
                <a:cubicBezTo>
                  <a:pt x="121" y="51"/>
                  <a:pt x="121" y="51"/>
                  <a:pt x="121" y="51"/>
                </a:cubicBezTo>
                <a:cubicBezTo>
                  <a:pt x="120" y="52"/>
                  <a:pt x="119" y="53"/>
                  <a:pt x="119" y="54"/>
                </a:cubicBezTo>
                <a:cubicBezTo>
                  <a:pt x="119" y="54"/>
                  <a:pt x="118" y="55"/>
                  <a:pt x="118" y="56"/>
                </a:cubicBezTo>
                <a:cubicBezTo>
                  <a:pt x="117" y="56"/>
                  <a:pt x="117" y="57"/>
                  <a:pt x="117" y="58"/>
                </a:cubicBezTo>
                <a:cubicBezTo>
                  <a:pt x="117" y="59"/>
                  <a:pt x="116" y="59"/>
                  <a:pt x="116" y="59"/>
                </a:cubicBezTo>
                <a:cubicBezTo>
                  <a:pt x="116" y="60"/>
                  <a:pt x="116" y="60"/>
                  <a:pt x="116" y="61"/>
                </a:cubicBezTo>
                <a:cubicBezTo>
                  <a:pt x="116" y="62"/>
                  <a:pt x="116" y="62"/>
                  <a:pt x="116" y="62"/>
                </a:cubicBezTo>
                <a:cubicBezTo>
                  <a:pt x="115" y="63"/>
                  <a:pt x="115" y="63"/>
                  <a:pt x="115" y="63"/>
                </a:cubicBezTo>
                <a:cubicBezTo>
                  <a:pt x="115" y="64"/>
                  <a:pt x="115" y="64"/>
                  <a:pt x="115" y="64"/>
                </a:cubicBezTo>
                <a:cubicBezTo>
                  <a:pt x="115" y="64"/>
                  <a:pt x="115" y="64"/>
                  <a:pt x="115" y="64"/>
                </a:cubicBezTo>
                <a:cubicBezTo>
                  <a:pt x="115" y="65"/>
                  <a:pt x="115" y="65"/>
                  <a:pt x="115" y="65"/>
                </a:cubicBezTo>
                <a:cubicBezTo>
                  <a:pt x="115" y="66"/>
                  <a:pt x="115" y="67"/>
                  <a:pt x="115" y="68"/>
                </a:cubicBezTo>
                <a:cubicBezTo>
                  <a:pt x="115" y="68"/>
                  <a:pt x="115" y="69"/>
                  <a:pt x="115" y="70"/>
                </a:cubicBezTo>
                <a:cubicBezTo>
                  <a:pt x="115" y="71"/>
                  <a:pt x="115" y="71"/>
                  <a:pt x="115" y="71"/>
                </a:cubicBezTo>
                <a:cubicBezTo>
                  <a:pt x="115" y="71"/>
                  <a:pt x="115" y="71"/>
                  <a:pt x="115" y="71"/>
                </a:cubicBezTo>
                <a:cubicBezTo>
                  <a:pt x="115" y="71"/>
                  <a:pt x="115" y="71"/>
                  <a:pt x="115" y="71"/>
                </a:cubicBezTo>
                <a:cubicBezTo>
                  <a:pt x="115" y="72"/>
                  <a:pt x="115" y="72"/>
                  <a:pt x="115" y="72"/>
                </a:cubicBezTo>
                <a:cubicBezTo>
                  <a:pt x="115" y="73"/>
                  <a:pt x="115" y="73"/>
                  <a:pt x="115" y="73"/>
                </a:cubicBezTo>
                <a:cubicBezTo>
                  <a:pt x="115" y="73"/>
                  <a:pt x="116" y="74"/>
                  <a:pt x="116" y="74"/>
                </a:cubicBezTo>
                <a:cubicBezTo>
                  <a:pt x="116" y="74"/>
                  <a:pt x="116" y="75"/>
                  <a:pt x="116" y="75"/>
                </a:cubicBezTo>
                <a:cubicBezTo>
                  <a:pt x="116" y="76"/>
                  <a:pt x="116" y="76"/>
                  <a:pt x="116" y="76"/>
                </a:cubicBezTo>
                <a:cubicBezTo>
                  <a:pt x="117" y="77"/>
                  <a:pt x="117" y="77"/>
                  <a:pt x="117" y="77"/>
                </a:cubicBezTo>
                <a:cubicBezTo>
                  <a:pt x="117" y="78"/>
                  <a:pt x="117" y="78"/>
                  <a:pt x="117" y="79"/>
                </a:cubicBezTo>
                <a:cubicBezTo>
                  <a:pt x="117" y="79"/>
                  <a:pt x="118" y="80"/>
                  <a:pt x="118" y="81"/>
                </a:cubicBezTo>
                <a:cubicBezTo>
                  <a:pt x="119" y="82"/>
                  <a:pt x="119" y="82"/>
                  <a:pt x="120" y="83"/>
                </a:cubicBezTo>
                <a:cubicBezTo>
                  <a:pt x="120" y="84"/>
                  <a:pt x="120" y="84"/>
                  <a:pt x="121" y="85"/>
                </a:cubicBezTo>
                <a:cubicBezTo>
                  <a:pt x="122" y="86"/>
                  <a:pt x="122" y="87"/>
                  <a:pt x="123" y="87"/>
                </a:cubicBezTo>
                <a:cubicBezTo>
                  <a:pt x="123" y="88"/>
                  <a:pt x="123" y="88"/>
                  <a:pt x="123" y="88"/>
                </a:cubicBezTo>
                <a:cubicBezTo>
                  <a:pt x="124" y="89"/>
                  <a:pt x="125" y="89"/>
                  <a:pt x="126" y="90"/>
                </a:cubicBezTo>
                <a:cubicBezTo>
                  <a:pt x="127" y="91"/>
                  <a:pt x="128" y="91"/>
                  <a:pt x="129" y="92"/>
                </a:cubicBezTo>
                <a:cubicBezTo>
                  <a:pt x="129" y="92"/>
                  <a:pt x="130" y="93"/>
                  <a:pt x="131" y="93"/>
                </a:cubicBezTo>
                <a:cubicBezTo>
                  <a:pt x="132" y="93"/>
                  <a:pt x="132" y="93"/>
                  <a:pt x="133" y="94"/>
                </a:cubicBezTo>
                <a:cubicBezTo>
                  <a:pt x="134" y="94"/>
                  <a:pt x="134" y="94"/>
                  <a:pt x="135" y="94"/>
                </a:cubicBezTo>
                <a:cubicBezTo>
                  <a:pt x="135" y="94"/>
                  <a:pt x="135" y="94"/>
                  <a:pt x="135" y="94"/>
                </a:cubicBezTo>
                <a:cubicBezTo>
                  <a:pt x="136" y="95"/>
                  <a:pt x="136" y="95"/>
                  <a:pt x="136" y="95"/>
                </a:cubicBezTo>
                <a:cubicBezTo>
                  <a:pt x="137" y="95"/>
                  <a:pt x="137" y="95"/>
                  <a:pt x="138" y="95"/>
                </a:cubicBezTo>
                <a:cubicBezTo>
                  <a:pt x="139" y="95"/>
                  <a:pt x="139" y="95"/>
                  <a:pt x="139" y="95"/>
                </a:cubicBezTo>
                <a:cubicBezTo>
                  <a:pt x="139" y="95"/>
                  <a:pt x="139" y="95"/>
                  <a:pt x="139" y="95"/>
                </a:cubicBezTo>
                <a:cubicBezTo>
                  <a:pt x="140" y="95"/>
                  <a:pt x="140" y="95"/>
                  <a:pt x="140" y="95"/>
                </a:cubicBezTo>
                <a:cubicBezTo>
                  <a:pt x="140" y="95"/>
                  <a:pt x="140" y="95"/>
                  <a:pt x="140" y="95"/>
                </a:cubicBezTo>
                <a:cubicBezTo>
                  <a:pt x="141" y="95"/>
                  <a:pt x="141" y="95"/>
                  <a:pt x="141" y="95"/>
                </a:cubicBezTo>
                <a:cubicBezTo>
                  <a:pt x="142" y="95"/>
                  <a:pt x="142" y="95"/>
                  <a:pt x="142" y="95"/>
                </a:cubicBezTo>
                <a:cubicBezTo>
                  <a:pt x="142" y="95"/>
                  <a:pt x="143" y="95"/>
                  <a:pt x="144" y="95"/>
                </a:cubicBezTo>
                <a:cubicBezTo>
                  <a:pt x="144" y="95"/>
                  <a:pt x="144" y="95"/>
                  <a:pt x="144" y="95"/>
                </a:cubicBezTo>
                <a:cubicBezTo>
                  <a:pt x="145" y="95"/>
                  <a:pt x="145" y="95"/>
                  <a:pt x="145" y="95"/>
                </a:cubicBezTo>
                <a:cubicBezTo>
                  <a:pt x="145" y="95"/>
                  <a:pt x="146" y="95"/>
                  <a:pt x="146" y="95"/>
                </a:cubicBezTo>
                <a:cubicBezTo>
                  <a:pt x="147" y="95"/>
                  <a:pt x="147" y="95"/>
                  <a:pt x="147" y="95"/>
                </a:cubicBezTo>
                <a:cubicBezTo>
                  <a:pt x="147" y="95"/>
                  <a:pt x="147" y="95"/>
                  <a:pt x="147" y="95"/>
                </a:cubicBezTo>
                <a:cubicBezTo>
                  <a:pt x="148" y="95"/>
                  <a:pt x="148" y="95"/>
                  <a:pt x="148" y="95"/>
                </a:cubicBezTo>
                <a:cubicBezTo>
                  <a:pt x="148" y="95"/>
                  <a:pt x="148" y="95"/>
                  <a:pt x="149" y="95"/>
                </a:cubicBezTo>
                <a:close/>
                <a:moveTo>
                  <a:pt x="161" y="83"/>
                </a:moveTo>
                <a:cubicBezTo>
                  <a:pt x="161" y="83"/>
                  <a:pt x="161" y="83"/>
                  <a:pt x="161" y="83"/>
                </a:cubicBezTo>
                <a:cubicBezTo>
                  <a:pt x="161" y="83"/>
                  <a:pt x="161" y="83"/>
                  <a:pt x="161" y="83"/>
                </a:cubicBezTo>
                <a:cubicBezTo>
                  <a:pt x="161" y="83"/>
                  <a:pt x="161" y="83"/>
                  <a:pt x="161" y="83"/>
                </a:cubicBezTo>
                <a:cubicBezTo>
                  <a:pt x="161" y="83"/>
                  <a:pt x="161" y="83"/>
                  <a:pt x="161" y="83"/>
                </a:cubicBezTo>
                <a:close/>
                <a:moveTo>
                  <a:pt x="161" y="83"/>
                </a:moveTo>
                <a:cubicBezTo>
                  <a:pt x="161" y="83"/>
                  <a:pt x="161" y="83"/>
                  <a:pt x="161" y="83"/>
                </a:cubicBezTo>
                <a:cubicBezTo>
                  <a:pt x="161" y="83"/>
                  <a:pt x="161" y="83"/>
                  <a:pt x="161" y="83"/>
                </a:cubicBezTo>
                <a:cubicBezTo>
                  <a:pt x="161" y="83"/>
                  <a:pt x="161" y="83"/>
                  <a:pt x="161" y="83"/>
                </a:cubicBezTo>
                <a:cubicBezTo>
                  <a:pt x="162" y="83"/>
                  <a:pt x="162" y="83"/>
                  <a:pt x="162" y="83"/>
                </a:cubicBezTo>
                <a:lnTo>
                  <a:pt x="161" y="83"/>
                </a:lnTo>
                <a:close/>
                <a:moveTo>
                  <a:pt x="162" y="82"/>
                </a:moveTo>
                <a:cubicBezTo>
                  <a:pt x="162" y="82"/>
                  <a:pt x="162" y="82"/>
                  <a:pt x="162" y="82"/>
                </a:cubicBezTo>
                <a:cubicBezTo>
                  <a:pt x="162" y="82"/>
                  <a:pt x="162" y="82"/>
                  <a:pt x="162" y="82"/>
                </a:cubicBezTo>
                <a:cubicBezTo>
                  <a:pt x="162" y="82"/>
                  <a:pt x="162" y="82"/>
                  <a:pt x="162" y="82"/>
                </a:cubicBezTo>
                <a:cubicBezTo>
                  <a:pt x="162" y="82"/>
                  <a:pt x="162" y="82"/>
                  <a:pt x="162" y="82"/>
                </a:cubicBezTo>
                <a:close/>
                <a:moveTo>
                  <a:pt x="163" y="80"/>
                </a:moveTo>
                <a:cubicBezTo>
                  <a:pt x="163" y="80"/>
                  <a:pt x="163" y="81"/>
                  <a:pt x="162" y="81"/>
                </a:cubicBezTo>
                <a:cubicBezTo>
                  <a:pt x="162" y="82"/>
                  <a:pt x="162" y="82"/>
                  <a:pt x="162" y="82"/>
                </a:cubicBezTo>
                <a:cubicBezTo>
                  <a:pt x="162" y="81"/>
                  <a:pt x="162" y="81"/>
                  <a:pt x="162" y="81"/>
                </a:cubicBezTo>
                <a:cubicBezTo>
                  <a:pt x="162" y="81"/>
                  <a:pt x="161" y="81"/>
                  <a:pt x="161" y="82"/>
                </a:cubicBezTo>
                <a:cubicBezTo>
                  <a:pt x="160" y="82"/>
                  <a:pt x="159" y="82"/>
                  <a:pt x="158" y="82"/>
                </a:cubicBezTo>
                <a:cubicBezTo>
                  <a:pt x="158" y="82"/>
                  <a:pt x="157" y="82"/>
                  <a:pt x="157" y="82"/>
                </a:cubicBezTo>
                <a:cubicBezTo>
                  <a:pt x="157" y="82"/>
                  <a:pt x="156" y="82"/>
                  <a:pt x="155" y="82"/>
                </a:cubicBezTo>
                <a:cubicBezTo>
                  <a:pt x="155" y="82"/>
                  <a:pt x="155" y="82"/>
                  <a:pt x="155" y="82"/>
                </a:cubicBezTo>
                <a:cubicBezTo>
                  <a:pt x="155" y="81"/>
                  <a:pt x="155" y="81"/>
                  <a:pt x="155" y="81"/>
                </a:cubicBezTo>
                <a:cubicBezTo>
                  <a:pt x="154" y="81"/>
                  <a:pt x="154" y="81"/>
                  <a:pt x="154" y="81"/>
                </a:cubicBezTo>
                <a:cubicBezTo>
                  <a:pt x="153" y="81"/>
                  <a:pt x="153" y="81"/>
                  <a:pt x="153" y="81"/>
                </a:cubicBezTo>
                <a:cubicBezTo>
                  <a:pt x="153" y="81"/>
                  <a:pt x="153" y="81"/>
                  <a:pt x="153" y="81"/>
                </a:cubicBezTo>
                <a:cubicBezTo>
                  <a:pt x="152" y="81"/>
                  <a:pt x="152" y="81"/>
                  <a:pt x="152" y="81"/>
                </a:cubicBezTo>
                <a:cubicBezTo>
                  <a:pt x="151" y="81"/>
                  <a:pt x="151" y="81"/>
                  <a:pt x="151" y="81"/>
                </a:cubicBezTo>
                <a:cubicBezTo>
                  <a:pt x="150" y="80"/>
                  <a:pt x="150" y="80"/>
                  <a:pt x="150" y="80"/>
                </a:cubicBezTo>
                <a:cubicBezTo>
                  <a:pt x="150" y="79"/>
                  <a:pt x="150" y="78"/>
                  <a:pt x="149" y="78"/>
                </a:cubicBezTo>
                <a:cubicBezTo>
                  <a:pt x="148" y="77"/>
                  <a:pt x="148" y="77"/>
                  <a:pt x="147" y="77"/>
                </a:cubicBezTo>
                <a:cubicBezTo>
                  <a:pt x="146" y="77"/>
                  <a:pt x="146" y="77"/>
                  <a:pt x="145" y="77"/>
                </a:cubicBezTo>
                <a:cubicBezTo>
                  <a:pt x="145" y="77"/>
                  <a:pt x="145" y="77"/>
                  <a:pt x="145" y="77"/>
                </a:cubicBezTo>
                <a:cubicBezTo>
                  <a:pt x="144" y="77"/>
                  <a:pt x="144" y="77"/>
                  <a:pt x="143" y="78"/>
                </a:cubicBezTo>
                <a:cubicBezTo>
                  <a:pt x="141" y="76"/>
                  <a:pt x="138" y="74"/>
                  <a:pt x="136" y="72"/>
                </a:cubicBezTo>
                <a:cubicBezTo>
                  <a:pt x="136" y="72"/>
                  <a:pt x="136" y="71"/>
                  <a:pt x="136" y="70"/>
                </a:cubicBezTo>
                <a:cubicBezTo>
                  <a:pt x="136" y="70"/>
                  <a:pt x="137" y="69"/>
                  <a:pt x="137" y="69"/>
                </a:cubicBezTo>
                <a:cubicBezTo>
                  <a:pt x="137" y="68"/>
                  <a:pt x="137" y="67"/>
                  <a:pt x="136" y="67"/>
                </a:cubicBezTo>
                <a:cubicBezTo>
                  <a:pt x="136" y="66"/>
                  <a:pt x="136" y="65"/>
                  <a:pt x="136" y="65"/>
                </a:cubicBezTo>
                <a:cubicBezTo>
                  <a:pt x="136" y="64"/>
                  <a:pt x="137" y="64"/>
                  <a:pt x="138" y="63"/>
                </a:cubicBezTo>
                <a:cubicBezTo>
                  <a:pt x="138" y="63"/>
                  <a:pt x="139" y="62"/>
                  <a:pt x="139" y="62"/>
                </a:cubicBezTo>
                <a:cubicBezTo>
                  <a:pt x="140" y="61"/>
                  <a:pt x="140" y="61"/>
                  <a:pt x="140" y="61"/>
                </a:cubicBezTo>
                <a:cubicBezTo>
                  <a:pt x="142" y="60"/>
                  <a:pt x="142" y="60"/>
                  <a:pt x="142" y="60"/>
                </a:cubicBezTo>
                <a:cubicBezTo>
                  <a:pt x="142" y="60"/>
                  <a:pt x="142" y="59"/>
                  <a:pt x="143" y="59"/>
                </a:cubicBezTo>
                <a:cubicBezTo>
                  <a:pt x="143" y="59"/>
                  <a:pt x="144" y="60"/>
                  <a:pt x="144" y="60"/>
                </a:cubicBezTo>
                <a:cubicBezTo>
                  <a:pt x="145" y="61"/>
                  <a:pt x="146" y="61"/>
                  <a:pt x="146" y="62"/>
                </a:cubicBezTo>
                <a:cubicBezTo>
                  <a:pt x="147" y="62"/>
                  <a:pt x="147" y="63"/>
                  <a:pt x="148" y="63"/>
                </a:cubicBezTo>
                <a:cubicBezTo>
                  <a:pt x="148" y="64"/>
                  <a:pt x="148" y="64"/>
                  <a:pt x="148" y="64"/>
                </a:cubicBezTo>
                <a:cubicBezTo>
                  <a:pt x="149" y="64"/>
                  <a:pt x="150" y="65"/>
                  <a:pt x="150" y="65"/>
                </a:cubicBezTo>
                <a:cubicBezTo>
                  <a:pt x="151" y="65"/>
                  <a:pt x="151" y="66"/>
                  <a:pt x="151" y="66"/>
                </a:cubicBezTo>
                <a:cubicBezTo>
                  <a:pt x="152" y="67"/>
                  <a:pt x="152" y="67"/>
                  <a:pt x="152" y="67"/>
                </a:cubicBezTo>
                <a:cubicBezTo>
                  <a:pt x="152" y="68"/>
                  <a:pt x="151" y="69"/>
                  <a:pt x="152" y="71"/>
                </a:cubicBezTo>
                <a:cubicBezTo>
                  <a:pt x="152" y="72"/>
                  <a:pt x="153" y="73"/>
                  <a:pt x="154" y="73"/>
                </a:cubicBezTo>
                <a:cubicBezTo>
                  <a:pt x="156" y="74"/>
                  <a:pt x="159" y="74"/>
                  <a:pt x="160" y="73"/>
                </a:cubicBezTo>
                <a:cubicBezTo>
                  <a:pt x="160" y="73"/>
                  <a:pt x="161" y="73"/>
                  <a:pt x="161" y="73"/>
                </a:cubicBezTo>
                <a:cubicBezTo>
                  <a:pt x="161" y="73"/>
                  <a:pt x="162" y="74"/>
                  <a:pt x="163" y="74"/>
                </a:cubicBezTo>
                <a:cubicBezTo>
                  <a:pt x="163" y="75"/>
                  <a:pt x="164" y="75"/>
                  <a:pt x="165" y="76"/>
                </a:cubicBezTo>
                <a:cubicBezTo>
                  <a:pt x="165" y="77"/>
                  <a:pt x="164" y="78"/>
                  <a:pt x="163" y="80"/>
                </a:cubicBezTo>
                <a:close/>
                <a:moveTo>
                  <a:pt x="162" y="54"/>
                </a:moveTo>
                <a:cubicBezTo>
                  <a:pt x="162" y="54"/>
                  <a:pt x="163" y="55"/>
                  <a:pt x="163" y="55"/>
                </a:cubicBezTo>
                <a:cubicBezTo>
                  <a:pt x="163" y="56"/>
                  <a:pt x="164" y="57"/>
                  <a:pt x="164" y="58"/>
                </a:cubicBezTo>
                <a:cubicBezTo>
                  <a:pt x="165" y="58"/>
                  <a:pt x="165" y="59"/>
                  <a:pt x="165" y="60"/>
                </a:cubicBezTo>
                <a:cubicBezTo>
                  <a:pt x="165" y="61"/>
                  <a:pt x="166" y="61"/>
                  <a:pt x="166" y="62"/>
                </a:cubicBezTo>
                <a:cubicBezTo>
                  <a:pt x="166" y="62"/>
                  <a:pt x="166" y="62"/>
                  <a:pt x="166" y="62"/>
                </a:cubicBezTo>
                <a:cubicBezTo>
                  <a:pt x="166" y="63"/>
                  <a:pt x="166" y="64"/>
                  <a:pt x="166" y="64"/>
                </a:cubicBezTo>
                <a:cubicBezTo>
                  <a:pt x="166" y="64"/>
                  <a:pt x="166" y="64"/>
                  <a:pt x="166" y="64"/>
                </a:cubicBezTo>
                <a:cubicBezTo>
                  <a:pt x="166" y="65"/>
                  <a:pt x="166" y="65"/>
                  <a:pt x="166" y="66"/>
                </a:cubicBezTo>
                <a:cubicBezTo>
                  <a:pt x="167" y="66"/>
                  <a:pt x="166" y="67"/>
                  <a:pt x="167" y="68"/>
                </a:cubicBezTo>
                <a:cubicBezTo>
                  <a:pt x="167" y="68"/>
                  <a:pt x="167" y="69"/>
                  <a:pt x="167" y="70"/>
                </a:cubicBezTo>
                <a:cubicBezTo>
                  <a:pt x="166" y="70"/>
                  <a:pt x="166" y="70"/>
                  <a:pt x="166" y="70"/>
                </a:cubicBezTo>
                <a:cubicBezTo>
                  <a:pt x="166" y="71"/>
                  <a:pt x="166" y="71"/>
                  <a:pt x="166" y="71"/>
                </a:cubicBezTo>
                <a:cubicBezTo>
                  <a:pt x="166" y="72"/>
                  <a:pt x="166" y="72"/>
                  <a:pt x="166" y="72"/>
                </a:cubicBezTo>
                <a:cubicBezTo>
                  <a:pt x="166" y="72"/>
                  <a:pt x="166" y="73"/>
                  <a:pt x="166" y="74"/>
                </a:cubicBezTo>
                <a:cubicBezTo>
                  <a:pt x="166" y="74"/>
                  <a:pt x="166" y="74"/>
                  <a:pt x="166" y="74"/>
                </a:cubicBezTo>
                <a:cubicBezTo>
                  <a:pt x="164" y="73"/>
                  <a:pt x="163" y="72"/>
                  <a:pt x="162" y="71"/>
                </a:cubicBezTo>
                <a:cubicBezTo>
                  <a:pt x="162" y="70"/>
                  <a:pt x="162" y="69"/>
                  <a:pt x="162" y="68"/>
                </a:cubicBezTo>
                <a:cubicBezTo>
                  <a:pt x="162" y="68"/>
                  <a:pt x="162" y="68"/>
                  <a:pt x="162" y="68"/>
                </a:cubicBezTo>
                <a:cubicBezTo>
                  <a:pt x="162" y="68"/>
                  <a:pt x="162" y="67"/>
                  <a:pt x="162" y="67"/>
                </a:cubicBezTo>
                <a:cubicBezTo>
                  <a:pt x="161" y="67"/>
                  <a:pt x="161" y="66"/>
                  <a:pt x="161" y="66"/>
                </a:cubicBezTo>
                <a:cubicBezTo>
                  <a:pt x="160" y="65"/>
                  <a:pt x="160" y="65"/>
                  <a:pt x="160" y="65"/>
                </a:cubicBezTo>
                <a:cubicBezTo>
                  <a:pt x="159" y="64"/>
                  <a:pt x="159" y="64"/>
                  <a:pt x="158" y="64"/>
                </a:cubicBezTo>
                <a:cubicBezTo>
                  <a:pt x="158" y="64"/>
                  <a:pt x="157" y="64"/>
                  <a:pt x="157" y="64"/>
                </a:cubicBezTo>
                <a:cubicBezTo>
                  <a:pt x="156" y="64"/>
                  <a:pt x="156" y="64"/>
                  <a:pt x="155" y="64"/>
                </a:cubicBezTo>
                <a:cubicBezTo>
                  <a:pt x="155" y="64"/>
                  <a:pt x="155" y="64"/>
                  <a:pt x="154" y="64"/>
                </a:cubicBezTo>
                <a:cubicBezTo>
                  <a:pt x="154" y="64"/>
                  <a:pt x="153" y="64"/>
                  <a:pt x="153" y="63"/>
                </a:cubicBezTo>
                <a:cubicBezTo>
                  <a:pt x="152" y="63"/>
                  <a:pt x="152" y="62"/>
                  <a:pt x="151" y="61"/>
                </a:cubicBezTo>
                <a:cubicBezTo>
                  <a:pt x="150" y="61"/>
                  <a:pt x="150" y="60"/>
                  <a:pt x="149" y="60"/>
                </a:cubicBezTo>
                <a:cubicBezTo>
                  <a:pt x="148" y="59"/>
                  <a:pt x="147" y="58"/>
                  <a:pt x="146" y="57"/>
                </a:cubicBezTo>
                <a:cubicBezTo>
                  <a:pt x="146" y="57"/>
                  <a:pt x="146" y="57"/>
                  <a:pt x="146" y="57"/>
                </a:cubicBezTo>
                <a:cubicBezTo>
                  <a:pt x="147" y="57"/>
                  <a:pt x="147" y="56"/>
                  <a:pt x="148" y="56"/>
                </a:cubicBezTo>
                <a:cubicBezTo>
                  <a:pt x="148" y="56"/>
                  <a:pt x="149" y="56"/>
                  <a:pt x="149" y="55"/>
                </a:cubicBezTo>
                <a:cubicBezTo>
                  <a:pt x="150" y="55"/>
                  <a:pt x="150" y="55"/>
                  <a:pt x="151" y="55"/>
                </a:cubicBezTo>
                <a:cubicBezTo>
                  <a:pt x="151" y="55"/>
                  <a:pt x="152" y="54"/>
                  <a:pt x="153" y="54"/>
                </a:cubicBezTo>
                <a:cubicBezTo>
                  <a:pt x="154" y="54"/>
                  <a:pt x="155" y="54"/>
                  <a:pt x="155" y="53"/>
                </a:cubicBezTo>
                <a:cubicBezTo>
                  <a:pt x="156" y="53"/>
                  <a:pt x="156" y="53"/>
                  <a:pt x="156" y="53"/>
                </a:cubicBezTo>
                <a:cubicBezTo>
                  <a:pt x="156" y="53"/>
                  <a:pt x="157" y="53"/>
                  <a:pt x="157" y="53"/>
                </a:cubicBezTo>
                <a:cubicBezTo>
                  <a:pt x="157" y="53"/>
                  <a:pt x="157" y="53"/>
                  <a:pt x="157" y="53"/>
                </a:cubicBezTo>
                <a:cubicBezTo>
                  <a:pt x="157" y="53"/>
                  <a:pt x="157" y="53"/>
                  <a:pt x="157" y="53"/>
                </a:cubicBezTo>
                <a:cubicBezTo>
                  <a:pt x="158" y="53"/>
                  <a:pt x="158" y="53"/>
                  <a:pt x="158" y="53"/>
                </a:cubicBezTo>
                <a:cubicBezTo>
                  <a:pt x="158" y="53"/>
                  <a:pt x="159" y="53"/>
                  <a:pt x="160" y="53"/>
                </a:cubicBezTo>
                <a:cubicBezTo>
                  <a:pt x="160" y="53"/>
                  <a:pt x="160" y="53"/>
                  <a:pt x="160" y="53"/>
                </a:cubicBezTo>
                <a:cubicBezTo>
                  <a:pt x="161" y="53"/>
                  <a:pt x="161" y="53"/>
                  <a:pt x="161" y="53"/>
                </a:cubicBezTo>
                <a:cubicBezTo>
                  <a:pt x="161" y="53"/>
                  <a:pt x="161" y="53"/>
                  <a:pt x="161" y="53"/>
                </a:cubicBezTo>
                <a:cubicBezTo>
                  <a:pt x="161" y="53"/>
                  <a:pt x="161" y="53"/>
                  <a:pt x="161" y="53"/>
                </a:cubicBezTo>
                <a:cubicBezTo>
                  <a:pt x="161" y="53"/>
                  <a:pt x="161" y="53"/>
                  <a:pt x="161" y="53"/>
                </a:cubicBezTo>
                <a:lnTo>
                  <a:pt x="162" y="54"/>
                </a:lnTo>
                <a:close/>
                <a:moveTo>
                  <a:pt x="159" y="51"/>
                </a:moveTo>
                <a:cubicBezTo>
                  <a:pt x="159" y="51"/>
                  <a:pt x="159" y="51"/>
                  <a:pt x="159" y="51"/>
                </a:cubicBezTo>
                <a:cubicBezTo>
                  <a:pt x="159" y="51"/>
                  <a:pt x="159" y="51"/>
                  <a:pt x="159" y="51"/>
                </a:cubicBezTo>
                <a:cubicBezTo>
                  <a:pt x="159" y="50"/>
                  <a:pt x="159" y="50"/>
                  <a:pt x="159" y="50"/>
                </a:cubicBezTo>
                <a:lnTo>
                  <a:pt x="159" y="51"/>
                </a:lnTo>
                <a:close/>
                <a:moveTo>
                  <a:pt x="159" y="50"/>
                </a:moveTo>
                <a:cubicBezTo>
                  <a:pt x="159" y="50"/>
                  <a:pt x="159" y="50"/>
                  <a:pt x="159" y="50"/>
                </a:cubicBezTo>
                <a:cubicBezTo>
                  <a:pt x="159" y="50"/>
                  <a:pt x="159" y="50"/>
                  <a:pt x="159" y="50"/>
                </a:cubicBezTo>
                <a:cubicBezTo>
                  <a:pt x="159" y="50"/>
                  <a:pt x="159" y="50"/>
                  <a:pt x="159" y="50"/>
                </a:cubicBezTo>
                <a:close/>
                <a:moveTo>
                  <a:pt x="158" y="50"/>
                </a:moveTo>
                <a:cubicBezTo>
                  <a:pt x="158" y="50"/>
                  <a:pt x="158" y="50"/>
                  <a:pt x="158" y="50"/>
                </a:cubicBezTo>
                <a:cubicBezTo>
                  <a:pt x="158" y="50"/>
                  <a:pt x="158" y="50"/>
                  <a:pt x="158" y="50"/>
                </a:cubicBezTo>
                <a:cubicBezTo>
                  <a:pt x="158" y="50"/>
                  <a:pt x="158" y="50"/>
                  <a:pt x="158" y="50"/>
                </a:cubicBezTo>
                <a:close/>
                <a:moveTo>
                  <a:pt x="136" y="45"/>
                </a:moveTo>
                <a:cubicBezTo>
                  <a:pt x="136" y="45"/>
                  <a:pt x="137" y="44"/>
                  <a:pt x="137" y="44"/>
                </a:cubicBezTo>
                <a:cubicBezTo>
                  <a:pt x="138" y="44"/>
                  <a:pt x="138" y="44"/>
                  <a:pt x="138" y="44"/>
                </a:cubicBezTo>
                <a:cubicBezTo>
                  <a:pt x="139" y="44"/>
                  <a:pt x="139" y="44"/>
                  <a:pt x="139" y="44"/>
                </a:cubicBezTo>
                <a:cubicBezTo>
                  <a:pt x="139" y="44"/>
                  <a:pt x="139" y="44"/>
                  <a:pt x="139" y="44"/>
                </a:cubicBezTo>
                <a:cubicBezTo>
                  <a:pt x="140" y="44"/>
                  <a:pt x="140" y="44"/>
                  <a:pt x="140" y="44"/>
                </a:cubicBezTo>
                <a:cubicBezTo>
                  <a:pt x="140" y="44"/>
                  <a:pt x="140" y="44"/>
                  <a:pt x="140" y="44"/>
                </a:cubicBezTo>
                <a:cubicBezTo>
                  <a:pt x="141" y="44"/>
                  <a:pt x="143" y="44"/>
                  <a:pt x="144" y="44"/>
                </a:cubicBezTo>
                <a:cubicBezTo>
                  <a:pt x="144" y="44"/>
                  <a:pt x="145" y="44"/>
                  <a:pt x="145" y="44"/>
                </a:cubicBezTo>
                <a:cubicBezTo>
                  <a:pt x="146" y="44"/>
                  <a:pt x="146" y="44"/>
                  <a:pt x="146" y="44"/>
                </a:cubicBezTo>
                <a:cubicBezTo>
                  <a:pt x="146" y="44"/>
                  <a:pt x="146" y="44"/>
                  <a:pt x="146" y="44"/>
                </a:cubicBezTo>
                <a:cubicBezTo>
                  <a:pt x="147" y="44"/>
                  <a:pt x="147" y="44"/>
                  <a:pt x="147" y="44"/>
                </a:cubicBezTo>
                <a:cubicBezTo>
                  <a:pt x="148" y="44"/>
                  <a:pt x="148" y="44"/>
                  <a:pt x="148" y="44"/>
                </a:cubicBezTo>
                <a:cubicBezTo>
                  <a:pt x="149" y="45"/>
                  <a:pt x="149" y="45"/>
                  <a:pt x="149" y="45"/>
                </a:cubicBezTo>
                <a:cubicBezTo>
                  <a:pt x="149" y="45"/>
                  <a:pt x="150" y="45"/>
                  <a:pt x="150" y="45"/>
                </a:cubicBezTo>
                <a:cubicBezTo>
                  <a:pt x="151" y="45"/>
                  <a:pt x="151" y="45"/>
                  <a:pt x="151" y="45"/>
                </a:cubicBezTo>
                <a:cubicBezTo>
                  <a:pt x="152" y="46"/>
                  <a:pt x="152" y="46"/>
                  <a:pt x="153" y="46"/>
                </a:cubicBezTo>
                <a:cubicBezTo>
                  <a:pt x="153" y="46"/>
                  <a:pt x="154" y="47"/>
                  <a:pt x="155" y="47"/>
                </a:cubicBezTo>
                <a:cubicBezTo>
                  <a:pt x="155" y="47"/>
                  <a:pt x="156" y="48"/>
                  <a:pt x="157" y="49"/>
                </a:cubicBezTo>
                <a:cubicBezTo>
                  <a:pt x="158" y="49"/>
                  <a:pt x="158" y="49"/>
                  <a:pt x="158" y="49"/>
                </a:cubicBezTo>
                <a:cubicBezTo>
                  <a:pt x="157" y="49"/>
                  <a:pt x="157" y="49"/>
                  <a:pt x="157" y="49"/>
                </a:cubicBezTo>
                <a:cubicBezTo>
                  <a:pt x="157" y="49"/>
                  <a:pt x="156" y="49"/>
                  <a:pt x="155" y="49"/>
                </a:cubicBezTo>
                <a:cubicBezTo>
                  <a:pt x="155" y="49"/>
                  <a:pt x="154" y="49"/>
                  <a:pt x="154" y="49"/>
                </a:cubicBezTo>
                <a:cubicBezTo>
                  <a:pt x="153" y="49"/>
                  <a:pt x="153" y="49"/>
                  <a:pt x="153" y="49"/>
                </a:cubicBezTo>
                <a:cubicBezTo>
                  <a:pt x="152" y="49"/>
                  <a:pt x="152" y="49"/>
                  <a:pt x="152" y="49"/>
                </a:cubicBezTo>
                <a:cubicBezTo>
                  <a:pt x="152" y="49"/>
                  <a:pt x="152" y="49"/>
                  <a:pt x="152" y="49"/>
                </a:cubicBezTo>
                <a:cubicBezTo>
                  <a:pt x="151" y="49"/>
                  <a:pt x="151" y="49"/>
                  <a:pt x="150" y="49"/>
                </a:cubicBezTo>
                <a:cubicBezTo>
                  <a:pt x="150" y="50"/>
                  <a:pt x="150" y="50"/>
                  <a:pt x="149" y="50"/>
                </a:cubicBezTo>
                <a:cubicBezTo>
                  <a:pt x="149" y="50"/>
                  <a:pt x="148" y="50"/>
                  <a:pt x="148" y="50"/>
                </a:cubicBezTo>
                <a:cubicBezTo>
                  <a:pt x="147" y="50"/>
                  <a:pt x="146" y="51"/>
                  <a:pt x="145" y="51"/>
                </a:cubicBezTo>
                <a:cubicBezTo>
                  <a:pt x="144" y="51"/>
                  <a:pt x="143" y="52"/>
                  <a:pt x="142" y="52"/>
                </a:cubicBezTo>
                <a:cubicBezTo>
                  <a:pt x="142" y="52"/>
                  <a:pt x="142" y="52"/>
                  <a:pt x="142" y="52"/>
                </a:cubicBezTo>
                <a:cubicBezTo>
                  <a:pt x="141" y="52"/>
                  <a:pt x="141" y="52"/>
                  <a:pt x="141" y="52"/>
                </a:cubicBezTo>
                <a:cubicBezTo>
                  <a:pt x="141" y="52"/>
                  <a:pt x="141" y="52"/>
                  <a:pt x="141" y="52"/>
                </a:cubicBezTo>
                <a:cubicBezTo>
                  <a:pt x="141" y="51"/>
                  <a:pt x="140" y="51"/>
                  <a:pt x="140" y="51"/>
                </a:cubicBezTo>
                <a:cubicBezTo>
                  <a:pt x="140" y="50"/>
                  <a:pt x="139" y="50"/>
                  <a:pt x="139" y="49"/>
                </a:cubicBezTo>
                <a:cubicBezTo>
                  <a:pt x="138" y="48"/>
                  <a:pt x="138" y="48"/>
                  <a:pt x="138" y="48"/>
                </a:cubicBezTo>
                <a:cubicBezTo>
                  <a:pt x="138" y="48"/>
                  <a:pt x="137" y="48"/>
                  <a:pt x="137" y="47"/>
                </a:cubicBezTo>
                <a:cubicBezTo>
                  <a:pt x="137" y="47"/>
                  <a:pt x="136" y="46"/>
                  <a:pt x="136" y="46"/>
                </a:cubicBezTo>
                <a:cubicBezTo>
                  <a:pt x="135" y="45"/>
                  <a:pt x="135" y="45"/>
                  <a:pt x="135" y="45"/>
                </a:cubicBezTo>
                <a:lnTo>
                  <a:pt x="136" y="45"/>
                </a:lnTo>
                <a:close/>
                <a:moveTo>
                  <a:pt x="125" y="53"/>
                </a:moveTo>
                <a:cubicBezTo>
                  <a:pt x="125" y="52"/>
                  <a:pt x="125" y="52"/>
                  <a:pt x="125" y="51"/>
                </a:cubicBezTo>
                <a:cubicBezTo>
                  <a:pt x="125" y="51"/>
                  <a:pt x="125" y="51"/>
                  <a:pt x="125" y="51"/>
                </a:cubicBezTo>
                <a:cubicBezTo>
                  <a:pt x="126" y="50"/>
                  <a:pt x="126" y="50"/>
                  <a:pt x="127" y="50"/>
                </a:cubicBezTo>
                <a:cubicBezTo>
                  <a:pt x="128" y="49"/>
                  <a:pt x="129" y="48"/>
                  <a:pt x="129" y="48"/>
                </a:cubicBezTo>
                <a:cubicBezTo>
                  <a:pt x="130" y="47"/>
                  <a:pt x="130" y="47"/>
                  <a:pt x="130" y="47"/>
                </a:cubicBezTo>
                <a:cubicBezTo>
                  <a:pt x="131" y="47"/>
                  <a:pt x="131" y="47"/>
                  <a:pt x="131" y="47"/>
                </a:cubicBezTo>
                <a:cubicBezTo>
                  <a:pt x="132" y="46"/>
                  <a:pt x="132" y="46"/>
                  <a:pt x="132" y="46"/>
                </a:cubicBezTo>
                <a:cubicBezTo>
                  <a:pt x="132" y="47"/>
                  <a:pt x="133" y="47"/>
                  <a:pt x="133" y="48"/>
                </a:cubicBezTo>
                <a:cubicBezTo>
                  <a:pt x="133" y="48"/>
                  <a:pt x="133" y="48"/>
                  <a:pt x="134" y="49"/>
                </a:cubicBezTo>
                <a:cubicBezTo>
                  <a:pt x="134" y="49"/>
                  <a:pt x="134" y="49"/>
                  <a:pt x="134" y="50"/>
                </a:cubicBezTo>
                <a:cubicBezTo>
                  <a:pt x="135" y="50"/>
                  <a:pt x="135" y="51"/>
                  <a:pt x="135" y="51"/>
                </a:cubicBezTo>
                <a:cubicBezTo>
                  <a:pt x="136" y="52"/>
                  <a:pt x="136" y="52"/>
                  <a:pt x="136" y="52"/>
                </a:cubicBezTo>
                <a:cubicBezTo>
                  <a:pt x="136" y="52"/>
                  <a:pt x="137" y="53"/>
                  <a:pt x="137" y="53"/>
                </a:cubicBezTo>
                <a:cubicBezTo>
                  <a:pt x="138" y="53"/>
                  <a:pt x="138" y="54"/>
                  <a:pt x="138" y="54"/>
                </a:cubicBezTo>
                <a:cubicBezTo>
                  <a:pt x="138" y="54"/>
                  <a:pt x="138" y="54"/>
                  <a:pt x="138" y="54"/>
                </a:cubicBezTo>
                <a:cubicBezTo>
                  <a:pt x="138" y="55"/>
                  <a:pt x="138" y="55"/>
                  <a:pt x="137" y="55"/>
                </a:cubicBezTo>
                <a:cubicBezTo>
                  <a:pt x="137" y="56"/>
                  <a:pt x="137" y="56"/>
                  <a:pt x="137" y="56"/>
                </a:cubicBezTo>
                <a:cubicBezTo>
                  <a:pt x="136" y="56"/>
                  <a:pt x="135" y="57"/>
                  <a:pt x="135" y="57"/>
                </a:cubicBezTo>
                <a:cubicBezTo>
                  <a:pt x="134" y="58"/>
                  <a:pt x="132" y="60"/>
                  <a:pt x="131" y="61"/>
                </a:cubicBezTo>
                <a:cubicBezTo>
                  <a:pt x="131" y="61"/>
                  <a:pt x="131" y="61"/>
                  <a:pt x="131" y="61"/>
                </a:cubicBezTo>
                <a:cubicBezTo>
                  <a:pt x="130" y="61"/>
                  <a:pt x="130" y="61"/>
                  <a:pt x="130" y="61"/>
                </a:cubicBezTo>
                <a:cubicBezTo>
                  <a:pt x="129" y="61"/>
                  <a:pt x="129" y="61"/>
                  <a:pt x="128" y="61"/>
                </a:cubicBezTo>
                <a:cubicBezTo>
                  <a:pt x="128" y="61"/>
                  <a:pt x="127" y="61"/>
                  <a:pt x="127" y="61"/>
                </a:cubicBezTo>
                <a:cubicBezTo>
                  <a:pt x="127" y="61"/>
                  <a:pt x="127" y="61"/>
                  <a:pt x="127" y="61"/>
                </a:cubicBezTo>
                <a:cubicBezTo>
                  <a:pt x="127" y="61"/>
                  <a:pt x="126" y="60"/>
                  <a:pt x="126" y="60"/>
                </a:cubicBezTo>
                <a:cubicBezTo>
                  <a:pt x="126" y="59"/>
                  <a:pt x="126" y="59"/>
                  <a:pt x="126" y="58"/>
                </a:cubicBezTo>
                <a:cubicBezTo>
                  <a:pt x="126" y="58"/>
                  <a:pt x="126" y="58"/>
                  <a:pt x="125" y="57"/>
                </a:cubicBezTo>
                <a:cubicBezTo>
                  <a:pt x="125" y="57"/>
                  <a:pt x="125" y="56"/>
                  <a:pt x="125" y="56"/>
                </a:cubicBezTo>
                <a:cubicBezTo>
                  <a:pt x="125" y="55"/>
                  <a:pt x="125" y="55"/>
                  <a:pt x="125" y="55"/>
                </a:cubicBezTo>
                <a:cubicBezTo>
                  <a:pt x="125" y="55"/>
                  <a:pt x="125" y="55"/>
                  <a:pt x="125" y="55"/>
                </a:cubicBezTo>
                <a:cubicBezTo>
                  <a:pt x="125" y="54"/>
                  <a:pt x="125" y="54"/>
                  <a:pt x="125" y="53"/>
                </a:cubicBezTo>
                <a:close/>
                <a:moveTo>
                  <a:pt x="125" y="52"/>
                </a:moveTo>
                <a:cubicBezTo>
                  <a:pt x="125" y="51"/>
                  <a:pt x="125" y="51"/>
                  <a:pt x="125" y="51"/>
                </a:cubicBezTo>
                <a:cubicBezTo>
                  <a:pt x="125" y="52"/>
                  <a:pt x="125" y="52"/>
                  <a:pt x="125" y="52"/>
                </a:cubicBezTo>
                <a:cubicBezTo>
                  <a:pt x="125" y="52"/>
                  <a:pt x="125" y="52"/>
                  <a:pt x="125" y="52"/>
                </a:cubicBezTo>
                <a:cubicBezTo>
                  <a:pt x="125" y="52"/>
                  <a:pt x="125" y="52"/>
                  <a:pt x="125" y="52"/>
                </a:cubicBezTo>
                <a:close/>
                <a:moveTo>
                  <a:pt x="124" y="52"/>
                </a:moveTo>
                <a:cubicBezTo>
                  <a:pt x="124" y="52"/>
                  <a:pt x="124" y="52"/>
                  <a:pt x="124" y="52"/>
                </a:cubicBezTo>
                <a:cubicBezTo>
                  <a:pt x="124" y="52"/>
                  <a:pt x="124" y="52"/>
                  <a:pt x="124" y="52"/>
                </a:cubicBezTo>
                <a:cubicBezTo>
                  <a:pt x="124" y="52"/>
                  <a:pt x="124" y="52"/>
                  <a:pt x="124" y="52"/>
                </a:cubicBezTo>
                <a:cubicBezTo>
                  <a:pt x="124" y="52"/>
                  <a:pt x="124" y="52"/>
                  <a:pt x="124" y="52"/>
                </a:cubicBezTo>
                <a:close/>
                <a:moveTo>
                  <a:pt x="124" y="53"/>
                </a:moveTo>
                <a:cubicBezTo>
                  <a:pt x="124" y="53"/>
                  <a:pt x="124" y="53"/>
                  <a:pt x="124" y="53"/>
                </a:cubicBezTo>
                <a:cubicBezTo>
                  <a:pt x="124" y="53"/>
                  <a:pt x="124" y="53"/>
                  <a:pt x="124" y="53"/>
                </a:cubicBezTo>
                <a:cubicBezTo>
                  <a:pt x="124" y="53"/>
                  <a:pt x="124" y="53"/>
                  <a:pt x="124" y="53"/>
                </a:cubicBezTo>
                <a:cubicBezTo>
                  <a:pt x="124" y="53"/>
                  <a:pt x="124" y="53"/>
                  <a:pt x="124" y="53"/>
                </a:cubicBezTo>
                <a:cubicBezTo>
                  <a:pt x="124" y="53"/>
                  <a:pt x="124" y="53"/>
                  <a:pt x="124" y="53"/>
                </a:cubicBezTo>
                <a:close/>
                <a:moveTo>
                  <a:pt x="124" y="53"/>
                </a:moveTo>
                <a:cubicBezTo>
                  <a:pt x="124" y="53"/>
                  <a:pt x="124" y="53"/>
                  <a:pt x="124" y="53"/>
                </a:cubicBezTo>
                <a:cubicBezTo>
                  <a:pt x="124" y="53"/>
                  <a:pt x="124" y="53"/>
                  <a:pt x="124" y="53"/>
                </a:cubicBezTo>
                <a:close/>
                <a:moveTo>
                  <a:pt x="123" y="53"/>
                </a:moveTo>
                <a:cubicBezTo>
                  <a:pt x="123" y="53"/>
                  <a:pt x="123" y="53"/>
                  <a:pt x="123" y="53"/>
                </a:cubicBezTo>
                <a:cubicBezTo>
                  <a:pt x="123" y="53"/>
                  <a:pt x="123" y="53"/>
                  <a:pt x="123" y="53"/>
                </a:cubicBezTo>
                <a:cubicBezTo>
                  <a:pt x="124" y="53"/>
                  <a:pt x="124" y="53"/>
                  <a:pt x="124" y="53"/>
                </a:cubicBezTo>
                <a:cubicBezTo>
                  <a:pt x="123" y="53"/>
                  <a:pt x="123" y="53"/>
                  <a:pt x="123" y="53"/>
                </a:cubicBezTo>
                <a:cubicBezTo>
                  <a:pt x="123" y="53"/>
                  <a:pt x="123" y="53"/>
                  <a:pt x="123" y="53"/>
                </a:cubicBezTo>
                <a:close/>
                <a:moveTo>
                  <a:pt x="123" y="53"/>
                </a:moveTo>
                <a:cubicBezTo>
                  <a:pt x="123" y="53"/>
                  <a:pt x="123" y="53"/>
                  <a:pt x="123" y="53"/>
                </a:cubicBezTo>
                <a:cubicBezTo>
                  <a:pt x="123" y="53"/>
                  <a:pt x="123" y="53"/>
                  <a:pt x="123" y="53"/>
                </a:cubicBezTo>
                <a:close/>
                <a:moveTo>
                  <a:pt x="123" y="54"/>
                </a:moveTo>
                <a:cubicBezTo>
                  <a:pt x="123" y="54"/>
                  <a:pt x="123" y="54"/>
                  <a:pt x="123" y="54"/>
                </a:cubicBezTo>
                <a:cubicBezTo>
                  <a:pt x="123" y="54"/>
                  <a:pt x="123" y="54"/>
                  <a:pt x="123" y="54"/>
                </a:cubicBezTo>
                <a:close/>
                <a:moveTo>
                  <a:pt x="123" y="54"/>
                </a:moveTo>
                <a:cubicBezTo>
                  <a:pt x="123" y="54"/>
                  <a:pt x="123" y="54"/>
                  <a:pt x="123" y="54"/>
                </a:cubicBezTo>
                <a:cubicBezTo>
                  <a:pt x="123" y="54"/>
                  <a:pt x="123" y="54"/>
                  <a:pt x="123" y="54"/>
                </a:cubicBezTo>
                <a:cubicBezTo>
                  <a:pt x="123" y="54"/>
                  <a:pt x="123" y="54"/>
                  <a:pt x="123" y="54"/>
                </a:cubicBezTo>
                <a:cubicBezTo>
                  <a:pt x="123" y="54"/>
                  <a:pt x="123" y="54"/>
                  <a:pt x="123" y="54"/>
                </a:cubicBezTo>
                <a:cubicBezTo>
                  <a:pt x="123" y="54"/>
                  <a:pt x="123" y="54"/>
                  <a:pt x="123" y="54"/>
                </a:cubicBezTo>
                <a:close/>
                <a:moveTo>
                  <a:pt x="123" y="54"/>
                </a:moveTo>
                <a:cubicBezTo>
                  <a:pt x="123" y="54"/>
                  <a:pt x="123" y="54"/>
                  <a:pt x="123" y="54"/>
                </a:cubicBezTo>
                <a:cubicBezTo>
                  <a:pt x="123" y="54"/>
                  <a:pt x="123" y="54"/>
                  <a:pt x="123" y="54"/>
                </a:cubicBezTo>
                <a:cubicBezTo>
                  <a:pt x="123" y="54"/>
                  <a:pt x="123" y="54"/>
                  <a:pt x="123" y="54"/>
                </a:cubicBezTo>
                <a:cubicBezTo>
                  <a:pt x="123" y="54"/>
                  <a:pt x="123" y="54"/>
                  <a:pt x="123" y="54"/>
                </a:cubicBezTo>
                <a:close/>
                <a:moveTo>
                  <a:pt x="123" y="77"/>
                </a:moveTo>
                <a:cubicBezTo>
                  <a:pt x="123" y="78"/>
                  <a:pt x="123" y="78"/>
                  <a:pt x="123" y="78"/>
                </a:cubicBezTo>
                <a:cubicBezTo>
                  <a:pt x="123" y="79"/>
                  <a:pt x="123" y="79"/>
                  <a:pt x="123" y="79"/>
                </a:cubicBezTo>
                <a:cubicBezTo>
                  <a:pt x="123" y="79"/>
                  <a:pt x="123" y="79"/>
                  <a:pt x="123" y="79"/>
                </a:cubicBezTo>
                <a:cubicBezTo>
                  <a:pt x="123" y="79"/>
                  <a:pt x="123" y="79"/>
                  <a:pt x="123" y="79"/>
                </a:cubicBezTo>
                <a:cubicBezTo>
                  <a:pt x="123" y="80"/>
                  <a:pt x="123" y="81"/>
                  <a:pt x="123" y="82"/>
                </a:cubicBezTo>
                <a:cubicBezTo>
                  <a:pt x="123" y="82"/>
                  <a:pt x="123" y="82"/>
                  <a:pt x="123" y="82"/>
                </a:cubicBezTo>
                <a:cubicBezTo>
                  <a:pt x="123" y="81"/>
                  <a:pt x="123" y="81"/>
                  <a:pt x="123" y="81"/>
                </a:cubicBezTo>
                <a:cubicBezTo>
                  <a:pt x="122" y="80"/>
                  <a:pt x="122" y="80"/>
                  <a:pt x="122" y="80"/>
                </a:cubicBezTo>
                <a:cubicBezTo>
                  <a:pt x="121" y="79"/>
                  <a:pt x="121" y="79"/>
                  <a:pt x="121" y="79"/>
                </a:cubicBezTo>
                <a:cubicBezTo>
                  <a:pt x="121" y="79"/>
                  <a:pt x="121" y="78"/>
                  <a:pt x="120" y="78"/>
                </a:cubicBezTo>
                <a:cubicBezTo>
                  <a:pt x="120" y="77"/>
                  <a:pt x="120" y="77"/>
                  <a:pt x="120" y="76"/>
                </a:cubicBezTo>
                <a:cubicBezTo>
                  <a:pt x="120" y="76"/>
                  <a:pt x="120" y="75"/>
                  <a:pt x="120" y="75"/>
                </a:cubicBezTo>
                <a:cubicBezTo>
                  <a:pt x="119" y="75"/>
                  <a:pt x="119" y="74"/>
                  <a:pt x="119" y="74"/>
                </a:cubicBezTo>
                <a:cubicBezTo>
                  <a:pt x="119" y="73"/>
                  <a:pt x="119" y="73"/>
                  <a:pt x="119" y="72"/>
                </a:cubicBezTo>
                <a:cubicBezTo>
                  <a:pt x="119" y="72"/>
                  <a:pt x="119" y="72"/>
                  <a:pt x="119" y="72"/>
                </a:cubicBezTo>
                <a:cubicBezTo>
                  <a:pt x="119" y="71"/>
                  <a:pt x="119" y="71"/>
                  <a:pt x="119" y="71"/>
                </a:cubicBezTo>
                <a:cubicBezTo>
                  <a:pt x="119" y="71"/>
                  <a:pt x="119" y="71"/>
                  <a:pt x="119" y="71"/>
                </a:cubicBezTo>
                <a:cubicBezTo>
                  <a:pt x="119" y="71"/>
                  <a:pt x="119" y="71"/>
                  <a:pt x="119" y="71"/>
                </a:cubicBezTo>
                <a:cubicBezTo>
                  <a:pt x="119" y="70"/>
                  <a:pt x="118" y="70"/>
                  <a:pt x="118" y="69"/>
                </a:cubicBezTo>
                <a:cubicBezTo>
                  <a:pt x="118" y="69"/>
                  <a:pt x="118" y="68"/>
                  <a:pt x="118" y="68"/>
                </a:cubicBezTo>
                <a:cubicBezTo>
                  <a:pt x="118" y="68"/>
                  <a:pt x="118" y="67"/>
                  <a:pt x="118" y="67"/>
                </a:cubicBezTo>
                <a:cubicBezTo>
                  <a:pt x="118" y="66"/>
                  <a:pt x="119" y="66"/>
                  <a:pt x="119" y="65"/>
                </a:cubicBezTo>
                <a:cubicBezTo>
                  <a:pt x="119" y="64"/>
                  <a:pt x="119" y="64"/>
                  <a:pt x="119" y="64"/>
                </a:cubicBezTo>
                <a:cubicBezTo>
                  <a:pt x="119" y="64"/>
                  <a:pt x="119" y="64"/>
                  <a:pt x="119" y="64"/>
                </a:cubicBezTo>
                <a:cubicBezTo>
                  <a:pt x="119" y="63"/>
                  <a:pt x="119" y="62"/>
                  <a:pt x="119" y="62"/>
                </a:cubicBezTo>
                <a:cubicBezTo>
                  <a:pt x="119" y="61"/>
                  <a:pt x="120" y="60"/>
                  <a:pt x="120" y="60"/>
                </a:cubicBezTo>
                <a:cubicBezTo>
                  <a:pt x="120" y="59"/>
                  <a:pt x="120" y="59"/>
                  <a:pt x="120" y="58"/>
                </a:cubicBezTo>
                <a:cubicBezTo>
                  <a:pt x="121" y="58"/>
                  <a:pt x="121" y="57"/>
                  <a:pt x="121" y="57"/>
                </a:cubicBezTo>
                <a:cubicBezTo>
                  <a:pt x="122" y="56"/>
                  <a:pt x="122" y="55"/>
                  <a:pt x="123" y="54"/>
                </a:cubicBezTo>
                <a:cubicBezTo>
                  <a:pt x="123" y="54"/>
                  <a:pt x="123" y="54"/>
                  <a:pt x="123" y="54"/>
                </a:cubicBezTo>
                <a:cubicBezTo>
                  <a:pt x="123" y="54"/>
                  <a:pt x="123" y="54"/>
                  <a:pt x="123" y="54"/>
                </a:cubicBezTo>
                <a:cubicBezTo>
                  <a:pt x="122" y="55"/>
                  <a:pt x="122" y="56"/>
                  <a:pt x="122" y="57"/>
                </a:cubicBezTo>
                <a:cubicBezTo>
                  <a:pt x="122" y="58"/>
                  <a:pt x="122" y="58"/>
                  <a:pt x="122" y="59"/>
                </a:cubicBezTo>
                <a:cubicBezTo>
                  <a:pt x="122" y="60"/>
                  <a:pt x="123" y="60"/>
                  <a:pt x="123" y="60"/>
                </a:cubicBezTo>
                <a:cubicBezTo>
                  <a:pt x="123" y="61"/>
                  <a:pt x="123" y="61"/>
                  <a:pt x="123" y="62"/>
                </a:cubicBezTo>
                <a:cubicBezTo>
                  <a:pt x="123" y="62"/>
                  <a:pt x="123" y="63"/>
                  <a:pt x="124" y="64"/>
                </a:cubicBezTo>
                <a:cubicBezTo>
                  <a:pt x="122" y="67"/>
                  <a:pt x="122" y="71"/>
                  <a:pt x="124" y="73"/>
                </a:cubicBezTo>
                <a:cubicBezTo>
                  <a:pt x="124" y="74"/>
                  <a:pt x="124" y="74"/>
                  <a:pt x="124" y="74"/>
                </a:cubicBezTo>
                <a:cubicBezTo>
                  <a:pt x="124" y="75"/>
                  <a:pt x="124" y="75"/>
                  <a:pt x="124" y="76"/>
                </a:cubicBezTo>
                <a:cubicBezTo>
                  <a:pt x="124" y="76"/>
                  <a:pt x="124" y="76"/>
                  <a:pt x="124" y="76"/>
                </a:cubicBezTo>
                <a:cubicBezTo>
                  <a:pt x="123" y="76"/>
                  <a:pt x="123" y="77"/>
                  <a:pt x="123" y="77"/>
                </a:cubicBezTo>
                <a:close/>
                <a:moveTo>
                  <a:pt x="148" y="91"/>
                </a:moveTo>
                <a:cubicBezTo>
                  <a:pt x="147" y="91"/>
                  <a:pt x="147" y="91"/>
                  <a:pt x="147" y="91"/>
                </a:cubicBezTo>
                <a:cubicBezTo>
                  <a:pt x="146" y="92"/>
                  <a:pt x="146" y="92"/>
                  <a:pt x="146" y="92"/>
                </a:cubicBezTo>
                <a:cubicBezTo>
                  <a:pt x="145" y="92"/>
                  <a:pt x="145" y="92"/>
                  <a:pt x="145" y="92"/>
                </a:cubicBezTo>
                <a:cubicBezTo>
                  <a:pt x="145" y="92"/>
                  <a:pt x="144" y="92"/>
                  <a:pt x="143" y="92"/>
                </a:cubicBezTo>
                <a:cubicBezTo>
                  <a:pt x="143" y="92"/>
                  <a:pt x="142" y="92"/>
                  <a:pt x="142" y="92"/>
                </a:cubicBezTo>
                <a:cubicBezTo>
                  <a:pt x="141" y="92"/>
                  <a:pt x="140" y="92"/>
                  <a:pt x="140" y="92"/>
                </a:cubicBezTo>
                <a:cubicBezTo>
                  <a:pt x="139" y="92"/>
                  <a:pt x="138" y="92"/>
                  <a:pt x="137" y="91"/>
                </a:cubicBezTo>
                <a:cubicBezTo>
                  <a:pt x="136" y="91"/>
                  <a:pt x="136" y="91"/>
                  <a:pt x="135" y="91"/>
                </a:cubicBezTo>
                <a:cubicBezTo>
                  <a:pt x="135" y="91"/>
                  <a:pt x="135" y="91"/>
                  <a:pt x="134" y="91"/>
                </a:cubicBezTo>
                <a:cubicBezTo>
                  <a:pt x="134" y="90"/>
                  <a:pt x="133" y="90"/>
                  <a:pt x="133" y="90"/>
                </a:cubicBezTo>
                <a:cubicBezTo>
                  <a:pt x="132" y="90"/>
                  <a:pt x="132" y="89"/>
                  <a:pt x="131" y="89"/>
                </a:cubicBezTo>
                <a:cubicBezTo>
                  <a:pt x="130" y="89"/>
                  <a:pt x="129" y="88"/>
                  <a:pt x="129" y="87"/>
                </a:cubicBezTo>
                <a:cubicBezTo>
                  <a:pt x="128" y="87"/>
                  <a:pt x="128" y="87"/>
                  <a:pt x="127" y="87"/>
                </a:cubicBezTo>
                <a:cubicBezTo>
                  <a:pt x="127" y="87"/>
                  <a:pt x="127" y="87"/>
                  <a:pt x="127" y="87"/>
                </a:cubicBezTo>
                <a:cubicBezTo>
                  <a:pt x="127" y="86"/>
                  <a:pt x="127" y="86"/>
                  <a:pt x="127" y="85"/>
                </a:cubicBezTo>
                <a:cubicBezTo>
                  <a:pt x="127" y="85"/>
                  <a:pt x="127" y="85"/>
                  <a:pt x="127" y="84"/>
                </a:cubicBezTo>
                <a:cubicBezTo>
                  <a:pt x="127" y="83"/>
                  <a:pt x="127" y="83"/>
                  <a:pt x="127" y="83"/>
                </a:cubicBezTo>
                <a:cubicBezTo>
                  <a:pt x="127" y="82"/>
                  <a:pt x="127" y="82"/>
                  <a:pt x="127" y="82"/>
                </a:cubicBezTo>
                <a:cubicBezTo>
                  <a:pt x="127" y="82"/>
                  <a:pt x="127" y="82"/>
                  <a:pt x="127" y="82"/>
                </a:cubicBezTo>
                <a:cubicBezTo>
                  <a:pt x="127" y="81"/>
                  <a:pt x="127" y="81"/>
                  <a:pt x="127" y="81"/>
                </a:cubicBezTo>
                <a:cubicBezTo>
                  <a:pt x="127" y="81"/>
                  <a:pt x="127" y="81"/>
                  <a:pt x="127" y="81"/>
                </a:cubicBezTo>
                <a:cubicBezTo>
                  <a:pt x="128" y="80"/>
                  <a:pt x="128" y="80"/>
                  <a:pt x="128" y="80"/>
                </a:cubicBezTo>
                <a:cubicBezTo>
                  <a:pt x="128" y="79"/>
                  <a:pt x="128" y="79"/>
                  <a:pt x="128" y="79"/>
                </a:cubicBezTo>
                <a:cubicBezTo>
                  <a:pt x="128" y="78"/>
                  <a:pt x="128" y="78"/>
                  <a:pt x="128" y="77"/>
                </a:cubicBezTo>
                <a:cubicBezTo>
                  <a:pt x="128" y="76"/>
                  <a:pt x="128" y="76"/>
                  <a:pt x="128" y="76"/>
                </a:cubicBezTo>
                <a:cubicBezTo>
                  <a:pt x="129" y="76"/>
                  <a:pt x="129" y="76"/>
                  <a:pt x="129" y="75"/>
                </a:cubicBezTo>
                <a:cubicBezTo>
                  <a:pt x="130" y="75"/>
                  <a:pt x="131" y="75"/>
                  <a:pt x="132" y="75"/>
                </a:cubicBezTo>
                <a:cubicBezTo>
                  <a:pt x="134" y="76"/>
                  <a:pt x="136" y="78"/>
                  <a:pt x="138" y="79"/>
                </a:cubicBezTo>
                <a:cubicBezTo>
                  <a:pt x="139" y="80"/>
                  <a:pt x="140" y="80"/>
                  <a:pt x="141" y="81"/>
                </a:cubicBezTo>
                <a:cubicBezTo>
                  <a:pt x="141" y="82"/>
                  <a:pt x="141" y="83"/>
                  <a:pt x="142" y="85"/>
                </a:cubicBezTo>
                <a:cubicBezTo>
                  <a:pt x="143" y="85"/>
                  <a:pt x="144" y="86"/>
                  <a:pt x="144" y="86"/>
                </a:cubicBezTo>
                <a:cubicBezTo>
                  <a:pt x="145" y="86"/>
                  <a:pt x="145" y="86"/>
                  <a:pt x="146" y="86"/>
                </a:cubicBezTo>
                <a:cubicBezTo>
                  <a:pt x="146" y="86"/>
                  <a:pt x="147" y="86"/>
                  <a:pt x="147" y="86"/>
                </a:cubicBezTo>
                <a:cubicBezTo>
                  <a:pt x="148" y="86"/>
                  <a:pt x="148" y="86"/>
                  <a:pt x="149" y="85"/>
                </a:cubicBezTo>
                <a:cubicBezTo>
                  <a:pt x="149" y="85"/>
                  <a:pt x="150" y="84"/>
                  <a:pt x="150" y="84"/>
                </a:cubicBezTo>
                <a:cubicBezTo>
                  <a:pt x="151" y="84"/>
                  <a:pt x="151" y="84"/>
                  <a:pt x="151" y="84"/>
                </a:cubicBezTo>
                <a:cubicBezTo>
                  <a:pt x="151" y="84"/>
                  <a:pt x="151" y="84"/>
                  <a:pt x="151" y="84"/>
                </a:cubicBezTo>
                <a:cubicBezTo>
                  <a:pt x="152" y="84"/>
                  <a:pt x="152" y="84"/>
                  <a:pt x="152" y="84"/>
                </a:cubicBezTo>
                <a:cubicBezTo>
                  <a:pt x="153" y="85"/>
                  <a:pt x="153" y="85"/>
                  <a:pt x="153" y="85"/>
                </a:cubicBezTo>
                <a:cubicBezTo>
                  <a:pt x="153" y="85"/>
                  <a:pt x="153" y="85"/>
                  <a:pt x="154" y="85"/>
                </a:cubicBezTo>
                <a:cubicBezTo>
                  <a:pt x="154" y="85"/>
                  <a:pt x="154" y="85"/>
                  <a:pt x="154" y="85"/>
                </a:cubicBezTo>
                <a:cubicBezTo>
                  <a:pt x="155" y="85"/>
                  <a:pt x="155" y="85"/>
                  <a:pt x="155" y="85"/>
                </a:cubicBezTo>
                <a:cubicBezTo>
                  <a:pt x="155" y="85"/>
                  <a:pt x="155" y="85"/>
                  <a:pt x="155" y="85"/>
                </a:cubicBezTo>
                <a:cubicBezTo>
                  <a:pt x="157" y="85"/>
                  <a:pt x="158" y="85"/>
                  <a:pt x="159" y="85"/>
                </a:cubicBezTo>
                <a:cubicBezTo>
                  <a:pt x="159" y="85"/>
                  <a:pt x="159" y="85"/>
                  <a:pt x="159" y="85"/>
                </a:cubicBezTo>
                <a:cubicBezTo>
                  <a:pt x="159" y="86"/>
                  <a:pt x="158" y="86"/>
                  <a:pt x="158" y="86"/>
                </a:cubicBezTo>
                <a:cubicBezTo>
                  <a:pt x="157" y="87"/>
                  <a:pt x="157" y="87"/>
                  <a:pt x="157" y="87"/>
                </a:cubicBezTo>
                <a:cubicBezTo>
                  <a:pt x="156" y="88"/>
                  <a:pt x="155" y="88"/>
                  <a:pt x="155" y="88"/>
                </a:cubicBezTo>
                <a:cubicBezTo>
                  <a:pt x="154" y="89"/>
                  <a:pt x="153" y="90"/>
                  <a:pt x="152" y="90"/>
                </a:cubicBezTo>
                <a:cubicBezTo>
                  <a:pt x="151" y="90"/>
                  <a:pt x="151" y="91"/>
                  <a:pt x="150" y="91"/>
                </a:cubicBezTo>
                <a:cubicBezTo>
                  <a:pt x="149" y="91"/>
                  <a:pt x="149" y="91"/>
                  <a:pt x="149" y="91"/>
                </a:cubicBezTo>
                <a:cubicBezTo>
                  <a:pt x="148" y="91"/>
                  <a:pt x="148" y="91"/>
                  <a:pt x="148" y="91"/>
                </a:cubicBezTo>
                <a:close/>
                <a:moveTo>
                  <a:pt x="162" y="81"/>
                </a:moveTo>
                <a:cubicBezTo>
                  <a:pt x="162" y="81"/>
                  <a:pt x="162" y="81"/>
                  <a:pt x="162" y="81"/>
                </a:cubicBezTo>
                <a:cubicBezTo>
                  <a:pt x="162" y="81"/>
                  <a:pt x="162" y="81"/>
                  <a:pt x="162" y="81"/>
                </a:cubicBezTo>
                <a:close/>
              </a:path>
            </a:pathLst>
          </a:custGeom>
          <a:solidFill>
            <a:srgbClr val="00BCF2"/>
          </a:solidFill>
          <a:ln>
            <a:noFill/>
          </a:ln>
        </p:spPr>
        <p:txBody>
          <a:bodyPr vert="horz" wrap="square" lIns="119523" tIns="59761" rIns="119523" bIns="59761" numCol="1" anchor="t" anchorCtr="0" compatLnSpc="1">
            <a:prstTxWarp prst="textNoShape">
              <a:avLst/>
            </a:prstTxWarp>
          </a:bodyPr>
          <a:lstStyle/>
          <a:p>
            <a:pPr defTabSz="1219126">
              <a:defRPr/>
            </a:pPr>
            <a:endParaRPr lang="en-US" sz="2353" kern="0">
              <a:solidFill>
                <a:srgbClr val="FFFFFF"/>
              </a:solidFill>
              <a:latin typeface="Segoe UI Semilight"/>
            </a:endParaRPr>
          </a:p>
        </p:txBody>
      </p:sp>
      <p:cxnSp>
        <p:nvCxnSpPr>
          <p:cNvPr id="17" name="Connector: Elbow 108">
            <a:extLst>
              <a:ext uri="{FF2B5EF4-FFF2-40B4-BE49-F238E27FC236}">
                <a16:creationId xmlns:a16="http://schemas.microsoft.com/office/drawing/2014/main" id="{5B62BCF6-F932-4C54-A0FC-A432CEDFDF3D}"/>
              </a:ext>
            </a:extLst>
          </p:cNvPr>
          <p:cNvCxnSpPr>
            <a:cxnSpLocks/>
            <a:stCxn id="15" idx="3"/>
          </p:cNvCxnSpPr>
          <p:nvPr/>
        </p:nvCxnSpPr>
        <p:spPr>
          <a:xfrm flipV="1">
            <a:off x="4198060" y="1962172"/>
            <a:ext cx="1989813" cy="1326221"/>
          </a:xfrm>
          <a:prstGeom prst="bentConnector3">
            <a:avLst/>
          </a:prstGeom>
          <a:noFill/>
          <a:ln w="25400" cap="flat" cmpd="sng" algn="ctr">
            <a:solidFill>
              <a:srgbClr val="00BCF2"/>
            </a:solidFill>
            <a:prstDash val="solid"/>
            <a:headEnd type="arrow" w="med" len="sm"/>
            <a:tailEnd type="arrow" w="med" len="sm"/>
          </a:ln>
          <a:effectLst/>
        </p:spPr>
      </p:cxnSp>
      <p:sp>
        <p:nvSpPr>
          <p:cNvPr id="18" name="TextBox 17">
            <a:extLst>
              <a:ext uri="{FF2B5EF4-FFF2-40B4-BE49-F238E27FC236}">
                <a16:creationId xmlns:a16="http://schemas.microsoft.com/office/drawing/2014/main" id="{93BB0EEE-17DA-46E1-8DD0-04CB73B25F66}"/>
              </a:ext>
            </a:extLst>
          </p:cNvPr>
          <p:cNvSpPr txBox="1"/>
          <p:nvPr/>
        </p:nvSpPr>
        <p:spPr>
          <a:xfrm>
            <a:off x="4580624" y="1066600"/>
            <a:ext cx="1286200" cy="609526"/>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dirty="0">
                <a:solidFill>
                  <a:schemeClr val="tx1">
                    <a:lumMod val="65000"/>
                    <a:lumOff val="35000"/>
                  </a:schemeClr>
                </a:solidFill>
                <a:cs typeface="Segoe UI Semibold" panose="020B0702040204020203" pitchFamily="34" charset="0"/>
              </a:rPr>
              <a:t>Valid request</a:t>
            </a:r>
          </a:p>
        </p:txBody>
      </p:sp>
      <p:cxnSp>
        <p:nvCxnSpPr>
          <p:cNvPr id="19" name="Connector: Elbow 136">
            <a:extLst>
              <a:ext uri="{FF2B5EF4-FFF2-40B4-BE49-F238E27FC236}">
                <a16:creationId xmlns:a16="http://schemas.microsoft.com/office/drawing/2014/main" id="{B34AA90A-0FC3-4023-AB82-79698F505BAB}"/>
              </a:ext>
            </a:extLst>
          </p:cNvPr>
          <p:cNvCxnSpPr>
            <a:cxnSpLocks/>
          </p:cNvCxnSpPr>
          <p:nvPr/>
        </p:nvCxnSpPr>
        <p:spPr>
          <a:xfrm>
            <a:off x="4198061" y="3288394"/>
            <a:ext cx="1990652" cy="1255285"/>
          </a:xfrm>
          <a:prstGeom prst="bentConnector3">
            <a:avLst/>
          </a:prstGeom>
          <a:noFill/>
          <a:ln w="25400" cap="flat" cmpd="sng" algn="ctr">
            <a:solidFill>
              <a:srgbClr val="00BCF2"/>
            </a:solidFill>
            <a:prstDash val="solid"/>
            <a:headEnd type="arrow" w="med" len="sm"/>
            <a:tailEnd type="arrow" w="med" len="sm"/>
          </a:ln>
          <a:effectLst/>
        </p:spPr>
      </p:cxnSp>
      <p:sp>
        <p:nvSpPr>
          <p:cNvPr id="20" name="TextBox 19">
            <a:extLst>
              <a:ext uri="{FF2B5EF4-FFF2-40B4-BE49-F238E27FC236}">
                <a16:creationId xmlns:a16="http://schemas.microsoft.com/office/drawing/2014/main" id="{A755817B-B88F-43BC-8A2C-CE3DF8FAA4C0}"/>
              </a:ext>
            </a:extLst>
          </p:cNvPr>
          <p:cNvSpPr txBox="1"/>
          <p:nvPr/>
        </p:nvSpPr>
        <p:spPr>
          <a:xfrm>
            <a:off x="4580624" y="4804302"/>
            <a:ext cx="1286200" cy="609526"/>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dirty="0">
                <a:solidFill>
                  <a:schemeClr val="tx1">
                    <a:lumMod val="65000"/>
                    <a:lumOff val="35000"/>
                  </a:schemeClr>
                </a:solidFill>
                <a:cs typeface="Segoe UI Semibold" panose="020B0702040204020203" pitchFamily="34" charset="0"/>
              </a:rPr>
              <a:t>Valid request</a:t>
            </a:r>
          </a:p>
        </p:txBody>
      </p:sp>
      <p:sp>
        <p:nvSpPr>
          <p:cNvPr id="21" name="TextBox 20">
            <a:extLst>
              <a:ext uri="{FF2B5EF4-FFF2-40B4-BE49-F238E27FC236}">
                <a16:creationId xmlns:a16="http://schemas.microsoft.com/office/drawing/2014/main" id="{7C9AC1A1-8981-4207-9C74-8831FA71AF14}"/>
              </a:ext>
            </a:extLst>
          </p:cNvPr>
          <p:cNvSpPr txBox="1"/>
          <p:nvPr/>
        </p:nvSpPr>
        <p:spPr>
          <a:xfrm>
            <a:off x="2758139" y="5117193"/>
            <a:ext cx="1286200" cy="350930"/>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b="1" dirty="0">
                <a:solidFill>
                  <a:schemeClr val="tx1">
                    <a:lumMod val="65000"/>
                    <a:lumOff val="35000"/>
                  </a:schemeClr>
                </a:solidFill>
                <a:cs typeface="Segoe UI Semibold" panose="020B0702040204020203" pitchFamily="34" charset="0"/>
              </a:rPr>
              <a:t>L7 LB</a:t>
            </a:r>
          </a:p>
        </p:txBody>
      </p:sp>
      <p:sp>
        <p:nvSpPr>
          <p:cNvPr id="23" name="TextBox 22">
            <a:extLst>
              <a:ext uri="{FF2B5EF4-FFF2-40B4-BE49-F238E27FC236}">
                <a16:creationId xmlns:a16="http://schemas.microsoft.com/office/drawing/2014/main" id="{E84B5D6F-6B0F-4EFA-B024-6A0E5FFF0148}"/>
              </a:ext>
            </a:extLst>
          </p:cNvPr>
          <p:cNvSpPr txBox="1"/>
          <p:nvPr/>
        </p:nvSpPr>
        <p:spPr>
          <a:xfrm>
            <a:off x="2758139" y="3175895"/>
            <a:ext cx="1286200" cy="350930"/>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b="1" dirty="0">
                <a:solidFill>
                  <a:schemeClr val="tx1">
                    <a:lumMod val="65000"/>
                    <a:lumOff val="35000"/>
                  </a:schemeClr>
                </a:solidFill>
                <a:cs typeface="Segoe UI Semibold" panose="020B0702040204020203" pitchFamily="34" charset="0"/>
              </a:rPr>
              <a:t>WAF</a:t>
            </a:r>
          </a:p>
        </p:txBody>
      </p:sp>
      <p:cxnSp>
        <p:nvCxnSpPr>
          <p:cNvPr id="24" name="Straight Arrow Connector 23">
            <a:extLst>
              <a:ext uri="{FF2B5EF4-FFF2-40B4-BE49-F238E27FC236}">
                <a16:creationId xmlns:a16="http://schemas.microsoft.com/office/drawing/2014/main" id="{F2317B2E-B7BD-4018-9B54-8B2A1CDA2ED2}"/>
              </a:ext>
            </a:extLst>
          </p:cNvPr>
          <p:cNvCxnSpPr>
            <a:cxnSpLocks/>
          </p:cNvCxnSpPr>
          <p:nvPr/>
        </p:nvCxnSpPr>
        <p:spPr>
          <a:xfrm>
            <a:off x="806038" y="1713627"/>
            <a:ext cx="1593644" cy="0"/>
          </a:xfrm>
          <a:prstGeom prst="straightConnector1">
            <a:avLst/>
          </a:prstGeom>
          <a:noFill/>
          <a:ln w="25400" cap="flat" cmpd="sng" algn="ctr">
            <a:solidFill>
              <a:srgbClr val="D83B01"/>
            </a:solidFill>
            <a:prstDash val="solid"/>
            <a:headEnd type="arrow" w="med" len="sm"/>
            <a:tailEnd type="arrow" w="med" len="sm"/>
          </a:ln>
          <a:effectLst/>
        </p:spPr>
      </p:cxnSp>
      <p:cxnSp>
        <p:nvCxnSpPr>
          <p:cNvPr id="25" name="Straight Arrow Connector 24">
            <a:extLst>
              <a:ext uri="{FF2B5EF4-FFF2-40B4-BE49-F238E27FC236}">
                <a16:creationId xmlns:a16="http://schemas.microsoft.com/office/drawing/2014/main" id="{268744D7-C946-4D0A-BDD4-0D74F6CF2A81}"/>
              </a:ext>
            </a:extLst>
          </p:cNvPr>
          <p:cNvCxnSpPr>
            <a:cxnSpLocks/>
          </p:cNvCxnSpPr>
          <p:nvPr/>
        </p:nvCxnSpPr>
        <p:spPr>
          <a:xfrm>
            <a:off x="806038" y="3288393"/>
            <a:ext cx="1593644" cy="0"/>
          </a:xfrm>
          <a:prstGeom prst="straightConnector1">
            <a:avLst/>
          </a:prstGeom>
          <a:noFill/>
          <a:ln w="25400" cap="flat" cmpd="sng" algn="ctr">
            <a:solidFill>
              <a:srgbClr val="00BCF2"/>
            </a:solidFill>
            <a:prstDash val="solid"/>
            <a:headEnd type="arrow" w="med" len="sm"/>
            <a:tailEnd type="arrow" w="med" len="sm"/>
          </a:ln>
          <a:effectLst/>
        </p:spPr>
      </p:cxnSp>
      <p:cxnSp>
        <p:nvCxnSpPr>
          <p:cNvPr id="26" name="Straight Arrow Connector 25">
            <a:extLst>
              <a:ext uri="{FF2B5EF4-FFF2-40B4-BE49-F238E27FC236}">
                <a16:creationId xmlns:a16="http://schemas.microsoft.com/office/drawing/2014/main" id="{B6E16E62-2C7E-4A81-8BC0-63323D2C14AE}"/>
              </a:ext>
            </a:extLst>
          </p:cNvPr>
          <p:cNvCxnSpPr>
            <a:cxnSpLocks/>
          </p:cNvCxnSpPr>
          <p:nvPr/>
        </p:nvCxnSpPr>
        <p:spPr>
          <a:xfrm>
            <a:off x="806038" y="4863160"/>
            <a:ext cx="1593644" cy="0"/>
          </a:xfrm>
          <a:prstGeom prst="straightConnector1">
            <a:avLst/>
          </a:prstGeom>
          <a:noFill/>
          <a:ln w="25400" cap="flat" cmpd="sng" algn="ctr">
            <a:solidFill>
              <a:srgbClr val="D83B01"/>
            </a:solidFill>
            <a:prstDash val="solid"/>
            <a:headEnd type="arrow" w="med" len="sm"/>
            <a:tailEnd type="arrow" w="med" len="sm"/>
          </a:ln>
          <a:effectLst/>
        </p:spPr>
      </p:cxnSp>
      <p:sp>
        <p:nvSpPr>
          <p:cNvPr id="27" name="TextBox 26">
            <a:extLst>
              <a:ext uri="{FF2B5EF4-FFF2-40B4-BE49-F238E27FC236}">
                <a16:creationId xmlns:a16="http://schemas.microsoft.com/office/drawing/2014/main" id="{633D206A-5151-4230-8F51-5579F42817C3}"/>
              </a:ext>
            </a:extLst>
          </p:cNvPr>
          <p:cNvSpPr txBox="1"/>
          <p:nvPr/>
        </p:nvSpPr>
        <p:spPr>
          <a:xfrm>
            <a:off x="836118" y="4997979"/>
            <a:ext cx="1533485" cy="609526"/>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dirty="0">
                <a:solidFill>
                  <a:schemeClr val="tx1">
                    <a:lumMod val="65000"/>
                    <a:lumOff val="35000"/>
                  </a:schemeClr>
                </a:solidFill>
                <a:cs typeface="Segoe UI Semibold" panose="020B0702040204020203" pitchFamily="34" charset="0"/>
              </a:rPr>
              <a:t>SQL injection</a:t>
            </a:r>
          </a:p>
        </p:txBody>
      </p:sp>
      <p:sp>
        <p:nvSpPr>
          <p:cNvPr id="28" name="TextBox 27">
            <a:extLst>
              <a:ext uri="{FF2B5EF4-FFF2-40B4-BE49-F238E27FC236}">
                <a16:creationId xmlns:a16="http://schemas.microsoft.com/office/drawing/2014/main" id="{84C89D7C-77A6-4ABA-8BFF-F21AB7F9C821}"/>
              </a:ext>
            </a:extLst>
          </p:cNvPr>
          <p:cNvSpPr txBox="1"/>
          <p:nvPr/>
        </p:nvSpPr>
        <p:spPr>
          <a:xfrm>
            <a:off x="836118" y="3377046"/>
            <a:ext cx="1533485" cy="609526"/>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dirty="0">
                <a:solidFill>
                  <a:schemeClr val="tx1">
                    <a:lumMod val="65000"/>
                    <a:lumOff val="35000"/>
                  </a:schemeClr>
                </a:solidFill>
                <a:cs typeface="Segoe UI Semibold" panose="020B0702040204020203" pitchFamily="34" charset="0"/>
              </a:rPr>
              <a:t>Valid request</a:t>
            </a:r>
          </a:p>
        </p:txBody>
      </p:sp>
      <p:sp>
        <p:nvSpPr>
          <p:cNvPr id="29" name="TextBox 28">
            <a:extLst>
              <a:ext uri="{FF2B5EF4-FFF2-40B4-BE49-F238E27FC236}">
                <a16:creationId xmlns:a16="http://schemas.microsoft.com/office/drawing/2014/main" id="{967BF066-448B-449B-88F2-F65643445CE1}"/>
              </a:ext>
            </a:extLst>
          </p:cNvPr>
          <p:cNvSpPr txBox="1"/>
          <p:nvPr/>
        </p:nvSpPr>
        <p:spPr>
          <a:xfrm>
            <a:off x="968564" y="1904754"/>
            <a:ext cx="1533485" cy="350930"/>
          </a:xfrm>
          <a:prstGeom prst="rect">
            <a:avLst/>
          </a:prstGeom>
          <a:noFill/>
        </p:spPr>
        <p:txBody>
          <a:bodyPr wrap="square" rtlCol="0">
            <a:spAutoFit/>
          </a:bodyPr>
          <a:lstStyle/>
          <a:p>
            <a:pPr algn="ctr" defTabSz="1218772" fontAlgn="base">
              <a:lnSpc>
                <a:spcPct val="90000"/>
              </a:lnSpc>
              <a:spcBef>
                <a:spcPct val="0"/>
              </a:spcBef>
              <a:spcAft>
                <a:spcPct val="0"/>
              </a:spcAft>
              <a:defRPr/>
            </a:pPr>
            <a:r>
              <a:rPr lang="en-US" sz="1867" dirty="0">
                <a:solidFill>
                  <a:schemeClr val="tx1">
                    <a:lumMod val="65000"/>
                    <a:lumOff val="35000"/>
                  </a:schemeClr>
                </a:solidFill>
                <a:cs typeface="Segoe UI Semibold" panose="020B0702040204020203" pitchFamily="34" charset="0"/>
              </a:rPr>
              <a:t>XSS attack</a:t>
            </a:r>
          </a:p>
        </p:txBody>
      </p:sp>
      <p:sp>
        <p:nvSpPr>
          <p:cNvPr id="30" name="Cross 29">
            <a:extLst>
              <a:ext uri="{FF2B5EF4-FFF2-40B4-BE49-F238E27FC236}">
                <a16:creationId xmlns:a16="http://schemas.microsoft.com/office/drawing/2014/main" id="{F116C866-F1E6-4CD9-AF78-C43B195EF153}"/>
              </a:ext>
            </a:extLst>
          </p:cNvPr>
          <p:cNvSpPr/>
          <p:nvPr/>
        </p:nvSpPr>
        <p:spPr>
          <a:xfrm rot="2700000">
            <a:off x="1448608" y="4682543"/>
            <a:ext cx="352949" cy="352949"/>
          </a:xfrm>
          <a:prstGeom prst="plus">
            <a:avLst>
              <a:gd name="adj" fmla="val 39815"/>
            </a:avLst>
          </a:prstGeom>
          <a:solidFill>
            <a:srgbClr val="C00000"/>
          </a:solidFill>
          <a:ln w="10795" cap="flat" cmpd="sng" algn="ctr">
            <a:noFill/>
            <a:prstDash val="solid"/>
          </a:ln>
          <a:effectLst/>
        </p:spPr>
        <p:txBody>
          <a:bodyPr rtlCol="0" anchor="ctr"/>
          <a:lstStyle/>
          <a:p>
            <a:pPr algn="ctr" defTabSz="1219126">
              <a:defRPr/>
            </a:pPr>
            <a:endParaRPr lang="en-IE" kern="0">
              <a:solidFill>
                <a:srgbClr val="FFFFFF"/>
              </a:solidFill>
              <a:latin typeface="Segoe UI Semilight"/>
            </a:endParaRPr>
          </a:p>
        </p:txBody>
      </p:sp>
      <p:sp>
        <p:nvSpPr>
          <p:cNvPr id="31" name="Cross 30">
            <a:extLst>
              <a:ext uri="{FF2B5EF4-FFF2-40B4-BE49-F238E27FC236}">
                <a16:creationId xmlns:a16="http://schemas.microsoft.com/office/drawing/2014/main" id="{2BA96773-75B0-4C34-82CC-616D0D63E751}"/>
              </a:ext>
            </a:extLst>
          </p:cNvPr>
          <p:cNvSpPr/>
          <p:nvPr/>
        </p:nvSpPr>
        <p:spPr>
          <a:xfrm rot="2700000">
            <a:off x="1448608" y="1549546"/>
            <a:ext cx="352949" cy="352949"/>
          </a:xfrm>
          <a:prstGeom prst="plus">
            <a:avLst>
              <a:gd name="adj" fmla="val 39815"/>
            </a:avLst>
          </a:prstGeom>
          <a:solidFill>
            <a:srgbClr val="C00000"/>
          </a:solidFill>
          <a:ln w="10795" cap="flat" cmpd="sng" algn="ctr">
            <a:noFill/>
            <a:prstDash val="solid"/>
          </a:ln>
          <a:effectLst/>
        </p:spPr>
        <p:txBody>
          <a:bodyPr rtlCol="0" anchor="ctr"/>
          <a:lstStyle/>
          <a:p>
            <a:pPr algn="ctr" defTabSz="1219126">
              <a:defRPr/>
            </a:pPr>
            <a:endParaRPr lang="en-IE" kern="0">
              <a:solidFill>
                <a:srgbClr val="FFFFFF"/>
              </a:solidFill>
              <a:latin typeface="Segoe UI Semilight"/>
            </a:endParaRPr>
          </a:p>
        </p:txBody>
      </p:sp>
      <p:sp>
        <p:nvSpPr>
          <p:cNvPr id="33" name="Freeform 5">
            <a:extLst>
              <a:ext uri="{FF2B5EF4-FFF2-40B4-BE49-F238E27FC236}">
                <a16:creationId xmlns:a16="http://schemas.microsoft.com/office/drawing/2014/main" id="{13C8E28C-8281-4EF6-A227-851C3BB1FF0A}"/>
              </a:ext>
            </a:extLst>
          </p:cNvPr>
          <p:cNvSpPr>
            <a:spLocks noEditPoints="1"/>
          </p:cNvSpPr>
          <p:nvPr/>
        </p:nvSpPr>
        <p:spPr bwMode="auto">
          <a:xfrm>
            <a:off x="2964438" y="2095576"/>
            <a:ext cx="1054129" cy="929625"/>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D83B01"/>
          </a:solidFill>
          <a:ln>
            <a:noFill/>
          </a:ln>
        </p:spPr>
        <p:txBody>
          <a:bodyPr vert="horz" wrap="square" lIns="119523" tIns="59761" rIns="119523" bIns="59761" numCol="1" anchor="t" anchorCtr="0" compatLnSpc="1">
            <a:prstTxWarp prst="textNoShape">
              <a:avLst/>
            </a:prstTxWarp>
          </a:bodyPr>
          <a:lstStyle/>
          <a:p>
            <a:pPr defTabSz="1219126">
              <a:defRPr/>
            </a:pPr>
            <a:endParaRPr lang="en-US" sz="2353" kern="0">
              <a:solidFill>
                <a:srgbClr val="FFFFFF"/>
              </a:solidFill>
              <a:latin typeface="Segoe UI Semilight"/>
            </a:endParaRPr>
          </a:p>
        </p:txBody>
      </p:sp>
      <p:sp>
        <p:nvSpPr>
          <p:cNvPr id="35" name="people_12">
            <a:extLst>
              <a:ext uri="{FF2B5EF4-FFF2-40B4-BE49-F238E27FC236}">
                <a16:creationId xmlns:a16="http://schemas.microsoft.com/office/drawing/2014/main" id="{A4DB6D75-DAEA-4CB0-B7C2-896C1A0FD595}"/>
              </a:ext>
            </a:extLst>
          </p:cNvPr>
          <p:cNvSpPr>
            <a:spLocks noChangeAspect="1" noEditPoints="1"/>
          </p:cNvSpPr>
          <p:nvPr/>
        </p:nvSpPr>
        <p:spPr bwMode="auto">
          <a:xfrm>
            <a:off x="268354" y="1546183"/>
            <a:ext cx="420277" cy="358571"/>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25400" cap="sq">
            <a:solidFill>
              <a:srgbClr val="3535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344">
              <a:defRPr/>
            </a:pPr>
            <a:endParaRPr lang="en-US" sz="1765" kern="0" dirty="0">
              <a:solidFill>
                <a:srgbClr val="FFFFFF"/>
              </a:solidFill>
              <a:latin typeface="Segoe UI Semilight"/>
            </a:endParaRPr>
          </a:p>
        </p:txBody>
      </p:sp>
      <p:sp>
        <p:nvSpPr>
          <p:cNvPr id="36" name="people_12">
            <a:extLst>
              <a:ext uri="{FF2B5EF4-FFF2-40B4-BE49-F238E27FC236}">
                <a16:creationId xmlns:a16="http://schemas.microsoft.com/office/drawing/2014/main" id="{F97463C3-B8CF-4A57-8D6D-9588ECD45F2C}"/>
              </a:ext>
            </a:extLst>
          </p:cNvPr>
          <p:cNvSpPr>
            <a:spLocks noChangeAspect="1" noEditPoints="1"/>
          </p:cNvSpPr>
          <p:nvPr/>
        </p:nvSpPr>
        <p:spPr bwMode="auto">
          <a:xfrm>
            <a:off x="268354" y="3175895"/>
            <a:ext cx="420277" cy="358571"/>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25400" cap="sq">
            <a:solidFill>
              <a:srgbClr val="3535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344">
              <a:defRPr/>
            </a:pPr>
            <a:endParaRPr lang="en-US" sz="1765" kern="0" dirty="0">
              <a:solidFill>
                <a:srgbClr val="FFFFFF"/>
              </a:solidFill>
              <a:latin typeface="Segoe UI Semilight"/>
            </a:endParaRPr>
          </a:p>
        </p:txBody>
      </p:sp>
      <p:sp>
        <p:nvSpPr>
          <p:cNvPr id="37" name="people_12">
            <a:extLst>
              <a:ext uri="{FF2B5EF4-FFF2-40B4-BE49-F238E27FC236}">
                <a16:creationId xmlns:a16="http://schemas.microsoft.com/office/drawing/2014/main" id="{AF6DD69B-6958-4DA7-8081-A7180208A92F}"/>
              </a:ext>
            </a:extLst>
          </p:cNvPr>
          <p:cNvSpPr>
            <a:spLocks noChangeAspect="1" noEditPoints="1"/>
          </p:cNvSpPr>
          <p:nvPr/>
        </p:nvSpPr>
        <p:spPr bwMode="auto">
          <a:xfrm>
            <a:off x="281012" y="4750020"/>
            <a:ext cx="420277" cy="358571"/>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25400" cap="sq">
            <a:solidFill>
              <a:srgbClr val="3535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defTabSz="914344">
              <a:defRPr/>
            </a:pPr>
            <a:endParaRPr lang="en-US" sz="1765" kern="0" dirty="0">
              <a:solidFill>
                <a:srgbClr val="FFFFFF"/>
              </a:solidFill>
              <a:latin typeface="Segoe UI Semilight"/>
            </a:endParaRPr>
          </a:p>
        </p:txBody>
      </p:sp>
      <p:sp>
        <p:nvSpPr>
          <p:cNvPr id="34" name="Slide Number Placeholder 1">
            <a:extLst>
              <a:ext uri="{FF2B5EF4-FFF2-40B4-BE49-F238E27FC236}">
                <a16:creationId xmlns:a16="http://schemas.microsoft.com/office/drawing/2014/main" id="{F89BF4EF-44D2-4C6D-9287-113C0603CFF8}"/>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BF2979D6-43D3-4F68-A388-62D0B0D6527A}" type="slidenum">
              <a:rPr lang="en-US" sz="1100" smtClean="0"/>
              <a:pPr/>
              <a:t>9</a:t>
            </a:fld>
            <a:endParaRPr lang="en-US" sz="1100" dirty="0"/>
          </a:p>
        </p:txBody>
      </p:sp>
    </p:spTree>
    <p:extLst>
      <p:ext uri="{BB962C8B-B14F-4D97-AF65-F5344CB8AC3E}">
        <p14:creationId xmlns:p14="http://schemas.microsoft.com/office/powerpoint/2010/main" val="135775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944</Words>
  <Application>Microsoft Office PowerPoint</Application>
  <PresentationFormat>Widescreen</PresentationFormat>
  <Paragraphs>212</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Calibri</vt:lpstr>
      <vt:lpstr>Segoe UI</vt:lpstr>
      <vt:lpstr>Segoe UI Semibold</vt:lpstr>
      <vt:lpstr>Segoe UI Semilight</vt:lpstr>
      <vt:lpstr>Verdana</vt:lpstr>
      <vt:lpstr>Wingdings</vt:lpstr>
      <vt:lpstr>Wingdings 2</vt:lpstr>
      <vt:lpstr>1_Office Theme</vt:lpstr>
      <vt:lpstr>Route web traffic using Azure CLI</vt:lpstr>
      <vt:lpstr>Azure Application Gateway</vt:lpstr>
      <vt:lpstr>Static Website Hosting in Azure Storage </vt:lpstr>
      <vt:lpstr>PowerPoint Presentation</vt:lpstr>
      <vt:lpstr>Azure Application Gateway</vt:lpstr>
      <vt:lpstr>Azure Application Insights</vt:lpstr>
      <vt:lpstr>Static Website Hosting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Alvarnet Azure</cp:lastModifiedBy>
  <cp:revision>5</cp:revision>
  <dcterms:created xsi:type="dcterms:W3CDTF">2019-03-23T16:06:02Z</dcterms:created>
  <dcterms:modified xsi:type="dcterms:W3CDTF">2019-03-23T20:11:54Z</dcterms:modified>
</cp:coreProperties>
</file>