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61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457" r:id="rId11"/>
    <p:sldId id="460" r:id="rId12"/>
    <p:sldId id="464" r:id="rId13"/>
    <p:sldId id="268" r:id="rId14"/>
    <p:sldId id="4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, Pulkit (HCL)" initials="KP(" lastIdx="1" clrIdx="0">
    <p:extLst>
      <p:ext uri="{19B8F6BF-5375-455C-9EA6-DF929625EA0E}">
        <p15:presenceInfo xmlns:p15="http://schemas.microsoft.com/office/powerpoint/2012/main" userId="Kumar, Pulkit (HCL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9636E-70F8-4E65-909A-8D92274ED7F9}" v="21" dt="2021-09-24T11:16:14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CCA-02FE-4B38-A352-E359D488DEA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74D547-575E-4CA3-89BB-EE7C35DF09A6}">
      <dgm:prSet phldrT="[Text]" custT="1"/>
      <dgm:spPr/>
      <dgm:t>
        <a:bodyPr/>
        <a:lstStyle/>
        <a:p>
          <a:r>
            <a:rPr lang="en-US" sz="1200" dirty="0"/>
            <a:t>Code development – in IDE</a:t>
          </a:r>
        </a:p>
      </dgm:t>
    </dgm:pt>
    <dgm:pt modelId="{EEC30761-5114-4CBF-8F81-AAD74CF5258A}" type="parTrans" cxnId="{CEDD17F1-33CB-415C-B271-DE04012D882D}">
      <dgm:prSet/>
      <dgm:spPr/>
      <dgm:t>
        <a:bodyPr/>
        <a:lstStyle/>
        <a:p>
          <a:endParaRPr lang="en-US" sz="2800"/>
        </a:p>
      </dgm:t>
    </dgm:pt>
    <dgm:pt modelId="{89E2230A-6463-4865-BF68-648D026DE378}" type="sibTrans" cxnId="{CEDD17F1-33CB-415C-B271-DE04012D882D}">
      <dgm:prSet/>
      <dgm:spPr/>
      <dgm:t>
        <a:bodyPr/>
        <a:lstStyle/>
        <a:p>
          <a:endParaRPr lang="en-US" sz="2800"/>
        </a:p>
      </dgm:t>
    </dgm:pt>
    <dgm:pt modelId="{51370462-91D6-4A14-8452-DF7E1FD31707}">
      <dgm:prSet phldrT="[Text]" custT="1"/>
      <dgm:spPr/>
      <dgm:t>
        <a:bodyPr/>
        <a:lstStyle/>
        <a:p>
          <a:r>
            <a:rPr lang="en-US" sz="1200" dirty="0"/>
            <a:t>SVN </a:t>
          </a:r>
          <a:r>
            <a:rPr lang="en-US" sz="1200" dirty="0" err="1"/>
            <a:t>Checkin</a:t>
          </a:r>
          <a:endParaRPr lang="en-US" sz="1200" dirty="0"/>
        </a:p>
      </dgm:t>
    </dgm:pt>
    <dgm:pt modelId="{83F98837-662D-446D-A8A6-23C6F04E8DE9}" type="parTrans" cxnId="{0CFE07A9-B831-44CE-A7AD-981222C943E6}">
      <dgm:prSet/>
      <dgm:spPr/>
      <dgm:t>
        <a:bodyPr/>
        <a:lstStyle/>
        <a:p>
          <a:endParaRPr lang="en-US" sz="2800"/>
        </a:p>
      </dgm:t>
    </dgm:pt>
    <dgm:pt modelId="{7F63E38C-6D95-4657-8ABA-48418AFB5EF1}" type="sibTrans" cxnId="{0CFE07A9-B831-44CE-A7AD-981222C943E6}">
      <dgm:prSet/>
      <dgm:spPr/>
      <dgm:t>
        <a:bodyPr/>
        <a:lstStyle/>
        <a:p>
          <a:endParaRPr lang="en-US" sz="2800"/>
        </a:p>
      </dgm:t>
    </dgm:pt>
    <dgm:pt modelId="{468FFBD8-F4BD-4AF5-B65B-1D7F199AEB49}">
      <dgm:prSet phldrT="[Text]" custT="1"/>
      <dgm:spPr/>
      <dgm:t>
        <a:bodyPr/>
        <a:lstStyle/>
        <a:p>
          <a:r>
            <a:rPr lang="en-US" sz="1200" dirty="0"/>
            <a:t>Jenkins – Dev Build</a:t>
          </a:r>
        </a:p>
      </dgm:t>
    </dgm:pt>
    <dgm:pt modelId="{D6DB1827-AABD-40A0-9961-8606F83071E3}" type="parTrans" cxnId="{60114AF4-17AC-4CF9-898B-CE040A035D97}">
      <dgm:prSet/>
      <dgm:spPr/>
      <dgm:t>
        <a:bodyPr/>
        <a:lstStyle/>
        <a:p>
          <a:endParaRPr lang="en-US" sz="2800"/>
        </a:p>
      </dgm:t>
    </dgm:pt>
    <dgm:pt modelId="{D3FBF746-CB0B-4C13-827D-2FEA0893BD9C}" type="sibTrans" cxnId="{60114AF4-17AC-4CF9-898B-CE040A035D97}">
      <dgm:prSet/>
      <dgm:spPr/>
      <dgm:t>
        <a:bodyPr/>
        <a:lstStyle/>
        <a:p>
          <a:endParaRPr lang="en-US" sz="2800"/>
        </a:p>
      </dgm:t>
    </dgm:pt>
    <dgm:pt modelId="{96615FD9-77EB-4F9D-99DC-6338B5BA2041}">
      <dgm:prSet phldrT="[Text]"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Secure Assist – in IDE – Catch Vulnerabilities at project level</a:t>
          </a:r>
        </a:p>
      </dgm:t>
    </dgm:pt>
    <dgm:pt modelId="{8CC42373-CB8B-4F95-85F6-37B37B24A443}" type="parTrans" cxnId="{0AF66D77-3155-4E6B-AE27-B6A8FFD67861}">
      <dgm:prSet/>
      <dgm:spPr/>
      <dgm:t>
        <a:bodyPr/>
        <a:lstStyle/>
        <a:p>
          <a:endParaRPr lang="en-US" sz="2800"/>
        </a:p>
      </dgm:t>
    </dgm:pt>
    <dgm:pt modelId="{501C0534-35AB-4ADC-812D-C79C6D400EEC}" type="sibTrans" cxnId="{0AF66D77-3155-4E6B-AE27-B6A8FFD67861}">
      <dgm:prSet/>
      <dgm:spPr/>
      <dgm:t>
        <a:bodyPr/>
        <a:lstStyle/>
        <a:p>
          <a:endParaRPr lang="en-US" sz="2800"/>
        </a:p>
      </dgm:t>
    </dgm:pt>
    <dgm:pt modelId="{8B6960F5-ABCC-409C-A4B8-E9BD879DBC4B}">
      <dgm:prSet phldrT="[Text]" custT="1"/>
      <dgm:spPr/>
      <dgm:t>
        <a:bodyPr/>
        <a:lstStyle/>
        <a:p>
          <a:r>
            <a:rPr lang="en-US" sz="1200" dirty="0"/>
            <a:t>Code Coverage Check from IDE – Target 90-95%</a:t>
          </a:r>
        </a:p>
      </dgm:t>
    </dgm:pt>
    <dgm:pt modelId="{AA54B131-D761-4EFC-BEED-991F5B25653A}" type="parTrans" cxnId="{3F922E07-1E02-4533-8FBE-28C61312CA9A}">
      <dgm:prSet/>
      <dgm:spPr/>
      <dgm:t>
        <a:bodyPr/>
        <a:lstStyle/>
        <a:p>
          <a:endParaRPr lang="en-US" sz="2800"/>
        </a:p>
      </dgm:t>
    </dgm:pt>
    <dgm:pt modelId="{3BB7E160-4F30-4821-91A8-0BF91293B2DC}" type="sibTrans" cxnId="{3F922E07-1E02-4533-8FBE-28C61312CA9A}">
      <dgm:prSet/>
      <dgm:spPr/>
      <dgm:t>
        <a:bodyPr/>
        <a:lstStyle/>
        <a:p>
          <a:endParaRPr lang="en-US" sz="2800"/>
        </a:p>
      </dgm:t>
    </dgm:pt>
    <dgm:pt modelId="{F39B1A52-0EA5-4B00-B9B1-BB1F47566723}">
      <dgm:prSet phldrT="[Text]" custT="1"/>
      <dgm:spPr/>
      <dgm:t>
        <a:bodyPr/>
        <a:lstStyle/>
        <a:p>
          <a:r>
            <a:rPr lang="en-US" sz="1200" dirty="0"/>
            <a:t>Jenkins CI- Additional check with </a:t>
          </a:r>
          <a:r>
            <a:rPr lang="en-US" sz="1200" dirty="0" err="1"/>
            <a:t>Coverity</a:t>
          </a:r>
          <a:r>
            <a:rPr lang="en-US" sz="1200" dirty="0"/>
            <a:t> &amp; Black Duck </a:t>
          </a:r>
          <a:r>
            <a:rPr lang="en-US" sz="1200" dirty="0" err="1"/>
            <a:t>Opensource</a:t>
          </a:r>
          <a:r>
            <a:rPr lang="en-US" sz="1200" dirty="0"/>
            <a:t> Scan</a:t>
          </a:r>
        </a:p>
      </dgm:t>
    </dgm:pt>
    <dgm:pt modelId="{9C5D295C-E019-4D0C-9994-2905BADDF995}" type="parTrans" cxnId="{4AD1EC35-5C2A-461D-A705-16A2AC835F9A}">
      <dgm:prSet/>
      <dgm:spPr/>
      <dgm:t>
        <a:bodyPr/>
        <a:lstStyle/>
        <a:p>
          <a:endParaRPr lang="en-US" sz="2800"/>
        </a:p>
      </dgm:t>
    </dgm:pt>
    <dgm:pt modelId="{9974296F-9E71-4D9E-9C6F-9EFD8D9D86D2}" type="sibTrans" cxnId="{4AD1EC35-5C2A-461D-A705-16A2AC835F9A}">
      <dgm:prSet/>
      <dgm:spPr/>
      <dgm:t>
        <a:bodyPr/>
        <a:lstStyle/>
        <a:p>
          <a:endParaRPr lang="en-US" sz="2800"/>
        </a:p>
      </dgm:t>
    </dgm:pt>
    <dgm:pt modelId="{B19A770F-98BC-44DA-A696-EFBE9E1E51E8}">
      <dgm:prSet phldrT="[Text]" custT="1"/>
      <dgm:spPr/>
      <dgm:t>
        <a:bodyPr/>
        <a:lstStyle/>
        <a:p>
          <a:r>
            <a:rPr lang="en-US" sz="1200" dirty="0"/>
            <a:t>Jenkins – Deploy  (By Developer)</a:t>
          </a:r>
        </a:p>
      </dgm:t>
    </dgm:pt>
    <dgm:pt modelId="{F19CE335-EA62-4A7D-999D-C93662F53F09}" type="parTrans" cxnId="{6C5E8338-C1D1-4DBB-A091-8E460624A335}">
      <dgm:prSet/>
      <dgm:spPr/>
      <dgm:t>
        <a:bodyPr/>
        <a:lstStyle/>
        <a:p>
          <a:endParaRPr lang="en-US" sz="2800"/>
        </a:p>
      </dgm:t>
    </dgm:pt>
    <dgm:pt modelId="{498C232E-2515-4515-B4ED-1EC610DB1F25}" type="sibTrans" cxnId="{6C5E8338-C1D1-4DBB-A091-8E460624A335}">
      <dgm:prSet/>
      <dgm:spPr/>
      <dgm:t>
        <a:bodyPr/>
        <a:lstStyle/>
        <a:p>
          <a:endParaRPr lang="en-US" sz="3200"/>
        </a:p>
      </dgm:t>
    </dgm:pt>
    <dgm:pt modelId="{B9D34585-BA41-42EF-ACC1-9D73A510D333}">
      <dgm:prSet phldrT="[Text]" custT="1"/>
      <dgm:spPr/>
      <dgm:t>
        <a:bodyPr/>
        <a:lstStyle/>
        <a:p>
          <a:r>
            <a:rPr lang="en-US" sz="1200" dirty="0"/>
            <a:t>Jenkins – Deploy (By Dev Ops)</a:t>
          </a:r>
        </a:p>
      </dgm:t>
    </dgm:pt>
    <dgm:pt modelId="{045E3CEA-A312-4841-AEBD-BE38CB009FA0}" type="parTrans" cxnId="{14F6A318-46BC-4505-B57D-6E05362AD421}">
      <dgm:prSet/>
      <dgm:spPr/>
      <dgm:t>
        <a:bodyPr/>
        <a:lstStyle/>
        <a:p>
          <a:endParaRPr lang="en-US" sz="2800"/>
        </a:p>
      </dgm:t>
    </dgm:pt>
    <dgm:pt modelId="{DA6673B7-CDEF-4CDB-B124-E5B7C305A0A5}" type="sibTrans" cxnId="{14F6A318-46BC-4505-B57D-6E05362AD421}">
      <dgm:prSet/>
      <dgm:spPr/>
      <dgm:t>
        <a:bodyPr/>
        <a:lstStyle/>
        <a:p>
          <a:endParaRPr lang="en-US" sz="2800"/>
        </a:p>
      </dgm:t>
    </dgm:pt>
    <dgm:pt modelId="{E0A9B9D1-C735-45D6-AC6C-1FEEBF06DD91}" type="pres">
      <dgm:prSet presAssocID="{ACF2DCCA-02FE-4B38-A352-E359D488DEA4}" presName="cycle" presStyleCnt="0">
        <dgm:presLayoutVars>
          <dgm:dir/>
          <dgm:resizeHandles val="exact"/>
        </dgm:presLayoutVars>
      </dgm:prSet>
      <dgm:spPr/>
    </dgm:pt>
    <dgm:pt modelId="{D260F4C8-7CD1-434D-9E16-F86C84B26534}" type="pres">
      <dgm:prSet presAssocID="{5174D547-575E-4CA3-89BB-EE7C35DF09A6}" presName="dummy" presStyleCnt="0"/>
      <dgm:spPr/>
    </dgm:pt>
    <dgm:pt modelId="{D8DAF2EF-F9ED-4062-856F-F1099E198B3F}" type="pres">
      <dgm:prSet presAssocID="{5174D547-575E-4CA3-89BB-EE7C35DF09A6}" presName="node" presStyleLbl="revTx" presStyleIdx="0" presStyleCnt="8">
        <dgm:presLayoutVars>
          <dgm:bulletEnabled val="1"/>
        </dgm:presLayoutVars>
      </dgm:prSet>
      <dgm:spPr/>
    </dgm:pt>
    <dgm:pt modelId="{39664B46-192F-4BCD-A87E-C0CE3235E4B2}" type="pres">
      <dgm:prSet presAssocID="{89E2230A-6463-4865-BF68-648D026DE378}" presName="sibTrans" presStyleLbl="node1" presStyleIdx="0" presStyleCnt="8"/>
      <dgm:spPr/>
    </dgm:pt>
    <dgm:pt modelId="{D818D1BD-F8B5-4CF7-91E3-5D97CC3B658E}" type="pres">
      <dgm:prSet presAssocID="{96615FD9-77EB-4F9D-99DC-6338B5BA2041}" presName="dummy" presStyleCnt="0"/>
      <dgm:spPr/>
    </dgm:pt>
    <dgm:pt modelId="{70A9F766-6420-4637-8E68-928451AAE235}" type="pres">
      <dgm:prSet presAssocID="{96615FD9-77EB-4F9D-99DC-6338B5BA2041}" presName="node" presStyleLbl="revTx" presStyleIdx="1" presStyleCnt="8">
        <dgm:presLayoutVars>
          <dgm:bulletEnabled val="1"/>
        </dgm:presLayoutVars>
      </dgm:prSet>
      <dgm:spPr/>
    </dgm:pt>
    <dgm:pt modelId="{12B27996-C7A8-4ED3-BE9B-20DCA30D7155}" type="pres">
      <dgm:prSet presAssocID="{501C0534-35AB-4ADC-812D-C79C6D400EEC}" presName="sibTrans" presStyleLbl="node1" presStyleIdx="1" presStyleCnt="8"/>
      <dgm:spPr/>
    </dgm:pt>
    <dgm:pt modelId="{1513CDE6-EE49-4153-8134-231B087D88DA}" type="pres">
      <dgm:prSet presAssocID="{8B6960F5-ABCC-409C-A4B8-E9BD879DBC4B}" presName="dummy" presStyleCnt="0"/>
      <dgm:spPr/>
    </dgm:pt>
    <dgm:pt modelId="{4DD734DD-871C-44EF-9612-9D22D5B1ED4D}" type="pres">
      <dgm:prSet presAssocID="{8B6960F5-ABCC-409C-A4B8-E9BD879DBC4B}" presName="node" presStyleLbl="revTx" presStyleIdx="2" presStyleCnt="8">
        <dgm:presLayoutVars>
          <dgm:bulletEnabled val="1"/>
        </dgm:presLayoutVars>
      </dgm:prSet>
      <dgm:spPr/>
    </dgm:pt>
    <dgm:pt modelId="{79B8D80B-82FA-468D-8754-A8B85E348D2D}" type="pres">
      <dgm:prSet presAssocID="{3BB7E160-4F30-4821-91A8-0BF91293B2DC}" presName="sibTrans" presStyleLbl="node1" presStyleIdx="2" presStyleCnt="8"/>
      <dgm:spPr/>
    </dgm:pt>
    <dgm:pt modelId="{E81DD36C-5B42-4583-A23D-1579C2B9492F}" type="pres">
      <dgm:prSet presAssocID="{51370462-91D6-4A14-8452-DF7E1FD31707}" presName="dummy" presStyleCnt="0"/>
      <dgm:spPr/>
    </dgm:pt>
    <dgm:pt modelId="{D21413E3-B781-4A7F-8705-ED617ABD0ADE}" type="pres">
      <dgm:prSet presAssocID="{51370462-91D6-4A14-8452-DF7E1FD31707}" presName="node" presStyleLbl="revTx" presStyleIdx="3" presStyleCnt="8">
        <dgm:presLayoutVars>
          <dgm:bulletEnabled val="1"/>
        </dgm:presLayoutVars>
      </dgm:prSet>
      <dgm:spPr/>
    </dgm:pt>
    <dgm:pt modelId="{0D695A61-7583-46A4-B935-5936E274923C}" type="pres">
      <dgm:prSet presAssocID="{7F63E38C-6D95-4657-8ABA-48418AFB5EF1}" presName="sibTrans" presStyleLbl="node1" presStyleIdx="3" presStyleCnt="8"/>
      <dgm:spPr/>
    </dgm:pt>
    <dgm:pt modelId="{5874B4B9-C780-41EC-A2FF-57598602DFF2}" type="pres">
      <dgm:prSet presAssocID="{F39B1A52-0EA5-4B00-B9B1-BB1F47566723}" presName="dummy" presStyleCnt="0"/>
      <dgm:spPr/>
    </dgm:pt>
    <dgm:pt modelId="{37C70EFF-DCE9-4C6C-B65C-19A00787BCD3}" type="pres">
      <dgm:prSet presAssocID="{F39B1A52-0EA5-4B00-B9B1-BB1F47566723}" presName="node" presStyleLbl="revTx" presStyleIdx="4" presStyleCnt="8">
        <dgm:presLayoutVars>
          <dgm:bulletEnabled val="1"/>
        </dgm:presLayoutVars>
      </dgm:prSet>
      <dgm:spPr/>
    </dgm:pt>
    <dgm:pt modelId="{2AEB5A8B-1576-4861-BE7F-E401AE4A28BE}" type="pres">
      <dgm:prSet presAssocID="{9974296F-9E71-4D9E-9C6F-9EFD8D9D86D2}" presName="sibTrans" presStyleLbl="node1" presStyleIdx="4" presStyleCnt="8"/>
      <dgm:spPr/>
    </dgm:pt>
    <dgm:pt modelId="{645DBF89-259B-4AA3-A3DB-DAD4A0C3D263}" type="pres">
      <dgm:prSet presAssocID="{468FFBD8-F4BD-4AF5-B65B-1D7F199AEB49}" presName="dummy" presStyleCnt="0"/>
      <dgm:spPr/>
    </dgm:pt>
    <dgm:pt modelId="{AB8D9198-B17C-450E-B167-4CDF496D3B93}" type="pres">
      <dgm:prSet presAssocID="{468FFBD8-F4BD-4AF5-B65B-1D7F199AEB49}" presName="node" presStyleLbl="revTx" presStyleIdx="5" presStyleCnt="8">
        <dgm:presLayoutVars>
          <dgm:bulletEnabled val="1"/>
        </dgm:presLayoutVars>
      </dgm:prSet>
      <dgm:spPr/>
    </dgm:pt>
    <dgm:pt modelId="{786C62F9-9672-4779-839E-8F7AAB6449E6}" type="pres">
      <dgm:prSet presAssocID="{D3FBF746-CB0B-4C13-827D-2FEA0893BD9C}" presName="sibTrans" presStyleLbl="node1" presStyleIdx="5" presStyleCnt="8"/>
      <dgm:spPr/>
    </dgm:pt>
    <dgm:pt modelId="{CC7FF188-69FC-47A7-9344-3B9BE804B3A2}" type="pres">
      <dgm:prSet presAssocID="{B19A770F-98BC-44DA-A696-EFBE9E1E51E8}" presName="dummy" presStyleCnt="0"/>
      <dgm:spPr/>
    </dgm:pt>
    <dgm:pt modelId="{80F2CA3E-A214-455C-A7AA-C101644CE17D}" type="pres">
      <dgm:prSet presAssocID="{B19A770F-98BC-44DA-A696-EFBE9E1E51E8}" presName="node" presStyleLbl="revTx" presStyleIdx="6" presStyleCnt="8">
        <dgm:presLayoutVars>
          <dgm:bulletEnabled val="1"/>
        </dgm:presLayoutVars>
      </dgm:prSet>
      <dgm:spPr/>
    </dgm:pt>
    <dgm:pt modelId="{9928ABA6-C7A6-48DD-84B5-335134C3BCFC}" type="pres">
      <dgm:prSet presAssocID="{498C232E-2515-4515-B4ED-1EC610DB1F25}" presName="sibTrans" presStyleLbl="node1" presStyleIdx="6" presStyleCnt="8"/>
      <dgm:spPr/>
    </dgm:pt>
    <dgm:pt modelId="{3E63AE91-1420-4E03-AEA5-06F8AD51F0F2}" type="pres">
      <dgm:prSet presAssocID="{B9D34585-BA41-42EF-ACC1-9D73A510D333}" presName="dummy" presStyleCnt="0"/>
      <dgm:spPr/>
    </dgm:pt>
    <dgm:pt modelId="{CE226930-F8B8-45EC-B406-855790FCE004}" type="pres">
      <dgm:prSet presAssocID="{B9D34585-BA41-42EF-ACC1-9D73A510D333}" presName="node" presStyleLbl="revTx" presStyleIdx="7" presStyleCnt="8">
        <dgm:presLayoutVars>
          <dgm:bulletEnabled val="1"/>
        </dgm:presLayoutVars>
      </dgm:prSet>
      <dgm:spPr/>
    </dgm:pt>
    <dgm:pt modelId="{CED64963-3587-4DC5-A7A3-D81FBCC725E8}" type="pres">
      <dgm:prSet presAssocID="{DA6673B7-CDEF-4CDB-B124-E5B7C305A0A5}" presName="sibTrans" presStyleLbl="node1" presStyleIdx="7" presStyleCnt="8"/>
      <dgm:spPr/>
    </dgm:pt>
  </dgm:ptLst>
  <dgm:cxnLst>
    <dgm:cxn modelId="{9FA76500-89E6-4458-BEE2-E8708029D2B4}" type="presOf" srcId="{51370462-91D6-4A14-8452-DF7E1FD31707}" destId="{D21413E3-B781-4A7F-8705-ED617ABD0ADE}" srcOrd="0" destOrd="0" presId="urn:microsoft.com/office/officeart/2005/8/layout/cycle1"/>
    <dgm:cxn modelId="{6F66AD05-53A4-4815-89BB-9625B4028517}" type="presOf" srcId="{89E2230A-6463-4865-BF68-648D026DE378}" destId="{39664B46-192F-4BCD-A87E-C0CE3235E4B2}" srcOrd="0" destOrd="0" presId="urn:microsoft.com/office/officeart/2005/8/layout/cycle1"/>
    <dgm:cxn modelId="{3F922E07-1E02-4533-8FBE-28C61312CA9A}" srcId="{ACF2DCCA-02FE-4B38-A352-E359D488DEA4}" destId="{8B6960F5-ABCC-409C-A4B8-E9BD879DBC4B}" srcOrd="2" destOrd="0" parTransId="{AA54B131-D761-4EFC-BEED-991F5B25653A}" sibTransId="{3BB7E160-4F30-4821-91A8-0BF91293B2DC}"/>
    <dgm:cxn modelId="{1EE7B70A-FDB6-4EC1-919D-16FE0DF8A9A0}" type="presOf" srcId="{5174D547-575E-4CA3-89BB-EE7C35DF09A6}" destId="{D8DAF2EF-F9ED-4062-856F-F1099E198B3F}" srcOrd="0" destOrd="0" presId="urn:microsoft.com/office/officeart/2005/8/layout/cycle1"/>
    <dgm:cxn modelId="{1777100B-C34E-4DE5-8ADF-0FD4E08B7796}" type="presOf" srcId="{7F63E38C-6D95-4657-8ABA-48418AFB5EF1}" destId="{0D695A61-7583-46A4-B935-5936E274923C}" srcOrd="0" destOrd="0" presId="urn:microsoft.com/office/officeart/2005/8/layout/cycle1"/>
    <dgm:cxn modelId="{14F6A318-46BC-4505-B57D-6E05362AD421}" srcId="{ACF2DCCA-02FE-4B38-A352-E359D488DEA4}" destId="{B9D34585-BA41-42EF-ACC1-9D73A510D333}" srcOrd="7" destOrd="0" parTransId="{045E3CEA-A312-4841-AEBD-BE38CB009FA0}" sibTransId="{DA6673B7-CDEF-4CDB-B124-E5B7C305A0A5}"/>
    <dgm:cxn modelId="{004F3C22-4879-4D71-B4D5-AEF7EEB345AD}" type="presOf" srcId="{501C0534-35AB-4ADC-812D-C79C6D400EEC}" destId="{12B27996-C7A8-4ED3-BE9B-20DCA30D7155}" srcOrd="0" destOrd="0" presId="urn:microsoft.com/office/officeart/2005/8/layout/cycle1"/>
    <dgm:cxn modelId="{BFC48922-C2DC-4C4E-8948-050E538F30F4}" type="presOf" srcId="{9974296F-9E71-4D9E-9C6F-9EFD8D9D86D2}" destId="{2AEB5A8B-1576-4861-BE7F-E401AE4A28BE}" srcOrd="0" destOrd="0" presId="urn:microsoft.com/office/officeart/2005/8/layout/cycle1"/>
    <dgm:cxn modelId="{11885526-80AC-4F73-BAA5-9C3CD16E0AE9}" type="presOf" srcId="{498C232E-2515-4515-B4ED-1EC610DB1F25}" destId="{9928ABA6-C7A6-48DD-84B5-335134C3BCFC}" srcOrd="0" destOrd="0" presId="urn:microsoft.com/office/officeart/2005/8/layout/cycle1"/>
    <dgm:cxn modelId="{9ECF1D31-883A-4B9F-9984-FB8ECE7C5ECC}" type="presOf" srcId="{ACF2DCCA-02FE-4B38-A352-E359D488DEA4}" destId="{E0A9B9D1-C735-45D6-AC6C-1FEEBF06DD91}" srcOrd="0" destOrd="0" presId="urn:microsoft.com/office/officeart/2005/8/layout/cycle1"/>
    <dgm:cxn modelId="{4AD1EC35-5C2A-461D-A705-16A2AC835F9A}" srcId="{ACF2DCCA-02FE-4B38-A352-E359D488DEA4}" destId="{F39B1A52-0EA5-4B00-B9B1-BB1F47566723}" srcOrd="4" destOrd="0" parTransId="{9C5D295C-E019-4D0C-9994-2905BADDF995}" sibTransId="{9974296F-9E71-4D9E-9C6F-9EFD8D9D86D2}"/>
    <dgm:cxn modelId="{6C5E8338-C1D1-4DBB-A091-8E460624A335}" srcId="{ACF2DCCA-02FE-4B38-A352-E359D488DEA4}" destId="{B19A770F-98BC-44DA-A696-EFBE9E1E51E8}" srcOrd="6" destOrd="0" parTransId="{F19CE335-EA62-4A7D-999D-C93662F53F09}" sibTransId="{498C232E-2515-4515-B4ED-1EC610DB1F25}"/>
    <dgm:cxn modelId="{2742953B-4EAE-4478-B173-A3C332931EA5}" type="presOf" srcId="{D3FBF746-CB0B-4C13-827D-2FEA0893BD9C}" destId="{786C62F9-9672-4779-839E-8F7AAB6449E6}" srcOrd="0" destOrd="0" presId="urn:microsoft.com/office/officeart/2005/8/layout/cycle1"/>
    <dgm:cxn modelId="{28BB1B3E-7353-4C15-8DE1-2A62500F997B}" type="presOf" srcId="{3BB7E160-4F30-4821-91A8-0BF91293B2DC}" destId="{79B8D80B-82FA-468D-8754-A8B85E348D2D}" srcOrd="0" destOrd="0" presId="urn:microsoft.com/office/officeart/2005/8/layout/cycle1"/>
    <dgm:cxn modelId="{FDAB3B4B-47DD-43F0-9613-FFC00DBF2DEF}" type="presOf" srcId="{B19A770F-98BC-44DA-A696-EFBE9E1E51E8}" destId="{80F2CA3E-A214-455C-A7AA-C101644CE17D}" srcOrd="0" destOrd="0" presId="urn:microsoft.com/office/officeart/2005/8/layout/cycle1"/>
    <dgm:cxn modelId="{0AF66D77-3155-4E6B-AE27-B6A8FFD67861}" srcId="{ACF2DCCA-02FE-4B38-A352-E359D488DEA4}" destId="{96615FD9-77EB-4F9D-99DC-6338B5BA2041}" srcOrd="1" destOrd="0" parTransId="{8CC42373-CB8B-4F95-85F6-37B37B24A443}" sibTransId="{501C0534-35AB-4ADC-812D-C79C6D400EEC}"/>
    <dgm:cxn modelId="{71DB3A82-5138-4DD1-AB66-74D658D283D8}" type="presOf" srcId="{F39B1A52-0EA5-4B00-B9B1-BB1F47566723}" destId="{37C70EFF-DCE9-4C6C-B65C-19A00787BCD3}" srcOrd="0" destOrd="0" presId="urn:microsoft.com/office/officeart/2005/8/layout/cycle1"/>
    <dgm:cxn modelId="{59F69494-6C0F-4230-B94A-A0446E6B9DDA}" type="presOf" srcId="{96615FD9-77EB-4F9D-99DC-6338B5BA2041}" destId="{70A9F766-6420-4637-8E68-928451AAE235}" srcOrd="0" destOrd="0" presId="urn:microsoft.com/office/officeart/2005/8/layout/cycle1"/>
    <dgm:cxn modelId="{B84B54A0-7466-4FE4-9DBF-4702C5C00EC9}" type="presOf" srcId="{468FFBD8-F4BD-4AF5-B65B-1D7F199AEB49}" destId="{AB8D9198-B17C-450E-B167-4CDF496D3B93}" srcOrd="0" destOrd="0" presId="urn:microsoft.com/office/officeart/2005/8/layout/cycle1"/>
    <dgm:cxn modelId="{406FF2A2-58B5-43BB-A184-342DCB51EA99}" type="presOf" srcId="{B9D34585-BA41-42EF-ACC1-9D73A510D333}" destId="{CE226930-F8B8-45EC-B406-855790FCE004}" srcOrd="0" destOrd="0" presId="urn:microsoft.com/office/officeart/2005/8/layout/cycle1"/>
    <dgm:cxn modelId="{0CFE07A9-B831-44CE-A7AD-981222C943E6}" srcId="{ACF2DCCA-02FE-4B38-A352-E359D488DEA4}" destId="{51370462-91D6-4A14-8452-DF7E1FD31707}" srcOrd="3" destOrd="0" parTransId="{83F98837-662D-446D-A8A6-23C6F04E8DE9}" sibTransId="{7F63E38C-6D95-4657-8ABA-48418AFB5EF1}"/>
    <dgm:cxn modelId="{93A980AB-C265-44E4-81DD-3E134F76C986}" type="presOf" srcId="{8B6960F5-ABCC-409C-A4B8-E9BD879DBC4B}" destId="{4DD734DD-871C-44EF-9612-9D22D5B1ED4D}" srcOrd="0" destOrd="0" presId="urn:microsoft.com/office/officeart/2005/8/layout/cycle1"/>
    <dgm:cxn modelId="{E7B598D6-B0CC-43F8-B545-7A1063049879}" type="presOf" srcId="{DA6673B7-CDEF-4CDB-B124-E5B7C305A0A5}" destId="{CED64963-3587-4DC5-A7A3-D81FBCC725E8}" srcOrd="0" destOrd="0" presId="urn:microsoft.com/office/officeart/2005/8/layout/cycle1"/>
    <dgm:cxn modelId="{CEDD17F1-33CB-415C-B271-DE04012D882D}" srcId="{ACF2DCCA-02FE-4B38-A352-E359D488DEA4}" destId="{5174D547-575E-4CA3-89BB-EE7C35DF09A6}" srcOrd="0" destOrd="0" parTransId="{EEC30761-5114-4CBF-8F81-AAD74CF5258A}" sibTransId="{89E2230A-6463-4865-BF68-648D026DE378}"/>
    <dgm:cxn modelId="{60114AF4-17AC-4CF9-898B-CE040A035D97}" srcId="{ACF2DCCA-02FE-4B38-A352-E359D488DEA4}" destId="{468FFBD8-F4BD-4AF5-B65B-1D7F199AEB49}" srcOrd="5" destOrd="0" parTransId="{D6DB1827-AABD-40A0-9961-8606F83071E3}" sibTransId="{D3FBF746-CB0B-4C13-827D-2FEA0893BD9C}"/>
    <dgm:cxn modelId="{75404813-A301-4D94-BB9F-361B2896AAE8}" type="presParOf" srcId="{E0A9B9D1-C735-45D6-AC6C-1FEEBF06DD91}" destId="{D260F4C8-7CD1-434D-9E16-F86C84B26534}" srcOrd="0" destOrd="0" presId="urn:microsoft.com/office/officeart/2005/8/layout/cycle1"/>
    <dgm:cxn modelId="{B282228E-10C8-48CC-BCE4-DC055B911813}" type="presParOf" srcId="{E0A9B9D1-C735-45D6-AC6C-1FEEBF06DD91}" destId="{D8DAF2EF-F9ED-4062-856F-F1099E198B3F}" srcOrd="1" destOrd="0" presId="urn:microsoft.com/office/officeart/2005/8/layout/cycle1"/>
    <dgm:cxn modelId="{493E1046-7816-4B1F-9227-ECB506ECC4D2}" type="presParOf" srcId="{E0A9B9D1-C735-45D6-AC6C-1FEEBF06DD91}" destId="{39664B46-192F-4BCD-A87E-C0CE3235E4B2}" srcOrd="2" destOrd="0" presId="urn:microsoft.com/office/officeart/2005/8/layout/cycle1"/>
    <dgm:cxn modelId="{056E67D7-22A3-4C12-ABE9-2F44E2B0E16D}" type="presParOf" srcId="{E0A9B9D1-C735-45D6-AC6C-1FEEBF06DD91}" destId="{D818D1BD-F8B5-4CF7-91E3-5D97CC3B658E}" srcOrd="3" destOrd="0" presId="urn:microsoft.com/office/officeart/2005/8/layout/cycle1"/>
    <dgm:cxn modelId="{719C664F-7161-433B-996C-F7CBB20E12C6}" type="presParOf" srcId="{E0A9B9D1-C735-45D6-AC6C-1FEEBF06DD91}" destId="{70A9F766-6420-4637-8E68-928451AAE235}" srcOrd="4" destOrd="0" presId="urn:microsoft.com/office/officeart/2005/8/layout/cycle1"/>
    <dgm:cxn modelId="{041B47AB-F384-470C-B65C-7B4C7FE166AB}" type="presParOf" srcId="{E0A9B9D1-C735-45D6-AC6C-1FEEBF06DD91}" destId="{12B27996-C7A8-4ED3-BE9B-20DCA30D7155}" srcOrd="5" destOrd="0" presId="urn:microsoft.com/office/officeart/2005/8/layout/cycle1"/>
    <dgm:cxn modelId="{12654BCF-4849-464A-A815-18D2F4ABEBB1}" type="presParOf" srcId="{E0A9B9D1-C735-45D6-AC6C-1FEEBF06DD91}" destId="{1513CDE6-EE49-4153-8134-231B087D88DA}" srcOrd="6" destOrd="0" presId="urn:microsoft.com/office/officeart/2005/8/layout/cycle1"/>
    <dgm:cxn modelId="{302CE172-AAFE-4861-83C6-C4385E5AF13C}" type="presParOf" srcId="{E0A9B9D1-C735-45D6-AC6C-1FEEBF06DD91}" destId="{4DD734DD-871C-44EF-9612-9D22D5B1ED4D}" srcOrd="7" destOrd="0" presId="urn:microsoft.com/office/officeart/2005/8/layout/cycle1"/>
    <dgm:cxn modelId="{8ACBF7C5-F3C1-453C-ACC1-05BBFEB216A9}" type="presParOf" srcId="{E0A9B9D1-C735-45D6-AC6C-1FEEBF06DD91}" destId="{79B8D80B-82FA-468D-8754-A8B85E348D2D}" srcOrd="8" destOrd="0" presId="urn:microsoft.com/office/officeart/2005/8/layout/cycle1"/>
    <dgm:cxn modelId="{1AC59AC1-0F28-4369-9FDF-FA9F6F2035D2}" type="presParOf" srcId="{E0A9B9D1-C735-45D6-AC6C-1FEEBF06DD91}" destId="{E81DD36C-5B42-4583-A23D-1579C2B9492F}" srcOrd="9" destOrd="0" presId="urn:microsoft.com/office/officeart/2005/8/layout/cycle1"/>
    <dgm:cxn modelId="{7C1394FF-6AAD-4A32-B3B7-06147B810BBE}" type="presParOf" srcId="{E0A9B9D1-C735-45D6-AC6C-1FEEBF06DD91}" destId="{D21413E3-B781-4A7F-8705-ED617ABD0ADE}" srcOrd="10" destOrd="0" presId="urn:microsoft.com/office/officeart/2005/8/layout/cycle1"/>
    <dgm:cxn modelId="{1E41BBDD-D612-48C2-869D-ACF7190A42B8}" type="presParOf" srcId="{E0A9B9D1-C735-45D6-AC6C-1FEEBF06DD91}" destId="{0D695A61-7583-46A4-B935-5936E274923C}" srcOrd="11" destOrd="0" presId="urn:microsoft.com/office/officeart/2005/8/layout/cycle1"/>
    <dgm:cxn modelId="{79EAB5DC-7409-4D97-AC71-9126A53A2B77}" type="presParOf" srcId="{E0A9B9D1-C735-45D6-AC6C-1FEEBF06DD91}" destId="{5874B4B9-C780-41EC-A2FF-57598602DFF2}" srcOrd="12" destOrd="0" presId="urn:microsoft.com/office/officeart/2005/8/layout/cycle1"/>
    <dgm:cxn modelId="{5A719A64-5982-4FBE-99E8-DC78A0467376}" type="presParOf" srcId="{E0A9B9D1-C735-45D6-AC6C-1FEEBF06DD91}" destId="{37C70EFF-DCE9-4C6C-B65C-19A00787BCD3}" srcOrd="13" destOrd="0" presId="urn:microsoft.com/office/officeart/2005/8/layout/cycle1"/>
    <dgm:cxn modelId="{444C36E8-EA02-4606-AA05-87D2893C4395}" type="presParOf" srcId="{E0A9B9D1-C735-45D6-AC6C-1FEEBF06DD91}" destId="{2AEB5A8B-1576-4861-BE7F-E401AE4A28BE}" srcOrd="14" destOrd="0" presId="urn:microsoft.com/office/officeart/2005/8/layout/cycle1"/>
    <dgm:cxn modelId="{7829396B-D87F-4C2B-903E-0D577C87E74A}" type="presParOf" srcId="{E0A9B9D1-C735-45D6-AC6C-1FEEBF06DD91}" destId="{645DBF89-259B-4AA3-A3DB-DAD4A0C3D263}" srcOrd="15" destOrd="0" presId="urn:microsoft.com/office/officeart/2005/8/layout/cycle1"/>
    <dgm:cxn modelId="{6EECE7DD-0B08-4609-94E5-C2EB82C007D3}" type="presParOf" srcId="{E0A9B9D1-C735-45D6-AC6C-1FEEBF06DD91}" destId="{AB8D9198-B17C-450E-B167-4CDF496D3B93}" srcOrd="16" destOrd="0" presId="urn:microsoft.com/office/officeart/2005/8/layout/cycle1"/>
    <dgm:cxn modelId="{3355D719-FF2E-4BC6-96D7-76E19D2B78D5}" type="presParOf" srcId="{E0A9B9D1-C735-45D6-AC6C-1FEEBF06DD91}" destId="{786C62F9-9672-4779-839E-8F7AAB6449E6}" srcOrd="17" destOrd="0" presId="urn:microsoft.com/office/officeart/2005/8/layout/cycle1"/>
    <dgm:cxn modelId="{E95F222A-2294-4C11-9238-F31E48CF0461}" type="presParOf" srcId="{E0A9B9D1-C735-45D6-AC6C-1FEEBF06DD91}" destId="{CC7FF188-69FC-47A7-9344-3B9BE804B3A2}" srcOrd="18" destOrd="0" presId="urn:microsoft.com/office/officeart/2005/8/layout/cycle1"/>
    <dgm:cxn modelId="{6492DB39-DB8C-440F-BF87-BC915D21F9E7}" type="presParOf" srcId="{E0A9B9D1-C735-45D6-AC6C-1FEEBF06DD91}" destId="{80F2CA3E-A214-455C-A7AA-C101644CE17D}" srcOrd="19" destOrd="0" presId="urn:microsoft.com/office/officeart/2005/8/layout/cycle1"/>
    <dgm:cxn modelId="{59CA33E7-EBCA-451D-8679-E05B3C809145}" type="presParOf" srcId="{E0A9B9D1-C735-45D6-AC6C-1FEEBF06DD91}" destId="{9928ABA6-C7A6-48DD-84B5-335134C3BCFC}" srcOrd="20" destOrd="0" presId="urn:microsoft.com/office/officeart/2005/8/layout/cycle1"/>
    <dgm:cxn modelId="{B9DD85B5-136A-410E-A0B0-566714E6E0E8}" type="presParOf" srcId="{E0A9B9D1-C735-45D6-AC6C-1FEEBF06DD91}" destId="{3E63AE91-1420-4E03-AEA5-06F8AD51F0F2}" srcOrd="21" destOrd="0" presId="urn:microsoft.com/office/officeart/2005/8/layout/cycle1"/>
    <dgm:cxn modelId="{5230A18D-72E7-4D66-9A84-D920A98EFEF3}" type="presParOf" srcId="{E0A9B9D1-C735-45D6-AC6C-1FEEBF06DD91}" destId="{CE226930-F8B8-45EC-B406-855790FCE004}" srcOrd="22" destOrd="0" presId="urn:microsoft.com/office/officeart/2005/8/layout/cycle1"/>
    <dgm:cxn modelId="{74C697DD-26ED-42D1-A17D-93A2FFD2416C}" type="presParOf" srcId="{E0A9B9D1-C735-45D6-AC6C-1FEEBF06DD91}" destId="{CED64963-3587-4DC5-A7A3-D81FBCC725E8}" srcOrd="23" destOrd="0" presId="urn:microsoft.com/office/officeart/2005/8/layout/cycle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F2DCCA-02FE-4B38-A352-E359D488DEA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74D547-575E-4CA3-89BB-EE7C35DF09A6}">
      <dgm:prSet phldrT="[Text]" custT="1"/>
      <dgm:spPr/>
      <dgm:t>
        <a:bodyPr/>
        <a:lstStyle/>
        <a:p>
          <a:r>
            <a:rPr lang="en-US" sz="1200" dirty="0"/>
            <a:t>Code development – in IDE</a:t>
          </a:r>
        </a:p>
      </dgm:t>
    </dgm:pt>
    <dgm:pt modelId="{EEC30761-5114-4CBF-8F81-AAD74CF5258A}" type="parTrans" cxnId="{CEDD17F1-33CB-415C-B271-DE04012D882D}">
      <dgm:prSet/>
      <dgm:spPr/>
      <dgm:t>
        <a:bodyPr/>
        <a:lstStyle/>
        <a:p>
          <a:endParaRPr lang="en-US" sz="2800"/>
        </a:p>
      </dgm:t>
    </dgm:pt>
    <dgm:pt modelId="{89E2230A-6463-4865-BF68-648D026DE378}" type="sibTrans" cxnId="{CEDD17F1-33CB-415C-B271-DE04012D882D}">
      <dgm:prSet/>
      <dgm:spPr/>
      <dgm:t>
        <a:bodyPr/>
        <a:lstStyle/>
        <a:p>
          <a:endParaRPr lang="en-US" sz="2800"/>
        </a:p>
      </dgm:t>
    </dgm:pt>
    <dgm:pt modelId="{51370462-91D6-4A14-8452-DF7E1FD31707}">
      <dgm:prSet phldrT="[Text]" custT="1"/>
      <dgm:spPr/>
      <dgm:t>
        <a:bodyPr/>
        <a:lstStyle/>
        <a:p>
          <a:r>
            <a:rPr lang="en-US" sz="1200" dirty="0"/>
            <a:t>SVN </a:t>
          </a:r>
          <a:r>
            <a:rPr lang="en-US" sz="1200" dirty="0" err="1"/>
            <a:t>Checkin</a:t>
          </a:r>
          <a:endParaRPr lang="en-US" sz="1200" dirty="0"/>
        </a:p>
      </dgm:t>
    </dgm:pt>
    <dgm:pt modelId="{83F98837-662D-446D-A8A6-23C6F04E8DE9}" type="parTrans" cxnId="{0CFE07A9-B831-44CE-A7AD-981222C943E6}">
      <dgm:prSet/>
      <dgm:spPr/>
      <dgm:t>
        <a:bodyPr/>
        <a:lstStyle/>
        <a:p>
          <a:endParaRPr lang="en-US" sz="2800"/>
        </a:p>
      </dgm:t>
    </dgm:pt>
    <dgm:pt modelId="{7F63E38C-6D95-4657-8ABA-48418AFB5EF1}" type="sibTrans" cxnId="{0CFE07A9-B831-44CE-A7AD-981222C943E6}">
      <dgm:prSet/>
      <dgm:spPr/>
      <dgm:t>
        <a:bodyPr/>
        <a:lstStyle/>
        <a:p>
          <a:endParaRPr lang="en-US" sz="2800"/>
        </a:p>
      </dgm:t>
    </dgm:pt>
    <dgm:pt modelId="{468FFBD8-F4BD-4AF5-B65B-1D7F199AEB49}">
      <dgm:prSet phldrT="[Text]" custT="1"/>
      <dgm:spPr/>
      <dgm:t>
        <a:bodyPr/>
        <a:lstStyle/>
        <a:p>
          <a:r>
            <a:rPr lang="en-US" sz="1200" dirty="0"/>
            <a:t>Jenkins – Dev Build</a:t>
          </a:r>
        </a:p>
      </dgm:t>
    </dgm:pt>
    <dgm:pt modelId="{D6DB1827-AABD-40A0-9961-8606F83071E3}" type="parTrans" cxnId="{60114AF4-17AC-4CF9-898B-CE040A035D97}">
      <dgm:prSet/>
      <dgm:spPr/>
      <dgm:t>
        <a:bodyPr/>
        <a:lstStyle/>
        <a:p>
          <a:endParaRPr lang="en-US" sz="2800"/>
        </a:p>
      </dgm:t>
    </dgm:pt>
    <dgm:pt modelId="{D3FBF746-CB0B-4C13-827D-2FEA0893BD9C}" type="sibTrans" cxnId="{60114AF4-17AC-4CF9-898B-CE040A035D97}">
      <dgm:prSet/>
      <dgm:spPr/>
      <dgm:t>
        <a:bodyPr/>
        <a:lstStyle/>
        <a:p>
          <a:endParaRPr lang="en-US" sz="2800"/>
        </a:p>
      </dgm:t>
    </dgm:pt>
    <dgm:pt modelId="{96615FD9-77EB-4F9D-99DC-6338B5BA2041}">
      <dgm:prSet phldrT="[Text]"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Secure Assist – in IDE – Catch Vulnerabilities at project level</a:t>
          </a:r>
        </a:p>
      </dgm:t>
    </dgm:pt>
    <dgm:pt modelId="{8CC42373-CB8B-4F95-85F6-37B37B24A443}" type="parTrans" cxnId="{0AF66D77-3155-4E6B-AE27-B6A8FFD67861}">
      <dgm:prSet/>
      <dgm:spPr/>
      <dgm:t>
        <a:bodyPr/>
        <a:lstStyle/>
        <a:p>
          <a:endParaRPr lang="en-US" sz="2800"/>
        </a:p>
      </dgm:t>
    </dgm:pt>
    <dgm:pt modelId="{501C0534-35AB-4ADC-812D-C79C6D400EEC}" type="sibTrans" cxnId="{0AF66D77-3155-4E6B-AE27-B6A8FFD67861}">
      <dgm:prSet/>
      <dgm:spPr/>
      <dgm:t>
        <a:bodyPr/>
        <a:lstStyle/>
        <a:p>
          <a:endParaRPr lang="en-US" sz="2800"/>
        </a:p>
      </dgm:t>
    </dgm:pt>
    <dgm:pt modelId="{8B6960F5-ABCC-409C-A4B8-E9BD879DBC4B}">
      <dgm:prSet phldrT="[Text]" custT="1"/>
      <dgm:spPr/>
      <dgm:t>
        <a:bodyPr/>
        <a:lstStyle/>
        <a:p>
          <a:r>
            <a:rPr lang="en-US" sz="1200" dirty="0"/>
            <a:t>Code Coverage Check from IDE – Target 90-95%</a:t>
          </a:r>
        </a:p>
      </dgm:t>
    </dgm:pt>
    <dgm:pt modelId="{AA54B131-D761-4EFC-BEED-991F5B25653A}" type="parTrans" cxnId="{3F922E07-1E02-4533-8FBE-28C61312CA9A}">
      <dgm:prSet/>
      <dgm:spPr/>
      <dgm:t>
        <a:bodyPr/>
        <a:lstStyle/>
        <a:p>
          <a:endParaRPr lang="en-US" sz="2800"/>
        </a:p>
      </dgm:t>
    </dgm:pt>
    <dgm:pt modelId="{3BB7E160-4F30-4821-91A8-0BF91293B2DC}" type="sibTrans" cxnId="{3F922E07-1E02-4533-8FBE-28C61312CA9A}">
      <dgm:prSet/>
      <dgm:spPr/>
      <dgm:t>
        <a:bodyPr/>
        <a:lstStyle/>
        <a:p>
          <a:endParaRPr lang="en-US" sz="2800"/>
        </a:p>
      </dgm:t>
    </dgm:pt>
    <dgm:pt modelId="{F39B1A52-0EA5-4B00-B9B1-BB1F47566723}">
      <dgm:prSet phldrT="[Text]" custT="1"/>
      <dgm:spPr/>
      <dgm:t>
        <a:bodyPr/>
        <a:lstStyle/>
        <a:p>
          <a:r>
            <a:rPr lang="en-US" sz="1200" dirty="0"/>
            <a:t>Jenkins CI- Additional check with </a:t>
          </a:r>
          <a:r>
            <a:rPr lang="en-US" sz="1200" dirty="0" err="1"/>
            <a:t>Coverity</a:t>
          </a:r>
          <a:r>
            <a:rPr lang="en-US" sz="1200" dirty="0"/>
            <a:t> &amp; Black Duck </a:t>
          </a:r>
          <a:r>
            <a:rPr lang="en-US" sz="1200" dirty="0" err="1"/>
            <a:t>Opensource</a:t>
          </a:r>
          <a:r>
            <a:rPr lang="en-US" sz="1200" dirty="0"/>
            <a:t> Scan</a:t>
          </a:r>
        </a:p>
      </dgm:t>
    </dgm:pt>
    <dgm:pt modelId="{9C5D295C-E019-4D0C-9994-2905BADDF995}" type="parTrans" cxnId="{4AD1EC35-5C2A-461D-A705-16A2AC835F9A}">
      <dgm:prSet/>
      <dgm:spPr/>
      <dgm:t>
        <a:bodyPr/>
        <a:lstStyle/>
        <a:p>
          <a:endParaRPr lang="en-US" sz="2800"/>
        </a:p>
      </dgm:t>
    </dgm:pt>
    <dgm:pt modelId="{9974296F-9E71-4D9E-9C6F-9EFD8D9D86D2}" type="sibTrans" cxnId="{4AD1EC35-5C2A-461D-A705-16A2AC835F9A}">
      <dgm:prSet/>
      <dgm:spPr/>
      <dgm:t>
        <a:bodyPr/>
        <a:lstStyle/>
        <a:p>
          <a:endParaRPr lang="en-US" sz="2800"/>
        </a:p>
      </dgm:t>
    </dgm:pt>
    <dgm:pt modelId="{B19A770F-98BC-44DA-A696-EFBE9E1E51E8}">
      <dgm:prSet phldrT="[Text]" custT="1"/>
      <dgm:spPr/>
      <dgm:t>
        <a:bodyPr/>
        <a:lstStyle/>
        <a:p>
          <a:r>
            <a:rPr lang="en-US" sz="1200" dirty="0"/>
            <a:t>Jenkins – Deploy  (By Developer)</a:t>
          </a:r>
        </a:p>
      </dgm:t>
    </dgm:pt>
    <dgm:pt modelId="{F19CE335-EA62-4A7D-999D-C93662F53F09}" type="parTrans" cxnId="{6C5E8338-C1D1-4DBB-A091-8E460624A335}">
      <dgm:prSet/>
      <dgm:spPr/>
      <dgm:t>
        <a:bodyPr/>
        <a:lstStyle/>
        <a:p>
          <a:endParaRPr lang="en-US" sz="2800"/>
        </a:p>
      </dgm:t>
    </dgm:pt>
    <dgm:pt modelId="{498C232E-2515-4515-B4ED-1EC610DB1F25}" type="sibTrans" cxnId="{6C5E8338-C1D1-4DBB-A091-8E460624A335}">
      <dgm:prSet/>
      <dgm:spPr/>
      <dgm:t>
        <a:bodyPr/>
        <a:lstStyle/>
        <a:p>
          <a:endParaRPr lang="en-US" sz="3200"/>
        </a:p>
      </dgm:t>
    </dgm:pt>
    <dgm:pt modelId="{B9D34585-BA41-42EF-ACC1-9D73A510D333}">
      <dgm:prSet phldrT="[Text]" custT="1"/>
      <dgm:spPr/>
      <dgm:t>
        <a:bodyPr/>
        <a:lstStyle/>
        <a:p>
          <a:r>
            <a:rPr lang="en-US" sz="1200" dirty="0"/>
            <a:t>Jenkins – Deploy (By Dev Ops)</a:t>
          </a:r>
        </a:p>
      </dgm:t>
    </dgm:pt>
    <dgm:pt modelId="{045E3CEA-A312-4841-AEBD-BE38CB009FA0}" type="parTrans" cxnId="{14F6A318-46BC-4505-B57D-6E05362AD421}">
      <dgm:prSet/>
      <dgm:spPr/>
      <dgm:t>
        <a:bodyPr/>
        <a:lstStyle/>
        <a:p>
          <a:endParaRPr lang="en-US" sz="2800"/>
        </a:p>
      </dgm:t>
    </dgm:pt>
    <dgm:pt modelId="{DA6673B7-CDEF-4CDB-B124-E5B7C305A0A5}" type="sibTrans" cxnId="{14F6A318-46BC-4505-B57D-6E05362AD421}">
      <dgm:prSet/>
      <dgm:spPr/>
      <dgm:t>
        <a:bodyPr/>
        <a:lstStyle/>
        <a:p>
          <a:endParaRPr lang="en-US" sz="2800"/>
        </a:p>
      </dgm:t>
    </dgm:pt>
    <dgm:pt modelId="{E0A9B9D1-C735-45D6-AC6C-1FEEBF06DD91}" type="pres">
      <dgm:prSet presAssocID="{ACF2DCCA-02FE-4B38-A352-E359D488DEA4}" presName="cycle" presStyleCnt="0">
        <dgm:presLayoutVars>
          <dgm:dir/>
          <dgm:resizeHandles val="exact"/>
        </dgm:presLayoutVars>
      </dgm:prSet>
      <dgm:spPr/>
    </dgm:pt>
    <dgm:pt modelId="{D260F4C8-7CD1-434D-9E16-F86C84B26534}" type="pres">
      <dgm:prSet presAssocID="{5174D547-575E-4CA3-89BB-EE7C35DF09A6}" presName="dummy" presStyleCnt="0"/>
      <dgm:spPr/>
    </dgm:pt>
    <dgm:pt modelId="{D8DAF2EF-F9ED-4062-856F-F1099E198B3F}" type="pres">
      <dgm:prSet presAssocID="{5174D547-575E-4CA3-89BB-EE7C35DF09A6}" presName="node" presStyleLbl="revTx" presStyleIdx="0" presStyleCnt="8">
        <dgm:presLayoutVars>
          <dgm:bulletEnabled val="1"/>
        </dgm:presLayoutVars>
      </dgm:prSet>
      <dgm:spPr/>
    </dgm:pt>
    <dgm:pt modelId="{39664B46-192F-4BCD-A87E-C0CE3235E4B2}" type="pres">
      <dgm:prSet presAssocID="{89E2230A-6463-4865-BF68-648D026DE378}" presName="sibTrans" presStyleLbl="node1" presStyleIdx="0" presStyleCnt="8"/>
      <dgm:spPr/>
    </dgm:pt>
    <dgm:pt modelId="{D818D1BD-F8B5-4CF7-91E3-5D97CC3B658E}" type="pres">
      <dgm:prSet presAssocID="{96615FD9-77EB-4F9D-99DC-6338B5BA2041}" presName="dummy" presStyleCnt="0"/>
      <dgm:spPr/>
    </dgm:pt>
    <dgm:pt modelId="{70A9F766-6420-4637-8E68-928451AAE235}" type="pres">
      <dgm:prSet presAssocID="{96615FD9-77EB-4F9D-99DC-6338B5BA2041}" presName="node" presStyleLbl="revTx" presStyleIdx="1" presStyleCnt="8">
        <dgm:presLayoutVars>
          <dgm:bulletEnabled val="1"/>
        </dgm:presLayoutVars>
      </dgm:prSet>
      <dgm:spPr/>
    </dgm:pt>
    <dgm:pt modelId="{12B27996-C7A8-4ED3-BE9B-20DCA30D7155}" type="pres">
      <dgm:prSet presAssocID="{501C0534-35AB-4ADC-812D-C79C6D400EEC}" presName="sibTrans" presStyleLbl="node1" presStyleIdx="1" presStyleCnt="8"/>
      <dgm:spPr/>
    </dgm:pt>
    <dgm:pt modelId="{1513CDE6-EE49-4153-8134-231B087D88DA}" type="pres">
      <dgm:prSet presAssocID="{8B6960F5-ABCC-409C-A4B8-E9BD879DBC4B}" presName="dummy" presStyleCnt="0"/>
      <dgm:spPr/>
    </dgm:pt>
    <dgm:pt modelId="{4DD734DD-871C-44EF-9612-9D22D5B1ED4D}" type="pres">
      <dgm:prSet presAssocID="{8B6960F5-ABCC-409C-A4B8-E9BD879DBC4B}" presName="node" presStyleLbl="revTx" presStyleIdx="2" presStyleCnt="8">
        <dgm:presLayoutVars>
          <dgm:bulletEnabled val="1"/>
        </dgm:presLayoutVars>
      </dgm:prSet>
      <dgm:spPr/>
    </dgm:pt>
    <dgm:pt modelId="{79B8D80B-82FA-468D-8754-A8B85E348D2D}" type="pres">
      <dgm:prSet presAssocID="{3BB7E160-4F30-4821-91A8-0BF91293B2DC}" presName="sibTrans" presStyleLbl="node1" presStyleIdx="2" presStyleCnt="8"/>
      <dgm:spPr/>
    </dgm:pt>
    <dgm:pt modelId="{E81DD36C-5B42-4583-A23D-1579C2B9492F}" type="pres">
      <dgm:prSet presAssocID="{51370462-91D6-4A14-8452-DF7E1FD31707}" presName="dummy" presStyleCnt="0"/>
      <dgm:spPr/>
    </dgm:pt>
    <dgm:pt modelId="{D21413E3-B781-4A7F-8705-ED617ABD0ADE}" type="pres">
      <dgm:prSet presAssocID="{51370462-91D6-4A14-8452-DF7E1FD31707}" presName="node" presStyleLbl="revTx" presStyleIdx="3" presStyleCnt="8">
        <dgm:presLayoutVars>
          <dgm:bulletEnabled val="1"/>
        </dgm:presLayoutVars>
      </dgm:prSet>
      <dgm:spPr/>
    </dgm:pt>
    <dgm:pt modelId="{0D695A61-7583-46A4-B935-5936E274923C}" type="pres">
      <dgm:prSet presAssocID="{7F63E38C-6D95-4657-8ABA-48418AFB5EF1}" presName="sibTrans" presStyleLbl="node1" presStyleIdx="3" presStyleCnt="8"/>
      <dgm:spPr/>
    </dgm:pt>
    <dgm:pt modelId="{5874B4B9-C780-41EC-A2FF-57598602DFF2}" type="pres">
      <dgm:prSet presAssocID="{F39B1A52-0EA5-4B00-B9B1-BB1F47566723}" presName="dummy" presStyleCnt="0"/>
      <dgm:spPr/>
    </dgm:pt>
    <dgm:pt modelId="{37C70EFF-DCE9-4C6C-B65C-19A00787BCD3}" type="pres">
      <dgm:prSet presAssocID="{F39B1A52-0EA5-4B00-B9B1-BB1F47566723}" presName="node" presStyleLbl="revTx" presStyleIdx="4" presStyleCnt="8">
        <dgm:presLayoutVars>
          <dgm:bulletEnabled val="1"/>
        </dgm:presLayoutVars>
      </dgm:prSet>
      <dgm:spPr/>
    </dgm:pt>
    <dgm:pt modelId="{2AEB5A8B-1576-4861-BE7F-E401AE4A28BE}" type="pres">
      <dgm:prSet presAssocID="{9974296F-9E71-4D9E-9C6F-9EFD8D9D86D2}" presName="sibTrans" presStyleLbl="node1" presStyleIdx="4" presStyleCnt="8"/>
      <dgm:spPr/>
    </dgm:pt>
    <dgm:pt modelId="{645DBF89-259B-4AA3-A3DB-DAD4A0C3D263}" type="pres">
      <dgm:prSet presAssocID="{468FFBD8-F4BD-4AF5-B65B-1D7F199AEB49}" presName="dummy" presStyleCnt="0"/>
      <dgm:spPr/>
    </dgm:pt>
    <dgm:pt modelId="{AB8D9198-B17C-450E-B167-4CDF496D3B93}" type="pres">
      <dgm:prSet presAssocID="{468FFBD8-F4BD-4AF5-B65B-1D7F199AEB49}" presName="node" presStyleLbl="revTx" presStyleIdx="5" presStyleCnt="8">
        <dgm:presLayoutVars>
          <dgm:bulletEnabled val="1"/>
        </dgm:presLayoutVars>
      </dgm:prSet>
      <dgm:spPr/>
    </dgm:pt>
    <dgm:pt modelId="{786C62F9-9672-4779-839E-8F7AAB6449E6}" type="pres">
      <dgm:prSet presAssocID="{D3FBF746-CB0B-4C13-827D-2FEA0893BD9C}" presName="sibTrans" presStyleLbl="node1" presStyleIdx="5" presStyleCnt="8"/>
      <dgm:spPr/>
    </dgm:pt>
    <dgm:pt modelId="{CC7FF188-69FC-47A7-9344-3B9BE804B3A2}" type="pres">
      <dgm:prSet presAssocID="{B19A770F-98BC-44DA-A696-EFBE9E1E51E8}" presName="dummy" presStyleCnt="0"/>
      <dgm:spPr/>
    </dgm:pt>
    <dgm:pt modelId="{80F2CA3E-A214-455C-A7AA-C101644CE17D}" type="pres">
      <dgm:prSet presAssocID="{B19A770F-98BC-44DA-A696-EFBE9E1E51E8}" presName="node" presStyleLbl="revTx" presStyleIdx="6" presStyleCnt="8">
        <dgm:presLayoutVars>
          <dgm:bulletEnabled val="1"/>
        </dgm:presLayoutVars>
      </dgm:prSet>
      <dgm:spPr/>
    </dgm:pt>
    <dgm:pt modelId="{9928ABA6-C7A6-48DD-84B5-335134C3BCFC}" type="pres">
      <dgm:prSet presAssocID="{498C232E-2515-4515-B4ED-1EC610DB1F25}" presName="sibTrans" presStyleLbl="node1" presStyleIdx="6" presStyleCnt="8"/>
      <dgm:spPr/>
    </dgm:pt>
    <dgm:pt modelId="{3E63AE91-1420-4E03-AEA5-06F8AD51F0F2}" type="pres">
      <dgm:prSet presAssocID="{B9D34585-BA41-42EF-ACC1-9D73A510D333}" presName="dummy" presStyleCnt="0"/>
      <dgm:spPr/>
    </dgm:pt>
    <dgm:pt modelId="{CE226930-F8B8-45EC-B406-855790FCE004}" type="pres">
      <dgm:prSet presAssocID="{B9D34585-BA41-42EF-ACC1-9D73A510D333}" presName="node" presStyleLbl="revTx" presStyleIdx="7" presStyleCnt="8">
        <dgm:presLayoutVars>
          <dgm:bulletEnabled val="1"/>
        </dgm:presLayoutVars>
      </dgm:prSet>
      <dgm:spPr/>
    </dgm:pt>
    <dgm:pt modelId="{CED64963-3587-4DC5-A7A3-D81FBCC725E8}" type="pres">
      <dgm:prSet presAssocID="{DA6673B7-CDEF-4CDB-B124-E5B7C305A0A5}" presName="sibTrans" presStyleLbl="node1" presStyleIdx="7" presStyleCnt="8"/>
      <dgm:spPr/>
    </dgm:pt>
  </dgm:ptLst>
  <dgm:cxnLst>
    <dgm:cxn modelId="{9FA76500-89E6-4458-BEE2-E8708029D2B4}" type="presOf" srcId="{51370462-91D6-4A14-8452-DF7E1FD31707}" destId="{D21413E3-B781-4A7F-8705-ED617ABD0ADE}" srcOrd="0" destOrd="0" presId="urn:microsoft.com/office/officeart/2005/8/layout/cycle1"/>
    <dgm:cxn modelId="{6F66AD05-53A4-4815-89BB-9625B4028517}" type="presOf" srcId="{89E2230A-6463-4865-BF68-648D026DE378}" destId="{39664B46-192F-4BCD-A87E-C0CE3235E4B2}" srcOrd="0" destOrd="0" presId="urn:microsoft.com/office/officeart/2005/8/layout/cycle1"/>
    <dgm:cxn modelId="{3F922E07-1E02-4533-8FBE-28C61312CA9A}" srcId="{ACF2DCCA-02FE-4B38-A352-E359D488DEA4}" destId="{8B6960F5-ABCC-409C-A4B8-E9BD879DBC4B}" srcOrd="2" destOrd="0" parTransId="{AA54B131-D761-4EFC-BEED-991F5B25653A}" sibTransId="{3BB7E160-4F30-4821-91A8-0BF91293B2DC}"/>
    <dgm:cxn modelId="{1EE7B70A-FDB6-4EC1-919D-16FE0DF8A9A0}" type="presOf" srcId="{5174D547-575E-4CA3-89BB-EE7C35DF09A6}" destId="{D8DAF2EF-F9ED-4062-856F-F1099E198B3F}" srcOrd="0" destOrd="0" presId="urn:microsoft.com/office/officeart/2005/8/layout/cycle1"/>
    <dgm:cxn modelId="{1777100B-C34E-4DE5-8ADF-0FD4E08B7796}" type="presOf" srcId="{7F63E38C-6D95-4657-8ABA-48418AFB5EF1}" destId="{0D695A61-7583-46A4-B935-5936E274923C}" srcOrd="0" destOrd="0" presId="urn:microsoft.com/office/officeart/2005/8/layout/cycle1"/>
    <dgm:cxn modelId="{14F6A318-46BC-4505-B57D-6E05362AD421}" srcId="{ACF2DCCA-02FE-4B38-A352-E359D488DEA4}" destId="{B9D34585-BA41-42EF-ACC1-9D73A510D333}" srcOrd="7" destOrd="0" parTransId="{045E3CEA-A312-4841-AEBD-BE38CB009FA0}" sibTransId="{DA6673B7-CDEF-4CDB-B124-E5B7C305A0A5}"/>
    <dgm:cxn modelId="{004F3C22-4879-4D71-B4D5-AEF7EEB345AD}" type="presOf" srcId="{501C0534-35AB-4ADC-812D-C79C6D400EEC}" destId="{12B27996-C7A8-4ED3-BE9B-20DCA30D7155}" srcOrd="0" destOrd="0" presId="urn:microsoft.com/office/officeart/2005/8/layout/cycle1"/>
    <dgm:cxn modelId="{BFC48922-C2DC-4C4E-8948-050E538F30F4}" type="presOf" srcId="{9974296F-9E71-4D9E-9C6F-9EFD8D9D86D2}" destId="{2AEB5A8B-1576-4861-BE7F-E401AE4A28BE}" srcOrd="0" destOrd="0" presId="urn:microsoft.com/office/officeart/2005/8/layout/cycle1"/>
    <dgm:cxn modelId="{11885526-80AC-4F73-BAA5-9C3CD16E0AE9}" type="presOf" srcId="{498C232E-2515-4515-B4ED-1EC610DB1F25}" destId="{9928ABA6-C7A6-48DD-84B5-335134C3BCFC}" srcOrd="0" destOrd="0" presId="urn:microsoft.com/office/officeart/2005/8/layout/cycle1"/>
    <dgm:cxn modelId="{9ECF1D31-883A-4B9F-9984-FB8ECE7C5ECC}" type="presOf" srcId="{ACF2DCCA-02FE-4B38-A352-E359D488DEA4}" destId="{E0A9B9D1-C735-45D6-AC6C-1FEEBF06DD91}" srcOrd="0" destOrd="0" presId="urn:microsoft.com/office/officeart/2005/8/layout/cycle1"/>
    <dgm:cxn modelId="{4AD1EC35-5C2A-461D-A705-16A2AC835F9A}" srcId="{ACF2DCCA-02FE-4B38-A352-E359D488DEA4}" destId="{F39B1A52-0EA5-4B00-B9B1-BB1F47566723}" srcOrd="4" destOrd="0" parTransId="{9C5D295C-E019-4D0C-9994-2905BADDF995}" sibTransId="{9974296F-9E71-4D9E-9C6F-9EFD8D9D86D2}"/>
    <dgm:cxn modelId="{6C5E8338-C1D1-4DBB-A091-8E460624A335}" srcId="{ACF2DCCA-02FE-4B38-A352-E359D488DEA4}" destId="{B19A770F-98BC-44DA-A696-EFBE9E1E51E8}" srcOrd="6" destOrd="0" parTransId="{F19CE335-EA62-4A7D-999D-C93662F53F09}" sibTransId="{498C232E-2515-4515-B4ED-1EC610DB1F25}"/>
    <dgm:cxn modelId="{2742953B-4EAE-4478-B173-A3C332931EA5}" type="presOf" srcId="{D3FBF746-CB0B-4C13-827D-2FEA0893BD9C}" destId="{786C62F9-9672-4779-839E-8F7AAB6449E6}" srcOrd="0" destOrd="0" presId="urn:microsoft.com/office/officeart/2005/8/layout/cycle1"/>
    <dgm:cxn modelId="{28BB1B3E-7353-4C15-8DE1-2A62500F997B}" type="presOf" srcId="{3BB7E160-4F30-4821-91A8-0BF91293B2DC}" destId="{79B8D80B-82FA-468D-8754-A8B85E348D2D}" srcOrd="0" destOrd="0" presId="urn:microsoft.com/office/officeart/2005/8/layout/cycle1"/>
    <dgm:cxn modelId="{FDAB3B4B-47DD-43F0-9613-FFC00DBF2DEF}" type="presOf" srcId="{B19A770F-98BC-44DA-A696-EFBE9E1E51E8}" destId="{80F2CA3E-A214-455C-A7AA-C101644CE17D}" srcOrd="0" destOrd="0" presId="urn:microsoft.com/office/officeart/2005/8/layout/cycle1"/>
    <dgm:cxn modelId="{0AF66D77-3155-4E6B-AE27-B6A8FFD67861}" srcId="{ACF2DCCA-02FE-4B38-A352-E359D488DEA4}" destId="{96615FD9-77EB-4F9D-99DC-6338B5BA2041}" srcOrd="1" destOrd="0" parTransId="{8CC42373-CB8B-4F95-85F6-37B37B24A443}" sibTransId="{501C0534-35AB-4ADC-812D-C79C6D400EEC}"/>
    <dgm:cxn modelId="{71DB3A82-5138-4DD1-AB66-74D658D283D8}" type="presOf" srcId="{F39B1A52-0EA5-4B00-B9B1-BB1F47566723}" destId="{37C70EFF-DCE9-4C6C-B65C-19A00787BCD3}" srcOrd="0" destOrd="0" presId="urn:microsoft.com/office/officeart/2005/8/layout/cycle1"/>
    <dgm:cxn modelId="{59F69494-6C0F-4230-B94A-A0446E6B9DDA}" type="presOf" srcId="{96615FD9-77EB-4F9D-99DC-6338B5BA2041}" destId="{70A9F766-6420-4637-8E68-928451AAE235}" srcOrd="0" destOrd="0" presId="urn:microsoft.com/office/officeart/2005/8/layout/cycle1"/>
    <dgm:cxn modelId="{B84B54A0-7466-4FE4-9DBF-4702C5C00EC9}" type="presOf" srcId="{468FFBD8-F4BD-4AF5-B65B-1D7F199AEB49}" destId="{AB8D9198-B17C-450E-B167-4CDF496D3B93}" srcOrd="0" destOrd="0" presId="urn:microsoft.com/office/officeart/2005/8/layout/cycle1"/>
    <dgm:cxn modelId="{406FF2A2-58B5-43BB-A184-342DCB51EA99}" type="presOf" srcId="{B9D34585-BA41-42EF-ACC1-9D73A510D333}" destId="{CE226930-F8B8-45EC-B406-855790FCE004}" srcOrd="0" destOrd="0" presId="urn:microsoft.com/office/officeart/2005/8/layout/cycle1"/>
    <dgm:cxn modelId="{0CFE07A9-B831-44CE-A7AD-981222C943E6}" srcId="{ACF2DCCA-02FE-4B38-A352-E359D488DEA4}" destId="{51370462-91D6-4A14-8452-DF7E1FD31707}" srcOrd="3" destOrd="0" parTransId="{83F98837-662D-446D-A8A6-23C6F04E8DE9}" sibTransId="{7F63E38C-6D95-4657-8ABA-48418AFB5EF1}"/>
    <dgm:cxn modelId="{93A980AB-C265-44E4-81DD-3E134F76C986}" type="presOf" srcId="{8B6960F5-ABCC-409C-A4B8-E9BD879DBC4B}" destId="{4DD734DD-871C-44EF-9612-9D22D5B1ED4D}" srcOrd="0" destOrd="0" presId="urn:microsoft.com/office/officeart/2005/8/layout/cycle1"/>
    <dgm:cxn modelId="{E7B598D6-B0CC-43F8-B545-7A1063049879}" type="presOf" srcId="{DA6673B7-CDEF-4CDB-B124-E5B7C305A0A5}" destId="{CED64963-3587-4DC5-A7A3-D81FBCC725E8}" srcOrd="0" destOrd="0" presId="urn:microsoft.com/office/officeart/2005/8/layout/cycle1"/>
    <dgm:cxn modelId="{CEDD17F1-33CB-415C-B271-DE04012D882D}" srcId="{ACF2DCCA-02FE-4B38-A352-E359D488DEA4}" destId="{5174D547-575E-4CA3-89BB-EE7C35DF09A6}" srcOrd="0" destOrd="0" parTransId="{EEC30761-5114-4CBF-8F81-AAD74CF5258A}" sibTransId="{89E2230A-6463-4865-BF68-648D026DE378}"/>
    <dgm:cxn modelId="{60114AF4-17AC-4CF9-898B-CE040A035D97}" srcId="{ACF2DCCA-02FE-4B38-A352-E359D488DEA4}" destId="{468FFBD8-F4BD-4AF5-B65B-1D7F199AEB49}" srcOrd="5" destOrd="0" parTransId="{D6DB1827-AABD-40A0-9961-8606F83071E3}" sibTransId="{D3FBF746-CB0B-4C13-827D-2FEA0893BD9C}"/>
    <dgm:cxn modelId="{75404813-A301-4D94-BB9F-361B2896AAE8}" type="presParOf" srcId="{E0A9B9D1-C735-45D6-AC6C-1FEEBF06DD91}" destId="{D260F4C8-7CD1-434D-9E16-F86C84B26534}" srcOrd="0" destOrd="0" presId="urn:microsoft.com/office/officeart/2005/8/layout/cycle1"/>
    <dgm:cxn modelId="{B282228E-10C8-48CC-BCE4-DC055B911813}" type="presParOf" srcId="{E0A9B9D1-C735-45D6-AC6C-1FEEBF06DD91}" destId="{D8DAF2EF-F9ED-4062-856F-F1099E198B3F}" srcOrd="1" destOrd="0" presId="urn:microsoft.com/office/officeart/2005/8/layout/cycle1"/>
    <dgm:cxn modelId="{493E1046-7816-4B1F-9227-ECB506ECC4D2}" type="presParOf" srcId="{E0A9B9D1-C735-45D6-AC6C-1FEEBF06DD91}" destId="{39664B46-192F-4BCD-A87E-C0CE3235E4B2}" srcOrd="2" destOrd="0" presId="urn:microsoft.com/office/officeart/2005/8/layout/cycle1"/>
    <dgm:cxn modelId="{056E67D7-22A3-4C12-ABE9-2F44E2B0E16D}" type="presParOf" srcId="{E0A9B9D1-C735-45D6-AC6C-1FEEBF06DD91}" destId="{D818D1BD-F8B5-4CF7-91E3-5D97CC3B658E}" srcOrd="3" destOrd="0" presId="urn:microsoft.com/office/officeart/2005/8/layout/cycle1"/>
    <dgm:cxn modelId="{719C664F-7161-433B-996C-F7CBB20E12C6}" type="presParOf" srcId="{E0A9B9D1-C735-45D6-AC6C-1FEEBF06DD91}" destId="{70A9F766-6420-4637-8E68-928451AAE235}" srcOrd="4" destOrd="0" presId="urn:microsoft.com/office/officeart/2005/8/layout/cycle1"/>
    <dgm:cxn modelId="{041B47AB-F384-470C-B65C-7B4C7FE166AB}" type="presParOf" srcId="{E0A9B9D1-C735-45D6-AC6C-1FEEBF06DD91}" destId="{12B27996-C7A8-4ED3-BE9B-20DCA30D7155}" srcOrd="5" destOrd="0" presId="urn:microsoft.com/office/officeart/2005/8/layout/cycle1"/>
    <dgm:cxn modelId="{12654BCF-4849-464A-A815-18D2F4ABEBB1}" type="presParOf" srcId="{E0A9B9D1-C735-45D6-AC6C-1FEEBF06DD91}" destId="{1513CDE6-EE49-4153-8134-231B087D88DA}" srcOrd="6" destOrd="0" presId="urn:microsoft.com/office/officeart/2005/8/layout/cycle1"/>
    <dgm:cxn modelId="{302CE172-AAFE-4861-83C6-C4385E5AF13C}" type="presParOf" srcId="{E0A9B9D1-C735-45D6-AC6C-1FEEBF06DD91}" destId="{4DD734DD-871C-44EF-9612-9D22D5B1ED4D}" srcOrd="7" destOrd="0" presId="urn:microsoft.com/office/officeart/2005/8/layout/cycle1"/>
    <dgm:cxn modelId="{8ACBF7C5-F3C1-453C-ACC1-05BBFEB216A9}" type="presParOf" srcId="{E0A9B9D1-C735-45D6-AC6C-1FEEBF06DD91}" destId="{79B8D80B-82FA-468D-8754-A8B85E348D2D}" srcOrd="8" destOrd="0" presId="urn:microsoft.com/office/officeart/2005/8/layout/cycle1"/>
    <dgm:cxn modelId="{1AC59AC1-0F28-4369-9FDF-FA9F6F2035D2}" type="presParOf" srcId="{E0A9B9D1-C735-45D6-AC6C-1FEEBF06DD91}" destId="{E81DD36C-5B42-4583-A23D-1579C2B9492F}" srcOrd="9" destOrd="0" presId="urn:microsoft.com/office/officeart/2005/8/layout/cycle1"/>
    <dgm:cxn modelId="{7C1394FF-6AAD-4A32-B3B7-06147B810BBE}" type="presParOf" srcId="{E0A9B9D1-C735-45D6-AC6C-1FEEBF06DD91}" destId="{D21413E3-B781-4A7F-8705-ED617ABD0ADE}" srcOrd="10" destOrd="0" presId="urn:microsoft.com/office/officeart/2005/8/layout/cycle1"/>
    <dgm:cxn modelId="{1E41BBDD-D612-48C2-869D-ACF7190A42B8}" type="presParOf" srcId="{E0A9B9D1-C735-45D6-AC6C-1FEEBF06DD91}" destId="{0D695A61-7583-46A4-B935-5936E274923C}" srcOrd="11" destOrd="0" presId="urn:microsoft.com/office/officeart/2005/8/layout/cycle1"/>
    <dgm:cxn modelId="{79EAB5DC-7409-4D97-AC71-9126A53A2B77}" type="presParOf" srcId="{E0A9B9D1-C735-45D6-AC6C-1FEEBF06DD91}" destId="{5874B4B9-C780-41EC-A2FF-57598602DFF2}" srcOrd="12" destOrd="0" presId="urn:microsoft.com/office/officeart/2005/8/layout/cycle1"/>
    <dgm:cxn modelId="{5A719A64-5982-4FBE-99E8-DC78A0467376}" type="presParOf" srcId="{E0A9B9D1-C735-45D6-AC6C-1FEEBF06DD91}" destId="{37C70EFF-DCE9-4C6C-B65C-19A00787BCD3}" srcOrd="13" destOrd="0" presId="urn:microsoft.com/office/officeart/2005/8/layout/cycle1"/>
    <dgm:cxn modelId="{444C36E8-EA02-4606-AA05-87D2893C4395}" type="presParOf" srcId="{E0A9B9D1-C735-45D6-AC6C-1FEEBF06DD91}" destId="{2AEB5A8B-1576-4861-BE7F-E401AE4A28BE}" srcOrd="14" destOrd="0" presId="urn:microsoft.com/office/officeart/2005/8/layout/cycle1"/>
    <dgm:cxn modelId="{7829396B-D87F-4C2B-903E-0D577C87E74A}" type="presParOf" srcId="{E0A9B9D1-C735-45D6-AC6C-1FEEBF06DD91}" destId="{645DBF89-259B-4AA3-A3DB-DAD4A0C3D263}" srcOrd="15" destOrd="0" presId="urn:microsoft.com/office/officeart/2005/8/layout/cycle1"/>
    <dgm:cxn modelId="{6EECE7DD-0B08-4609-94E5-C2EB82C007D3}" type="presParOf" srcId="{E0A9B9D1-C735-45D6-AC6C-1FEEBF06DD91}" destId="{AB8D9198-B17C-450E-B167-4CDF496D3B93}" srcOrd="16" destOrd="0" presId="urn:microsoft.com/office/officeart/2005/8/layout/cycle1"/>
    <dgm:cxn modelId="{3355D719-FF2E-4BC6-96D7-76E19D2B78D5}" type="presParOf" srcId="{E0A9B9D1-C735-45D6-AC6C-1FEEBF06DD91}" destId="{786C62F9-9672-4779-839E-8F7AAB6449E6}" srcOrd="17" destOrd="0" presId="urn:microsoft.com/office/officeart/2005/8/layout/cycle1"/>
    <dgm:cxn modelId="{E95F222A-2294-4C11-9238-F31E48CF0461}" type="presParOf" srcId="{E0A9B9D1-C735-45D6-AC6C-1FEEBF06DD91}" destId="{CC7FF188-69FC-47A7-9344-3B9BE804B3A2}" srcOrd="18" destOrd="0" presId="urn:microsoft.com/office/officeart/2005/8/layout/cycle1"/>
    <dgm:cxn modelId="{6492DB39-DB8C-440F-BF87-BC915D21F9E7}" type="presParOf" srcId="{E0A9B9D1-C735-45D6-AC6C-1FEEBF06DD91}" destId="{80F2CA3E-A214-455C-A7AA-C101644CE17D}" srcOrd="19" destOrd="0" presId="urn:microsoft.com/office/officeart/2005/8/layout/cycle1"/>
    <dgm:cxn modelId="{59CA33E7-EBCA-451D-8679-E05B3C809145}" type="presParOf" srcId="{E0A9B9D1-C735-45D6-AC6C-1FEEBF06DD91}" destId="{9928ABA6-C7A6-48DD-84B5-335134C3BCFC}" srcOrd="20" destOrd="0" presId="urn:microsoft.com/office/officeart/2005/8/layout/cycle1"/>
    <dgm:cxn modelId="{B9DD85B5-136A-410E-A0B0-566714E6E0E8}" type="presParOf" srcId="{E0A9B9D1-C735-45D6-AC6C-1FEEBF06DD91}" destId="{3E63AE91-1420-4E03-AEA5-06F8AD51F0F2}" srcOrd="21" destOrd="0" presId="urn:microsoft.com/office/officeart/2005/8/layout/cycle1"/>
    <dgm:cxn modelId="{5230A18D-72E7-4D66-9A84-D920A98EFEF3}" type="presParOf" srcId="{E0A9B9D1-C735-45D6-AC6C-1FEEBF06DD91}" destId="{CE226930-F8B8-45EC-B406-855790FCE004}" srcOrd="22" destOrd="0" presId="urn:microsoft.com/office/officeart/2005/8/layout/cycle1"/>
    <dgm:cxn modelId="{74C697DD-26ED-42D1-A17D-93A2FFD2416C}" type="presParOf" srcId="{E0A9B9D1-C735-45D6-AC6C-1FEEBF06DD91}" destId="{CED64963-3587-4DC5-A7A3-D81FBCC725E8}" srcOrd="23" destOrd="0" presId="urn:microsoft.com/office/officeart/2005/8/layout/cycle1"/>
  </dgm:cxnLst>
  <dgm:bg>
    <a:noFill/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AF2EF-F9ED-4062-856F-F1099E198B3F}">
      <dsp:nvSpPr>
        <dsp:cNvPr id="0" name=""/>
        <dsp:cNvSpPr/>
      </dsp:nvSpPr>
      <dsp:spPr>
        <a:xfrm>
          <a:off x="4156354" y="512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development – in IDE</a:t>
          </a:r>
        </a:p>
      </dsp:txBody>
      <dsp:txXfrm>
        <a:off x="4156354" y="512"/>
        <a:ext cx="645508" cy="645508"/>
      </dsp:txXfrm>
    </dsp:sp>
    <dsp:sp modelId="{39664B46-192F-4BCD-A87E-C0CE3235E4B2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19269215"/>
            <a:gd name="adj4" fmla="val 183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9F766-6420-4637-8E68-928451AAE235}">
      <dsp:nvSpPr>
        <dsp:cNvPr id="0" name=""/>
        <dsp:cNvSpPr/>
      </dsp:nvSpPr>
      <dsp:spPr>
        <a:xfrm>
          <a:off x="5055910" y="900068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Secure Assist – in IDE – Catch Vulnerabilities at project level</a:t>
          </a:r>
        </a:p>
      </dsp:txBody>
      <dsp:txXfrm>
        <a:off x="5055910" y="900068"/>
        <a:ext cx="645508" cy="645508"/>
      </dsp:txXfrm>
    </dsp:sp>
    <dsp:sp modelId="{12B27996-C7A8-4ED3-BE9B-20DCA30D7155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434954"/>
            <a:gd name="adj4" fmla="val 209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734DD-871C-44EF-9612-9D22D5B1ED4D}">
      <dsp:nvSpPr>
        <dsp:cNvPr id="0" name=""/>
        <dsp:cNvSpPr/>
      </dsp:nvSpPr>
      <dsp:spPr>
        <a:xfrm>
          <a:off x="5055910" y="2172234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Coverage Check from IDE – Target 90-95%</a:t>
          </a:r>
        </a:p>
      </dsp:txBody>
      <dsp:txXfrm>
        <a:off x="5055910" y="2172234"/>
        <a:ext cx="645508" cy="645508"/>
      </dsp:txXfrm>
    </dsp:sp>
    <dsp:sp modelId="{79B8D80B-82FA-468D-8754-A8B85E348D2D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3069215"/>
            <a:gd name="adj4" fmla="val 21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413E3-B781-4A7F-8705-ED617ABD0ADE}">
      <dsp:nvSpPr>
        <dsp:cNvPr id="0" name=""/>
        <dsp:cNvSpPr/>
      </dsp:nvSpPr>
      <dsp:spPr>
        <a:xfrm>
          <a:off x="4156354" y="3071790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SVN </a:t>
          </a:r>
          <a:r>
            <a:rPr lang="en-US" sz="1200" kern="1200" dirty="0" err="1"/>
            <a:t>Checkin</a:t>
          </a:r>
          <a:endParaRPr lang="en-US" sz="1200" kern="1200" dirty="0"/>
        </a:p>
      </dsp:txBody>
      <dsp:txXfrm>
        <a:off x="4156354" y="3071790"/>
        <a:ext cx="645508" cy="645508"/>
      </dsp:txXfrm>
    </dsp:sp>
    <dsp:sp modelId="{0D695A61-7583-46A4-B935-5936E274923C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5834954"/>
            <a:gd name="adj4" fmla="val 47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70EFF-DCE9-4C6C-B65C-19A00787BCD3}">
      <dsp:nvSpPr>
        <dsp:cNvPr id="0" name=""/>
        <dsp:cNvSpPr/>
      </dsp:nvSpPr>
      <dsp:spPr>
        <a:xfrm>
          <a:off x="2884188" y="3071790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CI- Additional check with </a:t>
          </a:r>
          <a:r>
            <a:rPr lang="en-US" sz="1200" kern="1200" dirty="0" err="1"/>
            <a:t>Coverity</a:t>
          </a:r>
          <a:r>
            <a:rPr lang="en-US" sz="1200" kern="1200" dirty="0"/>
            <a:t> &amp; Black Duck </a:t>
          </a:r>
          <a:r>
            <a:rPr lang="en-US" sz="1200" kern="1200" dirty="0" err="1"/>
            <a:t>Opensource</a:t>
          </a:r>
          <a:r>
            <a:rPr lang="en-US" sz="1200" kern="1200" dirty="0"/>
            <a:t> Scan</a:t>
          </a:r>
        </a:p>
      </dsp:txBody>
      <dsp:txXfrm>
        <a:off x="2884188" y="3071790"/>
        <a:ext cx="645508" cy="645508"/>
      </dsp:txXfrm>
    </dsp:sp>
    <dsp:sp modelId="{2AEB5A8B-1576-4861-BE7F-E401AE4A28BE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8469215"/>
            <a:gd name="adj4" fmla="val 75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D9198-B17C-450E-B167-4CDF496D3B93}">
      <dsp:nvSpPr>
        <dsp:cNvPr id="0" name=""/>
        <dsp:cNvSpPr/>
      </dsp:nvSpPr>
      <dsp:spPr>
        <a:xfrm>
          <a:off x="1984632" y="2172234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– Dev Build</a:t>
          </a:r>
        </a:p>
      </dsp:txBody>
      <dsp:txXfrm>
        <a:off x="1984632" y="2172234"/>
        <a:ext cx="645508" cy="645508"/>
      </dsp:txXfrm>
    </dsp:sp>
    <dsp:sp modelId="{786C62F9-9672-4779-839E-8F7AAB6449E6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11234954"/>
            <a:gd name="adj4" fmla="val 101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CA3E-A214-455C-A7AA-C101644CE17D}">
      <dsp:nvSpPr>
        <dsp:cNvPr id="0" name=""/>
        <dsp:cNvSpPr/>
      </dsp:nvSpPr>
      <dsp:spPr>
        <a:xfrm>
          <a:off x="1984632" y="900068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– Deploy  (By Developer)</a:t>
          </a:r>
        </a:p>
      </dsp:txBody>
      <dsp:txXfrm>
        <a:off x="1984632" y="900068"/>
        <a:ext cx="645508" cy="645508"/>
      </dsp:txXfrm>
    </dsp:sp>
    <dsp:sp modelId="{9928ABA6-C7A6-48DD-84B5-335134C3BCFC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13869215"/>
            <a:gd name="adj4" fmla="val 129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26930-F8B8-45EC-B406-855790FCE004}">
      <dsp:nvSpPr>
        <dsp:cNvPr id="0" name=""/>
        <dsp:cNvSpPr/>
      </dsp:nvSpPr>
      <dsp:spPr>
        <a:xfrm>
          <a:off x="2884188" y="512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– Deploy (By Dev Ops)</a:t>
          </a:r>
        </a:p>
      </dsp:txBody>
      <dsp:txXfrm>
        <a:off x="2884188" y="512"/>
        <a:ext cx="645508" cy="645508"/>
      </dsp:txXfrm>
    </dsp:sp>
    <dsp:sp modelId="{CED64963-3587-4DC5-A7A3-D81FBCC725E8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16634954"/>
            <a:gd name="adj4" fmla="val 155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AF2EF-F9ED-4062-856F-F1099E198B3F}">
      <dsp:nvSpPr>
        <dsp:cNvPr id="0" name=""/>
        <dsp:cNvSpPr/>
      </dsp:nvSpPr>
      <dsp:spPr>
        <a:xfrm>
          <a:off x="4156354" y="512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development – in IDE</a:t>
          </a:r>
        </a:p>
      </dsp:txBody>
      <dsp:txXfrm>
        <a:off x="4156354" y="512"/>
        <a:ext cx="645508" cy="645508"/>
      </dsp:txXfrm>
    </dsp:sp>
    <dsp:sp modelId="{39664B46-192F-4BCD-A87E-C0CE3235E4B2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19269215"/>
            <a:gd name="adj4" fmla="val 183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9F766-6420-4637-8E68-928451AAE235}">
      <dsp:nvSpPr>
        <dsp:cNvPr id="0" name=""/>
        <dsp:cNvSpPr/>
      </dsp:nvSpPr>
      <dsp:spPr>
        <a:xfrm>
          <a:off x="5055910" y="900068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Secure Assist – in IDE – Catch Vulnerabilities at project level</a:t>
          </a:r>
        </a:p>
      </dsp:txBody>
      <dsp:txXfrm>
        <a:off x="5055910" y="900068"/>
        <a:ext cx="645508" cy="645508"/>
      </dsp:txXfrm>
    </dsp:sp>
    <dsp:sp modelId="{12B27996-C7A8-4ED3-BE9B-20DCA30D7155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434954"/>
            <a:gd name="adj4" fmla="val 209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734DD-871C-44EF-9612-9D22D5B1ED4D}">
      <dsp:nvSpPr>
        <dsp:cNvPr id="0" name=""/>
        <dsp:cNvSpPr/>
      </dsp:nvSpPr>
      <dsp:spPr>
        <a:xfrm>
          <a:off x="5055910" y="2172234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Coverage Check from IDE – Target 90-95%</a:t>
          </a:r>
        </a:p>
      </dsp:txBody>
      <dsp:txXfrm>
        <a:off x="5055910" y="2172234"/>
        <a:ext cx="645508" cy="645508"/>
      </dsp:txXfrm>
    </dsp:sp>
    <dsp:sp modelId="{79B8D80B-82FA-468D-8754-A8B85E348D2D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3069215"/>
            <a:gd name="adj4" fmla="val 21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413E3-B781-4A7F-8705-ED617ABD0ADE}">
      <dsp:nvSpPr>
        <dsp:cNvPr id="0" name=""/>
        <dsp:cNvSpPr/>
      </dsp:nvSpPr>
      <dsp:spPr>
        <a:xfrm>
          <a:off x="4156354" y="3071790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SVN </a:t>
          </a:r>
          <a:r>
            <a:rPr lang="en-US" sz="1200" kern="1200" dirty="0" err="1"/>
            <a:t>Checkin</a:t>
          </a:r>
          <a:endParaRPr lang="en-US" sz="1200" kern="1200" dirty="0"/>
        </a:p>
      </dsp:txBody>
      <dsp:txXfrm>
        <a:off x="4156354" y="3071790"/>
        <a:ext cx="645508" cy="645508"/>
      </dsp:txXfrm>
    </dsp:sp>
    <dsp:sp modelId="{0D695A61-7583-46A4-B935-5936E274923C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5834954"/>
            <a:gd name="adj4" fmla="val 47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70EFF-DCE9-4C6C-B65C-19A00787BCD3}">
      <dsp:nvSpPr>
        <dsp:cNvPr id="0" name=""/>
        <dsp:cNvSpPr/>
      </dsp:nvSpPr>
      <dsp:spPr>
        <a:xfrm>
          <a:off x="2884188" y="3071790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CI- Additional check with </a:t>
          </a:r>
          <a:r>
            <a:rPr lang="en-US" sz="1200" kern="1200" dirty="0" err="1"/>
            <a:t>Coverity</a:t>
          </a:r>
          <a:r>
            <a:rPr lang="en-US" sz="1200" kern="1200" dirty="0"/>
            <a:t> &amp; Black Duck </a:t>
          </a:r>
          <a:r>
            <a:rPr lang="en-US" sz="1200" kern="1200" dirty="0" err="1"/>
            <a:t>Opensource</a:t>
          </a:r>
          <a:r>
            <a:rPr lang="en-US" sz="1200" kern="1200" dirty="0"/>
            <a:t> Scan</a:t>
          </a:r>
        </a:p>
      </dsp:txBody>
      <dsp:txXfrm>
        <a:off x="2884188" y="3071790"/>
        <a:ext cx="645508" cy="645508"/>
      </dsp:txXfrm>
    </dsp:sp>
    <dsp:sp modelId="{2AEB5A8B-1576-4861-BE7F-E401AE4A28BE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8469215"/>
            <a:gd name="adj4" fmla="val 75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D9198-B17C-450E-B167-4CDF496D3B93}">
      <dsp:nvSpPr>
        <dsp:cNvPr id="0" name=""/>
        <dsp:cNvSpPr/>
      </dsp:nvSpPr>
      <dsp:spPr>
        <a:xfrm>
          <a:off x="1984632" y="2172234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– Dev Build</a:t>
          </a:r>
        </a:p>
      </dsp:txBody>
      <dsp:txXfrm>
        <a:off x="1984632" y="2172234"/>
        <a:ext cx="645508" cy="645508"/>
      </dsp:txXfrm>
    </dsp:sp>
    <dsp:sp modelId="{786C62F9-9672-4779-839E-8F7AAB6449E6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11234954"/>
            <a:gd name="adj4" fmla="val 101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CA3E-A214-455C-A7AA-C101644CE17D}">
      <dsp:nvSpPr>
        <dsp:cNvPr id="0" name=""/>
        <dsp:cNvSpPr/>
      </dsp:nvSpPr>
      <dsp:spPr>
        <a:xfrm>
          <a:off x="1984632" y="900068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– Deploy  (By Developer)</a:t>
          </a:r>
        </a:p>
      </dsp:txBody>
      <dsp:txXfrm>
        <a:off x="1984632" y="900068"/>
        <a:ext cx="645508" cy="645508"/>
      </dsp:txXfrm>
    </dsp:sp>
    <dsp:sp modelId="{9928ABA6-C7A6-48DD-84B5-335134C3BCFC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13869215"/>
            <a:gd name="adj4" fmla="val 1291380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26930-F8B8-45EC-B406-855790FCE004}">
      <dsp:nvSpPr>
        <dsp:cNvPr id="0" name=""/>
        <dsp:cNvSpPr/>
      </dsp:nvSpPr>
      <dsp:spPr>
        <a:xfrm>
          <a:off x="2884188" y="512"/>
          <a:ext cx="645508" cy="64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 – Deploy (By Dev Ops)</a:t>
          </a:r>
        </a:p>
      </dsp:txBody>
      <dsp:txXfrm>
        <a:off x="2884188" y="512"/>
        <a:ext cx="645508" cy="645508"/>
      </dsp:txXfrm>
    </dsp:sp>
    <dsp:sp modelId="{CED64963-3587-4DC5-A7A3-D81FBCC725E8}">
      <dsp:nvSpPr>
        <dsp:cNvPr id="0" name=""/>
        <dsp:cNvSpPr/>
      </dsp:nvSpPr>
      <dsp:spPr>
        <a:xfrm>
          <a:off x="2044497" y="60377"/>
          <a:ext cx="3597055" cy="3597055"/>
        </a:xfrm>
        <a:prstGeom prst="circularArrow">
          <a:avLst>
            <a:gd name="adj1" fmla="val 3499"/>
            <a:gd name="adj2" fmla="val 216984"/>
            <a:gd name="adj3" fmla="val 16634954"/>
            <a:gd name="adj4" fmla="val 15548062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CB0F6-1017-4EB3-88AB-5C83D101890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E9246-C301-4C6E-B2AF-ED759CEB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F5E7E-BE7A-4403-885C-A8E6B06107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F5E7E-BE7A-4403-885C-A8E6B06107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F5E7E-BE7A-4403-885C-A8E6B06107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AA388B-05BE-4E76-A7C9-B9F72CBFE727}"/>
              </a:ext>
            </a:extLst>
          </p:cNvPr>
          <p:cNvSpPr/>
          <p:nvPr/>
        </p:nvSpPr>
        <p:spPr bwMode="auto">
          <a:xfrm>
            <a:off x="1" y="0"/>
            <a:ext cx="12192000" cy="6217920"/>
          </a:xfrm>
          <a:prstGeom prst="rect">
            <a:avLst/>
          </a:prstGeom>
          <a:solidFill>
            <a:schemeClr val="bg2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64380" y="2159044"/>
            <a:ext cx="5833834" cy="1107996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64381" y="3968105"/>
            <a:ext cx="5833834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0" y="6217920"/>
            <a:ext cx="1219212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FF432B-C949-431E-A90D-355ED5904B67}"/>
              </a:ext>
            </a:extLst>
          </p:cNvPr>
          <p:cNvGrpSpPr/>
          <p:nvPr/>
        </p:nvGrpSpPr>
        <p:grpSpPr>
          <a:xfrm>
            <a:off x="10546240" y="6380402"/>
            <a:ext cx="1219595" cy="186117"/>
            <a:chOff x="10543493" y="6380401"/>
            <a:chExt cx="1219277" cy="186117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B027AD6-A159-4CB4-85EF-A4C9FF6DE8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8181636-0E21-4B5B-83BC-1AF35BD92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1C224B-0D82-4D18-90FA-BF70ED26D4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E2E0DB3-A9B9-4D07-909C-6A78C78BAECB}"/>
              </a:ext>
            </a:extLst>
          </p:cNvPr>
          <p:cNvSpPr>
            <a:spLocks/>
          </p:cNvSpPr>
          <p:nvPr/>
        </p:nvSpPr>
        <p:spPr>
          <a:xfrm>
            <a:off x="8438674" y="6594128"/>
            <a:ext cx="3341528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Copyright © 2021 HCL Technologies Limited  |  www.hcltech.com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FB16F1-2AAB-4CD0-A6C0-AE2E8833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95" y="635925"/>
            <a:ext cx="5027143" cy="50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674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2" y="1598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98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052" y="301760"/>
            <a:ext cx="11294533" cy="615553"/>
          </a:xfrm>
        </p:spPr>
        <p:txBody>
          <a:bodyPr anchor="t"/>
          <a:lstStyle>
            <a:lvl1pPr>
              <a:defRPr>
                <a:solidFill>
                  <a:srgbClr val="0081C6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1020" indent="-152407">
              <a:buFont typeface="Trebuchet MS" panose="020B0603020202020204" pitchFamily="34" charset="0"/>
              <a:buChar char="―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055" y="6499817"/>
            <a:ext cx="1847427" cy="1384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901D1-D6F8-4F4F-A72A-71883671B0B6}" type="slidenum">
              <a:rPr lang="en-US">
                <a:solidFill>
                  <a:srgbClr val="474747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74747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89248" y="6309360"/>
            <a:ext cx="7010400" cy="40233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US"/>
              <a:t>Type source and footnotes here</a:t>
            </a:r>
          </a:p>
        </p:txBody>
      </p:sp>
    </p:spTree>
    <p:extLst>
      <p:ext uri="{BB962C8B-B14F-4D97-AF65-F5344CB8AC3E}">
        <p14:creationId xmlns:p14="http://schemas.microsoft.com/office/powerpoint/2010/main" val="24673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9222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97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940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" y="735106"/>
            <a:ext cx="12192000" cy="259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395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FC4FA-D6D6-4D57-9C80-D2055B4D3118}"/>
              </a:ext>
            </a:extLst>
          </p:cNvPr>
          <p:cNvSpPr>
            <a:spLocks/>
          </p:cNvSpPr>
          <p:nvPr userDrawn="1"/>
        </p:nvSpPr>
        <p:spPr>
          <a:xfrm>
            <a:off x="7991343" y="6576274"/>
            <a:ext cx="3788859" cy="246221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2020 HCL Technologies Limited 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41641842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210028" y="2517504"/>
            <a:ext cx="3771942" cy="576062"/>
            <a:chOff x="3712599" y="617435"/>
            <a:chExt cx="1795090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9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7" y="617435"/>
              <a:ext cx="650811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/>
            </a:p>
          </p:txBody>
        </p:sp>
      </p:grpSp>
      <p:sp>
        <p:nvSpPr>
          <p:cNvPr id="54" name="TextBox 48"/>
          <p:cNvSpPr txBox="1">
            <a:spLocks noChangeArrowheads="1"/>
          </p:cNvSpPr>
          <p:nvPr/>
        </p:nvSpPr>
        <p:spPr bwMode="auto">
          <a:xfrm>
            <a:off x="3087823" y="5105410"/>
            <a:ext cx="6016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b="0" dirty="0">
                <a:solidFill>
                  <a:schemeClr val="bg1"/>
                </a:solidFill>
                <a:latin typeface="+mj-lt"/>
              </a:rPr>
              <a:t>$9.94 BILLION | 150,000+ IDEAPRENEURS | 46 COUNTRIES</a:t>
            </a:r>
          </a:p>
        </p:txBody>
      </p:sp>
      <p:sp>
        <p:nvSpPr>
          <p:cNvPr id="51" name="TextBox 48">
            <a:extLst>
              <a:ext uri="{FF2B5EF4-FFF2-40B4-BE49-F238E27FC236}">
                <a16:creationId xmlns:a16="http://schemas.microsoft.com/office/drawing/2014/main" id="{DB897070-8CAB-4115-99EC-6A8691EBE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972" y="3429013"/>
            <a:ext cx="31420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b="0" spc="300" dirty="0">
                <a:solidFill>
                  <a:schemeClr val="bg1"/>
                </a:solidFill>
                <a:latin typeface="+mj-lt"/>
              </a:rPr>
              <a:t>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4319540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98292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94D8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2581" y="2560692"/>
            <a:ext cx="1096683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880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2" y="1598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98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052" y="301760"/>
            <a:ext cx="11294533" cy="615553"/>
          </a:xfrm>
        </p:spPr>
        <p:txBody>
          <a:bodyPr anchor="t"/>
          <a:lstStyle>
            <a:lvl1pPr>
              <a:defRPr>
                <a:solidFill>
                  <a:srgbClr val="0081C6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1020" indent="-152407">
              <a:buFont typeface="Trebuchet MS" panose="020B0603020202020204" pitchFamily="34" charset="0"/>
              <a:buChar char="―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055" y="6499817"/>
            <a:ext cx="1847427" cy="1384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901D1-D6F8-4F4F-A72A-71883671B0B6}" type="slidenum">
              <a:rPr lang="en-US">
                <a:solidFill>
                  <a:srgbClr val="474747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74747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89248" y="6309360"/>
            <a:ext cx="7010400" cy="40233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US"/>
              <a:t>Type source and footnotes here</a:t>
            </a:r>
          </a:p>
        </p:txBody>
      </p:sp>
    </p:spTree>
    <p:extLst>
      <p:ext uri="{BB962C8B-B14F-4D97-AF65-F5344CB8AC3E}">
        <p14:creationId xmlns:p14="http://schemas.microsoft.com/office/powerpoint/2010/main" val="29071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192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868680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57076"/>
            <a:ext cx="11379200" cy="71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C7C26F-6025-4A9C-9147-02ACF2511635}"/>
              </a:ext>
            </a:extLst>
          </p:cNvPr>
          <p:cNvSpPr/>
          <p:nvPr/>
        </p:nvSpPr>
        <p:spPr>
          <a:xfrm>
            <a:off x="547436" y="6594128"/>
            <a:ext cx="65" cy="1384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4D3DC-FAF4-45C0-958A-27B93C48168F}"/>
              </a:ext>
            </a:extLst>
          </p:cNvPr>
          <p:cNvSpPr>
            <a:spLocks/>
          </p:cNvSpPr>
          <p:nvPr/>
        </p:nvSpPr>
        <p:spPr>
          <a:xfrm>
            <a:off x="8438674" y="6594128"/>
            <a:ext cx="3341528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Segoe UI" panose="020B0502040204020203" pitchFamily="34" charset="0"/>
              </a:rPr>
              <a:t>Copyright © 2021 HCL Technologies Limited  |  www.hcltech.com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87E8FC-6845-41F5-AF5A-D63CF7138495}"/>
              </a:ext>
            </a:extLst>
          </p:cNvPr>
          <p:cNvGrpSpPr/>
          <p:nvPr/>
        </p:nvGrpSpPr>
        <p:grpSpPr>
          <a:xfrm>
            <a:off x="10546240" y="6380402"/>
            <a:ext cx="1219595" cy="186117"/>
            <a:chOff x="10543493" y="6380401"/>
            <a:chExt cx="1219277" cy="186117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0A4648C-7022-492E-B132-12914C2D83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3493" y="6393814"/>
              <a:ext cx="468953" cy="162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72D539E-5F7D-4473-8C43-2D773C46E8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8787" y="6380401"/>
              <a:ext cx="442759" cy="18611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78A5DF3-E550-4534-8122-29ABCEF742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2251" y="6393814"/>
              <a:ext cx="340519" cy="162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3B2962-CA1A-458D-8B01-78B5AA543C70}"/>
              </a:ext>
            </a:extLst>
          </p:cNvPr>
          <p:cNvCxnSpPr/>
          <p:nvPr/>
        </p:nvCxnSpPr>
        <p:spPr bwMode="auto">
          <a:xfrm>
            <a:off x="612862" y="6602656"/>
            <a:ext cx="0" cy="121443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CD9049-97CB-4B01-9AF7-D979C81D05BE}"/>
              </a:ext>
            </a:extLst>
          </p:cNvPr>
          <p:cNvCxnSpPr/>
          <p:nvPr userDrawn="1"/>
        </p:nvCxnSpPr>
        <p:spPr bwMode="auto">
          <a:xfrm>
            <a:off x="0" y="868680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687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none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3363" indent="-233363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−"/>
        <a:defRPr sz="1400">
          <a:solidFill>
            <a:schemeClr val="tx1"/>
          </a:solidFill>
          <a:latin typeface="+mj-lt"/>
        </a:defRPr>
      </a:lvl2pPr>
      <a:lvl3pPr marL="690563" indent="-23336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Calibri" panose="020F0502020204030204" pitchFamily="34" charset="0"/>
        <a:buChar char="▫"/>
        <a:defRPr sz="1400">
          <a:solidFill>
            <a:schemeClr val="tx1"/>
          </a:solidFill>
          <a:latin typeface="+mj-lt"/>
        </a:defRPr>
      </a:lvl3pPr>
      <a:lvl4pPr marL="9048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jpeg"/><Relationship Id="rId3" Type="http://schemas.openxmlformats.org/officeDocument/2006/relationships/diagramLayout" Target="../diagrams/layout1.xml"/><Relationship Id="rId21" Type="http://schemas.openxmlformats.org/officeDocument/2006/relationships/diagramQuickStyle" Target="../diagrams/quickStyle2.xml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6" Type="http://schemas.openxmlformats.org/officeDocument/2006/relationships/image" Target="../media/image13.png"/><Relationship Id="rId20" Type="http://schemas.openxmlformats.org/officeDocument/2006/relationships/diagramLayout" Target="../diagrams/layout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png"/><Relationship Id="rId23" Type="http://schemas.microsoft.com/office/2007/relationships/diagramDrawing" Target="../diagrams/drawing2.xml"/><Relationship Id="rId10" Type="http://schemas.openxmlformats.org/officeDocument/2006/relationships/image" Target="../media/image7.png"/><Relationship Id="rId19" Type="http://schemas.openxmlformats.org/officeDocument/2006/relationships/diagramData" Target="../diagrams/data2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jpg"/><Relationship Id="rId22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434" y="2549778"/>
            <a:ext cx="62461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dirty="0"/>
              <a:t>DevOps</a:t>
            </a:r>
            <a:r>
              <a:rPr lang="en-US" sz="2400" spc="-95" dirty="0"/>
              <a:t> Posture Maturity </a:t>
            </a:r>
            <a:r>
              <a:rPr lang="en-US" sz="2400" dirty="0"/>
              <a:t>Assessment   --Pulkit.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85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 bwMode="auto">
          <a:xfrm>
            <a:off x="971551" y="1623468"/>
            <a:ext cx="9906000" cy="4472532"/>
          </a:xfrm>
          <a:prstGeom prst="roundRect">
            <a:avLst/>
          </a:prstGeom>
          <a:noFill/>
          <a:ln w="952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33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41" y="1193469"/>
            <a:ext cx="7497806" cy="328231"/>
          </a:xfrm>
        </p:spPr>
        <p:txBody>
          <a:bodyPr/>
          <a:lstStyle/>
          <a:p>
            <a:r>
              <a:rPr lang="en-US" sz="2133" dirty="0"/>
              <a:t>DevSecOps - CI process with Security checks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084968" y="1694408"/>
          <a:ext cx="7686051" cy="3717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46810" y="5514777"/>
            <a:ext cx="221191" cy="123111"/>
          </a:xfrm>
        </p:spPr>
        <p:txBody>
          <a:bodyPr/>
          <a:lstStyle/>
          <a:p>
            <a:pPr>
              <a:defRPr/>
            </a:pPr>
            <a:fld id="{51B901D1-D6F8-4F4F-A72A-71883671B0B6}" type="slidenum">
              <a:rPr lang="en-US" sz="800">
                <a:solidFill>
                  <a:srgbClr val="474747"/>
                </a:solidFill>
              </a:rPr>
              <a:pPr>
                <a:defRPr/>
              </a:pPr>
              <a:t>10</a:t>
            </a:fld>
            <a:endParaRPr lang="en-US" sz="800" dirty="0">
              <a:solidFill>
                <a:srgbClr val="47474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66" y="4246460"/>
            <a:ext cx="1171477" cy="780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508" y="5061507"/>
            <a:ext cx="644379" cy="4446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28" y="1694406"/>
            <a:ext cx="1238153" cy="290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260" y="4029828"/>
            <a:ext cx="1188841" cy="4570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 bwMode="gray">
          <a:xfrm>
            <a:off x="2190662" y="2605545"/>
            <a:ext cx="1863635" cy="179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1383" tIns="30692" rIns="61383" bIns="3069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90500" indent="-190500">
              <a:spcBef>
                <a:spcPts val="2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733" dirty="0"/>
              <a:t>Jenkins Dev  build</a:t>
            </a:r>
          </a:p>
          <a:p>
            <a:pPr marL="495300" lvl="1" indent="-190500">
              <a:spcBef>
                <a:spcPts val="2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733" dirty="0"/>
              <a:t>Binary built in Jenkins and copied to File server</a:t>
            </a:r>
          </a:p>
          <a:p>
            <a:pPr marL="495300" lvl="1" indent="-190500">
              <a:spcBef>
                <a:spcPts val="2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733" dirty="0"/>
              <a:t>Docker script creates the </a:t>
            </a:r>
            <a:r>
              <a:rPr lang="en-US" sz="733" dirty="0" err="1"/>
              <a:t>docker</a:t>
            </a:r>
            <a:r>
              <a:rPr lang="en-US" sz="733" dirty="0"/>
              <a:t> image</a:t>
            </a:r>
          </a:p>
          <a:p>
            <a:pPr marL="190500" indent="-190500">
              <a:spcBef>
                <a:spcPts val="2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733" dirty="0"/>
              <a:t>Jenkins – Deploy  (By Developer)</a:t>
            </a:r>
          </a:p>
          <a:p>
            <a:pPr marL="495300" lvl="1" indent="-190500">
              <a:spcBef>
                <a:spcPts val="2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733" dirty="0"/>
              <a:t>Deploys on the target </a:t>
            </a:r>
            <a:r>
              <a:rPr lang="en-US" sz="733" dirty="0" err="1"/>
              <a:t>env</a:t>
            </a:r>
            <a:r>
              <a:rPr lang="en-US" sz="733" dirty="0"/>
              <a:t> – Dev</a:t>
            </a:r>
          </a:p>
          <a:p>
            <a:pPr marL="190500" indent="-190500">
              <a:spcBef>
                <a:spcPts val="2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733" dirty="0">
                <a:solidFill>
                  <a:srgbClr val="474747"/>
                </a:solidFill>
              </a:rPr>
              <a:t>Jenkins – Deploy (By Dev Ops)</a:t>
            </a:r>
          </a:p>
          <a:p>
            <a:pPr marL="495300" lvl="1" indent="-190500">
              <a:spcBef>
                <a:spcPts val="2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sz="733" dirty="0">
                <a:solidFill>
                  <a:srgbClr val="474747"/>
                </a:solidFill>
              </a:rPr>
              <a:t>Pre-built Dev Image deployed to target environment</a:t>
            </a:r>
          </a:p>
          <a:p>
            <a:pPr lvl="0"/>
            <a:endParaRPr lang="en-US" sz="700" dirty="0"/>
          </a:p>
          <a:p>
            <a:pPr lvl="1"/>
            <a:endParaRPr lang="en-US" sz="600" dirty="0"/>
          </a:p>
          <a:p>
            <a:pPr marL="190500" indent="-190500">
              <a:spcBef>
                <a:spcPts val="200"/>
              </a:spcBef>
              <a:buClr>
                <a:srgbClr val="0081C6"/>
              </a:buClr>
              <a:buSzPct val="80000"/>
              <a:buFont typeface="Wingdings" panose="05000000000000000000" pitchFamily="2" charset="2"/>
              <a:buChar char="n"/>
            </a:pPr>
            <a:endParaRPr lang="en-US" sz="733" dirty="0">
              <a:solidFill>
                <a:srgbClr val="474747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22" y="2556687"/>
            <a:ext cx="1799743" cy="5399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3281" y="1712216"/>
            <a:ext cx="729161" cy="5700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20" y="1623468"/>
            <a:ext cx="531404" cy="5885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91" y="1716291"/>
            <a:ext cx="881743" cy="342900"/>
          </a:xfrm>
          <a:prstGeom prst="rect">
            <a:avLst/>
          </a:prstGeom>
        </p:spPr>
      </p:pic>
      <p:sp>
        <p:nvSpPr>
          <p:cNvPr id="23" name="AutoShape 6" descr="Image result for CONTINUOUS INTEGRATION"/>
          <p:cNvSpPr>
            <a:spLocks noChangeAspect="1" noChangeArrowheads="1"/>
          </p:cNvSpPr>
          <p:nvPr/>
        </p:nvSpPr>
        <p:spPr bwMode="auto">
          <a:xfrm>
            <a:off x="1627717" y="1046693"/>
            <a:ext cx="203200" cy="2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78" y="3180289"/>
            <a:ext cx="1627051" cy="7174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87259" y="3718018"/>
            <a:ext cx="1175352" cy="373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24142" y="5084415"/>
            <a:ext cx="537492" cy="415205"/>
          </a:xfrm>
          <a:prstGeom prst="rect">
            <a:avLst/>
          </a:prstGeom>
        </p:spPr>
      </p:pic>
      <p:pic>
        <p:nvPicPr>
          <p:cNvPr id="10242" name="Picture 2" descr="Image result for synopsys coverity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808" y="4919845"/>
            <a:ext cx="820134" cy="2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5E6C55-4E22-4729-A023-4A77F11924B4}"/>
              </a:ext>
            </a:extLst>
          </p:cNvPr>
          <p:cNvSpPr/>
          <p:nvPr/>
        </p:nvSpPr>
        <p:spPr bwMode="auto">
          <a:xfrm>
            <a:off x="6407151" y="1712216"/>
            <a:ext cx="3617919" cy="31455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33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2DF4A9D4-0458-439C-B27B-A820533FA327}"/>
              </a:ext>
            </a:extLst>
          </p:cNvPr>
          <p:cNvGraphicFramePr>
            <a:graphicFrameLocks/>
          </p:cNvGraphicFramePr>
          <p:nvPr/>
        </p:nvGraphicFramePr>
        <p:xfrm>
          <a:off x="2088571" y="1694408"/>
          <a:ext cx="7686051" cy="3717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397079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080" y="219684"/>
            <a:ext cx="8470900" cy="615553"/>
          </a:xfrm>
        </p:spPr>
        <p:txBody>
          <a:bodyPr/>
          <a:lstStyle/>
          <a:p>
            <a:r>
              <a:rPr lang="en-US" dirty="0"/>
              <a:t>DevSecOps - Continuous security validation to CI/CD pipeline – Industry Recommendations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0080" y="1857104"/>
            <a:ext cx="3381191" cy="4642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DevSecOps incorporates the security team and their capabilities into the DevOps practices making security a responsibility of everyone on the team</a:t>
            </a:r>
          </a:p>
          <a:p>
            <a:pPr marL="0" indent="0">
              <a:buNone/>
            </a:pPr>
            <a:r>
              <a:rPr lang="en-US" dirty="0"/>
              <a:t>Security needs to shift from an afterthought to being evaluated at every step of the process. </a:t>
            </a:r>
          </a:p>
          <a:p>
            <a:pPr marL="0" indent="0">
              <a:buNone/>
            </a:pPr>
            <a:r>
              <a:rPr lang="en-US" dirty="0"/>
              <a:t>Securing applications is a continuous process that encompasses secure infrastructure, designing an architecture with layered security, continuous security validation, and monitoring for attacks.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19980A-B1E7-47B0-A533-8276885B9457}" type="slidenum">
              <a:rPr lang="en-US" smtClean="0">
                <a:solidFill>
                  <a:srgbClr val="47474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>
              <a:solidFill>
                <a:srgbClr val="474747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54" y="1593813"/>
            <a:ext cx="5191856" cy="29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9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7" y="219684"/>
            <a:ext cx="9429748" cy="989992"/>
          </a:xfrm>
        </p:spPr>
        <p:txBody>
          <a:bodyPr/>
          <a:lstStyle/>
          <a:p>
            <a:r>
              <a:rPr lang="en-US" dirty="0"/>
              <a:t>Issues and Pain points – Can be addressed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2026" y="971551"/>
            <a:ext cx="10896600" cy="4857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Selection of Version Control Tool</a:t>
            </a:r>
          </a:p>
          <a:p>
            <a:pPr marL="0" indent="0">
              <a:buNone/>
            </a:pPr>
            <a:r>
              <a:rPr lang="en-US" dirty="0"/>
              <a:t>2) Branching strategy/tagging and code syncing  (Major Issue)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22C3A"/>
                </a:solidFill>
                <a:latin typeface="Roboto" panose="02000000000000000000" pitchFamily="2" charset="0"/>
              </a:rPr>
              <a:t>3)  </a:t>
            </a:r>
            <a:r>
              <a:rPr lang="en-US" b="0" i="0" u="none" strike="noStrike" dirty="0">
                <a:solidFill>
                  <a:srgbClr val="222C3A"/>
                </a:solidFill>
                <a:effectLst/>
                <a:latin typeface="Roboto" panose="02000000000000000000" pitchFamily="2" charset="0"/>
              </a:rPr>
              <a:t>Moving from Traditional Infrastructure to Microservices</a:t>
            </a:r>
            <a:endParaRPr lang="en-US" dirty="0">
              <a:solidFill>
                <a:srgbClr val="334960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34960"/>
                </a:solidFill>
                <a:effectLst/>
                <a:latin typeface="Roboto" panose="02000000000000000000" pitchFamily="2" charset="0"/>
              </a:rPr>
              <a:t>4) </a:t>
            </a:r>
            <a:r>
              <a:rPr lang="en-US" b="0" i="0" u="none" strike="noStrike" dirty="0">
                <a:solidFill>
                  <a:srgbClr val="222C3A"/>
                </a:solidFill>
                <a:effectLst/>
                <a:latin typeface="Roboto" panose="02000000000000000000" pitchFamily="2" charset="0"/>
              </a:rPr>
              <a:t> Integrating Tools of Different Domains</a:t>
            </a:r>
            <a:endParaRPr lang="en-US" b="0" i="0" dirty="0">
              <a:solidFill>
                <a:srgbClr val="334960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222C3A"/>
                </a:solidFill>
                <a:latin typeface="Roboto" panose="02000000000000000000" pitchFamily="2" charset="0"/>
              </a:rPr>
              <a:t>5) </a:t>
            </a:r>
            <a:r>
              <a:rPr lang="en-US" b="0" i="0" u="none" strike="noStrike" dirty="0">
                <a:solidFill>
                  <a:srgbClr val="222C3A"/>
                </a:solidFill>
                <a:effectLst/>
                <a:latin typeface="Roboto" panose="02000000000000000000" pitchFamily="2" charset="0"/>
              </a:rPr>
              <a:t>Changing Well Defined Processes to More Efficient Ones</a:t>
            </a:r>
            <a:endParaRPr lang="en-US" b="0" i="0" dirty="0">
              <a:solidFill>
                <a:srgbClr val="334960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222C3A"/>
                </a:solidFill>
                <a:latin typeface="Roboto" panose="02000000000000000000" pitchFamily="2" charset="0"/>
              </a:rPr>
              <a:t>6) </a:t>
            </a:r>
            <a:r>
              <a:rPr lang="en-US" b="0" i="0" u="none" strike="noStrike" dirty="0">
                <a:solidFill>
                  <a:srgbClr val="222C3A"/>
                </a:solidFill>
                <a:effectLst/>
                <a:latin typeface="Roboto" panose="02000000000000000000" pitchFamily="2" charset="0"/>
              </a:rPr>
              <a:t>Separate Tools Set for Dev and Ops Team</a:t>
            </a:r>
            <a:endParaRPr lang="en-US" dirty="0">
              <a:solidFill>
                <a:srgbClr val="334960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34960"/>
                </a:solidFill>
                <a:effectLst/>
                <a:latin typeface="Roboto" panose="02000000000000000000" pitchFamily="2" charset="0"/>
              </a:rPr>
              <a:t>7) </a:t>
            </a:r>
            <a:r>
              <a:rPr lang="en-US" b="0" i="0" u="none" strike="noStrike" dirty="0">
                <a:solidFill>
                  <a:srgbClr val="222C3A"/>
                </a:solidFill>
                <a:effectLst/>
                <a:latin typeface="Roboto" panose="02000000000000000000" pitchFamily="2" charset="0"/>
              </a:rPr>
              <a:t>Adoption of New Tools</a:t>
            </a:r>
            <a:endParaRPr lang="en-US" b="0" i="0" dirty="0">
              <a:solidFill>
                <a:srgbClr val="334960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222C3A"/>
                </a:solidFill>
                <a:latin typeface="Roboto" panose="02000000000000000000" pitchFamily="2" charset="0"/>
              </a:rPr>
              <a:t>8) </a:t>
            </a:r>
            <a:r>
              <a:rPr lang="en-US" b="0" i="0" u="none" strike="noStrike" dirty="0">
                <a:solidFill>
                  <a:srgbClr val="222C3A"/>
                </a:solidFill>
                <a:effectLst/>
                <a:latin typeface="Roboto" panose="02000000000000000000" pitchFamily="2" charset="0"/>
              </a:rPr>
              <a:t>Resistance to Change</a:t>
            </a:r>
            <a:endParaRPr lang="en-US" b="0" i="0" dirty="0">
              <a:solidFill>
                <a:srgbClr val="33496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4960"/>
                </a:solidFill>
                <a:latin typeface="Roboto" panose="02000000000000000000" pitchFamily="2" charset="0"/>
              </a:rPr>
              <a:t>9)  </a:t>
            </a:r>
            <a:r>
              <a:rPr lang="en-US" dirty="0"/>
              <a:t>A few interfacing products are not aligned to the overall agile processes and takes time to deliver changes resulting into delay in plan – need basis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19980A-B1E7-47B0-A533-8276885B9457}" type="slidenum">
              <a:rPr lang="en-US" smtClean="0">
                <a:solidFill>
                  <a:srgbClr val="47474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529396"/>
            <a:ext cx="5487797" cy="63350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165" dirty="0"/>
              <a:t>Benefits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93598" y="3247390"/>
            <a:ext cx="1907539" cy="16600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64515" marR="450850" indent="-35560">
              <a:lnSpc>
                <a:spcPts val="1939"/>
              </a:lnSpc>
              <a:spcBef>
                <a:spcPts val="345"/>
              </a:spcBef>
            </a:pPr>
            <a:r>
              <a:rPr sz="1800" b="1" spc="-90" dirty="0">
                <a:solidFill>
                  <a:srgbClr val="282828"/>
                </a:solidFill>
                <a:latin typeface="Lucida Sans"/>
                <a:cs typeface="Lucida Sans"/>
              </a:rPr>
              <a:t>Red</a:t>
            </a:r>
            <a:r>
              <a:rPr sz="1800" b="1" spc="-85" dirty="0">
                <a:solidFill>
                  <a:srgbClr val="282828"/>
                </a:solidFill>
                <a:latin typeface="Lucida Sans"/>
                <a:cs typeface="Lucida Sans"/>
              </a:rPr>
              <a:t>uced  </a:t>
            </a:r>
            <a:r>
              <a:rPr sz="1800" b="1" spc="-105" dirty="0">
                <a:solidFill>
                  <a:srgbClr val="282828"/>
                </a:solidFill>
                <a:latin typeface="Lucida Sans"/>
                <a:cs typeface="Lucida Sans"/>
              </a:rPr>
              <a:t>outages</a:t>
            </a:r>
            <a:endParaRPr sz="1800" dirty="0">
              <a:latin typeface="Lucida Sans"/>
              <a:cs typeface="Lucida Sans"/>
            </a:endParaRPr>
          </a:p>
          <a:p>
            <a:pPr marL="129539" marR="118745" algn="ctr">
              <a:lnSpc>
                <a:spcPts val="1510"/>
              </a:lnSpc>
              <a:spcBef>
                <a:spcPts val="1250"/>
              </a:spcBef>
            </a:pPr>
            <a:r>
              <a:rPr sz="1400" spc="-15" dirty="0">
                <a:solidFill>
                  <a:srgbClr val="222E3D"/>
                </a:solidFill>
                <a:latin typeface="Lucida Sans"/>
                <a:cs typeface="Lucida Sans"/>
              </a:rPr>
              <a:t>I</a:t>
            </a:r>
            <a:r>
              <a:rPr sz="1400" spc="-60" dirty="0">
                <a:solidFill>
                  <a:srgbClr val="222E3D"/>
                </a:solidFill>
                <a:latin typeface="Lucida Sans"/>
                <a:cs typeface="Lucida Sans"/>
              </a:rPr>
              <a:t>nc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rea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55" dirty="0">
                <a:solidFill>
                  <a:srgbClr val="222E3D"/>
                </a:solidFill>
                <a:latin typeface="Lucida Sans"/>
                <a:cs typeface="Lucida Sans"/>
              </a:rPr>
              <a:t>ed</a:t>
            </a:r>
            <a:r>
              <a:rPr sz="1400" spc="-12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aw</a:t>
            </a:r>
            <a:r>
              <a:rPr sz="1400" spc="-50" dirty="0">
                <a:solidFill>
                  <a:srgbClr val="222E3D"/>
                </a:solidFill>
                <a:latin typeface="Lucida Sans"/>
                <a:cs typeface="Lucida Sans"/>
              </a:rPr>
              <a:t>a</a:t>
            </a:r>
            <a:r>
              <a:rPr sz="1400" spc="-35" dirty="0">
                <a:solidFill>
                  <a:srgbClr val="222E3D"/>
                </a:solidFill>
                <a:latin typeface="Lucida Sans"/>
                <a:cs typeface="Lucida Sans"/>
              </a:rPr>
              <a:t>r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ene</a:t>
            </a:r>
            <a:r>
              <a:rPr sz="1400" spc="-12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80" dirty="0">
                <a:solidFill>
                  <a:srgbClr val="222E3D"/>
                </a:solidFill>
                <a:latin typeface="Lucida Sans"/>
                <a:cs typeface="Lucida Sans"/>
              </a:rPr>
              <a:t>s  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of</a:t>
            </a:r>
            <a:r>
              <a:rPr sz="1400" spc="-9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55" dirty="0">
                <a:solidFill>
                  <a:srgbClr val="222E3D"/>
                </a:solidFill>
                <a:latin typeface="Lucida Sans"/>
                <a:cs typeface="Lucida Sans"/>
              </a:rPr>
              <a:t>scheduled</a:t>
            </a:r>
            <a:endParaRPr sz="1400" dirty="0">
              <a:latin typeface="Lucida Sans"/>
              <a:cs typeface="Lucida Sans"/>
            </a:endParaRPr>
          </a:p>
          <a:p>
            <a:pPr marL="12065" marR="5080" algn="ctr">
              <a:lnSpc>
                <a:spcPts val="1510"/>
              </a:lnSpc>
              <a:spcBef>
                <a:spcPts val="5"/>
              </a:spcBef>
            </a:pPr>
            <a:r>
              <a:rPr sz="1400" spc="-65" dirty="0">
                <a:solidFill>
                  <a:srgbClr val="222E3D"/>
                </a:solidFill>
                <a:latin typeface="Lucida Sans"/>
                <a:cs typeface="Lucida Sans"/>
              </a:rPr>
              <a:t>m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ai</a:t>
            </a:r>
            <a:r>
              <a:rPr sz="1400" spc="-15" dirty="0">
                <a:solidFill>
                  <a:srgbClr val="222E3D"/>
                </a:solidFill>
                <a:latin typeface="Lucida Sans"/>
                <a:cs typeface="Lucida Sans"/>
              </a:rPr>
              <a:t>nt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en</a:t>
            </a:r>
            <a:r>
              <a:rPr sz="1400" spc="-35" dirty="0">
                <a:solidFill>
                  <a:srgbClr val="222E3D"/>
                </a:solidFill>
                <a:latin typeface="Lucida Sans"/>
                <a:cs typeface="Lucida Sans"/>
              </a:rPr>
              <a:t>a</a:t>
            </a:r>
            <a:r>
              <a:rPr sz="1400" spc="-55" dirty="0">
                <a:solidFill>
                  <a:srgbClr val="222E3D"/>
                </a:solidFill>
                <a:latin typeface="Lucida Sans"/>
                <a:cs typeface="Lucida Sans"/>
              </a:rPr>
              <a:t>nce</a:t>
            </a:r>
            <a:r>
              <a:rPr sz="1400" spc="-10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60" dirty="0">
                <a:solidFill>
                  <a:srgbClr val="222E3D"/>
                </a:solidFill>
                <a:latin typeface="Lucida Sans"/>
                <a:cs typeface="Lucida Sans"/>
              </a:rPr>
              <a:t>i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70" dirty="0">
                <a:solidFill>
                  <a:srgbClr val="222E3D"/>
                </a:solidFill>
                <a:latin typeface="Lucida Sans"/>
                <a:cs typeface="Lucida Sans"/>
              </a:rPr>
              <a:t>ues</a:t>
            </a:r>
            <a:r>
              <a:rPr sz="1400" spc="-13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lang="en-US" sz="1400" spc="-45" dirty="0">
                <a:solidFill>
                  <a:srgbClr val="222E3D"/>
                </a:solidFill>
                <a:latin typeface="Lucida Sans"/>
                <a:cs typeface="Lucida Sans"/>
              </a:rPr>
              <a:t>can be </a:t>
            </a:r>
            <a:r>
              <a:rPr sz="1400" spc="-50" dirty="0">
                <a:solidFill>
                  <a:srgbClr val="222E3D"/>
                </a:solidFill>
                <a:latin typeface="Lucida Sans"/>
                <a:cs typeface="Lucida Sans"/>
              </a:rPr>
              <a:t>r</a:t>
            </a:r>
            <a:r>
              <a:rPr sz="1400" spc="-80" dirty="0">
                <a:solidFill>
                  <a:srgbClr val="222E3D"/>
                </a:solidFill>
                <a:latin typeface="Lucida Sans"/>
                <a:cs typeface="Lucida Sans"/>
              </a:rPr>
              <a:t>e</a:t>
            </a:r>
            <a:r>
              <a:rPr sz="1400" spc="-65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50" dirty="0">
                <a:solidFill>
                  <a:srgbClr val="222E3D"/>
                </a:solidFill>
                <a:latin typeface="Lucida Sans"/>
                <a:cs typeface="Lucida Sans"/>
              </a:rPr>
              <a:t>u</a:t>
            </a:r>
            <a:r>
              <a:rPr sz="1400" spc="-35" dirty="0">
                <a:solidFill>
                  <a:srgbClr val="222E3D"/>
                </a:solidFill>
                <a:latin typeface="Lucida Sans"/>
                <a:cs typeface="Lucida Sans"/>
              </a:rPr>
              <a:t>l</a:t>
            </a:r>
            <a:r>
              <a:rPr sz="1400" spc="-30" dirty="0">
                <a:solidFill>
                  <a:srgbClr val="222E3D"/>
                </a:solidFill>
                <a:latin typeface="Lucida Sans"/>
                <a:cs typeface="Lucida Sans"/>
              </a:rPr>
              <a:t>ted</a:t>
            </a:r>
            <a:r>
              <a:rPr sz="1400" spc="-12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in</a:t>
            </a:r>
            <a:r>
              <a:rPr sz="1400" spc="-7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r</a:t>
            </a:r>
            <a:r>
              <a:rPr sz="1400" spc="-50" dirty="0">
                <a:solidFill>
                  <a:srgbClr val="222E3D"/>
                </a:solidFill>
                <a:latin typeface="Lucida Sans"/>
                <a:cs typeface="Lucida Sans"/>
              </a:rPr>
              <a:t>educed  </a:t>
            </a:r>
            <a:r>
              <a:rPr sz="1400" spc="-25" dirty="0">
                <a:solidFill>
                  <a:srgbClr val="222E3D"/>
                </a:solidFill>
                <a:latin typeface="Lucida Sans"/>
                <a:cs typeface="Lucida Sans"/>
              </a:rPr>
              <a:t>a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v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oida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b</a:t>
            </a:r>
            <a:r>
              <a:rPr sz="1400" spc="-30" dirty="0">
                <a:solidFill>
                  <a:srgbClr val="222E3D"/>
                </a:solidFill>
                <a:latin typeface="Lucida Sans"/>
                <a:cs typeface="Lucida Sans"/>
              </a:rPr>
              <a:t>l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e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35" dirty="0">
                <a:solidFill>
                  <a:srgbClr val="222E3D"/>
                </a:solidFill>
                <a:latin typeface="Lucida Sans"/>
                <a:cs typeface="Lucida Sans"/>
              </a:rPr>
              <a:t>outa</a:t>
            </a:r>
            <a:r>
              <a:rPr sz="1400" spc="-70" dirty="0">
                <a:solidFill>
                  <a:srgbClr val="222E3D"/>
                </a:solidFill>
                <a:latin typeface="Lucida Sans"/>
                <a:cs typeface="Lucida Sans"/>
              </a:rPr>
              <a:t>ges</a:t>
            </a:r>
            <a:endParaRPr sz="1400" dirty="0">
              <a:latin typeface="Lucida Sans"/>
              <a:cs typeface="Lucida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0673" y="2247773"/>
            <a:ext cx="782320" cy="889635"/>
            <a:chOff x="970673" y="2247773"/>
            <a:chExt cx="782320" cy="889635"/>
          </a:xfrm>
        </p:grpSpPr>
        <p:sp>
          <p:nvSpPr>
            <p:cNvPr id="5" name="object 5"/>
            <p:cNvSpPr/>
            <p:nvPr/>
          </p:nvSpPr>
          <p:spPr>
            <a:xfrm>
              <a:off x="1119212" y="2399411"/>
              <a:ext cx="485140" cy="558800"/>
            </a:xfrm>
            <a:custGeom>
              <a:avLst/>
              <a:gdLst/>
              <a:ahLst/>
              <a:cxnLst/>
              <a:rect l="l" t="t" r="r" b="b"/>
              <a:pathLst>
                <a:path w="485140" h="558800">
                  <a:moveTo>
                    <a:pt x="484924" y="242315"/>
                  </a:moveTo>
                  <a:lnTo>
                    <a:pt x="480007" y="193435"/>
                  </a:lnTo>
                  <a:lnTo>
                    <a:pt x="465901" y="147929"/>
                  </a:lnTo>
                  <a:lnTo>
                    <a:pt x="443575" y="106765"/>
                  </a:lnTo>
                  <a:lnTo>
                    <a:pt x="413994" y="70913"/>
                  </a:lnTo>
                  <a:lnTo>
                    <a:pt x="378127" y="41342"/>
                  </a:lnTo>
                  <a:lnTo>
                    <a:pt x="336941" y="19020"/>
                  </a:lnTo>
                  <a:lnTo>
                    <a:pt x="291403" y="4916"/>
                  </a:lnTo>
                  <a:lnTo>
                    <a:pt x="242481" y="0"/>
                  </a:lnTo>
                  <a:lnTo>
                    <a:pt x="193557" y="4916"/>
                  </a:lnTo>
                  <a:lnTo>
                    <a:pt x="148014" y="19020"/>
                  </a:lnTo>
                  <a:lnTo>
                    <a:pt x="106822" y="41342"/>
                  </a:lnTo>
                  <a:lnTo>
                    <a:pt x="70948" y="70913"/>
                  </a:lnTo>
                  <a:lnTo>
                    <a:pt x="41360" y="106765"/>
                  </a:lnTo>
                  <a:lnTo>
                    <a:pt x="19028" y="147929"/>
                  </a:lnTo>
                  <a:lnTo>
                    <a:pt x="4918" y="193435"/>
                  </a:lnTo>
                  <a:lnTo>
                    <a:pt x="0" y="242315"/>
                  </a:lnTo>
                  <a:lnTo>
                    <a:pt x="4546" y="289267"/>
                  </a:lnTo>
                  <a:lnTo>
                    <a:pt x="17608" y="333153"/>
                  </a:lnTo>
                  <a:lnTo>
                    <a:pt x="38320" y="373110"/>
                  </a:lnTo>
                  <a:lnTo>
                    <a:pt x="65817" y="408272"/>
                  </a:lnTo>
                  <a:lnTo>
                    <a:pt x="99234" y="437775"/>
                  </a:lnTo>
                  <a:lnTo>
                    <a:pt x="137706" y="460755"/>
                  </a:lnTo>
                  <a:lnTo>
                    <a:pt x="137706" y="558291"/>
                  </a:lnTo>
                  <a:lnTo>
                    <a:pt x="347256" y="558291"/>
                  </a:lnTo>
                  <a:lnTo>
                    <a:pt x="347256" y="460755"/>
                  </a:lnTo>
                  <a:lnTo>
                    <a:pt x="385720" y="437775"/>
                  </a:lnTo>
                  <a:lnTo>
                    <a:pt x="419128" y="408272"/>
                  </a:lnTo>
                  <a:lnTo>
                    <a:pt x="446617" y="373110"/>
                  </a:lnTo>
                  <a:lnTo>
                    <a:pt x="467322" y="333153"/>
                  </a:lnTo>
                  <a:lnTo>
                    <a:pt x="480379" y="289267"/>
                  </a:lnTo>
                  <a:lnTo>
                    <a:pt x="484924" y="242315"/>
                  </a:lnTo>
                  <a:close/>
                </a:path>
                <a:path w="485140" h="558800">
                  <a:moveTo>
                    <a:pt x="242481" y="558673"/>
                  </a:moveTo>
                  <a:lnTo>
                    <a:pt x="242481" y="342900"/>
                  </a:lnTo>
                </a:path>
                <a:path w="485140" h="558800">
                  <a:moveTo>
                    <a:pt x="188887" y="339978"/>
                  </a:moveTo>
                  <a:lnTo>
                    <a:pt x="296075" y="339978"/>
                  </a:lnTo>
                </a:path>
              </a:pathLst>
            </a:custGeom>
            <a:ln w="19812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0579" y="2257679"/>
              <a:ext cx="762635" cy="541020"/>
            </a:xfrm>
            <a:custGeom>
              <a:avLst/>
              <a:gdLst/>
              <a:ahLst/>
              <a:cxnLst/>
              <a:rect l="l" t="t" r="r" b="b"/>
              <a:pathLst>
                <a:path w="762635" h="541019">
                  <a:moveTo>
                    <a:pt x="264185" y="98679"/>
                  </a:moveTo>
                  <a:lnTo>
                    <a:pt x="223888" y="0"/>
                  </a:lnTo>
                </a:path>
                <a:path w="762635" h="541019">
                  <a:moveTo>
                    <a:pt x="0" y="540512"/>
                  </a:moveTo>
                  <a:lnTo>
                    <a:pt x="99250" y="498475"/>
                  </a:lnTo>
                </a:path>
                <a:path w="762635" h="541019">
                  <a:moveTo>
                    <a:pt x="662927" y="264160"/>
                  </a:moveTo>
                  <a:lnTo>
                    <a:pt x="762241" y="223900"/>
                  </a:lnTo>
                </a:path>
                <a:path w="762635" h="541019">
                  <a:moveTo>
                    <a:pt x="0" y="223900"/>
                  </a:moveTo>
                  <a:lnTo>
                    <a:pt x="99250" y="264795"/>
                  </a:lnTo>
                </a:path>
                <a:path w="762635" h="541019">
                  <a:moveTo>
                    <a:pt x="662927" y="499745"/>
                  </a:moveTo>
                  <a:lnTo>
                    <a:pt x="762241" y="540004"/>
                  </a:lnTo>
                </a:path>
                <a:path w="762635" h="541019">
                  <a:moveTo>
                    <a:pt x="498208" y="98679"/>
                  </a:moveTo>
                  <a:lnTo>
                    <a:pt x="538467" y="0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6411" y="2983230"/>
              <a:ext cx="210820" cy="144145"/>
            </a:xfrm>
            <a:custGeom>
              <a:avLst/>
              <a:gdLst/>
              <a:ahLst/>
              <a:cxnLst/>
              <a:rect l="l" t="t" r="r" b="b"/>
              <a:pathLst>
                <a:path w="210819" h="144144">
                  <a:moveTo>
                    <a:pt x="199008" y="31750"/>
                  </a:moveTo>
                  <a:lnTo>
                    <a:pt x="11429" y="31750"/>
                  </a:lnTo>
                  <a:lnTo>
                    <a:pt x="4813" y="31750"/>
                  </a:lnTo>
                  <a:lnTo>
                    <a:pt x="0" y="26162"/>
                  </a:lnTo>
                  <a:lnTo>
                    <a:pt x="0" y="20066"/>
                  </a:lnTo>
                  <a:lnTo>
                    <a:pt x="0" y="11557"/>
                  </a:lnTo>
                  <a:lnTo>
                    <a:pt x="0" y="4825"/>
                  </a:lnTo>
                  <a:lnTo>
                    <a:pt x="5410" y="0"/>
                  </a:lnTo>
                  <a:lnTo>
                    <a:pt x="11429" y="0"/>
                  </a:lnTo>
                  <a:lnTo>
                    <a:pt x="198500" y="0"/>
                  </a:lnTo>
                  <a:lnTo>
                    <a:pt x="205104" y="0"/>
                  </a:lnTo>
                  <a:lnTo>
                    <a:pt x="209930" y="5461"/>
                  </a:lnTo>
                  <a:lnTo>
                    <a:pt x="209930" y="11557"/>
                  </a:lnTo>
                  <a:lnTo>
                    <a:pt x="209930" y="20066"/>
                  </a:lnTo>
                  <a:lnTo>
                    <a:pt x="210438" y="26162"/>
                  </a:lnTo>
                  <a:lnTo>
                    <a:pt x="205104" y="31750"/>
                  </a:lnTo>
                  <a:lnTo>
                    <a:pt x="199008" y="31750"/>
                  </a:lnTo>
                  <a:close/>
                </a:path>
                <a:path w="210819" h="144144">
                  <a:moveTo>
                    <a:pt x="199008" y="88137"/>
                  </a:moveTo>
                  <a:lnTo>
                    <a:pt x="11429" y="88137"/>
                  </a:lnTo>
                  <a:lnTo>
                    <a:pt x="4813" y="88137"/>
                  </a:lnTo>
                  <a:lnTo>
                    <a:pt x="0" y="82550"/>
                  </a:lnTo>
                  <a:lnTo>
                    <a:pt x="0" y="76454"/>
                  </a:lnTo>
                  <a:lnTo>
                    <a:pt x="0" y="67945"/>
                  </a:lnTo>
                  <a:lnTo>
                    <a:pt x="0" y="61214"/>
                  </a:lnTo>
                  <a:lnTo>
                    <a:pt x="5410" y="56387"/>
                  </a:lnTo>
                  <a:lnTo>
                    <a:pt x="11429" y="56387"/>
                  </a:lnTo>
                  <a:lnTo>
                    <a:pt x="198500" y="56387"/>
                  </a:lnTo>
                  <a:lnTo>
                    <a:pt x="205104" y="56387"/>
                  </a:lnTo>
                  <a:lnTo>
                    <a:pt x="209930" y="61849"/>
                  </a:lnTo>
                  <a:lnTo>
                    <a:pt x="209930" y="67945"/>
                  </a:lnTo>
                  <a:lnTo>
                    <a:pt x="209930" y="76454"/>
                  </a:lnTo>
                  <a:lnTo>
                    <a:pt x="210438" y="82550"/>
                  </a:lnTo>
                  <a:lnTo>
                    <a:pt x="205104" y="88137"/>
                  </a:lnTo>
                  <a:lnTo>
                    <a:pt x="199008" y="88137"/>
                  </a:lnTo>
                  <a:close/>
                </a:path>
                <a:path w="210819" h="144144">
                  <a:moveTo>
                    <a:pt x="137922" y="143764"/>
                  </a:moveTo>
                  <a:lnTo>
                    <a:pt x="71754" y="143764"/>
                  </a:lnTo>
                  <a:lnTo>
                    <a:pt x="54863" y="112522"/>
                  </a:lnTo>
                  <a:lnTo>
                    <a:pt x="154685" y="112522"/>
                  </a:lnTo>
                  <a:lnTo>
                    <a:pt x="137922" y="143764"/>
                  </a:lnTo>
                  <a:close/>
                </a:path>
              </a:pathLst>
            </a:custGeom>
            <a:ln w="19812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83585" y="3247390"/>
            <a:ext cx="1845945" cy="204479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4160" marR="293370" algn="ctr">
              <a:lnSpc>
                <a:spcPts val="1939"/>
              </a:lnSpc>
              <a:spcBef>
                <a:spcPts val="345"/>
              </a:spcBef>
            </a:pPr>
            <a:r>
              <a:rPr sz="1800" b="1" spc="-114" dirty="0">
                <a:solidFill>
                  <a:srgbClr val="282828"/>
                </a:solidFill>
                <a:latin typeface="Lucida Sans"/>
                <a:cs typeface="Lucida Sans"/>
              </a:rPr>
              <a:t>Da</a:t>
            </a:r>
            <a:r>
              <a:rPr sz="1800" b="1" spc="-50" dirty="0">
                <a:solidFill>
                  <a:srgbClr val="282828"/>
                </a:solidFill>
                <a:latin typeface="Lucida Sans"/>
                <a:cs typeface="Lucida Sans"/>
              </a:rPr>
              <a:t>ta</a:t>
            </a:r>
            <a:r>
              <a:rPr sz="1800" b="1" spc="-434" dirty="0">
                <a:solidFill>
                  <a:srgbClr val="282828"/>
                </a:solidFill>
                <a:latin typeface="Lucida Sans"/>
                <a:cs typeface="Lucida Sans"/>
              </a:rPr>
              <a:t>-</a:t>
            </a:r>
            <a:r>
              <a:rPr sz="1800" b="1" spc="-95" dirty="0">
                <a:solidFill>
                  <a:srgbClr val="282828"/>
                </a:solidFill>
                <a:latin typeface="Lucida Sans"/>
                <a:cs typeface="Lucida Sans"/>
              </a:rPr>
              <a:t>dr</a:t>
            </a:r>
            <a:r>
              <a:rPr sz="1800" b="1" spc="-75" dirty="0">
                <a:solidFill>
                  <a:srgbClr val="282828"/>
                </a:solidFill>
                <a:latin typeface="Lucida Sans"/>
                <a:cs typeface="Lucida Sans"/>
              </a:rPr>
              <a:t>iven  </a:t>
            </a:r>
            <a:r>
              <a:rPr sz="1800" b="1" spc="-135" dirty="0">
                <a:solidFill>
                  <a:srgbClr val="282828"/>
                </a:solidFill>
                <a:latin typeface="Lucida Sans"/>
                <a:cs typeface="Lucida Sans"/>
              </a:rPr>
              <a:t>discussions</a:t>
            </a:r>
            <a:endParaRPr sz="1800" dirty="0">
              <a:latin typeface="Lucida Sans"/>
              <a:cs typeface="Lucida Sans"/>
            </a:endParaRPr>
          </a:p>
          <a:p>
            <a:pPr marL="12700" marR="5080" indent="635" algn="ctr">
              <a:lnSpc>
                <a:spcPts val="1510"/>
              </a:lnSpc>
              <a:spcBef>
                <a:spcPts val="1250"/>
              </a:spcBef>
            </a:pPr>
            <a:r>
              <a:rPr sz="1400" spc="-60" dirty="0">
                <a:solidFill>
                  <a:srgbClr val="222E3D"/>
                </a:solidFill>
                <a:latin typeface="Lucida Sans"/>
                <a:cs typeface="Lucida Sans"/>
              </a:rPr>
              <a:t>Data-driven </a:t>
            </a:r>
            <a:r>
              <a:rPr sz="1400" spc="-5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70" dirty="0">
                <a:solidFill>
                  <a:srgbClr val="222E3D"/>
                </a:solidFill>
                <a:latin typeface="Lucida Sans"/>
                <a:cs typeface="Lucida Sans"/>
              </a:rPr>
              <a:t>dis</a:t>
            </a:r>
            <a:r>
              <a:rPr sz="1400" spc="-90" dirty="0">
                <a:solidFill>
                  <a:srgbClr val="222E3D"/>
                </a:solidFill>
                <a:latin typeface="Lucida Sans"/>
                <a:cs typeface="Lucida Sans"/>
              </a:rPr>
              <a:t>cus</a:t>
            </a:r>
            <a:r>
              <a:rPr sz="1400" spc="-8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io</a:t>
            </a:r>
            <a:r>
              <a:rPr sz="1400" spc="-70" dirty="0">
                <a:solidFill>
                  <a:srgbClr val="222E3D"/>
                </a:solidFill>
                <a:latin typeface="Lucida Sans"/>
                <a:cs typeface="Lucida Sans"/>
              </a:rPr>
              <a:t>n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114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15" dirty="0">
                <a:solidFill>
                  <a:srgbClr val="222E3D"/>
                </a:solidFill>
                <a:latin typeface="Lucida Sans"/>
                <a:cs typeface="Lucida Sans"/>
              </a:rPr>
              <a:t>wit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h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lang="en-US" sz="1400" spc="-45" dirty="0">
                <a:solidFill>
                  <a:srgbClr val="222E3D"/>
                </a:solidFill>
                <a:latin typeface="Lucida Sans"/>
                <a:cs typeface="Lucida Sans"/>
              </a:rPr>
              <a:t>all stakeholders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lang="en-US" sz="1400" spc="-45" dirty="0">
                <a:solidFill>
                  <a:srgbClr val="222E3D"/>
                </a:solidFill>
                <a:latin typeface="Lucida Sans"/>
                <a:cs typeface="Lucida Sans"/>
              </a:rPr>
              <a:t>will</a:t>
            </a:r>
            <a:r>
              <a:rPr sz="1400" spc="-10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50" dirty="0">
                <a:solidFill>
                  <a:srgbClr val="222E3D"/>
                </a:solidFill>
                <a:latin typeface="Lucida Sans"/>
                <a:cs typeface="Lucida Sans"/>
              </a:rPr>
              <a:t>r</a:t>
            </a:r>
            <a:r>
              <a:rPr sz="1400" spc="-80" dirty="0">
                <a:solidFill>
                  <a:srgbClr val="222E3D"/>
                </a:solidFill>
                <a:latin typeface="Lucida Sans"/>
                <a:cs typeface="Lucida Sans"/>
              </a:rPr>
              <a:t>e</a:t>
            </a:r>
            <a:r>
              <a:rPr sz="1400" spc="-65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50" dirty="0">
                <a:solidFill>
                  <a:srgbClr val="222E3D"/>
                </a:solidFill>
                <a:latin typeface="Lucida Sans"/>
                <a:cs typeface="Lucida Sans"/>
              </a:rPr>
              <a:t>u</a:t>
            </a:r>
            <a:r>
              <a:rPr sz="1400" spc="-35" dirty="0">
                <a:solidFill>
                  <a:srgbClr val="222E3D"/>
                </a:solidFill>
                <a:latin typeface="Lucida Sans"/>
                <a:cs typeface="Lucida Sans"/>
              </a:rPr>
              <a:t>l</a:t>
            </a:r>
            <a:r>
              <a:rPr sz="1400" spc="-25" dirty="0">
                <a:solidFill>
                  <a:srgbClr val="222E3D"/>
                </a:solidFill>
                <a:latin typeface="Lucida Sans"/>
                <a:cs typeface="Lucida Sans"/>
              </a:rPr>
              <a:t>t 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in</a:t>
            </a:r>
            <a:r>
              <a:rPr sz="1400" spc="-8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65" dirty="0">
                <a:solidFill>
                  <a:srgbClr val="222E3D"/>
                </a:solidFill>
                <a:latin typeface="Lucida Sans"/>
                <a:cs typeface="Lucida Sans"/>
              </a:rPr>
              <a:t>m</a:t>
            </a:r>
            <a:r>
              <a:rPr sz="1400" spc="-50" dirty="0">
                <a:solidFill>
                  <a:srgbClr val="222E3D"/>
                </a:solidFill>
                <a:latin typeface="Lucida Sans"/>
                <a:cs typeface="Lucida Sans"/>
              </a:rPr>
              <a:t>or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e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producti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v</a:t>
            </a:r>
            <a:r>
              <a:rPr sz="1400" spc="-30" dirty="0">
                <a:solidFill>
                  <a:srgbClr val="222E3D"/>
                </a:solidFill>
                <a:latin typeface="Lucida Sans"/>
                <a:cs typeface="Lucida Sans"/>
              </a:rPr>
              <a:t>e  </a:t>
            </a:r>
            <a:r>
              <a:rPr sz="1400" spc="-55" dirty="0">
                <a:solidFill>
                  <a:srgbClr val="222E3D"/>
                </a:solidFill>
                <a:latin typeface="Lucida Sans"/>
                <a:cs typeface="Lucida Sans"/>
              </a:rPr>
              <a:t>outcomes</a:t>
            </a:r>
            <a:r>
              <a:rPr sz="1400" spc="-10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an</a:t>
            </a:r>
            <a:r>
              <a:rPr sz="1400" spc="-55" dirty="0">
                <a:solidFill>
                  <a:srgbClr val="222E3D"/>
                </a:solidFill>
                <a:latin typeface="Lucida Sans"/>
                <a:cs typeface="Lucida Sans"/>
              </a:rPr>
              <a:t>d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35" dirty="0">
                <a:solidFill>
                  <a:srgbClr val="222E3D"/>
                </a:solidFill>
                <a:latin typeface="Lucida Sans"/>
                <a:cs typeface="Lucida Sans"/>
              </a:rPr>
              <a:t>a</a:t>
            </a:r>
            <a:r>
              <a:rPr sz="1400" spc="-8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60" dirty="0">
                <a:solidFill>
                  <a:srgbClr val="222E3D"/>
                </a:solidFill>
                <a:latin typeface="Lucida Sans"/>
                <a:cs typeface="Lucida Sans"/>
              </a:rPr>
              <a:t>b</a:t>
            </a:r>
            <a:r>
              <a:rPr sz="1400" spc="-5" dirty="0">
                <a:solidFill>
                  <a:srgbClr val="222E3D"/>
                </a:solidFill>
                <a:latin typeface="Lucida Sans"/>
                <a:cs typeface="Lucida Sans"/>
              </a:rPr>
              <a:t>ett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er  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relationship</a:t>
            </a:r>
            <a:r>
              <a:rPr lang="en-US" sz="1400" spc="-45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endParaRPr sz="1400" dirty="0">
              <a:latin typeface="Lucida Sans"/>
              <a:cs typeface="Lucida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4634" y="2386329"/>
            <a:ext cx="722630" cy="829944"/>
            <a:chOff x="3294634" y="2386329"/>
            <a:chExt cx="722630" cy="829944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0834" y="2386329"/>
              <a:ext cx="219328" cy="2208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04540" y="2560827"/>
              <a:ext cx="702945" cy="282575"/>
            </a:xfrm>
            <a:custGeom>
              <a:avLst/>
              <a:gdLst/>
              <a:ahLst/>
              <a:cxnLst/>
              <a:rect l="l" t="t" r="r" b="b"/>
              <a:pathLst>
                <a:path w="702945" h="282575">
                  <a:moveTo>
                    <a:pt x="291084" y="85979"/>
                  </a:moveTo>
                  <a:lnTo>
                    <a:pt x="246253" y="57620"/>
                  </a:lnTo>
                  <a:lnTo>
                    <a:pt x="200802" y="44432"/>
                  </a:lnTo>
                  <a:lnTo>
                    <a:pt x="176530" y="42672"/>
                  </a:lnTo>
                  <a:lnTo>
                    <a:pt x="129631" y="49167"/>
                  </a:lnTo>
                  <a:lnTo>
                    <a:pt x="87470" y="67498"/>
                  </a:lnTo>
                  <a:lnTo>
                    <a:pt x="51736" y="95932"/>
                  </a:lnTo>
                  <a:lnTo>
                    <a:pt x="24120" y="132738"/>
                  </a:lnTo>
                  <a:lnTo>
                    <a:pt x="6311" y="176183"/>
                  </a:lnTo>
                  <a:lnTo>
                    <a:pt x="0" y="224536"/>
                  </a:lnTo>
                  <a:lnTo>
                    <a:pt x="97409" y="224536"/>
                  </a:lnTo>
                </a:path>
                <a:path w="702945" h="282575">
                  <a:moveTo>
                    <a:pt x="345948" y="282448"/>
                  </a:moveTo>
                  <a:lnTo>
                    <a:pt x="680847" y="282448"/>
                  </a:lnTo>
                  <a:lnTo>
                    <a:pt x="687705" y="282448"/>
                  </a:lnTo>
                  <a:lnTo>
                    <a:pt x="694563" y="280035"/>
                  </a:lnTo>
                  <a:lnTo>
                    <a:pt x="700024" y="275589"/>
                  </a:lnTo>
                  <a:lnTo>
                    <a:pt x="702437" y="273558"/>
                  </a:lnTo>
                  <a:lnTo>
                    <a:pt x="702437" y="252984"/>
                  </a:lnTo>
                  <a:lnTo>
                    <a:pt x="595249" y="252984"/>
                  </a:lnTo>
                </a:path>
                <a:path w="702945" h="282575">
                  <a:moveTo>
                    <a:pt x="624713" y="209423"/>
                  </a:moveTo>
                  <a:lnTo>
                    <a:pt x="624713" y="213360"/>
                  </a:lnTo>
                  <a:lnTo>
                    <a:pt x="621284" y="216788"/>
                  </a:lnTo>
                  <a:lnTo>
                    <a:pt x="617347" y="216788"/>
                  </a:lnTo>
                  <a:lnTo>
                    <a:pt x="368554" y="216788"/>
                  </a:lnTo>
                  <a:lnTo>
                    <a:pt x="364617" y="216788"/>
                  </a:lnTo>
                  <a:lnTo>
                    <a:pt x="361188" y="213360"/>
                  </a:lnTo>
                  <a:lnTo>
                    <a:pt x="361188" y="209423"/>
                  </a:lnTo>
                  <a:lnTo>
                    <a:pt x="361188" y="43942"/>
                  </a:lnTo>
                  <a:lnTo>
                    <a:pt x="361188" y="40005"/>
                  </a:lnTo>
                  <a:lnTo>
                    <a:pt x="364617" y="36575"/>
                  </a:lnTo>
                  <a:lnTo>
                    <a:pt x="368554" y="36575"/>
                  </a:lnTo>
                  <a:lnTo>
                    <a:pt x="616331" y="36575"/>
                  </a:lnTo>
                  <a:lnTo>
                    <a:pt x="620268" y="36575"/>
                  </a:lnTo>
                  <a:lnTo>
                    <a:pt x="623697" y="40005"/>
                  </a:lnTo>
                  <a:lnTo>
                    <a:pt x="623697" y="43942"/>
                  </a:lnTo>
                  <a:lnTo>
                    <a:pt x="624713" y="209423"/>
                  </a:lnTo>
                  <a:close/>
                </a:path>
                <a:path w="702945" h="282575">
                  <a:moveTo>
                    <a:pt x="320039" y="191008"/>
                  </a:moveTo>
                  <a:lnTo>
                    <a:pt x="320039" y="8382"/>
                  </a:lnTo>
                  <a:lnTo>
                    <a:pt x="320039" y="3937"/>
                  </a:lnTo>
                  <a:lnTo>
                    <a:pt x="323976" y="0"/>
                  </a:lnTo>
                  <a:lnTo>
                    <a:pt x="328422" y="0"/>
                  </a:lnTo>
                  <a:lnTo>
                    <a:pt x="658495" y="0"/>
                  </a:lnTo>
                  <a:lnTo>
                    <a:pt x="662939" y="0"/>
                  </a:lnTo>
                  <a:lnTo>
                    <a:pt x="666876" y="3937"/>
                  </a:lnTo>
                  <a:lnTo>
                    <a:pt x="666876" y="8382"/>
                  </a:lnTo>
                  <a:lnTo>
                    <a:pt x="666876" y="245491"/>
                  </a:lnTo>
                  <a:lnTo>
                    <a:pt x="666876" y="249936"/>
                  </a:lnTo>
                  <a:lnTo>
                    <a:pt x="662939" y="253873"/>
                  </a:lnTo>
                  <a:lnTo>
                    <a:pt x="658495" y="253873"/>
                  </a:lnTo>
                  <a:lnTo>
                    <a:pt x="352933" y="253873"/>
                  </a:lnTo>
                </a:path>
              </a:pathLst>
            </a:custGeom>
            <a:ln w="19812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5030" y="2733801"/>
              <a:ext cx="219328" cy="2193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48736" y="2949447"/>
              <a:ext cx="301625" cy="183515"/>
            </a:xfrm>
            <a:custGeom>
              <a:avLst/>
              <a:gdLst/>
              <a:ahLst/>
              <a:cxnLst/>
              <a:rect l="l" t="t" r="r" b="b"/>
              <a:pathLst>
                <a:path w="301625" h="183514">
                  <a:moveTo>
                    <a:pt x="241300" y="12826"/>
                  </a:moveTo>
                  <a:lnTo>
                    <a:pt x="225887" y="7286"/>
                  </a:lnTo>
                  <a:lnTo>
                    <a:pt x="209819" y="3270"/>
                  </a:lnTo>
                  <a:lnTo>
                    <a:pt x="193204" y="825"/>
                  </a:lnTo>
                  <a:lnTo>
                    <a:pt x="176149" y="0"/>
                  </a:lnTo>
                  <a:lnTo>
                    <a:pt x="129366" y="6546"/>
                  </a:lnTo>
                  <a:lnTo>
                    <a:pt x="87300" y="25023"/>
                  </a:lnTo>
                  <a:lnTo>
                    <a:pt x="51641" y="53689"/>
                  </a:lnTo>
                  <a:lnTo>
                    <a:pt x="24078" y="90800"/>
                  </a:lnTo>
                  <a:lnTo>
                    <a:pt x="6301" y="134614"/>
                  </a:lnTo>
                  <a:lnTo>
                    <a:pt x="0" y="183387"/>
                  </a:lnTo>
                  <a:lnTo>
                    <a:pt x="301625" y="183387"/>
                  </a:lnTo>
                </a:path>
              </a:pathLst>
            </a:custGeom>
            <a:ln w="19811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3150" y="2902965"/>
              <a:ext cx="312927" cy="31292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121655" y="3247390"/>
            <a:ext cx="1812289" cy="18524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252729">
              <a:lnSpc>
                <a:spcPts val="1939"/>
              </a:lnSpc>
              <a:spcBef>
                <a:spcPts val="345"/>
              </a:spcBef>
            </a:pPr>
            <a:r>
              <a:rPr sz="1800" b="1" spc="-114" dirty="0">
                <a:latin typeface="Lucida Sans"/>
                <a:cs typeface="Lucida Sans"/>
              </a:rPr>
              <a:t>Data-driven </a:t>
            </a:r>
            <a:r>
              <a:rPr sz="1800" b="1" spc="-110" dirty="0">
                <a:latin typeface="Lucida Sans"/>
                <a:cs typeface="Lucida Sans"/>
              </a:rPr>
              <a:t> </a:t>
            </a:r>
            <a:r>
              <a:rPr sz="1800" b="1" spc="-100" dirty="0">
                <a:latin typeface="Lucida Sans"/>
                <a:cs typeface="Lucida Sans"/>
              </a:rPr>
              <a:t>decision</a:t>
            </a:r>
            <a:r>
              <a:rPr sz="1800" b="1" spc="-434" dirty="0">
                <a:latin typeface="Lucida Sans"/>
                <a:cs typeface="Lucida Sans"/>
              </a:rPr>
              <a:t>-</a:t>
            </a:r>
            <a:r>
              <a:rPr sz="1800" b="1" spc="-110" dirty="0">
                <a:latin typeface="Lucida Sans"/>
                <a:cs typeface="Lucida Sans"/>
              </a:rPr>
              <a:t>m</a:t>
            </a:r>
            <a:r>
              <a:rPr sz="1800" b="1" spc="-60" dirty="0">
                <a:latin typeface="Lucida Sans"/>
                <a:cs typeface="Lucida Sans"/>
              </a:rPr>
              <a:t>a</a:t>
            </a:r>
            <a:r>
              <a:rPr sz="1800" b="1" spc="-90" dirty="0">
                <a:latin typeface="Lucida Sans"/>
                <a:cs typeface="Lucida Sans"/>
              </a:rPr>
              <a:t>king</a:t>
            </a:r>
            <a:endParaRPr sz="1800" dirty="0">
              <a:latin typeface="Lucida Sans"/>
              <a:cs typeface="Lucida Sans"/>
            </a:endParaRPr>
          </a:p>
          <a:p>
            <a:pPr marL="13970" marR="76200" indent="1270" algn="ctr">
              <a:lnSpc>
                <a:spcPts val="1510"/>
              </a:lnSpc>
              <a:spcBef>
                <a:spcPts val="1250"/>
              </a:spcBef>
            </a:pPr>
            <a:r>
              <a:rPr sz="1400" spc="-60" dirty="0">
                <a:solidFill>
                  <a:srgbClr val="222E3D"/>
                </a:solidFill>
                <a:latin typeface="Lucida Sans"/>
                <a:cs typeface="Lucida Sans"/>
              </a:rPr>
              <a:t>Thr</a:t>
            </a:r>
            <a:r>
              <a:rPr sz="1400" spc="-55" dirty="0">
                <a:solidFill>
                  <a:srgbClr val="222E3D"/>
                </a:solidFill>
                <a:latin typeface="Lucida Sans"/>
                <a:cs typeface="Lucida Sans"/>
              </a:rPr>
              <a:t>ough</a:t>
            </a:r>
            <a:r>
              <a:rPr sz="1400" spc="-10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an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aly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80" dirty="0">
                <a:solidFill>
                  <a:srgbClr val="222E3D"/>
                </a:solidFill>
                <a:latin typeface="Lucida Sans"/>
                <a:cs typeface="Lucida Sans"/>
              </a:rPr>
              <a:t>is</a:t>
            </a:r>
            <a:r>
              <a:rPr sz="1400" spc="-114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of  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hi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30" dirty="0">
                <a:solidFill>
                  <a:srgbClr val="222E3D"/>
                </a:solidFill>
                <a:latin typeface="Lucida Sans"/>
                <a:cs typeface="Lucida Sans"/>
              </a:rPr>
              <a:t>to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r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ic</a:t>
            </a:r>
            <a:r>
              <a:rPr sz="1400" spc="-60" dirty="0">
                <a:solidFill>
                  <a:srgbClr val="222E3D"/>
                </a:solidFill>
                <a:latin typeface="Lucida Sans"/>
                <a:cs typeface="Lucida Sans"/>
              </a:rPr>
              <a:t>a</a:t>
            </a:r>
            <a:r>
              <a:rPr sz="1400" spc="-5" dirty="0">
                <a:solidFill>
                  <a:srgbClr val="222E3D"/>
                </a:solidFill>
                <a:latin typeface="Lucida Sans"/>
                <a:cs typeface="Lucida Sans"/>
              </a:rPr>
              <a:t>l</a:t>
            </a:r>
            <a:r>
              <a:rPr sz="1400" spc="-10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25" dirty="0">
                <a:solidFill>
                  <a:srgbClr val="222E3D"/>
                </a:solidFill>
                <a:latin typeface="Lucida Sans"/>
                <a:cs typeface="Lucida Sans"/>
              </a:rPr>
              <a:t>data  </a:t>
            </a:r>
            <a:r>
              <a:rPr sz="1400" spc="-15" dirty="0">
                <a:solidFill>
                  <a:srgbClr val="222E3D"/>
                </a:solidFill>
                <a:latin typeface="Lucida Sans"/>
                <a:cs typeface="Lucida Sans"/>
              </a:rPr>
              <a:t>patt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er</a:t>
            </a:r>
            <a:r>
              <a:rPr sz="1400" spc="-85" dirty="0">
                <a:solidFill>
                  <a:srgbClr val="222E3D"/>
                </a:solidFill>
                <a:latin typeface="Lucida Sans"/>
                <a:cs typeface="Lucida Sans"/>
              </a:rPr>
              <a:t>n</a:t>
            </a:r>
            <a:r>
              <a:rPr sz="1400" spc="-65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,</a:t>
            </a:r>
            <a:r>
              <a:rPr sz="1400" spc="-12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we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lang="en-US" sz="1400" spc="-45" dirty="0">
                <a:solidFill>
                  <a:srgbClr val="222E3D"/>
                </a:solidFill>
                <a:latin typeface="Lucida Sans"/>
                <a:cs typeface="Lucida Sans"/>
              </a:rPr>
              <a:t>can </a:t>
            </a:r>
            <a:r>
              <a:rPr sz="1400" spc="-25" dirty="0">
                <a:solidFill>
                  <a:srgbClr val="222E3D"/>
                </a:solidFill>
                <a:latin typeface="Lucida Sans"/>
                <a:cs typeface="Lucida Sans"/>
              </a:rPr>
              <a:t>ta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r</a:t>
            </a:r>
            <a:r>
              <a:rPr sz="1400" spc="-25" dirty="0">
                <a:solidFill>
                  <a:srgbClr val="222E3D"/>
                </a:solidFill>
                <a:latin typeface="Lucida Sans"/>
                <a:cs typeface="Lucida Sans"/>
              </a:rPr>
              <a:t>get</a:t>
            </a:r>
            <a:r>
              <a:rPr lang="en-US" sz="1400" spc="-2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55" dirty="0">
                <a:solidFill>
                  <a:srgbClr val="222E3D"/>
                </a:solidFill>
                <a:latin typeface="Lucida Sans"/>
                <a:cs typeface="Lucida Sans"/>
              </a:rPr>
              <a:t>com</a:t>
            </a:r>
            <a:r>
              <a:rPr sz="1400" spc="-80" dirty="0">
                <a:solidFill>
                  <a:srgbClr val="222E3D"/>
                </a:solidFill>
                <a:latin typeface="Lucida Sans"/>
                <a:cs typeface="Lucida Sans"/>
              </a:rPr>
              <a:t>m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on</a:t>
            </a:r>
            <a:r>
              <a:rPr sz="1400" spc="-80" dirty="0">
                <a:solidFill>
                  <a:srgbClr val="222E3D"/>
                </a:solidFill>
                <a:latin typeface="Lucida Sans"/>
                <a:cs typeface="Lucida Sans"/>
              </a:rPr>
              <a:t> is</a:t>
            </a:r>
            <a:r>
              <a:rPr sz="1400" spc="-10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70" dirty="0">
                <a:solidFill>
                  <a:srgbClr val="222E3D"/>
                </a:solidFill>
                <a:latin typeface="Lucida Sans"/>
                <a:cs typeface="Lucida Sans"/>
              </a:rPr>
              <a:t>ues</a:t>
            </a:r>
            <a:r>
              <a:rPr sz="1400" spc="-13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and  </a:t>
            </a:r>
            <a:r>
              <a:rPr sz="1400" spc="-50" dirty="0">
                <a:solidFill>
                  <a:srgbClr val="222E3D"/>
                </a:solidFill>
                <a:latin typeface="Lucida Sans"/>
                <a:cs typeface="Lucida Sans"/>
              </a:rPr>
              <a:t>prior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it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iz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e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35" dirty="0">
                <a:solidFill>
                  <a:srgbClr val="222E3D"/>
                </a:solidFill>
                <a:latin typeface="Lucida Sans"/>
                <a:cs typeface="Lucida Sans"/>
              </a:rPr>
              <a:t>auto</a:t>
            </a:r>
            <a:r>
              <a:rPr sz="1400" spc="-65" dirty="0">
                <a:solidFill>
                  <a:srgbClr val="222E3D"/>
                </a:solidFill>
                <a:latin typeface="Lucida Sans"/>
                <a:cs typeface="Lucida Sans"/>
              </a:rPr>
              <a:t>m</a:t>
            </a:r>
            <a:r>
              <a:rPr sz="1400" spc="-15" dirty="0">
                <a:solidFill>
                  <a:srgbClr val="222E3D"/>
                </a:solidFill>
                <a:latin typeface="Lucida Sans"/>
                <a:cs typeface="Lucida Sans"/>
              </a:rPr>
              <a:t>a</a:t>
            </a:r>
            <a:r>
              <a:rPr sz="1400" spc="-5" dirty="0">
                <a:solidFill>
                  <a:srgbClr val="222E3D"/>
                </a:solidFill>
                <a:latin typeface="Lucida Sans"/>
                <a:cs typeface="Lucida Sans"/>
              </a:rPr>
              <a:t>t</a:t>
            </a:r>
            <a:r>
              <a:rPr sz="1400" spc="-50" dirty="0">
                <a:solidFill>
                  <a:srgbClr val="222E3D"/>
                </a:solidFill>
                <a:latin typeface="Lucida Sans"/>
                <a:cs typeface="Lucida Sans"/>
              </a:rPr>
              <a:t>ion</a:t>
            </a:r>
            <a:endParaRPr sz="1400" dirty="0">
              <a:latin typeface="Lucida Sans"/>
              <a:cs typeface="Lucida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63361" y="2117648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0" y="46939"/>
                </a:moveTo>
                <a:lnTo>
                  <a:pt x="46939" y="46939"/>
                </a:lnTo>
                <a:lnTo>
                  <a:pt x="46939" y="0"/>
                </a:lnTo>
                <a:lnTo>
                  <a:pt x="0" y="0"/>
                </a:lnTo>
                <a:lnTo>
                  <a:pt x="0" y="46939"/>
                </a:lnTo>
                <a:close/>
              </a:path>
            </a:pathLst>
          </a:custGeom>
          <a:ln w="19812">
            <a:solidFill>
              <a:srgbClr val="527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631434" y="2153686"/>
            <a:ext cx="655955" cy="901065"/>
            <a:chOff x="5631434" y="2153686"/>
            <a:chExt cx="655955" cy="901065"/>
          </a:xfrm>
        </p:grpSpPr>
        <p:sp>
          <p:nvSpPr>
            <p:cNvPr id="18" name="object 18"/>
            <p:cNvSpPr/>
            <p:nvPr/>
          </p:nvSpPr>
          <p:spPr>
            <a:xfrm>
              <a:off x="5641340" y="2163592"/>
              <a:ext cx="396240" cy="408305"/>
            </a:xfrm>
            <a:custGeom>
              <a:avLst/>
              <a:gdLst/>
              <a:ahLst/>
              <a:cxnLst/>
              <a:rect l="l" t="t" r="r" b="b"/>
              <a:pathLst>
                <a:path w="396239" h="408305">
                  <a:moveTo>
                    <a:pt x="181101" y="150220"/>
                  </a:moveTo>
                  <a:lnTo>
                    <a:pt x="228041" y="150220"/>
                  </a:lnTo>
                  <a:lnTo>
                    <a:pt x="228041" y="102108"/>
                  </a:lnTo>
                  <a:lnTo>
                    <a:pt x="181101" y="102108"/>
                  </a:lnTo>
                  <a:lnTo>
                    <a:pt x="181101" y="150220"/>
                  </a:lnTo>
                  <a:close/>
                </a:path>
                <a:path w="396239" h="408305">
                  <a:moveTo>
                    <a:pt x="274065" y="48112"/>
                  </a:moveTo>
                  <a:lnTo>
                    <a:pt x="321005" y="48112"/>
                  </a:lnTo>
                  <a:lnTo>
                    <a:pt x="321005" y="0"/>
                  </a:lnTo>
                  <a:lnTo>
                    <a:pt x="274065" y="0"/>
                  </a:lnTo>
                  <a:lnTo>
                    <a:pt x="274065" y="48112"/>
                  </a:lnTo>
                  <a:close/>
                </a:path>
                <a:path w="396239" h="408305">
                  <a:moveTo>
                    <a:pt x="348742" y="202163"/>
                  </a:moveTo>
                  <a:lnTo>
                    <a:pt x="395681" y="202163"/>
                  </a:lnTo>
                  <a:lnTo>
                    <a:pt x="395681" y="155224"/>
                  </a:lnTo>
                  <a:lnTo>
                    <a:pt x="348742" y="155224"/>
                  </a:lnTo>
                  <a:lnTo>
                    <a:pt x="348742" y="202163"/>
                  </a:lnTo>
                  <a:close/>
                </a:path>
                <a:path w="396239" h="408305">
                  <a:moveTo>
                    <a:pt x="117348" y="252328"/>
                  </a:moveTo>
                  <a:lnTo>
                    <a:pt x="165461" y="252328"/>
                  </a:lnTo>
                  <a:lnTo>
                    <a:pt x="165461" y="204216"/>
                  </a:lnTo>
                  <a:lnTo>
                    <a:pt x="117348" y="204216"/>
                  </a:lnTo>
                  <a:lnTo>
                    <a:pt x="117348" y="252328"/>
                  </a:lnTo>
                  <a:close/>
                </a:path>
                <a:path w="396239" h="408305">
                  <a:moveTo>
                    <a:pt x="248158" y="243184"/>
                  </a:moveTo>
                  <a:lnTo>
                    <a:pt x="295097" y="243184"/>
                  </a:lnTo>
                  <a:lnTo>
                    <a:pt x="295097" y="195072"/>
                  </a:lnTo>
                  <a:lnTo>
                    <a:pt x="248158" y="195072"/>
                  </a:lnTo>
                  <a:lnTo>
                    <a:pt x="248158" y="243184"/>
                  </a:lnTo>
                  <a:close/>
                </a:path>
                <a:path w="396239" h="408305">
                  <a:moveTo>
                    <a:pt x="54863" y="141076"/>
                  </a:moveTo>
                  <a:lnTo>
                    <a:pt x="102977" y="141076"/>
                  </a:lnTo>
                  <a:lnTo>
                    <a:pt x="102977" y="92964"/>
                  </a:lnTo>
                  <a:lnTo>
                    <a:pt x="54863" y="92964"/>
                  </a:lnTo>
                  <a:lnTo>
                    <a:pt x="54863" y="141076"/>
                  </a:lnTo>
                  <a:close/>
                </a:path>
                <a:path w="396239" h="408305">
                  <a:moveTo>
                    <a:pt x="102108" y="407776"/>
                  </a:moveTo>
                  <a:lnTo>
                    <a:pt x="150221" y="407776"/>
                  </a:lnTo>
                  <a:lnTo>
                    <a:pt x="150221" y="359664"/>
                  </a:lnTo>
                  <a:lnTo>
                    <a:pt x="102108" y="359664"/>
                  </a:lnTo>
                  <a:lnTo>
                    <a:pt x="102108" y="407776"/>
                  </a:lnTo>
                  <a:close/>
                </a:path>
                <a:path w="396239" h="408305">
                  <a:moveTo>
                    <a:pt x="0" y="314812"/>
                  </a:moveTo>
                  <a:lnTo>
                    <a:pt x="48113" y="314812"/>
                  </a:lnTo>
                  <a:lnTo>
                    <a:pt x="48113" y="266700"/>
                  </a:lnTo>
                  <a:lnTo>
                    <a:pt x="0" y="266700"/>
                  </a:lnTo>
                  <a:lnTo>
                    <a:pt x="0" y="314812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33237" y="2408809"/>
              <a:ext cx="444500" cy="636270"/>
            </a:xfrm>
            <a:custGeom>
              <a:avLst/>
              <a:gdLst/>
              <a:ahLst/>
              <a:cxnLst/>
              <a:rect l="l" t="t" r="r" b="b"/>
              <a:pathLst>
                <a:path w="444500" h="636269">
                  <a:moveTo>
                    <a:pt x="0" y="618616"/>
                  </a:moveTo>
                  <a:lnTo>
                    <a:pt x="0" y="17271"/>
                  </a:lnTo>
                  <a:lnTo>
                    <a:pt x="0" y="7365"/>
                  </a:lnTo>
                  <a:lnTo>
                    <a:pt x="8000" y="0"/>
                  </a:lnTo>
                  <a:lnTo>
                    <a:pt x="17272" y="0"/>
                  </a:lnTo>
                  <a:lnTo>
                    <a:pt x="295275" y="0"/>
                  </a:lnTo>
                  <a:lnTo>
                    <a:pt x="443611" y="147954"/>
                  </a:lnTo>
                  <a:lnTo>
                    <a:pt x="443611" y="618616"/>
                  </a:lnTo>
                  <a:lnTo>
                    <a:pt x="443611" y="628523"/>
                  </a:lnTo>
                  <a:lnTo>
                    <a:pt x="435610" y="635888"/>
                  </a:lnTo>
                  <a:lnTo>
                    <a:pt x="426338" y="635888"/>
                  </a:lnTo>
                  <a:lnTo>
                    <a:pt x="17272" y="635888"/>
                  </a:lnTo>
                  <a:lnTo>
                    <a:pt x="8000" y="635888"/>
                  </a:lnTo>
                  <a:lnTo>
                    <a:pt x="0" y="627888"/>
                  </a:lnTo>
                  <a:lnTo>
                    <a:pt x="0" y="618616"/>
                  </a:lnTo>
                  <a:close/>
                </a:path>
                <a:path w="444500" h="636269">
                  <a:moveTo>
                    <a:pt x="297179" y="147574"/>
                  </a:moveTo>
                  <a:lnTo>
                    <a:pt x="444246" y="147574"/>
                  </a:lnTo>
                  <a:lnTo>
                    <a:pt x="297179" y="0"/>
                  </a:lnTo>
                  <a:lnTo>
                    <a:pt x="297179" y="147574"/>
                  </a:lnTo>
                  <a:close/>
                </a:path>
                <a:path w="444500" h="636269">
                  <a:moveTo>
                    <a:pt x="195072" y="353440"/>
                  </a:moveTo>
                  <a:lnTo>
                    <a:pt x="378713" y="353440"/>
                  </a:lnTo>
                </a:path>
                <a:path w="444500" h="636269">
                  <a:moveTo>
                    <a:pt x="195072" y="527176"/>
                  </a:moveTo>
                  <a:lnTo>
                    <a:pt x="378713" y="527176"/>
                  </a:lnTo>
                </a:path>
                <a:path w="444500" h="636269">
                  <a:moveTo>
                    <a:pt x="195072" y="270382"/>
                  </a:moveTo>
                  <a:lnTo>
                    <a:pt x="378713" y="270382"/>
                  </a:lnTo>
                </a:path>
                <a:path w="444500" h="636269">
                  <a:moveTo>
                    <a:pt x="195072" y="444118"/>
                  </a:moveTo>
                  <a:lnTo>
                    <a:pt x="378713" y="444118"/>
                  </a:lnTo>
                </a:path>
                <a:path w="444500" h="636269">
                  <a:moveTo>
                    <a:pt x="194945" y="179704"/>
                  </a:moveTo>
                  <a:lnTo>
                    <a:pt x="254635" y="179704"/>
                  </a:lnTo>
                </a:path>
                <a:path w="444500" h="636269">
                  <a:moveTo>
                    <a:pt x="64008" y="188849"/>
                  </a:moveTo>
                  <a:lnTo>
                    <a:pt x="91821" y="216788"/>
                  </a:lnTo>
                  <a:lnTo>
                    <a:pt x="160400" y="147827"/>
                  </a:lnTo>
                </a:path>
                <a:path w="444500" h="636269">
                  <a:moveTo>
                    <a:pt x="64008" y="530860"/>
                  </a:moveTo>
                  <a:lnTo>
                    <a:pt x="91821" y="558291"/>
                  </a:lnTo>
                  <a:lnTo>
                    <a:pt x="160400" y="490600"/>
                  </a:lnTo>
                </a:path>
                <a:path w="444500" h="636269">
                  <a:moveTo>
                    <a:pt x="77724" y="318515"/>
                  </a:moveTo>
                  <a:lnTo>
                    <a:pt x="147192" y="387985"/>
                  </a:lnTo>
                </a:path>
                <a:path w="444500" h="636269">
                  <a:moveTo>
                    <a:pt x="147192" y="318515"/>
                  </a:moveTo>
                  <a:lnTo>
                    <a:pt x="77724" y="388619"/>
                  </a:lnTo>
                </a:path>
              </a:pathLst>
            </a:custGeom>
            <a:ln w="19812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15276" y="3247390"/>
            <a:ext cx="1934210" cy="18524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8605" marR="5080" indent="-250190">
              <a:lnSpc>
                <a:spcPts val="1939"/>
              </a:lnSpc>
              <a:spcBef>
                <a:spcPts val="345"/>
              </a:spcBef>
            </a:pPr>
            <a:r>
              <a:rPr sz="1800" b="1" spc="-35" dirty="0">
                <a:solidFill>
                  <a:srgbClr val="282828"/>
                </a:solidFill>
                <a:latin typeface="Lucida Sans"/>
                <a:cs typeface="Lucida Sans"/>
              </a:rPr>
              <a:t>I</a:t>
            </a:r>
            <a:r>
              <a:rPr sz="1800" b="1" spc="-85" dirty="0">
                <a:solidFill>
                  <a:srgbClr val="282828"/>
                </a:solidFill>
                <a:latin typeface="Lucida Sans"/>
                <a:cs typeface="Lucida Sans"/>
              </a:rPr>
              <a:t>m</a:t>
            </a:r>
            <a:r>
              <a:rPr sz="1800" b="1" spc="-90" dirty="0">
                <a:solidFill>
                  <a:srgbClr val="282828"/>
                </a:solidFill>
                <a:latin typeface="Lucida Sans"/>
                <a:cs typeface="Lucida Sans"/>
              </a:rPr>
              <a:t>proved</a:t>
            </a:r>
            <a:r>
              <a:rPr sz="1800" b="1" spc="-120" dirty="0">
                <a:solidFill>
                  <a:srgbClr val="282828"/>
                </a:solidFill>
                <a:latin typeface="Lucida Sans"/>
                <a:cs typeface="Lucida Sans"/>
              </a:rPr>
              <a:t> </a:t>
            </a:r>
            <a:r>
              <a:rPr sz="1800" b="1" spc="-70" dirty="0">
                <a:solidFill>
                  <a:srgbClr val="282828"/>
                </a:solidFill>
                <a:latin typeface="Lucida Sans"/>
                <a:cs typeface="Lucida Sans"/>
              </a:rPr>
              <a:t>partner  </a:t>
            </a:r>
            <a:r>
              <a:rPr sz="1800" b="1" spc="-95" dirty="0">
                <a:solidFill>
                  <a:srgbClr val="282828"/>
                </a:solidFill>
                <a:latin typeface="Lucida Sans"/>
                <a:cs typeface="Lucida Sans"/>
              </a:rPr>
              <a:t>transparency</a:t>
            </a:r>
            <a:endParaRPr sz="1800" dirty="0">
              <a:latin typeface="Lucida Sans"/>
              <a:cs typeface="Lucida Sans"/>
            </a:endParaRPr>
          </a:p>
          <a:p>
            <a:pPr marL="12065" marR="64769" indent="-1270" algn="ctr">
              <a:lnSpc>
                <a:spcPts val="1510"/>
              </a:lnSpc>
              <a:spcBef>
                <a:spcPts val="1250"/>
              </a:spcBef>
            </a:pPr>
            <a:r>
              <a:rPr sz="1400" spc="-15" dirty="0">
                <a:latin typeface="Lucida Sans"/>
                <a:cs typeface="Lucida Sans"/>
              </a:rPr>
              <a:t>I</a:t>
            </a:r>
            <a:r>
              <a:rPr sz="1400" spc="-60" dirty="0">
                <a:latin typeface="Lucida Sans"/>
                <a:cs typeface="Lucida Sans"/>
              </a:rPr>
              <a:t>nc</a:t>
            </a:r>
            <a:r>
              <a:rPr sz="1400" spc="-40" dirty="0">
                <a:latin typeface="Lucida Sans"/>
                <a:cs typeface="Lucida Sans"/>
              </a:rPr>
              <a:t>rea</a:t>
            </a:r>
            <a:r>
              <a:rPr sz="1400" spc="-110" dirty="0">
                <a:latin typeface="Lucida Sans"/>
                <a:cs typeface="Lucida Sans"/>
              </a:rPr>
              <a:t>s</a:t>
            </a:r>
            <a:r>
              <a:rPr sz="1400" spc="-55" dirty="0">
                <a:latin typeface="Lucida Sans"/>
                <a:cs typeface="Lucida Sans"/>
              </a:rPr>
              <a:t>ed</a:t>
            </a:r>
            <a:r>
              <a:rPr sz="1400" spc="-120" dirty="0">
                <a:latin typeface="Lucida Sans"/>
                <a:cs typeface="Lucida Sans"/>
              </a:rPr>
              <a:t> </a:t>
            </a:r>
            <a:r>
              <a:rPr sz="1400" spc="-20" dirty="0">
                <a:latin typeface="Lucida Sans"/>
                <a:cs typeface="Lucida Sans"/>
              </a:rPr>
              <a:t>aw</a:t>
            </a:r>
            <a:r>
              <a:rPr sz="1400" spc="-50" dirty="0">
                <a:latin typeface="Lucida Sans"/>
                <a:cs typeface="Lucida Sans"/>
              </a:rPr>
              <a:t>a</a:t>
            </a:r>
            <a:r>
              <a:rPr sz="1400" spc="-35" dirty="0">
                <a:latin typeface="Lucida Sans"/>
                <a:cs typeface="Lucida Sans"/>
              </a:rPr>
              <a:t>r</a:t>
            </a:r>
            <a:r>
              <a:rPr sz="1400" spc="-40" dirty="0">
                <a:latin typeface="Lucida Sans"/>
                <a:cs typeface="Lucida Sans"/>
              </a:rPr>
              <a:t>ene</a:t>
            </a:r>
            <a:r>
              <a:rPr sz="1400" spc="-120" dirty="0">
                <a:latin typeface="Lucida Sans"/>
                <a:cs typeface="Lucida Sans"/>
              </a:rPr>
              <a:t>s</a:t>
            </a:r>
            <a:r>
              <a:rPr sz="1400" spc="-80" dirty="0">
                <a:latin typeface="Lucida Sans"/>
                <a:cs typeface="Lucida Sans"/>
              </a:rPr>
              <a:t>s  </a:t>
            </a:r>
            <a:r>
              <a:rPr sz="1400" spc="-20" dirty="0">
                <a:latin typeface="Lucida Sans"/>
                <a:cs typeface="Lucida Sans"/>
              </a:rPr>
              <a:t>of</a:t>
            </a:r>
            <a:r>
              <a:rPr sz="1400" spc="-80" dirty="0">
                <a:latin typeface="Lucida Sans"/>
                <a:cs typeface="Lucida Sans"/>
              </a:rPr>
              <a:t> </a:t>
            </a:r>
            <a:r>
              <a:rPr sz="1400" spc="-15" dirty="0">
                <a:latin typeface="Lucida Sans"/>
                <a:cs typeface="Lucida Sans"/>
              </a:rPr>
              <a:t>th</a:t>
            </a:r>
            <a:r>
              <a:rPr sz="1400" spc="-40" dirty="0">
                <a:latin typeface="Lucida Sans"/>
                <a:cs typeface="Lucida Sans"/>
              </a:rPr>
              <a:t>e</a:t>
            </a:r>
            <a:r>
              <a:rPr sz="1400" spc="-95" dirty="0">
                <a:latin typeface="Lucida Sans"/>
                <a:cs typeface="Lucida Sans"/>
              </a:rPr>
              <a:t> </a:t>
            </a:r>
            <a:r>
              <a:rPr sz="1400" spc="-30" dirty="0">
                <a:latin typeface="Lucida Sans"/>
                <a:cs typeface="Lucida Sans"/>
              </a:rPr>
              <a:t>ov</a:t>
            </a:r>
            <a:r>
              <a:rPr sz="1400" spc="-45" dirty="0">
                <a:latin typeface="Lucida Sans"/>
                <a:cs typeface="Lucida Sans"/>
              </a:rPr>
              <a:t>er</a:t>
            </a:r>
            <a:r>
              <a:rPr sz="1400" spc="-15" dirty="0">
                <a:latin typeface="Lucida Sans"/>
                <a:cs typeface="Lucida Sans"/>
              </a:rPr>
              <a:t>all</a:t>
            </a:r>
            <a:r>
              <a:rPr sz="1400" spc="-114" dirty="0">
                <a:latin typeface="Lucida Sans"/>
                <a:cs typeface="Lucida Sans"/>
              </a:rPr>
              <a:t> </a:t>
            </a:r>
            <a:r>
              <a:rPr sz="1400" spc="-50" dirty="0">
                <a:latin typeface="Lucida Sans"/>
                <a:cs typeface="Lucida Sans"/>
              </a:rPr>
              <a:t>products  </a:t>
            </a:r>
            <a:r>
              <a:rPr sz="1400" spc="-40" dirty="0">
                <a:latin typeface="Lucida Sans"/>
                <a:cs typeface="Lucida Sans"/>
              </a:rPr>
              <a:t>an</a:t>
            </a:r>
            <a:r>
              <a:rPr sz="1400" spc="-55" dirty="0">
                <a:latin typeface="Lucida Sans"/>
                <a:cs typeface="Lucida Sans"/>
              </a:rPr>
              <a:t>d</a:t>
            </a:r>
            <a:r>
              <a:rPr sz="1400" spc="-95" dirty="0">
                <a:latin typeface="Lucida Sans"/>
                <a:cs typeface="Lucida Sans"/>
              </a:rPr>
              <a:t> </a:t>
            </a:r>
            <a:r>
              <a:rPr sz="1400" spc="-110" dirty="0">
                <a:latin typeface="Lucida Sans"/>
                <a:cs typeface="Lucida Sans"/>
              </a:rPr>
              <a:t>s</a:t>
            </a:r>
            <a:r>
              <a:rPr sz="1400" spc="-45" dirty="0">
                <a:latin typeface="Lucida Sans"/>
                <a:cs typeface="Lucida Sans"/>
              </a:rPr>
              <a:t>er</a:t>
            </a:r>
            <a:r>
              <a:rPr sz="1400" spc="-30" dirty="0">
                <a:latin typeface="Lucida Sans"/>
                <a:cs typeface="Lucida Sans"/>
              </a:rPr>
              <a:t>vi</a:t>
            </a:r>
            <a:r>
              <a:rPr sz="1400" spc="-75" dirty="0">
                <a:latin typeface="Lucida Sans"/>
                <a:cs typeface="Lucida Sans"/>
              </a:rPr>
              <a:t>ces</a:t>
            </a:r>
            <a:r>
              <a:rPr sz="1400" spc="20" dirty="0">
                <a:latin typeface="Lucida Sans"/>
                <a:cs typeface="Lucida Sans"/>
              </a:rPr>
              <a:t> </a:t>
            </a:r>
            <a:r>
              <a:rPr sz="1400" spc="5" dirty="0">
                <a:latin typeface="Lucida Sans"/>
                <a:cs typeface="Lucida Sans"/>
              </a:rPr>
              <a:t>f</a:t>
            </a:r>
            <a:r>
              <a:rPr sz="1400" spc="-50" dirty="0">
                <a:latin typeface="Lucida Sans"/>
                <a:cs typeface="Lucida Sans"/>
              </a:rPr>
              <a:t>or</a:t>
            </a:r>
            <a:r>
              <a:rPr sz="1400" spc="-95" dirty="0">
                <a:latin typeface="Lucida Sans"/>
                <a:cs typeface="Lucida Sans"/>
              </a:rPr>
              <a:t> </a:t>
            </a:r>
            <a:r>
              <a:rPr sz="1400" spc="-15" dirty="0">
                <a:latin typeface="Lucida Sans"/>
                <a:cs typeface="Lucida Sans"/>
              </a:rPr>
              <a:t>th</a:t>
            </a:r>
            <a:r>
              <a:rPr sz="1400" spc="-40" dirty="0">
                <a:latin typeface="Lucida Sans"/>
                <a:cs typeface="Lucida Sans"/>
              </a:rPr>
              <a:t>e</a:t>
            </a:r>
            <a:r>
              <a:rPr sz="1400" spc="-85" dirty="0">
                <a:latin typeface="Lucida Sans"/>
                <a:cs typeface="Lucida Sans"/>
              </a:rPr>
              <a:t> </a:t>
            </a:r>
            <a:r>
              <a:rPr sz="1400" spc="-25" dirty="0">
                <a:latin typeface="Lucida Sans"/>
                <a:cs typeface="Lucida Sans"/>
              </a:rPr>
              <a:t>event</a:t>
            </a:r>
            <a:r>
              <a:rPr sz="1400" spc="-110" dirty="0">
                <a:latin typeface="Lucida Sans"/>
                <a:cs typeface="Lucida Sans"/>
              </a:rPr>
              <a:t>s</a:t>
            </a:r>
            <a:r>
              <a:rPr sz="1400" spc="-80" dirty="0">
                <a:latin typeface="Lucida Sans"/>
                <a:cs typeface="Lucida Sans"/>
              </a:rPr>
              <a:t> </a:t>
            </a:r>
            <a:r>
              <a:rPr sz="1400" spc="-15" dirty="0">
                <a:latin typeface="Lucida Sans"/>
                <a:cs typeface="Lucida Sans"/>
              </a:rPr>
              <a:t>th</a:t>
            </a:r>
            <a:r>
              <a:rPr sz="1400" spc="-10" dirty="0">
                <a:latin typeface="Lucida Sans"/>
                <a:cs typeface="Lucida Sans"/>
              </a:rPr>
              <a:t>at</a:t>
            </a:r>
            <a:r>
              <a:rPr sz="1400" spc="-90" dirty="0">
                <a:latin typeface="Lucida Sans"/>
                <a:cs typeface="Lucida Sans"/>
              </a:rPr>
              <a:t> </a:t>
            </a:r>
            <a:r>
              <a:rPr sz="1400" spc="-60" dirty="0">
                <a:latin typeface="Lucida Sans"/>
                <a:cs typeface="Lucida Sans"/>
              </a:rPr>
              <a:t>occur</a:t>
            </a:r>
            <a:r>
              <a:rPr sz="1400" spc="-80" dirty="0">
                <a:latin typeface="Lucida Sans"/>
                <a:cs typeface="Lucida Sans"/>
              </a:rPr>
              <a:t> </a:t>
            </a:r>
            <a:r>
              <a:rPr sz="1400" spc="-55" dirty="0">
                <a:latin typeface="Lucida Sans"/>
                <a:cs typeface="Lucida Sans"/>
              </a:rPr>
              <a:t>acr</a:t>
            </a:r>
            <a:r>
              <a:rPr sz="1400" spc="-85" dirty="0">
                <a:latin typeface="Lucida Sans"/>
                <a:cs typeface="Lucida Sans"/>
              </a:rPr>
              <a:t>o</a:t>
            </a:r>
            <a:r>
              <a:rPr sz="1400" spc="-65" dirty="0">
                <a:latin typeface="Lucida Sans"/>
                <a:cs typeface="Lucida Sans"/>
              </a:rPr>
              <a:t>s</a:t>
            </a:r>
            <a:r>
              <a:rPr sz="1400" spc="-110" dirty="0">
                <a:latin typeface="Lucida Sans"/>
                <a:cs typeface="Lucida Sans"/>
              </a:rPr>
              <a:t>s</a:t>
            </a:r>
            <a:r>
              <a:rPr sz="1400" spc="-114" dirty="0">
                <a:latin typeface="Lucida Sans"/>
                <a:cs typeface="Lucida Sans"/>
              </a:rPr>
              <a:t> </a:t>
            </a:r>
            <a:r>
              <a:rPr sz="1400" spc="-15" dirty="0">
                <a:latin typeface="Lucida Sans"/>
                <a:cs typeface="Lucida Sans"/>
              </a:rPr>
              <a:t>th</a:t>
            </a:r>
            <a:r>
              <a:rPr sz="1400" spc="-30" dirty="0">
                <a:latin typeface="Lucida Sans"/>
                <a:cs typeface="Lucida Sans"/>
              </a:rPr>
              <a:t>e  </a:t>
            </a:r>
            <a:r>
              <a:rPr sz="1400" spc="-40" dirty="0">
                <a:latin typeface="Lucida Sans"/>
                <a:cs typeface="Lucida Sans"/>
              </a:rPr>
              <a:t>environment</a:t>
            </a:r>
            <a:endParaRPr sz="1400" dirty="0">
              <a:latin typeface="Lucida Sans"/>
              <a:cs typeface="Lucida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97952" y="2398776"/>
            <a:ext cx="708025" cy="697230"/>
            <a:chOff x="7997952" y="2398776"/>
            <a:chExt cx="708025" cy="697230"/>
          </a:xfrm>
        </p:grpSpPr>
        <p:sp>
          <p:nvSpPr>
            <p:cNvPr id="22" name="object 22"/>
            <p:cNvSpPr/>
            <p:nvPr/>
          </p:nvSpPr>
          <p:spPr>
            <a:xfrm>
              <a:off x="8007858" y="2408682"/>
              <a:ext cx="509270" cy="508000"/>
            </a:xfrm>
            <a:custGeom>
              <a:avLst/>
              <a:gdLst/>
              <a:ahLst/>
              <a:cxnLst/>
              <a:rect l="l" t="t" r="r" b="b"/>
              <a:pathLst>
                <a:path w="509270" h="508000">
                  <a:moveTo>
                    <a:pt x="18923" y="157987"/>
                  </a:moveTo>
                  <a:lnTo>
                    <a:pt x="10822" y="180647"/>
                  </a:lnTo>
                  <a:lnTo>
                    <a:pt x="4889" y="204295"/>
                  </a:lnTo>
                  <a:lnTo>
                    <a:pt x="1242" y="228728"/>
                  </a:lnTo>
                  <a:lnTo>
                    <a:pt x="0" y="253745"/>
                  </a:lnTo>
                  <a:lnTo>
                    <a:pt x="4103" y="299341"/>
                  </a:lnTo>
                  <a:lnTo>
                    <a:pt x="15934" y="342262"/>
                  </a:lnTo>
                  <a:lnTo>
                    <a:pt x="34769" y="381790"/>
                  </a:lnTo>
                  <a:lnTo>
                    <a:pt x="59889" y="417207"/>
                  </a:lnTo>
                  <a:lnTo>
                    <a:pt x="90572" y="447794"/>
                  </a:lnTo>
                  <a:lnTo>
                    <a:pt x="126096" y="472835"/>
                  </a:lnTo>
                  <a:lnTo>
                    <a:pt x="165741" y="491610"/>
                  </a:lnTo>
                  <a:lnTo>
                    <a:pt x="208785" y="503401"/>
                  </a:lnTo>
                  <a:lnTo>
                    <a:pt x="254508" y="507491"/>
                  </a:lnTo>
                  <a:lnTo>
                    <a:pt x="300263" y="503401"/>
                  </a:lnTo>
                  <a:lnTo>
                    <a:pt x="343325" y="491610"/>
                  </a:lnTo>
                  <a:lnTo>
                    <a:pt x="382975" y="472835"/>
                  </a:lnTo>
                  <a:lnTo>
                    <a:pt x="418495" y="447794"/>
                  </a:lnTo>
                  <a:lnTo>
                    <a:pt x="449168" y="417207"/>
                  </a:lnTo>
                  <a:lnTo>
                    <a:pt x="474274" y="381790"/>
                  </a:lnTo>
                  <a:lnTo>
                    <a:pt x="493096" y="342262"/>
                  </a:lnTo>
                  <a:lnTo>
                    <a:pt x="504916" y="299341"/>
                  </a:lnTo>
                  <a:lnTo>
                    <a:pt x="509016" y="253745"/>
                  </a:lnTo>
                  <a:lnTo>
                    <a:pt x="504933" y="208150"/>
                  </a:lnTo>
                  <a:lnTo>
                    <a:pt x="493155" y="165229"/>
                  </a:lnTo>
                  <a:lnTo>
                    <a:pt x="474387" y="125701"/>
                  </a:lnTo>
                  <a:lnTo>
                    <a:pt x="449335" y="90284"/>
                  </a:lnTo>
                  <a:lnTo>
                    <a:pt x="418704" y="59697"/>
                  </a:lnTo>
                  <a:lnTo>
                    <a:pt x="383201" y="34656"/>
                  </a:lnTo>
                  <a:lnTo>
                    <a:pt x="343530" y="15881"/>
                  </a:lnTo>
                  <a:lnTo>
                    <a:pt x="300397" y="4090"/>
                  </a:lnTo>
                  <a:lnTo>
                    <a:pt x="254508" y="0"/>
                  </a:lnTo>
                  <a:lnTo>
                    <a:pt x="216947" y="2726"/>
                  </a:lnTo>
                  <a:lnTo>
                    <a:pt x="181101" y="10667"/>
                  </a:lnTo>
                  <a:lnTo>
                    <a:pt x="147351" y="23467"/>
                  </a:lnTo>
                  <a:lnTo>
                    <a:pt x="116077" y="40766"/>
                  </a:lnTo>
                </a:path>
                <a:path w="509270" h="508000">
                  <a:moveTo>
                    <a:pt x="88392" y="61087"/>
                  </a:moveTo>
                  <a:lnTo>
                    <a:pt x="72479" y="76406"/>
                  </a:lnTo>
                  <a:lnTo>
                    <a:pt x="57959" y="92963"/>
                  </a:lnTo>
                  <a:lnTo>
                    <a:pt x="44940" y="110664"/>
                  </a:lnTo>
                  <a:lnTo>
                    <a:pt x="33527" y="129412"/>
                  </a:lnTo>
                </a:path>
              </a:pathLst>
            </a:custGeom>
            <a:ln w="19812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57007" y="2457958"/>
              <a:ext cx="412115" cy="410845"/>
            </a:xfrm>
            <a:custGeom>
              <a:avLst/>
              <a:gdLst/>
              <a:ahLst/>
              <a:cxnLst/>
              <a:rect l="l" t="t" r="r" b="b"/>
              <a:pathLst>
                <a:path w="412115" h="410844">
                  <a:moveTo>
                    <a:pt x="374650" y="323595"/>
                  </a:moveTo>
                  <a:lnTo>
                    <a:pt x="344741" y="357624"/>
                  </a:lnTo>
                  <a:lnTo>
                    <a:pt x="307879" y="384460"/>
                  </a:lnTo>
                  <a:lnTo>
                    <a:pt x="265350" y="402677"/>
                  </a:lnTo>
                  <a:lnTo>
                    <a:pt x="218440" y="410844"/>
                  </a:lnTo>
                  <a:lnTo>
                    <a:pt x="170883" y="408341"/>
                  </a:lnTo>
                  <a:lnTo>
                    <a:pt x="126614" y="395514"/>
                  </a:lnTo>
                  <a:lnTo>
                    <a:pt x="86931" y="373532"/>
                  </a:lnTo>
                  <a:lnTo>
                    <a:pt x="53131" y="343563"/>
                  </a:lnTo>
                  <a:lnTo>
                    <a:pt x="26510" y="306777"/>
                  </a:lnTo>
                  <a:lnTo>
                    <a:pt x="8367" y="264341"/>
                  </a:lnTo>
                  <a:lnTo>
                    <a:pt x="0" y="217424"/>
                  </a:lnTo>
                  <a:lnTo>
                    <a:pt x="2663" y="170017"/>
                  </a:lnTo>
                  <a:lnTo>
                    <a:pt x="15552" y="125878"/>
                  </a:lnTo>
                  <a:lnTo>
                    <a:pt x="37525" y="86315"/>
                  </a:lnTo>
                  <a:lnTo>
                    <a:pt x="67441" y="52637"/>
                  </a:lnTo>
                  <a:lnTo>
                    <a:pt x="104156" y="26153"/>
                  </a:lnTo>
                  <a:lnTo>
                    <a:pt x="146530" y="8171"/>
                  </a:lnTo>
                  <a:lnTo>
                    <a:pt x="193421" y="0"/>
                  </a:lnTo>
                  <a:lnTo>
                    <a:pt x="241017" y="2463"/>
                  </a:lnTo>
                  <a:lnTo>
                    <a:pt x="285304" y="15274"/>
                  </a:lnTo>
                  <a:lnTo>
                    <a:pt x="324992" y="37259"/>
                  </a:lnTo>
                  <a:lnTo>
                    <a:pt x="358793" y="67241"/>
                  </a:lnTo>
                  <a:lnTo>
                    <a:pt x="385418" y="104045"/>
                  </a:lnTo>
                  <a:lnTo>
                    <a:pt x="403579" y="146497"/>
                  </a:lnTo>
                  <a:lnTo>
                    <a:pt x="411988" y="193420"/>
                  </a:lnTo>
                  <a:lnTo>
                    <a:pt x="412097" y="214566"/>
                  </a:lnTo>
                  <a:lnTo>
                    <a:pt x="410194" y="235140"/>
                  </a:lnTo>
                  <a:lnTo>
                    <a:pt x="406362" y="255142"/>
                  </a:lnTo>
                  <a:lnTo>
                    <a:pt x="400685" y="274574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94954" y="2780538"/>
              <a:ext cx="300990" cy="305435"/>
            </a:xfrm>
            <a:custGeom>
              <a:avLst/>
              <a:gdLst/>
              <a:ahLst/>
              <a:cxnLst/>
              <a:rect l="l" t="t" r="r" b="b"/>
              <a:pathLst>
                <a:path w="300990" h="305435">
                  <a:moveTo>
                    <a:pt x="90550" y="0"/>
                  </a:moveTo>
                  <a:lnTo>
                    <a:pt x="282448" y="193801"/>
                  </a:lnTo>
                  <a:lnTo>
                    <a:pt x="296354" y="215153"/>
                  </a:lnTo>
                  <a:lnTo>
                    <a:pt x="300736" y="239649"/>
                  </a:lnTo>
                  <a:lnTo>
                    <a:pt x="295592" y="264239"/>
                  </a:lnTo>
                  <a:lnTo>
                    <a:pt x="280924" y="285876"/>
                  </a:lnTo>
                  <a:lnTo>
                    <a:pt x="259345" y="300323"/>
                  </a:lnTo>
                  <a:lnTo>
                    <a:pt x="234886" y="305339"/>
                  </a:lnTo>
                  <a:lnTo>
                    <a:pt x="210522" y="300878"/>
                  </a:lnTo>
                  <a:lnTo>
                    <a:pt x="189229" y="286892"/>
                  </a:lnTo>
                  <a:lnTo>
                    <a:pt x="0" y="96647"/>
                  </a:lnTo>
                </a:path>
              </a:pathLst>
            </a:custGeom>
            <a:ln w="19811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4319" y="2490216"/>
              <a:ext cx="244189" cy="35356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527542" y="2916174"/>
              <a:ext cx="100330" cy="103505"/>
            </a:xfrm>
            <a:custGeom>
              <a:avLst/>
              <a:gdLst/>
              <a:ahLst/>
              <a:cxnLst/>
              <a:rect l="l" t="t" r="r" b="b"/>
              <a:pathLst>
                <a:path w="100329" h="103505">
                  <a:moveTo>
                    <a:pt x="100075" y="35178"/>
                  </a:moveTo>
                  <a:lnTo>
                    <a:pt x="35051" y="103504"/>
                  </a:lnTo>
                </a:path>
                <a:path w="100329" h="103505">
                  <a:moveTo>
                    <a:pt x="65024" y="0"/>
                  </a:moveTo>
                  <a:lnTo>
                    <a:pt x="0" y="67055"/>
                  </a:lnTo>
                </a:path>
              </a:pathLst>
            </a:custGeom>
            <a:ln w="19812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822942" y="3247390"/>
            <a:ext cx="1844039" cy="20497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lnSpc>
                <a:spcPts val="1939"/>
              </a:lnSpc>
              <a:spcBef>
                <a:spcPts val="345"/>
              </a:spcBef>
            </a:pPr>
            <a:r>
              <a:rPr sz="1800" b="1" spc="-110" dirty="0">
                <a:solidFill>
                  <a:srgbClr val="282828"/>
                </a:solidFill>
                <a:latin typeface="Lucida Sans"/>
                <a:cs typeface="Lucida Sans"/>
              </a:rPr>
              <a:t>Organization- </a:t>
            </a:r>
            <a:r>
              <a:rPr sz="1800" b="1" spc="-105" dirty="0">
                <a:solidFill>
                  <a:srgbClr val="282828"/>
                </a:solidFill>
                <a:latin typeface="Lucida Sans"/>
                <a:cs typeface="Lucida Sans"/>
              </a:rPr>
              <a:t> </a:t>
            </a:r>
            <a:r>
              <a:rPr sz="1800" b="1" spc="-55" dirty="0">
                <a:solidFill>
                  <a:srgbClr val="282828"/>
                </a:solidFill>
                <a:latin typeface="Lucida Sans"/>
                <a:cs typeface="Lucida Sans"/>
              </a:rPr>
              <a:t>level</a:t>
            </a:r>
            <a:r>
              <a:rPr sz="1800" b="1" spc="-114" dirty="0">
                <a:solidFill>
                  <a:srgbClr val="282828"/>
                </a:solidFill>
                <a:latin typeface="Lucida Sans"/>
                <a:cs typeface="Lucida Sans"/>
              </a:rPr>
              <a:t> </a:t>
            </a:r>
            <a:r>
              <a:rPr sz="1800" b="1" spc="-130" dirty="0">
                <a:solidFill>
                  <a:srgbClr val="282828"/>
                </a:solidFill>
                <a:latin typeface="Lucida Sans"/>
                <a:cs typeface="Lucida Sans"/>
              </a:rPr>
              <a:t>consis</a:t>
            </a:r>
            <a:r>
              <a:rPr sz="1800" b="1" spc="-75" dirty="0">
                <a:solidFill>
                  <a:srgbClr val="282828"/>
                </a:solidFill>
                <a:latin typeface="Lucida Sans"/>
                <a:cs typeface="Lucida Sans"/>
              </a:rPr>
              <a:t>tency</a:t>
            </a:r>
            <a:endParaRPr sz="1800" dirty="0">
              <a:latin typeface="Lucida Sans"/>
              <a:cs typeface="Lucida Sans"/>
            </a:endParaRPr>
          </a:p>
          <a:p>
            <a:pPr marL="18415" marR="13970" indent="1905" algn="ctr">
              <a:lnSpc>
                <a:spcPts val="1510"/>
              </a:lnSpc>
              <a:spcBef>
                <a:spcPts val="1250"/>
              </a:spcBef>
            </a:pPr>
            <a:r>
              <a:rPr sz="1400" spc="30" dirty="0">
                <a:solidFill>
                  <a:srgbClr val="222E3D"/>
                </a:solidFill>
                <a:latin typeface="Lucida Sans"/>
                <a:cs typeface="Lucida Sans"/>
              </a:rPr>
              <a:t>We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lang="en-US" sz="1400" spc="-30" dirty="0">
                <a:solidFill>
                  <a:srgbClr val="222E3D"/>
                </a:solidFill>
                <a:latin typeface="Lucida Sans"/>
                <a:cs typeface="Lucida Sans"/>
              </a:rPr>
              <a:t>can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h</a:t>
            </a:r>
            <a:r>
              <a:rPr sz="1400" spc="-35" dirty="0">
                <a:solidFill>
                  <a:srgbClr val="222E3D"/>
                </a:solidFill>
                <a:latin typeface="Lucida Sans"/>
                <a:cs typeface="Lucida Sans"/>
              </a:rPr>
              <a:t>a</a:t>
            </a:r>
            <a:r>
              <a:rPr sz="1400" spc="-25" dirty="0">
                <a:solidFill>
                  <a:srgbClr val="222E3D"/>
                </a:solidFill>
                <a:latin typeface="Lucida Sans"/>
                <a:cs typeface="Lucida Sans"/>
              </a:rPr>
              <a:t>ve</a:t>
            </a:r>
            <a:r>
              <a:rPr sz="1400" spc="-10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25" dirty="0">
                <a:solidFill>
                  <a:srgbClr val="222E3D"/>
                </a:solidFill>
                <a:latin typeface="Lucida Sans"/>
                <a:cs typeface="Lucida Sans"/>
              </a:rPr>
              <a:t>a  </a:t>
            </a:r>
            <a:r>
              <a:rPr sz="1400" spc="-55" dirty="0">
                <a:solidFill>
                  <a:srgbClr val="222E3D"/>
                </a:solidFill>
                <a:latin typeface="Lucida Sans"/>
                <a:cs typeface="Lucida Sans"/>
              </a:rPr>
              <a:t>con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60" dirty="0">
                <a:solidFill>
                  <a:srgbClr val="222E3D"/>
                </a:solidFill>
                <a:latin typeface="Lucida Sans"/>
                <a:cs typeface="Lucida Sans"/>
              </a:rPr>
              <a:t>i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25" dirty="0">
                <a:solidFill>
                  <a:srgbClr val="222E3D"/>
                </a:solidFill>
                <a:latin typeface="Lucida Sans"/>
                <a:cs typeface="Lucida Sans"/>
              </a:rPr>
              <a:t>ten</a:t>
            </a:r>
            <a:r>
              <a:rPr sz="1400" spc="10" dirty="0">
                <a:solidFill>
                  <a:srgbClr val="222E3D"/>
                </a:solidFill>
                <a:latin typeface="Lucida Sans"/>
                <a:cs typeface="Lucida Sans"/>
              </a:rPr>
              <a:t>t</a:t>
            </a:r>
            <a:r>
              <a:rPr sz="1400" spc="-12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way</a:t>
            </a:r>
            <a:r>
              <a:rPr sz="1400" spc="-10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15" dirty="0">
                <a:solidFill>
                  <a:srgbClr val="222E3D"/>
                </a:solidFill>
                <a:latin typeface="Lucida Sans"/>
                <a:cs typeface="Lucida Sans"/>
              </a:rPr>
              <a:t>to  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an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aly</a:t>
            </a:r>
            <a:r>
              <a:rPr sz="1400" spc="-90" dirty="0">
                <a:solidFill>
                  <a:srgbClr val="222E3D"/>
                </a:solidFill>
                <a:latin typeface="Lucida Sans"/>
                <a:cs typeface="Lucida Sans"/>
              </a:rPr>
              <a:t>ze</a:t>
            </a:r>
            <a:r>
              <a:rPr sz="1400" spc="-114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hi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30" dirty="0">
                <a:solidFill>
                  <a:srgbClr val="222E3D"/>
                </a:solidFill>
                <a:latin typeface="Lucida Sans"/>
                <a:cs typeface="Lucida Sans"/>
              </a:rPr>
              <a:t>to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r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ic</a:t>
            </a:r>
            <a:r>
              <a:rPr sz="1400" spc="-60" dirty="0">
                <a:solidFill>
                  <a:srgbClr val="222E3D"/>
                </a:solidFill>
                <a:latin typeface="Lucida Sans"/>
                <a:cs typeface="Lucida Sans"/>
              </a:rPr>
              <a:t>a</a:t>
            </a:r>
            <a:r>
              <a:rPr sz="1400" spc="-5" dirty="0">
                <a:solidFill>
                  <a:srgbClr val="222E3D"/>
                </a:solidFill>
                <a:latin typeface="Lucida Sans"/>
                <a:cs typeface="Lucida Sans"/>
              </a:rPr>
              <a:t>l</a:t>
            </a:r>
            <a:r>
              <a:rPr sz="1400" spc="-10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25" dirty="0">
                <a:solidFill>
                  <a:srgbClr val="222E3D"/>
                </a:solidFill>
                <a:latin typeface="Lucida Sans"/>
                <a:cs typeface="Lucida Sans"/>
              </a:rPr>
              <a:t>data  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an</a:t>
            </a:r>
            <a:r>
              <a:rPr sz="1400" spc="-55" dirty="0">
                <a:solidFill>
                  <a:srgbClr val="222E3D"/>
                </a:solidFill>
                <a:latin typeface="Lucida Sans"/>
                <a:cs typeface="Lucida Sans"/>
              </a:rPr>
              <a:t>d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65" dirty="0">
                <a:solidFill>
                  <a:srgbClr val="222E3D"/>
                </a:solidFill>
                <a:latin typeface="Lucida Sans"/>
                <a:cs typeface="Lucida Sans"/>
              </a:rPr>
              <a:t>m</a:t>
            </a:r>
            <a:r>
              <a:rPr sz="1400" spc="-55" dirty="0">
                <a:solidFill>
                  <a:srgbClr val="222E3D"/>
                </a:solidFill>
                <a:latin typeface="Lucida Sans"/>
                <a:cs typeface="Lucida Sans"/>
              </a:rPr>
              <a:t>ak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e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oper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a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ti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on</a:t>
            </a:r>
            <a:r>
              <a:rPr sz="1400" spc="-35" dirty="0">
                <a:solidFill>
                  <a:srgbClr val="222E3D"/>
                </a:solidFill>
                <a:latin typeface="Lucida Sans"/>
                <a:cs typeface="Lucida Sans"/>
              </a:rPr>
              <a:t>a</a:t>
            </a:r>
            <a:r>
              <a:rPr sz="1400" spc="-5" dirty="0">
                <a:solidFill>
                  <a:srgbClr val="222E3D"/>
                </a:solidFill>
                <a:latin typeface="Lucida Sans"/>
                <a:cs typeface="Lucida Sans"/>
              </a:rPr>
              <a:t>l  </a:t>
            </a:r>
            <a:r>
              <a:rPr sz="1400" spc="-65" dirty="0">
                <a:solidFill>
                  <a:srgbClr val="222E3D"/>
                </a:solidFill>
                <a:latin typeface="Lucida Sans"/>
                <a:cs typeface="Lucida Sans"/>
              </a:rPr>
              <a:t>deci</a:t>
            </a:r>
            <a:r>
              <a:rPr sz="1400" spc="-6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50" dirty="0">
                <a:solidFill>
                  <a:srgbClr val="222E3D"/>
                </a:solidFill>
                <a:latin typeface="Lucida Sans"/>
                <a:cs typeface="Lucida Sans"/>
              </a:rPr>
              <a:t>ion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114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55" dirty="0">
                <a:solidFill>
                  <a:srgbClr val="222E3D"/>
                </a:solidFill>
                <a:latin typeface="Lucida Sans"/>
                <a:cs typeface="Lucida Sans"/>
              </a:rPr>
              <a:t>ac</a:t>
            </a:r>
            <a:r>
              <a:rPr sz="1400" spc="-50" dirty="0">
                <a:solidFill>
                  <a:srgbClr val="222E3D"/>
                </a:solidFill>
                <a:latin typeface="Lucida Sans"/>
                <a:cs typeface="Lucida Sans"/>
              </a:rPr>
              <a:t>r</a:t>
            </a:r>
            <a:r>
              <a:rPr sz="1400" spc="-85" dirty="0">
                <a:solidFill>
                  <a:srgbClr val="222E3D"/>
                </a:solidFill>
                <a:latin typeface="Lucida Sans"/>
                <a:cs typeface="Lucida Sans"/>
              </a:rPr>
              <a:t>o</a:t>
            </a:r>
            <a:r>
              <a:rPr sz="1400" spc="-65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10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25" dirty="0">
                <a:solidFill>
                  <a:srgbClr val="222E3D"/>
                </a:solidFill>
                <a:latin typeface="Lucida Sans"/>
                <a:cs typeface="Lucida Sans"/>
              </a:rPr>
              <a:t>a  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div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er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40" dirty="0">
                <a:solidFill>
                  <a:srgbClr val="222E3D"/>
                </a:solidFill>
                <a:latin typeface="Lucida Sans"/>
                <a:cs typeface="Lucida Sans"/>
              </a:rPr>
              <a:t>e</a:t>
            </a:r>
            <a:r>
              <a:rPr sz="1400" spc="-12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15" dirty="0">
                <a:solidFill>
                  <a:srgbClr val="222E3D"/>
                </a:solidFill>
                <a:latin typeface="Lucida Sans"/>
                <a:cs typeface="Lucida Sans"/>
              </a:rPr>
              <a:t>et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of</a:t>
            </a:r>
            <a:r>
              <a:rPr sz="1400" spc="-95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in</a:t>
            </a:r>
            <a:r>
              <a:rPr sz="1400" spc="-30" dirty="0">
                <a:solidFill>
                  <a:srgbClr val="222E3D"/>
                </a:solidFill>
                <a:latin typeface="Lucida Sans"/>
                <a:cs typeface="Lucida Sans"/>
              </a:rPr>
              <a:t>te</a:t>
            </a:r>
            <a:r>
              <a:rPr sz="1400" spc="-20" dirty="0">
                <a:solidFill>
                  <a:srgbClr val="222E3D"/>
                </a:solidFill>
                <a:latin typeface="Lucida Sans"/>
                <a:cs typeface="Lucida Sans"/>
              </a:rPr>
              <a:t>r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n</a:t>
            </a:r>
            <a:r>
              <a:rPr sz="1400" spc="-35" dirty="0">
                <a:solidFill>
                  <a:srgbClr val="222E3D"/>
                </a:solidFill>
                <a:latin typeface="Lucida Sans"/>
                <a:cs typeface="Lucida Sans"/>
              </a:rPr>
              <a:t>a</a:t>
            </a:r>
            <a:r>
              <a:rPr sz="1400" spc="-5" dirty="0">
                <a:solidFill>
                  <a:srgbClr val="222E3D"/>
                </a:solidFill>
                <a:latin typeface="Lucida Sans"/>
                <a:cs typeface="Lucida Sans"/>
              </a:rPr>
              <a:t>l  </a:t>
            </a:r>
            <a:r>
              <a:rPr sz="1400" spc="-60" dirty="0">
                <a:solidFill>
                  <a:srgbClr val="222E3D"/>
                </a:solidFill>
                <a:latin typeface="Lucida Sans"/>
                <a:cs typeface="Lucida Sans"/>
              </a:rPr>
              <a:t>b</a:t>
            </a:r>
            <a:r>
              <a:rPr sz="1400" spc="-70" dirty="0">
                <a:solidFill>
                  <a:srgbClr val="222E3D"/>
                </a:solidFill>
                <a:latin typeface="Lucida Sans"/>
                <a:cs typeface="Lucida Sans"/>
              </a:rPr>
              <a:t>u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45" dirty="0">
                <a:solidFill>
                  <a:srgbClr val="222E3D"/>
                </a:solidFill>
                <a:latin typeface="Lucida Sans"/>
                <a:cs typeface="Lucida Sans"/>
              </a:rPr>
              <a:t>in</a:t>
            </a:r>
            <a:r>
              <a:rPr sz="1400" spc="-80" dirty="0">
                <a:solidFill>
                  <a:srgbClr val="222E3D"/>
                </a:solidFill>
                <a:latin typeface="Lucida Sans"/>
                <a:cs typeface="Lucida Sans"/>
              </a:rPr>
              <a:t>e</a:t>
            </a:r>
            <a:r>
              <a:rPr sz="1400" spc="-65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110" dirty="0">
                <a:solidFill>
                  <a:srgbClr val="222E3D"/>
                </a:solidFill>
                <a:latin typeface="Lucida Sans"/>
                <a:cs typeface="Lucida Sans"/>
              </a:rPr>
              <a:t>s</a:t>
            </a:r>
            <a:r>
              <a:rPr sz="1400" spc="-130" dirty="0">
                <a:solidFill>
                  <a:srgbClr val="222E3D"/>
                </a:solidFill>
                <a:latin typeface="Lucida Sans"/>
                <a:cs typeface="Lucida Sans"/>
              </a:rPr>
              <a:t> </a:t>
            </a:r>
            <a:r>
              <a:rPr sz="1400" spc="-50" dirty="0">
                <a:solidFill>
                  <a:srgbClr val="222E3D"/>
                </a:solidFill>
                <a:latin typeface="Lucida Sans"/>
                <a:cs typeface="Lucida Sans"/>
              </a:rPr>
              <a:t>units</a:t>
            </a:r>
            <a:endParaRPr sz="1400" dirty="0">
              <a:latin typeface="Lucida Sans"/>
              <a:cs typeface="Lucida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352065" y="2151973"/>
            <a:ext cx="790575" cy="859155"/>
            <a:chOff x="10352065" y="2151973"/>
            <a:chExt cx="790575" cy="859155"/>
          </a:xfrm>
        </p:grpSpPr>
        <p:sp>
          <p:nvSpPr>
            <p:cNvPr id="29" name="object 29"/>
            <p:cNvSpPr/>
            <p:nvPr/>
          </p:nvSpPr>
          <p:spPr>
            <a:xfrm>
              <a:off x="10728198" y="2251709"/>
              <a:ext cx="302895" cy="304800"/>
            </a:xfrm>
            <a:custGeom>
              <a:avLst/>
              <a:gdLst/>
              <a:ahLst/>
              <a:cxnLst/>
              <a:rect l="l" t="t" r="r" b="b"/>
              <a:pathLst>
                <a:path w="302895" h="304800">
                  <a:moveTo>
                    <a:pt x="28321" y="242188"/>
                  </a:moveTo>
                  <a:lnTo>
                    <a:pt x="34417" y="249174"/>
                  </a:lnTo>
                  <a:lnTo>
                    <a:pt x="40512" y="256286"/>
                  </a:lnTo>
                  <a:lnTo>
                    <a:pt x="46608" y="263398"/>
                  </a:lnTo>
                  <a:lnTo>
                    <a:pt x="88646" y="241680"/>
                  </a:lnTo>
                  <a:lnTo>
                    <a:pt x="95613" y="246266"/>
                  </a:lnTo>
                  <a:lnTo>
                    <a:pt x="102949" y="250269"/>
                  </a:lnTo>
                  <a:lnTo>
                    <a:pt x="110595" y="253628"/>
                  </a:lnTo>
                  <a:lnTo>
                    <a:pt x="118491" y="256286"/>
                  </a:lnTo>
                  <a:lnTo>
                    <a:pt x="127126" y="302767"/>
                  </a:lnTo>
                  <a:lnTo>
                    <a:pt x="136651" y="303275"/>
                  </a:lnTo>
                  <a:lnTo>
                    <a:pt x="146303" y="303784"/>
                  </a:lnTo>
                  <a:lnTo>
                    <a:pt x="155448" y="304291"/>
                  </a:lnTo>
                  <a:lnTo>
                    <a:pt x="170052" y="259334"/>
                  </a:lnTo>
                  <a:lnTo>
                    <a:pt x="178331" y="257524"/>
                  </a:lnTo>
                  <a:lnTo>
                    <a:pt x="186372" y="255142"/>
                  </a:lnTo>
                  <a:lnTo>
                    <a:pt x="194127" y="252190"/>
                  </a:lnTo>
                  <a:lnTo>
                    <a:pt x="201549" y="248665"/>
                  </a:lnTo>
                  <a:lnTo>
                    <a:pt x="240537" y="275463"/>
                  </a:lnTo>
                  <a:lnTo>
                    <a:pt x="247650" y="269493"/>
                  </a:lnTo>
                  <a:lnTo>
                    <a:pt x="254634" y="263398"/>
                  </a:lnTo>
                  <a:lnTo>
                    <a:pt x="261747" y="257301"/>
                  </a:lnTo>
                  <a:lnTo>
                    <a:pt x="240029" y="215391"/>
                  </a:lnTo>
                  <a:lnTo>
                    <a:pt x="244669" y="208353"/>
                  </a:lnTo>
                  <a:lnTo>
                    <a:pt x="248665" y="200993"/>
                  </a:lnTo>
                  <a:lnTo>
                    <a:pt x="251995" y="193371"/>
                  </a:lnTo>
                  <a:lnTo>
                    <a:pt x="254634" y="185547"/>
                  </a:lnTo>
                  <a:lnTo>
                    <a:pt x="301244" y="176911"/>
                  </a:lnTo>
                  <a:lnTo>
                    <a:pt x="301751" y="167259"/>
                  </a:lnTo>
                  <a:lnTo>
                    <a:pt x="302259" y="157734"/>
                  </a:lnTo>
                  <a:lnTo>
                    <a:pt x="302768" y="148081"/>
                  </a:lnTo>
                  <a:lnTo>
                    <a:pt x="257682" y="133476"/>
                  </a:lnTo>
                  <a:lnTo>
                    <a:pt x="255875" y="125192"/>
                  </a:lnTo>
                  <a:lnTo>
                    <a:pt x="253507" y="117109"/>
                  </a:lnTo>
                  <a:lnTo>
                    <a:pt x="250592" y="109241"/>
                  </a:lnTo>
                  <a:lnTo>
                    <a:pt x="247142" y="101600"/>
                  </a:lnTo>
                  <a:lnTo>
                    <a:pt x="273938" y="62611"/>
                  </a:lnTo>
                  <a:lnTo>
                    <a:pt x="267843" y="55625"/>
                  </a:lnTo>
                  <a:lnTo>
                    <a:pt x="261747" y="48513"/>
                  </a:lnTo>
                  <a:lnTo>
                    <a:pt x="255650" y="41401"/>
                  </a:lnTo>
                  <a:lnTo>
                    <a:pt x="213613" y="63118"/>
                  </a:lnTo>
                  <a:lnTo>
                    <a:pt x="206567" y="58525"/>
                  </a:lnTo>
                  <a:lnTo>
                    <a:pt x="199056" y="54467"/>
                  </a:lnTo>
                  <a:lnTo>
                    <a:pt x="191236" y="50956"/>
                  </a:lnTo>
                  <a:lnTo>
                    <a:pt x="183260" y="48005"/>
                  </a:lnTo>
                  <a:lnTo>
                    <a:pt x="174625" y="1524"/>
                  </a:lnTo>
                  <a:lnTo>
                    <a:pt x="165607" y="1015"/>
                  </a:lnTo>
                  <a:lnTo>
                    <a:pt x="155955" y="507"/>
                  </a:lnTo>
                  <a:lnTo>
                    <a:pt x="146303" y="0"/>
                  </a:lnTo>
                  <a:lnTo>
                    <a:pt x="132079" y="44450"/>
                  </a:lnTo>
                  <a:lnTo>
                    <a:pt x="123866" y="46259"/>
                  </a:lnTo>
                  <a:lnTo>
                    <a:pt x="115808" y="48640"/>
                  </a:lnTo>
                  <a:lnTo>
                    <a:pt x="107916" y="51593"/>
                  </a:lnTo>
                  <a:lnTo>
                    <a:pt x="100202" y="55117"/>
                  </a:lnTo>
                  <a:lnTo>
                    <a:pt x="61722" y="28320"/>
                  </a:lnTo>
                  <a:lnTo>
                    <a:pt x="55625" y="36322"/>
                  </a:lnTo>
                  <a:lnTo>
                    <a:pt x="48641" y="42417"/>
                  </a:lnTo>
                  <a:lnTo>
                    <a:pt x="41528" y="48513"/>
                  </a:lnTo>
                  <a:lnTo>
                    <a:pt x="62737" y="90424"/>
                  </a:lnTo>
                  <a:lnTo>
                    <a:pt x="58090" y="97756"/>
                  </a:lnTo>
                  <a:lnTo>
                    <a:pt x="54038" y="105267"/>
                  </a:lnTo>
                  <a:lnTo>
                    <a:pt x="50557" y="112944"/>
                  </a:lnTo>
                  <a:lnTo>
                    <a:pt x="47625" y="120776"/>
                  </a:lnTo>
                  <a:lnTo>
                    <a:pt x="1524" y="129412"/>
                  </a:lnTo>
                  <a:lnTo>
                    <a:pt x="1016" y="138429"/>
                  </a:lnTo>
                  <a:lnTo>
                    <a:pt x="507" y="147574"/>
                  </a:lnTo>
                  <a:lnTo>
                    <a:pt x="0" y="157225"/>
                  </a:lnTo>
                  <a:lnTo>
                    <a:pt x="45084" y="171830"/>
                  </a:lnTo>
                  <a:lnTo>
                    <a:pt x="46892" y="180097"/>
                  </a:lnTo>
                  <a:lnTo>
                    <a:pt x="49260" y="188150"/>
                  </a:lnTo>
                  <a:lnTo>
                    <a:pt x="52175" y="196012"/>
                  </a:lnTo>
                  <a:lnTo>
                    <a:pt x="55625" y="203707"/>
                  </a:lnTo>
                  <a:lnTo>
                    <a:pt x="28321" y="242188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09732" y="2334640"/>
              <a:ext cx="141731" cy="14046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675874" y="2161879"/>
              <a:ext cx="450215" cy="305435"/>
            </a:xfrm>
            <a:custGeom>
              <a:avLst/>
              <a:gdLst/>
              <a:ahLst/>
              <a:cxnLst/>
              <a:rect l="l" t="t" r="r" b="b"/>
              <a:pathLst>
                <a:path w="450215" h="305435">
                  <a:moveTo>
                    <a:pt x="0" y="110531"/>
                  </a:moveTo>
                  <a:lnTo>
                    <a:pt x="48521" y="55844"/>
                  </a:lnTo>
                  <a:lnTo>
                    <a:pt x="83706" y="31912"/>
                  </a:lnTo>
                  <a:lnTo>
                    <a:pt x="124809" y="13170"/>
                  </a:lnTo>
                  <a:lnTo>
                    <a:pt x="170805" y="1804"/>
                  </a:lnTo>
                  <a:lnTo>
                    <a:pt x="220670" y="0"/>
                  </a:lnTo>
                  <a:lnTo>
                    <a:pt x="273381" y="9944"/>
                  </a:lnTo>
                  <a:lnTo>
                    <a:pt x="327914" y="33823"/>
                  </a:lnTo>
                  <a:lnTo>
                    <a:pt x="385746" y="81211"/>
                  </a:lnTo>
                  <a:lnTo>
                    <a:pt x="411616" y="115006"/>
                  </a:lnTo>
                  <a:lnTo>
                    <a:pt x="432436" y="154840"/>
                  </a:lnTo>
                  <a:lnTo>
                    <a:pt x="445942" y="200189"/>
                  </a:lnTo>
                  <a:lnTo>
                    <a:pt x="449871" y="250533"/>
                  </a:lnTo>
                  <a:lnTo>
                    <a:pt x="441959" y="305349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101451" y="2442209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60">
                  <a:moveTo>
                    <a:pt x="3555" y="0"/>
                  </a:moveTo>
                  <a:lnTo>
                    <a:pt x="0" y="14477"/>
                  </a:lnTo>
                  <a:lnTo>
                    <a:pt x="12446" y="35560"/>
                  </a:lnTo>
                  <a:lnTo>
                    <a:pt x="32766" y="22732"/>
                  </a:lnTo>
                  <a:lnTo>
                    <a:pt x="36195" y="8254"/>
                  </a:lnTo>
                  <a:lnTo>
                    <a:pt x="15875" y="21081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101451" y="2442209"/>
              <a:ext cx="36195" cy="35560"/>
            </a:xfrm>
            <a:custGeom>
              <a:avLst/>
              <a:gdLst/>
              <a:ahLst/>
              <a:cxnLst/>
              <a:rect l="l" t="t" r="r" b="b"/>
              <a:pathLst>
                <a:path w="36195" h="35560">
                  <a:moveTo>
                    <a:pt x="3555" y="0"/>
                  </a:moveTo>
                  <a:lnTo>
                    <a:pt x="15875" y="21081"/>
                  </a:lnTo>
                  <a:lnTo>
                    <a:pt x="36195" y="8254"/>
                  </a:lnTo>
                  <a:lnTo>
                    <a:pt x="32766" y="22732"/>
                  </a:lnTo>
                  <a:lnTo>
                    <a:pt x="12446" y="35560"/>
                  </a:lnTo>
                  <a:lnTo>
                    <a:pt x="0" y="14477"/>
                  </a:lnTo>
                  <a:lnTo>
                    <a:pt x="3555" y="0"/>
                  </a:lnTo>
                  <a:close/>
                </a:path>
              </a:pathLst>
            </a:custGeom>
            <a:ln w="9144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6468" y="2521711"/>
              <a:ext cx="243839" cy="1396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636377" y="2345689"/>
              <a:ext cx="8255" cy="119380"/>
            </a:xfrm>
            <a:custGeom>
              <a:avLst/>
              <a:gdLst/>
              <a:ahLst/>
              <a:cxnLst/>
              <a:rect l="l" t="t" r="r" b="b"/>
              <a:pathLst>
                <a:path w="8254" h="119380">
                  <a:moveTo>
                    <a:pt x="7747" y="118872"/>
                  </a:moveTo>
                  <a:lnTo>
                    <a:pt x="2111" y="91600"/>
                  </a:lnTo>
                  <a:lnTo>
                    <a:pt x="0" y="62626"/>
                  </a:lnTo>
                  <a:lnTo>
                    <a:pt x="1889" y="32057"/>
                  </a:lnTo>
                  <a:lnTo>
                    <a:pt x="8254" y="0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21518" y="2333878"/>
              <a:ext cx="38100" cy="34290"/>
            </a:xfrm>
            <a:custGeom>
              <a:avLst/>
              <a:gdLst/>
              <a:ahLst/>
              <a:cxnLst/>
              <a:rect l="l" t="t" r="r" b="b"/>
              <a:pathLst>
                <a:path w="38100" h="34289">
                  <a:moveTo>
                    <a:pt x="25273" y="0"/>
                  </a:moveTo>
                  <a:lnTo>
                    <a:pt x="4190" y="11937"/>
                  </a:lnTo>
                  <a:lnTo>
                    <a:pt x="0" y="25781"/>
                  </a:lnTo>
                  <a:lnTo>
                    <a:pt x="21589" y="13843"/>
                  </a:lnTo>
                  <a:lnTo>
                    <a:pt x="34035" y="34162"/>
                  </a:lnTo>
                  <a:lnTo>
                    <a:pt x="37591" y="20320"/>
                  </a:lnTo>
                  <a:lnTo>
                    <a:pt x="25273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21518" y="2333878"/>
              <a:ext cx="38100" cy="34290"/>
            </a:xfrm>
            <a:custGeom>
              <a:avLst/>
              <a:gdLst/>
              <a:ahLst/>
              <a:cxnLst/>
              <a:rect l="l" t="t" r="r" b="b"/>
              <a:pathLst>
                <a:path w="38100" h="34289">
                  <a:moveTo>
                    <a:pt x="34035" y="34162"/>
                  </a:moveTo>
                  <a:lnTo>
                    <a:pt x="21589" y="13843"/>
                  </a:lnTo>
                  <a:lnTo>
                    <a:pt x="0" y="25781"/>
                  </a:lnTo>
                  <a:lnTo>
                    <a:pt x="4190" y="11937"/>
                  </a:lnTo>
                  <a:lnTo>
                    <a:pt x="25273" y="0"/>
                  </a:lnTo>
                  <a:lnTo>
                    <a:pt x="37591" y="20320"/>
                  </a:lnTo>
                  <a:lnTo>
                    <a:pt x="34035" y="34162"/>
                  </a:lnTo>
                  <a:close/>
                </a:path>
              </a:pathLst>
            </a:custGeom>
            <a:ln w="9144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361971" y="2511252"/>
              <a:ext cx="442595" cy="431800"/>
            </a:xfrm>
            <a:custGeom>
              <a:avLst/>
              <a:gdLst/>
              <a:ahLst/>
              <a:cxnLst/>
              <a:rect l="l" t="t" r="r" b="b"/>
              <a:pathLst>
                <a:path w="442595" h="431800">
                  <a:moveTo>
                    <a:pt x="442299" y="101137"/>
                  </a:moveTo>
                  <a:lnTo>
                    <a:pt x="391346" y="49041"/>
                  </a:lnTo>
                  <a:lnTo>
                    <a:pt x="356290" y="27014"/>
                  </a:lnTo>
                  <a:lnTo>
                    <a:pt x="316045" y="10221"/>
                  </a:lnTo>
                  <a:lnTo>
                    <a:pt x="271507" y="578"/>
                  </a:lnTo>
                  <a:lnTo>
                    <a:pt x="223575" y="0"/>
                  </a:lnTo>
                  <a:lnTo>
                    <a:pt x="173145" y="10402"/>
                  </a:lnTo>
                  <a:lnTo>
                    <a:pt x="121116" y="33700"/>
                  </a:lnTo>
                  <a:lnTo>
                    <a:pt x="89674" y="55956"/>
                  </a:lnTo>
                  <a:lnTo>
                    <a:pt x="59103" y="86349"/>
                  </a:lnTo>
                  <a:lnTo>
                    <a:pt x="32227" y="124271"/>
                  </a:lnTo>
                  <a:lnTo>
                    <a:pt x="11867" y="169113"/>
                  </a:lnTo>
                  <a:lnTo>
                    <a:pt x="847" y="220263"/>
                  </a:lnTo>
                  <a:lnTo>
                    <a:pt x="0" y="242317"/>
                  </a:lnTo>
                  <a:lnTo>
                    <a:pt x="5498" y="296685"/>
                  </a:lnTo>
                  <a:lnTo>
                    <a:pt x="29404" y="365674"/>
                  </a:lnTo>
                  <a:lnTo>
                    <a:pt x="83778" y="431591"/>
                  </a:lnTo>
                </a:path>
              </a:pathLst>
            </a:custGeom>
            <a:ln w="19812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78363" y="2585465"/>
              <a:ext cx="36195" cy="36830"/>
            </a:xfrm>
            <a:custGeom>
              <a:avLst/>
              <a:gdLst/>
              <a:ahLst/>
              <a:cxnLst/>
              <a:rect l="l" t="t" r="r" b="b"/>
              <a:pathLst>
                <a:path w="36195" h="36830">
                  <a:moveTo>
                    <a:pt x="28320" y="0"/>
                  </a:moveTo>
                  <a:lnTo>
                    <a:pt x="23367" y="24257"/>
                  </a:lnTo>
                  <a:lnTo>
                    <a:pt x="0" y="19050"/>
                  </a:lnTo>
                  <a:lnTo>
                    <a:pt x="8000" y="31876"/>
                  </a:lnTo>
                  <a:lnTo>
                    <a:pt x="31241" y="36575"/>
                  </a:lnTo>
                  <a:lnTo>
                    <a:pt x="36194" y="12954"/>
                  </a:lnTo>
                  <a:lnTo>
                    <a:pt x="28320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778363" y="2585465"/>
              <a:ext cx="36195" cy="36830"/>
            </a:xfrm>
            <a:custGeom>
              <a:avLst/>
              <a:gdLst/>
              <a:ahLst/>
              <a:cxnLst/>
              <a:rect l="l" t="t" r="r" b="b"/>
              <a:pathLst>
                <a:path w="36195" h="36830">
                  <a:moveTo>
                    <a:pt x="28320" y="0"/>
                  </a:moveTo>
                  <a:lnTo>
                    <a:pt x="23367" y="24257"/>
                  </a:lnTo>
                  <a:lnTo>
                    <a:pt x="0" y="19050"/>
                  </a:lnTo>
                  <a:lnTo>
                    <a:pt x="8000" y="31876"/>
                  </a:lnTo>
                  <a:lnTo>
                    <a:pt x="31241" y="36575"/>
                  </a:lnTo>
                  <a:lnTo>
                    <a:pt x="36194" y="12954"/>
                  </a:lnTo>
                  <a:lnTo>
                    <a:pt x="28320" y="0"/>
                  </a:lnTo>
                  <a:close/>
                </a:path>
              </a:pathLst>
            </a:custGeom>
            <a:ln w="9143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08234" y="2684017"/>
              <a:ext cx="342265" cy="317500"/>
            </a:xfrm>
            <a:custGeom>
              <a:avLst/>
              <a:gdLst/>
              <a:ahLst/>
              <a:cxnLst/>
              <a:rect l="l" t="t" r="r" b="b"/>
              <a:pathLst>
                <a:path w="342265" h="317500">
                  <a:moveTo>
                    <a:pt x="0" y="296291"/>
                  </a:moveTo>
                  <a:lnTo>
                    <a:pt x="38586" y="309925"/>
                  </a:lnTo>
                  <a:lnTo>
                    <a:pt x="80702" y="317007"/>
                  </a:lnTo>
                  <a:lnTo>
                    <a:pt x="125611" y="315950"/>
                  </a:lnTo>
                  <a:lnTo>
                    <a:pt x="172573" y="305170"/>
                  </a:lnTo>
                  <a:lnTo>
                    <a:pt x="220852" y="283083"/>
                  </a:lnTo>
                  <a:lnTo>
                    <a:pt x="279746" y="233981"/>
                  </a:lnTo>
                  <a:lnTo>
                    <a:pt x="305914" y="198764"/>
                  </a:lnTo>
                  <a:lnTo>
                    <a:pt x="326617" y="157190"/>
                  </a:lnTo>
                  <a:lnTo>
                    <a:pt x="339396" y="109827"/>
                  </a:lnTo>
                  <a:lnTo>
                    <a:pt x="341791" y="57242"/>
                  </a:lnTo>
                  <a:lnTo>
                    <a:pt x="331343" y="0"/>
                  </a:lnTo>
                </a:path>
              </a:pathLst>
            </a:custGeom>
            <a:ln w="19812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496423" y="2966338"/>
              <a:ext cx="35560" cy="36830"/>
            </a:xfrm>
            <a:custGeom>
              <a:avLst/>
              <a:gdLst/>
              <a:ahLst/>
              <a:cxnLst/>
              <a:rect l="l" t="t" r="r" b="b"/>
              <a:pathLst>
                <a:path w="35559" h="36830">
                  <a:moveTo>
                    <a:pt x="22351" y="0"/>
                  </a:moveTo>
                  <a:lnTo>
                    <a:pt x="0" y="8509"/>
                  </a:lnTo>
                  <a:lnTo>
                    <a:pt x="8890" y="30734"/>
                  </a:lnTo>
                  <a:lnTo>
                    <a:pt x="21844" y="36702"/>
                  </a:lnTo>
                  <a:lnTo>
                    <a:pt x="12953" y="14350"/>
                  </a:lnTo>
                  <a:lnTo>
                    <a:pt x="35178" y="5461"/>
                  </a:lnTo>
                  <a:lnTo>
                    <a:pt x="22351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496423" y="2966338"/>
              <a:ext cx="35560" cy="36830"/>
            </a:xfrm>
            <a:custGeom>
              <a:avLst/>
              <a:gdLst/>
              <a:ahLst/>
              <a:cxnLst/>
              <a:rect l="l" t="t" r="r" b="b"/>
              <a:pathLst>
                <a:path w="35559" h="36830">
                  <a:moveTo>
                    <a:pt x="21844" y="36702"/>
                  </a:moveTo>
                  <a:lnTo>
                    <a:pt x="12953" y="14350"/>
                  </a:lnTo>
                  <a:lnTo>
                    <a:pt x="35178" y="5461"/>
                  </a:lnTo>
                  <a:lnTo>
                    <a:pt x="22351" y="0"/>
                  </a:lnTo>
                  <a:lnTo>
                    <a:pt x="0" y="8509"/>
                  </a:lnTo>
                  <a:lnTo>
                    <a:pt x="8890" y="30734"/>
                  </a:lnTo>
                  <a:lnTo>
                    <a:pt x="21844" y="36702"/>
                  </a:lnTo>
                  <a:close/>
                </a:path>
              </a:pathLst>
            </a:custGeom>
            <a:ln w="9144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5214" y="2640329"/>
              <a:ext cx="244856" cy="244856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FB83-4C36-408E-8787-9C35D16E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Approx. Resources, Time and 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66546-327B-490F-A4CD-46CFDAFA4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6826"/>
            <a:ext cx="11379200" cy="4976732"/>
          </a:xfrm>
        </p:spPr>
        <p:txBody>
          <a:bodyPr/>
          <a:lstStyle/>
          <a:p>
            <a:r>
              <a:rPr lang="en-US" sz="2400" dirty="0" err="1"/>
              <a:t>Approx</a:t>
            </a:r>
            <a:r>
              <a:rPr lang="en-US" sz="2400" dirty="0"/>
              <a:t> time taken for the Analysis, suggestions and POC (1- 2 applications with approx. 10 – 20 VMs/containers: 3 to 4 Weeks.</a:t>
            </a:r>
          </a:p>
          <a:p>
            <a:r>
              <a:rPr lang="en-US" sz="2400" dirty="0"/>
              <a:t>Approx. resources requirement: 1 Sr. DevOps SME, 2 DevOps Engr.</a:t>
            </a:r>
          </a:p>
          <a:p>
            <a:r>
              <a:rPr lang="en-US" sz="2400" dirty="0"/>
              <a:t>Build of 16 </a:t>
            </a:r>
            <a:r>
              <a:rPr lang="en-US" sz="2400" dirty="0" err="1"/>
              <a:t>hrs</a:t>
            </a:r>
            <a:r>
              <a:rPr lang="en-US" sz="2400" dirty="0"/>
              <a:t> can be converted into 5 mins using modularization.</a:t>
            </a:r>
          </a:p>
          <a:p>
            <a:r>
              <a:rPr lang="en-US" sz="2400" dirty="0"/>
              <a:t>Every commit can be deployed in production with confidence.</a:t>
            </a:r>
          </a:p>
          <a:p>
            <a:r>
              <a:rPr lang="en-US" sz="2400" dirty="0"/>
              <a:t>ROI in terms of time , money and resources: ¾ reduction.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5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387" y="332359"/>
            <a:ext cx="3411854" cy="391160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94D80"/>
                </a:solidFill>
              </a:rPr>
              <a:t>DevOps</a:t>
            </a:r>
            <a:r>
              <a:rPr spc="-20" dirty="0">
                <a:solidFill>
                  <a:srgbClr val="094D80"/>
                </a:solidFill>
              </a:rPr>
              <a:t> </a:t>
            </a:r>
            <a:r>
              <a:rPr spc="-5" dirty="0">
                <a:solidFill>
                  <a:srgbClr val="094D80"/>
                </a:solidFill>
              </a:rPr>
              <a:t>Maturity</a:t>
            </a:r>
            <a:r>
              <a:rPr spc="-30" dirty="0">
                <a:solidFill>
                  <a:srgbClr val="094D80"/>
                </a:solidFill>
              </a:rPr>
              <a:t> </a:t>
            </a:r>
            <a:r>
              <a:rPr dirty="0">
                <a:solidFill>
                  <a:srgbClr val="094D80"/>
                </a:solidFill>
              </a:rPr>
              <a:t>Model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78151" y="3976116"/>
            <a:ext cx="8235950" cy="1144929"/>
          </a:xfrm>
          <a:prstGeom prst="rect">
            <a:avLst/>
          </a:prstGeom>
          <a:ln w="9144">
            <a:solidFill>
              <a:srgbClr val="92786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36525" marR="7167245">
              <a:lnSpc>
                <a:spcPct val="110000"/>
              </a:lnSpc>
              <a:spcBef>
                <a:spcPts val="1120"/>
              </a:spcBef>
            </a:pPr>
            <a:r>
              <a:rPr sz="1200" b="1" spc="-5" dirty="0">
                <a:solidFill>
                  <a:srgbClr val="2D2D2D"/>
                </a:solidFill>
                <a:latin typeface="Arial"/>
                <a:cs typeface="Arial"/>
              </a:rPr>
              <a:t>You</a:t>
            </a:r>
            <a:r>
              <a:rPr sz="1200" b="1" spc="-15" dirty="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D2D2D"/>
                </a:solidFill>
                <a:latin typeface="Arial"/>
                <a:cs typeface="Arial"/>
              </a:rPr>
              <a:t>are</a:t>
            </a:r>
            <a:r>
              <a:rPr sz="1200" b="1" spc="-45" dirty="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D2D2D"/>
                </a:solidFill>
                <a:latin typeface="Arial"/>
                <a:cs typeface="Arial"/>
              </a:rPr>
              <a:t>here </a:t>
            </a:r>
            <a:r>
              <a:rPr sz="1200" b="1" spc="-320" dirty="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2D2D2D"/>
                </a:solidFill>
                <a:latin typeface="Arial"/>
                <a:cs typeface="Arial"/>
              </a:rPr>
              <a:t>when</a:t>
            </a:r>
            <a:r>
              <a:rPr sz="1200" b="1" spc="-40" dirty="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D2D2D"/>
                </a:solidFill>
                <a:latin typeface="Arial"/>
                <a:cs typeface="Arial"/>
              </a:rPr>
              <a:t>you</a:t>
            </a:r>
            <a:endParaRPr sz="1200" dirty="0">
              <a:latin typeface="Arial"/>
              <a:cs typeface="Arial"/>
            </a:endParaRPr>
          </a:p>
          <a:p>
            <a:pPr marL="136525">
              <a:spcBef>
                <a:spcPts val="140"/>
              </a:spcBef>
            </a:pPr>
            <a:r>
              <a:rPr sz="1200" b="1" spc="-5" dirty="0">
                <a:solidFill>
                  <a:srgbClr val="2D2D2D"/>
                </a:solidFill>
                <a:latin typeface="Arial"/>
                <a:cs typeface="Arial"/>
              </a:rPr>
              <a:t>have…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8817" y="1272539"/>
            <a:ext cx="8249920" cy="2595880"/>
            <a:chOff x="444817" y="1272539"/>
            <a:chExt cx="8249920" cy="2595880"/>
          </a:xfrm>
        </p:grpSpPr>
        <p:sp>
          <p:nvSpPr>
            <p:cNvPr id="5" name="object 5"/>
            <p:cNvSpPr/>
            <p:nvPr/>
          </p:nvSpPr>
          <p:spPr>
            <a:xfrm>
              <a:off x="2342387" y="1272539"/>
              <a:ext cx="6352540" cy="1104900"/>
            </a:xfrm>
            <a:custGeom>
              <a:avLst/>
              <a:gdLst/>
              <a:ahLst/>
              <a:cxnLst/>
              <a:rect l="l" t="t" r="r" b="b"/>
              <a:pathLst>
                <a:path w="6352540" h="1104900">
                  <a:moveTo>
                    <a:pt x="5799582" y="0"/>
                  </a:moveTo>
                  <a:lnTo>
                    <a:pt x="5799582" y="276225"/>
                  </a:lnTo>
                  <a:lnTo>
                    <a:pt x="0" y="276225"/>
                  </a:lnTo>
                  <a:lnTo>
                    <a:pt x="0" y="828675"/>
                  </a:lnTo>
                  <a:lnTo>
                    <a:pt x="5799582" y="828675"/>
                  </a:lnTo>
                  <a:lnTo>
                    <a:pt x="5799582" y="1104900"/>
                  </a:lnTo>
                  <a:lnTo>
                    <a:pt x="6352032" y="552450"/>
                  </a:lnTo>
                  <a:lnTo>
                    <a:pt x="5799582" y="0"/>
                  </a:lnTo>
                  <a:close/>
                </a:path>
              </a:pathLst>
            </a:custGeom>
            <a:solidFill>
              <a:srgbClr val="094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580" y="2311907"/>
              <a:ext cx="1463040" cy="1551940"/>
            </a:xfrm>
            <a:custGeom>
              <a:avLst/>
              <a:gdLst/>
              <a:ahLst/>
              <a:cxnLst/>
              <a:rect l="l" t="t" r="r" b="b"/>
              <a:pathLst>
                <a:path w="1463039" h="1551939">
                  <a:moveTo>
                    <a:pt x="0" y="1551432"/>
                  </a:moveTo>
                  <a:lnTo>
                    <a:pt x="1463039" y="1551432"/>
                  </a:lnTo>
                  <a:lnTo>
                    <a:pt x="1463039" y="0"/>
                  </a:lnTo>
                  <a:lnTo>
                    <a:pt x="0" y="0"/>
                  </a:lnTo>
                  <a:lnTo>
                    <a:pt x="0" y="1551432"/>
                  </a:lnTo>
                  <a:close/>
                </a:path>
              </a:pathLst>
            </a:custGeom>
            <a:ln w="9144">
              <a:solidFill>
                <a:srgbClr val="7DB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37849" y="2652423"/>
            <a:ext cx="276999" cy="87312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3825" marR="5080" indent="-111760">
              <a:spcBef>
                <a:spcPts val="15"/>
              </a:spcBef>
            </a:pPr>
            <a:r>
              <a:rPr sz="900" b="1" dirty="0">
                <a:solidFill>
                  <a:srgbClr val="2D2D2D"/>
                </a:solidFill>
                <a:latin typeface="Arial"/>
                <a:cs typeface="Arial"/>
              </a:rPr>
              <a:t>Implement</a:t>
            </a:r>
            <a:r>
              <a:rPr sz="900" b="1" spc="5" dirty="0">
                <a:solidFill>
                  <a:srgbClr val="2D2D2D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2D2D2D"/>
                </a:solidFill>
                <a:latin typeface="Arial"/>
                <a:cs typeface="Arial"/>
              </a:rPr>
              <a:t>tion  </a:t>
            </a:r>
            <a:r>
              <a:rPr sz="900" b="1" spc="-5" dirty="0">
                <a:solidFill>
                  <a:srgbClr val="2D2D2D"/>
                </a:solidFill>
                <a:latin typeface="Arial"/>
                <a:cs typeface="Arial"/>
              </a:rPr>
              <a:t>Parameters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4017" y="2755392"/>
            <a:ext cx="986155" cy="274320"/>
          </a:xfrm>
          <a:custGeom>
            <a:avLst/>
            <a:gdLst/>
            <a:ahLst/>
            <a:cxnLst/>
            <a:rect l="l" t="t" r="r" b="b"/>
            <a:pathLst>
              <a:path w="986155" h="274319">
                <a:moveTo>
                  <a:pt x="986028" y="0"/>
                </a:moveTo>
                <a:lnTo>
                  <a:pt x="0" y="0"/>
                </a:lnTo>
                <a:lnTo>
                  <a:pt x="0" y="274320"/>
                </a:lnTo>
                <a:lnTo>
                  <a:pt x="986028" y="274320"/>
                </a:lnTo>
                <a:lnTo>
                  <a:pt x="986028" y="0"/>
                </a:lnTo>
                <a:close/>
              </a:path>
            </a:pathLst>
          </a:custGeom>
          <a:solidFill>
            <a:srgbClr val="CAE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96389" y="2816479"/>
            <a:ext cx="62039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00" b="1" spc="-4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800" b="1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800" b="1" spc="-5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800" b="1" dirty="0">
                <a:solidFill>
                  <a:srgbClr val="001F5F"/>
                </a:solidFill>
                <a:latin typeface="Arial"/>
                <a:cs typeface="Arial"/>
              </a:rPr>
              <a:t>hi</a:t>
            </a:r>
            <a:r>
              <a:rPr sz="800" b="1" spc="-5" dirty="0">
                <a:solidFill>
                  <a:srgbClr val="001F5F"/>
                </a:solidFill>
                <a:latin typeface="Arial"/>
                <a:cs typeface="Arial"/>
              </a:rPr>
              <a:t>tect</a:t>
            </a:r>
            <a:r>
              <a:rPr sz="800" b="1" dirty="0">
                <a:solidFill>
                  <a:srgbClr val="001F5F"/>
                </a:solidFill>
                <a:latin typeface="Arial"/>
                <a:cs typeface="Arial"/>
              </a:rPr>
              <a:t>ure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4017" y="2359151"/>
            <a:ext cx="986155" cy="274320"/>
          </a:xfrm>
          <a:custGeom>
            <a:avLst/>
            <a:gdLst/>
            <a:ahLst/>
            <a:cxnLst/>
            <a:rect l="l" t="t" r="r" b="b"/>
            <a:pathLst>
              <a:path w="986155" h="274319">
                <a:moveTo>
                  <a:pt x="986028" y="0"/>
                </a:moveTo>
                <a:lnTo>
                  <a:pt x="0" y="0"/>
                </a:lnTo>
                <a:lnTo>
                  <a:pt x="0" y="274320"/>
                </a:lnTo>
                <a:lnTo>
                  <a:pt x="986028" y="274320"/>
                </a:lnTo>
                <a:lnTo>
                  <a:pt x="986028" y="0"/>
                </a:lnTo>
                <a:close/>
              </a:path>
            </a:pathLst>
          </a:custGeom>
          <a:solidFill>
            <a:srgbClr val="CAE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15260" y="2420874"/>
            <a:ext cx="38227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00" b="1" spc="-5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800" b="1" dirty="0">
                <a:solidFill>
                  <a:srgbClr val="001F5F"/>
                </a:solidFill>
                <a:latin typeface="Arial"/>
                <a:cs typeface="Arial"/>
              </a:rPr>
              <a:t>ul</a:t>
            </a:r>
            <a:r>
              <a:rPr sz="800" b="1" spc="-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800" b="1" dirty="0">
                <a:solidFill>
                  <a:srgbClr val="001F5F"/>
                </a:solidFill>
                <a:latin typeface="Arial"/>
                <a:cs typeface="Arial"/>
              </a:rPr>
              <a:t>ure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97516" y="1975040"/>
            <a:ext cx="1201420" cy="287020"/>
            <a:chOff x="1973516" y="1975040"/>
            <a:chExt cx="1201420" cy="287020"/>
          </a:xfrm>
        </p:grpSpPr>
        <p:sp>
          <p:nvSpPr>
            <p:cNvPr id="13" name="object 13"/>
            <p:cNvSpPr/>
            <p:nvPr/>
          </p:nvSpPr>
          <p:spPr>
            <a:xfrm>
              <a:off x="1986534" y="1988057"/>
              <a:ext cx="1175385" cy="260985"/>
            </a:xfrm>
            <a:custGeom>
              <a:avLst/>
              <a:gdLst/>
              <a:ahLst/>
              <a:cxnLst/>
              <a:rect l="l" t="t" r="r" b="b"/>
              <a:pathLst>
                <a:path w="1175385" h="260985">
                  <a:moveTo>
                    <a:pt x="1175004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1175004" y="260603"/>
                  </a:lnTo>
                  <a:lnTo>
                    <a:pt x="1175004" y="0"/>
                  </a:lnTo>
                  <a:close/>
                </a:path>
              </a:pathLst>
            </a:custGeom>
            <a:solidFill>
              <a:srgbClr val="E25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6534" y="1988057"/>
              <a:ext cx="1175385" cy="260985"/>
            </a:xfrm>
            <a:custGeom>
              <a:avLst/>
              <a:gdLst/>
              <a:ahLst/>
              <a:cxnLst/>
              <a:rect l="l" t="t" r="r" b="b"/>
              <a:pathLst>
                <a:path w="1175385" h="260985">
                  <a:moveTo>
                    <a:pt x="0" y="260603"/>
                  </a:moveTo>
                  <a:lnTo>
                    <a:pt x="1175004" y="260603"/>
                  </a:lnTo>
                  <a:lnTo>
                    <a:pt x="1175004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10534" y="1988057"/>
            <a:ext cx="1175385" cy="20518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9570">
              <a:spcBef>
                <a:spcPts val="400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Ad-hoc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6122" y="1888998"/>
            <a:ext cx="1176655" cy="255198"/>
          </a:xfrm>
          <a:prstGeom prst="rect">
            <a:avLst/>
          </a:prstGeom>
          <a:solidFill>
            <a:srgbClr val="E8A022"/>
          </a:solidFill>
          <a:ln w="25907">
            <a:solidFill>
              <a:srgbClr val="FFFFFF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algn="ctr">
              <a:spcBef>
                <a:spcPts val="790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63235" y="1789938"/>
            <a:ext cx="1175385" cy="382156"/>
          </a:xfrm>
          <a:prstGeom prst="rect">
            <a:avLst/>
          </a:prstGeom>
          <a:solidFill>
            <a:srgbClr val="5FAEAE"/>
          </a:solidFill>
          <a:ln w="25907">
            <a:solidFill>
              <a:srgbClr val="FFFFFF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73380" marR="288290" indent="-78105">
              <a:spcBef>
                <a:spcPts val="580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Ops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–  Level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0347" y="1692402"/>
            <a:ext cx="1175385" cy="430887"/>
          </a:xfrm>
          <a:prstGeom prst="rect">
            <a:avLst/>
          </a:prstGeom>
          <a:solidFill>
            <a:srgbClr val="009994"/>
          </a:solidFill>
          <a:ln w="25907">
            <a:solidFill>
              <a:srgbClr val="FFFFFF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373380" marR="288925" indent="-78105">
              <a:spcBef>
                <a:spcPts val="960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Ops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–  Level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15934" y="1593341"/>
            <a:ext cx="1176655" cy="487954"/>
          </a:xfrm>
          <a:prstGeom prst="rect">
            <a:avLst/>
          </a:prstGeom>
          <a:solidFill>
            <a:srgbClr val="006F6C"/>
          </a:solidFill>
          <a:ln w="25907">
            <a:solidFill>
              <a:srgbClr val="FFFFF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374650" marR="288925" indent="-78105"/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Ops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–  Level</a:t>
            </a:r>
            <a:r>
              <a:rPr sz="1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602916" y="2320989"/>
            <a:ext cx="1201420" cy="1542415"/>
            <a:chOff x="7078916" y="2320988"/>
            <a:chExt cx="1201420" cy="1542415"/>
          </a:xfrm>
        </p:grpSpPr>
        <p:sp>
          <p:nvSpPr>
            <p:cNvPr id="21" name="object 21"/>
            <p:cNvSpPr/>
            <p:nvPr/>
          </p:nvSpPr>
          <p:spPr>
            <a:xfrm>
              <a:off x="7091934" y="2334006"/>
              <a:ext cx="1175385" cy="1516380"/>
            </a:xfrm>
            <a:custGeom>
              <a:avLst/>
              <a:gdLst/>
              <a:ahLst/>
              <a:cxnLst/>
              <a:rect l="l" t="t" r="r" b="b"/>
              <a:pathLst>
                <a:path w="1175384" h="1516379">
                  <a:moveTo>
                    <a:pt x="1175003" y="0"/>
                  </a:moveTo>
                  <a:lnTo>
                    <a:pt x="0" y="0"/>
                  </a:lnTo>
                  <a:lnTo>
                    <a:pt x="0" y="1516380"/>
                  </a:lnTo>
                  <a:lnTo>
                    <a:pt x="1175003" y="1516380"/>
                  </a:lnTo>
                  <a:lnTo>
                    <a:pt x="1175003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91934" y="2334006"/>
              <a:ext cx="1175385" cy="1516380"/>
            </a:xfrm>
            <a:custGeom>
              <a:avLst/>
              <a:gdLst/>
              <a:ahLst/>
              <a:cxnLst/>
              <a:rect l="l" t="t" r="r" b="b"/>
              <a:pathLst>
                <a:path w="1175384" h="1516379">
                  <a:moveTo>
                    <a:pt x="0" y="1516380"/>
                  </a:moveTo>
                  <a:lnTo>
                    <a:pt x="1175003" y="1516380"/>
                  </a:lnTo>
                  <a:lnTo>
                    <a:pt x="1175003" y="0"/>
                  </a:lnTo>
                  <a:lnTo>
                    <a:pt x="0" y="0"/>
                  </a:lnTo>
                  <a:lnTo>
                    <a:pt x="0" y="15163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615934" y="2334006"/>
            <a:ext cx="1175385" cy="895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L="243840" marR="208915" indent="-27940">
              <a:spcBef>
                <a:spcPts val="515"/>
              </a:spcBef>
            </a:pPr>
            <a:r>
              <a:rPr sz="700" b="1" spc="-10" dirty="0">
                <a:latin typeface="Arial"/>
                <a:cs typeface="Arial"/>
              </a:rPr>
              <a:t>Measure,</a:t>
            </a:r>
            <a:r>
              <a:rPr sz="700" b="1" spc="10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Rinse</a:t>
            </a:r>
            <a:r>
              <a:rPr sz="700" b="1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&amp; </a:t>
            </a:r>
            <a:r>
              <a:rPr sz="700" b="1" spc="-180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Repeat,</a:t>
            </a:r>
            <a:r>
              <a:rPr sz="700" b="1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Improve</a:t>
            </a:r>
            <a:endParaRPr sz="700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97517" y="2320989"/>
            <a:ext cx="1198245" cy="352425"/>
            <a:chOff x="1973516" y="2320988"/>
            <a:chExt cx="1198245" cy="352425"/>
          </a:xfrm>
        </p:grpSpPr>
        <p:sp>
          <p:nvSpPr>
            <p:cNvPr id="25" name="object 25"/>
            <p:cNvSpPr/>
            <p:nvPr/>
          </p:nvSpPr>
          <p:spPr>
            <a:xfrm>
              <a:off x="1986534" y="2334006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10" h="326389">
                  <a:moveTo>
                    <a:pt x="1171956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1956" y="326136"/>
                  </a:lnTo>
                  <a:lnTo>
                    <a:pt x="1171956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86534" y="2334006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10" h="326389">
                  <a:moveTo>
                    <a:pt x="0" y="326136"/>
                  </a:moveTo>
                  <a:lnTo>
                    <a:pt x="1171956" y="326136"/>
                  </a:lnTo>
                  <a:lnTo>
                    <a:pt x="1171956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510533" y="2430018"/>
            <a:ext cx="117221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Random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73105" y="2320989"/>
            <a:ext cx="1199515" cy="352425"/>
            <a:chOff x="3249104" y="2320988"/>
            <a:chExt cx="1199515" cy="352425"/>
          </a:xfrm>
        </p:grpSpPr>
        <p:sp>
          <p:nvSpPr>
            <p:cNvPr id="29" name="object 29"/>
            <p:cNvSpPr/>
            <p:nvPr/>
          </p:nvSpPr>
          <p:spPr>
            <a:xfrm>
              <a:off x="3262122" y="2334006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1173479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3479" y="326136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62122" y="2334006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0" y="326136"/>
                  </a:moveTo>
                  <a:lnTo>
                    <a:pt x="1173479" y="326136"/>
                  </a:lnTo>
                  <a:lnTo>
                    <a:pt x="1173479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786121" y="2376677"/>
            <a:ext cx="117348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156845" indent="76200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Standards</a:t>
            </a:r>
            <a:r>
              <a:rPr sz="700" b="1" spc="15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exist; </a:t>
            </a:r>
            <a:r>
              <a:rPr sz="700" b="1" spc="-5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Feedbacks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actioned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50217" y="2320989"/>
            <a:ext cx="1199515" cy="352425"/>
            <a:chOff x="4526216" y="2320988"/>
            <a:chExt cx="1199515" cy="352425"/>
          </a:xfrm>
        </p:grpSpPr>
        <p:sp>
          <p:nvSpPr>
            <p:cNvPr id="33" name="object 33"/>
            <p:cNvSpPr/>
            <p:nvPr/>
          </p:nvSpPr>
          <p:spPr>
            <a:xfrm>
              <a:off x="4539233" y="2334006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1173480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3480" y="326136"/>
                  </a:lnTo>
                  <a:lnTo>
                    <a:pt x="1173480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39233" y="2334006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0" y="326136"/>
                  </a:moveTo>
                  <a:lnTo>
                    <a:pt x="1173480" y="326136"/>
                  </a:lnTo>
                  <a:lnTo>
                    <a:pt x="1173480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063234" y="2430018"/>
            <a:ext cx="117348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Organization</a:t>
            </a:r>
            <a:r>
              <a:rPr sz="700" b="1" spc="50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Structure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327329" y="2320989"/>
            <a:ext cx="1198245" cy="352425"/>
            <a:chOff x="5803328" y="2320988"/>
            <a:chExt cx="1198245" cy="352425"/>
          </a:xfrm>
        </p:grpSpPr>
        <p:sp>
          <p:nvSpPr>
            <p:cNvPr id="37" name="object 37"/>
            <p:cNvSpPr/>
            <p:nvPr/>
          </p:nvSpPr>
          <p:spPr>
            <a:xfrm>
              <a:off x="5816345" y="2334006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09" h="326389">
                  <a:moveTo>
                    <a:pt x="1171955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1955" y="326136"/>
                  </a:lnTo>
                  <a:lnTo>
                    <a:pt x="1171955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16345" y="2334006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09" h="326389">
                  <a:moveTo>
                    <a:pt x="0" y="326136"/>
                  </a:moveTo>
                  <a:lnTo>
                    <a:pt x="1171955" y="326136"/>
                  </a:lnTo>
                  <a:lnTo>
                    <a:pt x="1171955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340346" y="2430018"/>
            <a:ext cx="117221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Collaboration</a:t>
            </a:r>
            <a:r>
              <a:rPr sz="700" b="1" spc="40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tools</a:t>
            </a:r>
            <a:endParaRPr sz="700" dirty="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497517" y="2717229"/>
            <a:ext cx="1198245" cy="352425"/>
            <a:chOff x="1973516" y="2717228"/>
            <a:chExt cx="1198245" cy="352425"/>
          </a:xfrm>
        </p:grpSpPr>
        <p:sp>
          <p:nvSpPr>
            <p:cNvPr id="41" name="object 41"/>
            <p:cNvSpPr/>
            <p:nvPr/>
          </p:nvSpPr>
          <p:spPr>
            <a:xfrm>
              <a:off x="1986534" y="2730246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10" h="326389">
                  <a:moveTo>
                    <a:pt x="1171956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1956" y="326136"/>
                  </a:lnTo>
                  <a:lnTo>
                    <a:pt x="1171956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86534" y="2730246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10" h="326389">
                  <a:moveTo>
                    <a:pt x="0" y="326136"/>
                  </a:moveTo>
                  <a:lnTo>
                    <a:pt x="1171956" y="326136"/>
                  </a:lnTo>
                  <a:lnTo>
                    <a:pt x="1171956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10534" y="2825624"/>
            <a:ext cx="127571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125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Monolithic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773105" y="2717229"/>
            <a:ext cx="1199515" cy="352425"/>
            <a:chOff x="3249104" y="2717228"/>
            <a:chExt cx="1199515" cy="352425"/>
          </a:xfrm>
        </p:grpSpPr>
        <p:sp>
          <p:nvSpPr>
            <p:cNvPr id="45" name="object 45"/>
            <p:cNvSpPr/>
            <p:nvPr/>
          </p:nvSpPr>
          <p:spPr>
            <a:xfrm>
              <a:off x="3262122" y="2730246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1173479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3479" y="326136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62122" y="2730246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0" y="326136"/>
                  </a:moveTo>
                  <a:lnTo>
                    <a:pt x="1173479" y="326136"/>
                  </a:lnTo>
                  <a:lnTo>
                    <a:pt x="1173479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682489" y="2825624"/>
            <a:ext cx="127762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705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Modularized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050217" y="2717229"/>
            <a:ext cx="1199515" cy="352425"/>
            <a:chOff x="4526216" y="2717228"/>
            <a:chExt cx="1199515" cy="352425"/>
          </a:xfrm>
        </p:grpSpPr>
        <p:sp>
          <p:nvSpPr>
            <p:cNvPr id="49" name="object 49"/>
            <p:cNvSpPr/>
            <p:nvPr/>
          </p:nvSpPr>
          <p:spPr>
            <a:xfrm>
              <a:off x="4539233" y="2730246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1173480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3480" y="326136"/>
                  </a:lnTo>
                  <a:lnTo>
                    <a:pt x="1173480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39233" y="2730246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0" y="326136"/>
                  </a:moveTo>
                  <a:lnTo>
                    <a:pt x="1173480" y="326136"/>
                  </a:lnTo>
                  <a:lnTo>
                    <a:pt x="1173480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959602" y="2825624"/>
            <a:ext cx="127762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905">
              <a:spcBef>
                <a:spcPts val="95"/>
              </a:spcBef>
            </a:pPr>
            <a:r>
              <a:rPr sz="700" b="1" spc="-5" dirty="0">
                <a:latin typeface="Arial"/>
                <a:cs typeface="Arial"/>
              </a:rPr>
              <a:t>Micro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services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327329" y="2717229"/>
            <a:ext cx="1198245" cy="352425"/>
            <a:chOff x="5803328" y="2717228"/>
            <a:chExt cx="1198245" cy="352425"/>
          </a:xfrm>
        </p:grpSpPr>
        <p:sp>
          <p:nvSpPr>
            <p:cNvPr id="53" name="object 53"/>
            <p:cNvSpPr/>
            <p:nvPr/>
          </p:nvSpPr>
          <p:spPr>
            <a:xfrm>
              <a:off x="5816345" y="2730246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09" h="326389">
                  <a:moveTo>
                    <a:pt x="1171955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1955" y="326136"/>
                  </a:lnTo>
                  <a:lnTo>
                    <a:pt x="1171955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16345" y="2730246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09" h="326389">
                  <a:moveTo>
                    <a:pt x="0" y="326136"/>
                  </a:moveTo>
                  <a:lnTo>
                    <a:pt x="1171955" y="326136"/>
                  </a:lnTo>
                  <a:lnTo>
                    <a:pt x="1171955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236715" y="2825624"/>
            <a:ext cx="127571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Containerization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497517" y="3111945"/>
            <a:ext cx="1198245" cy="352425"/>
            <a:chOff x="1973516" y="3111944"/>
            <a:chExt cx="1198245" cy="352425"/>
          </a:xfrm>
        </p:grpSpPr>
        <p:sp>
          <p:nvSpPr>
            <p:cNvPr id="57" name="object 57"/>
            <p:cNvSpPr/>
            <p:nvPr/>
          </p:nvSpPr>
          <p:spPr>
            <a:xfrm>
              <a:off x="1986534" y="3124962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10" h="326389">
                  <a:moveTo>
                    <a:pt x="1171956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1956" y="326136"/>
                  </a:lnTo>
                  <a:lnTo>
                    <a:pt x="1171956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86534" y="3124962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10" h="326389">
                  <a:moveTo>
                    <a:pt x="0" y="326136"/>
                  </a:moveTo>
                  <a:lnTo>
                    <a:pt x="1171956" y="326136"/>
                  </a:lnTo>
                  <a:lnTo>
                    <a:pt x="1171956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510534" y="3220974"/>
            <a:ext cx="127571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5885" algn="ctr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Manual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773105" y="3111945"/>
            <a:ext cx="1199515" cy="352425"/>
            <a:chOff x="3249104" y="3111944"/>
            <a:chExt cx="1199515" cy="352425"/>
          </a:xfrm>
        </p:grpSpPr>
        <p:sp>
          <p:nvSpPr>
            <p:cNvPr id="61" name="object 61"/>
            <p:cNvSpPr/>
            <p:nvPr/>
          </p:nvSpPr>
          <p:spPr>
            <a:xfrm>
              <a:off x="3262122" y="3124962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1173479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3479" y="326136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262122" y="3124962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0" y="326136"/>
                  </a:moveTo>
                  <a:lnTo>
                    <a:pt x="1173479" y="326136"/>
                  </a:lnTo>
                  <a:lnTo>
                    <a:pt x="1173479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682489" y="3167633"/>
            <a:ext cx="12776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" algn="ctr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Unit/Integration</a:t>
            </a:r>
            <a:r>
              <a:rPr sz="700" b="1" spc="50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Tests</a:t>
            </a:r>
            <a:endParaRPr sz="700">
              <a:latin typeface="Arial"/>
              <a:cs typeface="Arial"/>
            </a:endParaRPr>
          </a:p>
          <a:p>
            <a:pPr marL="104139" algn="ctr"/>
            <a:r>
              <a:rPr sz="700" b="1" spc="-5" dirty="0">
                <a:latin typeface="Arial"/>
                <a:cs typeface="Arial"/>
              </a:rPr>
              <a:t>Quality</a:t>
            </a:r>
            <a:r>
              <a:rPr sz="700" b="1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tools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050217" y="3111945"/>
            <a:ext cx="1199515" cy="352425"/>
            <a:chOff x="4526216" y="3111944"/>
            <a:chExt cx="1199515" cy="352425"/>
          </a:xfrm>
        </p:grpSpPr>
        <p:sp>
          <p:nvSpPr>
            <p:cNvPr id="65" name="object 65"/>
            <p:cNvSpPr/>
            <p:nvPr/>
          </p:nvSpPr>
          <p:spPr>
            <a:xfrm>
              <a:off x="4539233" y="3124962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1173480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3480" y="326136"/>
                  </a:lnTo>
                  <a:lnTo>
                    <a:pt x="1173480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39233" y="3124962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0" y="326136"/>
                  </a:moveTo>
                  <a:lnTo>
                    <a:pt x="1173480" y="326136"/>
                  </a:lnTo>
                  <a:lnTo>
                    <a:pt x="1173480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959602" y="3167633"/>
            <a:ext cx="12776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235" algn="ctr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Automated</a:t>
            </a:r>
            <a:endParaRPr sz="700">
              <a:latin typeface="Arial"/>
              <a:cs typeface="Arial"/>
            </a:endParaRPr>
          </a:p>
          <a:p>
            <a:pPr marL="103505" algn="ctr"/>
            <a:r>
              <a:rPr sz="700" b="1" spc="-10" dirty="0">
                <a:latin typeface="Arial"/>
                <a:cs typeface="Arial"/>
              </a:rPr>
              <a:t>Acceptance</a:t>
            </a:r>
            <a:r>
              <a:rPr sz="700" b="1" spc="20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Tests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327329" y="3111945"/>
            <a:ext cx="1198245" cy="352425"/>
            <a:chOff x="5803328" y="3111944"/>
            <a:chExt cx="1198245" cy="352425"/>
          </a:xfrm>
        </p:grpSpPr>
        <p:sp>
          <p:nvSpPr>
            <p:cNvPr id="69" name="object 69"/>
            <p:cNvSpPr/>
            <p:nvPr/>
          </p:nvSpPr>
          <p:spPr>
            <a:xfrm>
              <a:off x="5816345" y="3124962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09" h="326389">
                  <a:moveTo>
                    <a:pt x="1171955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1955" y="326136"/>
                  </a:lnTo>
                  <a:lnTo>
                    <a:pt x="1171955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816345" y="3124962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09" h="326389">
                  <a:moveTo>
                    <a:pt x="0" y="326136"/>
                  </a:moveTo>
                  <a:lnTo>
                    <a:pt x="1171955" y="326136"/>
                  </a:lnTo>
                  <a:lnTo>
                    <a:pt x="1171955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236715" y="3167633"/>
            <a:ext cx="127571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" algn="ctr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Automated</a:t>
            </a:r>
            <a:endParaRPr sz="700">
              <a:latin typeface="Arial"/>
              <a:cs typeface="Arial"/>
            </a:endParaRPr>
          </a:p>
          <a:p>
            <a:pPr marL="104139" algn="ctr"/>
            <a:r>
              <a:rPr sz="700" b="1" spc="-5" dirty="0">
                <a:latin typeface="Arial"/>
                <a:cs typeface="Arial"/>
              </a:rPr>
              <a:t>Performance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Tests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497517" y="3508185"/>
            <a:ext cx="1198245" cy="352425"/>
            <a:chOff x="1973516" y="3508184"/>
            <a:chExt cx="1198245" cy="352425"/>
          </a:xfrm>
        </p:grpSpPr>
        <p:sp>
          <p:nvSpPr>
            <p:cNvPr id="73" name="object 73"/>
            <p:cNvSpPr/>
            <p:nvPr/>
          </p:nvSpPr>
          <p:spPr>
            <a:xfrm>
              <a:off x="1986534" y="3521201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10" h="326389">
                  <a:moveTo>
                    <a:pt x="1171956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1956" y="326136"/>
                  </a:lnTo>
                  <a:lnTo>
                    <a:pt x="1171956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86534" y="3521201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10" h="326389">
                  <a:moveTo>
                    <a:pt x="0" y="326136"/>
                  </a:moveTo>
                  <a:lnTo>
                    <a:pt x="1171956" y="326136"/>
                  </a:lnTo>
                  <a:lnTo>
                    <a:pt x="1171956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510533" y="3616579"/>
            <a:ext cx="117221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Manual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4773105" y="3508185"/>
            <a:ext cx="1199515" cy="352425"/>
            <a:chOff x="3249104" y="3508184"/>
            <a:chExt cx="1199515" cy="352425"/>
          </a:xfrm>
        </p:grpSpPr>
        <p:sp>
          <p:nvSpPr>
            <p:cNvPr id="77" name="object 77"/>
            <p:cNvSpPr/>
            <p:nvPr/>
          </p:nvSpPr>
          <p:spPr>
            <a:xfrm>
              <a:off x="3262122" y="3521201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1173479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3479" y="326136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262122" y="3521201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0" y="326136"/>
                  </a:moveTo>
                  <a:lnTo>
                    <a:pt x="1173479" y="326136"/>
                  </a:lnTo>
                  <a:lnTo>
                    <a:pt x="1173479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786121" y="3616579"/>
            <a:ext cx="117348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745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Bespoke scripts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050217" y="3508185"/>
            <a:ext cx="1199515" cy="352425"/>
            <a:chOff x="4526216" y="3508184"/>
            <a:chExt cx="1199515" cy="352425"/>
          </a:xfrm>
        </p:grpSpPr>
        <p:sp>
          <p:nvSpPr>
            <p:cNvPr id="81" name="object 81"/>
            <p:cNvSpPr/>
            <p:nvPr/>
          </p:nvSpPr>
          <p:spPr>
            <a:xfrm>
              <a:off x="4539233" y="3521201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1173480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3480" y="326136"/>
                  </a:lnTo>
                  <a:lnTo>
                    <a:pt x="1173480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39233" y="3521201"/>
              <a:ext cx="1173480" cy="326390"/>
            </a:xfrm>
            <a:custGeom>
              <a:avLst/>
              <a:gdLst/>
              <a:ahLst/>
              <a:cxnLst/>
              <a:rect l="l" t="t" r="r" b="b"/>
              <a:pathLst>
                <a:path w="1173479" h="326389">
                  <a:moveTo>
                    <a:pt x="0" y="326136"/>
                  </a:moveTo>
                  <a:lnTo>
                    <a:pt x="1173480" y="326136"/>
                  </a:lnTo>
                  <a:lnTo>
                    <a:pt x="1173480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063234" y="3563239"/>
            <a:ext cx="117348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 marR="219710" indent="86360">
              <a:spcBef>
                <a:spcPts val="95"/>
              </a:spcBef>
            </a:pPr>
            <a:r>
              <a:rPr sz="700" b="1" spc="-5" dirty="0">
                <a:latin typeface="Arial"/>
                <a:cs typeface="Arial"/>
              </a:rPr>
              <a:t>Infra</a:t>
            </a:r>
            <a:r>
              <a:rPr sz="700" b="1" spc="10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as</a:t>
            </a:r>
            <a:r>
              <a:rPr sz="700" b="1" spc="-10" dirty="0">
                <a:latin typeface="Arial"/>
                <a:cs typeface="Arial"/>
              </a:rPr>
              <a:t> code </a:t>
            </a:r>
            <a:r>
              <a:rPr sz="700" b="1" spc="-5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Monitoring</a:t>
            </a:r>
            <a:r>
              <a:rPr sz="700" b="1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Tools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327329" y="3508185"/>
            <a:ext cx="1198245" cy="352425"/>
            <a:chOff x="5803328" y="3508184"/>
            <a:chExt cx="1198245" cy="352425"/>
          </a:xfrm>
        </p:grpSpPr>
        <p:sp>
          <p:nvSpPr>
            <p:cNvPr id="85" name="object 85"/>
            <p:cNvSpPr/>
            <p:nvPr/>
          </p:nvSpPr>
          <p:spPr>
            <a:xfrm>
              <a:off x="5816345" y="3521201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09" h="326389">
                  <a:moveTo>
                    <a:pt x="1171955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71955" y="326136"/>
                  </a:lnTo>
                  <a:lnTo>
                    <a:pt x="1171955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16345" y="3521201"/>
              <a:ext cx="1172210" cy="326390"/>
            </a:xfrm>
            <a:custGeom>
              <a:avLst/>
              <a:gdLst/>
              <a:ahLst/>
              <a:cxnLst/>
              <a:rect l="l" t="t" r="r" b="b"/>
              <a:pathLst>
                <a:path w="1172209" h="326389">
                  <a:moveTo>
                    <a:pt x="0" y="326136"/>
                  </a:moveTo>
                  <a:lnTo>
                    <a:pt x="1171955" y="326136"/>
                  </a:lnTo>
                  <a:lnTo>
                    <a:pt x="1171955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340346" y="3616579"/>
            <a:ext cx="117221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>
              <a:spcBef>
                <a:spcPts val="95"/>
              </a:spcBef>
            </a:pPr>
            <a:r>
              <a:rPr sz="700" b="1" spc="-10" dirty="0">
                <a:latin typeface="Arial"/>
                <a:cs typeface="Arial"/>
              </a:rPr>
              <a:t>Integrated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414017" y="3150107"/>
            <a:ext cx="986155" cy="274320"/>
          </a:xfrm>
          <a:custGeom>
            <a:avLst/>
            <a:gdLst/>
            <a:ahLst/>
            <a:cxnLst/>
            <a:rect l="l" t="t" r="r" b="b"/>
            <a:pathLst>
              <a:path w="986155" h="274320">
                <a:moveTo>
                  <a:pt x="986028" y="0"/>
                </a:moveTo>
                <a:lnTo>
                  <a:pt x="0" y="0"/>
                </a:lnTo>
                <a:lnTo>
                  <a:pt x="0" y="274320"/>
                </a:lnTo>
                <a:lnTo>
                  <a:pt x="986028" y="274320"/>
                </a:lnTo>
                <a:lnTo>
                  <a:pt x="986028" y="0"/>
                </a:lnTo>
                <a:close/>
              </a:path>
            </a:pathLst>
          </a:custGeom>
          <a:solidFill>
            <a:srgbClr val="CAE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2483612" y="3211830"/>
            <a:ext cx="84518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00" b="1" spc="-5" dirty="0">
                <a:solidFill>
                  <a:srgbClr val="001F5F"/>
                </a:solidFill>
                <a:latin typeface="Arial"/>
                <a:cs typeface="Arial"/>
              </a:rPr>
              <a:t>Delivery</a:t>
            </a:r>
            <a:r>
              <a:rPr sz="8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1F5F"/>
                </a:solidFill>
                <a:latin typeface="Arial"/>
                <a:cs typeface="Arial"/>
              </a:rPr>
              <a:t>Pipeline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414017" y="3546347"/>
            <a:ext cx="986155" cy="274320"/>
          </a:xfrm>
          <a:custGeom>
            <a:avLst/>
            <a:gdLst/>
            <a:ahLst/>
            <a:cxnLst/>
            <a:rect l="l" t="t" r="r" b="b"/>
            <a:pathLst>
              <a:path w="986155" h="274320">
                <a:moveTo>
                  <a:pt x="986028" y="0"/>
                </a:moveTo>
                <a:lnTo>
                  <a:pt x="0" y="0"/>
                </a:lnTo>
                <a:lnTo>
                  <a:pt x="0" y="274319"/>
                </a:lnTo>
                <a:lnTo>
                  <a:pt x="986028" y="274319"/>
                </a:lnTo>
                <a:lnTo>
                  <a:pt x="986028" y="0"/>
                </a:lnTo>
                <a:close/>
              </a:path>
            </a:pathLst>
          </a:custGeom>
          <a:solidFill>
            <a:srgbClr val="CAE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562860" y="3607435"/>
            <a:ext cx="68707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b="1" spc="-5" dirty="0">
                <a:solidFill>
                  <a:srgbClr val="001F5F"/>
                </a:solidFill>
                <a:latin typeface="Arial"/>
                <a:cs typeface="Arial"/>
              </a:rPr>
              <a:t>Infrastructure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4773168" y="4040124"/>
            <a:ext cx="1199515" cy="1626235"/>
            <a:chOff x="3249167" y="4040123"/>
            <a:chExt cx="1199515" cy="1626235"/>
          </a:xfrm>
        </p:grpSpPr>
        <p:sp>
          <p:nvSpPr>
            <p:cNvPr id="93" name="object 93"/>
            <p:cNvSpPr/>
            <p:nvPr/>
          </p:nvSpPr>
          <p:spPr>
            <a:xfrm>
              <a:off x="3262121" y="4053077"/>
              <a:ext cx="1173480" cy="1600200"/>
            </a:xfrm>
            <a:custGeom>
              <a:avLst/>
              <a:gdLst/>
              <a:ahLst/>
              <a:cxnLst/>
              <a:rect l="l" t="t" r="r" b="b"/>
              <a:pathLst>
                <a:path w="1173479" h="1600200">
                  <a:moveTo>
                    <a:pt x="1173479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1173479" y="1600200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62121" y="4053077"/>
              <a:ext cx="1173480" cy="1600200"/>
            </a:xfrm>
            <a:custGeom>
              <a:avLst/>
              <a:gdLst/>
              <a:ahLst/>
              <a:cxnLst/>
              <a:rect l="l" t="t" r="r" b="b"/>
              <a:pathLst>
                <a:path w="1173479" h="1600200">
                  <a:moveTo>
                    <a:pt x="0" y="1600200"/>
                  </a:moveTo>
                  <a:lnTo>
                    <a:pt x="1173479" y="1600200"/>
                  </a:lnTo>
                  <a:lnTo>
                    <a:pt x="1173479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4786121" y="4053079"/>
            <a:ext cx="1173480" cy="127304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45745" indent="-172720">
              <a:spcBef>
                <a:spcPts val="540"/>
              </a:spcBef>
              <a:buAutoNum type="arabicPeriod"/>
              <a:tabLst>
                <a:tab pos="246379" algn="l"/>
              </a:tabLst>
            </a:pPr>
            <a:r>
              <a:rPr sz="650" b="1" i="1" spc="-5" dirty="0">
                <a:latin typeface="Arial"/>
                <a:cs typeface="Arial"/>
              </a:rPr>
              <a:t>Build</a:t>
            </a:r>
            <a:r>
              <a:rPr sz="650" b="1" i="1" spc="-3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/commit</a:t>
            </a:r>
            <a:endParaRPr sz="650">
              <a:latin typeface="Arial"/>
              <a:cs typeface="Arial"/>
            </a:endParaRPr>
          </a:p>
          <a:p>
            <a:pPr marL="245745" indent="-172720">
              <a:spcBef>
                <a:spcPts val="75"/>
              </a:spcBef>
              <a:buAutoNum type="arabicPeriod"/>
              <a:tabLst>
                <a:tab pos="246379" algn="l"/>
              </a:tabLst>
            </a:pPr>
            <a:r>
              <a:rPr sz="650" b="1" i="1" spc="-5" dirty="0">
                <a:latin typeface="Arial"/>
                <a:cs typeface="Arial"/>
              </a:rPr>
              <a:t>Developers</a:t>
            </a:r>
            <a:r>
              <a:rPr sz="650" b="1" i="1" spc="-1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respond</a:t>
            </a:r>
            <a:endParaRPr sz="650">
              <a:latin typeface="Arial"/>
              <a:cs typeface="Arial"/>
            </a:endParaRPr>
          </a:p>
          <a:p>
            <a:pPr marL="245745" indent="-172720">
              <a:spcBef>
                <a:spcPts val="80"/>
              </a:spcBef>
              <a:buAutoNum type="arabicPeriod"/>
              <a:tabLst>
                <a:tab pos="246379" algn="l"/>
              </a:tabLst>
            </a:pPr>
            <a:r>
              <a:rPr sz="650" b="1" i="1" spc="-5" dirty="0">
                <a:latin typeface="Arial"/>
                <a:cs typeface="Arial"/>
              </a:rPr>
              <a:t>Around</a:t>
            </a:r>
            <a:r>
              <a:rPr sz="650" b="1" i="1" spc="-2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60%</a:t>
            </a:r>
            <a:endParaRPr sz="650">
              <a:latin typeface="Arial"/>
              <a:cs typeface="Arial"/>
            </a:endParaRPr>
          </a:p>
          <a:p>
            <a:pPr marL="245745">
              <a:spcBef>
                <a:spcPts val="75"/>
              </a:spcBef>
            </a:pPr>
            <a:r>
              <a:rPr sz="650" b="1" i="1" spc="-5" dirty="0">
                <a:latin typeface="Arial"/>
                <a:cs typeface="Arial"/>
              </a:rPr>
              <a:t>Code</a:t>
            </a:r>
            <a:r>
              <a:rPr sz="650" b="1" i="1" spc="-2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coverage</a:t>
            </a:r>
            <a:endParaRPr sz="650">
              <a:latin typeface="Arial"/>
              <a:cs typeface="Arial"/>
            </a:endParaRPr>
          </a:p>
          <a:p>
            <a:pPr marL="245745" indent="-172720">
              <a:spcBef>
                <a:spcPts val="85"/>
              </a:spcBef>
              <a:buAutoNum type="arabicPeriod" startAt="4"/>
              <a:tabLst>
                <a:tab pos="246379" algn="l"/>
              </a:tabLst>
            </a:pPr>
            <a:r>
              <a:rPr sz="650" b="1" i="1" spc="-5" dirty="0">
                <a:latin typeface="Arial"/>
                <a:cs typeface="Arial"/>
              </a:rPr>
              <a:t>Components</a:t>
            </a:r>
            <a:endParaRPr sz="650">
              <a:latin typeface="Arial"/>
              <a:cs typeface="Arial"/>
            </a:endParaRPr>
          </a:p>
          <a:p>
            <a:pPr marL="245745" indent="-172720">
              <a:spcBef>
                <a:spcPts val="70"/>
              </a:spcBef>
              <a:buAutoNum type="arabicPeriod" startAt="4"/>
              <a:tabLst>
                <a:tab pos="246379" algn="l"/>
              </a:tabLst>
            </a:pPr>
            <a:r>
              <a:rPr sz="650" b="1" i="1" spc="-5" dirty="0">
                <a:latin typeface="Arial"/>
                <a:cs typeface="Arial"/>
              </a:rPr>
              <a:t>CI</a:t>
            </a:r>
            <a:r>
              <a:rPr sz="650" b="1" i="1" spc="-3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in</a:t>
            </a:r>
            <a:r>
              <a:rPr sz="650" b="1" i="1" spc="-3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place</a:t>
            </a:r>
            <a:endParaRPr sz="650">
              <a:latin typeface="Arial"/>
              <a:cs typeface="Arial"/>
            </a:endParaRPr>
          </a:p>
          <a:p>
            <a:pPr marL="245745" marR="424180" indent="-172720">
              <a:lnSpc>
                <a:spcPct val="109200"/>
              </a:lnSpc>
              <a:spcBef>
                <a:spcPts val="15"/>
              </a:spcBef>
              <a:buAutoNum type="arabicPeriod" startAt="4"/>
              <a:tabLst>
                <a:tab pos="246379" algn="l"/>
              </a:tabLst>
            </a:pPr>
            <a:r>
              <a:rPr sz="650" b="1" i="1" spc="-5" dirty="0">
                <a:latin typeface="Arial"/>
                <a:cs typeface="Arial"/>
              </a:rPr>
              <a:t>Code</a:t>
            </a:r>
            <a:r>
              <a:rPr sz="650" b="1" i="1" spc="1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quality  </a:t>
            </a:r>
            <a:r>
              <a:rPr sz="650" b="1" i="1" spc="-10" dirty="0">
                <a:latin typeface="Arial"/>
                <a:cs typeface="Arial"/>
              </a:rPr>
              <a:t>Validations</a:t>
            </a:r>
            <a:endParaRPr sz="650">
              <a:latin typeface="Arial"/>
              <a:cs typeface="Arial"/>
            </a:endParaRPr>
          </a:p>
          <a:p>
            <a:pPr marL="245745" marR="206375" indent="-172720">
              <a:lnSpc>
                <a:spcPct val="110000"/>
              </a:lnSpc>
              <a:spcBef>
                <a:spcPts val="5"/>
              </a:spcBef>
              <a:buAutoNum type="arabicPeriod" startAt="4"/>
              <a:tabLst>
                <a:tab pos="246379" algn="l"/>
              </a:tabLst>
            </a:pPr>
            <a:r>
              <a:rPr sz="650" b="1" i="1" spc="-5" dirty="0">
                <a:latin typeface="Arial"/>
                <a:cs typeface="Arial"/>
              </a:rPr>
              <a:t>Release packets/ </a:t>
            </a:r>
            <a:r>
              <a:rPr sz="650" b="1" i="1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promotable</a:t>
            </a:r>
            <a:r>
              <a:rPr sz="650" b="1" i="1" spc="-4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builds </a:t>
            </a:r>
            <a:r>
              <a:rPr sz="650" b="1" i="1" spc="-16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to QA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050280" y="4040124"/>
            <a:ext cx="1199515" cy="1626235"/>
            <a:chOff x="4526279" y="4040123"/>
            <a:chExt cx="1199515" cy="1626235"/>
          </a:xfrm>
        </p:grpSpPr>
        <p:sp>
          <p:nvSpPr>
            <p:cNvPr id="97" name="object 97"/>
            <p:cNvSpPr/>
            <p:nvPr/>
          </p:nvSpPr>
          <p:spPr>
            <a:xfrm>
              <a:off x="4539233" y="4053077"/>
              <a:ext cx="1173480" cy="1600200"/>
            </a:xfrm>
            <a:custGeom>
              <a:avLst/>
              <a:gdLst/>
              <a:ahLst/>
              <a:cxnLst/>
              <a:rect l="l" t="t" r="r" b="b"/>
              <a:pathLst>
                <a:path w="1173479" h="1600200">
                  <a:moveTo>
                    <a:pt x="117348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1173480" y="1600200"/>
                  </a:lnTo>
                  <a:lnTo>
                    <a:pt x="1173480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39233" y="4053077"/>
              <a:ext cx="1173480" cy="1600200"/>
            </a:xfrm>
            <a:custGeom>
              <a:avLst/>
              <a:gdLst/>
              <a:ahLst/>
              <a:cxnLst/>
              <a:rect l="l" t="t" r="r" b="b"/>
              <a:pathLst>
                <a:path w="1173479" h="1600200">
                  <a:moveTo>
                    <a:pt x="0" y="1600200"/>
                  </a:moveTo>
                  <a:lnTo>
                    <a:pt x="1173480" y="1600200"/>
                  </a:lnTo>
                  <a:lnTo>
                    <a:pt x="117348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063234" y="4053078"/>
            <a:ext cx="1173480" cy="114967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5110" marR="196215" indent="-172720">
              <a:lnSpc>
                <a:spcPct val="109200"/>
              </a:lnSpc>
              <a:spcBef>
                <a:spcPts val="470"/>
              </a:spcBef>
              <a:buAutoNum type="arabicPeriod"/>
              <a:tabLst>
                <a:tab pos="245745" algn="l"/>
              </a:tabLst>
            </a:pPr>
            <a:r>
              <a:rPr sz="650" b="1" i="1" spc="-5" dirty="0">
                <a:latin typeface="Arial"/>
                <a:cs typeface="Arial"/>
              </a:rPr>
              <a:t>DevOps</a:t>
            </a:r>
            <a:r>
              <a:rPr sz="650" b="1" i="1" spc="-3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compliant </a:t>
            </a:r>
            <a:r>
              <a:rPr sz="650" b="1" i="1" spc="-16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organization</a:t>
            </a:r>
            <a:endParaRPr sz="650" dirty="0">
              <a:latin typeface="Arial"/>
              <a:cs typeface="Arial"/>
            </a:endParaRPr>
          </a:p>
          <a:p>
            <a:pPr marL="245110" indent="-172720">
              <a:spcBef>
                <a:spcPts val="85"/>
              </a:spcBef>
              <a:buAutoNum type="arabicPeriod"/>
              <a:tabLst>
                <a:tab pos="245745" algn="l"/>
              </a:tabLst>
            </a:pPr>
            <a:r>
              <a:rPr sz="650" b="1" i="1" spc="-5" dirty="0">
                <a:latin typeface="Arial"/>
                <a:cs typeface="Arial"/>
              </a:rPr>
              <a:t>Consistent</a:t>
            </a:r>
            <a:r>
              <a:rPr sz="650" b="1" i="1" spc="-1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use</a:t>
            </a:r>
            <a:r>
              <a:rPr sz="650" b="1" i="1" spc="-2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of</a:t>
            </a:r>
            <a:endParaRPr sz="650" dirty="0">
              <a:latin typeface="Arial"/>
              <a:cs typeface="Arial"/>
            </a:endParaRPr>
          </a:p>
          <a:p>
            <a:pPr marL="245110">
              <a:spcBef>
                <a:spcPts val="70"/>
              </a:spcBef>
            </a:pPr>
            <a:r>
              <a:rPr sz="650" b="1" i="1" spc="-5" dirty="0">
                <a:latin typeface="Arial"/>
                <a:cs typeface="Arial"/>
              </a:rPr>
              <a:t>standards</a:t>
            </a:r>
            <a:endParaRPr sz="650" dirty="0">
              <a:latin typeface="Arial"/>
              <a:cs typeface="Arial"/>
            </a:endParaRPr>
          </a:p>
          <a:p>
            <a:pPr marL="245110" marR="194310" indent="-172720">
              <a:lnSpc>
                <a:spcPct val="109200"/>
              </a:lnSpc>
              <a:spcBef>
                <a:spcPts val="15"/>
              </a:spcBef>
              <a:buAutoNum type="arabicPeriod" startAt="3"/>
              <a:tabLst>
                <a:tab pos="245745" algn="l"/>
              </a:tabLst>
            </a:pPr>
            <a:r>
              <a:rPr sz="650" b="1" i="1" spc="-5" dirty="0">
                <a:latin typeface="Arial"/>
                <a:cs typeface="Arial"/>
              </a:rPr>
              <a:t>Automated </a:t>
            </a:r>
            <a:r>
              <a:rPr sz="650" b="1" i="1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Acceptances</a:t>
            </a:r>
            <a:r>
              <a:rPr sz="650" b="1" i="1" spc="-2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tests</a:t>
            </a:r>
            <a:endParaRPr sz="650" dirty="0">
              <a:latin typeface="Arial"/>
              <a:cs typeface="Arial"/>
            </a:endParaRPr>
          </a:p>
          <a:p>
            <a:pPr marL="245110" marR="55880" indent="-172720">
              <a:lnSpc>
                <a:spcPct val="109200"/>
              </a:lnSpc>
              <a:spcBef>
                <a:spcPts val="10"/>
              </a:spcBef>
              <a:buAutoNum type="arabicPeriod" startAt="3"/>
              <a:tabLst>
                <a:tab pos="245745" algn="l"/>
              </a:tabLst>
            </a:pPr>
            <a:r>
              <a:rPr sz="650" b="1" i="1" spc="-5" dirty="0">
                <a:latin typeface="Arial"/>
                <a:cs typeface="Arial"/>
              </a:rPr>
              <a:t>Auto-promotable </a:t>
            </a:r>
            <a:r>
              <a:rPr sz="650" b="1" i="1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builds</a:t>
            </a:r>
            <a:r>
              <a:rPr sz="650" b="1" i="1" spc="-2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to</a:t>
            </a:r>
            <a:r>
              <a:rPr sz="650" b="1" i="1" spc="-1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staging/prod</a:t>
            </a:r>
            <a:endParaRPr sz="650" dirty="0">
              <a:latin typeface="Arial"/>
              <a:cs typeface="Arial"/>
            </a:endParaRPr>
          </a:p>
          <a:p>
            <a:pPr marL="245110" marR="76200" indent="-172720">
              <a:lnSpc>
                <a:spcPct val="109200"/>
              </a:lnSpc>
              <a:spcBef>
                <a:spcPts val="15"/>
              </a:spcBef>
              <a:buAutoNum type="arabicPeriod" startAt="3"/>
              <a:tabLst>
                <a:tab pos="245745" algn="l"/>
              </a:tabLst>
            </a:pPr>
            <a:r>
              <a:rPr sz="650" b="1" i="1" spc="-5" dirty="0">
                <a:latin typeface="Arial"/>
                <a:cs typeface="Arial"/>
              </a:rPr>
              <a:t>Monitoring</a:t>
            </a:r>
            <a:r>
              <a:rPr sz="650" b="1" i="1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and </a:t>
            </a:r>
            <a:r>
              <a:rPr sz="650" b="1" i="1" dirty="0">
                <a:latin typeface="Arial"/>
                <a:cs typeface="Arial"/>
              </a:rPr>
              <a:t> </a:t>
            </a:r>
            <a:r>
              <a:rPr sz="650" b="1" i="1" spc="-10" dirty="0">
                <a:latin typeface="Arial"/>
                <a:cs typeface="Arial"/>
              </a:rPr>
              <a:t>alerting</a:t>
            </a:r>
            <a:r>
              <a:rPr sz="650" b="1" i="1" spc="-3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tools</a:t>
            </a:r>
            <a:r>
              <a:rPr sz="650" b="1" i="1" spc="-1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in</a:t>
            </a:r>
            <a:r>
              <a:rPr sz="650" b="1" i="1" spc="-10" dirty="0">
                <a:latin typeface="Arial"/>
                <a:cs typeface="Arial"/>
              </a:rPr>
              <a:t> place</a:t>
            </a:r>
            <a:endParaRPr sz="650" dirty="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7327392" y="4040124"/>
            <a:ext cx="1198245" cy="1626235"/>
            <a:chOff x="5803391" y="4040123"/>
            <a:chExt cx="1198245" cy="1626235"/>
          </a:xfrm>
        </p:grpSpPr>
        <p:sp>
          <p:nvSpPr>
            <p:cNvPr id="101" name="object 101"/>
            <p:cNvSpPr/>
            <p:nvPr/>
          </p:nvSpPr>
          <p:spPr>
            <a:xfrm>
              <a:off x="5816345" y="4053077"/>
              <a:ext cx="1172210" cy="1600200"/>
            </a:xfrm>
            <a:custGeom>
              <a:avLst/>
              <a:gdLst/>
              <a:ahLst/>
              <a:cxnLst/>
              <a:rect l="l" t="t" r="r" b="b"/>
              <a:pathLst>
                <a:path w="1172209" h="1600200">
                  <a:moveTo>
                    <a:pt x="1171955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1171955" y="1600200"/>
                  </a:lnTo>
                  <a:lnTo>
                    <a:pt x="1171955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816345" y="4053077"/>
              <a:ext cx="1172210" cy="1600200"/>
            </a:xfrm>
            <a:custGeom>
              <a:avLst/>
              <a:gdLst/>
              <a:ahLst/>
              <a:cxnLst/>
              <a:rect l="l" t="t" r="r" b="b"/>
              <a:pathLst>
                <a:path w="1172209" h="1600200">
                  <a:moveTo>
                    <a:pt x="0" y="1600200"/>
                  </a:moveTo>
                  <a:lnTo>
                    <a:pt x="1171955" y="1600200"/>
                  </a:lnTo>
                  <a:lnTo>
                    <a:pt x="1171955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7340346" y="4053078"/>
            <a:ext cx="1172210" cy="126842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5110" marR="287655" indent="-172720">
              <a:lnSpc>
                <a:spcPct val="109200"/>
              </a:lnSpc>
              <a:spcBef>
                <a:spcPts val="470"/>
              </a:spcBef>
              <a:buAutoNum type="arabicPeriod"/>
              <a:tabLst>
                <a:tab pos="245745" algn="l"/>
              </a:tabLst>
            </a:pPr>
            <a:r>
              <a:rPr sz="650" b="1" i="1" spc="-10" dirty="0">
                <a:latin typeface="Arial"/>
                <a:cs typeface="Arial"/>
              </a:rPr>
              <a:t>Every commit is </a:t>
            </a:r>
            <a:r>
              <a:rPr sz="650" b="1" i="1" spc="-17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deployable</a:t>
            </a:r>
            <a:endParaRPr sz="650">
              <a:latin typeface="Arial"/>
              <a:cs typeface="Arial"/>
            </a:endParaRPr>
          </a:p>
          <a:p>
            <a:pPr marL="245110" indent="-172720">
              <a:spcBef>
                <a:spcPts val="85"/>
              </a:spcBef>
              <a:buAutoNum type="arabicPeriod"/>
              <a:tabLst>
                <a:tab pos="245745" algn="l"/>
              </a:tabLst>
            </a:pPr>
            <a:r>
              <a:rPr sz="650" b="1" i="1" spc="-5" dirty="0">
                <a:latin typeface="Arial"/>
                <a:cs typeface="Arial"/>
              </a:rPr>
              <a:t>Automated</a:t>
            </a:r>
            <a:endParaRPr sz="650">
              <a:latin typeface="Arial"/>
              <a:cs typeface="Arial"/>
            </a:endParaRPr>
          </a:p>
          <a:p>
            <a:pPr marL="245110">
              <a:spcBef>
                <a:spcPts val="70"/>
              </a:spcBef>
            </a:pPr>
            <a:r>
              <a:rPr sz="650" b="1" i="1" spc="-5" dirty="0">
                <a:latin typeface="Arial"/>
                <a:cs typeface="Arial"/>
              </a:rPr>
              <a:t>performance</a:t>
            </a:r>
            <a:r>
              <a:rPr sz="650" b="1" i="1" spc="-30" dirty="0">
                <a:latin typeface="Arial"/>
                <a:cs typeface="Arial"/>
              </a:rPr>
              <a:t> </a:t>
            </a:r>
            <a:r>
              <a:rPr sz="650" b="1" i="1" spc="-10" dirty="0">
                <a:latin typeface="Arial"/>
                <a:cs typeface="Arial"/>
              </a:rPr>
              <a:t>tests</a:t>
            </a:r>
            <a:endParaRPr sz="650">
              <a:latin typeface="Arial"/>
              <a:cs typeface="Arial"/>
            </a:endParaRPr>
          </a:p>
          <a:p>
            <a:pPr marL="245110" marR="95250" indent="-172720">
              <a:lnSpc>
                <a:spcPct val="110000"/>
              </a:lnSpc>
              <a:spcBef>
                <a:spcPts val="10"/>
              </a:spcBef>
              <a:buAutoNum type="arabicPeriod" startAt="3"/>
              <a:tabLst>
                <a:tab pos="245745" algn="l"/>
              </a:tabLst>
            </a:pPr>
            <a:r>
              <a:rPr sz="650" b="1" i="1" spc="-5" dirty="0">
                <a:latin typeface="Arial"/>
                <a:cs typeface="Arial"/>
              </a:rPr>
              <a:t>Automated </a:t>
            </a:r>
            <a:r>
              <a:rPr sz="650" b="1" i="1" dirty="0">
                <a:latin typeface="Arial"/>
                <a:cs typeface="Arial"/>
              </a:rPr>
              <a:t> </a:t>
            </a:r>
            <a:r>
              <a:rPr sz="650" b="1" i="1" spc="-10" dirty="0">
                <a:latin typeface="Arial"/>
                <a:cs typeface="Arial"/>
              </a:rPr>
              <a:t>environment </a:t>
            </a:r>
            <a:r>
              <a:rPr sz="650" b="1" i="1" spc="-5" dirty="0">
                <a:latin typeface="Arial"/>
                <a:cs typeface="Arial"/>
              </a:rPr>
              <a:t> provisioning</a:t>
            </a:r>
            <a:r>
              <a:rPr sz="650" b="1" i="1" spc="-1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in</a:t>
            </a:r>
            <a:r>
              <a:rPr sz="650" b="1" i="1" spc="-2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place</a:t>
            </a:r>
            <a:endParaRPr sz="650">
              <a:latin typeface="Arial"/>
              <a:cs typeface="Arial"/>
            </a:endParaRPr>
          </a:p>
          <a:p>
            <a:pPr marL="245110" indent="-172720">
              <a:spcBef>
                <a:spcPts val="70"/>
              </a:spcBef>
              <a:buAutoNum type="arabicPeriod" startAt="3"/>
              <a:tabLst>
                <a:tab pos="245745" algn="l"/>
              </a:tabLst>
            </a:pPr>
            <a:r>
              <a:rPr sz="650" b="1" i="1" spc="-5" dirty="0">
                <a:latin typeface="Arial"/>
                <a:cs typeface="Arial"/>
              </a:rPr>
              <a:t>Containerization</a:t>
            </a:r>
            <a:endParaRPr sz="650">
              <a:latin typeface="Arial"/>
              <a:cs typeface="Arial"/>
            </a:endParaRPr>
          </a:p>
          <a:p>
            <a:pPr marL="245110" marR="40005" indent="-172720">
              <a:lnSpc>
                <a:spcPct val="110000"/>
              </a:lnSpc>
              <a:spcBef>
                <a:spcPts val="5"/>
              </a:spcBef>
              <a:buAutoNum type="arabicPeriod" startAt="3"/>
              <a:tabLst>
                <a:tab pos="245745" algn="l"/>
              </a:tabLst>
            </a:pPr>
            <a:r>
              <a:rPr sz="650" b="1" i="1" spc="-5" dirty="0">
                <a:latin typeface="Arial"/>
                <a:cs typeface="Arial"/>
              </a:rPr>
              <a:t>Collaboration tools / </a:t>
            </a:r>
            <a:r>
              <a:rPr sz="650" b="1" i="1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practices</a:t>
            </a:r>
            <a:r>
              <a:rPr sz="650" b="1" i="1" spc="-2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between</a:t>
            </a:r>
            <a:r>
              <a:rPr sz="650" b="1" i="1" spc="-1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dev </a:t>
            </a:r>
            <a:r>
              <a:rPr sz="650" b="1" i="1" spc="-16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and</a:t>
            </a:r>
            <a:r>
              <a:rPr sz="650" b="1" i="1" spc="-10" dirty="0">
                <a:latin typeface="Arial"/>
                <a:cs typeface="Arial"/>
              </a:rPr>
              <a:t> ops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8602981" y="4040124"/>
            <a:ext cx="1199515" cy="1626235"/>
            <a:chOff x="7078980" y="4040123"/>
            <a:chExt cx="1199515" cy="1626235"/>
          </a:xfrm>
        </p:grpSpPr>
        <p:sp>
          <p:nvSpPr>
            <p:cNvPr id="105" name="object 105"/>
            <p:cNvSpPr/>
            <p:nvPr/>
          </p:nvSpPr>
          <p:spPr>
            <a:xfrm>
              <a:off x="7091934" y="4053077"/>
              <a:ext cx="1173480" cy="1600200"/>
            </a:xfrm>
            <a:custGeom>
              <a:avLst/>
              <a:gdLst/>
              <a:ahLst/>
              <a:cxnLst/>
              <a:rect l="l" t="t" r="r" b="b"/>
              <a:pathLst>
                <a:path w="1173479" h="1600200">
                  <a:moveTo>
                    <a:pt x="1173479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1173479" y="1600200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091934" y="4053077"/>
              <a:ext cx="1173480" cy="1600200"/>
            </a:xfrm>
            <a:custGeom>
              <a:avLst/>
              <a:gdLst/>
              <a:ahLst/>
              <a:cxnLst/>
              <a:rect l="l" t="t" r="r" b="b"/>
              <a:pathLst>
                <a:path w="1173479" h="1600200">
                  <a:moveTo>
                    <a:pt x="0" y="1600200"/>
                  </a:moveTo>
                  <a:lnTo>
                    <a:pt x="1173479" y="1600200"/>
                  </a:lnTo>
                  <a:lnTo>
                    <a:pt x="1173479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8615933" y="4053078"/>
            <a:ext cx="1173480" cy="7098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46379" indent="-172720">
              <a:spcBef>
                <a:spcPts val="540"/>
              </a:spcBef>
              <a:buAutoNum type="arabicPeriod"/>
              <a:tabLst>
                <a:tab pos="247015" algn="l"/>
              </a:tabLst>
            </a:pPr>
            <a:r>
              <a:rPr sz="650" b="1" i="1" spc="-5" dirty="0">
                <a:latin typeface="Arial"/>
                <a:cs typeface="Arial"/>
              </a:rPr>
              <a:t>Evolve</a:t>
            </a:r>
            <a:r>
              <a:rPr sz="650" b="1" i="1" spc="-2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continuously</a:t>
            </a:r>
            <a:endParaRPr sz="650">
              <a:latin typeface="Arial"/>
              <a:cs typeface="Arial"/>
            </a:endParaRPr>
          </a:p>
          <a:p>
            <a:pPr marL="246379" marR="172085" indent="-172720">
              <a:lnSpc>
                <a:spcPts val="860"/>
              </a:lnSpc>
              <a:spcBef>
                <a:spcPts val="35"/>
              </a:spcBef>
              <a:buAutoNum type="arabicPeriod"/>
              <a:tabLst>
                <a:tab pos="247015" algn="l"/>
              </a:tabLst>
            </a:pPr>
            <a:r>
              <a:rPr sz="650" b="1" i="1" spc="-10" dirty="0">
                <a:latin typeface="Arial"/>
                <a:cs typeface="Arial"/>
              </a:rPr>
              <a:t>Stakeholders bring </a:t>
            </a:r>
            <a:r>
              <a:rPr sz="650" b="1" i="1" spc="-16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the</a:t>
            </a:r>
            <a:r>
              <a:rPr sz="650" b="1" i="1" spc="-1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problems</a:t>
            </a:r>
            <a:endParaRPr sz="650">
              <a:latin typeface="Arial"/>
              <a:cs typeface="Arial"/>
            </a:endParaRPr>
          </a:p>
          <a:p>
            <a:pPr marL="246379">
              <a:spcBef>
                <a:spcPts val="35"/>
              </a:spcBef>
            </a:pPr>
            <a:r>
              <a:rPr sz="650" b="1" i="1" spc="-5" dirty="0">
                <a:latin typeface="Arial"/>
                <a:cs typeface="Arial"/>
              </a:rPr>
              <a:t>forward</a:t>
            </a:r>
            <a:endParaRPr sz="650">
              <a:latin typeface="Arial"/>
              <a:cs typeface="Arial"/>
            </a:endParaRPr>
          </a:p>
          <a:p>
            <a:pPr marL="246379" marR="57785" indent="-172720">
              <a:lnSpc>
                <a:spcPct val="109200"/>
              </a:lnSpc>
              <a:spcBef>
                <a:spcPts val="15"/>
              </a:spcBef>
              <a:buAutoNum type="arabicPeriod" startAt="3"/>
              <a:tabLst>
                <a:tab pos="247015" algn="l"/>
              </a:tabLst>
            </a:pPr>
            <a:r>
              <a:rPr sz="650" b="1" i="1" spc="-5" dirty="0">
                <a:latin typeface="Arial"/>
                <a:cs typeface="Arial"/>
              </a:rPr>
              <a:t>Refinements</a:t>
            </a:r>
            <a:r>
              <a:rPr sz="650" b="1" i="1" spc="-20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continue </a:t>
            </a:r>
            <a:r>
              <a:rPr sz="650" b="1" i="1" spc="-16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to happen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3497580" y="4040124"/>
            <a:ext cx="1198245" cy="1626235"/>
            <a:chOff x="1973579" y="4040123"/>
            <a:chExt cx="1198245" cy="1626235"/>
          </a:xfrm>
        </p:grpSpPr>
        <p:sp>
          <p:nvSpPr>
            <p:cNvPr id="109" name="object 109"/>
            <p:cNvSpPr/>
            <p:nvPr/>
          </p:nvSpPr>
          <p:spPr>
            <a:xfrm>
              <a:off x="1986533" y="4053077"/>
              <a:ext cx="1172210" cy="1600200"/>
            </a:xfrm>
            <a:custGeom>
              <a:avLst/>
              <a:gdLst/>
              <a:ahLst/>
              <a:cxnLst/>
              <a:rect l="l" t="t" r="r" b="b"/>
              <a:pathLst>
                <a:path w="1172210" h="1600200">
                  <a:moveTo>
                    <a:pt x="1171956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1171956" y="1600200"/>
                  </a:lnTo>
                  <a:lnTo>
                    <a:pt x="1171956" y="0"/>
                  </a:lnTo>
                  <a:close/>
                </a:path>
              </a:pathLst>
            </a:custGeom>
            <a:solidFill>
              <a:srgbClr val="C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986533" y="4053077"/>
              <a:ext cx="1172210" cy="1600200"/>
            </a:xfrm>
            <a:custGeom>
              <a:avLst/>
              <a:gdLst/>
              <a:ahLst/>
              <a:cxnLst/>
              <a:rect l="l" t="t" r="r" b="b"/>
              <a:pathLst>
                <a:path w="1172210" h="1600200">
                  <a:moveTo>
                    <a:pt x="0" y="1600200"/>
                  </a:moveTo>
                  <a:lnTo>
                    <a:pt x="1171956" y="1600200"/>
                  </a:lnTo>
                  <a:lnTo>
                    <a:pt x="1171956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3510533" y="4053078"/>
            <a:ext cx="1172210" cy="616836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4475" marR="71755" indent="-172720">
              <a:lnSpc>
                <a:spcPct val="109200"/>
              </a:lnSpc>
              <a:spcBef>
                <a:spcPts val="470"/>
              </a:spcBef>
              <a:buAutoNum type="arabicPeriod"/>
              <a:tabLst>
                <a:tab pos="245110" algn="l"/>
              </a:tabLst>
            </a:pPr>
            <a:r>
              <a:rPr sz="650" b="1" i="1" spc="-5" dirty="0">
                <a:latin typeface="Arial"/>
                <a:cs typeface="Arial"/>
              </a:rPr>
              <a:t>A planned integration </a:t>
            </a:r>
            <a:r>
              <a:rPr sz="650" b="1" i="1" spc="-17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phase</a:t>
            </a:r>
            <a:endParaRPr sz="650">
              <a:latin typeface="Arial"/>
              <a:cs typeface="Arial"/>
            </a:endParaRPr>
          </a:p>
          <a:p>
            <a:pPr marL="244475" indent="-172720">
              <a:spcBef>
                <a:spcPts val="85"/>
              </a:spcBef>
              <a:buAutoNum type="arabicPeriod"/>
              <a:tabLst>
                <a:tab pos="245110" algn="l"/>
              </a:tabLst>
            </a:pPr>
            <a:r>
              <a:rPr sz="650" b="1" i="1" spc="-20" dirty="0">
                <a:latin typeface="Arial"/>
                <a:cs typeface="Arial"/>
              </a:rPr>
              <a:t>M</a:t>
            </a:r>
            <a:r>
              <a:rPr sz="650" b="1" i="1" spc="-5" dirty="0">
                <a:latin typeface="Arial"/>
                <a:cs typeface="Arial"/>
              </a:rPr>
              <a:t>anual</a:t>
            </a:r>
            <a:r>
              <a:rPr sz="650" b="1" i="1" spc="5" dirty="0">
                <a:latin typeface="Arial"/>
                <a:cs typeface="Arial"/>
              </a:rPr>
              <a:t> </a:t>
            </a:r>
            <a:r>
              <a:rPr sz="650" b="1" i="1" spc="-5" dirty="0">
                <a:latin typeface="Arial"/>
                <a:cs typeface="Arial"/>
              </a:rPr>
              <a:t>Tests</a:t>
            </a:r>
            <a:endParaRPr sz="650">
              <a:latin typeface="Arial"/>
              <a:cs typeface="Arial"/>
            </a:endParaRPr>
          </a:p>
          <a:p>
            <a:pPr marL="244475" indent="-172720">
              <a:spcBef>
                <a:spcPts val="70"/>
              </a:spcBef>
              <a:buAutoNum type="arabicPeriod"/>
              <a:tabLst>
                <a:tab pos="245110" algn="l"/>
              </a:tabLst>
            </a:pPr>
            <a:r>
              <a:rPr sz="650" b="1" i="1" spc="-5" dirty="0">
                <a:latin typeface="Arial"/>
                <a:cs typeface="Arial"/>
              </a:rPr>
              <a:t>Full</a:t>
            </a:r>
            <a:r>
              <a:rPr sz="650" b="1" i="1" dirty="0">
                <a:latin typeface="Arial"/>
                <a:cs typeface="Arial"/>
              </a:rPr>
              <a:t>y</a:t>
            </a:r>
            <a:r>
              <a:rPr sz="650" b="1" i="1" spc="-5" dirty="0">
                <a:latin typeface="Arial"/>
                <a:cs typeface="Arial"/>
              </a:rPr>
              <a:t> </a:t>
            </a:r>
            <a:r>
              <a:rPr sz="650" b="1" i="1" spc="-10" dirty="0">
                <a:latin typeface="Arial"/>
                <a:cs typeface="Arial"/>
              </a:rPr>
              <a:t>dressed</a:t>
            </a:r>
            <a:endParaRPr sz="650">
              <a:latin typeface="Arial"/>
              <a:cs typeface="Arial"/>
            </a:endParaRPr>
          </a:p>
          <a:p>
            <a:pPr marL="244475">
              <a:spcBef>
                <a:spcPts val="85"/>
              </a:spcBef>
            </a:pPr>
            <a:r>
              <a:rPr sz="650" b="1" i="1" spc="-5" dirty="0">
                <a:latin typeface="Arial"/>
                <a:cs typeface="Arial"/>
              </a:rPr>
              <a:t>deployments</a:t>
            </a:r>
            <a:endParaRPr sz="65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384804" y="2446020"/>
            <a:ext cx="135890" cy="1289685"/>
          </a:xfrm>
          <a:custGeom>
            <a:avLst/>
            <a:gdLst/>
            <a:ahLst/>
            <a:cxnLst/>
            <a:rect l="l" t="t" r="r" b="b"/>
            <a:pathLst>
              <a:path w="135889" h="1289685">
                <a:moveTo>
                  <a:pt x="135636" y="1237488"/>
                </a:moveTo>
                <a:lnTo>
                  <a:pt x="0" y="1185672"/>
                </a:lnTo>
                <a:lnTo>
                  <a:pt x="0" y="1289304"/>
                </a:lnTo>
                <a:lnTo>
                  <a:pt x="135636" y="1237488"/>
                </a:lnTo>
                <a:close/>
              </a:path>
              <a:path w="135889" h="1289685">
                <a:moveTo>
                  <a:pt x="135636" y="842010"/>
                </a:moveTo>
                <a:lnTo>
                  <a:pt x="0" y="790956"/>
                </a:lnTo>
                <a:lnTo>
                  <a:pt x="0" y="893064"/>
                </a:lnTo>
                <a:lnTo>
                  <a:pt x="135636" y="842010"/>
                </a:lnTo>
                <a:close/>
              </a:path>
              <a:path w="135889" h="1289685">
                <a:moveTo>
                  <a:pt x="135636" y="446532"/>
                </a:moveTo>
                <a:lnTo>
                  <a:pt x="0" y="394716"/>
                </a:lnTo>
                <a:lnTo>
                  <a:pt x="0" y="498348"/>
                </a:lnTo>
                <a:lnTo>
                  <a:pt x="135636" y="446532"/>
                </a:lnTo>
                <a:close/>
              </a:path>
              <a:path w="135889" h="1289685">
                <a:moveTo>
                  <a:pt x="135636" y="51054"/>
                </a:moveTo>
                <a:lnTo>
                  <a:pt x="0" y="0"/>
                </a:lnTo>
                <a:lnTo>
                  <a:pt x="0" y="102108"/>
                </a:lnTo>
                <a:lnTo>
                  <a:pt x="135636" y="51054"/>
                </a:lnTo>
                <a:close/>
              </a:path>
            </a:pathLst>
          </a:custGeom>
          <a:solidFill>
            <a:srgbClr val="CAE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xfrm>
            <a:off x="431291" y="6499816"/>
            <a:ext cx="138557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094D80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45"/>
              </a:spcBef>
              <a:tabLst>
                <a:tab pos="287020" algn="l"/>
              </a:tabLst>
            </a:pPr>
            <a:r>
              <a:rPr lang="en-US" spc="-5" dirty="0"/>
              <a:t>k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387" y="332359"/>
            <a:ext cx="4318000" cy="391160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94D80"/>
                </a:solidFill>
              </a:rPr>
              <a:t>DevOps</a:t>
            </a:r>
            <a:r>
              <a:rPr spc="-100" dirty="0">
                <a:solidFill>
                  <a:srgbClr val="094D80"/>
                </a:solidFill>
              </a:rPr>
              <a:t> </a:t>
            </a:r>
            <a:r>
              <a:rPr spc="-5" dirty="0">
                <a:solidFill>
                  <a:srgbClr val="094D80"/>
                </a:solidFill>
              </a:rPr>
              <a:t>Assessment</a:t>
            </a:r>
            <a:r>
              <a:rPr spc="10" dirty="0">
                <a:solidFill>
                  <a:srgbClr val="094D80"/>
                </a:solidFill>
              </a:rPr>
              <a:t> </a:t>
            </a:r>
            <a:r>
              <a:rPr spc="-5" dirty="0">
                <a:solidFill>
                  <a:srgbClr val="094D80"/>
                </a:solidFill>
              </a:rPr>
              <a:t>Process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93391" y="5001767"/>
            <a:ext cx="8199120" cy="346890"/>
          </a:xfrm>
          <a:prstGeom prst="rect">
            <a:avLst/>
          </a:prstGeom>
          <a:solidFill>
            <a:srgbClr val="094D8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spcBef>
                <a:spcPts val="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b="1" spc="-5" dirty="0">
                <a:solidFill>
                  <a:srgbClr val="FFFFFF"/>
                </a:solidFill>
                <a:latin typeface="Arial"/>
                <a:cs typeface="Arial"/>
              </a:rPr>
              <a:t>these four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Steps Process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wherever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adopt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DevOps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case basis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9676" y="3258312"/>
            <a:ext cx="8223884" cy="695325"/>
            <a:chOff x="455676" y="3258311"/>
            <a:chExt cx="8223884" cy="695325"/>
          </a:xfrm>
        </p:grpSpPr>
        <p:sp>
          <p:nvSpPr>
            <p:cNvPr id="5" name="object 5"/>
            <p:cNvSpPr/>
            <p:nvPr/>
          </p:nvSpPr>
          <p:spPr>
            <a:xfrm>
              <a:off x="2441448" y="3258311"/>
              <a:ext cx="2266315" cy="695325"/>
            </a:xfrm>
            <a:custGeom>
              <a:avLst/>
              <a:gdLst/>
              <a:ahLst/>
              <a:cxnLst/>
              <a:rect l="l" t="t" r="r" b="b"/>
              <a:pathLst>
                <a:path w="2266315" h="695325">
                  <a:moveTo>
                    <a:pt x="1918715" y="0"/>
                  </a:moveTo>
                  <a:lnTo>
                    <a:pt x="0" y="0"/>
                  </a:lnTo>
                  <a:lnTo>
                    <a:pt x="347471" y="347472"/>
                  </a:lnTo>
                  <a:lnTo>
                    <a:pt x="0" y="694944"/>
                  </a:lnTo>
                  <a:lnTo>
                    <a:pt x="1918715" y="694944"/>
                  </a:lnTo>
                  <a:lnTo>
                    <a:pt x="2266188" y="347472"/>
                  </a:lnTo>
                  <a:lnTo>
                    <a:pt x="1918715" y="0"/>
                  </a:lnTo>
                  <a:close/>
                </a:path>
              </a:pathLst>
            </a:custGeom>
            <a:solidFill>
              <a:srgbClr val="7DB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676" y="3258311"/>
              <a:ext cx="2268220" cy="685800"/>
            </a:xfrm>
            <a:custGeom>
              <a:avLst/>
              <a:gdLst/>
              <a:ahLst/>
              <a:cxnLst/>
              <a:rect l="l" t="t" r="r" b="b"/>
              <a:pathLst>
                <a:path w="2268220" h="685800">
                  <a:moveTo>
                    <a:pt x="192481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924812" y="685800"/>
                  </a:lnTo>
                  <a:lnTo>
                    <a:pt x="2267712" y="342900"/>
                  </a:lnTo>
                  <a:lnTo>
                    <a:pt x="1924812" y="0"/>
                  </a:lnTo>
                  <a:close/>
                </a:path>
              </a:pathLst>
            </a:custGeom>
            <a:solidFill>
              <a:srgbClr val="E25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5696" y="3258311"/>
              <a:ext cx="2268220" cy="695325"/>
            </a:xfrm>
            <a:custGeom>
              <a:avLst/>
              <a:gdLst/>
              <a:ahLst/>
              <a:cxnLst/>
              <a:rect l="l" t="t" r="r" b="b"/>
              <a:pathLst>
                <a:path w="2268220" h="695325">
                  <a:moveTo>
                    <a:pt x="1920239" y="0"/>
                  </a:moveTo>
                  <a:lnTo>
                    <a:pt x="0" y="0"/>
                  </a:lnTo>
                  <a:lnTo>
                    <a:pt x="347471" y="347472"/>
                  </a:lnTo>
                  <a:lnTo>
                    <a:pt x="0" y="694944"/>
                  </a:lnTo>
                  <a:lnTo>
                    <a:pt x="1920239" y="694944"/>
                  </a:lnTo>
                  <a:lnTo>
                    <a:pt x="2267711" y="347472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927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1467" y="3258311"/>
              <a:ext cx="2268220" cy="695325"/>
            </a:xfrm>
            <a:custGeom>
              <a:avLst/>
              <a:gdLst/>
              <a:ahLst/>
              <a:cxnLst/>
              <a:rect l="l" t="t" r="r" b="b"/>
              <a:pathLst>
                <a:path w="2268220" h="695325">
                  <a:moveTo>
                    <a:pt x="1920239" y="0"/>
                  </a:moveTo>
                  <a:lnTo>
                    <a:pt x="0" y="0"/>
                  </a:lnTo>
                  <a:lnTo>
                    <a:pt x="347472" y="347472"/>
                  </a:lnTo>
                  <a:lnTo>
                    <a:pt x="0" y="694944"/>
                  </a:lnTo>
                  <a:lnTo>
                    <a:pt x="1920239" y="694944"/>
                  </a:lnTo>
                  <a:lnTo>
                    <a:pt x="2267712" y="347472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5F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730" y="3454145"/>
              <a:ext cx="323215" cy="317500"/>
            </a:xfrm>
            <a:custGeom>
              <a:avLst/>
              <a:gdLst/>
              <a:ahLst/>
              <a:cxnLst/>
              <a:rect l="l" t="t" r="r" b="b"/>
              <a:pathLst>
                <a:path w="323215" h="317500">
                  <a:moveTo>
                    <a:pt x="161544" y="0"/>
                  </a:moveTo>
                  <a:lnTo>
                    <a:pt x="110483" y="8083"/>
                  </a:lnTo>
                  <a:lnTo>
                    <a:pt x="66138" y="30589"/>
                  </a:lnTo>
                  <a:lnTo>
                    <a:pt x="31168" y="64904"/>
                  </a:lnTo>
                  <a:lnTo>
                    <a:pt x="8235" y="108411"/>
                  </a:lnTo>
                  <a:lnTo>
                    <a:pt x="0" y="158495"/>
                  </a:lnTo>
                  <a:lnTo>
                    <a:pt x="8235" y="208580"/>
                  </a:lnTo>
                  <a:lnTo>
                    <a:pt x="31168" y="252087"/>
                  </a:lnTo>
                  <a:lnTo>
                    <a:pt x="66138" y="286402"/>
                  </a:lnTo>
                  <a:lnTo>
                    <a:pt x="110483" y="308908"/>
                  </a:lnTo>
                  <a:lnTo>
                    <a:pt x="161544" y="316991"/>
                  </a:lnTo>
                  <a:lnTo>
                    <a:pt x="212604" y="308908"/>
                  </a:lnTo>
                  <a:lnTo>
                    <a:pt x="256949" y="286402"/>
                  </a:lnTo>
                  <a:lnTo>
                    <a:pt x="291919" y="252087"/>
                  </a:lnTo>
                  <a:lnTo>
                    <a:pt x="314852" y="208580"/>
                  </a:lnTo>
                  <a:lnTo>
                    <a:pt x="323088" y="158495"/>
                  </a:lnTo>
                  <a:lnTo>
                    <a:pt x="314852" y="108411"/>
                  </a:lnTo>
                  <a:lnTo>
                    <a:pt x="291919" y="64904"/>
                  </a:lnTo>
                  <a:lnTo>
                    <a:pt x="256949" y="30589"/>
                  </a:lnTo>
                  <a:lnTo>
                    <a:pt x="212604" y="8083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6730" y="3454145"/>
              <a:ext cx="323215" cy="317500"/>
            </a:xfrm>
            <a:custGeom>
              <a:avLst/>
              <a:gdLst/>
              <a:ahLst/>
              <a:cxnLst/>
              <a:rect l="l" t="t" r="r" b="b"/>
              <a:pathLst>
                <a:path w="323215" h="317500">
                  <a:moveTo>
                    <a:pt x="0" y="158495"/>
                  </a:moveTo>
                  <a:lnTo>
                    <a:pt x="8235" y="108411"/>
                  </a:lnTo>
                  <a:lnTo>
                    <a:pt x="31168" y="64904"/>
                  </a:lnTo>
                  <a:lnTo>
                    <a:pt x="66138" y="30589"/>
                  </a:lnTo>
                  <a:lnTo>
                    <a:pt x="110483" y="8083"/>
                  </a:lnTo>
                  <a:lnTo>
                    <a:pt x="161544" y="0"/>
                  </a:lnTo>
                  <a:lnTo>
                    <a:pt x="212604" y="8083"/>
                  </a:lnTo>
                  <a:lnTo>
                    <a:pt x="256949" y="30589"/>
                  </a:lnTo>
                  <a:lnTo>
                    <a:pt x="291919" y="64904"/>
                  </a:lnTo>
                  <a:lnTo>
                    <a:pt x="314852" y="108411"/>
                  </a:lnTo>
                  <a:lnTo>
                    <a:pt x="323088" y="158495"/>
                  </a:lnTo>
                  <a:lnTo>
                    <a:pt x="314852" y="208580"/>
                  </a:lnTo>
                  <a:lnTo>
                    <a:pt x="291919" y="252087"/>
                  </a:lnTo>
                  <a:lnTo>
                    <a:pt x="256949" y="286402"/>
                  </a:lnTo>
                  <a:lnTo>
                    <a:pt x="212604" y="308908"/>
                  </a:lnTo>
                  <a:lnTo>
                    <a:pt x="161544" y="316991"/>
                  </a:lnTo>
                  <a:lnTo>
                    <a:pt x="110483" y="308908"/>
                  </a:lnTo>
                  <a:lnTo>
                    <a:pt x="66138" y="286402"/>
                  </a:lnTo>
                  <a:lnTo>
                    <a:pt x="31168" y="252087"/>
                  </a:lnTo>
                  <a:lnTo>
                    <a:pt x="8235" y="208580"/>
                  </a:lnTo>
                  <a:lnTo>
                    <a:pt x="0" y="15849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30349" y="3487293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solidFill>
                  <a:srgbClr val="DE271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44924" y="3435096"/>
            <a:ext cx="361315" cy="355600"/>
            <a:chOff x="2820923" y="3435096"/>
            <a:chExt cx="361315" cy="355600"/>
          </a:xfrm>
        </p:grpSpPr>
        <p:sp>
          <p:nvSpPr>
            <p:cNvPr id="13" name="object 13"/>
            <p:cNvSpPr/>
            <p:nvPr/>
          </p:nvSpPr>
          <p:spPr>
            <a:xfrm>
              <a:off x="2839973" y="3454146"/>
              <a:ext cx="323215" cy="317500"/>
            </a:xfrm>
            <a:custGeom>
              <a:avLst/>
              <a:gdLst/>
              <a:ahLst/>
              <a:cxnLst/>
              <a:rect l="l" t="t" r="r" b="b"/>
              <a:pathLst>
                <a:path w="323214" h="317500">
                  <a:moveTo>
                    <a:pt x="161544" y="0"/>
                  </a:moveTo>
                  <a:lnTo>
                    <a:pt x="110459" y="8083"/>
                  </a:lnTo>
                  <a:lnTo>
                    <a:pt x="66111" y="30589"/>
                  </a:lnTo>
                  <a:lnTo>
                    <a:pt x="31150" y="64904"/>
                  </a:lnTo>
                  <a:lnTo>
                    <a:pt x="8229" y="108411"/>
                  </a:lnTo>
                  <a:lnTo>
                    <a:pt x="0" y="158495"/>
                  </a:lnTo>
                  <a:lnTo>
                    <a:pt x="8229" y="208580"/>
                  </a:lnTo>
                  <a:lnTo>
                    <a:pt x="31150" y="252087"/>
                  </a:lnTo>
                  <a:lnTo>
                    <a:pt x="66111" y="286402"/>
                  </a:lnTo>
                  <a:lnTo>
                    <a:pt x="110459" y="308908"/>
                  </a:lnTo>
                  <a:lnTo>
                    <a:pt x="161544" y="316991"/>
                  </a:lnTo>
                  <a:lnTo>
                    <a:pt x="212628" y="308908"/>
                  </a:lnTo>
                  <a:lnTo>
                    <a:pt x="256976" y="286402"/>
                  </a:lnTo>
                  <a:lnTo>
                    <a:pt x="291937" y="252087"/>
                  </a:lnTo>
                  <a:lnTo>
                    <a:pt x="314858" y="208580"/>
                  </a:lnTo>
                  <a:lnTo>
                    <a:pt x="323088" y="158495"/>
                  </a:lnTo>
                  <a:lnTo>
                    <a:pt x="314858" y="108411"/>
                  </a:lnTo>
                  <a:lnTo>
                    <a:pt x="291937" y="64904"/>
                  </a:lnTo>
                  <a:lnTo>
                    <a:pt x="256976" y="30589"/>
                  </a:lnTo>
                  <a:lnTo>
                    <a:pt x="212628" y="8083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39973" y="3454146"/>
              <a:ext cx="323215" cy="317500"/>
            </a:xfrm>
            <a:custGeom>
              <a:avLst/>
              <a:gdLst/>
              <a:ahLst/>
              <a:cxnLst/>
              <a:rect l="l" t="t" r="r" b="b"/>
              <a:pathLst>
                <a:path w="323214" h="317500">
                  <a:moveTo>
                    <a:pt x="0" y="158495"/>
                  </a:moveTo>
                  <a:lnTo>
                    <a:pt x="8229" y="108411"/>
                  </a:lnTo>
                  <a:lnTo>
                    <a:pt x="31150" y="64904"/>
                  </a:lnTo>
                  <a:lnTo>
                    <a:pt x="66111" y="30589"/>
                  </a:lnTo>
                  <a:lnTo>
                    <a:pt x="110459" y="8083"/>
                  </a:lnTo>
                  <a:lnTo>
                    <a:pt x="161544" y="0"/>
                  </a:lnTo>
                  <a:lnTo>
                    <a:pt x="212628" y="8083"/>
                  </a:lnTo>
                  <a:lnTo>
                    <a:pt x="256976" y="30589"/>
                  </a:lnTo>
                  <a:lnTo>
                    <a:pt x="291937" y="64904"/>
                  </a:lnTo>
                  <a:lnTo>
                    <a:pt x="314858" y="108411"/>
                  </a:lnTo>
                  <a:lnTo>
                    <a:pt x="323088" y="158495"/>
                  </a:lnTo>
                  <a:lnTo>
                    <a:pt x="314858" y="208580"/>
                  </a:lnTo>
                  <a:lnTo>
                    <a:pt x="291937" y="252087"/>
                  </a:lnTo>
                  <a:lnTo>
                    <a:pt x="256976" y="286402"/>
                  </a:lnTo>
                  <a:lnTo>
                    <a:pt x="212628" y="308908"/>
                  </a:lnTo>
                  <a:lnTo>
                    <a:pt x="161544" y="316991"/>
                  </a:lnTo>
                  <a:lnTo>
                    <a:pt x="110459" y="308908"/>
                  </a:lnTo>
                  <a:lnTo>
                    <a:pt x="66111" y="286402"/>
                  </a:lnTo>
                  <a:lnTo>
                    <a:pt x="31150" y="252087"/>
                  </a:lnTo>
                  <a:lnTo>
                    <a:pt x="8229" y="208580"/>
                  </a:lnTo>
                  <a:lnTo>
                    <a:pt x="0" y="15849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63034" y="3487293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solidFill>
                  <a:srgbClr val="1399E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24601" y="3435096"/>
            <a:ext cx="361315" cy="355600"/>
            <a:chOff x="4800600" y="3435096"/>
            <a:chExt cx="361315" cy="355600"/>
          </a:xfrm>
        </p:grpSpPr>
        <p:sp>
          <p:nvSpPr>
            <p:cNvPr id="17" name="object 17"/>
            <p:cNvSpPr/>
            <p:nvPr/>
          </p:nvSpPr>
          <p:spPr>
            <a:xfrm>
              <a:off x="4819650" y="3454146"/>
              <a:ext cx="323215" cy="317500"/>
            </a:xfrm>
            <a:custGeom>
              <a:avLst/>
              <a:gdLst/>
              <a:ahLst/>
              <a:cxnLst/>
              <a:rect l="l" t="t" r="r" b="b"/>
              <a:pathLst>
                <a:path w="323214" h="317500">
                  <a:moveTo>
                    <a:pt x="161544" y="0"/>
                  </a:moveTo>
                  <a:lnTo>
                    <a:pt x="110459" y="8083"/>
                  </a:lnTo>
                  <a:lnTo>
                    <a:pt x="66111" y="30589"/>
                  </a:lnTo>
                  <a:lnTo>
                    <a:pt x="31150" y="64904"/>
                  </a:lnTo>
                  <a:lnTo>
                    <a:pt x="8229" y="108411"/>
                  </a:lnTo>
                  <a:lnTo>
                    <a:pt x="0" y="158495"/>
                  </a:lnTo>
                  <a:lnTo>
                    <a:pt x="8229" y="208580"/>
                  </a:lnTo>
                  <a:lnTo>
                    <a:pt x="31150" y="252087"/>
                  </a:lnTo>
                  <a:lnTo>
                    <a:pt x="66111" y="286402"/>
                  </a:lnTo>
                  <a:lnTo>
                    <a:pt x="110459" y="308908"/>
                  </a:lnTo>
                  <a:lnTo>
                    <a:pt x="161544" y="316991"/>
                  </a:lnTo>
                  <a:lnTo>
                    <a:pt x="212628" y="308908"/>
                  </a:lnTo>
                  <a:lnTo>
                    <a:pt x="256976" y="286402"/>
                  </a:lnTo>
                  <a:lnTo>
                    <a:pt x="291937" y="252087"/>
                  </a:lnTo>
                  <a:lnTo>
                    <a:pt x="314858" y="208580"/>
                  </a:lnTo>
                  <a:lnTo>
                    <a:pt x="323088" y="158495"/>
                  </a:lnTo>
                  <a:lnTo>
                    <a:pt x="314858" y="108411"/>
                  </a:lnTo>
                  <a:lnTo>
                    <a:pt x="291937" y="64904"/>
                  </a:lnTo>
                  <a:lnTo>
                    <a:pt x="256976" y="30589"/>
                  </a:lnTo>
                  <a:lnTo>
                    <a:pt x="212628" y="8083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9650" y="3454146"/>
              <a:ext cx="323215" cy="317500"/>
            </a:xfrm>
            <a:custGeom>
              <a:avLst/>
              <a:gdLst/>
              <a:ahLst/>
              <a:cxnLst/>
              <a:rect l="l" t="t" r="r" b="b"/>
              <a:pathLst>
                <a:path w="323214" h="317500">
                  <a:moveTo>
                    <a:pt x="0" y="158495"/>
                  </a:moveTo>
                  <a:lnTo>
                    <a:pt x="8229" y="108411"/>
                  </a:lnTo>
                  <a:lnTo>
                    <a:pt x="31150" y="64904"/>
                  </a:lnTo>
                  <a:lnTo>
                    <a:pt x="66111" y="30589"/>
                  </a:lnTo>
                  <a:lnTo>
                    <a:pt x="110459" y="8083"/>
                  </a:lnTo>
                  <a:lnTo>
                    <a:pt x="161544" y="0"/>
                  </a:lnTo>
                  <a:lnTo>
                    <a:pt x="212628" y="8083"/>
                  </a:lnTo>
                  <a:lnTo>
                    <a:pt x="256976" y="30589"/>
                  </a:lnTo>
                  <a:lnTo>
                    <a:pt x="291937" y="64904"/>
                  </a:lnTo>
                  <a:lnTo>
                    <a:pt x="314858" y="108411"/>
                  </a:lnTo>
                  <a:lnTo>
                    <a:pt x="323088" y="158495"/>
                  </a:lnTo>
                  <a:lnTo>
                    <a:pt x="314858" y="208580"/>
                  </a:lnTo>
                  <a:lnTo>
                    <a:pt x="291937" y="252087"/>
                  </a:lnTo>
                  <a:lnTo>
                    <a:pt x="256976" y="286402"/>
                  </a:lnTo>
                  <a:lnTo>
                    <a:pt x="212628" y="308908"/>
                  </a:lnTo>
                  <a:lnTo>
                    <a:pt x="161544" y="316991"/>
                  </a:lnTo>
                  <a:lnTo>
                    <a:pt x="110459" y="308908"/>
                  </a:lnTo>
                  <a:lnTo>
                    <a:pt x="66111" y="286402"/>
                  </a:lnTo>
                  <a:lnTo>
                    <a:pt x="31150" y="252087"/>
                  </a:lnTo>
                  <a:lnTo>
                    <a:pt x="8229" y="208580"/>
                  </a:lnTo>
                  <a:lnTo>
                    <a:pt x="0" y="15849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42965" y="3487293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solidFill>
                  <a:srgbClr val="858585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14944" y="3435096"/>
            <a:ext cx="361315" cy="355600"/>
            <a:chOff x="6790943" y="3435096"/>
            <a:chExt cx="361315" cy="355600"/>
          </a:xfrm>
        </p:grpSpPr>
        <p:sp>
          <p:nvSpPr>
            <p:cNvPr id="21" name="object 21"/>
            <p:cNvSpPr/>
            <p:nvPr/>
          </p:nvSpPr>
          <p:spPr>
            <a:xfrm>
              <a:off x="6809993" y="3454146"/>
              <a:ext cx="323215" cy="317500"/>
            </a:xfrm>
            <a:custGeom>
              <a:avLst/>
              <a:gdLst/>
              <a:ahLst/>
              <a:cxnLst/>
              <a:rect l="l" t="t" r="r" b="b"/>
              <a:pathLst>
                <a:path w="323215" h="317500">
                  <a:moveTo>
                    <a:pt x="161544" y="0"/>
                  </a:moveTo>
                  <a:lnTo>
                    <a:pt x="110459" y="8083"/>
                  </a:lnTo>
                  <a:lnTo>
                    <a:pt x="66111" y="30589"/>
                  </a:lnTo>
                  <a:lnTo>
                    <a:pt x="31150" y="64904"/>
                  </a:lnTo>
                  <a:lnTo>
                    <a:pt x="8229" y="108411"/>
                  </a:lnTo>
                  <a:lnTo>
                    <a:pt x="0" y="158495"/>
                  </a:lnTo>
                  <a:lnTo>
                    <a:pt x="8229" y="208580"/>
                  </a:lnTo>
                  <a:lnTo>
                    <a:pt x="31150" y="252087"/>
                  </a:lnTo>
                  <a:lnTo>
                    <a:pt x="66111" y="286402"/>
                  </a:lnTo>
                  <a:lnTo>
                    <a:pt x="110459" y="308908"/>
                  </a:lnTo>
                  <a:lnTo>
                    <a:pt x="161544" y="316991"/>
                  </a:lnTo>
                  <a:lnTo>
                    <a:pt x="212628" y="308908"/>
                  </a:lnTo>
                  <a:lnTo>
                    <a:pt x="256976" y="286402"/>
                  </a:lnTo>
                  <a:lnTo>
                    <a:pt x="291937" y="252087"/>
                  </a:lnTo>
                  <a:lnTo>
                    <a:pt x="314858" y="208580"/>
                  </a:lnTo>
                  <a:lnTo>
                    <a:pt x="323087" y="158495"/>
                  </a:lnTo>
                  <a:lnTo>
                    <a:pt x="314858" y="108411"/>
                  </a:lnTo>
                  <a:lnTo>
                    <a:pt x="291937" y="64904"/>
                  </a:lnTo>
                  <a:lnTo>
                    <a:pt x="256976" y="30589"/>
                  </a:lnTo>
                  <a:lnTo>
                    <a:pt x="212628" y="8083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09993" y="3454146"/>
              <a:ext cx="323215" cy="317500"/>
            </a:xfrm>
            <a:custGeom>
              <a:avLst/>
              <a:gdLst/>
              <a:ahLst/>
              <a:cxnLst/>
              <a:rect l="l" t="t" r="r" b="b"/>
              <a:pathLst>
                <a:path w="323215" h="317500">
                  <a:moveTo>
                    <a:pt x="0" y="158495"/>
                  </a:moveTo>
                  <a:lnTo>
                    <a:pt x="8229" y="108411"/>
                  </a:lnTo>
                  <a:lnTo>
                    <a:pt x="31150" y="64904"/>
                  </a:lnTo>
                  <a:lnTo>
                    <a:pt x="66111" y="30589"/>
                  </a:lnTo>
                  <a:lnTo>
                    <a:pt x="110459" y="8083"/>
                  </a:lnTo>
                  <a:lnTo>
                    <a:pt x="161544" y="0"/>
                  </a:lnTo>
                  <a:lnTo>
                    <a:pt x="212628" y="8083"/>
                  </a:lnTo>
                  <a:lnTo>
                    <a:pt x="256976" y="30589"/>
                  </a:lnTo>
                  <a:lnTo>
                    <a:pt x="291937" y="64904"/>
                  </a:lnTo>
                  <a:lnTo>
                    <a:pt x="314858" y="108411"/>
                  </a:lnTo>
                  <a:lnTo>
                    <a:pt x="323087" y="158495"/>
                  </a:lnTo>
                  <a:lnTo>
                    <a:pt x="314858" y="208580"/>
                  </a:lnTo>
                  <a:lnTo>
                    <a:pt x="291937" y="252087"/>
                  </a:lnTo>
                  <a:lnTo>
                    <a:pt x="256976" y="286402"/>
                  </a:lnTo>
                  <a:lnTo>
                    <a:pt x="212628" y="308908"/>
                  </a:lnTo>
                  <a:lnTo>
                    <a:pt x="161544" y="316991"/>
                  </a:lnTo>
                  <a:lnTo>
                    <a:pt x="110459" y="308908"/>
                  </a:lnTo>
                  <a:lnTo>
                    <a:pt x="66111" y="286402"/>
                  </a:lnTo>
                  <a:lnTo>
                    <a:pt x="31150" y="252087"/>
                  </a:lnTo>
                  <a:lnTo>
                    <a:pt x="8229" y="208580"/>
                  </a:lnTo>
                  <a:lnTo>
                    <a:pt x="0" y="15849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34197" y="3487293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solidFill>
                  <a:srgbClr val="5FAEAE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31291" y="6499816"/>
            <a:ext cx="138557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094D80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45"/>
              </a:spcBef>
              <a:tabLst>
                <a:tab pos="287020" algn="l"/>
              </a:tabLst>
            </a:pPr>
            <a:fld id="{81D60167-4931-47E6-BA6A-407CBD079E47}" type="slidenum">
              <a:rPr lang="en-US" b="1" spc="-5" smtClean="0">
                <a:latin typeface="Arial"/>
                <a:cs typeface="Arial"/>
              </a:rPr>
              <a:pPr marL="38100">
                <a:spcBef>
                  <a:spcPts val="145"/>
                </a:spcBef>
                <a:tabLst>
                  <a:tab pos="287020" algn="l"/>
                </a:tabLst>
              </a:pPr>
              <a:t>3</a:t>
            </a:fld>
            <a:r>
              <a:rPr lang="en-US" b="1" spc="-5">
                <a:latin typeface="Arial"/>
                <a:cs typeface="Arial"/>
              </a:rPr>
              <a:t>	</a:t>
            </a:r>
            <a:r>
              <a:rPr lang="en-US" sz="1350" baseline="9259">
                <a:solidFill>
                  <a:srgbClr val="415363"/>
                </a:solidFill>
              </a:rPr>
              <a:t>|</a:t>
            </a:r>
            <a:r>
              <a:rPr lang="en-US" sz="1350" spc="172" baseline="9259">
                <a:solidFill>
                  <a:srgbClr val="415363"/>
                </a:solidFill>
              </a:rPr>
              <a:t> </a:t>
            </a:r>
            <a:r>
              <a:rPr lang="en-US" spc="-5"/>
              <a:t>DevOps Handbook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07361" y="2826766"/>
            <a:ext cx="1100455" cy="96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>
              <a:spcBef>
                <a:spcPts val="100"/>
              </a:spcBef>
            </a:pPr>
            <a:r>
              <a:rPr sz="2400" dirty="0">
                <a:solidFill>
                  <a:srgbClr val="8299AC"/>
                </a:solidFill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  <a:p>
            <a:pPr marL="12700">
              <a:spcBef>
                <a:spcPts val="165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Identify</a:t>
            </a:r>
            <a:endParaRPr sz="1200">
              <a:latin typeface="Arial MT"/>
              <a:cs typeface="Arial MT"/>
            </a:endParaRPr>
          </a:p>
          <a:p>
            <a:pPr marL="12700"/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Pain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26253" y="2826765"/>
            <a:ext cx="92710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8299AC"/>
                </a:solidFill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  <a:p>
            <a:pPr marL="126364" marR="5080">
              <a:spcBef>
                <a:spcPts val="965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Assess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Current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abi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ities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25488" y="2826765"/>
            <a:ext cx="863600" cy="97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8299AC"/>
                </a:solidFill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  <a:p>
            <a:pPr marL="113030" marR="5080">
              <a:spcBef>
                <a:spcPts val="1685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Produce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He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Map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47253" y="2826765"/>
            <a:ext cx="927735" cy="97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8299AC"/>
                </a:solidFill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  <a:p>
            <a:pPr marL="176530" marR="5080">
              <a:spcBef>
                <a:spcPts val="1685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Review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Heat</a:t>
            </a:r>
            <a:r>
              <a:rPr sz="1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Maps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66976" y="4169409"/>
            <a:ext cx="1489710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…in</a:t>
            </a:r>
            <a:r>
              <a:rPr sz="1050" spc="-30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50586C"/>
                </a:solidFill>
                <a:latin typeface="Arial MT"/>
                <a:cs typeface="Arial MT"/>
              </a:rPr>
              <a:t>the</a:t>
            </a:r>
            <a:r>
              <a:rPr sz="1050" spc="-15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50586C"/>
                </a:solidFill>
                <a:latin typeface="Arial MT"/>
                <a:cs typeface="Arial MT"/>
              </a:rPr>
              <a:t>delivery</a:t>
            </a:r>
            <a:r>
              <a:rPr sz="1050" spc="-15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50586C"/>
                </a:solidFill>
                <a:latin typeface="Arial MT"/>
                <a:cs typeface="Arial MT"/>
              </a:rPr>
              <a:t>process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52748" y="4169409"/>
            <a:ext cx="122174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…using</a:t>
            </a:r>
            <a:r>
              <a:rPr sz="1050" spc="-40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50586C"/>
                </a:solidFill>
                <a:latin typeface="Arial MT"/>
                <a:cs typeface="Arial MT"/>
              </a:rPr>
              <a:t>the</a:t>
            </a:r>
            <a:r>
              <a:rPr sz="1050" spc="-25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50586C"/>
                </a:solidFill>
                <a:latin typeface="Arial MT"/>
                <a:cs typeface="Arial MT"/>
              </a:rPr>
              <a:t>DevOps </a:t>
            </a:r>
            <a:r>
              <a:rPr sz="1050" spc="-275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maturity</a:t>
            </a:r>
            <a:r>
              <a:rPr sz="1050" spc="-40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model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8521" y="4169409"/>
            <a:ext cx="182308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…of</a:t>
            </a:r>
            <a:r>
              <a:rPr sz="1050" spc="-35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capability</a:t>
            </a:r>
            <a:r>
              <a:rPr sz="1050" spc="-30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50586C"/>
                </a:solidFill>
                <a:latin typeface="Arial MT"/>
                <a:cs typeface="Arial MT"/>
              </a:rPr>
              <a:t>gaps</a:t>
            </a:r>
            <a:r>
              <a:rPr sz="1050" spc="-10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and</a:t>
            </a:r>
            <a:r>
              <a:rPr sz="1050" spc="-30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50586C"/>
                </a:solidFill>
                <a:latin typeface="Arial MT"/>
                <a:cs typeface="Arial MT"/>
              </a:rPr>
              <a:t>areas </a:t>
            </a:r>
            <a:r>
              <a:rPr sz="1050" spc="-275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of improvement </a:t>
            </a:r>
            <a:r>
              <a:rPr sz="1050" spc="-5" dirty="0">
                <a:solidFill>
                  <a:srgbClr val="50586C"/>
                </a:solidFill>
                <a:latin typeface="Arial MT"/>
                <a:cs typeface="Arial MT"/>
              </a:rPr>
              <a:t>to </a:t>
            </a: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determine </a:t>
            </a:r>
            <a:r>
              <a:rPr sz="1050" spc="5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priority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24038" y="4169409"/>
            <a:ext cx="13335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050" spc="-5" dirty="0">
                <a:solidFill>
                  <a:srgbClr val="50586C"/>
                </a:solidFill>
                <a:latin typeface="Arial MT"/>
                <a:cs typeface="Arial MT"/>
              </a:rPr>
              <a:t>…with</a:t>
            </a:r>
            <a:r>
              <a:rPr sz="1050" spc="-40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milestones</a:t>
            </a:r>
            <a:r>
              <a:rPr sz="1050" spc="-60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and </a:t>
            </a:r>
            <a:r>
              <a:rPr sz="1050" spc="-275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execution</a:t>
            </a:r>
            <a:r>
              <a:rPr sz="1050" spc="-25" dirty="0">
                <a:solidFill>
                  <a:srgbClr val="50586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0586C"/>
                </a:solidFill>
                <a:latin typeface="Arial MT"/>
                <a:cs typeface="Arial MT"/>
              </a:rPr>
              <a:t>timelines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83435" y="1046734"/>
            <a:ext cx="8534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415363"/>
                </a:solidFill>
                <a:latin typeface="Arial"/>
                <a:cs typeface="Arial"/>
              </a:rPr>
              <a:t>Key</a:t>
            </a:r>
            <a:r>
              <a:rPr sz="1200" b="1" spc="-65" dirty="0">
                <a:solidFill>
                  <a:srgbClr val="41536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415363"/>
                </a:solidFill>
                <a:latin typeface="Arial"/>
                <a:cs typeface="Arial"/>
              </a:rPr>
              <a:t>Inputs: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83436" y="1336024"/>
            <a:ext cx="1653539" cy="9867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4785" indent="-172720">
              <a:spcBef>
                <a:spcPts val="705"/>
              </a:spcBef>
              <a:buClr>
                <a:srgbClr val="094D8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Solution</a:t>
            </a:r>
            <a:r>
              <a:rPr sz="1200" spc="-100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Architectu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  <a:p>
            <a:pPr marL="184785" indent="-172720">
              <a:spcBef>
                <a:spcPts val="600"/>
              </a:spcBef>
              <a:buClr>
                <a:srgbClr val="094D8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CI p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roce</a:t>
            </a: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ss</a:t>
            </a:r>
            <a:endParaRPr sz="1200">
              <a:latin typeface="Arial MT"/>
              <a:cs typeface="Arial MT"/>
            </a:endParaRPr>
          </a:p>
          <a:p>
            <a:pPr marL="184785" marR="5080" indent="-172720">
              <a:spcBef>
                <a:spcPts val="600"/>
              </a:spcBef>
              <a:buClr>
                <a:srgbClr val="094D8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P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h</a:t>
            </a:r>
            <a:r>
              <a:rPr sz="1200" spc="-15" dirty="0">
                <a:solidFill>
                  <a:srgbClr val="415363"/>
                </a:solidFill>
                <a:latin typeface="Arial MT"/>
                <a:cs typeface="Arial MT"/>
              </a:rPr>
              <a:t>y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sical</a:t>
            </a:r>
            <a:r>
              <a:rPr sz="1200" spc="-85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rchite</a:t>
            </a: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ct</a:t>
            </a:r>
            <a:r>
              <a:rPr sz="1200" spc="5" dirty="0">
                <a:solidFill>
                  <a:srgbClr val="415363"/>
                </a:solidFill>
                <a:latin typeface="Arial MT"/>
                <a:cs typeface="Arial MT"/>
              </a:rPr>
              <a:t>u</a:t>
            </a: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re/  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Environments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62576" y="1336024"/>
            <a:ext cx="1465580" cy="8039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4785" indent="-172720">
              <a:spcBef>
                <a:spcPts val="705"/>
              </a:spcBef>
              <a:buClr>
                <a:srgbClr val="094D8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Branching</a:t>
            </a:r>
            <a:r>
              <a:rPr sz="1200" spc="-80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strategy</a:t>
            </a:r>
            <a:endParaRPr sz="1200">
              <a:latin typeface="Arial MT"/>
              <a:cs typeface="Arial MT"/>
            </a:endParaRPr>
          </a:p>
          <a:p>
            <a:pPr marL="184785" indent="-172720">
              <a:spcBef>
                <a:spcPts val="600"/>
              </a:spcBef>
              <a:buClr>
                <a:srgbClr val="094D8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spc="-125" dirty="0">
                <a:solidFill>
                  <a:srgbClr val="415363"/>
                </a:solidFill>
                <a:latin typeface="Arial MT"/>
                <a:cs typeface="Arial MT"/>
              </a:rPr>
              <a:t>T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ea</a:t>
            </a: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m</a:t>
            </a:r>
            <a:r>
              <a:rPr sz="1200" spc="-30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struct</a:t>
            </a:r>
            <a:r>
              <a:rPr sz="1200" spc="5" dirty="0">
                <a:solidFill>
                  <a:srgbClr val="415363"/>
                </a:solidFill>
                <a:latin typeface="Arial MT"/>
                <a:cs typeface="Arial MT"/>
              </a:rPr>
              <a:t>u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re</a:t>
            </a:r>
            <a:endParaRPr sz="1200">
              <a:latin typeface="Arial MT"/>
              <a:cs typeface="Arial MT"/>
            </a:endParaRPr>
          </a:p>
          <a:p>
            <a:pPr marL="184785" indent="-172720">
              <a:spcBef>
                <a:spcPts val="600"/>
              </a:spcBef>
              <a:buClr>
                <a:srgbClr val="094D8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Release</a:t>
            </a:r>
            <a:r>
              <a:rPr sz="1200" spc="-40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process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42046" y="1336024"/>
            <a:ext cx="1980564" cy="8039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4785" indent="-172720">
              <a:spcBef>
                <a:spcPts val="705"/>
              </a:spcBef>
              <a:buClr>
                <a:srgbClr val="094D8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Roles</a:t>
            </a:r>
            <a:r>
              <a:rPr sz="1200" spc="-45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Responsibilities</a:t>
            </a:r>
            <a:endParaRPr sz="1200">
              <a:latin typeface="Arial MT"/>
              <a:cs typeface="Arial MT"/>
            </a:endParaRPr>
          </a:p>
          <a:p>
            <a:pPr marL="184785" indent="-172720">
              <a:spcBef>
                <a:spcPts val="600"/>
              </a:spcBef>
              <a:buClr>
                <a:srgbClr val="094D8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spc="-20" dirty="0">
                <a:solidFill>
                  <a:srgbClr val="415363"/>
                </a:solidFill>
                <a:latin typeface="Arial MT"/>
                <a:cs typeface="Arial MT"/>
              </a:rPr>
              <a:t>Testing</a:t>
            </a:r>
            <a:r>
              <a:rPr sz="1200" spc="-55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process</a:t>
            </a:r>
            <a:endParaRPr sz="1200">
              <a:latin typeface="Arial MT"/>
              <a:cs typeface="Arial MT"/>
            </a:endParaRPr>
          </a:p>
          <a:p>
            <a:pPr marL="184785" indent="-172720">
              <a:spcBef>
                <a:spcPts val="600"/>
              </a:spcBef>
              <a:buClr>
                <a:srgbClr val="094D8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PM</a:t>
            </a:r>
            <a:r>
              <a:rPr sz="1200" spc="-20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Process</a:t>
            </a:r>
            <a:r>
              <a:rPr sz="1200" spc="-20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15363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15363"/>
                </a:solidFill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435" y="2549778"/>
            <a:ext cx="423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94D80"/>
                </a:solidFill>
                <a:latin typeface="Arial"/>
                <a:cs typeface="Arial"/>
              </a:rPr>
              <a:t>DevOps</a:t>
            </a:r>
            <a:r>
              <a:rPr sz="2400" b="1" spc="-100" dirty="0">
                <a:solidFill>
                  <a:srgbClr val="094D8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94D80"/>
                </a:solidFill>
                <a:latin typeface="Arial"/>
                <a:cs typeface="Arial"/>
              </a:rPr>
              <a:t>Assessment</a:t>
            </a:r>
            <a:r>
              <a:rPr sz="2400" b="1" spc="10" dirty="0">
                <a:solidFill>
                  <a:srgbClr val="094D8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94D80"/>
                </a:solidFill>
                <a:latin typeface="Arial"/>
                <a:cs typeface="Arial"/>
              </a:rPr>
              <a:t>Results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436" y="3207765"/>
            <a:ext cx="109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415363"/>
                </a:solidFill>
                <a:latin typeface="Arial MT"/>
                <a:cs typeface="Arial MT"/>
              </a:rPr>
              <a:t>Deep</a:t>
            </a:r>
            <a:r>
              <a:rPr spc="-65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415363"/>
                </a:solidFill>
                <a:latin typeface="Arial MT"/>
                <a:cs typeface="Arial MT"/>
              </a:rPr>
              <a:t>Dive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3580" y="1059117"/>
            <a:ext cx="3214370" cy="3903345"/>
            <a:chOff x="4009580" y="1059116"/>
            <a:chExt cx="3214370" cy="3903345"/>
          </a:xfrm>
        </p:grpSpPr>
        <p:sp>
          <p:nvSpPr>
            <p:cNvPr id="3" name="object 3"/>
            <p:cNvSpPr/>
            <p:nvPr/>
          </p:nvSpPr>
          <p:spPr>
            <a:xfrm>
              <a:off x="4022597" y="1072133"/>
              <a:ext cx="3188335" cy="3877310"/>
            </a:xfrm>
            <a:custGeom>
              <a:avLst/>
              <a:gdLst/>
              <a:ahLst/>
              <a:cxnLst/>
              <a:rect l="l" t="t" r="r" b="b"/>
              <a:pathLst>
                <a:path w="3188334" h="3877310">
                  <a:moveTo>
                    <a:pt x="3188207" y="0"/>
                  </a:moveTo>
                  <a:lnTo>
                    <a:pt x="0" y="0"/>
                  </a:lnTo>
                  <a:lnTo>
                    <a:pt x="0" y="3877055"/>
                  </a:lnTo>
                  <a:lnTo>
                    <a:pt x="3188207" y="3877055"/>
                  </a:lnTo>
                  <a:lnTo>
                    <a:pt x="31882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2597" y="1072133"/>
              <a:ext cx="3188335" cy="3877310"/>
            </a:xfrm>
            <a:custGeom>
              <a:avLst/>
              <a:gdLst/>
              <a:ahLst/>
              <a:cxnLst/>
              <a:rect l="l" t="t" r="r" b="b"/>
              <a:pathLst>
                <a:path w="3188334" h="3877310">
                  <a:moveTo>
                    <a:pt x="0" y="3877055"/>
                  </a:moveTo>
                  <a:lnTo>
                    <a:pt x="3188207" y="3877055"/>
                  </a:lnTo>
                  <a:lnTo>
                    <a:pt x="3188207" y="0"/>
                  </a:lnTo>
                  <a:lnTo>
                    <a:pt x="0" y="0"/>
                  </a:lnTo>
                  <a:lnTo>
                    <a:pt x="0" y="387705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46598" y="1072133"/>
            <a:ext cx="3188335" cy="3975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2544" rIns="0" bIns="0" rtlCol="0">
            <a:spAutoFit/>
          </a:bodyPr>
          <a:lstStyle/>
          <a:p>
            <a:pPr marL="5715" algn="ctr">
              <a:spcBef>
                <a:spcPts val="334"/>
              </a:spcBef>
            </a:pPr>
            <a:r>
              <a:rPr sz="800" b="1" dirty="0">
                <a:solidFill>
                  <a:srgbClr val="415363"/>
                </a:solidFill>
                <a:latin typeface="Arial"/>
                <a:cs typeface="Arial"/>
              </a:rPr>
              <a:t>uDeploy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750" dirty="0">
                <a:solidFill>
                  <a:srgbClr val="415363"/>
                </a:solidFill>
                <a:latin typeface="Arial MT"/>
                <a:cs typeface="Arial MT"/>
              </a:rPr>
              <a:t>(Combined</a:t>
            </a:r>
            <a:r>
              <a:rPr sz="750" spc="-55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415363"/>
                </a:solidFill>
                <a:latin typeface="Arial MT"/>
                <a:cs typeface="Arial MT"/>
              </a:rPr>
              <a:t>–</a:t>
            </a:r>
            <a:r>
              <a:rPr sz="750" spc="-15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415363"/>
                </a:solidFill>
                <a:latin typeface="Arial MT"/>
                <a:cs typeface="Arial MT"/>
              </a:rPr>
              <a:t>Snapshot</a:t>
            </a:r>
            <a:r>
              <a:rPr sz="750" spc="-40" dirty="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750">
                <a:solidFill>
                  <a:srgbClr val="415363"/>
                </a:solidFill>
                <a:latin typeface="Arial MT"/>
                <a:cs typeface="Arial MT"/>
              </a:rPr>
              <a:t>at</a:t>
            </a:r>
            <a:r>
              <a:rPr sz="750" spc="-10">
                <a:solidFill>
                  <a:srgbClr val="415363"/>
                </a:solidFill>
                <a:latin typeface="Arial MT"/>
                <a:cs typeface="Arial MT"/>
              </a:rPr>
              <a:t> </a:t>
            </a:r>
            <a:r>
              <a:rPr sz="750">
                <a:solidFill>
                  <a:srgbClr val="415363"/>
                </a:solidFill>
                <a:latin typeface="Arial MT"/>
                <a:cs typeface="Arial MT"/>
              </a:rPr>
              <a:t>level</a:t>
            </a:r>
            <a:r>
              <a:rPr sz="750" dirty="0">
                <a:solidFill>
                  <a:srgbClr val="415363"/>
                </a:solidFill>
                <a:latin typeface="Arial MT"/>
                <a:cs typeface="Arial MT"/>
              </a:rPr>
              <a:t>)</a:t>
            </a:r>
            <a:endParaRPr sz="750" dirty="0">
              <a:latin typeface="Arial MT"/>
              <a:cs typeface="Arial MT"/>
            </a:endParaRPr>
          </a:p>
          <a:p>
            <a:pPr marL="1905" algn="ctr"/>
            <a:r>
              <a:rPr sz="750" dirty="0">
                <a:solidFill>
                  <a:srgbClr val="415363"/>
                </a:solidFill>
                <a:latin typeface="Arial MT"/>
                <a:cs typeface="Arial MT"/>
              </a:rPr>
              <a:t>[Planned]</a:t>
            </a:r>
            <a:endParaRPr sz="75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68945" y="1059117"/>
            <a:ext cx="3086735" cy="3903345"/>
            <a:chOff x="444944" y="1059116"/>
            <a:chExt cx="3086735" cy="3903345"/>
          </a:xfrm>
        </p:grpSpPr>
        <p:sp>
          <p:nvSpPr>
            <p:cNvPr id="7" name="object 7"/>
            <p:cNvSpPr/>
            <p:nvPr/>
          </p:nvSpPr>
          <p:spPr>
            <a:xfrm>
              <a:off x="457961" y="1072133"/>
              <a:ext cx="3060700" cy="3877310"/>
            </a:xfrm>
            <a:custGeom>
              <a:avLst/>
              <a:gdLst/>
              <a:ahLst/>
              <a:cxnLst/>
              <a:rect l="l" t="t" r="r" b="b"/>
              <a:pathLst>
                <a:path w="3060700" h="3877310">
                  <a:moveTo>
                    <a:pt x="3060191" y="0"/>
                  </a:moveTo>
                  <a:lnTo>
                    <a:pt x="0" y="0"/>
                  </a:lnTo>
                  <a:lnTo>
                    <a:pt x="0" y="3877055"/>
                  </a:lnTo>
                  <a:lnTo>
                    <a:pt x="3060191" y="3877055"/>
                  </a:lnTo>
                  <a:lnTo>
                    <a:pt x="3060191" y="0"/>
                  </a:lnTo>
                  <a:close/>
                </a:path>
              </a:pathLst>
            </a:custGeom>
            <a:solidFill>
              <a:srgbClr val="F9EB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1" y="1072133"/>
              <a:ext cx="3060700" cy="3877310"/>
            </a:xfrm>
            <a:custGeom>
              <a:avLst/>
              <a:gdLst/>
              <a:ahLst/>
              <a:cxnLst/>
              <a:rect l="l" t="t" r="r" b="b"/>
              <a:pathLst>
                <a:path w="3060700" h="3877310">
                  <a:moveTo>
                    <a:pt x="0" y="3877055"/>
                  </a:moveTo>
                  <a:lnTo>
                    <a:pt x="3060191" y="3877055"/>
                  </a:lnTo>
                  <a:lnTo>
                    <a:pt x="3060191" y="0"/>
                  </a:lnTo>
                  <a:lnTo>
                    <a:pt x="0" y="0"/>
                  </a:lnTo>
                  <a:lnTo>
                    <a:pt x="0" y="387705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02890" y="1101344"/>
            <a:ext cx="1429385" cy="2519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800" b="1" dirty="0">
                <a:solidFill>
                  <a:srgbClr val="415363"/>
                </a:solidFill>
                <a:latin typeface="Arial"/>
                <a:cs typeface="Arial"/>
              </a:rPr>
              <a:t>Bamboo</a:t>
            </a:r>
            <a:r>
              <a:rPr sz="800" b="1" spc="-40" dirty="0">
                <a:solidFill>
                  <a:srgbClr val="415363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415363"/>
                </a:solidFill>
                <a:latin typeface="Arial"/>
                <a:cs typeface="Arial"/>
              </a:rPr>
              <a:t>+</a:t>
            </a:r>
            <a:r>
              <a:rPr sz="800" b="1" spc="-15" dirty="0">
                <a:solidFill>
                  <a:srgbClr val="415363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415363"/>
                </a:solidFill>
                <a:latin typeface="Arial"/>
                <a:cs typeface="Arial"/>
              </a:rPr>
              <a:t>uDeploy</a:t>
            </a:r>
            <a:r>
              <a:rPr sz="800" b="1" spc="-20" dirty="0">
                <a:solidFill>
                  <a:srgbClr val="415363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415363"/>
                </a:solidFill>
                <a:latin typeface="Arial"/>
                <a:cs typeface="Arial"/>
              </a:rPr>
              <a:t>[Checkin]</a:t>
            </a:r>
            <a:endParaRPr sz="800">
              <a:latin typeface="Arial"/>
              <a:cs typeface="Arial"/>
            </a:endParaRPr>
          </a:p>
          <a:p>
            <a:pPr marL="15240"/>
            <a:r>
              <a:rPr sz="750" dirty="0">
                <a:solidFill>
                  <a:srgbClr val="A61D1F"/>
                </a:solidFill>
                <a:latin typeface="Arial MT"/>
                <a:cs typeface="Arial MT"/>
              </a:rPr>
              <a:t>(Sep</a:t>
            </a:r>
            <a:r>
              <a:rPr sz="750" spc="-5" dirty="0">
                <a:solidFill>
                  <a:srgbClr val="A61D1F"/>
                </a:solidFill>
                <a:latin typeface="Arial MT"/>
                <a:cs typeface="Arial MT"/>
              </a:rPr>
              <a:t>a</a:t>
            </a:r>
            <a:r>
              <a:rPr sz="750" dirty="0">
                <a:solidFill>
                  <a:srgbClr val="A61D1F"/>
                </a:solidFill>
                <a:latin typeface="Arial MT"/>
                <a:cs typeface="Arial MT"/>
              </a:rPr>
              <a:t>rate</a:t>
            </a:r>
            <a:r>
              <a:rPr sz="750" spc="-45" dirty="0">
                <a:solidFill>
                  <a:srgbClr val="A61D1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A61D1F"/>
                </a:solidFill>
                <a:latin typeface="Arial MT"/>
                <a:cs typeface="Arial MT"/>
              </a:rPr>
              <a:t>pipe</a:t>
            </a:r>
            <a:r>
              <a:rPr sz="750" spc="-35" dirty="0">
                <a:solidFill>
                  <a:srgbClr val="A61D1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A61D1F"/>
                </a:solidFill>
                <a:latin typeface="Arial MT"/>
                <a:cs typeface="Arial MT"/>
              </a:rPr>
              <a:t>F</a:t>
            </a:r>
            <a:r>
              <a:rPr sz="750" dirty="0">
                <a:solidFill>
                  <a:srgbClr val="A61D1F"/>
                </a:solidFill>
                <a:latin typeface="Arial MT"/>
                <a:cs typeface="Arial MT"/>
              </a:rPr>
              <a:t>or</a:t>
            </a:r>
            <a:r>
              <a:rPr sz="750" spc="-5" dirty="0">
                <a:solidFill>
                  <a:srgbClr val="A61D1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A61D1F"/>
                </a:solidFill>
                <a:latin typeface="Arial MT"/>
                <a:cs typeface="Arial MT"/>
              </a:rPr>
              <a:t>each</a:t>
            </a:r>
            <a:r>
              <a:rPr sz="750" spc="-20" dirty="0">
                <a:solidFill>
                  <a:srgbClr val="A61D1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A61D1F"/>
                </a:solidFill>
                <a:latin typeface="Arial MT"/>
                <a:cs typeface="Arial MT"/>
              </a:rPr>
              <a:t>s</a:t>
            </a:r>
            <a:r>
              <a:rPr sz="750" dirty="0">
                <a:solidFill>
                  <a:srgbClr val="A61D1F"/>
                </a:solidFill>
                <a:latin typeface="Arial MT"/>
                <a:cs typeface="Arial MT"/>
              </a:rPr>
              <a:t>ervi</a:t>
            </a:r>
            <a:r>
              <a:rPr sz="750" spc="-10" dirty="0">
                <a:solidFill>
                  <a:srgbClr val="A61D1F"/>
                </a:solidFill>
                <a:latin typeface="Arial MT"/>
                <a:cs typeface="Arial MT"/>
              </a:rPr>
              <a:t>c</a:t>
            </a:r>
            <a:r>
              <a:rPr sz="750" spc="-15" dirty="0">
                <a:solidFill>
                  <a:srgbClr val="A61D1F"/>
                </a:solidFill>
                <a:latin typeface="Arial MT"/>
                <a:cs typeface="Arial MT"/>
              </a:rPr>
              <a:t>e</a:t>
            </a:r>
            <a:r>
              <a:rPr sz="750" dirty="0">
                <a:solidFill>
                  <a:srgbClr val="A61D1F"/>
                </a:solidFill>
                <a:latin typeface="Arial MT"/>
                <a:cs typeface="Arial MT"/>
              </a:rPr>
              <a:t>)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06277" y="1059117"/>
            <a:ext cx="550545" cy="3903345"/>
            <a:chOff x="3482276" y="1059116"/>
            <a:chExt cx="550545" cy="3903345"/>
          </a:xfrm>
        </p:grpSpPr>
        <p:sp>
          <p:nvSpPr>
            <p:cNvPr id="11" name="object 11"/>
            <p:cNvSpPr/>
            <p:nvPr/>
          </p:nvSpPr>
          <p:spPr>
            <a:xfrm>
              <a:off x="3495294" y="1072133"/>
              <a:ext cx="524510" cy="3877310"/>
            </a:xfrm>
            <a:custGeom>
              <a:avLst/>
              <a:gdLst/>
              <a:ahLst/>
              <a:cxnLst/>
              <a:rect l="l" t="t" r="r" b="b"/>
              <a:pathLst>
                <a:path w="524510" h="3877310">
                  <a:moveTo>
                    <a:pt x="524255" y="0"/>
                  </a:moveTo>
                  <a:lnTo>
                    <a:pt x="0" y="0"/>
                  </a:lnTo>
                  <a:lnTo>
                    <a:pt x="0" y="3877055"/>
                  </a:lnTo>
                  <a:lnTo>
                    <a:pt x="524255" y="3877055"/>
                  </a:lnTo>
                  <a:lnTo>
                    <a:pt x="524255" y="0"/>
                  </a:lnTo>
                  <a:close/>
                </a:path>
              </a:pathLst>
            </a:custGeom>
            <a:solidFill>
              <a:srgbClr val="F9EB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5294" y="1072133"/>
              <a:ext cx="524510" cy="3877310"/>
            </a:xfrm>
            <a:custGeom>
              <a:avLst/>
              <a:gdLst/>
              <a:ahLst/>
              <a:cxnLst/>
              <a:rect l="l" t="t" r="r" b="b"/>
              <a:pathLst>
                <a:path w="524510" h="3877310">
                  <a:moveTo>
                    <a:pt x="0" y="3877055"/>
                  </a:moveTo>
                  <a:lnTo>
                    <a:pt x="524255" y="3877055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387705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31995" y="1101344"/>
            <a:ext cx="51117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635" algn="ctr">
              <a:spcBef>
                <a:spcPts val="105"/>
              </a:spcBef>
            </a:pPr>
            <a:r>
              <a:rPr sz="800" b="1" dirty="0">
                <a:solidFill>
                  <a:srgbClr val="415363"/>
                </a:solidFill>
                <a:latin typeface="Arial"/>
                <a:cs typeface="Arial"/>
              </a:rPr>
              <a:t>Bamboo </a:t>
            </a:r>
            <a:r>
              <a:rPr sz="800" b="1" spc="5" dirty="0">
                <a:solidFill>
                  <a:srgbClr val="41536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415363"/>
                </a:solidFill>
                <a:latin typeface="Arial MT"/>
                <a:cs typeface="Arial MT"/>
              </a:rPr>
              <a:t>(</a:t>
            </a:r>
            <a:r>
              <a:rPr sz="750" spc="-10" dirty="0">
                <a:solidFill>
                  <a:srgbClr val="415363"/>
                </a:solidFill>
                <a:latin typeface="Arial MT"/>
                <a:cs typeface="Arial MT"/>
              </a:rPr>
              <a:t>C</a:t>
            </a:r>
            <a:r>
              <a:rPr sz="750" dirty="0">
                <a:solidFill>
                  <a:srgbClr val="415363"/>
                </a:solidFill>
                <a:latin typeface="Arial MT"/>
                <a:cs typeface="Arial MT"/>
              </a:rPr>
              <a:t>o</a:t>
            </a:r>
            <a:r>
              <a:rPr sz="750" spc="5" dirty="0">
                <a:solidFill>
                  <a:srgbClr val="415363"/>
                </a:solidFill>
                <a:latin typeface="Arial MT"/>
                <a:cs typeface="Arial MT"/>
              </a:rPr>
              <a:t>m</a:t>
            </a:r>
            <a:r>
              <a:rPr sz="750" dirty="0">
                <a:solidFill>
                  <a:srgbClr val="415363"/>
                </a:solidFill>
                <a:latin typeface="Arial MT"/>
                <a:cs typeface="Arial MT"/>
              </a:rPr>
              <a:t>bi</a:t>
            </a:r>
            <a:r>
              <a:rPr sz="750" spc="-15" dirty="0">
                <a:solidFill>
                  <a:srgbClr val="415363"/>
                </a:solidFill>
                <a:latin typeface="Arial MT"/>
                <a:cs typeface="Arial MT"/>
              </a:rPr>
              <a:t>n</a:t>
            </a:r>
            <a:r>
              <a:rPr sz="750" dirty="0">
                <a:solidFill>
                  <a:srgbClr val="415363"/>
                </a:solidFill>
                <a:latin typeface="Arial MT"/>
                <a:cs typeface="Arial MT"/>
              </a:rPr>
              <a:t>e</a:t>
            </a:r>
            <a:r>
              <a:rPr sz="750" spc="-15" dirty="0">
                <a:solidFill>
                  <a:srgbClr val="415363"/>
                </a:solidFill>
                <a:latin typeface="Arial MT"/>
                <a:cs typeface="Arial MT"/>
              </a:rPr>
              <a:t>d</a:t>
            </a:r>
            <a:r>
              <a:rPr sz="750" dirty="0">
                <a:solidFill>
                  <a:srgbClr val="415363"/>
                </a:solidFill>
                <a:latin typeface="Arial MT"/>
                <a:cs typeface="Arial MT"/>
              </a:rPr>
              <a:t>)  [Nightly]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80388" y="332359"/>
            <a:ext cx="5174615" cy="751488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94D80"/>
                </a:solidFill>
              </a:rPr>
              <a:t>Current State</a:t>
            </a:r>
            <a:r>
              <a:rPr spc="5" dirty="0">
                <a:solidFill>
                  <a:srgbClr val="094D80"/>
                </a:solidFill>
              </a:rPr>
              <a:t> </a:t>
            </a:r>
            <a:r>
              <a:rPr dirty="0">
                <a:solidFill>
                  <a:srgbClr val="094D80"/>
                </a:solidFill>
              </a:rPr>
              <a:t>–</a:t>
            </a:r>
            <a:r>
              <a:rPr spc="-5" dirty="0">
                <a:solidFill>
                  <a:srgbClr val="094D80"/>
                </a:solidFill>
              </a:rPr>
              <a:t> DevOps </a:t>
            </a:r>
            <a:r>
              <a:rPr dirty="0">
                <a:solidFill>
                  <a:srgbClr val="094D80"/>
                </a:solidFill>
              </a:rPr>
              <a:t>Pipeline</a:t>
            </a:r>
            <a:r>
              <a:rPr lang="en-US" dirty="0">
                <a:solidFill>
                  <a:srgbClr val="094D80"/>
                </a:solidFill>
              </a:rPr>
              <a:t> (Example)</a:t>
            </a:r>
            <a:endParaRPr dirty="0"/>
          </a:p>
        </p:txBody>
      </p:sp>
      <p:grpSp>
        <p:nvGrpSpPr>
          <p:cNvPr id="15" name="object 15"/>
          <p:cNvGrpSpPr/>
          <p:nvPr/>
        </p:nvGrpSpPr>
        <p:grpSpPr>
          <a:xfrm>
            <a:off x="1927860" y="1650492"/>
            <a:ext cx="6806565" cy="4457700"/>
            <a:chOff x="403859" y="1650492"/>
            <a:chExt cx="6806565" cy="44577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859" y="1650492"/>
              <a:ext cx="6806183" cy="44577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30624" y="4661916"/>
              <a:ext cx="772795" cy="437515"/>
            </a:xfrm>
            <a:custGeom>
              <a:avLst/>
              <a:gdLst/>
              <a:ahLst/>
              <a:cxnLst/>
              <a:rect l="l" t="t" r="r" b="b"/>
              <a:pathLst>
                <a:path w="772795" h="437514">
                  <a:moveTo>
                    <a:pt x="772668" y="0"/>
                  </a:moveTo>
                  <a:lnTo>
                    <a:pt x="0" y="0"/>
                  </a:lnTo>
                  <a:lnTo>
                    <a:pt x="0" y="437387"/>
                  </a:lnTo>
                  <a:lnTo>
                    <a:pt x="772668" y="437387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06516" y="4744340"/>
            <a:ext cx="4692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marR="5080" indent="-49530">
              <a:spcBef>
                <a:spcPts val="100"/>
              </a:spcBef>
            </a:pPr>
            <a:r>
              <a:rPr sz="800" dirty="0">
                <a:solidFill>
                  <a:srgbClr val="D0D0D0"/>
                </a:solidFill>
                <a:latin typeface="Arial MT"/>
                <a:cs typeface="Arial MT"/>
              </a:rPr>
              <a:t>TESTI</a:t>
            </a:r>
            <a:r>
              <a:rPr sz="800" spc="-5" dirty="0">
                <a:solidFill>
                  <a:srgbClr val="D0D0D0"/>
                </a:solidFill>
                <a:latin typeface="Arial MT"/>
                <a:cs typeface="Arial MT"/>
              </a:rPr>
              <a:t>N</a:t>
            </a:r>
            <a:r>
              <a:rPr sz="800" dirty="0">
                <a:solidFill>
                  <a:srgbClr val="D0D0D0"/>
                </a:solidFill>
                <a:latin typeface="Arial MT"/>
                <a:cs typeface="Arial MT"/>
              </a:rPr>
              <a:t>G  TOOLS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8917" y="3628644"/>
            <a:ext cx="490855" cy="176330"/>
          </a:xfrm>
          <a:prstGeom prst="rect">
            <a:avLst/>
          </a:prstGeom>
          <a:solidFill>
            <a:srgbClr val="5FAEAE"/>
          </a:solidFill>
        </p:spPr>
        <p:txBody>
          <a:bodyPr vert="horz" wrap="square" lIns="0" tIns="67945" rIns="0" bIns="0" rtlCol="0">
            <a:spAutoFit/>
          </a:bodyPr>
          <a:lstStyle/>
          <a:p>
            <a:pPr marL="635" algn="ctr">
              <a:spcBef>
                <a:spcPts val="535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Pair</a:t>
            </a:r>
            <a:endParaRPr sz="700" dirty="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24883" y="3361945"/>
            <a:ext cx="489584" cy="247015"/>
          </a:xfrm>
          <a:custGeom>
            <a:avLst/>
            <a:gdLst/>
            <a:ahLst/>
            <a:cxnLst/>
            <a:rect l="l" t="t" r="r" b="b"/>
            <a:pathLst>
              <a:path w="489585" h="247014">
                <a:moveTo>
                  <a:pt x="489204" y="0"/>
                </a:moveTo>
                <a:lnTo>
                  <a:pt x="0" y="0"/>
                </a:lnTo>
                <a:lnTo>
                  <a:pt x="0" y="246888"/>
                </a:lnTo>
                <a:lnTo>
                  <a:pt x="489204" y="246888"/>
                </a:lnTo>
                <a:lnTo>
                  <a:pt x="489204" y="0"/>
                </a:lnTo>
                <a:close/>
              </a:path>
            </a:pathLst>
          </a:custGeom>
          <a:solidFill>
            <a:srgbClr val="00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64202" y="3418460"/>
            <a:ext cx="22352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Co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34150" y="1985773"/>
            <a:ext cx="535940" cy="194925"/>
          </a:xfrm>
          <a:prstGeom prst="rect">
            <a:avLst/>
          </a:prstGeom>
          <a:solidFill>
            <a:srgbClr val="009994"/>
          </a:solidFill>
        </p:spPr>
        <p:txBody>
          <a:bodyPr vert="horz" wrap="square" lIns="0" tIns="86360" rIns="0" bIns="0" rtlCol="0">
            <a:spAutoFit/>
          </a:bodyPr>
          <a:lstStyle/>
          <a:p>
            <a:pPr marL="55244">
              <a:spcBef>
                <a:spcPts val="680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Automated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69836" y="1738883"/>
            <a:ext cx="513715" cy="176330"/>
          </a:xfrm>
          <a:prstGeom prst="rect">
            <a:avLst/>
          </a:prstGeom>
          <a:solidFill>
            <a:srgbClr val="009994"/>
          </a:solidFill>
        </p:spPr>
        <p:txBody>
          <a:bodyPr vert="horz" wrap="square" lIns="0" tIns="67945" rIns="0" bIns="0" rtlCol="0">
            <a:spAutoFit/>
          </a:bodyPr>
          <a:lstStyle/>
          <a:p>
            <a:pPr marL="102235">
              <a:spcBef>
                <a:spcPts val="535"/>
              </a:spcBef>
            </a:pP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Manual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36564" y="2273807"/>
            <a:ext cx="497840" cy="176330"/>
          </a:xfrm>
          <a:prstGeom prst="rect">
            <a:avLst/>
          </a:prstGeom>
          <a:solidFill>
            <a:srgbClr val="009994"/>
          </a:solidFill>
        </p:spPr>
        <p:txBody>
          <a:bodyPr vert="horz" wrap="square" lIns="0" tIns="67945" rIns="0" bIns="0" rtlCol="0">
            <a:spAutoFit/>
          </a:bodyPr>
          <a:lstStyle/>
          <a:p>
            <a:pPr marL="99060">
              <a:spcBef>
                <a:spcPts val="535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uDeploy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83424" y="1469137"/>
            <a:ext cx="490855" cy="247015"/>
          </a:xfrm>
          <a:custGeom>
            <a:avLst/>
            <a:gdLst/>
            <a:ahLst/>
            <a:cxnLst/>
            <a:rect l="l" t="t" r="r" b="b"/>
            <a:pathLst>
              <a:path w="490854" h="247014">
                <a:moveTo>
                  <a:pt x="490727" y="0"/>
                </a:moveTo>
                <a:lnTo>
                  <a:pt x="0" y="0"/>
                </a:lnTo>
                <a:lnTo>
                  <a:pt x="0" y="246887"/>
                </a:lnTo>
                <a:lnTo>
                  <a:pt x="490727" y="246887"/>
                </a:lnTo>
                <a:lnTo>
                  <a:pt x="490727" y="0"/>
                </a:lnTo>
                <a:close/>
              </a:path>
            </a:pathLst>
          </a:custGeom>
          <a:solidFill>
            <a:srgbClr val="009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583424" y="1469136"/>
            <a:ext cx="490855" cy="1763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1750">
              <a:spcBef>
                <a:spcPts val="535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Automated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41391" y="2811780"/>
            <a:ext cx="489584" cy="177613"/>
          </a:xfrm>
          <a:prstGeom prst="rect">
            <a:avLst/>
          </a:prstGeom>
          <a:solidFill>
            <a:srgbClr val="E25E60"/>
          </a:solidFill>
        </p:spPr>
        <p:txBody>
          <a:bodyPr vert="horz" wrap="square" lIns="0" tIns="69215" rIns="0" bIns="0" rtlCol="0">
            <a:spAutoFit/>
          </a:bodyPr>
          <a:lstStyle/>
          <a:p>
            <a:pPr marL="151130">
              <a:spcBef>
                <a:spcPts val="545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Junit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8692" y="4163568"/>
            <a:ext cx="527685" cy="177613"/>
          </a:xfrm>
          <a:prstGeom prst="rect">
            <a:avLst/>
          </a:prstGeom>
          <a:solidFill>
            <a:srgbClr val="F9EBD2"/>
          </a:solidFill>
        </p:spPr>
        <p:txBody>
          <a:bodyPr vert="horz" wrap="square" lIns="0" tIns="69215" rIns="0" bIns="0" rtlCol="0">
            <a:spAutoFit/>
          </a:bodyPr>
          <a:lstStyle/>
          <a:p>
            <a:pPr marL="123189">
              <a:spcBef>
                <a:spcPts val="545"/>
              </a:spcBef>
            </a:pP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Maven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067737" y="1176465"/>
            <a:ext cx="1146175" cy="285115"/>
            <a:chOff x="7543736" y="1176464"/>
            <a:chExt cx="1146175" cy="285115"/>
          </a:xfrm>
        </p:grpSpPr>
        <p:sp>
          <p:nvSpPr>
            <p:cNvPr id="30" name="object 30"/>
            <p:cNvSpPr/>
            <p:nvPr/>
          </p:nvSpPr>
          <p:spPr>
            <a:xfrm>
              <a:off x="7556753" y="1189482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80">
                  <a:moveTo>
                    <a:pt x="1120140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1120140" y="259079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E25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56753" y="1189482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80">
                  <a:moveTo>
                    <a:pt x="0" y="259079"/>
                  </a:moveTo>
                  <a:lnTo>
                    <a:pt x="1120140" y="259079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080754" y="1242187"/>
            <a:ext cx="112014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7490"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Integrated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067737" y="1443165"/>
            <a:ext cx="1146175" cy="283845"/>
            <a:chOff x="7543736" y="1443164"/>
            <a:chExt cx="1146175" cy="283845"/>
          </a:xfrm>
        </p:grpSpPr>
        <p:sp>
          <p:nvSpPr>
            <p:cNvPr id="34" name="object 34"/>
            <p:cNvSpPr/>
            <p:nvPr/>
          </p:nvSpPr>
          <p:spPr>
            <a:xfrm>
              <a:off x="7556753" y="1456182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1120140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120140" y="257556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9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56753" y="1456182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0" y="257556"/>
                  </a:moveTo>
                  <a:lnTo>
                    <a:pt x="1120140" y="257556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080754" y="1508251"/>
            <a:ext cx="112014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5420"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Partly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Integrated</a:t>
            </a:r>
            <a:endParaRPr sz="800" dirty="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067801" y="1709928"/>
            <a:ext cx="1146175" cy="283845"/>
            <a:chOff x="7543800" y="1709927"/>
            <a:chExt cx="1146175" cy="283845"/>
          </a:xfrm>
        </p:grpSpPr>
        <p:sp>
          <p:nvSpPr>
            <p:cNvPr id="38" name="object 38"/>
            <p:cNvSpPr/>
            <p:nvPr/>
          </p:nvSpPr>
          <p:spPr>
            <a:xfrm>
              <a:off x="7556753" y="1722881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1120140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120140" y="257556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6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56753" y="1722881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0" y="257556"/>
                  </a:moveTo>
                  <a:lnTo>
                    <a:pt x="1120140" y="257556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080754" y="1774698"/>
            <a:ext cx="112014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0185"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Fully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Integrated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067737" y="4329621"/>
            <a:ext cx="1146175" cy="285115"/>
            <a:chOff x="7543736" y="4329620"/>
            <a:chExt cx="1146175" cy="285115"/>
          </a:xfrm>
        </p:grpSpPr>
        <p:sp>
          <p:nvSpPr>
            <p:cNvPr id="42" name="object 42"/>
            <p:cNvSpPr/>
            <p:nvPr/>
          </p:nvSpPr>
          <p:spPr>
            <a:xfrm>
              <a:off x="7556753" y="4342638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79">
                  <a:moveTo>
                    <a:pt x="1120140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120140" y="259080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927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56753" y="4342638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79">
                  <a:moveTo>
                    <a:pt x="0" y="259080"/>
                  </a:moveTo>
                  <a:lnTo>
                    <a:pt x="1120140" y="259080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908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80754" y="4395597"/>
            <a:ext cx="112014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Testing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484869" y="4149345"/>
            <a:ext cx="2813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5" dirty="0">
                <a:solidFill>
                  <a:srgbClr val="415363"/>
                </a:solidFill>
                <a:latin typeface="Arial"/>
                <a:cs typeface="Arial"/>
              </a:rPr>
              <a:t>U</a:t>
            </a:r>
            <a:r>
              <a:rPr sz="1000" b="1" spc="-40" dirty="0">
                <a:solidFill>
                  <a:srgbClr val="415363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415363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067737" y="4596321"/>
            <a:ext cx="1146175" cy="283845"/>
            <a:chOff x="7543736" y="4596320"/>
            <a:chExt cx="1146175" cy="283845"/>
          </a:xfrm>
        </p:grpSpPr>
        <p:sp>
          <p:nvSpPr>
            <p:cNvPr id="47" name="object 47"/>
            <p:cNvSpPr/>
            <p:nvPr/>
          </p:nvSpPr>
          <p:spPr>
            <a:xfrm>
              <a:off x="7556753" y="4609338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1120140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120140" y="257556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927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56753" y="4609338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0" y="257556"/>
                  </a:moveTo>
                  <a:lnTo>
                    <a:pt x="1120140" y="257556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080754" y="4662043"/>
            <a:ext cx="112014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sz="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Testing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067801" y="4863085"/>
            <a:ext cx="1146175" cy="283845"/>
            <a:chOff x="7543800" y="4863084"/>
            <a:chExt cx="1146175" cy="283845"/>
          </a:xfrm>
        </p:grpSpPr>
        <p:sp>
          <p:nvSpPr>
            <p:cNvPr id="51" name="object 51"/>
            <p:cNvSpPr/>
            <p:nvPr/>
          </p:nvSpPr>
          <p:spPr>
            <a:xfrm>
              <a:off x="7556753" y="4876038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1120140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120140" y="257556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927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56753" y="4876038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0" y="257556"/>
                  </a:moveTo>
                  <a:lnTo>
                    <a:pt x="1120140" y="257556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80754" y="4928743"/>
            <a:ext cx="112014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Testing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067737" y="2673033"/>
            <a:ext cx="1146175" cy="285115"/>
            <a:chOff x="7543736" y="2673032"/>
            <a:chExt cx="1146175" cy="285115"/>
          </a:xfrm>
        </p:grpSpPr>
        <p:sp>
          <p:nvSpPr>
            <p:cNvPr id="55" name="object 55"/>
            <p:cNvSpPr/>
            <p:nvPr/>
          </p:nvSpPr>
          <p:spPr>
            <a:xfrm>
              <a:off x="7556753" y="2686050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80">
                  <a:moveTo>
                    <a:pt x="1120140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1120140" y="259079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6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56753" y="2686050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80">
                  <a:moveTo>
                    <a:pt x="0" y="259079"/>
                  </a:moveTo>
                  <a:lnTo>
                    <a:pt x="1120140" y="259079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080754" y="2738755"/>
            <a:ext cx="112014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HPOV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283446" y="2340101"/>
            <a:ext cx="6826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720" marR="5080" indent="-160020">
              <a:spcBef>
                <a:spcPts val="95"/>
              </a:spcBef>
            </a:pPr>
            <a:r>
              <a:rPr sz="1000" b="1" spc="15" dirty="0">
                <a:solidFill>
                  <a:srgbClr val="415363"/>
                </a:solidFill>
                <a:latin typeface="Arial"/>
                <a:cs typeface="Arial"/>
              </a:rPr>
              <a:t>M</a:t>
            </a:r>
            <a:r>
              <a:rPr sz="1000" b="1" spc="-5" dirty="0">
                <a:solidFill>
                  <a:srgbClr val="415363"/>
                </a:solidFill>
                <a:latin typeface="Arial"/>
                <a:cs typeface="Arial"/>
              </a:rPr>
              <a:t>onito</a:t>
            </a:r>
            <a:r>
              <a:rPr sz="1000" b="1" spc="-10" dirty="0">
                <a:solidFill>
                  <a:srgbClr val="415363"/>
                </a:solidFill>
                <a:latin typeface="Arial"/>
                <a:cs typeface="Arial"/>
              </a:rPr>
              <a:t>r</a:t>
            </a:r>
            <a:r>
              <a:rPr sz="1000" b="1" spc="-5" dirty="0">
                <a:solidFill>
                  <a:srgbClr val="415363"/>
                </a:solidFill>
                <a:latin typeface="Arial"/>
                <a:cs typeface="Arial"/>
              </a:rPr>
              <a:t>ing  </a:t>
            </a:r>
            <a:r>
              <a:rPr sz="1000" b="1" dirty="0">
                <a:solidFill>
                  <a:srgbClr val="415363"/>
                </a:solidFill>
                <a:latin typeface="Arial"/>
                <a:cs typeface="Arial"/>
              </a:rPr>
              <a:t>Tools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067737" y="2939733"/>
            <a:ext cx="1146175" cy="283845"/>
            <a:chOff x="7543736" y="2939732"/>
            <a:chExt cx="1146175" cy="283845"/>
          </a:xfrm>
        </p:grpSpPr>
        <p:sp>
          <p:nvSpPr>
            <p:cNvPr id="60" name="object 60"/>
            <p:cNvSpPr/>
            <p:nvPr/>
          </p:nvSpPr>
          <p:spPr>
            <a:xfrm>
              <a:off x="7556753" y="2952750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1120140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1120140" y="257555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6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56753" y="2952750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0" y="257555"/>
                  </a:moveTo>
                  <a:lnTo>
                    <a:pt x="1120140" y="257555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080754" y="3004566"/>
            <a:ext cx="112014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QPASA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067737" y="3204909"/>
            <a:ext cx="1146175" cy="285115"/>
            <a:chOff x="7543736" y="3204908"/>
            <a:chExt cx="1146175" cy="285115"/>
          </a:xfrm>
        </p:grpSpPr>
        <p:sp>
          <p:nvSpPr>
            <p:cNvPr id="64" name="object 64"/>
            <p:cNvSpPr/>
            <p:nvPr/>
          </p:nvSpPr>
          <p:spPr>
            <a:xfrm>
              <a:off x="7556753" y="3217925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79">
                  <a:moveTo>
                    <a:pt x="1120140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1120140" y="259079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6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56753" y="3217925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79">
                  <a:moveTo>
                    <a:pt x="0" y="259079"/>
                  </a:moveTo>
                  <a:lnTo>
                    <a:pt x="1120140" y="259079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080754" y="3270630"/>
            <a:ext cx="112014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Splunk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9067801" y="3471672"/>
            <a:ext cx="1146175" cy="283845"/>
            <a:chOff x="7543800" y="3471671"/>
            <a:chExt cx="1146175" cy="283845"/>
          </a:xfrm>
        </p:grpSpPr>
        <p:sp>
          <p:nvSpPr>
            <p:cNvPr id="68" name="object 68"/>
            <p:cNvSpPr/>
            <p:nvPr/>
          </p:nvSpPr>
          <p:spPr>
            <a:xfrm>
              <a:off x="7556753" y="3484625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1120140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120140" y="257556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6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56753" y="3484625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0" y="257556"/>
                  </a:moveTo>
                  <a:lnTo>
                    <a:pt x="1120140" y="257556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9080754" y="3536696"/>
            <a:ext cx="112014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0"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Relic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99487" y="4440935"/>
            <a:ext cx="489584" cy="176972"/>
          </a:xfrm>
          <a:prstGeom prst="rect">
            <a:avLst/>
          </a:prstGeom>
          <a:solidFill>
            <a:srgbClr val="006F6C"/>
          </a:solidFill>
        </p:spPr>
        <p:txBody>
          <a:bodyPr vert="horz" wrap="square" lIns="0" tIns="68580" rIns="0" bIns="0" rtlCol="0">
            <a:spAutoFit/>
          </a:bodyPr>
          <a:lstStyle/>
          <a:p>
            <a:pPr marL="152400">
              <a:spcBef>
                <a:spcPts val="540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SVN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15996" y="3628644"/>
            <a:ext cx="502920" cy="453970"/>
          </a:xfrm>
          <a:prstGeom prst="rect">
            <a:avLst/>
          </a:prstGeom>
          <a:solidFill>
            <a:srgbClr val="006F6C"/>
          </a:solidFill>
        </p:spPr>
        <p:txBody>
          <a:bodyPr vert="horz" wrap="square" lIns="0" tIns="68580" rIns="0" bIns="0" rtlCol="0">
            <a:spAutoFit/>
          </a:bodyPr>
          <a:lstStyle/>
          <a:p>
            <a:pPr marL="93980">
              <a:spcBef>
                <a:spcPts val="540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Mockito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51765"/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Junit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015997" y="3361945"/>
            <a:ext cx="490855" cy="247015"/>
          </a:xfrm>
          <a:custGeom>
            <a:avLst/>
            <a:gdLst/>
            <a:ahLst/>
            <a:cxnLst/>
            <a:rect l="l" t="t" r="r" b="b"/>
            <a:pathLst>
              <a:path w="490855" h="247014">
                <a:moveTo>
                  <a:pt x="490728" y="0"/>
                </a:moveTo>
                <a:lnTo>
                  <a:pt x="0" y="0"/>
                </a:lnTo>
                <a:lnTo>
                  <a:pt x="0" y="246888"/>
                </a:lnTo>
                <a:lnTo>
                  <a:pt x="490728" y="246888"/>
                </a:lnTo>
                <a:lnTo>
                  <a:pt x="490728" y="0"/>
                </a:lnTo>
                <a:close/>
              </a:path>
            </a:pathLst>
          </a:custGeom>
          <a:solidFill>
            <a:srgbClr val="00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098039" y="3418460"/>
            <a:ext cx="34099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ara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ft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518917" y="3361945"/>
            <a:ext cx="490855" cy="247015"/>
          </a:xfrm>
          <a:custGeom>
            <a:avLst/>
            <a:gdLst/>
            <a:ahLst/>
            <a:cxnLst/>
            <a:rect l="l" t="t" r="r" b="b"/>
            <a:pathLst>
              <a:path w="490855" h="247014">
                <a:moveTo>
                  <a:pt x="490728" y="0"/>
                </a:moveTo>
                <a:lnTo>
                  <a:pt x="0" y="0"/>
                </a:lnTo>
                <a:lnTo>
                  <a:pt x="0" y="246888"/>
                </a:lnTo>
                <a:lnTo>
                  <a:pt x="490728" y="246888"/>
                </a:lnTo>
                <a:lnTo>
                  <a:pt x="490728" y="0"/>
                </a:lnTo>
                <a:close/>
              </a:path>
            </a:pathLst>
          </a:custGeom>
          <a:solidFill>
            <a:srgbClr val="E25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518917" y="3085339"/>
            <a:ext cx="490855" cy="461665"/>
          </a:xfrm>
          <a:prstGeom prst="rect">
            <a:avLst/>
          </a:prstGeom>
          <a:solidFill>
            <a:srgbClr val="E25E6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24460">
              <a:spcBef>
                <a:spcPts val="660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Fortify</a:t>
            </a:r>
            <a:endParaRPr sz="700">
              <a:latin typeface="Arial MT"/>
              <a:cs typeface="Arial MT"/>
            </a:endParaRPr>
          </a:p>
          <a:p>
            <a:pPr>
              <a:spcBef>
                <a:spcPts val="10"/>
              </a:spcBef>
            </a:pPr>
            <a:endParaRPr sz="1050">
              <a:latin typeface="Arial MT"/>
              <a:cs typeface="Arial MT"/>
            </a:endParaRPr>
          </a:p>
          <a:p>
            <a:pPr marL="139700"/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24755" y="3090673"/>
            <a:ext cx="489584" cy="247015"/>
          </a:xfrm>
          <a:custGeom>
            <a:avLst/>
            <a:gdLst/>
            <a:ahLst/>
            <a:cxnLst/>
            <a:rect l="l" t="t" r="r" b="b"/>
            <a:pathLst>
              <a:path w="489585" h="247014">
                <a:moveTo>
                  <a:pt x="489204" y="0"/>
                </a:moveTo>
                <a:lnTo>
                  <a:pt x="0" y="0"/>
                </a:lnTo>
                <a:lnTo>
                  <a:pt x="0" y="246887"/>
                </a:lnTo>
                <a:lnTo>
                  <a:pt x="489204" y="246887"/>
                </a:lnTo>
                <a:lnTo>
                  <a:pt x="489204" y="0"/>
                </a:lnTo>
                <a:close/>
              </a:path>
            </a:pathLst>
          </a:custGeom>
          <a:solidFill>
            <a:srgbClr val="00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514089" y="3085339"/>
            <a:ext cx="527685" cy="18210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5250">
              <a:spcBef>
                <a:spcPts val="580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uDeploy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xfrm>
            <a:off x="431291" y="6499816"/>
            <a:ext cx="138557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094D80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45"/>
              </a:spcBef>
              <a:tabLst>
                <a:tab pos="287020" algn="l"/>
              </a:tabLst>
            </a:pPr>
            <a:fld id="{81D60167-4931-47E6-BA6A-407CBD079E47}" type="slidenum">
              <a:rPr lang="en-US" b="1" spc="-5" smtClean="0">
                <a:latin typeface="Arial"/>
                <a:cs typeface="Arial"/>
              </a:rPr>
              <a:pPr marL="38100">
                <a:spcBef>
                  <a:spcPts val="145"/>
                </a:spcBef>
                <a:tabLst>
                  <a:tab pos="287020" algn="l"/>
                </a:tabLst>
              </a:pPr>
              <a:t>5</a:t>
            </a:fld>
            <a:r>
              <a:rPr lang="en-US" b="1" spc="-5">
                <a:latin typeface="Arial"/>
                <a:cs typeface="Arial"/>
              </a:rPr>
              <a:t>	</a:t>
            </a:r>
            <a:r>
              <a:rPr lang="en-US" sz="1350" baseline="9259">
                <a:solidFill>
                  <a:srgbClr val="415363"/>
                </a:solidFill>
              </a:rPr>
              <a:t>|</a:t>
            </a:r>
            <a:r>
              <a:rPr lang="en-US" sz="1350" spc="172" baseline="9259">
                <a:solidFill>
                  <a:srgbClr val="415363"/>
                </a:solidFill>
              </a:rPr>
              <a:t> </a:t>
            </a:r>
            <a:r>
              <a:rPr lang="en-US" spc="-5"/>
              <a:t>DevOps Handbook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546597" y="2543555"/>
            <a:ext cx="490220" cy="176330"/>
          </a:xfrm>
          <a:prstGeom prst="rect">
            <a:avLst/>
          </a:prstGeom>
          <a:solidFill>
            <a:srgbClr val="5FAEAE"/>
          </a:solidFill>
        </p:spPr>
        <p:txBody>
          <a:bodyPr vert="horz" wrap="square" lIns="0" tIns="67945" rIns="0" bIns="0" rtlCol="0">
            <a:spAutoFit/>
          </a:bodyPr>
          <a:lstStyle/>
          <a:p>
            <a:pPr marL="85090">
              <a:spcBef>
                <a:spcPts val="535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uDeploy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387" y="332359"/>
            <a:ext cx="5020310" cy="751488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94D80"/>
                </a:solidFill>
              </a:rPr>
              <a:t>Future</a:t>
            </a:r>
            <a:r>
              <a:rPr spc="-20" dirty="0">
                <a:solidFill>
                  <a:srgbClr val="094D80"/>
                </a:solidFill>
              </a:rPr>
              <a:t> </a:t>
            </a:r>
            <a:r>
              <a:rPr spc="-5" dirty="0">
                <a:solidFill>
                  <a:srgbClr val="094D80"/>
                </a:solidFill>
              </a:rPr>
              <a:t>State</a:t>
            </a:r>
            <a:r>
              <a:rPr dirty="0">
                <a:solidFill>
                  <a:srgbClr val="094D80"/>
                </a:solidFill>
              </a:rPr>
              <a:t> –</a:t>
            </a:r>
            <a:r>
              <a:rPr spc="-5" dirty="0">
                <a:solidFill>
                  <a:srgbClr val="094D80"/>
                </a:solidFill>
              </a:rPr>
              <a:t> DevOps </a:t>
            </a:r>
            <a:r>
              <a:rPr dirty="0">
                <a:solidFill>
                  <a:srgbClr val="094D80"/>
                </a:solidFill>
              </a:rPr>
              <a:t>Pipeline</a:t>
            </a:r>
            <a:r>
              <a:rPr lang="en-US" dirty="0">
                <a:solidFill>
                  <a:srgbClr val="094D80"/>
                </a:solidFill>
              </a:rPr>
              <a:t> (Modularization Example)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057580" y="1059117"/>
            <a:ext cx="1690370" cy="3903345"/>
            <a:chOff x="5533580" y="1059116"/>
            <a:chExt cx="1690370" cy="3903345"/>
          </a:xfrm>
        </p:grpSpPr>
        <p:sp>
          <p:nvSpPr>
            <p:cNvPr id="4" name="object 4"/>
            <p:cNvSpPr/>
            <p:nvPr/>
          </p:nvSpPr>
          <p:spPr>
            <a:xfrm>
              <a:off x="5546597" y="1072133"/>
              <a:ext cx="1664335" cy="3877310"/>
            </a:xfrm>
            <a:custGeom>
              <a:avLst/>
              <a:gdLst/>
              <a:ahLst/>
              <a:cxnLst/>
              <a:rect l="l" t="t" r="r" b="b"/>
              <a:pathLst>
                <a:path w="1664334" h="3877310">
                  <a:moveTo>
                    <a:pt x="1664207" y="0"/>
                  </a:moveTo>
                  <a:lnTo>
                    <a:pt x="0" y="0"/>
                  </a:lnTo>
                  <a:lnTo>
                    <a:pt x="0" y="3877055"/>
                  </a:lnTo>
                  <a:lnTo>
                    <a:pt x="1664207" y="3877055"/>
                  </a:lnTo>
                  <a:lnTo>
                    <a:pt x="16642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46597" y="1072133"/>
              <a:ext cx="1664335" cy="3877310"/>
            </a:xfrm>
            <a:custGeom>
              <a:avLst/>
              <a:gdLst/>
              <a:ahLst/>
              <a:cxnLst/>
              <a:rect l="l" t="t" r="r" b="b"/>
              <a:pathLst>
                <a:path w="1664334" h="3877310">
                  <a:moveTo>
                    <a:pt x="0" y="3877055"/>
                  </a:moveTo>
                  <a:lnTo>
                    <a:pt x="1664207" y="3877055"/>
                  </a:lnTo>
                  <a:lnTo>
                    <a:pt x="1664207" y="0"/>
                  </a:lnTo>
                  <a:lnTo>
                    <a:pt x="0" y="0"/>
                  </a:lnTo>
                  <a:lnTo>
                    <a:pt x="0" y="387705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43342" y="1101344"/>
            <a:ext cx="92075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00" b="1" dirty="0">
                <a:solidFill>
                  <a:srgbClr val="415363"/>
                </a:solidFill>
                <a:latin typeface="Arial"/>
                <a:cs typeface="Arial"/>
              </a:rPr>
              <a:t>u</a:t>
            </a:r>
            <a:r>
              <a:rPr sz="800" b="1" spc="-5" dirty="0">
                <a:solidFill>
                  <a:srgbClr val="415363"/>
                </a:solidFill>
                <a:latin typeface="Arial"/>
                <a:cs typeface="Arial"/>
              </a:rPr>
              <a:t>De</a:t>
            </a:r>
            <a:r>
              <a:rPr sz="800" b="1" dirty="0">
                <a:solidFill>
                  <a:srgbClr val="415363"/>
                </a:solidFill>
                <a:latin typeface="Arial"/>
                <a:cs typeface="Arial"/>
              </a:rPr>
              <a:t>ploy</a:t>
            </a:r>
            <a:r>
              <a:rPr sz="800" b="1" spc="-10" dirty="0">
                <a:solidFill>
                  <a:srgbClr val="415363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415363"/>
                </a:solidFill>
                <a:latin typeface="Arial"/>
                <a:cs typeface="Arial"/>
              </a:rPr>
              <a:t>[</a:t>
            </a:r>
            <a:r>
              <a:rPr sz="800" b="1" dirty="0">
                <a:solidFill>
                  <a:srgbClr val="415363"/>
                </a:solidFill>
                <a:latin typeface="Arial"/>
                <a:cs typeface="Arial"/>
              </a:rPr>
              <a:t>Pl</a:t>
            </a:r>
            <a:r>
              <a:rPr sz="800" b="1" spc="-5" dirty="0">
                <a:solidFill>
                  <a:srgbClr val="415363"/>
                </a:solidFill>
                <a:latin typeface="Arial"/>
                <a:cs typeface="Arial"/>
              </a:rPr>
              <a:t>a</a:t>
            </a:r>
            <a:r>
              <a:rPr sz="800" b="1" dirty="0">
                <a:solidFill>
                  <a:srgbClr val="415363"/>
                </a:solidFill>
                <a:latin typeface="Arial"/>
                <a:cs typeface="Arial"/>
              </a:rPr>
              <a:t>nned]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8945" y="1059117"/>
            <a:ext cx="5106035" cy="3903345"/>
            <a:chOff x="444944" y="1059116"/>
            <a:chExt cx="5106035" cy="3903345"/>
          </a:xfrm>
        </p:grpSpPr>
        <p:sp>
          <p:nvSpPr>
            <p:cNvPr id="8" name="object 8"/>
            <p:cNvSpPr/>
            <p:nvPr/>
          </p:nvSpPr>
          <p:spPr>
            <a:xfrm>
              <a:off x="457961" y="1072133"/>
              <a:ext cx="5080000" cy="3877310"/>
            </a:xfrm>
            <a:custGeom>
              <a:avLst/>
              <a:gdLst/>
              <a:ahLst/>
              <a:cxnLst/>
              <a:rect l="l" t="t" r="r" b="b"/>
              <a:pathLst>
                <a:path w="5080000" h="3877310">
                  <a:moveTo>
                    <a:pt x="5079492" y="0"/>
                  </a:moveTo>
                  <a:lnTo>
                    <a:pt x="0" y="0"/>
                  </a:lnTo>
                  <a:lnTo>
                    <a:pt x="0" y="3877055"/>
                  </a:lnTo>
                  <a:lnTo>
                    <a:pt x="5079492" y="3877055"/>
                  </a:lnTo>
                  <a:lnTo>
                    <a:pt x="50794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1" y="1072133"/>
              <a:ext cx="5080000" cy="3877310"/>
            </a:xfrm>
            <a:custGeom>
              <a:avLst/>
              <a:gdLst/>
              <a:ahLst/>
              <a:cxnLst/>
              <a:rect l="l" t="t" r="r" b="b"/>
              <a:pathLst>
                <a:path w="5080000" h="3877310">
                  <a:moveTo>
                    <a:pt x="0" y="3877055"/>
                  </a:moveTo>
                  <a:lnTo>
                    <a:pt x="5079492" y="3877055"/>
                  </a:lnTo>
                  <a:lnTo>
                    <a:pt x="5079492" y="0"/>
                  </a:lnTo>
                  <a:lnTo>
                    <a:pt x="0" y="0"/>
                  </a:lnTo>
                  <a:lnTo>
                    <a:pt x="0" y="387705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85742" y="1101344"/>
            <a:ext cx="147193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00" b="1" dirty="0">
                <a:solidFill>
                  <a:srgbClr val="415363"/>
                </a:solidFill>
                <a:latin typeface="Arial"/>
                <a:cs typeface="Arial"/>
              </a:rPr>
              <a:t>Bamboo</a:t>
            </a:r>
            <a:r>
              <a:rPr sz="800" b="1" spc="-35" dirty="0">
                <a:solidFill>
                  <a:srgbClr val="415363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415363"/>
                </a:solidFill>
                <a:latin typeface="Arial"/>
                <a:cs typeface="Arial"/>
              </a:rPr>
              <a:t>+</a:t>
            </a:r>
            <a:r>
              <a:rPr sz="800" b="1" spc="-10" dirty="0">
                <a:solidFill>
                  <a:srgbClr val="415363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415363"/>
                </a:solidFill>
                <a:latin typeface="Arial"/>
                <a:cs typeface="Arial"/>
              </a:rPr>
              <a:t>uDeploy</a:t>
            </a:r>
            <a:r>
              <a:rPr sz="800" b="1" spc="-25" dirty="0">
                <a:solidFill>
                  <a:srgbClr val="415363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415363"/>
                </a:solidFill>
                <a:latin typeface="Arial"/>
                <a:cs typeface="Arial"/>
              </a:rPr>
              <a:t>[Check </a:t>
            </a:r>
            <a:r>
              <a:rPr sz="800" b="1" dirty="0">
                <a:solidFill>
                  <a:srgbClr val="415363"/>
                </a:solidFill>
                <a:latin typeface="Arial"/>
                <a:cs typeface="Arial"/>
              </a:rPr>
              <a:t>in]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27860" y="1714500"/>
            <a:ext cx="6806565" cy="4457700"/>
            <a:chOff x="403859" y="1650492"/>
            <a:chExt cx="6806565" cy="44577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859" y="1650492"/>
              <a:ext cx="6806183" cy="44577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30624" y="4661916"/>
              <a:ext cx="772795" cy="437515"/>
            </a:xfrm>
            <a:custGeom>
              <a:avLst/>
              <a:gdLst/>
              <a:ahLst/>
              <a:cxnLst/>
              <a:rect l="l" t="t" r="r" b="b"/>
              <a:pathLst>
                <a:path w="772795" h="437514">
                  <a:moveTo>
                    <a:pt x="772668" y="0"/>
                  </a:moveTo>
                  <a:lnTo>
                    <a:pt x="0" y="0"/>
                  </a:lnTo>
                  <a:lnTo>
                    <a:pt x="0" y="437387"/>
                  </a:lnTo>
                  <a:lnTo>
                    <a:pt x="772668" y="437387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06516" y="4744340"/>
            <a:ext cx="4692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marR="5080" indent="-49530">
              <a:spcBef>
                <a:spcPts val="100"/>
              </a:spcBef>
            </a:pPr>
            <a:r>
              <a:rPr sz="800" dirty="0">
                <a:solidFill>
                  <a:srgbClr val="D0D0D0"/>
                </a:solidFill>
                <a:latin typeface="Arial MT"/>
                <a:cs typeface="Arial MT"/>
              </a:rPr>
              <a:t>TESTI</a:t>
            </a:r>
            <a:r>
              <a:rPr sz="800" spc="-5" dirty="0">
                <a:solidFill>
                  <a:srgbClr val="D0D0D0"/>
                </a:solidFill>
                <a:latin typeface="Arial MT"/>
                <a:cs typeface="Arial MT"/>
              </a:rPr>
              <a:t>N</a:t>
            </a:r>
            <a:r>
              <a:rPr sz="800" dirty="0">
                <a:solidFill>
                  <a:srgbClr val="D0D0D0"/>
                </a:solidFill>
                <a:latin typeface="Arial MT"/>
                <a:cs typeface="Arial MT"/>
              </a:rPr>
              <a:t>G  TOOLS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57771" y="2004061"/>
            <a:ext cx="489584" cy="247015"/>
          </a:xfrm>
          <a:custGeom>
            <a:avLst/>
            <a:gdLst/>
            <a:ahLst/>
            <a:cxnLst/>
            <a:rect l="l" t="t" r="r" b="b"/>
            <a:pathLst>
              <a:path w="489585" h="247014">
                <a:moveTo>
                  <a:pt x="489203" y="0"/>
                </a:moveTo>
                <a:lnTo>
                  <a:pt x="0" y="0"/>
                </a:lnTo>
                <a:lnTo>
                  <a:pt x="0" y="246887"/>
                </a:lnTo>
                <a:lnTo>
                  <a:pt x="489203" y="246887"/>
                </a:lnTo>
                <a:lnTo>
                  <a:pt x="489203" y="0"/>
                </a:lnTo>
                <a:close/>
              </a:path>
            </a:pathLst>
          </a:custGeom>
          <a:solidFill>
            <a:srgbClr val="00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5997" y="3090671"/>
            <a:ext cx="1998345" cy="1051560"/>
          </a:xfrm>
          <a:custGeom>
            <a:avLst/>
            <a:gdLst/>
            <a:ahLst/>
            <a:cxnLst/>
            <a:rect l="l" t="t" r="r" b="b"/>
            <a:pathLst>
              <a:path w="1998345" h="1051560">
                <a:moveTo>
                  <a:pt x="490728" y="804672"/>
                </a:moveTo>
                <a:lnTo>
                  <a:pt x="0" y="804672"/>
                </a:lnTo>
                <a:lnTo>
                  <a:pt x="0" y="1051560"/>
                </a:lnTo>
                <a:lnTo>
                  <a:pt x="490728" y="1051560"/>
                </a:lnTo>
                <a:lnTo>
                  <a:pt x="490728" y="804672"/>
                </a:lnTo>
                <a:close/>
              </a:path>
              <a:path w="1998345" h="1051560">
                <a:moveTo>
                  <a:pt x="993648" y="537972"/>
                </a:moveTo>
                <a:lnTo>
                  <a:pt x="502920" y="537972"/>
                </a:lnTo>
                <a:lnTo>
                  <a:pt x="502920" y="784860"/>
                </a:lnTo>
                <a:lnTo>
                  <a:pt x="993648" y="784860"/>
                </a:lnTo>
                <a:lnTo>
                  <a:pt x="993648" y="537972"/>
                </a:lnTo>
                <a:close/>
              </a:path>
              <a:path w="1998345" h="1051560">
                <a:moveTo>
                  <a:pt x="993648" y="271272"/>
                </a:moveTo>
                <a:lnTo>
                  <a:pt x="502920" y="271272"/>
                </a:lnTo>
                <a:lnTo>
                  <a:pt x="502920" y="518160"/>
                </a:lnTo>
                <a:lnTo>
                  <a:pt x="993648" y="518160"/>
                </a:lnTo>
                <a:lnTo>
                  <a:pt x="993648" y="271272"/>
                </a:lnTo>
                <a:close/>
              </a:path>
              <a:path w="1998345" h="1051560">
                <a:moveTo>
                  <a:pt x="993648" y="10668"/>
                </a:moveTo>
                <a:lnTo>
                  <a:pt x="502920" y="10668"/>
                </a:lnTo>
                <a:lnTo>
                  <a:pt x="502920" y="256032"/>
                </a:lnTo>
                <a:lnTo>
                  <a:pt x="993648" y="256032"/>
                </a:lnTo>
                <a:lnTo>
                  <a:pt x="993648" y="10668"/>
                </a:lnTo>
                <a:close/>
              </a:path>
              <a:path w="1998345" h="1051560">
                <a:moveTo>
                  <a:pt x="1498092" y="271272"/>
                </a:moveTo>
                <a:lnTo>
                  <a:pt x="1008888" y="271272"/>
                </a:lnTo>
                <a:lnTo>
                  <a:pt x="1008888" y="518160"/>
                </a:lnTo>
                <a:lnTo>
                  <a:pt x="1498092" y="518160"/>
                </a:lnTo>
                <a:lnTo>
                  <a:pt x="1498092" y="271272"/>
                </a:lnTo>
                <a:close/>
              </a:path>
              <a:path w="1998345" h="1051560">
                <a:moveTo>
                  <a:pt x="1997964" y="0"/>
                </a:moveTo>
                <a:lnTo>
                  <a:pt x="1508760" y="0"/>
                </a:lnTo>
                <a:lnTo>
                  <a:pt x="1508760" y="246888"/>
                </a:lnTo>
                <a:lnTo>
                  <a:pt x="1997964" y="246888"/>
                </a:lnTo>
                <a:lnTo>
                  <a:pt x="1997964" y="0"/>
                </a:lnTo>
                <a:close/>
              </a:path>
            </a:pathLst>
          </a:custGeom>
          <a:solidFill>
            <a:srgbClr val="00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76822" y="2059940"/>
            <a:ext cx="45275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7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69836" y="1738884"/>
            <a:ext cx="490855" cy="247015"/>
          </a:xfrm>
          <a:custGeom>
            <a:avLst/>
            <a:gdLst/>
            <a:ahLst/>
            <a:cxnLst/>
            <a:rect l="l" t="t" r="r" b="b"/>
            <a:pathLst>
              <a:path w="490854" h="247014">
                <a:moveTo>
                  <a:pt x="490727" y="0"/>
                </a:moveTo>
                <a:lnTo>
                  <a:pt x="0" y="0"/>
                </a:lnTo>
                <a:lnTo>
                  <a:pt x="0" y="246887"/>
                </a:lnTo>
                <a:lnTo>
                  <a:pt x="490727" y="246887"/>
                </a:lnTo>
                <a:lnTo>
                  <a:pt x="490727" y="0"/>
                </a:lnTo>
                <a:close/>
              </a:path>
            </a:pathLst>
          </a:custGeom>
          <a:solidFill>
            <a:srgbClr val="009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59879" y="1794764"/>
            <a:ext cx="31178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-2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anua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50280" y="2273808"/>
            <a:ext cx="490855" cy="245745"/>
          </a:xfrm>
          <a:custGeom>
            <a:avLst/>
            <a:gdLst/>
            <a:ahLst/>
            <a:cxnLst/>
            <a:rect l="l" t="t" r="r" b="b"/>
            <a:pathLst>
              <a:path w="490854" h="245744">
                <a:moveTo>
                  <a:pt x="490727" y="0"/>
                </a:moveTo>
                <a:lnTo>
                  <a:pt x="0" y="0"/>
                </a:lnTo>
                <a:lnTo>
                  <a:pt x="0" y="245363"/>
                </a:lnTo>
                <a:lnTo>
                  <a:pt x="490727" y="245363"/>
                </a:lnTo>
                <a:lnTo>
                  <a:pt x="490727" y="0"/>
                </a:lnTo>
                <a:close/>
              </a:path>
            </a:pathLst>
          </a:custGeom>
          <a:solidFill>
            <a:srgbClr val="00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23178" y="2329688"/>
            <a:ext cx="3492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loy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83424" y="1469137"/>
            <a:ext cx="490855" cy="247015"/>
          </a:xfrm>
          <a:custGeom>
            <a:avLst/>
            <a:gdLst/>
            <a:ahLst/>
            <a:cxnLst/>
            <a:rect l="l" t="t" r="r" b="b"/>
            <a:pathLst>
              <a:path w="490854" h="247014">
                <a:moveTo>
                  <a:pt x="490727" y="0"/>
                </a:moveTo>
                <a:lnTo>
                  <a:pt x="0" y="0"/>
                </a:lnTo>
                <a:lnTo>
                  <a:pt x="0" y="246887"/>
                </a:lnTo>
                <a:lnTo>
                  <a:pt x="490727" y="246887"/>
                </a:lnTo>
                <a:lnTo>
                  <a:pt x="490727" y="0"/>
                </a:lnTo>
                <a:close/>
              </a:path>
            </a:pathLst>
          </a:custGeom>
          <a:solidFill>
            <a:srgbClr val="009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02983" y="1525270"/>
            <a:ext cx="45275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7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41391" y="2811780"/>
            <a:ext cx="489584" cy="247015"/>
          </a:xfrm>
          <a:custGeom>
            <a:avLst/>
            <a:gdLst/>
            <a:ahLst/>
            <a:cxnLst/>
            <a:rect l="l" t="t" r="r" b="b"/>
            <a:pathLst>
              <a:path w="489585" h="247014">
                <a:moveTo>
                  <a:pt x="489203" y="0"/>
                </a:moveTo>
                <a:lnTo>
                  <a:pt x="0" y="0"/>
                </a:lnTo>
                <a:lnTo>
                  <a:pt x="0" y="246887"/>
                </a:lnTo>
                <a:lnTo>
                  <a:pt x="489203" y="246887"/>
                </a:lnTo>
                <a:lnTo>
                  <a:pt x="489203" y="0"/>
                </a:lnTo>
                <a:close/>
              </a:path>
            </a:pathLst>
          </a:custGeom>
          <a:solidFill>
            <a:srgbClr val="00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80203" y="2868930"/>
            <a:ext cx="211454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97837" y="4163568"/>
            <a:ext cx="490855" cy="247015"/>
          </a:xfrm>
          <a:custGeom>
            <a:avLst/>
            <a:gdLst/>
            <a:ahLst/>
            <a:cxnLst/>
            <a:rect l="l" t="t" r="r" b="b"/>
            <a:pathLst>
              <a:path w="490855" h="247014">
                <a:moveTo>
                  <a:pt x="490728" y="0"/>
                </a:moveTo>
                <a:lnTo>
                  <a:pt x="0" y="0"/>
                </a:lnTo>
                <a:lnTo>
                  <a:pt x="0" y="246887"/>
                </a:lnTo>
                <a:lnTo>
                  <a:pt x="490728" y="246887"/>
                </a:lnTo>
                <a:lnTo>
                  <a:pt x="490728" y="0"/>
                </a:lnTo>
                <a:close/>
              </a:path>
            </a:pathLst>
          </a:custGeom>
          <a:solidFill>
            <a:srgbClr val="00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99436" y="4220718"/>
            <a:ext cx="2882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-2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067737" y="1176465"/>
            <a:ext cx="1146175" cy="285115"/>
            <a:chOff x="7543736" y="1176464"/>
            <a:chExt cx="1146175" cy="285115"/>
          </a:xfrm>
        </p:grpSpPr>
        <p:sp>
          <p:nvSpPr>
            <p:cNvPr id="29" name="object 29"/>
            <p:cNvSpPr/>
            <p:nvPr/>
          </p:nvSpPr>
          <p:spPr>
            <a:xfrm>
              <a:off x="7556753" y="1189482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80">
                  <a:moveTo>
                    <a:pt x="1120140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1120140" y="259079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E25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56753" y="1189482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80">
                  <a:moveTo>
                    <a:pt x="0" y="259079"/>
                  </a:moveTo>
                  <a:lnTo>
                    <a:pt x="1120140" y="259079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080754" y="1242187"/>
            <a:ext cx="112014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7490"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Integrated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067737" y="1443165"/>
            <a:ext cx="1146175" cy="283845"/>
            <a:chOff x="7543736" y="1443164"/>
            <a:chExt cx="1146175" cy="283845"/>
          </a:xfrm>
        </p:grpSpPr>
        <p:sp>
          <p:nvSpPr>
            <p:cNvPr id="33" name="object 33"/>
            <p:cNvSpPr/>
            <p:nvPr/>
          </p:nvSpPr>
          <p:spPr>
            <a:xfrm>
              <a:off x="7556753" y="1456182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1120140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120140" y="257556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9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56753" y="1456182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0" y="257556"/>
                  </a:moveTo>
                  <a:lnTo>
                    <a:pt x="1120140" y="257556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080754" y="1508251"/>
            <a:ext cx="112014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5420"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Partly</a:t>
            </a:r>
            <a:r>
              <a:rPr sz="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Integrated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067801" y="1709928"/>
            <a:ext cx="1146175" cy="283845"/>
            <a:chOff x="7543800" y="1709927"/>
            <a:chExt cx="1146175" cy="283845"/>
          </a:xfrm>
        </p:grpSpPr>
        <p:sp>
          <p:nvSpPr>
            <p:cNvPr id="37" name="object 37"/>
            <p:cNvSpPr/>
            <p:nvPr/>
          </p:nvSpPr>
          <p:spPr>
            <a:xfrm>
              <a:off x="7556753" y="1722881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1120140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120140" y="257556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6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56753" y="1722881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0" y="257556"/>
                  </a:moveTo>
                  <a:lnTo>
                    <a:pt x="1120140" y="257556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080754" y="1774698"/>
            <a:ext cx="112014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0185"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Fully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Integrated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067737" y="4329621"/>
            <a:ext cx="1146175" cy="285115"/>
            <a:chOff x="7543736" y="4329620"/>
            <a:chExt cx="1146175" cy="285115"/>
          </a:xfrm>
        </p:grpSpPr>
        <p:sp>
          <p:nvSpPr>
            <p:cNvPr id="41" name="object 41"/>
            <p:cNvSpPr/>
            <p:nvPr/>
          </p:nvSpPr>
          <p:spPr>
            <a:xfrm>
              <a:off x="7556753" y="4342638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79">
                  <a:moveTo>
                    <a:pt x="1120140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120140" y="259080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927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56753" y="4342638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79">
                  <a:moveTo>
                    <a:pt x="0" y="259080"/>
                  </a:moveTo>
                  <a:lnTo>
                    <a:pt x="1120140" y="259080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908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080754" y="4395597"/>
            <a:ext cx="112014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Testing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484869" y="4149345"/>
            <a:ext cx="2813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5" dirty="0">
                <a:solidFill>
                  <a:srgbClr val="415363"/>
                </a:solidFill>
                <a:latin typeface="Arial"/>
                <a:cs typeface="Arial"/>
              </a:rPr>
              <a:t>U</a:t>
            </a:r>
            <a:r>
              <a:rPr sz="1000" b="1" spc="-40" dirty="0">
                <a:solidFill>
                  <a:srgbClr val="415363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415363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067737" y="4596321"/>
            <a:ext cx="1146175" cy="283845"/>
            <a:chOff x="7543736" y="4596320"/>
            <a:chExt cx="1146175" cy="283845"/>
          </a:xfrm>
        </p:grpSpPr>
        <p:sp>
          <p:nvSpPr>
            <p:cNvPr id="46" name="object 46"/>
            <p:cNvSpPr/>
            <p:nvPr/>
          </p:nvSpPr>
          <p:spPr>
            <a:xfrm>
              <a:off x="7556753" y="4609338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1120140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120140" y="257556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927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56753" y="4609338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0" y="257556"/>
                  </a:moveTo>
                  <a:lnTo>
                    <a:pt x="1120140" y="257556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080754" y="4662043"/>
            <a:ext cx="112014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sz="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Testing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9067801" y="4863085"/>
            <a:ext cx="1146175" cy="283845"/>
            <a:chOff x="7543800" y="4863084"/>
            <a:chExt cx="1146175" cy="283845"/>
          </a:xfrm>
        </p:grpSpPr>
        <p:sp>
          <p:nvSpPr>
            <p:cNvPr id="50" name="object 50"/>
            <p:cNvSpPr/>
            <p:nvPr/>
          </p:nvSpPr>
          <p:spPr>
            <a:xfrm>
              <a:off x="7556753" y="4876038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1120140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120140" y="257556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927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56753" y="4876038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0" y="257556"/>
                  </a:moveTo>
                  <a:lnTo>
                    <a:pt x="1120140" y="257556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080754" y="4928743"/>
            <a:ext cx="112014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Testing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067737" y="2673033"/>
            <a:ext cx="1146175" cy="285115"/>
            <a:chOff x="7543736" y="2673032"/>
            <a:chExt cx="1146175" cy="285115"/>
          </a:xfrm>
        </p:grpSpPr>
        <p:sp>
          <p:nvSpPr>
            <p:cNvPr id="54" name="object 54"/>
            <p:cNvSpPr/>
            <p:nvPr/>
          </p:nvSpPr>
          <p:spPr>
            <a:xfrm>
              <a:off x="7556753" y="2686050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80">
                  <a:moveTo>
                    <a:pt x="1120140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1120140" y="259079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6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56753" y="2686050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80">
                  <a:moveTo>
                    <a:pt x="0" y="259079"/>
                  </a:moveTo>
                  <a:lnTo>
                    <a:pt x="1120140" y="259079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080754" y="2738755"/>
            <a:ext cx="112014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HPOV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283446" y="2340101"/>
            <a:ext cx="6826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720" marR="5080" indent="-160020">
              <a:spcBef>
                <a:spcPts val="95"/>
              </a:spcBef>
            </a:pPr>
            <a:r>
              <a:rPr sz="1000" b="1" spc="15" dirty="0">
                <a:solidFill>
                  <a:srgbClr val="415363"/>
                </a:solidFill>
                <a:latin typeface="Arial"/>
                <a:cs typeface="Arial"/>
              </a:rPr>
              <a:t>M</a:t>
            </a:r>
            <a:r>
              <a:rPr sz="1000" b="1" spc="-5" dirty="0">
                <a:solidFill>
                  <a:srgbClr val="415363"/>
                </a:solidFill>
                <a:latin typeface="Arial"/>
                <a:cs typeface="Arial"/>
              </a:rPr>
              <a:t>onito</a:t>
            </a:r>
            <a:r>
              <a:rPr sz="1000" b="1" spc="-10" dirty="0">
                <a:solidFill>
                  <a:srgbClr val="415363"/>
                </a:solidFill>
                <a:latin typeface="Arial"/>
                <a:cs typeface="Arial"/>
              </a:rPr>
              <a:t>r</a:t>
            </a:r>
            <a:r>
              <a:rPr sz="1000" b="1" spc="-5" dirty="0">
                <a:solidFill>
                  <a:srgbClr val="415363"/>
                </a:solidFill>
                <a:latin typeface="Arial"/>
                <a:cs typeface="Arial"/>
              </a:rPr>
              <a:t>ing  </a:t>
            </a:r>
            <a:r>
              <a:rPr sz="1000" b="1" dirty="0">
                <a:solidFill>
                  <a:srgbClr val="415363"/>
                </a:solidFill>
                <a:latin typeface="Arial"/>
                <a:cs typeface="Arial"/>
              </a:rPr>
              <a:t>Tools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067801" y="2939795"/>
            <a:ext cx="1146175" cy="815340"/>
            <a:chOff x="7543800" y="2939795"/>
            <a:chExt cx="1146175" cy="815340"/>
          </a:xfrm>
        </p:grpSpPr>
        <p:sp>
          <p:nvSpPr>
            <p:cNvPr id="59" name="object 59"/>
            <p:cNvSpPr/>
            <p:nvPr/>
          </p:nvSpPr>
          <p:spPr>
            <a:xfrm>
              <a:off x="7556753" y="2952749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1120140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1120140" y="257555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6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56753" y="2952749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0" y="257555"/>
                  </a:moveTo>
                  <a:lnTo>
                    <a:pt x="1120140" y="257555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56753" y="3217925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79">
                  <a:moveTo>
                    <a:pt x="1120140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1120140" y="259079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6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56753" y="3217925"/>
              <a:ext cx="1120140" cy="259079"/>
            </a:xfrm>
            <a:custGeom>
              <a:avLst/>
              <a:gdLst/>
              <a:ahLst/>
              <a:cxnLst/>
              <a:rect l="l" t="t" r="r" b="b"/>
              <a:pathLst>
                <a:path w="1120140" h="259079">
                  <a:moveTo>
                    <a:pt x="0" y="259079"/>
                  </a:moveTo>
                  <a:lnTo>
                    <a:pt x="1120140" y="259079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556753" y="3484625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1120140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120140" y="257556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6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56753" y="3484625"/>
              <a:ext cx="1120140" cy="257810"/>
            </a:xfrm>
            <a:custGeom>
              <a:avLst/>
              <a:gdLst/>
              <a:ahLst/>
              <a:cxnLst/>
              <a:rect l="l" t="t" r="r" b="b"/>
              <a:pathLst>
                <a:path w="1120140" h="257810">
                  <a:moveTo>
                    <a:pt x="0" y="257556"/>
                  </a:moveTo>
                  <a:lnTo>
                    <a:pt x="1120140" y="257556"/>
                  </a:lnTo>
                  <a:lnTo>
                    <a:pt x="112014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080754" y="3004566"/>
            <a:ext cx="1120140" cy="629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QPASA</a:t>
            </a:r>
            <a:endParaRPr sz="800">
              <a:latin typeface="Arial MT"/>
              <a:cs typeface="Arial MT"/>
            </a:endParaRPr>
          </a:p>
          <a:p>
            <a:pPr marL="330200" marR="323850" algn="ctr">
              <a:lnSpc>
                <a:spcPct val="218200"/>
              </a:lnSpc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Splunk </a:t>
            </a:r>
            <a:r>
              <a:rPr sz="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w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Re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lic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99487" y="4440936"/>
            <a:ext cx="489584" cy="247015"/>
          </a:xfrm>
          <a:custGeom>
            <a:avLst/>
            <a:gdLst/>
            <a:ahLst/>
            <a:cxnLst/>
            <a:rect l="l" t="t" r="r" b="b"/>
            <a:pathLst>
              <a:path w="489584" h="247014">
                <a:moveTo>
                  <a:pt x="489204" y="0"/>
                </a:moveTo>
                <a:lnTo>
                  <a:pt x="0" y="0"/>
                </a:lnTo>
                <a:lnTo>
                  <a:pt x="0" y="246887"/>
                </a:lnTo>
                <a:lnTo>
                  <a:pt x="489204" y="246887"/>
                </a:lnTo>
                <a:lnTo>
                  <a:pt x="489204" y="0"/>
                </a:lnTo>
                <a:close/>
              </a:path>
            </a:pathLst>
          </a:custGeom>
          <a:solidFill>
            <a:srgbClr val="00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139493" y="4497452"/>
            <a:ext cx="20891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SVN</a:t>
            </a:r>
            <a:endParaRPr sz="700">
              <a:latin typeface="Arial MT"/>
              <a:cs typeface="Arial MT"/>
            </a:endParaRPr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3015997" y="3101340"/>
          <a:ext cx="1997073" cy="1040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98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Pair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B w="19050">
                      <a:solidFill>
                        <a:srgbClr val="F1F1F1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1F1F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uDeploy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57785" marB="0">
                    <a:lnB w="19050">
                      <a:solidFill>
                        <a:srgbClr val="F1F1F1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4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650875" algn="l"/>
                        </a:tabLst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Fortify	Code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T w="19050">
                      <a:solidFill>
                        <a:srgbClr val="F1F1F1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1F1F1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7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Sonar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6F6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1F1F1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9215" marB="0"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1F1F1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object 69"/>
          <p:cNvSpPr/>
          <p:nvPr/>
        </p:nvSpPr>
        <p:spPr>
          <a:xfrm>
            <a:off x="5545836" y="2543556"/>
            <a:ext cx="490855" cy="245745"/>
          </a:xfrm>
          <a:custGeom>
            <a:avLst/>
            <a:gdLst/>
            <a:ahLst/>
            <a:cxnLst/>
            <a:rect l="l" t="t" r="r" b="b"/>
            <a:pathLst>
              <a:path w="490854" h="245744">
                <a:moveTo>
                  <a:pt x="490727" y="0"/>
                </a:moveTo>
                <a:lnTo>
                  <a:pt x="0" y="0"/>
                </a:lnTo>
                <a:lnTo>
                  <a:pt x="0" y="245363"/>
                </a:lnTo>
                <a:lnTo>
                  <a:pt x="490727" y="245363"/>
                </a:lnTo>
                <a:lnTo>
                  <a:pt x="490727" y="0"/>
                </a:lnTo>
                <a:close/>
              </a:path>
            </a:pathLst>
          </a:custGeom>
          <a:solidFill>
            <a:srgbClr val="00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619115" y="2599437"/>
            <a:ext cx="3492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</a:rPr>
              <a:t>loy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xfrm>
            <a:off x="431291" y="6499816"/>
            <a:ext cx="138557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094D80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45"/>
              </a:spcBef>
              <a:tabLst>
                <a:tab pos="287020" algn="l"/>
              </a:tabLst>
            </a:pPr>
            <a:fld id="{81D60167-4931-47E6-BA6A-407CBD079E47}" type="slidenum">
              <a:rPr lang="en-US" b="1" spc="-5" smtClean="0">
                <a:latin typeface="Arial"/>
                <a:cs typeface="Arial"/>
              </a:rPr>
              <a:pPr marL="38100">
                <a:spcBef>
                  <a:spcPts val="145"/>
                </a:spcBef>
                <a:tabLst>
                  <a:tab pos="287020" algn="l"/>
                </a:tabLst>
              </a:pPr>
              <a:t>6</a:t>
            </a:fld>
            <a:r>
              <a:rPr lang="en-US" b="1" spc="-5">
                <a:latin typeface="Arial"/>
                <a:cs typeface="Arial"/>
              </a:rPr>
              <a:t>	</a:t>
            </a:r>
            <a:r>
              <a:rPr lang="en-US" sz="1350" baseline="9259">
                <a:solidFill>
                  <a:srgbClr val="415363"/>
                </a:solidFill>
              </a:rPr>
              <a:t>|</a:t>
            </a:r>
            <a:r>
              <a:rPr lang="en-US" sz="1350" spc="172" baseline="9259">
                <a:solidFill>
                  <a:srgbClr val="415363"/>
                </a:solidFill>
              </a:rPr>
              <a:t> </a:t>
            </a:r>
            <a:r>
              <a:rPr lang="en-US" spc="-5"/>
              <a:t>DevOps Handbook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387" y="332359"/>
            <a:ext cx="2786380" cy="391160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94D80"/>
                </a:solidFill>
              </a:rPr>
              <a:t>Culture</a:t>
            </a:r>
            <a:r>
              <a:rPr spc="-25" dirty="0">
                <a:solidFill>
                  <a:srgbClr val="094D80"/>
                </a:solidFill>
              </a:rPr>
              <a:t> </a:t>
            </a:r>
            <a:r>
              <a:rPr dirty="0">
                <a:solidFill>
                  <a:srgbClr val="094D80"/>
                </a:solidFill>
              </a:rPr>
              <a:t>–</a:t>
            </a:r>
            <a:r>
              <a:rPr spc="-20" dirty="0">
                <a:solidFill>
                  <a:srgbClr val="094D80"/>
                </a:solidFill>
              </a:rPr>
              <a:t> </a:t>
            </a:r>
            <a:r>
              <a:rPr spc="-5" dirty="0">
                <a:solidFill>
                  <a:srgbClr val="094D80"/>
                </a:solidFill>
              </a:rPr>
              <a:t>Heat</a:t>
            </a:r>
            <a:r>
              <a:rPr spc="-15" dirty="0">
                <a:solidFill>
                  <a:srgbClr val="094D80"/>
                </a:solidFill>
              </a:rPr>
              <a:t> </a:t>
            </a:r>
            <a:r>
              <a:rPr dirty="0">
                <a:solidFill>
                  <a:srgbClr val="094D80"/>
                </a:solidFill>
              </a:rPr>
              <a:t>Map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31291" y="6499816"/>
            <a:ext cx="138557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094D80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45"/>
              </a:spcBef>
              <a:tabLst>
                <a:tab pos="287020" algn="l"/>
              </a:tabLst>
            </a:pPr>
            <a:fld id="{81D60167-4931-47E6-BA6A-407CBD079E47}" type="slidenum">
              <a:rPr lang="en-US" b="1" spc="-5" smtClean="0">
                <a:latin typeface="Arial"/>
                <a:cs typeface="Arial"/>
              </a:rPr>
              <a:pPr marL="38100">
                <a:spcBef>
                  <a:spcPts val="145"/>
                </a:spcBef>
                <a:tabLst>
                  <a:tab pos="287020" algn="l"/>
                </a:tabLst>
              </a:pPr>
              <a:t>7</a:t>
            </a:fld>
            <a:r>
              <a:rPr lang="en-US" b="1" spc="-5">
                <a:latin typeface="Arial"/>
                <a:cs typeface="Arial"/>
              </a:rPr>
              <a:t>	</a:t>
            </a:r>
            <a:r>
              <a:rPr lang="en-US" sz="1350" baseline="9259">
                <a:solidFill>
                  <a:srgbClr val="415363"/>
                </a:solidFill>
              </a:rPr>
              <a:t>|</a:t>
            </a:r>
            <a:r>
              <a:rPr lang="en-US" sz="1350" spc="172" baseline="9259">
                <a:solidFill>
                  <a:srgbClr val="415363"/>
                </a:solidFill>
              </a:rPr>
              <a:t> </a:t>
            </a:r>
            <a:r>
              <a:rPr lang="en-US" spc="-5"/>
              <a:t>DevOps Handbook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52601" y="914400"/>
          <a:ext cx="8686800" cy="533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4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55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Sub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Current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Future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Recommendations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Comments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4D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Collaboration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Community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74930" indent="-17272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Communities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created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enterprise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across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verticals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different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skills</a:t>
                      </a:r>
                      <a:r>
                        <a:rPr sz="700" spc="-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e.g.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PM 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community,</a:t>
                      </a:r>
                      <a:r>
                        <a:rPr sz="700" spc="6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UX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Community,</a:t>
                      </a:r>
                      <a:r>
                        <a:rPr sz="700" spc="6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Community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via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Community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Collaboration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platform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  <a:p>
                      <a:pPr marL="241300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e.g.</a:t>
                      </a:r>
                      <a:r>
                        <a:rPr sz="700" spc="-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jive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Team</a:t>
                      </a:r>
                      <a:r>
                        <a:rPr sz="7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Collaboration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Production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Support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team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also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do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code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changes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hot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fixes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path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production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branch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 marR="18288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unified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aligned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team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responsible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way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production.</a:t>
                      </a:r>
                      <a:r>
                        <a:rPr sz="700" spc="4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“You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build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it, </a:t>
                      </a:r>
                      <a:r>
                        <a:rPr sz="700" spc="-18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you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run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it”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philosophy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followed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mind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Overall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Release</a:t>
                      </a:r>
                      <a:r>
                        <a:rPr sz="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Management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A02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151130" indent="-17272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Publish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exit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criteria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each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gate,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automate</a:t>
                      </a:r>
                      <a:r>
                        <a:rPr sz="700" spc="4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much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possible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through</a:t>
                      </a:r>
                      <a:r>
                        <a:rPr sz="700" spc="4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700" spc="-18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Bamboo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pipeline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(2)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team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has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real-time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awareness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about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health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production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environment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e.g.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receive production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alerts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(2)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Regularize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release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cycle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UAT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environment</a:t>
                      </a:r>
                      <a:r>
                        <a:rPr sz="700" spc="2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Weekly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7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Release</a:t>
                      </a:r>
                      <a:r>
                        <a:rPr sz="7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Strategy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A02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zero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downtime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deployment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 marR="37338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(2)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Pipeline visualization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e.g.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Bamboo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stages,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promote </a:t>
                      </a:r>
                      <a:r>
                        <a:rPr sz="700" spc="-18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culture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team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alignment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 marR="139700" indent="-172720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(2)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Measuring</a:t>
                      </a:r>
                      <a:r>
                        <a:rPr sz="700" spc="5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key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metrics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deployment-</a:t>
                      </a:r>
                      <a:r>
                        <a:rPr sz="700" spc="5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mean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recover,</a:t>
                      </a:r>
                      <a:r>
                        <a:rPr sz="700" spc="6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failure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rate, </a:t>
                      </a:r>
                      <a:r>
                        <a:rPr sz="700" spc="-18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deployment</a:t>
                      </a:r>
                      <a:r>
                        <a:rPr sz="700" spc="5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frequency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etc.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50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Release</a:t>
                      </a:r>
                      <a:r>
                        <a:rPr sz="7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Strategy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N/A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N/A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Database</a:t>
                      </a:r>
                      <a:r>
                        <a:rPr sz="700" i="1" spc="2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700" i="1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separate</a:t>
                      </a:r>
                      <a:r>
                        <a:rPr sz="700" i="1" spc="3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service.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Metrics</a:t>
                      </a:r>
                      <a:r>
                        <a:rPr sz="7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Deployment</a:t>
                      </a:r>
                      <a:r>
                        <a:rPr sz="7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Frequency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AEA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(2)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Move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Daily</a:t>
                      </a:r>
                      <a:r>
                        <a:rPr sz="700" spc="-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release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UAT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Lead 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Time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AE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295275" indent="-17272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Ability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do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release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less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week,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however</a:t>
                      </a:r>
                      <a:r>
                        <a:rPr sz="700" spc="4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subject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Director’s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approval.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This 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automated</a:t>
                      </a:r>
                      <a:r>
                        <a:rPr sz="700" spc="4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approval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based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quality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testing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gates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part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pipeline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68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Change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Failure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 Rate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AEA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Perform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fortnightly</a:t>
                      </a:r>
                      <a:r>
                        <a:rPr sz="700" spc="4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analysis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production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issues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understand</a:t>
                      </a:r>
                      <a:r>
                        <a:rPr sz="700" spc="4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root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cause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bring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down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>
                        <a:lnSpc>
                          <a:spcPct val="100000"/>
                        </a:lnSpc>
                      </a:pP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failure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rate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less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9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00" spc="-15" dirty="0">
                          <a:latin typeface="Arial MT"/>
                          <a:cs typeface="Arial MT"/>
                        </a:rPr>
                        <a:t>Mean</a:t>
                      </a:r>
                      <a:r>
                        <a:rPr sz="7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Recover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(MTTR)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5FAEA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Measure</a:t>
                      </a:r>
                      <a:r>
                        <a:rPr sz="700" spc="5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MTTR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keep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700" spc="4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1hr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&lt;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&lt;6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hr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387" y="332359"/>
            <a:ext cx="2786380" cy="391160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94D80"/>
                </a:solidFill>
              </a:rPr>
              <a:t>Culture</a:t>
            </a:r>
            <a:r>
              <a:rPr spc="-25" dirty="0">
                <a:solidFill>
                  <a:srgbClr val="094D80"/>
                </a:solidFill>
              </a:rPr>
              <a:t> </a:t>
            </a:r>
            <a:r>
              <a:rPr dirty="0">
                <a:solidFill>
                  <a:srgbClr val="094D80"/>
                </a:solidFill>
              </a:rPr>
              <a:t>–</a:t>
            </a:r>
            <a:r>
              <a:rPr spc="-20" dirty="0">
                <a:solidFill>
                  <a:srgbClr val="094D80"/>
                </a:solidFill>
              </a:rPr>
              <a:t> </a:t>
            </a:r>
            <a:r>
              <a:rPr spc="-5" dirty="0">
                <a:solidFill>
                  <a:srgbClr val="094D80"/>
                </a:solidFill>
              </a:rPr>
              <a:t>Heat</a:t>
            </a:r>
            <a:r>
              <a:rPr spc="-15" dirty="0">
                <a:solidFill>
                  <a:srgbClr val="094D80"/>
                </a:solidFill>
              </a:rPr>
              <a:t> </a:t>
            </a:r>
            <a:r>
              <a:rPr dirty="0">
                <a:solidFill>
                  <a:srgbClr val="094D80"/>
                </a:solidFill>
              </a:rPr>
              <a:t>Map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31291" y="6499816"/>
            <a:ext cx="138557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094D80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45"/>
              </a:spcBef>
              <a:tabLst>
                <a:tab pos="287020" algn="l"/>
              </a:tabLst>
            </a:pPr>
            <a:fld id="{81D60167-4931-47E6-BA6A-407CBD079E47}" type="slidenum">
              <a:rPr lang="en-US" b="1" spc="-5" smtClean="0">
                <a:latin typeface="Arial"/>
                <a:cs typeface="Arial"/>
              </a:rPr>
              <a:pPr marL="38100">
                <a:spcBef>
                  <a:spcPts val="145"/>
                </a:spcBef>
                <a:tabLst>
                  <a:tab pos="287020" algn="l"/>
                </a:tabLst>
              </a:pPr>
              <a:t>8</a:t>
            </a:fld>
            <a:r>
              <a:rPr lang="en-US" b="1" spc="-5">
                <a:latin typeface="Arial"/>
                <a:cs typeface="Arial"/>
              </a:rPr>
              <a:t>	</a:t>
            </a:r>
            <a:r>
              <a:rPr lang="en-US" sz="1350" baseline="9259">
                <a:solidFill>
                  <a:srgbClr val="415363"/>
                </a:solidFill>
              </a:rPr>
              <a:t>|</a:t>
            </a:r>
            <a:r>
              <a:rPr lang="en-US" sz="1350" spc="172" baseline="9259">
                <a:solidFill>
                  <a:srgbClr val="415363"/>
                </a:solidFill>
              </a:rPr>
              <a:t> </a:t>
            </a:r>
            <a:r>
              <a:rPr lang="en-US" spc="-5"/>
              <a:t>DevOps Handbook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73784" y="914401"/>
          <a:ext cx="8229599" cy="5410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7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26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Sub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Current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Future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Recommendations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Comments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4D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Code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 and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Configuration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-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 marR="354965" indent="-17272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Proper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Version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control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integrated</a:t>
                      </a:r>
                      <a:r>
                        <a:rPr sz="700" i="1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code display (Fisheye), defect/story</a:t>
                      </a:r>
                      <a:r>
                        <a:rPr sz="700" i="1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tracking </a:t>
                      </a:r>
                      <a:r>
                        <a:rPr sz="700" i="1" spc="-18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systems</a:t>
                      </a:r>
                      <a:r>
                        <a:rPr sz="700" i="1" spc="4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(jira)</a:t>
                      </a:r>
                      <a:r>
                        <a:rPr sz="700" i="1" spc="2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700" i="1" spc="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provide</a:t>
                      </a:r>
                      <a:r>
                        <a:rPr sz="700" i="1" spc="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traceability</a:t>
                      </a:r>
                      <a:r>
                        <a:rPr sz="700" i="1" spc="3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700" i="1" spc="2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reporting</a:t>
                      </a:r>
                      <a:r>
                        <a:rPr sz="700" i="1" spc="4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via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dashboards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Tagging</a:t>
                      </a:r>
                      <a:r>
                        <a:rPr sz="700" i="1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700" i="1" spc="-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automated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Binary/Distribution</a:t>
                      </a:r>
                      <a:r>
                        <a:rPr sz="7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Management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-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440690" indent="-17272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Proper</a:t>
                      </a:r>
                      <a:r>
                        <a:rPr sz="700" i="1" spc="2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700" i="1" spc="3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tool</a:t>
                      </a:r>
                      <a:r>
                        <a:rPr sz="700" i="1" spc="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used</a:t>
                      </a:r>
                      <a:r>
                        <a:rPr sz="700" i="1" spc="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700" i="1" spc="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manage</a:t>
                      </a:r>
                      <a:r>
                        <a:rPr sz="700" i="1" spc="4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storage,</a:t>
                      </a:r>
                      <a:r>
                        <a:rPr sz="700" i="1" spc="5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700" i="1" spc="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700" i="1" spc="2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700" i="1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r>
                        <a:rPr sz="700" i="1" spc="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700" i="1" spc="-18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dependent</a:t>
                      </a:r>
                      <a:r>
                        <a:rPr sz="700" i="1" spc="3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libraries</a:t>
                      </a:r>
                      <a:r>
                        <a:rPr sz="700" i="1" spc="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using</a:t>
                      </a:r>
                      <a:r>
                        <a:rPr sz="700" i="1" spc="2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uDeploy</a:t>
                      </a:r>
                      <a:r>
                        <a:rPr sz="700" i="1" spc="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r>
                        <a:rPr sz="700" i="1" spc="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control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8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Dev</a:t>
                      </a:r>
                      <a:r>
                        <a:rPr sz="7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Quality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A02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Sonar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TS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project(s)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both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Code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DB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 marR="9398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quality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gates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sonar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static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code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violation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u="sng" spc="-10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00" u="sng" spc="10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u="sng" spc="-5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fail</a:t>
                      </a:r>
                      <a:r>
                        <a:rPr sz="700" u="sng" spc="10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u="sng" spc="-5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700" u="sng" spc="20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u="sng" spc="-5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build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any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blocker </a:t>
                      </a:r>
                      <a:r>
                        <a:rPr sz="700" spc="-18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critical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issue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reported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quality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gate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any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violation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during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Fortify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checks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u="sng" spc="-5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fail</a:t>
                      </a:r>
                      <a:r>
                        <a:rPr sz="700" u="sng" spc="15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u="sng" spc="-5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700" u="sng" spc="15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u="sng" spc="-5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build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 marR="158750" indent="-172720">
                        <a:lnSpc>
                          <a:spcPct val="100000"/>
                        </a:lnSpc>
                        <a:spcBef>
                          <a:spcPts val="195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(2)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formal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process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address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Tech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Debt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factor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effort </a:t>
                      </a:r>
                      <a:r>
                        <a:rPr sz="700" spc="-18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reduce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per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sprint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release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Unit</a:t>
                      </a:r>
                      <a:r>
                        <a:rPr sz="7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Testing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A02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Monitor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code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coverage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part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Sonar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quality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gates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sonar</a:t>
                      </a:r>
                      <a:r>
                        <a:rPr sz="700" spc="2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code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coverage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u="sng" spc="-5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fail</a:t>
                      </a:r>
                      <a:r>
                        <a:rPr sz="700" u="sng" spc="15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u="sng" spc="-5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700" u="sng" spc="15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u="sng" spc="-5" dirty="0">
                          <a:solidFill>
                            <a:srgbClr val="415363"/>
                          </a:solidFill>
                          <a:uFill>
                            <a:solidFill>
                              <a:srgbClr val="415363"/>
                            </a:solidFill>
                          </a:uFill>
                          <a:latin typeface="Arial MT"/>
                          <a:cs typeface="Arial MT"/>
                        </a:rPr>
                        <a:t>build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if</a:t>
                      </a:r>
                      <a:r>
                        <a:rPr sz="700" spc="2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below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80%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(2)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700" spc="25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strict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standard</a:t>
                      </a:r>
                      <a:r>
                        <a:rPr sz="700" spc="5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TDD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so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coverage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doesn’t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drop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below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80%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ever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Build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A02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build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process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build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all TS components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Integrate</a:t>
                      </a:r>
                      <a:r>
                        <a:rPr sz="700" spc="5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integration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cases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part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build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process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(2)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Integrate</a:t>
                      </a:r>
                      <a:r>
                        <a:rPr sz="700" spc="5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deployment</a:t>
                      </a:r>
                      <a:r>
                        <a:rPr sz="700" spc="254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UAT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part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build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process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91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Deploy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AEA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380"/>
                        </a:spcBef>
                        <a:buFont typeface="Wingdings"/>
                        <a:buChar char="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700" spc="4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zero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downtime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deployments</a:t>
                      </a:r>
                      <a:r>
                        <a:rPr sz="700" spc="6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[blue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green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strategy]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Automated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Testing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AE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Wingdings"/>
                        <a:buChar char="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Increase</a:t>
                      </a:r>
                      <a:r>
                        <a:rPr sz="700" spc="5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scope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integration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cases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75%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95%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Progressive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testing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automated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same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iteration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sprint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64160" marR="280670" indent="-172720">
                        <a:lnSpc>
                          <a:spcPct val="100000"/>
                        </a:lnSpc>
                        <a:spcBef>
                          <a:spcPts val="209"/>
                        </a:spcBef>
                        <a:buFont typeface="Wingdings"/>
                        <a:buChar char="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Measure</a:t>
                      </a:r>
                      <a:r>
                        <a:rPr sz="700" spc="5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code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coverage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while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running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integration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testing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maintain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threshold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of </a:t>
                      </a:r>
                      <a:r>
                        <a:rPr sz="700" spc="-18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80%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(of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end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points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etc.)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NFR</a:t>
                      </a:r>
                      <a:r>
                        <a:rPr sz="7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(Non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Func</a:t>
                      </a:r>
                      <a:r>
                        <a:rPr sz="7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Req)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Testing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A02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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700" spc="2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automated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load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testing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suit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certify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 release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required.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This can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periodic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basis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 assess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impact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performance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64160" marR="52451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(2)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controlled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sz="700" spc="4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regression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suite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run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QA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SIT </a:t>
                      </a:r>
                      <a:r>
                        <a:rPr sz="700" spc="-17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environment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any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degrade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releases,</a:t>
                      </a:r>
                      <a:r>
                        <a:rPr sz="700" spc="4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part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pipeline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1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Testing</a:t>
                      </a:r>
                      <a:r>
                        <a:rPr sz="7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Gates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A02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64160" marR="89535" indent="-17272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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Define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Testing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gates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[Unit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cases,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code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coverage,</a:t>
                      </a:r>
                      <a:r>
                        <a:rPr sz="700" spc="4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regression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results,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performance </a:t>
                      </a:r>
                      <a:r>
                        <a:rPr sz="700" spc="-17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results]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enforced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strictly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264160" marR="10668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(2)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Publish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Dashboards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part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each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release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show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different</a:t>
                      </a:r>
                      <a:r>
                        <a:rPr sz="700" spc="4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gates</a:t>
                      </a:r>
                      <a:r>
                        <a:rPr sz="700" spc="3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met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from </a:t>
                      </a:r>
                      <a:r>
                        <a:rPr sz="700" spc="-18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quality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perspective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7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DB</a:t>
                      </a:r>
                      <a:r>
                        <a:rPr sz="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Versioning &amp;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Change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Management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N/A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N/A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380"/>
                        </a:spcBef>
                        <a:buFont typeface="Wingdings"/>
                        <a:buChar char="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700" i="1" spc="-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DB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Scripts</a:t>
                      </a:r>
                      <a:r>
                        <a:rPr sz="700" i="1" spc="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sz="700" i="1" spc="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Consistently</a:t>
                      </a:r>
                      <a:r>
                        <a:rPr sz="700" i="1" spc="2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checked</a:t>
                      </a:r>
                      <a:r>
                        <a:rPr sz="700" i="1" spc="2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700" i="1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Repository</a:t>
                      </a:r>
                      <a:r>
                        <a:rPr sz="700" i="1" spc="3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SVN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47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Pipeline</a:t>
                      </a:r>
                      <a:r>
                        <a:rPr sz="7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Agility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E8A02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Wingdings"/>
                        <a:buChar char="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(1)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Bring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down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Integration</a:t>
                      </a:r>
                      <a:r>
                        <a:rPr sz="700" spc="7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700" spc="4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1-2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hrs.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  <a:p>
                      <a:pPr marL="264160" indent="-172720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Wingdings"/>
                        <a:buChar char=""/>
                        <a:tabLst>
                          <a:tab pos="264160" algn="l"/>
                          <a:tab pos="26479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(2)</a:t>
                      </a:r>
                      <a:r>
                        <a:rPr sz="700" spc="2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Bring</a:t>
                      </a: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down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Integration</a:t>
                      </a:r>
                      <a:r>
                        <a:rPr sz="700" spc="7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less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hrs.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387" y="332359"/>
            <a:ext cx="6479540" cy="391160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94D80"/>
                </a:solidFill>
              </a:rPr>
              <a:t>Infrastructure</a:t>
            </a:r>
            <a:r>
              <a:rPr spc="-10" dirty="0">
                <a:solidFill>
                  <a:srgbClr val="094D80"/>
                </a:solidFill>
              </a:rPr>
              <a:t> </a:t>
            </a:r>
            <a:r>
              <a:rPr dirty="0">
                <a:solidFill>
                  <a:srgbClr val="094D80"/>
                </a:solidFill>
              </a:rPr>
              <a:t>on</a:t>
            </a:r>
            <a:r>
              <a:rPr spc="-15" dirty="0">
                <a:solidFill>
                  <a:srgbClr val="094D80"/>
                </a:solidFill>
              </a:rPr>
              <a:t> </a:t>
            </a:r>
            <a:r>
              <a:rPr spc="-5" dirty="0">
                <a:solidFill>
                  <a:srgbClr val="094D80"/>
                </a:solidFill>
              </a:rPr>
              <a:t>Demand (PaaS)</a:t>
            </a:r>
            <a:r>
              <a:rPr spc="5" dirty="0">
                <a:solidFill>
                  <a:srgbClr val="094D80"/>
                </a:solidFill>
              </a:rPr>
              <a:t> </a:t>
            </a:r>
            <a:r>
              <a:rPr dirty="0">
                <a:solidFill>
                  <a:srgbClr val="094D80"/>
                </a:solidFill>
              </a:rPr>
              <a:t>–</a:t>
            </a:r>
            <a:r>
              <a:rPr spc="-5" dirty="0">
                <a:solidFill>
                  <a:srgbClr val="094D80"/>
                </a:solidFill>
              </a:rPr>
              <a:t> Heat</a:t>
            </a:r>
            <a:r>
              <a:rPr spc="-10" dirty="0">
                <a:solidFill>
                  <a:srgbClr val="094D80"/>
                </a:solidFill>
              </a:rPr>
              <a:t> </a:t>
            </a:r>
            <a:r>
              <a:rPr dirty="0">
                <a:solidFill>
                  <a:srgbClr val="094D80"/>
                </a:solidFill>
              </a:rPr>
              <a:t>Map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31291" y="6499816"/>
            <a:ext cx="138557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094D80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45"/>
              </a:spcBef>
              <a:tabLst>
                <a:tab pos="287020" algn="l"/>
              </a:tabLst>
            </a:pPr>
            <a:fld id="{81D60167-4931-47E6-BA6A-407CBD079E47}" type="slidenum">
              <a:rPr lang="en-US" b="1" spc="-5" smtClean="0">
                <a:latin typeface="Arial"/>
                <a:cs typeface="Arial"/>
              </a:rPr>
              <a:pPr marL="38100">
                <a:spcBef>
                  <a:spcPts val="145"/>
                </a:spcBef>
                <a:tabLst>
                  <a:tab pos="287020" algn="l"/>
                </a:tabLst>
              </a:pPr>
              <a:t>9</a:t>
            </a:fld>
            <a:r>
              <a:rPr lang="en-US" b="1" spc="-5">
                <a:latin typeface="Arial"/>
                <a:cs typeface="Arial"/>
              </a:rPr>
              <a:t>	</a:t>
            </a:r>
            <a:r>
              <a:rPr lang="en-US" sz="1350" baseline="9259">
                <a:solidFill>
                  <a:srgbClr val="415363"/>
                </a:solidFill>
              </a:rPr>
              <a:t>|</a:t>
            </a:r>
            <a:r>
              <a:rPr lang="en-US" sz="1350" spc="172" baseline="9259">
                <a:solidFill>
                  <a:srgbClr val="415363"/>
                </a:solidFill>
              </a:rPr>
              <a:t> </a:t>
            </a:r>
            <a:r>
              <a:rPr lang="en-US" spc="-5"/>
              <a:t>DevOps Handbook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73783" y="914400"/>
          <a:ext cx="8233408" cy="541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017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Sub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Current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Future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Recommendations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100" b="1" i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Comments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4D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Automated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Provisioning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Post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hardware</a:t>
                      </a:r>
                      <a:r>
                        <a:rPr sz="7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OS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provided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-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 marR="77470" indent="-172720">
                        <a:lnSpc>
                          <a:spcPct val="100000"/>
                        </a:lnSpc>
                        <a:spcBef>
                          <a:spcPts val="254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Proper</a:t>
                      </a:r>
                      <a:r>
                        <a:rPr sz="700" i="1" spc="3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r>
                        <a:rPr sz="700" i="1" spc="4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700" i="1" spc="2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Demand</a:t>
                      </a:r>
                      <a:r>
                        <a:rPr sz="700" i="1" spc="4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build</a:t>
                      </a:r>
                      <a:r>
                        <a:rPr sz="700" i="1" spc="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out</a:t>
                      </a:r>
                      <a:r>
                        <a:rPr sz="700" i="1" spc="2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700" i="1" spc="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tear</a:t>
                      </a:r>
                      <a:r>
                        <a:rPr sz="700" i="1" spc="3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down</a:t>
                      </a:r>
                      <a:r>
                        <a:rPr sz="700" i="1" spc="2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700" i="1" spc="2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environment</a:t>
                      </a:r>
                      <a:r>
                        <a:rPr sz="700" i="1" spc="6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700" i="1" spc="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minutes. </a:t>
                      </a:r>
                      <a:r>
                        <a:rPr sz="700" i="1" spc="-18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includes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standardized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software,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app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installation, configuration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and usage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700" i="1" spc="2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dev.</a:t>
                      </a:r>
                      <a:r>
                        <a:rPr sz="700" i="1" spc="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700" i="1" spc="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prod</a:t>
                      </a:r>
                      <a:r>
                        <a:rPr sz="700" i="1" spc="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via</a:t>
                      </a:r>
                      <a:r>
                        <a:rPr sz="700" i="1" spc="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CloudFoundary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7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Infrastructure</a:t>
                      </a:r>
                      <a:r>
                        <a:rPr sz="7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Code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Configuration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-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79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7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Monitoring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AEA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 marL="241935" marR="136525" indent="-172720">
                        <a:lnSpc>
                          <a:spcPct val="100000"/>
                        </a:lnSpc>
                        <a:spcBef>
                          <a:spcPts val="259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Alerts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added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part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700" spc="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700" spc="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Support</a:t>
                      </a:r>
                      <a:r>
                        <a:rPr sz="700" spc="3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Application.</a:t>
                      </a:r>
                      <a:r>
                        <a:rPr sz="700" spc="2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Discuss </a:t>
                      </a:r>
                      <a:r>
                        <a:rPr sz="700" spc="-18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700" spc="1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DBA</a:t>
                      </a:r>
                      <a:r>
                        <a:rPr sz="700" spc="-1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Team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7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End</a:t>
                      </a:r>
                      <a:r>
                        <a:rPr sz="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Monitoring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N/A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N/A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60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Logging</a:t>
                      </a:r>
                      <a:r>
                        <a:rPr sz="7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Insights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415363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41935" marR="205740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Spulnk</a:t>
                      </a:r>
                      <a:r>
                        <a:rPr sz="700" i="1" spc="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tool</a:t>
                      </a:r>
                      <a:r>
                        <a:rPr sz="700" i="1" spc="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is used</a:t>
                      </a:r>
                      <a:r>
                        <a:rPr sz="700" i="1" spc="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across</a:t>
                      </a:r>
                      <a:r>
                        <a:rPr sz="700" i="1" spc="3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PaaS</a:t>
                      </a:r>
                      <a:r>
                        <a:rPr sz="700" i="1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r>
                        <a:rPr sz="700" i="1" spc="2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700" i="1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monitor</a:t>
                      </a:r>
                      <a:r>
                        <a:rPr sz="700" i="1" spc="5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logs</a:t>
                      </a:r>
                      <a:r>
                        <a:rPr sz="700" i="1" spc="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across</a:t>
                      </a:r>
                      <a:r>
                        <a:rPr sz="700" i="1" spc="2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products </a:t>
                      </a:r>
                      <a:r>
                        <a:rPr sz="700" i="1" spc="-18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700" i="1" spc="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700" i="1" spc="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journey.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6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Infrastructure</a:t>
                      </a:r>
                      <a:r>
                        <a:rPr sz="7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Monitoring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DevOps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7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006F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241935" marR="216535" indent="-17272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241300" algn="l"/>
                          <a:tab pos="241935" algn="l"/>
                        </a:tabLst>
                      </a:pP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Proper</a:t>
                      </a:r>
                      <a:r>
                        <a:rPr sz="700" i="1" spc="3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r>
                        <a:rPr sz="700" i="1" spc="7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700" i="1" spc="2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monitoring</a:t>
                      </a:r>
                      <a:r>
                        <a:rPr sz="700" i="1" spc="6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700" i="1" spc="2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alerting</a:t>
                      </a:r>
                      <a:r>
                        <a:rPr sz="700" i="1" spc="2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across</a:t>
                      </a:r>
                      <a:r>
                        <a:rPr sz="700" i="1" spc="2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700" i="1" spc="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environments</a:t>
                      </a:r>
                      <a:r>
                        <a:rPr sz="700" i="1" spc="7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via </a:t>
                      </a:r>
                      <a:r>
                        <a:rPr sz="700" i="1" spc="-18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Relic </a:t>
                      </a:r>
                      <a:r>
                        <a:rPr sz="700" i="1" spc="-10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700" i="1" spc="1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i="1" spc="-5" dirty="0">
                          <a:solidFill>
                            <a:srgbClr val="415363"/>
                          </a:solidFill>
                          <a:latin typeface="Arial"/>
                          <a:cs typeface="Arial"/>
                        </a:rPr>
                        <a:t>Splunk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HCL Template">
  <a:themeElements>
    <a:clrScheme name="HCLTech">
      <a:dk1>
        <a:srgbClr val="000000"/>
      </a:dk1>
      <a:lt1>
        <a:srgbClr val="FFFFFF"/>
      </a:lt1>
      <a:dk2>
        <a:srgbClr val="5EC1EF"/>
      </a:dk2>
      <a:lt2>
        <a:srgbClr val="0066B3"/>
      </a:lt2>
      <a:accent1>
        <a:srgbClr val="EB1946"/>
      </a:accent1>
      <a:accent2>
        <a:srgbClr val="F58220"/>
      </a:accent2>
      <a:accent3>
        <a:srgbClr val="FAB914"/>
      </a:accent3>
      <a:accent4>
        <a:srgbClr val="BED732"/>
      </a:accent4>
      <a:accent5>
        <a:srgbClr val="00AFBE"/>
      </a:accent5>
      <a:accent6>
        <a:srgbClr val="5A2D91"/>
      </a:accent6>
      <a:hlink>
        <a:srgbClr val="0000FF"/>
      </a:hlink>
      <a:folHlink>
        <a:srgbClr val="29292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1975</Words>
  <Application>Microsoft Office PowerPoint</Application>
  <PresentationFormat>Widescreen</PresentationFormat>
  <Paragraphs>433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MT</vt:lpstr>
      <vt:lpstr>Calibri</vt:lpstr>
      <vt:lpstr>Lucida Sans</vt:lpstr>
      <vt:lpstr>Novecento Book</vt:lpstr>
      <vt:lpstr>Roboto</vt:lpstr>
      <vt:lpstr>Segoe UI Symbol</vt:lpstr>
      <vt:lpstr>Times New Roman</vt:lpstr>
      <vt:lpstr>Trebuchet MS</vt:lpstr>
      <vt:lpstr>Wingdings</vt:lpstr>
      <vt:lpstr>Wingdings 2</vt:lpstr>
      <vt:lpstr>1_HCL Template</vt:lpstr>
      <vt:lpstr>think-cell Slide</vt:lpstr>
      <vt:lpstr>PowerPoint Presentation</vt:lpstr>
      <vt:lpstr>DevOps Maturity Model</vt:lpstr>
      <vt:lpstr>DevOps Assessment Process</vt:lpstr>
      <vt:lpstr>PowerPoint Presentation</vt:lpstr>
      <vt:lpstr>Current State – DevOps Pipeline (Example)</vt:lpstr>
      <vt:lpstr>Future State – DevOps Pipeline (Modularization Example)</vt:lpstr>
      <vt:lpstr>Culture – Heat Map</vt:lpstr>
      <vt:lpstr>Culture – Heat Map</vt:lpstr>
      <vt:lpstr>Infrastructure on Demand (PaaS) – Heat Map</vt:lpstr>
      <vt:lpstr>DevSecOps - CI process with Security checks</vt:lpstr>
      <vt:lpstr>DevSecOps - Continuous security validation to CI/CD pipeline – Industry Recommendations</vt:lpstr>
      <vt:lpstr>Issues and Pain points – Can be addressed</vt:lpstr>
      <vt:lpstr>Benefits</vt:lpstr>
      <vt:lpstr>Approx. Resources, Time and ROI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CLOUD ASSESSMENT ?</dc:title>
  <cp:lastModifiedBy>Pulkit Kumar</cp:lastModifiedBy>
  <cp:revision>21</cp:revision>
  <dcterms:created xsi:type="dcterms:W3CDTF">2021-09-24T05:26:47Z</dcterms:created>
  <dcterms:modified xsi:type="dcterms:W3CDTF">2022-04-13T02:50:35Z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265294b0-b54b-4294-887d-7150d0908b06</vt:lpwstr>
  </property>
  <property fmtid="{D5CDD505-2E9C-101B-9397-08002B2CF9AE}" pid="3" name="HCLClassification">
    <vt:lpwstr>HCL_Cla5s_C0nf1dent1al</vt:lpwstr>
  </property>
  <property fmtid="{D5CDD505-2E9C-101B-9397-08002B2CF9AE}" pid="4" name="HCLClassD6">
    <vt:lpwstr>False</vt:lpwstr>
  </property>
</Properties>
</file>