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076136852" r:id="rId2"/>
    <p:sldId id="2076137066" r:id="rId3"/>
    <p:sldId id="2076137139" r:id="rId4"/>
    <p:sldId id="273" r:id="rId5"/>
    <p:sldId id="2142532421" r:id="rId6"/>
    <p:sldId id="2076137067" r:id="rId7"/>
    <p:sldId id="2142532409" r:id="rId8"/>
    <p:sldId id="2142532419" r:id="rId9"/>
    <p:sldId id="2142532422" r:id="rId10"/>
    <p:sldId id="2142532420" r:id="rId11"/>
    <p:sldId id="2142532414" r:id="rId12"/>
    <p:sldId id="2142532415" r:id="rId13"/>
    <p:sldId id="21425324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9636E-70F8-4E65-909A-8D92274ED7F9}" v="21" dt="2021-09-24T11:16:14.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375BA-9662-4755-8E91-B830F6E14FC3}" type="doc">
      <dgm:prSet loTypeId="urn:microsoft.com/office/officeart/2005/8/layout/chevron1" loCatId="process" qsTypeId="urn:microsoft.com/office/officeart/2005/8/quickstyle/simple1" qsCatId="simple" csTypeId="urn:microsoft.com/office/officeart/2005/8/colors/colorful5" csCatId="colorful" phldr="1"/>
      <dgm:spPr/>
    </dgm:pt>
    <dgm:pt modelId="{BA3E6E6B-9725-4BB5-947F-0B074BE68AC1}">
      <dgm:prSet phldrT="[Text]" custT="1"/>
      <dgm:spPr>
        <a:effectLst>
          <a:outerShdw blurRad="50800" dist="38100" dir="2700000" algn="tl" rotWithShape="0">
            <a:prstClr val="black">
              <a:alpha val="40000"/>
            </a:prstClr>
          </a:outerShdw>
        </a:effectLst>
      </dgm:spPr>
      <dgm:t>
        <a:bodyPr/>
        <a:lstStyle/>
        <a:p>
          <a:r>
            <a:rPr lang="en-US" sz="1200" b="1"/>
            <a:t>INITIATE &amp; PREP</a:t>
          </a:r>
        </a:p>
      </dgm:t>
    </dgm:pt>
    <dgm:pt modelId="{5C0E018A-BA07-4C37-8A81-2910ED866B72}" type="parTrans" cxnId="{AF096CB4-8F8D-4CF6-899B-52CCD16107CB}">
      <dgm:prSet/>
      <dgm:spPr/>
      <dgm:t>
        <a:bodyPr/>
        <a:lstStyle/>
        <a:p>
          <a:endParaRPr lang="en-US" sz="1200" b="1"/>
        </a:p>
      </dgm:t>
    </dgm:pt>
    <dgm:pt modelId="{CB24729E-C83F-4D4B-9BF0-64F5AF8FC8AC}" type="sibTrans" cxnId="{AF096CB4-8F8D-4CF6-899B-52CCD16107CB}">
      <dgm:prSet/>
      <dgm:spPr/>
      <dgm:t>
        <a:bodyPr/>
        <a:lstStyle/>
        <a:p>
          <a:endParaRPr lang="en-US" sz="1200" b="1"/>
        </a:p>
      </dgm:t>
    </dgm:pt>
    <dgm:pt modelId="{CD365D3F-7081-4840-9E00-571CB032AA80}">
      <dgm:prSet phldrT="[Text]" custT="1"/>
      <dgm:spPr>
        <a:effectLst>
          <a:outerShdw blurRad="50800" dist="38100" dir="2700000" algn="tl" rotWithShape="0">
            <a:prstClr val="black">
              <a:alpha val="40000"/>
            </a:prstClr>
          </a:outerShdw>
        </a:effectLst>
      </dgm:spPr>
      <dgm:t>
        <a:bodyPr/>
        <a:lstStyle/>
        <a:p>
          <a:r>
            <a:rPr lang="en-US" sz="1200" b="1"/>
            <a:t>EXPLORE</a:t>
          </a:r>
        </a:p>
      </dgm:t>
    </dgm:pt>
    <dgm:pt modelId="{01FE1AE0-393B-49C2-AB7F-D6CA4069F3EE}" type="parTrans" cxnId="{032807F5-F2F0-4A44-AC75-DA1AFDF053CF}">
      <dgm:prSet/>
      <dgm:spPr/>
      <dgm:t>
        <a:bodyPr/>
        <a:lstStyle/>
        <a:p>
          <a:endParaRPr lang="en-US" sz="1200" b="1"/>
        </a:p>
      </dgm:t>
    </dgm:pt>
    <dgm:pt modelId="{C1B7C6E1-0341-4744-B350-E76CD6760B8D}" type="sibTrans" cxnId="{032807F5-F2F0-4A44-AC75-DA1AFDF053CF}">
      <dgm:prSet/>
      <dgm:spPr/>
      <dgm:t>
        <a:bodyPr/>
        <a:lstStyle/>
        <a:p>
          <a:endParaRPr lang="en-US" sz="1200" b="1"/>
        </a:p>
      </dgm:t>
    </dgm:pt>
    <dgm:pt modelId="{D39A19DD-417D-4D89-A1CC-D45447B415AF}">
      <dgm:prSet phldrT="[Text]" custT="1"/>
      <dgm:spPr>
        <a:effectLst>
          <a:outerShdw blurRad="50800" dist="38100" dir="2700000" algn="tl" rotWithShape="0">
            <a:prstClr val="black">
              <a:alpha val="40000"/>
            </a:prstClr>
          </a:outerShdw>
        </a:effectLst>
      </dgm:spPr>
      <dgm:t>
        <a:bodyPr/>
        <a:lstStyle/>
        <a:p>
          <a:r>
            <a:rPr lang="en-US" sz="1200" b="1"/>
            <a:t>ANALYZE</a:t>
          </a:r>
        </a:p>
      </dgm:t>
    </dgm:pt>
    <dgm:pt modelId="{C805A70B-1D8E-4668-9F8D-056EE9C5F4B6}" type="parTrans" cxnId="{78B34738-99F0-4956-8EFC-713DB0AFB5E0}">
      <dgm:prSet/>
      <dgm:spPr/>
      <dgm:t>
        <a:bodyPr/>
        <a:lstStyle/>
        <a:p>
          <a:endParaRPr lang="en-US" sz="1200" b="1"/>
        </a:p>
      </dgm:t>
    </dgm:pt>
    <dgm:pt modelId="{68E0AC0F-B289-453D-9791-F9045771C89B}" type="sibTrans" cxnId="{78B34738-99F0-4956-8EFC-713DB0AFB5E0}">
      <dgm:prSet/>
      <dgm:spPr/>
      <dgm:t>
        <a:bodyPr/>
        <a:lstStyle/>
        <a:p>
          <a:endParaRPr lang="en-US" sz="1200" b="1"/>
        </a:p>
      </dgm:t>
    </dgm:pt>
    <dgm:pt modelId="{38651BEB-C282-4FE7-81A8-CAC51C379EAB}">
      <dgm:prSet phldrT="[Text]" custT="1"/>
      <dgm:spPr>
        <a:effectLst>
          <a:outerShdw blurRad="50800" dist="38100" dir="2700000" algn="tl" rotWithShape="0">
            <a:prstClr val="black">
              <a:alpha val="40000"/>
            </a:prstClr>
          </a:outerShdw>
        </a:effectLst>
      </dgm:spPr>
      <dgm:t>
        <a:bodyPr/>
        <a:lstStyle/>
        <a:p>
          <a:r>
            <a:rPr lang="en-US" sz="1200" b="1"/>
            <a:t>CRAFT</a:t>
          </a:r>
        </a:p>
      </dgm:t>
    </dgm:pt>
    <dgm:pt modelId="{F5982FC6-D513-4B7A-A412-C447DE2252B0}" type="parTrans" cxnId="{C1D85ED5-971E-4375-A561-E6CDC9FA9D21}">
      <dgm:prSet/>
      <dgm:spPr/>
      <dgm:t>
        <a:bodyPr/>
        <a:lstStyle/>
        <a:p>
          <a:endParaRPr lang="en-US" sz="1200" b="1"/>
        </a:p>
      </dgm:t>
    </dgm:pt>
    <dgm:pt modelId="{F7EC1865-F838-4910-9C5A-B7A529227BA6}" type="sibTrans" cxnId="{C1D85ED5-971E-4375-A561-E6CDC9FA9D21}">
      <dgm:prSet/>
      <dgm:spPr/>
      <dgm:t>
        <a:bodyPr/>
        <a:lstStyle/>
        <a:p>
          <a:endParaRPr lang="en-US" sz="1200" b="1"/>
        </a:p>
      </dgm:t>
    </dgm:pt>
    <dgm:pt modelId="{B9395E7D-D47E-4098-A18E-F4CBE7649AB6}" type="pres">
      <dgm:prSet presAssocID="{4D6375BA-9662-4755-8E91-B830F6E14FC3}" presName="Name0" presStyleCnt="0">
        <dgm:presLayoutVars>
          <dgm:dir/>
          <dgm:animLvl val="lvl"/>
          <dgm:resizeHandles val="exact"/>
        </dgm:presLayoutVars>
      </dgm:prSet>
      <dgm:spPr/>
    </dgm:pt>
    <dgm:pt modelId="{9B28B8A2-54D1-455A-8EA6-FE949C93FE98}" type="pres">
      <dgm:prSet presAssocID="{BA3E6E6B-9725-4BB5-947F-0B074BE68AC1}" presName="parTxOnly" presStyleLbl="node1" presStyleIdx="0" presStyleCnt="4" custScaleX="66751">
        <dgm:presLayoutVars>
          <dgm:chMax val="0"/>
          <dgm:chPref val="0"/>
          <dgm:bulletEnabled val="1"/>
        </dgm:presLayoutVars>
      </dgm:prSet>
      <dgm:spPr/>
    </dgm:pt>
    <dgm:pt modelId="{BFE7D02B-4383-451F-A677-3C013467A31B}" type="pres">
      <dgm:prSet presAssocID="{CB24729E-C83F-4D4B-9BF0-64F5AF8FC8AC}" presName="parTxOnlySpace" presStyleCnt="0"/>
      <dgm:spPr/>
    </dgm:pt>
    <dgm:pt modelId="{9CE594E2-524A-4F81-8E51-5DF7523E110D}" type="pres">
      <dgm:prSet presAssocID="{CD365D3F-7081-4840-9E00-571CB032AA80}" presName="parTxOnly" presStyleLbl="node1" presStyleIdx="1" presStyleCnt="4" custScaleX="198159">
        <dgm:presLayoutVars>
          <dgm:chMax val="0"/>
          <dgm:chPref val="0"/>
          <dgm:bulletEnabled val="1"/>
        </dgm:presLayoutVars>
      </dgm:prSet>
      <dgm:spPr/>
    </dgm:pt>
    <dgm:pt modelId="{5658F94D-D7CB-4CC7-B651-9826561529E9}" type="pres">
      <dgm:prSet presAssocID="{C1B7C6E1-0341-4744-B350-E76CD6760B8D}" presName="parTxOnlySpace" presStyleCnt="0"/>
      <dgm:spPr/>
    </dgm:pt>
    <dgm:pt modelId="{B9275ABE-E5B6-4377-A399-3F7B738F44B1}" type="pres">
      <dgm:prSet presAssocID="{D39A19DD-417D-4D89-A1CC-D45447B415AF}" presName="parTxOnly" presStyleLbl="node1" presStyleIdx="2" presStyleCnt="4" custScaleX="139066">
        <dgm:presLayoutVars>
          <dgm:chMax val="0"/>
          <dgm:chPref val="0"/>
          <dgm:bulletEnabled val="1"/>
        </dgm:presLayoutVars>
      </dgm:prSet>
      <dgm:spPr/>
    </dgm:pt>
    <dgm:pt modelId="{53D49ED5-C4C9-4552-9038-93A58378B3A0}" type="pres">
      <dgm:prSet presAssocID="{68E0AC0F-B289-453D-9791-F9045771C89B}" presName="parTxOnlySpace" presStyleCnt="0"/>
      <dgm:spPr/>
    </dgm:pt>
    <dgm:pt modelId="{D52C7A21-A976-439A-9369-85CAD397C00E}" type="pres">
      <dgm:prSet presAssocID="{38651BEB-C282-4FE7-81A8-CAC51C379EAB}" presName="parTxOnly" presStyleLbl="node1" presStyleIdx="3" presStyleCnt="4">
        <dgm:presLayoutVars>
          <dgm:chMax val="0"/>
          <dgm:chPref val="0"/>
          <dgm:bulletEnabled val="1"/>
        </dgm:presLayoutVars>
      </dgm:prSet>
      <dgm:spPr/>
    </dgm:pt>
  </dgm:ptLst>
  <dgm:cxnLst>
    <dgm:cxn modelId="{78B34738-99F0-4956-8EFC-713DB0AFB5E0}" srcId="{4D6375BA-9662-4755-8E91-B830F6E14FC3}" destId="{D39A19DD-417D-4D89-A1CC-D45447B415AF}" srcOrd="2" destOrd="0" parTransId="{C805A70B-1D8E-4668-9F8D-056EE9C5F4B6}" sibTransId="{68E0AC0F-B289-453D-9791-F9045771C89B}"/>
    <dgm:cxn modelId="{13AE005D-DCE3-43F9-AFA8-C2F1A735A09A}" type="presOf" srcId="{38651BEB-C282-4FE7-81A8-CAC51C379EAB}" destId="{D52C7A21-A976-439A-9369-85CAD397C00E}" srcOrd="0" destOrd="0" presId="urn:microsoft.com/office/officeart/2005/8/layout/chevron1"/>
    <dgm:cxn modelId="{F3A92460-C88A-4D23-B1EB-AFBCBD44BADD}" type="presOf" srcId="{CD365D3F-7081-4840-9E00-571CB032AA80}" destId="{9CE594E2-524A-4F81-8E51-5DF7523E110D}" srcOrd="0" destOrd="0" presId="urn:microsoft.com/office/officeart/2005/8/layout/chevron1"/>
    <dgm:cxn modelId="{AF096CB4-8F8D-4CF6-899B-52CCD16107CB}" srcId="{4D6375BA-9662-4755-8E91-B830F6E14FC3}" destId="{BA3E6E6B-9725-4BB5-947F-0B074BE68AC1}" srcOrd="0" destOrd="0" parTransId="{5C0E018A-BA07-4C37-8A81-2910ED866B72}" sibTransId="{CB24729E-C83F-4D4B-9BF0-64F5AF8FC8AC}"/>
    <dgm:cxn modelId="{44C750C1-EFEF-4F1B-9738-BB7F3C0389BA}" type="presOf" srcId="{4D6375BA-9662-4755-8E91-B830F6E14FC3}" destId="{B9395E7D-D47E-4098-A18E-F4CBE7649AB6}" srcOrd="0" destOrd="0" presId="urn:microsoft.com/office/officeart/2005/8/layout/chevron1"/>
    <dgm:cxn modelId="{87AC07C6-25FC-41B5-9071-6A7D319A48B1}" type="presOf" srcId="{BA3E6E6B-9725-4BB5-947F-0B074BE68AC1}" destId="{9B28B8A2-54D1-455A-8EA6-FE949C93FE98}" srcOrd="0" destOrd="0" presId="urn:microsoft.com/office/officeart/2005/8/layout/chevron1"/>
    <dgm:cxn modelId="{C1D85ED5-971E-4375-A561-E6CDC9FA9D21}" srcId="{4D6375BA-9662-4755-8E91-B830F6E14FC3}" destId="{38651BEB-C282-4FE7-81A8-CAC51C379EAB}" srcOrd="3" destOrd="0" parTransId="{F5982FC6-D513-4B7A-A412-C447DE2252B0}" sibTransId="{F7EC1865-F838-4910-9C5A-B7A529227BA6}"/>
    <dgm:cxn modelId="{032807F5-F2F0-4A44-AC75-DA1AFDF053CF}" srcId="{4D6375BA-9662-4755-8E91-B830F6E14FC3}" destId="{CD365D3F-7081-4840-9E00-571CB032AA80}" srcOrd="1" destOrd="0" parTransId="{01FE1AE0-393B-49C2-AB7F-D6CA4069F3EE}" sibTransId="{C1B7C6E1-0341-4744-B350-E76CD6760B8D}"/>
    <dgm:cxn modelId="{556C4CFA-9A58-4E65-8999-B4D6948AAD0D}" type="presOf" srcId="{D39A19DD-417D-4D89-A1CC-D45447B415AF}" destId="{B9275ABE-E5B6-4377-A399-3F7B738F44B1}" srcOrd="0" destOrd="0" presId="urn:microsoft.com/office/officeart/2005/8/layout/chevron1"/>
    <dgm:cxn modelId="{4F9A3C04-B622-49B8-88C2-FD3FE5B05F4E}" type="presParOf" srcId="{B9395E7D-D47E-4098-A18E-F4CBE7649AB6}" destId="{9B28B8A2-54D1-455A-8EA6-FE949C93FE98}" srcOrd="0" destOrd="0" presId="urn:microsoft.com/office/officeart/2005/8/layout/chevron1"/>
    <dgm:cxn modelId="{E550312C-EFDF-4647-B3A1-72A3B32E44B3}" type="presParOf" srcId="{B9395E7D-D47E-4098-A18E-F4CBE7649AB6}" destId="{BFE7D02B-4383-451F-A677-3C013467A31B}" srcOrd="1" destOrd="0" presId="urn:microsoft.com/office/officeart/2005/8/layout/chevron1"/>
    <dgm:cxn modelId="{267738AA-2EBD-416E-A8A9-2AF98973E4B3}" type="presParOf" srcId="{B9395E7D-D47E-4098-A18E-F4CBE7649AB6}" destId="{9CE594E2-524A-4F81-8E51-5DF7523E110D}" srcOrd="2" destOrd="0" presId="urn:microsoft.com/office/officeart/2005/8/layout/chevron1"/>
    <dgm:cxn modelId="{02EAFE9B-4144-4870-8B23-C7969D7D5AFD}" type="presParOf" srcId="{B9395E7D-D47E-4098-A18E-F4CBE7649AB6}" destId="{5658F94D-D7CB-4CC7-B651-9826561529E9}" srcOrd="3" destOrd="0" presId="urn:microsoft.com/office/officeart/2005/8/layout/chevron1"/>
    <dgm:cxn modelId="{EB0CD81C-67CE-47F9-9E62-BF4A2D08050D}" type="presParOf" srcId="{B9395E7D-D47E-4098-A18E-F4CBE7649AB6}" destId="{B9275ABE-E5B6-4377-A399-3F7B738F44B1}" srcOrd="4" destOrd="0" presId="urn:microsoft.com/office/officeart/2005/8/layout/chevron1"/>
    <dgm:cxn modelId="{4996EDDE-EC7D-437E-B23B-452B542CD7D8}" type="presParOf" srcId="{B9395E7D-D47E-4098-A18E-F4CBE7649AB6}" destId="{53D49ED5-C4C9-4552-9038-93A58378B3A0}" srcOrd="5" destOrd="0" presId="urn:microsoft.com/office/officeart/2005/8/layout/chevron1"/>
    <dgm:cxn modelId="{F9865ECE-32B1-4023-8782-446545C39003}" type="presParOf" srcId="{B9395E7D-D47E-4098-A18E-F4CBE7649AB6}" destId="{D52C7A21-A976-439A-9369-85CAD397C00E}" srcOrd="6" destOrd="0" presId="urn:microsoft.com/office/officeart/2005/8/layout/chevron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8B8A2-54D1-455A-8EA6-FE949C93FE98}">
      <dsp:nvSpPr>
        <dsp:cNvPr id="0" name=""/>
        <dsp:cNvSpPr/>
      </dsp:nvSpPr>
      <dsp:spPr>
        <a:xfrm>
          <a:off x="1083" y="0"/>
          <a:ext cx="1474416" cy="397994"/>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INITIATE &amp; PREP</a:t>
          </a:r>
        </a:p>
      </dsp:txBody>
      <dsp:txXfrm>
        <a:off x="200080" y="0"/>
        <a:ext cx="1076422" cy="397994"/>
      </dsp:txXfrm>
    </dsp:sp>
    <dsp:sp modelId="{9CE594E2-524A-4F81-8E51-5DF7523E110D}">
      <dsp:nvSpPr>
        <dsp:cNvPr id="0" name=""/>
        <dsp:cNvSpPr/>
      </dsp:nvSpPr>
      <dsp:spPr>
        <a:xfrm>
          <a:off x="1254616" y="0"/>
          <a:ext cx="4376996" cy="397994"/>
        </a:xfrm>
        <a:prstGeom prst="chevron">
          <a:avLst/>
        </a:prstGeom>
        <a:solidFill>
          <a:schemeClr val="accent5">
            <a:hueOff val="1645258"/>
            <a:satOff val="-15789"/>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EXPLORE</a:t>
          </a:r>
        </a:p>
      </dsp:txBody>
      <dsp:txXfrm>
        <a:off x="1453613" y="0"/>
        <a:ext cx="3979002" cy="397994"/>
      </dsp:txXfrm>
    </dsp:sp>
    <dsp:sp modelId="{B9275ABE-E5B6-4377-A399-3F7B738F44B1}">
      <dsp:nvSpPr>
        <dsp:cNvPr id="0" name=""/>
        <dsp:cNvSpPr/>
      </dsp:nvSpPr>
      <dsp:spPr>
        <a:xfrm>
          <a:off x="5410730" y="0"/>
          <a:ext cx="3071732" cy="397994"/>
        </a:xfrm>
        <a:prstGeom prst="chevron">
          <a:avLst/>
        </a:prstGeom>
        <a:solidFill>
          <a:schemeClr val="accent5">
            <a:hueOff val="3290515"/>
            <a:satOff val="-31578"/>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ANALYZE</a:t>
          </a:r>
        </a:p>
      </dsp:txBody>
      <dsp:txXfrm>
        <a:off x="5609727" y="0"/>
        <a:ext cx="2673738" cy="397994"/>
      </dsp:txXfrm>
    </dsp:sp>
    <dsp:sp modelId="{D52C7A21-A976-439A-9369-85CAD397C00E}">
      <dsp:nvSpPr>
        <dsp:cNvPr id="0" name=""/>
        <dsp:cNvSpPr/>
      </dsp:nvSpPr>
      <dsp:spPr>
        <a:xfrm>
          <a:off x="8261579" y="0"/>
          <a:ext cx="2208830" cy="397994"/>
        </a:xfrm>
        <a:prstGeom prst="chevron">
          <a:avLst/>
        </a:prstGeom>
        <a:solidFill>
          <a:schemeClr val="accent5">
            <a:hueOff val="4935773"/>
            <a:satOff val="-47367"/>
            <a:lumOff val="0"/>
            <a:alphaOff val="0"/>
          </a:schemeClr>
        </a:soli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CRAFT</a:t>
          </a:r>
        </a:p>
      </dsp:txBody>
      <dsp:txXfrm>
        <a:off x="8460576" y="0"/>
        <a:ext cx="1810836" cy="3979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CB0F6-1017-4EB3-88AB-5C83D1018907}"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E9246-C301-4C6E-B2AF-ED759CEB5800}" type="slidenum">
              <a:rPr lang="en-US" smtClean="0"/>
              <a:t>‹#›</a:t>
            </a:fld>
            <a:endParaRPr lang="en-US"/>
          </a:p>
        </p:txBody>
      </p:sp>
    </p:spTree>
    <p:extLst>
      <p:ext uri="{BB962C8B-B14F-4D97-AF65-F5344CB8AC3E}">
        <p14:creationId xmlns:p14="http://schemas.microsoft.com/office/powerpoint/2010/main" val="365458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6387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2E9246-C301-4C6E-B2AF-ED759CEB5800}" type="slidenum">
              <a:rPr lang="en-US" smtClean="0"/>
              <a:t>13</a:t>
            </a:fld>
            <a:endParaRPr lang="en-US"/>
          </a:p>
        </p:txBody>
      </p:sp>
    </p:spTree>
    <p:extLst>
      <p:ext uri="{BB962C8B-B14F-4D97-AF65-F5344CB8AC3E}">
        <p14:creationId xmlns:p14="http://schemas.microsoft.com/office/powerpoint/2010/main" val="293977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F0BF4A-70B4-4A54-A6BA-3446890327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46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3</a:t>
            </a:fld>
            <a:endParaRPr lang="en-US"/>
          </a:p>
        </p:txBody>
      </p:sp>
    </p:spTree>
    <p:extLst>
      <p:ext uri="{BB962C8B-B14F-4D97-AF65-F5344CB8AC3E}">
        <p14:creationId xmlns:p14="http://schemas.microsoft.com/office/powerpoint/2010/main" val="255078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815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F0BF4A-70B4-4A54-A6BA-3446890327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115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502B8B-1195-4352-B421-82D09828E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6370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2E9246-C301-4C6E-B2AF-ED759CEB5800}" type="slidenum">
              <a:rPr lang="en-US" smtClean="0"/>
              <a:t>10</a:t>
            </a:fld>
            <a:endParaRPr lang="en-US"/>
          </a:p>
        </p:txBody>
      </p:sp>
    </p:spTree>
    <p:extLst>
      <p:ext uri="{BB962C8B-B14F-4D97-AF65-F5344CB8AC3E}">
        <p14:creationId xmlns:p14="http://schemas.microsoft.com/office/powerpoint/2010/main" val="3377308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2E9246-C301-4C6E-B2AF-ED759CEB5800}" type="slidenum">
              <a:rPr lang="en-US" smtClean="0"/>
              <a:t>11</a:t>
            </a:fld>
            <a:endParaRPr lang="en-US"/>
          </a:p>
        </p:txBody>
      </p:sp>
    </p:spTree>
    <p:extLst>
      <p:ext uri="{BB962C8B-B14F-4D97-AF65-F5344CB8AC3E}">
        <p14:creationId xmlns:p14="http://schemas.microsoft.com/office/powerpoint/2010/main" val="79508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2E9246-C301-4C6E-B2AF-ED759CEB5800}" type="slidenum">
              <a:rPr lang="en-US" smtClean="0"/>
              <a:t>12</a:t>
            </a:fld>
            <a:endParaRPr lang="en-US"/>
          </a:p>
        </p:txBody>
      </p:sp>
    </p:spTree>
    <p:extLst>
      <p:ext uri="{BB962C8B-B14F-4D97-AF65-F5344CB8AC3E}">
        <p14:creationId xmlns:p14="http://schemas.microsoft.com/office/powerpoint/2010/main" val="50705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AA388B-05BE-4E76-A7C9-B9F72CBFE727}"/>
              </a:ext>
            </a:extLst>
          </p:cNvPr>
          <p:cNvSpPr/>
          <p:nvPr/>
        </p:nvSpPr>
        <p:spPr bwMode="auto">
          <a:xfrm>
            <a:off x="1" y="0"/>
            <a:ext cx="12192000" cy="6217920"/>
          </a:xfrm>
          <a:prstGeom prst="rect">
            <a:avLst/>
          </a:prstGeom>
          <a:solidFill>
            <a:schemeClr val="bg2"/>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endParaRPr>
          </a:p>
        </p:txBody>
      </p:sp>
      <p:sp>
        <p:nvSpPr>
          <p:cNvPr id="1433603" name="Rectangle 3"/>
          <p:cNvSpPr>
            <a:spLocks noGrp="1" noChangeArrowheads="1"/>
          </p:cNvSpPr>
          <p:nvPr>
            <p:ph type="ctrTitle"/>
          </p:nvPr>
        </p:nvSpPr>
        <p:spPr>
          <a:xfrm>
            <a:off x="664380" y="2159044"/>
            <a:ext cx="5833834" cy="1107996"/>
          </a:xfrm>
        </p:spPr>
        <p:txBody>
          <a:bodyPr wrap="square" lIns="0" tIns="0" rIns="0" bIns="0" anchor="t" anchorCtr="0">
            <a:spAutoFit/>
          </a:bodyPr>
          <a:lstStyle>
            <a:lvl1pPr>
              <a:lnSpc>
                <a:spcPct val="100000"/>
              </a:lnSpc>
              <a:spcBef>
                <a:spcPts val="0"/>
              </a:spcBef>
              <a:defRPr sz="3600" b="1">
                <a:solidFill>
                  <a:schemeClr val="bg1"/>
                </a:solidFill>
                <a:latin typeface="+mj-lt"/>
              </a:defRPr>
            </a:lvl1pPr>
          </a:lstStyle>
          <a:p>
            <a:r>
              <a:rPr lang="en-US"/>
              <a:t>Click to edit Master title style</a:t>
            </a:r>
            <a:endParaRPr lang="en-US" dirty="0"/>
          </a:p>
        </p:txBody>
      </p:sp>
      <p:sp>
        <p:nvSpPr>
          <p:cNvPr id="1433605" name="Rectangle 5"/>
          <p:cNvSpPr>
            <a:spLocks noGrp="1" noChangeArrowheads="1"/>
          </p:cNvSpPr>
          <p:nvPr>
            <p:ph type="subTitle" sz="quarter" idx="1"/>
          </p:nvPr>
        </p:nvSpPr>
        <p:spPr>
          <a:xfrm>
            <a:off x="664381" y="3968105"/>
            <a:ext cx="5833834" cy="307777"/>
          </a:xfrm>
        </p:spPr>
        <p:txBody>
          <a:bodyPr wrap="square" lIns="0" tIns="0" rIns="0" bIns="0" anchor="t" anchorCtr="0">
            <a:spAutoFit/>
          </a:bodyPr>
          <a:lstStyle>
            <a:lvl1pPr marL="0" indent="0">
              <a:lnSpc>
                <a:spcPct val="100000"/>
              </a:lnSpc>
              <a:spcBef>
                <a:spcPts val="0"/>
              </a:spcBef>
              <a:buFont typeface="Wingdings 2" pitchFamily="18" charset="2"/>
              <a:buNone/>
              <a:defRPr sz="2000" b="0">
                <a:solidFill>
                  <a:schemeClr val="bg1"/>
                </a:solidFill>
                <a:latin typeface="+mj-lt"/>
              </a:defRPr>
            </a:lvl1pPr>
          </a:lstStyle>
          <a:p>
            <a:r>
              <a:rPr lang="en-US"/>
              <a:t>Click to edit Master subtitle style</a:t>
            </a:r>
            <a:endParaRPr lang="en-US" dirty="0"/>
          </a:p>
        </p:txBody>
      </p:sp>
      <p:cxnSp>
        <p:nvCxnSpPr>
          <p:cNvPr id="10" name="Straight Connector 9"/>
          <p:cNvCxnSpPr/>
          <p:nvPr/>
        </p:nvCxnSpPr>
        <p:spPr bwMode="auto">
          <a:xfrm flipH="1">
            <a:off x="0" y="6217920"/>
            <a:ext cx="12192127" cy="0"/>
          </a:xfrm>
          <a:prstGeom prst="line">
            <a:avLst/>
          </a:prstGeom>
          <a:solidFill>
            <a:schemeClr val="accent1"/>
          </a:solidFill>
          <a:ln w="12700" cap="flat" cmpd="sng" algn="ctr">
            <a:solidFill>
              <a:schemeClr val="bg2"/>
            </a:solidFill>
            <a:prstDash val="solid"/>
            <a:miter lim="800000"/>
            <a:headEnd type="none" w="med" len="med"/>
            <a:tailEnd type="none" w="med" len="med"/>
          </a:ln>
          <a:effectLst/>
        </p:spPr>
      </p:cxnSp>
      <p:grpSp>
        <p:nvGrpSpPr>
          <p:cNvPr id="13" name="Group 12">
            <a:extLst>
              <a:ext uri="{FF2B5EF4-FFF2-40B4-BE49-F238E27FC236}">
                <a16:creationId xmlns:a16="http://schemas.microsoft.com/office/drawing/2014/main" id="{FEFF432B-C949-431E-A90D-355ED5904B67}"/>
              </a:ext>
            </a:extLst>
          </p:cNvPr>
          <p:cNvGrpSpPr/>
          <p:nvPr/>
        </p:nvGrpSpPr>
        <p:grpSpPr>
          <a:xfrm>
            <a:off x="10546240" y="6380402"/>
            <a:ext cx="1219595" cy="186117"/>
            <a:chOff x="10543493" y="6380401"/>
            <a:chExt cx="1219277" cy="186117"/>
          </a:xfrm>
        </p:grpSpPr>
        <p:sp>
          <p:nvSpPr>
            <p:cNvPr id="14" name="Freeform 6">
              <a:extLst>
                <a:ext uri="{FF2B5EF4-FFF2-40B4-BE49-F238E27FC236}">
                  <a16:creationId xmlns:a16="http://schemas.microsoft.com/office/drawing/2014/main" id="{2B027AD6-A159-4CB4-85EF-A4C9FF6DE8ED}"/>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dirty="0">
                <a:latin typeface="+mj-lt"/>
              </a:endParaRPr>
            </a:p>
          </p:txBody>
        </p:sp>
        <p:sp>
          <p:nvSpPr>
            <p:cNvPr id="15" name="Freeform 7">
              <a:extLst>
                <a:ext uri="{FF2B5EF4-FFF2-40B4-BE49-F238E27FC236}">
                  <a16:creationId xmlns:a16="http://schemas.microsoft.com/office/drawing/2014/main" id="{E8181636-0E21-4B5B-83BC-1AF35BD9241A}"/>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dirty="0">
                <a:latin typeface="+mj-lt"/>
              </a:endParaRPr>
            </a:p>
          </p:txBody>
        </p:sp>
        <p:sp>
          <p:nvSpPr>
            <p:cNvPr id="16" name="Freeform 8">
              <a:extLst>
                <a:ext uri="{FF2B5EF4-FFF2-40B4-BE49-F238E27FC236}">
                  <a16:creationId xmlns:a16="http://schemas.microsoft.com/office/drawing/2014/main" id="{621C224B-0D82-4D18-90FA-BF70ED26D41B}"/>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dirty="0">
                <a:latin typeface="+mj-lt"/>
              </a:endParaRPr>
            </a:p>
          </p:txBody>
        </p:sp>
      </p:grpSp>
      <p:sp>
        <p:nvSpPr>
          <p:cNvPr id="17" name="Rectangle 16">
            <a:extLst>
              <a:ext uri="{FF2B5EF4-FFF2-40B4-BE49-F238E27FC236}">
                <a16:creationId xmlns:a16="http://schemas.microsoft.com/office/drawing/2014/main" id="{1E2E0DB3-A9B9-4D07-909C-6A78C78BAECB}"/>
              </a:ext>
            </a:extLst>
          </p:cNvPr>
          <p:cNvSpPr>
            <a:spLocks/>
          </p:cNvSpPr>
          <p:nvPr/>
        </p:nvSpPr>
        <p:spPr>
          <a:xfrm>
            <a:off x="8438674" y="6594128"/>
            <a:ext cx="3341528"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2021 HCL Technologies Limited  |  www.hcltech.com</a:t>
            </a:r>
          </a:p>
        </p:txBody>
      </p:sp>
      <p:pic>
        <p:nvPicPr>
          <p:cNvPr id="18" name="Picture 17">
            <a:extLst>
              <a:ext uri="{FF2B5EF4-FFF2-40B4-BE49-F238E27FC236}">
                <a16:creationId xmlns:a16="http://schemas.microsoft.com/office/drawing/2014/main" id="{76FB16F1-2AAB-4CD0-A6C0-AE2E883340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595" y="635925"/>
            <a:ext cx="5027143" cy="5015112"/>
          </a:xfrm>
          <a:prstGeom prst="rect">
            <a:avLst/>
          </a:prstGeom>
        </p:spPr>
      </p:pic>
    </p:spTree>
    <p:extLst>
      <p:ext uri="{BB962C8B-B14F-4D97-AF65-F5344CB8AC3E}">
        <p14:creationId xmlns:p14="http://schemas.microsoft.com/office/powerpoint/2010/main" val="41908674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529222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5397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407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p:nvSpPr>
        <p:spPr bwMode="auto">
          <a:xfrm>
            <a:off x="1" y="735106"/>
            <a:ext cx="12192000"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0850395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7FC4FA-D6D6-4D57-9C80-D2055B4D3118}"/>
              </a:ext>
            </a:extLst>
          </p:cNvPr>
          <p:cNvSpPr>
            <a:spLocks/>
          </p:cNvSpPr>
          <p:nvPr userDrawn="1"/>
        </p:nvSpPr>
        <p:spPr>
          <a:xfrm>
            <a:off x="7991343" y="6576274"/>
            <a:ext cx="3788859"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Copyright © 2020 HCL Technologies Limited  |  www.hcltech.com</a:t>
            </a:r>
          </a:p>
        </p:txBody>
      </p:sp>
    </p:spTree>
    <p:extLst>
      <p:ext uri="{BB962C8B-B14F-4D97-AF65-F5344CB8AC3E}">
        <p14:creationId xmlns:p14="http://schemas.microsoft.com/office/powerpoint/2010/main" val="41641842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2"/>
        </a:solidFill>
        <a:effectLst/>
      </p:bgPr>
    </p:bg>
    <p:spTree>
      <p:nvGrpSpPr>
        <p:cNvPr id="1" name=""/>
        <p:cNvGrpSpPr/>
        <p:nvPr/>
      </p:nvGrpSpPr>
      <p:grpSpPr>
        <a:xfrm>
          <a:off x="0" y="0"/>
          <a:ext cx="0" cy="0"/>
          <a:chOff x="0" y="0"/>
          <a:chExt cx="0" cy="0"/>
        </a:xfrm>
      </p:grpSpPr>
      <p:grpSp>
        <p:nvGrpSpPr>
          <p:cNvPr id="21" name="Group 20"/>
          <p:cNvGrpSpPr/>
          <p:nvPr/>
        </p:nvGrpSpPr>
        <p:grpSpPr>
          <a:xfrm>
            <a:off x="4210028" y="2517504"/>
            <a:ext cx="3771942" cy="576062"/>
            <a:chOff x="3712599" y="617435"/>
            <a:chExt cx="1795090" cy="274151"/>
          </a:xfrm>
        </p:grpSpPr>
        <p:sp>
          <p:nvSpPr>
            <p:cNvPr id="22" name="Freeform 7"/>
            <p:cNvSpPr>
              <a:spLocks/>
            </p:cNvSpPr>
            <p:nvPr userDrawn="1"/>
          </p:nvSpPr>
          <p:spPr bwMode="auto">
            <a:xfrm>
              <a:off x="3712599"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dirty="0"/>
            </a:p>
          </p:txBody>
        </p:sp>
        <p:sp>
          <p:nvSpPr>
            <p:cNvPr id="23" name="Freeform 8"/>
            <p:cNvSpPr>
              <a:spLocks/>
            </p:cNvSpPr>
            <p:nvPr userDrawn="1"/>
          </p:nvSpPr>
          <p:spPr bwMode="auto">
            <a:xfrm>
              <a:off x="4368177" y="617435"/>
              <a:ext cx="650811"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dirty="0"/>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dirty="0"/>
            </a:p>
          </p:txBody>
        </p:sp>
      </p:grpSp>
      <p:sp>
        <p:nvSpPr>
          <p:cNvPr id="54" name="TextBox 48"/>
          <p:cNvSpPr txBox="1">
            <a:spLocks noChangeArrowheads="1"/>
          </p:cNvSpPr>
          <p:nvPr/>
        </p:nvSpPr>
        <p:spPr bwMode="auto">
          <a:xfrm>
            <a:off x="3087823" y="5105410"/>
            <a:ext cx="6016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600" b="0" dirty="0">
                <a:solidFill>
                  <a:schemeClr val="bg1"/>
                </a:solidFill>
                <a:latin typeface="+mj-lt"/>
              </a:rPr>
              <a:t>$9.94 BILLION | 150,000+ IDEAPRENEURS | 46 COUNTRIES</a:t>
            </a:r>
          </a:p>
        </p:txBody>
      </p:sp>
      <p:sp>
        <p:nvSpPr>
          <p:cNvPr id="51" name="TextBox 48">
            <a:extLst>
              <a:ext uri="{FF2B5EF4-FFF2-40B4-BE49-F238E27FC236}">
                <a16:creationId xmlns:a16="http://schemas.microsoft.com/office/drawing/2014/main" id="{DB897070-8CAB-4115-99EC-6A8691EBE57D}"/>
              </a:ext>
            </a:extLst>
          </p:cNvPr>
          <p:cNvSpPr txBox="1">
            <a:spLocks noChangeArrowheads="1"/>
          </p:cNvSpPr>
          <p:nvPr/>
        </p:nvSpPr>
        <p:spPr bwMode="auto">
          <a:xfrm>
            <a:off x="4524972" y="3429013"/>
            <a:ext cx="31420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2400" b="0" spc="300" dirty="0">
                <a:solidFill>
                  <a:schemeClr val="bg1"/>
                </a:solidFill>
                <a:latin typeface="+mj-lt"/>
              </a:rPr>
              <a:t>www.hcltech.com</a:t>
            </a:r>
          </a:p>
        </p:txBody>
      </p:sp>
    </p:spTree>
    <p:extLst>
      <p:ext uri="{BB962C8B-B14F-4D97-AF65-F5344CB8AC3E}">
        <p14:creationId xmlns:p14="http://schemas.microsoft.com/office/powerpoint/2010/main" val="4319540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Blank">
  <p:cSld name="Subtitle Blank">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501303" y="799343"/>
            <a:ext cx="11108309" cy="457200"/>
          </a:xfrm>
          <a:prstGeom prst="rect">
            <a:avLst/>
          </a:prstGeom>
          <a:noFill/>
          <a:ln>
            <a:noFill/>
          </a:ln>
        </p:spPr>
        <p:txBody>
          <a:bodyPr spcFirstLastPara="1" wrap="square" lIns="91400" tIns="45700" rIns="91400" bIns="45700" anchor="t" anchorCtr="0">
            <a:noAutofit/>
          </a:bodyPr>
          <a:lstStyle>
            <a:lvl1pPr marL="457200" lvl="0" indent="-228600" algn="l">
              <a:lnSpc>
                <a:spcPct val="95000"/>
              </a:lnSpc>
              <a:spcBef>
                <a:spcPts val="1800"/>
              </a:spcBef>
              <a:spcAft>
                <a:spcPts val="0"/>
              </a:spcAft>
              <a:buClr>
                <a:srgbClr val="595959"/>
              </a:buClr>
              <a:buSzPts val="1600"/>
              <a:buFont typeface="Arial"/>
              <a:buNone/>
              <a:defRPr sz="1600" b="0" i="0">
                <a:solidFill>
                  <a:srgbClr val="595959"/>
                </a:solidFill>
                <a:latin typeface="Arial"/>
                <a:ea typeface="Arial"/>
                <a:cs typeface="Arial"/>
                <a:sym typeface="Arial"/>
              </a:defRPr>
            </a:lvl1pPr>
            <a:lvl2pPr marL="914400" lvl="1" indent="-228600" algn="l">
              <a:lnSpc>
                <a:spcPct val="95000"/>
              </a:lnSpc>
              <a:spcBef>
                <a:spcPts val="400"/>
              </a:spcBef>
              <a:spcAft>
                <a:spcPts val="0"/>
              </a:spcAft>
              <a:buClr>
                <a:schemeClr val="lt2"/>
              </a:buClr>
              <a:buSzPts val="1440"/>
              <a:buFont typeface="Arial"/>
              <a:buNone/>
              <a:defRPr sz="1600" b="0" i="0">
                <a:solidFill>
                  <a:schemeClr val="lt2"/>
                </a:solidFill>
              </a:defRPr>
            </a:lvl2pPr>
            <a:lvl3pPr marL="1371600" lvl="2" indent="-320039" algn="l">
              <a:lnSpc>
                <a:spcPct val="95000"/>
              </a:lnSpc>
              <a:spcBef>
                <a:spcPts val="400"/>
              </a:spcBef>
              <a:spcAft>
                <a:spcPts val="0"/>
              </a:spcAft>
              <a:buClr>
                <a:schemeClr val="lt2"/>
              </a:buClr>
              <a:buSzPts val="1440"/>
              <a:buChar char="•"/>
              <a:defRPr sz="1600" b="0" i="0">
                <a:solidFill>
                  <a:schemeClr val="lt2"/>
                </a:solidFill>
              </a:defRPr>
            </a:lvl3pPr>
            <a:lvl4pPr marL="1828800" lvl="3" indent="-330200" algn="l">
              <a:lnSpc>
                <a:spcPct val="95000"/>
              </a:lnSpc>
              <a:spcBef>
                <a:spcPts val="400"/>
              </a:spcBef>
              <a:spcAft>
                <a:spcPts val="0"/>
              </a:spcAft>
              <a:buClr>
                <a:schemeClr val="lt2"/>
              </a:buClr>
              <a:buSzPts val="1600"/>
              <a:buChar char="–"/>
              <a:defRPr sz="1600" b="0" i="0">
                <a:solidFill>
                  <a:schemeClr val="lt2"/>
                </a:solidFill>
              </a:defRPr>
            </a:lvl4pPr>
            <a:lvl5pPr marL="2286000" lvl="4" indent="-228600" algn="l">
              <a:lnSpc>
                <a:spcPct val="95000"/>
              </a:lnSpc>
              <a:spcBef>
                <a:spcPts val="400"/>
              </a:spcBef>
              <a:spcAft>
                <a:spcPts val="0"/>
              </a:spcAft>
              <a:buSzPts val="1440"/>
              <a:buFont typeface="Arial"/>
              <a:buNone/>
              <a:defRPr sz="1600" b="0" i="0">
                <a:solidFill>
                  <a:schemeClr val="lt2"/>
                </a:solidFill>
              </a:defRPr>
            </a:lvl5pPr>
            <a:lvl6pPr marL="2743200" lvl="5" indent="-342900" algn="l">
              <a:lnSpc>
                <a:spcPct val="95000"/>
              </a:lnSpc>
              <a:spcBef>
                <a:spcPts val="400"/>
              </a:spcBef>
              <a:spcAft>
                <a:spcPts val="0"/>
              </a:spcAft>
              <a:buClr>
                <a:schemeClr val="dk1"/>
              </a:buClr>
              <a:buSzPts val="1800"/>
              <a:buChar char="•"/>
              <a:defRPr/>
            </a:lvl6pPr>
            <a:lvl7pPr marL="3200400" lvl="6" indent="-342900" algn="l">
              <a:lnSpc>
                <a:spcPct val="95000"/>
              </a:lnSpc>
              <a:spcBef>
                <a:spcPts val="400"/>
              </a:spcBef>
              <a:spcAft>
                <a:spcPts val="0"/>
              </a:spcAft>
              <a:buClr>
                <a:schemeClr val="dk1"/>
              </a:buClr>
              <a:buSzPts val="1800"/>
              <a:buChar char="•"/>
              <a:defRPr/>
            </a:lvl7pPr>
            <a:lvl8pPr marL="3657600" lvl="7" indent="-342900" algn="l">
              <a:lnSpc>
                <a:spcPct val="95000"/>
              </a:lnSpc>
              <a:spcBef>
                <a:spcPts val="400"/>
              </a:spcBef>
              <a:spcAft>
                <a:spcPts val="0"/>
              </a:spcAft>
              <a:buClr>
                <a:schemeClr val="dk1"/>
              </a:buClr>
              <a:buSzPts val="1800"/>
              <a:buChar char="•"/>
              <a:defRPr/>
            </a:lvl8pPr>
            <a:lvl9pPr marL="4114800" lvl="8" indent="-342900" algn="l">
              <a:lnSpc>
                <a:spcPct val="95000"/>
              </a:lnSpc>
              <a:spcBef>
                <a:spcPts val="400"/>
              </a:spcBef>
              <a:spcAft>
                <a:spcPts val="400"/>
              </a:spcAft>
              <a:buClr>
                <a:schemeClr val="dk1"/>
              </a:buClr>
              <a:buSzPts val="1800"/>
              <a:buChar char="•"/>
              <a:defRPr/>
            </a:lvl9pPr>
          </a:lstStyle>
          <a:p>
            <a:endParaRPr/>
          </a:p>
        </p:txBody>
      </p:sp>
      <p:sp>
        <p:nvSpPr>
          <p:cNvPr id="30" name="Google Shape;30;p4"/>
          <p:cNvSpPr txBox="1">
            <a:spLocks noGrp="1"/>
          </p:cNvSpPr>
          <p:nvPr>
            <p:ph type="title"/>
          </p:nvPr>
        </p:nvSpPr>
        <p:spPr>
          <a:xfrm>
            <a:off x="507563" y="271539"/>
            <a:ext cx="11108311" cy="546731"/>
          </a:xfrm>
          <a:prstGeom prst="rect">
            <a:avLst/>
          </a:prstGeom>
          <a:noFill/>
          <a:ln>
            <a:noFill/>
          </a:ln>
        </p:spPr>
        <p:txBody>
          <a:bodyPr spcFirstLastPara="1" wrap="square" lIns="91400" tIns="45700" rIns="91400" bIns="45700" anchor="t" anchorCtr="0">
            <a:no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026729470"/>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401" y="1219201"/>
            <a:ext cx="11379200"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cxnSp>
        <p:nvCxnSpPr>
          <p:cNvPr id="3" name="Straight Connector 2"/>
          <p:cNvCxnSpPr/>
          <p:nvPr/>
        </p:nvCxnSpPr>
        <p:spPr bwMode="auto">
          <a:xfrm>
            <a:off x="0" y="868680"/>
            <a:ext cx="12192127"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1028" name="Rectangle 4"/>
          <p:cNvSpPr>
            <a:spLocks noGrp="1" noChangeArrowheads="1"/>
          </p:cNvSpPr>
          <p:nvPr>
            <p:ph type="title"/>
          </p:nvPr>
        </p:nvSpPr>
        <p:spPr bwMode="auto">
          <a:xfrm>
            <a:off x="406401" y="57076"/>
            <a:ext cx="11379200"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a:t>Click to edit Master title style</a:t>
            </a:r>
            <a:endParaRPr lang="en-US" dirty="0"/>
          </a:p>
        </p:txBody>
      </p:sp>
      <p:sp>
        <p:nvSpPr>
          <p:cNvPr id="10" name="Rectangle 9">
            <a:extLst>
              <a:ext uri="{FF2B5EF4-FFF2-40B4-BE49-F238E27FC236}">
                <a16:creationId xmlns:a16="http://schemas.microsoft.com/office/drawing/2014/main" id="{66C7C26F-6025-4A9C-9147-02ACF2511635}"/>
              </a:ext>
            </a:extLst>
          </p:cNvPr>
          <p:cNvSpPr/>
          <p:nvPr/>
        </p:nvSpPr>
        <p:spPr>
          <a:xfrm>
            <a:off x="547436" y="6594128"/>
            <a:ext cx="65"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endParaRPr lang="en-US" sz="900" dirty="0">
              <a:solidFill>
                <a:schemeClr val="tx1">
                  <a:lumMod val="65000"/>
                  <a:lumOff val="35000"/>
                </a:schemeClr>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B204D3DC-FAF4-45C0-958A-27B93C48168F}"/>
              </a:ext>
            </a:extLst>
          </p:cNvPr>
          <p:cNvSpPr>
            <a:spLocks/>
          </p:cNvSpPr>
          <p:nvPr/>
        </p:nvSpPr>
        <p:spPr>
          <a:xfrm>
            <a:off x="8438674" y="6594128"/>
            <a:ext cx="3341528"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2021 HCL Technologies Limited  |  www.hcltech.com</a:t>
            </a:r>
          </a:p>
        </p:txBody>
      </p:sp>
      <p:grpSp>
        <p:nvGrpSpPr>
          <p:cNvPr id="15" name="Group 14">
            <a:extLst>
              <a:ext uri="{FF2B5EF4-FFF2-40B4-BE49-F238E27FC236}">
                <a16:creationId xmlns:a16="http://schemas.microsoft.com/office/drawing/2014/main" id="{0887E8FC-6845-41F5-AF5A-D63CF7138495}"/>
              </a:ext>
            </a:extLst>
          </p:cNvPr>
          <p:cNvGrpSpPr/>
          <p:nvPr/>
        </p:nvGrpSpPr>
        <p:grpSpPr>
          <a:xfrm>
            <a:off x="10546240" y="6380402"/>
            <a:ext cx="1219595" cy="186117"/>
            <a:chOff x="10543493" y="6380401"/>
            <a:chExt cx="1219277" cy="186117"/>
          </a:xfrm>
        </p:grpSpPr>
        <p:sp>
          <p:nvSpPr>
            <p:cNvPr id="17" name="Freeform 6">
              <a:extLst>
                <a:ext uri="{FF2B5EF4-FFF2-40B4-BE49-F238E27FC236}">
                  <a16:creationId xmlns:a16="http://schemas.microsoft.com/office/drawing/2014/main" id="{90A4648C-7022-492E-B132-12914C2D83BA}"/>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dirty="0">
                <a:latin typeface="+mj-lt"/>
              </a:endParaRPr>
            </a:p>
          </p:txBody>
        </p:sp>
        <p:sp>
          <p:nvSpPr>
            <p:cNvPr id="18" name="Freeform 7">
              <a:extLst>
                <a:ext uri="{FF2B5EF4-FFF2-40B4-BE49-F238E27FC236}">
                  <a16:creationId xmlns:a16="http://schemas.microsoft.com/office/drawing/2014/main" id="{D72D539E-5F7D-4473-8C43-2D773C46E83E}"/>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dirty="0">
                <a:latin typeface="+mj-lt"/>
              </a:endParaRPr>
            </a:p>
          </p:txBody>
        </p:sp>
        <p:sp>
          <p:nvSpPr>
            <p:cNvPr id="19" name="Freeform 8">
              <a:extLst>
                <a:ext uri="{FF2B5EF4-FFF2-40B4-BE49-F238E27FC236}">
                  <a16:creationId xmlns:a16="http://schemas.microsoft.com/office/drawing/2014/main" id="{E78A5DF3-E550-4534-8122-29ABCEF74205}"/>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dirty="0">
                <a:latin typeface="+mj-lt"/>
              </a:endParaRPr>
            </a:p>
          </p:txBody>
        </p:sp>
      </p:grpSp>
      <p:cxnSp>
        <p:nvCxnSpPr>
          <p:cNvPr id="21" name="Straight Connector 20">
            <a:extLst>
              <a:ext uri="{FF2B5EF4-FFF2-40B4-BE49-F238E27FC236}">
                <a16:creationId xmlns:a16="http://schemas.microsoft.com/office/drawing/2014/main" id="{EA3B2962-CA1A-458D-8B01-78B5AA543C70}"/>
              </a:ext>
            </a:extLst>
          </p:cNvPr>
          <p:cNvCxnSpPr/>
          <p:nvPr/>
        </p:nvCxnSpPr>
        <p:spPr bwMode="auto">
          <a:xfrm>
            <a:off x="612862" y="6602656"/>
            <a:ext cx="0" cy="121443"/>
          </a:xfrm>
          <a:prstGeom prst="line">
            <a:avLst/>
          </a:prstGeom>
          <a:solidFill>
            <a:schemeClr val="accent1"/>
          </a:solidFill>
          <a:ln w="9525" cap="rnd" cmpd="sng" algn="ctr">
            <a:solidFill>
              <a:schemeClr val="tx1">
                <a:lumMod val="65000"/>
                <a:lumOff val="3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1DCD9049-97CB-4B01-9AF7-D979C81D05BE}"/>
              </a:ext>
            </a:extLst>
          </p:cNvPr>
          <p:cNvCxnSpPr/>
          <p:nvPr userDrawn="1"/>
        </p:nvCxnSpPr>
        <p:spPr bwMode="auto">
          <a:xfrm>
            <a:off x="0" y="868680"/>
            <a:ext cx="12192127"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Tree>
    <p:extLst>
      <p:ext uri="{BB962C8B-B14F-4D97-AF65-F5344CB8AC3E}">
        <p14:creationId xmlns:p14="http://schemas.microsoft.com/office/powerpoint/2010/main" val="1068733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hf sldNum="0" hdr="0" ftr="0" dt="0"/>
  <p:txStyles>
    <p:titleStyle>
      <a:lvl1pPr algn="l" rtl="0" eaLnBrk="1" fontAlgn="base" hangingPunct="1">
        <a:spcBef>
          <a:spcPct val="0"/>
        </a:spcBef>
        <a:spcAft>
          <a:spcPct val="0"/>
        </a:spcAft>
        <a:defRPr sz="2400" b="1" cap="none" baseline="0">
          <a:solidFill>
            <a:schemeClr val="bg2"/>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33363" indent="-233363" algn="l" rtl="0" eaLnBrk="1" fontAlgn="base" hangingPunct="1">
        <a:spcBef>
          <a:spcPct val="100000"/>
        </a:spcBef>
        <a:spcAft>
          <a:spcPct val="0"/>
        </a:spcAft>
        <a:buClr>
          <a:schemeClr val="tx1"/>
        </a:buClr>
        <a:buFont typeface="Arial" panose="020B0604020202020204" pitchFamily="34" charset="0"/>
        <a:buChar char="•"/>
        <a:defRPr sz="1600">
          <a:solidFill>
            <a:schemeClr val="tx1"/>
          </a:solidFill>
          <a:latin typeface="+mj-lt"/>
          <a:ea typeface="+mn-ea"/>
          <a:cs typeface="+mn-cs"/>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mj-lt"/>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mj-lt"/>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3.emf"/><Relationship Id="rId7" Type="http://schemas.openxmlformats.org/officeDocument/2006/relationships/image" Target="../media/image7.png"/><Relationship Id="rId12" Type="http://schemas.microsoft.com/office/2007/relationships/diagramDrawing" Target="../diagrams/drawing1.xm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11.sv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diagramQuickStyle" Target="../diagrams/quickStyle1.xml"/><Relationship Id="rId19"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diagramLayout" Target="../diagrams/layout1.xml"/><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C1A9A8-D255-4732-B040-50A3F2837F8A}"/>
              </a:ext>
            </a:extLst>
          </p:cNvPr>
          <p:cNvSpPr>
            <a:spLocks noGrp="1"/>
          </p:cNvSpPr>
          <p:nvPr>
            <p:ph type="title"/>
          </p:nvPr>
        </p:nvSpPr>
        <p:spPr>
          <a:xfrm>
            <a:off x="1" y="0"/>
            <a:ext cx="12191999" cy="901151"/>
          </a:xfrm>
        </p:spPr>
        <p:txBody>
          <a:bodyPr anchor="ctr"/>
          <a:lstStyle/>
          <a:p>
            <a:r>
              <a:rPr lang="en-US" dirty="0"/>
              <a:t>WHY CLOUD ASSESSMENT ?</a:t>
            </a:r>
          </a:p>
        </p:txBody>
      </p:sp>
      <p:sp>
        <p:nvSpPr>
          <p:cNvPr id="4" name="Text Placeholder 1">
            <a:extLst>
              <a:ext uri="{FF2B5EF4-FFF2-40B4-BE49-F238E27FC236}">
                <a16:creationId xmlns:a16="http://schemas.microsoft.com/office/drawing/2014/main" id="{EF69C5D3-6363-4F06-857B-23CB9059B434}"/>
              </a:ext>
            </a:extLst>
          </p:cNvPr>
          <p:cNvSpPr txBox="1">
            <a:spLocks/>
          </p:cNvSpPr>
          <p:nvPr/>
        </p:nvSpPr>
        <p:spPr bwMode="auto">
          <a:xfrm>
            <a:off x="7423421" y="1493331"/>
            <a:ext cx="4708023" cy="48392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spcFirstLastPara="1" vert="horz" wrap="square" lIns="91400" tIns="45700" rIns="91400" bIns="45700" numCol="1" anchor="t" anchorCtr="0" compatLnSpc="1">
            <a:prstTxWarp prst="textNoShape">
              <a:avLst/>
            </a:prstTxWarp>
            <a:noAutofit/>
          </a:bodyPr>
          <a:lstStyle>
            <a:lvl1pPr marL="457200" lvl="0" indent="-228600" algn="l" rtl="0" eaLnBrk="1" fontAlgn="base" hangingPunct="1">
              <a:lnSpc>
                <a:spcPct val="95000"/>
              </a:lnSpc>
              <a:spcBef>
                <a:spcPts val="1800"/>
              </a:spcBef>
              <a:spcAft>
                <a:spcPts val="0"/>
              </a:spcAft>
              <a:buClr>
                <a:srgbClr val="595959"/>
              </a:buClr>
              <a:buSzPts val="1600"/>
              <a:buFont typeface="Arial"/>
              <a:buNone/>
              <a:defRPr sz="1600" b="0" i="0">
                <a:solidFill>
                  <a:srgbClr val="595959"/>
                </a:solidFill>
                <a:latin typeface="Arial"/>
                <a:ea typeface="Arial"/>
                <a:cs typeface="Arial"/>
                <a:sym typeface="Arial"/>
              </a:defRPr>
            </a:lvl1pPr>
            <a:lvl2pPr marL="914400" lvl="1" indent="-228600" algn="l" rtl="0" eaLnBrk="1" fontAlgn="base" hangingPunct="1">
              <a:lnSpc>
                <a:spcPct val="95000"/>
              </a:lnSpc>
              <a:spcBef>
                <a:spcPts val="400"/>
              </a:spcBef>
              <a:spcAft>
                <a:spcPts val="0"/>
              </a:spcAft>
              <a:buClr>
                <a:schemeClr val="lt2"/>
              </a:buClr>
              <a:buSzPts val="1440"/>
              <a:buFont typeface="Arial"/>
              <a:buNone/>
              <a:defRPr sz="1600" b="0" i="0">
                <a:solidFill>
                  <a:schemeClr val="lt2"/>
                </a:solidFill>
                <a:latin typeface="+mj-lt"/>
              </a:defRPr>
            </a:lvl2pPr>
            <a:lvl3pPr marL="1371600" lvl="2" indent="-320039" algn="l" rtl="0" eaLnBrk="1" fontAlgn="base" hangingPunct="1">
              <a:lnSpc>
                <a:spcPct val="95000"/>
              </a:lnSpc>
              <a:spcBef>
                <a:spcPts val="400"/>
              </a:spcBef>
              <a:spcAft>
                <a:spcPts val="0"/>
              </a:spcAft>
              <a:buClr>
                <a:schemeClr val="lt2"/>
              </a:buClr>
              <a:buSzPts val="1440"/>
              <a:buFont typeface="Calibri" panose="020F0502020204030204" pitchFamily="34" charset="0"/>
              <a:buChar char="•"/>
              <a:defRPr sz="1600" b="0" i="0">
                <a:solidFill>
                  <a:schemeClr val="lt2"/>
                </a:solidFill>
                <a:latin typeface="+mj-lt"/>
              </a:defRPr>
            </a:lvl3pPr>
            <a:lvl4pPr marL="1828800" lvl="3" indent="-330200" algn="l" rtl="0" eaLnBrk="1" fontAlgn="base" hangingPunct="1">
              <a:lnSpc>
                <a:spcPct val="95000"/>
              </a:lnSpc>
              <a:spcBef>
                <a:spcPts val="400"/>
              </a:spcBef>
              <a:spcAft>
                <a:spcPts val="0"/>
              </a:spcAft>
              <a:buClr>
                <a:schemeClr val="lt2"/>
              </a:buClr>
              <a:buSzPts val="1600"/>
              <a:buFont typeface="Wingdings" pitchFamily="2" charset="2"/>
              <a:buChar char="–"/>
              <a:defRPr sz="1600" b="0" i="0">
                <a:solidFill>
                  <a:schemeClr val="lt2"/>
                </a:solidFill>
                <a:latin typeface="+mn-lt"/>
              </a:defRPr>
            </a:lvl4pPr>
            <a:lvl5pPr marL="2286000" lvl="4" indent="-228600" algn="l" rtl="0" eaLnBrk="1" fontAlgn="base" hangingPunct="1">
              <a:lnSpc>
                <a:spcPct val="95000"/>
              </a:lnSpc>
              <a:spcBef>
                <a:spcPts val="400"/>
              </a:spcBef>
              <a:spcAft>
                <a:spcPts val="0"/>
              </a:spcAft>
              <a:buClr>
                <a:schemeClr val="tx1"/>
              </a:buClr>
              <a:buSzPts val="1440"/>
              <a:buFont typeface="Arial"/>
              <a:buNone/>
              <a:defRPr sz="1600" b="0" i="0">
                <a:solidFill>
                  <a:schemeClr val="lt2"/>
                </a:solidFill>
                <a:latin typeface="+mn-lt"/>
              </a:defRPr>
            </a:lvl5pPr>
            <a:lvl6pPr marL="2743200" lvl="5" indent="-342900" algn="l" rtl="0" eaLnBrk="1" fontAlgn="base" hangingPunct="1">
              <a:lnSpc>
                <a:spcPct val="95000"/>
              </a:lnSpc>
              <a:spcBef>
                <a:spcPts val="400"/>
              </a:spcBef>
              <a:spcAft>
                <a:spcPts val="0"/>
              </a:spcAft>
              <a:buClr>
                <a:schemeClr val="dk1"/>
              </a:buClr>
              <a:buSzPts val="1800"/>
              <a:buFont typeface="Wingdings" pitchFamily="2" charset="2"/>
              <a:buChar char="•"/>
              <a:defRPr sz="1400">
                <a:solidFill>
                  <a:schemeClr val="tx1"/>
                </a:solidFill>
                <a:latin typeface="+mn-lt"/>
              </a:defRPr>
            </a:lvl6pPr>
            <a:lvl7pPr marL="3200400" lvl="6" indent="-342900" algn="l" rtl="0" eaLnBrk="1" fontAlgn="base" hangingPunct="1">
              <a:lnSpc>
                <a:spcPct val="95000"/>
              </a:lnSpc>
              <a:spcBef>
                <a:spcPts val="400"/>
              </a:spcBef>
              <a:spcAft>
                <a:spcPts val="0"/>
              </a:spcAft>
              <a:buClr>
                <a:schemeClr val="dk1"/>
              </a:buClr>
              <a:buSzPts val="1800"/>
              <a:buFont typeface="Wingdings" pitchFamily="2" charset="2"/>
              <a:buChar char="•"/>
              <a:defRPr sz="1400">
                <a:solidFill>
                  <a:schemeClr val="tx1"/>
                </a:solidFill>
                <a:latin typeface="+mn-lt"/>
              </a:defRPr>
            </a:lvl7pPr>
            <a:lvl8pPr marL="3657600" lvl="7" indent="-342900" algn="l" rtl="0" eaLnBrk="1" fontAlgn="base" hangingPunct="1">
              <a:lnSpc>
                <a:spcPct val="95000"/>
              </a:lnSpc>
              <a:spcBef>
                <a:spcPts val="400"/>
              </a:spcBef>
              <a:spcAft>
                <a:spcPts val="0"/>
              </a:spcAft>
              <a:buClr>
                <a:schemeClr val="dk1"/>
              </a:buClr>
              <a:buSzPts val="1800"/>
              <a:buFont typeface="Wingdings" pitchFamily="2" charset="2"/>
              <a:buChar char="•"/>
              <a:defRPr sz="1400">
                <a:solidFill>
                  <a:schemeClr val="tx1"/>
                </a:solidFill>
                <a:latin typeface="+mn-lt"/>
              </a:defRPr>
            </a:lvl8pPr>
            <a:lvl9pPr marL="4114800" lvl="8" indent="-342900" algn="l" rtl="0" eaLnBrk="1" fontAlgn="base" hangingPunct="1">
              <a:lnSpc>
                <a:spcPct val="95000"/>
              </a:lnSpc>
              <a:spcBef>
                <a:spcPts val="400"/>
              </a:spcBef>
              <a:spcAft>
                <a:spcPts val="400"/>
              </a:spcAft>
              <a:buClr>
                <a:schemeClr val="dk1"/>
              </a:buClr>
              <a:buSzPts val="1800"/>
              <a:buFont typeface="Wingdings" pitchFamily="2" charset="2"/>
              <a:buChar char="•"/>
              <a:defRPr sz="1400">
                <a:solidFill>
                  <a:schemeClr val="tx1"/>
                </a:solidFill>
                <a:latin typeface="+mn-lt"/>
              </a:defRPr>
            </a:lvl9pPr>
          </a:lstStyle>
          <a:p>
            <a:pPr marL="571500" marR="0" lvl="0" indent="-342900" algn="just" defTabSz="914400" rtl="0" eaLnBrk="1" fontAlgn="base" latinLnBrk="0" hangingPunct="1">
              <a:lnSpc>
                <a:spcPct val="95000"/>
              </a:lnSpc>
              <a:spcBef>
                <a:spcPts val="1800"/>
              </a:spcBef>
              <a:spcAft>
                <a:spcPts val="0"/>
              </a:spcAft>
              <a:buClr>
                <a:srgbClr val="595959"/>
              </a:buClr>
              <a:buSzPts val="1600"/>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8CC25301-1D88-4C58-B1A8-B83E876B26E2}"/>
              </a:ext>
            </a:extLst>
          </p:cNvPr>
          <p:cNvSpPr txBox="1"/>
          <p:nvPr/>
        </p:nvSpPr>
        <p:spPr>
          <a:xfrm>
            <a:off x="2306476" y="1070376"/>
            <a:ext cx="8002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Risks</a:t>
            </a:r>
          </a:p>
        </p:txBody>
      </p:sp>
      <p:sp>
        <p:nvSpPr>
          <p:cNvPr id="8" name="TextBox 7">
            <a:extLst>
              <a:ext uri="{FF2B5EF4-FFF2-40B4-BE49-F238E27FC236}">
                <a16:creationId xmlns:a16="http://schemas.microsoft.com/office/drawing/2014/main" id="{7662E0E6-CB03-42AA-ACAF-AD072C9C948F}"/>
              </a:ext>
            </a:extLst>
          </p:cNvPr>
          <p:cNvSpPr txBox="1"/>
          <p:nvPr/>
        </p:nvSpPr>
        <p:spPr>
          <a:xfrm>
            <a:off x="8896279" y="1070376"/>
            <a:ext cx="1095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rPr>
              <a:t>Benefits</a:t>
            </a:r>
          </a:p>
        </p:txBody>
      </p:sp>
      <p:cxnSp>
        <p:nvCxnSpPr>
          <p:cNvPr id="18" name="Straight Connector 17">
            <a:extLst>
              <a:ext uri="{FF2B5EF4-FFF2-40B4-BE49-F238E27FC236}">
                <a16:creationId xmlns:a16="http://schemas.microsoft.com/office/drawing/2014/main" id="{90113819-70A9-42F7-92D1-7153FA49290D}"/>
              </a:ext>
            </a:extLst>
          </p:cNvPr>
          <p:cNvCxnSpPr>
            <a:cxnSpLocks/>
          </p:cNvCxnSpPr>
          <p:nvPr/>
        </p:nvCxnSpPr>
        <p:spPr bwMode="auto">
          <a:xfrm flipH="1">
            <a:off x="6069493" y="1325214"/>
            <a:ext cx="3" cy="4613020"/>
          </a:xfrm>
          <a:prstGeom prst="line">
            <a:avLst/>
          </a:prstGeom>
          <a:ln w="9525"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 name="Group 5">
            <a:extLst>
              <a:ext uri="{FF2B5EF4-FFF2-40B4-BE49-F238E27FC236}">
                <a16:creationId xmlns:a16="http://schemas.microsoft.com/office/drawing/2014/main" id="{AA8B1F9E-7430-471A-9117-A03CFA0757B4}"/>
              </a:ext>
            </a:extLst>
          </p:cNvPr>
          <p:cNvGrpSpPr/>
          <p:nvPr/>
        </p:nvGrpSpPr>
        <p:grpSpPr>
          <a:xfrm>
            <a:off x="812596" y="1510745"/>
            <a:ext cx="3955984" cy="4613020"/>
            <a:chOff x="4087879" y="1316365"/>
            <a:chExt cx="3955984" cy="5301671"/>
          </a:xfrm>
        </p:grpSpPr>
        <p:pic>
          <p:nvPicPr>
            <p:cNvPr id="10" name="Picture 9">
              <a:extLst>
                <a:ext uri="{FF2B5EF4-FFF2-40B4-BE49-F238E27FC236}">
                  <a16:creationId xmlns:a16="http://schemas.microsoft.com/office/drawing/2014/main" id="{6B8E03C8-7878-4F55-BC87-B187B7883EA5}"/>
                </a:ext>
              </a:extLst>
            </p:cNvPr>
            <p:cNvPicPr>
              <a:picLocks noChangeAspect="1"/>
            </p:cNvPicPr>
            <p:nvPr/>
          </p:nvPicPr>
          <p:blipFill rotWithShape="1">
            <a:blip r:embed="rId3">
              <a:extLst>
                <a:ext uri="{28A0092B-C50C-407E-A947-70E740481C1C}">
                  <a14:useLocalDpi xmlns:a14="http://schemas.microsoft.com/office/drawing/2010/main" val="0"/>
                </a:ext>
              </a:extLst>
            </a:blip>
            <a:srcRect t="4635" b="4688"/>
            <a:stretch/>
          </p:blipFill>
          <p:spPr>
            <a:xfrm>
              <a:off x="4087879" y="1316365"/>
              <a:ext cx="3955984" cy="5301671"/>
            </a:xfrm>
            <a:prstGeom prst="rect">
              <a:avLst/>
            </a:prstGeom>
          </p:spPr>
        </p:pic>
        <p:sp>
          <p:nvSpPr>
            <p:cNvPr id="12" name="Rectangle 11">
              <a:extLst>
                <a:ext uri="{FF2B5EF4-FFF2-40B4-BE49-F238E27FC236}">
                  <a16:creationId xmlns:a16="http://schemas.microsoft.com/office/drawing/2014/main" id="{7BF5C911-F212-4422-903B-C82145B64A89}"/>
                </a:ext>
              </a:extLst>
            </p:cNvPr>
            <p:cNvSpPr/>
            <p:nvPr/>
          </p:nvSpPr>
          <p:spPr>
            <a:xfrm>
              <a:off x="4087880" y="1728789"/>
              <a:ext cx="3787978" cy="4240704"/>
            </a:xfrm>
            <a:prstGeom prst="rect">
              <a:avLst/>
            </a:prstGeom>
            <a:noFill/>
            <a:ln>
              <a:noFill/>
            </a:ln>
            <a:effectLst/>
          </p:spPr>
          <p:txBody>
            <a:bodyPr wrap="square" lIns="182880" tIns="137160" rIns="137160" bIns="137160" rtlCol="0" anchor="t">
              <a:noAutofit/>
            </a:bodyPr>
            <a:lstStyle/>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Applications sit on cloud with higher cost </a:t>
              </a:r>
            </a:p>
            <a:p>
              <a:pPr marL="571500" indent="-342900" algn="just">
                <a:buFont typeface="Wingdings" panose="05000000000000000000" pitchFamily="2" charset="2"/>
                <a:buChar char="ü"/>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indent="-342900" algn="just">
                <a:buFont typeface="Wingdings" panose="05000000000000000000" pitchFamily="2" charset="2"/>
                <a:buChar char="ü"/>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Lack of clarity on migration Risks and Mitigations</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Application incompatibility / complexity </a:t>
              </a:r>
            </a:p>
            <a:p>
              <a:pPr marL="22860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       and failure post migration</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Data Security and Compliance risks</a:t>
              </a:r>
            </a:p>
            <a:p>
              <a:pPr marL="571500" indent="-342900" algn="just">
                <a:buFont typeface="Wingdings" panose="05000000000000000000" pitchFamily="2" charset="2"/>
                <a:buChar char="ü"/>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indent="-342900" algn="just">
                <a:buFont typeface="Wingdings" panose="05000000000000000000" pitchFamily="2" charset="2"/>
                <a:buChar char="ü"/>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Unstructured and ambiguous migration approach </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Misinterpret workloads/ resources / dependencies </a:t>
              </a:r>
            </a:p>
          </p:txBody>
        </p:sp>
      </p:grpSp>
      <p:grpSp>
        <p:nvGrpSpPr>
          <p:cNvPr id="14" name="Group 13">
            <a:extLst>
              <a:ext uri="{FF2B5EF4-FFF2-40B4-BE49-F238E27FC236}">
                <a16:creationId xmlns:a16="http://schemas.microsoft.com/office/drawing/2014/main" id="{11E66886-F50D-4EC1-81CD-D26C1DB42074}"/>
              </a:ext>
            </a:extLst>
          </p:cNvPr>
          <p:cNvGrpSpPr/>
          <p:nvPr/>
        </p:nvGrpSpPr>
        <p:grpSpPr>
          <a:xfrm>
            <a:off x="7465873" y="1510745"/>
            <a:ext cx="3955984" cy="4613020"/>
            <a:chOff x="4224563" y="1198305"/>
            <a:chExt cx="3955984" cy="5301671"/>
          </a:xfrm>
        </p:grpSpPr>
        <p:pic>
          <p:nvPicPr>
            <p:cNvPr id="15" name="Picture 14">
              <a:extLst>
                <a:ext uri="{FF2B5EF4-FFF2-40B4-BE49-F238E27FC236}">
                  <a16:creationId xmlns:a16="http://schemas.microsoft.com/office/drawing/2014/main" id="{6EAD2742-513A-454F-92C2-584E443E29BA}"/>
                </a:ext>
              </a:extLst>
            </p:cNvPr>
            <p:cNvPicPr>
              <a:picLocks noChangeAspect="1"/>
            </p:cNvPicPr>
            <p:nvPr/>
          </p:nvPicPr>
          <p:blipFill rotWithShape="1">
            <a:blip r:embed="rId3">
              <a:extLst>
                <a:ext uri="{28A0092B-C50C-407E-A947-70E740481C1C}">
                  <a14:useLocalDpi xmlns:a14="http://schemas.microsoft.com/office/drawing/2010/main" val="0"/>
                </a:ext>
              </a:extLst>
            </a:blip>
            <a:srcRect t="4635" b="4688"/>
            <a:stretch/>
          </p:blipFill>
          <p:spPr>
            <a:xfrm>
              <a:off x="4224563" y="1198305"/>
              <a:ext cx="3955984" cy="5301671"/>
            </a:xfrm>
            <a:prstGeom prst="rect">
              <a:avLst/>
            </a:prstGeom>
          </p:spPr>
        </p:pic>
        <p:sp>
          <p:nvSpPr>
            <p:cNvPr id="16" name="Rectangle 15">
              <a:extLst>
                <a:ext uri="{FF2B5EF4-FFF2-40B4-BE49-F238E27FC236}">
                  <a16:creationId xmlns:a16="http://schemas.microsoft.com/office/drawing/2014/main" id="{2918C582-B8D8-4038-A6CE-EBE71F271E72}"/>
                </a:ext>
              </a:extLst>
            </p:cNvPr>
            <p:cNvSpPr/>
            <p:nvPr/>
          </p:nvSpPr>
          <p:spPr>
            <a:xfrm>
              <a:off x="4224563" y="1515560"/>
              <a:ext cx="3778390" cy="4240704"/>
            </a:xfrm>
            <a:prstGeom prst="rect">
              <a:avLst/>
            </a:prstGeom>
            <a:noFill/>
            <a:ln>
              <a:noFill/>
            </a:ln>
            <a:effectLst/>
          </p:spPr>
          <p:txBody>
            <a:bodyPr wrap="square" lIns="182880" tIns="137160" rIns="137160" bIns="137160" rtlCol="0" anchor="t">
              <a:noAutofit/>
            </a:bodyPr>
            <a:lstStyle/>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Optimized infrastructure </a:t>
              </a:r>
              <a:r>
                <a:rPr lang="en-US" sz="1400" dirty="0">
                  <a:solidFill>
                    <a:srgbClr val="FFFFFF"/>
                  </a:solidFill>
                  <a:latin typeface="Arial" panose="020B0604020202020204"/>
                </a:rPr>
                <a:t>cost</a:t>
              </a: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indent="-342900" algn="just">
                <a:buFont typeface="Wingdings" panose="05000000000000000000" pitchFamily="2" charset="2"/>
                <a:buChar char="ü"/>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sym typeface="Arial"/>
                </a:rPr>
                <a:t>Complete </a:t>
              </a:r>
              <a:r>
                <a:rPr lang="en-US" sz="1400" dirty="0">
                  <a:solidFill>
                    <a:srgbClr val="FFFFFF"/>
                  </a:solidFill>
                  <a:latin typeface="Arial" panose="020B0604020202020204"/>
                  <a:sym typeface="Arial"/>
                </a:rPr>
                <a:t>visibility of </a:t>
              </a: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sym typeface="Arial"/>
                </a:rPr>
                <a:t>underlying Infra and application dependencies and redundancies and associated risks of migration</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Improved Scalability / Elasticity / Reliability</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Enhanced Security features</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400" dirty="0">
                <a:solidFill>
                  <a:srgbClr val="FFFFFF"/>
                </a:solidFill>
                <a:latin typeface="Arial" panose="020B0604020202020204"/>
                <a:sym typeface="Arial"/>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sym typeface="Arial"/>
                </a:rPr>
                <a:t>Preparedness for the right sequence of migration</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rPr>
                <a:t>Aids in the planning of future expenditure </a:t>
              </a:r>
            </a:p>
            <a:p>
              <a:pPr marL="5715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FFFF"/>
                </a:solidFill>
                <a:effectLst/>
                <a:uLnTx/>
                <a:uFillTx/>
                <a:latin typeface="Arial" panose="020B0604020202020204"/>
                <a:ea typeface="+mn-ea"/>
                <a:cs typeface="+mn-cs"/>
                <a:sym typeface="Arial"/>
              </a:endParaRPr>
            </a:p>
          </p:txBody>
        </p:sp>
      </p:grpSp>
    </p:spTree>
    <p:extLst>
      <p:ext uri="{BB962C8B-B14F-4D97-AF65-F5344CB8AC3E}">
        <p14:creationId xmlns:p14="http://schemas.microsoft.com/office/powerpoint/2010/main" val="4140888200"/>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AE5-3006-41E4-8AF9-5C87BDE6DBF3}"/>
              </a:ext>
            </a:extLst>
          </p:cNvPr>
          <p:cNvSpPr>
            <a:spLocks noGrp="1"/>
          </p:cNvSpPr>
          <p:nvPr>
            <p:ph type="title"/>
          </p:nvPr>
        </p:nvSpPr>
        <p:spPr/>
        <p:txBody>
          <a:bodyPr/>
          <a:lstStyle/>
          <a:p>
            <a:r>
              <a:rPr lang="en-US" dirty="0"/>
              <a:t>Why Cloudscape is better than Azure Migrate </a:t>
            </a:r>
          </a:p>
        </p:txBody>
      </p:sp>
      <p:graphicFrame>
        <p:nvGraphicFramePr>
          <p:cNvPr id="6" name="Table 5">
            <a:extLst>
              <a:ext uri="{FF2B5EF4-FFF2-40B4-BE49-F238E27FC236}">
                <a16:creationId xmlns:a16="http://schemas.microsoft.com/office/drawing/2014/main" id="{37F6E33D-E526-4440-9458-A403C2B4A8CE}"/>
              </a:ext>
            </a:extLst>
          </p:cNvPr>
          <p:cNvGraphicFramePr>
            <a:graphicFrameLocks noGrp="1"/>
          </p:cNvGraphicFramePr>
          <p:nvPr/>
        </p:nvGraphicFramePr>
        <p:xfrm>
          <a:off x="406402" y="967039"/>
          <a:ext cx="11379199" cy="4935746"/>
        </p:xfrm>
        <a:graphic>
          <a:graphicData uri="http://schemas.openxmlformats.org/drawingml/2006/table">
            <a:tbl>
              <a:tblPr/>
              <a:tblGrid>
                <a:gridCol w="839302">
                  <a:extLst>
                    <a:ext uri="{9D8B030D-6E8A-4147-A177-3AD203B41FA5}">
                      <a16:colId xmlns:a16="http://schemas.microsoft.com/office/drawing/2014/main" val="2349195007"/>
                    </a:ext>
                  </a:extLst>
                </a:gridCol>
                <a:gridCol w="4611757">
                  <a:extLst>
                    <a:ext uri="{9D8B030D-6E8A-4147-A177-3AD203B41FA5}">
                      <a16:colId xmlns:a16="http://schemas.microsoft.com/office/drawing/2014/main" val="919540368"/>
                    </a:ext>
                  </a:extLst>
                </a:gridCol>
                <a:gridCol w="3366052">
                  <a:extLst>
                    <a:ext uri="{9D8B030D-6E8A-4147-A177-3AD203B41FA5}">
                      <a16:colId xmlns:a16="http://schemas.microsoft.com/office/drawing/2014/main" val="1253104967"/>
                    </a:ext>
                  </a:extLst>
                </a:gridCol>
                <a:gridCol w="2562088">
                  <a:extLst>
                    <a:ext uri="{9D8B030D-6E8A-4147-A177-3AD203B41FA5}">
                      <a16:colId xmlns:a16="http://schemas.microsoft.com/office/drawing/2014/main" val="2700910497"/>
                    </a:ext>
                  </a:extLst>
                </a:gridCol>
              </a:tblGrid>
              <a:tr h="158183">
                <a:tc>
                  <a:txBody>
                    <a:bodyPr/>
                    <a:lstStyle/>
                    <a:p>
                      <a:pPr algn="l" fontAlgn="t"/>
                      <a:r>
                        <a:rPr lang="en-US" sz="900" b="0" i="0" u="none" strike="noStrike">
                          <a:solidFill>
                            <a:srgbClr val="000000"/>
                          </a:solidFill>
                          <a:effectLst/>
                          <a:latin typeface="Calibri" panose="020F0502020204030204" pitchFamily="34" charset="0"/>
                        </a:rPr>
                        <a:t> </a:t>
                      </a:r>
                    </a:p>
                  </a:txBody>
                  <a:tcPr marL="1851" marR="1851" marT="18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212018"/>
                  </a:ext>
                </a:extLst>
              </a:tr>
              <a:tr h="158183">
                <a:tc>
                  <a:txBody>
                    <a:bodyPr/>
                    <a:lstStyle/>
                    <a:p>
                      <a:pPr algn="l" fontAlgn="t"/>
                      <a:r>
                        <a:rPr lang="en-US" sz="1100" b="1" i="0" u="none" strike="noStrike" dirty="0">
                          <a:solidFill>
                            <a:srgbClr val="000000"/>
                          </a:solidFill>
                          <a:effectLst/>
                          <a:latin typeface="Calibri" panose="020F0502020204030204" pitchFamily="34" charset="0"/>
                        </a:rPr>
                        <a:t>Platforms</a:t>
                      </a:r>
                      <a:r>
                        <a:rPr lang="en-US" sz="900" b="1" i="0" u="none" strike="noStrike" dirty="0">
                          <a:solidFill>
                            <a:srgbClr val="000000"/>
                          </a:solidFill>
                          <a:effectLst/>
                          <a:latin typeface="Calibri" panose="020F0502020204030204" pitchFamily="34" charset="0"/>
                        </a:rPr>
                        <a:t> </a:t>
                      </a:r>
                    </a:p>
                  </a:txBody>
                  <a:tcPr marL="1851" marR="1851" marT="18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Parameters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1" i="0" u="none" strike="noStrike" dirty="0" err="1">
                          <a:solidFill>
                            <a:srgbClr val="000000"/>
                          </a:solidFill>
                          <a:effectLst/>
                          <a:latin typeface="Calibri" panose="020F0502020204030204" pitchFamily="34" charset="0"/>
                        </a:rPr>
                        <a:t>CloudScape</a:t>
                      </a:r>
                      <a:endParaRPr lang="en-US" sz="1000" b="1" i="0" u="none" strike="noStrike" dirty="0">
                        <a:solidFill>
                          <a:srgbClr val="000000"/>
                        </a:solidFill>
                        <a:effectLst/>
                        <a:latin typeface="Calibri" panose="020F0502020204030204" pitchFamily="34" charset="0"/>
                      </a:endParaRP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Calibri" panose="020F0502020204030204" pitchFamily="34" charset="0"/>
                        </a:rPr>
                        <a:t>Azure Migrate</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2761085"/>
                  </a:ext>
                </a:extLst>
              </a:tr>
              <a:tr h="158183">
                <a:tc rowSpan="2">
                  <a:txBody>
                    <a:bodyPr/>
                    <a:lstStyle/>
                    <a:p>
                      <a:pPr algn="l" fontAlgn="t"/>
                      <a:r>
                        <a:rPr lang="en-US" sz="1100" b="1" i="0" u="none" strike="noStrike" dirty="0">
                          <a:solidFill>
                            <a:srgbClr val="4472C4"/>
                          </a:solidFill>
                          <a:effectLst/>
                          <a:latin typeface="Calibri" panose="020F0502020204030204" pitchFamily="34" charset="0"/>
                        </a:rPr>
                        <a:t>Agent/Agentless </a:t>
                      </a:r>
                    </a:p>
                  </a:txBody>
                  <a:tcPr marL="1851" marR="1851" marT="18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333333"/>
                          </a:solidFill>
                          <a:effectLst/>
                          <a:latin typeface="Calibri" panose="020F0502020204030204" pitchFamily="34" charset="0"/>
                        </a:rPr>
                        <a:t>Agentless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641481252"/>
                  </a:ext>
                </a:extLst>
              </a:tr>
              <a:tr h="158183">
                <a:tc vMerge="1">
                  <a:txBody>
                    <a:bodyPr/>
                    <a:lstStyle/>
                    <a:p>
                      <a:endParaRPr lang="en-US"/>
                    </a:p>
                  </a:txBody>
                  <a:tcPr/>
                </a:tc>
                <a:tc>
                  <a:txBody>
                    <a:bodyPr/>
                    <a:lstStyle/>
                    <a:p>
                      <a:pPr algn="l" fontAlgn="ctr"/>
                      <a:r>
                        <a:rPr lang="en-US" sz="1000" b="0" i="0" u="none" strike="noStrike" dirty="0">
                          <a:solidFill>
                            <a:srgbClr val="333333"/>
                          </a:solidFill>
                          <a:effectLst/>
                          <a:latin typeface="Calibri" panose="020F0502020204030204" pitchFamily="34" charset="0"/>
                        </a:rPr>
                        <a:t>Collect VM and physical server ( windows and Linux)</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Only Vcenter data</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411445410"/>
                  </a:ext>
                </a:extLst>
              </a:tr>
              <a:tr h="158183">
                <a:tc rowSpan="27">
                  <a:txBody>
                    <a:bodyPr/>
                    <a:lstStyle/>
                    <a:p>
                      <a:pPr algn="l" fontAlgn="t"/>
                      <a:r>
                        <a:rPr lang="en-US" sz="1100" b="1" i="0" u="none" strike="noStrike" dirty="0">
                          <a:solidFill>
                            <a:srgbClr val="4472C4"/>
                          </a:solidFill>
                          <a:effectLst/>
                          <a:latin typeface="Calibri" panose="020F0502020204030204" pitchFamily="34" charset="0"/>
                        </a:rPr>
                        <a:t>Windows Server</a:t>
                      </a:r>
                    </a:p>
                  </a:txBody>
                  <a:tcPr marL="1851" marR="1851" marT="18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725359749"/>
                  </a:ext>
                </a:extLst>
              </a:tr>
              <a:tr h="158183">
                <a:tc vMerge="1">
                  <a:txBody>
                    <a:bodyPr/>
                    <a:lstStyle/>
                    <a:p>
                      <a:endParaRPr lang="en-US"/>
                    </a:p>
                  </a:txBody>
                  <a:tcPr/>
                </a:tc>
                <a:tc>
                  <a:txBody>
                    <a:bodyPr/>
                    <a:lstStyle/>
                    <a:p>
                      <a:pPr algn="l" fontAlgn="ctr"/>
                      <a:r>
                        <a:rPr lang="en-US" sz="1000" b="1" i="0" u="none" strike="noStrike" dirty="0">
                          <a:solidFill>
                            <a:srgbClr val="333333"/>
                          </a:solidFill>
                          <a:effectLst/>
                          <a:latin typeface="Arial" panose="020B0604020202020204" pitchFamily="34" charset="0"/>
                        </a:rPr>
                        <a:t>Hardware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 </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148281189"/>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Serial Number (Dell Service Tag, etc)</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628774814"/>
                  </a:ext>
                </a:extLst>
              </a:tr>
              <a:tr h="15818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Physical Memory</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10910564"/>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Physical CPU</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804116057"/>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Physical Hard Drive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736382120"/>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HBA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399757351"/>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Network Card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36559586"/>
                  </a:ext>
                </a:extLst>
              </a:tr>
              <a:tr h="15818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Software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14781453"/>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OS Version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918983644"/>
                  </a:ext>
                </a:extLst>
              </a:tr>
              <a:tr h="15818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Installed Applications and versions with process ID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53571555"/>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Services and status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297162702"/>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Logical Disks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068501805"/>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Shares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9351977"/>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HTTP get on port 80</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50881836"/>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Operational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79049885"/>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Event Log information (3 days of Errors and Warnings)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898710228"/>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Citrix Metaframe Server Inventory</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49395515"/>
                  </a:ext>
                </a:extLst>
              </a:tr>
              <a:tr h="15818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Performance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243371266"/>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CPU Performance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075122986"/>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Process specific Performance metrics (CPU, Swap, etc)</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833412504"/>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Memory Performance (bytes used / % used )</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26974155"/>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Disk (Logical and Physical) performance (I/O per sec, I/O bytes, latency, etc)</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357675303"/>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Network Interface Utilization (I/O bytes, etc)</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704118600"/>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Process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573550415"/>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Windows Netstat Connectivity Information (opt-in only)</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930714718"/>
                  </a:ext>
                </a:extLst>
              </a:tr>
              <a:tr h="15818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DNS A records and C names where applicable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043459400"/>
                  </a:ext>
                </a:extLst>
              </a:tr>
            </a:tbl>
          </a:graphicData>
        </a:graphic>
      </p:graphicFrame>
    </p:spTree>
    <p:extLst>
      <p:ext uri="{BB962C8B-B14F-4D97-AF65-F5344CB8AC3E}">
        <p14:creationId xmlns:p14="http://schemas.microsoft.com/office/powerpoint/2010/main" val="37203132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AE5-3006-41E4-8AF9-5C87BDE6DBF3}"/>
              </a:ext>
            </a:extLst>
          </p:cNvPr>
          <p:cNvSpPr>
            <a:spLocks noGrp="1"/>
          </p:cNvSpPr>
          <p:nvPr>
            <p:ph type="title"/>
          </p:nvPr>
        </p:nvSpPr>
        <p:spPr/>
        <p:txBody>
          <a:bodyPr/>
          <a:lstStyle/>
          <a:p>
            <a:r>
              <a:rPr lang="en-US" dirty="0"/>
              <a:t>Why Cloudscape is better than Azure Migrate </a:t>
            </a:r>
          </a:p>
        </p:txBody>
      </p:sp>
      <p:graphicFrame>
        <p:nvGraphicFramePr>
          <p:cNvPr id="3" name="Table 2">
            <a:extLst>
              <a:ext uri="{FF2B5EF4-FFF2-40B4-BE49-F238E27FC236}">
                <a16:creationId xmlns:a16="http://schemas.microsoft.com/office/drawing/2014/main" id="{82E963AB-DA52-45E5-A887-7BBE91BEE04D}"/>
              </a:ext>
            </a:extLst>
          </p:cNvPr>
          <p:cNvGraphicFramePr>
            <a:graphicFrameLocks noGrp="1"/>
          </p:cNvGraphicFramePr>
          <p:nvPr>
            <p:extLst>
              <p:ext uri="{D42A27DB-BD31-4B8C-83A1-F6EECF244321}">
                <p14:modId xmlns:p14="http://schemas.microsoft.com/office/powerpoint/2010/main" val="2444923555"/>
              </p:ext>
            </p:extLst>
          </p:nvPr>
        </p:nvGraphicFramePr>
        <p:xfrm>
          <a:off x="406400" y="1046922"/>
          <a:ext cx="11379199" cy="4387742"/>
        </p:xfrm>
        <a:graphic>
          <a:graphicData uri="http://schemas.openxmlformats.org/drawingml/2006/table">
            <a:tbl>
              <a:tblPr/>
              <a:tblGrid>
                <a:gridCol w="839302">
                  <a:extLst>
                    <a:ext uri="{9D8B030D-6E8A-4147-A177-3AD203B41FA5}">
                      <a16:colId xmlns:a16="http://schemas.microsoft.com/office/drawing/2014/main" val="1501454864"/>
                    </a:ext>
                  </a:extLst>
                </a:gridCol>
                <a:gridCol w="4611757">
                  <a:extLst>
                    <a:ext uri="{9D8B030D-6E8A-4147-A177-3AD203B41FA5}">
                      <a16:colId xmlns:a16="http://schemas.microsoft.com/office/drawing/2014/main" val="461665687"/>
                    </a:ext>
                  </a:extLst>
                </a:gridCol>
                <a:gridCol w="3366052">
                  <a:extLst>
                    <a:ext uri="{9D8B030D-6E8A-4147-A177-3AD203B41FA5}">
                      <a16:colId xmlns:a16="http://schemas.microsoft.com/office/drawing/2014/main" val="464097197"/>
                    </a:ext>
                  </a:extLst>
                </a:gridCol>
                <a:gridCol w="2562088">
                  <a:extLst>
                    <a:ext uri="{9D8B030D-6E8A-4147-A177-3AD203B41FA5}">
                      <a16:colId xmlns:a16="http://schemas.microsoft.com/office/drawing/2014/main" val="3807129143"/>
                    </a:ext>
                  </a:extLst>
                </a:gridCol>
              </a:tblGrid>
              <a:tr h="66261">
                <a:tc rowSpan="24">
                  <a:txBody>
                    <a:bodyPr/>
                    <a:lstStyle/>
                    <a:p>
                      <a:pPr algn="l" fontAlgn="t"/>
                      <a:r>
                        <a:rPr lang="en-US" sz="1100" b="1" i="0" u="none" strike="noStrike" dirty="0">
                          <a:solidFill>
                            <a:srgbClr val="0070C0"/>
                          </a:solidFill>
                          <a:effectLst/>
                          <a:latin typeface="Calibri" panose="020F0502020204030204" pitchFamily="34" charset="0"/>
                        </a:rPr>
                        <a:t>Linux/Unix Server</a:t>
                      </a:r>
                    </a:p>
                  </a:txBody>
                  <a:tcPr marL="1851" marR="1851" marT="18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100" b="1" dirty="0"/>
                        <a:t>Parameters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a:r>
                        <a:rPr lang="en-US" sz="1100" b="1" dirty="0"/>
                        <a:t>Cloudscape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a:r>
                        <a:rPr lang="en-US" sz="1100" b="1" dirty="0"/>
                        <a:t>Azure Migrate</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1402482"/>
                  </a:ext>
                </a:extLst>
              </a:tr>
              <a:tr h="177800">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algn="l" fontAlgn="ctr"/>
                      <a:r>
                        <a:rPr lang="en-US" sz="1000" b="0" i="0" u="none" strike="noStrike" dirty="0">
                          <a:solidFill>
                            <a:srgbClr val="333333"/>
                          </a:solidFill>
                          <a:effectLst/>
                          <a:latin typeface="Arial" panose="020B0604020202020204" pitchFamily="34" charset="0"/>
                        </a:rPr>
                        <a:t>Physical Memory</a:t>
                      </a:r>
                    </a:p>
                  </a:txBody>
                  <a:tcPr marL="1851" marR="1851" marT="1851"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8916687"/>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Physical CPU</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277059710"/>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Physical Hard Drive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898218114"/>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Network Interfaces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480019257"/>
                  </a:ext>
                </a:extLst>
              </a:tr>
              <a:tr h="177800">
                <a:tc vMerge="1">
                  <a:txBody>
                    <a:bodyPr/>
                    <a:lstStyle/>
                    <a:p>
                      <a:endParaRPr lang="en-US"/>
                    </a:p>
                  </a:txBody>
                  <a:tcPr/>
                </a:tc>
                <a:tc>
                  <a:txBody>
                    <a:bodyPr/>
                    <a:lstStyle/>
                    <a:p>
                      <a:pPr algn="l" fontAlgn="ctr"/>
                      <a:r>
                        <a:rPr lang="en-US" sz="1000" b="1" i="0" u="none" strike="noStrike" dirty="0">
                          <a:solidFill>
                            <a:srgbClr val="333333"/>
                          </a:solidFill>
                          <a:effectLst/>
                          <a:latin typeface="Arial" panose="020B0604020202020204" pitchFamily="34" charset="0"/>
                        </a:rPr>
                        <a:t>Software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708390860"/>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OS Description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852999296"/>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Installed Applications and versions with process ID information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6315035"/>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Logical Disks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49944433"/>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Filesystems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56279668"/>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HTTP get on port 80</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88985783"/>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Inventory via SSH</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581474631"/>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Operating System</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023613445"/>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OS Version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69403636"/>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OS Distribution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042898492"/>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OS Distribution Version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530104780"/>
                  </a:ext>
                </a:extLst>
              </a:tr>
              <a:tr h="177800">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CPU Architecture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352639199"/>
                  </a:ext>
                </a:extLst>
              </a:tr>
              <a:tr h="177800">
                <a:tc vMerge="1">
                  <a:txBody>
                    <a:bodyPr/>
                    <a:lstStyle/>
                    <a:p>
                      <a:endParaRPr lang="en-US"/>
                    </a:p>
                  </a:txBody>
                  <a:tcPr/>
                </a:tc>
                <a:tc>
                  <a:txBody>
                    <a:bodyPr/>
                    <a:lstStyle/>
                    <a:p>
                      <a:pPr algn="l" fontAlgn="ctr"/>
                      <a:r>
                        <a:rPr lang="en-US" sz="1000" b="1" i="0" u="none" strike="noStrike" dirty="0">
                          <a:solidFill>
                            <a:srgbClr val="333333"/>
                          </a:solidFill>
                          <a:effectLst/>
                          <a:latin typeface="Arial" panose="020B0604020202020204" pitchFamily="34" charset="0"/>
                        </a:rPr>
                        <a:t>Performance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04119942"/>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CPU Performance</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48523763"/>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Memory Performance (bytes used / % used )</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280789234"/>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Physical Disk I/O</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226249949"/>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Running Processes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742871282"/>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Socket Connectivity Information (uses TCP-MIB via SNMP / prefers RFC 4022 version)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87060141"/>
                  </a:ext>
                </a:extLst>
              </a:tr>
              <a:tr h="177800">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Network Interface Utilization</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1851" marR="1851" marT="1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Cannot do</a:t>
                      </a:r>
                    </a:p>
                  </a:txBody>
                  <a:tcPr marL="1851" marR="1851" marT="1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991445642"/>
                  </a:ext>
                </a:extLst>
              </a:tr>
            </a:tbl>
          </a:graphicData>
        </a:graphic>
      </p:graphicFrame>
    </p:spTree>
    <p:extLst>
      <p:ext uri="{BB962C8B-B14F-4D97-AF65-F5344CB8AC3E}">
        <p14:creationId xmlns:p14="http://schemas.microsoft.com/office/powerpoint/2010/main" val="27327921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AE5-3006-41E4-8AF9-5C87BDE6DBF3}"/>
              </a:ext>
            </a:extLst>
          </p:cNvPr>
          <p:cNvSpPr>
            <a:spLocks noGrp="1"/>
          </p:cNvSpPr>
          <p:nvPr>
            <p:ph type="title"/>
          </p:nvPr>
        </p:nvSpPr>
        <p:spPr/>
        <p:txBody>
          <a:bodyPr/>
          <a:lstStyle/>
          <a:p>
            <a:r>
              <a:rPr lang="en-US" dirty="0"/>
              <a:t>Why Cloudscape is better than Azure Migrate </a:t>
            </a:r>
          </a:p>
        </p:txBody>
      </p:sp>
      <p:graphicFrame>
        <p:nvGraphicFramePr>
          <p:cNvPr id="5" name="Table 4">
            <a:extLst>
              <a:ext uri="{FF2B5EF4-FFF2-40B4-BE49-F238E27FC236}">
                <a16:creationId xmlns:a16="http://schemas.microsoft.com/office/drawing/2014/main" id="{AE395526-3C50-4DF4-9A54-4EFE395524E4}"/>
              </a:ext>
            </a:extLst>
          </p:cNvPr>
          <p:cNvGraphicFramePr>
            <a:graphicFrameLocks noGrp="1"/>
          </p:cNvGraphicFramePr>
          <p:nvPr>
            <p:extLst>
              <p:ext uri="{D42A27DB-BD31-4B8C-83A1-F6EECF244321}">
                <p14:modId xmlns:p14="http://schemas.microsoft.com/office/powerpoint/2010/main" val="2372730095"/>
              </p:ext>
            </p:extLst>
          </p:nvPr>
        </p:nvGraphicFramePr>
        <p:xfrm>
          <a:off x="468243" y="1041811"/>
          <a:ext cx="11255513" cy="5019163"/>
        </p:xfrm>
        <a:graphic>
          <a:graphicData uri="http://schemas.openxmlformats.org/drawingml/2006/table">
            <a:tbl>
              <a:tblPr/>
              <a:tblGrid>
                <a:gridCol w="1095514">
                  <a:extLst>
                    <a:ext uri="{9D8B030D-6E8A-4147-A177-3AD203B41FA5}">
                      <a16:colId xmlns:a16="http://schemas.microsoft.com/office/drawing/2014/main" val="3132782964"/>
                    </a:ext>
                  </a:extLst>
                </a:gridCol>
                <a:gridCol w="4055165">
                  <a:extLst>
                    <a:ext uri="{9D8B030D-6E8A-4147-A177-3AD203B41FA5}">
                      <a16:colId xmlns:a16="http://schemas.microsoft.com/office/drawing/2014/main" val="833870479"/>
                    </a:ext>
                  </a:extLst>
                </a:gridCol>
                <a:gridCol w="4083799">
                  <a:extLst>
                    <a:ext uri="{9D8B030D-6E8A-4147-A177-3AD203B41FA5}">
                      <a16:colId xmlns:a16="http://schemas.microsoft.com/office/drawing/2014/main" val="1764783853"/>
                    </a:ext>
                  </a:extLst>
                </a:gridCol>
                <a:gridCol w="2021035">
                  <a:extLst>
                    <a:ext uri="{9D8B030D-6E8A-4147-A177-3AD203B41FA5}">
                      <a16:colId xmlns:a16="http://schemas.microsoft.com/office/drawing/2014/main" val="976285658"/>
                    </a:ext>
                  </a:extLst>
                </a:gridCol>
              </a:tblGrid>
              <a:tr h="150543">
                <a:tc>
                  <a:txBody>
                    <a:bodyPr/>
                    <a:lstStyle/>
                    <a:p>
                      <a:pPr algn="l" fontAlgn="t"/>
                      <a:endParaRPr lang="en-US" sz="900" b="1" i="0" u="none" strike="noStrike" dirty="0">
                        <a:solidFill>
                          <a:srgbClr val="0070C0"/>
                        </a:solidFill>
                        <a:effectLst/>
                        <a:latin typeface="Calibri" panose="020F0502020204030204" pitchFamily="34" charset="0"/>
                      </a:endParaRPr>
                    </a:p>
                  </a:txBody>
                  <a:tcPr marL="3962" marR="3962" marT="39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333333"/>
                          </a:solidFill>
                          <a:effectLst/>
                          <a:latin typeface="Arial" panose="020B0604020202020204" pitchFamily="34" charset="0"/>
                        </a:rPr>
                        <a:t>Parameters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dirty="0">
                          <a:solidFill>
                            <a:srgbClr val="333333"/>
                          </a:solidFill>
                          <a:effectLst/>
                          <a:latin typeface="Arial" panose="020B0604020202020204" pitchFamily="34" charset="0"/>
                        </a:rPr>
                        <a:t>Cloudscape</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Azure Migrate</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213368120"/>
                  </a:ext>
                </a:extLst>
              </a:tr>
              <a:tr h="150543">
                <a:tc rowSpan="20">
                  <a:txBody>
                    <a:bodyPr/>
                    <a:lstStyle/>
                    <a:p>
                      <a:pPr algn="l" fontAlgn="t"/>
                      <a:r>
                        <a:rPr lang="en-US" sz="1100" b="1" i="0" u="none" strike="noStrike" dirty="0">
                          <a:solidFill>
                            <a:srgbClr val="0070C0"/>
                          </a:solidFill>
                          <a:effectLst/>
                          <a:latin typeface="Calibri" panose="020F0502020204030204" pitchFamily="34" charset="0"/>
                        </a:rPr>
                        <a:t>VMWARE</a:t>
                      </a:r>
                    </a:p>
                  </a:txBody>
                  <a:tcPr marL="3962" marR="3962" marT="39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333333"/>
                          </a:solidFill>
                          <a:effectLst/>
                          <a:latin typeface="Arial" panose="020B0604020202020204" pitchFamily="34" charset="0"/>
                        </a:rPr>
                        <a:t>Hardware Information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Through Vcenter configuration</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65628319"/>
                  </a:ext>
                </a:extLst>
              </a:tr>
              <a:tr h="15054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Server Model</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85201071"/>
                  </a:ext>
                </a:extLst>
              </a:tr>
              <a:tr h="177916">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Network Connectivity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 . Network performance data if available in Vcenter</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720579434"/>
                  </a:ext>
                </a:extLst>
              </a:tr>
              <a:tr h="15054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Physical Memory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43624177"/>
                  </a:ext>
                </a:extLst>
              </a:tr>
              <a:tr h="15054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CPU</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04928925"/>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Disk Information (size and configuration)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36612655"/>
                  </a:ext>
                </a:extLst>
              </a:tr>
              <a:tr h="15054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Software Information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568420493"/>
                  </a:ext>
                </a:extLst>
              </a:tr>
              <a:tr h="150543">
                <a:tc vMerge="1">
                  <a:txBody>
                    <a:bodyPr/>
                    <a:lstStyle/>
                    <a:p>
                      <a:endParaRPr lang="en-US"/>
                    </a:p>
                  </a:txBody>
                  <a:tcPr/>
                </a:tc>
                <a:tc>
                  <a:txBody>
                    <a:bodyPr/>
                    <a:lstStyle/>
                    <a:p>
                      <a:pPr algn="l" fontAlgn="ctr"/>
                      <a:r>
                        <a:rPr lang="en-US" sz="1000" b="1" i="0" u="none" strike="noStrike" dirty="0">
                          <a:solidFill>
                            <a:srgbClr val="333333"/>
                          </a:solidFill>
                          <a:effectLst/>
                          <a:latin typeface="Arial" panose="020B0604020202020204" pitchFamily="34" charset="0"/>
                        </a:rPr>
                        <a:t>Guest Inventory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75353310"/>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OS Version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975659261"/>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ESX Location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No</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112523169"/>
                  </a:ext>
                </a:extLst>
              </a:tr>
              <a:tr h="15054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Host Inventory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No</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09118293"/>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OS Version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No</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516250"/>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DataStore mapping to hosts and guests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No</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351894812"/>
                  </a:ext>
                </a:extLst>
              </a:tr>
              <a:tr h="150543">
                <a:tc vMerge="1">
                  <a:txBody>
                    <a:bodyPr/>
                    <a:lstStyle/>
                    <a:p>
                      <a:endParaRPr lang="en-US"/>
                    </a:p>
                  </a:txBody>
                  <a:tcPr/>
                </a:tc>
                <a:tc>
                  <a:txBody>
                    <a:bodyPr/>
                    <a:lstStyle/>
                    <a:p>
                      <a:pPr algn="l" fontAlgn="ctr"/>
                      <a:r>
                        <a:rPr lang="en-US" sz="1000" b="1" i="0" u="none" strike="noStrike" dirty="0">
                          <a:solidFill>
                            <a:srgbClr val="333333"/>
                          </a:solidFill>
                          <a:effectLst/>
                          <a:latin typeface="Arial" panose="020B0604020202020204" pitchFamily="34" charset="0"/>
                        </a:rPr>
                        <a:t>Operational Information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536959492"/>
                  </a:ext>
                </a:extLst>
              </a:tr>
              <a:tr h="15054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Virtual Switch configuration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326292516"/>
                  </a:ext>
                </a:extLst>
              </a:tr>
              <a:tr h="15054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Performance</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130982663"/>
                  </a:ext>
                </a:extLst>
              </a:tr>
              <a:tr h="150543">
                <a:tc vMerge="1">
                  <a:txBody>
                    <a:bodyPr/>
                    <a:lstStyle/>
                    <a:p>
                      <a:endParaRPr lang="en-US"/>
                    </a:p>
                  </a:txBody>
                  <a:tcPr/>
                </a:tc>
                <a:tc>
                  <a:txBody>
                    <a:bodyPr/>
                    <a:lstStyle/>
                    <a:p>
                      <a:pPr algn="l" fontAlgn="ctr"/>
                      <a:r>
                        <a:rPr lang="en-US" sz="1000" b="0" i="0" u="none" strike="noStrike" dirty="0">
                          <a:solidFill>
                            <a:srgbClr val="333333"/>
                          </a:solidFill>
                          <a:effectLst/>
                          <a:latin typeface="Arial" panose="020B0604020202020204" pitchFamily="34" charset="0"/>
                        </a:rPr>
                        <a:t>CPU Utilization (wait time, ready time, </a:t>
                      </a:r>
                      <a:r>
                        <a:rPr lang="en-US" sz="1000" b="0" i="0" u="none" strike="noStrike" dirty="0" err="1">
                          <a:solidFill>
                            <a:srgbClr val="333333"/>
                          </a:solidFill>
                          <a:effectLst/>
                          <a:latin typeface="Arial" panose="020B0604020202020204" pitchFamily="34" charset="0"/>
                        </a:rPr>
                        <a:t>etc</a:t>
                      </a:r>
                      <a:r>
                        <a:rPr lang="en-US" sz="1000" b="0" i="0" u="none" strike="noStrike" dirty="0">
                          <a:solidFill>
                            <a:srgbClr val="333333"/>
                          </a:solidFill>
                          <a:effectLst/>
                          <a:latin typeface="Arial" panose="020B0604020202020204" pitchFamily="34" charset="0"/>
                        </a:rPr>
                        <a:t>)</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32200251"/>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Memory Utilization (usage MB, etc)</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121670129"/>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Disk Utilization (I/O / sec, bytes/sec, etc)</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Yes</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36435532"/>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Network Utilization (bytes in/out)</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No</a:t>
                      </a:r>
                    </a:p>
                  </a:txBody>
                  <a:tcPr marL="3962" marR="3962" marT="3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399608352"/>
                  </a:ext>
                </a:extLst>
              </a:tr>
              <a:tr h="150543">
                <a:tc rowSpan="10">
                  <a:txBody>
                    <a:bodyPr/>
                    <a:lstStyle/>
                    <a:p>
                      <a:pPr algn="l" fontAlgn="t"/>
                      <a:r>
                        <a:rPr lang="en-US" sz="1100" b="1" i="0" u="none" strike="noStrike" dirty="0">
                          <a:solidFill>
                            <a:srgbClr val="0070C0"/>
                          </a:solidFill>
                          <a:effectLst/>
                          <a:latin typeface="Calibri" panose="020F0502020204030204" pitchFamily="34" charset="0"/>
                        </a:rPr>
                        <a:t>DATABASE</a:t>
                      </a:r>
                    </a:p>
                  </a:txBody>
                  <a:tcPr marL="3962" marR="3962" marT="39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333333"/>
                          </a:solidFill>
                          <a:effectLst/>
                          <a:latin typeface="Arial" panose="020B0604020202020204" pitchFamily="34" charset="0"/>
                        </a:rPr>
                        <a:t>MS-SQL,MYSQL and Oracle</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10">
                  <a:txBody>
                    <a:bodyPr/>
                    <a:lstStyle/>
                    <a:p>
                      <a:pPr algn="ctr" fontAlgn="ctr"/>
                      <a:r>
                        <a:rPr lang="en-US" sz="1000" b="0" i="0" u="none" strike="noStrike">
                          <a:solidFill>
                            <a:srgbClr val="000000"/>
                          </a:solidFill>
                          <a:effectLst/>
                          <a:latin typeface="Calibri" panose="020F0502020204030204" pitchFamily="34" charset="0"/>
                        </a:rPr>
                        <a:t>No Separate Agent</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39106817"/>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Hostname</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2618894367"/>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Version</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2433787148"/>
                  </a:ext>
                </a:extLst>
              </a:tr>
              <a:tr h="16066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Schemas Names (sometimes referred to as database names)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3850204911"/>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Connectivity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3706667768"/>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Table Metadata</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1611702190"/>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Table Names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2522002003"/>
                  </a:ext>
                </a:extLst>
              </a:tr>
              <a:tr h="150543">
                <a:tc vMerge="1">
                  <a:txBody>
                    <a:bodyPr/>
                    <a:lstStyle/>
                    <a:p>
                      <a:endParaRPr lang="en-US"/>
                    </a:p>
                  </a:txBody>
                  <a:tcPr/>
                </a:tc>
                <a:tc>
                  <a:txBody>
                    <a:bodyPr/>
                    <a:lstStyle/>
                    <a:p>
                      <a:pPr algn="l" fontAlgn="ctr"/>
                      <a:r>
                        <a:rPr lang="en-US" sz="1000" b="1" i="0" u="none" strike="noStrike">
                          <a:solidFill>
                            <a:srgbClr val="333333"/>
                          </a:solidFill>
                          <a:effectLst/>
                          <a:latin typeface="Arial" panose="020B0604020202020204" pitchFamily="34" charset="0"/>
                        </a:rPr>
                        <a:t>Performance</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2628042919"/>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Connectivity</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2556937396"/>
                  </a:ext>
                </a:extLst>
              </a:tr>
              <a:tr h="150543">
                <a:tc vMerge="1">
                  <a:txBody>
                    <a:bodyPr/>
                    <a:lstStyle/>
                    <a:p>
                      <a:endParaRPr lang="en-US"/>
                    </a:p>
                  </a:txBody>
                  <a:tcPr/>
                </a:tc>
                <a:tc>
                  <a:txBody>
                    <a:bodyPr/>
                    <a:lstStyle/>
                    <a:p>
                      <a:pPr algn="l" fontAlgn="ctr"/>
                      <a:r>
                        <a:rPr lang="en-US" sz="1000" b="0" i="0" u="none" strike="noStrike">
                          <a:solidFill>
                            <a:srgbClr val="333333"/>
                          </a:solidFill>
                          <a:effectLst/>
                          <a:latin typeface="Arial" panose="020B0604020202020204" pitchFamily="34" charset="0"/>
                        </a:rPr>
                        <a:t>Table Names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333333"/>
                          </a:solidFill>
                          <a:effectLst/>
                          <a:latin typeface="Arial" panose="020B0604020202020204" pitchFamily="34" charset="0"/>
                        </a:rPr>
                        <a:t>Yes</a:t>
                      </a:r>
                    </a:p>
                  </a:txBody>
                  <a:tcPr marL="3962" marR="3962" marT="39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US"/>
                    </a:p>
                  </a:txBody>
                  <a:tcPr/>
                </a:tc>
                <a:extLst>
                  <a:ext uri="{0D108BD9-81ED-4DB2-BD59-A6C34878D82A}">
                    <a16:rowId xmlns:a16="http://schemas.microsoft.com/office/drawing/2014/main" val="4266946493"/>
                  </a:ext>
                </a:extLst>
              </a:tr>
            </a:tbl>
          </a:graphicData>
        </a:graphic>
      </p:graphicFrame>
    </p:spTree>
    <p:extLst>
      <p:ext uri="{BB962C8B-B14F-4D97-AF65-F5344CB8AC3E}">
        <p14:creationId xmlns:p14="http://schemas.microsoft.com/office/powerpoint/2010/main" val="657075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789-F5E0-4405-9B85-CC555135E35B}"/>
              </a:ext>
            </a:extLst>
          </p:cNvPr>
          <p:cNvSpPr>
            <a:spLocks noGrp="1"/>
          </p:cNvSpPr>
          <p:nvPr>
            <p:ph type="title"/>
          </p:nvPr>
        </p:nvSpPr>
        <p:spPr/>
        <p:txBody>
          <a:bodyPr/>
          <a:lstStyle/>
          <a:p>
            <a:r>
              <a:rPr lang="en-US" dirty="0"/>
              <a:t>Why Cloudscape is better than Azure Migrate </a:t>
            </a:r>
          </a:p>
        </p:txBody>
      </p:sp>
      <p:graphicFrame>
        <p:nvGraphicFramePr>
          <p:cNvPr id="4" name="Table 3">
            <a:extLst>
              <a:ext uri="{FF2B5EF4-FFF2-40B4-BE49-F238E27FC236}">
                <a16:creationId xmlns:a16="http://schemas.microsoft.com/office/drawing/2014/main" id="{FE884F03-6373-40BD-8BEA-7FEAD316C903}"/>
              </a:ext>
            </a:extLst>
          </p:cNvPr>
          <p:cNvGraphicFramePr>
            <a:graphicFrameLocks noGrp="1"/>
          </p:cNvGraphicFramePr>
          <p:nvPr>
            <p:extLst>
              <p:ext uri="{D42A27DB-BD31-4B8C-83A1-F6EECF244321}">
                <p14:modId xmlns:p14="http://schemas.microsoft.com/office/powerpoint/2010/main" val="3350681614"/>
              </p:ext>
            </p:extLst>
          </p:nvPr>
        </p:nvGraphicFramePr>
        <p:xfrm>
          <a:off x="589128" y="1041779"/>
          <a:ext cx="11013744" cy="5516287"/>
        </p:xfrm>
        <a:graphic>
          <a:graphicData uri="http://schemas.openxmlformats.org/drawingml/2006/table">
            <a:tbl>
              <a:tblPr/>
              <a:tblGrid>
                <a:gridCol w="1253320">
                  <a:extLst>
                    <a:ext uri="{9D8B030D-6E8A-4147-A177-3AD203B41FA5}">
                      <a16:colId xmlns:a16="http://schemas.microsoft.com/office/drawing/2014/main" val="3169191329"/>
                    </a:ext>
                  </a:extLst>
                </a:gridCol>
                <a:gridCol w="3248167">
                  <a:extLst>
                    <a:ext uri="{9D8B030D-6E8A-4147-A177-3AD203B41FA5}">
                      <a16:colId xmlns:a16="http://schemas.microsoft.com/office/drawing/2014/main" val="4043154611"/>
                    </a:ext>
                  </a:extLst>
                </a:gridCol>
                <a:gridCol w="3195851">
                  <a:extLst>
                    <a:ext uri="{9D8B030D-6E8A-4147-A177-3AD203B41FA5}">
                      <a16:colId xmlns:a16="http://schemas.microsoft.com/office/drawing/2014/main" val="1104437469"/>
                    </a:ext>
                  </a:extLst>
                </a:gridCol>
                <a:gridCol w="3316406">
                  <a:extLst>
                    <a:ext uri="{9D8B030D-6E8A-4147-A177-3AD203B41FA5}">
                      <a16:colId xmlns:a16="http://schemas.microsoft.com/office/drawing/2014/main" val="1504397894"/>
                    </a:ext>
                  </a:extLst>
                </a:gridCol>
              </a:tblGrid>
              <a:tr h="347402">
                <a:tc>
                  <a:txBody>
                    <a:bodyPr/>
                    <a:lstStyle/>
                    <a:p>
                      <a:pPr algn="l" fontAlgn="t"/>
                      <a:endParaRPr lang="en-US" sz="900" b="1" i="0" u="none" strike="noStrike" dirty="0">
                        <a:solidFill>
                          <a:srgbClr val="0070C0"/>
                        </a:solidFill>
                        <a:effectLst/>
                        <a:latin typeface="+mn-lt"/>
                      </a:endParaRP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n-lt"/>
                        </a:rPr>
                        <a:t>Parameters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1" i="0" u="none" strike="noStrike" dirty="0">
                          <a:solidFill>
                            <a:srgbClr val="000000"/>
                          </a:solidFill>
                          <a:effectLst/>
                          <a:latin typeface="+mn-lt"/>
                        </a:rPr>
                        <a:t>Cloudscape</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mn-lt"/>
                        </a:rPr>
                        <a:t>Azure Migrate</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05865374"/>
                  </a:ext>
                </a:extLst>
              </a:tr>
              <a:tr h="347402">
                <a:tc rowSpan="3">
                  <a:txBody>
                    <a:bodyPr/>
                    <a:lstStyle/>
                    <a:p>
                      <a:pPr algn="l" fontAlgn="t"/>
                      <a:r>
                        <a:rPr lang="en-US" sz="1100" b="1" i="0" u="none" strike="noStrike" dirty="0">
                          <a:solidFill>
                            <a:srgbClr val="0070C0"/>
                          </a:solidFill>
                          <a:effectLst/>
                          <a:latin typeface="+mn-lt"/>
                        </a:rPr>
                        <a:t>Discovery Stage</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mn-lt"/>
                        </a:rPr>
                        <a:t>1. ICMP SWEEP (Only in Opt-in SUBNETS)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6">
                  <a:txBody>
                    <a:bodyPr/>
                    <a:lstStyle/>
                    <a:p>
                      <a:pPr algn="ctr" fontAlgn="b"/>
                      <a:r>
                        <a:rPr lang="en-US" sz="1000" b="0" i="0" u="none" strike="noStrike">
                          <a:solidFill>
                            <a:srgbClr val="000000"/>
                          </a:solidFill>
                          <a:effectLst/>
                          <a:latin typeface="+mn-lt"/>
                        </a:rPr>
                        <a:t>1-7 Days as per Risc Networks Claim</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mn-lt"/>
                        </a:rPr>
                        <a:t>Collects the data using the Vcenter credentials from Vcenter itself</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154419257"/>
                  </a:ext>
                </a:extLst>
              </a:tr>
              <a:tr h="157196">
                <a:tc vMerge="1">
                  <a:txBody>
                    <a:bodyPr/>
                    <a:lstStyle/>
                    <a:p>
                      <a:endParaRPr lang="en-US"/>
                    </a:p>
                  </a:txBody>
                  <a:tcPr/>
                </a:tc>
                <a:tc>
                  <a:txBody>
                    <a:bodyPr/>
                    <a:lstStyle/>
                    <a:p>
                      <a:pPr algn="l" fontAlgn="b"/>
                      <a:r>
                        <a:rPr lang="en-US" sz="1000" b="0" i="0" u="none" strike="noStrike">
                          <a:solidFill>
                            <a:srgbClr val="000000"/>
                          </a:solidFill>
                          <a:effectLst/>
                          <a:latin typeface="+mn-lt"/>
                        </a:rPr>
                        <a:t>2. Selected Port Scan</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a:solidFill>
                            <a:srgbClr val="000000"/>
                          </a:solidFill>
                          <a:effectLst/>
                          <a:latin typeface="+mn-lt"/>
                        </a:rPr>
                        <a:t>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07494261"/>
                  </a:ext>
                </a:extLst>
              </a:tr>
              <a:tr h="275092">
                <a:tc vMerge="1">
                  <a:txBody>
                    <a:bodyPr/>
                    <a:lstStyle/>
                    <a:p>
                      <a:endParaRPr lang="en-US"/>
                    </a:p>
                  </a:txBody>
                  <a:tcPr/>
                </a:tc>
                <a:tc>
                  <a:txBody>
                    <a:bodyPr/>
                    <a:lstStyle/>
                    <a:p>
                      <a:pPr algn="l" fontAlgn="b"/>
                      <a:r>
                        <a:rPr lang="en-US" sz="1000" b="0" i="0" u="none" strike="noStrike">
                          <a:solidFill>
                            <a:srgbClr val="000000"/>
                          </a:solidFill>
                          <a:effectLst/>
                          <a:latin typeface="+mn-lt"/>
                        </a:rPr>
                        <a:t>3. Match Credentials with Devices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a:solidFill>
                            <a:srgbClr val="000000"/>
                          </a:solidFill>
                          <a:effectLst/>
                          <a:latin typeface="+mn-lt"/>
                        </a:rPr>
                        <a:t>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228795799"/>
                  </a:ext>
                </a:extLst>
              </a:tr>
              <a:tr h="686945">
                <a:tc rowSpan="3">
                  <a:txBody>
                    <a:bodyPr/>
                    <a:lstStyle/>
                    <a:p>
                      <a:pPr algn="l" fontAlgn="t"/>
                      <a:r>
                        <a:rPr lang="en-US" sz="1100" b="1" i="0" u="none" strike="noStrike" dirty="0">
                          <a:solidFill>
                            <a:srgbClr val="0070C0"/>
                          </a:solidFill>
                          <a:effectLst/>
                          <a:latin typeface="+mn-lt"/>
                        </a:rPr>
                        <a:t>Inventory Stage</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mn-lt"/>
                        </a:rPr>
                        <a:t>1. revisit Interesting Devices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a:solidFill>
                            <a:srgbClr val="000000"/>
                          </a:solidFill>
                          <a:effectLst/>
                          <a:latin typeface="+mn-lt"/>
                        </a:rPr>
                        <a:t>revisit for configuration changes is manual. One has to stop and start discovery again. Deletion of VMS are also not reflected as newer data gets appended and not overwritten</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305788090"/>
                  </a:ext>
                </a:extLst>
              </a:tr>
              <a:tr h="259373">
                <a:tc vMerge="1">
                  <a:txBody>
                    <a:bodyPr/>
                    <a:lstStyle/>
                    <a:p>
                      <a:endParaRPr lang="en-US"/>
                    </a:p>
                  </a:txBody>
                  <a:tcPr/>
                </a:tc>
                <a:tc>
                  <a:txBody>
                    <a:bodyPr/>
                    <a:lstStyle/>
                    <a:p>
                      <a:pPr algn="l" fontAlgn="b"/>
                      <a:r>
                        <a:rPr lang="en-US" sz="1000" b="0" i="0" u="none" strike="noStrike" dirty="0">
                          <a:solidFill>
                            <a:srgbClr val="000000"/>
                          </a:solidFill>
                          <a:effectLst/>
                          <a:latin typeface="+mn-lt"/>
                        </a:rPr>
                        <a:t>2. Gather Workload Specific Data</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a:solidFill>
                            <a:srgbClr val="000000"/>
                          </a:solidFill>
                          <a:effectLst/>
                          <a:latin typeface="+mn-lt"/>
                        </a:rPr>
                        <a:t>for historical data depends on the Vcenter metadata</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789789176"/>
                  </a:ext>
                </a:extLst>
              </a:tr>
              <a:tr h="157196">
                <a:tc vMerge="1">
                  <a:txBody>
                    <a:bodyPr/>
                    <a:lstStyle/>
                    <a:p>
                      <a:endParaRPr lang="en-US"/>
                    </a:p>
                  </a:txBody>
                  <a:tcPr/>
                </a:tc>
                <a:tc>
                  <a:txBody>
                    <a:bodyPr/>
                    <a:lstStyle/>
                    <a:p>
                      <a:pPr algn="l" fontAlgn="b"/>
                      <a:r>
                        <a:rPr lang="en-US" sz="1000" b="0" i="0" u="none" strike="noStrike">
                          <a:solidFill>
                            <a:srgbClr val="000000"/>
                          </a:solidFill>
                          <a:effectLst/>
                          <a:latin typeface="+mn-lt"/>
                        </a:rPr>
                        <a:t>3. Interface with Vcenter ( Credentials required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a:solidFill>
                            <a:srgbClr val="000000"/>
                          </a:solidFill>
                          <a:effectLst/>
                          <a:latin typeface="+mn-lt"/>
                        </a:rPr>
                        <a:t>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633236336"/>
                  </a:ext>
                </a:extLst>
              </a:tr>
              <a:tr h="573764">
                <a:tc rowSpan="2">
                  <a:txBody>
                    <a:bodyPr/>
                    <a:lstStyle/>
                    <a:p>
                      <a:pPr algn="l" fontAlgn="t"/>
                      <a:r>
                        <a:rPr lang="en-US" sz="1100" b="1" i="0" u="none" strike="noStrike" dirty="0">
                          <a:solidFill>
                            <a:srgbClr val="0070C0"/>
                          </a:solidFill>
                          <a:effectLst/>
                          <a:latin typeface="+mn-lt"/>
                        </a:rPr>
                        <a:t>Performance Stage</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mn-lt"/>
                        </a:rPr>
                        <a:t>1. Collect ongoing Dependency and Performance Data</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2">
                  <a:txBody>
                    <a:bodyPr/>
                    <a:lstStyle/>
                    <a:p>
                      <a:pPr algn="ctr" fontAlgn="b"/>
                      <a:r>
                        <a:rPr lang="en-US" sz="1000" b="0" i="0" u="none" strike="noStrike" dirty="0">
                          <a:solidFill>
                            <a:srgbClr val="000000"/>
                          </a:solidFill>
                          <a:effectLst/>
                          <a:latin typeface="+mn-lt"/>
                        </a:rPr>
                        <a:t>Ongoing performance is captured by appliance for </a:t>
                      </a:r>
                      <a:r>
                        <a:rPr lang="en-US" sz="1000" b="0" i="0" u="none" strike="noStrike" dirty="0" err="1">
                          <a:solidFill>
                            <a:srgbClr val="000000"/>
                          </a:solidFill>
                          <a:effectLst/>
                          <a:latin typeface="+mn-lt"/>
                        </a:rPr>
                        <a:t>atleast</a:t>
                      </a:r>
                      <a:r>
                        <a:rPr lang="en-US" sz="1000" b="0" i="0" u="none" strike="noStrike" dirty="0">
                          <a:solidFill>
                            <a:srgbClr val="000000"/>
                          </a:solidFill>
                          <a:effectLst/>
                          <a:latin typeface="+mn-lt"/>
                        </a:rPr>
                        <a:t> 2-4 weeks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mn-lt"/>
                        </a:rPr>
                        <a:t>Ongoing performance is done by appliance. </a:t>
                      </a:r>
                      <a:br>
                        <a:rPr lang="en-US" sz="1000" b="0" i="0" u="none" strike="noStrike">
                          <a:solidFill>
                            <a:srgbClr val="000000"/>
                          </a:solidFill>
                          <a:effectLst/>
                          <a:latin typeface="+mn-lt"/>
                        </a:rPr>
                      </a:br>
                      <a:r>
                        <a:rPr lang="en-US" sz="1000" b="0" i="0" u="none" strike="noStrike">
                          <a:solidFill>
                            <a:srgbClr val="000000"/>
                          </a:solidFill>
                          <a:effectLst/>
                          <a:latin typeface="+mn-lt"/>
                        </a:rPr>
                        <a:t>For historical information depends on Vcenter history to collect the data</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084791504"/>
                  </a:ext>
                </a:extLst>
              </a:tr>
              <a:tr h="385129">
                <a:tc vMerge="1">
                  <a:txBody>
                    <a:bodyPr/>
                    <a:lstStyle/>
                    <a:p>
                      <a:endParaRPr lang="en-US"/>
                    </a:p>
                  </a:txBody>
                  <a:tcPr/>
                </a:tc>
                <a:tc>
                  <a:txBody>
                    <a:bodyPr/>
                    <a:lstStyle/>
                    <a:p>
                      <a:pPr algn="l" fontAlgn="b"/>
                      <a:r>
                        <a:rPr lang="en-US" sz="1000" b="0" i="0" u="none" strike="noStrike" dirty="0">
                          <a:solidFill>
                            <a:srgbClr val="000000"/>
                          </a:solidFill>
                          <a:effectLst/>
                          <a:latin typeface="+mn-lt"/>
                        </a:rPr>
                        <a:t>2. Continue till Assessment</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000" b="0" i="0" u="none" strike="noStrike" dirty="0">
                          <a:solidFill>
                            <a:srgbClr val="000000"/>
                          </a:solidFill>
                          <a:effectLst/>
                          <a:latin typeface="+mn-lt"/>
                        </a:rPr>
                        <a:t>only performance data , configuration changes are not collected</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15686215"/>
                  </a:ext>
                </a:extLst>
              </a:tr>
              <a:tr h="385129">
                <a:tc>
                  <a:txBody>
                    <a:bodyPr/>
                    <a:lstStyle/>
                    <a:p>
                      <a:pPr algn="l" fontAlgn="t"/>
                      <a:r>
                        <a:rPr lang="en-US" sz="1100" b="1" i="0" u="none" strike="noStrike" dirty="0">
                          <a:solidFill>
                            <a:srgbClr val="0070C0"/>
                          </a:solidFill>
                          <a:effectLst/>
                          <a:latin typeface="+mn-lt"/>
                        </a:rPr>
                        <a:t>Deployment</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mn-lt"/>
                        </a:rPr>
                        <a:t>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mn-lt"/>
                        </a:rPr>
                        <a:t>RN-150 is centos appliance - Deployed on </a:t>
                      </a:r>
                      <a:r>
                        <a:rPr lang="en-US" sz="1000" b="0" i="0" u="none" strike="noStrike" dirty="0" err="1">
                          <a:solidFill>
                            <a:srgbClr val="000000"/>
                          </a:solidFill>
                          <a:effectLst/>
                          <a:latin typeface="+mn-lt"/>
                        </a:rPr>
                        <a:t>ESXi</a:t>
                      </a:r>
                      <a:r>
                        <a:rPr lang="en-US" sz="1000" b="0" i="0" u="none" strike="noStrike" dirty="0">
                          <a:solidFill>
                            <a:srgbClr val="000000"/>
                          </a:solidFill>
                          <a:effectLst/>
                          <a:latin typeface="+mn-lt"/>
                        </a:rPr>
                        <a:t> / </a:t>
                      </a:r>
                      <a:r>
                        <a:rPr lang="en-US" sz="1000" b="0" i="0" u="none" strike="noStrike" dirty="0" err="1">
                          <a:solidFill>
                            <a:srgbClr val="000000"/>
                          </a:solidFill>
                          <a:effectLst/>
                          <a:latin typeface="+mn-lt"/>
                        </a:rPr>
                        <a:t>Vcenter</a:t>
                      </a:r>
                      <a:r>
                        <a:rPr lang="en-US" sz="1000" b="0" i="0" u="none" strike="noStrike" dirty="0">
                          <a:solidFill>
                            <a:srgbClr val="000000"/>
                          </a:solidFill>
                          <a:effectLst/>
                          <a:latin typeface="+mn-lt"/>
                        </a:rPr>
                        <a:t>/</a:t>
                      </a:r>
                      <a:r>
                        <a:rPr lang="en-US" sz="1000" b="0" i="0" u="none" strike="noStrike" dirty="0" err="1">
                          <a:solidFill>
                            <a:srgbClr val="000000"/>
                          </a:solidFill>
                          <a:effectLst/>
                          <a:latin typeface="+mn-lt"/>
                        </a:rPr>
                        <a:t>vmware</a:t>
                      </a:r>
                      <a:r>
                        <a:rPr lang="en-US" sz="1000" b="0" i="0" u="none" strike="noStrike" dirty="0">
                          <a:solidFill>
                            <a:srgbClr val="000000"/>
                          </a:solidFill>
                          <a:effectLst/>
                          <a:latin typeface="+mn-lt"/>
                        </a:rPr>
                        <a:t> workstation</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mn-lt"/>
                        </a:rPr>
                        <a:t>download .</a:t>
                      </a:r>
                      <a:r>
                        <a:rPr lang="en-US" sz="1000" b="0" i="0" u="none" strike="noStrike" dirty="0" err="1">
                          <a:solidFill>
                            <a:srgbClr val="000000"/>
                          </a:solidFill>
                          <a:effectLst/>
                          <a:latin typeface="+mn-lt"/>
                        </a:rPr>
                        <a:t>ovf</a:t>
                      </a:r>
                      <a:r>
                        <a:rPr lang="en-US" sz="1000" b="0" i="0" u="none" strike="noStrike" dirty="0">
                          <a:solidFill>
                            <a:srgbClr val="000000"/>
                          </a:solidFill>
                          <a:effectLst/>
                          <a:latin typeface="+mn-lt"/>
                        </a:rPr>
                        <a:t> file and create a VM appliance in one of the on-prem </a:t>
                      </a:r>
                      <a:r>
                        <a:rPr lang="en-US" sz="1000" b="0" i="0" u="none" strike="noStrike" dirty="0" err="1">
                          <a:solidFill>
                            <a:srgbClr val="000000"/>
                          </a:solidFill>
                          <a:effectLst/>
                          <a:latin typeface="+mn-lt"/>
                        </a:rPr>
                        <a:t>vcenter</a:t>
                      </a:r>
                      <a:endParaRPr lang="en-US" sz="1000" b="0" i="0" u="none" strike="noStrike" dirty="0">
                        <a:solidFill>
                          <a:srgbClr val="000000"/>
                        </a:solidFill>
                        <a:effectLst/>
                        <a:latin typeface="+mn-lt"/>
                      </a:endParaRP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02573403"/>
                  </a:ext>
                </a:extLst>
              </a:tr>
              <a:tr h="1592391">
                <a:tc>
                  <a:txBody>
                    <a:bodyPr/>
                    <a:lstStyle/>
                    <a:p>
                      <a:pPr algn="l" fontAlgn="t"/>
                      <a:r>
                        <a:rPr lang="en-US" sz="1100" b="1" i="0" u="none" strike="noStrike" dirty="0">
                          <a:solidFill>
                            <a:srgbClr val="0070C0"/>
                          </a:solidFill>
                          <a:effectLst/>
                          <a:latin typeface="+mn-lt"/>
                        </a:rPr>
                        <a:t>Data Storage</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mn-lt"/>
                        </a:rPr>
                        <a:t> </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mn-lt"/>
                        </a:rPr>
                        <a:t>All data is uploaded from the virtual appliance to the RISC Networks SCE using 256-bit TLSv1.2 encryption (AES-256).  Before being uploaded, the raw data is encrypted at rest using AES-256 with a 2048-bit asymmetric public key (RSA-2048).  Data uploads will occur on regular intervals in order to limit the upload size and are encrypted at rest in a secure repository that is not directly accessible from the internet.</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mn-lt"/>
                        </a:rPr>
                        <a:t>Data storage is in cloud . Collector collects the data and send it to cloud for further analysis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248973042"/>
                  </a:ext>
                </a:extLst>
              </a:tr>
              <a:tr h="157196">
                <a:tc>
                  <a:txBody>
                    <a:bodyPr/>
                    <a:lstStyle/>
                    <a:p>
                      <a:pPr algn="l" fontAlgn="t"/>
                      <a:r>
                        <a:rPr lang="en-US" sz="1100" b="1" i="0" u="none" strike="noStrike" dirty="0">
                          <a:solidFill>
                            <a:srgbClr val="0070C0"/>
                          </a:solidFill>
                          <a:effectLst/>
                          <a:latin typeface="+mn-lt"/>
                        </a:rPr>
                        <a:t>OS Discovery Supported</a:t>
                      </a:r>
                    </a:p>
                  </a:txBody>
                  <a:tcPr marL="7860" marR="7860" marT="78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mn-lt"/>
                        </a:rPr>
                        <a:t>Unix/Linux/windows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a:solidFill>
                            <a:srgbClr val="000000"/>
                          </a:solidFill>
                          <a:effectLst/>
                          <a:latin typeface="+mn-lt"/>
                        </a:rPr>
                        <a:t>Yes</a:t>
                      </a: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dirty="0">
                          <a:solidFill>
                            <a:srgbClr val="000000"/>
                          </a:solidFill>
                          <a:effectLst/>
                          <a:latin typeface="+mn-lt"/>
                        </a:rPr>
                        <a:t>windows and </a:t>
                      </a:r>
                      <a:r>
                        <a:rPr lang="en-US" sz="1000" b="0" i="0" u="none" strike="noStrike" dirty="0" err="1">
                          <a:solidFill>
                            <a:srgbClr val="000000"/>
                          </a:solidFill>
                          <a:effectLst/>
                          <a:latin typeface="+mn-lt"/>
                        </a:rPr>
                        <a:t>linux</a:t>
                      </a:r>
                      <a:r>
                        <a:rPr lang="en-US" sz="1000" b="0" i="0" u="none" strike="noStrike" dirty="0">
                          <a:solidFill>
                            <a:srgbClr val="000000"/>
                          </a:solidFill>
                          <a:effectLst/>
                          <a:latin typeface="+mn-lt"/>
                        </a:rPr>
                        <a:t> </a:t>
                      </a:r>
                      <a:r>
                        <a:rPr lang="en-US" sz="1000" b="0" i="0" u="none" strike="noStrike" dirty="0" err="1">
                          <a:solidFill>
                            <a:srgbClr val="000000"/>
                          </a:solidFill>
                          <a:effectLst/>
                          <a:latin typeface="+mn-lt"/>
                        </a:rPr>
                        <a:t>vms</a:t>
                      </a:r>
                      <a:endParaRPr lang="en-US" sz="1000" b="0" i="0" u="none" strike="noStrike" dirty="0">
                        <a:solidFill>
                          <a:srgbClr val="000000"/>
                        </a:solidFill>
                        <a:effectLst/>
                        <a:latin typeface="+mn-lt"/>
                      </a:endParaRPr>
                    </a:p>
                  </a:txBody>
                  <a:tcPr marL="7860" marR="7860" marT="7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69077583"/>
                  </a:ext>
                </a:extLst>
              </a:tr>
            </a:tbl>
          </a:graphicData>
        </a:graphic>
      </p:graphicFrame>
    </p:spTree>
    <p:extLst>
      <p:ext uri="{BB962C8B-B14F-4D97-AF65-F5344CB8AC3E}">
        <p14:creationId xmlns:p14="http://schemas.microsoft.com/office/powerpoint/2010/main" val="32752136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ounded Rectangle 66">
            <a:extLst>
              <a:ext uri="{FF2B5EF4-FFF2-40B4-BE49-F238E27FC236}">
                <a16:creationId xmlns:a16="http://schemas.microsoft.com/office/drawing/2014/main" id="{927B236E-87F2-4E56-906C-7468A1B8A28E}"/>
              </a:ext>
            </a:extLst>
          </p:cNvPr>
          <p:cNvSpPr/>
          <p:nvPr/>
        </p:nvSpPr>
        <p:spPr>
          <a:xfrm>
            <a:off x="1302278" y="1978357"/>
            <a:ext cx="1163383" cy="1854931"/>
          </a:xfrm>
          <a:prstGeom prst="roundRect">
            <a:avLst>
              <a:gd name="adj" fmla="val 3898"/>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defTabSz="913578">
              <a:defRPr/>
            </a:pPr>
            <a:endParaRPr lang="en-GB" sz="1500">
              <a:solidFill>
                <a:prstClr val="white"/>
              </a:solidFill>
              <a:latin typeface="Calibri" panose="020F0502020204030204"/>
            </a:endParaRPr>
          </a:p>
        </p:txBody>
      </p:sp>
      <p:sp>
        <p:nvSpPr>
          <p:cNvPr id="178" name="Oval 177">
            <a:extLst>
              <a:ext uri="{FF2B5EF4-FFF2-40B4-BE49-F238E27FC236}">
                <a16:creationId xmlns:a16="http://schemas.microsoft.com/office/drawing/2014/main" id="{CC5B5ECC-5825-424C-BD50-F0364B410817}"/>
              </a:ext>
            </a:extLst>
          </p:cNvPr>
          <p:cNvSpPr/>
          <p:nvPr/>
        </p:nvSpPr>
        <p:spPr bwMode="auto">
          <a:xfrm>
            <a:off x="10856222" y="1233010"/>
            <a:ext cx="899427" cy="4794938"/>
          </a:xfrm>
          <a:prstGeom prst="ellipse">
            <a:avLst/>
          </a:prstGeom>
          <a:solidFill>
            <a:schemeClr val="tx2">
              <a:lumMod val="75000"/>
            </a:schemeClr>
          </a:solidFill>
          <a:ln w="3175" cap="flat" cmpd="sng" algn="ctr">
            <a:solidFill>
              <a:schemeClr val="bg1"/>
            </a:solidFill>
            <a:prstDash val="solid"/>
            <a:miter lim="800000"/>
            <a:headEnd type="none" w="sm" len="sm"/>
            <a:tailEnd type="triangle" w="med" len="med"/>
          </a:ln>
          <a:effectLst>
            <a:outerShdw blurRad="50800" dist="38100" dir="2700000" algn="tl" rotWithShape="0">
              <a:prstClr val="black">
                <a:alpha val="40000"/>
              </a:prstClr>
            </a:outerShdw>
          </a:effectLst>
        </p:spPr>
        <p:txBody>
          <a:bodyPr vert="vert" wrap="square" lIns="91416" tIns="45708" rIns="91416" bIns="45708" numCol="1" rtlCol="0" anchor="ctr" anchorCtr="0" compatLnSpc="1">
            <a:prstTxWarp prst="textNoShape">
              <a:avLst/>
            </a:prstTxWarp>
          </a:bodyPr>
          <a:lstStyle/>
          <a:p>
            <a:pPr algn="ctr" defTabSz="914126">
              <a:defRPr/>
            </a:pPr>
            <a:r>
              <a:rPr lang="en-US" sz="1400" b="1">
                <a:solidFill>
                  <a:srgbClr val="FFFFFF"/>
                </a:solidFill>
                <a:latin typeface="Calibri" panose="020F0502020204030204"/>
              </a:rPr>
              <a:t>Assessment Deliverables</a:t>
            </a:r>
          </a:p>
        </p:txBody>
      </p:sp>
      <p:sp>
        <p:nvSpPr>
          <p:cNvPr id="2" name="Title 1">
            <a:extLst>
              <a:ext uri="{FF2B5EF4-FFF2-40B4-BE49-F238E27FC236}">
                <a16:creationId xmlns:a16="http://schemas.microsoft.com/office/drawing/2014/main" id="{D4A74A39-FADB-475C-8CBB-FE46874921FB}"/>
              </a:ext>
            </a:extLst>
          </p:cNvPr>
          <p:cNvSpPr>
            <a:spLocks noGrp="1"/>
          </p:cNvSpPr>
          <p:nvPr>
            <p:ph type="title"/>
          </p:nvPr>
        </p:nvSpPr>
        <p:spPr/>
        <p:txBody>
          <a:bodyPr/>
          <a:lstStyle/>
          <a:p>
            <a:r>
              <a:rPr lang="en-US"/>
              <a:t>HCL’s Assessment Approach</a:t>
            </a:r>
            <a:endParaRPr lang="en-US">
              <a:solidFill>
                <a:srgbClr val="FF0000"/>
              </a:solidFill>
            </a:endParaRPr>
          </a:p>
        </p:txBody>
      </p:sp>
      <p:sp>
        <p:nvSpPr>
          <p:cNvPr id="3" name="Rounded Rectangle 66">
            <a:extLst>
              <a:ext uri="{FF2B5EF4-FFF2-40B4-BE49-F238E27FC236}">
                <a16:creationId xmlns:a16="http://schemas.microsoft.com/office/drawing/2014/main" id="{D56E8403-3D45-48CB-9915-DA72012C787F}"/>
              </a:ext>
            </a:extLst>
          </p:cNvPr>
          <p:cNvSpPr/>
          <p:nvPr/>
        </p:nvSpPr>
        <p:spPr>
          <a:xfrm>
            <a:off x="1306566" y="3959067"/>
            <a:ext cx="1152790" cy="1884342"/>
          </a:xfrm>
          <a:prstGeom prst="roundRect">
            <a:avLst>
              <a:gd name="adj" fmla="val 3898"/>
            </a:avLst>
          </a:prstGeom>
          <a:solidFill>
            <a:schemeClr val="bg2">
              <a:lumMod val="20000"/>
              <a:lumOff val="80000"/>
            </a:schemeClr>
          </a:solidFill>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defTabSz="913578">
              <a:defRPr/>
            </a:pPr>
            <a:endParaRPr lang="en-GB" sz="1500">
              <a:solidFill>
                <a:prstClr val="white"/>
              </a:solidFill>
              <a:latin typeface="Calibri" panose="020F0502020204030204"/>
            </a:endParaRPr>
          </a:p>
        </p:txBody>
      </p:sp>
      <p:pic>
        <p:nvPicPr>
          <p:cNvPr id="4" name="Picture 3">
            <a:extLst>
              <a:ext uri="{FF2B5EF4-FFF2-40B4-BE49-F238E27FC236}">
                <a16:creationId xmlns:a16="http://schemas.microsoft.com/office/drawing/2014/main" id="{5C849CA0-496D-4DBC-A044-07B6C8D61EE5}"/>
              </a:ext>
            </a:extLst>
          </p:cNvPr>
          <p:cNvPicPr>
            <a:picLocks noChangeAspect="1"/>
          </p:cNvPicPr>
          <p:nvPr/>
        </p:nvPicPr>
        <p:blipFill>
          <a:blip r:embed="rId3"/>
          <a:stretch>
            <a:fillRect/>
          </a:stretch>
        </p:blipFill>
        <p:spPr>
          <a:xfrm>
            <a:off x="1555225" y="2883877"/>
            <a:ext cx="700419" cy="577423"/>
          </a:xfrm>
          <a:prstGeom prst="rect">
            <a:avLst/>
          </a:prstGeom>
          <a:noFill/>
          <a:ln>
            <a:noFill/>
          </a:ln>
        </p:spPr>
      </p:pic>
      <p:grpSp>
        <p:nvGrpSpPr>
          <p:cNvPr id="5" name="Group 4">
            <a:extLst>
              <a:ext uri="{FF2B5EF4-FFF2-40B4-BE49-F238E27FC236}">
                <a16:creationId xmlns:a16="http://schemas.microsoft.com/office/drawing/2014/main" id="{15BCF6F5-B53B-4A79-A5C2-91E41230D850}"/>
              </a:ext>
            </a:extLst>
          </p:cNvPr>
          <p:cNvGrpSpPr/>
          <p:nvPr/>
        </p:nvGrpSpPr>
        <p:grpSpPr>
          <a:xfrm>
            <a:off x="1597622" y="4842788"/>
            <a:ext cx="540216" cy="716824"/>
            <a:chOff x="4565274" y="5334000"/>
            <a:chExt cx="844926" cy="1076783"/>
          </a:xfrm>
          <a:solidFill>
            <a:schemeClr val="bg1"/>
          </a:solidFill>
        </p:grpSpPr>
        <p:grpSp>
          <p:nvGrpSpPr>
            <p:cNvPr id="6" name="Group 5">
              <a:extLst>
                <a:ext uri="{FF2B5EF4-FFF2-40B4-BE49-F238E27FC236}">
                  <a16:creationId xmlns:a16="http://schemas.microsoft.com/office/drawing/2014/main" id="{E4F8570C-1D94-4798-8FC7-29B194409BA5}"/>
                </a:ext>
              </a:extLst>
            </p:cNvPr>
            <p:cNvGrpSpPr/>
            <p:nvPr/>
          </p:nvGrpSpPr>
          <p:grpSpPr>
            <a:xfrm>
              <a:off x="4565274" y="5334000"/>
              <a:ext cx="409575" cy="481806"/>
              <a:chOff x="381000" y="384969"/>
              <a:chExt cx="450850" cy="571500"/>
            </a:xfrm>
            <a:grpFill/>
          </p:grpSpPr>
          <p:sp>
            <p:nvSpPr>
              <p:cNvPr id="13" name="Freeform 6">
                <a:extLst>
                  <a:ext uri="{FF2B5EF4-FFF2-40B4-BE49-F238E27FC236}">
                    <a16:creationId xmlns:a16="http://schemas.microsoft.com/office/drawing/2014/main" id="{2BD23160-530B-44C9-B414-30848A1AA45F}"/>
                  </a:ext>
                </a:extLst>
              </p:cNvPr>
              <p:cNvSpPr>
                <a:spLocks noEditPoints="1"/>
              </p:cNvSpPr>
              <p:nvPr/>
            </p:nvSpPr>
            <p:spPr bwMode="auto">
              <a:xfrm>
                <a:off x="381000" y="384969"/>
                <a:ext cx="450850" cy="571500"/>
              </a:xfrm>
              <a:custGeom>
                <a:avLst/>
                <a:gdLst>
                  <a:gd name="T0" fmla="*/ 3326 w 7526"/>
                  <a:gd name="T1" fmla="*/ 0 h 9533"/>
                  <a:gd name="T2" fmla="*/ 3326 w 7526"/>
                  <a:gd name="T3" fmla="*/ 0 h 9533"/>
                  <a:gd name="T4" fmla="*/ 3326 w 7526"/>
                  <a:gd name="T5" fmla="*/ 3250 h 9533"/>
                  <a:gd name="T6" fmla="*/ 0 w 7526"/>
                  <a:gd name="T7" fmla="*/ 3250 h 9533"/>
                  <a:gd name="T8" fmla="*/ 0 w 7526"/>
                  <a:gd name="T9" fmla="*/ 9533 h 9533"/>
                  <a:gd name="T10" fmla="*/ 7526 w 7526"/>
                  <a:gd name="T11" fmla="*/ 9533 h 9533"/>
                  <a:gd name="T12" fmla="*/ 7526 w 7526"/>
                  <a:gd name="T13" fmla="*/ 0 h 9533"/>
                  <a:gd name="T14" fmla="*/ 3326 w 7526"/>
                  <a:gd name="T15" fmla="*/ 0 h 9533"/>
                  <a:gd name="T16" fmla="*/ 4039 w 7526"/>
                  <a:gd name="T17" fmla="*/ 1631 h 9533"/>
                  <a:gd name="T18" fmla="*/ 4039 w 7526"/>
                  <a:gd name="T19" fmla="*/ 1631 h 9533"/>
                  <a:gd name="T20" fmla="*/ 6360 w 7526"/>
                  <a:gd name="T21" fmla="*/ 1631 h 9533"/>
                  <a:gd name="T22" fmla="*/ 6360 w 7526"/>
                  <a:gd name="T23" fmla="*/ 2066 h 9533"/>
                  <a:gd name="T24" fmla="*/ 4039 w 7526"/>
                  <a:gd name="T25" fmla="*/ 2066 h 9533"/>
                  <a:gd name="T26" fmla="*/ 4039 w 7526"/>
                  <a:gd name="T27" fmla="*/ 1631 h 9533"/>
                  <a:gd name="T28" fmla="*/ 4039 w 7526"/>
                  <a:gd name="T29" fmla="*/ 2826 h 9533"/>
                  <a:gd name="T30" fmla="*/ 4039 w 7526"/>
                  <a:gd name="T31" fmla="*/ 2826 h 9533"/>
                  <a:gd name="T32" fmla="*/ 6360 w 7526"/>
                  <a:gd name="T33" fmla="*/ 2826 h 9533"/>
                  <a:gd name="T34" fmla="*/ 6360 w 7526"/>
                  <a:gd name="T35" fmla="*/ 3261 h 9533"/>
                  <a:gd name="T36" fmla="*/ 4039 w 7526"/>
                  <a:gd name="T37" fmla="*/ 3261 h 9533"/>
                  <a:gd name="T38" fmla="*/ 4039 w 7526"/>
                  <a:gd name="T39" fmla="*/ 2826 h 9533"/>
                  <a:gd name="T40" fmla="*/ 1169 w 7526"/>
                  <a:gd name="T41" fmla="*/ 4101 h 9533"/>
                  <a:gd name="T42" fmla="*/ 1169 w 7526"/>
                  <a:gd name="T43" fmla="*/ 4101 h 9533"/>
                  <a:gd name="T44" fmla="*/ 6360 w 7526"/>
                  <a:gd name="T45" fmla="*/ 4101 h 9533"/>
                  <a:gd name="T46" fmla="*/ 6360 w 7526"/>
                  <a:gd name="T47" fmla="*/ 4536 h 9533"/>
                  <a:gd name="T48" fmla="*/ 1169 w 7526"/>
                  <a:gd name="T49" fmla="*/ 4536 h 9533"/>
                  <a:gd name="T50" fmla="*/ 1169 w 7526"/>
                  <a:gd name="T51" fmla="*/ 4101 h 9533"/>
                  <a:gd name="T52" fmla="*/ 1169 w 7526"/>
                  <a:gd name="T53" fmla="*/ 5454 h 9533"/>
                  <a:gd name="T54" fmla="*/ 1169 w 7526"/>
                  <a:gd name="T55" fmla="*/ 5454 h 9533"/>
                  <a:gd name="T56" fmla="*/ 6360 w 7526"/>
                  <a:gd name="T57" fmla="*/ 5454 h 9533"/>
                  <a:gd name="T58" fmla="*/ 6360 w 7526"/>
                  <a:gd name="T59" fmla="*/ 5889 h 9533"/>
                  <a:gd name="T60" fmla="*/ 1169 w 7526"/>
                  <a:gd name="T61" fmla="*/ 5889 h 9533"/>
                  <a:gd name="T62" fmla="*/ 1169 w 7526"/>
                  <a:gd name="T63" fmla="*/ 5454 h 9533"/>
                  <a:gd name="T64" fmla="*/ 1169 w 7526"/>
                  <a:gd name="T65" fmla="*/ 6888 h 9533"/>
                  <a:gd name="T66" fmla="*/ 1169 w 7526"/>
                  <a:gd name="T67" fmla="*/ 6888 h 9533"/>
                  <a:gd name="T68" fmla="*/ 6360 w 7526"/>
                  <a:gd name="T69" fmla="*/ 6888 h 9533"/>
                  <a:gd name="T70" fmla="*/ 6360 w 7526"/>
                  <a:gd name="T71" fmla="*/ 7323 h 9533"/>
                  <a:gd name="T72" fmla="*/ 1169 w 7526"/>
                  <a:gd name="T73" fmla="*/ 7323 h 9533"/>
                  <a:gd name="T74" fmla="*/ 1169 w 7526"/>
                  <a:gd name="T75" fmla="*/ 6888 h 9533"/>
                  <a:gd name="T76" fmla="*/ 1169 w 7526"/>
                  <a:gd name="T77" fmla="*/ 8162 h 9533"/>
                  <a:gd name="T78" fmla="*/ 1169 w 7526"/>
                  <a:gd name="T79" fmla="*/ 8162 h 9533"/>
                  <a:gd name="T80" fmla="*/ 6360 w 7526"/>
                  <a:gd name="T81" fmla="*/ 8162 h 9533"/>
                  <a:gd name="T82" fmla="*/ 6360 w 7526"/>
                  <a:gd name="T83" fmla="*/ 8598 h 9533"/>
                  <a:gd name="T84" fmla="*/ 1169 w 7526"/>
                  <a:gd name="T85" fmla="*/ 8598 h 9533"/>
                  <a:gd name="T86" fmla="*/ 1169 w 7526"/>
                  <a:gd name="T87" fmla="*/ 8162 h 9533"/>
                  <a:gd name="T88" fmla="*/ 3326 w 7526"/>
                  <a:gd name="T89" fmla="*/ 0 h 9533"/>
                  <a:gd name="T90" fmla="*/ 3326 w 7526"/>
                  <a:gd name="T91" fmla="*/ 0 h 9533"/>
                  <a:gd name="T92" fmla="*/ 0 w 7526"/>
                  <a:gd name="T93" fmla="*/ 3250 h 9533"/>
                  <a:gd name="T94" fmla="*/ 3326 w 7526"/>
                  <a:gd name="T95" fmla="*/ 0 h 9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26" h="9533">
                    <a:moveTo>
                      <a:pt x="3326" y="0"/>
                    </a:moveTo>
                    <a:lnTo>
                      <a:pt x="3326" y="0"/>
                    </a:lnTo>
                    <a:lnTo>
                      <a:pt x="3326" y="3250"/>
                    </a:lnTo>
                    <a:lnTo>
                      <a:pt x="0" y="3250"/>
                    </a:lnTo>
                    <a:lnTo>
                      <a:pt x="0" y="9533"/>
                    </a:lnTo>
                    <a:lnTo>
                      <a:pt x="7526" y="9533"/>
                    </a:lnTo>
                    <a:lnTo>
                      <a:pt x="7526" y="0"/>
                    </a:lnTo>
                    <a:lnTo>
                      <a:pt x="3326" y="0"/>
                    </a:lnTo>
                    <a:close/>
                    <a:moveTo>
                      <a:pt x="4039" y="1631"/>
                    </a:moveTo>
                    <a:lnTo>
                      <a:pt x="4039" y="1631"/>
                    </a:lnTo>
                    <a:lnTo>
                      <a:pt x="6360" y="1631"/>
                    </a:lnTo>
                    <a:lnTo>
                      <a:pt x="6360" y="2066"/>
                    </a:lnTo>
                    <a:lnTo>
                      <a:pt x="4039" y="2066"/>
                    </a:lnTo>
                    <a:lnTo>
                      <a:pt x="4039" y="1631"/>
                    </a:lnTo>
                    <a:close/>
                    <a:moveTo>
                      <a:pt x="4039" y="2826"/>
                    </a:moveTo>
                    <a:lnTo>
                      <a:pt x="4039" y="2826"/>
                    </a:lnTo>
                    <a:lnTo>
                      <a:pt x="6360" y="2826"/>
                    </a:lnTo>
                    <a:lnTo>
                      <a:pt x="6360" y="3261"/>
                    </a:lnTo>
                    <a:lnTo>
                      <a:pt x="4039" y="3261"/>
                    </a:lnTo>
                    <a:lnTo>
                      <a:pt x="4039" y="2826"/>
                    </a:lnTo>
                    <a:close/>
                    <a:moveTo>
                      <a:pt x="1169" y="4101"/>
                    </a:moveTo>
                    <a:lnTo>
                      <a:pt x="1169" y="4101"/>
                    </a:lnTo>
                    <a:lnTo>
                      <a:pt x="6360" y="4101"/>
                    </a:lnTo>
                    <a:lnTo>
                      <a:pt x="6360" y="4536"/>
                    </a:lnTo>
                    <a:lnTo>
                      <a:pt x="1169" y="4536"/>
                    </a:lnTo>
                    <a:lnTo>
                      <a:pt x="1169" y="4101"/>
                    </a:lnTo>
                    <a:close/>
                    <a:moveTo>
                      <a:pt x="1169" y="5454"/>
                    </a:moveTo>
                    <a:lnTo>
                      <a:pt x="1169" y="5454"/>
                    </a:lnTo>
                    <a:lnTo>
                      <a:pt x="6360" y="5454"/>
                    </a:lnTo>
                    <a:lnTo>
                      <a:pt x="6360" y="5889"/>
                    </a:lnTo>
                    <a:lnTo>
                      <a:pt x="1169" y="5889"/>
                    </a:lnTo>
                    <a:lnTo>
                      <a:pt x="1169" y="5454"/>
                    </a:lnTo>
                    <a:close/>
                    <a:moveTo>
                      <a:pt x="1169" y="6888"/>
                    </a:moveTo>
                    <a:lnTo>
                      <a:pt x="1169" y="6888"/>
                    </a:lnTo>
                    <a:lnTo>
                      <a:pt x="6360" y="6888"/>
                    </a:lnTo>
                    <a:lnTo>
                      <a:pt x="6360" y="7323"/>
                    </a:lnTo>
                    <a:lnTo>
                      <a:pt x="1169" y="7323"/>
                    </a:lnTo>
                    <a:lnTo>
                      <a:pt x="1169" y="6888"/>
                    </a:lnTo>
                    <a:close/>
                    <a:moveTo>
                      <a:pt x="1169" y="8162"/>
                    </a:moveTo>
                    <a:lnTo>
                      <a:pt x="1169" y="8162"/>
                    </a:lnTo>
                    <a:lnTo>
                      <a:pt x="6360" y="8162"/>
                    </a:lnTo>
                    <a:lnTo>
                      <a:pt x="6360" y="8598"/>
                    </a:lnTo>
                    <a:lnTo>
                      <a:pt x="1169" y="8598"/>
                    </a:lnTo>
                    <a:lnTo>
                      <a:pt x="1169" y="8162"/>
                    </a:lnTo>
                    <a:close/>
                    <a:moveTo>
                      <a:pt x="3326" y="0"/>
                    </a:moveTo>
                    <a:lnTo>
                      <a:pt x="3326" y="0"/>
                    </a:lnTo>
                    <a:lnTo>
                      <a:pt x="0" y="3250"/>
                    </a:lnTo>
                    <a:lnTo>
                      <a:pt x="3326"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sp>
            <p:nvSpPr>
              <p:cNvPr id="14" name="Freeform 7">
                <a:extLst>
                  <a:ext uri="{FF2B5EF4-FFF2-40B4-BE49-F238E27FC236}">
                    <a16:creationId xmlns:a16="http://schemas.microsoft.com/office/drawing/2014/main" id="{B77AF35B-9442-4F18-A441-1AC3CA3557D0}"/>
                  </a:ext>
                </a:extLst>
              </p:cNvPr>
              <p:cNvSpPr>
                <a:spLocks/>
              </p:cNvSpPr>
              <p:nvPr/>
            </p:nvSpPr>
            <p:spPr bwMode="auto">
              <a:xfrm>
                <a:off x="385762" y="389731"/>
                <a:ext cx="176212" cy="173038"/>
              </a:xfrm>
              <a:custGeom>
                <a:avLst/>
                <a:gdLst>
                  <a:gd name="T0" fmla="*/ 2938 w 2938"/>
                  <a:gd name="T1" fmla="*/ 0 h 2873"/>
                  <a:gd name="T2" fmla="*/ 2938 w 2938"/>
                  <a:gd name="T3" fmla="*/ 0 h 2873"/>
                  <a:gd name="T4" fmla="*/ 0 w 2938"/>
                  <a:gd name="T5" fmla="*/ 2873 h 2873"/>
                  <a:gd name="T6" fmla="*/ 2938 w 2938"/>
                  <a:gd name="T7" fmla="*/ 2873 h 2873"/>
                  <a:gd name="T8" fmla="*/ 2938 w 2938"/>
                  <a:gd name="T9" fmla="*/ 0 h 2873"/>
                </a:gdLst>
                <a:ahLst/>
                <a:cxnLst>
                  <a:cxn ang="0">
                    <a:pos x="T0" y="T1"/>
                  </a:cxn>
                  <a:cxn ang="0">
                    <a:pos x="T2" y="T3"/>
                  </a:cxn>
                  <a:cxn ang="0">
                    <a:pos x="T4" y="T5"/>
                  </a:cxn>
                  <a:cxn ang="0">
                    <a:pos x="T6" y="T7"/>
                  </a:cxn>
                  <a:cxn ang="0">
                    <a:pos x="T8" y="T9"/>
                  </a:cxn>
                </a:cxnLst>
                <a:rect l="0" t="0" r="r" b="b"/>
                <a:pathLst>
                  <a:path w="2938" h="2873">
                    <a:moveTo>
                      <a:pt x="2938" y="0"/>
                    </a:moveTo>
                    <a:lnTo>
                      <a:pt x="2938" y="0"/>
                    </a:lnTo>
                    <a:lnTo>
                      <a:pt x="0" y="2873"/>
                    </a:lnTo>
                    <a:lnTo>
                      <a:pt x="2938" y="2873"/>
                    </a:lnTo>
                    <a:lnTo>
                      <a:pt x="2938"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grpSp>
        <p:grpSp>
          <p:nvGrpSpPr>
            <p:cNvPr id="7" name="Group 6">
              <a:extLst>
                <a:ext uri="{FF2B5EF4-FFF2-40B4-BE49-F238E27FC236}">
                  <a16:creationId xmlns:a16="http://schemas.microsoft.com/office/drawing/2014/main" id="{70FF1947-C100-4318-AEBF-BFA06E0A5A0B}"/>
                </a:ext>
              </a:extLst>
            </p:cNvPr>
            <p:cNvGrpSpPr/>
            <p:nvPr/>
          </p:nvGrpSpPr>
          <p:grpSpPr>
            <a:xfrm>
              <a:off x="4795838" y="5601179"/>
              <a:ext cx="409575" cy="481806"/>
              <a:chOff x="381000" y="384969"/>
              <a:chExt cx="450850" cy="571500"/>
            </a:xfrm>
            <a:grpFill/>
          </p:grpSpPr>
          <p:sp>
            <p:nvSpPr>
              <p:cNvPr id="11" name="Freeform 6">
                <a:extLst>
                  <a:ext uri="{FF2B5EF4-FFF2-40B4-BE49-F238E27FC236}">
                    <a16:creationId xmlns:a16="http://schemas.microsoft.com/office/drawing/2014/main" id="{29FD60E5-A850-40F1-830E-96DA6D1AEA7F}"/>
                  </a:ext>
                </a:extLst>
              </p:cNvPr>
              <p:cNvSpPr>
                <a:spLocks noEditPoints="1"/>
              </p:cNvSpPr>
              <p:nvPr/>
            </p:nvSpPr>
            <p:spPr bwMode="auto">
              <a:xfrm>
                <a:off x="381000" y="384969"/>
                <a:ext cx="450850" cy="571500"/>
              </a:xfrm>
              <a:custGeom>
                <a:avLst/>
                <a:gdLst>
                  <a:gd name="T0" fmla="*/ 3326 w 7526"/>
                  <a:gd name="T1" fmla="*/ 0 h 9533"/>
                  <a:gd name="T2" fmla="*/ 3326 w 7526"/>
                  <a:gd name="T3" fmla="*/ 0 h 9533"/>
                  <a:gd name="T4" fmla="*/ 3326 w 7526"/>
                  <a:gd name="T5" fmla="*/ 3250 h 9533"/>
                  <a:gd name="T6" fmla="*/ 0 w 7526"/>
                  <a:gd name="T7" fmla="*/ 3250 h 9533"/>
                  <a:gd name="T8" fmla="*/ 0 w 7526"/>
                  <a:gd name="T9" fmla="*/ 9533 h 9533"/>
                  <a:gd name="T10" fmla="*/ 7526 w 7526"/>
                  <a:gd name="T11" fmla="*/ 9533 h 9533"/>
                  <a:gd name="T12" fmla="*/ 7526 w 7526"/>
                  <a:gd name="T13" fmla="*/ 0 h 9533"/>
                  <a:gd name="T14" fmla="*/ 3326 w 7526"/>
                  <a:gd name="T15" fmla="*/ 0 h 9533"/>
                  <a:gd name="T16" fmla="*/ 4039 w 7526"/>
                  <a:gd name="T17" fmla="*/ 1631 h 9533"/>
                  <a:gd name="T18" fmla="*/ 4039 w 7526"/>
                  <a:gd name="T19" fmla="*/ 1631 h 9533"/>
                  <a:gd name="T20" fmla="*/ 6360 w 7526"/>
                  <a:gd name="T21" fmla="*/ 1631 h 9533"/>
                  <a:gd name="T22" fmla="*/ 6360 w 7526"/>
                  <a:gd name="T23" fmla="*/ 2066 h 9533"/>
                  <a:gd name="T24" fmla="*/ 4039 w 7526"/>
                  <a:gd name="T25" fmla="*/ 2066 h 9533"/>
                  <a:gd name="T26" fmla="*/ 4039 w 7526"/>
                  <a:gd name="T27" fmla="*/ 1631 h 9533"/>
                  <a:gd name="T28" fmla="*/ 4039 w 7526"/>
                  <a:gd name="T29" fmla="*/ 2826 h 9533"/>
                  <a:gd name="T30" fmla="*/ 4039 w 7526"/>
                  <a:gd name="T31" fmla="*/ 2826 h 9533"/>
                  <a:gd name="T32" fmla="*/ 6360 w 7526"/>
                  <a:gd name="T33" fmla="*/ 2826 h 9533"/>
                  <a:gd name="T34" fmla="*/ 6360 w 7526"/>
                  <a:gd name="T35" fmla="*/ 3261 h 9533"/>
                  <a:gd name="T36" fmla="*/ 4039 w 7526"/>
                  <a:gd name="T37" fmla="*/ 3261 h 9533"/>
                  <a:gd name="T38" fmla="*/ 4039 w 7526"/>
                  <a:gd name="T39" fmla="*/ 2826 h 9533"/>
                  <a:gd name="T40" fmla="*/ 1169 w 7526"/>
                  <a:gd name="T41" fmla="*/ 4101 h 9533"/>
                  <a:gd name="T42" fmla="*/ 1169 w 7526"/>
                  <a:gd name="T43" fmla="*/ 4101 h 9533"/>
                  <a:gd name="T44" fmla="*/ 6360 w 7526"/>
                  <a:gd name="T45" fmla="*/ 4101 h 9533"/>
                  <a:gd name="T46" fmla="*/ 6360 w 7526"/>
                  <a:gd name="T47" fmla="*/ 4536 h 9533"/>
                  <a:gd name="T48" fmla="*/ 1169 w 7526"/>
                  <a:gd name="T49" fmla="*/ 4536 h 9533"/>
                  <a:gd name="T50" fmla="*/ 1169 w 7526"/>
                  <a:gd name="T51" fmla="*/ 4101 h 9533"/>
                  <a:gd name="T52" fmla="*/ 1169 w 7526"/>
                  <a:gd name="T53" fmla="*/ 5454 h 9533"/>
                  <a:gd name="T54" fmla="*/ 1169 w 7526"/>
                  <a:gd name="T55" fmla="*/ 5454 h 9533"/>
                  <a:gd name="T56" fmla="*/ 6360 w 7526"/>
                  <a:gd name="T57" fmla="*/ 5454 h 9533"/>
                  <a:gd name="T58" fmla="*/ 6360 w 7526"/>
                  <a:gd name="T59" fmla="*/ 5889 h 9533"/>
                  <a:gd name="T60" fmla="*/ 1169 w 7526"/>
                  <a:gd name="T61" fmla="*/ 5889 h 9533"/>
                  <a:gd name="T62" fmla="*/ 1169 w 7526"/>
                  <a:gd name="T63" fmla="*/ 5454 h 9533"/>
                  <a:gd name="T64" fmla="*/ 1169 w 7526"/>
                  <a:gd name="T65" fmla="*/ 6888 h 9533"/>
                  <a:gd name="T66" fmla="*/ 1169 w 7526"/>
                  <a:gd name="T67" fmla="*/ 6888 h 9533"/>
                  <a:gd name="T68" fmla="*/ 6360 w 7526"/>
                  <a:gd name="T69" fmla="*/ 6888 h 9533"/>
                  <a:gd name="T70" fmla="*/ 6360 w 7526"/>
                  <a:gd name="T71" fmla="*/ 7323 h 9533"/>
                  <a:gd name="T72" fmla="*/ 1169 w 7526"/>
                  <a:gd name="T73" fmla="*/ 7323 h 9533"/>
                  <a:gd name="T74" fmla="*/ 1169 w 7526"/>
                  <a:gd name="T75" fmla="*/ 6888 h 9533"/>
                  <a:gd name="T76" fmla="*/ 1169 w 7526"/>
                  <a:gd name="T77" fmla="*/ 8162 h 9533"/>
                  <a:gd name="T78" fmla="*/ 1169 w 7526"/>
                  <a:gd name="T79" fmla="*/ 8162 h 9533"/>
                  <a:gd name="T80" fmla="*/ 6360 w 7526"/>
                  <a:gd name="T81" fmla="*/ 8162 h 9533"/>
                  <a:gd name="T82" fmla="*/ 6360 w 7526"/>
                  <a:gd name="T83" fmla="*/ 8598 h 9533"/>
                  <a:gd name="T84" fmla="*/ 1169 w 7526"/>
                  <a:gd name="T85" fmla="*/ 8598 h 9533"/>
                  <a:gd name="T86" fmla="*/ 1169 w 7526"/>
                  <a:gd name="T87" fmla="*/ 8162 h 9533"/>
                  <a:gd name="T88" fmla="*/ 3326 w 7526"/>
                  <a:gd name="T89" fmla="*/ 0 h 9533"/>
                  <a:gd name="T90" fmla="*/ 3326 w 7526"/>
                  <a:gd name="T91" fmla="*/ 0 h 9533"/>
                  <a:gd name="T92" fmla="*/ 0 w 7526"/>
                  <a:gd name="T93" fmla="*/ 3250 h 9533"/>
                  <a:gd name="T94" fmla="*/ 3326 w 7526"/>
                  <a:gd name="T95" fmla="*/ 0 h 9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26" h="9533">
                    <a:moveTo>
                      <a:pt x="3326" y="0"/>
                    </a:moveTo>
                    <a:lnTo>
                      <a:pt x="3326" y="0"/>
                    </a:lnTo>
                    <a:lnTo>
                      <a:pt x="3326" y="3250"/>
                    </a:lnTo>
                    <a:lnTo>
                      <a:pt x="0" y="3250"/>
                    </a:lnTo>
                    <a:lnTo>
                      <a:pt x="0" y="9533"/>
                    </a:lnTo>
                    <a:lnTo>
                      <a:pt x="7526" y="9533"/>
                    </a:lnTo>
                    <a:lnTo>
                      <a:pt x="7526" y="0"/>
                    </a:lnTo>
                    <a:lnTo>
                      <a:pt x="3326" y="0"/>
                    </a:lnTo>
                    <a:close/>
                    <a:moveTo>
                      <a:pt x="4039" y="1631"/>
                    </a:moveTo>
                    <a:lnTo>
                      <a:pt x="4039" y="1631"/>
                    </a:lnTo>
                    <a:lnTo>
                      <a:pt x="6360" y="1631"/>
                    </a:lnTo>
                    <a:lnTo>
                      <a:pt x="6360" y="2066"/>
                    </a:lnTo>
                    <a:lnTo>
                      <a:pt x="4039" y="2066"/>
                    </a:lnTo>
                    <a:lnTo>
                      <a:pt x="4039" y="1631"/>
                    </a:lnTo>
                    <a:close/>
                    <a:moveTo>
                      <a:pt x="4039" y="2826"/>
                    </a:moveTo>
                    <a:lnTo>
                      <a:pt x="4039" y="2826"/>
                    </a:lnTo>
                    <a:lnTo>
                      <a:pt x="6360" y="2826"/>
                    </a:lnTo>
                    <a:lnTo>
                      <a:pt x="6360" y="3261"/>
                    </a:lnTo>
                    <a:lnTo>
                      <a:pt x="4039" y="3261"/>
                    </a:lnTo>
                    <a:lnTo>
                      <a:pt x="4039" y="2826"/>
                    </a:lnTo>
                    <a:close/>
                    <a:moveTo>
                      <a:pt x="1169" y="4101"/>
                    </a:moveTo>
                    <a:lnTo>
                      <a:pt x="1169" y="4101"/>
                    </a:lnTo>
                    <a:lnTo>
                      <a:pt x="6360" y="4101"/>
                    </a:lnTo>
                    <a:lnTo>
                      <a:pt x="6360" y="4536"/>
                    </a:lnTo>
                    <a:lnTo>
                      <a:pt x="1169" y="4536"/>
                    </a:lnTo>
                    <a:lnTo>
                      <a:pt x="1169" y="4101"/>
                    </a:lnTo>
                    <a:close/>
                    <a:moveTo>
                      <a:pt x="1169" y="5454"/>
                    </a:moveTo>
                    <a:lnTo>
                      <a:pt x="1169" y="5454"/>
                    </a:lnTo>
                    <a:lnTo>
                      <a:pt x="6360" y="5454"/>
                    </a:lnTo>
                    <a:lnTo>
                      <a:pt x="6360" y="5889"/>
                    </a:lnTo>
                    <a:lnTo>
                      <a:pt x="1169" y="5889"/>
                    </a:lnTo>
                    <a:lnTo>
                      <a:pt x="1169" y="5454"/>
                    </a:lnTo>
                    <a:close/>
                    <a:moveTo>
                      <a:pt x="1169" y="6888"/>
                    </a:moveTo>
                    <a:lnTo>
                      <a:pt x="1169" y="6888"/>
                    </a:lnTo>
                    <a:lnTo>
                      <a:pt x="6360" y="6888"/>
                    </a:lnTo>
                    <a:lnTo>
                      <a:pt x="6360" y="7323"/>
                    </a:lnTo>
                    <a:lnTo>
                      <a:pt x="1169" y="7323"/>
                    </a:lnTo>
                    <a:lnTo>
                      <a:pt x="1169" y="6888"/>
                    </a:lnTo>
                    <a:close/>
                    <a:moveTo>
                      <a:pt x="1169" y="8162"/>
                    </a:moveTo>
                    <a:lnTo>
                      <a:pt x="1169" y="8162"/>
                    </a:lnTo>
                    <a:lnTo>
                      <a:pt x="6360" y="8162"/>
                    </a:lnTo>
                    <a:lnTo>
                      <a:pt x="6360" y="8598"/>
                    </a:lnTo>
                    <a:lnTo>
                      <a:pt x="1169" y="8598"/>
                    </a:lnTo>
                    <a:lnTo>
                      <a:pt x="1169" y="8162"/>
                    </a:lnTo>
                    <a:close/>
                    <a:moveTo>
                      <a:pt x="3326" y="0"/>
                    </a:moveTo>
                    <a:lnTo>
                      <a:pt x="3326" y="0"/>
                    </a:lnTo>
                    <a:lnTo>
                      <a:pt x="0" y="3250"/>
                    </a:lnTo>
                    <a:lnTo>
                      <a:pt x="3326"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sp>
            <p:nvSpPr>
              <p:cNvPr id="12" name="Freeform 7">
                <a:extLst>
                  <a:ext uri="{FF2B5EF4-FFF2-40B4-BE49-F238E27FC236}">
                    <a16:creationId xmlns:a16="http://schemas.microsoft.com/office/drawing/2014/main" id="{EC73DF17-8456-4AF6-8C78-564240FD4CBD}"/>
                  </a:ext>
                </a:extLst>
              </p:cNvPr>
              <p:cNvSpPr>
                <a:spLocks/>
              </p:cNvSpPr>
              <p:nvPr/>
            </p:nvSpPr>
            <p:spPr bwMode="auto">
              <a:xfrm>
                <a:off x="385762" y="389731"/>
                <a:ext cx="176212" cy="173038"/>
              </a:xfrm>
              <a:custGeom>
                <a:avLst/>
                <a:gdLst>
                  <a:gd name="T0" fmla="*/ 2938 w 2938"/>
                  <a:gd name="T1" fmla="*/ 0 h 2873"/>
                  <a:gd name="T2" fmla="*/ 2938 w 2938"/>
                  <a:gd name="T3" fmla="*/ 0 h 2873"/>
                  <a:gd name="T4" fmla="*/ 0 w 2938"/>
                  <a:gd name="T5" fmla="*/ 2873 h 2873"/>
                  <a:gd name="T6" fmla="*/ 2938 w 2938"/>
                  <a:gd name="T7" fmla="*/ 2873 h 2873"/>
                  <a:gd name="T8" fmla="*/ 2938 w 2938"/>
                  <a:gd name="T9" fmla="*/ 0 h 2873"/>
                </a:gdLst>
                <a:ahLst/>
                <a:cxnLst>
                  <a:cxn ang="0">
                    <a:pos x="T0" y="T1"/>
                  </a:cxn>
                  <a:cxn ang="0">
                    <a:pos x="T2" y="T3"/>
                  </a:cxn>
                  <a:cxn ang="0">
                    <a:pos x="T4" y="T5"/>
                  </a:cxn>
                  <a:cxn ang="0">
                    <a:pos x="T6" y="T7"/>
                  </a:cxn>
                  <a:cxn ang="0">
                    <a:pos x="T8" y="T9"/>
                  </a:cxn>
                </a:cxnLst>
                <a:rect l="0" t="0" r="r" b="b"/>
                <a:pathLst>
                  <a:path w="2938" h="2873">
                    <a:moveTo>
                      <a:pt x="2938" y="0"/>
                    </a:moveTo>
                    <a:lnTo>
                      <a:pt x="2938" y="0"/>
                    </a:lnTo>
                    <a:lnTo>
                      <a:pt x="0" y="2873"/>
                    </a:lnTo>
                    <a:lnTo>
                      <a:pt x="2938" y="2873"/>
                    </a:lnTo>
                    <a:lnTo>
                      <a:pt x="2938"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grpSp>
        <p:grpSp>
          <p:nvGrpSpPr>
            <p:cNvPr id="8" name="Group 7">
              <a:extLst>
                <a:ext uri="{FF2B5EF4-FFF2-40B4-BE49-F238E27FC236}">
                  <a16:creationId xmlns:a16="http://schemas.microsoft.com/office/drawing/2014/main" id="{61BECC4A-DF5C-47DC-9CFC-45E71B2CF006}"/>
                </a:ext>
              </a:extLst>
            </p:cNvPr>
            <p:cNvGrpSpPr/>
            <p:nvPr/>
          </p:nvGrpSpPr>
          <p:grpSpPr>
            <a:xfrm>
              <a:off x="5000625" y="5928977"/>
              <a:ext cx="409575" cy="481806"/>
              <a:chOff x="381000" y="384969"/>
              <a:chExt cx="450850" cy="571500"/>
            </a:xfrm>
            <a:grpFill/>
          </p:grpSpPr>
          <p:sp>
            <p:nvSpPr>
              <p:cNvPr id="9" name="Freeform 6">
                <a:extLst>
                  <a:ext uri="{FF2B5EF4-FFF2-40B4-BE49-F238E27FC236}">
                    <a16:creationId xmlns:a16="http://schemas.microsoft.com/office/drawing/2014/main" id="{A10BE675-566C-4383-9E41-CBF5249AFA6C}"/>
                  </a:ext>
                </a:extLst>
              </p:cNvPr>
              <p:cNvSpPr>
                <a:spLocks noEditPoints="1"/>
              </p:cNvSpPr>
              <p:nvPr/>
            </p:nvSpPr>
            <p:spPr bwMode="auto">
              <a:xfrm>
                <a:off x="381000" y="384969"/>
                <a:ext cx="450850" cy="571500"/>
              </a:xfrm>
              <a:custGeom>
                <a:avLst/>
                <a:gdLst>
                  <a:gd name="T0" fmla="*/ 3326 w 7526"/>
                  <a:gd name="T1" fmla="*/ 0 h 9533"/>
                  <a:gd name="T2" fmla="*/ 3326 w 7526"/>
                  <a:gd name="T3" fmla="*/ 0 h 9533"/>
                  <a:gd name="T4" fmla="*/ 3326 w 7526"/>
                  <a:gd name="T5" fmla="*/ 3250 h 9533"/>
                  <a:gd name="T6" fmla="*/ 0 w 7526"/>
                  <a:gd name="T7" fmla="*/ 3250 h 9533"/>
                  <a:gd name="T8" fmla="*/ 0 w 7526"/>
                  <a:gd name="T9" fmla="*/ 9533 h 9533"/>
                  <a:gd name="T10" fmla="*/ 7526 w 7526"/>
                  <a:gd name="T11" fmla="*/ 9533 h 9533"/>
                  <a:gd name="T12" fmla="*/ 7526 w 7526"/>
                  <a:gd name="T13" fmla="*/ 0 h 9533"/>
                  <a:gd name="T14" fmla="*/ 3326 w 7526"/>
                  <a:gd name="T15" fmla="*/ 0 h 9533"/>
                  <a:gd name="T16" fmla="*/ 4039 w 7526"/>
                  <a:gd name="T17" fmla="*/ 1631 h 9533"/>
                  <a:gd name="T18" fmla="*/ 4039 w 7526"/>
                  <a:gd name="T19" fmla="*/ 1631 h 9533"/>
                  <a:gd name="T20" fmla="*/ 6360 w 7526"/>
                  <a:gd name="T21" fmla="*/ 1631 h 9533"/>
                  <a:gd name="T22" fmla="*/ 6360 w 7526"/>
                  <a:gd name="T23" fmla="*/ 2066 h 9533"/>
                  <a:gd name="T24" fmla="*/ 4039 w 7526"/>
                  <a:gd name="T25" fmla="*/ 2066 h 9533"/>
                  <a:gd name="T26" fmla="*/ 4039 w 7526"/>
                  <a:gd name="T27" fmla="*/ 1631 h 9533"/>
                  <a:gd name="T28" fmla="*/ 4039 w 7526"/>
                  <a:gd name="T29" fmla="*/ 2826 h 9533"/>
                  <a:gd name="T30" fmla="*/ 4039 w 7526"/>
                  <a:gd name="T31" fmla="*/ 2826 h 9533"/>
                  <a:gd name="T32" fmla="*/ 6360 w 7526"/>
                  <a:gd name="T33" fmla="*/ 2826 h 9533"/>
                  <a:gd name="T34" fmla="*/ 6360 w 7526"/>
                  <a:gd name="T35" fmla="*/ 3261 h 9533"/>
                  <a:gd name="T36" fmla="*/ 4039 w 7526"/>
                  <a:gd name="T37" fmla="*/ 3261 h 9533"/>
                  <a:gd name="T38" fmla="*/ 4039 w 7526"/>
                  <a:gd name="T39" fmla="*/ 2826 h 9533"/>
                  <a:gd name="T40" fmla="*/ 1169 w 7526"/>
                  <a:gd name="T41" fmla="*/ 4101 h 9533"/>
                  <a:gd name="T42" fmla="*/ 1169 w 7526"/>
                  <a:gd name="T43" fmla="*/ 4101 h 9533"/>
                  <a:gd name="T44" fmla="*/ 6360 w 7526"/>
                  <a:gd name="T45" fmla="*/ 4101 h 9533"/>
                  <a:gd name="T46" fmla="*/ 6360 w 7526"/>
                  <a:gd name="T47" fmla="*/ 4536 h 9533"/>
                  <a:gd name="T48" fmla="*/ 1169 w 7526"/>
                  <a:gd name="T49" fmla="*/ 4536 h 9533"/>
                  <a:gd name="T50" fmla="*/ 1169 w 7526"/>
                  <a:gd name="T51" fmla="*/ 4101 h 9533"/>
                  <a:gd name="T52" fmla="*/ 1169 w 7526"/>
                  <a:gd name="T53" fmla="*/ 5454 h 9533"/>
                  <a:gd name="T54" fmla="*/ 1169 w 7526"/>
                  <a:gd name="T55" fmla="*/ 5454 h 9533"/>
                  <a:gd name="T56" fmla="*/ 6360 w 7526"/>
                  <a:gd name="T57" fmla="*/ 5454 h 9533"/>
                  <a:gd name="T58" fmla="*/ 6360 w 7526"/>
                  <a:gd name="T59" fmla="*/ 5889 h 9533"/>
                  <a:gd name="T60" fmla="*/ 1169 w 7526"/>
                  <a:gd name="T61" fmla="*/ 5889 h 9533"/>
                  <a:gd name="T62" fmla="*/ 1169 w 7526"/>
                  <a:gd name="T63" fmla="*/ 5454 h 9533"/>
                  <a:gd name="T64" fmla="*/ 1169 w 7526"/>
                  <a:gd name="T65" fmla="*/ 6888 h 9533"/>
                  <a:gd name="T66" fmla="*/ 1169 w 7526"/>
                  <a:gd name="T67" fmla="*/ 6888 h 9533"/>
                  <a:gd name="T68" fmla="*/ 6360 w 7526"/>
                  <a:gd name="T69" fmla="*/ 6888 h 9533"/>
                  <a:gd name="T70" fmla="*/ 6360 w 7526"/>
                  <a:gd name="T71" fmla="*/ 7323 h 9533"/>
                  <a:gd name="T72" fmla="*/ 1169 w 7526"/>
                  <a:gd name="T73" fmla="*/ 7323 h 9533"/>
                  <a:gd name="T74" fmla="*/ 1169 w 7526"/>
                  <a:gd name="T75" fmla="*/ 6888 h 9533"/>
                  <a:gd name="T76" fmla="*/ 1169 w 7526"/>
                  <a:gd name="T77" fmla="*/ 8162 h 9533"/>
                  <a:gd name="T78" fmla="*/ 1169 w 7526"/>
                  <a:gd name="T79" fmla="*/ 8162 h 9533"/>
                  <a:gd name="T80" fmla="*/ 6360 w 7526"/>
                  <a:gd name="T81" fmla="*/ 8162 h 9533"/>
                  <a:gd name="T82" fmla="*/ 6360 w 7526"/>
                  <a:gd name="T83" fmla="*/ 8598 h 9533"/>
                  <a:gd name="T84" fmla="*/ 1169 w 7526"/>
                  <a:gd name="T85" fmla="*/ 8598 h 9533"/>
                  <a:gd name="T86" fmla="*/ 1169 w 7526"/>
                  <a:gd name="T87" fmla="*/ 8162 h 9533"/>
                  <a:gd name="T88" fmla="*/ 3326 w 7526"/>
                  <a:gd name="T89" fmla="*/ 0 h 9533"/>
                  <a:gd name="T90" fmla="*/ 3326 w 7526"/>
                  <a:gd name="T91" fmla="*/ 0 h 9533"/>
                  <a:gd name="T92" fmla="*/ 0 w 7526"/>
                  <a:gd name="T93" fmla="*/ 3250 h 9533"/>
                  <a:gd name="T94" fmla="*/ 3326 w 7526"/>
                  <a:gd name="T95" fmla="*/ 0 h 9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26" h="9533">
                    <a:moveTo>
                      <a:pt x="3326" y="0"/>
                    </a:moveTo>
                    <a:lnTo>
                      <a:pt x="3326" y="0"/>
                    </a:lnTo>
                    <a:lnTo>
                      <a:pt x="3326" y="3250"/>
                    </a:lnTo>
                    <a:lnTo>
                      <a:pt x="0" y="3250"/>
                    </a:lnTo>
                    <a:lnTo>
                      <a:pt x="0" y="9533"/>
                    </a:lnTo>
                    <a:lnTo>
                      <a:pt x="7526" y="9533"/>
                    </a:lnTo>
                    <a:lnTo>
                      <a:pt x="7526" y="0"/>
                    </a:lnTo>
                    <a:lnTo>
                      <a:pt x="3326" y="0"/>
                    </a:lnTo>
                    <a:close/>
                    <a:moveTo>
                      <a:pt x="4039" y="1631"/>
                    </a:moveTo>
                    <a:lnTo>
                      <a:pt x="4039" y="1631"/>
                    </a:lnTo>
                    <a:lnTo>
                      <a:pt x="6360" y="1631"/>
                    </a:lnTo>
                    <a:lnTo>
                      <a:pt x="6360" y="2066"/>
                    </a:lnTo>
                    <a:lnTo>
                      <a:pt x="4039" y="2066"/>
                    </a:lnTo>
                    <a:lnTo>
                      <a:pt x="4039" y="1631"/>
                    </a:lnTo>
                    <a:close/>
                    <a:moveTo>
                      <a:pt x="4039" y="2826"/>
                    </a:moveTo>
                    <a:lnTo>
                      <a:pt x="4039" y="2826"/>
                    </a:lnTo>
                    <a:lnTo>
                      <a:pt x="6360" y="2826"/>
                    </a:lnTo>
                    <a:lnTo>
                      <a:pt x="6360" y="3261"/>
                    </a:lnTo>
                    <a:lnTo>
                      <a:pt x="4039" y="3261"/>
                    </a:lnTo>
                    <a:lnTo>
                      <a:pt x="4039" y="2826"/>
                    </a:lnTo>
                    <a:close/>
                    <a:moveTo>
                      <a:pt x="1169" y="4101"/>
                    </a:moveTo>
                    <a:lnTo>
                      <a:pt x="1169" y="4101"/>
                    </a:lnTo>
                    <a:lnTo>
                      <a:pt x="6360" y="4101"/>
                    </a:lnTo>
                    <a:lnTo>
                      <a:pt x="6360" y="4536"/>
                    </a:lnTo>
                    <a:lnTo>
                      <a:pt x="1169" y="4536"/>
                    </a:lnTo>
                    <a:lnTo>
                      <a:pt x="1169" y="4101"/>
                    </a:lnTo>
                    <a:close/>
                    <a:moveTo>
                      <a:pt x="1169" y="5454"/>
                    </a:moveTo>
                    <a:lnTo>
                      <a:pt x="1169" y="5454"/>
                    </a:lnTo>
                    <a:lnTo>
                      <a:pt x="6360" y="5454"/>
                    </a:lnTo>
                    <a:lnTo>
                      <a:pt x="6360" y="5889"/>
                    </a:lnTo>
                    <a:lnTo>
                      <a:pt x="1169" y="5889"/>
                    </a:lnTo>
                    <a:lnTo>
                      <a:pt x="1169" y="5454"/>
                    </a:lnTo>
                    <a:close/>
                    <a:moveTo>
                      <a:pt x="1169" y="6888"/>
                    </a:moveTo>
                    <a:lnTo>
                      <a:pt x="1169" y="6888"/>
                    </a:lnTo>
                    <a:lnTo>
                      <a:pt x="6360" y="6888"/>
                    </a:lnTo>
                    <a:lnTo>
                      <a:pt x="6360" y="7323"/>
                    </a:lnTo>
                    <a:lnTo>
                      <a:pt x="1169" y="7323"/>
                    </a:lnTo>
                    <a:lnTo>
                      <a:pt x="1169" y="6888"/>
                    </a:lnTo>
                    <a:close/>
                    <a:moveTo>
                      <a:pt x="1169" y="8162"/>
                    </a:moveTo>
                    <a:lnTo>
                      <a:pt x="1169" y="8162"/>
                    </a:lnTo>
                    <a:lnTo>
                      <a:pt x="6360" y="8162"/>
                    </a:lnTo>
                    <a:lnTo>
                      <a:pt x="6360" y="8598"/>
                    </a:lnTo>
                    <a:lnTo>
                      <a:pt x="1169" y="8598"/>
                    </a:lnTo>
                    <a:lnTo>
                      <a:pt x="1169" y="8162"/>
                    </a:lnTo>
                    <a:close/>
                    <a:moveTo>
                      <a:pt x="3326" y="0"/>
                    </a:moveTo>
                    <a:lnTo>
                      <a:pt x="3326" y="0"/>
                    </a:lnTo>
                    <a:lnTo>
                      <a:pt x="0" y="3250"/>
                    </a:lnTo>
                    <a:lnTo>
                      <a:pt x="3326"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sp>
            <p:nvSpPr>
              <p:cNvPr id="10" name="Freeform 7">
                <a:extLst>
                  <a:ext uri="{FF2B5EF4-FFF2-40B4-BE49-F238E27FC236}">
                    <a16:creationId xmlns:a16="http://schemas.microsoft.com/office/drawing/2014/main" id="{F7FAFDAA-A978-40F9-BF3C-DAFCBF31B472}"/>
                  </a:ext>
                </a:extLst>
              </p:cNvPr>
              <p:cNvSpPr>
                <a:spLocks/>
              </p:cNvSpPr>
              <p:nvPr/>
            </p:nvSpPr>
            <p:spPr bwMode="auto">
              <a:xfrm>
                <a:off x="385762" y="389731"/>
                <a:ext cx="176212" cy="173038"/>
              </a:xfrm>
              <a:custGeom>
                <a:avLst/>
                <a:gdLst>
                  <a:gd name="T0" fmla="*/ 2938 w 2938"/>
                  <a:gd name="T1" fmla="*/ 0 h 2873"/>
                  <a:gd name="T2" fmla="*/ 2938 w 2938"/>
                  <a:gd name="T3" fmla="*/ 0 h 2873"/>
                  <a:gd name="T4" fmla="*/ 0 w 2938"/>
                  <a:gd name="T5" fmla="*/ 2873 h 2873"/>
                  <a:gd name="T6" fmla="*/ 2938 w 2938"/>
                  <a:gd name="T7" fmla="*/ 2873 h 2873"/>
                  <a:gd name="T8" fmla="*/ 2938 w 2938"/>
                  <a:gd name="T9" fmla="*/ 0 h 2873"/>
                </a:gdLst>
                <a:ahLst/>
                <a:cxnLst>
                  <a:cxn ang="0">
                    <a:pos x="T0" y="T1"/>
                  </a:cxn>
                  <a:cxn ang="0">
                    <a:pos x="T2" y="T3"/>
                  </a:cxn>
                  <a:cxn ang="0">
                    <a:pos x="T4" y="T5"/>
                  </a:cxn>
                  <a:cxn ang="0">
                    <a:pos x="T6" y="T7"/>
                  </a:cxn>
                  <a:cxn ang="0">
                    <a:pos x="T8" y="T9"/>
                  </a:cxn>
                </a:cxnLst>
                <a:rect l="0" t="0" r="r" b="b"/>
                <a:pathLst>
                  <a:path w="2938" h="2873">
                    <a:moveTo>
                      <a:pt x="2938" y="0"/>
                    </a:moveTo>
                    <a:lnTo>
                      <a:pt x="2938" y="0"/>
                    </a:lnTo>
                    <a:lnTo>
                      <a:pt x="0" y="2873"/>
                    </a:lnTo>
                    <a:lnTo>
                      <a:pt x="2938" y="2873"/>
                    </a:lnTo>
                    <a:lnTo>
                      <a:pt x="2938" y="0"/>
                    </a:lnTo>
                    <a:close/>
                  </a:path>
                </a:pathLst>
              </a:custGeom>
              <a:grpFill/>
              <a:ln w="0">
                <a:solidFill>
                  <a:schemeClr val="tx1"/>
                </a:solidFill>
                <a:prstDash val="solid"/>
                <a:round/>
                <a:headEnd/>
                <a:tailEnd/>
              </a:ln>
            </p:spPr>
            <p:txBody>
              <a:bodyPr vert="horz" wrap="square" lIns="76140" tIns="38070" rIns="76140" bIns="38070" numCol="1" anchor="t" anchorCtr="0" compatLnSpc="1">
                <a:prstTxWarp prst="textNoShape">
                  <a:avLst/>
                </a:prstTxWarp>
              </a:bodyPr>
              <a:lstStyle/>
              <a:p>
                <a:pPr defTabSz="913578">
                  <a:defRPr/>
                </a:pPr>
                <a:endParaRPr lang="en-US" sz="1500">
                  <a:solidFill>
                    <a:prstClr val="black"/>
                  </a:solidFill>
                  <a:latin typeface="Calibri" panose="020F0502020204030204"/>
                </a:endParaRPr>
              </a:p>
            </p:txBody>
          </p:sp>
        </p:grpSp>
      </p:grpSp>
      <p:sp>
        <p:nvSpPr>
          <p:cNvPr id="15" name="TextBox 14">
            <a:extLst>
              <a:ext uri="{FF2B5EF4-FFF2-40B4-BE49-F238E27FC236}">
                <a16:creationId xmlns:a16="http://schemas.microsoft.com/office/drawing/2014/main" id="{6F055236-9410-48AE-BEA8-0D2DEC6737F7}"/>
              </a:ext>
            </a:extLst>
          </p:cNvPr>
          <p:cNvSpPr txBox="1"/>
          <p:nvPr/>
        </p:nvSpPr>
        <p:spPr>
          <a:xfrm>
            <a:off x="1319750" y="3384545"/>
            <a:ext cx="1128441" cy="400006"/>
          </a:xfrm>
          <a:prstGeom prst="rect">
            <a:avLst/>
          </a:prstGeom>
          <a:noFill/>
        </p:spPr>
        <p:txBody>
          <a:bodyPr wrap="square" rtlCol="0">
            <a:spAutoFit/>
          </a:bodyPr>
          <a:lstStyle/>
          <a:p>
            <a:pPr algn="ctr" defTabSz="913578">
              <a:defRPr/>
            </a:pPr>
            <a:r>
              <a:rPr lang="en-GB" sz="1000" b="1">
                <a:solidFill>
                  <a:prstClr val="black"/>
                </a:solidFill>
                <a:latin typeface="Calibri" panose="020F0502020204030204"/>
              </a:rPr>
              <a:t>IT Landscape Discovery Tools</a:t>
            </a:r>
            <a:endParaRPr lang="en-US" sz="1500" b="1">
              <a:solidFill>
                <a:prstClr val="black"/>
              </a:solidFill>
              <a:latin typeface="Calibri" panose="020F0502020204030204"/>
            </a:endParaRPr>
          </a:p>
        </p:txBody>
      </p:sp>
      <p:sp>
        <p:nvSpPr>
          <p:cNvPr id="16" name="TextBox 15">
            <a:extLst>
              <a:ext uri="{FF2B5EF4-FFF2-40B4-BE49-F238E27FC236}">
                <a16:creationId xmlns:a16="http://schemas.microsoft.com/office/drawing/2014/main" id="{83A855ED-185E-4206-95FC-B32A540BEC74}"/>
              </a:ext>
            </a:extLst>
          </p:cNvPr>
          <p:cNvSpPr txBox="1"/>
          <p:nvPr/>
        </p:nvSpPr>
        <p:spPr>
          <a:xfrm>
            <a:off x="1319750" y="5589374"/>
            <a:ext cx="1128441" cy="246029"/>
          </a:xfrm>
          <a:prstGeom prst="rect">
            <a:avLst/>
          </a:prstGeom>
          <a:noFill/>
        </p:spPr>
        <p:txBody>
          <a:bodyPr wrap="square" rtlCol="0">
            <a:spAutoFit/>
          </a:bodyPr>
          <a:lstStyle/>
          <a:p>
            <a:pPr algn="ctr" defTabSz="913578">
              <a:defRPr/>
            </a:pPr>
            <a:r>
              <a:rPr lang="en-GB" sz="1000" b="1">
                <a:solidFill>
                  <a:prstClr val="black"/>
                </a:solidFill>
                <a:latin typeface="Calibri" panose="020F0502020204030204"/>
              </a:rPr>
              <a:t>Questionnaire</a:t>
            </a:r>
            <a:endParaRPr lang="en-US" sz="1500" b="1">
              <a:solidFill>
                <a:prstClr val="black"/>
              </a:solidFill>
              <a:latin typeface="Calibri" panose="020F0502020204030204"/>
            </a:endParaRPr>
          </a:p>
        </p:txBody>
      </p:sp>
      <p:pic>
        <p:nvPicPr>
          <p:cNvPr id="17" name="Picture 16" descr="A picture containing drawing, light&#10;&#10;Description automatically generated">
            <a:extLst>
              <a:ext uri="{FF2B5EF4-FFF2-40B4-BE49-F238E27FC236}">
                <a16:creationId xmlns:a16="http://schemas.microsoft.com/office/drawing/2014/main" id="{9175845F-DDE5-480C-8C61-9DC32A3F31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6486" y="2000305"/>
            <a:ext cx="1001990" cy="250498"/>
          </a:xfrm>
          <a:prstGeom prst="rect">
            <a:avLst/>
          </a:prstGeom>
        </p:spPr>
      </p:pic>
      <p:sp>
        <p:nvSpPr>
          <p:cNvPr id="18" name="Rectangle 6">
            <a:extLst>
              <a:ext uri="{FF2B5EF4-FFF2-40B4-BE49-F238E27FC236}">
                <a16:creationId xmlns:a16="http://schemas.microsoft.com/office/drawing/2014/main" id="{B682DBA4-1220-4034-821B-E2C7A42D1AD3}"/>
              </a:ext>
            </a:extLst>
          </p:cNvPr>
          <p:cNvSpPr>
            <a:spLocks noChangeArrowheads="1"/>
          </p:cNvSpPr>
          <p:nvPr/>
        </p:nvSpPr>
        <p:spPr bwMode="gray">
          <a:xfrm>
            <a:off x="2506165" y="2126334"/>
            <a:ext cx="1700008" cy="1542851"/>
          </a:xfrm>
          <a:prstGeom prst="rect">
            <a:avLst/>
          </a:prstGeom>
          <a:noFill/>
          <a:ln w="12700">
            <a:noFill/>
            <a:prstDash val="sysDash"/>
            <a:miter lim="800000"/>
            <a:headEnd/>
            <a:tailEnd/>
          </a:ln>
          <a:effectLst/>
        </p:spPr>
        <p:txBody>
          <a:bodyPr lIns="18283" tIns="29921" rIns="18283" bIns="29921" anchor="ctr" anchorCtr="0"/>
          <a:lstStyle/>
          <a:p>
            <a:pPr marL="171399" indent="-171399" defTabSz="761688" eaLnBrk="0" hangingPunct="0">
              <a:buFont typeface="Wingdings" panose="05000000000000000000" pitchFamily="2" charset="2"/>
              <a:buChar char="§"/>
              <a:defRPr/>
            </a:pPr>
            <a:r>
              <a:rPr lang="en-GB" altLang="ja-JP" sz="1100" b="1">
                <a:solidFill>
                  <a:prstClr val="black"/>
                </a:solidFill>
                <a:latin typeface="Calibri" panose="020F0502020204030204"/>
                <a:ea typeface="MS PGothic" pitchFamily="34" charset="-128"/>
              </a:rPr>
              <a:t>Application/work Details</a:t>
            </a:r>
            <a:endParaRPr lang="en-US" altLang="ja-JP" sz="1100" b="1">
              <a:solidFill>
                <a:prstClr val="black"/>
              </a:solidFill>
              <a:latin typeface="Calibri" panose="020F0502020204030204"/>
              <a:ea typeface="MS PGothic" pitchFamily="34" charset="-128"/>
            </a:endParaRP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Versions </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Technology</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Ports</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Services </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Interfaces dependencies</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Application to machine mapping</a:t>
            </a:r>
            <a:endParaRPr lang="en-US" altLang="ja-JP" sz="1100">
              <a:solidFill>
                <a:prstClr val="black"/>
              </a:solidFill>
              <a:latin typeface="Calibri" panose="020F0502020204030204"/>
              <a:ea typeface="MS PGothic" pitchFamily="34" charset="-128"/>
            </a:endParaRPr>
          </a:p>
        </p:txBody>
      </p:sp>
      <p:sp>
        <p:nvSpPr>
          <p:cNvPr id="19" name="Rectangle 6">
            <a:extLst>
              <a:ext uri="{FF2B5EF4-FFF2-40B4-BE49-F238E27FC236}">
                <a16:creationId xmlns:a16="http://schemas.microsoft.com/office/drawing/2014/main" id="{3A98AC85-8749-4053-AAF5-DBE3DAE23EA2}"/>
              </a:ext>
            </a:extLst>
          </p:cNvPr>
          <p:cNvSpPr>
            <a:spLocks noChangeArrowheads="1"/>
          </p:cNvSpPr>
          <p:nvPr/>
        </p:nvSpPr>
        <p:spPr bwMode="gray">
          <a:xfrm>
            <a:off x="2504710" y="3725125"/>
            <a:ext cx="1703971" cy="923286"/>
          </a:xfrm>
          <a:prstGeom prst="rect">
            <a:avLst/>
          </a:prstGeom>
          <a:noFill/>
          <a:ln w="12700">
            <a:noFill/>
            <a:prstDash val="sysDash"/>
            <a:miter lim="800000"/>
            <a:headEnd/>
            <a:tailEnd/>
          </a:ln>
          <a:effectLst/>
        </p:spPr>
        <p:txBody>
          <a:bodyPr lIns="18283" tIns="29921" rIns="18283" bIns="29921" anchor="ctr" anchorCtr="0"/>
          <a:lstStyle/>
          <a:p>
            <a:pPr marL="171399" indent="-171399" defTabSz="761688" eaLnBrk="0" hangingPunct="0">
              <a:buFont typeface="Wingdings" panose="05000000000000000000" pitchFamily="2" charset="2"/>
              <a:buChar char="§"/>
              <a:defRPr/>
            </a:pPr>
            <a:r>
              <a:rPr lang="en-GB" altLang="ja-JP" sz="1100" b="1">
                <a:solidFill>
                  <a:prstClr val="black"/>
                </a:solidFill>
                <a:latin typeface="Calibri" panose="020F0502020204030204"/>
                <a:ea typeface="MS PGothic" pitchFamily="34" charset="-128"/>
              </a:rPr>
              <a:t>Application Context</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Usage</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Business criticality</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SLAs</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Complexity</a:t>
            </a:r>
          </a:p>
        </p:txBody>
      </p:sp>
      <p:sp>
        <p:nvSpPr>
          <p:cNvPr id="20" name="Rectangle 6">
            <a:extLst>
              <a:ext uri="{FF2B5EF4-FFF2-40B4-BE49-F238E27FC236}">
                <a16:creationId xmlns:a16="http://schemas.microsoft.com/office/drawing/2014/main" id="{C3139C48-F499-47EB-A8D6-0DE4C105AA31}"/>
              </a:ext>
            </a:extLst>
          </p:cNvPr>
          <p:cNvSpPr>
            <a:spLocks noChangeArrowheads="1"/>
          </p:cNvSpPr>
          <p:nvPr/>
        </p:nvSpPr>
        <p:spPr bwMode="gray">
          <a:xfrm>
            <a:off x="2504709" y="4704351"/>
            <a:ext cx="1701593" cy="899298"/>
          </a:xfrm>
          <a:prstGeom prst="rect">
            <a:avLst/>
          </a:prstGeom>
          <a:noFill/>
          <a:ln w="12700">
            <a:noFill/>
            <a:prstDash val="sysDash"/>
            <a:miter lim="800000"/>
            <a:headEnd/>
            <a:tailEnd/>
          </a:ln>
          <a:effectLst/>
        </p:spPr>
        <p:txBody>
          <a:bodyPr lIns="18283" tIns="29921" rIns="18283" bIns="29921" anchor="ctr" anchorCtr="0"/>
          <a:lstStyle/>
          <a:p>
            <a:pPr marL="171399" indent="-171399" defTabSz="761688" eaLnBrk="0" hangingPunct="0">
              <a:buFont typeface="Wingdings" panose="05000000000000000000" pitchFamily="2" charset="2"/>
              <a:buChar char="§"/>
              <a:defRPr/>
            </a:pPr>
            <a:r>
              <a:rPr lang="en-GB" altLang="ja-JP" sz="1100" b="1">
                <a:solidFill>
                  <a:prstClr val="black"/>
                </a:solidFill>
                <a:latin typeface="Calibri" panose="020F0502020204030204"/>
                <a:ea typeface="MS PGothic" pitchFamily="34" charset="-128"/>
              </a:rPr>
              <a:t>Infra Analysis </a:t>
            </a:r>
            <a:endParaRPr lang="en-US" altLang="ja-JP" sz="1100" b="1">
              <a:solidFill>
                <a:prstClr val="black"/>
              </a:solidFill>
              <a:latin typeface="Calibri" panose="020F0502020204030204"/>
              <a:ea typeface="MS PGothic" pitchFamily="34" charset="-128"/>
            </a:endParaRP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Instances Configurations</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Network Interfaces </a:t>
            </a:r>
          </a:p>
          <a:p>
            <a:pPr marL="171399" indent="-171399" defTabSz="761688" eaLnBrk="0" hangingPunct="0">
              <a:buFont typeface="Wingdings" panose="05000000000000000000" pitchFamily="2" charset="2"/>
              <a:buChar char="§"/>
              <a:defRPr/>
            </a:pPr>
            <a:r>
              <a:rPr lang="en-GB" altLang="ja-JP" sz="1100">
                <a:solidFill>
                  <a:prstClr val="black"/>
                </a:solidFill>
                <a:latin typeface="Calibri" panose="020F0502020204030204"/>
                <a:ea typeface="MS PGothic" pitchFamily="34" charset="-128"/>
              </a:rPr>
              <a:t>Security Measures</a:t>
            </a:r>
          </a:p>
        </p:txBody>
      </p:sp>
      <p:sp>
        <p:nvSpPr>
          <p:cNvPr id="21" name="Cylinder 20">
            <a:extLst>
              <a:ext uri="{FF2B5EF4-FFF2-40B4-BE49-F238E27FC236}">
                <a16:creationId xmlns:a16="http://schemas.microsoft.com/office/drawing/2014/main" id="{6CA1D2CC-2122-46A3-A4B8-606DB66297E1}"/>
              </a:ext>
            </a:extLst>
          </p:cNvPr>
          <p:cNvSpPr/>
          <p:nvPr/>
        </p:nvSpPr>
        <p:spPr>
          <a:xfrm>
            <a:off x="4594471" y="4820640"/>
            <a:ext cx="1919740" cy="556156"/>
          </a:xfrm>
          <a:prstGeom prst="can">
            <a:avLst>
              <a:gd name="adj" fmla="val 11090"/>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368" tIns="182832" rIns="91368" bIns="45684" numCol="1" rtlCol="0" anchor="b" anchorCtr="0" compatLnSpc="1">
            <a:prstTxWarp prst="textNoShape">
              <a:avLst/>
            </a:prstTxWarp>
          </a:bodyPr>
          <a:lstStyle/>
          <a:p>
            <a:pPr algn="ctr" defTabSz="913852">
              <a:defRPr/>
            </a:pPr>
            <a:r>
              <a:rPr lang="en-GB" altLang="ja-JP" sz="1100" kern="0">
                <a:solidFill>
                  <a:prstClr val="black"/>
                </a:solidFill>
                <a:latin typeface="Calibri" panose="020F0502020204030204"/>
                <a:ea typeface="メイリオ" panose="020B0604030504040204" pitchFamily="34" charset="-128"/>
              </a:rPr>
              <a:t>Consolidated Application Information, </a:t>
            </a:r>
            <a:r>
              <a:rPr lang="en-US" altLang="ja-JP" sz="1100" kern="0">
                <a:solidFill>
                  <a:prstClr val="black"/>
                </a:solidFill>
                <a:latin typeface="Calibri" panose="020F0502020204030204"/>
                <a:ea typeface="メイリオ" panose="020B0604030504040204" pitchFamily="34" charset="-128"/>
              </a:rPr>
              <a:t>Database</a:t>
            </a:r>
            <a:endParaRPr lang="en-GB" sz="1100" kern="0">
              <a:solidFill>
                <a:prstClr val="black"/>
              </a:solidFill>
              <a:latin typeface="Calibri" panose="020F0502020204030204"/>
            </a:endParaRPr>
          </a:p>
        </p:txBody>
      </p:sp>
      <p:sp>
        <p:nvSpPr>
          <p:cNvPr id="22" name="Rectangle 21">
            <a:extLst>
              <a:ext uri="{FF2B5EF4-FFF2-40B4-BE49-F238E27FC236}">
                <a16:creationId xmlns:a16="http://schemas.microsoft.com/office/drawing/2014/main" id="{2CD80818-2C86-426E-A95E-F969F5D67D5F}"/>
              </a:ext>
            </a:extLst>
          </p:cNvPr>
          <p:cNvSpPr/>
          <p:nvPr/>
        </p:nvSpPr>
        <p:spPr bwMode="auto">
          <a:xfrm>
            <a:off x="4594442" y="1784210"/>
            <a:ext cx="1919740" cy="950658"/>
          </a:xfrm>
          <a:prstGeom prst="rect">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368" tIns="45684" rIns="91368" bIns="45684" numCol="1" rtlCol="0" anchor="ctr" anchorCtr="0" compatLnSpc="1">
            <a:prstTxWarp prst="textNoShape">
              <a:avLst/>
            </a:prstTxWarp>
          </a:bodyPr>
          <a:lstStyle/>
          <a:p>
            <a:pPr algn="ctr" defTabSz="913852">
              <a:defRPr/>
            </a:pPr>
            <a:r>
              <a:rPr lang="en-US" sz="1100" b="1" kern="0">
                <a:solidFill>
                  <a:prstClr val="black"/>
                </a:solidFill>
                <a:latin typeface="Calibri" panose="020F0502020204030204"/>
              </a:rPr>
              <a:t>Full Asset report </a:t>
            </a:r>
          </a:p>
          <a:p>
            <a:pPr algn="ctr" defTabSz="913852">
              <a:defRPr/>
            </a:pPr>
            <a:r>
              <a:rPr lang="en-US" sz="1100" kern="0">
                <a:solidFill>
                  <a:prstClr val="black"/>
                </a:solidFill>
                <a:latin typeface="Calibri" panose="020F0502020204030204"/>
              </a:rPr>
              <a:t>(i.e. how many servers, </a:t>
            </a:r>
            <a:r>
              <a:rPr lang="en-US" sz="1100" kern="0">
                <a:solidFill>
                  <a:srgbClr val="000000"/>
                </a:solidFill>
                <a:latin typeface="Calibri" panose="020F0502020204030204"/>
              </a:rPr>
              <a:t>RN150 can communicate  </a:t>
            </a:r>
            <a:r>
              <a:rPr lang="en-US" sz="1100" kern="0">
                <a:solidFill>
                  <a:prstClr val="black"/>
                </a:solidFill>
                <a:latin typeface="Calibri" panose="020F0502020204030204"/>
              </a:rPr>
              <a:t>with) </a:t>
            </a:r>
          </a:p>
          <a:p>
            <a:pPr algn="ctr" defTabSz="913852">
              <a:defRPr/>
            </a:pPr>
            <a:r>
              <a:rPr lang="en-US" sz="1100" kern="0">
                <a:solidFill>
                  <a:prstClr val="black"/>
                </a:solidFill>
                <a:latin typeface="Calibri" panose="020F0502020204030204"/>
              </a:rPr>
              <a:t>Accessible &amp; not accessible devices</a:t>
            </a:r>
          </a:p>
        </p:txBody>
      </p:sp>
      <p:sp>
        <p:nvSpPr>
          <p:cNvPr id="23" name="Rectangle 22">
            <a:extLst>
              <a:ext uri="{FF2B5EF4-FFF2-40B4-BE49-F238E27FC236}">
                <a16:creationId xmlns:a16="http://schemas.microsoft.com/office/drawing/2014/main" id="{6740110C-D6D8-46A7-9224-F5CFCA2EEB86}"/>
              </a:ext>
            </a:extLst>
          </p:cNvPr>
          <p:cNvSpPr/>
          <p:nvPr/>
        </p:nvSpPr>
        <p:spPr bwMode="auto">
          <a:xfrm>
            <a:off x="4594441" y="2823887"/>
            <a:ext cx="1919740" cy="637413"/>
          </a:xfrm>
          <a:prstGeom prst="rect">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368" tIns="45684" rIns="91368" bIns="45684" numCol="1" rtlCol="0" anchor="ctr" anchorCtr="0" compatLnSpc="1">
            <a:prstTxWarp prst="textNoShape">
              <a:avLst/>
            </a:prstTxWarp>
          </a:bodyPr>
          <a:lstStyle/>
          <a:p>
            <a:pPr algn="ctr" defTabSz="913852">
              <a:defRPr/>
            </a:pPr>
            <a:r>
              <a:rPr lang="en-US" sz="1100" b="1" kern="0">
                <a:solidFill>
                  <a:prstClr val="black"/>
                </a:solidFill>
                <a:latin typeface="Calibri" panose="020F0502020204030204"/>
              </a:rPr>
              <a:t>Process/applications </a:t>
            </a:r>
            <a:r>
              <a:rPr lang="en-US" sz="1100" kern="0">
                <a:solidFill>
                  <a:prstClr val="black"/>
                </a:solidFill>
                <a:latin typeface="Calibri" panose="020F0502020204030204"/>
              </a:rPr>
              <a:t>running on each server</a:t>
            </a:r>
          </a:p>
        </p:txBody>
      </p:sp>
      <p:sp>
        <p:nvSpPr>
          <p:cNvPr id="24" name="Rectangle 23">
            <a:extLst>
              <a:ext uri="{FF2B5EF4-FFF2-40B4-BE49-F238E27FC236}">
                <a16:creationId xmlns:a16="http://schemas.microsoft.com/office/drawing/2014/main" id="{D8A7C011-DF5C-4426-8A20-59D69AA2887C}"/>
              </a:ext>
            </a:extLst>
          </p:cNvPr>
          <p:cNvSpPr/>
          <p:nvPr/>
        </p:nvSpPr>
        <p:spPr bwMode="auto">
          <a:xfrm>
            <a:off x="4594441" y="3550316"/>
            <a:ext cx="1919740" cy="569680"/>
          </a:xfrm>
          <a:prstGeom prst="rect">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91368" tIns="45684" rIns="91368" bIns="45684" numCol="1" rtlCol="0" anchor="ctr" anchorCtr="0" compatLnSpc="1">
            <a:prstTxWarp prst="textNoShape">
              <a:avLst/>
            </a:prstTxWarp>
          </a:bodyPr>
          <a:lstStyle/>
          <a:p>
            <a:pPr algn="ctr" defTabSz="913852">
              <a:defRPr/>
            </a:pPr>
            <a:r>
              <a:rPr lang="en-US" sz="1100" b="1" kern="0">
                <a:solidFill>
                  <a:prstClr val="black"/>
                </a:solidFill>
                <a:latin typeface="Calibri" panose="020F0502020204030204"/>
              </a:rPr>
              <a:t>Configuration details &amp; utilization </a:t>
            </a:r>
          </a:p>
        </p:txBody>
      </p:sp>
      <p:sp>
        <p:nvSpPr>
          <p:cNvPr id="25" name="Rectangle 24">
            <a:extLst>
              <a:ext uri="{FF2B5EF4-FFF2-40B4-BE49-F238E27FC236}">
                <a16:creationId xmlns:a16="http://schemas.microsoft.com/office/drawing/2014/main" id="{0BDC8C77-5944-41FE-9C1F-58E7939F4542}"/>
              </a:ext>
            </a:extLst>
          </p:cNvPr>
          <p:cNvSpPr/>
          <p:nvPr/>
        </p:nvSpPr>
        <p:spPr bwMode="auto">
          <a:xfrm>
            <a:off x="4593783" y="5465813"/>
            <a:ext cx="1919740" cy="642684"/>
          </a:xfrm>
          <a:prstGeom prst="rect">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368" tIns="182832" rIns="91368" bIns="45684" numCol="1" rtlCol="0" anchor="b" anchorCtr="0" compatLnSpc="1">
            <a:prstTxWarp prst="textNoShape">
              <a:avLst/>
            </a:prstTxWarp>
          </a:bodyPr>
          <a:lstStyle/>
          <a:p>
            <a:pPr algn="ctr" defTabSz="913852"/>
            <a:r>
              <a:rPr lang="en-US" sz="1100" kern="0">
                <a:solidFill>
                  <a:prstClr val="black"/>
                </a:solidFill>
                <a:latin typeface="Calibri" panose="020F0502020204030204"/>
                <a:ea typeface="メイリオ" panose="020B0604030504040204" pitchFamily="34" charset="-128"/>
              </a:rPr>
              <a:t>Suggestion on treatment plan (further assessment required)</a:t>
            </a:r>
          </a:p>
        </p:txBody>
      </p:sp>
      <p:sp>
        <p:nvSpPr>
          <p:cNvPr id="26" name="Rectangle 25">
            <a:extLst>
              <a:ext uri="{FF2B5EF4-FFF2-40B4-BE49-F238E27FC236}">
                <a16:creationId xmlns:a16="http://schemas.microsoft.com/office/drawing/2014/main" id="{508B6466-CFDC-4FBF-B037-5EB154066386}"/>
              </a:ext>
            </a:extLst>
          </p:cNvPr>
          <p:cNvSpPr/>
          <p:nvPr/>
        </p:nvSpPr>
        <p:spPr bwMode="auto">
          <a:xfrm>
            <a:off x="4594471" y="4209014"/>
            <a:ext cx="1919740" cy="522608"/>
          </a:xfrm>
          <a:prstGeom prst="rect">
            <a:avLst/>
          </a:prstGeom>
          <a:solidFill>
            <a:schemeClr val="bg1">
              <a:lumMod val="95000"/>
            </a:schemeClr>
          </a:solidFill>
          <a:ln>
            <a:solidFill>
              <a:schemeClr val="bg1">
                <a:lumMod val="95000"/>
              </a:schemeClr>
            </a:solidFill>
            <a:headEnd type="none" w="sm" len="sm"/>
            <a:tailEnd type="triangl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wrap="square" lIns="91368" tIns="45684" rIns="91368" bIns="45684" numCol="1" rtlCol="0" anchor="ctr" anchorCtr="0" compatLnSpc="1">
            <a:prstTxWarp prst="textNoShape">
              <a:avLst/>
            </a:prstTxWarp>
          </a:bodyPr>
          <a:lstStyle/>
          <a:p>
            <a:pPr algn="ctr" defTabSz="913852">
              <a:defRPr/>
            </a:pPr>
            <a:r>
              <a:rPr lang="en-US" sz="1100" b="1" kern="0">
                <a:solidFill>
                  <a:prstClr val="black"/>
                </a:solidFill>
                <a:latin typeface="Calibri" panose="020F0502020204030204"/>
              </a:rPr>
              <a:t>Communication/protocols </a:t>
            </a:r>
            <a:r>
              <a:rPr lang="en-US" sz="1100" kern="0">
                <a:solidFill>
                  <a:prstClr val="black"/>
                </a:solidFill>
                <a:latin typeface="Calibri" panose="020F0502020204030204"/>
              </a:rPr>
              <a:t>shared between servers</a:t>
            </a:r>
          </a:p>
        </p:txBody>
      </p:sp>
      <p:sp>
        <p:nvSpPr>
          <p:cNvPr id="27" name="TextBox 26">
            <a:extLst>
              <a:ext uri="{FF2B5EF4-FFF2-40B4-BE49-F238E27FC236}">
                <a16:creationId xmlns:a16="http://schemas.microsoft.com/office/drawing/2014/main" id="{CF214B44-FDA7-4DFD-A60D-F24BE77EE880}"/>
              </a:ext>
            </a:extLst>
          </p:cNvPr>
          <p:cNvSpPr txBox="1"/>
          <p:nvPr/>
        </p:nvSpPr>
        <p:spPr>
          <a:xfrm rot="16200000">
            <a:off x="3789576" y="5254128"/>
            <a:ext cx="813233" cy="276855"/>
          </a:xfrm>
          <a:prstGeom prst="rect">
            <a:avLst/>
          </a:prstGeom>
          <a:noFill/>
        </p:spPr>
        <p:txBody>
          <a:bodyPr wrap="square" rtlCol="0">
            <a:spAutoFit/>
          </a:bodyPr>
          <a:lstStyle/>
          <a:p>
            <a:pPr defTabSz="913852">
              <a:defRPr/>
            </a:pPr>
            <a:r>
              <a:rPr lang="en-US" sz="1200" b="1">
                <a:solidFill>
                  <a:prstClr val="black"/>
                </a:solidFill>
                <a:latin typeface="Calibri" panose="020F0502020204030204"/>
              </a:rPr>
              <a:t>Cleanse</a:t>
            </a:r>
          </a:p>
        </p:txBody>
      </p:sp>
      <p:sp>
        <p:nvSpPr>
          <p:cNvPr id="28" name="TextBox 27">
            <a:extLst>
              <a:ext uri="{FF2B5EF4-FFF2-40B4-BE49-F238E27FC236}">
                <a16:creationId xmlns:a16="http://schemas.microsoft.com/office/drawing/2014/main" id="{E8FB1CAE-49DC-46C6-9CFC-F4847D7ECAC8}"/>
              </a:ext>
            </a:extLst>
          </p:cNvPr>
          <p:cNvSpPr txBox="1"/>
          <p:nvPr/>
        </p:nvSpPr>
        <p:spPr>
          <a:xfrm rot="16200000">
            <a:off x="3586332" y="3627790"/>
            <a:ext cx="1223138" cy="276855"/>
          </a:xfrm>
          <a:prstGeom prst="rect">
            <a:avLst/>
          </a:prstGeom>
          <a:noFill/>
        </p:spPr>
        <p:txBody>
          <a:bodyPr wrap="square" rtlCol="0">
            <a:spAutoFit/>
          </a:bodyPr>
          <a:lstStyle/>
          <a:p>
            <a:pPr defTabSz="913852">
              <a:defRPr/>
            </a:pPr>
            <a:r>
              <a:rPr lang="en-US" sz="1200" b="1">
                <a:solidFill>
                  <a:prstClr val="black"/>
                </a:solidFill>
                <a:latin typeface="Calibri" panose="020F0502020204030204"/>
              </a:rPr>
              <a:t>Standardize</a:t>
            </a:r>
          </a:p>
        </p:txBody>
      </p:sp>
      <p:sp>
        <p:nvSpPr>
          <p:cNvPr id="29" name="TextBox 28">
            <a:extLst>
              <a:ext uri="{FF2B5EF4-FFF2-40B4-BE49-F238E27FC236}">
                <a16:creationId xmlns:a16="http://schemas.microsoft.com/office/drawing/2014/main" id="{939AC353-3FC4-4B5E-BF8C-AEA7B79F959E}"/>
              </a:ext>
            </a:extLst>
          </p:cNvPr>
          <p:cNvSpPr txBox="1"/>
          <p:nvPr/>
        </p:nvSpPr>
        <p:spPr>
          <a:xfrm rot="16200000">
            <a:off x="3799685" y="2249588"/>
            <a:ext cx="813233" cy="276855"/>
          </a:xfrm>
          <a:prstGeom prst="rect">
            <a:avLst/>
          </a:prstGeom>
          <a:noFill/>
        </p:spPr>
        <p:txBody>
          <a:bodyPr wrap="square" rtlCol="0">
            <a:spAutoFit/>
          </a:bodyPr>
          <a:lstStyle/>
          <a:p>
            <a:pPr defTabSz="913852">
              <a:defRPr/>
            </a:pPr>
            <a:r>
              <a:rPr lang="en-US" sz="1200" b="1">
                <a:solidFill>
                  <a:prstClr val="black"/>
                </a:solidFill>
                <a:latin typeface="Calibri" panose="020F0502020204030204"/>
              </a:rPr>
              <a:t>Map</a:t>
            </a:r>
          </a:p>
        </p:txBody>
      </p:sp>
      <p:sp>
        <p:nvSpPr>
          <p:cNvPr id="30" name="Rectangle 29">
            <a:extLst>
              <a:ext uri="{FF2B5EF4-FFF2-40B4-BE49-F238E27FC236}">
                <a16:creationId xmlns:a16="http://schemas.microsoft.com/office/drawing/2014/main" id="{E39961C0-26D0-4189-AC78-8B31DBF7677E}"/>
              </a:ext>
            </a:extLst>
          </p:cNvPr>
          <p:cNvSpPr/>
          <p:nvPr/>
        </p:nvSpPr>
        <p:spPr>
          <a:xfrm>
            <a:off x="7169585" y="4914623"/>
            <a:ext cx="1499433" cy="1113347"/>
          </a:xfrm>
          <a:prstGeom prst="rect">
            <a:avLst/>
          </a:prstGeom>
          <a:noFill/>
          <a:ln w="12700">
            <a:noFill/>
            <a:prstDash val="sysDash"/>
            <a:miter lim="800000"/>
            <a:headEnd/>
            <a:tailEnd/>
          </a:ln>
          <a:effectLst/>
        </p:spPr>
        <p:txBody>
          <a:bodyPr lIns="18283" tIns="29921" rIns="18283" bIns="29921" anchor="ctr" anchorCtr="0"/>
          <a:lstStyle/>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Assessment Lead</a:t>
            </a:r>
          </a:p>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Technology SME</a:t>
            </a:r>
          </a:p>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Project manager </a:t>
            </a:r>
          </a:p>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Domain Analyst</a:t>
            </a:r>
          </a:p>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Cloud Architect</a:t>
            </a:r>
          </a:p>
          <a:p>
            <a:pPr marL="171399" indent="-171399" defTabSz="761688" eaLnBrk="0" hangingPunct="0">
              <a:buFont typeface="Wingdings" panose="05000000000000000000" pitchFamily="2" charset="2"/>
              <a:buChar char="§"/>
              <a:defRPr/>
            </a:pPr>
            <a:r>
              <a:rPr lang="en-US" sz="1100" b="1">
                <a:solidFill>
                  <a:prstClr val="black"/>
                </a:solidFill>
                <a:latin typeface="Calibri" panose="020F0502020204030204"/>
                <a:ea typeface="MS PGothic" pitchFamily="34" charset="-128"/>
              </a:rPr>
              <a:t>App Architect</a:t>
            </a:r>
          </a:p>
        </p:txBody>
      </p:sp>
      <p:sp>
        <p:nvSpPr>
          <p:cNvPr id="31" name="Notched Right Arrow 168">
            <a:extLst>
              <a:ext uri="{FF2B5EF4-FFF2-40B4-BE49-F238E27FC236}">
                <a16:creationId xmlns:a16="http://schemas.microsoft.com/office/drawing/2014/main" id="{31846ED2-865B-4A6F-BDD4-EA2147E304C1}"/>
              </a:ext>
            </a:extLst>
          </p:cNvPr>
          <p:cNvSpPr/>
          <p:nvPr/>
        </p:nvSpPr>
        <p:spPr>
          <a:xfrm rot="16200000">
            <a:off x="7360214" y="4471415"/>
            <a:ext cx="301896" cy="388691"/>
          </a:xfrm>
          <a:prstGeom prst="notched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100">
              <a:solidFill>
                <a:prstClr val="white"/>
              </a:solidFill>
              <a:latin typeface="Calibri" panose="020F0502020204030204"/>
            </a:endParaRPr>
          </a:p>
        </p:txBody>
      </p:sp>
      <p:grpSp>
        <p:nvGrpSpPr>
          <p:cNvPr id="32" name="Group 31">
            <a:extLst>
              <a:ext uri="{FF2B5EF4-FFF2-40B4-BE49-F238E27FC236}">
                <a16:creationId xmlns:a16="http://schemas.microsoft.com/office/drawing/2014/main" id="{AAA3F63A-8244-4D0E-8679-AC3E98B24E2B}"/>
              </a:ext>
            </a:extLst>
          </p:cNvPr>
          <p:cNvGrpSpPr/>
          <p:nvPr/>
        </p:nvGrpSpPr>
        <p:grpSpPr>
          <a:xfrm>
            <a:off x="8503603" y="2116934"/>
            <a:ext cx="1654653" cy="3109070"/>
            <a:chOff x="8267958" y="2254272"/>
            <a:chExt cx="1755844" cy="3109880"/>
          </a:xfrm>
        </p:grpSpPr>
        <p:sp>
          <p:nvSpPr>
            <p:cNvPr id="33" name="Rounded Rectangle 10">
              <a:extLst>
                <a:ext uri="{FF2B5EF4-FFF2-40B4-BE49-F238E27FC236}">
                  <a16:creationId xmlns:a16="http://schemas.microsoft.com/office/drawing/2014/main" id="{30A6B78D-2CBD-47BE-BD20-A12030885E14}"/>
                </a:ext>
              </a:extLst>
            </p:cNvPr>
            <p:cNvSpPr/>
            <p:nvPr/>
          </p:nvSpPr>
          <p:spPr>
            <a:xfrm rot="16200000">
              <a:off x="9459262" y="4702350"/>
              <a:ext cx="635698" cy="493383"/>
            </a:xfrm>
            <a:prstGeom prst="roundRect">
              <a:avLst/>
            </a:prstGeom>
            <a:solidFill>
              <a:schemeClr val="bg1">
                <a:lumMod val="6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34" name="Rounded Rectangle 122">
              <a:extLst>
                <a:ext uri="{FF2B5EF4-FFF2-40B4-BE49-F238E27FC236}">
                  <a16:creationId xmlns:a16="http://schemas.microsoft.com/office/drawing/2014/main" id="{EB4C1874-3084-4709-BBF6-629A758CEF7A}"/>
                </a:ext>
              </a:extLst>
            </p:cNvPr>
            <p:cNvSpPr/>
            <p:nvPr/>
          </p:nvSpPr>
          <p:spPr>
            <a:xfrm rot="16200000">
              <a:off x="9459261" y="3952869"/>
              <a:ext cx="635698" cy="493383"/>
            </a:xfrm>
            <a:prstGeom prst="roundRect">
              <a:avLst/>
            </a:prstGeom>
            <a:solidFill>
              <a:schemeClr val="bg1">
                <a:lumMod val="6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35" name="Rounded Rectangle 123">
              <a:extLst>
                <a:ext uri="{FF2B5EF4-FFF2-40B4-BE49-F238E27FC236}">
                  <a16:creationId xmlns:a16="http://schemas.microsoft.com/office/drawing/2014/main" id="{CAD35D22-919D-4DB8-B632-B0876A5989E5}"/>
                </a:ext>
              </a:extLst>
            </p:cNvPr>
            <p:cNvSpPr/>
            <p:nvPr/>
          </p:nvSpPr>
          <p:spPr>
            <a:xfrm rot="16200000">
              <a:off x="9459260" y="3176302"/>
              <a:ext cx="635698" cy="493383"/>
            </a:xfrm>
            <a:prstGeom prst="roundRect">
              <a:avLst/>
            </a:prstGeom>
            <a:solidFill>
              <a:schemeClr val="bg1">
                <a:lumMod val="6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36" name="Rounded Rectangle 124">
              <a:extLst>
                <a:ext uri="{FF2B5EF4-FFF2-40B4-BE49-F238E27FC236}">
                  <a16:creationId xmlns:a16="http://schemas.microsoft.com/office/drawing/2014/main" id="{518A8825-8562-4B5C-9623-62169B92A2D4}"/>
                </a:ext>
              </a:extLst>
            </p:cNvPr>
            <p:cNvSpPr/>
            <p:nvPr/>
          </p:nvSpPr>
          <p:spPr>
            <a:xfrm rot="16200000">
              <a:off x="9459259" y="2375983"/>
              <a:ext cx="635698" cy="493382"/>
            </a:xfrm>
            <a:prstGeom prst="roundRect">
              <a:avLst/>
            </a:prstGeom>
            <a:solidFill>
              <a:schemeClr val="bg1">
                <a:lumMod val="6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37" name="Rounded Rectangle 9">
              <a:extLst>
                <a:ext uri="{FF2B5EF4-FFF2-40B4-BE49-F238E27FC236}">
                  <a16:creationId xmlns:a16="http://schemas.microsoft.com/office/drawing/2014/main" id="{832E04F9-9B53-4C84-BBB1-8EE0F6CE3042}"/>
                </a:ext>
              </a:extLst>
            </p:cNvPr>
            <p:cNvSpPr/>
            <p:nvPr/>
          </p:nvSpPr>
          <p:spPr>
            <a:xfrm rot="16200000">
              <a:off x="6989880" y="3532350"/>
              <a:ext cx="3109880" cy="553723"/>
            </a:xfrm>
            <a:prstGeom prst="roundRect">
              <a:avLst/>
            </a:prstGeom>
            <a:solidFill>
              <a:schemeClr val="bg1">
                <a:lumMod val="6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38" name="Oval 4">
              <a:extLst>
                <a:ext uri="{FF2B5EF4-FFF2-40B4-BE49-F238E27FC236}">
                  <a16:creationId xmlns:a16="http://schemas.microsoft.com/office/drawing/2014/main" id="{BDA1DE5B-CF8D-4B4E-9F57-549D73626E4A}"/>
                </a:ext>
              </a:extLst>
            </p:cNvPr>
            <p:cNvSpPr>
              <a:spLocks noChangeArrowheads="1"/>
            </p:cNvSpPr>
            <p:nvPr/>
          </p:nvSpPr>
          <p:spPr bwMode="auto">
            <a:xfrm rot="16200000">
              <a:off x="8496708" y="484387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39" name="Oval 5">
              <a:extLst>
                <a:ext uri="{FF2B5EF4-FFF2-40B4-BE49-F238E27FC236}">
                  <a16:creationId xmlns:a16="http://schemas.microsoft.com/office/drawing/2014/main" id="{6AAA7C0E-2B2C-4DA2-8E8A-03AD12CE2615}"/>
                </a:ext>
              </a:extLst>
            </p:cNvPr>
            <p:cNvSpPr>
              <a:spLocks noChangeArrowheads="1"/>
            </p:cNvSpPr>
            <p:nvPr/>
          </p:nvSpPr>
          <p:spPr bwMode="auto">
            <a:xfrm rot="16200000">
              <a:off x="9689911" y="4807384"/>
              <a:ext cx="91440" cy="91440"/>
            </a:xfrm>
            <a:prstGeom prst="ellipse">
              <a:avLst/>
            </a:prstGeom>
            <a:solidFill>
              <a:schemeClr val="accent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0" name="Oval 6">
              <a:extLst>
                <a:ext uri="{FF2B5EF4-FFF2-40B4-BE49-F238E27FC236}">
                  <a16:creationId xmlns:a16="http://schemas.microsoft.com/office/drawing/2014/main" id="{1D43121F-0041-4565-8402-BA484364070A}"/>
                </a:ext>
              </a:extLst>
            </p:cNvPr>
            <p:cNvSpPr>
              <a:spLocks noChangeArrowheads="1"/>
            </p:cNvSpPr>
            <p:nvPr/>
          </p:nvSpPr>
          <p:spPr bwMode="auto">
            <a:xfrm rot="16200000">
              <a:off x="8644197" y="427744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1" name="Oval 7">
              <a:extLst>
                <a:ext uri="{FF2B5EF4-FFF2-40B4-BE49-F238E27FC236}">
                  <a16:creationId xmlns:a16="http://schemas.microsoft.com/office/drawing/2014/main" id="{8167668E-589B-437A-B567-AD681C794C37}"/>
                </a:ext>
              </a:extLst>
            </p:cNvPr>
            <p:cNvSpPr>
              <a:spLocks noChangeArrowheads="1"/>
            </p:cNvSpPr>
            <p:nvPr/>
          </p:nvSpPr>
          <p:spPr bwMode="auto">
            <a:xfrm rot="16200000">
              <a:off x="8671754" y="473404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2" name="Oval 8">
              <a:extLst>
                <a:ext uri="{FF2B5EF4-FFF2-40B4-BE49-F238E27FC236}">
                  <a16:creationId xmlns:a16="http://schemas.microsoft.com/office/drawing/2014/main" id="{2BCB8259-DA99-4A12-B936-2FE81DCC3412}"/>
                </a:ext>
              </a:extLst>
            </p:cNvPr>
            <p:cNvSpPr>
              <a:spLocks noChangeArrowheads="1"/>
            </p:cNvSpPr>
            <p:nvPr/>
          </p:nvSpPr>
          <p:spPr bwMode="auto">
            <a:xfrm rot="16200000">
              <a:off x="9779661" y="4242154"/>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3" name="Oval 9">
              <a:extLst>
                <a:ext uri="{FF2B5EF4-FFF2-40B4-BE49-F238E27FC236}">
                  <a16:creationId xmlns:a16="http://schemas.microsoft.com/office/drawing/2014/main" id="{FBF03BB0-6E9E-40AA-B802-5AA437FA3271}"/>
                </a:ext>
              </a:extLst>
            </p:cNvPr>
            <p:cNvSpPr>
              <a:spLocks noChangeArrowheads="1"/>
            </p:cNvSpPr>
            <p:nvPr/>
          </p:nvSpPr>
          <p:spPr bwMode="auto">
            <a:xfrm rot="16200000">
              <a:off x="8483604" y="378519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4" name="Oval 10">
              <a:extLst>
                <a:ext uri="{FF2B5EF4-FFF2-40B4-BE49-F238E27FC236}">
                  <a16:creationId xmlns:a16="http://schemas.microsoft.com/office/drawing/2014/main" id="{2C97A201-4CC0-4A1A-9930-8C6E6AB3F24A}"/>
                </a:ext>
              </a:extLst>
            </p:cNvPr>
            <p:cNvSpPr>
              <a:spLocks noChangeArrowheads="1"/>
            </p:cNvSpPr>
            <p:nvPr/>
          </p:nvSpPr>
          <p:spPr bwMode="auto">
            <a:xfrm rot="16200000">
              <a:off x="8580120" y="440135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5" name="Oval 11">
              <a:extLst>
                <a:ext uri="{FF2B5EF4-FFF2-40B4-BE49-F238E27FC236}">
                  <a16:creationId xmlns:a16="http://schemas.microsoft.com/office/drawing/2014/main" id="{843AEBA9-0593-458E-BB35-0F5F7053FF6E}"/>
                </a:ext>
              </a:extLst>
            </p:cNvPr>
            <p:cNvSpPr>
              <a:spLocks noChangeArrowheads="1"/>
            </p:cNvSpPr>
            <p:nvPr/>
          </p:nvSpPr>
          <p:spPr bwMode="auto">
            <a:xfrm rot="16200000">
              <a:off x="8542497" y="495946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6" name="Oval 12">
              <a:extLst>
                <a:ext uri="{FF2B5EF4-FFF2-40B4-BE49-F238E27FC236}">
                  <a16:creationId xmlns:a16="http://schemas.microsoft.com/office/drawing/2014/main" id="{83AB6D54-A595-4394-AA48-6E0E398EE8C2}"/>
                </a:ext>
              </a:extLst>
            </p:cNvPr>
            <p:cNvSpPr>
              <a:spLocks noChangeArrowheads="1"/>
            </p:cNvSpPr>
            <p:nvPr/>
          </p:nvSpPr>
          <p:spPr bwMode="auto">
            <a:xfrm rot="16200000">
              <a:off x="9709145" y="4957306"/>
              <a:ext cx="91440" cy="91440"/>
            </a:xfrm>
            <a:prstGeom prst="ellipse">
              <a:avLst/>
            </a:prstGeom>
            <a:solidFill>
              <a:schemeClr val="accent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7" name="Oval 13">
              <a:extLst>
                <a:ext uri="{FF2B5EF4-FFF2-40B4-BE49-F238E27FC236}">
                  <a16:creationId xmlns:a16="http://schemas.microsoft.com/office/drawing/2014/main" id="{1137296E-FE06-4C76-94B6-59C780242E54}"/>
                </a:ext>
              </a:extLst>
            </p:cNvPr>
            <p:cNvSpPr>
              <a:spLocks noChangeArrowheads="1"/>
            </p:cNvSpPr>
            <p:nvPr/>
          </p:nvSpPr>
          <p:spPr bwMode="auto">
            <a:xfrm rot="16200000">
              <a:off x="9706461" y="2559983"/>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8" name="Oval 14">
              <a:extLst>
                <a:ext uri="{FF2B5EF4-FFF2-40B4-BE49-F238E27FC236}">
                  <a16:creationId xmlns:a16="http://schemas.microsoft.com/office/drawing/2014/main" id="{66F70313-F8C6-4909-A865-2EB2C2A77EF5}"/>
                </a:ext>
              </a:extLst>
            </p:cNvPr>
            <p:cNvSpPr>
              <a:spLocks noChangeArrowheads="1"/>
            </p:cNvSpPr>
            <p:nvPr/>
          </p:nvSpPr>
          <p:spPr bwMode="auto">
            <a:xfrm rot="16200000">
              <a:off x="8651404" y="373060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49" name="Oval 15">
              <a:extLst>
                <a:ext uri="{FF2B5EF4-FFF2-40B4-BE49-F238E27FC236}">
                  <a16:creationId xmlns:a16="http://schemas.microsoft.com/office/drawing/2014/main" id="{7DB85DC3-AFAB-4466-9F36-F25AAADC1BD9}"/>
                </a:ext>
              </a:extLst>
            </p:cNvPr>
            <p:cNvSpPr>
              <a:spLocks noChangeArrowheads="1"/>
            </p:cNvSpPr>
            <p:nvPr/>
          </p:nvSpPr>
          <p:spPr bwMode="auto">
            <a:xfrm rot="16200000">
              <a:off x="8682332" y="292788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0" name="Oval 16">
              <a:extLst>
                <a:ext uri="{FF2B5EF4-FFF2-40B4-BE49-F238E27FC236}">
                  <a16:creationId xmlns:a16="http://schemas.microsoft.com/office/drawing/2014/main" id="{2FE8F72D-6C6F-4A78-AC2D-08F386094D58}"/>
                </a:ext>
              </a:extLst>
            </p:cNvPr>
            <p:cNvSpPr>
              <a:spLocks noChangeArrowheads="1"/>
            </p:cNvSpPr>
            <p:nvPr/>
          </p:nvSpPr>
          <p:spPr bwMode="auto">
            <a:xfrm rot="16200000">
              <a:off x="9665982" y="4033046"/>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1" name="Oval 4">
              <a:extLst>
                <a:ext uri="{FF2B5EF4-FFF2-40B4-BE49-F238E27FC236}">
                  <a16:creationId xmlns:a16="http://schemas.microsoft.com/office/drawing/2014/main" id="{9531BC4E-32B5-4D9E-AF61-2F4D0CCBD2D6}"/>
                </a:ext>
              </a:extLst>
            </p:cNvPr>
            <p:cNvSpPr>
              <a:spLocks noChangeArrowheads="1"/>
            </p:cNvSpPr>
            <p:nvPr/>
          </p:nvSpPr>
          <p:spPr bwMode="auto">
            <a:xfrm rot="16200000">
              <a:off x="8443315" y="440704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2" name="Oval 5">
              <a:extLst>
                <a:ext uri="{FF2B5EF4-FFF2-40B4-BE49-F238E27FC236}">
                  <a16:creationId xmlns:a16="http://schemas.microsoft.com/office/drawing/2014/main" id="{40C225D0-EF56-4FBE-A49D-7686262EC624}"/>
                </a:ext>
              </a:extLst>
            </p:cNvPr>
            <p:cNvSpPr>
              <a:spLocks noChangeArrowheads="1"/>
            </p:cNvSpPr>
            <p:nvPr/>
          </p:nvSpPr>
          <p:spPr bwMode="auto">
            <a:xfrm rot="16200000">
              <a:off x="9662946" y="4309902"/>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3" name="Oval 6">
              <a:extLst>
                <a:ext uri="{FF2B5EF4-FFF2-40B4-BE49-F238E27FC236}">
                  <a16:creationId xmlns:a16="http://schemas.microsoft.com/office/drawing/2014/main" id="{ADCF1F31-5689-49D2-BBD4-46B21297A3CA}"/>
                </a:ext>
              </a:extLst>
            </p:cNvPr>
            <p:cNvSpPr>
              <a:spLocks noChangeArrowheads="1"/>
            </p:cNvSpPr>
            <p:nvPr/>
          </p:nvSpPr>
          <p:spPr bwMode="auto">
            <a:xfrm rot="16200000">
              <a:off x="8496708" y="388865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4" name="Oval 7">
              <a:extLst>
                <a:ext uri="{FF2B5EF4-FFF2-40B4-BE49-F238E27FC236}">
                  <a16:creationId xmlns:a16="http://schemas.microsoft.com/office/drawing/2014/main" id="{15EBA559-CFB0-4681-BEF8-97EDB7FA9DB0}"/>
                </a:ext>
              </a:extLst>
            </p:cNvPr>
            <p:cNvSpPr>
              <a:spLocks noChangeArrowheads="1"/>
            </p:cNvSpPr>
            <p:nvPr/>
          </p:nvSpPr>
          <p:spPr bwMode="auto">
            <a:xfrm rot="16200000">
              <a:off x="8486466" y="429722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5" name="Oval 8">
              <a:extLst>
                <a:ext uri="{FF2B5EF4-FFF2-40B4-BE49-F238E27FC236}">
                  <a16:creationId xmlns:a16="http://schemas.microsoft.com/office/drawing/2014/main" id="{7FF5C2C4-7A66-4887-9277-1F48E788C80F}"/>
                </a:ext>
              </a:extLst>
            </p:cNvPr>
            <p:cNvSpPr>
              <a:spLocks noChangeArrowheads="1"/>
            </p:cNvSpPr>
            <p:nvPr/>
          </p:nvSpPr>
          <p:spPr bwMode="auto">
            <a:xfrm rot="16200000">
              <a:off x="9779661" y="4083605"/>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6" name="Oval 9">
              <a:extLst>
                <a:ext uri="{FF2B5EF4-FFF2-40B4-BE49-F238E27FC236}">
                  <a16:creationId xmlns:a16="http://schemas.microsoft.com/office/drawing/2014/main" id="{31DC8A6A-C509-4AA7-8C22-BF326EF39409}"/>
                </a:ext>
              </a:extLst>
            </p:cNvPr>
            <p:cNvSpPr>
              <a:spLocks noChangeArrowheads="1"/>
            </p:cNvSpPr>
            <p:nvPr/>
          </p:nvSpPr>
          <p:spPr bwMode="auto">
            <a:xfrm rot="16200000">
              <a:off x="8430211" y="334837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7" name="Oval 10">
              <a:extLst>
                <a:ext uri="{FF2B5EF4-FFF2-40B4-BE49-F238E27FC236}">
                  <a16:creationId xmlns:a16="http://schemas.microsoft.com/office/drawing/2014/main" id="{D1493EE0-CA99-4D4F-9F0B-E712BE7D361A}"/>
                </a:ext>
              </a:extLst>
            </p:cNvPr>
            <p:cNvSpPr>
              <a:spLocks noChangeArrowheads="1"/>
            </p:cNvSpPr>
            <p:nvPr/>
          </p:nvSpPr>
          <p:spPr bwMode="auto">
            <a:xfrm rot="16200000">
              <a:off x="8658622" y="3964532"/>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8" name="Oval 11">
              <a:extLst>
                <a:ext uri="{FF2B5EF4-FFF2-40B4-BE49-F238E27FC236}">
                  <a16:creationId xmlns:a16="http://schemas.microsoft.com/office/drawing/2014/main" id="{D85CEFB5-3F94-433C-88E5-A84353A01A40}"/>
                </a:ext>
              </a:extLst>
            </p:cNvPr>
            <p:cNvSpPr>
              <a:spLocks noChangeArrowheads="1"/>
            </p:cNvSpPr>
            <p:nvPr/>
          </p:nvSpPr>
          <p:spPr bwMode="auto">
            <a:xfrm rot="16200000">
              <a:off x="8542497" y="464213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59" name="Oval 12">
              <a:extLst>
                <a:ext uri="{FF2B5EF4-FFF2-40B4-BE49-F238E27FC236}">
                  <a16:creationId xmlns:a16="http://schemas.microsoft.com/office/drawing/2014/main" id="{3D55659F-7420-4F41-B43D-34F4F8AF7009}"/>
                </a:ext>
              </a:extLst>
            </p:cNvPr>
            <p:cNvSpPr>
              <a:spLocks noChangeArrowheads="1"/>
            </p:cNvSpPr>
            <p:nvPr/>
          </p:nvSpPr>
          <p:spPr bwMode="auto">
            <a:xfrm rot="16200000">
              <a:off x="9831731" y="4858116"/>
              <a:ext cx="91440" cy="91440"/>
            </a:xfrm>
            <a:prstGeom prst="ellipse">
              <a:avLst/>
            </a:prstGeom>
            <a:solidFill>
              <a:schemeClr val="accent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0" name="Oval 13">
              <a:extLst>
                <a:ext uri="{FF2B5EF4-FFF2-40B4-BE49-F238E27FC236}">
                  <a16:creationId xmlns:a16="http://schemas.microsoft.com/office/drawing/2014/main" id="{9826420F-310D-47D2-94A1-FBF2D63FF353}"/>
                </a:ext>
              </a:extLst>
            </p:cNvPr>
            <p:cNvSpPr>
              <a:spLocks noChangeArrowheads="1"/>
            </p:cNvSpPr>
            <p:nvPr/>
          </p:nvSpPr>
          <p:spPr bwMode="auto">
            <a:xfrm rot="16200000">
              <a:off x="9706461" y="2734827"/>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1" name="Oval 14">
              <a:extLst>
                <a:ext uri="{FF2B5EF4-FFF2-40B4-BE49-F238E27FC236}">
                  <a16:creationId xmlns:a16="http://schemas.microsoft.com/office/drawing/2014/main" id="{66C9F724-685E-483B-A9D7-5B4ECFA0C4EA}"/>
                </a:ext>
              </a:extLst>
            </p:cNvPr>
            <p:cNvSpPr>
              <a:spLocks noChangeArrowheads="1"/>
            </p:cNvSpPr>
            <p:nvPr/>
          </p:nvSpPr>
          <p:spPr bwMode="auto">
            <a:xfrm rot="16200000">
              <a:off x="8595875" y="306226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2" name="Oval 15">
              <a:extLst>
                <a:ext uri="{FF2B5EF4-FFF2-40B4-BE49-F238E27FC236}">
                  <a16:creationId xmlns:a16="http://schemas.microsoft.com/office/drawing/2014/main" id="{9ECD3337-C9B2-4B34-BA09-73384E91DB08}"/>
                </a:ext>
              </a:extLst>
            </p:cNvPr>
            <p:cNvSpPr>
              <a:spLocks noChangeArrowheads="1"/>
            </p:cNvSpPr>
            <p:nvPr/>
          </p:nvSpPr>
          <p:spPr bwMode="auto">
            <a:xfrm rot="16200000">
              <a:off x="8497044" y="249106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3" name="Oval 16">
              <a:extLst>
                <a:ext uri="{FF2B5EF4-FFF2-40B4-BE49-F238E27FC236}">
                  <a16:creationId xmlns:a16="http://schemas.microsoft.com/office/drawing/2014/main" id="{7CBD6050-8D1B-4993-854F-D9B2889EDD79}"/>
                </a:ext>
              </a:extLst>
            </p:cNvPr>
            <p:cNvSpPr>
              <a:spLocks noChangeArrowheads="1"/>
            </p:cNvSpPr>
            <p:nvPr/>
          </p:nvSpPr>
          <p:spPr bwMode="auto">
            <a:xfrm rot="16200000">
              <a:off x="8655888" y="318919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4" name="Oval 5">
              <a:extLst>
                <a:ext uri="{FF2B5EF4-FFF2-40B4-BE49-F238E27FC236}">
                  <a16:creationId xmlns:a16="http://schemas.microsoft.com/office/drawing/2014/main" id="{3D9ED88B-4443-481C-958F-8DEDE41E6D96}"/>
                </a:ext>
              </a:extLst>
            </p:cNvPr>
            <p:cNvSpPr>
              <a:spLocks noChangeArrowheads="1"/>
            </p:cNvSpPr>
            <p:nvPr/>
          </p:nvSpPr>
          <p:spPr bwMode="auto">
            <a:xfrm rot="16200000">
              <a:off x="8608287" y="348383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5" name="Oval 6">
              <a:extLst>
                <a:ext uri="{FF2B5EF4-FFF2-40B4-BE49-F238E27FC236}">
                  <a16:creationId xmlns:a16="http://schemas.microsoft.com/office/drawing/2014/main" id="{3FE2DE61-ABF4-4D4B-97CF-C67B26CDF3B0}"/>
                </a:ext>
              </a:extLst>
            </p:cNvPr>
            <p:cNvSpPr>
              <a:spLocks noChangeArrowheads="1"/>
            </p:cNvSpPr>
            <p:nvPr/>
          </p:nvSpPr>
          <p:spPr bwMode="auto">
            <a:xfrm rot="16200000">
              <a:off x="9863418" y="2568233"/>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6" name="Oval 8">
              <a:extLst>
                <a:ext uri="{FF2B5EF4-FFF2-40B4-BE49-F238E27FC236}">
                  <a16:creationId xmlns:a16="http://schemas.microsoft.com/office/drawing/2014/main" id="{E75FC6A8-AECF-4606-96F6-FD735CEC1B38}"/>
                </a:ext>
              </a:extLst>
            </p:cNvPr>
            <p:cNvSpPr>
              <a:spLocks noChangeArrowheads="1"/>
            </p:cNvSpPr>
            <p:nvPr/>
          </p:nvSpPr>
          <p:spPr bwMode="auto">
            <a:xfrm rot="16200000">
              <a:off x="8423511" y="307923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7" name="Oval 9">
              <a:extLst>
                <a:ext uri="{FF2B5EF4-FFF2-40B4-BE49-F238E27FC236}">
                  <a16:creationId xmlns:a16="http://schemas.microsoft.com/office/drawing/2014/main" id="{A0AEB519-BC9D-4C90-AFC6-833C228433BB}"/>
                </a:ext>
              </a:extLst>
            </p:cNvPr>
            <p:cNvSpPr>
              <a:spLocks noChangeArrowheads="1"/>
            </p:cNvSpPr>
            <p:nvPr/>
          </p:nvSpPr>
          <p:spPr bwMode="auto">
            <a:xfrm rot="16200000">
              <a:off x="8524470" y="253580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8" name="Oval 10">
              <a:extLst>
                <a:ext uri="{FF2B5EF4-FFF2-40B4-BE49-F238E27FC236}">
                  <a16:creationId xmlns:a16="http://schemas.microsoft.com/office/drawing/2014/main" id="{A6BD02CF-EB41-4691-978D-3BFC24479ECC}"/>
                </a:ext>
              </a:extLst>
            </p:cNvPr>
            <p:cNvSpPr>
              <a:spLocks noChangeArrowheads="1"/>
            </p:cNvSpPr>
            <p:nvPr/>
          </p:nvSpPr>
          <p:spPr bwMode="auto">
            <a:xfrm rot="16200000">
              <a:off x="8348614" y="315195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69" name="Oval 14">
              <a:extLst>
                <a:ext uri="{FF2B5EF4-FFF2-40B4-BE49-F238E27FC236}">
                  <a16:creationId xmlns:a16="http://schemas.microsoft.com/office/drawing/2014/main" id="{133C14B8-81CE-4F1A-A78E-CDBAC334D1CD}"/>
                </a:ext>
              </a:extLst>
            </p:cNvPr>
            <p:cNvSpPr>
              <a:spLocks noChangeArrowheads="1"/>
            </p:cNvSpPr>
            <p:nvPr/>
          </p:nvSpPr>
          <p:spPr bwMode="auto">
            <a:xfrm rot="16200000">
              <a:off x="9863418" y="2405894"/>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0" name="Oval 5">
              <a:extLst>
                <a:ext uri="{FF2B5EF4-FFF2-40B4-BE49-F238E27FC236}">
                  <a16:creationId xmlns:a16="http://schemas.microsoft.com/office/drawing/2014/main" id="{FD3AE908-691C-4C9A-88BB-323BA0AC4643}"/>
                </a:ext>
              </a:extLst>
            </p:cNvPr>
            <p:cNvSpPr>
              <a:spLocks noChangeArrowheads="1"/>
            </p:cNvSpPr>
            <p:nvPr/>
          </p:nvSpPr>
          <p:spPr bwMode="auto">
            <a:xfrm rot="16200000">
              <a:off x="8522716" y="328633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1" name="Oval 6">
              <a:extLst>
                <a:ext uri="{FF2B5EF4-FFF2-40B4-BE49-F238E27FC236}">
                  <a16:creationId xmlns:a16="http://schemas.microsoft.com/office/drawing/2014/main" id="{8D3C8D65-0A26-4C9D-9A88-95AE81B07B92}"/>
                </a:ext>
              </a:extLst>
            </p:cNvPr>
            <p:cNvSpPr>
              <a:spLocks noChangeArrowheads="1"/>
            </p:cNvSpPr>
            <p:nvPr/>
          </p:nvSpPr>
          <p:spPr bwMode="auto">
            <a:xfrm rot="16200000">
              <a:off x="9706461" y="2405894"/>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2" name="Oval 8">
              <a:extLst>
                <a:ext uri="{FF2B5EF4-FFF2-40B4-BE49-F238E27FC236}">
                  <a16:creationId xmlns:a16="http://schemas.microsoft.com/office/drawing/2014/main" id="{EA417144-ABDD-4499-A806-C733C63BAEA9}"/>
                </a:ext>
              </a:extLst>
            </p:cNvPr>
            <p:cNvSpPr>
              <a:spLocks noChangeArrowheads="1"/>
            </p:cNvSpPr>
            <p:nvPr/>
          </p:nvSpPr>
          <p:spPr bwMode="auto">
            <a:xfrm rot="16200000">
              <a:off x="8642489" y="2642412"/>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3" name="Oval 10">
              <a:extLst>
                <a:ext uri="{FF2B5EF4-FFF2-40B4-BE49-F238E27FC236}">
                  <a16:creationId xmlns:a16="http://schemas.microsoft.com/office/drawing/2014/main" id="{1B745B6B-32DE-4394-9117-47E3920921A0}"/>
                </a:ext>
              </a:extLst>
            </p:cNvPr>
            <p:cNvSpPr>
              <a:spLocks noChangeArrowheads="1"/>
            </p:cNvSpPr>
            <p:nvPr/>
          </p:nvSpPr>
          <p:spPr bwMode="auto">
            <a:xfrm rot="16200000">
              <a:off x="8295221" y="271513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4" name="Oval 11">
              <a:extLst>
                <a:ext uri="{FF2B5EF4-FFF2-40B4-BE49-F238E27FC236}">
                  <a16:creationId xmlns:a16="http://schemas.microsoft.com/office/drawing/2014/main" id="{56FD67F2-EF7D-476D-9A59-B9500CEC8F65}"/>
                </a:ext>
              </a:extLst>
            </p:cNvPr>
            <p:cNvSpPr>
              <a:spLocks noChangeArrowheads="1"/>
            </p:cNvSpPr>
            <p:nvPr/>
          </p:nvSpPr>
          <p:spPr bwMode="auto">
            <a:xfrm rot="16200000">
              <a:off x="8420524" y="356003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5" name="Oval 12">
              <a:extLst>
                <a:ext uri="{FF2B5EF4-FFF2-40B4-BE49-F238E27FC236}">
                  <a16:creationId xmlns:a16="http://schemas.microsoft.com/office/drawing/2014/main" id="{614F9013-B445-4B2E-9FC7-9D5C67FCA455}"/>
                </a:ext>
              </a:extLst>
            </p:cNvPr>
            <p:cNvSpPr>
              <a:spLocks noChangeArrowheads="1"/>
            </p:cNvSpPr>
            <p:nvPr/>
          </p:nvSpPr>
          <p:spPr bwMode="auto">
            <a:xfrm rot="16200000">
              <a:off x="8436229" y="359045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6" name="Oval 4">
              <a:extLst>
                <a:ext uri="{FF2B5EF4-FFF2-40B4-BE49-F238E27FC236}">
                  <a16:creationId xmlns:a16="http://schemas.microsoft.com/office/drawing/2014/main" id="{B4AA3F8C-F15D-4A27-BF66-1A37FEB68225}"/>
                </a:ext>
              </a:extLst>
            </p:cNvPr>
            <p:cNvSpPr>
              <a:spLocks noChangeArrowheads="1"/>
            </p:cNvSpPr>
            <p:nvPr/>
          </p:nvSpPr>
          <p:spPr bwMode="auto">
            <a:xfrm rot="16200000">
              <a:off x="8369774" y="390775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7" name="Oval 6">
              <a:extLst>
                <a:ext uri="{FF2B5EF4-FFF2-40B4-BE49-F238E27FC236}">
                  <a16:creationId xmlns:a16="http://schemas.microsoft.com/office/drawing/2014/main" id="{E213E210-2E0E-4F9D-9CE4-240CD2AD6C98}"/>
                </a:ext>
              </a:extLst>
            </p:cNvPr>
            <p:cNvSpPr>
              <a:spLocks noChangeArrowheads="1"/>
            </p:cNvSpPr>
            <p:nvPr/>
          </p:nvSpPr>
          <p:spPr bwMode="auto">
            <a:xfrm rot="16200000">
              <a:off x="8517263" y="334133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8" name="Oval 7">
              <a:extLst>
                <a:ext uri="{FF2B5EF4-FFF2-40B4-BE49-F238E27FC236}">
                  <a16:creationId xmlns:a16="http://schemas.microsoft.com/office/drawing/2014/main" id="{522DA1A0-64FB-45F2-A4D5-968BA34536D5}"/>
                </a:ext>
              </a:extLst>
            </p:cNvPr>
            <p:cNvSpPr>
              <a:spLocks noChangeArrowheads="1"/>
            </p:cNvSpPr>
            <p:nvPr/>
          </p:nvSpPr>
          <p:spPr bwMode="auto">
            <a:xfrm rot="16200000">
              <a:off x="8412925" y="379793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79" name="Oval 9">
              <a:extLst>
                <a:ext uri="{FF2B5EF4-FFF2-40B4-BE49-F238E27FC236}">
                  <a16:creationId xmlns:a16="http://schemas.microsoft.com/office/drawing/2014/main" id="{52E66E94-6818-4F7C-98E7-847D6FAABA69}"/>
                </a:ext>
              </a:extLst>
            </p:cNvPr>
            <p:cNvSpPr>
              <a:spLocks noChangeArrowheads="1"/>
            </p:cNvSpPr>
            <p:nvPr/>
          </p:nvSpPr>
          <p:spPr bwMode="auto">
            <a:xfrm rot="16200000">
              <a:off x="8629042" y="284908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0" name="Oval 10">
              <a:extLst>
                <a:ext uri="{FF2B5EF4-FFF2-40B4-BE49-F238E27FC236}">
                  <a16:creationId xmlns:a16="http://schemas.microsoft.com/office/drawing/2014/main" id="{389350B7-33F9-4D19-B8E6-11A9C4A6705A}"/>
                </a:ext>
              </a:extLst>
            </p:cNvPr>
            <p:cNvSpPr>
              <a:spLocks noChangeArrowheads="1"/>
            </p:cNvSpPr>
            <p:nvPr/>
          </p:nvSpPr>
          <p:spPr bwMode="auto">
            <a:xfrm rot="16200000">
              <a:off x="8585081" y="346524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1" name="Oval 11">
              <a:extLst>
                <a:ext uri="{FF2B5EF4-FFF2-40B4-BE49-F238E27FC236}">
                  <a16:creationId xmlns:a16="http://schemas.microsoft.com/office/drawing/2014/main" id="{841372AA-2551-4CC4-BBB6-F1F5AF788892}"/>
                </a:ext>
              </a:extLst>
            </p:cNvPr>
            <p:cNvSpPr>
              <a:spLocks noChangeArrowheads="1"/>
            </p:cNvSpPr>
            <p:nvPr/>
          </p:nvSpPr>
          <p:spPr bwMode="auto">
            <a:xfrm rot="16200000">
              <a:off x="8547458" y="402335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2" name="Oval 14">
              <a:extLst>
                <a:ext uri="{FF2B5EF4-FFF2-40B4-BE49-F238E27FC236}">
                  <a16:creationId xmlns:a16="http://schemas.microsoft.com/office/drawing/2014/main" id="{6FF511F9-9CB1-4BC5-A5CF-B57FD04E2199}"/>
                </a:ext>
              </a:extLst>
            </p:cNvPr>
            <p:cNvSpPr>
              <a:spLocks noChangeArrowheads="1"/>
            </p:cNvSpPr>
            <p:nvPr/>
          </p:nvSpPr>
          <p:spPr bwMode="auto">
            <a:xfrm rot="16200000">
              <a:off x="8524470" y="279449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3" name="Oval 4">
              <a:extLst>
                <a:ext uri="{FF2B5EF4-FFF2-40B4-BE49-F238E27FC236}">
                  <a16:creationId xmlns:a16="http://schemas.microsoft.com/office/drawing/2014/main" id="{B15FA8FF-675B-4B6D-8770-93D5FE6E8CDC}"/>
                </a:ext>
              </a:extLst>
            </p:cNvPr>
            <p:cNvSpPr>
              <a:spLocks noChangeArrowheads="1"/>
            </p:cNvSpPr>
            <p:nvPr/>
          </p:nvSpPr>
          <p:spPr bwMode="auto">
            <a:xfrm rot="16200000">
              <a:off x="8316381" y="347093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4" name="Oval 6">
              <a:extLst>
                <a:ext uri="{FF2B5EF4-FFF2-40B4-BE49-F238E27FC236}">
                  <a16:creationId xmlns:a16="http://schemas.microsoft.com/office/drawing/2014/main" id="{2BA602D4-B205-401F-BCF2-C2761D6DEB6F}"/>
                </a:ext>
              </a:extLst>
            </p:cNvPr>
            <p:cNvSpPr>
              <a:spLocks noChangeArrowheads="1"/>
            </p:cNvSpPr>
            <p:nvPr/>
          </p:nvSpPr>
          <p:spPr bwMode="auto">
            <a:xfrm rot="16200000">
              <a:off x="8369774" y="295254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5" name="Oval 7">
              <a:extLst>
                <a:ext uri="{FF2B5EF4-FFF2-40B4-BE49-F238E27FC236}">
                  <a16:creationId xmlns:a16="http://schemas.microsoft.com/office/drawing/2014/main" id="{F49F5E38-DB84-4ADE-B5D2-C54C86A215ED}"/>
                </a:ext>
              </a:extLst>
            </p:cNvPr>
            <p:cNvSpPr>
              <a:spLocks noChangeArrowheads="1"/>
            </p:cNvSpPr>
            <p:nvPr/>
          </p:nvSpPr>
          <p:spPr bwMode="auto">
            <a:xfrm rot="16200000">
              <a:off x="8631904" y="336110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6" name="Oval 10">
              <a:extLst>
                <a:ext uri="{FF2B5EF4-FFF2-40B4-BE49-F238E27FC236}">
                  <a16:creationId xmlns:a16="http://schemas.microsoft.com/office/drawing/2014/main" id="{CBFD3BA9-9AAD-48CC-B061-482117A71B5D}"/>
                </a:ext>
              </a:extLst>
            </p:cNvPr>
            <p:cNvSpPr>
              <a:spLocks noChangeArrowheads="1"/>
            </p:cNvSpPr>
            <p:nvPr/>
          </p:nvSpPr>
          <p:spPr bwMode="auto">
            <a:xfrm rot="16200000">
              <a:off x="8531688" y="302841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7" name="Oval 11">
              <a:extLst>
                <a:ext uri="{FF2B5EF4-FFF2-40B4-BE49-F238E27FC236}">
                  <a16:creationId xmlns:a16="http://schemas.microsoft.com/office/drawing/2014/main" id="{9CDB5C5E-33C3-4689-93E5-65E3307B4AA3}"/>
                </a:ext>
              </a:extLst>
            </p:cNvPr>
            <p:cNvSpPr>
              <a:spLocks noChangeArrowheads="1"/>
            </p:cNvSpPr>
            <p:nvPr/>
          </p:nvSpPr>
          <p:spPr bwMode="auto">
            <a:xfrm rot="16200000">
              <a:off x="8547458" y="370601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8" name="Oval 16">
              <a:extLst>
                <a:ext uri="{FF2B5EF4-FFF2-40B4-BE49-F238E27FC236}">
                  <a16:creationId xmlns:a16="http://schemas.microsoft.com/office/drawing/2014/main" id="{46E17C67-BD93-45A2-AF16-62D4D42B2B00}"/>
                </a:ext>
              </a:extLst>
            </p:cNvPr>
            <p:cNvSpPr>
              <a:spLocks noChangeArrowheads="1"/>
            </p:cNvSpPr>
            <p:nvPr/>
          </p:nvSpPr>
          <p:spPr bwMode="auto">
            <a:xfrm rot="16200000">
              <a:off x="8481177" y="271321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89" name="Oval 5">
              <a:extLst>
                <a:ext uri="{FF2B5EF4-FFF2-40B4-BE49-F238E27FC236}">
                  <a16:creationId xmlns:a16="http://schemas.microsoft.com/office/drawing/2014/main" id="{4A1AA341-51AE-4408-888C-50E490F524D7}"/>
                </a:ext>
              </a:extLst>
            </p:cNvPr>
            <p:cNvSpPr>
              <a:spLocks noChangeArrowheads="1"/>
            </p:cNvSpPr>
            <p:nvPr/>
          </p:nvSpPr>
          <p:spPr bwMode="auto">
            <a:xfrm rot="16200000">
              <a:off x="8481353" y="2547722"/>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0" name="Oval 11">
              <a:extLst>
                <a:ext uri="{FF2B5EF4-FFF2-40B4-BE49-F238E27FC236}">
                  <a16:creationId xmlns:a16="http://schemas.microsoft.com/office/drawing/2014/main" id="{9769C546-E7ED-4823-8D42-48E49234725B}"/>
                </a:ext>
              </a:extLst>
            </p:cNvPr>
            <p:cNvSpPr>
              <a:spLocks noChangeArrowheads="1"/>
            </p:cNvSpPr>
            <p:nvPr/>
          </p:nvSpPr>
          <p:spPr bwMode="auto">
            <a:xfrm rot="16200000">
              <a:off x="8293590" y="2623922"/>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1" name="Oval 12">
              <a:extLst>
                <a:ext uri="{FF2B5EF4-FFF2-40B4-BE49-F238E27FC236}">
                  <a16:creationId xmlns:a16="http://schemas.microsoft.com/office/drawing/2014/main" id="{AC5277B9-2991-4556-B859-F8412FC68EC0}"/>
                </a:ext>
              </a:extLst>
            </p:cNvPr>
            <p:cNvSpPr>
              <a:spLocks noChangeArrowheads="1"/>
            </p:cNvSpPr>
            <p:nvPr/>
          </p:nvSpPr>
          <p:spPr bwMode="auto">
            <a:xfrm rot="16200000">
              <a:off x="8581667" y="265433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2" name="Oval 9">
              <a:extLst>
                <a:ext uri="{FF2B5EF4-FFF2-40B4-BE49-F238E27FC236}">
                  <a16:creationId xmlns:a16="http://schemas.microsoft.com/office/drawing/2014/main" id="{512BF753-6EB6-4A3F-98D8-3DB13FE3BBBF}"/>
                </a:ext>
              </a:extLst>
            </p:cNvPr>
            <p:cNvSpPr>
              <a:spLocks noChangeArrowheads="1"/>
            </p:cNvSpPr>
            <p:nvPr/>
          </p:nvSpPr>
          <p:spPr bwMode="auto">
            <a:xfrm rot="16200000">
              <a:off x="8493678" y="482133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3" name="Oval 14">
              <a:extLst>
                <a:ext uri="{FF2B5EF4-FFF2-40B4-BE49-F238E27FC236}">
                  <a16:creationId xmlns:a16="http://schemas.microsoft.com/office/drawing/2014/main" id="{0482EBEA-89FA-4C7C-9BF9-0AF73EDE6084}"/>
                </a:ext>
              </a:extLst>
            </p:cNvPr>
            <p:cNvSpPr>
              <a:spLocks noChangeArrowheads="1"/>
            </p:cNvSpPr>
            <p:nvPr/>
          </p:nvSpPr>
          <p:spPr bwMode="auto">
            <a:xfrm rot="16200000">
              <a:off x="8659342" y="453522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4" name="Oval 15">
              <a:extLst>
                <a:ext uri="{FF2B5EF4-FFF2-40B4-BE49-F238E27FC236}">
                  <a16:creationId xmlns:a16="http://schemas.microsoft.com/office/drawing/2014/main" id="{6B42FA81-E8C0-4367-8B24-4AF0BC6DD3D4}"/>
                </a:ext>
              </a:extLst>
            </p:cNvPr>
            <p:cNvSpPr>
              <a:spLocks noChangeArrowheads="1"/>
            </p:cNvSpPr>
            <p:nvPr/>
          </p:nvSpPr>
          <p:spPr bwMode="auto">
            <a:xfrm rot="16200000">
              <a:off x="8692406" y="396402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5" name="Oval 5">
              <a:extLst>
                <a:ext uri="{FF2B5EF4-FFF2-40B4-BE49-F238E27FC236}">
                  <a16:creationId xmlns:a16="http://schemas.microsoft.com/office/drawing/2014/main" id="{BAA6463E-1217-46BC-A2B7-6D55A03E2C15}"/>
                </a:ext>
              </a:extLst>
            </p:cNvPr>
            <p:cNvSpPr>
              <a:spLocks noChangeArrowheads="1"/>
            </p:cNvSpPr>
            <p:nvPr/>
          </p:nvSpPr>
          <p:spPr bwMode="auto">
            <a:xfrm rot="16200000">
              <a:off x="8539859" y="495680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6" name="Oval 8">
              <a:extLst>
                <a:ext uri="{FF2B5EF4-FFF2-40B4-BE49-F238E27FC236}">
                  <a16:creationId xmlns:a16="http://schemas.microsoft.com/office/drawing/2014/main" id="{639AD49C-9E7C-415A-9601-AEC913B84DA3}"/>
                </a:ext>
              </a:extLst>
            </p:cNvPr>
            <p:cNvSpPr>
              <a:spLocks noChangeArrowheads="1"/>
            </p:cNvSpPr>
            <p:nvPr/>
          </p:nvSpPr>
          <p:spPr bwMode="auto">
            <a:xfrm rot="16200000">
              <a:off x="8486978" y="455219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7" name="Oval 9">
              <a:extLst>
                <a:ext uri="{FF2B5EF4-FFF2-40B4-BE49-F238E27FC236}">
                  <a16:creationId xmlns:a16="http://schemas.microsoft.com/office/drawing/2014/main" id="{525F29B4-41EF-4009-BB7B-52120FA5D6AF}"/>
                </a:ext>
              </a:extLst>
            </p:cNvPr>
            <p:cNvSpPr>
              <a:spLocks noChangeArrowheads="1"/>
            </p:cNvSpPr>
            <p:nvPr/>
          </p:nvSpPr>
          <p:spPr bwMode="auto">
            <a:xfrm rot="16200000">
              <a:off x="8587937" y="400876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8" name="Oval 10">
              <a:extLst>
                <a:ext uri="{FF2B5EF4-FFF2-40B4-BE49-F238E27FC236}">
                  <a16:creationId xmlns:a16="http://schemas.microsoft.com/office/drawing/2014/main" id="{64FD80B0-2B98-418E-A253-8112BFC52959}"/>
                </a:ext>
              </a:extLst>
            </p:cNvPr>
            <p:cNvSpPr>
              <a:spLocks noChangeArrowheads="1"/>
            </p:cNvSpPr>
            <p:nvPr/>
          </p:nvSpPr>
          <p:spPr bwMode="auto">
            <a:xfrm rot="16200000">
              <a:off x="8412081" y="462492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99" name="Oval 5">
              <a:extLst>
                <a:ext uri="{FF2B5EF4-FFF2-40B4-BE49-F238E27FC236}">
                  <a16:creationId xmlns:a16="http://schemas.microsoft.com/office/drawing/2014/main" id="{BADC2737-1422-4205-951C-EDBBCC633A05}"/>
                </a:ext>
              </a:extLst>
            </p:cNvPr>
            <p:cNvSpPr>
              <a:spLocks noChangeArrowheads="1"/>
            </p:cNvSpPr>
            <p:nvPr/>
          </p:nvSpPr>
          <p:spPr bwMode="auto">
            <a:xfrm rot="16200000">
              <a:off x="8586183" y="475929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0" name="Oval 8">
              <a:extLst>
                <a:ext uri="{FF2B5EF4-FFF2-40B4-BE49-F238E27FC236}">
                  <a16:creationId xmlns:a16="http://schemas.microsoft.com/office/drawing/2014/main" id="{F2504EE3-86BB-4D05-B84A-D1CE5552862A}"/>
                </a:ext>
              </a:extLst>
            </p:cNvPr>
            <p:cNvSpPr>
              <a:spLocks noChangeArrowheads="1"/>
            </p:cNvSpPr>
            <p:nvPr/>
          </p:nvSpPr>
          <p:spPr bwMode="auto">
            <a:xfrm rot="16200000">
              <a:off x="8433585" y="411537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1" name="Oval 10">
              <a:extLst>
                <a:ext uri="{FF2B5EF4-FFF2-40B4-BE49-F238E27FC236}">
                  <a16:creationId xmlns:a16="http://schemas.microsoft.com/office/drawing/2014/main" id="{4AC17502-C3EC-46C8-AFA0-7FE758103724}"/>
                </a:ext>
              </a:extLst>
            </p:cNvPr>
            <p:cNvSpPr>
              <a:spLocks noChangeArrowheads="1"/>
            </p:cNvSpPr>
            <p:nvPr/>
          </p:nvSpPr>
          <p:spPr bwMode="auto">
            <a:xfrm rot="16200000">
              <a:off x="8358688" y="4188097"/>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2" name="Oval 11">
              <a:extLst>
                <a:ext uri="{FF2B5EF4-FFF2-40B4-BE49-F238E27FC236}">
                  <a16:creationId xmlns:a16="http://schemas.microsoft.com/office/drawing/2014/main" id="{43EA713D-6BE1-4A94-8442-27E797AFEFDE}"/>
                </a:ext>
              </a:extLst>
            </p:cNvPr>
            <p:cNvSpPr>
              <a:spLocks noChangeArrowheads="1"/>
            </p:cNvSpPr>
            <p:nvPr/>
          </p:nvSpPr>
          <p:spPr bwMode="auto">
            <a:xfrm rot="16200000">
              <a:off x="8483991" y="503300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3" name="Oval 12">
              <a:extLst>
                <a:ext uri="{FF2B5EF4-FFF2-40B4-BE49-F238E27FC236}">
                  <a16:creationId xmlns:a16="http://schemas.microsoft.com/office/drawing/2014/main" id="{1448492F-0C16-4092-AE17-201C43811D08}"/>
                </a:ext>
              </a:extLst>
            </p:cNvPr>
            <p:cNvSpPr>
              <a:spLocks noChangeArrowheads="1"/>
            </p:cNvSpPr>
            <p:nvPr/>
          </p:nvSpPr>
          <p:spPr bwMode="auto">
            <a:xfrm rot="16200000">
              <a:off x="8631591" y="5063412"/>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4" name="Oval 6">
              <a:extLst>
                <a:ext uri="{FF2B5EF4-FFF2-40B4-BE49-F238E27FC236}">
                  <a16:creationId xmlns:a16="http://schemas.microsoft.com/office/drawing/2014/main" id="{9351E1C3-CFC9-4396-8CCF-C1E77CE35692}"/>
                </a:ext>
              </a:extLst>
            </p:cNvPr>
            <p:cNvSpPr>
              <a:spLocks noChangeArrowheads="1"/>
            </p:cNvSpPr>
            <p:nvPr/>
          </p:nvSpPr>
          <p:spPr bwMode="auto">
            <a:xfrm rot="16200000">
              <a:off x="8580730" y="481429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5" name="Oval 9">
              <a:extLst>
                <a:ext uri="{FF2B5EF4-FFF2-40B4-BE49-F238E27FC236}">
                  <a16:creationId xmlns:a16="http://schemas.microsoft.com/office/drawing/2014/main" id="{8FA4A4B6-B385-43E9-87EA-C48AC075AEA4}"/>
                </a:ext>
              </a:extLst>
            </p:cNvPr>
            <p:cNvSpPr>
              <a:spLocks noChangeArrowheads="1"/>
            </p:cNvSpPr>
            <p:nvPr/>
          </p:nvSpPr>
          <p:spPr bwMode="auto">
            <a:xfrm rot="16200000">
              <a:off x="8420137" y="432204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6" name="Oval 10">
              <a:extLst>
                <a:ext uri="{FF2B5EF4-FFF2-40B4-BE49-F238E27FC236}">
                  <a16:creationId xmlns:a16="http://schemas.microsoft.com/office/drawing/2014/main" id="{74CD8311-8F84-4228-8EA3-BAA6FDD739D6}"/>
                </a:ext>
              </a:extLst>
            </p:cNvPr>
            <p:cNvSpPr>
              <a:spLocks noChangeArrowheads="1"/>
            </p:cNvSpPr>
            <p:nvPr/>
          </p:nvSpPr>
          <p:spPr bwMode="auto">
            <a:xfrm rot="16200000">
              <a:off x="8648548" y="493820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7" name="Oval 14">
              <a:extLst>
                <a:ext uri="{FF2B5EF4-FFF2-40B4-BE49-F238E27FC236}">
                  <a16:creationId xmlns:a16="http://schemas.microsoft.com/office/drawing/2014/main" id="{34550CFA-0F90-4738-B8D5-ED773F2B9FAC}"/>
                </a:ext>
              </a:extLst>
            </p:cNvPr>
            <p:cNvSpPr>
              <a:spLocks noChangeArrowheads="1"/>
            </p:cNvSpPr>
            <p:nvPr/>
          </p:nvSpPr>
          <p:spPr bwMode="auto">
            <a:xfrm rot="16200000">
              <a:off x="8587937" y="414120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8" name="Oval 4">
              <a:extLst>
                <a:ext uri="{FF2B5EF4-FFF2-40B4-BE49-F238E27FC236}">
                  <a16:creationId xmlns:a16="http://schemas.microsoft.com/office/drawing/2014/main" id="{E555AD4C-9954-4807-BF9C-50123D2E7404}"/>
                </a:ext>
              </a:extLst>
            </p:cNvPr>
            <p:cNvSpPr>
              <a:spLocks noChangeArrowheads="1"/>
            </p:cNvSpPr>
            <p:nvPr/>
          </p:nvSpPr>
          <p:spPr bwMode="auto">
            <a:xfrm rot="16200000">
              <a:off x="8379848" y="4943895"/>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09" name="Oval 6">
              <a:extLst>
                <a:ext uri="{FF2B5EF4-FFF2-40B4-BE49-F238E27FC236}">
                  <a16:creationId xmlns:a16="http://schemas.microsoft.com/office/drawing/2014/main" id="{46BD801A-486E-43A1-B22F-94C6067A6A79}"/>
                </a:ext>
              </a:extLst>
            </p:cNvPr>
            <p:cNvSpPr>
              <a:spLocks noChangeArrowheads="1"/>
            </p:cNvSpPr>
            <p:nvPr/>
          </p:nvSpPr>
          <p:spPr bwMode="auto">
            <a:xfrm rot="16200000">
              <a:off x="8433241" y="442550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0" name="Oval 7">
              <a:extLst>
                <a:ext uri="{FF2B5EF4-FFF2-40B4-BE49-F238E27FC236}">
                  <a16:creationId xmlns:a16="http://schemas.microsoft.com/office/drawing/2014/main" id="{AD128B16-C3C0-484A-B288-26455313204B}"/>
                </a:ext>
              </a:extLst>
            </p:cNvPr>
            <p:cNvSpPr>
              <a:spLocks noChangeArrowheads="1"/>
            </p:cNvSpPr>
            <p:nvPr/>
          </p:nvSpPr>
          <p:spPr bwMode="auto">
            <a:xfrm rot="16200000">
              <a:off x="8422999" y="483407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1" name="Oval 10">
              <a:extLst>
                <a:ext uri="{FF2B5EF4-FFF2-40B4-BE49-F238E27FC236}">
                  <a16:creationId xmlns:a16="http://schemas.microsoft.com/office/drawing/2014/main" id="{164BDC90-2EB0-4E05-A9E8-E41E1C39B8CE}"/>
                </a:ext>
              </a:extLst>
            </p:cNvPr>
            <p:cNvSpPr>
              <a:spLocks noChangeArrowheads="1"/>
            </p:cNvSpPr>
            <p:nvPr/>
          </p:nvSpPr>
          <p:spPr bwMode="auto">
            <a:xfrm rot="16200000">
              <a:off x="8595155" y="450137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2" name="Oval 16">
              <a:extLst>
                <a:ext uri="{FF2B5EF4-FFF2-40B4-BE49-F238E27FC236}">
                  <a16:creationId xmlns:a16="http://schemas.microsoft.com/office/drawing/2014/main" id="{F6E61AB3-D4A2-46D7-9A9E-700E8FC28C8C}"/>
                </a:ext>
              </a:extLst>
            </p:cNvPr>
            <p:cNvSpPr>
              <a:spLocks noChangeArrowheads="1"/>
            </p:cNvSpPr>
            <p:nvPr/>
          </p:nvSpPr>
          <p:spPr bwMode="auto">
            <a:xfrm rot="16200000">
              <a:off x="8676539" y="418617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3" name="Oval 5">
              <a:extLst>
                <a:ext uri="{FF2B5EF4-FFF2-40B4-BE49-F238E27FC236}">
                  <a16:creationId xmlns:a16="http://schemas.microsoft.com/office/drawing/2014/main" id="{2874D9DD-F2F8-439F-BDCB-6002EB9D5446}"/>
                </a:ext>
              </a:extLst>
            </p:cNvPr>
            <p:cNvSpPr>
              <a:spLocks noChangeArrowheads="1"/>
            </p:cNvSpPr>
            <p:nvPr/>
          </p:nvSpPr>
          <p:spPr bwMode="auto">
            <a:xfrm rot="16200000">
              <a:off x="8544820" y="402068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4" name="Oval 11">
              <a:extLst>
                <a:ext uri="{FF2B5EF4-FFF2-40B4-BE49-F238E27FC236}">
                  <a16:creationId xmlns:a16="http://schemas.microsoft.com/office/drawing/2014/main" id="{7902B2A5-8B3F-438C-A0F3-D1153B67E064}"/>
                </a:ext>
              </a:extLst>
            </p:cNvPr>
            <p:cNvSpPr>
              <a:spLocks noChangeArrowheads="1"/>
            </p:cNvSpPr>
            <p:nvPr/>
          </p:nvSpPr>
          <p:spPr bwMode="auto">
            <a:xfrm rot="16200000">
              <a:off x="8357057" y="4096884"/>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5" name="Oval 12">
              <a:extLst>
                <a:ext uri="{FF2B5EF4-FFF2-40B4-BE49-F238E27FC236}">
                  <a16:creationId xmlns:a16="http://schemas.microsoft.com/office/drawing/2014/main" id="{2A73408A-BDF9-408F-AC76-F3622BFEF793}"/>
                </a:ext>
              </a:extLst>
            </p:cNvPr>
            <p:cNvSpPr>
              <a:spLocks noChangeArrowheads="1"/>
            </p:cNvSpPr>
            <p:nvPr/>
          </p:nvSpPr>
          <p:spPr bwMode="auto">
            <a:xfrm rot="16200000">
              <a:off x="8645134" y="4127296"/>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6" name="Oval 4">
              <a:extLst>
                <a:ext uri="{FF2B5EF4-FFF2-40B4-BE49-F238E27FC236}">
                  <a16:creationId xmlns:a16="http://schemas.microsoft.com/office/drawing/2014/main" id="{2EDED5F9-5EF3-49FF-A387-1FF20BC73397}"/>
                </a:ext>
              </a:extLst>
            </p:cNvPr>
            <p:cNvSpPr>
              <a:spLocks noChangeArrowheads="1"/>
            </p:cNvSpPr>
            <p:nvPr/>
          </p:nvSpPr>
          <p:spPr bwMode="auto">
            <a:xfrm rot="16200000">
              <a:off x="9706461" y="3132180"/>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7" name="Oval 7">
              <a:extLst>
                <a:ext uri="{FF2B5EF4-FFF2-40B4-BE49-F238E27FC236}">
                  <a16:creationId xmlns:a16="http://schemas.microsoft.com/office/drawing/2014/main" id="{B5FD030C-0844-45B4-B5F4-C74DE131D1D4}"/>
                </a:ext>
              </a:extLst>
            </p:cNvPr>
            <p:cNvSpPr>
              <a:spLocks noChangeArrowheads="1"/>
            </p:cNvSpPr>
            <p:nvPr/>
          </p:nvSpPr>
          <p:spPr bwMode="auto">
            <a:xfrm rot="16200000">
              <a:off x="9863418" y="2750799"/>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8" name="Oval 11">
              <a:extLst>
                <a:ext uri="{FF2B5EF4-FFF2-40B4-BE49-F238E27FC236}">
                  <a16:creationId xmlns:a16="http://schemas.microsoft.com/office/drawing/2014/main" id="{A391305A-6D50-4FD2-A057-4B098D05A413}"/>
                </a:ext>
              </a:extLst>
            </p:cNvPr>
            <p:cNvSpPr>
              <a:spLocks noChangeArrowheads="1"/>
            </p:cNvSpPr>
            <p:nvPr/>
          </p:nvSpPr>
          <p:spPr bwMode="auto">
            <a:xfrm rot="16200000">
              <a:off x="9863418" y="3367664"/>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19" name="Oval 9">
              <a:extLst>
                <a:ext uri="{FF2B5EF4-FFF2-40B4-BE49-F238E27FC236}">
                  <a16:creationId xmlns:a16="http://schemas.microsoft.com/office/drawing/2014/main" id="{368BBC34-AD97-4664-BD5A-AC596C6DB8D6}"/>
                </a:ext>
              </a:extLst>
            </p:cNvPr>
            <p:cNvSpPr>
              <a:spLocks noChangeArrowheads="1"/>
            </p:cNvSpPr>
            <p:nvPr/>
          </p:nvSpPr>
          <p:spPr bwMode="auto">
            <a:xfrm rot="16200000">
              <a:off x="9589607" y="2665239"/>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0" name="Oval 5">
              <a:extLst>
                <a:ext uri="{FF2B5EF4-FFF2-40B4-BE49-F238E27FC236}">
                  <a16:creationId xmlns:a16="http://schemas.microsoft.com/office/drawing/2014/main" id="{F9B689D9-7ADA-4CBD-9CB9-93B1E28F039C}"/>
                </a:ext>
              </a:extLst>
            </p:cNvPr>
            <p:cNvSpPr>
              <a:spLocks noChangeArrowheads="1"/>
            </p:cNvSpPr>
            <p:nvPr/>
          </p:nvSpPr>
          <p:spPr bwMode="auto">
            <a:xfrm rot="16200000">
              <a:off x="9863418" y="3398377"/>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1" name="Oval 5">
              <a:extLst>
                <a:ext uri="{FF2B5EF4-FFF2-40B4-BE49-F238E27FC236}">
                  <a16:creationId xmlns:a16="http://schemas.microsoft.com/office/drawing/2014/main" id="{44DAC04E-D582-4FCF-863F-CC9DC22A75ED}"/>
                </a:ext>
              </a:extLst>
            </p:cNvPr>
            <p:cNvSpPr>
              <a:spLocks noChangeArrowheads="1"/>
            </p:cNvSpPr>
            <p:nvPr/>
          </p:nvSpPr>
          <p:spPr bwMode="auto">
            <a:xfrm rot="16200000">
              <a:off x="9665982" y="3575869"/>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2" name="Oval 11">
              <a:extLst>
                <a:ext uri="{FF2B5EF4-FFF2-40B4-BE49-F238E27FC236}">
                  <a16:creationId xmlns:a16="http://schemas.microsoft.com/office/drawing/2014/main" id="{2AA37EC6-93A4-466F-BBA8-11CC478925C0}"/>
                </a:ext>
              </a:extLst>
            </p:cNvPr>
            <p:cNvSpPr>
              <a:spLocks noChangeArrowheads="1"/>
            </p:cNvSpPr>
            <p:nvPr/>
          </p:nvSpPr>
          <p:spPr bwMode="auto">
            <a:xfrm rot="16200000">
              <a:off x="9904050" y="4159980"/>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3" name="Oval 12">
              <a:extLst>
                <a:ext uri="{FF2B5EF4-FFF2-40B4-BE49-F238E27FC236}">
                  <a16:creationId xmlns:a16="http://schemas.microsoft.com/office/drawing/2014/main" id="{83C52026-4175-404D-92F8-318EE4410FD2}"/>
                </a:ext>
              </a:extLst>
            </p:cNvPr>
            <p:cNvSpPr>
              <a:spLocks noChangeArrowheads="1"/>
            </p:cNvSpPr>
            <p:nvPr/>
          </p:nvSpPr>
          <p:spPr bwMode="auto">
            <a:xfrm rot="16200000">
              <a:off x="9579527" y="2496931"/>
              <a:ext cx="91440" cy="91440"/>
            </a:xfrm>
            <a:prstGeom prst="ellipse">
              <a:avLst/>
            </a:prstGeom>
            <a:solidFill>
              <a:schemeClr val="accent4">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4" name="Oval 6">
              <a:extLst>
                <a:ext uri="{FF2B5EF4-FFF2-40B4-BE49-F238E27FC236}">
                  <a16:creationId xmlns:a16="http://schemas.microsoft.com/office/drawing/2014/main" id="{22AD0E20-45EE-4A23-9D8E-C2F75D5ED45F}"/>
                </a:ext>
              </a:extLst>
            </p:cNvPr>
            <p:cNvSpPr>
              <a:spLocks noChangeArrowheads="1"/>
            </p:cNvSpPr>
            <p:nvPr/>
          </p:nvSpPr>
          <p:spPr bwMode="auto">
            <a:xfrm rot="16200000">
              <a:off x="9706461" y="3259114"/>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5" name="Oval 10">
              <a:extLst>
                <a:ext uri="{FF2B5EF4-FFF2-40B4-BE49-F238E27FC236}">
                  <a16:creationId xmlns:a16="http://schemas.microsoft.com/office/drawing/2014/main" id="{9BC68BEC-B00D-47A2-9482-217341977325}"/>
                </a:ext>
              </a:extLst>
            </p:cNvPr>
            <p:cNvSpPr>
              <a:spLocks noChangeArrowheads="1"/>
            </p:cNvSpPr>
            <p:nvPr/>
          </p:nvSpPr>
          <p:spPr bwMode="auto">
            <a:xfrm rot="16200000">
              <a:off x="9863418" y="3548299"/>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6" name="Oval 4">
              <a:extLst>
                <a:ext uri="{FF2B5EF4-FFF2-40B4-BE49-F238E27FC236}">
                  <a16:creationId xmlns:a16="http://schemas.microsoft.com/office/drawing/2014/main" id="{3EF306A0-2722-459B-A693-13C92E18CA1B}"/>
                </a:ext>
              </a:extLst>
            </p:cNvPr>
            <p:cNvSpPr>
              <a:spLocks noChangeArrowheads="1"/>
            </p:cNvSpPr>
            <p:nvPr/>
          </p:nvSpPr>
          <p:spPr bwMode="auto">
            <a:xfrm rot="16200000">
              <a:off x="9662946" y="4175973"/>
              <a:ext cx="91440" cy="91440"/>
            </a:xfrm>
            <a:prstGeom prst="ellipse">
              <a:avLst/>
            </a:prstGeom>
            <a:solidFill>
              <a:schemeClr val="accent5">
                <a:lumMod val="7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7" name="Oval 7">
              <a:extLst>
                <a:ext uri="{FF2B5EF4-FFF2-40B4-BE49-F238E27FC236}">
                  <a16:creationId xmlns:a16="http://schemas.microsoft.com/office/drawing/2014/main" id="{830330EF-7D56-4941-9AB1-EAF64E526F70}"/>
                </a:ext>
              </a:extLst>
            </p:cNvPr>
            <p:cNvSpPr>
              <a:spLocks noChangeArrowheads="1"/>
            </p:cNvSpPr>
            <p:nvPr/>
          </p:nvSpPr>
          <p:spPr bwMode="auto">
            <a:xfrm rot="16200000">
              <a:off x="9665982" y="3411285"/>
              <a:ext cx="91440" cy="91440"/>
            </a:xfrm>
            <a:prstGeom prst="ellipse">
              <a:avLst/>
            </a:prstGeom>
            <a:solidFill>
              <a:srgbClr val="FF9933"/>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28" name="Down Arrow 11">
              <a:extLst>
                <a:ext uri="{FF2B5EF4-FFF2-40B4-BE49-F238E27FC236}">
                  <a16:creationId xmlns:a16="http://schemas.microsoft.com/office/drawing/2014/main" id="{3B226E9D-8DAF-42B2-9659-1757B902721A}"/>
                </a:ext>
              </a:extLst>
            </p:cNvPr>
            <p:cNvSpPr/>
            <p:nvPr/>
          </p:nvSpPr>
          <p:spPr>
            <a:xfrm rot="16200000">
              <a:off x="8973938" y="4633394"/>
              <a:ext cx="389797" cy="623517"/>
            </a:xfrm>
            <a:prstGeom prst="downArrow">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129" name="Down Arrow 137">
              <a:extLst>
                <a:ext uri="{FF2B5EF4-FFF2-40B4-BE49-F238E27FC236}">
                  <a16:creationId xmlns:a16="http://schemas.microsoft.com/office/drawing/2014/main" id="{1C0453D6-731F-407A-8D6B-035C2D348E34}"/>
                </a:ext>
              </a:extLst>
            </p:cNvPr>
            <p:cNvSpPr/>
            <p:nvPr/>
          </p:nvSpPr>
          <p:spPr>
            <a:xfrm rot="16200000">
              <a:off x="8985969" y="3936141"/>
              <a:ext cx="389797" cy="623517"/>
            </a:xfrm>
            <a:prstGeom prst="downArrow">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130" name="Down Arrow 138">
              <a:extLst>
                <a:ext uri="{FF2B5EF4-FFF2-40B4-BE49-F238E27FC236}">
                  <a16:creationId xmlns:a16="http://schemas.microsoft.com/office/drawing/2014/main" id="{17C9DD02-7860-41EE-8765-5B60DF812E39}"/>
                </a:ext>
              </a:extLst>
            </p:cNvPr>
            <p:cNvSpPr/>
            <p:nvPr/>
          </p:nvSpPr>
          <p:spPr>
            <a:xfrm rot="16200000">
              <a:off x="8985969" y="3147813"/>
              <a:ext cx="389797" cy="623516"/>
            </a:xfrm>
            <a:prstGeom prst="downArrow">
              <a:avLst/>
            </a:prstGeom>
            <a:solidFill>
              <a:srgbClr val="FF993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131" name="Down Arrow 139">
              <a:extLst>
                <a:ext uri="{FF2B5EF4-FFF2-40B4-BE49-F238E27FC236}">
                  <a16:creationId xmlns:a16="http://schemas.microsoft.com/office/drawing/2014/main" id="{5EAA2B23-06F4-4D89-9BCF-95CA58A8E50B}"/>
                </a:ext>
              </a:extLst>
            </p:cNvPr>
            <p:cNvSpPr/>
            <p:nvPr/>
          </p:nvSpPr>
          <p:spPr>
            <a:xfrm rot="16200000">
              <a:off x="8999989" y="2322932"/>
              <a:ext cx="389797" cy="623517"/>
            </a:xfrm>
            <a:prstGeom prst="downArrow">
              <a:avLst/>
            </a:prstGeom>
            <a:solidFill>
              <a:schemeClr val="accent4">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78">
                <a:defRPr/>
              </a:pPr>
              <a:endParaRPr lang="en-GB" sz="1500">
                <a:solidFill>
                  <a:prstClr val="white"/>
                </a:solidFill>
                <a:latin typeface="Calibri" panose="020F0502020204030204"/>
              </a:endParaRPr>
            </a:p>
          </p:txBody>
        </p:sp>
        <p:sp>
          <p:nvSpPr>
            <p:cNvPr id="132" name="Oval 12">
              <a:extLst>
                <a:ext uri="{FF2B5EF4-FFF2-40B4-BE49-F238E27FC236}">
                  <a16:creationId xmlns:a16="http://schemas.microsoft.com/office/drawing/2014/main" id="{D1502175-C277-4890-A1F6-B99514452DE6}"/>
                </a:ext>
              </a:extLst>
            </p:cNvPr>
            <p:cNvSpPr>
              <a:spLocks noChangeArrowheads="1"/>
            </p:cNvSpPr>
            <p:nvPr/>
          </p:nvSpPr>
          <p:spPr bwMode="auto">
            <a:xfrm rot="16200000">
              <a:off x="9111420" y="489903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3" name="Oval 10">
              <a:extLst>
                <a:ext uri="{FF2B5EF4-FFF2-40B4-BE49-F238E27FC236}">
                  <a16:creationId xmlns:a16="http://schemas.microsoft.com/office/drawing/2014/main" id="{5F6D50D3-4201-487F-801D-E3A5C74C6100}"/>
                </a:ext>
              </a:extLst>
            </p:cNvPr>
            <p:cNvSpPr>
              <a:spLocks noChangeArrowheads="1"/>
            </p:cNvSpPr>
            <p:nvPr/>
          </p:nvSpPr>
          <p:spPr bwMode="auto">
            <a:xfrm rot="16200000">
              <a:off x="8944007" y="489903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4" name="Oval 7">
              <a:extLst>
                <a:ext uri="{FF2B5EF4-FFF2-40B4-BE49-F238E27FC236}">
                  <a16:creationId xmlns:a16="http://schemas.microsoft.com/office/drawing/2014/main" id="{4212E29D-1114-45D4-B088-ADBA23306FC8}"/>
                </a:ext>
              </a:extLst>
            </p:cNvPr>
            <p:cNvSpPr>
              <a:spLocks noChangeArrowheads="1"/>
            </p:cNvSpPr>
            <p:nvPr/>
          </p:nvSpPr>
          <p:spPr bwMode="auto">
            <a:xfrm rot="16200000">
              <a:off x="9261342" y="489903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5" name="Oval 12">
              <a:extLst>
                <a:ext uri="{FF2B5EF4-FFF2-40B4-BE49-F238E27FC236}">
                  <a16:creationId xmlns:a16="http://schemas.microsoft.com/office/drawing/2014/main" id="{7CD9D998-0307-4336-999C-523BF48E0E82}"/>
                </a:ext>
              </a:extLst>
            </p:cNvPr>
            <p:cNvSpPr>
              <a:spLocks noChangeArrowheads="1"/>
            </p:cNvSpPr>
            <p:nvPr/>
          </p:nvSpPr>
          <p:spPr bwMode="auto">
            <a:xfrm rot="16200000">
              <a:off x="9151899" y="420090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6" name="Oval 10">
              <a:extLst>
                <a:ext uri="{FF2B5EF4-FFF2-40B4-BE49-F238E27FC236}">
                  <a16:creationId xmlns:a16="http://schemas.microsoft.com/office/drawing/2014/main" id="{1B7C1727-E56D-410F-A64C-DAE9A80C1F16}"/>
                </a:ext>
              </a:extLst>
            </p:cNvPr>
            <p:cNvSpPr>
              <a:spLocks noChangeArrowheads="1"/>
            </p:cNvSpPr>
            <p:nvPr/>
          </p:nvSpPr>
          <p:spPr bwMode="auto">
            <a:xfrm rot="16200000">
              <a:off x="8984486" y="420090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7" name="Oval 7">
              <a:extLst>
                <a:ext uri="{FF2B5EF4-FFF2-40B4-BE49-F238E27FC236}">
                  <a16:creationId xmlns:a16="http://schemas.microsoft.com/office/drawing/2014/main" id="{A92FEB52-C969-4E98-85CC-7171BE37C5F9}"/>
                </a:ext>
              </a:extLst>
            </p:cNvPr>
            <p:cNvSpPr>
              <a:spLocks noChangeArrowheads="1"/>
            </p:cNvSpPr>
            <p:nvPr/>
          </p:nvSpPr>
          <p:spPr bwMode="auto">
            <a:xfrm rot="16200000">
              <a:off x="9301821" y="4200903"/>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8" name="Oval 12">
              <a:extLst>
                <a:ext uri="{FF2B5EF4-FFF2-40B4-BE49-F238E27FC236}">
                  <a16:creationId xmlns:a16="http://schemas.microsoft.com/office/drawing/2014/main" id="{A1FD3C92-CDB8-473C-9B31-8DE5EB9EB97C}"/>
                </a:ext>
              </a:extLst>
            </p:cNvPr>
            <p:cNvSpPr>
              <a:spLocks noChangeArrowheads="1"/>
            </p:cNvSpPr>
            <p:nvPr/>
          </p:nvSpPr>
          <p:spPr bwMode="auto">
            <a:xfrm rot="16200000">
              <a:off x="9179460" y="340164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39" name="Oval 7">
              <a:extLst>
                <a:ext uri="{FF2B5EF4-FFF2-40B4-BE49-F238E27FC236}">
                  <a16:creationId xmlns:a16="http://schemas.microsoft.com/office/drawing/2014/main" id="{1439EA51-8356-426F-9134-7FCFB706D50F}"/>
                </a:ext>
              </a:extLst>
            </p:cNvPr>
            <p:cNvSpPr>
              <a:spLocks noChangeArrowheads="1"/>
            </p:cNvSpPr>
            <p:nvPr/>
          </p:nvSpPr>
          <p:spPr bwMode="auto">
            <a:xfrm rot="16200000">
              <a:off x="9329382" y="340164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0" name="Oval 12">
              <a:extLst>
                <a:ext uri="{FF2B5EF4-FFF2-40B4-BE49-F238E27FC236}">
                  <a16:creationId xmlns:a16="http://schemas.microsoft.com/office/drawing/2014/main" id="{4DD904E3-8D3E-4A15-A637-B017A9D00A15}"/>
                </a:ext>
              </a:extLst>
            </p:cNvPr>
            <p:cNvSpPr>
              <a:spLocks noChangeArrowheads="1"/>
            </p:cNvSpPr>
            <p:nvPr/>
          </p:nvSpPr>
          <p:spPr bwMode="auto">
            <a:xfrm rot="16200000">
              <a:off x="9115184" y="259760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1" name="Oval 10">
              <a:extLst>
                <a:ext uri="{FF2B5EF4-FFF2-40B4-BE49-F238E27FC236}">
                  <a16:creationId xmlns:a16="http://schemas.microsoft.com/office/drawing/2014/main" id="{71904CE7-8B5C-4DEE-B255-C19F3B884499}"/>
                </a:ext>
              </a:extLst>
            </p:cNvPr>
            <p:cNvSpPr>
              <a:spLocks noChangeArrowheads="1"/>
            </p:cNvSpPr>
            <p:nvPr/>
          </p:nvSpPr>
          <p:spPr bwMode="auto">
            <a:xfrm rot="16200000">
              <a:off x="8947771" y="259760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2" name="Oval 7">
              <a:extLst>
                <a:ext uri="{FF2B5EF4-FFF2-40B4-BE49-F238E27FC236}">
                  <a16:creationId xmlns:a16="http://schemas.microsoft.com/office/drawing/2014/main" id="{ADA5E77A-7D90-4B35-826C-99FA22C98434}"/>
                </a:ext>
              </a:extLst>
            </p:cNvPr>
            <p:cNvSpPr>
              <a:spLocks noChangeArrowheads="1"/>
            </p:cNvSpPr>
            <p:nvPr/>
          </p:nvSpPr>
          <p:spPr bwMode="auto">
            <a:xfrm rot="16200000">
              <a:off x="9265106" y="2597609"/>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3" name="Oval 12">
              <a:extLst>
                <a:ext uri="{FF2B5EF4-FFF2-40B4-BE49-F238E27FC236}">
                  <a16:creationId xmlns:a16="http://schemas.microsoft.com/office/drawing/2014/main" id="{F053179F-7133-4D93-844E-89B9EEB6E4AC}"/>
                </a:ext>
              </a:extLst>
            </p:cNvPr>
            <p:cNvSpPr>
              <a:spLocks noChangeArrowheads="1"/>
            </p:cNvSpPr>
            <p:nvPr/>
          </p:nvSpPr>
          <p:spPr bwMode="auto">
            <a:xfrm rot="16200000">
              <a:off x="8956915" y="340447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4" name="Oval 7">
              <a:extLst>
                <a:ext uri="{FF2B5EF4-FFF2-40B4-BE49-F238E27FC236}">
                  <a16:creationId xmlns:a16="http://schemas.microsoft.com/office/drawing/2014/main" id="{61F85F39-0041-456C-8AEE-B01553EE6BFF}"/>
                </a:ext>
              </a:extLst>
            </p:cNvPr>
            <p:cNvSpPr>
              <a:spLocks noChangeArrowheads="1"/>
            </p:cNvSpPr>
            <p:nvPr/>
          </p:nvSpPr>
          <p:spPr bwMode="auto">
            <a:xfrm rot="16200000">
              <a:off x="9106837" y="3404478"/>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5" name="Oval 12">
              <a:extLst>
                <a:ext uri="{FF2B5EF4-FFF2-40B4-BE49-F238E27FC236}">
                  <a16:creationId xmlns:a16="http://schemas.microsoft.com/office/drawing/2014/main" id="{5583D7D0-D551-4F4F-A595-DDC16CFAE565}"/>
                </a:ext>
              </a:extLst>
            </p:cNvPr>
            <p:cNvSpPr>
              <a:spLocks noChangeArrowheads="1"/>
            </p:cNvSpPr>
            <p:nvPr/>
          </p:nvSpPr>
          <p:spPr bwMode="auto">
            <a:xfrm rot="16200000">
              <a:off x="9187393" y="260415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6" name="Oval 10">
              <a:extLst>
                <a:ext uri="{FF2B5EF4-FFF2-40B4-BE49-F238E27FC236}">
                  <a16:creationId xmlns:a16="http://schemas.microsoft.com/office/drawing/2014/main" id="{83F813B3-0B30-4C98-89B2-36DF00041A77}"/>
                </a:ext>
              </a:extLst>
            </p:cNvPr>
            <p:cNvSpPr>
              <a:spLocks noChangeArrowheads="1"/>
            </p:cNvSpPr>
            <p:nvPr/>
          </p:nvSpPr>
          <p:spPr bwMode="auto">
            <a:xfrm rot="16200000">
              <a:off x="9019980" y="260415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7" name="Oval 7">
              <a:extLst>
                <a:ext uri="{FF2B5EF4-FFF2-40B4-BE49-F238E27FC236}">
                  <a16:creationId xmlns:a16="http://schemas.microsoft.com/office/drawing/2014/main" id="{E76C5020-5A8A-48D6-836D-EC2503A1C831}"/>
                </a:ext>
              </a:extLst>
            </p:cNvPr>
            <p:cNvSpPr>
              <a:spLocks noChangeArrowheads="1"/>
            </p:cNvSpPr>
            <p:nvPr/>
          </p:nvSpPr>
          <p:spPr bwMode="auto">
            <a:xfrm rot="16200000">
              <a:off x="9337315" y="2604150"/>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8" name="Oval 12">
              <a:extLst>
                <a:ext uri="{FF2B5EF4-FFF2-40B4-BE49-F238E27FC236}">
                  <a16:creationId xmlns:a16="http://schemas.microsoft.com/office/drawing/2014/main" id="{FA977449-52AE-4F73-BE32-E64B52B36DCC}"/>
                </a:ext>
              </a:extLst>
            </p:cNvPr>
            <p:cNvSpPr>
              <a:spLocks noChangeArrowheads="1"/>
            </p:cNvSpPr>
            <p:nvPr/>
          </p:nvSpPr>
          <p:spPr bwMode="auto">
            <a:xfrm rot="16200000">
              <a:off x="9086678" y="420373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sp>
          <p:nvSpPr>
            <p:cNvPr id="149" name="Oval 10">
              <a:extLst>
                <a:ext uri="{FF2B5EF4-FFF2-40B4-BE49-F238E27FC236}">
                  <a16:creationId xmlns:a16="http://schemas.microsoft.com/office/drawing/2014/main" id="{F10E53A1-5C37-4221-BDBF-450657715904}"/>
                </a:ext>
              </a:extLst>
            </p:cNvPr>
            <p:cNvSpPr>
              <a:spLocks noChangeArrowheads="1"/>
            </p:cNvSpPr>
            <p:nvPr/>
          </p:nvSpPr>
          <p:spPr bwMode="auto">
            <a:xfrm rot="16200000">
              <a:off x="8919265" y="4203731"/>
              <a:ext cx="91440" cy="91440"/>
            </a:xfrm>
            <a:prstGeom prst="ellipse">
              <a:avLst/>
            </a:prstGeom>
            <a:solidFill>
              <a:schemeClr val="bg1">
                <a:lumMod val="95000"/>
              </a:schemeClr>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38070" rIns="38070" anchor="ctr" anchorCtr="1"/>
            <a:lstStyle>
              <a:lvl1pPr algn="l">
                <a:defRPr>
                  <a:solidFill>
                    <a:schemeClr val="tx1"/>
                  </a:solidFill>
                  <a:latin typeface="Arial" pitchFamily="34" charset="0"/>
                </a:defRPr>
              </a:lvl1pPr>
              <a:lvl2pPr marL="742950" indent="-285750" algn="l">
                <a:defRPr>
                  <a:solidFill>
                    <a:schemeClr val="tx1"/>
                  </a:solidFill>
                  <a:latin typeface="Arial" pitchFamily="34" charset="0"/>
                </a:defRPr>
              </a:lvl2pPr>
              <a:lvl3pPr marL="1143000" indent="-228600" algn="l">
                <a:defRPr>
                  <a:solidFill>
                    <a:schemeClr val="tx1"/>
                  </a:solidFill>
                  <a:latin typeface="Arial" pitchFamily="34" charset="0"/>
                </a:defRPr>
              </a:lvl3pPr>
              <a:lvl4pPr marL="1600200" indent="-228600" algn="l">
                <a:defRPr>
                  <a:solidFill>
                    <a:schemeClr val="tx1"/>
                  </a:solidFill>
                  <a:latin typeface="Arial" pitchFamily="34" charset="0"/>
                </a:defRPr>
              </a:lvl4pPr>
              <a:lvl5pPr marL="2057400" indent="-228600" algn="l">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913578">
                <a:defRPr/>
              </a:pPr>
              <a:endParaRPr lang="en-GB" altLang="en-US" sz="1500">
                <a:solidFill>
                  <a:prstClr val="white"/>
                </a:solidFill>
              </a:endParaRPr>
            </a:p>
          </p:txBody>
        </p:sp>
      </p:grpSp>
      <p:sp>
        <p:nvSpPr>
          <p:cNvPr id="150" name="Rectangle 4">
            <a:extLst>
              <a:ext uri="{FF2B5EF4-FFF2-40B4-BE49-F238E27FC236}">
                <a16:creationId xmlns:a16="http://schemas.microsoft.com/office/drawing/2014/main" id="{5735D479-48D1-4582-823B-602E1B609574}"/>
              </a:ext>
            </a:extLst>
          </p:cNvPr>
          <p:cNvSpPr>
            <a:spLocks noChangeArrowheads="1"/>
          </p:cNvSpPr>
          <p:nvPr/>
        </p:nvSpPr>
        <p:spPr bwMode="auto">
          <a:xfrm>
            <a:off x="8522289" y="5366782"/>
            <a:ext cx="1730048" cy="498029"/>
          </a:xfrm>
          <a:prstGeom prst="rect">
            <a:avLst/>
          </a:prstGeom>
          <a:noFill/>
          <a:ln w="12700">
            <a:noFill/>
            <a:prstDash val="sysDash"/>
            <a:miter lim="800000"/>
            <a:headEnd/>
            <a:tailEnd/>
          </a:ln>
          <a:effectLst/>
        </p:spPr>
        <p:txBody>
          <a:bodyPr lIns="18283" tIns="29921" rIns="18283" bIns="29921" anchor="ctr" anchorCtr="0"/>
          <a:lstStyle>
            <a:lvl1pPr marL="114300" indent="-114300"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marL="0" indent="0" algn="ctr" defTabSz="761688" eaLnBrk="0" hangingPunct="0">
              <a:defRPr/>
            </a:pPr>
            <a:r>
              <a:rPr lang="en-GB" altLang="en-US" sz="1083" b="1">
                <a:solidFill>
                  <a:prstClr val="black"/>
                </a:solidFill>
                <a:latin typeface="Calibri" panose="020F0502020204030204"/>
                <a:ea typeface="MS PGothic" pitchFamily="34" charset="-128"/>
              </a:rPr>
              <a:t>Application Treatment Plan for Cloud Fitment</a:t>
            </a:r>
          </a:p>
        </p:txBody>
      </p:sp>
      <p:pic>
        <p:nvPicPr>
          <p:cNvPr id="151" name="Picture 29" descr="ICON_VirtApp_Q109.png">
            <a:extLst>
              <a:ext uri="{FF2B5EF4-FFF2-40B4-BE49-F238E27FC236}">
                <a16:creationId xmlns:a16="http://schemas.microsoft.com/office/drawing/2014/main" id="{4EC36A92-72E3-41ED-8100-D1574470C9D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436" y="3506965"/>
            <a:ext cx="498838" cy="4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TextBox 151">
            <a:extLst>
              <a:ext uri="{FF2B5EF4-FFF2-40B4-BE49-F238E27FC236}">
                <a16:creationId xmlns:a16="http://schemas.microsoft.com/office/drawing/2014/main" id="{6A997EAC-8953-4C69-B142-C16C6E6B036F}"/>
              </a:ext>
            </a:extLst>
          </p:cNvPr>
          <p:cNvSpPr txBox="1"/>
          <p:nvPr/>
        </p:nvSpPr>
        <p:spPr>
          <a:xfrm>
            <a:off x="74664" y="3934243"/>
            <a:ext cx="1240384" cy="261610"/>
          </a:xfrm>
          <a:prstGeom prst="rect">
            <a:avLst/>
          </a:prstGeom>
          <a:noFill/>
        </p:spPr>
        <p:txBody>
          <a:bodyPr wrap="square" rtlCol="0">
            <a:spAutoFit/>
          </a:bodyPr>
          <a:lstStyle/>
          <a:p>
            <a:pPr algn="ctr" defTabSz="914126">
              <a:defRPr/>
            </a:pPr>
            <a:r>
              <a:rPr lang="en-US" sz="1100">
                <a:solidFill>
                  <a:srgbClr val="000000"/>
                </a:solidFill>
                <a:latin typeface="Calibri" panose="020F0502020204030204"/>
              </a:rPr>
              <a:t>Discovery Tool</a:t>
            </a:r>
          </a:p>
        </p:txBody>
      </p:sp>
      <p:sp>
        <p:nvSpPr>
          <p:cNvPr id="153" name="Cylinder 152">
            <a:extLst>
              <a:ext uri="{FF2B5EF4-FFF2-40B4-BE49-F238E27FC236}">
                <a16:creationId xmlns:a16="http://schemas.microsoft.com/office/drawing/2014/main" id="{0BD0430F-75A1-4D19-A1EB-8026E3EADD6B}"/>
              </a:ext>
            </a:extLst>
          </p:cNvPr>
          <p:cNvSpPr/>
          <p:nvPr/>
        </p:nvSpPr>
        <p:spPr bwMode="auto">
          <a:xfrm>
            <a:off x="486676" y="1913305"/>
            <a:ext cx="613633" cy="337499"/>
          </a:xfrm>
          <a:prstGeom prst="can">
            <a:avLst/>
          </a:prstGeom>
          <a:solidFill>
            <a:schemeClr val="tx2"/>
          </a:solidFill>
          <a:ln>
            <a:solidFill>
              <a:schemeClr val="bg1"/>
            </a:solidFill>
            <a:headEnd type="none" w="sm" len="sm"/>
            <a:tailEnd type="triangle" w="med" len="med"/>
          </a:ln>
        </p:spPr>
        <p:style>
          <a:lnRef idx="1">
            <a:schemeClr val="accent6"/>
          </a:lnRef>
          <a:fillRef idx="3">
            <a:schemeClr val="accent6"/>
          </a:fillRef>
          <a:effectRef idx="2">
            <a:schemeClr val="accent6"/>
          </a:effectRef>
          <a:fontRef idx="minor">
            <a:schemeClr val="lt1"/>
          </a:fontRef>
        </p:style>
        <p:txBody>
          <a:bodyPr vert="horz" wrap="none" lIns="91416" tIns="45708" rIns="91416" bIns="45708" numCol="1" rtlCol="0" anchor="t" anchorCtr="0" compatLnSpc="1">
            <a:prstTxWarp prst="textNoShape">
              <a:avLst/>
            </a:prstTxWarp>
          </a:bodyPr>
          <a:lstStyle/>
          <a:p>
            <a:pPr algn="ctr" defTabSz="914126">
              <a:defRPr/>
            </a:pPr>
            <a:r>
              <a:rPr lang="en-US" sz="1100">
                <a:solidFill>
                  <a:srgbClr val="FFFFFF"/>
                </a:solidFill>
                <a:latin typeface="Calibri" panose="020F0502020204030204"/>
              </a:rPr>
              <a:t>CMDB</a:t>
            </a:r>
          </a:p>
        </p:txBody>
      </p:sp>
      <p:pic>
        <p:nvPicPr>
          <p:cNvPr id="154" name="Picture 216" descr="ICON_People_MedBlue_Q408">
            <a:extLst>
              <a:ext uri="{FF2B5EF4-FFF2-40B4-BE49-F238E27FC236}">
                <a16:creationId xmlns:a16="http://schemas.microsoft.com/office/drawing/2014/main" id="{496A093B-1D95-4976-B110-63380CB63B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316" y="4675532"/>
            <a:ext cx="462455" cy="49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TextBox 155">
            <a:extLst>
              <a:ext uri="{FF2B5EF4-FFF2-40B4-BE49-F238E27FC236}">
                <a16:creationId xmlns:a16="http://schemas.microsoft.com/office/drawing/2014/main" id="{145DDF87-2FDC-4B19-B38E-BEF7F9F2148D}"/>
              </a:ext>
            </a:extLst>
          </p:cNvPr>
          <p:cNvSpPr txBox="1"/>
          <p:nvPr/>
        </p:nvSpPr>
        <p:spPr>
          <a:xfrm>
            <a:off x="103350" y="5015077"/>
            <a:ext cx="1240384" cy="430775"/>
          </a:xfrm>
          <a:prstGeom prst="rect">
            <a:avLst/>
          </a:prstGeom>
          <a:noFill/>
        </p:spPr>
        <p:txBody>
          <a:bodyPr wrap="square" rtlCol="0">
            <a:spAutoFit/>
          </a:bodyPr>
          <a:lstStyle/>
          <a:p>
            <a:pPr algn="ctr" defTabSz="914126">
              <a:defRPr/>
            </a:pPr>
            <a:r>
              <a:rPr lang="en-US" sz="1100">
                <a:solidFill>
                  <a:srgbClr val="000000"/>
                </a:solidFill>
                <a:latin typeface="Calibri" panose="020F0502020204030204"/>
              </a:rPr>
              <a:t>Application Owners</a:t>
            </a:r>
          </a:p>
        </p:txBody>
      </p:sp>
      <p:sp>
        <p:nvSpPr>
          <p:cNvPr id="163" name="TextBox 162">
            <a:extLst>
              <a:ext uri="{FF2B5EF4-FFF2-40B4-BE49-F238E27FC236}">
                <a16:creationId xmlns:a16="http://schemas.microsoft.com/office/drawing/2014/main" id="{EA7553B7-66C1-4078-8B55-5F119363A02C}"/>
              </a:ext>
            </a:extLst>
          </p:cNvPr>
          <p:cNvSpPr txBox="1"/>
          <p:nvPr/>
        </p:nvSpPr>
        <p:spPr>
          <a:xfrm>
            <a:off x="6575192" y="2261659"/>
            <a:ext cx="1871935" cy="584623"/>
          </a:xfrm>
          <a:prstGeom prst="rect">
            <a:avLst/>
          </a:prstGeom>
          <a:noFill/>
        </p:spPr>
        <p:txBody>
          <a:bodyPr wrap="square" rtlCol="0">
            <a:spAutoFit/>
          </a:bodyPr>
          <a:lstStyle/>
          <a:p>
            <a:pPr algn="ctr" defTabSz="914126">
              <a:defRPr/>
            </a:pPr>
            <a:r>
              <a:rPr lang="en-GB" sz="1600" b="1">
                <a:solidFill>
                  <a:srgbClr val="FF0000"/>
                </a:solidFill>
                <a:latin typeface="Segoe UI" panose="020B0502040204020203" pitchFamily="34" charset="0"/>
                <a:cs typeface="Segoe UI" panose="020B0502040204020203" pitchFamily="34" charset="0"/>
              </a:rPr>
              <a:t>HCL ELASTIC ASSESS</a:t>
            </a:r>
          </a:p>
        </p:txBody>
      </p:sp>
      <p:pic>
        <p:nvPicPr>
          <p:cNvPr id="164" name="Picture 209" descr="ICON_People_Q308">
            <a:extLst>
              <a:ext uri="{FF2B5EF4-FFF2-40B4-BE49-F238E27FC236}">
                <a16:creationId xmlns:a16="http://schemas.microsoft.com/office/drawing/2014/main" id="{CECC42AB-14CC-49C4-8CC3-955BBAC8D4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1135" y="5066627"/>
            <a:ext cx="477763" cy="58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5" name="Diagram 174">
            <a:extLst>
              <a:ext uri="{FF2B5EF4-FFF2-40B4-BE49-F238E27FC236}">
                <a16:creationId xmlns:a16="http://schemas.microsoft.com/office/drawing/2014/main" id="{CC31B5E5-13B6-439A-86C9-4C916B29C9E6}"/>
              </a:ext>
            </a:extLst>
          </p:cNvPr>
          <p:cNvGraphicFramePr/>
          <p:nvPr/>
        </p:nvGraphicFramePr>
        <p:xfrm>
          <a:off x="16579" y="1227287"/>
          <a:ext cx="10471493" cy="397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6" name="AutoShape 10">
            <a:extLst>
              <a:ext uri="{FF2B5EF4-FFF2-40B4-BE49-F238E27FC236}">
                <a16:creationId xmlns:a16="http://schemas.microsoft.com/office/drawing/2014/main" id="{F1057F0C-302E-47A5-8812-45B94BC72488}"/>
              </a:ext>
            </a:extLst>
          </p:cNvPr>
          <p:cNvSpPr>
            <a:spLocks noChangeAspect="1" noChangeArrowheads="1"/>
          </p:cNvSpPr>
          <p:nvPr/>
        </p:nvSpPr>
        <p:spPr bwMode="auto">
          <a:xfrm rot="5400000">
            <a:off x="2255078" y="3857453"/>
            <a:ext cx="4328094" cy="181609"/>
          </a:xfrm>
          <a:prstGeom prst="triangle">
            <a:avLst>
              <a:gd name="adj" fmla="val 50000"/>
            </a:avLst>
          </a:prstGeom>
          <a:solidFill>
            <a:schemeClr val="tx1">
              <a:lumMod val="65000"/>
              <a:lumOff val="35000"/>
            </a:schemeClr>
          </a:solidFill>
          <a:ln w="28575" algn="ctr">
            <a:noFill/>
            <a:miter lim="800000"/>
            <a:headEnd type="none" w="sm" len="sm"/>
            <a:tailEnd type="none" w="med" len="lg"/>
          </a:ln>
        </p:spPr>
        <p:txBody>
          <a:bodyPr lIns="69094" tIns="69094" rIns="69094" bIns="69094" anchor="ctr"/>
          <a:lstStyle/>
          <a:p>
            <a:pPr algn="ctr" defTabSz="913578">
              <a:defRPr/>
            </a:pPr>
            <a:endParaRPr lang="en-GB" sz="1333">
              <a:solidFill>
                <a:srgbClr val="FFFFFF"/>
              </a:solidFill>
              <a:latin typeface="Calibri" panose="020F0502020204030204"/>
            </a:endParaRPr>
          </a:p>
        </p:txBody>
      </p:sp>
      <p:pic>
        <p:nvPicPr>
          <p:cNvPr id="177" name="Graphic 176" descr="Add">
            <a:extLst>
              <a:ext uri="{FF2B5EF4-FFF2-40B4-BE49-F238E27FC236}">
                <a16:creationId xmlns:a16="http://schemas.microsoft.com/office/drawing/2014/main" id="{63CAC14F-A3E2-42C2-9D4E-010640F7DFF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12072" y="2875863"/>
            <a:ext cx="433227" cy="433227"/>
          </a:xfrm>
          <a:prstGeom prst="rect">
            <a:avLst/>
          </a:prstGeom>
        </p:spPr>
      </p:pic>
      <p:pic>
        <p:nvPicPr>
          <p:cNvPr id="180" name="Graphic 179" descr="Meeting">
            <a:extLst>
              <a:ext uri="{FF2B5EF4-FFF2-40B4-BE49-F238E27FC236}">
                <a16:creationId xmlns:a16="http://schemas.microsoft.com/office/drawing/2014/main" id="{C9878E78-C6C4-40CD-8CB8-1D7BCA70288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57538" y="3964922"/>
            <a:ext cx="604496" cy="604496"/>
          </a:xfrm>
          <a:prstGeom prst="rect">
            <a:avLst/>
          </a:prstGeom>
        </p:spPr>
      </p:pic>
      <p:sp>
        <p:nvSpPr>
          <p:cNvPr id="181" name="TextBox 180">
            <a:extLst>
              <a:ext uri="{FF2B5EF4-FFF2-40B4-BE49-F238E27FC236}">
                <a16:creationId xmlns:a16="http://schemas.microsoft.com/office/drawing/2014/main" id="{1463C8F9-52C2-45B8-86DE-66E5B73396BE}"/>
              </a:ext>
            </a:extLst>
          </p:cNvPr>
          <p:cNvSpPr txBox="1"/>
          <p:nvPr/>
        </p:nvSpPr>
        <p:spPr>
          <a:xfrm>
            <a:off x="1289270" y="4461679"/>
            <a:ext cx="1128441" cy="246029"/>
          </a:xfrm>
          <a:prstGeom prst="rect">
            <a:avLst/>
          </a:prstGeom>
          <a:noFill/>
        </p:spPr>
        <p:txBody>
          <a:bodyPr wrap="square" rtlCol="0">
            <a:spAutoFit/>
          </a:bodyPr>
          <a:lstStyle/>
          <a:p>
            <a:pPr algn="ctr" defTabSz="913578">
              <a:defRPr/>
            </a:pPr>
            <a:r>
              <a:rPr lang="en-GB" sz="1000" b="1">
                <a:solidFill>
                  <a:prstClr val="black"/>
                </a:solidFill>
                <a:latin typeface="Calibri" panose="020F0502020204030204"/>
              </a:rPr>
              <a:t>Workshops</a:t>
            </a:r>
            <a:endParaRPr lang="en-US" sz="1500" b="1">
              <a:solidFill>
                <a:prstClr val="black"/>
              </a:solidFill>
              <a:latin typeface="Calibri" panose="020F0502020204030204"/>
            </a:endParaRPr>
          </a:p>
        </p:txBody>
      </p:sp>
      <p:pic>
        <p:nvPicPr>
          <p:cNvPr id="182" name="Picture 3" descr="image001">
            <a:extLst>
              <a:ext uri="{FF2B5EF4-FFF2-40B4-BE49-F238E27FC236}">
                <a16:creationId xmlns:a16="http://schemas.microsoft.com/office/drawing/2014/main" id="{7390C521-ABD5-4ABA-8765-E219E3BB48F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9685" y="3452765"/>
            <a:ext cx="878001" cy="56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Picture 182" descr="Logo, company name&#10;&#10;Description automatically generated">
            <a:extLst>
              <a:ext uri="{FF2B5EF4-FFF2-40B4-BE49-F238E27FC236}">
                <a16:creationId xmlns:a16="http://schemas.microsoft.com/office/drawing/2014/main" id="{D9FCA350-7933-4C86-B7FD-FC4B1A838367}"/>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t="38444" b="32019"/>
          <a:stretch/>
        </p:blipFill>
        <p:spPr>
          <a:xfrm>
            <a:off x="1503271" y="2324460"/>
            <a:ext cx="719775" cy="212599"/>
          </a:xfrm>
          <a:prstGeom prst="rect">
            <a:avLst/>
          </a:prstGeom>
        </p:spPr>
      </p:pic>
      <p:pic>
        <p:nvPicPr>
          <p:cNvPr id="186" name="Picture 146" descr="A picture containing object, building, thing, light&#10;&#10;Description generated with very high confidence">
            <a:extLst>
              <a:ext uri="{FF2B5EF4-FFF2-40B4-BE49-F238E27FC236}">
                <a16:creationId xmlns:a16="http://schemas.microsoft.com/office/drawing/2014/main" id="{233016B7-B427-4BFD-BF35-0E4BCF31870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55709" y="2577677"/>
            <a:ext cx="1077446" cy="225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 name="TextBox 190">
            <a:extLst>
              <a:ext uri="{FF2B5EF4-FFF2-40B4-BE49-F238E27FC236}">
                <a16:creationId xmlns:a16="http://schemas.microsoft.com/office/drawing/2014/main" id="{2F3E082D-FB20-4374-958B-5436B58EC550}"/>
              </a:ext>
            </a:extLst>
          </p:cNvPr>
          <p:cNvSpPr txBox="1"/>
          <p:nvPr/>
        </p:nvSpPr>
        <p:spPr>
          <a:xfrm>
            <a:off x="74663" y="2723335"/>
            <a:ext cx="1240384" cy="430887"/>
          </a:xfrm>
          <a:prstGeom prst="rect">
            <a:avLst/>
          </a:prstGeom>
          <a:noFill/>
        </p:spPr>
        <p:txBody>
          <a:bodyPr wrap="square" lIns="91440" tIns="45720" rIns="91440" bIns="45720" rtlCol="0" anchor="t">
            <a:spAutoFit/>
          </a:bodyPr>
          <a:lstStyle/>
          <a:p>
            <a:pPr algn="ctr" defTabSz="914126">
              <a:defRPr/>
            </a:pPr>
            <a:r>
              <a:rPr lang="en-US" sz="1100">
                <a:solidFill>
                  <a:srgbClr val="000000"/>
                </a:solidFill>
                <a:latin typeface="Calibri" panose="020F0502020204030204"/>
              </a:rPr>
              <a:t>Prev. Tools Reports</a:t>
            </a:r>
          </a:p>
        </p:txBody>
      </p:sp>
    </p:spTree>
    <p:extLst>
      <p:ext uri="{BB962C8B-B14F-4D97-AF65-F5344CB8AC3E}">
        <p14:creationId xmlns:p14="http://schemas.microsoft.com/office/powerpoint/2010/main" val="1515982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a:extLst>
              <a:ext uri="{FF2B5EF4-FFF2-40B4-BE49-F238E27FC236}">
                <a16:creationId xmlns:a16="http://schemas.microsoft.com/office/drawing/2014/main" id="{1367A014-EF3A-438C-90F7-5EE878490441}"/>
              </a:ext>
            </a:extLst>
          </p:cNvPr>
          <p:cNvSpPr txBox="1">
            <a:spLocks/>
          </p:cNvSpPr>
          <p:nvPr/>
        </p:nvSpPr>
        <p:spPr bwMode="auto">
          <a:xfrm>
            <a:off x="407884" y="57076"/>
            <a:ext cx="11376237"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lvl1pPr algn="l" rtl="0" eaLnBrk="0" fontAlgn="base" hangingPunct="0">
              <a:spcBef>
                <a:spcPct val="0"/>
              </a:spcBef>
              <a:spcAft>
                <a:spcPct val="0"/>
              </a:spcAft>
              <a:defRPr sz="2399" b="1" cap="none" baseline="0">
                <a:solidFill>
                  <a:schemeClr val="bg2"/>
                </a:solidFill>
                <a:latin typeface="+mj-lt"/>
                <a:ea typeface="+mj-ea"/>
                <a:cs typeface="+mj-cs"/>
              </a:defRPr>
            </a:lvl1pPr>
            <a:lvl2pPr algn="l" rtl="0" eaLnBrk="0" fontAlgn="base" hangingPunct="0">
              <a:spcBef>
                <a:spcPct val="0"/>
              </a:spcBef>
              <a:spcAft>
                <a:spcPct val="0"/>
              </a:spcAft>
              <a:defRPr sz="2399" b="1">
                <a:solidFill>
                  <a:srgbClr val="00529B"/>
                </a:solidFill>
                <a:latin typeface="Novecento Book" pitchFamily="50" charset="0"/>
              </a:defRPr>
            </a:lvl2pPr>
            <a:lvl3pPr algn="l" rtl="0" eaLnBrk="0" fontAlgn="base" hangingPunct="0">
              <a:spcBef>
                <a:spcPct val="0"/>
              </a:spcBef>
              <a:spcAft>
                <a:spcPct val="0"/>
              </a:spcAft>
              <a:defRPr sz="2399" b="1">
                <a:solidFill>
                  <a:srgbClr val="00529B"/>
                </a:solidFill>
                <a:latin typeface="Novecento Book" pitchFamily="50" charset="0"/>
              </a:defRPr>
            </a:lvl3pPr>
            <a:lvl4pPr algn="l" rtl="0" eaLnBrk="0" fontAlgn="base" hangingPunct="0">
              <a:spcBef>
                <a:spcPct val="0"/>
              </a:spcBef>
              <a:spcAft>
                <a:spcPct val="0"/>
              </a:spcAft>
              <a:defRPr sz="2399" b="1">
                <a:solidFill>
                  <a:srgbClr val="00529B"/>
                </a:solidFill>
                <a:latin typeface="Novecento Book" pitchFamily="50" charset="0"/>
              </a:defRPr>
            </a:lvl4pPr>
            <a:lvl5pPr algn="l" rtl="0" eaLnBrk="0" fontAlgn="base" hangingPunct="0">
              <a:spcBef>
                <a:spcPct val="0"/>
              </a:spcBef>
              <a:spcAft>
                <a:spcPct val="0"/>
              </a:spcAft>
              <a:defRPr sz="2399" b="1">
                <a:solidFill>
                  <a:srgbClr val="00529B"/>
                </a:solidFill>
                <a:latin typeface="Novecento Book" pitchFamily="50" charset="0"/>
              </a:defRPr>
            </a:lvl5pPr>
            <a:lvl6pPr marL="457063" algn="l" rtl="0" fontAlgn="base">
              <a:spcBef>
                <a:spcPct val="0"/>
              </a:spcBef>
              <a:spcAft>
                <a:spcPct val="0"/>
              </a:spcAft>
              <a:defRPr sz="2399" b="1">
                <a:solidFill>
                  <a:schemeClr val="bg1"/>
                </a:solidFill>
                <a:latin typeface="Arial" charset="0"/>
              </a:defRPr>
            </a:lvl6pPr>
            <a:lvl7pPr marL="914126" algn="l" rtl="0" fontAlgn="base">
              <a:spcBef>
                <a:spcPct val="0"/>
              </a:spcBef>
              <a:spcAft>
                <a:spcPct val="0"/>
              </a:spcAft>
              <a:defRPr sz="2399" b="1">
                <a:solidFill>
                  <a:schemeClr val="bg1"/>
                </a:solidFill>
                <a:latin typeface="Arial" charset="0"/>
              </a:defRPr>
            </a:lvl7pPr>
            <a:lvl8pPr marL="1371189" algn="l" rtl="0" fontAlgn="base">
              <a:spcBef>
                <a:spcPct val="0"/>
              </a:spcBef>
              <a:spcAft>
                <a:spcPct val="0"/>
              </a:spcAft>
              <a:defRPr sz="2399" b="1">
                <a:solidFill>
                  <a:schemeClr val="bg1"/>
                </a:solidFill>
                <a:latin typeface="Arial" charset="0"/>
              </a:defRPr>
            </a:lvl8pPr>
            <a:lvl9pPr marL="1828251" algn="l" rtl="0" fontAlgn="base">
              <a:spcBef>
                <a:spcPct val="0"/>
              </a:spcBef>
              <a:spcAft>
                <a:spcPct val="0"/>
              </a:spcAft>
              <a:defRPr sz="2399" b="1">
                <a:solidFill>
                  <a:schemeClr val="bg1"/>
                </a:solidFill>
                <a:latin typeface="Arial" charset="0"/>
              </a:defRPr>
            </a:lvl9pPr>
          </a:lstStyle>
          <a:p>
            <a:pPr>
              <a:defRPr/>
            </a:pPr>
            <a:r>
              <a:rPr lang="en-US" sz="2350" kern="0">
                <a:solidFill>
                  <a:srgbClr val="0066B3"/>
                </a:solidFill>
                <a:latin typeface="Calibri" panose="020F0502020204030204"/>
              </a:rPr>
              <a:t>Assessment Process Workflow</a:t>
            </a:r>
            <a:endParaRPr lang="en-US" sz="2350" kern="0">
              <a:solidFill>
                <a:srgbClr val="FF0000"/>
              </a:solidFill>
              <a:latin typeface="Calibri" panose="020F0502020204030204"/>
            </a:endParaRPr>
          </a:p>
        </p:txBody>
      </p:sp>
      <p:grpSp>
        <p:nvGrpSpPr>
          <p:cNvPr id="2" name="Group 1">
            <a:extLst>
              <a:ext uri="{FF2B5EF4-FFF2-40B4-BE49-F238E27FC236}">
                <a16:creationId xmlns:a16="http://schemas.microsoft.com/office/drawing/2014/main" id="{CC8F1087-2E65-444B-BB31-9825767192F4}"/>
              </a:ext>
            </a:extLst>
          </p:cNvPr>
          <p:cNvGrpSpPr/>
          <p:nvPr/>
        </p:nvGrpSpPr>
        <p:grpSpPr>
          <a:xfrm>
            <a:off x="28976" y="1093253"/>
            <a:ext cx="12089004" cy="5776565"/>
            <a:chOff x="27388" y="1093252"/>
            <a:chExt cx="12089004" cy="5776565"/>
          </a:xfrm>
        </p:grpSpPr>
        <p:sp>
          <p:nvSpPr>
            <p:cNvPr id="3" name="Rectangle 2">
              <a:extLst>
                <a:ext uri="{FF2B5EF4-FFF2-40B4-BE49-F238E27FC236}">
                  <a16:creationId xmlns:a16="http://schemas.microsoft.com/office/drawing/2014/main" id="{987479D1-0AFF-4F05-AC34-90C33FF23749}"/>
                </a:ext>
              </a:extLst>
            </p:cNvPr>
            <p:cNvSpPr/>
            <p:nvPr/>
          </p:nvSpPr>
          <p:spPr>
            <a:xfrm>
              <a:off x="1042896" y="4587586"/>
              <a:ext cx="1540792" cy="1885061"/>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r>
                <a:rPr lang="en-IN" sz="1200" kern="0">
                  <a:solidFill>
                    <a:prstClr val="black"/>
                  </a:solidFill>
                  <a:latin typeface="Calibri Light" panose="020F0302020204030204" pitchFamily="34" charset="0"/>
                  <a:cs typeface="Calibri Light" panose="020F0302020204030204" pitchFamily="34" charset="0"/>
                </a:rPr>
                <a:t>Planning &amp; Tool Based Discovery </a:t>
              </a:r>
            </a:p>
          </p:txBody>
        </p:sp>
        <p:sp>
          <p:nvSpPr>
            <p:cNvPr id="4" name="Rounded Rectangle 6">
              <a:extLst>
                <a:ext uri="{FF2B5EF4-FFF2-40B4-BE49-F238E27FC236}">
                  <a16:creationId xmlns:a16="http://schemas.microsoft.com/office/drawing/2014/main" id="{E361C6D8-ABFA-42FF-B723-607F1CA32295}"/>
                </a:ext>
              </a:extLst>
            </p:cNvPr>
            <p:cNvSpPr/>
            <p:nvPr/>
          </p:nvSpPr>
          <p:spPr bwMode="auto">
            <a:xfrm>
              <a:off x="1130413" y="5053966"/>
              <a:ext cx="1376408" cy="213258"/>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Tool Procurement</a:t>
              </a:r>
            </a:p>
          </p:txBody>
        </p:sp>
        <p:sp>
          <p:nvSpPr>
            <p:cNvPr id="5" name="Rounded Rectangle 11">
              <a:extLst>
                <a:ext uri="{FF2B5EF4-FFF2-40B4-BE49-F238E27FC236}">
                  <a16:creationId xmlns:a16="http://schemas.microsoft.com/office/drawing/2014/main" id="{DD6F312D-8EB3-42EC-9FA1-57821216FFF3}"/>
                </a:ext>
              </a:extLst>
            </p:cNvPr>
            <p:cNvSpPr/>
            <p:nvPr/>
          </p:nvSpPr>
          <p:spPr bwMode="auto">
            <a:xfrm>
              <a:off x="1131328" y="5341454"/>
              <a:ext cx="1376407" cy="213258"/>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900" kern="0">
                  <a:solidFill>
                    <a:srgbClr val="FFFFFF"/>
                  </a:solidFill>
                  <a:latin typeface="Calibri Light" panose="020F0302020204030204" pitchFamily="34" charset="0"/>
                  <a:cs typeface="Calibri Light" panose="020F0302020204030204" pitchFamily="34" charset="0"/>
                </a:rPr>
                <a:t>Baselining the Inventory</a:t>
              </a:r>
            </a:p>
          </p:txBody>
        </p:sp>
        <p:sp>
          <p:nvSpPr>
            <p:cNvPr id="6" name="Rounded Rectangle 11">
              <a:extLst>
                <a:ext uri="{FF2B5EF4-FFF2-40B4-BE49-F238E27FC236}">
                  <a16:creationId xmlns:a16="http://schemas.microsoft.com/office/drawing/2014/main" id="{5FC2A848-7B22-4B55-BD4A-34F72DD3EAD3}"/>
                </a:ext>
              </a:extLst>
            </p:cNvPr>
            <p:cNvSpPr/>
            <p:nvPr/>
          </p:nvSpPr>
          <p:spPr bwMode="auto">
            <a:xfrm>
              <a:off x="1128301" y="5590345"/>
              <a:ext cx="1376407" cy="230561"/>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Tool Installation</a:t>
              </a:r>
            </a:p>
          </p:txBody>
        </p:sp>
        <p:sp>
          <p:nvSpPr>
            <p:cNvPr id="7" name="Rounded Rectangle 11">
              <a:extLst>
                <a:ext uri="{FF2B5EF4-FFF2-40B4-BE49-F238E27FC236}">
                  <a16:creationId xmlns:a16="http://schemas.microsoft.com/office/drawing/2014/main" id="{A10FC1C0-3385-4807-9405-A903F0123DAC}"/>
                </a:ext>
              </a:extLst>
            </p:cNvPr>
            <p:cNvSpPr/>
            <p:nvPr/>
          </p:nvSpPr>
          <p:spPr bwMode="auto">
            <a:xfrm>
              <a:off x="1137133" y="6165020"/>
              <a:ext cx="1376407" cy="23264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Workshop Planning</a:t>
              </a:r>
            </a:p>
          </p:txBody>
        </p:sp>
        <p:sp>
          <p:nvSpPr>
            <p:cNvPr id="8" name="Rounded Rectangle 11">
              <a:extLst>
                <a:ext uri="{FF2B5EF4-FFF2-40B4-BE49-F238E27FC236}">
                  <a16:creationId xmlns:a16="http://schemas.microsoft.com/office/drawing/2014/main" id="{3B09E38D-AB42-46FE-A334-8CAC44F03203}"/>
                </a:ext>
              </a:extLst>
            </p:cNvPr>
            <p:cNvSpPr/>
            <p:nvPr/>
          </p:nvSpPr>
          <p:spPr bwMode="auto">
            <a:xfrm>
              <a:off x="1128301" y="5867510"/>
              <a:ext cx="1376407" cy="23264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Tool Discovery</a:t>
              </a:r>
            </a:p>
          </p:txBody>
        </p:sp>
        <p:sp>
          <p:nvSpPr>
            <p:cNvPr id="9" name="Rectangle 8">
              <a:extLst>
                <a:ext uri="{FF2B5EF4-FFF2-40B4-BE49-F238E27FC236}">
                  <a16:creationId xmlns:a16="http://schemas.microsoft.com/office/drawing/2014/main" id="{673F4245-37D7-462F-A8DE-E4E86F7AF295}"/>
                </a:ext>
              </a:extLst>
            </p:cNvPr>
            <p:cNvSpPr/>
            <p:nvPr/>
          </p:nvSpPr>
          <p:spPr>
            <a:xfrm>
              <a:off x="4320693" y="2568060"/>
              <a:ext cx="1861129" cy="3234365"/>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r>
                <a:rPr lang="en-IN" sz="1200" kern="0">
                  <a:solidFill>
                    <a:prstClr val="black"/>
                  </a:solidFill>
                  <a:latin typeface="Calibri Light" panose="020F0302020204030204" pitchFamily="34" charset="0"/>
                  <a:cs typeface="Calibri Light" panose="020F0302020204030204" pitchFamily="34" charset="0"/>
                </a:rPr>
                <a:t>Workshop for Complex &amp; Inaccessible Application </a:t>
              </a:r>
              <a:endParaRPr lang="en-IN" sz="1200" kern="0">
                <a:solidFill>
                  <a:prstClr val="black"/>
                </a:solidFill>
                <a:latin typeface="Calibri Light" panose="020F0302020204030204"/>
              </a:endParaRPr>
            </a:p>
          </p:txBody>
        </p:sp>
        <p:sp>
          <p:nvSpPr>
            <p:cNvPr id="10" name="Rounded Rectangle 6">
              <a:extLst>
                <a:ext uri="{FF2B5EF4-FFF2-40B4-BE49-F238E27FC236}">
                  <a16:creationId xmlns:a16="http://schemas.microsoft.com/office/drawing/2014/main" id="{B19A4B90-4959-47F4-B816-D896EDE7641F}"/>
                </a:ext>
              </a:extLst>
            </p:cNvPr>
            <p:cNvSpPr/>
            <p:nvPr/>
          </p:nvSpPr>
          <p:spPr bwMode="auto">
            <a:xfrm>
              <a:off x="4454524" y="3019701"/>
              <a:ext cx="1584215" cy="23818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Application Details</a:t>
              </a:r>
            </a:p>
          </p:txBody>
        </p:sp>
        <p:sp>
          <p:nvSpPr>
            <p:cNvPr id="11" name="Rounded Rectangle 11">
              <a:extLst>
                <a:ext uri="{FF2B5EF4-FFF2-40B4-BE49-F238E27FC236}">
                  <a16:creationId xmlns:a16="http://schemas.microsoft.com/office/drawing/2014/main" id="{A212A375-F209-44DF-96D5-A668CDAEE848}"/>
                </a:ext>
              </a:extLst>
            </p:cNvPr>
            <p:cNvSpPr/>
            <p:nvPr/>
          </p:nvSpPr>
          <p:spPr bwMode="auto">
            <a:xfrm>
              <a:off x="4451497" y="3998747"/>
              <a:ext cx="1584214" cy="218333"/>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Application Architecture</a:t>
              </a:r>
            </a:p>
          </p:txBody>
        </p:sp>
        <p:sp>
          <p:nvSpPr>
            <p:cNvPr id="12" name="Rounded Rectangle 11">
              <a:extLst>
                <a:ext uri="{FF2B5EF4-FFF2-40B4-BE49-F238E27FC236}">
                  <a16:creationId xmlns:a16="http://schemas.microsoft.com/office/drawing/2014/main" id="{8541274E-DAF1-48A2-AAE1-EDE15482E66C}"/>
                </a:ext>
              </a:extLst>
            </p:cNvPr>
            <p:cNvSpPr/>
            <p:nvPr/>
          </p:nvSpPr>
          <p:spPr bwMode="auto">
            <a:xfrm>
              <a:off x="4451497" y="4777672"/>
              <a:ext cx="1584214" cy="23818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Supportability</a:t>
              </a:r>
            </a:p>
          </p:txBody>
        </p:sp>
        <p:sp>
          <p:nvSpPr>
            <p:cNvPr id="13" name="Rounded Rectangle 11">
              <a:extLst>
                <a:ext uri="{FF2B5EF4-FFF2-40B4-BE49-F238E27FC236}">
                  <a16:creationId xmlns:a16="http://schemas.microsoft.com/office/drawing/2014/main" id="{B0B9361E-863E-4706-B8E6-C9EDD7FC3C0C}"/>
                </a:ext>
              </a:extLst>
            </p:cNvPr>
            <p:cNvSpPr/>
            <p:nvPr/>
          </p:nvSpPr>
          <p:spPr bwMode="auto">
            <a:xfrm>
              <a:off x="4451495" y="5314855"/>
              <a:ext cx="1585287" cy="41178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Security &amp; Compliance Requirements</a:t>
              </a:r>
            </a:p>
          </p:txBody>
        </p:sp>
        <p:sp>
          <p:nvSpPr>
            <p:cNvPr id="14" name="Flowchart: Multidocument 13">
              <a:extLst>
                <a:ext uri="{FF2B5EF4-FFF2-40B4-BE49-F238E27FC236}">
                  <a16:creationId xmlns:a16="http://schemas.microsoft.com/office/drawing/2014/main" id="{797F884C-EE65-4893-98E0-D60D5124F245}"/>
                </a:ext>
              </a:extLst>
            </p:cNvPr>
            <p:cNvSpPr/>
            <p:nvPr/>
          </p:nvSpPr>
          <p:spPr>
            <a:xfrm>
              <a:off x="57407" y="6088649"/>
              <a:ext cx="477671" cy="436729"/>
            </a:xfrm>
            <a:prstGeom prst="flowChartMultidocument">
              <a:avLst/>
            </a:prstGeom>
            <a:solidFill>
              <a:sysClr val="window" lastClr="FFFFFF"/>
            </a:solidFill>
            <a:ln w="12700" cap="flat" cmpd="sng" algn="ctr">
              <a:solidFill>
                <a:srgbClr val="70AD47"/>
              </a:solidFill>
              <a:prstDash val="solid"/>
              <a:miter lim="800000"/>
            </a:ln>
            <a:effectLst/>
          </p:spPr>
          <p:txBody>
            <a:bodyPr rtlCol="0" anchor="ctr"/>
            <a:lstStyle/>
            <a:p>
              <a:pPr algn="ctr">
                <a:defRPr/>
              </a:pPr>
              <a:r>
                <a:rPr lang="en-IN" sz="900" kern="0">
                  <a:solidFill>
                    <a:prstClr val="black"/>
                  </a:solidFill>
                  <a:latin typeface="Calibri" panose="020F0502020204030204"/>
                </a:rPr>
                <a:t>Docs</a:t>
              </a:r>
            </a:p>
          </p:txBody>
        </p:sp>
        <p:cxnSp>
          <p:nvCxnSpPr>
            <p:cNvPr id="15" name="Elbow Connector 21">
              <a:extLst>
                <a:ext uri="{FF2B5EF4-FFF2-40B4-BE49-F238E27FC236}">
                  <a16:creationId xmlns:a16="http://schemas.microsoft.com/office/drawing/2014/main" id="{64354DAC-D0C3-4113-B32F-D339B2B9D78F}"/>
                </a:ext>
              </a:extLst>
            </p:cNvPr>
            <p:cNvCxnSpPr>
              <a:cxnSpLocks/>
              <a:stCxn id="33" idx="3"/>
              <a:endCxn id="3" idx="1"/>
            </p:cNvCxnSpPr>
            <p:nvPr/>
          </p:nvCxnSpPr>
          <p:spPr>
            <a:xfrm flipV="1">
              <a:off x="543694" y="5530117"/>
              <a:ext cx="499202" cy="137599"/>
            </a:xfrm>
            <a:prstGeom prst="bentConnector3">
              <a:avLst>
                <a:gd name="adj1" fmla="val 50000"/>
              </a:avLst>
            </a:prstGeom>
            <a:noFill/>
            <a:ln w="9525" cap="flat" cmpd="sng" algn="ctr">
              <a:solidFill>
                <a:srgbClr val="000000">
                  <a:shade val="95000"/>
                  <a:satMod val="105000"/>
                </a:srgbClr>
              </a:solidFill>
              <a:prstDash val="solid"/>
              <a:tailEnd type="triangle"/>
            </a:ln>
            <a:effectLst/>
          </p:spPr>
        </p:cxnSp>
        <p:sp>
          <p:nvSpPr>
            <p:cNvPr id="16" name="TextBox 15">
              <a:extLst>
                <a:ext uri="{FF2B5EF4-FFF2-40B4-BE49-F238E27FC236}">
                  <a16:creationId xmlns:a16="http://schemas.microsoft.com/office/drawing/2014/main" id="{6E657E84-D921-44FB-BD73-BE89FDF2DB83}"/>
                </a:ext>
              </a:extLst>
            </p:cNvPr>
            <p:cNvSpPr txBox="1"/>
            <p:nvPr/>
          </p:nvSpPr>
          <p:spPr>
            <a:xfrm>
              <a:off x="32112" y="3797093"/>
              <a:ext cx="1034568" cy="1708160"/>
            </a:xfrm>
            <a:prstGeom prst="rect">
              <a:avLst/>
            </a:prstGeom>
            <a:noFill/>
          </p:spPr>
          <p:txBody>
            <a:bodyPr wrap="square" rtlCol="0">
              <a:spAutoFit/>
            </a:bodyPr>
            <a:lstStyle/>
            <a:p>
              <a:pPr marL="171450" indent="-171450">
                <a:buFont typeface="Arial" panose="020B0604020202020204" pitchFamily="34" charset="0"/>
                <a:buChar char="•"/>
                <a:defRPr/>
              </a:pPr>
              <a:r>
                <a:rPr lang="en-IN" sz="1050">
                  <a:solidFill>
                    <a:prstClr val="black"/>
                  </a:solidFill>
                  <a:latin typeface="Calibri Light" panose="020F0302020204030204"/>
                </a:rPr>
                <a:t>CMDB </a:t>
              </a:r>
            </a:p>
            <a:p>
              <a:pPr marL="171450" indent="-171450">
                <a:buFont typeface="Arial" panose="020B0604020202020204" pitchFamily="34" charset="0"/>
                <a:buChar char="•"/>
                <a:defRPr/>
              </a:pPr>
              <a:r>
                <a:rPr lang="en-IN" sz="1050">
                  <a:solidFill>
                    <a:prstClr val="black"/>
                  </a:solidFill>
                  <a:latin typeface="Calibri Light" panose="020F0302020204030204"/>
                </a:rPr>
                <a:t>Application-Server Mapping</a:t>
              </a:r>
            </a:p>
            <a:p>
              <a:pPr marL="171450" indent="-171450">
                <a:buFont typeface="Arial" panose="020B0604020202020204" pitchFamily="34" charset="0"/>
                <a:buChar char="•"/>
                <a:defRPr/>
              </a:pPr>
              <a:r>
                <a:rPr lang="en-IN" sz="1050">
                  <a:solidFill>
                    <a:prstClr val="black"/>
                  </a:solidFill>
                  <a:latin typeface="Calibri Light" panose="020F0302020204030204"/>
                </a:rPr>
                <a:t>Tool Installation Pre-requisite</a:t>
              </a:r>
            </a:p>
            <a:p>
              <a:pPr marL="171450" indent="-171450">
                <a:buFont typeface="Arial" panose="020B0604020202020204" pitchFamily="34" charset="0"/>
                <a:buChar char="•"/>
                <a:defRPr/>
              </a:pPr>
              <a:r>
                <a:rPr lang="en-IN" sz="1050">
                  <a:solidFill>
                    <a:prstClr val="black"/>
                  </a:solidFill>
                  <a:latin typeface="Calibri Light" panose="020F0302020204030204"/>
                </a:rPr>
                <a:t>App Owner Details</a:t>
              </a:r>
            </a:p>
          </p:txBody>
        </p:sp>
        <p:sp>
          <p:nvSpPr>
            <p:cNvPr id="17" name="Snip Diagonal Corner Rectangle 24">
              <a:extLst>
                <a:ext uri="{FF2B5EF4-FFF2-40B4-BE49-F238E27FC236}">
                  <a16:creationId xmlns:a16="http://schemas.microsoft.com/office/drawing/2014/main" id="{D59219F2-5FF9-4D8C-93EB-7A3FC68AC43D}"/>
                </a:ext>
              </a:extLst>
            </p:cNvPr>
            <p:cNvSpPr/>
            <p:nvPr/>
          </p:nvSpPr>
          <p:spPr>
            <a:xfrm rot="19302922">
              <a:off x="291326" y="5901238"/>
              <a:ext cx="623473" cy="212212"/>
            </a:xfrm>
            <a:prstGeom prst="snip2DiagRect">
              <a:avLst/>
            </a:prstGeom>
            <a:solidFill>
              <a:sysClr val="window" lastClr="FFFFFF"/>
            </a:solidFill>
            <a:ln w="12700" cap="flat" cmpd="sng" algn="ctr">
              <a:solidFill>
                <a:srgbClr val="70AD47"/>
              </a:solidFill>
              <a:prstDash val="solid"/>
              <a:miter lim="800000"/>
            </a:ln>
            <a:effectLst/>
          </p:spPr>
          <p:txBody>
            <a:bodyPr rtlCol="0" anchor="ctr"/>
            <a:lstStyle/>
            <a:p>
              <a:pPr algn="ctr">
                <a:defRPr/>
              </a:pPr>
              <a:r>
                <a:rPr lang="en-IN" sz="800" kern="0">
                  <a:solidFill>
                    <a:prstClr val="black"/>
                  </a:solidFill>
                  <a:latin typeface="Calibri Light" panose="020F0302020204030204"/>
                </a:rPr>
                <a:t>Customer</a:t>
              </a:r>
              <a:endParaRPr lang="en-IN" sz="900" kern="0">
                <a:solidFill>
                  <a:prstClr val="black"/>
                </a:solidFill>
                <a:latin typeface="Calibri Light" panose="020F0302020204030204"/>
              </a:endParaRPr>
            </a:p>
          </p:txBody>
        </p:sp>
        <p:sp>
          <p:nvSpPr>
            <p:cNvPr id="18" name="Rounded Rectangle 11">
              <a:extLst>
                <a:ext uri="{FF2B5EF4-FFF2-40B4-BE49-F238E27FC236}">
                  <a16:creationId xmlns:a16="http://schemas.microsoft.com/office/drawing/2014/main" id="{E3FDBF96-CEB0-4BCB-84AD-7299B4ECFD09}"/>
                </a:ext>
              </a:extLst>
            </p:cNvPr>
            <p:cNvSpPr/>
            <p:nvPr/>
          </p:nvSpPr>
          <p:spPr bwMode="auto">
            <a:xfrm>
              <a:off x="4451496" y="3554390"/>
              <a:ext cx="1585287" cy="41178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Application Dependencies (Internal &amp; External)</a:t>
              </a:r>
            </a:p>
          </p:txBody>
        </p:sp>
        <p:sp>
          <p:nvSpPr>
            <p:cNvPr id="19" name="Rounded Rectangle 11">
              <a:extLst>
                <a:ext uri="{FF2B5EF4-FFF2-40B4-BE49-F238E27FC236}">
                  <a16:creationId xmlns:a16="http://schemas.microsoft.com/office/drawing/2014/main" id="{648CCB57-B8B5-4331-9309-108C5F8DEC6B}"/>
                </a:ext>
              </a:extLst>
            </p:cNvPr>
            <p:cNvSpPr/>
            <p:nvPr/>
          </p:nvSpPr>
          <p:spPr bwMode="auto">
            <a:xfrm>
              <a:off x="4451497" y="4269249"/>
              <a:ext cx="1584214" cy="218333"/>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Application Complexity</a:t>
              </a:r>
            </a:p>
          </p:txBody>
        </p:sp>
        <p:sp>
          <p:nvSpPr>
            <p:cNvPr id="20" name="Rounded Rectangle 11">
              <a:extLst>
                <a:ext uri="{FF2B5EF4-FFF2-40B4-BE49-F238E27FC236}">
                  <a16:creationId xmlns:a16="http://schemas.microsoft.com/office/drawing/2014/main" id="{4AD0FADC-4828-4138-86AE-CC8A562EA370}"/>
                </a:ext>
              </a:extLst>
            </p:cNvPr>
            <p:cNvSpPr/>
            <p:nvPr/>
          </p:nvSpPr>
          <p:spPr bwMode="auto">
            <a:xfrm>
              <a:off x="4451496" y="4524976"/>
              <a:ext cx="1584214" cy="218333"/>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Database &amp; Middleware</a:t>
              </a:r>
            </a:p>
          </p:txBody>
        </p:sp>
        <p:sp>
          <p:nvSpPr>
            <p:cNvPr id="21" name="Rounded Rectangle 11">
              <a:extLst>
                <a:ext uri="{FF2B5EF4-FFF2-40B4-BE49-F238E27FC236}">
                  <a16:creationId xmlns:a16="http://schemas.microsoft.com/office/drawing/2014/main" id="{A8ADB7A1-6EEC-4623-871B-DBF0B9E5E353}"/>
                </a:ext>
              </a:extLst>
            </p:cNvPr>
            <p:cNvSpPr/>
            <p:nvPr/>
          </p:nvSpPr>
          <p:spPr bwMode="auto">
            <a:xfrm>
              <a:off x="4452568" y="3303540"/>
              <a:ext cx="1584214" cy="218333"/>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Business Drivers</a:t>
              </a:r>
            </a:p>
          </p:txBody>
        </p:sp>
        <p:cxnSp>
          <p:nvCxnSpPr>
            <p:cNvPr id="22" name="Connector: Elbow 21">
              <a:extLst>
                <a:ext uri="{FF2B5EF4-FFF2-40B4-BE49-F238E27FC236}">
                  <a16:creationId xmlns:a16="http://schemas.microsoft.com/office/drawing/2014/main" id="{83D11C58-8C69-42D5-A899-2B0CBFE814F8}"/>
                </a:ext>
              </a:extLst>
            </p:cNvPr>
            <p:cNvCxnSpPr>
              <a:cxnSpLocks/>
              <a:stCxn id="3" idx="3"/>
            </p:cNvCxnSpPr>
            <p:nvPr/>
          </p:nvCxnSpPr>
          <p:spPr>
            <a:xfrm flipV="1">
              <a:off x="2583688" y="4357872"/>
              <a:ext cx="1735379" cy="1172245"/>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43332553-ABD6-497E-A850-DE3865870C53}"/>
                </a:ext>
              </a:extLst>
            </p:cNvPr>
            <p:cNvSpPr txBox="1"/>
            <p:nvPr/>
          </p:nvSpPr>
          <p:spPr>
            <a:xfrm>
              <a:off x="2716340" y="3820460"/>
              <a:ext cx="1586190" cy="2031325"/>
            </a:xfrm>
            <a:prstGeom prst="rect">
              <a:avLst/>
            </a:prstGeom>
            <a:noFill/>
          </p:spPr>
          <p:txBody>
            <a:bodyPr wrap="square" rtlCol="0">
              <a:spAutoFit/>
            </a:bodyPr>
            <a:lstStyle/>
            <a:p>
              <a:pPr>
                <a:defRPr/>
              </a:pPr>
              <a:r>
                <a:rPr lang="en-IN" sz="900">
                  <a:solidFill>
                    <a:prstClr val="black"/>
                  </a:solidFill>
                  <a:latin typeface="Calibri Light" panose="020F0302020204030204"/>
                </a:rPr>
                <a:t>Output</a:t>
              </a:r>
            </a:p>
            <a:p>
              <a:pPr marL="171450" indent="-171450">
                <a:buFont typeface="Arial" panose="020B0604020202020204" pitchFamily="34" charset="0"/>
                <a:buChar char="•"/>
                <a:defRPr/>
              </a:pPr>
              <a:r>
                <a:rPr lang="en-IN" sz="900">
                  <a:solidFill>
                    <a:prstClr val="black"/>
                  </a:solidFill>
                  <a:latin typeface="Calibri Light" panose="020F0302020204030204"/>
                </a:rPr>
                <a:t>Finalized Project Plan</a:t>
              </a:r>
            </a:p>
            <a:p>
              <a:pPr marL="171450" indent="-171450">
                <a:buFont typeface="Arial" panose="020B0604020202020204" pitchFamily="34" charset="0"/>
                <a:buChar char="•"/>
                <a:defRPr/>
              </a:pPr>
              <a:r>
                <a:rPr lang="en-IN" sz="900">
                  <a:solidFill>
                    <a:prstClr val="black"/>
                  </a:solidFill>
                  <a:latin typeface="Calibri Light" panose="020F0302020204030204"/>
                </a:rPr>
                <a:t>Finalized Application Name</a:t>
              </a:r>
            </a:p>
            <a:p>
              <a:pPr marL="171450" indent="-171450">
                <a:buFont typeface="Arial" panose="020B0604020202020204" pitchFamily="34" charset="0"/>
                <a:buChar char="•"/>
                <a:defRPr/>
              </a:pPr>
              <a:r>
                <a:rPr lang="en-IN" sz="900">
                  <a:solidFill>
                    <a:prstClr val="black"/>
                  </a:solidFill>
                  <a:latin typeface="Calibri Light" panose="020F0302020204030204"/>
                </a:rPr>
                <a:t>Application Interdependencies</a:t>
              </a:r>
            </a:p>
            <a:p>
              <a:pPr marL="171450" indent="-171450">
                <a:buFont typeface="Arial" panose="020B0604020202020204" pitchFamily="34" charset="0"/>
                <a:buChar char="•"/>
                <a:defRPr/>
              </a:pPr>
              <a:r>
                <a:rPr lang="en-IN" sz="900">
                  <a:solidFill>
                    <a:prstClr val="black"/>
                  </a:solidFill>
                  <a:latin typeface="Calibri Light" panose="020F0302020204030204"/>
                </a:rPr>
                <a:t>Server - Server Mapping</a:t>
              </a:r>
            </a:p>
            <a:p>
              <a:pPr marL="171450" indent="-171450">
                <a:buFont typeface="Arial" panose="020B0604020202020204" pitchFamily="34" charset="0"/>
                <a:buChar char="•"/>
                <a:defRPr/>
              </a:pPr>
              <a:r>
                <a:rPr lang="en-IN" sz="900">
                  <a:solidFill>
                    <a:prstClr val="black"/>
                  </a:solidFill>
                  <a:latin typeface="Calibri Light" panose="020F0302020204030204"/>
                </a:rPr>
                <a:t>Full Asset Details</a:t>
              </a:r>
            </a:p>
            <a:p>
              <a:pPr marL="171450" indent="-171450">
                <a:buFont typeface="Arial" panose="020B0604020202020204" pitchFamily="34" charset="0"/>
                <a:buChar char="•"/>
                <a:defRPr/>
              </a:pPr>
              <a:r>
                <a:rPr lang="en-IN" sz="900">
                  <a:solidFill>
                    <a:prstClr val="black"/>
                  </a:solidFill>
                  <a:latin typeface="Calibri Light" panose="020F0302020204030204"/>
                </a:rPr>
                <a:t>Database connection </a:t>
              </a:r>
            </a:p>
            <a:p>
              <a:pPr>
                <a:defRPr/>
              </a:pPr>
              <a:r>
                <a:rPr lang="en-IN" sz="900">
                  <a:solidFill>
                    <a:prstClr val="black"/>
                  </a:solidFill>
                  <a:latin typeface="Calibri Light" panose="020F0302020204030204"/>
                </a:rPr>
                <a:t>       &amp; Instance details </a:t>
              </a:r>
            </a:p>
            <a:p>
              <a:pPr marL="171450" indent="-171450">
                <a:buFont typeface="Arial" panose="020B0604020202020204" pitchFamily="34" charset="0"/>
                <a:buChar char="•"/>
                <a:defRPr/>
              </a:pPr>
              <a:r>
                <a:rPr lang="en-IN" sz="900">
                  <a:solidFill>
                    <a:prstClr val="black"/>
                  </a:solidFill>
                  <a:latin typeface="Calibri Light" panose="020F0302020204030204"/>
                </a:rPr>
                <a:t>Firewall Dump</a:t>
              </a:r>
            </a:p>
            <a:p>
              <a:pPr marL="171450" indent="-171450">
                <a:buFont typeface="Arial" panose="020B0604020202020204" pitchFamily="34" charset="0"/>
                <a:buChar char="•"/>
                <a:defRPr/>
              </a:pPr>
              <a:r>
                <a:rPr lang="en-IN" sz="900">
                  <a:solidFill>
                    <a:prstClr val="black"/>
                  </a:solidFill>
                  <a:latin typeface="Calibri Light" panose="020F0302020204030204"/>
                </a:rPr>
                <a:t>Workshop Schedule</a:t>
              </a:r>
            </a:p>
            <a:p>
              <a:pPr marL="171450" indent="-171450">
                <a:buFont typeface="Arial" panose="020B0604020202020204" pitchFamily="34" charset="0"/>
                <a:buChar char="•"/>
                <a:defRPr/>
              </a:pPr>
              <a:r>
                <a:rPr lang="en-IN" sz="900">
                  <a:solidFill>
                    <a:prstClr val="black"/>
                  </a:solidFill>
                  <a:latin typeface="Calibri Light" panose="020F0302020204030204"/>
                </a:rPr>
                <a:t>Finalized Questionnaire</a:t>
              </a:r>
            </a:p>
            <a:p>
              <a:pPr marL="171450" indent="-171450">
                <a:buFont typeface="Arial" panose="020B0604020202020204" pitchFamily="34" charset="0"/>
                <a:buChar char="•"/>
                <a:defRPr/>
              </a:pPr>
              <a:r>
                <a:rPr lang="en-IN" sz="900">
                  <a:solidFill>
                    <a:prstClr val="black"/>
                  </a:solidFill>
                  <a:latin typeface="Calibri Light" panose="020F0302020204030204"/>
                </a:rPr>
                <a:t>Pre-Filled Questionnaire </a:t>
              </a:r>
            </a:p>
          </p:txBody>
        </p:sp>
        <p:sp>
          <p:nvSpPr>
            <p:cNvPr id="24" name="TextBox 23">
              <a:extLst>
                <a:ext uri="{FF2B5EF4-FFF2-40B4-BE49-F238E27FC236}">
                  <a16:creationId xmlns:a16="http://schemas.microsoft.com/office/drawing/2014/main" id="{1456F887-D683-4F0A-BB3A-3E6AC268FB4F}"/>
                </a:ext>
              </a:extLst>
            </p:cNvPr>
            <p:cNvSpPr txBox="1"/>
            <p:nvPr/>
          </p:nvSpPr>
          <p:spPr>
            <a:xfrm>
              <a:off x="6168137" y="2742091"/>
              <a:ext cx="2084856" cy="3785652"/>
            </a:xfrm>
            <a:prstGeom prst="rect">
              <a:avLst/>
            </a:prstGeom>
            <a:noFill/>
          </p:spPr>
          <p:txBody>
            <a:bodyPr wrap="square" rtlCol="0">
              <a:spAutoFit/>
            </a:bodyPr>
            <a:lstStyle/>
            <a:p>
              <a:pPr>
                <a:defRPr/>
              </a:pPr>
              <a:r>
                <a:rPr lang="en-US" sz="1000">
                  <a:solidFill>
                    <a:srgbClr val="000000"/>
                  </a:solidFill>
                  <a:latin typeface="Calibri Light" panose="020F0302020204030204" pitchFamily="34" charset="0"/>
                  <a:cs typeface="Calibri Light" panose="020F0302020204030204" pitchFamily="34" charset="0"/>
                </a:rPr>
                <a:t>Output: Signed Off Data </a:t>
              </a:r>
              <a:endParaRPr lang="en-IN" sz="1000">
                <a:solidFill>
                  <a:prstClr val="black"/>
                </a:solidFill>
                <a:latin typeface="Calibri Light" panose="020F0302020204030204"/>
              </a:endParaRPr>
            </a:p>
            <a:p>
              <a:pPr marL="171450" indent="-171450">
                <a:buFont typeface="Arial" panose="020B0604020202020204" pitchFamily="34" charset="0"/>
                <a:buChar char="•"/>
                <a:defRPr/>
              </a:pPr>
              <a:r>
                <a:rPr lang="en-IN" sz="1000">
                  <a:solidFill>
                    <a:srgbClr val="000000"/>
                  </a:solidFill>
                  <a:latin typeface="Calibri Light" panose="020F0302020204030204"/>
                </a:rPr>
                <a:t>Owners &amp; Vendor Details</a:t>
              </a:r>
            </a:p>
            <a:p>
              <a:pPr marL="171450" indent="-171450">
                <a:buFont typeface="Arial" panose="020B0604020202020204" pitchFamily="34" charset="0"/>
                <a:buChar char="•"/>
                <a:defRPr/>
              </a:pPr>
              <a:r>
                <a:rPr lang="en-IN" sz="1000">
                  <a:solidFill>
                    <a:srgbClr val="000000"/>
                  </a:solidFill>
                  <a:latin typeface="Calibri Light" panose="020F0302020204030204"/>
                </a:rPr>
                <a:t>Business Criticality &amp; Defined SLAs</a:t>
              </a:r>
            </a:p>
            <a:p>
              <a:pPr marL="171450" indent="-171450">
                <a:buFont typeface="Arial" panose="020B0604020202020204" pitchFamily="34" charset="0"/>
                <a:buChar char="•"/>
                <a:defRPr/>
              </a:pPr>
              <a:r>
                <a:rPr lang="en-IN" sz="1000">
                  <a:solidFill>
                    <a:srgbClr val="000000"/>
                  </a:solidFill>
                  <a:latin typeface="Calibri Light" panose="020F0302020204030204"/>
                </a:rPr>
                <a:t>Application Technology/Frameworks</a:t>
              </a:r>
            </a:p>
            <a:p>
              <a:pPr marL="171450" indent="-171450">
                <a:buFont typeface="Arial" panose="020B0604020202020204" pitchFamily="34" charset="0"/>
                <a:buChar char="•"/>
                <a:defRPr/>
              </a:pPr>
              <a:r>
                <a:rPr lang="en-IN" sz="1000">
                  <a:solidFill>
                    <a:srgbClr val="000000"/>
                  </a:solidFill>
                  <a:latin typeface="Calibri Light" panose="020F0302020204030204"/>
                </a:rPr>
                <a:t>Finalized Server Inter dependencies</a:t>
              </a:r>
            </a:p>
            <a:p>
              <a:pPr marL="171450" indent="-171450">
                <a:buFont typeface="Arial" panose="020B0604020202020204" pitchFamily="34" charset="0"/>
                <a:buChar char="•"/>
                <a:defRPr/>
              </a:pPr>
              <a:r>
                <a:rPr lang="en-IN" sz="1000">
                  <a:solidFill>
                    <a:srgbClr val="000000"/>
                  </a:solidFill>
                  <a:latin typeface="Calibri Light" panose="020F0302020204030204"/>
                </a:rPr>
                <a:t>Application to Application Integrations and their parameters Application Architecture (Physical &amp; Logical Architecture), Deployment Details</a:t>
              </a:r>
            </a:p>
            <a:p>
              <a:pPr marL="171450" indent="-171450">
                <a:buFont typeface="Arial" panose="020B0604020202020204" pitchFamily="34" charset="0"/>
                <a:buChar char="•"/>
                <a:defRPr/>
              </a:pPr>
              <a:r>
                <a:rPr lang="en-IN" sz="1000">
                  <a:solidFill>
                    <a:srgbClr val="000000"/>
                  </a:solidFill>
                  <a:latin typeface="Calibri Light" panose="020F0302020204030204"/>
                </a:rPr>
                <a:t>Shared Services/Storages</a:t>
              </a:r>
            </a:p>
            <a:p>
              <a:pPr marL="171450" indent="-171450">
                <a:buFont typeface="Arial" panose="020B0604020202020204" pitchFamily="34" charset="0"/>
                <a:buChar char="•"/>
                <a:defRPr/>
              </a:pPr>
              <a:r>
                <a:rPr lang="en-IN" sz="1000">
                  <a:solidFill>
                    <a:srgbClr val="000000"/>
                  </a:solidFill>
                  <a:latin typeface="Calibri Light" panose="020F0302020204030204"/>
                </a:rPr>
                <a:t>Firewall &amp; Load balancers</a:t>
              </a:r>
            </a:p>
            <a:p>
              <a:pPr marL="171450" indent="-171450">
                <a:buFont typeface="Arial" panose="020B0604020202020204" pitchFamily="34" charset="0"/>
                <a:buChar char="•"/>
                <a:defRPr/>
              </a:pPr>
              <a:r>
                <a:rPr lang="en-IN" sz="1000">
                  <a:solidFill>
                    <a:srgbClr val="000000"/>
                  </a:solidFill>
                  <a:latin typeface="Calibri Light" panose="020F0302020204030204"/>
                </a:rPr>
                <a:t>Database their tenancy details and future roadmap</a:t>
              </a:r>
            </a:p>
            <a:p>
              <a:pPr marL="171450" indent="-171450">
                <a:buFont typeface="Arial" panose="020B0604020202020204" pitchFamily="34" charset="0"/>
                <a:buChar char="•"/>
                <a:defRPr/>
              </a:pPr>
              <a:r>
                <a:rPr lang="en-IN" sz="1000">
                  <a:solidFill>
                    <a:srgbClr val="000000"/>
                  </a:solidFill>
                  <a:latin typeface="Calibri Light" panose="020F0302020204030204"/>
                </a:rPr>
                <a:t>Latency Details (App/Services/DB)</a:t>
              </a:r>
            </a:p>
            <a:p>
              <a:pPr marL="171450" indent="-171450">
                <a:buFont typeface="Arial" panose="020B0604020202020204" pitchFamily="34" charset="0"/>
                <a:buChar char="•"/>
                <a:defRPr/>
              </a:pPr>
              <a:r>
                <a:rPr lang="en-IN" sz="1000">
                  <a:solidFill>
                    <a:srgbClr val="000000"/>
                  </a:solidFill>
                  <a:latin typeface="Calibri Light" panose="020F0302020204030204"/>
                </a:rPr>
                <a:t>DR Details  &amp; future requirement (RTO &amp; RPO)</a:t>
              </a:r>
            </a:p>
            <a:p>
              <a:pPr marL="171450" indent="-171450">
                <a:buFont typeface="Arial" panose="020B0604020202020204" pitchFamily="34" charset="0"/>
                <a:buChar char="•"/>
                <a:defRPr/>
              </a:pPr>
              <a:r>
                <a:rPr lang="en-IN" sz="1000">
                  <a:solidFill>
                    <a:srgbClr val="000000"/>
                  </a:solidFill>
                  <a:latin typeface="Calibri Light" panose="020F0302020204030204"/>
                </a:rPr>
                <a:t>Current data Compliance details  </a:t>
              </a:r>
            </a:p>
            <a:p>
              <a:pPr marL="171450" indent="-171450">
                <a:buFont typeface="Arial" panose="020B0604020202020204" pitchFamily="34" charset="0"/>
                <a:buChar char="•"/>
                <a:defRPr/>
              </a:pPr>
              <a:r>
                <a:rPr lang="en-IN" sz="1000">
                  <a:solidFill>
                    <a:srgbClr val="000000"/>
                  </a:solidFill>
                  <a:latin typeface="Calibri Light" panose="020F0302020204030204"/>
                </a:rPr>
                <a:t>Backup &amp; Retention Polices</a:t>
              </a:r>
              <a:endParaRPr lang="en-IN" sz="1000">
                <a:solidFill>
                  <a:prstClr val="black"/>
                </a:solidFill>
                <a:latin typeface="Calibri Light" panose="020F0302020204030204"/>
              </a:endParaRPr>
            </a:p>
          </p:txBody>
        </p:sp>
        <p:sp>
          <p:nvSpPr>
            <p:cNvPr id="25" name="Rounded Rectangle 11">
              <a:extLst>
                <a:ext uri="{FF2B5EF4-FFF2-40B4-BE49-F238E27FC236}">
                  <a16:creationId xmlns:a16="http://schemas.microsoft.com/office/drawing/2014/main" id="{5A990730-E628-49CB-ACC0-B71AB1A33A6D}"/>
                </a:ext>
              </a:extLst>
            </p:cNvPr>
            <p:cNvSpPr/>
            <p:nvPr/>
          </p:nvSpPr>
          <p:spPr bwMode="auto">
            <a:xfrm>
              <a:off x="4451495" y="5052745"/>
              <a:ext cx="1584214" cy="23818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panose="020F0502020204030204"/>
                </a:rPr>
                <a:t>DR Requirements</a:t>
              </a:r>
            </a:p>
          </p:txBody>
        </p:sp>
        <p:pic>
          <p:nvPicPr>
            <p:cNvPr id="26" name="Picture 25">
              <a:extLst>
                <a:ext uri="{FF2B5EF4-FFF2-40B4-BE49-F238E27FC236}">
                  <a16:creationId xmlns:a16="http://schemas.microsoft.com/office/drawing/2014/main" id="{617EC80B-1277-4A1D-B3B2-8B42D63E3B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470" y="1790347"/>
              <a:ext cx="423149" cy="406399"/>
            </a:xfrm>
            <a:prstGeom prst="rect">
              <a:avLst/>
            </a:prstGeom>
          </p:spPr>
        </p:pic>
        <p:sp>
          <p:nvSpPr>
            <p:cNvPr id="27" name="TextBox 26">
              <a:extLst>
                <a:ext uri="{FF2B5EF4-FFF2-40B4-BE49-F238E27FC236}">
                  <a16:creationId xmlns:a16="http://schemas.microsoft.com/office/drawing/2014/main" id="{7528D75E-4896-42A8-92DF-46DDCB1C5C83}"/>
                </a:ext>
              </a:extLst>
            </p:cNvPr>
            <p:cNvSpPr txBox="1"/>
            <p:nvPr/>
          </p:nvSpPr>
          <p:spPr>
            <a:xfrm>
              <a:off x="4131389" y="1505814"/>
              <a:ext cx="1752502" cy="1015663"/>
            </a:xfrm>
            <a:prstGeom prst="rect">
              <a:avLst/>
            </a:prstGeom>
            <a:noFill/>
          </p:spPr>
          <p:txBody>
            <a:bodyPr wrap="square" rtlCol="0">
              <a:spAutoFit/>
            </a:bodyPr>
            <a:lstStyle/>
            <a:p>
              <a:pPr>
                <a:defRPr/>
              </a:pPr>
              <a:r>
                <a:rPr lang="en-IN" sz="1000">
                  <a:solidFill>
                    <a:prstClr val="black"/>
                  </a:solidFill>
                  <a:latin typeface="Calibri Light" panose="020F0302020204030204"/>
                </a:rPr>
                <a:t>Stakeholders</a:t>
              </a:r>
            </a:p>
            <a:p>
              <a:pPr marL="171450" indent="-171450">
                <a:buFont typeface="Arial" panose="020B0604020202020204" pitchFamily="34" charset="0"/>
                <a:buChar char="•"/>
                <a:defRPr/>
              </a:pPr>
              <a:r>
                <a:rPr lang="en-IN" sz="1000">
                  <a:solidFill>
                    <a:prstClr val="black"/>
                  </a:solidFill>
                  <a:latin typeface="Calibri Light" panose="020F0302020204030204"/>
                </a:rPr>
                <a:t>Application Owner/SME</a:t>
              </a:r>
            </a:p>
            <a:p>
              <a:pPr marL="171450" indent="-171450">
                <a:buFont typeface="Arial" panose="020B0604020202020204" pitchFamily="34" charset="0"/>
                <a:buChar char="•"/>
                <a:defRPr/>
              </a:pPr>
              <a:r>
                <a:rPr lang="en-IN" sz="1000">
                  <a:solidFill>
                    <a:prstClr val="black"/>
                  </a:solidFill>
                  <a:latin typeface="Calibri Light" panose="020F0302020204030204"/>
                </a:rPr>
                <a:t>Vendor (COTS)</a:t>
              </a:r>
            </a:p>
            <a:p>
              <a:pPr marL="171450" indent="-171450">
                <a:buFont typeface="Arial" panose="020B0604020202020204" pitchFamily="34" charset="0"/>
                <a:buChar char="•"/>
                <a:defRPr/>
              </a:pPr>
              <a:r>
                <a:rPr lang="en-IN" sz="1000">
                  <a:solidFill>
                    <a:prstClr val="black"/>
                  </a:solidFill>
                  <a:latin typeface="Calibri Light" panose="020F0302020204030204"/>
                </a:rPr>
                <a:t>Infra Owner</a:t>
              </a:r>
            </a:p>
            <a:p>
              <a:pPr marL="171450" indent="-171450">
                <a:buFont typeface="Arial" panose="020B0604020202020204" pitchFamily="34" charset="0"/>
                <a:buChar char="•"/>
                <a:defRPr/>
              </a:pPr>
              <a:r>
                <a:rPr lang="en-IN" sz="1000">
                  <a:solidFill>
                    <a:prstClr val="black"/>
                  </a:solidFill>
                  <a:latin typeface="Calibri Light" panose="020F0302020204030204"/>
                </a:rPr>
                <a:t>Security &amp; Compliance Owner</a:t>
              </a:r>
            </a:p>
          </p:txBody>
        </p:sp>
        <p:sp>
          <p:nvSpPr>
            <p:cNvPr id="28" name="Flowchart: Multidocument 27">
              <a:extLst>
                <a:ext uri="{FF2B5EF4-FFF2-40B4-BE49-F238E27FC236}">
                  <a16:creationId xmlns:a16="http://schemas.microsoft.com/office/drawing/2014/main" id="{40291CA3-C927-4038-85E2-F2E3E0241810}"/>
                </a:ext>
              </a:extLst>
            </p:cNvPr>
            <p:cNvSpPr/>
            <p:nvPr/>
          </p:nvSpPr>
          <p:spPr>
            <a:xfrm>
              <a:off x="5806361" y="1281773"/>
              <a:ext cx="477671" cy="436729"/>
            </a:xfrm>
            <a:prstGeom prst="flowChartMultidocument">
              <a:avLst/>
            </a:prstGeom>
            <a:solidFill>
              <a:sysClr val="window" lastClr="FFFFFF"/>
            </a:solidFill>
            <a:ln w="12700" cap="flat" cmpd="sng" algn="ctr">
              <a:solidFill>
                <a:srgbClr val="70AD47"/>
              </a:solidFill>
              <a:prstDash val="solid"/>
              <a:miter lim="800000"/>
            </a:ln>
            <a:effectLst/>
          </p:spPr>
          <p:txBody>
            <a:bodyPr rtlCol="0" anchor="ctr"/>
            <a:lstStyle/>
            <a:p>
              <a:pPr algn="ctr">
                <a:defRPr/>
              </a:pPr>
              <a:r>
                <a:rPr lang="en-IN" sz="900" kern="0">
                  <a:solidFill>
                    <a:prstClr val="black"/>
                  </a:solidFill>
                  <a:latin typeface="Calibri" panose="020F0502020204030204"/>
                </a:rPr>
                <a:t>Docs</a:t>
              </a:r>
            </a:p>
          </p:txBody>
        </p:sp>
        <p:cxnSp>
          <p:nvCxnSpPr>
            <p:cNvPr id="29" name="Elbow Connector 21">
              <a:extLst>
                <a:ext uri="{FF2B5EF4-FFF2-40B4-BE49-F238E27FC236}">
                  <a16:creationId xmlns:a16="http://schemas.microsoft.com/office/drawing/2014/main" id="{603C1A29-0D2E-42C7-B951-AD46FE32D96B}"/>
                </a:ext>
              </a:extLst>
            </p:cNvPr>
            <p:cNvCxnSpPr>
              <a:cxnSpLocks/>
              <a:stCxn id="26" idx="2"/>
              <a:endCxn id="9" idx="0"/>
            </p:cNvCxnSpPr>
            <p:nvPr/>
          </p:nvCxnSpPr>
          <p:spPr>
            <a:xfrm rot="5400000">
              <a:off x="5378495" y="2069510"/>
              <a:ext cx="371314" cy="625787"/>
            </a:xfrm>
            <a:prstGeom prst="bentConnector3">
              <a:avLst>
                <a:gd name="adj1" fmla="val 50000"/>
              </a:avLst>
            </a:prstGeom>
            <a:noFill/>
            <a:ln w="6350" cap="flat" cmpd="sng" algn="ctr">
              <a:solidFill>
                <a:srgbClr val="ED7D31"/>
              </a:solidFill>
              <a:prstDash val="solid"/>
              <a:miter lim="800000"/>
              <a:tailEnd type="triangle"/>
            </a:ln>
            <a:effectLst/>
          </p:spPr>
        </p:cxnSp>
        <p:sp>
          <p:nvSpPr>
            <p:cNvPr id="30" name="Snip Diagonal Corner Rectangle 24">
              <a:extLst>
                <a:ext uri="{FF2B5EF4-FFF2-40B4-BE49-F238E27FC236}">
                  <a16:creationId xmlns:a16="http://schemas.microsoft.com/office/drawing/2014/main" id="{7A03A94E-7CF8-450B-9583-EDEF4CFB30FF}"/>
                </a:ext>
              </a:extLst>
            </p:cNvPr>
            <p:cNvSpPr/>
            <p:nvPr/>
          </p:nvSpPr>
          <p:spPr>
            <a:xfrm rot="19302922">
              <a:off x="5849601" y="1093252"/>
              <a:ext cx="640080" cy="176428"/>
            </a:xfrm>
            <a:prstGeom prst="snip2DiagRect">
              <a:avLst/>
            </a:prstGeom>
            <a:solidFill>
              <a:sysClr val="window" lastClr="FFFFFF"/>
            </a:solidFill>
            <a:ln w="12700" cap="flat" cmpd="sng" algn="ctr">
              <a:solidFill>
                <a:srgbClr val="70AD47"/>
              </a:solidFill>
              <a:prstDash val="solid"/>
              <a:miter lim="800000"/>
            </a:ln>
            <a:effectLst/>
          </p:spPr>
          <p:txBody>
            <a:bodyPr rtlCol="0" anchor="ctr"/>
            <a:lstStyle/>
            <a:p>
              <a:pPr algn="ctr">
                <a:defRPr/>
              </a:pPr>
              <a:r>
                <a:rPr lang="en-US" sz="800" kern="0">
                  <a:solidFill>
                    <a:srgbClr val="000000"/>
                  </a:solidFill>
                  <a:latin typeface="Calibri" panose="020F0502020204030204"/>
                </a:rPr>
                <a:t>Customer</a:t>
              </a:r>
              <a:endParaRPr lang="en-IN" sz="900" kern="0">
                <a:solidFill>
                  <a:prstClr val="black"/>
                </a:solidFill>
                <a:latin typeface="Calibri Light" panose="020F0302020204030204"/>
              </a:endParaRPr>
            </a:p>
          </p:txBody>
        </p:sp>
        <p:sp>
          <p:nvSpPr>
            <p:cNvPr id="31" name="Oval 30">
              <a:extLst>
                <a:ext uri="{FF2B5EF4-FFF2-40B4-BE49-F238E27FC236}">
                  <a16:creationId xmlns:a16="http://schemas.microsoft.com/office/drawing/2014/main" id="{780463B9-E05A-462E-A6BC-B126BC0894B6}"/>
                </a:ext>
              </a:extLst>
            </p:cNvPr>
            <p:cNvSpPr/>
            <p:nvPr/>
          </p:nvSpPr>
          <p:spPr>
            <a:xfrm>
              <a:off x="847840" y="6307014"/>
              <a:ext cx="313812" cy="27884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defRPr/>
              </a:pPr>
              <a:r>
                <a:rPr lang="en-US" sz="1400" kern="0">
                  <a:solidFill>
                    <a:schemeClr val="bg1"/>
                  </a:solidFill>
                  <a:latin typeface="Calibri Light" panose="020F0302020204030204" pitchFamily="34" charset="0"/>
                  <a:cs typeface="Calibri Light" panose="020F0302020204030204" pitchFamily="34" charset="0"/>
                </a:rPr>
                <a:t>2</a:t>
              </a:r>
              <a:endParaRPr lang="en-US" kern="0">
                <a:solidFill>
                  <a:schemeClr val="bg1"/>
                </a:solidFill>
                <a:latin typeface="Calibri Light" panose="020F0302020204030204" pitchFamily="34" charset="0"/>
                <a:cs typeface="Calibri Light" panose="020F0302020204030204" pitchFamily="34" charset="0"/>
              </a:endParaRPr>
            </a:p>
          </p:txBody>
        </p:sp>
        <p:sp>
          <p:nvSpPr>
            <p:cNvPr id="32" name="Oval 31">
              <a:extLst>
                <a:ext uri="{FF2B5EF4-FFF2-40B4-BE49-F238E27FC236}">
                  <a16:creationId xmlns:a16="http://schemas.microsoft.com/office/drawing/2014/main" id="{1C230E3E-1434-4E26-8A2F-5EF4517626D2}"/>
                </a:ext>
              </a:extLst>
            </p:cNvPr>
            <p:cNvSpPr/>
            <p:nvPr/>
          </p:nvSpPr>
          <p:spPr>
            <a:xfrm>
              <a:off x="4133337" y="5556093"/>
              <a:ext cx="313812" cy="27884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defRPr/>
              </a:pPr>
              <a:r>
                <a:rPr lang="en-US" sz="1400" kern="0">
                  <a:solidFill>
                    <a:schemeClr val="bg1"/>
                  </a:solidFill>
                  <a:latin typeface="Calibri Light" panose="020F0302020204030204"/>
                </a:rPr>
                <a:t>3</a:t>
              </a:r>
              <a:endParaRPr lang="en-US" kern="0">
                <a:solidFill>
                  <a:schemeClr val="bg1"/>
                </a:solidFill>
                <a:latin typeface="Calibri Light" panose="020F0302020204030204"/>
              </a:endParaRPr>
            </a:p>
          </p:txBody>
        </p:sp>
        <p:pic>
          <p:nvPicPr>
            <p:cNvPr id="33" name="Picture 32">
              <a:extLst>
                <a:ext uri="{FF2B5EF4-FFF2-40B4-BE49-F238E27FC236}">
                  <a16:creationId xmlns:a16="http://schemas.microsoft.com/office/drawing/2014/main" id="{461FA020-C4D1-4518-A71C-08F7DE5590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45" y="5464516"/>
              <a:ext cx="423149" cy="406399"/>
            </a:xfrm>
            <a:prstGeom prst="rect">
              <a:avLst/>
            </a:prstGeom>
          </p:spPr>
        </p:pic>
        <p:sp>
          <p:nvSpPr>
            <p:cNvPr id="34" name="Rectangle 33">
              <a:extLst>
                <a:ext uri="{FF2B5EF4-FFF2-40B4-BE49-F238E27FC236}">
                  <a16:creationId xmlns:a16="http://schemas.microsoft.com/office/drawing/2014/main" id="{148C5DD2-190A-417D-A8FA-AD00D1B0754E}"/>
                </a:ext>
              </a:extLst>
            </p:cNvPr>
            <p:cNvSpPr/>
            <p:nvPr/>
          </p:nvSpPr>
          <p:spPr>
            <a:xfrm>
              <a:off x="7972583" y="1222171"/>
              <a:ext cx="3028099" cy="2403174"/>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r>
                <a:rPr lang="en-IN" sz="1200" kern="0">
                  <a:solidFill>
                    <a:prstClr val="black"/>
                  </a:solidFill>
                  <a:latin typeface="Calibri Light" panose="020F0302020204030204"/>
                </a:rPr>
                <a:t>Analysis</a:t>
              </a:r>
            </a:p>
          </p:txBody>
        </p:sp>
        <p:sp>
          <p:nvSpPr>
            <p:cNvPr id="35" name="Rounded Rectangle 6">
              <a:extLst>
                <a:ext uri="{FF2B5EF4-FFF2-40B4-BE49-F238E27FC236}">
                  <a16:creationId xmlns:a16="http://schemas.microsoft.com/office/drawing/2014/main" id="{E3F9F3ED-734F-4B00-B708-9D82E2C33EFF}"/>
                </a:ext>
              </a:extLst>
            </p:cNvPr>
            <p:cNvSpPr/>
            <p:nvPr/>
          </p:nvSpPr>
          <p:spPr bwMode="auto">
            <a:xfrm>
              <a:off x="8047113" y="1852670"/>
              <a:ext cx="1376408" cy="281039"/>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Inter-Dependencies </a:t>
              </a:r>
            </a:p>
          </p:txBody>
        </p:sp>
        <p:sp>
          <p:nvSpPr>
            <p:cNvPr id="36" name="Rounded Rectangle 11">
              <a:extLst>
                <a:ext uri="{FF2B5EF4-FFF2-40B4-BE49-F238E27FC236}">
                  <a16:creationId xmlns:a16="http://schemas.microsoft.com/office/drawing/2014/main" id="{7B1BA0E0-870B-4609-A5C9-3FA7D00E5808}"/>
                </a:ext>
              </a:extLst>
            </p:cNvPr>
            <p:cNvSpPr/>
            <p:nvPr/>
          </p:nvSpPr>
          <p:spPr bwMode="auto">
            <a:xfrm>
              <a:off x="8047114" y="1487013"/>
              <a:ext cx="1376407" cy="32221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Infrastructure Details</a:t>
              </a:r>
            </a:p>
          </p:txBody>
        </p:sp>
        <p:sp>
          <p:nvSpPr>
            <p:cNvPr id="37" name="Rounded Rectangle 11">
              <a:extLst>
                <a:ext uri="{FF2B5EF4-FFF2-40B4-BE49-F238E27FC236}">
                  <a16:creationId xmlns:a16="http://schemas.microsoft.com/office/drawing/2014/main" id="{BB0200C1-924F-4EC6-BA45-52C727EDC879}"/>
                </a:ext>
              </a:extLst>
            </p:cNvPr>
            <p:cNvSpPr/>
            <p:nvPr/>
          </p:nvSpPr>
          <p:spPr bwMode="auto">
            <a:xfrm>
              <a:off x="9501685" y="1467016"/>
              <a:ext cx="1376407" cy="140875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GB" sz="1000">
                  <a:solidFill>
                    <a:srgbClr val="FFFFFF"/>
                  </a:solidFill>
                  <a:latin typeface="Calibri" panose="020F0502020204030204"/>
                </a:rPr>
                <a:t>Application Components</a:t>
              </a:r>
            </a:p>
            <a:p>
              <a:pPr marL="171450" indent="-171450" fontAlgn="base">
                <a:spcBef>
                  <a:spcPct val="0"/>
                </a:spcBef>
                <a:spcAft>
                  <a:spcPct val="0"/>
                </a:spcAft>
                <a:buFontTx/>
                <a:buChar char="-"/>
                <a:defRPr/>
              </a:pPr>
              <a:r>
                <a:rPr lang="en-GB" sz="1000">
                  <a:solidFill>
                    <a:srgbClr val="FFFFFF"/>
                  </a:solidFill>
                  <a:latin typeface="Calibri" panose="020F0502020204030204"/>
                </a:rPr>
                <a:t>Application Architecture</a:t>
              </a:r>
            </a:p>
            <a:p>
              <a:pPr marL="171450" indent="-171450" fontAlgn="base">
                <a:spcBef>
                  <a:spcPct val="0"/>
                </a:spcBef>
                <a:spcAft>
                  <a:spcPct val="0"/>
                </a:spcAft>
                <a:buFontTx/>
                <a:buChar char="-"/>
                <a:defRPr/>
              </a:pPr>
              <a:r>
                <a:rPr lang="en-GB" sz="1000">
                  <a:solidFill>
                    <a:srgbClr val="FFFFFF"/>
                  </a:solidFill>
                  <a:latin typeface="Calibri" panose="020F0502020204030204"/>
                </a:rPr>
                <a:t>Complexity</a:t>
              </a:r>
            </a:p>
            <a:p>
              <a:pPr marL="171450" indent="-171450" fontAlgn="base">
                <a:spcBef>
                  <a:spcPct val="0"/>
                </a:spcBef>
                <a:spcAft>
                  <a:spcPct val="0"/>
                </a:spcAft>
                <a:buFontTx/>
                <a:buChar char="-"/>
                <a:defRPr/>
              </a:pPr>
              <a:r>
                <a:rPr lang="en-GB" sz="1000">
                  <a:solidFill>
                    <a:srgbClr val="FFFFFF"/>
                  </a:solidFill>
                  <a:latin typeface="Calibri" panose="020F0502020204030204"/>
                </a:rPr>
                <a:t>Business Criticality</a:t>
              </a:r>
            </a:p>
            <a:p>
              <a:pPr marL="171450" indent="-171450" fontAlgn="base">
                <a:spcBef>
                  <a:spcPct val="0"/>
                </a:spcBef>
                <a:spcAft>
                  <a:spcPct val="0"/>
                </a:spcAft>
                <a:buFontTx/>
                <a:buChar char="-"/>
                <a:defRPr/>
              </a:pPr>
              <a:r>
                <a:rPr lang="en-GB" sz="1000">
                  <a:solidFill>
                    <a:srgbClr val="FFFFFF"/>
                  </a:solidFill>
                  <a:latin typeface="Calibri" panose="020F0502020204030204"/>
                </a:rPr>
                <a:t>Database &amp; Middleware</a:t>
              </a:r>
            </a:p>
          </p:txBody>
        </p:sp>
        <p:sp>
          <p:nvSpPr>
            <p:cNvPr id="38" name="Rounded Rectangle 11">
              <a:extLst>
                <a:ext uri="{FF2B5EF4-FFF2-40B4-BE49-F238E27FC236}">
                  <a16:creationId xmlns:a16="http://schemas.microsoft.com/office/drawing/2014/main" id="{9B2B6132-F440-45EB-9F6A-F4BCDF8A6D29}"/>
                </a:ext>
              </a:extLst>
            </p:cNvPr>
            <p:cNvSpPr/>
            <p:nvPr/>
          </p:nvSpPr>
          <p:spPr bwMode="auto">
            <a:xfrm>
              <a:off x="8068088" y="3218466"/>
              <a:ext cx="1376407" cy="23264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Shared Services</a:t>
              </a:r>
            </a:p>
          </p:txBody>
        </p:sp>
        <p:sp>
          <p:nvSpPr>
            <p:cNvPr id="39" name="Rounded Rectangle 11">
              <a:extLst>
                <a:ext uri="{FF2B5EF4-FFF2-40B4-BE49-F238E27FC236}">
                  <a16:creationId xmlns:a16="http://schemas.microsoft.com/office/drawing/2014/main" id="{6EE90A81-1CA3-42ED-9CAB-41663CDCB13F}"/>
                </a:ext>
              </a:extLst>
            </p:cNvPr>
            <p:cNvSpPr/>
            <p:nvPr/>
          </p:nvSpPr>
          <p:spPr bwMode="auto">
            <a:xfrm>
              <a:off x="9496000" y="2921629"/>
              <a:ext cx="1376407" cy="23264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Performance Data</a:t>
              </a:r>
            </a:p>
          </p:txBody>
        </p:sp>
        <p:sp>
          <p:nvSpPr>
            <p:cNvPr id="40" name="Oval 39">
              <a:extLst>
                <a:ext uri="{FF2B5EF4-FFF2-40B4-BE49-F238E27FC236}">
                  <a16:creationId xmlns:a16="http://schemas.microsoft.com/office/drawing/2014/main" id="{7B9BEB35-E570-4049-A15D-94FF1C53B6EB}"/>
                </a:ext>
              </a:extLst>
            </p:cNvPr>
            <p:cNvSpPr/>
            <p:nvPr/>
          </p:nvSpPr>
          <p:spPr>
            <a:xfrm>
              <a:off x="7829177" y="3461431"/>
              <a:ext cx="313812" cy="27884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defRPr/>
              </a:pPr>
              <a:r>
                <a:rPr lang="en-US" sz="1400" kern="0">
                  <a:solidFill>
                    <a:schemeClr val="bg1"/>
                  </a:solidFill>
                  <a:latin typeface="Calibri Light" panose="020F0302020204030204"/>
                </a:rPr>
                <a:t>4</a:t>
              </a:r>
              <a:endParaRPr lang="en-US" kern="0">
                <a:solidFill>
                  <a:schemeClr val="bg1"/>
                </a:solidFill>
                <a:latin typeface="Calibri Light" panose="020F0302020204030204"/>
              </a:endParaRPr>
            </a:p>
          </p:txBody>
        </p:sp>
        <p:sp>
          <p:nvSpPr>
            <p:cNvPr id="41" name="Rounded Rectangle 11">
              <a:extLst>
                <a:ext uri="{FF2B5EF4-FFF2-40B4-BE49-F238E27FC236}">
                  <a16:creationId xmlns:a16="http://schemas.microsoft.com/office/drawing/2014/main" id="{FD2FF29E-95D0-4CC3-8D5B-ACECED88AED9}"/>
                </a:ext>
              </a:extLst>
            </p:cNvPr>
            <p:cNvSpPr/>
            <p:nvPr/>
          </p:nvSpPr>
          <p:spPr bwMode="auto">
            <a:xfrm>
              <a:off x="9486526" y="3218466"/>
              <a:ext cx="1376407" cy="232645"/>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Backup &amp; Storage</a:t>
              </a:r>
            </a:p>
          </p:txBody>
        </p:sp>
        <p:sp>
          <p:nvSpPr>
            <p:cNvPr id="42" name="Rounded Rectangle 11">
              <a:extLst>
                <a:ext uri="{FF2B5EF4-FFF2-40B4-BE49-F238E27FC236}">
                  <a16:creationId xmlns:a16="http://schemas.microsoft.com/office/drawing/2014/main" id="{DF9231DF-B56C-404F-BE8B-DDEF784E4841}"/>
                </a:ext>
              </a:extLst>
            </p:cNvPr>
            <p:cNvSpPr/>
            <p:nvPr/>
          </p:nvSpPr>
          <p:spPr bwMode="auto">
            <a:xfrm>
              <a:off x="8056583" y="2208186"/>
              <a:ext cx="1376407" cy="946087"/>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GB" sz="1000">
                  <a:solidFill>
                    <a:srgbClr val="FFFFFF"/>
                  </a:solidFill>
                  <a:latin typeface="Calibri" panose="020F0502020204030204"/>
                </a:rPr>
                <a:t>Authentication Details</a:t>
              </a:r>
            </a:p>
            <a:p>
              <a:pPr marL="171450" indent="-171450" fontAlgn="base">
                <a:spcBef>
                  <a:spcPct val="0"/>
                </a:spcBef>
                <a:spcAft>
                  <a:spcPct val="0"/>
                </a:spcAft>
                <a:buFontTx/>
                <a:buChar char="-"/>
                <a:defRPr/>
              </a:pPr>
              <a:r>
                <a:rPr lang="en-GB" sz="1000">
                  <a:solidFill>
                    <a:srgbClr val="FFFFFF"/>
                  </a:solidFill>
                  <a:latin typeface="Calibri" panose="020F0502020204030204"/>
                </a:rPr>
                <a:t>Access Details</a:t>
              </a:r>
            </a:p>
            <a:p>
              <a:pPr marL="171450" indent="-171450" fontAlgn="base">
                <a:spcBef>
                  <a:spcPct val="0"/>
                </a:spcBef>
                <a:spcAft>
                  <a:spcPct val="0"/>
                </a:spcAft>
                <a:buFontTx/>
                <a:buChar char="-"/>
                <a:defRPr/>
              </a:pPr>
              <a:r>
                <a:rPr lang="en-GB" sz="1000">
                  <a:solidFill>
                    <a:srgbClr val="FFFFFF"/>
                  </a:solidFill>
                  <a:latin typeface="Calibri" panose="020F0502020204030204"/>
                </a:rPr>
                <a:t>Latency</a:t>
              </a:r>
            </a:p>
            <a:p>
              <a:pPr marL="171450" indent="-171450" fontAlgn="base">
                <a:spcBef>
                  <a:spcPct val="0"/>
                </a:spcBef>
                <a:spcAft>
                  <a:spcPct val="0"/>
                </a:spcAft>
                <a:buFontTx/>
                <a:buChar char="-"/>
                <a:defRPr/>
              </a:pPr>
              <a:r>
                <a:rPr lang="en-GB" sz="1000">
                  <a:solidFill>
                    <a:srgbClr val="FFFFFF"/>
                  </a:solidFill>
                  <a:latin typeface="Calibri" panose="020F0502020204030204"/>
                </a:rPr>
                <a:t>Integration with AD /LDAP</a:t>
              </a:r>
            </a:p>
          </p:txBody>
        </p:sp>
        <p:cxnSp>
          <p:nvCxnSpPr>
            <p:cNvPr id="43" name="Connector: Elbow 42">
              <a:extLst>
                <a:ext uri="{FF2B5EF4-FFF2-40B4-BE49-F238E27FC236}">
                  <a16:creationId xmlns:a16="http://schemas.microsoft.com/office/drawing/2014/main" id="{B149136C-9502-4A36-A879-B2D162845F10}"/>
                </a:ext>
              </a:extLst>
            </p:cNvPr>
            <p:cNvCxnSpPr>
              <a:cxnSpLocks/>
              <a:stCxn id="9" idx="3"/>
              <a:endCxn id="34" idx="1"/>
            </p:cNvCxnSpPr>
            <p:nvPr/>
          </p:nvCxnSpPr>
          <p:spPr bwMode="auto">
            <a:xfrm flipV="1">
              <a:off x="6181822" y="2423758"/>
              <a:ext cx="1790761" cy="1761485"/>
            </a:xfrm>
            <a:prstGeom prst="bentConnector3">
              <a:avLst>
                <a:gd name="adj1" fmla="val 4437"/>
              </a:avLst>
            </a:prstGeom>
            <a:ln w="3175">
              <a:headEnd type="none" w="sm" len="sm"/>
              <a:tailEnd type="triangle"/>
            </a:ln>
          </p:spPr>
          <p:style>
            <a:lnRef idx="1">
              <a:schemeClr val="accent3"/>
            </a:lnRef>
            <a:fillRef idx="0">
              <a:schemeClr val="accent3"/>
            </a:fillRef>
            <a:effectRef idx="0">
              <a:schemeClr val="accent3"/>
            </a:effectRef>
            <a:fontRef idx="minor">
              <a:schemeClr val="tx1"/>
            </a:fontRef>
          </p:style>
        </p:cxnSp>
        <p:sp>
          <p:nvSpPr>
            <p:cNvPr id="44" name="Rectangle 43">
              <a:extLst>
                <a:ext uri="{FF2B5EF4-FFF2-40B4-BE49-F238E27FC236}">
                  <a16:creationId xmlns:a16="http://schemas.microsoft.com/office/drawing/2014/main" id="{75A7134C-F0E8-4667-9C3D-6F949B86E8A6}"/>
                </a:ext>
              </a:extLst>
            </p:cNvPr>
            <p:cNvSpPr/>
            <p:nvPr/>
          </p:nvSpPr>
          <p:spPr>
            <a:xfrm>
              <a:off x="9875987" y="3857492"/>
              <a:ext cx="2016975" cy="2921133"/>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r>
                <a:rPr lang="en-IN" sz="1200" kern="0">
                  <a:solidFill>
                    <a:prstClr val="black"/>
                  </a:solidFill>
                  <a:latin typeface="Calibri Light" panose="020F0302020204030204"/>
                </a:rPr>
                <a:t>Craft</a:t>
              </a:r>
            </a:p>
          </p:txBody>
        </p:sp>
        <p:sp>
          <p:nvSpPr>
            <p:cNvPr id="45" name="Oval 44">
              <a:extLst>
                <a:ext uri="{FF2B5EF4-FFF2-40B4-BE49-F238E27FC236}">
                  <a16:creationId xmlns:a16="http://schemas.microsoft.com/office/drawing/2014/main" id="{78FF5457-3FF4-461C-8910-CD236BCCD9C2}"/>
                </a:ext>
              </a:extLst>
            </p:cNvPr>
            <p:cNvSpPr/>
            <p:nvPr/>
          </p:nvSpPr>
          <p:spPr>
            <a:xfrm>
              <a:off x="9715641" y="6590968"/>
              <a:ext cx="313812" cy="27884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defRPr/>
              </a:pPr>
              <a:r>
                <a:rPr lang="en-US" sz="1400" kern="0">
                  <a:solidFill>
                    <a:schemeClr val="bg1"/>
                  </a:solidFill>
                  <a:latin typeface="Calibri Light" panose="020F0302020204030204"/>
                </a:rPr>
                <a:t>5</a:t>
              </a:r>
              <a:endParaRPr lang="en-US" kern="0">
                <a:solidFill>
                  <a:schemeClr val="bg1"/>
                </a:solidFill>
                <a:latin typeface="Calibri Light" panose="020F0302020204030204"/>
              </a:endParaRPr>
            </a:p>
          </p:txBody>
        </p:sp>
        <p:pic>
          <p:nvPicPr>
            <p:cNvPr id="46" name="Picture 45">
              <a:extLst>
                <a:ext uri="{FF2B5EF4-FFF2-40B4-BE49-F238E27FC236}">
                  <a16:creationId xmlns:a16="http://schemas.microsoft.com/office/drawing/2014/main" id="{1CA33A4B-B939-450D-B54A-1BC8E2141F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6908" y="4784587"/>
              <a:ext cx="423149" cy="406399"/>
            </a:xfrm>
            <a:prstGeom prst="rect">
              <a:avLst/>
            </a:prstGeom>
          </p:spPr>
        </p:pic>
        <p:sp>
          <p:nvSpPr>
            <p:cNvPr id="47" name="TextBox 46">
              <a:extLst>
                <a:ext uri="{FF2B5EF4-FFF2-40B4-BE49-F238E27FC236}">
                  <a16:creationId xmlns:a16="http://schemas.microsoft.com/office/drawing/2014/main" id="{E5F2C875-2C25-44B8-A9E2-A2336BAA4700}"/>
                </a:ext>
              </a:extLst>
            </p:cNvPr>
            <p:cNvSpPr txBox="1"/>
            <p:nvPr/>
          </p:nvSpPr>
          <p:spPr>
            <a:xfrm>
              <a:off x="8891898" y="5020788"/>
              <a:ext cx="980649" cy="830997"/>
            </a:xfrm>
            <a:prstGeom prst="rect">
              <a:avLst/>
            </a:prstGeom>
            <a:noFill/>
          </p:spPr>
          <p:txBody>
            <a:bodyPr wrap="square" rtlCol="0">
              <a:spAutoFit/>
            </a:bodyPr>
            <a:lstStyle/>
            <a:p>
              <a:pPr>
                <a:defRPr/>
              </a:pPr>
              <a:endParaRPr lang="en-US" sz="1000">
                <a:solidFill>
                  <a:srgbClr val="000000"/>
                </a:solidFill>
                <a:latin typeface="Calibri" panose="020F0502020204030204"/>
              </a:endParaRPr>
            </a:p>
            <a:p>
              <a:pPr>
                <a:defRPr/>
              </a:pPr>
              <a:r>
                <a:rPr lang="en-US" sz="1000">
                  <a:solidFill>
                    <a:srgbClr val="000000"/>
                  </a:solidFill>
                  <a:latin typeface="Calibri" panose="020F0502020204030204"/>
                </a:rPr>
                <a:t>Customer</a:t>
              </a:r>
              <a:r>
                <a:rPr lang="en-IN" sz="1000">
                  <a:solidFill>
                    <a:prstClr val="black"/>
                  </a:solidFill>
                  <a:latin typeface="Calibri Light" panose="020F0302020204030204"/>
                </a:rPr>
                <a:t> Stakeholders</a:t>
              </a:r>
            </a:p>
            <a:p>
              <a:pPr marL="171450" indent="-171450">
                <a:buFont typeface="Arial" panose="020B0604020202020204" pitchFamily="34" charset="0"/>
                <a:buChar char="•"/>
                <a:defRPr/>
              </a:pPr>
              <a:r>
                <a:rPr lang="en-IN" sz="900">
                  <a:solidFill>
                    <a:prstClr val="black"/>
                  </a:solidFill>
                  <a:latin typeface="Calibri Light" panose="020F0302020204030204"/>
                </a:rPr>
                <a:t>Sign-Off on Report</a:t>
              </a:r>
            </a:p>
          </p:txBody>
        </p:sp>
        <p:sp>
          <p:nvSpPr>
            <p:cNvPr id="48" name="Rounded Rectangle 11">
              <a:extLst>
                <a:ext uri="{FF2B5EF4-FFF2-40B4-BE49-F238E27FC236}">
                  <a16:creationId xmlns:a16="http://schemas.microsoft.com/office/drawing/2014/main" id="{34D08AA4-93BA-459A-A32B-42143EEB498A}"/>
                </a:ext>
              </a:extLst>
            </p:cNvPr>
            <p:cNvSpPr/>
            <p:nvPr/>
          </p:nvSpPr>
          <p:spPr bwMode="auto">
            <a:xfrm>
              <a:off x="10046655" y="4074511"/>
              <a:ext cx="1645920" cy="222666"/>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Asset Summary</a:t>
              </a:r>
            </a:p>
          </p:txBody>
        </p:sp>
        <p:cxnSp>
          <p:nvCxnSpPr>
            <p:cNvPr id="49" name="Connector: Elbow 48">
              <a:extLst>
                <a:ext uri="{FF2B5EF4-FFF2-40B4-BE49-F238E27FC236}">
                  <a16:creationId xmlns:a16="http://schemas.microsoft.com/office/drawing/2014/main" id="{9A4BA47E-07EA-42C6-B955-DBFDD0D25EF5}"/>
                </a:ext>
              </a:extLst>
            </p:cNvPr>
            <p:cNvCxnSpPr>
              <a:cxnSpLocks/>
              <a:stCxn id="34" idx="3"/>
              <a:endCxn id="44" idx="0"/>
            </p:cNvCxnSpPr>
            <p:nvPr/>
          </p:nvCxnSpPr>
          <p:spPr bwMode="auto">
            <a:xfrm flipH="1">
              <a:off x="10884475" y="2423758"/>
              <a:ext cx="116207" cy="1433734"/>
            </a:xfrm>
            <a:prstGeom prst="bentConnector4">
              <a:avLst>
                <a:gd name="adj1" fmla="val -196718"/>
                <a:gd name="adj2" fmla="val 91904"/>
              </a:avLst>
            </a:prstGeom>
            <a:ln w="3175">
              <a:headEnd type="none" w="sm" len="sm"/>
              <a:tailEnd type="triangle"/>
            </a:ln>
          </p:spPr>
          <p:style>
            <a:lnRef idx="1">
              <a:schemeClr val="accent3"/>
            </a:lnRef>
            <a:fillRef idx="0">
              <a:schemeClr val="accent3"/>
            </a:fillRef>
            <a:effectRef idx="0">
              <a:schemeClr val="accent3"/>
            </a:effectRef>
            <a:fontRef idx="minor">
              <a:schemeClr val="tx1"/>
            </a:fontRef>
          </p:style>
        </p:cxnSp>
        <p:sp>
          <p:nvSpPr>
            <p:cNvPr id="50" name="TextBox 49">
              <a:extLst>
                <a:ext uri="{FF2B5EF4-FFF2-40B4-BE49-F238E27FC236}">
                  <a16:creationId xmlns:a16="http://schemas.microsoft.com/office/drawing/2014/main" id="{1A80282F-2380-43B9-BF52-238D7F2EF9D6}"/>
                </a:ext>
              </a:extLst>
            </p:cNvPr>
            <p:cNvSpPr txBox="1"/>
            <p:nvPr/>
          </p:nvSpPr>
          <p:spPr>
            <a:xfrm>
              <a:off x="11111510" y="1505814"/>
              <a:ext cx="1004882" cy="900246"/>
            </a:xfrm>
            <a:prstGeom prst="rect">
              <a:avLst/>
            </a:prstGeom>
            <a:noFill/>
          </p:spPr>
          <p:txBody>
            <a:bodyPr wrap="square" rtlCol="0">
              <a:spAutoFit/>
            </a:bodyPr>
            <a:lstStyle/>
            <a:p>
              <a:pPr>
                <a:defRPr/>
              </a:pPr>
              <a:r>
                <a:rPr lang="en-IN" sz="1050">
                  <a:solidFill>
                    <a:prstClr val="black"/>
                  </a:solidFill>
                  <a:latin typeface="Calibri Light" panose="020F0302020204030204"/>
                </a:rPr>
                <a:t>Output : </a:t>
              </a:r>
            </a:p>
            <a:p>
              <a:pPr>
                <a:defRPr/>
              </a:pPr>
              <a:r>
                <a:rPr lang="en-IN" sz="1050">
                  <a:solidFill>
                    <a:prstClr val="black"/>
                  </a:solidFill>
                  <a:latin typeface="Calibri Light" panose="020F0302020204030204"/>
                </a:rPr>
                <a:t>Draft Analysis Report for the discussion with Customer</a:t>
              </a:r>
            </a:p>
          </p:txBody>
        </p:sp>
        <p:sp>
          <p:nvSpPr>
            <p:cNvPr id="51" name="Rectangle 50">
              <a:extLst>
                <a:ext uri="{FF2B5EF4-FFF2-40B4-BE49-F238E27FC236}">
                  <a16:creationId xmlns:a16="http://schemas.microsoft.com/office/drawing/2014/main" id="{36F66374-2F84-4D9D-B98A-C02306D96B3F}"/>
                </a:ext>
              </a:extLst>
            </p:cNvPr>
            <p:cNvSpPr/>
            <p:nvPr/>
          </p:nvSpPr>
          <p:spPr>
            <a:xfrm>
              <a:off x="186436" y="1126168"/>
              <a:ext cx="1586190" cy="1722930"/>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endParaRPr lang="en-IN" sz="1200" kern="0">
                <a:solidFill>
                  <a:prstClr val="black"/>
                </a:solidFill>
                <a:latin typeface="Calibri Light" panose="020F0302020204030204" pitchFamily="34" charset="0"/>
                <a:cs typeface="Calibri Light" panose="020F0302020204030204" pitchFamily="34" charset="0"/>
              </a:endParaRPr>
            </a:p>
          </p:txBody>
        </p:sp>
        <p:sp>
          <p:nvSpPr>
            <p:cNvPr id="52" name="Rounded Rectangle 11">
              <a:extLst>
                <a:ext uri="{FF2B5EF4-FFF2-40B4-BE49-F238E27FC236}">
                  <a16:creationId xmlns:a16="http://schemas.microsoft.com/office/drawing/2014/main" id="{1E3311BD-ECEC-4504-A6F3-113C557F1359}"/>
                </a:ext>
              </a:extLst>
            </p:cNvPr>
            <p:cNvSpPr/>
            <p:nvPr/>
          </p:nvSpPr>
          <p:spPr bwMode="auto">
            <a:xfrm>
              <a:off x="291327" y="1324636"/>
              <a:ext cx="1376407" cy="34710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Gather the existing  documents</a:t>
              </a:r>
            </a:p>
          </p:txBody>
        </p:sp>
        <p:sp>
          <p:nvSpPr>
            <p:cNvPr id="53" name="Rounded Rectangle 11">
              <a:extLst>
                <a:ext uri="{FF2B5EF4-FFF2-40B4-BE49-F238E27FC236}">
                  <a16:creationId xmlns:a16="http://schemas.microsoft.com/office/drawing/2014/main" id="{2568FB7D-0492-4A77-8526-1839E0764B3B}"/>
                </a:ext>
              </a:extLst>
            </p:cNvPr>
            <p:cNvSpPr/>
            <p:nvPr/>
          </p:nvSpPr>
          <p:spPr bwMode="auto">
            <a:xfrm>
              <a:off x="302190" y="2196726"/>
              <a:ext cx="1376407" cy="536730"/>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Map Application with Server</a:t>
              </a:r>
            </a:p>
          </p:txBody>
        </p:sp>
        <p:sp>
          <p:nvSpPr>
            <p:cNvPr id="54" name="Rounded Rectangle 11">
              <a:extLst>
                <a:ext uri="{FF2B5EF4-FFF2-40B4-BE49-F238E27FC236}">
                  <a16:creationId xmlns:a16="http://schemas.microsoft.com/office/drawing/2014/main" id="{7E431EB4-ED29-4278-BD0B-71EB73843318}"/>
                </a:ext>
              </a:extLst>
            </p:cNvPr>
            <p:cNvSpPr/>
            <p:nvPr/>
          </p:nvSpPr>
          <p:spPr bwMode="auto">
            <a:xfrm>
              <a:off x="291326" y="1745965"/>
              <a:ext cx="1376407" cy="372648"/>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kern="0">
                  <a:solidFill>
                    <a:srgbClr val="FFFFFF"/>
                  </a:solidFill>
                  <a:latin typeface="Calibri Light" panose="020F0302020204030204" pitchFamily="34" charset="0"/>
                  <a:cs typeface="Calibri Light" panose="020F0302020204030204" pitchFamily="34" charset="0"/>
                </a:rPr>
                <a:t>Existing CMDB</a:t>
              </a:r>
            </a:p>
          </p:txBody>
        </p:sp>
        <p:sp>
          <p:nvSpPr>
            <p:cNvPr id="55" name="Oval 54">
              <a:extLst>
                <a:ext uri="{FF2B5EF4-FFF2-40B4-BE49-F238E27FC236}">
                  <a16:creationId xmlns:a16="http://schemas.microsoft.com/office/drawing/2014/main" id="{BD710D0D-4638-451E-8E7F-04C7A0C4EF5C}"/>
                </a:ext>
              </a:extLst>
            </p:cNvPr>
            <p:cNvSpPr/>
            <p:nvPr/>
          </p:nvSpPr>
          <p:spPr>
            <a:xfrm>
              <a:off x="27388" y="2681717"/>
              <a:ext cx="313812" cy="27884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defRPr/>
              </a:pPr>
              <a:r>
                <a:rPr lang="en-US" sz="1400" kern="0">
                  <a:solidFill>
                    <a:schemeClr val="bg1"/>
                  </a:solidFill>
                  <a:latin typeface="Calibri Light" panose="020F0302020204030204" pitchFamily="34" charset="0"/>
                  <a:cs typeface="Calibri Light" panose="020F0302020204030204" pitchFamily="34" charset="0"/>
                </a:rPr>
                <a:t>1</a:t>
              </a:r>
              <a:endParaRPr lang="en-US" kern="0">
                <a:solidFill>
                  <a:schemeClr val="bg1"/>
                </a:solidFill>
                <a:latin typeface="Calibri Light" panose="020F0302020204030204" pitchFamily="34" charset="0"/>
                <a:cs typeface="Calibri Light" panose="020F0302020204030204" pitchFamily="34" charset="0"/>
              </a:endParaRPr>
            </a:p>
          </p:txBody>
        </p:sp>
        <p:sp>
          <p:nvSpPr>
            <p:cNvPr id="56" name="TextBox 55">
              <a:extLst>
                <a:ext uri="{FF2B5EF4-FFF2-40B4-BE49-F238E27FC236}">
                  <a16:creationId xmlns:a16="http://schemas.microsoft.com/office/drawing/2014/main" id="{282579E2-E090-4A17-B38D-C9C53D64CA57}"/>
                </a:ext>
              </a:extLst>
            </p:cNvPr>
            <p:cNvSpPr txBox="1"/>
            <p:nvPr/>
          </p:nvSpPr>
          <p:spPr>
            <a:xfrm>
              <a:off x="1793040" y="1245147"/>
              <a:ext cx="2340170" cy="553998"/>
            </a:xfrm>
            <a:prstGeom prst="rect">
              <a:avLst/>
            </a:prstGeom>
            <a:noFill/>
          </p:spPr>
          <p:txBody>
            <a:bodyPr wrap="square" rtlCol="0">
              <a:spAutoFit/>
            </a:bodyPr>
            <a:lstStyle/>
            <a:p>
              <a:pPr marL="171450" indent="-171450">
                <a:buFont typeface="Arial" panose="020B0604020202020204" pitchFamily="34" charset="0"/>
                <a:buChar char="•"/>
                <a:defRPr/>
              </a:pPr>
              <a:r>
                <a:rPr lang="en-IN" sz="1000" dirty="0">
                  <a:solidFill>
                    <a:prstClr val="black"/>
                  </a:solidFill>
                  <a:latin typeface="Calibri Light" panose="020F0302020204030204"/>
                </a:rPr>
                <a:t>Finalized IP Range for discovery</a:t>
              </a:r>
            </a:p>
            <a:p>
              <a:pPr marL="171450" indent="-171450">
                <a:buFont typeface="Arial" panose="020B0604020202020204" pitchFamily="34" charset="0"/>
                <a:buChar char="•"/>
                <a:defRPr/>
              </a:pPr>
              <a:r>
                <a:rPr lang="en-IN" sz="1000" dirty="0">
                  <a:solidFill>
                    <a:prstClr val="black"/>
                  </a:solidFill>
                  <a:latin typeface="Calibri Light" panose="020F0302020204030204"/>
                </a:rPr>
                <a:t>Database credentials </a:t>
              </a:r>
            </a:p>
            <a:p>
              <a:pPr marL="171450" indent="-171450">
                <a:buFont typeface="Arial" panose="020B0604020202020204" pitchFamily="34" charset="0"/>
                <a:buChar char="•"/>
                <a:defRPr/>
              </a:pPr>
              <a:r>
                <a:rPr lang="en-IN" sz="1000" dirty="0">
                  <a:solidFill>
                    <a:prstClr val="black"/>
                  </a:solidFill>
                  <a:latin typeface="Calibri Light" panose="020F0302020204030204"/>
                </a:rPr>
                <a:t>Firewall Dump</a:t>
              </a:r>
            </a:p>
          </p:txBody>
        </p:sp>
        <p:cxnSp>
          <p:nvCxnSpPr>
            <p:cNvPr id="57" name="Connector: Elbow 56">
              <a:extLst>
                <a:ext uri="{FF2B5EF4-FFF2-40B4-BE49-F238E27FC236}">
                  <a16:creationId xmlns:a16="http://schemas.microsoft.com/office/drawing/2014/main" id="{AABD2012-DDA1-4003-A13D-9E3E268EEB5A}"/>
                </a:ext>
              </a:extLst>
            </p:cNvPr>
            <p:cNvCxnSpPr>
              <a:cxnSpLocks/>
              <a:stCxn id="62" idx="2"/>
              <a:endCxn id="3" idx="0"/>
            </p:cNvCxnSpPr>
            <p:nvPr/>
          </p:nvCxnSpPr>
          <p:spPr bwMode="auto">
            <a:xfrm rot="5400000">
              <a:off x="1191065" y="3416027"/>
              <a:ext cx="1793786" cy="549332"/>
            </a:xfrm>
            <a:prstGeom prst="bentConnector3">
              <a:avLst>
                <a:gd name="adj1" fmla="val 50000"/>
              </a:avLst>
            </a:prstGeom>
            <a:solidFill>
              <a:schemeClr val="accent1"/>
            </a:solidFill>
            <a:ln w="3175" cap="flat" cmpd="sng" algn="ctr">
              <a:solidFill>
                <a:srgbClr val="850909"/>
              </a:solidFill>
              <a:prstDash val="solid"/>
              <a:miter lim="800000"/>
              <a:headEnd type="none" w="sm" len="sm"/>
              <a:tailEnd type="triangle"/>
            </a:ln>
            <a:effectLst/>
          </p:spPr>
        </p:cxnSp>
        <p:sp>
          <p:nvSpPr>
            <p:cNvPr id="58" name="Rounded Rectangle 11">
              <a:extLst>
                <a:ext uri="{FF2B5EF4-FFF2-40B4-BE49-F238E27FC236}">
                  <a16:creationId xmlns:a16="http://schemas.microsoft.com/office/drawing/2014/main" id="{A80F4E8A-AB69-4FEB-9C6A-0B2715B48545}"/>
                </a:ext>
              </a:extLst>
            </p:cNvPr>
            <p:cNvSpPr/>
            <p:nvPr/>
          </p:nvSpPr>
          <p:spPr bwMode="auto">
            <a:xfrm>
              <a:off x="10033676" y="4336721"/>
              <a:ext cx="1645920" cy="199613"/>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Dependency Report</a:t>
              </a:r>
            </a:p>
          </p:txBody>
        </p:sp>
        <p:sp>
          <p:nvSpPr>
            <p:cNvPr id="59" name="Rounded Rectangle 11">
              <a:extLst>
                <a:ext uri="{FF2B5EF4-FFF2-40B4-BE49-F238E27FC236}">
                  <a16:creationId xmlns:a16="http://schemas.microsoft.com/office/drawing/2014/main" id="{20A94E69-8220-4394-A9C6-7F3E2B808A89}"/>
                </a:ext>
              </a:extLst>
            </p:cNvPr>
            <p:cNvSpPr/>
            <p:nvPr/>
          </p:nvSpPr>
          <p:spPr bwMode="auto">
            <a:xfrm>
              <a:off x="10045399" y="4585603"/>
              <a:ext cx="1645920" cy="392796"/>
            </a:xfrm>
            <a:prstGeom prst="round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defRPr/>
              </a:pPr>
              <a:r>
                <a:rPr lang="en-GB" sz="1000">
                  <a:solidFill>
                    <a:srgbClr val="FFFFFF"/>
                  </a:solidFill>
                  <a:latin typeface="Calibri" panose="020F0502020204030204"/>
                </a:rPr>
                <a:t>Key stakeholders  Details</a:t>
              </a:r>
            </a:p>
          </p:txBody>
        </p:sp>
        <p:sp>
          <p:nvSpPr>
            <p:cNvPr id="60" name="Rounded Rectangle 11">
              <a:extLst>
                <a:ext uri="{FF2B5EF4-FFF2-40B4-BE49-F238E27FC236}">
                  <a16:creationId xmlns:a16="http://schemas.microsoft.com/office/drawing/2014/main" id="{95ECFE46-3A21-4F6A-83D1-042BFEDB3FE7}"/>
                </a:ext>
              </a:extLst>
            </p:cNvPr>
            <p:cNvSpPr/>
            <p:nvPr/>
          </p:nvSpPr>
          <p:spPr bwMode="auto">
            <a:xfrm>
              <a:off x="10028986" y="5015594"/>
              <a:ext cx="1645920" cy="44338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Operating System, Databases, Middleware Spread</a:t>
              </a:r>
            </a:p>
          </p:txBody>
        </p:sp>
        <p:sp>
          <p:nvSpPr>
            <p:cNvPr id="61" name="Rounded Rectangle 11">
              <a:extLst>
                <a:ext uri="{FF2B5EF4-FFF2-40B4-BE49-F238E27FC236}">
                  <a16:creationId xmlns:a16="http://schemas.microsoft.com/office/drawing/2014/main" id="{AA1D6F82-46A1-4339-97B6-27EE4F5610F4}"/>
                </a:ext>
              </a:extLst>
            </p:cNvPr>
            <p:cNvSpPr/>
            <p:nvPr/>
          </p:nvSpPr>
          <p:spPr bwMode="auto">
            <a:xfrm>
              <a:off x="10039704" y="5484582"/>
              <a:ext cx="1645920" cy="443382"/>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GB" sz="1000">
                  <a:solidFill>
                    <a:srgbClr val="FFFFFF"/>
                  </a:solidFill>
                  <a:latin typeface="Calibri" panose="020F0502020204030204"/>
                </a:rPr>
                <a:t>Workload/Technology Specific recommendations</a:t>
              </a:r>
            </a:p>
          </p:txBody>
        </p:sp>
        <p:sp>
          <p:nvSpPr>
            <p:cNvPr id="62" name="Diamond 61">
              <a:extLst>
                <a:ext uri="{FF2B5EF4-FFF2-40B4-BE49-F238E27FC236}">
                  <a16:creationId xmlns:a16="http://schemas.microsoft.com/office/drawing/2014/main" id="{C0DDE763-F28F-472C-A5A1-8D9F49F6DB9F}"/>
                </a:ext>
              </a:extLst>
            </p:cNvPr>
            <p:cNvSpPr/>
            <p:nvPr/>
          </p:nvSpPr>
          <p:spPr bwMode="auto">
            <a:xfrm>
              <a:off x="2129361" y="2320269"/>
              <a:ext cx="466526" cy="473531"/>
            </a:xfrm>
            <a:prstGeom prst="diamond">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defRPr/>
              </a:pPr>
              <a:r>
                <a:rPr lang="en-US" sz="1200">
                  <a:solidFill>
                    <a:srgbClr val="FFFFFF"/>
                  </a:solidFill>
                  <a:latin typeface="Calibri" panose="020F0502020204030204"/>
                </a:rPr>
                <a:t>?</a:t>
              </a:r>
            </a:p>
          </p:txBody>
        </p:sp>
        <p:sp>
          <p:nvSpPr>
            <p:cNvPr id="63" name="TextBox 62">
              <a:extLst>
                <a:ext uri="{FF2B5EF4-FFF2-40B4-BE49-F238E27FC236}">
                  <a16:creationId xmlns:a16="http://schemas.microsoft.com/office/drawing/2014/main" id="{10AE8C23-1F35-4740-822A-9CF7F5AA2607}"/>
                </a:ext>
              </a:extLst>
            </p:cNvPr>
            <p:cNvSpPr txBox="1"/>
            <p:nvPr/>
          </p:nvSpPr>
          <p:spPr>
            <a:xfrm>
              <a:off x="2070974" y="1918558"/>
              <a:ext cx="1454984" cy="400110"/>
            </a:xfrm>
            <a:prstGeom prst="rect">
              <a:avLst/>
            </a:prstGeom>
            <a:noFill/>
          </p:spPr>
          <p:txBody>
            <a:bodyPr wrap="square" rtlCol="0">
              <a:spAutoFit/>
            </a:bodyPr>
            <a:lstStyle/>
            <a:p>
              <a:pPr>
                <a:defRPr/>
              </a:pPr>
              <a:r>
                <a:rPr lang="en-IN" sz="1000">
                  <a:solidFill>
                    <a:prstClr val="black"/>
                  </a:solidFill>
                  <a:latin typeface="Calibri Light" panose="020F0302020204030204"/>
                </a:rPr>
                <a:t>Is Accurate Inventory or discovery tool exists?</a:t>
              </a:r>
            </a:p>
          </p:txBody>
        </p:sp>
        <p:cxnSp>
          <p:nvCxnSpPr>
            <p:cNvPr id="64" name="Connector: Elbow 63">
              <a:extLst>
                <a:ext uri="{FF2B5EF4-FFF2-40B4-BE49-F238E27FC236}">
                  <a16:creationId xmlns:a16="http://schemas.microsoft.com/office/drawing/2014/main" id="{4CF3471F-80C4-4E40-AE1F-0D32B0A90717}"/>
                </a:ext>
              </a:extLst>
            </p:cNvPr>
            <p:cNvCxnSpPr>
              <a:cxnSpLocks/>
              <a:stCxn id="51" idx="3"/>
              <a:endCxn id="62" idx="1"/>
            </p:cNvCxnSpPr>
            <p:nvPr/>
          </p:nvCxnSpPr>
          <p:spPr bwMode="auto">
            <a:xfrm>
              <a:off x="1772626" y="1987633"/>
              <a:ext cx="356735" cy="569402"/>
            </a:xfrm>
            <a:prstGeom prst="bentConnector3">
              <a:avLst/>
            </a:prstGeom>
            <a:solidFill>
              <a:schemeClr val="accent1"/>
            </a:solidFill>
            <a:ln w="3175" cap="flat" cmpd="sng" algn="ctr">
              <a:solidFill>
                <a:srgbClr val="850909"/>
              </a:solidFill>
              <a:prstDash val="solid"/>
              <a:miter lim="800000"/>
              <a:headEnd type="none" w="sm" len="sm"/>
              <a:tailEnd type="triangle"/>
            </a:ln>
            <a:effectLst/>
          </p:spPr>
        </p:cxnSp>
        <p:sp>
          <p:nvSpPr>
            <p:cNvPr id="65" name="TextBox 64">
              <a:extLst>
                <a:ext uri="{FF2B5EF4-FFF2-40B4-BE49-F238E27FC236}">
                  <a16:creationId xmlns:a16="http://schemas.microsoft.com/office/drawing/2014/main" id="{9C5328C1-A313-4896-A47F-958F75643748}"/>
                </a:ext>
              </a:extLst>
            </p:cNvPr>
            <p:cNvSpPr txBox="1"/>
            <p:nvPr/>
          </p:nvSpPr>
          <p:spPr>
            <a:xfrm>
              <a:off x="2174172" y="3204890"/>
              <a:ext cx="238021" cy="246221"/>
            </a:xfrm>
            <a:prstGeom prst="rect">
              <a:avLst/>
            </a:prstGeom>
            <a:noFill/>
          </p:spPr>
          <p:txBody>
            <a:bodyPr wrap="square" rtlCol="0">
              <a:spAutoFit/>
            </a:bodyPr>
            <a:lstStyle/>
            <a:p>
              <a:pPr>
                <a:defRPr/>
              </a:pPr>
              <a:r>
                <a:rPr lang="en-IN" sz="1000">
                  <a:solidFill>
                    <a:prstClr val="black"/>
                  </a:solidFill>
                  <a:latin typeface="Calibri Light" panose="020F0302020204030204"/>
                </a:rPr>
                <a:t>N</a:t>
              </a:r>
            </a:p>
          </p:txBody>
        </p:sp>
        <p:sp>
          <p:nvSpPr>
            <p:cNvPr id="66" name="TextBox 65">
              <a:extLst>
                <a:ext uri="{FF2B5EF4-FFF2-40B4-BE49-F238E27FC236}">
                  <a16:creationId xmlns:a16="http://schemas.microsoft.com/office/drawing/2014/main" id="{9EDB7731-AA30-49E6-B3A7-05604910A264}"/>
                </a:ext>
              </a:extLst>
            </p:cNvPr>
            <p:cNvSpPr txBox="1"/>
            <p:nvPr/>
          </p:nvSpPr>
          <p:spPr>
            <a:xfrm>
              <a:off x="2662642" y="2317865"/>
              <a:ext cx="238021" cy="246221"/>
            </a:xfrm>
            <a:prstGeom prst="rect">
              <a:avLst/>
            </a:prstGeom>
            <a:noFill/>
          </p:spPr>
          <p:txBody>
            <a:bodyPr wrap="square" rtlCol="0">
              <a:spAutoFit/>
            </a:bodyPr>
            <a:lstStyle/>
            <a:p>
              <a:pPr>
                <a:defRPr/>
              </a:pPr>
              <a:r>
                <a:rPr lang="en-IN" sz="1000">
                  <a:solidFill>
                    <a:prstClr val="black"/>
                  </a:solidFill>
                  <a:latin typeface="Calibri Light" panose="020F0302020204030204"/>
                </a:rPr>
                <a:t>Y</a:t>
              </a:r>
            </a:p>
          </p:txBody>
        </p:sp>
        <p:sp>
          <p:nvSpPr>
            <p:cNvPr id="67" name="Rectangle 66">
              <a:extLst>
                <a:ext uri="{FF2B5EF4-FFF2-40B4-BE49-F238E27FC236}">
                  <a16:creationId xmlns:a16="http://schemas.microsoft.com/office/drawing/2014/main" id="{2B7E2D24-987D-4E63-98F1-9859C0D61F9A}"/>
                </a:ext>
              </a:extLst>
            </p:cNvPr>
            <p:cNvSpPr/>
            <p:nvPr/>
          </p:nvSpPr>
          <p:spPr>
            <a:xfrm>
              <a:off x="2673871" y="2855240"/>
              <a:ext cx="1336108" cy="770105"/>
            </a:xfrm>
            <a:prstGeom prst="rect">
              <a:avLst/>
            </a:prstGeom>
            <a:solidFill>
              <a:sysClr val="window" lastClr="FFFFFF"/>
            </a:solidFill>
            <a:ln w="12700" cap="flat" cmpd="sng" algn="ctr">
              <a:solidFill>
                <a:srgbClr val="70AD47"/>
              </a:solidFill>
              <a:prstDash val="solid"/>
              <a:miter lim="800000"/>
            </a:ln>
            <a:effectLst/>
          </p:spPr>
          <p:txBody>
            <a:bodyPr rtlCol="0" anchor="t"/>
            <a:lstStyle/>
            <a:p>
              <a:pPr algn="ctr">
                <a:defRPr/>
              </a:pPr>
              <a:r>
                <a:rPr lang="en-IN" sz="1200" kern="0">
                  <a:solidFill>
                    <a:prstClr val="black"/>
                  </a:solidFill>
                  <a:latin typeface="Calibri Light" panose="020F0302020204030204" pitchFamily="34" charset="0"/>
                  <a:cs typeface="Calibri Light" panose="020F0302020204030204" pitchFamily="34" charset="0"/>
                </a:rPr>
                <a:t>Planning and explore the extract of existing tool</a:t>
              </a:r>
            </a:p>
          </p:txBody>
        </p:sp>
        <p:cxnSp>
          <p:nvCxnSpPr>
            <p:cNvPr id="68" name="Connector: Elbow 67">
              <a:extLst>
                <a:ext uri="{FF2B5EF4-FFF2-40B4-BE49-F238E27FC236}">
                  <a16:creationId xmlns:a16="http://schemas.microsoft.com/office/drawing/2014/main" id="{EB841D78-2129-4EDE-8456-4E943D87FE11}"/>
                </a:ext>
              </a:extLst>
            </p:cNvPr>
            <p:cNvCxnSpPr>
              <a:cxnSpLocks/>
              <a:stCxn id="62" idx="3"/>
              <a:endCxn id="67" idx="0"/>
            </p:cNvCxnSpPr>
            <p:nvPr/>
          </p:nvCxnSpPr>
          <p:spPr bwMode="auto">
            <a:xfrm>
              <a:off x="2595887" y="2557035"/>
              <a:ext cx="746038" cy="298205"/>
            </a:xfrm>
            <a:prstGeom prst="bentConnector2">
              <a:avLst/>
            </a:prstGeom>
            <a:solidFill>
              <a:schemeClr val="accent1"/>
            </a:solidFill>
            <a:ln w="3175" cap="flat" cmpd="sng" algn="ctr">
              <a:solidFill>
                <a:srgbClr val="850909"/>
              </a:solidFill>
              <a:prstDash val="solid"/>
              <a:miter lim="800000"/>
              <a:headEnd type="none" w="sm" len="sm"/>
              <a:tailEnd type="triangle"/>
            </a:ln>
            <a:effectLst/>
          </p:spPr>
        </p:cxnSp>
        <p:cxnSp>
          <p:nvCxnSpPr>
            <p:cNvPr id="69" name="Connector: Elbow 68">
              <a:extLst>
                <a:ext uri="{FF2B5EF4-FFF2-40B4-BE49-F238E27FC236}">
                  <a16:creationId xmlns:a16="http://schemas.microsoft.com/office/drawing/2014/main" id="{42B4271C-DA48-4223-A850-2DF75B9E90CB}"/>
                </a:ext>
              </a:extLst>
            </p:cNvPr>
            <p:cNvCxnSpPr>
              <a:cxnSpLocks/>
              <a:stCxn id="67" idx="2"/>
              <a:endCxn id="9" idx="1"/>
            </p:cNvCxnSpPr>
            <p:nvPr/>
          </p:nvCxnSpPr>
          <p:spPr bwMode="auto">
            <a:xfrm rot="16200000" flipH="1">
              <a:off x="3551360" y="3415910"/>
              <a:ext cx="559898" cy="978768"/>
            </a:xfrm>
            <a:prstGeom prst="bentConnector2">
              <a:avLst/>
            </a:prstGeom>
            <a:solidFill>
              <a:schemeClr val="accent1"/>
            </a:solidFill>
            <a:ln w="3175" cap="flat" cmpd="sng" algn="ctr">
              <a:solidFill>
                <a:srgbClr val="850909"/>
              </a:solidFill>
              <a:prstDash val="solid"/>
              <a:miter lim="800000"/>
              <a:headEnd type="none" w="sm" len="sm"/>
              <a:tailEnd type="triangle"/>
            </a:ln>
            <a:effectLst/>
          </p:spPr>
        </p:cxnSp>
      </p:grpSp>
      <p:cxnSp>
        <p:nvCxnSpPr>
          <p:cNvPr id="71" name="Straight Connector 70">
            <a:extLst>
              <a:ext uri="{FF2B5EF4-FFF2-40B4-BE49-F238E27FC236}">
                <a16:creationId xmlns:a16="http://schemas.microsoft.com/office/drawing/2014/main" id="{5C34F403-31BB-4BA7-86B5-00E24BCACA8B}"/>
              </a:ext>
            </a:extLst>
          </p:cNvPr>
          <p:cNvCxnSpPr>
            <a:cxnSpLocks/>
          </p:cNvCxnSpPr>
          <p:nvPr/>
        </p:nvCxnSpPr>
        <p:spPr bwMode="auto">
          <a:xfrm>
            <a:off x="7732350" y="210882"/>
            <a:ext cx="238021" cy="0"/>
          </a:xfrm>
          <a:prstGeom prst="line">
            <a:avLst/>
          </a:prstGeom>
          <a:ln>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E588A56-D92B-41C1-83CC-F79FB52273C8}"/>
              </a:ext>
            </a:extLst>
          </p:cNvPr>
          <p:cNvCxnSpPr>
            <a:cxnSpLocks/>
          </p:cNvCxnSpPr>
          <p:nvPr/>
        </p:nvCxnSpPr>
        <p:spPr bwMode="auto">
          <a:xfrm flipV="1">
            <a:off x="7707143" y="463631"/>
            <a:ext cx="4150869" cy="1"/>
          </a:xfrm>
          <a:prstGeom prst="line">
            <a:avLst/>
          </a:prstGeom>
          <a:ln>
            <a:solidFill>
              <a:schemeClr val="tx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4BF7207-4C24-464A-8DEE-F7285E9505A7}"/>
              </a:ext>
            </a:extLst>
          </p:cNvPr>
          <p:cNvSpPr/>
          <p:nvPr/>
        </p:nvSpPr>
        <p:spPr bwMode="auto">
          <a:xfrm>
            <a:off x="7851360" y="384645"/>
            <a:ext cx="196948" cy="166387"/>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800">
                <a:solidFill>
                  <a:srgbClr val="000000"/>
                </a:solidFill>
                <a:latin typeface="Arial" charset="0"/>
              </a:rPr>
              <a:t>1</a:t>
            </a:r>
          </a:p>
        </p:txBody>
      </p:sp>
      <p:sp>
        <p:nvSpPr>
          <p:cNvPr id="74" name="Oval 73">
            <a:extLst>
              <a:ext uri="{FF2B5EF4-FFF2-40B4-BE49-F238E27FC236}">
                <a16:creationId xmlns:a16="http://schemas.microsoft.com/office/drawing/2014/main" id="{A956EC11-244C-4C3D-A2EB-FF3143192F0C}"/>
              </a:ext>
            </a:extLst>
          </p:cNvPr>
          <p:cNvSpPr/>
          <p:nvPr/>
        </p:nvSpPr>
        <p:spPr bwMode="auto">
          <a:xfrm>
            <a:off x="8589749" y="382031"/>
            <a:ext cx="196948" cy="166387"/>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800">
                <a:solidFill>
                  <a:srgbClr val="000000"/>
                </a:solidFill>
                <a:latin typeface="Arial" charset="0"/>
              </a:rPr>
              <a:t>2</a:t>
            </a:r>
          </a:p>
        </p:txBody>
      </p:sp>
      <p:sp>
        <p:nvSpPr>
          <p:cNvPr id="75" name="Oval 74">
            <a:extLst>
              <a:ext uri="{FF2B5EF4-FFF2-40B4-BE49-F238E27FC236}">
                <a16:creationId xmlns:a16="http://schemas.microsoft.com/office/drawing/2014/main" id="{76637B27-E7F5-4893-BBD3-C887592A7978}"/>
              </a:ext>
            </a:extLst>
          </p:cNvPr>
          <p:cNvSpPr/>
          <p:nvPr/>
        </p:nvSpPr>
        <p:spPr bwMode="auto">
          <a:xfrm>
            <a:off x="9524102" y="385277"/>
            <a:ext cx="196948" cy="166387"/>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800">
                <a:solidFill>
                  <a:srgbClr val="000000"/>
                </a:solidFill>
                <a:latin typeface="Arial" charset="0"/>
              </a:rPr>
              <a:t>3</a:t>
            </a:r>
          </a:p>
        </p:txBody>
      </p:sp>
      <p:sp>
        <p:nvSpPr>
          <p:cNvPr id="76" name="Oval 75">
            <a:extLst>
              <a:ext uri="{FF2B5EF4-FFF2-40B4-BE49-F238E27FC236}">
                <a16:creationId xmlns:a16="http://schemas.microsoft.com/office/drawing/2014/main" id="{6F5DB745-78E8-4B20-BE84-878723EE095D}"/>
              </a:ext>
            </a:extLst>
          </p:cNvPr>
          <p:cNvSpPr/>
          <p:nvPr/>
        </p:nvSpPr>
        <p:spPr bwMode="auto">
          <a:xfrm>
            <a:off x="10545720" y="387089"/>
            <a:ext cx="196948" cy="166387"/>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800">
                <a:solidFill>
                  <a:srgbClr val="000000"/>
                </a:solidFill>
                <a:latin typeface="Arial" charset="0"/>
              </a:rPr>
              <a:t>4</a:t>
            </a:r>
          </a:p>
        </p:txBody>
      </p:sp>
      <p:sp>
        <p:nvSpPr>
          <p:cNvPr id="77" name="TextBox 76">
            <a:extLst>
              <a:ext uri="{FF2B5EF4-FFF2-40B4-BE49-F238E27FC236}">
                <a16:creationId xmlns:a16="http://schemas.microsoft.com/office/drawing/2014/main" id="{BB8D6697-28C1-4B11-8E03-AC44C9EA5E30}"/>
              </a:ext>
            </a:extLst>
          </p:cNvPr>
          <p:cNvSpPr txBox="1"/>
          <p:nvPr/>
        </p:nvSpPr>
        <p:spPr>
          <a:xfrm>
            <a:off x="10215067" y="45549"/>
            <a:ext cx="958373" cy="307777"/>
          </a:xfrm>
          <a:prstGeom prst="rect">
            <a:avLst/>
          </a:prstGeom>
          <a:noFill/>
        </p:spPr>
        <p:txBody>
          <a:bodyPr wrap="square" rtlCol="0">
            <a:spAutoFit/>
          </a:bodyPr>
          <a:lstStyle/>
          <a:p>
            <a:pPr>
              <a:defRPr/>
            </a:pPr>
            <a:r>
              <a:rPr lang="en-US" sz="1400">
                <a:solidFill>
                  <a:srgbClr val="000000"/>
                </a:solidFill>
                <a:latin typeface="Calibri" panose="020F0502020204030204"/>
              </a:rPr>
              <a:t>Analysis</a:t>
            </a:r>
          </a:p>
        </p:txBody>
      </p:sp>
      <p:sp>
        <p:nvSpPr>
          <p:cNvPr id="78" name="TextBox 77">
            <a:extLst>
              <a:ext uri="{FF2B5EF4-FFF2-40B4-BE49-F238E27FC236}">
                <a16:creationId xmlns:a16="http://schemas.microsoft.com/office/drawing/2014/main" id="{3763AF2C-FC94-4A57-B28D-27402C0B500F}"/>
              </a:ext>
            </a:extLst>
          </p:cNvPr>
          <p:cNvSpPr txBox="1"/>
          <p:nvPr/>
        </p:nvSpPr>
        <p:spPr>
          <a:xfrm>
            <a:off x="11238234" y="57623"/>
            <a:ext cx="650914" cy="307777"/>
          </a:xfrm>
          <a:prstGeom prst="rect">
            <a:avLst/>
          </a:prstGeom>
          <a:noFill/>
        </p:spPr>
        <p:txBody>
          <a:bodyPr wrap="square" rtlCol="0">
            <a:spAutoFit/>
          </a:bodyPr>
          <a:lstStyle/>
          <a:p>
            <a:pPr>
              <a:defRPr/>
            </a:pPr>
            <a:r>
              <a:rPr lang="en-US" sz="1400">
                <a:solidFill>
                  <a:srgbClr val="000000"/>
                </a:solidFill>
                <a:latin typeface="Calibri" panose="020F0502020204030204"/>
              </a:rPr>
              <a:t>Craft</a:t>
            </a:r>
          </a:p>
        </p:txBody>
      </p:sp>
      <p:cxnSp>
        <p:nvCxnSpPr>
          <p:cNvPr id="79" name="Straight Connector 78">
            <a:extLst>
              <a:ext uri="{FF2B5EF4-FFF2-40B4-BE49-F238E27FC236}">
                <a16:creationId xmlns:a16="http://schemas.microsoft.com/office/drawing/2014/main" id="{B5BB7D36-8FD5-4AAF-83E8-D341E16D4535}"/>
              </a:ext>
            </a:extLst>
          </p:cNvPr>
          <p:cNvCxnSpPr>
            <a:cxnSpLocks/>
          </p:cNvCxnSpPr>
          <p:nvPr/>
        </p:nvCxnSpPr>
        <p:spPr bwMode="auto">
          <a:xfrm>
            <a:off x="7731906" y="210882"/>
            <a:ext cx="0" cy="171148"/>
          </a:xfrm>
          <a:prstGeom prst="line">
            <a:avLst/>
          </a:prstGeom>
          <a:ln>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985C46E-4740-4F77-A42E-73283E7B4718}"/>
              </a:ext>
            </a:extLst>
          </p:cNvPr>
          <p:cNvCxnSpPr>
            <a:cxnSpLocks/>
          </p:cNvCxnSpPr>
          <p:nvPr/>
        </p:nvCxnSpPr>
        <p:spPr bwMode="auto">
          <a:xfrm>
            <a:off x="9674837" y="210884"/>
            <a:ext cx="0" cy="171147"/>
          </a:xfrm>
          <a:prstGeom prst="line">
            <a:avLst/>
          </a:prstGeom>
          <a:ln>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23FC9B8-3E68-4C10-9B95-2A53198BE895}"/>
              </a:ext>
            </a:extLst>
          </p:cNvPr>
          <p:cNvSpPr txBox="1"/>
          <p:nvPr/>
        </p:nvSpPr>
        <p:spPr>
          <a:xfrm>
            <a:off x="8093831" y="33475"/>
            <a:ext cx="1273451" cy="307777"/>
          </a:xfrm>
          <a:prstGeom prst="rect">
            <a:avLst/>
          </a:prstGeom>
          <a:noFill/>
        </p:spPr>
        <p:txBody>
          <a:bodyPr wrap="square" lIns="91440" tIns="45720" rIns="91440" bIns="45720" rtlCol="0" anchor="t">
            <a:spAutoFit/>
          </a:bodyPr>
          <a:lstStyle/>
          <a:p>
            <a:pPr algn="ctr">
              <a:defRPr/>
            </a:pPr>
            <a:r>
              <a:rPr lang="en-US" sz="1400">
                <a:solidFill>
                  <a:srgbClr val="000000"/>
                </a:solidFill>
                <a:latin typeface="Calibri" panose="020F0502020204030204"/>
              </a:rPr>
              <a:t>Plan &amp; Explore</a:t>
            </a:r>
            <a:endParaRPr lang="en-US" sz="1400">
              <a:solidFill>
                <a:srgbClr val="000000"/>
              </a:solidFill>
              <a:latin typeface="Calibri" panose="020F0502020204030204"/>
              <a:cs typeface="Calibri"/>
            </a:endParaRPr>
          </a:p>
        </p:txBody>
      </p:sp>
      <p:cxnSp>
        <p:nvCxnSpPr>
          <p:cNvPr id="82" name="Straight Connector 81">
            <a:extLst>
              <a:ext uri="{FF2B5EF4-FFF2-40B4-BE49-F238E27FC236}">
                <a16:creationId xmlns:a16="http://schemas.microsoft.com/office/drawing/2014/main" id="{F50C460A-7ADE-45ED-9E70-C97B540DAA49}"/>
              </a:ext>
            </a:extLst>
          </p:cNvPr>
          <p:cNvCxnSpPr>
            <a:cxnSpLocks/>
          </p:cNvCxnSpPr>
          <p:nvPr/>
        </p:nvCxnSpPr>
        <p:spPr bwMode="auto">
          <a:xfrm>
            <a:off x="9436817" y="210882"/>
            <a:ext cx="238021" cy="0"/>
          </a:xfrm>
          <a:prstGeom prst="line">
            <a:avLst/>
          </a:prstGeom>
          <a:ln>
            <a:headEnd type="none" w="sm" len="sm"/>
            <a:tailEnd type="none" w="med" len="med"/>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073A543-DC6B-4DF4-82D1-3C885877E867}"/>
              </a:ext>
            </a:extLst>
          </p:cNvPr>
          <p:cNvSpPr/>
          <p:nvPr/>
        </p:nvSpPr>
        <p:spPr bwMode="auto">
          <a:xfrm>
            <a:off x="11453149" y="386277"/>
            <a:ext cx="196948" cy="166387"/>
          </a:xfrm>
          <a:prstGeom prst="ellipse">
            <a:avLst/>
          </a:prstGeom>
          <a:solidFill>
            <a:srgbClr val="FFC000"/>
          </a:solidFill>
          <a:ln w="3175" cap="flat" cmpd="sng" algn="ctr">
            <a:noFill/>
            <a:prstDash val="solid"/>
            <a:miter lim="800000"/>
            <a:headEnd type="none" w="sm" len="sm"/>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defRPr/>
            </a:pPr>
            <a:r>
              <a:rPr lang="en-US" sz="800">
                <a:solidFill>
                  <a:srgbClr val="000000"/>
                </a:solidFill>
                <a:latin typeface="Arial" charset="0"/>
              </a:rPr>
              <a:t>5</a:t>
            </a:r>
          </a:p>
        </p:txBody>
      </p:sp>
      <p:sp>
        <p:nvSpPr>
          <p:cNvPr id="70" name="Rounded Rectangle 11">
            <a:extLst>
              <a:ext uri="{FF2B5EF4-FFF2-40B4-BE49-F238E27FC236}">
                <a16:creationId xmlns:a16="http://schemas.microsoft.com/office/drawing/2014/main" id="{DFEF0A33-286B-4EC8-B0B0-344EC8C13C8B}"/>
              </a:ext>
            </a:extLst>
          </p:cNvPr>
          <p:cNvSpPr/>
          <p:nvPr/>
        </p:nvSpPr>
        <p:spPr bwMode="auto">
          <a:xfrm>
            <a:off x="10036806" y="5938832"/>
            <a:ext cx="1645920" cy="383013"/>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GB" sz="1000">
                <a:solidFill>
                  <a:srgbClr val="FFFFFF"/>
                </a:solidFill>
                <a:latin typeface="Calibri" panose="020F0502020204030204"/>
                <a:cs typeface="Calibri"/>
              </a:rPr>
              <a:t>Recommended Move Groups </a:t>
            </a:r>
          </a:p>
        </p:txBody>
      </p:sp>
      <p:sp>
        <p:nvSpPr>
          <p:cNvPr id="86" name="Rounded Rectangle 11">
            <a:extLst>
              <a:ext uri="{FF2B5EF4-FFF2-40B4-BE49-F238E27FC236}">
                <a16:creationId xmlns:a16="http://schemas.microsoft.com/office/drawing/2014/main" id="{81024E6A-822D-4283-B5E3-BE0BA3D45837}"/>
              </a:ext>
            </a:extLst>
          </p:cNvPr>
          <p:cNvSpPr/>
          <p:nvPr/>
        </p:nvSpPr>
        <p:spPr bwMode="auto">
          <a:xfrm>
            <a:off x="10041692" y="6361420"/>
            <a:ext cx="1645920" cy="370939"/>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GB" sz="1000">
                <a:solidFill>
                  <a:srgbClr val="FFFFFF"/>
                </a:solidFill>
                <a:latin typeface="Calibri" panose="020F0502020204030204"/>
                <a:cs typeface="Calibri"/>
              </a:rPr>
              <a:t>Target Recommended Compute Sizing </a:t>
            </a:r>
          </a:p>
        </p:txBody>
      </p:sp>
    </p:spTree>
    <p:extLst>
      <p:ext uri="{BB962C8B-B14F-4D97-AF65-F5344CB8AC3E}">
        <p14:creationId xmlns:p14="http://schemas.microsoft.com/office/powerpoint/2010/main" val="22841833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35" y="136525"/>
            <a:ext cx="10515600" cy="4406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00" tIns="45700" rIns="91400" bIns="45700" numCol="1" anchor="ctr" anchorCtr="0" compatLnSpc="1">
            <a:prstTxWarp prst="textNoShape">
              <a:avLst/>
            </a:prstTxWarp>
            <a:noAutofit/>
          </a:bodyPr>
          <a:lstStyle/>
          <a:p>
            <a:pPr>
              <a:lnSpc>
                <a:spcPct val="95000"/>
              </a:lnSpc>
              <a:spcBef>
                <a:spcPts val="0"/>
              </a:spcBef>
              <a:spcAft>
                <a:spcPts val="0"/>
              </a:spcAft>
              <a:buClr>
                <a:schemeClr val="dk1"/>
              </a:buClr>
              <a:buSzPts val="1800"/>
            </a:pPr>
            <a:r>
              <a:rPr lang="en-GB" dirty="0"/>
              <a:t>WE USE ROBUST TOOLS TO DERIVE GREATER INSIGHT</a:t>
            </a:r>
          </a:p>
        </p:txBody>
      </p:sp>
      <p:sp>
        <p:nvSpPr>
          <p:cNvPr id="4" name="TextBox 3"/>
          <p:cNvSpPr txBox="1"/>
          <p:nvPr/>
        </p:nvSpPr>
        <p:spPr>
          <a:xfrm>
            <a:off x="471359" y="1109977"/>
            <a:ext cx="9722223" cy="338554"/>
          </a:xfrm>
          <a:prstGeom prst="rect">
            <a:avLst/>
          </a:prstGeom>
          <a:noFill/>
        </p:spPr>
        <p:txBody>
          <a:bodyPr wrap="square" rtlCol="0">
            <a:spAutoFit/>
          </a:bodyPr>
          <a:lstStyle>
            <a:defPPr>
              <a:defRPr lang="en-US"/>
            </a:defPPr>
            <a:lvl1pPr>
              <a:defRPr>
                <a:latin typeface="Arial Rounded MT Bold" panose="020F0704030504030204" pitchFamily="34" charset="0"/>
              </a:defRPr>
            </a:lvl1pPr>
          </a:lstStyle>
          <a:p>
            <a:pPr algn="ctr"/>
            <a:r>
              <a:rPr lang="en-GB" sz="1600" dirty="0"/>
              <a:t>Right set of tools based on scenario and ground conditions (One size does not fit all)</a:t>
            </a:r>
          </a:p>
        </p:txBody>
      </p:sp>
      <p:sp>
        <p:nvSpPr>
          <p:cNvPr id="5" name="Oval 4"/>
          <p:cNvSpPr/>
          <p:nvPr/>
        </p:nvSpPr>
        <p:spPr>
          <a:xfrm>
            <a:off x="1540048" y="1604218"/>
            <a:ext cx="513347" cy="513347"/>
          </a:xfrm>
          <a:prstGeom prst="ellipse">
            <a:avLst/>
          </a:prstGeom>
          <a:solidFill>
            <a:srgbClr val="6DC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1</a:t>
            </a:r>
          </a:p>
        </p:txBody>
      </p:sp>
      <p:sp>
        <p:nvSpPr>
          <p:cNvPr id="6" name="Oval 5"/>
          <p:cNvSpPr/>
          <p:nvPr/>
        </p:nvSpPr>
        <p:spPr>
          <a:xfrm>
            <a:off x="7050503" y="1604218"/>
            <a:ext cx="513347" cy="51334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sp>
        <p:nvSpPr>
          <p:cNvPr id="7" name="Oval 6"/>
          <p:cNvSpPr/>
          <p:nvPr/>
        </p:nvSpPr>
        <p:spPr>
          <a:xfrm>
            <a:off x="9705472" y="1604217"/>
            <a:ext cx="513347" cy="51334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4</a:t>
            </a:r>
          </a:p>
        </p:txBody>
      </p:sp>
      <p:sp>
        <p:nvSpPr>
          <p:cNvPr id="8" name="TextBox 7"/>
          <p:cNvSpPr txBox="1"/>
          <p:nvPr/>
        </p:nvSpPr>
        <p:spPr>
          <a:xfrm>
            <a:off x="567495" y="1676224"/>
            <a:ext cx="990600" cy="307777"/>
          </a:xfrm>
          <a:prstGeom prst="rect">
            <a:avLst/>
          </a:prstGeom>
          <a:noFill/>
        </p:spPr>
        <p:txBody>
          <a:bodyPr wrap="square" rtlCol="0">
            <a:spAutoFit/>
          </a:bodyPr>
          <a:lstStyle/>
          <a:p>
            <a:r>
              <a:rPr lang="en-GB" sz="1400" dirty="0">
                <a:latin typeface="Arial Rounded MT Bold" panose="020F0704030504030204" pitchFamily="34" charset="0"/>
              </a:rPr>
              <a:t>Scenario</a:t>
            </a:r>
          </a:p>
        </p:txBody>
      </p:sp>
      <p:sp>
        <p:nvSpPr>
          <p:cNvPr id="9" name="TextBox 8"/>
          <p:cNvSpPr txBox="1"/>
          <p:nvPr/>
        </p:nvSpPr>
        <p:spPr>
          <a:xfrm>
            <a:off x="6059903" y="1676224"/>
            <a:ext cx="990600" cy="307777"/>
          </a:xfrm>
          <a:prstGeom prst="rect">
            <a:avLst/>
          </a:prstGeom>
          <a:noFill/>
        </p:spPr>
        <p:txBody>
          <a:bodyPr wrap="square" rtlCol="0">
            <a:spAutoFit/>
          </a:bodyPr>
          <a:lstStyle/>
          <a:p>
            <a:r>
              <a:rPr lang="en-GB" sz="1400" dirty="0">
                <a:latin typeface="Arial Rounded MT Bold" panose="020F0704030504030204" pitchFamily="34" charset="0"/>
              </a:rPr>
              <a:t>Scenario</a:t>
            </a:r>
          </a:p>
        </p:txBody>
      </p:sp>
      <p:sp>
        <p:nvSpPr>
          <p:cNvPr id="10" name="TextBox 9"/>
          <p:cNvSpPr txBox="1"/>
          <p:nvPr/>
        </p:nvSpPr>
        <p:spPr>
          <a:xfrm>
            <a:off x="8744951" y="1676224"/>
            <a:ext cx="990600" cy="307777"/>
          </a:xfrm>
          <a:prstGeom prst="rect">
            <a:avLst/>
          </a:prstGeom>
          <a:noFill/>
        </p:spPr>
        <p:txBody>
          <a:bodyPr wrap="square" rtlCol="0">
            <a:spAutoFit/>
          </a:bodyPr>
          <a:lstStyle/>
          <a:p>
            <a:r>
              <a:rPr lang="en-GB" sz="1400" dirty="0">
                <a:latin typeface="Arial Rounded MT Bold" panose="020F0704030504030204" pitchFamily="34" charset="0"/>
              </a:rPr>
              <a:t>Scenario</a:t>
            </a:r>
          </a:p>
        </p:txBody>
      </p:sp>
      <p:cxnSp>
        <p:nvCxnSpPr>
          <p:cNvPr id="12" name="Straight Connector 11"/>
          <p:cNvCxnSpPr/>
          <p:nvPr/>
        </p:nvCxnSpPr>
        <p:spPr>
          <a:xfrm>
            <a:off x="1273343" y="1479309"/>
            <a:ext cx="8127334" cy="0"/>
          </a:xfrm>
          <a:prstGeom prst="line">
            <a:avLst/>
          </a:prstGeom>
          <a:ln w="34925">
            <a:solidFill>
              <a:srgbClr val="FF0000">
                <a:alpha val="53000"/>
              </a:srgb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3064" y="1764815"/>
            <a:ext cx="176463" cy="168802"/>
          </a:xfrm>
          <a:prstGeom prst="rect">
            <a:avLst/>
          </a:prstGeom>
          <a:solidFill>
            <a:srgbClr val="6DC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1" name="Rectangle 20"/>
          <p:cNvSpPr/>
          <p:nvPr/>
        </p:nvSpPr>
        <p:spPr>
          <a:xfrm>
            <a:off x="5883436" y="1776489"/>
            <a:ext cx="176463" cy="16880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2" name="Rectangle 21"/>
          <p:cNvSpPr/>
          <p:nvPr/>
        </p:nvSpPr>
        <p:spPr>
          <a:xfrm>
            <a:off x="8579515" y="1768828"/>
            <a:ext cx="176463" cy="1688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330870" y="2439122"/>
            <a:ext cx="1990855" cy="1907002"/>
          </a:xfrm>
          <a:prstGeom prst="rect">
            <a:avLst/>
          </a:prstGeom>
          <a:solidFill>
            <a:srgbClr val="6DC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Identification of workloads, server specifications and traffic with the help of known discovery tools like Cloudscape, Cloudamize etc.</a:t>
            </a:r>
            <a:endParaRPr lang="en-GB" sz="1200" dirty="0">
              <a:solidFill>
                <a:schemeClr val="bg1"/>
              </a:solidFill>
            </a:endParaRPr>
          </a:p>
        </p:txBody>
      </p:sp>
      <p:sp>
        <p:nvSpPr>
          <p:cNvPr id="28" name="Rectangle 27"/>
          <p:cNvSpPr/>
          <p:nvPr/>
        </p:nvSpPr>
        <p:spPr>
          <a:xfrm>
            <a:off x="330870" y="4643940"/>
            <a:ext cx="1990853" cy="736105"/>
          </a:xfrm>
          <a:prstGeom prst="rect">
            <a:avLst/>
          </a:prstGeom>
          <a:solidFill>
            <a:srgbClr val="82D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Cloud discovery tool</a:t>
            </a:r>
          </a:p>
        </p:txBody>
      </p:sp>
      <p:sp>
        <p:nvSpPr>
          <p:cNvPr id="29" name="Rectangle 28"/>
          <p:cNvSpPr/>
          <p:nvPr/>
        </p:nvSpPr>
        <p:spPr>
          <a:xfrm>
            <a:off x="5841326" y="2651312"/>
            <a:ext cx="1990854" cy="1694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Identification of workloads, server specifications and traffic with the help of known discovery tools like Cloudscape etc. Validation of any existing cloud readiness or discovery validation made by Customer or a vendor.</a:t>
            </a:r>
            <a:endParaRPr kumimoji="0" lang="en-IN" sz="1200" b="0" i="0" u="none" strike="noStrike" kern="0" cap="none" spc="0" normalizeH="0" baseline="0" noProof="0" dirty="0">
              <a:ln>
                <a:noFill/>
              </a:ln>
              <a:solidFill>
                <a:schemeClr val="bg1"/>
              </a:solidFill>
              <a:effectLst/>
              <a:uLnTx/>
              <a:uFillTx/>
            </a:endParaRPr>
          </a:p>
        </p:txBody>
      </p:sp>
      <p:sp>
        <p:nvSpPr>
          <p:cNvPr id="30" name="Rectangle 29"/>
          <p:cNvSpPr/>
          <p:nvPr/>
        </p:nvSpPr>
        <p:spPr>
          <a:xfrm>
            <a:off x="5841326" y="4651264"/>
            <a:ext cx="1990852" cy="7424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GB" sz="1200" dirty="0"/>
              <a:t>Cloud discovery tool + DPRIZM</a:t>
            </a:r>
          </a:p>
        </p:txBody>
      </p:sp>
      <p:sp>
        <p:nvSpPr>
          <p:cNvPr id="31" name="Rectangle 30"/>
          <p:cNvSpPr/>
          <p:nvPr/>
        </p:nvSpPr>
        <p:spPr>
          <a:xfrm>
            <a:off x="8579550" y="2629950"/>
            <a:ext cx="1990854" cy="1730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a:p>
            <a:pPr algn="ctr"/>
            <a:r>
              <a:rPr lang="en-US" sz="1200" dirty="0">
                <a:solidFill>
                  <a:schemeClr val="bg1"/>
                </a:solidFill>
              </a:rPr>
              <a:t>Identification of workloads, server specifications and traffic with the help of known discovery tools like Cloudscape etc. Full fledge workshop to conclude best cloud strategy for business as well as Infra application</a:t>
            </a:r>
            <a:r>
              <a:rPr lang="en-US" sz="1200" dirty="0">
                <a:solidFill>
                  <a:schemeClr val="bg2"/>
                </a:solidFill>
              </a:rPr>
              <a:t>.</a:t>
            </a:r>
            <a:endParaRPr kumimoji="0" lang="en-IN" sz="1200" b="0" i="0" u="none" strike="noStrike" kern="0" cap="none" spc="0" normalizeH="0" baseline="0" noProof="0" dirty="0">
              <a:ln>
                <a:noFill/>
              </a:ln>
              <a:solidFill>
                <a:schemeClr val="bg2"/>
              </a:solidFill>
              <a:effectLst/>
              <a:uLnTx/>
              <a:uFillTx/>
            </a:endParaRPr>
          </a:p>
          <a:p>
            <a:pPr algn="ctr"/>
            <a:endParaRPr lang="en-GB" sz="1200" dirty="0"/>
          </a:p>
        </p:txBody>
      </p:sp>
      <p:sp>
        <p:nvSpPr>
          <p:cNvPr id="32" name="Rectangle 31"/>
          <p:cNvSpPr/>
          <p:nvPr/>
        </p:nvSpPr>
        <p:spPr>
          <a:xfrm>
            <a:off x="8597472" y="4664919"/>
            <a:ext cx="1979544" cy="701478"/>
          </a:xfrm>
          <a:prstGeom prst="rect">
            <a:avLst/>
          </a:prstGeom>
          <a:solidFill>
            <a:srgbClr val="584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GB" sz="1200" dirty="0"/>
              <a:t>Cloud discovery tool</a:t>
            </a:r>
          </a:p>
          <a:p>
            <a:pPr algn="ctr"/>
            <a:r>
              <a:rPr lang="en-GB" sz="1200" dirty="0"/>
              <a:t>+ DPRIZM + Questionnaire</a:t>
            </a:r>
          </a:p>
          <a:p>
            <a:pPr algn="ctr"/>
            <a:r>
              <a:rPr lang="en-GB" sz="1200" dirty="0"/>
              <a:t>Workshops</a:t>
            </a:r>
          </a:p>
        </p:txBody>
      </p:sp>
      <p:sp>
        <p:nvSpPr>
          <p:cNvPr id="33" name="TextBox 32"/>
          <p:cNvSpPr txBox="1"/>
          <p:nvPr/>
        </p:nvSpPr>
        <p:spPr>
          <a:xfrm>
            <a:off x="330871" y="2204748"/>
            <a:ext cx="1990854" cy="466344"/>
          </a:xfrm>
          <a:prstGeom prst="rect">
            <a:avLst/>
          </a:prstGeom>
          <a:solidFill>
            <a:schemeClr val="accent6"/>
          </a:solidFill>
        </p:spPr>
        <p:txBody>
          <a:bodyPr wrap="square" rtlCol="0">
            <a:spAutoFit/>
          </a:bodyPr>
          <a:lstStyle/>
          <a:p>
            <a:pPr algn="ctr"/>
            <a:r>
              <a:rPr lang="en-GB" sz="1200" dirty="0">
                <a:solidFill>
                  <a:schemeClr val="bg1"/>
                </a:solidFill>
                <a:latin typeface="Arial Rounded MT Bold" panose="020F0704030504030204" pitchFamily="34" charset="0"/>
              </a:rPr>
              <a:t>Discovery</a:t>
            </a:r>
          </a:p>
        </p:txBody>
      </p:sp>
      <p:sp>
        <p:nvSpPr>
          <p:cNvPr id="36" name="TextBox 35"/>
          <p:cNvSpPr txBox="1"/>
          <p:nvPr/>
        </p:nvSpPr>
        <p:spPr>
          <a:xfrm>
            <a:off x="330869" y="4384450"/>
            <a:ext cx="1990853" cy="276998"/>
          </a:xfrm>
          <a:prstGeom prst="rect">
            <a:avLst/>
          </a:prstGeom>
          <a:solidFill>
            <a:schemeClr val="accent6"/>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strategy</a:t>
            </a:r>
          </a:p>
        </p:txBody>
      </p:sp>
      <p:sp>
        <p:nvSpPr>
          <p:cNvPr id="37" name="TextBox 36"/>
          <p:cNvSpPr txBox="1"/>
          <p:nvPr/>
        </p:nvSpPr>
        <p:spPr>
          <a:xfrm>
            <a:off x="5841326" y="4382104"/>
            <a:ext cx="1990852" cy="276999"/>
          </a:xfrm>
          <a:prstGeom prst="rect">
            <a:avLst/>
          </a:prstGeom>
          <a:solidFill>
            <a:schemeClr val="accent2">
              <a:lumMod val="60000"/>
              <a:lumOff val="40000"/>
            </a:schemeClr>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strategy</a:t>
            </a:r>
          </a:p>
        </p:txBody>
      </p:sp>
      <p:sp>
        <p:nvSpPr>
          <p:cNvPr id="38" name="TextBox 37"/>
          <p:cNvSpPr txBox="1"/>
          <p:nvPr/>
        </p:nvSpPr>
        <p:spPr>
          <a:xfrm>
            <a:off x="8597472" y="4394552"/>
            <a:ext cx="1972932" cy="274741"/>
          </a:xfrm>
          <a:prstGeom prst="rect">
            <a:avLst/>
          </a:prstGeom>
          <a:solidFill>
            <a:schemeClr val="accent1"/>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strategy</a:t>
            </a:r>
          </a:p>
        </p:txBody>
      </p:sp>
      <p:sp>
        <p:nvSpPr>
          <p:cNvPr id="39" name="Oval 38"/>
          <p:cNvSpPr/>
          <p:nvPr/>
        </p:nvSpPr>
        <p:spPr>
          <a:xfrm>
            <a:off x="4172459" y="1604217"/>
            <a:ext cx="513347" cy="513347"/>
          </a:xfrm>
          <a:prstGeom prst="ellipse">
            <a:avLst/>
          </a:prstGeom>
          <a:solidFill>
            <a:srgbClr val="E8B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2</a:t>
            </a:r>
          </a:p>
        </p:txBody>
      </p:sp>
      <p:sp>
        <p:nvSpPr>
          <p:cNvPr id="40" name="TextBox 39"/>
          <p:cNvSpPr txBox="1"/>
          <p:nvPr/>
        </p:nvSpPr>
        <p:spPr>
          <a:xfrm>
            <a:off x="3181859" y="1676223"/>
            <a:ext cx="990600" cy="307777"/>
          </a:xfrm>
          <a:prstGeom prst="rect">
            <a:avLst/>
          </a:prstGeom>
          <a:noFill/>
        </p:spPr>
        <p:txBody>
          <a:bodyPr wrap="square" rtlCol="0">
            <a:spAutoFit/>
          </a:bodyPr>
          <a:lstStyle/>
          <a:p>
            <a:r>
              <a:rPr lang="en-GB" sz="1400" dirty="0">
                <a:latin typeface="Arial Rounded MT Bold" panose="020F0704030504030204" pitchFamily="34" charset="0"/>
              </a:rPr>
              <a:t>Scenario</a:t>
            </a:r>
          </a:p>
        </p:txBody>
      </p:sp>
      <p:sp>
        <p:nvSpPr>
          <p:cNvPr id="41" name="Rectangle 40"/>
          <p:cNvSpPr/>
          <p:nvPr/>
        </p:nvSpPr>
        <p:spPr>
          <a:xfrm>
            <a:off x="3005392" y="1776488"/>
            <a:ext cx="176463" cy="168802"/>
          </a:xfrm>
          <a:prstGeom prst="rect">
            <a:avLst/>
          </a:prstGeom>
          <a:solidFill>
            <a:srgbClr val="E8B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42" name="Rectangle 41"/>
          <p:cNvSpPr/>
          <p:nvPr/>
        </p:nvSpPr>
        <p:spPr>
          <a:xfrm>
            <a:off x="2963281" y="2439121"/>
            <a:ext cx="1990855" cy="1887815"/>
          </a:xfrm>
          <a:prstGeom prst="rect">
            <a:avLst/>
          </a:prstGeom>
          <a:solidFill>
            <a:srgbClr val="E8B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Validation of any existing cloud readiness or discovery validation made by Customer or a vendor.</a:t>
            </a:r>
            <a:endParaRPr kumimoji="0" lang="en-IN" sz="1200" b="0" i="0" u="none" strike="noStrike" kern="0" cap="none" spc="0" normalizeH="0" baseline="0" noProof="0" dirty="0">
              <a:ln>
                <a:noFill/>
              </a:ln>
              <a:solidFill>
                <a:schemeClr val="bg1"/>
              </a:solidFill>
              <a:effectLst/>
              <a:uLnTx/>
              <a:uFillTx/>
            </a:endParaRPr>
          </a:p>
        </p:txBody>
      </p:sp>
      <p:sp>
        <p:nvSpPr>
          <p:cNvPr id="43" name="Rectangle 42"/>
          <p:cNvSpPr/>
          <p:nvPr/>
        </p:nvSpPr>
        <p:spPr>
          <a:xfrm>
            <a:off x="2963281" y="4623075"/>
            <a:ext cx="1990853" cy="77061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GB" sz="1200" dirty="0"/>
              <a:t>Discovery not needed but DPRIZM tool used for Analysis</a:t>
            </a:r>
          </a:p>
        </p:txBody>
      </p:sp>
      <p:sp>
        <p:nvSpPr>
          <p:cNvPr id="45" name="TextBox 44"/>
          <p:cNvSpPr txBox="1"/>
          <p:nvPr/>
        </p:nvSpPr>
        <p:spPr>
          <a:xfrm>
            <a:off x="2963282" y="4354807"/>
            <a:ext cx="1990853" cy="276998"/>
          </a:xfrm>
          <a:prstGeom prst="rect">
            <a:avLst/>
          </a:prstGeom>
          <a:solidFill>
            <a:srgbClr val="E8BE48"/>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strategy</a:t>
            </a:r>
          </a:p>
        </p:txBody>
      </p:sp>
      <p:pic>
        <p:nvPicPr>
          <p:cNvPr id="52" name="Picture 3"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861" y="5467015"/>
            <a:ext cx="868781" cy="48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p:cNvSpPr txBox="1"/>
          <p:nvPr/>
        </p:nvSpPr>
        <p:spPr>
          <a:xfrm>
            <a:off x="2963282" y="2171180"/>
            <a:ext cx="1990855" cy="466344"/>
          </a:xfrm>
          <a:prstGeom prst="rect">
            <a:avLst/>
          </a:prstGeom>
          <a:solidFill>
            <a:schemeClr val="accent4">
              <a:lumMod val="75000"/>
            </a:schemeClr>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Assessment Validation</a:t>
            </a:r>
          </a:p>
        </p:txBody>
      </p:sp>
      <p:sp>
        <p:nvSpPr>
          <p:cNvPr id="56" name="TextBox 55"/>
          <p:cNvSpPr txBox="1"/>
          <p:nvPr/>
        </p:nvSpPr>
        <p:spPr>
          <a:xfrm>
            <a:off x="5841326" y="2185759"/>
            <a:ext cx="1990854" cy="461665"/>
          </a:xfrm>
          <a:prstGeom prst="rect">
            <a:avLst/>
          </a:prstGeom>
          <a:solidFill>
            <a:schemeClr val="accent2">
              <a:lumMod val="75000"/>
            </a:schemeClr>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 Assessment Validation</a:t>
            </a:r>
          </a:p>
        </p:txBody>
      </p:sp>
      <p:sp>
        <p:nvSpPr>
          <p:cNvPr id="57" name="TextBox 56"/>
          <p:cNvSpPr txBox="1"/>
          <p:nvPr/>
        </p:nvSpPr>
        <p:spPr>
          <a:xfrm>
            <a:off x="8579515" y="2171181"/>
            <a:ext cx="1993392" cy="461665"/>
          </a:xfrm>
          <a:prstGeom prst="rect">
            <a:avLst/>
          </a:prstGeom>
          <a:solidFill>
            <a:srgbClr val="5844EC"/>
          </a:solidFill>
        </p:spPr>
        <p:txBody>
          <a:bodyPr wrap="square" rtlCol="0">
            <a:spAutoFit/>
          </a:bodyPr>
          <a:lstStyle>
            <a:defPPr>
              <a:defRPr lang="en-US"/>
            </a:defPPr>
            <a:lvl1pPr algn="ctr">
              <a:defRPr sz="1200">
                <a:latin typeface="Arial Rounded MT Bold" panose="020F0704030504030204" pitchFamily="34" charset="0"/>
              </a:defRPr>
            </a:lvl1pPr>
          </a:lstStyle>
          <a:p>
            <a:r>
              <a:rPr lang="en-GB" dirty="0">
                <a:solidFill>
                  <a:schemeClr val="bg1"/>
                </a:solidFill>
              </a:rPr>
              <a:t>Discovery + Full Assessment</a:t>
            </a:r>
          </a:p>
        </p:txBody>
      </p:sp>
      <p:sp>
        <p:nvSpPr>
          <p:cNvPr id="62" name="TextBox 61"/>
          <p:cNvSpPr txBox="1"/>
          <p:nvPr/>
        </p:nvSpPr>
        <p:spPr>
          <a:xfrm>
            <a:off x="10650004" y="2941327"/>
            <a:ext cx="1541996" cy="1446550"/>
          </a:xfrm>
          <a:prstGeom prst="rect">
            <a:avLst/>
          </a:prstGeom>
          <a:noFill/>
        </p:spPr>
        <p:txBody>
          <a:bodyPr wrap="square" rtlCol="0">
            <a:spAutoFit/>
          </a:bodyPr>
          <a:lstStyle/>
          <a:p>
            <a:r>
              <a:rPr lang="en-GB" sz="1100" dirty="0"/>
              <a:t>****</a:t>
            </a:r>
          </a:p>
          <a:p>
            <a:r>
              <a:rPr lang="en-GB" sz="1100" dirty="0"/>
              <a:t>We also leverage other sources of information such as CMDB, Wiki Portal, Application Technical Artefacts, Arch docs etc. </a:t>
            </a:r>
          </a:p>
        </p:txBody>
      </p:sp>
      <p:sp>
        <p:nvSpPr>
          <p:cNvPr id="63" name="Slide Number Placeholder 62"/>
          <p:cNvSpPr>
            <a:spLocks noGrp="1"/>
          </p:cNvSpPr>
          <p:nvPr>
            <p:ph type="sldNum" sz="quarter" idx="12"/>
          </p:nvPr>
        </p:nvSpPr>
        <p:spPr>
          <a:xfrm>
            <a:off x="8610600" y="575583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FFB13-35EA-4D9C-966E-2665F18DB747}" type="slidenum">
              <a:rPr lang="en-GB" smtClean="0"/>
              <a:pPr/>
              <a:t>4</a:t>
            </a:fld>
            <a:endParaRPr lang="en-GB" dirty="0"/>
          </a:p>
        </p:txBody>
      </p:sp>
      <p:pic>
        <p:nvPicPr>
          <p:cNvPr id="64" name="Picture 63">
            <a:extLst>
              <a:ext uri="{FF2B5EF4-FFF2-40B4-BE49-F238E27FC236}">
                <a16:creationId xmlns:a16="http://schemas.microsoft.com/office/drawing/2014/main" id="{D3A64D53-8A2E-4EF1-A477-D31A00687B31}"/>
              </a:ext>
            </a:extLst>
          </p:cNvPr>
          <p:cNvPicPr>
            <a:picLocks noChangeAspect="1"/>
          </p:cNvPicPr>
          <p:nvPr/>
        </p:nvPicPr>
        <p:blipFill>
          <a:blip r:embed="rId4"/>
          <a:stretch>
            <a:fillRect/>
          </a:stretch>
        </p:blipFill>
        <p:spPr>
          <a:xfrm>
            <a:off x="372921" y="5569223"/>
            <a:ext cx="1705469" cy="372551"/>
          </a:xfrm>
          <a:prstGeom prst="rect">
            <a:avLst/>
          </a:prstGeom>
        </p:spPr>
      </p:pic>
      <p:pic>
        <p:nvPicPr>
          <p:cNvPr id="65" name="Google Shape;55;p9">
            <a:extLst>
              <a:ext uri="{FF2B5EF4-FFF2-40B4-BE49-F238E27FC236}">
                <a16:creationId xmlns:a16="http://schemas.microsoft.com/office/drawing/2014/main" id="{2293E05B-EBDD-46CD-872B-0775167E2269}"/>
              </a:ext>
            </a:extLst>
          </p:cNvPr>
          <p:cNvPicPr preferRelativeResize="0"/>
          <p:nvPr/>
        </p:nvPicPr>
        <p:blipFill>
          <a:blip r:embed="rId5">
            <a:alphaModFix/>
          </a:blip>
          <a:stretch>
            <a:fillRect/>
          </a:stretch>
        </p:blipFill>
        <p:spPr>
          <a:xfrm>
            <a:off x="324651" y="6018631"/>
            <a:ext cx="465515" cy="354713"/>
          </a:xfrm>
          <a:prstGeom prst="rect">
            <a:avLst/>
          </a:prstGeom>
          <a:noFill/>
          <a:ln>
            <a:noFill/>
          </a:ln>
        </p:spPr>
      </p:pic>
      <p:sp>
        <p:nvSpPr>
          <p:cNvPr id="3" name="TextBox 2">
            <a:extLst>
              <a:ext uri="{FF2B5EF4-FFF2-40B4-BE49-F238E27FC236}">
                <a16:creationId xmlns:a16="http://schemas.microsoft.com/office/drawing/2014/main" id="{4F09057A-8DDA-4DFA-9056-8F10095693F0}"/>
              </a:ext>
            </a:extLst>
          </p:cNvPr>
          <p:cNvSpPr txBox="1"/>
          <p:nvPr/>
        </p:nvSpPr>
        <p:spPr>
          <a:xfrm>
            <a:off x="790166" y="6006144"/>
            <a:ext cx="1402948" cy="368662"/>
          </a:xfrm>
          <a:prstGeom prst="rect">
            <a:avLst/>
          </a:prstGeom>
          <a:noFill/>
        </p:spPr>
        <p:txBody>
          <a:bodyPr wrap="none" rtlCol="0">
            <a:spAutoFit/>
          </a:bodyPr>
          <a:lstStyle/>
          <a:p>
            <a:r>
              <a:rPr lang="en-US" dirty="0">
                <a:solidFill>
                  <a:schemeClr val="bg2">
                    <a:lumMod val="60000"/>
                    <a:lumOff val="40000"/>
                  </a:schemeClr>
                </a:solidFill>
              </a:rPr>
              <a:t>Cloudamize</a:t>
            </a:r>
          </a:p>
        </p:txBody>
      </p:sp>
      <p:grpSp>
        <p:nvGrpSpPr>
          <p:cNvPr id="13" name="Group 12">
            <a:extLst>
              <a:ext uri="{FF2B5EF4-FFF2-40B4-BE49-F238E27FC236}">
                <a16:creationId xmlns:a16="http://schemas.microsoft.com/office/drawing/2014/main" id="{47CCDDEE-D55B-4446-8607-E934F7FC0C8A}"/>
              </a:ext>
            </a:extLst>
          </p:cNvPr>
          <p:cNvGrpSpPr/>
          <p:nvPr/>
        </p:nvGrpSpPr>
        <p:grpSpPr>
          <a:xfrm>
            <a:off x="5883436" y="5500054"/>
            <a:ext cx="1868463" cy="1020323"/>
            <a:chOff x="5883436" y="5500054"/>
            <a:chExt cx="1868463" cy="1256667"/>
          </a:xfrm>
        </p:grpSpPr>
        <p:pic>
          <p:nvPicPr>
            <p:cNvPr id="47" name="Picture 46"/>
            <p:cNvPicPr>
              <a:picLocks noChangeAspect="1"/>
            </p:cNvPicPr>
            <p:nvPr/>
          </p:nvPicPr>
          <p:blipFill>
            <a:blip r:embed="rId4"/>
            <a:stretch>
              <a:fillRect/>
            </a:stretch>
          </p:blipFill>
          <p:spPr>
            <a:xfrm>
              <a:off x="5883436" y="5500054"/>
              <a:ext cx="1705469" cy="373229"/>
            </a:xfrm>
            <a:prstGeom prst="rect">
              <a:avLst/>
            </a:prstGeom>
          </p:spPr>
        </p:pic>
        <p:pic>
          <p:nvPicPr>
            <p:cNvPr id="49" name="Picture 3"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436" y="6270625"/>
              <a:ext cx="751977" cy="48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Google Shape;55;p9">
              <a:extLst>
                <a:ext uri="{FF2B5EF4-FFF2-40B4-BE49-F238E27FC236}">
                  <a16:creationId xmlns:a16="http://schemas.microsoft.com/office/drawing/2014/main" id="{BD012A1B-E84A-4A92-A2C2-4322ABA7E66B}"/>
                </a:ext>
              </a:extLst>
            </p:cNvPr>
            <p:cNvPicPr preferRelativeResize="0"/>
            <p:nvPr/>
          </p:nvPicPr>
          <p:blipFill>
            <a:blip r:embed="rId5">
              <a:alphaModFix/>
            </a:blip>
            <a:stretch>
              <a:fillRect/>
            </a:stretch>
          </p:blipFill>
          <p:spPr>
            <a:xfrm>
              <a:off x="5883436" y="5871640"/>
              <a:ext cx="465515" cy="355358"/>
            </a:xfrm>
            <a:prstGeom prst="rect">
              <a:avLst/>
            </a:prstGeom>
            <a:noFill/>
            <a:ln>
              <a:noFill/>
            </a:ln>
          </p:spPr>
        </p:pic>
        <p:sp>
          <p:nvSpPr>
            <p:cNvPr id="67" name="TextBox 66">
              <a:extLst>
                <a:ext uri="{FF2B5EF4-FFF2-40B4-BE49-F238E27FC236}">
                  <a16:creationId xmlns:a16="http://schemas.microsoft.com/office/drawing/2014/main" id="{6CF2E688-2471-4149-92FB-B01CD7FF7274}"/>
                </a:ext>
              </a:extLst>
            </p:cNvPr>
            <p:cNvSpPr txBox="1"/>
            <p:nvPr/>
          </p:nvSpPr>
          <p:spPr>
            <a:xfrm>
              <a:off x="6348951" y="5859131"/>
              <a:ext cx="1402948" cy="369332"/>
            </a:xfrm>
            <a:prstGeom prst="rect">
              <a:avLst/>
            </a:prstGeom>
            <a:noFill/>
          </p:spPr>
          <p:txBody>
            <a:bodyPr wrap="none" rtlCol="0">
              <a:spAutoFit/>
            </a:bodyPr>
            <a:lstStyle/>
            <a:p>
              <a:r>
                <a:rPr lang="en-US" dirty="0">
                  <a:solidFill>
                    <a:schemeClr val="bg2">
                      <a:lumMod val="60000"/>
                      <a:lumOff val="40000"/>
                    </a:schemeClr>
                  </a:solidFill>
                </a:rPr>
                <a:t>Cloudamize</a:t>
              </a:r>
            </a:p>
          </p:txBody>
        </p:sp>
      </p:grpSp>
      <p:grpSp>
        <p:nvGrpSpPr>
          <p:cNvPr id="11" name="Group 10">
            <a:extLst>
              <a:ext uri="{FF2B5EF4-FFF2-40B4-BE49-F238E27FC236}">
                <a16:creationId xmlns:a16="http://schemas.microsoft.com/office/drawing/2014/main" id="{1DBEA8CB-67A7-4A18-AC7E-579C79DB25C0}"/>
              </a:ext>
            </a:extLst>
          </p:cNvPr>
          <p:cNvGrpSpPr/>
          <p:nvPr/>
        </p:nvGrpSpPr>
        <p:grpSpPr>
          <a:xfrm>
            <a:off x="8579514" y="5414264"/>
            <a:ext cx="1990890" cy="1191607"/>
            <a:chOff x="8579514" y="5523449"/>
            <a:chExt cx="1990890" cy="1283483"/>
          </a:xfrm>
        </p:grpSpPr>
        <p:pic>
          <p:nvPicPr>
            <p:cNvPr id="48" name="Picture 47"/>
            <p:cNvPicPr>
              <a:picLocks noChangeAspect="1"/>
            </p:cNvPicPr>
            <p:nvPr/>
          </p:nvPicPr>
          <p:blipFill>
            <a:blip r:embed="rId4"/>
            <a:stretch>
              <a:fillRect/>
            </a:stretch>
          </p:blipFill>
          <p:spPr>
            <a:xfrm>
              <a:off x="8624464" y="5523449"/>
              <a:ext cx="1705469" cy="373229"/>
            </a:xfrm>
            <a:prstGeom prst="rect">
              <a:avLst/>
            </a:prstGeom>
          </p:spPr>
        </p:pic>
        <p:pic>
          <p:nvPicPr>
            <p:cNvPr id="50" name="Picture 3"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8646" y="6313428"/>
              <a:ext cx="901758" cy="48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60"/>
            <p:cNvSpPr/>
            <p:nvPr/>
          </p:nvSpPr>
          <p:spPr>
            <a:xfrm>
              <a:off x="8579514" y="6320837"/>
              <a:ext cx="1027445" cy="486095"/>
            </a:xfrm>
            <a:prstGeom prst="rect">
              <a:avLst/>
            </a:prstGeom>
            <a:solidFill>
              <a:srgbClr val="4A51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Cloud Accelerate Toolkit</a:t>
              </a:r>
            </a:p>
          </p:txBody>
        </p:sp>
        <p:pic>
          <p:nvPicPr>
            <p:cNvPr id="68" name="Google Shape;55;p9">
              <a:extLst>
                <a:ext uri="{FF2B5EF4-FFF2-40B4-BE49-F238E27FC236}">
                  <a16:creationId xmlns:a16="http://schemas.microsoft.com/office/drawing/2014/main" id="{BE4A2C43-5745-4484-9D2C-36E5D7F4FBA2}"/>
                </a:ext>
              </a:extLst>
            </p:cNvPr>
            <p:cNvPicPr preferRelativeResize="0"/>
            <p:nvPr/>
          </p:nvPicPr>
          <p:blipFill>
            <a:blip r:embed="rId5">
              <a:alphaModFix/>
            </a:blip>
            <a:stretch>
              <a:fillRect/>
            </a:stretch>
          </p:blipFill>
          <p:spPr>
            <a:xfrm>
              <a:off x="8599213" y="5915726"/>
              <a:ext cx="465515" cy="355358"/>
            </a:xfrm>
            <a:prstGeom prst="rect">
              <a:avLst/>
            </a:prstGeom>
            <a:noFill/>
            <a:ln>
              <a:noFill/>
            </a:ln>
          </p:spPr>
        </p:pic>
        <p:sp>
          <p:nvSpPr>
            <p:cNvPr id="69" name="TextBox 68">
              <a:extLst>
                <a:ext uri="{FF2B5EF4-FFF2-40B4-BE49-F238E27FC236}">
                  <a16:creationId xmlns:a16="http://schemas.microsoft.com/office/drawing/2014/main" id="{00F71550-4EC9-4E1C-8F18-7351D63E2559}"/>
                </a:ext>
              </a:extLst>
            </p:cNvPr>
            <p:cNvSpPr txBox="1"/>
            <p:nvPr/>
          </p:nvSpPr>
          <p:spPr>
            <a:xfrm>
              <a:off x="9064728" y="5903217"/>
              <a:ext cx="1402948" cy="369332"/>
            </a:xfrm>
            <a:prstGeom prst="rect">
              <a:avLst/>
            </a:prstGeom>
            <a:noFill/>
          </p:spPr>
          <p:txBody>
            <a:bodyPr wrap="none" rtlCol="0">
              <a:spAutoFit/>
            </a:bodyPr>
            <a:lstStyle/>
            <a:p>
              <a:r>
                <a:rPr lang="en-US" dirty="0">
                  <a:solidFill>
                    <a:schemeClr val="bg2">
                      <a:lumMod val="60000"/>
                      <a:lumOff val="40000"/>
                    </a:schemeClr>
                  </a:solidFill>
                </a:rPr>
                <a:t>Cloudamize</a:t>
              </a:r>
            </a:p>
          </p:txBody>
        </p:sp>
      </p:grpSp>
    </p:spTree>
    <p:extLst>
      <p:ext uri="{BB962C8B-B14F-4D97-AF65-F5344CB8AC3E}">
        <p14:creationId xmlns:p14="http://schemas.microsoft.com/office/powerpoint/2010/main" val="40330405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4A39-FADB-475C-8CBB-FE46874921FB}"/>
              </a:ext>
            </a:extLst>
          </p:cNvPr>
          <p:cNvSpPr>
            <a:spLocks noGrp="1"/>
          </p:cNvSpPr>
          <p:nvPr>
            <p:ph type="title"/>
          </p:nvPr>
        </p:nvSpPr>
        <p:spPr/>
        <p:txBody>
          <a:bodyPr/>
          <a:lstStyle/>
          <a:p>
            <a:r>
              <a:rPr lang="en-IN" sz="2400" dirty="0">
                <a:solidFill>
                  <a:srgbClr val="0070C0"/>
                </a:solidFill>
                <a:latin typeface="+mn-lt"/>
              </a:rPr>
              <a:t>Cloudscape Output (SAMPLE)</a:t>
            </a:r>
            <a:endParaRPr lang="en-US" dirty="0">
              <a:solidFill>
                <a:srgbClr val="FF0000"/>
              </a:solidFill>
            </a:endParaRPr>
          </a:p>
        </p:txBody>
      </p:sp>
      <p:cxnSp>
        <p:nvCxnSpPr>
          <p:cNvPr id="169" name="Straight Connector 168">
            <a:extLst>
              <a:ext uri="{FF2B5EF4-FFF2-40B4-BE49-F238E27FC236}">
                <a16:creationId xmlns:a16="http://schemas.microsoft.com/office/drawing/2014/main" id="{EFBD0BB2-6F6B-4F30-B3EA-3340833BC2F0}"/>
              </a:ext>
            </a:extLst>
          </p:cNvPr>
          <p:cNvCxnSpPr/>
          <p:nvPr/>
        </p:nvCxnSpPr>
        <p:spPr bwMode="auto">
          <a:xfrm>
            <a:off x="5117911" y="890516"/>
            <a:ext cx="0" cy="3848669"/>
          </a:xfrm>
          <a:prstGeom prst="line">
            <a:avLst/>
          </a:prstGeom>
          <a:solidFill>
            <a:schemeClr val="accent1"/>
          </a:solidFill>
          <a:ln w="3175" cap="flat" cmpd="sng" algn="ctr">
            <a:solidFill>
              <a:srgbClr val="850909"/>
            </a:solidFill>
            <a:prstDash val="solid"/>
            <a:miter lim="800000"/>
            <a:headEnd type="none" w="med" len="med"/>
            <a:tailEnd type="none" w="med" len="med"/>
          </a:ln>
          <a:effectLst/>
        </p:spPr>
      </p:cxnSp>
      <p:sp>
        <p:nvSpPr>
          <p:cNvPr id="170" name="TextBox 169">
            <a:extLst>
              <a:ext uri="{FF2B5EF4-FFF2-40B4-BE49-F238E27FC236}">
                <a16:creationId xmlns:a16="http://schemas.microsoft.com/office/drawing/2014/main" id="{D6854A15-B5D1-41D6-8816-B49C8543E804}"/>
              </a:ext>
            </a:extLst>
          </p:cNvPr>
          <p:cNvSpPr txBox="1"/>
          <p:nvPr/>
        </p:nvSpPr>
        <p:spPr>
          <a:xfrm>
            <a:off x="1652582" y="1054214"/>
            <a:ext cx="2547492" cy="461665"/>
          </a:xfrm>
          <a:prstGeom prst="rect">
            <a:avLst/>
          </a:prstGeom>
          <a:noFill/>
        </p:spPr>
        <p:txBody>
          <a:bodyPr wrap="none" rtlCol="0">
            <a:spAutoFit/>
          </a:bodyPr>
          <a:lstStyle/>
          <a:p>
            <a:r>
              <a:rPr lang="en-US" sz="2400" dirty="0"/>
              <a:t>Application Stack</a:t>
            </a:r>
          </a:p>
        </p:txBody>
      </p:sp>
      <p:sp>
        <p:nvSpPr>
          <p:cNvPr id="171" name="TextBox 170">
            <a:extLst>
              <a:ext uri="{FF2B5EF4-FFF2-40B4-BE49-F238E27FC236}">
                <a16:creationId xmlns:a16="http://schemas.microsoft.com/office/drawing/2014/main" id="{AD80897A-66D4-45F1-975B-72C9D999BDDC}"/>
              </a:ext>
            </a:extLst>
          </p:cNvPr>
          <p:cNvSpPr txBox="1"/>
          <p:nvPr/>
        </p:nvSpPr>
        <p:spPr>
          <a:xfrm>
            <a:off x="6530340" y="1054213"/>
            <a:ext cx="2547492" cy="461665"/>
          </a:xfrm>
          <a:prstGeom prst="rect">
            <a:avLst/>
          </a:prstGeom>
          <a:noFill/>
        </p:spPr>
        <p:txBody>
          <a:bodyPr wrap="none" rtlCol="0">
            <a:spAutoFit/>
          </a:bodyPr>
          <a:lstStyle/>
          <a:p>
            <a:r>
              <a:rPr lang="en-US" sz="2400" dirty="0"/>
              <a:t>Dependent Stack</a:t>
            </a:r>
          </a:p>
        </p:txBody>
      </p:sp>
      <p:graphicFrame>
        <p:nvGraphicFramePr>
          <p:cNvPr id="172" name="Table 171">
            <a:extLst>
              <a:ext uri="{FF2B5EF4-FFF2-40B4-BE49-F238E27FC236}">
                <a16:creationId xmlns:a16="http://schemas.microsoft.com/office/drawing/2014/main" id="{645B7311-DD06-4E55-9E3B-3D08167EDD62}"/>
              </a:ext>
            </a:extLst>
          </p:cNvPr>
          <p:cNvGraphicFramePr>
            <a:graphicFrameLocks noGrp="1"/>
          </p:cNvGraphicFramePr>
          <p:nvPr/>
        </p:nvGraphicFramePr>
        <p:xfrm>
          <a:off x="193964" y="4185612"/>
          <a:ext cx="11591637" cy="2308013"/>
        </p:xfrm>
        <a:graphic>
          <a:graphicData uri="http://schemas.openxmlformats.org/drawingml/2006/table">
            <a:tbl>
              <a:tblPr/>
              <a:tblGrid>
                <a:gridCol w="964341">
                  <a:extLst>
                    <a:ext uri="{9D8B030D-6E8A-4147-A177-3AD203B41FA5}">
                      <a16:colId xmlns:a16="http://schemas.microsoft.com/office/drawing/2014/main" val="1487692298"/>
                    </a:ext>
                  </a:extLst>
                </a:gridCol>
                <a:gridCol w="804423">
                  <a:extLst>
                    <a:ext uri="{9D8B030D-6E8A-4147-A177-3AD203B41FA5}">
                      <a16:colId xmlns:a16="http://schemas.microsoft.com/office/drawing/2014/main" val="1480491960"/>
                    </a:ext>
                  </a:extLst>
                </a:gridCol>
                <a:gridCol w="1032621">
                  <a:extLst>
                    <a:ext uri="{9D8B030D-6E8A-4147-A177-3AD203B41FA5}">
                      <a16:colId xmlns:a16="http://schemas.microsoft.com/office/drawing/2014/main" val="1678162875"/>
                    </a:ext>
                  </a:extLst>
                </a:gridCol>
                <a:gridCol w="1238421">
                  <a:extLst>
                    <a:ext uri="{9D8B030D-6E8A-4147-A177-3AD203B41FA5}">
                      <a16:colId xmlns:a16="http://schemas.microsoft.com/office/drawing/2014/main" val="3109729147"/>
                    </a:ext>
                  </a:extLst>
                </a:gridCol>
                <a:gridCol w="964341">
                  <a:extLst>
                    <a:ext uri="{9D8B030D-6E8A-4147-A177-3AD203B41FA5}">
                      <a16:colId xmlns:a16="http://schemas.microsoft.com/office/drawing/2014/main" val="1136184292"/>
                    </a:ext>
                  </a:extLst>
                </a:gridCol>
                <a:gridCol w="801444">
                  <a:extLst>
                    <a:ext uri="{9D8B030D-6E8A-4147-A177-3AD203B41FA5}">
                      <a16:colId xmlns:a16="http://schemas.microsoft.com/office/drawing/2014/main" val="1346581713"/>
                    </a:ext>
                  </a:extLst>
                </a:gridCol>
                <a:gridCol w="729136">
                  <a:extLst>
                    <a:ext uri="{9D8B030D-6E8A-4147-A177-3AD203B41FA5}">
                      <a16:colId xmlns:a16="http://schemas.microsoft.com/office/drawing/2014/main" val="3387220149"/>
                    </a:ext>
                  </a:extLst>
                </a:gridCol>
                <a:gridCol w="1551709">
                  <a:extLst>
                    <a:ext uri="{9D8B030D-6E8A-4147-A177-3AD203B41FA5}">
                      <a16:colId xmlns:a16="http://schemas.microsoft.com/office/drawing/2014/main" val="2946325052"/>
                    </a:ext>
                  </a:extLst>
                </a:gridCol>
                <a:gridCol w="858982">
                  <a:extLst>
                    <a:ext uri="{9D8B030D-6E8A-4147-A177-3AD203B41FA5}">
                      <a16:colId xmlns:a16="http://schemas.microsoft.com/office/drawing/2014/main" val="2672090444"/>
                    </a:ext>
                  </a:extLst>
                </a:gridCol>
                <a:gridCol w="942109">
                  <a:extLst>
                    <a:ext uri="{9D8B030D-6E8A-4147-A177-3AD203B41FA5}">
                      <a16:colId xmlns:a16="http://schemas.microsoft.com/office/drawing/2014/main" val="3606110345"/>
                    </a:ext>
                  </a:extLst>
                </a:gridCol>
                <a:gridCol w="739769">
                  <a:extLst>
                    <a:ext uri="{9D8B030D-6E8A-4147-A177-3AD203B41FA5}">
                      <a16:colId xmlns:a16="http://schemas.microsoft.com/office/drawing/2014/main" val="843009230"/>
                    </a:ext>
                  </a:extLst>
                </a:gridCol>
                <a:gridCol w="964341">
                  <a:extLst>
                    <a:ext uri="{9D8B030D-6E8A-4147-A177-3AD203B41FA5}">
                      <a16:colId xmlns:a16="http://schemas.microsoft.com/office/drawing/2014/main" val="3698703126"/>
                    </a:ext>
                  </a:extLst>
                </a:gridCol>
              </a:tblGrid>
              <a:tr h="270238">
                <a:tc>
                  <a:txBody>
                    <a:bodyPr/>
                    <a:lstStyle/>
                    <a:p>
                      <a:pPr algn="l" fontAlgn="ctr"/>
                      <a:r>
                        <a:rPr lang="en-US" sz="1200" b="1" i="0" u="none" strike="noStrike" dirty="0">
                          <a:solidFill>
                            <a:srgbClr val="000000"/>
                          </a:solidFill>
                          <a:effectLst/>
                          <a:latin typeface="Calibri" panose="020F0502020204030204" pitchFamily="34" charset="0"/>
                        </a:rPr>
                        <a:t>Application list</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dirty="0">
                          <a:solidFill>
                            <a:srgbClr val="000000"/>
                          </a:solidFill>
                          <a:effectLst/>
                          <a:latin typeface="Calibri" panose="020F0502020204030204" pitchFamily="34" charset="0"/>
                        </a:rPr>
                        <a:t>Cloudscape Application Name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ctr"/>
                      <a:r>
                        <a:rPr lang="en-US" sz="1200" b="1" i="0" u="none" strike="noStrike">
                          <a:solidFill>
                            <a:srgbClr val="000000"/>
                          </a:solidFill>
                          <a:effectLst/>
                          <a:latin typeface="Calibri" panose="020F0502020204030204" pitchFamily="34" charset="0"/>
                        </a:rPr>
                        <a:t>Hostname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dirty="0">
                          <a:solidFill>
                            <a:srgbClr val="000000"/>
                          </a:solidFill>
                          <a:effectLst/>
                          <a:latin typeface="Calibri" panose="020F0502020204030204" pitchFamily="34" charset="0"/>
                        </a:rPr>
                        <a:t>Cloudscape Hostname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ctr"/>
                      <a:r>
                        <a:rPr lang="en-US" sz="1200" b="1" i="0" u="none" strike="noStrike">
                          <a:solidFill>
                            <a:srgbClr val="000000"/>
                          </a:solidFill>
                          <a:effectLst/>
                          <a:latin typeface="Calibri" panose="020F0502020204030204" pitchFamily="34" charset="0"/>
                        </a:rPr>
                        <a:t>Cloudscape IP Address</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ctr"/>
                      <a:r>
                        <a:rPr lang="en-US" sz="1200" b="1" i="0" u="none" strike="noStrike">
                          <a:solidFill>
                            <a:srgbClr val="000000"/>
                          </a:solidFill>
                          <a:effectLst/>
                          <a:latin typeface="Calibri" panose="020F0502020204030204" pitchFamily="34" charset="0"/>
                        </a:rPr>
                        <a:t>Environment </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a:solidFill>
                            <a:srgbClr val="000000"/>
                          </a:solidFill>
                          <a:effectLst/>
                          <a:latin typeface="Calibri" panose="020F0502020204030204" pitchFamily="34" charset="0"/>
                        </a:rPr>
                        <a:t>Operating System</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a:solidFill>
                            <a:srgbClr val="000000"/>
                          </a:solidFill>
                          <a:effectLst/>
                          <a:latin typeface="Calibri" panose="020F0502020204030204" pitchFamily="34" charset="0"/>
                        </a:rPr>
                        <a:t>Cloudscape OS</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ctr"/>
                      <a:r>
                        <a:rPr lang="en-US" sz="1200" b="1" i="0" u="none" strike="noStrike">
                          <a:solidFill>
                            <a:srgbClr val="000000"/>
                          </a:solidFill>
                          <a:effectLst/>
                          <a:latin typeface="Calibri" panose="020F0502020204030204" pitchFamily="34" charset="0"/>
                        </a:rPr>
                        <a:t>Middleware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a:solidFill>
                            <a:srgbClr val="000000"/>
                          </a:solidFill>
                          <a:effectLst/>
                          <a:latin typeface="Calibri" panose="020F0502020204030204" pitchFamily="34" charset="0"/>
                        </a:rPr>
                        <a:t>Cloudscape Middleware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ctr"/>
                      <a:r>
                        <a:rPr lang="en-US" sz="1200" b="1" i="0" u="none" strike="noStrike" dirty="0">
                          <a:solidFill>
                            <a:srgbClr val="000000"/>
                          </a:solidFill>
                          <a:effectLst/>
                          <a:latin typeface="Calibri" panose="020F0502020204030204" pitchFamily="34" charset="0"/>
                        </a:rPr>
                        <a:t>Database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ctr"/>
                      <a:r>
                        <a:rPr lang="en-US" sz="1200" b="1" i="0" u="none" strike="noStrike">
                          <a:solidFill>
                            <a:srgbClr val="000000"/>
                          </a:solidFill>
                          <a:effectLst/>
                          <a:latin typeface="Calibri" panose="020F0502020204030204" pitchFamily="34" charset="0"/>
                        </a:rPr>
                        <a:t>Cloudscape Database</a:t>
                      </a:r>
                    </a:p>
                  </a:txBody>
                  <a:tcPr marL="41504" marR="4612" marT="46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592671480"/>
                  </a:ext>
                </a:extLst>
              </a:tr>
              <a:tr h="166939">
                <a:tc>
                  <a:txBody>
                    <a:bodyPr/>
                    <a:lstStyle/>
                    <a:p>
                      <a:pPr algn="l" fontAlgn="b"/>
                      <a:r>
                        <a:rPr lang="en-US" sz="1100" b="0" i="0" u="none" strike="noStrike" dirty="0">
                          <a:solidFill>
                            <a:srgbClr val="000000"/>
                          </a:solidFill>
                          <a:effectLst/>
                          <a:latin typeface="Calibri" panose="020F0502020204030204" pitchFamily="34" charset="0"/>
                        </a:rPr>
                        <a:t>Revitas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USSLCLNXD2025</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RISCdecom - usslclnxd2025</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highlight>
                            <a:srgbClr val="FFFF00"/>
                          </a:highlight>
                          <a:latin typeface="Calibri" panose="020F0502020204030204" pitchFamily="34" charset="0"/>
                        </a:rPr>
                        <a:t>RISCdecom-10.15.163.173</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Dev</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Linux</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Red Hat Enterprise Linux 6 (64-bit)</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JBoss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269087"/>
                  </a:ext>
                </a:extLst>
              </a:tr>
              <a:tr h="166939">
                <a:tc>
                  <a:txBody>
                    <a:bodyPr/>
                    <a:lstStyle/>
                    <a:p>
                      <a:pPr algn="l" fontAlgn="b"/>
                      <a:r>
                        <a:rPr lang="en-US" sz="1100" b="0" i="0" u="none" strike="noStrike">
                          <a:solidFill>
                            <a:srgbClr val="000000"/>
                          </a:solidFill>
                          <a:effectLst/>
                          <a:latin typeface="Calibri" panose="020F0502020204030204" pitchFamily="34" charset="0"/>
                        </a:rPr>
                        <a:t>Revitas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USSLCLNXD2026</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RISCdecom - usslclnxd2026</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highlight>
                            <a:srgbClr val="FFFF00"/>
                          </a:highlight>
                          <a:latin typeface="Calibri" panose="020F0502020204030204" pitchFamily="34" charset="0"/>
                        </a:rPr>
                        <a:t>RISCdecom-10.15.163.174</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Dev</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Linux</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Red Hat Enterprise Linux 6 (64-bit)</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JBoss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950074"/>
                  </a:ext>
                </a:extLst>
              </a:tr>
              <a:tr h="735085">
                <a:tc>
                  <a:txBody>
                    <a:bodyPr/>
                    <a:lstStyle/>
                    <a:p>
                      <a:pPr algn="l" fontAlgn="b"/>
                      <a:r>
                        <a:rPr lang="en-US" sz="1100" b="0" i="0" u="none" strike="noStrike">
                          <a:solidFill>
                            <a:srgbClr val="000000"/>
                          </a:solidFill>
                          <a:effectLst/>
                          <a:latin typeface="Calibri" panose="020F0502020204030204" pitchFamily="34" charset="0"/>
                        </a:rPr>
                        <a:t>Revitas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DREVITAS</a:t>
                      </a:r>
                    </a:p>
                    <a:p>
                      <a:pPr algn="l" fontAlgn="b"/>
                      <a:r>
                        <a:rPr lang="en-US" sz="1100" b="0" i="0" u="none" strike="noStrike" dirty="0">
                          <a:solidFill>
                            <a:srgbClr val="000000"/>
                          </a:solidFill>
                          <a:effectLst/>
                          <a:latin typeface="Calibri" panose="020F0502020204030204" pitchFamily="34" charset="0"/>
                        </a:rPr>
                        <a:t>ORA</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USSLCUNXD1024</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usslcunxd1024</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10.15.120.114</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AIX</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AIX 7.2</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Oracle 11.2</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oracle-11.2.0.4.0</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885629"/>
                  </a:ext>
                </a:extLst>
              </a:tr>
              <a:tr h="166939">
                <a:tc>
                  <a:txBody>
                    <a:bodyPr/>
                    <a:lstStyle/>
                    <a:p>
                      <a:pPr algn="l" fontAlgn="b"/>
                      <a:r>
                        <a:rPr lang="en-US" sz="1100" b="0" i="0" u="none" strike="noStrike">
                          <a:solidFill>
                            <a:srgbClr val="000000"/>
                          </a:solidFill>
                          <a:effectLst/>
                          <a:latin typeface="Calibri" panose="020F0502020204030204" pitchFamily="34" charset="0"/>
                        </a:rPr>
                        <a:t>Revitas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USSLCLNXD2027</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RISCdecom - usslclnxd2027</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highlight>
                            <a:srgbClr val="FFFF00"/>
                          </a:highlight>
                          <a:latin typeface="Calibri" panose="020F0502020204030204" pitchFamily="34" charset="0"/>
                        </a:rPr>
                        <a:t>RISCdecom-10.15.163.175</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Dev</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Linux</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Red Hat Enterprise Linux 6 (64-bit)</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Cognos</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41504" marR="4612" marT="46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433365"/>
                  </a:ext>
                </a:extLst>
              </a:tr>
            </a:tbl>
          </a:graphicData>
        </a:graphic>
      </p:graphicFrame>
      <p:pic>
        <p:nvPicPr>
          <p:cNvPr id="173" name="Picture 172">
            <a:extLst>
              <a:ext uri="{FF2B5EF4-FFF2-40B4-BE49-F238E27FC236}">
                <a16:creationId xmlns:a16="http://schemas.microsoft.com/office/drawing/2014/main" id="{1789E00B-09A6-4C24-A59B-8DFE5275BAF3}"/>
              </a:ext>
            </a:extLst>
          </p:cNvPr>
          <p:cNvPicPr>
            <a:picLocks noChangeAspect="1"/>
          </p:cNvPicPr>
          <p:nvPr/>
        </p:nvPicPr>
        <p:blipFill>
          <a:blip r:embed="rId3"/>
          <a:stretch>
            <a:fillRect/>
          </a:stretch>
        </p:blipFill>
        <p:spPr>
          <a:xfrm>
            <a:off x="5341509" y="1515878"/>
            <a:ext cx="5705475" cy="2555886"/>
          </a:xfrm>
          <a:prstGeom prst="rect">
            <a:avLst/>
          </a:prstGeom>
        </p:spPr>
      </p:pic>
      <p:pic>
        <p:nvPicPr>
          <p:cNvPr id="174" name="Picture 173">
            <a:extLst>
              <a:ext uri="{FF2B5EF4-FFF2-40B4-BE49-F238E27FC236}">
                <a16:creationId xmlns:a16="http://schemas.microsoft.com/office/drawing/2014/main" id="{2F638133-8829-4FA7-B344-3EA3E45F1B30}"/>
              </a:ext>
            </a:extLst>
          </p:cNvPr>
          <p:cNvPicPr>
            <a:picLocks noChangeAspect="1"/>
          </p:cNvPicPr>
          <p:nvPr/>
        </p:nvPicPr>
        <p:blipFill>
          <a:blip r:embed="rId4"/>
          <a:stretch>
            <a:fillRect/>
          </a:stretch>
        </p:blipFill>
        <p:spPr>
          <a:xfrm>
            <a:off x="1409249" y="1850092"/>
            <a:ext cx="2790825" cy="1644591"/>
          </a:xfrm>
          <a:prstGeom prst="rect">
            <a:avLst/>
          </a:prstGeom>
        </p:spPr>
      </p:pic>
    </p:spTree>
    <p:extLst>
      <p:ext uri="{BB962C8B-B14F-4D97-AF65-F5344CB8AC3E}">
        <p14:creationId xmlns:p14="http://schemas.microsoft.com/office/powerpoint/2010/main" val="38080765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C8E1-D7FC-4871-9A05-A67611F9C8B4}"/>
              </a:ext>
            </a:extLst>
          </p:cNvPr>
          <p:cNvSpPr>
            <a:spLocks noGrp="1"/>
          </p:cNvSpPr>
          <p:nvPr>
            <p:ph type="title"/>
          </p:nvPr>
        </p:nvSpPr>
        <p:spPr/>
        <p:txBody>
          <a:bodyPr/>
          <a:lstStyle/>
          <a:p>
            <a:r>
              <a:rPr lang="en-US" sz="2350" dirty="0"/>
              <a:t>DPrizm – Sample Outputs</a:t>
            </a:r>
            <a:endParaRPr lang="en-US" sz="2350" dirty="0">
              <a:solidFill>
                <a:srgbClr val="FF0000"/>
              </a:solidFill>
              <a:cs typeface="Calibri"/>
            </a:endParaRPr>
          </a:p>
        </p:txBody>
      </p:sp>
      <p:sp>
        <p:nvSpPr>
          <p:cNvPr id="3" name="Pentagon 1">
            <a:extLst>
              <a:ext uri="{FF2B5EF4-FFF2-40B4-BE49-F238E27FC236}">
                <a16:creationId xmlns:a16="http://schemas.microsoft.com/office/drawing/2014/main" id="{A96669F7-0816-4417-9D45-328352F3C1F5}"/>
              </a:ext>
            </a:extLst>
          </p:cNvPr>
          <p:cNvSpPr/>
          <p:nvPr/>
        </p:nvSpPr>
        <p:spPr bwMode="auto">
          <a:xfrm>
            <a:off x="260162" y="1060254"/>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27" b="1">
                <a:solidFill>
                  <a:srgbClr val="FFFFFF"/>
                </a:solidFill>
                <a:latin typeface="Calibri" panose="020F0502020204030204"/>
              </a:rPr>
              <a:t>Pre-Assessment – </a:t>
            </a:r>
          </a:p>
          <a:p>
            <a:pPr algn="ctr" defTabSz="914126">
              <a:defRPr/>
            </a:pPr>
            <a:r>
              <a:rPr lang="en-IN" sz="1227" b="1">
                <a:solidFill>
                  <a:srgbClr val="FFFFFF"/>
                </a:solidFill>
                <a:latin typeface="Calibri" panose="020F0502020204030204"/>
              </a:rPr>
              <a:t>Go / No Go Analysis</a:t>
            </a:r>
          </a:p>
        </p:txBody>
      </p:sp>
      <p:sp>
        <p:nvSpPr>
          <p:cNvPr id="4" name="Pentagon 6">
            <a:extLst>
              <a:ext uri="{FF2B5EF4-FFF2-40B4-BE49-F238E27FC236}">
                <a16:creationId xmlns:a16="http://schemas.microsoft.com/office/drawing/2014/main" id="{F6B85363-8010-4432-8750-06FC01FB81F6}"/>
              </a:ext>
            </a:extLst>
          </p:cNvPr>
          <p:cNvSpPr/>
          <p:nvPr/>
        </p:nvSpPr>
        <p:spPr bwMode="auto">
          <a:xfrm>
            <a:off x="260162" y="3366254"/>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27" b="1" dirty="0">
                <a:solidFill>
                  <a:srgbClr val="FFFFFF"/>
                </a:solidFill>
                <a:latin typeface="Calibri" panose="020F0502020204030204"/>
              </a:rPr>
              <a:t>AS-IS Application</a:t>
            </a:r>
          </a:p>
          <a:p>
            <a:pPr algn="ctr" defTabSz="914126">
              <a:defRPr/>
            </a:pPr>
            <a:r>
              <a:rPr lang="en-IN" sz="1227" b="1" dirty="0">
                <a:solidFill>
                  <a:srgbClr val="FFFFFF"/>
                </a:solidFill>
                <a:latin typeface="Calibri" panose="020F0502020204030204"/>
              </a:rPr>
              <a:t>Overview </a:t>
            </a:r>
          </a:p>
        </p:txBody>
      </p:sp>
      <p:sp>
        <p:nvSpPr>
          <p:cNvPr id="5" name="Pentagon 7">
            <a:extLst>
              <a:ext uri="{FF2B5EF4-FFF2-40B4-BE49-F238E27FC236}">
                <a16:creationId xmlns:a16="http://schemas.microsoft.com/office/drawing/2014/main" id="{44B5C74C-8652-4470-9F7F-177EC2B6F70A}"/>
              </a:ext>
            </a:extLst>
          </p:cNvPr>
          <p:cNvSpPr/>
          <p:nvPr/>
        </p:nvSpPr>
        <p:spPr bwMode="auto">
          <a:xfrm>
            <a:off x="260162" y="5108213"/>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27" b="1" dirty="0">
                <a:solidFill>
                  <a:srgbClr val="FFFFFF"/>
                </a:solidFill>
                <a:latin typeface="Calibri" panose="020F0502020204030204"/>
              </a:rPr>
              <a:t>AS-IS Portfolio </a:t>
            </a:r>
          </a:p>
          <a:p>
            <a:pPr algn="ctr" defTabSz="914126">
              <a:defRPr/>
            </a:pPr>
            <a:r>
              <a:rPr lang="en-IN" sz="1227" b="1" dirty="0">
                <a:solidFill>
                  <a:srgbClr val="FFFFFF"/>
                </a:solidFill>
                <a:latin typeface="Calibri" panose="020F0502020204030204"/>
              </a:rPr>
              <a:t> and Treatment  </a:t>
            </a:r>
          </a:p>
        </p:txBody>
      </p:sp>
      <p:sp>
        <p:nvSpPr>
          <p:cNvPr id="6" name="TextBox 5">
            <a:extLst>
              <a:ext uri="{FF2B5EF4-FFF2-40B4-BE49-F238E27FC236}">
                <a16:creationId xmlns:a16="http://schemas.microsoft.com/office/drawing/2014/main" id="{7A53F471-E4B9-42C2-8658-677EEAAF8841}"/>
              </a:ext>
            </a:extLst>
          </p:cNvPr>
          <p:cNvSpPr txBox="1"/>
          <p:nvPr/>
        </p:nvSpPr>
        <p:spPr>
          <a:xfrm>
            <a:off x="122180" y="1678389"/>
            <a:ext cx="2102572" cy="1630791"/>
          </a:xfrm>
          <a:prstGeom prst="rect">
            <a:avLst/>
          </a:prstGeom>
          <a:noFill/>
        </p:spPr>
        <p:txBody>
          <a:bodyPr wrap="square" rtlCol="0">
            <a:spAutoFit/>
          </a:bodyPr>
          <a:lstStyle/>
          <a:p>
            <a:pPr marL="112679" indent="-112679" algn="just" defTabSz="914126">
              <a:buFont typeface="Arial" panose="020B0604020202020204" pitchFamily="34" charset="0"/>
              <a:buChar char="•"/>
              <a:defRPr/>
            </a:pPr>
            <a:r>
              <a:rPr lang="en-US" sz="1000">
                <a:solidFill>
                  <a:srgbClr val="000000"/>
                </a:solidFill>
                <a:latin typeface="Calibri" panose="020F0502020204030204" pitchFamily="34" charset="0"/>
                <a:cs typeface="Calibri" panose="020F0502020204030204" pitchFamily="34" charset="0"/>
              </a:rPr>
              <a:t>This report shows the </a:t>
            </a:r>
            <a:r>
              <a:rPr lang="en-US" sz="1000" b="1">
                <a:solidFill>
                  <a:srgbClr val="000000"/>
                </a:solidFill>
                <a:latin typeface="Calibri" panose="020F0502020204030204" pitchFamily="34" charset="0"/>
                <a:cs typeface="Calibri" panose="020F0502020204030204" pitchFamily="34" charset="0"/>
              </a:rPr>
              <a:t>application-wise ‘Go-No Go’ analysis </a:t>
            </a:r>
            <a:r>
              <a:rPr lang="en-US" sz="1000">
                <a:solidFill>
                  <a:srgbClr val="000000"/>
                </a:solidFill>
                <a:latin typeface="Calibri" panose="020F0502020204030204" pitchFamily="34" charset="0"/>
                <a:cs typeface="Calibri" panose="020F0502020204030204" pitchFamily="34" charset="0"/>
              </a:rPr>
              <a:t>for each application for a particular end state</a:t>
            </a:r>
          </a:p>
          <a:p>
            <a:pPr marL="112679" indent="-112679" algn="just" defTabSz="914126">
              <a:buFont typeface="Arial" panose="020B0604020202020204" pitchFamily="34" charset="0"/>
              <a:buChar char="•"/>
              <a:defRPr/>
            </a:pPr>
            <a:r>
              <a:rPr lang="en-US" sz="1000">
                <a:solidFill>
                  <a:srgbClr val="000000"/>
                </a:solidFill>
                <a:latin typeface="Calibri" panose="020F0502020204030204" pitchFamily="34" charset="0"/>
                <a:cs typeface="Calibri" panose="020F0502020204030204" pitchFamily="34" charset="0"/>
              </a:rPr>
              <a:t>This is a high-level assessment which filters out the </a:t>
            </a:r>
            <a:r>
              <a:rPr lang="en-US" sz="1000" b="1">
                <a:solidFill>
                  <a:srgbClr val="000000"/>
                </a:solidFill>
                <a:latin typeface="Calibri" panose="020F0502020204030204" pitchFamily="34" charset="0"/>
                <a:cs typeface="Calibri" panose="020F0502020204030204" pitchFamily="34" charset="0"/>
              </a:rPr>
              <a:t>Cloud Go </a:t>
            </a:r>
            <a:r>
              <a:rPr lang="en-US" sz="1000">
                <a:solidFill>
                  <a:srgbClr val="000000"/>
                </a:solidFill>
                <a:latin typeface="Calibri" panose="020F0502020204030204" pitchFamily="34" charset="0"/>
                <a:cs typeface="Calibri" panose="020F0502020204030204" pitchFamily="34" charset="0"/>
              </a:rPr>
              <a:t>and </a:t>
            </a:r>
            <a:r>
              <a:rPr lang="en-US" sz="1000" b="1">
                <a:solidFill>
                  <a:srgbClr val="000000"/>
                </a:solidFill>
                <a:latin typeface="Calibri" panose="020F0502020204030204" pitchFamily="34" charset="0"/>
                <a:cs typeface="Calibri" panose="020F0502020204030204" pitchFamily="34" charset="0"/>
              </a:rPr>
              <a:t>Cloud No Go candidates </a:t>
            </a:r>
            <a:r>
              <a:rPr lang="en-US" sz="1000">
                <a:solidFill>
                  <a:srgbClr val="000000"/>
                </a:solidFill>
                <a:latin typeface="Calibri" panose="020F0502020204030204" pitchFamily="34" charset="0"/>
                <a:cs typeface="Calibri" panose="020F0502020204030204" pitchFamily="34" charset="0"/>
              </a:rPr>
              <a:t>from the portfolio. </a:t>
            </a:r>
            <a:r>
              <a:rPr lang="en-US" sz="1000" b="1">
                <a:solidFill>
                  <a:srgbClr val="000000"/>
                </a:solidFill>
                <a:latin typeface="Calibri" panose="020F0502020204030204" pitchFamily="34" charset="0"/>
                <a:cs typeface="Calibri" panose="020F0502020204030204" pitchFamily="34" charset="0"/>
              </a:rPr>
              <a:t>Go candidates </a:t>
            </a:r>
            <a:r>
              <a:rPr lang="en-US" sz="1000">
                <a:solidFill>
                  <a:srgbClr val="000000"/>
                </a:solidFill>
                <a:latin typeface="Calibri" panose="020F0502020204030204" pitchFamily="34" charset="0"/>
                <a:cs typeface="Calibri" panose="020F0502020204030204" pitchFamily="34" charset="0"/>
              </a:rPr>
              <a:t>will be shortlisted for detailed level assessment.</a:t>
            </a:r>
          </a:p>
        </p:txBody>
      </p:sp>
      <p:sp>
        <p:nvSpPr>
          <p:cNvPr id="7" name="TextBox 6">
            <a:extLst>
              <a:ext uri="{FF2B5EF4-FFF2-40B4-BE49-F238E27FC236}">
                <a16:creationId xmlns:a16="http://schemas.microsoft.com/office/drawing/2014/main" id="{628185FD-E532-44A4-A171-803B59D96F2E}"/>
              </a:ext>
            </a:extLst>
          </p:cNvPr>
          <p:cNvSpPr txBox="1"/>
          <p:nvPr/>
        </p:nvSpPr>
        <p:spPr>
          <a:xfrm>
            <a:off x="122180" y="3954876"/>
            <a:ext cx="2102572" cy="1015663"/>
          </a:xfrm>
          <a:prstGeom prst="rect">
            <a:avLst/>
          </a:prstGeom>
          <a:noFill/>
        </p:spPr>
        <p:txBody>
          <a:bodyPr wrap="square" rtlCol="0">
            <a:spAutoFit/>
          </a:bodyPr>
          <a:lstStyle/>
          <a:p>
            <a:pPr algn="just" defTabSz="914126">
              <a:defRPr/>
            </a:pPr>
            <a:r>
              <a:rPr lang="en-US" sz="1000" dirty="0">
                <a:solidFill>
                  <a:srgbClr val="000000"/>
                </a:solidFill>
                <a:latin typeface="Calibri" panose="020F0502020204030204" pitchFamily="34" charset="0"/>
                <a:cs typeface="Calibri" panose="020F0502020204030204" pitchFamily="34" charset="0"/>
              </a:rPr>
              <a:t>This report shows the overall summary of the ‘AS-IS’ for each application. i.e. Provides visibility on technical platform, business functions, application criticality, app stability etc.</a:t>
            </a:r>
            <a:endParaRPr lang="en-IN" sz="1000" dirty="0">
              <a:solidFill>
                <a:srgbClr val="000000"/>
              </a:solidFill>
              <a:latin typeface="Calibri" pitchFamily="34" charset="0"/>
            </a:endParaRPr>
          </a:p>
        </p:txBody>
      </p:sp>
      <p:sp>
        <p:nvSpPr>
          <p:cNvPr id="8" name="TextBox 7">
            <a:extLst>
              <a:ext uri="{FF2B5EF4-FFF2-40B4-BE49-F238E27FC236}">
                <a16:creationId xmlns:a16="http://schemas.microsoft.com/office/drawing/2014/main" id="{D690C40C-7339-4DA8-B293-41E7F6BCC675}"/>
              </a:ext>
            </a:extLst>
          </p:cNvPr>
          <p:cNvSpPr txBox="1"/>
          <p:nvPr/>
        </p:nvSpPr>
        <p:spPr>
          <a:xfrm>
            <a:off x="122180" y="5681889"/>
            <a:ext cx="2102572" cy="553998"/>
          </a:xfrm>
          <a:prstGeom prst="rect">
            <a:avLst/>
          </a:prstGeom>
          <a:solidFill>
            <a:schemeClr val="bg1"/>
          </a:solidFill>
        </p:spPr>
        <p:txBody>
          <a:bodyPr wrap="square" rtlCol="0">
            <a:spAutoFit/>
          </a:bodyPr>
          <a:lstStyle/>
          <a:p>
            <a:pPr algn="just" defTabSz="914126">
              <a:defRPr/>
            </a:pPr>
            <a:r>
              <a:rPr lang="en-US" sz="1000" dirty="0">
                <a:solidFill>
                  <a:srgbClr val="000000"/>
                </a:solidFill>
                <a:latin typeface="Calibri" panose="020F0502020204030204" pitchFamily="34" charset="0"/>
                <a:cs typeface="Calibri" panose="020F0502020204030204" pitchFamily="34" charset="0"/>
              </a:rPr>
              <a:t>This shows some of the AS-IS views of the current customer’s portfolio</a:t>
            </a:r>
            <a:endParaRPr lang="en-US" sz="1000" dirty="0">
              <a:solidFill>
                <a:srgbClr val="000000"/>
              </a:solidFill>
              <a:latin typeface="Calibri" panose="020F0502020204030204" pitchFamily="34" charset="0"/>
            </a:endParaRPr>
          </a:p>
          <a:p>
            <a:pPr algn="just" defTabSz="914126">
              <a:defRPr/>
            </a:pPr>
            <a:r>
              <a:rPr lang="en-IN" sz="1000" dirty="0">
                <a:solidFill>
                  <a:srgbClr val="000000"/>
                </a:solidFill>
                <a:latin typeface="Calibri" pitchFamily="34" charset="0"/>
              </a:rPr>
              <a:t>and treatment recommendations .</a:t>
            </a:r>
          </a:p>
        </p:txBody>
      </p:sp>
      <p:pic>
        <p:nvPicPr>
          <p:cNvPr id="10" name="Picture 9">
            <a:extLst>
              <a:ext uri="{FF2B5EF4-FFF2-40B4-BE49-F238E27FC236}">
                <a16:creationId xmlns:a16="http://schemas.microsoft.com/office/drawing/2014/main" id="{1FB7A49D-A84F-4383-9830-B1B33410AF96}"/>
              </a:ext>
            </a:extLst>
          </p:cNvPr>
          <p:cNvPicPr>
            <a:picLocks noChangeAspect="1"/>
          </p:cNvPicPr>
          <p:nvPr/>
        </p:nvPicPr>
        <p:blipFill>
          <a:blip r:embed="rId2"/>
          <a:stretch>
            <a:fillRect/>
          </a:stretch>
        </p:blipFill>
        <p:spPr>
          <a:xfrm flipH="1">
            <a:off x="2363757" y="5287537"/>
            <a:ext cx="1702030" cy="12691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AC5EF40F-A71D-418F-BD6B-E16ED6915358}"/>
              </a:ext>
            </a:extLst>
          </p:cNvPr>
          <p:cNvPicPr>
            <a:picLocks noChangeAspect="1"/>
          </p:cNvPicPr>
          <p:nvPr/>
        </p:nvPicPr>
        <p:blipFill>
          <a:blip r:embed="rId3"/>
          <a:stretch>
            <a:fillRect/>
          </a:stretch>
        </p:blipFill>
        <p:spPr>
          <a:xfrm>
            <a:off x="2389270" y="1117048"/>
            <a:ext cx="3407883" cy="17846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2" name="Pentagon 1">
            <a:extLst>
              <a:ext uri="{FF2B5EF4-FFF2-40B4-BE49-F238E27FC236}">
                <a16:creationId xmlns:a16="http://schemas.microsoft.com/office/drawing/2014/main" id="{AB8D9E55-42B2-429E-A7A9-614F15015EE6}"/>
              </a:ext>
            </a:extLst>
          </p:cNvPr>
          <p:cNvSpPr/>
          <p:nvPr/>
        </p:nvSpPr>
        <p:spPr bwMode="auto">
          <a:xfrm>
            <a:off x="6329551" y="1060254"/>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00" b="1">
                <a:solidFill>
                  <a:srgbClr val="FFFFFF"/>
                </a:solidFill>
                <a:latin typeface="Calibri" panose="020F0502020204030204"/>
              </a:rPr>
              <a:t>CRI Score Card</a:t>
            </a:r>
          </a:p>
        </p:txBody>
      </p:sp>
      <p:pic>
        <p:nvPicPr>
          <p:cNvPr id="23" name="Picture 22">
            <a:extLst>
              <a:ext uri="{FF2B5EF4-FFF2-40B4-BE49-F238E27FC236}">
                <a16:creationId xmlns:a16="http://schemas.microsoft.com/office/drawing/2014/main" id="{075ACF22-7365-4EF2-83F7-1A715B3C5A7D}"/>
              </a:ext>
            </a:extLst>
          </p:cNvPr>
          <p:cNvPicPr>
            <a:picLocks noChangeAspect="1"/>
          </p:cNvPicPr>
          <p:nvPr/>
        </p:nvPicPr>
        <p:blipFill>
          <a:blip r:embed="rId4"/>
          <a:stretch>
            <a:fillRect/>
          </a:stretch>
        </p:blipFill>
        <p:spPr>
          <a:xfrm>
            <a:off x="8254030" y="836571"/>
            <a:ext cx="4016536" cy="2198496"/>
          </a:xfrm>
          <a:prstGeom prst="rect">
            <a:avLst/>
          </a:prstGeom>
        </p:spPr>
      </p:pic>
      <p:sp>
        <p:nvSpPr>
          <p:cNvPr id="24" name="TextBox 23">
            <a:extLst>
              <a:ext uri="{FF2B5EF4-FFF2-40B4-BE49-F238E27FC236}">
                <a16:creationId xmlns:a16="http://schemas.microsoft.com/office/drawing/2014/main" id="{9C004E13-7EB5-419A-B1BB-AC2D88081566}"/>
              </a:ext>
            </a:extLst>
          </p:cNvPr>
          <p:cNvSpPr txBox="1"/>
          <p:nvPr/>
        </p:nvSpPr>
        <p:spPr>
          <a:xfrm>
            <a:off x="6217070" y="1678388"/>
            <a:ext cx="2102572" cy="1477328"/>
          </a:xfrm>
          <a:prstGeom prst="rect">
            <a:avLst/>
          </a:prstGeom>
          <a:noFill/>
        </p:spPr>
        <p:txBody>
          <a:bodyPr wrap="square" rtlCol="0">
            <a:spAutoFit/>
          </a:bodyPr>
          <a:lstStyle/>
          <a:p>
            <a:pPr marL="112679" indent="-112679" algn="just" defTabSz="914126">
              <a:buFont typeface="Arial" panose="020B0604020202020204" pitchFamily="34" charset="0"/>
              <a:buChar char="•"/>
              <a:defRPr/>
            </a:pPr>
            <a:r>
              <a:rPr lang="en-US" sz="1000" dirty="0">
                <a:solidFill>
                  <a:srgbClr val="000000"/>
                </a:solidFill>
                <a:latin typeface="Calibri" panose="020F0502020204030204" pitchFamily="34" charset="0"/>
                <a:cs typeface="Calibri" panose="020F0502020204030204" pitchFamily="34" charset="0"/>
              </a:rPr>
              <a:t>This report shows Cloud Readiness index for each application for migration to cloud or to a new infrastructure.</a:t>
            </a:r>
          </a:p>
          <a:p>
            <a:pPr marL="112679" indent="-112679" algn="just" defTabSz="914126">
              <a:buFont typeface="Arial" panose="020B0604020202020204" pitchFamily="34" charset="0"/>
              <a:buChar char="•"/>
              <a:defRPr/>
            </a:pPr>
            <a:r>
              <a:rPr lang="en-US" sz="1000" dirty="0">
                <a:solidFill>
                  <a:srgbClr val="000000"/>
                </a:solidFill>
                <a:latin typeface="Calibri" panose="020F0502020204030204" pitchFamily="34" charset="0"/>
                <a:cs typeface="Calibri" panose="020F0502020204030204" pitchFamily="34" charset="0"/>
              </a:rPr>
              <a:t>This report will help to categorize applications into High (High Affinity for Cloud), Medium (Moderate Affinity for cloud) and Low zones (Low Affinity for cloud).</a:t>
            </a:r>
          </a:p>
        </p:txBody>
      </p:sp>
      <p:sp>
        <p:nvSpPr>
          <p:cNvPr id="25" name="Pentagon 7">
            <a:extLst>
              <a:ext uri="{FF2B5EF4-FFF2-40B4-BE49-F238E27FC236}">
                <a16:creationId xmlns:a16="http://schemas.microsoft.com/office/drawing/2014/main" id="{C05679BC-5A68-4329-BD05-E35614FDDC81}"/>
              </a:ext>
            </a:extLst>
          </p:cNvPr>
          <p:cNvSpPr/>
          <p:nvPr/>
        </p:nvSpPr>
        <p:spPr bwMode="auto">
          <a:xfrm>
            <a:off x="6329551" y="3366254"/>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27" b="1" dirty="0">
                <a:solidFill>
                  <a:srgbClr val="FFFFFF"/>
                </a:solidFill>
                <a:latin typeface="Calibri" panose="020F0502020204030204"/>
              </a:rPr>
              <a:t>CRI Heatmap</a:t>
            </a:r>
          </a:p>
        </p:txBody>
      </p:sp>
      <p:pic>
        <p:nvPicPr>
          <p:cNvPr id="26" name="Picture 25">
            <a:extLst>
              <a:ext uri="{FF2B5EF4-FFF2-40B4-BE49-F238E27FC236}">
                <a16:creationId xmlns:a16="http://schemas.microsoft.com/office/drawing/2014/main" id="{D3EBF74A-684C-4EFA-BD71-7A869B5334F3}"/>
              </a:ext>
            </a:extLst>
          </p:cNvPr>
          <p:cNvPicPr>
            <a:picLocks noChangeAspect="1"/>
          </p:cNvPicPr>
          <p:nvPr/>
        </p:nvPicPr>
        <p:blipFill>
          <a:blip r:embed="rId5"/>
          <a:stretch>
            <a:fillRect/>
          </a:stretch>
        </p:blipFill>
        <p:spPr>
          <a:xfrm>
            <a:off x="8457549" y="3352345"/>
            <a:ext cx="3605362" cy="13506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7" name="TextBox 26">
            <a:extLst>
              <a:ext uri="{FF2B5EF4-FFF2-40B4-BE49-F238E27FC236}">
                <a16:creationId xmlns:a16="http://schemas.microsoft.com/office/drawing/2014/main" id="{D6C637F2-9347-473A-A493-89685449D2BA}"/>
              </a:ext>
            </a:extLst>
          </p:cNvPr>
          <p:cNvSpPr txBox="1"/>
          <p:nvPr/>
        </p:nvSpPr>
        <p:spPr>
          <a:xfrm>
            <a:off x="6225489" y="3954875"/>
            <a:ext cx="2102572" cy="707702"/>
          </a:xfrm>
          <a:prstGeom prst="rect">
            <a:avLst/>
          </a:prstGeom>
          <a:noFill/>
        </p:spPr>
        <p:txBody>
          <a:bodyPr wrap="square" rtlCol="0">
            <a:spAutoFit/>
          </a:bodyPr>
          <a:lstStyle/>
          <a:p>
            <a:pPr algn="just" defTabSz="914126">
              <a:defRPr/>
            </a:pPr>
            <a:r>
              <a:rPr lang="en-US" sz="1000" dirty="0">
                <a:solidFill>
                  <a:srgbClr val="000000"/>
                </a:solidFill>
                <a:latin typeface="Calibri" panose="020F0502020204030204" pitchFamily="34" charset="0"/>
                <a:cs typeface="Calibri" panose="020F0502020204030204" pitchFamily="34" charset="0"/>
              </a:rPr>
              <a:t>This report shows the individual score for each parameter for each application for Cloud Readiness  index </a:t>
            </a:r>
          </a:p>
        </p:txBody>
      </p:sp>
      <p:sp>
        <p:nvSpPr>
          <p:cNvPr id="28" name="Pentagon 6">
            <a:extLst>
              <a:ext uri="{FF2B5EF4-FFF2-40B4-BE49-F238E27FC236}">
                <a16:creationId xmlns:a16="http://schemas.microsoft.com/office/drawing/2014/main" id="{724E2C12-0ECD-45BD-9CCD-BF927EF18BED}"/>
              </a:ext>
            </a:extLst>
          </p:cNvPr>
          <p:cNvSpPr/>
          <p:nvPr/>
        </p:nvSpPr>
        <p:spPr bwMode="auto">
          <a:xfrm>
            <a:off x="6329551" y="4879671"/>
            <a:ext cx="1919740" cy="548497"/>
          </a:xfrm>
          <a:prstGeom prst="homePlate">
            <a:avLst/>
          </a:prstGeom>
          <a:solidFill>
            <a:srgbClr val="0070C0"/>
          </a:solidFill>
          <a:ln>
            <a:solidFill>
              <a:srgbClr val="0070C0"/>
            </a:solidFill>
            <a:headEnd type="none" w="sm" len="sm"/>
            <a:tailEnd type="triangle" w="med" len="me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none" lIns="86316" tIns="43158" rIns="86316" bIns="43158" numCol="1" rtlCol="0" anchor="ctr" anchorCtr="0" compatLnSpc="1">
            <a:prstTxWarp prst="textNoShape">
              <a:avLst/>
            </a:prstTxWarp>
          </a:bodyPr>
          <a:lstStyle/>
          <a:p>
            <a:pPr algn="ctr" defTabSz="914126">
              <a:defRPr/>
            </a:pPr>
            <a:r>
              <a:rPr lang="en-IN" sz="1227" b="1" dirty="0">
                <a:solidFill>
                  <a:srgbClr val="FFFFFF"/>
                </a:solidFill>
                <a:latin typeface="Calibri" panose="020F0502020204030204"/>
              </a:rPr>
              <a:t>Wave group Planning</a:t>
            </a:r>
          </a:p>
        </p:txBody>
      </p:sp>
      <p:sp>
        <p:nvSpPr>
          <p:cNvPr id="30" name="TextBox 29">
            <a:extLst>
              <a:ext uri="{FF2B5EF4-FFF2-40B4-BE49-F238E27FC236}">
                <a16:creationId xmlns:a16="http://schemas.microsoft.com/office/drawing/2014/main" id="{F06CD432-CA5E-4762-AB53-4B94779A511A}"/>
              </a:ext>
            </a:extLst>
          </p:cNvPr>
          <p:cNvSpPr txBox="1"/>
          <p:nvPr/>
        </p:nvSpPr>
        <p:spPr>
          <a:xfrm>
            <a:off x="6217070" y="5463201"/>
            <a:ext cx="2102572" cy="707886"/>
          </a:xfrm>
          <a:prstGeom prst="rect">
            <a:avLst/>
          </a:prstGeom>
          <a:noFill/>
        </p:spPr>
        <p:txBody>
          <a:bodyPr wrap="square" rtlCol="0">
            <a:spAutoFit/>
          </a:bodyPr>
          <a:lstStyle/>
          <a:p>
            <a:pPr algn="just" defTabSz="914126">
              <a:defRPr/>
            </a:pPr>
            <a:r>
              <a:rPr lang="en-US" sz="1000" i="1" dirty="0">
                <a:solidFill>
                  <a:srgbClr val="000000"/>
                </a:solidFill>
                <a:latin typeface="Calibri" panose="020F0502020204030204" pitchFamily="34" charset="0"/>
                <a:cs typeface="Calibri" panose="020F0502020204030204" pitchFamily="34" charset="0"/>
              </a:rPr>
              <a:t>This report presents wave group planning for workloads migration in right sequence.</a:t>
            </a:r>
            <a:endParaRPr lang="en-US" sz="1000" i="1" dirty="0">
              <a:latin typeface="Calibri" panose="020F0502020204030204" pitchFamily="34" charset="0"/>
              <a:cs typeface="Calibri" panose="020F0502020204030204" pitchFamily="34" charset="0"/>
            </a:endParaRPr>
          </a:p>
          <a:p>
            <a:pPr algn="just" defTabSz="914126">
              <a:defRPr/>
            </a:pPr>
            <a:r>
              <a:rPr lang="en-US" sz="1000" dirty="0">
                <a:solidFill>
                  <a:srgbClr val="000000"/>
                </a:solidFill>
                <a:latin typeface="Calibri" panose="020F0502020204030204" pitchFamily="34" charset="0"/>
                <a:cs typeface="Calibri" panose="020F0502020204030204" pitchFamily="34" charset="0"/>
              </a:rPr>
              <a:t>.</a:t>
            </a:r>
          </a:p>
        </p:txBody>
      </p:sp>
      <p:cxnSp>
        <p:nvCxnSpPr>
          <p:cNvPr id="32" name="Straight Connector 31">
            <a:extLst>
              <a:ext uri="{FF2B5EF4-FFF2-40B4-BE49-F238E27FC236}">
                <a16:creationId xmlns:a16="http://schemas.microsoft.com/office/drawing/2014/main" id="{8E48C06D-8DDA-4ED0-A76F-2138AC33F73C}"/>
              </a:ext>
            </a:extLst>
          </p:cNvPr>
          <p:cNvCxnSpPr>
            <a:cxnSpLocks/>
          </p:cNvCxnSpPr>
          <p:nvPr/>
        </p:nvCxnSpPr>
        <p:spPr bwMode="auto">
          <a:xfrm>
            <a:off x="6096001" y="875307"/>
            <a:ext cx="0" cy="5943600"/>
          </a:xfrm>
          <a:prstGeom prst="line">
            <a:avLst/>
          </a:prstGeom>
          <a:solidFill>
            <a:schemeClr val="accent1"/>
          </a:solidFill>
          <a:ln w="3175" cap="flat" cmpd="sng" algn="ctr">
            <a:solidFill>
              <a:srgbClr val="0070C0"/>
            </a:solidFill>
            <a:prstDash val="solid"/>
            <a:miter lim="800000"/>
            <a:headEnd type="none" w="sm" len="sm"/>
            <a:tailEnd type="none" w="med" len="med"/>
          </a:ln>
          <a:effectLst/>
        </p:spPr>
      </p:cxnSp>
      <p:pic>
        <p:nvPicPr>
          <p:cNvPr id="15" name="Picture 14">
            <a:extLst>
              <a:ext uri="{FF2B5EF4-FFF2-40B4-BE49-F238E27FC236}">
                <a16:creationId xmlns:a16="http://schemas.microsoft.com/office/drawing/2014/main" id="{A66C8A15-A047-4EEF-9623-DB70675DDA9D}"/>
              </a:ext>
            </a:extLst>
          </p:cNvPr>
          <p:cNvPicPr>
            <a:picLocks noChangeAspect="1"/>
          </p:cNvPicPr>
          <p:nvPr/>
        </p:nvPicPr>
        <p:blipFill>
          <a:blip r:embed="rId6"/>
          <a:stretch>
            <a:fillRect/>
          </a:stretch>
        </p:blipFill>
        <p:spPr>
          <a:xfrm>
            <a:off x="2330948" y="3185838"/>
            <a:ext cx="3604676" cy="18824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6" name="Picture 5">
            <a:extLst>
              <a:ext uri="{FF2B5EF4-FFF2-40B4-BE49-F238E27FC236}">
                <a16:creationId xmlns:a16="http://schemas.microsoft.com/office/drawing/2014/main" id="{4F34B240-CD81-4B9E-9458-8B1E14666E4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44207" y="5020257"/>
            <a:ext cx="3518705" cy="1262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7" name="Picture 16">
            <a:extLst>
              <a:ext uri="{FF2B5EF4-FFF2-40B4-BE49-F238E27FC236}">
                <a16:creationId xmlns:a16="http://schemas.microsoft.com/office/drawing/2014/main" id="{7B763C36-617A-4DEC-BF54-ECF605DB5798}"/>
              </a:ext>
            </a:extLst>
          </p:cNvPr>
          <p:cNvPicPr>
            <a:picLocks noChangeAspect="1"/>
          </p:cNvPicPr>
          <p:nvPr/>
        </p:nvPicPr>
        <p:blipFill>
          <a:blip r:embed="rId8"/>
          <a:stretch>
            <a:fillRect/>
          </a:stretch>
        </p:blipFill>
        <p:spPr>
          <a:xfrm>
            <a:off x="4234903" y="5300450"/>
            <a:ext cx="1799734" cy="12691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658549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2955994"/>
              </p:ext>
            </p:extLst>
          </p:nvPr>
        </p:nvGraphicFramePr>
        <p:xfrm>
          <a:off x="4765" y="14137"/>
          <a:ext cx="12182487" cy="6998008"/>
        </p:xfrm>
        <a:graphic>
          <a:graphicData uri="http://schemas.openxmlformats.org/drawingml/2006/table">
            <a:tbl>
              <a:tblPr firstRow="1" firstCol="1" bandRow="1">
                <a:tableStyleId>{85BE263C-DBD7-4A20-BB59-AAB30ACAA65A}</a:tableStyleId>
              </a:tblPr>
              <a:tblGrid>
                <a:gridCol w="1947053">
                  <a:extLst>
                    <a:ext uri="{9D8B030D-6E8A-4147-A177-3AD203B41FA5}">
                      <a16:colId xmlns:a16="http://schemas.microsoft.com/office/drawing/2014/main" val="1954860748"/>
                    </a:ext>
                  </a:extLst>
                </a:gridCol>
                <a:gridCol w="1476524">
                  <a:extLst>
                    <a:ext uri="{9D8B030D-6E8A-4147-A177-3AD203B41FA5}">
                      <a16:colId xmlns:a16="http://schemas.microsoft.com/office/drawing/2014/main" val="2062370816"/>
                    </a:ext>
                  </a:extLst>
                </a:gridCol>
                <a:gridCol w="116768">
                  <a:extLst>
                    <a:ext uri="{9D8B030D-6E8A-4147-A177-3AD203B41FA5}">
                      <a16:colId xmlns:a16="http://schemas.microsoft.com/office/drawing/2014/main" val="1429030976"/>
                    </a:ext>
                  </a:extLst>
                </a:gridCol>
                <a:gridCol w="1463852">
                  <a:extLst>
                    <a:ext uri="{9D8B030D-6E8A-4147-A177-3AD203B41FA5}">
                      <a16:colId xmlns:a16="http://schemas.microsoft.com/office/drawing/2014/main" val="4135739346"/>
                    </a:ext>
                  </a:extLst>
                </a:gridCol>
                <a:gridCol w="1200694">
                  <a:extLst>
                    <a:ext uri="{9D8B030D-6E8A-4147-A177-3AD203B41FA5}">
                      <a16:colId xmlns:a16="http://schemas.microsoft.com/office/drawing/2014/main" val="836296131"/>
                    </a:ext>
                  </a:extLst>
                </a:gridCol>
                <a:gridCol w="4328412">
                  <a:extLst>
                    <a:ext uri="{9D8B030D-6E8A-4147-A177-3AD203B41FA5}">
                      <a16:colId xmlns:a16="http://schemas.microsoft.com/office/drawing/2014/main" val="282720041"/>
                    </a:ext>
                  </a:extLst>
                </a:gridCol>
                <a:gridCol w="1649184">
                  <a:extLst>
                    <a:ext uri="{9D8B030D-6E8A-4147-A177-3AD203B41FA5}">
                      <a16:colId xmlns:a16="http://schemas.microsoft.com/office/drawing/2014/main" val="497237238"/>
                    </a:ext>
                  </a:extLst>
                </a:gridCol>
              </a:tblGrid>
              <a:tr h="536896">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a:solidFill>
                          <a:schemeClr val="bg1"/>
                        </a:solidFill>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solidFill>
                      <a:schemeClr val="accent5">
                        <a:lumMod val="75000"/>
                      </a:schemeClr>
                    </a:solidFill>
                  </a:tcPr>
                </a:tc>
                <a:tc hMerge="1">
                  <a:txBody>
                    <a:bodyPr/>
                    <a:lstStyle/>
                    <a:p>
                      <a:endParaRPr lang="en-IN"/>
                    </a:p>
                  </a:txBody>
                  <a:tcPr/>
                </a:tc>
                <a:tc hMerge="1">
                  <a:txBody>
                    <a:bodyPr/>
                    <a:lstStyle/>
                    <a:p>
                      <a:endParaRPr lang="en-IN"/>
                    </a:p>
                  </a:txBody>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400" b="0">
                        <a:solidFill>
                          <a:schemeClr val="bg1"/>
                        </a:solidFill>
                        <a:latin typeface="Malgun Gothic" panose="020B0503020000020004" pitchFamily="34" charset="-127"/>
                        <a:ea typeface="Malgun Gothic" panose="020B0503020000020004" pitchFamily="34" charset="-127"/>
                        <a:cs typeface="Calibri Light" panose="020F0302020204030204" pitchFamily="34" charset="0"/>
                      </a:endParaRPr>
                    </a:p>
                  </a:txBody>
                  <a:tcPr/>
                </a:tc>
                <a:tc hMerge="1">
                  <a:txBody>
                    <a:bodyPr/>
                    <a:lstStyle/>
                    <a:p>
                      <a:endParaRPr lang="en-IN"/>
                    </a:p>
                  </a:txBody>
                  <a:tcPr/>
                </a:tc>
                <a:tc hMerge="1">
                  <a:txBody>
                    <a:bodyPr/>
                    <a:lstStyle/>
                    <a:p>
                      <a:endParaRPr lang="en-IN"/>
                    </a:p>
                  </a:txBody>
                  <a:tcPr/>
                </a:tc>
                <a:tc>
                  <a:txBody>
                    <a:bodyPr/>
                    <a:lstStyle/>
                    <a:p>
                      <a:endParaRPr lang="en-IN" sz="1800"/>
                    </a:p>
                  </a:txBody>
                  <a:tcPr marL="91368" marR="91368" marT="45684" marB="45684">
                    <a:solidFill>
                      <a:schemeClr val="accent5">
                        <a:lumMod val="75000"/>
                      </a:schemeClr>
                    </a:solidFill>
                  </a:tcPr>
                </a:tc>
                <a:extLst>
                  <a:ext uri="{0D108BD9-81ED-4DB2-BD59-A6C34878D82A}">
                    <a16:rowId xmlns:a16="http://schemas.microsoft.com/office/drawing/2014/main" val="1815029264"/>
                  </a:ext>
                </a:extLst>
              </a:tr>
              <a:tr h="92935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i="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Application Name: </a:t>
                      </a:r>
                      <a:r>
                        <a:rPr lang="en-IN" sz="1200" b="0" i="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Receivables Management</a:t>
                      </a:r>
                      <a:endParaRPr lang="en-IN" sz="1200" b="1" i="0" baseline="0">
                        <a:solidFill>
                          <a:schemeClr val="tx1"/>
                        </a:solidFill>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Receivables Management (RM) is a global web solution to support Customer business in proactively managing customer receivables.  It is built on Java and Oracle technology. Collectors, account project managers, project controllers, account logistics managers, logistics coordinators, CT controllers, credit controllers, logistics key users, F&amp;C key users and SSO Key Users are the group of persons who use this tool.</a:t>
                      </a:r>
                    </a:p>
                  </a:txBody>
                  <a:tcPr marL="91368" marR="91368" marT="45684" marB="45684">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cap="none" normalizeH="0" baseline="0">
                        <a:ln>
                          <a:noFill/>
                        </a:ln>
                        <a:solidFill>
                          <a:schemeClr val="tx1"/>
                        </a:solidFill>
                        <a:effectLs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a:solidFill>
                            <a:schemeClr val="tx1"/>
                          </a:solidFill>
                          <a:latin typeface="+mn-lt"/>
                          <a:ea typeface="Malgun Gothic" panose="020B0503020000020004" pitchFamily="34" charset="-127"/>
                          <a:cs typeface="Leelawadee UI" panose="020B0502040204020203" pitchFamily="34" charset="-34"/>
                        </a:rPr>
                        <a:t>Interfac</a:t>
                      </a:r>
                      <a:r>
                        <a:rPr lang="en-IN" sz="1100" b="0" kern="1200" baseline="0">
                          <a:solidFill>
                            <a:schemeClr val="tx1"/>
                          </a:solidFill>
                          <a:latin typeface="+mn-lt"/>
                          <a:ea typeface="Malgun Gothic" panose="020B0503020000020004" pitchFamily="34" charset="-127"/>
                          <a:cs typeface="Leelawadee UI" panose="020B0502040204020203" pitchFamily="34" charset="-34"/>
                        </a:rPr>
                        <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0" kern="1200" baseline="0">
                          <a:solidFill>
                            <a:schemeClr val="tx1"/>
                          </a:solidFill>
                          <a:latin typeface="+mn-lt"/>
                          <a:ea typeface="Malgun Gothic" panose="020B0503020000020004" pitchFamily="34" charset="-127"/>
                          <a:cs typeface="Leelawadee UI" panose="020B0502040204020203" pitchFamily="34" charset="-34"/>
                        </a:rPr>
                        <a:t>0-4</a:t>
                      </a:r>
                      <a:endParaRPr lang="en-AU" sz="1100" kern="1200">
                        <a:solidFill>
                          <a:schemeClr val="dk1"/>
                        </a:solidFill>
                        <a:latin typeface="+mn-lt"/>
                        <a:ea typeface="+mn-ea"/>
                        <a:cs typeface="+mn-cs"/>
                      </a:endParaRPr>
                    </a:p>
                  </a:txBody>
                  <a:tcPr marL="91368" marR="91368" marT="45684" marB="45684">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6652738"/>
                  </a:ext>
                </a:extLst>
              </a:tr>
              <a:tr h="274201">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cap="all" baseline="0">
                          <a:solidFill>
                            <a:schemeClr val="bg1"/>
                          </a:solidFill>
                          <a:latin typeface="Leelawadee UI" panose="020B0502040204020203" pitchFamily="34" charset="-34"/>
                          <a:ea typeface="Malgun Gothic" panose="020B0503020000020004" pitchFamily="34" charset="-127"/>
                          <a:cs typeface="Leelawadee UI" panose="020B0502040204020203" pitchFamily="34" charset="-34"/>
                        </a:rPr>
                        <a:t>ASSESSMENT &amp; RECOMMENDATION </a:t>
                      </a:r>
                      <a:endParaRPr kumimoji="0" lang="en-IN" sz="1100" b="1" i="0" u="none" strike="noStrike" cap="all" normalizeH="0" baseline="0">
                        <a:ln>
                          <a:noFill/>
                        </a:ln>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pPr marL="0" marR="0" algn="ctr">
                        <a:spcBef>
                          <a:spcPts val="0"/>
                        </a:spcBef>
                        <a:spcAft>
                          <a:spcPts val="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en-US"/>
                    </a:p>
                  </a:txBody>
                  <a:tcPr/>
                </a:tc>
                <a:tc hMerge="1">
                  <a:txBody>
                    <a:bodyPr/>
                    <a:lstStyle/>
                    <a:p>
                      <a:endParaRPr lang="en-IN"/>
                    </a:p>
                  </a:txBody>
                  <a:tcPr/>
                </a:tc>
                <a:tc hMerge="1">
                  <a:txBody>
                    <a:bodyPr/>
                    <a:lstStyle/>
                    <a:p>
                      <a:endParaRPr lang="en-US"/>
                    </a:p>
                  </a:txBody>
                  <a:tcPr/>
                </a:tc>
                <a:tc hMerge="1">
                  <a:txBody>
                    <a:bodyPr/>
                    <a:lstStyle/>
                    <a:p>
                      <a:pPr marL="0" marR="0" algn="ctr">
                        <a:spcBef>
                          <a:spcPts val="0"/>
                        </a:spcBef>
                        <a:spcAft>
                          <a:spcPts val="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cap="none" normalizeH="0" baseline="0">
                          <a:ln>
                            <a:noFill/>
                          </a:ln>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rPr>
                        <a:t>Treatment</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029756372"/>
                  </a:ext>
                </a:extLst>
              </a:tr>
              <a:tr h="258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100" b="1" i="0" u="none" strike="noStrike" cap="none" normalizeH="0" baseline="0">
                        <a:ln>
                          <a:noFill/>
                        </a:ln>
                        <a:solidFill>
                          <a:schemeClr val="tx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gridSpan="4">
                  <a:txBody>
                    <a:bodyPr/>
                    <a:lstStyle/>
                    <a:p>
                      <a:pPr algn="ctr" fontAlgn="base">
                        <a:spcBef>
                          <a:spcPct val="0"/>
                        </a:spcBef>
                        <a:spcAft>
                          <a:spcPct val="0"/>
                        </a:spcAft>
                      </a:pPr>
                      <a:r>
                        <a:rPr lang="en-IN" sz="1000" cap="all" dirty="0">
                          <a:latin typeface="Leelawadee UI" panose="020B0502040204020203" pitchFamily="34" charset="-34"/>
                          <a:cs typeface="Leelawadee UI" panose="020B0502040204020203" pitchFamily="34" charset="-34"/>
                        </a:rPr>
                        <a:t>Application &amp; Database Operating</a:t>
                      </a:r>
                      <a:r>
                        <a:rPr lang="en-IN" sz="1000" cap="all" baseline="0" dirty="0">
                          <a:latin typeface="Leelawadee UI" panose="020B0502040204020203" pitchFamily="34" charset="-34"/>
                          <a:cs typeface="Leelawadee UI" panose="020B0502040204020203" pitchFamily="34" charset="-34"/>
                        </a:rPr>
                        <a:t> </a:t>
                      </a:r>
                      <a:r>
                        <a:rPr lang="en-IN" sz="1000" cap="all" dirty="0">
                          <a:latin typeface="Leelawadee UI" panose="020B0502040204020203" pitchFamily="34" charset="-34"/>
                          <a:cs typeface="Leelawadee UI" panose="020B0502040204020203" pitchFamily="34" charset="-34"/>
                        </a:rPr>
                        <a:t>System Version</a:t>
                      </a:r>
                      <a:endParaRPr lang="en-IN" sz="1000" b="1" cap="all" dirty="0">
                        <a:solidFill>
                          <a:schemeClr val="tx1"/>
                        </a:solidFill>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ase">
                        <a:spcBef>
                          <a:spcPct val="0"/>
                        </a:spcBef>
                        <a:spcAft>
                          <a:spcPct val="0"/>
                        </a:spcAft>
                      </a:pPr>
                      <a:endParaRPr lang="en-IN" sz="1000" b="1">
                        <a:solidFill>
                          <a:schemeClr val="tx1"/>
                        </a:solidFill>
                        <a:latin typeface="Malgun Gothic" panose="020B0503020000020004" pitchFamily="34" charset="-127"/>
                        <a:ea typeface="Malgun Gothic" panose="020B0503020000020004" pitchFamily="34" charset="-127"/>
                        <a:cs typeface="Calibri Light" panose="020F0302020204030204" pitchFamily="34" charset="0"/>
                      </a:endParaRPr>
                    </a:p>
                  </a:txBody>
                  <a:tcPr/>
                </a:tc>
                <a:tc hMerge="1">
                  <a:txBody>
                    <a:bodyPr/>
                    <a:lstStyle/>
                    <a:p>
                      <a:pPr algn="ctr" fontAlgn="base">
                        <a:spcBef>
                          <a:spcPct val="0"/>
                        </a:spcBef>
                        <a:spcAft>
                          <a:spcPct val="0"/>
                        </a:spcAft>
                      </a:pPr>
                      <a:endParaRPr lang="en-IN" sz="1100" b="1">
                        <a:solidFill>
                          <a:schemeClr val="tx1"/>
                        </a:solidFill>
                        <a:latin typeface="Calibri Light" panose="020F0302020204030204" pitchFamily="34" charset="0"/>
                        <a:cs typeface="Calibri Light" panose="020F0302020204030204" pitchFamily="34" charset="0"/>
                      </a:endParaRPr>
                    </a:p>
                  </a:txBody>
                  <a:tcPr/>
                </a:tc>
                <a:tc hMerge="1">
                  <a:txBody>
                    <a:bodyPr/>
                    <a:lstStyle/>
                    <a:p>
                      <a:endParaRPr lang="en-US"/>
                    </a:p>
                  </a:txBody>
                  <a:tcPr/>
                </a:tc>
                <a:tc>
                  <a:txBody>
                    <a:bodyPr/>
                    <a:lstStyle/>
                    <a:p>
                      <a:pPr marL="0" marR="0" algn="ctr">
                        <a:spcBef>
                          <a:spcPts val="0"/>
                        </a:spcBef>
                        <a:spcAft>
                          <a:spcPts val="0"/>
                        </a:spcAft>
                      </a:pPr>
                      <a:r>
                        <a:rPr lang="en-US" sz="1000" cap="all" dirty="0">
                          <a:effectLst/>
                          <a:latin typeface="Leelawadee UI" panose="020B0502040204020203" pitchFamily="34" charset="-34"/>
                          <a:cs typeface="Leelawadee UI" panose="020B0502040204020203" pitchFamily="34" charset="-34"/>
                        </a:rPr>
                        <a:t>Application &amp; Database Technology</a:t>
                      </a:r>
                      <a:endParaRPr lang="en-US" sz="1000" b="1" cap="all" dirty="0">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a:solidFill>
                            <a:srgbClr val="00B050"/>
                          </a:solidFill>
                          <a:effectLst/>
                          <a:latin typeface="Leelawadee UI" panose="020B0502040204020203" pitchFamily="34" charset="-34"/>
                          <a:cs typeface="Leelawadee UI" panose="020B0502040204020203" pitchFamily="34" charset="-34"/>
                        </a:rPr>
                        <a:t>GO</a:t>
                      </a:r>
                      <a:endParaRPr lang="en-US" sz="1400" b="1" kern="1200">
                        <a:solidFill>
                          <a:srgbClr val="00B050"/>
                        </a:solidFill>
                        <a:effectLst/>
                        <a:latin typeface="Leelawadee UI" panose="020B0502040204020203" pitchFamily="34" charset="-34"/>
                        <a:cs typeface="Leelawadee UI" panose="020B05020402040202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a:effectLst/>
                          <a:latin typeface="Leelawadee UI" panose="020B0502040204020203" pitchFamily="34" charset="-34"/>
                          <a:cs typeface="Leelawadee UI" panose="020B0502040204020203" pitchFamily="34" charset="-34"/>
                        </a:rPr>
                        <a:t>Containerize / Re-Platform / AKS or Azure App Services</a:t>
                      </a:r>
                    </a:p>
                  </a:txBody>
                  <a:tcPr marL="91368" marR="91368" marT="45684" marB="456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756454"/>
                  </a:ext>
                </a:extLst>
              </a:tr>
              <a:tr h="396089">
                <a:tc>
                  <a:txBody>
                    <a:bodyPr/>
                    <a:lstStyle/>
                    <a:p>
                      <a:pPr marL="0" marR="0" algn="ctr">
                        <a:spcBef>
                          <a:spcPts val="0"/>
                        </a:spcBef>
                        <a:spcAft>
                          <a:spcPts val="0"/>
                        </a:spcAft>
                      </a:pPr>
                      <a:r>
                        <a:rPr lang="en-US" sz="1000" cap="all">
                          <a:effectLst/>
                          <a:latin typeface="Leelawadee UI" panose="020B0502040204020203" pitchFamily="34" charset="-34"/>
                          <a:cs typeface="Leelawadee UI" panose="020B0502040204020203" pitchFamily="34" charset="-34"/>
                        </a:rPr>
                        <a:t>AS IS</a:t>
                      </a:r>
                      <a:endParaRPr lang="en-US" sz="1000" cap="a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10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Application OS- RHEL 5.11, SOLARIS 10, SOLARIS 11</a:t>
                      </a:r>
                      <a:endParaRPr kumimoji="0" lang="en-IN" sz="10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Database OS- </a:t>
                      </a:r>
                      <a:r>
                        <a:rPr kumimoji="0" lang="pt-BR" sz="10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SOLARIS 10, SOLARIS 11</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a:ln>
                          <a:noFill/>
                        </a:ln>
                        <a:solidFill>
                          <a:srgbClr val="000000"/>
                        </a:solidFill>
                        <a:effectLst/>
                        <a:uLnTx/>
                        <a:uFillTx/>
                        <a:latin typeface="Malgun Gothic" panose="020B0503020000020004" pitchFamily="34" charset="-127"/>
                        <a:ea typeface="Malgun Gothic" panose="020B0503020000020004" pitchFamily="34" charset="-127"/>
                        <a:cs typeface="Calibri Light" panose="020F0302020204030204" pitchFamily="34" charset="0"/>
                      </a:endParaRPr>
                    </a:p>
                  </a:txBody>
                  <a:tcPr/>
                </a:tc>
                <a:tc hMerge="1">
                  <a:txBody>
                    <a:bodyPr/>
                    <a:lstStyle/>
                    <a:p>
                      <a:pPr algn="ctr" fontAlgn="base">
                        <a:spcBef>
                          <a:spcPct val="0"/>
                        </a:spcBef>
                        <a:spcAft>
                          <a:spcPct val="0"/>
                        </a:spcAft>
                      </a:pPr>
                      <a:endParaRPr lang="en-IN" sz="1100"/>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IN" sz="1000" baseline="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Oracle 11gR2, Java 1.7, Tomcat 7.0.53</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40409911"/>
                  </a:ext>
                </a:extLst>
              </a:tr>
              <a:tr h="243729">
                <a:tc>
                  <a:txBody>
                    <a:bodyPr/>
                    <a:lstStyle/>
                    <a:p>
                      <a:pPr marL="0" marR="0" algn="ctr">
                        <a:spcBef>
                          <a:spcPts val="0"/>
                        </a:spcBef>
                        <a:spcAft>
                          <a:spcPts val="0"/>
                        </a:spcAft>
                      </a:pPr>
                      <a:r>
                        <a:rPr lang="en-US" sz="1000" cap="all">
                          <a:effectLst/>
                          <a:latin typeface="Leelawadee UI" panose="020B0502040204020203" pitchFamily="34" charset="-34"/>
                          <a:cs typeface="Leelawadee UI" panose="020B0502040204020203" pitchFamily="34" charset="-34"/>
                        </a:rPr>
                        <a:t>Treatment</a:t>
                      </a:r>
                      <a:endParaRPr lang="en-US" sz="1000" cap="a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gridSpan="4">
                  <a:txBody>
                    <a:bodyPr/>
                    <a:lstStyle/>
                    <a:p>
                      <a:pPr marL="0" marR="0" algn="ctr">
                        <a:spcBef>
                          <a:spcPts val="0"/>
                        </a:spcBef>
                        <a:spcAft>
                          <a:spcPts val="0"/>
                        </a:spcAft>
                      </a:pPr>
                      <a:r>
                        <a:rPr lang="en-US" sz="1000" dirty="0">
                          <a:effectLst/>
                          <a:latin typeface="Leelawadee UI" panose="020B0502040204020203" pitchFamily="34" charset="-34"/>
                          <a:cs typeface="Leelawadee UI" panose="020B0502040204020203" pitchFamily="34" charset="-34"/>
                        </a:rPr>
                        <a:t>Containerize / Re-Platform / Azure PaaS</a:t>
                      </a:r>
                      <a:endParaRPr lang="en-US" sz="1000" dirty="0">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0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a:tc>
                <a:tc hMerge="1">
                  <a:txBody>
                    <a:bodyPr/>
                    <a:lstStyle/>
                    <a:p>
                      <a:pPr marL="0" marR="0" algn="ctr">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en-US"/>
                    </a:p>
                  </a:txBody>
                  <a:tcPr/>
                </a:tc>
                <a:tc>
                  <a:txBody>
                    <a:bodyPr/>
                    <a:lstStyle/>
                    <a:p>
                      <a:pPr marL="0" marR="0" algn="ctr">
                        <a:spcBef>
                          <a:spcPts val="0"/>
                        </a:spcBef>
                        <a:spcAft>
                          <a:spcPts val="0"/>
                        </a:spcAft>
                      </a:pPr>
                      <a:r>
                        <a:rPr lang="en-US" sz="1000">
                          <a:effectLst/>
                          <a:latin typeface="Leelawadee UI" panose="020B0502040204020203" pitchFamily="34" charset="-34"/>
                          <a:cs typeface="Leelawadee UI" panose="020B0502040204020203" pitchFamily="34" charset="-34"/>
                        </a:rPr>
                        <a:t>Re-Platform / Azure PaaS</a:t>
                      </a:r>
                      <a:endParaRPr lang="en-US" sz="1000">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48930095"/>
                  </a:ext>
                </a:extLst>
              </a:tr>
              <a:tr h="761754">
                <a:tc>
                  <a:txBody>
                    <a:bodyPr/>
                    <a:lstStyle/>
                    <a:p>
                      <a:pPr marL="0" marR="0" algn="ctr">
                        <a:spcBef>
                          <a:spcPts val="0"/>
                        </a:spcBef>
                        <a:spcAft>
                          <a:spcPts val="0"/>
                        </a:spcAft>
                      </a:pPr>
                      <a:r>
                        <a:rPr lang="en-US" sz="1000" cap="all">
                          <a:effectLst/>
                          <a:latin typeface="Leelawadee UI" panose="020B0502040204020203" pitchFamily="34" charset="-34"/>
                          <a:cs typeface="Leelawadee UI" panose="020B0502040204020203" pitchFamily="34" charset="-34"/>
                        </a:rPr>
                        <a:t>Target Recommendation</a:t>
                      </a:r>
                      <a:endParaRPr lang="en-US" sz="1000" cap="a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11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Re-Host Application on -RHEL 7+ / SUSE Linux 11 SP4, 12 SP1+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11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Re-host Database on -  Oracle Linux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11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Or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11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rPr>
                        <a:t>AKS / Azure App Service on Linux </a:t>
                      </a:r>
                      <a:endParaRPr kumimoji="0" lang="en-IN" sz="1100" b="0" i="0" u="none" strike="noStrike" kern="1200" cap="none" spc="0" normalizeH="0" baseline="0" noProof="0" dirty="0">
                        <a:ln>
                          <a:noFill/>
                        </a:ln>
                        <a:solidFill>
                          <a:schemeClr val="tx1"/>
                        </a:solidFill>
                        <a:effectLst/>
                        <a:uLnTx/>
                        <a:uFillTx/>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a:ln>
                          <a:noFill/>
                        </a:ln>
                        <a:solidFill>
                          <a:srgbClr val="000000"/>
                        </a:solidFill>
                        <a:effectLst/>
                        <a:uLnTx/>
                        <a:uFillTx/>
                        <a:latin typeface="Malgun Gothic" panose="020B0503020000020004" pitchFamily="34" charset="-127"/>
                        <a:ea typeface="Malgun Gothic" panose="020B0503020000020004" pitchFamily="34" charset="-127"/>
                        <a:cs typeface="Calibri Light" panose="020F0302020204030204" pitchFamily="34" charset="0"/>
                      </a:endParaRPr>
                    </a:p>
                  </a:txBody>
                  <a:tcPr>
                    <a:lnB w="12700" cmpd="sng">
                      <a:noFill/>
                    </a:lnB>
                  </a:tcPr>
                </a:tc>
                <a:tc hMerge="1">
                  <a:txBody>
                    <a:bodyPr/>
                    <a:lstStyle/>
                    <a:p>
                      <a:pPr algn="ctr" fontAlgn="base">
                        <a:spcBef>
                          <a:spcPct val="0"/>
                        </a:spcBef>
                        <a:spcAft>
                          <a:spcPct val="0"/>
                        </a:spcAft>
                      </a:pPr>
                      <a:endParaRPr lang="en-IN" sz="1100"/>
                    </a:p>
                  </a:txBody>
                  <a:tcPr>
                    <a:lnB w="12700" cmpd="sng">
                      <a:noFill/>
                    </a:lnB>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IN" sz="1100" baseline="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 Oracle DB 11.2.0.4 upwards ( suggested 12.2.0.2). </a:t>
                      </a:r>
                    </a:p>
                    <a:p>
                      <a:pPr marL="0" marR="0" lvl="0" indent="0" algn="ctr" defTabSz="914400" rtl="0" eaLnBrk="1" fontAlgn="base" latinLnBrk="0" hangingPunct="1">
                        <a:lnSpc>
                          <a:spcPct val="100000"/>
                        </a:lnSpc>
                        <a:spcBef>
                          <a:spcPct val="0"/>
                        </a:spcBef>
                        <a:spcAft>
                          <a:spcPct val="0"/>
                        </a:spcAft>
                        <a:buClrTx/>
                        <a:buSzTx/>
                        <a:buFontTx/>
                        <a:buNone/>
                        <a:tabLst/>
                        <a:defRPr/>
                      </a:pPr>
                      <a:r>
                        <a:rPr lang="en-IN" sz="1100" baseline="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Java 1.7 or java 1.8, </a:t>
                      </a:r>
                    </a:p>
                    <a:p>
                      <a:pPr marL="0" marR="0" lvl="0" indent="0" algn="ctr" defTabSz="914400" rtl="0" eaLnBrk="1" fontAlgn="base" latinLnBrk="0" hangingPunct="1">
                        <a:lnSpc>
                          <a:spcPct val="100000"/>
                        </a:lnSpc>
                        <a:spcBef>
                          <a:spcPct val="0"/>
                        </a:spcBef>
                        <a:spcAft>
                          <a:spcPct val="0"/>
                        </a:spcAft>
                        <a:buClrTx/>
                        <a:buSzTx/>
                        <a:buFontTx/>
                        <a:buNone/>
                        <a:tabLst/>
                        <a:defRPr/>
                      </a:pPr>
                      <a:r>
                        <a:rPr lang="en-IN" sz="1100" baseline="0">
                          <a:solidFill>
                            <a:schemeClr val="tx1"/>
                          </a:solidFill>
                          <a:latin typeface="Leelawadee UI" panose="020B0502040204020203" pitchFamily="34" charset="-34"/>
                          <a:ea typeface="Malgun Gothic" panose="020B0503020000020004" pitchFamily="34" charset="-127"/>
                          <a:cs typeface="Leelawadee UI" panose="020B0502040204020203" pitchFamily="34" charset="-34"/>
                        </a:rPr>
                        <a:t>Tomcat 8.5 or Tomcat 9</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kern="1200">
                        <a:solidFill>
                          <a:schemeClr val="dk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793744076"/>
                  </a:ext>
                </a:extLst>
              </a:tr>
              <a:tr h="3960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cap="all">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rPr>
                        <a:t>Other ASSESSMENT parameters</a:t>
                      </a:r>
                      <a:endParaRPr lang="en-IN" sz="1000" cap="all">
                        <a:solidFill>
                          <a:schemeClr val="bg1"/>
                        </a:solidFill>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algn="ctr">
                        <a:spcBef>
                          <a:spcPts val="0"/>
                        </a:spcBef>
                        <a:spcAft>
                          <a:spcPts val="0"/>
                        </a:spcAft>
                      </a:pPr>
                      <a:r>
                        <a:rPr lang="en-US" sz="1000" cap="all">
                          <a:effectLst/>
                          <a:latin typeface="Leelawadee UI" panose="020B0502040204020203" pitchFamily="34" charset="-34"/>
                          <a:cs typeface="Leelawadee UI" panose="020B0502040204020203" pitchFamily="34" charset="-34"/>
                        </a:rPr>
                        <a:t>SCOPE</a:t>
                      </a:r>
                      <a:endParaRPr lang="en-US" sz="1000" b="1" cap="all">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cap="all">
                          <a:effectLst/>
                          <a:latin typeface="Leelawadee UI" panose="020B0502040204020203" pitchFamily="34" charset="-34"/>
                          <a:cs typeface="Leelawadee UI" panose="020B0502040204020203" pitchFamily="34" charset="-34"/>
                        </a:rPr>
                        <a:t>Priority category</a:t>
                      </a:r>
                      <a:endParaRPr lang="en-US" sz="1000" b="1" cap="all">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spcBef>
                          <a:spcPts val="0"/>
                        </a:spcBef>
                        <a:spcAft>
                          <a:spcPts val="0"/>
                        </a:spcAft>
                      </a:pPr>
                      <a:r>
                        <a:rPr lang="en-US" sz="1000" cap="all" dirty="0">
                          <a:effectLst/>
                          <a:latin typeface="Leelawadee UI" panose="020B0502040204020203" pitchFamily="34" charset="-34"/>
                          <a:cs typeface="Leelawadee UI" panose="020B0502040204020203" pitchFamily="34" charset="-34"/>
                        </a:rPr>
                        <a:t>Business criticality</a:t>
                      </a:r>
                      <a:endParaRPr lang="en-US" sz="1000" b="1" cap="all" dirty="0">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it-IT" sz="1000" cap="all">
                          <a:effectLst/>
                          <a:latin typeface="Leelawadee UI" panose="020B0502040204020203" pitchFamily="34" charset="-34"/>
                          <a:cs typeface="Leelawadee UI" panose="020B0502040204020203" pitchFamily="34" charset="-34"/>
                        </a:rPr>
                        <a:t>APPLICATION TYPE</a:t>
                      </a:r>
                      <a:endParaRPr lang="en-US" sz="1000" b="1" cap="all">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0" b="1" cap="all">
                        <a:solidFill>
                          <a:schemeClr val="bg1"/>
                        </a:solidFill>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9731590"/>
                  </a:ext>
                </a:extLst>
              </a:tr>
              <a:tr h="258965">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000" b="1" kern="1200" cap="all">
                          <a:solidFill>
                            <a:schemeClr val="lt1"/>
                          </a:solidFill>
                          <a:effectLst/>
                          <a:latin typeface="Leelawadee UI" panose="020B0502040204020203" pitchFamily="34" charset="-34"/>
                          <a:ea typeface="+mn-ea"/>
                          <a:cs typeface="Leelawadee UI" panose="020B0502040204020203" pitchFamily="34" charset="-34"/>
                        </a:rPr>
                        <a:t>PARAMETER VALUES</a:t>
                      </a:r>
                      <a:endParaRPr lang="en-US" sz="1000" b="1" kern="1200" cap="all">
                        <a:solidFill>
                          <a:schemeClr val="lt1"/>
                        </a:solidFill>
                        <a:effectLst/>
                        <a:latin typeface="Leelawadee UI" panose="020B0502040204020203" pitchFamily="34" charset="-34"/>
                        <a:ea typeface="+mn-ea"/>
                        <a:cs typeface="Leelawadee UI" panose="020B0502040204020203" pitchFamily="34" charset="-34"/>
                      </a:endParaRPr>
                    </a:p>
                  </a:txBody>
                  <a:tcPr marL="9519" marR="9519" marT="95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ctr">
                        <a:spcBef>
                          <a:spcPts val="0"/>
                        </a:spcBef>
                        <a:spcAft>
                          <a:spcPts val="0"/>
                        </a:spcAft>
                        <a:buFont typeface="Arial" panose="020B0604020202020204" pitchFamily="34" charset="0"/>
                        <a:buNone/>
                      </a:pPr>
                      <a:r>
                        <a:rPr lang="en-US" sz="1100" b="0" cap="all" baseline="0">
                          <a:effectLst/>
                          <a:latin typeface="Leelawadee UI" panose="020B0502040204020203" pitchFamily="34" charset="-34"/>
                          <a:ea typeface="Malgun Gothic" panose="020B0503020000020004" pitchFamily="34" charset="-127"/>
                          <a:cs typeface="Leelawadee UI" panose="020B0502040204020203" pitchFamily="34" charset="-34"/>
                        </a:rPr>
                        <a:t>Beyond 2020</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latinLnBrk="0" hangingPunct="1">
                        <a:spcBef>
                          <a:spcPts val="0"/>
                        </a:spcBef>
                        <a:spcAft>
                          <a:spcPts val="0"/>
                        </a:spcAft>
                        <a:buFont typeface="Arial" panose="020B0604020202020204" pitchFamily="34" charset="0"/>
                        <a:buNone/>
                      </a:pPr>
                      <a:r>
                        <a:rPr lang="en-US" sz="1100" b="0" kern="1200" cap="all" baseline="0">
                          <a:solidFill>
                            <a:schemeClr val="dk1"/>
                          </a:solidFill>
                          <a:effectLst/>
                          <a:latin typeface="Leelawadee UI" panose="020B0502040204020203" pitchFamily="34" charset="-34"/>
                          <a:ea typeface="Malgun Gothic" panose="020B0503020000020004" pitchFamily="34" charset="-127"/>
                          <a:cs typeface="Leelawadee UI" panose="020B0502040204020203" pitchFamily="34" charset="-34"/>
                        </a:rPr>
                        <a:t>2-Target - Tactical</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a:spcBef>
                          <a:spcPts val="0"/>
                        </a:spcBef>
                        <a:spcAft>
                          <a:spcPts val="0"/>
                        </a:spcAft>
                        <a:buFont typeface="Arial" panose="020B0604020202020204" pitchFamily="34" charset="0"/>
                        <a:buNone/>
                      </a:pPr>
                      <a:endParaRPr lang="en-US" sz="1200" b="0" baseline="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ctr">
                        <a:spcBef>
                          <a:spcPts val="0"/>
                        </a:spcBef>
                        <a:spcAft>
                          <a:spcPts val="0"/>
                        </a:spcAft>
                        <a:buFont typeface="Arial" panose="020B0604020202020204" pitchFamily="34" charset="0"/>
                        <a:buNone/>
                      </a:pPr>
                      <a:r>
                        <a:rPr lang="en-US" sz="1100" b="0" cap="all" baseline="0">
                          <a:effectLst/>
                          <a:latin typeface="Leelawadee UI" panose="020B0502040204020203" pitchFamily="34" charset="-34"/>
                          <a:ea typeface="Malgun Gothic" panose="020B0503020000020004" pitchFamily="34" charset="-127"/>
                          <a:cs typeface="Leelawadee UI" panose="020B0502040204020203" pitchFamily="34" charset="-34"/>
                        </a:rPr>
                        <a:t>L2</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cap="all">
                          <a:solidFill>
                            <a:srgbClr val="363636"/>
                          </a:solidFill>
                          <a:effectLst/>
                          <a:latin typeface="Arial" panose="020B0604020202020204" pitchFamily="34" charset="0"/>
                        </a:rPr>
                        <a:t>SELF-DEVELOPED / CUSTOM</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0"/>
                        </a:spcBef>
                        <a:spcAft>
                          <a:spcPts val="0"/>
                        </a:spcAft>
                        <a:buFont typeface="Arial" panose="020B0604020202020204" pitchFamily="34" charset="0"/>
                        <a:buNone/>
                      </a:pPr>
                      <a:endParaRPr lang="en-US" sz="1100" b="0" cap="all" baseline="0">
                        <a:effectLst/>
                        <a:latin typeface="Leelawadee UI" panose="020B0502040204020203" pitchFamily="34" charset="-34"/>
                        <a:ea typeface="Malgun Gothic" panose="020B0503020000020004" pitchFamily="34" charset="-127"/>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2497474"/>
                  </a:ext>
                </a:extLst>
              </a:tr>
              <a:tr h="2940506">
                <a:tc>
                  <a:txBody>
                    <a:bodyPr/>
                    <a:lstStyle/>
                    <a:p>
                      <a:pPr marL="0" marR="0" algn="ctr" defTabSz="914126" rtl="0" eaLnBrk="1" latinLnBrk="0" hangingPunct="1">
                        <a:spcBef>
                          <a:spcPts val="0"/>
                        </a:spcBef>
                        <a:spcAft>
                          <a:spcPts val="0"/>
                        </a:spcAft>
                      </a:pPr>
                      <a:r>
                        <a:rPr lang="en-US" sz="1000" b="1" kern="1200" cap="all">
                          <a:solidFill>
                            <a:schemeClr val="lt1"/>
                          </a:solidFill>
                          <a:effectLst/>
                          <a:latin typeface="Leelawadee UI" panose="020B0502040204020203" pitchFamily="34" charset="-34"/>
                          <a:ea typeface="+mn-ea"/>
                          <a:cs typeface="Leelawadee UI" panose="020B0502040204020203" pitchFamily="34" charset="-34"/>
                        </a:rPr>
                        <a:t>Recommended Approach</a:t>
                      </a: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6">
                  <a:txBody>
                    <a:bodyPr/>
                    <a:lstStyle/>
                    <a:p>
                      <a:pPr marL="0" marR="0" algn="l">
                        <a:spcBef>
                          <a:spcPts val="0"/>
                        </a:spcBef>
                        <a:spcAft>
                          <a:spcPts val="0"/>
                        </a:spcAft>
                      </a:pPr>
                      <a:r>
                        <a:rPr lang="en-US" sz="1100" b="1" kern="1200" dirty="0">
                          <a:effectLst/>
                          <a:latin typeface="Leelawadee UI" panose="020B0502040204020203" pitchFamily="34" charset="-34"/>
                          <a:cs typeface="Leelawadee UI" panose="020B0502040204020203" pitchFamily="34" charset="-34"/>
                        </a:rPr>
                        <a:t>Recommended Migration Approach –</a:t>
                      </a:r>
                    </a:p>
                    <a:p>
                      <a:pPr marL="0" marR="0" algn="l">
                        <a:spcBef>
                          <a:spcPts val="0"/>
                        </a:spcBef>
                        <a:spcAft>
                          <a:spcPts val="0"/>
                        </a:spcAft>
                      </a:pPr>
                      <a:r>
                        <a:rPr lang="en-US" sz="1100" kern="1200" dirty="0">
                          <a:effectLst/>
                          <a:latin typeface="Leelawadee UI" panose="020B0502040204020203" pitchFamily="34" charset="-34"/>
                          <a:cs typeface="Leelawadee UI" panose="020B0502040204020203" pitchFamily="34" charset="-34"/>
                        </a:rPr>
                        <a:t> </a:t>
                      </a:r>
                    </a:p>
                    <a:p>
                      <a:pPr marL="171450" marR="0" indent="-171450" algn="l">
                        <a:spcBef>
                          <a:spcPts val="0"/>
                        </a:spcBef>
                        <a:spcAft>
                          <a:spcPts val="0"/>
                        </a:spcAft>
                        <a:buFont typeface="Arial" panose="020B0604020202020204" pitchFamily="34" charset="0"/>
                        <a:buChar char="•"/>
                      </a:pPr>
                      <a:r>
                        <a:rPr lang="en-US" sz="1100" kern="1200" dirty="0">
                          <a:effectLst/>
                          <a:latin typeface="Leelawadee UI" panose="020B0502040204020203" pitchFamily="34" charset="-34"/>
                          <a:cs typeface="Leelawadee UI" panose="020B0502040204020203" pitchFamily="34" charset="-34"/>
                        </a:rPr>
                        <a:t>Application Re-Platforming and re-hosting on IaaS or on PaaS – (AKS / Azure App service).  Depending on Architecture complexity. </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Database version upgrade and rehosting on Azure IaaS.</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The Oracle version can be 11.2.0.4 on cloud but support is due to end in 2021. Hence should be upgraded to 18c.</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Java 1.7 is supported on Azure. However, recommendation is moving to java 1.8 if minimal code changes are required.</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Tomcat needs to be upgraded to Tomcat 8.5 and above.</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For Application instances Operating System to be upgraded to RHEL 7+ and Solaris to be replaced by either RHEL 7+  or Oracle Linux.</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For Database Operating System will be Oracle Linux as it is </a:t>
                      </a:r>
                      <a:r>
                        <a:rPr lang="en-US" sz="1100" b="1" kern="1200" baseline="0" dirty="0">
                          <a:effectLst/>
                          <a:latin typeface="Leelawadee UI" panose="020B0502040204020203" pitchFamily="34" charset="-34"/>
                          <a:cs typeface="Leelawadee UI" panose="020B0502040204020203" pitchFamily="34" charset="-34"/>
                        </a:rPr>
                        <a:t>certified</a:t>
                      </a:r>
                      <a:r>
                        <a:rPr lang="en-US" sz="1100" kern="1200" baseline="0" dirty="0">
                          <a:effectLst/>
                          <a:latin typeface="Leelawadee UI" panose="020B0502040204020203" pitchFamily="34" charset="-34"/>
                          <a:cs typeface="Leelawadee UI" panose="020B0502040204020203" pitchFamily="34" charset="-34"/>
                        </a:rPr>
                        <a:t> only on Oracle Linux in Azure.</a:t>
                      </a:r>
                    </a:p>
                    <a:p>
                      <a:pPr marL="171450" marR="0" indent="-171450" algn="l">
                        <a:spcBef>
                          <a:spcPts val="0"/>
                        </a:spcBef>
                        <a:spcAft>
                          <a:spcPts val="0"/>
                        </a:spcAft>
                        <a:buFont typeface="Arial" panose="020B0604020202020204" pitchFamily="34" charset="0"/>
                        <a:buChar char="•"/>
                      </a:pPr>
                      <a:r>
                        <a:rPr lang="en-US" sz="1100" kern="1200" baseline="0" dirty="0">
                          <a:effectLst/>
                          <a:latin typeface="Leelawadee UI" panose="020B0502040204020203" pitchFamily="34" charset="-34"/>
                          <a:cs typeface="Leelawadee UI" panose="020B0502040204020203" pitchFamily="34" charset="-34"/>
                        </a:rPr>
                        <a:t>If Customer wants to do OS consolidation, then we can assess feasibility of running both application and database on Oracle Linux on Azure.</a:t>
                      </a:r>
                    </a:p>
                    <a:p>
                      <a:pPr marL="0" marR="0" indent="0" algn="l">
                        <a:spcBef>
                          <a:spcPts val="0"/>
                        </a:spcBef>
                        <a:spcAft>
                          <a:spcPts val="0"/>
                        </a:spcAft>
                        <a:buFont typeface="Arial" panose="020B0604020202020204" pitchFamily="34" charset="0"/>
                        <a:buNone/>
                      </a:pPr>
                      <a:endParaRPr lang="en-US" sz="1100" b="1" baseline="0" dirty="0">
                        <a:effectLst/>
                        <a:latin typeface="Leelawadee UI" panose="020B0502040204020203" pitchFamily="34" charset="-34"/>
                        <a:cs typeface="Leelawadee UI" panose="020B0502040204020203" pitchFamily="34" charset="-34"/>
                      </a:endParaRPr>
                    </a:p>
                    <a:p>
                      <a:pPr marL="0" marR="0" indent="0" algn="l">
                        <a:spcBef>
                          <a:spcPts val="0"/>
                        </a:spcBef>
                        <a:spcAft>
                          <a:spcPts val="0"/>
                        </a:spcAft>
                        <a:buFont typeface="Arial" panose="020B0604020202020204" pitchFamily="34" charset="0"/>
                        <a:buNone/>
                      </a:pPr>
                      <a:r>
                        <a:rPr lang="en-US" sz="1100" b="1" baseline="0" dirty="0">
                          <a:effectLst/>
                          <a:latin typeface="Leelawadee UI" panose="020B0502040204020203" pitchFamily="34" charset="-34"/>
                          <a:cs typeface="Leelawadee UI" panose="020B0502040204020203" pitchFamily="34" charset="-34"/>
                        </a:rPr>
                        <a:t>Assumptions:</a:t>
                      </a:r>
                    </a:p>
                    <a:p>
                      <a:pPr marL="0" marR="0" indent="0" algn="l">
                        <a:spcBef>
                          <a:spcPts val="0"/>
                        </a:spcBef>
                        <a:spcAft>
                          <a:spcPts val="0"/>
                        </a:spcAft>
                        <a:buFont typeface="Arial" panose="020B0604020202020204" pitchFamily="34" charset="0"/>
                        <a:buNone/>
                      </a:pPr>
                      <a:endParaRPr lang="en-US" sz="1100" baseline="0" dirty="0">
                        <a:effectLst/>
                        <a:latin typeface="Leelawadee UI" panose="020B0502040204020203" pitchFamily="34" charset="-34"/>
                        <a:cs typeface="Leelawadee UI" panose="020B0502040204020203" pitchFamily="34" charset="-34"/>
                      </a:endParaRPr>
                    </a:p>
                    <a:p>
                      <a:pPr marL="171450" marR="0" indent="-171450" algn="l">
                        <a:spcBef>
                          <a:spcPts val="0"/>
                        </a:spcBef>
                        <a:spcAft>
                          <a:spcPts val="0"/>
                        </a:spcAft>
                        <a:buFont typeface="Arial" panose="020B0604020202020204" pitchFamily="34" charset="0"/>
                        <a:buChar char="•"/>
                      </a:pPr>
                      <a:r>
                        <a:rPr lang="en-US" sz="1100" baseline="0" dirty="0">
                          <a:effectLst/>
                          <a:latin typeface="Leelawadee UI" panose="020B0502040204020203" pitchFamily="34" charset="-34"/>
                          <a:cs typeface="Leelawadee UI" panose="020B0502040204020203" pitchFamily="34" charset="-34"/>
                        </a:rPr>
                        <a:t>We have provided the above high-level recommendation based on the above parameters. However, </a:t>
                      </a:r>
                    </a:p>
                    <a:p>
                      <a:pPr marL="0" marR="0" indent="0" algn="l">
                        <a:spcBef>
                          <a:spcPts val="0"/>
                        </a:spcBef>
                        <a:spcAft>
                          <a:spcPts val="0"/>
                        </a:spcAft>
                        <a:buFont typeface="Arial" panose="020B0604020202020204" pitchFamily="34" charset="0"/>
                        <a:buNone/>
                      </a:pPr>
                      <a:r>
                        <a:rPr lang="en-US" sz="1100" baseline="0" dirty="0">
                          <a:effectLst/>
                          <a:latin typeface="Leelawadee UI" panose="020B0502040204020203" pitchFamily="34" charset="-34"/>
                          <a:cs typeface="Leelawadee UI" panose="020B0502040204020203" pitchFamily="34" charset="-34"/>
                        </a:rPr>
                        <a:t>     we will need to do a deep dive study of the application’s  architecture complexity, dependency with other apps and data flow </a:t>
                      </a:r>
                      <a:r>
                        <a:rPr lang="en-US" sz="1100" baseline="0" dirty="0" err="1">
                          <a:effectLst/>
                          <a:latin typeface="Leelawadee UI" panose="020B0502040204020203" pitchFamily="34" charset="-34"/>
                          <a:cs typeface="Leelawadee UI" panose="020B0502040204020203" pitchFamily="34" charset="-34"/>
                        </a:rPr>
                        <a:t>etc</a:t>
                      </a:r>
                      <a:endParaRPr lang="en-US" sz="1100" baseline="0" dirty="0">
                        <a:effectLst/>
                        <a:latin typeface="Leelawadee UI" panose="020B0502040204020203" pitchFamily="34" charset="-34"/>
                        <a:cs typeface="Leelawadee UI" panose="020B0502040204020203" pitchFamily="34" charset="-34"/>
                      </a:endParaRPr>
                    </a:p>
                    <a:p>
                      <a:pPr marL="0" marR="0" indent="0" algn="l">
                        <a:spcBef>
                          <a:spcPts val="0"/>
                        </a:spcBef>
                        <a:spcAft>
                          <a:spcPts val="0"/>
                        </a:spcAft>
                        <a:buFont typeface="Arial" panose="020B0604020202020204" pitchFamily="34" charset="0"/>
                        <a:buNone/>
                      </a:pPr>
                      <a:r>
                        <a:rPr lang="en-US" sz="1100" baseline="0" dirty="0">
                          <a:effectLst/>
                          <a:latin typeface="Leelawadee UI" panose="020B0502040204020203" pitchFamily="34" charset="-34"/>
                          <a:cs typeface="Leelawadee UI" panose="020B0502040204020203" pitchFamily="34" charset="-34"/>
                        </a:rPr>
                        <a:t>     to finalize the recommendation and provide a detailed migration plan.</a:t>
                      </a:r>
                    </a:p>
                    <a:p>
                      <a:pPr marL="0" marR="0" indent="0" algn="l">
                        <a:spcBef>
                          <a:spcPts val="0"/>
                        </a:spcBef>
                        <a:spcAft>
                          <a:spcPts val="0"/>
                        </a:spcAft>
                        <a:buFont typeface="Arial" panose="020B0604020202020204" pitchFamily="34" charset="0"/>
                        <a:buNone/>
                      </a:pPr>
                      <a:endParaRPr lang="en-US" sz="1100" baseline="0" dirty="0">
                        <a:effectLst/>
                        <a:latin typeface="Leelawadee UI" panose="020B0502040204020203" pitchFamily="34" charset="-34"/>
                        <a:cs typeface="Leelawadee UI" panose="020B0502040204020203" pitchFamily="34" charset="-34"/>
                      </a:endParaRPr>
                    </a:p>
                  </a:txBody>
                  <a:tcPr marL="91368" marR="91368"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7E7">
                        <a:alpha val="0"/>
                      </a:srgbClr>
                    </a:solidFill>
                  </a:tcPr>
                </a:tc>
                <a:tc hMerge="1">
                  <a:txBody>
                    <a:bodyPr/>
                    <a:lstStyle/>
                    <a:p>
                      <a:endParaRPr lang="en-US"/>
                    </a:p>
                  </a:txBody>
                  <a:tcPr/>
                </a:tc>
                <a:tc hMerge="1">
                  <a:txBody>
                    <a:bodyPr/>
                    <a:lstStyle/>
                    <a:p>
                      <a:pPr algn="ctr"/>
                      <a:endParaRPr lang="en-US" sz="1100" kern="1200">
                        <a:solidFill>
                          <a:schemeClr val="dk1"/>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endParaRPr lang="en-US"/>
                    </a:p>
                  </a:txBody>
                  <a:tcPr/>
                </a:tc>
                <a:tc hMerge="1">
                  <a:txBody>
                    <a:bodyPr/>
                    <a:lstStyle/>
                    <a:p>
                      <a:pPr marL="0" marR="0" algn="ctr">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hMerge="1">
                  <a:txBody>
                    <a:bodyPr/>
                    <a:lstStyle/>
                    <a:p>
                      <a:pPr marL="0" marR="0" algn="l">
                        <a:spcBef>
                          <a:spcPts val="0"/>
                        </a:spcBef>
                        <a:spcAft>
                          <a:spcPts val="0"/>
                        </a:spcAft>
                      </a:pP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4762571"/>
                  </a:ext>
                </a:extLst>
              </a:tr>
            </a:tbl>
          </a:graphicData>
        </a:graphic>
      </p:graphicFrame>
      <p:sp>
        <p:nvSpPr>
          <p:cNvPr id="6" name="Title 3">
            <a:extLst>
              <a:ext uri="{FF2B5EF4-FFF2-40B4-BE49-F238E27FC236}">
                <a16:creationId xmlns:a16="http://schemas.microsoft.com/office/drawing/2014/main" id="{3446C12D-FAB5-4758-8805-D985D6821D2D}"/>
              </a:ext>
            </a:extLst>
          </p:cNvPr>
          <p:cNvSpPr txBox="1">
            <a:spLocks/>
          </p:cNvSpPr>
          <p:nvPr/>
        </p:nvSpPr>
        <p:spPr>
          <a:xfrm>
            <a:off x="131009" y="-6330"/>
            <a:ext cx="12056228" cy="59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lvl1pPr eaLnBrk="0" hangingPunct="0">
              <a:defRPr sz="2399" b="1" cap="none" baseline="0">
                <a:solidFill>
                  <a:schemeClr val="bg2"/>
                </a:solidFill>
                <a:latin typeface="+mj-lt"/>
                <a:ea typeface="+mj-ea"/>
                <a:cs typeface="+mj-cs"/>
              </a:defRPr>
            </a:lvl1pPr>
            <a:lvl2pPr eaLnBrk="0" hangingPunct="0">
              <a:defRPr sz="2399" b="1">
                <a:solidFill>
                  <a:srgbClr val="00529B"/>
                </a:solidFill>
                <a:latin typeface="Novecento Book" pitchFamily="50" charset="0"/>
              </a:defRPr>
            </a:lvl2pPr>
            <a:lvl3pPr eaLnBrk="0" hangingPunct="0">
              <a:defRPr sz="2399" b="1">
                <a:solidFill>
                  <a:srgbClr val="00529B"/>
                </a:solidFill>
                <a:latin typeface="Novecento Book" pitchFamily="50" charset="0"/>
              </a:defRPr>
            </a:lvl3pPr>
            <a:lvl4pPr eaLnBrk="0" hangingPunct="0">
              <a:defRPr sz="2399" b="1">
                <a:solidFill>
                  <a:srgbClr val="00529B"/>
                </a:solidFill>
                <a:latin typeface="Novecento Book" pitchFamily="50" charset="0"/>
              </a:defRPr>
            </a:lvl4pPr>
            <a:lvl5pPr eaLnBrk="0" hangingPunct="0">
              <a:defRPr sz="2399" b="1">
                <a:solidFill>
                  <a:srgbClr val="00529B"/>
                </a:solidFill>
                <a:latin typeface="Novecento Book" pitchFamily="50" charset="0"/>
              </a:defRPr>
            </a:lvl5pPr>
            <a:lvl6pPr marL="457063" fontAlgn="base">
              <a:spcBef>
                <a:spcPct val="0"/>
              </a:spcBef>
              <a:spcAft>
                <a:spcPct val="0"/>
              </a:spcAft>
              <a:defRPr sz="2399" b="1">
                <a:solidFill>
                  <a:schemeClr val="bg1"/>
                </a:solidFill>
              </a:defRPr>
            </a:lvl6pPr>
            <a:lvl7pPr marL="914126" fontAlgn="base">
              <a:spcBef>
                <a:spcPct val="0"/>
              </a:spcBef>
              <a:spcAft>
                <a:spcPct val="0"/>
              </a:spcAft>
              <a:defRPr sz="2399" b="1">
                <a:solidFill>
                  <a:schemeClr val="bg1"/>
                </a:solidFill>
              </a:defRPr>
            </a:lvl7pPr>
            <a:lvl8pPr marL="1371189" fontAlgn="base">
              <a:spcBef>
                <a:spcPct val="0"/>
              </a:spcBef>
              <a:spcAft>
                <a:spcPct val="0"/>
              </a:spcAft>
              <a:defRPr sz="2399" b="1">
                <a:solidFill>
                  <a:schemeClr val="bg1"/>
                </a:solidFill>
              </a:defRPr>
            </a:lvl8pPr>
            <a:lvl9pPr marL="1828251" fontAlgn="base">
              <a:spcBef>
                <a:spcPct val="0"/>
              </a:spcBef>
              <a:spcAft>
                <a:spcPct val="0"/>
              </a:spcAft>
              <a:defRPr sz="2399" b="1">
                <a:solidFill>
                  <a:schemeClr val="bg1"/>
                </a:solidFill>
              </a:defRPr>
            </a:lvl9pPr>
          </a:lstStyle>
          <a:p>
            <a:r>
              <a:rPr lang="en-US" sz="2350" dirty="0">
                <a:solidFill>
                  <a:schemeClr val="bg1"/>
                </a:solidFill>
              </a:rPr>
              <a:t>Sample Recommendation Template – Tool + </a:t>
            </a:r>
            <a:r>
              <a:rPr lang="en-US" sz="2350" dirty="0">
                <a:solidFill>
                  <a:schemeClr val="bg1"/>
                </a:solidFill>
                <a:ea typeface="+mj-lt"/>
                <a:cs typeface="+mj-lt"/>
              </a:rPr>
              <a:t>Workshops</a:t>
            </a:r>
            <a:endParaRPr lang="en-US" sz="2350" dirty="0">
              <a:solidFill>
                <a:schemeClr val="bg1"/>
              </a:solidFill>
            </a:endParaRPr>
          </a:p>
        </p:txBody>
      </p:sp>
    </p:spTree>
    <p:extLst>
      <p:ext uri="{BB962C8B-B14F-4D97-AF65-F5344CB8AC3E}">
        <p14:creationId xmlns:p14="http://schemas.microsoft.com/office/powerpoint/2010/main" val="37554989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AAA6-FD3C-4C76-B9D0-E90BA9C833F9}"/>
              </a:ext>
            </a:extLst>
          </p:cNvPr>
          <p:cNvSpPr>
            <a:spLocks noGrp="1"/>
          </p:cNvSpPr>
          <p:nvPr>
            <p:ph type="title"/>
          </p:nvPr>
        </p:nvSpPr>
        <p:spPr>
          <a:xfrm>
            <a:off x="3648766" y="1713597"/>
            <a:ext cx="3427895" cy="719592"/>
          </a:xfrm>
        </p:spPr>
        <p:txBody>
          <a:bodyPr/>
          <a:lstStyle/>
          <a:p>
            <a:r>
              <a:rPr lang="en-US" dirty="0"/>
              <a:t>Appendix</a:t>
            </a:r>
          </a:p>
        </p:txBody>
      </p:sp>
    </p:spTree>
    <p:extLst>
      <p:ext uri="{BB962C8B-B14F-4D97-AF65-F5344CB8AC3E}">
        <p14:creationId xmlns:p14="http://schemas.microsoft.com/office/powerpoint/2010/main" val="28011153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E0F7-7371-436F-8F2A-3EA9FD8403B4}"/>
              </a:ext>
            </a:extLst>
          </p:cNvPr>
          <p:cNvSpPr>
            <a:spLocks noGrp="1"/>
          </p:cNvSpPr>
          <p:nvPr>
            <p:ph type="title"/>
          </p:nvPr>
        </p:nvSpPr>
        <p:spPr/>
        <p:txBody>
          <a:bodyPr/>
          <a:lstStyle/>
          <a:p>
            <a:r>
              <a:rPr lang="en-US" dirty="0"/>
              <a:t>Commercials</a:t>
            </a:r>
          </a:p>
        </p:txBody>
      </p:sp>
      <p:graphicFrame>
        <p:nvGraphicFramePr>
          <p:cNvPr id="3" name="Table 2">
            <a:extLst>
              <a:ext uri="{FF2B5EF4-FFF2-40B4-BE49-F238E27FC236}">
                <a16:creationId xmlns:a16="http://schemas.microsoft.com/office/drawing/2014/main" id="{02DE7C7A-FD5E-4B05-848D-864C64CBBA4A}"/>
              </a:ext>
            </a:extLst>
          </p:cNvPr>
          <p:cNvGraphicFramePr>
            <a:graphicFrameLocks noGrp="1"/>
          </p:cNvGraphicFramePr>
          <p:nvPr>
            <p:extLst>
              <p:ext uri="{D42A27DB-BD31-4B8C-83A1-F6EECF244321}">
                <p14:modId xmlns:p14="http://schemas.microsoft.com/office/powerpoint/2010/main" val="3164306312"/>
              </p:ext>
            </p:extLst>
          </p:nvPr>
        </p:nvGraphicFramePr>
        <p:xfrm>
          <a:off x="1703194" y="1706357"/>
          <a:ext cx="7990479" cy="4351335"/>
        </p:xfrm>
        <a:graphic>
          <a:graphicData uri="http://schemas.openxmlformats.org/drawingml/2006/table">
            <a:tbl>
              <a:tblPr/>
              <a:tblGrid>
                <a:gridCol w="1247693">
                  <a:extLst>
                    <a:ext uri="{9D8B030D-6E8A-4147-A177-3AD203B41FA5}">
                      <a16:colId xmlns:a16="http://schemas.microsoft.com/office/drawing/2014/main" val="1532145755"/>
                    </a:ext>
                  </a:extLst>
                </a:gridCol>
                <a:gridCol w="559713">
                  <a:extLst>
                    <a:ext uri="{9D8B030D-6E8A-4147-A177-3AD203B41FA5}">
                      <a16:colId xmlns:a16="http://schemas.microsoft.com/office/drawing/2014/main" val="1263572547"/>
                    </a:ext>
                  </a:extLst>
                </a:gridCol>
                <a:gridCol w="297347">
                  <a:extLst>
                    <a:ext uri="{9D8B030D-6E8A-4147-A177-3AD203B41FA5}">
                      <a16:colId xmlns:a16="http://schemas.microsoft.com/office/drawing/2014/main" val="2807386803"/>
                    </a:ext>
                  </a:extLst>
                </a:gridCol>
                <a:gridCol w="297347">
                  <a:extLst>
                    <a:ext uri="{9D8B030D-6E8A-4147-A177-3AD203B41FA5}">
                      <a16:colId xmlns:a16="http://schemas.microsoft.com/office/drawing/2014/main" val="3850656794"/>
                    </a:ext>
                  </a:extLst>
                </a:gridCol>
                <a:gridCol w="297347">
                  <a:extLst>
                    <a:ext uri="{9D8B030D-6E8A-4147-A177-3AD203B41FA5}">
                      <a16:colId xmlns:a16="http://schemas.microsoft.com/office/drawing/2014/main" val="4086019596"/>
                    </a:ext>
                  </a:extLst>
                </a:gridCol>
                <a:gridCol w="297347">
                  <a:extLst>
                    <a:ext uri="{9D8B030D-6E8A-4147-A177-3AD203B41FA5}">
                      <a16:colId xmlns:a16="http://schemas.microsoft.com/office/drawing/2014/main" val="652220574"/>
                    </a:ext>
                  </a:extLst>
                </a:gridCol>
                <a:gridCol w="297347">
                  <a:extLst>
                    <a:ext uri="{9D8B030D-6E8A-4147-A177-3AD203B41FA5}">
                      <a16:colId xmlns:a16="http://schemas.microsoft.com/office/drawing/2014/main" val="1940641431"/>
                    </a:ext>
                  </a:extLst>
                </a:gridCol>
                <a:gridCol w="297347">
                  <a:extLst>
                    <a:ext uri="{9D8B030D-6E8A-4147-A177-3AD203B41FA5}">
                      <a16:colId xmlns:a16="http://schemas.microsoft.com/office/drawing/2014/main" val="514583270"/>
                    </a:ext>
                  </a:extLst>
                </a:gridCol>
                <a:gridCol w="297347">
                  <a:extLst>
                    <a:ext uri="{9D8B030D-6E8A-4147-A177-3AD203B41FA5}">
                      <a16:colId xmlns:a16="http://schemas.microsoft.com/office/drawing/2014/main" val="3539038273"/>
                    </a:ext>
                  </a:extLst>
                </a:gridCol>
                <a:gridCol w="297347">
                  <a:extLst>
                    <a:ext uri="{9D8B030D-6E8A-4147-A177-3AD203B41FA5}">
                      <a16:colId xmlns:a16="http://schemas.microsoft.com/office/drawing/2014/main" val="1592680971"/>
                    </a:ext>
                  </a:extLst>
                </a:gridCol>
                <a:gridCol w="297347">
                  <a:extLst>
                    <a:ext uri="{9D8B030D-6E8A-4147-A177-3AD203B41FA5}">
                      <a16:colId xmlns:a16="http://schemas.microsoft.com/office/drawing/2014/main" val="312741465"/>
                    </a:ext>
                  </a:extLst>
                </a:gridCol>
                <a:gridCol w="358566">
                  <a:extLst>
                    <a:ext uri="{9D8B030D-6E8A-4147-A177-3AD203B41FA5}">
                      <a16:colId xmlns:a16="http://schemas.microsoft.com/office/drawing/2014/main" val="2698804704"/>
                    </a:ext>
                  </a:extLst>
                </a:gridCol>
                <a:gridCol w="358566">
                  <a:extLst>
                    <a:ext uri="{9D8B030D-6E8A-4147-A177-3AD203B41FA5}">
                      <a16:colId xmlns:a16="http://schemas.microsoft.com/office/drawing/2014/main" val="2167600146"/>
                    </a:ext>
                  </a:extLst>
                </a:gridCol>
                <a:gridCol w="358566">
                  <a:extLst>
                    <a:ext uri="{9D8B030D-6E8A-4147-A177-3AD203B41FA5}">
                      <a16:colId xmlns:a16="http://schemas.microsoft.com/office/drawing/2014/main" val="4151042569"/>
                    </a:ext>
                  </a:extLst>
                </a:gridCol>
                <a:gridCol w="655913">
                  <a:extLst>
                    <a:ext uri="{9D8B030D-6E8A-4147-A177-3AD203B41FA5}">
                      <a16:colId xmlns:a16="http://schemas.microsoft.com/office/drawing/2014/main" val="889353036"/>
                    </a:ext>
                  </a:extLst>
                </a:gridCol>
                <a:gridCol w="559713">
                  <a:extLst>
                    <a:ext uri="{9D8B030D-6E8A-4147-A177-3AD203B41FA5}">
                      <a16:colId xmlns:a16="http://schemas.microsoft.com/office/drawing/2014/main" val="1853416446"/>
                    </a:ext>
                  </a:extLst>
                </a:gridCol>
                <a:gridCol w="655913">
                  <a:extLst>
                    <a:ext uri="{9D8B030D-6E8A-4147-A177-3AD203B41FA5}">
                      <a16:colId xmlns:a16="http://schemas.microsoft.com/office/drawing/2014/main" val="2721263886"/>
                    </a:ext>
                  </a:extLst>
                </a:gridCol>
                <a:gridCol w="559713">
                  <a:extLst>
                    <a:ext uri="{9D8B030D-6E8A-4147-A177-3AD203B41FA5}">
                      <a16:colId xmlns:a16="http://schemas.microsoft.com/office/drawing/2014/main" val="2749317791"/>
                    </a:ext>
                  </a:extLst>
                </a:gridCol>
              </a:tblGrid>
              <a:tr h="173706">
                <a:tc>
                  <a:txBody>
                    <a:bodyPr/>
                    <a:lstStyle/>
                    <a:p>
                      <a:pPr algn="l" fontAlgn="b"/>
                      <a:r>
                        <a:rPr lang="en-IN" sz="1000" b="0" i="0" u="none" strike="noStrike">
                          <a:solidFill>
                            <a:srgbClr val="000000"/>
                          </a:solidFill>
                          <a:effectLst/>
                          <a:latin typeface="Calibri" panose="020F0502020204030204" pitchFamily="34" charset="0"/>
                        </a:rPr>
                        <a:t>Phase </a:t>
                      </a:r>
                    </a:p>
                  </a:txBody>
                  <a:tcPr marL="8685" marR="8685" marT="86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000" b="0" i="0" u="none" strike="noStrike">
                          <a:solidFill>
                            <a:srgbClr val="000000"/>
                          </a:solidFill>
                          <a:effectLst/>
                          <a:latin typeface="Calibri" panose="020F0502020204030204" pitchFamily="34" charset="0"/>
                        </a:rPr>
                        <a:t>Planning</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tc gridSpan="5">
                  <a:txBody>
                    <a:bodyPr/>
                    <a:lstStyle/>
                    <a:p>
                      <a:pPr algn="ctr" fontAlgn="b"/>
                      <a:r>
                        <a:rPr lang="en-IN" sz="1000" b="0" i="0" u="none" strike="noStrike">
                          <a:solidFill>
                            <a:srgbClr val="000000"/>
                          </a:solidFill>
                          <a:effectLst/>
                          <a:latin typeface="Calibri" panose="020F0502020204030204" pitchFamily="34" charset="0"/>
                        </a:rPr>
                        <a:t>Explore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pPr algn="ctr" fontAlgn="b"/>
                      <a:r>
                        <a:rPr lang="en-IN" sz="1000" b="0" i="0" u="none" strike="noStrike">
                          <a:solidFill>
                            <a:srgbClr val="000000"/>
                          </a:solidFill>
                          <a:effectLst/>
                          <a:latin typeface="Calibri" panose="020F0502020204030204" pitchFamily="34" charset="0"/>
                        </a:rPr>
                        <a:t>Analysis</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hMerge="1">
                  <a:txBody>
                    <a:bodyPr/>
                    <a:lstStyle/>
                    <a:p>
                      <a:endParaRPr lang="en-IN"/>
                    </a:p>
                  </a:txBody>
                  <a:tcPr/>
                </a:tc>
                <a:tc hMerge="1">
                  <a:txBody>
                    <a:bodyPr/>
                    <a:lstStyle/>
                    <a:p>
                      <a:endParaRPr lang="en-IN"/>
                    </a:p>
                  </a:txBody>
                  <a:tcPr/>
                </a:tc>
                <a:tc gridSpan="2">
                  <a:txBody>
                    <a:bodyPr/>
                    <a:lstStyle/>
                    <a:p>
                      <a:pPr algn="ctr" fontAlgn="b"/>
                      <a:r>
                        <a:rPr lang="en-IN" sz="1000" b="0" i="0" u="none" strike="noStrike">
                          <a:solidFill>
                            <a:srgbClr val="000000"/>
                          </a:solidFill>
                          <a:effectLst/>
                          <a:latin typeface="Calibri" panose="020F0502020204030204" pitchFamily="34" charset="0"/>
                        </a:rPr>
                        <a:t>Craft</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62528"/>
                  </a:ext>
                </a:extLst>
              </a:tr>
              <a:tr h="521118">
                <a:tc>
                  <a:txBody>
                    <a:bodyPr/>
                    <a:lstStyle/>
                    <a:p>
                      <a:pPr algn="l" fontAlgn="b"/>
                      <a:r>
                        <a:rPr lang="en-IN" sz="1000" b="0" i="0" u="none" strike="noStrike" dirty="0">
                          <a:solidFill>
                            <a:srgbClr val="000000"/>
                          </a:solidFill>
                          <a:effectLst/>
                          <a:latin typeface="Calibri" panose="020F0502020204030204" pitchFamily="34" charset="0"/>
                        </a:rPr>
                        <a:t>Weeks/Rates</a:t>
                      </a:r>
                    </a:p>
                  </a:txBody>
                  <a:tcPr marL="8685" marR="8685" marT="86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Wk2</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Wk3</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Wk4</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Wk6</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Wk7</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Wk8</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Wk10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Wk11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Wk12</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Total Week</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Rate Per Hour</a:t>
                      </a:r>
                      <a:br>
                        <a:rPr lang="en-IN" sz="1000" b="0" i="0" u="none" strike="noStrike">
                          <a:solidFill>
                            <a:srgbClr val="000000"/>
                          </a:solidFill>
                          <a:effectLst/>
                          <a:latin typeface="Calibri" panose="020F0502020204030204" pitchFamily="34" charset="0"/>
                        </a:rPr>
                      </a:br>
                      <a:endParaRPr lang="en-IN" sz="1000" b="0" i="0" u="none" strike="noStrike">
                        <a:solidFill>
                          <a:srgbClr val="000000"/>
                        </a:solidFill>
                        <a:effectLst/>
                        <a:latin typeface="Calibri" panose="020F0502020204030204" pitchFamily="34" charset="0"/>
                      </a:endParaRP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Total Hours</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IN" sz="1000" b="0" i="0" u="none" strike="noStrike">
                          <a:solidFill>
                            <a:srgbClr val="000000"/>
                          </a:solidFill>
                          <a:effectLst/>
                          <a:latin typeface="Calibri" panose="020F0502020204030204" pitchFamily="34" charset="0"/>
                        </a:rPr>
                        <a:t>Total Rate</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944442429"/>
                  </a:ext>
                </a:extLst>
              </a:tr>
              <a:tr h="173706">
                <a:tc rowSpan="2">
                  <a:txBody>
                    <a:bodyPr/>
                    <a:lstStyle/>
                    <a:p>
                      <a:pPr algn="l" fontAlgn="t"/>
                      <a:r>
                        <a:rPr lang="en-IN" sz="1000" b="0" i="0" u="none" strike="noStrike">
                          <a:solidFill>
                            <a:srgbClr val="000000"/>
                          </a:solidFill>
                          <a:effectLst/>
                          <a:latin typeface="Calibri" panose="020F0502020204030204" pitchFamily="34" charset="0"/>
                        </a:rPr>
                        <a:t>Assessment Lead(L3)</a:t>
                      </a:r>
                    </a:p>
                  </a:txBody>
                  <a:tcPr marL="8685" marR="8685" marT="868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141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480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67680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361764"/>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095915"/>
                  </a:ext>
                </a:extLst>
              </a:tr>
              <a:tr h="173706">
                <a:tc rowSpan="2">
                  <a:txBody>
                    <a:bodyPr/>
                    <a:lstStyle/>
                    <a:p>
                      <a:pPr algn="l" fontAlgn="t"/>
                      <a:r>
                        <a:rPr lang="en-IN" sz="1000" b="0" i="0" u="none" strike="noStrike">
                          <a:solidFill>
                            <a:srgbClr val="000000"/>
                          </a:solidFill>
                          <a:effectLst/>
                          <a:latin typeface="Calibri" panose="020F0502020204030204" pitchFamily="34" charset="0"/>
                        </a:rPr>
                        <a:t>Application Architect(L3)</a:t>
                      </a:r>
                    </a:p>
                  </a:txBody>
                  <a:tcPr marL="8685" marR="8685" marT="868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005716"/>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495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37125</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415314"/>
                  </a:ext>
                </a:extLst>
              </a:tr>
              <a:tr h="173706">
                <a:tc rowSpan="2">
                  <a:txBody>
                    <a:bodyPr/>
                    <a:lstStyle/>
                    <a:p>
                      <a:pPr algn="l" fontAlgn="t"/>
                      <a:r>
                        <a:rPr lang="en-IN" sz="1000" b="0" i="0" u="none" strike="noStrike">
                          <a:solidFill>
                            <a:srgbClr val="000000"/>
                          </a:solidFill>
                          <a:effectLst/>
                          <a:latin typeface="Calibri" panose="020F0502020204030204" pitchFamily="34" charset="0"/>
                        </a:rPr>
                        <a:t>Tool Consultant(L2)</a:t>
                      </a:r>
                    </a:p>
                  </a:txBody>
                  <a:tcPr marL="8685" marR="8685" marT="868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371470"/>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540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10260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335789"/>
                  </a:ext>
                </a:extLst>
              </a:tr>
              <a:tr h="173706">
                <a:tc rowSpan="2">
                  <a:txBody>
                    <a:bodyPr/>
                    <a:lstStyle/>
                    <a:p>
                      <a:pPr algn="l" fontAlgn="ctr"/>
                      <a:r>
                        <a:rPr lang="en-IN" sz="1000" b="0" i="0" u="none" strike="noStrike">
                          <a:solidFill>
                            <a:srgbClr val="000000"/>
                          </a:solidFill>
                          <a:effectLst/>
                          <a:latin typeface="Calibri" panose="020F0502020204030204" pitchFamily="34" charset="0"/>
                        </a:rPr>
                        <a:t>Data Analyst(L2)</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158410"/>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495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9405</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088217"/>
                  </a:ext>
                </a:extLst>
              </a:tr>
              <a:tr h="173706">
                <a:tc rowSpan="2">
                  <a:txBody>
                    <a:bodyPr/>
                    <a:lstStyle/>
                    <a:p>
                      <a:pPr algn="l" fontAlgn="ctr"/>
                      <a:r>
                        <a:rPr lang="en-IN" sz="1000" b="0" i="0" u="none" strike="noStrike">
                          <a:solidFill>
                            <a:srgbClr val="000000"/>
                          </a:solidFill>
                          <a:effectLst/>
                          <a:latin typeface="Calibri" panose="020F0502020204030204" pitchFamily="34" charset="0"/>
                        </a:rPr>
                        <a:t>Project Manager(L3)</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055262"/>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540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22140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79825"/>
                  </a:ext>
                </a:extLst>
              </a:tr>
              <a:tr h="173706">
                <a:tc rowSpan="2">
                  <a:txBody>
                    <a:bodyPr/>
                    <a:lstStyle/>
                    <a:p>
                      <a:pPr algn="l" fontAlgn="ctr"/>
                      <a:r>
                        <a:rPr lang="en-IN" sz="1000" b="0" i="0" u="none" strike="noStrike">
                          <a:solidFill>
                            <a:srgbClr val="000000"/>
                          </a:solidFill>
                          <a:effectLst/>
                          <a:latin typeface="Calibri" panose="020F0502020204030204" pitchFamily="34" charset="0"/>
                        </a:rPr>
                        <a:t>DB Architect(L3)</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267287"/>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3915</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138912"/>
                  </a:ext>
                </a:extLst>
              </a:tr>
              <a:tr h="173706">
                <a:tc rowSpan="2">
                  <a:txBody>
                    <a:bodyPr/>
                    <a:lstStyle/>
                    <a:p>
                      <a:pPr algn="l" fontAlgn="ctr"/>
                      <a:r>
                        <a:rPr lang="en-IN" sz="1000" b="0" i="0" u="none" strike="noStrike">
                          <a:solidFill>
                            <a:srgbClr val="000000"/>
                          </a:solidFill>
                          <a:effectLst/>
                          <a:latin typeface="Calibri" panose="020F0502020204030204" pitchFamily="34" charset="0"/>
                        </a:rPr>
                        <a:t>SAP Consultant(L3)</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747977"/>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7830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81350"/>
                  </a:ext>
                </a:extLst>
              </a:tr>
              <a:tr h="173706">
                <a:tc rowSpan="2">
                  <a:txBody>
                    <a:bodyPr/>
                    <a:lstStyle/>
                    <a:p>
                      <a:pPr algn="l" fontAlgn="ctr"/>
                      <a:r>
                        <a:rPr lang="en-IN" sz="1000" b="0" i="0" u="none" strike="noStrike">
                          <a:solidFill>
                            <a:srgbClr val="000000"/>
                          </a:solidFill>
                          <a:effectLst/>
                          <a:latin typeface="Calibri" panose="020F0502020204030204" pitchFamily="34" charset="0"/>
                        </a:rPr>
                        <a:t>Specialised SME(L3)</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401318"/>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36</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9720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556919"/>
                  </a:ext>
                </a:extLst>
              </a:tr>
              <a:tr h="173706">
                <a:tc rowSpan="2">
                  <a:txBody>
                    <a:bodyPr/>
                    <a:lstStyle/>
                    <a:p>
                      <a:pPr algn="l" fontAlgn="b"/>
                      <a:r>
                        <a:rPr lang="en-IN" sz="1000" b="0" i="0" u="none" strike="noStrike">
                          <a:solidFill>
                            <a:srgbClr val="000000"/>
                          </a:solidFill>
                          <a:effectLst/>
                          <a:latin typeface="Calibri" panose="020F0502020204030204" pitchFamily="34" charset="0"/>
                        </a:rPr>
                        <a:t>Cloud Architect(L3)</a:t>
                      </a:r>
                    </a:p>
                  </a:txBody>
                  <a:tcPr marL="8685" marR="8685" marT="86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9635"/>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4725</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9219327"/>
                  </a:ext>
                </a:extLst>
              </a:tr>
              <a:tr h="173706">
                <a:tc rowSpan="2">
                  <a:txBody>
                    <a:bodyPr/>
                    <a:lstStyle/>
                    <a:p>
                      <a:pPr algn="l" fontAlgn="ctr"/>
                      <a:r>
                        <a:rPr lang="en-IN" sz="1000" b="0" i="0" u="none" strike="noStrike">
                          <a:solidFill>
                            <a:srgbClr val="000000"/>
                          </a:solidFill>
                          <a:effectLst/>
                          <a:latin typeface="Calibri" panose="020F0502020204030204" pitchFamily="34" charset="0"/>
                        </a:rPr>
                        <a:t>Dprizm(L2)</a:t>
                      </a:r>
                    </a:p>
                  </a:txBody>
                  <a:tcPr marL="8685" marR="8685" marT="86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000" b="0" i="0" u="none" strike="noStrike">
                          <a:solidFill>
                            <a:srgbClr val="000000"/>
                          </a:solidFill>
                          <a:effectLst/>
                          <a:latin typeface="Calibri" panose="020F0502020204030204" pitchFamily="34" charset="0"/>
                        </a:rPr>
                        <a:t>Onsite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6193294"/>
                  </a:ext>
                </a:extLst>
              </a:tr>
              <a:tr h="173706">
                <a:tc vMerge="1">
                  <a:txBody>
                    <a:bodyPr/>
                    <a:lstStyle/>
                    <a:p>
                      <a:endParaRPr lang="en-IN"/>
                    </a:p>
                  </a:txBody>
                  <a:tcPr/>
                </a:tc>
                <a:tc>
                  <a:txBody>
                    <a:bodyPr/>
                    <a:lstStyle/>
                    <a:p>
                      <a:pPr algn="l" fontAlgn="b"/>
                      <a:r>
                        <a:rPr lang="en-IN" sz="1000" b="0" i="0" u="none" strike="noStrike">
                          <a:solidFill>
                            <a:srgbClr val="000000"/>
                          </a:solidFill>
                          <a:effectLst/>
                          <a:latin typeface="Calibri" panose="020F0502020204030204" pitchFamily="34" charset="0"/>
                        </a:rPr>
                        <a:t>Offshore</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0.25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123.75</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2351.25</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959561"/>
                  </a:ext>
                </a:extLst>
              </a:tr>
              <a:tr h="182391">
                <a:tc>
                  <a:txBody>
                    <a:bodyPr/>
                    <a:lstStyle/>
                    <a:p>
                      <a:pPr algn="l" fontAlgn="b"/>
                      <a:r>
                        <a:rPr lang="en-IN" sz="1000" b="1" i="0" u="none" strike="noStrike" dirty="0">
                          <a:solidFill>
                            <a:srgbClr val="000000"/>
                          </a:solidFill>
                          <a:effectLst/>
                          <a:latin typeface="Calibri" panose="020F0502020204030204" pitchFamily="34" charset="0"/>
                        </a:rPr>
                        <a:t>Total </a:t>
                      </a:r>
                    </a:p>
                  </a:txBody>
                  <a:tcPr marL="8685" marR="8685" marT="86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dirty="0">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panose="020F0502020204030204" pitchFamily="34" charset="0"/>
                        </a:rPr>
                        <a:t> </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1000" b="1" i="0" u="none" strike="noStrike">
                          <a:solidFill>
                            <a:srgbClr val="000000"/>
                          </a:solidFill>
                          <a:effectLst/>
                          <a:latin typeface="Calibri" panose="020F0502020204030204" pitchFamily="34" charset="0"/>
                        </a:rPr>
                        <a:t>0</a:t>
                      </a:r>
                    </a:p>
                  </a:txBody>
                  <a:tcPr marL="8685" marR="8685" marT="86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1000" b="1" i="0" u="none" strike="noStrike" dirty="0">
                          <a:solidFill>
                            <a:srgbClr val="000000"/>
                          </a:solidFill>
                          <a:effectLst/>
                          <a:latin typeface="Calibri" panose="020F0502020204030204" pitchFamily="34" charset="0"/>
                        </a:rPr>
                        <a:t>175151.3</a:t>
                      </a:r>
                    </a:p>
                  </a:txBody>
                  <a:tcPr marL="8685" marR="8685" marT="86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132339"/>
                  </a:ext>
                </a:extLst>
              </a:tr>
            </a:tbl>
          </a:graphicData>
        </a:graphic>
      </p:graphicFrame>
    </p:spTree>
    <p:extLst>
      <p:ext uri="{BB962C8B-B14F-4D97-AF65-F5344CB8AC3E}">
        <p14:creationId xmlns:p14="http://schemas.microsoft.com/office/powerpoint/2010/main" val="1634984064"/>
      </p:ext>
    </p:extLst>
  </p:cSld>
  <p:clrMapOvr>
    <a:masterClrMapping/>
  </p:clrMapOvr>
  <p:transition/>
</p:sld>
</file>

<file path=ppt/theme/theme1.xml><?xml version="1.0" encoding="utf-8"?>
<a:theme xmlns:a="http://schemas.openxmlformats.org/drawingml/2006/main" name="1_HCL Template">
  <a:themeElements>
    <a:clrScheme name="HCLTech">
      <a:dk1>
        <a:srgbClr val="000000"/>
      </a:dk1>
      <a:lt1>
        <a:srgbClr val="FFFFFF"/>
      </a:lt1>
      <a:dk2>
        <a:srgbClr val="5EC1EF"/>
      </a:dk2>
      <a:lt2>
        <a:srgbClr val="0066B3"/>
      </a:lt2>
      <a:accent1>
        <a:srgbClr val="EB1946"/>
      </a:accent1>
      <a:accent2>
        <a:srgbClr val="F58220"/>
      </a:accent2>
      <a:accent3>
        <a:srgbClr val="FAB914"/>
      </a:accent3>
      <a:accent4>
        <a:srgbClr val="BED732"/>
      </a:accent4>
      <a:accent5>
        <a:srgbClr val="00AFBE"/>
      </a:accent5>
      <a:accent6>
        <a:srgbClr val="5A2D91"/>
      </a:accent6>
      <a:hlink>
        <a:srgbClr val="0000FF"/>
      </a:hlink>
      <a:folHlink>
        <a:srgbClr val="29292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2876</Words>
  <Application>Microsoft Office PowerPoint</Application>
  <PresentationFormat>Widescreen</PresentationFormat>
  <Paragraphs>1057</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Calibri</vt:lpstr>
      <vt:lpstr>Calibri Light</vt:lpstr>
      <vt:lpstr>Leelawadee UI</vt:lpstr>
      <vt:lpstr>Novecento Book</vt:lpstr>
      <vt:lpstr>Segoe UI</vt:lpstr>
      <vt:lpstr>Wingdings</vt:lpstr>
      <vt:lpstr>Wingdings 2</vt:lpstr>
      <vt:lpstr>1_HCL Template</vt:lpstr>
      <vt:lpstr>WHY CLOUD ASSESSMENT ?</vt:lpstr>
      <vt:lpstr>HCL’s Assessment Approach</vt:lpstr>
      <vt:lpstr>PowerPoint Presentation</vt:lpstr>
      <vt:lpstr>WE USE ROBUST TOOLS TO DERIVE GREATER INSIGHT</vt:lpstr>
      <vt:lpstr>Cloudscape Output (SAMPLE)</vt:lpstr>
      <vt:lpstr>DPrizm – Sample Outputs</vt:lpstr>
      <vt:lpstr>PowerPoint Presentation</vt:lpstr>
      <vt:lpstr>Appendix</vt:lpstr>
      <vt:lpstr>Commercials</vt:lpstr>
      <vt:lpstr>Why Cloudscape is better than Azure Migrate </vt:lpstr>
      <vt:lpstr>Why Cloudscape is better than Azure Migrate </vt:lpstr>
      <vt:lpstr>Why Cloudscape is better than Azure Migrate </vt:lpstr>
      <vt:lpstr>Why Cloudscape is better than Azure Migrate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CLOUD ASSESSMENT ?</dc:title>
  <dc:creator>Anshul Gupta</dc:creator>
  <cp:lastModifiedBy>Anshul Gupta</cp:lastModifiedBy>
  <cp:revision>21</cp:revision>
  <dcterms:created xsi:type="dcterms:W3CDTF">2021-09-24T05:26:47Z</dcterms:created>
  <dcterms:modified xsi:type="dcterms:W3CDTF">2021-09-24T11:16:40Z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265294b0-b54b-4294-887d-7150d0908b06</vt:lpwstr>
  </property>
  <property fmtid="{D5CDD505-2E9C-101B-9397-08002B2CF9AE}" pid="3" name="HCLClassification">
    <vt:lpwstr>HCL_Cla5s_C0nf1dent1al</vt:lpwstr>
  </property>
  <property fmtid="{D5CDD505-2E9C-101B-9397-08002B2CF9AE}" pid="4" name="HCLClassD6">
    <vt:lpwstr>False</vt:lpwstr>
  </property>
</Properties>
</file>