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dp" ContentType="image/vnd.ms-photo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2"/>
  </p:notesMasterIdLst>
  <p:sldIdLst>
    <p:sldId id="274" r:id="rId2"/>
    <p:sldId id="339" r:id="rId3"/>
    <p:sldId id="352" r:id="rId4"/>
    <p:sldId id="354" r:id="rId5"/>
    <p:sldId id="305" r:id="rId6"/>
    <p:sldId id="295" r:id="rId7"/>
    <p:sldId id="316" r:id="rId8"/>
    <p:sldId id="341" r:id="rId9"/>
    <p:sldId id="342" r:id="rId10"/>
    <p:sldId id="343" r:id="rId11"/>
    <p:sldId id="350" r:id="rId12"/>
    <p:sldId id="344" r:id="rId13"/>
    <p:sldId id="346" r:id="rId14"/>
    <p:sldId id="345" r:id="rId15"/>
    <p:sldId id="347" r:id="rId16"/>
    <p:sldId id="348" r:id="rId17"/>
    <p:sldId id="349" r:id="rId18"/>
    <p:sldId id="351" r:id="rId19"/>
    <p:sldId id="353" r:id="rId20"/>
    <p:sldId id="34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2846"/>
  </p:normalViewPr>
  <p:slideViewPr>
    <p:cSldViewPr snapToGrid="0">
      <p:cViewPr varScale="1">
        <p:scale>
          <a:sx n="107" d="100"/>
          <a:sy n="107" d="100"/>
        </p:scale>
        <p:origin x="1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C2D68-04CB-4F98-A5DA-B2F01B4877E9}" type="datetimeFigureOut">
              <a:rPr lang="zh-CN" altLang="en-US" smtClean="0"/>
              <a:pPr/>
              <a:t>15/8/13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3D31A-DB68-4B34-96C3-22EAFE9B4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5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D31A-DB68-4B34-96C3-22EAFE9B444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D31A-DB68-4B34-96C3-22EAFE9B444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8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D31A-DB68-4B34-96C3-22EAFE9B444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D31A-DB68-4B34-96C3-22EAFE9B444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D31A-DB68-4B34-96C3-22EAFE9B444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D31A-DB68-4B34-96C3-22EAFE9B44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D31A-DB68-4B34-96C3-22EAFE9B444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3D31A-DB68-4B34-96C3-22EAFE9B444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57092"/>
            <a:ext cx="6400800" cy="13817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70B7-008C-B749-B2E7-8DFB3B762A24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7681" y="6242350"/>
            <a:ext cx="1767017" cy="5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5556-1BE4-FF40-82E2-9FA28A7E0682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E41D-8511-3044-BCCA-ABFF86A28888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C44-9D92-F94C-A5B3-6F6EC5FA275A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A4A39413-4C65-9544-A825-B91A75C29A9F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35687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EACC-7A9F-7649-88B9-46485A0BE441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539C-66A2-0544-A4CC-20929B493C37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3308-7CEC-2145-A83D-4470EE83F5E1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B7D-ED32-DE40-B9BB-12928D37124A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09B1-6B51-5044-B52D-6CA4C3AAA04C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AB36-CB12-0C41-B322-53D998AEE29C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 smtClean="0"/>
              <a:t>Drag picture to placeholder or click icon to add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DBD4-3559-834C-BDCF-7E5AC12E2111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05200" y="63643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D551-5EE4-E54F-B905-33DE19CC87B5}" type="datetime1">
              <a:rPr lang="en-US" altLang="zh-CN" smtClean="0"/>
              <a:t>8/13/15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3643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911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1BF3-7C87-4995-872D-CCE7FC7A78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QRcode.eps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163" y="6253162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黑体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On </a:t>
            </a:r>
            <a:r>
              <a:rPr kumimoji="1" lang="en-US" altLang="zh-CN" dirty="0"/>
              <a:t>Simultaneous Clustering and Cleaning over Dirty Data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Shaoxu </a:t>
            </a:r>
            <a:r>
              <a:rPr lang="en-US" altLang="zh-CN" sz="2000" dirty="0" smtClean="0"/>
              <a:t>Song,</a:t>
            </a: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Chunping</a:t>
            </a:r>
            <a:r>
              <a:rPr lang="en-US" altLang="zh-CN" sz="2000" dirty="0" smtClean="0"/>
              <a:t> Li, </a:t>
            </a:r>
            <a:r>
              <a:rPr lang="zh-CN" altLang="en-US" sz="2000" dirty="0" smtClean="0"/>
              <a:t>    </a:t>
            </a:r>
            <a:r>
              <a:rPr lang="en-US" altLang="zh-CN" sz="2000" dirty="0" err="1" smtClean="0"/>
              <a:t>Xiaoquan</a:t>
            </a:r>
            <a:r>
              <a:rPr lang="en-US" altLang="zh-CN" sz="2000" dirty="0" smtClean="0"/>
              <a:t> Zhang</a:t>
            </a:r>
            <a:endParaRPr lang="zh-CN" altLang="en-US" sz="2000" dirty="0" smtClean="0"/>
          </a:p>
          <a:p>
            <a:r>
              <a:rPr lang="en-US" altLang="zh-CN" sz="2000" dirty="0"/>
              <a:t>Tsinghua </a:t>
            </a:r>
            <a:r>
              <a:rPr lang="en-US" altLang="zh-CN" sz="2000" dirty="0" smtClean="0"/>
              <a:t>University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Rectangle 3"/>
          <p:cNvSpPr/>
          <p:nvPr/>
        </p:nvSpPr>
        <p:spPr>
          <a:xfrm>
            <a:off x="2162590" y="1484094"/>
            <a:ext cx="4818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Turn Waste into Wealth: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81782"/>
            <a:ext cx="2291788" cy="9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data points </a:t>
            </a:r>
            <a:r>
              <a:rPr lang="en-US" b="1" i="1" dirty="0"/>
              <a:t>P</a:t>
            </a:r>
            <a:r>
              <a:rPr lang="en-US" dirty="0"/>
              <a:t>, a distance </a:t>
            </a:r>
            <a:r>
              <a:rPr lang="en-US" dirty="0" smtClean="0"/>
              <a:t>threshold </a:t>
            </a:r>
            <a:r>
              <a:rPr lang="en-US" b="1" i="1" dirty="0" err="1"/>
              <a:t>ε</a:t>
            </a:r>
            <a:r>
              <a:rPr lang="en-US" dirty="0"/>
              <a:t> and a density threshold </a:t>
            </a:r>
            <a:r>
              <a:rPr lang="en-US" b="1" i="1" dirty="0" err="1" smtClean="0"/>
              <a:t>η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Density-based </a:t>
            </a:r>
            <a:r>
              <a:rPr lang="en-US" dirty="0"/>
              <a:t>Optimal Repairing and Clustering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DORC</a:t>
            </a:r>
            <a:r>
              <a:rPr lang="en-US" dirty="0" smtClean="0"/>
              <a:t>) </a:t>
            </a:r>
            <a:r>
              <a:rPr lang="en-US" dirty="0"/>
              <a:t>problem is to find a repair </a:t>
            </a:r>
            <a:r>
              <a:rPr lang="en-US" b="1" i="1" dirty="0" err="1"/>
              <a:t>λ</a:t>
            </a:r>
            <a:r>
              <a:rPr lang="en-US" dirty="0"/>
              <a:t> </a:t>
            </a:r>
            <a:r>
              <a:rPr lang="en-US" dirty="0" smtClean="0"/>
              <a:t>(a </a:t>
            </a:r>
            <a:r>
              <a:rPr lang="en-US" dirty="0">
                <a:solidFill>
                  <a:srgbClr val="FF0000"/>
                </a:solidFill>
              </a:rPr>
              <a:t>mapping</a:t>
            </a:r>
            <a:r>
              <a:rPr lang="en-US" dirty="0"/>
              <a:t> </a:t>
            </a:r>
            <a:r>
              <a:rPr lang="en-US" b="1" i="1" dirty="0" err="1" smtClean="0"/>
              <a:t>λ</a:t>
            </a:r>
            <a:r>
              <a:rPr lang="en-US" b="1" i="1" dirty="0" smtClean="0"/>
              <a:t> </a:t>
            </a:r>
            <a:r>
              <a:rPr lang="en-US" dirty="0" smtClean="0"/>
              <a:t>: </a:t>
            </a:r>
            <a:r>
              <a:rPr lang="en-US" b="1" i="1" dirty="0" smtClean="0"/>
              <a:t>P</a:t>
            </a:r>
            <a:r>
              <a:rPr lang="en-US" dirty="0" smtClean="0"/>
              <a:t> → </a:t>
            </a:r>
            <a:r>
              <a:rPr lang="en-US" b="1" i="1" dirty="0" smtClean="0"/>
              <a:t>P </a:t>
            </a:r>
            <a:r>
              <a:rPr lang="en-US" dirty="0" smtClean="0"/>
              <a:t>) </a:t>
            </a:r>
            <a:r>
              <a:rPr lang="en-US" dirty="0"/>
              <a:t>such that </a:t>
            </a:r>
          </a:p>
          <a:p>
            <a:pPr marL="457200" lvl="1" indent="0">
              <a:buNone/>
            </a:pPr>
            <a:r>
              <a:rPr lang="en-US" dirty="0"/>
              <a:t>(1) the repairing cost ∆(</a:t>
            </a:r>
            <a:r>
              <a:rPr lang="en-US" b="1" i="1" dirty="0" err="1"/>
              <a:t>λ</a:t>
            </a:r>
            <a:r>
              <a:rPr lang="en-US" dirty="0"/>
              <a:t>) is minimized, and </a:t>
            </a:r>
          </a:p>
          <a:p>
            <a:pPr marL="457200" lvl="1" indent="0">
              <a:buNone/>
            </a:pPr>
            <a:r>
              <a:rPr lang="en-US" dirty="0"/>
              <a:t>(2) </a:t>
            </a:r>
            <a:r>
              <a:rPr lang="en-US" altLang="zh-CN" dirty="0"/>
              <a:t>each repaired </a:t>
            </a:r>
            <a:r>
              <a:rPr lang="en-US" altLang="zh-CN" b="1" i="1" dirty="0" err="1"/>
              <a:t>λ</a:t>
            </a:r>
            <a:r>
              <a:rPr lang="en-US" altLang="zh-CN" dirty="0"/>
              <a:t>(</a:t>
            </a:r>
            <a:r>
              <a:rPr lang="en-US" altLang="zh-CN" b="1" i="1" dirty="0"/>
              <a:t>p</a:t>
            </a:r>
            <a:r>
              <a:rPr lang="en-US" altLang="zh-CN" b="1" i="1" baseline="-25000" dirty="0"/>
              <a:t>i</a:t>
            </a:r>
            <a:r>
              <a:rPr lang="en-US" altLang="zh-CN" dirty="0"/>
              <a:t>) is either a core point or a board point </a:t>
            </a:r>
            <a:endParaRPr lang="en-US" altLang="zh-CN" dirty="0" smtClean="0"/>
          </a:p>
          <a:p>
            <a:pPr lvl="1"/>
            <a:r>
              <a:rPr lang="en-US" dirty="0" smtClean="0"/>
              <a:t>for each repaired </a:t>
            </a:r>
            <a:r>
              <a:rPr lang="en-US" b="1" i="1" dirty="0" err="1" smtClean="0"/>
              <a:t>λ</a:t>
            </a:r>
            <a:r>
              <a:rPr lang="en-US" b="1" dirty="0" smtClean="0"/>
              <a:t>(</a:t>
            </a:r>
            <a:r>
              <a:rPr lang="en-US" b="1" i="1" dirty="0" smtClean="0"/>
              <a:t>p</a:t>
            </a:r>
            <a:r>
              <a:rPr lang="en-US" b="1" i="1" baseline="-25000" dirty="0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, either </a:t>
            </a:r>
            <a:r>
              <a:rPr lang="en-US" b="1" i="1" dirty="0"/>
              <a:t>|</a:t>
            </a:r>
            <a:r>
              <a:rPr lang="en-US" b="1" i="1" dirty="0" err="1"/>
              <a:t>C</a:t>
            </a:r>
            <a:r>
              <a:rPr lang="en-US" b="1" i="1" baseline="-25000" dirty="0" err="1"/>
              <a:t>λ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r>
              <a:rPr lang="en-US" b="1" dirty="0"/>
              <a:t>)</a:t>
            </a:r>
            <a:r>
              <a:rPr lang="en-US" b="1" i="1" dirty="0"/>
              <a:t>| ≥ </a:t>
            </a:r>
            <a:r>
              <a:rPr lang="en-US" b="1" i="1" dirty="0" err="1"/>
              <a:t>η</a:t>
            </a:r>
            <a:r>
              <a:rPr lang="en-US" dirty="0"/>
              <a:t> (core points),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b="1" i="1" dirty="0" smtClean="0"/>
              <a:t>|</a:t>
            </a:r>
            <a:r>
              <a:rPr lang="en-US" b="1" i="1" dirty="0" err="1"/>
              <a:t>C</a:t>
            </a:r>
            <a:r>
              <a:rPr lang="en-US" b="1" i="1" baseline="-25000" dirty="0" err="1"/>
              <a:t>λ</a:t>
            </a:r>
            <a:r>
              <a:rPr lang="en-US" b="1" dirty="0"/>
              <a:t>(</a:t>
            </a:r>
            <a:r>
              <a:rPr lang="en-US" b="1" i="1" dirty="0" err="1"/>
              <a:t>p</a:t>
            </a:r>
            <a:r>
              <a:rPr lang="en-US" b="1" i="1" baseline="-25000" dirty="0" err="1"/>
              <a:t>j</a:t>
            </a:r>
            <a:r>
              <a:rPr lang="en-US" b="1" dirty="0" smtClean="0"/>
              <a:t>)</a:t>
            </a:r>
            <a:r>
              <a:rPr lang="en-US" b="1" i="1" dirty="0" smtClean="0"/>
              <a:t>| ≥ </a:t>
            </a:r>
            <a:r>
              <a:rPr lang="en-US" b="1" i="1" dirty="0" err="1" smtClean="0"/>
              <a:t>η</a:t>
            </a:r>
            <a:r>
              <a:rPr lang="en-US" b="1" i="1" dirty="0" smtClean="0"/>
              <a:t> </a:t>
            </a:r>
            <a:r>
              <a:rPr lang="en-US" dirty="0" smtClean="0"/>
              <a:t>for some </a:t>
            </a:r>
            <a:r>
              <a:rPr lang="en-US" b="1" i="1" dirty="0" err="1" smtClean="0"/>
              <a:t>p</a:t>
            </a:r>
            <a:r>
              <a:rPr lang="en-US" b="1" i="1" baseline="-25000" dirty="0" err="1" smtClean="0"/>
              <a:t>j</a:t>
            </a:r>
            <a:r>
              <a:rPr lang="en-US" dirty="0" smtClean="0"/>
              <a:t> with </a:t>
            </a:r>
            <a:r>
              <a:rPr lang="en-US" b="1" i="1" dirty="0" err="1" smtClean="0"/>
              <a:t>δ</a:t>
            </a:r>
            <a:r>
              <a:rPr lang="en-US" b="1" dirty="0" smtClean="0"/>
              <a:t>(</a:t>
            </a:r>
            <a:r>
              <a:rPr lang="en-US" b="1" i="1" dirty="0" err="1" smtClean="0"/>
              <a:t>λ</a:t>
            </a:r>
            <a:r>
              <a:rPr lang="en-US" b="1" dirty="0" smtClean="0"/>
              <a:t>(</a:t>
            </a:r>
            <a:r>
              <a:rPr lang="en-US" b="1" i="1" dirty="0" smtClean="0"/>
              <a:t>p</a:t>
            </a:r>
            <a:r>
              <a:rPr lang="en-US" b="1" i="1" baseline="-25000" dirty="0" smtClean="0"/>
              <a:t>i</a:t>
            </a:r>
            <a:r>
              <a:rPr lang="en-US" b="1" dirty="0"/>
              <a:t>)</a:t>
            </a:r>
            <a:r>
              <a:rPr lang="en-US" b="1" i="1" dirty="0"/>
              <a:t>,</a:t>
            </a:r>
            <a:r>
              <a:rPr lang="en-US" b="1" i="1" dirty="0" err="1"/>
              <a:t>λ</a:t>
            </a:r>
            <a:r>
              <a:rPr lang="en-US" b="1" dirty="0"/>
              <a:t>(</a:t>
            </a:r>
            <a:r>
              <a:rPr lang="en-US" b="1" i="1" dirty="0" err="1"/>
              <a:t>p</a:t>
            </a:r>
            <a:r>
              <a:rPr lang="en-US" b="1" i="1" baseline="-25000" dirty="0" err="1"/>
              <a:t>j</a:t>
            </a:r>
            <a:r>
              <a:rPr lang="en-US" b="1" dirty="0" smtClean="0"/>
              <a:t>)) </a:t>
            </a:r>
            <a:r>
              <a:rPr lang="en-US" b="1" i="1" dirty="0" smtClean="0"/>
              <a:t>≤ </a:t>
            </a:r>
            <a:r>
              <a:rPr lang="en-US" b="1" i="1" dirty="0" err="1" smtClean="0"/>
              <a:t>ε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Line Callout 1 (No Border) 5"/>
          <p:cNvSpPr/>
          <p:nvPr/>
        </p:nvSpPr>
        <p:spPr>
          <a:xfrm>
            <a:off x="1875099" y="5729468"/>
            <a:ext cx="6030410" cy="626882"/>
          </a:xfrm>
          <a:prstGeom prst="callout1">
            <a:avLst>
              <a:gd name="adj1" fmla="val 22443"/>
              <a:gd name="adj2" fmla="val 112"/>
              <a:gd name="adj3" fmla="val -208772"/>
              <a:gd name="adj4" fmla="val -108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All the points are utilized, </a:t>
            </a:r>
            <a:r>
              <a:rPr kumimoji="1" lang="en-US" altLang="zh-CN" sz="2400" smtClean="0"/>
              <a:t>no noise remains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Technique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</a:t>
            </a:r>
            <a:r>
              <a:rPr lang="en-US" dirty="0" smtClean="0"/>
              <a:t>repairing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the </a:t>
            </a:r>
            <a:r>
              <a:rPr lang="en-US" dirty="0"/>
              <a:t>noise points to the closest clusters is not </a:t>
            </a:r>
            <a:r>
              <a:rPr lang="en-US" dirty="0" smtClean="0"/>
              <a:t>sufficient 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repairing all the noise points to </a:t>
            </a:r>
            <a:r>
              <a:rPr lang="en-US" dirty="0" smtClean="0"/>
              <a:t>C1 </a:t>
            </a:r>
            <a:r>
              <a:rPr lang="en-US" dirty="0"/>
              <a:t>does not help in identifying the second cluster </a:t>
            </a:r>
            <a:r>
              <a:rPr lang="en-US" dirty="0" smtClean="0"/>
              <a:t>C2</a:t>
            </a:r>
          </a:p>
          <a:p>
            <a:r>
              <a:rPr lang="en-US" dirty="0" smtClean="0"/>
              <a:t>Indeed</a:t>
            </a:r>
            <a:r>
              <a:rPr lang="en-US" dirty="0"/>
              <a:t>, it should be considered that dirty points may possibly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clusters with repairing (i.e., C2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pic>
        <p:nvPicPr>
          <p:cNvPr id="5" name="Content Placeholder 5" descr="dirt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514" y="4625975"/>
            <a:ext cx="6877050" cy="2095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/>
              <a:t>additional parameters are introduced for </a:t>
            </a:r>
            <a:r>
              <a:rPr lang="en-US" dirty="0" smtClean="0"/>
              <a:t>DORC</a:t>
            </a:r>
          </a:p>
          <a:p>
            <a:pPr lvl="1"/>
            <a:r>
              <a:rPr lang="en-US" dirty="0" smtClean="0"/>
              <a:t>besides </a:t>
            </a:r>
            <a:r>
              <a:rPr lang="en-US" dirty="0"/>
              <a:t>the density and distance </a:t>
            </a:r>
            <a:r>
              <a:rPr lang="en-US" dirty="0" smtClean="0"/>
              <a:t>requirements </a:t>
            </a:r>
            <a:r>
              <a:rPr lang="en-US" b="1" i="1" dirty="0" err="1"/>
              <a:t>η</a:t>
            </a:r>
            <a:r>
              <a:rPr lang="en-US" dirty="0"/>
              <a:t> and </a:t>
            </a:r>
            <a:r>
              <a:rPr lang="en-US" b="1" i="1" dirty="0" err="1"/>
              <a:t>ε</a:t>
            </a:r>
            <a:r>
              <a:rPr lang="en-US" dirty="0"/>
              <a:t> for clustering </a:t>
            </a:r>
          </a:p>
          <a:p>
            <a:r>
              <a:rPr lang="en-US" dirty="0" smtClean="0"/>
              <a:t>ILP formulation</a:t>
            </a:r>
          </a:p>
          <a:p>
            <a:pPr lvl="1"/>
            <a:r>
              <a:rPr lang="en-US" dirty="0" smtClean="0"/>
              <a:t>Efficient solvers can be applied</a:t>
            </a:r>
            <a:endParaRPr lang="en-US" dirty="0"/>
          </a:p>
          <a:p>
            <a:r>
              <a:rPr lang="en-US" dirty="0" smtClean="0"/>
              <a:t>Quadratic </a:t>
            </a:r>
            <a:r>
              <a:rPr lang="en-US" dirty="0"/>
              <a:t>t</a:t>
            </a:r>
            <a:r>
              <a:rPr lang="en-US" dirty="0" smtClean="0"/>
              <a:t>ime approximation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ia LP relaxation</a:t>
            </a:r>
          </a:p>
          <a:p>
            <a:r>
              <a:rPr lang="en-US" dirty="0"/>
              <a:t>Trade-off between Effectiveness and Efficiency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grouping</a:t>
            </a:r>
            <a:r>
              <a:rPr lang="en-US" dirty="0" smtClean="0"/>
              <a:t> locally data points into several partitions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</a:t>
            </a:r>
            <a:r>
              <a:rPr lang="en-US" dirty="0" smtClean="0"/>
              <a:t>nswers </a:t>
            </a:r>
            <a:r>
              <a:rPr lang="en-US" dirty="0"/>
              <a:t>the following questions </a:t>
            </a:r>
            <a:endParaRPr lang="zh-CN" altLang="en-US" dirty="0" smtClean="0"/>
          </a:p>
          <a:p>
            <a:pPr lvl="1"/>
            <a:r>
              <a:rPr lang="en-US" dirty="0"/>
              <a:t>By utilizing dirty data, can it form more </a:t>
            </a:r>
            <a:r>
              <a:rPr lang="en-US" dirty="0">
                <a:solidFill>
                  <a:srgbClr val="FF0000"/>
                </a:solidFill>
              </a:rPr>
              <a:t>accurate </a:t>
            </a:r>
            <a:r>
              <a:rPr lang="en-US" dirty="0" smtClean="0">
                <a:solidFill>
                  <a:srgbClr val="FF0000"/>
                </a:solidFill>
              </a:rPr>
              <a:t>clusters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By simultaneous repairing and clustering, in practice is the </a:t>
            </a:r>
            <a:r>
              <a:rPr lang="en-US" dirty="0">
                <a:solidFill>
                  <a:srgbClr val="FF0000"/>
                </a:solidFill>
              </a:rPr>
              <a:t>repairing accuracy </a:t>
            </a:r>
            <a:r>
              <a:rPr lang="en-US" dirty="0"/>
              <a:t>improved compared with the existing data repairing approaches? </a:t>
            </a:r>
          </a:p>
          <a:p>
            <a:pPr lvl="1"/>
            <a:r>
              <a:rPr lang="en-US" dirty="0"/>
              <a:t>How do the approaches scale? </a:t>
            </a:r>
          </a:p>
          <a:p>
            <a:r>
              <a:rPr lang="en-US" altLang="zh-CN" dirty="0" smtClean="0"/>
              <a:t>Criteria</a:t>
            </a:r>
            <a:r>
              <a:rPr lang="zh-CN" altLang="en-US" dirty="0" smtClean="0"/>
              <a:t> </a:t>
            </a:r>
          </a:p>
          <a:p>
            <a:pPr lvl="1"/>
            <a:r>
              <a:rPr lang="en-US" dirty="0"/>
              <a:t>Clustering </a:t>
            </a:r>
            <a:r>
              <a:rPr lang="en-US" dirty="0" smtClean="0"/>
              <a:t>Accuracy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NMI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Repairing </a:t>
            </a:r>
            <a:r>
              <a:rPr lang="en-US" dirty="0" smtClean="0"/>
              <a:t>Accuracy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root-mean-square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(RMS)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Oval 6"/>
          <p:cNvSpPr/>
          <p:nvPr/>
        </p:nvSpPr>
        <p:spPr>
          <a:xfrm>
            <a:off x="7778187" y="3677986"/>
            <a:ext cx="185195" cy="18519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/>
          <a:lstStyle/>
          <a:p>
            <a:r>
              <a:rPr kumimoji="1" lang="en-US" altLang="zh-CN" dirty="0" smtClean="0"/>
              <a:t>   dirty</a:t>
            </a:r>
            <a:endParaRPr kumimoji="1" lang="zh-CN" altLang="en-US" dirty="0"/>
          </a:p>
        </p:txBody>
      </p:sp>
      <p:sp>
        <p:nvSpPr>
          <p:cNvPr id="11" name="Oval 10"/>
          <p:cNvSpPr/>
          <p:nvPr/>
        </p:nvSpPr>
        <p:spPr>
          <a:xfrm>
            <a:off x="6126868" y="4134631"/>
            <a:ext cx="185195" cy="18519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/>
          <a:lstStyle/>
          <a:p>
            <a:r>
              <a:rPr kumimoji="1" lang="en-US" altLang="zh-CN" dirty="0" smtClean="0"/>
              <a:t>   truth</a:t>
            </a:r>
            <a:endParaRPr kumimoji="1" lang="zh-CN" altLang="en-US" dirty="0"/>
          </a:p>
        </p:txBody>
      </p:sp>
      <p:sp>
        <p:nvSpPr>
          <p:cNvPr id="12" name="Oval 11"/>
          <p:cNvSpPr/>
          <p:nvPr/>
        </p:nvSpPr>
        <p:spPr>
          <a:xfrm>
            <a:off x="7203311" y="4587434"/>
            <a:ext cx="185195" cy="18519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/>
          <a:lstStyle/>
          <a:p>
            <a:r>
              <a:rPr kumimoji="1" lang="en-US" altLang="zh-CN" dirty="0" smtClean="0"/>
              <a:t>   repair</a:t>
            </a:r>
            <a:endParaRPr kumimoji="1" lang="zh-CN" altLang="en-US" dirty="0"/>
          </a:p>
        </p:txBody>
      </p:sp>
      <p:cxnSp>
        <p:nvCxnSpPr>
          <p:cNvPr id="14" name="Straight Arrow Connector 13"/>
          <p:cNvCxnSpPr>
            <a:stCxn id="7" idx="4"/>
            <a:endCxn id="12" idx="0"/>
          </p:cNvCxnSpPr>
          <p:nvPr/>
        </p:nvCxnSpPr>
        <p:spPr>
          <a:xfrm flipH="1">
            <a:off x="7295909" y="3863181"/>
            <a:ext cx="574876" cy="7242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5"/>
            <a:endCxn id="12" idx="2"/>
          </p:cNvCxnSpPr>
          <p:nvPr/>
        </p:nvCxnSpPr>
        <p:spPr>
          <a:xfrm>
            <a:off x="6284942" y="4292705"/>
            <a:ext cx="918369" cy="3873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98558" y="4503704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RMS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Data 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without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repairing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DBSCAN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OPTICS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Proposed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DORC</a:t>
            </a:r>
            <a:r>
              <a:rPr lang="zh-CN" altLang="en-US" dirty="0" smtClean="0"/>
              <a:t> </a:t>
            </a:r>
            <a:r>
              <a:rPr lang="en-US" altLang="zh-CN" dirty="0" smtClean="0"/>
              <a:t>(ILP/Quadratic-time-approximation)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shows</a:t>
            </a:r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Higher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552082"/>
            <a:ext cx="4114800" cy="2876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023" y="3552082"/>
            <a:ext cx="4114800" cy="28765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14</a:t>
            </a:fld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64466" y="3020992"/>
            <a:ext cx="1064871" cy="1585732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GPS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</a:t>
            </a:r>
            <a:r>
              <a:rPr lang="en-US" dirty="0" smtClean="0"/>
              <a:t>rrors naturally embedded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labelled</a:t>
            </a:r>
            <a:endParaRPr lang="zh-CN" altLang="en-US" dirty="0"/>
          </a:p>
          <a:p>
            <a:r>
              <a:rPr lang="en-US" altLang="zh-CN" dirty="0" smtClean="0"/>
              <a:t>Compared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/>
              <a:t>Median Filter </a:t>
            </a:r>
            <a:r>
              <a:rPr lang="en-US" dirty="0" smtClean="0"/>
              <a:t>(</a:t>
            </a:r>
            <a:r>
              <a:rPr lang="en-US" altLang="zh-CN" dirty="0" smtClean="0"/>
              <a:t>MF</a:t>
            </a:r>
            <a:r>
              <a:rPr lang="en-US" dirty="0" smtClean="0"/>
              <a:t>) </a:t>
            </a:r>
            <a:endParaRPr lang="en-US" dirty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</a:t>
            </a:r>
            <a:r>
              <a:rPr lang="en-US" dirty="0" smtClean="0"/>
              <a:t>iltering technique </a:t>
            </a:r>
            <a:r>
              <a:rPr lang="en-US" altLang="zh-CN" dirty="0" smtClean="0"/>
              <a:t>for</a:t>
            </a:r>
            <a:r>
              <a:rPr lang="en-US" dirty="0" smtClean="0"/>
              <a:t> clean</a:t>
            </a:r>
            <a:r>
              <a:rPr lang="en-US" altLang="zh-CN" dirty="0" smtClean="0"/>
              <a:t>ing</a:t>
            </a:r>
            <a:r>
              <a:rPr lang="en-US" dirty="0" smtClean="0"/>
              <a:t> </a:t>
            </a:r>
            <a:r>
              <a:rPr lang="en-US" dirty="0"/>
              <a:t>the noisy data in </a:t>
            </a:r>
            <a:r>
              <a:rPr lang="en-US" dirty="0" smtClean="0"/>
              <a:t>time-space </a:t>
            </a:r>
            <a:r>
              <a:rPr lang="en-US" dirty="0"/>
              <a:t>correlated time-series </a:t>
            </a:r>
          </a:p>
          <a:p>
            <a:r>
              <a:rPr lang="en-US" altLang="zh-CN" dirty="0" smtClean="0"/>
              <a:t>DORC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MF+DBSCAN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296" y="3972085"/>
            <a:ext cx="3429000" cy="239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3296" y="3972085"/>
            <a:ext cx="3429000" cy="23971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15</a:t>
            </a:fld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66755" y="3923958"/>
            <a:ext cx="419606" cy="4541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66755" y="3923958"/>
            <a:ext cx="4913476" cy="152443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Restaurant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dirty="0" smtClean="0"/>
              <a:t>ith artificially </a:t>
            </a:r>
            <a:r>
              <a:rPr lang="en-US" dirty="0" smtClean="0">
                <a:solidFill>
                  <a:srgbClr val="FF0000"/>
                </a:solidFill>
              </a:rPr>
              <a:t>injected</a:t>
            </a:r>
            <a:r>
              <a:rPr lang="en-US" dirty="0" smtClean="0"/>
              <a:t> noises</a:t>
            </a:r>
            <a:endParaRPr lang="zh-CN" altLang="en-US" dirty="0"/>
          </a:p>
          <a:p>
            <a:pPr lvl="1"/>
            <a:r>
              <a:rPr lang="en-US" altLang="zh-CN" dirty="0" smtClean="0"/>
              <a:t>Widely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considered 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conventional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zh-CN" altLang="en-US" dirty="0" smtClean="0"/>
          </a:p>
          <a:p>
            <a:r>
              <a:rPr lang="en-US" altLang="zh-CN" dirty="0" smtClean="0"/>
              <a:t>Compared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repairing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(Functional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Dependencies), [</a:t>
            </a:r>
            <a:r>
              <a:rPr lang="en-US" altLang="zh-CN" dirty="0" err="1" smtClean="0"/>
              <a:t>name,address</a:t>
            </a:r>
            <a:r>
              <a:rPr lang="en-US" altLang="zh-CN" dirty="0" smtClean="0"/>
              <a:t> </a:t>
            </a:r>
            <a:r>
              <a:rPr lang="en-US" altLang="zh-CN" dirty="0"/>
              <a:t>→ </a:t>
            </a:r>
            <a:r>
              <a:rPr lang="en-US" altLang="zh-CN" dirty="0" smtClean="0"/>
              <a:t>city] 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7535" y="3959225"/>
            <a:ext cx="3429000" cy="2397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35" y="3959225"/>
            <a:ext cx="3429000" cy="2397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dirty="0" smtClean="0"/>
              <a:t>wo </a:t>
            </a:r>
            <a:r>
              <a:rPr lang="en-US" dirty="0"/>
              <a:t>labeled publicly available benchmark data, </a:t>
            </a:r>
            <a:endParaRPr lang="zh-CN" altLang="en-US" dirty="0" smtClean="0"/>
          </a:p>
          <a:p>
            <a:pPr lvl="1"/>
            <a:r>
              <a:rPr lang="en-US" dirty="0" smtClean="0"/>
              <a:t>Iris </a:t>
            </a:r>
            <a:r>
              <a:rPr lang="en-US" dirty="0"/>
              <a:t>and </a:t>
            </a:r>
            <a:r>
              <a:rPr lang="en-US" dirty="0" err="1"/>
              <a:t>Ecoli</a:t>
            </a:r>
            <a:r>
              <a:rPr lang="en-US" dirty="0"/>
              <a:t>, from UCI </a:t>
            </a:r>
          </a:p>
          <a:p>
            <a:r>
              <a:rPr lang="en-US" altLang="zh-CN" dirty="0" smtClean="0"/>
              <a:t>N</a:t>
            </a:r>
            <a:r>
              <a:rPr lang="en-US" dirty="0" smtClean="0"/>
              <a:t>ormalized </a:t>
            </a:r>
            <a:r>
              <a:rPr lang="en-US" dirty="0"/>
              <a:t>mutual information (NMI) </a:t>
            </a:r>
            <a:r>
              <a:rPr lang="en-US" dirty="0" smtClean="0"/>
              <a:t>clustering </a:t>
            </a:r>
            <a:r>
              <a:rPr lang="en-US" dirty="0"/>
              <a:t>accuracy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Similar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results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observed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DORC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DBSCAN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4265" y="4026674"/>
            <a:ext cx="3429000" cy="239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3265" y="4026674"/>
            <a:ext cx="3429000" cy="23971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Preliminary density-based </a:t>
            </a:r>
            <a:r>
              <a:rPr lang="en-US" dirty="0">
                <a:solidFill>
                  <a:srgbClr val="0000FF"/>
                </a:solidFill>
              </a:rPr>
              <a:t>clustering</a:t>
            </a:r>
            <a:r>
              <a:rPr lang="en-US" dirty="0"/>
              <a:t> can </a:t>
            </a:r>
            <a:r>
              <a:rPr lang="en-US" dirty="0">
                <a:solidFill>
                  <a:srgbClr val="FF0000"/>
                </a:solidFill>
              </a:rPr>
              <a:t>successfully</a:t>
            </a:r>
            <a:r>
              <a:rPr lang="en-US" dirty="0"/>
              <a:t> </a:t>
            </a:r>
            <a:r>
              <a:rPr lang="en-US" dirty="0" smtClean="0"/>
              <a:t>identify </a:t>
            </a:r>
            <a:r>
              <a:rPr lang="en-US" dirty="0"/>
              <a:t>noisy data but </a:t>
            </a:r>
            <a:endParaRPr lang="zh-CN" alt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dirty="0"/>
              <a:t>cleaning them </a:t>
            </a:r>
          </a:p>
          <a:p>
            <a:r>
              <a:rPr lang="en-US" altLang="zh-CN" dirty="0" smtClean="0"/>
              <a:t>E</a:t>
            </a:r>
            <a:r>
              <a:rPr lang="en-US" dirty="0" smtClean="0"/>
              <a:t>xisting </a:t>
            </a:r>
            <a:r>
              <a:rPr lang="en-US" dirty="0"/>
              <a:t>constraint-based </a:t>
            </a:r>
            <a:r>
              <a:rPr lang="en-US" dirty="0">
                <a:solidFill>
                  <a:srgbClr val="0000FF"/>
                </a:solidFill>
              </a:rPr>
              <a:t>repairing</a:t>
            </a:r>
            <a:r>
              <a:rPr lang="en-US" dirty="0"/>
              <a:t> relies on external constraint knowledge </a:t>
            </a:r>
            <a:endParaRPr lang="zh-CN" alt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dirty="0"/>
              <a:t>utilizing </a:t>
            </a:r>
            <a:r>
              <a:rPr lang="en-US" dirty="0" smtClean="0"/>
              <a:t>density information </a:t>
            </a:r>
            <a:r>
              <a:rPr lang="en-US" dirty="0"/>
              <a:t>embedded inside the data </a:t>
            </a:r>
            <a:endParaRPr lang="zh-CN" alt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happy marriage of clustering and repairing </a:t>
            </a:r>
            <a:r>
              <a:rPr lang="en-US" dirty="0" smtClean="0"/>
              <a:t>advantages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both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clustering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repairing </a:t>
            </a:r>
            <a:r>
              <a:rPr lang="en-US" dirty="0"/>
              <a:t>accuracies are significantly improved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References (data repairing)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[SIGMOD’05</a:t>
            </a:r>
            <a:r>
              <a:rPr kumimoji="1" lang="en-US" altLang="zh-CN" dirty="0"/>
              <a:t>] P. Bohannon, M. </a:t>
            </a:r>
            <a:r>
              <a:rPr kumimoji="1" lang="en-US" altLang="zh-CN" dirty="0" err="1"/>
              <a:t>Flaster</a:t>
            </a:r>
            <a:r>
              <a:rPr kumimoji="1" lang="en-US" altLang="zh-CN" dirty="0"/>
              <a:t>, W. Fan, and R. </a:t>
            </a:r>
            <a:r>
              <a:rPr kumimoji="1" lang="en-US" altLang="zh-CN" dirty="0" err="1"/>
              <a:t>Rastogi</a:t>
            </a:r>
            <a:r>
              <a:rPr kumimoji="1" lang="en-US" altLang="zh-CN" dirty="0"/>
              <a:t>. A cost-based model and effective heuristic for repairing constraints by value modification. In </a:t>
            </a:r>
            <a:r>
              <a:rPr kumimoji="1" lang="en-US" altLang="zh-CN" b="1" dirty="0"/>
              <a:t>SIGMOD</a:t>
            </a:r>
            <a:r>
              <a:rPr kumimoji="1" lang="en-US" altLang="zh-CN" dirty="0"/>
              <a:t> Conference, pages 143–154, 2005. </a:t>
            </a:r>
          </a:p>
          <a:p>
            <a:r>
              <a:rPr kumimoji="1" lang="en-US" altLang="zh-CN" dirty="0" smtClean="0"/>
              <a:t>[TODS’05] J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Wijsen</a:t>
            </a:r>
            <a:r>
              <a:rPr kumimoji="1" lang="en-US" altLang="zh-CN" dirty="0"/>
              <a:t>. Database repairing using updates. ACM </a:t>
            </a:r>
            <a:r>
              <a:rPr kumimoji="1" lang="en-US" altLang="zh-CN" dirty="0" smtClean="0"/>
              <a:t>Trans</a:t>
            </a:r>
            <a:r>
              <a:rPr kumimoji="1" lang="en-US" altLang="zh-CN" dirty="0"/>
              <a:t>. Database Syst., </a:t>
            </a:r>
            <a:r>
              <a:rPr kumimoji="1" lang="en-US" altLang="zh-CN" b="1" dirty="0" smtClean="0"/>
              <a:t>TODS</a:t>
            </a:r>
            <a:r>
              <a:rPr kumimoji="1" lang="en-US" altLang="zh-CN" dirty="0" smtClean="0"/>
              <a:t>, 30(3</a:t>
            </a:r>
            <a:r>
              <a:rPr kumimoji="1" lang="en-US" altLang="zh-CN" dirty="0"/>
              <a:t>):722–768, 2005. </a:t>
            </a:r>
          </a:p>
          <a:p>
            <a:r>
              <a:rPr kumimoji="1" lang="en-US" altLang="zh-CN" dirty="0" smtClean="0"/>
              <a:t>[PODS’08</a:t>
            </a:r>
            <a:r>
              <a:rPr kumimoji="1" lang="en-US" altLang="zh-CN" dirty="0"/>
              <a:t>] W. Fan. Dependencies revisited for improving data quality. In </a:t>
            </a:r>
            <a:r>
              <a:rPr kumimoji="1" lang="en-US" altLang="zh-CN" b="1" dirty="0"/>
              <a:t>PODS</a:t>
            </a:r>
            <a:r>
              <a:rPr kumimoji="1" lang="en-US" altLang="zh-CN" dirty="0"/>
              <a:t>, pages 159–170, 2008. </a:t>
            </a:r>
            <a:endParaRPr kumimoji="1" lang="en-US" altLang="zh-CN" dirty="0" smtClean="0"/>
          </a:p>
          <a:p>
            <a:r>
              <a:rPr lang="en-US" altLang="zh-CN" dirty="0" smtClean="0"/>
              <a:t>[ICDT’09] S</a:t>
            </a:r>
            <a:r>
              <a:rPr lang="en-US" altLang="zh-CN" dirty="0"/>
              <a:t>. </a:t>
            </a:r>
            <a:r>
              <a:rPr lang="en-US" altLang="zh-CN" dirty="0" err="1"/>
              <a:t>Kolahi</a:t>
            </a:r>
            <a:r>
              <a:rPr lang="en-US" altLang="zh-CN" dirty="0"/>
              <a:t> and L. V. S. </a:t>
            </a:r>
            <a:r>
              <a:rPr lang="en-US" altLang="zh-CN" dirty="0" err="1"/>
              <a:t>Lakshmanan</a:t>
            </a:r>
            <a:r>
              <a:rPr lang="en-US" altLang="zh-CN" dirty="0"/>
              <a:t>. On approximating optimum repairs for functional dependency violations. In </a:t>
            </a:r>
            <a:r>
              <a:rPr lang="en-US" altLang="zh-CN" b="1" dirty="0"/>
              <a:t>ICDT</a:t>
            </a:r>
            <a:r>
              <a:rPr lang="en-US" altLang="zh-CN" dirty="0"/>
              <a:t>, pages 53–62, 2009.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561"/>
          </a:xfrm>
        </p:spPr>
        <p:txBody>
          <a:bodyPr>
            <a:normAutofit/>
          </a:bodyPr>
          <a:lstStyle/>
          <a:p>
            <a:r>
              <a:rPr lang="en-US" altLang="zh-CN" dirty="0"/>
              <a:t>Dirty data commonly </a:t>
            </a:r>
            <a:r>
              <a:rPr lang="en-US" altLang="zh-CN" dirty="0" smtClean="0"/>
              <a:t>exist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Often </a:t>
            </a:r>
            <a:r>
              <a:rPr lang="en-US" altLang="zh-CN" dirty="0"/>
              <a:t>a (very) </a:t>
            </a:r>
            <a:r>
              <a:rPr lang="en-US" altLang="zh-CN" dirty="0">
                <a:solidFill>
                  <a:srgbClr val="FF0000"/>
                </a:solidFill>
              </a:rPr>
              <a:t>large</a:t>
            </a:r>
            <a:r>
              <a:rPr lang="en-US" altLang="zh-CN" dirty="0"/>
              <a:t> portion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E.g., GPS readings</a:t>
            </a:r>
            <a:endParaRPr lang="en-US" altLang="zh-CN" dirty="0"/>
          </a:p>
          <a:p>
            <a:r>
              <a:rPr lang="en-US" altLang="zh-CN" dirty="0"/>
              <a:t>Density-based clustering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DBSCAN</a:t>
            </a:r>
            <a:endParaRPr lang="zh-CN" altLang="en-US" dirty="0" smtClean="0"/>
          </a:p>
          <a:p>
            <a:pPr lvl="1"/>
            <a:r>
              <a:rPr lang="en-US" altLang="zh-CN" dirty="0"/>
              <a:t>Successfully identify noises </a:t>
            </a:r>
          </a:p>
          <a:p>
            <a:pPr lvl="1"/>
            <a:r>
              <a:rPr lang="en-US" altLang="zh-CN" dirty="0" smtClean="0"/>
              <a:t>Grouping</a:t>
            </a:r>
            <a:r>
              <a:rPr lang="zh-CN" altLang="en-US" dirty="0" smtClean="0"/>
              <a:t> </a:t>
            </a:r>
            <a:r>
              <a:rPr lang="en-US" altLang="zh-CN" dirty="0"/>
              <a:t>non-noise</a:t>
            </a:r>
            <a:r>
              <a:rPr lang="zh-CN" altLang="en-US" dirty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clusters</a:t>
            </a:r>
            <a:endParaRPr lang="en-US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Discarding</a:t>
            </a:r>
            <a:r>
              <a:rPr lang="en-US" altLang="zh-CN" dirty="0" smtClean="0"/>
              <a:t> noise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9275" y="-1"/>
            <a:ext cx="3814725" cy="686378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2</a:t>
            </a:fld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2471" y="1886674"/>
            <a:ext cx="1830729" cy="254643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2471" y="5000263"/>
            <a:ext cx="2488557" cy="35881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8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en-US" dirty="0"/>
          </a:p>
        </p:txBody>
      </p:sp>
      <p:pic>
        <p:nvPicPr>
          <p:cNvPr id="7" name="Picture 6" descr="QRcod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2463" y="3039688"/>
            <a:ext cx="1839074" cy="18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5958" y="-1"/>
            <a:ext cx="3814725" cy="686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 								    Cleaning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319015" y="4786792"/>
            <a:ext cx="1076445" cy="1076445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52313" y="5094181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Valuable</a:t>
            </a:r>
            <a:endParaRPr lang="zh-CN" altLang="en-US" sz="2400" dirty="0"/>
          </a:p>
        </p:txBody>
      </p:sp>
      <p:cxnSp>
        <p:nvCxnSpPr>
          <p:cNvPr id="10" name="Straight Arrow Connector 9"/>
          <p:cNvCxnSpPr>
            <a:stCxn id="7" idx="2"/>
            <a:endCxn id="8" idx="3"/>
          </p:cNvCxnSpPr>
          <p:nvPr/>
        </p:nvCxnSpPr>
        <p:spPr>
          <a:xfrm flipH="1" flipV="1">
            <a:off x="1847860" y="5325014"/>
            <a:ext cx="2471155" cy="1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10024" y="1048141"/>
            <a:ext cx="1076445" cy="1076445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7270200" y="1355530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Useless</a:t>
            </a:r>
            <a:endParaRPr lang="zh-CN" altLang="en-US" sz="2400" dirty="0"/>
          </a:p>
        </p:txBody>
      </p:sp>
      <p:cxnSp>
        <p:nvCxnSpPr>
          <p:cNvPr id="13" name="Straight Arrow Connector 12"/>
          <p:cNvCxnSpPr>
            <a:stCxn id="11" idx="6"/>
            <a:endCxn id="12" idx="1"/>
          </p:cNvCxnSpPr>
          <p:nvPr/>
        </p:nvCxnSpPr>
        <p:spPr>
          <a:xfrm flipV="1">
            <a:off x="4586469" y="1586363"/>
            <a:ext cx="2683731" cy="1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2" idx="2"/>
            <a:endCxn id="7" idx="6"/>
          </p:cNvCxnSpPr>
          <p:nvPr/>
        </p:nvCxnSpPr>
        <p:spPr>
          <a:xfrm rot="5400000">
            <a:off x="4865537" y="2347118"/>
            <a:ext cx="3507820" cy="2447974"/>
          </a:xfrm>
          <a:prstGeom prst="curvedConnector2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0"/>
            <a:endCxn id="11" idx="2"/>
          </p:cNvCxnSpPr>
          <p:nvPr/>
        </p:nvCxnSpPr>
        <p:spPr>
          <a:xfrm rot="5400000" flipH="1" flipV="1">
            <a:off x="601147" y="2185305"/>
            <a:ext cx="3507817" cy="2309937"/>
          </a:xfrm>
          <a:prstGeom prst="curvedConnector2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63515" y="5363291"/>
            <a:ext cx="739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Find</a:t>
            </a:r>
            <a:endParaRPr lang="zh-CN" alt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96186" y="2563412"/>
            <a:ext cx="939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Guide</a:t>
            </a:r>
            <a:endParaRPr lang="zh-CN" alt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7254572" y="3934452"/>
            <a:ext cx="885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Make</a:t>
            </a:r>
            <a:endParaRPr lang="zh-CN" altLang="en-US" sz="2400" dirty="0"/>
          </a:p>
        </p:txBody>
      </p:sp>
      <p:pic>
        <p:nvPicPr>
          <p:cNvPr id="27" name="Picture 36" descr="PE03451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1929" y="2701469"/>
            <a:ext cx="4069080" cy="14173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Mining + Repairing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Folded Corner 4"/>
          <p:cNvSpPr/>
          <p:nvPr/>
        </p:nvSpPr>
        <p:spPr>
          <a:xfrm>
            <a:off x="1381496" y="2648197"/>
            <a:ext cx="1980000" cy="198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z="2400" dirty="0" smtClean="0"/>
              <a:t>Knowledge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Constraints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Rules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Density</a:t>
            </a:r>
            <a:endParaRPr kumimoji="1" lang="zh-CN" altLang="en-US" sz="2400" dirty="0"/>
          </a:p>
        </p:txBody>
      </p:sp>
      <p:sp>
        <p:nvSpPr>
          <p:cNvPr id="6" name="Can 5"/>
          <p:cNvSpPr/>
          <p:nvPr/>
        </p:nvSpPr>
        <p:spPr>
          <a:xfrm>
            <a:off x="5735781" y="2648197"/>
            <a:ext cx="1980000" cy="1980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(Dirty)</a:t>
            </a:r>
          </a:p>
          <a:p>
            <a:pPr algn="ctr"/>
            <a:r>
              <a:rPr kumimoji="1" lang="en-US" altLang="zh-CN" sz="2400" dirty="0" smtClean="0"/>
              <a:t>Data</a:t>
            </a:r>
            <a:endParaRPr kumimoji="1" lang="zh-CN" altLang="en-US" sz="2400" dirty="0"/>
          </a:p>
        </p:txBody>
      </p:sp>
      <p:cxnSp>
        <p:nvCxnSpPr>
          <p:cNvPr id="7" name="Curved Connector 6"/>
          <p:cNvCxnSpPr>
            <a:stCxn id="5" idx="0"/>
            <a:endCxn id="6" idx="1"/>
          </p:cNvCxnSpPr>
          <p:nvPr/>
        </p:nvCxnSpPr>
        <p:spPr>
          <a:xfrm rot="5400000" flipH="1" flipV="1">
            <a:off x="4548638" y="471055"/>
            <a:ext cx="12700" cy="4354285"/>
          </a:xfrm>
          <a:prstGeom prst="curvedConnector3">
            <a:avLst>
              <a:gd name="adj1" fmla="val 5633764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82487" y="1390897"/>
            <a:ext cx="1004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Repair</a:t>
            </a:r>
            <a:endParaRPr lang="zh-CN" altLang="en-US" sz="2400" dirty="0"/>
          </a:p>
        </p:txBody>
      </p:sp>
      <p:cxnSp>
        <p:nvCxnSpPr>
          <p:cNvPr id="12" name="Curved Connector 11"/>
          <p:cNvCxnSpPr>
            <a:stCxn id="6" idx="3"/>
            <a:endCxn id="5" idx="2"/>
          </p:cNvCxnSpPr>
          <p:nvPr/>
        </p:nvCxnSpPr>
        <p:spPr>
          <a:xfrm rot="5400000">
            <a:off x="4548639" y="2451055"/>
            <a:ext cx="12700" cy="4354285"/>
          </a:xfrm>
          <a:prstGeom prst="curvedConnector3">
            <a:avLst>
              <a:gd name="adj1" fmla="val 5446764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91165" y="5473169"/>
            <a:ext cx="1361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Discover</a:t>
            </a:r>
            <a:endParaRPr lang="zh-CN" alt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147119" y="3314070"/>
            <a:ext cx="136167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Repaired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Discarding vs. Repairing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Simply discarding a large number of </a:t>
            </a:r>
            <a:r>
              <a:rPr lang="en-US" dirty="0" smtClean="0"/>
              <a:t>dirty points </a:t>
            </a:r>
            <a:r>
              <a:rPr lang="en-US" dirty="0"/>
              <a:t>(as noises) could greatly affect clustering </a:t>
            </a:r>
            <a:r>
              <a:rPr lang="en-US" dirty="0" smtClean="0"/>
              <a:t>results </a:t>
            </a:r>
            <a:endParaRPr 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Propose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repair </a:t>
            </a:r>
            <a:r>
              <a:rPr lang="en-US" dirty="0"/>
              <a:t>and </a:t>
            </a:r>
            <a:r>
              <a:rPr lang="en-US" dirty="0" smtClean="0"/>
              <a:t>utilize </a:t>
            </a:r>
            <a:r>
              <a:rPr lang="en-US" altLang="zh-CN" dirty="0" smtClean="0"/>
              <a:t>noises to</a:t>
            </a:r>
            <a:r>
              <a:rPr lang="en-US" dirty="0" smtClean="0"/>
              <a:t> support </a:t>
            </a:r>
            <a:r>
              <a:rPr lang="en-US" dirty="0"/>
              <a:t>clustering </a:t>
            </a:r>
            <a:endParaRPr lang="zh-CN" altLang="en-US" dirty="0" smtClean="0"/>
          </a:p>
          <a:p>
            <a:r>
              <a:rPr lang="en-US" altLang="zh-CN" dirty="0"/>
              <a:t>Basic idea: simultaneously </a:t>
            </a:r>
            <a:r>
              <a:rPr lang="en-US" altLang="zh-CN" dirty="0">
                <a:solidFill>
                  <a:srgbClr val="FF0000"/>
                </a:solidFill>
              </a:rPr>
              <a:t>repairing</a:t>
            </a:r>
            <a:r>
              <a:rPr lang="en-US" altLang="zh-CN" dirty="0"/>
              <a:t> noise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 err="1"/>
              <a:t>w.r.t</a:t>
            </a:r>
            <a:r>
              <a:rPr lang="en-US" altLang="zh-CN" dirty="0"/>
              <a:t>. the </a:t>
            </a:r>
            <a:r>
              <a:rPr lang="en-US" altLang="zh-CN" dirty="0">
                <a:solidFill>
                  <a:srgbClr val="0000FF"/>
                </a:solidFill>
              </a:rPr>
              <a:t>density</a:t>
            </a:r>
            <a:r>
              <a:rPr lang="en-US" altLang="zh-CN" dirty="0"/>
              <a:t> of data during the </a:t>
            </a:r>
            <a:r>
              <a:rPr lang="en-US" altLang="zh-CN" dirty="0">
                <a:solidFill>
                  <a:srgbClr val="FF0000"/>
                </a:solidFill>
              </a:rPr>
              <a:t>clustering</a:t>
            </a:r>
            <a:r>
              <a:rPr lang="en-US" altLang="zh-CN" dirty="0"/>
              <a:t> process </a:t>
            </a:r>
          </a:p>
          <a:p>
            <a:endParaRPr lang="zh-CN" altLang="en-US" dirty="0" smtClean="0"/>
          </a:p>
        </p:txBody>
      </p:sp>
      <p:pic>
        <p:nvPicPr>
          <p:cNvPr id="4" name="Picture 3" descr="example-clu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0" y="2660843"/>
            <a:ext cx="2743200" cy="1917700"/>
          </a:xfrm>
          <a:prstGeom prst="rect">
            <a:avLst/>
          </a:prstGeom>
        </p:spPr>
      </p:pic>
      <p:pic>
        <p:nvPicPr>
          <p:cNvPr id="5" name="Picture 4" descr="example-repai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9904" y="2660843"/>
            <a:ext cx="2743200" cy="1917700"/>
          </a:xfrm>
          <a:prstGeom prst="rect">
            <a:avLst/>
          </a:prstGeom>
        </p:spPr>
      </p:pic>
      <p:pic>
        <p:nvPicPr>
          <p:cNvPr id="6" name="Picture 5" descr="example-truth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896" y="2660843"/>
            <a:ext cx="2743200" cy="19177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Density-based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oth</a:t>
            </a:r>
            <a:r>
              <a:rPr lang="en-US" dirty="0" smtClean="0"/>
              <a:t> </a:t>
            </a:r>
            <a:r>
              <a:rPr lang="en-US" dirty="0"/>
              <a:t>the clustering and repairing tasks </a:t>
            </a:r>
            <a:r>
              <a:rPr lang="en-US" dirty="0" smtClean="0">
                <a:solidFill>
                  <a:srgbClr val="0000FF"/>
                </a:solidFill>
              </a:rPr>
              <a:t>benefit</a:t>
            </a:r>
          </a:p>
          <a:p>
            <a:pPr lvl="1"/>
            <a:r>
              <a:rPr lang="en-US" dirty="0" smtClean="0"/>
              <a:t>Clustering: with more supports from repaired noise points</a:t>
            </a:r>
          </a:p>
          <a:p>
            <a:pPr lvl="1"/>
            <a:r>
              <a:rPr lang="en-US" dirty="0" smtClean="0"/>
              <a:t>Repairing: under the guide of density information</a:t>
            </a:r>
          </a:p>
          <a:p>
            <a:pPr lvl="2"/>
            <a:r>
              <a:rPr lang="en-US" dirty="0" smtClean="0"/>
              <a:t>Already embedded in the data </a:t>
            </a:r>
          </a:p>
          <a:p>
            <a:pPr lvl="2"/>
            <a:r>
              <a:rPr lang="en-US" dirty="0" smtClean="0"/>
              <a:t>Rather than manually specified knowledge</a:t>
            </a:r>
            <a:endParaRPr lang="en-US" dirty="0"/>
          </a:p>
        </p:txBody>
      </p:sp>
      <p:pic>
        <p:nvPicPr>
          <p:cNvPr id="7" name="Content Placeholder 5" descr="dirty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" y="1507498"/>
            <a:ext cx="6877050" cy="20955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DBSCAN: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density-based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</a:t>
            </a:r>
            <a:r>
              <a:rPr lang="zh-CN" altLang="en-US" dirty="0" smtClean="0"/>
              <a:t> 𝞮</a:t>
            </a:r>
          </a:p>
          <a:p>
            <a:pPr lvl="1"/>
            <a:r>
              <a:rPr lang="en-US" altLang="zh-CN" dirty="0" smtClean="0"/>
              <a:t>Density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threshold</a:t>
            </a:r>
            <a:r>
              <a:rPr lang="zh-CN" altLang="en-US" dirty="0" smtClean="0"/>
              <a:t> 𝞰</a:t>
            </a:r>
          </a:p>
          <a:p>
            <a:r>
              <a:rPr lang="zh-CN" altLang="en-US" dirty="0" smtClean="0"/>
              <a:t>𝞮</a:t>
            </a:r>
            <a:r>
              <a:rPr lang="en-US" altLang="zh-CN" dirty="0" smtClean="0"/>
              <a:t>-neighbor:</a:t>
            </a:r>
            <a:r>
              <a:rPr lang="zh-CN" altLang="en-US" dirty="0" smtClean="0"/>
              <a:t> </a:t>
            </a:r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distance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𝞮</a:t>
            </a:r>
          </a:p>
          <a:p>
            <a:r>
              <a:rPr lang="en-US" altLang="zh-CN" dirty="0" smtClean="0"/>
              <a:t>Noise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𝞮</a:t>
            </a:r>
            <a:r>
              <a:rPr lang="en-US" altLang="zh-CN" dirty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neighbors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𝞰</a:t>
            </a:r>
            <a:endParaRPr lang="zh-CN" altLang="en-US" dirty="0"/>
          </a:p>
          <a:p>
            <a:pPr lvl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𝞮</a:t>
            </a:r>
            <a:r>
              <a:rPr lang="en-US" altLang="zh-CN" dirty="0"/>
              <a:t>-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r>
              <a:rPr lang="zh-CN" altLang="en-US" dirty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𝞮</a:t>
            </a:r>
            <a:r>
              <a:rPr lang="en-US" altLang="zh-CN" dirty="0"/>
              <a:t>-neighbors </a:t>
            </a:r>
            <a:r>
              <a:rPr lang="en-US" altLang="zh-CN" dirty="0" smtClean="0"/>
              <a:t>no less</a:t>
            </a:r>
            <a:r>
              <a:rPr lang="zh-CN" altLang="en-US" dirty="0" smtClean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zh-CN" altLang="en-US" dirty="0" smtClean="0"/>
              <a:t>𝞰</a:t>
            </a:r>
            <a:r>
              <a:rPr lang="en-US" altLang="zh-CN" dirty="0" smtClean="0"/>
              <a:t> (core points)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557" b="11501"/>
          <a:stretch/>
        </p:blipFill>
        <p:spPr>
          <a:xfrm>
            <a:off x="6111653" y="2209679"/>
            <a:ext cx="2794271" cy="21214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repair over a set of points is a </a:t>
            </a:r>
            <a:r>
              <a:rPr lang="en-US" dirty="0">
                <a:solidFill>
                  <a:srgbClr val="FF0000"/>
                </a:solidFill>
              </a:rPr>
              <a:t>mapping</a:t>
            </a:r>
            <a:r>
              <a:rPr lang="en-US" dirty="0"/>
              <a:t> </a:t>
            </a:r>
            <a:r>
              <a:rPr lang="en-US" b="1" i="1" dirty="0" err="1"/>
              <a:t>λ</a:t>
            </a:r>
            <a:r>
              <a:rPr lang="en-US" dirty="0"/>
              <a:t> : </a:t>
            </a:r>
            <a:r>
              <a:rPr lang="en-US" i="1" dirty="0"/>
              <a:t>P</a:t>
            </a:r>
            <a:r>
              <a:rPr lang="en-US" dirty="0"/>
              <a:t> →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denote </a:t>
            </a:r>
            <a:r>
              <a:rPr lang="en-US" b="1" i="1" dirty="0" err="1"/>
              <a:t>λ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 the location of point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after </a:t>
            </a:r>
            <a:r>
              <a:rPr lang="en-US" dirty="0" smtClean="0"/>
              <a:t>repairing</a:t>
            </a:r>
            <a:endParaRPr lang="zh-CN" altLang="en-US" dirty="0" smtClean="0"/>
          </a:p>
          <a:p>
            <a:r>
              <a:rPr lang="en-US" dirty="0"/>
              <a:t>The </a:t>
            </a:r>
            <a:r>
              <a:rPr lang="en-US" b="1" i="1" dirty="0" err="1"/>
              <a:t>ε</a:t>
            </a:r>
            <a:r>
              <a:rPr lang="en-US" dirty="0"/>
              <a:t>-neighbors of </a:t>
            </a:r>
            <a:r>
              <a:rPr lang="en-US" b="1" i="1" dirty="0" err="1"/>
              <a:t>λ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 after repairing is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i="1" dirty="0" err="1" smtClean="0"/>
              <a:t>C</a:t>
            </a:r>
            <a:r>
              <a:rPr lang="en-US" b="1" i="1" baseline="-25000" dirty="0" err="1" smtClean="0"/>
              <a:t>λ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/>
              <a:t>) = </a:t>
            </a:r>
            <a:r>
              <a:rPr lang="en-US" dirty="0" smtClean="0"/>
              <a:t>{</a:t>
            </a:r>
            <a:r>
              <a:rPr lang="zh-CN" alt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i="1" dirty="0"/>
              <a:t>P</a:t>
            </a:r>
            <a:r>
              <a:rPr lang="en-US" dirty="0"/>
              <a:t> | </a:t>
            </a:r>
            <a:r>
              <a:rPr lang="en-US" b="1" i="1" dirty="0" err="1"/>
              <a:t>δ</a:t>
            </a:r>
            <a:r>
              <a:rPr lang="en-US" dirty="0" smtClean="0"/>
              <a:t>(</a:t>
            </a:r>
            <a:r>
              <a:rPr lang="zh-CN" altLang="en-US" dirty="0" smtClean="0"/>
              <a:t> </a:t>
            </a:r>
            <a:r>
              <a:rPr lang="en-US" b="1" i="1" dirty="0" err="1" smtClean="0"/>
              <a:t>λ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)</a:t>
            </a:r>
            <a:r>
              <a:rPr lang="zh-CN" altLang="en-US" dirty="0" smtClean="0"/>
              <a:t> </a:t>
            </a:r>
            <a:r>
              <a:rPr lang="en-US" dirty="0" smtClean="0"/>
              <a:t>,</a:t>
            </a:r>
            <a:r>
              <a:rPr lang="zh-CN" altLang="en-US" dirty="0" smtClean="0"/>
              <a:t> </a:t>
            </a:r>
            <a:r>
              <a:rPr lang="en-US" b="1" i="1" dirty="0" err="1" smtClean="0"/>
              <a:t>λ</a:t>
            </a:r>
            <a:r>
              <a:rPr lang="en-US" dirty="0" smtClean="0"/>
              <a:t>(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  <a:r>
              <a:rPr lang="zh-CN" altLang="en-US" dirty="0" smtClean="0"/>
              <a:t> </a:t>
            </a:r>
            <a:r>
              <a:rPr lang="en-US" dirty="0" smtClean="0"/>
              <a:t>) </a:t>
            </a:r>
            <a:r>
              <a:rPr lang="en-US" dirty="0"/>
              <a:t>≤ </a:t>
            </a:r>
            <a:r>
              <a:rPr lang="en-US" b="1" i="1" dirty="0" err="1" smtClean="0"/>
              <a:t>ε</a:t>
            </a:r>
            <a:r>
              <a:rPr lang="zh-CN" altLang="en-US" b="1" i="1" dirty="0" smtClean="0"/>
              <a:t> </a:t>
            </a:r>
            <a:r>
              <a:rPr lang="en-US" dirty="0" smtClean="0"/>
              <a:t>}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746250" y="3959225"/>
            <a:ext cx="5651500" cy="23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124203" y="698430"/>
            <a:ext cx="3152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[SIGMOD’05</a:t>
            </a:r>
            <a:r>
              <a:rPr kumimoji="1" lang="en-US" altLang="zh-CN" sz="2400" dirty="0" smtClean="0"/>
              <a:t>] 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ICDT’09</a:t>
            </a:r>
            <a:r>
              <a:rPr lang="en-US" altLang="zh-CN" sz="2400" dirty="0" smtClean="0"/>
              <a:t>]</a:t>
            </a:r>
            <a:endParaRPr lang="en-US" altLang="zh-CN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18704" y="4386806"/>
            <a:ext cx="694481" cy="17361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Repai</a:t>
            </a:r>
            <a:r>
              <a:rPr lang="en-US" altLang="zh-CN" smtClean="0"/>
              <a:t>r</a:t>
            </a:r>
            <a:r>
              <a:rPr lang="en-US" smtClean="0"/>
              <a:t>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the </a:t>
            </a:r>
            <a:r>
              <a:rPr lang="en-US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change principle in data </a:t>
            </a:r>
            <a:r>
              <a:rPr lang="en-US" dirty="0" smtClean="0">
                <a:solidFill>
                  <a:srgbClr val="0000FF"/>
                </a:solidFill>
              </a:rPr>
              <a:t>cleaning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/>
              <a:t>Intuition: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 or humans always try to minimize mistakes in practice </a:t>
            </a:r>
          </a:p>
          <a:p>
            <a:pPr lvl="1"/>
            <a:r>
              <a:rPr lang="en-US" dirty="0" smtClean="0"/>
              <a:t>prefer a repair 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 to the input </a:t>
            </a:r>
          </a:p>
          <a:p>
            <a:r>
              <a:rPr lang="en-US" dirty="0" smtClean="0"/>
              <a:t>The repair cost ∆(</a:t>
            </a:r>
            <a:r>
              <a:rPr lang="en-US" b="1" i="1" dirty="0" err="1" smtClean="0"/>
              <a:t>λ</a:t>
            </a:r>
            <a:r>
              <a:rPr lang="en-US" dirty="0" smtClean="0"/>
              <a:t>) is defined as </a:t>
            </a:r>
          </a:p>
          <a:p>
            <a:pPr marL="0" indent="0" algn="ctr">
              <a:buNone/>
            </a:pPr>
            <a:r>
              <a:rPr lang="en-US" dirty="0" smtClean="0"/>
              <a:t>∆(</a:t>
            </a:r>
            <a:r>
              <a:rPr lang="en-US" b="1" i="1" dirty="0" err="1" smtClean="0"/>
              <a:t>λ</a:t>
            </a:r>
            <a:r>
              <a:rPr lang="en-US" dirty="0" smtClean="0"/>
              <a:t>) =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∑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w</a:t>
            </a:r>
            <a:r>
              <a:rPr lang="en-US" dirty="0" smtClean="0"/>
              <a:t>(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, </a:t>
            </a:r>
            <a:r>
              <a:rPr lang="en-US" b="1" i="1" dirty="0" err="1" smtClean="0"/>
              <a:t>λ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) 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(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b="1" i="1" dirty="0" err="1"/>
              <a:t>λ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 </a:t>
            </a:r>
            <a:r>
              <a:rPr lang="en-US" dirty="0" smtClean="0"/>
              <a:t>) is </a:t>
            </a:r>
            <a:r>
              <a:rPr lang="en-US" dirty="0"/>
              <a:t>the cost of repairing a point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to the new location </a:t>
            </a:r>
            <a:r>
              <a:rPr lang="en-US" b="1" i="1" dirty="0" err="1"/>
              <a:t>λ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E.g., by counting modified data points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KDD 2015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1BF3-7C87-4995-872D-CCE7FC7A787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ng-blue-15060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像素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ng-blue-150601" id="{FB5497FB-49B5-4441-B405-65A8B0BB878E}" vid="{F52E459F-6D85-1543-9BBF-A550931464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song-blue-150601</Template>
  <TotalTime>1958</TotalTime>
  <Words>970</Words>
  <Application>Microsoft Macintosh PowerPoint</Application>
  <PresentationFormat>On-screen Show (4:3)</PresentationFormat>
  <Paragraphs>182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宋体</vt:lpstr>
      <vt:lpstr>微软雅黑</vt:lpstr>
      <vt:lpstr>黑体</vt:lpstr>
      <vt:lpstr>song-blue-150601</vt:lpstr>
      <vt:lpstr>On Simultaneous Clustering and Cleaning over Dirty Data </vt:lpstr>
      <vt:lpstr>Motivation</vt:lpstr>
      <vt:lpstr>Mining              Cleaning</vt:lpstr>
      <vt:lpstr>Mining + Repairing</vt:lpstr>
      <vt:lpstr>Discarding vs. Repairing</vt:lpstr>
      <vt:lpstr>Density-based Cleaning</vt:lpstr>
      <vt:lpstr>Basics</vt:lpstr>
      <vt:lpstr>Modification Repair</vt:lpstr>
      <vt:lpstr>Repair Cost</vt:lpstr>
      <vt:lpstr>Problem Statement</vt:lpstr>
      <vt:lpstr>Technique Concern</vt:lpstr>
      <vt:lpstr>Problem Solving</vt:lpstr>
      <vt:lpstr>Experimental Results</vt:lpstr>
      <vt:lpstr>Artificial Data Set </vt:lpstr>
      <vt:lpstr>Real GPS Data </vt:lpstr>
      <vt:lpstr>Restaurant Data </vt:lpstr>
      <vt:lpstr>More results</vt:lpstr>
      <vt:lpstr>Summary</vt:lpstr>
      <vt:lpstr>References (data repairing)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Shaoxu Song</dc:creator>
  <cp:lastModifiedBy>SONG Shaoxu</cp:lastModifiedBy>
  <cp:revision>396</cp:revision>
  <dcterms:created xsi:type="dcterms:W3CDTF">2013-05-23T01:58:17Z</dcterms:created>
  <dcterms:modified xsi:type="dcterms:W3CDTF">2015-08-13T02:35:37Z</dcterms:modified>
</cp:coreProperties>
</file>