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0" r:id="rId12"/>
    <p:sldId id="258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77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38AB-9BFB-472F-85F8-3E8445EC793C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7E40-02CD-4E30-872C-C675F5F3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Outlier factor for a point p is determine as ratio of distance of point p from its centroid to </a:t>
            </a:r>
            <a:r>
              <a:rPr lang="en-US" baseline="0" dirty="0" err="1"/>
              <a:t>dmax</a:t>
            </a:r>
            <a:r>
              <a:rPr lang="en-US" baseline="0" dirty="0"/>
              <a:t> </a:t>
            </a:r>
            <a:r>
              <a:rPr lang="en-US" baseline="0" dirty="0" err="1"/>
              <a:t>i.e</a:t>
            </a:r>
            <a:r>
              <a:rPr lang="en-US" baseline="0" dirty="0"/>
              <a:t> distance of farthest point from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07E2-046F-4F50-B721-D775E01833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Threshold is numerical value with magnitude lying between 0 and 1. </a:t>
            </a:r>
          </a:p>
          <a:p>
            <a:r>
              <a:rPr lang="en-US" baseline="0" dirty="0"/>
              <a:t>Threshold value is used to determine the points that will be regarded as outliers and removed from the datasets.</a:t>
            </a:r>
          </a:p>
          <a:p>
            <a:r>
              <a:rPr lang="en-US" baseline="0" dirty="0"/>
              <a:t>Act as a bounding value for outlier factors</a:t>
            </a:r>
          </a:p>
          <a:p>
            <a:r>
              <a:rPr lang="en-US" baseline="0" dirty="0"/>
              <a:t>Points with outlier factor greater then threshold are treated as outliers and thus removed from datasets.</a:t>
            </a:r>
          </a:p>
          <a:p>
            <a:endParaRPr lang="en-US" baseline="0" dirty="0"/>
          </a:p>
          <a:p>
            <a:r>
              <a:rPr lang="en-US" baseline="0" dirty="0"/>
              <a:t>Every new set cluster centroids is fine tuned solution for the reduced dataset.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07E2-046F-4F50-B721-D775E01833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9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6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00596D-44CB-4827-A555-D0911293C96D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8E6A7E-D3E5-46E3-B658-2B41A89B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781175"/>
            <a:ext cx="8991600" cy="22514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SIMULTANEOUS CLUSTERING </a:t>
            </a:r>
            <a:br>
              <a:rPr lang="en-US" dirty="0" smtClean="0"/>
            </a:br>
            <a:r>
              <a:rPr lang="en-US" dirty="0" smtClean="0"/>
              <a:t>AND OUTLIER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188" y="4375694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13C7032 - Nitin Mittal</a:t>
            </a:r>
          </a:p>
          <a:p>
            <a:pPr algn="r"/>
            <a:r>
              <a:rPr lang="en-US" dirty="0"/>
              <a:t>13C7037 - Pulkit Maloo</a:t>
            </a:r>
          </a:p>
          <a:p>
            <a:pPr algn="r"/>
            <a:r>
              <a:rPr lang="en-US" dirty="0"/>
              <a:t>13C7054 - Tanay Kothari</a:t>
            </a:r>
          </a:p>
        </p:txBody>
      </p:sp>
    </p:spTree>
    <p:extLst>
      <p:ext uri="{BB962C8B-B14F-4D97-AF65-F5344CB8AC3E}">
        <p14:creationId xmlns:p14="http://schemas.microsoft.com/office/powerpoint/2010/main" val="25271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40601"/>
            <a:ext cx="7729728" cy="1188720"/>
          </a:xfrm>
        </p:spPr>
        <p:txBody>
          <a:bodyPr/>
          <a:lstStyle/>
          <a:p>
            <a:r>
              <a:rPr lang="en-US" dirty="0"/>
              <a:t>PRACTICAL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041" y="3113590"/>
            <a:ext cx="4487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After 10 iterations –</a:t>
            </a:r>
          </a:p>
          <a:p>
            <a:r>
              <a:rPr lang="en-US" sz="2400" dirty="0"/>
              <a:t>C1 = (61.26480168, 28.55532924)</a:t>
            </a:r>
          </a:p>
          <a:p>
            <a:r>
              <a:rPr lang="en-US" sz="2400" dirty="0"/>
              <a:t>C2 = (62.54391747, 29.76397809)</a:t>
            </a:r>
          </a:p>
          <a:p>
            <a:r>
              <a:rPr lang="en-US" sz="2400" dirty="0"/>
              <a:t>C3 = (63.07163807, 27.8992316)</a:t>
            </a:r>
          </a:p>
          <a:p>
            <a:endParaRPr lang="en-US" sz="2400" dirty="0"/>
          </a:p>
          <a:p>
            <a:r>
              <a:rPr lang="en-US" sz="2400" dirty="0"/>
              <a:t>Inertia = 457.184761499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4" y="2081072"/>
            <a:ext cx="5962297" cy="43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How to determine threshold T?</a:t>
            </a:r>
          </a:p>
          <a:p>
            <a:r>
              <a:rPr lang="en-US" sz="2800" dirty="0"/>
              <a:t>T may differ from cluster to cluster</a:t>
            </a:r>
          </a:p>
          <a:p>
            <a:r>
              <a:rPr lang="en-US" sz="2800" dirty="0"/>
              <a:t>Slow performance for very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171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1. Research issues on K-means Algorithm: An Experimental: Trial Using </a:t>
            </a:r>
            <a:r>
              <a:rPr lang="en-IN" i="1" dirty="0" err="1"/>
              <a:t>Matlab</a:t>
            </a:r>
            <a:r>
              <a:rPr lang="en-IN" i="1" dirty="0"/>
              <a:t> - </a:t>
            </a:r>
            <a:r>
              <a:rPr lang="es-ES" i="1" dirty="0"/>
              <a:t>Joaquín Pérez Ortega, Ma. Del Rocío Boone Rojas, María J. </a:t>
            </a:r>
            <a:r>
              <a:rPr lang="es-ES" i="1" dirty="0" err="1"/>
              <a:t>Somodevilla</a:t>
            </a:r>
            <a:r>
              <a:rPr lang="es-ES" i="1" dirty="0"/>
              <a:t> </a:t>
            </a:r>
            <a:r>
              <a:rPr lang="en-IN" i="1" dirty="0"/>
              <a:t>García</a:t>
            </a:r>
          </a:p>
          <a:p>
            <a:pPr lvl="1"/>
            <a:r>
              <a:rPr lang="en-IN" dirty="0"/>
              <a:t>Clustering Problem and the k-means Algorithm</a:t>
            </a:r>
          </a:p>
          <a:p>
            <a:pPr lvl="1"/>
            <a:r>
              <a:rPr lang="en-IN" dirty="0"/>
              <a:t>Sensitivity of K-Means towards outliers (noise).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2. Outlier Detection: A Clustering-Based Approach - Vijay Kumar, Sunil Kumar, Ajay Kumar Singh</a:t>
            </a:r>
          </a:p>
          <a:p>
            <a:pPr lvl="1"/>
            <a:r>
              <a:rPr lang="en-IN" dirty="0"/>
              <a:t>Absolute Distance between the Medoids and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7764"/>
            <a:ext cx="7729728" cy="1188720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i="1" dirty="0"/>
              <a:t>3. k-means--: A unified approach to clustering and outlier detection - Sanjay Chawla, Aristides </a:t>
            </a:r>
            <a:r>
              <a:rPr lang="en-IN" i="1" dirty="0" err="1"/>
              <a:t>Gionisy</a:t>
            </a:r>
            <a:endParaRPr lang="en-IN" i="1" dirty="0"/>
          </a:p>
          <a:p>
            <a:pPr lvl="1"/>
            <a:r>
              <a:rPr lang="en-IN" dirty="0"/>
              <a:t>Multivariate Outlier Detection</a:t>
            </a:r>
            <a:endParaRPr lang="en-IN" i="1" dirty="0"/>
          </a:p>
          <a:p>
            <a:endParaRPr lang="en-IN" sz="1600" i="1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i="1" dirty="0"/>
              <a:t>“Identification of Outliers”. Chapman and Hall, London - D. Hawkins.</a:t>
            </a:r>
          </a:p>
          <a:p>
            <a:pPr lvl="1"/>
            <a:r>
              <a:rPr lang="en-IN" dirty="0"/>
              <a:t>Taxonomy of Outlier Detection Methods</a:t>
            </a:r>
          </a:p>
          <a:p>
            <a:pPr lvl="1"/>
            <a:r>
              <a:rPr lang="en-IN" dirty="0"/>
              <a:t>Multivariate Outlier Detection</a:t>
            </a:r>
          </a:p>
          <a:p>
            <a:pPr marL="0" indent="0">
              <a:buNone/>
            </a:pPr>
            <a:endParaRPr lang="en-IN" sz="1600" i="1" dirty="0"/>
          </a:p>
          <a:p>
            <a:pPr marL="0" indent="0">
              <a:buNone/>
            </a:pPr>
            <a:r>
              <a:rPr lang="en-IN" i="1" dirty="0"/>
              <a:t>5</a:t>
            </a:r>
            <a:r>
              <a:rPr lang="en-IN" i="1"/>
              <a:t>. </a:t>
            </a:r>
            <a:r>
              <a:rPr lang="en-IN" i="1" dirty="0"/>
              <a:t>Outlier Detection in Clustering - Svetlana </a:t>
            </a:r>
            <a:r>
              <a:rPr lang="en-IN" i="1" dirty="0" err="1"/>
              <a:t>Cherednichenko</a:t>
            </a:r>
            <a:endParaRPr lang="en-IN" b="1" i="1" dirty="0"/>
          </a:p>
          <a:p>
            <a:pPr lvl="1"/>
            <a:r>
              <a:rPr lang="en-IN" dirty="0"/>
              <a:t>Distance-based approach</a:t>
            </a:r>
            <a:endParaRPr lang="en-US" b="1" dirty="0"/>
          </a:p>
          <a:p>
            <a:pPr lvl="1"/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160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clustering by nullifying effects of outliers.</a:t>
            </a:r>
          </a:p>
          <a:p>
            <a:r>
              <a:rPr lang="en-US" dirty="0" smtClean="0"/>
              <a:t>Better positioning of Mobile Towers.</a:t>
            </a:r>
          </a:p>
          <a:p>
            <a:r>
              <a:rPr lang="en-US" dirty="0" smtClean="0"/>
              <a:t>Improves Efficiency.</a:t>
            </a:r>
          </a:p>
          <a:p>
            <a:r>
              <a:rPr lang="en-US" dirty="0" smtClean="0"/>
              <a:t>Have </a:t>
            </a:r>
            <a:r>
              <a:rPr lang="en-US" smtClean="0"/>
              <a:t>broad implementation.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centers are not accurately </a:t>
            </a:r>
            <a:r>
              <a:rPr lang="en-US" dirty="0" smtClean="0"/>
              <a:t>placed</a:t>
            </a:r>
          </a:p>
          <a:p>
            <a:endParaRPr lang="en-US" dirty="0"/>
          </a:p>
          <a:p>
            <a:r>
              <a:rPr lang="en-US" dirty="0"/>
              <a:t>Setup Locations for -</a:t>
            </a:r>
          </a:p>
          <a:p>
            <a:r>
              <a:rPr lang="en-US" dirty="0"/>
              <a:t>Telephone tower</a:t>
            </a:r>
          </a:p>
          <a:p>
            <a:r>
              <a:rPr lang="en-US" dirty="0"/>
              <a:t>School</a:t>
            </a:r>
          </a:p>
          <a:p>
            <a:r>
              <a:rPr lang="en-US" dirty="0"/>
              <a:t>Hospital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37" y="3321472"/>
            <a:ext cx="4359018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propose a method for simultaneous outlier detection and clustering.</a:t>
            </a:r>
          </a:p>
          <a:p>
            <a:r>
              <a:rPr lang="en-US" dirty="0"/>
              <a:t>Here we introduce a relative distance factor termed as “Outlier Factor“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Outlier Factor –</a:t>
            </a:r>
          </a:p>
          <a:p>
            <a:r>
              <a:rPr lang="en-US" dirty="0"/>
              <a:t>Defines outlying-ness of each data point in cluster</a:t>
            </a:r>
          </a:p>
          <a:p>
            <a:r>
              <a:rPr lang="en-US" dirty="0"/>
              <a:t>Depends on distance of point from the cluster centroid</a:t>
            </a:r>
          </a:p>
          <a:p>
            <a:r>
              <a:rPr lang="en-US" dirty="0"/>
              <a:t>It’s value </a:t>
            </a:r>
            <a:r>
              <a:rPr lang="en-US" dirty="0" smtClean="0"/>
              <a:t>will lie </a:t>
            </a:r>
            <a:r>
              <a:rPr lang="en-US" dirty="0"/>
              <a:t>between 0 &amp;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</a:t>
            </a:r>
            <a:r>
              <a:rPr lang="en-US" dirty="0" smtClean="0"/>
              <a:t>FACTOR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099" y="2638044"/>
            <a:ext cx="9227801" cy="3101983"/>
          </a:xfrm>
        </p:spPr>
        <p:txBody>
          <a:bodyPr/>
          <a:lstStyle/>
          <a:p>
            <a:r>
              <a:rPr lang="en-IN" sz="3200" dirty="0"/>
              <a:t>Calculating </a:t>
            </a:r>
            <a:r>
              <a:rPr lang="en-IN" sz="3200" dirty="0" err="1"/>
              <a:t>d</a:t>
            </a:r>
            <a:r>
              <a:rPr lang="en-IN" dirty="0" err="1"/>
              <a:t>max</a:t>
            </a:r>
            <a:endParaRPr lang="en-IN" dirty="0"/>
          </a:p>
          <a:p>
            <a:pPr lvl="1"/>
            <a:r>
              <a:rPr lang="en-IN" dirty="0"/>
              <a:t>    calculated for every cluster</a:t>
            </a:r>
          </a:p>
          <a:p>
            <a:pPr lvl="1"/>
            <a:r>
              <a:rPr lang="en-IN" dirty="0"/>
              <a:t>    </a:t>
            </a:r>
            <a:r>
              <a:rPr lang="en-IN" dirty="0" err="1"/>
              <a:t>dmax</a:t>
            </a:r>
            <a:r>
              <a:rPr lang="en-IN" dirty="0"/>
              <a:t> = distance of point farthest from centre.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 algn="ctr">
              <a:buNone/>
            </a:pPr>
            <a:r>
              <a:rPr lang="en-IN" sz="2400" dirty="0"/>
              <a:t> Outlier Factor = </a:t>
            </a:r>
            <a:r>
              <a:rPr lang="en-IN" sz="2400" u="sng" dirty="0"/>
              <a:t>Distance of a Point from cluster centroid</a:t>
            </a:r>
          </a:p>
          <a:p>
            <a:pPr marL="1225296" lvl="8" indent="0">
              <a:buNone/>
            </a:pPr>
            <a:r>
              <a:rPr lang="en-IN" sz="2400" dirty="0"/>
              <a:t>                    			</a:t>
            </a:r>
            <a:r>
              <a:rPr lang="en-IN" sz="2400" dirty="0" err="1"/>
              <a:t>d</a:t>
            </a:r>
            <a:r>
              <a:rPr lang="en-IN" sz="2400" baseline="-10000" dirty="0" err="1"/>
              <a:t>max</a:t>
            </a:r>
            <a:endParaRPr lang="en-IN" sz="2400" baseline="-10000" dirty="0"/>
          </a:p>
        </p:txBody>
      </p:sp>
    </p:spTree>
    <p:extLst>
      <p:ext uri="{BB962C8B-B14F-4D97-AF65-F5344CB8AC3E}">
        <p14:creationId xmlns:p14="http://schemas.microsoft.com/office/powerpoint/2010/main" val="2464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923" t="9336" r="21996" b="-9336"/>
          <a:stretch/>
        </p:blipFill>
        <p:spPr>
          <a:xfrm>
            <a:off x="2085371" y="756574"/>
            <a:ext cx="7877176" cy="57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AND NO. OF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500" b="1" dirty="0"/>
              <a:t>Threshold</a:t>
            </a:r>
          </a:p>
          <a:p>
            <a:r>
              <a:rPr lang="en-IN" dirty="0"/>
              <a:t>Compared with outlier factor</a:t>
            </a:r>
          </a:p>
          <a:p>
            <a:r>
              <a:rPr lang="en-IN" dirty="0"/>
              <a:t>Act as Bounding value for Outlier Factor</a:t>
            </a:r>
          </a:p>
          <a:p>
            <a:r>
              <a:rPr lang="en-IN" dirty="0"/>
              <a:t>Magnitude lies between 0 and 1</a:t>
            </a:r>
          </a:p>
          <a:p>
            <a:endParaRPr lang="en-IN" dirty="0"/>
          </a:p>
          <a:p>
            <a:r>
              <a:rPr lang="en-IN" sz="3500" b="1" dirty="0"/>
              <a:t>Iterations</a:t>
            </a:r>
            <a:r>
              <a:rPr lang="en-IN" dirty="0"/>
              <a:t> </a:t>
            </a:r>
          </a:p>
          <a:p>
            <a:r>
              <a:rPr lang="en-IN" dirty="0"/>
              <a:t>Determines number of times, user wants to compare outlier factor with threshold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OUTLIER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024034" cy="31019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1.  Run K-means until convergence, pick best Cluster Centroids C</a:t>
            </a:r>
          </a:p>
          <a:p>
            <a:r>
              <a:rPr lang="en-US" sz="2400" dirty="0"/>
              <a:t>2.  For no. of iterations</a:t>
            </a:r>
          </a:p>
          <a:p>
            <a:r>
              <a:rPr lang="en-US" sz="2400" dirty="0"/>
              <a:t>2.1 For every Cluster Ci</a:t>
            </a:r>
          </a:p>
          <a:p>
            <a:pPr lvl="3"/>
            <a:r>
              <a:rPr lang="en-US" sz="1800" dirty="0"/>
              <a:t>a.  Calculate outlier factor for each point</a:t>
            </a:r>
          </a:p>
          <a:p>
            <a:pPr lvl="3"/>
            <a:r>
              <a:rPr lang="en-US" sz="1800" dirty="0"/>
              <a:t>b.  Remove all data points with Outlier Factor &gt; Threshold, and update the dataset</a:t>
            </a:r>
            <a:endParaRPr lang="en-US" sz="1600" dirty="0"/>
          </a:p>
          <a:p>
            <a:pPr marL="128016" lvl="1" indent="0">
              <a:buNone/>
            </a:pPr>
            <a:r>
              <a:rPr lang="en-US" sz="2400" dirty="0"/>
              <a:t>2.2  Run K-Means over the updated dataset and update 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40601"/>
            <a:ext cx="7729728" cy="1188720"/>
          </a:xfrm>
        </p:spPr>
        <p:txBody>
          <a:bodyPr/>
          <a:lstStyle/>
          <a:p>
            <a:r>
              <a:rPr lang="en-US" dirty="0"/>
              <a:t>PRACTICAL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041" y="3113590"/>
            <a:ext cx="4438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Original Clustered Data –</a:t>
            </a:r>
          </a:p>
          <a:p>
            <a:r>
              <a:rPr lang="en-US" sz="2400" dirty="0"/>
              <a:t>C1 = (61.24048782, 28.57907706)</a:t>
            </a:r>
          </a:p>
          <a:p>
            <a:r>
              <a:rPr lang="en-US" sz="2400" dirty="0"/>
              <a:t>C2 = (62.45291409, 29.98969893)</a:t>
            </a:r>
          </a:p>
          <a:p>
            <a:r>
              <a:rPr lang="en-US" sz="2400" dirty="0"/>
              <a:t>C3 = (63.09106467, 27.93085731)</a:t>
            </a:r>
          </a:p>
          <a:p>
            <a:endParaRPr lang="en-US" sz="2400" dirty="0"/>
          </a:p>
          <a:p>
            <a:r>
              <a:rPr lang="en-US" sz="2400" dirty="0"/>
              <a:t>Inertia = 725.097273378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5" y="2081072"/>
            <a:ext cx="5962297" cy="43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40601"/>
            <a:ext cx="7729728" cy="1188720"/>
          </a:xfrm>
        </p:spPr>
        <p:txBody>
          <a:bodyPr/>
          <a:lstStyle/>
          <a:p>
            <a:r>
              <a:rPr lang="en-US" dirty="0"/>
              <a:t>PRACTICAL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041" y="3113590"/>
            <a:ext cx="4487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After 5 iterations –</a:t>
            </a:r>
          </a:p>
          <a:p>
            <a:r>
              <a:rPr lang="en-US" sz="2400" dirty="0"/>
              <a:t>C1 = (61.27119879, 28.55349699)</a:t>
            </a:r>
          </a:p>
          <a:p>
            <a:r>
              <a:rPr lang="en-US" sz="2400" dirty="0"/>
              <a:t>C2 = (62.48589537, 29.90403648)</a:t>
            </a:r>
          </a:p>
          <a:p>
            <a:r>
              <a:rPr lang="en-US" sz="2400" dirty="0"/>
              <a:t>C3 = (63.07285294, 27.93593997)</a:t>
            </a:r>
          </a:p>
          <a:p>
            <a:endParaRPr lang="en-US" sz="2400" dirty="0"/>
          </a:p>
          <a:p>
            <a:r>
              <a:rPr lang="en-US" sz="2400" dirty="0"/>
              <a:t>Inertia = 739.293227297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4" y="2081072"/>
            <a:ext cx="5962297" cy="43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262</TotalTime>
  <Words>580</Words>
  <Application>Microsoft Office PowerPoint</Application>
  <PresentationFormat>Widescreen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SIMULTANEOUS CLUSTERING  AND OUTLIER DETECTION</vt:lpstr>
      <vt:lpstr>PROBLEM DOMAIN</vt:lpstr>
      <vt:lpstr>PROPOSED METHOD</vt:lpstr>
      <vt:lpstr>OUTLIER FACTOR - EVALUATION</vt:lpstr>
      <vt:lpstr>PowerPoint Presentation</vt:lpstr>
      <vt:lpstr>THRESHOLD AND NO. OF ITERATIONS</vt:lpstr>
      <vt:lpstr>CLUSTERING USING OUTLIER FACTOR</vt:lpstr>
      <vt:lpstr>PRACTICAL OVERVIEW</vt:lpstr>
      <vt:lpstr>PRACTICAL OVERVIEW</vt:lpstr>
      <vt:lpstr>PRACTICAL OVERVIEW</vt:lpstr>
      <vt:lpstr>LIMITATIONS</vt:lpstr>
      <vt:lpstr>LITERATURE SURVEY</vt:lpstr>
      <vt:lpstr>LITERATURE SURVEY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CLUSTERING</dc:title>
  <dc:creator>Tanay Kothari</dc:creator>
  <cp:lastModifiedBy>Tanay Kothari</cp:lastModifiedBy>
  <cp:revision>64</cp:revision>
  <dcterms:created xsi:type="dcterms:W3CDTF">2016-11-27T13:58:31Z</dcterms:created>
  <dcterms:modified xsi:type="dcterms:W3CDTF">2016-11-28T08:45:18Z</dcterms:modified>
</cp:coreProperties>
</file>