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923" r:id="rId3"/>
    <p:sldId id="925" r:id="rId4"/>
    <p:sldId id="935" r:id="rId5"/>
    <p:sldId id="261" r:id="rId6"/>
    <p:sldId id="926" r:id="rId7"/>
    <p:sldId id="933" r:id="rId8"/>
    <p:sldId id="263" r:id="rId9"/>
    <p:sldId id="264" r:id="rId10"/>
    <p:sldId id="930" r:id="rId11"/>
    <p:sldId id="928" r:id="rId12"/>
    <p:sldId id="270" r:id="rId13"/>
    <p:sldId id="268" r:id="rId14"/>
    <p:sldId id="269" r:id="rId15"/>
    <p:sldId id="929" r:id="rId16"/>
    <p:sldId id="274" r:id="rId17"/>
    <p:sldId id="931" r:id="rId18"/>
    <p:sldId id="936" r:id="rId19"/>
    <p:sldId id="272"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8AA199-5A74-46FE-B31B-5C51BF568CE2}">
  <a:tblStyle styleId="{F68AA199-5A74-46FE-B31B-5C51BF568C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2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e0efab63b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e0efab63b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7e0efab63b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e0efab63b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e0efab63b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7e0efab63b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015650" y="1072572"/>
            <a:ext cx="10030800" cy="2251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Calibri"/>
              <a:buNone/>
            </a:pPr>
            <a:r>
              <a:rPr lang="en-US" sz="5400" dirty="0"/>
              <a:t>Project 3 Phase 1: Implementation A* algorithm </a:t>
            </a:r>
            <a:br>
              <a:rPr lang="en-US" sz="5400" dirty="0"/>
            </a:br>
            <a:r>
              <a:rPr lang="en-US" sz="5400" dirty="0"/>
              <a:t>for a mobile Robot</a:t>
            </a:r>
            <a:endParaRPr dirty="0"/>
          </a:p>
        </p:txBody>
      </p:sp>
      <p:sp>
        <p:nvSpPr>
          <p:cNvPr id="89" name="Google Shape;89;p13"/>
          <p:cNvSpPr txBox="1">
            <a:spLocks noGrp="1"/>
          </p:cNvSpPr>
          <p:nvPr>
            <p:ph type="subTitle" idx="1"/>
          </p:nvPr>
        </p:nvSpPr>
        <p:spPr>
          <a:xfrm>
            <a:off x="1524000" y="4247989"/>
            <a:ext cx="9144000" cy="137038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dirty="0"/>
              <a:t>This is a group project (max two students)</a:t>
            </a:r>
          </a:p>
          <a:p>
            <a:pPr marL="0" lvl="0" indent="0" algn="ctr" rtl="0">
              <a:lnSpc>
                <a:spcPct val="90000"/>
              </a:lnSpc>
              <a:spcBef>
                <a:spcPts val="0"/>
              </a:spcBef>
              <a:spcAft>
                <a:spcPts val="0"/>
              </a:spcAft>
              <a:buClr>
                <a:schemeClr val="dk1"/>
              </a:buClr>
              <a:buSzPts val="2400"/>
              <a:buNone/>
            </a:pPr>
            <a:r>
              <a:rPr lang="en-US" dirty="0"/>
              <a:t>Due Date  – March 21st, 11.59 PM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F1FD-C59A-408B-8BDC-3811C4A8C1AE}"/>
              </a:ext>
            </a:extLst>
          </p:cNvPr>
          <p:cNvSpPr>
            <a:spLocks noGrp="1"/>
          </p:cNvSpPr>
          <p:nvPr>
            <p:ph type="title"/>
          </p:nvPr>
        </p:nvSpPr>
        <p:spPr>
          <a:xfrm>
            <a:off x="496454" y="762289"/>
            <a:ext cx="10515600" cy="1325563"/>
          </a:xfrm>
        </p:spPr>
        <p:txBody>
          <a:bodyPr/>
          <a:lstStyle/>
          <a:p>
            <a:r>
              <a:rPr lang="en-US" dirty="0"/>
              <a:t>Step 3): implement A* search algorithm to search the tree and to find the optimal path </a:t>
            </a:r>
          </a:p>
        </p:txBody>
      </p:sp>
      <p:sp>
        <p:nvSpPr>
          <p:cNvPr id="3" name="Content Placeholder 2">
            <a:extLst>
              <a:ext uri="{FF2B5EF4-FFF2-40B4-BE49-F238E27FC236}">
                <a16:creationId xmlns:a16="http://schemas.microsoft.com/office/drawing/2014/main" id="{4139BBF4-F419-44A3-AFEB-071F89D78C67}"/>
              </a:ext>
            </a:extLst>
          </p:cNvPr>
          <p:cNvSpPr>
            <a:spLocks noGrp="1"/>
          </p:cNvSpPr>
          <p:nvPr>
            <p:ph idx="1"/>
          </p:nvPr>
        </p:nvSpPr>
        <p:spPr>
          <a:xfrm>
            <a:off x="496454" y="2407516"/>
            <a:ext cx="10515600" cy="4351338"/>
          </a:xfrm>
        </p:spPr>
        <p:txBody>
          <a:bodyPr/>
          <a:lstStyle/>
          <a:p>
            <a:r>
              <a:rPr lang="en-US" dirty="0"/>
              <a:t>Forward search</a:t>
            </a:r>
          </a:p>
          <a:p>
            <a:r>
              <a:rPr lang="en-US" dirty="0"/>
              <a:t>Consider Euclidean distance as a heuristic function.</a:t>
            </a:r>
          </a:p>
          <a:p>
            <a:pPr algn="just"/>
            <a:r>
              <a:rPr lang="en-US" dirty="0"/>
              <a:t>Note - You have to define a reasonable threshold value for the distance to the goal point. Due to the limited number of moves, the robot cannot reach the exact goal location, so to terminate the program a threshold distance has to be defined.</a:t>
            </a:r>
          </a:p>
          <a:p>
            <a:pPr marL="0" indent="0" algn="just">
              <a:buNone/>
            </a:pPr>
            <a:r>
              <a:rPr lang="en-US" dirty="0"/>
              <a:t>	Goal threshold (1.5 units radius)</a:t>
            </a:r>
          </a:p>
          <a:p>
            <a:pPr marL="0" indent="0" algn="just">
              <a:buNone/>
            </a:pPr>
            <a:endParaRPr lang="en-US" dirty="0"/>
          </a:p>
          <a:p>
            <a:endParaRPr lang="en-US" dirty="0"/>
          </a:p>
        </p:txBody>
      </p:sp>
      <p:pic>
        <p:nvPicPr>
          <p:cNvPr id="4" name="Picture 3">
            <a:extLst>
              <a:ext uri="{FF2B5EF4-FFF2-40B4-BE49-F238E27FC236}">
                <a16:creationId xmlns:a16="http://schemas.microsoft.com/office/drawing/2014/main" id="{3335E702-40FD-46CA-8FE3-2C04A5C952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1304" y="4278076"/>
            <a:ext cx="3015428" cy="2480778"/>
          </a:xfrm>
          <a:prstGeom prst="rect">
            <a:avLst/>
          </a:prstGeom>
        </p:spPr>
      </p:pic>
    </p:spTree>
    <p:extLst>
      <p:ext uri="{BB962C8B-B14F-4D97-AF65-F5344CB8AC3E}">
        <p14:creationId xmlns:p14="http://schemas.microsoft.com/office/powerpoint/2010/main" val="3338744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4886-D524-40DC-A85A-C5A8BF30E96F}"/>
              </a:ext>
            </a:extLst>
          </p:cNvPr>
          <p:cNvSpPr>
            <a:spLocks noGrp="1"/>
          </p:cNvSpPr>
          <p:nvPr>
            <p:ph type="title"/>
          </p:nvPr>
        </p:nvSpPr>
        <p:spPr>
          <a:xfrm>
            <a:off x="690916" y="238630"/>
            <a:ext cx="10515600" cy="1325563"/>
          </a:xfrm>
        </p:spPr>
        <p:txBody>
          <a:bodyPr/>
          <a:lstStyle/>
          <a:p>
            <a:r>
              <a:rPr lang="en-US" dirty="0"/>
              <a:t>Step 3 (Continue) - Graph</a:t>
            </a:r>
          </a:p>
        </p:txBody>
      </p:sp>
      <p:grpSp>
        <p:nvGrpSpPr>
          <p:cNvPr id="11" name="Group 10">
            <a:extLst>
              <a:ext uri="{FF2B5EF4-FFF2-40B4-BE49-F238E27FC236}">
                <a16:creationId xmlns:a16="http://schemas.microsoft.com/office/drawing/2014/main" id="{7F612E03-7D51-4D1A-86A8-C13658177967}"/>
              </a:ext>
            </a:extLst>
          </p:cNvPr>
          <p:cNvGrpSpPr/>
          <p:nvPr/>
        </p:nvGrpSpPr>
        <p:grpSpPr>
          <a:xfrm>
            <a:off x="1839654" y="3378128"/>
            <a:ext cx="1754910" cy="2817091"/>
            <a:chOff x="5874326" y="2124364"/>
            <a:chExt cx="1754910" cy="2817091"/>
          </a:xfrm>
        </p:grpSpPr>
        <p:cxnSp>
          <p:nvCxnSpPr>
            <p:cNvPr id="30" name="Straight Arrow Connector 29">
              <a:extLst>
                <a:ext uri="{FF2B5EF4-FFF2-40B4-BE49-F238E27FC236}">
                  <a16:creationId xmlns:a16="http://schemas.microsoft.com/office/drawing/2014/main" id="{254E61A8-BCB0-4215-AEE1-9C6CA0180A9F}"/>
                </a:ext>
              </a:extLst>
            </p:cNvPr>
            <p:cNvCxnSpPr>
              <a:cxnSpLocks/>
            </p:cNvCxnSpPr>
            <p:nvPr/>
          </p:nvCxnSpPr>
          <p:spPr>
            <a:xfrm flipV="1">
              <a:off x="5883563" y="2753592"/>
              <a:ext cx="1431637" cy="84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0D73791-6A39-4741-87B1-8ABE2B78790F}"/>
                </a:ext>
              </a:extLst>
            </p:cNvPr>
            <p:cNvCxnSpPr>
              <a:cxnSpLocks/>
            </p:cNvCxnSpPr>
            <p:nvPr/>
          </p:nvCxnSpPr>
          <p:spPr>
            <a:xfrm flipV="1">
              <a:off x="5874326" y="2124364"/>
              <a:ext cx="877455" cy="147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D85482D-DBBF-4F64-A692-4926BDE52F0F}"/>
                </a:ext>
              </a:extLst>
            </p:cNvPr>
            <p:cNvCxnSpPr>
              <a:cxnSpLocks/>
            </p:cNvCxnSpPr>
            <p:nvPr/>
          </p:nvCxnSpPr>
          <p:spPr>
            <a:xfrm>
              <a:off x="5883563" y="3592944"/>
              <a:ext cx="1431637" cy="777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D84100C-889D-4A75-90E2-377F219682F5}"/>
                </a:ext>
              </a:extLst>
            </p:cNvPr>
            <p:cNvCxnSpPr>
              <a:cxnSpLocks/>
            </p:cNvCxnSpPr>
            <p:nvPr/>
          </p:nvCxnSpPr>
          <p:spPr>
            <a:xfrm>
              <a:off x="5883563" y="3602180"/>
              <a:ext cx="817419" cy="1339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6A0B1CC-8BC4-4034-841A-54158C64A0AF}"/>
                </a:ext>
              </a:extLst>
            </p:cNvPr>
            <p:cNvCxnSpPr/>
            <p:nvPr/>
          </p:nvCxnSpPr>
          <p:spPr>
            <a:xfrm>
              <a:off x="5874327" y="3595255"/>
              <a:ext cx="1754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478BA67A-C6D0-41C4-AA0C-1D332668CE42}"/>
              </a:ext>
            </a:extLst>
          </p:cNvPr>
          <p:cNvGrpSpPr/>
          <p:nvPr/>
        </p:nvGrpSpPr>
        <p:grpSpPr>
          <a:xfrm>
            <a:off x="3545429" y="3378128"/>
            <a:ext cx="1754910" cy="2817091"/>
            <a:chOff x="5874326" y="2124364"/>
            <a:chExt cx="1754910" cy="2817091"/>
          </a:xfrm>
        </p:grpSpPr>
        <p:cxnSp>
          <p:nvCxnSpPr>
            <p:cNvPr id="25" name="Straight Arrow Connector 24">
              <a:extLst>
                <a:ext uri="{FF2B5EF4-FFF2-40B4-BE49-F238E27FC236}">
                  <a16:creationId xmlns:a16="http://schemas.microsoft.com/office/drawing/2014/main" id="{5AB813A6-3CF5-462D-972E-67910B8D42F7}"/>
                </a:ext>
              </a:extLst>
            </p:cNvPr>
            <p:cNvCxnSpPr>
              <a:cxnSpLocks/>
            </p:cNvCxnSpPr>
            <p:nvPr/>
          </p:nvCxnSpPr>
          <p:spPr>
            <a:xfrm flipV="1">
              <a:off x="5883563" y="2753592"/>
              <a:ext cx="1431637" cy="84166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C188BCD-6E00-49B2-B11C-BC0527209FD8}"/>
                </a:ext>
              </a:extLst>
            </p:cNvPr>
            <p:cNvCxnSpPr>
              <a:cxnSpLocks/>
            </p:cNvCxnSpPr>
            <p:nvPr/>
          </p:nvCxnSpPr>
          <p:spPr>
            <a:xfrm flipV="1">
              <a:off x="5874326" y="2124364"/>
              <a:ext cx="877455" cy="147089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2817935-8677-4DC1-864F-9E30DC9B7D60}"/>
                </a:ext>
              </a:extLst>
            </p:cNvPr>
            <p:cNvCxnSpPr>
              <a:cxnSpLocks/>
            </p:cNvCxnSpPr>
            <p:nvPr/>
          </p:nvCxnSpPr>
          <p:spPr>
            <a:xfrm>
              <a:off x="5883563" y="3592944"/>
              <a:ext cx="1431637" cy="77701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01F89E8-40D9-4B85-BFAF-74251D539EB5}"/>
                </a:ext>
              </a:extLst>
            </p:cNvPr>
            <p:cNvCxnSpPr>
              <a:cxnSpLocks/>
            </p:cNvCxnSpPr>
            <p:nvPr/>
          </p:nvCxnSpPr>
          <p:spPr>
            <a:xfrm>
              <a:off x="5883563" y="3602180"/>
              <a:ext cx="817419" cy="133927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CCA5DAC-2CBF-409B-B782-50AFD8682463}"/>
                </a:ext>
              </a:extLst>
            </p:cNvPr>
            <p:cNvCxnSpPr/>
            <p:nvPr/>
          </p:nvCxnSpPr>
          <p:spPr>
            <a:xfrm>
              <a:off x="5874327" y="3595255"/>
              <a:ext cx="1754909"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C4B9A19-C778-4980-9FCD-B45849A0C2F9}"/>
              </a:ext>
            </a:extLst>
          </p:cNvPr>
          <p:cNvGrpSpPr/>
          <p:nvPr/>
        </p:nvGrpSpPr>
        <p:grpSpPr>
          <a:xfrm rot="19746233">
            <a:off x="4747830" y="2167438"/>
            <a:ext cx="1754910" cy="2817091"/>
            <a:chOff x="5874326" y="2124364"/>
            <a:chExt cx="1754910" cy="2817091"/>
          </a:xfrm>
        </p:grpSpPr>
        <p:cxnSp>
          <p:nvCxnSpPr>
            <p:cNvPr id="20" name="Straight Arrow Connector 19">
              <a:extLst>
                <a:ext uri="{FF2B5EF4-FFF2-40B4-BE49-F238E27FC236}">
                  <a16:creationId xmlns:a16="http://schemas.microsoft.com/office/drawing/2014/main" id="{3C0A2B8F-0B11-4AC0-A4E8-917068829C03}"/>
                </a:ext>
              </a:extLst>
            </p:cNvPr>
            <p:cNvCxnSpPr>
              <a:cxnSpLocks/>
            </p:cNvCxnSpPr>
            <p:nvPr/>
          </p:nvCxnSpPr>
          <p:spPr>
            <a:xfrm flipV="1">
              <a:off x="5883563" y="2753592"/>
              <a:ext cx="1431637" cy="8416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a:extLst>
                <a:ext uri="{FF2B5EF4-FFF2-40B4-BE49-F238E27FC236}">
                  <a16:creationId xmlns:a16="http://schemas.microsoft.com/office/drawing/2014/main" id="{763A48BC-803E-432D-AB3A-7A9AE83E1662}"/>
                </a:ext>
              </a:extLst>
            </p:cNvPr>
            <p:cNvCxnSpPr>
              <a:cxnSpLocks/>
            </p:cNvCxnSpPr>
            <p:nvPr/>
          </p:nvCxnSpPr>
          <p:spPr>
            <a:xfrm flipV="1">
              <a:off x="5874326" y="2124364"/>
              <a:ext cx="877455" cy="147089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4DFE3E93-5B64-4963-9254-93C561D315DF}"/>
                </a:ext>
              </a:extLst>
            </p:cNvPr>
            <p:cNvCxnSpPr>
              <a:cxnSpLocks/>
            </p:cNvCxnSpPr>
            <p:nvPr/>
          </p:nvCxnSpPr>
          <p:spPr>
            <a:xfrm>
              <a:off x="5883563" y="3592944"/>
              <a:ext cx="1431637" cy="7770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D8E9CB33-AF6E-4297-8BD0-55E639A5E8E6}"/>
                </a:ext>
              </a:extLst>
            </p:cNvPr>
            <p:cNvCxnSpPr>
              <a:cxnSpLocks/>
            </p:cNvCxnSpPr>
            <p:nvPr/>
          </p:nvCxnSpPr>
          <p:spPr>
            <a:xfrm>
              <a:off x="5883563" y="3602180"/>
              <a:ext cx="817419" cy="133927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a:extLst>
                <a:ext uri="{FF2B5EF4-FFF2-40B4-BE49-F238E27FC236}">
                  <a16:creationId xmlns:a16="http://schemas.microsoft.com/office/drawing/2014/main" id="{A2105D38-168E-456F-9B88-69F5174CF2DD}"/>
                </a:ext>
              </a:extLst>
            </p:cNvPr>
            <p:cNvCxnSpPr/>
            <p:nvPr/>
          </p:nvCxnSpPr>
          <p:spPr>
            <a:xfrm>
              <a:off x="5874327" y="3595255"/>
              <a:ext cx="1754909"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cxnSp>
        <p:nvCxnSpPr>
          <p:cNvPr id="15" name="Straight Arrow Connector 14">
            <a:extLst>
              <a:ext uri="{FF2B5EF4-FFF2-40B4-BE49-F238E27FC236}">
                <a16:creationId xmlns:a16="http://schemas.microsoft.com/office/drawing/2014/main" id="{2FE5C101-33D7-4825-9DEC-B4992C42F225}"/>
              </a:ext>
            </a:extLst>
          </p:cNvPr>
          <p:cNvCxnSpPr>
            <a:cxnSpLocks/>
          </p:cNvCxnSpPr>
          <p:nvPr/>
        </p:nvCxnSpPr>
        <p:spPr>
          <a:xfrm rot="19746233" flipV="1">
            <a:off x="2406919" y="2250335"/>
            <a:ext cx="1431637" cy="84577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AA4B871-A2C8-4413-A2F7-7B1994D9DD2B}"/>
              </a:ext>
            </a:extLst>
          </p:cNvPr>
          <p:cNvCxnSpPr>
            <a:cxnSpLocks/>
          </p:cNvCxnSpPr>
          <p:nvPr/>
        </p:nvCxnSpPr>
        <p:spPr>
          <a:xfrm rot="19746233" flipV="1">
            <a:off x="2275973" y="1809921"/>
            <a:ext cx="877455" cy="147807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287F74-1681-42ED-94AF-83CE3EE5C5B7}"/>
              </a:ext>
            </a:extLst>
          </p:cNvPr>
          <p:cNvCxnSpPr>
            <a:cxnSpLocks/>
          </p:cNvCxnSpPr>
          <p:nvPr/>
        </p:nvCxnSpPr>
        <p:spPr>
          <a:xfrm rot="19746233">
            <a:off x="2823336" y="2978710"/>
            <a:ext cx="1431637" cy="78080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DDD53DC-BA4F-4CCE-BAE3-99F503DDCEED}"/>
              </a:ext>
            </a:extLst>
          </p:cNvPr>
          <p:cNvCxnSpPr>
            <a:cxnSpLocks/>
          </p:cNvCxnSpPr>
          <p:nvPr/>
        </p:nvCxnSpPr>
        <p:spPr>
          <a:xfrm flipH="1" flipV="1">
            <a:off x="2047874" y="1908336"/>
            <a:ext cx="681337" cy="1501298"/>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F056D9A-246C-4E4A-9888-7A205020B5AF}"/>
              </a:ext>
            </a:extLst>
          </p:cNvPr>
          <p:cNvCxnSpPr/>
          <p:nvPr/>
        </p:nvCxnSpPr>
        <p:spPr>
          <a:xfrm rot="19746233">
            <a:off x="2593202" y="2957846"/>
            <a:ext cx="1754909"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5611516-A739-4BDA-A54A-B21FBED60DA1}"/>
              </a:ext>
            </a:extLst>
          </p:cNvPr>
          <p:cNvCxnSpPr>
            <a:cxnSpLocks/>
          </p:cNvCxnSpPr>
          <p:nvPr/>
        </p:nvCxnSpPr>
        <p:spPr>
          <a:xfrm>
            <a:off x="6265636" y="4800773"/>
            <a:ext cx="1657091" cy="1097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0A67137-3BA2-4AA6-B5CC-9E40F6D73761}"/>
              </a:ext>
            </a:extLst>
          </p:cNvPr>
          <p:cNvCxnSpPr>
            <a:cxnSpLocks/>
          </p:cNvCxnSpPr>
          <p:nvPr/>
        </p:nvCxnSpPr>
        <p:spPr>
          <a:xfrm flipV="1">
            <a:off x="6258002" y="4073295"/>
            <a:ext cx="1552985" cy="7222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3F6F18C-C66E-4B21-81F4-5EB9476946B7}"/>
              </a:ext>
            </a:extLst>
          </p:cNvPr>
          <p:cNvCxnSpPr>
            <a:cxnSpLocks/>
          </p:cNvCxnSpPr>
          <p:nvPr/>
        </p:nvCxnSpPr>
        <p:spPr>
          <a:xfrm>
            <a:off x="6266938" y="4798859"/>
            <a:ext cx="746341" cy="14478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A2D62EF-0B6C-43BA-A061-6F797FD821B8}"/>
              </a:ext>
            </a:extLst>
          </p:cNvPr>
          <p:cNvCxnSpPr>
            <a:cxnSpLocks/>
          </p:cNvCxnSpPr>
          <p:nvPr/>
        </p:nvCxnSpPr>
        <p:spPr>
          <a:xfrm flipV="1">
            <a:off x="6261742" y="3661509"/>
            <a:ext cx="955804" cy="11449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1ABD5-FDCF-4CE1-89D2-77183E9142DC}"/>
              </a:ext>
            </a:extLst>
          </p:cNvPr>
          <p:cNvCxnSpPr>
            <a:cxnSpLocks/>
          </p:cNvCxnSpPr>
          <p:nvPr/>
        </p:nvCxnSpPr>
        <p:spPr>
          <a:xfrm>
            <a:off x="6258002" y="4795572"/>
            <a:ext cx="1447035" cy="8991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9F09B214-3087-43F6-94AB-8E22D9A24C2B}"/>
              </a:ext>
            </a:extLst>
          </p:cNvPr>
          <p:cNvGrpSpPr/>
          <p:nvPr/>
        </p:nvGrpSpPr>
        <p:grpSpPr>
          <a:xfrm>
            <a:off x="5223661" y="3364736"/>
            <a:ext cx="1754910" cy="2817091"/>
            <a:chOff x="5874326" y="2124364"/>
            <a:chExt cx="1754910" cy="2817091"/>
          </a:xfrm>
        </p:grpSpPr>
        <p:cxnSp>
          <p:nvCxnSpPr>
            <p:cNvPr id="42" name="Straight Arrow Connector 41">
              <a:extLst>
                <a:ext uri="{FF2B5EF4-FFF2-40B4-BE49-F238E27FC236}">
                  <a16:creationId xmlns:a16="http://schemas.microsoft.com/office/drawing/2014/main" id="{FFAABB39-EE04-480F-B508-0C21DE129E66}"/>
                </a:ext>
              </a:extLst>
            </p:cNvPr>
            <p:cNvCxnSpPr>
              <a:cxnSpLocks/>
            </p:cNvCxnSpPr>
            <p:nvPr/>
          </p:nvCxnSpPr>
          <p:spPr>
            <a:xfrm flipV="1">
              <a:off x="5883563" y="2753592"/>
              <a:ext cx="1431637" cy="8416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a:extLst>
                <a:ext uri="{FF2B5EF4-FFF2-40B4-BE49-F238E27FC236}">
                  <a16:creationId xmlns:a16="http://schemas.microsoft.com/office/drawing/2014/main" id="{1C58B2DC-8983-43AF-B51D-17081AD01458}"/>
                </a:ext>
              </a:extLst>
            </p:cNvPr>
            <p:cNvCxnSpPr>
              <a:cxnSpLocks/>
            </p:cNvCxnSpPr>
            <p:nvPr/>
          </p:nvCxnSpPr>
          <p:spPr>
            <a:xfrm flipV="1">
              <a:off x="5874326" y="2124364"/>
              <a:ext cx="877455" cy="147089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 name="Straight Arrow Connector 43">
              <a:extLst>
                <a:ext uri="{FF2B5EF4-FFF2-40B4-BE49-F238E27FC236}">
                  <a16:creationId xmlns:a16="http://schemas.microsoft.com/office/drawing/2014/main" id="{45060643-8E6C-4BA7-8379-50F4410B375D}"/>
                </a:ext>
              </a:extLst>
            </p:cNvPr>
            <p:cNvCxnSpPr>
              <a:cxnSpLocks/>
            </p:cNvCxnSpPr>
            <p:nvPr/>
          </p:nvCxnSpPr>
          <p:spPr>
            <a:xfrm>
              <a:off x="5883563" y="3592944"/>
              <a:ext cx="1431637" cy="7770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 name="Straight Arrow Connector 44">
              <a:extLst>
                <a:ext uri="{FF2B5EF4-FFF2-40B4-BE49-F238E27FC236}">
                  <a16:creationId xmlns:a16="http://schemas.microsoft.com/office/drawing/2014/main" id="{07119158-BCA2-42C3-9EE8-3FB0B5FB3A17}"/>
                </a:ext>
              </a:extLst>
            </p:cNvPr>
            <p:cNvCxnSpPr>
              <a:cxnSpLocks/>
            </p:cNvCxnSpPr>
            <p:nvPr/>
          </p:nvCxnSpPr>
          <p:spPr>
            <a:xfrm>
              <a:off x="5883563" y="3602180"/>
              <a:ext cx="817419" cy="133927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 name="Straight Arrow Connector 45">
              <a:extLst>
                <a:ext uri="{FF2B5EF4-FFF2-40B4-BE49-F238E27FC236}">
                  <a16:creationId xmlns:a16="http://schemas.microsoft.com/office/drawing/2014/main" id="{AD7B30FB-6384-4AC5-B53A-A9A6BF6F65F9}"/>
                </a:ext>
              </a:extLst>
            </p:cNvPr>
            <p:cNvCxnSpPr/>
            <p:nvPr/>
          </p:nvCxnSpPr>
          <p:spPr>
            <a:xfrm>
              <a:off x="5874327" y="3595255"/>
              <a:ext cx="1754909"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47" name="TextBox 46">
            <a:extLst>
              <a:ext uri="{FF2B5EF4-FFF2-40B4-BE49-F238E27FC236}">
                <a16:creationId xmlns:a16="http://schemas.microsoft.com/office/drawing/2014/main" id="{8ADD3717-66D5-48BE-915A-25B0F8768F9B}"/>
              </a:ext>
            </a:extLst>
          </p:cNvPr>
          <p:cNvSpPr txBox="1"/>
          <p:nvPr/>
        </p:nvSpPr>
        <p:spPr>
          <a:xfrm>
            <a:off x="1208874" y="4718414"/>
            <a:ext cx="763410" cy="307777"/>
          </a:xfrm>
          <a:prstGeom prst="rect">
            <a:avLst/>
          </a:prstGeom>
          <a:noFill/>
        </p:spPr>
        <p:txBody>
          <a:bodyPr wrap="square" rtlCol="0">
            <a:spAutoFit/>
          </a:bodyPr>
          <a:lstStyle/>
          <a:p>
            <a:r>
              <a:rPr lang="en-US" b="1" dirty="0"/>
              <a:t>Start</a:t>
            </a:r>
          </a:p>
        </p:txBody>
      </p:sp>
      <p:sp>
        <p:nvSpPr>
          <p:cNvPr id="48" name="TextBox 47">
            <a:extLst>
              <a:ext uri="{FF2B5EF4-FFF2-40B4-BE49-F238E27FC236}">
                <a16:creationId xmlns:a16="http://schemas.microsoft.com/office/drawing/2014/main" id="{893BC9B7-BAB1-4CAA-9D10-7D7B0B5FD377}"/>
              </a:ext>
            </a:extLst>
          </p:cNvPr>
          <p:cNvSpPr txBox="1"/>
          <p:nvPr/>
        </p:nvSpPr>
        <p:spPr>
          <a:xfrm>
            <a:off x="9975918" y="1896422"/>
            <a:ext cx="763410" cy="307777"/>
          </a:xfrm>
          <a:prstGeom prst="rect">
            <a:avLst/>
          </a:prstGeom>
          <a:noFill/>
        </p:spPr>
        <p:txBody>
          <a:bodyPr wrap="square" rtlCol="0">
            <a:spAutoFit/>
          </a:bodyPr>
          <a:lstStyle/>
          <a:p>
            <a:r>
              <a:rPr lang="en-US" dirty="0"/>
              <a:t>Goal</a:t>
            </a:r>
          </a:p>
        </p:txBody>
      </p:sp>
      <p:sp>
        <p:nvSpPr>
          <p:cNvPr id="49" name="Oval 48">
            <a:extLst>
              <a:ext uri="{FF2B5EF4-FFF2-40B4-BE49-F238E27FC236}">
                <a16:creationId xmlns:a16="http://schemas.microsoft.com/office/drawing/2014/main" id="{82235702-6B30-4B84-99A6-B5AE055DE92D}"/>
              </a:ext>
            </a:extLst>
          </p:cNvPr>
          <p:cNvSpPr/>
          <p:nvPr/>
        </p:nvSpPr>
        <p:spPr>
          <a:xfrm>
            <a:off x="9492447" y="1431799"/>
            <a:ext cx="1508223" cy="1237024"/>
          </a:xfrm>
          <a:prstGeom prst="ellipse">
            <a:avLst/>
          </a:prstGeom>
          <a:solidFill>
            <a:srgbClr val="4472C4">
              <a:alpha val="1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EC2A423B-4DC4-40E0-AF3B-9094E00C3596}"/>
              </a:ext>
            </a:extLst>
          </p:cNvPr>
          <p:cNvGrpSpPr/>
          <p:nvPr/>
        </p:nvGrpSpPr>
        <p:grpSpPr>
          <a:xfrm rot="18441950">
            <a:off x="8742427" y="816854"/>
            <a:ext cx="1754910" cy="2817091"/>
            <a:chOff x="5874326" y="2124364"/>
            <a:chExt cx="1754910" cy="2817091"/>
          </a:xfrm>
        </p:grpSpPr>
        <p:cxnSp>
          <p:nvCxnSpPr>
            <p:cNvPr id="51" name="Straight Arrow Connector 50">
              <a:extLst>
                <a:ext uri="{FF2B5EF4-FFF2-40B4-BE49-F238E27FC236}">
                  <a16:creationId xmlns:a16="http://schemas.microsoft.com/office/drawing/2014/main" id="{7B0B1012-7EA9-42D4-96EB-536F60DFE799}"/>
                </a:ext>
              </a:extLst>
            </p:cNvPr>
            <p:cNvCxnSpPr>
              <a:cxnSpLocks/>
            </p:cNvCxnSpPr>
            <p:nvPr/>
          </p:nvCxnSpPr>
          <p:spPr>
            <a:xfrm flipV="1">
              <a:off x="5883563" y="2753592"/>
              <a:ext cx="1431637" cy="8416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AF14B8F-185C-4928-AC9B-819F3EFDEFB4}"/>
                </a:ext>
              </a:extLst>
            </p:cNvPr>
            <p:cNvCxnSpPr>
              <a:cxnSpLocks/>
            </p:cNvCxnSpPr>
            <p:nvPr/>
          </p:nvCxnSpPr>
          <p:spPr>
            <a:xfrm flipV="1">
              <a:off x="5874326" y="2124364"/>
              <a:ext cx="877455" cy="1470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B438067-7AA3-4937-BFD5-0A0AF09820B5}"/>
                </a:ext>
              </a:extLst>
            </p:cNvPr>
            <p:cNvCxnSpPr>
              <a:cxnSpLocks/>
            </p:cNvCxnSpPr>
            <p:nvPr/>
          </p:nvCxnSpPr>
          <p:spPr>
            <a:xfrm>
              <a:off x="5883563" y="3592944"/>
              <a:ext cx="1431637" cy="777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194E914-98BD-4778-8C1D-A15C0FCFAF76}"/>
                </a:ext>
              </a:extLst>
            </p:cNvPr>
            <p:cNvCxnSpPr>
              <a:cxnSpLocks/>
            </p:cNvCxnSpPr>
            <p:nvPr/>
          </p:nvCxnSpPr>
          <p:spPr>
            <a:xfrm>
              <a:off x="5883563" y="3602180"/>
              <a:ext cx="817419" cy="1339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591468A-A07A-4072-97FD-F9342C2F9AEC}"/>
                </a:ext>
              </a:extLst>
            </p:cNvPr>
            <p:cNvCxnSpPr/>
            <p:nvPr/>
          </p:nvCxnSpPr>
          <p:spPr>
            <a:xfrm>
              <a:off x="5874327" y="3595255"/>
              <a:ext cx="17549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7" name="Straight Arrow Connector 56">
            <a:extLst>
              <a:ext uri="{FF2B5EF4-FFF2-40B4-BE49-F238E27FC236}">
                <a16:creationId xmlns:a16="http://schemas.microsoft.com/office/drawing/2014/main" id="{E032C24C-9E1E-4615-95BF-FBC50371553A}"/>
              </a:ext>
            </a:extLst>
          </p:cNvPr>
          <p:cNvCxnSpPr>
            <a:cxnSpLocks/>
          </p:cNvCxnSpPr>
          <p:nvPr/>
        </p:nvCxnSpPr>
        <p:spPr>
          <a:xfrm flipV="1">
            <a:off x="7812858" y="2888588"/>
            <a:ext cx="845367" cy="117990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C364F2-9544-4EBB-A1EC-683B16109C35}"/>
              </a:ext>
            </a:extLst>
          </p:cNvPr>
          <p:cNvCxnSpPr>
            <a:cxnSpLocks/>
          </p:cNvCxnSpPr>
          <p:nvPr/>
        </p:nvCxnSpPr>
        <p:spPr>
          <a:xfrm flipV="1">
            <a:off x="7805808" y="2748900"/>
            <a:ext cx="162065" cy="132556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20B50B9-D125-4546-AA5F-66462C710DCB}"/>
              </a:ext>
            </a:extLst>
          </p:cNvPr>
          <p:cNvCxnSpPr>
            <a:cxnSpLocks/>
          </p:cNvCxnSpPr>
          <p:nvPr/>
        </p:nvCxnSpPr>
        <p:spPr>
          <a:xfrm>
            <a:off x="7811363" y="4066731"/>
            <a:ext cx="1636459" cy="9229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D846272-848C-486A-BC3D-35D412356FC7}"/>
              </a:ext>
            </a:extLst>
          </p:cNvPr>
          <p:cNvCxnSpPr>
            <a:cxnSpLocks/>
          </p:cNvCxnSpPr>
          <p:nvPr/>
        </p:nvCxnSpPr>
        <p:spPr>
          <a:xfrm>
            <a:off x="7817331" y="4073779"/>
            <a:ext cx="1500802" cy="72179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4132190-4DCE-49B8-80EF-9C4F7F4DA875}"/>
              </a:ext>
            </a:extLst>
          </p:cNvPr>
          <p:cNvCxnSpPr>
            <a:cxnSpLocks/>
          </p:cNvCxnSpPr>
          <p:nvPr/>
        </p:nvCxnSpPr>
        <p:spPr>
          <a:xfrm flipV="1">
            <a:off x="7805808" y="3338193"/>
            <a:ext cx="1560519" cy="73627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11DDC54-A3C6-40EB-9A5E-7ABE8091017D}"/>
              </a:ext>
            </a:extLst>
          </p:cNvPr>
          <p:cNvSpPr txBox="1"/>
          <p:nvPr/>
        </p:nvSpPr>
        <p:spPr>
          <a:xfrm>
            <a:off x="10200905" y="1170875"/>
            <a:ext cx="1696298" cy="307777"/>
          </a:xfrm>
          <a:prstGeom prst="rect">
            <a:avLst/>
          </a:prstGeom>
          <a:noFill/>
        </p:spPr>
        <p:txBody>
          <a:bodyPr wrap="none" rtlCol="0">
            <a:spAutoFit/>
          </a:bodyPr>
          <a:lstStyle/>
          <a:p>
            <a:r>
              <a:rPr lang="en-US" dirty="0"/>
              <a:t>Threshold distance</a:t>
            </a:r>
          </a:p>
        </p:txBody>
      </p:sp>
    </p:spTree>
    <p:extLst>
      <p:ext uri="{BB962C8B-B14F-4D97-AF65-F5344CB8AC3E}">
        <p14:creationId xmlns:p14="http://schemas.microsoft.com/office/powerpoint/2010/main" val="82422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F3EA-77E2-4A4C-913B-8DEADF47152E}"/>
              </a:ext>
            </a:extLst>
          </p:cNvPr>
          <p:cNvSpPr>
            <a:spLocks noGrp="1"/>
          </p:cNvSpPr>
          <p:nvPr>
            <p:ph type="title"/>
          </p:nvPr>
        </p:nvSpPr>
        <p:spPr>
          <a:xfrm>
            <a:off x="590903" y="122903"/>
            <a:ext cx="10515600" cy="1325563"/>
          </a:xfrm>
        </p:spPr>
        <p:txBody>
          <a:bodyPr/>
          <a:lstStyle/>
          <a:p>
            <a:r>
              <a:rPr lang="en-US" dirty="0"/>
              <a:t> Generate the graph</a:t>
            </a:r>
          </a:p>
        </p:txBody>
      </p:sp>
      <p:sp>
        <p:nvSpPr>
          <p:cNvPr id="3" name="Content Placeholder 2">
            <a:extLst>
              <a:ext uri="{FF2B5EF4-FFF2-40B4-BE49-F238E27FC236}">
                <a16:creationId xmlns:a16="http://schemas.microsoft.com/office/drawing/2014/main" id="{DE9DAF62-13EF-42A7-BF7F-7165242F917A}"/>
              </a:ext>
            </a:extLst>
          </p:cNvPr>
          <p:cNvSpPr>
            <a:spLocks noGrp="1"/>
          </p:cNvSpPr>
          <p:nvPr>
            <p:ph idx="1"/>
          </p:nvPr>
        </p:nvSpPr>
        <p:spPr>
          <a:xfrm>
            <a:off x="720213" y="1284850"/>
            <a:ext cx="11206316" cy="5450247"/>
          </a:xfrm>
        </p:spPr>
        <p:txBody>
          <a:bodyPr>
            <a:normAutofit fontScale="85000" lnSpcReduction="20000"/>
          </a:bodyPr>
          <a:lstStyle/>
          <a:p>
            <a:r>
              <a:rPr lang="en-US" dirty="0"/>
              <a:t>Consider the configuration space as a 3 dimensional space.</a:t>
            </a:r>
          </a:p>
          <a:p>
            <a:pPr marL="0" indent="0">
              <a:buNone/>
            </a:pPr>
            <a:r>
              <a:rPr lang="en-US" b="1" dirty="0"/>
              <a:t>First method for finding the duplicate node: </a:t>
            </a:r>
            <a:r>
              <a:rPr lang="en-US" dirty="0"/>
              <a:t>In order to limit the number of the nodes, before adding the node make sure that the distance of the new node is greater than the threshold in x, y, and theta dimensions with respect to all existing nodes. This method is very slow. </a:t>
            </a:r>
            <a:r>
              <a:rPr lang="en-US" b="1" u="sng" dirty="0"/>
              <a:t>You should avoid using this method.</a:t>
            </a:r>
          </a:p>
          <a:p>
            <a:pPr marL="0" indent="0">
              <a:buNone/>
            </a:pPr>
            <a:r>
              <a:rPr lang="en-US" b="1" dirty="0"/>
              <a:t>Second method for finding the duplicate node: </a:t>
            </a:r>
            <a:r>
              <a:rPr lang="en-US" dirty="0"/>
              <a:t>Use a matrix to store the information of the visited nodes. For threshold of 0.5 unit for x and y, and threshold of 30 degree for Theta in the given map, you should use a matrix V with 250/(threshold) by 400/(threshold) by 12 (i.e. 360/30) to store the visited regions information i.e. your matrix dimension will be (500x800x12).</a:t>
            </a:r>
          </a:p>
          <a:p>
            <a:pPr marL="0" indent="0">
              <a:buNone/>
            </a:pPr>
            <a:r>
              <a:rPr lang="en-US" dirty="0"/>
              <a:t>Example:  </a:t>
            </a:r>
          </a:p>
          <a:p>
            <a:pPr marL="0" indent="0">
              <a:buNone/>
            </a:pPr>
            <a:r>
              <a:rPr lang="en-US" dirty="0"/>
              <a:t>Set V[</a:t>
            </a:r>
            <a:r>
              <a:rPr lang="en-US" dirty="0" err="1"/>
              <a:t>i</a:t>
            </a:r>
            <a:r>
              <a:rPr lang="en-US" dirty="0"/>
              <a:t>][j][k]=0.</a:t>
            </a:r>
          </a:p>
          <a:p>
            <a:pPr marL="0" indent="0">
              <a:buNone/>
            </a:pPr>
            <a:r>
              <a:rPr lang="en-US" dirty="0"/>
              <a:t>If node1= (3.2, 4.7, 0)  visited    </a:t>
            </a:r>
            <a:r>
              <a:rPr lang="en-US" dirty="0">
                <a:sym typeface="Wingdings" panose="05000000000000000000" pitchFamily="2" charset="2"/>
              </a:rPr>
              <a:t>  visited region:   (3, 4.5, 0)</a:t>
            </a:r>
            <a:r>
              <a:rPr lang="en-US" dirty="0"/>
              <a:t> </a:t>
            </a:r>
            <a:r>
              <a:rPr lang="en-US" dirty="0">
                <a:sym typeface="Wingdings" panose="05000000000000000000" pitchFamily="2" charset="2"/>
              </a:rPr>
              <a:t>V[6][9][0]=1</a:t>
            </a:r>
          </a:p>
          <a:p>
            <a:pPr marL="0" indent="0">
              <a:buNone/>
            </a:pPr>
            <a:r>
              <a:rPr lang="en-US" dirty="0"/>
              <a:t>If node2= (10.2, 8.8, 30)   visited </a:t>
            </a:r>
            <a:r>
              <a:rPr lang="en-US" dirty="0">
                <a:sym typeface="Wingdings" panose="05000000000000000000" pitchFamily="2" charset="2"/>
              </a:rPr>
              <a:t> visited region:   (10, 9, 30)</a:t>
            </a:r>
            <a:r>
              <a:rPr lang="en-US" dirty="0"/>
              <a:t> </a:t>
            </a:r>
            <a:r>
              <a:rPr lang="en-US" dirty="0">
                <a:sym typeface="Wingdings" panose="05000000000000000000" pitchFamily="2" charset="2"/>
              </a:rPr>
              <a:t> V[20][18][1]=1</a:t>
            </a:r>
          </a:p>
          <a:p>
            <a:pPr marL="0" indent="0">
              <a:buNone/>
            </a:pPr>
            <a:r>
              <a:rPr lang="en-US" dirty="0"/>
              <a:t>If node3= (10.1, 8.9, 30)   visited </a:t>
            </a:r>
            <a:r>
              <a:rPr lang="en-US" dirty="0">
                <a:sym typeface="Wingdings" panose="05000000000000000000" pitchFamily="2" charset="2"/>
              </a:rPr>
              <a:t> visited region:   (10, 9, 30)</a:t>
            </a:r>
            <a:r>
              <a:rPr lang="en-US" dirty="0"/>
              <a:t> </a:t>
            </a:r>
            <a:r>
              <a:rPr lang="en-US" dirty="0">
                <a:sym typeface="Wingdings" panose="05000000000000000000" pitchFamily="2" charset="2"/>
              </a:rPr>
              <a:t> V[20][18][1]=1</a:t>
            </a:r>
          </a:p>
          <a:p>
            <a:pPr marL="0" indent="0">
              <a:buNone/>
            </a:pPr>
            <a:r>
              <a:rPr lang="en-US" dirty="0">
                <a:sym typeface="Wingdings" panose="05000000000000000000" pitchFamily="2" charset="2"/>
              </a:rPr>
              <a:t>(Here node2 and node 3 are duplicate nodes)</a:t>
            </a: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8912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838200" y="346272"/>
            <a:ext cx="10515600" cy="1325563"/>
          </a:xfrm>
          <a:prstGeom prst="rect">
            <a:avLst/>
          </a:prstGeom>
          <a:noFill/>
          <a:ln>
            <a:noFill/>
          </a:ln>
        </p:spPr>
        <p:txBody>
          <a:bodyPr spcFirstLastPara="1" wrap="square" lIns="91425" tIns="45700" rIns="91425" bIns="45700" anchor="ctr" anchorCtr="0">
            <a:noAutofit/>
          </a:bodyPr>
          <a:lstStyle/>
          <a:p>
            <a:pPr lvl="0" algn="ctr">
              <a:buSzPts val="4400"/>
            </a:pPr>
            <a:r>
              <a:rPr lang="en-US" dirty="0"/>
              <a:t>Step 4) Find the optimal path</a:t>
            </a:r>
            <a:br>
              <a:rPr lang="en-US" dirty="0"/>
            </a:br>
            <a:r>
              <a:rPr lang="en-US" dirty="0"/>
              <a:t>(Backtracking)</a:t>
            </a:r>
            <a:br>
              <a:rPr lang="en-US" dirty="0"/>
            </a:br>
            <a:r>
              <a:rPr lang="en-US" dirty="0">
                <a:solidFill>
                  <a:srgbClr val="FF0000"/>
                </a:solidFill>
              </a:rPr>
              <a:t>(Retain from previous project)</a:t>
            </a:r>
            <a:endParaRPr dirty="0"/>
          </a:p>
        </p:txBody>
      </p:sp>
      <p:sp>
        <p:nvSpPr>
          <p:cNvPr id="174" name="Google Shape;174;p25"/>
          <p:cNvSpPr txBox="1">
            <a:spLocks noGrp="1"/>
          </p:cNvSpPr>
          <p:nvPr>
            <p:ph type="body" idx="1"/>
          </p:nvPr>
        </p:nvSpPr>
        <p:spPr>
          <a:xfrm>
            <a:off x="838200" y="1880377"/>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Write a subfunction that compares the current node with the goal node and return TRUE if they are equal.</a:t>
            </a:r>
            <a:endParaRPr dirty="0"/>
          </a:p>
          <a:p>
            <a:pPr marL="228600" lvl="0" indent="-228600" algn="l" rtl="0">
              <a:lnSpc>
                <a:spcPct val="90000"/>
              </a:lnSpc>
              <a:spcBef>
                <a:spcPts val="1000"/>
              </a:spcBef>
              <a:spcAft>
                <a:spcPts val="0"/>
              </a:spcAft>
              <a:buClr>
                <a:schemeClr val="dk1"/>
              </a:buClr>
              <a:buSzPts val="2800"/>
              <a:buChar char="•"/>
            </a:pPr>
            <a:r>
              <a:rPr lang="en-US" dirty="0"/>
              <a:t>While generating each new node this subfunction should be called</a:t>
            </a:r>
            <a:endParaRPr dirty="0"/>
          </a:p>
          <a:p>
            <a:pPr marL="228600" lvl="0" indent="-228600" algn="l" rtl="0">
              <a:lnSpc>
                <a:spcPct val="90000"/>
              </a:lnSpc>
              <a:spcBef>
                <a:spcPts val="1000"/>
              </a:spcBef>
              <a:spcAft>
                <a:spcPts val="0"/>
              </a:spcAft>
              <a:buClr>
                <a:schemeClr val="dk1"/>
              </a:buClr>
              <a:buSzPts val="2800"/>
              <a:buChar char="•"/>
            </a:pPr>
            <a:r>
              <a:rPr lang="en-US" dirty="0"/>
              <a:t>Write a subfunction that once the goal node is reached, using the child and parent relationship, it backtracks from the goal node to initial node and outputs all the intermediate nodes.</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838200" y="596035"/>
            <a:ext cx="10515600" cy="1325563"/>
          </a:xfrm>
          <a:prstGeom prst="rect">
            <a:avLst/>
          </a:prstGeom>
          <a:noFill/>
          <a:ln>
            <a:noFill/>
          </a:ln>
        </p:spPr>
        <p:txBody>
          <a:bodyPr spcFirstLastPara="1" wrap="square" lIns="91425" tIns="45700" rIns="91425" bIns="45700" anchor="ctr" anchorCtr="0">
            <a:noAutofit/>
          </a:bodyPr>
          <a:lstStyle/>
          <a:p>
            <a:pPr lvl="0" algn="ctr">
              <a:buSzPts val="4400"/>
            </a:pPr>
            <a:r>
              <a:rPr lang="en-US" dirty="0"/>
              <a:t>Step 5) Represent the optimal path</a:t>
            </a:r>
            <a:br>
              <a:rPr lang="en-US" dirty="0"/>
            </a:br>
            <a:r>
              <a:rPr lang="en-US" dirty="0">
                <a:solidFill>
                  <a:srgbClr val="FF0000"/>
                </a:solidFill>
              </a:rPr>
              <a:t>(Retain from previous project)</a:t>
            </a:r>
            <a:endParaRPr dirty="0"/>
          </a:p>
        </p:txBody>
      </p:sp>
      <p:sp>
        <p:nvSpPr>
          <p:cNvPr id="180" name="Google Shape;180;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Show optimal path generation animation between start and goal point using a simple graphical interface. You need to show both the node exploration as well as the optimal path generated.</a:t>
            </a:r>
            <a:endParaRPr dirty="0"/>
          </a:p>
          <a:p>
            <a:pPr marL="0" lvl="0" indent="0" algn="l" rtl="0">
              <a:lnSpc>
                <a:spcPct val="90000"/>
              </a:lnSpc>
              <a:spcBef>
                <a:spcPts val="0"/>
              </a:spcBef>
              <a:spcAft>
                <a:spcPts val="0"/>
              </a:spcAft>
              <a:buNone/>
            </a:pPr>
            <a:endParaRPr b="1" i="1" u="sng" dirty="0"/>
          </a:p>
          <a:p>
            <a:pPr marL="0" lvl="0" indent="0" algn="l" rtl="0">
              <a:lnSpc>
                <a:spcPct val="90000"/>
              </a:lnSpc>
              <a:spcBef>
                <a:spcPts val="0"/>
              </a:spcBef>
              <a:spcAft>
                <a:spcPts val="0"/>
              </a:spcAft>
              <a:buNone/>
            </a:pPr>
            <a:endParaRPr b="1" i="1" u="sng" dirty="0"/>
          </a:p>
          <a:p>
            <a:pPr marL="0" lvl="0" indent="0" algn="l" rtl="0">
              <a:lnSpc>
                <a:spcPct val="90000"/>
              </a:lnSpc>
              <a:spcBef>
                <a:spcPts val="0"/>
              </a:spcBef>
              <a:spcAft>
                <a:spcPts val="0"/>
              </a:spcAft>
              <a:buNone/>
            </a:pPr>
            <a:endParaRPr b="1" i="1" u="sng" dirty="0"/>
          </a:p>
          <a:p>
            <a:pPr marL="0" lvl="0" indent="0" algn="l" rtl="0">
              <a:lnSpc>
                <a:spcPct val="90000"/>
              </a:lnSpc>
              <a:spcBef>
                <a:spcPts val="0"/>
              </a:spcBef>
              <a:spcAft>
                <a:spcPts val="0"/>
              </a:spcAft>
              <a:buNone/>
            </a:pPr>
            <a:r>
              <a:rPr lang="en-US" b="1" i="1" u="sng" dirty="0"/>
              <a:t>The visualization of (exploration and optimal path) should start only after the exploration is complete and optimal path is found.</a:t>
            </a:r>
          </a:p>
          <a:p>
            <a:pPr marL="0" lvl="0" indent="0" algn="l" rtl="0">
              <a:lnSpc>
                <a:spcPct val="90000"/>
              </a:lnSpc>
              <a:spcBef>
                <a:spcPts val="0"/>
              </a:spcBef>
              <a:spcAft>
                <a:spcPts val="0"/>
              </a:spcAft>
              <a:buNone/>
            </a:pPr>
            <a:endParaRPr lang="en-US" b="1" i="1" u="sng" dirty="0"/>
          </a:p>
          <a:p>
            <a:pPr marL="0" lvl="0" indent="0" algn="l" rtl="0">
              <a:lnSpc>
                <a:spcPct val="90000"/>
              </a:lnSpc>
              <a:spcBef>
                <a:spcPts val="0"/>
              </a:spcBef>
              <a:spcAft>
                <a:spcPts val="0"/>
              </a:spcAft>
              <a:buNone/>
            </a:pPr>
            <a:r>
              <a:rPr lang="en-US" dirty="0"/>
              <a:t>Note: A separate document will be provided later this coming week to describe this step</a:t>
            </a:r>
            <a:endParaRPr dirty="0"/>
          </a:p>
          <a:p>
            <a:pPr marL="0" lvl="0" indent="0" algn="l" rtl="0">
              <a:lnSpc>
                <a:spcPct val="90000"/>
              </a:lnSpc>
              <a:spcBef>
                <a:spcPts val="100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F2544-81C8-4196-8351-F0E4283B8FBC}"/>
              </a:ext>
            </a:extLst>
          </p:cNvPr>
          <p:cNvSpPr>
            <a:spLocks noGrp="1"/>
          </p:cNvSpPr>
          <p:nvPr>
            <p:ph type="title"/>
          </p:nvPr>
        </p:nvSpPr>
        <p:spPr>
          <a:xfrm>
            <a:off x="284018" y="500062"/>
            <a:ext cx="10515600" cy="1325563"/>
          </a:xfrm>
        </p:spPr>
        <p:txBody>
          <a:bodyPr/>
          <a:lstStyle/>
          <a:p>
            <a:pPr algn="ctr"/>
            <a:r>
              <a:rPr lang="en-US" dirty="0"/>
              <a:t>Step 5 (continue): Display the graph in the configuration space </a:t>
            </a:r>
          </a:p>
        </p:txBody>
      </p:sp>
      <p:sp>
        <p:nvSpPr>
          <p:cNvPr id="3" name="Content Placeholder 2">
            <a:extLst>
              <a:ext uri="{FF2B5EF4-FFF2-40B4-BE49-F238E27FC236}">
                <a16:creationId xmlns:a16="http://schemas.microsoft.com/office/drawing/2014/main" id="{FF2CD166-58CB-4E39-AB11-03014C06D6D7}"/>
              </a:ext>
            </a:extLst>
          </p:cNvPr>
          <p:cNvSpPr>
            <a:spLocks noGrp="1"/>
          </p:cNvSpPr>
          <p:nvPr>
            <p:ph idx="1"/>
          </p:nvPr>
        </p:nvSpPr>
        <p:spPr/>
        <p:txBody>
          <a:bodyPr/>
          <a:lstStyle/>
          <a:p>
            <a:r>
              <a:rPr lang="en-US" dirty="0"/>
              <a:t>Use a line to connect the new node to previous nodes and display it on the Map as the search space is explored.</a:t>
            </a:r>
          </a:p>
          <a:p>
            <a:r>
              <a:rPr lang="en-US" dirty="0"/>
              <a:t>The visualization of the optimal path will start once your algorithm has found the optimal path using A*.</a:t>
            </a:r>
          </a:p>
          <a:p>
            <a:r>
              <a:rPr lang="en-US" dirty="0"/>
              <a:t>Exploration and Optimal Path should be in different colors.</a:t>
            </a:r>
          </a:p>
          <a:p>
            <a:r>
              <a:rPr lang="en-US" dirty="0"/>
              <a:t>Sample code for visualization is provided.</a:t>
            </a:r>
          </a:p>
          <a:p>
            <a:endParaRPr lang="en-US" dirty="0"/>
          </a:p>
        </p:txBody>
      </p:sp>
    </p:spTree>
    <p:extLst>
      <p:ext uri="{BB962C8B-B14F-4D97-AF65-F5344CB8AC3E}">
        <p14:creationId xmlns:p14="http://schemas.microsoft.com/office/powerpoint/2010/main" val="3967319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E7F2-EF25-4554-96A5-A9FDCEC3E78C}"/>
              </a:ext>
            </a:extLst>
          </p:cNvPr>
          <p:cNvSpPr>
            <a:spLocks noGrp="1"/>
          </p:cNvSpPr>
          <p:nvPr>
            <p:ph type="title"/>
          </p:nvPr>
        </p:nvSpPr>
        <p:spPr>
          <a:xfrm>
            <a:off x="304800" y="346075"/>
            <a:ext cx="10515600" cy="1325563"/>
          </a:xfrm>
        </p:spPr>
        <p:txBody>
          <a:bodyPr/>
          <a:lstStyle/>
          <a:p>
            <a:pPr algn="ctr"/>
            <a:r>
              <a:rPr lang="en-US" dirty="0"/>
              <a:t>Visualization</a:t>
            </a:r>
          </a:p>
        </p:txBody>
      </p:sp>
      <p:pic>
        <p:nvPicPr>
          <p:cNvPr id="3" name="video2">
            <a:hlinkClick r:id="" action="ppaction://media"/>
            <a:extLst>
              <a:ext uri="{FF2B5EF4-FFF2-40B4-BE49-F238E27FC236}">
                <a16:creationId xmlns:a16="http://schemas.microsoft.com/office/drawing/2014/main" id="{B4D5AD82-CD63-4365-981E-BB3B7C0F9BB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428875" y="1603971"/>
            <a:ext cx="6267450" cy="4406304"/>
          </a:xfrm>
          <a:prstGeom prst="rect">
            <a:avLst/>
          </a:prstGeom>
        </p:spPr>
      </p:pic>
    </p:spTree>
    <p:extLst>
      <p:ext uri="{BB962C8B-B14F-4D97-AF65-F5344CB8AC3E}">
        <p14:creationId xmlns:p14="http://schemas.microsoft.com/office/powerpoint/2010/main" val="101637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35"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20FD-80D0-4CDC-A8D6-A301CF528837}"/>
              </a:ext>
            </a:extLst>
          </p:cNvPr>
          <p:cNvSpPr>
            <a:spLocks noGrp="1"/>
          </p:cNvSpPr>
          <p:nvPr>
            <p:ph type="title"/>
          </p:nvPr>
        </p:nvSpPr>
        <p:spPr>
          <a:xfrm>
            <a:off x="590927" y="546100"/>
            <a:ext cx="10515600" cy="1325563"/>
          </a:xfrm>
        </p:spPr>
        <p:txBody>
          <a:bodyPr/>
          <a:lstStyle/>
          <a:p>
            <a:r>
              <a:rPr lang="en-US" dirty="0"/>
              <a:t>Step 6) Display the optimal path in the map</a:t>
            </a:r>
          </a:p>
        </p:txBody>
      </p:sp>
      <p:pic>
        <p:nvPicPr>
          <p:cNvPr id="4" name="Picture 3">
            <a:extLst>
              <a:ext uri="{FF2B5EF4-FFF2-40B4-BE49-F238E27FC236}">
                <a16:creationId xmlns:a16="http://schemas.microsoft.com/office/drawing/2014/main" id="{A2487508-93EF-493A-8479-C9AEA92CA810}"/>
              </a:ext>
            </a:extLst>
          </p:cNvPr>
          <p:cNvPicPr>
            <a:picLocks noChangeAspect="1"/>
          </p:cNvPicPr>
          <p:nvPr/>
        </p:nvPicPr>
        <p:blipFill rotWithShape="1">
          <a:blip r:embed="rId2"/>
          <a:srcRect l="5232" t="6523" r="29817" b="11893"/>
          <a:stretch/>
        </p:blipFill>
        <p:spPr>
          <a:xfrm>
            <a:off x="3160802" y="1983894"/>
            <a:ext cx="4840140" cy="3205115"/>
          </a:xfrm>
          <a:prstGeom prst="rect">
            <a:avLst/>
          </a:prstGeom>
        </p:spPr>
      </p:pic>
    </p:spTree>
    <p:extLst>
      <p:ext uri="{BB962C8B-B14F-4D97-AF65-F5344CB8AC3E}">
        <p14:creationId xmlns:p14="http://schemas.microsoft.com/office/powerpoint/2010/main" val="3505527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r>
              <a:rPr lang="en-US" dirty="0"/>
              <a:t>Final Map</a:t>
            </a:r>
            <a:endParaRPr dirty="0"/>
          </a:p>
        </p:txBody>
      </p:sp>
      <p:sp>
        <p:nvSpPr>
          <p:cNvPr id="5" name="TextBox 4">
            <a:extLst>
              <a:ext uri="{FF2B5EF4-FFF2-40B4-BE49-F238E27FC236}">
                <a16:creationId xmlns:a16="http://schemas.microsoft.com/office/drawing/2014/main" id="{5056BCB6-D5D1-48A6-87EE-12665BAA5C1C}"/>
              </a:ext>
            </a:extLst>
          </p:cNvPr>
          <p:cNvSpPr txBox="1"/>
          <p:nvPr/>
        </p:nvSpPr>
        <p:spPr>
          <a:xfrm>
            <a:off x="411796" y="4685956"/>
            <a:ext cx="965771" cy="369332"/>
          </a:xfrm>
          <a:prstGeom prst="rect">
            <a:avLst/>
          </a:prstGeom>
          <a:noFill/>
        </p:spPr>
        <p:txBody>
          <a:bodyPr wrap="square" rtlCol="0">
            <a:spAutoFit/>
          </a:bodyPr>
          <a:lstStyle/>
          <a:p>
            <a:r>
              <a:rPr lang="en-US" sz="1800" dirty="0"/>
              <a:t>Origin</a:t>
            </a:r>
          </a:p>
        </p:txBody>
      </p:sp>
      <p:cxnSp>
        <p:nvCxnSpPr>
          <p:cNvPr id="7" name="Straight Arrow Connector 6">
            <a:extLst>
              <a:ext uri="{FF2B5EF4-FFF2-40B4-BE49-F238E27FC236}">
                <a16:creationId xmlns:a16="http://schemas.microsoft.com/office/drawing/2014/main" id="{DA6BC2CF-0AE1-434D-B192-6A3DEB8834A0}"/>
              </a:ext>
            </a:extLst>
          </p:cNvPr>
          <p:cNvCxnSpPr>
            <a:cxnSpLocks/>
          </p:cNvCxnSpPr>
          <p:nvPr/>
        </p:nvCxnSpPr>
        <p:spPr>
          <a:xfrm>
            <a:off x="4920657" y="6227763"/>
            <a:ext cx="53329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9BF0A94-8C54-4D6B-9BFE-98E69E0E5701}"/>
              </a:ext>
            </a:extLst>
          </p:cNvPr>
          <p:cNvPicPr>
            <a:picLocks noChangeAspect="1"/>
          </p:cNvPicPr>
          <p:nvPr/>
        </p:nvPicPr>
        <p:blipFill>
          <a:blip r:embed="rId3"/>
          <a:stretch>
            <a:fillRect/>
          </a:stretch>
        </p:blipFill>
        <p:spPr>
          <a:xfrm>
            <a:off x="1876342" y="1450922"/>
            <a:ext cx="7402027" cy="4807019"/>
          </a:xfrm>
          <a:prstGeom prst="rect">
            <a:avLst/>
          </a:prstGeom>
        </p:spPr>
      </p:pic>
      <p:cxnSp>
        <p:nvCxnSpPr>
          <p:cNvPr id="14" name="Straight Arrow Connector 13">
            <a:extLst>
              <a:ext uri="{FF2B5EF4-FFF2-40B4-BE49-F238E27FC236}">
                <a16:creationId xmlns:a16="http://schemas.microsoft.com/office/drawing/2014/main" id="{29FFC347-5941-4149-8182-FA6FC526F43F}"/>
              </a:ext>
            </a:extLst>
          </p:cNvPr>
          <p:cNvCxnSpPr/>
          <p:nvPr/>
        </p:nvCxnSpPr>
        <p:spPr>
          <a:xfrm>
            <a:off x="1139020" y="4991603"/>
            <a:ext cx="1160834" cy="464457"/>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0F7F13A-5FB2-4DA4-B4EC-7221798A4A93}"/>
              </a:ext>
            </a:extLst>
          </p:cNvPr>
          <p:cNvSpPr txBox="1"/>
          <p:nvPr/>
        </p:nvSpPr>
        <p:spPr>
          <a:xfrm>
            <a:off x="2318335" y="5382230"/>
            <a:ext cx="965771" cy="369332"/>
          </a:xfrm>
          <a:prstGeom prst="rect">
            <a:avLst/>
          </a:prstGeom>
          <a:noFill/>
        </p:spPr>
        <p:txBody>
          <a:bodyPr wrap="square" rtlCol="0">
            <a:spAutoFit/>
          </a:bodyPr>
          <a:lstStyle/>
          <a:p>
            <a:r>
              <a:rPr lang="en-US" sz="1800" dirty="0"/>
              <a:t>x</a:t>
            </a:r>
          </a:p>
        </p:txBody>
      </p:sp>
      <p:sp>
        <p:nvSpPr>
          <p:cNvPr id="16" name="TextBox 15">
            <a:extLst>
              <a:ext uri="{FF2B5EF4-FFF2-40B4-BE49-F238E27FC236}">
                <a16:creationId xmlns:a16="http://schemas.microsoft.com/office/drawing/2014/main" id="{550399B8-512D-418D-80E0-6C8C32692ED7}"/>
              </a:ext>
            </a:extLst>
          </p:cNvPr>
          <p:cNvSpPr txBox="1"/>
          <p:nvPr/>
        </p:nvSpPr>
        <p:spPr>
          <a:xfrm>
            <a:off x="1964818" y="4867029"/>
            <a:ext cx="300141" cy="369332"/>
          </a:xfrm>
          <a:prstGeom prst="rect">
            <a:avLst/>
          </a:prstGeom>
          <a:noFill/>
        </p:spPr>
        <p:txBody>
          <a:bodyPr wrap="square" rtlCol="0">
            <a:spAutoFit/>
          </a:bodyPr>
          <a:lstStyle/>
          <a:p>
            <a:r>
              <a:rPr lang="en-US" sz="1800" dirty="0"/>
              <a: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dirty="0"/>
              <a:t>Deliverables </a:t>
            </a:r>
            <a:endParaRPr dirty="0"/>
          </a:p>
        </p:txBody>
      </p:sp>
      <p:sp>
        <p:nvSpPr>
          <p:cNvPr id="200" name="Google Shape;200;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dirty="0"/>
              <a:t>Deliverables:</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ReadMe.txt (Describing how to run the code in a txt format)</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Source files</a:t>
            </a:r>
          </a:p>
          <a:p>
            <a:pPr marL="800100" lvl="1">
              <a:buSzPts val="2400"/>
            </a:pPr>
            <a:r>
              <a:rPr lang="en-US" dirty="0"/>
              <a:t>Student_name.py</a:t>
            </a:r>
          </a:p>
          <a:p>
            <a:pPr marL="800100" lvl="1">
              <a:buSzPts val="2400"/>
            </a:pPr>
            <a:r>
              <a:rPr lang="en-US" dirty="0"/>
              <a:t>GitHub repository link in the URL submission (private repository)</a:t>
            </a:r>
          </a:p>
          <a:p>
            <a:pPr marL="514350" indent="-514350">
              <a:buSzPts val="2800"/>
              <a:buFont typeface="Calibri"/>
              <a:buAutoNum type="arabicPeriod"/>
            </a:pPr>
            <a:r>
              <a:rPr lang="en-US" dirty="0"/>
              <a:t>Output</a:t>
            </a:r>
          </a:p>
          <a:p>
            <a:pPr marL="800100" lvl="1">
              <a:buSzPts val="2400"/>
            </a:pPr>
            <a:r>
              <a:rPr lang="en-US" dirty="0"/>
              <a:t>Video recording (start and goal point can be random)</a:t>
            </a:r>
          </a:p>
          <a:p>
            <a:pPr marL="800100" lvl="1">
              <a:buSzPts val="2400"/>
            </a:pPr>
            <a:endParaRPr lang="en-US" dirty="0"/>
          </a:p>
          <a:p>
            <a:pPr marL="457200" lvl="1" indent="0">
              <a:buSzPts val="2400"/>
              <a:buNone/>
            </a:pPr>
            <a:r>
              <a:rPr lang="en-US" dirty="0"/>
              <a:t>Note: The code should accept start and goal points from the user</a:t>
            </a:r>
          </a:p>
          <a:p>
            <a:pPr marL="457200" lvl="1" indent="0">
              <a:buSzPts val="2400"/>
              <a:buNone/>
            </a:pPr>
            <a:endParaRPr lang="en-US" dirty="0"/>
          </a:p>
          <a:p>
            <a:pPr marL="800100" lvl="1">
              <a:buSzPts val="2400"/>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54598B-9D44-4729-9E3D-F81D563906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A0A269-3FDA-4309-BC56-3A0A1656DF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A5633F23-8754-4136-A798-04D098B68936}"/>
              </a:ext>
            </a:extLst>
          </p:cNvPr>
          <p:cNvSpPr txBox="1">
            <a:spLocks/>
          </p:cNvSpPr>
          <p:nvPr/>
        </p:nvSpPr>
        <p:spPr>
          <a:xfrm>
            <a:off x="577675" y="-11509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panose="020F0502020204030204"/>
                <a:ea typeface="+mj-ea"/>
                <a:cs typeface="+mj-cs"/>
              </a:rPr>
              <a:t>Project3</a:t>
            </a:r>
          </a:p>
        </p:txBody>
      </p:sp>
      <p:pic>
        <p:nvPicPr>
          <p:cNvPr id="10" name="Picture 9">
            <a:extLst>
              <a:ext uri="{FF2B5EF4-FFF2-40B4-BE49-F238E27FC236}">
                <a16:creationId xmlns:a16="http://schemas.microsoft.com/office/drawing/2014/main" id="{88355935-3289-44AB-B8C2-029C238200DF}"/>
              </a:ext>
            </a:extLst>
          </p:cNvPr>
          <p:cNvPicPr>
            <a:picLocks noChangeAspect="1"/>
          </p:cNvPicPr>
          <p:nvPr/>
        </p:nvPicPr>
        <p:blipFill>
          <a:blip r:embed="rId2"/>
          <a:stretch>
            <a:fillRect/>
          </a:stretch>
        </p:blipFill>
        <p:spPr>
          <a:xfrm>
            <a:off x="1524000" y="891271"/>
            <a:ext cx="9144000" cy="6041571"/>
          </a:xfrm>
          <a:prstGeom prst="rect">
            <a:avLst/>
          </a:prstGeom>
        </p:spPr>
      </p:pic>
      <p:sp>
        <p:nvSpPr>
          <p:cNvPr id="11" name="TextBox 10">
            <a:extLst>
              <a:ext uri="{FF2B5EF4-FFF2-40B4-BE49-F238E27FC236}">
                <a16:creationId xmlns:a16="http://schemas.microsoft.com/office/drawing/2014/main" id="{40BD5DFD-14A0-4422-AE9F-7981FD4F34D5}"/>
              </a:ext>
            </a:extLst>
          </p:cNvPr>
          <p:cNvSpPr txBox="1"/>
          <p:nvPr/>
        </p:nvSpPr>
        <p:spPr>
          <a:xfrm>
            <a:off x="3493606" y="740979"/>
            <a:ext cx="1177158" cy="5811838"/>
          </a:xfrm>
          <a:prstGeom prst="rect">
            <a:avLst/>
          </a:prstGeom>
          <a:solidFill>
            <a:schemeClr val="accent1">
              <a:lumMod val="40000"/>
              <a:lumOff val="60000"/>
              <a:alpha val="84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9819B84D-77D2-4A98-9DF3-8D275B442939}"/>
              </a:ext>
            </a:extLst>
          </p:cNvPr>
          <p:cNvSpPr txBox="1"/>
          <p:nvPr/>
        </p:nvSpPr>
        <p:spPr>
          <a:xfrm>
            <a:off x="4860751" y="740979"/>
            <a:ext cx="1177158" cy="5811838"/>
          </a:xfrm>
          <a:prstGeom prst="rect">
            <a:avLst/>
          </a:prstGeom>
          <a:solidFill>
            <a:schemeClr val="accent1">
              <a:lumMod val="40000"/>
              <a:lumOff val="60000"/>
              <a:alpha val="84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3F615E7C-E160-4693-A142-F4E7A44190D8}"/>
              </a:ext>
            </a:extLst>
          </p:cNvPr>
          <p:cNvSpPr txBox="1"/>
          <p:nvPr/>
        </p:nvSpPr>
        <p:spPr>
          <a:xfrm>
            <a:off x="7639353" y="765148"/>
            <a:ext cx="1177158" cy="5811838"/>
          </a:xfrm>
          <a:prstGeom prst="rect">
            <a:avLst/>
          </a:prstGeom>
          <a:solidFill>
            <a:schemeClr val="accent1">
              <a:lumMod val="40000"/>
              <a:lumOff val="60000"/>
              <a:alpha val="84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C5F4F475-C253-4034-A2B4-4FE801F4A1B2}"/>
              </a:ext>
            </a:extLst>
          </p:cNvPr>
          <p:cNvSpPr txBox="1"/>
          <p:nvPr/>
        </p:nvSpPr>
        <p:spPr>
          <a:xfrm>
            <a:off x="8994088" y="765148"/>
            <a:ext cx="1177158" cy="5811838"/>
          </a:xfrm>
          <a:prstGeom prst="rect">
            <a:avLst/>
          </a:prstGeom>
          <a:solidFill>
            <a:schemeClr val="accent1">
              <a:lumMod val="40000"/>
              <a:lumOff val="60000"/>
              <a:alpha val="84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BD8DFBD-A869-4530-8EAF-FEDC049263C3}"/>
              </a:ext>
            </a:extLst>
          </p:cNvPr>
          <p:cNvSpPr txBox="1"/>
          <p:nvPr/>
        </p:nvSpPr>
        <p:spPr>
          <a:xfrm>
            <a:off x="6272208" y="3425659"/>
            <a:ext cx="1177158" cy="429903"/>
          </a:xfrm>
          <a:prstGeom prst="rect">
            <a:avLst/>
          </a:prstGeom>
          <a:solidFill>
            <a:schemeClr val="accent1">
              <a:lumMod val="40000"/>
              <a:lumOff val="60000"/>
              <a:alpha val="84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719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8345-3929-49DA-BBEC-8BD95D2E7192}"/>
              </a:ext>
            </a:extLst>
          </p:cNvPr>
          <p:cNvSpPr>
            <a:spLocks noGrp="1"/>
          </p:cNvSpPr>
          <p:nvPr>
            <p:ph type="title"/>
          </p:nvPr>
        </p:nvSpPr>
        <p:spPr/>
        <p:txBody>
          <a:bodyPr/>
          <a:lstStyle/>
          <a:p>
            <a:r>
              <a:rPr lang="en-US" dirty="0"/>
              <a:t>  Action Set</a:t>
            </a:r>
          </a:p>
        </p:txBody>
      </p:sp>
      <p:sp>
        <p:nvSpPr>
          <p:cNvPr id="8" name="TextBox 7">
            <a:extLst>
              <a:ext uri="{FF2B5EF4-FFF2-40B4-BE49-F238E27FC236}">
                <a16:creationId xmlns:a16="http://schemas.microsoft.com/office/drawing/2014/main" id="{AE9A8D00-8F9C-4226-9469-3186D78BD126}"/>
              </a:ext>
            </a:extLst>
          </p:cNvPr>
          <p:cNvSpPr txBox="1"/>
          <p:nvPr/>
        </p:nvSpPr>
        <p:spPr>
          <a:xfrm>
            <a:off x="6697351" y="3042335"/>
            <a:ext cx="1070431" cy="523220"/>
          </a:xfrm>
          <a:prstGeom prst="rect">
            <a:avLst/>
          </a:prstGeom>
          <a:noFill/>
        </p:spPr>
        <p:txBody>
          <a:bodyPr wrap="square" rtlCol="0">
            <a:spAutoFit/>
          </a:bodyPr>
          <a:lstStyle/>
          <a:p>
            <a:r>
              <a:rPr lang="en-US" dirty="0"/>
              <a:t>30</a:t>
            </a:r>
            <a:r>
              <a:rPr lang="en-US" sz="2800" dirty="0"/>
              <a:t>◦</a:t>
            </a:r>
            <a:endParaRPr lang="en-US" dirty="0"/>
          </a:p>
        </p:txBody>
      </p:sp>
      <p:grpSp>
        <p:nvGrpSpPr>
          <p:cNvPr id="14" name="Group 13">
            <a:extLst>
              <a:ext uri="{FF2B5EF4-FFF2-40B4-BE49-F238E27FC236}">
                <a16:creationId xmlns:a16="http://schemas.microsoft.com/office/drawing/2014/main" id="{C75181E2-41DF-48AC-B894-C3F470BAB0AB}"/>
              </a:ext>
            </a:extLst>
          </p:cNvPr>
          <p:cNvGrpSpPr/>
          <p:nvPr/>
        </p:nvGrpSpPr>
        <p:grpSpPr>
          <a:xfrm>
            <a:off x="5874326" y="2124364"/>
            <a:ext cx="1754910" cy="2817091"/>
            <a:chOff x="5874326" y="2124364"/>
            <a:chExt cx="1754910" cy="2817091"/>
          </a:xfrm>
        </p:grpSpPr>
        <p:cxnSp>
          <p:nvCxnSpPr>
            <p:cNvPr id="4" name="Straight Arrow Connector 3">
              <a:extLst>
                <a:ext uri="{FF2B5EF4-FFF2-40B4-BE49-F238E27FC236}">
                  <a16:creationId xmlns:a16="http://schemas.microsoft.com/office/drawing/2014/main" id="{0984CCC3-1E11-463A-BD19-7302A9D8B418}"/>
                </a:ext>
              </a:extLst>
            </p:cNvPr>
            <p:cNvCxnSpPr>
              <a:cxnSpLocks/>
            </p:cNvCxnSpPr>
            <p:nvPr/>
          </p:nvCxnSpPr>
          <p:spPr>
            <a:xfrm flipV="1">
              <a:off x="5883563" y="2753592"/>
              <a:ext cx="1431637" cy="84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CAE10C7-2C00-4451-8688-7444BD103131}"/>
                </a:ext>
              </a:extLst>
            </p:cNvPr>
            <p:cNvCxnSpPr>
              <a:cxnSpLocks/>
            </p:cNvCxnSpPr>
            <p:nvPr/>
          </p:nvCxnSpPr>
          <p:spPr>
            <a:xfrm flipV="1">
              <a:off x="5874326" y="2124364"/>
              <a:ext cx="877455" cy="147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8C335FB-C954-481E-B3C9-E572BC6308DE}"/>
                </a:ext>
              </a:extLst>
            </p:cNvPr>
            <p:cNvCxnSpPr>
              <a:cxnSpLocks/>
            </p:cNvCxnSpPr>
            <p:nvPr/>
          </p:nvCxnSpPr>
          <p:spPr>
            <a:xfrm>
              <a:off x="5883563" y="3592944"/>
              <a:ext cx="1431637" cy="777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9D8A50F-CE19-48B3-B9F3-BCCA8FB91CA5}"/>
                </a:ext>
              </a:extLst>
            </p:cNvPr>
            <p:cNvCxnSpPr>
              <a:cxnSpLocks/>
            </p:cNvCxnSpPr>
            <p:nvPr/>
          </p:nvCxnSpPr>
          <p:spPr>
            <a:xfrm>
              <a:off x="5883563" y="3602180"/>
              <a:ext cx="817419" cy="1339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C4465C-455D-4F79-AD51-EA317951733C}"/>
                </a:ext>
              </a:extLst>
            </p:cNvPr>
            <p:cNvCxnSpPr/>
            <p:nvPr/>
          </p:nvCxnSpPr>
          <p:spPr>
            <a:xfrm>
              <a:off x="5874327" y="3595255"/>
              <a:ext cx="1754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 name="Arc 9">
            <a:extLst>
              <a:ext uri="{FF2B5EF4-FFF2-40B4-BE49-F238E27FC236}">
                <a16:creationId xmlns:a16="http://schemas.microsoft.com/office/drawing/2014/main" id="{D363BF80-950A-420B-9574-BF763159C10F}"/>
              </a:ext>
            </a:extLst>
          </p:cNvPr>
          <p:cNvSpPr/>
          <p:nvPr/>
        </p:nvSpPr>
        <p:spPr>
          <a:xfrm rot="1199334">
            <a:off x="6202214" y="3183659"/>
            <a:ext cx="494146" cy="63326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301F847F-9F8B-412E-888E-17CB77E3F1CF}"/>
              </a:ext>
            </a:extLst>
          </p:cNvPr>
          <p:cNvSpPr/>
          <p:nvPr/>
        </p:nvSpPr>
        <p:spPr>
          <a:xfrm rot="1199334">
            <a:off x="5867549" y="2719591"/>
            <a:ext cx="821284" cy="56706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08515EC-ED44-43B0-AE15-6562187AA9CF}"/>
              </a:ext>
            </a:extLst>
          </p:cNvPr>
          <p:cNvSpPr txBox="1"/>
          <p:nvPr/>
        </p:nvSpPr>
        <p:spPr>
          <a:xfrm>
            <a:off x="4659239" y="5209307"/>
            <a:ext cx="3268703" cy="307777"/>
          </a:xfrm>
          <a:prstGeom prst="rect">
            <a:avLst/>
          </a:prstGeom>
          <a:noFill/>
        </p:spPr>
        <p:txBody>
          <a:bodyPr wrap="square" rtlCol="0">
            <a:spAutoFit/>
          </a:bodyPr>
          <a:lstStyle/>
          <a:p>
            <a:r>
              <a:rPr lang="en-US" dirty="0"/>
              <a:t>Consecutive angles are 30 degrees.</a:t>
            </a:r>
          </a:p>
        </p:txBody>
      </p:sp>
      <p:sp>
        <p:nvSpPr>
          <p:cNvPr id="13" name="TextBox 12">
            <a:extLst>
              <a:ext uri="{FF2B5EF4-FFF2-40B4-BE49-F238E27FC236}">
                <a16:creationId xmlns:a16="http://schemas.microsoft.com/office/drawing/2014/main" id="{77CE55CF-465A-43D0-B49C-E9CF68110A8C}"/>
              </a:ext>
            </a:extLst>
          </p:cNvPr>
          <p:cNvSpPr txBox="1"/>
          <p:nvPr/>
        </p:nvSpPr>
        <p:spPr>
          <a:xfrm>
            <a:off x="6558997" y="2363510"/>
            <a:ext cx="1070431" cy="523220"/>
          </a:xfrm>
          <a:prstGeom prst="rect">
            <a:avLst/>
          </a:prstGeom>
          <a:noFill/>
        </p:spPr>
        <p:txBody>
          <a:bodyPr wrap="square" rtlCol="0">
            <a:spAutoFit/>
          </a:bodyPr>
          <a:lstStyle/>
          <a:p>
            <a:r>
              <a:rPr lang="en-US" dirty="0"/>
              <a:t>30</a:t>
            </a:r>
            <a:r>
              <a:rPr lang="en-US" sz="2800" dirty="0"/>
              <a:t>◦</a:t>
            </a:r>
            <a:endParaRPr lang="en-US" dirty="0"/>
          </a:p>
        </p:txBody>
      </p:sp>
      <p:sp>
        <p:nvSpPr>
          <p:cNvPr id="15" name="TextBox 14">
            <a:extLst>
              <a:ext uri="{FF2B5EF4-FFF2-40B4-BE49-F238E27FC236}">
                <a16:creationId xmlns:a16="http://schemas.microsoft.com/office/drawing/2014/main" id="{9E202B54-52CE-4991-AD73-18909714A07E}"/>
              </a:ext>
            </a:extLst>
          </p:cNvPr>
          <p:cNvSpPr txBox="1"/>
          <p:nvPr/>
        </p:nvSpPr>
        <p:spPr>
          <a:xfrm>
            <a:off x="707009" y="2124364"/>
            <a:ext cx="5436160" cy="1077218"/>
          </a:xfrm>
          <a:prstGeom prst="rect">
            <a:avLst/>
          </a:prstGeom>
          <a:noFill/>
        </p:spPr>
        <p:txBody>
          <a:bodyPr wrap="square" rtlCol="0">
            <a:spAutoFit/>
          </a:bodyPr>
          <a:lstStyle/>
          <a:p>
            <a:r>
              <a:rPr lang="en-US" sz="1600" b="1" u="sng" dirty="0"/>
              <a:t>To check for duplicate nodes:</a:t>
            </a:r>
          </a:p>
          <a:p>
            <a:pPr marL="285750" indent="-285750">
              <a:buFont typeface="Arial" panose="020B0604020202020204" pitchFamily="34" charset="0"/>
              <a:buChar char="•"/>
            </a:pPr>
            <a:r>
              <a:rPr lang="en-US" sz="1600" dirty="0"/>
              <a:t>Euclidean distance threshold is 0.5 unit </a:t>
            </a:r>
            <a:r>
              <a:rPr lang="en-US" sz="1600" dirty="0">
                <a:solidFill>
                  <a:srgbClr val="FF0000"/>
                </a:solidFill>
              </a:rPr>
              <a:t>(for x, y)</a:t>
            </a:r>
          </a:p>
          <a:p>
            <a:pPr marL="285750" indent="-285750">
              <a:buFont typeface="Arial" panose="020B0604020202020204" pitchFamily="34" charset="0"/>
              <a:buChar char="•"/>
            </a:pPr>
            <a:r>
              <a:rPr lang="en-US" sz="1600" dirty="0"/>
              <a:t>Theta threshold is </a:t>
            </a:r>
            <a:r>
              <a:rPr lang="en-US" sz="1600" dirty="0">
                <a:solidFill>
                  <a:schemeClr val="tx1"/>
                </a:solidFill>
              </a:rPr>
              <a:t>30</a:t>
            </a:r>
            <a:r>
              <a:rPr lang="en-US" sz="1600" dirty="0"/>
              <a:t> degrees </a:t>
            </a:r>
            <a:r>
              <a:rPr lang="en-US" sz="1600" dirty="0">
                <a:solidFill>
                  <a:srgbClr val="FF0000"/>
                </a:solidFill>
              </a:rPr>
              <a:t>(for </a:t>
            </a:r>
            <a:r>
              <a:rPr lang="az-Cyrl-AZ" sz="1600" dirty="0">
                <a:solidFill>
                  <a:srgbClr val="FF0000"/>
                </a:solidFill>
              </a:rPr>
              <a:t>Ѳ</a:t>
            </a:r>
            <a:r>
              <a:rPr lang="en-US" sz="1600" dirty="0">
                <a:solidFill>
                  <a:srgbClr val="FF0000"/>
                </a:solidFill>
              </a:rPr>
              <a:t>)</a:t>
            </a:r>
          </a:p>
          <a:p>
            <a:pPr marL="285750" indent="-285750">
              <a:buFont typeface="Arial" panose="020B0604020202020204" pitchFamily="34" charset="0"/>
              <a:buChar char="•"/>
            </a:pPr>
            <a:r>
              <a:rPr lang="en-US" sz="1600" dirty="0">
                <a:solidFill>
                  <a:schemeClr val="tx1"/>
                </a:solidFill>
              </a:rPr>
              <a:t>Python file provided can be used to plot</a:t>
            </a:r>
            <a:r>
              <a:rPr lang="en-US" sz="1600" dirty="0">
                <a:solidFill>
                  <a:srgbClr val="FF0000"/>
                </a:solidFill>
              </a:rPr>
              <a:t> </a:t>
            </a:r>
            <a:endParaRPr lang="en-US" sz="1600" dirty="0">
              <a:solidFill>
                <a:schemeClr val="tx1"/>
              </a:solidFill>
            </a:endParaRPr>
          </a:p>
        </p:txBody>
      </p:sp>
      <p:sp>
        <p:nvSpPr>
          <p:cNvPr id="16" name="Left Brace 15">
            <a:extLst>
              <a:ext uri="{FF2B5EF4-FFF2-40B4-BE49-F238E27FC236}">
                <a16:creationId xmlns:a16="http://schemas.microsoft.com/office/drawing/2014/main" id="{EB895CB4-E9AA-4145-8AAB-C4F222C13B44}"/>
              </a:ext>
            </a:extLst>
          </p:cNvPr>
          <p:cNvSpPr/>
          <p:nvPr/>
        </p:nvSpPr>
        <p:spPr>
          <a:xfrm rot="19789835">
            <a:off x="5690508" y="3693851"/>
            <a:ext cx="429334" cy="14397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E3D3799-0057-4EFB-B48E-9D34A8278395}"/>
              </a:ext>
            </a:extLst>
          </p:cNvPr>
          <p:cNvSpPr txBox="1"/>
          <p:nvPr/>
        </p:nvSpPr>
        <p:spPr>
          <a:xfrm>
            <a:off x="5497801" y="4394855"/>
            <a:ext cx="1070431" cy="307777"/>
          </a:xfrm>
          <a:prstGeom prst="rect">
            <a:avLst/>
          </a:prstGeom>
          <a:noFill/>
        </p:spPr>
        <p:txBody>
          <a:bodyPr wrap="square" rtlCol="0">
            <a:spAutoFit/>
          </a:bodyPr>
          <a:lstStyle/>
          <a:p>
            <a:r>
              <a:rPr lang="en-US" dirty="0"/>
              <a:t>L</a:t>
            </a:r>
          </a:p>
        </p:txBody>
      </p:sp>
    </p:spTree>
    <p:extLst>
      <p:ext uri="{BB962C8B-B14F-4D97-AF65-F5344CB8AC3E}">
        <p14:creationId xmlns:p14="http://schemas.microsoft.com/office/powerpoint/2010/main" val="152061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B840-FAE1-4479-BCC6-A2824BA8926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05EACA3-8DF3-4F21-BE6C-3D53C4706314}"/>
              </a:ext>
            </a:extLst>
          </p:cNvPr>
          <p:cNvSpPr>
            <a:spLocks noGrp="1"/>
          </p:cNvSpPr>
          <p:nvPr>
            <p:ph type="body" idx="1"/>
          </p:nvPr>
        </p:nvSpPr>
        <p:spPr/>
        <p:txBody>
          <a:bodyPr/>
          <a:lstStyle/>
          <a:p>
            <a:endParaRPr lang="en-US" dirty="0"/>
          </a:p>
        </p:txBody>
      </p:sp>
      <p:sp>
        <p:nvSpPr>
          <p:cNvPr id="4" name="Rectangle 3">
            <a:extLst>
              <a:ext uri="{FF2B5EF4-FFF2-40B4-BE49-F238E27FC236}">
                <a16:creationId xmlns:a16="http://schemas.microsoft.com/office/drawing/2014/main" id="{392BF64B-A1C6-4DD0-A7CD-ABBD1CF0C5D8}"/>
              </a:ext>
            </a:extLst>
          </p:cNvPr>
          <p:cNvSpPr/>
          <p:nvPr/>
        </p:nvSpPr>
        <p:spPr>
          <a:xfrm rot="18647682">
            <a:off x="982635" y="5158611"/>
            <a:ext cx="1048501" cy="5841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0C33274-887D-45A9-BE02-D4608083760E}"/>
              </a:ext>
            </a:extLst>
          </p:cNvPr>
          <p:cNvSpPr/>
          <p:nvPr/>
        </p:nvSpPr>
        <p:spPr>
          <a:xfrm rot="18647682">
            <a:off x="1828385" y="4753960"/>
            <a:ext cx="98970" cy="520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4B84CBCD-160F-4327-B51B-8F34C01D3E03}"/>
              </a:ext>
            </a:extLst>
          </p:cNvPr>
          <p:cNvGrpSpPr/>
          <p:nvPr/>
        </p:nvGrpSpPr>
        <p:grpSpPr>
          <a:xfrm rot="18737338">
            <a:off x="1595628" y="2880603"/>
            <a:ext cx="1754910" cy="2817091"/>
            <a:chOff x="5874326" y="2124364"/>
            <a:chExt cx="1754910" cy="2817091"/>
          </a:xfrm>
        </p:grpSpPr>
        <p:cxnSp>
          <p:nvCxnSpPr>
            <p:cNvPr id="7" name="Straight Arrow Connector 6">
              <a:extLst>
                <a:ext uri="{FF2B5EF4-FFF2-40B4-BE49-F238E27FC236}">
                  <a16:creationId xmlns:a16="http://schemas.microsoft.com/office/drawing/2014/main" id="{3FB5DF96-E867-47D2-BC0E-9278EEDC4DF5}"/>
                </a:ext>
              </a:extLst>
            </p:cNvPr>
            <p:cNvCxnSpPr>
              <a:cxnSpLocks/>
            </p:cNvCxnSpPr>
            <p:nvPr/>
          </p:nvCxnSpPr>
          <p:spPr>
            <a:xfrm flipV="1">
              <a:off x="5883563" y="2753592"/>
              <a:ext cx="1431637" cy="84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1855A49-79A7-4015-B600-FA3D136CCD8B}"/>
                </a:ext>
              </a:extLst>
            </p:cNvPr>
            <p:cNvCxnSpPr>
              <a:cxnSpLocks/>
            </p:cNvCxnSpPr>
            <p:nvPr/>
          </p:nvCxnSpPr>
          <p:spPr>
            <a:xfrm flipV="1">
              <a:off x="5874326" y="2124364"/>
              <a:ext cx="877455" cy="147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A1590E-7897-47FF-99C6-D26639EDD018}"/>
                </a:ext>
              </a:extLst>
            </p:cNvPr>
            <p:cNvCxnSpPr>
              <a:cxnSpLocks/>
            </p:cNvCxnSpPr>
            <p:nvPr/>
          </p:nvCxnSpPr>
          <p:spPr>
            <a:xfrm>
              <a:off x="5883563" y="3592944"/>
              <a:ext cx="1431637" cy="777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D98C053-8459-4163-9E17-51DEF8735741}"/>
                </a:ext>
              </a:extLst>
            </p:cNvPr>
            <p:cNvCxnSpPr>
              <a:cxnSpLocks/>
            </p:cNvCxnSpPr>
            <p:nvPr/>
          </p:nvCxnSpPr>
          <p:spPr>
            <a:xfrm>
              <a:off x="5883563" y="3602180"/>
              <a:ext cx="817419" cy="1339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0355DF4-D97C-4E18-83A2-29FE81D3192B}"/>
                </a:ext>
              </a:extLst>
            </p:cNvPr>
            <p:cNvCxnSpPr/>
            <p:nvPr/>
          </p:nvCxnSpPr>
          <p:spPr>
            <a:xfrm>
              <a:off x="5874327" y="3595255"/>
              <a:ext cx="1754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2A00195F-F091-4B91-9C90-A0C531F47A0F}"/>
              </a:ext>
            </a:extLst>
          </p:cNvPr>
          <p:cNvSpPr/>
          <p:nvPr/>
        </p:nvSpPr>
        <p:spPr>
          <a:xfrm rot="20586214">
            <a:off x="8752159" y="1533528"/>
            <a:ext cx="1048501" cy="5841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45BEE12-F3F0-4C78-BFAB-DA90B70D12D6}"/>
              </a:ext>
            </a:extLst>
          </p:cNvPr>
          <p:cNvSpPr txBox="1"/>
          <p:nvPr/>
        </p:nvSpPr>
        <p:spPr>
          <a:xfrm rot="4089654">
            <a:off x="8595239" y="1787277"/>
            <a:ext cx="601447" cy="307777"/>
          </a:xfrm>
          <a:prstGeom prst="rect">
            <a:avLst/>
          </a:prstGeom>
          <a:noFill/>
        </p:spPr>
        <p:txBody>
          <a:bodyPr wrap="none" rtlCol="0">
            <a:spAutoFit/>
          </a:bodyPr>
          <a:lstStyle/>
          <a:p>
            <a:r>
              <a:rPr lang="en-US" dirty="0"/>
              <a:t>Front</a:t>
            </a:r>
          </a:p>
        </p:txBody>
      </p:sp>
      <p:sp>
        <p:nvSpPr>
          <p:cNvPr id="14" name="Rectangle 13">
            <a:extLst>
              <a:ext uri="{FF2B5EF4-FFF2-40B4-BE49-F238E27FC236}">
                <a16:creationId xmlns:a16="http://schemas.microsoft.com/office/drawing/2014/main" id="{4A759250-65AE-4F3D-A312-8BB9F81D82EC}"/>
              </a:ext>
            </a:extLst>
          </p:cNvPr>
          <p:cNvSpPr/>
          <p:nvPr/>
        </p:nvSpPr>
        <p:spPr>
          <a:xfrm rot="20501465">
            <a:off x="8683200" y="1728574"/>
            <a:ext cx="98970" cy="520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2CF93D-1AC7-41E3-A53C-7FA76B1B43D2}"/>
              </a:ext>
            </a:extLst>
          </p:cNvPr>
          <p:cNvSpPr txBox="1"/>
          <p:nvPr/>
        </p:nvSpPr>
        <p:spPr>
          <a:xfrm rot="2629035">
            <a:off x="1482391" y="4980117"/>
            <a:ext cx="601447" cy="307777"/>
          </a:xfrm>
          <a:prstGeom prst="rect">
            <a:avLst/>
          </a:prstGeom>
          <a:noFill/>
        </p:spPr>
        <p:txBody>
          <a:bodyPr wrap="none" rtlCol="0">
            <a:spAutoFit/>
          </a:bodyPr>
          <a:lstStyle/>
          <a:p>
            <a:r>
              <a:rPr lang="en-US" dirty="0"/>
              <a:t>Front</a:t>
            </a:r>
          </a:p>
        </p:txBody>
      </p:sp>
      <p:grpSp>
        <p:nvGrpSpPr>
          <p:cNvPr id="18" name="Group 17">
            <a:extLst>
              <a:ext uri="{FF2B5EF4-FFF2-40B4-BE49-F238E27FC236}">
                <a16:creationId xmlns:a16="http://schemas.microsoft.com/office/drawing/2014/main" id="{69BC9075-F87B-4926-8882-92432E98F978}"/>
              </a:ext>
            </a:extLst>
          </p:cNvPr>
          <p:cNvGrpSpPr/>
          <p:nvPr/>
        </p:nvGrpSpPr>
        <p:grpSpPr>
          <a:xfrm rot="9861005">
            <a:off x="6981870" y="902547"/>
            <a:ext cx="1754910" cy="2817091"/>
            <a:chOff x="5874326" y="2124364"/>
            <a:chExt cx="1754910" cy="2817091"/>
          </a:xfrm>
        </p:grpSpPr>
        <p:cxnSp>
          <p:nvCxnSpPr>
            <p:cNvPr id="19" name="Straight Arrow Connector 18">
              <a:extLst>
                <a:ext uri="{FF2B5EF4-FFF2-40B4-BE49-F238E27FC236}">
                  <a16:creationId xmlns:a16="http://schemas.microsoft.com/office/drawing/2014/main" id="{06AF2F52-15A0-45C5-9E40-08780B748999}"/>
                </a:ext>
              </a:extLst>
            </p:cNvPr>
            <p:cNvCxnSpPr>
              <a:cxnSpLocks/>
            </p:cNvCxnSpPr>
            <p:nvPr/>
          </p:nvCxnSpPr>
          <p:spPr>
            <a:xfrm flipV="1">
              <a:off x="5883563" y="2753592"/>
              <a:ext cx="1431637" cy="84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36D18AD-62CC-42CA-A71C-0BE1607AEC4A}"/>
                </a:ext>
              </a:extLst>
            </p:cNvPr>
            <p:cNvCxnSpPr>
              <a:cxnSpLocks/>
            </p:cNvCxnSpPr>
            <p:nvPr/>
          </p:nvCxnSpPr>
          <p:spPr>
            <a:xfrm flipV="1">
              <a:off x="5874326" y="2124364"/>
              <a:ext cx="877455" cy="147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07D9E35-D2A6-4DF0-9B66-6C30F6BE1ED8}"/>
                </a:ext>
              </a:extLst>
            </p:cNvPr>
            <p:cNvCxnSpPr>
              <a:cxnSpLocks/>
            </p:cNvCxnSpPr>
            <p:nvPr/>
          </p:nvCxnSpPr>
          <p:spPr>
            <a:xfrm>
              <a:off x="5883563" y="3592944"/>
              <a:ext cx="1431637" cy="777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5102F9A-E4DC-44FE-B1A4-C6D2ADE73820}"/>
                </a:ext>
              </a:extLst>
            </p:cNvPr>
            <p:cNvCxnSpPr>
              <a:cxnSpLocks/>
            </p:cNvCxnSpPr>
            <p:nvPr/>
          </p:nvCxnSpPr>
          <p:spPr>
            <a:xfrm>
              <a:off x="5883563" y="3602180"/>
              <a:ext cx="817419" cy="1339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096023F-C75A-4016-A04D-7E24B296409D}"/>
                </a:ext>
              </a:extLst>
            </p:cNvPr>
            <p:cNvCxnSpPr/>
            <p:nvPr/>
          </p:nvCxnSpPr>
          <p:spPr>
            <a:xfrm>
              <a:off x="5874327" y="3595255"/>
              <a:ext cx="1754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3938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just" rtl="0">
              <a:lnSpc>
                <a:spcPct val="100000"/>
              </a:lnSpc>
              <a:spcBef>
                <a:spcPts val="1000"/>
              </a:spcBef>
              <a:spcAft>
                <a:spcPts val="0"/>
              </a:spcAft>
              <a:buClr>
                <a:schemeClr val="dk1"/>
              </a:buClr>
              <a:buSzPts val="1960"/>
              <a:buFont typeface="Arial"/>
              <a:buNone/>
            </a:pPr>
            <a:endParaRPr sz="1960" b="1" dirty="0"/>
          </a:p>
          <a:p>
            <a:pPr marL="0" lvl="0" indent="0" algn="just" rtl="0">
              <a:lnSpc>
                <a:spcPct val="100000"/>
              </a:lnSpc>
              <a:spcBef>
                <a:spcPts val="1000"/>
              </a:spcBef>
              <a:spcAft>
                <a:spcPts val="0"/>
              </a:spcAft>
              <a:buNone/>
            </a:pPr>
            <a:r>
              <a:rPr lang="en-US" sz="1960" dirty="0"/>
              <a:t>1) Check the feasibility of all inputs/outputs </a:t>
            </a:r>
            <a:r>
              <a:rPr lang="en-US" sz="1960" dirty="0">
                <a:solidFill>
                  <a:schemeClr val="tx1"/>
                </a:solidFill>
              </a:rPr>
              <a:t>(if user gives start and goal nodes that are in the obstacle space they should be informed by a message and they should try again).  </a:t>
            </a:r>
            <a:r>
              <a:rPr lang="en-US" sz="1960" dirty="0">
                <a:solidFill>
                  <a:srgbClr val="FF0000"/>
                </a:solidFill>
              </a:rPr>
              <a:t>(retain from previous project)</a:t>
            </a:r>
            <a:endParaRPr sz="1960" dirty="0">
              <a:solidFill>
                <a:schemeClr val="tx1"/>
              </a:solidFill>
            </a:endParaRPr>
          </a:p>
          <a:p>
            <a:pPr marL="0" lvl="0" indent="0" algn="just" rtl="0">
              <a:lnSpc>
                <a:spcPct val="100000"/>
              </a:lnSpc>
              <a:spcBef>
                <a:spcPts val="1000"/>
              </a:spcBef>
              <a:spcAft>
                <a:spcPts val="0"/>
              </a:spcAft>
              <a:buNone/>
            </a:pPr>
            <a:r>
              <a:rPr lang="en-US" sz="1960" dirty="0"/>
              <a:t>2) Implement A* Algorithm to find a path between start and end point on a given map for a mobile robot (radius = 10; clearance = 5).</a:t>
            </a:r>
          </a:p>
          <a:p>
            <a:pPr marL="0" lvl="0" indent="0" algn="just" rtl="0">
              <a:lnSpc>
                <a:spcPct val="100000"/>
              </a:lnSpc>
              <a:spcBef>
                <a:spcPts val="1000"/>
              </a:spcBef>
              <a:spcAft>
                <a:spcPts val="0"/>
              </a:spcAft>
              <a:buNone/>
            </a:pPr>
            <a:r>
              <a:rPr lang="en-US" sz="1960" dirty="0"/>
              <a:t>3) Your code must output an animation of optimal path generation between start and goal point on the map. You need to show both the node exploration as well as the optimal path generated. (Some useful tools for simulation are OpenCV/</a:t>
            </a:r>
            <a:r>
              <a:rPr lang="en-US" sz="1960" dirty="0" err="1"/>
              <a:t>Pygame</a:t>
            </a:r>
            <a:r>
              <a:rPr lang="en-US" sz="1960" dirty="0"/>
              <a:t>/Matplotlib). </a:t>
            </a:r>
            <a:r>
              <a:rPr lang="en-US" sz="1960" dirty="0">
                <a:solidFill>
                  <a:srgbClr val="FF0000"/>
                </a:solidFill>
              </a:rPr>
              <a:t>(sample code using Matplotlib is provided)</a:t>
            </a:r>
            <a:endParaRPr lang="en-US" dirty="0"/>
          </a:p>
        </p:txBody>
      </p:sp>
      <p:sp>
        <p:nvSpPr>
          <p:cNvPr id="129" name="Google Shape;129;p18"/>
          <p:cNvSpPr txBox="1">
            <a:spLocks noGrp="1"/>
          </p:cNvSpPr>
          <p:nvPr>
            <p:ph type="title"/>
          </p:nvPr>
        </p:nvSpPr>
        <p:spPr>
          <a:xfrm>
            <a:off x="962892" y="37898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dirty="0"/>
              <a:t>Project 3 Description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A822-CE86-4A81-9773-EC87E71BD171}"/>
              </a:ext>
            </a:extLst>
          </p:cNvPr>
          <p:cNvSpPr>
            <a:spLocks noGrp="1"/>
          </p:cNvSpPr>
          <p:nvPr>
            <p:ph type="title"/>
          </p:nvPr>
        </p:nvSpPr>
        <p:spPr/>
        <p:txBody>
          <a:bodyPr/>
          <a:lstStyle/>
          <a:p>
            <a:r>
              <a:rPr lang="en-US" dirty="0"/>
              <a:t>Step 0: Get the Inputs from the User</a:t>
            </a:r>
          </a:p>
        </p:txBody>
      </p:sp>
      <p:sp>
        <p:nvSpPr>
          <p:cNvPr id="3" name="Content Placeholder 2">
            <a:extLst>
              <a:ext uri="{FF2B5EF4-FFF2-40B4-BE49-F238E27FC236}">
                <a16:creationId xmlns:a16="http://schemas.microsoft.com/office/drawing/2014/main" id="{89D2FC36-1514-4E9A-8520-301667F5A2AD}"/>
              </a:ext>
            </a:extLst>
          </p:cNvPr>
          <p:cNvSpPr>
            <a:spLocks noGrp="1"/>
          </p:cNvSpPr>
          <p:nvPr>
            <p:ph idx="1"/>
          </p:nvPr>
        </p:nvSpPr>
        <p:spPr/>
        <p:txBody>
          <a:bodyPr>
            <a:normAutofit/>
          </a:bodyPr>
          <a:lstStyle/>
          <a:p>
            <a:pPr algn="just"/>
            <a:r>
              <a:rPr lang="en-US" dirty="0"/>
              <a:t>Your code must take following values from the user:</a:t>
            </a:r>
          </a:p>
          <a:p>
            <a:pPr algn="just"/>
            <a:endParaRPr lang="en-US" dirty="0"/>
          </a:p>
          <a:p>
            <a:pPr marL="514350" indent="-514350" algn="just">
              <a:buFont typeface="+mj-lt"/>
              <a:buAutoNum type="arabicParenR"/>
            </a:pPr>
            <a:r>
              <a:rPr lang="en-US" dirty="0"/>
              <a:t>Start Point Co-ordinates (3-element vector): (</a:t>
            </a:r>
            <a:r>
              <a:rPr lang="en-US" dirty="0" err="1"/>
              <a:t>Xs,Ys,Theta_s</a:t>
            </a:r>
            <a:r>
              <a:rPr lang="en-US" dirty="0"/>
              <a:t>)</a:t>
            </a:r>
          </a:p>
          <a:p>
            <a:pPr marL="514350" indent="-514350" algn="just">
              <a:buFont typeface="+mj-lt"/>
              <a:buAutoNum type="arabicParenR"/>
            </a:pPr>
            <a:r>
              <a:rPr lang="en-US" dirty="0"/>
              <a:t>Goal Point Co-ordinates (3-element vector): (</a:t>
            </a:r>
            <a:r>
              <a:rPr lang="en-US" dirty="0" err="1"/>
              <a:t>Xg,Yg</a:t>
            </a:r>
            <a:r>
              <a:rPr lang="en-US" dirty="0"/>
              <a:t>, </a:t>
            </a:r>
            <a:r>
              <a:rPr lang="en-US" dirty="0" err="1"/>
              <a:t>Theta_g</a:t>
            </a:r>
            <a:r>
              <a:rPr lang="en-US" dirty="0"/>
              <a:t>**)</a:t>
            </a:r>
          </a:p>
          <a:p>
            <a:pPr marL="514350" indent="-514350" algn="just">
              <a:buFont typeface="+mj-lt"/>
              <a:buAutoNum type="arabicParenR"/>
            </a:pPr>
            <a:r>
              <a:rPr lang="en-US" dirty="0"/>
              <a:t>Clearance and robot radius</a:t>
            </a:r>
          </a:p>
          <a:p>
            <a:pPr marL="514350" indent="-514350" algn="just">
              <a:buFont typeface="+mj-lt"/>
              <a:buAutoNum type="arabicParenR"/>
            </a:pPr>
            <a:r>
              <a:rPr lang="en-US" dirty="0"/>
              <a:t>Step size of movement in units ( 1 &lt;= L &lt;=10)</a:t>
            </a:r>
          </a:p>
          <a:p>
            <a:pPr marL="0" indent="0" algn="just">
              <a:buNone/>
            </a:pPr>
            <a:r>
              <a:rPr lang="en-US" dirty="0"/>
              <a:t>* Cartesian Coordinates should be used</a:t>
            </a:r>
          </a:p>
          <a:p>
            <a:pPr marL="0" indent="0" algn="just">
              <a:buNone/>
            </a:pPr>
            <a:r>
              <a:rPr lang="en-US" dirty="0"/>
              <a:t>**</a:t>
            </a:r>
            <a:r>
              <a:rPr lang="en-US" dirty="0" err="1"/>
              <a:t>Theta_g</a:t>
            </a:r>
            <a:r>
              <a:rPr lang="en-US" dirty="0"/>
              <a:t> &amp; Theta in degrees.</a:t>
            </a:r>
          </a:p>
        </p:txBody>
      </p:sp>
    </p:spTree>
    <p:extLst>
      <p:ext uri="{BB962C8B-B14F-4D97-AF65-F5344CB8AC3E}">
        <p14:creationId xmlns:p14="http://schemas.microsoft.com/office/powerpoint/2010/main" val="165810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DBA2-A4FD-4C5C-9CB9-24B2940CA3D5}"/>
              </a:ext>
            </a:extLst>
          </p:cNvPr>
          <p:cNvSpPr>
            <a:spLocks noGrp="1"/>
          </p:cNvSpPr>
          <p:nvPr>
            <p:ph type="title"/>
          </p:nvPr>
        </p:nvSpPr>
        <p:spPr/>
        <p:txBody>
          <a:bodyPr/>
          <a:lstStyle/>
          <a:p>
            <a:r>
              <a:rPr lang="en-US" dirty="0" err="1"/>
              <a:t>Theta_g</a:t>
            </a:r>
            <a:r>
              <a:rPr lang="en-US" dirty="0"/>
              <a:t> and Theta</a:t>
            </a:r>
          </a:p>
        </p:txBody>
      </p:sp>
      <p:sp>
        <p:nvSpPr>
          <p:cNvPr id="3" name="Content Placeholder 2">
            <a:extLst>
              <a:ext uri="{FF2B5EF4-FFF2-40B4-BE49-F238E27FC236}">
                <a16:creationId xmlns:a16="http://schemas.microsoft.com/office/drawing/2014/main" id="{F4705A19-6BFB-4292-AF38-5B5E325EC934}"/>
              </a:ext>
            </a:extLst>
          </p:cNvPr>
          <p:cNvSpPr>
            <a:spLocks noGrp="1"/>
          </p:cNvSpPr>
          <p:nvPr>
            <p:ph idx="1"/>
          </p:nvPr>
        </p:nvSpPr>
        <p:spPr/>
        <p:txBody>
          <a:bodyPr/>
          <a:lstStyle/>
          <a:p>
            <a:r>
              <a:rPr lang="en-US" dirty="0" err="1"/>
              <a:t>Theta_g</a:t>
            </a:r>
            <a:r>
              <a:rPr lang="en-US" dirty="0"/>
              <a:t> is the orientation at goal point of the robot.</a:t>
            </a:r>
          </a:p>
          <a:p>
            <a:r>
              <a:rPr lang="en-US" dirty="0"/>
              <a:t>Theta is the angle between the action set at each node.</a:t>
            </a:r>
          </a:p>
          <a:p>
            <a:r>
              <a:rPr lang="en-US" dirty="0"/>
              <a:t>Take these parameters as user inputs (k*30), i.e. {…,-60,-30,0,30,60,…}</a:t>
            </a:r>
          </a:p>
        </p:txBody>
      </p:sp>
    </p:spTree>
    <p:extLst>
      <p:ext uri="{BB962C8B-B14F-4D97-AF65-F5344CB8AC3E}">
        <p14:creationId xmlns:p14="http://schemas.microsoft.com/office/powerpoint/2010/main" val="153541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br>
              <a:rPr lang="en-US" dirty="0"/>
            </a:br>
            <a:r>
              <a:rPr lang="en-US" dirty="0"/>
              <a:t>Step 1) Define the actions in a mathematical format </a:t>
            </a:r>
            <a:br>
              <a:rPr lang="en-US" dirty="0"/>
            </a:br>
            <a:endParaRPr dirty="0"/>
          </a:p>
        </p:txBody>
      </p:sp>
      <p:sp>
        <p:nvSpPr>
          <p:cNvPr id="142" name="Google Shape;142;p20"/>
          <p:cNvSpPr txBox="1">
            <a:spLocks noGrp="1"/>
          </p:cNvSpPr>
          <p:nvPr>
            <p:ph type="body" idx="1"/>
          </p:nvPr>
        </p:nvSpPr>
        <p:spPr>
          <a:xfrm>
            <a:off x="838200" y="1825625"/>
            <a:ext cx="10515600" cy="4690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Use can use the same data structure from project 1 to store the node information</a:t>
            </a:r>
            <a:r>
              <a:rPr lang="en-US" dirty="0">
                <a:solidFill>
                  <a:schemeClr val="tx1"/>
                </a:solidFill>
              </a:rPr>
              <a:t>. </a:t>
            </a:r>
          </a:p>
          <a:p>
            <a:pPr marL="228600" lvl="0" indent="-228600" algn="l" rtl="0">
              <a:lnSpc>
                <a:spcPct val="90000"/>
              </a:lnSpc>
              <a:spcBef>
                <a:spcPts val="0"/>
              </a:spcBef>
              <a:spcAft>
                <a:spcPts val="0"/>
              </a:spcAft>
              <a:buClr>
                <a:schemeClr val="dk1"/>
              </a:buClr>
              <a:buSzPts val="2800"/>
              <a:buChar char="•"/>
            </a:pPr>
            <a:r>
              <a:rPr lang="en-US" dirty="0"/>
              <a:t>Write 5 subfunctions, one for each action. The output of each subfunction is the state of a new node after taking the associated action. </a:t>
            </a:r>
          </a:p>
          <a:p>
            <a:pPr marL="228600" lvl="0" indent="-228600" algn="l" rtl="0">
              <a:lnSpc>
                <a:spcPct val="90000"/>
              </a:lnSpc>
              <a:spcBef>
                <a:spcPts val="0"/>
              </a:spcBef>
              <a:spcAft>
                <a:spcPts val="0"/>
              </a:spcAft>
              <a:buClr>
                <a:schemeClr val="dk1"/>
              </a:buClr>
              <a:buSzPts val="2800"/>
              <a:buChar char="•"/>
            </a:pPr>
            <a:r>
              <a:rPr lang="en-US" dirty="0"/>
              <a:t>Step size is the length of the vectors.</a:t>
            </a:r>
          </a:p>
          <a:p>
            <a:pPr marL="0" lvl="0" indent="0" algn="l" rtl="0">
              <a:lnSpc>
                <a:spcPct val="90000"/>
              </a:lnSpc>
              <a:spcBef>
                <a:spcPts val="0"/>
              </a:spcBef>
              <a:spcAft>
                <a:spcPts val="0"/>
              </a:spcAft>
              <a:buClr>
                <a:schemeClr val="dk1"/>
              </a:buClr>
              <a:buSzPts val="2800"/>
              <a:buNone/>
            </a:pPr>
            <a:endParaRPr lang="en-US" dirty="0"/>
          </a:p>
          <a:p>
            <a:pPr marL="228600" lvl="0" indent="-50800" algn="l" rtl="0">
              <a:lnSpc>
                <a:spcPct val="90000"/>
              </a:lnSpc>
              <a:spcBef>
                <a:spcPts val="1000"/>
              </a:spcBef>
              <a:spcAft>
                <a:spcPts val="0"/>
              </a:spcAft>
              <a:buClr>
                <a:schemeClr val="dk1"/>
              </a:buClr>
              <a:buSzPts val="2800"/>
              <a:buNone/>
            </a:pPr>
            <a:endParaRPr lang="en-US" dirty="0"/>
          </a:p>
        </p:txBody>
      </p:sp>
      <p:grpSp>
        <p:nvGrpSpPr>
          <p:cNvPr id="6" name="Group 5">
            <a:extLst>
              <a:ext uri="{FF2B5EF4-FFF2-40B4-BE49-F238E27FC236}">
                <a16:creationId xmlns:a16="http://schemas.microsoft.com/office/drawing/2014/main" id="{6DA81684-DC47-4828-BABE-AD091C90BFEB}"/>
              </a:ext>
            </a:extLst>
          </p:cNvPr>
          <p:cNvGrpSpPr/>
          <p:nvPr/>
        </p:nvGrpSpPr>
        <p:grpSpPr>
          <a:xfrm>
            <a:off x="6096000" y="3519531"/>
            <a:ext cx="1754910" cy="2817091"/>
            <a:chOff x="5874326" y="2124364"/>
            <a:chExt cx="1754910" cy="2817091"/>
          </a:xfrm>
        </p:grpSpPr>
        <p:cxnSp>
          <p:nvCxnSpPr>
            <p:cNvPr id="7" name="Straight Arrow Connector 6">
              <a:extLst>
                <a:ext uri="{FF2B5EF4-FFF2-40B4-BE49-F238E27FC236}">
                  <a16:creationId xmlns:a16="http://schemas.microsoft.com/office/drawing/2014/main" id="{57492592-9280-49C3-A44B-9C65681E40DF}"/>
                </a:ext>
              </a:extLst>
            </p:cNvPr>
            <p:cNvCxnSpPr>
              <a:cxnSpLocks/>
            </p:cNvCxnSpPr>
            <p:nvPr/>
          </p:nvCxnSpPr>
          <p:spPr>
            <a:xfrm flipV="1">
              <a:off x="5883563" y="2753592"/>
              <a:ext cx="1431637" cy="84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5405AAF-807C-4EC6-A6FE-7F2833DF4471}"/>
                </a:ext>
              </a:extLst>
            </p:cNvPr>
            <p:cNvCxnSpPr>
              <a:cxnSpLocks/>
            </p:cNvCxnSpPr>
            <p:nvPr/>
          </p:nvCxnSpPr>
          <p:spPr>
            <a:xfrm flipV="1">
              <a:off x="5874326" y="2124364"/>
              <a:ext cx="877455" cy="147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523BDB1-70BD-4387-A753-577644E52BB8}"/>
                </a:ext>
              </a:extLst>
            </p:cNvPr>
            <p:cNvCxnSpPr>
              <a:cxnSpLocks/>
            </p:cNvCxnSpPr>
            <p:nvPr/>
          </p:nvCxnSpPr>
          <p:spPr>
            <a:xfrm>
              <a:off x="5883563" y="3592944"/>
              <a:ext cx="1431637" cy="777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D4E1474-337C-40C2-94DA-51B677B45403}"/>
                </a:ext>
              </a:extLst>
            </p:cNvPr>
            <p:cNvCxnSpPr>
              <a:cxnSpLocks/>
            </p:cNvCxnSpPr>
            <p:nvPr/>
          </p:nvCxnSpPr>
          <p:spPr>
            <a:xfrm>
              <a:off x="5883563" y="3602180"/>
              <a:ext cx="817419" cy="1339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CB82A9D-3D00-48E0-9BC6-D05E7B9A6199}"/>
                </a:ext>
              </a:extLst>
            </p:cNvPr>
            <p:cNvCxnSpPr/>
            <p:nvPr/>
          </p:nvCxnSpPr>
          <p:spPr>
            <a:xfrm>
              <a:off x="5874327" y="3595255"/>
              <a:ext cx="1754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35A46DE3-611A-4B66-837E-889181B8DB27}"/>
              </a:ext>
            </a:extLst>
          </p:cNvPr>
          <p:cNvSpPr txBox="1"/>
          <p:nvPr/>
        </p:nvSpPr>
        <p:spPr>
          <a:xfrm>
            <a:off x="6718296" y="3918886"/>
            <a:ext cx="1070431" cy="307777"/>
          </a:xfrm>
          <a:prstGeom prst="rect">
            <a:avLst/>
          </a:prstGeom>
          <a:noFill/>
        </p:spPr>
        <p:txBody>
          <a:bodyPr wrap="square" rtlCol="0">
            <a:spAutoFit/>
          </a:bodyPr>
          <a:lstStyle/>
          <a:p>
            <a:r>
              <a:rPr lang="en-US" dirty="0"/>
              <a:t>30</a:t>
            </a:r>
          </a:p>
        </p:txBody>
      </p:sp>
      <p:sp>
        <p:nvSpPr>
          <p:cNvPr id="13" name="Arc 12">
            <a:extLst>
              <a:ext uri="{FF2B5EF4-FFF2-40B4-BE49-F238E27FC236}">
                <a16:creationId xmlns:a16="http://schemas.microsoft.com/office/drawing/2014/main" id="{D1B359CF-E184-446B-BBE0-6AB7B5246253}"/>
              </a:ext>
            </a:extLst>
          </p:cNvPr>
          <p:cNvSpPr/>
          <p:nvPr/>
        </p:nvSpPr>
        <p:spPr>
          <a:xfrm rot="1199334">
            <a:off x="6029187" y="4186224"/>
            <a:ext cx="821284" cy="56706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a:extLst>
              <a:ext uri="{FF2B5EF4-FFF2-40B4-BE49-F238E27FC236}">
                <a16:creationId xmlns:a16="http://schemas.microsoft.com/office/drawing/2014/main" id="{BA34DCE8-F83D-4BDB-A351-41DB194A4025}"/>
              </a:ext>
            </a:extLst>
          </p:cNvPr>
          <p:cNvSpPr/>
          <p:nvPr/>
        </p:nvSpPr>
        <p:spPr>
          <a:xfrm rot="1199334">
            <a:off x="6253559" y="4579057"/>
            <a:ext cx="821284" cy="56706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86EEAB9A-D273-4B05-84F4-A6AAA0F696CC}"/>
              </a:ext>
            </a:extLst>
          </p:cNvPr>
          <p:cNvSpPr txBox="1"/>
          <p:nvPr/>
        </p:nvSpPr>
        <p:spPr>
          <a:xfrm>
            <a:off x="7077795" y="4532219"/>
            <a:ext cx="1070431" cy="307777"/>
          </a:xfrm>
          <a:prstGeom prst="rect">
            <a:avLst/>
          </a:prstGeom>
          <a:noFill/>
        </p:spPr>
        <p:txBody>
          <a:bodyPr wrap="square" rtlCol="0">
            <a:spAutoFit/>
          </a:bodyPr>
          <a:lstStyle/>
          <a:p>
            <a:r>
              <a:rPr lang="en-US" dirty="0"/>
              <a:t>30</a:t>
            </a:r>
          </a:p>
        </p:txBody>
      </p:sp>
      <p:sp>
        <p:nvSpPr>
          <p:cNvPr id="2" name="Left Brace 1">
            <a:extLst>
              <a:ext uri="{FF2B5EF4-FFF2-40B4-BE49-F238E27FC236}">
                <a16:creationId xmlns:a16="http://schemas.microsoft.com/office/drawing/2014/main" id="{3E5D58B9-370A-4035-B607-E981439AED37}"/>
              </a:ext>
            </a:extLst>
          </p:cNvPr>
          <p:cNvSpPr/>
          <p:nvPr/>
        </p:nvSpPr>
        <p:spPr>
          <a:xfrm rot="19789835">
            <a:off x="6013901" y="5093242"/>
            <a:ext cx="429334" cy="14494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9B2BAD98-3A1E-44CA-822E-F9C1DA853DD1}"/>
              </a:ext>
            </a:extLst>
          </p:cNvPr>
          <p:cNvSpPr txBox="1"/>
          <p:nvPr/>
        </p:nvSpPr>
        <p:spPr>
          <a:xfrm>
            <a:off x="5707937" y="5772045"/>
            <a:ext cx="1070431" cy="307777"/>
          </a:xfrm>
          <a:prstGeom prst="rect">
            <a:avLst/>
          </a:prstGeom>
          <a:noFill/>
        </p:spPr>
        <p:txBody>
          <a:bodyPr wrap="square" rtlCol="0">
            <a:spAutoFit/>
          </a:bodyPr>
          <a:lstStyle/>
          <a:p>
            <a:r>
              <a:rPr lang="en-US" dirty="0"/>
              <a:t>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838200" y="574305"/>
            <a:ext cx="10515600" cy="156737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dirty="0"/>
              <a:t>Step 2) Find mathematical representation of free space</a:t>
            </a:r>
            <a:br>
              <a:rPr lang="en-US" dirty="0"/>
            </a:br>
            <a:r>
              <a:rPr lang="en-US" dirty="0">
                <a:solidFill>
                  <a:srgbClr val="FF0000"/>
                </a:solidFill>
              </a:rPr>
              <a:t>(Retain from previous project)</a:t>
            </a:r>
            <a:br>
              <a:rPr lang="en-US" dirty="0"/>
            </a:br>
            <a:endParaRPr dirty="0"/>
          </a:p>
        </p:txBody>
      </p:sp>
      <p:sp>
        <p:nvSpPr>
          <p:cNvPr id="148" name="Google Shape;148;p21"/>
          <p:cNvSpPr txBox="1">
            <a:spLocks noGrp="1"/>
          </p:cNvSpPr>
          <p:nvPr>
            <p:ph type="body" idx="1"/>
          </p:nvPr>
        </p:nvSpPr>
        <p:spPr>
          <a:xfrm>
            <a:off x="838200" y="214167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b="1" dirty="0"/>
              <a:t>Use Half planes and semi-algebraic models </a:t>
            </a:r>
            <a:r>
              <a:rPr lang="en-US" dirty="0"/>
              <a:t>to represent the obstacle space.</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2011</TotalTime>
  <Words>1145</Words>
  <Application>Microsoft Office PowerPoint</Application>
  <PresentationFormat>Widescreen</PresentationFormat>
  <Paragraphs>98</Paragraphs>
  <Slides>19</Slides>
  <Notes>8</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Project 3 Phase 1: Implementation A* algorithm  for a mobile Robot</vt:lpstr>
      <vt:lpstr>PowerPoint Presentation</vt:lpstr>
      <vt:lpstr>  Action Set</vt:lpstr>
      <vt:lpstr>PowerPoint Presentation</vt:lpstr>
      <vt:lpstr>Project 3 Description</vt:lpstr>
      <vt:lpstr>Step 0: Get the Inputs from the User</vt:lpstr>
      <vt:lpstr>Theta_g and Theta</vt:lpstr>
      <vt:lpstr> Step 1) Define the actions in a mathematical format  </vt:lpstr>
      <vt:lpstr>Step 2) Find mathematical representation of free space (Retain from previous project) </vt:lpstr>
      <vt:lpstr>Step 3): implement A* search algorithm to search the tree and to find the optimal path </vt:lpstr>
      <vt:lpstr>Step 3 (Continue) - Graph</vt:lpstr>
      <vt:lpstr> Generate the graph</vt:lpstr>
      <vt:lpstr>Step 4) Find the optimal path (Backtracking) (Retain from previous project)</vt:lpstr>
      <vt:lpstr>Step 5) Represent the optimal path (Retain from previous project)</vt:lpstr>
      <vt:lpstr>Step 5 (continue): Display the graph in the configuration space </vt:lpstr>
      <vt:lpstr>Visualization</vt:lpstr>
      <vt:lpstr>Step 6) Display the optimal path in the map</vt:lpstr>
      <vt:lpstr>Final Map</vt:lpstr>
      <vt:lpstr>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Implementation of Dijkstra algorithm for a Point and Rigid Robot</dc:title>
  <dc:creator>Reza Monfaredi</dc:creator>
  <cp:lastModifiedBy>Monfaredi, Reza</cp:lastModifiedBy>
  <cp:revision>54</cp:revision>
  <dcterms:modified xsi:type="dcterms:W3CDTF">2022-03-11T20:09:04Z</dcterms:modified>
</cp:coreProperties>
</file>