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Object Detection Revisited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489508"/>
          </a:xfrm>
        </p:spPr>
        <p:txBody>
          <a:bodyPr/>
          <a:lstStyle/>
          <a:p>
            <a:r>
              <a:rPr lang="en-US" dirty="0" smtClean="0"/>
              <a:t>(Texture + Color) based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3103" y="580837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PULKIT PRAKASH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2933700" y="425003"/>
                <a:ext cx="8770571" cy="628488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Suppose background model histograms of same big block over time 1,2,………,t are: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,……………………,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= initial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having each bin value equal to (1/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Then, we update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as follows: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(i) = (1-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(i</a:t>
                </a:r>
                <a:r>
                  <a:rPr lang="en-US" dirty="0" smtClean="0"/>
                  <a:t>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(i)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learning rate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425003"/>
                <a:ext cx="8770571" cy="6284889"/>
              </a:xfrm>
              <a:prstGeom prst="rect">
                <a:avLst/>
              </a:prstGeom>
              <a:blipFill rotWithShape="0">
                <a:blip r:embed="rId2"/>
                <a:stretch>
                  <a:fillRect l="-764" t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12147" y="2571223"/>
            <a:ext cx="3271234" cy="442434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24617"/>
            <a:ext cx="8770571" cy="866560"/>
          </a:xfrm>
        </p:spPr>
        <p:txBody>
          <a:bodyPr/>
          <a:lstStyle/>
          <a:p>
            <a:r>
              <a:rPr lang="en-US" dirty="0" smtClean="0"/>
              <a:t>Foreground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522806"/>
                <a:ext cx="8770571" cy="41999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calculate the probability of big block belonging to background as: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(i).T(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(i),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:r>
                  <a:rPr lang="en-US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(i),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Next, we finds the probability of small block belonging to background according to the average of probabilities of all big blocks it belongs to using the equation: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/n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n = number of big blocks which the small block belongs to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=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big block out of 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522806"/>
                <a:ext cx="8770571" cy="4199966"/>
              </a:xfrm>
              <a:blipFill rotWithShape="0">
                <a:blip r:embed="rId2"/>
                <a:stretch>
                  <a:fillRect l="-764" t="-581" r="-625"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99274" y="2970469"/>
            <a:ext cx="3271234" cy="532586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4699" y="5174367"/>
            <a:ext cx="2372883" cy="505217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74377" y="637730"/>
                <a:ext cx="8770571" cy="18092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Finally, we calculate whether the small block belongs to the background or foreground according to some threshold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’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 we can say that small block belongs to the background ;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otherwise, we say that it belongs to the foreground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7" y="637730"/>
                <a:ext cx="8770571" cy="1809256"/>
              </a:xfrm>
              <a:prstGeom prst="rect">
                <a:avLst/>
              </a:prstGeom>
              <a:blipFill rotWithShape="0">
                <a:blip r:embed="rId2"/>
                <a:stretch>
                  <a:fillRect l="-764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Imprint MT Shadow" panose="04020605060303030202" pitchFamily="82" charset="0"/>
              </a:rPr>
              <a:t>B</a:t>
            </a:r>
            <a:r>
              <a:rPr lang="en-US" sz="2800" u="sng" dirty="0" smtClean="0">
                <a:latin typeface="Imprint MT Shadow" panose="04020605060303030202" pitchFamily="82" charset="0"/>
                <a:ea typeface="Kozuka Gothic Pro B" panose="020B0800000000000000" pitchFamily="34" charset="-128"/>
              </a:rPr>
              <a:t>LOCKWISE BACKGROUND MODEL BASED ON </a:t>
            </a:r>
            <a:r>
              <a:rPr lang="en-US" sz="2800" u="sng" dirty="0" smtClean="0">
                <a:solidFill>
                  <a:schemeClr val="bg2">
                    <a:lumMod val="50000"/>
                  </a:schemeClr>
                </a:solidFill>
                <a:latin typeface="Imprint MT Shadow" panose="04020605060303030202" pitchFamily="82" charset="0"/>
                <a:ea typeface="Kozuka Gothic Pro B" panose="020B0800000000000000" pitchFamily="34" charset="-128"/>
              </a:rPr>
              <a:t>COLOR </a:t>
            </a:r>
            <a:r>
              <a:rPr lang="en-US" sz="2800" u="sng" dirty="0" smtClean="0">
                <a:latin typeface="Imprint MT Shadow" panose="04020605060303030202" pitchFamily="82" charset="0"/>
                <a:ea typeface="Kozuka Gothic Pro B" panose="020B0800000000000000" pitchFamily="34" charset="-128"/>
              </a:rPr>
              <a:t>INFORMATION</a:t>
            </a:r>
            <a:endParaRPr lang="en-US" sz="2800" u="sng" dirty="0">
              <a:latin typeface="Imprint MT Shadow" panose="04020605060303030202" pitchFamily="82" charset="0"/>
              <a:ea typeface="Kozuka Gothic Pro B" panose="020B08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color model…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deal with smooth surfaces easily, such 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roads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body of cars</a:t>
            </a:r>
          </a:p>
          <a:p>
            <a:pPr marL="0" indent="0">
              <a:buNone/>
            </a:pPr>
            <a:r>
              <a:rPr lang="en-US" dirty="0" smtClean="0"/>
              <a:t>	-&gt; pedestrians with single-color clothes</a:t>
            </a:r>
          </a:p>
          <a:p>
            <a:r>
              <a:rPr lang="en-US" dirty="0" smtClean="0"/>
              <a:t>Also proves useful in cases when most of the patterns of foreground parts belong to dominant background patterns but only have a different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7639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Background </a:t>
            </a:r>
            <a:r>
              <a:rPr lang="en-US" dirty="0"/>
              <a:t>I</a:t>
            </a:r>
            <a:r>
              <a:rPr lang="en-US" dirty="0" smtClean="0"/>
              <a:t>mage updating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438400"/>
                <a:ext cx="8770571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 update a temporary background image and compare it with the new coming frame to find the background and foreground</a:t>
                </a:r>
              </a:p>
              <a:p>
                <a:r>
                  <a:rPr lang="en-US" dirty="0" smtClean="0"/>
                  <a:t>Temporary background image is updated according to the following equation: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= new coming frame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r>
                  <a:rPr lang="en-US" dirty="0" smtClean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(updating rate)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   w = updating time window size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438400"/>
                <a:ext cx="8770571" cy="4419600"/>
              </a:xfrm>
              <a:blipFill rotWithShape="0">
                <a:blip r:embed="rId2"/>
                <a:stretch>
                  <a:fillRect l="-764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47752" y="3567448"/>
            <a:ext cx="4623516" cy="953036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48651"/>
            <a:ext cx="8770571" cy="977116"/>
          </a:xfrm>
        </p:spPr>
        <p:txBody>
          <a:bodyPr/>
          <a:lstStyle/>
          <a:p>
            <a:r>
              <a:rPr lang="en-US" dirty="0" smtClean="0"/>
              <a:t>Foreground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266683"/>
                <a:ext cx="8770571" cy="45913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When a new frame comes, calculate average color difference between each of its small blocks and the corresponding small block in the temporary background image separately for each color channel as follows: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= number of pixels in each small block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pixel value in small block of the temporary background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image for r-color channel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pixel value in small block of </a:t>
                </a:r>
                <a:r>
                  <a:rPr lang="en-US" dirty="0" smtClean="0"/>
                  <a:t>the new frame for r-color 		channel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266683"/>
                <a:ext cx="8770571" cy="4591318"/>
              </a:xfrm>
              <a:blipFill rotWithShape="0">
                <a:blip r:embed="rId2"/>
                <a:stretch>
                  <a:fillRect l="-764" t="-1062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721994" y="3322749"/>
            <a:ext cx="3168203" cy="459088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19847" y="3822881"/>
            <a:ext cx="3168203" cy="459088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9846" y="4312278"/>
            <a:ext cx="3168203" cy="459088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2933700" y="339123"/>
                <a:ext cx="8770571" cy="3651504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Then we average the color difference of all 3 channels to get final color information of that particular small block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D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).(1/255.255.3)</a:t>
                </a:r>
              </a:p>
              <a:p>
                <a:r>
                  <a:rPr lang="en-US" dirty="0" smtClean="0"/>
                  <a:t>So, D has a value between 0 and 1</a:t>
                </a:r>
              </a:p>
              <a:p>
                <a:r>
                  <a:rPr lang="en-US" dirty="0" smtClean="0"/>
                  <a:t>Finally, we can judge the belongingness of small block to foreground or background by some threshold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’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𝑏𝑒𝑙𝑜𝑛𝑔𝑠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𝑏𝑎𝑐𝑘𝑔𝑟𝑜𝑢𝑛𝑑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𝑏𝑒𝑙𝑜𝑛𝑔𝑠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𝑓𝑜𝑟𝑒𝑔𝑟𝑜𝑢𝑛𝑑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339123"/>
                <a:ext cx="8770571" cy="3651504"/>
              </a:xfrm>
              <a:prstGeom prst="rect">
                <a:avLst/>
              </a:prstGeom>
              <a:blipFill rotWithShape="0">
                <a:blip r:embed="rId2"/>
                <a:stretch>
                  <a:fillRect l="-1112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747752" y="1056068"/>
            <a:ext cx="5628068" cy="562118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Imprint MT Shadow" panose="04020605060303030202" pitchFamily="82" charset="0"/>
              </a:rPr>
              <a:t>INTEGRATION OF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latin typeface="Imprint MT Shadow" panose="04020605060303030202" pitchFamily="82" charset="0"/>
              </a:rPr>
              <a:t>TEXTURE</a:t>
            </a:r>
            <a:r>
              <a:rPr lang="en-US" u="sng" dirty="0" smtClean="0">
                <a:latin typeface="Imprint MT Shadow" panose="04020605060303030202" pitchFamily="82" charset="0"/>
              </a:rPr>
              <a:t> AND 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latin typeface="Imprint MT Shadow" panose="04020605060303030202" pitchFamily="82" charset="0"/>
              </a:rPr>
              <a:t>COLOR</a:t>
            </a:r>
            <a:r>
              <a:rPr lang="en-US" u="sng" dirty="0" smtClean="0">
                <a:latin typeface="Imprint MT Shadow" panose="04020605060303030202" pitchFamily="82" charset="0"/>
              </a:rPr>
              <a:t> INFORMATION</a:t>
            </a:r>
            <a:endParaRPr lang="en-US" u="sng" dirty="0">
              <a:latin typeface="Imprint MT Shadow" panose="040206050603030302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2614412" y="339123"/>
                <a:ext cx="9465972" cy="4477576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Final decision for a small block belonging to background or foreground can be made according to the following equation: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Decision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𝑓𝑜𝑟𝑒𝑔𝑟𝑜𝑢𝑛𝑑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&gt;(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𝑏𝑎𝑐𝑘𝑔𝑟𝑜𝑢𝑛𝑑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= scale factor and its proper value can help detect more effective   	             	                    foreground parts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412" y="339123"/>
                <a:ext cx="9465972" cy="4477576"/>
              </a:xfrm>
              <a:prstGeom prst="rect">
                <a:avLst/>
              </a:prstGeom>
              <a:blipFill rotWithShape="0">
                <a:blip r:embed="rId2"/>
                <a:stretch>
                  <a:fillRect l="-708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10625" y="1171977"/>
            <a:ext cx="9079606" cy="935606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previous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cast shadow problem</a:t>
            </a:r>
          </a:p>
          <a:p>
            <a:r>
              <a:rPr lang="en-US" dirty="0" smtClean="0"/>
              <a:t>Detection boundary is coarse</a:t>
            </a:r>
          </a:p>
          <a:p>
            <a:r>
              <a:rPr lang="en-US" dirty="0" smtClean="0"/>
              <a:t>Adjacent moving objects tend to be connected</a:t>
            </a:r>
          </a:p>
          <a:p>
            <a:r>
              <a:rPr lang="en-US" dirty="0" smtClean="0"/>
              <a:t>Multi Histogram models are 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9" y="5288067"/>
            <a:ext cx="2268946" cy="1515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70" y="5285272"/>
            <a:ext cx="2272976" cy="1518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60" y="5290861"/>
            <a:ext cx="2268785" cy="1512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8" y="3696244"/>
            <a:ext cx="2268947" cy="1512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70" y="3687777"/>
            <a:ext cx="2268785" cy="1521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60" y="3696244"/>
            <a:ext cx="2272975" cy="1515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248068"/>
                  </p:ext>
                </p:extLst>
              </p:nvPr>
            </p:nvGraphicFramePr>
            <p:xfrm>
              <a:off x="3254985" y="2355219"/>
              <a:ext cx="8128000" cy="7804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953"/>
                    <a:gridCol w="921047"/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𝑆𝐼𝐿𝑇𝑃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𝑆𝐼𝐿𝑇𝑃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0.50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248068"/>
                  </p:ext>
                </p:extLst>
              </p:nvPr>
            </p:nvGraphicFramePr>
            <p:xfrm>
              <a:off x="3254985" y="2355219"/>
              <a:ext cx="8128000" cy="7804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953"/>
                    <a:gridCol w="921047"/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82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549" t="-1587" r="-635714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20395" t="-1587" r="-661184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599" t="-1587" r="-50179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0599" t="-1587" r="-40179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03012" t="-1587" r="-304217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500000" t="-1587" r="-202395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600000" t="-1587" r="-102395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700000" t="-1587" r="-2395" b="-120635"/>
                          </a:stretch>
                        </a:blipFill>
                      </a:tcPr>
                    </a:tc>
                  </a:tr>
                  <a:tr h="3975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549" t="-96970" r="-635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0.50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0.05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9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4971247" y="3103808"/>
            <a:ext cx="431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The parameter values used in the experiment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679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94" y="3488351"/>
            <a:ext cx="3058670" cy="203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37" y="3488351"/>
            <a:ext cx="3058670" cy="2039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80" y="3488351"/>
            <a:ext cx="3058670" cy="203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92" y="1144397"/>
            <a:ext cx="3058669" cy="203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1" y="1162803"/>
            <a:ext cx="3058669" cy="203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25" y="1162803"/>
            <a:ext cx="3058669" cy="2039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7697" y="5758884"/>
            <a:ext cx="7821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Frames from an </a:t>
            </a:r>
            <a:r>
              <a:rPr lang="en-US" u="sng" dirty="0" smtClean="0"/>
              <a:t>in</a:t>
            </a:r>
            <a:r>
              <a:rPr lang="en-US" u="sng" dirty="0" smtClean="0"/>
              <a:t>door </a:t>
            </a:r>
            <a:r>
              <a:rPr lang="en-US" u="sng" dirty="0"/>
              <a:t>test sequence where </a:t>
            </a:r>
            <a:r>
              <a:rPr lang="en-US" u="sng" dirty="0" smtClean="0"/>
              <a:t>a person is working </a:t>
            </a:r>
            <a:r>
              <a:rPr lang="en-US" u="sng" dirty="0" smtClean="0"/>
              <a:t>in an </a:t>
            </a:r>
            <a:r>
              <a:rPr lang="en-US" u="sng" dirty="0" smtClean="0"/>
              <a:t>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5792" y="3065172"/>
            <a:ext cx="2571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THE END!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Fusion of Color &amp; Texture, to handle illumination variation and smooth background-foreground problem</a:t>
            </a:r>
          </a:p>
          <a:p>
            <a:r>
              <a:rPr lang="en-US" dirty="0" smtClean="0"/>
              <a:t>Single histogram model is established for each block, to speed up process and for less consumption of memory. Also, it can handle dynamic background and multi-modal problem</a:t>
            </a:r>
          </a:p>
          <a:p>
            <a:r>
              <a:rPr lang="en-US" dirty="0" smtClean="0"/>
              <a:t>Two levels of block sizes are used, to achieve more accurate foreground detection</a:t>
            </a:r>
          </a:p>
          <a:p>
            <a:r>
              <a:rPr lang="en-US" dirty="0" smtClean="0"/>
              <a:t>A new quality measure is designed, to detect different moving objects separately without breaking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>
                <a:latin typeface="Imprint MT Shadow" panose="04020605060303030202" pitchFamily="82" charset="0"/>
              </a:rPr>
              <a:t>BLOCKWISE BACKGROUND MODEL BASED ON </a:t>
            </a:r>
            <a:r>
              <a:rPr lang="en-US" sz="3100" u="sng" dirty="0">
                <a:solidFill>
                  <a:schemeClr val="bg2">
                    <a:lumMod val="50000"/>
                  </a:schemeClr>
                </a:solidFill>
                <a:latin typeface="Imprint MT Shadow" panose="04020605060303030202" pitchFamily="82" charset="0"/>
              </a:rPr>
              <a:t>TEXTURE </a:t>
            </a:r>
            <a:r>
              <a:rPr lang="en-US" sz="3100" u="sng" dirty="0">
                <a:latin typeface="Imprint MT Shadow" panose="04020605060303030202" pitchFamily="82" charset="0"/>
              </a:rPr>
              <a:t>INFORMATION</a:t>
            </a:r>
            <a:r>
              <a:rPr lang="en-US" sz="4000" u="sng" dirty="0">
                <a:latin typeface="Imprint MT Shadow" panose="04020605060303030202" pitchFamily="82" charset="0"/>
              </a:rPr>
              <a:t/>
            </a:r>
            <a:br>
              <a:rPr lang="en-US" sz="4000" u="sng" dirty="0">
                <a:latin typeface="Imprint MT Shadow" panose="04020605060303030202" pitchFamily="82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SILTP(scale invariant local ternary pattern)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84" y="3094619"/>
            <a:ext cx="5819236" cy="1856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347" y="5602310"/>
            <a:ext cx="29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Fig</a:t>
            </a:r>
            <a:r>
              <a:rPr lang="en-US" dirty="0" smtClean="0"/>
              <a:t>: Calculating the SILTP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933700" y="403533"/>
                <a:ext cx="8770571" cy="3651504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More robust to illumination changes</a:t>
                </a:r>
              </a:p>
              <a:p>
                <a:r>
                  <a:rPr lang="en-US" dirty="0" smtClean="0"/>
                  <a:t>SILTP can be encoded as: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𝑆𝐼𝐿𝑇𝑃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b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= gray intensity value of the center pixel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gray intensity values of the N neighborhood pixels at a radius R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 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/>
                  <a:t> = concatenation operator of binary strings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= scale factor indicating the comparing range</a:t>
                </a:r>
              </a:p>
              <a:p>
                <a:pPr marL="0" indent="0">
                  <a:buFont typeface="Corbel" panose="020B0503020204020204" pitchFamily="34" charset="0"/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01    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10    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00               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403533"/>
                <a:ext cx="8770571" cy="3651504"/>
              </a:xfrm>
              <a:prstGeom prst="rect">
                <a:avLst/>
              </a:prstGeom>
              <a:blipFill rotWithShape="0">
                <a:blip r:embed="rId2"/>
                <a:stretch>
                  <a:fillRect l="-695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850784" y="1133341"/>
            <a:ext cx="3541690" cy="407569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684256"/>
            <a:ext cx="8770571" cy="1131666"/>
          </a:xfrm>
        </p:spPr>
        <p:txBody>
          <a:bodyPr/>
          <a:lstStyle/>
          <a:p>
            <a:r>
              <a:rPr lang="en-US" dirty="0" smtClean="0"/>
              <a:t>Block-based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1169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develop a two-level block size strategy </a:t>
            </a:r>
          </a:p>
          <a:p>
            <a:r>
              <a:rPr lang="en-US" dirty="0" smtClean="0"/>
              <a:t>Each image is divided into small blocks: four small blocks form a big block, while big blocks are partially overlapping</a:t>
            </a:r>
          </a:p>
          <a:p>
            <a:r>
              <a:rPr lang="en-US" dirty="0" smtClean="0"/>
              <a:t>Background model is calculated for each big block but final foreground detection is made according to small blocks</a:t>
            </a:r>
          </a:p>
          <a:p>
            <a:r>
              <a:rPr lang="en-US" u="sng" dirty="0" smtClean="0"/>
              <a:t>Advantages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Background model from big block is more stable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Partially overlapping technique is able to obtain more information than 	     non-overlapping technique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Detection of foreground from small blocks is more fine</a:t>
            </a:r>
          </a:p>
        </p:txBody>
      </p:sp>
    </p:spTree>
    <p:extLst>
      <p:ext uri="{BB962C8B-B14F-4D97-AF65-F5344CB8AC3E}">
        <p14:creationId xmlns:p14="http://schemas.microsoft.com/office/powerpoint/2010/main" val="14103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933700" y="540913"/>
                <a:ext cx="8770571" cy="240834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calculate SILTP histogram</a:t>
                </a:r>
                <a:r>
                  <a:rPr lang="en-US" dirty="0"/>
                  <a:t>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’ for each big </a:t>
                </a:r>
                <a:r>
                  <a:rPr lang="en-US" dirty="0" smtClean="0"/>
                  <a:t>block as follows: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+ 1/(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SILTP code of pixel i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       Total no of bins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= size of big block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540913"/>
                <a:ext cx="8770571" cy="2408349"/>
              </a:xfrm>
              <a:prstGeom prst="rect">
                <a:avLst/>
              </a:prstGeom>
              <a:blipFill rotWithShape="0">
                <a:blip r:embed="rId2"/>
                <a:stretch>
                  <a:fillRect l="-764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4436772"/>
            <a:ext cx="2752859" cy="1835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358" y="1745087"/>
            <a:ext cx="3544913" cy="236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45" y="4436772"/>
            <a:ext cx="2752859" cy="183523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9127904" y="4108361"/>
            <a:ext cx="803911" cy="32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5921063" y="5280339"/>
            <a:ext cx="338070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7752" y="991674"/>
            <a:ext cx="3271234" cy="463639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4723" y="625912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Original image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953131" y="6259132"/>
            <a:ext cx="436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SILTP image (after converting into gray scale)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216723" y="4058921"/>
            <a:ext cx="355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SILTP histogram of highlighted block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372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438399"/>
                <a:ext cx="8770571" cy="427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construct the background model of each block with only one histogram whose bins indicates the appearing probabilities of its corresponding patterns in this block</a:t>
                </a:r>
              </a:p>
              <a:p>
                <a:r>
                  <a:rPr lang="en-US" dirty="0" smtClean="0"/>
                  <a:t>We focus on pattern appearing in the block area</a:t>
                </a:r>
              </a:p>
              <a:p>
                <a:r>
                  <a:rPr lang="en-US" dirty="0" smtClean="0"/>
                  <a:t>Patterns which occur more frequently are more likely to be background patterns</a:t>
                </a:r>
              </a:p>
              <a:p>
                <a:r>
                  <a:rPr lang="en-US" dirty="0" smtClean="0"/>
                  <a:t>More background patterns, means more likely it is a background block</a:t>
                </a:r>
              </a:p>
              <a:p>
                <a:r>
                  <a:rPr lang="en-US" dirty="0" smtClean="0"/>
                  <a:t>Let, SILTP histograms of one big block over time 1,2,……….,t are: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,……………………,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438399"/>
                <a:ext cx="8770571" cy="4271493"/>
              </a:xfrm>
              <a:blipFill rotWithShape="0">
                <a:blip r:embed="rId2"/>
                <a:stretch>
                  <a:fillRect l="-764" t="-571" r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1604</TotalTime>
  <Words>531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Kozuka Gothic Pro B</vt:lpstr>
      <vt:lpstr>Algerian</vt:lpstr>
      <vt:lpstr>Calibri</vt:lpstr>
      <vt:lpstr>Cambria Math</vt:lpstr>
      <vt:lpstr>Century Schoolbook</vt:lpstr>
      <vt:lpstr>Corbel</vt:lpstr>
      <vt:lpstr>Imprint MT Shadow</vt:lpstr>
      <vt:lpstr>Feathered</vt:lpstr>
      <vt:lpstr>Moving Object Detection Revisited</vt:lpstr>
      <vt:lpstr>Problems with previous Models?</vt:lpstr>
      <vt:lpstr>New Strategy…</vt:lpstr>
      <vt:lpstr>BLOCKWISE BACKGROUND MODEL BASED ON TEXTURE INFORMATION </vt:lpstr>
      <vt:lpstr>SILTP(scale invariant local ternary pattern)</vt:lpstr>
      <vt:lpstr>PowerPoint Presentation</vt:lpstr>
      <vt:lpstr>Block-based method</vt:lpstr>
      <vt:lpstr>PowerPoint Presentation</vt:lpstr>
      <vt:lpstr>Background Modelling</vt:lpstr>
      <vt:lpstr>PowerPoint Presentation</vt:lpstr>
      <vt:lpstr>Foreground Detection</vt:lpstr>
      <vt:lpstr>PowerPoint Presentation</vt:lpstr>
      <vt:lpstr>BLOCKWISE BACKGROUND MODEL BASED ON COLOR INFORMATION</vt:lpstr>
      <vt:lpstr>Advantages of color model…</vt:lpstr>
      <vt:lpstr>Temporary Background Image updating</vt:lpstr>
      <vt:lpstr>Foreground detection</vt:lpstr>
      <vt:lpstr>PowerPoint Presentation</vt:lpstr>
      <vt:lpstr>INTEGRATION OF TEXTURE AND COLOR INFORMATION</vt:lpstr>
      <vt:lpstr>PowerPoint Presentation</vt:lpstr>
      <vt:lpstr>Experiment 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Object Detection Revisited</dc:title>
  <dc:creator>pulkit prakash</dc:creator>
  <cp:lastModifiedBy>pulkit prakash</cp:lastModifiedBy>
  <cp:revision>60</cp:revision>
  <dcterms:created xsi:type="dcterms:W3CDTF">2016-07-24T11:34:35Z</dcterms:created>
  <dcterms:modified xsi:type="dcterms:W3CDTF">2017-01-11T10:03:39Z</dcterms:modified>
</cp:coreProperties>
</file>