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9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18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85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43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3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3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8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0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1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4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12" Type="http://schemas.openxmlformats.org/officeDocument/2006/relationships/image" Target="../media/image2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11" Type="http://schemas.openxmlformats.org/officeDocument/2006/relationships/image" Target="../media/image38.jpg"/><Relationship Id="rId5" Type="http://schemas.openxmlformats.org/officeDocument/2006/relationships/image" Target="../media/image32.jp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“LBp- Texture Method”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9156" y="613034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- PULKIT PRAKASH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347730"/>
                <a:ext cx="9905999" cy="62462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So, if the histogram of a new coming block is similar to any of it’s model histogram: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(i) We update the bins of the matched model histogram as: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[i]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[i] +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[i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]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[0,1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]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matched model histogram at time ‘t’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= user defined learning </a:t>
                </a:r>
                <a:r>
                  <a:rPr lang="en-US" dirty="0" smtClean="0"/>
                  <a:t>rate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(ii)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=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[0,1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]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= weight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matched model histogram at time ‘t’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𝑚𝑎𝑡𝑐h𝑒𝑑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h𝑖𝑠𝑡𝑜𝑔𝑟𝑎𝑚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 smtClean="0"/>
                  <a:t> = user defined learning rate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347730"/>
                <a:ext cx="9905999" cy="6246253"/>
              </a:xfrm>
              <a:blipFill rotWithShape="0">
                <a:blip r:embed="rId2"/>
                <a:stretch>
                  <a:fillRect l="-1231" t="-1659" r="-800" b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72974" y="1756876"/>
            <a:ext cx="6524244" cy="643943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2974" y="3912997"/>
            <a:ext cx="6397635" cy="643943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92428"/>
            <a:ext cx="9905999" cy="5198773"/>
          </a:xfrm>
        </p:spPr>
        <p:txBody>
          <a:bodyPr/>
          <a:lstStyle/>
          <a:p>
            <a:r>
              <a:rPr lang="en-US" dirty="0" smtClean="0"/>
              <a:t>If none of the model histograms is matched with the new histogram then,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(i) If number of model histograms is less than k, we append new 	  	    histogram at the last position.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(ii) If not, we replace the lowest weight histogram with the new histogram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and assigns it a lowest initial weight.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23749"/>
                <a:ext cx="9905999" cy="4031087"/>
              </a:xfrm>
            </p:spPr>
            <p:txBody>
              <a:bodyPr/>
              <a:lstStyle/>
              <a:p>
                <a:r>
                  <a:rPr lang="en-US" dirty="0" smtClean="0"/>
                  <a:t>Once we are completed with all the frames we have to decide which k-model histograms are most likely to form background by using the following eq.: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[0,1]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i.e. out of the k-model histograms we will select only first B-histograms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based on the user defined threshold value – 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’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𝑙𝑎𝑟𝑔𝑒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𝑚𝑢𝑙𝑡𝑖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𝑏𝑎𝑐𝑘𝑔𝑟𝑜𝑢𝑛𝑑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𝑠𝑚𝑎𝑙𝑙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𝑠𝑖𝑛𝑔𝑙𝑒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𝑏𝑎𝑐𝑘𝑔𝑟𝑜𝑢𝑛𝑑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23749"/>
                <a:ext cx="9905999" cy="4031087"/>
              </a:xfrm>
              <a:blipFill rotWithShape="0">
                <a:blip r:embed="rId3"/>
                <a:stretch>
                  <a:fillRect l="-1231" t="-2118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4709" y="631065"/>
            <a:ext cx="9807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SELECTION OF MOST PROBABLE BACKGROUND MODELS</a:t>
            </a:r>
            <a:endParaRPr lang="en-US" sz="32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6712" y="3001775"/>
            <a:ext cx="4559121" cy="643943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lgerian" panose="04020705040A02060702" pitchFamily="82" charset="0"/>
              </a:rPr>
              <a:t>Foreground detection</a:t>
            </a:r>
            <a:endParaRPr lang="en-US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selected background models for each block of the image, we have to compare the new coming frame to these background models block-wise.</a:t>
            </a:r>
          </a:p>
          <a:p>
            <a:r>
              <a:rPr lang="en-US" dirty="0" smtClean="0"/>
              <a:t>If a match is found, ‘Background’</a:t>
            </a:r>
          </a:p>
          <a:p>
            <a:r>
              <a:rPr lang="en-US" dirty="0" smtClean="0"/>
              <a:t>If no match is found, ‘Foreground’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949" y="618518"/>
            <a:ext cx="9553462" cy="82391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Experiment result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31" y="3664037"/>
            <a:ext cx="1287888" cy="96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49" y="3633444"/>
            <a:ext cx="1328679" cy="996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58" y="3633444"/>
            <a:ext cx="1328679" cy="996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67" y="3633443"/>
            <a:ext cx="1328679" cy="9965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76" y="3633443"/>
            <a:ext cx="1334799" cy="10010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75" y="4732071"/>
            <a:ext cx="1334799" cy="100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31" y="4732071"/>
            <a:ext cx="1287888" cy="9659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48" y="4724788"/>
            <a:ext cx="1328679" cy="9965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58" y="4724788"/>
            <a:ext cx="1328679" cy="9965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67" y="4732071"/>
            <a:ext cx="1328679" cy="996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5229812"/>
                  </p:ext>
                </p:extLst>
              </p:nvPr>
            </p:nvGraphicFramePr>
            <p:xfrm>
              <a:off x="1491090" y="1801490"/>
              <a:ext cx="9018073" cy="10179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  <a:gridCol w="205121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Block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LB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 X 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Low</a:t>
                          </a:r>
                          <a:r>
                            <a:rPr lang="en-US" baseline="0" dirty="0" smtClean="0"/>
                            <a:t> for single modal background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5229812"/>
                  </p:ext>
                </p:extLst>
              </p:nvPr>
            </p:nvGraphicFramePr>
            <p:xfrm>
              <a:off x="1491090" y="1801490"/>
              <a:ext cx="9018073" cy="10179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/>
                    <a:gridCol w="1161143"/>
                    <a:gridCol w="1161143"/>
                    <a:gridCol w="1161143"/>
                    <a:gridCol w="1161143"/>
                    <a:gridCol w="1161143"/>
                    <a:gridCol w="2051215"/>
                  </a:tblGrid>
                  <a:tr h="37782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Block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1053" t="-8065" r="-581053" b="-1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01579" t="-8065" r="-380526" b="-1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99476" t="-8065" r="-278534" b="-1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02105" t="-8065" r="-180000" b="-1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39466" t="-8065" r="-1484" b="-19516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 X 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1053" t="-63208" r="-581053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Low</a:t>
                          </a:r>
                          <a:r>
                            <a:rPr lang="en-US" baseline="0" dirty="0" smtClean="0"/>
                            <a:t> for single </a:t>
                          </a:r>
                          <a:r>
                            <a:rPr lang="en-US" baseline="0" dirty="0" smtClean="0"/>
                            <a:t>modal </a:t>
                          </a:r>
                          <a:r>
                            <a:rPr lang="en-US" baseline="0" dirty="0" smtClean="0"/>
                            <a:t>background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TextBox 19"/>
          <p:cNvSpPr txBox="1"/>
          <p:nvPr/>
        </p:nvSpPr>
        <p:spPr>
          <a:xfrm>
            <a:off x="4121239" y="2820470"/>
            <a:ext cx="431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The parameter values used in the experiment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2446989" y="5795490"/>
            <a:ext cx="744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Frames from an outdoor test sequence where vehicles are moving on a highway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772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4" y="3303924"/>
            <a:ext cx="2118326" cy="1412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28" y="3304776"/>
            <a:ext cx="2129929" cy="1419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3" y="3303925"/>
            <a:ext cx="2118326" cy="1412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43" y="3303924"/>
            <a:ext cx="2118326" cy="1412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241" y="3303924"/>
            <a:ext cx="2118326" cy="1412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6" y="1731966"/>
            <a:ext cx="2112264" cy="1408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06" y="1775322"/>
            <a:ext cx="2112264" cy="1408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5" y="1775322"/>
            <a:ext cx="2112264" cy="1408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044" y="1786164"/>
            <a:ext cx="2112264" cy="14081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13" y="1791733"/>
            <a:ext cx="2112264" cy="1408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3981" y="4879923"/>
            <a:ext cx="705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Frames from an </a:t>
            </a:r>
            <a:r>
              <a:rPr lang="en-US" u="sng" dirty="0" smtClean="0"/>
              <a:t>indoor</a:t>
            </a:r>
            <a:r>
              <a:rPr lang="en-US" u="sng" dirty="0" smtClean="0"/>
              <a:t> </a:t>
            </a:r>
            <a:r>
              <a:rPr lang="en-US" u="sng" dirty="0" smtClean="0"/>
              <a:t>test sequence where a person is working in </a:t>
            </a:r>
            <a:r>
              <a:rPr lang="en-US" u="sng" dirty="0" smtClean="0"/>
              <a:t>an office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71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9121" y="2575774"/>
            <a:ext cx="2720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The End!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31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6655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Content: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5071"/>
            <a:ext cx="9905999" cy="4262512"/>
          </a:xfrm>
        </p:spPr>
        <p:txBody>
          <a:bodyPr>
            <a:normAutofit/>
          </a:bodyPr>
          <a:lstStyle/>
          <a:p>
            <a:r>
              <a:rPr lang="en-US" dirty="0"/>
              <a:t>Steps Involved in object detection and </a:t>
            </a:r>
            <a:r>
              <a:rPr lang="en-US" dirty="0" smtClean="0"/>
              <a:t>tracking</a:t>
            </a:r>
          </a:p>
          <a:p>
            <a:r>
              <a:rPr lang="en-US" dirty="0"/>
              <a:t>LBP (linear binary pattern</a:t>
            </a:r>
            <a:r>
              <a:rPr lang="en-US" dirty="0" smtClean="0"/>
              <a:t>)</a:t>
            </a:r>
          </a:p>
          <a:p>
            <a:r>
              <a:rPr lang="en-US" dirty="0"/>
              <a:t>How To use LBP for object detection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Comparison </a:t>
            </a:r>
            <a:r>
              <a:rPr lang="en-US" dirty="0"/>
              <a:t>B/w </a:t>
            </a:r>
            <a:r>
              <a:rPr lang="en-US" dirty="0" smtClean="0"/>
              <a:t>Histograms</a:t>
            </a:r>
          </a:p>
          <a:p>
            <a:pPr marL="0" indent="0">
              <a:buNone/>
            </a:pPr>
            <a:r>
              <a:rPr lang="en-US" dirty="0" smtClean="0"/>
              <a:t>	- Selection Of Most Probable Background Models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Foreground </a:t>
            </a:r>
            <a:r>
              <a:rPr lang="en-US" dirty="0"/>
              <a:t>detection</a:t>
            </a:r>
            <a:endParaRPr lang="en-US" dirty="0" smtClean="0"/>
          </a:p>
          <a:p>
            <a:r>
              <a:rPr lang="en-US" dirty="0" smtClean="0"/>
              <a:t>Experiment result</a:t>
            </a:r>
          </a:p>
        </p:txBody>
      </p:sp>
    </p:spTree>
    <p:extLst>
      <p:ext uri="{BB962C8B-B14F-4D97-AF65-F5344CB8AC3E}">
        <p14:creationId xmlns:p14="http://schemas.microsoft.com/office/powerpoint/2010/main" val="9156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3" y="280891"/>
            <a:ext cx="10808258" cy="1252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Steps Involved in object detection and tracking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2" y="1076443"/>
            <a:ext cx="10487484" cy="5900454"/>
          </a:xfrm>
          <a:prstGeom prst="rect">
            <a:avLst/>
          </a:prstGeom>
          <a:effectLst>
            <a:softEdge rad="393700"/>
          </a:effectLst>
        </p:spPr>
      </p:pic>
    </p:spTree>
    <p:extLst>
      <p:ext uri="{BB962C8B-B14F-4D97-AF65-F5344CB8AC3E}">
        <p14:creationId xmlns:p14="http://schemas.microsoft.com/office/powerpoint/2010/main" val="2025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846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LBP (linear binary pattern)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29" y="2411775"/>
            <a:ext cx="7765960" cy="27551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6" name="TextBox 5"/>
          <p:cNvSpPr txBox="1"/>
          <p:nvPr/>
        </p:nvSpPr>
        <p:spPr>
          <a:xfrm>
            <a:off x="4211398" y="5241703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Fig 1</a:t>
            </a:r>
            <a:r>
              <a:rPr lang="en-US" dirty="0" smtClean="0"/>
              <a:t>: Calculating the LBP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7" y="3963016"/>
            <a:ext cx="7765961" cy="2167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6003" y="6147516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Fig 2</a:t>
            </a:r>
            <a:r>
              <a:rPr lang="en-US" dirty="0" smtClean="0"/>
              <a:t>: Circular symmetric neighbor sets for diff values of P and 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901271" y="214628"/>
                <a:ext cx="9905999" cy="361674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 smtClean="0"/>
                  <a:t>LBP Operator: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𝐿𝐵𝑃</m:t>
                    </m:r>
                    <m:r>
                      <a:rPr lang="en-US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	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= grey value of the center pixel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= grey values of the p neighborhood </a:t>
                </a:r>
                <a:r>
                  <a:rPr lang="en-US" dirty="0" smtClean="0"/>
                  <a:t>pixels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S(x</a:t>
                </a:r>
                <a:r>
                  <a:rPr lang="en-US" dirty="0"/>
                  <a:t>) is defined as</a:t>
                </a:r>
                <a:r>
                  <a:rPr lang="en-US" dirty="0" smtClean="0"/>
                  <a:t>: </a:t>
                </a:r>
                <a:r>
                  <a:rPr lang="en-US" dirty="0"/>
                  <a:t>s(x)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1     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0     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1" y="214628"/>
                <a:ext cx="9905999" cy="3616742"/>
              </a:xfrm>
              <a:prstGeom prst="rect">
                <a:avLst/>
              </a:prstGeom>
              <a:blipFill rotWithShape="0">
                <a:blip r:embed="rId4"/>
                <a:stretch>
                  <a:fillRect l="-1292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874364" y="807803"/>
            <a:ext cx="4559121" cy="643943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How To use LBP for object detection 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14930"/>
          </a:xfrm>
        </p:spPr>
        <p:txBody>
          <a:bodyPr/>
          <a:lstStyle/>
          <a:p>
            <a:r>
              <a:rPr lang="en-US" dirty="0" smtClean="0"/>
              <a:t>Divide each new video frame into equally sized blocks by using partially overlapping grid structure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718221" y="4816699"/>
            <a:ext cx="875763" cy="33485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2" y="3863391"/>
            <a:ext cx="3048000" cy="224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37" y="3863391"/>
            <a:ext cx="3048000" cy="224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2744" y="6179714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Original image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016844" y="6179714"/>
            <a:ext cx="450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Image with partially overlapping grid structure</a:t>
            </a:r>
          </a:p>
          <a:p>
            <a:r>
              <a:rPr lang="en-US" u="sng" dirty="0" smtClean="0"/>
              <a:t>(shown with two different color of boxes)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670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24249"/>
            <a:ext cx="9905999" cy="772731"/>
          </a:xfrm>
        </p:spPr>
        <p:txBody>
          <a:bodyPr/>
          <a:lstStyle/>
          <a:p>
            <a:r>
              <a:rPr lang="en-US" dirty="0" smtClean="0"/>
              <a:t>Consider feature vectors as LBP-histograms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2146208"/>
            <a:ext cx="3309871" cy="3333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6" y="2469517"/>
            <a:ext cx="2773284" cy="2076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07" y="2146208"/>
            <a:ext cx="3309871" cy="333345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306878" y="2171966"/>
            <a:ext cx="709421" cy="106063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4443211" y="3567448"/>
            <a:ext cx="360609" cy="180304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9859" y="5525034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Original image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922137" y="5525034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LBP image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036678" y="4608483"/>
            <a:ext cx="2798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LBP histogram of highlighted</a:t>
            </a:r>
          </a:p>
          <a:p>
            <a:r>
              <a:rPr lang="en-US" u="sng" dirty="0" smtClean="0"/>
              <a:t>block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821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5763"/>
            <a:ext cx="9905999" cy="1043189"/>
          </a:xfrm>
        </p:spPr>
        <p:txBody>
          <a:bodyPr/>
          <a:lstStyle/>
          <a:p>
            <a:r>
              <a:rPr lang="en-US" dirty="0" smtClean="0"/>
              <a:t>Calculate the LBP-histograms of each block and compare it with the K-modelled histograms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3" y="3472733"/>
            <a:ext cx="2613232" cy="2631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11" y="2469517"/>
            <a:ext cx="2773284" cy="20767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03" y="1376578"/>
            <a:ext cx="1359265" cy="1092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03" y="2591733"/>
            <a:ext cx="1367433" cy="1092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03" y="5002043"/>
            <a:ext cx="1369315" cy="109293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094305" y="3245476"/>
            <a:ext cx="646206" cy="22725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551664" y="1934934"/>
            <a:ext cx="932120" cy="143605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 flipV="1">
            <a:off x="7527845" y="3138203"/>
            <a:ext cx="979758" cy="22725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7551664" y="3365460"/>
            <a:ext cx="955939" cy="218305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6374" y="6117464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LBP image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040969" y="3825024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0739" y="4608483"/>
            <a:ext cx="2798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LBP histogram of highlighted</a:t>
            </a:r>
          </a:p>
          <a:p>
            <a:r>
              <a:rPr lang="en-US" u="sng" dirty="0" smtClean="0"/>
              <a:t>block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181741" y="6199490"/>
            <a:ext cx="25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K-modelled histograms</a:t>
            </a:r>
          </a:p>
          <a:p>
            <a:r>
              <a:rPr lang="en-US" u="sng" dirty="0"/>
              <a:t>o</a:t>
            </a:r>
            <a:r>
              <a:rPr lang="en-US" u="sng" dirty="0" smtClean="0"/>
              <a:t>f highlighted block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365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733763"/>
          </a:xfrm>
        </p:spPr>
        <p:txBody>
          <a:bodyPr/>
          <a:lstStyle/>
          <a:p>
            <a:r>
              <a:rPr lang="en-US" sz="32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Comparison B/w Histograms</a:t>
            </a:r>
            <a:endParaRPr lang="en-US" sz="32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8533" y="1541150"/>
                <a:ext cx="9905999" cy="4795255"/>
              </a:xfrm>
            </p:spPr>
            <p:txBody>
              <a:bodyPr/>
              <a:lstStyle/>
              <a:p>
                <a:r>
                  <a:rPr lang="en-US" dirty="0" smtClean="0"/>
                  <a:t>Histograms are compared using a distance measure</a:t>
                </a:r>
              </a:p>
              <a:p>
                <a:r>
                  <a:rPr lang="en-US" dirty="0" smtClean="0"/>
                  <a:t>We use histogram intersection as the distance measure in our method</a:t>
                </a:r>
              </a:p>
              <a:p>
                <a:r>
                  <a:rPr lang="en-US" dirty="0" smtClean="0"/>
                  <a:t>Two normalized histograms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can have histogram intersection as 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where, i is the bin index of the histogram</a:t>
                </a:r>
              </a:p>
              <a:p>
                <a:r>
                  <a:rPr lang="en-US" dirty="0" smtClean="0"/>
                  <a:t>We say two histograms to be similar if the H-value is greater or equal to the user defined threshold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533" y="1541150"/>
                <a:ext cx="9905999" cy="4795255"/>
              </a:xfrm>
              <a:blipFill rotWithShape="0">
                <a:blip r:embed="rId2"/>
                <a:stretch>
                  <a:fillRect l="-1231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986716" y="3201139"/>
            <a:ext cx="3893580" cy="643943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2196</TotalTime>
  <Words>347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Cambria Math</vt:lpstr>
      <vt:lpstr>Century Schoolbook</vt:lpstr>
      <vt:lpstr>Trebuchet MS</vt:lpstr>
      <vt:lpstr>Tw Cen MT</vt:lpstr>
      <vt:lpstr>Circuit</vt:lpstr>
      <vt:lpstr>“LBp- Texture Method”</vt:lpstr>
      <vt:lpstr>Content:</vt:lpstr>
      <vt:lpstr>Steps Involved in object detection and tracking</vt:lpstr>
      <vt:lpstr>LBP (linear binary pattern)</vt:lpstr>
      <vt:lpstr>PowerPoint Presentation</vt:lpstr>
      <vt:lpstr>How To use LBP for object detection ?</vt:lpstr>
      <vt:lpstr>PowerPoint Presentation</vt:lpstr>
      <vt:lpstr>PowerPoint Presentation</vt:lpstr>
      <vt:lpstr>Comparison B/w Histograms</vt:lpstr>
      <vt:lpstr>PowerPoint Presentation</vt:lpstr>
      <vt:lpstr>PowerPoint Presentation</vt:lpstr>
      <vt:lpstr>PowerPoint Presentation</vt:lpstr>
      <vt:lpstr>Foreground detection</vt:lpstr>
      <vt:lpstr>Experiment result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“LBp- Texture Method”</dc:title>
  <dc:creator>pulkit prakash</dc:creator>
  <cp:lastModifiedBy>pulkit prakash</cp:lastModifiedBy>
  <cp:revision>51</cp:revision>
  <dcterms:created xsi:type="dcterms:W3CDTF">2016-07-22T08:50:34Z</dcterms:created>
  <dcterms:modified xsi:type="dcterms:W3CDTF">2017-01-11T10:02:43Z</dcterms:modified>
</cp:coreProperties>
</file>