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2"/>
  </p:notesMasterIdLst>
  <p:sldIdLst>
    <p:sldId id="256" r:id="rId2"/>
    <p:sldId id="257" r:id="rId3"/>
    <p:sldId id="259" r:id="rId4"/>
    <p:sldId id="260" r:id="rId5"/>
    <p:sldId id="394" r:id="rId6"/>
    <p:sldId id="395" r:id="rId7"/>
    <p:sldId id="396" r:id="rId8"/>
    <p:sldId id="397" r:id="rId9"/>
    <p:sldId id="398" r:id="rId10"/>
    <p:sldId id="399" r:id="rId11"/>
    <p:sldId id="400" r:id="rId12"/>
    <p:sldId id="401" r:id="rId13"/>
    <p:sldId id="402" r:id="rId14"/>
    <p:sldId id="404" r:id="rId15"/>
    <p:sldId id="262" r:id="rId16"/>
    <p:sldId id="403" r:id="rId17"/>
    <p:sldId id="405" r:id="rId18"/>
    <p:sldId id="406" r:id="rId19"/>
    <p:sldId id="407" r:id="rId20"/>
    <p:sldId id="408" r:id="rId21"/>
    <p:sldId id="277" r:id="rId22"/>
    <p:sldId id="278" r:id="rId23"/>
    <p:sldId id="409"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3" r:id="rId46"/>
    <p:sldId id="304" r:id="rId47"/>
    <p:sldId id="305" r:id="rId48"/>
    <p:sldId id="410" r:id="rId49"/>
    <p:sldId id="306" r:id="rId50"/>
    <p:sldId id="307" r:id="rId51"/>
    <p:sldId id="308" r:id="rId52"/>
    <p:sldId id="309" r:id="rId53"/>
    <p:sldId id="310" r:id="rId54"/>
    <p:sldId id="411" r:id="rId55"/>
    <p:sldId id="311" r:id="rId56"/>
    <p:sldId id="412" r:id="rId57"/>
    <p:sldId id="413" r:id="rId58"/>
    <p:sldId id="415" r:id="rId59"/>
    <p:sldId id="414"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 id="388" r:id="rId136"/>
    <p:sldId id="389" r:id="rId137"/>
    <p:sldId id="390" r:id="rId138"/>
    <p:sldId id="391" r:id="rId139"/>
    <p:sldId id="392" r:id="rId140"/>
    <p:sldId id="393" r:id="rId141"/>
  </p:sldIdLst>
  <p:sldSz cx="12188825" cy="6858000"/>
  <p:notesSz cx="6858000" cy="9144000"/>
  <p:embeddedFontLst>
    <p:embeddedFont>
      <p:font typeface="Book Antiqua" panose="02040602050305030304" pitchFamily="18" charset="0"/>
      <p:regular r:id="rId143"/>
      <p:bold r:id="rId144"/>
      <p:italic r:id="rId145"/>
      <p:boldItalic r:id="rId146"/>
    </p:embeddedFont>
    <p:embeddedFont>
      <p:font typeface="Cambria" panose="02040503050406030204" pitchFamily="18" charset="0"/>
      <p:regular r:id="rId147"/>
      <p:bold r:id="rId148"/>
      <p:italic r:id="rId149"/>
      <p:boldItalic r:id="rId150"/>
    </p:embeddedFont>
    <p:embeddedFont>
      <p:font typeface="Century Gothic" panose="020B0502020202020204" pitchFamily="34" charset="0"/>
      <p:regular r:id="rId151"/>
      <p:bold r:id="rId152"/>
      <p:italic r:id="rId153"/>
      <p:boldItalic r:id="rId154"/>
    </p:embeddedFont>
    <p:embeddedFont>
      <p:font typeface="Helvetica Neue" panose="020B0604020202020204" charset="0"/>
      <p:regular r:id="rId155"/>
      <p:bold r:id="rId156"/>
      <p:italic r:id="rId157"/>
      <p:boldItalic r:id="rId158"/>
    </p:embeddedFont>
    <p:embeddedFont>
      <p:font typeface="Open Sans" panose="020B0606030504020204" pitchFamily="34" charset="0"/>
      <p:regular r:id="rId159"/>
      <p:bold r:id="rId160"/>
      <p:italic r:id="rId161"/>
      <p:boldItalic r:id="rId162"/>
    </p:embeddedFont>
    <p:embeddedFont>
      <p:font typeface="Verdana" panose="020B0604030504040204" pitchFamily="34" charset="0"/>
      <p:regular r:id="rId163"/>
      <p:bold r:id="rId164"/>
      <p:italic r:id="rId165"/>
      <p:boldItalic r:id="rId166"/>
    </p:embeddedFont>
    <p:embeddedFont>
      <p:font typeface="Verdana" panose="020B0604030504040204" pitchFamily="34" charset="0"/>
      <p:regular r:id="rId163"/>
      <p:bold r:id="rId164"/>
      <p:italic r:id="rId165"/>
      <p:boldItalic r:id="rId1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39">
          <p15:clr>
            <a:srgbClr val="A4A3A4"/>
          </p15:clr>
        </p15:guide>
        <p15:guide id="2"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3" autoAdjust="0"/>
    <p:restoredTop sz="94660"/>
  </p:normalViewPr>
  <p:slideViewPr>
    <p:cSldViewPr snapToGrid="0">
      <p:cViewPr varScale="1">
        <p:scale>
          <a:sx n="61" d="100"/>
          <a:sy n="61" d="100"/>
        </p:scale>
        <p:origin x="954" y="66"/>
      </p:cViewPr>
      <p:guideLst>
        <p:guide pos="3839"/>
        <p:guide orient="horz" pos="216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font" Target="fonts/font17.fntdata"/><Relationship Id="rId170"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font" Target="fonts/font7.fntdata"/><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18.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font" Target="fonts/font8.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font" Target="fonts/font3.fntdata"/><Relationship Id="rId161" Type="http://schemas.openxmlformats.org/officeDocument/2006/relationships/font" Target="fonts/font19.fntdata"/><Relationship Id="rId166"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font" Target="fonts/font9.fntdata"/><Relationship Id="rId156" Type="http://schemas.openxmlformats.org/officeDocument/2006/relationships/font" Target="fonts/font14.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font" Target="fonts/font4.fntdata"/><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font" Target="fonts/font20.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font" Target="fonts/font15.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font" Target="fonts/font5.fntdata"/><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163" Type="http://schemas.openxmlformats.org/officeDocument/2006/relationships/font" Target="fonts/font2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font" Target="fonts/font11.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font" Target="fonts/font1.fntdata"/><Relationship Id="rId148" Type="http://schemas.openxmlformats.org/officeDocument/2006/relationships/font" Target="fonts/font6.fntdata"/><Relationship Id="rId164" Type="http://schemas.openxmlformats.org/officeDocument/2006/relationships/font" Target="fonts/font22.fntdata"/><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font" Target="fonts/font12.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font" Target="fonts/font2.fntdata"/><Relationship Id="rId90" Type="http://schemas.openxmlformats.org/officeDocument/2006/relationships/slide" Target="slides/slide89.xml"/><Relationship Id="rId165" Type="http://schemas.openxmlformats.org/officeDocument/2006/relationships/font" Target="fonts/font23.fntdata"/><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font" Target="fonts/font13.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Book Antiqua" panose="02040602050305030304" pitchFamily="18" charset="0"/>
                <a:ea typeface="Book Antiqua" panose="02040602050305030304" pitchFamily="18" charset="0"/>
                <a:cs typeface="Book Antiqua" panose="02040602050305030304" pitchFamily="18" charset="0"/>
                <a:sym typeface="Century Gothic"/>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9pPr>
          </a:lstStyle>
          <a:p>
            <a:endParaRPr lang="en-US"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Book Antiqua" panose="02040602050305030304" pitchFamily="18" charset="0"/>
                <a:ea typeface="Book Antiqua" panose="02040602050305030304" pitchFamily="18" charset="0"/>
                <a:cs typeface="Book Antiqua" panose="02040602050305030304" pitchFamily="18" charset="0"/>
                <a:sym typeface="Century Gothic"/>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9pPr>
          </a:lstStyle>
          <a:p>
            <a:endParaRPr lang="en-US" dirty="0"/>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2"/>
                </a:solidFill>
                <a:latin typeface="Century Gothic"/>
                <a:ea typeface="Century Gothic"/>
                <a:cs typeface="Century Gothic"/>
                <a:sym typeface="Century Gothic"/>
              </a:defRPr>
            </a:lvl1pPr>
            <a:lvl2pPr marL="914400" marR="0" lvl="1" indent="-228600" algn="l" rtl="0">
              <a:lnSpc>
                <a:spcPct val="100000"/>
              </a:lnSpc>
              <a:spcBef>
                <a:spcPts val="0"/>
              </a:spcBef>
              <a:spcAft>
                <a:spcPts val="0"/>
              </a:spcAft>
              <a:buClr>
                <a:srgbClr val="000000"/>
              </a:buClr>
              <a:buSzPts val="1400"/>
              <a:buFont typeface="Arial"/>
              <a:buNone/>
              <a:defRPr sz="1600" b="0" i="0" u="none" strike="noStrike" cap="none">
                <a:solidFill>
                  <a:schemeClr val="dk2"/>
                </a:solidFill>
                <a:latin typeface="Century Gothic"/>
                <a:ea typeface="Century Gothic"/>
                <a:cs typeface="Century Gothic"/>
                <a:sym typeface="Century Gothic"/>
              </a:defRPr>
            </a:lvl2pPr>
            <a:lvl3pPr marL="1371600" marR="0" lvl="2" indent="-228600" algn="l" rtl="0">
              <a:lnSpc>
                <a:spcPct val="100000"/>
              </a:lnSpc>
              <a:spcBef>
                <a:spcPts val="0"/>
              </a:spcBef>
              <a:spcAft>
                <a:spcPts val="0"/>
              </a:spcAft>
              <a:buClr>
                <a:srgbClr val="000000"/>
              </a:buClr>
              <a:buSzPts val="1400"/>
              <a:buFont typeface="Arial"/>
              <a:buNone/>
              <a:defRPr sz="1600" b="0" i="0" u="none" strike="noStrike" cap="none">
                <a:solidFill>
                  <a:schemeClr val="dk2"/>
                </a:solidFill>
                <a:latin typeface="Century Gothic"/>
                <a:ea typeface="Century Gothic"/>
                <a:cs typeface="Century Gothic"/>
                <a:sym typeface="Century Gothic"/>
              </a:defRPr>
            </a:lvl3pPr>
            <a:lvl4pPr marL="1828800" marR="0" lvl="3" indent="-228600" algn="l" rtl="0">
              <a:lnSpc>
                <a:spcPct val="100000"/>
              </a:lnSpc>
              <a:spcBef>
                <a:spcPts val="0"/>
              </a:spcBef>
              <a:spcAft>
                <a:spcPts val="0"/>
              </a:spcAft>
              <a:buClr>
                <a:srgbClr val="000000"/>
              </a:buClr>
              <a:buSzPts val="1400"/>
              <a:buFont typeface="Arial"/>
              <a:buNone/>
              <a:defRPr sz="1600" b="0" i="0" u="none" strike="noStrike" cap="none">
                <a:solidFill>
                  <a:schemeClr val="dk2"/>
                </a:solidFill>
                <a:latin typeface="Century Gothic"/>
                <a:ea typeface="Century Gothic"/>
                <a:cs typeface="Century Gothic"/>
                <a:sym typeface="Century Gothic"/>
              </a:defRPr>
            </a:lvl4pPr>
            <a:lvl5pPr marL="2286000" marR="0" lvl="4" indent="-228600" algn="l" rtl="0">
              <a:lnSpc>
                <a:spcPct val="100000"/>
              </a:lnSpc>
              <a:spcBef>
                <a:spcPts val="0"/>
              </a:spcBef>
              <a:spcAft>
                <a:spcPts val="0"/>
              </a:spcAft>
              <a:buClr>
                <a:srgbClr val="000000"/>
              </a:buClr>
              <a:buSzPts val="1400"/>
              <a:buFont typeface="Arial"/>
              <a:buNone/>
              <a:defRPr sz="1600" b="0" i="0" u="none" strike="noStrike" cap="none">
                <a:solidFill>
                  <a:schemeClr val="dk2"/>
                </a:solidFill>
                <a:latin typeface="Century Gothic"/>
                <a:ea typeface="Century Gothic"/>
                <a:cs typeface="Century Gothic"/>
                <a:sym typeface="Century Gothic"/>
              </a:defRPr>
            </a:lvl5pPr>
            <a:lvl6pPr marL="2743200" marR="0" lvl="5"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entury Gothic"/>
                <a:ea typeface="Century Gothic"/>
                <a:cs typeface="Century Gothic"/>
                <a:sym typeface="Century Gothic"/>
              </a:defRPr>
            </a:lvl6pPr>
            <a:lvl7pPr marL="3200400" marR="0" lvl="6"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entury Gothic"/>
                <a:ea typeface="Century Gothic"/>
                <a:cs typeface="Century Gothic"/>
                <a:sym typeface="Century Gothic"/>
              </a:defRPr>
            </a:lvl7pPr>
            <a:lvl8pPr marL="3657600" marR="0" lvl="7"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entury Gothic"/>
                <a:ea typeface="Century Gothic"/>
                <a:cs typeface="Century Gothic"/>
                <a:sym typeface="Century Gothic"/>
              </a:defRPr>
            </a:lvl8pPr>
            <a:lvl9pPr marL="4114800" marR="0" lvl="8"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entury Gothic"/>
                <a:ea typeface="Century Gothic"/>
                <a:cs typeface="Century Gothic"/>
                <a:sym typeface="Century Gothic"/>
              </a:defRPr>
            </a:lvl9pPr>
          </a:lstStyle>
          <a:p>
            <a:endParaRPr dirty="0"/>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Book Antiqua" panose="02040602050305030304" pitchFamily="18" charset="0"/>
                <a:ea typeface="Book Antiqua" panose="02040602050305030304" pitchFamily="18" charset="0"/>
                <a:cs typeface="Book Antiqua" panose="02040602050305030304" pitchFamily="18" charset="0"/>
                <a:sym typeface="Century Gothic"/>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9pPr>
          </a:lstStyle>
          <a:p>
            <a:endParaRPr lang="en-US"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lvl1pPr>
              <a:defRPr>
                <a:latin typeface="Book Antiqua" panose="02040602050305030304" pitchFamily="18" charset="0"/>
              </a:defRPr>
            </a:lvl1pPr>
          </a:lstStyle>
          <a:p>
            <a:pPr algn="r">
              <a:buSzPts val="1200"/>
            </a:pPr>
            <a:fld id="{00000000-1234-1234-1234-123412341234}" type="slidenum">
              <a:rPr lang="en-US" sz="1200" smtClean="0">
                <a:solidFill>
                  <a:schemeClr val="dk2"/>
                </a:solidFill>
                <a:ea typeface="Century Gothic"/>
                <a:cs typeface="Century Gothic"/>
                <a:sym typeface="Century Gothic"/>
              </a:rPr>
              <a:pPr algn="r">
                <a:buSzPts val="1200"/>
              </a:pPr>
              <a:t>‹#›</a:t>
            </a:fld>
            <a:endParaRPr lang="en-US" sz="1200" dirty="0">
              <a:solidFill>
                <a:schemeClr val="dk2"/>
              </a:solidFill>
              <a:ea typeface="Century Gothic"/>
              <a:cs typeface="Century Gothic"/>
              <a:sym typeface="Century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Book Antiqua" panose="02040602050305030304" pitchFamily="18" charset="0"/>
        <a:ea typeface="Book Antiqua" panose="0204060205030503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620238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p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912" name="Google Shape;912;p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p1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919" name="Google Shape;919;p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p1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926" name="Google Shape;926;p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p10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938" name="Google Shape;938;p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10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945" name="Google Shape;945;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p10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952" name="Google Shape;952;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10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963" name="Google Shape;963;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p10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975" name="Google Shape;975;p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p10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982" name="Google Shape;982;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p10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989" name="Google Shape;989;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4398464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p10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012" name="Google Shape;1012;p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Google Shape;1018;p1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019" name="Google Shape;1019;p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p1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031" name="Google Shape;1031;p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p1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048" name="Google Shape;1048;p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p1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065" name="Google Shape;1065;p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p1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099" name="Google Shape;1099;p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p1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105" name="Google Shape;1105;p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p1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111" name="Google Shape;1111;p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p1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117" name="Google Shape;1117;p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1"/>
        <p:cNvGrpSpPr/>
        <p:nvPr/>
      </p:nvGrpSpPr>
      <p:grpSpPr>
        <a:xfrm>
          <a:off x="0" y="0"/>
          <a:ext cx="0" cy="0"/>
          <a:chOff x="0" y="0"/>
          <a:chExt cx="0" cy="0"/>
        </a:xfrm>
      </p:grpSpPr>
      <p:sp>
        <p:nvSpPr>
          <p:cNvPr id="1122" name="Google Shape;1122;p1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123" name="Google Shape;1123;p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0730370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p1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141" name="Google Shape;1141;p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p1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148" name="Google Shape;1148;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p1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155" name="Google Shape;1155;p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p1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162" name="Google Shape;1162;p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p1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169" name="Google Shape;1169;p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p1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176" name="Google Shape;1176;p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p1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183" name="Google Shape;1183;p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p1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189" name="Google Shape;1189;p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2"/>
        <p:cNvGrpSpPr/>
        <p:nvPr/>
      </p:nvGrpSpPr>
      <p:grpSpPr>
        <a:xfrm>
          <a:off x="0" y="0"/>
          <a:ext cx="0" cy="0"/>
          <a:chOff x="0" y="0"/>
          <a:chExt cx="0" cy="0"/>
        </a:xfrm>
      </p:grpSpPr>
      <p:sp>
        <p:nvSpPr>
          <p:cNvPr id="1193" name="Google Shape;1193;p1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194" name="Google Shape;1194;p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p1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01" name="Google Shape;1201;p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8702619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p1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07" name="Google Shape;1207;p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p1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13" name="Google Shape;1213;p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p1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21" name="Google Shape;1221;p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p1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27" name="Google Shape;1227;p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p1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33" name="Google Shape;1233;p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p1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39" name="Google Shape;1239;p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p1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45" name="Google Shape;1245;p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p1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51" name="Google Shape;1251;p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p1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57" name="Google Shape;1257;p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p1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63" name="Google Shape;1263;p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3897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0048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14348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5013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46768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1093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251" name="Google Shape;25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257" name="Google Shape;25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257" name="Google Shape;25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6706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264" name="Google Shape;26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278" name="Google Shape;27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285" name="Google Shape;28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292" name="Google Shape;29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317" name="Google Shape;31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324" name="Google Shape;32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14" name="Google Shape;11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331" name="Google Shape;33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349" name="Google Shape;34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356" name="Google Shape;35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375" name="Google Shape;37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394" name="Google Shape;39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401" name="Google Shape;401;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421" name="Google Shape;42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428" name="Google Shape;428;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445" name="Google Shape;445;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452" name="Google Shape;452;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464" name="Google Shape;464;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471" name="Google Shape;47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478" name="Google Shape;47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485" name="Google Shape;48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492" name="Google Shape;492;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513" name="Google Shape;513;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520" name="Google Shape;520;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527" name="Google Shape;527;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527" name="Google Shape;527;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788343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534" name="Google Shape;534;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78899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541" name="Google Shape;541;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548" name="Google Shape;548;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564" name="Google Shape;564;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580" name="Google Shape;580;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580" name="Google Shape;580;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12845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587" name="Google Shape;587;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587" name="Google Shape;587;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03853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587" name="Google Shape;587;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42234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587" name="Google Shape;587;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70548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594" name="Google Shape;594;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86647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601" name="Google Shape;601;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608" name="Google Shape;608;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615" name="Google Shape;615;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622" name="Google Shape;622;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629" name="Google Shape;629;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636" name="Google Shape;636;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651" name="Google Shape;651;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658" name="Google Shape;658;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665" name="Google Shape;665;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672" name="Google Shape;672;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7161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679" name="Google Shape;679;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694" name="Google Shape;694;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701" name="Google Shape;701;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708" name="Google Shape;708;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715" name="Google Shape;715;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722" name="Google Shape;722;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729" name="Google Shape;729;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736" name="Google Shape;736;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744" name="Google Shape;744;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752" name="Google Shape;752;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1516372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766" name="Google Shape;766;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773" name="Google Shape;773;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780" name="Google Shape;780;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786" name="Google Shape;786;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p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793" name="Google Shape;793;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802" name="Google Shape;802;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810" name="Google Shape;810;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p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817" name="Google Shape;817;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823" name="Google Shape;823;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830" name="Google Shape;830;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028020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p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837" name="Google Shape;837;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p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845" name="Google Shape;845;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852" name="Google Shape;852;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860" name="Google Shape;860;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9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867" name="Google Shape;867;p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p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875" name="Google Shape;875;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p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882" name="Google Shape;882;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p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889" name="Google Shape;889;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p9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897" name="Google Shape;897;p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p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Book Antiqua" panose="02040602050305030304" pitchFamily="18" charset="0"/>
            </a:endParaRPr>
          </a:p>
        </p:txBody>
      </p:sp>
      <p:sp>
        <p:nvSpPr>
          <p:cNvPr id="905" name="Google Shape;905;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lvl1pPr lvl="0" algn="l">
              <a:lnSpc>
                <a:spcPct val="85000"/>
              </a:lnSpc>
              <a:spcBef>
                <a:spcPts val="0"/>
              </a:spcBef>
              <a:spcAft>
                <a:spcPts val="0"/>
              </a:spcAft>
              <a:buClr>
                <a:schemeClr val="dk1"/>
              </a:buClr>
              <a:buSzPts val="1800"/>
              <a:buNone/>
              <a:defRPr>
                <a:latin typeface="Book Antiqua" panose="0204060205030503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9" name="Google Shape;19;p2"/>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lvl1pPr marL="457200" lvl="0" indent="-342900" algn="l">
              <a:lnSpc>
                <a:spcPct val="95000"/>
              </a:lnSpc>
              <a:spcBef>
                <a:spcPts val="1866"/>
              </a:spcBef>
              <a:spcAft>
                <a:spcPts val="0"/>
              </a:spcAft>
              <a:buClr>
                <a:schemeClr val="dk1"/>
              </a:buClr>
              <a:buSzPts val="1800"/>
              <a:buChar char="•"/>
              <a:defRPr>
                <a:latin typeface="Book Antiqua" panose="02040602050305030304" pitchFamily="18" charset="0"/>
              </a:defRPr>
            </a:lvl1pPr>
            <a:lvl2pPr marL="914400" lvl="1" indent="-342900" algn="l">
              <a:lnSpc>
                <a:spcPct val="95000"/>
              </a:lnSpc>
              <a:spcBef>
                <a:spcPts val="1066"/>
              </a:spcBef>
              <a:spcAft>
                <a:spcPts val="0"/>
              </a:spcAft>
              <a:buClr>
                <a:schemeClr val="dk1"/>
              </a:buClr>
              <a:buSzPts val="1800"/>
              <a:buChar char="–"/>
              <a:defRPr/>
            </a:lvl2pPr>
            <a:lvl3pPr marL="1371600" lvl="2" indent="-342900" algn="l">
              <a:lnSpc>
                <a:spcPct val="95000"/>
              </a:lnSpc>
              <a:spcBef>
                <a:spcPts val="1066"/>
              </a:spcBef>
              <a:spcAft>
                <a:spcPts val="0"/>
              </a:spcAft>
              <a:buClr>
                <a:schemeClr val="dk1"/>
              </a:buClr>
              <a:buSzPts val="1800"/>
              <a:buChar char="–"/>
              <a:defRPr/>
            </a:lvl3pPr>
            <a:lvl4pPr marL="1828800" lvl="3" indent="-342900" algn="l">
              <a:lnSpc>
                <a:spcPct val="95000"/>
              </a:lnSpc>
              <a:spcBef>
                <a:spcPts val="1066"/>
              </a:spcBef>
              <a:spcAft>
                <a:spcPts val="0"/>
              </a:spcAft>
              <a:buClr>
                <a:schemeClr val="dk1"/>
              </a:buClr>
              <a:buSzPts val="1800"/>
              <a:buChar char="–"/>
              <a:defRPr/>
            </a:lvl4pPr>
            <a:lvl5pPr marL="2286000" lvl="4" indent="-342900" algn="l">
              <a:lnSpc>
                <a:spcPct val="95000"/>
              </a:lnSpc>
              <a:spcBef>
                <a:spcPts val="1066"/>
              </a:spcBef>
              <a:spcAft>
                <a:spcPts val="0"/>
              </a:spcAft>
              <a:buClr>
                <a:schemeClr val="dk1"/>
              </a:buClr>
              <a:buSzPts val="1800"/>
              <a:buChar char="–"/>
              <a:defRPr/>
            </a:lvl5pPr>
            <a:lvl6pPr marL="2743200" lvl="5" indent="-331470" algn="l">
              <a:lnSpc>
                <a:spcPct val="95000"/>
              </a:lnSpc>
              <a:spcBef>
                <a:spcPts val="1066"/>
              </a:spcBef>
              <a:spcAft>
                <a:spcPts val="0"/>
              </a:spcAft>
              <a:buClr>
                <a:schemeClr val="dk1"/>
              </a:buClr>
              <a:buSzPts val="1620"/>
              <a:buChar char="–"/>
              <a:defRPr/>
            </a:lvl6pPr>
            <a:lvl7pPr marL="3200400" lvl="6" indent="-331470" algn="l">
              <a:lnSpc>
                <a:spcPct val="95000"/>
              </a:lnSpc>
              <a:spcBef>
                <a:spcPts val="1066"/>
              </a:spcBef>
              <a:spcAft>
                <a:spcPts val="0"/>
              </a:spcAft>
              <a:buClr>
                <a:schemeClr val="dk1"/>
              </a:buClr>
              <a:buSzPts val="1620"/>
              <a:buChar char="–"/>
              <a:defRPr/>
            </a:lvl7pPr>
            <a:lvl8pPr marL="3657600" lvl="7" indent="-331470" algn="l">
              <a:lnSpc>
                <a:spcPct val="95000"/>
              </a:lnSpc>
              <a:spcBef>
                <a:spcPts val="1066"/>
              </a:spcBef>
              <a:spcAft>
                <a:spcPts val="0"/>
              </a:spcAft>
              <a:buClr>
                <a:schemeClr val="dk1"/>
              </a:buClr>
              <a:buSzPts val="1620"/>
              <a:buChar char="–"/>
              <a:defRPr/>
            </a:lvl8pPr>
            <a:lvl9pPr marL="4114800" lvl="8" indent="-331470" algn="l">
              <a:lnSpc>
                <a:spcPct val="95000"/>
              </a:lnSpc>
              <a:spcBef>
                <a:spcPts val="1066"/>
              </a:spcBef>
              <a:spcAft>
                <a:spcPts val="0"/>
              </a:spcAft>
              <a:buClr>
                <a:schemeClr val="dk1"/>
              </a:buClr>
              <a:buSzPts val="1620"/>
              <a:buChar char="–"/>
              <a:defRPr/>
            </a:lvl9pPr>
          </a:lstStyle>
          <a:p>
            <a:endParaRPr dirty="0"/>
          </a:p>
        </p:txBody>
      </p:sp>
      <p:sp>
        <p:nvSpPr>
          <p:cNvPr id="20" name="Google Shape;20;p2"/>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Book Antiqua" panose="02040602050305030304" pitchFamily="18" charset="0"/>
                <a:ea typeface="Book Antiqua" panose="02040602050305030304" pitchFamily="18" charset="0"/>
                <a:cs typeface="Book Antiqua" panose="02040602050305030304" pitchFamily="18" charset="0"/>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fld id="{00000000-1234-1234-1234-123412341234}"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lvl1pPr lvl="0" algn="l">
              <a:lnSpc>
                <a:spcPct val="85000"/>
              </a:lnSpc>
              <a:spcBef>
                <a:spcPts val="0"/>
              </a:spcBef>
              <a:spcAft>
                <a:spcPts val="0"/>
              </a:spcAft>
              <a:buClr>
                <a:schemeClr val="dk1"/>
              </a:buClr>
              <a:buSzPts val="1800"/>
              <a:buNone/>
              <a:defRPr>
                <a:latin typeface="Book Antiqua" panose="0204060205030503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3" name="Google Shape;73;p11"/>
          <p:cNvSpPr txBox="1">
            <a:spLocks noGrp="1"/>
          </p:cNvSpPr>
          <p:nvPr>
            <p:ph type="body" idx="1"/>
          </p:nvPr>
        </p:nvSpPr>
        <p:spPr>
          <a:xfrm rot="5400000">
            <a:off x="3960786" y="-1141677"/>
            <a:ext cx="4470400" cy="10157354"/>
          </a:xfrm>
          <a:prstGeom prst="rect">
            <a:avLst/>
          </a:prstGeom>
          <a:noFill/>
          <a:ln>
            <a:noFill/>
          </a:ln>
        </p:spPr>
        <p:txBody>
          <a:bodyPr spcFirstLastPara="1" wrap="square" lIns="121875" tIns="60925" rIns="121875" bIns="60925" anchor="t" anchorCtr="0">
            <a:normAutofit/>
          </a:bodyPr>
          <a:lstStyle>
            <a:lvl1pPr marL="457200" lvl="0" indent="-342900" algn="l">
              <a:lnSpc>
                <a:spcPct val="95000"/>
              </a:lnSpc>
              <a:spcBef>
                <a:spcPts val="1866"/>
              </a:spcBef>
              <a:spcAft>
                <a:spcPts val="0"/>
              </a:spcAft>
              <a:buClr>
                <a:schemeClr val="dk1"/>
              </a:buClr>
              <a:buSzPts val="1800"/>
              <a:buChar char="•"/>
              <a:defRPr>
                <a:latin typeface="Book Antiqua" panose="02040602050305030304" pitchFamily="18" charset="0"/>
              </a:defRPr>
            </a:lvl1pPr>
            <a:lvl2pPr marL="914400" lvl="1" indent="-342900" algn="l">
              <a:lnSpc>
                <a:spcPct val="95000"/>
              </a:lnSpc>
              <a:spcBef>
                <a:spcPts val="1066"/>
              </a:spcBef>
              <a:spcAft>
                <a:spcPts val="0"/>
              </a:spcAft>
              <a:buClr>
                <a:schemeClr val="dk1"/>
              </a:buClr>
              <a:buSzPts val="1800"/>
              <a:buChar char="–"/>
              <a:defRPr/>
            </a:lvl2pPr>
            <a:lvl3pPr marL="1371600" lvl="2" indent="-342900" algn="l">
              <a:lnSpc>
                <a:spcPct val="95000"/>
              </a:lnSpc>
              <a:spcBef>
                <a:spcPts val="1066"/>
              </a:spcBef>
              <a:spcAft>
                <a:spcPts val="0"/>
              </a:spcAft>
              <a:buClr>
                <a:schemeClr val="dk1"/>
              </a:buClr>
              <a:buSzPts val="1800"/>
              <a:buChar char="–"/>
              <a:defRPr/>
            </a:lvl3pPr>
            <a:lvl4pPr marL="1828800" lvl="3" indent="-342900" algn="l">
              <a:lnSpc>
                <a:spcPct val="95000"/>
              </a:lnSpc>
              <a:spcBef>
                <a:spcPts val="1066"/>
              </a:spcBef>
              <a:spcAft>
                <a:spcPts val="0"/>
              </a:spcAft>
              <a:buClr>
                <a:schemeClr val="dk1"/>
              </a:buClr>
              <a:buSzPts val="1800"/>
              <a:buChar char="–"/>
              <a:defRPr/>
            </a:lvl4pPr>
            <a:lvl5pPr marL="2286000" lvl="4" indent="-342900" algn="l">
              <a:lnSpc>
                <a:spcPct val="95000"/>
              </a:lnSpc>
              <a:spcBef>
                <a:spcPts val="1066"/>
              </a:spcBef>
              <a:spcAft>
                <a:spcPts val="0"/>
              </a:spcAft>
              <a:buClr>
                <a:schemeClr val="dk1"/>
              </a:buClr>
              <a:buSzPts val="1800"/>
              <a:buChar char="–"/>
              <a:defRPr/>
            </a:lvl5pPr>
            <a:lvl6pPr marL="2743200" lvl="5" indent="-331470" algn="l">
              <a:lnSpc>
                <a:spcPct val="95000"/>
              </a:lnSpc>
              <a:spcBef>
                <a:spcPts val="1066"/>
              </a:spcBef>
              <a:spcAft>
                <a:spcPts val="0"/>
              </a:spcAft>
              <a:buClr>
                <a:schemeClr val="dk1"/>
              </a:buClr>
              <a:buSzPts val="1620"/>
              <a:buChar char="–"/>
              <a:defRPr/>
            </a:lvl6pPr>
            <a:lvl7pPr marL="3200400" lvl="6" indent="-331470" algn="l">
              <a:lnSpc>
                <a:spcPct val="95000"/>
              </a:lnSpc>
              <a:spcBef>
                <a:spcPts val="1066"/>
              </a:spcBef>
              <a:spcAft>
                <a:spcPts val="0"/>
              </a:spcAft>
              <a:buClr>
                <a:schemeClr val="dk1"/>
              </a:buClr>
              <a:buSzPts val="1620"/>
              <a:buChar char="–"/>
              <a:defRPr/>
            </a:lvl7pPr>
            <a:lvl8pPr marL="3657600" lvl="7" indent="-331470" algn="l">
              <a:lnSpc>
                <a:spcPct val="95000"/>
              </a:lnSpc>
              <a:spcBef>
                <a:spcPts val="1066"/>
              </a:spcBef>
              <a:spcAft>
                <a:spcPts val="0"/>
              </a:spcAft>
              <a:buClr>
                <a:schemeClr val="dk1"/>
              </a:buClr>
              <a:buSzPts val="1620"/>
              <a:buChar char="–"/>
              <a:defRPr/>
            </a:lvl8pPr>
            <a:lvl9pPr marL="4114800" lvl="8" indent="-331470" algn="l">
              <a:lnSpc>
                <a:spcPct val="95000"/>
              </a:lnSpc>
              <a:spcBef>
                <a:spcPts val="1066"/>
              </a:spcBef>
              <a:spcAft>
                <a:spcPts val="0"/>
              </a:spcAft>
              <a:buClr>
                <a:schemeClr val="dk1"/>
              </a:buClr>
              <a:buSzPts val="1620"/>
              <a:buChar char="–"/>
              <a:defRPr/>
            </a:lvl9pPr>
          </a:lstStyle>
          <a:p>
            <a:endParaRPr dirty="0"/>
          </a:p>
        </p:txBody>
      </p:sp>
      <p:sp>
        <p:nvSpPr>
          <p:cNvPr id="74" name="Google Shape;74;p11"/>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Book Antiqua" panose="02040602050305030304" pitchFamily="18" charset="0"/>
                <a:ea typeface="Book Antiqua" panose="02040602050305030304" pitchFamily="18" charset="0"/>
                <a:cs typeface="Book Antiqua" panose="02040602050305030304" pitchFamily="18" charset="0"/>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fld id="{00000000-1234-1234-1234-123412341234}"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614868" y="2512404"/>
            <a:ext cx="5897561" cy="1422030"/>
          </a:xfrm>
          <a:prstGeom prst="rect">
            <a:avLst/>
          </a:prstGeom>
          <a:noFill/>
          <a:ln>
            <a:noFill/>
          </a:ln>
        </p:spPr>
        <p:txBody>
          <a:bodyPr spcFirstLastPara="1" wrap="square" lIns="121875" tIns="60925" rIns="121875" bIns="60925" anchor="b" anchorCtr="0">
            <a:normAutofit/>
          </a:bodyPr>
          <a:lstStyle>
            <a:lvl1pPr lvl="0" algn="l">
              <a:lnSpc>
                <a:spcPct val="85000"/>
              </a:lnSpc>
              <a:spcBef>
                <a:spcPts val="0"/>
              </a:spcBef>
              <a:spcAft>
                <a:spcPts val="0"/>
              </a:spcAft>
              <a:buClr>
                <a:schemeClr val="dk1"/>
              </a:buClr>
              <a:buSzPts val="1800"/>
              <a:buNone/>
              <a:defRPr>
                <a:latin typeface="Book Antiqua" panose="0204060205030503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9" name="Google Shape;79;p12"/>
          <p:cNvSpPr txBox="1">
            <a:spLocks noGrp="1"/>
          </p:cNvSpPr>
          <p:nvPr>
            <p:ph type="body" idx="1"/>
          </p:nvPr>
        </p:nvSpPr>
        <p:spPr>
          <a:xfrm rot="5400000">
            <a:off x="2434617" y="-1042670"/>
            <a:ext cx="5897561" cy="8532178"/>
          </a:xfrm>
          <a:prstGeom prst="rect">
            <a:avLst/>
          </a:prstGeom>
          <a:noFill/>
          <a:ln>
            <a:noFill/>
          </a:ln>
        </p:spPr>
        <p:txBody>
          <a:bodyPr spcFirstLastPara="1" wrap="square" lIns="121875" tIns="60925" rIns="121875" bIns="60925" anchor="t" anchorCtr="0">
            <a:normAutofit/>
          </a:bodyPr>
          <a:lstStyle>
            <a:lvl1pPr marL="457200" lvl="0" indent="-342900" algn="l">
              <a:lnSpc>
                <a:spcPct val="95000"/>
              </a:lnSpc>
              <a:spcBef>
                <a:spcPts val="1866"/>
              </a:spcBef>
              <a:spcAft>
                <a:spcPts val="0"/>
              </a:spcAft>
              <a:buClr>
                <a:schemeClr val="dk1"/>
              </a:buClr>
              <a:buSzPts val="1800"/>
              <a:buChar char="•"/>
              <a:defRPr>
                <a:latin typeface="Book Antiqua" panose="02040602050305030304" pitchFamily="18" charset="0"/>
              </a:defRPr>
            </a:lvl1pPr>
            <a:lvl2pPr marL="914400" lvl="1" indent="-342900" algn="l">
              <a:lnSpc>
                <a:spcPct val="95000"/>
              </a:lnSpc>
              <a:spcBef>
                <a:spcPts val="1066"/>
              </a:spcBef>
              <a:spcAft>
                <a:spcPts val="0"/>
              </a:spcAft>
              <a:buClr>
                <a:schemeClr val="dk1"/>
              </a:buClr>
              <a:buSzPts val="1800"/>
              <a:buChar char="–"/>
              <a:defRPr/>
            </a:lvl2pPr>
            <a:lvl3pPr marL="1371600" lvl="2" indent="-342900" algn="l">
              <a:lnSpc>
                <a:spcPct val="95000"/>
              </a:lnSpc>
              <a:spcBef>
                <a:spcPts val="1066"/>
              </a:spcBef>
              <a:spcAft>
                <a:spcPts val="0"/>
              </a:spcAft>
              <a:buClr>
                <a:schemeClr val="dk1"/>
              </a:buClr>
              <a:buSzPts val="1800"/>
              <a:buChar char="–"/>
              <a:defRPr/>
            </a:lvl3pPr>
            <a:lvl4pPr marL="1828800" lvl="3" indent="-342900" algn="l">
              <a:lnSpc>
                <a:spcPct val="95000"/>
              </a:lnSpc>
              <a:spcBef>
                <a:spcPts val="1066"/>
              </a:spcBef>
              <a:spcAft>
                <a:spcPts val="0"/>
              </a:spcAft>
              <a:buClr>
                <a:schemeClr val="dk1"/>
              </a:buClr>
              <a:buSzPts val="1800"/>
              <a:buChar char="–"/>
              <a:defRPr/>
            </a:lvl4pPr>
            <a:lvl5pPr marL="2286000" lvl="4" indent="-342900" algn="l">
              <a:lnSpc>
                <a:spcPct val="95000"/>
              </a:lnSpc>
              <a:spcBef>
                <a:spcPts val="1066"/>
              </a:spcBef>
              <a:spcAft>
                <a:spcPts val="0"/>
              </a:spcAft>
              <a:buClr>
                <a:schemeClr val="dk1"/>
              </a:buClr>
              <a:buSzPts val="1800"/>
              <a:buChar char="–"/>
              <a:defRPr/>
            </a:lvl5pPr>
            <a:lvl6pPr marL="2743200" lvl="5" indent="-331470" algn="l">
              <a:lnSpc>
                <a:spcPct val="95000"/>
              </a:lnSpc>
              <a:spcBef>
                <a:spcPts val="1066"/>
              </a:spcBef>
              <a:spcAft>
                <a:spcPts val="0"/>
              </a:spcAft>
              <a:buClr>
                <a:schemeClr val="dk1"/>
              </a:buClr>
              <a:buSzPts val="1620"/>
              <a:buChar char="–"/>
              <a:defRPr/>
            </a:lvl6pPr>
            <a:lvl7pPr marL="3200400" lvl="6" indent="-331470" algn="l">
              <a:lnSpc>
                <a:spcPct val="95000"/>
              </a:lnSpc>
              <a:spcBef>
                <a:spcPts val="1066"/>
              </a:spcBef>
              <a:spcAft>
                <a:spcPts val="0"/>
              </a:spcAft>
              <a:buClr>
                <a:schemeClr val="dk1"/>
              </a:buClr>
              <a:buSzPts val="1620"/>
              <a:buChar char="–"/>
              <a:defRPr/>
            </a:lvl7pPr>
            <a:lvl8pPr marL="3657600" lvl="7" indent="-331470" algn="l">
              <a:lnSpc>
                <a:spcPct val="95000"/>
              </a:lnSpc>
              <a:spcBef>
                <a:spcPts val="1066"/>
              </a:spcBef>
              <a:spcAft>
                <a:spcPts val="0"/>
              </a:spcAft>
              <a:buClr>
                <a:schemeClr val="dk1"/>
              </a:buClr>
              <a:buSzPts val="1620"/>
              <a:buChar char="–"/>
              <a:defRPr/>
            </a:lvl8pPr>
            <a:lvl9pPr marL="4114800" lvl="8" indent="-331470" algn="l">
              <a:lnSpc>
                <a:spcPct val="95000"/>
              </a:lnSpc>
              <a:spcBef>
                <a:spcPts val="1066"/>
              </a:spcBef>
              <a:spcAft>
                <a:spcPts val="0"/>
              </a:spcAft>
              <a:buClr>
                <a:schemeClr val="dk1"/>
              </a:buClr>
              <a:buSzPts val="1620"/>
              <a:buChar char="–"/>
              <a:defRPr/>
            </a:lvl9pPr>
          </a:lstStyle>
          <a:p>
            <a:endParaRPr dirty="0"/>
          </a:p>
        </p:txBody>
      </p:sp>
      <p:sp>
        <p:nvSpPr>
          <p:cNvPr id="80" name="Google Shape;80;p12"/>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Book Antiqua" panose="02040602050305030304" pitchFamily="18" charset="0"/>
                <a:ea typeface="Book Antiqua" panose="02040602050305030304" pitchFamily="18" charset="0"/>
                <a:cs typeface="Book Antiqua" panose="02040602050305030304" pitchFamily="18" charset="0"/>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fld id="{00000000-1234-1234-1234-123412341234}"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lvl1pPr lvl="0" algn="l">
              <a:lnSpc>
                <a:spcPct val="85000"/>
              </a:lnSpc>
              <a:spcBef>
                <a:spcPts val="0"/>
              </a:spcBef>
              <a:spcAft>
                <a:spcPts val="0"/>
              </a:spcAft>
              <a:buClr>
                <a:schemeClr val="dk1"/>
              </a:buClr>
              <a:buSzPts val="1800"/>
              <a:buNone/>
              <a:defRPr>
                <a:latin typeface="Book Antiqua" panose="0204060205030503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5" name="Google Shape;25;p3"/>
          <p:cNvSpPr txBox="1">
            <a:spLocks noGrp="1"/>
          </p:cNvSpPr>
          <p:nvPr>
            <p:ph type="body" idx="1"/>
          </p:nvPr>
        </p:nvSpPr>
        <p:spPr>
          <a:xfrm>
            <a:off x="1117309" y="1701800"/>
            <a:ext cx="4977104" cy="4470400"/>
          </a:xfrm>
          <a:prstGeom prst="rect">
            <a:avLst/>
          </a:prstGeom>
          <a:noFill/>
          <a:ln>
            <a:noFill/>
          </a:ln>
        </p:spPr>
        <p:txBody>
          <a:bodyPr spcFirstLastPara="1" wrap="square" lIns="121875" tIns="60925" rIns="121875" bIns="60925" anchor="t" anchorCtr="0">
            <a:normAutofit/>
          </a:bodyPr>
          <a:lstStyle>
            <a:lvl1pPr marL="457200" lvl="0" indent="-381000" algn="l">
              <a:lnSpc>
                <a:spcPct val="95000"/>
              </a:lnSpc>
              <a:spcBef>
                <a:spcPts val="1866"/>
              </a:spcBef>
              <a:spcAft>
                <a:spcPts val="0"/>
              </a:spcAft>
              <a:buClr>
                <a:schemeClr val="dk1"/>
              </a:buClr>
              <a:buSzPts val="2400"/>
              <a:buChar char="•"/>
              <a:defRPr sz="2400">
                <a:latin typeface="Book Antiqua" panose="02040602050305030304" pitchFamily="18" charset="0"/>
              </a:defRPr>
            </a:lvl1pPr>
            <a:lvl2pPr marL="914400" lvl="1" indent="-355600" algn="l">
              <a:lnSpc>
                <a:spcPct val="95000"/>
              </a:lnSpc>
              <a:spcBef>
                <a:spcPts val="1066"/>
              </a:spcBef>
              <a:spcAft>
                <a:spcPts val="0"/>
              </a:spcAft>
              <a:buClr>
                <a:schemeClr val="dk1"/>
              </a:buClr>
              <a:buSzPts val="2000"/>
              <a:buChar char="–"/>
              <a:defRPr sz="2000"/>
            </a:lvl2pPr>
            <a:lvl3pPr marL="1371600" lvl="2" indent="-342900" algn="l">
              <a:lnSpc>
                <a:spcPct val="95000"/>
              </a:lnSpc>
              <a:spcBef>
                <a:spcPts val="1066"/>
              </a:spcBef>
              <a:spcAft>
                <a:spcPts val="0"/>
              </a:spcAft>
              <a:buClr>
                <a:schemeClr val="dk1"/>
              </a:buClr>
              <a:buSzPts val="1800"/>
              <a:buChar char="–"/>
              <a:defRPr sz="1800"/>
            </a:lvl3pPr>
            <a:lvl4pPr marL="1828800" lvl="3" indent="-342900" algn="l">
              <a:lnSpc>
                <a:spcPct val="95000"/>
              </a:lnSpc>
              <a:spcBef>
                <a:spcPts val="1066"/>
              </a:spcBef>
              <a:spcAft>
                <a:spcPts val="0"/>
              </a:spcAft>
              <a:buClr>
                <a:schemeClr val="dk1"/>
              </a:buClr>
              <a:buSzPts val="1800"/>
              <a:buChar char="–"/>
              <a:defRPr sz="1800"/>
            </a:lvl4pPr>
            <a:lvl5pPr marL="2286000" lvl="4" indent="-342900" algn="l">
              <a:lnSpc>
                <a:spcPct val="95000"/>
              </a:lnSpc>
              <a:spcBef>
                <a:spcPts val="1066"/>
              </a:spcBef>
              <a:spcAft>
                <a:spcPts val="0"/>
              </a:spcAft>
              <a:buClr>
                <a:schemeClr val="dk1"/>
              </a:buClr>
              <a:buSzPts val="1800"/>
              <a:buChar char="–"/>
              <a:defRPr sz="1800"/>
            </a:lvl5pPr>
            <a:lvl6pPr marL="2743200" lvl="5" indent="-228600" algn="l">
              <a:lnSpc>
                <a:spcPct val="95000"/>
              </a:lnSpc>
              <a:spcBef>
                <a:spcPts val="1066"/>
              </a:spcBef>
              <a:spcAft>
                <a:spcPts val="0"/>
              </a:spcAft>
              <a:buClr>
                <a:schemeClr val="dk1"/>
              </a:buClr>
              <a:buSzPts val="1620"/>
              <a:buNone/>
              <a:defRPr sz="1800"/>
            </a:lvl6pPr>
            <a:lvl7pPr marL="3200400" lvl="6" indent="-331470" algn="l">
              <a:lnSpc>
                <a:spcPct val="95000"/>
              </a:lnSpc>
              <a:spcBef>
                <a:spcPts val="1066"/>
              </a:spcBef>
              <a:spcAft>
                <a:spcPts val="0"/>
              </a:spcAft>
              <a:buClr>
                <a:schemeClr val="dk1"/>
              </a:buClr>
              <a:buSzPts val="1620"/>
              <a:buChar char="–"/>
              <a:defRPr sz="1800"/>
            </a:lvl7pPr>
            <a:lvl8pPr marL="3657600" lvl="7" indent="-331470" algn="l">
              <a:lnSpc>
                <a:spcPct val="95000"/>
              </a:lnSpc>
              <a:spcBef>
                <a:spcPts val="1066"/>
              </a:spcBef>
              <a:spcAft>
                <a:spcPts val="0"/>
              </a:spcAft>
              <a:buClr>
                <a:schemeClr val="dk1"/>
              </a:buClr>
              <a:buSzPts val="1620"/>
              <a:buChar char="–"/>
              <a:defRPr sz="1800"/>
            </a:lvl8pPr>
            <a:lvl9pPr marL="4114800" lvl="8" indent="-331470" algn="l">
              <a:lnSpc>
                <a:spcPct val="95000"/>
              </a:lnSpc>
              <a:spcBef>
                <a:spcPts val="1066"/>
              </a:spcBef>
              <a:spcAft>
                <a:spcPts val="0"/>
              </a:spcAft>
              <a:buClr>
                <a:schemeClr val="dk1"/>
              </a:buClr>
              <a:buSzPts val="1620"/>
              <a:buChar char="–"/>
              <a:defRPr sz="1800"/>
            </a:lvl9pPr>
          </a:lstStyle>
          <a:p>
            <a:endParaRPr dirty="0"/>
          </a:p>
        </p:txBody>
      </p:sp>
      <p:sp>
        <p:nvSpPr>
          <p:cNvPr id="26" name="Google Shape;26;p3"/>
          <p:cNvSpPr txBox="1">
            <a:spLocks noGrp="1"/>
          </p:cNvSpPr>
          <p:nvPr>
            <p:ph type="body" idx="2"/>
          </p:nvPr>
        </p:nvSpPr>
        <p:spPr>
          <a:xfrm>
            <a:off x="6297559" y="1701800"/>
            <a:ext cx="4977104" cy="4470400"/>
          </a:xfrm>
          <a:prstGeom prst="rect">
            <a:avLst/>
          </a:prstGeom>
          <a:noFill/>
          <a:ln>
            <a:noFill/>
          </a:ln>
        </p:spPr>
        <p:txBody>
          <a:bodyPr spcFirstLastPara="1" wrap="square" lIns="121875" tIns="60925" rIns="121875" bIns="60925" anchor="t" anchorCtr="0">
            <a:normAutofit/>
          </a:bodyPr>
          <a:lstStyle>
            <a:lvl1pPr marL="457200" lvl="0" indent="-381000" algn="l">
              <a:lnSpc>
                <a:spcPct val="95000"/>
              </a:lnSpc>
              <a:spcBef>
                <a:spcPts val="1866"/>
              </a:spcBef>
              <a:spcAft>
                <a:spcPts val="0"/>
              </a:spcAft>
              <a:buClr>
                <a:schemeClr val="dk1"/>
              </a:buClr>
              <a:buSzPts val="2400"/>
              <a:buChar char="•"/>
              <a:defRPr sz="2400">
                <a:latin typeface="Book Antiqua" panose="02040602050305030304" pitchFamily="18" charset="0"/>
              </a:defRPr>
            </a:lvl1pPr>
            <a:lvl2pPr marL="914400" lvl="1" indent="-355600" algn="l">
              <a:lnSpc>
                <a:spcPct val="95000"/>
              </a:lnSpc>
              <a:spcBef>
                <a:spcPts val="1066"/>
              </a:spcBef>
              <a:spcAft>
                <a:spcPts val="0"/>
              </a:spcAft>
              <a:buClr>
                <a:schemeClr val="dk1"/>
              </a:buClr>
              <a:buSzPts val="2000"/>
              <a:buChar char="–"/>
              <a:defRPr sz="2000"/>
            </a:lvl2pPr>
            <a:lvl3pPr marL="1371600" lvl="2" indent="-342900" algn="l">
              <a:lnSpc>
                <a:spcPct val="95000"/>
              </a:lnSpc>
              <a:spcBef>
                <a:spcPts val="1066"/>
              </a:spcBef>
              <a:spcAft>
                <a:spcPts val="0"/>
              </a:spcAft>
              <a:buClr>
                <a:schemeClr val="dk1"/>
              </a:buClr>
              <a:buSzPts val="1800"/>
              <a:buChar char="–"/>
              <a:defRPr sz="1800"/>
            </a:lvl3pPr>
            <a:lvl4pPr marL="1828800" lvl="3" indent="-342900" algn="l">
              <a:lnSpc>
                <a:spcPct val="95000"/>
              </a:lnSpc>
              <a:spcBef>
                <a:spcPts val="1066"/>
              </a:spcBef>
              <a:spcAft>
                <a:spcPts val="0"/>
              </a:spcAft>
              <a:buClr>
                <a:schemeClr val="dk1"/>
              </a:buClr>
              <a:buSzPts val="1800"/>
              <a:buChar char="–"/>
              <a:defRPr sz="1800"/>
            </a:lvl4pPr>
            <a:lvl5pPr marL="2286000" lvl="4" indent="-342900" algn="l">
              <a:lnSpc>
                <a:spcPct val="95000"/>
              </a:lnSpc>
              <a:spcBef>
                <a:spcPts val="1066"/>
              </a:spcBef>
              <a:spcAft>
                <a:spcPts val="0"/>
              </a:spcAft>
              <a:buClr>
                <a:schemeClr val="dk1"/>
              </a:buClr>
              <a:buSzPts val="1800"/>
              <a:buChar char="–"/>
              <a:defRPr sz="1800"/>
            </a:lvl5pPr>
            <a:lvl6pPr marL="2743200" lvl="5" indent="-331470" algn="l">
              <a:lnSpc>
                <a:spcPct val="95000"/>
              </a:lnSpc>
              <a:spcBef>
                <a:spcPts val="1066"/>
              </a:spcBef>
              <a:spcAft>
                <a:spcPts val="0"/>
              </a:spcAft>
              <a:buClr>
                <a:schemeClr val="dk1"/>
              </a:buClr>
              <a:buSzPts val="1620"/>
              <a:buChar char="–"/>
              <a:defRPr sz="1800"/>
            </a:lvl6pPr>
            <a:lvl7pPr marL="3200400" lvl="6" indent="-331470" algn="l">
              <a:lnSpc>
                <a:spcPct val="95000"/>
              </a:lnSpc>
              <a:spcBef>
                <a:spcPts val="1066"/>
              </a:spcBef>
              <a:spcAft>
                <a:spcPts val="0"/>
              </a:spcAft>
              <a:buClr>
                <a:schemeClr val="dk1"/>
              </a:buClr>
              <a:buSzPts val="1620"/>
              <a:buChar char="–"/>
              <a:defRPr sz="1800"/>
            </a:lvl7pPr>
            <a:lvl8pPr marL="3657600" lvl="7" indent="-331470" algn="l">
              <a:lnSpc>
                <a:spcPct val="95000"/>
              </a:lnSpc>
              <a:spcBef>
                <a:spcPts val="1066"/>
              </a:spcBef>
              <a:spcAft>
                <a:spcPts val="0"/>
              </a:spcAft>
              <a:buClr>
                <a:schemeClr val="dk1"/>
              </a:buClr>
              <a:buSzPts val="1620"/>
              <a:buChar char="–"/>
              <a:defRPr sz="1800"/>
            </a:lvl8pPr>
            <a:lvl9pPr marL="4114800" lvl="8" indent="-331470" algn="l">
              <a:lnSpc>
                <a:spcPct val="95000"/>
              </a:lnSpc>
              <a:spcBef>
                <a:spcPts val="1066"/>
              </a:spcBef>
              <a:spcAft>
                <a:spcPts val="0"/>
              </a:spcAft>
              <a:buClr>
                <a:schemeClr val="dk1"/>
              </a:buClr>
              <a:buSzPts val="1620"/>
              <a:buChar char="–"/>
              <a:defRPr sz="1800"/>
            </a:lvl9pPr>
          </a:lstStyle>
          <a:p>
            <a:endParaRPr dirty="0"/>
          </a:p>
        </p:txBody>
      </p:sp>
      <p:sp>
        <p:nvSpPr>
          <p:cNvPr id="27" name="Google Shape;27;p3"/>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Book Antiqua" panose="02040602050305030304" pitchFamily="18" charset="0"/>
                <a:ea typeface="Book Antiqua" panose="02040602050305030304" pitchFamily="18" charset="0"/>
                <a:cs typeface="Book Antiqua" panose="02040602050305030304" pitchFamily="18" charset="0"/>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fld id="{00000000-1234-1234-1234-123412341234}"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
        <p:cNvGrpSpPr/>
        <p:nvPr/>
      </p:nvGrpSpPr>
      <p:grpSpPr>
        <a:xfrm>
          <a:off x="0" y="0"/>
          <a:ext cx="0" cy="0"/>
          <a:chOff x="0" y="0"/>
          <a:chExt cx="0" cy="0"/>
        </a:xfrm>
      </p:grpSpPr>
      <p:sp>
        <p:nvSpPr>
          <p:cNvPr id="31" name="Google Shape;31;p4"/>
          <p:cNvSpPr txBox="1">
            <a:spLocks noGrp="1"/>
          </p:cNvSpPr>
          <p:nvPr>
            <p:ph type="ctrTitle"/>
          </p:nvPr>
        </p:nvSpPr>
        <p:spPr>
          <a:xfrm>
            <a:off x="4672383" y="1498601"/>
            <a:ext cx="7008574" cy="3298825"/>
          </a:xfrm>
          <a:prstGeom prst="rect">
            <a:avLst/>
          </a:prstGeom>
          <a:noFill/>
          <a:ln>
            <a:noFill/>
          </a:ln>
        </p:spPr>
        <p:txBody>
          <a:bodyPr spcFirstLastPara="1" wrap="square" lIns="121875" tIns="60925" rIns="121875" bIns="60925" anchor="b" anchorCtr="0">
            <a:normAutofit/>
          </a:bodyPr>
          <a:lstStyle>
            <a:lvl1pPr lvl="0" algn="l">
              <a:lnSpc>
                <a:spcPct val="90000"/>
              </a:lnSpc>
              <a:spcBef>
                <a:spcPts val="0"/>
              </a:spcBef>
              <a:spcAft>
                <a:spcPts val="0"/>
              </a:spcAft>
              <a:buClr>
                <a:schemeClr val="dk1"/>
              </a:buClr>
              <a:buSzPts val="5400"/>
              <a:buFont typeface="Century Gothic"/>
              <a:buNone/>
              <a:defRPr sz="5400" cap="none">
                <a:latin typeface="Book Antiqua" panose="0204060205030503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2" name="Google Shape;32;p4"/>
          <p:cNvSpPr txBox="1">
            <a:spLocks noGrp="1"/>
          </p:cNvSpPr>
          <p:nvPr>
            <p:ph type="subTitle" idx="1"/>
          </p:nvPr>
        </p:nvSpPr>
        <p:spPr>
          <a:xfrm>
            <a:off x="4672383" y="4927600"/>
            <a:ext cx="7008574" cy="1244600"/>
          </a:xfrm>
          <a:prstGeom prst="rect">
            <a:avLst/>
          </a:prstGeom>
          <a:noFill/>
          <a:ln>
            <a:noFill/>
          </a:ln>
        </p:spPr>
        <p:txBody>
          <a:bodyPr spcFirstLastPara="1" wrap="square" lIns="121875" tIns="60925" rIns="121875" bIns="60925" anchor="t" anchorCtr="0">
            <a:normAutofit/>
          </a:bodyPr>
          <a:lstStyle>
            <a:lvl1pPr lvl="0" algn="l">
              <a:lnSpc>
                <a:spcPct val="95000"/>
              </a:lnSpc>
              <a:spcBef>
                <a:spcPts val="0"/>
              </a:spcBef>
              <a:spcAft>
                <a:spcPts val="0"/>
              </a:spcAft>
              <a:buClr>
                <a:schemeClr val="dk1"/>
              </a:buClr>
              <a:buSzPts val="2800"/>
              <a:buNone/>
              <a:defRPr sz="2800" b="0">
                <a:solidFill>
                  <a:schemeClr val="dk1"/>
                </a:solidFill>
                <a:latin typeface="Book Antiqua" panose="02040602050305030304" pitchFamily="18" charset="0"/>
              </a:defRPr>
            </a:lvl1pPr>
            <a:lvl2pPr lvl="1" algn="ctr">
              <a:lnSpc>
                <a:spcPct val="95000"/>
              </a:lnSpc>
              <a:spcBef>
                <a:spcPts val="1066"/>
              </a:spcBef>
              <a:spcAft>
                <a:spcPts val="0"/>
              </a:spcAft>
              <a:buClr>
                <a:srgbClr val="8E94AB"/>
              </a:buClr>
              <a:buSzPts val="2000"/>
              <a:buNone/>
              <a:defRPr>
                <a:solidFill>
                  <a:srgbClr val="8E94AB"/>
                </a:solidFill>
              </a:defRPr>
            </a:lvl2pPr>
            <a:lvl3pPr lvl="2" algn="ctr">
              <a:lnSpc>
                <a:spcPct val="95000"/>
              </a:lnSpc>
              <a:spcBef>
                <a:spcPts val="1066"/>
              </a:spcBef>
              <a:spcAft>
                <a:spcPts val="0"/>
              </a:spcAft>
              <a:buClr>
                <a:srgbClr val="8E94AB"/>
              </a:buClr>
              <a:buSzPts val="1800"/>
              <a:buNone/>
              <a:defRPr>
                <a:solidFill>
                  <a:srgbClr val="8E94AB"/>
                </a:solidFill>
              </a:defRPr>
            </a:lvl3pPr>
            <a:lvl4pPr lvl="3" algn="ctr">
              <a:lnSpc>
                <a:spcPct val="95000"/>
              </a:lnSpc>
              <a:spcBef>
                <a:spcPts val="1066"/>
              </a:spcBef>
              <a:spcAft>
                <a:spcPts val="0"/>
              </a:spcAft>
              <a:buClr>
                <a:srgbClr val="8E94AB"/>
              </a:buClr>
              <a:buSzPts val="1800"/>
              <a:buNone/>
              <a:defRPr>
                <a:solidFill>
                  <a:srgbClr val="8E94AB"/>
                </a:solidFill>
              </a:defRPr>
            </a:lvl4pPr>
            <a:lvl5pPr lvl="4" algn="ctr">
              <a:lnSpc>
                <a:spcPct val="95000"/>
              </a:lnSpc>
              <a:spcBef>
                <a:spcPts val="1066"/>
              </a:spcBef>
              <a:spcAft>
                <a:spcPts val="0"/>
              </a:spcAft>
              <a:buClr>
                <a:srgbClr val="8E94AB"/>
              </a:buClr>
              <a:buSzPts val="1800"/>
              <a:buNone/>
              <a:defRPr>
                <a:solidFill>
                  <a:srgbClr val="8E94AB"/>
                </a:solidFill>
              </a:defRPr>
            </a:lvl5pPr>
            <a:lvl6pPr lvl="5" algn="ctr">
              <a:lnSpc>
                <a:spcPct val="95000"/>
              </a:lnSpc>
              <a:spcBef>
                <a:spcPts val="1066"/>
              </a:spcBef>
              <a:spcAft>
                <a:spcPts val="0"/>
              </a:spcAft>
              <a:buClr>
                <a:srgbClr val="8E94AB"/>
              </a:buClr>
              <a:buSzPts val="1620"/>
              <a:buNone/>
              <a:defRPr>
                <a:solidFill>
                  <a:srgbClr val="8E94AB"/>
                </a:solidFill>
              </a:defRPr>
            </a:lvl6pPr>
            <a:lvl7pPr lvl="6" algn="ctr">
              <a:lnSpc>
                <a:spcPct val="95000"/>
              </a:lnSpc>
              <a:spcBef>
                <a:spcPts val="1066"/>
              </a:spcBef>
              <a:spcAft>
                <a:spcPts val="0"/>
              </a:spcAft>
              <a:buClr>
                <a:srgbClr val="8E94AB"/>
              </a:buClr>
              <a:buSzPts val="1620"/>
              <a:buNone/>
              <a:defRPr>
                <a:solidFill>
                  <a:srgbClr val="8E94AB"/>
                </a:solidFill>
              </a:defRPr>
            </a:lvl7pPr>
            <a:lvl8pPr lvl="7" algn="ctr">
              <a:lnSpc>
                <a:spcPct val="95000"/>
              </a:lnSpc>
              <a:spcBef>
                <a:spcPts val="1066"/>
              </a:spcBef>
              <a:spcAft>
                <a:spcPts val="0"/>
              </a:spcAft>
              <a:buClr>
                <a:srgbClr val="8E94AB"/>
              </a:buClr>
              <a:buSzPts val="1620"/>
              <a:buNone/>
              <a:defRPr>
                <a:solidFill>
                  <a:srgbClr val="8E94AB"/>
                </a:solidFill>
              </a:defRPr>
            </a:lvl8pPr>
            <a:lvl9pPr lvl="8" algn="ctr">
              <a:lnSpc>
                <a:spcPct val="95000"/>
              </a:lnSpc>
              <a:spcBef>
                <a:spcPts val="1066"/>
              </a:spcBef>
              <a:spcAft>
                <a:spcPts val="0"/>
              </a:spcAft>
              <a:buClr>
                <a:srgbClr val="8E94AB"/>
              </a:buClr>
              <a:buSzPts val="1620"/>
              <a:buNone/>
              <a:defRPr>
                <a:solidFill>
                  <a:srgbClr val="8E94AB"/>
                </a:solidFill>
              </a:defRPr>
            </a:lvl9pPr>
          </a:lstStyle>
          <a:p>
            <a:endParaRPr dirty="0"/>
          </a:p>
        </p:txBody>
      </p:sp>
      <p:sp>
        <p:nvSpPr>
          <p:cNvPr id="33" name="Google Shape;33;p4"/>
          <p:cNvSpPr/>
          <p:nvPr/>
        </p:nvSpPr>
        <p:spPr>
          <a:xfrm>
            <a:off x="10437812" y="152400"/>
            <a:ext cx="1600200" cy="609600"/>
          </a:xfrm>
          <a:prstGeom prst="rect">
            <a:avLst/>
          </a:prstGeom>
          <a:blipFill rotWithShape="1">
            <a:blip r:embed="rId2">
              <a:alphaModFix/>
            </a:blip>
            <a:stretch>
              <a:fillRect/>
            </a:stretch>
          </a:blipFill>
          <a:ln w="12700" cap="flat" cmpd="sng">
            <a:solidFill>
              <a:srgbClr val="2F3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Book Antiqua" panose="02040602050305030304" pitchFamily="18" charset="0"/>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12589" y="4445000"/>
            <a:ext cx="7008574" cy="1930400"/>
          </a:xfrm>
          <a:prstGeom prst="rect">
            <a:avLst/>
          </a:prstGeom>
          <a:noFill/>
          <a:ln>
            <a:noFill/>
          </a:ln>
        </p:spPr>
        <p:txBody>
          <a:bodyPr spcFirstLastPara="1" wrap="square" lIns="121875" tIns="60925" rIns="121875" bIns="60925" anchor="t" anchorCtr="0">
            <a:normAutofit/>
          </a:bodyPr>
          <a:lstStyle>
            <a:lvl1pPr lvl="0" algn="l">
              <a:lnSpc>
                <a:spcPct val="85000"/>
              </a:lnSpc>
              <a:spcBef>
                <a:spcPts val="0"/>
              </a:spcBef>
              <a:spcAft>
                <a:spcPts val="0"/>
              </a:spcAft>
              <a:buClr>
                <a:schemeClr val="dk1"/>
              </a:buClr>
              <a:buSzPts val="5400"/>
              <a:buFont typeface="Century Gothic"/>
              <a:buNone/>
              <a:defRPr sz="5400" b="0" cap="none">
                <a:latin typeface="Book Antiqua" panose="0204060205030503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6" name="Google Shape;36;p5"/>
          <p:cNvSpPr txBox="1">
            <a:spLocks noGrp="1"/>
          </p:cNvSpPr>
          <p:nvPr>
            <p:ph type="body" idx="1"/>
          </p:nvPr>
        </p:nvSpPr>
        <p:spPr>
          <a:xfrm>
            <a:off x="812589" y="3124200"/>
            <a:ext cx="7008574" cy="1296987"/>
          </a:xfrm>
          <a:prstGeom prst="rect">
            <a:avLst/>
          </a:prstGeom>
          <a:noFill/>
          <a:ln>
            <a:noFill/>
          </a:ln>
        </p:spPr>
        <p:txBody>
          <a:bodyPr spcFirstLastPara="1" wrap="square" lIns="121875" tIns="60925" rIns="121875" bIns="60925" anchor="b" anchorCtr="0">
            <a:normAutofit/>
          </a:bodyPr>
          <a:lstStyle>
            <a:lvl1pPr marL="457200" lvl="0" indent="-228600" algn="l">
              <a:lnSpc>
                <a:spcPct val="95000"/>
              </a:lnSpc>
              <a:spcBef>
                <a:spcPts val="0"/>
              </a:spcBef>
              <a:spcAft>
                <a:spcPts val="0"/>
              </a:spcAft>
              <a:buClr>
                <a:schemeClr val="dk1"/>
              </a:buClr>
              <a:buSzPts val="2800"/>
              <a:buNone/>
              <a:defRPr sz="2800">
                <a:solidFill>
                  <a:schemeClr val="dk1"/>
                </a:solidFill>
                <a:latin typeface="Book Antiqua" panose="02040602050305030304" pitchFamily="18" charset="0"/>
              </a:defRPr>
            </a:lvl1pPr>
            <a:lvl2pPr marL="914400" lvl="1" indent="-228600" algn="l">
              <a:lnSpc>
                <a:spcPct val="95000"/>
              </a:lnSpc>
              <a:spcBef>
                <a:spcPts val="1066"/>
              </a:spcBef>
              <a:spcAft>
                <a:spcPts val="0"/>
              </a:spcAft>
              <a:buClr>
                <a:srgbClr val="8E94AB"/>
              </a:buClr>
              <a:buSzPts val="2400"/>
              <a:buNone/>
              <a:defRPr sz="2400">
                <a:solidFill>
                  <a:srgbClr val="8E94AB"/>
                </a:solidFill>
              </a:defRPr>
            </a:lvl2pPr>
            <a:lvl3pPr marL="1371600" lvl="2" indent="-228600" algn="l">
              <a:lnSpc>
                <a:spcPct val="95000"/>
              </a:lnSpc>
              <a:spcBef>
                <a:spcPts val="1066"/>
              </a:spcBef>
              <a:spcAft>
                <a:spcPts val="0"/>
              </a:spcAft>
              <a:buClr>
                <a:srgbClr val="8E94AB"/>
              </a:buClr>
              <a:buSzPts val="2100"/>
              <a:buNone/>
              <a:defRPr sz="2100">
                <a:solidFill>
                  <a:srgbClr val="8E94AB"/>
                </a:solidFill>
              </a:defRPr>
            </a:lvl3pPr>
            <a:lvl4pPr marL="1828800" lvl="3" indent="-228600" algn="l">
              <a:lnSpc>
                <a:spcPct val="95000"/>
              </a:lnSpc>
              <a:spcBef>
                <a:spcPts val="1066"/>
              </a:spcBef>
              <a:spcAft>
                <a:spcPts val="0"/>
              </a:spcAft>
              <a:buClr>
                <a:srgbClr val="8E94AB"/>
              </a:buClr>
              <a:buSzPts val="1900"/>
              <a:buNone/>
              <a:defRPr sz="1900">
                <a:solidFill>
                  <a:srgbClr val="8E94AB"/>
                </a:solidFill>
              </a:defRPr>
            </a:lvl4pPr>
            <a:lvl5pPr marL="2286000" lvl="4" indent="-228600" algn="l">
              <a:lnSpc>
                <a:spcPct val="95000"/>
              </a:lnSpc>
              <a:spcBef>
                <a:spcPts val="1066"/>
              </a:spcBef>
              <a:spcAft>
                <a:spcPts val="0"/>
              </a:spcAft>
              <a:buClr>
                <a:srgbClr val="8E94AB"/>
              </a:buClr>
              <a:buSzPts val="1900"/>
              <a:buNone/>
              <a:defRPr sz="1900">
                <a:solidFill>
                  <a:srgbClr val="8E94AB"/>
                </a:solidFill>
              </a:defRPr>
            </a:lvl5pPr>
            <a:lvl6pPr marL="2743200" lvl="5" indent="-228600" algn="l">
              <a:lnSpc>
                <a:spcPct val="95000"/>
              </a:lnSpc>
              <a:spcBef>
                <a:spcPts val="1066"/>
              </a:spcBef>
              <a:spcAft>
                <a:spcPts val="0"/>
              </a:spcAft>
              <a:buClr>
                <a:srgbClr val="8E94AB"/>
              </a:buClr>
              <a:buSzPts val="1710"/>
              <a:buNone/>
              <a:defRPr sz="1900">
                <a:solidFill>
                  <a:srgbClr val="8E94AB"/>
                </a:solidFill>
              </a:defRPr>
            </a:lvl6pPr>
            <a:lvl7pPr marL="3200400" lvl="6" indent="-228600" algn="l">
              <a:lnSpc>
                <a:spcPct val="95000"/>
              </a:lnSpc>
              <a:spcBef>
                <a:spcPts val="1066"/>
              </a:spcBef>
              <a:spcAft>
                <a:spcPts val="0"/>
              </a:spcAft>
              <a:buClr>
                <a:srgbClr val="8E94AB"/>
              </a:buClr>
              <a:buSzPts val="1710"/>
              <a:buNone/>
              <a:defRPr sz="1900">
                <a:solidFill>
                  <a:srgbClr val="8E94AB"/>
                </a:solidFill>
              </a:defRPr>
            </a:lvl7pPr>
            <a:lvl8pPr marL="3657600" lvl="7" indent="-228600" algn="l">
              <a:lnSpc>
                <a:spcPct val="95000"/>
              </a:lnSpc>
              <a:spcBef>
                <a:spcPts val="1066"/>
              </a:spcBef>
              <a:spcAft>
                <a:spcPts val="0"/>
              </a:spcAft>
              <a:buClr>
                <a:srgbClr val="8E94AB"/>
              </a:buClr>
              <a:buSzPts val="1710"/>
              <a:buNone/>
              <a:defRPr sz="1900">
                <a:solidFill>
                  <a:srgbClr val="8E94AB"/>
                </a:solidFill>
              </a:defRPr>
            </a:lvl8pPr>
            <a:lvl9pPr marL="4114800" lvl="8" indent="-228600" algn="l">
              <a:lnSpc>
                <a:spcPct val="95000"/>
              </a:lnSpc>
              <a:spcBef>
                <a:spcPts val="1066"/>
              </a:spcBef>
              <a:spcAft>
                <a:spcPts val="0"/>
              </a:spcAft>
              <a:buClr>
                <a:srgbClr val="8E94AB"/>
              </a:buClr>
              <a:buSzPts val="1710"/>
              <a:buNone/>
              <a:defRPr sz="1900">
                <a:solidFill>
                  <a:srgbClr val="8E94AB"/>
                </a:solidFill>
              </a:defRPr>
            </a:lvl9pPr>
          </a:lstStyle>
          <a:p>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lvl1pPr lvl="0" algn="l">
              <a:lnSpc>
                <a:spcPct val="85000"/>
              </a:lnSpc>
              <a:spcBef>
                <a:spcPts val="0"/>
              </a:spcBef>
              <a:spcAft>
                <a:spcPts val="0"/>
              </a:spcAft>
              <a:buClr>
                <a:schemeClr val="dk1"/>
              </a:buClr>
              <a:buSzPts val="4400"/>
              <a:buFont typeface="Century Gothic"/>
              <a:buNone/>
              <a:defRPr>
                <a:latin typeface="Book Antiqua" panose="0204060205030503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9" name="Google Shape;39;p6"/>
          <p:cNvSpPr txBox="1">
            <a:spLocks noGrp="1"/>
          </p:cNvSpPr>
          <p:nvPr>
            <p:ph type="body" idx="1"/>
          </p:nvPr>
        </p:nvSpPr>
        <p:spPr>
          <a:xfrm>
            <a:off x="1121372" y="1608836"/>
            <a:ext cx="4973041" cy="512064"/>
          </a:xfrm>
          <a:prstGeom prst="rect">
            <a:avLst/>
          </a:prstGeom>
          <a:noFill/>
          <a:ln>
            <a:noFill/>
          </a:ln>
        </p:spPr>
        <p:txBody>
          <a:bodyPr spcFirstLastPara="1" wrap="square" lIns="121875" tIns="60925" rIns="121875" bIns="60925" anchor="b" anchorCtr="0">
            <a:noAutofit/>
          </a:bodyPr>
          <a:lstStyle>
            <a:lvl1pPr marL="457200" lvl="0" indent="-228600" algn="l">
              <a:lnSpc>
                <a:spcPct val="95000"/>
              </a:lnSpc>
              <a:spcBef>
                <a:spcPts val="0"/>
              </a:spcBef>
              <a:spcAft>
                <a:spcPts val="0"/>
              </a:spcAft>
              <a:buClr>
                <a:schemeClr val="dk1"/>
              </a:buClr>
              <a:buSzPts val="2400"/>
              <a:buNone/>
              <a:defRPr sz="2400" b="1">
                <a:latin typeface="Book Antiqua" panose="02040602050305030304" pitchFamily="18" charset="0"/>
              </a:defRPr>
            </a:lvl1pPr>
            <a:lvl2pPr marL="914400" lvl="1" indent="-228600" algn="l">
              <a:lnSpc>
                <a:spcPct val="95000"/>
              </a:lnSpc>
              <a:spcBef>
                <a:spcPts val="1066"/>
              </a:spcBef>
              <a:spcAft>
                <a:spcPts val="0"/>
              </a:spcAft>
              <a:buClr>
                <a:schemeClr val="dk1"/>
              </a:buClr>
              <a:buSzPts val="2700"/>
              <a:buNone/>
              <a:defRPr sz="2700" b="1"/>
            </a:lvl2pPr>
            <a:lvl3pPr marL="1371600" lvl="2" indent="-228600" algn="l">
              <a:lnSpc>
                <a:spcPct val="95000"/>
              </a:lnSpc>
              <a:spcBef>
                <a:spcPts val="1066"/>
              </a:spcBef>
              <a:spcAft>
                <a:spcPts val="0"/>
              </a:spcAft>
              <a:buClr>
                <a:schemeClr val="dk1"/>
              </a:buClr>
              <a:buSzPts val="2400"/>
              <a:buNone/>
              <a:defRPr sz="2400" b="1"/>
            </a:lvl3pPr>
            <a:lvl4pPr marL="1828800" lvl="3" indent="-228600" algn="l">
              <a:lnSpc>
                <a:spcPct val="95000"/>
              </a:lnSpc>
              <a:spcBef>
                <a:spcPts val="1066"/>
              </a:spcBef>
              <a:spcAft>
                <a:spcPts val="0"/>
              </a:spcAft>
              <a:buClr>
                <a:schemeClr val="dk1"/>
              </a:buClr>
              <a:buSzPts val="2100"/>
              <a:buNone/>
              <a:defRPr sz="2100" b="1"/>
            </a:lvl4pPr>
            <a:lvl5pPr marL="2286000" lvl="4" indent="-228600" algn="l">
              <a:lnSpc>
                <a:spcPct val="95000"/>
              </a:lnSpc>
              <a:spcBef>
                <a:spcPts val="1066"/>
              </a:spcBef>
              <a:spcAft>
                <a:spcPts val="0"/>
              </a:spcAft>
              <a:buClr>
                <a:schemeClr val="dk1"/>
              </a:buClr>
              <a:buSzPts val="2100"/>
              <a:buNone/>
              <a:defRPr sz="2100" b="1"/>
            </a:lvl5pPr>
            <a:lvl6pPr marL="2743200" lvl="5" indent="-228600" algn="l">
              <a:lnSpc>
                <a:spcPct val="95000"/>
              </a:lnSpc>
              <a:spcBef>
                <a:spcPts val="1066"/>
              </a:spcBef>
              <a:spcAft>
                <a:spcPts val="0"/>
              </a:spcAft>
              <a:buClr>
                <a:schemeClr val="dk1"/>
              </a:buClr>
              <a:buSzPts val="1890"/>
              <a:buNone/>
              <a:defRPr sz="2100" b="1"/>
            </a:lvl6pPr>
            <a:lvl7pPr marL="3200400" lvl="6" indent="-228600" algn="l">
              <a:lnSpc>
                <a:spcPct val="95000"/>
              </a:lnSpc>
              <a:spcBef>
                <a:spcPts val="1066"/>
              </a:spcBef>
              <a:spcAft>
                <a:spcPts val="0"/>
              </a:spcAft>
              <a:buClr>
                <a:schemeClr val="dk1"/>
              </a:buClr>
              <a:buSzPts val="1890"/>
              <a:buNone/>
              <a:defRPr sz="2100" b="1"/>
            </a:lvl7pPr>
            <a:lvl8pPr marL="3657600" lvl="7" indent="-228600" algn="l">
              <a:lnSpc>
                <a:spcPct val="95000"/>
              </a:lnSpc>
              <a:spcBef>
                <a:spcPts val="1066"/>
              </a:spcBef>
              <a:spcAft>
                <a:spcPts val="0"/>
              </a:spcAft>
              <a:buClr>
                <a:schemeClr val="dk1"/>
              </a:buClr>
              <a:buSzPts val="1890"/>
              <a:buNone/>
              <a:defRPr sz="2100" b="1"/>
            </a:lvl8pPr>
            <a:lvl9pPr marL="4114800" lvl="8" indent="-228600" algn="l">
              <a:lnSpc>
                <a:spcPct val="95000"/>
              </a:lnSpc>
              <a:spcBef>
                <a:spcPts val="1066"/>
              </a:spcBef>
              <a:spcAft>
                <a:spcPts val="0"/>
              </a:spcAft>
              <a:buClr>
                <a:schemeClr val="dk1"/>
              </a:buClr>
              <a:buSzPts val="1890"/>
              <a:buNone/>
              <a:defRPr sz="2100" b="1"/>
            </a:lvl9pPr>
          </a:lstStyle>
          <a:p>
            <a:endParaRPr dirty="0"/>
          </a:p>
        </p:txBody>
      </p:sp>
      <p:sp>
        <p:nvSpPr>
          <p:cNvPr id="40" name="Google Shape;40;p6"/>
          <p:cNvSpPr txBox="1">
            <a:spLocks noGrp="1"/>
          </p:cNvSpPr>
          <p:nvPr>
            <p:ph type="body" idx="2"/>
          </p:nvPr>
        </p:nvSpPr>
        <p:spPr>
          <a:xfrm>
            <a:off x="1117309" y="2209800"/>
            <a:ext cx="4977104" cy="3962400"/>
          </a:xfrm>
          <a:prstGeom prst="rect">
            <a:avLst/>
          </a:prstGeom>
          <a:noFill/>
          <a:ln>
            <a:noFill/>
          </a:ln>
        </p:spPr>
        <p:txBody>
          <a:bodyPr spcFirstLastPara="1" wrap="square" lIns="121875" tIns="60925" rIns="121875" bIns="60925" anchor="t" anchorCtr="0">
            <a:normAutofit/>
          </a:bodyPr>
          <a:lstStyle>
            <a:lvl1pPr marL="457200" lvl="0" indent="-355600" algn="l">
              <a:lnSpc>
                <a:spcPct val="95000"/>
              </a:lnSpc>
              <a:spcBef>
                <a:spcPts val="1866"/>
              </a:spcBef>
              <a:spcAft>
                <a:spcPts val="0"/>
              </a:spcAft>
              <a:buClr>
                <a:schemeClr val="dk1"/>
              </a:buClr>
              <a:buSzPts val="2000"/>
              <a:buChar char="•"/>
              <a:defRPr sz="2000">
                <a:latin typeface="Book Antiqua" panose="02040602050305030304" pitchFamily="18" charset="0"/>
              </a:defRPr>
            </a:lvl1pPr>
            <a:lvl2pPr marL="914400" lvl="1" indent="-342900" algn="l">
              <a:lnSpc>
                <a:spcPct val="95000"/>
              </a:lnSpc>
              <a:spcBef>
                <a:spcPts val="1066"/>
              </a:spcBef>
              <a:spcAft>
                <a:spcPts val="0"/>
              </a:spcAft>
              <a:buClr>
                <a:schemeClr val="dk1"/>
              </a:buClr>
              <a:buSzPts val="1800"/>
              <a:buChar char="–"/>
              <a:defRPr sz="1800"/>
            </a:lvl2pPr>
            <a:lvl3pPr marL="1371600" lvl="2" indent="-342900" algn="l">
              <a:lnSpc>
                <a:spcPct val="95000"/>
              </a:lnSpc>
              <a:spcBef>
                <a:spcPts val="1066"/>
              </a:spcBef>
              <a:spcAft>
                <a:spcPts val="0"/>
              </a:spcAft>
              <a:buClr>
                <a:schemeClr val="dk1"/>
              </a:buClr>
              <a:buSzPts val="1800"/>
              <a:buChar char="–"/>
              <a:defRPr sz="1800"/>
            </a:lvl3pPr>
            <a:lvl4pPr marL="1828800" lvl="3" indent="-342900" algn="l">
              <a:lnSpc>
                <a:spcPct val="95000"/>
              </a:lnSpc>
              <a:spcBef>
                <a:spcPts val="1066"/>
              </a:spcBef>
              <a:spcAft>
                <a:spcPts val="0"/>
              </a:spcAft>
              <a:buClr>
                <a:schemeClr val="dk1"/>
              </a:buClr>
              <a:buSzPts val="1800"/>
              <a:buChar char="–"/>
              <a:defRPr sz="1800"/>
            </a:lvl4pPr>
            <a:lvl5pPr marL="2286000" lvl="4" indent="-342900" algn="l">
              <a:lnSpc>
                <a:spcPct val="95000"/>
              </a:lnSpc>
              <a:spcBef>
                <a:spcPts val="1066"/>
              </a:spcBef>
              <a:spcAft>
                <a:spcPts val="0"/>
              </a:spcAft>
              <a:buClr>
                <a:schemeClr val="dk1"/>
              </a:buClr>
              <a:buSzPts val="1800"/>
              <a:buChar char="–"/>
              <a:defRPr sz="1800"/>
            </a:lvl5pPr>
            <a:lvl6pPr marL="2743200" lvl="5" indent="-331470" algn="l">
              <a:lnSpc>
                <a:spcPct val="95000"/>
              </a:lnSpc>
              <a:spcBef>
                <a:spcPts val="1066"/>
              </a:spcBef>
              <a:spcAft>
                <a:spcPts val="0"/>
              </a:spcAft>
              <a:buClr>
                <a:schemeClr val="dk1"/>
              </a:buClr>
              <a:buSzPts val="1620"/>
              <a:buChar char="–"/>
              <a:defRPr sz="1800"/>
            </a:lvl6pPr>
            <a:lvl7pPr marL="3200400" lvl="6" indent="-331470" algn="l">
              <a:lnSpc>
                <a:spcPct val="95000"/>
              </a:lnSpc>
              <a:spcBef>
                <a:spcPts val="1066"/>
              </a:spcBef>
              <a:spcAft>
                <a:spcPts val="0"/>
              </a:spcAft>
              <a:buClr>
                <a:schemeClr val="dk1"/>
              </a:buClr>
              <a:buSzPts val="1620"/>
              <a:buChar char="–"/>
              <a:defRPr sz="1800"/>
            </a:lvl7pPr>
            <a:lvl8pPr marL="3657600" lvl="7" indent="-331470" algn="l">
              <a:lnSpc>
                <a:spcPct val="95000"/>
              </a:lnSpc>
              <a:spcBef>
                <a:spcPts val="1066"/>
              </a:spcBef>
              <a:spcAft>
                <a:spcPts val="0"/>
              </a:spcAft>
              <a:buClr>
                <a:schemeClr val="dk1"/>
              </a:buClr>
              <a:buSzPts val="1620"/>
              <a:buChar char="–"/>
              <a:defRPr sz="1800"/>
            </a:lvl8pPr>
            <a:lvl9pPr marL="4114800" lvl="8" indent="-331470" algn="l">
              <a:lnSpc>
                <a:spcPct val="95000"/>
              </a:lnSpc>
              <a:spcBef>
                <a:spcPts val="1066"/>
              </a:spcBef>
              <a:spcAft>
                <a:spcPts val="0"/>
              </a:spcAft>
              <a:buClr>
                <a:schemeClr val="dk1"/>
              </a:buClr>
              <a:buSzPts val="1620"/>
              <a:buChar char="–"/>
              <a:defRPr sz="1800"/>
            </a:lvl9pPr>
          </a:lstStyle>
          <a:p>
            <a:endParaRPr dirty="0"/>
          </a:p>
        </p:txBody>
      </p:sp>
      <p:sp>
        <p:nvSpPr>
          <p:cNvPr id="41" name="Google Shape;41;p6"/>
          <p:cNvSpPr txBox="1">
            <a:spLocks noGrp="1"/>
          </p:cNvSpPr>
          <p:nvPr>
            <p:ph type="body" idx="3"/>
          </p:nvPr>
        </p:nvSpPr>
        <p:spPr>
          <a:xfrm>
            <a:off x="6301622" y="1608836"/>
            <a:ext cx="4973041" cy="512064"/>
          </a:xfrm>
          <a:prstGeom prst="rect">
            <a:avLst/>
          </a:prstGeom>
          <a:noFill/>
          <a:ln>
            <a:noFill/>
          </a:ln>
        </p:spPr>
        <p:txBody>
          <a:bodyPr spcFirstLastPara="1" wrap="square" lIns="121875" tIns="60925" rIns="121875" bIns="60925" anchor="b" anchorCtr="0">
            <a:noAutofit/>
          </a:bodyPr>
          <a:lstStyle>
            <a:lvl1pPr marL="457200" lvl="0" indent="-228600" algn="l">
              <a:lnSpc>
                <a:spcPct val="95000"/>
              </a:lnSpc>
              <a:spcBef>
                <a:spcPts val="0"/>
              </a:spcBef>
              <a:spcAft>
                <a:spcPts val="0"/>
              </a:spcAft>
              <a:buClr>
                <a:schemeClr val="dk1"/>
              </a:buClr>
              <a:buSzPts val="2400"/>
              <a:buNone/>
              <a:defRPr sz="2400" b="1">
                <a:latin typeface="Book Antiqua" panose="02040602050305030304" pitchFamily="18" charset="0"/>
              </a:defRPr>
            </a:lvl1pPr>
            <a:lvl2pPr marL="914400" lvl="1" indent="-228600" algn="l">
              <a:lnSpc>
                <a:spcPct val="95000"/>
              </a:lnSpc>
              <a:spcBef>
                <a:spcPts val="1066"/>
              </a:spcBef>
              <a:spcAft>
                <a:spcPts val="0"/>
              </a:spcAft>
              <a:buClr>
                <a:schemeClr val="dk1"/>
              </a:buClr>
              <a:buSzPts val="2700"/>
              <a:buNone/>
              <a:defRPr sz="2700" b="1"/>
            </a:lvl2pPr>
            <a:lvl3pPr marL="1371600" lvl="2" indent="-228600" algn="l">
              <a:lnSpc>
                <a:spcPct val="95000"/>
              </a:lnSpc>
              <a:spcBef>
                <a:spcPts val="1066"/>
              </a:spcBef>
              <a:spcAft>
                <a:spcPts val="0"/>
              </a:spcAft>
              <a:buClr>
                <a:schemeClr val="dk1"/>
              </a:buClr>
              <a:buSzPts val="2400"/>
              <a:buNone/>
              <a:defRPr sz="2400" b="1"/>
            </a:lvl3pPr>
            <a:lvl4pPr marL="1828800" lvl="3" indent="-228600" algn="l">
              <a:lnSpc>
                <a:spcPct val="95000"/>
              </a:lnSpc>
              <a:spcBef>
                <a:spcPts val="1066"/>
              </a:spcBef>
              <a:spcAft>
                <a:spcPts val="0"/>
              </a:spcAft>
              <a:buClr>
                <a:schemeClr val="dk1"/>
              </a:buClr>
              <a:buSzPts val="2100"/>
              <a:buNone/>
              <a:defRPr sz="2100" b="1"/>
            </a:lvl4pPr>
            <a:lvl5pPr marL="2286000" lvl="4" indent="-228600" algn="l">
              <a:lnSpc>
                <a:spcPct val="95000"/>
              </a:lnSpc>
              <a:spcBef>
                <a:spcPts val="1066"/>
              </a:spcBef>
              <a:spcAft>
                <a:spcPts val="0"/>
              </a:spcAft>
              <a:buClr>
                <a:schemeClr val="dk1"/>
              </a:buClr>
              <a:buSzPts val="2100"/>
              <a:buNone/>
              <a:defRPr sz="2100" b="1"/>
            </a:lvl5pPr>
            <a:lvl6pPr marL="2743200" lvl="5" indent="-228600" algn="l">
              <a:lnSpc>
                <a:spcPct val="95000"/>
              </a:lnSpc>
              <a:spcBef>
                <a:spcPts val="1066"/>
              </a:spcBef>
              <a:spcAft>
                <a:spcPts val="0"/>
              </a:spcAft>
              <a:buClr>
                <a:schemeClr val="dk1"/>
              </a:buClr>
              <a:buSzPts val="1890"/>
              <a:buNone/>
              <a:defRPr sz="2100" b="1"/>
            </a:lvl6pPr>
            <a:lvl7pPr marL="3200400" lvl="6" indent="-228600" algn="l">
              <a:lnSpc>
                <a:spcPct val="95000"/>
              </a:lnSpc>
              <a:spcBef>
                <a:spcPts val="1066"/>
              </a:spcBef>
              <a:spcAft>
                <a:spcPts val="0"/>
              </a:spcAft>
              <a:buClr>
                <a:schemeClr val="dk1"/>
              </a:buClr>
              <a:buSzPts val="1890"/>
              <a:buNone/>
              <a:defRPr sz="2100" b="1"/>
            </a:lvl7pPr>
            <a:lvl8pPr marL="3657600" lvl="7" indent="-228600" algn="l">
              <a:lnSpc>
                <a:spcPct val="95000"/>
              </a:lnSpc>
              <a:spcBef>
                <a:spcPts val="1066"/>
              </a:spcBef>
              <a:spcAft>
                <a:spcPts val="0"/>
              </a:spcAft>
              <a:buClr>
                <a:schemeClr val="dk1"/>
              </a:buClr>
              <a:buSzPts val="1890"/>
              <a:buNone/>
              <a:defRPr sz="2100" b="1"/>
            </a:lvl8pPr>
            <a:lvl9pPr marL="4114800" lvl="8" indent="-228600" algn="l">
              <a:lnSpc>
                <a:spcPct val="95000"/>
              </a:lnSpc>
              <a:spcBef>
                <a:spcPts val="1066"/>
              </a:spcBef>
              <a:spcAft>
                <a:spcPts val="0"/>
              </a:spcAft>
              <a:buClr>
                <a:schemeClr val="dk1"/>
              </a:buClr>
              <a:buSzPts val="1890"/>
              <a:buNone/>
              <a:defRPr sz="2100" b="1"/>
            </a:lvl9pPr>
          </a:lstStyle>
          <a:p>
            <a:endParaRPr dirty="0"/>
          </a:p>
        </p:txBody>
      </p:sp>
      <p:sp>
        <p:nvSpPr>
          <p:cNvPr id="42" name="Google Shape;42;p6"/>
          <p:cNvSpPr txBox="1">
            <a:spLocks noGrp="1"/>
          </p:cNvSpPr>
          <p:nvPr>
            <p:ph type="body" idx="4"/>
          </p:nvPr>
        </p:nvSpPr>
        <p:spPr>
          <a:xfrm>
            <a:off x="6297559" y="2209800"/>
            <a:ext cx="4977104" cy="3962400"/>
          </a:xfrm>
          <a:prstGeom prst="rect">
            <a:avLst/>
          </a:prstGeom>
          <a:noFill/>
          <a:ln>
            <a:noFill/>
          </a:ln>
        </p:spPr>
        <p:txBody>
          <a:bodyPr spcFirstLastPara="1" wrap="square" lIns="121875" tIns="60925" rIns="121875" bIns="60925" anchor="t" anchorCtr="0">
            <a:normAutofit/>
          </a:bodyPr>
          <a:lstStyle>
            <a:lvl1pPr marL="457200" lvl="0" indent="-355600" algn="l">
              <a:lnSpc>
                <a:spcPct val="95000"/>
              </a:lnSpc>
              <a:spcBef>
                <a:spcPts val="1866"/>
              </a:spcBef>
              <a:spcAft>
                <a:spcPts val="0"/>
              </a:spcAft>
              <a:buClr>
                <a:schemeClr val="dk1"/>
              </a:buClr>
              <a:buSzPts val="2000"/>
              <a:buChar char="•"/>
              <a:defRPr sz="2000">
                <a:latin typeface="Book Antiqua" panose="02040602050305030304" pitchFamily="18" charset="0"/>
              </a:defRPr>
            </a:lvl1pPr>
            <a:lvl2pPr marL="914400" lvl="1" indent="-342900" algn="l">
              <a:lnSpc>
                <a:spcPct val="95000"/>
              </a:lnSpc>
              <a:spcBef>
                <a:spcPts val="1066"/>
              </a:spcBef>
              <a:spcAft>
                <a:spcPts val="0"/>
              </a:spcAft>
              <a:buClr>
                <a:schemeClr val="dk1"/>
              </a:buClr>
              <a:buSzPts val="1800"/>
              <a:buChar char="–"/>
              <a:defRPr sz="1800"/>
            </a:lvl2pPr>
            <a:lvl3pPr marL="1371600" lvl="2" indent="-342900" algn="l">
              <a:lnSpc>
                <a:spcPct val="95000"/>
              </a:lnSpc>
              <a:spcBef>
                <a:spcPts val="1066"/>
              </a:spcBef>
              <a:spcAft>
                <a:spcPts val="0"/>
              </a:spcAft>
              <a:buClr>
                <a:schemeClr val="dk1"/>
              </a:buClr>
              <a:buSzPts val="1800"/>
              <a:buChar char="–"/>
              <a:defRPr sz="1800"/>
            </a:lvl3pPr>
            <a:lvl4pPr marL="1828800" lvl="3" indent="-342900" algn="l">
              <a:lnSpc>
                <a:spcPct val="95000"/>
              </a:lnSpc>
              <a:spcBef>
                <a:spcPts val="1066"/>
              </a:spcBef>
              <a:spcAft>
                <a:spcPts val="0"/>
              </a:spcAft>
              <a:buClr>
                <a:schemeClr val="dk1"/>
              </a:buClr>
              <a:buSzPts val="1800"/>
              <a:buChar char="–"/>
              <a:defRPr sz="1800"/>
            </a:lvl4pPr>
            <a:lvl5pPr marL="2286000" lvl="4" indent="-342900" algn="l">
              <a:lnSpc>
                <a:spcPct val="95000"/>
              </a:lnSpc>
              <a:spcBef>
                <a:spcPts val="1066"/>
              </a:spcBef>
              <a:spcAft>
                <a:spcPts val="0"/>
              </a:spcAft>
              <a:buClr>
                <a:schemeClr val="dk1"/>
              </a:buClr>
              <a:buSzPts val="1800"/>
              <a:buChar char="–"/>
              <a:defRPr sz="1800"/>
            </a:lvl5pPr>
            <a:lvl6pPr marL="2743200" lvl="5" indent="-331470" algn="l">
              <a:lnSpc>
                <a:spcPct val="95000"/>
              </a:lnSpc>
              <a:spcBef>
                <a:spcPts val="1066"/>
              </a:spcBef>
              <a:spcAft>
                <a:spcPts val="0"/>
              </a:spcAft>
              <a:buClr>
                <a:schemeClr val="dk1"/>
              </a:buClr>
              <a:buSzPts val="1620"/>
              <a:buChar char="–"/>
              <a:defRPr sz="1800"/>
            </a:lvl6pPr>
            <a:lvl7pPr marL="3200400" lvl="6" indent="-331470" algn="l">
              <a:lnSpc>
                <a:spcPct val="95000"/>
              </a:lnSpc>
              <a:spcBef>
                <a:spcPts val="1066"/>
              </a:spcBef>
              <a:spcAft>
                <a:spcPts val="0"/>
              </a:spcAft>
              <a:buClr>
                <a:schemeClr val="dk1"/>
              </a:buClr>
              <a:buSzPts val="1620"/>
              <a:buChar char="–"/>
              <a:defRPr sz="1800"/>
            </a:lvl7pPr>
            <a:lvl8pPr marL="3657600" lvl="7" indent="-331470" algn="l">
              <a:lnSpc>
                <a:spcPct val="95000"/>
              </a:lnSpc>
              <a:spcBef>
                <a:spcPts val="1066"/>
              </a:spcBef>
              <a:spcAft>
                <a:spcPts val="0"/>
              </a:spcAft>
              <a:buClr>
                <a:schemeClr val="dk1"/>
              </a:buClr>
              <a:buSzPts val="1620"/>
              <a:buChar char="–"/>
              <a:defRPr sz="1800"/>
            </a:lvl8pPr>
            <a:lvl9pPr marL="4114800" lvl="8" indent="-331470" algn="l">
              <a:lnSpc>
                <a:spcPct val="95000"/>
              </a:lnSpc>
              <a:spcBef>
                <a:spcPts val="1066"/>
              </a:spcBef>
              <a:spcAft>
                <a:spcPts val="0"/>
              </a:spcAft>
              <a:buClr>
                <a:schemeClr val="dk1"/>
              </a:buClr>
              <a:buSzPts val="1620"/>
              <a:buChar char="–"/>
              <a:defRPr sz="1800"/>
            </a:lvl9pPr>
          </a:lstStyle>
          <a:p>
            <a:endParaRPr dirty="0"/>
          </a:p>
        </p:txBody>
      </p:sp>
      <p:sp>
        <p:nvSpPr>
          <p:cNvPr id="43" name="Google Shape;43;p6"/>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Book Antiqua" panose="02040602050305030304" pitchFamily="18" charset="0"/>
                <a:ea typeface="Book Antiqua" panose="02040602050305030304" pitchFamily="18" charset="0"/>
                <a:cs typeface="Book Antiqua" panose="02040602050305030304" pitchFamily="18" charset="0"/>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fld id="{00000000-1234-1234-1234-123412341234}"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lvl1pPr lvl="0" algn="l">
              <a:lnSpc>
                <a:spcPct val="85000"/>
              </a:lnSpc>
              <a:spcBef>
                <a:spcPts val="0"/>
              </a:spcBef>
              <a:spcAft>
                <a:spcPts val="0"/>
              </a:spcAft>
              <a:buClr>
                <a:schemeClr val="dk1"/>
              </a:buClr>
              <a:buSzPts val="1800"/>
              <a:buNone/>
              <a:defRPr>
                <a:latin typeface="Book Antiqua" panose="0204060205030503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8" name="Google Shape;48;p7"/>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Book Antiqua" panose="02040602050305030304" pitchFamily="18" charset="0"/>
                <a:ea typeface="Book Antiqua" panose="02040602050305030304" pitchFamily="18" charset="0"/>
                <a:cs typeface="Book Antiqua" panose="02040602050305030304" pitchFamily="18" charset="0"/>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fld id="{00000000-1234-1234-1234-123412341234}"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8"/>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Book Antiqua" panose="02040602050305030304" pitchFamily="18" charset="0"/>
                <a:ea typeface="Book Antiqua" panose="02040602050305030304" pitchFamily="18" charset="0"/>
                <a:cs typeface="Book Antiqua" panose="02040602050305030304" pitchFamily="18" charset="0"/>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fld id="{00000000-1234-1234-1234-123412341234}"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9"/>
          <p:cNvSpPr/>
          <p:nvPr/>
        </p:nvSpPr>
        <p:spPr>
          <a:xfrm>
            <a:off x="3961368" y="0"/>
            <a:ext cx="7922736" cy="6858000"/>
          </a:xfrm>
          <a:prstGeom prst="rect">
            <a:avLst/>
          </a:prstGeom>
          <a:gradFill>
            <a:gsLst>
              <a:gs pos="0">
                <a:srgbClr val="FFFFFF">
                  <a:alpha val="0"/>
                </a:srgbClr>
              </a:gs>
              <a:gs pos="100000">
                <a:srgbClr val="FFFFFF">
                  <a:alpha val="54509"/>
                </a:srgbClr>
              </a:gs>
            </a:gsLst>
            <a:lin ang="7800000" scaled="0"/>
          </a:gradFill>
          <a:ln>
            <a:noFill/>
          </a:ln>
        </p:spPr>
        <p:txBody>
          <a:bodyPr spcFirstLastPara="1" wrap="square" lIns="121875" tIns="60925" rIns="121875" bIns="609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Book Antiqua" panose="02040602050305030304" pitchFamily="18" charset="0"/>
              <a:ea typeface="Century Gothic"/>
              <a:cs typeface="Century Gothic"/>
              <a:sym typeface="Century Gothic"/>
            </a:endParaRPr>
          </a:p>
        </p:txBody>
      </p:sp>
      <p:sp>
        <p:nvSpPr>
          <p:cNvPr id="57" name="Google Shape;57;p9"/>
          <p:cNvSpPr txBox="1">
            <a:spLocks noGrp="1"/>
          </p:cNvSpPr>
          <p:nvPr>
            <p:ph type="title"/>
          </p:nvPr>
        </p:nvSpPr>
        <p:spPr>
          <a:xfrm>
            <a:off x="304721" y="1701800"/>
            <a:ext cx="3351927" cy="2844800"/>
          </a:xfrm>
          <a:prstGeom prst="rect">
            <a:avLst/>
          </a:prstGeom>
          <a:noFill/>
          <a:ln>
            <a:noFill/>
          </a:ln>
        </p:spPr>
        <p:txBody>
          <a:bodyPr spcFirstLastPara="1" wrap="square" lIns="121875" tIns="60925" rIns="121875" bIns="60925" anchor="b" anchorCtr="0">
            <a:normAutofit/>
          </a:bodyPr>
          <a:lstStyle>
            <a:lvl1pPr lvl="0" algn="l">
              <a:lnSpc>
                <a:spcPct val="85000"/>
              </a:lnSpc>
              <a:spcBef>
                <a:spcPts val="0"/>
              </a:spcBef>
              <a:spcAft>
                <a:spcPts val="0"/>
              </a:spcAft>
              <a:buClr>
                <a:schemeClr val="dk1"/>
              </a:buClr>
              <a:buSzPts val="2000"/>
              <a:buFont typeface="Century Gothic"/>
              <a:buNone/>
              <a:defRPr sz="2000" b="1">
                <a:latin typeface="Book Antiqua" panose="0204060205030503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8" name="Google Shape;58;p9"/>
          <p:cNvSpPr txBox="1">
            <a:spLocks noGrp="1"/>
          </p:cNvSpPr>
          <p:nvPr>
            <p:ph type="body" idx="1"/>
          </p:nvPr>
        </p:nvSpPr>
        <p:spPr>
          <a:xfrm>
            <a:off x="304721" y="4648200"/>
            <a:ext cx="3351927" cy="1727200"/>
          </a:xfrm>
          <a:prstGeom prst="rect">
            <a:avLst/>
          </a:prstGeom>
          <a:noFill/>
          <a:ln>
            <a:noFill/>
          </a:ln>
        </p:spPr>
        <p:txBody>
          <a:bodyPr spcFirstLastPara="1" wrap="square" lIns="121875" tIns="60925" rIns="121875" bIns="60925" anchor="t" anchorCtr="0">
            <a:normAutofit/>
          </a:bodyPr>
          <a:lstStyle>
            <a:lvl1pPr marL="457200" lvl="0" indent="-228600" algn="l">
              <a:lnSpc>
                <a:spcPct val="95000"/>
              </a:lnSpc>
              <a:spcBef>
                <a:spcPts val="1200"/>
              </a:spcBef>
              <a:spcAft>
                <a:spcPts val="0"/>
              </a:spcAft>
              <a:buClr>
                <a:schemeClr val="dk1"/>
              </a:buClr>
              <a:buSzPts val="1600"/>
              <a:buNone/>
              <a:defRPr sz="1600">
                <a:latin typeface="Book Antiqua" panose="02040602050305030304" pitchFamily="18" charset="0"/>
              </a:defRPr>
            </a:lvl1pPr>
            <a:lvl2pPr marL="914400" lvl="1" indent="-228600" algn="l">
              <a:lnSpc>
                <a:spcPct val="95000"/>
              </a:lnSpc>
              <a:spcBef>
                <a:spcPts val="1066"/>
              </a:spcBef>
              <a:spcAft>
                <a:spcPts val="0"/>
              </a:spcAft>
              <a:buClr>
                <a:schemeClr val="dk1"/>
              </a:buClr>
              <a:buSzPts val="1600"/>
              <a:buNone/>
              <a:defRPr sz="1600"/>
            </a:lvl2pPr>
            <a:lvl3pPr marL="1371600" lvl="2" indent="-228600" algn="l">
              <a:lnSpc>
                <a:spcPct val="95000"/>
              </a:lnSpc>
              <a:spcBef>
                <a:spcPts val="1066"/>
              </a:spcBef>
              <a:spcAft>
                <a:spcPts val="0"/>
              </a:spcAft>
              <a:buClr>
                <a:schemeClr val="dk1"/>
              </a:buClr>
              <a:buSzPts val="1300"/>
              <a:buNone/>
              <a:defRPr sz="1300"/>
            </a:lvl3pPr>
            <a:lvl4pPr marL="1828800" lvl="3" indent="-228600" algn="l">
              <a:lnSpc>
                <a:spcPct val="95000"/>
              </a:lnSpc>
              <a:spcBef>
                <a:spcPts val="1066"/>
              </a:spcBef>
              <a:spcAft>
                <a:spcPts val="0"/>
              </a:spcAft>
              <a:buClr>
                <a:schemeClr val="dk1"/>
              </a:buClr>
              <a:buSzPts val="1200"/>
              <a:buNone/>
              <a:defRPr sz="1200"/>
            </a:lvl4pPr>
            <a:lvl5pPr marL="2286000" lvl="4" indent="-228600" algn="l">
              <a:lnSpc>
                <a:spcPct val="95000"/>
              </a:lnSpc>
              <a:spcBef>
                <a:spcPts val="1066"/>
              </a:spcBef>
              <a:spcAft>
                <a:spcPts val="0"/>
              </a:spcAft>
              <a:buClr>
                <a:schemeClr val="dk1"/>
              </a:buClr>
              <a:buSzPts val="1200"/>
              <a:buNone/>
              <a:defRPr sz="1200"/>
            </a:lvl5pPr>
            <a:lvl6pPr marL="2743200" lvl="5" indent="-228600" algn="l">
              <a:lnSpc>
                <a:spcPct val="95000"/>
              </a:lnSpc>
              <a:spcBef>
                <a:spcPts val="1066"/>
              </a:spcBef>
              <a:spcAft>
                <a:spcPts val="0"/>
              </a:spcAft>
              <a:buClr>
                <a:schemeClr val="dk1"/>
              </a:buClr>
              <a:buSzPts val="1080"/>
              <a:buNone/>
              <a:defRPr sz="1200"/>
            </a:lvl6pPr>
            <a:lvl7pPr marL="3200400" lvl="6" indent="-228600" algn="l">
              <a:lnSpc>
                <a:spcPct val="95000"/>
              </a:lnSpc>
              <a:spcBef>
                <a:spcPts val="1066"/>
              </a:spcBef>
              <a:spcAft>
                <a:spcPts val="0"/>
              </a:spcAft>
              <a:buClr>
                <a:schemeClr val="dk1"/>
              </a:buClr>
              <a:buSzPts val="1080"/>
              <a:buNone/>
              <a:defRPr sz="1200"/>
            </a:lvl7pPr>
            <a:lvl8pPr marL="3657600" lvl="7" indent="-228600" algn="l">
              <a:lnSpc>
                <a:spcPct val="95000"/>
              </a:lnSpc>
              <a:spcBef>
                <a:spcPts val="1066"/>
              </a:spcBef>
              <a:spcAft>
                <a:spcPts val="0"/>
              </a:spcAft>
              <a:buClr>
                <a:schemeClr val="dk1"/>
              </a:buClr>
              <a:buSzPts val="1080"/>
              <a:buNone/>
              <a:defRPr sz="1200"/>
            </a:lvl8pPr>
            <a:lvl9pPr marL="4114800" lvl="8" indent="-228600" algn="l">
              <a:lnSpc>
                <a:spcPct val="95000"/>
              </a:lnSpc>
              <a:spcBef>
                <a:spcPts val="1066"/>
              </a:spcBef>
              <a:spcAft>
                <a:spcPts val="0"/>
              </a:spcAft>
              <a:buClr>
                <a:schemeClr val="dk1"/>
              </a:buClr>
              <a:buSzPts val="1080"/>
              <a:buNone/>
              <a:defRPr sz="1200"/>
            </a:lvl9pPr>
          </a:lstStyle>
          <a:p>
            <a:endParaRPr dirty="0"/>
          </a:p>
        </p:txBody>
      </p:sp>
      <p:sp>
        <p:nvSpPr>
          <p:cNvPr id="59" name="Google Shape;59;p9"/>
          <p:cNvSpPr txBox="1">
            <a:spLocks noGrp="1"/>
          </p:cNvSpPr>
          <p:nvPr>
            <p:ph type="body" idx="2"/>
          </p:nvPr>
        </p:nvSpPr>
        <p:spPr>
          <a:xfrm>
            <a:off x="4469236" y="482600"/>
            <a:ext cx="6805427" cy="5892800"/>
          </a:xfrm>
          <a:prstGeom prst="rect">
            <a:avLst/>
          </a:prstGeom>
          <a:noFill/>
          <a:ln>
            <a:noFill/>
          </a:ln>
        </p:spPr>
        <p:txBody>
          <a:bodyPr spcFirstLastPara="1" wrap="square" lIns="121875" tIns="60925" rIns="121875" bIns="60925" anchor="t" anchorCtr="0">
            <a:normAutofit/>
          </a:bodyPr>
          <a:lstStyle>
            <a:lvl1pPr marL="457200" lvl="0" indent="-381000" algn="l">
              <a:lnSpc>
                <a:spcPct val="95000"/>
              </a:lnSpc>
              <a:spcBef>
                <a:spcPts val="1866"/>
              </a:spcBef>
              <a:spcAft>
                <a:spcPts val="0"/>
              </a:spcAft>
              <a:buClr>
                <a:schemeClr val="dk1"/>
              </a:buClr>
              <a:buSzPts val="2400"/>
              <a:buChar char="•"/>
              <a:defRPr sz="2400">
                <a:latin typeface="Book Antiqua" panose="02040602050305030304" pitchFamily="18" charset="0"/>
              </a:defRPr>
            </a:lvl1pPr>
            <a:lvl2pPr marL="914400" lvl="1" indent="-355600" algn="l">
              <a:lnSpc>
                <a:spcPct val="95000"/>
              </a:lnSpc>
              <a:spcBef>
                <a:spcPts val="1066"/>
              </a:spcBef>
              <a:spcAft>
                <a:spcPts val="0"/>
              </a:spcAft>
              <a:buClr>
                <a:schemeClr val="dk1"/>
              </a:buClr>
              <a:buSzPts val="2000"/>
              <a:buChar char="–"/>
              <a:defRPr sz="2000"/>
            </a:lvl2pPr>
            <a:lvl3pPr marL="1371600" lvl="2" indent="-342900" algn="l">
              <a:lnSpc>
                <a:spcPct val="95000"/>
              </a:lnSpc>
              <a:spcBef>
                <a:spcPts val="1066"/>
              </a:spcBef>
              <a:spcAft>
                <a:spcPts val="0"/>
              </a:spcAft>
              <a:buClr>
                <a:schemeClr val="dk1"/>
              </a:buClr>
              <a:buSzPts val="1800"/>
              <a:buChar char="–"/>
              <a:defRPr sz="1800"/>
            </a:lvl3pPr>
            <a:lvl4pPr marL="1828800" lvl="3" indent="-342900" algn="l">
              <a:lnSpc>
                <a:spcPct val="95000"/>
              </a:lnSpc>
              <a:spcBef>
                <a:spcPts val="1066"/>
              </a:spcBef>
              <a:spcAft>
                <a:spcPts val="0"/>
              </a:spcAft>
              <a:buClr>
                <a:schemeClr val="dk1"/>
              </a:buClr>
              <a:buSzPts val="1800"/>
              <a:buChar char="–"/>
              <a:defRPr sz="1800"/>
            </a:lvl4pPr>
            <a:lvl5pPr marL="2286000" lvl="4" indent="-342900" algn="l">
              <a:lnSpc>
                <a:spcPct val="95000"/>
              </a:lnSpc>
              <a:spcBef>
                <a:spcPts val="1066"/>
              </a:spcBef>
              <a:spcAft>
                <a:spcPts val="0"/>
              </a:spcAft>
              <a:buClr>
                <a:schemeClr val="dk1"/>
              </a:buClr>
              <a:buSzPts val="1800"/>
              <a:buChar char="–"/>
              <a:defRPr sz="1800"/>
            </a:lvl5pPr>
            <a:lvl6pPr marL="2743200" lvl="5" indent="-331470" algn="l">
              <a:lnSpc>
                <a:spcPct val="95000"/>
              </a:lnSpc>
              <a:spcBef>
                <a:spcPts val="1066"/>
              </a:spcBef>
              <a:spcAft>
                <a:spcPts val="0"/>
              </a:spcAft>
              <a:buClr>
                <a:schemeClr val="dk1"/>
              </a:buClr>
              <a:buSzPts val="1620"/>
              <a:buChar char="–"/>
              <a:defRPr sz="1800"/>
            </a:lvl6pPr>
            <a:lvl7pPr marL="3200400" lvl="6" indent="-331470" algn="l">
              <a:lnSpc>
                <a:spcPct val="95000"/>
              </a:lnSpc>
              <a:spcBef>
                <a:spcPts val="1066"/>
              </a:spcBef>
              <a:spcAft>
                <a:spcPts val="0"/>
              </a:spcAft>
              <a:buClr>
                <a:schemeClr val="dk1"/>
              </a:buClr>
              <a:buSzPts val="1620"/>
              <a:buChar char="–"/>
              <a:defRPr sz="1800"/>
            </a:lvl7pPr>
            <a:lvl8pPr marL="3657600" lvl="7" indent="-331470" algn="l">
              <a:lnSpc>
                <a:spcPct val="95000"/>
              </a:lnSpc>
              <a:spcBef>
                <a:spcPts val="1066"/>
              </a:spcBef>
              <a:spcAft>
                <a:spcPts val="0"/>
              </a:spcAft>
              <a:buClr>
                <a:schemeClr val="dk1"/>
              </a:buClr>
              <a:buSzPts val="1620"/>
              <a:buChar char="–"/>
              <a:defRPr sz="1800"/>
            </a:lvl8pPr>
            <a:lvl9pPr marL="4114800" lvl="8" indent="-331470" algn="l">
              <a:lnSpc>
                <a:spcPct val="95000"/>
              </a:lnSpc>
              <a:spcBef>
                <a:spcPts val="1066"/>
              </a:spcBef>
              <a:spcAft>
                <a:spcPts val="0"/>
              </a:spcAft>
              <a:buClr>
                <a:schemeClr val="dk1"/>
              </a:buClr>
              <a:buSzPts val="1620"/>
              <a:buChar char="–"/>
              <a:defRPr sz="1800"/>
            </a:lvl9pPr>
          </a:lstStyle>
          <a:p>
            <a:endParaRPr dirty="0"/>
          </a:p>
        </p:txBody>
      </p:sp>
      <p:sp>
        <p:nvSpPr>
          <p:cNvPr id="60" name="Google Shape;60;p9"/>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Book Antiqua" panose="02040602050305030304" pitchFamily="18" charset="0"/>
                <a:ea typeface="Book Antiqua" panose="02040602050305030304" pitchFamily="18" charset="0"/>
                <a:cs typeface="Book Antiqua" panose="02040602050305030304" pitchFamily="18" charset="0"/>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fld id="{00000000-1234-1234-1234-123412341234}"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0"/>
          <p:cNvSpPr/>
          <p:nvPr/>
        </p:nvSpPr>
        <p:spPr>
          <a:xfrm>
            <a:off x="2082258" y="0"/>
            <a:ext cx="8024310" cy="6858000"/>
          </a:xfrm>
          <a:prstGeom prst="rect">
            <a:avLst/>
          </a:prstGeom>
          <a:gradFill>
            <a:gsLst>
              <a:gs pos="0">
                <a:srgbClr val="FFFFFF">
                  <a:alpha val="0"/>
                </a:srgbClr>
              </a:gs>
              <a:gs pos="100000">
                <a:srgbClr val="FFFFFF">
                  <a:alpha val="54509"/>
                </a:srgbClr>
              </a:gs>
            </a:gsLst>
            <a:lin ang="7800000" scaled="0"/>
          </a:gradFill>
          <a:ln>
            <a:noFill/>
          </a:ln>
        </p:spPr>
        <p:txBody>
          <a:bodyPr spcFirstLastPara="1" wrap="square" lIns="121875" tIns="60925" rIns="121875" bIns="609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Book Antiqua" panose="02040602050305030304" pitchFamily="18" charset="0"/>
              <a:ea typeface="Century Gothic"/>
              <a:cs typeface="Century Gothic"/>
              <a:sym typeface="Century Gothic"/>
            </a:endParaRPr>
          </a:p>
        </p:txBody>
      </p:sp>
      <p:sp>
        <p:nvSpPr>
          <p:cNvPr id="65" name="Google Shape;65;p10"/>
          <p:cNvSpPr txBox="1">
            <a:spLocks noGrp="1"/>
          </p:cNvSpPr>
          <p:nvPr>
            <p:ph type="title"/>
          </p:nvPr>
        </p:nvSpPr>
        <p:spPr>
          <a:xfrm>
            <a:off x="2437765" y="4800600"/>
            <a:ext cx="7313295" cy="762000"/>
          </a:xfrm>
          <a:prstGeom prst="rect">
            <a:avLst/>
          </a:prstGeom>
          <a:noFill/>
          <a:ln>
            <a:noFill/>
          </a:ln>
        </p:spPr>
        <p:txBody>
          <a:bodyPr spcFirstLastPara="1" wrap="square" lIns="121875" tIns="60925" rIns="121875" bIns="60925" anchor="b" anchorCtr="0">
            <a:normAutofit/>
          </a:bodyPr>
          <a:lstStyle>
            <a:lvl1pPr lvl="0" algn="l">
              <a:lnSpc>
                <a:spcPct val="85000"/>
              </a:lnSpc>
              <a:spcBef>
                <a:spcPts val="0"/>
              </a:spcBef>
              <a:spcAft>
                <a:spcPts val="0"/>
              </a:spcAft>
              <a:buClr>
                <a:schemeClr val="dk1"/>
              </a:buClr>
              <a:buSzPts val="2000"/>
              <a:buFont typeface="Century Gothic"/>
              <a:buNone/>
              <a:defRPr sz="2000" b="1">
                <a:latin typeface="Book Antiqua" panose="02040602050305030304" pitchFamily="18"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6" name="Google Shape;66;p10" descr="An empty placeholder to add an image. Click on the placeholder and select the image that you wish to add."/>
          <p:cNvSpPr>
            <a:spLocks noGrp="1"/>
          </p:cNvSpPr>
          <p:nvPr>
            <p:ph type="pic" idx="2"/>
          </p:nvPr>
        </p:nvSpPr>
        <p:spPr>
          <a:xfrm>
            <a:off x="2437765" y="279401"/>
            <a:ext cx="7313295" cy="4448175"/>
          </a:xfrm>
          <a:prstGeom prst="rect">
            <a:avLst/>
          </a:prstGeom>
          <a:noFill/>
          <a:ln>
            <a:noFill/>
          </a:ln>
        </p:spPr>
      </p:sp>
      <p:sp>
        <p:nvSpPr>
          <p:cNvPr id="67" name="Google Shape;67;p10"/>
          <p:cNvSpPr txBox="1">
            <a:spLocks noGrp="1"/>
          </p:cNvSpPr>
          <p:nvPr>
            <p:ph type="body" idx="1"/>
          </p:nvPr>
        </p:nvSpPr>
        <p:spPr>
          <a:xfrm>
            <a:off x="2437765" y="5562600"/>
            <a:ext cx="7313295" cy="812800"/>
          </a:xfrm>
          <a:prstGeom prst="rect">
            <a:avLst/>
          </a:prstGeom>
          <a:noFill/>
          <a:ln>
            <a:noFill/>
          </a:ln>
        </p:spPr>
        <p:txBody>
          <a:bodyPr spcFirstLastPara="1" wrap="square" lIns="121875" tIns="60925" rIns="121875" bIns="60925" anchor="t" anchorCtr="0">
            <a:normAutofit/>
          </a:bodyPr>
          <a:lstStyle>
            <a:lvl1pPr marL="457200" lvl="0" indent="-228600" algn="l">
              <a:lnSpc>
                <a:spcPct val="95000"/>
              </a:lnSpc>
              <a:spcBef>
                <a:spcPts val="0"/>
              </a:spcBef>
              <a:spcAft>
                <a:spcPts val="0"/>
              </a:spcAft>
              <a:buClr>
                <a:schemeClr val="dk1"/>
              </a:buClr>
              <a:buSzPts val="1600"/>
              <a:buNone/>
              <a:defRPr sz="1600">
                <a:latin typeface="Book Antiqua" panose="02040602050305030304" pitchFamily="18" charset="0"/>
              </a:defRPr>
            </a:lvl1pPr>
            <a:lvl2pPr marL="914400" lvl="1" indent="-228600" algn="l">
              <a:lnSpc>
                <a:spcPct val="95000"/>
              </a:lnSpc>
              <a:spcBef>
                <a:spcPts val="1066"/>
              </a:spcBef>
              <a:spcAft>
                <a:spcPts val="0"/>
              </a:spcAft>
              <a:buClr>
                <a:schemeClr val="dk1"/>
              </a:buClr>
              <a:buSzPts val="1600"/>
              <a:buNone/>
              <a:defRPr sz="1600"/>
            </a:lvl2pPr>
            <a:lvl3pPr marL="1371600" lvl="2" indent="-228600" algn="l">
              <a:lnSpc>
                <a:spcPct val="95000"/>
              </a:lnSpc>
              <a:spcBef>
                <a:spcPts val="1066"/>
              </a:spcBef>
              <a:spcAft>
                <a:spcPts val="0"/>
              </a:spcAft>
              <a:buClr>
                <a:schemeClr val="dk1"/>
              </a:buClr>
              <a:buSzPts val="1300"/>
              <a:buNone/>
              <a:defRPr sz="1300"/>
            </a:lvl3pPr>
            <a:lvl4pPr marL="1828800" lvl="3" indent="-228600" algn="l">
              <a:lnSpc>
                <a:spcPct val="95000"/>
              </a:lnSpc>
              <a:spcBef>
                <a:spcPts val="1066"/>
              </a:spcBef>
              <a:spcAft>
                <a:spcPts val="0"/>
              </a:spcAft>
              <a:buClr>
                <a:schemeClr val="dk1"/>
              </a:buClr>
              <a:buSzPts val="1200"/>
              <a:buNone/>
              <a:defRPr sz="1200"/>
            </a:lvl4pPr>
            <a:lvl5pPr marL="2286000" lvl="4" indent="-228600" algn="l">
              <a:lnSpc>
                <a:spcPct val="95000"/>
              </a:lnSpc>
              <a:spcBef>
                <a:spcPts val="1066"/>
              </a:spcBef>
              <a:spcAft>
                <a:spcPts val="0"/>
              </a:spcAft>
              <a:buClr>
                <a:schemeClr val="dk1"/>
              </a:buClr>
              <a:buSzPts val="1200"/>
              <a:buNone/>
              <a:defRPr sz="1200"/>
            </a:lvl5pPr>
            <a:lvl6pPr marL="2743200" lvl="5" indent="-228600" algn="l">
              <a:lnSpc>
                <a:spcPct val="95000"/>
              </a:lnSpc>
              <a:spcBef>
                <a:spcPts val="1066"/>
              </a:spcBef>
              <a:spcAft>
                <a:spcPts val="0"/>
              </a:spcAft>
              <a:buClr>
                <a:schemeClr val="dk1"/>
              </a:buClr>
              <a:buSzPts val="1080"/>
              <a:buNone/>
              <a:defRPr sz="1200"/>
            </a:lvl6pPr>
            <a:lvl7pPr marL="3200400" lvl="6" indent="-228600" algn="l">
              <a:lnSpc>
                <a:spcPct val="95000"/>
              </a:lnSpc>
              <a:spcBef>
                <a:spcPts val="1066"/>
              </a:spcBef>
              <a:spcAft>
                <a:spcPts val="0"/>
              </a:spcAft>
              <a:buClr>
                <a:schemeClr val="dk1"/>
              </a:buClr>
              <a:buSzPts val="1080"/>
              <a:buNone/>
              <a:defRPr sz="1200"/>
            </a:lvl7pPr>
            <a:lvl8pPr marL="3657600" lvl="7" indent="-228600" algn="l">
              <a:lnSpc>
                <a:spcPct val="95000"/>
              </a:lnSpc>
              <a:spcBef>
                <a:spcPts val="1066"/>
              </a:spcBef>
              <a:spcAft>
                <a:spcPts val="0"/>
              </a:spcAft>
              <a:buClr>
                <a:schemeClr val="dk1"/>
              </a:buClr>
              <a:buSzPts val="1080"/>
              <a:buNone/>
              <a:defRPr sz="1200"/>
            </a:lvl8pPr>
            <a:lvl9pPr marL="4114800" lvl="8" indent="-228600" algn="l">
              <a:lnSpc>
                <a:spcPct val="95000"/>
              </a:lnSpc>
              <a:spcBef>
                <a:spcPts val="1066"/>
              </a:spcBef>
              <a:spcAft>
                <a:spcPts val="0"/>
              </a:spcAft>
              <a:buClr>
                <a:schemeClr val="dk1"/>
              </a:buClr>
              <a:buSzPts val="1080"/>
              <a:buNone/>
              <a:defRPr sz="1200"/>
            </a:lvl9pPr>
          </a:lstStyle>
          <a:p>
            <a:endParaRPr dirty="0"/>
          </a:p>
        </p:txBody>
      </p:sp>
      <p:sp>
        <p:nvSpPr>
          <p:cNvPr id="68" name="Google Shape;68;p10"/>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Book Antiqua" panose="02040602050305030304" pitchFamily="18" charset="0"/>
                <a:ea typeface="Book Antiqua" panose="02040602050305030304" pitchFamily="18" charset="0"/>
                <a:cs typeface="Book Antiqua" panose="02040602050305030304" pitchFamily="18" charset="0"/>
                <a:sym typeface="Century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fld id="{00000000-1234-1234-1234-123412341234}"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p:nvPr/>
        </p:nvSpPr>
        <p:spPr>
          <a:xfrm>
            <a:off x="304721" y="0"/>
            <a:ext cx="11579384" cy="6858000"/>
          </a:xfrm>
          <a:prstGeom prst="rect">
            <a:avLst/>
          </a:prstGeom>
          <a:gradFill>
            <a:gsLst>
              <a:gs pos="0">
                <a:srgbClr val="FFFFFF">
                  <a:alpha val="0"/>
                </a:srgbClr>
              </a:gs>
              <a:gs pos="100000">
                <a:srgbClr val="FFFFFF">
                  <a:alpha val="54509"/>
                </a:srgbClr>
              </a:gs>
            </a:gsLst>
            <a:lin ang="7800000" scaled="0"/>
          </a:gradFill>
          <a:ln>
            <a:noFill/>
          </a:ln>
        </p:spPr>
        <p:txBody>
          <a:bodyPr spcFirstLastPara="1" wrap="square" lIns="121875" tIns="60925" rIns="121875" bIns="609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Book Antiqua" panose="02040602050305030304" pitchFamily="18" charset="0"/>
              <a:ea typeface="Century Gothic"/>
              <a:cs typeface="Century Gothic"/>
              <a:sym typeface="Century Gothic"/>
            </a:endParaRPr>
          </a:p>
        </p:txBody>
      </p:sp>
      <p:sp>
        <p:nvSpPr>
          <p:cNvPr id="11" name="Google Shape;11;p1"/>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lvl1pPr marR="0" lvl="0" algn="l" rtl="0">
              <a:lnSpc>
                <a:spcPct val="85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2" name="Google Shape;12;p1"/>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lvl1pPr marL="457200" marR="0" lvl="0" indent="-381000" algn="l" rtl="0">
              <a:lnSpc>
                <a:spcPct val="95000"/>
              </a:lnSpc>
              <a:spcBef>
                <a:spcPts val="1866"/>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1pPr>
            <a:lvl2pPr marL="914400" marR="0" lvl="1" indent="-355600" algn="l" rtl="0">
              <a:lnSpc>
                <a:spcPct val="95000"/>
              </a:lnSpc>
              <a:spcBef>
                <a:spcPts val="1066"/>
              </a:spcBef>
              <a:spcAft>
                <a:spcPts val="0"/>
              </a:spcAft>
              <a:buClr>
                <a:schemeClr val="dk1"/>
              </a:buClr>
              <a:buSzPts val="2000"/>
              <a:buFont typeface="Century Gothic"/>
              <a:buChar char="–"/>
              <a:defRPr sz="2000" b="0" i="0" u="none" strike="noStrike" cap="none">
                <a:solidFill>
                  <a:schemeClr val="dk1"/>
                </a:solidFill>
                <a:latin typeface="Century Gothic"/>
                <a:ea typeface="Century Gothic"/>
                <a:cs typeface="Century Gothic"/>
                <a:sym typeface="Century Gothic"/>
              </a:defRPr>
            </a:lvl2pPr>
            <a:lvl3pPr marL="1371600" marR="0" lvl="2" indent="-342900" algn="l" rtl="0">
              <a:lnSpc>
                <a:spcPct val="95000"/>
              </a:lnSpc>
              <a:spcBef>
                <a:spcPts val="1066"/>
              </a:spcBef>
              <a:spcAft>
                <a:spcPts val="0"/>
              </a:spcAft>
              <a:buClr>
                <a:schemeClr val="dk1"/>
              </a:buClr>
              <a:buSzPts val="1800"/>
              <a:buFont typeface="Century Gothic"/>
              <a:buChar char="–"/>
              <a:defRPr sz="18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5000"/>
              </a:lnSpc>
              <a:spcBef>
                <a:spcPts val="1066"/>
              </a:spcBef>
              <a:spcAft>
                <a:spcPts val="0"/>
              </a:spcAft>
              <a:buClr>
                <a:schemeClr val="dk1"/>
              </a:buClr>
              <a:buSzPts val="1800"/>
              <a:buFont typeface="Century Gothic"/>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5000"/>
              </a:lnSpc>
              <a:spcBef>
                <a:spcPts val="1066"/>
              </a:spcBef>
              <a:spcAft>
                <a:spcPts val="0"/>
              </a:spcAft>
              <a:buClr>
                <a:schemeClr val="dk1"/>
              </a:buClr>
              <a:buSzPts val="1800"/>
              <a:buFont typeface="Century Gothic"/>
              <a:buChar char="–"/>
              <a:defRPr sz="1800" b="0" i="0" u="none" strike="noStrike" cap="none">
                <a:solidFill>
                  <a:schemeClr val="dk1"/>
                </a:solidFill>
                <a:latin typeface="Century Gothic"/>
                <a:ea typeface="Century Gothic"/>
                <a:cs typeface="Century Gothic"/>
                <a:sym typeface="Century Gothic"/>
              </a:defRPr>
            </a:lvl5pPr>
            <a:lvl6pPr marL="2743200" marR="0" lvl="5" indent="-331470" algn="l" rtl="0">
              <a:lnSpc>
                <a:spcPct val="95000"/>
              </a:lnSpc>
              <a:spcBef>
                <a:spcPts val="1066"/>
              </a:spcBef>
              <a:spcAft>
                <a:spcPts val="0"/>
              </a:spcAft>
              <a:buClr>
                <a:schemeClr val="dk1"/>
              </a:buClr>
              <a:buSzPts val="1620"/>
              <a:buFont typeface="Century Gothic"/>
              <a:buChar char="–"/>
              <a:defRPr sz="1800" b="0" i="0" u="none" strike="noStrike" cap="none">
                <a:solidFill>
                  <a:schemeClr val="dk1"/>
                </a:solidFill>
                <a:latin typeface="Century Gothic"/>
                <a:ea typeface="Century Gothic"/>
                <a:cs typeface="Century Gothic"/>
                <a:sym typeface="Century Gothic"/>
              </a:defRPr>
            </a:lvl6pPr>
            <a:lvl7pPr marL="3200400" marR="0" lvl="6" indent="-331470" algn="l" rtl="0">
              <a:lnSpc>
                <a:spcPct val="95000"/>
              </a:lnSpc>
              <a:spcBef>
                <a:spcPts val="1066"/>
              </a:spcBef>
              <a:spcAft>
                <a:spcPts val="0"/>
              </a:spcAft>
              <a:buClr>
                <a:schemeClr val="dk1"/>
              </a:buClr>
              <a:buSzPts val="1620"/>
              <a:buFont typeface="Century Gothic"/>
              <a:buChar char="–"/>
              <a:defRPr sz="1800" b="0" i="0" u="none" strike="noStrike" cap="none">
                <a:solidFill>
                  <a:schemeClr val="dk1"/>
                </a:solidFill>
                <a:latin typeface="Century Gothic"/>
                <a:ea typeface="Century Gothic"/>
                <a:cs typeface="Century Gothic"/>
                <a:sym typeface="Century Gothic"/>
              </a:defRPr>
            </a:lvl7pPr>
            <a:lvl8pPr marL="3657600" marR="0" lvl="7" indent="-331470" algn="l" rtl="0">
              <a:lnSpc>
                <a:spcPct val="95000"/>
              </a:lnSpc>
              <a:spcBef>
                <a:spcPts val="1066"/>
              </a:spcBef>
              <a:spcAft>
                <a:spcPts val="0"/>
              </a:spcAft>
              <a:buClr>
                <a:schemeClr val="dk1"/>
              </a:buClr>
              <a:buSzPts val="1620"/>
              <a:buFont typeface="Century Gothic"/>
              <a:buChar char="–"/>
              <a:defRPr sz="1800" b="0" i="0" u="none" strike="noStrike" cap="none">
                <a:solidFill>
                  <a:schemeClr val="dk1"/>
                </a:solidFill>
                <a:latin typeface="Century Gothic"/>
                <a:ea typeface="Century Gothic"/>
                <a:cs typeface="Century Gothic"/>
                <a:sym typeface="Century Gothic"/>
              </a:defRPr>
            </a:lvl8pPr>
            <a:lvl9pPr marL="4114800" marR="0" lvl="8" indent="-331470" algn="l" rtl="0">
              <a:lnSpc>
                <a:spcPct val="95000"/>
              </a:lnSpc>
              <a:spcBef>
                <a:spcPts val="1066"/>
              </a:spcBef>
              <a:spcAft>
                <a:spcPts val="0"/>
              </a:spcAft>
              <a:buClr>
                <a:schemeClr val="dk1"/>
              </a:buClr>
              <a:buSzPts val="1620"/>
              <a:buFont typeface="Century Gothic"/>
              <a:buChar char="–"/>
              <a:defRPr sz="1800" b="0" i="0" u="none" strike="noStrike" cap="none">
                <a:solidFill>
                  <a:schemeClr val="dk1"/>
                </a:solidFill>
                <a:latin typeface="Century Gothic"/>
                <a:ea typeface="Century Gothic"/>
                <a:cs typeface="Century Gothic"/>
                <a:sym typeface="Century Gothic"/>
              </a:defRPr>
            </a:lvl9pPr>
          </a:lstStyle>
          <a:p>
            <a:endParaRPr dirty="0"/>
          </a:p>
        </p:txBody>
      </p:sp>
      <p:sp>
        <p:nvSpPr>
          <p:cNvPr id="13" name="Google Shape;13;p1"/>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595959"/>
                </a:solidFill>
                <a:latin typeface="Book Antiqua" panose="02040602050305030304" pitchFamily="18" charset="0"/>
                <a:ea typeface="Book Antiqua" panose="02040602050305030304" pitchFamily="18" charset="0"/>
                <a:cs typeface="Book Antiqua" panose="02040602050305030304" pitchFamily="18" charset="0"/>
                <a:sym typeface="Century Gothic"/>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9pPr>
          </a:lstStyle>
          <a:p>
            <a:endParaRPr lang="en-US" dirty="0"/>
          </a:p>
        </p:txBody>
      </p:sp>
      <p:sp>
        <p:nvSpPr>
          <p:cNvPr id="14" name="Google Shape;14;p1"/>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595959"/>
                </a:solidFill>
                <a:latin typeface="Book Antiqua" panose="02040602050305030304" pitchFamily="18" charset="0"/>
                <a:ea typeface="Book Antiqua" panose="02040602050305030304" pitchFamily="18" charset="0"/>
                <a:cs typeface="Book Antiqua" panose="02040602050305030304" pitchFamily="18" charset="0"/>
                <a:sym typeface="Century Gothic"/>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Gothic"/>
                <a:ea typeface="Century Gothic"/>
                <a:cs typeface="Century Gothic"/>
                <a:sym typeface="Century Gothic"/>
              </a:defRPr>
            </a:lvl9pPr>
          </a:lstStyle>
          <a:p>
            <a:endParaRPr lang="en-US" dirty="0"/>
          </a:p>
        </p:txBody>
      </p:sp>
      <p:sp>
        <p:nvSpPr>
          <p:cNvPr id="15" name="Google Shape;15;p1"/>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Book Antiqua" panose="02040602050305030304" pitchFamily="18" charset="0"/>
                <a:ea typeface="Book Antiqua" panose="02040602050305030304" pitchFamily="18" charset="0"/>
                <a:cs typeface="Book Antiqua" panose="02040602050305030304" pitchFamily="18" charset="0"/>
                <a:sym typeface="Century Gothic"/>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fld id="{00000000-1234-1234-1234-123412341234}" type="slidenum">
              <a:rPr lang="en-US" smtClean="0"/>
              <a:pPr/>
              <a:t>‹#›</a:t>
            </a:fld>
            <a:endParaRPr lang="en-US" dirty="0"/>
          </a:p>
        </p:txBody>
      </p:sp>
      <p:sp>
        <p:nvSpPr>
          <p:cNvPr id="16" name="Google Shape;16;p1"/>
          <p:cNvSpPr/>
          <p:nvPr/>
        </p:nvSpPr>
        <p:spPr>
          <a:xfrm>
            <a:off x="10436463" y="76200"/>
            <a:ext cx="1676400" cy="533400"/>
          </a:xfrm>
          <a:prstGeom prst="rect">
            <a:avLst/>
          </a:prstGeom>
          <a:blipFill rotWithShape="1">
            <a:blip r:embed="rId14">
              <a:alphaModFix/>
            </a:blip>
            <a:stretch>
              <a:fillRect/>
            </a:stretch>
          </a:blipFill>
          <a:ln w="12700" cap="flat" cmpd="sng">
            <a:solidFill>
              <a:srgbClr val="2F3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Book Antiqua" panose="02040602050305030304" pitchFamily="18" charset="0"/>
              <a:ea typeface="Century Gothic"/>
              <a:cs typeface="Century Gothic"/>
              <a:sym typeface="Century Gothic"/>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Book Antiqua" panose="02040602050305030304" pitchFamily="18" charset="0"/>
          <a:ea typeface="Book Antiqua" panose="0204060205030503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Book Antiqua" panose="02040602050305030304" pitchFamily="18" charset="0"/>
          <a:ea typeface="Book Antiqua" panose="0204060205030503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microsoft.com/office/2007/relationships/hdphoto" Target="../media/hdphoto1.wdp"/></Relationships>
</file>

<file path=ppt/slides/_rels/slide5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5.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8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86.xml"/><Relationship Id="rId1" Type="http://schemas.openxmlformats.org/officeDocument/2006/relationships/slideLayout" Target="../slideLayouts/slideLayout1.xml"/><Relationship Id="rId4" Type="http://schemas.openxmlformats.org/officeDocument/2006/relationships/hyperlink" Target="http://lxr.linux.no/" TargetMode="Externa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body" idx="1"/>
          </p:nvPr>
        </p:nvSpPr>
        <p:spPr>
          <a:xfrm>
            <a:off x="1117309" y="1143000"/>
            <a:ext cx="10157354" cy="5029200"/>
          </a:xfrm>
          <a:prstGeom prst="rect">
            <a:avLst/>
          </a:prstGeom>
          <a:noFill/>
          <a:ln>
            <a:noFill/>
          </a:ln>
        </p:spPr>
        <p:txBody>
          <a:bodyPr spcFirstLastPara="1" wrap="square" lIns="121875" tIns="60925" rIns="121875" bIns="60925" anchor="t" anchorCtr="0">
            <a:normAutofit/>
          </a:bodyPr>
          <a:lstStyle/>
          <a:p>
            <a:pPr marL="0" lvl="0" indent="0" algn="ctr" rtl="0">
              <a:lnSpc>
                <a:spcPct val="95000"/>
              </a:lnSpc>
              <a:spcBef>
                <a:spcPts val="0"/>
              </a:spcBef>
              <a:spcAft>
                <a:spcPts val="0"/>
              </a:spcAft>
              <a:buClr>
                <a:schemeClr val="dk1"/>
              </a:buClr>
              <a:buSzPts val="3600"/>
              <a:buNone/>
            </a:pPr>
            <a:r>
              <a:rPr lang="en-US" sz="3400" b="1" dirty="0">
                <a:latin typeface="Book Antiqua" panose="02040602050305030304" pitchFamily="18" charset="0"/>
              </a:rPr>
              <a:t>18CSC205J – Operating Systems – Unit V</a:t>
            </a:r>
            <a:endParaRPr sz="3400" dirty="0">
              <a:latin typeface="Book Antiqua" panose="02040602050305030304" pitchFamily="18" charset="0"/>
            </a:endParaRPr>
          </a:p>
          <a:p>
            <a:pPr marL="0" lvl="0" indent="0" algn="ctr" rtl="0">
              <a:lnSpc>
                <a:spcPct val="95000"/>
              </a:lnSpc>
              <a:spcBef>
                <a:spcPts val="1866"/>
              </a:spcBef>
              <a:spcAft>
                <a:spcPts val="0"/>
              </a:spcAft>
              <a:buClr>
                <a:schemeClr val="dk1"/>
              </a:buClr>
              <a:buSzPts val="3600"/>
              <a:buNone/>
            </a:pPr>
            <a:endParaRPr sz="3400" b="1" dirty="0">
              <a:latin typeface="Book Antiqua" panose="02040602050305030304" pitchFamily="18" charset="0"/>
            </a:endParaRPr>
          </a:p>
          <a:p>
            <a:pPr marL="0" lvl="0" indent="0" algn="ctr" rtl="0">
              <a:lnSpc>
                <a:spcPct val="95000"/>
              </a:lnSpc>
              <a:spcBef>
                <a:spcPts val="1866"/>
              </a:spcBef>
              <a:spcAft>
                <a:spcPts val="0"/>
              </a:spcAft>
              <a:buClr>
                <a:schemeClr val="dk1"/>
              </a:buClr>
              <a:buSzPts val="3600"/>
              <a:buNone/>
            </a:pPr>
            <a:r>
              <a:rPr lang="en-US" sz="3400" b="1" dirty="0">
                <a:latin typeface="Book Antiqua" panose="02040602050305030304" pitchFamily="18" charset="0"/>
              </a:rPr>
              <a:t>STORAGE MANAGEMENT </a:t>
            </a:r>
          </a:p>
          <a:p>
            <a:pPr marL="0" lvl="0" indent="0" algn="ctr" rtl="0">
              <a:lnSpc>
                <a:spcPct val="95000"/>
              </a:lnSpc>
              <a:spcBef>
                <a:spcPts val="1866"/>
              </a:spcBef>
              <a:spcAft>
                <a:spcPts val="0"/>
              </a:spcAft>
              <a:buClr>
                <a:schemeClr val="dk1"/>
              </a:buClr>
              <a:buSzPts val="3600"/>
              <a:buNone/>
            </a:pPr>
            <a:r>
              <a:rPr lang="en-US" sz="3400" b="1" dirty="0">
                <a:latin typeface="Book Antiqua" panose="02040602050305030304" pitchFamily="18" charset="0"/>
              </a:rPr>
              <a:t>AND </a:t>
            </a:r>
          </a:p>
          <a:p>
            <a:pPr marL="0" lvl="0" indent="0" algn="ctr" rtl="0">
              <a:lnSpc>
                <a:spcPct val="95000"/>
              </a:lnSpc>
              <a:spcBef>
                <a:spcPts val="1866"/>
              </a:spcBef>
              <a:spcAft>
                <a:spcPts val="0"/>
              </a:spcAft>
              <a:buClr>
                <a:schemeClr val="dk1"/>
              </a:buClr>
              <a:buSzPts val="3600"/>
              <a:buNone/>
            </a:pPr>
            <a:r>
              <a:rPr lang="en-US" sz="3400" b="1" dirty="0">
                <a:latin typeface="Book Antiqua" panose="02040602050305030304" pitchFamily="18" charset="0"/>
              </a:rPr>
              <a:t>FILE MANAGEMENT</a:t>
            </a:r>
            <a:endParaRPr sz="3400" b="1" dirty="0">
              <a:latin typeface="Book Antiqua" panose="02040602050305030304" pitchFamily="18" charset="0"/>
            </a:endParaRPr>
          </a:p>
        </p:txBody>
      </p:sp>
      <p:sp>
        <p:nvSpPr>
          <p:cNvPr id="88" name="Google Shape;88;p13"/>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5132716" y="282466"/>
            <a:ext cx="2750043" cy="787400"/>
          </a:xfrm>
          <a:prstGeom prst="rect">
            <a:avLst/>
          </a:prstGeom>
          <a:noFill/>
          <a:ln>
            <a:noFill/>
          </a:ln>
        </p:spPr>
        <p:txBody>
          <a:bodyPr spcFirstLastPara="1" wrap="square" lIns="121875" tIns="60925" rIns="121875" bIns="60925" anchor="b" anchorCtr="0">
            <a:normAutofit fontScale="90000"/>
          </a:bodyPr>
          <a:lstStyle/>
          <a:p>
            <a:pPr lvl="0" algn="l" rtl="0">
              <a:lnSpc>
                <a:spcPct val="95000"/>
              </a:lnSpc>
              <a:spcBef>
                <a:spcPts val="600"/>
              </a:spcBef>
              <a:spcAft>
                <a:spcPts val="600"/>
              </a:spcAft>
              <a:buClr>
                <a:schemeClr val="dk1"/>
              </a:buClr>
              <a:buSzPts val="2400"/>
            </a:pPr>
            <a:r>
              <a:rPr lang="en-US" dirty="0">
                <a:latin typeface="Book Antiqua" panose="02040602050305030304" pitchFamily="18" charset="0"/>
              </a:rPr>
              <a:t>Recovery</a:t>
            </a:r>
          </a:p>
        </p:txBody>
      </p:sp>
      <p:sp>
        <p:nvSpPr>
          <p:cNvPr id="124" name="Google Shape;124;p17"/>
          <p:cNvSpPr txBox="1">
            <a:spLocks noGrp="1"/>
          </p:cNvSpPr>
          <p:nvPr>
            <p:ph type="body" idx="1"/>
          </p:nvPr>
        </p:nvSpPr>
        <p:spPr>
          <a:xfrm>
            <a:off x="961698" y="1069866"/>
            <a:ext cx="10105696" cy="4718268"/>
          </a:xfrm>
          <a:prstGeom prst="rect">
            <a:avLst/>
          </a:prstGeom>
          <a:noFill/>
          <a:ln>
            <a:noFill/>
          </a:ln>
        </p:spPr>
        <p:txBody>
          <a:bodyPr spcFirstLastPara="1" wrap="square" lIns="121875" tIns="60925" rIns="121875" bIns="60925" anchor="t" anchorCtr="0">
            <a:normAutofit/>
          </a:bodyPr>
          <a:lstStyle/>
          <a:p>
            <a:pPr>
              <a:lnSpc>
                <a:spcPct val="120000"/>
              </a:lnSpc>
              <a:spcBef>
                <a:spcPts val="1200"/>
              </a:spcBef>
              <a:spcAft>
                <a:spcPts val="600"/>
              </a:spcAft>
              <a:buFont typeface="Arial" panose="020B0604020202020204" pitchFamily="34" charset="0"/>
              <a:buChar char="•"/>
            </a:pPr>
            <a:r>
              <a:rPr lang="en-US" sz="2500" dirty="0">
                <a:latin typeface="Book Antiqua" panose="02040602050305030304" pitchFamily="18" charset="0"/>
              </a:rPr>
              <a:t>The storage that has been allocated and in use, must be recovered by the storage manager when the allocated storage becomes available for reuse. </a:t>
            </a:r>
          </a:p>
          <a:p>
            <a:pPr>
              <a:lnSpc>
                <a:spcPct val="120000"/>
              </a:lnSpc>
              <a:spcBef>
                <a:spcPts val="1200"/>
              </a:spcBef>
              <a:spcAft>
                <a:spcPts val="600"/>
              </a:spcAft>
              <a:buFont typeface="Arial" panose="020B0604020202020204" pitchFamily="34" charset="0"/>
              <a:buChar char="•"/>
            </a:pPr>
            <a:r>
              <a:rPr lang="en-US" sz="2500" dirty="0">
                <a:latin typeface="Book Antiqua" panose="02040602050305030304" pitchFamily="18" charset="0"/>
              </a:rPr>
              <a:t>This involves finding the data objects which are no longer referenced and reclaim that memory.</a:t>
            </a:r>
          </a:p>
        </p:txBody>
      </p:sp>
      <p:sp>
        <p:nvSpPr>
          <p:cNvPr id="125" name="Google Shape;125;p17"/>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Tree>
    <p:extLst>
      <p:ext uri="{BB962C8B-B14F-4D97-AF65-F5344CB8AC3E}">
        <p14:creationId xmlns:p14="http://schemas.microsoft.com/office/powerpoint/2010/main" val="139374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110"/>
          <p:cNvSpPr txBox="1">
            <a:spLocks noGrp="1"/>
          </p:cNvSpPr>
          <p:nvPr>
            <p:ph type="title"/>
          </p:nvPr>
        </p:nvSpPr>
        <p:spPr>
          <a:xfrm>
            <a:off x="698365" y="136524"/>
            <a:ext cx="9468781" cy="670034"/>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85000"/>
              </a:lnSpc>
              <a:spcBef>
                <a:spcPts val="0"/>
              </a:spcBef>
              <a:spcAft>
                <a:spcPts val="0"/>
              </a:spcAft>
              <a:buClr>
                <a:srgbClr val="40424E"/>
              </a:buClr>
              <a:buSzPct val="100000"/>
              <a:buFont typeface="Arial"/>
              <a:buNone/>
            </a:pPr>
            <a:r>
              <a:rPr lang="en-US" sz="3800" dirty="0">
                <a:sym typeface="Arial"/>
              </a:rPr>
              <a:t>General graph directory structure(</a:t>
            </a:r>
            <a:r>
              <a:rPr lang="en-US" sz="3800" dirty="0" err="1">
                <a:sym typeface="Arial"/>
              </a:rPr>
              <a:t>contd</a:t>
            </a:r>
            <a:r>
              <a:rPr lang="en-US" sz="3800" dirty="0">
                <a:sym typeface="Arial"/>
              </a:rPr>
              <a:t>…) </a:t>
            </a:r>
            <a:endParaRPr sz="3800" dirty="0"/>
          </a:p>
        </p:txBody>
      </p:sp>
      <p:sp>
        <p:nvSpPr>
          <p:cNvPr id="908" name="Google Shape;908;p110"/>
          <p:cNvSpPr txBox="1">
            <a:spLocks noGrp="1"/>
          </p:cNvSpPr>
          <p:nvPr>
            <p:ph type="body" idx="1"/>
          </p:nvPr>
        </p:nvSpPr>
        <p:spPr>
          <a:xfrm>
            <a:off x="379412" y="1143000"/>
            <a:ext cx="10895251" cy="5029200"/>
          </a:xfrm>
          <a:prstGeom prst="rect">
            <a:avLst/>
          </a:prstGeom>
          <a:noFill/>
          <a:ln>
            <a:noFill/>
          </a:ln>
        </p:spPr>
        <p:txBody>
          <a:bodyPr spcFirstLastPara="1" wrap="square" lIns="121875" tIns="60925" rIns="121875" bIns="60925" anchor="t" anchorCtr="0">
            <a:normAutofit/>
          </a:bodyPr>
          <a:lstStyle/>
          <a:p>
            <a:pPr marL="0" lvl="0" indent="0" algn="l" rtl="0">
              <a:lnSpc>
                <a:spcPct val="95000"/>
              </a:lnSpc>
              <a:spcBef>
                <a:spcPts val="0"/>
              </a:spcBef>
              <a:spcAft>
                <a:spcPts val="0"/>
              </a:spcAft>
              <a:buClr>
                <a:srgbClr val="40424E"/>
              </a:buClr>
              <a:buSzPts val="2400"/>
              <a:buNone/>
            </a:pPr>
            <a:r>
              <a:rPr lang="en-US" b="1" i="0" dirty="0">
                <a:solidFill>
                  <a:srgbClr val="40424E"/>
                </a:solidFill>
                <a:ea typeface="Arial"/>
                <a:cs typeface="Arial"/>
                <a:sym typeface="Arial"/>
              </a:rPr>
              <a:t>Advantages:</a:t>
            </a:r>
            <a:endParaRPr b="0" i="0" dirty="0">
              <a:solidFill>
                <a:srgbClr val="40424E"/>
              </a:solidFill>
              <a:ea typeface="Arial"/>
              <a:cs typeface="Arial"/>
              <a:sym typeface="Arial"/>
            </a:endParaRPr>
          </a:p>
          <a:p>
            <a:pPr marL="304747" lvl="0" indent="-304747" algn="l" rtl="0">
              <a:lnSpc>
                <a:spcPct val="95000"/>
              </a:lnSpc>
              <a:spcBef>
                <a:spcPts val="1866"/>
              </a:spcBef>
              <a:spcAft>
                <a:spcPts val="0"/>
              </a:spcAft>
              <a:buClr>
                <a:srgbClr val="40424E"/>
              </a:buClr>
              <a:buSzPts val="2400"/>
              <a:buFont typeface="Arial"/>
              <a:buChar char="•"/>
            </a:pPr>
            <a:r>
              <a:rPr lang="en-US" b="0" i="0" dirty="0">
                <a:solidFill>
                  <a:srgbClr val="40424E"/>
                </a:solidFill>
                <a:ea typeface="Arial"/>
                <a:cs typeface="Arial"/>
                <a:sym typeface="Arial"/>
              </a:rPr>
              <a:t>It allows cycles.</a:t>
            </a:r>
            <a:endParaRPr dirty="0"/>
          </a:p>
          <a:p>
            <a:pPr marL="304747" lvl="0" indent="-304747" algn="l" rtl="0">
              <a:lnSpc>
                <a:spcPct val="95000"/>
              </a:lnSpc>
              <a:spcBef>
                <a:spcPts val="1866"/>
              </a:spcBef>
              <a:spcAft>
                <a:spcPts val="0"/>
              </a:spcAft>
              <a:buClr>
                <a:srgbClr val="40424E"/>
              </a:buClr>
              <a:buSzPts val="2400"/>
              <a:buFont typeface="Arial"/>
              <a:buChar char="•"/>
            </a:pPr>
            <a:r>
              <a:rPr lang="en-US" b="0" i="0" dirty="0">
                <a:solidFill>
                  <a:srgbClr val="40424E"/>
                </a:solidFill>
                <a:ea typeface="Arial"/>
                <a:cs typeface="Arial"/>
                <a:sym typeface="Arial"/>
              </a:rPr>
              <a:t>It is more flexible than other directories structure.</a:t>
            </a:r>
            <a:endParaRPr dirty="0"/>
          </a:p>
          <a:p>
            <a:pPr marL="0" lvl="0" indent="0" algn="l" rtl="0">
              <a:lnSpc>
                <a:spcPct val="95000"/>
              </a:lnSpc>
              <a:spcBef>
                <a:spcPts val="1866"/>
              </a:spcBef>
              <a:spcAft>
                <a:spcPts val="0"/>
              </a:spcAft>
              <a:buClr>
                <a:srgbClr val="40424E"/>
              </a:buClr>
              <a:buSzPts val="2400"/>
              <a:buNone/>
            </a:pPr>
            <a:r>
              <a:rPr lang="en-US" b="1" i="0" dirty="0">
                <a:solidFill>
                  <a:srgbClr val="40424E"/>
                </a:solidFill>
                <a:ea typeface="Arial"/>
                <a:cs typeface="Arial"/>
                <a:sym typeface="Arial"/>
              </a:rPr>
              <a:t>Disadvantages:</a:t>
            </a:r>
            <a:endParaRPr b="0" i="0" dirty="0">
              <a:solidFill>
                <a:srgbClr val="40424E"/>
              </a:solidFill>
              <a:ea typeface="Arial"/>
              <a:cs typeface="Arial"/>
              <a:sym typeface="Arial"/>
            </a:endParaRPr>
          </a:p>
          <a:p>
            <a:pPr marL="304747" lvl="0" indent="-304747" algn="l" rtl="0">
              <a:lnSpc>
                <a:spcPct val="95000"/>
              </a:lnSpc>
              <a:spcBef>
                <a:spcPts val="1866"/>
              </a:spcBef>
              <a:spcAft>
                <a:spcPts val="0"/>
              </a:spcAft>
              <a:buClr>
                <a:srgbClr val="40424E"/>
              </a:buClr>
              <a:buSzPts val="2400"/>
              <a:buFont typeface="Arial"/>
              <a:buChar char="•"/>
            </a:pPr>
            <a:r>
              <a:rPr lang="en-US" b="0" i="0" dirty="0">
                <a:solidFill>
                  <a:srgbClr val="40424E"/>
                </a:solidFill>
                <a:ea typeface="Arial"/>
                <a:cs typeface="Arial"/>
                <a:sym typeface="Arial"/>
              </a:rPr>
              <a:t>It is more costly than others.</a:t>
            </a:r>
            <a:endParaRPr dirty="0"/>
          </a:p>
          <a:p>
            <a:pPr marL="304747" lvl="0" indent="-304747" algn="l" rtl="0">
              <a:lnSpc>
                <a:spcPct val="95000"/>
              </a:lnSpc>
              <a:spcBef>
                <a:spcPts val="1866"/>
              </a:spcBef>
              <a:spcAft>
                <a:spcPts val="0"/>
              </a:spcAft>
              <a:buClr>
                <a:srgbClr val="40424E"/>
              </a:buClr>
              <a:buSzPts val="2400"/>
              <a:buFont typeface="Arial"/>
              <a:buChar char="•"/>
            </a:pPr>
            <a:r>
              <a:rPr lang="en-US" b="0" i="0" dirty="0">
                <a:solidFill>
                  <a:srgbClr val="40424E"/>
                </a:solidFill>
                <a:ea typeface="Arial"/>
                <a:cs typeface="Arial"/>
                <a:sym typeface="Arial"/>
              </a:rPr>
              <a:t>It needs garbage collection.</a:t>
            </a:r>
            <a:endParaRPr dirty="0"/>
          </a:p>
          <a:p>
            <a:pPr marL="304747" lvl="0" indent="-152347" algn="l" rtl="0">
              <a:lnSpc>
                <a:spcPct val="95000"/>
              </a:lnSpc>
              <a:spcBef>
                <a:spcPts val="1866"/>
              </a:spcBef>
              <a:spcAft>
                <a:spcPts val="0"/>
              </a:spcAft>
              <a:buClr>
                <a:schemeClr val="dk1"/>
              </a:buClr>
              <a:buSzPts val="2400"/>
              <a:buNone/>
            </a:pPr>
            <a:endParaRPr dirty="0"/>
          </a:p>
        </p:txBody>
      </p:sp>
      <p:sp>
        <p:nvSpPr>
          <p:cNvPr id="909" name="Google Shape;909;p110"/>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100</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111"/>
          <p:cNvSpPr txBox="1">
            <a:spLocks noGrp="1"/>
          </p:cNvSpPr>
          <p:nvPr>
            <p:ph type="title"/>
          </p:nvPr>
        </p:nvSpPr>
        <p:spPr>
          <a:xfrm>
            <a:off x="3435999" y="292100"/>
            <a:ext cx="5519974" cy="7874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Allocation Methods</a:t>
            </a:r>
            <a:endParaRPr dirty="0"/>
          </a:p>
        </p:txBody>
      </p:sp>
      <p:sp>
        <p:nvSpPr>
          <p:cNvPr id="915" name="Google Shape;915;p111"/>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dirty="0"/>
              <a:t>An allocation method refers to how disk blocks are allocated for files:</a:t>
            </a:r>
            <a:endParaRPr dirty="0"/>
          </a:p>
          <a:p>
            <a:pPr marL="304747" lvl="0" indent="-152347" algn="l" rtl="0">
              <a:lnSpc>
                <a:spcPct val="95000"/>
              </a:lnSpc>
              <a:spcBef>
                <a:spcPts val="1866"/>
              </a:spcBef>
              <a:spcAft>
                <a:spcPts val="0"/>
              </a:spcAft>
              <a:buClr>
                <a:schemeClr val="dk1"/>
              </a:buClr>
              <a:buSzPts val="2400"/>
              <a:buNone/>
            </a:pPr>
            <a:endParaRPr dirty="0"/>
          </a:p>
          <a:p>
            <a:pPr marL="304747" lvl="0" indent="-304747" algn="l" rtl="0">
              <a:lnSpc>
                <a:spcPct val="95000"/>
              </a:lnSpc>
              <a:spcBef>
                <a:spcPts val="1866"/>
              </a:spcBef>
              <a:spcAft>
                <a:spcPts val="0"/>
              </a:spcAft>
              <a:buClr>
                <a:srgbClr val="3366FF"/>
              </a:buClr>
              <a:buSzPts val="2400"/>
              <a:buChar char="•"/>
            </a:pPr>
            <a:r>
              <a:rPr lang="en-US" dirty="0">
                <a:solidFill>
                  <a:srgbClr val="3366FF"/>
                </a:solidFill>
              </a:rPr>
              <a:t>Contiguous allocation</a:t>
            </a:r>
            <a:endParaRPr dirty="0"/>
          </a:p>
          <a:p>
            <a:pPr marL="304747" lvl="0" indent="-152347" algn="l" rtl="0">
              <a:lnSpc>
                <a:spcPct val="95000"/>
              </a:lnSpc>
              <a:spcBef>
                <a:spcPts val="1866"/>
              </a:spcBef>
              <a:spcAft>
                <a:spcPts val="0"/>
              </a:spcAft>
              <a:buClr>
                <a:schemeClr val="dk1"/>
              </a:buClr>
              <a:buSzPts val="2400"/>
              <a:buNone/>
            </a:pPr>
            <a:endParaRPr dirty="0"/>
          </a:p>
          <a:p>
            <a:pPr marL="304747" lvl="0" indent="-304747" algn="l" rtl="0">
              <a:lnSpc>
                <a:spcPct val="95000"/>
              </a:lnSpc>
              <a:spcBef>
                <a:spcPts val="1866"/>
              </a:spcBef>
              <a:spcAft>
                <a:spcPts val="0"/>
              </a:spcAft>
              <a:buClr>
                <a:srgbClr val="3366FF"/>
              </a:buClr>
              <a:buSzPts val="2400"/>
              <a:buChar char="•"/>
            </a:pPr>
            <a:r>
              <a:rPr lang="en-US" dirty="0">
                <a:solidFill>
                  <a:srgbClr val="3366FF"/>
                </a:solidFill>
              </a:rPr>
              <a:t>Linked allocation</a:t>
            </a:r>
            <a:endParaRPr dirty="0"/>
          </a:p>
          <a:p>
            <a:pPr marL="304747" lvl="0" indent="-152347" algn="l" rtl="0">
              <a:lnSpc>
                <a:spcPct val="95000"/>
              </a:lnSpc>
              <a:spcBef>
                <a:spcPts val="1866"/>
              </a:spcBef>
              <a:spcAft>
                <a:spcPts val="0"/>
              </a:spcAft>
              <a:buClr>
                <a:schemeClr val="dk1"/>
              </a:buClr>
              <a:buSzPts val="2400"/>
              <a:buNone/>
            </a:pPr>
            <a:endParaRPr dirty="0">
              <a:solidFill>
                <a:srgbClr val="3366FF"/>
              </a:solidFill>
            </a:endParaRPr>
          </a:p>
          <a:p>
            <a:pPr marL="304747" lvl="0" indent="-304747" algn="l" rtl="0">
              <a:lnSpc>
                <a:spcPct val="95000"/>
              </a:lnSpc>
              <a:spcBef>
                <a:spcPts val="1866"/>
              </a:spcBef>
              <a:spcAft>
                <a:spcPts val="0"/>
              </a:spcAft>
              <a:buClr>
                <a:srgbClr val="3366FF"/>
              </a:buClr>
              <a:buSzPts val="2400"/>
              <a:buChar char="•"/>
            </a:pPr>
            <a:r>
              <a:rPr lang="en-US" dirty="0">
                <a:solidFill>
                  <a:srgbClr val="3366FF"/>
                </a:solidFill>
              </a:rPr>
              <a:t>Indexed allocation</a:t>
            </a:r>
            <a:endParaRPr dirty="0"/>
          </a:p>
          <a:p>
            <a:pPr marL="0" lvl="0" indent="0" algn="l" rtl="0">
              <a:lnSpc>
                <a:spcPct val="95000"/>
              </a:lnSpc>
              <a:spcBef>
                <a:spcPts val="1866"/>
              </a:spcBef>
              <a:spcAft>
                <a:spcPts val="0"/>
              </a:spcAft>
              <a:buClr>
                <a:schemeClr val="dk1"/>
              </a:buClr>
              <a:buSzPts val="2400"/>
              <a:buNone/>
            </a:pPr>
            <a:endParaRPr dirty="0"/>
          </a:p>
        </p:txBody>
      </p:sp>
      <p:sp>
        <p:nvSpPr>
          <p:cNvPr id="916" name="Google Shape;916;p111"/>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101</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112"/>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Contiguous Allocation</a:t>
            </a:r>
            <a:endParaRPr dirty="0"/>
          </a:p>
        </p:txBody>
      </p:sp>
      <p:sp>
        <p:nvSpPr>
          <p:cNvPr id="922" name="Google Shape;922;p112"/>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lnSpcReduction="10000"/>
          </a:bodyPr>
          <a:lstStyle/>
          <a:p>
            <a:pPr marL="304747" lvl="0" indent="-304747" algn="l" rtl="0">
              <a:lnSpc>
                <a:spcPct val="95000"/>
              </a:lnSpc>
              <a:spcBef>
                <a:spcPts val="0"/>
              </a:spcBef>
              <a:spcAft>
                <a:spcPts val="0"/>
              </a:spcAft>
              <a:buClr>
                <a:schemeClr val="dk1"/>
              </a:buClr>
              <a:buSzPts val="2400"/>
              <a:buChar char="•"/>
            </a:pPr>
            <a:r>
              <a:rPr lang="en-US" dirty="0"/>
              <a:t>Each file occupies a set of contiguous blocks on the disk</a:t>
            </a:r>
            <a:endParaRPr dirty="0"/>
          </a:p>
          <a:p>
            <a:pPr marL="304747" lvl="0" indent="-152347" algn="l" rtl="0">
              <a:lnSpc>
                <a:spcPct val="95000"/>
              </a:lnSpc>
              <a:spcBef>
                <a:spcPts val="1866"/>
              </a:spcBef>
              <a:spcAft>
                <a:spcPts val="0"/>
              </a:spcAft>
              <a:buClr>
                <a:schemeClr val="dk1"/>
              </a:buClr>
              <a:buSzPts val="2400"/>
              <a:buNone/>
            </a:pPr>
            <a:endParaRPr dirty="0"/>
          </a:p>
          <a:p>
            <a:pPr marL="304747" lvl="0" indent="-304747" algn="l" rtl="0">
              <a:lnSpc>
                <a:spcPct val="95000"/>
              </a:lnSpc>
              <a:spcBef>
                <a:spcPts val="1866"/>
              </a:spcBef>
              <a:spcAft>
                <a:spcPts val="0"/>
              </a:spcAft>
              <a:buClr>
                <a:schemeClr val="dk1"/>
              </a:buClr>
              <a:buSzPts val="2400"/>
              <a:buChar char="•"/>
            </a:pPr>
            <a:r>
              <a:rPr lang="en-US" dirty="0"/>
              <a:t>Simple – only starting location (block #) and length (number of blocks) are required</a:t>
            </a:r>
            <a:br>
              <a:rPr lang="en-US" dirty="0"/>
            </a:br>
            <a:endParaRPr dirty="0"/>
          </a:p>
          <a:p>
            <a:pPr marL="304747" lvl="0" indent="-304747" algn="l" rtl="0">
              <a:lnSpc>
                <a:spcPct val="95000"/>
              </a:lnSpc>
              <a:spcBef>
                <a:spcPts val="1866"/>
              </a:spcBef>
              <a:spcAft>
                <a:spcPts val="0"/>
              </a:spcAft>
              <a:buClr>
                <a:schemeClr val="dk1"/>
              </a:buClr>
              <a:buSzPts val="2400"/>
              <a:buChar char="•"/>
            </a:pPr>
            <a:r>
              <a:rPr lang="en-US" dirty="0"/>
              <a:t>Random access</a:t>
            </a:r>
            <a:br>
              <a:rPr lang="en-US" dirty="0"/>
            </a:br>
            <a:endParaRPr dirty="0"/>
          </a:p>
          <a:p>
            <a:pPr marL="304747" lvl="0" indent="-304747" algn="l" rtl="0">
              <a:lnSpc>
                <a:spcPct val="95000"/>
              </a:lnSpc>
              <a:spcBef>
                <a:spcPts val="1866"/>
              </a:spcBef>
              <a:spcAft>
                <a:spcPts val="0"/>
              </a:spcAft>
              <a:buClr>
                <a:schemeClr val="dk1"/>
              </a:buClr>
              <a:buSzPts val="2400"/>
              <a:buChar char="•"/>
            </a:pPr>
            <a:r>
              <a:rPr lang="en-US" dirty="0"/>
              <a:t>Wasteful of space (dynamic storage-allocation problem)</a:t>
            </a:r>
            <a:br>
              <a:rPr lang="en-US" dirty="0"/>
            </a:br>
            <a:endParaRPr dirty="0"/>
          </a:p>
          <a:p>
            <a:pPr marL="304747" lvl="0" indent="-304747" algn="l" rtl="0">
              <a:lnSpc>
                <a:spcPct val="95000"/>
              </a:lnSpc>
              <a:spcBef>
                <a:spcPts val="1866"/>
              </a:spcBef>
              <a:spcAft>
                <a:spcPts val="0"/>
              </a:spcAft>
              <a:buClr>
                <a:schemeClr val="dk1"/>
              </a:buClr>
              <a:buSzPts val="2400"/>
              <a:buChar char="•"/>
            </a:pPr>
            <a:r>
              <a:rPr lang="en-US" dirty="0"/>
              <a:t>Files cannot grow</a:t>
            </a:r>
            <a:endParaRPr dirty="0"/>
          </a:p>
          <a:p>
            <a:pPr marL="0" lvl="0" indent="0" algn="l" rtl="0">
              <a:lnSpc>
                <a:spcPct val="95000"/>
              </a:lnSpc>
              <a:spcBef>
                <a:spcPts val="1866"/>
              </a:spcBef>
              <a:spcAft>
                <a:spcPts val="0"/>
              </a:spcAft>
              <a:buClr>
                <a:schemeClr val="dk1"/>
              </a:buClr>
              <a:buSzPts val="2400"/>
              <a:buNone/>
            </a:pPr>
            <a:endParaRPr dirty="0"/>
          </a:p>
        </p:txBody>
      </p:sp>
      <p:sp>
        <p:nvSpPr>
          <p:cNvPr id="923" name="Google Shape;923;p112"/>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102</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113"/>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Contiguous Allocation</a:t>
            </a:r>
            <a:endParaRPr dirty="0"/>
          </a:p>
        </p:txBody>
      </p:sp>
      <p:sp>
        <p:nvSpPr>
          <p:cNvPr id="929" name="Google Shape;929;p113"/>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dirty="0"/>
              <a:t>Mapping from logical to physical</a:t>
            </a:r>
            <a:endParaRPr dirty="0"/>
          </a:p>
          <a:p>
            <a:pPr marL="731392" lvl="1" indent="-304747" algn="l" rtl="0">
              <a:lnSpc>
                <a:spcPct val="95000"/>
              </a:lnSpc>
              <a:spcBef>
                <a:spcPts val="1066"/>
              </a:spcBef>
              <a:spcAft>
                <a:spcPts val="0"/>
              </a:spcAft>
              <a:buClr>
                <a:schemeClr val="dk1"/>
              </a:buClr>
              <a:buSzPts val="2000"/>
              <a:buChar char="–"/>
            </a:pPr>
            <a:r>
              <a:rPr lang="en-US" dirty="0">
                <a:latin typeface="Times New Roman"/>
                <a:ea typeface="Times New Roman"/>
                <a:cs typeface="Times New Roman"/>
                <a:sym typeface="Times New Roman"/>
              </a:rPr>
              <a:t>Block to be accessed = ! + starting address</a:t>
            </a:r>
            <a:endParaRPr dirty="0">
              <a:latin typeface="Book Antiqua" panose="02040602050305030304" pitchFamily="18" charset="0"/>
            </a:endParaRPr>
          </a:p>
          <a:p>
            <a:pPr marL="731392" lvl="1" indent="-304747" algn="l" rtl="0">
              <a:lnSpc>
                <a:spcPct val="95000"/>
              </a:lnSpc>
              <a:spcBef>
                <a:spcPts val="1066"/>
              </a:spcBef>
              <a:spcAft>
                <a:spcPts val="0"/>
              </a:spcAft>
              <a:buClr>
                <a:schemeClr val="dk1"/>
              </a:buClr>
              <a:buSzPts val="2000"/>
              <a:buChar char="–"/>
            </a:pPr>
            <a:r>
              <a:rPr lang="en-US" dirty="0">
                <a:latin typeface="Times New Roman"/>
                <a:ea typeface="Times New Roman"/>
                <a:cs typeface="Times New Roman"/>
                <a:sym typeface="Times New Roman"/>
              </a:rPr>
              <a:t>Displacement into block = R</a:t>
            </a:r>
            <a:endParaRPr dirty="0">
              <a:latin typeface="Book Antiqua" panose="02040602050305030304" pitchFamily="18" charset="0"/>
            </a:endParaRPr>
          </a:p>
          <a:p>
            <a:pPr marL="0" lvl="0" indent="0" algn="l" rtl="0">
              <a:lnSpc>
                <a:spcPct val="95000"/>
              </a:lnSpc>
              <a:spcBef>
                <a:spcPts val="1866"/>
              </a:spcBef>
              <a:spcAft>
                <a:spcPts val="0"/>
              </a:spcAft>
              <a:buClr>
                <a:schemeClr val="dk1"/>
              </a:buClr>
              <a:buSzPts val="2400"/>
              <a:buNone/>
            </a:pPr>
            <a:endParaRPr dirty="0"/>
          </a:p>
          <a:p>
            <a:pPr marL="0" lvl="0" indent="0" algn="l" rtl="0">
              <a:lnSpc>
                <a:spcPct val="95000"/>
              </a:lnSpc>
              <a:spcBef>
                <a:spcPts val="1866"/>
              </a:spcBef>
              <a:spcAft>
                <a:spcPts val="0"/>
              </a:spcAft>
              <a:buClr>
                <a:schemeClr val="dk1"/>
              </a:buClr>
              <a:buSzPts val="2400"/>
              <a:buNone/>
            </a:pPr>
            <a:endParaRPr dirty="0"/>
          </a:p>
        </p:txBody>
      </p:sp>
      <p:sp>
        <p:nvSpPr>
          <p:cNvPr id="930" name="Google Shape;930;p113"/>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103</a:t>
            </a:fld>
            <a:endParaRPr/>
          </a:p>
        </p:txBody>
      </p:sp>
      <p:sp>
        <p:nvSpPr>
          <p:cNvPr id="931" name="Google Shape;931;p113"/>
          <p:cNvSpPr txBox="1"/>
          <p:nvPr/>
        </p:nvSpPr>
        <p:spPr>
          <a:xfrm>
            <a:off x="3960812" y="3972859"/>
            <a:ext cx="1265237" cy="3667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Helvetica Neue"/>
                <a:ea typeface="Helvetica Neue"/>
                <a:cs typeface="Helvetica Neue"/>
                <a:sym typeface="Helvetica Neue"/>
              </a:rPr>
              <a:t>LA/512</a:t>
            </a:r>
            <a:endParaRPr sz="1400" b="0" i="0" u="none" strike="noStrike" cap="none" dirty="0">
              <a:solidFill>
                <a:srgbClr val="000000"/>
              </a:solidFill>
              <a:latin typeface="Book Antiqua" panose="02040602050305030304" pitchFamily="18" charset="0"/>
              <a:sym typeface="Arial"/>
            </a:endParaRPr>
          </a:p>
        </p:txBody>
      </p:sp>
      <p:sp>
        <p:nvSpPr>
          <p:cNvPr id="932" name="Google Shape;932;p113"/>
          <p:cNvSpPr txBox="1"/>
          <p:nvPr/>
        </p:nvSpPr>
        <p:spPr>
          <a:xfrm>
            <a:off x="4823617" y="3606147"/>
            <a:ext cx="804863" cy="3667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Helvetica Neue"/>
                <a:ea typeface="Helvetica Neue"/>
                <a:cs typeface="Helvetica Neue"/>
                <a:sym typeface="Helvetica Neue"/>
              </a:rPr>
              <a:t>Q</a:t>
            </a:r>
            <a:endParaRPr sz="1400" b="0" i="0" u="none" strike="noStrike" cap="none" dirty="0">
              <a:solidFill>
                <a:srgbClr val="000000"/>
              </a:solidFill>
              <a:latin typeface="Book Antiqua" panose="02040602050305030304" pitchFamily="18" charset="0"/>
              <a:sym typeface="Arial"/>
            </a:endParaRPr>
          </a:p>
        </p:txBody>
      </p:sp>
      <p:sp>
        <p:nvSpPr>
          <p:cNvPr id="933" name="Google Shape;933;p113"/>
          <p:cNvSpPr txBox="1"/>
          <p:nvPr/>
        </p:nvSpPr>
        <p:spPr>
          <a:xfrm>
            <a:off x="4993480" y="4339105"/>
            <a:ext cx="635000" cy="3667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Helvetica Neue"/>
                <a:ea typeface="Helvetica Neue"/>
                <a:cs typeface="Helvetica Neue"/>
                <a:sym typeface="Helvetica Neue"/>
              </a:rPr>
              <a:t>R</a:t>
            </a:r>
            <a:endParaRPr sz="1400" b="0" i="0" u="none" strike="noStrike" cap="none" dirty="0">
              <a:solidFill>
                <a:srgbClr val="000000"/>
              </a:solidFill>
              <a:latin typeface="Book Antiqua" panose="02040602050305030304" pitchFamily="18" charset="0"/>
              <a:sym typeface="Arial"/>
            </a:endParaRPr>
          </a:p>
        </p:txBody>
      </p:sp>
      <p:cxnSp>
        <p:nvCxnSpPr>
          <p:cNvPr id="934" name="Google Shape;934;p113"/>
          <p:cNvCxnSpPr/>
          <p:nvPr/>
        </p:nvCxnSpPr>
        <p:spPr>
          <a:xfrm rot="10800000" flipH="1">
            <a:off x="4823617" y="3789503"/>
            <a:ext cx="280195" cy="147497"/>
          </a:xfrm>
          <a:prstGeom prst="straightConnector1">
            <a:avLst/>
          </a:prstGeom>
          <a:noFill/>
          <a:ln w="9525" cap="flat" cmpd="sng">
            <a:solidFill>
              <a:schemeClr val="accent1"/>
            </a:solidFill>
            <a:prstDash val="solid"/>
            <a:miter lim="800000"/>
            <a:headEnd type="none" w="sm" len="sm"/>
            <a:tailEnd type="none" w="sm" len="sm"/>
          </a:ln>
        </p:spPr>
      </p:cxnSp>
      <p:cxnSp>
        <p:nvCxnSpPr>
          <p:cNvPr id="935" name="Google Shape;935;p113"/>
          <p:cNvCxnSpPr/>
          <p:nvPr/>
        </p:nvCxnSpPr>
        <p:spPr>
          <a:xfrm>
            <a:off x="4823617" y="4339105"/>
            <a:ext cx="280195" cy="183356"/>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114"/>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Contiguous Allocation of Disk Space</a:t>
            </a:r>
            <a:endParaRPr dirty="0"/>
          </a:p>
        </p:txBody>
      </p:sp>
      <p:sp>
        <p:nvSpPr>
          <p:cNvPr id="941" name="Google Shape;941;p114"/>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104</a:t>
            </a:fld>
            <a:endParaRPr/>
          </a:p>
        </p:txBody>
      </p:sp>
      <p:pic>
        <p:nvPicPr>
          <p:cNvPr id="942" name="Google Shape;942;p114"/>
          <p:cNvPicPr preferRelativeResize="0">
            <a:picLocks noGrp="1"/>
          </p:cNvPicPr>
          <p:nvPr>
            <p:ph type="body" idx="1"/>
          </p:nvPr>
        </p:nvPicPr>
        <p:blipFill rotWithShape="1">
          <a:blip r:embed="rId3">
            <a:alphaModFix/>
          </a:blip>
          <a:srcRect/>
          <a:stretch/>
        </p:blipFill>
        <p:spPr>
          <a:xfrm>
            <a:off x="1979612" y="1701800"/>
            <a:ext cx="8839200" cy="50196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15"/>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Extent-Based Systems</a:t>
            </a:r>
            <a:endParaRPr dirty="0"/>
          </a:p>
        </p:txBody>
      </p:sp>
      <p:sp>
        <p:nvSpPr>
          <p:cNvPr id="948" name="Google Shape;948;p115"/>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dirty="0"/>
              <a:t>Many newer file systems (I.e. Veritas File System) use a modified contiguous allocation scheme</a:t>
            </a:r>
            <a:endParaRPr dirty="0"/>
          </a:p>
          <a:p>
            <a:pPr marL="304747" lvl="0" indent="-152347" algn="l" rtl="0">
              <a:lnSpc>
                <a:spcPct val="95000"/>
              </a:lnSpc>
              <a:spcBef>
                <a:spcPts val="1866"/>
              </a:spcBef>
              <a:spcAft>
                <a:spcPts val="0"/>
              </a:spcAft>
              <a:buClr>
                <a:schemeClr val="dk1"/>
              </a:buClr>
              <a:buSzPts val="2400"/>
              <a:buNone/>
            </a:pPr>
            <a:endParaRPr dirty="0"/>
          </a:p>
          <a:p>
            <a:pPr marL="304747" lvl="0" indent="-304747" algn="l" rtl="0">
              <a:lnSpc>
                <a:spcPct val="95000"/>
              </a:lnSpc>
              <a:spcBef>
                <a:spcPts val="1866"/>
              </a:spcBef>
              <a:spcAft>
                <a:spcPts val="0"/>
              </a:spcAft>
              <a:buClr>
                <a:schemeClr val="dk1"/>
              </a:buClr>
              <a:buSzPts val="2400"/>
              <a:buChar char="•"/>
            </a:pPr>
            <a:r>
              <a:rPr lang="en-US" dirty="0"/>
              <a:t>Extent-based file systems allocate disk blocks in extents</a:t>
            </a:r>
            <a:endParaRPr dirty="0"/>
          </a:p>
          <a:p>
            <a:pPr marL="304747" lvl="0" indent="-152347" algn="l" rtl="0">
              <a:lnSpc>
                <a:spcPct val="95000"/>
              </a:lnSpc>
              <a:spcBef>
                <a:spcPts val="1866"/>
              </a:spcBef>
              <a:spcAft>
                <a:spcPts val="0"/>
              </a:spcAft>
              <a:buClr>
                <a:schemeClr val="dk1"/>
              </a:buClr>
              <a:buSzPts val="2400"/>
              <a:buNone/>
            </a:pPr>
            <a:endParaRPr dirty="0"/>
          </a:p>
          <a:p>
            <a:pPr marL="304747" lvl="0" indent="-304747" algn="l" rtl="0">
              <a:lnSpc>
                <a:spcPct val="95000"/>
              </a:lnSpc>
              <a:spcBef>
                <a:spcPts val="1866"/>
              </a:spcBef>
              <a:spcAft>
                <a:spcPts val="0"/>
              </a:spcAft>
              <a:buClr>
                <a:schemeClr val="dk1"/>
              </a:buClr>
              <a:buSzPts val="2400"/>
              <a:buChar char="•"/>
            </a:pPr>
            <a:r>
              <a:rPr lang="en-US" dirty="0"/>
              <a:t>An </a:t>
            </a:r>
            <a:r>
              <a:rPr lang="en-US" dirty="0">
                <a:solidFill>
                  <a:srgbClr val="3366FF"/>
                </a:solidFill>
              </a:rPr>
              <a:t>extent </a:t>
            </a:r>
            <a:r>
              <a:rPr lang="en-US" dirty="0"/>
              <a:t>is a contiguous block of disks</a:t>
            </a:r>
            <a:endParaRPr dirty="0"/>
          </a:p>
          <a:p>
            <a:pPr marL="731392" lvl="1" indent="-304747" algn="l" rtl="0">
              <a:lnSpc>
                <a:spcPct val="95000"/>
              </a:lnSpc>
              <a:spcBef>
                <a:spcPts val="1066"/>
              </a:spcBef>
              <a:spcAft>
                <a:spcPts val="0"/>
              </a:spcAft>
              <a:buClr>
                <a:schemeClr val="dk1"/>
              </a:buClr>
              <a:buSzPts val="2000"/>
              <a:buChar char="–"/>
            </a:pPr>
            <a:r>
              <a:rPr lang="en-US" dirty="0">
                <a:latin typeface="Book Antiqua" panose="02040602050305030304" pitchFamily="18" charset="0"/>
              </a:rPr>
              <a:t>Extents are allocated for file allocation</a:t>
            </a:r>
            <a:endParaRPr dirty="0">
              <a:latin typeface="Book Antiqua" panose="02040602050305030304" pitchFamily="18" charset="0"/>
            </a:endParaRPr>
          </a:p>
          <a:p>
            <a:pPr marL="731392" lvl="1" indent="-304747" algn="l" rtl="0">
              <a:lnSpc>
                <a:spcPct val="95000"/>
              </a:lnSpc>
              <a:spcBef>
                <a:spcPts val="1066"/>
              </a:spcBef>
              <a:spcAft>
                <a:spcPts val="0"/>
              </a:spcAft>
              <a:buClr>
                <a:schemeClr val="dk1"/>
              </a:buClr>
              <a:buSzPts val="2000"/>
              <a:buChar char="–"/>
            </a:pPr>
            <a:r>
              <a:rPr lang="en-US" dirty="0">
                <a:latin typeface="Book Antiqua" panose="02040602050305030304" pitchFamily="18" charset="0"/>
              </a:rPr>
              <a:t>A file consists of one or more extents</a:t>
            </a:r>
            <a:endParaRPr dirty="0">
              <a:latin typeface="Book Antiqua" panose="02040602050305030304" pitchFamily="18" charset="0"/>
            </a:endParaRPr>
          </a:p>
          <a:p>
            <a:pPr marL="0" lvl="0" indent="0" algn="l" rtl="0">
              <a:lnSpc>
                <a:spcPct val="95000"/>
              </a:lnSpc>
              <a:spcBef>
                <a:spcPts val="1866"/>
              </a:spcBef>
              <a:spcAft>
                <a:spcPts val="0"/>
              </a:spcAft>
              <a:buClr>
                <a:schemeClr val="dk1"/>
              </a:buClr>
              <a:buSzPts val="2400"/>
              <a:buNone/>
            </a:pPr>
            <a:endParaRPr dirty="0"/>
          </a:p>
        </p:txBody>
      </p:sp>
      <p:sp>
        <p:nvSpPr>
          <p:cNvPr id="949" name="Google Shape;949;p115"/>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105</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116"/>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Linked Allocation</a:t>
            </a:r>
            <a:endParaRPr dirty="0"/>
          </a:p>
        </p:txBody>
      </p:sp>
      <p:sp>
        <p:nvSpPr>
          <p:cNvPr id="955" name="Google Shape;955;p116"/>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0" lvl="0" indent="0" algn="l" rtl="0">
              <a:lnSpc>
                <a:spcPct val="95000"/>
              </a:lnSpc>
              <a:spcBef>
                <a:spcPts val="0"/>
              </a:spcBef>
              <a:spcAft>
                <a:spcPts val="0"/>
              </a:spcAft>
              <a:buClr>
                <a:schemeClr val="dk1"/>
              </a:buClr>
              <a:buSzPts val="2400"/>
              <a:buNone/>
            </a:pPr>
            <a:r>
              <a:rPr lang="en-US" dirty="0"/>
              <a:t>Each file is a linked list of disk blocks: blocks may be scattered anywhere on the disk.</a:t>
            </a:r>
            <a:endParaRPr dirty="0"/>
          </a:p>
          <a:p>
            <a:pPr marL="0" lvl="0" indent="0" algn="l" rtl="0">
              <a:lnSpc>
                <a:spcPct val="95000"/>
              </a:lnSpc>
              <a:spcBef>
                <a:spcPts val="1866"/>
              </a:spcBef>
              <a:spcAft>
                <a:spcPts val="0"/>
              </a:spcAft>
              <a:buClr>
                <a:schemeClr val="dk1"/>
              </a:buClr>
              <a:buSzPts val="2400"/>
              <a:buNone/>
            </a:pPr>
            <a:endParaRPr dirty="0"/>
          </a:p>
        </p:txBody>
      </p:sp>
      <p:sp>
        <p:nvSpPr>
          <p:cNvPr id="956" name="Google Shape;956;p116"/>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106</a:t>
            </a:fld>
            <a:endParaRPr/>
          </a:p>
        </p:txBody>
      </p:sp>
      <p:grpSp>
        <p:nvGrpSpPr>
          <p:cNvPr id="957" name="Google Shape;957;p116"/>
          <p:cNvGrpSpPr/>
          <p:nvPr/>
        </p:nvGrpSpPr>
        <p:grpSpPr>
          <a:xfrm>
            <a:off x="3834688" y="2780999"/>
            <a:ext cx="2760662" cy="1606551"/>
            <a:chOff x="1687" y="1509"/>
            <a:chExt cx="1739" cy="1012"/>
          </a:xfrm>
        </p:grpSpPr>
        <p:sp>
          <p:nvSpPr>
            <p:cNvPr id="958" name="Google Shape;958;p116"/>
            <p:cNvSpPr/>
            <p:nvPr/>
          </p:nvSpPr>
          <p:spPr>
            <a:xfrm>
              <a:off x="2481" y="1576"/>
              <a:ext cx="945" cy="27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Helvetica Neue"/>
                  <a:ea typeface="Helvetica Neue"/>
                  <a:cs typeface="Helvetica Neue"/>
                  <a:sym typeface="Helvetica Neue"/>
                </a:rPr>
                <a:t>pointer</a:t>
              </a:r>
              <a:endParaRPr sz="1400" b="0" i="0" u="none" strike="noStrike" cap="none" dirty="0">
                <a:solidFill>
                  <a:srgbClr val="000000"/>
                </a:solidFill>
                <a:latin typeface="Book Antiqua" panose="02040602050305030304" pitchFamily="18" charset="0"/>
                <a:sym typeface="Arial"/>
              </a:endParaRPr>
            </a:p>
          </p:txBody>
        </p:sp>
        <p:sp>
          <p:nvSpPr>
            <p:cNvPr id="959" name="Google Shape;959;p116"/>
            <p:cNvSpPr/>
            <p:nvPr/>
          </p:nvSpPr>
          <p:spPr>
            <a:xfrm>
              <a:off x="2481" y="1848"/>
              <a:ext cx="945" cy="673"/>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960" name="Google Shape;960;p116"/>
            <p:cNvSpPr txBox="1"/>
            <p:nvPr/>
          </p:nvSpPr>
          <p:spPr>
            <a:xfrm>
              <a:off x="1687" y="1509"/>
              <a:ext cx="776" cy="407"/>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Helvetica Neue"/>
                  <a:ea typeface="Helvetica Neue"/>
                  <a:cs typeface="Helvetica Neue"/>
                  <a:sym typeface="Helvetica Neue"/>
                </a:rPr>
                <a:t>block      =</a:t>
              </a:r>
              <a:endParaRPr sz="1400" b="0" i="0" u="none" strike="noStrike" cap="none" dirty="0">
                <a:solidFill>
                  <a:srgbClr val="000000"/>
                </a:solidFill>
                <a:latin typeface="Book Antiqua" panose="02040602050305030304" pitchFamily="18" charset="0"/>
                <a:sym typeface="Arial"/>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117"/>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Linked Allocation (Cont.)</a:t>
            </a:r>
            <a:endParaRPr dirty="0"/>
          </a:p>
        </p:txBody>
      </p:sp>
      <p:sp>
        <p:nvSpPr>
          <p:cNvPr id="966" name="Google Shape;966;p117"/>
          <p:cNvSpPr txBox="1">
            <a:spLocks noGrp="1"/>
          </p:cNvSpPr>
          <p:nvPr>
            <p:ph type="body" idx="1"/>
          </p:nvPr>
        </p:nvSpPr>
        <p:spPr>
          <a:xfrm>
            <a:off x="1117309" y="1701799"/>
            <a:ext cx="10157354" cy="4699001"/>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dirty="0"/>
              <a:t>Simple – need only starting address</a:t>
            </a:r>
            <a:endParaRPr dirty="0"/>
          </a:p>
          <a:p>
            <a:pPr marL="304747" lvl="0" indent="-304747" algn="l" rtl="0">
              <a:lnSpc>
                <a:spcPct val="95000"/>
              </a:lnSpc>
              <a:spcBef>
                <a:spcPts val="1866"/>
              </a:spcBef>
              <a:spcAft>
                <a:spcPts val="0"/>
              </a:spcAft>
              <a:buClr>
                <a:schemeClr val="dk1"/>
              </a:buClr>
              <a:buSzPts val="2400"/>
              <a:buChar char="•"/>
            </a:pPr>
            <a:r>
              <a:rPr lang="en-US" dirty="0"/>
              <a:t>Free-space management system – no waste of space </a:t>
            </a:r>
            <a:endParaRPr dirty="0"/>
          </a:p>
          <a:p>
            <a:pPr marL="304747" lvl="0" indent="-304747" algn="l" rtl="0">
              <a:lnSpc>
                <a:spcPct val="95000"/>
              </a:lnSpc>
              <a:spcBef>
                <a:spcPts val="1866"/>
              </a:spcBef>
              <a:spcAft>
                <a:spcPts val="0"/>
              </a:spcAft>
              <a:buClr>
                <a:schemeClr val="dk1"/>
              </a:buClr>
              <a:buSzPts val="2400"/>
              <a:buChar char="•"/>
            </a:pPr>
            <a:r>
              <a:rPr lang="en-US" dirty="0"/>
              <a:t>No random access</a:t>
            </a:r>
            <a:endParaRPr dirty="0"/>
          </a:p>
          <a:p>
            <a:pPr marL="304747" lvl="0" indent="-304747" algn="l" rtl="0">
              <a:lnSpc>
                <a:spcPct val="95000"/>
              </a:lnSpc>
              <a:spcBef>
                <a:spcPts val="1866"/>
              </a:spcBef>
              <a:spcAft>
                <a:spcPts val="0"/>
              </a:spcAft>
              <a:buClr>
                <a:schemeClr val="dk1"/>
              </a:buClr>
              <a:buSzPts val="2400"/>
              <a:buChar char="•"/>
            </a:pPr>
            <a:r>
              <a:rPr lang="en-US" dirty="0"/>
              <a:t>Mapping</a:t>
            </a:r>
            <a:endParaRPr dirty="0"/>
          </a:p>
          <a:p>
            <a:pPr marL="731392" lvl="1" indent="-304747" algn="l" rtl="0">
              <a:lnSpc>
                <a:spcPct val="95000"/>
              </a:lnSpc>
              <a:spcBef>
                <a:spcPts val="1066"/>
              </a:spcBef>
              <a:spcAft>
                <a:spcPts val="0"/>
              </a:spcAft>
              <a:buClr>
                <a:schemeClr val="accent2"/>
              </a:buClr>
              <a:buSzPts val="1620"/>
              <a:buFont typeface="Arial"/>
              <a:buNone/>
            </a:pPr>
            <a:r>
              <a:rPr lang="en-US" sz="1800" dirty="0">
                <a:latin typeface="Helvetica Neue"/>
                <a:ea typeface="Helvetica Neue"/>
                <a:cs typeface="Helvetica Neue"/>
                <a:sym typeface="Helvetica Neue"/>
              </a:rPr>
              <a:t>Block to be accessed is the </a:t>
            </a:r>
            <a:r>
              <a:rPr lang="en-US" sz="1800" dirty="0" err="1">
                <a:latin typeface="Helvetica Neue"/>
                <a:ea typeface="Helvetica Neue"/>
                <a:cs typeface="Helvetica Neue"/>
                <a:sym typeface="Helvetica Neue"/>
              </a:rPr>
              <a:t>Qth</a:t>
            </a:r>
            <a:r>
              <a:rPr lang="en-US" sz="1800" dirty="0">
                <a:latin typeface="Helvetica Neue"/>
                <a:ea typeface="Helvetica Neue"/>
                <a:cs typeface="Helvetica Neue"/>
                <a:sym typeface="Helvetica Neue"/>
              </a:rPr>
              <a:t> block in the linked chain of blocks representing the file.</a:t>
            </a:r>
            <a:endParaRPr dirty="0">
              <a:latin typeface="Book Antiqua" panose="02040602050305030304" pitchFamily="18" charset="0"/>
            </a:endParaRPr>
          </a:p>
          <a:p>
            <a:pPr marL="731392" lvl="1" indent="-304747" algn="l" rtl="0">
              <a:lnSpc>
                <a:spcPct val="95000"/>
              </a:lnSpc>
              <a:spcBef>
                <a:spcPts val="1066"/>
              </a:spcBef>
              <a:spcAft>
                <a:spcPts val="0"/>
              </a:spcAft>
              <a:buClr>
                <a:schemeClr val="accent2"/>
              </a:buClr>
              <a:buSzPts val="1620"/>
              <a:buFont typeface="Arial"/>
              <a:buNone/>
            </a:pPr>
            <a:r>
              <a:rPr lang="en-US" sz="1800" dirty="0">
                <a:latin typeface="Helvetica Neue"/>
                <a:ea typeface="Helvetica Neue"/>
                <a:cs typeface="Helvetica Neue"/>
                <a:sym typeface="Helvetica Neue"/>
              </a:rPr>
              <a:t>Displacement into block = R + 1</a:t>
            </a:r>
            <a:endParaRPr dirty="0">
              <a:latin typeface="Book Antiqua" panose="02040602050305030304" pitchFamily="18" charset="0"/>
            </a:endParaRPr>
          </a:p>
          <a:p>
            <a:pPr marL="304747" lvl="0" indent="-304747" algn="l" rtl="0">
              <a:lnSpc>
                <a:spcPct val="95000"/>
              </a:lnSpc>
              <a:spcBef>
                <a:spcPts val="360"/>
              </a:spcBef>
              <a:spcAft>
                <a:spcPts val="0"/>
              </a:spcAft>
              <a:buClr>
                <a:schemeClr val="folHlink"/>
              </a:buClr>
              <a:buSzPts val="1800"/>
              <a:buFont typeface="Arial"/>
              <a:buNone/>
            </a:pPr>
            <a:r>
              <a:rPr lang="en-US" sz="1800" dirty="0">
                <a:latin typeface="Helvetica Neue"/>
                <a:ea typeface="Helvetica Neue"/>
                <a:cs typeface="Helvetica Neue"/>
                <a:sym typeface="Helvetica Neue"/>
              </a:rPr>
              <a:t>File-allocation table (FAT) – disk-space allocation used by MS-DOS and OS/2.</a:t>
            </a:r>
            <a:endParaRPr dirty="0"/>
          </a:p>
          <a:p>
            <a:pPr marL="0" lvl="0" indent="0" algn="l" rtl="0">
              <a:lnSpc>
                <a:spcPct val="95000"/>
              </a:lnSpc>
              <a:spcBef>
                <a:spcPts val="1866"/>
              </a:spcBef>
              <a:spcAft>
                <a:spcPts val="0"/>
              </a:spcAft>
              <a:buClr>
                <a:schemeClr val="dk1"/>
              </a:buClr>
              <a:buSzPts val="2400"/>
              <a:buNone/>
            </a:pPr>
            <a:endParaRPr dirty="0"/>
          </a:p>
        </p:txBody>
      </p:sp>
      <p:sp>
        <p:nvSpPr>
          <p:cNvPr id="967" name="Google Shape;967;p117"/>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107</a:t>
            </a:fld>
            <a:endParaRPr/>
          </a:p>
        </p:txBody>
      </p:sp>
      <p:sp>
        <p:nvSpPr>
          <p:cNvPr id="968" name="Google Shape;968;p117"/>
          <p:cNvSpPr txBox="1"/>
          <p:nvPr/>
        </p:nvSpPr>
        <p:spPr>
          <a:xfrm>
            <a:off x="4265612" y="5499012"/>
            <a:ext cx="908050" cy="64629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Helvetica Neue"/>
                <a:ea typeface="Helvetica Neue"/>
                <a:cs typeface="Helvetica Neue"/>
                <a:sym typeface="Helvetica Neue"/>
              </a:rPr>
              <a:t>LA/511</a:t>
            </a:r>
            <a:endParaRPr sz="1400" b="0" i="0" u="none" strike="noStrike" cap="none" dirty="0">
              <a:solidFill>
                <a:srgbClr val="000000"/>
              </a:solidFill>
              <a:latin typeface="Book Antiqua" panose="02040602050305030304" pitchFamily="18" charset="0"/>
              <a:sym typeface="Arial"/>
            </a:endParaRPr>
          </a:p>
        </p:txBody>
      </p:sp>
      <p:sp>
        <p:nvSpPr>
          <p:cNvPr id="969" name="Google Shape;969;p117"/>
          <p:cNvSpPr txBox="1"/>
          <p:nvPr/>
        </p:nvSpPr>
        <p:spPr>
          <a:xfrm>
            <a:off x="5173662" y="5272088"/>
            <a:ext cx="361950" cy="3667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Helvetica Neue"/>
                <a:ea typeface="Helvetica Neue"/>
                <a:cs typeface="Helvetica Neue"/>
                <a:sym typeface="Helvetica Neue"/>
              </a:rPr>
              <a:t>Q</a:t>
            </a:r>
            <a:endParaRPr sz="1400" b="0" i="0" u="none" strike="noStrike" cap="none" dirty="0">
              <a:solidFill>
                <a:srgbClr val="000000"/>
              </a:solidFill>
              <a:latin typeface="Book Antiqua" panose="02040602050305030304" pitchFamily="18" charset="0"/>
              <a:sym typeface="Arial"/>
            </a:endParaRPr>
          </a:p>
        </p:txBody>
      </p:sp>
      <p:sp>
        <p:nvSpPr>
          <p:cNvPr id="970" name="Google Shape;970;p117"/>
          <p:cNvSpPr txBox="1"/>
          <p:nvPr/>
        </p:nvSpPr>
        <p:spPr>
          <a:xfrm>
            <a:off x="5181841" y="5935567"/>
            <a:ext cx="351379" cy="36933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Helvetica Neue"/>
                <a:ea typeface="Helvetica Neue"/>
                <a:cs typeface="Helvetica Neue"/>
                <a:sym typeface="Helvetica Neue"/>
              </a:rPr>
              <a:t>R</a:t>
            </a:r>
            <a:endParaRPr sz="1800" b="0" i="0" u="none" strike="noStrike" cap="none">
              <a:solidFill>
                <a:schemeClr val="dk1"/>
              </a:solidFill>
              <a:latin typeface="Helvetica Neue"/>
              <a:ea typeface="Helvetica Neue"/>
              <a:cs typeface="Helvetica Neue"/>
              <a:sym typeface="Helvetica Neue"/>
            </a:endParaRPr>
          </a:p>
        </p:txBody>
      </p:sp>
      <p:cxnSp>
        <p:nvCxnSpPr>
          <p:cNvPr id="971" name="Google Shape;971;p117"/>
          <p:cNvCxnSpPr>
            <a:endCxn id="969" idx="1"/>
          </p:cNvCxnSpPr>
          <p:nvPr/>
        </p:nvCxnSpPr>
        <p:spPr>
          <a:xfrm rot="10800000" flipH="1">
            <a:off x="4951362" y="5455444"/>
            <a:ext cx="222300" cy="182100"/>
          </a:xfrm>
          <a:prstGeom prst="straightConnector1">
            <a:avLst/>
          </a:prstGeom>
          <a:noFill/>
          <a:ln w="9525" cap="flat" cmpd="sng">
            <a:solidFill>
              <a:schemeClr val="accent1"/>
            </a:solidFill>
            <a:prstDash val="solid"/>
            <a:miter lim="800000"/>
            <a:headEnd type="none" w="sm" len="sm"/>
            <a:tailEnd type="none" w="sm" len="sm"/>
          </a:ln>
        </p:spPr>
      </p:cxnSp>
      <p:cxnSp>
        <p:nvCxnSpPr>
          <p:cNvPr id="972" name="Google Shape;972;p117"/>
          <p:cNvCxnSpPr>
            <a:endCxn id="970" idx="1"/>
          </p:cNvCxnSpPr>
          <p:nvPr/>
        </p:nvCxnSpPr>
        <p:spPr>
          <a:xfrm>
            <a:off x="4951441" y="5935433"/>
            <a:ext cx="230400" cy="18480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118"/>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Linked Allocation</a:t>
            </a:r>
            <a:endParaRPr dirty="0"/>
          </a:p>
        </p:txBody>
      </p:sp>
      <p:sp>
        <p:nvSpPr>
          <p:cNvPr id="978" name="Google Shape;978;p118"/>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108</a:t>
            </a:fld>
            <a:endParaRPr/>
          </a:p>
        </p:txBody>
      </p:sp>
      <p:pic>
        <p:nvPicPr>
          <p:cNvPr id="979" name="Google Shape;979;p118"/>
          <p:cNvPicPr preferRelativeResize="0">
            <a:picLocks noGrp="1"/>
          </p:cNvPicPr>
          <p:nvPr>
            <p:ph type="body" idx="1"/>
          </p:nvPr>
        </p:nvPicPr>
        <p:blipFill rotWithShape="1">
          <a:blip r:embed="rId3">
            <a:alphaModFix/>
          </a:blip>
          <a:srcRect/>
          <a:stretch/>
        </p:blipFill>
        <p:spPr>
          <a:xfrm>
            <a:off x="2665412" y="1701800"/>
            <a:ext cx="6781800" cy="50196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119"/>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File-Allocation Table</a:t>
            </a:r>
            <a:endParaRPr dirty="0"/>
          </a:p>
        </p:txBody>
      </p:sp>
      <p:sp>
        <p:nvSpPr>
          <p:cNvPr id="985" name="Google Shape;985;p119"/>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109</a:t>
            </a:fld>
            <a:endParaRPr/>
          </a:p>
        </p:txBody>
      </p:sp>
      <p:pic>
        <p:nvPicPr>
          <p:cNvPr id="986" name="Google Shape;986;p119"/>
          <p:cNvPicPr preferRelativeResize="0">
            <a:picLocks noGrp="1"/>
          </p:cNvPicPr>
          <p:nvPr>
            <p:ph type="body" idx="1"/>
          </p:nvPr>
        </p:nvPicPr>
        <p:blipFill rotWithShape="1">
          <a:blip r:embed="rId3">
            <a:alphaModFix/>
          </a:blip>
          <a:srcRect/>
          <a:stretch/>
        </p:blipFill>
        <p:spPr>
          <a:xfrm>
            <a:off x="3451426" y="1701800"/>
            <a:ext cx="5489173" cy="4470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3105807" y="282466"/>
            <a:ext cx="6069723" cy="787400"/>
          </a:xfrm>
          <a:prstGeom prst="rect">
            <a:avLst/>
          </a:prstGeom>
          <a:noFill/>
          <a:ln>
            <a:noFill/>
          </a:ln>
        </p:spPr>
        <p:txBody>
          <a:bodyPr spcFirstLastPara="1" wrap="square" lIns="121875" tIns="60925" rIns="121875" bIns="60925" anchor="b" anchorCtr="0">
            <a:normAutofit fontScale="90000"/>
          </a:bodyPr>
          <a:lstStyle/>
          <a:p>
            <a:pPr lvl="0" algn="l" rtl="0">
              <a:lnSpc>
                <a:spcPct val="95000"/>
              </a:lnSpc>
              <a:spcBef>
                <a:spcPts val="600"/>
              </a:spcBef>
              <a:spcAft>
                <a:spcPts val="600"/>
              </a:spcAft>
              <a:buClr>
                <a:schemeClr val="dk1"/>
              </a:buClr>
              <a:buSzPts val="2400"/>
            </a:pPr>
            <a:r>
              <a:rPr lang="en-US" dirty="0">
                <a:latin typeface="Book Antiqua" panose="02040602050305030304" pitchFamily="18" charset="0"/>
              </a:rPr>
              <a:t>Compaction and Reuse</a:t>
            </a:r>
          </a:p>
        </p:txBody>
      </p:sp>
      <p:sp>
        <p:nvSpPr>
          <p:cNvPr id="124" name="Google Shape;124;p17"/>
          <p:cNvSpPr txBox="1">
            <a:spLocks noGrp="1"/>
          </p:cNvSpPr>
          <p:nvPr>
            <p:ph type="body" idx="1"/>
          </p:nvPr>
        </p:nvSpPr>
        <p:spPr>
          <a:xfrm>
            <a:off x="961698" y="1069866"/>
            <a:ext cx="10105696" cy="4718268"/>
          </a:xfrm>
          <a:prstGeom prst="rect">
            <a:avLst/>
          </a:prstGeom>
          <a:noFill/>
          <a:ln>
            <a:noFill/>
          </a:ln>
        </p:spPr>
        <p:txBody>
          <a:bodyPr spcFirstLastPara="1" wrap="square" lIns="121875" tIns="60925" rIns="121875" bIns="60925" anchor="t" anchorCtr="0">
            <a:normAutofit/>
          </a:bodyPr>
          <a:lstStyle/>
          <a:p>
            <a:pPr>
              <a:lnSpc>
                <a:spcPct val="120000"/>
              </a:lnSpc>
              <a:spcBef>
                <a:spcPts val="1200"/>
              </a:spcBef>
              <a:spcAft>
                <a:spcPts val="600"/>
              </a:spcAft>
              <a:buFont typeface="Arial" panose="020B0604020202020204" pitchFamily="34" charset="0"/>
              <a:buChar char="•"/>
            </a:pPr>
            <a:r>
              <a:rPr lang="en-US" sz="2500" dirty="0">
                <a:latin typeface="Book Antiqua" panose="02040602050305030304" pitchFamily="18" charset="0"/>
              </a:rPr>
              <a:t>The storage recovered can be directly ready for reuse, or compaction can be essential to generate large blocks of free storage from small elements. </a:t>
            </a:r>
          </a:p>
          <a:p>
            <a:pPr>
              <a:lnSpc>
                <a:spcPct val="120000"/>
              </a:lnSpc>
              <a:spcBef>
                <a:spcPts val="1200"/>
              </a:spcBef>
              <a:spcAft>
                <a:spcPts val="600"/>
              </a:spcAft>
              <a:buFont typeface="Arial" panose="020B0604020202020204" pitchFamily="34" charset="0"/>
              <a:buChar char="•"/>
            </a:pPr>
            <a:r>
              <a:rPr lang="en-US" sz="2500" dirty="0">
                <a:latin typeface="Book Antiqua" panose="02040602050305030304" pitchFamily="18" charset="0"/>
              </a:rPr>
              <a:t>As the computation proceeds, the storage block is disintegrated into smaller elements through allocation, recovery, and reuse.</a:t>
            </a:r>
          </a:p>
        </p:txBody>
      </p:sp>
      <p:sp>
        <p:nvSpPr>
          <p:cNvPr id="125" name="Google Shape;125;p17"/>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Tree>
    <p:extLst>
      <p:ext uri="{BB962C8B-B14F-4D97-AF65-F5344CB8AC3E}">
        <p14:creationId xmlns:p14="http://schemas.microsoft.com/office/powerpoint/2010/main" val="2042717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120"/>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Indexed Allocation</a:t>
            </a:r>
            <a:endParaRPr dirty="0"/>
          </a:p>
        </p:txBody>
      </p:sp>
      <p:sp>
        <p:nvSpPr>
          <p:cNvPr id="992" name="Google Shape;992;p120"/>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dirty="0"/>
              <a:t>Brings all pointers together into the </a:t>
            </a:r>
            <a:r>
              <a:rPr lang="en-US" dirty="0">
                <a:solidFill>
                  <a:srgbClr val="3366FF"/>
                </a:solidFill>
              </a:rPr>
              <a:t>index block</a:t>
            </a:r>
            <a:endParaRPr dirty="0"/>
          </a:p>
          <a:p>
            <a:pPr marL="304747" lvl="0" indent="-304747" algn="l" rtl="0">
              <a:lnSpc>
                <a:spcPct val="95000"/>
              </a:lnSpc>
              <a:spcBef>
                <a:spcPts val="1866"/>
              </a:spcBef>
              <a:spcAft>
                <a:spcPts val="0"/>
              </a:spcAft>
              <a:buClr>
                <a:schemeClr val="dk1"/>
              </a:buClr>
              <a:buSzPts val="2400"/>
              <a:buChar char="•"/>
            </a:pPr>
            <a:r>
              <a:rPr lang="en-US" dirty="0"/>
              <a:t>Logical view</a:t>
            </a:r>
            <a:endParaRPr dirty="0"/>
          </a:p>
          <a:p>
            <a:pPr marL="0" lvl="0" indent="0" algn="l" rtl="0">
              <a:lnSpc>
                <a:spcPct val="95000"/>
              </a:lnSpc>
              <a:spcBef>
                <a:spcPts val="1866"/>
              </a:spcBef>
              <a:spcAft>
                <a:spcPts val="0"/>
              </a:spcAft>
              <a:buClr>
                <a:schemeClr val="dk1"/>
              </a:buClr>
              <a:buSzPts val="2400"/>
              <a:buNone/>
            </a:pPr>
            <a:r>
              <a:rPr lang="en-US" dirty="0"/>
              <a:t>                           </a:t>
            </a:r>
            <a:endParaRPr dirty="0"/>
          </a:p>
        </p:txBody>
      </p:sp>
      <p:sp>
        <p:nvSpPr>
          <p:cNvPr id="993" name="Google Shape;993;p120"/>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110</a:t>
            </a:fld>
            <a:endParaRPr/>
          </a:p>
        </p:txBody>
      </p:sp>
      <p:sp>
        <p:nvSpPr>
          <p:cNvPr id="994" name="Google Shape;994;p120"/>
          <p:cNvSpPr/>
          <p:nvPr/>
        </p:nvSpPr>
        <p:spPr>
          <a:xfrm>
            <a:off x="3884612" y="3153757"/>
            <a:ext cx="606425" cy="33178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995" name="Google Shape;995;p120"/>
          <p:cNvSpPr/>
          <p:nvPr/>
        </p:nvSpPr>
        <p:spPr>
          <a:xfrm>
            <a:off x="3884612" y="3479194"/>
            <a:ext cx="606425" cy="33178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996" name="Google Shape;996;p120"/>
          <p:cNvSpPr/>
          <p:nvPr/>
        </p:nvSpPr>
        <p:spPr>
          <a:xfrm>
            <a:off x="3884612" y="3804632"/>
            <a:ext cx="606425" cy="33178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997" name="Google Shape;997;p120"/>
          <p:cNvSpPr/>
          <p:nvPr/>
        </p:nvSpPr>
        <p:spPr>
          <a:xfrm>
            <a:off x="3884612" y="4130069"/>
            <a:ext cx="606425" cy="33178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998" name="Google Shape;998;p120"/>
          <p:cNvSpPr/>
          <p:nvPr/>
        </p:nvSpPr>
        <p:spPr>
          <a:xfrm>
            <a:off x="3884612" y="4455507"/>
            <a:ext cx="606425" cy="33178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999" name="Google Shape;999;p120"/>
          <p:cNvSpPr/>
          <p:nvPr/>
        </p:nvSpPr>
        <p:spPr>
          <a:xfrm>
            <a:off x="5443537" y="3168044"/>
            <a:ext cx="201613" cy="17303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00" name="Google Shape;1000;p120"/>
          <p:cNvSpPr/>
          <p:nvPr/>
        </p:nvSpPr>
        <p:spPr>
          <a:xfrm>
            <a:off x="5443537" y="3536344"/>
            <a:ext cx="201613" cy="17303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01" name="Google Shape;1001;p120"/>
          <p:cNvSpPr/>
          <p:nvPr/>
        </p:nvSpPr>
        <p:spPr>
          <a:xfrm>
            <a:off x="5443537" y="3904644"/>
            <a:ext cx="201613" cy="17303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02" name="Google Shape;1002;p120"/>
          <p:cNvSpPr/>
          <p:nvPr/>
        </p:nvSpPr>
        <p:spPr>
          <a:xfrm>
            <a:off x="5443537" y="4272944"/>
            <a:ext cx="201613" cy="17303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03" name="Google Shape;1003;p120"/>
          <p:cNvSpPr/>
          <p:nvPr/>
        </p:nvSpPr>
        <p:spPr>
          <a:xfrm>
            <a:off x="5443537" y="4641244"/>
            <a:ext cx="201613" cy="17303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cxnSp>
        <p:nvCxnSpPr>
          <p:cNvPr id="1004" name="Google Shape;1004;p120"/>
          <p:cNvCxnSpPr/>
          <p:nvPr/>
        </p:nvCxnSpPr>
        <p:spPr>
          <a:xfrm>
            <a:off x="4519612" y="3255357"/>
            <a:ext cx="923925" cy="0"/>
          </a:xfrm>
          <a:prstGeom prst="straightConnector1">
            <a:avLst/>
          </a:prstGeom>
          <a:noFill/>
          <a:ln w="9525" cap="flat" cmpd="sng">
            <a:solidFill>
              <a:schemeClr val="dk1"/>
            </a:solidFill>
            <a:prstDash val="solid"/>
            <a:round/>
            <a:headEnd type="none" w="sm" len="sm"/>
            <a:tailEnd type="stealth" w="med" len="med"/>
          </a:ln>
        </p:spPr>
      </p:cxnSp>
      <p:cxnSp>
        <p:nvCxnSpPr>
          <p:cNvPr id="1005" name="Google Shape;1005;p120"/>
          <p:cNvCxnSpPr/>
          <p:nvPr/>
        </p:nvCxnSpPr>
        <p:spPr>
          <a:xfrm>
            <a:off x="4484687" y="3595082"/>
            <a:ext cx="923925" cy="0"/>
          </a:xfrm>
          <a:prstGeom prst="straightConnector1">
            <a:avLst/>
          </a:prstGeom>
          <a:noFill/>
          <a:ln w="9525" cap="flat" cmpd="sng">
            <a:solidFill>
              <a:schemeClr val="dk1"/>
            </a:solidFill>
            <a:prstDash val="solid"/>
            <a:round/>
            <a:headEnd type="none" w="sm" len="sm"/>
            <a:tailEnd type="stealth" w="med" len="med"/>
          </a:ln>
        </p:spPr>
      </p:cxnSp>
      <p:cxnSp>
        <p:nvCxnSpPr>
          <p:cNvPr id="1006" name="Google Shape;1006;p120"/>
          <p:cNvCxnSpPr/>
          <p:nvPr/>
        </p:nvCxnSpPr>
        <p:spPr>
          <a:xfrm>
            <a:off x="4492625" y="4006244"/>
            <a:ext cx="923925" cy="0"/>
          </a:xfrm>
          <a:prstGeom prst="straightConnector1">
            <a:avLst/>
          </a:prstGeom>
          <a:noFill/>
          <a:ln w="9525" cap="flat" cmpd="sng">
            <a:solidFill>
              <a:schemeClr val="dk1"/>
            </a:solidFill>
            <a:prstDash val="solid"/>
            <a:round/>
            <a:headEnd type="none" w="sm" len="sm"/>
            <a:tailEnd type="stealth" w="med" len="med"/>
          </a:ln>
        </p:spPr>
      </p:cxnSp>
      <p:cxnSp>
        <p:nvCxnSpPr>
          <p:cNvPr id="1007" name="Google Shape;1007;p120"/>
          <p:cNvCxnSpPr/>
          <p:nvPr/>
        </p:nvCxnSpPr>
        <p:spPr>
          <a:xfrm>
            <a:off x="4457700" y="4360257"/>
            <a:ext cx="923925" cy="0"/>
          </a:xfrm>
          <a:prstGeom prst="straightConnector1">
            <a:avLst/>
          </a:prstGeom>
          <a:noFill/>
          <a:ln w="9525" cap="flat" cmpd="sng">
            <a:solidFill>
              <a:schemeClr val="dk1"/>
            </a:solidFill>
            <a:prstDash val="solid"/>
            <a:round/>
            <a:headEnd type="none" w="sm" len="sm"/>
            <a:tailEnd type="stealth" w="med" len="med"/>
          </a:ln>
        </p:spPr>
      </p:cxnSp>
      <p:cxnSp>
        <p:nvCxnSpPr>
          <p:cNvPr id="1008" name="Google Shape;1008;p120"/>
          <p:cNvCxnSpPr/>
          <p:nvPr/>
        </p:nvCxnSpPr>
        <p:spPr>
          <a:xfrm>
            <a:off x="4479925" y="4714269"/>
            <a:ext cx="923925" cy="0"/>
          </a:xfrm>
          <a:prstGeom prst="straightConnector1">
            <a:avLst/>
          </a:prstGeom>
          <a:noFill/>
          <a:ln w="9525" cap="flat" cmpd="sng">
            <a:solidFill>
              <a:schemeClr val="dk1"/>
            </a:solidFill>
            <a:prstDash val="solid"/>
            <a:round/>
            <a:headEnd type="none" w="sm" len="sm"/>
            <a:tailEnd type="stealth" w="med" len="med"/>
          </a:ln>
        </p:spPr>
      </p:cxnSp>
      <p:sp>
        <p:nvSpPr>
          <p:cNvPr id="1009" name="Google Shape;1009;p120"/>
          <p:cNvSpPr txBox="1"/>
          <p:nvPr/>
        </p:nvSpPr>
        <p:spPr>
          <a:xfrm>
            <a:off x="4019550" y="4750693"/>
            <a:ext cx="1289050" cy="64629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Helvetica Neue"/>
                <a:ea typeface="Helvetica Neue"/>
                <a:cs typeface="Helvetica Neue"/>
                <a:sym typeface="Helvetica Neue"/>
              </a:rPr>
              <a:t>index table</a:t>
            </a:r>
            <a:endParaRPr sz="1400" b="0" i="0" u="none" strike="noStrike" cap="none" dirty="0">
              <a:solidFill>
                <a:srgbClr val="000000"/>
              </a:solidFill>
              <a:latin typeface="Book Antiqua" panose="0204060205030503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121"/>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Example of Indexed Allocation</a:t>
            </a:r>
            <a:endParaRPr dirty="0"/>
          </a:p>
        </p:txBody>
      </p:sp>
      <p:sp>
        <p:nvSpPr>
          <p:cNvPr id="1015" name="Google Shape;1015;p121"/>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111</a:t>
            </a:fld>
            <a:endParaRPr/>
          </a:p>
        </p:txBody>
      </p:sp>
      <p:pic>
        <p:nvPicPr>
          <p:cNvPr id="1016" name="Google Shape;1016;p121"/>
          <p:cNvPicPr preferRelativeResize="0">
            <a:picLocks noGrp="1"/>
          </p:cNvPicPr>
          <p:nvPr>
            <p:ph type="body" idx="1"/>
          </p:nvPr>
        </p:nvPicPr>
        <p:blipFill rotWithShape="1">
          <a:blip r:embed="rId3">
            <a:alphaModFix/>
          </a:blip>
          <a:srcRect/>
          <a:stretch/>
        </p:blipFill>
        <p:spPr>
          <a:xfrm>
            <a:off x="3369998" y="1701800"/>
            <a:ext cx="5652028" cy="4470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Google Shape;1021;p122"/>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Indexed Allocation (Cont.)</a:t>
            </a:r>
            <a:endParaRPr dirty="0"/>
          </a:p>
        </p:txBody>
      </p:sp>
      <p:sp>
        <p:nvSpPr>
          <p:cNvPr id="1022" name="Google Shape;1022;p122"/>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0000"/>
              </a:lnSpc>
              <a:spcBef>
                <a:spcPts val="0"/>
              </a:spcBef>
              <a:spcAft>
                <a:spcPts val="0"/>
              </a:spcAft>
              <a:buClr>
                <a:schemeClr val="dk1"/>
              </a:buClr>
              <a:buSzPts val="2400"/>
              <a:buChar char="•"/>
            </a:pPr>
            <a:r>
              <a:rPr lang="en-US" dirty="0"/>
              <a:t>Need index table</a:t>
            </a:r>
            <a:endParaRPr dirty="0"/>
          </a:p>
          <a:p>
            <a:pPr marL="304747" lvl="0" indent="-304747" algn="l" rtl="0">
              <a:lnSpc>
                <a:spcPct val="90000"/>
              </a:lnSpc>
              <a:spcBef>
                <a:spcPts val="1866"/>
              </a:spcBef>
              <a:spcAft>
                <a:spcPts val="0"/>
              </a:spcAft>
              <a:buClr>
                <a:schemeClr val="dk1"/>
              </a:buClr>
              <a:buSzPts val="2400"/>
              <a:buChar char="•"/>
            </a:pPr>
            <a:r>
              <a:rPr lang="en-US" dirty="0"/>
              <a:t>Random access</a:t>
            </a:r>
            <a:endParaRPr dirty="0"/>
          </a:p>
          <a:p>
            <a:pPr marL="304747" lvl="0" indent="-304747" algn="l" rtl="0">
              <a:lnSpc>
                <a:spcPct val="90000"/>
              </a:lnSpc>
              <a:spcBef>
                <a:spcPts val="1866"/>
              </a:spcBef>
              <a:spcAft>
                <a:spcPts val="0"/>
              </a:spcAft>
              <a:buClr>
                <a:schemeClr val="dk1"/>
              </a:buClr>
              <a:buSzPts val="2400"/>
              <a:buChar char="•"/>
            </a:pPr>
            <a:r>
              <a:rPr lang="en-US" dirty="0"/>
              <a:t>Dynamic access without external fragmentation, but have overhead of index block</a:t>
            </a:r>
            <a:endParaRPr dirty="0"/>
          </a:p>
          <a:p>
            <a:pPr marL="304747" lvl="0" indent="-304747" algn="l" rtl="0">
              <a:lnSpc>
                <a:spcPct val="90000"/>
              </a:lnSpc>
              <a:spcBef>
                <a:spcPts val="1866"/>
              </a:spcBef>
              <a:spcAft>
                <a:spcPts val="0"/>
              </a:spcAft>
              <a:buClr>
                <a:schemeClr val="dk1"/>
              </a:buClr>
              <a:buSzPts val="2400"/>
              <a:buChar char="•"/>
            </a:pPr>
            <a:r>
              <a:rPr lang="en-US" dirty="0"/>
              <a:t>Mapping from logical to physical in a file of maximum size of 256K words and block size of 512 words.  We need only 1 block for index table</a:t>
            </a:r>
            <a:endParaRPr dirty="0"/>
          </a:p>
          <a:p>
            <a:pPr marL="304747" lvl="0" indent="-304747" algn="l" rtl="0">
              <a:lnSpc>
                <a:spcPct val="95000"/>
              </a:lnSpc>
              <a:spcBef>
                <a:spcPts val="1866"/>
              </a:spcBef>
              <a:spcAft>
                <a:spcPts val="0"/>
              </a:spcAft>
              <a:buClr>
                <a:schemeClr val="accent2"/>
              </a:buClr>
              <a:buSzPts val="2400"/>
              <a:buFont typeface="Arial"/>
              <a:buNone/>
            </a:pPr>
            <a:r>
              <a:rPr lang="en-US" dirty="0">
                <a:latin typeface="Helvetica Neue"/>
                <a:ea typeface="Helvetica Neue"/>
                <a:cs typeface="Helvetica Neue"/>
                <a:sym typeface="Helvetica Neue"/>
              </a:rPr>
              <a:t>Q = displacement into index table</a:t>
            </a:r>
            <a:endParaRPr dirty="0"/>
          </a:p>
          <a:p>
            <a:pPr marL="304747" lvl="0" indent="-304747" algn="l" rtl="0">
              <a:lnSpc>
                <a:spcPct val="95000"/>
              </a:lnSpc>
              <a:spcBef>
                <a:spcPts val="1866"/>
              </a:spcBef>
              <a:spcAft>
                <a:spcPts val="0"/>
              </a:spcAft>
              <a:buClr>
                <a:schemeClr val="accent2"/>
              </a:buClr>
              <a:buSzPts val="2400"/>
              <a:buFont typeface="Arial"/>
              <a:buNone/>
            </a:pPr>
            <a:r>
              <a:rPr lang="en-US" dirty="0">
                <a:latin typeface="Helvetica Neue"/>
                <a:ea typeface="Helvetica Neue"/>
                <a:cs typeface="Helvetica Neue"/>
                <a:sym typeface="Helvetica Neue"/>
              </a:rPr>
              <a:t>R = displacement into block</a:t>
            </a:r>
            <a:endParaRPr dirty="0"/>
          </a:p>
          <a:p>
            <a:pPr marL="0" lvl="0" indent="0" algn="l" rtl="0">
              <a:lnSpc>
                <a:spcPct val="95000"/>
              </a:lnSpc>
              <a:spcBef>
                <a:spcPts val="1866"/>
              </a:spcBef>
              <a:spcAft>
                <a:spcPts val="0"/>
              </a:spcAft>
              <a:buClr>
                <a:schemeClr val="dk1"/>
              </a:buClr>
              <a:buSzPts val="2400"/>
              <a:buNone/>
            </a:pPr>
            <a:endParaRPr dirty="0"/>
          </a:p>
        </p:txBody>
      </p:sp>
      <p:sp>
        <p:nvSpPr>
          <p:cNvPr id="1023" name="Google Shape;1023;p122"/>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112</a:t>
            </a:fld>
            <a:endParaRPr/>
          </a:p>
        </p:txBody>
      </p:sp>
      <p:sp>
        <p:nvSpPr>
          <p:cNvPr id="1024" name="Google Shape;1024;p122"/>
          <p:cNvSpPr txBox="1"/>
          <p:nvPr/>
        </p:nvSpPr>
        <p:spPr>
          <a:xfrm>
            <a:off x="6627812" y="4889412"/>
            <a:ext cx="908050" cy="64629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Helvetica Neue"/>
                <a:ea typeface="Helvetica Neue"/>
                <a:cs typeface="Helvetica Neue"/>
                <a:sym typeface="Helvetica Neue"/>
              </a:rPr>
              <a:t>LA/512</a:t>
            </a:r>
            <a:endParaRPr sz="1400" b="0" i="0" u="none" strike="noStrike" cap="none" dirty="0">
              <a:solidFill>
                <a:srgbClr val="000000"/>
              </a:solidFill>
              <a:latin typeface="Book Antiqua" panose="02040602050305030304" pitchFamily="18" charset="0"/>
              <a:sym typeface="Arial"/>
            </a:endParaRPr>
          </a:p>
        </p:txBody>
      </p:sp>
      <p:sp>
        <p:nvSpPr>
          <p:cNvPr id="1025" name="Google Shape;1025;p122"/>
          <p:cNvSpPr txBox="1"/>
          <p:nvPr/>
        </p:nvSpPr>
        <p:spPr>
          <a:xfrm>
            <a:off x="7535862" y="4689382"/>
            <a:ext cx="361950" cy="3667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Helvetica Neue"/>
                <a:ea typeface="Helvetica Neue"/>
                <a:cs typeface="Helvetica Neue"/>
                <a:sym typeface="Helvetica Neue"/>
              </a:rPr>
              <a:t>Q</a:t>
            </a:r>
            <a:endParaRPr sz="1400" b="0" i="0" u="none" strike="noStrike" cap="none" dirty="0">
              <a:solidFill>
                <a:srgbClr val="000000"/>
              </a:solidFill>
              <a:latin typeface="Book Antiqua" panose="02040602050305030304" pitchFamily="18" charset="0"/>
              <a:sym typeface="Arial"/>
            </a:endParaRPr>
          </a:p>
        </p:txBody>
      </p:sp>
      <p:sp>
        <p:nvSpPr>
          <p:cNvPr id="1026" name="Google Shape;1026;p122"/>
          <p:cNvSpPr txBox="1"/>
          <p:nvPr/>
        </p:nvSpPr>
        <p:spPr>
          <a:xfrm>
            <a:off x="7541147" y="5315182"/>
            <a:ext cx="351379" cy="36933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Helvetica Neue"/>
                <a:ea typeface="Helvetica Neue"/>
                <a:cs typeface="Helvetica Neue"/>
                <a:sym typeface="Helvetica Neue"/>
              </a:rPr>
              <a:t>R</a:t>
            </a:r>
            <a:endParaRPr sz="1800" b="0" i="0" u="none" strike="noStrike" cap="none">
              <a:solidFill>
                <a:schemeClr val="dk1"/>
              </a:solidFill>
              <a:latin typeface="Helvetica Neue"/>
              <a:ea typeface="Helvetica Neue"/>
              <a:cs typeface="Helvetica Neue"/>
              <a:sym typeface="Helvetica Neue"/>
            </a:endParaRPr>
          </a:p>
        </p:txBody>
      </p:sp>
      <p:cxnSp>
        <p:nvCxnSpPr>
          <p:cNvPr id="1027" name="Google Shape;1027;p122"/>
          <p:cNvCxnSpPr/>
          <p:nvPr/>
        </p:nvCxnSpPr>
        <p:spPr>
          <a:xfrm rot="10800000" flipH="1">
            <a:off x="7389812" y="4872738"/>
            <a:ext cx="327025" cy="183356"/>
          </a:xfrm>
          <a:prstGeom prst="straightConnector1">
            <a:avLst/>
          </a:prstGeom>
          <a:noFill/>
          <a:ln w="9525" cap="flat" cmpd="sng">
            <a:solidFill>
              <a:schemeClr val="accent1"/>
            </a:solidFill>
            <a:prstDash val="solid"/>
            <a:miter lim="800000"/>
            <a:headEnd type="none" w="sm" len="sm"/>
            <a:tailEnd type="none" w="sm" len="sm"/>
          </a:ln>
        </p:spPr>
      </p:cxnSp>
      <p:cxnSp>
        <p:nvCxnSpPr>
          <p:cNvPr id="1028" name="Google Shape;1028;p122"/>
          <p:cNvCxnSpPr/>
          <p:nvPr/>
        </p:nvCxnSpPr>
        <p:spPr>
          <a:xfrm>
            <a:off x="7374992" y="5315182"/>
            <a:ext cx="341844" cy="207287"/>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123"/>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Indexed Allocation – Mapping (Cont.)</a:t>
            </a:r>
            <a:endParaRPr dirty="0"/>
          </a:p>
        </p:txBody>
      </p:sp>
      <p:sp>
        <p:nvSpPr>
          <p:cNvPr id="1034" name="Google Shape;1034;p123"/>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0000"/>
              </a:lnSpc>
              <a:spcBef>
                <a:spcPts val="0"/>
              </a:spcBef>
              <a:spcAft>
                <a:spcPts val="0"/>
              </a:spcAft>
              <a:buClr>
                <a:schemeClr val="dk1"/>
              </a:buClr>
              <a:buSzPts val="2400"/>
              <a:buChar char="•"/>
            </a:pPr>
            <a:r>
              <a:rPr lang="en-US" dirty="0"/>
              <a:t>Mapping from logical to physical in a file of unbounded length (block size of 512 words)</a:t>
            </a:r>
            <a:endParaRPr dirty="0"/>
          </a:p>
          <a:p>
            <a:pPr marL="304747" lvl="0" indent="-304747" algn="l" rtl="0">
              <a:lnSpc>
                <a:spcPct val="90000"/>
              </a:lnSpc>
              <a:spcBef>
                <a:spcPts val="1866"/>
              </a:spcBef>
              <a:spcAft>
                <a:spcPts val="0"/>
              </a:spcAft>
              <a:buClr>
                <a:schemeClr val="dk1"/>
              </a:buClr>
              <a:buSzPts val="2400"/>
              <a:buChar char="•"/>
            </a:pPr>
            <a:r>
              <a:rPr lang="en-US" dirty="0"/>
              <a:t>Linked scheme – Link blocks of index table (no limit on size)</a:t>
            </a:r>
            <a:endParaRPr dirty="0"/>
          </a:p>
          <a:p>
            <a:pPr marL="731392" lvl="1" indent="-304747" algn="l" rtl="0">
              <a:lnSpc>
                <a:spcPct val="95000"/>
              </a:lnSpc>
              <a:spcBef>
                <a:spcPts val="1066"/>
              </a:spcBef>
              <a:spcAft>
                <a:spcPts val="0"/>
              </a:spcAft>
              <a:buClr>
                <a:schemeClr val="accent2"/>
              </a:buClr>
              <a:buSzPts val="1800"/>
              <a:buFont typeface="Arial"/>
              <a:buNone/>
            </a:pPr>
            <a:r>
              <a:rPr lang="en-US" sz="1800" i="1" dirty="0">
                <a:latin typeface="Helvetica Neue"/>
                <a:ea typeface="Helvetica Neue"/>
                <a:cs typeface="Helvetica Neue"/>
                <a:sym typeface="Helvetica Neue"/>
              </a:rPr>
              <a:t>Q</a:t>
            </a:r>
            <a:r>
              <a:rPr lang="en-US" sz="1800" i="1" baseline="-25000" dirty="0">
                <a:latin typeface="Helvetica Neue"/>
                <a:ea typeface="Helvetica Neue"/>
                <a:cs typeface="Helvetica Neue"/>
                <a:sym typeface="Helvetica Neue"/>
              </a:rPr>
              <a:t>1</a:t>
            </a:r>
            <a:r>
              <a:rPr lang="en-US" sz="1800" i="1" dirty="0">
                <a:latin typeface="Helvetica Neue"/>
                <a:ea typeface="Helvetica Neue"/>
                <a:cs typeface="Helvetica Neue"/>
                <a:sym typeface="Helvetica Neue"/>
              </a:rPr>
              <a:t> </a:t>
            </a:r>
            <a:r>
              <a:rPr lang="en-US" sz="1800" dirty="0">
                <a:latin typeface="Helvetica Neue"/>
                <a:ea typeface="Helvetica Neue"/>
                <a:cs typeface="Helvetica Neue"/>
                <a:sym typeface="Helvetica Neue"/>
              </a:rPr>
              <a:t>= block of index table</a:t>
            </a:r>
            <a:endParaRPr dirty="0">
              <a:latin typeface="Book Antiqua" panose="02040602050305030304" pitchFamily="18" charset="0"/>
            </a:endParaRPr>
          </a:p>
          <a:p>
            <a:pPr marL="731392" lvl="1" indent="-304747" algn="l" rtl="0">
              <a:lnSpc>
                <a:spcPct val="95000"/>
              </a:lnSpc>
              <a:spcBef>
                <a:spcPts val="1066"/>
              </a:spcBef>
              <a:spcAft>
                <a:spcPts val="0"/>
              </a:spcAft>
              <a:buClr>
                <a:schemeClr val="accent2"/>
              </a:buClr>
              <a:buSzPts val="1800"/>
              <a:buFont typeface="Arial"/>
              <a:buNone/>
            </a:pPr>
            <a:r>
              <a:rPr lang="en-US" sz="1800" i="1" dirty="0">
                <a:latin typeface="Helvetica Neue"/>
                <a:ea typeface="Helvetica Neue"/>
                <a:cs typeface="Helvetica Neue"/>
                <a:sym typeface="Helvetica Neue"/>
              </a:rPr>
              <a:t>R</a:t>
            </a:r>
            <a:r>
              <a:rPr lang="en-US" sz="1800" i="1" baseline="-25000" dirty="0">
                <a:latin typeface="Helvetica Neue"/>
                <a:ea typeface="Helvetica Neue"/>
                <a:cs typeface="Helvetica Neue"/>
                <a:sym typeface="Helvetica Neue"/>
              </a:rPr>
              <a:t>1</a:t>
            </a:r>
            <a:r>
              <a:rPr lang="en-US" sz="1800" i="1" dirty="0">
                <a:latin typeface="Helvetica Neue"/>
                <a:ea typeface="Helvetica Neue"/>
                <a:cs typeface="Helvetica Neue"/>
                <a:sym typeface="Helvetica Neue"/>
              </a:rPr>
              <a:t> </a:t>
            </a:r>
            <a:r>
              <a:rPr lang="en-US" sz="1800" dirty="0">
                <a:latin typeface="Helvetica Neue"/>
                <a:ea typeface="Helvetica Neue"/>
                <a:cs typeface="Helvetica Neue"/>
                <a:sym typeface="Helvetica Neue"/>
              </a:rPr>
              <a:t>is used as follows:</a:t>
            </a:r>
            <a:endParaRPr dirty="0">
              <a:latin typeface="Book Antiqua" panose="02040602050305030304" pitchFamily="18" charset="0"/>
            </a:endParaRPr>
          </a:p>
          <a:p>
            <a:pPr marL="304747" lvl="0" indent="-152347" algn="l" rtl="0">
              <a:lnSpc>
                <a:spcPct val="90000"/>
              </a:lnSpc>
              <a:spcBef>
                <a:spcPts val="1866"/>
              </a:spcBef>
              <a:spcAft>
                <a:spcPts val="0"/>
              </a:spcAft>
              <a:buClr>
                <a:schemeClr val="dk1"/>
              </a:buClr>
              <a:buSzPts val="2400"/>
              <a:buNone/>
            </a:pPr>
            <a:endParaRPr dirty="0"/>
          </a:p>
          <a:p>
            <a:pPr marL="731392" lvl="1" indent="-304747" algn="l" rtl="0">
              <a:lnSpc>
                <a:spcPct val="95000"/>
              </a:lnSpc>
              <a:spcBef>
                <a:spcPts val="1066"/>
              </a:spcBef>
              <a:spcAft>
                <a:spcPts val="0"/>
              </a:spcAft>
              <a:buClr>
                <a:schemeClr val="accent2"/>
              </a:buClr>
              <a:buSzPts val="1800"/>
              <a:buFont typeface="Arial"/>
              <a:buNone/>
            </a:pPr>
            <a:r>
              <a:rPr lang="en-US" sz="1800" i="1" dirty="0">
                <a:latin typeface="Helvetica Neue"/>
                <a:ea typeface="Helvetica Neue"/>
                <a:cs typeface="Helvetica Neue"/>
                <a:sym typeface="Helvetica Neue"/>
              </a:rPr>
              <a:t>Q</a:t>
            </a:r>
            <a:r>
              <a:rPr lang="en-US" sz="1800" baseline="-25000" dirty="0">
                <a:latin typeface="Helvetica Neue"/>
                <a:ea typeface="Helvetica Neue"/>
                <a:cs typeface="Helvetica Neue"/>
                <a:sym typeface="Helvetica Neue"/>
              </a:rPr>
              <a:t>2</a:t>
            </a:r>
            <a:r>
              <a:rPr lang="en-US" sz="1800" dirty="0">
                <a:latin typeface="Helvetica Neue"/>
                <a:ea typeface="Helvetica Neue"/>
                <a:cs typeface="Helvetica Neue"/>
                <a:sym typeface="Helvetica Neue"/>
              </a:rPr>
              <a:t> = displacement into block of index table</a:t>
            </a:r>
            <a:endParaRPr dirty="0">
              <a:latin typeface="Book Antiqua" panose="02040602050305030304" pitchFamily="18" charset="0"/>
            </a:endParaRPr>
          </a:p>
          <a:p>
            <a:pPr marL="731392" lvl="1" indent="-304747" algn="l" rtl="0">
              <a:lnSpc>
                <a:spcPct val="95000"/>
              </a:lnSpc>
              <a:spcBef>
                <a:spcPts val="1066"/>
              </a:spcBef>
              <a:spcAft>
                <a:spcPts val="0"/>
              </a:spcAft>
              <a:buClr>
                <a:schemeClr val="accent2"/>
              </a:buClr>
              <a:buSzPts val="1800"/>
              <a:buFont typeface="Arial"/>
              <a:buNone/>
            </a:pPr>
            <a:r>
              <a:rPr lang="en-US" sz="1800" i="1" dirty="0">
                <a:latin typeface="Helvetica Neue"/>
                <a:ea typeface="Helvetica Neue"/>
                <a:cs typeface="Helvetica Neue"/>
                <a:sym typeface="Helvetica Neue"/>
              </a:rPr>
              <a:t>R</a:t>
            </a:r>
            <a:r>
              <a:rPr lang="en-US" sz="1800" baseline="-25000" dirty="0">
                <a:latin typeface="Helvetica Neue"/>
                <a:ea typeface="Helvetica Neue"/>
                <a:cs typeface="Helvetica Neue"/>
                <a:sym typeface="Helvetica Neue"/>
              </a:rPr>
              <a:t>2</a:t>
            </a:r>
            <a:r>
              <a:rPr lang="en-US" sz="1800" dirty="0">
                <a:latin typeface="Helvetica Neue"/>
                <a:ea typeface="Helvetica Neue"/>
                <a:cs typeface="Helvetica Neue"/>
                <a:sym typeface="Helvetica Neue"/>
              </a:rPr>
              <a:t> displacement into block of file:                  </a:t>
            </a:r>
            <a:endParaRPr dirty="0">
              <a:latin typeface="Book Antiqua" panose="02040602050305030304" pitchFamily="18" charset="0"/>
            </a:endParaRPr>
          </a:p>
        </p:txBody>
      </p:sp>
      <p:sp>
        <p:nvSpPr>
          <p:cNvPr id="1035" name="Google Shape;1035;p123"/>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113</a:t>
            </a:fld>
            <a:endParaRPr/>
          </a:p>
        </p:txBody>
      </p:sp>
      <p:sp>
        <p:nvSpPr>
          <p:cNvPr id="1036" name="Google Shape;1036;p123"/>
          <p:cNvSpPr txBox="1"/>
          <p:nvPr/>
        </p:nvSpPr>
        <p:spPr>
          <a:xfrm>
            <a:off x="4529137" y="3352799"/>
            <a:ext cx="1631950" cy="33655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Helvetica Neue"/>
                <a:ea typeface="Helvetica Neue"/>
                <a:cs typeface="Helvetica Neue"/>
                <a:sym typeface="Helvetica Neue"/>
              </a:rPr>
              <a:t>LA / (512 x 511)</a:t>
            </a:r>
            <a:endParaRPr sz="1400" b="0" i="0" u="none" strike="noStrike" cap="none" dirty="0">
              <a:solidFill>
                <a:srgbClr val="000000"/>
              </a:solidFill>
              <a:latin typeface="Book Antiqua" panose="02040602050305030304" pitchFamily="18" charset="0"/>
              <a:sym typeface="Arial"/>
            </a:endParaRPr>
          </a:p>
        </p:txBody>
      </p:sp>
      <p:sp>
        <p:nvSpPr>
          <p:cNvPr id="1037" name="Google Shape;1037;p123"/>
          <p:cNvSpPr txBox="1"/>
          <p:nvPr/>
        </p:nvSpPr>
        <p:spPr>
          <a:xfrm>
            <a:off x="6492081" y="2986929"/>
            <a:ext cx="420688" cy="33655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Helvetica Neue"/>
                <a:ea typeface="Helvetica Neue"/>
                <a:cs typeface="Helvetica Neue"/>
                <a:sym typeface="Helvetica Neue"/>
              </a:rPr>
              <a:t>Q</a:t>
            </a:r>
            <a:r>
              <a:rPr lang="en-US" sz="1600" b="0" i="0" u="none" strike="noStrike" cap="none" baseline="-25000">
                <a:solidFill>
                  <a:schemeClr val="dk1"/>
                </a:solidFill>
                <a:latin typeface="Helvetica Neue"/>
                <a:ea typeface="Helvetica Neue"/>
                <a:cs typeface="Helvetica Neue"/>
                <a:sym typeface="Helvetica Neue"/>
              </a:rPr>
              <a:t>1</a:t>
            </a:r>
            <a:endParaRPr sz="1600" b="0" i="0" u="none" strike="noStrike" cap="none">
              <a:solidFill>
                <a:schemeClr val="dk1"/>
              </a:solidFill>
              <a:latin typeface="Helvetica Neue"/>
              <a:ea typeface="Helvetica Neue"/>
              <a:cs typeface="Helvetica Neue"/>
              <a:sym typeface="Helvetica Neue"/>
            </a:endParaRPr>
          </a:p>
        </p:txBody>
      </p:sp>
      <p:sp>
        <p:nvSpPr>
          <p:cNvPr id="1038" name="Google Shape;1038;p123"/>
          <p:cNvSpPr txBox="1"/>
          <p:nvPr/>
        </p:nvSpPr>
        <p:spPr>
          <a:xfrm>
            <a:off x="6561879" y="3720724"/>
            <a:ext cx="407988" cy="33655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Helvetica Neue"/>
                <a:ea typeface="Helvetica Neue"/>
                <a:cs typeface="Helvetica Neue"/>
                <a:sym typeface="Helvetica Neue"/>
              </a:rPr>
              <a:t>R</a:t>
            </a:r>
            <a:r>
              <a:rPr lang="en-US" sz="1600" b="0" i="0" u="none" strike="noStrike" cap="none" baseline="-25000">
                <a:solidFill>
                  <a:schemeClr val="dk1"/>
                </a:solidFill>
                <a:latin typeface="Helvetica Neue"/>
                <a:ea typeface="Helvetica Neue"/>
                <a:cs typeface="Helvetica Neue"/>
                <a:sym typeface="Helvetica Neue"/>
              </a:rPr>
              <a:t>1</a:t>
            </a:r>
            <a:endParaRPr sz="1600" b="0" i="0" u="none" strike="noStrike" cap="none">
              <a:solidFill>
                <a:schemeClr val="dk1"/>
              </a:solidFill>
              <a:latin typeface="Helvetica Neue"/>
              <a:ea typeface="Helvetica Neue"/>
              <a:cs typeface="Helvetica Neue"/>
              <a:sym typeface="Helvetica Neue"/>
            </a:endParaRPr>
          </a:p>
        </p:txBody>
      </p:sp>
      <p:cxnSp>
        <p:nvCxnSpPr>
          <p:cNvPr id="1039" name="Google Shape;1039;p123"/>
          <p:cNvCxnSpPr/>
          <p:nvPr/>
        </p:nvCxnSpPr>
        <p:spPr>
          <a:xfrm rot="10800000" flipH="1">
            <a:off x="6161087" y="3209178"/>
            <a:ext cx="330994" cy="168275"/>
          </a:xfrm>
          <a:prstGeom prst="straightConnector1">
            <a:avLst/>
          </a:prstGeom>
          <a:noFill/>
          <a:ln w="9525" cap="flat" cmpd="sng">
            <a:solidFill>
              <a:schemeClr val="accent1"/>
            </a:solidFill>
            <a:prstDash val="solid"/>
            <a:miter lim="800000"/>
            <a:headEnd type="none" w="sm" len="sm"/>
            <a:tailEnd type="none" w="sm" len="sm"/>
          </a:ln>
        </p:spPr>
      </p:cxnSp>
      <p:cxnSp>
        <p:nvCxnSpPr>
          <p:cNvPr id="1040" name="Google Shape;1040;p123"/>
          <p:cNvCxnSpPr/>
          <p:nvPr/>
        </p:nvCxnSpPr>
        <p:spPr>
          <a:xfrm>
            <a:off x="6195986" y="3665537"/>
            <a:ext cx="330994" cy="168275"/>
          </a:xfrm>
          <a:prstGeom prst="straightConnector1">
            <a:avLst/>
          </a:prstGeom>
          <a:noFill/>
          <a:ln w="9525" cap="flat" cmpd="sng">
            <a:solidFill>
              <a:schemeClr val="accent1"/>
            </a:solidFill>
            <a:prstDash val="solid"/>
            <a:miter lim="800000"/>
            <a:headEnd type="none" w="sm" len="sm"/>
            <a:tailEnd type="none" w="sm" len="sm"/>
          </a:ln>
        </p:spPr>
      </p:cxnSp>
      <p:sp>
        <p:nvSpPr>
          <p:cNvPr id="1041" name="Google Shape;1041;p123"/>
          <p:cNvSpPr txBox="1"/>
          <p:nvPr/>
        </p:nvSpPr>
        <p:spPr>
          <a:xfrm>
            <a:off x="6052292" y="4796598"/>
            <a:ext cx="917575" cy="58473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Helvetica Neue"/>
                <a:ea typeface="Helvetica Neue"/>
                <a:cs typeface="Helvetica Neue"/>
                <a:sym typeface="Helvetica Neue"/>
              </a:rPr>
              <a:t>R</a:t>
            </a:r>
            <a:r>
              <a:rPr lang="en-US" sz="1600" b="0" i="0" u="none" strike="noStrike" cap="none" baseline="-25000" dirty="0">
                <a:solidFill>
                  <a:schemeClr val="dk1"/>
                </a:solidFill>
                <a:latin typeface="Helvetica Neue"/>
                <a:ea typeface="Helvetica Neue"/>
                <a:cs typeface="Helvetica Neue"/>
                <a:sym typeface="Helvetica Neue"/>
              </a:rPr>
              <a:t>1</a:t>
            </a:r>
            <a:r>
              <a:rPr lang="en-US" sz="1600" b="0" i="0" u="none" strike="noStrike" cap="none" dirty="0">
                <a:solidFill>
                  <a:schemeClr val="dk1"/>
                </a:solidFill>
                <a:latin typeface="Helvetica Neue"/>
                <a:ea typeface="Helvetica Neue"/>
                <a:cs typeface="Helvetica Neue"/>
                <a:sym typeface="Helvetica Neue"/>
              </a:rPr>
              <a:t> / 512</a:t>
            </a:r>
            <a:endParaRPr sz="1400" b="0" i="0" u="none" strike="noStrike" cap="none" dirty="0">
              <a:solidFill>
                <a:srgbClr val="000000"/>
              </a:solidFill>
              <a:latin typeface="Book Antiqua" panose="02040602050305030304" pitchFamily="18" charset="0"/>
              <a:sym typeface="Arial"/>
            </a:endParaRPr>
          </a:p>
        </p:txBody>
      </p:sp>
      <p:sp>
        <p:nvSpPr>
          <p:cNvPr id="1042" name="Google Shape;1042;p123"/>
          <p:cNvSpPr txBox="1"/>
          <p:nvPr/>
        </p:nvSpPr>
        <p:spPr>
          <a:xfrm>
            <a:off x="6969867" y="4606084"/>
            <a:ext cx="420688" cy="33655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Helvetica Neue"/>
                <a:ea typeface="Helvetica Neue"/>
                <a:cs typeface="Helvetica Neue"/>
                <a:sym typeface="Helvetica Neue"/>
              </a:rPr>
              <a:t>Q</a:t>
            </a:r>
            <a:r>
              <a:rPr lang="en-US" sz="1600" b="0" i="0" u="none" strike="noStrike" cap="none" baseline="-25000">
                <a:solidFill>
                  <a:schemeClr val="dk1"/>
                </a:solidFill>
                <a:latin typeface="Helvetica Neue"/>
                <a:ea typeface="Helvetica Neue"/>
                <a:cs typeface="Helvetica Neue"/>
                <a:sym typeface="Helvetica Neue"/>
              </a:rPr>
              <a:t>2</a:t>
            </a:r>
            <a:endParaRPr sz="1600" b="0" i="0" u="none" strike="noStrike" cap="none">
              <a:solidFill>
                <a:schemeClr val="dk1"/>
              </a:solidFill>
              <a:latin typeface="Helvetica Neue"/>
              <a:ea typeface="Helvetica Neue"/>
              <a:cs typeface="Helvetica Neue"/>
              <a:sym typeface="Helvetica Neue"/>
            </a:endParaRPr>
          </a:p>
        </p:txBody>
      </p:sp>
      <p:sp>
        <p:nvSpPr>
          <p:cNvPr id="1043" name="Google Shape;1043;p123"/>
          <p:cNvSpPr txBox="1"/>
          <p:nvPr/>
        </p:nvSpPr>
        <p:spPr>
          <a:xfrm>
            <a:off x="6982567" y="5389142"/>
            <a:ext cx="407988" cy="33655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Helvetica Neue"/>
                <a:ea typeface="Helvetica Neue"/>
                <a:cs typeface="Helvetica Neue"/>
                <a:sym typeface="Helvetica Neue"/>
              </a:rPr>
              <a:t>R</a:t>
            </a:r>
            <a:r>
              <a:rPr lang="en-US" sz="1600" b="0" i="0" u="none" strike="noStrike" cap="none" baseline="-25000">
                <a:solidFill>
                  <a:schemeClr val="dk1"/>
                </a:solidFill>
                <a:latin typeface="Helvetica Neue"/>
                <a:ea typeface="Helvetica Neue"/>
                <a:cs typeface="Helvetica Neue"/>
                <a:sym typeface="Helvetica Neue"/>
              </a:rPr>
              <a:t>2</a:t>
            </a:r>
            <a:endParaRPr sz="1600" b="0" i="0" u="none" strike="noStrike" cap="none">
              <a:solidFill>
                <a:schemeClr val="dk1"/>
              </a:solidFill>
              <a:latin typeface="Helvetica Neue"/>
              <a:ea typeface="Helvetica Neue"/>
              <a:cs typeface="Helvetica Neue"/>
              <a:sym typeface="Helvetica Neue"/>
            </a:endParaRPr>
          </a:p>
        </p:txBody>
      </p:sp>
      <p:cxnSp>
        <p:nvCxnSpPr>
          <p:cNvPr id="1044" name="Google Shape;1044;p123"/>
          <p:cNvCxnSpPr/>
          <p:nvPr/>
        </p:nvCxnSpPr>
        <p:spPr>
          <a:xfrm rot="10800000" flipH="1">
            <a:off x="6765873" y="4774359"/>
            <a:ext cx="414338" cy="168275"/>
          </a:xfrm>
          <a:prstGeom prst="straightConnector1">
            <a:avLst/>
          </a:prstGeom>
          <a:noFill/>
          <a:ln w="9525" cap="flat" cmpd="sng">
            <a:solidFill>
              <a:schemeClr val="accent1"/>
            </a:solidFill>
            <a:prstDash val="solid"/>
            <a:miter lim="800000"/>
            <a:headEnd type="none" w="sm" len="sm"/>
            <a:tailEnd type="none" w="sm" len="sm"/>
          </a:ln>
        </p:spPr>
      </p:cxnSp>
      <p:cxnSp>
        <p:nvCxnSpPr>
          <p:cNvPr id="1045" name="Google Shape;1045;p123"/>
          <p:cNvCxnSpPr>
            <a:endCxn id="1043" idx="0"/>
          </p:cNvCxnSpPr>
          <p:nvPr/>
        </p:nvCxnSpPr>
        <p:spPr>
          <a:xfrm>
            <a:off x="6765961" y="5190842"/>
            <a:ext cx="420600" cy="19830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124"/>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Indexed Allocation – Mapping (Cont.)</a:t>
            </a:r>
            <a:endParaRPr dirty="0"/>
          </a:p>
        </p:txBody>
      </p:sp>
      <p:sp>
        <p:nvSpPr>
          <p:cNvPr id="1051" name="Google Shape;1051;p124"/>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114</a:t>
            </a:fld>
            <a:endParaRPr/>
          </a:p>
        </p:txBody>
      </p:sp>
      <p:sp>
        <p:nvSpPr>
          <p:cNvPr id="1052" name="Google Shape;1052;p124"/>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dirty="0"/>
              <a:t>Two-level index (maximum file size is 512</a:t>
            </a:r>
            <a:r>
              <a:rPr lang="en-US" baseline="30000" dirty="0"/>
              <a:t>3</a:t>
            </a:r>
            <a:r>
              <a:rPr lang="en-US" dirty="0"/>
              <a:t>)</a:t>
            </a:r>
            <a:endParaRPr dirty="0"/>
          </a:p>
          <a:p>
            <a:pPr marL="731392" lvl="1" indent="-304747" algn="l" rtl="0">
              <a:lnSpc>
                <a:spcPct val="95000"/>
              </a:lnSpc>
              <a:spcBef>
                <a:spcPts val="1066"/>
              </a:spcBef>
              <a:spcAft>
                <a:spcPts val="0"/>
              </a:spcAft>
              <a:buClr>
                <a:schemeClr val="accent2"/>
              </a:buClr>
              <a:buSzPts val="1800"/>
              <a:buFont typeface="Arial"/>
              <a:buNone/>
            </a:pPr>
            <a:r>
              <a:rPr lang="en-US" sz="1800" i="1" dirty="0">
                <a:latin typeface="Helvetica Neue"/>
                <a:ea typeface="Helvetica Neue"/>
                <a:cs typeface="Helvetica Neue"/>
                <a:sym typeface="Helvetica Neue"/>
              </a:rPr>
              <a:t>Q</a:t>
            </a:r>
            <a:r>
              <a:rPr lang="en-US" sz="1800" baseline="-25000" dirty="0">
                <a:latin typeface="Helvetica Neue"/>
                <a:ea typeface="Helvetica Neue"/>
                <a:cs typeface="Helvetica Neue"/>
                <a:sym typeface="Helvetica Neue"/>
              </a:rPr>
              <a:t>1</a:t>
            </a:r>
            <a:r>
              <a:rPr lang="en-US" sz="1800" dirty="0">
                <a:latin typeface="Helvetica Neue"/>
                <a:ea typeface="Helvetica Neue"/>
                <a:cs typeface="Helvetica Neue"/>
                <a:sym typeface="Helvetica Neue"/>
              </a:rPr>
              <a:t> = displacement into outer-index</a:t>
            </a:r>
            <a:endParaRPr dirty="0">
              <a:latin typeface="Book Antiqua" panose="02040602050305030304" pitchFamily="18" charset="0"/>
            </a:endParaRPr>
          </a:p>
          <a:p>
            <a:pPr marL="731392" lvl="1" indent="-304747" algn="l" rtl="0">
              <a:lnSpc>
                <a:spcPct val="95000"/>
              </a:lnSpc>
              <a:spcBef>
                <a:spcPts val="1066"/>
              </a:spcBef>
              <a:spcAft>
                <a:spcPts val="0"/>
              </a:spcAft>
              <a:buClr>
                <a:schemeClr val="accent2"/>
              </a:buClr>
              <a:buSzPts val="1800"/>
              <a:buFont typeface="Arial"/>
              <a:buNone/>
            </a:pPr>
            <a:r>
              <a:rPr lang="en-US" sz="1800" i="1" dirty="0">
                <a:latin typeface="Helvetica Neue"/>
                <a:ea typeface="Helvetica Neue"/>
                <a:cs typeface="Helvetica Neue"/>
                <a:sym typeface="Helvetica Neue"/>
              </a:rPr>
              <a:t>R</a:t>
            </a:r>
            <a:r>
              <a:rPr lang="en-US" sz="1800" baseline="-25000" dirty="0">
                <a:latin typeface="Helvetica Neue"/>
                <a:ea typeface="Helvetica Neue"/>
                <a:cs typeface="Helvetica Neue"/>
                <a:sym typeface="Helvetica Neue"/>
              </a:rPr>
              <a:t>1</a:t>
            </a:r>
            <a:r>
              <a:rPr lang="en-US" sz="1800" dirty="0">
                <a:latin typeface="Helvetica Neue"/>
                <a:ea typeface="Helvetica Neue"/>
                <a:cs typeface="Helvetica Neue"/>
                <a:sym typeface="Helvetica Neue"/>
              </a:rPr>
              <a:t> is used as follows:</a:t>
            </a:r>
            <a:endParaRPr dirty="0">
              <a:latin typeface="Book Antiqua" panose="02040602050305030304" pitchFamily="18" charset="0"/>
            </a:endParaRPr>
          </a:p>
          <a:p>
            <a:pPr marL="731392" lvl="1" indent="-304747" algn="l" rtl="0">
              <a:lnSpc>
                <a:spcPct val="95000"/>
              </a:lnSpc>
              <a:spcBef>
                <a:spcPts val="1066"/>
              </a:spcBef>
              <a:spcAft>
                <a:spcPts val="0"/>
              </a:spcAft>
              <a:buClr>
                <a:schemeClr val="accent2"/>
              </a:buClr>
              <a:buSzPts val="1800"/>
              <a:buFont typeface="Arial"/>
              <a:buNone/>
            </a:pPr>
            <a:endParaRPr sz="1800" i="1" dirty="0">
              <a:latin typeface="Helvetica Neue"/>
              <a:ea typeface="Helvetica Neue"/>
              <a:cs typeface="Helvetica Neue"/>
              <a:sym typeface="Helvetica Neue"/>
            </a:endParaRPr>
          </a:p>
          <a:p>
            <a:pPr marL="731392" lvl="1" indent="-304747" algn="l" rtl="0">
              <a:lnSpc>
                <a:spcPct val="95000"/>
              </a:lnSpc>
              <a:spcBef>
                <a:spcPts val="1066"/>
              </a:spcBef>
              <a:spcAft>
                <a:spcPts val="0"/>
              </a:spcAft>
              <a:buClr>
                <a:schemeClr val="accent2"/>
              </a:buClr>
              <a:buSzPts val="1800"/>
              <a:buFont typeface="Arial"/>
              <a:buNone/>
            </a:pPr>
            <a:endParaRPr sz="1800" i="1" dirty="0">
              <a:latin typeface="Helvetica Neue"/>
              <a:ea typeface="Helvetica Neue"/>
              <a:cs typeface="Helvetica Neue"/>
              <a:sym typeface="Helvetica Neue"/>
            </a:endParaRPr>
          </a:p>
          <a:p>
            <a:pPr marL="731392" lvl="1" indent="-304747" algn="l" rtl="0">
              <a:lnSpc>
                <a:spcPct val="95000"/>
              </a:lnSpc>
              <a:spcBef>
                <a:spcPts val="1066"/>
              </a:spcBef>
              <a:spcAft>
                <a:spcPts val="0"/>
              </a:spcAft>
              <a:buClr>
                <a:schemeClr val="accent2"/>
              </a:buClr>
              <a:buSzPts val="1800"/>
              <a:buFont typeface="Arial"/>
              <a:buNone/>
            </a:pPr>
            <a:r>
              <a:rPr lang="en-US" sz="1800" i="1" dirty="0">
                <a:latin typeface="Helvetica Neue"/>
                <a:ea typeface="Helvetica Neue"/>
                <a:cs typeface="Helvetica Neue"/>
                <a:sym typeface="Helvetica Neue"/>
              </a:rPr>
              <a:t>Q</a:t>
            </a:r>
            <a:r>
              <a:rPr lang="en-US" sz="1800" baseline="-25000" dirty="0">
                <a:latin typeface="Helvetica Neue"/>
                <a:ea typeface="Helvetica Neue"/>
                <a:cs typeface="Helvetica Neue"/>
                <a:sym typeface="Helvetica Neue"/>
              </a:rPr>
              <a:t>2</a:t>
            </a:r>
            <a:r>
              <a:rPr lang="en-US" sz="1800" dirty="0">
                <a:latin typeface="Helvetica Neue"/>
                <a:ea typeface="Helvetica Neue"/>
                <a:cs typeface="Helvetica Neue"/>
                <a:sym typeface="Helvetica Neue"/>
              </a:rPr>
              <a:t> = displacement into block of index table</a:t>
            </a:r>
            <a:endParaRPr dirty="0">
              <a:latin typeface="Book Antiqua" panose="02040602050305030304" pitchFamily="18" charset="0"/>
            </a:endParaRPr>
          </a:p>
          <a:p>
            <a:pPr marL="731392" lvl="1" indent="-304747" algn="l" rtl="0">
              <a:lnSpc>
                <a:spcPct val="95000"/>
              </a:lnSpc>
              <a:spcBef>
                <a:spcPts val="1066"/>
              </a:spcBef>
              <a:spcAft>
                <a:spcPts val="0"/>
              </a:spcAft>
              <a:buClr>
                <a:schemeClr val="accent2"/>
              </a:buClr>
              <a:buSzPts val="1800"/>
              <a:buFont typeface="Arial"/>
              <a:buNone/>
            </a:pPr>
            <a:r>
              <a:rPr lang="en-US" sz="1800" i="1" dirty="0">
                <a:latin typeface="Helvetica Neue"/>
                <a:ea typeface="Helvetica Neue"/>
                <a:cs typeface="Helvetica Neue"/>
                <a:sym typeface="Helvetica Neue"/>
              </a:rPr>
              <a:t>R</a:t>
            </a:r>
            <a:r>
              <a:rPr lang="en-US" sz="1800" baseline="-25000" dirty="0">
                <a:latin typeface="Helvetica Neue"/>
                <a:ea typeface="Helvetica Neue"/>
                <a:cs typeface="Helvetica Neue"/>
                <a:sym typeface="Helvetica Neue"/>
              </a:rPr>
              <a:t>2</a:t>
            </a:r>
            <a:r>
              <a:rPr lang="en-US" sz="1800" dirty="0">
                <a:latin typeface="Helvetica Neue"/>
                <a:ea typeface="Helvetica Neue"/>
                <a:cs typeface="Helvetica Neue"/>
                <a:sym typeface="Helvetica Neue"/>
              </a:rPr>
              <a:t> displacement into block of file:</a:t>
            </a:r>
            <a:endParaRPr dirty="0">
              <a:latin typeface="Book Antiqua" panose="02040602050305030304" pitchFamily="18" charset="0"/>
            </a:endParaRPr>
          </a:p>
          <a:p>
            <a:pPr marL="0" lvl="0" indent="0" algn="l" rtl="0">
              <a:lnSpc>
                <a:spcPct val="95000"/>
              </a:lnSpc>
              <a:spcBef>
                <a:spcPts val="1866"/>
              </a:spcBef>
              <a:spcAft>
                <a:spcPts val="0"/>
              </a:spcAft>
              <a:buClr>
                <a:schemeClr val="dk1"/>
              </a:buClr>
              <a:buSzPts val="2400"/>
              <a:buNone/>
            </a:pPr>
            <a:r>
              <a:rPr lang="en-US" dirty="0"/>
              <a:t>                                                    </a:t>
            </a:r>
            <a:endParaRPr dirty="0"/>
          </a:p>
        </p:txBody>
      </p:sp>
      <p:sp>
        <p:nvSpPr>
          <p:cNvPr id="1053" name="Google Shape;1053;p124"/>
          <p:cNvSpPr txBox="1"/>
          <p:nvPr/>
        </p:nvSpPr>
        <p:spPr>
          <a:xfrm>
            <a:off x="5380011" y="2514600"/>
            <a:ext cx="1631950" cy="33655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Helvetica Neue"/>
                <a:ea typeface="Helvetica Neue"/>
                <a:cs typeface="Helvetica Neue"/>
                <a:sym typeface="Helvetica Neue"/>
              </a:rPr>
              <a:t>LA / (512 x 512)</a:t>
            </a:r>
            <a:endParaRPr sz="1400" b="0" i="0" u="none" strike="noStrike" cap="none" dirty="0">
              <a:solidFill>
                <a:srgbClr val="000000"/>
              </a:solidFill>
              <a:latin typeface="Book Antiqua" panose="02040602050305030304" pitchFamily="18" charset="0"/>
              <a:sym typeface="Arial"/>
            </a:endParaRPr>
          </a:p>
        </p:txBody>
      </p:sp>
      <p:sp>
        <p:nvSpPr>
          <p:cNvPr id="1054" name="Google Shape;1054;p124"/>
          <p:cNvSpPr txBox="1"/>
          <p:nvPr/>
        </p:nvSpPr>
        <p:spPr>
          <a:xfrm>
            <a:off x="7011961" y="2200462"/>
            <a:ext cx="420687" cy="33655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Helvetica Neue"/>
                <a:ea typeface="Helvetica Neue"/>
                <a:cs typeface="Helvetica Neue"/>
                <a:sym typeface="Helvetica Neue"/>
              </a:rPr>
              <a:t>Q</a:t>
            </a:r>
            <a:r>
              <a:rPr lang="en-US" sz="1600" b="0" i="0" u="none" strike="noStrike" cap="none" baseline="-25000">
                <a:solidFill>
                  <a:schemeClr val="dk1"/>
                </a:solidFill>
                <a:latin typeface="Helvetica Neue"/>
                <a:ea typeface="Helvetica Neue"/>
                <a:cs typeface="Helvetica Neue"/>
                <a:sym typeface="Helvetica Neue"/>
              </a:rPr>
              <a:t>1</a:t>
            </a:r>
            <a:endParaRPr sz="1600" b="0" i="0" u="none" strike="noStrike" cap="none">
              <a:solidFill>
                <a:schemeClr val="dk1"/>
              </a:solidFill>
              <a:latin typeface="Helvetica Neue"/>
              <a:ea typeface="Helvetica Neue"/>
              <a:cs typeface="Helvetica Neue"/>
              <a:sym typeface="Helvetica Neue"/>
            </a:endParaRPr>
          </a:p>
        </p:txBody>
      </p:sp>
      <p:sp>
        <p:nvSpPr>
          <p:cNvPr id="1055" name="Google Shape;1055;p124"/>
          <p:cNvSpPr txBox="1"/>
          <p:nvPr/>
        </p:nvSpPr>
        <p:spPr>
          <a:xfrm>
            <a:off x="7093084" y="2785969"/>
            <a:ext cx="407987" cy="33655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Helvetica Neue"/>
                <a:ea typeface="Helvetica Neue"/>
                <a:cs typeface="Helvetica Neue"/>
                <a:sym typeface="Helvetica Neue"/>
              </a:rPr>
              <a:t>R</a:t>
            </a:r>
            <a:r>
              <a:rPr lang="en-US" sz="1600" b="0" i="0" u="none" strike="noStrike" cap="none" baseline="-25000">
                <a:solidFill>
                  <a:schemeClr val="dk1"/>
                </a:solidFill>
                <a:latin typeface="Helvetica Neue"/>
                <a:ea typeface="Helvetica Neue"/>
                <a:cs typeface="Helvetica Neue"/>
                <a:sym typeface="Helvetica Neue"/>
              </a:rPr>
              <a:t>1</a:t>
            </a:r>
            <a:endParaRPr sz="1600" b="0" i="0" u="none" strike="noStrike" cap="none">
              <a:solidFill>
                <a:schemeClr val="dk1"/>
              </a:solidFill>
              <a:latin typeface="Helvetica Neue"/>
              <a:ea typeface="Helvetica Neue"/>
              <a:cs typeface="Helvetica Neue"/>
              <a:sym typeface="Helvetica Neue"/>
            </a:endParaRPr>
          </a:p>
        </p:txBody>
      </p:sp>
      <p:cxnSp>
        <p:nvCxnSpPr>
          <p:cNvPr id="1056" name="Google Shape;1056;p124"/>
          <p:cNvCxnSpPr/>
          <p:nvPr/>
        </p:nvCxnSpPr>
        <p:spPr>
          <a:xfrm rot="10800000" flipH="1">
            <a:off x="6856412" y="2514600"/>
            <a:ext cx="236672" cy="168275"/>
          </a:xfrm>
          <a:prstGeom prst="straightConnector1">
            <a:avLst/>
          </a:prstGeom>
          <a:noFill/>
          <a:ln w="9525" cap="flat" cmpd="sng">
            <a:solidFill>
              <a:schemeClr val="accent1"/>
            </a:solidFill>
            <a:prstDash val="solid"/>
            <a:miter lim="800000"/>
            <a:headEnd type="none" w="sm" len="sm"/>
            <a:tailEnd type="none" w="sm" len="sm"/>
          </a:ln>
        </p:spPr>
      </p:cxnSp>
      <p:cxnSp>
        <p:nvCxnSpPr>
          <p:cNvPr id="1057" name="Google Shape;1057;p124"/>
          <p:cNvCxnSpPr>
            <a:endCxn id="1055" idx="1"/>
          </p:cNvCxnSpPr>
          <p:nvPr/>
        </p:nvCxnSpPr>
        <p:spPr>
          <a:xfrm>
            <a:off x="6934084" y="2785944"/>
            <a:ext cx="159000" cy="168300"/>
          </a:xfrm>
          <a:prstGeom prst="straightConnector1">
            <a:avLst/>
          </a:prstGeom>
          <a:noFill/>
          <a:ln w="9525" cap="flat" cmpd="sng">
            <a:solidFill>
              <a:schemeClr val="accent1"/>
            </a:solidFill>
            <a:prstDash val="solid"/>
            <a:miter lim="800000"/>
            <a:headEnd type="none" w="sm" len="sm"/>
            <a:tailEnd type="none" w="sm" len="sm"/>
          </a:ln>
        </p:spPr>
      </p:cxnSp>
      <p:sp>
        <p:nvSpPr>
          <p:cNvPr id="1058" name="Google Shape;1058;p124"/>
          <p:cNvSpPr txBox="1"/>
          <p:nvPr/>
        </p:nvSpPr>
        <p:spPr>
          <a:xfrm>
            <a:off x="5637212" y="4676508"/>
            <a:ext cx="917575" cy="58473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Helvetica Neue"/>
                <a:ea typeface="Helvetica Neue"/>
                <a:cs typeface="Helvetica Neue"/>
                <a:sym typeface="Helvetica Neue"/>
              </a:rPr>
              <a:t>R</a:t>
            </a:r>
            <a:r>
              <a:rPr lang="en-US" sz="1600" b="0" i="0" u="none" strike="noStrike" cap="none" baseline="-25000" dirty="0">
                <a:solidFill>
                  <a:schemeClr val="dk1"/>
                </a:solidFill>
                <a:latin typeface="Helvetica Neue"/>
                <a:ea typeface="Helvetica Neue"/>
                <a:cs typeface="Helvetica Neue"/>
                <a:sym typeface="Helvetica Neue"/>
              </a:rPr>
              <a:t>1</a:t>
            </a:r>
            <a:r>
              <a:rPr lang="en-US" sz="1600" b="0" i="0" u="none" strike="noStrike" cap="none" dirty="0">
                <a:solidFill>
                  <a:schemeClr val="dk1"/>
                </a:solidFill>
                <a:latin typeface="Helvetica Neue"/>
                <a:ea typeface="Helvetica Neue"/>
                <a:cs typeface="Helvetica Neue"/>
                <a:sym typeface="Helvetica Neue"/>
              </a:rPr>
              <a:t> / 512</a:t>
            </a:r>
            <a:endParaRPr sz="1400" b="0" i="0" u="none" strike="noStrike" cap="none" dirty="0">
              <a:solidFill>
                <a:srgbClr val="000000"/>
              </a:solidFill>
              <a:latin typeface="Book Antiqua" panose="02040602050305030304" pitchFamily="18" charset="0"/>
              <a:sym typeface="Arial"/>
            </a:endParaRPr>
          </a:p>
        </p:txBody>
      </p:sp>
      <p:sp>
        <p:nvSpPr>
          <p:cNvPr id="1059" name="Google Shape;1059;p124"/>
          <p:cNvSpPr txBox="1"/>
          <p:nvPr/>
        </p:nvSpPr>
        <p:spPr>
          <a:xfrm>
            <a:off x="6589685" y="4394947"/>
            <a:ext cx="420688" cy="33655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Helvetica Neue"/>
                <a:ea typeface="Helvetica Neue"/>
                <a:cs typeface="Helvetica Neue"/>
                <a:sym typeface="Helvetica Neue"/>
              </a:rPr>
              <a:t>Q</a:t>
            </a:r>
            <a:r>
              <a:rPr lang="en-US" sz="1600" b="0" i="0" u="none" strike="noStrike" cap="none" baseline="-25000">
                <a:solidFill>
                  <a:schemeClr val="dk1"/>
                </a:solidFill>
                <a:latin typeface="Helvetica Neue"/>
                <a:ea typeface="Helvetica Neue"/>
                <a:cs typeface="Helvetica Neue"/>
                <a:sym typeface="Helvetica Neue"/>
              </a:rPr>
              <a:t>2</a:t>
            </a:r>
            <a:endParaRPr sz="1600" b="0" i="0" u="none" strike="noStrike" cap="none">
              <a:solidFill>
                <a:schemeClr val="dk1"/>
              </a:solidFill>
              <a:latin typeface="Helvetica Neue"/>
              <a:ea typeface="Helvetica Neue"/>
              <a:cs typeface="Helvetica Neue"/>
              <a:sym typeface="Helvetica Neue"/>
            </a:endParaRPr>
          </a:p>
        </p:txBody>
      </p:sp>
      <p:sp>
        <p:nvSpPr>
          <p:cNvPr id="1060" name="Google Shape;1060;p124"/>
          <p:cNvSpPr txBox="1"/>
          <p:nvPr/>
        </p:nvSpPr>
        <p:spPr>
          <a:xfrm>
            <a:off x="6661096" y="5247901"/>
            <a:ext cx="407988" cy="33655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Helvetica Neue"/>
                <a:ea typeface="Helvetica Neue"/>
                <a:cs typeface="Helvetica Neue"/>
                <a:sym typeface="Helvetica Neue"/>
              </a:rPr>
              <a:t>R</a:t>
            </a:r>
            <a:r>
              <a:rPr lang="en-US" sz="1600" b="0" i="0" u="none" strike="noStrike" cap="none" baseline="-25000">
                <a:solidFill>
                  <a:schemeClr val="dk1"/>
                </a:solidFill>
                <a:latin typeface="Helvetica Neue"/>
                <a:ea typeface="Helvetica Neue"/>
                <a:cs typeface="Helvetica Neue"/>
                <a:sym typeface="Helvetica Neue"/>
              </a:rPr>
              <a:t>2</a:t>
            </a:r>
            <a:endParaRPr sz="1600" b="0" i="0" u="none" strike="noStrike" cap="none">
              <a:solidFill>
                <a:schemeClr val="dk1"/>
              </a:solidFill>
              <a:latin typeface="Helvetica Neue"/>
              <a:ea typeface="Helvetica Neue"/>
              <a:cs typeface="Helvetica Neue"/>
              <a:sym typeface="Helvetica Neue"/>
            </a:endParaRPr>
          </a:p>
        </p:txBody>
      </p:sp>
      <p:cxnSp>
        <p:nvCxnSpPr>
          <p:cNvPr id="1061" name="Google Shape;1061;p124"/>
          <p:cNvCxnSpPr/>
          <p:nvPr/>
        </p:nvCxnSpPr>
        <p:spPr>
          <a:xfrm rot="10800000" flipH="1">
            <a:off x="6323012" y="4563222"/>
            <a:ext cx="477017" cy="237378"/>
          </a:xfrm>
          <a:prstGeom prst="straightConnector1">
            <a:avLst/>
          </a:prstGeom>
          <a:noFill/>
          <a:ln w="9525" cap="flat" cmpd="sng">
            <a:solidFill>
              <a:schemeClr val="accent1"/>
            </a:solidFill>
            <a:prstDash val="solid"/>
            <a:miter lim="800000"/>
            <a:headEnd type="none" w="sm" len="sm"/>
            <a:tailEnd type="none" w="sm" len="sm"/>
          </a:ln>
        </p:spPr>
      </p:cxnSp>
      <p:cxnSp>
        <p:nvCxnSpPr>
          <p:cNvPr id="1062" name="Google Shape;1062;p124"/>
          <p:cNvCxnSpPr/>
          <p:nvPr/>
        </p:nvCxnSpPr>
        <p:spPr>
          <a:xfrm>
            <a:off x="6323012" y="5137150"/>
            <a:ext cx="477017" cy="196009"/>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125"/>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Indexed Allocation – Mapping (Cont.)</a:t>
            </a:r>
            <a:endParaRPr dirty="0"/>
          </a:p>
        </p:txBody>
      </p:sp>
      <p:sp>
        <p:nvSpPr>
          <p:cNvPr id="1068" name="Google Shape;1068;p125"/>
          <p:cNvSpPr txBox="1">
            <a:spLocks noGrp="1"/>
          </p:cNvSpPr>
          <p:nvPr>
            <p:ph type="body" idx="1"/>
          </p:nvPr>
        </p:nvSpPr>
        <p:spPr>
          <a:xfrm>
            <a:off x="1117309" y="1473201"/>
            <a:ext cx="10157354" cy="4927600"/>
          </a:xfrm>
          <a:prstGeom prst="rect">
            <a:avLst/>
          </a:prstGeom>
          <a:noFill/>
          <a:ln>
            <a:noFill/>
          </a:ln>
        </p:spPr>
        <p:txBody>
          <a:bodyPr spcFirstLastPara="1" wrap="square" lIns="121875" tIns="60925" rIns="121875" bIns="60925" anchor="t" anchorCtr="0">
            <a:normAutofit/>
          </a:bodyPr>
          <a:lstStyle/>
          <a:p>
            <a:pPr marL="0" lvl="0" indent="0" algn="l" rtl="0">
              <a:lnSpc>
                <a:spcPct val="95000"/>
              </a:lnSpc>
              <a:spcBef>
                <a:spcPts val="0"/>
              </a:spcBef>
              <a:spcAft>
                <a:spcPts val="0"/>
              </a:spcAft>
              <a:buClr>
                <a:schemeClr val="dk1"/>
              </a:buClr>
              <a:buSzPts val="2400"/>
              <a:buNone/>
            </a:pPr>
            <a:endParaRPr dirty="0"/>
          </a:p>
        </p:txBody>
      </p:sp>
      <p:sp>
        <p:nvSpPr>
          <p:cNvPr id="1069" name="Google Shape;1069;p125"/>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115</a:t>
            </a:fld>
            <a:endParaRPr/>
          </a:p>
        </p:txBody>
      </p:sp>
      <p:sp>
        <p:nvSpPr>
          <p:cNvPr id="1070" name="Google Shape;1070;p125"/>
          <p:cNvSpPr/>
          <p:nvPr/>
        </p:nvSpPr>
        <p:spPr>
          <a:xfrm>
            <a:off x="5332412" y="1905000"/>
            <a:ext cx="1674812" cy="38242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71" name="Google Shape;1071;p125"/>
          <p:cNvSpPr/>
          <p:nvPr/>
        </p:nvSpPr>
        <p:spPr>
          <a:xfrm>
            <a:off x="5621337" y="2208213"/>
            <a:ext cx="1096962" cy="27463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72" name="Google Shape;1072;p125"/>
          <p:cNvSpPr/>
          <p:nvPr/>
        </p:nvSpPr>
        <p:spPr>
          <a:xfrm>
            <a:off x="5622924" y="2486025"/>
            <a:ext cx="1096963" cy="27463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73" name="Google Shape;1073;p125"/>
          <p:cNvSpPr/>
          <p:nvPr/>
        </p:nvSpPr>
        <p:spPr>
          <a:xfrm>
            <a:off x="5624512" y="2714625"/>
            <a:ext cx="1096962" cy="27463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74" name="Google Shape;1074;p125"/>
          <p:cNvSpPr/>
          <p:nvPr/>
        </p:nvSpPr>
        <p:spPr>
          <a:xfrm>
            <a:off x="5621337" y="3351213"/>
            <a:ext cx="1096962" cy="27463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75" name="Google Shape;1075;p125"/>
          <p:cNvSpPr/>
          <p:nvPr/>
        </p:nvSpPr>
        <p:spPr>
          <a:xfrm>
            <a:off x="5622924" y="3629025"/>
            <a:ext cx="1096963" cy="27463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76" name="Google Shape;1076;p125"/>
          <p:cNvSpPr/>
          <p:nvPr/>
        </p:nvSpPr>
        <p:spPr>
          <a:xfrm>
            <a:off x="5622924" y="4543425"/>
            <a:ext cx="1066800" cy="838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77" name="Google Shape;1077;p125"/>
          <p:cNvSpPr/>
          <p:nvPr/>
        </p:nvSpPr>
        <p:spPr>
          <a:xfrm>
            <a:off x="7832724" y="1724025"/>
            <a:ext cx="1066800" cy="40386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78" name="Google Shape;1078;p125"/>
          <p:cNvSpPr/>
          <p:nvPr/>
        </p:nvSpPr>
        <p:spPr>
          <a:xfrm>
            <a:off x="8013699" y="1952625"/>
            <a:ext cx="733425" cy="6858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79" name="Google Shape;1079;p125"/>
          <p:cNvSpPr/>
          <p:nvPr/>
        </p:nvSpPr>
        <p:spPr>
          <a:xfrm>
            <a:off x="8013699" y="2867025"/>
            <a:ext cx="733425" cy="6858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80" name="Google Shape;1080;p125"/>
          <p:cNvSpPr/>
          <p:nvPr/>
        </p:nvSpPr>
        <p:spPr>
          <a:xfrm>
            <a:off x="8013699" y="3781425"/>
            <a:ext cx="733425" cy="6858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81" name="Google Shape;1081;p125"/>
          <p:cNvSpPr/>
          <p:nvPr/>
        </p:nvSpPr>
        <p:spPr>
          <a:xfrm>
            <a:off x="3640137" y="2436813"/>
            <a:ext cx="1096962" cy="27463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82" name="Google Shape;1082;p125"/>
          <p:cNvSpPr/>
          <p:nvPr/>
        </p:nvSpPr>
        <p:spPr>
          <a:xfrm>
            <a:off x="3641724" y="2667000"/>
            <a:ext cx="1096963" cy="27463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83" name="Google Shape;1083;p125"/>
          <p:cNvSpPr/>
          <p:nvPr/>
        </p:nvSpPr>
        <p:spPr>
          <a:xfrm>
            <a:off x="3641724" y="2943225"/>
            <a:ext cx="1096963" cy="17526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84" name="Google Shape;1084;p125"/>
          <p:cNvSpPr/>
          <p:nvPr/>
        </p:nvSpPr>
        <p:spPr>
          <a:xfrm>
            <a:off x="3641724" y="4695825"/>
            <a:ext cx="1096963" cy="27463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85" name="Google Shape;1085;p125"/>
          <p:cNvSpPr/>
          <p:nvPr/>
        </p:nvSpPr>
        <p:spPr>
          <a:xfrm>
            <a:off x="2003424" y="2409825"/>
            <a:ext cx="1096963" cy="27463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cxnSp>
        <p:nvCxnSpPr>
          <p:cNvPr id="1086" name="Google Shape;1086;p125"/>
          <p:cNvCxnSpPr/>
          <p:nvPr/>
        </p:nvCxnSpPr>
        <p:spPr>
          <a:xfrm>
            <a:off x="3108324" y="2533650"/>
            <a:ext cx="533400" cy="0"/>
          </a:xfrm>
          <a:prstGeom prst="straightConnector1">
            <a:avLst/>
          </a:prstGeom>
          <a:noFill/>
          <a:ln w="9525" cap="flat" cmpd="sng">
            <a:solidFill>
              <a:schemeClr val="dk1"/>
            </a:solidFill>
            <a:prstDash val="solid"/>
            <a:round/>
            <a:headEnd type="none" w="sm" len="sm"/>
            <a:tailEnd type="none" w="sm" len="sm"/>
          </a:ln>
        </p:spPr>
      </p:cxnSp>
      <p:cxnSp>
        <p:nvCxnSpPr>
          <p:cNvPr id="1087" name="Google Shape;1087;p125"/>
          <p:cNvCxnSpPr/>
          <p:nvPr/>
        </p:nvCxnSpPr>
        <p:spPr>
          <a:xfrm rot="10800000" flipH="1">
            <a:off x="4732337" y="2333625"/>
            <a:ext cx="890587" cy="228600"/>
          </a:xfrm>
          <a:prstGeom prst="straightConnector1">
            <a:avLst/>
          </a:prstGeom>
          <a:noFill/>
          <a:ln w="9525" cap="flat" cmpd="sng">
            <a:solidFill>
              <a:schemeClr val="dk1"/>
            </a:solidFill>
            <a:prstDash val="solid"/>
            <a:round/>
            <a:headEnd type="none" w="sm" len="sm"/>
            <a:tailEnd type="none" w="sm" len="sm"/>
          </a:ln>
        </p:spPr>
      </p:cxnSp>
      <p:cxnSp>
        <p:nvCxnSpPr>
          <p:cNvPr id="1088" name="Google Shape;1088;p125"/>
          <p:cNvCxnSpPr/>
          <p:nvPr/>
        </p:nvCxnSpPr>
        <p:spPr>
          <a:xfrm>
            <a:off x="4732337" y="2786063"/>
            <a:ext cx="885825" cy="704850"/>
          </a:xfrm>
          <a:prstGeom prst="straightConnector1">
            <a:avLst/>
          </a:prstGeom>
          <a:noFill/>
          <a:ln w="9525" cap="flat" cmpd="sng">
            <a:solidFill>
              <a:schemeClr val="dk1"/>
            </a:solidFill>
            <a:prstDash val="solid"/>
            <a:round/>
            <a:headEnd type="none" w="sm" len="sm"/>
            <a:tailEnd type="none" w="sm" len="sm"/>
          </a:ln>
        </p:spPr>
      </p:cxnSp>
      <p:cxnSp>
        <p:nvCxnSpPr>
          <p:cNvPr id="1089" name="Google Shape;1089;p125"/>
          <p:cNvCxnSpPr/>
          <p:nvPr/>
        </p:nvCxnSpPr>
        <p:spPr>
          <a:xfrm>
            <a:off x="4741862" y="4805363"/>
            <a:ext cx="885825" cy="266700"/>
          </a:xfrm>
          <a:prstGeom prst="straightConnector1">
            <a:avLst/>
          </a:prstGeom>
          <a:noFill/>
          <a:ln w="9525" cap="flat" cmpd="sng">
            <a:solidFill>
              <a:schemeClr val="dk1"/>
            </a:solidFill>
            <a:prstDash val="solid"/>
            <a:round/>
            <a:headEnd type="none" w="sm" len="sm"/>
            <a:tailEnd type="none" w="sm" len="sm"/>
          </a:ln>
        </p:spPr>
      </p:cxnSp>
      <p:sp>
        <p:nvSpPr>
          <p:cNvPr id="1090" name="Google Shape;1090;p125"/>
          <p:cNvSpPr txBox="1"/>
          <p:nvPr/>
        </p:nvSpPr>
        <p:spPr>
          <a:xfrm>
            <a:off x="4068762" y="3514725"/>
            <a:ext cx="260350" cy="366713"/>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Helvetica Neue"/>
                <a:ea typeface="Helvetica Neue"/>
                <a:cs typeface="Helvetica Neue"/>
                <a:sym typeface="Helvetica Neue"/>
              </a:rPr>
              <a:t></a:t>
            </a:r>
            <a:endParaRPr sz="1800" b="0" i="0" u="none" strike="noStrike" cap="none">
              <a:solidFill>
                <a:schemeClr val="dk1"/>
              </a:solidFill>
              <a:latin typeface="Helvetica Neue"/>
              <a:ea typeface="Helvetica Neue"/>
              <a:cs typeface="Helvetica Neue"/>
              <a:sym typeface="Helvetica Neue"/>
            </a:endParaRPr>
          </a:p>
        </p:txBody>
      </p:sp>
      <p:cxnSp>
        <p:nvCxnSpPr>
          <p:cNvPr id="1091" name="Google Shape;1091;p125"/>
          <p:cNvCxnSpPr/>
          <p:nvPr/>
        </p:nvCxnSpPr>
        <p:spPr>
          <a:xfrm rot="10800000">
            <a:off x="6708774" y="3490913"/>
            <a:ext cx="1309688" cy="609600"/>
          </a:xfrm>
          <a:prstGeom prst="straightConnector1">
            <a:avLst/>
          </a:prstGeom>
          <a:noFill/>
          <a:ln w="9525" cap="flat" cmpd="sng">
            <a:solidFill>
              <a:schemeClr val="dk1"/>
            </a:solidFill>
            <a:prstDash val="solid"/>
            <a:round/>
            <a:headEnd type="none" w="sm" len="sm"/>
            <a:tailEnd type="none" w="sm" len="sm"/>
          </a:ln>
        </p:spPr>
      </p:cxnSp>
      <p:cxnSp>
        <p:nvCxnSpPr>
          <p:cNvPr id="1092" name="Google Shape;1092;p125"/>
          <p:cNvCxnSpPr/>
          <p:nvPr/>
        </p:nvCxnSpPr>
        <p:spPr>
          <a:xfrm rot="10800000">
            <a:off x="6713537" y="2562225"/>
            <a:ext cx="1295400" cy="623888"/>
          </a:xfrm>
          <a:prstGeom prst="straightConnector1">
            <a:avLst/>
          </a:prstGeom>
          <a:noFill/>
          <a:ln w="9525" cap="flat" cmpd="sng">
            <a:solidFill>
              <a:schemeClr val="dk1"/>
            </a:solidFill>
            <a:prstDash val="solid"/>
            <a:round/>
            <a:headEnd type="none" w="sm" len="sm"/>
            <a:tailEnd type="none" w="sm" len="sm"/>
          </a:ln>
        </p:spPr>
      </p:cxnSp>
      <p:cxnSp>
        <p:nvCxnSpPr>
          <p:cNvPr id="1093" name="Google Shape;1093;p125"/>
          <p:cNvCxnSpPr/>
          <p:nvPr/>
        </p:nvCxnSpPr>
        <p:spPr>
          <a:xfrm flipH="1">
            <a:off x="6704012" y="2190750"/>
            <a:ext cx="1309687" cy="161925"/>
          </a:xfrm>
          <a:prstGeom prst="straightConnector1">
            <a:avLst/>
          </a:prstGeom>
          <a:noFill/>
          <a:ln w="9525" cap="flat" cmpd="sng">
            <a:solidFill>
              <a:schemeClr val="dk1"/>
            </a:solidFill>
            <a:prstDash val="solid"/>
            <a:round/>
            <a:headEnd type="none" w="sm" len="sm"/>
            <a:tailEnd type="none" w="sm" len="sm"/>
          </a:ln>
        </p:spPr>
      </p:cxnSp>
      <p:sp>
        <p:nvSpPr>
          <p:cNvPr id="1094" name="Google Shape;1094;p125"/>
          <p:cNvSpPr txBox="1"/>
          <p:nvPr/>
        </p:nvSpPr>
        <p:spPr>
          <a:xfrm>
            <a:off x="3557587" y="4894174"/>
            <a:ext cx="1327150" cy="64629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Helvetica Neue"/>
                <a:ea typeface="Helvetica Neue"/>
                <a:cs typeface="Helvetica Neue"/>
                <a:sym typeface="Helvetica Neue"/>
              </a:rPr>
              <a:t>outer-index</a:t>
            </a:r>
            <a:endParaRPr sz="1400" b="0" i="0" u="none" strike="noStrike" cap="none" dirty="0">
              <a:solidFill>
                <a:srgbClr val="000000"/>
              </a:solidFill>
              <a:latin typeface="Book Antiqua" panose="02040602050305030304" pitchFamily="18" charset="0"/>
              <a:sym typeface="Arial"/>
            </a:endParaRPr>
          </a:p>
        </p:txBody>
      </p:sp>
      <p:sp>
        <p:nvSpPr>
          <p:cNvPr id="1095" name="Google Shape;1095;p125"/>
          <p:cNvSpPr txBox="1"/>
          <p:nvPr/>
        </p:nvSpPr>
        <p:spPr>
          <a:xfrm>
            <a:off x="5503862" y="5710149"/>
            <a:ext cx="1289050" cy="64629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Helvetica Neue"/>
                <a:ea typeface="Helvetica Neue"/>
                <a:cs typeface="Helvetica Neue"/>
                <a:sym typeface="Helvetica Neue"/>
              </a:rPr>
              <a:t>index table</a:t>
            </a:r>
            <a:endParaRPr sz="1400" b="0" i="0" u="none" strike="noStrike" cap="none" dirty="0">
              <a:solidFill>
                <a:srgbClr val="000000"/>
              </a:solidFill>
              <a:latin typeface="Book Antiqua" panose="02040602050305030304" pitchFamily="18" charset="0"/>
              <a:sym typeface="Arial"/>
            </a:endParaRPr>
          </a:p>
        </p:txBody>
      </p:sp>
      <p:sp>
        <p:nvSpPr>
          <p:cNvPr id="1096" name="Google Shape;1096;p125"/>
          <p:cNvSpPr txBox="1"/>
          <p:nvPr/>
        </p:nvSpPr>
        <p:spPr>
          <a:xfrm>
            <a:off x="8213724" y="5829300"/>
            <a:ext cx="476250" cy="366713"/>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Helvetica Neue"/>
                <a:ea typeface="Helvetica Neue"/>
                <a:cs typeface="Helvetica Neue"/>
                <a:sym typeface="Helvetica Neue"/>
              </a:rPr>
              <a:t>file</a:t>
            </a:r>
            <a:endParaRPr sz="1400" b="0" i="0" u="none" strike="noStrike" cap="none" dirty="0">
              <a:solidFill>
                <a:srgbClr val="000000"/>
              </a:solidFill>
              <a:latin typeface="Book Antiqua" panose="0204060205030503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126"/>
          <p:cNvSpPr txBox="1">
            <a:spLocks noGrp="1"/>
          </p:cNvSpPr>
          <p:nvPr>
            <p:ph type="ctrTitle"/>
          </p:nvPr>
        </p:nvSpPr>
        <p:spPr>
          <a:xfrm>
            <a:off x="4672383" y="1498601"/>
            <a:ext cx="7008574" cy="3298825"/>
          </a:xfrm>
          <a:prstGeom prst="rect">
            <a:avLst/>
          </a:prstGeom>
          <a:noFill/>
          <a:ln>
            <a:noFill/>
          </a:ln>
        </p:spPr>
        <p:txBody>
          <a:bodyPr spcFirstLastPara="1" wrap="square" lIns="121875" tIns="60925" rIns="121875" bIns="60925" anchor="b" anchorCtr="0">
            <a:normAutofit/>
          </a:bodyPr>
          <a:lstStyle/>
          <a:p>
            <a:pPr marL="0" lvl="0" indent="0" algn="l" rtl="0">
              <a:lnSpc>
                <a:spcPct val="90000"/>
              </a:lnSpc>
              <a:spcBef>
                <a:spcPts val="0"/>
              </a:spcBef>
              <a:spcAft>
                <a:spcPts val="0"/>
              </a:spcAft>
              <a:buClr>
                <a:schemeClr val="dk1"/>
              </a:buClr>
              <a:buSzPts val="5400"/>
              <a:buFont typeface="Century Gothic"/>
              <a:buNone/>
            </a:pPr>
            <a:r>
              <a:rPr lang="en-US" dirty="0"/>
              <a:t>Worksheet</a:t>
            </a:r>
            <a:endParaRPr dirty="0"/>
          </a:p>
        </p:txBody>
      </p:sp>
      <p:sp>
        <p:nvSpPr>
          <p:cNvPr id="1102" name="Google Shape;1102;p126"/>
          <p:cNvSpPr txBox="1">
            <a:spLocks noGrp="1"/>
          </p:cNvSpPr>
          <p:nvPr>
            <p:ph type="subTitle" idx="1"/>
          </p:nvPr>
        </p:nvSpPr>
        <p:spPr>
          <a:xfrm>
            <a:off x="4672383" y="4927600"/>
            <a:ext cx="7008574" cy="1244600"/>
          </a:xfrm>
          <a:prstGeom prst="rect">
            <a:avLst/>
          </a:prstGeom>
          <a:noFill/>
          <a:ln>
            <a:noFill/>
          </a:ln>
        </p:spPr>
        <p:txBody>
          <a:bodyPr spcFirstLastPara="1" wrap="square" lIns="121875" tIns="60925" rIns="121875" bIns="60925" anchor="t" anchorCtr="0">
            <a:normAutofit/>
          </a:bodyPr>
          <a:lstStyle/>
          <a:p>
            <a:pPr marL="0" lvl="0" indent="0" algn="l" rtl="0">
              <a:lnSpc>
                <a:spcPct val="95000"/>
              </a:lnSpc>
              <a:spcBef>
                <a:spcPts val="0"/>
              </a:spcBef>
              <a:spcAft>
                <a:spcPts val="0"/>
              </a:spcAft>
              <a:buClr>
                <a:schemeClr val="dk1"/>
              </a:buClr>
              <a:buSzPts val="2800"/>
              <a:buNone/>
            </a:pP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127"/>
          <p:cNvSpPr txBox="1">
            <a:spLocks noGrp="1"/>
          </p:cNvSpPr>
          <p:nvPr>
            <p:ph type="title"/>
          </p:nvPr>
        </p:nvSpPr>
        <p:spPr>
          <a:xfrm>
            <a:off x="837981" y="365924"/>
            <a:ext cx="10512862" cy="589462"/>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85000"/>
              </a:lnSpc>
              <a:spcBef>
                <a:spcPts val="0"/>
              </a:spcBef>
              <a:spcAft>
                <a:spcPts val="0"/>
              </a:spcAft>
              <a:buClr>
                <a:schemeClr val="dk1"/>
              </a:buClr>
              <a:buSzPct val="100000"/>
              <a:buFont typeface="Century Gothic"/>
              <a:buNone/>
            </a:pPr>
            <a:r>
              <a:rPr lang="en-US" dirty="0"/>
              <a:t>Problem:1</a:t>
            </a:r>
            <a:endParaRPr dirty="0"/>
          </a:p>
        </p:txBody>
      </p:sp>
      <p:sp>
        <p:nvSpPr>
          <p:cNvPr id="1108" name="Google Shape;1108;p127"/>
          <p:cNvSpPr txBox="1">
            <a:spLocks noGrp="1"/>
          </p:cNvSpPr>
          <p:nvPr>
            <p:ph type="body" idx="1"/>
          </p:nvPr>
        </p:nvSpPr>
        <p:spPr>
          <a:xfrm>
            <a:off x="837981" y="1304918"/>
            <a:ext cx="10512862" cy="5377422"/>
          </a:xfrm>
          <a:prstGeom prst="rect">
            <a:avLst/>
          </a:prstGeom>
          <a:noFill/>
          <a:ln>
            <a:noFill/>
          </a:ln>
        </p:spPr>
        <p:txBody>
          <a:bodyPr spcFirstLastPara="1" wrap="square" lIns="121875" tIns="60925" rIns="121875" bIns="60925" anchor="t" anchorCtr="0">
            <a:noAutofit/>
          </a:bodyPr>
          <a:lstStyle/>
          <a:p>
            <a:pPr marL="0" lvl="0" indent="0" algn="just" rtl="0">
              <a:lnSpc>
                <a:spcPct val="95000"/>
              </a:lnSpc>
              <a:spcBef>
                <a:spcPts val="0"/>
              </a:spcBef>
              <a:spcAft>
                <a:spcPts val="0"/>
              </a:spcAft>
              <a:buClr>
                <a:schemeClr val="dk1"/>
              </a:buClr>
              <a:buSzPts val="2399"/>
              <a:buNone/>
            </a:pPr>
            <a:r>
              <a:rPr lang="en-US" sz="2399" dirty="0">
                <a:latin typeface="Times New Roman"/>
                <a:ea typeface="Times New Roman"/>
                <a:cs typeface="Times New Roman"/>
                <a:sym typeface="Times New Roman"/>
              </a:rPr>
              <a:t>Consider a file currently consisting of 100 blocks. Assume that the file-control block (and the index block, in the case of indexed allocation)is already in memory. Calculate how many disk I/O operations are required for contiguous, linked, and indexed (single-level) allocation strategies, if, for one block, the following conditions hold. In the contiguous-allocation case, assume that there is no room to grow at the beginning but there is room to grow at the end. Also assume that the block information to be added is stored in memory.</a:t>
            </a:r>
            <a:endParaRPr dirty="0"/>
          </a:p>
          <a:p>
            <a:pPr marL="514196" lvl="0" indent="-514196" algn="just" rtl="0">
              <a:lnSpc>
                <a:spcPct val="95000"/>
              </a:lnSpc>
              <a:spcBef>
                <a:spcPts val="1866"/>
              </a:spcBef>
              <a:spcAft>
                <a:spcPts val="0"/>
              </a:spcAft>
              <a:buClr>
                <a:schemeClr val="dk1"/>
              </a:buClr>
              <a:buSzPts val="2399"/>
              <a:buAutoNum type="alphaLcPeriod"/>
            </a:pPr>
            <a:r>
              <a:rPr lang="en-US" sz="2399" dirty="0">
                <a:latin typeface="Times New Roman"/>
                <a:ea typeface="Times New Roman"/>
                <a:cs typeface="Times New Roman"/>
                <a:sym typeface="Times New Roman"/>
              </a:rPr>
              <a:t>The block is added at the beginning.</a:t>
            </a:r>
            <a:endParaRPr dirty="0"/>
          </a:p>
          <a:p>
            <a:pPr marL="514196" lvl="0" indent="-514196" algn="just" rtl="0">
              <a:lnSpc>
                <a:spcPct val="95000"/>
              </a:lnSpc>
              <a:spcBef>
                <a:spcPts val="1866"/>
              </a:spcBef>
              <a:spcAft>
                <a:spcPts val="0"/>
              </a:spcAft>
              <a:buClr>
                <a:schemeClr val="dk1"/>
              </a:buClr>
              <a:buSzPts val="2399"/>
              <a:buAutoNum type="alphaLcPeriod"/>
            </a:pPr>
            <a:r>
              <a:rPr lang="en-US" sz="2399" dirty="0">
                <a:latin typeface="Times New Roman"/>
                <a:ea typeface="Times New Roman"/>
                <a:cs typeface="Times New Roman"/>
                <a:sym typeface="Times New Roman"/>
              </a:rPr>
              <a:t>The block is added in the middle.</a:t>
            </a:r>
            <a:endParaRPr dirty="0"/>
          </a:p>
          <a:p>
            <a:pPr marL="514196" lvl="0" indent="-514196" algn="just" rtl="0">
              <a:lnSpc>
                <a:spcPct val="95000"/>
              </a:lnSpc>
              <a:spcBef>
                <a:spcPts val="1866"/>
              </a:spcBef>
              <a:spcAft>
                <a:spcPts val="0"/>
              </a:spcAft>
              <a:buClr>
                <a:schemeClr val="dk1"/>
              </a:buClr>
              <a:buSzPts val="2399"/>
              <a:buAutoNum type="alphaLcPeriod"/>
            </a:pPr>
            <a:r>
              <a:rPr lang="en-US" sz="2399" dirty="0">
                <a:latin typeface="Times New Roman"/>
                <a:ea typeface="Times New Roman"/>
                <a:cs typeface="Times New Roman"/>
                <a:sym typeface="Times New Roman"/>
              </a:rPr>
              <a:t>The block is added at the end.</a:t>
            </a:r>
            <a:endParaRPr dirty="0"/>
          </a:p>
          <a:p>
            <a:pPr marL="514196" lvl="0" indent="-514196" algn="just" rtl="0">
              <a:lnSpc>
                <a:spcPct val="95000"/>
              </a:lnSpc>
              <a:spcBef>
                <a:spcPts val="1866"/>
              </a:spcBef>
              <a:spcAft>
                <a:spcPts val="0"/>
              </a:spcAft>
              <a:buClr>
                <a:schemeClr val="dk1"/>
              </a:buClr>
              <a:buSzPts val="2399"/>
              <a:buAutoNum type="alphaLcPeriod"/>
            </a:pPr>
            <a:r>
              <a:rPr lang="en-US" sz="2399" dirty="0">
                <a:latin typeface="Times New Roman"/>
                <a:ea typeface="Times New Roman"/>
                <a:cs typeface="Times New Roman"/>
                <a:sym typeface="Times New Roman"/>
              </a:rPr>
              <a:t>The block is removed from the beginning.</a:t>
            </a:r>
            <a:endParaRPr dirty="0"/>
          </a:p>
          <a:p>
            <a:pPr marL="514196" lvl="0" indent="-514196" algn="just" rtl="0">
              <a:lnSpc>
                <a:spcPct val="95000"/>
              </a:lnSpc>
              <a:spcBef>
                <a:spcPts val="1866"/>
              </a:spcBef>
              <a:spcAft>
                <a:spcPts val="0"/>
              </a:spcAft>
              <a:buClr>
                <a:schemeClr val="dk1"/>
              </a:buClr>
              <a:buSzPts val="2399"/>
              <a:buAutoNum type="alphaLcPeriod"/>
            </a:pPr>
            <a:r>
              <a:rPr lang="en-US" sz="2399" dirty="0">
                <a:latin typeface="Times New Roman"/>
                <a:ea typeface="Times New Roman"/>
                <a:cs typeface="Times New Roman"/>
                <a:sym typeface="Times New Roman"/>
              </a:rPr>
              <a:t>The block is removed from the middle.</a:t>
            </a:r>
            <a:endParaRPr dirty="0"/>
          </a:p>
          <a:p>
            <a:pPr marL="514196" lvl="0" indent="-514196" algn="just" rtl="0">
              <a:lnSpc>
                <a:spcPct val="95000"/>
              </a:lnSpc>
              <a:spcBef>
                <a:spcPts val="1866"/>
              </a:spcBef>
              <a:spcAft>
                <a:spcPts val="0"/>
              </a:spcAft>
              <a:buClr>
                <a:schemeClr val="dk1"/>
              </a:buClr>
              <a:buSzPts val="2399"/>
              <a:buAutoNum type="alphaLcPeriod"/>
            </a:pPr>
            <a:r>
              <a:rPr lang="en-US" sz="2399" dirty="0">
                <a:latin typeface="Times New Roman"/>
                <a:ea typeface="Times New Roman"/>
                <a:cs typeface="Times New Roman"/>
                <a:sym typeface="Times New Roman"/>
              </a:rPr>
              <a:t>The block is removed from the end.</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128"/>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Answer</a:t>
            </a:r>
            <a:endParaRPr dirty="0"/>
          </a:p>
        </p:txBody>
      </p:sp>
      <p:pic>
        <p:nvPicPr>
          <p:cNvPr id="1114" name="Google Shape;1114;p128"/>
          <p:cNvPicPr preferRelativeResize="0">
            <a:picLocks noGrp="1"/>
          </p:cNvPicPr>
          <p:nvPr>
            <p:ph type="body" idx="1"/>
          </p:nvPr>
        </p:nvPicPr>
        <p:blipFill rotWithShape="1">
          <a:blip r:embed="rId3">
            <a:alphaModFix/>
          </a:blip>
          <a:srcRect/>
          <a:stretch/>
        </p:blipFill>
        <p:spPr>
          <a:xfrm>
            <a:off x="2850034" y="2447621"/>
            <a:ext cx="6493239" cy="333400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129"/>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Problem:2</a:t>
            </a:r>
            <a:endParaRPr dirty="0"/>
          </a:p>
        </p:txBody>
      </p:sp>
      <p:sp>
        <p:nvSpPr>
          <p:cNvPr id="1120" name="Google Shape;1120;p129"/>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0" lvl="0" indent="0" algn="just" rtl="0">
              <a:lnSpc>
                <a:spcPct val="95000"/>
              </a:lnSpc>
              <a:spcBef>
                <a:spcPts val="0"/>
              </a:spcBef>
              <a:spcAft>
                <a:spcPts val="0"/>
              </a:spcAft>
              <a:buClr>
                <a:schemeClr val="dk1"/>
              </a:buClr>
              <a:buSzPts val="2399"/>
              <a:buNone/>
            </a:pPr>
            <a:r>
              <a:rPr lang="en-US" sz="2399" dirty="0">
                <a:latin typeface="Times New Roman"/>
                <a:ea typeface="Times New Roman"/>
                <a:cs typeface="Times New Roman"/>
                <a:sym typeface="Times New Roman"/>
              </a:rPr>
              <a:t>File of 101 blocks, file positions already in memory, and block to add already in memory. Every directory or index operation is done in memory. There is room on the disk after the file but not before. How many operations to...</a:t>
            </a:r>
            <a:endParaRPr dirty="0"/>
          </a:p>
          <a:p>
            <a:pPr marL="0" lvl="0" indent="0" algn="just" rtl="0">
              <a:lnSpc>
                <a:spcPct val="95000"/>
              </a:lnSpc>
              <a:spcBef>
                <a:spcPts val="1866"/>
              </a:spcBef>
              <a:spcAft>
                <a:spcPts val="0"/>
              </a:spcAft>
              <a:buClr>
                <a:schemeClr val="dk1"/>
              </a:buClr>
              <a:buSzPts val="2399"/>
              <a:buNone/>
            </a:pPr>
            <a:r>
              <a:rPr lang="en-US" sz="2399" dirty="0">
                <a:latin typeface="Times New Roman"/>
                <a:ea typeface="Times New Roman"/>
                <a:cs typeface="Times New Roman"/>
                <a:sym typeface="Times New Roman"/>
              </a:rPr>
              <a:t>1.Add a block at the beginning</a:t>
            </a:r>
            <a:endParaRPr dirty="0"/>
          </a:p>
          <a:p>
            <a:pPr marL="0" lvl="0" indent="0" algn="just" rtl="0">
              <a:lnSpc>
                <a:spcPct val="95000"/>
              </a:lnSpc>
              <a:spcBef>
                <a:spcPts val="1866"/>
              </a:spcBef>
              <a:spcAft>
                <a:spcPts val="0"/>
              </a:spcAft>
              <a:buClr>
                <a:schemeClr val="dk1"/>
              </a:buClr>
              <a:buSzPts val="2399"/>
              <a:buNone/>
            </a:pPr>
            <a:r>
              <a:rPr lang="en-US" sz="2399" dirty="0">
                <a:latin typeface="Times New Roman"/>
                <a:ea typeface="Times New Roman"/>
                <a:cs typeface="Times New Roman"/>
                <a:sym typeface="Times New Roman"/>
              </a:rPr>
              <a:t>2.Add a block after the 51st block</a:t>
            </a:r>
            <a:endParaRPr dirty="0"/>
          </a:p>
          <a:p>
            <a:pPr marL="0" lvl="0" indent="0" algn="just" rtl="0">
              <a:lnSpc>
                <a:spcPct val="95000"/>
              </a:lnSpc>
              <a:spcBef>
                <a:spcPts val="1866"/>
              </a:spcBef>
              <a:spcAft>
                <a:spcPts val="0"/>
              </a:spcAft>
              <a:buClr>
                <a:schemeClr val="dk1"/>
              </a:buClr>
              <a:buSzPts val="2399"/>
              <a:buNone/>
            </a:pPr>
            <a:r>
              <a:rPr lang="en-US" sz="2399" dirty="0">
                <a:latin typeface="Times New Roman"/>
                <a:ea typeface="Times New Roman"/>
                <a:cs typeface="Times New Roman"/>
                <a:sym typeface="Times New Roman"/>
              </a:rPr>
              <a:t>3.Add a block at the end</a:t>
            </a:r>
            <a:endParaRPr dirty="0"/>
          </a:p>
          <a:p>
            <a:pPr marL="0" lvl="0" indent="0" algn="just" rtl="0">
              <a:lnSpc>
                <a:spcPct val="95000"/>
              </a:lnSpc>
              <a:spcBef>
                <a:spcPts val="1866"/>
              </a:spcBef>
              <a:spcAft>
                <a:spcPts val="0"/>
              </a:spcAft>
              <a:buClr>
                <a:schemeClr val="dk1"/>
              </a:buClr>
              <a:buSzPts val="2399"/>
              <a:buNone/>
            </a:pPr>
            <a:r>
              <a:rPr lang="en-US" sz="2399" dirty="0">
                <a:latin typeface="Times New Roman"/>
                <a:ea typeface="Times New Roman"/>
                <a:cs typeface="Times New Roman"/>
                <a:sym typeface="Times New Roman"/>
              </a:rPr>
              <a:t>4.Remove the beginning block5.Remove the 51st block</a:t>
            </a:r>
            <a:endParaRPr dirty="0"/>
          </a:p>
          <a:p>
            <a:pPr marL="0" lvl="0" indent="0" algn="just" rtl="0">
              <a:lnSpc>
                <a:spcPct val="95000"/>
              </a:lnSpc>
              <a:spcBef>
                <a:spcPts val="1866"/>
              </a:spcBef>
              <a:spcAft>
                <a:spcPts val="0"/>
              </a:spcAft>
              <a:buClr>
                <a:schemeClr val="dk1"/>
              </a:buClr>
              <a:buSzPts val="2399"/>
              <a:buNone/>
            </a:pPr>
            <a:r>
              <a:rPr lang="en-US" sz="2399" dirty="0">
                <a:latin typeface="Times New Roman"/>
                <a:ea typeface="Times New Roman"/>
                <a:cs typeface="Times New Roman"/>
                <a:sym typeface="Times New Roman"/>
              </a:rPr>
              <a:t>6.Remove the end block</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3105807" y="282466"/>
            <a:ext cx="6069723" cy="787400"/>
          </a:xfrm>
          <a:prstGeom prst="rect">
            <a:avLst/>
          </a:prstGeom>
          <a:noFill/>
          <a:ln>
            <a:noFill/>
          </a:ln>
        </p:spPr>
        <p:txBody>
          <a:bodyPr spcFirstLastPara="1" wrap="square" lIns="121875" tIns="60925" rIns="121875" bIns="60925" anchor="b" anchorCtr="0">
            <a:normAutofit fontScale="90000"/>
          </a:bodyPr>
          <a:lstStyle/>
          <a:p>
            <a:pPr lvl="0" algn="l" rtl="0">
              <a:lnSpc>
                <a:spcPct val="95000"/>
              </a:lnSpc>
              <a:spcBef>
                <a:spcPts val="600"/>
              </a:spcBef>
              <a:spcAft>
                <a:spcPts val="600"/>
              </a:spcAft>
              <a:buClr>
                <a:schemeClr val="dk1"/>
              </a:buClr>
              <a:buSzPts val="2400"/>
            </a:pPr>
            <a:r>
              <a:rPr lang="en-US" dirty="0">
                <a:latin typeface="Book Antiqua" panose="02040602050305030304" pitchFamily="18" charset="0"/>
              </a:rPr>
              <a:t>Types of Compaction</a:t>
            </a:r>
          </a:p>
        </p:txBody>
      </p:sp>
      <p:sp>
        <p:nvSpPr>
          <p:cNvPr id="124" name="Google Shape;124;p17"/>
          <p:cNvSpPr txBox="1">
            <a:spLocks noGrp="1"/>
          </p:cNvSpPr>
          <p:nvPr>
            <p:ph type="body" idx="1"/>
          </p:nvPr>
        </p:nvSpPr>
        <p:spPr>
          <a:xfrm>
            <a:off x="961698" y="1069866"/>
            <a:ext cx="10105696" cy="4718268"/>
          </a:xfrm>
          <a:prstGeom prst="rect">
            <a:avLst/>
          </a:prstGeom>
          <a:noFill/>
          <a:ln>
            <a:noFill/>
          </a:ln>
        </p:spPr>
        <p:txBody>
          <a:bodyPr spcFirstLastPara="1" wrap="square" lIns="121875" tIns="60925" rIns="121875" bIns="60925" anchor="t" anchorCtr="0">
            <a:normAutofit/>
          </a:bodyPr>
          <a:lstStyle/>
          <a:p>
            <a:pPr>
              <a:lnSpc>
                <a:spcPct val="120000"/>
              </a:lnSpc>
              <a:spcBef>
                <a:spcPts val="1200"/>
              </a:spcBef>
              <a:spcAft>
                <a:spcPts val="600"/>
              </a:spcAft>
              <a:buFont typeface="Arial" panose="020B0604020202020204" pitchFamily="34" charset="0"/>
              <a:buChar char="•"/>
            </a:pPr>
            <a:r>
              <a:rPr lang="en-US" sz="2500" b="1" dirty="0">
                <a:latin typeface="Book Antiqua" panose="02040602050305030304" pitchFamily="18" charset="0"/>
              </a:rPr>
              <a:t>Partial compaction </a:t>
            </a:r>
            <a:r>
              <a:rPr lang="en-US" sz="2500" dirty="0">
                <a:latin typeface="Book Antiqua" panose="02040602050305030304" pitchFamily="18" charset="0"/>
              </a:rPr>
              <a:t>− If it is too expensive to shift active blocks (or active blocks cannot be transformed), then only contiguous free blocks on the free-space list can be compacted.</a:t>
            </a:r>
          </a:p>
          <a:p>
            <a:pPr>
              <a:lnSpc>
                <a:spcPct val="120000"/>
              </a:lnSpc>
              <a:spcBef>
                <a:spcPts val="1200"/>
              </a:spcBef>
              <a:spcAft>
                <a:spcPts val="600"/>
              </a:spcAft>
              <a:buFont typeface="Arial" panose="020B0604020202020204" pitchFamily="34" charset="0"/>
              <a:buChar char="•"/>
            </a:pPr>
            <a:r>
              <a:rPr lang="en-US" sz="2500" b="1" dirty="0">
                <a:latin typeface="Book Antiqua" panose="02040602050305030304" pitchFamily="18" charset="0"/>
              </a:rPr>
              <a:t>Full compaction </a:t>
            </a:r>
            <a:r>
              <a:rPr lang="en-US" sz="2500" dirty="0">
                <a:latin typeface="Book Antiqua" panose="02040602050305030304" pitchFamily="18" charset="0"/>
              </a:rPr>
              <a:t>− If active blocks can be transformed, thus all active blocks can be transformed to one end of the heap, leaving all void at the additional is contiguous block. </a:t>
            </a:r>
          </a:p>
        </p:txBody>
      </p:sp>
      <p:sp>
        <p:nvSpPr>
          <p:cNvPr id="125" name="Google Shape;125;p17"/>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Tree>
    <p:extLst>
      <p:ext uri="{BB962C8B-B14F-4D97-AF65-F5344CB8AC3E}">
        <p14:creationId xmlns:p14="http://schemas.microsoft.com/office/powerpoint/2010/main" val="1436555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125" name="Google Shape;1125;p130"/>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Free-Space Management</a:t>
            </a:r>
            <a:endParaRPr dirty="0"/>
          </a:p>
        </p:txBody>
      </p:sp>
      <p:sp>
        <p:nvSpPr>
          <p:cNvPr id="1126" name="Google Shape;1126;p130"/>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0" lvl="0" indent="0" algn="l" rtl="0">
              <a:lnSpc>
                <a:spcPct val="95000"/>
              </a:lnSpc>
              <a:spcBef>
                <a:spcPts val="0"/>
              </a:spcBef>
              <a:spcAft>
                <a:spcPts val="0"/>
              </a:spcAft>
              <a:buClr>
                <a:schemeClr val="dk1"/>
              </a:buClr>
              <a:buSzPts val="2400"/>
              <a:buNone/>
            </a:pPr>
            <a:r>
              <a:rPr lang="en-US" dirty="0"/>
              <a:t>Bit vector   (</a:t>
            </a:r>
            <a:r>
              <a:rPr lang="en-US" i="1" dirty="0"/>
              <a:t>n</a:t>
            </a:r>
            <a:r>
              <a:rPr lang="en-US" dirty="0"/>
              <a:t> blocks)</a:t>
            </a:r>
            <a:endParaRPr dirty="0"/>
          </a:p>
          <a:p>
            <a:pPr marL="0" lvl="0" indent="0" algn="l" rtl="0">
              <a:lnSpc>
                <a:spcPct val="95000"/>
              </a:lnSpc>
              <a:spcBef>
                <a:spcPts val="1866"/>
              </a:spcBef>
              <a:spcAft>
                <a:spcPts val="0"/>
              </a:spcAft>
              <a:buClr>
                <a:schemeClr val="dk1"/>
              </a:buClr>
              <a:buSzPts val="2400"/>
              <a:buNone/>
            </a:pPr>
            <a:endParaRPr dirty="0"/>
          </a:p>
        </p:txBody>
      </p:sp>
      <p:sp>
        <p:nvSpPr>
          <p:cNvPr id="1127" name="Google Shape;1127;p130"/>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120</a:t>
            </a:fld>
            <a:endParaRPr/>
          </a:p>
        </p:txBody>
      </p:sp>
      <p:sp>
        <p:nvSpPr>
          <p:cNvPr id="1128" name="Google Shape;1128;p130"/>
          <p:cNvSpPr/>
          <p:nvPr/>
        </p:nvSpPr>
        <p:spPr>
          <a:xfrm>
            <a:off x="2871788" y="2085975"/>
            <a:ext cx="360362" cy="36195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129" name="Google Shape;1129;p130"/>
          <p:cNvSpPr/>
          <p:nvPr/>
        </p:nvSpPr>
        <p:spPr>
          <a:xfrm>
            <a:off x="3200400" y="2085975"/>
            <a:ext cx="360363" cy="36195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130" name="Google Shape;1130;p130"/>
          <p:cNvSpPr/>
          <p:nvPr/>
        </p:nvSpPr>
        <p:spPr>
          <a:xfrm>
            <a:off x="3529013" y="2085975"/>
            <a:ext cx="360362" cy="36195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131" name="Google Shape;1131;p130"/>
          <p:cNvSpPr/>
          <p:nvPr/>
        </p:nvSpPr>
        <p:spPr>
          <a:xfrm>
            <a:off x="3857625" y="2085975"/>
            <a:ext cx="360363" cy="36195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132" name="Google Shape;1132;p130"/>
          <p:cNvSpPr/>
          <p:nvPr/>
        </p:nvSpPr>
        <p:spPr>
          <a:xfrm>
            <a:off x="4186238" y="2085975"/>
            <a:ext cx="360362" cy="36195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133" name="Google Shape;1133;p130"/>
          <p:cNvSpPr/>
          <p:nvPr/>
        </p:nvSpPr>
        <p:spPr>
          <a:xfrm>
            <a:off x="4514850" y="2085975"/>
            <a:ext cx="360363" cy="36195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134" name="Google Shape;1134;p130"/>
          <p:cNvSpPr/>
          <p:nvPr/>
        </p:nvSpPr>
        <p:spPr>
          <a:xfrm>
            <a:off x="4876800" y="2085975"/>
            <a:ext cx="1219200" cy="36195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Helvetica Neue"/>
                <a:ea typeface="Helvetica Neue"/>
                <a:cs typeface="Helvetica Neue"/>
                <a:sym typeface="Helvetica Neue"/>
              </a:rPr>
              <a:t>…</a:t>
            </a:r>
            <a:endParaRPr sz="1800" b="0" i="0" u="none" strike="noStrike" cap="none">
              <a:solidFill>
                <a:schemeClr val="dk1"/>
              </a:solidFill>
              <a:latin typeface="Helvetica Neue"/>
              <a:ea typeface="Helvetica Neue"/>
              <a:cs typeface="Helvetica Neue"/>
              <a:sym typeface="Helvetica Neue"/>
            </a:endParaRPr>
          </a:p>
        </p:txBody>
      </p:sp>
      <p:sp>
        <p:nvSpPr>
          <p:cNvPr id="1135" name="Google Shape;1135;p130"/>
          <p:cNvSpPr/>
          <p:nvPr/>
        </p:nvSpPr>
        <p:spPr>
          <a:xfrm>
            <a:off x="6096000" y="2085975"/>
            <a:ext cx="360363" cy="36195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136" name="Google Shape;1136;p130"/>
          <p:cNvSpPr txBox="1"/>
          <p:nvPr/>
        </p:nvSpPr>
        <p:spPr>
          <a:xfrm>
            <a:off x="2647950" y="2800262"/>
            <a:ext cx="800100" cy="64629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Helvetica Neue"/>
                <a:ea typeface="Helvetica Neue"/>
                <a:cs typeface="Helvetica Neue"/>
                <a:sym typeface="Helvetica Neue"/>
              </a:rPr>
              <a:t>bit[</a:t>
            </a:r>
            <a:r>
              <a:rPr lang="en-US" sz="1800" b="0" i="1" u="none" strike="noStrike" cap="none" dirty="0" err="1">
                <a:solidFill>
                  <a:schemeClr val="dk1"/>
                </a:solidFill>
                <a:latin typeface="Helvetica Neue"/>
                <a:ea typeface="Helvetica Neue"/>
                <a:cs typeface="Helvetica Neue"/>
                <a:sym typeface="Helvetica Neue"/>
              </a:rPr>
              <a:t>i</a:t>
            </a:r>
            <a:r>
              <a:rPr lang="en-US" sz="1800" b="0" i="0" u="none" strike="noStrike" cap="none" dirty="0">
                <a:solidFill>
                  <a:schemeClr val="dk1"/>
                </a:solidFill>
                <a:latin typeface="Helvetica Neue"/>
                <a:ea typeface="Helvetica Neue"/>
                <a:cs typeface="Helvetica Neue"/>
                <a:sym typeface="Helvetica Neue"/>
              </a:rPr>
              <a:t>] =</a:t>
            </a:r>
            <a:endParaRPr sz="1400" b="0" i="0" u="none" strike="noStrike" cap="none" dirty="0">
              <a:solidFill>
                <a:srgbClr val="000000"/>
              </a:solidFill>
              <a:latin typeface="Book Antiqua" panose="02040602050305030304" pitchFamily="18" charset="0"/>
              <a:sym typeface="Arial"/>
            </a:endParaRPr>
          </a:p>
        </p:txBody>
      </p:sp>
      <p:sp>
        <p:nvSpPr>
          <p:cNvPr id="1137" name="Google Shape;1137;p130"/>
          <p:cNvSpPr txBox="1"/>
          <p:nvPr/>
        </p:nvSpPr>
        <p:spPr>
          <a:xfrm>
            <a:off x="3733800" y="2613579"/>
            <a:ext cx="2416175" cy="103870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Helvetica Neue"/>
                <a:ea typeface="Helvetica Neue"/>
                <a:cs typeface="Helvetica Neue"/>
                <a:sym typeface="Helvetica Neue"/>
              </a:rPr>
              <a:t>0 ⇒ block[</a:t>
            </a:r>
            <a:r>
              <a:rPr lang="en-US" sz="1800" b="0" i="1" u="none" strike="noStrike" cap="none" dirty="0" err="1">
                <a:solidFill>
                  <a:schemeClr val="dk1"/>
                </a:solidFill>
                <a:latin typeface="Helvetica Neue"/>
                <a:ea typeface="Helvetica Neue"/>
                <a:cs typeface="Helvetica Neue"/>
                <a:sym typeface="Helvetica Neue"/>
              </a:rPr>
              <a:t>i</a:t>
            </a:r>
            <a:r>
              <a:rPr lang="en-US" sz="1800" b="0" i="0" u="none" strike="noStrike" cap="none" dirty="0">
                <a:solidFill>
                  <a:schemeClr val="dk1"/>
                </a:solidFill>
                <a:latin typeface="Helvetica Neue"/>
                <a:ea typeface="Helvetica Neue"/>
                <a:cs typeface="Helvetica Neue"/>
                <a:sym typeface="Helvetica Neue"/>
              </a:rPr>
              <a:t>] free</a:t>
            </a:r>
            <a:endParaRPr sz="1400" b="0" i="0" u="none" strike="noStrike" cap="none" dirty="0">
              <a:solidFill>
                <a:srgbClr val="000000"/>
              </a:solidFill>
              <a:latin typeface="Book Antiqua" panose="02040602050305030304" pitchFamily="18" charset="0"/>
              <a:sym typeface="Arial"/>
            </a:endParaRPr>
          </a:p>
          <a:p>
            <a:pPr marL="0" marR="0" lvl="0" indent="0" algn="l" rtl="0">
              <a:lnSpc>
                <a:spcPct val="100000"/>
              </a:lnSpc>
              <a:spcBef>
                <a:spcPts val="900"/>
              </a:spcBef>
              <a:spcAft>
                <a:spcPts val="0"/>
              </a:spcAft>
              <a:buClr>
                <a:srgbClr val="000000"/>
              </a:buClr>
              <a:buSzPts val="1800"/>
              <a:buFont typeface="Arial"/>
              <a:buNone/>
            </a:pPr>
            <a:r>
              <a:rPr lang="en-US" sz="1800" b="0" i="0" u="none" strike="noStrike" cap="none" dirty="0">
                <a:solidFill>
                  <a:schemeClr val="dk1"/>
                </a:solidFill>
                <a:latin typeface="Helvetica Neue"/>
                <a:ea typeface="Helvetica Neue"/>
                <a:cs typeface="Helvetica Neue"/>
                <a:sym typeface="Helvetica Neue"/>
              </a:rPr>
              <a:t>1  ⇒ block[</a:t>
            </a:r>
            <a:r>
              <a:rPr lang="en-US" sz="1800" b="0" i="1" u="none" strike="noStrike" cap="none" dirty="0" err="1">
                <a:solidFill>
                  <a:schemeClr val="dk1"/>
                </a:solidFill>
                <a:latin typeface="Helvetica Neue"/>
                <a:ea typeface="Helvetica Neue"/>
                <a:cs typeface="Helvetica Neue"/>
                <a:sym typeface="Helvetica Neue"/>
              </a:rPr>
              <a:t>i</a:t>
            </a:r>
            <a:r>
              <a:rPr lang="en-US" sz="1800" b="0" i="0" u="none" strike="noStrike" cap="none" dirty="0">
                <a:solidFill>
                  <a:schemeClr val="dk1"/>
                </a:solidFill>
                <a:latin typeface="Helvetica Neue"/>
                <a:ea typeface="Helvetica Neue"/>
                <a:cs typeface="Helvetica Neue"/>
                <a:sym typeface="Helvetica Neue"/>
              </a:rPr>
              <a:t>] occupied</a:t>
            </a:r>
            <a:endParaRPr sz="1400" b="0" i="0" u="none" strike="noStrike" cap="none" dirty="0">
              <a:solidFill>
                <a:srgbClr val="000000"/>
              </a:solidFill>
              <a:latin typeface="Book Antiqua" panose="02040602050305030304" pitchFamily="18" charset="0"/>
              <a:sym typeface="Arial"/>
            </a:endParaRPr>
          </a:p>
        </p:txBody>
      </p:sp>
      <p:sp>
        <p:nvSpPr>
          <p:cNvPr id="1138" name="Google Shape;1138;p130"/>
          <p:cNvSpPr txBox="1"/>
          <p:nvPr/>
        </p:nvSpPr>
        <p:spPr>
          <a:xfrm>
            <a:off x="2667000" y="4419600"/>
            <a:ext cx="4722812" cy="915988"/>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Helvetica Neue"/>
                <a:ea typeface="Helvetica Neue"/>
                <a:cs typeface="Helvetica Neue"/>
                <a:sym typeface="Helvetica Neue"/>
              </a:rPr>
              <a:t>(number of bits per word) *</a:t>
            </a:r>
            <a:endParaRPr sz="1400" b="0" i="0" u="none" strike="noStrike" cap="none" dirty="0">
              <a:solidFill>
                <a:srgbClr val="000000"/>
              </a:solidFill>
              <a:latin typeface="Book Antiqua" panose="0204060205030503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Helvetica Neue"/>
                <a:ea typeface="Helvetica Neue"/>
                <a:cs typeface="Helvetica Neue"/>
                <a:sym typeface="Helvetica Neue"/>
              </a:rPr>
              <a:t>(number of 0-value words) +</a:t>
            </a:r>
            <a:endParaRPr sz="1400" b="0" i="0" u="none" strike="noStrike" cap="none" dirty="0">
              <a:solidFill>
                <a:srgbClr val="000000"/>
              </a:solidFill>
              <a:latin typeface="Book Antiqua" panose="0204060205030503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Helvetica Neue"/>
                <a:ea typeface="Helvetica Neue"/>
                <a:cs typeface="Helvetica Neue"/>
                <a:sym typeface="Helvetica Neue"/>
              </a:rPr>
              <a:t>offset of first 1 bit</a:t>
            </a:r>
            <a:endParaRPr sz="1400" b="0" i="0" u="none" strike="noStrike" cap="none" dirty="0">
              <a:solidFill>
                <a:srgbClr val="000000"/>
              </a:solidFill>
              <a:latin typeface="Book Antiqua" panose="0204060205030503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131"/>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Free-Space Management (Cont.)</a:t>
            </a:r>
            <a:endParaRPr dirty="0"/>
          </a:p>
        </p:txBody>
      </p:sp>
      <p:sp>
        <p:nvSpPr>
          <p:cNvPr id="1144" name="Google Shape;1144;p131"/>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fontScale="70000" lnSpcReduction="20000"/>
          </a:bodyPr>
          <a:lstStyle/>
          <a:p>
            <a:pPr marL="304747" lvl="0" indent="-304747" algn="l" rtl="0">
              <a:lnSpc>
                <a:spcPct val="95000"/>
              </a:lnSpc>
              <a:spcBef>
                <a:spcPts val="0"/>
              </a:spcBef>
              <a:spcAft>
                <a:spcPts val="0"/>
              </a:spcAft>
              <a:buClr>
                <a:schemeClr val="dk1"/>
              </a:buClr>
              <a:buSzPct val="100000"/>
              <a:buChar char="•"/>
            </a:pPr>
            <a:r>
              <a:rPr lang="en-US" dirty="0"/>
              <a:t>Bit map requires extra space</a:t>
            </a:r>
            <a:endParaRPr dirty="0"/>
          </a:p>
          <a:p>
            <a:pPr marL="731392" lvl="1" indent="-304747" algn="l" rtl="0">
              <a:lnSpc>
                <a:spcPct val="95000"/>
              </a:lnSpc>
              <a:spcBef>
                <a:spcPts val="1066"/>
              </a:spcBef>
              <a:spcAft>
                <a:spcPts val="0"/>
              </a:spcAft>
              <a:buClr>
                <a:schemeClr val="dk1"/>
              </a:buClr>
              <a:buSzPct val="100000"/>
              <a:buChar char="–"/>
            </a:pPr>
            <a:r>
              <a:rPr lang="en-US" dirty="0">
                <a:latin typeface="Book Antiqua" panose="02040602050305030304" pitchFamily="18" charset="0"/>
              </a:rPr>
              <a:t>Example:</a:t>
            </a:r>
            <a:endParaRPr dirty="0">
              <a:latin typeface="Book Antiqua" panose="02040602050305030304" pitchFamily="18" charset="0"/>
            </a:endParaRPr>
          </a:p>
          <a:p>
            <a:pPr marL="304747" lvl="0" indent="-304747" algn="l" rtl="0">
              <a:lnSpc>
                <a:spcPct val="95000"/>
              </a:lnSpc>
              <a:spcBef>
                <a:spcPts val="1866"/>
              </a:spcBef>
              <a:spcAft>
                <a:spcPts val="0"/>
              </a:spcAft>
              <a:buClr>
                <a:schemeClr val="dk1"/>
              </a:buClr>
              <a:buSzPct val="100000"/>
              <a:buFont typeface="Noto Sans Symbols"/>
              <a:buNone/>
            </a:pPr>
            <a:r>
              <a:rPr lang="en-US" dirty="0"/>
              <a:t>		block size = 2</a:t>
            </a:r>
            <a:r>
              <a:rPr lang="en-US" baseline="30000" dirty="0"/>
              <a:t>12</a:t>
            </a:r>
            <a:r>
              <a:rPr lang="en-US" dirty="0"/>
              <a:t> bytes</a:t>
            </a:r>
            <a:endParaRPr dirty="0"/>
          </a:p>
          <a:p>
            <a:pPr marL="304747" lvl="0" indent="-304747" algn="l" rtl="0">
              <a:lnSpc>
                <a:spcPct val="95000"/>
              </a:lnSpc>
              <a:spcBef>
                <a:spcPts val="1866"/>
              </a:spcBef>
              <a:spcAft>
                <a:spcPts val="0"/>
              </a:spcAft>
              <a:buClr>
                <a:schemeClr val="dk1"/>
              </a:buClr>
              <a:buSzPct val="100000"/>
              <a:buFont typeface="Noto Sans Symbols"/>
              <a:buNone/>
            </a:pPr>
            <a:r>
              <a:rPr lang="en-US" dirty="0"/>
              <a:t>		disk size = 2</a:t>
            </a:r>
            <a:r>
              <a:rPr lang="en-US" baseline="30000" dirty="0"/>
              <a:t>30</a:t>
            </a:r>
            <a:r>
              <a:rPr lang="en-US" dirty="0"/>
              <a:t> bytes (1 gigabyte)</a:t>
            </a:r>
            <a:endParaRPr dirty="0"/>
          </a:p>
          <a:p>
            <a:pPr marL="304747" lvl="0" indent="-304747" algn="l" rtl="0">
              <a:lnSpc>
                <a:spcPct val="95000"/>
              </a:lnSpc>
              <a:spcBef>
                <a:spcPts val="1866"/>
              </a:spcBef>
              <a:spcAft>
                <a:spcPts val="0"/>
              </a:spcAft>
              <a:buClr>
                <a:schemeClr val="dk1"/>
              </a:buClr>
              <a:buSzPct val="100000"/>
              <a:buFont typeface="Noto Sans Symbols"/>
              <a:buNone/>
            </a:pPr>
            <a:r>
              <a:rPr lang="en-US" dirty="0"/>
              <a:t>		</a:t>
            </a:r>
            <a:r>
              <a:rPr lang="en-US" i="1" dirty="0"/>
              <a:t>n</a:t>
            </a:r>
            <a:r>
              <a:rPr lang="en-US" dirty="0"/>
              <a:t> = 2</a:t>
            </a:r>
            <a:r>
              <a:rPr lang="en-US" baseline="30000" dirty="0"/>
              <a:t>30</a:t>
            </a:r>
            <a:r>
              <a:rPr lang="en-US" dirty="0"/>
              <a:t>/2</a:t>
            </a:r>
            <a:r>
              <a:rPr lang="en-US" baseline="30000" dirty="0"/>
              <a:t>12</a:t>
            </a:r>
            <a:r>
              <a:rPr lang="en-US" dirty="0"/>
              <a:t> = 2</a:t>
            </a:r>
            <a:r>
              <a:rPr lang="en-US" baseline="30000" dirty="0"/>
              <a:t>18</a:t>
            </a:r>
            <a:r>
              <a:rPr lang="en-US" dirty="0"/>
              <a:t> bits (or 32K bytes)</a:t>
            </a:r>
            <a:endParaRPr dirty="0"/>
          </a:p>
          <a:p>
            <a:pPr marL="304747" lvl="0" indent="-304747" algn="l" rtl="0">
              <a:lnSpc>
                <a:spcPct val="95000"/>
              </a:lnSpc>
              <a:spcBef>
                <a:spcPts val="1866"/>
              </a:spcBef>
              <a:spcAft>
                <a:spcPts val="0"/>
              </a:spcAft>
              <a:buClr>
                <a:schemeClr val="dk1"/>
              </a:buClr>
              <a:buSzPct val="100000"/>
              <a:buChar char="•"/>
            </a:pPr>
            <a:r>
              <a:rPr lang="en-US" dirty="0"/>
              <a:t>Easy to get contiguous files </a:t>
            </a:r>
            <a:endParaRPr dirty="0"/>
          </a:p>
          <a:p>
            <a:pPr marL="304747" lvl="0" indent="-304747" algn="l" rtl="0">
              <a:lnSpc>
                <a:spcPct val="95000"/>
              </a:lnSpc>
              <a:spcBef>
                <a:spcPts val="1866"/>
              </a:spcBef>
              <a:spcAft>
                <a:spcPts val="0"/>
              </a:spcAft>
              <a:buClr>
                <a:schemeClr val="dk1"/>
              </a:buClr>
              <a:buSzPct val="100000"/>
              <a:buChar char="•"/>
            </a:pPr>
            <a:r>
              <a:rPr lang="en-US" dirty="0"/>
              <a:t>Linked list (free list)</a:t>
            </a:r>
            <a:endParaRPr dirty="0"/>
          </a:p>
          <a:p>
            <a:pPr marL="731392" lvl="1" indent="-304747" algn="l" rtl="0">
              <a:lnSpc>
                <a:spcPct val="95000"/>
              </a:lnSpc>
              <a:spcBef>
                <a:spcPts val="1066"/>
              </a:spcBef>
              <a:spcAft>
                <a:spcPts val="0"/>
              </a:spcAft>
              <a:buClr>
                <a:schemeClr val="dk1"/>
              </a:buClr>
              <a:buSzPct val="100000"/>
              <a:buChar char="–"/>
            </a:pPr>
            <a:r>
              <a:rPr lang="en-US" dirty="0">
                <a:latin typeface="Book Antiqua" panose="02040602050305030304" pitchFamily="18" charset="0"/>
              </a:rPr>
              <a:t>Cannot get contiguous space easily</a:t>
            </a:r>
            <a:endParaRPr dirty="0">
              <a:latin typeface="Book Antiqua" panose="02040602050305030304" pitchFamily="18" charset="0"/>
            </a:endParaRPr>
          </a:p>
          <a:p>
            <a:pPr marL="731392" lvl="1" indent="-304747" algn="l" rtl="0">
              <a:lnSpc>
                <a:spcPct val="95000"/>
              </a:lnSpc>
              <a:spcBef>
                <a:spcPts val="1066"/>
              </a:spcBef>
              <a:spcAft>
                <a:spcPts val="0"/>
              </a:spcAft>
              <a:buClr>
                <a:schemeClr val="dk1"/>
              </a:buClr>
              <a:buSzPct val="100000"/>
              <a:buChar char="–"/>
            </a:pPr>
            <a:r>
              <a:rPr lang="en-US" dirty="0">
                <a:latin typeface="Book Antiqua" panose="02040602050305030304" pitchFamily="18" charset="0"/>
              </a:rPr>
              <a:t>No waste of space</a:t>
            </a:r>
            <a:endParaRPr dirty="0">
              <a:latin typeface="Book Antiqua" panose="02040602050305030304" pitchFamily="18" charset="0"/>
            </a:endParaRPr>
          </a:p>
          <a:p>
            <a:pPr marL="304747" lvl="0" indent="-304747" algn="l" rtl="0">
              <a:lnSpc>
                <a:spcPct val="95000"/>
              </a:lnSpc>
              <a:spcBef>
                <a:spcPts val="1866"/>
              </a:spcBef>
              <a:spcAft>
                <a:spcPts val="0"/>
              </a:spcAft>
              <a:buClr>
                <a:schemeClr val="dk1"/>
              </a:buClr>
              <a:buSzPct val="100000"/>
              <a:buChar char="•"/>
            </a:pPr>
            <a:r>
              <a:rPr lang="en-US" dirty="0"/>
              <a:t>Grouping </a:t>
            </a:r>
            <a:endParaRPr dirty="0"/>
          </a:p>
          <a:p>
            <a:pPr marL="304747" lvl="0" indent="-304747" algn="l" rtl="0">
              <a:lnSpc>
                <a:spcPct val="95000"/>
              </a:lnSpc>
              <a:spcBef>
                <a:spcPts val="1866"/>
              </a:spcBef>
              <a:spcAft>
                <a:spcPts val="0"/>
              </a:spcAft>
              <a:buClr>
                <a:schemeClr val="dk1"/>
              </a:buClr>
              <a:buSzPct val="100000"/>
              <a:buChar char="•"/>
            </a:pPr>
            <a:r>
              <a:rPr lang="en-US" dirty="0"/>
              <a:t>Counting</a:t>
            </a:r>
            <a:endParaRPr dirty="0"/>
          </a:p>
          <a:p>
            <a:pPr marL="0" lvl="0" indent="0" algn="l" rtl="0">
              <a:lnSpc>
                <a:spcPct val="95000"/>
              </a:lnSpc>
              <a:spcBef>
                <a:spcPts val="1866"/>
              </a:spcBef>
              <a:spcAft>
                <a:spcPts val="0"/>
              </a:spcAft>
              <a:buClr>
                <a:schemeClr val="dk1"/>
              </a:buClr>
              <a:buSzPct val="100000"/>
              <a:buNone/>
            </a:pPr>
            <a:endParaRPr dirty="0"/>
          </a:p>
        </p:txBody>
      </p:sp>
      <p:sp>
        <p:nvSpPr>
          <p:cNvPr id="1145" name="Google Shape;1145;p131"/>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121</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132"/>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Free-Space Management (Cont.)</a:t>
            </a:r>
            <a:endParaRPr dirty="0"/>
          </a:p>
        </p:txBody>
      </p:sp>
      <p:sp>
        <p:nvSpPr>
          <p:cNvPr id="1151" name="Google Shape;1151;p132"/>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0000"/>
              </a:lnSpc>
              <a:spcBef>
                <a:spcPts val="0"/>
              </a:spcBef>
              <a:spcAft>
                <a:spcPts val="0"/>
              </a:spcAft>
              <a:buClr>
                <a:schemeClr val="dk1"/>
              </a:buClr>
              <a:buSzPts val="2400"/>
              <a:buChar char="•"/>
            </a:pPr>
            <a:r>
              <a:rPr lang="en-US" dirty="0"/>
              <a:t>Need to protect:</a:t>
            </a:r>
            <a:endParaRPr dirty="0"/>
          </a:p>
          <a:p>
            <a:pPr marL="731392" lvl="1" indent="-304747" algn="l" rtl="0">
              <a:lnSpc>
                <a:spcPct val="90000"/>
              </a:lnSpc>
              <a:spcBef>
                <a:spcPts val="1066"/>
              </a:spcBef>
              <a:spcAft>
                <a:spcPts val="0"/>
              </a:spcAft>
              <a:buClr>
                <a:schemeClr val="dk1"/>
              </a:buClr>
              <a:buSzPts val="2000"/>
              <a:buChar char="–"/>
            </a:pPr>
            <a:r>
              <a:rPr lang="en-US" dirty="0">
                <a:latin typeface="Book Antiqua" panose="02040602050305030304" pitchFamily="18" charset="0"/>
              </a:rPr>
              <a:t>Pointer to free list</a:t>
            </a:r>
            <a:endParaRPr dirty="0">
              <a:latin typeface="Book Antiqua" panose="02040602050305030304" pitchFamily="18" charset="0"/>
            </a:endParaRPr>
          </a:p>
          <a:p>
            <a:pPr marL="731392" lvl="1" indent="-304747" algn="l" rtl="0">
              <a:lnSpc>
                <a:spcPct val="90000"/>
              </a:lnSpc>
              <a:spcBef>
                <a:spcPts val="1066"/>
              </a:spcBef>
              <a:spcAft>
                <a:spcPts val="0"/>
              </a:spcAft>
              <a:buClr>
                <a:schemeClr val="dk1"/>
              </a:buClr>
              <a:buSzPts val="2000"/>
              <a:buChar char="–"/>
            </a:pPr>
            <a:r>
              <a:rPr lang="en-US" dirty="0">
                <a:latin typeface="Book Antiqua" panose="02040602050305030304" pitchFamily="18" charset="0"/>
              </a:rPr>
              <a:t>Bit map</a:t>
            </a:r>
            <a:endParaRPr dirty="0">
              <a:latin typeface="Book Antiqua" panose="02040602050305030304" pitchFamily="18" charset="0"/>
            </a:endParaRPr>
          </a:p>
          <a:p>
            <a:pPr marL="1158037" lvl="2" indent="-304747" algn="l" rtl="0">
              <a:lnSpc>
                <a:spcPct val="90000"/>
              </a:lnSpc>
              <a:spcBef>
                <a:spcPts val="1066"/>
              </a:spcBef>
              <a:spcAft>
                <a:spcPts val="0"/>
              </a:spcAft>
              <a:buClr>
                <a:schemeClr val="dk1"/>
              </a:buClr>
              <a:buSzPts val="1800"/>
              <a:buChar char="–"/>
            </a:pPr>
            <a:r>
              <a:rPr lang="en-US" dirty="0">
                <a:latin typeface="Book Antiqua" panose="02040602050305030304" pitchFamily="18" charset="0"/>
              </a:rPr>
              <a:t>Must be kept on disk</a:t>
            </a:r>
            <a:endParaRPr dirty="0">
              <a:latin typeface="Book Antiqua" panose="02040602050305030304" pitchFamily="18" charset="0"/>
            </a:endParaRPr>
          </a:p>
          <a:p>
            <a:pPr marL="1158037" lvl="2" indent="-304747" algn="l" rtl="0">
              <a:lnSpc>
                <a:spcPct val="90000"/>
              </a:lnSpc>
              <a:spcBef>
                <a:spcPts val="1066"/>
              </a:spcBef>
              <a:spcAft>
                <a:spcPts val="0"/>
              </a:spcAft>
              <a:buClr>
                <a:schemeClr val="dk1"/>
              </a:buClr>
              <a:buSzPts val="1800"/>
              <a:buChar char="–"/>
            </a:pPr>
            <a:r>
              <a:rPr lang="en-US" dirty="0">
                <a:latin typeface="Book Antiqua" panose="02040602050305030304" pitchFamily="18" charset="0"/>
              </a:rPr>
              <a:t>Copy in memory and disk may differ</a:t>
            </a:r>
            <a:endParaRPr dirty="0">
              <a:latin typeface="Book Antiqua" panose="02040602050305030304" pitchFamily="18" charset="0"/>
            </a:endParaRPr>
          </a:p>
          <a:p>
            <a:pPr marL="1158037" lvl="2" indent="-304747" algn="l" rtl="0">
              <a:lnSpc>
                <a:spcPct val="90000"/>
              </a:lnSpc>
              <a:spcBef>
                <a:spcPts val="1066"/>
              </a:spcBef>
              <a:spcAft>
                <a:spcPts val="0"/>
              </a:spcAft>
              <a:buClr>
                <a:schemeClr val="dk1"/>
              </a:buClr>
              <a:buSzPts val="1800"/>
              <a:buChar char="–"/>
            </a:pPr>
            <a:r>
              <a:rPr lang="en-US" dirty="0">
                <a:latin typeface="Book Antiqua" panose="02040602050305030304" pitchFamily="18" charset="0"/>
              </a:rPr>
              <a:t>Cannot allow for block[</a:t>
            </a:r>
            <a:r>
              <a:rPr lang="en-US" i="1" dirty="0" err="1">
                <a:latin typeface="Book Antiqua" panose="02040602050305030304" pitchFamily="18" charset="0"/>
              </a:rPr>
              <a:t>i</a:t>
            </a:r>
            <a:r>
              <a:rPr lang="en-US" dirty="0">
                <a:latin typeface="Book Antiqua" panose="02040602050305030304" pitchFamily="18" charset="0"/>
              </a:rPr>
              <a:t>] to have a situation where bit[</a:t>
            </a:r>
            <a:r>
              <a:rPr lang="en-US" i="1" dirty="0" err="1">
                <a:latin typeface="Book Antiqua" panose="02040602050305030304" pitchFamily="18" charset="0"/>
              </a:rPr>
              <a:t>i</a:t>
            </a:r>
            <a:r>
              <a:rPr lang="en-US" dirty="0">
                <a:latin typeface="Book Antiqua" panose="02040602050305030304" pitchFamily="18" charset="0"/>
              </a:rPr>
              <a:t>] = 1 in memory and bit[</a:t>
            </a:r>
            <a:r>
              <a:rPr lang="en-US" i="1" dirty="0" err="1">
                <a:latin typeface="Book Antiqua" panose="02040602050305030304" pitchFamily="18" charset="0"/>
              </a:rPr>
              <a:t>i</a:t>
            </a:r>
            <a:r>
              <a:rPr lang="en-US" dirty="0">
                <a:latin typeface="Book Antiqua" panose="02040602050305030304" pitchFamily="18" charset="0"/>
              </a:rPr>
              <a:t>] = 0 on disk</a:t>
            </a:r>
            <a:endParaRPr dirty="0">
              <a:latin typeface="Book Antiqua" panose="02040602050305030304" pitchFamily="18" charset="0"/>
            </a:endParaRPr>
          </a:p>
          <a:p>
            <a:pPr marL="731392" lvl="1" indent="-304747" algn="l" rtl="0">
              <a:lnSpc>
                <a:spcPct val="90000"/>
              </a:lnSpc>
              <a:spcBef>
                <a:spcPts val="1066"/>
              </a:spcBef>
              <a:spcAft>
                <a:spcPts val="0"/>
              </a:spcAft>
              <a:buClr>
                <a:schemeClr val="dk1"/>
              </a:buClr>
              <a:buSzPts val="2000"/>
              <a:buChar char="–"/>
            </a:pPr>
            <a:r>
              <a:rPr lang="en-US" dirty="0">
                <a:latin typeface="Book Antiqua" panose="02040602050305030304" pitchFamily="18" charset="0"/>
              </a:rPr>
              <a:t>Solution:</a:t>
            </a:r>
            <a:endParaRPr dirty="0">
              <a:latin typeface="Book Antiqua" panose="02040602050305030304" pitchFamily="18" charset="0"/>
            </a:endParaRPr>
          </a:p>
          <a:p>
            <a:pPr marL="1158037" lvl="2" indent="-304747" algn="l" rtl="0">
              <a:lnSpc>
                <a:spcPct val="90000"/>
              </a:lnSpc>
              <a:spcBef>
                <a:spcPts val="1066"/>
              </a:spcBef>
              <a:spcAft>
                <a:spcPts val="0"/>
              </a:spcAft>
              <a:buClr>
                <a:schemeClr val="dk1"/>
              </a:buClr>
              <a:buSzPts val="1800"/>
              <a:buChar char="–"/>
            </a:pPr>
            <a:r>
              <a:rPr lang="en-US" dirty="0">
                <a:latin typeface="Book Antiqua" panose="02040602050305030304" pitchFamily="18" charset="0"/>
              </a:rPr>
              <a:t>Set bit[</a:t>
            </a:r>
            <a:r>
              <a:rPr lang="en-US" i="1" dirty="0" err="1">
                <a:latin typeface="Book Antiqua" panose="02040602050305030304" pitchFamily="18" charset="0"/>
              </a:rPr>
              <a:t>i</a:t>
            </a:r>
            <a:r>
              <a:rPr lang="en-US" dirty="0">
                <a:latin typeface="Book Antiqua" panose="02040602050305030304" pitchFamily="18" charset="0"/>
              </a:rPr>
              <a:t>] = 1 in disk</a:t>
            </a:r>
            <a:endParaRPr dirty="0">
              <a:latin typeface="Book Antiqua" panose="02040602050305030304" pitchFamily="18" charset="0"/>
            </a:endParaRPr>
          </a:p>
          <a:p>
            <a:pPr marL="1158037" lvl="2" indent="-304747" algn="l" rtl="0">
              <a:lnSpc>
                <a:spcPct val="90000"/>
              </a:lnSpc>
              <a:spcBef>
                <a:spcPts val="1066"/>
              </a:spcBef>
              <a:spcAft>
                <a:spcPts val="0"/>
              </a:spcAft>
              <a:buClr>
                <a:schemeClr val="dk1"/>
              </a:buClr>
              <a:buSzPts val="1800"/>
              <a:buChar char="–"/>
            </a:pPr>
            <a:r>
              <a:rPr lang="en-US" dirty="0">
                <a:latin typeface="Book Antiqua" panose="02040602050305030304" pitchFamily="18" charset="0"/>
              </a:rPr>
              <a:t>Allocate block[</a:t>
            </a:r>
            <a:r>
              <a:rPr lang="en-US" i="1" dirty="0" err="1">
                <a:latin typeface="Book Antiqua" panose="02040602050305030304" pitchFamily="18" charset="0"/>
              </a:rPr>
              <a:t>i</a:t>
            </a:r>
            <a:r>
              <a:rPr lang="en-US" dirty="0">
                <a:latin typeface="Book Antiqua" panose="02040602050305030304" pitchFamily="18" charset="0"/>
              </a:rPr>
              <a:t>]</a:t>
            </a:r>
            <a:endParaRPr dirty="0">
              <a:latin typeface="Book Antiqua" panose="02040602050305030304" pitchFamily="18" charset="0"/>
            </a:endParaRPr>
          </a:p>
          <a:p>
            <a:pPr marL="1158037" lvl="2" indent="-304747" algn="l" rtl="0">
              <a:lnSpc>
                <a:spcPct val="90000"/>
              </a:lnSpc>
              <a:spcBef>
                <a:spcPts val="1066"/>
              </a:spcBef>
              <a:spcAft>
                <a:spcPts val="0"/>
              </a:spcAft>
              <a:buClr>
                <a:schemeClr val="dk1"/>
              </a:buClr>
              <a:buSzPts val="1800"/>
              <a:buChar char="–"/>
            </a:pPr>
            <a:r>
              <a:rPr lang="en-US" dirty="0">
                <a:latin typeface="Book Antiqua" panose="02040602050305030304" pitchFamily="18" charset="0"/>
              </a:rPr>
              <a:t>Set bit[</a:t>
            </a:r>
            <a:r>
              <a:rPr lang="en-US" i="1" dirty="0" err="1">
                <a:latin typeface="Book Antiqua" panose="02040602050305030304" pitchFamily="18" charset="0"/>
              </a:rPr>
              <a:t>i</a:t>
            </a:r>
            <a:r>
              <a:rPr lang="en-US" dirty="0">
                <a:latin typeface="Book Antiqua" panose="02040602050305030304" pitchFamily="18" charset="0"/>
              </a:rPr>
              <a:t>] = 1 in memory</a:t>
            </a:r>
            <a:endParaRPr dirty="0">
              <a:latin typeface="Book Antiqua" panose="02040602050305030304" pitchFamily="18" charset="0"/>
            </a:endParaRPr>
          </a:p>
          <a:p>
            <a:pPr marL="0" lvl="0" indent="0" algn="l" rtl="0">
              <a:lnSpc>
                <a:spcPct val="95000"/>
              </a:lnSpc>
              <a:spcBef>
                <a:spcPts val="1866"/>
              </a:spcBef>
              <a:spcAft>
                <a:spcPts val="0"/>
              </a:spcAft>
              <a:buClr>
                <a:schemeClr val="dk1"/>
              </a:buClr>
              <a:buSzPts val="2400"/>
              <a:buNone/>
            </a:pPr>
            <a:endParaRPr dirty="0"/>
          </a:p>
        </p:txBody>
      </p:sp>
      <p:sp>
        <p:nvSpPr>
          <p:cNvPr id="1152" name="Google Shape;1152;p132"/>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122</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133"/>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Directory Implementation</a:t>
            </a:r>
            <a:endParaRPr dirty="0"/>
          </a:p>
        </p:txBody>
      </p:sp>
      <p:sp>
        <p:nvSpPr>
          <p:cNvPr id="1158" name="Google Shape;1158;p133"/>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dirty="0"/>
              <a:t>Linear list of file names with pointer to the data blocks</a:t>
            </a:r>
            <a:endParaRPr dirty="0"/>
          </a:p>
          <a:p>
            <a:pPr marL="731392" lvl="1" indent="-304747" algn="l" rtl="0">
              <a:lnSpc>
                <a:spcPct val="95000"/>
              </a:lnSpc>
              <a:spcBef>
                <a:spcPts val="1066"/>
              </a:spcBef>
              <a:spcAft>
                <a:spcPts val="0"/>
              </a:spcAft>
              <a:buClr>
                <a:schemeClr val="dk1"/>
              </a:buClr>
              <a:buSzPts val="2000"/>
              <a:buChar char="–"/>
            </a:pPr>
            <a:r>
              <a:rPr lang="en-US" dirty="0">
                <a:latin typeface="Book Antiqua" panose="02040602050305030304" pitchFamily="18" charset="0"/>
              </a:rPr>
              <a:t>simple to program</a:t>
            </a:r>
            <a:endParaRPr dirty="0">
              <a:latin typeface="Book Antiqua" panose="02040602050305030304" pitchFamily="18" charset="0"/>
            </a:endParaRPr>
          </a:p>
          <a:p>
            <a:pPr marL="731392" lvl="1" indent="-304747" algn="l" rtl="0">
              <a:lnSpc>
                <a:spcPct val="95000"/>
              </a:lnSpc>
              <a:spcBef>
                <a:spcPts val="1066"/>
              </a:spcBef>
              <a:spcAft>
                <a:spcPts val="0"/>
              </a:spcAft>
              <a:buClr>
                <a:schemeClr val="dk1"/>
              </a:buClr>
              <a:buSzPts val="2000"/>
              <a:buChar char="–"/>
            </a:pPr>
            <a:r>
              <a:rPr lang="en-US" dirty="0">
                <a:latin typeface="Book Antiqua" panose="02040602050305030304" pitchFamily="18" charset="0"/>
              </a:rPr>
              <a:t>time-consuming to execute</a:t>
            </a:r>
            <a:endParaRPr dirty="0">
              <a:latin typeface="Book Antiqua" panose="02040602050305030304" pitchFamily="18" charset="0"/>
            </a:endParaRPr>
          </a:p>
          <a:p>
            <a:pPr marL="304747" lvl="0" indent="-304747" algn="l" rtl="0">
              <a:lnSpc>
                <a:spcPct val="95000"/>
              </a:lnSpc>
              <a:spcBef>
                <a:spcPts val="1866"/>
              </a:spcBef>
              <a:spcAft>
                <a:spcPts val="0"/>
              </a:spcAft>
              <a:buClr>
                <a:schemeClr val="dk1"/>
              </a:buClr>
              <a:buSzPts val="2400"/>
              <a:buChar char="•"/>
            </a:pPr>
            <a:r>
              <a:rPr lang="en-US" dirty="0"/>
              <a:t>Hash Table – linear list with hash data structure</a:t>
            </a:r>
            <a:endParaRPr dirty="0"/>
          </a:p>
          <a:p>
            <a:pPr marL="731392" lvl="1" indent="-304747" algn="l" rtl="0">
              <a:lnSpc>
                <a:spcPct val="95000"/>
              </a:lnSpc>
              <a:spcBef>
                <a:spcPts val="1066"/>
              </a:spcBef>
              <a:spcAft>
                <a:spcPts val="0"/>
              </a:spcAft>
              <a:buClr>
                <a:schemeClr val="dk1"/>
              </a:buClr>
              <a:buSzPts val="2000"/>
              <a:buChar char="–"/>
            </a:pPr>
            <a:r>
              <a:rPr lang="en-US" dirty="0">
                <a:latin typeface="Book Antiqua" panose="02040602050305030304" pitchFamily="18" charset="0"/>
              </a:rPr>
              <a:t>decreases directory search time</a:t>
            </a:r>
            <a:endParaRPr dirty="0">
              <a:latin typeface="Book Antiqua" panose="02040602050305030304" pitchFamily="18" charset="0"/>
            </a:endParaRPr>
          </a:p>
          <a:p>
            <a:pPr marL="731392" lvl="1" indent="-304747" algn="l" rtl="0">
              <a:lnSpc>
                <a:spcPct val="95000"/>
              </a:lnSpc>
              <a:spcBef>
                <a:spcPts val="1066"/>
              </a:spcBef>
              <a:spcAft>
                <a:spcPts val="0"/>
              </a:spcAft>
              <a:buClr>
                <a:srgbClr val="3366FF"/>
              </a:buClr>
              <a:buSzPts val="2000"/>
              <a:buChar char="–"/>
            </a:pPr>
            <a:r>
              <a:rPr lang="en-US" dirty="0">
                <a:solidFill>
                  <a:srgbClr val="3366FF"/>
                </a:solidFill>
                <a:latin typeface="Book Antiqua" panose="02040602050305030304" pitchFamily="18" charset="0"/>
              </a:rPr>
              <a:t>collisions </a:t>
            </a:r>
            <a:r>
              <a:rPr lang="en-US" dirty="0">
                <a:latin typeface="Book Antiqua" panose="02040602050305030304" pitchFamily="18" charset="0"/>
              </a:rPr>
              <a:t>– situations where two file names hash to the same location</a:t>
            </a:r>
            <a:endParaRPr dirty="0">
              <a:latin typeface="Book Antiqua" panose="02040602050305030304" pitchFamily="18" charset="0"/>
            </a:endParaRPr>
          </a:p>
          <a:p>
            <a:pPr marL="731392" lvl="1" indent="-304747" algn="l" rtl="0">
              <a:lnSpc>
                <a:spcPct val="95000"/>
              </a:lnSpc>
              <a:spcBef>
                <a:spcPts val="1066"/>
              </a:spcBef>
              <a:spcAft>
                <a:spcPts val="0"/>
              </a:spcAft>
              <a:buClr>
                <a:schemeClr val="dk1"/>
              </a:buClr>
              <a:buSzPts val="2000"/>
              <a:buChar char="–"/>
            </a:pPr>
            <a:r>
              <a:rPr lang="en-US" dirty="0">
                <a:latin typeface="Book Antiqua" panose="02040602050305030304" pitchFamily="18" charset="0"/>
              </a:rPr>
              <a:t>fixed size</a:t>
            </a:r>
            <a:endParaRPr dirty="0">
              <a:latin typeface="Book Antiqua" panose="02040602050305030304" pitchFamily="18" charset="0"/>
            </a:endParaRPr>
          </a:p>
          <a:p>
            <a:pPr marL="0" lvl="0" indent="0" algn="l" rtl="0">
              <a:lnSpc>
                <a:spcPct val="95000"/>
              </a:lnSpc>
              <a:spcBef>
                <a:spcPts val="1866"/>
              </a:spcBef>
              <a:spcAft>
                <a:spcPts val="0"/>
              </a:spcAft>
              <a:buClr>
                <a:schemeClr val="dk1"/>
              </a:buClr>
              <a:buSzPts val="2400"/>
              <a:buNone/>
            </a:pPr>
            <a:endParaRPr dirty="0"/>
          </a:p>
        </p:txBody>
      </p:sp>
      <p:sp>
        <p:nvSpPr>
          <p:cNvPr id="1159" name="Google Shape;1159;p133"/>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123</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134"/>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Linked Free Space List on Disk</a:t>
            </a:r>
            <a:endParaRPr dirty="0"/>
          </a:p>
        </p:txBody>
      </p:sp>
      <p:sp>
        <p:nvSpPr>
          <p:cNvPr id="1165" name="Google Shape;1165;p134"/>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124</a:t>
            </a:fld>
            <a:endParaRPr/>
          </a:p>
        </p:txBody>
      </p:sp>
      <p:pic>
        <p:nvPicPr>
          <p:cNvPr id="1166" name="Google Shape;1166;p134"/>
          <p:cNvPicPr preferRelativeResize="0">
            <a:picLocks noGrp="1"/>
          </p:cNvPicPr>
          <p:nvPr>
            <p:ph type="body" idx="1"/>
          </p:nvPr>
        </p:nvPicPr>
        <p:blipFill rotWithShape="1">
          <a:blip r:embed="rId3">
            <a:alphaModFix/>
          </a:blip>
          <a:srcRect/>
          <a:stretch/>
        </p:blipFill>
        <p:spPr>
          <a:xfrm>
            <a:off x="4105955" y="1701800"/>
            <a:ext cx="4180114" cy="4470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135"/>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Efficiency and Performance</a:t>
            </a:r>
            <a:endParaRPr dirty="0"/>
          </a:p>
        </p:txBody>
      </p:sp>
      <p:sp>
        <p:nvSpPr>
          <p:cNvPr id="1172" name="Google Shape;1172;p135"/>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dirty="0"/>
              <a:t>Efficiency dependent on:</a:t>
            </a:r>
            <a:endParaRPr dirty="0"/>
          </a:p>
          <a:p>
            <a:pPr marL="731392" lvl="1" indent="-304747" algn="l" rtl="0">
              <a:lnSpc>
                <a:spcPct val="95000"/>
              </a:lnSpc>
              <a:spcBef>
                <a:spcPts val="1066"/>
              </a:spcBef>
              <a:spcAft>
                <a:spcPts val="0"/>
              </a:spcAft>
              <a:buClr>
                <a:schemeClr val="dk1"/>
              </a:buClr>
              <a:buSzPts val="2000"/>
              <a:buChar char="–"/>
            </a:pPr>
            <a:r>
              <a:rPr lang="en-US" dirty="0">
                <a:latin typeface="Book Antiqua" panose="02040602050305030304" pitchFamily="18" charset="0"/>
              </a:rPr>
              <a:t>disk allocation and directory algorithms</a:t>
            </a:r>
            <a:endParaRPr dirty="0">
              <a:latin typeface="Book Antiqua" panose="02040602050305030304" pitchFamily="18" charset="0"/>
            </a:endParaRPr>
          </a:p>
          <a:p>
            <a:pPr marL="731392" lvl="1" indent="-304747" algn="l" rtl="0">
              <a:lnSpc>
                <a:spcPct val="95000"/>
              </a:lnSpc>
              <a:spcBef>
                <a:spcPts val="1066"/>
              </a:spcBef>
              <a:spcAft>
                <a:spcPts val="0"/>
              </a:spcAft>
              <a:buClr>
                <a:schemeClr val="dk1"/>
              </a:buClr>
              <a:buSzPts val="2000"/>
              <a:buChar char="–"/>
            </a:pPr>
            <a:r>
              <a:rPr lang="en-US" dirty="0">
                <a:latin typeface="Book Antiqua" panose="02040602050305030304" pitchFamily="18" charset="0"/>
              </a:rPr>
              <a:t>types of data kept in file’s directory entry</a:t>
            </a:r>
            <a:br>
              <a:rPr lang="en-US" dirty="0">
                <a:latin typeface="Book Antiqua" panose="02040602050305030304" pitchFamily="18" charset="0"/>
              </a:rPr>
            </a:br>
            <a:endParaRPr dirty="0">
              <a:latin typeface="Book Antiqua" panose="02040602050305030304" pitchFamily="18" charset="0"/>
            </a:endParaRPr>
          </a:p>
          <a:p>
            <a:pPr marL="304747" lvl="0" indent="-304747" algn="l" rtl="0">
              <a:lnSpc>
                <a:spcPct val="95000"/>
              </a:lnSpc>
              <a:spcBef>
                <a:spcPts val="1866"/>
              </a:spcBef>
              <a:spcAft>
                <a:spcPts val="0"/>
              </a:spcAft>
              <a:buClr>
                <a:schemeClr val="dk1"/>
              </a:buClr>
              <a:buSzPts val="2400"/>
              <a:buChar char="•"/>
            </a:pPr>
            <a:r>
              <a:rPr lang="en-US" dirty="0"/>
              <a:t>Performance</a:t>
            </a:r>
            <a:endParaRPr dirty="0"/>
          </a:p>
          <a:p>
            <a:pPr marL="731392" lvl="1" indent="-304747" algn="l" rtl="0">
              <a:lnSpc>
                <a:spcPct val="95000"/>
              </a:lnSpc>
              <a:spcBef>
                <a:spcPts val="1066"/>
              </a:spcBef>
              <a:spcAft>
                <a:spcPts val="0"/>
              </a:spcAft>
              <a:buClr>
                <a:schemeClr val="dk1"/>
              </a:buClr>
              <a:buSzPts val="2000"/>
              <a:buChar char="–"/>
            </a:pPr>
            <a:r>
              <a:rPr lang="en-US" dirty="0">
                <a:latin typeface="Book Antiqua" panose="02040602050305030304" pitchFamily="18" charset="0"/>
              </a:rPr>
              <a:t>disk cache – separate section of main memory for frequently used blocks</a:t>
            </a:r>
            <a:endParaRPr dirty="0">
              <a:latin typeface="Book Antiqua" panose="02040602050305030304" pitchFamily="18" charset="0"/>
            </a:endParaRPr>
          </a:p>
          <a:p>
            <a:pPr marL="731392" lvl="1" indent="-304747" algn="l" rtl="0">
              <a:lnSpc>
                <a:spcPct val="95000"/>
              </a:lnSpc>
              <a:spcBef>
                <a:spcPts val="1066"/>
              </a:spcBef>
              <a:spcAft>
                <a:spcPts val="0"/>
              </a:spcAft>
              <a:buClr>
                <a:schemeClr val="dk1"/>
              </a:buClr>
              <a:buSzPts val="2000"/>
              <a:buChar char="–"/>
            </a:pPr>
            <a:r>
              <a:rPr lang="en-US" dirty="0">
                <a:latin typeface="Book Antiqua" panose="02040602050305030304" pitchFamily="18" charset="0"/>
              </a:rPr>
              <a:t>free-behind and read-ahead – techniques to optimize sequential access</a:t>
            </a:r>
            <a:endParaRPr dirty="0">
              <a:latin typeface="Book Antiqua" panose="02040602050305030304" pitchFamily="18" charset="0"/>
            </a:endParaRPr>
          </a:p>
          <a:p>
            <a:pPr marL="731392" lvl="1" indent="-304747" algn="l" rtl="0">
              <a:lnSpc>
                <a:spcPct val="95000"/>
              </a:lnSpc>
              <a:spcBef>
                <a:spcPts val="1066"/>
              </a:spcBef>
              <a:spcAft>
                <a:spcPts val="0"/>
              </a:spcAft>
              <a:buClr>
                <a:schemeClr val="dk1"/>
              </a:buClr>
              <a:buSzPts val="2000"/>
              <a:buChar char="–"/>
            </a:pPr>
            <a:r>
              <a:rPr lang="en-US" dirty="0">
                <a:latin typeface="Book Antiqua" panose="02040602050305030304" pitchFamily="18" charset="0"/>
              </a:rPr>
              <a:t>improve PC performance by dedicating section of memory as virtual disk, or RAM disk</a:t>
            </a:r>
            <a:endParaRPr dirty="0">
              <a:latin typeface="Book Antiqua" panose="02040602050305030304" pitchFamily="18" charset="0"/>
            </a:endParaRPr>
          </a:p>
          <a:p>
            <a:pPr marL="0" lvl="0" indent="0" algn="l" rtl="0">
              <a:lnSpc>
                <a:spcPct val="95000"/>
              </a:lnSpc>
              <a:spcBef>
                <a:spcPts val="1866"/>
              </a:spcBef>
              <a:spcAft>
                <a:spcPts val="0"/>
              </a:spcAft>
              <a:buClr>
                <a:schemeClr val="dk1"/>
              </a:buClr>
              <a:buSzPts val="2400"/>
              <a:buNone/>
            </a:pPr>
            <a:endParaRPr dirty="0"/>
          </a:p>
        </p:txBody>
      </p:sp>
      <p:sp>
        <p:nvSpPr>
          <p:cNvPr id="1173" name="Google Shape;1173;p135"/>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125</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136"/>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ctr" rtl="0">
              <a:lnSpc>
                <a:spcPct val="85000"/>
              </a:lnSpc>
              <a:spcBef>
                <a:spcPts val="0"/>
              </a:spcBef>
              <a:spcAft>
                <a:spcPts val="0"/>
              </a:spcAft>
              <a:buClr>
                <a:schemeClr val="dk1"/>
              </a:buClr>
              <a:buSzPts val="4400"/>
              <a:buFont typeface="Century Gothic"/>
              <a:buNone/>
            </a:pPr>
            <a:r>
              <a:rPr lang="en-US" dirty="0"/>
              <a:t>Free Space Management</a:t>
            </a:r>
            <a:endParaRPr dirty="0"/>
          </a:p>
        </p:txBody>
      </p:sp>
      <p:sp>
        <p:nvSpPr>
          <p:cNvPr id="1179" name="Google Shape;1179;p136"/>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None/>
            </a:pPr>
            <a:r>
              <a:rPr lang="en-US" dirty="0"/>
              <a:t>Objectives :</a:t>
            </a:r>
            <a:endParaRPr dirty="0"/>
          </a:p>
          <a:p>
            <a:pPr marL="304747" lvl="0" indent="-304747" algn="l" rtl="0">
              <a:lnSpc>
                <a:spcPct val="95000"/>
              </a:lnSpc>
              <a:spcBef>
                <a:spcPts val="1866"/>
              </a:spcBef>
              <a:spcAft>
                <a:spcPts val="0"/>
              </a:spcAft>
              <a:buClr>
                <a:schemeClr val="dk1"/>
              </a:buClr>
              <a:buSzPts val="2400"/>
              <a:buChar char="•"/>
            </a:pPr>
            <a:r>
              <a:rPr lang="en-US" dirty="0"/>
              <a:t>Operating system maintains a list of free disk spaces to keep track of all disk blocks which are not being used by any file. </a:t>
            </a:r>
            <a:endParaRPr dirty="0"/>
          </a:p>
          <a:p>
            <a:pPr marL="304747" lvl="0" indent="-304747" algn="l" rtl="0">
              <a:lnSpc>
                <a:spcPct val="95000"/>
              </a:lnSpc>
              <a:spcBef>
                <a:spcPts val="1866"/>
              </a:spcBef>
              <a:spcAft>
                <a:spcPts val="0"/>
              </a:spcAft>
              <a:buClr>
                <a:schemeClr val="dk1"/>
              </a:buClr>
              <a:buSzPts val="2400"/>
              <a:buChar char="•"/>
            </a:pPr>
            <a:r>
              <a:rPr lang="en-US" dirty="0"/>
              <a:t>Whenever a file has to be created, the list of free disk space is searched for and then allocated to the new file. </a:t>
            </a:r>
            <a:endParaRPr dirty="0"/>
          </a:p>
          <a:p>
            <a:pPr marL="304747" lvl="0" indent="-304747" algn="l" rtl="0">
              <a:lnSpc>
                <a:spcPct val="95000"/>
              </a:lnSpc>
              <a:spcBef>
                <a:spcPts val="1866"/>
              </a:spcBef>
              <a:spcAft>
                <a:spcPts val="0"/>
              </a:spcAft>
              <a:buClr>
                <a:schemeClr val="dk1"/>
              </a:buClr>
              <a:buSzPts val="2400"/>
              <a:buChar char="•"/>
            </a:pPr>
            <a:r>
              <a:rPr lang="en-US" dirty="0"/>
              <a:t>A file system is responsible to allocate the free blocks to the file therefore it has to keep track of all the free blocks present in the disk. </a:t>
            </a:r>
            <a:endParaRPr dirty="0"/>
          </a:p>
          <a:p>
            <a:pPr marL="304747" lvl="0" indent="-304747" algn="l" rtl="0">
              <a:lnSpc>
                <a:spcPct val="95000"/>
              </a:lnSpc>
              <a:spcBef>
                <a:spcPts val="1866"/>
              </a:spcBef>
              <a:spcAft>
                <a:spcPts val="0"/>
              </a:spcAft>
              <a:buClr>
                <a:schemeClr val="dk1"/>
              </a:buClr>
              <a:buSzPts val="2400"/>
              <a:buChar char="•"/>
            </a:pPr>
            <a:r>
              <a:rPr lang="en-US" dirty="0"/>
              <a:t>Hence there is need for understanding the methods available for managing free space in the disk</a:t>
            </a:r>
            <a:endParaRPr dirty="0"/>
          </a:p>
        </p:txBody>
      </p:sp>
      <p:sp>
        <p:nvSpPr>
          <p:cNvPr id="1180" name="Google Shape;1180;p136"/>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126</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137"/>
          <p:cNvSpPr txBox="1">
            <a:spLocks noGrp="1"/>
          </p:cNvSpPr>
          <p:nvPr>
            <p:ph type="ctrTitle"/>
          </p:nvPr>
        </p:nvSpPr>
        <p:spPr>
          <a:xfrm>
            <a:off x="1015736" y="381001"/>
            <a:ext cx="10360501" cy="762000"/>
          </a:xfrm>
          <a:prstGeom prst="rect">
            <a:avLst/>
          </a:prstGeom>
          <a:noFill/>
          <a:ln>
            <a:noFill/>
          </a:ln>
        </p:spPr>
        <p:txBody>
          <a:bodyPr spcFirstLastPara="1" wrap="square" lIns="121875" tIns="60925" rIns="121875" bIns="60925" anchor="b" anchorCtr="0">
            <a:noAutofit/>
          </a:bodyPr>
          <a:lstStyle/>
          <a:p>
            <a:pPr marL="0" lvl="0" indent="0" algn="l" rtl="0">
              <a:lnSpc>
                <a:spcPct val="90000"/>
              </a:lnSpc>
              <a:spcBef>
                <a:spcPts val="0"/>
              </a:spcBef>
              <a:spcAft>
                <a:spcPts val="0"/>
              </a:spcAft>
              <a:buClr>
                <a:schemeClr val="dk1"/>
              </a:buClr>
              <a:buSzPts val="2800"/>
              <a:buFont typeface="Century Gothic"/>
              <a:buNone/>
            </a:pPr>
            <a:r>
              <a:rPr lang="en-US" sz="2800" b="1" dirty="0"/>
              <a:t>Understanding the methods available for maintaining the free spaces in the disk </a:t>
            </a:r>
            <a:endParaRPr dirty="0"/>
          </a:p>
        </p:txBody>
      </p:sp>
      <p:sp>
        <p:nvSpPr>
          <p:cNvPr id="1186" name="Google Shape;1186;p137"/>
          <p:cNvSpPr txBox="1">
            <a:spLocks noGrp="1"/>
          </p:cNvSpPr>
          <p:nvPr>
            <p:ph type="subTitle" idx="1"/>
          </p:nvPr>
        </p:nvSpPr>
        <p:spPr>
          <a:xfrm>
            <a:off x="1015736" y="1524000"/>
            <a:ext cx="10563648" cy="4953000"/>
          </a:xfrm>
          <a:prstGeom prst="rect">
            <a:avLst/>
          </a:prstGeom>
          <a:noFill/>
          <a:ln>
            <a:noFill/>
          </a:ln>
        </p:spPr>
        <p:txBody>
          <a:bodyPr spcFirstLastPara="1" wrap="square" lIns="121875" tIns="60925" rIns="121875" bIns="60925" anchor="t" anchorCtr="0">
            <a:normAutofit/>
          </a:bodyPr>
          <a:lstStyle/>
          <a:p>
            <a:pPr marL="0" lvl="0" indent="0" algn="just" rtl="0">
              <a:lnSpc>
                <a:spcPct val="95000"/>
              </a:lnSpc>
              <a:spcBef>
                <a:spcPts val="0"/>
              </a:spcBef>
              <a:spcAft>
                <a:spcPts val="0"/>
              </a:spcAft>
              <a:buClr>
                <a:schemeClr val="dk1"/>
              </a:buClr>
              <a:buSzPts val="2800"/>
              <a:buNone/>
            </a:pPr>
            <a:r>
              <a:rPr lang="en-US" dirty="0">
                <a:solidFill>
                  <a:schemeClr val="dk1"/>
                </a:solidFill>
              </a:rPr>
              <a:t>The system keeps tracks of the free disk blocks for allocating space to files when they are created. </a:t>
            </a:r>
            <a:endParaRPr dirty="0">
              <a:solidFill>
                <a:schemeClr val="dk1"/>
              </a:solidFill>
            </a:endParaRPr>
          </a:p>
          <a:p>
            <a:pPr marL="0" lvl="0" indent="0" algn="just" rtl="0">
              <a:lnSpc>
                <a:spcPct val="95000"/>
              </a:lnSpc>
              <a:spcBef>
                <a:spcPts val="0"/>
              </a:spcBef>
              <a:spcAft>
                <a:spcPts val="0"/>
              </a:spcAft>
              <a:buClr>
                <a:schemeClr val="dk1"/>
              </a:buClr>
              <a:buSzPts val="2800"/>
              <a:buNone/>
            </a:pPr>
            <a:endParaRPr dirty="0">
              <a:solidFill>
                <a:schemeClr val="dk1"/>
              </a:solidFill>
            </a:endParaRPr>
          </a:p>
          <a:p>
            <a:pPr marL="0" lvl="0" indent="0" algn="just" rtl="0">
              <a:lnSpc>
                <a:spcPct val="95000"/>
              </a:lnSpc>
              <a:spcBef>
                <a:spcPts val="0"/>
              </a:spcBef>
              <a:spcAft>
                <a:spcPts val="0"/>
              </a:spcAft>
              <a:buClr>
                <a:schemeClr val="dk1"/>
              </a:buClr>
              <a:buSzPts val="2800"/>
              <a:buNone/>
            </a:pPr>
            <a:r>
              <a:rPr lang="en-US" dirty="0">
                <a:solidFill>
                  <a:schemeClr val="dk1"/>
                </a:solidFill>
              </a:rPr>
              <a:t>Also, to reuse the space released from deleting the files, free space management becomes crucial. </a:t>
            </a:r>
            <a:endParaRPr dirty="0">
              <a:solidFill>
                <a:schemeClr val="dk1"/>
              </a:solidFill>
            </a:endParaRPr>
          </a:p>
          <a:p>
            <a:pPr marL="0" lvl="0" indent="0" algn="just" rtl="0">
              <a:lnSpc>
                <a:spcPct val="95000"/>
              </a:lnSpc>
              <a:spcBef>
                <a:spcPts val="0"/>
              </a:spcBef>
              <a:spcAft>
                <a:spcPts val="0"/>
              </a:spcAft>
              <a:buClr>
                <a:schemeClr val="dk1"/>
              </a:buClr>
              <a:buSzPts val="2800"/>
              <a:buNone/>
            </a:pPr>
            <a:endParaRPr dirty="0">
              <a:solidFill>
                <a:schemeClr val="dk1"/>
              </a:solidFill>
            </a:endParaRPr>
          </a:p>
          <a:p>
            <a:pPr marL="0" lvl="0" indent="0" algn="just" rtl="0">
              <a:lnSpc>
                <a:spcPct val="95000"/>
              </a:lnSpc>
              <a:spcBef>
                <a:spcPts val="0"/>
              </a:spcBef>
              <a:spcAft>
                <a:spcPts val="0"/>
              </a:spcAft>
              <a:buClr>
                <a:schemeClr val="dk1"/>
              </a:buClr>
              <a:buSzPts val="2800"/>
              <a:buNone/>
            </a:pPr>
            <a:r>
              <a:rPr lang="en-US" dirty="0">
                <a:solidFill>
                  <a:schemeClr val="dk1"/>
                </a:solidFill>
              </a:rPr>
              <a:t>The system maintains a free space list which keeps track of the disk blocks that are not allocated to some file or directory. </a:t>
            </a:r>
            <a:endParaRPr dirty="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90"/>
        <p:cNvGrpSpPr/>
        <p:nvPr/>
      </p:nvGrpSpPr>
      <p:grpSpPr>
        <a:xfrm>
          <a:off x="0" y="0"/>
          <a:ext cx="0" cy="0"/>
          <a:chOff x="0" y="0"/>
          <a:chExt cx="0" cy="0"/>
        </a:xfrm>
      </p:grpSpPr>
      <p:sp>
        <p:nvSpPr>
          <p:cNvPr id="1191" name="Google Shape;1191;p138"/>
          <p:cNvSpPr txBox="1">
            <a:spLocks noGrp="1"/>
          </p:cNvSpPr>
          <p:nvPr>
            <p:ph type="body" idx="1"/>
          </p:nvPr>
        </p:nvSpPr>
        <p:spPr>
          <a:xfrm>
            <a:off x="609441" y="381001"/>
            <a:ext cx="10969943" cy="5745163"/>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dirty="0">
                <a:solidFill>
                  <a:schemeClr val="dk1"/>
                </a:solidFill>
              </a:rPr>
              <a:t>The free space list can be implemented mainly as:</a:t>
            </a:r>
            <a:endParaRPr dirty="0"/>
          </a:p>
          <a:p>
            <a:pPr marL="304747" lvl="0" indent="-304747" algn="l" rtl="0">
              <a:lnSpc>
                <a:spcPct val="95000"/>
              </a:lnSpc>
              <a:spcBef>
                <a:spcPts val="1866"/>
              </a:spcBef>
              <a:spcAft>
                <a:spcPts val="0"/>
              </a:spcAft>
              <a:buClr>
                <a:schemeClr val="dk1"/>
              </a:buClr>
              <a:buSzPts val="2400"/>
              <a:buNone/>
            </a:pPr>
            <a:r>
              <a:rPr lang="en-US" b="1" dirty="0"/>
              <a:t>1.Bitmap or Bit vector </a:t>
            </a:r>
            <a:endParaRPr b="1" dirty="0"/>
          </a:p>
          <a:p>
            <a:pPr marL="304747" lvl="0" indent="-304747" algn="l" rtl="0">
              <a:lnSpc>
                <a:spcPct val="95000"/>
              </a:lnSpc>
              <a:spcBef>
                <a:spcPts val="1866"/>
              </a:spcBef>
              <a:spcAft>
                <a:spcPts val="0"/>
              </a:spcAft>
              <a:buClr>
                <a:schemeClr val="dk1"/>
              </a:buClr>
              <a:buSzPts val="2400"/>
              <a:buChar char="•"/>
            </a:pPr>
            <a:r>
              <a:rPr lang="en-US" dirty="0"/>
              <a:t>A Bitmap or Bit Vector is series or collection of bits where each bit corresponds to a disk block. </a:t>
            </a:r>
            <a:endParaRPr dirty="0"/>
          </a:p>
          <a:p>
            <a:pPr marL="304747" lvl="0" indent="-152347" algn="l" rtl="0">
              <a:lnSpc>
                <a:spcPct val="95000"/>
              </a:lnSpc>
              <a:spcBef>
                <a:spcPts val="1866"/>
              </a:spcBef>
              <a:spcAft>
                <a:spcPts val="0"/>
              </a:spcAft>
              <a:buClr>
                <a:schemeClr val="dk1"/>
              </a:buClr>
              <a:buSzPts val="2400"/>
              <a:buNone/>
            </a:pPr>
            <a:endParaRPr dirty="0"/>
          </a:p>
          <a:p>
            <a:pPr marL="304747" lvl="0" indent="-304747" algn="l" rtl="0">
              <a:lnSpc>
                <a:spcPct val="95000"/>
              </a:lnSpc>
              <a:spcBef>
                <a:spcPts val="1866"/>
              </a:spcBef>
              <a:spcAft>
                <a:spcPts val="0"/>
              </a:spcAft>
              <a:buClr>
                <a:schemeClr val="dk1"/>
              </a:buClr>
              <a:buSzPts val="2400"/>
              <a:buChar char="•"/>
            </a:pPr>
            <a:r>
              <a:rPr lang="en-US" dirty="0"/>
              <a:t>The bit can take two values: 0 and 1: </a:t>
            </a:r>
            <a:r>
              <a:rPr lang="en-US" i="1" dirty="0"/>
              <a:t>0 indicates that the block is allocated</a:t>
            </a:r>
            <a:r>
              <a:rPr lang="en-US" dirty="0"/>
              <a:t> and 1 indicates a free block.</a:t>
            </a:r>
            <a:br>
              <a:rPr lang="en-US" dirty="0"/>
            </a:br>
            <a:endParaRPr dirty="0"/>
          </a:p>
          <a:p>
            <a:pPr marL="304747" lvl="0" indent="-304747" algn="l" rtl="0">
              <a:lnSpc>
                <a:spcPct val="95000"/>
              </a:lnSpc>
              <a:spcBef>
                <a:spcPts val="1866"/>
              </a:spcBef>
              <a:spcAft>
                <a:spcPts val="0"/>
              </a:spcAft>
              <a:buClr>
                <a:schemeClr val="dk1"/>
              </a:buClr>
              <a:buSzPts val="2400"/>
              <a:buChar char="•"/>
            </a:pPr>
            <a:r>
              <a:rPr lang="en-US" dirty="0"/>
              <a:t>The given instance of disk blocks on the disk in </a:t>
            </a:r>
            <a:r>
              <a:rPr lang="en-US" i="1" dirty="0"/>
              <a:t>Figure 1</a:t>
            </a:r>
            <a:r>
              <a:rPr lang="en-US" dirty="0"/>
              <a:t> (where green blocks are allocated) can be represented by a bitmap of 16 bits as:</a:t>
            </a:r>
            <a:r>
              <a:rPr lang="en-US" b="1" dirty="0"/>
              <a:t> 0000111000000110</a:t>
            </a:r>
            <a:r>
              <a:rPr lang="en-US" dirty="0"/>
              <a:t>.</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95"/>
        <p:cNvGrpSpPr/>
        <p:nvPr/>
      </p:nvGrpSpPr>
      <p:grpSpPr>
        <a:xfrm>
          <a:off x="0" y="0"/>
          <a:ext cx="0" cy="0"/>
          <a:chOff x="0" y="0"/>
          <a:chExt cx="0" cy="0"/>
        </a:xfrm>
      </p:grpSpPr>
      <p:sp>
        <p:nvSpPr>
          <p:cNvPr id="1196" name="Google Shape;1196;p139"/>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b="1" dirty="0"/>
              <a:t>Bitmap or Bit vector </a:t>
            </a:r>
            <a:endParaRPr dirty="0"/>
          </a:p>
        </p:txBody>
      </p:sp>
      <p:pic>
        <p:nvPicPr>
          <p:cNvPr id="1197" name="Google Shape;1197;p139"/>
          <p:cNvPicPr preferRelativeResize="0">
            <a:picLocks noGrp="1"/>
          </p:cNvPicPr>
          <p:nvPr>
            <p:ph type="body" idx="1"/>
          </p:nvPr>
        </p:nvPicPr>
        <p:blipFill rotWithShape="1">
          <a:blip r:embed="rId3">
            <a:alphaModFix/>
          </a:blip>
          <a:srcRect/>
          <a:stretch/>
        </p:blipFill>
        <p:spPr>
          <a:xfrm>
            <a:off x="0" y="1437952"/>
            <a:ext cx="5583322" cy="5420048"/>
          </a:xfrm>
          <a:prstGeom prst="rect">
            <a:avLst/>
          </a:prstGeom>
          <a:noFill/>
          <a:ln>
            <a:noFill/>
          </a:ln>
        </p:spPr>
      </p:pic>
      <p:sp>
        <p:nvSpPr>
          <p:cNvPr id="1198" name="Google Shape;1198;p139"/>
          <p:cNvSpPr txBox="1"/>
          <p:nvPr/>
        </p:nvSpPr>
        <p:spPr>
          <a:xfrm>
            <a:off x="3961368" y="2209800"/>
            <a:ext cx="8227457" cy="52629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Book Antiqua" panose="02040602050305030304" pitchFamily="18" charset="0"/>
                <a:ea typeface="Century Gothic"/>
                <a:cs typeface="Century Gothic"/>
                <a:sym typeface="Century Gothic"/>
              </a:rPr>
              <a:t>The block number can be calculated as:</a:t>
            </a:r>
            <a:br>
              <a:rPr lang="en-US" sz="2400" b="0" i="0" u="none" strike="noStrike" cap="none" dirty="0">
                <a:solidFill>
                  <a:schemeClr val="dk1"/>
                </a:solidFill>
                <a:latin typeface="Book Antiqua" panose="02040602050305030304" pitchFamily="18" charset="0"/>
                <a:ea typeface="Century Gothic"/>
                <a:cs typeface="Century Gothic"/>
                <a:sym typeface="Century Gothic"/>
              </a:rPr>
            </a:br>
            <a:r>
              <a:rPr lang="en-US" sz="2400" b="0" i="1" u="none" strike="noStrike" cap="none" dirty="0">
                <a:solidFill>
                  <a:schemeClr val="dk1"/>
                </a:solidFill>
                <a:latin typeface="Book Antiqua" panose="02040602050305030304" pitchFamily="18" charset="0"/>
                <a:ea typeface="Century Gothic"/>
                <a:cs typeface="Century Gothic"/>
                <a:sym typeface="Century Gothic"/>
              </a:rPr>
              <a:t>(number of bits per word) *(number of 0-values words) + offset of bit first bit 1 in the non-zero word </a:t>
            </a:r>
            <a:r>
              <a:rPr lang="en-US" sz="2400" b="0" i="0" u="none" strike="noStrike" cap="none" dirty="0">
                <a:solidFill>
                  <a:schemeClr val="dk1"/>
                </a:solidFill>
                <a:latin typeface="Book Antiqua" panose="02040602050305030304" pitchFamily="18" charset="0"/>
                <a:ea typeface="Century Gothic"/>
                <a:cs typeface="Century Gothic"/>
                <a:sym typeface="Century Gothic"/>
              </a:rPr>
              <a:t>.</a:t>
            </a:r>
            <a:endParaRPr sz="1400" b="0" i="0" u="none" strike="noStrike" cap="none" dirty="0">
              <a:solidFill>
                <a:srgbClr val="000000"/>
              </a:solidFill>
              <a:latin typeface="Book Antiqua" panose="02040602050305030304" pitchFamily="18" charset="0"/>
              <a:sym typeface="Arial"/>
            </a:endParaRPr>
          </a:p>
          <a:p>
            <a:pPr marL="0" marR="0" lvl="0" indent="0" algn="l"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Book Antiqua" panose="02040602050305030304" pitchFamily="18" charset="0"/>
              <a:ea typeface="Century Gothic"/>
              <a:cs typeface="Century Gothic"/>
              <a:sym typeface="Century Gothic"/>
            </a:endParaRPr>
          </a:p>
          <a:p>
            <a:pPr marL="0" marR="0" lvl="0" indent="0" algn="l" rtl="0">
              <a:lnSpc>
                <a:spcPct val="10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Book Antiqua" panose="02040602050305030304" pitchFamily="18" charset="0"/>
                <a:ea typeface="Century Gothic"/>
                <a:cs typeface="Century Gothic"/>
                <a:sym typeface="Century Gothic"/>
              </a:rPr>
              <a:t>For the </a:t>
            </a:r>
            <a:r>
              <a:rPr lang="en-US" sz="2400" b="0" i="1" u="none" strike="noStrike" cap="none" dirty="0">
                <a:solidFill>
                  <a:schemeClr val="dk1"/>
                </a:solidFill>
                <a:latin typeface="Book Antiqua" panose="02040602050305030304" pitchFamily="18" charset="0"/>
                <a:ea typeface="Century Gothic"/>
                <a:cs typeface="Century Gothic"/>
                <a:sym typeface="Century Gothic"/>
              </a:rPr>
              <a:t>Figure-1</a:t>
            </a:r>
            <a:r>
              <a:rPr lang="en-US" sz="2400" b="0" i="0" u="none" strike="noStrike" cap="none" dirty="0">
                <a:solidFill>
                  <a:schemeClr val="dk1"/>
                </a:solidFill>
                <a:latin typeface="Book Antiqua" panose="02040602050305030304" pitchFamily="18" charset="0"/>
                <a:ea typeface="Century Gothic"/>
                <a:cs typeface="Century Gothic"/>
                <a:sym typeface="Century Gothic"/>
              </a:rPr>
              <a:t>, we scan the bitmap sequentially for the first non-zero word.</a:t>
            </a:r>
            <a:endParaRPr sz="1400" b="0" i="0" u="none" strike="noStrike" cap="none" dirty="0">
              <a:solidFill>
                <a:srgbClr val="000000"/>
              </a:solidFill>
              <a:latin typeface="Book Antiqua" panose="02040602050305030304" pitchFamily="18" charset="0"/>
              <a:sym typeface="Arial"/>
            </a:endParaRPr>
          </a:p>
          <a:p>
            <a:pPr marL="0" marR="0" lvl="0" indent="0" algn="l"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Book Antiqua" panose="02040602050305030304" pitchFamily="18" charset="0"/>
              <a:ea typeface="Century Gothic"/>
              <a:cs typeface="Century Gothic"/>
              <a:sym typeface="Century Gothic"/>
            </a:endParaRPr>
          </a:p>
          <a:p>
            <a:pPr marL="0" marR="0" lvl="0" indent="0" algn="l" rtl="0">
              <a:lnSpc>
                <a:spcPct val="10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Book Antiqua" panose="02040602050305030304" pitchFamily="18" charset="0"/>
                <a:ea typeface="Century Gothic"/>
                <a:cs typeface="Century Gothic"/>
                <a:sym typeface="Century Gothic"/>
              </a:rPr>
              <a:t>The first group of 8 bits (00001110) constitute a non-zero word since all bits are not 0.</a:t>
            </a:r>
            <a:endParaRPr sz="1400" b="0" i="0" u="none" strike="noStrike" cap="none" dirty="0">
              <a:solidFill>
                <a:srgbClr val="000000"/>
              </a:solidFill>
              <a:latin typeface="Book Antiqua" panose="02040602050305030304" pitchFamily="18" charset="0"/>
              <a:sym typeface="Arial"/>
            </a:endParaRPr>
          </a:p>
          <a:p>
            <a:pPr marL="0" marR="0" lvl="0" indent="0" algn="l" rtl="0">
              <a:lnSpc>
                <a:spcPct val="10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Book Antiqua" panose="02040602050305030304" pitchFamily="18" charset="0"/>
                <a:ea typeface="Century Gothic"/>
                <a:cs typeface="Century Gothic"/>
                <a:sym typeface="Century Gothic"/>
              </a:rPr>
              <a:t> </a:t>
            </a:r>
            <a:endParaRPr sz="1400" b="0" i="0" u="none" strike="noStrike" cap="none" dirty="0">
              <a:solidFill>
                <a:srgbClr val="000000"/>
              </a:solidFill>
              <a:latin typeface="Book Antiqua" panose="02040602050305030304" pitchFamily="18" charset="0"/>
              <a:sym typeface="Arial"/>
            </a:endParaRPr>
          </a:p>
          <a:p>
            <a:pPr marL="0" marR="0" lvl="0" indent="0" algn="l" rtl="0">
              <a:lnSpc>
                <a:spcPct val="10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Book Antiqua" panose="02040602050305030304" pitchFamily="18" charset="0"/>
                <a:ea typeface="Century Gothic"/>
                <a:cs typeface="Century Gothic"/>
                <a:sym typeface="Century Gothic"/>
              </a:rPr>
              <a:t>After the non-0 word is found, we look for the first 1 bit. This is the 5th bit of the non-zero word. So, offset = 5.</a:t>
            </a:r>
            <a:endParaRPr sz="1400" b="0" i="0" u="none" strike="noStrike" cap="none" dirty="0">
              <a:solidFill>
                <a:srgbClr val="000000"/>
              </a:solidFill>
              <a:latin typeface="Book Antiqua" panose="02040602050305030304" pitchFamily="18" charset="0"/>
              <a:sym typeface="Arial"/>
            </a:endParaRPr>
          </a:p>
          <a:p>
            <a:pPr marL="0" marR="0" lvl="0" indent="0" algn="l"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Book Antiqua" panose="02040602050305030304" pitchFamily="18" charset="0"/>
              <a:ea typeface="Century Gothic"/>
              <a:cs typeface="Century Gothic"/>
              <a:sym typeface="Century Gothic"/>
            </a:endParaRPr>
          </a:p>
          <a:p>
            <a:pPr marL="0" marR="0" lvl="0" indent="0" algn="l" rtl="0">
              <a:lnSpc>
                <a:spcPct val="10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Book Antiqua" panose="02040602050305030304" pitchFamily="18" charset="0"/>
                <a:ea typeface="Century Gothic"/>
                <a:cs typeface="Century Gothic"/>
                <a:sym typeface="Century Gothic"/>
              </a:rPr>
              <a:t>Therefore, the first free block number = 8*0+5 = 5.</a:t>
            </a:r>
            <a:endParaRPr sz="1400" b="0" i="0" u="none" strike="noStrike" cap="none" dirty="0">
              <a:solidFill>
                <a:srgbClr val="000000"/>
              </a:solidFill>
              <a:latin typeface="Book Antiqua" panose="0204060205030503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869254" y="145942"/>
            <a:ext cx="8450316" cy="787400"/>
          </a:xfrm>
          <a:prstGeom prst="rect">
            <a:avLst/>
          </a:prstGeom>
          <a:noFill/>
          <a:ln>
            <a:noFill/>
          </a:ln>
        </p:spPr>
        <p:txBody>
          <a:bodyPr spcFirstLastPara="1" wrap="square" lIns="121875" tIns="60925" rIns="121875" bIns="60925" anchor="b" anchorCtr="0">
            <a:normAutofit fontScale="90000"/>
          </a:bodyPr>
          <a:lstStyle/>
          <a:p>
            <a:pPr lvl="0" algn="l" rtl="0">
              <a:lnSpc>
                <a:spcPct val="95000"/>
              </a:lnSpc>
              <a:spcBef>
                <a:spcPts val="600"/>
              </a:spcBef>
              <a:spcAft>
                <a:spcPts val="600"/>
              </a:spcAft>
              <a:buClr>
                <a:schemeClr val="dk1"/>
              </a:buClr>
              <a:buSzPts val="2400"/>
            </a:pPr>
            <a:r>
              <a:rPr lang="en-US" dirty="0">
                <a:latin typeface="Book Antiqua" panose="02040602050305030304" pitchFamily="18" charset="0"/>
              </a:rPr>
              <a:t>Overview of Mass Storage Structure</a:t>
            </a:r>
          </a:p>
        </p:txBody>
      </p:sp>
      <p:sp>
        <p:nvSpPr>
          <p:cNvPr id="124" name="Google Shape;124;p17"/>
          <p:cNvSpPr txBox="1">
            <a:spLocks noGrp="1"/>
          </p:cNvSpPr>
          <p:nvPr>
            <p:ph type="body" idx="1"/>
          </p:nvPr>
        </p:nvSpPr>
        <p:spPr>
          <a:xfrm>
            <a:off x="529184" y="773004"/>
            <a:ext cx="11130456" cy="5788134"/>
          </a:xfrm>
          <a:prstGeom prst="rect">
            <a:avLst/>
          </a:prstGeom>
          <a:noFill/>
          <a:ln>
            <a:noFill/>
          </a:ln>
        </p:spPr>
        <p:txBody>
          <a:bodyPr spcFirstLastPara="1" wrap="square" lIns="121875" tIns="60925" rIns="121875" bIns="60925" anchor="t" anchorCtr="0">
            <a:normAutofit lnSpcReduction="10000"/>
          </a:bodyPr>
          <a:lstStyle/>
          <a:p>
            <a:pPr marL="114300" indent="0">
              <a:buNone/>
            </a:pPr>
            <a:r>
              <a:rPr lang="en-IN" sz="2700" b="1" dirty="0">
                <a:latin typeface="Book Antiqua" panose="02040602050305030304" pitchFamily="18" charset="0"/>
              </a:rPr>
              <a:t>Magnetic Disks</a:t>
            </a:r>
          </a:p>
          <a:p>
            <a:r>
              <a:rPr lang="en-IN" sz="2700" dirty="0">
                <a:latin typeface="Book Antiqua" panose="02040602050305030304" pitchFamily="18" charset="0"/>
              </a:rPr>
              <a:t>Disks are the mainly used mass storage devices. They provide the bulk of secondary storage in operating systems today.</a:t>
            </a:r>
          </a:p>
          <a:p>
            <a:r>
              <a:rPr lang="en-IN" sz="2700" dirty="0">
                <a:latin typeface="Book Antiqua" panose="02040602050305030304" pitchFamily="18" charset="0"/>
              </a:rPr>
              <a:t>One or more </a:t>
            </a:r>
            <a:r>
              <a:rPr lang="en-IN" sz="2700" b="1" i="1" dirty="0">
                <a:latin typeface="Book Antiqua" panose="02040602050305030304" pitchFamily="18" charset="0"/>
              </a:rPr>
              <a:t>platters </a:t>
            </a:r>
            <a:r>
              <a:rPr lang="en-IN" sz="2700" dirty="0">
                <a:latin typeface="Book Antiqua" panose="02040602050305030304" pitchFamily="18" charset="0"/>
              </a:rPr>
              <a:t>in the form of disks covered with magnetic media. </a:t>
            </a:r>
          </a:p>
          <a:p>
            <a:r>
              <a:rPr lang="en-IN" sz="2700" dirty="0">
                <a:latin typeface="Book Antiqua" panose="02040602050305030304" pitchFamily="18" charset="0"/>
              </a:rPr>
              <a:t>Each platter has two working </a:t>
            </a:r>
            <a:r>
              <a:rPr lang="en-IN" sz="2700" b="1" i="1" dirty="0">
                <a:latin typeface="Book Antiqua" panose="02040602050305030304" pitchFamily="18" charset="0"/>
              </a:rPr>
              <a:t>surfaces. </a:t>
            </a:r>
          </a:p>
          <a:p>
            <a:r>
              <a:rPr lang="en-IN" sz="2700" dirty="0">
                <a:latin typeface="Book Antiqua" panose="02040602050305030304" pitchFamily="18" charset="0"/>
              </a:rPr>
              <a:t>Each working surface is divided into a number of concentric rings called </a:t>
            </a:r>
            <a:r>
              <a:rPr lang="en-IN" sz="2700" b="1" i="1" dirty="0">
                <a:latin typeface="Book Antiqua" panose="02040602050305030304" pitchFamily="18" charset="0"/>
              </a:rPr>
              <a:t>tracks. </a:t>
            </a:r>
          </a:p>
          <a:p>
            <a:r>
              <a:rPr lang="en-IN" sz="2700" dirty="0">
                <a:latin typeface="Book Antiqua" panose="02040602050305030304" pitchFamily="18" charset="0"/>
              </a:rPr>
              <a:t>The collection of all tracks that are the same distance from the edge of the platter, ( i.e. all tracks immediately above one another in the following diagram ) is called a </a:t>
            </a:r>
            <a:r>
              <a:rPr lang="en-IN" sz="2700" b="1" i="1" dirty="0">
                <a:latin typeface="Book Antiqua" panose="02040602050305030304" pitchFamily="18" charset="0"/>
              </a:rPr>
              <a:t>cylinder</a:t>
            </a:r>
            <a:r>
              <a:rPr lang="en-IN" sz="2700" dirty="0">
                <a:latin typeface="Book Antiqua" panose="02040602050305030304" pitchFamily="18" charset="0"/>
              </a:rPr>
              <a:t>.</a:t>
            </a:r>
          </a:p>
          <a:p>
            <a:endParaRPr lang="en-IN" sz="2200" dirty="0">
              <a:latin typeface="Book Antiqua" panose="02040602050305030304" pitchFamily="18" charset="0"/>
            </a:endParaRPr>
          </a:p>
        </p:txBody>
      </p:sp>
      <p:sp>
        <p:nvSpPr>
          <p:cNvPr id="125" name="Google Shape;125;p17"/>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Tree>
    <p:extLst>
      <p:ext uri="{BB962C8B-B14F-4D97-AF65-F5344CB8AC3E}">
        <p14:creationId xmlns:p14="http://schemas.microsoft.com/office/powerpoint/2010/main" val="2336248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p140"/>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b="1" dirty="0"/>
              <a:t>Bitmap or Bit vector</a:t>
            </a:r>
            <a:endParaRPr dirty="0"/>
          </a:p>
        </p:txBody>
      </p:sp>
      <p:sp>
        <p:nvSpPr>
          <p:cNvPr id="1204" name="Google Shape;1204;p140"/>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None/>
            </a:pPr>
            <a:r>
              <a:rPr lang="en-US" b="1" dirty="0"/>
              <a:t>Advantages </a:t>
            </a:r>
            <a:endParaRPr dirty="0"/>
          </a:p>
          <a:p>
            <a:pPr marL="304747" lvl="0" indent="-304747" algn="l" rtl="0">
              <a:lnSpc>
                <a:spcPct val="95000"/>
              </a:lnSpc>
              <a:spcBef>
                <a:spcPts val="1866"/>
              </a:spcBef>
              <a:spcAft>
                <a:spcPts val="0"/>
              </a:spcAft>
              <a:buClr>
                <a:schemeClr val="dk1"/>
              </a:buClr>
              <a:buSzPts val="2400"/>
              <a:buChar char="•"/>
            </a:pPr>
            <a:r>
              <a:rPr lang="en-US" dirty="0"/>
              <a:t>Simple to understand.</a:t>
            </a:r>
            <a:endParaRPr dirty="0"/>
          </a:p>
          <a:p>
            <a:pPr marL="304747" lvl="0" indent="-304747" algn="l" rtl="0">
              <a:lnSpc>
                <a:spcPct val="95000"/>
              </a:lnSpc>
              <a:spcBef>
                <a:spcPts val="1866"/>
              </a:spcBef>
              <a:spcAft>
                <a:spcPts val="0"/>
              </a:spcAft>
              <a:buClr>
                <a:schemeClr val="dk1"/>
              </a:buClr>
              <a:buSzPts val="2400"/>
              <a:buChar char="•"/>
            </a:pPr>
            <a:r>
              <a:rPr lang="en-US" dirty="0"/>
              <a:t>Finding the first free block is efficient. It requires scanning the words (a group of 8 bits) in a bitmap for a non-zero word. (A 0-valued word has all bits 0). The first free block is then found by scanning for the first 1 bit in the non-zero word.</a:t>
            </a:r>
            <a:endParaRPr dirty="0"/>
          </a:p>
          <a:p>
            <a:pPr marL="304747" lvl="0" indent="-152347" algn="l" rtl="0">
              <a:lnSpc>
                <a:spcPct val="95000"/>
              </a:lnSpc>
              <a:spcBef>
                <a:spcPts val="1866"/>
              </a:spcBef>
              <a:spcAft>
                <a:spcPts val="0"/>
              </a:spcAft>
              <a:buClr>
                <a:schemeClr val="dk1"/>
              </a:buClr>
              <a:buSzPts val="2400"/>
              <a:buNone/>
            </a:pP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141"/>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b="1" dirty="0"/>
              <a:t>2.Linked List </a:t>
            </a:r>
            <a:endParaRPr dirty="0"/>
          </a:p>
        </p:txBody>
      </p:sp>
      <p:sp>
        <p:nvSpPr>
          <p:cNvPr id="1210" name="Google Shape;1210;p141"/>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just" rtl="0">
              <a:lnSpc>
                <a:spcPct val="95000"/>
              </a:lnSpc>
              <a:spcBef>
                <a:spcPts val="0"/>
              </a:spcBef>
              <a:spcAft>
                <a:spcPts val="0"/>
              </a:spcAft>
              <a:buClr>
                <a:schemeClr val="dk1"/>
              </a:buClr>
              <a:buSzPts val="2400"/>
              <a:buChar char="•"/>
            </a:pPr>
            <a:r>
              <a:rPr lang="en-US" dirty="0"/>
              <a:t>In this approach, the free disk blocks are linked together i.e. a free block contains a pointer to the next free block.</a:t>
            </a:r>
            <a:endParaRPr dirty="0"/>
          </a:p>
          <a:p>
            <a:pPr marL="304747" lvl="0" indent="-304747" algn="just" rtl="0">
              <a:lnSpc>
                <a:spcPct val="95000"/>
              </a:lnSpc>
              <a:spcBef>
                <a:spcPts val="1866"/>
              </a:spcBef>
              <a:spcAft>
                <a:spcPts val="0"/>
              </a:spcAft>
              <a:buClr>
                <a:schemeClr val="dk1"/>
              </a:buClr>
              <a:buSzPts val="2400"/>
              <a:buChar char="•"/>
            </a:pPr>
            <a:r>
              <a:rPr lang="en-US" dirty="0"/>
              <a:t>The block number of the very first disk block is stored at a separate location on disk and is also cached in memory.</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142"/>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2.Linked List</a:t>
            </a:r>
            <a:endParaRPr dirty="0"/>
          </a:p>
        </p:txBody>
      </p:sp>
      <p:pic>
        <p:nvPicPr>
          <p:cNvPr id="1216" name="Google Shape;1216;p142" descr="https://tutorialspoint.dev/image/2-190.png"/>
          <p:cNvPicPr preferRelativeResize="0">
            <a:picLocks noGrp="1"/>
          </p:cNvPicPr>
          <p:nvPr>
            <p:ph type="body" idx="1"/>
          </p:nvPr>
        </p:nvPicPr>
        <p:blipFill rotWithShape="1">
          <a:blip r:embed="rId3">
            <a:alphaModFix/>
          </a:blip>
          <a:srcRect/>
          <a:stretch/>
        </p:blipFill>
        <p:spPr>
          <a:xfrm>
            <a:off x="406294" y="2209800"/>
            <a:ext cx="4977104" cy="3422650"/>
          </a:xfrm>
          <a:prstGeom prst="rect">
            <a:avLst/>
          </a:prstGeom>
          <a:noFill/>
          <a:ln>
            <a:noFill/>
          </a:ln>
        </p:spPr>
      </p:pic>
      <p:sp>
        <p:nvSpPr>
          <p:cNvPr id="1217" name="Google Shape;1217;p142"/>
          <p:cNvSpPr txBox="1"/>
          <p:nvPr/>
        </p:nvSpPr>
        <p:spPr>
          <a:xfrm>
            <a:off x="6399133" y="2057400"/>
            <a:ext cx="5078677" cy="3416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Book Antiqua" panose="02040602050305030304" pitchFamily="18" charset="0"/>
                <a:ea typeface="Century Gothic"/>
                <a:cs typeface="Century Gothic"/>
                <a:sym typeface="Century Gothic"/>
              </a:rPr>
              <a:t>In </a:t>
            </a:r>
            <a:r>
              <a:rPr lang="en-US" sz="2400" b="0" i="1" u="none" strike="noStrike" cap="none" dirty="0">
                <a:solidFill>
                  <a:schemeClr val="dk1"/>
                </a:solidFill>
                <a:latin typeface="Book Antiqua" panose="02040602050305030304" pitchFamily="18" charset="0"/>
                <a:ea typeface="Century Gothic"/>
                <a:cs typeface="Century Gothic"/>
                <a:sym typeface="Century Gothic"/>
              </a:rPr>
              <a:t>Figure-2</a:t>
            </a:r>
            <a:r>
              <a:rPr lang="en-US" sz="2400" b="0" i="0" u="none" strike="noStrike" cap="none" dirty="0">
                <a:solidFill>
                  <a:schemeClr val="dk1"/>
                </a:solidFill>
                <a:latin typeface="Book Antiqua" panose="02040602050305030304" pitchFamily="18" charset="0"/>
                <a:ea typeface="Century Gothic"/>
                <a:cs typeface="Century Gothic"/>
                <a:sym typeface="Century Gothic"/>
              </a:rPr>
              <a:t>, the free space list head points to Block 5 which points to Block 6, the next free block and so on. </a:t>
            </a:r>
            <a:endParaRPr sz="2400" b="0" i="0" u="none" strike="noStrike" cap="none" dirty="0">
              <a:solidFill>
                <a:schemeClr val="dk1"/>
              </a:solidFill>
              <a:latin typeface="Book Antiqua" panose="02040602050305030304" pitchFamily="18" charset="0"/>
              <a:ea typeface="Century Gothic"/>
              <a:cs typeface="Century Gothic"/>
              <a:sym typeface="Century Gothic"/>
            </a:endParaRPr>
          </a:p>
          <a:p>
            <a:pPr marL="0" marR="0" lvl="0" indent="0" algn="l"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Book Antiqua" panose="02040602050305030304" pitchFamily="18" charset="0"/>
              <a:ea typeface="Century Gothic"/>
              <a:cs typeface="Century Gothic"/>
              <a:sym typeface="Century Gothic"/>
            </a:endParaRPr>
          </a:p>
          <a:p>
            <a:pPr marL="0" marR="0" lvl="0" indent="0" algn="l" rtl="0">
              <a:lnSpc>
                <a:spcPct val="10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Book Antiqua" panose="02040602050305030304" pitchFamily="18" charset="0"/>
                <a:ea typeface="Century Gothic"/>
                <a:cs typeface="Century Gothic"/>
                <a:sym typeface="Century Gothic"/>
              </a:rPr>
              <a:t>The last free block would contain a null pointer indicating the end of free list.</a:t>
            </a:r>
            <a:br>
              <a:rPr lang="en-US" sz="2400" b="0" i="0" u="none" strike="noStrike" cap="none" dirty="0">
                <a:solidFill>
                  <a:schemeClr val="dk1"/>
                </a:solidFill>
                <a:latin typeface="Book Antiqua" panose="02040602050305030304" pitchFamily="18" charset="0"/>
                <a:ea typeface="Century Gothic"/>
                <a:cs typeface="Century Gothic"/>
                <a:sym typeface="Century Gothic"/>
              </a:rPr>
            </a:br>
            <a:endParaRPr sz="2400" b="0" i="0" u="none" strike="noStrike" cap="none" dirty="0">
              <a:solidFill>
                <a:schemeClr val="dk1"/>
              </a:solidFill>
              <a:latin typeface="Book Antiqua" panose="02040602050305030304" pitchFamily="18" charset="0"/>
              <a:ea typeface="Century Gothic"/>
              <a:cs typeface="Century Gothic"/>
              <a:sym typeface="Century Gothic"/>
            </a:endParaRPr>
          </a:p>
        </p:txBody>
      </p:sp>
      <p:sp>
        <p:nvSpPr>
          <p:cNvPr id="1218" name="Google Shape;1218;p142"/>
          <p:cNvSpPr txBox="1"/>
          <p:nvPr/>
        </p:nvSpPr>
        <p:spPr>
          <a:xfrm>
            <a:off x="507868" y="5867400"/>
            <a:ext cx="11274663" cy="30469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Book Antiqua" panose="02040602050305030304" pitchFamily="18" charset="0"/>
              <a:ea typeface="Century Gothic"/>
              <a:cs typeface="Century Gothic"/>
              <a:sym typeface="Century Gothic"/>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Book Antiqua" panose="02040602050305030304" pitchFamily="18" charset="0"/>
              <a:ea typeface="Century Gothic"/>
              <a:cs typeface="Century Gothic"/>
              <a:sym typeface="Century Gothic"/>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Book Antiqua" panose="02040602050305030304" pitchFamily="18" charset="0"/>
              <a:ea typeface="Century Gothic"/>
              <a:cs typeface="Century Gothic"/>
              <a:sym typeface="Century Gothic"/>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Book Antiqua" panose="02040602050305030304" pitchFamily="18" charset="0"/>
              <a:ea typeface="Century Gothic"/>
              <a:cs typeface="Century Gothic"/>
              <a:sym typeface="Century Gothic"/>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Book Antiqua" panose="02040602050305030304" pitchFamily="18" charset="0"/>
              <a:ea typeface="Century Gothic"/>
              <a:cs typeface="Century Gothic"/>
              <a:sym typeface="Century Gothic"/>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Book Antiqua" panose="02040602050305030304" pitchFamily="18" charset="0"/>
              <a:ea typeface="Century Gothic"/>
              <a:cs typeface="Century Gothic"/>
              <a:sym typeface="Century Gothic"/>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Book Antiqua" panose="02040602050305030304" pitchFamily="18" charset="0"/>
              <a:ea typeface="Century Gothic"/>
              <a:cs typeface="Century Gothic"/>
              <a:sym typeface="Century Gothic"/>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Book Antiqua" panose="02040602050305030304" pitchFamily="18" charset="0"/>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3" name="Google Shape;1223;p143"/>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b="1" dirty="0"/>
              <a:t>3.Grouping </a:t>
            </a:r>
            <a:endParaRPr dirty="0"/>
          </a:p>
        </p:txBody>
      </p:sp>
      <p:sp>
        <p:nvSpPr>
          <p:cNvPr id="1224" name="Google Shape;1224;p143"/>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dirty="0"/>
              <a:t>This approach stores the address of the free blocks in the first free block.</a:t>
            </a:r>
            <a:endParaRPr dirty="0"/>
          </a:p>
          <a:p>
            <a:pPr marL="304747" lvl="0" indent="-304747" algn="l" rtl="0">
              <a:lnSpc>
                <a:spcPct val="95000"/>
              </a:lnSpc>
              <a:spcBef>
                <a:spcPts val="1866"/>
              </a:spcBef>
              <a:spcAft>
                <a:spcPts val="0"/>
              </a:spcAft>
              <a:buClr>
                <a:schemeClr val="dk1"/>
              </a:buClr>
              <a:buSzPts val="2400"/>
              <a:buChar char="•"/>
            </a:pPr>
            <a:r>
              <a:rPr lang="en-US" dirty="0"/>
              <a:t> The first free block stores the address of some, say n free blocks. </a:t>
            </a:r>
            <a:endParaRPr dirty="0"/>
          </a:p>
          <a:p>
            <a:pPr marL="304747" lvl="0" indent="-304747" algn="l" rtl="0">
              <a:lnSpc>
                <a:spcPct val="95000"/>
              </a:lnSpc>
              <a:spcBef>
                <a:spcPts val="1866"/>
              </a:spcBef>
              <a:spcAft>
                <a:spcPts val="0"/>
              </a:spcAft>
              <a:buClr>
                <a:schemeClr val="dk1"/>
              </a:buClr>
              <a:buSzPts val="2400"/>
              <a:buChar char="•"/>
            </a:pPr>
            <a:r>
              <a:rPr lang="en-US" dirty="0"/>
              <a:t>Out of these n blocks, the first n-1 blocks are actually free and the last block contains the address of next free n blocks.</a:t>
            </a:r>
            <a:br>
              <a:rPr lang="en-US" dirty="0"/>
            </a:br>
            <a:endParaRPr dirty="0"/>
          </a:p>
          <a:p>
            <a:pPr marL="304747" lvl="0" indent="-304747" algn="l" rtl="0">
              <a:lnSpc>
                <a:spcPct val="95000"/>
              </a:lnSpc>
              <a:spcBef>
                <a:spcPts val="1866"/>
              </a:spcBef>
              <a:spcAft>
                <a:spcPts val="0"/>
              </a:spcAft>
              <a:buClr>
                <a:schemeClr val="dk1"/>
              </a:buClr>
              <a:buSzPts val="2400"/>
              <a:buChar char="•"/>
            </a:pPr>
            <a:r>
              <a:rPr lang="en-US" dirty="0"/>
              <a:t>An </a:t>
            </a:r>
            <a:r>
              <a:rPr lang="en-US" b="1" dirty="0"/>
              <a:t>advantage</a:t>
            </a:r>
            <a:r>
              <a:rPr lang="en-US" dirty="0"/>
              <a:t> of this approach is that the addresses of a group of free disk blocks can be found easily.</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29" name="Google Shape;1229;p144"/>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b="1" dirty="0"/>
              <a:t>4.Counting </a:t>
            </a:r>
            <a:endParaRPr dirty="0"/>
          </a:p>
        </p:txBody>
      </p:sp>
      <p:sp>
        <p:nvSpPr>
          <p:cNvPr id="1230" name="Google Shape;1230;p144"/>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dirty="0"/>
              <a:t>This approach stores the address of the first free disk block and a number n of free contiguous disk blocks that follow the first block.</a:t>
            </a:r>
            <a:br>
              <a:rPr lang="en-US" dirty="0"/>
            </a:br>
            <a:r>
              <a:rPr lang="en-US" dirty="0"/>
              <a:t>Every entry in the list would contain:</a:t>
            </a:r>
            <a:endParaRPr dirty="0"/>
          </a:p>
          <a:p>
            <a:pPr marL="304747" lvl="0" indent="-304747" algn="l" rtl="0">
              <a:lnSpc>
                <a:spcPct val="95000"/>
              </a:lnSpc>
              <a:spcBef>
                <a:spcPts val="1866"/>
              </a:spcBef>
              <a:spcAft>
                <a:spcPts val="0"/>
              </a:spcAft>
              <a:buClr>
                <a:schemeClr val="dk1"/>
              </a:buClr>
              <a:buSzPts val="2400"/>
              <a:buChar char="•"/>
            </a:pPr>
            <a:r>
              <a:rPr lang="en-US" dirty="0"/>
              <a:t>Address of first free disk block</a:t>
            </a:r>
            <a:endParaRPr dirty="0"/>
          </a:p>
          <a:p>
            <a:pPr marL="304747" lvl="0" indent="-304747" algn="l" rtl="0">
              <a:lnSpc>
                <a:spcPct val="95000"/>
              </a:lnSpc>
              <a:spcBef>
                <a:spcPts val="1866"/>
              </a:spcBef>
              <a:spcAft>
                <a:spcPts val="0"/>
              </a:spcAft>
              <a:buClr>
                <a:schemeClr val="dk1"/>
              </a:buClr>
              <a:buSzPts val="2400"/>
              <a:buChar char="•"/>
            </a:pPr>
            <a:r>
              <a:rPr lang="en-US" dirty="0"/>
              <a:t>A number n</a:t>
            </a:r>
            <a:endParaRPr dirty="0"/>
          </a:p>
          <a:p>
            <a:pPr marL="304747" lvl="0" indent="-304747" algn="l" rtl="0">
              <a:lnSpc>
                <a:spcPct val="95000"/>
              </a:lnSpc>
              <a:spcBef>
                <a:spcPts val="1866"/>
              </a:spcBef>
              <a:spcAft>
                <a:spcPts val="0"/>
              </a:spcAft>
              <a:buClr>
                <a:schemeClr val="dk1"/>
              </a:buClr>
              <a:buSzPts val="2400"/>
              <a:buChar char="•"/>
            </a:pPr>
            <a:r>
              <a:rPr lang="en-US" dirty="0"/>
              <a:t>For example, </a:t>
            </a:r>
            <a:r>
              <a:rPr lang="en-US" i="1" dirty="0"/>
              <a:t>in Figure-1</a:t>
            </a:r>
            <a:r>
              <a:rPr lang="en-US" dirty="0"/>
              <a:t>, the first entry of the free space list would be: ([Address of Block 5], 2), because 2 contiguous free blocks follow block 5.</a:t>
            </a:r>
            <a:endParaRPr dirty="0"/>
          </a:p>
          <a:p>
            <a:pPr marL="304747" lvl="0" indent="-152347" algn="l" rtl="0">
              <a:lnSpc>
                <a:spcPct val="95000"/>
              </a:lnSpc>
              <a:spcBef>
                <a:spcPts val="1866"/>
              </a:spcBef>
              <a:spcAft>
                <a:spcPts val="0"/>
              </a:spcAft>
              <a:buClr>
                <a:schemeClr val="dk1"/>
              </a:buClr>
              <a:buSzPts val="2400"/>
              <a:buNone/>
            </a:pP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145"/>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b="1" dirty="0"/>
              <a:t>Swap-Space Management</a:t>
            </a:r>
            <a:endParaRPr dirty="0"/>
          </a:p>
        </p:txBody>
      </p:sp>
      <p:sp>
        <p:nvSpPr>
          <p:cNvPr id="1236" name="Google Shape;1236;p145"/>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just" rtl="0">
              <a:lnSpc>
                <a:spcPct val="95000"/>
              </a:lnSpc>
              <a:spcBef>
                <a:spcPts val="0"/>
              </a:spcBef>
              <a:spcAft>
                <a:spcPts val="0"/>
              </a:spcAft>
              <a:buClr>
                <a:schemeClr val="dk1"/>
              </a:buClr>
              <a:buSzPts val="2400"/>
              <a:buChar char="•"/>
            </a:pPr>
            <a:r>
              <a:rPr lang="en-US" b="1" dirty="0"/>
              <a:t>Swapping </a:t>
            </a:r>
            <a:r>
              <a:rPr lang="en-US" dirty="0"/>
              <a:t>is a memory management technique used in multi-programming to increase the number of process sharing the CPU. </a:t>
            </a:r>
            <a:endParaRPr dirty="0"/>
          </a:p>
          <a:p>
            <a:pPr marL="304747" lvl="0" indent="-304747" algn="just" rtl="0">
              <a:lnSpc>
                <a:spcPct val="95000"/>
              </a:lnSpc>
              <a:spcBef>
                <a:spcPts val="1866"/>
              </a:spcBef>
              <a:spcAft>
                <a:spcPts val="0"/>
              </a:spcAft>
              <a:buClr>
                <a:schemeClr val="dk1"/>
              </a:buClr>
              <a:buSzPts val="2400"/>
              <a:buChar char="•"/>
            </a:pPr>
            <a:r>
              <a:rPr lang="en-US" dirty="0"/>
              <a:t>It is a technique of removing a process from main memory and storing it into secondary memory, and then bringing it back into main memory for continued execution. </a:t>
            </a:r>
            <a:endParaRPr dirty="0"/>
          </a:p>
          <a:p>
            <a:pPr marL="304747" lvl="0" indent="-304747" algn="just" rtl="0">
              <a:lnSpc>
                <a:spcPct val="95000"/>
              </a:lnSpc>
              <a:spcBef>
                <a:spcPts val="1866"/>
              </a:spcBef>
              <a:spcAft>
                <a:spcPts val="0"/>
              </a:spcAft>
              <a:buClr>
                <a:schemeClr val="dk1"/>
              </a:buClr>
              <a:buSzPts val="2400"/>
              <a:buChar char="•"/>
            </a:pPr>
            <a:r>
              <a:rPr lang="en-US" dirty="0"/>
              <a:t>This action of moving a process out from main memory to secondary memory is called </a:t>
            </a:r>
            <a:r>
              <a:rPr lang="en-US" b="1" dirty="0"/>
              <a:t>Swap Out</a:t>
            </a:r>
            <a:r>
              <a:rPr lang="en-US" dirty="0"/>
              <a:t> and the action of moving a process out from secondary memory to main memory is called </a:t>
            </a:r>
            <a:r>
              <a:rPr lang="en-US" b="1" dirty="0"/>
              <a:t>Swap In</a:t>
            </a:r>
            <a:r>
              <a:rPr lang="en-US" dirty="0"/>
              <a:t>.</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240"/>
        <p:cNvGrpSpPr/>
        <p:nvPr/>
      </p:nvGrpSpPr>
      <p:grpSpPr>
        <a:xfrm>
          <a:off x="0" y="0"/>
          <a:ext cx="0" cy="0"/>
          <a:chOff x="0" y="0"/>
          <a:chExt cx="0" cy="0"/>
        </a:xfrm>
      </p:grpSpPr>
      <p:sp>
        <p:nvSpPr>
          <p:cNvPr id="1241" name="Google Shape;1241;p146"/>
          <p:cNvSpPr txBox="1">
            <a:spLocks noGrp="1"/>
          </p:cNvSpPr>
          <p:nvPr>
            <p:ph type="title"/>
          </p:nvPr>
        </p:nvSpPr>
        <p:spPr>
          <a:xfrm>
            <a:off x="2199404" y="479807"/>
            <a:ext cx="7788998" cy="696595"/>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1"/>
              </a:buClr>
              <a:buSzPts val="4400"/>
              <a:buFont typeface="Century Gothic"/>
              <a:buNone/>
            </a:pPr>
            <a:r>
              <a:rPr lang="en-US" sz="4400" dirty="0"/>
              <a:t>Swap-Space Management</a:t>
            </a:r>
            <a:endParaRPr sz="4400" dirty="0"/>
          </a:p>
        </p:txBody>
      </p:sp>
      <p:sp>
        <p:nvSpPr>
          <p:cNvPr id="1242" name="Google Shape;1242;p146"/>
          <p:cNvSpPr txBox="1"/>
          <p:nvPr/>
        </p:nvSpPr>
        <p:spPr>
          <a:xfrm>
            <a:off x="714399" y="1593724"/>
            <a:ext cx="10567034" cy="4338732"/>
          </a:xfrm>
          <a:prstGeom prst="rect">
            <a:avLst/>
          </a:prstGeom>
          <a:noFill/>
          <a:ln>
            <a:noFill/>
          </a:ln>
        </p:spPr>
        <p:txBody>
          <a:bodyPr spcFirstLastPara="1" wrap="square" lIns="0" tIns="55225" rIns="0" bIns="0" anchor="t" anchorCtr="0">
            <a:spAutoFit/>
          </a:bodyPr>
          <a:lstStyle/>
          <a:p>
            <a:pPr marL="355600" marR="993775" lvl="0" indent="-342900" algn="l" rtl="0">
              <a:lnSpc>
                <a:spcPct val="107500"/>
              </a:lnSpc>
              <a:spcBef>
                <a:spcPts val="0"/>
              </a:spcBef>
              <a:spcAft>
                <a:spcPts val="0"/>
              </a:spcAft>
              <a:buClr>
                <a:schemeClr val="dk1"/>
              </a:buClr>
              <a:buSzPts val="2400"/>
              <a:buFont typeface="Arial"/>
              <a:buChar char="•"/>
            </a:pPr>
            <a:r>
              <a:rPr lang="en-US" sz="2400" b="1" i="0" u="none" strike="noStrike" cap="none" dirty="0">
                <a:solidFill>
                  <a:schemeClr val="dk1"/>
                </a:solidFill>
                <a:latin typeface="Times New Roman"/>
                <a:ea typeface="Times New Roman"/>
                <a:cs typeface="Times New Roman"/>
                <a:sym typeface="Times New Roman"/>
              </a:rPr>
              <a:t>Swap-space </a:t>
            </a:r>
            <a:r>
              <a:rPr lang="en-US" sz="2400" b="0" i="0" u="none" strike="noStrike" cap="none" dirty="0">
                <a:solidFill>
                  <a:schemeClr val="dk1"/>
                </a:solidFill>
                <a:latin typeface="Book Antiqua" panose="02040602050305030304" pitchFamily="18" charset="0"/>
                <a:sym typeface="Arial"/>
              </a:rPr>
              <a:t>— </a:t>
            </a:r>
            <a:r>
              <a:rPr lang="en-US" sz="2400" b="0" i="0" u="none" strike="noStrike" cap="none" dirty="0">
                <a:solidFill>
                  <a:schemeClr val="dk1"/>
                </a:solidFill>
                <a:latin typeface="Times New Roman"/>
                <a:ea typeface="Times New Roman"/>
                <a:cs typeface="Times New Roman"/>
                <a:sym typeface="Times New Roman"/>
              </a:rPr>
              <a:t>virtual memory uses </a:t>
            </a:r>
            <a:r>
              <a:rPr lang="en-US" sz="2400" b="1" i="0" u="none" strike="noStrike" cap="none" dirty="0">
                <a:solidFill>
                  <a:schemeClr val="dk1"/>
                </a:solidFill>
                <a:latin typeface="Times New Roman"/>
                <a:ea typeface="Times New Roman"/>
                <a:cs typeface="Times New Roman"/>
                <a:sym typeface="Times New Roman"/>
              </a:rPr>
              <a:t>disk space </a:t>
            </a:r>
            <a:r>
              <a:rPr lang="en-US" sz="2400" b="0" i="0" u="none" strike="noStrike" cap="none" dirty="0">
                <a:solidFill>
                  <a:schemeClr val="dk1"/>
                </a:solidFill>
                <a:latin typeface="Times New Roman"/>
                <a:ea typeface="Times New Roman"/>
                <a:cs typeface="Times New Roman"/>
                <a:sym typeface="Times New Roman"/>
              </a:rPr>
              <a:t>as an  extension of main memory.</a:t>
            </a:r>
            <a:endParaRPr sz="2400" b="0" i="0" u="none" strike="noStrike" cap="none" dirty="0">
              <a:solidFill>
                <a:schemeClr val="dk1"/>
              </a:solidFill>
              <a:latin typeface="Times New Roman"/>
              <a:ea typeface="Times New Roman"/>
              <a:cs typeface="Times New Roman"/>
              <a:sym typeface="Times New Roman"/>
            </a:endParaRPr>
          </a:p>
          <a:p>
            <a:pPr marL="355600" marR="5080" lvl="0" indent="-342900" algn="l" rtl="0">
              <a:lnSpc>
                <a:spcPct val="107916"/>
              </a:lnSpc>
              <a:spcBef>
                <a:spcPts val="580"/>
              </a:spcBef>
              <a:spcAft>
                <a:spcPts val="0"/>
              </a:spcAft>
              <a:buClr>
                <a:schemeClr val="dk1"/>
              </a:buClr>
              <a:buSzPts val="2400"/>
              <a:buFont typeface="Times New Roman"/>
              <a:buChar char="•"/>
            </a:pPr>
            <a:r>
              <a:rPr lang="en-US" sz="2400" b="0" i="0" u="none" strike="noStrike" cap="none" dirty="0">
                <a:solidFill>
                  <a:schemeClr val="dk1"/>
                </a:solidFill>
                <a:latin typeface="Times New Roman"/>
                <a:ea typeface="Times New Roman"/>
                <a:cs typeface="Times New Roman"/>
                <a:sym typeface="Times New Roman"/>
              </a:rPr>
              <a:t>Main goal for the design and implementation of swap space is  to provide the </a:t>
            </a:r>
            <a:r>
              <a:rPr lang="en-US" sz="2400" b="0" i="1" u="none" strike="noStrike" cap="none" dirty="0">
                <a:solidFill>
                  <a:srgbClr val="FF3000"/>
                </a:solidFill>
                <a:latin typeface="Times New Roman"/>
                <a:ea typeface="Times New Roman"/>
                <a:cs typeface="Times New Roman"/>
                <a:sym typeface="Times New Roman"/>
              </a:rPr>
              <a:t>best throughput </a:t>
            </a:r>
            <a:r>
              <a:rPr lang="en-US" sz="2400" b="0" i="0" u="none" strike="noStrike" cap="none" dirty="0">
                <a:solidFill>
                  <a:schemeClr val="dk1"/>
                </a:solidFill>
                <a:latin typeface="Times New Roman"/>
                <a:ea typeface="Times New Roman"/>
                <a:cs typeface="Times New Roman"/>
                <a:sym typeface="Times New Roman"/>
              </a:rPr>
              <a:t>for VM system</a:t>
            </a:r>
            <a:endParaRPr sz="2400" b="0" i="0" u="none" strike="noStrike" cap="none" dirty="0">
              <a:solidFill>
                <a:schemeClr val="dk1"/>
              </a:solidFill>
              <a:latin typeface="Times New Roman"/>
              <a:ea typeface="Times New Roman"/>
              <a:cs typeface="Times New Roman"/>
              <a:sym typeface="Times New Roman"/>
            </a:endParaRPr>
          </a:p>
          <a:p>
            <a:pPr marL="355600" marR="0" lvl="0" indent="-342900" algn="l" rtl="0">
              <a:lnSpc>
                <a:spcPct val="100000"/>
              </a:lnSpc>
              <a:spcBef>
                <a:spcPts val="240"/>
              </a:spcBef>
              <a:spcAft>
                <a:spcPts val="0"/>
              </a:spcAft>
              <a:buClr>
                <a:schemeClr val="dk1"/>
              </a:buClr>
              <a:buSzPts val="2400"/>
              <a:buFont typeface="Times New Roman"/>
              <a:buChar char="•"/>
            </a:pPr>
            <a:r>
              <a:rPr lang="en-US" sz="2400" b="0" i="0" u="none" strike="noStrike" cap="none" dirty="0">
                <a:solidFill>
                  <a:schemeClr val="dk1"/>
                </a:solidFill>
                <a:latin typeface="Times New Roman"/>
                <a:ea typeface="Times New Roman"/>
                <a:cs typeface="Times New Roman"/>
                <a:sym typeface="Times New Roman"/>
              </a:rPr>
              <a:t>Swap-space use</a:t>
            </a:r>
            <a:endParaRPr sz="2400" b="0" i="0" u="none" strike="noStrike" cap="none" dirty="0">
              <a:solidFill>
                <a:schemeClr val="dk1"/>
              </a:solidFill>
              <a:latin typeface="Times New Roman"/>
              <a:ea typeface="Times New Roman"/>
              <a:cs typeface="Times New Roman"/>
              <a:sym typeface="Times New Roman"/>
            </a:endParaRPr>
          </a:p>
          <a:p>
            <a:pPr marL="756285" marR="0" lvl="1" indent="-287019" algn="l" rtl="0">
              <a:lnSpc>
                <a:spcPct val="100000"/>
              </a:lnSpc>
              <a:spcBef>
                <a:spcPts val="245"/>
              </a:spcBef>
              <a:spcAft>
                <a:spcPts val="0"/>
              </a:spcAft>
              <a:buClr>
                <a:schemeClr val="dk1"/>
              </a:buClr>
              <a:buSzPts val="2000"/>
              <a:buFont typeface="Times New Roman"/>
              <a:buChar char="–"/>
            </a:pPr>
            <a:r>
              <a:rPr lang="en-US" sz="2000" b="0" i="0" u="none" strike="noStrike" cap="none" dirty="0">
                <a:solidFill>
                  <a:schemeClr val="dk1"/>
                </a:solidFill>
                <a:latin typeface="Times New Roman"/>
                <a:ea typeface="Times New Roman"/>
                <a:cs typeface="Times New Roman"/>
                <a:sym typeface="Times New Roman"/>
              </a:rPr>
              <a:t>Swapping – use swap space to hold entire process image</a:t>
            </a:r>
            <a:endParaRPr sz="2000" b="0" i="0" u="none" strike="noStrike" cap="none" dirty="0">
              <a:solidFill>
                <a:schemeClr val="dk1"/>
              </a:solidFill>
              <a:latin typeface="Times New Roman"/>
              <a:ea typeface="Times New Roman"/>
              <a:cs typeface="Times New Roman"/>
              <a:sym typeface="Times New Roman"/>
            </a:endParaRPr>
          </a:p>
          <a:p>
            <a:pPr marL="756285" marR="0" lvl="1" indent="-287019" algn="l" rtl="0">
              <a:lnSpc>
                <a:spcPct val="100000"/>
              </a:lnSpc>
              <a:spcBef>
                <a:spcPts val="240"/>
              </a:spcBef>
              <a:spcAft>
                <a:spcPts val="0"/>
              </a:spcAft>
              <a:buClr>
                <a:schemeClr val="dk1"/>
              </a:buClr>
              <a:buSzPts val="2000"/>
              <a:buFont typeface="Times New Roman"/>
              <a:buChar char="–"/>
            </a:pPr>
            <a:r>
              <a:rPr lang="en-US" sz="2000" b="0" i="0" u="none" strike="noStrike" cap="none" dirty="0">
                <a:solidFill>
                  <a:schemeClr val="dk1"/>
                </a:solidFill>
                <a:latin typeface="Times New Roman"/>
                <a:ea typeface="Times New Roman"/>
                <a:cs typeface="Times New Roman"/>
                <a:sym typeface="Times New Roman"/>
              </a:rPr>
              <a:t>Paging –store pages that have been pushed out of memory</a:t>
            </a:r>
            <a:endParaRPr sz="2000" b="0" i="0" u="none" strike="noStrike" cap="none" dirty="0">
              <a:solidFill>
                <a:schemeClr val="dk1"/>
              </a:solidFill>
              <a:latin typeface="Times New Roman"/>
              <a:ea typeface="Times New Roman"/>
              <a:cs typeface="Times New Roman"/>
              <a:sym typeface="Times New Roman"/>
            </a:endParaRPr>
          </a:p>
          <a:p>
            <a:pPr marL="355600" marR="0" lvl="0" indent="-342900" algn="l" rtl="0">
              <a:lnSpc>
                <a:spcPct val="100000"/>
              </a:lnSpc>
              <a:spcBef>
                <a:spcPts val="270"/>
              </a:spcBef>
              <a:spcAft>
                <a:spcPts val="0"/>
              </a:spcAft>
              <a:buClr>
                <a:schemeClr val="dk1"/>
              </a:buClr>
              <a:buSzPts val="2400"/>
              <a:buFont typeface="Times New Roman"/>
              <a:buChar char="•"/>
            </a:pPr>
            <a:r>
              <a:rPr lang="en-US" sz="2400" b="0" i="0" u="none" strike="noStrike" cap="none" dirty="0">
                <a:solidFill>
                  <a:schemeClr val="dk1"/>
                </a:solidFill>
                <a:latin typeface="Times New Roman"/>
                <a:ea typeface="Times New Roman"/>
                <a:cs typeface="Times New Roman"/>
                <a:sym typeface="Times New Roman"/>
              </a:rPr>
              <a:t>Some OS may support multiple swap-space</a:t>
            </a:r>
            <a:endParaRPr sz="2400" b="0" i="0" u="none" strike="noStrike" cap="none" dirty="0">
              <a:solidFill>
                <a:schemeClr val="dk1"/>
              </a:solidFill>
              <a:latin typeface="Times New Roman"/>
              <a:ea typeface="Times New Roman"/>
              <a:cs typeface="Times New Roman"/>
              <a:sym typeface="Times New Roman"/>
            </a:endParaRPr>
          </a:p>
          <a:p>
            <a:pPr marL="756285" marR="0" lvl="1" indent="-287019" algn="l" rtl="0">
              <a:lnSpc>
                <a:spcPct val="100000"/>
              </a:lnSpc>
              <a:spcBef>
                <a:spcPts val="245"/>
              </a:spcBef>
              <a:spcAft>
                <a:spcPts val="0"/>
              </a:spcAft>
              <a:buClr>
                <a:schemeClr val="dk1"/>
              </a:buClr>
              <a:buSzPts val="2000"/>
              <a:buFont typeface="Times New Roman"/>
              <a:buChar char="–"/>
            </a:pPr>
            <a:r>
              <a:rPr lang="en-US" sz="2000" b="0" i="0" u="none" strike="noStrike" cap="none" dirty="0">
                <a:solidFill>
                  <a:schemeClr val="dk1"/>
                </a:solidFill>
                <a:latin typeface="Times New Roman"/>
                <a:ea typeface="Times New Roman"/>
                <a:cs typeface="Times New Roman"/>
                <a:sym typeface="Times New Roman"/>
              </a:rPr>
              <a:t>Put on separate disks to balance the load</a:t>
            </a:r>
            <a:endParaRPr sz="2000" b="0" i="0" u="none" strike="noStrike" cap="none" dirty="0">
              <a:solidFill>
                <a:schemeClr val="dk1"/>
              </a:solidFill>
              <a:latin typeface="Times New Roman"/>
              <a:ea typeface="Times New Roman"/>
              <a:cs typeface="Times New Roman"/>
              <a:sym typeface="Times New Roman"/>
            </a:endParaRPr>
          </a:p>
          <a:p>
            <a:pPr marL="355600" marR="0" lvl="0" indent="-342900" algn="l" rtl="0">
              <a:lnSpc>
                <a:spcPct val="100000"/>
              </a:lnSpc>
              <a:spcBef>
                <a:spcPts val="285"/>
              </a:spcBef>
              <a:spcAft>
                <a:spcPts val="0"/>
              </a:spcAft>
              <a:buClr>
                <a:schemeClr val="dk1"/>
              </a:buClr>
              <a:buSzPts val="2400"/>
              <a:buFont typeface="Times New Roman"/>
              <a:buChar char="•"/>
            </a:pPr>
            <a:r>
              <a:rPr lang="en-US" sz="2400" b="0" i="0" u="none" strike="noStrike" cap="none" dirty="0">
                <a:solidFill>
                  <a:schemeClr val="dk1"/>
                </a:solidFill>
                <a:latin typeface="Times New Roman"/>
                <a:ea typeface="Times New Roman"/>
                <a:cs typeface="Times New Roman"/>
                <a:sym typeface="Times New Roman"/>
              </a:rPr>
              <a:t>Better to </a:t>
            </a:r>
            <a:r>
              <a:rPr lang="en-US" sz="2400" b="1" i="0" u="none" strike="noStrike" cap="none" dirty="0">
                <a:solidFill>
                  <a:schemeClr val="dk1"/>
                </a:solidFill>
                <a:latin typeface="Times New Roman"/>
                <a:ea typeface="Times New Roman"/>
                <a:cs typeface="Times New Roman"/>
                <a:sym typeface="Times New Roman"/>
              </a:rPr>
              <a:t>overestimate </a:t>
            </a:r>
            <a:r>
              <a:rPr lang="en-US" sz="2400" b="0" i="0" u="none" strike="noStrike" cap="none" dirty="0">
                <a:solidFill>
                  <a:schemeClr val="dk1"/>
                </a:solidFill>
                <a:latin typeface="Times New Roman"/>
                <a:ea typeface="Times New Roman"/>
                <a:cs typeface="Times New Roman"/>
                <a:sym typeface="Times New Roman"/>
              </a:rPr>
              <a:t>than underestimate</a:t>
            </a:r>
            <a:endParaRPr sz="2400" b="0" i="0" u="none" strike="noStrike" cap="none" dirty="0">
              <a:solidFill>
                <a:schemeClr val="dk1"/>
              </a:solidFill>
              <a:latin typeface="Times New Roman"/>
              <a:ea typeface="Times New Roman"/>
              <a:cs typeface="Times New Roman"/>
              <a:sym typeface="Times New Roman"/>
            </a:endParaRPr>
          </a:p>
          <a:p>
            <a:pPr marL="756285" marR="679450" lvl="1" indent="-287019" algn="l" rtl="0">
              <a:lnSpc>
                <a:spcPct val="108500"/>
              </a:lnSpc>
              <a:spcBef>
                <a:spcPts val="495"/>
              </a:spcBef>
              <a:spcAft>
                <a:spcPts val="0"/>
              </a:spcAft>
              <a:buClr>
                <a:schemeClr val="dk1"/>
              </a:buClr>
              <a:buSzPts val="2000"/>
              <a:buFont typeface="Times New Roman"/>
              <a:buChar char="–"/>
            </a:pPr>
            <a:r>
              <a:rPr lang="en-US" sz="2000" b="0" i="0" u="none" strike="noStrike" cap="none" dirty="0">
                <a:solidFill>
                  <a:schemeClr val="dk1"/>
                </a:solidFill>
                <a:latin typeface="Times New Roman"/>
                <a:ea typeface="Times New Roman"/>
                <a:cs typeface="Times New Roman"/>
                <a:sym typeface="Times New Roman"/>
              </a:rPr>
              <a:t>If out of swap-space, some processes must be aborted or system  crashed</a:t>
            </a:r>
            <a:endParaRPr sz="20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147"/>
          <p:cNvSpPr txBox="1">
            <a:spLocks noGrp="1"/>
          </p:cNvSpPr>
          <p:nvPr>
            <p:ph type="title"/>
          </p:nvPr>
        </p:nvSpPr>
        <p:spPr>
          <a:xfrm>
            <a:off x="2819004" y="479807"/>
            <a:ext cx="6546415" cy="696595"/>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1"/>
              </a:buClr>
              <a:buSzPts val="4400"/>
              <a:buFont typeface="Century Gothic"/>
              <a:buNone/>
            </a:pPr>
            <a:r>
              <a:rPr lang="en-US" sz="4400" dirty="0"/>
              <a:t>Swap-Space Location</a:t>
            </a:r>
            <a:endParaRPr sz="4400" dirty="0"/>
          </a:p>
        </p:txBody>
      </p:sp>
      <p:sp>
        <p:nvSpPr>
          <p:cNvPr id="1248" name="Google Shape;1248;p147"/>
          <p:cNvSpPr txBox="1"/>
          <p:nvPr/>
        </p:nvSpPr>
        <p:spPr>
          <a:xfrm>
            <a:off x="714399" y="1593724"/>
            <a:ext cx="10739709" cy="3618229"/>
          </a:xfrm>
          <a:prstGeom prst="rect">
            <a:avLst/>
          </a:prstGeom>
          <a:noFill/>
          <a:ln>
            <a:noFill/>
          </a:ln>
        </p:spPr>
        <p:txBody>
          <a:bodyPr spcFirstLastPara="1" wrap="square" lIns="0" tIns="12700" rIns="0" bIns="0" anchor="t" anchorCtr="0">
            <a:spAutoFit/>
          </a:bodyPr>
          <a:lstStyle/>
          <a:p>
            <a:pPr marL="355600" marR="0" lvl="0" indent="-342900" algn="l" rtl="0">
              <a:lnSpc>
                <a:spcPct val="11375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Swap-space can be carved out of the </a:t>
            </a:r>
            <a:r>
              <a:rPr lang="en-US" sz="2400" b="0" i="1" u="none" strike="noStrike" cap="none">
                <a:solidFill>
                  <a:srgbClr val="FF3000"/>
                </a:solidFill>
                <a:latin typeface="Times New Roman"/>
                <a:ea typeface="Times New Roman"/>
                <a:cs typeface="Times New Roman"/>
                <a:sym typeface="Times New Roman"/>
              </a:rPr>
              <a:t>normal file system</a:t>
            </a:r>
            <a:r>
              <a:rPr lang="en-US" sz="2400" b="0" i="0" u="none" strike="noStrike" cap="none">
                <a:solidFill>
                  <a:schemeClr val="dk1"/>
                </a:solidFill>
                <a:latin typeface="Times New Roman"/>
                <a:ea typeface="Times New Roman"/>
                <a:cs typeface="Times New Roman"/>
                <a:sym typeface="Times New Roman"/>
              </a:rPr>
              <a:t>, or in a</a:t>
            </a:r>
            <a:endParaRPr sz="2400" b="0" i="0" u="none" strike="noStrike" cap="none">
              <a:solidFill>
                <a:schemeClr val="dk1"/>
              </a:solidFill>
              <a:latin typeface="Times New Roman"/>
              <a:ea typeface="Times New Roman"/>
              <a:cs typeface="Times New Roman"/>
              <a:sym typeface="Times New Roman"/>
            </a:endParaRPr>
          </a:p>
          <a:p>
            <a:pPr marL="355600" marR="0" lvl="0" indent="0" algn="l" rtl="0">
              <a:lnSpc>
                <a:spcPct val="113750"/>
              </a:lnSpc>
              <a:spcBef>
                <a:spcPts val="0"/>
              </a:spcBef>
              <a:spcAft>
                <a:spcPts val="0"/>
              </a:spcAft>
              <a:buClr>
                <a:srgbClr val="000000"/>
              </a:buClr>
              <a:buSzPts val="2400"/>
              <a:buFont typeface="Arial"/>
              <a:buNone/>
            </a:pPr>
            <a:r>
              <a:rPr lang="en-US" sz="2400" b="0" i="1" u="none" strike="noStrike" cap="none">
                <a:solidFill>
                  <a:srgbClr val="FF3000"/>
                </a:solidFill>
                <a:latin typeface="Times New Roman"/>
                <a:ea typeface="Times New Roman"/>
                <a:cs typeface="Times New Roman"/>
                <a:sym typeface="Times New Roman"/>
              </a:rPr>
              <a:t>separate disk partition</a:t>
            </a:r>
            <a:r>
              <a:rPr lang="en-US" sz="2400" b="0" i="0" u="none" strike="noStrike" cap="none">
                <a:solidFill>
                  <a:schemeClr val="dk1"/>
                </a:solidFill>
                <a:latin typeface="Times New Roman"/>
                <a:ea typeface="Times New Roman"/>
                <a:cs typeface="Times New Roman"/>
                <a:sym typeface="Times New Roman"/>
              </a:rPr>
              <a:t>.</a:t>
            </a:r>
            <a:endParaRPr sz="24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285"/>
              </a:spcBef>
              <a:spcAft>
                <a:spcPts val="0"/>
              </a:spcAft>
              <a:buClr>
                <a:srgbClr val="FF3000"/>
              </a:buClr>
              <a:buSzPts val="2400"/>
              <a:buFont typeface="Times New Roman"/>
              <a:buChar char="•"/>
            </a:pPr>
            <a:r>
              <a:rPr lang="en-US" sz="2400" b="0" i="1" u="none" strike="noStrike" cap="none">
                <a:solidFill>
                  <a:srgbClr val="FF3000"/>
                </a:solidFill>
                <a:latin typeface="Times New Roman"/>
                <a:ea typeface="Times New Roman"/>
                <a:cs typeface="Times New Roman"/>
                <a:sym typeface="Times New Roman"/>
              </a:rPr>
              <a:t>A large file within the file system</a:t>
            </a:r>
            <a:r>
              <a:rPr lang="en-US" sz="2400" b="0" i="0" u="none" strike="noStrike" cap="none">
                <a:solidFill>
                  <a:schemeClr val="dk1"/>
                </a:solidFill>
                <a:latin typeface="Times New Roman"/>
                <a:ea typeface="Times New Roman"/>
                <a:cs typeface="Times New Roman"/>
                <a:sym typeface="Times New Roman"/>
              </a:rPr>
              <a:t>: simple but inefficient</a:t>
            </a:r>
            <a:endParaRPr sz="2400" b="0" i="0" u="none" strike="noStrike" cap="none">
              <a:solidFill>
                <a:schemeClr val="dk1"/>
              </a:solidFill>
              <a:latin typeface="Times New Roman"/>
              <a:ea typeface="Times New Roman"/>
              <a:cs typeface="Times New Roman"/>
              <a:sym typeface="Times New Roman"/>
            </a:endParaRPr>
          </a:p>
          <a:p>
            <a:pPr marL="756285" marR="934719" lvl="1" indent="-287019" algn="l" rtl="0">
              <a:lnSpc>
                <a:spcPct val="108000"/>
              </a:lnSpc>
              <a:spcBef>
                <a:spcPts val="515"/>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Navigating the </a:t>
            </a:r>
            <a:r>
              <a:rPr lang="en-US" sz="2000" b="0" i="1" u="none" strike="noStrike" cap="none">
                <a:solidFill>
                  <a:schemeClr val="dk1"/>
                </a:solidFill>
                <a:latin typeface="Times New Roman"/>
                <a:ea typeface="Times New Roman"/>
                <a:cs typeface="Times New Roman"/>
                <a:sym typeface="Times New Roman"/>
              </a:rPr>
              <a:t>directory structure </a:t>
            </a:r>
            <a:r>
              <a:rPr lang="en-US" sz="2000" b="0" i="0" u="none" strike="noStrike" cap="none">
                <a:solidFill>
                  <a:schemeClr val="dk1"/>
                </a:solidFill>
                <a:latin typeface="Times New Roman"/>
                <a:ea typeface="Times New Roman"/>
                <a:cs typeface="Times New Roman"/>
                <a:sym typeface="Times New Roman"/>
              </a:rPr>
              <a:t>and the disk-allocation </a:t>
            </a:r>
            <a:r>
              <a:rPr lang="en-US" sz="2000" b="0" i="1" u="none" strike="noStrike" cap="none">
                <a:solidFill>
                  <a:schemeClr val="dk1"/>
                </a:solidFill>
                <a:latin typeface="Times New Roman"/>
                <a:ea typeface="Times New Roman"/>
                <a:cs typeface="Times New Roman"/>
                <a:sym typeface="Times New Roman"/>
              </a:rPr>
              <a:t>data  structure </a:t>
            </a:r>
            <a:r>
              <a:rPr lang="en-US" sz="2000" b="0" i="0" u="none" strike="noStrike" cap="none">
                <a:solidFill>
                  <a:schemeClr val="dk1"/>
                </a:solidFill>
                <a:latin typeface="Times New Roman"/>
                <a:ea typeface="Times New Roman"/>
                <a:cs typeface="Times New Roman"/>
                <a:sym typeface="Times New Roman"/>
              </a:rPr>
              <a:t>takes time and potentially extra disk accesses</a:t>
            </a:r>
            <a:endParaRPr sz="2000" b="0" i="0" u="none" strike="noStrike" cap="none">
              <a:solidFill>
                <a:schemeClr val="dk1"/>
              </a:solidFill>
              <a:latin typeface="Times New Roman"/>
              <a:ea typeface="Times New Roman"/>
              <a:cs typeface="Times New Roman"/>
              <a:sym typeface="Times New Roman"/>
            </a:endParaRPr>
          </a:p>
          <a:p>
            <a:pPr marL="756285" marR="81915" lvl="1" indent="-287019" algn="l" rtl="0">
              <a:lnSpc>
                <a:spcPct val="108000"/>
              </a:lnSpc>
              <a:spcBef>
                <a:spcPts val="480"/>
              </a:spcBef>
              <a:spcAft>
                <a:spcPts val="0"/>
              </a:spcAft>
              <a:buClr>
                <a:srgbClr val="FF3000"/>
              </a:buClr>
              <a:buSzPts val="2000"/>
              <a:buFont typeface="Times New Roman"/>
              <a:buChar char="–"/>
            </a:pPr>
            <a:r>
              <a:rPr lang="en-US" sz="2000" b="0" i="1" u="none" strike="noStrike" cap="none">
                <a:solidFill>
                  <a:srgbClr val="FF3000"/>
                </a:solidFill>
                <a:latin typeface="Times New Roman"/>
                <a:ea typeface="Times New Roman"/>
                <a:cs typeface="Times New Roman"/>
                <a:sym typeface="Times New Roman"/>
              </a:rPr>
              <a:t>External fragmentation </a:t>
            </a:r>
            <a:r>
              <a:rPr lang="en-US" sz="2000" b="0" i="0" u="none" strike="noStrike" cap="none">
                <a:solidFill>
                  <a:schemeClr val="dk1"/>
                </a:solidFill>
                <a:latin typeface="Times New Roman"/>
                <a:ea typeface="Times New Roman"/>
                <a:cs typeface="Times New Roman"/>
                <a:sym typeface="Times New Roman"/>
              </a:rPr>
              <a:t>can greatly increase swapping times by forcing  multiple seeks during reading or writing of a process image</a:t>
            </a:r>
            <a:endParaRPr sz="2000" b="0" i="0" u="none" strike="noStrike" cap="none">
              <a:solidFill>
                <a:schemeClr val="dk1"/>
              </a:solidFill>
              <a:latin typeface="Times New Roman"/>
              <a:ea typeface="Times New Roman"/>
              <a:cs typeface="Times New Roman"/>
              <a:sym typeface="Times New Roman"/>
            </a:endParaRPr>
          </a:p>
          <a:p>
            <a:pPr marL="756285" marR="0" lvl="1" indent="-287019" algn="l" rtl="0">
              <a:lnSpc>
                <a:spcPct val="100000"/>
              </a:lnSpc>
              <a:spcBef>
                <a:spcPts val="21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Improvement</a:t>
            </a:r>
            <a:endParaRPr sz="2000" b="0" i="0" u="none" strike="noStrike" cap="none">
              <a:solidFill>
                <a:schemeClr val="dk1"/>
              </a:solidFill>
              <a:latin typeface="Times New Roman"/>
              <a:ea typeface="Times New Roman"/>
              <a:cs typeface="Times New Roman"/>
              <a:sym typeface="Times New Roman"/>
            </a:endParaRPr>
          </a:p>
          <a:p>
            <a:pPr marL="1155700" marR="0" lvl="2" indent="-228600" algn="l" rtl="0">
              <a:lnSpc>
                <a:spcPct val="100000"/>
              </a:lnSpc>
              <a:spcBef>
                <a:spcPts val="225"/>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Caching block location information in main memory</a:t>
            </a:r>
            <a:endParaRPr sz="1800" b="0" i="0" u="none" strike="noStrike" cap="none">
              <a:solidFill>
                <a:schemeClr val="dk1"/>
              </a:solidFill>
              <a:latin typeface="Times New Roman"/>
              <a:ea typeface="Times New Roman"/>
              <a:cs typeface="Times New Roman"/>
              <a:sym typeface="Times New Roman"/>
            </a:endParaRPr>
          </a:p>
          <a:p>
            <a:pPr marL="1155700" marR="0" lvl="2" indent="-228600" algn="l" rtl="0">
              <a:lnSpc>
                <a:spcPct val="100000"/>
              </a:lnSpc>
              <a:spcBef>
                <a:spcPts val="225"/>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Contiguous allocation for the swap file</a:t>
            </a:r>
            <a:endParaRPr sz="1800" b="0" i="0" u="none" strike="noStrike" cap="none">
              <a:solidFill>
                <a:schemeClr val="dk1"/>
              </a:solidFill>
              <a:latin typeface="Times New Roman"/>
              <a:ea typeface="Times New Roman"/>
              <a:cs typeface="Times New Roman"/>
              <a:sym typeface="Times New Roman"/>
            </a:endParaRPr>
          </a:p>
          <a:p>
            <a:pPr marL="756285" marR="0" lvl="1" indent="-287019" algn="l" rtl="0">
              <a:lnSpc>
                <a:spcPct val="100000"/>
              </a:lnSpc>
              <a:spcBef>
                <a:spcPts val="245"/>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But, the cost of traversing FS data structure still remains</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148"/>
          <p:cNvSpPr txBox="1">
            <a:spLocks noGrp="1"/>
          </p:cNvSpPr>
          <p:nvPr>
            <p:ph type="title"/>
          </p:nvPr>
        </p:nvSpPr>
        <p:spPr>
          <a:xfrm>
            <a:off x="2819004" y="479807"/>
            <a:ext cx="6546415" cy="696595"/>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1"/>
              </a:buClr>
              <a:buSzPts val="4400"/>
              <a:buFont typeface="Century Gothic"/>
              <a:buNone/>
            </a:pPr>
            <a:r>
              <a:rPr lang="en-US" sz="4400" dirty="0"/>
              <a:t>Swap-Space Location</a:t>
            </a:r>
            <a:endParaRPr sz="4400" dirty="0"/>
          </a:p>
        </p:txBody>
      </p:sp>
      <p:sp>
        <p:nvSpPr>
          <p:cNvPr id="1254" name="Google Shape;1254;p148"/>
          <p:cNvSpPr txBox="1"/>
          <p:nvPr/>
        </p:nvSpPr>
        <p:spPr>
          <a:xfrm>
            <a:off x="714400" y="1515898"/>
            <a:ext cx="10478157" cy="4105910"/>
          </a:xfrm>
          <a:prstGeom prst="rect">
            <a:avLst/>
          </a:prstGeom>
          <a:noFill/>
          <a:ln>
            <a:noFill/>
          </a:ln>
        </p:spPr>
        <p:txBody>
          <a:bodyPr spcFirstLastPara="1" wrap="square" lIns="0" tIns="114925" rIns="0" bIns="0" anchor="t" anchorCtr="0">
            <a:spAutoFit/>
          </a:bodyPr>
          <a:lstStyle/>
          <a:p>
            <a:pPr marL="355600" marR="0" lvl="0" indent="-342900" algn="l" rtl="0">
              <a:lnSpc>
                <a:spcPct val="100000"/>
              </a:lnSpc>
              <a:spcBef>
                <a:spcPts val="0"/>
              </a:spcBef>
              <a:spcAft>
                <a:spcPts val="0"/>
              </a:spcAft>
              <a:buClr>
                <a:srgbClr val="FF3000"/>
              </a:buClr>
              <a:buSzPts val="3200"/>
              <a:buFont typeface="Times New Roman"/>
              <a:buChar char="•"/>
            </a:pPr>
            <a:r>
              <a:rPr lang="en-US" sz="3200" b="0" i="1" u="none" strike="noStrike" cap="none">
                <a:solidFill>
                  <a:srgbClr val="FF3000"/>
                </a:solidFill>
                <a:latin typeface="Times New Roman"/>
                <a:ea typeface="Times New Roman"/>
                <a:cs typeface="Times New Roman"/>
                <a:sym typeface="Times New Roman"/>
              </a:rPr>
              <a:t>In a separate partition: raw partition</a:t>
            </a:r>
            <a:endParaRPr sz="3200" b="0" i="0" u="none" strike="noStrike" cap="none">
              <a:solidFill>
                <a:schemeClr val="dk1"/>
              </a:solidFill>
              <a:latin typeface="Times New Roman"/>
              <a:ea typeface="Times New Roman"/>
              <a:cs typeface="Times New Roman"/>
              <a:sym typeface="Times New Roman"/>
            </a:endParaRPr>
          </a:p>
          <a:p>
            <a:pPr marL="756285" marR="0" lvl="1" indent="-287019" algn="l" rtl="0">
              <a:lnSpc>
                <a:spcPct val="100000"/>
              </a:lnSpc>
              <a:spcBef>
                <a:spcPts val="70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Create a swap space during disk partitioning</a:t>
            </a:r>
            <a:endParaRPr sz="2800" b="0" i="0" u="none" strike="noStrike" cap="none">
              <a:solidFill>
                <a:schemeClr val="dk1"/>
              </a:solidFill>
              <a:latin typeface="Times New Roman"/>
              <a:ea typeface="Times New Roman"/>
              <a:cs typeface="Times New Roman"/>
              <a:sym typeface="Times New Roman"/>
            </a:endParaRPr>
          </a:p>
          <a:p>
            <a:pPr marL="756285" marR="0" lvl="1" indent="-287019" algn="l" rtl="0">
              <a:lnSpc>
                <a:spcPct val="100000"/>
              </a:lnSpc>
              <a:spcBef>
                <a:spcPts val="68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A separate swap-space storage manager is used to</a:t>
            </a:r>
            <a:endParaRPr sz="2800" b="0" i="0" u="none" strike="noStrike" cap="none">
              <a:solidFill>
                <a:schemeClr val="dk1"/>
              </a:solidFill>
              <a:latin typeface="Times New Roman"/>
              <a:ea typeface="Times New Roman"/>
              <a:cs typeface="Times New Roman"/>
              <a:sym typeface="Times New Roman"/>
            </a:endParaRPr>
          </a:p>
          <a:p>
            <a:pPr marL="756285" marR="0" lvl="0" indent="0" algn="l" rtl="0">
              <a:lnSpc>
                <a:spcPct val="100000"/>
              </a:lnSpc>
              <a:spcBef>
                <a:spcPts val="0"/>
              </a:spcBef>
              <a:spcAft>
                <a:spcPts val="0"/>
              </a:spcAft>
              <a:buClr>
                <a:srgbClr val="000000"/>
              </a:buClr>
              <a:buSzPts val="2800"/>
              <a:buFont typeface="Arial"/>
              <a:buNone/>
            </a:pPr>
            <a:r>
              <a:rPr lang="en-US" sz="2800" b="0" i="1" u="none" strike="noStrike" cap="none">
                <a:solidFill>
                  <a:schemeClr val="dk1"/>
                </a:solidFill>
                <a:latin typeface="Times New Roman"/>
                <a:ea typeface="Times New Roman"/>
                <a:cs typeface="Times New Roman"/>
                <a:sym typeface="Times New Roman"/>
              </a:rPr>
              <a:t>allocate and de-allocate blocks</a:t>
            </a:r>
            <a:endParaRPr sz="2800" b="0" i="0" u="none" strike="noStrike" cap="none">
              <a:solidFill>
                <a:schemeClr val="dk1"/>
              </a:solidFill>
              <a:latin typeface="Times New Roman"/>
              <a:ea typeface="Times New Roman"/>
              <a:cs typeface="Times New Roman"/>
              <a:sym typeface="Times New Roman"/>
            </a:endParaRPr>
          </a:p>
          <a:p>
            <a:pPr marL="756285" marR="320675" lvl="1" indent="-287019" algn="l" rtl="0">
              <a:lnSpc>
                <a:spcPct val="100000"/>
              </a:lnSpc>
              <a:spcBef>
                <a:spcPts val="68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Use algorithms optimized for speed, rather than  storage efficiency</a:t>
            </a:r>
            <a:endParaRPr sz="2800" b="0" i="0" u="none" strike="noStrike" cap="none">
              <a:solidFill>
                <a:schemeClr val="dk1"/>
              </a:solidFill>
              <a:latin typeface="Times New Roman"/>
              <a:ea typeface="Times New Roman"/>
              <a:cs typeface="Times New Roman"/>
              <a:sym typeface="Times New Roman"/>
            </a:endParaRPr>
          </a:p>
          <a:p>
            <a:pPr marL="756285" marR="0" lvl="1" indent="-287019" algn="l" rtl="0">
              <a:lnSpc>
                <a:spcPct val="100000"/>
              </a:lnSpc>
              <a:spcBef>
                <a:spcPts val="670"/>
              </a:spcBef>
              <a:spcAft>
                <a:spcPts val="0"/>
              </a:spcAft>
              <a:buClr>
                <a:srgbClr val="FF3000"/>
              </a:buClr>
              <a:buSzPts val="2800"/>
              <a:buFont typeface="Times New Roman"/>
              <a:buChar char="–"/>
            </a:pPr>
            <a:r>
              <a:rPr lang="en-US" sz="2800" b="0" i="1" u="none" strike="noStrike" cap="none">
                <a:solidFill>
                  <a:srgbClr val="FF3000"/>
                </a:solidFill>
                <a:latin typeface="Times New Roman"/>
                <a:ea typeface="Times New Roman"/>
                <a:cs typeface="Times New Roman"/>
                <a:sym typeface="Times New Roman"/>
              </a:rPr>
              <a:t>Internal fragment </a:t>
            </a:r>
            <a:r>
              <a:rPr lang="en-US" sz="2800" b="0" i="0" u="none" strike="noStrike" cap="none">
                <a:solidFill>
                  <a:schemeClr val="dk1"/>
                </a:solidFill>
                <a:latin typeface="Times New Roman"/>
                <a:ea typeface="Times New Roman"/>
                <a:cs typeface="Times New Roman"/>
                <a:sym typeface="Times New Roman"/>
              </a:rPr>
              <a:t>may increase</a:t>
            </a:r>
            <a:endParaRPr sz="28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74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Linux supports both approaches</a:t>
            </a:r>
            <a:endParaRPr sz="3200" b="0" i="0" u="none" strike="noStrike" cap="none">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149"/>
          <p:cNvSpPr txBox="1">
            <a:spLocks noGrp="1"/>
          </p:cNvSpPr>
          <p:nvPr>
            <p:ph type="title"/>
          </p:nvPr>
        </p:nvSpPr>
        <p:spPr>
          <a:xfrm>
            <a:off x="740808" y="479807"/>
            <a:ext cx="10702466" cy="696595"/>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1"/>
              </a:buClr>
              <a:buSzPts val="4400"/>
              <a:buFont typeface="Century Gothic"/>
              <a:buNone/>
            </a:pPr>
            <a:r>
              <a:rPr lang="en-US" sz="4400" dirty="0"/>
              <a:t>Swap-space Management: Example</a:t>
            </a:r>
            <a:endParaRPr sz="4400" dirty="0"/>
          </a:p>
        </p:txBody>
      </p:sp>
      <p:sp>
        <p:nvSpPr>
          <p:cNvPr id="1260" name="Google Shape;1260;p149"/>
          <p:cNvSpPr txBox="1"/>
          <p:nvPr/>
        </p:nvSpPr>
        <p:spPr>
          <a:xfrm>
            <a:off x="714399" y="1544306"/>
            <a:ext cx="10705851" cy="3841435"/>
          </a:xfrm>
          <a:prstGeom prst="rect">
            <a:avLst/>
          </a:prstGeom>
          <a:noFill/>
          <a:ln>
            <a:noFill/>
          </a:ln>
        </p:spPr>
        <p:txBody>
          <a:bodyPr spcFirstLastPara="1" wrap="square" lIns="0" tIns="55225" rIns="0" bIns="0" anchor="t" anchorCtr="0">
            <a:spAutoFit/>
          </a:bodyPr>
          <a:lstStyle/>
          <a:p>
            <a:pPr marL="355600" marR="0" lvl="0" indent="-342900" algn="l"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Solaris 1</a:t>
            </a:r>
            <a:endParaRPr sz="2800" b="0" i="0" u="none" strike="noStrike" cap="none">
              <a:solidFill>
                <a:schemeClr val="dk1"/>
              </a:solidFill>
              <a:latin typeface="Times New Roman"/>
              <a:ea typeface="Times New Roman"/>
              <a:cs typeface="Times New Roman"/>
              <a:sym typeface="Times New Roman"/>
            </a:endParaRPr>
          </a:p>
          <a:p>
            <a:pPr marL="756285" marR="5080" lvl="1" indent="-287019" algn="l" rtl="0">
              <a:lnSpc>
                <a:spcPct val="107500"/>
              </a:lnSpc>
              <a:spcBef>
                <a:spcPts val="63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Text-segment pages are brought in from the file system and  are thrown away if selected for paged out</a:t>
            </a:r>
            <a:endParaRPr sz="2400" b="0" i="0" u="none" strike="noStrike" cap="none">
              <a:solidFill>
                <a:schemeClr val="dk1"/>
              </a:solidFill>
              <a:latin typeface="Times New Roman"/>
              <a:ea typeface="Times New Roman"/>
              <a:cs typeface="Times New Roman"/>
              <a:sym typeface="Times New Roman"/>
            </a:endParaRPr>
          </a:p>
          <a:p>
            <a:pPr marL="1155700" marR="0" lvl="2" indent="-228600" algn="l" rtl="0">
              <a:lnSpc>
                <a:spcPct val="100000"/>
              </a:lnSpc>
              <a:spcBef>
                <a:spcPts val="204"/>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More efficient to re-read from FS than write it to the swap space</a:t>
            </a:r>
            <a:endParaRPr sz="2000" b="0" i="0" u="none" strike="noStrike" cap="none">
              <a:solidFill>
                <a:schemeClr val="dk1"/>
              </a:solidFill>
              <a:latin typeface="Times New Roman"/>
              <a:ea typeface="Times New Roman"/>
              <a:cs typeface="Times New Roman"/>
              <a:sym typeface="Times New Roman"/>
            </a:endParaRPr>
          </a:p>
          <a:p>
            <a:pPr marL="756285" marR="0" lvl="0" indent="-287019" algn="l" rtl="0">
              <a:lnSpc>
                <a:spcPct val="113750"/>
              </a:lnSpc>
              <a:spcBef>
                <a:spcPts val="285"/>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Swap space: only used as a backing store for pages of</a:t>
            </a:r>
            <a:endParaRPr sz="2400" b="0" i="0" u="none" strike="noStrike" cap="none">
              <a:solidFill>
                <a:schemeClr val="dk1"/>
              </a:solidFill>
              <a:latin typeface="Times New Roman"/>
              <a:ea typeface="Times New Roman"/>
              <a:cs typeface="Times New Roman"/>
              <a:sym typeface="Times New Roman"/>
            </a:endParaRPr>
          </a:p>
          <a:p>
            <a:pPr marL="756285" marR="0" lvl="0" indent="0" algn="l" rtl="0">
              <a:lnSpc>
                <a:spcPct val="11375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anonymous </a:t>
            </a:r>
            <a:r>
              <a:rPr lang="en-US" sz="2400" b="0" i="0" u="none" strike="noStrike" cap="none">
                <a:solidFill>
                  <a:schemeClr val="dk1"/>
                </a:solidFill>
                <a:latin typeface="Times New Roman"/>
                <a:ea typeface="Times New Roman"/>
                <a:cs typeface="Times New Roman"/>
                <a:sym typeface="Times New Roman"/>
              </a:rPr>
              <a:t>memory</a:t>
            </a:r>
            <a:endParaRPr sz="2400" b="0" i="0" u="none" strike="noStrike" cap="none">
              <a:solidFill>
                <a:schemeClr val="dk1"/>
              </a:solidFill>
              <a:latin typeface="Times New Roman"/>
              <a:ea typeface="Times New Roman"/>
              <a:cs typeface="Times New Roman"/>
              <a:sym typeface="Times New Roman"/>
            </a:endParaRPr>
          </a:p>
          <a:p>
            <a:pPr marL="1155700" marR="0" lvl="1" indent="-228600" algn="l" rtl="0">
              <a:lnSpc>
                <a:spcPct val="100000"/>
              </a:lnSpc>
              <a:spcBef>
                <a:spcPts val="245"/>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Stack, heap, and uninitialized data</a:t>
            </a:r>
            <a:endParaRPr sz="20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340"/>
              </a:spcBef>
              <a:spcAft>
                <a:spcPts val="0"/>
              </a:spcAft>
              <a:buClr>
                <a:schemeClr val="dk1"/>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Solaris 2</a:t>
            </a:r>
            <a:endParaRPr sz="2800" b="0" i="0" u="none" strike="noStrike" cap="none">
              <a:solidFill>
                <a:schemeClr val="dk1"/>
              </a:solidFill>
              <a:latin typeface="Times New Roman"/>
              <a:ea typeface="Times New Roman"/>
              <a:cs typeface="Times New Roman"/>
              <a:sym typeface="Times New Roman"/>
            </a:endParaRPr>
          </a:p>
          <a:p>
            <a:pPr marL="756285" marR="517525" lvl="1" indent="-287019" algn="l" rtl="0">
              <a:lnSpc>
                <a:spcPct val="107916"/>
              </a:lnSpc>
              <a:spcBef>
                <a:spcPts val="61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Allocates swap space only when a page is forced out of  physical memory</a:t>
            </a:r>
            <a:endParaRPr sz="2400" b="0" i="0" u="none" strike="noStrike" cap="none">
              <a:solidFill>
                <a:schemeClr val="dk1"/>
              </a:solidFill>
              <a:latin typeface="Times New Roman"/>
              <a:ea typeface="Times New Roman"/>
              <a:cs typeface="Times New Roman"/>
              <a:sym typeface="Times New Roman"/>
            </a:endParaRPr>
          </a:p>
          <a:p>
            <a:pPr marL="1155700" marR="0" lvl="2" indent="-228600" algn="l" rtl="0">
              <a:lnSpc>
                <a:spcPct val="100000"/>
              </a:lnSpc>
              <a:spcBef>
                <a:spcPts val="204"/>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Not when the virtual memory page is first created.</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3240854" y="42753"/>
            <a:ext cx="5950443" cy="787400"/>
          </a:xfrm>
          <a:prstGeom prst="rect">
            <a:avLst/>
          </a:prstGeom>
          <a:noFill/>
          <a:ln>
            <a:noFill/>
          </a:ln>
        </p:spPr>
        <p:txBody>
          <a:bodyPr spcFirstLastPara="1" wrap="square" lIns="121875" tIns="60925" rIns="121875" bIns="60925" anchor="b" anchorCtr="0">
            <a:normAutofit fontScale="90000"/>
          </a:bodyPr>
          <a:lstStyle/>
          <a:p>
            <a:pPr lvl="0" algn="l" rtl="0">
              <a:lnSpc>
                <a:spcPct val="95000"/>
              </a:lnSpc>
              <a:spcBef>
                <a:spcPts val="600"/>
              </a:spcBef>
              <a:spcAft>
                <a:spcPts val="600"/>
              </a:spcAft>
              <a:buClr>
                <a:schemeClr val="dk1"/>
              </a:buClr>
              <a:buSzPts val="2400"/>
            </a:pPr>
            <a:r>
              <a:rPr lang="en-US" dirty="0">
                <a:latin typeface="Book Antiqua" panose="02040602050305030304" pitchFamily="18" charset="0"/>
              </a:rPr>
              <a:t>Magnetic Disks - </a:t>
            </a:r>
            <a:r>
              <a:rPr lang="en-US" dirty="0" err="1">
                <a:latin typeface="Book Antiqua" panose="02040602050305030304" pitchFamily="18" charset="0"/>
              </a:rPr>
              <a:t>Contd</a:t>
            </a:r>
            <a:endParaRPr lang="en-US" dirty="0">
              <a:latin typeface="Book Antiqua" panose="02040602050305030304" pitchFamily="18" charset="0"/>
            </a:endParaRPr>
          </a:p>
        </p:txBody>
      </p:sp>
      <p:sp>
        <p:nvSpPr>
          <p:cNvPr id="124" name="Google Shape;124;p17"/>
          <p:cNvSpPr txBox="1">
            <a:spLocks noGrp="1"/>
          </p:cNvSpPr>
          <p:nvPr>
            <p:ph type="body" idx="1"/>
          </p:nvPr>
        </p:nvSpPr>
        <p:spPr>
          <a:xfrm>
            <a:off x="529184" y="1093679"/>
            <a:ext cx="11130456" cy="4224665"/>
          </a:xfrm>
          <a:prstGeom prst="rect">
            <a:avLst/>
          </a:prstGeom>
          <a:noFill/>
          <a:ln>
            <a:noFill/>
          </a:ln>
        </p:spPr>
        <p:txBody>
          <a:bodyPr spcFirstLastPara="1" wrap="square" lIns="121875" tIns="60925" rIns="121875" bIns="60925" anchor="t" anchorCtr="0">
            <a:normAutofit/>
          </a:bodyPr>
          <a:lstStyle/>
          <a:p>
            <a:r>
              <a:rPr lang="en-IN" sz="2500" dirty="0">
                <a:latin typeface="Book Antiqua" panose="02040602050305030304" pitchFamily="18" charset="0"/>
              </a:rPr>
              <a:t>Each track is further divided into </a:t>
            </a:r>
            <a:r>
              <a:rPr lang="en-IN" sz="2500" b="1" i="1" dirty="0">
                <a:latin typeface="Book Antiqua" panose="02040602050305030304" pitchFamily="18" charset="0"/>
              </a:rPr>
              <a:t>sectors,</a:t>
            </a:r>
            <a:r>
              <a:rPr lang="en-IN" sz="2500" dirty="0">
                <a:latin typeface="Book Antiqua" panose="02040602050305030304" pitchFamily="18" charset="0"/>
              </a:rPr>
              <a:t> traditionally containing 512 bytes of data each, although some modern disks occasionally use larger sector sizes.</a:t>
            </a:r>
          </a:p>
          <a:p>
            <a:r>
              <a:rPr lang="en-IN" sz="2500" dirty="0">
                <a:latin typeface="Book Antiqua" panose="02040602050305030304" pitchFamily="18" charset="0"/>
              </a:rPr>
              <a:t>The data on a hard drive is read by read-write </a:t>
            </a:r>
            <a:r>
              <a:rPr lang="en-IN" sz="2500" b="1" i="1" dirty="0">
                <a:latin typeface="Book Antiqua" panose="02040602050305030304" pitchFamily="18" charset="0"/>
              </a:rPr>
              <a:t>heads. </a:t>
            </a:r>
          </a:p>
          <a:p>
            <a:r>
              <a:rPr lang="en-IN" sz="2500" dirty="0">
                <a:latin typeface="Book Antiqua" panose="02040602050305030304" pitchFamily="18" charset="0"/>
              </a:rPr>
              <a:t>The standard configuration uses one head per surface, each on a separate </a:t>
            </a:r>
            <a:r>
              <a:rPr lang="en-IN" sz="2500" b="1" i="1" dirty="0">
                <a:latin typeface="Book Antiqua" panose="02040602050305030304" pitchFamily="18" charset="0"/>
              </a:rPr>
              <a:t>arm</a:t>
            </a:r>
            <a:r>
              <a:rPr lang="en-IN" sz="2500" dirty="0">
                <a:latin typeface="Book Antiqua" panose="02040602050305030304" pitchFamily="18" charset="0"/>
              </a:rPr>
              <a:t>, and controlled by a common </a:t>
            </a:r>
            <a:r>
              <a:rPr lang="en-IN" sz="2500" b="1" i="1" dirty="0">
                <a:latin typeface="Book Antiqua" panose="02040602050305030304" pitchFamily="18" charset="0"/>
              </a:rPr>
              <a:t>arm assembly</a:t>
            </a:r>
            <a:r>
              <a:rPr lang="en-IN" sz="2500" dirty="0">
                <a:latin typeface="Book Antiqua" panose="02040602050305030304" pitchFamily="18" charset="0"/>
              </a:rPr>
              <a:t>  which moves all heads simultaneously from one cylinder to another. </a:t>
            </a:r>
          </a:p>
          <a:p>
            <a:endParaRPr lang="en-IN" sz="2200" dirty="0">
              <a:latin typeface="Book Antiqua" panose="02040602050305030304" pitchFamily="18" charset="0"/>
            </a:endParaRPr>
          </a:p>
        </p:txBody>
      </p:sp>
      <p:sp>
        <p:nvSpPr>
          <p:cNvPr id="125" name="Google Shape;125;p17"/>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Tree>
    <p:extLst>
      <p:ext uri="{BB962C8B-B14F-4D97-AF65-F5344CB8AC3E}">
        <p14:creationId xmlns:p14="http://schemas.microsoft.com/office/powerpoint/2010/main" val="1927489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Google Shape;1265;p150"/>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0" lvl="0" indent="0" algn="ctr" rtl="0">
              <a:lnSpc>
                <a:spcPct val="95000"/>
              </a:lnSpc>
              <a:spcBef>
                <a:spcPts val="0"/>
              </a:spcBef>
              <a:spcAft>
                <a:spcPts val="0"/>
              </a:spcAft>
              <a:buClr>
                <a:schemeClr val="dk1"/>
              </a:buClr>
              <a:buSzPts val="8800"/>
              <a:buNone/>
            </a:pPr>
            <a:endParaRPr sz="8800" b="1" dirty="0">
              <a:solidFill>
                <a:srgbClr val="D4D8E7"/>
              </a:solidFill>
            </a:endParaRPr>
          </a:p>
          <a:p>
            <a:pPr marL="0" lvl="0" indent="0" algn="ctr" rtl="0">
              <a:lnSpc>
                <a:spcPct val="95000"/>
              </a:lnSpc>
              <a:spcBef>
                <a:spcPts val="1866"/>
              </a:spcBef>
              <a:spcAft>
                <a:spcPts val="0"/>
              </a:spcAft>
              <a:buClr>
                <a:srgbClr val="D4D8E7"/>
              </a:buClr>
              <a:buSzPts val="8800"/>
              <a:buNone/>
            </a:pPr>
            <a:r>
              <a:rPr lang="en-US" sz="7000" b="1" dirty="0">
                <a:solidFill>
                  <a:schemeClr val="accent2">
                    <a:lumMod val="50000"/>
                  </a:schemeClr>
                </a:solidFill>
              </a:rPr>
              <a:t>Thank you</a:t>
            </a:r>
            <a:endParaRPr sz="7000" dirty="0">
              <a:solidFill>
                <a:schemeClr val="accent2">
                  <a:lumMod val="50000"/>
                </a:schemeClr>
              </a:solidFill>
            </a:endParaRPr>
          </a:p>
        </p:txBody>
      </p:sp>
      <p:sp>
        <p:nvSpPr>
          <p:cNvPr id="1266" name="Google Shape;1266;p150"/>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140</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1970708" y="104993"/>
            <a:ext cx="8247408" cy="9144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latin typeface="Book Antiqua" panose="02040602050305030304" pitchFamily="18" charset="0"/>
              </a:rPr>
              <a:t>Moving-head Disk Mechanism</a:t>
            </a:r>
            <a:endParaRPr dirty="0">
              <a:latin typeface="Book Antiqua" panose="02040602050305030304" pitchFamily="18" charset="0"/>
            </a:endParaRPr>
          </a:p>
        </p:txBody>
      </p:sp>
      <p:pic>
        <p:nvPicPr>
          <p:cNvPr id="138" name="Google Shape;138;p19" descr="10_01.pdf"/>
          <p:cNvPicPr preferRelativeResize="0"/>
          <p:nvPr/>
        </p:nvPicPr>
        <p:blipFill rotWithShape="1">
          <a:blip r:embed="rId3">
            <a:alphaModFix/>
          </a:blip>
          <a:srcRect/>
          <a:stretch/>
        </p:blipFill>
        <p:spPr>
          <a:xfrm>
            <a:off x="3198812" y="1219200"/>
            <a:ext cx="7042149" cy="5353050"/>
          </a:xfrm>
          <a:prstGeom prst="rect">
            <a:avLst/>
          </a:prstGeom>
          <a:noFill/>
          <a:ln>
            <a:noFill/>
          </a:ln>
        </p:spPr>
      </p:pic>
      <p:sp>
        <p:nvSpPr>
          <p:cNvPr id="139" name="Google Shape;139;p19"/>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17"/>
          <p:cNvSpPr txBox="1">
            <a:spLocks noGrp="1"/>
          </p:cNvSpPr>
          <p:nvPr>
            <p:ph type="body" idx="1"/>
          </p:nvPr>
        </p:nvSpPr>
        <p:spPr>
          <a:xfrm>
            <a:off x="529184" y="773004"/>
            <a:ext cx="11130456" cy="5788134"/>
          </a:xfrm>
          <a:prstGeom prst="rect">
            <a:avLst/>
          </a:prstGeom>
          <a:noFill/>
          <a:ln>
            <a:noFill/>
          </a:ln>
        </p:spPr>
        <p:txBody>
          <a:bodyPr spcFirstLastPara="1" wrap="square" lIns="121875" tIns="60925" rIns="121875" bIns="60925" anchor="t" anchorCtr="0">
            <a:normAutofit/>
          </a:bodyPr>
          <a:lstStyle/>
          <a:p>
            <a:pPr lvl="1"/>
            <a:r>
              <a:rPr lang="en-IN" sz="2500" dirty="0">
                <a:latin typeface="Book Antiqua" panose="02040602050305030304" pitchFamily="18" charset="0"/>
              </a:rPr>
              <a:t>The </a:t>
            </a:r>
            <a:r>
              <a:rPr lang="en-IN" sz="2500" b="1" i="1" dirty="0">
                <a:latin typeface="Book Antiqua" panose="02040602050305030304" pitchFamily="18" charset="0"/>
              </a:rPr>
              <a:t>positioning time</a:t>
            </a:r>
            <a:r>
              <a:rPr lang="en-IN" sz="2500" dirty="0">
                <a:latin typeface="Book Antiqua" panose="02040602050305030304" pitchFamily="18" charset="0"/>
              </a:rPr>
              <a:t>, or </a:t>
            </a:r>
            <a:r>
              <a:rPr lang="en-IN" sz="2500" b="1" i="1" dirty="0">
                <a:latin typeface="Book Antiqua" panose="02040602050305030304" pitchFamily="18" charset="0"/>
              </a:rPr>
              <a:t>seek time </a:t>
            </a:r>
            <a:r>
              <a:rPr lang="en-IN" sz="2500" dirty="0">
                <a:latin typeface="Book Antiqua" panose="02040602050305030304" pitchFamily="18" charset="0"/>
              </a:rPr>
              <a:t>or</a:t>
            </a:r>
            <a:r>
              <a:rPr lang="en-IN" sz="2500" b="1" i="1" dirty="0">
                <a:latin typeface="Book Antiqua" panose="02040602050305030304" pitchFamily="18" charset="0"/>
              </a:rPr>
              <a:t> random access time</a:t>
            </a:r>
            <a:r>
              <a:rPr lang="en-IN" sz="2500" dirty="0">
                <a:latin typeface="Book Antiqua" panose="02040602050305030304" pitchFamily="18" charset="0"/>
              </a:rPr>
              <a:t> is the time required to move the heads from one cylinder to another, and for the heads to settle down after the move. </a:t>
            </a:r>
          </a:p>
          <a:p>
            <a:pPr lvl="1"/>
            <a:r>
              <a:rPr lang="en-IN" sz="2500" dirty="0">
                <a:latin typeface="Book Antiqua" panose="02040602050305030304" pitchFamily="18" charset="0"/>
              </a:rPr>
              <a:t>The </a:t>
            </a:r>
            <a:r>
              <a:rPr lang="en-IN" sz="2500" b="1" i="1" dirty="0">
                <a:latin typeface="Book Antiqua" panose="02040602050305030304" pitchFamily="18" charset="0"/>
              </a:rPr>
              <a:t>rotational latency</a:t>
            </a:r>
            <a:r>
              <a:rPr lang="en-IN" sz="2500" dirty="0">
                <a:latin typeface="Book Antiqua" panose="02040602050305030304" pitchFamily="18" charset="0"/>
              </a:rPr>
              <a:t> is the amount of time required for the desired sector to rotate around and come under the read-write head. </a:t>
            </a:r>
          </a:p>
          <a:p>
            <a:pPr lvl="1"/>
            <a:r>
              <a:rPr lang="en-IN" sz="2500" dirty="0">
                <a:latin typeface="Book Antiqua" panose="02040602050305030304" pitchFamily="18" charset="0"/>
              </a:rPr>
              <a:t>The </a:t>
            </a:r>
            <a:r>
              <a:rPr lang="en-IN" sz="2500" b="1" i="1" dirty="0">
                <a:latin typeface="Book Antiqua" panose="02040602050305030304" pitchFamily="18" charset="0"/>
              </a:rPr>
              <a:t>transfer rate</a:t>
            </a:r>
            <a:r>
              <a:rPr lang="en-IN" sz="2500" dirty="0">
                <a:latin typeface="Book Antiqua" panose="02040602050305030304" pitchFamily="18" charset="0"/>
              </a:rPr>
              <a:t>, which is the time required to move the data electronically from the disk to the computer. </a:t>
            </a:r>
          </a:p>
          <a:p>
            <a:pPr lvl="1"/>
            <a:r>
              <a:rPr lang="en-US" sz="2500" b="1" dirty="0">
                <a:latin typeface="Book Antiqua" panose="02040602050305030304" pitchFamily="18" charset="0"/>
              </a:rPr>
              <a:t>Disk Access Time</a:t>
            </a:r>
            <a:r>
              <a:rPr lang="en-US" sz="2500" dirty="0">
                <a:latin typeface="Book Antiqua" panose="02040602050305030304" pitchFamily="18" charset="0"/>
              </a:rPr>
              <a:t>: Disk Access = Seek time + Rotational latency + Transfer time</a:t>
            </a:r>
            <a:endParaRPr lang="en-IN" sz="2500" dirty="0">
              <a:latin typeface="Book Antiqua" panose="02040602050305030304" pitchFamily="18" charset="0"/>
            </a:endParaRPr>
          </a:p>
          <a:p>
            <a:endParaRPr lang="en-IN" sz="2200" dirty="0">
              <a:latin typeface="Book Antiqua" panose="02040602050305030304" pitchFamily="18" charset="0"/>
            </a:endParaRPr>
          </a:p>
        </p:txBody>
      </p:sp>
      <p:sp>
        <p:nvSpPr>
          <p:cNvPr id="125" name="Google Shape;125;p17"/>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7" name="Google Shape;123;p17">
            <a:extLst>
              <a:ext uri="{FF2B5EF4-FFF2-40B4-BE49-F238E27FC236}">
                <a16:creationId xmlns:a16="http://schemas.microsoft.com/office/drawing/2014/main" id="{05A4FBD4-1C7D-4881-BEB8-10A2661FE502}"/>
              </a:ext>
            </a:extLst>
          </p:cNvPr>
          <p:cNvSpPr txBox="1">
            <a:spLocks noGrp="1"/>
          </p:cNvSpPr>
          <p:nvPr>
            <p:ph type="title"/>
          </p:nvPr>
        </p:nvSpPr>
        <p:spPr>
          <a:xfrm>
            <a:off x="3240854" y="42753"/>
            <a:ext cx="5950443" cy="787400"/>
          </a:xfrm>
          <a:prstGeom prst="rect">
            <a:avLst/>
          </a:prstGeom>
          <a:noFill/>
          <a:ln>
            <a:noFill/>
          </a:ln>
        </p:spPr>
        <p:txBody>
          <a:bodyPr spcFirstLastPara="1" wrap="square" lIns="121875" tIns="60925" rIns="121875" bIns="60925" anchor="b" anchorCtr="0">
            <a:normAutofit fontScale="90000"/>
          </a:bodyPr>
          <a:lstStyle/>
          <a:p>
            <a:pPr lvl="0" algn="l" rtl="0">
              <a:lnSpc>
                <a:spcPct val="95000"/>
              </a:lnSpc>
              <a:spcBef>
                <a:spcPts val="600"/>
              </a:spcBef>
              <a:spcAft>
                <a:spcPts val="600"/>
              </a:spcAft>
              <a:buClr>
                <a:schemeClr val="dk1"/>
              </a:buClr>
              <a:buSzPts val="2400"/>
            </a:pPr>
            <a:r>
              <a:rPr lang="en-US" dirty="0">
                <a:latin typeface="Book Antiqua" panose="02040602050305030304" pitchFamily="18" charset="0"/>
              </a:rPr>
              <a:t>Magnetic Disks - </a:t>
            </a:r>
            <a:r>
              <a:rPr lang="en-US" dirty="0" err="1">
                <a:latin typeface="Book Antiqua" panose="02040602050305030304" pitchFamily="18" charset="0"/>
              </a:rPr>
              <a:t>Contd</a:t>
            </a:r>
            <a:endParaRPr lang="en-US" dirty="0">
              <a:latin typeface="Book Antiqua" panose="02040602050305030304" pitchFamily="18" charset="0"/>
            </a:endParaRPr>
          </a:p>
        </p:txBody>
      </p:sp>
    </p:spTree>
    <p:extLst>
      <p:ext uri="{BB962C8B-B14F-4D97-AF65-F5344CB8AC3E}">
        <p14:creationId xmlns:p14="http://schemas.microsoft.com/office/powerpoint/2010/main" val="2648293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17"/>
          <p:cNvSpPr txBox="1">
            <a:spLocks noGrp="1"/>
          </p:cNvSpPr>
          <p:nvPr>
            <p:ph type="body" idx="1"/>
          </p:nvPr>
        </p:nvSpPr>
        <p:spPr>
          <a:xfrm>
            <a:off x="529184" y="773004"/>
            <a:ext cx="11130456" cy="5788134"/>
          </a:xfrm>
          <a:prstGeom prst="rect">
            <a:avLst/>
          </a:prstGeom>
          <a:noFill/>
          <a:ln>
            <a:noFill/>
          </a:ln>
        </p:spPr>
        <p:txBody>
          <a:bodyPr spcFirstLastPara="1" wrap="square" lIns="121875" tIns="60925" rIns="121875" bIns="60925" anchor="t" anchorCtr="0">
            <a:normAutofit/>
          </a:bodyPr>
          <a:lstStyle/>
          <a:p>
            <a:pPr lvl="1"/>
            <a:r>
              <a:rPr lang="en-US" sz="2500" dirty="0">
                <a:latin typeface="Book Antiqua" panose="02040602050305030304" pitchFamily="18" charset="0"/>
              </a:rPr>
              <a:t>Magnetic tapes were once used for common secondary storage before the days of hard disk drives, but today are used primarily for backups.</a:t>
            </a:r>
          </a:p>
          <a:p>
            <a:pPr lvl="1"/>
            <a:r>
              <a:rPr lang="en-US" sz="2500" dirty="0">
                <a:latin typeface="Book Antiqua" panose="02040602050305030304" pitchFamily="18" charset="0"/>
              </a:rPr>
              <a:t>Accessing a particular spot on a magnetic tape can be slow, but once reading or writing commences, access speeds are comparable to disk drives.</a:t>
            </a:r>
          </a:p>
          <a:p>
            <a:pPr lvl="1"/>
            <a:r>
              <a:rPr lang="en-US" sz="2500" dirty="0">
                <a:latin typeface="Book Antiqua" panose="02040602050305030304" pitchFamily="18" charset="0"/>
              </a:rPr>
              <a:t>Capacities of tape drives can range from 20 to 200 GB, and compression can double that capacity.</a:t>
            </a:r>
          </a:p>
          <a:p>
            <a:endParaRPr lang="en-IN" sz="2200" dirty="0">
              <a:latin typeface="Book Antiqua" panose="02040602050305030304" pitchFamily="18" charset="0"/>
            </a:endParaRPr>
          </a:p>
        </p:txBody>
      </p:sp>
      <p:sp>
        <p:nvSpPr>
          <p:cNvPr id="125" name="Google Shape;125;p17"/>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7" name="Google Shape;123;p17">
            <a:extLst>
              <a:ext uri="{FF2B5EF4-FFF2-40B4-BE49-F238E27FC236}">
                <a16:creationId xmlns:a16="http://schemas.microsoft.com/office/drawing/2014/main" id="{05A4FBD4-1C7D-4881-BEB8-10A2661FE502}"/>
              </a:ext>
            </a:extLst>
          </p:cNvPr>
          <p:cNvSpPr txBox="1">
            <a:spLocks noGrp="1"/>
          </p:cNvSpPr>
          <p:nvPr>
            <p:ph type="title"/>
          </p:nvPr>
        </p:nvSpPr>
        <p:spPr>
          <a:xfrm>
            <a:off x="3240855" y="42753"/>
            <a:ext cx="4547312" cy="787400"/>
          </a:xfrm>
          <a:prstGeom prst="rect">
            <a:avLst/>
          </a:prstGeom>
          <a:noFill/>
          <a:ln>
            <a:noFill/>
          </a:ln>
        </p:spPr>
        <p:txBody>
          <a:bodyPr spcFirstLastPara="1" wrap="square" lIns="121875" tIns="60925" rIns="121875" bIns="60925" anchor="b" anchorCtr="0">
            <a:normAutofit fontScale="90000"/>
          </a:bodyPr>
          <a:lstStyle/>
          <a:p>
            <a:pPr lvl="0" algn="l" rtl="0">
              <a:lnSpc>
                <a:spcPct val="95000"/>
              </a:lnSpc>
              <a:spcBef>
                <a:spcPts val="600"/>
              </a:spcBef>
              <a:spcAft>
                <a:spcPts val="600"/>
              </a:spcAft>
              <a:buClr>
                <a:schemeClr val="dk1"/>
              </a:buClr>
              <a:buSzPts val="2400"/>
            </a:pPr>
            <a:r>
              <a:rPr lang="en-US" dirty="0">
                <a:latin typeface="Book Antiqua" panose="02040602050305030304" pitchFamily="18" charset="0"/>
              </a:rPr>
              <a:t>Magnetic Tapes</a:t>
            </a:r>
          </a:p>
        </p:txBody>
      </p:sp>
    </p:spTree>
    <p:extLst>
      <p:ext uri="{BB962C8B-B14F-4D97-AF65-F5344CB8AC3E}">
        <p14:creationId xmlns:p14="http://schemas.microsoft.com/office/powerpoint/2010/main" val="4124749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17"/>
          <p:cNvSpPr txBox="1">
            <a:spLocks noGrp="1"/>
          </p:cNvSpPr>
          <p:nvPr>
            <p:ph type="body" idx="1"/>
          </p:nvPr>
        </p:nvSpPr>
        <p:spPr>
          <a:xfrm>
            <a:off x="529184" y="773004"/>
            <a:ext cx="11130456" cy="5788134"/>
          </a:xfrm>
          <a:prstGeom prst="rect">
            <a:avLst/>
          </a:prstGeom>
          <a:noFill/>
          <a:ln>
            <a:noFill/>
          </a:ln>
        </p:spPr>
        <p:txBody>
          <a:bodyPr spcFirstLastPara="1" wrap="square" lIns="121875" tIns="60925" rIns="121875" bIns="60925" anchor="t" anchorCtr="0">
            <a:normAutofit/>
          </a:bodyPr>
          <a:lstStyle/>
          <a:p>
            <a:pPr marL="568325" lvl="1" indent="-395288">
              <a:lnSpc>
                <a:spcPct val="112000"/>
              </a:lnSpc>
              <a:spcBef>
                <a:spcPts val="600"/>
              </a:spcBef>
              <a:spcAft>
                <a:spcPts val="600"/>
              </a:spcAft>
              <a:buFont typeface="Arial" panose="020B0604020202020204" pitchFamily="34" charset="0"/>
              <a:buChar char="•"/>
            </a:pPr>
            <a:r>
              <a:rPr lang="en-US" sz="2500" dirty="0">
                <a:latin typeface="Book Antiqua" panose="02040602050305030304" pitchFamily="18" charset="0"/>
              </a:rPr>
              <a:t>SSDs are especially useful as a high-speed cache of hard-disk information that must be accessed quickly. One example is to store filesystem meta-data, e.g. directory and </a:t>
            </a:r>
            <a:r>
              <a:rPr lang="en-US" sz="2500" dirty="0" err="1">
                <a:latin typeface="Book Antiqua" panose="02040602050305030304" pitchFamily="18" charset="0"/>
              </a:rPr>
              <a:t>inode</a:t>
            </a:r>
            <a:r>
              <a:rPr lang="en-US" sz="2500" dirty="0">
                <a:latin typeface="Book Antiqua" panose="02040602050305030304" pitchFamily="18" charset="0"/>
              </a:rPr>
              <a:t> information, that must be accessed quickly and often. </a:t>
            </a:r>
          </a:p>
          <a:p>
            <a:pPr marL="568325" lvl="1" indent="-395288">
              <a:lnSpc>
                <a:spcPct val="112000"/>
              </a:lnSpc>
              <a:spcBef>
                <a:spcPts val="600"/>
              </a:spcBef>
              <a:spcAft>
                <a:spcPts val="600"/>
              </a:spcAft>
              <a:buFont typeface="Arial" panose="020B0604020202020204" pitchFamily="34" charset="0"/>
              <a:buChar char="•"/>
            </a:pPr>
            <a:r>
              <a:rPr lang="en-US" sz="2500" dirty="0">
                <a:latin typeface="Book Antiqua" panose="02040602050305030304" pitchFamily="18" charset="0"/>
              </a:rPr>
              <a:t>SSDs are also used in laptops to make them smaller, faster, and lighter.</a:t>
            </a:r>
          </a:p>
          <a:p>
            <a:pPr marL="568325" lvl="1" indent="-395288">
              <a:lnSpc>
                <a:spcPct val="112000"/>
              </a:lnSpc>
              <a:spcBef>
                <a:spcPts val="600"/>
              </a:spcBef>
              <a:spcAft>
                <a:spcPts val="600"/>
              </a:spcAft>
              <a:buFont typeface="Arial" panose="020B0604020202020204" pitchFamily="34" charset="0"/>
              <a:buChar char="•"/>
            </a:pPr>
            <a:r>
              <a:rPr lang="en-US" sz="2500" dirty="0">
                <a:latin typeface="Book Antiqua" panose="02040602050305030304" pitchFamily="18" charset="0"/>
              </a:rPr>
              <a:t>Because SSDs are so much faster than traditional hard disks, the throughput of the bus can become a limiting factor, causing some SSDs to be connected directly to the system PCI bus for example.</a:t>
            </a:r>
          </a:p>
          <a:p>
            <a:endParaRPr lang="en-IN" sz="2200" dirty="0">
              <a:latin typeface="Book Antiqua" panose="02040602050305030304" pitchFamily="18" charset="0"/>
            </a:endParaRPr>
          </a:p>
        </p:txBody>
      </p:sp>
      <p:sp>
        <p:nvSpPr>
          <p:cNvPr id="125" name="Google Shape;125;p17"/>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7" name="Google Shape;123;p17">
            <a:extLst>
              <a:ext uri="{FF2B5EF4-FFF2-40B4-BE49-F238E27FC236}">
                <a16:creationId xmlns:a16="http://schemas.microsoft.com/office/drawing/2014/main" id="{05A4FBD4-1C7D-4881-BEB8-10A2661FE502}"/>
              </a:ext>
            </a:extLst>
          </p:cNvPr>
          <p:cNvSpPr txBox="1">
            <a:spLocks noGrp="1"/>
          </p:cNvSpPr>
          <p:nvPr>
            <p:ph type="title"/>
          </p:nvPr>
        </p:nvSpPr>
        <p:spPr>
          <a:xfrm>
            <a:off x="3240855" y="42753"/>
            <a:ext cx="4547312" cy="787400"/>
          </a:xfrm>
          <a:prstGeom prst="rect">
            <a:avLst/>
          </a:prstGeom>
          <a:noFill/>
          <a:ln>
            <a:noFill/>
          </a:ln>
        </p:spPr>
        <p:txBody>
          <a:bodyPr spcFirstLastPara="1" wrap="square" lIns="121875" tIns="60925" rIns="121875" bIns="60925" anchor="b" anchorCtr="0">
            <a:normAutofit fontScale="90000"/>
          </a:bodyPr>
          <a:lstStyle/>
          <a:p>
            <a:pPr lvl="0" algn="l" rtl="0">
              <a:lnSpc>
                <a:spcPct val="95000"/>
              </a:lnSpc>
              <a:spcBef>
                <a:spcPts val="600"/>
              </a:spcBef>
              <a:spcAft>
                <a:spcPts val="600"/>
              </a:spcAft>
              <a:buClr>
                <a:schemeClr val="dk1"/>
              </a:buClr>
              <a:buSzPts val="2400"/>
            </a:pPr>
            <a:r>
              <a:rPr lang="en-US" dirty="0">
                <a:latin typeface="Book Antiqua" panose="02040602050305030304" pitchFamily="18" charset="0"/>
              </a:rPr>
              <a:t>Solid-State Disks</a:t>
            </a:r>
          </a:p>
        </p:txBody>
      </p:sp>
    </p:spTree>
    <p:extLst>
      <p:ext uri="{BB962C8B-B14F-4D97-AF65-F5344CB8AC3E}">
        <p14:creationId xmlns:p14="http://schemas.microsoft.com/office/powerpoint/2010/main" val="36903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17"/>
          <p:cNvSpPr txBox="1">
            <a:spLocks noGrp="1"/>
          </p:cNvSpPr>
          <p:nvPr>
            <p:ph type="body" idx="1"/>
          </p:nvPr>
        </p:nvSpPr>
        <p:spPr>
          <a:xfrm>
            <a:off x="529184" y="1718935"/>
            <a:ext cx="11130456" cy="2301272"/>
          </a:xfrm>
          <a:prstGeom prst="rect">
            <a:avLst/>
          </a:prstGeom>
          <a:noFill/>
          <a:ln>
            <a:noFill/>
          </a:ln>
        </p:spPr>
        <p:txBody>
          <a:bodyPr spcFirstLastPara="1" wrap="square" lIns="121875" tIns="60925" rIns="121875" bIns="60925" anchor="t" anchorCtr="0">
            <a:noAutofit/>
          </a:bodyPr>
          <a:lstStyle/>
          <a:p>
            <a:pPr marL="173037" lvl="1" indent="0">
              <a:lnSpc>
                <a:spcPct val="112000"/>
              </a:lnSpc>
              <a:spcBef>
                <a:spcPts val="600"/>
              </a:spcBef>
              <a:spcAft>
                <a:spcPts val="600"/>
              </a:spcAft>
              <a:buNone/>
            </a:pPr>
            <a:r>
              <a:rPr lang="en-US" sz="2200" b="1" dirty="0">
                <a:latin typeface="Book Antiqua" panose="02040602050305030304" pitchFamily="18" charset="0"/>
              </a:rPr>
              <a:t>Question: </a:t>
            </a:r>
            <a:r>
              <a:rPr lang="en-US" sz="2200" dirty="0">
                <a:latin typeface="Book Antiqua" panose="02040602050305030304" pitchFamily="18" charset="0"/>
              </a:rPr>
              <a:t>Consider a disk with a rotational rate of 10,000 RPM, an average seek time of 8 </a:t>
            </a:r>
            <a:r>
              <a:rPr lang="en-US" sz="2200" dirty="0" err="1">
                <a:latin typeface="Book Antiqua" panose="02040602050305030304" pitchFamily="18" charset="0"/>
              </a:rPr>
              <a:t>ms</a:t>
            </a:r>
            <a:r>
              <a:rPr lang="en-US" sz="2200" dirty="0">
                <a:latin typeface="Book Antiqua" panose="02040602050305030304" pitchFamily="18" charset="0"/>
              </a:rPr>
              <a:t>, and an average of 500 sectors per track. Estimate the average time to read a random sector from disk. Do this by summing the estimates of the seek time, rotational latency, and transfer time.</a:t>
            </a:r>
          </a:p>
        </p:txBody>
      </p:sp>
      <p:sp>
        <p:nvSpPr>
          <p:cNvPr id="125" name="Google Shape;125;p17"/>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8" name="Google Shape;123;p17">
            <a:extLst>
              <a:ext uri="{FF2B5EF4-FFF2-40B4-BE49-F238E27FC236}">
                <a16:creationId xmlns:a16="http://schemas.microsoft.com/office/drawing/2014/main" id="{2F550F4F-5B88-49EF-9B6E-18A7EF63B745}"/>
              </a:ext>
            </a:extLst>
          </p:cNvPr>
          <p:cNvSpPr txBox="1">
            <a:spLocks noGrp="1"/>
          </p:cNvSpPr>
          <p:nvPr>
            <p:ph type="title"/>
          </p:nvPr>
        </p:nvSpPr>
        <p:spPr>
          <a:xfrm>
            <a:off x="898633" y="441434"/>
            <a:ext cx="9522374" cy="630621"/>
          </a:xfrm>
          <a:prstGeom prst="rect">
            <a:avLst/>
          </a:prstGeom>
          <a:noFill/>
          <a:ln>
            <a:noFill/>
          </a:ln>
        </p:spPr>
        <p:txBody>
          <a:bodyPr spcFirstLastPara="1" wrap="square" lIns="121875" tIns="60925" rIns="121875" bIns="60925" anchor="b" anchorCtr="0">
            <a:noAutofit/>
          </a:bodyPr>
          <a:lstStyle/>
          <a:p>
            <a:pPr lvl="0" algn="ctr" rtl="0">
              <a:lnSpc>
                <a:spcPct val="95000"/>
              </a:lnSpc>
              <a:spcBef>
                <a:spcPts val="600"/>
              </a:spcBef>
              <a:spcAft>
                <a:spcPts val="600"/>
              </a:spcAft>
              <a:buClr>
                <a:schemeClr val="dk1"/>
              </a:buClr>
              <a:buSzPts val="2400"/>
            </a:pPr>
            <a:r>
              <a:rPr lang="en-US" sz="3600" dirty="0">
                <a:latin typeface="Book Antiqua" panose="02040602050305030304" pitchFamily="18" charset="0"/>
              </a:rPr>
              <a:t>Example Problem on HDD performance</a:t>
            </a:r>
          </a:p>
        </p:txBody>
      </p:sp>
    </p:spTree>
    <p:extLst>
      <p:ext uri="{BB962C8B-B14F-4D97-AF65-F5344CB8AC3E}">
        <p14:creationId xmlns:p14="http://schemas.microsoft.com/office/powerpoint/2010/main" val="1692096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1135804" y="285997"/>
            <a:ext cx="10157354" cy="1397000"/>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85000"/>
              </a:lnSpc>
              <a:spcBef>
                <a:spcPts val="0"/>
              </a:spcBef>
              <a:spcAft>
                <a:spcPts val="0"/>
              </a:spcAft>
              <a:buClr>
                <a:schemeClr val="dk1"/>
              </a:buClr>
              <a:buSzPct val="100000"/>
              <a:buFont typeface="Cambria"/>
              <a:buNone/>
            </a:pPr>
            <a:br>
              <a:rPr lang="en-US" dirty="0">
                <a:ea typeface="Cambria"/>
                <a:cs typeface="Cambria"/>
                <a:sym typeface="Cambria"/>
              </a:rPr>
            </a:br>
            <a:br>
              <a:rPr lang="en-US" dirty="0">
                <a:ea typeface="Cambria"/>
                <a:cs typeface="Cambria"/>
                <a:sym typeface="Cambria"/>
              </a:rPr>
            </a:br>
            <a:br>
              <a:rPr lang="en-US" dirty="0">
                <a:ea typeface="Cambria"/>
                <a:cs typeface="Cambria"/>
                <a:sym typeface="Cambria"/>
              </a:rPr>
            </a:br>
            <a:r>
              <a:rPr lang="en-US" dirty="0">
                <a:ea typeface="Cambria"/>
                <a:cs typeface="Cambria"/>
                <a:sym typeface="Cambria"/>
              </a:rPr>
              <a:t>Course Learning Rationale and Course Learning Outcomes </a:t>
            </a:r>
            <a:br>
              <a:rPr lang="en-US" dirty="0">
                <a:ea typeface="Cambria"/>
                <a:cs typeface="Cambria"/>
                <a:sym typeface="Cambria"/>
              </a:rPr>
            </a:br>
            <a:endParaRPr dirty="0"/>
          </a:p>
        </p:txBody>
      </p:sp>
      <p:sp>
        <p:nvSpPr>
          <p:cNvPr id="94" name="Google Shape;94;p14"/>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grpSp>
        <p:nvGrpSpPr>
          <p:cNvPr id="95" name="Google Shape;95;p14"/>
          <p:cNvGrpSpPr/>
          <p:nvPr/>
        </p:nvGrpSpPr>
        <p:grpSpPr>
          <a:xfrm>
            <a:off x="1361065" y="1701854"/>
            <a:ext cx="9669894" cy="4470290"/>
            <a:chOff x="243465" y="54"/>
            <a:chExt cx="9669894" cy="4470290"/>
          </a:xfrm>
        </p:grpSpPr>
        <p:sp>
          <p:nvSpPr>
            <p:cNvPr id="96" name="Google Shape;96;p14"/>
            <p:cNvSpPr/>
            <p:nvPr/>
          </p:nvSpPr>
          <p:spPr>
            <a:xfrm rot="5400000">
              <a:off x="5790923" y="-2159814"/>
              <a:ext cx="1744503" cy="6500368"/>
            </a:xfrm>
            <a:prstGeom prst="round2SameRect">
              <a:avLst>
                <a:gd name="adj1" fmla="val 16667"/>
                <a:gd name="adj2" fmla="val 0"/>
              </a:avLst>
            </a:prstGeom>
            <a:solidFill>
              <a:srgbClr val="CFD0DD">
                <a:alpha val="89411"/>
              </a:srgbClr>
            </a:solidFill>
            <a:ln w="9525" cap="flat" cmpd="sng">
              <a:solidFill>
                <a:srgbClr val="CFD0DD">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Book Antiqua" panose="02040602050305030304" pitchFamily="18" charset="0"/>
                <a:sym typeface="Arial"/>
              </a:endParaRPr>
            </a:p>
          </p:txBody>
        </p:sp>
        <p:sp>
          <p:nvSpPr>
            <p:cNvPr id="97" name="Google Shape;97;p14"/>
            <p:cNvSpPr txBox="1"/>
            <p:nvPr/>
          </p:nvSpPr>
          <p:spPr>
            <a:xfrm>
              <a:off x="3412991" y="303278"/>
              <a:ext cx="6415208" cy="1574183"/>
            </a:xfrm>
            <a:prstGeom prst="rect">
              <a:avLst/>
            </a:prstGeom>
            <a:noFill/>
            <a:ln>
              <a:noFill/>
            </a:ln>
          </p:spPr>
          <p:txBody>
            <a:bodyPr spcFirstLastPara="1" wrap="square" lIns="247650" tIns="123825" rIns="247650" bIns="123825" anchor="ctr" anchorCtr="0">
              <a:noAutofit/>
            </a:bodyPr>
            <a:lstStyle/>
            <a:p>
              <a:pPr marL="171450" marR="0" lvl="1" indent="-171450" algn="l" rtl="0">
                <a:lnSpc>
                  <a:spcPct val="90000"/>
                </a:lnSpc>
                <a:spcBef>
                  <a:spcPts val="600"/>
                </a:spcBef>
                <a:spcAft>
                  <a:spcPts val="0"/>
                </a:spcAft>
                <a:buClr>
                  <a:schemeClr val="dk1"/>
                </a:buClr>
                <a:buSzPts val="1600"/>
                <a:buFont typeface="Cambria"/>
                <a:buChar char="•"/>
              </a:pPr>
              <a:r>
                <a:rPr lang="en-US" sz="1800" b="0" i="0" u="none" strike="noStrike" cap="none" dirty="0">
                  <a:solidFill>
                    <a:schemeClr val="dk1"/>
                  </a:solidFill>
                  <a:latin typeface="Book Antiqua" panose="02040602050305030304" pitchFamily="18" charset="0"/>
                  <a:ea typeface="Cambria"/>
                  <a:cs typeface="Cambria"/>
                  <a:sym typeface="Cambria"/>
                </a:rPr>
                <a:t>Realize the significance of Device management part of an Operating System</a:t>
              </a:r>
              <a:endParaRPr sz="1800" b="0" i="0" u="none" strike="noStrike" cap="none" dirty="0">
                <a:solidFill>
                  <a:schemeClr val="dk1"/>
                </a:solidFill>
                <a:latin typeface="Book Antiqua" panose="02040602050305030304" pitchFamily="18" charset="0"/>
                <a:ea typeface="Cambria"/>
                <a:cs typeface="Cambria"/>
                <a:sym typeface="Cambria"/>
              </a:endParaRPr>
            </a:p>
            <a:p>
              <a:pPr marL="171450" marR="0" lvl="1" indent="-171450" algn="l" rtl="0">
                <a:lnSpc>
                  <a:spcPct val="90000"/>
                </a:lnSpc>
                <a:spcBef>
                  <a:spcPts val="600"/>
                </a:spcBef>
                <a:spcAft>
                  <a:spcPts val="0"/>
                </a:spcAft>
                <a:buClr>
                  <a:schemeClr val="dk1"/>
                </a:buClr>
                <a:buSzPts val="1600"/>
                <a:buFont typeface="Cambria"/>
                <a:buChar char="•"/>
              </a:pPr>
              <a:r>
                <a:rPr lang="en-US" sz="1800" b="0" i="0" u="none" strike="noStrike" cap="none" dirty="0">
                  <a:solidFill>
                    <a:schemeClr val="dk1"/>
                  </a:solidFill>
                  <a:latin typeface="Book Antiqua" panose="02040602050305030304" pitchFamily="18" charset="0"/>
                  <a:ea typeface="Cambria"/>
                  <a:cs typeface="Cambria"/>
                  <a:sym typeface="Cambria"/>
                </a:rPr>
                <a:t>Comprehend the need of File management functions of an Operating System</a:t>
              </a:r>
              <a:endParaRPr sz="1800" b="0" i="0" u="none" strike="noStrike" cap="none" dirty="0">
                <a:solidFill>
                  <a:schemeClr val="dk1"/>
                </a:solidFill>
                <a:latin typeface="Book Antiqua" panose="02040602050305030304" pitchFamily="18" charset="0"/>
                <a:ea typeface="Cambria"/>
                <a:cs typeface="Cambria"/>
                <a:sym typeface="Cambria"/>
              </a:endParaRPr>
            </a:p>
          </p:txBody>
        </p:sp>
        <p:sp>
          <p:nvSpPr>
            <p:cNvPr id="98" name="Google Shape;98;p14"/>
            <p:cNvSpPr/>
            <p:nvPr/>
          </p:nvSpPr>
          <p:spPr>
            <a:xfrm>
              <a:off x="243465" y="54"/>
              <a:ext cx="3169526" cy="2180629"/>
            </a:xfrm>
            <a:prstGeom prst="roundRect">
              <a:avLst>
                <a:gd name="adj" fmla="val 16667"/>
              </a:avLst>
            </a:prstGeom>
            <a:gradFill>
              <a:gsLst>
                <a:gs pos="0">
                  <a:srgbClr val="646BA4"/>
                </a:gs>
                <a:gs pos="50000">
                  <a:srgbClr val="49539B"/>
                </a:gs>
                <a:gs pos="100000">
                  <a:srgbClr val="3D478C"/>
                </a:gs>
              </a:gsLst>
              <a:lin ang="5400000" scaled="0"/>
            </a:gradFill>
            <a:ln>
              <a:noFill/>
            </a:ln>
            <a:effectLst>
              <a:outerShdw blurRad="57150" dist="19050" dir="5400000" algn="ctr" rotWithShape="0">
                <a:srgbClr val="000000">
                  <a:alpha val="6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Book Antiqua" panose="02040602050305030304" pitchFamily="18" charset="0"/>
                <a:sym typeface="Arial"/>
              </a:endParaRPr>
            </a:p>
          </p:txBody>
        </p:sp>
        <p:sp>
          <p:nvSpPr>
            <p:cNvPr id="99" name="Google Shape;99;p14"/>
            <p:cNvSpPr txBox="1"/>
            <p:nvPr/>
          </p:nvSpPr>
          <p:spPr>
            <a:xfrm>
              <a:off x="349915" y="106504"/>
              <a:ext cx="2956626" cy="1967729"/>
            </a:xfrm>
            <a:prstGeom prst="rect">
              <a:avLst/>
            </a:prstGeom>
            <a:noFill/>
            <a:ln>
              <a:noFill/>
            </a:ln>
          </p:spPr>
          <p:txBody>
            <a:bodyPr spcFirstLastPara="1" wrap="square" lIns="76200" tIns="38100" rIns="76200" bIns="38100"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0" i="0" u="none" strike="noStrike" cap="none" dirty="0">
                  <a:solidFill>
                    <a:schemeClr val="lt1"/>
                  </a:solidFill>
                  <a:latin typeface="Book Antiqua" panose="02040602050305030304" pitchFamily="18" charset="0"/>
                  <a:ea typeface="Cambria"/>
                  <a:cs typeface="Cambria"/>
                  <a:sym typeface="Cambria"/>
                </a:rPr>
                <a:t>Course Learning Rationale</a:t>
              </a:r>
              <a:endParaRPr sz="1400" b="0" i="0" u="none" strike="noStrike" cap="none" dirty="0">
                <a:solidFill>
                  <a:srgbClr val="000000"/>
                </a:solidFill>
                <a:latin typeface="Book Antiqua" panose="02040602050305030304" pitchFamily="18" charset="0"/>
                <a:sym typeface="Arial"/>
              </a:endParaRPr>
            </a:p>
          </p:txBody>
        </p:sp>
        <p:sp>
          <p:nvSpPr>
            <p:cNvPr id="100" name="Google Shape;100;p14"/>
            <p:cNvSpPr/>
            <p:nvPr/>
          </p:nvSpPr>
          <p:spPr>
            <a:xfrm rot="5400000">
              <a:off x="5790923" y="129846"/>
              <a:ext cx="1744503" cy="6500368"/>
            </a:xfrm>
            <a:prstGeom prst="round2SameRect">
              <a:avLst>
                <a:gd name="adj1" fmla="val 16667"/>
                <a:gd name="adj2" fmla="val 0"/>
              </a:avLst>
            </a:prstGeom>
            <a:solidFill>
              <a:srgbClr val="D7CFCF">
                <a:alpha val="89411"/>
              </a:srgbClr>
            </a:solidFill>
            <a:ln w="9525" cap="flat" cmpd="sng">
              <a:solidFill>
                <a:srgbClr val="D7CFCF">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Book Antiqua" panose="02040602050305030304" pitchFamily="18" charset="0"/>
                <a:sym typeface="Arial"/>
              </a:endParaRPr>
            </a:p>
          </p:txBody>
        </p:sp>
        <p:sp>
          <p:nvSpPr>
            <p:cNvPr id="101" name="Google Shape;101;p14"/>
            <p:cNvSpPr txBox="1"/>
            <p:nvPr/>
          </p:nvSpPr>
          <p:spPr>
            <a:xfrm>
              <a:off x="3412991" y="2592938"/>
              <a:ext cx="6415208" cy="1574183"/>
            </a:xfrm>
            <a:prstGeom prst="rect">
              <a:avLst/>
            </a:prstGeom>
            <a:noFill/>
            <a:ln>
              <a:noFill/>
            </a:ln>
          </p:spPr>
          <p:txBody>
            <a:bodyPr spcFirstLastPara="1" wrap="square" lIns="247650" tIns="123825" rIns="247650" bIns="123825" anchor="ctr" anchorCtr="0">
              <a:noAutofit/>
            </a:bodyPr>
            <a:lstStyle/>
            <a:p>
              <a:pPr marL="171450" marR="0" lvl="1" indent="-171450" algn="l" rtl="0">
                <a:lnSpc>
                  <a:spcPct val="90000"/>
                </a:lnSpc>
                <a:spcBef>
                  <a:spcPts val="600"/>
                </a:spcBef>
                <a:spcAft>
                  <a:spcPts val="0"/>
                </a:spcAft>
                <a:buClr>
                  <a:schemeClr val="dk1"/>
                </a:buClr>
                <a:buSzPts val="1600"/>
                <a:buFont typeface="Cambria"/>
                <a:buChar char="•"/>
              </a:pPr>
              <a:r>
                <a:rPr lang="en-US" sz="2000" b="0" i="0" u="none" strike="noStrike" cap="none" dirty="0">
                  <a:solidFill>
                    <a:schemeClr val="dk1"/>
                  </a:solidFill>
                  <a:latin typeface="Book Antiqua" panose="02040602050305030304" pitchFamily="18" charset="0"/>
                  <a:ea typeface="Cambria"/>
                  <a:cs typeface="Cambria"/>
                  <a:sym typeface="Cambria"/>
                </a:rPr>
                <a:t>Find the significance of device management role of an Operating system</a:t>
              </a:r>
              <a:endParaRPr sz="2000" b="0" i="0" u="none" strike="noStrike" cap="none" dirty="0">
                <a:solidFill>
                  <a:schemeClr val="dk1"/>
                </a:solidFill>
                <a:latin typeface="Book Antiqua" panose="02040602050305030304" pitchFamily="18" charset="0"/>
                <a:ea typeface="Cambria"/>
                <a:cs typeface="Cambria"/>
                <a:sym typeface="Cambria"/>
              </a:endParaRPr>
            </a:p>
            <a:p>
              <a:pPr marL="171450" marR="0" lvl="1" indent="-171450" algn="l" rtl="0">
                <a:lnSpc>
                  <a:spcPct val="90000"/>
                </a:lnSpc>
                <a:spcBef>
                  <a:spcPts val="600"/>
                </a:spcBef>
                <a:spcAft>
                  <a:spcPts val="0"/>
                </a:spcAft>
                <a:buClr>
                  <a:schemeClr val="dk1"/>
                </a:buClr>
                <a:buSzPts val="1600"/>
                <a:buFont typeface="Cambria"/>
                <a:buChar char="•"/>
              </a:pPr>
              <a:r>
                <a:rPr lang="en-US" sz="2000" b="0" i="0" u="none" strike="noStrike" cap="none" dirty="0">
                  <a:solidFill>
                    <a:schemeClr val="dk1"/>
                  </a:solidFill>
                  <a:latin typeface="Book Antiqua" panose="02040602050305030304" pitchFamily="18" charset="0"/>
                  <a:ea typeface="Cambria"/>
                  <a:cs typeface="Cambria"/>
                  <a:sym typeface="Cambria"/>
                </a:rPr>
                <a:t>Recognize the essentials of File Management of an Operating system</a:t>
              </a:r>
              <a:endParaRPr sz="2000" b="0" i="0" u="none" strike="noStrike" cap="none" dirty="0">
                <a:solidFill>
                  <a:schemeClr val="dk1"/>
                </a:solidFill>
                <a:latin typeface="Book Antiqua" panose="02040602050305030304" pitchFamily="18" charset="0"/>
                <a:ea typeface="Cambria"/>
                <a:cs typeface="Cambria"/>
                <a:sym typeface="Cambria"/>
              </a:endParaRPr>
            </a:p>
          </p:txBody>
        </p:sp>
        <p:sp>
          <p:nvSpPr>
            <p:cNvPr id="102" name="Google Shape;102;p14"/>
            <p:cNvSpPr/>
            <p:nvPr/>
          </p:nvSpPr>
          <p:spPr>
            <a:xfrm>
              <a:off x="243465" y="2289715"/>
              <a:ext cx="3169526" cy="2180629"/>
            </a:xfrm>
            <a:prstGeom prst="roundRect">
              <a:avLst>
                <a:gd name="adj" fmla="val 16667"/>
              </a:avLst>
            </a:prstGeom>
            <a:gradFill>
              <a:gsLst>
                <a:gs pos="0">
                  <a:srgbClr val="8B6E6E"/>
                </a:gs>
                <a:gs pos="50000">
                  <a:srgbClr val="7E5959"/>
                </a:gs>
                <a:gs pos="100000">
                  <a:srgbClr val="704C4C"/>
                </a:gs>
              </a:gsLst>
              <a:lin ang="5400000" scaled="0"/>
            </a:gradFill>
            <a:ln>
              <a:noFill/>
            </a:ln>
            <a:effectLst>
              <a:outerShdw blurRad="57150" dist="19050" dir="5400000" algn="ctr" rotWithShape="0">
                <a:srgbClr val="000000">
                  <a:alpha val="6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Book Antiqua" panose="02040602050305030304" pitchFamily="18" charset="0"/>
                <a:sym typeface="Arial"/>
              </a:endParaRPr>
            </a:p>
          </p:txBody>
        </p:sp>
        <p:sp>
          <p:nvSpPr>
            <p:cNvPr id="103" name="Google Shape;103;p14"/>
            <p:cNvSpPr txBox="1"/>
            <p:nvPr/>
          </p:nvSpPr>
          <p:spPr>
            <a:xfrm>
              <a:off x="349915" y="2396165"/>
              <a:ext cx="2956626" cy="1967729"/>
            </a:xfrm>
            <a:prstGeom prst="rect">
              <a:avLst/>
            </a:prstGeom>
            <a:noFill/>
            <a:ln>
              <a:noFill/>
            </a:ln>
          </p:spPr>
          <p:txBody>
            <a:bodyPr spcFirstLastPara="1" wrap="square" lIns="76200" tIns="38100" rIns="76200" bIns="38100"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0" i="0" u="none" strike="noStrike" cap="none" dirty="0">
                  <a:solidFill>
                    <a:schemeClr val="lt1"/>
                  </a:solidFill>
                  <a:latin typeface="Book Antiqua" panose="02040602050305030304" pitchFamily="18" charset="0"/>
                  <a:ea typeface="Cambria"/>
                  <a:cs typeface="Cambria"/>
                  <a:sym typeface="Cambria"/>
                </a:rPr>
                <a:t>Course Learning Outcomes</a:t>
              </a:r>
              <a:endParaRPr sz="1400" b="0" i="0" u="none" strike="noStrike" cap="none" dirty="0">
                <a:solidFill>
                  <a:srgbClr val="000000"/>
                </a:solidFill>
                <a:latin typeface="Book Antiqua" panose="02040602050305030304" pitchFamily="18" charset="0"/>
                <a:sym typeface="Arial"/>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17"/>
          <p:cNvSpPr txBox="1">
            <a:spLocks noGrp="1"/>
          </p:cNvSpPr>
          <p:nvPr>
            <p:ph type="body" idx="1"/>
          </p:nvPr>
        </p:nvSpPr>
        <p:spPr>
          <a:xfrm>
            <a:off x="639543" y="0"/>
            <a:ext cx="10885050" cy="6721476"/>
          </a:xfrm>
          <a:prstGeom prst="rect">
            <a:avLst/>
          </a:prstGeom>
          <a:noFill/>
          <a:ln>
            <a:noFill/>
          </a:ln>
        </p:spPr>
        <p:txBody>
          <a:bodyPr spcFirstLastPara="1" wrap="square" lIns="121875" tIns="60925" rIns="121875" bIns="60925" anchor="t" anchorCtr="0">
            <a:noAutofit/>
          </a:bodyPr>
          <a:lstStyle/>
          <a:p>
            <a:pPr marL="114300" indent="0">
              <a:spcBef>
                <a:spcPts val="600"/>
              </a:spcBef>
              <a:buNone/>
            </a:pPr>
            <a:r>
              <a:rPr lang="en-US" sz="2200" b="1" dirty="0">
                <a:latin typeface="Book Antiqua" panose="02040602050305030304" pitchFamily="18" charset="0"/>
              </a:rPr>
              <a:t>Answer: </a:t>
            </a:r>
          </a:p>
          <a:p>
            <a:pPr>
              <a:spcBef>
                <a:spcPts val="600"/>
              </a:spcBef>
              <a:buFont typeface="Arial" panose="020B0604020202020204" pitchFamily="34" charset="0"/>
              <a:buChar char="•"/>
            </a:pPr>
            <a:r>
              <a:rPr lang="en-US" sz="2200" dirty="0">
                <a:latin typeface="Book Antiqua" panose="02040602050305030304" pitchFamily="18" charset="0"/>
              </a:rPr>
              <a:t>The average access time is the sum of the seek time, rotational latency, and transfer time.</a:t>
            </a:r>
          </a:p>
          <a:p>
            <a:pPr>
              <a:spcBef>
                <a:spcPts val="600"/>
              </a:spcBef>
              <a:buFont typeface="Arial" panose="020B0604020202020204" pitchFamily="34" charset="0"/>
              <a:buChar char="•"/>
            </a:pPr>
            <a:r>
              <a:rPr lang="en-US" sz="2200" dirty="0">
                <a:latin typeface="Book Antiqua" panose="02040602050305030304" pitchFamily="18" charset="0"/>
              </a:rPr>
              <a:t> The seek time is given as 8ms. Once the head is in the right place, on average we will need to wait for half a rotation of the disk for the correct sector to come under the head. Thus, on average, the rotational latency is half the time it takes the disk to make a complete revolution. </a:t>
            </a:r>
          </a:p>
          <a:p>
            <a:pPr>
              <a:spcBef>
                <a:spcPts val="600"/>
              </a:spcBef>
              <a:buFont typeface="Arial" panose="020B0604020202020204" pitchFamily="34" charset="0"/>
              <a:buChar char="•"/>
            </a:pPr>
            <a:r>
              <a:rPr lang="en-US" sz="2200" dirty="0">
                <a:latin typeface="Book Antiqua" panose="02040602050305030304" pitchFamily="18" charset="0"/>
              </a:rPr>
              <a:t>The disk spins at 10000 RPM, so it takes 1/10000 of a minute to make one revolution. Equivalently, (1000 </a:t>
            </a:r>
            <a:r>
              <a:rPr lang="en-US" sz="2200" dirty="0" err="1">
                <a:latin typeface="Book Antiqua" panose="02040602050305030304" pitchFamily="18" charset="0"/>
              </a:rPr>
              <a:t>ms</a:t>
            </a:r>
            <a:r>
              <a:rPr lang="en-US" sz="2200" dirty="0">
                <a:latin typeface="Book Antiqua" panose="02040602050305030304" pitchFamily="18" charset="0"/>
              </a:rPr>
              <a:t>/sec × 60 sec/minute) / 10000 RPM = 6 </a:t>
            </a:r>
            <a:r>
              <a:rPr lang="en-US" sz="2200" dirty="0" err="1">
                <a:latin typeface="Book Antiqua" panose="02040602050305030304" pitchFamily="18" charset="0"/>
              </a:rPr>
              <a:t>ms</a:t>
            </a:r>
            <a:r>
              <a:rPr lang="en-US" sz="2200" dirty="0">
                <a:latin typeface="Book Antiqua" panose="02040602050305030304" pitchFamily="18" charset="0"/>
              </a:rPr>
              <a:t> to make one revolution.  So rotational latency is 3ms. </a:t>
            </a:r>
          </a:p>
          <a:p>
            <a:pPr>
              <a:spcBef>
                <a:spcPts val="600"/>
              </a:spcBef>
              <a:buFont typeface="Arial" panose="020B0604020202020204" pitchFamily="34" charset="0"/>
              <a:buChar char="•"/>
            </a:pPr>
            <a:r>
              <a:rPr lang="en-US" sz="2200" dirty="0">
                <a:latin typeface="Book Antiqua" panose="02040602050305030304" pitchFamily="18" charset="0"/>
              </a:rPr>
              <a:t>The transfer time is the time it takes for the head to read all of the sector. The head is now at the start of the sector, so how long does it take for the entire sector to go past the head? Since there are on average 500 sectors per track, we need 1/500th of a revolution of the disk to read the entire sector. We can work this out as (time for one revolution of disk) / 500 = 6ms / 500 = 0.012ms.</a:t>
            </a:r>
          </a:p>
          <a:p>
            <a:pPr>
              <a:spcBef>
                <a:spcPts val="600"/>
              </a:spcBef>
              <a:buFont typeface="Arial" panose="020B0604020202020204" pitchFamily="34" charset="0"/>
              <a:buChar char="•"/>
            </a:pPr>
            <a:r>
              <a:rPr lang="en-US" sz="2200" dirty="0">
                <a:latin typeface="Book Antiqua" panose="02040602050305030304" pitchFamily="18" charset="0"/>
              </a:rPr>
              <a:t> So the total time is 8ms + 3ms + 0.012ms ≈ 11ms. We can clearly see that getting to read the first byte of the sector takes a long time, but reading the rest of the bytes in the sector is essentially free.</a:t>
            </a:r>
            <a:endParaRPr lang="en-IN" sz="2200" dirty="0">
              <a:latin typeface="Book Antiqua" panose="02040602050305030304" pitchFamily="18" charset="0"/>
            </a:endParaRPr>
          </a:p>
        </p:txBody>
      </p:sp>
      <p:sp>
        <p:nvSpPr>
          <p:cNvPr id="125" name="Google Shape;125;p17"/>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Tree>
    <p:extLst>
      <p:ext uri="{BB962C8B-B14F-4D97-AF65-F5344CB8AC3E}">
        <p14:creationId xmlns:p14="http://schemas.microsoft.com/office/powerpoint/2010/main" val="4124956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4"/>
          <p:cNvSpPr txBox="1">
            <a:spLocks noGrp="1"/>
          </p:cNvSpPr>
          <p:nvPr>
            <p:ph type="body" idx="1"/>
          </p:nvPr>
        </p:nvSpPr>
        <p:spPr>
          <a:xfrm>
            <a:off x="837286" y="1001111"/>
            <a:ext cx="10514251" cy="5305648"/>
          </a:xfrm>
          <a:prstGeom prst="rect">
            <a:avLst/>
          </a:prstGeom>
          <a:noFill/>
          <a:ln>
            <a:noFill/>
          </a:ln>
        </p:spPr>
        <p:txBody>
          <a:bodyPr spcFirstLastPara="1" wrap="square" lIns="121875" tIns="60925" rIns="121875" bIns="60925" anchor="t" anchorCtr="0">
            <a:noAutofit/>
          </a:bodyPr>
          <a:lstStyle/>
          <a:p>
            <a:pPr marL="769545" lvl="1" algn="l" rtl="0">
              <a:lnSpc>
                <a:spcPct val="95000"/>
              </a:lnSpc>
              <a:spcBef>
                <a:spcPts val="1066"/>
              </a:spcBef>
              <a:spcAft>
                <a:spcPts val="0"/>
              </a:spcAft>
              <a:buClr>
                <a:schemeClr val="dk1"/>
              </a:buClr>
              <a:buSzPts val="2400"/>
              <a:buFont typeface="Arial" panose="020B0604020202020204" pitchFamily="34" charset="0"/>
              <a:buChar char="•"/>
            </a:pPr>
            <a:r>
              <a:rPr lang="en-US" sz="2500" dirty="0">
                <a:latin typeface="Book Antiqua" panose="02040602050305030304" pitchFamily="18" charset="0"/>
              </a:rPr>
              <a:t>Introduction to Disk Scheduling</a:t>
            </a:r>
            <a:endParaRPr sz="2500" dirty="0">
              <a:latin typeface="Book Antiqua" panose="02040602050305030304" pitchFamily="18" charset="0"/>
            </a:endParaRPr>
          </a:p>
          <a:p>
            <a:pPr marL="769545" lvl="1" algn="l" rtl="0">
              <a:lnSpc>
                <a:spcPct val="95000"/>
              </a:lnSpc>
              <a:spcBef>
                <a:spcPts val="1066"/>
              </a:spcBef>
              <a:spcAft>
                <a:spcPts val="0"/>
              </a:spcAft>
              <a:buClr>
                <a:schemeClr val="dk1"/>
              </a:buClr>
              <a:buSzPts val="2400"/>
              <a:buFont typeface="Arial" panose="020B0604020202020204" pitchFamily="34" charset="0"/>
              <a:buChar char="•"/>
            </a:pPr>
            <a:r>
              <a:rPr lang="en-US" sz="2500" dirty="0">
                <a:latin typeface="Book Antiqua" panose="02040602050305030304" pitchFamily="18" charset="0"/>
              </a:rPr>
              <a:t> Why Disk Scheduling is Important</a:t>
            </a:r>
            <a:endParaRPr sz="2500" dirty="0">
              <a:latin typeface="Book Antiqua" panose="02040602050305030304" pitchFamily="18" charset="0"/>
            </a:endParaRPr>
          </a:p>
          <a:p>
            <a:pPr marL="769545" lvl="1" algn="l" rtl="0">
              <a:lnSpc>
                <a:spcPct val="95000"/>
              </a:lnSpc>
              <a:spcBef>
                <a:spcPts val="1066"/>
              </a:spcBef>
              <a:spcAft>
                <a:spcPts val="0"/>
              </a:spcAft>
              <a:buClr>
                <a:schemeClr val="dk1"/>
              </a:buClr>
              <a:buSzPts val="2400"/>
              <a:buFont typeface="Arial" panose="020B0604020202020204" pitchFamily="34" charset="0"/>
              <a:buChar char="•"/>
            </a:pPr>
            <a:r>
              <a:rPr lang="en-US" sz="2500" dirty="0">
                <a:latin typeface="Book Antiqua" panose="02040602050305030304" pitchFamily="18" charset="0"/>
              </a:rPr>
              <a:t>Disk Scheduling Algorithms</a:t>
            </a:r>
            <a:endParaRPr sz="2500" dirty="0">
              <a:latin typeface="Book Antiqua" panose="02040602050305030304" pitchFamily="18" charset="0"/>
            </a:endParaRPr>
          </a:p>
          <a:p>
            <a:pPr marL="1653390" lvl="3">
              <a:spcBef>
                <a:spcPts val="600"/>
              </a:spcBef>
              <a:buSzPts val="2400"/>
              <a:buFont typeface="Arial" panose="020B0604020202020204" pitchFamily="34" charset="0"/>
              <a:buChar char="•"/>
            </a:pPr>
            <a:r>
              <a:rPr lang="en-US" sz="2500" dirty="0">
                <a:latin typeface="Book Antiqua" panose="02040602050305030304" pitchFamily="18" charset="0"/>
              </a:rPr>
              <a:t>FCFS</a:t>
            </a:r>
            <a:endParaRPr sz="2500" dirty="0">
              <a:latin typeface="Book Antiqua" panose="02040602050305030304" pitchFamily="18" charset="0"/>
            </a:endParaRPr>
          </a:p>
          <a:p>
            <a:pPr marL="1653390" lvl="3">
              <a:spcBef>
                <a:spcPts val="600"/>
              </a:spcBef>
              <a:buSzPts val="2400"/>
              <a:buFont typeface="Arial" panose="020B0604020202020204" pitchFamily="34" charset="0"/>
              <a:buChar char="•"/>
            </a:pPr>
            <a:r>
              <a:rPr lang="en-US" sz="2500" dirty="0">
                <a:latin typeface="Book Antiqua" panose="02040602050305030304" pitchFamily="18" charset="0"/>
              </a:rPr>
              <a:t>SSTF</a:t>
            </a:r>
            <a:endParaRPr sz="2500" dirty="0">
              <a:latin typeface="Book Antiqua" panose="02040602050305030304" pitchFamily="18" charset="0"/>
            </a:endParaRPr>
          </a:p>
          <a:p>
            <a:pPr marL="1653390" lvl="3">
              <a:spcBef>
                <a:spcPts val="600"/>
              </a:spcBef>
              <a:buSzPts val="2400"/>
              <a:buFont typeface="Arial" panose="020B0604020202020204" pitchFamily="34" charset="0"/>
              <a:buChar char="•"/>
            </a:pPr>
            <a:r>
              <a:rPr lang="en-US" sz="2500" dirty="0">
                <a:latin typeface="Book Antiqua" panose="02040602050305030304" pitchFamily="18" charset="0"/>
              </a:rPr>
              <a:t>SCAN</a:t>
            </a:r>
            <a:endParaRPr sz="2500" dirty="0">
              <a:latin typeface="Book Antiqua" panose="02040602050305030304" pitchFamily="18" charset="0"/>
            </a:endParaRPr>
          </a:p>
          <a:p>
            <a:pPr marL="1653390" lvl="3">
              <a:spcBef>
                <a:spcPts val="600"/>
              </a:spcBef>
              <a:buSzPts val="2400"/>
              <a:buFont typeface="Arial" panose="020B0604020202020204" pitchFamily="34" charset="0"/>
              <a:buChar char="•"/>
            </a:pPr>
            <a:r>
              <a:rPr lang="en-US" sz="2500" dirty="0">
                <a:latin typeface="Book Antiqua" panose="02040602050305030304" pitchFamily="18" charset="0"/>
              </a:rPr>
              <a:t>C-SCAN</a:t>
            </a:r>
            <a:endParaRPr sz="2500" dirty="0">
              <a:latin typeface="Book Antiqua" panose="02040602050305030304" pitchFamily="18" charset="0"/>
            </a:endParaRPr>
          </a:p>
          <a:p>
            <a:pPr marL="1653390" lvl="3">
              <a:spcBef>
                <a:spcPts val="600"/>
              </a:spcBef>
              <a:buSzPts val="2400"/>
              <a:buFont typeface="Arial" panose="020B0604020202020204" pitchFamily="34" charset="0"/>
              <a:buChar char="•"/>
            </a:pPr>
            <a:r>
              <a:rPr lang="en-US" sz="2500" dirty="0">
                <a:latin typeface="Book Antiqua" panose="02040602050305030304" pitchFamily="18" charset="0"/>
              </a:rPr>
              <a:t>LOOK</a:t>
            </a:r>
            <a:endParaRPr sz="2500" dirty="0">
              <a:latin typeface="Book Antiqua" panose="02040602050305030304" pitchFamily="18" charset="0"/>
            </a:endParaRPr>
          </a:p>
          <a:p>
            <a:pPr marL="1653390" lvl="3">
              <a:spcBef>
                <a:spcPts val="600"/>
              </a:spcBef>
              <a:buSzPts val="2400"/>
              <a:buFont typeface="Arial" panose="020B0604020202020204" pitchFamily="34" charset="0"/>
              <a:buChar char="•"/>
            </a:pPr>
            <a:r>
              <a:rPr lang="en-US" sz="2500" dirty="0">
                <a:latin typeface="Book Antiqua" panose="02040602050305030304" pitchFamily="18" charset="0"/>
              </a:rPr>
              <a:t>C-LOOK</a:t>
            </a:r>
            <a:endParaRPr sz="2500" dirty="0">
              <a:latin typeface="Book Antiqua" panose="02040602050305030304" pitchFamily="18" charset="0"/>
            </a:endParaRPr>
          </a:p>
          <a:p>
            <a:pPr marL="769545" lvl="1" algn="l" rtl="0">
              <a:lnSpc>
                <a:spcPct val="95000"/>
              </a:lnSpc>
              <a:spcBef>
                <a:spcPts val="1066"/>
              </a:spcBef>
              <a:spcAft>
                <a:spcPts val="0"/>
              </a:spcAft>
              <a:buClr>
                <a:schemeClr val="dk1"/>
              </a:buClr>
              <a:buSzPts val="2400"/>
              <a:buFont typeface="Arial" panose="020B0604020202020204" pitchFamily="34" charset="0"/>
              <a:buChar char="•"/>
            </a:pPr>
            <a:r>
              <a:rPr lang="en-US" sz="2500" dirty="0">
                <a:latin typeface="Book Antiqua" panose="02040602050305030304" pitchFamily="18" charset="0"/>
              </a:rPr>
              <a:t>- Disk Management</a:t>
            </a:r>
            <a:endParaRPr sz="2500" dirty="0">
              <a:latin typeface="Book Antiqua" panose="02040602050305030304" pitchFamily="18" charset="0"/>
            </a:endParaRPr>
          </a:p>
          <a:p>
            <a:pPr marL="731392" lvl="1" indent="-152347" algn="l" rtl="0">
              <a:lnSpc>
                <a:spcPct val="95000"/>
              </a:lnSpc>
              <a:spcBef>
                <a:spcPts val="1066"/>
              </a:spcBef>
              <a:spcAft>
                <a:spcPts val="0"/>
              </a:spcAft>
              <a:buClr>
                <a:schemeClr val="dk1"/>
              </a:buClr>
              <a:buSzPts val="2400"/>
              <a:buNone/>
            </a:pPr>
            <a:endParaRPr sz="2500" dirty="0">
              <a:latin typeface="Book Antiqua" panose="02040602050305030304" pitchFamily="18" charset="0"/>
            </a:endParaRPr>
          </a:p>
          <a:p>
            <a:pPr marL="731392" lvl="1" indent="0" algn="l" rtl="0">
              <a:lnSpc>
                <a:spcPct val="95000"/>
              </a:lnSpc>
              <a:spcBef>
                <a:spcPts val="1066"/>
              </a:spcBef>
              <a:spcAft>
                <a:spcPts val="0"/>
              </a:spcAft>
              <a:buClr>
                <a:schemeClr val="dk1"/>
              </a:buClr>
              <a:buSzPts val="5000"/>
              <a:buNone/>
            </a:pPr>
            <a:endParaRPr sz="2500" dirty="0">
              <a:latin typeface="Book Antiqua" panose="02040602050305030304" pitchFamily="18" charset="0"/>
            </a:endParaRPr>
          </a:p>
          <a:p>
            <a:pPr marL="304747" lvl="0" indent="-152347" algn="l" rtl="0">
              <a:lnSpc>
                <a:spcPct val="95000"/>
              </a:lnSpc>
              <a:spcBef>
                <a:spcPts val="1866"/>
              </a:spcBef>
              <a:spcAft>
                <a:spcPts val="0"/>
              </a:spcAft>
              <a:buClr>
                <a:schemeClr val="dk1"/>
              </a:buClr>
              <a:buSzPts val="2400"/>
              <a:buNone/>
            </a:pPr>
            <a:endParaRPr sz="2500" dirty="0">
              <a:latin typeface="Book Antiqua" panose="02040602050305030304" pitchFamily="18" charset="0"/>
            </a:endParaRPr>
          </a:p>
        </p:txBody>
      </p:sp>
      <p:sp>
        <p:nvSpPr>
          <p:cNvPr id="254" name="Google Shape;254;p34"/>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
        <p:nvSpPr>
          <p:cNvPr id="4" name="Google Shape;123;p17">
            <a:extLst>
              <a:ext uri="{FF2B5EF4-FFF2-40B4-BE49-F238E27FC236}">
                <a16:creationId xmlns:a16="http://schemas.microsoft.com/office/drawing/2014/main" id="{99489A36-8252-4029-8FA5-90909AD5E5E3}"/>
              </a:ext>
            </a:extLst>
          </p:cNvPr>
          <p:cNvSpPr txBox="1">
            <a:spLocks noGrp="1"/>
          </p:cNvSpPr>
          <p:nvPr>
            <p:ph type="title"/>
          </p:nvPr>
        </p:nvSpPr>
        <p:spPr>
          <a:xfrm>
            <a:off x="2897553" y="370490"/>
            <a:ext cx="6799339" cy="630621"/>
          </a:xfrm>
          <a:prstGeom prst="rect">
            <a:avLst/>
          </a:prstGeom>
          <a:noFill/>
          <a:ln>
            <a:noFill/>
          </a:ln>
        </p:spPr>
        <p:txBody>
          <a:bodyPr spcFirstLastPara="1" wrap="square" lIns="121875" tIns="60925" rIns="121875" bIns="60925" anchor="b" anchorCtr="0">
            <a:noAutofit/>
          </a:bodyPr>
          <a:lstStyle/>
          <a:p>
            <a:pPr lvl="0" algn="ctr" rtl="0">
              <a:lnSpc>
                <a:spcPct val="95000"/>
              </a:lnSpc>
              <a:spcBef>
                <a:spcPts val="600"/>
              </a:spcBef>
              <a:spcAft>
                <a:spcPts val="600"/>
              </a:spcAft>
              <a:buClr>
                <a:schemeClr val="dk1"/>
              </a:buClr>
              <a:buSzPts val="2400"/>
            </a:pPr>
            <a:r>
              <a:rPr lang="en-US" sz="3600" dirty="0">
                <a:latin typeface="Book Antiqua" panose="02040602050305030304" pitchFamily="18" charset="0"/>
              </a:rPr>
              <a:t>Disk Scheduling</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5"/>
          <p:cNvSpPr txBox="1">
            <a:spLocks noGrp="1"/>
          </p:cNvSpPr>
          <p:nvPr>
            <p:ph type="title"/>
          </p:nvPr>
        </p:nvSpPr>
        <p:spPr>
          <a:xfrm>
            <a:off x="3917749" y="120869"/>
            <a:ext cx="4353325" cy="6858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ct val="100000"/>
              <a:buFont typeface="Century Gothic"/>
              <a:buNone/>
            </a:pPr>
            <a:r>
              <a:rPr lang="en-US" sz="3600" dirty="0">
                <a:latin typeface="Book Antiqua" panose="02040602050305030304" pitchFamily="18" charset="0"/>
              </a:rPr>
              <a:t>Disk Scheduling</a:t>
            </a:r>
            <a:endParaRPr sz="3600" dirty="0">
              <a:latin typeface="Book Antiqua" panose="02040602050305030304" pitchFamily="18" charset="0"/>
            </a:endParaRPr>
          </a:p>
        </p:txBody>
      </p:sp>
      <p:sp>
        <p:nvSpPr>
          <p:cNvPr id="260" name="Google Shape;260;p35"/>
          <p:cNvSpPr txBox="1">
            <a:spLocks noGrp="1"/>
          </p:cNvSpPr>
          <p:nvPr>
            <p:ph type="body" idx="1"/>
          </p:nvPr>
        </p:nvSpPr>
        <p:spPr>
          <a:xfrm>
            <a:off x="985124" y="798897"/>
            <a:ext cx="10972799" cy="6019800"/>
          </a:xfrm>
          <a:prstGeom prst="rect">
            <a:avLst/>
          </a:prstGeom>
          <a:noFill/>
          <a:ln>
            <a:noFill/>
          </a:ln>
        </p:spPr>
        <p:txBody>
          <a:bodyPr spcFirstLastPara="1" wrap="square" lIns="121875" tIns="60925" rIns="121875" bIns="60925" anchor="t" anchorCtr="0">
            <a:noAutofit/>
          </a:bodyPr>
          <a:lstStyle/>
          <a:p>
            <a:pPr marL="0" lvl="0" indent="0" algn="l" rtl="0">
              <a:lnSpc>
                <a:spcPct val="95000"/>
              </a:lnSpc>
              <a:spcBef>
                <a:spcPts val="0"/>
              </a:spcBef>
              <a:spcAft>
                <a:spcPts val="0"/>
              </a:spcAft>
              <a:buClr>
                <a:schemeClr val="dk1"/>
              </a:buClr>
              <a:buSzPts val="2000"/>
              <a:buNone/>
            </a:pPr>
            <a:r>
              <a:rPr lang="en-US" sz="2200" b="1" dirty="0">
                <a:latin typeface="Book Antiqua" panose="02040602050305030304" pitchFamily="18" charset="0"/>
              </a:rPr>
              <a:t>What is Disk Scheduling?</a:t>
            </a:r>
            <a:endParaRPr sz="2200" b="1" dirty="0">
              <a:latin typeface="Book Antiqua" panose="02040602050305030304" pitchFamily="18" charset="0"/>
            </a:endParaRPr>
          </a:p>
          <a:p>
            <a:pPr marL="0" lvl="0" indent="457200" algn="l" rtl="0">
              <a:lnSpc>
                <a:spcPct val="120000"/>
              </a:lnSpc>
              <a:spcBef>
                <a:spcPts val="0"/>
              </a:spcBef>
              <a:spcAft>
                <a:spcPts val="0"/>
              </a:spcAft>
              <a:buClr>
                <a:schemeClr val="dk1"/>
              </a:buClr>
              <a:buSzPts val="2000"/>
              <a:buNone/>
            </a:pPr>
            <a:r>
              <a:rPr lang="en-US" sz="2000" dirty="0">
                <a:latin typeface="Book Antiqua" panose="02040602050305030304" pitchFamily="18" charset="0"/>
              </a:rPr>
              <a:t>Disk scheduling is done by operating systems to schedule I/O requests arriving for the disk. Disk scheduling is also known as I/O scheduling.</a:t>
            </a:r>
          </a:p>
          <a:p>
            <a:pPr marL="0" lvl="0" indent="63500" algn="l" rtl="0">
              <a:lnSpc>
                <a:spcPct val="120000"/>
              </a:lnSpc>
              <a:spcBef>
                <a:spcPts val="0"/>
              </a:spcBef>
              <a:spcAft>
                <a:spcPts val="0"/>
              </a:spcAft>
              <a:buClr>
                <a:schemeClr val="dk1"/>
              </a:buClr>
              <a:buSzPts val="2000"/>
              <a:buNone/>
            </a:pPr>
            <a:r>
              <a:rPr lang="en-US" b="1" dirty="0">
                <a:latin typeface="Book Antiqua" panose="02040602050305030304" pitchFamily="18" charset="0"/>
              </a:rPr>
              <a:t>Introduction</a:t>
            </a:r>
            <a:endParaRPr b="1" dirty="0">
              <a:latin typeface="Book Antiqua" panose="02040602050305030304" pitchFamily="18" charset="0"/>
            </a:endParaRPr>
          </a:p>
          <a:p>
            <a:pPr marL="761947" lvl="0" indent="-457200" algn="l" rtl="0">
              <a:lnSpc>
                <a:spcPct val="120000"/>
              </a:lnSpc>
              <a:spcBef>
                <a:spcPts val="0"/>
              </a:spcBef>
              <a:spcAft>
                <a:spcPts val="0"/>
              </a:spcAft>
              <a:buClr>
                <a:schemeClr val="dk1"/>
              </a:buClr>
              <a:buSzPts val="2000"/>
              <a:buChar char="•"/>
            </a:pPr>
            <a:r>
              <a:rPr lang="en-US" sz="2000" dirty="0">
                <a:latin typeface="Book Antiqua" panose="02040602050305030304" pitchFamily="18" charset="0"/>
              </a:rPr>
              <a:t>The operating system is responsible for using hardware efficiently — for the disk drives, this means having a fast access time and disk bandwidth</a:t>
            </a:r>
            <a:endParaRPr dirty="0">
              <a:latin typeface="Book Antiqua" panose="02040602050305030304" pitchFamily="18" charset="0"/>
            </a:endParaRPr>
          </a:p>
          <a:p>
            <a:pPr marL="761947" lvl="0" indent="-457200" algn="l" rtl="0">
              <a:lnSpc>
                <a:spcPct val="120000"/>
              </a:lnSpc>
              <a:spcBef>
                <a:spcPts val="0"/>
              </a:spcBef>
              <a:spcAft>
                <a:spcPts val="0"/>
              </a:spcAft>
              <a:buClr>
                <a:schemeClr val="dk1"/>
              </a:buClr>
              <a:buSzPts val="2000"/>
              <a:buChar char="•"/>
            </a:pPr>
            <a:r>
              <a:rPr lang="en-US" sz="2000" dirty="0">
                <a:latin typeface="Book Antiqua" panose="02040602050305030304" pitchFamily="18" charset="0"/>
              </a:rPr>
              <a:t>Minimize seek time</a:t>
            </a:r>
            <a:endParaRPr dirty="0">
              <a:latin typeface="Book Antiqua" panose="02040602050305030304" pitchFamily="18" charset="0"/>
            </a:endParaRPr>
          </a:p>
          <a:p>
            <a:pPr marL="761947" lvl="0" indent="-457200" algn="l" rtl="0">
              <a:lnSpc>
                <a:spcPct val="120000"/>
              </a:lnSpc>
              <a:spcBef>
                <a:spcPts val="0"/>
              </a:spcBef>
              <a:spcAft>
                <a:spcPts val="0"/>
              </a:spcAft>
              <a:buClr>
                <a:schemeClr val="dk1"/>
              </a:buClr>
              <a:buSzPts val="2000"/>
              <a:buChar char="•"/>
            </a:pPr>
            <a:r>
              <a:rPr lang="en-US" sz="2000" dirty="0">
                <a:latin typeface="Book Antiqua" panose="02040602050305030304" pitchFamily="18" charset="0"/>
              </a:rPr>
              <a:t>Seek time ≈ seek distance</a:t>
            </a:r>
            <a:endParaRPr dirty="0">
              <a:latin typeface="Book Antiqua" panose="02040602050305030304" pitchFamily="18" charset="0"/>
            </a:endParaRPr>
          </a:p>
          <a:p>
            <a:pPr marL="761947" lvl="0" indent="-457200" algn="l" rtl="0">
              <a:lnSpc>
                <a:spcPct val="120000"/>
              </a:lnSpc>
              <a:spcBef>
                <a:spcPts val="0"/>
              </a:spcBef>
              <a:spcAft>
                <a:spcPts val="0"/>
              </a:spcAft>
              <a:buClr>
                <a:schemeClr val="dk1"/>
              </a:buClr>
              <a:buSzPts val="2000"/>
              <a:buChar char="•"/>
            </a:pPr>
            <a:r>
              <a:rPr lang="en-US" sz="2000" dirty="0">
                <a:latin typeface="Book Antiqua" panose="02040602050305030304" pitchFamily="18" charset="0"/>
              </a:rPr>
              <a:t>Disk bandwidth is the total number of bytes transferred, divided by the total time between the first request for service and the completion of the last transfer</a:t>
            </a:r>
            <a:endParaRPr sz="2000" dirty="0">
              <a:latin typeface="Book Antiqua" panose="02040602050305030304" pitchFamily="18" charset="0"/>
            </a:endParaRPr>
          </a:p>
          <a:p>
            <a:pPr marL="761947" lvl="0" indent="-457200" algn="l" rtl="0">
              <a:lnSpc>
                <a:spcPct val="120000"/>
              </a:lnSpc>
              <a:spcBef>
                <a:spcPts val="0"/>
              </a:spcBef>
              <a:spcAft>
                <a:spcPts val="0"/>
              </a:spcAft>
              <a:buClr>
                <a:schemeClr val="dk1"/>
              </a:buClr>
              <a:buSzPts val="2000"/>
              <a:buChar char="•"/>
            </a:pPr>
            <a:r>
              <a:rPr lang="en-US" sz="2000" dirty="0">
                <a:latin typeface="Book Antiqua" panose="02040602050305030304" pitchFamily="18" charset="0"/>
              </a:rPr>
              <a:t>There are many sources of disk I/O request</a:t>
            </a:r>
            <a:endParaRPr dirty="0">
              <a:latin typeface="Book Antiqua" panose="02040602050305030304" pitchFamily="18" charset="0"/>
            </a:endParaRPr>
          </a:p>
          <a:p>
            <a:pPr marL="2102992" lvl="3" indent="-457200">
              <a:lnSpc>
                <a:spcPct val="120000"/>
              </a:lnSpc>
              <a:spcBef>
                <a:spcPts val="0"/>
              </a:spcBef>
              <a:buSzPts val="2000"/>
            </a:pPr>
            <a:r>
              <a:rPr lang="en-US" dirty="0">
                <a:latin typeface="Book Antiqua" panose="02040602050305030304" pitchFamily="18" charset="0"/>
              </a:rPr>
              <a:t>OS</a:t>
            </a:r>
            <a:endParaRPr dirty="0">
              <a:latin typeface="Book Antiqua" panose="02040602050305030304" pitchFamily="18" charset="0"/>
            </a:endParaRPr>
          </a:p>
          <a:p>
            <a:pPr marL="2102992" lvl="3" indent="-457200">
              <a:lnSpc>
                <a:spcPct val="120000"/>
              </a:lnSpc>
              <a:spcBef>
                <a:spcPts val="0"/>
              </a:spcBef>
              <a:buSzPts val="2000"/>
            </a:pPr>
            <a:r>
              <a:rPr lang="en-US" dirty="0">
                <a:latin typeface="Book Antiqua" panose="02040602050305030304" pitchFamily="18" charset="0"/>
              </a:rPr>
              <a:t>System processes</a:t>
            </a:r>
            <a:endParaRPr dirty="0">
              <a:latin typeface="Book Antiqua" panose="02040602050305030304" pitchFamily="18" charset="0"/>
            </a:endParaRPr>
          </a:p>
          <a:p>
            <a:pPr marL="2102992" lvl="3" indent="-457200">
              <a:lnSpc>
                <a:spcPct val="120000"/>
              </a:lnSpc>
              <a:spcBef>
                <a:spcPts val="0"/>
              </a:spcBef>
              <a:buSzPts val="2000"/>
            </a:pPr>
            <a:r>
              <a:rPr lang="en-US" dirty="0">
                <a:latin typeface="Book Antiqua" panose="02040602050305030304" pitchFamily="18" charset="0"/>
              </a:rPr>
              <a:t>Users processes</a:t>
            </a:r>
            <a:endParaRPr sz="2000" dirty="0">
              <a:latin typeface="Book Antiqua" panose="02040602050305030304" pitchFamily="18" charset="0"/>
            </a:endParaRPr>
          </a:p>
        </p:txBody>
      </p:sp>
      <p:sp>
        <p:nvSpPr>
          <p:cNvPr id="261" name="Google Shape;261;p35"/>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5"/>
          <p:cNvSpPr txBox="1">
            <a:spLocks noGrp="1"/>
          </p:cNvSpPr>
          <p:nvPr>
            <p:ph type="title"/>
          </p:nvPr>
        </p:nvSpPr>
        <p:spPr>
          <a:xfrm>
            <a:off x="3917749" y="120869"/>
            <a:ext cx="4353325" cy="6858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ct val="100000"/>
              <a:buFont typeface="Century Gothic"/>
              <a:buNone/>
            </a:pPr>
            <a:r>
              <a:rPr lang="en-US" sz="3600" dirty="0">
                <a:latin typeface="Book Antiqua" panose="02040602050305030304" pitchFamily="18" charset="0"/>
              </a:rPr>
              <a:t>Introduction - </a:t>
            </a:r>
            <a:r>
              <a:rPr lang="en-US" sz="3600" dirty="0" err="1">
                <a:latin typeface="Book Antiqua" panose="02040602050305030304" pitchFamily="18" charset="0"/>
              </a:rPr>
              <a:t>contd</a:t>
            </a:r>
            <a:endParaRPr sz="3600" dirty="0">
              <a:latin typeface="Book Antiqua" panose="02040602050305030304" pitchFamily="18" charset="0"/>
            </a:endParaRPr>
          </a:p>
        </p:txBody>
      </p:sp>
      <p:sp>
        <p:nvSpPr>
          <p:cNvPr id="260" name="Google Shape;260;p35"/>
          <p:cNvSpPr txBox="1">
            <a:spLocks noGrp="1"/>
          </p:cNvSpPr>
          <p:nvPr>
            <p:ph type="body" idx="1"/>
          </p:nvPr>
        </p:nvSpPr>
        <p:spPr>
          <a:xfrm>
            <a:off x="985124" y="798897"/>
            <a:ext cx="10972799" cy="6019800"/>
          </a:xfrm>
          <a:prstGeom prst="rect">
            <a:avLst/>
          </a:prstGeom>
          <a:noFill/>
          <a:ln>
            <a:noFill/>
          </a:ln>
        </p:spPr>
        <p:txBody>
          <a:bodyPr spcFirstLastPara="1" wrap="square" lIns="121875" tIns="60925" rIns="121875" bIns="60925" anchor="t" anchorCtr="0">
            <a:noAutofit/>
          </a:bodyPr>
          <a:lstStyle/>
          <a:p>
            <a:pPr marL="761947" lvl="0" indent="-457200" algn="l" rtl="0">
              <a:lnSpc>
                <a:spcPct val="120000"/>
              </a:lnSpc>
              <a:spcBef>
                <a:spcPts val="0"/>
              </a:spcBef>
              <a:spcAft>
                <a:spcPts val="0"/>
              </a:spcAft>
              <a:buClr>
                <a:schemeClr val="dk1"/>
              </a:buClr>
              <a:buSzPts val="2000"/>
              <a:buChar char="•"/>
            </a:pPr>
            <a:r>
              <a:rPr lang="en-US" sz="2000" dirty="0">
                <a:latin typeface="Book Antiqua" panose="02040602050305030304" pitchFamily="18" charset="0"/>
              </a:rPr>
              <a:t>I/O request includes input or output mode, disk address, memory address, number of sectors to transfer</a:t>
            </a:r>
            <a:endParaRPr dirty="0">
              <a:latin typeface="Book Antiqua" panose="02040602050305030304" pitchFamily="18" charset="0"/>
            </a:endParaRPr>
          </a:p>
          <a:p>
            <a:pPr marL="761947" lvl="0" indent="-457200" algn="l" rtl="0">
              <a:lnSpc>
                <a:spcPct val="120000"/>
              </a:lnSpc>
              <a:spcBef>
                <a:spcPts val="0"/>
              </a:spcBef>
              <a:spcAft>
                <a:spcPts val="0"/>
              </a:spcAft>
              <a:buClr>
                <a:schemeClr val="dk1"/>
              </a:buClr>
              <a:buSzPts val="2000"/>
              <a:buChar char="•"/>
            </a:pPr>
            <a:r>
              <a:rPr lang="en-US" sz="2000" dirty="0">
                <a:latin typeface="Book Antiqua" panose="02040602050305030304" pitchFamily="18" charset="0"/>
              </a:rPr>
              <a:t>OS maintains queue of requests, per disk or device</a:t>
            </a:r>
            <a:endParaRPr dirty="0">
              <a:latin typeface="Book Antiqua" panose="02040602050305030304" pitchFamily="18" charset="0"/>
            </a:endParaRPr>
          </a:p>
          <a:p>
            <a:pPr marL="761947" lvl="0" indent="-457200" algn="l" rtl="0">
              <a:lnSpc>
                <a:spcPct val="120000"/>
              </a:lnSpc>
              <a:spcBef>
                <a:spcPts val="0"/>
              </a:spcBef>
              <a:spcAft>
                <a:spcPts val="0"/>
              </a:spcAft>
              <a:buClr>
                <a:schemeClr val="dk1"/>
              </a:buClr>
              <a:buSzPts val="2000"/>
              <a:buChar char="•"/>
            </a:pPr>
            <a:r>
              <a:rPr lang="en-US" sz="2000" dirty="0">
                <a:latin typeface="Book Antiqua" panose="02040602050305030304" pitchFamily="18" charset="0"/>
              </a:rPr>
              <a:t>Idle disk can immediately work on I/O request, busy disk means work must queue</a:t>
            </a:r>
            <a:endParaRPr dirty="0">
              <a:latin typeface="Book Antiqua" panose="02040602050305030304" pitchFamily="18" charset="0"/>
            </a:endParaRPr>
          </a:p>
          <a:p>
            <a:pPr marL="1188592" lvl="1" indent="-457200" algn="l" rtl="0">
              <a:lnSpc>
                <a:spcPct val="120000"/>
              </a:lnSpc>
              <a:spcBef>
                <a:spcPts val="0"/>
              </a:spcBef>
              <a:spcAft>
                <a:spcPts val="0"/>
              </a:spcAft>
              <a:buClr>
                <a:schemeClr val="dk1"/>
              </a:buClr>
              <a:buSzPts val="2000"/>
              <a:buChar char="–"/>
            </a:pPr>
            <a:r>
              <a:rPr lang="en-US" dirty="0">
                <a:latin typeface="Book Antiqua" panose="02040602050305030304" pitchFamily="18" charset="0"/>
              </a:rPr>
              <a:t>Optimization algorithms only make sense when a queue exists</a:t>
            </a:r>
            <a:endParaRPr dirty="0">
              <a:latin typeface="Book Antiqua" panose="02040602050305030304" pitchFamily="18" charset="0"/>
            </a:endParaRPr>
          </a:p>
          <a:p>
            <a:pPr marL="304747" lvl="0" indent="-177747" algn="l" rtl="0">
              <a:lnSpc>
                <a:spcPct val="95000"/>
              </a:lnSpc>
              <a:spcBef>
                <a:spcPts val="1866"/>
              </a:spcBef>
              <a:spcAft>
                <a:spcPts val="0"/>
              </a:spcAft>
              <a:buClr>
                <a:schemeClr val="dk1"/>
              </a:buClr>
              <a:buSzPts val="2000"/>
              <a:buNone/>
            </a:pPr>
            <a:endParaRPr sz="2000" dirty="0">
              <a:latin typeface="Book Antiqua" panose="02040602050305030304" pitchFamily="18" charset="0"/>
            </a:endParaRPr>
          </a:p>
        </p:txBody>
      </p:sp>
      <p:sp>
        <p:nvSpPr>
          <p:cNvPr id="261" name="Google Shape;261;p35"/>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Tree>
    <p:extLst>
      <p:ext uri="{BB962C8B-B14F-4D97-AF65-F5344CB8AC3E}">
        <p14:creationId xmlns:p14="http://schemas.microsoft.com/office/powerpoint/2010/main" val="3287163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6"/>
          <p:cNvSpPr txBox="1">
            <a:spLocks noGrp="1"/>
          </p:cNvSpPr>
          <p:nvPr>
            <p:ph type="title"/>
          </p:nvPr>
        </p:nvSpPr>
        <p:spPr>
          <a:xfrm>
            <a:off x="2502274" y="-78828"/>
            <a:ext cx="7553725" cy="914400"/>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85000"/>
              </a:lnSpc>
              <a:spcBef>
                <a:spcPts val="0"/>
              </a:spcBef>
              <a:spcAft>
                <a:spcPts val="0"/>
              </a:spcAft>
              <a:buClr>
                <a:schemeClr val="dk1"/>
              </a:buClr>
              <a:buSzPts val="4400"/>
              <a:buFont typeface="Century Gothic"/>
              <a:buNone/>
            </a:pPr>
            <a:r>
              <a:rPr lang="en-US" sz="3600" b="1" dirty="0">
                <a:latin typeface="Book Antiqua" panose="02040602050305030304" pitchFamily="18" charset="0"/>
              </a:rPr>
              <a:t>Why Disk Scheduling is Important?</a:t>
            </a:r>
            <a:endParaRPr sz="3600" b="1" dirty="0">
              <a:latin typeface="Book Antiqua" panose="02040602050305030304" pitchFamily="18" charset="0"/>
            </a:endParaRPr>
          </a:p>
        </p:txBody>
      </p:sp>
      <p:sp>
        <p:nvSpPr>
          <p:cNvPr id="267" name="Google Shape;267;p36"/>
          <p:cNvSpPr txBox="1">
            <a:spLocks noGrp="1"/>
          </p:cNvSpPr>
          <p:nvPr>
            <p:ph type="body" idx="1"/>
          </p:nvPr>
        </p:nvSpPr>
        <p:spPr>
          <a:xfrm>
            <a:off x="1065212" y="914399"/>
            <a:ext cx="10427850" cy="5486402"/>
          </a:xfrm>
          <a:prstGeom prst="rect">
            <a:avLst/>
          </a:prstGeom>
          <a:noFill/>
          <a:ln>
            <a:noFill/>
          </a:ln>
        </p:spPr>
        <p:txBody>
          <a:bodyPr spcFirstLastPara="1" wrap="square" lIns="121875" tIns="60925" rIns="121875" bIns="60925" anchor="t" anchorCtr="0">
            <a:normAutofit/>
          </a:bodyPr>
          <a:lstStyle/>
          <a:p>
            <a:pPr marL="0" lvl="0" indent="0" algn="l" rtl="0">
              <a:lnSpc>
                <a:spcPct val="95000"/>
              </a:lnSpc>
              <a:spcBef>
                <a:spcPts val="0"/>
              </a:spcBef>
              <a:spcAft>
                <a:spcPts val="0"/>
              </a:spcAft>
              <a:buClr>
                <a:schemeClr val="dk1"/>
              </a:buClr>
              <a:buSzPts val="2400"/>
              <a:buNone/>
            </a:pPr>
            <a:r>
              <a:rPr lang="en-US" sz="2200" b="1" dirty="0">
                <a:latin typeface="Book Antiqua" panose="02040602050305030304" pitchFamily="18" charset="0"/>
              </a:rPr>
              <a:t>Disk scheduling is important because:</a:t>
            </a:r>
            <a:endParaRPr sz="2200" b="1" dirty="0">
              <a:latin typeface="Book Antiqua" panose="02040602050305030304" pitchFamily="18" charset="0"/>
            </a:endParaRPr>
          </a:p>
          <a:p>
            <a:pPr marL="304747" lvl="0" indent="-304747" algn="l" rtl="0">
              <a:lnSpc>
                <a:spcPct val="95000"/>
              </a:lnSpc>
              <a:spcBef>
                <a:spcPts val="1866"/>
              </a:spcBef>
              <a:spcAft>
                <a:spcPts val="0"/>
              </a:spcAft>
              <a:buClr>
                <a:schemeClr val="dk1"/>
              </a:buClr>
              <a:buSzPts val="2400"/>
              <a:buFont typeface="Arial"/>
              <a:buChar char="•"/>
            </a:pPr>
            <a:r>
              <a:rPr lang="en-US" sz="2200" dirty="0">
                <a:latin typeface="Book Antiqua" panose="02040602050305030304" pitchFamily="18" charset="0"/>
              </a:rPr>
              <a:t>Multiple I/O requests may arrive by different processes and only one I/O request can be served at a time by the disk controller. Thus other I/O requests need to wait in the waiting queue and need to be scheduled.</a:t>
            </a:r>
            <a:endParaRPr sz="2200" dirty="0">
              <a:latin typeface="Book Antiqua" panose="02040602050305030304" pitchFamily="18" charset="0"/>
            </a:endParaRPr>
          </a:p>
          <a:p>
            <a:pPr marL="304747" lvl="0" indent="-304747" algn="l" rtl="0">
              <a:lnSpc>
                <a:spcPct val="95000"/>
              </a:lnSpc>
              <a:spcBef>
                <a:spcPts val="1866"/>
              </a:spcBef>
              <a:spcAft>
                <a:spcPts val="0"/>
              </a:spcAft>
              <a:buClr>
                <a:schemeClr val="dk1"/>
              </a:buClr>
              <a:buSzPts val="2400"/>
              <a:buFont typeface="Arial"/>
              <a:buChar char="•"/>
            </a:pPr>
            <a:r>
              <a:rPr lang="en-US" sz="2200" dirty="0">
                <a:latin typeface="Book Antiqua" panose="02040602050305030304" pitchFamily="18" charset="0"/>
              </a:rPr>
              <a:t>Two or more request may be far from each other so can result in greater disk arm movement.</a:t>
            </a:r>
            <a:endParaRPr sz="2200" dirty="0">
              <a:latin typeface="Book Antiqua" panose="02040602050305030304" pitchFamily="18" charset="0"/>
            </a:endParaRPr>
          </a:p>
          <a:p>
            <a:pPr marL="304747" lvl="0" indent="-304747" algn="l" rtl="0">
              <a:lnSpc>
                <a:spcPct val="95000"/>
              </a:lnSpc>
              <a:spcBef>
                <a:spcPts val="1866"/>
              </a:spcBef>
              <a:spcAft>
                <a:spcPts val="0"/>
              </a:spcAft>
              <a:buClr>
                <a:schemeClr val="dk1"/>
              </a:buClr>
              <a:buSzPts val="2400"/>
              <a:buFont typeface="Arial"/>
              <a:buChar char="•"/>
            </a:pPr>
            <a:r>
              <a:rPr lang="en-US" sz="2200" dirty="0">
                <a:latin typeface="Book Antiqua" panose="02040602050305030304" pitchFamily="18" charset="0"/>
              </a:rPr>
              <a:t>Hard drives are one of the slowest parts of the computer system and thus need to be accessed in an efficient manner.</a:t>
            </a:r>
          </a:p>
          <a:p>
            <a:pPr marL="304747" indent="-304747">
              <a:buSzPts val="2400"/>
            </a:pPr>
            <a:r>
              <a:rPr lang="en-US" sz="2200" dirty="0">
                <a:latin typeface="Book Antiqua" panose="02040602050305030304" pitchFamily="18" charset="0"/>
              </a:rPr>
              <a:t>Note that drive controllers have small buffers and can manage a queue of I/O requests (of varying “depth”)</a:t>
            </a:r>
          </a:p>
          <a:p>
            <a:pPr marL="304747" indent="-304747">
              <a:buSzPts val="2400"/>
            </a:pPr>
            <a:r>
              <a:rPr lang="en-US" sz="2200" dirty="0">
                <a:latin typeface="Book Antiqua" panose="02040602050305030304" pitchFamily="18" charset="0"/>
              </a:rPr>
              <a:t>Several algorithms exist to schedule the servicing of disk I/O requests</a:t>
            </a:r>
          </a:p>
          <a:p>
            <a:pPr marL="304747" indent="-304747">
              <a:buSzPts val="2400"/>
            </a:pPr>
            <a:r>
              <a:rPr lang="en-US" sz="2200" dirty="0">
                <a:latin typeface="Book Antiqua" panose="02040602050305030304" pitchFamily="18" charset="0"/>
              </a:rPr>
              <a:t>The analysis is true for one or many platters</a:t>
            </a:r>
          </a:p>
          <a:p>
            <a:pPr marL="304747" lvl="0" indent="-304747" algn="l" rtl="0">
              <a:lnSpc>
                <a:spcPct val="95000"/>
              </a:lnSpc>
              <a:spcBef>
                <a:spcPts val="1866"/>
              </a:spcBef>
              <a:spcAft>
                <a:spcPts val="0"/>
              </a:spcAft>
              <a:buClr>
                <a:schemeClr val="dk1"/>
              </a:buClr>
              <a:buSzPts val="2400"/>
              <a:buFont typeface="Arial"/>
              <a:buChar char="•"/>
            </a:pPr>
            <a:endParaRPr sz="2200" dirty="0">
              <a:latin typeface="Book Antiqua" panose="02040602050305030304" pitchFamily="18" charset="0"/>
            </a:endParaRPr>
          </a:p>
          <a:p>
            <a:pPr marL="304747" lvl="0" indent="-152347" algn="l" rtl="0">
              <a:lnSpc>
                <a:spcPct val="95000"/>
              </a:lnSpc>
              <a:spcBef>
                <a:spcPts val="1866"/>
              </a:spcBef>
              <a:spcAft>
                <a:spcPts val="0"/>
              </a:spcAft>
              <a:buClr>
                <a:schemeClr val="dk1"/>
              </a:buClr>
              <a:buSzPts val="2400"/>
              <a:buNone/>
            </a:pPr>
            <a:endParaRPr sz="2200" dirty="0">
              <a:latin typeface="Book Antiqua" panose="02040602050305030304" pitchFamily="18" charset="0"/>
            </a:endParaRPr>
          </a:p>
        </p:txBody>
      </p:sp>
      <p:sp>
        <p:nvSpPr>
          <p:cNvPr id="268" name="Google Shape;268;p36"/>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8"/>
          <p:cNvSpPr txBox="1">
            <a:spLocks noGrp="1"/>
          </p:cNvSpPr>
          <p:nvPr>
            <p:ph type="title"/>
          </p:nvPr>
        </p:nvSpPr>
        <p:spPr>
          <a:xfrm>
            <a:off x="3074294" y="398517"/>
            <a:ext cx="6040236" cy="574565"/>
          </a:xfrm>
          <a:prstGeom prst="rect">
            <a:avLst/>
          </a:prstGeom>
          <a:noFill/>
          <a:ln>
            <a:noFill/>
          </a:ln>
        </p:spPr>
        <p:txBody>
          <a:bodyPr spcFirstLastPara="1" wrap="square" lIns="121875" tIns="60925" rIns="121875" bIns="60925" anchor="b" anchorCtr="0">
            <a:noAutofit/>
          </a:bodyPr>
          <a:lstStyle/>
          <a:p>
            <a:pPr marL="0" lvl="0" indent="0" algn="l" rtl="0">
              <a:lnSpc>
                <a:spcPct val="85000"/>
              </a:lnSpc>
              <a:spcBef>
                <a:spcPts val="0"/>
              </a:spcBef>
              <a:spcAft>
                <a:spcPts val="0"/>
              </a:spcAft>
              <a:buClr>
                <a:schemeClr val="dk1"/>
              </a:buClr>
              <a:buSzPts val="4400"/>
              <a:buFont typeface="Century Gothic"/>
              <a:buNone/>
            </a:pPr>
            <a:r>
              <a:rPr lang="en-US" sz="3600" dirty="0">
                <a:latin typeface="Book Antiqua" panose="02040602050305030304" pitchFamily="18" charset="0"/>
              </a:rPr>
              <a:t>Disk Scheduling Algorithms</a:t>
            </a:r>
            <a:endParaRPr sz="3600" dirty="0">
              <a:latin typeface="Book Antiqua" panose="02040602050305030304" pitchFamily="18" charset="0"/>
            </a:endParaRPr>
          </a:p>
        </p:txBody>
      </p:sp>
      <p:sp>
        <p:nvSpPr>
          <p:cNvPr id="281" name="Google Shape;281;p38"/>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731392" lvl="1" indent="-304747" algn="l" rtl="0">
              <a:lnSpc>
                <a:spcPct val="95000"/>
              </a:lnSpc>
              <a:spcBef>
                <a:spcPts val="0"/>
              </a:spcBef>
              <a:spcAft>
                <a:spcPts val="0"/>
              </a:spcAft>
              <a:buClr>
                <a:schemeClr val="dk1"/>
              </a:buClr>
              <a:buSzPts val="2400"/>
              <a:buChar char="–"/>
            </a:pPr>
            <a:r>
              <a:rPr lang="en-US" sz="2200" dirty="0">
                <a:latin typeface="Book Antiqua" panose="02040602050305030304" pitchFamily="18" charset="0"/>
              </a:rPr>
              <a:t>Disk Scheduling Algorithms</a:t>
            </a:r>
          </a:p>
          <a:p>
            <a:pPr marL="1158037" lvl="2" indent="-304747" algn="l" rtl="0">
              <a:lnSpc>
                <a:spcPct val="95000"/>
              </a:lnSpc>
              <a:spcBef>
                <a:spcPts val="1066"/>
              </a:spcBef>
              <a:spcAft>
                <a:spcPts val="0"/>
              </a:spcAft>
              <a:buClr>
                <a:schemeClr val="dk1"/>
              </a:buClr>
              <a:buSzPts val="2400"/>
              <a:buChar char="–"/>
            </a:pPr>
            <a:r>
              <a:rPr lang="en-US" sz="2200" dirty="0">
                <a:latin typeface="Book Antiqua" panose="02040602050305030304" pitchFamily="18" charset="0"/>
              </a:rPr>
              <a:t>FCFS</a:t>
            </a:r>
          </a:p>
          <a:p>
            <a:pPr marL="1158037" lvl="2" indent="-304747" algn="l" rtl="0">
              <a:lnSpc>
                <a:spcPct val="95000"/>
              </a:lnSpc>
              <a:spcBef>
                <a:spcPts val="1066"/>
              </a:spcBef>
              <a:spcAft>
                <a:spcPts val="0"/>
              </a:spcAft>
              <a:buClr>
                <a:schemeClr val="dk1"/>
              </a:buClr>
              <a:buSzPts val="2400"/>
              <a:buChar char="–"/>
            </a:pPr>
            <a:r>
              <a:rPr lang="en-US" sz="2200" dirty="0">
                <a:latin typeface="Book Antiqua" panose="02040602050305030304" pitchFamily="18" charset="0"/>
              </a:rPr>
              <a:t>SSTF</a:t>
            </a:r>
          </a:p>
          <a:p>
            <a:pPr marL="1158037" lvl="2" indent="-304747" algn="l" rtl="0">
              <a:lnSpc>
                <a:spcPct val="95000"/>
              </a:lnSpc>
              <a:spcBef>
                <a:spcPts val="1066"/>
              </a:spcBef>
              <a:spcAft>
                <a:spcPts val="0"/>
              </a:spcAft>
              <a:buClr>
                <a:schemeClr val="dk1"/>
              </a:buClr>
              <a:buSzPts val="2400"/>
              <a:buChar char="–"/>
            </a:pPr>
            <a:r>
              <a:rPr lang="en-US" sz="2200" dirty="0">
                <a:latin typeface="Book Antiqua" panose="02040602050305030304" pitchFamily="18" charset="0"/>
              </a:rPr>
              <a:t>SCAN</a:t>
            </a:r>
          </a:p>
          <a:p>
            <a:pPr marL="1158037" lvl="2" indent="-304747" algn="l" rtl="0">
              <a:lnSpc>
                <a:spcPct val="95000"/>
              </a:lnSpc>
              <a:spcBef>
                <a:spcPts val="1066"/>
              </a:spcBef>
              <a:spcAft>
                <a:spcPts val="0"/>
              </a:spcAft>
              <a:buClr>
                <a:schemeClr val="dk1"/>
              </a:buClr>
              <a:buSzPts val="2400"/>
              <a:buChar char="–"/>
            </a:pPr>
            <a:r>
              <a:rPr lang="en-US" sz="2200" dirty="0">
                <a:latin typeface="Book Antiqua" panose="02040602050305030304" pitchFamily="18" charset="0"/>
              </a:rPr>
              <a:t>C-SCAN</a:t>
            </a:r>
          </a:p>
          <a:p>
            <a:pPr marL="1158037" lvl="2" indent="-304747" algn="l" rtl="0">
              <a:lnSpc>
                <a:spcPct val="95000"/>
              </a:lnSpc>
              <a:spcBef>
                <a:spcPts val="1066"/>
              </a:spcBef>
              <a:spcAft>
                <a:spcPts val="0"/>
              </a:spcAft>
              <a:buClr>
                <a:schemeClr val="dk1"/>
              </a:buClr>
              <a:buSzPts val="2400"/>
              <a:buChar char="–"/>
            </a:pPr>
            <a:r>
              <a:rPr lang="en-US" sz="2200" dirty="0">
                <a:latin typeface="Book Antiqua" panose="02040602050305030304" pitchFamily="18" charset="0"/>
              </a:rPr>
              <a:t>LOOK</a:t>
            </a:r>
          </a:p>
          <a:p>
            <a:pPr marL="1158037" lvl="2" indent="-304747" algn="l" rtl="0">
              <a:lnSpc>
                <a:spcPct val="95000"/>
              </a:lnSpc>
              <a:spcBef>
                <a:spcPts val="1066"/>
              </a:spcBef>
              <a:spcAft>
                <a:spcPts val="0"/>
              </a:spcAft>
              <a:buClr>
                <a:schemeClr val="dk1"/>
              </a:buClr>
              <a:buSzPts val="2400"/>
              <a:buChar char="–"/>
            </a:pPr>
            <a:r>
              <a:rPr lang="en-US" sz="2200" dirty="0">
                <a:latin typeface="Book Antiqua" panose="02040602050305030304" pitchFamily="18" charset="0"/>
              </a:rPr>
              <a:t>C-LOOK</a:t>
            </a:r>
          </a:p>
          <a:p>
            <a:pPr marL="304747" lvl="0" indent="-152347" algn="l" rtl="0">
              <a:lnSpc>
                <a:spcPct val="95000"/>
              </a:lnSpc>
              <a:spcBef>
                <a:spcPts val="1866"/>
              </a:spcBef>
              <a:spcAft>
                <a:spcPts val="0"/>
              </a:spcAft>
              <a:buClr>
                <a:schemeClr val="dk1"/>
              </a:buClr>
              <a:buSzPts val="2400"/>
              <a:buNone/>
            </a:pPr>
            <a:endParaRPr lang="en-US" sz="2200" dirty="0">
              <a:latin typeface="Book Antiqua" panose="02040602050305030304" pitchFamily="18" charset="0"/>
            </a:endParaRPr>
          </a:p>
        </p:txBody>
      </p:sp>
      <p:sp>
        <p:nvSpPr>
          <p:cNvPr id="282" name="Google Shape;282;p38"/>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9"/>
          <p:cNvSpPr txBox="1">
            <a:spLocks noGrp="1"/>
          </p:cNvSpPr>
          <p:nvPr>
            <p:ph type="title"/>
          </p:nvPr>
        </p:nvSpPr>
        <p:spPr>
          <a:xfrm>
            <a:off x="2771076" y="136524"/>
            <a:ext cx="7396070" cy="637628"/>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85000"/>
              </a:lnSpc>
              <a:spcBef>
                <a:spcPts val="0"/>
              </a:spcBef>
              <a:spcAft>
                <a:spcPts val="0"/>
              </a:spcAft>
              <a:buClr>
                <a:schemeClr val="dk1"/>
              </a:buClr>
              <a:buSzPts val="4400"/>
              <a:buFont typeface="Century Gothic"/>
              <a:buNone/>
            </a:pPr>
            <a:r>
              <a:rPr lang="en-US" sz="3600" b="1" dirty="0">
                <a:latin typeface="Book Antiqua" panose="02040602050305030304" pitchFamily="18" charset="0"/>
              </a:rPr>
              <a:t>Disk Scheduling Algorithm - Example</a:t>
            </a:r>
            <a:endParaRPr sz="3600" b="1" dirty="0">
              <a:latin typeface="Book Antiqua" panose="02040602050305030304" pitchFamily="18" charset="0"/>
            </a:endParaRPr>
          </a:p>
        </p:txBody>
      </p:sp>
      <p:sp>
        <p:nvSpPr>
          <p:cNvPr id="288" name="Google Shape;288;p39"/>
          <p:cNvSpPr txBox="1">
            <a:spLocks noGrp="1"/>
          </p:cNvSpPr>
          <p:nvPr>
            <p:ph type="body" idx="1"/>
          </p:nvPr>
        </p:nvSpPr>
        <p:spPr>
          <a:xfrm>
            <a:off x="1117309" y="1701800"/>
            <a:ext cx="10157354" cy="2255345"/>
          </a:xfrm>
          <a:prstGeom prst="rect">
            <a:avLst/>
          </a:prstGeom>
          <a:noFill/>
          <a:ln>
            <a:noFill/>
          </a:ln>
        </p:spPr>
        <p:txBody>
          <a:bodyPr spcFirstLastPara="1" wrap="square" lIns="121875" tIns="60925" rIns="121875" bIns="60925" anchor="t" anchorCtr="0">
            <a:normAutofit/>
          </a:bodyPr>
          <a:lstStyle/>
          <a:p>
            <a:pPr marL="304747" lvl="0" indent="-304747" algn="just" rtl="0">
              <a:lnSpc>
                <a:spcPct val="95000"/>
              </a:lnSpc>
              <a:spcBef>
                <a:spcPts val="0"/>
              </a:spcBef>
              <a:spcAft>
                <a:spcPts val="0"/>
              </a:spcAft>
              <a:buClr>
                <a:schemeClr val="dk1"/>
              </a:buClr>
              <a:buSzPts val="2400"/>
              <a:buChar char="•"/>
            </a:pPr>
            <a:r>
              <a:rPr lang="en-US" sz="2400" dirty="0">
                <a:latin typeface="Book Antiqua" panose="02040602050305030304" pitchFamily="18" charset="0"/>
              </a:rPr>
              <a:t>Consider a disk queue with requests for I/O to blocks on cylinders 98, 183, 41, 122, 14, 124, 65, 67. The FCFS,SSTF,SCAN,C-SCAN,LOOK, and C-LOOK scheduling algorithm is used. The head is initially at cylinder number 53. The cylinders are numbered from 0 to 199. The total head movement (in number of cylinders) incurred while servicing these requests is _______.</a:t>
            </a:r>
            <a:endParaRPr dirty="0">
              <a:latin typeface="Book Antiqua" panose="02040602050305030304" pitchFamily="18" charset="0"/>
            </a:endParaRPr>
          </a:p>
        </p:txBody>
      </p:sp>
      <p:sp>
        <p:nvSpPr>
          <p:cNvPr id="289" name="Google Shape;289;p39"/>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0"/>
          <p:cNvSpPr txBox="1">
            <a:spLocks noGrp="1"/>
          </p:cNvSpPr>
          <p:nvPr>
            <p:ph type="title"/>
          </p:nvPr>
        </p:nvSpPr>
        <p:spPr>
          <a:xfrm>
            <a:off x="2413193" y="0"/>
            <a:ext cx="7716181" cy="643295"/>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ct val="100000"/>
              <a:buFont typeface="Century Gothic"/>
              <a:buNone/>
            </a:pPr>
            <a:r>
              <a:rPr lang="en-US" sz="3600" b="1" dirty="0">
                <a:latin typeface="Book Antiqua" panose="02040602050305030304" pitchFamily="18" charset="0"/>
              </a:rPr>
              <a:t>1. FCFS(First Come First Serve)</a:t>
            </a:r>
            <a:endParaRPr sz="3600" b="1" dirty="0">
              <a:latin typeface="Book Antiqua" panose="02040602050305030304" pitchFamily="18" charset="0"/>
            </a:endParaRPr>
          </a:p>
        </p:txBody>
      </p:sp>
      <p:sp>
        <p:nvSpPr>
          <p:cNvPr id="295" name="Google Shape;295;p40"/>
          <p:cNvSpPr txBox="1">
            <a:spLocks noGrp="1"/>
          </p:cNvSpPr>
          <p:nvPr>
            <p:ph type="body" idx="1"/>
          </p:nvPr>
        </p:nvSpPr>
        <p:spPr>
          <a:xfrm>
            <a:off x="836612" y="609600"/>
            <a:ext cx="10438051" cy="60198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600"/>
              </a:spcBef>
              <a:spcAft>
                <a:spcPts val="0"/>
              </a:spcAft>
              <a:buClr>
                <a:srgbClr val="40424E"/>
              </a:buClr>
              <a:buSzPts val="1600"/>
              <a:buChar char="•"/>
            </a:pPr>
            <a:r>
              <a:rPr lang="en-US" sz="2000" b="0" i="0" dirty="0">
                <a:solidFill>
                  <a:srgbClr val="40424E"/>
                </a:solidFill>
                <a:latin typeface="Book Antiqua" panose="02040602050305030304" pitchFamily="18" charset="0"/>
                <a:ea typeface="Arial"/>
                <a:cs typeface="Arial"/>
                <a:sym typeface="Arial"/>
              </a:rPr>
              <a:t>FCFS is the simplest of all the Disk Scheduling Algorithms. In FCFS, the requests are addressed in the order they arrive in the disk queue.</a:t>
            </a:r>
            <a:endParaRPr sz="2000" dirty="0">
              <a:latin typeface="Book Antiqua" panose="02040602050305030304" pitchFamily="18" charset="0"/>
            </a:endParaRPr>
          </a:p>
          <a:p>
            <a:pPr marL="304747" lvl="0" indent="-304747" algn="l" rtl="0">
              <a:lnSpc>
                <a:spcPct val="95000"/>
              </a:lnSpc>
              <a:spcBef>
                <a:spcPts val="600"/>
              </a:spcBef>
              <a:spcAft>
                <a:spcPts val="0"/>
              </a:spcAft>
              <a:buClr>
                <a:schemeClr val="dk1"/>
              </a:buClr>
              <a:buSzPts val="1600"/>
              <a:buChar char="•"/>
            </a:pPr>
            <a:r>
              <a:rPr lang="en-US" sz="2000" dirty="0">
                <a:latin typeface="Book Antiqua" panose="02040602050305030304" pitchFamily="18" charset="0"/>
                <a:ea typeface="Arial"/>
                <a:cs typeface="Arial"/>
                <a:sym typeface="Arial"/>
              </a:rPr>
              <a:t>head is initially at cylinder number 53. The cylinders are numbered from 0 to 199.</a:t>
            </a:r>
            <a:endParaRPr sz="2000" b="0" i="0" dirty="0">
              <a:solidFill>
                <a:srgbClr val="40424E"/>
              </a:solidFill>
              <a:latin typeface="Book Antiqua" panose="02040602050305030304" pitchFamily="18" charset="0"/>
              <a:ea typeface="Arial"/>
              <a:cs typeface="Arial"/>
              <a:sym typeface="Arial"/>
            </a:endParaRPr>
          </a:p>
          <a:p>
            <a:pPr marL="304747" lvl="0" indent="-304747" algn="l" rtl="0">
              <a:lnSpc>
                <a:spcPct val="95000"/>
              </a:lnSpc>
              <a:spcBef>
                <a:spcPts val="600"/>
              </a:spcBef>
              <a:spcAft>
                <a:spcPts val="0"/>
              </a:spcAft>
              <a:buClr>
                <a:schemeClr val="dk1"/>
              </a:buClr>
              <a:buSzPts val="1600"/>
              <a:buChar char="•"/>
            </a:pPr>
            <a:r>
              <a:rPr lang="en-US" sz="2000" dirty="0">
                <a:latin typeface="Book Antiqua" panose="02040602050305030304" pitchFamily="18" charset="0"/>
                <a:ea typeface="Arial"/>
                <a:cs typeface="Arial"/>
                <a:sym typeface="Arial"/>
              </a:rPr>
              <a:t>98, 183, 41, 122, 14, 124, 65, 67 </a:t>
            </a:r>
            <a:endParaRPr sz="2000" dirty="0">
              <a:latin typeface="Book Antiqua" panose="02040602050305030304" pitchFamily="18" charset="0"/>
            </a:endParaRPr>
          </a:p>
          <a:p>
            <a:pPr marL="304747" lvl="0" indent="-152347" algn="l" rtl="0">
              <a:lnSpc>
                <a:spcPct val="95000"/>
              </a:lnSpc>
              <a:spcBef>
                <a:spcPts val="1866"/>
              </a:spcBef>
              <a:spcAft>
                <a:spcPts val="0"/>
              </a:spcAft>
              <a:buClr>
                <a:schemeClr val="dk1"/>
              </a:buClr>
              <a:buSzPts val="2400"/>
              <a:buNone/>
            </a:pPr>
            <a:endParaRPr b="0" i="0" dirty="0">
              <a:solidFill>
                <a:srgbClr val="40424E"/>
              </a:solidFill>
              <a:ea typeface="Arial"/>
              <a:cs typeface="Arial"/>
              <a:sym typeface="Arial"/>
            </a:endParaRPr>
          </a:p>
          <a:p>
            <a:pPr marL="304747" lvl="0" indent="-152347" algn="l" rtl="0">
              <a:lnSpc>
                <a:spcPct val="95000"/>
              </a:lnSpc>
              <a:spcBef>
                <a:spcPts val="1866"/>
              </a:spcBef>
              <a:spcAft>
                <a:spcPts val="0"/>
              </a:spcAft>
              <a:buClr>
                <a:schemeClr val="dk1"/>
              </a:buClr>
              <a:buSzPts val="2400"/>
              <a:buNone/>
            </a:pPr>
            <a:endParaRPr dirty="0"/>
          </a:p>
        </p:txBody>
      </p:sp>
      <p:sp>
        <p:nvSpPr>
          <p:cNvPr id="296" name="Google Shape;296;p40"/>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27</a:t>
            </a:fld>
            <a:endParaRPr/>
          </a:p>
        </p:txBody>
      </p:sp>
      <p:pic>
        <p:nvPicPr>
          <p:cNvPr id="297" name="Google Shape;297;p40"/>
          <p:cNvPicPr preferRelativeResize="0"/>
          <p:nvPr/>
        </p:nvPicPr>
        <p:blipFill rotWithShape="1">
          <a:blip r:embed="rId3">
            <a:alphaModFix/>
          </a:blip>
          <a:srcRect/>
          <a:stretch/>
        </p:blipFill>
        <p:spPr>
          <a:xfrm>
            <a:off x="1217612" y="2159368"/>
            <a:ext cx="9715500" cy="933450"/>
          </a:xfrm>
          <a:prstGeom prst="rect">
            <a:avLst/>
          </a:prstGeom>
          <a:noFill/>
          <a:ln>
            <a:noFill/>
          </a:ln>
        </p:spPr>
      </p:pic>
      <p:sp>
        <p:nvSpPr>
          <p:cNvPr id="298" name="Google Shape;298;p40"/>
          <p:cNvSpPr/>
          <p:nvPr/>
        </p:nvSpPr>
        <p:spPr>
          <a:xfrm>
            <a:off x="4124325" y="3038475"/>
            <a:ext cx="304800" cy="371475"/>
          </a:xfrm>
          <a:prstGeom prst="ellipse">
            <a:avLst/>
          </a:prstGeom>
          <a:solidFill>
            <a:schemeClr val="accent1"/>
          </a:solidFill>
          <a:ln w="12700" cap="flat" cmpd="sng">
            <a:solidFill>
              <a:srgbClr val="2F3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Book Antiqua" panose="02040602050305030304" pitchFamily="18" charset="0"/>
              <a:ea typeface="Century Gothic"/>
              <a:cs typeface="Century Gothic"/>
              <a:sym typeface="Century Gothic"/>
            </a:endParaRPr>
          </a:p>
        </p:txBody>
      </p:sp>
      <p:cxnSp>
        <p:nvCxnSpPr>
          <p:cNvPr id="299" name="Google Shape;299;p40"/>
          <p:cNvCxnSpPr/>
          <p:nvPr/>
        </p:nvCxnSpPr>
        <p:spPr>
          <a:xfrm>
            <a:off x="4384488" y="3212674"/>
            <a:ext cx="2492562" cy="397301"/>
          </a:xfrm>
          <a:prstGeom prst="straightConnector1">
            <a:avLst/>
          </a:prstGeom>
          <a:noFill/>
          <a:ln w="9525" cap="flat" cmpd="sng">
            <a:solidFill>
              <a:schemeClr val="dk1"/>
            </a:solidFill>
            <a:prstDash val="solid"/>
            <a:miter lim="800000"/>
            <a:headEnd type="none" w="sm" len="sm"/>
            <a:tailEnd type="triangle" w="med" len="med"/>
          </a:ln>
        </p:spPr>
      </p:cxnSp>
      <p:sp>
        <p:nvSpPr>
          <p:cNvPr id="300" name="Google Shape;300;p40"/>
          <p:cNvSpPr txBox="1"/>
          <p:nvPr/>
        </p:nvSpPr>
        <p:spPr>
          <a:xfrm>
            <a:off x="5086350" y="3038475"/>
            <a:ext cx="142875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Book Antiqua" panose="02040602050305030304" pitchFamily="18" charset="0"/>
                <a:ea typeface="Century Gothic"/>
                <a:cs typeface="Century Gothic"/>
                <a:sym typeface="Century Gothic"/>
              </a:rPr>
              <a:t>1. (98-53)=45</a:t>
            </a:r>
            <a:endParaRPr sz="1400" b="0" i="0" u="none" strike="noStrike" cap="none" dirty="0">
              <a:solidFill>
                <a:srgbClr val="000000"/>
              </a:solidFill>
              <a:latin typeface="Book Antiqua" panose="02040602050305030304" pitchFamily="18" charset="0"/>
              <a:sym typeface="Arial"/>
            </a:endParaRPr>
          </a:p>
        </p:txBody>
      </p:sp>
      <p:cxnSp>
        <p:nvCxnSpPr>
          <p:cNvPr id="301" name="Google Shape;301;p40"/>
          <p:cNvCxnSpPr/>
          <p:nvPr/>
        </p:nvCxnSpPr>
        <p:spPr>
          <a:xfrm>
            <a:off x="6877050" y="3600450"/>
            <a:ext cx="2790825" cy="419100"/>
          </a:xfrm>
          <a:prstGeom prst="straightConnector1">
            <a:avLst/>
          </a:prstGeom>
          <a:noFill/>
          <a:ln w="9525" cap="flat" cmpd="sng">
            <a:solidFill>
              <a:schemeClr val="accent1"/>
            </a:solidFill>
            <a:prstDash val="solid"/>
            <a:miter lim="800000"/>
            <a:headEnd type="none" w="sm" len="sm"/>
            <a:tailEnd type="triangle" w="med" len="med"/>
          </a:ln>
        </p:spPr>
      </p:cxnSp>
      <p:sp>
        <p:nvSpPr>
          <p:cNvPr id="302" name="Google Shape;302;p40"/>
          <p:cNvSpPr txBox="1"/>
          <p:nvPr/>
        </p:nvSpPr>
        <p:spPr>
          <a:xfrm>
            <a:off x="7324725" y="3212674"/>
            <a:ext cx="1857375"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b="0" i="0" u="none" strike="noStrike" cap="none" dirty="0">
                <a:solidFill>
                  <a:schemeClr val="dk1"/>
                </a:solidFill>
                <a:latin typeface="Book Antiqua" panose="02040602050305030304" pitchFamily="18" charset="0"/>
                <a:ea typeface="Century Gothic"/>
                <a:cs typeface="Century Gothic"/>
                <a:sym typeface="Century Gothic"/>
              </a:rPr>
              <a:t>2. (183-98)=85</a:t>
            </a:r>
            <a:endParaRPr b="0" i="0" u="none" strike="noStrike" cap="none" dirty="0">
              <a:solidFill>
                <a:srgbClr val="000000"/>
              </a:solidFill>
              <a:latin typeface="Book Antiqua" panose="02040602050305030304" pitchFamily="18" charset="0"/>
              <a:sym typeface="Arial"/>
            </a:endParaRPr>
          </a:p>
        </p:txBody>
      </p:sp>
      <p:cxnSp>
        <p:nvCxnSpPr>
          <p:cNvPr id="303" name="Google Shape;303;p40"/>
          <p:cNvCxnSpPr/>
          <p:nvPr/>
        </p:nvCxnSpPr>
        <p:spPr>
          <a:xfrm rot="10800000">
            <a:off x="3390900" y="4019550"/>
            <a:ext cx="62103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304" name="Google Shape;304;p40"/>
          <p:cNvCxnSpPr/>
          <p:nvPr/>
        </p:nvCxnSpPr>
        <p:spPr>
          <a:xfrm>
            <a:off x="3390900" y="4038412"/>
            <a:ext cx="4581525" cy="752663"/>
          </a:xfrm>
          <a:prstGeom prst="straightConnector1">
            <a:avLst/>
          </a:prstGeom>
          <a:noFill/>
          <a:ln w="9525" cap="flat" cmpd="sng">
            <a:solidFill>
              <a:schemeClr val="accent1"/>
            </a:solidFill>
            <a:prstDash val="solid"/>
            <a:miter lim="800000"/>
            <a:headEnd type="none" w="sm" len="sm"/>
            <a:tailEnd type="triangle" w="med" len="med"/>
          </a:ln>
        </p:spPr>
      </p:cxnSp>
      <p:sp>
        <p:nvSpPr>
          <p:cNvPr id="305" name="Google Shape;305;p40"/>
          <p:cNvSpPr txBox="1"/>
          <p:nvPr/>
        </p:nvSpPr>
        <p:spPr>
          <a:xfrm>
            <a:off x="5753100" y="4097517"/>
            <a:ext cx="164782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Book Antiqua" panose="02040602050305030304" pitchFamily="18" charset="0"/>
                <a:ea typeface="Century Gothic"/>
                <a:cs typeface="Century Gothic"/>
                <a:sym typeface="Century Gothic"/>
              </a:rPr>
              <a:t>4. (122-41)=81</a:t>
            </a:r>
            <a:endParaRPr sz="1400" b="0" i="0" u="none" strike="noStrike" cap="none" dirty="0">
              <a:solidFill>
                <a:srgbClr val="000000"/>
              </a:solidFill>
              <a:latin typeface="Book Antiqua" panose="02040602050305030304" pitchFamily="18" charset="0"/>
              <a:sym typeface="Arial"/>
            </a:endParaRPr>
          </a:p>
        </p:txBody>
      </p:sp>
      <p:cxnSp>
        <p:nvCxnSpPr>
          <p:cNvPr id="306" name="Google Shape;306;p40"/>
          <p:cNvCxnSpPr/>
          <p:nvPr/>
        </p:nvCxnSpPr>
        <p:spPr>
          <a:xfrm flipH="1">
            <a:off x="2562225" y="4791075"/>
            <a:ext cx="5410200" cy="219075"/>
          </a:xfrm>
          <a:prstGeom prst="straightConnector1">
            <a:avLst/>
          </a:prstGeom>
          <a:noFill/>
          <a:ln w="9525" cap="flat" cmpd="sng">
            <a:solidFill>
              <a:schemeClr val="accent1"/>
            </a:solidFill>
            <a:prstDash val="solid"/>
            <a:miter lim="800000"/>
            <a:headEnd type="none" w="sm" len="sm"/>
            <a:tailEnd type="triangle" w="med" len="med"/>
          </a:ln>
        </p:spPr>
      </p:cxnSp>
      <p:sp>
        <p:nvSpPr>
          <p:cNvPr id="307" name="Google Shape;307;p40"/>
          <p:cNvSpPr txBox="1"/>
          <p:nvPr/>
        </p:nvSpPr>
        <p:spPr>
          <a:xfrm>
            <a:off x="4000500" y="4572000"/>
            <a:ext cx="162877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Book Antiqua" panose="02040602050305030304" pitchFamily="18" charset="0"/>
                <a:ea typeface="Century Gothic"/>
                <a:cs typeface="Century Gothic"/>
                <a:sym typeface="Century Gothic"/>
              </a:rPr>
              <a:t>5. 122-14=108</a:t>
            </a:r>
            <a:endParaRPr sz="1400" b="0" i="0" u="none" strike="noStrike" cap="none" dirty="0">
              <a:solidFill>
                <a:srgbClr val="000000"/>
              </a:solidFill>
              <a:latin typeface="Book Antiqua" panose="02040602050305030304" pitchFamily="18" charset="0"/>
              <a:sym typeface="Arial"/>
            </a:endParaRPr>
          </a:p>
        </p:txBody>
      </p:sp>
      <p:cxnSp>
        <p:nvCxnSpPr>
          <p:cNvPr id="308" name="Google Shape;308;p40"/>
          <p:cNvCxnSpPr/>
          <p:nvPr/>
        </p:nvCxnSpPr>
        <p:spPr>
          <a:xfrm>
            <a:off x="2562225" y="5010150"/>
            <a:ext cx="6343650" cy="657225"/>
          </a:xfrm>
          <a:prstGeom prst="straightConnector1">
            <a:avLst/>
          </a:prstGeom>
          <a:noFill/>
          <a:ln w="9525" cap="flat" cmpd="sng">
            <a:solidFill>
              <a:schemeClr val="accent1"/>
            </a:solidFill>
            <a:prstDash val="solid"/>
            <a:miter lim="800000"/>
            <a:headEnd type="none" w="sm" len="sm"/>
            <a:tailEnd type="triangle" w="med" len="med"/>
          </a:ln>
        </p:spPr>
      </p:cxnSp>
      <p:sp>
        <p:nvSpPr>
          <p:cNvPr id="309" name="Google Shape;309;p40"/>
          <p:cNvSpPr txBox="1"/>
          <p:nvPr/>
        </p:nvSpPr>
        <p:spPr>
          <a:xfrm>
            <a:off x="5391150" y="5010149"/>
            <a:ext cx="23241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Book Antiqua" panose="02040602050305030304" pitchFamily="18" charset="0"/>
                <a:ea typeface="Century Gothic"/>
                <a:cs typeface="Century Gothic"/>
                <a:sym typeface="Century Gothic"/>
              </a:rPr>
              <a:t>6. 124-14-110</a:t>
            </a:r>
            <a:endParaRPr sz="1400" b="0" i="0" u="none" strike="noStrike" cap="none" dirty="0">
              <a:solidFill>
                <a:srgbClr val="000000"/>
              </a:solidFill>
              <a:latin typeface="Book Antiqua" panose="02040602050305030304" pitchFamily="18" charset="0"/>
              <a:sym typeface="Arial"/>
            </a:endParaRPr>
          </a:p>
        </p:txBody>
      </p:sp>
      <p:cxnSp>
        <p:nvCxnSpPr>
          <p:cNvPr id="310" name="Google Shape;310;p40"/>
          <p:cNvCxnSpPr/>
          <p:nvPr/>
        </p:nvCxnSpPr>
        <p:spPr>
          <a:xfrm flipH="1">
            <a:off x="5391150" y="5667375"/>
            <a:ext cx="3438525" cy="190500"/>
          </a:xfrm>
          <a:prstGeom prst="straightConnector1">
            <a:avLst/>
          </a:prstGeom>
          <a:noFill/>
          <a:ln w="9525" cap="flat" cmpd="sng">
            <a:solidFill>
              <a:schemeClr val="accent1"/>
            </a:solidFill>
            <a:prstDash val="solid"/>
            <a:miter lim="800000"/>
            <a:headEnd type="none" w="sm" len="sm"/>
            <a:tailEnd type="triangle" w="med" len="med"/>
          </a:ln>
        </p:spPr>
      </p:cxnSp>
      <p:sp>
        <p:nvSpPr>
          <p:cNvPr id="311" name="Google Shape;311;p40"/>
          <p:cNvSpPr txBox="1"/>
          <p:nvPr/>
        </p:nvSpPr>
        <p:spPr>
          <a:xfrm>
            <a:off x="5629275" y="5436631"/>
            <a:ext cx="143827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Book Antiqua" panose="02040602050305030304" pitchFamily="18" charset="0"/>
                <a:ea typeface="Century Gothic"/>
                <a:cs typeface="Century Gothic"/>
                <a:sym typeface="Century Gothic"/>
              </a:rPr>
              <a:t>7. 124-65=59</a:t>
            </a:r>
            <a:endParaRPr sz="1400" b="0" i="0" u="none" strike="noStrike" cap="none" dirty="0">
              <a:solidFill>
                <a:srgbClr val="000000"/>
              </a:solidFill>
              <a:latin typeface="Book Antiqua" panose="02040602050305030304" pitchFamily="18" charset="0"/>
              <a:sym typeface="Arial"/>
            </a:endParaRPr>
          </a:p>
        </p:txBody>
      </p:sp>
      <p:cxnSp>
        <p:nvCxnSpPr>
          <p:cNvPr id="312" name="Google Shape;312;p40"/>
          <p:cNvCxnSpPr/>
          <p:nvPr/>
        </p:nvCxnSpPr>
        <p:spPr>
          <a:xfrm>
            <a:off x="5391150" y="5857875"/>
            <a:ext cx="990600" cy="314325"/>
          </a:xfrm>
          <a:prstGeom prst="straightConnector1">
            <a:avLst/>
          </a:prstGeom>
          <a:noFill/>
          <a:ln w="9525" cap="flat" cmpd="sng">
            <a:solidFill>
              <a:schemeClr val="accent1"/>
            </a:solidFill>
            <a:prstDash val="solid"/>
            <a:miter lim="800000"/>
            <a:headEnd type="none" w="sm" len="sm"/>
            <a:tailEnd type="triangle" w="med" len="med"/>
          </a:ln>
        </p:spPr>
      </p:cxnSp>
      <p:sp>
        <p:nvSpPr>
          <p:cNvPr id="313" name="Google Shape;313;p40"/>
          <p:cNvSpPr txBox="1"/>
          <p:nvPr/>
        </p:nvSpPr>
        <p:spPr>
          <a:xfrm>
            <a:off x="5391150" y="6172200"/>
            <a:ext cx="11239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Book Antiqua" panose="02040602050305030304" pitchFamily="18" charset="0"/>
                <a:ea typeface="Century Gothic"/>
                <a:cs typeface="Century Gothic"/>
                <a:sym typeface="Century Gothic"/>
              </a:rPr>
              <a:t>8.67-65=2</a:t>
            </a:r>
            <a:endParaRPr sz="1400" b="0" i="0" u="none" strike="noStrike" cap="none" dirty="0">
              <a:solidFill>
                <a:srgbClr val="000000"/>
              </a:solidFill>
              <a:latin typeface="Book Antiqua" panose="02040602050305030304" pitchFamily="18" charset="0"/>
              <a:sym typeface="Arial"/>
            </a:endParaRPr>
          </a:p>
        </p:txBody>
      </p:sp>
      <p:sp>
        <p:nvSpPr>
          <p:cNvPr id="314" name="Google Shape;314;p40"/>
          <p:cNvSpPr txBox="1"/>
          <p:nvPr/>
        </p:nvSpPr>
        <p:spPr>
          <a:xfrm>
            <a:off x="4384488" y="3669080"/>
            <a:ext cx="183533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Book Antiqua" panose="02040602050305030304" pitchFamily="18" charset="0"/>
                <a:ea typeface="Century Gothic"/>
                <a:cs typeface="Century Gothic"/>
                <a:sym typeface="Century Gothic"/>
              </a:rPr>
              <a:t>3. (183-41)=142</a:t>
            </a:r>
            <a:endParaRPr sz="1400" b="0" i="0" u="none" strike="noStrike" cap="none" dirty="0">
              <a:solidFill>
                <a:srgbClr val="000000"/>
              </a:solidFill>
              <a:latin typeface="Book Antiqua" panose="0204060205030503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1"/>
          <p:cNvSpPr txBox="1">
            <a:spLocks noGrp="1"/>
          </p:cNvSpPr>
          <p:nvPr>
            <p:ph type="title"/>
          </p:nvPr>
        </p:nvSpPr>
        <p:spPr>
          <a:xfrm>
            <a:off x="1117309" y="76200"/>
            <a:ext cx="10157354" cy="10668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latin typeface="Book Antiqua" panose="02040602050305030304" pitchFamily="18" charset="0"/>
              </a:rPr>
              <a:t>FCFS(contd..)</a:t>
            </a:r>
            <a:endParaRPr dirty="0">
              <a:latin typeface="Book Antiqua" panose="02040602050305030304" pitchFamily="18" charset="0"/>
            </a:endParaRPr>
          </a:p>
        </p:txBody>
      </p:sp>
      <p:sp>
        <p:nvSpPr>
          <p:cNvPr id="320" name="Google Shape;320;p41"/>
          <p:cNvSpPr txBox="1">
            <a:spLocks noGrp="1"/>
          </p:cNvSpPr>
          <p:nvPr>
            <p:ph type="body" idx="1"/>
          </p:nvPr>
        </p:nvSpPr>
        <p:spPr>
          <a:xfrm>
            <a:off x="1117309" y="1473200"/>
            <a:ext cx="10157354" cy="4699000"/>
          </a:xfrm>
          <a:prstGeom prst="rect">
            <a:avLst/>
          </a:prstGeom>
          <a:noFill/>
          <a:ln>
            <a:noFill/>
          </a:ln>
        </p:spPr>
        <p:txBody>
          <a:bodyPr spcFirstLastPara="1" wrap="square" lIns="121875" tIns="60925" rIns="121875" bIns="60925" anchor="t" anchorCtr="0">
            <a:normAutofit fontScale="92500" lnSpcReduction="20000"/>
          </a:bodyPr>
          <a:lstStyle/>
          <a:p>
            <a:pPr marL="304747" lvl="0" indent="-304747" algn="l" rtl="0">
              <a:lnSpc>
                <a:spcPct val="95000"/>
              </a:lnSpc>
              <a:spcBef>
                <a:spcPts val="0"/>
              </a:spcBef>
              <a:spcAft>
                <a:spcPts val="0"/>
              </a:spcAft>
              <a:buClr>
                <a:schemeClr val="dk1"/>
              </a:buClr>
              <a:buSzPct val="100000"/>
              <a:buChar char="•"/>
            </a:pPr>
            <a:r>
              <a:rPr lang="en-US" dirty="0">
                <a:latin typeface="Book Antiqua" panose="02040602050305030304" pitchFamily="18" charset="0"/>
              </a:rPr>
              <a:t>Total head movements using FCFS= [(98 – 53) + (183 – 98) + (183 – 41) + (122 – 41) + (122 – 14) + (124 – 14) + (124 – 65) + (67 – 65)]</a:t>
            </a:r>
            <a:endParaRPr dirty="0">
              <a:latin typeface="Book Antiqua" panose="02040602050305030304" pitchFamily="18" charset="0"/>
            </a:endParaRPr>
          </a:p>
          <a:p>
            <a:pPr marL="304747" lvl="0" indent="-304747" algn="l" rtl="0">
              <a:lnSpc>
                <a:spcPct val="95000"/>
              </a:lnSpc>
              <a:spcBef>
                <a:spcPts val="1866"/>
              </a:spcBef>
              <a:spcAft>
                <a:spcPts val="0"/>
              </a:spcAft>
              <a:buClr>
                <a:schemeClr val="dk1"/>
              </a:buClr>
              <a:buSzPct val="100000"/>
              <a:buChar char="•"/>
            </a:pPr>
            <a:r>
              <a:rPr lang="en-US" dirty="0">
                <a:latin typeface="Book Antiqua" panose="02040602050305030304" pitchFamily="18" charset="0"/>
              </a:rPr>
              <a:t>= 45 + 85 + 142 + 81 + 108 + 110 + 59 + 2</a:t>
            </a:r>
            <a:endParaRPr dirty="0">
              <a:latin typeface="Book Antiqua" panose="02040602050305030304" pitchFamily="18" charset="0"/>
            </a:endParaRPr>
          </a:p>
          <a:p>
            <a:pPr marL="304747" lvl="0" indent="-304747" algn="l" rtl="0">
              <a:lnSpc>
                <a:spcPct val="95000"/>
              </a:lnSpc>
              <a:spcBef>
                <a:spcPts val="1866"/>
              </a:spcBef>
              <a:spcAft>
                <a:spcPts val="0"/>
              </a:spcAft>
              <a:buClr>
                <a:schemeClr val="dk1"/>
              </a:buClr>
              <a:buSzPct val="100000"/>
              <a:buChar char="•"/>
            </a:pPr>
            <a:r>
              <a:rPr lang="en-US" dirty="0">
                <a:latin typeface="Book Antiqua" panose="02040602050305030304" pitchFamily="18" charset="0"/>
              </a:rPr>
              <a:t>=632</a:t>
            </a:r>
            <a:endParaRPr dirty="0">
              <a:latin typeface="Book Antiqua" panose="02040602050305030304" pitchFamily="18" charset="0"/>
            </a:endParaRPr>
          </a:p>
          <a:p>
            <a:pPr marL="0" lvl="0" indent="0" algn="l" rtl="0">
              <a:lnSpc>
                <a:spcPct val="95000"/>
              </a:lnSpc>
              <a:spcBef>
                <a:spcPts val="1866"/>
              </a:spcBef>
              <a:spcAft>
                <a:spcPts val="0"/>
              </a:spcAft>
              <a:buClr>
                <a:srgbClr val="40424E"/>
              </a:buClr>
              <a:buSzPct val="100000"/>
              <a:buNone/>
            </a:pPr>
            <a:r>
              <a:rPr lang="en-US" b="0" i="0" dirty="0">
                <a:solidFill>
                  <a:srgbClr val="40424E"/>
                </a:solidFill>
                <a:latin typeface="Book Antiqua" panose="02040602050305030304" pitchFamily="18" charset="0"/>
                <a:ea typeface="Arial"/>
                <a:cs typeface="Arial"/>
                <a:sym typeface="Arial"/>
              </a:rPr>
              <a:t>Advantages:</a:t>
            </a:r>
            <a:endParaRPr dirty="0">
              <a:latin typeface="Book Antiqua" panose="02040602050305030304" pitchFamily="18" charset="0"/>
            </a:endParaRPr>
          </a:p>
          <a:p>
            <a:pPr marL="304747" lvl="0" indent="-304747" algn="l" rtl="0">
              <a:lnSpc>
                <a:spcPct val="95000"/>
              </a:lnSpc>
              <a:spcBef>
                <a:spcPts val="1866"/>
              </a:spcBef>
              <a:spcAft>
                <a:spcPts val="0"/>
              </a:spcAft>
              <a:buClr>
                <a:srgbClr val="40424E"/>
              </a:buClr>
              <a:buSzPct val="100000"/>
              <a:buFont typeface="Arial"/>
              <a:buChar char="•"/>
            </a:pPr>
            <a:r>
              <a:rPr lang="en-US" b="0" i="0" dirty="0">
                <a:solidFill>
                  <a:srgbClr val="40424E"/>
                </a:solidFill>
                <a:latin typeface="Book Antiqua" panose="02040602050305030304" pitchFamily="18" charset="0"/>
                <a:ea typeface="Arial"/>
                <a:cs typeface="Arial"/>
                <a:sym typeface="Arial"/>
              </a:rPr>
              <a:t>Every request gets a fair chance</a:t>
            </a:r>
            <a:endParaRPr dirty="0">
              <a:latin typeface="Book Antiqua" panose="02040602050305030304" pitchFamily="18" charset="0"/>
            </a:endParaRPr>
          </a:p>
          <a:p>
            <a:pPr marL="304747" lvl="0" indent="-304747" algn="l" rtl="0">
              <a:lnSpc>
                <a:spcPct val="95000"/>
              </a:lnSpc>
              <a:spcBef>
                <a:spcPts val="1866"/>
              </a:spcBef>
              <a:spcAft>
                <a:spcPts val="0"/>
              </a:spcAft>
              <a:buClr>
                <a:srgbClr val="40424E"/>
              </a:buClr>
              <a:buSzPct val="100000"/>
              <a:buFont typeface="Arial"/>
              <a:buChar char="•"/>
            </a:pPr>
            <a:r>
              <a:rPr lang="en-US" b="0" i="0" dirty="0">
                <a:solidFill>
                  <a:srgbClr val="40424E"/>
                </a:solidFill>
                <a:latin typeface="Book Antiqua" panose="02040602050305030304" pitchFamily="18" charset="0"/>
                <a:ea typeface="Arial"/>
                <a:cs typeface="Arial"/>
                <a:sym typeface="Arial"/>
              </a:rPr>
              <a:t>No indefinite postponement</a:t>
            </a:r>
            <a:endParaRPr dirty="0">
              <a:latin typeface="Book Antiqua" panose="02040602050305030304" pitchFamily="18" charset="0"/>
            </a:endParaRPr>
          </a:p>
          <a:p>
            <a:pPr marL="0" lvl="0" indent="0" algn="l" rtl="0">
              <a:lnSpc>
                <a:spcPct val="95000"/>
              </a:lnSpc>
              <a:spcBef>
                <a:spcPts val="1866"/>
              </a:spcBef>
              <a:spcAft>
                <a:spcPts val="0"/>
              </a:spcAft>
              <a:buClr>
                <a:srgbClr val="40424E"/>
              </a:buClr>
              <a:buSzPct val="100000"/>
              <a:buNone/>
            </a:pPr>
            <a:r>
              <a:rPr lang="en-US" b="0" i="0" dirty="0">
                <a:solidFill>
                  <a:srgbClr val="40424E"/>
                </a:solidFill>
                <a:latin typeface="Book Antiqua" panose="02040602050305030304" pitchFamily="18" charset="0"/>
                <a:ea typeface="Arial"/>
                <a:cs typeface="Arial"/>
                <a:sym typeface="Arial"/>
              </a:rPr>
              <a:t>Disadvantages:</a:t>
            </a:r>
            <a:endParaRPr dirty="0">
              <a:latin typeface="Book Antiqua" panose="02040602050305030304" pitchFamily="18" charset="0"/>
            </a:endParaRPr>
          </a:p>
          <a:p>
            <a:pPr marL="304747" lvl="0" indent="-304747" algn="l" rtl="0">
              <a:lnSpc>
                <a:spcPct val="95000"/>
              </a:lnSpc>
              <a:spcBef>
                <a:spcPts val="1866"/>
              </a:spcBef>
              <a:spcAft>
                <a:spcPts val="0"/>
              </a:spcAft>
              <a:buClr>
                <a:srgbClr val="40424E"/>
              </a:buClr>
              <a:buSzPct val="100000"/>
              <a:buFont typeface="Arial"/>
              <a:buChar char="•"/>
            </a:pPr>
            <a:r>
              <a:rPr lang="en-US" b="0" i="0" dirty="0">
                <a:solidFill>
                  <a:srgbClr val="40424E"/>
                </a:solidFill>
                <a:latin typeface="Book Antiqua" panose="02040602050305030304" pitchFamily="18" charset="0"/>
                <a:ea typeface="Arial"/>
                <a:cs typeface="Arial"/>
                <a:sym typeface="Arial"/>
              </a:rPr>
              <a:t>Does not try to optimize seek time</a:t>
            </a:r>
            <a:endParaRPr dirty="0">
              <a:latin typeface="Book Antiqua" panose="02040602050305030304" pitchFamily="18" charset="0"/>
            </a:endParaRPr>
          </a:p>
          <a:p>
            <a:pPr marL="304747" lvl="0" indent="-304747" algn="l" rtl="0">
              <a:lnSpc>
                <a:spcPct val="95000"/>
              </a:lnSpc>
              <a:spcBef>
                <a:spcPts val="1866"/>
              </a:spcBef>
              <a:spcAft>
                <a:spcPts val="0"/>
              </a:spcAft>
              <a:buClr>
                <a:srgbClr val="40424E"/>
              </a:buClr>
              <a:buSzPct val="100000"/>
              <a:buFont typeface="Arial"/>
              <a:buChar char="•"/>
            </a:pPr>
            <a:r>
              <a:rPr lang="en-US" b="0" i="0" dirty="0">
                <a:solidFill>
                  <a:srgbClr val="40424E"/>
                </a:solidFill>
                <a:latin typeface="Book Antiqua" panose="02040602050305030304" pitchFamily="18" charset="0"/>
                <a:ea typeface="Arial"/>
                <a:cs typeface="Arial"/>
                <a:sym typeface="Arial"/>
              </a:rPr>
              <a:t>May not provide the best possible service</a:t>
            </a:r>
            <a:endParaRPr dirty="0">
              <a:latin typeface="Book Antiqua" panose="02040602050305030304" pitchFamily="18" charset="0"/>
            </a:endParaRPr>
          </a:p>
          <a:p>
            <a:pPr marL="0" lvl="0" indent="0" algn="l" rtl="0">
              <a:lnSpc>
                <a:spcPct val="95000"/>
              </a:lnSpc>
              <a:spcBef>
                <a:spcPts val="1866"/>
              </a:spcBef>
              <a:spcAft>
                <a:spcPts val="0"/>
              </a:spcAft>
              <a:buClr>
                <a:schemeClr val="dk1"/>
              </a:buClr>
              <a:buSzPct val="100000"/>
              <a:buNone/>
            </a:pPr>
            <a:endParaRPr dirty="0">
              <a:latin typeface="Book Antiqua" panose="02040602050305030304" pitchFamily="18" charset="0"/>
            </a:endParaRPr>
          </a:p>
        </p:txBody>
      </p:sp>
      <p:sp>
        <p:nvSpPr>
          <p:cNvPr id="321" name="Google Shape;321;p41"/>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28</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2"/>
          <p:cNvSpPr txBox="1">
            <a:spLocks noGrp="1"/>
          </p:cNvSpPr>
          <p:nvPr>
            <p:ph type="title"/>
          </p:nvPr>
        </p:nvSpPr>
        <p:spPr>
          <a:xfrm>
            <a:off x="2802048" y="194440"/>
            <a:ext cx="6972574" cy="643759"/>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sz="3600" dirty="0">
                <a:latin typeface="Book Antiqua" panose="02040602050305030304" pitchFamily="18" charset="0"/>
              </a:rPr>
              <a:t>2. SSTF(Shortest Seek Time First)</a:t>
            </a:r>
            <a:endParaRPr sz="3600" dirty="0">
              <a:latin typeface="Book Antiqua" panose="02040602050305030304" pitchFamily="18" charset="0"/>
            </a:endParaRPr>
          </a:p>
        </p:txBody>
      </p:sp>
      <p:sp>
        <p:nvSpPr>
          <p:cNvPr id="327" name="Google Shape;327;p42"/>
          <p:cNvSpPr txBox="1">
            <a:spLocks noGrp="1"/>
          </p:cNvSpPr>
          <p:nvPr>
            <p:ph type="body" idx="1"/>
          </p:nvPr>
        </p:nvSpPr>
        <p:spPr>
          <a:xfrm>
            <a:off x="531813" y="779078"/>
            <a:ext cx="10742851" cy="5884482"/>
          </a:xfrm>
          <a:prstGeom prst="rect">
            <a:avLst/>
          </a:prstGeom>
          <a:noFill/>
          <a:ln>
            <a:noFill/>
          </a:ln>
        </p:spPr>
        <p:txBody>
          <a:bodyPr spcFirstLastPara="1" wrap="square" lIns="121875" tIns="60925" rIns="121875" bIns="60925" anchor="t" anchorCtr="0">
            <a:noAutofit/>
          </a:bodyPr>
          <a:lstStyle/>
          <a:p>
            <a:pPr marL="304747" lvl="0" indent="-304747" algn="l" rtl="0">
              <a:lnSpc>
                <a:spcPct val="95000"/>
              </a:lnSpc>
              <a:spcBef>
                <a:spcPts val="600"/>
              </a:spcBef>
              <a:spcAft>
                <a:spcPts val="0"/>
              </a:spcAft>
              <a:buClr>
                <a:srgbClr val="40424E"/>
              </a:buClr>
              <a:buSzPct val="100000"/>
              <a:buChar char="•"/>
            </a:pPr>
            <a:r>
              <a:rPr lang="en-US" sz="2200" dirty="0">
                <a:solidFill>
                  <a:srgbClr val="40424E"/>
                </a:solidFill>
                <a:latin typeface="Book Antiqua" panose="02040602050305030304" pitchFamily="18" charset="0"/>
                <a:ea typeface="Arial"/>
                <a:cs typeface="Arial"/>
                <a:sym typeface="Arial"/>
              </a:rPr>
              <a:t>Shortest Seek Time First (SSTF) selects the request with the minimum seek time from the current head position</a:t>
            </a:r>
            <a:endParaRPr sz="2200" dirty="0">
              <a:latin typeface="Book Antiqua" panose="02040602050305030304" pitchFamily="18" charset="0"/>
            </a:endParaRPr>
          </a:p>
          <a:p>
            <a:pPr marL="304747" lvl="0" indent="-304747" algn="l" rtl="0">
              <a:lnSpc>
                <a:spcPct val="95000"/>
              </a:lnSpc>
              <a:spcBef>
                <a:spcPts val="600"/>
              </a:spcBef>
              <a:spcAft>
                <a:spcPts val="0"/>
              </a:spcAft>
              <a:buClr>
                <a:srgbClr val="40424E"/>
              </a:buClr>
              <a:buSzPct val="100000"/>
              <a:buChar char="•"/>
            </a:pPr>
            <a:r>
              <a:rPr lang="en-US" sz="2200" dirty="0">
                <a:solidFill>
                  <a:srgbClr val="40424E"/>
                </a:solidFill>
                <a:latin typeface="Book Antiqua" panose="02040602050305030304" pitchFamily="18" charset="0"/>
                <a:ea typeface="Arial"/>
                <a:cs typeface="Arial"/>
                <a:sym typeface="Arial"/>
              </a:rPr>
              <a:t>SSTF scheduling is a form of SJF scheduling; may cause starvation of some requests</a:t>
            </a:r>
            <a:endParaRPr sz="2200" dirty="0">
              <a:latin typeface="Book Antiqua" panose="02040602050305030304" pitchFamily="18" charset="0"/>
            </a:endParaRPr>
          </a:p>
          <a:p>
            <a:pPr marL="304747" lvl="0" indent="-304747" algn="l" rtl="0">
              <a:lnSpc>
                <a:spcPct val="95000"/>
              </a:lnSpc>
              <a:spcBef>
                <a:spcPts val="600"/>
              </a:spcBef>
              <a:spcAft>
                <a:spcPts val="0"/>
              </a:spcAft>
              <a:buClr>
                <a:srgbClr val="40424E"/>
              </a:buClr>
              <a:buSzPct val="100000"/>
              <a:buChar char="•"/>
            </a:pPr>
            <a:r>
              <a:rPr lang="en-US" sz="2200" b="0" i="0" dirty="0">
                <a:solidFill>
                  <a:srgbClr val="40424E"/>
                </a:solidFill>
                <a:latin typeface="Book Antiqua" panose="02040602050305030304" pitchFamily="18" charset="0"/>
                <a:ea typeface="Arial"/>
                <a:cs typeface="Arial"/>
                <a:sym typeface="Arial"/>
              </a:rPr>
              <a:t>As a result, the request near the disk arm will get executed first. SSTF is certainly an improvement over FCFS as it decreases the average response time and increases the throughput of system.</a:t>
            </a:r>
            <a:endParaRPr sz="2200" dirty="0">
              <a:latin typeface="Book Antiqua" panose="02040602050305030304" pitchFamily="18" charset="0"/>
            </a:endParaRPr>
          </a:p>
          <a:p>
            <a:pPr marL="0" lvl="0" indent="0" algn="l" rtl="0">
              <a:lnSpc>
                <a:spcPct val="95000"/>
              </a:lnSpc>
              <a:spcBef>
                <a:spcPts val="600"/>
              </a:spcBef>
              <a:spcAft>
                <a:spcPts val="0"/>
              </a:spcAft>
              <a:buClr>
                <a:srgbClr val="40424E"/>
              </a:buClr>
              <a:buSzPct val="100000"/>
              <a:buNone/>
            </a:pPr>
            <a:r>
              <a:rPr lang="en-US" sz="2200" b="0" i="0" dirty="0">
                <a:solidFill>
                  <a:srgbClr val="40424E"/>
                </a:solidFill>
                <a:latin typeface="Book Antiqua" panose="02040602050305030304" pitchFamily="18" charset="0"/>
                <a:ea typeface="Arial"/>
                <a:cs typeface="Arial"/>
                <a:sym typeface="Arial"/>
              </a:rPr>
              <a:t>Advantages:</a:t>
            </a:r>
            <a:endParaRPr sz="2200" dirty="0">
              <a:latin typeface="Book Antiqua" panose="02040602050305030304" pitchFamily="18" charset="0"/>
            </a:endParaRPr>
          </a:p>
          <a:p>
            <a:pPr marL="304747" lvl="0" indent="-304747" algn="l" rtl="0">
              <a:lnSpc>
                <a:spcPct val="95000"/>
              </a:lnSpc>
              <a:spcBef>
                <a:spcPts val="600"/>
              </a:spcBef>
              <a:spcAft>
                <a:spcPts val="0"/>
              </a:spcAft>
              <a:buClr>
                <a:srgbClr val="40424E"/>
              </a:buClr>
              <a:buSzPct val="100000"/>
              <a:buFont typeface="Arial"/>
              <a:buChar char="•"/>
            </a:pPr>
            <a:r>
              <a:rPr lang="en-US" sz="2200" b="0" i="0" dirty="0">
                <a:solidFill>
                  <a:srgbClr val="40424E"/>
                </a:solidFill>
                <a:latin typeface="Book Antiqua" panose="02040602050305030304" pitchFamily="18" charset="0"/>
                <a:ea typeface="Arial"/>
                <a:cs typeface="Arial"/>
                <a:sym typeface="Arial"/>
              </a:rPr>
              <a:t>Average Response Time decreases</a:t>
            </a:r>
            <a:endParaRPr sz="2200" dirty="0">
              <a:latin typeface="Book Antiqua" panose="02040602050305030304" pitchFamily="18" charset="0"/>
            </a:endParaRPr>
          </a:p>
          <a:p>
            <a:pPr marL="304747" lvl="0" indent="-304747" algn="l" rtl="0">
              <a:lnSpc>
                <a:spcPct val="95000"/>
              </a:lnSpc>
              <a:spcBef>
                <a:spcPts val="600"/>
              </a:spcBef>
              <a:spcAft>
                <a:spcPts val="0"/>
              </a:spcAft>
              <a:buClr>
                <a:srgbClr val="40424E"/>
              </a:buClr>
              <a:buSzPct val="100000"/>
              <a:buFont typeface="Arial"/>
              <a:buChar char="•"/>
            </a:pPr>
            <a:r>
              <a:rPr lang="en-US" sz="2200" b="0" i="0" dirty="0">
                <a:solidFill>
                  <a:srgbClr val="40424E"/>
                </a:solidFill>
                <a:latin typeface="Book Antiqua" panose="02040602050305030304" pitchFamily="18" charset="0"/>
                <a:ea typeface="Arial"/>
                <a:cs typeface="Arial"/>
                <a:sym typeface="Arial"/>
              </a:rPr>
              <a:t>Throughput increases</a:t>
            </a:r>
            <a:endParaRPr sz="2200" dirty="0">
              <a:latin typeface="Book Antiqua" panose="02040602050305030304" pitchFamily="18" charset="0"/>
            </a:endParaRPr>
          </a:p>
          <a:p>
            <a:pPr marL="0" lvl="0" indent="0" algn="l" rtl="0">
              <a:lnSpc>
                <a:spcPct val="95000"/>
              </a:lnSpc>
              <a:spcBef>
                <a:spcPts val="600"/>
              </a:spcBef>
              <a:spcAft>
                <a:spcPts val="0"/>
              </a:spcAft>
              <a:buClr>
                <a:srgbClr val="40424E"/>
              </a:buClr>
              <a:buSzPct val="100000"/>
              <a:buNone/>
            </a:pPr>
            <a:r>
              <a:rPr lang="en-US" sz="2200" b="0" i="0" dirty="0">
                <a:solidFill>
                  <a:srgbClr val="40424E"/>
                </a:solidFill>
                <a:latin typeface="Book Antiqua" panose="02040602050305030304" pitchFamily="18" charset="0"/>
                <a:ea typeface="Arial"/>
                <a:cs typeface="Arial"/>
                <a:sym typeface="Arial"/>
              </a:rPr>
              <a:t>Disadvantages:</a:t>
            </a:r>
            <a:endParaRPr sz="2200" dirty="0">
              <a:latin typeface="Book Antiqua" panose="02040602050305030304" pitchFamily="18" charset="0"/>
            </a:endParaRPr>
          </a:p>
          <a:p>
            <a:pPr marL="304747" lvl="0" indent="-304747" algn="l" rtl="0">
              <a:lnSpc>
                <a:spcPct val="95000"/>
              </a:lnSpc>
              <a:spcBef>
                <a:spcPts val="600"/>
              </a:spcBef>
              <a:spcAft>
                <a:spcPts val="0"/>
              </a:spcAft>
              <a:buClr>
                <a:srgbClr val="40424E"/>
              </a:buClr>
              <a:buSzPct val="100000"/>
              <a:buFont typeface="Arial"/>
              <a:buChar char="•"/>
            </a:pPr>
            <a:r>
              <a:rPr lang="en-US" sz="2200" b="0" i="0" dirty="0">
                <a:solidFill>
                  <a:srgbClr val="40424E"/>
                </a:solidFill>
                <a:latin typeface="Book Antiqua" panose="02040602050305030304" pitchFamily="18" charset="0"/>
                <a:ea typeface="Arial"/>
                <a:cs typeface="Arial"/>
                <a:sym typeface="Arial"/>
              </a:rPr>
              <a:t>Overhead to calculate seek time in advance</a:t>
            </a:r>
            <a:endParaRPr sz="2200" dirty="0">
              <a:latin typeface="Book Antiqua" panose="02040602050305030304" pitchFamily="18" charset="0"/>
            </a:endParaRPr>
          </a:p>
          <a:p>
            <a:pPr marL="304747" lvl="0" indent="-304747" algn="l" rtl="0">
              <a:lnSpc>
                <a:spcPct val="95000"/>
              </a:lnSpc>
              <a:spcBef>
                <a:spcPts val="600"/>
              </a:spcBef>
              <a:spcAft>
                <a:spcPts val="0"/>
              </a:spcAft>
              <a:buClr>
                <a:srgbClr val="40424E"/>
              </a:buClr>
              <a:buSzPct val="100000"/>
              <a:buFont typeface="Arial"/>
              <a:buChar char="•"/>
            </a:pPr>
            <a:r>
              <a:rPr lang="en-US" sz="2200" b="0" i="0" dirty="0">
                <a:solidFill>
                  <a:srgbClr val="40424E"/>
                </a:solidFill>
                <a:latin typeface="Book Antiqua" panose="02040602050305030304" pitchFamily="18" charset="0"/>
                <a:ea typeface="Arial"/>
                <a:cs typeface="Arial"/>
                <a:sym typeface="Arial"/>
              </a:rPr>
              <a:t>Can cause Starvation for a request if it has higher seek time as compared to incoming requests</a:t>
            </a:r>
            <a:endParaRPr sz="2200" dirty="0">
              <a:latin typeface="Book Antiqua" panose="02040602050305030304" pitchFamily="18" charset="0"/>
            </a:endParaRPr>
          </a:p>
          <a:p>
            <a:pPr marL="304747" lvl="0" indent="-304747" algn="l" rtl="0">
              <a:lnSpc>
                <a:spcPct val="95000"/>
              </a:lnSpc>
              <a:spcBef>
                <a:spcPts val="600"/>
              </a:spcBef>
              <a:spcAft>
                <a:spcPts val="0"/>
              </a:spcAft>
              <a:buClr>
                <a:srgbClr val="40424E"/>
              </a:buClr>
              <a:buSzPct val="100000"/>
              <a:buFont typeface="Arial"/>
              <a:buChar char="•"/>
            </a:pPr>
            <a:r>
              <a:rPr lang="en-US" sz="2200" b="0" i="0" dirty="0">
                <a:solidFill>
                  <a:srgbClr val="40424E"/>
                </a:solidFill>
                <a:latin typeface="Book Antiqua" panose="02040602050305030304" pitchFamily="18" charset="0"/>
                <a:ea typeface="Arial"/>
                <a:cs typeface="Arial"/>
                <a:sym typeface="Arial"/>
              </a:rPr>
              <a:t>High variance of response time as SSTF </a:t>
            </a:r>
            <a:r>
              <a:rPr lang="en-US" sz="2200" b="0" i="0" dirty="0" err="1">
                <a:solidFill>
                  <a:srgbClr val="40424E"/>
                </a:solidFill>
                <a:latin typeface="Book Antiqua" panose="02040602050305030304" pitchFamily="18" charset="0"/>
                <a:ea typeface="Arial"/>
                <a:cs typeface="Arial"/>
                <a:sym typeface="Arial"/>
              </a:rPr>
              <a:t>favours</a:t>
            </a:r>
            <a:r>
              <a:rPr lang="en-US" sz="2200" b="0" i="0" dirty="0">
                <a:solidFill>
                  <a:srgbClr val="40424E"/>
                </a:solidFill>
                <a:latin typeface="Book Antiqua" panose="02040602050305030304" pitchFamily="18" charset="0"/>
                <a:ea typeface="Arial"/>
                <a:cs typeface="Arial"/>
                <a:sym typeface="Arial"/>
              </a:rPr>
              <a:t> only some requests</a:t>
            </a:r>
            <a:endParaRPr sz="2200" dirty="0">
              <a:latin typeface="Book Antiqua" panose="02040602050305030304" pitchFamily="18" charset="0"/>
            </a:endParaRPr>
          </a:p>
          <a:p>
            <a:pPr marL="304747" lvl="0" indent="-198067" algn="l" rtl="0">
              <a:lnSpc>
                <a:spcPct val="95000"/>
              </a:lnSpc>
              <a:spcBef>
                <a:spcPts val="600"/>
              </a:spcBef>
              <a:spcAft>
                <a:spcPts val="0"/>
              </a:spcAft>
              <a:buClr>
                <a:schemeClr val="dk1"/>
              </a:buClr>
              <a:buSzPct val="100000"/>
              <a:buNone/>
            </a:pPr>
            <a:endParaRPr sz="2200" dirty="0">
              <a:latin typeface="Book Antiqua" panose="02040602050305030304" pitchFamily="18" charset="0"/>
            </a:endParaRPr>
          </a:p>
        </p:txBody>
      </p:sp>
      <p:sp>
        <p:nvSpPr>
          <p:cNvPr id="328" name="Google Shape;328;p42"/>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29</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3090041" y="157654"/>
            <a:ext cx="6574221" cy="732221"/>
          </a:xfrm>
          <a:prstGeom prst="rect">
            <a:avLst/>
          </a:prstGeom>
          <a:noFill/>
          <a:ln>
            <a:noFill/>
          </a:ln>
        </p:spPr>
        <p:txBody>
          <a:bodyPr spcFirstLastPara="1" wrap="square" lIns="121875" tIns="60925" rIns="121875" bIns="60925" anchor="b" anchorCtr="0">
            <a:noAutofit/>
          </a:bodyPr>
          <a:lstStyle/>
          <a:p>
            <a:pPr marL="0" lvl="0" indent="0" algn="l" rtl="0">
              <a:lnSpc>
                <a:spcPct val="85000"/>
              </a:lnSpc>
              <a:spcBef>
                <a:spcPts val="0"/>
              </a:spcBef>
              <a:spcAft>
                <a:spcPts val="0"/>
              </a:spcAft>
              <a:buClr>
                <a:schemeClr val="dk1"/>
              </a:buClr>
              <a:buSzPts val="4400"/>
              <a:buFont typeface="Century Gothic"/>
              <a:buNone/>
            </a:pPr>
            <a:r>
              <a:rPr lang="en-US" sz="3400" b="1" dirty="0">
                <a:latin typeface="Book Antiqua" panose="02040602050305030304" pitchFamily="18" charset="0"/>
              </a:rPr>
              <a:t>STORAGE MANAGEMENT</a:t>
            </a:r>
          </a:p>
        </p:txBody>
      </p:sp>
      <p:sp>
        <p:nvSpPr>
          <p:cNvPr id="117" name="Google Shape;117;p16"/>
          <p:cNvSpPr txBox="1">
            <a:spLocks noGrp="1"/>
          </p:cNvSpPr>
          <p:nvPr>
            <p:ph type="body" idx="1"/>
          </p:nvPr>
        </p:nvSpPr>
        <p:spPr>
          <a:xfrm>
            <a:off x="1763696" y="1228833"/>
            <a:ext cx="8278939" cy="3453525"/>
          </a:xfrm>
          <a:prstGeom prst="rect">
            <a:avLst/>
          </a:prstGeom>
          <a:noFill/>
          <a:ln>
            <a:noFill/>
          </a:ln>
        </p:spPr>
        <p:txBody>
          <a:bodyPr spcFirstLastPara="1" wrap="square" lIns="121875" tIns="60925" rIns="121875" bIns="60925" anchor="t" anchorCtr="0">
            <a:noAutofit/>
          </a:bodyPr>
          <a:lstStyle/>
          <a:p>
            <a:pPr marL="304747" lvl="0" indent="-304747" algn="l" rtl="0">
              <a:lnSpc>
                <a:spcPct val="95000"/>
              </a:lnSpc>
              <a:spcBef>
                <a:spcPts val="600"/>
              </a:spcBef>
              <a:spcAft>
                <a:spcPts val="600"/>
              </a:spcAft>
              <a:buClr>
                <a:schemeClr val="dk1"/>
              </a:buClr>
              <a:buSzPts val="2400"/>
              <a:buChar char="•"/>
            </a:pPr>
            <a:r>
              <a:rPr lang="en-US" dirty="0">
                <a:latin typeface="Book Antiqua" panose="02040602050305030304" pitchFamily="18" charset="0"/>
              </a:rPr>
              <a:t>Understanding the Basics in storage management</a:t>
            </a:r>
          </a:p>
          <a:p>
            <a:pPr marL="304747" lvl="0" indent="-304747" algn="l" rtl="0">
              <a:lnSpc>
                <a:spcPct val="95000"/>
              </a:lnSpc>
              <a:spcBef>
                <a:spcPts val="600"/>
              </a:spcBef>
              <a:spcAft>
                <a:spcPts val="600"/>
              </a:spcAft>
              <a:buClr>
                <a:schemeClr val="dk1"/>
              </a:buClr>
              <a:buSzPts val="2400"/>
              <a:buChar char="•"/>
            </a:pPr>
            <a:r>
              <a:rPr lang="en-US" dirty="0">
                <a:latin typeface="Book Antiqua" panose="02040602050305030304" pitchFamily="18" charset="0"/>
              </a:rPr>
              <a:t>Mass storage structure </a:t>
            </a:r>
          </a:p>
          <a:p>
            <a:pPr marL="1219147" lvl="2" indent="-304747">
              <a:spcBef>
                <a:spcPts val="600"/>
              </a:spcBef>
              <a:spcAft>
                <a:spcPts val="600"/>
              </a:spcAft>
              <a:buSzPts val="2400"/>
              <a:buChar char="•"/>
            </a:pPr>
            <a:r>
              <a:rPr lang="en-US" sz="2200" dirty="0">
                <a:latin typeface="Book Antiqua" panose="02040602050305030304" pitchFamily="18" charset="0"/>
              </a:rPr>
              <a:t>Overview of Mass storage structure </a:t>
            </a:r>
          </a:p>
          <a:p>
            <a:pPr marL="1219147" lvl="2" indent="-304747">
              <a:spcBef>
                <a:spcPts val="600"/>
              </a:spcBef>
              <a:spcAft>
                <a:spcPts val="600"/>
              </a:spcAft>
              <a:buSzPts val="2400"/>
              <a:buChar char="•"/>
            </a:pPr>
            <a:r>
              <a:rPr lang="en-US" sz="2200" dirty="0">
                <a:latin typeface="Book Antiqua" panose="02040602050305030304" pitchFamily="18" charset="0"/>
              </a:rPr>
              <a:t> Magnetic Disks</a:t>
            </a:r>
          </a:p>
          <a:p>
            <a:pPr marL="304747" lvl="0" indent="-304747" algn="l" rtl="0">
              <a:lnSpc>
                <a:spcPct val="95000"/>
              </a:lnSpc>
              <a:spcBef>
                <a:spcPts val="600"/>
              </a:spcBef>
              <a:spcAft>
                <a:spcPts val="600"/>
              </a:spcAft>
              <a:buClr>
                <a:schemeClr val="dk1"/>
              </a:buClr>
              <a:buSzPts val="2400"/>
              <a:buChar char="•"/>
            </a:pPr>
            <a:r>
              <a:rPr lang="en-US" dirty="0">
                <a:latin typeface="Book Antiqua" panose="02040602050305030304" pitchFamily="18" charset="0"/>
              </a:rPr>
              <a:t>Disk Scheduling</a:t>
            </a:r>
          </a:p>
          <a:p>
            <a:pPr marL="304747" lvl="0" indent="-304747" algn="l" rtl="0">
              <a:lnSpc>
                <a:spcPct val="95000"/>
              </a:lnSpc>
              <a:spcBef>
                <a:spcPts val="600"/>
              </a:spcBef>
              <a:spcAft>
                <a:spcPts val="600"/>
              </a:spcAft>
              <a:buClr>
                <a:schemeClr val="dk1"/>
              </a:buClr>
              <a:buSzPts val="2400"/>
              <a:buChar char="•"/>
            </a:pPr>
            <a:r>
              <a:rPr lang="en-US" dirty="0">
                <a:latin typeface="Book Antiqua" panose="02040602050305030304" pitchFamily="18" charset="0"/>
              </a:rPr>
              <a:t>Understanding the various scheduling with respect to the disk</a:t>
            </a:r>
            <a:endParaRPr dirty="0">
              <a:latin typeface="Book Antiqua" panose="02040602050305030304" pitchFamily="18" charset="0"/>
            </a:endParaRPr>
          </a:p>
        </p:txBody>
      </p:sp>
      <p:sp>
        <p:nvSpPr>
          <p:cNvPr id="118" name="Google Shape;118;p16"/>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3"/>
          <p:cNvSpPr txBox="1">
            <a:spLocks noGrp="1"/>
          </p:cNvSpPr>
          <p:nvPr>
            <p:ph type="title"/>
          </p:nvPr>
        </p:nvSpPr>
        <p:spPr>
          <a:xfrm>
            <a:off x="4422062" y="218650"/>
            <a:ext cx="4396500" cy="468936"/>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85000"/>
              </a:lnSpc>
              <a:spcBef>
                <a:spcPts val="0"/>
              </a:spcBef>
              <a:spcAft>
                <a:spcPts val="0"/>
              </a:spcAft>
              <a:buClr>
                <a:schemeClr val="dk1"/>
              </a:buClr>
              <a:buSzPts val="4400"/>
              <a:buFont typeface="Century Gothic"/>
              <a:buNone/>
            </a:pPr>
            <a:r>
              <a:rPr lang="en-US" sz="3600" dirty="0">
                <a:latin typeface="Book Antiqua" panose="02040602050305030304" pitchFamily="18" charset="0"/>
              </a:rPr>
              <a:t>SSTF(</a:t>
            </a:r>
            <a:r>
              <a:rPr lang="en-US" sz="3600" dirty="0" err="1">
                <a:latin typeface="Book Antiqua" panose="02040602050305030304" pitchFamily="18" charset="0"/>
              </a:rPr>
              <a:t>contd</a:t>
            </a:r>
            <a:r>
              <a:rPr lang="en-US" sz="3600" dirty="0">
                <a:latin typeface="Book Antiqua" panose="02040602050305030304" pitchFamily="18" charset="0"/>
              </a:rPr>
              <a:t>…)</a:t>
            </a:r>
            <a:endParaRPr sz="3600" dirty="0">
              <a:latin typeface="Book Antiqua" panose="02040602050305030304" pitchFamily="18" charset="0"/>
            </a:endParaRPr>
          </a:p>
        </p:txBody>
      </p:sp>
      <p:sp>
        <p:nvSpPr>
          <p:cNvPr id="334" name="Google Shape;334;p43"/>
          <p:cNvSpPr txBox="1">
            <a:spLocks noGrp="1"/>
          </p:cNvSpPr>
          <p:nvPr>
            <p:ph type="body" idx="1"/>
          </p:nvPr>
        </p:nvSpPr>
        <p:spPr>
          <a:xfrm>
            <a:off x="379174" y="659258"/>
            <a:ext cx="10971451" cy="5980092"/>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sz="2400" dirty="0">
                <a:ea typeface="Arial"/>
                <a:cs typeface="Arial"/>
                <a:sym typeface="Arial"/>
              </a:rPr>
              <a:t>head is initially at cylinder number 53. The cylinders are numbered from 0 to 199.</a:t>
            </a:r>
            <a:endParaRPr lang="en-US" sz="2400" b="0" i="0" dirty="0">
              <a:solidFill>
                <a:srgbClr val="40424E"/>
              </a:solidFill>
              <a:ea typeface="Arial"/>
              <a:cs typeface="Arial"/>
              <a:sym typeface="Arial"/>
            </a:endParaRPr>
          </a:p>
          <a:p>
            <a:pPr marL="304747" lvl="0" indent="-304747" algn="l" rtl="0">
              <a:lnSpc>
                <a:spcPct val="95000"/>
              </a:lnSpc>
              <a:spcBef>
                <a:spcPts val="1866"/>
              </a:spcBef>
              <a:spcAft>
                <a:spcPts val="0"/>
              </a:spcAft>
              <a:buClr>
                <a:schemeClr val="dk1"/>
              </a:buClr>
              <a:buSzPts val="2400"/>
              <a:buChar char="•"/>
            </a:pPr>
            <a:r>
              <a:rPr lang="en-US" sz="2400" dirty="0">
                <a:ea typeface="Arial"/>
                <a:cs typeface="Arial"/>
                <a:sym typeface="Arial"/>
              </a:rPr>
              <a:t>98, 183, 41, 122, 14, 124, 65, 67 </a:t>
            </a:r>
            <a:endParaRPr lang="en-US" dirty="0"/>
          </a:p>
          <a:p>
            <a:pPr marL="304747" lvl="0" indent="-152347" algn="l" rtl="0">
              <a:lnSpc>
                <a:spcPct val="95000"/>
              </a:lnSpc>
              <a:spcBef>
                <a:spcPts val="1866"/>
              </a:spcBef>
              <a:spcAft>
                <a:spcPts val="0"/>
              </a:spcAft>
              <a:buClr>
                <a:schemeClr val="dk1"/>
              </a:buClr>
              <a:buSzPts val="2400"/>
              <a:buNone/>
            </a:pPr>
            <a:endParaRPr lang="en-US" dirty="0"/>
          </a:p>
        </p:txBody>
      </p:sp>
      <p:sp>
        <p:nvSpPr>
          <p:cNvPr id="335" name="Google Shape;335;p43"/>
          <p:cNvSpPr txBox="1">
            <a:spLocks noGrp="1"/>
          </p:cNvSpPr>
          <p:nvPr>
            <p:ph type="sldNum" idx="12"/>
          </p:nvPr>
        </p:nvSpPr>
        <p:spPr>
          <a:xfrm>
            <a:off x="10165558" y="6164708"/>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30</a:t>
            </a:fld>
            <a:endParaRPr/>
          </a:p>
        </p:txBody>
      </p:sp>
      <p:pic>
        <p:nvPicPr>
          <p:cNvPr id="336" name="Google Shape;336;p43"/>
          <p:cNvPicPr preferRelativeResize="0"/>
          <p:nvPr/>
        </p:nvPicPr>
        <p:blipFill rotWithShape="1">
          <a:blip r:embed="rId3">
            <a:alphaModFix/>
          </a:blip>
          <a:srcRect/>
          <a:stretch/>
        </p:blipFill>
        <p:spPr>
          <a:xfrm>
            <a:off x="1236662" y="2057400"/>
            <a:ext cx="9715500" cy="933450"/>
          </a:xfrm>
          <a:prstGeom prst="rect">
            <a:avLst/>
          </a:prstGeom>
          <a:noFill/>
          <a:ln>
            <a:noFill/>
          </a:ln>
        </p:spPr>
      </p:pic>
      <p:cxnSp>
        <p:nvCxnSpPr>
          <p:cNvPr id="337" name="Google Shape;337;p43"/>
          <p:cNvCxnSpPr/>
          <p:nvPr/>
        </p:nvCxnSpPr>
        <p:spPr>
          <a:xfrm>
            <a:off x="6961187" y="4267200"/>
            <a:ext cx="1009650" cy="161925"/>
          </a:xfrm>
          <a:prstGeom prst="straightConnector1">
            <a:avLst/>
          </a:prstGeom>
          <a:noFill/>
          <a:ln w="9525" cap="flat" cmpd="sng">
            <a:solidFill>
              <a:schemeClr val="accent1"/>
            </a:solidFill>
            <a:prstDash val="solid"/>
            <a:miter lim="800000"/>
            <a:headEnd type="none" w="sm" len="sm"/>
            <a:tailEnd type="triangle" w="med" len="med"/>
          </a:ln>
        </p:spPr>
      </p:cxnSp>
      <p:cxnSp>
        <p:nvCxnSpPr>
          <p:cNvPr id="338" name="Google Shape;338;p43"/>
          <p:cNvCxnSpPr/>
          <p:nvPr/>
        </p:nvCxnSpPr>
        <p:spPr>
          <a:xfrm>
            <a:off x="8008937" y="4457700"/>
            <a:ext cx="809625" cy="114300"/>
          </a:xfrm>
          <a:prstGeom prst="straightConnector1">
            <a:avLst/>
          </a:prstGeom>
          <a:noFill/>
          <a:ln w="9525" cap="flat" cmpd="sng">
            <a:solidFill>
              <a:schemeClr val="accent1"/>
            </a:solidFill>
            <a:prstDash val="solid"/>
            <a:miter lim="800000"/>
            <a:headEnd type="none" w="sm" len="sm"/>
            <a:tailEnd type="triangle" w="med" len="med"/>
          </a:ln>
        </p:spPr>
      </p:cxnSp>
      <p:cxnSp>
        <p:nvCxnSpPr>
          <p:cNvPr id="339" name="Google Shape;339;p43"/>
          <p:cNvCxnSpPr/>
          <p:nvPr/>
        </p:nvCxnSpPr>
        <p:spPr>
          <a:xfrm>
            <a:off x="8818562" y="4572000"/>
            <a:ext cx="1028700" cy="228600"/>
          </a:xfrm>
          <a:prstGeom prst="straightConnector1">
            <a:avLst/>
          </a:prstGeom>
          <a:noFill/>
          <a:ln w="9525" cap="flat" cmpd="sng">
            <a:solidFill>
              <a:schemeClr val="accent1"/>
            </a:solidFill>
            <a:prstDash val="solid"/>
            <a:miter lim="800000"/>
            <a:headEnd type="none" w="sm" len="sm"/>
            <a:tailEnd type="triangle" w="med" len="med"/>
          </a:ln>
        </p:spPr>
      </p:cxnSp>
      <p:pic>
        <p:nvPicPr>
          <p:cNvPr id="340" name="Google Shape;340;p43"/>
          <p:cNvPicPr preferRelativeResize="0"/>
          <p:nvPr/>
        </p:nvPicPr>
        <p:blipFill rotWithShape="1">
          <a:blip r:embed="rId4">
            <a:alphaModFix/>
          </a:blip>
          <a:srcRect/>
          <a:stretch/>
        </p:blipFill>
        <p:spPr>
          <a:xfrm>
            <a:off x="4078527" y="2978490"/>
            <a:ext cx="317019" cy="384081"/>
          </a:xfrm>
          <a:prstGeom prst="rect">
            <a:avLst/>
          </a:prstGeom>
          <a:noFill/>
          <a:ln>
            <a:noFill/>
          </a:ln>
        </p:spPr>
      </p:pic>
      <p:cxnSp>
        <p:nvCxnSpPr>
          <p:cNvPr id="341" name="Google Shape;341;p43"/>
          <p:cNvCxnSpPr/>
          <p:nvPr/>
        </p:nvCxnSpPr>
        <p:spPr>
          <a:xfrm>
            <a:off x="4303712" y="3246731"/>
            <a:ext cx="933450" cy="115840"/>
          </a:xfrm>
          <a:prstGeom prst="straightConnector1">
            <a:avLst/>
          </a:prstGeom>
          <a:noFill/>
          <a:ln w="28575" cap="flat" cmpd="sng">
            <a:solidFill>
              <a:schemeClr val="accent1"/>
            </a:solidFill>
            <a:prstDash val="solid"/>
            <a:miter lim="800000"/>
            <a:headEnd type="none" w="sm" len="sm"/>
            <a:tailEnd type="triangle" w="med" len="med"/>
          </a:ln>
        </p:spPr>
      </p:cxnSp>
      <p:cxnSp>
        <p:nvCxnSpPr>
          <p:cNvPr id="342" name="Google Shape;342;p43"/>
          <p:cNvCxnSpPr/>
          <p:nvPr/>
        </p:nvCxnSpPr>
        <p:spPr>
          <a:xfrm flipH="1">
            <a:off x="3303587" y="3484856"/>
            <a:ext cx="2790825" cy="476250"/>
          </a:xfrm>
          <a:prstGeom prst="straightConnector1">
            <a:avLst/>
          </a:prstGeom>
          <a:noFill/>
          <a:ln w="9525" cap="flat" cmpd="sng">
            <a:solidFill>
              <a:schemeClr val="accent1"/>
            </a:solidFill>
            <a:prstDash val="solid"/>
            <a:miter lim="800000"/>
            <a:headEnd type="none" w="sm" len="sm"/>
            <a:tailEnd type="triangle" w="med" len="med"/>
          </a:ln>
        </p:spPr>
      </p:cxnSp>
      <p:cxnSp>
        <p:nvCxnSpPr>
          <p:cNvPr id="343" name="Google Shape;343;p43"/>
          <p:cNvCxnSpPr/>
          <p:nvPr/>
        </p:nvCxnSpPr>
        <p:spPr>
          <a:xfrm>
            <a:off x="2503487" y="3994443"/>
            <a:ext cx="4524375" cy="280988"/>
          </a:xfrm>
          <a:prstGeom prst="straightConnector1">
            <a:avLst/>
          </a:prstGeom>
          <a:noFill/>
          <a:ln w="9525" cap="flat" cmpd="sng">
            <a:solidFill>
              <a:schemeClr val="accent1"/>
            </a:solidFill>
            <a:prstDash val="solid"/>
            <a:miter lim="800000"/>
            <a:headEnd type="none" w="sm" len="sm"/>
            <a:tailEnd type="triangle" w="med" len="med"/>
          </a:ln>
        </p:spPr>
      </p:cxnSp>
      <p:cxnSp>
        <p:nvCxnSpPr>
          <p:cNvPr id="344" name="Google Shape;344;p43"/>
          <p:cNvCxnSpPr/>
          <p:nvPr/>
        </p:nvCxnSpPr>
        <p:spPr>
          <a:xfrm>
            <a:off x="5199062" y="3352348"/>
            <a:ext cx="933450" cy="115840"/>
          </a:xfrm>
          <a:prstGeom prst="straightConnector1">
            <a:avLst/>
          </a:prstGeom>
          <a:noFill/>
          <a:ln w="28575" cap="flat" cmpd="sng">
            <a:solidFill>
              <a:schemeClr val="accent1"/>
            </a:solidFill>
            <a:prstDash val="solid"/>
            <a:miter lim="800000"/>
            <a:headEnd type="none" w="sm" len="sm"/>
            <a:tailEnd type="triangle" w="med" len="med"/>
          </a:ln>
        </p:spPr>
      </p:cxnSp>
      <p:cxnSp>
        <p:nvCxnSpPr>
          <p:cNvPr id="345" name="Google Shape;345;p43"/>
          <p:cNvCxnSpPr/>
          <p:nvPr/>
        </p:nvCxnSpPr>
        <p:spPr>
          <a:xfrm flipH="1">
            <a:off x="2503487" y="3971925"/>
            <a:ext cx="800100" cy="66675"/>
          </a:xfrm>
          <a:prstGeom prst="straightConnector1">
            <a:avLst/>
          </a:prstGeom>
          <a:noFill/>
          <a:ln w="9525" cap="flat" cmpd="sng">
            <a:solidFill>
              <a:schemeClr val="accent1"/>
            </a:solidFill>
            <a:prstDash val="solid"/>
            <a:miter lim="800000"/>
            <a:headEnd type="none" w="sm" len="sm"/>
            <a:tailEnd type="triangle" w="med" len="med"/>
          </a:ln>
        </p:spPr>
      </p:cxnSp>
      <p:sp>
        <p:nvSpPr>
          <p:cNvPr id="346" name="Google Shape;346;p43"/>
          <p:cNvSpPr txBox="1"/>
          <p:nvPr/>
        </p:nvSpPr>
        <p:spPr>
          <a:xfrm>
            <a:off x="838200" y="5295900"/>
            <a:ext cx="10515600" cy="11079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0" i="0" u="none" strike="noStrike" cap="none" dirty="0">
                <a:solidFill>
                  <a:schemeClr val="dk1"/>
                </a:solidFill>
                <a:latin typeface="Book Antiqua" panose="02040602050305030304" pitchFamily="18" charset="0"/>
                <a:sym typeface="Arial"/>
              </a:rPr>
              <a:t>Total head movement using SSTF=(65-53)+(67-65)+(67-41)+(41-14)+(98-14)+ (122-98)+(124-122)+(183-124)</a:t>
            </a:r>
            <a:endParaRPr sz="2200" b="0" i="0" u="none" strike="noStrike" cap="none" dirty="0">
              <a:solidFill>
                <a:srgbClr val="000000"/>
              </a:solidFill>
              <a:latin typeface="Book Antiqua" panose="02040602050305030304" pitchFamily="18" charset="0"/>
              <a:sym typeface="Arial"/>
            </a:endParaRPr>
          </a:p>
          <a:p>
            <a:pPr marL="0" marR="0" lvl="0" indent="0" algn="l" rtl="0">
              <a:lnSpc>
                <a:spcPct val="100000"/>
              </a:lnSpc>
              <a:spcBef>
                <a:spcPts val="0"/>
              </a:spcBef>
              <a:spcAft>
                <a:spcPts val="0"/>
              </a:spcAft>
              <a:buClr>
                <a:srgbClr val="000000"/>
              </a:buClr>
              <a:buSzPts val="2400"/>
              <a:buFont typeface="Arial"/>
              <a:buNone/>
            </a:pPr>
            <a:r>
              <a:rPr lang="en-US" sz="2200" b="0" i="0" u="none" strike="noStrike" cap="none" dirty="0">
                <a:solidFill>
                  <a:schemeClr val="dk1"/>
                </a:solidFill>
                <a:latin typeface="Book Antiqua" panose="02040602050305030304" pitchFamily="18" charset="0"/>
                <a:sym typeface="Arial"/>
              </a:rPr>
              <a:t>=12+2+26+27+84+24+2+59=236</a:t>
            </a:r>
            <a:r>
              <a:rPr lang="en-US" sz="2200" b="0" i="0" u="none" strike="noStrike" cap="none" dirty="0">
                <a:solidFill>
                  <a:schemeClr val="dk1"/>
                </a:solidFill>
                <a:latin typeface="Book Antiqua" panose="02040602050305030304" pitchFamily="18" charset="0"/>
                <a:ea typeface="Century Gothic"/>
                <a:cs typeface="Century Gothic"/>
                <a:sym typeface="Century Gothic"/>
              </a:rPr>
              <a:t>)</a:t>
            </a:r>
            <a:endParaRPr sz="2200" b="0" i="0" u="none" strike="noStrike" cap="none" dirty="0">
              <a:solidFill>
                <a:srgbClr val="000000"/>
              </a:solidFill>
              <a:latin typeface="Book Antiqua" panose="0204060205030503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4"/>
          <p:cNvSpPr txBox="1">
            <a:spLocks noGrp="1"/>
          </p:cNvSpPr>
          <p:nvPr>
            <p:ph type="title"/>
          </p:nvPr>
        </p:nvSpPr>
        <p:spPr>
          <a:xfrm>
            <a:off x="4649759" y="118240"/>
            <a:ext cx="2889305" cy="643759"/>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sz="3600" b="1" dirty="0">
                <a:latin typeface="Book Antiqua" panose="02040602050305030304" pitchFamily="18" charset="0"/>
              </a:rPr>
              <a:t>3. SCAN</a:t>
            </a:r>
            <a:endParaRPr sz="3600" b="1" dirty="0">
              <a:latin typeface="Book Antiqua" panose="02040602050305030304" pitchFamily="18" charset="0"/>
            </a:endParaRPr>
          </a:p>
        </p:txBody>
      </p:sp>
      <p:sp>
        <p:nvSpPr>
          <p:cNvPr id="352" name="Google Shape;352;p44"/>
          <p:cNvSpPr txBox="1">
            <a:spLocks noGrp="1"/>
          </p:cNvSpPr>
          <p:nvPr>
            <p:ph type="body" idx="1"/>
          </p:nvPr>
        </p:nvSpPr>
        <p:spPr>
          <a:xfrm>
            <a:off x="914162" y="990600"/>
            <a:ext cx="10360501" cy="5181600"/>
          </a:xfrm>
          <a:prstGeom prst="rect">
            <a:avLst/>
          </a:prstGeom>
          <a:noFill/>
          <a:ln>
            <a:noFill/>
          </a:ln>
        </p:spPr>
        <p:txBody>
          <a:bodyPr spcFirstLastPara="1" wrap="square" lIns="121875" tIns="60925" rIns="121875" bIns="60925" anchor="t" anchorCtr="0">
            <a:normAutofit fontScale="92500" lnSpcReduction="20000"/>
          </a:bodyPr>
          <a:lstStyle/>
          <a:p>
            <a:pPr marL="304747" lvl="0" indent="-304747" algn="l" rtl="0">
              <a:lnSpc>
                <a:spcPct val="95000"/>
              </a:lnSpc>
              <a:spcBef>
                <a:spcPts val="0"/>
              </a:spcBef>
              <a:spcAft>
                <a:spcPts val="0"/>
              </a:spcAft>
              <a:buClr>
                <a:srgbClr val="40424E"/>
              </a:buClr>
              <a:buSzPct val="100000"/>
              <a:buChar char="•"/>
            </a:pPr>
            <a:r>
              <a:rPr lang="en-US" dirty="0">
                <a:solidFill>
                  <a:srgbClr val="40424E"/>
                </a:solidFill>
                <a:latin typeface="Book Antiqua" panose="02040602050305030304" pitchFamily="18" charset="0"/>
                <a:ea typeface="Arial"/>
                <a:cs typeface="Arial"/>
                <a:sym typeface="Arial"/>
              </a:rPr>
              <a:t>The disk arm starts at one end of the disk, and moves toward the other end, servicing requests until it gets to the other end of the disk, where the head movement is reversed and servicing continues.</a:t>
            </a:r>
            <a:endParaRPr dirty="0">
              <a:latin typeface="Book Antiqua" panose="02040602050305030304" pitchFamily="18" charset="0"/>
            </a:endParaRPr>
          </a:p>
          <a:p>
            <a:pPr marL="304747" lvl="0" indent="-304747" algn="l" rtl="0">
              <a:lnSpc>
                <a:spcPct val="95000"/>
              </a:lnSpc>
              <a:spcBef>
                <a:spcPts val="1866"/>
              </a:spcBef>
              <a:spcAft>
                <a:spcPts val="0"/>
              </a:spcAft>
              <a:buClr>
                <a:srgbClr val="40424E"/>
              </a:buClr>
              <a:buSzPct val="100000"/>
              <a:buChar char="•"/>
            </a:pPr>
            <a:r>
              <a:rPr lang="en-US" dirty="0">
                <a:solidFill>
                  <a:srgbClr val="40424E"/>
                </a:solidFill>
                <a:latin typeface="Book Antiqua" panose="02040602050305030304" pitchFamily="18" charset="0"/>
                <a:ea typeface="Arial"/>
                <a:cs typeface="Arial"/>
                <a:sym typeface="Arial"/>
              </a:rPr>
              <a:t>SCAN algorithm Sometimes called the elevator algorithm</a:t>
            </a:r>
            <a:endParaRPr dirty="0">
              <a:latin typeface="Book Antiqua" panose="02040602050305030304" pitchFamily="18" charset="0"/>
            </a:endParaRPr>
          </a:p>
          <a:p>
            <a:pPr marL="304747" lvl="0" indent="-304747" algn="l" rtl="0">
              <a:lnSpc>
                <a:spcPct val="95000"/>
              </a:lnSpc>
              <a:spcBef>
                <a:spcPts val="1866"/>
              </a:spcBef>
              <a:spcAft>
                <a:spcPts val="0"/>
              </a:spcAft>
              <a:buClr>
                <a:srgbClr val="40424E"/>
              </a:buClr>
              <a:buSzPct val="100000"/>
              <a:buChar char="•"/>
            </a:pPr>
            <a:r>
              <a:rPr lang="en-US" b="0" i="0" dirty="0">
                <a:solidFill>
                  <a:srgbClr val="40424E"/>
                </a:solidFill>
                <a:latin typeface="Book Antiqua" panose="02040602050305030304" pitchFamily="18" charset="0"/>
                <a:ea typeface="Arial"/>
                <a:cs typeface="Arial"/>
                <a:sym typeface="Arial"/>
              </a:rPr>
              <a:t>As a result, the requests at the midrange are serviced more and those arriving behind the disk arm will have to wait.</a:t>
            </a:r>
            <a:endParaRPr dirty="0">
              <a:latin typeface="Book Antiqua" panose="02040602050305030304" pitchFamily="18" charset="0"/>
            </a:endParaRPr>
          </a:p>
          <a:p>
            <a:pPr marL="0" lvl="0" indent="0" algn="l" rtl="0">
              <a:lnSpc>
                <a:spcPct val="95000"/>
              </a:lnSpc>
              <a:spcBef>
                <a:spcPts val="1866"/>
              </a:spcBef>
              <a:spcAft>
                <a:spcPts val="0"/>
              </a:spcAft>
              <a:buClr>
                <a:srgbClr val="40424E"/>
              </a:buClr>
              <a:buSzPct val="100000"/>
              <a:buNone/>
            </a:pPr>
            <a:r>
              <a:rPr lang="en-US" b="0" i="0" dirty="0">
                <a:solidFill>
                  <a:srgbClr val="40424E"/>
                </a:solidFill>
                <a:latin typeface="Book Antiqua" panose="02040602050305030304" pitchFamily="18" charset="0"/>
                <a:ea typeface="Arial"/>
                <a:cs typeface="Arial"/>
                <a:sym typeface="Arial"/>
              </a:rPr>
              <a:t>Advantages:</a:t>
            </a:r>
            <a:endParaRPr dirty="0">
              <a:latin typeface="Book Antiqua" panose="02040602050305030304" pitchFamily="18" charset="0"/>
            </a:endParaRPr>
          </a:p>
          <a:p>
            <a:pPr marL="304747" lvl="0" indent="-304747" algn="l" rtl="0">
              <a:lnSpc>
                <a:spcPct val="95000"/>
              </a:lnSpc>
              <a:spcBef>
                <a:spcPts val="1866"/>
              </a:spcBef>
              <a:spcAft>
                <a:spcPts val="0"/>
              </a:spcAft>
              <a:buClr>
                <a:srgbClr val="40424E"/>
              </a:buClr>
              <a:buSzPct val="100000"/>
              <a:buFont typeface="Arial"/>
              <a:buChar char="•"/>
            </a:pPr>
            <a:r>
              <a:rPr lang="en-US" b="0" i="0" dirty="0">
                <a:solidFill>
                  <a:srgbClr val="40424E"/>
                </a:solidFill>
                <a:latin typeface="Book Antiqua" panose="02040602050305030304" pitchFamily="18" charset="0"/>
                <a:ea typeface="Arial"/>
                <a:cs typeface="Arial"/>
                <a:sym typeface="Arial"/>
              </a:rPr>
              <a:t>High throughput</a:t>
            </a:r>
            <a:endParaRPr dirty="0">
              <a:latin typeface="Book Antiqua" panose="02040602050305030304" pitchFamily="18" charset="0"/>
            </a:endParaRPr>
          </a:p>
          <a:p>
            <a:pPr marL="304747" lvl="0" indent="-304747" algn="l" rtl="0">
              <a:lnSpc>
                <a:spcPct val="95000"/>
              </a:lnSpc>
              <a:spcBef>
                <a:spcPts val="1866"/>
              </a:spcBef>
              <a:spcAft>
                <a:spcPts val="0"/>
              </a:spcAft>
              <a:buClr>
                <a:srgbClr val="40424E"/>
              </a:buClr>
              <a:buSzPct val="100000"/>
              <a:buFont typeface="Arial"/>
              <a:buChar char="•"/>
            </a:pPr>
            <a:r>
              <a:rPr lang="en-US" b="0" i="0" dirty="0">
                <a:solidFill>
                  <a:srgbClr val="40424E"/>
                </a:solidFill>
                <a:latin typeface="Book Antiqua" panose="02040602050305030304" pitchFamily="18" charset="0"/>
                <a:ea typeface="Arial"/>
                <a:cs typeface="Arial"/>
                <a:sym typeface="Arial"/>
              </a:rPr>
              <a:t>Low variance of response time</a:t>
            </a:r>
            <a:endParaRPr dirty="0">
              <a:latin typeface="Book Antiqua" panose="02040602050305030304" pitchFamily="18" charset="0"/>
            </a:endParaRPr>
          </a:p>
          <a:p>
            <a:pPr marL="304747" lvl="0" indent="-304747" algn="l" rtl="0">
              <a:lnSpc>
                <a:spcPct val="95000"/>
              </a:lnSpc>
              <a:spcBef>
                <a:spcPts val="1866"/>
              </a:spcBef>
              <a:spcAft>
                <a:spcPts val="0"/>
              </a:spcAft>
              <a:buClr>
                <a:srgbClr val="40424E"/>
              </a:buClr>
              <a:buSzPct val="100000"/>
              <a:buFont typeface="Arial"/>
              <a:buChar char="•"/>
            </a:pPr>
            <a:r>
              <a:rPr lang="en-US" b="0" i="0" dirty="0">
                <a:solidFill>
                  <a:srgbClr val="40424E"/>
                </a:solidFill>
                <a:latin typeface="Book Antiqua" panose="02040602050305030304" pitchFamily="18" charset="0"/>
                <a:ea typeface="Arial"/>
                <a:cs typeface="Arial"/>
                <a:sym typeface="Arial"/>
              </a:rPr>
              <a:t>Average response time</a:t>
            </a:r>
            <a:endParaRPr dirty="0">
              <a:latin typeface="Book Antiqua" panose="02040602050305030304" pitchFamily="18" charset="0"/>
            </a:endParaRPr>
          </a:p>
          <a:p>
            <a:pPr marL="0" lvl="0" indent="0" algn="l" rtl="0">
              <a:lnSpc>
                <a:spcPct val="95000"/>
              </a:lnSpc>
              <a:spcBef>
                <a:spcPts val="1866"/>
              </a:spcBef>
              <a:spcAft>
                <a:spcPts val="0"/>
              </a:spcAft>
              <a:buClr>
                <a:srgbClr val="40424E"/>
              </a:buClr>
              <a:buSzPct val="100000"/>
              <a:buNone/>
            </a:pPr>
            <a:r>
              <a:rPr lang="en-US" b="0" i="0" dirty="0">
                <a:solidFill>
                  <a:srgbClr val="40424E"/>
                </a:solidFill>
                <a:latin typeface="Book Antiqua" panose="02040602050305030304" pitchFamily="18" charset="0"/>
                <a:ea typeface="Arial"/>
                <a:cs typeface="Arial"/>
                <a:sym typeface="Arial"/>
              </a:rPr>
              <a:t>Disadvantages:</a:t>
            </a:r>
            <a:endParaRPr dirty="0">
              <a:latin typeface="Book Antiqua" panose="02040602050305030304" pitchFamily="18" charset="0"/>
            </a:endParaRPr>
          </a:p>
          <a:p>
            <a:pPr marL="304747" lvl="0" indent="-304747" algn="l" rtl="0">
              <a:lnSpc>
                <a:spcPct val="95000"/>
              </a:lnSpc>
              <a:spcBef>
                <a:spcPts val="1866"/>
              </a:spcBef>
              <a:spcAft>
                <a:spcPts val="0"/>
              </a:spcAft>
              <a:buClr>
                <a:srgbClr val="40424E"/>
              </a:buClr>
              <a:buSzPct val="100000"/>
              <a:buFont typeface="Arial"/>
              <a:buChar char="•"/>
            </a:pPr>
            <a:r>
              <a:rPr lang="en-US" b="0" i="0" dirty="0">
                <a:solidFill>
                  <a:srgbClr val="40424E"/>
                </a:solidFill>
                <a:latin typeface="Book Antiqua" panose="02040602050305030304" pitchFamily="18" charset="0"/>
                <a:ea typeface="Arial"/>
                <a:cs typeface="Arial"/>
                <a:sym typeface="Arial"/>
              </a:rPr>
              <a:t>Long waiting time for requests for locations just visited by disk arm</a:t>
            </a:r>
            <a:endParaRPr dirty="0">
              <a:latin typeface="Book Antiqua" panose="02040602050305030304" pitchFamily="18" charset="0"/>
            </a:endParaRPr>
          </a:p>
          <a:p>
            <a:pPr marL="0" lvl="0" indent="0" algn="l" rtl="0">
              <a:lnSpc>
                <a:spcPct val="95000"/>
              </a:lnSpc>
              <a:spcBef>
                <a:spcPts val="1866"/>
              </a:spcBef>
              <a:spcAft>
                <a:spcPts val="0"/>
              </a:spcAft>
              <a:buClr>
                <a:schemeClr val="dk1"/>
              </a:buClr>
              <a:buSzPct val="100000"/>
              <a:buNone/>
            </a:pPr>
            <a:endParaRPr dirty="0">
              <a:latin typeface="Book Antiqua" panose="02040602050305030304" pitchFamily="18" charset="0"/>
            </a:endParaRPr>
          </a:p>
        </p:txBody>
      </p:sp>
      <p:sp>
        <p:nvSpPr>
          <p:cNvPr id="353" name="Google Shape;353;p44"/>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31</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5"/>
          <p:cNvSpPr txBox="1">
            <a:spLocks noGrp="1"/>
          </p:cNvSpPr>
          <p:nvPr>
            <p:ph type="title"/>
          </p:nvPr>
        </p:nvSpPr>
        <p:spPr>
          <a:xfrm>
            <a:off x="2609850" y="-47297"/>
            <a:ext cx="6786016" cy="762000"/>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85000"/>
              </a:lnSpc>
              <a:spcBef>
                <a:spcPts val="0"/>
              </a:spcBef>
              <a:spcAft>
                <a:spcPts val="0"/>
              </a:spcAft>
              <a:buClr>
                <a:schemeClr val="dk1"/>
              </a:buClr>
              <a:buSzPts val="4400"/>
              <a:buFont typeface="Century Gothic"/>
              <a:buNone/>
            </a:pPr>
            <a:r>
              <a:rPr lang="en-US" sz="3600" b="1" dirty="0">
                <a:latin typeface="Book Antiqua" panose="02040602050305030304" pitchFamily="18" charset="0"/>
              </a:rPr>
              <a:t>SCAN or Elevator((1</a:t>
            </a:r>
            <a:r>
              <a:rPr lang="en-US" sz="3600" b="1" baseline="30000" dirty="0">
                <a:latin typeface="Book Antiqua" panose="02040602050305030304" pitchFamily="18" charset="0"/>
              </a:rPr>
              <a:t>st</a:t>
            </a:r>
            <a:r>
              <a:rPr lang="en-US" sz="3600" b="1" dirty="0">
                <a:latin typeface="Book Antiqua" panose="02040602050305030304" pitchFamily="18" charset="0"/>
              </a:rPr>
              <a:t> Solution)</a:t>
            </a:r>
            <a:endParaRPr sz="3600" b="1" dirty="0">
              <a:latin typeface="Book Antiqua" panose="02040602050305030304" pitchFamily="18" charset="0"/>
            </a:endParaRPr>
          </a:p>
        </p:txBody>
      </p:sp>
      <p:sp>
        <p:nvSpPr>
          <p:cNvPr id="359" name="Google Shape;359;p45"/>
          <p:cNvSpPr txBox="1">
            <a:spLocks noGrp="1"/>
          </p:cNvSpPr>
          <p:nvPr>
            <p:ph type="body" idx="1"/>
          </p:nvPr>
        </p:nvSpPr>
        <p:spPr>
          <a:xfrm>
            <a:off x="531813" y="571500"/>
            <a:ext cx="10742851" cy="57150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sz="2200" dirty="0">
                <a:latin typeface="Book Antiqua" panose="02040602050305030304" pitchFamily="18" charset="0"/>
                <a:ea typeface="Arial"/>
                <a:cs typeface="Arial"/>
                <a:sym typeface="Arial"/>
              </a:rPr>
              <a:t>head is initially at cylinder number 53. The cylinders are numbered from 0 to 199.</a:t>
            </a:r>
            <a:endParaRPr sz="2200" b="0" i="0" dirty="0">
              <a:solidFill>
                <a:srgbClr val="40424E"/>
              </a:solidFill>
              <a:latin typeface="Book Antiqua" panose="02040602050305030304" pitchFamily="18" charset="0"/>
              <a:ea typeface="Arial"/>
              <a:cs typeface="Arial"/>
              <a:sym typeface="Arial"/>
            </a:endParaRPr>
          </a:p>
          <a:p>
            <a:pPr marL="304747" lvl="0" indent="-304747" algn="l" rtl="0">
              <a:lnSpc>
                <a:spcPct val="95000"/>
              </a:lnSpc>
              <a:spcBef>
                <a:spcPts val="1866"/>
              </a:spcBef>
              <a:spcAft>
                <a:spcPts val="0"/>
              </a:spcAft>
              <a:buClr>
                <a:schemeClr val="dk1"/>
              </a:buClr>
              <a:buSzPts val="2400"/>
              <a:buChar char="•"/>
            </a:pPr>
            <a:r>
              <a:rPr lang="en-US" sz="2200" dirty="0">
                <a:latin typeface="Book Antiqua" panose="02040602050305030304" pitchFamily="18" charset="0"/>
                <a:ea typeface="Arial"/>
                <a:cs typeface="Arial"/>
                <a:sym typeface="Arial"/>
              </a:rPr>
              <a:t>98, 183, 41, 122, 14, 124, 65, 67 </a:t>
            </a:r>
            <a:endParaRPr sz="2200" dirty="0">
              <a:latin typeface="Book Antiqua" panose="02040602050305030304" pitchFamily="18" charset="0"/>
            </a:endParaRPr>
          </a:p>
          <a:p>
            <a:pPr marL="0" lvl="0" indent="0" algn="l" rtl="0">
              <a:lnSpc>
                <a:spcPct val="95000"/>
              </a:lnSpc>
              <a:spcBef>
                <a:spcPts val="1866"/>
              </a:spcBef>
              <a:spcAft>
                <a:spcPts val="0"/>
              </a:spcAft>
              <a:buClr>
                <a:schemeClr val="dk1"/>
              </a:buClr>
              <a:buSzPts val="2400"/>
              <a:buNone/>
            </a:pPr>
            <a:endParaRPr dirty="0"/>
          </a:p>
        </p:txBody>
      </p:sp>
      <p:sp>
        <p:nvSpPr>
          <p:cNvPr id="360" name="Google Shape;360;p45"/>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32</a:t>
            </a:fld>
            <a:endParaRPr/>
          </a:p>
        </p:txBody>
      </p:sp>
      <p:pic>
        <p:nvPicPr>
          <p:cNvPr id="361" name="Google Shape;361;p45"/>
          <p:cNvPicPr preferRelativeResize="0"/>
          <p:nvPr/>
        </p:nvPicPr>
        <p:blipFill rotWithShape="1">
          <a:blip r:embed="rId3">
            <a:alphaModFix/>
          </a:blip>
          <a:srcRect/>
          <a:stretch/>
        </p:blipFill>
        <p:spPr>
          <a:xfrm>
            <a:off x="1237067" y="1963284"/>
            <a:ext cx="9717866" cy="932769"/>
          </a:xfrm>
          <a:prstGeom prst="rect">
            <a:avLst/>
          </a:prstGeom>
          <a:noFill/>
          <a:ln>
            <a:noFill/>
          </a:ln>
        </p:spPr>
      </p:pic>
      <p:cxnSp>
        <p:nvCxnSpPr>
          <p:cNvPr id="362" name="Google Shape;362;p45"/>
          <p:cNvCxnSpPr/>
          <p:nvPr/>
        </p:nvCxnSpPr>
        <p:spPr>
          <a:xfrm>
            <a:off x="4276725" y="2971800"/>
            <a:ext cx="876300" cy="201565"/>
          </a:xfrm>
          <a:prstGeom prst="straightConnector1">
            <a:avLst/>
          </a:prstGeom>
          <a:noFill/>
          <a:ln w="9525" cap="flat" cmpd="sng">
            <a:solidFill>
              <a:schemeClr val="accent1"/>
            </a:solidFill>
            <a:prstDash val="solid"/>
            <a:miter lim="800000"/>
            <a:headEnd type="none" w="sm" len="sm"/>
            <a:tailEnd type="triangle" w="med" len="med"/>
          </a:ln>
        </p:spPr>
      </p:cxnSp>
      <p:cxnSp>
        <p:nvCxnSpPr>
          <p:cNvPr id="363" name="Google Shape;363;p45"/>
          <p:cNvCxnSpPr/>
          <p:nvPr/>
        </p:nvCxnSpPr>
        <p:spPr>
          <a:xfrm>
            <a:off x="5200650" y="3173365"/>
            <a:ext cx="895350" cy="169910"/>
          </a:xfrm>
          <a:prstGeom prst="straightConnector1">
            <a:avLst/>
          </a:prstGeom>
          <a:noFill/>
          <a:ln w="9525" cap="flat" cmpd="sng">
            <a:solidFill>
              <a:schemeClr val="accent1"/>
            </a:solidFill>
            <a:prstDash val="solid"/>
            <a:miter lim="800000"/>
            <a:headEnd type="none" w="sm" len="sm"/>
            <a:tailEnd type="triangle" w="med" len="med"/>
          </a:ln>
        </p:spPr>
      </p:cxnSp>
      <p:cxnSp>
        <p:nvCxnSpPr>
          <p:cNvPr id="364" name="Google Shape;364;p45"/>
          <p:cNvCxnSpPr/>
          <p:nvPr/>
        </p:nvCxnSpPr>
        <p:spPr>
          <a:xfrm>
            <a:off x="6096000" y="3352800"/>
            <a:ext cx="942977" cy="219075"/>
          </a:xfrm>
          <a:prstGeom prst="straightConnector1">
            <a:avLst/>
          </a:prstGeom>
          <a:noFill/>
          <a:ln w="9525" cap="flat" cmpd="sng">
            <a:solidFill>
              <a:schemeClr val="accent1"/>
            </a:solidFill>
            <a:prstDash val="solid"/>
            <a:miter lim="800000"/>
            <a:headEnd type="none" w="sm" len="sm"/>
            <a:tailEnd type="triangle" w="med" len="med"/>
          </a:ln>
        </p:spPr>
      </p:cxnSp>
      <p:cxnSp>
        <p:nvCxnSpPr>
          <p:cNvPr id="365" name="Google Shape;365;p45"/>
          <p:cNvCxnSpPr/>
          <p:nvPr/>
        </p:nvCxnSpPr>
        <p:spPr>
          <a:xfrm>
            <a:off x="7038977" y="3571875"/>
            <a:ext cx="895348" cy="180975"/>
          </a:xfrm>
          <a:prstGeom prst="straightConnector1">
            <a:avLst/>
          </a:prstGeom>
          <a:noFill/>
          <a:ln w="9525" cap="flat" cmpd="sng">
            <a:solidFill>
              <a:schemeClr val="accent1"/>
            </a:solidFill>
            <a:prstDash val="solid"/>
            <a:miter lim="800000"/>
            <a:headEnd type="none" w="sm" len="sm"/>
            <a:tailEnd type="triangle" w="med" len="med"/>
          </a:ln>
        </p:spPr>
      </p:cxnSp>
      <p:cxnSp>
        <p:nvCxnSpPr>
          <p:cNvPr id="366" name="Google Shape;366;p45"/>
          <p:cNvCxnSpPr/>
          <p:nvPr/>
        </p:nvCxnSpPr>
        <p:spPr>
          <a:xfrm>
            <a:off x="7943850" y="3771900"/>
            <a:ext cx="952500" cy="219075"/>
          </a:xfrm>
          <a:prstGeom prst="straightConnector1">
            <a:avLst/>
          </a:prstGeom>
          <a:noFill/>
          <a:ln w="9525" cap="flat" cmpd="sng">
            <a:solidFill>
              <a:schemeClr val="accent1"/>
            </a:solidFill>
            <a:prstDash val="solid"/>
            <a:miter lim="800000"/>
            <a:headEnd type="none" w="sm" len="sm"/>
            <a:tailEnd type="triangle" w="med" len="med"/>
          </a:ln>
        </p:spPr>
      </p:cxnSp>
      <p:cxnSp>
        <p:nvCxnSpPr>
          <p:cNvPr id="367" name="Google Shape;367;p45"/>
          <p:cNvCxnSpPr/>
          <p:nvPr/>
        </p:nvCxnSpPr>
        <p:spPr>
          <a:xfrm>
            <a:off x="8915400" y="3990975"/>
            <a:ext cx="809625" cy="247650"/>
          </a:xfrm>
          <a:prstGeom prst="straightConnector1">
            <a:avLst/>
          </a:prstGeom>
          <a:noFill/>
          <a:ln w="9525" cap="flat" cmpd="sng">
            <a:solidFill>
              <a:schemeClr val="accent1"/>
            </a:solidFill>
            <a:prstDash val="solid"/>
            <a:miter lim="800000"/>
            <a:headEnd type="none" w="sm" len="sm"/>
            <a:tailEnd type="triangle" w="med" len="med"/>
          </a:ln>
        </p:spPr>
      </p:cxnSp>
      <p:cxnSp>
        <p:nvCxnSpPr>
          <p:cNvPr id="368" name="Google Shape;368;p45"/>
          <p:cNvCxnSpPr/>
          <p:nvPr/>
        </p:nvCxnSpPr>
        <p:spPr>
          <a:xfrm>
            <a:off x="9725025" y="4267200"/>
            <a:ext cx="981075" cy="238125"/>
          </a:xfrm>
          <a:prstGeom prst="straightConnector1">
            <a:avLst/>
          </a:prstGeom>
          <a:noFill/>
          <a:ln w="9525" cap="flat" cmpd="sng">
            <a:solidFill>
              <a:schemeClr val="accent1"/>
            </a:solidFill>
            <a:prstDash val="solid"/>
            <a:miter lim="800000"/>
            <a:headEnd type="none" w="sm" len="sm"/>
            <a:tailEnd type="triangle" w="med" len="med"/>
          </a:ln>
        </p:spPr>
      </p:cxnSp>
      <p:cxnSp>
        <p:nvCxnSpPr>
          <p:cNvPr id="369" name="Google Shape;369;p45"/>
          <p:cNvCxnSpPr/>
          <p:nvPr/>
        </p:nvCxnSpPr>
        <p:spPr>
          <a:xfrm flipH="1">
            <a:off x="3552825" y="4505325"/>
            <a:ext cx="7153275" cy="371475"/>
          </a:xfrm>
          <a:prstGeom prst="straightConnector1">
            <a:avLst/>
          </a:prstGeom>
          <a:noFill/>
          <a:ln w="9525" cap="flat" cmpd="sng">
            <a:solidFill>
              <a:schemeClr val="accent1"/>
            </a:solidFill>
            <a:prstDash val="solid"/>
            <a:miter lim="800000"/>
            <a:headEnd type="none" w="sm" len="sm"/>
            <a:tailEnd type="triangle" w="med" len="med"/>
          </a:ln>
        </p:spPr>
      </p:cxnSp>
      <p:cxnSp>
        <p:nvCxnSpPr>
          <p:cNvPr id="370" name="Google Shape;370;p45"/>
          <p:cNvCxnSpPr/>
          <p:nvPr/>
        </p:nvCxnSpPr>
        <p:spPr>
          <a:xfrm flipH="1">
            <a:off x="2609850" y="4876800"/>
            <a:ext cx="942975" cy="76200"/>
          </a:xfrm>
          <a:prstGeom prst="straightConnector1">
            <a:avLst/>
          </a:prstGeom>
          <a:noFill/>
          <a:ln w="9525" cap="flat" cmpd="sng">
            <a:solidFill>
              <a:schemeClr val="accent1"/>
            </a:solidFill>
            <a:prstDash val="solid"/>
            <a:miter lim="800000"/>
            <a:headEnd type="none" w="sm" len="sm"/>
            <a:tailEnd type="triangle" w="med" len="med"/>
          </a:ln>
        </p:spPr>
      </p:cxnSp>
      <p:sp>
        <p:nvSpPr>
          <p:cNvPr id="371" name="Google Shape;371;p45"/>
          <p:cNvSpPr txBox="1"/>
          <p:nvPr/>
        </p:nvSpPr>
        <p:spPr>
          <a:xfrm>
            <a:off x="781050" y="5038272"/>
            <a:ext cx="11410950" cy="14465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0" i="0" u="none" strike="noStrike" cap="none" dirty="0">
                <a:solidFill>
                  <a:schemeClr val="dk1"/>
                </a:solidFill>
                <a:latin typeface="Book Antiqua" panose="02040602050305030304" pitchFamily="18" charset="0"/>
                <a:sym typeface="Arial"/>
              </a:rPr>
              <a:t>Total Head Movement using SCAN=[(65-53)+(67-65)+(98-67)+(122-98)+(124-122)+(183-124)+(199-183)+(199-41)+</a:t>
            </a:r>
            <a:endParaRPr sz="2200" b="0" i="0" u="none" strike="noStrike" cap="none" dirty="0">
              <a:solidFill>
                <a:srgbClr val="000000"/>
              </a:solidFill>
              <a:latin typeface="Book Antiqua" panose="02040602050305030304" pitchFamily="18" charset="0"/>
              <a:sym typeface="Arial"/>
            </a:endParaRPr>
          </a:p>
          <a:p>
            <a:pPr marL="0" marR="0" lvl="0" indent="0" algn="l" rtl="0">
              <a:lnSpc>
                <a:spcPct val="100000"/>
              </a:lnSpc>
              <a:spcBef>
                <a:spcPts val="0"/>
              </a:spcBef>
              <a:spcAft>
                <a:spcPts val="0"/>
              </a:spcAft>
              <a:buClr>
                <a:srgbClr val="000000"/>
              </a:buClr>
              <a:buSzPts val="2400"/>
              <a:buFont typeface="Arial"/>
              <a:buNone/>
            </a:pPr>
            <a:r>
              <a:rPr lang="en-US" sz="2200" b="0" i="0" u="none" strike="noStrike" cap="none" dirty="0">
                <a:solidFill>
                  <a:schemeClr val="dk1"/>
                </a:solidFill>
                <a:latin typeface="Book Antiqua" panose="02040602050305030304" pitchFamily="18" charset="0"/>
                <a:sym typeface="Arial"/>
              </a:rPr>
              <a:t>(41-14)]</a:t>
            </a:r>
            <a:endParaRPr sz="2200" b="0" i="0" u="none" strike="noStrike" cap="none" dirty="0">
              <a:solidFill>
                <a:srgbClr val="000000"/>
              </a:solidFill>
              <a:latin typeface="Book Antiqua" panose="02040602050305030304" pitchFamily="18" charset="0"/>
              <a:sym typeface="Arial"/>
            </a:endParaRPr>
          </a:p>
          <a:p>
            <a:pPr marL="0" marR="0" lvl="0" indent="0" algn="l" rtl="0">
              <a:lnSpc>
                <a:spcPct val="100000"/>
              </a:lnSpc>
              <a:spcBef>
                <a:spcPts val="0"/>
              </a:spcBef>
              <a:spcAft>
                <a:spcPts val="0"/>
              </a:spcAft>
              <a:buClr>
                <a:srgbClr val="000000"/>
              </a:buClr>
              <a:buSzPts val="2400"/>
              <a:buFont typeface="Arial"/>
              <a:buNone/>
            </a:pPr>
            <a:r>
              <a:rPr lang="en-US" sz="2200" b="0" i="0" u="none" strike="noStrike" cap="none" dirty="0">
                <a:solidFill>
                  <a:schemeClr val="dk1"/>
                </a:solidFill>
                <a:latin typeface="Book Antiqua" panose="02040602050305030304" pitchFamily="18" charset="0"/>
                <a:sym typeface="Arial"/>
              </a:rPr>
              <a:t>=12+2+31+24+2+59+16+158+27)=331</a:t>
            </a:r>
            <a:endParaRPr sz="2200" b="0" i="0" u="none" strike="noStrike" cap="none" dirty="0">
              <a:solidFill>
                <a:srgbClr val="000000"/>
              </a:solidFill>
              <a:latin typeface="Book Antiqua" panose="02040602050305030304" pitchFamily="18" charset="0"/>
              <a:sym typeface="Arial"/>
            </a:endParaRPr>
          </a:p>
        </p:txBody>
      </p:sp>
      <p:pic>
        <p:nvPicPr>
          <p:cNvPr id="372" name="Google Shape;372;p45"/>
          <p:cNvPicPr preferRelativeResize="0"/>
          <p:nvPr/>
        </p:nvPicPr>
        <p:blipFill rotWithShape="1">
          <a:blip r:embed="rId4">
            <a:alphaModFix/>
          </a:blip>
          <a:srcRect/>
          <a:stretch/>
        </p:blipFill>
        <p:spPr>
          <a:xfrm>
            <a:off x="4089640" y="2816319"/>
            <a:ext cx="317019" cy="38408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6"/>
          <p:cNvSpPr txBox="1">
            <a:spLocks noGrp="1"/>
          </p:cNvSpPr>
          <p:nvPr>
            <p:ph type="title"/>
          </p:nvPr>
        </p:nvSpPr>
        <p:spPr>
          <a:xfrm>
            <a:off x="608012" y="76200"/>
            <a:ext cx="10666651" cy="762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3600"/>
              <a:buFont typeface="Century Gothic"/>
              <a:buNone/>
            </a:pPr>
            <a:r>
              <a:rPr lang="en-US" sz="3600" dirty="0">
                <a:latin typeface="Book Antiqua" panose="02040602050305030304" pitchFamily="18" charset="0"/>
              </a:rPr>
              <a:t>SCAN or Elevator(2</a:t>
            </a:r>
            <a:r>
              <a:rPr lang="en-US" sz="3600" baseline="30000" dirty="0">
                <a:latin typeface="Book Antiqua" panose="02040602050305030304" pitchFamily="18" charset="0"/>
              </a:rPr>
              <a:t>nd</a:t>
            </a:r>
            <a:r>
              <a:rPr lang="en-US" sz="3600" dirty="0">
                <a:latin typeface="Book Antiqua" panose="02040602050305030304" pitchFamily="18" charset="0"/>
              </a:rPr>
              <a:t> Solution)- Best Choice</a:t>
            </a:r>
            <a:endParaRPr dirty="0">
              <a:latin typeface="Book Antiqua" panose="02040602050305030304" pitchFamily="18" charset="0"/>
            </a:endParaRPr>
          </a:p>
        </p:txBody>
      </p:sp>
      <p:sp>
        <p:nvSpPr>
          <p:cNvPr id="378" name="Google Shape;378;p46"/>
          <p:cNvSpPr txBox="1">
            <a:spLocks noGrp="1"/>
          </p:cNvSpPr>
          <p:nvPr>
            <p:ph type="body" idx="1"/>
          </p:nvPr>
        </p:nvSpPr>
        <p:spPr>
          <a:xfrm>
            <a:off x="531812" y="838200"/>
            <a:ext cx="10742851" cy="57150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sz="2200" dirty="0">
                <a:latin typeface="Book Antiqua" panose="02040602050305030304" pitchFamily="18" charset="0"/>
                <a:ea typeface="Arial"/>
                <a:cs typeface="Arial"/>
                <a:sym typeface="Arial"/>
              </a:rPr>
              <a:t>head is initially at cylinder number 53. The cylinders are numbered from 0 to 199.</a:t>
            </a:r>
            <a:endParaRPr sz="2200" b="0" i="0" dirty="0">
              <a:solidFill>
                <a:srgbClr val="40424E"/>
              </a:solidFill>
              <a:latin typeface="Book Antiqua" panose="02040602050305030304" pitchFamily="18" charset="0"/>
              <a:ea typeface="Arial"/>
              <a:cs typeface="Arial"/>
              <a:sym typeface="Arial"/>
            </a:endParaRPr>
          </a:p>
          <a:p>
            <a:pPr marL="304747" lvl="0" indent="-304747" algn="l" rtl="0">
              <a:lnSpc>
                <a:spcPct val="95000"/>
              </a:lnSpc>
              <a:spcBef>
                <a:spcPts val="1866"/>
              </a:spcBef>
              <a:spcAft>
                <a:spcPts val="0"/>
              </a:spcAft>
              <a:buClr>
                <a:schemeClr val="dk1"/>
              </a:buClr>
              <a:buSzPts val="2400"/>
              <a:buChar char="•"/>
            </a:pPr>
            <a:r>
              <a:rPr lang="en-US" sz="2200" dirty="0">
                <a:latin typeface="Book Antiqua" panose="02040602050305030304" pitchFamily="18" charset="0"/>
                <a:ea typeface="Arial"/>
                <a:cs typeface="Arial"/>
                <a:sym typeface="Arial"/>
              </a:rPr>
              <a:t>98, 183, 41, 122, 14, 124, 65, 67 </a:t>
            </a:r>
            <a:endParaRPr sz="2200" dirty="0">
              <a:latin typeface="Book Antiqua" panose="02040602050305030304" pitchFamily="18" charset="0"/>
            </a:endParaRPr>
          </a:p>
          <a:p>
            <a:pPr marL="0" lvl="0" indent="0" algn="l" rtl="0">
              <a:lnSpc>
                <a:spcPct val="95000"/>
              </a:lnSpc>
              <a:spcBef>
                <a:spcPts val="1866"/>
              </a:spcBef>
              <a:spcAft>
                <a:spcPts val="0"/>
              </a:spcAft>
              <a:buClr>
                <a:schemeClr val="dk1"/>
              </a:buClr>
              <a:buSzPts val="2400"/>
              <a:buNone/>
            </a:pPr>
            <a:endParaRPr sz="2200" dirty="0">
              <a:latin typeface="Book Antiqua" panose="02040602050305030304" pitchFamily="18" charset="0"/>
            </a:endParaRPr>
          </a:p>
        </p:txBody>
      </p:sp>
      <p:sp>
        <p:nvSpPr>
          <p:cNvPr id="379" name="Google Shape;379;p46"/>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33</a:t>
            </a:fld>
            <a:endParaRPr/>
          </a:p>
        </p:txBody>
      </p:sp>
      <p:pic>
        <p:nvPicPr>
          <p:cNvPr id="380" name="Google Shape;380;p46"/>
          <p:cNvPicPr preferRelativeResize="0"/>
          <p:nvPr/>
        </p:nvPicPr>
        <p:blipFill rotWithShape="1">
          <a:blip r:embed="rId3">
            <a:alphaModFix/>
          </a:blip>
          <a:srcRect/>
          <a:stretch/>
        </p:blipFill>
        <p:spPr>
          <a:xfrm>
            <a:off x="1237067" y="1963284"/>
            <a:ext cx="9717866" cy="932769"/>
          </a:xfrm>
          <a:prstGeom prst="rect">
            <a:avLst/>
          </a:prstGeom>
          <a:noFill/>
          <a:ln>
            <a:noFill/>
          </a:ln>
        </p:spPr>
      </p:pic>
      <p:cxnSp>
        <p:nvCxnSpPr>
          <p:cNvPr id="381" name="Google Shape;381;p46"/>
          <p:cNvCxnSpPr/>
          <p:nvPr/>
        </p:nvCxnSpPr>
        <p:spPr>
          <a:xfrm flipH="1">
            <a:off x="3351212" y="2971800"/>
            <a:ext cx="925513" cy="228600"/>
          </a:xfrm>
          <a:prstGeom prst="straightConnector1">
            <a:avLst/>
          </a:prstGeom>
          <a:noFill/>
          <a:ln w="9525" cap="flat" cmpd="sng">
            <a:solidFill>
              <a:schemeClr val="accent1"/>
            </a:solidFill>
            <a:prstDash val="solid"/>
            <a:miter lim="800000"/>
            <a:headEnd type="none" w="sm" len="sm"/>
            <a:tailEnd type="triangle" w="med" len="med"/>
          </a:ln>
        </p:spPr>
      </p:cxnSp>
      <p:cxnSp>
        <p:nvCxnSpPr>
          <p:cNvPr id="382" name="Google Shape;382;p46"/>
          <p:cNvCxnSpPr/>
          <p:nvPr/>
        </p:nvCxnSpPr>
        <p:spPr>
          <a:xfrm>
            <a:off x="5117862" y="3869460"/>
            <a:ext cx="976550" cy="92488"/>
          </a:xfrm>
          <a:prstGeom prst="straightConnector1">
            <a:avLst/>
          </a:prstGeom>
          <a:noFill/>
          <a:ln w="9525" cap="flat" cmpd="sng">
            <a:solidFill>
              <a:schemeClr val="accent1"/>
            </a:solidFill>
            <a:prstDash val="solid"/>
            <a:miter lim="800000"/>
            <a:headEnd type="none" w="sm" len="sm"/>
            <a:tailEnd type="triangle" w="med" len="med"/>
          </a:ln>
        </p:spPr>
      </p:cxnSp>
      <p:cxnSp>
        <p:nvCxnSpPr>
          <p:cNvPr id="383" name="Google Shape;383;p46"/>
          <p:cNvCxnSpPr/>
          <p:nvPr/>
        </p:nvCxnSpPr>
        <p:spPr>
          <a:xfrm>
            <a:off x="6055519" y="3963931"/>
            <a:ext cx="1033462" cy="114753"/>
          </a:xfrm>
          <a:prstGeom prst="straightConnector1">
            <a:avLst/>
          </a:prstGeom>
          <a:noFill/>
          <a:ln w="9525" cap="flat" cmpd="sng">
            <a:solidFill>
              <a:schemeClr val="accent1"/>
            </a:solidFill>
            <a:prstDash val="solid"/>
            <a:miter lim="800000"/>
            <a:headEnd type="none" w="sm" len="sm"/>
            <a:tailEnd type="triangle" w="med" len="med"/>
          </a:ln>
        </p:spPr>
      </p:cxnSp>
      <p:cxnSp>
        <p:nvCxnSpPr>
          <p:cNvPr id="384" name="Google Shape;384;p46"/>
          <p:cNvCxnSpPr/>
          <p:nvPr/>
        </p:nvCxnSpPr>
        <p:spPr>
          <a:xfrm>
            <a:off x="7072314" y="4068933"/>
            <a:ext cx="871536" cy="160167"/>
          </a:xfrm>
          <a:prstGeom prst="straightConnector1">
            <a:avLst/>
          </a:prstGeom>
          <a:noFill/>
          <a:ln w="9525" cap="flat" cmpd="sng">
            <a:solidFill>
              <a:schemeClr val="accent1"/>
            </a:solidFill>
            <a:prstDash val="solid"/>
            <a:miter lim="800000"/>
            <a:headEnd type="none" w="sm" len="sm"/>
            <a:tailEnd type="triangle" w="med" len="med"/>
          </a:ln>
        </p:spPr>
      </p:cxnSp>
      <p:cxnSp>
        <p:nvCxnSpPr>
          <p:cNvPr id="385" name="Google Shape;385;p46"/>
          <p:cNvCxnSpPr/>
          <p:nvPr/>
        </p:nvCxnSpPr>
        <p:spPr>
          <a:xfrm>
            <a:off x="7927022" y="4238625"/>
            <a:ext cx="844789" cy="85498"/>
          </a:xfrm>
          <a:prstGeom prst="straightConnector1">
            <a:avLst/>
          </a:prstGeom>
          <a:noFill/>
          <a:ln w="9525" cap="flat" cmpd="sng">
            <a:solidFill>
              <a:schemeClr val="accent1"/>
            </a:solidFill>
            <a:prstDash val="solid"/>
            <a:miter lim="800000"/>
            <a:headEnd type="none" w="sm" len="sm"/>
            <a:tailEnd type="triangle" w="med" len="med"/>
          </a:ln>
        </p:spPr>
      </p:cxnSp>
      <p:cxnSp>
        <p:nvCxnSpPr>
          <p:cNvPr id="386" name="Google Shape;386;p46"/>
          <p:cNvCxnSpPr/>
          <p:nvPr/>
        </p:nvCxnSpPr>
        <p:spPr>
          <a:xfrm>
            <a:off x="8718709" y="4309283"/>
            <a:ext cx="1076563" cy="216269"/>
          </a:xfrm>
          <a:prstGeom prst="straightConnector1">
            <a:avLst/>
          </a:prstGeom>
          <a:noFill/>
          <a:ln w="9525" cap="flat" cmpd="sng">
            <a:solidFill>
              <a:schemeClr val="accent1"/>
            </a:solidFill>
            <a:prstDash val="solid"/>
            <a:miter lim="800000"/>
            <a:headEnd type="none" w="sm" len="sm"/>
            <a:tailEnd type="triangle" w="med" len="med"/>
          </a:ln>
        </p:spPr>
      </p:cxnSp>
      <p:sp>
        <p:nvSpPr>
          <p:cNvPr id="387" name="Google Shape;387;p46"/>
          <p:cNvSpPr txBox="1"/>
          <p:nvPr/>
        </p:nvSpPr>
        <p:spPr>
          <a:xfrm>
            <a:off x="781050" y="5038272"/>
            <a:ext cx="11410950" cy="14465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0" i="0" u="none" strike="noStrike" cap="none" dirty="0">
                <a:solidFill>
                  <a:schemeClr val="dk1"/>
                </a:solidFill>
                <a:latin typeface="Book Antiqua" panose="02040602050305030304" pitchFamily="18" charset="0"/>
                <a:sym typeface="Arial"/>
              </a:rPr>
              <a:t>Total Head Movement using SCAN=[(53-41)+(41-14)+(14-0)+(65-0)+(67-65)+                     (98-67)+(122-98)+(124-122)+(183-124)]</a:t>
            </a:r>
            <a:endParaRPr sz="2200" b="0" i="0" u="none" strike="noStrike" cap="none" dirty="0">
              <a:solidFill>
                <a:srgbClr val="000000"/>
              </a:solidFill>
              <a:latin typeface="Book Antiqua" panose="02040602050305030304" pitchFamily="18" charset="0"/>
              <a:sym typeface="Arial"/>
            </a:endParaRPr>
          </a:p>
          <a:p>
            <a:pPr marL="0" marR="0" lvl="0" indent="0" algn="l" rtl="0">
              <a:lnSpc>
                <a:spcPct val="100000"/>
              </a:lnSpc>
              <a:spcBef>
                <a:spcPts val="0"/>
              </a:spcBef>
              <a:spcAft>
                <a:spcPts val="0"/>
              </a:spcAft>
              <a:buClr>
                <a:srgbClr val="000000"/>
              </a:buClr>
              <a:buSzPts val="2400"/>
              <a:buFont typeface="Arial"/>
              <a:buNone/>
            </a:pPr>
            <a:r>
              <a:rPr lang="en-US" sz="2200" b="0" i="0" u="none" strike="noStrike" cap="none" dirty="0">
                <a:solidFill>
                  <a:schemeClr val="dk1"/>
                </a:solidFill>
                <a:latin typeface="Book Antiqua" panose="02040602050305030304" pitchFamily="18" charset="0"/>
                <a:sym typeface="Arial"/>
              </a:rPr>
              <a:t>=12+27+14+65+2+31+24+59 </a:t>
            </a:r>
            <a:endParaRPr sz="2200" b="0" i="0" u="none" strike="noStrike" cap="none" dirty="0">
              <a:solidFill>
                <a:srgbClr val="000000"/>
              </a:solidFill>
              <a:latin typeface="Book Antiqua" panose="02040602050305030304" pitchFamily="18" charset="0"/>
              <a:sym typeface="Arial"/>
            </a:endParaRPr>
          </a:p>
          <a:p>
            <a:pPr marL="0" marR="0" lvl="0" indent="0" algn="l" rtl="0">
              <a:lnSpc>
                <a:spcPct val="100000"/>
              </a:lnSpc>
              <a:spcBef>
                <a:spcPts val="0"/>
              </a:spcBef>
              <a:spcAft>
                <a:spcPts val="0"/>
              </a:spcAft>
              <a:buClr>
                <a:srgbClr val="000000"/>
              </a:buClr>
              <a:buSzPts val="2400"/>
              <a:buFont typeface="Arial"/>
              <a:buNone/>
            </a:pPr>
            <a:r>
              <a:rPr lang="en-US" sz="2200" b="0" i="0" u="none" strike="noStrike" cap="none" dirty="0">
                <a:solidFill>
                  <a:schemeClr val="dk1"/>
                </a:solidFill>
                <a:latin typeface="Book Antiqua" panose="02040602050305030304" pitchFamily="18" charset="0"/>
                <a:sym typeface="Arial"/>
              </a:rPr>
              <a:t>= 234</a:t>
            </a:r>
            <a:endParaRPr sz="2200" b="0" i="0" u="none" strike="noStrike" cap="none" dirty="0">
              <a:solidFill>
                <a:srgbClr val="000000"/>
              </a:solidFill>
              <a:latin typeface="Book Antiqua" panose="02040602050305030304" pitchFamily="18" charset="0"/>
              <a:sym typeface="Arial"/>
            </a:endParaRPr>
          </a:p>
        </p:txBody>
      </p:sp>
      <p:pic>
        <p:nvPicPr>
          <p:cNvPr id="388" name="Google Shape;388;p46"/>
          <p:cNvPicPr preferRelativeResize="0"/>
          <p:nvPr/>
        </p:nvPicPr>
        <p:blipFill rotWithShape="1">
          <a:blip r:embed="rId4">
            <a:alphaModFix/>
          </a:blip>
          <a:srcRect/>
          <a:stretch/>
        </p:blipFill>
        <p:spPr>
          <a:xfrm>
            <a:off x="4089640" y="2816319"/>
            <a:ext cx="317019" cy="384081"/>
          </a:xfrm>
          <a:prstGeom prst="rect">
            <a:avLst/>
          </a:prstGeom>
          <a:noFill/>
          <a:ln>
            <a:noFill/>
          </a:ln>
        </p:spPr>
      </p:pic>
      <p:cxnSp>
        <p:nvCxnSpPr>
          <p:cNvPr id="389" name="Google Shape;389;p46"/>
          <p:cNvCxnSpPr/>
          <p:nvPr/>
        </p:nvCxnSpPr>
        <p:spPr>
          <a:xfrm flipH="1">
            <a:off x="2425699" y="3200400"/>
            <a:ext cx="925513" cy="228600"/>
          </a:xfrm>
          <a:prstGeom prst="straightConnector1">
            <a:avLst/>
          </a:prstGeom>
          <a:noFill/>
          <a:ln w="9525" cap="flat" cmpd="sng">
            <a:solidFill>
              <a:schemeClr val="accent1"/>
            </a:solidFill>
            <a:prstDash val="solid"/>
            <a:miter lim="800000"/>
            <a:headEnd type="none" w="sm" len="sm"/>
            <a:tailEnd type="triangle" w="med" len="med"/>
          </a:ln>
        </p:spPr>
      </p:cxnSp>
      <p:cxnSp>
        <p:nvCxnSpPr>
          <p:cNvPr id="390" name="Google Shape;390;p46"/>
          <p:cNvCxnSpPr/>
          <p:nvPr/>
        </p:nvCxnSpPr>
        <p:spPr>
          <a:xfrm flipH="1">
            <a:off x="1522412" y="3429000"/>
            <a:ext cx="925513" cy="228600"/>
          </a:xfrm>
          <a:prstGeom prst="straightConnector1">
            <a:avLst/>
          </a:prstGeom>
          <a:noFill/>
          <a:ln w="9525" cap="flat" cmpd="sng">
            <a:solidFill>
              <a:schemeClr val="accent1"/>
            </a:solidFill>
            <a:prstDash val="solid"/>
            <a:miter lim="800000"/>
            <a:headEnd type="none" w="sm" len="sm"/>
            <a:tailEnd type="triangle" w="med" len="med"/>
          </a:ln>
        </p:spPr>
      </p:cxnSp>
      <p:cxnSp>
        <p:nvCxnSpPr>
          <p:cNvPr id="391" name="Google Shape;391;p46"/>
          <p:cNvCxnSpPr/>
          <p:nvPr/>
        </p:nvCxnSpPr>
        <p:spPr>
          <a:xfrm>
            <a:off x="1522411" y="3657147"/>
            <a:ext cx="3678239" cy="22429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7"/>
          <p:cNvSpPr txBox="1">
            <a:spLocks noGrp="1"/>
          </p:cNvSpPr>
          <p:nvPr>
            <p:ph type="title"/>
          </p:nvPr>
        </p:nvSpPr>
        <p:spPr>
          <a:xfrm>
            <a:off x="4279269" y="0"/>
            <a:ext cx="3630285" cy="811924"/>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sz="3600" dirty="0">
                <a:latin typeface="Book Antiqua" panose="02040602050305030304" pitchFamily="18" charset="0"/>
              </a:rPr>
              <a:t>4. C-SCAN</a:t>
            </a:r>
            <a:endParaRPr sz="3600" dirty="0">
              <a:latin typeface="Book Antiqua" panose="02040602050305030304" pitchFamily="18" charset="0"/>
            </a:endParaRPr>
          </a:p>
        </p:txBody>
      </p:sp>
      <p:sp>
        <p:nvSpPr>
          <p:cNvPr id="397" name="Google Shape;397;p47"/>
          <p:cNvSpPr txBox="1">
            <a:spLocks noGrp="1"/>
          </p:cNvSpPr>
          <p:nvPr>
            <p:ph type="body" idx="1"/>
          </p:nvPr>
        </p:nvSpPr>
        <p:spPr>
          <a:xfrm>
            <a:off x="229949" y="1143000"/>
            <a:ext cx="11274663" cy="50292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rgbClr val="40424E"/>
              </a:buClr>
              <a:buSzPts val="2400"/>
              <a:buChar char="•"/>
            </a:pPr>
            <a:r>
              <a:rPr lang="en-US" sz="2200" dirty="0">
                <a:solidFill>
                  <a:srgbClr val="40424E"/>
                </a:solidFill>
                <a:latin typeface="Book Antiqua" panose="02040602050305030304" pitchFamily="18" charset="0"/>
                <a:ea typeface="Arial"/>
                <a:cs typeface="Arial"/>
                <a:sym typeface="Arial"/>
              </a:rPr>
              <a:t>The head moves from one end of the disk to the other, servicing requests as it goes</a:t>
            </a:r>
            <a:endParaRPr sz="2200" dirty="0">
              <a:latin typeface="Book Antiqua" panose="02040602050305030304" pitchFamily="18" charset="0"/>
            </a:endParaRPr>
          </a:p>
          <a:p>
            <a:pPr marL="731392" lvl="1" indent="-304747" algn="l" rtl="0">
              <a:lnSpc>
                <a:spcPct val="95000"/>
              </a:lnSpc>
              <a:spcBef>
                <a:spcPts val="1066"/>
              </a:spcBef>
              <a:spcAft>
                <a:spcPts val="0"/>
              </a:spcAft>
              <a:buClr>
                <a:srgbClr val="40424E"/>
              </a:buClr>
              <a:buSzPts val="2400"/>
              <a:buChar char="–"/>
            </a:pPr>
            <a:r>
              <a:rPr lang="en-US" sz="2200" dirty="0">
                <a:solidFill>
                  <a:srgbClr val="40424E"/>
                </a:solidFill>
                <a:latin typeface="Book Antiqua" panose="02040602050305030304" pitchFamily="18" charset="0"/>
                <a:ea typeface="Arial"/>
                <a:cs typeface="Arial"/>
                <a:sym typeface="Arial"/>
              </a:rPr>
              <a:t>When it reaches the other end, however, it immediately returns to the beginning of the disk, without servicing any requests on the return trip</a:t>
            </a:r>
            <a:endParaRPr sz="2200" dirty="0">
              <a:latin typeface="Book Antiqua" panose="02040602050305030304" pitchFamily="18" charset="0"/>
            </a:endParaRPr>
          </a:p>
          <a:p>
            <a:pPr marL="304747" lvl="0" indent="-304747" algn="l" rtl="0">
              <a:lnSpc>
                <a:spcPct val="95000"/>
              </a:lnSpc>
              <a:spcBef>
                <a:spcPts val="1866"/>
              </a:spcBef>
              <a:spcAft>
                <a:spcPts val="0"/>
              </a:spcAft>
              <a:buClr>
                <a:srgbClr val="40424E"/>
              </a:buClr>
              <a:buSzPts val="2400"/>
              <a:buChar char="•"/>
            </a:pPr>
            <a:r>
              <a:rPr lang="en-US" sz="2200" dirty="0">
                <a:solidFill>
                  <a:srgbClr val="40424E"/>
                </a:solidFill>
                <a:latin typeface="Book Antiqua" panose="02040602050305030304" pitchFamily="18" charset="0"/>
                <a:ea typeface="Arial"/>
                <a:cs typeface="Arial"/>
                <a:sym typeface="Arial"/>
              </a:rPr>
              <a:t>Treats the cylinders as a circular list that wraps around from the last cylinder to the first one</a:t>
            </a:r>
            <a:endParaRPr sz="2200" dirty="0">
              <a:latin typeface="Book Antiqua" panose="02040602050305030304" pitchFamily="18" charset="0"/>
            </a:endParaRPr>
          </a:p>
          <a:p>
            <a:pPr marL="304747" lvl="0" indent="-304747" algn="l" rtl="0">
              <a:lnSpc>
                <a:spcPct val="95000"/>
              </a:lnSpc>
              <a:spcBef>
                <a:spcPts val="1866"/>
              </a:spcBef>
              <a:spcAft>
                <a:spcPts val="0"/>
              </a:spcAft>
              <a:buClr>
                <a:srgbClr val="40424E"/>
              </a:buClr>
              <a:buSzPts val="2400"/>
              <a:buChar char="•"/>
            </a:pPr>
            <a:r>
              <a:rPr lang="en-US" sz="2200" dirty="0">
                <a:solidFill>
                  <a:srgbClr val="40424E"/>
                </a:solidFill>
                <a:latin typeface="Book Antiqua" panose="02040602050305030304" pitchFamily="18" charset="0"/>
                <a:ea typeface="Arial"/>
                <a:cs typeface="Arial"/>
                <a:sym typeface="Arial"/>
              </a:rPr>
              <a:t>Provides a more uniform wait time than SCAN</a:t>
            </a:r>
            <a:endParaRPr sz="2200" dirty="0">
              <a:latin typeface="Book Antiqua" panose="02040602050305030304" pitchFamily="18" charset="0"/>
            </a:endParaRPr>
          </a:p>
          <a:p>
            <a:pPr marL="0" lvl="0" indent="0" algn="l" rtl="0">
              <a:lnSpc>
                <a:spcPct val="95000"/>
              </a:lnSpc>
              <a:spcBef>
                <a:spcPts val="1866"/>
              </a:spcBef>
              <a:spcAft>
                <a:spcPts val="0"/>
              </a:spcAft>
              <a:buClr>
                <a:srgbClr val="40424E"/>
              </a:buClr>
              <a:buSzPts val="2400"/>
              <a:buNone/>
            </a:pPr>
            <a:r>
              <a:rPr lang="en-US" sz="2200" b="0" i="0" dirty="0">
                <a:solidFill>
                  <a:srgbClr val="40424E"/>
                </a:solidFill>
                <a:latin typeface="Book Antiqua" panose="02040602050305030304" pitchFamily="18" charset="0"/>
                <a:ea typeface="Arial"/>
                <a:cs typeface="Arial"/>
                <a:sym typeface="Arial"/>
              </a:rPr>
              <a:t>Advantages:</a:t>
            </a:r>
            <a:endParaRPr sz="2200" dirty="0">
              <a:latin typeface="Book Antiqua" panose="02040602050305030304" pitchFamily="18" charset="0"/>
            </a:endParaRPr>
          </a:p>
          <a:p>
            <a:pPr marL="304747" lvl="0" indent="-304747" algn="l" rtl="0">
              <a:lnSpc>
                <a:spcPct val="95000"/>
              </a:lnSpc>
              <a:spcBef>
                <a:spcPts val="1866"/>
              </a:spcBef>
              <a:spcAft>
                <a:spcPts val="0"/>
              </a:spcAft>
              <a:buClr>
                <a:srgbClr val="40424E"/>
              </a:buClr>
              <a:buSzPts val="2400"/>
              <a:buFont typeface="Arial"/>
              <a:buChar char="•"/>
            </a:pPr>
            <a:r>
              <a:rPr lang="en-US" sz="2200" b="0" i="0" dirty="0">
                <a:solidFill>
                  <a:srgbClr val="40424E"/>
                </a:solidFill>
                <a:latin typeface="Book Antiqua" panose="02040602050305030304" pitchFamily="18" charset="0"/>
                <a:ea typeface="Arial"/>
                <a:cs typeface="Arial"/>
                <a:sym typeface="Arial"/>
              </a:rPr>
              <a:t>Provides more uniform wait time compared to SCAN</a:t>
            </a:r>
            <a:endParaRPr sz="2200" dirty="0">
              <a:latin typeface="Book Antiqua" panose="02040602050305030304" pitchFamily="18" charset="0"/>
            </a:endParaRPr>
          </a:p>
          <a:p>
            <a:pPr marL="304747" lvl="0" indent="-152347" algn="l" rtl="0">
              <a:lnSpc>
                <a:spcPct val="95000"/>
              </a:lnSpc>
              <a:spcBef>
                <a:spcPts val="1866"/>
              </a:spcBef>
              <a:spcAft>
                <a:spcPts val="0"/>
              </a:spcAft>
              <a:buClr>
                <a:schemeClr val="dk1"/>
              </a:buClr>
              <a:buSzPts val="2400"/>
              <a:buNone/>
            </a:pPr>
            <a:endParaRPr sz="2200" dirty="0">
              <a:latin typeface="Book Antiqua" panose="02040602050305030304" pitchFamily="18" charset="0"/>
            </a:endParaRPr>
          </a:p>
          <a:p>
            <a:pPr marL="304747" lvl="0" indent="-152347" algn="l" rtl="0">
              <a:lnSpc>
                <a:spcPct val="95000"/>
              </a:lnSpc>
              <a:spcBef>
                <a:spcPts val="1866"/>
              </a:spcBef>
              <a:spcAft>
                <a:spcPts val="0"/>
              </a:spcAft>
              <a:buClr>
                <a:schemeClr val="dk1"/>
              </a:buClr>
              <a:buSzPts val="2400"/>
              <a:buNone/>
            </a:pPr>
            <a:endParaRPr sz="2200" dirty="0">
              <a:latin typeface="Book Antiqua" panose="02040602050305030304" pitchFamily="18" charset="0"/>
            </a:endParaRPr>
          </a:p>
          <a:p>
            <a:pPr marL="304747" lvl="0" indent="-152347" algn="l" rtl="0">
              <a:lnSpc>
                <a:spcPct val="95000"/>
              </a:lnSpc>
              <a:spcBef>
                <a:spcPts val="1866"/>
              </a:spcBef>
              <a:spcAft>
                <a:spcPts val="0"/>
              </a:spcAft>
              <a:buClr>
                <a:schemeClr val="dk1"/>
              </a:buClr>
              <a:buSzPts val="2400"/>
              <a:buNone/>
            </a:pPr>
            <a:endParaRPr sz="2200" dirty="0">
              <a:latin typeface="Book Antiqua" panose="02040602050305030304" pitchFamily="18" charset="0"/>
            </a:endParaRPr>
          </a:p>
        </p:txBody>
      </p:sp>
      <p:sp>
        <p:nvSpPr>
          <p:cNvPr id="398" name="Google Shape;398;p47"/>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34</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8"/>
          <p:cNvSpPr txBox="1">
            <a:spLocks noGrp="1"/>
          </p:cNvSpPr>
          <p:nvPr>
            <p:ph type="title"/>
          </p:nvPr>
        </p:nvSpPr>
        <p:spPr>
          <a:xfrm>
            <a:off x="3794792" y="124958"/>
            <a:ext cx="5351354" cy="703716"/>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latin typeface="Book Antiqua" panose="02040602050305030304" pitchFamily="18" charset="0"/>
              </a:rPr>
              <a:t>C-SCAN(</a:t>
            </a:r>
            <a:r>
              <a:rPr lang="en-US" dirty="0" err="1">
                <a:latin typeface="Book Antiqua" panose="02040602050305030304" pitchFamily="18" charset="0"/>
              </a:rPr>
              <a:t>contd</a:t>
            </a:r>
            <a:r>
              <a:rPr lang="en-US" dirty="0">
                <a:latin typeface="Book Antiqua" panose="02040602050305030304" pitchFamily="18" charset="0"/>
              </a:rPr>
              <a:t>…)</a:t>
            </a:r>
            <a:endParaRPr dirty="0">
              <a:latin typeface="Book Antiqua" panose="02040602050305030304" pitchFamily="18" charset="0"/>
            </a:endParaRPr>
          </a:p>
        </p:txBody>
      </p:sp>
      <p:sp>
        <p:nvSpPr>
          <p:cNvPr id="404" name="Google Shape;404;p48"/>
          <p:cNvSpPr txBox="1">
            <a:spLocks noGrp="1"/>
          </p:cNvSpPr>
          <p:nvPr>
            <p:ph type="body" idx="1"/>
          </p:nvPr>
        </p:nvSpPr>
        <p:spPr>
          <a:xfrm>
            <a:off x="276494" y="753312"/>
            <a:ext cx="11123851" cy="6104688"/>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sz="2200" dirty="0">
                <a:latin typeface="Book Antiqua" panose="02040602050305030304" pitchFamily="18" charset="0"/>
                <a:ea typeface="Arial"/>
                <a:cs typeface="Arial"/>
                <a:sym typeface="Arial"/>
              </a:rPr>
              <a:t>head is initially at cylinder number 53. The cylinders are numbered from 0 to 199.</a:t>
            </a:r>
            <a:endParaRPr sz="2200" b="0" i="0" dirty="0">
              <a:solidFill>
                <a:srgbClr val="40424E"/>
              </a:solidFill>
              <a:latin typeface="Book Antiqua" panose="02040602050305030304" pitchFamily="18" charset="0"/>
              <a:ea typeface="Arial"/>
              <a:cs typeface="Arial"/>
              <a:sym typeface="Arial"/>
            </a:endParaRPr>
          </a:p>
          <a:p>
            <a:pPr marL="304747" lvl="0" indent="-304747" algn="l" rtl="0">
              <a:lnSpc>
                <a:spcPct val="95000"/>
              </a:lnSpc>
              <a:spcBef>
                <a:spcPts val="1866"/>
              </a:spcBef>
              <a:spcAft>
                <a:spcPts val="0"/>
              </a:spcAft>
              <a:buClr>
                <a:schemeClr val="dk1"/>
              </a:buClr>
              <a:buSzPts val="2400"/>
              <a:buChar char="•"/>
            </a:pPr>
            <a:r>
              <a:rPr lang="en-US" sz="2200" dirty="0">
                <a:latin typeface="Book Antiqua" panose="02040602050305030304" pitchFamily="18" charset="0"/>
                <a:ea typeface="Arial"/>
                <a:cs typeface="Arial"/>
                <a:sym typeface="Arial"/>
              </a:rPr>
              <a:t>98, 183, 41, 122, 14, 124, 65, 67 </a:t>
            </a:r>
            <a:endParaRPr sz="2200" dirty="0">
              <a:latin typeface="Book Antiqua" panose="02040602050305030304" pitchFamily="18" charset="0"/>
            </a:endParaRPr>
          </a:p>
          <a:p>
            <a:pPr marL="304747" lvl="0" indent="-152347" algn="l" rtl="0">
              <a:lnSpc>
                <a:spcPct val="95000"/>
              </a:lnSpc>
              <a:spcBef>
                <a:spcPts val="1866"/>
              </a:spcBef>
              <a:spcAft>
                <a:spcPts val="0"/>
              </a:spcAft>
              <a:buClr>
                <a:schemeClr val="dk1"/>
              </a:buClr>
              <a:buSzPts val="2400"/>
              <a:buNone/>
            </a:pPr>
            <a:endParaRPr sz="2200" dirty="0">
              <a:latin typeface="Book Antiqua" panose="02040602050305030304" pitchFamily="18" charset="0"/>
            </a:endParaRPr>
          </a:p>
        </p:txBody>
      </p:sp>
      <p:sp>
        <p:nvSpPr>
          <p:cNvPr id="405" name="Google Shape;405;p48"/>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35</a:t>
            </a:fld>
            <a:endParaRPr/>
          </a:p>
        </p:txBody>
      </p:sp>
      <p:pic>
        <p:nvPicPr>
          <p:cNvPr id="406" name="Google Shape;406;p48"/>
          <p:cNvPicPr preferRelativeResize="0"/>
          <p:nvPr/>
        </p:nvPicPr>
        <p:blipFill rotWithShape="1">
          <a:blip r:embed="rId3">
            <a:alphaModFix/>
          </a:blip>
          <a:srcRect/>
          <a:stretch/>
        </p:blipFill>
        <p:spPr>
          <a:xfrm>
            <a:off x="1065212" y="2163309"/>
            <a:ext cx="9717866" cy="932769"/>
          </a:xfrm>
          <a:prstGeom prst="rect">
            <a:avLst/>
          </a:prstGeom>
          <a:noFill/>
          <a:ln>
            <a:noFill/>
          </a:ln>
        </p:spPr>
      </p:pic>
      <p:pic>
        <p:nvPicPr>
          <p:cNvPr id="407" name="Google Shape;407;p48"/>
          <p:cNvPicPr preferRelativeResize="0"/>
          <p:nvPr/>
        </p:nvPicPr>
        <p:blipFill rotWithShape="1">
          <a:blip r:embed="rId4">
            <a:alphaModFix/>
          </a:blip>
          <a:srcRect/>
          <a:stretch/>
        </p:blipFill>
        <p:spPr>
          <a:xfrm>
            <a:off x="3917785" y="2979784"/>
            <a:ext cx="317019" cy="384081"/>
          </a:xfrm>
          <a:prstGeom prst="rect">
            <a:avLst/>
          </a:prstGeom>
          <a:noFill/>
          <a:ln>
            <a:noFill/>
          </a:ln>
        </p:spPr>
      </p:pic>
      <p:cxnSp>
        <p:nvCxnSpPr>
          <p:cNvPr id="408" name="Google Shape;408;p48"/>
          <p:cNvCxnSpPr>
            <a:stCxn id="407" idx="3"/>
          </p:cNvCxnSpPr>
          <p:nvPr/>
        </p:nvCxnSpPr>
        <p:spPr>
          <a:xfrm>
            <a:off x="4234804" y="3171824"/>
            <a:ext cx="765300" cy="266700"/>
          </a:xfrm>
          <a:prstGeom prst="straightConnector1">
            <a:avLst/>
          </a:prstGeom>
          <a:noFill/>
          <a:ln w="9525" cap="flat" cmpd="sng">
            <a:solidFill>
              <a:schemeClr val="accent1"/>
            </a:solidFill>
            <a:prstDash val="solid"/>
            <a:miter lim="800000"/>
            <a:headEnd type="none" w="sm" len="sm"/>
            <a:tailEnd type="triangle" w="med" len="med"/>
          </a:ln>
        </p:spPr>
      </p:cxnSp>
      <p:cxnSp>
        <p:nvCxnSpPr>
          <p:cNvPr id="409" name="Google Shape;409;p48"/>
          <p:cNvCxnSpPr/>
          <p:nvPr/>
        </p:nvCxnSpPr>
        <p:spPr>
          <a:xfrm>
            <a:off x="5000220" y="3438525"/>
            <a:ext cx="857250" cy="314325"/>
          </a:xfrm>
          <a:prstGeom prst="straightConnector1">
            <a:avLst/>
          </a:prstGeom>
          <a:noFill/>
          <a:ln w="9525" cap="flat" cmpd="sng">
            <a:solidFill>
              <a:schemeClr val="accent1"/>
            </a:solidFill>
            <a:prstDash val="solid"/>
            <a:miter lim="800000"/>
            <a:headEnd type="none" w="sm" len="sm"/>
            <a:tailEnd type="triangle" w="med" len="med"/>
          </a:ln>
        </p:spPr>
      </p:cxnSp>
      <p:cxnSp>
        <p:nvCxnSpPr>
          <p:cNvPr id="410" name="Google Shape;410;p48"/>
          <p:cNvCxnSpPr/>
          <p:nvPr/>
        </p:nvCxnSpPr>
        <p:spPr>
          <a:xfrm>
            <a:off x="5838420" y="3743325"/>
            <a:ext cx="923927" cy="342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411" name="Google Shape;411;p48"/>
          <p:cNvCxnSpPr/>
          <p:nvPr/>
        </p:nvCxnSpPr>
        <p:spPr>
          <a:xfrm>
            <a:off x="6762347" y="4086225"/>
            <a:ext cx="942973" cy="342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412" name="Google Shape;412;p48"/>
          <p:cNvCxnSpPr/>
          <p:nvPr/>
        </p:nvCxnSpPr>
        <p:spPr>
          <a:xfrm>
            <a:off x="7705320" y="4429125"/>
            <a:ext cx="885825" cy="333375"/>
          </a:xfrm>
          <a:prstGeom prst="straightConnector1">
            <a:avLst/>
          </a:prstGeom>
          <a:noFill/>
          <a:ln w="9525" cap="flat" cmpd="sng">
            <a:solidFill>
              <a:schemeClr val="accent1"/>
            </a:solidFill>
            <a:prstDash val="solid"/>
            <a:miter lim="800000"/>
            <a:headEnd type="none" w="sm" len="sm"/>
            <a:tailEnd type="triangle" w="med" len="med"/>
          </a:ln>
        </p:spPr>
      </p:cxnSp>
      <p:cxnSp>
        <p:nvCxnSpPr>
          <p:cNvPr id="413" name="Google Shape;413;p48"/>
          <p:cNvCxnSpPr/>
          <p:nvPr/>
        </p:nvCxnSpPr>
        <p:spPr>
          <a:xfrm>
            <a:off x="8600670" y="4772025"/>
            <a:ext cx="914400" cy="361950"/>
          </a:xfrm>
          <a:prstGeom prst="straightConnector1">
            <a:avLst/>
          </a:prstGeom>
          <a:noFill/>
          <a:ln w="9525" cap="flat" cmpd="sng">
            <a:solidFill>
              <a:schemeClr val="accent1"/>
            </a:solidFill>
            <a:prstDash val="solid"/>
            <a:miter lim="800000"/>
            <a:headEnd type="none" w="sm" len="sm"/>
            <a:tailEnd type="triangle" w="med" len="med"/>
          </a:ln>
        </p:spPr>
      </p:cxnSp>
      <p:cxnSp>
        <p:nvCxnSpPr>
          <p:cNvPr id="414" name="Google Shape;414;p48"/>
          <p:cNvCxnSpPr/>
          <p:nvPr/>
        </p:nvCxnSpPr>
        <p:spPr>
          <a:xfrm flipH="1">
            <a:off x="1466445" y="5476875"/>
            <a:ext cx="9096375" cy="95250"/>
          </a:xfrm>
          <a:prstGeom prst="straightConnector1">
            <a:avLst/>
          </a:prstGeom>
          <a:noFill/>
          <a:ln w="9525" cap="flat" cmpd="sng">
            <a:solidFill>
              <a:schemeClr val="accent1"/>
            </a:solidFill>
            <a:prstDash val="solid"/>
            <a:miter lim="800000"/>
            <a:headEnd type="none" w="sm" len="sm"/>
            <a:tailEnd type="triangle" w="med" len="med"/>
          </a:ln>
        </p:spPr>
      </p:cxnSp>
      <p:cxnSp>
        <p:nvCxnSpPr>
          <p:cNvPr id="415" name="Google Shape;415;p48"/>
          <p:cNvCxnSpPr/>
          <p:nvPr/>
        </p:nvCxnSpPr>
        <p:spPr>
          <a:xfrm>
            <a:off x="1466445" y="5572125"/>
            <a:ext cx="1038225" cy="276225"/>
          </a:xfrm>
          <a:prstGeom prst="straightConnector1">
            <a:avLst/>
          </a:prstGeom>
          <a:noFill/>
          <a:ln w="9525" cap="flat" cmpd="sng">
            <a:solidFill>
              <a:schemeClr val="accent1"/>
            </a:solidFill>
            <a:prstDash val="solid"/>
            <a:miter lim="800000"/>
            <a:headEnd type="none" w="sm" len="sm"/>
            <a:tailEnd type="triangle" w="med" len="med"/>
          </a:ln>
        </p:spPr>
      </p:cxnSp>
      <p:cxnSp>
        <p:nvCxnSpPr>
          <p:cNvPr id="416" name="Google Shape;416;p48"/>
          <p:cNvCxnSpPr/>
          <p:nvPr/>
        </p:nvCxnSpPr>
        <p:spPr>
          <a:xfrm>
            <a:off x="2504670" y="5848350"/>
            <a:ext cx="752475" cy="171450"/>
          </a:xfrm>
          <a:prstGeom prst="straightConnector1">
            <a:avLst/>
          </a:prstGeom>
          <a:noFill/>
          <a:ln w="9525" cap="flat" cmpd="sng">
            <a:solidFill>
              <a:schemeClr val="accent1"/>
            </a:solidFill>
            <a:prstDash val="solid"/>
            <a:miter lim="800000"/>
            <a:headEnd type="none" w="sm" len="sm"/>
            <a:tailEnd type="triangle" w="med" len="med"/>
          </a:ln>
        </p:spPr>
      </p:cxnSp>
      <p:sp>
        <p:nvSpPr>
          <p:cNvPr id="417" name="Google Shape;417;p48"/>
          <p:cNvSpPr txBox="1"/>
          <p:nvPr/>
        </p:nvSpPr>
        <p:spPr>
          <a:xfrm>
            <a:off x="1006474" y="5916316"/>
            <a:ext cx="10268189"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2000" b="0" i="0" u="none" strike="noStrike" cap="none" dirty="0">
                <a:solidFill>
                  <a:schemeClr val="dk1"/>
                </a:solidFill>
                <a:latin typeface="Book Antiqua" panose="02040602050305030304" pitchFamily="18" charset="0"/>
                <a:sym typeface="Arial"/>
              </a:rPr>
              <a:t>Total Head Movement using C-SCAN=[(65-53)+(67-65)+(98-67)+(122-98)+(124-122)+(183-124)+(199-183)+(199-0)+(14-0)+(41-14)]</a:t>
            </a:r>
            <a:endParaRPr sz="2000" b="0" i="0" u="none" strike="noStrike" cap="none" dirty="0">
              <a:solidFill>
                <a:srgbClr val="000000"/>
              </a:solidFill>
              <a:latin typeface="Book Antiqua" panose="02040602050305030304" pitchFamily="18" charset="0"/>
              <a:sym typeface="Arial"/>
            </a:endParaRPr>
          </a:p>
          <a:p>
            <a:pPr marL="0" marR="0" lvl="0" indent="0" algn="l" rtl="0">
              <a:lnSpc>
                <a:spcPct val="100000"/>
              </a:lnSpc>
              <a:spcBef>
                <a:spcPts val="0"/>
              </a:spcBef>
              <a:spcAft>
                <a:spcPts val="0"/>
              </a:spcAft>
              <a:buClr>
                <a:srgbClr val="000000"/>
              </a:buClr>
              <a:buSzPts val="1600"/>
              <a:buFont typeface="Arial"/>
              <a:buNone/>
            </a:pPr>
            <a:r>
              <a:rPr lang="en-US" sz="2000" b="0" i="0" u="none" strike="noStrike" cap="none" dirty="0">
                <a:solidFill>
                  <a:schemeClr val="dk1"/>
                </a:solidFill>
                <a:latin typeface="Book Antiqua" panose="02040602050305030304" pitchFamily="18" charset="0"/>
                <a:sym typeface="Arial"/>
              </a:rPr>
              <a:t>=12+2+31+24+2+59+16+199+14+27)=386</a:t>
            </a:r>
            <a:endParaRPr sz="2000" b="0" i="0" u="none" strike="noStrike" cap="none" dirty="0">
              <a:solidFill>
                <a:schemeClr val="dk1"/>
              </a:solidFill>
              <a:latin typeface="Book Antiqua" panose="02040602050305030304" pitchFamily="18" charset="0"/>
              <a:ea typeface="Century Gothic"/>
              <a:cs typeface="Century Gothic"/>
              <a:sym typeface="Century Gothic"/>
            </a:endParaRPr>
          </a:p>
        </p:txBody>
      </p:sp>
      <p:cxnSp>
        <p:nvCxnSpPr>
          <p:cNvPr id="418" name="Google Shape;418;p48"/>
          <p:cNvCxnSpPr/>
          <p:nvPr/>
        </p:nvCxnSpPr>
        <p:spPr>
          <a:xfrm>
            <a:off x="9515070" y="5133975"/>
            <a:ext cx="998942" cy="352425"/>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9"/>
          <p:cNvSpPr txBox="1">
            <a:spLocks noGrp="1"/>
          </p:cNvSpPr>
          <p:nvPr>
            <p:ph type="title"/>
          </p:nvPr>
        </p:nvSpPr>
        <p:spPr>
          <a:xfrm>
            <a:off x="4951413" y="165537"/>
            <a:ext cx="2568740" cy="825062"/>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sz="3600" dirty="0">
                <a:latin typeface="Book Antiqua" panose="02040602050305030304" pitchFamily="18" charset="0"/>
              </a:rPr>
              <a:t>5. LOOK</a:t>
            </a:r>
            <a:endParaRPr sz="3600" dirty="0">
              <a:latin typeface="Book Antiqua" panose="02040602050305030304" pitchFamily="18" charset="0"/>
            </a:endParaRPr>
          </a:p>
        </p:txBody>
      </p:sp>
      <p:sp>
        <p:nvSpPr>
          <p:cNvPr id="424" name="Google Shape;424;p49"/>
          <p:cNvSpPr txBox="1">
            <a:spLocks noGrp="1"/>
          </p:cNvSpPr>
          <p:nvPr>
            <p:ph type="body" idx="1"/>
          </p:nvPr>
        </p:nvSpPr>
        <p:spPr>
          <a:xfrm>
            <a:off x="455612" y="1219200"/>
            <a:ext cx="10819051" cy="4953000"/>
          </a:xfrm>
          <a:prstGeom prst="rect">
            <a:avLst/>
          </a:prstGeom>
          <a:noFill/>
          <a:ln>
            <a:noFill/>
          </a:ln>
        </p:spPr>
        <p:txBody>
          <a:bodyPr spcFirstLastPara="1" wrap="square" lIns="121875" tIns="60925" rIns="121875" bIns="60925" anchor="t" anchorCtr="0">
            <a:normAutofit/>
          </a:bodyPr>
          <a:lstStyle/>
          <a:p>
            <a:pPr marL="304747" lvl="0" indent="-304747" algn="l" rtl="0">
              <a:lnSpc>
                <a:spcPct val="150000"/>
              </a:lnSpc>
              <a:spcBef>
                <a:spcPts val="600"/>
              </a:spcBef>
              <a:spcAft>
                <a:spcPts val="600"/>
              </a:spcAft>
              <a:buClr>
                <a:srgbClr val="40424E"/>
              </a:buClr>
              <a:buSzPts val="2400"/>
              <a:buChar char="•"/>
            </a:pPr>
            <a:r>
              <a:rPr lang="en-US" sz="2200" b="0" i="0" dirty="0">
                <a:solidFill>
                  <a:srgbClr val="40424E"/>
                </a:solidFill>
                <a:latin typeface="Book Antiqua" panose="02040602050305030304" pitchFamily="18" charset="0"/>
                <a:ea typeface="Arial"/>
                <a:cs typeface="Arial"/>
                <a:sym typeface="Arial"/>
              </a:rPr>
              <a:t>It is similar to the SCAN disk scheduling algorithm except for the difference that the disk arm in spite of going to the end of the disk goes only to the last request to be serviced in front of the head and then reverses its direction from there only. Thus it prevents the extra delay which occurred due to unnecessary traversal to the end of the disk.</a:t>
            </a:r>
            <a:endParaRPr sz="2200" dirty="0">
              <a:latin typeface="Book Antiqua" panose="02040602050305030304" pitchFamily="18" charset="0"/>
            </a:endParaRPr>
          </a:p>
          <a:p>
            <a:pPr marL="304747" lvl="0" indent="-152347" algn="l" rtl="0">
              <a:lnSpc>
                <a:spcPct val="95000"/>
              </a:lnSpc>
              <a:spcBef>
                <a:spcPts val="1866"/>
              </a:spcBef>
              <a:spcAft>
                <a:spcPts val="0"/>
              </a:spcAft>
              <a:buClr>
                <a:schemeClr val="dk1"/>
              </a:buClr>
              <a:buSzPts val="2400"/>
              <a:buNone/>
            </a:pPr>
            <a:endParaRPr sz="2200" dirty="0">
              <a:latin typeface="Book Antiqua" panose="02040602050305030304" pitchFamily="18" charset="0"/>
            </a:endParaRPr>
          </a:p>
        </p:txBody>
      </p:sp>
      <p:sp>
        <p:nvSpPr>
          <p:cNvPr id="425" name="Google Shape;425;p49"/>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sz="3600">
                <a:latin typeface="Book Antiqua" panose="02040602050305030304" pitchFamily="18" charset="0"/>
              </a:rPr>
              <a:t>36</a:t>
            </a:fld>
            <a:endParaRPr sz="3600">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0"/>
          <p:cNvSpPr txBox="1">
            <a:spLocks noGrp="1"/>
          </p:cNvSpPr>
          <p:nvPr>
            <p:ph type="title"/>
          </p:nvPr>
        </p:nvSpPr>
        <p:spPr>
          <a:xfrm>
            <a:off x="4019550" y="102610"/>
            <a:ext cx="3962400" cy="638175"/>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sz="3600" dirty="0">
                <a:latin typeface="Book Antiqua" panose="02040602050305030304" pitchFamily="18" charset="0"/>
              </a:rPr>
              <a:t>LOOK(</a:t>
            </a:r>
            <a:r>
              <a:rPr lang="en-US" sz="3600" dirty="0" err="1">
                <a:latin typeface="Book Antiqua" panose="02040602050305030304" pitchFamily="18" charset="0"/>
              </a:rPr>
              <a:t>Contd</a:t>
            </a:r>
            <a:r>
              <a:rPr lang="en-US" sz="3600" dirty="0">
                <a:latin typeface="Book Antiqua" panose="02040602050305030304" pitchFamily="18" charset="0"/>
              </a:rPr>
              <a:t>…)</a:t>
            </a:r>
            <a:endParaRPr sz="3600" dirty="0">
              <a:latin typeface="Book Antiqua" panose="02040602050305030304" pitchFamily="18" charset="0"/>
            </a:endParaRPr>
          </a:p>
        </p:txBody>
      </p:sp>
      <p:sp>
        <p:nvSpPr>
          <p:cNvPr id="431" name="Google Shape;431;p50"/>
          <p:cNvSpPr txBox="1">
            <a:spLocks noGrp="1"/>
          </p:cNvSpPr>
          <p:nvPr>
            <p:ph type="body" idx="1"/>
          </p:nvPr>
        </p:nvSpPr>
        <p:spPr>
          <a:xfrm>
            <a:off x="428625" y="990600"/>
            <a:ext cx="10986412" cy="5163577"/>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sz="2200" dirty="0">
                <a:latin typeface="Book Antiqua" panose="02040602050305030304" pitchFamily="18" charset="0"/>
                <a:ea typeface="Arial"/>
                <a:cs typeface="Arial"/>
                <a:sym typeface="Arial"/>
              </a:rPr>
              <a:t>head is initially at cylinder number 53. The cylinders are numbered from 0 to 199.</a:t>
            </a:r>
            <a:endParaRPr sz="2200" b="0" i="0" dirty="0">
              <a:solidFill>
                <a:srgbClr val="40424E"/>
              </a:solidFill>
              <a:latin typeface="Book Antiqua" panose="02040602050305030304" pitchFamily="18" charset="0"/>
              <a:ea typeface="Arial"/>
              <a:cs typeface="Arial"/>
              <a:sym typeface="Arial"/>
            </a:endParaRPr>
          </a:p>
          <a:p>
            <a:pPr marL="304747" lvl="0" indent="-304747" algn="l" rtl="0">
              <a:lnSpc>
                <a:spcPct val="95000"/>
              </a:lnSpc>
              <a:spcBef>
                <a:spcPts val="1866"/>
              </a:spcBef>
              <a:spcAft>
                <a:spcPts val="0"/>
              </a:spcAft>
              <a:buClr>
                <a:schemeClr val="dk1"/>
              </a:buClr>
              <a:buSzPts val="2400"/>
              <a:buChar char="•"/>
            </a:pPr>
            <a:r>
              <a:rPr lang="en-US" sz="2200" dirty="0">
                <a:latin typeface="Book Antiqua" panose="02040602050305030304" pitchFamily="18" charset="0"/>
                <a:ea typeface="Arial"/>
                <a:cs typeface="Arial"/>
                <a:sym typeface="Arial"/>
              </a:rPr>
              <a:t>98, 183, 41, 122, 14, 124, 65, 67 </a:t>
            </a:r>
            <a:endParaRPr sz="2200" dirty="0">
              <a:latin typeface="Book Antiqua" panose="02040602050305030304" pitchFamily="18" charset="0"/>
            </a:endParaRPr>
          </a:p>
          <a:p>
            <a:pPr marL="304747" lvl="0" indent="-152347" algn="l" rtl="0">
              <a:lnSpc>
                <a:spcPct val="95000"/>
              </a:lnSpc>
              <a:spcBef>
                <a:spcPts val="1866"/>
              </a:spcBef>
              <a:spcAft>
                <a:spcPts val="0"/>
              </a:spcAft>
              <a:buClr>
                <a:schemeClr val="dk1"/>
              </a:buClr>
              <a:buSzPts val="2400"/>
              <a:buNone/>
            </a:pPr>
            <a:endParaRPr sz="2200" dirty="0">
              <a:latin typeface="Book Antiqua" panose="02040602050305030304" pitchFamily="18" charset="0"/>
              <a:ea typeface="Arial"/>
              <a:cs typeface="Arial"/>
              <a:sym typeface="Arial"/>
            </a:endParaRPr>
          </a:p>
        </p:txBody>
      </p:sp>
      <p:sp>
        <p:nvSpPr>
          <p:cNvPr id="432" name="Google Shape;432;p50"/>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37</a:t>
            </a:fld>
            <a:endParaRPr/>
          </a:p>
        </p:txBody>
      </p:sp>
      <p:pic>
        <p:nvPicPr>
          <p:cNvPr id="433" name="Google Shape;433;p50"/>
          <p:cNvPicPr preferRelativeResize="0"/>
          <p:nvPr/>
        </p:nvPicPr>
        <p:blipFill rotWithShape="1">
          <a:blip r:embed="rId3">
            <a:alphaModFix/>
          </a:blip>
          <a:srcRect/>
          <a:stretch/>
        </p:blipFill>
        <p:spPr>
          <a:xfrm>
            <a:off x="1141817" y="2219487"/>
            <a:ext cx="9717866" cy="1201016"/>
          </a:xfrm>
          <a:prstGeom prst="rect">
            <a:avLst/>
          </a:prstGeom>
          <a:noFill/>
          <a:ln>
            <a:noFill/>
          </a:ln>
        </p:spPr>
      </p:pic>
      <p:cxnSp>
        <p:nvCxnSpPr>
          <p:cNvPr id="434" name="Google Shape;434;p50"/>
          <p:cNvCxnSpPr/>
          <p:nvPr/>
        </p:nvCxnSpPr>
        <p:spPr>
          <a:xfrm>
            <a:off x="4189412" y="3310965"/>
            <a:ext cx="933450" cy="276225"/>
          </a:xfrm>
          <a:prstGeom prst="straightConnector1">
            <a:avLst/>
          </a:prstGeom>
          <a:noFill/>
          <a:ln w="9525" cap="flat" cmpd="sng">
            <a:solidFill>
              <a:schemeClr val="accent1"/>
            </a:solidFill>
            <a:prstDash val="solid"/>
            <a:miter lim="800000"/>
            <a:headEnd type="none" w="sm" len="sm"/>
            <a:tailEnd type="triangle" w="med" len="med"/>
          </a:ln>
        </p:spPr>
      </p:cxnSp>
      <p:cxnSp>
        <p:nvCxnSpPr>
          <p:cNvPr id="435" name="Google Shape;435;p50"/>
          <p:cNvCxnSpPr/>
          <p:nvPr/>
        </p:nvCxnSpPr>
        <p:spPr>
          <a:xfrm>
            <a:off x="6000750" y="3839170"/>
            <a:ext cx="857250" cy="219075"/>
          </a:xfrm>
          <a:prstGeom prst="straightConnector1">
            <a:avLst/>
          </a:prstGeom>
          <a:noFill/>
          <a:ln w="9525" cap="flat" cmpd="sng">
            <a:solidFill>
              <a:schemeClr val="accent1"/>
            </a:solidFill>
            <a:prstDash val="solid"/>
            <a:miter lim="800000"/>
            <a:headEnd type="none" w="sm" len="sm"/>
            <a:tailEnd type="triangle" w="med" len="med"/>
          </a:ln>
        </p:spPr>
      </p:cxnSp>
      <p:cxnSp>
        <p:nvCxnSpPr>
          <p:cNvPr id="436" name="Google Shape;436;p50"/>
          <p:cNvCxnSpPr/>
          <p:nvPr/>
        </p:nvCxnSpPr>
        <p:spPr>
          <a:xfrm>
            <a:off x="6858000" y="4058245"/>
            <a:ext cx="914400" cy="219075"/>
          </a:xfrm>
          <a:prstGeom prst="straightConnector1">
            <a:avLst/>
          </a:prstGeom>
          <a:noFill/>
          <a:ln w="9525" cap="flat" cmpd="sng">
            <a:solidFill>
              <a:schemeClr val="accent1"/>
            </a:solidFill>
            <a:prstDash val="solid"/>
            <a:miter lim="800000"/>
            <a:headEnd type="none" w="sm" len="sm"/>
            <a:tailEnd type="triangle" w="med" len="med"/>
          </a:ln>
        </p:spPr>
      </p:cxnSp>
      <p:cxnSp>
        <p:nvCxnSpPr>
          <p:cNvPr id="437" name="Google Shape;437;p50"/>
          <p:cNvCxnSpPr/>
          <p:nvPr/>
        </p:nvCxnSpPr>
        <p:spPr>
          <a:xfrm>
            <a:off x="7772400" y="4277320"/>
            <a:ext cx="914400" cy="226219"/>
          </a:xfrm>
          <a:prstGeom prst="straightConnector1">
            <a:avLst/>
          </a:prstGeom>
          <a:noFill/>
          <a:ln w="9525" cap="flat" cmpd="sng">
            <a:solidFill>
              <a:schemeClr val="accent1"/>
            </a:solidFill>
            <a:prstDash val="solid"/>
            <a:miter lim="800000"/>
            <a:headEnd type="none" w="sm" len="sm"/>
            <a:tailEnd type="triangle" w="med" len="med"/>
          </a:ln>
        </p:spPr>
      </p:cxnSp>
      <p:cxnSp>
        <p:nvCxnSpPr>
          <p:cNvPr id="438" name="Google Shape;438;p50"/>
          <p:cNvCxnSpPr/>
          <p:nvPr/>
        </p:nvCxnSpPr>
        <p:spPr>
          <a:xfrm flipH="1">
            <a:off x="3390900" y="4696420"/>
            <a:ext cx="6162675" cy="238125"/>
          </a:xfrm>
          <a:prstGeom prst="straightConnector1">
            <a:avLst/>
          </a:prstGeom>
          <a:noFill/>
          <a:ln w="9525" cap="flat" cmpd="sng">
            <a:solidFill>
              <a:schemeClr val="accent1"/>
            </a:solidFill>
            <a:prstDash val="solid"/>
            <a:miter lim="800000"/>
            <a:headEnd type="none" w="sm" len="sm"/>
            <a:tailEnd type="triangle" w="med" len="med"/>
          </a:ln>
        </p:spPr>
      </p:cxnSp>
      <p:cxnSp>
        <p:nvCxnSpPr>
          <p:cNvPr id="439" name="Google Shape;439;p50"/>
          <p:cNvCxnSpPr/>
          <p:nvPr/>
        </p:nvCxnSpPr>
        <p:spPr>
          <a:xfrm rot="10800000">
            <a:off x="2305050" y="4934545"/>
            <a:ext cx="1085850" cy="0"/>
          </a:xfrm>
          <a:prstGeom prst="straightConnector1">
            <a:avLst/>
          </a:prstGeom>
          <a:noFill/>
          <a:ln w="9525" cap="flat" cmpd="sng">
            <a:solidFill>
              <a:schemeClr val="accent1"/>
            </a:solidFill>
            <a:prstDash val="solid"/>
            <a:miter lim="800000"/>
            <a:headEnd type="none" w="sm" len="sm"/>
            <a:tailEnd type="triangle" w="med" len="med"/>
          </a:ln>
        </p:spPr>
      </p:cxnSp>
      <p:sp>
        <p:nvSpPr>
          <p:cNvPr id="440" name="Google Shape;440;p50"/>
          <p:cNvSpPr txBox="1"/>
          <p:nvPr/>
        </p:nvSpPr>
        <p:spPr>
          <a:xfrm>
            <a:off x="1674812" y="5120445"/>
            <a:ext cx="10925174" cy="11079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0" i="0" u="none" strike="noStrike" cap="none" dirty="0">
                <a:solidFill>
                  <a:schemeClr val="dk1"/>
                </a:solidFill>
                <a:latin typeface="Book Antiqua" panose="02040602050305030304" pitchFamily="18" charset="0"/>
                <a:sym typeface="Arial"/>
              </a:rPr>
              <a:t>Total Head Movement using look=[(65-53)+(67-65)+(98-67)+(122-98)+(124-122)+   (183-124)+(183-41)+(41-14)]</a:t>
            </a:r>
            <a:endParaRPr sz="2200" b="0" i="0" u="none" strike="noStrike" cap="none" dirty="0">
              <a:solidFill>
                <a:srgbClr val="000000"/>
              </a:solidFill>
              <a:latin typeface="Book Antiqua" panose="02040602050305030304" pitchFamily="18" charset="0"/>
              <a:sym typeface="Arial"/>
            </a:endParaRPr>
          </a:p>
          <a:p>
            <a:pPr marL="0" marR="0" lvl="0" indent="0" algn="l" rtl="0">
              <a:lnSpc>
                <a:spcPct val="100000"/>
              </a:lnSpc>
              <a:spcBef>
                <a:spcPts val="0"/>
              </a:spcBef>
              <a:spcAft>
                <a:spcPts val="0"/>
              </a:spcAft>
              <a:buClr>
                <a:srgbClr val="000000"/>
              </a:buClr>
              <a:buSzPts val="2400"/>
              <a:buFont typeface="Arial"/>
              <a:buNone/>
            </a:pPr>
            <a:r>
              <a:rPr lang="en-US" sz="2200" b="0" i="0" u="none" strike="noStrike" cap="none" dirty="0">
                <a:solidFill>
                  <a:schemeClr val="dk1"/>
                </a:solidFill>
                <a:latin typeface="Book Antiqua" panose="02040602050305030304" pitchFamily="18" charset="0"/>
                <a:ea typeface="Century Gothic"/>
                <a:cs typeface="Century Gothic"/>
                <a:sym typeface="Century Gothic"/>
              </a:rPr>
              <a:t>=</a:t>
            </a:r>
            <a:r>
              <a:rPr lang="en-US" sz="2200" b="0" i="0" u="none" strike="noStrike" cap="none" dirty="0">
                <a:solidFill>
                  <a:schemeClr val="dk1"/>
                </a:solidFill>
                <a:latin typeface="Book Antiqua" panose="02040602050305030304" pitchFamily="18" charset="0"/>
                <a:sym typeface="Arial"/>
              </a:rPr>
              <a:t>12+2+31+24+2+59+142+27)=299</a:t>
            </a:r>
            <a:endParaRPr sz="2200" b="0" i="0" u="none" strike="noStrike" cap="none" dirty="0">
              <a:solidFill>
                <a:srgbClr val="000000"/>
              </a:solidFill>
              <a:latin typeface="Book Antiqua" panose="02040602050305030304" pitchFamily="18" charset="0"/>
              <a:sym typeface="Arial"/>
            </a:endParaRPr>
          </a:p>
        </p:txBody>
      </p:sp>
      <p:cxnSp>
        <p:nvCxnSpPr>
          <p:cNvPr id="441" name="Google Shape;441;p50"/>
          <p:cNvCxnSpPr/>
          <p:nvPr/>
        </p:nvCxnSpPr>
        <p:spPr>
          <a:xfrm>
            <a:off x="4957762" y="3539565"/>
            <a:ext cx="1042988" cy="297440"/>
          </a:xfrm>
          <a:prstGeom prst="straightConnector1">
            <a:avLst/>
          </a:prstGeom>
          <a:noFill/>
          <a:ln w="9525" cap="flat" cmpd="sng">
            <a:solidFill>
              <a:schemeClr val="accent1"/>
            </a:solidFill>
            <a:prstDash val="solid"/>
            <a:miter lim="800000"/>
            <a:headEnd type="none" w="sm" len="sm"/>
            <a:tailEnd type="triangle" w="med" len="med"/>
          </a:ln>
        </p:spPr>
      </p:cxnSp>
      <p:cxnSp>
        <p:nvCxnSpPr>
          <p:cNvPr id="442" name="Google Shape;442;p50"/>
          <p:cNvCxnSpPr/>
          <p:nvPr/>
        </p:nvCxnSpPr>
        <p:spPr>
          <a:xfrm>
            <a:off x="8686800" y="4512270"/>
            <a:ext cx="914400" cy="226219"/>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1"/>
          <p:cNvSpPr txBox="1">
            <a:spLocks noGrp="1"/>
          </p:cNvSpPr>
          <p:nvPr>
            <p:ph type="title"/>
          </p:nvPr>
        </p:nvSpPr>
        <p:spPr>
          <a:xfrm>
            <a:off x="4125556" y="0"/>
            <a:ext cx="3937712" cy="77251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sz="3600" dirty="0">
                <a:latin typeface="Book Antiqua" panose="02040602050305030304" pitchFamily="18" charset="0"/>
              </a:rPr>
              <a:t>6. C-LOOK</a:t>
            </a:r>
            <a:endParaRPr sz="3600" dirty="0">
              <a:latin typeface="Book Antiqua" panose="02040602050305030304" pitchFamily="18" charset="0"/>
            </a:endParaRPr>
          </a:p>
        </p:txBody>
      </p:sp>
      <p:sp>
        <p:nvSpPr>
          <p:cNvPr id="448" name="Google Shape;448;p51"/>
          <p:cNvSpPr txBox="1">
            <a:spLocks noGrp="1"/>
          </p:cNvSpPr>
          <p:nvPr>
            <p:ph type="body" idx="1"/>
          </p:nvPr>
        </p:nvSpPr>
        <p:spPr>
          <a:xfrm>
            <a:off x="303212" y="914400"/>
            <a:ext cx="10971451" cy="52578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rgbClr val="40424E"/>
              </a:buClr>
              <a:buSzPts val="2400"/>
              <a:buChar char="•"/>
            </a:pPr>
            <a:r>
              <a:rPr lang="en-US" sz="2200" dirty="0">
                <a:solidFill>
                  <a:srgbClr val="40424E"/>
                </a:solidFill>
                <a:latin typeface="Book Antiqua" panose="02040602050305030304" pitchFamily="18" charset="0"/>
                <a:ea typeface="Arial"/>
                <a:cs typeface="Arial"/>
                <a:sym typeface="Arial"/>
              </a:rPr>
              <a:t>LOOK a version of SCAN, C-LOOK a version of C-SCAN</a:t>
            </a:r>
            <a:endParaRPr sz="2200" dirty="0">
              <a:latin typeface="Book Antiqua" panose="02040602050305030304" pitchFamily="18" charset="0"/>
            </a:endParaRPr>
          </a:p>
          <a:p>
            <a:pPr marL="304747" lvl="0" indent="-304747" algn="l" rtl="0">
              <a:lnSpc>
                <a:spcPct val="95000"/>
              </a:lnSpc>
              <a:spcBef>
                <a:spcPts val="1866"/>
              </a:spcBef>
              <a:spcAft>
                <a:spcPts val="0"/>
              </a:spcAft>
              <a:buClr>
                <a:srgbClr val="40424E"/>
              </a:buClr>
              <a:buSzPts val="2400"/>
              <a:buChar char="•"/>
            </a:pPr>
            <a:r>
              <a:rPr lang="en-US" sz="2200" dirty="0">
                <a:solidFill>
                  <a:srgbClr val="40424E"/>
                </a:solidFill>
                <a:latin typeface="Book Antiqua" panose="02040602050305030304" pitchFamily="18" charset="0"/>
                <a:ea typeface="Arial"/>
                <a:cs typeface="Arial"/>
                <a:sym typeface="Arial"/>
              </a:rPr>
              <a:t>Arm only goes as far as the last request in each direction, then reverses direction immediately, without first going all the way to the end of the disk </a:t>
            </a:r>
            <a:endParaRPr sz="2200" dirty="0">
              <a:latin typeface="Book Antiqua" panose="02040602050305030304" pitchFamily="18" charset="0"/>
            </a:endParaRPr>
          </a:p>
          <a:p>
            <a:pPr marL="304747" lvl="0" indent="-304747" algn="l" rtl="0">
              <a:lnSpc>
                <a:spcPct val="95000"/>
              </a:lnSpc>
              <a:spcBef>
                <a:spcPts val="1866"/>
              </a:spcBef>
              <a:spcAft>
                <a:spcPts val="0"/>
              </a:spcAft>
              <a:buClr>
                <a:srgbClr val="40424E"/>
              </a:buClr>
              <a:buSzPts val="2400"/>
              <a:buChar char="•"/>
            </a:pPr>
            <a:r>
              <a:rPr lang="en-US" sz="2200" b="0" i="0" dirty="0">
                <a:solidFill>
                  <a:srgbClr val="40424E"/>
                </a:solidFill>
                <a:latin typeface="Book Antiqua" panose="02040602050305030304" pitchFamily="18" charset="0"/>
                <a:ea typeface="Arial"/>
                <a:cs typeface="Arial"/>
                <a:sym typeface="Arial"/>
              </a:rPr>
              <a:t> In CLOOK, the disk arm in spite of going to the end goes only to the last request to be serviced in front of the head and then from there goes to the other end’s last request. Thus, it also prevents the extra delay which occurred due to unnecessary traversal to the end of the disk.</a:t>
            </a:r>
            <a:endParaRPr sz="2200" dirty="0">
              <a:latin typeface="Book Antiqua" panose="02040602050305030304" pitchFamily="18" charset="0"/>
            </a:endParaRPr>
          </a:p>
        </p:txBody>
      </p:sp>
      <p:sp>
        <p:nvSpPr>
          <p:cNvPr id="449" name="Google Shape;449;p51"/>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38</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2"/>
          <p:cNvSpPr txBox="1">
            <a:spLocks noGrp="1"/>
          </p:cNvSpPr>
          <p:nvPr>
            <p:ph type="title"/>
          </p:nvPr>
        </p:nvSpPr>
        <p:spPr>
          <a:xfrm>
            <a:off x="3209950" y="-110765"/>
            <a:ext cx="5679802" cy="75513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sz="3600" b="1" dirty="0">
                <a:latin typeface="Book Antiqua" panose="02040602050305030304" pitchFamily="18" charset="0"/>
              </a:rPr>
              <a:t>C- LOOK(</a:t>
            </a:r>
            <a:r>
              <a:rPr lang="en-US" sz="3600" b="1" dirty="0" err="1">
                <a:latin typeface="Book Antiqua" panose="02040602050305030304" pitchFamily="18" charset="0"/>
              </a:rPr>
              <a:t>contd</a:t>
            </a:r>
            <a:r>
              <a:rPr lang="en-US" sz="3600" b="1" dirty="0">
                <a:latin typeface="Book Antiqua" panose="02040602050305030304" pitchFamily="18" charset="0"/>
              </a:rPr>
              <a:t>…)</a:t>
            </a:r>
            <a:endParaRPr sz="3600" b="1" dirty="0">
              <a:latin typeface="Book Antiqua" panose="02040602050305030304" pitchFamily="18" charset="0"/>
            </a:endParaRPr>
          </a:p>
        </p:txBody>
      </p:sp>
      <p:sp>
        <p:nvSpPr>
          <p:cNvPr id="455" name="Google Shape;455;p52"/>
          <p:cNvSpPr txBox="1">
            <a:spLocks noGrp="1"/>
          </p:cNvSpPr>
          <p:nvPr>
            <p:ph type="body" idx="1"/>
          </p:nvPr>
        </p:nvSpPr>
        <p:spPr>
          <a:xfrm>
            <a:off x="678426" y="486309"/>
            <a:ext cx="10742851" cy="626525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sz="2200" dirty="0">
                <a:latin typeface="Book Antiqua" panose="02040602050305030304" pitchFamily="18" charset="0"/>
                <a:ea typeface="Arial"/>
                <a:cs typeface="Arial"/>
                <a:sym typeface="Arial"/>
              </a:rPr>
              <a:t>head is initially at cylinder number 53. The cylinders are numbered from 0 to 199.</a:t>
            </a:r>
            <a:endParaRPr sz="2200" b="0" i="0" dirty="0">
              <a:solidFill>
                <a:srgbClr val="40424E"/>
              </a:solidFill>
              <a:latin typeface="Book Antiqua" panose="02040602050305030304" pitchFamily="18" charset="0"/>
              <a:ea typeface="Arial"/>
              <a:cs typeface="Arial"/>
              <a:sym typeface="Arial"/>
            </a:endParaRPr>
          </a:p>
          <a:p>
            <a:pPr marL="304747" lvl="0" indent="-304747" algn="l" rtl="0">
              <a:lnSpc>
                <a:spcPct val="95000"/>
              </a:lnSpc>
              <a:spcBef>
                <a:spcPts val="1866"/>
              </a:spcBef>
              <a:spcAft>
                <a:spcPts val="0"/>
              </a:spcAft>
              <a:buClr>
                <a:schemeClr val="dk1"/>
              </a:buClr>
              <a:buSzPts val="2400"/>
              <a:buChar char="•"/>
            </a:pPr>
            <a:r>
              <a:rPr lang="en-US" sz="2200" dirty="0">
                <a:latin typeface="Book Antiqua" panose="02040602050305030304" pitchFamily="18" charset="0"/>
                <a:ea typeface="Arial"/>
                <a:cs typeface="Arial"/>
                <a:sym typeface="Arial"/>
              </a:rPr>
              <a:t>98, 183, 41, 122, 14, 124, 65, 67 </a:t>
            </a:r>
            <a:endParaRPr sz="2200" dirty="0">
              <a:latin typeface="Book Antiqua" panose="02040602050305030304" pitchFamily="18" charset="0"/>
            </a:endParaRPr>
          </a:p>
          <a:p>
            <a:pPr marL="304747" lvl="0" indent="-152347" algn="l" rtl="0">
              <a:lnSpc>
                <a:spcPct val="95000"/>
              </a:lnSpc>
              <a:spcBef>
                <a:spcPts val="1866"/>
              </a:spcBef>
              <a:spcAft>
                <a:spcPts val="0"/>
              </a:spcAft>
              <a:buClr>
                <a:schemeClr val="dk1"/>
              </a:buClr>
              <a:buSzPts val="2400"/>
              <a:buNone/>
            </a:pPr>
            <a:endParaRPr sz="2200" dirty="0">
              <a:latin typeface="Book Antiqua" panose="02040602050305030304" pitchFamily="18" charset="0"/>
            </a:endParaRPr>
          </a:p>
        </p:txBody>
      </p:sp>
      <p:sp>
        <p:nvSpPr>
          <p:cNvPr id="456" name="Google Shape;456;p52"/>
          <p:cNvSpPr txBox="1">
            <a:spLocks noGrp="1"/>
          </p:cNvSpPr>
          <p:nvPr>
            <p:ph type="sldNum" idx="12"/>
          </p:nvPr>
        </p:nvSpPr>
        <p:spPr>
          <a:xfrm>
            <a:off x="10182911" y="6338096"/>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sz="2200">
                <a:latin typeface="Book Antiqua" panose="02040602050305030304" pitchFamily="18" charset="0"/>
              </a:rPr>
              <a:t>39</a:t>
            </a:fld>
            <a:endParaRPr sz="2200">
              <a:latin typeface="Book Antiqua" panose="02040602050305030304" pitchFamily="18" charset="0"/>
            </a:endParaRPr>
          </a:p>
        </p:txBody>
      </p:sp>
      <p:pic>
        <p:nvPicPr>
          <p:cNvPr id="457" name="Google Shape;457;p52"/>
          <p:cNvPicPr preferRelativeResize="0"/>
          <p:nvPr/>
        </p:nvPicPr>
        <p:blipFill rotWithShape="1">
          <a:blip r:embed="rId3">
            <a:alphaModFix/>
          </a:blip>
          <a:srcRect/>
          <a:stretch/>
        </p:blipFill>
        <p:spPr>
          <a:xfrm>
            <a:off x="1243008" y="1390752"/>
            <a:ext cx="8939903" cy="983730"/>
          </a:xfrm>
          <a:prstGeom prst="rect">
            <a:avLst/>
          </a:prstGeom>
          <a:noFill/>
          <a:ln>
            <a:noFill/>
          </a:ln>
        </p:spPr>
      </p:pic>
      <p:pic>
        <p:nvPicPr>
          <p:cNvPr id="458" name="Google Shape;458;p52"/>
          <p:cNvPicPr preferRelativeResize="0"/>
          <p:nvPr/>
        </p:nvPicPr>
        <p:blipFill rotWithShape="1">
          <a:blip r:embed="rId4">
            <a:alphaModFix/>
          </a:blip>
          <a:srcRect/>
          <a:stretch/>
        </p:blipFill>
        <p:spPr>
          <a:xfrm>
            <a:off x="4060984" y="2358867"/>
            <a:ext cx="5511262" cy="1481456"/>
          </a:xfrm>
          <a:prstGeom prst="rect">
            <a:avLst/>
          </a:prstGeom>
          <a:noFill/>
          <a:ln>
            <a:noFill/>
          </a:ln>
        </p:spPr>
      </p:pic>
      <p:cxnSp>
        <p:nvCxnSpPr>
          <p:cNvPr id="459" name="Google Shape;459;p52"/>
          <p:cNvCxnSpPr/>
          <p:nvPr/>
        </p:nvCxnSpPr>
        <p:spPr>
          <a:xfrm>
            <a:off x="2225565" y="4013995"/>
            <a:ext cx="1104900" cy="619125"/>
          </a:xfrm>
          <a:prstGeom prst="straightConnector1">
            <a:avLst/>
          </a:prstGeom>
          <a:noFill/>
          <a:ln w="9525" cap="flat" cmpd="sng">
            <a:solidFill>
              <a:schemeClr val="accent1"/>
            </a:solidFill>
            <a:prstDash val="solid"/>
            <a:miter lim="800000"/>
            <a:headEnd type="none" w="sm" len="sm"/>
            <a:tailEnd type="triangle" w="med" len="med"/>
          </a:ln>
        </p:spPr>
      </p:cxnSp>
      <p:cxnSp>
        <p:nvCxnSpPr>
          <p:cNvPr id="460" name="Google Shape;460;p52"/>
          <p:cNvCxnSpPr/>
          <p:nvPr/>
        </p:nvCxnSpPr>
        <p:spPr>
          <a:xfrm flipH="1">
            <a:off x="2139840" y="3766345"/>
            <a:ext cx="7286625" cy="247650"/>
          </a:xfrm>
          <a:prstGeom prst="straightConnector1">
            <a:avLst/>
          </a:prstGeom>
          <a:noFill/>
          <a:ln w="9525" cap="flat" cmpd="sng">
            <a:solidFill>
              <a:schemeClr val="accent1"/>
            </a:solidFill>
            <a:prstDash val="solid"/>
            <a:miter lim="800000"/>
            <a:headEnd type="none" w="sm" len="sm"/>
            <a:tailEnd type="triangle" w="med" len="med"/>
          </a:ln>
        </p:spPr>
      </p:cxnSp>
      <p:sp>
        <p:nvSpPr>
          <p:cNvPr id="461" name="Google Shape;461;p52"/>
          <p:cNvSpPr txBox="1"/>
          <p:nvPr/>
        </p:nvSpPr>
        <p:spPr>
          <a:xfrm>
            <a:off x="853965" y="4966495"/>
            <a:ext cx="10391775" cy="14465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0" i="0" u="none" strike="noStrike" cap="none" dirty="0">
                <a:solidFill>
                  <a:schemeClr val="dk1"/>
                </a:solidFill>
                <a:latin typeface="Book Antiqua" panose="02040602050305030304" pitchFamily="18" charset="0"/>
                <a:ea typeface="Century Gothic"/>
                <a:cs typeface="Century Gothic"/>
                <a:sym typeface="Century Gothic"/>
              </a:rPr>
              <a:t>Total Head Movement using C-LOOK=[(65-53)+(67-65)+(98-67)+(122-98)+(124-122)+(183-124)+(183-14)+ (41-14)]</a:t>
            </a:r>
            <a:endParaRPr sz="2200" b="0" i="0" u="none" strike="noStrike" cap="none" dirty="0">
              <a:solidFill>
                <a:srgbClr val="000000"/>
              </a:solidFill>
              <a:latin typeface="Book Antiqua" panose="02040602050305030304" pitchFamily="18" charset="0"/>
              <a:sym typeface="Arial"/>
            </a:endParaRPr>
          </a:p>
          <a:p>
            <a:pPr marL="0" marR="0" lvl="0" indent="0" algn="l" rtl="0">
              <a:lnSpc>
                <a:spcPct val="100000"/>
              </a:lnSpc>
              <a:spcBef>
                <a:spcPts val="0"/>
              </a:spcBef>
              <a:spcAft>
                <a:spcPts val="0"/>
              </a:spcAft>
              <a:buClr>
                <a:srgbClr val="000000"/>
              </a:buClr>
              <a:buSzPts val="2400"/>
              <a:buFont typeface="Arial"/>
              <a:buNone/>
            </a:pPr>
            <a:r>
              <a:rPr lang="en-US" sz="2200" b="0" i="0" u="none" strike="noStrike" cap="none" dirty="0">
                <a:solidFill>
                  <a:schemeClr val="dk1"/>
                </a:solidFill>
                <a:latin typeface="Book Antiqua" panose="02040602050305030304" pitchFamily="18" charset="0"/>
                <a:ea typeface="Century Gothic"/>
                <a:cs typeface="Century Gothic"/>
                <a:sym typeface="Century Gothic"/>
              </a:rPr>
              <a:t>= 12+2+31+24+2+59+169+27)=326</a:t>
            </a:r>
            <a:endParaRPr sz="2200" b="0" i="0" u="none" strike="noStrike" cap="none" dirty="0">
              <a:solidFill>
                <a:srgbClr val="000000"/>
              </a:solidFill>
              <a:latin typeface="Book Antiqua" panose="02040602050305030304" pitchFamily="18" charset="0"/>
              <a:sym typeface="Arial"/>
            </a:endParaRPr>
          </a:p>
          <a:p>
            <a:pPr marL="0" marR="0" lvl="0" indent="0" algn="l" rtl="0">
              <a:lnSpc>
                <a:spcPct val="100000"/>
              </a:lnSpc>
              <a:spcBef>
                <a:spcPts val="0"/>
              </a:spcBef>
              <a:spcAft>
                <a:spcPts val="0"/>
              </a:spcAft>
              <a:buClr>
                <a:srgbClr val="000000"/>
              </a:buClr>
              <a:buSzPts val="2400"/>
              <a:buFont typeface="Arial"/>
              <a:buNone/>
            </a:pPr>
            <a:endParaRPr sz="2200" b="0" i="0" u="none" strike="noStrike" cap="none" dirty="0">
              <a:solidFill>
                <a:schemeClr val="dk1"/>
              </a:solidFill>
              <a:latin typeface="Book Antiqua" panose="02040602050305030304" pitchFamily="18" charset="0"/>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2424234" y="165538"/>
            <a:ext cx="7742912" cy="787400"/>
          </a:xfrm>
          <a:prstGeom prst="rect">
            <a:avLst/>
          </a:prstGeom>
          <a:noFill/>
          <a:ln>
            <a:noFill/>
          </a:ln>
        </p:spPr>
        <p:txBody>
          <a:bodyPr spcFirstLastPara="1" wrap="square" lIns="121875" tIns="60925" rIns="121875" bIns="60925" anchor="b" anchorCtr="0">
            <a:normAutofit fontScale="90000"/>
          </a:bodyPr>
          <a:lstStyle/>
          <a:p>
            <a:pPr lvl="0" algn="l" rtl="0">
              <a:lnSpc>
                <a:spcPct val="95000"/>
              </a:lnSpc>
              <a:spcBef>
                <a:spcPts val="600"/>
              </a:spcBef>
              <a:spcAft>
                <a:spcPts val="600"/>
              </a:spcAft>
              <a:buClr>
                <a:schemeClr val="dk1"/>
              </a:buClr>
              <a:buSzPts val="2400"/>
            </a:pPr>
            <a:r>
              <a:rPr lang="en-US" dirty="0">
                <a:latin typeface="Book Antiqua" panose="02040602050305030304" pitchFamily="18" charset="0"/>
              </a:rPr>
              <a:t>Basics in storage management</a:t>
            </a:r>
          </a:p>
        </p:txBody>
      </p:sp>
      <p:sp>
        <p:nvSpPr>
          <p:cNvPr id="124" name="Google Shape;124;p17"/>
          <p:cNvSpPr txBox="1">
            <a:spLocks noGrp="1"/>
          </p:cNvSpPr>
          <p:nvPr>
            <p:ph type="body" idx="1"/>
          </p:nvPr>
        </p:nvSpPr>
        <p:spPr>
          <a:xfrm>
            <a:off x="1117310" y="1193800"/>
            <a:ext cx="10157354" cy="4470400"/>
          </a:xfrm>
          <a:prstGeom prst="rect">
            <a:avLst/>
          </a:prstGeom>
          <a:noFill/>
          <a:ln>
            <a:noFill/>
          </a:ln>
        </p:spPr>
        <p:txBody>
          <a:bodyPr spcFirstLastPara="1" wrap="square" lIns="121875" tIns="60925" rIns="121875" bIns="60925" anchor="t" anchorCtr="0">
            <a:normAutofit/>
          </a:bodyPr>
          <a:lstStyle/>
          <a:p>
            <a:pPr marL="114300" indent="0">
              <a:buNone/>
            </a:pPr>
            <a:r>
              <a:rPr lang="en-IN" b="1" dirty="0">
                <a:latin typeface="Book Antiqua" panose="02040602050305030304" pitchFamily="18" charset="0"/>
              </a:rPr>
              <a:t>Definition:</a:t>
            </a:r>
          </a:p>
          <a:p>
            <a:r>
              <a:rPr lang="en-IN" dirty="0">
                <a:latin typeface="Book Antiqua" panose="02040602050305030304" pitchFamily="18" charset="0"/>
              </a:rPr>
              <a:t>Management of the data storage equipment’s that are used to store the user/computer generated data.</a:t>
            </a:r>
          </a:p>
          <a:p>
            <a:r>
              <a:rPr lang="en-IN" dirty="0">
                <a:latin typeface="Book Antiqua" panose="02040602050305030304" pitchFamily="18" charset="0"/>
              </a:rPr>
              <a:t>It is a process for users to optimize the use of storage devices and to protect the integrity of data for any media on which it resides. </a:t>
            </a:r>
          </a:p>
          <a:p>
            <a:r>
              <a:rPr lang="en-IN" dirty="0">
                <a:latin typeface="Book Antiqua" panose="02040602050305030304" pitchFamily="18" charset="0"/>
              </a:rPr>
              <a:t>It contain the different type of subcategories such as security, virtualization and more, as well as different types of provisioning or automation, which is generally made up the entire storage management software market</a:t>
            </a:r>
            <a:endParaRPr lang="en-US" dirty="0">
              <a:latin typeface="Book Antiqua" panose="02040602050305030304" pitchFamily="18" charset="0"/>
            </a:endParaRPr>
          </a:p>
          <a:p>
            <a:pPr marL="0" lvl="0" indent="0" algn="l" rtl="0">
              <a:lnSpc>
                <a:spcPct val="95000"/>
              </a:lnSpc>
              <a:spcBef>
                <a:spcPts val="1866"/>
              </a:spcBef>
              <a:spcAft>
                <a:spcPts val="0"/>
              </a:spcAft>
              <a:buClr>
                <a:schemeClr val="dk1"/>
              </a:buClr>
              <a:buSzPts val="2400"/>
              <a:buNone/>
            </a:pPr>
            <a:endParaRPr dirty="0">
              <a:latin typeface="Book Antiqua" panose="02040602050305030304" pitchFamily="18" charset="0"/>
            </a:endParaRPr>
          </a:p>
        </p:txBody>
      </p:sp>
      <p:sp>
        <p:nvSpPr>
          <p:cNvPr id="125" name="Google Shape;125;p17"/>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53"/>
          <p:cNvSpPr txBox="1">
            <a:spLocks noGrp="1"/>
          </p:cNvSpPr>
          <p:nvPr>
            <p:ph type="title"/>
          </p:nvPr>
        </p:nvSpPr>
        <p:spPr>
          <a:xfrm>
            <a:off x="1509794" y="381000"/>
            <a:ext cx="9169236" cy="6096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ct val="100000"/>
              <a:buFont typeface="Century Gothic"/>
              <a:buNone/>
            </a:pPr>
            <a:r>
              <a:rPr lang="en-US" sz="3600" b="1" dirty="0" err="1">
                <a:latin typeface="Book Antiqua" panose="02040602050305030304" pitchFamily="18" charset="0"/>
              </a:rPr>
              <a:t>No.of</a:t>
            </a:r>
            <a:r>
              <a:rPr lang="en-US" sz="3600" b="1" dirty="0">
                <a:latin typeface="Book Antiqua" panose="02040602050305030304" pitchFamily="18" charset="0"/>
              </a:rPr>
              <a:t> Head movements of All Algorithms</a:t>
            </a:r>
            <a:endParaRPr sz="3600" b="1" dirty="0">
              <a:latin typeface="Book Antiqua" panose="02040602050305030304" pitchFamily="18" charset="0"/>
            </a:endParaRPr>
          </a:p>
        </p:txBody>
      </p:sp>
      <p:sp>
        <p:nvSpPr>
          <p:cNvPr id="467" name="Google Shape;467;p53"/>
          <p:cNvSpPr txBox="1">
            <a:spLocks noGrp="1"/>
          </p:cNvSpPr>
          <p:nvPr>
            <p:ph type="body" idx="1"/>
          </p:nvPr>
        </p:nvSpPr>
        <p:spPr>
          <a:xfrm>
            <a:off x="379412" y="1295400"/>
            <a:ext cx="10895251" cy="48768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sz="2200" dirty="0">
                <a:latin typeface="Book Antiqua" panose="02040602050305030304" pitchFamily="18" charset="0"/>
              </a:rPr>
              <a:t>Total head movements</a:t>
            </a:r>
            <a:endParaRPr sz="2200" dirty="0">
              <a:latin typeface="Book Antiqua" panose="02040602050305030304" pitchFamily="18" charset="0"/>
            </a:endParaRPr>
          </a:p>
          <a:p>
            <a:pPr marL="761947" lvl="1" indent="-304747">
              <a:spcBef>
                <a:spcPts val="1866"/>
              </a:spcBef>
              <a:buSzPts val="2400"/>
              <a:buChar char="•"/>
            </a:pPr>
            <a:r>
              <a:rPr lang="en-US" sz="1800" dirty="0">
                <a:latin typeface="Book Antiqua" panose="02040602050305030304" pitchFamily="18" charset="0"/>
              </a:rPr>
              <a:t>1.FCFS=632</a:t>
            </a:r>
            <a:endParaRPr sz="1800" dirty="0">
              <a:latin typeface="Book Antiqua" panose="02040602050305030304" pitchFamily="18" charset="0"/>
            </a:endParaRPr>
          </a:p>
          <a:p>
            <a:pPr marL="761947" lvl="1" indent="-304747">
              <a:spcBef>
                <a:spcPts val="1866"/>
              </a:spcBef>
              <a:buSzPts val="2400"/>
              <a:buChar char="•"/>
            </a:pPr>
            <a:r>
              <a:rPr lang="en-US" sz="1800" dirty="0">
                <a:latin typeface="Book Antiqua" panose="02040602050305030304" pitchFamily="18" charset="0"/>
              </a:rPr>
              <a:t>2.SSTF=232</a:t>
            </a:r>
            <a:endParaRPr sz="1800" dirty="0">
              <a:latin typeface="Book Antiqua" panose="02040602050305030304" pitchFamily="18" charset="0"/>
            </a:endParaRPr>
          </a:p>
          <a:p>
            <a:pPr marL="761947" lvl="1" indent="-304747">
              <a:spcBef>
                <a:spcPts val="1866"/>
              </a:spcBef>
              <a:buSzPts val="2400"/>
              <a:buChar char="•"/>
            </a:pPr>
            <a:r>
              <a:rPr lang="en-US" sz="1800" dirty="0">
                <a:latin typeface="Book Antiqua" panose="02040602050305030304" pitchFamily="18" charset="0"/>
              </a:rPr>
              <a:t>3.SCAN=331or 234</a:t>
            </a:r>
            <a:endParaRPr sz="1800" dirty="0">
              <a:latin typeface="Book Antiqua" panose="02040602050305030304" pitchFamily="18" charset="0"/>
            </a:endParaRPr>
          </a:p>
          <a:p>
            <a:pPr marL="761947" lvl="1" indent="-304747">
              <a:spcBef>
                <a:spcPts val="1866"/>
              </a:spcBef>
              <a:buSzPts val="2400"/>
              <a:buChar char="•"/>
            </a:pPr>
            <a:r>
              <a:rPr lang="en-US" sz="1800" dirty="0">
                <a:latin typeface="Book Antiqua" panose="02040602050305030304" pitchFamily="18" charset="0"/>
              </a:rPr>
              <a:t>4. C-SCAN=386</a:t>
            </a:r>
            <a:endParaRPr sz="1800" dirty="0">
              <a:latin typeface="Book Antiqua" panose="02040602050305030304" pitchFamily="18" charset="0"/>
            </a:endParaRPr>
          </a:p>
          <a:p>
            <a:pPr marL="761947" lvl="1" indent="-304747">
              <a:spcBef>
                <a:spcPts val="1866"/>
              </a:spcBef>
              <a:buSzPts val="2400"/>
              <a:buChar char="•"/>
            </a:pPr>
            <a:r>
              <a:rPr lang="en-US" sz="1800" dirty="0">
                <a:latin typeface="Book Antiqua" panose="02040602050305030304" pitchFamily="18" charset="0"/>
              </a:rPr>
              <a:t>5.LOOK=299</a:t>
            </a:r>
            <a:endParaRPr sz="1800" dirty="0">
              <a:latin typeface="Book Antiqua" panose="02040602050305030304" pitchFamily="18" charset="0"/>
            </a:endParaRPr>
          </a:p>
          <a:p>
            <a:pPr marL="761947" lvl="1" indent="-304747">
              <a:spcBef>
                <a:spcPts val="1866"/>
              </a:spcBef>
              <a:buSzPts val="2400"/>
              <a:buChar char="•"/>
            </a:pPr>
            <a:r>
              <a:rPr lang="en-US" sz="1800" dirty="0">
                <a:latin typeface="Book Antiqua" panose="02040602050305030304" pitchFamily="18" charset="0"/>
              </a:rPr>
              <a:t>6.C-SCAN=326</a:t>
            </a:r>
            <a:endParaRPr sz="1800" dirty="0">
              <a:latin typeface="Book Antiqua" panose="02040602050305030304" pitchFamily="18" charset="0"/>
            </a:endParaRPr>
          </a:p>
        </p:txBody>
      </p:sp>
      <p:sp>
        <p:nvSpPr>
          <p:cNvPr id="468" name="Google Shape;468;p53"/>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40</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54"/>
          <p:cNvSpPr txBox="1">
            <a:spLocks noGrp="1"/>
          </p:cNvSpPr>
          <p:nvPr>
            <p:ph type="title"/>
          </p:nvPr>
        </p:nvSpPr>
        <p:spPr>
          <a:xfrm>
            <a:off x="1117309" y="304800"/>
            <a:ext cx="9049837" cy="6858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ct val="100000"/>
              <a:buFont typeface="Century Gothic"/>
              <a:buNone/>
            </a:pPr>
            <a:r>
              <a:rPr lang="en-US" sz="3600" b="1" dirty="0">
                <a:latin typeface="Book Antiqua" panose="02040602050305030304" pitchFamily="18" charset="0"/>
              </a:rPr>
              <a:t>Selection of a Disk-Scheduling Algorithm</a:t>
            </a:r>
            <a:endParaRPr sz="3600" b="1" dirty="0">
              <a:latin typeface="Book Antiqua" panose="02040602050305030304" pitchFamily="18" charset="0"/>
            </a:endParaRPr>
          </a:p>
        </p:txBody>
      </p:sp>
      <p:sp>
        <p:nvSpPr>
          <p:cNvPr id="474" name="Google Shape;474;p54"/>
          <p:cNvSpPr txBox="1">
            <a:spLocks noGrp="1"/>
          </p:cNvSpPr>
          <p:nvPr>
            <p:ph type="body" idx="1"/>
          </p:nvPr>
        </p:nvSpPr>
        <p:spPr>
          <a:xfrm>
            <a:off x="914161" y="990600"/>
            <a:ext cx="10972800" cy="5502276"/>
          </a:xfrm>
          <a:prstGeom prst="rect">
            <a:avLst/>
          </a:prstGeom>
          <a:noFill/>
          <a:ln>
            <a:noFill/>
          </a:ln>
        </p:spPr>
        <p:txBody>
          <a:bodyPr spcFirstLastPara="1" wrap="square" lIns="121875" tIns="60925" rIns="121875" bIns="60925" anchor="t" anchorCtr="0">
            <a:noAutofit/>
          </a:bodyPr>
          <a:lstStyle/>
          <a:p>
            <a:pPr marL="304747" lvl="0" indent="-304747" algn="l" rtl="0">
              <a:lnSpc>
                <a:spcPct val="95000"/>
              </a:lnSpc>
              <a:spcBef>
                <a:spcPts val="600"/>
              </a:spcBef>
              <a:spcAft>
                <a:spcPts val="600"/>
              </a:spcAft>
              <a:buClr>
                <a:schemeClr val="dk1"/>
              </a:buClr>
              <a:buSzPts val="1800"/>
              <a:buChar char="•"/>
            </a:pPr>
            <a:r>
              <a:rPr lang="en-US" sz="2200" dirty="0">
                <a:latin typeface="Book Antiqua" panose="02040602050305030304" pitchFamily="18" charset="0"/>
              </a:rPr>
              <a:t>SSTF is common and has a natural appeal</a:t>
            </a:r>
            <a:endParaRPr sz="2200" dirty="0">
              <a:latin typeface="Book Antiqua" panose="02040602050305030304" pitchFamily="18" charset="0"/>
            </a:endParaRPr>
          </a:p>
          <a:p>
            <a:pPr marL="304747" lvl="0" indent="-304747" algn="l" rtl="0">
              <a:lnSpc>
                <a:spcPct val="95000"/>
              </a:lnSpc>
              <a:spcBef>
                <a:spcPts val="600"/>
              </a:spcBef>
              <a:spcAft>
                <a:spcPts val="600"/>
              </a:spcAft>
              <a:buClr>
                <a:schemeClr val="dk1"/>
              </a:buClr>
              <a:buSzPts val="1800"/>
              <a:buChar char="•"/>
            </a:pPr>
            <a:r>
              <a:rPr lang="en-US" sz="2200" dirty="0">
                <a:latin typeface="Book Antiqua" panose="02040602050305030304" pitchFamily="18" charset="0"/>
              </a:rPr>
              <a:t>SCAN and C-SCAN perform better for systems that place a heavy load on the disk</a:t>
            </a:r>
            <a:endParaRPr sz="2200" dirty="0">
              <a:latin typeface="Book Antiqua" panose="02040602050305030304" pitchFamily="18" charset="0"/>
            </a:endParaRPr>
          </a:p>
          <a:p>
            <a:pPr marL="731392" lvl="1" indent="-304747" algn="l" rtl="0">
              <a:lnSpc>
                <a:spcPct val="95000"/>
              </a:lnSpc>
              <a:spcBef>
                <a:spcPts val="600"/>
              </a:spcBef>
              <a:spcAft>
                <a:spcPts val="600"/>
              </a:spcAft>
              <a:buClr>
                <a:schemeClr val="dk1"/>
              </a:buClr>
              <a:buSzPts val="1800"/>
              <a:buChar char="–"/>
            </a:pPr>
            <a:r>
              <a:rPr lang="en-US" sz="2200" dirty="0">
                <a:latin typeface="Book Antiqua" panose="02040602050305030304" pitchFamily="18" charset="0"/>
              </a:rPr>
              <a:t>Less starvation</a:t>
            </a:r>
            <a:endParaRPr sz="2200" dirty="0">
              <a:latin typeface="Book Antiqua" panose="02040602050305030304" pitchFamily="18" charset="0"/>
            </a:endParaRPr>
          </a:p>
          <a:p>
            <a:pPr marL="304747" lvl="0" indent="-304747" algn="l" rtl="0">
              <a:lnSpc>
                <a:spcPct val="95000"/>
              </a:lnSpc>
              <a:spcBef>
                <a:spcPts val="600"/>
              </a:spcBef>
              <a:spcAft>
                <a:spcPts val="600"/>
              </a:spcAft>
              <a:buClr>
                <a:schemeClr val="dk1"/>
              </a:buClr>
              <a:buSzPts val="1800"/>
              <a:buChar char="•"/>
            </a:pPr>
            <a:r>
              <a:rPr lang="en-US" sz="2200" dirty="0">
                <a:latin typeface="Book Antiqua" panose="02040602050305030304" pitchFamily="18" charset="0"/>
              </a:rPr>
              <a:t>Performance depends on the number and types of requests</a:t>
            </a:r>
            <a:endParaRPr sz="2200" dirty="0">
              <a:latin typeface="Book Antiqua" panose="02040602050305030304" pitchFamily="18" charset="0"/>
            </a:endParaRPr>
          </a:p>
          <a:p>
            <a:pPr marL="304747" lvl="0" indent="-304747" algn="l" rtl="0">
              <a:lnSpc>
                <a:spcPct val="95000"/>
              </a:lnSpc>
              <a:spcBef>
                <a:spcPts val="600"/>
              </a:spcBef>
              <a:spcAft>
                <a:spcPts val="600"/>
              </a:spcAft>
              <a:buClr>
                <a:schemeClr val="dk1"/>
              </a:buClr>
              <a:buSzPts val="1800"/>
              <a:buChar char="•"/>
            </a:pPr>
            <a:r>
              <a:rPr lang="en-US" sz="2200" dirty="0">
                <a:latin typeface="Book Antiqua" panose="02040602050305030304" pitchFamily="18" charset="0"/>
              </a:rPr>
              <a:t>Requests for disk service can be influenced by the file-allocation method</a:t>
            </a:r>
            <a:endParaRPr sz="2200" dirty="0">
              <a:latin typeface="Book Antiqua" panose="02040602050305030304" pitchFamily="18" charset="0"/>
            </a:endParaRPr>
          </a:p>
          <a:p>
            <a:pPr marL="731392" lvl="1" indent="-304747" algn="l" rtl="0">
              <a:lnSpc>
                <a:spcPct val="95000"/>
              </a:lnSpc>
              <a:spcBef>
                <a:spcPts val="600"/>
              </a:spcBef>
              <a:spcAft>
                <a:spcPts val="600"/>
              </a:spcAft>
              <a:buClr>
                <a:schemeClr val="dk1"/>
              </a:buClr>
              <a:buSzPts val="1800"/>
              <a:buChar char="–"/>
            </a:pPr>
            <a:r>
              <a:rPr lang="en-US" sz="2200" dirty="0">
                <a:latin typeface="Book Antiqua" panose="02040602050305030304" pitchFamily="18" charset="0"/>
              </a:rPr>
              <a:t>And metadata layout</a:t>
            </a:r>
            <a:endParaRPr sz="2200" dirty="0">
              <a:latin typeface="Book Antiqua" panose="02040602050305030304" pitchFamily="18" charset="0"/>
            </a:endParaRPr>
          </a:p>
          <a:p>
            <a:pPr marL="304747" lvl="0" indent="-304747" algn="l" rtl="0">
              <a:lnSpc>
                <a:spcPct val="95000"/>
              </a:lnSpc>
              <a:spcBef>
                <a:spcPts val="600"/>
              </a:spcBef>
              <a:spcAft>
                <a:spcPts val="600"/>
              </a:spcAft>
              <a:buClr>
                <a:schemeClr val="dk1"/>
              </a:buClr>
              <a:buSzPts val="1800"/>
              <a:buChar char="•"/>
            </a:pPr>
            <a:r>
              <a:rPr lang="en-US" sz="2200" dirty="0">
                <a:latin typeface="Book Antiqua" panose="02040602050305030304" pitchFamily="18" charset="0"/>
              </a:rPr>
              <a:t>The disk-scheduling algorithm should be written as a separate module of the operating system, allowing it to be replaced with a different algorithm if necessary</a:t>
            </a:r>
            <a:endParaRPr sz="2200" dirty="0">
              <a:latin typeface="Book Antiqua" panose="02040602050305030304" pitchFamily="18" charset="0"/>
            </a:endParaRPr>
          </a:p>
          <a:p>
            <a:pPr marL="304747" lvl="0" indent="-304747" algn="l" rtl="0">
              <a:lnSpc>
                <a:spcPct val="95000"/>
              </a:lnSpc>
              <a:spcBef>
                <a:spcPts val="600"/>
              </a:spcBef>
              <a:spcAft>
                <a:spcPts val="600"/>
              </a:spcAft>
              <a:buClr>
                <a:schemeClr val="dk1"/>
              </a:buClr>
              <a:buSzPts val="1800"/>
              <a:buChar char="•"/>
            </a:pPr>
            <a:r>
              <a:rPr lang="en-US" sz="2200" b="1" dirty="0">
                <a:latin typeface="Book Antiqua" panose="02040602050305030304" pitchFamily="18" charset="0"/>
              </a:rPr>
              <a:t>Either SSTF or LOOK is a reasonable choice for the default algorithm</a:t>
            </a:r>
            <a:endParaRPr sz="2200" dirty="0">
              <a:latin typeface="Book Antiqua" panose="02040602050305030304" pitchFamily="18" charset="0"/>
            </a:endParaRPr>
          </a:p>
          <a:p>
            <a:pPr marL="304747" lvl="0" indent="-304747" algn="l" rtl="0">
              <a:lnSpc>
                <a:spcPct val="95000"/>
              </a:lnSpc>
              <a:spcBef>
                <a:spcPts val="600"/>
              </a:spcBef>
              <a:spcAft>
                <a:spcPts val="600"/>
              </a:spcAft>
              <a:buClr>
                <a:schemeClr val="dk1"/>
              </a:buClr>
              <a:buSzPts val="1800"/>
              <a:buChar char="•"/>
            </a:pPr>
            <a:r>
              <a:rPr lang="en-US" sz="2200" dirty="0">
                <a:latin typeface="Book Antiqua" panose="02040602050305030304" pitchFamily="18" charset="0"/>
              </a:rPr>
              <a:t>What about rotational latency?</a:t>
            </a:r>
            <a:endParaRPr sz="2200" dirty="0">
              <a:latin typeface="Book Antiqua" panose="02040602050305030304" pitchFamily="18" charset="0"/>
            </a:endParaRPr>
          </a:p>
          <a:p>
            <a:pPr marL="731392" lvl="1" indent="-304747" algn="l" rtl="0">
              <a:lnSpc>
                <a:spcPct val="95000"/>
              </a:lnSpc>
              <a:spcBef>
                <a:spcPts val="600"/>
              </a:spcBef>
              <a:spcAft>
                <a:spcPts val="600"/>
              </a:spcAft>
              <a:buClr>
                <a:schemeClr val="dk1"/>
              </a:buClr>
              <a:buSzPts val="1800"/>
              <a:buChar char="–"/>
            </a:pPr>
            <a:r>
              <a:rPr lang="en-US" sz="2200" dirty="0">
                <a:latin typeface="Book Antiqua" panose="02040602050305030304" pitchFamily="18" charset="0"/>
              </a:rPr>
              <a:t>Difficult for OS to calculate</a:t>
            </a:r>
            <a:endParaRPr sz="2200" dirty="0">
              <a:latin typeface="Book Antiqua" panose="02040602050305030304" pitchFamily="18" charset="0"/>
            </a:endParaRPr>
          </a:p>
          <a:p>
            <a:pPr marL="304747" lvl="0" indent="-304747" algn="l" rtl="0">
              <a:lnSpc>
                <a:spcPct val="95000"/>
              </a:lnSpc>
              <a:spcBef>
                <a:spcPts val="600"/>
              </a:spcBef>
              <a:spcAft>
                <a:spcPts val="600"/>
              </a:spcAft>
              <a:buClr>
                <a:schemeClr val="dk1"/>
              </a:buClr>
              <a:buSzPts val="1800"/>
              <a:buChar char="•"/>
            </a:pPr>
            <a:r>
              <a:rPr lang="en-US" sz="2200" dirty="0">
                <a:latin typeface="Book Antiqua" panose="02040602050305030304" pitchFamily="18" charset="0"/>
              </a:rPr>
              <a:t>How does disk-based queueing effect OS queue ordering efforts?</a:t>
            </a:r>
            <a:endParaRPr sz="2200" dirty="0">
              <a:latin typeface="Book Antiqua" panose="02040602050305030304" pitchFamily="18" charset="0"/>
            </a:endParaRPr>
          </a:p>
          <a:p>
            <a:pPr marL="304747" lvl="0" indent="-190447" algn="l" rtl="0">
              <a:lnSpc>
                <a:spcPct val="95000"/>
              </a:lnSpc>
              <a:spcBef>
                <a:spcPts val="600"/>
              </a:spcBef>
              <a:spcAft>
                <a:spcPts val="600"/>
              </a:spcAft>
              <a:buClr>
                <a:schemeClr val="dk1"/>
              </a:buClr>
              <a:buSzPts val="1800"/>
              <a:buNone/>
            </a:pPr>
            <a:endParaRPr sz="2200" dirty="0">
              <a:latin typeface="Book Antiqua" panose="02040602050305030304" pitchFamily="18" charset="0"/>
            </a:endParaRPr>
          </a:p>
          <a:p>
            <a:pPr marL="304747" lvl="0" indent="-190447" algn="l" rtl="0">
              <a:lnSpc>
                <a:spcPct val="95000"/>
              </a:lnSpc>
              <a:spcBef>
                <a:spcPts val="600"/>
              </a:spcBef>
              <a:spcAft>
                <a:spcPts val="600"/>
              </a:spcAft>
              <a:buClr>
                <a:schemeClr val="dk1"/>
              </a:buClr>
              <a:buSzPts val="1800"/>
              <a:buNone/>
            </a:pPr>
            <a:endParaRPr sz="2200" dirty="0">
              <a:latin typeface="Book Antiqua" panose="02040602050305030304" pitchFamily="18" charset="0"/>
            </a:endParaRPr>
          </a:p>
        </p:txBody>
      </p:sp>
      <p:sp>
        <p:nvSpPr>
          <p:cNvPr id="475" name="Google Shape;475;p54"/>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41</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5"/>
          <p:cNvSpPr txBox="1">
            <a:spLocks noGrp="1"/>
          </p:cNvSpPr>
          <p:nvPr>
            <p:ph type="title"/>
          </p:nvPr>
        </p:nvSpPr>
        <p:spPr>
          <a:xfrm>
            <a:off x="3783742" y="63062"/>
            <a:ext cx="4621340" cy="775137"/>
          </a:xfrm>
          <a:prstGeom prst="rect">
            <a:avLst/>
          </a:prstGeom>
          <a:noFill/>
          <a:ln>
            <a:noFill/>
          </a:ln>
        </p:spPr>
        <p:txBody>
          <a:bodyPr spcFirstLastPara="1" wrap="square" lIns="121875" tIns="60925" rIns="121875" bIns="60925" anchor="b" anchorCtr="0">
            <a:noAutofit/>
          </a:bodyPr>
          <a:lstStyle/>
          <a:p>
            <a:pPr marL="0" lvl="0" indent="0" algn="ctr" rtl="0">
              <a:lnSpc>
                <a:spcPct val="85000"/>
              </a:lnSpc>
              <a:spcBef>
                <a:spcPts val="0"/>
              </a:spcBef>
              <a:spcAft>
                <a:spcPts val="0"/>
              </a:spcAft>
              <a:buClr>
                <a:schemeClr val="dk1"/>
              </a:buClr>
              <a:buSzPts val="4400"/>
              <a:buFont typeface="Century Gothic"/>
              <a:buNone/>
            </a:pPr>
            <a:r>
              <a:rPr lang="en-US" sz="3600" b="1" dirty="0">
                <a:latin typeface="Book Antiqua" panose="02040602050305030304" pitchFamily="18" charset="0"/>
              </a:rPr>
              <a:t>Disk Management</a:t>
            </a:r>
            <a:endParaRPr sz="3600" b="1" dirty="0">
              <a:latin typeface="Book Antiqua" panose="02040602050305030304" pitchFamily="18" charset="0"/>
            </a:endParaRPr>
          </a:p>
        </p:txBody>
      </p:sp>
      <p:sp>
        <p:nvSpPr>
          <p:cNvPr id="481" name="Google Shape;481;p55"/>
          <p:cNvSpPr txBox="1">
            <a:spLocks noGrp="1"/>
          </p:cNvSpPr>
          <p:nvPr>
            <p:ph type="body" idx="1"/>
          </p:nvPr>
        </p:nvSpPr>
        <p:spPr>
          <a:xfrm>
            <a:off x="1117308" y="1219200"/>
            <a:ext cx="9777703" cy="4800600"/>
          </a:xfrm>
          <a:prstGeom prst="rect">
            <a:avLst/>
          </a:prstGeom>
          <a:noFill/>
          <a:ln>
            <a:noFill/>
          </a:ln>
        </p:spPr>
        <p:txBody>
          <a:bodyPr spcFirstLastPara="1" wrap="square" lIns="121875" tIns="60925" rIns="121875" bIns="60925" anchor="t" anchorCtr="0">
            <a:noAutofit/>
          </a:bodyPr>
          <a:lstStyle/>
          <a:p>
            <a:pPr marL="304747" lvl="0" indent="-304747" algn="l" rtl="0">
              <a:lnSpc>
                <a:spcPct val="95000"/>
              </a:lnSpc>
              <a:spcBef>
                <a:spcPts val="0"/>
              </a:spcBef>
              <a:spcAft>
                <a:spcPts val="0"/>
              </a:spcAft>
              <a:buClr>
                <a:srgbClr val="3366FF"/>
              </a:buClr>
              <a:buSzPts val="1600"/>
              <a:buChar char="•"/>
            </a:pPr>
            <a:r>
              <a:rPr lang="en-US" sz="2200" b="1" dirty="0">
                <a:solidFill>
                  <a:srgbClr val="3366FF"/>
                </a:solidFill>
                <a:latin typeface="Book Antiqua" panose="02040602050305030304" pitchFamily="18" charset="0"/>
              </a:rPr>
              <a:t>Low-level formatting</a:t>
            </a:r>
            <a:r>
              <a:rPr lang="en-US" sz="2200" dirty="0">
                <a:latin typeface="Book Antiqua" panose="02040602050305030304" pitchFamily="18" charset="0"/>
              </a:rPr>
              <a:t>, or </a:t>
            </a:r>
            <a:r>
              <a:rPr lang="en-US" sz="2200" b="1" dirty="0">
                <a:solidFill>
                  <a:srgbClr val="3366FF"/>
                </a:solidFill>
                <a:latin typeface="Book Antiqua" panose="02040602050305030304" pitchFamily="18" charset="0"/>
              </a:rPr>
              <a:t>physical formatting</a:t>
            </a:r>
            <a:r>
              <a:rPr lang="en-US" sz="2200" dirty="0">
                <a:solidFill>
                  <a:srgbClr val="3366FF"/>
                </a:solidFill>
                <a:latin typeface="Book Antiqua" panose="02040602050305030304" pitchFamily="18" charset="0"/>
              </a:rPr>
              <a:t> </a:t>
            </a:r>
            <a:r>
              <a:rPr lang="en-US" sz="2200" dirty="0">
                <a:latin typeface="Book Antiqua" panose="02040602050305030304" pitchFamily="18" charset="0"/>
              </a:rPr>
              <a:t>— Dividing a disk into sectors that the disk controller can read and write</a:t>
            </a:r>
            <a:endParaRPr sz="2200" dirty="0">
              <a:latin typeface="Book Antiqua" panose="02040602050305030304" pitchFamily="18" charset="0"/>
            </a:endParaRPr>
          </a:p>
          <a:p>
            <a:pPr marL="731392" lvl="1" indent="-304747" algn="l" rtl="0">
              <a:lnSpc>
                <a:spcPct val="95000"/>
              </a:lnSpc>
              <a:spcBef>
                <a:spcPts val="1066"/>
              </a:spcBef>
              <a:spcAft>
                <a:spcPts val="0"/>
              </a:spcAft>
              <a:buClr>
                <a:schemeClr val="dk1"/>
              </a:buClr>
              <a:buSzPts val="1600"/>
              <a:buChar char="–"/>
            </a:pPr>
            <a:r>
              <a:rPr lang="en-US" sz="2200" dirty="0">
                <a:latin typeface="Book Antiqua" panose="02040602050305030304" pitchFamily="18" charset="0"/>
              </a:rPr>
              <a:t>Each sector can hold header information, plus data, plus error correction code (</a:t>
            </a:r>
            <a:r>
              <a:rPr lang="en-US" sz="2200" b="1" dirty="0">
                <a:solidFill>
                  <a:srgbClr val="3366FF"/>
                </a:solidFill>
                <a:latin typeface="Book Antiqua" panose="02040602050305030304" pitchFamily="18" charset="0"/>
              </a:rPr>
              <a:t>ECC</a:t>
            </a:r>
            <a:r>
              <a:rPr lang="en-US" sz="2200" dirty="0">
                <a:latin typeface="Book Antiqua" panose="02040602050305030304" pitchFamily="18" charset="0"/>
              </a:rPr>
              <a:t>)</a:t>
            </a:r>
            <a:endParaRPr sz="2200" dirty="0">
              <a:latin typeface="Book Antiqua" panose="02040602050305030304" pitchFamily="18" charset="0"/>
            </a:endParaRPr>
          </a:p>
          <a:p>
            <a:pPr marL="731392" lvl="1" indent="-304747" algn="l" rtl="0">
              <a:lnSpc>
                <a:spcPct val="95000"/>
              </a:lnSpc>
              <a:spcBef>
                <a:spcPts val="1066"/>
              </a:spcBef>
              <a:spcAft>
                <a:spcPts val="0"/>
              </a:spcAft>
              <a:buClr>
                <a:schemeClr val="dk1"/>
              </a:buClr>
              <a:buSzPts val="1600"/>
              <a:buChar char="–"/>
            </a:pPr>
            <a:r>
              <a:rPr lang="en-US" sz="2200" dirty="0">
                <a:latin typeface="Book Antiqua" panose="02040602050305030304" pitchFamily="18" charset="0"/>
              </a:rPr>
              <a:t>Usually 512 bytes of data but can be selectable</a:t>
            </a:r>
            <a:endParaRPr sz="2200" dirty="0">
              <a:latin typeface="Book Antiqua" panose="02040602050305030304" pitchFamily="18" charset="0"/>
            </a:endParaRPr>
          </a:p>
          <a:p>
            <a:pPr marL="304747" lvl="0" indent="-304747" algn="l" rtl="0">
              <a:lnSpc>
                <a:spcPct val="95000"/>
              </a:lnSpc>
              <a:spcBef>
                <a:spcPts val="1866"/>
              </a:spcBef>
              <a:spcAft>
                <a:spcPts val="0"/>
              </a:spcAft>
              <a:buClr>
                <a:schemeClr val="dk1"/>
              </a:buClr>
              <a:buSzPts val="1600"/>
              <a:buChar char="•"/>
            </a:pPr>
            <a:r>
              <a:rPr lang="en-US" sz="2200" dirty="0">
                <a:latin typeface="Book Antiqua" panose="02040602050305030304" pitchFamily="18" charset="0"/>
              </a:rPr>
              <a:t>To use a disk to hold files, the operating system still needs to record its own data structures on the disk</a:t>
            </a:r>
            <a:endParaRPr sz="2200" dirty="0">
              <a:latin typeface="Book Antiqua" panose="02040602050305030304" pitchFamily="18" charset="0"/>
            </a:endParaRPr>
          </a:p>
          <a:p>
            <a:pPr marL="731392" lvl="1" indent="-304747" algn="l" rtl="0">
              <a:lnSpc>
                <a:spcPct val="95000"/>
              </a:lnSpc>
              <a:spcBef>
                <a:spcPts val="1066"/>
              </a:spcBef>
              <a:spcAft>
                <a:spcPts val="0"/>
              </a:spcAft>
              <a:buClr>
                <a:srgbClr val="3366FF"/>
              </a:buClr>
              <a:buSzPts val="1600"/>
              <a:buChar char="–"/>
            </a:pPr>
            <a:r>
              <a:rPr lang="en-US" sz="2200" b="1" dirty="0">
                <a:solidFill>
                  <a:srgbClr val="3366FF"/>
                </a:solidFill>
                <a:latin typeface="Book Antiqua" panose="02040602050305030304" pitchFamily="18" charset="0"/>
              </a:rPr>
              <a:t>Partition</a:t>
            </a:r>
            <a:r>
              <a:rPr lang="en-US" sz="2200" dirty="0">
                <a:latin typeface="Book Antiqua" panose="02040602050305030304" pitchFamily="18" charset="0"/>
              </a:rPr>
              <a:t> the disk into one or more groups of cylinders, each treated as a logical disk</a:t>
            </a:r>
            <a:endParaRPr sz="2200" dirty="0">
              <a:latin typeface="Book Antiqua" panose="02040602050305030304" pitchFamily="18" charset="0"/>
            </a:endParaRPr>
          </a:p>
          <a:p>
            <a:pPr marL="731392" lvl="1" indent="-304747" algn="l" rtl="0">
              <a:lnSpc>
                <a:spcPct val="95000"/>
              </a:lnSpc>
              <a:spcBef>
                <a:spcPts val="1066"/>
              </a:spcBef>
              <a:spcAft>
                <a:spcPts val="0"/>
              </a:spcAft>
              <a:buClr>
                <a:srgbClr val="3366FF"/>
              </a:buClr>
              <a:buSzPts val="1600"/>
              <a:buChar char="–"/>
            </a:pPr>
            <a:r>
              <a:rPr lang="en-US" sz="2200" b="1" dirty="0">
                <a:solidFill>
                  <a:srgbClr val="3366FF"/>
                </a:solidFill>
                <a:latin typeface="Book Antiqua" panose="02040602050305030304" pitchFamily="18" charset="0"/>
              </a:rPr>
              <a:t>Logical formatting</a:t>
            </a:r>
            <a:r>
              <a:rPr lang="en-US" sz="2200" dirty="0">
                <a:solidFill>
                  <a:srgbClr val="3366FF"/>
                </a:solidFill>
                <a:latin typeface="Book Antiqua" panose="02040602050305030304" pitchFamily="18" charset="0"/>
              </a:rPr>
              <a:t> </a:t>
            </a:r>
            <a:r>
              <a:rPr lang="en-US" sz="2200" dirty="0">
                <a:latin typeface="Book Antiqua" panose="02040602050305030304" pitchFamily="18" charset="0"/>
              </a:rPr>
              <a:t>or “making a file system”</a:t>
            </a:r>
            <a:endParaRPr sz="2200" dirty="0">
              <a:latin typeface="Book Antiqua" panose="02040602050305030304" pitchFamily="18" charset="0"/>
            </a:endParaRPr>
          </a:p>
          <a:p>
            <a:pPr marL="731392" lvl="1" indent="-304747" algn="l" rtl="0">
              <a:lnSpc>
                <a:spcPct val="95000"/>
              </a:lnSpc>
              <a:spcBef>
                <a:spcPts val="1066"/>
              </a:spcBef>
              <a:spcAft>
                <a:spcPts val="0"/>
              </a:spcAft>
              <a:buClr>
                <a:schemeClr val="dk1"/>
              </a:buClr>
              <a:buSzPts val="1600"/>
              <a:buChar char="–"/>
            </a:pPr>
            <a:r>
              <a:rPr lang="en-US" sz="2200" dirty="0">
                <a:latin typeface="Book Antiqua" panose="02040602050305030304" pitchFamily="18" charset="0"/>
              </a:rPr>
              <a:t>To increase efficiency most file systems group blocks into </a:t>
            </a:r>
            <a:r>
              <a:rPr lang="en-US" sz="2200" b="1" dirty="0">
                <a:solidFill>
                  <a:srgbClr val="3366FF"/>
                </a:solidFill>
                <a:latin typeface="Book Antiqua" panose="02040602050305030304" pitchFamily="18" charset="0"/>
              </a:rPr>
              <a:t>clusters</a:t>
            </a:r>
            <a:endParaRPr sz="2200" dirty="0">
              <a:latin typeface="Book Antiqua" panose="02040602050305030304" pitchFamily="18" charset="0"/>
            </a:endParaRPr>
          </a:p>
          <a:p>
            <a:pPr marL="1158037" lvl="2" indent="-304747" algn="l" rtl="0">
              <a:lnSpc>
                <a:spcPct val="95000"/>
              </a:lnSpc>
              <a:spcBef>
                <a:spcPts val="1066"/>
              </a:spcBef>
              <a:spcAft>
                <a:spcPts val="0"/>
              </a:spcAft>
              <a:buClr>
                <a:schemeClr val="dk1"/>
              </a:buClr>
              <a:buSzPts val="1600"/>
              <a:buChar char="–"/>
            </a:pPr>
            <a:r>
              <a:rPr lang="en-US" sz="2200" dirty="0">
                <a:latin typeface="Book Antiqua" panose="02040602050305030304" pitchFamily="18" charset="0"/>
              </a:rPr>
              <a:t>Disk I/O done in blocks</a:t>
            </a:r>
            <a:endParaRPr sz="2200" dirty="0">
              <a:latin typeface="Book Antiqua" panose="02040602050305030304" pitchFamily="18" charset="0"/>
            </a:endParaRPr>
          </a:p>
          <a:p>
            <a:pPr marL="1158037" lvl="2" indent="-304747" algn="l" rtl="0">
              <a:lnSpc>
                <a:spcPct val="95000"/>
              </a:lnSpc>
              <a:spcBef>
                <a:spcPts val="1066"/>
              </a:spcBef>
              <a:spcAft>
                <a:spcPts val="0"/>
              </a:spcAft>
              <a:buClr>
                <a:schemeClr val="dk1"/>
              </a:buClr>
              <a:buSzPts val="1600"/>
              <a:buChar char="–"/>
            </a:pPr>
            <a:r>
              <a:rPr lang="en-US" sz="2200" dirty="0">
                <a:latin typeface="Book Antiqua" panose="02040602050305030304" pitchFamily="18" charset="0"/>
              </a:rPr>
              <a:t>File I/O done in clusters</a:t>
            </a:r>
            <a:endParaRPr sz="2200" dirty="0">
              <a:latin typeface="Book Antiqua" panose="02040602050305030304" pitchFamily="18" charset="0"/>
            </a:endParaRPr>
          </a:p>
          <a:p>
            <a:pPr marL="304747" lvl="0" indent="-152347" algn="l" rtl="0">
              <a:lnSpc>
                <a:spcPct val="95000"/>
              </a:lnSpc>
              <a:spcBef>
                <a:spcPts val="1866"/>
              </a:spcBef>
              <a:spcAft>
                <a:spcPts val="0"/>
              </a:spcAft>
              <a:buClr>
                <a:schemeClr val="dk1"/>
              </a:buClr>
              <a:buSzPts val="2400"/>
              <a:buNone/>
            </a:pPr>
            <a:endParaRPr sz="2200" dirty="0">
              <a:latin typeface="Book Antiqua" panose="02040602050305030304" pitchFamily="18" charset="0"/>
            </a:endParaRPr>
          </a:p>
        </p:txBody>
      </p:sp>
      <p:sp>
        <p:nvSpPr>
          <p:cNvPr id="482" name="Google Shape;482;p55"/>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sz="2200">
                <a:latin typeface="Book Antiqua" panose="02040602050305030304" pitchFamily="18" charset="0"/>
              </a:rPr>
              <a:t>42</a:t>
            </a:fld>
            <a:endParaRPr sz="2200">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6"/>
          <p:cNvSpPr txBox="1">
            <a:spLocks noGrp="1"/>
          </p:cNvSpPr>
          <p:nvPr>
            <p:ph type="title"/>
          </p:nvPr>
        </p:nvSpPr>
        <p:spPr>
          <a:xfrm>
            <a:off x="3315803" y="340272"/>
            <a:ext cx="6371312" cy="691055"/>
          </a:xfrm>
          <a:prstGeom prst="rect">
            <a:avLst/>
          </a:prstGeom>
          <a:noFill/>
          <a:ln>
            <a:noFill/>
          </a:ln>
        </p:spPr>
        <p:txBody>
          <a:bodyPr spcFirstLastPara="1" wrap="square" lIns="121875" tIns="60925" rIns="121875" bIns="60925" anchor="b" anchorCtr="0">
            <a:normAutofit/>
          </a:bodyPr>
          <a:lstStyle/>
          <a:p>
            <a:pPr marL="0" lvl="0" indent="0" algn="ctr" rtl="0">
              <a:lnSpc>
                <a:spcPct val="85000"/>
              </a:lnSpc>
              <a:spcBef>
                <a:spcPts val="0"/>
              </a:spcBef>
              <a:spcAft>
                <a:spcPts val="0"/>
              </a:spcAft>
              <a:buClr>
                <a:schemeClr val="dk1"/>
              </a:buClr>
              <a:buSzPts val="4400"/>
              <a:buFont typeface="Century Gothic"/>
              <a:buNone/>
            </a:pPr>
            <a:r>
              <a:rPr lang="en-US" sz="3600" b="1" dirty="0">
                <a:latin typeface="Book Antiqua" panose="02040602050305030304" pitchFamily="18" charset="0"/>
              </a:rPr>
              <a:t>Disk Management (Cont.)</a:t>
            </a:r>
            <a:endParaRPr sz="3600" b="1" dirty="0">
              <a:latin typeface="Book Antiqua" panose="02040602050305030304" pitchFamily="18" charset="0"/>
            </a:endParaRPr>
          </a:p>
        </p:txBody>
      </p:sp>
      <p:sp>
        <p:nvSpPr>
          <p:cNvPr id="488" name="Google Shape;488;p56"/>
          <p:cNvSpPr txBox="1">
            <a:spLocks noGrp="1"/>
          </p:cNvSpPr>
          <p:nvPr>
            <p:ph type="body" idx="1"/>
          </p:nvPr>
        </p:nvSpPr>
        <p:spPr>
          <a:xfrm>
            <a:off x="1117308" y="1295400"/>
            <a:ext cx="10768303" cy="48768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rgbClr val="3366FF"/>
              </a:buClr>
              <a:buSzPts val="2400"/>
              <a:buChar char="•"/>
            </a:pPr>
            <a:r>
              <a:rPr lang="en-US" sz="2200" b="1" dirty="0">
                <a:solidFill>
                  <a:srgbClr val="3366FF"/>
                </a:solidFill>
                <a:latin typeface="Book Antiqua" panose="02040602050305030304" pitchFamily="18" charset="0"/>
              </a:rPr>
              <a:t>Raw disk </a:t>
            </a:r>
            <a:r>
              <a:rPr lang="en-US" sz="2200" dirty="0">
                <a:latin typeface="Book Antiqua" panose="02040602050305030304" pitchFamily="18" charset="0"/>
              </a:rPr>
              <a:t>access for apps that want to do their own block management, keep OS out of the way (databases for example)</a:t>
            </a:r>
            <a:endParaRPr sz="2200" dirty="0">
              <a:latin typeface="Book Antiqua" panose="02040602050305030304" pitchFamily="18" charset="0"/>
            </a:endParaRPr>
          </a:p>
          <a:p>
            <a:pPr marL="304747" lvl="0" indent="-304747" algn="l" rtl="0">
              <a:lnSpc>
                <a:spcPct val="95000"/>
              </a:lnSpc>
              <a:spcBef>
                <a:spcPts val="1866"/>
              </a:spcBef>
              <a:spcAft>
                <a:spcPts val="0"/>
              </a:spcAft>
              <a:buClr>
                <a:schemeClr val="dk1"/>
              </a:buClr>
              <a:buSzPts val="2400"/>
              <a:buChar char="•"/>
            </a:pPr>
            <a:r>
              <a:rPr lang="en-US" sz="2200" dirty="0">
                <a:latin typeface="Book Antiqua" panose="02040602050305030304" pitchFamily="18" charset="0"/>
              </a:rPr>
              <a:t>Boot block initializes system</a:t>
            </a:r>
            <a:endParaRPr sz="2200" dirty="0">
              <a:latin typeface="Book Antiqua" panose="02040602050305030304" pitchFamily="18" charset="0"/>
            </a:endParaRPr>
          </a:p>
          <a:p>
            <a:pPr marL="731392" lvl="1" indent="-304747" algn="l" rtl="0">
              <a:lnSpc>
                <a:spcPct val="95000"/>
              </a:lnSpc>
              <a:spcBef>
                <a:spcPts val="1066"/>
              </a:spcBef>
              <a:spcAft>
                <a:spcPts val="0"/>
              </a:spcAft>
              <a:buClr>
                <a:schemeClr val="dk1"/>
              </a:buClr>
              <a:buSzPts val="2000"/>
              <a:buChar char="–"/>
            </a:pPr>
            <a:r>
              <a:rPr lang="en-US" sz="2200" dirty="0">
                <a:latin typeface="Book Antiqua" panose="02040602050305030304" pitchFamily="18" charset="0"/>
              </a:rPr>
              <a:t>The bootstrap is stored in ROM</a:t>
            </a:r>
            <a:endParaRPr sz="2200" dirty="0">
              <a:latin typeface="Book Antiqua" panose="02040602050305030304" pitchFamily="18" charset="0"/>
            </a:endParaRPr>
          </a:p>
          <a:p>
            <a:pPr marL="731392" lvl="1" indent="-304747" algn="l" rtl="0">
              <a:lnSpc>
                <a:spcPct val="95000"/>
              </a:lnSpc>
              <a:spcBef>
                <a:spcPts val="1066"/>
              </a:spcBef>
              <a:spcAft>
                <a:spcPts val="0"/>
              </a:spcAft>
              <a:buClr>
                <a:srgbClr val="3366FF"/>
              </a:buClr>
              <a:buSzPts val="2000"/>
              <a:buChar char="–"/>
            </a:pPr>
            <a:r>
              <a:rPr lang="en-US" sz="2200" b="1" dirty="0">
                <a:solidFill>
                  <a:srgbClr val="3366FF"/>
                </a:solidFill>
                <a:latin typeface="Book Antiqua" panose="02040602050305030304" pitchFamily="18" charset="0"/>
              </a:rPr>
              <a:t>Bootstrap loader</a:t>
            </a:r>
            <a:r>
              <a:rPr lang="en-US" sz="2200" dirty="0">
                <a:solidFill>
                  <a:srgbClr val="3366FF"/>
                </a:solidFill>
                <a:latin typeface="Book Antiqua" panose="02040602050305030304" pitchFamily="18" charset="0"/>
              </a:rPr>
              <a:t> </a:t>
            </a:r>
            <a:r>
              <a:rPr lang="en-US" sz="2200" dirty="0">
                <a:latin typeface="Book Antiqua" panose="02040602050305030304" pitchFamily="18" charset="0"/>
              </a:rPr>
              <a:t>program stored in boot blocks of boot partition</a:t>
            </a:r>
            <a:endParaRPr sz="2200" dirty="0">
              <a:latin typeface="Book Antiqua" panose="02040602050305030304" pitchFamily="18" charset="0"/>
            </a:endParaRPr>
          </a:p>
          <a:p>
            <a:pPr marL="304747" lvl="0" indent="-304747" algn="l" rtl="0">
              <a:lnSpc>
                <a:spcPct val="95000"/>
              </a:lnSpc>
              <a:spcBef>
                <a:spcPts val="1866"/>
              </a:spcBef>
              <a:spcAft>
                <a:spcPts val="0"/>
              </a:spcAft>
              <a:buClr>
                <a:schemeClr val="dk1"/>
              </a:buClr>
              <a:buSzPts val="2400"/>
              <a:buChar char="•"/>
            </a:pPr>
            <a:r>
              <a:rPr lang="en-US" sz="2200" dirty="0">
                <a:latin typeface="Book Antiqua" panose="02040602050305030304" pitchFamily="18" charset="0"/>
              </a:rPr>
              <a:t>Methods such as </a:t>
            </a:r>
            <a:r>
              <a:rPr lang="en-US" sz="2200" b="1" dirty="0">
                <a:solidFill>
                  <a:srgbClr val="3366FF"/>
                </a:solidFill>
                <a:latin typeface="Book Antiqua" panose="02040602050305030304" pitchFamily="18" charset="0"/>
              </a:rPr>
              <a:t>sector sparing</a:t>
            </a:r>
            <a:r>
              <a:rPr lang="en-US" sz="2200" dirty="0">
                <a:solidFill>
                  <a:srgbClr val="3366FF"/>
                </a:solidFill>
                <a:latin typeface="Book Antiqua" panose="02040602050305030304" pitchFamily="18" charset="0"/>
              </a:rPr>
              <a:t> </a:t>
            </a:r>
            <a:r>
              <a:rPr lang="en-US" sz="2200" dirty="0">
                <a:latin typeface="Book Antiqua" panose="02040602050305030304" pitchFamily="18" charset="0"/>
              </a:rPr>
              <a:t>used to handle bad blocks</a:t>
            </a:r>
            <a:endParaRPr sz="2200" dirty="0">
              <a:latin typeface="Book Antiqua" panose="02040602050305030304" pitchFamily="18" charset="0"/>
            </a:endParaRPr>
          </a:p>
        </p:txBody>
      </p:sp>
      <p:sp>
        <p:nvSpPr>
          <p:cNvPr id="489" name="Google Shape;489;p56"/>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43</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7"/>
          <p:cNvSpPr txBox="1">
            <a:spLocks noGrp="1"/>
          </p:cNvSpPr>
          <p:nvPr>
            <p:ph type="title"/>
          </p:nvPr>
        </p:nvSpPr>
        <p:spPr>
          <a:xfrm>
            <a:off x="3105825" y="292100"/>
            <a:ext cx="4824230" cy="7874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sz="3600" b="1" dirty="0">
                <a:latin typeface="Book Antiqua" panose="02040602050305030304" pitchFamily="18" charset="0"/>
              </a:rPr>
              <a:t>File System Interface</a:t>
            </a:r>
            <a:endParaRPr sz="3600" b="1" dirty="0">
              <a:latin typeface="Book Antiqua" panose="02040602050305030304" pitchFamily="18" charset="0"/>
            </a:endParaRPr>
          </a:p>
        </p:txBody>
      </p:sp>
      <p:sp>
        <p:nvSpPr>
          <p:cNvPr id="495" name="Google Shape;495;p57"/>
          <p:cNvSpPr txBox="1">
            <a:spLocks noGrp="1"/>
          </p:cNvSpPr>
          <p:nvPr>
            <p:ph type="body" idx="1"/>
          </p:nvPr>
        </p:nvSpPr>
        <p:spPr>
          <a:xfrm>
            <a:off x="1117310" y="1193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sz="2200" dirty="0">
                <a:latin typeface="Book Antiqua" panose="02040602050305030304" pitchFamily="18" charset="0"/>
              </a:rPr>
              <a:t>File Concept</a:t>
            </a:r>
            <a:endParaRPr sz="2200" dirty="0">
              <a:latin typeface="Book Antiqua" panose="02040602050305030304" pitchFamily="18" charset="0"/>
            </a:endParaRPr>
          </a:p>
          <a:p>
            <a:pPr marL="304747" lvl="0" indent="-304747" algn="l" rtl="0">
              <a:lnSpc>
                <a:spcPct val="95000"/>
              </a:lnSpc>
              <a:spcBef>
                <a:spcPts val="1866"/>
              </a:spcBef>
              <a:spcAft>
                <a:spcPts val="0"/>
              </a:spcAft>
              <a:buClr>
                <a:schemeClr val="dk1"/>
              </a:buClr>
              <a:buSzPts val="2400"/>
              <a:buChar char="•"/>
            </a:pPr>
            <a:r>
              <a:rPr lang="en-US" sz="2200" dirty="0">
                <a:latin typeface="Book Antiqua" panose="02040602050305030304" pitchFamily="18" charset="0"/>
              </a:rPr>
              <a:t>File Access Methods</a:t>
            </a:r>
            <a:endParaRPr sz="2200" dirty="0">
              <a:latin typeface="Book Antiqua" panose="02040602050305030304" pitchFamily="18" charset="0"/>
            </a:endParaRPr>
          </a:p>
          <a:p>
            <a:pPr marL="304747" lvl="0" indent="-304747" algn="l" rtl="0">
              <a:lnSpc>
                <a:spcPct val="95000"/>
              </a:lnSpc>
              <a:spcBef>
                <a:spcPts val="1866"/>
              </a:spcBef>
              <a:spcAft>
                <a:spcPts val="0"/>
              </a:spcAft>
              <a:buClr>
                <a:schemeClr val="dk1"/>
              </a:buClr>
              <a:buSzPts val="2400"/>
              <a:buChar char="•"/>
            </a:pPr>
            <a:r>
              <a:rPr lang="en-US" sz="2200" dirty="0">
                <a:latin typeface="Book Antiqua" panose="02040602050305030304" pitchFamily="18" charset="0"/>
              </a:rPr>
              <a:t>File Sharing and Protection</a:t>
            </a:r>
          </a:p>
          <a:p>
            <a:pPr marL="0" lvl="0" indent="0" algn="l" rtl="0">
              <a:lnSpc>
                <a:spcPct val="95000"/>
              </a:lnSpc>
              <a:spcBef>
                <a:spcPts val="1866"/>
              </a:spcBef>
              <a:spcAft>
                <a:spcPts val="0"/>
              </a:spcAft>
              <a:buClr>
                <a:schemeClr val="dk1"/>
              </a:buClr>
              <a:buSzPts val="2400"/>
              <a:buNone/>
            </a:pPr>
            <a:r>
              <a:rPr lang="en-US" sz="2200" b="1" dirty="0">
                <a:latin typeface="Book Antiqua" panose="02040602050305030304" pitchFamily="18" charset="0"/>
              </a:rPr>
              <a:t>Objective</a:t>
            </a:r>
          </a:p>
          <a:p>
            <a:pPr marL="304747" lvl="0" indent="-304747" algn="l" rtl="0">
              <a:lnSpc>
                <a:spcPct val="95000"/>
              </a:lnSpc>
              <a:spcBef>
                <a:spcPts val="0"/>
              </a:spcBef>
              <a:spcAft>
                <a:spcPts val="0"/>
              </a:spcAft>
              <a:buClr>
                <a:schemeClr val="dk1"/>
              </a:buClr>
              <a:buSzPts val="2400"/>
              <a:buChar char="•"/>
            </a:pPr>
            <a:endParaRPr lang="en-US" sz="2200" dirty="0">
              <a:latin typeface="Book Antiqua" panose="02040602050305030304" pitchFamily="18" charset="0"/>
            </a:endParaRPr>
          </a:p>
          <a:p>
            <a:pPr marL="304747" lvl="0" indent="-304747" algn="l" rtl="0">
              <a:lnSpc>
                <a:spcPct val="95000"/>
              </a:lnSpc>
              <a:spcBef>
                <a:spcPts val="0"/>
              </a:spcBef>
              <a:spcAft>
                <a:spcPts val="0"/>
              </a:spcAft>
              <a:buClr>
                <a:schemeClr val="dk1"/>
              </a:buClr>
              <a:buSzPts val="2400"/>
              <a:buChar char="•"/>
            </a:pPr>
            <a:r>
              <a:rPr lang="en-US" sz="2200" dirty="0">
                <a:latin typeface="Book Antiqua" panose="02040602050305030304" pitchFamily="18" charset="0"/>
              </a:rPr>
              <a:t>To explain the function of file systems </a:t>
            </a:r>
          </a:p>
          <a:p>
            <a:pPr marL="304747" lvl="0" indent="-304747" algn="l" rtl="0">
              <a:lnSpc>
                <a:spcPct val="95000"/>
              </a:lnSpc>
              <a:spcBef>
                <a:spcPts val="1866"/>
              </a:spcBef>
              <a:spcAft>
                <a:spcPts val="0"/>
              </a:spcAft>
              <a:buClr>
                <a:schemeClr val="dk1"/>
              </a:buClr>
              <a:buSzPts val="2400"/>
              <a:buChar char="•"/>
            </a:pPr>
            <a:r>
              <a:rPr lang="en-US" sz="2200" dirty="0">
                <a:latin typeface="Book Antiqua" panose="02040602050305030304" pitchFamily="18" charset="0"/>
              </a:rPr>
              <a:t> To describe the interfaces to file systems </a:t>
            </a:r>
          </a:p>
          <a:p>
            <a:pPr marL="304747" lvl="0" indent="-304747" algn="l" rtl="0">
              <a:lnSpc>
                <a:spcPct val="95000"/>
              </a:lnSpc>
              <a:spcBef>
                <a:spcPts val="1866"/>
              </a:spcBef>
              <a:spcAft>
                <a:spcPts val="0"/>
              </a:spcAft>
              <a:buClr>
                <a:schemeClr val="dk1"/>
              </a:buClr>
              <a:buSzPts val="2400"/>
              <a:buChar char="•"/>
            </a:pPr>
            <a:r>
              <a:rPr lang="en-US" sz="2200" dirty="0">
                <a:latin typeface="Book Antiqua" panose="02040602050305030304" pitchFamily="18" charset="0"/>
              </a:rPr>
              <a:t> To discuss file-system design tradeoffs, including access methods, file sharing, file locking, and  structures</a:t>
            </a:r>
          </a:p>
          <a:p>
            <a:pPr marL="0" lvl="0" indent="0" algn="l" rtl="0">
              <a:lnSpc>
                <a:spcPct val="95000"/>
              </a:lnSpc>
              <a:spcBef>
                <a:spcPts val="1866"/>
              </a:spcBef>
              <a:spcAft>
                <a:spcPts val="0"/>
              </a:spcAft>
              <a:buClr>
                <a:schemeClr val="dk1"/>
              </a:buClr>
              <a:buSzPts val="2400"/>
              <a:buNone/>
            </a:pPr>
            <a:endParaRPr lang="en-US" sz="2200" b="1" dirty="0">
              <a:latin typeface="Book Antiqua" panose="02040602050305030304" pitchFamily="18" charset="0"/>
            </a:endParaRPr>
          </a:p>
          <a:p>
            <a:pPr marL="0" lvl="0" indent="0" algn="l" rtl="0">
              <a:lnSpc>
                <a:spcPct val="95000"/>
              </a:lnSpc>
              <a:spcBef>
                <a:spcPts val="1866"/>
              </a:spcBef>
              <a:spcAft>
                <a:spcPts val="0"/>
              </a:spcAft>
              <a:buClr>
                <a:schemeClr val="dk1"/>
              </a:buClr>
              <a:buSzPts val="2400"/>
              <a:buNone/>
            </a:pPr>
            <a:endParaRPr sz="2200" b="1" dirty="0">
              <a:latin typeface="Book Antiqua" panose="02040602050305030304" pitchFamily="18" charset="0"/>
            </a:endParaRPr>
          </a:p>
        </p:txBody>
      </p:sp>
      <p:sp>
        <p:nvSpPr>
          <p:cNvPr id="496" name="Google Shape;496;p57"/>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44</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0"/>
          <p:cNvSpPr txBox="1">
            <a:spLocks noGrp="1"/>
          </p:cNvSpPr>
          <p:nvPr>
            <p:ph type="title"/>
          </p:nvPr>
        </p:nvSpPr>
        <p:spPr>
          <a:xfrm>
            <a:off x="227013" y="76200"/>
            <a:ext cx="9829800" cy="1219200"/>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85000"/>
              </a:lnSpc>
              <a:spcBef>
                <a:spcPts val="0"/>
              </a:spcBef>
              <a:spcAft>
                <a:spcPts val="0"/>
              </a:spcAft>
              <a:buClr>
                <a:schemeClr val="dk1"/>
              </a:buClr>
              <a:buSzPct val="100000"/>
              <a:buFont typeface="Century Gothic"/>
              <a:buNone/>
            </a:pPr>
            <a:r>
              <a:rPr lang="en-US" dirty="0"/>
              <a:t>File Concept</a:t>
            </a:r>
            <a:br>
              <a:rPr lang="en-US" dirty="0"/>
            </a:br>
            <a:endParaRPr dirty="0"/>
          </a:p>
        </p:txBody>
      </p:sp>
      <p:sp>
        <p:nvSpPr>
          <p:cNvPr id="516" name="Google Shape;516;p60"/>
          <p:cNvSpPr txBox="1">
            <a:spLocks noGrp="1"/>
          </p:cNvSpPr>
          <p:nvPr>
            <p:ph type="body" idx="1"/>
          </p:nvPr>
        </p:nvSpPr>
        <p:spPr>
          <a:xfrm>
            <a:off x="303213" y="872358"/>
            <a:ext cx="10971451" cy="5410200"/>
          </a:xfrm>
          <a:prstGeom prst="rect">
            <a:avLst/>
          </a:prstGeom>
          <a:noFill/>
          <a:ln>
            <a:noFill/>
          </a:ln>
        </p:spPr>
        <p:txBody>
          <a:bodyPr spcFirstLastPara="1" wrap="square" lIns="121875" tIns="60925" rIns="121875" bIns="60925" anchor="t" anchorCtr="0">
            <a:noAutofit/>
          </a:bodyPr>
          <a:lstStyle/>
          <a:p>
            <a:pPr marL="304747" lvl="0" indent="-304747" algn="just" rtl="0">
              <a:lnSpc>
                <a:spcPct val="112000"/>
              </a:lnSpc>
              <a:spcBef>
                <a:spcPts val="600"/>
              </a:spcBef>
              <a:spcAft>
                <a:spcPts val="600"/>
              </a:spcAft>
              <a:buClr>
                <a:srgbClr val="000000"/>
              </a:buClr>
              <a:buSzPct val="100000"/>
              <a:buChar char="•"/>
            </a:pPr>
            <a:r>
              <a:rPr lang="en-US" sz="1800" b="0" i="0" dirty="0">
                <a:solidFill>
                  <a:srgbClr val="000000"/>
                </a:solidFill>
                <a:ea typeface="Arial"/>
                <a:cs typeface="Arial"/>
                <a:sym typeface="Arial"/>
              </a:rPr>
              <a:t>A file is a named collection of related information that is recorded on secondary storage such as magnetic disks, magnetic tapes and optical disks. In general, a file is a sequence of bits, bytes, lines or records whose meaning is defined by the files creator and user.</a:t>
            </a:r>
            <a:endParaRPr sz="1800" dirty="0"/>
          </a:p>
          <a:p>
            <a:pPr marL="304747" lvl="0" indent="-304747" algn="just" rtl="0">
              <a:lnSpc>
                <a:spcPct val="112000"/>
              </a:lnSpc>
              <a:spcBef>
                <a:spcPts val="600"/>
              </a:spcBef>
              <a:spcAft>
                <a:spcPts val="600"/>
              </a:spcAft>
              <a:buClr>
                <a:srgbClr val="000000"/>
              </a:buClr>
              <a:buSzPct val="100000"/>
              <a:buChar char="•"/>
            </a:pPr>
            <a:r>
              <a:rPr lang="en-US" sz="1800" b="1" i="0" dirty="0">
                <a:solidFill>
                  <a:srgbClr val="000000"/>
                </a:solidFill>
                <a:ea typeface="Times New Roman"/>
                <a:cs typeface="Times New Roman"/>
                <a:sym typeface="Times New Roman"/>
              </a:rPr>
              <a:t>Files</a:t>
            </a:r>
            <a:r>
              <a:rPr lang="en-US" sz="1800" b="0" i="0" dirty="0">
                <a:solidFill>
                  <a:srgbClr val="000000"/>
                </a:solidFill>
                <a:ea typeface="Times New Roman"/>
                <a:cs typeface="Times New Roman"/>
                <a:sym typeface="Times New Roman"/>
              </a:rPr>
              <a:t> are the most important mechanism for storing data permanently on mass-storage devices. </a:t>
            </a:r>
            <a:r>
              <a:rPr lang="en-US" sz="1800" b="0" i="1" dirty="0">
                <a:solidFill>
                  <a:srgbClr val="000000"/>
                </a:solidFill>
                <a:ea typeface="Times New Roman"/>
                <a:cs typeface="Times New Roman"/>
                <a:sym typeface="Times New Roman"/>
              </a:rPr>
              <a:t>Permanently</a:t>
            </a:r>
            <a:r>
              <a:rPr lang="en-US" sz="1800" b="0" i="0" dirty="0">
                <a:solidFill>
                  <a:srgbClr val="000000"/>
                </a:solidFill>
                <a:ea typeface="Times New Roman"/>
                <a:cs typeface="Times New Roman"/>
                <a:sym typeface="Times New Roman"/>
              </a:rPr>
              <a:t> means that the data is not lost when the machine is switched off. Files can contain:</a:t>
            </a:r>
            <a:endParaRPr sz="1800" dirty="0"/>
          </a:p>
          <a:p>
            <a:pPr marL="304747" lvl="0" indent="-304747" algn="just" rtl="0">
              <a:lnSpc>
                <a:spcPct val="112000"/>
              </a:lnSpc>
              <a:spcBef>
                <a:spcPts val="600"/>
              </a:spcBef>
              <a:spcAft>
                <a:spcPts val="600"/>
              </a:spcAft>
              <a:buClr>
                <a:srgbClr val="000000"/>
              </a:buClr>
              <a:buSzPct val="100000"/>
              <a:buFont typeface="Arial"/>
              <a:buChar char="•"/>
            </a:pPr>
            <a:r>
              <a:rPr lang="en-US" sz="1800" b="0" i="0" dirty="0">
                <a:solidFill>
                  <a:srgbClr val="000000"/>
                </a:solidFill>
                <a:ea typeface="Times New Roman"/>
                <a:cs typeface="Times New Roman"/>
                <a:sym typeface="Times New Roman"/>
              </a:rPr>
              <a:t>data in a format that can be interpreted by programs, but not easily by humans (</a:t>
            </a:r>
            <a:r>
              <a:rPr lang="en-US" sz="1800" b="0" i="1" dirty="0">
                <a:solidFill>
                  <a:srgbClr val="000000"/>
                </a:solidFill>
                <a:ea typeface="Times New Roman"/>
                <a:cs typeface="Times New Roman"/>
                <a:sym typeface="Times New Roman"/>
              </a:rPr>
              <a:t>binary files</a:t>
            </a:r>
            <a:r>
              <a:rPr lang="en-US" sz="1800" b="0" i="0" dirty="0">
                <a:solidFill>
                  <a:srgbClr val="000000"/>
                </a:solidFill>
                <a:ea typeface="Times New Roman"/>
                <a:cs typeface="Times New Roman"/>
                <a:sym typeface="Times New Roman"/>
              </a:rPr>
              <a:t>);</a:t>
            </a:r>
            <a:endParaRPr sz="1800" dirty="0"/>
          </a:p>
          <a:p>
            <a:pPr marL="304747" lvl="0" indent="-304747" algn="just" rtl="0">
              <a:lnSpc>
                <a:spcPct val="112000"/>
              </a:lnSpc>
              <a:spcBef>
                <a:spcPts val="600"/>
              </a:spcBef>
              <a:spcAft>
                <a:spcPts val="600"/>
              </a:spcAft>
              <a:buClr>
                <a:srgbClr val="000000"/>
              </a:buClr>
              <a:buSzPct val="100000"/>
              <a:buFont typeface="Arial"/>
              <a:buChar char="•"/>
            </a:pPr>
            <a:r>
              <a:rPr lang="en-US" sz="1800" b="0" i="0" dirty="0">
                <a:solidFill>
                  <a:srgbClr val="000000"/>
                </a:solidFill>
                <a:ea typeface="Times New Roman"/>
                <a:cs typeface="Times New Roman"/>
                <a:sym typeface="Times New Roman"/>
              </a:rPr>
              <a:t>alphanumeric characters, codified in a standard way (e.g., using ASCII or Unicode), and directly readable by a human user (</a:t>
            </a:r>
            <a:r>
              <a:rPr lang="en-US" sz="1800" b="0" i="1" dirty="0">
                <a:solidFill>
                  <a:srgbClr val="000000"/>
                </a:solidFill>
                <a:ea typeface="Times New Roman"/>
                <a:cs typeface="Times New Roman"/>
                <a:sym typeface="Times New Roman"/>
              </a:rPr>
              <a:t>text files</a:t>
            </a:r>
            <a:r>
              <a:rPr lang="en-US" sz="1800" b="0" i="0" dirty="0">
                <a:solidFill>
                  <a:srgbClr val="000000"/>
                </a:solidFill>
                <a:ea typeface="Times New Roman"/>
                <a:cs typeface="Times New Roman"/>
                <a:sym typeface="Times New Roman"/>
              </a:rPr>
              <a:t>). Text files are normally organized in a sequence of lines, each containing a sequence of characters and ending with a special character (usually the </a:t>
            </a:r>
            <a:r>
              <a:rPr lang="en-US" sz="1800" b="0" i="1" dirty="0">
                <a:solidFill>
                  <a:srgbClr val="000000"/>
                </a:solidFill>
                <a:ea typeface="Times New Roman"/>
                <a:cs typeface="Times New Roman"/>
                <a:sym typeface="Times New Roman"/>
              </a:rPr>
              <a:t>newline character</a:t>
            </a:r>
            <a:r>
              <a:rPr lang="en-US" sz="1800" b="0" i="0" dirty="0">
                <a:solidFill>
                  <a:srgbClr val="000000"/>
                </a:solidFill>
                <a:ea typeface="Times New Roman"/>
                <a:cs typeface="Times New Roman"/>
                <a:sym typeface="Times New Roman"/>
              </a:rPr>
              <a:t>). Consider, for example, a Java program stored in a file on the hard-disk. In this unit we will deal only with text files.</a:t>
            </a:r>
            <a:endParaRPr sz="1800" dirty="0"/>
          </a:p>
          <a:p>
            <a:pPr marL="304747" lvl="0" indent="-304747" algn="just" rtl="0">
              <a:lnSpc>
                <a:spcPct val="112000"/>
              </a:lnSpc>
              <a:spcBef>
                <a:spcPts val="600"/>
              </a:spcBef>
              <a:spcAft>
                <a:spcPts val="600"/>
              </a:spcAft>
              <a:buClr>
                <a:srgbClr val="000000"/>
              </a:buClr>
              <a:buSzPct val="100000"/>
              <a:buChar char="•"/>
            </a:pPr>
            <a:r>
              <a:rPr lang="en-US" sz="1800" b="0" i="0" dirty="0">
                <a:solidFill>
                  <a:srgbClr val="000000"/>
                </a:solidFill>
                <a:ea typeface="Times New Roman"/>
                <a:cs typeface="Times New Roman"/>
                <a:sym typeface="Times New Roman"/>
              </a:rPr>
              <a:t>Each file is characterized by a </a:t>
            </a:r>
            <a:r>
              <a:rPr lang="en-US" sz="1800" b="0" i="1" dirty="0">
                <a:solidFill>
                  <a:srgbClr val="000000"/>
                </a:solidFill>
                <a:ea typeface="Times New Roman"/>
                <a:cs typeface="Times New Roman"/>
                <a:sym typeface="Times New Roman"/>
              </a:rPr>
              <a:t>name</a:t>
            </a:r>
            <a:r>
              <a:rPr lang="en-US" sz="1800" b="0" i="0" dirty="0">
                <a:solidFill>
                  <a:srgbClr val="000000"/>
                </a:solidFill>
                <a:ea typeface="Times New Roman"/>
                <a:cs typeface="Times New Roman"/>
                <a:sym typeface="Times New Roman"/>
              </a:rPr>
              <a:t> and a </a:t>
            </a:r>
            <a:r>
              <a:rPr lang="en-US" sz="1800" b="0" i="1" dirty="0">
                <a:solidFill>
                  <a:srgbClr val="000000"/>
                </a:solidFill>
                <a:ea typeface="Times New Roman"/>
                <a:cs typeface="Times New Roman"/>
                <a:sym typeface="Times New Roman"/>
              </a:rPr>
              <a:t>directory</a:t>
            </a:r>
            <a:r>
              <a:rPr lang="en-US" sz="1800" b="0" i="0" dirty="0">
                <a:solidFill>
                  <a:srgbClr val="000000"/>
                </a:solidFill>
                <a:ea typeface="Times New Roman"/>
                <a:cs typeface="Times New Roman"/>
                <a:sym typeface="Times New Roman"/>
              </a:rPr>
              <a:t> in which the file is placed (one may consider the whole path that allows one to find the file on the hard-disk as part of the name of the file).</a:t>
            </a:r>
            <a:endParaRPr sz="1800" dirty="0"/>
          </a:p>
        </p:txBody>
      </p:sp>
      <p:sp>
        <p:nvSpPr>
          <p:cNvPr id="517" name="Google Shape;517;p60"/>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45</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1"/>
          <p:cNvSpPr txBox="1">
            <a:spLocks noGrp="1"/>
          </p:cNvSpPr>
          <p:nvPr>
            <p:ph type="title"/>
          </p:nvPr>
        </p:nvSpPr>
        <p:spPr>
          <a:xfrm>
            <a:off x="3552067" y="136634"/>
            <a:ext cx="4473740" cy="9144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File Attributes</a:t>
            </a:r>
            <a:endParaRPr dirty="0"/>
          </a:p>
        </p:txBody>
      </p:sp>
      <p:sp>
        <p:nvSpPr>
          <p:cNvPr id="523" name="Google Shape;523;p61"/>
          <p:cNvSpPr txBox="1">
            <a:spLocks noGrp="1"/>
          </p:cNvSpPr>
          <p:nvPr>
            <p:ph type="body" idx="1"/>
          </p:nvPr>
        </p:nvSpPr>
        <p:spPr>
          <a:xfrm>
            <a:off x="303212" y="1066800"/>
            <a:ext cx="10971451" cy="5105400"/>
          </a:xfrm>
          <a:prstGeom prst="rect">
            <a:avLst/>
          </a:prstGeom>
          <a:noFill/>
          <a:ln>
            <a:noFill/>
          </a:ln>
        </p:spPr>
        <p:txBody>
          <a:bodyPr spcFirstLastPara="1" wrap="square" lIns="121875" tIns="60925" rIns="121875" bIns="60925" anchor="t" anchorCtr="0">
            <a:normAutofit lnSpcReduction="10000"/>
          </a:bodyPr>
          <a:lstStyle/>
          <a:p>
            <a:pPr marL="304747" lvl="0" indent="-304747" algn="l" rtl="0">
              <a:lnSpc>
                <a:spcPct val="95000"/>
              </a:lnSpc>
              <a:spcBef>
                <a:spcPts val="0"/>
              </a:spcBef>
              <a:spcAft>
                <a:spcPts val="0"/>
              </a:spcAft>
              <a:buClr>
                <a:srgbClr val="222222"/>
              </a:buClr>
              <a:buSzPts val="2400"/>
              <a:buFont typeface="Arial"/>
              <a:buChar char="•"/>
            </a:pPr>
            <a:r>
              <a:rPr lang="en-US" b="1" i="0" dirty="0">
                <a:solidFill>
                  <a:srgbClr val="222222"/>
                </a:solidFill>
                <a:ea typeface="Source Sans Pro"/>
                <a:cs typeface="Source Sans Pro"/>
                <a:sym typeface="Source Sans Pro"/>
              </a:rPr>
              <a:t>Name:</a:t>
            </a:r>
            <a:r>
              <a:rPr lang="en-US" b="0" i="0" dirty="0">
                <a:solidFill>
                  <a:srgbClr val="222222"/>
                </a:solidFill>
                <a:ea typeface="Source Sans Pro"/>
                <a:cs typeface="Source Sans Pro"/>
                <a:sym typeface="Source Sans Pro"/>
              </a:rPr>
              <a:t> It is the only information stored in a human-readable form.</a:t>
            </a:r>
            <a:endParaRPr dirty="0"/>
          </a:p>
          <a:p>
            <a:pPr marL="304747" lvl="0" indent="-304747" algn="l" rtl="0">
              <a:lnSpc>
                <a:spcPct val="95000"/>
              </a:lnSpc>
              <a:spcBef>
                <a:spcPts val="1866"/>
              </a:spcBef>
              <a:spcAft>
                <a:spcPts val="0"/>
              </a:spcAft>
              <a:buClr>
                <a:srgbClr val="222222"/>
              </a:buClr>
              <a:buSzPts val="2400"/>
              <a:buFont typeface="Arial"/>
              <a:buChar char="•"/>
            </a:pPr>
            <a:r>
              <a:rPr lang="en-US" b="1" i="0" dirty="0">
                <a:solidFill>
                  <a:srgbClr val="222222"/>
                </a:solidFill>
                <a:ea typeface="Source Sans Pro"/>
                <a:cs typeface="Source Sans Pro"/>
                <a:sym typeface="Source Sans Pro"/>
              </a:rPr>
              <a:t>Identifier</a:t>
            </a:r>
            <a:r>
              <a:rPr lang="en-US" b="0" i="0" dirty="0">
                <a:solidFill>
                  <a:srgbClr val="222222"/>
                </a:solidFill>
                <a:ea typeface="Source Sans Pro"/>
                <a:cs typeface="Source Sans Pro"/>
                <a:sym typeface="Source Sans Pro"/>
              </a:rPr>
              <a:t>: Every file is identified by a unique tag number within a file system known as an identifier.</a:t>
            </a:r>
            <a:endParaRPr dirty="0"/>
          </a:p>
          <a:p>
            <a:pPr marL="304747" lvl="0" indent="-304747" algn="l" rtl="0">
              <a:lnSpc>
                <a:spcPct val="95000"/>
              </a:lnSpc>
              <a:spcBef>
                <a:spcPts val="1866"/>
              </a:spcBef>
              <a:spcAft>
                <a:spcPts val="0"/>
              </a:spcAft>
              <a:buClr>
                <a:srgbClr val="222222"/>
              </a:buClr>
              <a:buSzPts val="2400"/>
              <a:buFont typeface="Arial"/>
              <a:buChar char="•"/>
            </a:pPr>
            <a:r>
              <a:rPr lang="en-US" b="1" i="0" dirty="0">
                <a:solidFill>
                  <a:srgbClr val="222222"/>
                </a:solidFill>
                <a:ea typeface="Source Sans Pro"/>
                <a:cs typeface="Source Sans Pro"/>
                <a:sym typeface="Source Sans Pro"/>
              </a:rPr>
              <a:t>Location:</a:t>
            </a:r>
            <a:r>
              <a:rPr lang="en-US" b="0" i="0" dirty="0">
                <a:solidFill>
                  <a:srgbClr val="222222"/>
                </a:solidFill>
                <a:ea typeface="Source Sans Pro"/>
                <a:cs typeface="Source Sans Pro"/>
                <a:sym typeface="Source Sans Pro"/>
              </a:rPr>
              <a:t> Points to file location on device.</a:t>
            </a:r>
            <a:endParaRPr dirty="0"/>
          </a:p>
          <a:p>
            <a:pPr marL="304747" lvl="0" indent="-304747" algn="l" rtl="0">
              <a:lnSpc>
                <a:spcPct val="95000"/>
              </a:lnSpc>
              <a:spcBef>
                <a:spcPts val="1866"/>
              </a:spcBef>
              <a:spcAft>
                <a:spcPts val="0"/>
              </a:spcAft>
              <a:buClr>
                <a:srgbClr val="222222"/>
              </a:buClr>
              <a:buSzPts val="2400"/>
              <a:buFont typeface="Arial"/>
              <a:buChar char="•"/>
            </a:pPr>
            <a:r>
              <a:rPr lang="en-US" b="1" i="0" dirty="0">
                <a:solidFill>
                  <a:srgbClr val="222222"/>
                </a:solidFill>
                <a:ea typeface="Source Sans Pro"/>
                <a:cs typeface="Source Sans Pro"/>
                <a:sym typeface="Source Sans Pro"/>
              </a:rPr>
              <a:t>Type:</a:t>
            </a:r>
            <a:r>
              <a:rPr lang="en-US" b="0" i="0" dirty="0">
                <a:solidFill>
                  <a:srgbClr val="222222"/>
                </a:solidFill>
                <a:ea typeface="Source Sans Pro"/>
                <a:cs typeface="Source Sans Pro"/>
                <a:sym typeface="Source Sans Pro"/>
              </a:rPr>
              <a:t> This attribute is required for systems that support various types of files.</a:t>
            </a:r>
            <a:endParaRPr dirty="0"/>
          </a:p>
          <a:p>
            <a:pPr marL="304747" lvl="0" indent="-304747" algn="l" rtl="0">
              <a:lnSpc>
                <a:spcPct val="95000"/>
              </a:lnSpc>
              <a:spcBef>
                <a:spcPts val="1866"/>
              </a:spcBef>
              <a:spcAft>
                <a:spcPts val="0"/>
              </a:spcAft>
              <a:buClr>
                <a:srgbClr val="222222"/>
              </a:buClr>
              <a:buSzPts val="2400"/>
              <a:buFont typeface="Arial"/>
              <a:buChar char="•"/>
            </a:pPr>
            <a:r>
              <a:rPr lang="en-US" b="1" i="0" dirty="0">
                <a:solidFill>
                  <a:srgbClr val="222222"/>
                </a:solidFill>
                <a:ea typeface="Source Sans Pro"/>
                <a:cs typeface="Source Sans Pro"/>
                <a:sym typeface="Source Sans Pro"/>
              </a:rPr>
              <a:t>Size</a:t>
            </a:r>
            <a:r>
              <a:rPr lang="en-US" b="0" i="0" dirty="0">
                <a:solidFill>
                  <a:srgbClr val="222222"/>
                </a:solidFill>
                <a:ea typeface="Source Sans Pro"/>
                <a:cs typeface="Source Sans Pro"/>
                <a:sym typeface="Source Sans Pro"/>
              </a:rPr>
              <a:t>. Attribute used to display the current file size.</a:t>
            </a:r>
            <a:endParaRPr dirty="0"/>
          </a:p>
          <a:p>
            <a:pPr marL="304747" lvl="0" indent="-304747" algn="l" rtl="0">
              <a:lnSpc>
                <a:spcPct val="95000"/>
              </a:lnSpc>
              <a:spcBef>
                <a:spcPts val="1866"/>
              </a:spcBef>
              <a:spcAft>
                <a:spcPts val="0"/>
              </a:spcAft>
              <a:buClr>
                <a:srgbClr val="222222"/>
              </a:buClr>
              <a:buSzPts val="2400"/>
              <a:buFont typeface="Arial"/>
              <a:buChar char="•"/>
            </a:pPr>
            <a:r>
              <a:rPr lang="en-US" b="1" i="0" dirty="0">
                <a:solidFill>
                  <a:srgbClr val="222222"/>
                </a:solidFill>
                <a:ea typeface="Source Sans Pro"/>
                <a:cs typeface="Source Sans Pro"/>
                <a:sym typeface="Source Sans Pro"/>
              </a:rPr>
              <a:t>Protection</a:t>
            </a:r>
            <a:r>
              <a:rPr lang="en-US" b="0" i="0" dirty="0">
                <a:solidFill>
                  <a:srgbClr val="222222"/>
                </a:solidFill>
                <a:ea typeface="Source Sans Pro"/>
                <a:cs typeface="Source Sans Pro"/>
                <a:sym typeface="Source Sans Pro"/>
              </a:rPr>
              <a:t>. This attribute assigns and controls the access rights of reading, writing, and executing the file.</a:t>
            </a:r>
            <a:endParaRPr dirty="0"/>
          </a:p>
          <a:p>
            <a:pPr marL="304747" lvl="0" indent="-304747" algn="l" rtl="0">
              <a:lnSpc>
                <a:spcPct val="95000"/>
              </a:lnSpc>
              <a:spcBef>
                <a:spcPts val="1866"/>
              </a:spcBef>
              <a:spcAft>
                <a:spcPts val="0"/>
              </a:spcAft>
              <a:buClr>
                <a:srgbClr val="222222"/>
              </a:buClr>
              <a:buSzPts val="2400"/>
              <a:buFont typeface="Arial"/>
              <a:buChar char="•"/>
            </a:pPr>
            <a:r>
              <a:rPr lang="en-US" b="1" i="0" dirty="0">
                <a:solidFill>
                  <a:srgbClr val="222222"/>
                </a:solidFill>
                <a:ea typeface="Source Sans Pro"/>
                <a:cs typeface="Source Sans Pro"/>
                <a:sym typeface="Source Sans Pro"/>
              </a:rPr>
              <a:t>Time, date and security:</a:t>
            </a:r>
            <a:r>
              <a:rPr lang="en-US" b="0" i="0" dirty="0">
                <a:solidFill>
                  <a:srgbClr val="222222"/>
                </a:solidFill>
                <a:ea typeface="Source Sans Pro"/>
                <a:cs typeface="Source Sans Pro"/>
                <a:sym typeface="Source Sans Pro"/>
              </a:rPr>
              <a:t> It is used for protection, security, and also used for monitoring</a:t>
            </a:r>
            <a:endParaRPr dirty="0"/>
          </a:p>
          <a:p>
            <a:pPr marL="304747" lvl="0" indent="-152347" algn="l" rtl="0">
              <a:lnSpc>
                <a:spcPct val="95000"/>
              </a:lnSpc>
              <a:spcBef>
                <a:spcPts val="1866"/>
              </a:spcBef>
              <a:spcAft>
                <a:spcPts val="0"/>
              </a:spcAft>
              <a:buClr>
                <a:schemeClr val="dk1"/>
              </a:buClr>
              <a:buSzPts val="2400"/>
              <a:buNone/>
            </a:pPr>
            <a:endParaRPr dirty="0"/>
          </a:p>
        </p:txBody>
      </p:sp>
      <p:sp>
        <p:nvSpPr>
          <p:cNvPr id="524" name="Google Shape;524;p61"/>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46</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62"/>
          <p:cNvSpPr txBox="1">
            <a:spLocks noGrp="1"/>
          </p:cNvSpPr>
          <p:nvPr>
            <p:ph type="title"/>
          </p:nvPr>
        </p:nvSpPr>
        <p:spPr>
          <a:xfrm>
            <a:off x="227012" y="76200"/>
            <a:ext cx="11047651" cy="9906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File Operations</a:t>
            </a:r>
            <a:endParaRPr dirty="0"/>
          </a:p>
        </p:txBody>
      </p:sp>
      <p:sp>
        <p:nvSpPr>
          <p:cNvPr id="530" name="Google Shape;530;p62"/>
          <p:cNvSpPr txBox="1">
            <a:spLocks noGrp="1"/>
          </p:cNvSpPr>
          <p:nvPr>
            <p:ph type="body" idx="1"/>
          </p:nvPr>
        </p:nvSpPr>
        <p:spPr>
          <a:xfrm>
            <a:off x="303212" y="990600"/>
            <a:ext cx="10971451" cy="5791200"/>
          </a:xfrm>
          <a:prstGeom prst="rect">
            <a:avLst/>
          </a:prstGeom>
          <a:noFill/>
          <a:ln>
            <a:noFill/>
          </a:ln>
        </p:spPr>
        <p:txBody>
          <a:bodyPr spcFirstLastPara="1" wrap="square" lIns="121875" tIns="60925" rIns="121875" bIns="60925" anchor="t" anchorCtr="0">
            <a:normAutofit fontScale="25000" lnSpcReduction="20000"/>
          </a:bodyPr>
          <a:lstStyle/>
          <a:p>
            <a:pPr marL="0" lvl="0" indent="0" algn="l" rtl="0">
              <a:lnSpc>
                <a:spcPct val="95000"/>
              </a:lnSpc>
              <a:spcBef>
                <a:spcPts val="0"/>
              </a:spcBef>
              <a:spcAft>
                <a:spcPts val="0"/>
              </a:spcAft>
              <a:buClr>
                <a:srgbClr val="000000"/>
              </a:buClr>
              <a:buSzPct val="100000"/>
              <a:buNone/>
            </a:pPr>
            <a:r>
              <a:rPr lang="en-US" sz="8800" b="1" i="0" dirty="0">
                <a:solidFill>
                  <a:srgbClr val="000000"/>
                </a:solidFill>
                <a:ea typeface="verdana"/>
                <a:cs typeface="verdana"/>
                <a:sym typeface="verdana"/>
              </a:rPr>
              <a:t>1. Create</a:t>
            </a:r>
            <a:endParaRPr sz="8800" b="0" i="0" dirty="0">
              <a:solidFill>
                <a:srgbClr val="000000"/>
              </a:solidFill>
              <a:ea typeface="verdana"/>
              <a:cs typeface="verdana"/>
              <a:sym typeface="verdana"/>
            </a:endParaRPr>
          </a:p>
          <a:p>
            <a:pPr marL="304747" lvl="0" indent="-304747" algn="l" rtl="0">
              <a:lnSpc>
                <a:spcPct val="95000"/>
              </a:lnSpc>
              <a:spcBef>
                <a:spcPts val="1866"/>
              </a:spcBef>
              <a:spcAft>
                <a:spcPts val="0"/>
              </a:spcAft>
              <a:buClr>
                <a:srgbClr val="000000"/>
              </a:buClr>
              <a:buSzPct val="100000"/>
              <a:buChar char="•"/>
            </a:pPr>
            <a:r>
              <a:rPr lang="en-US" sz="8800" b="0" i="0" dirty="0">
                <a:solidFill>
                  <a:srgbClr val="000000"/>
                </a:solidFill>
                <a:ea typeface="verdana"/>
                <a:cs typeface="verdana"/>
                <a:sym typeface="verdana"/>
              </a:rPr>
              <a:t>Creation of the file is the most important operation on the file. Different types of files are created by different methods for example text editors are used to create a text file, word processors are used to create a word file and Image editors are used to create the image files.</a:t>
            </a:r>
            <a:endParaRPr sz="8800" dirty="0"/>
          </a:p>
          <a:p>
            <a:pPr marL="0" lvl="0" indent="0" algn="l" rtl="0">
              <a:lnSpc>
                <a:spcPct val="95000"/>
              </a:lnSpc>
              <a:spcBef>
                <a:spcPts val="1866"/>
              </a:spcBef>
              <a:spcAft>
                <a:spcPts val="0"/>
              </a:spcAft>
              <a:buClr>
                <a:srgbClr val="000000"/>
              </a:buClr>
              <a:buSzPct val="100000"/>
              <a:buNone/>
            </a:pPr>
            <a:r>
              <a:rPr lang="en-US" sz="8800" b="1" i="0" dirty="0">
                <a:solidFill>
                  <a:srgbClr val="000000"/>
                </a:solidFill>
                <a:ea typeface="verdana"/>
                <a:cs typeface="verdana"/>
                <a:sym typeface="verdana"/>
              </a:rPr>
              <a:t>2. Write</a:t>
            </a:r>
            <a:endParaRPr sz="8800" b="0" i="0" dirty="0">
              <a:solidFill>
                <a:srgbClr val="000000"/>
              </a:solidFill>
              <a:ea typeface="verdana"/>
              <a:cs typeface="verdana"/>
              <a:sym typeface="verdana"/>
            </a:endParaRPr>
          </a:p>
          <a:p>
            <a:pPr marL="304747" lvl="0" indent="-304747" algn="l" rtl="0">
              <a:lnSpc>
                <a:spcPct val="95000"/>
              </a:lnSpc>
              <a:spcBef>
                <a:spcPts val="1866"/>
              </a:spcBef>
              <a:spcAft>
                <a:spcPts val="0"/>
              </a:spcAft>
              <a:buClr>
                <a:srgbClr val="000000"/>
              </a:buClr>
              <a:buSzPct val="100000"/>
              <a:buChar char="•"/>
            </a:pPr>
            <a:r>
              <a:rPr lang="en-US" sz="8800" b="0" i="0" dirty="0">
                <a:solidFill>
                  <a:srgbClr val="000000"/>
                </a:solidFill>
                <a:ea typeface="verdana"/>
                <a:cs typeface="verdana"/>
                <a:sym typeface="verdana"/>
              </a:rPr>
              <a:t>Writing the file is different from creating the file. The OS maintains a write pointer for every file which points to the position in the file from which, the data needs to be written.</a:t>
            </a:r>
            <a:endParaRPr sz="8800" dirty="0"/>
          </a:p>
          <a:p>
            <a:pPr marL="0" lvl="0" indent="0" algn="l" rtl="0">
              <a:lnSpc>
                <a:spcPct val="95000"/>
              </a:lnSpc>
              <a:spcBef>
                <a:spcPts val="1866"/>
              </a:spcBef>
              <a:spcAft>
                <a:spcPts val="0"/>
              </a:spcAft>
              <a:buClr>
                <a:srgbClr val="000000"/>
              </a:buClr>
              <a:buSzPct val="100000"/>
              <a:buNone/>
            </a:pPr>
            <a:r>
              <a:rPr lang="en-US" sz="8800" b="1" i="0" dirty="0">
                <a:solidFill>
                  <a:srgbClr val="000000"/>
                </a:solidFill>
                <a:ea typeface="verdana"/>
                <a:cs typeface="verdana"/>
                <a:sym typeface="verdana"/>
              </a:rPr>
              <a:t>3. Read</a:t>
            </a:r>
            <a:endParaRPr sz="8800" b="0" i="0" dirty="0">
              <a:solidFill>
                <a:srgbClr val="000000"/>
              </a:solidFill>
              <a:ea typeface="verdana"/>
              <a:cs typeface="verdana"/>
              <a:sym typeface="verdana"/>
            </a:endParaRPr>
          </a:p>
          <a:p>
            <a:pPr marL="304747" lvl="0" indent="-304747" algn="l" rtl="0">
              <a:lnSpc>
                <a:spcPct val="95000"/>
              </a:lnSpc>
              <a:spcBef>
                <a:spcPts val="1866"/>
              </a:spcBef>
              <a:spcAft>
                <a:spcPts val="0"/>
              </a:spcAft>
              <a:buClr>
                <a:srgbClr val="000000"/>
              </a:buClr>
              <a:buSzPct val="100000"/>
              <a:buChar char="•"/>
            </a:pPr>
            <a:r>
              <a:rPr lang="en-US" sz="8800" b="0" i="0" dirty="0">
                <a:solidFill>
                  <a:srgbClr val="000000"/>
                </a:solidFill>
                <a:ea typeface="verdana"/>
                <a:cs typeface="verdana"/>
                <a:sym typeface="verdana"/>
              </a:rPr>
              <a:t>Every file is opened in three different modes : Read, Write and append. A Read pointer is maintained by the OS, pointing to the position up to which, the data has been read.</a:t>
            </a:r>
            <a:endParaRPr dirty="0"/>
          </a:p>
        </p:txBody>
      </p:sp>
      <p:sp>
        <p:nvSpPr>
          <p:cNvPr id="531" name="Google Shape;531;p62"/>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47</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62"/>
          <p:cNvSpPr txBox="1">
            <a:spLocks noGrp="1"/>
          </p:cNvSpPr>
          <p:nvPr>
            <p:ph type="title"/>
          </p:nvPr>
        </p:nvSpPr>
        <p:spPr>
          <a:xfrm>
            <a:off x="227012" y="76200"/>
            <a:ext cx="11047651" cy="9906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File Operations</a:t>
            </a:r>
            <a:endParaRPr dirty="0"/>
          </a:p>
        </p:txBody>
      </p:sp>
      <p:sp>
        <p:nvSpPr>
          <p:cNvPr id="530" name="Google Shape;530;p62"/>
          <p:cNvSpPr txBox="1">
            <a:spLocks noGrp="1"/>
          </p:cNvSpPr>
          <p:nvPr>
            <p:ph type="body" idx="1"/>
          </p:nvPr>
        </p:nvSpPr>
        <p:spPr>
          <a:xfrm>
            <a:off x="303212" y="990600"/>
            <a:ext cx="10971451" cy="5791200"/>
          </a:xfrm>
          <a:prstGeom prst="rect">
            <a:avLst/>
          </a:prstGeom>
          <a:noFill/>
          <a:ln>
            <a:noFill/>
          </a:ln>
        </p:spPr>
        <p:txBody>
          <a:bodyPr spcFirstLastPara="1" wrap="square" lIns="121875" tIns="60925" rIns="121875" bIns="60925" anchor="t" anchorCtr="0">
            <a:normAutofit/>
          </a:bodyPr>
          <a:lstStyle/>
          <a:p>
            <a:pPr marL="0" lvl="0" indent="0" algn="l" rtl="0">
              <a:lnSpc>
                <a:spcPct val="95000"/>
              </a:lnSpc>
              <a:spcBef>
                <a:spcPts val="0"/>
              </a:spcBef>
              <a:spcAft>
                <a:spcPts val="0"/>
              </a:spcAft>
              <a:buClr>
                <a:srgbClr val="000000"/>
              </a:buClr>
              <a:buSzPct val="100000"/>
              <a:buNone/>
            </a:pPr>
            <a:r>
              <a:rPr lang="en-US" sz="2200" b="1" i="0" dirty="0">
                <a:solidFill>
                  <a:srgbClr val="000000"/>
                </a:solidFill>
                <a:ea typeface="verdana"/>
                <a:cs typeface="verdana"/>
                <a:sym typeface="verdana"/>
              </a:rPr>
              <a:t>4. Re-position</a:t>
            </a:r>
            <a:endParaRPr sz="2200" b="0" i="0" dirty="0">
              <a:solidFill>
                <a:srgbClr val="000000"/>
              </a:solidFill>
              <a:ea typeface="verdana"/>
              <a:cs typeface="verdana"/>
              <a:sym typeface="verdana"/>
            </a:endParaRPr>
          </a:p>
          <a:p>
            <a:pPr marL="304747" lvl="0" indent="-304747" algn="l" rtl="0">
              <a:lnSpc>
                <a:spcPct val="95000"/>
              </a:lnSpc>
              <a:spcBef>
                <a:spcPts val="1866"/>
              </a:spcBef>
              <a:spcAft>
                <a:spcPts val="0"/>
              </a:spcAft>
              <a:buClr>
                <a:srgbClr val="000000"/>
              </a:buClr>
              <a:buSzPct val="100000"/>
              <a:buChar char="•"/>
            </a:pPr>
            <a:r>
              <a:rPr lang="en-US" sz="2200" b="0" i="0" dirty="0">
                <a:solidFill>
                  <a:srgbClr val="000000"/>
                </a:solidFill>
                <a:ea typeface="verdana"/>
                <a:cs typeface="verdana"/>
                <a:sym typeface="verdana"/>
              </a:rPr>
              <a:t>Re-positioning is simply moving the file pointers forward or backward depending upon the user's requirement. It is also called as seeking.</a:t>
            </a:r>
            <a:endParaRPr sz="2200" dirty="0"/>
          </a:p>
          <a:p>
            <a:pPr marL="0" lvl="0" indent="0" algn="l" rtl="0">
              <a:lnSpc>
                <a:spcPct val="95000"/>
              </a:lnSpc>
              <a:spcBef>
                <a:spcPts val="1866"/>
              </a:spcBef>
              <a:spcAft>
                <a:spcPts val="0"/>
              </a:spcAft>
              <a:buClr>
                <a:srgbClr val="000000"/>
              </a:buClr>
              <a:buSzPct val="100000"/>
              <a:buNone/>
            </a:pPr>
            <a:r>
              <a:rPr lang="en-US" sz="2200" b="1" i="0" dirty="0">
                <a:solidFill>
                  <a:srgbClr val="000000"/>
                </a:solidFill>
                <a:ea typeface="verdana"/>
                <a:cs typeface="verdana"/>
                <a:sym typeface="verdana"/>
              </a:rPr>
              <a:t>5. Delete</a:t>
            </a:r>
            <a:endParaRPr sz="2200" b="0" i="0" dirty="0">
              <a:solidFill>
                <a:srgbClr val="000000"/>
              </a:solidFill>
              <a:ea typeface="verdana"/>
              <a:cs typeface="verdana"/>
              <a:sym typeface="verdana"/>
            </a:endParaRPr>
          </a:p>
          <a:p>
            <a:pPr marL="304747" lvl="0" indent="-304747" algn="l" rtl="0">
              <a:lnSpc>
                <a:spcPct val="95000"/>
              </a:lnSpc>
              <a:spcBef>
                <a:spcPts val="1866"/>
              </a:spcBef>
              <a:spcAft>
                <a:spcPts val="0"/>
              </a:spcAft>
              <a:buClr>
                <a:srgbClr val="000000"/>
              </a:buClr>
              <a:buSzPct val="100000"/>
              <a:buChar char="•"/>
            </a:pPr>
            <a:r>
              <a:rPr lang="en-US" sz="2200" b="0" i="0" dirty="0">
                <a:solidFill>
                  <a:srgbClr val="000000"/>
                </a:solidFill>
                <a:ea typeface="verdana"/>
                <a:cs typeface="verdana"/>
                <a:sym typeface="verdana"/>
              </a:rPr>
              <a:t>Deleting the file will not only delete all the data stored inside the file, It also deletes all the attributes of the file. The space which is allocated to the file will now become available and can be allocated to the other files.</a:t>
            </a:r>
            <a:endParaRPr sz="2200" dirty="0"/>
          </a:p>
          <a:p>
            <a:pPr marL="0" lvl="0" indent="0" algn="l" rtl="0">
              <a:lnSpc>
                <a:spcPct val="95000"/>
              </a:lnSpc>
              <a:spcBef>
                <a:spcPts val="1866"/>
              </a:spcBef>
              <a:spcAft>
                <a:spcPts val="0"/>
              </a:spcAft>
              <a:buClr>
                <a:srgbClr val="000000"/>
              </a:buClr>
              <a:buSzPct val="100000"/>
              <a:buNone/>
            </a:pPr>
            <a:r>
              <a:rPr lang="en-US" sz="2200" b="1" i="0" dirty="0">
                <a:solidFill>
                  <a:srgbClr val="000000"/>
                </a:solidFill>
                <a:ea typeface="verdana"/>
                <a:cs typeface="verdana"/>
                <a:sym typeface="verdana"/>
              </a:rPr>
              <a:t>6.Truncate</a:t>
            </a:r>
            <a:endParaRPr sz="2200" b="0" i="0" dirty="0">
              <a:solidFill>
                <a:srgbClr val="000000"/>
              </a:solidFill>
              <a:ea typeface="verdana"/>
              <a:cs typeface="verdana"/>
              <a:sym typeface="verdana"/>
            </a:endParaRPr>
          </a:p>
          <a:p>
            <a:pPr marL="304747" lvl="0" indent="-304747" algn="l" rtl="0">
              <a:lnSpc>
                <a:spcPct val="95000"/>
              </a:lnSpc>
              <a:spcBef>
                <a:spcPts val="1866"/>
              </a:spcBef>
              <a:spcAft>
                <a:spcPts val="0"/>
              </a:spcAft>
              <a:buClr>
                <a:srgbClr val="000000"/>
              </a:buClr>
              <a:buSzPct val="100000"/>
              <a:buChar char="•"/>
            </a:pPr>
            <a:r>
              <a:rPr lang="en-US" sz="2200" b="0" i="0" dirty="0">
                <a:solidFill>
                  <a:srgbClr val="000000"/>
                </a:solidFill>
                <a:ea typeface="verdana"/>
                <a:cs typeface="verdana"/>
                <a:sym typeface="verdana"/>
              </a:rPr>
              <a:t>Truncating is simply deleting the file except deleting attributes. The file is not completely deleted although the information stored inside the file get replaced.</a:t>
            </a:r>
            <a:endParaRPr sz="2200" dirty="0"/>
          </a:p>
          <a:p>
            <a:pPr marL="304747" lvl="0" indent="-236483" algn="l" rtl="0">
              <a:lnSpc>
                <a:spcPct val="95000"/>
              </a:lnSpc>
              <a:spcBef>
                <a:spcPts val="1866"/>
              </a:spcBef>
              <a:spcAft>
                <a:spcPts val="0"/>
              </a:spcAft>
              <a:buClr>
                <a:schemeClr val="dk1"/>
              </a:buClr>
              <a:buSzPct val="100000"/>
              <a:buNone/>
            </a:pPr>
            <a:endParaRPr sz="2200" b="0" i="0" dirty="0">
              <a:solidFill>
                <a:srgbClr val="000000"/>
              </a:solidFill>
              <a:latin typeface="verdana"/>
              <a:ea typeface="verdana"/>
              <a:cs typeface="verdana"/>
              <a:sym typeface="verdana"/>
            </a:endParaRPr>
          </a:p>
          <a:p>
            <a:pPr marL="0" lvl="0" indent="0" algn="l" rtl="0">
              <a:lnSpc>
                <a:spcPct val="95000"/>
              </a:lnSpc>
              <a:spcBef>
                <a:spcPts val="1866"/>
              </a:spcBef>
              <a:spcAft>
                <a:spcPts val="0"/>
              </a:spcAft>
              <a:buClr>
                <a:schemeClr val="dk1"/>
              </a:buClr>
              <a:buSzPct val="100000"/>
              <a:buNone/>
            </a:pPr>
            <a:endParaRPr sz="2200" dirty="0"/>
          </a:p>
        </p:txBody>
      </p:sp>
      <p:sp>
        <p:nvSpPr>
          <p:cNvPr id="531" name="Google Shape;531;p62"/>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48</a:t>
            </a:fld>
            <a:endParaRPr/>
          </a:p>
        </p:txBody>
      </p:sp>
    </p:spTree>
    <p:extLst>
      <p:ext uri="{BB962C8B-B14F-4D97-AF65-F5344CB8AC3E}">
        <p14:creationId xmlns:p14="http://schemas.microsoft.com/office/powerpoint/2010/main" val="1884553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63"/>
          <p:cNvSpPr txBox="1">
            <a:spLocks noGrp="1"/>
          </p:cNvSpPr>
          <p:nvPr>
            <p:ph type="title"/>
          </p:nvPr>
        </p:nvSpPr>
        <p:spPr>
          <a:xfrm>
            <a:off x="1117309" y="76200"/>
            <a:ext cx="10157354" cy="609600"/>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85000"/>
              </a:lnSpc>
              <a:spcBef>
                <a:spcPts val="0"/>
              </a:spcBef>
              <a:spcAft>
                <a:spcPts val="0"/>
              </a:spcAft>
              <a:buClr>
                <a:schemeClr val="dk1"/>
              </a:buClr>
              <a:buSzPts val="4400"/>
              <a:buFont typeface="Century Gothic"/>
              <a:buNone/>
            </a:pPr>
            <a:r>
              <a:rPr lang="en-US" dirty="0"/>
              <a:t>File Types – </a:t>
            </a:r>
            <a:r>
              <a:rPr lang="en-US" dirty="0" err="1"/>
              <a:t>Names,Extension</a:t>
            </a:r>
            <a:endParaRPr dirty="0"/>
          </a:p>
        </p:txBody>
      </p:sp>
      <p:sp>
        <p:nvSpPr>
          <p:cNvPr id="537" name="Google Shape;537;p63"/>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49</a:t>
            </a:fld>
            <a:endParaRPr/>
          </a:p>
        </p:txBody>
      </p:sp>
      <p:pic>
        <p:nvPicPr>
          <p:cNvPr id="538" name="Google Shape;538;p63"/>
          <p:cNvPicPr preferRelativeResize="0">
            <a:picLocks noGrp="1"/>
          </p:cNvPicPr>
          <p:nvPr>
            <p:ph type="body" idx="1"/>
          </p:nvPr>
        </p:nvPicPr>
        <p:blipFill rotWithShape="1">
          <a:blip r:embed="rId3">
            <a:alphaModFix/>
          </a:blip>
          <a:srcRect/>
          <a:stretch/>
        </p:blipFill>
        <p:spPr>
          <a:xfrm>
            <a:off x="2569778" y="685801"/>
            <a:ext cx="6826469" cy="587265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497724" y="165538"/>
            <a:ext cx="8669422" cy="787400"/>
          </a:xfrm>
          <a:prstGeom prst="rect">
            <a:avLst/>
          </a:prstGeom>
          <a:noFill/>
          <a:ln>
            <a:noFill/>
          </a:ln>
        </p:spPr>
        <p:txBody>
          <a:bodyPr spcFirstLastPara="1" wrap="square" lIns="121875" tIns="60925" rIns="121875" bIns="60925" anchor="b" anchorCtr="0">
            <a:normAutofit fontScale="90000"/>
          </a:bodyPr>
          <a:lstStyle/>
          <a:p>
            <a:pPr lvl="0" algn="l" rtl="0">
              <a:lnSpc>
                <a:spcPct val="95000"/>
              </a:lnSpc>
              <a:spcBef>
                <a:spcPts val="600"/>
              </a:spcBef>
              <a:spcAft>
                <a:spcPts val="600"/>
              </a:spcAft>
              <a:buClr>
                <a:schemeClr val="dk1"/>
              </a:buClr>
              <a:buSzPts val="2400"/>
            </a:pPr>
            <a:r>
              <a:rPr lang="en-US" dirty="0">
                <a:latin typeface="Book Antiqua" panose="02040602050305030304" pitchFamily="18" charset="0"/>
              </a:rPr>
              <a:t>Storage management key attributes</a:t>
            </a:r>
          </a:p>
        </p:txBody>
      </p:sp>
      <p:sp>
        <p:nvSpPr>
          <p:cNvPr id="124" name="Google Shape;124;p17"/>
          <p:cNvSpPr txBox="1">
            <a:spLocks noGrp="1"/>
          </p:cNvSpPr>
          <p:nvPr>
            <p:ph type="body" idx="1"/>
          </p:nvPr>
        </p:nvSpPr>
        <p:spPr>
          <a:xfrm>
            <a:off x="3775860" y="1540642"/>
            <a:ext cx="4637104" cy="2936766"/>
          </a:xfrm>
          <a:prstGeom prst="rect">
            <a:avLst/>
          </a:prstGeom>
          <a:noFill/>
          <a:ln>
            <a:noFill/>
          </a:ln>
        </p:spPr>
        <p:txBody>
          <a:bodyPr spcFirstLastPara="1" wrap="square" lIns="121875" tIns="60925" rIns="121875" bIns="60925" anchor="t" anchorCtr="0">
            <a:normAutofit/>
          </a:bodyPr>
          <a:lstStyle/>
          <a:p>
            <a:pPr marL="571500" indent="-457200">
              <a:buFont typeface="+mj-lt"/>
              <a:buAutoNum type="arabicPeriod"/>
            </a:pPr>
            <a:r>
              <a:rPr lang="en-US" dirty="0">
                <a:latin typeface="Book Antiqua" panose="02040602050305030304" pitchFamily="18" charset="0"/>
              </a:rPr>
              <a:t>Performance </a:t>
            </a:r>
          </a:p>
          <a:p>
            <a:pPr marL="571500" indent="-457200">
              <a:buFont typeface="+mj-lt"/>
              <a:buAutoNum type="arabicPeriod"/>
            </a:pPr>
            <a:r>
              <a:rPr lang="en-US" dirty="0">
                <a:latin typeface="Book Antiqua" panose="02040602050305030304" pitchFamily="18" charset="0"/>
              </a:rPr>
              <a:t>Reliability </a:t>
            </a:r>
          </a:p>
          <a:p>
            <a:pPr marL="571500" indent="-457200">
              <a:buFont typeface="+mj-lt"/>
              <a:buAutoNum type="arabicPeriod"/>
            </a:pPr>
            <a:r>
              <a:rPr lang="en-US" dirty="0">
                <a:latin typeface="Book Antiqua" panose="02040602050305030304" pitchFamily="18" charset="0"/>
              </a:rPr>
              <a:t>Recoverability </a:t>
            </a:r>
          </a:p>
          <a:p>
            <a:pPr marL="571500" indent="-457200">
              <a:buFont typeface="+mj-lt"/>
              <a:buAutoNum type="arabicPeriod"/>
            </a:pPr>
            <a:r>
              <a:rPr lang="en-US" dirty="0">
                <a:latin typeface="Book Antiqua" panose="02040602050305030304" pitchFamily="18" charset="0"/>
              </a:rPr>
              <a:t>Capacity </a:t>
            </a:r>
          </a:p>
        </p:txBody>
      </p:sp>
      <p:sp>
        <p:nvSpPr>
          <p:cNvPr id="125" name="Google Shape;125;p17"/>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Tree>
    <p:extLst>
      <p:ext uri="{BB962C8B-B14F-4D97-AF65-F5344CB8AC3E}">
        <p14:creationId xmlns:p14="http://schemas.microsoft.com/office/powerpoint/2010/main" val="2254933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4"/>
          <p:cNvSpPr txBox="1">
            <a:spLocks noGrp="1"/>
          </p:cNvSpPr>
          <p:nvPr>
            <p:ph type="title"/>
          </p:nvPr>
        </p:nvSpPr>
        <p:spPr>
          <a:xfrm>
            <a:off x="3813213" y="243051"/>
            <a:ext cx="3549284" cy="885497"/>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85000"/>
              </a:lnSpc>
              <a:spcBef>
                <a:spcPts val="0"/>
              </a:spcBef>
              <a:spcAft>
                <a:spcPts val="0"/>
              </a:spcAft>
              <a:buClr>
                <a:schemeClr val="dk1"/>
              </a:buClr>
              <a:buSzPts val="4400"/>
              <a:buFont typeface="Arial"/>
              <a:buNone/>
            </a:pPr>
            <a:r>
              <a:rPr lang="en-US" b="0" i="0" dirty="0">
                <a:ea typeface="Arial"/>
                <a:cs typeface="Arial"/>
                <a:sym typeface="Arial"/>
              </a:rPr>
              <a:t>File Structure</a:t>
            </a:r>
            <a:endParaRPr dirty="0"/>
          </a:p>
        </p:txBody>
      </p:sp>
      <p:sp>
        <p:nvSpPr>
          <p:cNvPr id="544" name="Google Shape;544;p64"/>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just" rtl="0">
              <a:lnSpc>
                <a:spcPct val="95000"/>
              </a:lnSpc>
              <a:spcBef>
                <a:spcPts val="0"/>
              </a:spcBef>
              <a:spcAft>
                <a:spcPts val="0"/>
              </a:spcAft>
              <a:buClr>
                <a:srgbClr val="000000"/>
              </a:buClr>
              <a:buSzPts val="2400"/>
              <a:buFont typeface="Arial"/>
              <a:buChar char="•"/>
            </a:pPr>
            <a:r>
              <a:rPr lang="en-US" b="0" i="0" dirty="0">
                <a:solidFill>
                  <a:srgbClr val="000000"/>
                </a:solidFill>
                <a:ea typeface="Arial"/>
                <a:cs typeface="Arial"/>
                <a:sym typeface="Arial"/>
              </a:rPr>
              <a:t>A file has a certain defined structure according to its type.</a:t>
            </a:r>
            <a:endParaRPr dirty="0"/>
          </a:p>
          <a:p>
            <a:pPr marL="304747" lvl="0" indent="-304747" algn="just" rtl="0">
              <a:lnSpc>
                <a:spcPct val="95000"/>
              </a:lnSpc>
              <a:spcBef>
                <a:spcPts val="1866"/>
              </a:spcBef>
              <a:spcAft>
                <a:spcPts val="0"/>
              </a:spcAft>
              <a:buClr>
                <a:srgbClr val="000000"/>
              </a:buClr>
              <a:buSzPts val="2400"/>
              <a:buFont typeface="Arial"/>
              <a:buChar char="•"/>
            </a:pPr>
            <a:r>
              <a:rPr lang="en-US" b="0" i="0" dirty="0">
                <a:solidFill>
                  <a:srgbClr val="000000"/>
                </a:solidFill>
                <a:ea typeface="Arial"/>
                <a:cs typeface="Arial"/>
                <a:sym typeface="Arial"/>
              </a:rPr>
              <a:t>A text file is a sequence of characters organized into lines.</a:t>
            </a:r>
            <a:endParaRPr dirty="0"/>
          </a:p>
          <a:p>
            <a:pPr marL="304747" lvl="0" indent="-304747" algn="just" rtl="0">
              <a:lnSpc>
                <a:spcPct val="95000"/>
              </a:lnSpc>
              <a:spcBef>
                <a:spcPts val="1866"/>
              </a:spcBef>
              <a:spcAft>
                <a:spcPts val="0"/>
              </a:spcAft>
              <a:buClr>
                <a:srgbClr val="000000"/>
              </a:buClr>
              <a:buSzPts val="2400"/>
              <a:buFont typeface="Arial"/>
              <a:buChar char="•"/>
            </a:pPr>
            <a:r>
              <a:rPr lang="en-US" b="0" i="0" dirty="0">
                <a:solidFill>
                  <a:srgbClr val="000000"/>
                </a:solidFill>
                <a:ea typeface="Arial"/>
                <a:cs typeface="Arial"/>
                <a:sym typeface="Arial"/>
              </a:rPr>
              <a:t>A source file is a sequence of procedures and functions.</a:t>
            </a:r>
            <a:endParaRPr dirty="0"/>
          </a:p>
          <a:p>
            <a:pPr marL="304747" lvl="0" indent="-304747" algn="just" rtl="0">
              <a:lnSpc>
                <a:spcPct val="95000"/>
              </a:lnSpc>
              <a:spcBef>
                <a:spcPts val="1866"/>
              </a:spcBef>
              <a:spcAft>
                <a:spcPts val="0"/>
              </a:spcAft>
              <a:buClr>
                <a:srgbClr val="000000"/>
              </a:buClr>
              <a:buSzPts val="2400"/>
              <a:buFont typeface="Arial"/>
              <a:buChar char="•"/>
            </a:pPr>
            <a:r>
              <a:rPr lang="en-US" b="0" i="0" dirty="0">
                <a:solidFill>
                  <a:srgbClr val="000000"/>
                </a:solidFill>
                <a:ea typeface="Arial"/>
                <a:cs typeface="Arial"/>
                <a:sym typeface="Arial"/>
              </a:rPr>
              <a:t>An object file is a sequence of bytes organized into blocks that are understandable by the machine.</a:t>
            </a:r>
            <a:endParaRPr dirty="0"/>
          </a:p>
          <a:p>
            <a:pPr marL="304747" lvl="0" indent="-304747" algn="just" rtl="0">
              <a:lnSpc>
                <a:spcPct val="95000"/>
              </a:lnSpc>
              <a:spcBef>
                <a:spcPts val="1866"/>
              </a:spcBef>
              <a:spcAft>
                <a:spcPts val="0"/>
              </a:spcAft>
              <a:buClr>
                <a:srgbClr val="000000"/>
              </a:buClr>
              <a:buSzPts val="2400"/>
              <a:buFont typeface="Arial"/>
              <a:buChar char="•"/>
            </a:pPr>
            <a:r>
              <a:rPr lang="en-US" b="0" i="0" dirty="0">
                <a:solidFill>
                  <a:srgbClr val="000000"/>
                </a:solidFill>
                <a:ea typeface="Arial"/>
                <a:cs typeface="Arial"/>
                <a:sym typeface="Arial"/>
              </a:rPr>
              <a:t>When operating system defines different file structures, it also contains the code to support these file structure. Unix, MS-DOS support minimum number of file structure.</a:t>
            </a:r>
            <a:endParaRPr dirty="0"/>
          </a:p>
          <a:p>
            <a:pPr marL="304747" lvl="0" indent="-152347" algn="l" rtl="0">
              <a:lnSpc>
                <a:spcPct val="95000"/>
              </a:lnSpc>
              <a:spcBef>
                <a:spcPts val="1866"/>
              </a:spcBef>
              <a:spcAft>
                <a:spcPts val="0"/>
              </a:spcAft>
              <a:buClr>
                <a:schemeClr val="dk1"/>
              </a:buClr>
              <a:buSzPts val="2400"/>
              <a:buNone/>
            </a:pPr>
            <a:endParaRPr dirty="0"/>
          </a:p>
        </p:txBody>
      </p:sp>
      <p:sp>
        <p:nvSpPr>
          <p:cNvPr id="545" name="Google Shape;545;p64"/>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50</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65"/>
          <p:cNvSpPr txBox="1">
            <a:spLocks noGrp="1"/>
          </p:cNvSpPr>
          <p:nvPr>
            <p:ph type="title"/>
          </p:nvPr>
        </p:nvSpPr>
        <p:spPr>
          <a:xfrm>
            <a:off x="379412" y="76200"/>
            <a:ext cx="10895251" cy="685800"/>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85000"/>
              </a:lnSpc>
              <a:spcBef>
                <a:spcPts val="0"/>
              </a:spcBef>
              <a:spcAft>
                <a:spcPts val="0"/>
              </a:spcAft>
              <a:buClr>
                <a:schemeClr val="dk1"/>
              </a:buClr>
              <a:buSzPct val="100000"/>
              <a:buFont typeface="Century Gothic"/>
              <a:buNone/>
            </a:pPr>
            <a:r>
              <a:rPr lang="en-US" dirty="0"/>
              <a:t>File Structure</a:t>
            </a:r>
            <a:endParaRPr dirty="0"/>
          </a:p>
        </p:txBody>
      </p:sp>
      <p:sp>
        <p:nvSpPr>
          <p:cNvPr id="551" name="Google Shape;551;p65"/>
          <p:cNvSpPr txBox="1">
            <a:spLocks noGrp="1"/>
          </p:cNvSpPr>
          <p:nvPr>
            <p:ph type="body" idx="1"/>
          </p:nvPr>
        </p:nvSpPr>
        <p:spPr>
          <a:xfrm>
            <a:off x="379412" y="762000"/>
            <a:ext cx="10895251" cy="5410200"/>
          </a:xfrm>
          <a:prstGeom prst="rect">
            <a:avLst/>
          </a:prstGeom>
          <a:noFill/>
          <a:ln>
            <a:noFill/>
          </a:ln>
        </p:spPr>
        <p:txBody>
          <a:bodyPr spcFirstLastPara="1" wrap="square" lIns="121875" tIns="60925" rIns="121875" bIns="60925" anchor="t" anchorCtr="0">
            <a:normAutofit/>
          </a:bodyPr>
          <a:lstStyle/>
          <a:p>
            <a:pPr marL="304747" lvl="0" indent="-152347" algn="l" rtl="0">
              <a:lnSpc>
                <a:spcPct val="95000"/>
              </a:lnSpc>
              <a:spcBef>
                <a:spcPts val="0"/>
              </a:spcBef>
              <a:spcAft>
                <a:spcPts val="0"/>
              </a:spcAft>
              <a:buClr>
                <a:schemeClr val="dk1"/>
              </a:buClr>
              <a:buSzPts val="2400"/>
              <a:buNone/>
            </a:pPr>
            <a:endParaRPr dirty="0"/>
          </a:p>
        </p:txBody>
      </p:sp>
      <p:sp>
        <p:nvSpPr>
          <p:cNvPr id="552" name="Google Shape;552;p65"/>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51</a:t>
            </a:fld>
            <a:endParaRPr/>
          </a:p>
        </p:txBody>
      </p:sp>
      <p:sp>
        <p:nvSpPr>
          <p:cNvPr id="553" name="Google Shape;553;p65"/>
          <p:cNvSpPr/>
          <p:nvPr/>
        </p:nvSpPr>
        <p:spPr>
          <a:xfrm>
            <a:off x="3503612" y="977465"/>
            <a:ext cx="3429000" cy="775135"/>
          </a:xfrm>
          <a:prstGeom prst="rect">
            <a:avLst/>
          </a:prstGeom>
          <a:solidFill>
            <a:schemeClr val="accent1"/>
          </a:solidFill>
          <a:ln w="12700" cap="flat" cmpd="sng">
            <a:solidFill>
              <a:srgbClr val="2F3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200" b="0" i="0" u="none" strike="noStrike" cap="none" dirty="0">
                <a:solidFill>
                  <a:schemeClr val="lt1"/>
                </a:solidFill>
                <a:latin typeface="Book Antiqua" panose="02040602050305030304" pitchFamily="18" charset="0"/>
                <a:ea typeface="Century Gothic"/>
                <a:cs typeface="Century Gothic"/>
                <a:sym typeface="Century Gothic"/>
              </a:rPr>
              <a:t>File Structure classification</a:t>
            </a:r>
            <a:endParaRPr sz="2200" b="0" i="0" u="none" strike="noStrike" cap="none" dirty="0">
              <a:solidFill>
                <a:srgbClr val="000000"/>
              </a:solidFill>
              <a:latin typeface="Book Antiqua" panose="02040602050305030304" pitchFamily="18" charset="0"/>
              <a:sym typeface="Arial"/>
            </a:endParaRPr>
          </a:p>
        </p:txBody>
      </p:sp>
      <p:cxnSp>
        <p:nvCxnSpPr>
          <p:cNvPr id="554" name="Google Shape;554;p65"/>
          <p:cNvCxnSpPr/>
          <p:nvPr/>
        </p:nvCxnSpPr>
        <p:spPr>
          <a:xfrm>
            <a:off x="5180012" y="1752600"/>
            <a:ext cx="0" cy="609600"/>
          </a:xfrm>
          <a:prstGeom prst="straightConnector1">
            <a:avLst/>
          </a:prstGeom>
          <a:noFill/>
          <a:ln w="9525" cap="flat" cmpd="sng">
            <a:solidFill>
              <a:schemeClr val="accent1"/>
            </a:solidFill>
            <a:prstDash val="solid"/>
            <a:miter lim="800000"/>
            <a:headEnd type="none" w="sm" len="sm"/>
            <a:tailEnd type="triangle" w="med" len="med"/>
          </a:ln>
        </p:spPr>
      </p:cxnSp>
      <p:cxnSp>
        <p:nvCxnSpPr>
          <p:cNvPr id="555" name="Google Shape;555;p65"/>
          <p:cNvCxnSpPr/>
          <p:nvPr/>
        </p:nvCxnSpPr>
        <p:spPr>
          <a:xfrm>
            <a:off x="1446212" y="2362200"/>
            <a:ext cx="7315200" cy="0"/>
          </a:xfrm>
          <a:prstGeom prst="straightConnector1">
            <a:avLst/>
          </a:prstGeom>
          <a:noFill/>
          <a:ln w="9525" cap="flat" cmpd="sng">
            <a:solidFill>
              <a:schemeClr val="accent1"/>
            </a:solidFill>
            <a:prstDash val="solid"/>
            <a:miter lim="800000"/>
            <a:headEnd type="none" w="sm" len="sm"/>
            <a:tailEnd type="none" w="sm" len="sm"/>
          </a:ln>
        </p:spPr>
      </p:cxnSp>
      <p:cxnSp>
        <p:nvCxnSpPr>
          <p:cNvPr id="556" name="Google Shape;556;p65"/>
          <p:cNvCxnSpPr/>
          <p:nvPr/>
        </p:nvCxnSpPr>
        <p:spPr>
          <a:xfrm>
            <a:off x="1446212" y="2362200"/>
            <a:ext cx="0" cy="533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557" name="Google Shape;557;p65"/>
          <p:cNvCxnSpPr/>
          <p:nvPr/>
        </p:nvCxnSpPr>
        <p:spPr>
          <a:xfrm>
            <a:off x="5180012" y="2362200"/>
            <a:ext cx="0" cy="533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558" name="Google Shape;558;p65"/>
          <p:cNvCxnSpPr/>
          <p:nvPr/>
        </p:nvCxnSpPr>
        <p:spPr>
          <a:xfrm>
            <a:off x="8761412" y="2362200"/>
            <a:ext cx="0" cy="533400"/>
          </a:xfrm>
          <a:prstGeom prst="straightConnector1">
            <a:avLst/>
          </a:prstGeom>
          <a:noFill/>
          <a:ln w="9525" cap="flat" cmpd="sng">
            <a:solidFill>
              <a:schemeClr val="accent1"/>
            </a:solidFill>
            <a:prstDash val="solid"/>
            <a:miter lim="800000"/>
            <a:headEnd type="none" w="sm" len="sm"/>
            <a:tailEnd type="triangle" w="med" len="med"/>
          </a:ln>
        </p:spPr>
      </p:cxnSp>
      <p:sp>
        <p:nvSpPr>
          <p:cNvPr id="559" name="Google Shape;559;p65"/>
          <p:cNvSpPr/>
          <p:nvPr/>
        </p:nvSpPr>
        <p:spPr>
          <a:xfrm>
            <a:off x="416838" y="2781303"/>
            <a:ext cx="2058747" cy="1181093"/>
          </a:xfrm>
          <a:prstGeom prst="rect">
            <a:avLst/>
          </a:prstGeom>
          <a:solidFill>
            <a:schemeClr val="accent1"/>
          </a:solidFill>
          <a:ln w="12700" cap="flat" cmpd="sng">
            <a:solidFill>
              <a:srgbClr val="2F3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Book Antiqua" panose="02040602050305030304" pitchFamily="18" charset="0"/>
                <a:ea typeface="Century Gothic"/>
                <a:cs typeface="Century Gothic"/>
                <a:sym typeface="Century Gothic"/>
              </a:rPr>
              <a:t>None- Sequence of </a:t>
            </a:r>
            <a:r>
              <a:rPr lang="en-US" sz="1800" b="0" i="0" u="none" strike="noStrike" cap="none" dirty="0" err="1">
                <a:solidFill>
                  <a:schemeClr val="lt1"/>
                </a:solidFill>
                <a:latin typeface="Book Antiqua" panose="02040602050305030304" pitchFamily="18" charset="0"/>
                <a:ea typeface="Century Gothic"/>
                <a:cs typeface="Century Gothic"/>
                <a:sym typeface="Century Gothic"/>
              </a:rPr>
              <a:t>words,bytes</a:t>
            </a:r>
            <a:endParaRPr sz="1800" b="0" i="0" u="none" strike="noStrike" cap="none" dirty="0">
              <a:solidFill>
                <a:schemeClr val="lt1"/>
              </a:solidFill>
              <a:latin typeface="Book Antiqua" panose="02040602050305030304" pitchFamily="18" charset="0"/>
              <a:ea typeface="Century Gothic"/>
              <a:cs typeface="Century Gothic"/>
              <a:sym typeface="Century Gothic"/>
            </a:endParaRPr>
          </a:p>
        </p:txBody>
      </p:sp>
      <p:sp>
        <p:nvSpPr>
          <p:cNvPr id="560" name="Google Shape;560;p65"/>
          <p:cNvSpPr/>
          <p:nvPr/>
        </p:nvSpPr>
        <p:spPr>
          <a:xfrm>
            <a:off x="4037012" y="2781303"/>
            <a:ext cx="2286009" cy="1219193"/>
          </a:xfrm>
          <a:prstGeom prst="rect">
            <a:avLst/>
          </a:prstGeom>
          <a:solidFill>
            <a:schemeClr val="accent1"/>
          </a:solidFill>
          <a:ln w="12700" cap="flat" cmpd="sng">
            <a:solidFill>
              <a:srgbClr val="2F3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Book Antiqua" panose="02040602050305030304" pitchFamily="18" charset="0"/>
                <a:ea typeface="Century Gothic"/>
                <a:cs typeface="Century Gothic"/>
                <a:sym typeface="Century Gothic"/>
              </a:rPr>
              <a:t>Simple Record Structure – Lines, Fixed and Variable Length</a:t>
            </a:r>
            <a:endParaRPr sz="1400" b="0" i="0" u="none" strike="noStrike" cap="none" dirty="0">
              <a:solidFill>
                <a:srgbClr val="000000"/>
              </a:solidFill>
              <a:latin typeface="Book Antiqua" panose="02040602050305030304" pitchFamily="18" charset="0"/>
              <a:sym typeface="Arial"/>
            </a:endParaRPr>
          </a:p>
        </p:txBody>
      </p:sp>
      <p:sp>
        <p:nvSpPr>
          <p:cNvPr id="561" name="Google Shape;561;p65"/>
          <p:cNvSpPr/>
          <p:nvPr/>
        </p:nvSpPr>
        <p:spPr>
          <a:xfrm>
            <a:off x="7466022" y="2819400"/>
            <a:ext cx="2590800" cy="1219191"/>
          </a:xfrm>
          <a:prstGeom prst="rect">
            <a:avLst/>
          </a:prstGeom>
          <a:solidFill>
            <a:schemeClr val="accent1"/>
          </a:solidFill>
          <a:ln w="12700" cap="flat" cmpd="sng">
            <a:solidFill>
              <a:srgbClr val="2F3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Book Antiqua" panose="02040602050305030304" pitchFamily="18" charset="0"/>
                <a:ea typeface="Century Gothic"/>
                <a:cs typeface="Century Gothic"/>
                <a:sym typeface="Century Gothic"/>
              </a:rPr>
              <a:t>Complex Structure – Formatted Document, Relocatable load file</a:t>
            </a:r>
            <a:endParaRPr sz="1400" b="0" i="0" u="none" strike="noStrike" cap="none" dirty="0">
              <a:solidFill>
                <a:srgbClr val="000000"/>
              </a:solidFill>
              <a:latin typeface="Book Antiqua" panose="0204060205030503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66"/>
          <p:cNvSpPr txBox="1">
            <a:spLocks noGrp="1"/>
          </p:cNvSpPr>
          <p:nvPr>
            <p:ph type="title"/>
          </p:nvPr>
        </p:nvSpPr>
        <p:spPr>
          <a:xfrm>
            <a:off x="3794480" y="181300"/>
            <a:ext cx="5666664" cy="685801"/>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85000"/>
              </a:lnSpc>
              <a:spcBef>
                <a:spcPts val="0"/>
              </a:spcBef>
              <a:spcAft>
                <a:spcPts val="0"/>
              </a:spcAft>
              <a:buClr>
                <a:schemeClr val="dk1"/>
              </a:buClr>
              <a:buSzPts val="4400"/>
              <a:buFont typeface="Century Gothic"/>
              <a:buNone/>
            </a:pPr>
            <a:r>
              <a:rPr lang="en-US" dirty="0"/>
              <a:t>File Access Methods</a:t>
            </a:r>
            <a:endParaRPr dirty="0"/>
          </a:p>
        </p:txBody>
      </p:sp>
      <p:sp>
        <p:nvSpPr>
          <p:cNvPr id="567" name="Google Shape;567;p66"/>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52</a:t>
            </a:fld>
            <a:endParaRPr/>
          </a:p>
        </p:txBody>
      </p:sp>
      <p:sp>
        <p:nvSpPr>
          <p:cNvPr id="568" name="Google Shape;568;p66"/>
          <p:cNvSpPr txBox="1">
            <a:spLocks noGrp="1"/>
          </p:cNvSpPr>
          <p:nvPr>
            <p:ph type="body" idx="1"/>
          </p:nvPr>
        </p:nvSpPr>
        <p:spPr>
          <a:xfrm>
            <a:off x="303212" y="1066800"/>
            <a:ext cx="10971451" cy="5105400"/>
          </a:xfrm>
          <a:prstGeom prst="rect">
            <a:avLst/>
          </a:prstGeom>
          <a:noFill/>
          <a:ln>
            <a:noFill/>
          </a:ln>
        </p:spPr>
        <p:txBody>
          <a:bodyPr spcFirstLastPara="1" wrap="square" lIns="121875" tIns="60925" rIns="121875" bIns="60925" anchor="t" anchorCtr="0">
            <a:normAutofit/>
          </a:bodyPr>
          <a:lstStyle/>
          <a:p>
            <a:pPr marL="0" lvl="0" indent="0" algn="l" rtl="0">
              <a:lnSpc>
                <a:spcPct val="95000"/>
              </a:lnSpc>
              <a:spcBef>
                <a:spcPts val="0"/>
              </a:spcBef>
              <a:spcAft>
                <a:spcPts val="0"/>
              </a:spcAft>
              <a:buClr>
                <a:schemeClr val="dk1"/>
              </a:buClr>
              <a:buSzPts val="2400"/>
              <a:buNone/>
            </a:pPr>
            <a:endParaRPr dirty="0"/>
          </a:p>
        </p:txBody>
      </p:sp>
      <p:sp>
        <p:nvSpPr>
          <p:cNvPr id="569" name="Google Shape;569;p66"/>
          <p:cNvSpPr/>
          <p:nvPr/>
        </p:nvSpPr>
        <p:spPr>
          <a:xfrm>
            <a:off x="4037012" y="1143000"/>
            <a:ext cx="2590800" cy="914400"/>
          </a:xfrm>
          <a:prstGeom prst="rect">
            <a:avLst/>
          </a:prstGeom>
          <a:solidFill>
            <a:schemeClr val="dk1"/>
          </a:solidFill>
          <a:ln w="12700" cap="flat" cmpd="sng">
            <a:solidFill>
              <a:srgbClr val="28375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chemeClr val="lt1"/>
                </a:solidFill>
                <a:latin typeface="Book Antiqua" panose="02040602050305030304" pitchFamily="18" charset="0"/>
                <a:ea typeface="Century Gothic"/>
                <a:cs typeface="Century Gothic"/>
                <a:sym typeface="Century Gothic"/>
              </a:rPr>
              <a:t>File Access Methods</a:t>
            </a:r>
            <a:endParaRPr sz="1400" b="0" i="0" u="none" strike="noStrike" cap="none" dirty="0">
              <a:solidFill>
                <a:srgbClr val="000000"/>
              </a:solidFill>
              <a:latin typeface="Book Antiqua" panose="02040602050305030304" pitchFamily="18" charset="0"/>
              <a:sym typeface="Arial"/>
            </a:endParaRPr>
          </a:p>
        </p:txBody>
      </p:sp>
      <p:cxnSp>
        <p:nvCxnSpPr>
          <p:cNvPr id="570" name="Google Shape;570;p66"/>
          <p:cNvCxnSpPr/>
          <p:nvPr/>
        </p:nvCxnSpPr>
        <p:spPr>
          <a:xfrm>
            <a:off x="5332412" y="1981200"/>
            <a:ext cx="0" cy="457200"/>
          </a:xfrm>
          <a:prstGeom prst="straightConnector1">
            <a:avLst/>
          </a:prstGeom>
          <a:noFill/>
          <a:ln w="9525" cap="flat" cmpd="sng">
            <a:solidFill>
              <a:schemeClr val="accent1"/>
            </a:solidFill>
            <a:prstDash val="solid"/>
            <a:miter lim="800000"/>
            <a:headEnd type="none" w="sm" len="sm"/>
            <a:tailEnd type="none" w="sm" len="sm"/>
          </a:ln>
        </p:spPr>
      </p:cxnSp>
      <p:cxnSp>
        <p:nvCxnSpPr>
          <p:cNvPr id="571" name="Google Shape;571;p66"/>
          <p:cNvCxnSpPr/>
          <p:nvPr/>
        </p:nvCxnSpPr>
        <p:spPr>
          <a:xfrm rot="10800000" flipH="1">
            <a:off x="1674812" y="2362200"/>
            <a:ext cx="7467600" cy="76200"/>
          </a:xfrm>
          <a:prstGeom prst="straightConnector1">
            <a:avLst/>
          </a:prstGeom>
          <a:noFill/>
          <a:ln w="9525" cap="flat" cmpd="sng">
            <a:solidFill>
              <a:schemeClr val="accent1"/>
            </a:solidFill>
            <a:prstDash val="solid"/>
            <a:miter lim="800000"/>
            <a:headEnd type="none" w="sm" len="sm"/>
            <a:tailEnd type="none" w="sm" len="sm"/>
          </a:ln>
        </p:spPr>
      </p:cxnSp>
      <p:cxnSp>
        <p:nvCxnSpPr>
          <p:cNvPr id="572" name="Google Shape;572;p66"/>
          <p:cNvCxnSpPr/>
          <p:nvPr/>
        </p:nvCxnSpPr>
        <p:spPr>
          <a:xfrm>
            <a:off x="1674812" y="2438400"/>
            <a:ext cx="0" cy="533400"/>
          </a:xfrm>
          <a:prstGeom prst="straightConnector1">
            <a:avLst/>
          </a:prstGeom>
          <a:noFill/>
          <a:ln w="9525" cap="flat" cmpd="sng">
            <a:solidFill>
              <a:schemeClr val="accent1"/>
            </a:solidFill>
            <a:prstDash val="solid"/>
            <a:miter lim="800000"/>
            <a:headEnd type="none" w="sm" len="sm"/>
            <a:tailEnd type="none" w="sm" len="sm"/>
          </a:ln>
        </p:spPr>
      </p:cxnSp>
      <p:cxnSp>
        <p:nvCxnSpPr>
          <p:cNvPr id="573" name="Google Shape;573;p66"/>
          <p:cNvCxnSpPr/>
          <p:nvPr/>
        </p:nvCxnSpPr>
        <p:spPr>
          <a:xfrm>
            <a:off x="5332412" y="2438400"/>
            <a:ext cx="0" cy="533400"/>
          </a:xfrm>
          <a:prstGeom prst="straightConnector1">
            <a:avLst/>
          </a:prstGeom>
          <a:noFill/>
          <a:ln w="9525" cap="flat" cmpd="sng">
            <a:solidFill>
              <a:schemeClr val="accent1"/>
            </a:solidFill>
            <a:prstDash val="solid"/>
            <a:miter lim="800000"/>
            <a:headEnd type="none" w="sm" len="sm"/>
            <a:tailEnd type="none" w="sm" len="sm"/>
          </a:ln>
        </p:spPr>
      </p:cxnSp>
      <p:cxnSp>
        <p:nvCxnSpPr>
          <p:cNvPr id="574" name="Google Shape;574;p66"/>
          <p:cNvCxnSpPr/>
          <p:nvPr/>
        </p:nvCxnSpPr>
        <p:spPr>
          <a:xfrm>
            <a:off x="9142412" y="2362200"/>
            <a:ext cx="0" cy="609600"/>
          </a:xfrm>
          <a:prstGeom prst="straightConnector1">
            <a:avLst/>
          </a:prstGeom>
          <a:noFill/>
          <a:ln w="9525" cap="flat" cmpd="sng">
            <a:solidFill>
              <a:schemeClr val="accent1"/>
            </a:solidFill>
            <a:prstDash val="solid"/>
            <a:miter lim="800000"/>
            <a:headEnd type="none" w="sm" len="sm"/>
            <a:tailEnd type="none" w="sm" len="sm"/>
          </a:ln>
        </p:spPr>
      </p:cxnSp>
      <p:sp>
        <p:nvSpPr>
          <p:cNvPr id="575" name="Google Shape;575;p66"/>
          <p:cNvSpPr/>
          <p:nvPr/>
        </p:nvSpPr>
        <p:spPr>
          <a:xfrm>
            <a:off x="455648" y="2971800"/>
            <a:ext cx="2514564" cy="685800"/>
          </a:xfrm>
          <a:prstGeom prst="rect">
            <a:avLst/>
          </a:prstGeom>
          <a:solidFill>
            <a:schemeClr val="accent1"/>
          </a:solidFill>
          <a:ln w="12700" cap="flat" cmpd="sng">
            <a:solidFill>
              <a:srgbClr val="2F3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chemeClr val="lt1"/>
                </a:solidFill>
                <a:latin typeface="Book Antiqua" panose="02040602050305030304" pitchFamily="18" charset="0"/>
                <a:ea typeface="Century Gothic"/>
                <a:cs typeface="Century Gothic"/>
                <a:sym typeface="Century Gothic"/>
              </a:rPr>
              <a:t>Sequential</a:t>
            </a:r>
            <a:endParaRPr sz="1400" b="0" i="0" u="none" strike="noStrike" cap="none" dirty="0">
              <a:solidFill>
                <a:srgbClr val="000000"/>
              </a:solidFill>
              <a:latin typeface="Book Antiqua" panose="02040602050305030304" pitchFamily="18" charset="0"/>
              <a:sym typeface="Arial"/>
            </a:endParaRPr>
          </a:p>
        </p:txBody>
      </p:sp>
      <p:sp>
        <p:nvSpPr>
          <p:cNvPr id="576" name="Google Shape;576;p66"/>
          <p:cNvSpPr/>
          <p:nvPr/>
        </p:nvSpPr>
        <p:spPr>
          <a:xfrm>
            <a:off x="4113248" y="2971800"/>
            <a:ext cx="2514564" cy="685800"/>
          </a:xfrm>
          <a:prstGeom prst="rect">
            <a:avLst/>
          </a:prstGeom>
          <a:solidFill>
            <a:schemeClr val="accent1"/>
          </a:solidFill>
          <a:ln w="12700" cap="flat" cmpd="sng">
            <a:solidFill>
              <a:srgbClr val="2F3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chemeClr val="lt1"/>
                </a:solidFill>
                <a:latin typeface="Book Antiqua" panose="02040602050305030304" pitchFamily="18" charset="0"/>
                <a:ea typeface="Century Gothic"/>
                <a:cs typeface="Century Gothic"/>
                <a:sym typeface="Century Gothic"/>
              </a:rPr>
              <a:t>Direct</a:t>
            </a:r>
            <a:endParaRPr sz="1400" b="0" i="0" u="none" strike="noStrike" cap="none" dirty="0">
              <a:solidFill>
                <a:srgbClr val="000000"/>
              </a:solidFill>
              <a:latin typeface="Book Antiqua" panose="02040602050305030304" pitchFamily="18" charset="0"/>
              <a:sym typeface="Arial"/>
            </a:endParaRPr>
          </a:p>
        </p:txBody>
      </p:sp>
      <p:sp>
        <p:nvSpPr>
          <p:cNvPr id="577" name="Google Shape;577;p66"/>
          <p:cNvSpPr/>
          <p:nvPr/>
        </p:nvSpPr>
        <p:spPr>
          <a:xfrm>
            <a:off x="7847012" y="2971800"/>
            <a:ext cx="2514564" cy="685800"/>
          </a:xfrm>
          <a:prstGeom prst="rect">
            <a:avLst/>
          </a:prstGeom>
          <a:solidFill>
            <a:schemeClr val="accent1"/>
          </a:solidFill>
          <a:ln w="12700" cap="flat" cmpd="sng">
            <a:solidFill>
              <a:srgbClr val="2F3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chemeClr val="lt1"/>
                </a:solidFill>
                <a:latin typeface="Book Antiqua" panose="02040602050305030304" pitchFamily="18" charset="0"/>
                <a:ea typeface="Century Gothic"/>
                <a:cs typeface="Century Gothic"/>
                <a:sym typeface="Century Gothic"/>
              </a:rPr>
              <a:t>Hashed</a:t>
            </a:r>
            <a:endParaRPr sz="1400" b="0" i="0" u="none" strike="noStrike" cap="none" dirty="0">
              <a:solidFill>
                <a:srgbClr val="000000"/>
              </a:solidFill>
              <a:latin typeface="Book Antiqua" panose="0204060205030503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67"/>
          <p:cNvSpPr txBox="1">
            <a:spLocks noGrp="1"/>
          </p:cNvSpPr>
          <p:nvPr>
            <p:ph type="title"/>
          </p:nvPr>
        </p:nvSpPr>
        <p:spPr>
          <a:xfrm>
            <a:off x="3753233" y="73572"/>
            <a:ext cx="5390767" cy="8382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File Access Methods</a:t>
            </a:r>
            <a:endParaRPr dirty="0"/>
          </a:p>
        </p:txBody>
      </p:sp>
      <p:sp>
        <p:nvSpPr>
          <p:cNvPr id="583" name="Google Shape;583;p67"/>
          <p:cNvSpPr txBox="1">
            <a:spLocks noGrp="1"/>
          </p:cNvSpPr>
          <p:nvPr>
            <p:ph type="body" idx="1"/>
          </p:nvPr>
        </p:nvSpPr>
        <p:spPr>
          <a:xfrm>
            <a:off x="379412" y="914400"/>
            <a:ext cx="11318602" cy="5867400"/>
          </a:xfrm>
          <a:prstGeom prst="rect">
            <a:avLst/>
          </a:prstGeom>
          <a:noFill/>
          <a:ln>
            <a:noFill/>
          </a:ln>
        </p:spPr>
        <p:txBody>
          <a:bodyPr spcFirstLastPara="1" wrap="square" lIns="121875" tIns="60925" rIns="121875" bIns="60925" anchor="t" anchorCtr="0">
            <a:normAutofit/>
          </a:bodyPr>
          <a:lstStyle/>
          <a:p>
            <a:pPr marL="304747" lvl="0" indent="-304747" algn="just" rtl="0">
              <a:lnSpc>
                <a:spcPct val="95000"/>
              </a:lnSpc>
              <a:spcBef>
                <a:spcPts val="0"/>
              </a:spcBef>
              <a:spcAft>
                <a:spcPts val="0"/>
              </a:spcAft>
              <a:buClr>
                <a:srgbClr val="666666"/>
              </a:buClr>
              <a:buSzPct val="100000"/>
              <a:buFont typeface="Century Gothic"/>
              <a:buAutoNum type="arabicPeriod"/>
            </a:pPr>
            <a:r>
              <a:rPr lang="en-US" b="1" i="0" dirty="0">
                <a:solidFill>
                  <a:srgbClr val="666666"/>
                </a:solidFill>
                <a:ea typeface="Open Sans"/>
                <a:cs typeface="Open Sans"/>
                <a:sym typeface="Open Sans"/>
              </a:rPr>
              <a:t>Sequential Access Method: –</a:t>
            </a:r>
            <a:r>
              <a:rPr lang="en-US" b="0" i="0" dirty="0">
                <a:solidFill>
                  <a:srgbClr val="666666"/>
                </a:solidFill>
                <a:ea typeface="Open Sans"/>
                <a:cs typeface="Open Sans"/>
                <a:sym typeface="Open Sans"/>
              </a:rPr>
              <a:t> Sequential Access Method is one of the simplest file access methods. Most of the OS (operating system) uses a sequential access method to access the file. In this method, word by word, the operating system read the file, and we have a pointer that points the file’s base address. If we need to read the file’s first word, then there is a pointer that offers the word which we want to read and increment the value of the word by 1, and till the end of the file, this process will continue.</a:t>
            </a:r>
          </a:p>
          <a:p>
            <a:pPr marL="304747" lvl="0" indent="-304747" algn="just" rtl="0">
              <a:lnSpc>
                <a:spcPct val="95000"/>
              </a:lnSpc>
              <a:spcBef>
                <a:spcPts val="0"/>
              </a:spcBef>
              <a:spcAft>
                <a:spcPts val="0"/>
              </a:spcAft>
              <a:buClr>
                <a:srgbClr val="666666"/>
              </a:buClr>
              <a:buSzPct val="100000"/>
              <a:buFont typeface="Century Gothic"/>
              <a:buAutoNum type="arabicPeriod"/>
            </a:pPr>
            <a:endParaRPr lang="en-US" b="0" i="0" dirty="0">
              <a:solidFill>
                <a:srgbClr val="666666"/>
              </a:solidFill>
              <a:ea typeface="Open Sans"/>
              <a:cs typeface="Open Sans"/>
              <a:sym typeface="Open Sans"/>
            </a:endParaRPr>
          </a:p>
          <a:p>
            <a:pPr marL="304747" lvl="0" indent="-304747" algn="just" rtl="0">
              <a:lnSpc>
                <a:spcPct val="95000"/>
              </a:lnSpc>
              <a:spcBef>
                <a:spcPts val="0"/>
              </a:spcBef>
              <a:spcAft>
                <a:spcPts val="0"/>
              </a:spcAft>
              <a:buClr>
                <a:srgbClr val="666666"/>
              </a:buClr>
              <a:buSzPct val="100000"/>
              <a:buFont typeface="Century Gothic"/>
              <a:buAutoNum type="arabicPeriod"/>
            </a:pPr>
            <a:endParaRPr dirty="0"/>
          </a:p>
          <a:p>
            <a:pPr marL="304747" lvl="0" indent="-304747" algn="just" rtl="0">
              <a:lnSpc>
                <a:spcPct val="95000"/>
              </a:lnSpc>
              <a:spcBef>
                <a:spcPts val="1866"/>
              </a:spcBef>
              <a:spcAft>
                <a:spcPts val="0"/>
              </a:spcAft>
              <a:buClr>
                <a:srgbClr val="666666"/>
              </a:buClr>
              <a:buSzPct val="100000"/>
              <a:buChar char="•"/>
            </a:pPr>
            <a:endParaRPr lang="en-US" b="0" i="0" dirty="0">
              <a:solidFill>
                <a:srgbClr val="666666"/>
              </a:solidFill>
              <a:ea typeface="Open Sans"/>
              <a:cs typeface="Open Sans"/>
              <a:sym typeface="Open Sans"/>
            </a:endParaRPr>
          </a:p>
          <a:p>
            <a:pPr marL="304747" lvl="0" indent="-304747" algn="just" rtl="0">
              <a:lnSpc>
                <a:spcPct val="95000"/>
              </a:lnSpc>
              <a:spcBef>
                <a:spcPts val="1866"/>
              </a:spcBef>
              <a:spcAft>
                <a:spcPts val="0"/>
              </a:spcAft>
              <a:buClr>
                <a:srgbClr val="666666"/>
              </a:buClr>
              <a:buSzPct val="100000"/>
              <a:buChar char="•"/>
            </a:pPr>
            <a:endParaRPr lang="en-US" b="0" i="0" dirty="0">
              <a:solidFill>
                <a:srgbClr val="666666"/>
              </a:solidFill>
              <a:ea typeface="Open Sans"/>
              <a:cs typeface="Open Sans"/>
              <a:sym typeface="Open Sans"/>
            </a:endParaRPr>
          </a:p>
          <a:p>
            <a:pPr marL="304747" lvl="0" indent="-304747" algn="just" rtl="0">
              <a:lnSpc>
                <a:spcPct val="95000"/>
              </a:lnSpc>
              <a:spcBef>
                <a:spcPts val="1866"/>
              </a:spcBef>
              <a:spcAft>
                <a:spcPts val="0"/>
              </a:spcAft>
              <a:buClr>
                <a:srgbClr val="666666"/>
              </a:buClr>
              <a:buSzPct val="100000"/>
              <a:buChar char="•"/>
            </a:pPr>
            <a:endParaRPr lang="en-US" b="0" i="0" dirty="0">
              <a:solidFill>
                <a:srgbClr val="666666"/>
              </a:solidFill>
              <a:ea typeface="Open Sans"/>
              <a:cs typeface="Open Sans"/>
              <a:sym typeface="Open Sans"/>
            </a:endParaRPr>
          </a:p>
          <a:p>
            <a:pPr marL="304747" lvl="0" indent="-304747" algn="just" rtl="0">
              <a:lnSpc>
                <a:spcPct val="95000"/>
              </a:lnSpc>
              <a:spcBef>
                <a:spcPts val="1866"/>
              </a:spcBef>
              <a:spcAft>
                <a:spcPts val="0"/>
              </a:spcAft>
              <a:buClr>
                <a:srgbClr val="666666"/>
              </a:buClr>
              <a:buSzPct val="100000"/>
              <a:buChar char="•"/>
            </a:pPr>
            <a:endParaRPr lang="en-US" b="0" i="0" dirty="0">
              <a:solidFill>
                <a:srgbClr val="666666"/>
              </a:solidFill>
              <a:ea typeface="Open Sans"/>
              <a:cs typeface="Open Sans"/>
              <a:sym typeface="Open Sans"/>
            </a:endParaRPr>
          </a:p>
          <a:p>
            <a:pPr marL="304747" lvl="0" indent="-304747" algn="just" rtl="0">
              <a:lnSpc>
                <a:spcPct val="95000"/>
              </a:lnSpc>
              <a:spcBef>
                <a:spcPts val="1866"/>
              </a:spcBef>
              <a:spcAft>
                <a:spcPts val="0"/>
              </a:spcAft>
              <a:buClr>
                <a:srgbClr val="666666"/>
              </a:buClr>
              <a:buSzPct val="100000"/>
              <a:buChar char="•"/>
            </a:pPr>
            <a:endParaRPr lang="en-US" b="0" i="0" dirty="0">
              <a:solidFill>
                <a:srgbClr val="666666"/>
              </a:solidFill>
              <a:ea typeface="Open Sans"/>
              <a:cs typeface="Open Sans"/>
              <a:sym typeface="Open Sans"/>
            </a:endParaRPr>
          </a:p>
          <a:p>
            <a:pPr marL="304747" lvl="0" indent="-304747" algn="just" rtl="0">
              <a:lnSpc>
                <a:spcPct val="95000"/>
              </a:lnSpc>
              <a:spcBef>
                <a:spcPts val="1866"/>
              </a:spcBef>
              <a:spcAft>
                <a:spcPts val="0"/>
              </a:spcAft>
              <a:buClr>
                <a:srgbClr val="666666"/>
              </a:buClr>
              <a:buSzPct val="100000"/>
              <a:buChar char="•"/>
            </a:pPr>
            <a:endParaRPr lang="en-US" dirty="0">
              <a:solidFill>
                <a:srgbClr val="666666"/>
              </a:solidFill>
              <a:ea typeface="Open Sans"/>
              <a:cs typeface="Open Sans"/>
              <a:sym typeface="Open Sans"/>
            </a:endParaRPr>
          </a:p>
          <a:p>
            <a:pPr marL="304747" lvl="0" indent="-304747" algn="just" rtl="0">
              <a:lnSpc>
                <a:spcPct val="95000"/>
              </a:lnSpc>
              <a:spcBef>
                <a:spcPts val="1866"/>
              </a:spcBef>
              <a:spcAft>
                <a:spcPts val="0"/>
              </a:spcAft>
              <a:buClr>
                <a:srgbClr val="666666"/>
              </a:buClr>
              <a:buSzPct val="100000"/>
              <a:buChar char="•"/>
            </a:pPr>
            <a:endParaRPr lang="en-US" b="0" i="0" dirty="0">
              <a:solidFill>
                <a:srgbClr val="666666"/>
              </a:solidFill>
              <a:ea typeface="Open Sans"/>
              <a:cs typeface="Open Sans"/>
              <a:sym typeface="Open Sans"/>
            </a:endParaRPr>
          </a:p>
          <a:p>
            <a:pPr marL="304747" lvl="0" indent="-304747" algn="just" rtl="0">
              <a:lnSpc>
                <a:spcPct val="95000"/>
              </a:lnSpc>
              <a:spcBef>
                <a:spcPts val="1866"/>
              </a:spcBef>
              <a:spcAft>
                <a:spcPts val="0"/>
              </a:spcAft>
              <a:buClr>
                <a:srgbClr val="666666"/>
              </a:buClr>
              <a:buSzPct val="100000"/>
              <a:buChar char="•"/>
            </a:pPr>
            <a:endParaRPr lang="en-US" b="0" i="0" dirty="0">
              <a:solidFill>
                <a:srgbClr val="666666"/>
              </a:solidFill>
              <a:ea typeface="Open Sans"/>
              <a:cs typeface="Open Sans"/>
              <a:sym typeface="Open Sans"/>
            </a:endParaRPr>
          </a:p>
          <a:p>
            <a:pPr marL="304747" lvl="0" indent="-304747" algn="just" rtl="0">
              <a:lnSpc>
                <a:spcPct val="95000"/>
              </a:lnSpc>
              <a:spcBef>
                <a:spcPts val="1866"/>
              </a:spcBef>
              <a:spcAft>
                <a:spcPts val="0"/>
              </a:spcAft>
              <a:buClr>
                <a:srgbClr val="666666"/>
              </a:buClr>
              <a:buSzPct val="100000"/>
              <a:buChar char="•"/>
            </a:pPr>
            <a:endParaRPr lang="en-US" b="0" i="0" dirty="0">
              <a:solidFill>
                <a:srgbClr val="666666"/>
              </a:solidFill>
              <a:ea typeface="Open Sans"/>
              <a:cs typeface="Open Sans"/>
              <a:sym typeface="Open Sans"/>
            </a:endParaRPr>
          </a:p>
          <a:p>
            <a:pPr marL="304747" lvl="0" indent="-304747" algn="just" rtl="0">
              <a:lnSpc>
                <a:spcPct val="95000"/>
              </a:lnSpc>
              <a:spcBef>
                <a:spcPts val="1866"/>
              </a:spcBef>
              <a:spcAft>
                <a:spcPts val="0"/>
              </a:spcAft>
              <a:buClr>
                <a:srgbClr val="666666"/>
              </a:buClr>
              <a:buSzPct val="100000"/>
              <a:buChar char="•"/>
            </a:pPr>
            <a:endParaRPr lang="en-US" b="0" i="0" dirty="0">
              <a:solidFill>
                <a:srgbClr val="666666"/>
              </a:solidFill>
              <a:ea typeface="Open Sans"/>
              <a:cs typeface="Open Sans"/>
              <a:sym typeface="Open Sans"/>
            </a:endParaRPr>
          </a:p>
          <a:p>
            <a:pPr marL="304747" lvl="0" indent="-163777" algn="just" rtl="0">
              <a:lnSpc>
                <a:spcPct val="95000"/>
              </a:lnSpc>
              <a:spcBef>
                <a:spcPts val="1866"/>
              </a:spcBef>
              <a:spcAft>
                <a:spcPts val="0"/>
              </a:spcAft>
              <a:buClr>
                <a:schemeClr val="dk1"/>
              </a:buClr>
              <a:buSzPct val="100000"/>
              <a:buNone/>
            </a:pPr>
            <a:endParaRPr dirty="0"/>
          </a:p>
        </p:txBody>
      </p:sp>
      <p:sp>
        <p:nvSpPr>
          <p:cNvPr id="584" name="Google Shape;584;p67"/>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53</a:t>
            </a:fld>
            <a:endParaRPr/>
          </a:p>
        </p:txBody>
      </p:sp>
      <p:pic>
        <p:nvPicPr>
          <p:cNvPr id="3" name="Picture 2">
            <a:extLst>
              <a:ext uri="{FF2B5EF4-FFF2-40B4-BE49-F238E27FC236}">
                <a16:creationId xmlns:a16="http://schemas.microsoft.com/office/drawing/2014/main" id="{32731389-2E8B-561E-FB16-E59E656262A6}"/>
              </a:ext>
            </a:extLst>
          </p:cNvPr>
          <p:cNvPicPr>
            <a:picLocks noChangeAspect="1"/>
          </p:cNvPicPr>
          <p:nvPr/>
        </p:nvPicPr>
        <p:blipFill rotWithShape="1">
          <a:blip r:embed="rId3"/>
          <a:srcRect l="3325" t="22222" r="3355" b="16092"/>
          <a:stretch/>
        </p:blipFill>
        <p:spPr>
          <a:xfrm>
            <a:off x="2317531" y="3689131"/>
            <a:ext cx="6826469" cy="253824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67"/>
          <p:cNvSpPr txBox="1">
            <a:spLocks noGrp="1"/>
          </p:cNvSpPr>
          <p:nvPr>
            <p:ph type="title"/>
          </p:nvPr>
        </p:nvSpPr>
        <p:spPr>
          <a:xfrm>
            <a:off x="2822029" y="283778"/>
            <a:ext cx="6921062" cy="633249"/>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85000"/>
              </a:lnSpc>
              <a:spcBef>
                <a:spcPts val="0"/>
              </a:spcBef>
              <a:spcAft>
                <a:spcPts val="0"/>
              </a:spcAft>
              <a:buClr>
                <a:schemeClr val="dk1"/>
              </a:buClr>
              <a:buSzPts val="4400"/>
              <a:buFont typeface="Century Gothic"/>
              <a:buNone/>
            </a:pPr>
            <a:r>
              <a:rPr lang="en-US" dirty="0"/>
              <a:t>Sequential Access Method</a:t>
            </a:r>
          </a:p>
        </p:txBody>
      </p:sp>
      <p:sp>
        <p:nvSpPr>
          <p:cNvPr id="583" name="Google Shape;583;p67"/>
          <p:cNvSpPr txBox="1">
            <a:spLocks noGrp="1"/>
          </p:cNvSpPr>
          <p:nvPr>
            <p:ph type="body" idx="1"/>
          </p:nvPr>
        </p:nvSpPr>
        <p:spPr>
          <a:xfrm>
            <a:off x="435111" y="917028"/>
            <a:ext cx="11318602" cy="5867400"/>
          </a:xfrm>
          <a:prstGeom prst="rect">
            <a:avLst/>
          </a:prstGeom>
          <a:noFill/>
          <a:ln>
            <a:noFill/>
          </a:ln>
        </p:spPr>
        <p:txBody>
          <a:bodyPr spcFirstLastPara="1" wrap="square" lIns="121875" tIns="60925" rIns="121875" bIns="60925" anchor="t" anchorCtr="0">
            <a:normAutofit fontScale="55000" lnSpcReduction="20000"/>
          </a:bodyPr>
          <a:lstStyle/>
          <a:p>
            <a:pPr marL="0" lvl="0" indent="0" algn="just" rtl="0">
              <a:lnSpc>
                <a:spcPct val="95000"/>
              </a:lnSpc>
              <a:spcBef>
                <a:spcPts val="1866"/>
              </a:spcBef>
              <a:spcAft>
                <a:spcPts val="0"/>
              </a:spcAft>
              <a:buClr>
                <a:srgbClr val="666666"/>
              </a:buClr>
              <a:buSzPct val="100000"/>
              <a:buNone/>
            </a:pPr>
            <a:r>
              <a:rPr lang="en-US" sz="3500" b="1" i="0" dirty="0">
                <a:solidFill>
                  <a:schemeClr val="bg2"/>
                </a:solidFill>
                <a:ea typeface="Open Sans"/>
                <a:cs typeface="Open Sans"/>
                <a:sym typeface="Open Sans"/>
              </a:rPr>
              <a:t>Key Operations:</a:t>
            </a:r>
          </a:p>
          <a:p>
            <a:pPr marL="1257300" lvl="2" algn="just">
              <a:spcBef>
                <a:spcPts val="600"/>
              </a:spcBef>
              <a:buClr>
                <a:srgbClr val="666666"/>
              </a:buClr>
              <a:buSzPct val="100000"/>
              <a:buFont typeface="Arial" panose="020B0604020202020204" pitchFamily="34" charset="0"/>
              <a:buChar char="•"/>
            </a:pPr>
            <a:r>
              <a:rPr lang="en-US" sz="3500" b="0" i="0" dirty="0">
                <a:solidFill>
                  <a:schemeClr val="bg2"/>
                </a:solidFill>
                <a:latin typeface="Book Antiqua" panose="02040602050305030304" pitchFamily="18" charset="0"/>
                <a:ea typeface="Open Sans"/>
                <a:cs typeface="Open Sans"/>
                <a:sym typeface="Open Sans"/>
              </a:rPr>
              <a:t>Read next </a:t>
            </a:r>
          </a:p>
          <a:p>
            <a:pPr marL="1257300" lvl="2" algn="just">
              <a:spcBef>
                <a:spcPts val="600"/>
              </a:spcBef>
              <a:buClr>
                <a:srgbClr val="666666"/>
              </a:buClr>
              <a:buSzPct val="100000"/>
              <a:buFont typeface="Arial" panose="020B0604020202020204" pitchFamily="34" charset="0"/>
              <a:buChar char="•"/>
            </a:pPr>
            <a:r>
              <a:rPr lang="en-US" sz="3500" b="0" i="0" dirty="0">
                <a:solidFill>
                  <a:schemeClr val="bg2"/>
                </a:solidFill>
                <a:latin typeface="Book Antiqua" panose="02040602050305030304" pitchFamily="18" charset="0"/>
                <a:ea typeface="Open Sans"/>
                <a:cs typeface="Open Sans"/>
                <a:sym typeface="Open Sans"/>
              </a:rPr>
              <a:t>Write next  </a:t>
            </a:r>
          </a:p>
          <a:p>
            <a:pPr marL="1257300" lvl="2" algn="just">
              <a:spcBef>
                <a:spcPts val="600"/>
              </a:spcBef>
              <a:buClr>
                <a:srgbClr val="666666"/>
              </a:buClr>
              <a:buSzPct val="100000"/>
              <a:buFont typeface="Arial" panose="020B0604020202020204" pitchFamily="34" charset="0"/>
              <a:buChar char="•"/>
            </a:pPr>
            <a:r>
              <a:rPr lang="en-US" sz="3500" b="0" i="0" dirty="0">
                <a:solidFill>
                  <a:schemeClr val="bg2"/>
                </a:solidFill>
                <a:latin typeface="Book Antiqua" panose="02040602050305030304" pitchFamily="18" charset="0"/>
                <a:ea typeface="Open Sans"/>
                <a:cs typeface="Open Sans"/>
                <a:sym typeface="Open Sans"/>
              </a:rPr>
              <a:t>Reset (or Rewind) </a:t>
            </a:r>
          </a:p>
          <a:p>
            <a:r>
              <a:rPr lang="en-US" sz="3500" b="1" i="0" dirty="0">
                <a:solidFill>
                  <a:schemeClr val="bg2"/>
                </a:solidFill>
                <a:effectLst/>
              </a:rPr>
              <a:t>The Read Operation</a:t>
            </a:r>
            <a:r>
              <a:rPr lang="en-US" sz="3500" b="0" i="0" dirty="0">
                <a:solidFill>
                  <a:schemeClr val="bg2"/>
                </a:solidFill>
                <a:effectLst/>
              </a:rPr>
              <a:t> – read next – reads the next portion of the file that is currently in access, also the read next advances the file pointer which is responsible for tracking the I/O operations.</a:t>
            </a:r>
          </a:p>
          <a:p>
            <a:pPr algn="l"/>
            <a:r>
              <a:rPr lang="en-US" sz="3500" b="1" i="0" dirty="0">
                <a:solidFill>
                  <a:schemeClr val="bg2"/>
                </a:solidFill>
                <a:effectLst/>
              </a:rPr>
              <a:t>The Write Operation</a:t>
            </a:r>
            <a:r>
              <a:rPr lang="en-US" sz="3500" b="0" i="0" dirty="0">
                <a:solidFill>
                  <a:schemeClr val="bg2"/>
                </a:solidFill>
                <a:effectLst/>
              </a:rPr>
              <a:t> – write next – write operation will add a new node at the end of the file and move the pointer to the new end of the file where the newly written information is stored.   </a:t>
            </a:r>
          </a:p>
          <a:p>
            <a:pPr algn="l"/>
            <a:r>
              <a:rPr lang="en-US" sz="3500" b="1" i="0" dirty="0">
                <a:solidFill>
                  <a:schemeClr val="bg2"/>
                </a:solidFill>
                <a:effectLst/>
              </a:rPr>
              <a:t>Reset (or rewind)</a:t>
            </a:r>
            <a:r>
              <a:rPr lang="en-US" sz="3500" b="0" i="0" dirty="0">
                <a:solidFill>
                  <a:schemeClr val="bg2"/>
                </a:solidFill>
                <a:effectLst/>
              </a:rPr>
              <a:t> – reset operation will bring the file read or write head at the beginning of the file. </a:t>
            </a:r>
          </a:p>
          <a:p>
            <a:pPr algn="l"/>
            <a:r>
              <a:rPr lang="en-US" sz="3500" b="0" i="0" dirty="0">
                <a:solidFill>
                  <a:schemeClr val="bg2"/>
                </a:solidFill>
                <a:effectLst/>
              </a:rPr>
              <a:t>The sequential file access method depicts the example of how a tape drive worked, one memory block at a time and then the next block followed.</a:t>
            </a:r>
          </a:p>
          <a:p>
            <a:pPr algn="l"/>
            <a:r>
              <a:rPr lang="en-US" sz="3500" b="1" i="0" dirty="0">
                <a:solidFill>
                  <a:schemeClr val="bg2"/>
                </a:solidFill>
                <a:effectLst/>
              </a:rPr>
              <a:t>Advantage</a:t>
            </a:r>
            <a:r>
              <a:rPr lang="en-US" sz="3500" b="0" i="0" dirty="0">
                <a:solidFill>
                  <a:schemeClr val="bg2"/>
                </a:solidFill>
                <a:effectLst/>
              </a:rPr>
              <a:t> – The sequential access method is an easy implementation method for the software and hardware. </a:t>
            </a:r>
          </a:p>
          <a:p>
            <a:pPr algn="l"/>
            <a:r>
              <a:rPr lang="en-US" sz="3500" b="1" i="0" dirty="0">
                <a:solidFill>
                  <a:schemeClr val="bg2"/>
                </a:solidFill>
                <a:effectLst/>
              </a:rPr>
              <a:t>Disadvantage</a:t>
            </a:r>
            <a:r>
              <a:rPr lang="en-US" sz="3500" b="0" i="0" dirty="0">
                <a:solidFill>
                  <a:schemeClr val="bg2"/>
                </a:solidFill>
                <a:effectLst/>
              </a:rPr>
              <a:t> – The sequential access takes a lot of time for performing the read-write operation. </a:t>
            </a:r>
          </a:p>
          <a:p>
            <a:pPr marL="304747" lvl="0" indent="-163777" algn="just" rtl="0">
              <a:lnSpc>
                <a:spcPct val="95000"/>
              </a:lnSpc>
              <a:spcBef>
                <a:spcPts val="1866"/>
              </a:spcBef>
              <a:spcAft>
                <a:spcPts val="0"/>
              </a:spcAft>
              <a:buClr>
                <a:schemeClr val="dk1"/>
              </a:buClr>
              <a:buSzPct val="100000"/>
              <a:buNone/>
            </a:pPr>
            <a:endParaRPr sz="2800" b="0" i="0" dirty="0">
              <a:solidFill>
                <a:srgbClr val="666666"/>
              </a:solidFill>
              <a:ea typeface="Open Sans"/>
              <a:cs typeface="Open Sans"/>
              <a:sym typeface="Open Sans"/>
            </a:endParaRPr>
          </a:p>
          <a:p>
            <a:pPr marL="304747" lvl="0" indent="-163777" algn="just" rtl="0">
              <a:lnSpc>
                <a:spcPct val="95000"/>
              </a:lnSpc>
              <a:spcBef>
                <a:spcPts val="1866"/>
              </a:spcBef>
              <a:spcAft>
                <a:spcPts val="0"/>
              </a:spcAft>
              <a:buClr>
                <a:schemeClr val="dk1"/>
              </a:buClr>
              <a:buSzPct val="100000"/>
              <a:buNone/>
            </a:pPr>
            <a:endParaRPr dirty="0"/>
          </a:p>
        </p:txBody>
      </p:sp>
      <p:sp>
        <p:nvSpPr>
          <p:cNvPr id="584" name="Google Shape;584;p67"/>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54</a:t>
            </a:fld>
            <a:endParaRPr/>
          </a:p>
        </p:txBody>
      </p:sp>
    </p:spTree>
    <p:extLst>
      <p:ext uri="{BB962C8B-B14F-4D97-AF65-F5344CB8AC3E}">
        <p14:creationId xmlns:p14="http://schemas.microsoft.com/office/powerpoint/2010/main" val="1852190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68"/>
          <p:cNvSpPr txBox="1">
            <a:spLocks noGrp="1"/>
          </p:cNvSpPr>
          <p:nvPr>
            <p:ph type="title"/>
          </p:nvPr>
        </p:nvSpPr>
        <p:spPr>
          <a:xfrm>
            <a:off x="3337280" y="173420"/>
            <a:ext cx="5514264" cy="706821"/>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85000"/>
              </a:lnSpc>
              <a:spcBef>
                <a:spcPts val="0"/>
              </a:spcBef>
              <a:spcAft>
                <a:spcPts val="0"/>
              </a:spcAft>
              <a:buClr>
                <a:schemeClr val="dk1"/>
              </a:buClr>
              <a:buSzPts val="4400"/>
              <a:buFont typeface="Century Gothic"/>
              <a:buNone/>
            </a:pPr>
            <a:r>
              <a:rPr lang="en-US" dirty="0"/>
              <a:t>Direct  Access Methods</a:t>
            </a:r>
            <a:endParaRPr dirty="0"/>
          </a:p>
        </p:txBody>
      </p:sp>
      <p:sp>
        <p:nvSpPr>
          <p:cNvPr id="590" name="Google Shape;590;p68"/>
          <p:cNvSpPr txBox="1">
            <a:spLocks noGrp="1"/>
          </p:cNvSpPr>
          <p:nvPr>
            <p:ph type="body" idx="1"/>
          </p:nvPr>
        </p:nvSpPr>
        <p:spPr>
          <a:xfrm>
            <a:off x="303212" y="990600"/>
            <a:ext cx="10971451" cy="5181600"/>
          </a:xfrm>
          <a:prstGeom prst="rect">
            <a:avLst/>
          </a:prstGeom>
          <a:noFill/>
          <a:ln>
            <a:noFill/>
          </a:ln>
        </p:spPr>
        <p:txBody>
          <a:bodyPr spcFirstLastPara="1" wrap="square" lIns="121875" tIns="60925" rIns="121875" bIns="60925" anchor="t" anchorCtr="0">
            <a:normAutofit/>
          </a:bodyPr>
          <a:lstStyle/>
          <a:p>
            <a:pPr marL="0" indent="0">
              <a:lnSpc>
                <a:spcPct val="110000"/>
              </a:lnSpc>
              <a:spcBef>
                <a:spcPts val="0"/>
              </a:spcBef>
              <a:buClr>
                <a:srgbClr val="666666"/>
              </a:buClr>
              <a:buSzPts val="2400"/>
              <a:buNone/>
            </a:pPr>
            <a:r>
              <a:rPr lang="en-US" sz="2200" b="0" i="0" dirty="0">
                <a:solidFill>
                  <a:schemeClr val="bg2"/>
                </a:solidFill>
                <a:ea typeface="Open Sans"/>
                <a:cs typeface="Open Sans"/>
                <a:sym typeface="Open Sans"/>
              </a:rPr>
              <a:t>		Direct Access Method is also called the Relative access method. </a:t>
            </a:r>
            <a:r>
              <a:rPr lang="en-US" sz="2200" dirty="0">
                <a:solidFill>
                  <a:schemeClr val="bg2"/>
                </a:solidFill>
              </a:rPr>
              <a:t>The various records can be read or write randomly. There is no restriction on the order of reading or writing for a direct access file. This method is also known as relative access method and is typically used in systems implementing disks rather than magnetic tapes. In direct access method, the various records or blocks of a file are numbered for reference purpose. In order to perform read or write operation, we specify block number where read or write operation is to be performed.</a:t>
            </a:r>
          </a:p>
          <a:p>
            <a:pPr marL="0" lvl="0" indent="0" algn="l" rtl="0">
              <a:lnSpc>
                <a:spcPct val="110000"/>
              </a:lnSpc>
              <a:spcBef>
                <a:spcPts val="0"/>
              </a:spcBef>
              <a:spcAft>
                <a:spcPts val="0"/>
              </a:spcAft>
              <a:buClr>
                <a:srgbClr val="666666"/>
              </a:buClr>
              <a:buSzPts val="2400"/>
              <a:buNone/>
            </a:pPr>
            <a:r>
              <a:rPr lang="en-US" sz="2200" b="1" i="0" dirty="0">
                <a:solidFill>
                  <a:schemeClr val="bg2"/>
                </a:solidFill>
                <a:ea typeface="Open Sans"/>
                <a:cs typeface="Open Sans"/>
                <a:sym typeface="Open Sans"/>
              </a:rPr>
              <a:t> 		</a:t>
            </a:r>
            <a:r>
              <a:rPr lang="en-US" sz="2200" b="0" i="0" dirty="0">
                <a:solidFill>
                  <a:schemeClr val="bg2"/>
                </a:solidFill>
                <a:ea typeface="Open Sans"/>
                <a:cs typeface="Open Sans"/>
                <a:sym typeface="Open Sans"/>
              </a:rPr>
              <a:t>In the Database System, we mostly use the Direct Access Method. In most of the situations, there is a need for information in the filtered form from the database. And in that case, the speed of sequential access may be low and not efficient.</a:t>
            </a:r>
          </a:p>
          <a:p>
            <a:pPr marL="0" lvl="0" indent="0" algn="l" rtl="0">
              <a:lnSpc>
                <a:spcPct val="110000"/>
              </a:lnSpc>
              <a:spcBef>
                <a:spcPts val="0"/>
              </a:spcBef>
              <a:spcAft>
                <a:spcPts val="0"/>
              </a:spcAft>
              <a:buClr>
                <a:srgbClr val="666666"/>
              </a:buClr>
              <a:buSzPts val="2400"/>
              <a:buNone/>
            </a:pPr>
            <a:r>
              <a:rPr lang="en-US" sz="2200" dirty="0">
                <a:solidFill>
                  <a:schemeClr val="bg2"/>
                </a:solidFill>
              </a:rPr>
              <a:t>In direct access method it is possible to access the records of a file in any order (i.e. out of order). For example, if we are reading block 13, we can read block 46 after this and then block 20.</a:t>
            </a:r>
          </a:p>
          <a:p>
            <a:pPr marL="0" lvl="0" indent="0" algn="l" rtl="0">
              <a:lnSpc>
                <a:spcPct val="110000"/>
              </a:lnSpc>
              <a:spcBef>
                <a:spcPts val="0"/>
              </a:spcBef>
              <a:spcAft>
                <a:spcPts val="0"/>
              </a:spcAft>
              <a:buClr>
                <a:srgbClr val="666666"/>
              </a:buClr>
              <a:buSzPts val="2400"/>
              <a:buNone/>
            </a:pPr>
            <a:endParaRPr lang="en-US" sz="2200" dirty="0">
              <a:solidFill>
                <a:schemeClr val="bg2"/>
              </a:solidFill>
            </a:endParaRPr>
          </a:p>
          <a:p>
            <a:pPr marL="304747" lvl="0" indent="-304747" algn="l" rtl="0">
              <a:lnSpc>
                <a:spcPct val="95000"/>
              </a:lnSpc>
              <a:spcBef>
                <a:spcPts val="1866"/>
              </a:spcBef>
              <a:spcAft>
                <a:spcPts val="0"/>
              </a:spcAft>
              <a:buClr>
                <a:srgbClr val="666666"/>
              </a:buClr>
              <a:buSzPts val="2400"/>
              <a:buChar char="•"/>
            </a:pPr>
            <a:endParaRPr dirty="0"/>
          </a:p>
        </p:txBody>
      </p:sp>
      <p:sp>
        <p:nvSpPr>
          <p:cNvPr id="591" name="Google Shape;591;p68"/>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55</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68"/>
          <p:cNvSpPr txBox="1">
            <a:spLocks noGrp="1"/>
          </p:cNvSpPr>
          <p:nvPr>
            <p:ph type="title"/>
          </p:nvPr>
        </p:nvSpPr>
        <p:spPr>
          <a:xfrm>
            <a:off x="3337280" y="173420"/>
            <a:ext cx="5514264" cy="706821"/>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85000"/>
              </a:lnSpc>
              <a:spcBef>
                <a:spcPts val="0"/>
              </a:spcBef>
              <a:spcAft>
                <a:spcPts val="0"/>
              </a:spcAft>
              <a:buClr>
                <a:schemeClr val="dk1"/>
              </a:buClr>
              <a:buSzPts val="4400"/>
              <a:buFont typeface="Century Gothic"/>
              <a:buNone/>
            </a:pPr>
            <a:r>
              <a:rPr lang="en-US" dirty="0"/>
              <a:t>Direct  Access Methods</a:t>
            </a:r>
            <a:endParaRPr dirty="0"/>
          </a:p>
        </p:txBody>
      </p:sp>
      <p:sp>
        <p:nvSpPr>
          <p:cNvPr id="590" name="Google Shape;590;p68"/>
          <p:cNvSpPr txBox="1">
            <a:spLocks noGrp="1"/>
          </p:cNvSpPr>
          <p:nvPr>
            <p:ph type="body" idx="1"/>
          </p:nvPr>
        </p:nvSpPr>
        <p:spPr>
          <a:xfrm>
            <a:off x="1217374" y="1019614"/>
            <a:ext cx="10971451" cy="5664966"/>
          </a:xfrm>
          <a:prstGeom prst="rect">
            <a:avLst/>
          </a:prstGeom>
          <a:noFill/>
          <a:ln>
            <a:noFill/>
          </a:ln>
        </p:spPr>
        <p:txBody>
          <a:bodyPr spcFirstLastPara="1" wrap="square" lIns="121875" tIns="60925" rIns="121875" bIns="60925" anchor="t" anchorCtr="0">
            <a:normAutofit/>
          </a:bodyPr>
          <a:lstStyle/>
          <a:p>
            <a:pPr marL="0" indent="0">
              <a:lnSpc>
                <a:spcPct val="110000"/>
              </a:lnSpc>
              <a:spcBef>
                <a:spcPts val="0"/>
              </a:spcBef>
              <a:buClr>
                <a:srgbClr val="666666"/>
              </a:buClr>
              <a:buSzPts val="2400"/>
              <a:buNone/>
            </a:pPr>
            <a:r>
              <a:rPr lang="en-US" sz="2200" b="1" i="0" dirty="0">
                <a:solidFill>
                  <a:schemeClr val="bg2"/>
                </a:solidFill>
                <a:ea typeface="Open Sans"/>
                <a:cs typeface="Open Sans"/>
                <a:sym typeface="Open Sans"/>
              </a:rPr>
              <a:t>Direct access file operation	</a:t>
            </a:r>
          </a:p>
          <a:p>
            <a:pPr marL="1257300" lvl="2">
              <a:lnSpc>
                <a:spcPct val="110000"/>
              </a:lnSpc>
              <a:spcBef>
                <a:spcPts val="0"/>
              </a:spcBef>
              <a:buClr>
                <a:srgbClr val="666666"/>
              </a:buClr>
              <a:buSzPts val="2400"/>
              <a:buFont typeface="Arial" panose="020B0604020202020204" pitchFamily="34" charset="0"/>
              <a:buChar char="•"/>
            </a:pPr>
            <a:r>
              <a:rPr kumimoji="0" lang="en-US" altLang="en-US" b="0" i="0" u="none" strike="noStrike" cap="none" normalizeH="0" baseline="0" dirty="0">
                <a:ln>
                  <a:noFill/>
                </a:ln>
                <a:solidFill>
                  <a:srgbClr val="000000"/>
                </a:solidFill>
                <a:effectLst/>
                <a:latin typeface="Book Antiqua" panose="02040602050305030304" pitchFamily="18" charset="0"/>
              </a:rPr>
              <a:t>Read n  </a:t>
            </a:r>
          </a:p>
          <a:p>
            <a:pPr marL="1257300" lvl="2">
              <a:lnSpc>
                <a:spcPct val="110000"/>
              </a:lnSpc>
              <a:spcBef>
                <a:spcPts val="0"/>
              </a:spcBef>
              <a:buClr>
                <a:srgbClr val="666666"/>
              </a:buClr>
              <a:buSzPts val="2400"/>
              <a:buFont typeface="Arial" panose="020B0604020202020204" pitchFamily="34" charset="0"/>
              <a:buChar char="•"/>
            </a:pPr>
            <a:r>
              <a:rPr kumimoji="0" lang="en-US" altLang="en-US" b="0" i="0" u="none" strike="noStrike" cap="none" normalizeH="0" baseline="0" dirty="0">
                <a:ln>
                  <a:noFill/>
                </a:ln>
                <a:solidFill>
                  <a:srgbClr val="000000"/>
                </a:solidFill>
                <a:effectLst/>
                <a:latin typeface="Book Antiqua" panose="02040602050305030304" pitchFamily="18" charset="0"/>
              </a:rPr>
              <a:t>Write n </a:t>
            </a:r>
          </a:p>
          <a:p>
            <a:pPr marL="1257300" lvl="2">
              <a:lnSpc>
                <a:spcPct val="110000"/>
              </a:lnSpc>
              <a:spcBef>
                <a:spcPts val="0"/>
              </a:spcBef>
              <a:buClr>
                <a:srgbClr val="666666"/>
              </a:buClr>
              <a:buSzPts val="2400"/>
              <a:buFont typeface="Arial" panose="020B0604020202020204" pitchFamily="34" charset="0"/>
              <a:buChar char="•"/>
            </a:pPr>
            <a:r>
              <a:rPr kumimoji="0" lang="en-US" altLang="en-US" b="0" i="0" u="none" strike="noStrike" cap="none" normalizeH="0" baseline="0" dirty="0" err="1">
                <a:ln>
                  <a:noFill/>
                </a:ln>
                <a:solidFill>
                  <a:srgbClr val="000000"/>
                </a:solidFill>
                <a:effectLst/>
                <a:latin typeface="Book Antiqua" panose="02040602050305030304" pitchFamily="18" charset="0"/>
              </a:rPr>
              <a:t>Goto</a:t>
            </a:r>
            <a:r>
              <a:rPr kumimoji="0" lang="en-US" altLang="en-US" b="0" i="0" u="none" strike="noStrike" cap="none" normalizeH="0" baseline="0" dirty="0">
                <a:ln>
                  <a:noFill/>
                </a:ln>
                <a:solidFill>
                  <a:srgbClr val="000000"/>
                </a:solidFill>
                <a:effectLst/>
                <a:latin typeface="Book Antiqua" panose="02040602050305030304" pitchFamily="18" charset="0"/>
              </a:rPr>
              <a:t> n</a:t>
            </a:r>
            <a:r>
              <a:rPr kumimoji="0" lang="en-US" altLang="en-US" b="0" i="0" u="none" strike="noStrike" cap="none" normalizeH="0" baseline="0" dirty="0">
                <a:ln>
                  <a:noFill/>
                </a:ln>
                <a:solidFill>
                  <a:schemeClr val="tx1"/>
                </a:solidFill>
                <a:effectLst/>
                <a:latin typeface="Book Antiqua" panose="02040602050305030304" pitchFamily="18" charset="0"/>
              </a:rPr>
              <a:t> </a:t>
            </a:r>
          </a:p>
          <a:p>
            <a:pPr marL="914400" lvl="2" indent="0">
              <a:lnSpc>
                <a:spcPct val="110000"/>
              </a:lnSpc>
              <a:spcBef>
                <a:spcPts val="0"/>
              </a:spcBef>
              <a:buClr>
                <a:srgbClr val="666666"/>
              </a:buClr>
              <a:buSzPts val="2400"/>
              <a:buNone/>
            </a:pPr>
            <a:r>
              <a:rPr lang="en-US" b="0" i="0" dirty="0">
                <a:solidFill>
                  <a:srgbClr val="000000"/>
                </a:solidFill>
                <a:effectLst/>
                <a:latin typeface="Book Antiqua" panose="02040602050305030304" pitchFamily="18" charset="0"/>
              </a:rPr>
              <a:t>‘n’ represents the block number.</a:t>
            </a:r>
            <a:br>
              <a:rPr lang="en-US" dirty="0">
                <a:latin typeface="Book Antiqua" panose="02040602050305030304" pitchFamily="18" charset="0"/>
              </a:rPr>
            </a:br>
            <a:r>
              <a:rPr lang="en-US" sz="2200" b="0" i="0" dirty="0">
                <a:solidFill>
                  <a:schemeClr val="bg2"/>
                </a:solidFill>
                <a:ea typeface="Open Sans"/>
                <a:cs typeface="Open Sans"/>
                <a:sym typeface="Open Sans"/>
              </a:rPr>
              <a:t>	</a:t>
            </a:r>
          </a:p>
          <a:p>
            <a:pPr marL="0" indent="0">
              <a:lnSpc>
                <a:spcPct val="110000"/>
              </a:lnSpc>
              <a:spcBef>
                <a:spcPts val="0"/>
              </a:spcBef>
              <a:buClr>
                <a:srgbClr val="666666"/>
              </a:buClr>
              <a:buSzPts val="2400"/>
              <a:buNone/>
            </a:pPr>
            <a:r>
              <a:rPr lang="en-US" sz="2200" b="0" i="0" dirty="0">
                <a:solidFill>
                  <a:schemeClr val="bg2"/>
                </a:solidFill>
                <a:ea typeface="Open Sans"/>
                <a:cs typeface="Open Sans"/>
                <a:sym typeface="Open Sans"/>
              </a:rPr>
              <a:t>We can simulate the sequential access method with the direct access method but vice versa can be inefficient and complex.</a:t>
            </a:r>
          </a:p>
          <a:p>
            <a:pPr marL="0" indent="0">
              <a:lnSpc>
                <a:spcPct val="110000"/>
              </a:lnSpc>
              <a:spcBef>
                <a:spcPts val="0"/>
              </a:spcBef>
              <a:buClr>
                <a:srgbClr val="666666"/>
              </a:buClr>
              <a:buSzPts val="2400"/>
              <a:buNone/>
            </a:pPr>
            <a:endParaRPr lang="en-US" sz="2200" dirty="0">
              <a:solidFill>
                <a:schemeClr val="bg2"/>
              </a:solidFill>
            </a:endParaRPr>
          </a:p>
          <a:p>
            <a:pPr marL="304747" lvl="0" indent="-304747" algn="l" rtl="0">
              <a:lnSpc>
                <a:spcPct val="95000"/>
              </a:lnSpc>
              <a:spcBef>
                <a:spcPts val="1866"/>
              </a:spcBef>
              <a:spcAft>
                <a:spcPts val="0"/>
              </a:spcAft>
              <a:buClr>
                <a:srgbClr val="666666"/>
              </a:buClr>
              <a:buSzPts val="2400"/>
              <a:buChar char="•"/>
            </a:pPr>
            <a:endParaRPr dirty="0"/>
          </a:p>
        </p:txBody>
      </p:sp>
      <p:sp>
        <p:nvSpPr>
          <p:cNvPr id="591" name="Google Shape;591;p68"/>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56</a:t>
            </a:fld>
            <a:endParaRPr/>
          </a:p>
        </p:txBody>
      </p:sp>
      <p:pic>
        <p:nvPicPr>
          <p:cNvPr id="3" name="Picture 2">
            <a:extLst>
              <a:ext uri="{FF2B5EF4-FFF2-40B4-BE49-F238E27FC236}">
                <a16:creationId xmlns:a16="http://schemas.microsoft.com/office/drawing/2014/main" id="{92677585-1867-BC96-E163-5D5FD0F97124}"/>
              </a:ext>
            </a:extLst>
          </p:cNvPr>
          <p:cNvPicPr>
            <a:picLocks noChangeAspect="1"/>
          </p:cNvPicPr>
          <p:nvPr/>
        </p:nvPicPr>
        <p:blipFill>
          <a:blip r:embed="rId3"/>
          <a:stretch>
            <a:fillRect/>
          </a:stretch>
        </p:blipFill>
        <p:spPr>
          <a:xfrm>
            <a:off x="2678049" y="4012107"/>
            <a:ext cx="5488488" cy="1940266"/>
          </a:xfrm>
          <a:prstGeom prst="rect">
            <a:avLst/>
          </a:prstGeom>
        </p:spPr>
      </p:pic>
    </p:spTree>
    <p:extLst>
      <p:ext uri="{BB962C8B-B14F-4D97-AF65-F5344CB8AC3E}">
        <p14:creationId xmlns:p14="http://schemas.microsoft.com/office/powerpoint/2010/main" val="2772062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68"/>
          <p:cNvSpPr txBox="1">
            <a:spLocks noGrp="1"/>
          </p:cNvSpPr>
          <p:nvPr>
            <p:ph type="title"/>
          </p:nvPr>
        </p:nvSpPr>
        <p:spPr>
          <a:xfrm>
            <a:off x="3058510" y="173420"/>
            <a:ext cx="5793034" cy="706821"/>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85000"/>
              </a:lnSpc>
              <a:spcBef>
                <a:spcPts val="0"/>
              </a:spcBef>
              <a:spcAft>
                <a:spcPts val="0"/>
              </a:spcAft>
              <a:buClr>
                <a:schemeClr val="dk1"/>
              </a:buClr>
              <a:buSzPts val="4400"/>
              <a:buFont typeface="Century Gothic"/>
              <a:buNone/>
            </a:pPr>
            <a:r>
              <a:rPr lang="en-US" dirty="0"/>
              <a:t>Index Access Methods</a:t>
            </a:r>
            <a:endParaRPr dirty="0"/>
          </a:p>
        </p:txBody>
      </p:sp>
      <p:sp>
        <p:nvSpPr>
          <p:cNvPr id="590" name="Google Shape;590;p68"/>
          <p:cNvSpPr txBox="1">
            <a:spLocks noGrp="1"/>
          </p:cNvSpPr>
          <p:nvPr>
            <p:ph type="body" idx="1"/>
          </p:nvPr>
        </p:nvSpPr>
        <p:spPr>
          <a:xfrm>
            <a:off x="303212" y="990600"/>
            <a:ext cx="10971451" cy="5181600"/>
          </a:xfrm>
          <a:prstGeom prst="rect">
            <a:avLst/>
          </a:prstGeom>
          <a:noFill/>
          <a:ln>
            <a:noFill/>
          </a:ln>
        </p:spPr>
        <p:txBody>
          <a:bodyPr spcFirstLastPara="1" wrap="square" lIns="121875" tIns="60925" rIns="121875" bIns="60925" anchor="t" anchorCtr="0">
            <a:normAutofit/>
          </a:bodyPr>
          <a:lstStyle/>
          <a:p>
            <a:pPr algn="l"/>
            <a:r>
              <a:rPr lang="en-US" sz="2200" b="0" i="0" dirty="0">
                <a:solidFill>
                  <a:schemeClr val="bg2"/>
                </a:solidFill>
                <a:ea typeface="Open Sans"/>
                <a:cs typeface="Open Sans"/>
                <a:sym typeface="Open Sans"/>
              </a:rPr>
              <a:t>	</a:t>
            </a:r>
            <a:r>
              <a:rPr lang="en-US" sz="2200" b="0" i="0" dirty="0">
                <a:solidFill>
                  <a:srgbClr val="000000"/>
                </a:solidFill>
                <a:effectLst/>
              </a:rPr>
              <a:t>The Index Access method is an improvised version of the direct access method. In this method, an index is maintained which contains the address (or pointers) of the file blocks. So, to access any particular record of the file the operating system will first search its address in the index and the index will then point to the actual address of the particular block of the file that has the desired information.</a:t>
            </a:r>
          </a:p>
          <a:p>
            <a:pPr algn="l"/>
            <a:endParaRPr lang="en-US" sz="2200" dirty="0"/>
          </a:p>
        </p:txBody>
      </p:sp>
      <p:sp>
        <p:nvSpPr>
          <p:cNvPr id="591" name="Google Shape;591;p68"/>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57</a:t>
            </a:fld>
            <a:endParaRPr/>
          </a:p>
        </p:txBody>
      </p:sp>
      <p:pic>
        <p:nvPicPr>
          <p:cNvPr id="4" name="Picture 3">
            <a:extLst>
              <a:ext uri="{FF2B5EF4-FFF2-40B4-BE49-F238E27FC236}">
                <a16:creationId xmlns:a16="http://schemas.microsoft.com/office/drawing/2014/main" id="{735A6BBC-8240-97E4-7523-1F9C6BF2D148}"/>
              </a:ext>
            </a:extLst>
          </p:cNvPr>
          <p:cNvPicPr>
            <a:picLocks noChangeAspect="1"/>
          </p:cNvPicPr>
          <p:nvPr/>
        </p:nvPicPr>
        <p:blipFill>
          <a:blip r:embed="rId3"/>
          <a:stretch>
            <a:fillRect/>
          </a:stretch>
        </p:blipFill>
        <p:spPr>
          <a:xfrm>
            <a:off x="2761957" y="3095667"/>
            <a:ext cx="5672594" cy="3190834"/>
          </a:xfrm>
          <a:prstGeom prst="rect">
            <a:avLst/>
          </a:prstGeom>
        </p:spPr>
      </p:pic>
    </p:spTree>
    <p:extLst>
      <p:ext uri="{BB962C8B-B14F-4D97-AF65-F5344CB8AC3E}">
        <p14:creationId xmlns:p14="http://schemas.microsoft.com/office/powerpoint/2010/main" val="1683036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68"/>
          <p:cNvSpPr txBox="1">
            <a:spLocks noGrp="1"/>
          </p:cNvSpPr>
          <p:nvPr>
            <p:ph type="title"/>
          </p:nvPr>
        </p:nvSpPr>
        <p:spPr>
          <a:xfrm>
            <a:off x="3197895" y="42040"/>
            <a:ext cx="5793034" cy="706821"/>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85000"/>
              </a:lnSpc>
              <a:spcBef>
                <a:spcPts val="0"/>
              </a:spcBef>
              <a:spcAft>
                <a:spcPts val="0"/>
              </a:spcAft>
              <a:buClr>
                <a:schemeClr val="dk1"/>
              </a:buClr>
              <a:buSzPts val="4400"/>
              <a:buFont typeface="Century Gothic"/>
              <a:buNone/>
            </a:pPr>
            <a:r>
              <a:rPr lang="en-US" dirty="0"/>
              <a:t>Hashed Access Methods</a:t>
            </a:r>
            <a:endParaRPr dirty="0"/>
          </a:p>
        </p:txBody>
      </p:sp>
      <p:sp>
        <p:nvSpPr>
          <p:cNvPr id="590" name="Google Shape;590;p68"/>
          <p:cNvSpPr txBox="1">
            <a:spLocks noGrp="1"/>
          </p:cNvSpPr>
          <p:nvPr>
            <p:ph type="body" idx="1"/>
          </p:nvPr>
        </p:nvSpPr>
        <p:spPr>
          <a:xfrm>
            <a:off x="303213" y="685800"/>
            <a:ext cx="10971451" cy="6130160"/>
          </a:xfrm>
          <a:prstGeom prst="rect">
            <a:avLst/>
          </a:prstGeom>
          <a:noFill/>
          <a:ln>
            <a:noFill/>
          </a:ln>
        </p:spPr>
        <p:txBody>
          <a:bodyPr spcFirstLastPara="1" wrap="square" lIns="121875" tIns="60925" rIns="121875" bIns="60925" anchor="t" anchorCtr="0">
            <a:normAutofit/>
          </a:bodyPr>
          <a:lstStyle/>
          <a:p>
            <a:pPr algn="l"/>
            <a:r>
              <a:rPr lang="en-US" sz="1600" b="0" i="0" dirty="0">
                <a:solidFill>
                  <a:srgbClr val="000000"/>
                </a:solidFill>
                <a:effectLst/>
              </a:rPr>
              <a:t>Hashing is an ideal method to calculate the direct location of a data record on the disk without using index structure. Hashing method is used to index and retrieve items in a database as it is faster to search that specific item using the shorter hashed key instead of using its original value.</a:t>
            </a:r>
            <a:endParaRPr lang="en-US" sz="1600" b="0" i="0" dirty="0">
              <a:solidFill>
                <a:srgbClr val="34495E"/>
              </a:solidFill>
              <a:effectLst/>
            </a:endParaRPr>
          </a:p>
          <a:p>
            <a:pPr algn="just">
              <a:buFont typeface="Arial" panose="020B0604020202020204" pitchFamily="34" charset="0"/>
              <a:buChar char="•"/>
            </a:pPr>
            <a:r>
              <a:rPr lang="en-US" sz="1600" b="1" i="0" dirty="0">
                <a:solidFill>
                  <a:srgbClr val="000000"/>
                </a:solidFill>
                <a:effectLst/>
              </a:rPr>
              <a:t>Data bucket :</a:t>
            </a:r>
            <a:r>
              <a:rPr lang="en-US" sz="1600" b="0" i="0" dirty="0">
                <a:solidFill>
                  <a:srgbClr val="000000"/>
                </a:solidFill>
                <a:effectLst/>
              </a:rPr>
              <a:t> Data buckets are memory locations where the records are stored. It is also known as Unit Of Storage.</a:t>
            </a:r>
            <a:endParaRPr lang="en-US" sz="1600" b="0" i="0" dirty="0">
              <a:solidFill>
                <a:srgbClr val="34495E"/>
              </a:solidFill>
              <a:effectLst/>
            </a:endParaRPr>
          </a:p>
          <a:p>
            <a:pPr algn="just">
              <a:buFont typeface="Arial" panose="020B0604020202020204" pitchFamily="34" charset="0"/>
              <a:buChar char="•"/>
            </a:pPr>
            <a:r>
              <a:rPr lang="en-US" sz="1600" b="1" i="0" dirty="0">
                <a:solidFill>
                  <a:srgbClr val="000000"/>
                </a:solidFill>
                <a:effectLst/>
              </a:rPr>
              <a:t>Hash function :</a:t>
            </a:r>
            <a:r>
              <a:rPr lang="en-US" sz="1600" b="0" i="0" dirty="0">
                <a:solidFill>
                  <a:srgbClr val="000000"/>
                </a:solidFill>
                <a:effectLst/>
              </a:rPr>
              <a:t> A hash function, is a mapping function which maps all the set of search keys to the address where actual records are placed.</a:t>
            </a:r>
            <a:endParaRPr lang="en-US" sz="1600" b="0" i="0" dirty="0">
              <a:solidFill>
                <a:srgbClr val="34495E"/>
              </a:solidFill>
              <a:effectLst/>
            </a:endParaRPr>
          </a:p>
          <a:p>
            <a:r>
              <a:rPr lang="en-US" sz="1600" b="1" i="0" dirty="0">
                <a:solidFill>
                  <a:srgbClr val="000000"/>
                </a:solidFill>
                <a:effectLst/>
              </a:rPr>
              <a:t>Hash index :</a:t>
            </a:r>
            <a:r>
              <a:rPr lang="en-US" sz="1600" b="0" i="0" dirty="0">
                <a:solidFill>
                  <a:srgbClr val="000000"/>
                </a:solidFill>
                <a:effectLst/>
              </a:rPr>
              <a:t>  It is an address of the data block. A hash function could be a simple mathematical function to even a complex mathematical function.</a:t>
            </a:r>
            <a:endParaRPr lang="en-US" sz="1600" b="0" i="0" dirty="0">
              <a:solidFill>
                <a:srgbClr val="34495E"/>
              </a:solidFill>
              <a:effectLst/>
            </a:endParaRPr>
          </a:p>
          <a:p>
            <a:pPr algn="l"/>
            <a:endParaRPr lang="en-US" sz="2200" dirty="0"/>
          </a:p>
        </p:txBody>
      </p:sp>
      <p:sp>
        <p:nvSpPr>
          <p:cNvPr id="591" name="Google Shape;591;p68"/>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58</a:t>
            </a:fld>
            <a:endParaRPr/>
          </a:p>
        </p:txBody>
      </p:sp>
      <p:pic>
        <p:nvPicPr>
          <p:cNvPr id="3" name="Picture 2">
            <a:extLst>
              <a:ext uri="{FF2B5EF4-FFF2-40B4-BE49-F238E27FC236}">
                <a16:creationId xmlns:a16="http://schemas.microsoft.com/office/drawing/2014/main" id="{50D2B5E0-39A1-11F7-BA7D-086DE72CBE25}"/>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4189412" y="3815255"/>
            <a:ext cx="4103250" cy="2585546"/>
          </a:xfrm>
          <a:prstGeom prst="rect">
            <a:avLst/>
          </a:prstGeom>
        </p:spPr>
      </p:pic>
    </p:spTree>
    <p:extLst>
      <p:ext uri="{BB962C8B-B14F-4D97-AF65-F5344CB8AC3E}">
        <p14:creationId xmlns:p14="http://schemas.microsoft.com/office/powerpoint/2010/main" val="572809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C45C3F-2D07-0432-E801-2CD2EDA2CF53}"/>
              </a:ext>
            </a:extLst>
          </p:cNvPr>
          <p:cNvSpPr>
            <a:spLocks noGrp="1"/>
          </p:cNvSpPr>
          <p:nvPr>
            <p:ph type="sldNum" idx="12"/>
          </p:nvPr>
        </p:nvSpPr>
        <p:spPr/>
        <p:txBody>
          <a:bodyPr/>
          <a:lstStyle/>
          <a:p>
            <a:fld id="{00000000-1234-1234-1234-123412341234}" type="slidenum">
              <a:rPr lang="en-US" smtClean="0"/>
              <a:pPr/>
              <a:t>59</a:t>
            </a:fld>
            <a:endParaRPr lang="en-US" dirty="0"/>
          </a:p>
        </p:txBody>
      </p:sp>
      <p:pic>
        <p:nvPicPr>
          <p:cNvPr id="4098" name="Picture 2">
            <a:extLst>
              <a:ext uri="{FF2B5EF4-FFF2-40B4-BE49-F238E27FC236}">
                <a16:creationId xmlns:a16="http://schemas.microsoft.com/office/drawing/2014/main" id="{2E348544-EBC4-83E8-01A0-6B51E9CC38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112"/>
          <a:stretch/>
        </p:blipFill>
        <p:spPr bwMode="auto">
          <a:xfrm>
            <a:off x="1385779" y="488731"/>
            <a:ext cx="9021782" cy="5565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577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2129384" y="165538"/>
            <a:ext cx="7930055" cy="787400"/>
          </a:xfrm>
          <a:prstGeom prst="rect">
            <a:avLst/>
          </a:prstGeom>
          <a:noFill/>
          <a:ln>
            <a:noFill/>
          </a:ln>
        </p:spPr>
        <p:txBody>
          <a:bodyPr spcFirstLastPara="1" wrap="square" lIns="121875" tIns="60925" rIns="121875" bIns="60925" anchor="b" anchorCtr="0">
            <a:normAutofit fontScale="90000"/>
          </a:bodyPr>
          <a:lstStyle/>
          <a:p>
            <a:pPr lvl="0" algn="l" rtl="0">
              <a:lnSpc>
                <a:spcPct val="95000"/>
              </a:lnSpc>
              <a:spcBef>
                <a:spcPts val="600"/>
              </a:spcBef>
              <a:spcAft>
                <a:spcPts val="600"/>
              </a:spcAft>
              <a:buClr>
                <a:schemeClr val="dk1"/>
              </a:buClr>
              <a:buSzPts val="2400"/>
            </a:pPr>
            <a:r>
              <a:rPr lang="en-US" dirty="0">
                <a:latin typeface="Book Antiqua" panose="02040602050305030304" pitchFamily="18" charset="0"/>
              </a:rPr>
              <a:t>Features of Storage Management</a:t>
            </a:r>
          </a:p>
        </p:txBody>
      </p:sp>
      <p:sp>
        <p:nvSpPr>
          <p:cNvPr id="124" name="Google Shape;124;p17"/>
          <p:cNvSpPr txBox="1">
            <a:spLocks noGrp="1"/>
          </p:cNvSpPr>
          <p:nvPr>
            <p:ph type="body" idx="1"/>
          </p:nvPr>
        </p:nvSpPr>
        <p:spPr>
          <a:xfrm>
            <a:off x="961697" y="1069866"/>
            <a:ext cx="10673255" cy="4718268"/>
          </a:xfrm>
          <a:prstGeom prst="rect">
            <a:avLst/>
          </a:prstGeom>
          <a:noFill/>
          <a:ln>
            <a:noFill/>
          </a:ln>
        </p:spPr>
        <p:txBody>
          <a:bodyPr spcFirstLastPara="1" wrap="square" lIns="121875" tIns="60925" rIns="121875" bIns="60925" anchor="t" anchorCtr="0">
            <a:normAutofit fontScale="70000" lnSpcReduction="20000"/>
          </a:bodyPr>
          <a:lstStyle/>
          <a:p>
            <a:pPr>
              <a:lnSpc>
                <a:spcPct val="140000"/>
              </a:lnSpc>
              <a:spcBef>
                <a:spcPts val="1200"/>
              </a:spcBef>
              <a:spcAft>
                <a:spcPts val="600"/>
              </a:spcAft>
              <a:buFont typeface="Arial" panose="020B0604020202020204" pitchFamily="34" charset="0"/>
              <a:buChar char="•"/>
            </a:pPr>
            <a:r>
              <a:rPr lang="en-US" sz="3500" dirty="0">
                <a:latin typeface="Book Antiqua" panose="02040602050305030304" pitchFamily="18" charset="0"/>
              </a:rPr>
              <a:t>Storage management is a process that is used to optimize the use of storage devices.</a:t>
            </a:r>
          </a:p>
          <a:p>
            <a:pPr>
              <a:lnSpc>
                <a:spcPct val="140000"/>
              </a:lnSpc>
              <a:spcBef>
                <a:spcPts val="1200"/>
              </a:spcBef>
              <a:spcAft>
                <a:spcPts val="600"/>
              </a:spcAft>
              <a:buFont typeface="Arial" panose="020B0604020202020204" pitchFamily="34" charset="0"/>
              <a:buChar char="•"/>
            </a:pPr>
            <a:r>
              <a:rPr lang="en-US" sz="3500" dirty="0">
                <a:latin typeface="Book Antiqua" panose="02040602050305030304" pitchFamily="18" charset="0"/>
              </a:rPr>
              <a:t>Storage management must be allocated and managed as a resource in order to truly benefit a corporation.</a:t>
            </a:r>
          </a:p>
          <a:p>
            <a:pPr>
              <a:lnSpc>
                <a:spcPct val="140000"/>
              </a:lnSpc>
              <a:spcBef>
                <a:spcPts val="1200"/>
              </a:spcBef>
              <a:spcAft>
                <a:spcPts val="600"/>
              </a:spcAft>
              <a:buFont typeface="Arial" panose="020B0604020202020204" pitchFamily="34" charset="0"/>
              <a:buChar char="•"/>
            </a:pPr>
            <a:r>
              <a:rPr lang="en-US" sz="3500" dirty="0">
                <a:latin typeface="Book Antiqua" panose="02040602050305030304" pitchFamily="18" charset="0"/>
              </a:rPr>
              <a:t>Storage management is generally a basic system component of information systems.</a:t>
            </a:r>
          </a:p>
          <a:p>
            <a:pPr>
              <a:lnSpc>
                <a:spcPct val="140000"/>
              </a:lnSpc>
              <a:spcBef>
                <a:spcPts val="1200"/>
              </a:spcBef>
              <a:spcAft>
                <a:spcPts val="600"/>
              </a:spcAft>
              <a:buFont typeface="Arial" panose="020B0604020202020204" pitchFamily="34" charset="0"/>
              <a:buChar char="•"/>
            </a:pPr>
            <a:r>
              <a:rPr lang="en-US" sz="3500" dirty="0">
                <a:latin typeface="Book Antiqua" panose="02040602050305030304" pitchFamily="18" charset="0"/>
              </a:rPr>
              <a:t>It is used to improve the performance of their data storage resources.</a:t>
            </a:r>
          </a:p>
          <a:p>
            <a:pPr marL="571500" indent="-457200">
              <a:buFont typeface="+mj-lt"/>
              <a:buAutoNum type="arabicPeriod"/>
            </a:pPr>
            <a:endParaRPr lang="en-US" dirty="0">
              <a:latin typeface="Book Antiqua" panose="02040602050305030304" pitchFamily="18" charset="0"/>
            </a:endParaRPr>
          </a:p>
        </p:txBody>
      </p:sp>
      <p:sp>
        <p:nvSpPr>
          <p:cNvPr id="125" name="Google Shape;125;p17"/>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Tree>
    <p:extLst>
      <p:ext uri="{BB962C8B-B14F-4D97-AF65-F5344CB8AC3E}">
        <p14:creationId xmlns:p14="http://schemas.microsoft.com/office/powerpoint/2010/main" val="1414158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69"/>
          <p:cNvSpPr txBox="1">
            <a:spLocks noGrp="1"/>
          </p:cNvSpPr>
          <p:nvPr>
            <p:ph type="title"/>
          </p:nvPr>
        </p:nvSpPr>
        <p:spPr>
          <a:xfrm>
            <a:off x="3198812" y="152400"/>
            <a:ext cx="5791200" cy="533400"/>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85000"/>
              </a:lnSpc>
              <a:spcBef>
                <a:spcPts val="0"/>
              </a:spcBef>
              <a:spcAft>
                <a:spcPts val="0"/>
              </a:spcAft>
              <a:buClr>
                <a:schemeClr val="dk1"/>
              </a:buClr>
              <a:buSzPts val="4400"/>
              <a:buFont typeface="Century Gothic"/>
              <a:buNone/>
            </a:pPr>
            <a:r>
              <a:rPr lang="en-US" dirty="0"/>
              <a:t>File Access Methods</a:t>
            </a:r>
            <a:endParaRPr dirty="0"/>
          </a:p>
        </p:txBody>
      </p:sp>
      <p:sp>
        <p:nvSpPr>
          <p:cNvPr id="597" name="Google Shape;597;p69"/>
          <p:cNvSpPr txBox="1">
            <a:spLocks noGrp="1"/>
          </p:cNvSpPr>
          <p:nvPr>
            <p:ph type="body" idx="1"/>
          </p:nvPr>
        </p:nvSpPr>
        <p:spPr>
          <a:xfrm>
            <a:off x="303212" y="1066800"/>
            <a:ext cx="10971451" cy="5105400"/>
          </a:xfrm>
          <a:prstGeom prst="rect">
            <a:avLst/>
          </a:prstGeom>
          <a:noFill/>
          <a:ln>
            <a:noFill/>
          </a:ln>
        </p:spPr>
        <p:txBody>
          <a:bodyPr spcFirstLastPara="1" wrap="square" lIns="121875" tIns="60925" rIns="121875" bIns="60925" anchor="t" anchorCtr="0">
            <a:normAutofit lnSpcReduction="10000"/>
          </a:bodyPr>
          <a:lstStyle/>
          <a:p>
            <a:pPr marL="0" lvl="0" indent="0" algn="l" rtl="0">
              <a:lnSpc>
                <a:spcPct val="95000"/>
              </a:lnSpc>
              <a:spcBef>
                <a:spcPts val="0"/>
              </a:spcBef>
              <a:spcAft>
                <a:spcPts val="0"/>
              </a:spcAft>
              <a:buClr>
                <a:srgbClr val="666666"/>
              </a:buClr>
              <a:buSzPct val="100000"/>
              <a:buNone/>
            </a:pPr>
            <a:r>
              <a:rPr lang="en-US" b="1" i="0" dirty="0">
                <a:solidFill>
                  <a:srgbClr val="666666"/>
                </a:solidFill>
                <a:latin typeface="Open Sans"/>
                <a:ea typeface="Open Sans"/>
                <a:cs typeface="Open Sans"/>
                <a:sym typeface="Open Sans"/>
              </a:rPr>
              <a:t>3</a:t>
            </a:r>
            <a:r>
              <a:rPr lang="en-US" b="1" i="0" dirty="0">
                <a:solidFill>
                  <a:srgbClr val="666666"/>
                </a:solidFill>
                <a:ea typeface="Open Sans"/>
                <a:cs typeface="Open Sans"/>
                <a:sym typeface="Open Sans"/>
              </a:rPr>
              <a:t>. Index Access Method: –</a:t>
            </a:r>
            <a:r>
              <a:rPr lang="en-US" b="0" i="0" dirty="0">
                <a:solidFill>
                  <a:srgbClr val="666666"/>
                </a:solidFill>
                <a:ea typeface="Open Sans"/>
                <a:cs typeface="Open Sans"/>
                <a:sym typeface="Open Sans"/>
              </a:rPr>
              <a:t> Index Access Method is another essential method of file, accessing. In this method, for a file an index is created, and the index is just like an index which is at the back of the book. The index includes the pointer to the different blocks. If we want to find a record in the file, then first, we search in the index, and after that, with the help of the pointer, we can directly access the file.</a:t>
            </a:r>
            <a:endParaRPr dirty="0"/>
          </a:p>
          <a:p>
            <a:pPr marL="304747" lvl="0" indent="-304747" algn="l" rtl="0">
              <a:lnSpc>
                <a:spcPct val="95000"/>
              </a:lnSpc>
              <a:spcBef>
                <a:spcPts val="1866"/>
              </a:spcBef>
              <a:spcAft>
                <a:spcPts val="0"/>
              </a:spcAft>
              <a:buClr>
                <a:srgbClr val="666666"/>
              </a:buClr>
              <a:buSzPct val="100000"/>
              <a:buChar char="•"/>
            </a:pPr>
            <a:r>
              <a:rPr lang="en-US" b="0" i="0" dirty="0">
                <a:solidFill>
                  <a:srgbClr val="666666"/>
                </a:solidFill>
                <a:ea typeface="Open Sans"/>
                <a:cs typeface="Open Sans"/>
                <a:sym typeface="Open Sans"/>
              </a:rPr>
              <a:t>In the Index Access method, we can search fast in the large database, and also easy. But in this, the method need some additional space to store the value of the index in the memory.</a:t>
            </a:r>
            <a:endParaRPr dirty="0"/>
          </a:p>
          <a:p>
            <a:pPr marL="304747" lvl="0" indent="-304747" algn="l" rtl="0">
              <a:lnSpc>
                <a:spcPct val="95000"/>
              </a:lnSpc>
              <a:spcBef>
                <a:spcPts val="1866"/>
              </a:spcBef>
              <a:spcAft>
                <a:spcPts val="0"/>
              </a:spcAft>
              <a:buClr>
                <a:srgbClr val="666666"/>
              </a:buClr>
              <a:buSzPct val="100000"/>
              <a:buChar char="•"/>
            </a:pPr>
            <a:r>
              <a:rPr lang="en-US" b="1" i="0" dirty="0">
                <a:solidFill>
                  <a:srgbClr val="666666"/>
                </a:solidFill>
                <a:ea typeface="Open Sans"/>
                <a:cs typeface="Open Sans"/>
                <a:sym typeface="Open Sans"/>
              </a:rPr>
              <a:t>Key Points:</a:t>
            </a:r>
            <a:endParaRPr b="0" i="0" dirty="0">
              <a:solidFill>
                <a:srgbClr val="666666"/>
              </a:solidFill>
              <a:ea typeface="Open Sans"/>
              <a:cs typeface="Open Sans"/>
              <a:sym typeface="Open Sans"/>
            </a:endParaRPr>
          </a:p>
          <a:p>
            <a:pPr marL="304747" lvl="0" indent="-304747" algn="l" rtl="0">
              <a:lnSpc>
                <a:spcPct val="95000"/>
              </a:lnSpc>
              <a:spcBef>
                <a:spcPts val="1866"/>
              </a:spcBef>
              <a:spcAft>
                <a:spcPts val="0"/>
              </a:spcAft>
              <a:buClr>
                <a:srgbClr val="666666"/>
              </a:buClr>
              <a:buSzPct val="100000"/>
              <a:buFont typeface="Century Gothic"/>
              <a:buAutoNum type="arabicPeriod"/>
            </a:pPr>
            <a:r>
              <a:rPr lang="en-US" b="0" i="0" dirty="0">
                <a:solidFill>
                  <a:srgbClr val="666666"/>
                </a:solidFill>
                <a:ea typeface="Open Sans"/>
                <a:cs typeface="Open Sans"/>
                <a:sym typeface="Open Sans"/>
              </a:rPr>
              <a:t>On top of the sequential access method, the index access method is built.</a:t>
            </a:r>
            <a:endParaRPr dirty="0"/>
          </a:p>
          <a:p>
            <a:pPr marL="304747" lvl="0" indent="-304747" algn="l" rtl="0">
              <a:lnSpc>
                <a:spcPct val="95000"/>
              </a:lnSpc>
              <a:spcBef>
                <a:spcPts val="1866"/>
              </a:spcBef>
              <a:spcAft>
                <a:spcPts val="0"/>
              </a:spcAft>
              <a:buClr>
                <a:srgbClr val="666666"/>
              </a:buClr>
              <a:buSzPct val="100000"/>
              <a:buFont typeface="Century Gothic"/>
              <a:buAutoNum type="arabicPeriod"/>
            </a:pPr>
            <a:r>
              <a:rPr lang="en-US" b="0" i="0" dirty="0">
                <a:solidFill>
                  <a:srgbClr val="666666"/>
                </a:solidFill>
                <a:ea typeface="Open Sans"/>
                <a:cs typeface="Open Sans"/>
                <a:sym typeface="Open Sans"/>
              </a:rPr>
              <a:t>The Index access method can control the pointer with the help of the index.</a:t>
            </a:r>
            <a:endParaRPr dirty="0"/>
          </a:p>
          <a:p>
            <a:pPr marL="304747" lvl="0" indent="-163777" algn="l" rtl="0">
              <a:lnSpc>
                <a:spcPct val="95000"/>
              </a:lnSpc>
              <a:spcBef>
                <a:spcPts val="1866"/>
              </a:spcBef>
              <a:spcAft>
                <a:spcPts val="0"/>
              </a:spcAft>
              <a:buClr>
                <a:schemeClr val="dk1"/>
              </a:buClr>
              <a:buSzPct val="100000"/>
              <a:buNone/>
            </a:pPr>
            <a:endParaRPr dirty="0"/>
          </a:p>
        </p:txBody>
      </p:sp>
      <p:sp>
        <p:nvSpPr>
          <p:cNvPr id="598" name="Google Shape;598;p69"/>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60</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70"/>
          <p:cNvSpPr txBox="1">
            <a:spLocks noGrp="1"/>
          </p:cNvSpPr>
          <p:nvPr>
            <p:ph type="ctrTitle"/>
          </p:nvPr>
        </p:nvSpPr>
        <p:spPr>
          <a:xfrm>
            <a:off x="4672383" y="1498601"/>
            <a:ext cx="7008574" cy="3298825"/>
          </a:xfrm>
          <a:prstGeom prst="rect">
            <a:avLst/>
          </a:prstGeom>
          <a:noFill/>
          <a:ln>
            <a:noFill/>
          </a:ln>
        </p:spPr>
        <p:txBody>
          <a:bodyPr spcFirstLastPara="1" wrap="square" lIns="121875" tIns="60925" rIns="121875" bIns="60925" anchor="b" anchorCtr="0">
            <a:normAutofit/>
          </a:bodyPr>
          <a:lstStyle/>
          <a:p>
            <a:pPr marL="0" lvl="0" indent="0" algn="l" rtl="0">
              <a:lnSpc>
                <a:spcPct val="90000"/>
              </a:lnSpc>
              <a:spcBef>
                <a:spcPts val="0"/>
              </a:spcBef>
              <a:spcAft>
                <a:spcPts val="0"/>
              </a:spcAft>
              <a:buClr>
                <a:schemeClr val="dk1"/>
              </a:buClr>
              <a:buSzPts val="5400"/>
              <a:buFont typeface="Century Gothic"/>
              <a:buNone/>
            </a:pPr>
            <a:r>
              <a:rPr lang="en-US" dirty="0"/>
              <a:t>File Sharing	</a:t>
            </a:r>
            <a:endParaRPr dirty="0"/>
          </a:p>
        </p:txBody>
      </p:sp>
      <p:sp>
        <p:nvSpPr>
          <p:cNvPr id="604" name="Google Shape;604;p70"/>
          <p:cNvSpPr txBox="1">
            <a:spLocks noGrp="1"/>
          </p:cNvSpPr>
          <p:nvPr>
            <p:ph type="subTitle" idx="1"/>
          </p:nvPr>
        </p:nvSpPr>
        <p:spPr>
          <a:xfrm>
            <a:off x="4672383" y="4927600"/>
            <a:ext cx="7008574" cy="1244600"/>
          </a:xfrm>
          <a:prstGeom prst="rect">
            <a:avLst/>
          </a:prstGeom>
          <a:noFill/>
          <a:ln>
            <a:noFill/>
          </a:ln>
        </p:spPr>
        <p:txBody>
          <a:bodyPr spcFirstLastPara="1" wrap="square" lIns="121875" tIns="60925" rIns="121875" bIns="60925" anchor="t" anchorCtr="0">
            <a:normAutofit/>
          </a:bodyPr>
          <a:lstStyle/>
          <a:p>
            <a:pPr marL="0" lvl="0" indent="0" algn="l" rtl="0">
              <a:lnSpc>
                <a:spcPct val="95000"/>
              </a:lnSpc>
              <a:spcBef>
                <a:spcPts val="0"/>
              </a:spcBef>
              <a:spcAft>
                <a:spcPts val="0"/>
              </a:spcAft>
              <a:buClr>
                <a:schemeClr val="dk1"/>
              </a:buClr>
              <a:buSzPts val="2800"/>
              <a:buNone/>
            </a:pP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71"/>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Objective of File sharing</a:t>
            </a:r>
            <a:endParaRPr dirty="0"/>
          </a:p>
        </p:txBody>
      </p:sp>
      <p:sp>
        <p:nvSpPr>
          <p:cNvPr id="611" name="Google Shape;611;p71"/>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fontScale="92500" lnSpcReduction="10000"/>
          </a:bodyPr>
          <a:lstStyle/>
          <a:p>
            <a:pPr marL="304747" lvl="0" indent="-304747" algn="l" rtl="0">
              <a:lnSpc>
                <a:spcPct val="95000"/>
              </a:lnSpc>
              <a:spcBef>
                <a:spcPts val="0"/>
              </a:spcBef>
              <a:spcAft>
                <a:spcPts val="0"/>
              </a:spcAft>
              <a:buClr>
                <a:schemeClr val="dk1"/>
              </a:buClr>
              <a:buSzPct val="100000"/>
              <a:buChar char="•"/>
            </a:pPr>
            <a:r>
              <a:rPr lang="en-US" dirty="0"/>
              <a:t>For multiple users-File sharing, file naming and file protection is a challenging and important task.</a:t>
            </a:r>
            <a:endParaRPr dirty="0"/>
          </a:p>
          <a:p>
            <a:pPr marL="304747" lvl="0" indent="-304747" algn="l" rtl="0">
              <a:lnSpc>
                <a:spcPct val="95000"/>
              </a:lnSpc>
              <a:spcBef>
                <a:spcPts val="1866"/>
              </a:spcBef>
              <a:spcAft>
                <a:spcPts val="0"/>
              </a:spcAft>
              <a:buClr>
                <a:schemeClr val="dk1"/>
              </a:buClr>
              <a:buSzPct val="100000"/>
              <a:buChar char="•"/>
            </a:pPr>
            <a:r>
              <a:rPr lang="en-US" dirty="0"/>
              <a:t>In order to handle this, file access control and protection need to be done.</a:t>
            </a:r>
            <a:endParaRPr dirty="0"/>
          </a:p>
          <a:p>
            <a:pPr marL="304747" lvl="0" indent="-304747" algn="l" rtl="0">
              <a:lnSpc>
                <a:spcPct val="95000"/>
              </a:lnSpc>
              <a:spcBef>
                <a:spcPts val="1866"/>
              </a:spcBef>
              <a:spcAft>
                <a:spcPts val="0"/>
              </a:spcAft>
              <a:buClr>
                <a:schemeClr val="dk1"/>
              </a:buClr>
              <a:buSzPct val="100000"/>
              <a:buChar char="•"/>
            </a:pPr>
            <a:r>
              <a:rPr lang="en-US" dirty="0"/>
              <a:t>If a user wants to share a file with other user, proper protection schemes need to be followed.</a:t>
            </a:r>
            <a:endParaRPr dirty="0"/>
          </a:p>
          <a:p>
            <a:pPr marL="304747" lvl="0" indent="-304747" algn="l" rtl="0">
              <a:lnSpc>
                <a:spcPct val="95000"/>
              </a:lnSpc>
              <a:spcBef>
                <a:spcPts val="1866"/>
              </a:spcBef>
              <a:spcAft>
                <a:spcPts val="0"/>
              </a:spcAft>
              <a:buClr>
                <a:schemeClr val="dk1"/>
              </a:buClr>
              <a:buSzPct val="100000"/>
              <a:buChar char="•"/>
            </a:pPr>
            <a:r>
              <a:rPr lang="en-US" dirty="0"/>
              <a:t>Whenever a file is shared for various users on distributed systems , it must be shared across distributed systems.</a:t>
            </a:r>
            <a:endParaRPr dirty="0"/>
          </a:p>
          <a:p>
            <a:pPr marL="304747" lvl="0" indent="-304747" algn="l" rtl="0">
              <a:lnSpc>
                <a:spcPct val="95000"/>
              </a:lnSpc>
              <a:spcBef>
                <a:spcPts val="1866"/>
              </a:spcBef>
              <a:spcAft>
                <a:spcPts val="0"/>
              </a:spcAft>
              <a:buClr>
                <a:schemeClr val="dk1"/>
              </a:buClr>
              <a:buSzPct val="100000"/>
              <a:buChar char="•"/>
            </a:pPr>
            <a:r>
              <a:rPr lang="en-US" dirty="0"/>
              <a:t>In order to share and distribute files, Network File System (NFS) is used.</a:t>
            </a:r>
            <a:endParaRPr dirty="0"/>
          </a:p>
          <a:p>
            <a:pPr marL="304747" lvl="0" indent="-304747" algn="l" rtl="0">
              <a:lnSpc>
                <a:spcPct val="95000"/>
              </a:lnSpc>
              <a:spcBef>
                <a:spcPts val="1866"/>
              </a:spcBef>
              <a:spcAft>
                <a:spcPts val="0"/>
              </a:spcAft>
              <a:buClr>
                <a:schemeClr val="dk1"/>
              </a:buClr>
              <a:buSzPct val="100000"/>
              <a:buChar char="•"/>
            </a:pPr>
            <a:r>
              <a:rPr lang="en-US" dirty="0"/>
              <a:t>For single user system ,the system need to maintain many files and directory attributes.</a:t>
            </a:r>
            <a:endParaRPr dirty="0"/>
          </a:p>
          <a:p>
            <a:pPr marL="304747" lvl="0" indent="-163777" algn="l" rtl="0">
              <a:lnSpc>
                <a:spcPct val="95000"/>
              </a:lnSpc>
              <a:spcBef>
                <a:spcPts val="1866"/>
              </a:spcBef>
              <a:spcAft>
                <a:spcPts val="0"/>
              </a:spcAft>
              <a:buClr>
                <a:schemeClr val="dk1"/>
              </a:buClr>
              <a:buSzPct val="100000"/>
              <a:buNone/>
            </a:pP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72"/>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File sharing-Multiple Users </a:t>
            </a:r>
            <a:endParaRPr dirty="0"/>
          </a:p>
        </p:txBody>
      </p:sp>
      <p:sp>
        <p:nvSpPr>
          <p:cNvPr id="618" name="Google Shape;618;p72"/>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lnSpcReduction="10000"/>
          </a:bodyPr>
          <a:lstStyle/>
          <a:p>
            <a:pPr marL="304747" lvl="0" indent="-304747" algn="l" rtl="0">
              <a:lnSpc>
                <a:spcPct val="95000"/>
              </a:lnSpc>
              <a:spcBef>
                <a:spcPts val="0"/>
              </a:spcBef>
              <a:spcAft>
                <a:spcPts val="0"/>
              </a:spcAft>
              <a:buClr>
                <a:schemeClr val="dk1"/>
              </a:buClr>
              <a:buSzPct val="100000"/>
              <a:buChar char="•"/>
            </a:pPr>
            <a:r>
              <a:rPr lang="en-US" dirty="0"/>
              <a:t>Many file systems evolved with the concept of file (or directory) </a:t>
            </a:r>
            <a:r>
              <a:rPr lang="en-US" b="1" dirty="0"/>
              <a:t>owner </a:t>
            </a:r>
            <a:r>
              <a:rPr lang="en-US" dirty="0"/>
              <a:t>(or </a:t>
            </a:r>
            <a:r>
              <a:rPr lang="en-US" b="1" dirty="0"/>
              <a:t>user</a:t>
            </a:r>
            <a:r>
              <a:rPr lang="en-US" dirty="0"/>
              <a:t>) and </a:t>
            </a:r>
            <a:r>
              <a:rPr lang="en-US" b="1" dirty="0"/>
              <a:t>group</a:t>
            </a:r>
            <a:r>
              <a:rPr lang="en-US" dirty="0"/>
              <a:t>.</a:t>
            </a:r>
            <a:endParaRPr dirty="0"/>
          </a:p>
          <a:p>
            <a:pPr marL="304747" lvl="0" indent="-304747" algn="l" rtl="0">
              <a:lnSpc>
                <a:spcPct val="95000"/>
              </a:lnSpc>
              <a:spcBef>
                <a:spcPts val="1866"/>
              </a:spcBef>
              <a:spcAft>
                <a:spcPts val="0"/>
              </a:spcAft>
              <a:buClr>
                <a:schemeClr val="dk1"/>
              </a:buClr>
              <a:buSzPct val="100000"/>
              <a:buChar char="•"/>
            </a:pPr>
            <a:r>
              <a:rPr lang="en-US" dirty="0"/>
              <a:t>The owner is the user who can change attributes and grant access and who has the most control over the file. </a:t>
            </a:r>
            <a:endParaRPr dirty="0"/>
          </a:p>
          <a:p>
            <a:pPr marL="304747" lvl="0" indent="-304747" algn="l" rtl="0">
              <a:lnSpc>
                <a:spcPct val="95000"/>
              </a:lnSpc>
              <a:spcBef>
                <a:spcPts val="1866"/>
              </a:spcBef>
              <a:spcAft>
                <a:spcPts val="0"/>
              </a:spcAft>
              <a:buClr>
                <a:schemeClr val="dk1"/>
              </a:buClr>
              <a:buSzPct val="100000"/>
              <a:buChar char="•"/>
            </a:pPr>
            <a:r>
              <a:rPr lang="en-US" dirty="0"/>
              <a:t>The group attribute defines a subset of users who can share access to the file. </a:t>
            </a:r>
            <a:endParaRPr dirty="0"/>
          </a:p>
          <a:p>
            <a:pPr marL="304747" lvl="0" indent="-304747" algn="l" rtl="0">
              <a:lnSpc>
                <a:spcPct val="95000"/>
              </a:lnSpc>
              <a:spcBef>
                <a:spcPts val="1866"/>
              </a:spcBef>
              <a:spcAft>
                <a:spcPts val="0"/>
              </a:spcAft>
              <a:buClr>
                <a:schemeClr val="dk1"/>
              </a:buClr>
              <a:buSzPct val="100000"/>
              <a:buChar char="•"/>
            </a:pPr>
            <a:r>
              <a:rPr lang="en-US" dirty="0"/>
              <a:t>For example, the owner of a file on a UNIX system can issue all operations on a file, while members of the file’s group can execute one subset of those operations, and all other users can execute another subset of operations. Exactly which operations can be executed by group members and other users is definable by the file’s owner</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73"/>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File sharing-Remote File Systems</a:t>
            </a:r>
            <a:endParaRPr dirty="0"/>
          </a:p>
        </p:txBody>
      </p:sp>
      <p:sp>
        <p:nvSpPr>
          <p:cNvPr id="625" name="Google Shape;625;p73"/>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fontScale="92500" lnSpcReduction="20000"/>
          </a:bodyPr>
          <a:lstStyle/>
          <a:p>
            <a:pPr marL="304747" lvl="0" indent="-304747" algn="l" rtl="0">
              <a:lnSpc>
                <a:spcPct val="95000"/>
              </a:lnSpc>
              <a:spcBef>
                <a:spcPts val="0"/>
              </a:spcBef>
              <a:spcAft>
                <a:spcPts val="0"/>
              </a:spcAft>
              <a:buClr>
                <a:schemeClr val="dk1"/>
              </a:buClr>
              <a:buSzPct val="100000"/>
              <a:buChar char="•"/>
            </a:pPr>
            <a:r>
              <a:rPr lang="en-US" dirty="0"/>
              <a:t> The communication among remote computers uses the concept called Networking that allows the sharing of resources spread across a campus or even around the world. </a:t>
            </a:r>
            <a:endParaRPr dirty="0"/>
          </a:p>
          <a:p>
            <a:pPr marL="304747" lvl="0" indent="-304747" algn="l" rtl="0">
              <a:lnSpc>
                <a:spcPct val="95000"/>
              </a:lnSpc>
              <a:spcBef>
                <a:spcPts val="1866"/>
              </a:spcBef>
              <a:spcAft>
                <a:spcPts val="0"/>
              </a:spcAft>
              <a:buClr>
                <a:schemeClr val="dk1"/>
              </a:buClr>
              <a:buSzPct val="100000"/>
              <a:buChar char="•"/>
            </a:pPr>
            <a:r>
              <a:rPr lang="en-US" dirty="0"/>
              <a:t>The first implemented method for file sharing involves manually transferring files between machines via programs like ftp. </a:t>
            </a:r>
            <a:endParaRPr dirty="0"/>
          </a:p>
          <a:p>
            <a:pPr marL="304747" lvl="0" indent="-304747" algn="l" rtl="0">
              <a:lnSpc>
                <a:spcPct val="95000"/>
              </a:lnSpc>
              <a:spcBef>
                <a:spcPts val="1866"/>
              </a:spcBef>
              <a:spcAft>
                <a:spcPts val="0"/>
              </a:spcAft>
              <a:buClr>
                <a:schemeClr val="dk1"/>
              </a:buClr>
              <a:buSzPct val="100000"/>
              <a:buChar char="•"/>
            </a:pPr>
            <a:r>
              <a:rPr lang="en-US" dirty="0"/>
              <a:t>The second major method for file sharing uses a </a:t>
            </a:r>
            <a:r>
              <a:rPr lang="en-US" b="1" dirty="0"/>
              <a:t>distributed file system (DFS) </a:t>
            </a:r>
            <a:r>
              <a:rPr lang="en-US" dirty="0"/>
              <a:t>in which remote directories are visible from a local machine.</a:t>
            </a:r>
            <a:endParaRPr dirty="0"/>
          </a:p>
          <a:p>
            <a:pPr marL="304747" lvl="0" indent="-304747" algn="l" rtl="0">
              <a:lnSpc>
                <a:spcPct val="95000"/>
              </a:lnSpc>
              <a:spcBef>
                <a:spcPts val="1866"/>
              </a:spcBef>
              <a:spcAft>
                <a:spcPts val="0"/>
              </a:spcAft>
              <a:buClr>
                <a:schemeClr val="dk1"/>
              </a:buClr>
              <a:buSzPct val="100000"/>
              <a:buChar char="•"/>
            </a:pPr>
            <a:r>
              <a:rPr lang="en-US" dirty="0"/>
              <a:t>The third method for file sharing , uses </a:t>
            </a:r>
            <a:r>
              <a:rPr lang="en-US" b="1" dirty="0" err="1"/>
              <a:t>WorldWide</a:t>
            </a:r>
            <a:r>
              <a:rPr lang="en-US" b="1" dirty="0"/>
              <a:t> Web</a:t>
            </a:r>
            <a:r>
              <a:rPr lang="en-US" dirty="0"/>
              <a:t>, is a reversion to the first. </a:t>
            </a:r>
            <a:endParaRPr dirty="0"/>
          </a:p>
          <a:p>
            <a:pPr marL="304747" lvl="0" indent="-304747" algn="l" rtl="0">
              <a:lnSpc>
                <a:spcPct val="95000"/>
              </a:lnSpc>
              <a:spcBef>
                <a:spcPts val="1866"/>
              </a:spcBef>
              <a:spcAft>
                <a:spcPts val="0"/>
              </a:spcAft>
              <a:buClr>
                <a:schemeClr val="dk1"/>
              </a:buClr>
              <a:buSzPct val="100000"/>
              <a:buChar char="•"/>
            </a:pPr>
            <a:r>
              <a:rPr lang="en-US" dirty="0"/>
              <a:t>A browser is needed to gain access to the remote files, and separate operations (essentially a wrapper for ftp) are used to transfer files. </a:t>
            </a:r>
            <a:endParaRPr dirty="0"/>
          </a:p>
          <a:p>
            <a:pPr marL="304747" lvl="0" indent="-304747" algn="l" rtl="0">
              <a:lnSpc>
                <a:spcPct val="95000"/>
              </a:lnSpc>
              <a:spcBef>
                <a:spcPts val="1866"/>
              </a:spcBef>
              <a:spcAft>
                <a:spcPts val="0"/>
              </a:spcAft>
              <a:buClr>
                <a:schemeClr val="dk1"/>
              </a:buClr>
              <a:buSzPct val="100000"/>
              <a:buChar char="•"/>
            </a:pPr>
            <a:r>
              <a:rPr lang="en-US" dirty="0"/>
              <a:t>Increasingly, cloud computing  is being used for file sharing as well.</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74"/>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File sharing-Remote File Systems</a:t>
            </a:r>
            <a:endParaRPr dirty="0"/>
          </a:p>
        </p:txBody>
      </p:sp>
      <p:sp>
        <p:nvSpPr>
          <p:cNvPr id="632" name="Google Shape;632;p74"/>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dirty="0"/>
              <a:t>ftp is used for both anonymous and authenticated access.</a:t>
            </a:r>
            <a:endParaRPr dirty="0"/>
          </a:p>
          <a:p>
            <a:pPr marL="304747" lvl="0" indent="-304747" algn="l" rtl="0">
              <a:lnSpc>
                <a:spcPct val="95000"/>
              </a:lnSpc>
              <a:spcBef>
                <a:spcPts val="1866"/>
              </a:spcBef>
              <a:spcAft>
                <a:spcPts val="0"/>
              </a:spcAft>
              <a:buClr>
                <a:schemeClr val="dk1"/>
              </a:buClr>
              <a:buSzPts val="2400"/>
              <a:buChar char="•"/>
            </a:pPr>
            <a:r>
              <a:rPr lang="en-US" dirty="0"/>
              <a:t> </a:t>
            </a:r>
            <a:r>
              <a:rPr lang="en-US" b="1" dirty="0"/>
              <a:t>Anonymous access </a:t>
            </a:r>
            <a:r>
              <a:rPr lang="en-US" dirty="0"/>
              <a:t>allows a user to transfer files without having an account on the remote system. </a:t>
            </a:r>
            <a:endParaRPr dirty="0"/>
          </a:p>
          <a:p>
            <a:pPr marL="304747" lvl="0" indent="-304747" algn="l" rtl="0">
              <a:lnSpc>
                <a:spcPct val="95000"/>
              </a:lnSpc>
              <a:spcBef>
                <a:spcPts val="1866"/>
              </a:spcBef>
              <a:spcAft>
                <a:spcPts val="0"/>
              </a:spcAft>
              <a:buClr>
                <a:schemeClr val="dk1"/>
              </a:buClr>
              <a:buSzPts val="2400"/>
              <a:buChar char="•"/>
            </a:pPr>
            <a:r>
              <a:rPr lang="en-US" dirty="0" err="1"/>
              <a:t>TheWorldWideWeb</a:t>
            </a:r>
            <a:r>
              <a:rPr lang="en-US" dirty="0"/>
              <a:t> uses anonymous file exchange almost exclusively.</a:t>
            </a:r>
            <a:endParaRPr dirty="0"/>
          </a:p>
          <a:p>
            <a:pPr marL="304747" lvl="0" indent="-304747" algn="l" rtl="0">
              <a:lnSpc>
                <a:spcPct val="95000"/>
              </a:lnSpc>
              <a:spcBef>
                <a:spcPts val="1866"/>
              </a:spcBef>
              <a:spcAft>
                <a:spcPts val="0"/>
              </a:spcAft>
              <a:buClr>
                <a:schemeClr val="dk1"/>
              </a:buClr>
              <a:buSzPts val="2400"/>
              <a:buChar char="•"/>
            </a:pPr>
            <a:r>
              <a:rPr lang="en-US" dirty="0"/>
              <a:t>DFS involves a much tighter integration between the machine that is accessing the remote files and the machine providing the files. </a:t>
            </a:r>
            <a:endParaRPr dirty="0"/>
          </a:p>
          <a:p>
            <a:pPr marL="304747" lvl="0" indent="-152347" algn="l" rtl="0">
              <a:lnSpc>
                <a:spcPct val="95000"/>
              </a:lnSpc>
              <a:spcBef>
                <a:spcPts val="1866"/>
              </a:spcBef>
              <a:spcAft>
                <a:spcPts val="0"/>
              </a:spcAft>
              <a:buClr>
                <a:schemeClr val="dk1"/>
              </a:buClr>
              <a:buSzPts val="2400"/>
              <a:buNone/>
            </a:pP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75"/>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File sharing-Remote File Systems</a:t>
            </a:r>
            <a:endParaRPr dirty="0"/>
          </a:p>
        </p:txBody>
      </p:sp>
      <p:sp>
        <p:nvSpPr>
          <p:cNvPr id="639" name="Google Shape;639;p75"/>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152347" algn="l" rtl="0">
              <a:lnSpc>
                <a:spcPct val="95000"/>
              </a:lnSpc>
              <a:spcBef>
                <a:spcPts val="0"/>
              </a:spcBef>
              <a:spcAft>
                <a:spcPts val="0"/>
              </a:spcAft>
              <a:buClr>
                <a:schemeClr val="dk1"/>
              </a:buClr>
              <a:buSzPts val="2400"/>
              <a:buNone/>
            </a:pPr>
            <a:endParaRPr dirty="0"/>
          </a:p>
        </p:txBody>
      </p:sp>
      <p:sp>
        <p:nvSpPr>
          <p:cNvPr id="640" name="Google Shape;640;p75"/>
          <p:cNvSpPr/>
          <p:nvPr/>
        </p:nvSpPr>
        <p:spPr>
          <a:xfrm>
            <a:off x="3905965" y="2007301"/>
            <a:ext cx="3039291" cy="842928"/>
          </a:xfrm>
          <a:prstGeom prst="rect">
            <a:avLst/>
          </a:prstGeom>
          <a:solidFill>
            <a:schemeClr val="accent1"/>
          </a:solidFill>
          <a:ln w="12700" cap="flat" cmpd="sng">
            <a:solidFill>
              <a:srgbClr val="2F3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399"/>
              <a:buFont typeface="Arial"/>
              <a:buNone/>
            </a:pPr>
            <a:r>
              <a:rPr lang="en-US" sz="2399" b="0" i="0" u="none" strike="noStrike" cap="none" dirty="0">
                <a:solidFill>
                  <a:schemeClr val="lt1"/>
                </a:solidFill>
                <a:latin typeface="Book Antiqua" panose="02040602050305030304" pitchFamily="18" charset="0"/>
                <a:ea typeface="Century Gothic"/>
                <a:cs typeface="Century Gothic"/>
                <a:sym typeface="Century Gothic"/>
              </a:rPr>
              <a:t>Remote File Systems</a:t>
            </a:r>
            <a:endParaRPr sz="2399" b="0" i="0" u="none" strike="noStrike" cap="none" dirty="0">
              <a:solidFill>
                <a:schemeClr val="lt1"/>
              </a:solidFill>
              <a:latin typeface="Book Antiqua" panose="02040602050305030304" pitchFamily="18" charset="0"/>
              <a:ea typeface="Century Gothic"/>
              <a:cs typeface="Century Gothic"/>
              <a:sym typeface="Century Gothic"/>
            </a:endParaRPr>
          </a:p>
        </p:txBody>
      </p:sp>
      <p:sp>
        <p:nvSpPr>
          <p:cNvPr id="641" name="Google Shape;641;p75"/>
          <p:cNvSpPr/>
          <p:nvPr/>
        </p:nvSpPr>
        <p:spPr>
          <a:xfrm>
            <a:off x="7875742" y="4482661"/>
            <a:ext cx="3039291" cy="842928"/>
          </a:xfrm>
          <a:prstGeom prst="rect">
            <a:avLst/>
          </a:prstGeom>
          <a:solidFill>
            <a:schemeClr val="accent1"/>
          </a:solidFill>
          <a:ln w="12700" cap="flat" cmpd="sng">
            <a:solidFill>
              <a:srgbClr val="2F3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399"/>
              <a:buFont typeface="Arial"/>
              <a:buNone/>
            </a:pPr>
            <a:r>
              <a:rPr lang="en-US" sz="2399" b="0" i="0" u="none" strike="noStrike" cap="none" dirty="0">
                <a:solidFill>
                  <a:schemeClr val="lt1"/>
                </a:solidFill>
                <a:latin typeface="Book Antiqua" panose="02040602050305030304" pitchFamily="18" charset="0"/>
                <a:ea typeface="Century Gothic"/>
                <a:cs typeface="Century Gothic"/>
                <a:sym typeface="Century Gothic"/>
              </a:rPr>
              <a:t>Failure Modes</a:t>
            </a:r>
            <a:endParaRPr sz="2399" b="0" i="0" u="none" strike="noStrike" cap="none" dirty="0">
              <a:solidFill>
                <a:schemeClr val="lt1"/>
              </a:solidFill>
              <a:latin typeface="Book Antiqua" panose="02040602050305030304" pitchFamily="18" charset="0"/>
              <a:ea typeface="Century Gothic"/>
              <a:cs typeface="Century Gothic"/>
              <a:sym typeface="Century Gothic"/>
            </a:endParaRPr>
          </a:p>
        </p:txBody>
      </p:sp>
      <p:sp>
        <p:nvSpPr>
          <p:cNvPr id="642" name="Google Shape;642;p75"/>
          <p:cNvSpPr/>
          <p:nvPr/>
        </p:nvSpPr>
        <p:spPr>
          <a:xfrm>
            <a:off x="4400641" y="4482660"/>
            <a:ext cx="3039291" cy="1079939"/>
          </a:xfrm>
          <a:prstGeom prst="rect">
            <a:avLst/>
          </a:prstGeom>
          <a:solidFill>
            <a:schemeClr val="accent1"/>
          </a:solidFill>
          <a:ln w="12700" cap="flat" cmpd="sng">
            <a:solidFill>
              <a:srgbClr val="2F3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399"/>
              <a:buFont typeface="Arial"/>
              <a:buNone/>
            </a:pPr>
            <a:r>
              <a:rPr lang="en-US" sz="2399" b="0" i="0" u="none" strike="noStrike" cap="none" dirty="0">
                <a:solidFill>
                  <a:schemeClr val="lt1"/>
                </a:solidFill>
                <a:latin typeface="Book Antiqua" panose="02040602050305030304" pitchFamily="18" charset="0"/>
                <a:ea typeface="Century Gothic"/>
                <a:cs typeface="Century Gothic"/>
                <a:sym typeface="Century Gothic"/>
              </a:rPr>
              <a:t>Distributed Information    Systems		</a:t>
            </a:r>
            <a:endParaRPr sz="2399" b="0" i="0" u="none" strike="noStrike" cap="none" dirty="0">
              <a:solidFill>
                <a:schemeClr val="lt1"/>
              </a:solidFill>
              <a:latin typeface="Book Antiqua" panose="02040602050305030304" pitchFamily="18" charset="0"/>
              <a:ea typeface="Century Gothic"/>
              <a:cs typeface="Century Gothic"/>
              <a:sym typeface="Century Gothic"/>
            </a:endParaRPr>
          </a:p>
        </p:txBody>
      </p:sp>
      <p:sp>
        <p:nvSpPr>
          <p:cNvPr id="643" name="Google Shape;643;p75"/>
          <p:cNvSpPr/>
          <p:nvPr/>
        </p:nvSpPr>
        <p:spPr>
          <a:xfrm>
            <a:off x="866673" y="4482661"/>
            <a:ext cx="3039291" cy="842928"/>
          </a:xfrm>
          <a:prstGeom prst="rect">
            <a:avLst/>
          </a:prstGeom>
          <a:solidFill>
            <a:schemeClr val="accent1"/>
          </a:solidFill>
          <a:ln w="12700" cap="flat" cmpd="sng">
            <a:solidFill>
              <a:srgbClr val="2F3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399"/>
              <a:buFont typeface="Arial"/>
              <a:buNone/>
            </a:pPr>
            <a:r>
              <a:rPr lang="en-US" sz="2399" b="0" i="0" u="none" strike="noStrike" cap="none" dirty="0">
                <a:solidFill>
                  <a:schemeClr val="lt1"/>
                </a:solidFill>
                <a:latin typeface="Book Antiqua" panose="02040602050305030304" pitchFamily="18" charset="0"/>
                <a:ea typeface="Century Gothic"/>
                <a:cs typeface="Century Gothic"/>
                <a:sym typeface="Century Gothic"/>
              </a:rPr>
              <a:t>Client –Server Model</a:t>
            </a:r>
            <a:endParaRPr sz="2399" b="0" i="0" u="none" strike="noStrike" cap="none" dirty="0">
              <a:solidFill>
                <a:schemeClr val="lt1"/>
              </a:solidFill>
              <a:latin typeface="Book Antiqua" panose="02040602050305030304" pitchFamily="18" charset="0"/>
              <a:ea typeface="Century Gothic"/>
              <a:cs typeface="Century Gothic"/>
              <a:sym typeface="Century Gothic"/>
            </a:endParaRPr>
          </a:p>
        </p:txBody>
      </p:sp>
      <p:sp>
        <p:nvSpPr>
          <p:cNvPr id="644" name="Google Shape;644;p75"/>
          <p:cNvSpPr/>
          <p:nvPr/>
        </p:nvSpPr>
        <p:spPr>
          <a:xfrm>
            <a:off x="5318760" y="2850229"/>
            <a:ext cx="451145" cy="1632432"/>
          </a:xfrm>
          <a:prstGeom prst="downArrow">
            <a:avLst>
              <a:gd name="adj1" fmla="val 50000"/>
              <a:gd name="adj2" fmla="val 50000"/>
            </a:avLst>
          </a:prstGeom>
          <a:solidFill>
            <a:schemeClr val="accent1"/>
          </a:solidFill>
          <a:ln w="12700" cap="flat" cmpd="sng">
            <a:solidFill>
              <a:srgbClr val="2F3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399"/>
              <a:buFont typeface="Arial"/>
              <a:buNone/>
            </a:pPr>
            <a:endParaRPr sz="2399" b="0" i="0" u="none" strike="noStrike" cap="none" dirty="0">
              <a:solidFill>
                <a:schemeClr val="lt1"/>
              </a:solidFill>
              <a:latin typeface="Book Antiqua" panose="02040602050305030304" pitchFamily="18" charset="0"/>
              <a:ea typeface="Century Gothic"/>
              <a:cs typeface="Century Gothic"/>
              <a:sym typeface="Century Gothic"/>
            </a:endParaRPr>
          </a:p>
        </p:txBody>
      </p:sp>
      <p:sp>
        <p:nvSpPr>
          <p:cNvPr id="645" name="Google Shape;645;p75"/>
          <p:cNvSpPr/>
          <p:nvPr/>
        </p:nvSpPr>
        <p:spPr>
          <a:xfrm>
            <a:off x="2062552" y="3455713"/>
            <a:ext cx="6963559" cy="237444"/>
          </a:xfrm>
          <a:prstGeom prst="rect">
            <a:avLst/>
          </a:prstGeom>
          <a:solidFill>
            <a:schemeClr val="accent1"/>
          </a:solidFill>
          <a:ln w="12700" cap="flat" cmpd="sng">
            <a:solidFill>
              <a:srgbClr val="2F3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399"/>
              <a:buFont typeface="Arial"/>
              <a:buNone/>
            </a:pPr>
            <a:endParaRPr sz="2399" b="0" i="0" u="none" strike="noStrike" cap="none" dirty="0">
              <a:solidFill>
                <a:schemeClr val="lt1"/>
              </a:solidFill>
              <a:latin typeface="Book Antiqua" panose="02040602050305030304" pitchFamily="18" charset="0"/>
              <a:ea typeface="Century Gothic"/>
              <a:cs typeface="Century Gothic"/>
              <a:sym typeface="Century Gothic"/>
            </a:endParaRPr>
          </a:p>
        </p:txBody>
      </p:sp>
      <p:sp>
        <p:nvSpPr>
          <p:cNvPr id="646" name="Google Shape;646;p75"/>
          <p:cNvSpPr/>
          <p:nvPr/>
        </p:nvSpPr>
        <p:spPr>
          <a:xfrm>
            <a:off x="1974253" y="3666445"/>
            <a:ext cx="320551" cy="816216"/>
          </a:xfrm>
          <a:prstGeom prst="downArrow">
            <a:avLst>
              <a:gd name="adj1" fmla="val 50000"/>
              <a:gd name="adj2" fmla="val 50000"/>
            </a:avLst>
          </a:prstGeom>
          <a:solidFill>
            <a:schemeClr val="accent1"/>
          </a:solidFill>
          <a:ln w="12700" cap="flat" cmpd="sng">
            <a:solidFill>
              <a:srgbClr val="2F3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399"/>
              <a:buFont typeface="Arial"/>
              <a:buNone/>
            </a:pPr>
            <a:endParaRPr sz="2399" b="0" i="0" u="none" strike="noStrike" cap="none" dirty="0">
              <a:solidFill>
                <a:schemeClr val="lt1"/>
              </a:solidFill>
              <a:latin typeface="Book Antiqua" panose="02040602050305030304" pitchFamily="18" charset="0"/>
              <a:ea typeface="Century Gothic"/>
              <a:cs typeface="Century Gothic"/>
              <a:sym typeface="Century Gothic"/>
            </a:endParaRPr>
          </a:p>
        </p:txBody>
      </p:sp>
      <p:sp>
        <p:nvSpPr>
          <p:cNvPr id="647" name="Google Shape;647;p75"/>
          <p:cNvSpPr/>
          <p:nvPr/>
        </p:nvSpPr>
        <p:spPr>
          <a:xfrm>
            <a:off x="8790396" y="3666444"/>
            <a:ext cx="320551" cy="816216"/>
          </a:xfrm>
          <a:prstGeom prst="downArrow">
            <a:avLst>
              <a:gd name="adj1" fmla="val 50000"/>
              <a:gd name="adj2" fmla="val 50000"/>
            </a:avLst>
          </a:prstGeom>
          <a:solidFill>
            <a:schemeClr val="accent1"/>
          </a:solidFill>
          <a:ln w="12700" cap="flat" cmpd="sng">
            <a:solidFill>
              <a:srgbClr val="2F3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399"/>
              <a:buFont typeface="Arial"/>
              <a:buNone/>
            </a:pPr>
            <a:endParaRPr sz="2399" b="0" i="0" u="none" strike="noStrike" cap="none" dirty="0">
              <a:solidFill>
                <a:schemeClr val="lt1"/>
              </a:solidFill>
              <a:latin typeface="Book Antiqua" panose="02040602050305030304" pitchFamily="18" charset="0"/>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76"/>
          <p:cNvSpPr txBox="1">
            <a:spLocks noGrp="1"/>
          </p:cNvSpPr>
          <p:nvPr>
            <p:ph type="title"/>
          </p:nvPr>
        </p:nvSpPr>
        <p:spPr>
          <a:xfrm>
            <a:off x="303212" y="76200"/>
            <a:ext cx="10971451" cy="12954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File sharing-Remote File Systems-    </a:t>
            </a:r>
            <a:br>
              <a:rPr lang="en-US" dirty="0"/>
            </a:br>
            <a:r>
              <a:rPr lang="en-US" dirty="0"/>
              <a:t>        Client Server Model</a:t>
            </a:r>
            <a:endParaRPr dirty="0"/>
          </a:p>
        </p:txBody>
      </p:sp>
      <p:sp>
        <p:nvSpPr>
          <p:cNvPr id="654" name="Google Shape;654;p76"/>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dirty="0"/>
              <a:t>The machine containing the files is the </a:t>
            </a:r>
            <a:r>
              <a:rPr lang="en-US" b="1" dirty="0"/>
              <a:t>server</a:t>
            </a:r>
            <a:r>
              <a:rPr lang="en-US" dirty="0"/>
              <a:t>, and the machine seeking access to the files is the </a:t>
            </a:r>
            <a:r>
              <a:rPr lang="en-US" b="1" dirty="0"/>
              <a:t>client</a:t>
            </a:r>
            <a:r>
              <a:rPr lang="en-US" dirty="0"/>
              <a:t>.</a:t>
            </a:r>
            <a:endParaRPr dirty="0"/>
          </a:p>
          <a:p>
            <a:pPr marL="304747" lvl="0" indent="-304747" algn="l" rtl="0">
              <a:lnSpc>
                <a:spcPct val="95000"/>
              </a:lnSpc>
              <a:spcBef>
                <a:spcPts val="1866"/>
              </a:spcBef>
              <a:spcAft>
                <a:spcPts val="0"/>
              </a:spcAft>
              <a:buClr>
                <a:schemeClr val="dk1"/>
              </a:buClr>
              <a:buSzPts val="2400"/>
              <a:buChar char="•"/>
            </a:pPr>
            <a:r>
              <a:rPr lang="en-US" dirty="0"/>
              <a:t>The server can serve multiple clients, and a client can use multiple servers, depending on the implementation details of a given client–server facility.</a:t>
            </a:r>
            <a:endParaRPr dirty="0"/>
          </a:p>
          <a:p>
            <a:pPr marL="304747" lvl="0" indent="-304747" algn="l" rtl="0">
              <a:lnSpc>
                <a:spcPct val="95000"/>
              </a:lnSpc>
              <a:spcBef>
                <a:spcPts val="1866"/>
              </a:spcBef>
              <a:spcAft>
                <a:spcPts val="0"/>
              </a:spcAft>
              <a:buClr>
                <a:schemeClr val="dk1"/>
              </a:buClr>
              <a:buSzPts val="2400"/>
              <a:buChar char="•"/>
            </a:pPr>
            <a:r>
              <a:rPr lang="en-US" dirty="0"/>
              <a:t>Example:</a:t>
            </a:r>
            <a:endParaRPr dirty="0"/>
          </a:p>
          <a:p>
            <a:pPr marL="731392" lvl="1" indent="-304747" algn="l" rtl="0">
              <a:lnSpc>
                <a:spcPct val="95000"/>
              </a:lnSpc>
              <a:spcBef>
                <a:spcPts val="1066"/>
              </a:spcBef>
              <a:spcAft>
                <a:spcPts val="0"/>
              </a:spcAft>
              <a:buClr>
                <a:srgbClr val="3366FF"/>
              </a:buClr>
              <a:buSzPts val="2000"/>
              <a:buChar char="–"/>
            </a:pPr>
            <a:r>
              <a:rPr lang="en-US" b="1" dirty="0">
                <a:solidFill>
                  <a:srgbClr val="3366FF"/>
                </a:solidFill>
                <a:latin typeface="Book Antiqua" panose="02040602050305030304" pitchFamily="18" charset="0"/>
              </a:rPr>
              <a:t>NFS</a:t>
            </a:r>
            <a:r>
              <a:rPr lang="en-US" dirty="0">
                <a:latin typeface="Book Antiqua" panose="02040602050305030304" pitchFamily="18" charset="0"/>
              </a:rPr>
              <a:t> is standard UNIX client-server file sharing protocol</a:t>
            </a:r>
            <a:endParaRPr dirty="0">
              <a:latin typeface="Book Antiqua" panose="02040602050305030304" pitchFamily="18" charset="0"/>
            </a:endParaRPr>
          </a:p>
          <a:p>
            <a:pPr marL="731392" lvl="1" indent="-304747" algn="l" rtl="0">
              <a:lnSpc>
                <a:spcPct val="95000"/>
              </a:lnSpc>
              <a:spcBef>
                <a:spcPts val="1066"/>
              </a:spcBef>
              <a:spcAft>
                <a:spcPts val="0"/>
              </a:spcAft>
              <a:buClr>
                <a:srgbClr val="3366FF"/>
              </a:buClr>
              <a:buSzPts val="2000"/>
              <a:buChar char="–"/>
            </a:pPr>
            <a:r>
              <a:rPr lang="en-US" b="1" dirty="0">
                <a:solidFill>
                  <a:srgbClr val="3366FF"/>
                </a:solidFill>
                <a:latin typeface="Book Antiqua" panose="02040602050305030304" pitchFamily="18" charset="0"/>
              </a:rPr>
              <a:t>CIFS</a:t>
            </a:r>
            <a:r>
              <a:rPr lang="en-US" dirty="0">
                <a:latin typeface="Book Antiqua" panose="02040602050305030304" pitchFamily="18" charset="0"/>
              </a:rPr>
              <a:t> is standard Windows protocol</a:t>
            </a:r>
            <a:endParaRPr dirty="0">
              <a:latin typeface="Book Antiqua" panose="02040602050305030304" pitchFamily="18" charset="0"/>
            </a:endParaRPr>
          </a:p>
          <a:p>
            <a:pPr marL="731392" lvl="1" indent="-304747" algn="l" rtl="0">
              <a:lnSpc>
                <a:spcPct val="95000"/>
              </a:lnSpc>
              <a:spcBef>
                <a:spcPts val="1066"/>
              </a:spcBef>
              <a:spcAft>
                <a:spcPts val="0"/>
              </a:spcAft>
              <a:buClr>
                <a:schemeClr val="dk1"/>
              </a:buClr>
              <a:buSzPts val="2000"/>
              <a:buChar char="–"/>
            </a:pPr>
            <a:r>
              <a:rPr lang="en-US" dirty="0">
                <a:latin typeface="Book Antiqua" panose="02040602050305030304" pitchFamily="18" charset="0"/>
              </a:rPr>
              <a:t>Standard operating system file calls are translated into remote calls</a:t>
            </a:r>
            <a:endParaRPr dirty="0">
              <a:latin typeface="Book Antiqua" panose="02040602050305030304" pitchFamily="18" charset="0"/>
            </a:endParaRPr>
          </a:p>
          <a:p>
            <a:pPr marL="304747" lvl="0" indent="-152347" algn="l" rtl="0">
              <a:lnSpc>
                <a:spcPct val="95000"/>
              </a:lnSpc>
              <a:spcBef>
                <a:spcPts val="1866"/>
              </a:spcBef>
              <a:spcAft>
                <a:spcPts val="0"/>
              </a:spcAft>
              <a:buClr>
                <a:schemeClr val="dk1"/>
              </a:buClr>
              <a:buSzPts val="2400"/>
              <a:buNone/>
            </a:pP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77"/>
          <p:cNvSpPr txBox="1">
            <a:spLocks noGrp="1"/>
          </p:cNvSpPr>
          <p:nvPr>
            <p:ph type="title"/>
          </p:nvPr>
        </p:nvSpPr>
        <p:spPr>
          <a:xfrm>
            <a:off x="1517680" y="728427"/>
            <a:ext cx="9153463" cy="571789"/>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85000"/>
              </a:lnSpc>
              <a:spcBef>
                <a:spcPts val="0"/>
              </a:spcBef>
              <a:spcAft>
                <a:spcPts val="0"/>
              </a:spcAft>
              <a:buClr>
                <a:schemeClr val="dk1"/>
              </a:buClr>
              <a:buSzPts val="4400"/>
              <a:buFont typeface="Century Gothic"/>
              <a:buNone/>
            </a:pPr>
            <a:r>
              <a:rPr lang="en-US" sz="3600" b="1" dirty="0"/>
              <a:t>File sharing -Distributed Information Systems     </a:t>
            </a:r>
            <a:endParaRPr sz="3600" b="1" dirty="0"/>
          </a:p>
        </p:txBody>
      </p:sp>
      <p:sp>
        <p:nvSpPr>
          <p:cNvPr id="661" name="Google Shape;661;p77"/>
          <p:cNvSpPr txBox="1">
            <a:spLocks noGrp="1"/>
          </p:cNvSpPr>
          <p:nvPr>
            <p:ph type="body" idx="1"/>
          </p:nvPr>
        </p:nvSpPr>
        <p:spPr>
          <a:xfrm>
            <a:off x="1015733" y="1524146"/>
            <a:ext cx="10461563" cy="4470400"/>
          </a:xfrm>
          <a:prstGeom prst="rect">
            <a:avLst/>
          </a:prstGeom>
          <a:noFill/>
          <a:ln>
            <a:noFill/>
          </a:ln>
        </p:spPr>
        <p:txBody>
          <a:bodyPr spcFirstLastPara="1" wrap="square" lIns="121875" tIns="60925" rIns="121875" bIns="60925" anchor="t" anchorCtr="0">
            <a:normAutofit lnSpcReduction="10000"/>
          </a:bodyPr>
          <a:lstStyle/>
          <a:p>
            <a:pPr marL="304747" lvl="0" indent="-304747" algn="l" rtl="0">
              <a:lnSpc>
                <a:spcPct val="95000"/>
              </a:lnSpc>
              <a:spcBef>
                <a:spcPts val="0"/>
              </a:spcBef>
              <a:spcAft>
                <a:spcPts val="0"/>
              </a:spcAft>
              <a:buClr>
                <a:schemeClr val="dk1"/>
              </a:buClr>
              <a:buSzPct val="100000"/>
              <a:buChar char="•"/>
            </a:pPr>
            <a:r>
              <a:rPr lang="en-US" dirty="0"/>
              <a:t>Distributed Information Systems </a:t>
            </a:r>
            <a:r>
              <a:rPr lang="en-US" b="1" dirty="0"/>
              <a:t>(</a:t>
            </a:r>
            <a:r>
              <a:rPr lang="en-US" b="1" dirty="0">
                <a:solidFill>
                  <a:srgbClr val="3366FF"/>
                </a:solidFill>
              </a:rPr>
              <a:t>distributed naming services</a:t>
            </a:r>
            <a:r>
              <a:rPr lang="en-US" b="1" dirty="0"/>
              <a:t>)</a:t>
            </a:r>
            <a:r>
              <a:rPr lang="en-US" dirty="0"/>
              <a:t> such as LDAP, DNS, NIS, Active Directory implement unified access to information needed for remote computing</a:t>
            </a:r>
            <a:endParaRPr dirty="0"/>
          </a:p>
          <a:p>
            <a:pPr marL="304747" lvl="0" indent="-304747" algn="l" rtl="0">
              <a:lnSpc>
                <a:spcPct val="95000"/>
              </a:lnSpc>
              <a:spcBef>
                <a:spcPts val="1866"/>
              </a:spcBef>
              <a:spcAft>
                <a:spcPts val="0"/>
              </a:spcAft>
              <a:buClr>
                <a:schemeClr val="dk1"/>
              </a:buClr>
              <a:buSzPct val="100000"/>
              <a:buChar char="•"/>
            </a:pPr>
            <a:r>
              <a:rPr lang="en-US" dirty="0"/>
              <a:t>Examples:</a:t>
            </a:r>
            <a:endParaRPr dirty="0"/>
          </a:p>
          <a:p>
            <a:pPr marL="304747" lvl="0" indent="-304747" algn="l" rtl="0">
              <a:lnSpc>
                <a:spcPct val="95000"/>
              </a:lnSpc>
              <a:spcBef>
                <a:spcPts val="1866"/>
              </a:spcBef>
              <a:spcAft>
                <a:spcPts val="0"/>
              </a:spcAft>
              <a:buClr>
                <a:schemeClr val="dk1"/>
              </a:buClr>
              <a:buSzPct val="100000"/>
              <a:buChar char="•"/>
            </a:pPr>
            <a:r>
              <a:rPr lang="en-US" dirty="0"/>
              <a:t>Other distributed information systems provide </a:t>
            </a:r>
            <a:r>
              <a:rPr lang="en-US" b="1" i="1" dirty="0"/>
              <a:t>user name/password/user ID/group ID </a:t>
            </a:r>
            <a:r>
              <a:rPr lang="en-US" dirty="0"/>
              <a:t>space for a distributed facility. </a:t>
            </a:r>
            <a:endParaRPr dirty="0"/>
          </a:p>
          <a:p>
            <a:pPr marL="304747" lvl="0" indent="-304747" algn="l" rtl="0">
              <a:lnSpc>
                <a:spcPct val="95000"/>
              </a:lnSpc>
              <a:spcBef>
                <a:spcPts val="1866"/>
              </a:spcBef>
              <a:spcAft>
                <a:spcPts val="0"/>
              </a:spcAft>
              <a:buClr>
                <a:schemeClr val="dk1"/>
              </a:buClr>
              <a:buSzPct val="100000"/>
              <a:buChar char="•"/>
            </a:pPr>
            <a:r>
              <a:rPr lang="en-US" dirty="0"/>
              <a:t>UNIX systems have employed a wide variety of distributed information methods. </a:t>
            </a:r>
            <a:endParaRPr dirty="0"/>
          </a:p>
          <a:p>
            <a:pPr marL="304747" lvl="0" indent="-304747" algn="l" rtl="0">
              <a:lnSpc>
                <a:spcPct val="95000"/>
              </a:lnSpc>
              <a:spcBef>
                <a:spcPts val="1866"/>
              </a:spcBef>
              <a:spcAft>
                <a:spcPts val="0"/>
              </a:spcAft>
              <a:buClr>
                <a:schemeClr val="dk1"/>
              </a:buClr>
              <a:buSzPct val="100000"/>
              <a:buChar char="•"/>
            </a:pPr>
            <a:r>
              <a:rPr lang="en-US" dirty="0"/>
              <a:t>Sun Microsystems introduced </a:t>
            </a:r>
            <a:r>
              <a:rPr lang="en-US" b="1" dirty="0"/>
              <a:t>yellow pages </a:t>
            </a:r>
            <a:r>
              <a:rPr lang="en-US" dirty="0"/>
              <a:t>(since renamed </a:t>
            </a:r>
            <a:r>
              <a:rPr lang="en-US" b="1" dirty="0"/>
              <a:t>network information service</a:t>
            </a:r>
            <a:r>
              <a:rPr lang="en-US" dirty="0"/>
              <a:t>, or </a:t>
            </a:r>
            <a:r>
              <a:rPr lang="en-US" b="1" dirty="0"/>
              <a:t>NIS</a:t>
            </a:r>
            <a:r>
              <a:rPr lang="en-US" dirty="0"/>
              <a:t>), and most of the industry adopted its use.</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78"/>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File Sharing -Failure Modes</a:t>
            </a:r>
            <a:endParaRPr dirty="0"/>
          </a:p>
        </p:txBody>
      </p:sp>
      <p:sp>
        <p:nvSpPr>
          <p:cNvPr id="668" name="Google Shape;668;p78"/>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dirty="0"/>
              <a:t>All file systems have failure modes</a:t>
            </a:r>
            <a:endParaRPr dirty="0"/>
          </a:p>
          <a:p>
            <a:pPr marL="731392" lvl="1" indent="-304747" algn="l" rtl="0">
              <a:lnSpc>
                <a:spcPct val="95000"/>
              </a:lnSpc>
              <a:spcBef>
                <a:spcPts val="1066"/>
              </a:spcBef>
              <a:spcAft>
                <a:spcPts val="0"/>
              </a:spcAft>
              <a:buClr>
                <a:schemeClr val="dk1"/>
              </a:buClr>
              <a:buSzPts val="2000"/>
              <a:buChar char="–"/>
            </a:pPr>
            <a:r>
              <a:rPr lang="en-US" dirty="0">
                <a:latin typeface="Book Antiqua" panose="02040602050305030304" pitchFamily="18" charset="0"/>
              </a:rPr>
              <a:t>For example corruption of directory structures or other non-user data, called </a:t>
            </a:r>
            <a:r>
              <a:rPr lang="en-US" b="1" dirty="0">
                <a:solidFill>
                  <a:srgbClr val="3366FF"/>
                </a:solidFill>
                <a:latin typeface="Book Antiqua" panose="02040602050305030304" pitchFamily="18" charset="0"/>
              </a:rPr>
              <a:t>metadata</a:t>
            </a:r>
            <a:endParaRPr dirty="0">
              <a:latin typeface="Book Antiqua" panose="02040602050305030304" pitchFamily="18" charset="0"/>
            </a:endParaRPr>
          </a:p>
          <a:p>
            <a:pPr marL="304747" lvl="0" indent="-304747" algn="l" rtl="0">
              <a:lnSpc>
                <a:spcPct val="95000"/>
              </a:lnSpc>
              <a:spcBef>
                <a:spcPts val="1866"/>
              </a:spcBef>
              <a:spcAft>
                <a:spcPts val="0"/>
              </a:spcAft>
              <a:buClr>
                <a:schemeClr val="dk1"/>
              </a:buClr>
              <a:buSzPts val="2400"/>
              <a:buChar char="•"/>
            </a:pPr>
            <a:r>
              <a:rPr lang="en-US" dirty="0"/>
              <a:t>Remote file systems add new failure modes, due to network failure, server failure</a:t>
            </a:r>
            <a:endParaRPr dirty="0"/>
          </a:p>
          <a:p>
            <a:pPr marL="304747" lvl="0" indent="-304747" algn="l" rtl="0">
              <a:lnSpc>
                <a:spcPct val="95000"/>
              </a:lnSpc>
              <a:spcBef>
                <a:spcPts val="1866"/>
              </a:spcBef>
              <a:spcAft>
                <a:spcPts val="0"/>
              </a:spcAft>
              <a:buClr>
                <a:schemeClr val="dk1"/>
              </a:buClr>
              <a:buSzPts val="2400"/>
              <a:buChar char="•"/>
            </a:pPr>
            <a:r>
              <a:rPr lang="en-US" dirty="0"/>
              <a:t>Recovery from failure can involve </a:t>
            </a:r>
            <a:r>
              <a:rPr lang="en-US" b="1" dirty="0">
                <a:solidFill>
                  <a:srgbClr val="3366FF"/>
                </a:solidFill>
              </a:rPr>
              <a:t>state information </a:t>
            </a:r>
            <a:r>
              <a:rPr lang="en-US" dirty="0"/>
              <a:t>about status of each remote request</a:t>
            </a:r>
            <a:endParaRPr dirty="0"/>
          </a:p>
          <a:p>
            <a:pPr marL="304747" lvl="0" indent="-304747" algn="l" rtl="0">
              <a:lnSpc>
                <a:spcPct val="95000"/>
              </a:lnSpc>
              <a:spcBef>
                <a:spcPts val="1866"/>
              </a:spcBef>
              <a:spcAft>
                <a:spcPts val="0"/>
              </a:spcAft>
              <a:buClr>
                <a:srgbClr val="3366FF"/>
              </a:buClr>
              <a:buSzPts val="2400"/>
              <a:buChar char="•"/>
            </a:pPr>
            <a:r>
              <a:rPr lang="en-US" b="1" dirty="0">
                <a:solidFill>
                  <a:srgbClr val="3366FF"/>
                </a:solidFill>
              </a:rPr>
              <a:t>Stateless</a:t>
            </a:r>
            <a:r>
              <a:rPr lang="en-US" dirty="0"/>
              <a:t> protocols such as NFS v3 include all information in each request, allowing easy recovery but less security</a:t>
            </a:r>
            <a:endParaRPr dirty="0"/>
          </a:p>
          <a:p>
            <a:pPr marL="304747" lvl="0" indent="-152347" algn="l" rtl="0">
              <a:lnSpc>
                <a:spcPct val="95000"/>
              </a:lnSpc>
              <a:spcBef>
                <a:spcPts val="1866"/>
              </a:spcBef>
              <a:spcAft>
                <a:spcPts val="0"/>
              </a:spcAft>
              <a:buClr>
                <a:schemeClr val="dk1"/>
              </a:buClr>
              <a:buSzPts val="2400"/>
              <a:buNone/>
            </a:pP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743130" y="282466"/>
            <a:ext cx="8702564" cy="787400"/>
          </a:xfrm>
          <a:prstGeom prst="rect">
            <a:avLst/>
          </a:prstGeom>
          <a:noFill/>
          <a:ln>
            <a:noFill/>
          </a:ln>
        </p:spPr>
        <p:txBody>
          <a:bodyPr spcFirstLastPara="1" wrap="square" lIns="121875" tIns="60925" rIns="121875" bIns="60925" anchor="b" anchorCtr="0">
            <a:normAutofit fontScale="90000"/>
          </a:bodyPr>
          <a:lstStyle/>
          <a:p>
            <a:pPr lvl="0" algn="l" rtl="0">
              <a:lnSpc>
                <a:spcPct val="95000"/>
              </a:lnSpc>
              <a:spcBef>
                <a:spcPts val="600"/>
              </a:spcBef>
              <a:spcAft>
                <a:spcPts val="600"/>
              </a:spcAft>
              <a:buClr>
                <a:schemeClr val="dk1"/>
              </a:buClr>
              <a:buSzPts val="2400"/>
            </a:pPr>
            <a:r>
              <a:rPr lang="en-US" dirty="0">
                <a:latin typeface="Book Antiqua" panose="02040602050305030304" pitchFamily="18" charset="0"/>
              </a:rPr>
              <a:t>Advantages of Storage Management</a:t>
            </a:r>
          </a:p>
        </p:txBody>
      </p:sp>
      <p:sp>
        <p:nvSpPr>
          <p:cNvPr id="124" name="Google Shape;124;p17"/>
          <p:cNvSpPr txBox="1">
            <a:spLocks noGrp="1"/>
          </p:cNvSpPr>
          <p:nvPr>
            <p:ph type="body" idx="1"/>
          </p:nvPr>
        </p:nvSpPr>
        <p:spPr>
          <a:xfrm>
            <a:off x="961698" y="1069866"/>
            <a:ext cx="10105696" cy="4718268"/>
          </a:xfrm>
          <a:prstGeom prst="rect">
            <a:avLst/>
          </a:prstGeom>
          <a:noFill/>
          <a:ln>
            <a:noFill/>
          </a:ln>
        </p:spPr>
        <p:txBody>
          <a:bodyPr spcFirstLastPara="1" wrap="square" lIns="121875" tIns="60925" rIns="121875" bIns="60925" anchor="t" anchorCtr="0">
            <a:normAutofit/>
          </a:bodyPr>
          <a:lstStyle/>
          <a:p>
            <a:pPr>
              <a:lnSpc>
                <a:spcPct val="140000"/>
              </a:lnSpc>
              <a:spcBef>
                <a:spcPts val="1200"/>
              </a:spcBef>
              <a:spcAft>
                <a:spcPts val="600"/>
              </a:spcAft>
              <a:buFont typeface="Arial" panose="020B0604020202020204" pitchFamily="34" charset="0"/>
              <a:buChar char="•"/>
            </a:pPr>
            <a:r>
              <a:rPr lang="en-US" sz="2500" dirty="0">
                <a:latin typeface="Book Antiqua" panose="02040602050305030304" pitchFamily="18" charset="0"/>
              </a:rPr>
              <a:t>It is very simple to managed a storage capacity.</a:t>
            </a:r>
          </a:p>
          <a:p>
            <a:pPr>
              <a:lnSpc>
                <a:spcPct val="140000"/>
              </a:lnSpc>
              <a:spcBef>
                <a:spcPts val="1200"/>
              </a:spcBef>
              <a:spcAft>
                <a:spcPts val="600"/>
              </a:spcAft>
              <a:buFont typeface="Arial" panose="020B0604020202020204" pitchFamily="34" charset="0"/>
              <a:buChar char="•"/>
            </a:pPr>
            <a:r>
              <a:rPr lang="en-US" sz="2500" dirty="0">
                <a:latin typeface="Book Antiqua" panose="02040602050305030304" pitchFamily="18" charset="0"/>
              </a:rPr>
              <a:t>It is generally take a less time.</a:t>
            </a:r>
          </a:p>
          <a:p>
            <a:pPr>
              <a:lnSpc>
                <a:spcPct val="140000"/>
              </a:lnSpc>
              <a:spcBef>
                <a:spcPts val="1200"/>
              </a:spcBef>
              <a:spcAft>
                <a:spcPts val="600"/>
              </a:spcAft>
              <a:buFont typeface="Arial" panose="020B0604020202020204" pitchFamily="34" charset="0"/>
              <a:buChar char="•"/>
            </a:pPr>
            <a:r>
              <a:rPr lang="en-US" sz="2500" dirty="0">
                <a:latin typeface="Book Antiqua" panose="02040602050305030304" pitchFamily="18" charset="0"/>
              </a:rPr>
              <a:t>It is improve the performance of system.</a:t>
            </a:r>
          </a:p>
          <a:p>
            <a:pPr>
              <a:lnSpc>
                <a:spcPct val="140000"/>
              </a:lnSpc>
              <a:spcBef>
                <a:spcPts val="1200"/>
              </a:spcBef>
              <a:spcAft>
                <a:spcPts val="600"/>
              </a:spcAft>
              <a:buFont typeface="Arial" panose="020B0604020202020204" pitchFamily="34" charset="0"/>
              <a:buChar char="•"/>
            </a:pPr>
            <a:r>
              <a:rPr lang="en-US" sz="2500" dirty="0">
                <a:latin typeface="Book Antiqua" panose="02040602050305030304" pitchFamily="18" charset="0"/>
              </a:rPr>
              <a:t>In virtualization and automation technologies can help an organization improve its agility.</a:t>
            </a:r>
          </a:p>
          <a:p>
            <a:pPr marL="571500" indent="-457200">
              <a:buFont typeface="+mj-lt"/>
              <a:buAutoNum type="arabicPeriod"/>
            </a:pPr>
            <a:endParaRPr lang="en-US" dirty="0">
              <a:latin typeface="Book Antiqua" panose="02040602050305030304" pitchFamily="18" charset="0"/>
            </a:endParaRPr>
          </a:p>
        </p:txBody>
      </p:sp>
      <p:sp>
        <p:nvSpPr>
          <p:cNvPr id="125" name="Google Shape;125;p17"/>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Tree>
    <p:extLst>
      <p:ext uri="{BB962C8B-B14F-4D97-AF65-F5344CB8AC3E}">
        <p14:creationId xmlns:p14="http://schemas.microsoft.com/office/powerpoint/2010/main" val="6345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79"/>
          <p:cNvSpPr txBox="1">
            <a:spLocks noGrp="1"/>
          </p:cNvSpPr>
          <p:nvPr>
            <p:ph type="title"/>
          </p:nvPr>
        </p:nvSpPr>
        <p:spPr>
          <a:xfrm>
            <a:off x="455613" y="76200"/>
            <a:ext cx="9220200" cy="1143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ct val="100000"/>
              <a:buFont typeface="Century Gothic"/>
              <a:buNone/>
            </a:pPr>
            <a:r>
              <a:rPr lang="en-US" dirty="0"/>
              <a:t>File Sharing-Consistency Semantics</a:t>
            </a:r>
            <a:endParaRPr dirty="0"/>
          </a:p>
        </p:txBody>
      </p:sp>
      <p:sp>
        <p:nvSpPr>
          <p:cNvPr id="675" name="Google Shape;675;p79"/>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lnSpcReduction="10000"/>
          </a:bodyPr>
          <a:lstStyle/>
          <a:p>
            <a:pPr marL="304747" lvl="0" indent="-304747" algn="l" rtl="0">
              <a:lnSpc>
                <a:spcPct val="95000"/>
              </a:lnSpc>
              <a:spcBef>
                <a:spcPts val="0"/>
              </a:spcBef>
              <a:spcAft>
                <a:spcPts val="0"/>
              </a:spcAft>
              <a:buClr>
                <a:schemeClr val="dk1"/>
              </a:buClr>
              <a:buSzPts val="2400"/>
              <a:buChar char="•"/>
            </a:pPr>
            <a:r>
              <a:rPr lang="en-US" b="1" dirty="0"/>
              <a:t>Consistency semantics </a:t>
            </a:r>
            <a:r>
              <a:rPr lang="en-US" dirty="0"/>
              <a:t>represent an important criterion for evaluating any file system that supports file sharing.</a:t>
            </a:r>
            <a:endParaRPr dirty="0"/>
          </a:p>
          <a:p>
            <a:pPr marL="304747" lvl="0" indent="-304747" algn="l" rtl="0">
              <a:lnSpc>
                <a:spcPct val="95000"/>
              </a:lnSpc>
              <a:spcBef>
                <a:spcPts val="1866"/>
              </a:spcBef>
              <a:spcAft>
                <a:spcPts val="0"/>
              </a:spcAft>
              <a:buClr>
                <a:schemeClr val="dk1"/>
              </a:buClr>
              <a:buSzPts val="2400"/>
              <a:buChar char="•"/>
            </a:pPr>
            <a:r>
              <a:rPr lang="en-US" dirty="0"/>
              <a:t>These semantics specify how multiple users of a system are to access a shared file simultaneously.</a:t>
            </a:r>
            <a:endParaRPr dirty="0"/>
          </a:p>
          <a:p>
            <a:pPr marL="304747" lvl="0" indent="-304747" algn="l" rtl="0">
              <a:lnSpc>
                <a:spcPct val="95000"/>
              </a:lnSpc>
              <a:spcBef>
                <a:spcPts val="1866"/>
              </a:spcBef>
              <a:spcAft>
                <a:spcPts val="0"/>
              </a:spcAft>
              <a:buClr>
                <a:schemeClr val="dk1"/>
              </a:buClr>
              <a:buSzPts val="2400"/>
              <a:buChar char="•"/>
            </a:pPr>
            <a:r>
              <a:rPr lang="en-US" dirty="0"/>
              <a:t> In particular, they specify when modifications of data by one user will be observable by other users. </a:t>
            </a:r>
            <a:endParaRPr dirty="0"/>
          </a:p>
          <a:p>
            <a:pPr marL="304747" lvl="0" indent="-304747" algn="l" rtl="0">
              <a:lnSpc>
                <a:spcPct val="95000"/>
              </a:lnSpc>
              <a:spcBef>
                <a:spcPts val="1866"/>
              </a:spcBef>
              <a:spcAft>
                <a:spcPts val="0"/>
              </a:spcAft>
              <a:buClr>
                <a:schemeClr val="dk1"/>
              </a:buClr>
              <a:buSzPts val="2400"/>
              <a:buChar char="•"/>
            </a:pPr>
            <a:r>
              <a:rPr lang="en-US" dirty="0"/>
              <a:t>These semantics are typically implemented as code with the file system.</a:t>
            </a:r>
            <a:endParaRPr dirty="0"/>
          </a:p>
          <a:p>
            <a:pPr marL="304747" lvl="0" indent="-304747" algn="l" rtl="0">
              <a:lnSpc>
                <a:spcPct val="95000"/>
              </a:lnSpc>
              <a:spcBef>
                <a:spcPts val="1866"/>
              </a:spcBef>
              <a:spcAft>
                <a:spcPts val="0"/>
              </a:spcAft>
              <a:buClr>
                <a:schemeClr val="dk1"/>
              </a:buClr>
              <a:buSzPts val="2400"/>
              <a:buChar char="•"/>
            </a:pPr>
            <a:r>
              <a:rPr lang="en-US" dirty="0"/>
              <a:t>Consistency semantics are directly related to the process synchronization algorithms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80"/>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File sharing - Consistency Semantics</a:t>
            </a:r>
            <a:endParaRPr dirty="0"/>
          </a:p>
        </p:txBody>
      </p:sp>
      <p:sp>
        <p:nvSpPr>
          <p:cNvPr id="682" name="Google Shape;682;p80"/>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152347" algn="l" rtl="0">
              <a:lnSpc>
                <a:spcPct val="95000"/>
              </a:lnSpc>
              <a:spcBef>
                <a:spcPts val="0"/>
              </a:spcBef>
              <a:spcAft>
                <a:spcPts val="0"/>
              </a:spcAft>
              <a:buClr>
                <a:schemeClr val="dk1"/>
              </a:buClr>
              <a:buSzPts val="2400"/>
              <a:buNone/>
            </a:pPr>
            <a:endParaRPr dirty="0"/>
          </a:p>
        </p:txBody>
      </p:sp>
      <p:sp>
        <p:nvSpPr>
          <p:cNvPr id="683" name="Google Shape;683;p80"/>
          <p:cNvSpPr/>
          <p:nvPr/>
        </p:nvSpPr>
        <p:spPr>
          <a:xfrm>
            <a:off x="3905965" y="2007301"/>
            <a:ext cx="3039291" cy="842928"/>
          </a:xfrm>
          <a:prstGeom prst="rect">
            <a:avLst/>
          </a:prstGeom>
          <a:solidFill>
            <a:schemeClr val="accent1"/>
          </a:solidFill>
          <a:ln w="12700" cap="flat" cmpd="sng">
            <a:solidFill>
              <a:srgbClr val="2F3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399"/>
              <a:buFont typeface="Arial"/>
              <a:buNone/>
            </a:pPr>
            <a:r>
              <a:rPr lang="en-US" sz="2399" b="0" i="0" u="none" strike="noStrike" cap="none" dirty="0">
                <a:solidFill>
                  <a:schemeClr val="lt1"/>
                </a:solidFill>
                <a:latin typeface="Book Antiqua" panose="02040602050305030304" pitchFamily="18" charset="0"/>
                <a:ea typeface="Century Gothic"/>
                <a:cs typeface="Century Gothic"/>
                <a:sym typeface="Century Gothic"/>
              </a:rPr>
              <a:t>Consistency Semantics</a:t>
            </a:r>
            <a:endParaRPr sz="2399" b="0" i="0" u="none" strike="noStrike" cap="none" dirty="0">
              <a:solidFill>
                <a:schemeClr val="lt1"/>
              </a:solidFill>
              <a:latin typeface="Book Antiqua" panose="02040602050305030304" pitchFamily="18" charset="0"/>
              <a:ea typeface="Century Gothic"/>
              <a:cs typeface="Century Gothic"/>
              <a:sym typeface="Century Gothic"/>
            </a:endParaRPr>
          </a:p>
        </p:txBody>
      </p:sp>
      <p:sp>
        <p:nvSpPr>
          <p:cNvPr id="684" name="Google Shape;684;p80"/>
          <p:cNvSpPr/>
          <p:nvPr/>
        </p:nvSpPr>
        <p:spPr>
          <a:xfrm>
            <a:off x="7875742" y="4482661"/>
            <a:ext cx="3039291" cy="842928"/>
          </a:xfrm>
          <a:prstGeom prst="rect">
            <a:avLst/>
          </a:prstGeom>
          <a:solidFill>
            <a:schemeClr val="accent1"/>
          </a:solidFill>
          <a:ln w="12700" cap="flat" cmpd="sng">
            <a:solidFill>
              <a:srgbClr val="2F3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399"/>
              <a:buFont typeface="Arial"/>
              <a:buNone/>
            </a:pPr>
            <a:r>
              <a:rPr lang="en-US" sz="2399" b="0" i="0" u="none" strike="noStrike" cap="none" dirty="0">
                <a:solidFill>
                  <a:schemeClr val="lt1"/>
                </a:solidFill>
                <a:latin typeface="Book Antiqua" panose="02040602050305030304" pitchFamily="18" charset="0"/>
                <a:ea typeface="Century Gothic"/>
                <a:cs typeface="Century Gothic"/>
                <a:sym typeface="Century Gothic"/>
              </a:rPr>
              <a:t>Immutable Shared File Semantics</a:t>
            </a:r>
            <a:endParaRPr sz="2399" b="0" i="0" u="none" strike="noStrike" cap="none" dirty="0">
              <a:solidFill>
                <a:schemeClr val="lt1"/>
              </a:solidFill>
              <a:latin typeface="Book Antiqua" panose="02040602050305030304" pitchFamily="18" charset="0"/>
              <a:ea typeface="Century Gothic"/>
              <a:cs typeface="Century Gothic"/>
              <a:sym typeface="Century Gothic"/>
            </a:endParaRPr>
          </a:p>
        </p:txBody>
      </p:sp>
      <p:sp>
        <p:nvSpPr>
          <p:cNvPr id="685" name="Google Shape;685;p80"/>
          <p:cNvSpPr/>
          <p:nvPr/>
        </p:nvSpPr>
        <p:spPr>
          <a:xfrm>
            <a:off x="4400641" y="4482661"/>
            <a:ext cx="3039291" cy="842928"/>
          </a:xfrm>
          <a:prstGeom prst="rect">
            <a:avLst/>
          </a:prstGeom>
          <a:solidFill>
            <a:schemeClr val="accent1"/>
          </a:solidFill>
          <a:ln w="12700" cap="flat" cmpd="sng">
            <a:solidFill>
              <a:srgbClr val="2F3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399"/>
              <a:buFont typeface="Arial"/>
              <a:buNone/>
            </a:pPr>
            <a:r>
              <a:rPr lang="en-US" sz="2399" b="0" i="0" u="none" strike="noStrike" cap="none" dirty="0">
                <a:solidFill>
                  <a:schemeClr val="lt1"/>
                </a:solidFill>
                <a:latin typeface="Book Antiqua" panose="02040602050305030304" pitchFamily="18" charset="0"/>
                <a:ea typeface="Century Gothic"/>
                <a:cs typeface="Century Gothic"/>
                <a:sym typeface="Century Gothic"/>
              </a:rPr>
              <a:t>Session Semantics		</a:t>
            </a:r>
            <a:endParaRPr sz="2399" b="0" i="0" u="none" strike="noStrike" cap="none" dirty="0">
              <a:solidFill>
                <a:schemeClr val="lt1"/>
              </a:solidFill>
              <a:latin typeface="Book Antiqua" panose="02040602050305030304" pitchFamily="18" charset="0"/>
              <a:ea typeface="Century Gothic"/>
              <a:cs typeface="Century Gothic"/>
              <a:sym typeface="Century Gothic"/>
            </a:endParaRPr>
          </a:p>
        </p:txBody>
      </p:sp>
      <p:sp>
        <p:nvSpPr>
          <p:cNvPr id="686" name="Google Shape;686;p80"/>
          <p:cNvSpPr/>
          <p:nvPr/>
        </p:nvSpPr>
        <p:spPr>
          <a:xfrm>
            <a:off x="866673" y="4482661"/>
            <a:ext cx="3039291" cy="842928"/>
          </a:xfrm>
          <a:prstGeom prst="rect">
            <a:avLst/>
          </a:prstGeom>
          <a:solidFill>
            <a:schemeClr val="accent1"/>
          </a:solidFill>
          <a:ln w="12700" cap="flat" cmpd="sng">
            <a:solidFill>
              <a:srgbClr val="2F3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399"/>
              <a:buFont typeface="Arial"/>
              <a:buNone/>
            </a:pPr>
            <a:r>
              <a:rPr lang="en-US" sz="2399" b="0" i="0" u="none" strike="noStrike" cap="none" dirty="0">
                <a:solidFill>
                  <a:schemeClr val="lt1"/>
                </a:solidFill>
                <a:latin typeface="Book Antiqua" panose="02040602050305030304" pitchFamily="18" charset="0"/>
                <a:ea typeface="Century Gothic"/>
                <a:cs typeface="Century Gothic"/>
                <a:sym typeface="Century Gothic"/>
              </a:rPr>
              <a:t>UNIX-Semantics</a:t>
            </a:r>
            <a:endParaRPr sz="2399" b="0" i="0" u="none" strike="noStrike" cap="none" dirty="0">
              <a:solidFill>
                <a:schemeClr val="lt1"/>
              </a:solidFill>
              <a:latin typeface="Book Antiqua" panose="02040602050305030304" pitchFamily="18" charset="0"/>
              <a:ea typeface="Century Gothic"/>
              <a:cs typeface="Century Gothic"/>
              <a:sym typeface="Century Gothic"/>
            </a:endParaRPr>
          </a:p>
        </p:txBody>
      </p:sp>
      <p:sp>
        <p:nvSpPr>
          <p:cNvPr id="687" name="Google Shape;687;p80"/>
          <p:cNvSpPr/>
          <p:nvPr/>
        </p:nvSpPr>
        <p:spPr>
          <a:xfrm>
            <a:off x="5318760" y="2850229"/>
            <a:ext cx="451145" cy="1632432"/>
          </a:xfrm>
          <a:prstGeom prst="downArrow">
            <a:avLst>
              <a:gd name="adj1" fmla="val 50000"/>
              <a:gd name="adj2" fmla="val 50000"/>
            </a:avLst>
          </a:prstGeom>
          <a:solidFill>
            <a:schemeClr val="accent1"/>
          </a:solidFill>
          <a:ln w="12700" cap="flat" cmpd="sng">
            <a:solidFill>
              <a:srgbClr val="2F3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399"/>
              <a:buFont typeface="Arial"/>
              <a:buNone/>
            </a:pPr>
            <a:endParaRPr sz="2399" b="0" i="0" u="none" strike="noStrike" cap="none" dirty="0">
              <a:solidFill>
                <a:schemeClr val="lt1"/>
              </a:solidFill>
              <a:latin typeface="Book Antiqua" panose="02040602050305030304" pitchFamily="18" charset="0"/>
              <a:ea typeface="Century Gothic"/>
              <a:cs typeface="Century Gothic"/>
              <a:sym typeface="Century Gothic"/>
            </a:endParaRPr>
          </a:p>
        </p:txBody>
      </p:sp>
      <p:sp>
        <p:nvSpPr>
          <p:cNvPr id="688" name="Google Shape;688;p80"/>
          <p:cNvSpPr/>
          <p:nvPr/>
        </p:nvSpPr>
        <p:spPr>
          <a:xfrm>
            <a:off x="2062552" y="3455713"/>
            <a:ext cx="6963559" cy="237444"/>
          </a:xfrm>
          <a:prstGeom prst="rect">
            <a:avLst/>
          </a:prstGeom>
          <a:solidFill>
            <a:schemeClr val="accent1"/>
          </a:solidFill>
          <a:ln w="12700" cap="flat" cmpd="sng">
            <a:solidFill>
              <a:srgbClr val="2F3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399"/>
              <a:buFont typeface="Arial"/>
              <a:buNone/>
            </a:pPr>
            <a:endParaRPr sz="2399" b="0" i="0" u="none" strike="noStrike" cap="none" dirty="0">
              <a:solidFill>
                <a:schemeClr val="lt1"/>
              </a:solidFill>
              <a:latin typeface="Book Antiqua" panose="02040602050305030304" pitchFamily="18" charset="0"/>
              <a:ea typeface="Century Gothic"/>
              <a:cs typeface="Century Gothic"/>
              <a:sym typeface="Century Gothic"/>
            </a:endParaRPr>
          </a:p>
        </p:txBody>
      </p:sp>
      <p:sp>
        <p:nvSpPr>
          <p:cNvPr id="689" name="Google Shape;689;p80"/>
          <p:cNvSpPr/>
          <p:nvPr/>
        </p:nvSpPr>
        <p:spPr>
          <a:xfrm>
            <a:off x="1974253" y="3666445"/>
            <a:ext cx="320551" cy="816216"/>
          </a:xfrm>
          <a:prstGeom prst="downArrow">
            <a:avLst>
              <a:gd name="adj1" fmla="val 50000"/>
              <a:gd name="adj2" fmla="val 50000"/>
            </a:avLst>
          </a:prstGeom>
          <a:solidFill>
            <a:schemeClr val="accent1"/>
          </a:solidFill>
          <a:ln w="12700" cap="flat" cmpd="sng">
            <a:solidFill>
              <a:srgbClr val="2F3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399"/>
              <a:buFont typeface="Arial"/>
              <a:buNone/>
            </a:pPr>
            <a:endParaRPr sz="2399" b="0" i="0" u="none" strike="noStrike" cap="none" dirty="0">
              <a:solidFill>
                <a:schemeClr val="lt1"/>
              </a:solidFill>
              <a:latin typeface="Book Antiqua" panose="02040602050305030304" pitchFamily="18" charset="0"/>
              <a:ea typeface="Century Gothic"/>
              <a:cs typeface="Century Gothic"/>
              <a:sym typeface="Century Gothic"/>
            </a:endParaRPr>
          </a:p>
        </p:txBody>
      </p:sp>
      <p:sp>
        <p:nvSpPr>
          <p:cNvPr id="690" name="Google Shape;690;p80"/>
          <p:cNvSpPr/>
          <p:nvPr/>
        </p:nvSpPr>
        <p:spPr>
          <a:xfrm>
            <a:off x="8790396" y="3666444"/>
            <a:ext cx="320551" cy="816216"/>
          </a:xfrm>
          <a:prstGeom prst="downArrow">
            <a:avLst>
              <a:gd name="adj1" fmla="val 50000"/>
              <a:gd name="adj2" fmla="val 50000"/>
            </a:avLst>
          </a:prstGeom>
          <a:solidFill>
            <a:schemeClr val="accent1"/>
          </a:solidFill>
          <a:ln w="12700" cap="flat" cmpd="sng">
            <a:solidFill>
              <a:srgbClr val="2F3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399"/>
              <a:buFont typeface="Arial"/>
              <a:buNone/>
            </a:pPr>
            <a:endParaRPr sz="2399" b="0" i="0" u="none" strike="noStrike" cap="none" dirty="0">
              <a:solidFill>
                <a:schemeClr val="lt1"/>
              </a:solidFill>
              <a:latin typeface="Book Antiqua" panose="02040602050305030304" pitchFamily="18" charset="0"/>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81"/>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File Sharing-Consistency Semantics-</a:t>
            </a:r>
            <a:br>
              <a:rPr lang="en-US" dirty="0"/>
            </a:br>
            <a:r>
              <a:rPr lang="en-US" dirty="0"/>
              <a:t>Unix Semantics</a:t>
            </a:r>
            <a:endParaRPr dirty="0"/>
          </a:p>
        </p:txBody>
      </p:sp>
      <p:sp>
        <p:nvSpPr>
          <p:cNvPr id="697" name="Google Shape;697;p81"/>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dirty="0"/>
              <a:t>The UNIX file system  uses the following consistency semantics:</a:t>
            </a:r>
            <a:endParaRPr dirty="0"/>
          </a:p>
          <a:p>
            <a:pPr marL="731392" lvl="1" indent="-304747" algn="l" rtl="0">
              <a:lnSpc>
                <a:spcPct val="95000"/>
              </a:lnSpc>
              <a:spcBef>
                <a:spcPts val="1066"/>
              </a:spcBef>
              <a:spcAft>
                <a:spcPts val="0"/>
              </a:spcAft>
              <a:buClr>
                <a:schemeClr val="dk1"/>
              </a:buClr>
              <a:buSzPts val="2000"/>
              <a:buChar char="–"/>
            </a:pPr>
            <a:r>
              <a:rPr lang="en-US" dirty="0">
                <a:latin typeface="Book Antiqua" panose="02040602050305030304" pitchFamily="18" charset="0"/>
              </a:rPr>
              <a:t> Writes to an open file by a user are visible immediately to other users who have this file open.</a:t>
            </a:r>
            <a:endParaRPr dirty="0">
              <a:latin typeface="Book Antiqua" panose="02040602050305030304" pitchFamily="18" charset="0"/>
            </a:endParaRPr>
          </a:p>
          <a:p>
            <a:pPr marL="731392" lvl="1" indent="-304747" algn="l" rtl="0">
              <a:lnSpc>
                <a:spcPct val="95000"/>
              </a:lnSpc>
              <a:spcBef>
                <a:spcPts val="1066"/>
              </a:spcBef>
              <a:spcAft>
                <a:spcPts val="0"/>
              </a:spcAft>
              <a:buClr>
                <a:schemeClr val="dk1"/>
              </a:buClr>
              <a:buSzPts val="2000"/>
              <a:buChar char="–"/>
            </a:pPr>
            <a:r>
              <a:rPr lang="en-US" dirty="0">
                <a:latin typeface="Book Antiqua" panose="02040602050305030304" pitchFamily="18" charset="0"/>
              </a:rPr>
              <a:t> One mode of sharing allows users to share the pointer of current location into the file. Thus, the advancing of the pointer by one user affects all sharing users. Here, a file has a single image that interleaves all accesses, regardless of their origin.</a:t>
            </a:r>
            <a:endParaRPr dirty="0">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82"/>
          <p:cNvSpPr txBox="1">
            <a:spLocks noGrp="1"/>
          </p:cNvSpPr>
          <p:nvPr>
            <p:ph type="title"/>
          </p:nvPr>
        </p:nvSpPr>
        <p:spPr>
          <a:xfrm>
            <a:off x="227012" y="76200"/>
            <a:ext cx="11047651" cy="1219200"/>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85000"/>
              </a:lnSpc>
              <a:spcBef>
                <a:spcPts val="0"/>
              </a:spcBef>
              <a:spcAft>
                <a:spcPts val="0"/>
              </a:spcAft>
              <a:buClr>
                <a:schemeClr val="dk1"/>
              </a:buClr>
              <a:buSzPct val="100000"/>
              <a:buFont typeface="Century Gothic"/>
              <a:buNone/>
            </a:pPr>
            <a:r>
              <a:rPr lang="en-US" dirty="0"/>
              <a:t>File Sharing-Consistency Semantics-</a:t>
            </a:r>
            <a:br>
              <a:rPr lang="en-US" dirty="0"/>
            </a:br>
            <a:r>
              <a:rPr lang="en-US" dirty="0"/>
              <a:t>Session  Semantics</a:t>
            </a:r>
            <a:endParaRPr dirty="0"/>
          </a:p>
        </p:txBody>
      </p:sp>
      <p:sp>
        <p:nvSpPr>
          <p:cNvPr id="704" name="Google Shape;704;p82"/>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dirty="0"/>
              <a:t>The Andrew file system (</a:t>
            </a:r>
            <a:r>
              <a:rPr lang="en-US" dirty="0" err="1"/>
              <a:t>OpenAFS</a:t>
            </a:r>
            <a:r>
              <a:rPr lang="en-US" dirty="0"/>
              <a:t>) uses the following consistency semantics:</a:t>
            </a:r>
            <a:endParaRPr dirty="0"/>
          </a:p>
          <a:p>
            <a:pPr marL="731392" lvl="1" indent="-304747" algn="l" rtl="0">
              <a:lnSpc>
                <a:spcPct val="95000"/>
              </a:lnSpc>
              <a:spcBef>
                <a:spcPts val="1066"/>
              </a:spcBef>
              <a:spcAft>
                <a:spcPts val="0"/>
              </a:spcAft>
              <a:buClr>
                <a:schemeClr val="dk1"/>
              </a:buClr>
              <a:buSzPts val="2000"/>
              <a:buChar char="–"/>
            </a:pPr>
            <a:r>
              <a:rPr lang="en-US" dirty="0">
                <a:latin typeface="Book Antiqua" panose="02040602050305030304" pitchFamily="18" charset="0"/>
              </a:rPr>
              <a:t> Writes to an open file by a user are not visible immediately to other users that have the same file open.</a:t>
            </a:r>
            <a:endParaRPr dirty="0">
              <a:latin typeface="Book Antiqua" panose="02040602050305030304" pitchFamily="18" charset="0"/>
            </a:endParaRPr>
          </a:p>
          <a:p>
            <a:pPr marL="731392" lvl="1" indent="-304747" algn="l" rtl="0">
              <a:lnSpc>
                <a:spcPct val="95000"/>
              </a:lnSpc>
              <a:spcBef>
                <a:spcPts val="1066"/>
              </a:spcBef>
              <a:spcAft>
                <a:spcPts val="0"/>
              </a:spcAft>
              <a:buClr>
                <a:schemeClr val="dk1"/>
              </a:buClr>
              <a:buSzPts val="2000"/>
              <a:buChar char="–"/>
            </a:pPr>
            <a:r>
              <a:rPr lang="en-US" dirty="0">
                <a:latin typeface="Book Antiqua" panose="02040602050305030304" pitchFamily="18" charset="0"/>
              </a:rPr>
              <a:t>Once a file is closed, the changes made to it are visible only in sessions starting later. Already open instances of the file do not reflect these changes.</a:t>
            </a:r>
            <a:endParaRPr dirty="0">
              <a:latin typeface="Book Antiqua" panose="02040602050305030304" pitchFamily="18" charset="0"/>
            </a:endParaRPr>
          </a:p>
          <a:p>
            <a:pPr marL="304747" lvl="0" indent="-304747" algn="l" rtl="0">
              <a:lnSpc>
                <a:spcPct val="95000"/>
              </a:lnSpc>
              <a:spcBef>
                <a:spcPts val="1866"/>
              </a:spcBef>
              <a:spcAft>
                <a:spcPts val="0"/>
              </a:spcAft>
              <a:buClr>
                <a:schemeClr val="dk1"/>
              </a:buClr>
              <a:buSzPts val="2400"/>
              <a:buChar char="•"/>
            </a:pPr>
            <a:r>
              <a:rPr lang="en-US" dirty="0"/>
              <a:t>According to these semantics, a file may be associated temporarily with several (possibly different) images at the same time.</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83"/>
          <p:cNvSpPr txBox="1">
            <a:spLocks noGrp="1"/>
          </p:cNvSpPr>
          <p:nvPr>
            <p:ph type="title"/>
          </p:nvPr>
        </p:nvSpPr>
        <p:spPr>
          <a:xfrm>
            <a:off x="0" y="76200"/>
            <a:ext cx="11274663" cy="12954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sz="3600" dirty="0"/>
              <a:t>File Sharing-Consistency Semantics-</a:t>
            </a:r>
            <a:r>
              <a:rPr lang="en-US" sz="3600" b="1" dirty="0"/>
              <a:t>Immutable-Shared-Files</a:t>
            </a:r>
            <a:r>
              <a:rPr lang="en-US" sz="3600" dirty="0"/>
              <a:t> Semantics</a:t>
            </a:r>
            <a:endParaRPr sz="3600" dirty="0"/>
          </a:p>
        </p:txBody>
      </p:sp>
      <p:sp>
        <p:nvSpPr>
          <p:cNvPr id="711" name="Google Shape;711;p83"/>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dirty="0"/>
              <a:t>A unique approach is that of </a:t>
            </a:r>
            <a:r>
              <a:rPr lang="en-US" b="1" dirty="0"/>
              <a:t>immutable shared files</a:t>
            </a:r>
            <a:r>
              <a:rPr lang="en-US" dirty="0"/>
              <a:t>. </a:t>
            </a:r>
            <a:endParaRPr dirty="0"/>
          </a:p>
          <a:p>
            <a:pPr marL="304747" lvl="0" indent="-304747" algn="l" rtl="0">
              <a:lnSpc>
                <a:spcPct val="95000"/>
              </a:lnSpc>
              <a:spcBef>
                <a:spcPts val="1866"/>
              </a:spcBef>
              <a:spcAft>
                <a:spcPts val="0"/>
              </a:spcAft>
              <a:buClr>
                <a:schemeClr val="dk1"/>
              </a:buClr>
              <a:buSzPts val="2400"/>
              <a:buChar char="•"/>
            </a:pPr>
            <a:r>
              <a:rPr lang="en-US" dirty="0"/>
              <a:t>Once a file is declared as shared by its creator, it cannot be modified. An immutable file has two key properties: its name may not be reused, and its contents may not be altered.</a:t>
            </a:r>
            <a:endParaRPr dirty="0"/>
          </a:p>
          <a:p>
            <a:pPr marL="304747" lvl="0" indent="-304747" algn="l" rtl="0">
              <a:lnSpc>
                <a:spcPct val="95000"/>
              </a:lnSpc>
              <a:spcBef>
                <a:spcPts val="1866"/>
              </a:spcBef>
              <a:spcAft>
                <a:spcPts val="0"/>
              </a:spcAft>
              <a:buClr>
                <a:schemeClr val="dk1"/>
              </a:buClr>
              <a:buSzPts val="2400"/>
              <a:buChar char="•"/>
            </a:pPr>
            <a:r>
              <a:rPr lang="en-US" dirty="0"/>
              <a:t>Thus, the name of an immutable file signifies that the contents of the file are fixed. </a:t>
            </a:r>
            <a:endParaRPr dirty="0"/>
          </a:p>
          <a:p>
            <a:pPr marL="304747" lvl="0" indent="-304747" algn="l" rtl="0">
              <a:lnSpc>
                <a:spcPct val="95000"/>
              </a:lnSpc>
              <a:spcBef>
                <a:spcPts val="1866"/>
              </a:spcBef>
              <a:spcAft>
                <a:spcPts val="0"/>
              </a:spcAft>
              <a:buClr>
                <a:schemeClr val="dk1"/>
              </a:buClr>
              <a:buSzPts val="2400"/>
              <a:buChar char="•"/>
            </a:pPr>
            <a:r>
              <a:rPr lang="en-US" dirty="0"/>
              <a:t>The implementation of these semantics in a distributed system</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84"/>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File Protection-Objective</a:t>
            </a:r>
            <a:endParaRPr dirty="0"/>
          </a:p>
        </p:txBody>
      </p:sp>
      <p:sp>
        <p:nvSpPr>
          <p:cNvPr id="718" name="Google Shape;718;p84"/>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fontScale="92500" lnSpcReduction="20000"/>
          </a:bodyPr>
          <a:lstStyle/>
          <a:p>
            <a:pPr marL="304747" lvl="0" indent="-304747" algn="l" rtl="0">
              <a:lnSpc>
                <a:spcPct val="95000"/>
              </a:lnSpc>
              <a:spcBef>
                <a:spcPts val="0"/>
              </a:spcBef>
              <a:spcAft>
                <a:spcPts val="0"/>
              </a:spcAft>
              <a:buClr>
                <a:schemeClr val="dk1"/>
              </a:buClr>
              <a:buSzPct val="100000"/>
              <a:buChar char="•"/>
            </a:pPr>
            <a:r>
              <a:rPr lang="en-US" dirty="0"/>
              <a:t>When information is stored in a computer system, we want to keep it safe from physical damage (the issue of reliability) and improper access (the issue of protection).</a:t>
            </a:r>
            <a:endParaRPr dirty="0"/>
          </a:p>
          <a:p>
            <a:pPr marL="304747" lvl="0" indent="-304747" algn="l" rtl="0">
              <a:lnSpc>
                <a:spcPct val="95000"/>
              </a:lnSpc>
              <a:spcBef>
                <a:spcPts val="1866"/>
              </a:spcBef>
              <a:spcAft>
                <a:spcPts val="0"/>
              </a:spcAft>
              <a:buClr>
                <a:schemeClr val="dk1"/>
              </a:buClr>
              <a:buSzPct val="100000"/>
              <a:buChar char="•"/>
            </a:pPr>
            <a:r>
              <a:rPr lang="en-US" dirty="0"/>
              <a:t>Reliability is generally provided by duplicate copies of files. </a:t>
            </a:r>
            <a:endParaRPr dirty="0"/>
          </a:p>
          <a:p>
            <a:pPr marL="304747" lvl="0" indent="-304747" algn="l" rtl="0">
              <a:lnSpc>
                <a:spcPct val="95000"/>
              </a:lnSpc>
              <a:spcBef>
                <a:spcPts val="1866"/>
              </a:spcBef>
              <a:spcAft>
                <a:spcPts val="0"/>
              </a:spcAft>
              <a:buClr>
                <a:schemeClr val="dk1"/>
              </a:buClr>
              <a:buSzPct val="100000"/>
              <a:buChar char="•"/>
            </a:pPr>
            <a:r>
              <a:rPr lang="en-US" dirty="0"/>
              <a:t>Many computers have systems programs that automatically (or through computer-operator intervention) copy disk files to tape at regular intervals (once per day or week or month) to maintain a copy should a file system be accidentally destroyed.</a:t>
            </a:r>
            <a:endParaRPr dirty="0"/>
          </a:p>
          <a:p>
            <a:pPr marL="304747" lvl="0" indent="-304747" algn="l" rtl="0">
              <a:lnSpc>
                <a:spcPct val="95000"/>
              </a:lnSpc>
              <a:spcBef>
                <a:spcPts val="1866"/>
              </a:spcBef>
              <a:spcAft>
                <a:spcPts val="0"/>
              </a:spcAft>
              <a:buClr>
                <a:schemeClr val="dk1"/>
              </a:buClr>
              <a:buSzPct val="100000"/>
              <a:buChar char="•"/>
            </a:pPr>
            <a:r>
              <a:rPr lang="en-US" dirty="0"/>
              <a:t>File systems can be damaged by hardware problems (such as errors in reading or writing), power surges or failures, head crashes, dirt, temperature extremes, and vandalism. </a:t>
            </a:r>
            <a:endParaRPr dirty="0"/>
          </a:p>
          <a:p>
            <a:pPr marL="304747" lvl="0" indent="-304747" algn="l" rtl="0">
              <a:lnSpc>
                <a:spcPct val="95000"/>
              </a:lnSpc>
              <a:spcBef>
                <a:spcPts val="1866"/>
              </a:spcBef>
              <a:spcAft>
                <a:spcPts val="0"/>
              </a:spcAft>
              <a:buClr>
                <a:schemeClr val="dk1"/>
              </a:buClr>
              <a:buSzPct val="100000"/>
              <a:buChar char="•"/>
            </a:pPr>
            <a:r>
              <a:rPr lang="en-US" dirty="0"/>
              <a:t>Files may be deleted accidentally. Bugs in the file-system software can also cause file contents to be lost</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85"/>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Protection</a:t>
            </a:r>
            <a:endParaRPr dirty="0"/>
          </a:p>
        </p:txBody>
      </p:sp>
      <p:sp>
        <p:nvSpPr>
          <p:cNvPr id="725" name="Google Shape;725;p85"/>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dirty="0"/>
              <a:t>Protection can be provided in many ways. Protection mechanisms provide controlled access by limiting the types of file access that can be made.</a:t>
            </a:r>
            <a:endParaRPr dirty="0"/>
          </a:p>
          <a:p>
            <a:pPr marL="731392" lvl="1" indent="-304747" algn="l" rtl="0">
              <a:lnSpc>
                <a:spcPct val="95000"/>
              </a:lnSpc>
              <a:spcBef>
                <a:spcPts val="1066"/>
              </a:spcBef>
              <a:spcAft>
                <a:spcPts val="0"/>
              </a:spcAft>
              <a:buClr>
                <a:schemeClr val="dk1"/>
              </a:buClr>
              <a:buSzPts val="2000"/>
              <a:buChar char="–"/>
            </a:pPr>
            <a:r>
              <a:rPr lang="en-US" b="1" dirty="0">
                <a:latin typeface="Book Antiqua" panose="02040602050305030304" pitchFamily="18" charset="0"/>
              </a:rPr>
              <a:t>Read</a:t>
            </a:r>
            <a:r>
              <a:rPr lang="en-US" dirty="0">
                <a:latin typeface="Book Antiqua" panose="02040602050305030304" pitchFamily="18" charset="0"/>
              </a:rPr>
              <a:t>. Read from the file.</a:t>
            </a:r>
            <a:endParaRPr dirty="0">
              <a:latin typeface="Book Antiqua" panose="02040602050305030304" pitchFamily="18" charset="0"/>
            </a:endParaRPr>
          </a:p>
          <a:p>
            <a:pPr marL="731392" lvl="1" indent="-304747" algn="l" rtl="0">
              <a:lnSpc>
                <a:spcPct val="95000"/>
              </a:lnSpc>
              <a:spcBef>
                <a:spcPts val="1066"/>
              </a:spcBef>
              <a:spcAft>
                <a:spcPts val="0"/>
              </a:spcAft>
              <a:buClr>
                <a:schemeClr val="dk1"/>
              </a:buClr>
              <a:buSzPts val="2000"/>
              <a:buChar char="–"/>
            </a:pPr>
            <a:r>
              <a:rPr lang="en-US" dirty="0">
                <a:latin typeface="Book Antiqua" panose="02040602050305030304" pitchFamily="18" charset="0"/>
              </a:rPr>
              <a:t> </a:t>
            </a:r>
            <a:r>
              <a:rPr lang="en-US" b="1" dirty="0">
                <a:latin typeface="Book Antiqua" panose="02040602050305030304" pitchFamily="18" charset="0"/>
              </a:rPr>
              <a:t>Write</a:t>
            </a:r>
            <a:r>
              <a:rPr lang="en-US" dirty="0">
                <a:latin typeface="Book Antiqua" panose="02040602050305030304" pitchFamily="18" charset="0"/>
              </a:rPr>
              <a:t>. Write or rewrite the file.</a:t>
            </a:r>
            <a:endParaRPr dirty="0">
              <a:latin typeface="Book Antiqua" panose="02040602050305030304" pitchFamily="18" charset="0"/>
            </a:endParaRPr>
          </a:p>
          <a:p>
            <a:pPr marL="731392" lvl="1" indent="-304747" algn="l" rtl="0">
              <a:lnSpc>
                <a:spcPct val="95000"/>
              </a:lnSpc>
              <a:spcBef>
                <a:spcPts val="1066"/>
              </a:spcBef>
              <a:spcAft>
                <a:spcPts val="0"/>
              </a:spcAft>
              <a:buClr>
                <a:schemeClr val="dk1"/>
              </a:buClr>
              <a:buSzPts val="2000"/>
              <a:buChar char="–"/>
            </a:pPr>
            <a:r>
              <a:rPr lang="en-US" dirty="0">
                <a:latin typeface="Book Antiqua" panose="02040602050305030304" pitchFamily="18" charset="0"/>
              </a:rPr>
              <a:t> </a:t>
            </a:r>
            <a:r>
              <a:rPr lang="en-US" b="1" dirty="0">
                <a:latin typeface="Book Antiqua" panose="02040602050305030304" pitchFamily="18" charset="0"/>
              </a:rPr>
              <a:t>Execute</a:t>
            </a:r>
            <a:r>
              <a:rPr lang="en-US" dirty="0">
                <a:latin typeface="Book Antiqua" panose="02040602050305030304" pitchFamily="18" charset="0"/>
              </a:rPr>
              <a:t>. Load the file into memory and execute it.</a:t>
            </a:r>
            <a:endParaRPr dirty="0">
              <a:latin typeface="Book Antiqua" panose="02040602050305030304" pitchFamily="18" charset="0"/>
            </a:endParaRPr>
          </a:p>
          <a:p>
            <a:pPr marL="731392" lvl="1" indent="-304747" algn="l" rtl="0">
              <a:lnSpc>
                <a:spcPct val="95000"/>
              </a:lnSpc>
              <a:spcBef>
                <a:spcPts val="1066"/>
              </a:spcBef>
              <a:spcAft>
                <a:spcPts val="0"/>
              </a:spcAft>
              <a:buClr>
                <a:schemeClr val="dk1"/>
              </a:buClr>
              <a:buSzPts val="2000"/>
              <a:buChar char="–"/>
            </a:pPr>
            <a:r>
              <a:rPr lang="en-US" b="1" dirty="0">
                <a:latin typeface="Book Antiqua" panose="02040602050305030304" pitchFamily="18" charset="0"/>
              </a:rPr>
              <a:t>Append</a:t>
            </a:r>
            <a:r>
              <a:rPr lang="en-US" dirty="0">
                <a:latin typeface="Book Antiqua" panose="02040602050305030304" pitchFamily="18" charset="0"/>
              </a:rPr>
              <a:t>. Write new information at the end of the file.</a:t>
            </a:r>
            <a:endParaRPr dirty="0">
              <a:latin typeface="Book Antiqua" panose="02040602050305030304" pitchFamily="18" charset="0"/>
            </a:endParaRPr>
          </a:p>
          <a:p>
            <a:pPr marL="731392" lvl="1" indent="-304747" algn="l" rtl="0">
              <a:lnSpc>
                <a:spcPct val="95000"/>
              </a:lnSpc>
              <a:spcBef>
                <a:spcPts val="1066"/>
              </a:spcBef>
              <a:spcAft>
                <a:spcPts val="0"/>
              </a:spcAft>
              <a:buClr>
                <a:schemeClr val="dk1"/>
              </a:buClr>
              <a:buSzPts val="2000"/>
              <a:buChar char="–"/>
            </a:pPr>
            <a:r>
              <a:rPr lang="en-US" b="1" dirty="0">
                <a:latin typeface="Book Antiqua" panose="02040602050305030304" pitchFamily="18" charset="0"/>
              </a:rPr>
              <a:t>Delete</a:t>
            </a:r>
            <a:r>
              <a:rPr lang="en-US" dirty="0">
                <a:latin typeface="Book Antiqua" panose="02040602050305030304" pitchFamily="18" charset="0"/>
              </a:rPr>
              <a:t>. Delete the file and free its space for possible reuse.</a:t>
            </a:r>
            <a:endParaRPr dirty="0">
              <a:latin typeface="Book Antiqua" panose="02040602050305030304" pitchFamily="18" charset="0"/>
            </a:endParaRPr>
          </a:p>
          <a:p>
            <a:pPr marL="731392" lvl="1" indent="-304747" algn="l" rtl="0">
              <a:lnSpc>
                <a:spcPct val="95000"/>
              </a:lnSpc>
              <a:spcBef>
                <a:spcPts val="1066"/>
              </a:spcBef>
              <a:spcAft>
                <a:spcPts val="0"/>
              </a:spcAft>
              <a:buClr>
                <a:schemeClr val="dk1"/>
              </a:buClr>
              <a:buSzPts val="2000"/>
              <a:buChar char="–"/>
            </a:pPr>
            <a:r>
              <a:rPr lang="en-US" b="1" dirty="0">
                <a:latin typeface="Book Antiqua" panose="02040602050305030304" pitchFamily="18" charset="0"/>
              </a:rPr>
              <a:t>List</a:t>
            </a:r>
            <a:r>
              <a:rPr lang="en-US" dirty="0">
                <a:latin typeface="Book Antiqua" panose="02040602050305030304" pitchFamily="18" charset="0"/>
              </a:rPr>
              <a:t>. List the name and attributes of the file. </a:t>
            </a:r>
            <a:endParaRPr dirty="0">
              <a:latin typeface="Book Antiqua" panose="02040602050305030304" pitchFamily="18" charset="0"/>
            </a:endParaRPr>
          </a:p>
          <a:p>
            <a:pPr marL="731392" lvl="1" indent="-304747" algn="l" rtl="0">
              <a:lnSpc>
                <a:spcPct val="95000"/>
              </a:lnSpc>
              <a:spcBef>
                <a:spcPts val="1066"/>
              </a:spcBef>
              <a:spcAft>
                <a:spcPts val="0"/>
              </a:spcAft>
              <a:buClr>
                <a:schemeClr val="dk1"/>
              </a:buClr>
              <a:buSzPts val="2000"/>
              <a:buChar char="–"/>
            </a:pPr>
            <a:r>
              <a:rPr lang="en-US" dirty="0">
                <a:latin typeface="Book Antiqua" panose="02040602050305030304" pitchFamily="18" charset="0"/>
              </a:rPr>
              <a:t>Other operations, such as renaming, copying, and editing the file, may also be controlled.</a:t>
            </a:r>
            <a:endParaRPr dirty="0">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86"/>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Protection-Access Control</a:t>
            </a:r>
            <a:endParaRPr dirty="0"/>
          </a:p>
        </p:txBody>
      </p:sp>
      <p:sp>
        <p:nvSpPr>
          <p:cNvPr id="732" name="Google Shape;732;p86"/>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dirty="0"/>
              <a:t>The most general scheme to implement identity dependent access is to associate with each file and directory an </a:t>
            </a:r>
            <a:r>
              <a:rPr lang="en-US" b="1" dirty="0"/>
              <a:t>access-control list (ACL) </a:t>
            </a:r>
            <a:r>
              <a:rPr lang="en-US" dirty="0"/>
              <a:t>specifying user names and the types of access allowed for each user.</a:t>
            </a:r>
            <a:endParaRPr dirty="0"/>
          </a:p>
          <a:p>
            <a:pPr marL="304747" lvl="0" indent="-304747" algn="l" rtl="0">
              <a:lnSpc>
                <a:spcPct val="95000"/>
              </a:lnSpc>
              <a:spcBef>
                <a:spcPts val="1866"/>
              </a:spcBef>
              <a:spcAft>
                <a:spcPts val="0"/>
              </a:spcAft>
              <a:buClr>
                <a:schemeClr val="dk1"/>
              </a:buClr>
              <a:buSzPts val="2400"/>
              <a:buChar char="•"/>
            </a:pPr>
            <a:r>
              <a:rPr lang="en-US" dirty="0"/>
              <a:t>When a user requests access to a particular file, the operating system checks the access list associated with that file.</a:t>
            </a:r>
            <a:endParaRPr dirty="0"/>
          </a:p>
          <a:p>
            <a:pPr marL="304747" lvl="0" indent="-304747" algn="l" rtl="0">
              <a:lnSpc>
                <a:spcPct val="95000"/>
              </a:lnSpc>
              <a:spcBef>
                <a:spcPts val="1866"/>
              </a:spcBef>
              <a:spcAft>
                <a:spcPts val="0"/>
              </a:spcAft>
              <a:buClr>
                <a:schemeClr val="dk1"/>
              </a:buClr>
              <a:buSzPts val="2400"/>
              <a:buChar char="•"/>
            </a:pPr>
            <a:r>
              <a:rPr lang="en-US" dirty="0"/>
              <a:t> If that user is listed for the requested access, the access is allowed. Otherwise, a protection violation occurs, and the user job is denied access to the file.</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87"/>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Protection-Access Control</a:t>
            </a:r>
            <a:endParaRPr dirty="0"/>
          </a:p>
        </p:txBody>
      </p:sp>
      <p:sp>
        <p:nvSpPr>
          <p:cNvPr id="739" name="Google Shape;739;p87"/>
          <p:cNvSpPr txBox="1">
            <a:spLocks noGrp="1"/>
          </p:cNvSpPr>
          <p:nvPr>
            <p:ph type="body" idx="1"/>
          </p:nvPr>
        </p:nvSpPr>
        <p:spPr>
          <a:xfrm>
            <a:off x="837981" y="1826042"/>
            <a:ext cx="10512862" cy="4498557"/>
          </a:xfrm>
          <a:prstGeom prst="rect">
            <a:avLst/>
          </a:prstGeom>
          <a:noFill/>
          <a:ln>
            <a:noFill/>
          </a:ln>
        </p:spPr>
        <p:txBody>
          <a:bodyPr spcFirstLastPara="1" wrap="square" lIns="121875" tIns="60925" rIns="121875" bIns="60925" anchor="t" anchorCtr="0">
            <a:normAutofit/>
          </a:bodyPr>
          <a:lstStyle/>
          <a:p>
            <a:pPr marL="304747" lvl="0" indent="-304747" algn="l" rtl="0">
              <a:lnSpc>
                <a:spcPct val="90000"/>
              </a:lnSpc>
              <a:spcBef>
                <a:spcPts val="0"/>
              </a:spcBef>
              <a:spcAft>
                <a:spcPts val="0"/>
              </a:spcAft>
              <a:buClr>
                <a:schemeClr val="dk1"/>
              </a:buClr>
              <a:buSzPts val="2400"/>
              <a:buChar char="•"/>
            </a:pPr>
            <a:r>
              <a:rPr lang="en-US" dirty="0"/>
              <a:t>Mode of access:  read(4 bits), write(2 bits), execute(1 bit)</a:t>
            </a:r>
            <a:endParaRPr dirty="0"/>
          </a:p>
          <a:p>
            <a:pPr marL="304747" lvl="0" indent="-304747" algn="l" rtl="0">
              <a:lnSpc>
                <a:spcPct val="90000"/>
              </a:lnSpc>
              <a:spcBef>
                <a:spcPts val="1866"/>
              </a:spcBef>
              <a:spcAft>
                <a:spcPts val="0"/>
              </a:spcAft>
              <a:buClr>
                <a:schemeClr val="dk1"/>
              </a:buClr>
              <a:buSzPts val="2400"/>
              <a:buChar char="•"/>
            </a:pPr>
            <a:r>
              <a:rPr lang="en-US" dirty="0"/>
              <a:t>Three classes of users on Unix / Linux(Default Permission)</a:t>
            </a:r>
            <a:endParaRPr dirty="0"/>
          </a:p>
          <a:p>
            <a:pPr marL="304747" lvl="0" indent="-304747" algn="l" rtl="0">
              <a:lnSpc>
                <a:spcPct val="90000"/>
              </a:lnSpc>
              <a:spcBef>
                <a:spcPts val="160"/>
              </a:spcBef>
              <a:spcAft>
                <a:spcPts val="0"/>
              </a:spcAft>
              <a:buClr>
                <a:schemeClr val="dk1"/>
              </a:buClr>
              <a:buSzPts val="1600"/>
              <a:buNone/>
            </a:pPr>
            <a:r>
              <a:rPr lang="en-US" sz="1600" dirty="0"/>
              <a:t>	</a:t>
            </a:r>
            <a:r>
              <a:rPr lang="en-US" sz="800" dirty="0"/>
              <a:t>	</a:t>
            </a:r>
            <a:r>
              <a:rPr lang="en-US" sz="1600" dirty="0"/>
              <a:t>			RWX</a:t>
            </a:r>
            <a:endParaRPr dirty="0"/>
          </a:p>
          <a:p>
            <a:pPr marL="304747" lvl="0" indent="-304747" algn="l" rtl="0">
              <a:lnSpc>
                <a:spcPct val="90000"/>
              </a:lnSpc>
              <a:spcBef>
                <a:spcPts val="160"/>
              </a:spcBef>
              <a:spcAft>
                <a:spcPts val="0"/>
              </a:spcAft>
              <a:buClr>
                <a:schemeClr val="dk1"/>
              </a:buClr>
              <a:buSzPts val="1600"/>
              <a:buNone/>
            </a:pPr>
            <a:r>
              <a:rPr lang="en-US" sz="1600" dirty="0"/>
              <a:t>		a) </a:t>
            </a:r>
            <a:r>
              <a:rPr lang="en-US" sz="1600" b="1" dirty="0"/>
              <a:t>owner access</a:t>
            </a:r>
            <a:r>
              <a:rPr lang="en-US" sz="1600" dirty="0"/>
              <a:t> 	7	⇒	1 1 1</a:t>
            </a:r>
            <a:br>
              <a:rPr lang="en-US" sz="1600" dirty="0"/>
            </a:br>
            <a:r>
              <a:rPr lang="en-US" sz="1600" dirty="0"/>
              <a:t>				RWX</a:t>
            </a:r>
            <a:endParaRPr dirty="0"/>
          </a:p>
          <a:p>
            <a:pPr marL="304747" lvl="0" indent="-304747" algn="l" rtl="0">
              <a:lnSpc>
                <a:spcPct val="90000"/>
              </a:lnSpc>
              <a:spcBef>
                <a:spcPts val="160"/>
              </a:spcBef>
              <a:spcAft>
                <a:spcPts val="0"/>
              </a:spcAft>
              <a:buClr>
                <a:schemeClr val="dk1"/>
              </a:buClr>
              <a:buSzPts val="1600"/>
              <a:buNone/>
            </a:pPr>
            <a:r>
              <a:rPr lang="en-US" sz="1600" dirty="0"/>
              <a:t>		b) </a:t>
            </a:r>
            <a:r>
              <a:rPr lang="en-US" sz="1600" b="1" dirty="0"/>
              <a:t>group access</a:t>
            </a:r>
            <a:r>
              <a:rPr lang="en-US" sz="1600" dirty="0"/>
              <a:t> 	6	 ⇒	1 1 0</a:t>
            </a:r>
            <a:endParaRPr dirty="0"/>
          </a:p>
          <a:p>
            <a:pPr marL="304747" lvl="0" indent="-304747" algn="l" rtl="0">
              <a:lnSpc>
                <a:spcPct val="90000"/>
              </a:lnSpc>
              <a:spcBef>
                <a:spcPts val="160"/>
              </a:spcBef>
              <a:spcAft>
                <a:spcPts val="0"/>
              </a:spcAft>
              <a:buClr>
                <a:schemeClr val="dk1"/>
              </a:buClr>
              <a:buSzPts val="1600"/>
              <a:buNone/>
            </a:pPr>
            <a:r>
              <a:rPr lang="en-US" sz="1600" dirty="0"/>
              <a:t>					RWX</a:t>
            </a:r>
            <a:endParaRPr dirty="0"/>
          </a:p>
          <a:p>
            <a:pPr marL="304747" lvl="0" indent="-304747" algn="l" rtl="0">
              <a:lnSpc>
                <a:spcPct val="90000"/>
              </a:lnSpc>
              <a:spcBef>
                <a:spcPts val="160"/>
              </a:spcBef>
              <a:spcAft>
                <a:spcPts val="0"/>
              </a:spcAft>
              <a:buClr>
                <a:schemeClr val="dk1"/>
              </a:buClr>
              <a:buSzPts val="1600"/>
              <a:buNone/>
            </a:pPr>
            <a:r>
              <a:rPr lang="en-US" sz="1600" dirty="0"/>
              <a:t>		c) </a:t>
            </a:r>
            <a:r>
              <a:rPr lang="en-US" sz="1600" b="1" dirty="0"/>
              <a:t>public access</a:t>
            </a:r>
            <a:r>
              <a:rPr lang="en-US" sz="1600" dirty="0"/>
              <a:t>	1	 ⇒	0 0 1</a:t>
            </a:r>
            <a:endParaRPr dirty="0"/>
          </a:p>
          <a:p>
            <a:pPr marL="304747" lvl="0" indent="-304747" algn="l" rtl="0">
              <a:lnSpc>
                <a:spcPct val="90000"/>
              </a:lnSpc>
              <a:spcBef>
                <a:spcPts val="160"/>
              </a:spcBef>
              <a:spcAft>
                <a:spcPts val="0"/>
              </a:spcAft>
              <a:buClr>
                <a:schemeClr val="dk1"/>
              </a:buClr>
              <a:buSzPts val="1600"/>
              <a:buNone/>
            </a:pPr>
            <a:r>
              <a:rPr lang="en-US" sz="1600" dirty="0"/>
              <a:t>To change Permissions the following commands are used :</a:t>
            </a:r>
            <a:endParaRPr dirty="0"/>
          </a:p>
          <a:p>
            <a:pPr marL="304747" lvl="0" indent="-304747" algn="l" rtl="0">
              <a:lnSpc>
                <a:spcPct val="90000"/>
              </a:lnSpc>
              <a:spcBef>
                <a:spcPts val="160"/>
              </a:spcBef>
              <a:spcAft>
                <a:spcPts val="0"/>
              </a:spcAft>
              <a:buClr>
                <a:schemeClr val="dk1"/>
              </a:buClr>
              <a:buSzPts val="1600"/>
              <a:buChar char="•"/>
            </a:pPr>
            <a:r>
              <a:rPr lang="en-US" sz="1600" dirty="0" err="1"/>
              <a:t>Chmod</a:t>
            </a:r>
            <a:r>
              <a:rPr lang="en-US" sz="1600" dirty="0"/>
              <a:t>: Change Mode(For files)</a:t>
            </a:r>
            <a:endParaRPr dirty="0"/>
          </a:p>
          <a:p>
            <a:pPr marL="304747" lvl="0" indent="-304747" algn="l" rtl="0">
              <a:lnSpc>
                <a:spcPct val="90000"/>
              </a:lnSpc>
              <a:spcBef>
                <a:spcPts val="160"/>
              </a:spcBef>
              <a:spcAft>
                <a:spcPts val="0"/>
              </a:spcAft>
              <a:buClr>
                <a:schemeClr val="dk1"/>
              </a:buClr>
              <a:buSzPts val="1600"/>
              <a:buChar char="•"/>
            </a:pPr>
            <a:r>
              <a:rPr lang="en-US" sz="1600" dirty="0" err="1"/>
              <a:t>Chown</a:t>
            </a:r>
            <a:r>
              <a:rPr lang="en-US" sz="1600" dirty="0"/>
              <a:t>: Change Owner(For Files)</a:t>
            </a:r>
            <a:endParaRPr dirty="0"/>
          </a:p>
          <a:p>
            <a:pPr marL="304747" lvl="0" indent="-304747" algn="l" rtl="0">
              <a:lnSpc>
                <a:spcPct val="90000"/>
              </a:lnSpc>
              <a:spcBef>
                <a:spcPts val="160"/>
              </a:spcBef>
              <a:spcAft>
                <a:spcPts val="0"/>
              </a:spcAft>
              <a:buClr>
                <a:schemeClr val="dk1"/>
              </a:buClr>
              <a:buSzPts val="1600"/>
              <a:buChar char="•"/>
            </a:pPr>
            <a:r>
              <a:rPr lang="en-US" sz="1600" dirty="0" err="1"/>
              <a:t>Chgroup</a:t>
            </a:r>
            <a:r>
              <a:rPr lang="en-US" sz="1600" dirty="0"/>
              <a:t>: Change group permission(For files)</a:t>
            </a:r>
            <a:endParaRPr sz="1600" dirty="0"/>
          </a:p>
          <a:p>
            <a:pPr marL="304747" lvl="0" indent="-152347" algn="l" rtl="0">
              <a:lnSpc>
                <a:spcPct val="90000"/>
              </a:lnSpc>
              <a:spcBef>
                <a:spcPts val="1866"/>
              </a:spcBef>
              <a:spcAft>
                <a:spcPts val="0"/>
              </a:spcAft>
              <a:buClr>
                <a:schemeClr val="dk1"/>
              </a:buClr>
              <a:buSzPts val="2400"/>
              <a:buNone/>
            </a:pPr>
            <a:endParaRPr dirty="0"/>
          </a:p>
          <a:p>
            <a:pPr marL="304747" lvl="0" indent="-152347" algn="l" rtl="0">
              <a:lnSpc>
                <a:spcPct val="90000"/>
              </a:lnSpc>
              <a:spcBef>
                <a:spcPts val="1866"/>
              </a:spcBef>
              <a:spcAft>
                <a:spcPts val="0"/>
              </a:spcAft>
              <a:buClr>
                <a:schemeClr val="dk1"/>
              </a:buClr>
              <a:buSzPts val="2400"/>
              <a:buNone/>
            </a:pPr>
            <a:endParaRPr dirty="0"/>
          </a:p>
          <a:p>
            <a:pPr marL="0" lvl="0" indent="0" algn="l" rtl="0">
              <a:lnSpc>
                <a:spcPct val="90000"/>
              </a:lnSpc>
              <a:spcBef>
                <a:spcPts val="1866"/>
              </a:spcBef>
              <a:spcAft>
                <a:spcPts val="0"/>
              </a:spcAft>
              <a:buClr>
                <a:schemeClr val="dk1"/>
              </a:buClr>
              <a:buSzPts val="2400"/>
              <a:buNone/>
            </a:pPr>
            <a:endParaRPr dirty="0"/>
          </a:p>
        </p:txBody>
      </p:sp>
      <p:sp>
        <p:nvSpPr>
          <p:cNvPr id="740" name="Google Shape;740;p87"/>
          <p:cNvSpPr/>
          <p:nvPr/>
        </p:nvSpPr>
        <p:spPr>
          <a:xfrm>
            <a:off x="1391916" y="5705666"/>
            <a:ext cx="7027619" cy="80782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2399"/>
              <a:buFont typeface="Arial"/>
              <a:buNone/>
            </a:pPr>
            <a:endParaRPr sz="2399" b="1" i="0" u="none" strike="noStrike" cap="none">
              <a:solidFill>
                <a:schemeClr val="dk1"/>
              </a:solidFill>
              <a:latin typeface="Courier New"/>
              <a:ea typeface="Courier New"/>
              <a:cs typeface="Courier New"/>
              <a:sym typeface="Courier New"/>
            </a:endParaRPr>
          </a:p>
        </p:txBody>
      </p:sp>
      <p:pic>
        <p:nvPicPr>
          <p:cNvPr id="741" name="Google Shape;741;p87"/>
          <p:cNvPicPr preferRelativeResize="0"/>
          <p:nvPr/>
        </p:nvPicPr>
        <p:blipFill rotWithShape="1">
          <a:blip r:embed="rId3">
            <a:alphaModFix/>
          </a:blip>
          <a:srcRect/>
          <a:stretch/>
        </p:blipFill>
        <p:spPr>
          <a:xfrm>
            <a:off x="9322547" y="-93211"/>
            <a:ext cx="2866278" cy="159026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88"/>
          <p:cNvSpPr txBox="1">
            <a:spLocks noGrp="1"/>
          </p:cNvSpPr>
          <p:nvPr>
            <p:ph type="title"/>
          </p:nvPr>
        </p:nvSpPr>
        <p:spPr>
          <a:xfrm>
            <a:off x="252248" y="500138"/>
            <a:ext cx="11098923" cy="648708"/>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sz="3600" dirty="0"/>
              <a:t>Protection-Access Control-Control List Management</a:t>
            </a:r>
            <a:endParaRPr sz="3600" dirty="0"/>
          </a:p>
        </p:txBody>
      </p:sp>
      <p:pic>
        <p:nvPicPr>
          <p:cNvPr id="747" name="Google Shape;747;p88" descr="11_16.pdf"/>
          <p:cNvPicPr preferRelativeResize="0"/>
          <p:nvPr/>
        </p:nvPicPr>
        <p:blipFill rotWithShape="1">
          <a:blip r:embed="rId3">
            <a:alphaModFix/>
          </a:blip>
          <a:srcRect/>
          <a:stretch/>
        </p:blipFill>
        <p:spPr>
          <a:xfrm>
            <a:off x="7328589" y="1008993"/>
            <a:ext cx="4607988" cy="5849007"/>
          </a:xfrm>
          <a:prstGeom prst="rect">
            <a:avLst/>
          </a:prstGeom>
          <a:noFill/>
          <a:ln>
            <a:noFill/>
          </a:ln>
        </p:spPr>
      </p:pic>
      <p:sp>
        <p:nvSpPr>
          <p:cNvPr id="748" name="Google Shape;748;p88"/>
          <p:cNvSpPr/>
          <p:nvPr/>
        </p:nvSpPr>
        <p:spPr>
          <a:xfrm>
            <a:off x="1095440" y="2302951"/>
            <a:ext cx="6094413" cy="23069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399"/>
              <a:buFont typeface="Arial"/>
              <a:buNone/>
            </a:pPr>
            <a:r>
              <a:rPr lang="en-US" sz="2399" b="0" i="0" u="none" strike="noStrike" cap="none" dirty="0">
                <a:solidFill>
                  <a:srgbClr val="231F20"/>
                </a:solidFill>
                <a:latin typeface="Book Antiqua" panose="02040602050305030304" pitchFamily="18" charset="0"/>
                <a:ea typeface="Palatino"/>
                <a:cs typeface="Palatino"/>
                <a:sym typeface="Palatino"/>
              </a:rPr>
              <a:t>Windows users typically manage access-control lists via the </a:t>
            </a:r>
            <a:r>
              <a:rPr lang="en-US" sz="1600" b="0" i="0" u="none" strike="noStrike" cap="none" dirty="0">
                <a:solidFill>
                  <a:srgbClr val="231F20"/>
                </a:solidFill>
                <a:latin typeface="Book Antiqua" panose="02040602050305030304" pitchFamily="18" charset="0"/>
                <a:ea typeface="Palatino"/>
                <a:cs typeface="Palatino"/>
                <a:sym typeface="Palatino"/>
              </a:rPr>
              <a:t>GUI</a:t>
            </a:r>
            <a:r>
              <a:rPr lang="en-US" sz="2399" b="0" i="0" u="none" strike="noStrike" cap="none" dirty="0">
                <a:solidFill>
                  <a:srgbClr val="231F20"/>
                </a:solidFill>
                <a:latin typeface="Book Antiqua" panose="02040602050305030304" pitchFamily="18" charset="0"/>
                <a:ea typeface="Palatino"/>
                <a:cs typeface="Palatino"/>
                <a:sym typeface="Palatino"/>
              </a:rPr>
              <a:t>. Figure shows a file-permission window on Windows 7 </a:t>
            </a:r>
            <a:r>
              <a:rPr lang="en-US" sz="1600" b="0" i="0" u="none" strike="noStrike" cap="none" dirty="0">
                <a:solidFill>
                  <a:srgbClr val="231F20"/>
                </a:solidFill>
                <a:latin typeface="Book Antiqua" panose="02040602050305030304" pitchFamily="18" charset="0"/>
                <a:ea typeface="Palatino"/>
                <a:cs typeface="Palatino"/>
                <a:sym typeface="Palatino"/>
              </a:rPr>
              <a:t>NTFS </a:t>
            </a:r>
            <a:r>
              <a:rPr lang="en-US" sz="2399" b="0" i="0" u="none" strike="noStrike" cap="none" dirty="0">
                <a:solidFill>
                  <a:srgbClr val="231F20"/>
                </a:solidFill>
                <a:latin typeface="Book Antiqua" panose="02040602050305030304" pitchFamily="18" charset="0"/>
                <a:ea typeface="Palatino"/>
                <a:cs typeface="Palatino"/>
                <a:sym typeface="Palatino"/>
              </a:rPr>
              <a:t>file system. In this example, user </a:t>
            </a:r>
            <a:r>
              <a:rPr lang="en-US" sz="2399" b="0" i="0" u="none" strike="noStrike" cap="none" dirty="0">
                <a:solidFill>
                  <a:srgbClr val="231F20"/>
                </a:solidFill>
                <a:latin typeface="Book Antiqua" panose="02040602050305030304" pitchFamily="18" charset="0"/>
                <a:sym typeface="Arial"/>
              </a:rPr>
              <a:t>“</a:t>
            </a:r>
            <a:r>
              <a:rPr lang="en-US" sz="2399" b="0" i="0" u="none" strike="noStrike" cap="none" dirty="0">
                <a:solidFill>
                  <a:srgbClr val="231F20"/>
                </a:solidFill>
                <a:latin typeface="Book Antiqua" panose="02040602050305030304" pitchFamily="18" charset="0"/>
                <a:ea typeface="Palatino"/>
                <a:cs typeface="Palatino"/>
                <a:sym typeface="Palatino"/>
              </a:rPr>
              <a:t>guest</a:t>
            </a:r>
            <a:r>
              <a:rPr lang="en-US" sz="2399" b="0" i="0" u="none" strike="noStrike" cap="none" dirty="0">
                <a:solidFill>
                  <a:srgbClr val="231F20"/>
                </a:solidFill>
                <a:latin typeface="Book Antiqua" panose="02040602050305030304" pitchFamily="18" charset="0"/>
                <a:sym typeface="Arial"/>
              </a:rPr>
              <a:t>” </a:t>
            </a:r>
            <a:r>
              <a:rPr lang="en-US" sz="2399" b="0" i="0" u="none" strike="noStrike" cap="none" dirty="0">
                <a:solidFill>
                  <a:srgbClr val="231F20"/>
                </a:solidFill>
                <a:latin typeface="Book Antiqua" panose="02040602050305030304" pitchFamily="18" charset="0"/>
                <a:ea typeface="Palatino"/>
                <a:cs typeface="Palatino"/>
                <a:sym typeface="Palatino"/>
              </a:rPr>
              <a:t>is specifically denied access to the file </a:t>
            </a:r>
            <a:r>
              <a:rPr lang="en-US" sz="2399" b="0" i="0" u="none" strike="noStrike" cap="none" dirty="0">
                <a:solidFill>
                  <a:srgbClr val="231F20"/>
                </a:solidFill>
                <a:latin typeface="Book Antiqua" panose="02040602050305030304" pitchFamily="18" charset="0"/>
                <a:sym typeface="Arial"/>
              </a:rPr>
              <a:t>ListPanel.java</a:t>
            </a:r>
            <a:endParaRPr sz="2399" b="0" i="0" u="none" strike="noStrike" cap="none" dirty="0">
              <a:solidFill>
                <a:schemeClr val="dk1"/>
              </a:solidFill>
              <a:latin typeface="Book Antiqua" panose="02040602050305030304" pitchFamily="18" charset="0"/>
              <a:ea typeface="Century Gothic"/>
              <a:cs typeface="Century Gothic"/>
              <a:sym typeface="Century Gothic"/>
            </a:endParaRPr>
          </a:p>
        </p:txBody>
      </p:sp>
      <p:sp>
        <p:nvSpPr>
          <p:cNvPr id="749" name="Google Shape;749;p88"/>
          <p:cNvSpPr txBox="1">
            <a:spLocks noGrp="1"/>
          </p:cNvSpPr>
          <p:nvPr>
            <p:ph type="body" idx="1"/>
          </p:nvPr>
        </p:nvSpPr>
        <p:spPr>
          <a:xfrm>
            <a:off x="956704" y="1858403"/>
            <a:ext cx="10512862" cy="3128828"/>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dirty="0"/>
              <a:t>Example:</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743130" y="282466"/>
            <a:ext cx="8702564" cy="787400"/>
          </a:xfrm>
          <a:prstGeom prst="rect">
            <a:avLst/>
          </a:prstGeom>
          <a:noFill/>
          <a:ln>
            <a:noFill/>
          </a:ln>
        </p:spPr>
        <p:txBody>
          <a:bodyPr spcFirstLastPara="1" wrap="square" lIns="121875" tIns="60925" rIns="121875" bIns="60925" anchor="b" anchorCtr="0">
            <a:normAutofit fontScale="90000"/>
          </a:bodyPr>
          <a:lstStyle/>
          <a:p>
            <a:pPr lvl="0" algn="l" rtl="0">
              <a:lnSpc>
                <a:spcPct val="95000"/>
              </a:lnSpc>
              <a:spcBef>
                <a:spcPts val="600"/>
              </a:spcBef>
              <a:spcAft>
                <a:spcPts val="600"/>
              </a:spcAft>
              <a:buClr>
                <a:schemeClr val="dk1"/>
              </a:buClr>
              <a:buSzPts val="2400"/>
            </a:pPr>
            <a:r>
              <a:rPr lang="en-US" dirty="0">
                <a:latin typeface="Book Antiqua" panose="02040602050305030304" pitchFamily="18" charset="0"/>
              </a:rPr>
              <a:t>Three Phases of Storage Management</a:t>
            </a:r>
          </a:p>
        </p:txBody>
      </p:sp>
      <p:sp>
        <p:nvSpPr>
          <p:cNvPr id="124" name="Google Shape;124;p17"/>
          <p:cNvSpPr txBox="1">
            <a:spLocks noGrp="1"/>
          </p:cNvSpPr>
          <p:nvPr>
            <p:ph type="body" idx="1"/>
          </p:nvPr>
        </p:nvSpPr>
        <p:spPr>
          <a:xfrm>
            <a:off x="3231933" y="1069866"/>
            <a:ext cx="5407571" cy="3060700"/>
          </a:xfrm>
          <a:prstGeom prst="rect">
            <a:avLst/>
          </a:prstGeom>
          <a:noFill/>
          <a:ln>
            <a:noFill/>
          </a:ln>
        </p:spPr>
        <p:txBody>
          <a:bodyPr spcFirstLastPara="1" wrap="square" lIns="121875" tIns="60925" rIns="121875" bIns="60925" anchor="t" anchorCtr="0">
            <a:normAutofit/>
          </a:bodyPr>
          <a:lstStyle/>
          <a:p>
            <a:pPr>
              <a:lnSpc>
                <a:spcPct val="120000"/>
              </a:lnSpc>
              <a:spcBef>
                <a:spcPts val="600"/>
              </a:spcBef>
              <a:spcAft>
                <a:spcPts val="600"/>
              </a:spcAft>
              <a:buFont typeface="Arial" panose="020B0604020202020204" pitchFamily="34" charset="0"/>
              <a:buChar char="•"/>
            </a:pPr>
            <a:r>
              <a:rPr lang="en-US" sz="2500" dirty="0">
                <a:latin typeface="Book Antiqua" panose="02040602050305030304" pitchFamily="18" charset="0"/>
              </a:rPr>
              <a:t>Initial allocation</a:t>
            </a:r>
          </a:p>
          <a:p>
            <a:pPr>
              <a:lnSpc>
                <a:spcPct val="120000"/>
              </a:lnSpc>
              <a:spcBef>
                <a:spcPts val="600"/>
              </a:spcBef>
              <a:spcAft>
                <a:spcPts val="600"/>
              </a:spcAft>
              <a:buFont typeface="Arial" panose="020B0604020202020204" pitchFamily="34" charset="0"/>
              <a:buChar char="•"/>
            </a:pPr>
            <a:r>
              <a:rPr lang="en-US" sz="2500" dirty="0">
                <a:latin typeface="Book Antiqua" panose="02040602050305030304" pitchFamily="18" charset="0"/>
              </a:rPr>
              <a:t>Recovery</a:t>
            </a:r>
          </a:p>
          <a:p>
            <a:pPr>
              <a:lnSpc>
                <a:spcPct val="120000"/>
              </a:lnSpc>
              <a:spcBef>
                <a:spcPts val="600"/>
              </a:spcBef>
              <a:spcAft>
                <a:spcPts val="600"/>
              </a:spcAft>
              <a:buFont typeface="Arial" panose="020B0604020202020204" pitchFamily="34" charset="0"/>
              <a:buChar char="•"/>
            </a:pPr>
            <a:r>
              <a:rPr lang="en-US" sz="2500" dirty="0">
                <a:latin typeface="Book Antiqua" panose="02040602050305030304" pitchFamily="18" charset="0"/>
              </a:rPr>
              <a:t>Compaction and reuse</a:t>
            </a:r>
          </a:p>
          <a:p>
            <a:pPr lvl="2">
              <a:lnSpc>
                <a:spcPct val="120000"/>
              </a:lnSpc>
              <a:spcBef>
                <a:spcPts val="600"/>
              </a:spcBef>
              <a:spcAft>
                <a:spcPts val="600"/>
              </a:spcAft>
              <a:buFont typeface="Arial" panose="020B0604020202020204" pitchFamily="34" charset="0"/>
              <a:buChar char="•"/>
            </a:pPr>
            <a:r>
              <a:rPr lang="en-US" sz="1900" dirty="0">
                <a:latin typeface="Book Antiqua" panose="02040602050305030304" pitchFamily="18" charset="0"/>
              </a:rPr>
              <a:t>Partial Compaction</a:t>
            </a:r>
          </a:p>
          <a:p>
            <a:pPr lvl="2">
              <a:lnSpc>
                <a:spcPct val="120000"/>
              </a:lnSpc>
              <a:spcBef>
                <a:spcPts val="600"/>
              </a:spcBef>
              <a:spcAft>
                <a:spcPts val="600"/>
              </a:spcAft>
              <a:buFont typeface="Arial" panose="020B0604020202020204" pitchFamily="34" charset="0"/>
              <a:buChar char="•"/>
            </a:pPr>
            <a:r>
              <a:rPr lang="en-US" sz="1900" dirty="0">
                <a:latin typeface="Book Antiqua" panose="02040602050305030304" pitchFamily="18" charset="0"/>
              </a:rPr>
              <a:t>Full Compaction</a:t>
            </a:r>
          </a:p>
          <a:p>
            <a:pPr marL="571500" indent="-457200">
              <a:buFont typeface="+mj-lt"/>
              <a:buAutoNum type="arabicPeriod"/>
            </a:pPr>
            <a:endParaRPr lang="en-US" dirty="0">
              <a:latin typeface="Book Antiqua" panose="02040602050305030304" pitchFamily="18" charset="0"/>
            </a:endParaRPr>
          </a:p>
        </p:txBody>
      </p:sp>
      <p:sp>
        <p:nvSpPr>
          <p:cNvPr id="125" name="Google Shape;125;p17"/>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Tree>
    <p:extLst>
      <p:ext uri="{BB962C8B-B14F-4D97-AF65-F5344CB8AC3E}">
        <p14:creationId xmlns:p14="http://schemas.microsoft.com/office/powerpoint/2010/main" val="1231107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89"/>
          <p:cNvSpPr txBox="1">
            <a:spLocks noGrp="1"/>
          </p:cNvSpPr>
          <p:nvPr>
            <p:ph type="title"/>
          </p:nvPr>
        </p:nvSpPr>
        <p:spPr>
          <a:xfrm>
            <a:off x="2079916" y="131379"/>
            <a:ext cx="7711380" cy="822434"/>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Unix File Permission Example</a:t>
            </a:r>
            <a:endParaRPr dirty="0"/>
          </a:p>
        </p:txBody>
      </p:sp>
      <p:sp>
        <p:nvSpPr>
          <p:cNvPr id="755" name="Google Shape;755;p89"/>
          <p:cNvSpPr txBox="1">
            <a:spLocks noGrp="1"/>
          </p:cNvSpPr>
          <p:nvPr>
            <p:ph type="body" idx="1"/>
          </p:nvPr>
        </p:nvSpPr>
        <p:spPr>
          <a:xfrm>
            <a:off x="1015735" y="1003300"/>
            <a:ext cx="10157354" cy="5854700"/>
          </a:xfrm>
          <a:prstGeom prst="rect">
            <a:avLst/>
          </a:prstGeom>
          <a:noFill/>
          <a:ln>
            <a:noFill/>
          </a:ln>
        </p:spPr>
        <p:txBody>
          <a:bodyPr spcFirstLastPara="1" wrap="square" lIns="121875" tIns="60925" rIns="121875" bIns="60925" anchor="t" anchorCtr="0">
            <a:normAutofit fontScale="85000" lnSpcReduction="20000"/>
          </a:bodyPr>
          <a:lstStyle/>
          <a:p>
            <a:pPr marL="304747" lvl="0" indent="-304747" algn="l" rtl="0">
              <a:lnSpc>
                <a:spcPct val="95000"/>
              </a:lnSpc>
              <a:spcBef>
                <a:spcPts val="0"/>
              </a:spcBef>
              <a:spcAft>
                <a:spcPts val="0"/>
              </a:spcAft>
              <a:buClr>
                <a:schemeClr val="dk1"/>
              </a:buClr>
              <a:buSzPct val="100000"/>
              <a:buChar char="•"/>
            </a:pPr>
            <a:r>
              <a:rPr lang="en-US" dirty="0"/>
              <a:t>While using </a:t>
            </a:r>
            <a:r>
              <a:rPr lang="en-US" b="1" dirty="0"/>
              <a:t>ls -l</a:t>
            </a:r>
            <a:r>
              <a:rPr lang="en-US" dirty="0"/>
              <a:t> command, it displays various information related to file permission as follows :</a:t>
            </a:r>
            <a:endParaRPr dirty="0"/>
          </a:p>
          <a:p>
            <a:pPr marL="304747" lvl="0" indent="-186637" algn="l" rtl="0">
              <a:lnSpc>
                <a:spcPct val="95000"/>
              </a:lnSpc>
              <a:spcBef>
                <a:spcPts val="1866"/>
              </a:spcBef>
              <a:spcAft>
                <a:spcPts val="0"/>
              </a:spcAft>
              <a:buClr>
                <a:schemeClr val="dk1"/>
              </a:buClr>
              <a:buSzPct val="100000"/>
              <a:buNone/>
            </a:pPr>
            <a:endParaRPr dirty="0"/>
          </a:p>
          <a:p>
            <a:pPr marL="304747" lvl="0" indent="-304747" algn="l" rtl="0">
              <a:lnSpc>
                <a:spcPct val="95000"/>
              </a:lnSpc>
              <a:spcBef>
                <a:spcPts val="1866"/>
              </a:spcBef>
              <a:spcAft>
                <a:spcPts val="0"/>
              </a:spcAft>
              <a:buClr>
                <a:schemeClr val="dk1"/>
              </a:buClr>
              <a:buSzPct val="100000"/>
              <a:buChar char="•"/>
            </a:pPr>
            <a:endParaRPr lang="en-US" dirty="0"/>
          </a:p>
          <a:p>
            <a:pPr marL="304747" lvl="0" indent="-304747" algn="l" rtl="0">
              <a:lnSpc>
                <a:spcPct val="95000"/>
              </a:lnSpc>
              <a:spcBef>
                <a:spcPts val="1866"/>
              </a:spcBef>
              <a:spcAft>
                <a:spcPts val="0"/>
              </a:spcAft>
              <a:buClr>
                <a:schemeClr val="dk1"/>
              </a:buClr>
              <a:buSzPct val="100000"/>
              <a:buChar char="•"/>
            </a:pPr>
            <a:r>
              <a:rPr lang="en-US" dirty="0"/>
              <a:t>The first column represents different access modes, i.e., the permission associated with a file or a directory.</a:t>
            </a:r>
            <a:endParaRPr dirty="0"/>
          </a:p>
          <a:p>
            <a:pPr marL="304747" lvl="0" indent="-304747" algn="l" rtl="0">
              <a:lnSpc>
                <a:spcPct val="95000"/>
              </a:lnSpc>
              <a:spcBef>
                <a:spcPts val="1866"/>
              </a:spcBef>
              <a:spcAft>
                <a:spcPts val="0"/>
              </a:spcAft>
              <a:buClr>
                <a:schemeClr val="dk1"/>
              </a:buClr>
              <a:buSzPct val="100000"/>
              <a:buChar char="•"/>
            </a:pPr>
            <a:r>
              <a:rPr lang="en-US" dirty="0"/>
              <a:t>The permissions are broken into groups of threes, and each position in the group denotes a specific permission, in this order: read (r), write (w), execute (x) −</a:t>
            </a:r>
            <a:endParaRPr dirty="0"/>
          </a:p>
          <a:p>
            <a:pPr marL="304747" lvl="0" indent="-304747" algn="l" rtl="0">
              <a:lnSpc>
                <a:spcPct val="95000"/>
              </a:lnSpc>
              <a:spcBef>
                <a:spcPts val="1866"/>
              </a:spcBef>
              <a:spcAft>
                <a:spcPts val="0"/>
              </a:spcAft>
              <a:buClr>
                <a:schemeClr val="dk1"/>
              </a:buClr>
              <a:buSzPct val="100000"/>
              <a:buChar char="•"/>
            </a:pPr>
            <a:r>
              <a:rPr lang="en-US" dirty="0"/>
              <a:t>The first three characters (2-4) represent the permissions for the file's owner. For example, </a:t>
            </a:r>
            <a:r>
              <a:rPr lang="en-US" b="1" dirty="0"/>
              <a:t>-</a:t>
            </a:r>
            <a:r>
              <a:rPr lang="en-US" b="1" dirty="0" err="1"/>
              <a:t>rwxr-xr</a:t>
            </a:r>
            <a:r>
              <a:rPr lang="en-US" b="1" dirty="0"/>
              <a:t>--</a:t>
            </a:r>
            <a:r>
              <a:rPr lang="en-US" dirty="0"/>
              <a:t> represents that the owner has read (r), write (w) and execute (x) permission.</a:t>
            </a:r>
            <a:endParaRPr dirty="0"/>
          </a:p>
          <a:p>
            <a:pPr marL="304747" lvl="0" indent="-304747" algn="l" rtl="0">
              <a:lnSpc>
                <a:spcPct val="95000"/>
              </a:lnSpc>
              <a:spcBef>
                <a:spcPts val="1866"/>
              </a:spcBef>
              <a:spcAft>
                <a:spcPts val="0"/>
              </a:spcAft>
              <a:buClr>
                <a:schemeClr val="dk1"/>
              </a:buClr>
              <a:buSzPct val="100000"/>
              <a:buChar char="•"/>
            </a:pPr>
            <a:r>
              <a:rPr lang="en-US" dirty="0"/>
              <a:t>The second group of three characters (5-7) consists of the permissions for the group to which the file belongs. For example, </a:t>
            </a:r>
            <a:r>
              <a:rPr lang="en-US" b="1" dirty="0"/>
              <a:t>-</a:t>
            </a:r>
            <a:r>
              <a:rPr lang="en-US" b="1" dirty="0" err="1"/>
              <a:t>rwxr-xr</a:t>
            </a:r>
            <a:r>
              <a:rPr lang="en-US" b="1" dirty="0"/>
              <a:t>--</a:t>
            </a:r>
            <a:r>
              <a:rPr lang="en-US" dirty="0"/>
              <a:t> represents that the group has read (r) and execute (x) permission, but no write permission.</a:t>
            </a:r>
            <a:endParaRPr dirty="0"/>
          </a:p>
          <a:p>
            <a:pPr marL="304747" lvl="0" indent="-304747" algn="l" rtl="0">
              <a:lnSpc>
                <a:spcPct val="95000"/>
              </a:lnSpc>
              <a:spcBef>
                <a:spcPts val="1866"/>
              </a:spcBef>
              <a:spcAft>
                <a:spcPts val="0"/>
              </a:spcAft>
              <a:buClr>
                <a:schemeClr val="dk1"/>
              </a:buClr>
              <a:buSzPct val="100000"/>
              <a:buChar char="•"/>
            </a:pPr>
            <a:r>
              <a:rPr lang="en-US" dirty="0"/>
              <a:t>The last group of three characters (8-10) represents the permissions for everyone else. For example, </a:t>
            </a:r>
            <a:r>
              <a:rPr lang="en-US" b="1" dirty="0"/>
              <a:t>-</a:t>
            </a:r>
            <a:r>
              <a:rPr lang="en-US" b="1" dirty="0" err="1"/>
              <a:t>rwxr-xr</a:t>
            </a:r>
            <a:r>
              <a:rPr lang="en-US" b="1" dirty="0"/>
              <a:t>--</a:t>
            </a:r>
            <a:r>
              <a:rPr lang="en-US" dirty="0"/>
              <a:t> represents that there is </a:t>
            </a:r>
            <a:r>
              <a:rPr lang="en-US" b="1" dirty="0"/>
              <a:t>read (r)</a:t>
            </a:r>
            <a:r>
              <a:rPr lang="en-US" dirty="0"/>
              <a:t> only permission.</a:t>
            </a:r>
            <a:endParaRPr dirty="0"/>
          </a:p>
        </p:txBody>
      </p:sp>
      <p:pic>
        <p:nvPicPr>
          <p:cNvPr id="756" name="Google Shape;756;p89"/>
          <p:cNvPicPr preferRelativeResize="0"/>
          <p:nvPr/>
        </p:nvPicPr>
        <p:blipFill rotWithShape="1">
          <a:blip r:embed="rId3">
            <a:alphaModFix/>
          </a:blip>
          <a:srcRect/>
          <a:stretch/>
        </p:blipFill>
        <p:spPr>
          <a:xfrm>
            <a:off x="2767321" y="1550276"/>
            <a:ext cx="6654181" cy="95644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91"/>
          <p:cNvSpPr txBox="1">
            <a:spLocks noGrp="1"/>
          </p:cNvSpPr>
          <p:nvPr>
            <p:ph type="title"/>
          </p:nvPr>
        </p:nvSpPr>
        <p:spPr>
          <a:xfrm>
            <a:off x="2466420" y="292100"/>
            <a:ext cx="7459132" cy="787400"/>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85000"/>
              </a:lnSpc>
              <a:spcBef>
                <a:spcPts val="0"/>
              </a:spcBef>
              <a:spcAft>
                <a:spcPts val="0"/>
              </a:spcAft>
              <a:buClr>
                <a:schemeClr val="dk1"/>
              </a:buClr>
              <a:buSzPts val="4400"/>
              <a:buFont typeface="Century Gothic"/>
              <a:buNone/>
            </a:pPr>
            <a:r>
              <a:rPr lang="en-US" b="1" dirty="0"/>
              <a:t>File System Implementation</a:t>
            </a:r>
            <a:endParaRPr b="1" dirty="0"/>
          </a:p>
        </p:txBody>
      </p:sp>
      <p:sp>
        <p:nvSpPr>
          <p:cNvPr id="769" name="Google Shape;769;p91"/>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0" lvl="0" indent="0" algn="l" rtl="0">
              <a:lnSpc>
                <a:spcPct val="95000"/>
              </a:lnSpc>
              <a:spcBef>
                <a:spcPts val="0"/>
              </a:spcBef>
              <a:spcAft>
                <a:spcPts val="0"/>
              </a:spcAft>
              <a:buClr>
                <a:schemeClr val="dk1"/>
              </a:buClr>
              <a:buSzPts val="2400"/>
              <a:buNone/>
            </a:pPr>
            <a:r>
              <a:rPr lang="en-US" dirty="0"/>
              <a:t>File System Implementation</a:t>
            </a:r>
            <a:endParaRPr dirty="0"/>
          </a:p>
          <a:p>
            <a:pPr marL="0" lvl="0" indent="0" algn="l" rtl="0">
              <a:lnSpc>
                <a:spcPct val="95000"/>
              </a:lnSpc>
              <a:spcBef>
                <a:spcPts val="1866"/>
              </a:spcBef>
              <a:spcAft>
                <a:spcPts val="0"/>
              </a:spcAft>
              <a:buClr>
                <a:schemeClr val="dk1"/>
              </a:buClr>
              <a:buSzPts val="2400"/>
              <a:buNone/>
            </a:pPr>
            <a:r>
              <a:rPr lang="en-US" dirty="0"/>
              <a:t>	- File System Structure</a:t>
            </a:r>
            <a:endParaRPr dirty="0"/>
          </a:p>
          <a:p>
            <a:pPr marL="0" lvl="0" indent="0" algn="l" rtl="0">
              <a:lnSpc>
                <a:spcPct val="95000"/>
              </a:lnSpc>
              <a:spcBef>
                <a:spcPts val="1866"/>
              </a:spcBef>
              <a:spcAft>
                <a:spcPts val="0"/>
              </a:spcAft>
              <a:buClr>
                <a:schemeClr val="dk1"/>
              </a:buClr>
              <a:buSzPts val="2400"/>
              <a:buNone/>
            </a:pPr>
            <a:r>
              <a:rPr lang="en-US" dirty="0"/>
              <a:t>	- Directory Implementation</a:t>
            </a:r>
            <a:endParaRPr dirty="0"/>
          </a:p>
          <a:p>
            <a:pPr marL="0" lvl="0" indent="0" algn="l" rtl="0">
              <a:lnSpc>
                <a:spcPct val="95000"/>
              </a:lnSpc>
              <a:spcBef>
                <a:spcPts val="1866"/>
              </a:spcBef>
              <a:spcAft>
                <a:spcPts val="0"/>
              </a:spcAft>
              <a:buClr>
                <a:schemeClr val="dk1"/>
              </a:buClr>
              <a:buSzPts val="2400"/>
              <a:buNone/>
            </a:pPr>
            <a:r>
              <a:rPr lang="en-US" dirty="0"/>
              <a:t>	- File Allocation Methods</a:t>
            </a:r>
            <a:endParaRPr dirty="0"/>
          </a:p>
          <a:p>
            <a:pPr marL="0" lvl="0" indent="0" algn="l" rtl="0">
              <a:lnSpc>
                <a:spcPct val="95000"/>
              </a:lnSpc>
              <a:spcBef>
                <a:spcPts val="1866"/>
              </a:spcBef>
              <a:spcAft>
                <a:spcPts val="0"/>
              </a:spcAft>
              <a:buClr>
                <a:schemeClr val="dk1"/>
              </a:buClr>
              <a:buSzPts val="2400"/>
              <a:buNone/>
            </a:pPr>
            <a:r>
              <a:rPr lang="en-US" dirty="0"/>
              <a:t>	- Swap Space Management</a:t>
            </a:r>
            <a:endParaRPr dirty="0"/>
          </a:p>
        </p:txBody>
      </p:sp>
      <p:sp>
        <p:nvSpPr>
          <p:cNvPr id="770" name="Google Shape;770;p91"/>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81</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92"/>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Objectives of File System Implementation</a:t>
            </a:r>
            <a:endParaRPr dirty="0"/>
          </a:p>
        </p:txBody>
      </p:sp>
      <p:sp>
        <p:nvSpPr>
          <p:cNvPr id="776" name="Google Shape;776;p92"/>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dirty="0"/>
              <a:t>It helps to understand the file system structure</a:t>
            </a:r>
            <a:endParaRPr dirty="0"/>
          </a:p>
          <a:p>
            <a:pPr marL="304747" lvl="0" indent="-304747" algn="l" rtl="0">
              <a:lnSpc>
                <a:spcPct val="95000"/>
              </a:lnSpc>
              <a:spcBef>
                <a:spcPts val="1866"/>
              </a:spcBef>
              <a:spcAft>
                <a:spcPts val="0"/>
              </a:spcAft>
              <a:buClr>
                <a:schemeClr val="dk1"/>
              </a:buClr>
              <a:buSzPts val="2400"/>
              <a:buChar char="•"/>
            </a:pPr>
            <a:r>
              <a:rPr lang="en-US" dirty="0"/>
              <a:t>It helps to apprehend about how the files and folders are organized in the directory structure and its classification </a:t>
            </a:r>
            <a:endParaRPr dirty="0"/>
          </a:p>
          <a:p>
            <a:pPr marL="304747" lvl="0" indent="-304747" algn="l" rtl="0">
              <a:lnSpc>
                <a:spcPct val="95000"/>
              </a:lnSpc>
              <a:spcBef>
                <a:spcPts val="1866"/>
              </a:spcBef>
              <a:spcAft>
                <a:spcPts val="0"/>
              </a:spcAft>
              <a:buClr>
                <a:schemeClr val="dk1"/>
              </a:buClr>
              <a:buSzPts val="2400"/>
              <a:buChar char="•"/>
            </a:pPr>
            <a:r>
              <a:rPr lang="en-US" dirty="0"/>
              <a:t>To describe the implementation of remote file systems</a:t>
            </a:r>
            <a:endParaRPr dirty="0"/>
          </a:p>
          <a:p>
            <a:pPr marL="304747" lvl="0" indent="-304747" algn="l" rtl="0">
              <a:lnSpc>
                <a:spcPct val="95000"/>
              </a:lnSpc>
              <a:spcBef>
                <a:spcPts val="1866"/>
              </a:spcBef>
              <a:spcAft>
                <a:spcPts val="0"/>
              </a:spcAft>
              <a:buClr>
                <a:schemeClr val="dk1"/>
              </a:buClr>
              <a:buSzPts val="2400"/>
              <a:buChar char="•"/>
            </a:pPr>
            <a:r>
              <a:rPr lang="en-US" dirty="0"/>
              <a:t>To discuss block allocation and free-block algorithms and trade-offs</a:t>
            </a:r>
            <a:endParaRPr dirty="0"/>
          </a:p>
          <a:p>
            <a:pPr marL="304747" lvl="0" indent="-304747" algn="l" rtl="0">
              <a:lnSpc>
                <a:spcPct val="95000"/>
              </a:lnSpc>
              <a:spcBef>
                <a:spcPts val="1866"/>
              </a:spcBef>
              <a:spcAft>
                <a:spcPts val="0"/>
              </a:spcAft>
              <a:buClr>
                <a:schemeClr val="dk1"/>
              </a:buClr>
              <a:buSzPts val="2400"/>
              <a:buChar char="•"/>
            </a:pPr>
            <a:r>
              <a:rPr lang="en-US" dirty="0"/>
              <a:t>To describe the details of implementing local file systems and directory structures</a:t>
            </a:r>
            <a:endParaRPr dirty="0"/>
          </a:p>
          <a:p>
            <a:pPr marL="0" lvl="0" indent="0" algn="l" rtl="0">
              <a:lnSpc>
                <a:spcPct val="95000"/>
              </a:lnSpc>
              <a:spcBef>
                <a:spcPts val="1866"/>
              </a:spcBef>
              <a:spcAft>
                <a:spcPts val="0"/>
              </a:spcAft>
              <a:buClr>
                <a:schemeClr val="dk1"/>
              </a:buClr>
              <a:buSzPts val="2400"/>
              <a:buNone/>
            </a:pPr>
            <a:endParaRPr dirty="0"/>
          </a:p>
        </p:txBody>
      </p:sp>
      <p:sp>
        <p:nvSpPr>
          <p:cNvPr id="777" name="Google Shape;777;p92"/>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82</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93"/>
          <p:cNvSpPr txBox="1">
            <a:spLocks noGrp="1"/>
          </p:cNvSpPr>
          <p:nvPr>
            <p:ph type="title"/>
          </p:nvPr>
        </p:nvSpPr>
        <p:spPr>
          <a:xfrm>
            <a:off x="837981" y="365923"/>
            <a:ext cx="10512862" cy="1034198"/>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File-System Structure</a:t>
            </a:r>
            <a:endParaRPr dirty="0"/>
          </a:p>
        </p:txBody>
      </p:sp>
      <p:sp>
        <p:nvSpPr>
          <p:cNvPr id="783" name="Google Shape;783;p93"/>
          <p:cNvSpPr txBox="1">
            <a:spLocks noGrp="1"/>
          </p:cNvSpPr>
          <p:nvPr>
            <p:ph type="body" idx="1"/>
          </p:nvPr>
        </p:nvSpPr>
        <p:spPr>
          <a:xfrm>
            <a:off x="837981" y="1558700"/>
            <a:ext cx="10512862" cy="4617548"/>
          </a:xfrm>
          <a:prstGeom prst="rect">
            <a:avLst/>
          </a:prstGeom>
          <a:noFill/>
          <a:ln>
            <a:noFill/>
          </a:ln>
        </p:spPr>
        <p:txBody>
          <a:bodyPr spcFirstLastPara="1" wrap="square" lIns="121875" tIns="60925" rIns="121875" bIns="60925" anchor="t" anchorCtr="0">
            <a:normAutofit fontScale="85000" lnSpcReduction="20000"/>
          </a:bodyPr>
          <a:lstStyle/>
          <a:p>
            <a:pPr marL="304747" lvl="0" indent="-304747" algn="l" rtl="0">
              <a:lnSpc>
                <a:spcPct val="95000"/>
              </a:lnSpc>
              <a:spcBef>
                <a:spcPts val="0"/>
              </a:spcBef>
              <a:spcAft>
                <a:spcPts val="0"/>
              </a:spcAft>
              <a:buClr>
                <a:schemeClr val="dk1"/>
              </a:buClr>
              <a:buSzPct val="100000"/>
              <a:buChar char="•"/>
            </a:pPr>
            <a:r>
              <a:rPr lang="en-US" dirty="0"/>
              <a:t>File structure</a:t>
            </a:r>
            <a:endParaRPr dirty="0"/>
          </a:p>
          <a:p>
            <a:pPr marL="731392" lvl="1" indent="-304747" algn="l" rtl="0">
              <a:lnSpc>
                <a:spcPct val="95000"/>
              </a:lnSpc>
              <a:spcBef>
                <a:spcPts val="1066"/>
              </a:spcBef>
              <a:spcAft>
                <a:spcPts val="0"/>
              </a:spcAft>
              <a:buClr>
                <a:schemeClr val="dk1"/>
              </a:buClr>
              <a:buSzPct val="100000"/>
              <a:buChar char="–"/>
            </a:pPr>
            <a:r>
              <a:rPr lang="en-US" dirty="0">
                <a:latin typeface="Book Antiqua" panose="02040602050305030304" pitchFamily="18" charset="0"/>
              </a:rPr>
              <a:t>Logical storage unit</a:t>
            </a:r>
            <a:endParaRPr dirty="0">
              <a:latin typeface="Book Antiqua" panose="02040602050305030304" pitchFamily="18" charset="0"/>
            </a:endParaRPr>
          </a:p>
          <a:p>
            <a:pPr marL="731392" lvl="1" indent="-304747" algn="l" rtl="0">
              <a:lnSpc>
                <a:spcPct val="95000"/>
              </a:lnSpc>
              <a:spcBef>
                <a:spcPts val="1066"/>
              </a:spcBef>
              <a:spcAft>
                <a:spcPts val="0"/>
              </a:spcAft>
              <a:buClr>
                <a:schemeClr val="dk1"/>
              </a:buClr>
              <a:buSzPts val="4250"/>
              <a:buChar char="–"/>
            </a:pPr>
            <a:r>
              <a:rPr lang="en-US" dirty="0">
                <a:latin typeface="Book Antiqua" panose="02040602050305030304" pitchFamily="18" charset="0"/>
              </a:rPr>
              <a:t>Collection of related information</a:t>
            </a:r>
            <a:endParaRPr sz="800" dirty="0">
              <a:latin typeface="Book Antiqua" panose="02040602050305030304" pitchFamily="18" charset="0"/>
            </a:endParaRPr>
          </a:p>
          <a:p>
            <a:pPr marL="304747" lvl="0" indent="-304747" algn="l" rtl="0">
              <a:lnSpc>
                <a:spcPct val="95000"/>
              </a:lnSpc>
              <a:spcBef>
                <a:spcPts val="1866"/>
              </a:spcBef>
              <a:spcAft>
                <a:spcPts val="0"/>
              </a:spcAft>
              <a:buClr>
                <a:srgbClr val="3366FF"/>
              </a:buClr>
              <a:buSzPct val="100000"/>
              <a:buChar char="•"/>
            </a:pPr>
            <a:r>
              <a:rPr lang="en-US" b="1" dirty="0">
                <a:solidFill>
                  <a:srgbClr val="3366FF"/>
                </a:solidFill>
              </a:rPr>
              <a:t>File system</a:t>
            </a:r>
            <a:r>
              <a:rPr lang="en-US" dirty="0">
                <a:solidFill>
                  <a:srgbClr val="3366FF"/>
                </a:solidFill>
              </a:rPr>
              <a:t> </a:t>
            </a:r>
            <a:r>
              <a:rPr lang="en-US" dirty="0"/>
              <a:t>resides on secondary storage (disks)</a:t>
            </a:r>
            <a:endParaRPr dirty="0"/>
          </a:p>
          <a:p>
            <a:pPr marL="731392" lvl="1" indent="-304747" algn="l" rtl="0">
              <a:lnSpc>
                <a:spcPct val="95000"/>
              </a:lnSpc>
              <a:spcBef>
                <a:spcPts val="1066"/>
              </a:spcBef>
              <a:spcAft>
                <a:spcPts val="0"/>
              </a:spcAft>
              <a:buClr>
                <a:schemeClr val="dk1"/>
              </a:buClr>
              <a:buSzPct val="100000"/>
              <a:buChar char="–"/>
            </a:pPr>
            <a:r>
              <a:rPr lang="en-US" dirty="0">
                <a:latin typeface="Book Antiqua" panose="02040602050305030304" pitchFamily="18" charset="0"/>
              </a:rPr>
              <a:t>Provided user interface to storage, mapping logical to physical</a:t>
            </a:r>
            <a:endParaRPr dirty="0">
              <a:latin typeface="Book Antiqua" panose="02040602050305030304" pitchFamily="18" charset="0"/>
            </a:endParaRPr>
          </a:p>
          <a:p>
            <a:pPr marL="731392" lvl="1" indent="-304747" algn="l" rtl="0">
              <a:lnSpc>
                <a:spcPct val="95000"/>
              </a:lnSpc>
              <a:spcBef>
                <a:spcPts val="1066"/>
              </a:spcBef>
              <a:spcAft>
                <a:spcPts val="0"/>
              </a:spcAft>
              <a:buClr>
                <a:schemeClr val="dk1"/>
              </a:buClr>
              <a:buSzPct val="100000"/>
              <a:buChar char="–"/>
            </a:pPr>
            <a:r>
              <a:rPr lang="en-US" dirty="0">
                <a:latin typeface="Book Antiqua" panose="02040602050305030304" pitchFamily="18" charset="0"/>
              </a:rPr>
              <a:t>Provides efficient and convenient access to disk by allowing data to be stored, located retrieved easily</a:t>
            </a:r>
            <a:endParaRPr dirty="0">
              <a:latin typeface="Book Antiqua" panose="02040602050305030304" pitchFamily="18" charset="0"/>
            </a:endParaRPr>
          </a:p>
          <a:p>
            <a:pPr marL="304747" lvl="0" indent="-304747" algn="l" rtl="0">
              <a:lnSpc>
                <a:spcPct val="95000"/>
              </a:lnSpc>
              <a:spcBef>
                <a:spcPts val="1866"/>
              </a:spcBef>
              <a:spcAft>
                <a:spcPts val="0"/>
              </a:spcAft>
              <a:buClr>
                <a:schemeClr val="dk1"/>
              </a:buClr>
              <a:buSzPct val="100000"/>
              <a:buChar char="•"/>
            </a:pPr>
            <a:r>
              <a:rPr lang="en-US" dirty="0"/>
              <a:t>Disk provides in-place rewrite and random access</a:t>
            </a:r>
            <a:endParaRPr dirty="0"/>
          </a:p>
          <a:p>
            <a:pPr marL="731392" lvl="1" indent="-304747" algn="l" rtl="0">
              <a:lnSpc>
                <a:spcPct val="95000"/>
              </a:lnSpc>
              <a:spcBef>
                <a:spcPts val="1066"/>
              </a:spcBef>
              <a:spcAft>
                <a:spcPts val="0"/>
              </a:spcAft>
              <a:buClr>
                <a:schemeClr val="dk1"/>
              </a:buClr>
              <a:buSzPts val="4250"/>
              <a:buChar char="–"/>
            </a:pPr>
            <a:r>
              <a:rPr lang="en-US" dirty="0">
                <a:latin typeface="Book Antiqua" panose="02040602050305030304" pitchFamily="18" charset="0"/>
              </a:rPr>
              <a:t>I/O transfers performed in </a:t>
            </a:r>
            <a:r>
              <a:rPr lang="en-US" b="1" dirty="0">
                <a:solidFill>
                  <a:srgbClr val="3366FF"/>
                </a:solidFill>
                <a:latin typeface="Book Antiqua" panose="02040602050305030304" pitchFamily="18" charset="0"/>
              </a:rPr>
              <a:t>blocks</a:t>
            </a:r>
            <a:r>
              <a:rPr lang="en-US" dirty="0">
                <a:latin typeface="Book Antiqua" panose="02040602050305030304" pitchFamily="18" charset="0"/>
              </a:rPr>
              <a:t> of </a:t>
            </a:r>
            <a:r>
              <a:rPr lang="en-US" b="1" dirty="0">
                <a:solidFill>
                  <a:srgbClr val="3366FF"/>
                </a:solidFill>
                <a:latin typeface="Book Antiqua" panose="02040602050305030304" pitchFamily="18" charset="0"/>
              </a:rPr>
              <a:t>sectors</a:t>
            </a:r>
            <a:r>
              <a:rPr lang="en-US" dirty="0">
                <a:latin typeface="Book Antiqua" panose="02040602050305030304" pitchFamily="18" charset="0"/>
              </a:rPr>
              <a:t> (usually 512 bytes)</a:t>
            </a:r>
            <a:endParaRPr sz="800" dirty="0">
              <a:latin typeface="Book Antiqua" panose="02040602050305030304" pitchFamily="18" charset="0"/>
            </a:endParaRPr>
          </a:p>
          <a:p>
            <a:pPr marL="304747" lvl="0" indent="-388620" algn="l" rtl="0">
              <a:lnSpc>
                <a:spcPct val="95000"/>
              </a:lnSpc>
              <a:spcBef>
                <a:spcPts val="1866"/>
              </a:spcBef>
              <a:spcAft>
                <a:spcPts val="0"/>
              </a:spcAft>
              <a:buClr>
                <a:srgbClr val="3366FF"/>
              </a:buClr>
              <a:buSzPts val="6120"/>
              <a:buChar char="•"/>
            </a:pPr>
            <a:r>
              <a:rPr lang="en-US" b="1" dirty="0">
                <a:solidFill>
                  <a:srgbClr val="3366FF"/>
                </a:solidFill>
              </a:rPr>
              <a:t>File control block</a:t>
            </a:r>
            <a:r>
              <a:rPr lang="en-US" dirty="0">
                <a:solidFill>
                  <a:srgbClr val="3366FF"/>
                </a:solidFill>
              </a:rPr>
              <a:t> </a:t>
            </a:r>
            <a:r>
              <a:rPr lang="en-US" dirty="0"/>
              <a:t>– storage structure consisting of information about a file</a:t>
            </a:r>
            <a:endParaRPr sz="800" dirty="0"/>
          </a:p>
          <a:p>
            <a:pPr marL="304747" lvl="0" indent="-304747" algn="l" rtl="0">
              <a:lnSpc>
                <a:spcPct val="95000"/>
              </a:lnSpc>
              <a:spcBef>
                <a:spcPts val="1866"/>
              </a:spcBef>
              <a:spcAft>
                <a:spcPts val="0"/>
              </a:spcAft>
              <a:buClr>
                <a:srgbClr val="3366FF"/>
              </a:buClr>
              <a:buSzPct val="100000"/>
              <a:buChar char="•"/>
            </a:pPr>
            <a:r>
              <a:rPr lang="en-US" b="1" dirty="0">
                <a:solidFill>
                  <a:srgbClr val="3366FF"/>
                </a:solidFill>
              </a:rPr>
              <a:t>Device driver</a:t>
            </a:r>
            <a:r>
              <a:rPr lang="en-US" dirty="0">
                <a:solidFill>
                  <a:srgbClr val="3366FF"/>
                </a:solidFill>
              </a:rPr>
              <a:t> </a:t>
            </a:r>
            <a:r>
              <a:rPr lang="en-US" dirty="0"/>
              <a:t>controls the physical device </a:t>
            </a:r>
            <a:endParaRPr dirty="0"/>
          </a:p>
          <a:p>
            <a:pPr marL="304747" lvl="0" indent="-304747" algn="l" rtl="0">
              <a:lnSpc>
                <a:spcPct val="95000"/>
              </a:lnSpc>
              <a:spcBef>
                <a:spcPts val="1866"/>
              </a:spcBef>
              <a:spcAft>
                <a:spcPts val="0"/>
              </a:spcAft>
              <a:buClr>
                <a:schemeClr val="dk1"/>
              </a:buClr>
              <a:buSzPct val="100000"/>
              <a:buChar char="•"/>
            </a:pPr>
            <a:r>
              <a:rPr lang="en-US" dirty="0"/>
              <a:t>File system organized into layers</a:t>
            </a:r>
            <a:endParaRPr dirty="0"/>
          </a:p>
          <a:p>
            <a:pPr marL="0" lvl="0" indent="0" algn="l" rtl="0">
              <a:lnSpc>
                <a:spcPct val="95000"/>
              </a:lnSpc>
              <a:spcBef>
                <a:spcPts val="1866"/>
              </a:spcBef>
              <a:spcAft>
                <a:spcPts val="0"/>
              </a:spcAft>
              <a:buClr>
                <a:schemeClr val="dk1"/>
              </a:buClr>
              <a:buSzPct val="100000"/>
              <a:buNone/>
            </a:pP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94"/>
          <p:cNvSpPr txBox="1">
            <a:spLocks noGrp="1"/>
          </p:cNvSpPr>
          <p:nvPr>
            <p:ph type="title"/>
          </p:nvPr>
        </p:nvSpPr>
        <p:spPr>
          <a:xfrm>
            <a:off x="836612" y="76200"/>
            <a:ext cx="10438051" cy="762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Layered File System</a:t>
            </a:r>
            <a:endParaRPr dirty="0"/>
          </a:p>
        </p:txBody>
      </p:sp>
      <p:pic>
        <p:nvPicPr>
          <p:cNvPr id="789" name="Google Shape;789;p94"/>
          <p:cNvPicPr preferRelativeResize="0">
            <a:picLocks noGrp="1"/>
          </p:cNvPicPr>
          <p:nvPr>
            <p:ph type="body" idx="1"/>
          </p:nvPr>
        </p:nvPicPr>
        <p:blipFill rotWithShape="1">
          <a:blip r:embed="rId3">
            <a:alphaModFix/>
          </a:blip>
          <a:srcRect/>
          <a:stretch/>
        </p:blipFill>
        <p:spPr>
          <a:xfrm>
            <a:off x="1102768" y="1143000"/>
            <a:ext cx="2352834" cy="4350205"/>
          </a:xfrm>
          <a:prstGeom prst="rect">
            <a:avLst/>
          </a:prstGeom>
          <a:noFill/>
          <a:ln>
            <a:noFill/>
          </a:ln>
        </p:spPr>
      </p:pic>
      <p:sp>
        <p:nvSpPr>
          <p:cNvPr id="790" name="Google Shape;790;p94"/>
          <p:cNvSpPr txBox="1"/>
          <p:nvPr/>
        </p:nvSpPr>
        <p:spPr>
          <a:xfrm>
            <a:off x="3732212" y="949336"/>
            <a:ext cx="8001000" cy="5355272"/>
          </a:xfrm>
          <a:prstGeom prst="rect">
            <a:avLst/>
          </a:prstGeom>
          <a:noFill/>
          <a:ln>
            <a:noFill/>
          </a:ln>
        </p:spPr>
        <p:txBody>
          <a:bodyPr spcFirstLastPara="1" wrap="square" lIns="91425" tIns="45700" rIns="91425" bIns="45700" anchor="t" anchorCtr="0">
            <a:spAutoFit/>
          </a:bodyPr>
          <a:lstStyle/>
          <a:p>
            <a:pPr marL="285664" marR="0" lvl="0" indent="-285664"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Book Antiqua" panose="02040602050305030304" pitchFamily="18" charset="0"/>
                <a:ea typeface="Century Gothic"/>
                <a:cs typeface="Century Gothic"/>
                <a:sym typeface="Century Gothic"/>
              </a:rPr>
              <a:t>application program</a:t>
            </a:r>
            <a:r>
              <a:rPr lang="en-US" sz="1800" b="0" i="0" u="none" strike="noStrike" cap="none" dirty="0">
                <a:solidFill>
                  <a:schemeClr val="dk1"/>
                </a:solidFill>
                <a:latin typeface="Book Antiqua" panose="02040602050305030304" pitchFamily="18" charset="0"/>
                <a:ea typeface="Century Gothic"/>
                <a:cs typeface="Century Gothic"/>
                <a:sym typeface="Century Gothic"/>
              </a:rPr>
              <a:t> asks for a file, the first request is directed to the logical file system. </a:t>
            </a:r>
            <a:endParaRPr sz="1400" b="0" i="0" u="none" strike="noStrike" cap="none" dirty="0">
              <a:solidFill>
                <a:srgbClr val="000000"/>
              </a:solidFill>
              <a:latin typeface="Book Antiqua" panose="02040602050305030304" pitchFamily="18" charset="0"/>
              <a:sym typeface="Arial"/>
            </a:endParaRPr>
          </a:p>
          <a:p>
            <a:pPr marL="285664" marR="0" lvl="0" indent="-171364"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Book Antiqua" panose="02040602050305030304" pitchFamily="18" charset="0"/>
              <a:ea typeface="Century Gothic"/>
              <a:cs typeface="Century Gothic"/>
              <a:sym typeface="Century Gothic"/>
            </a:endParaRPr>
          </a:p>
          <a:p>
            <a:pPr marL="285664" marR="0" lvl="0" indent="-285664"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Book Antiqua" panose="02040602050305030304" pitchFamily="18" charset="0"/>
                <a:ea typeface="Century Gothic"/>
                <a:cs typeface="Century Gothic"/>
                <a:sym typeface="Century Gothic"/>
              </a:rPr>
              <a:t>The logical file system</a:t>
            </a:r>
            <a:r>
              <a:rPr lang="en-US" sz="1800" b="0" i="0" u="none" strike="noStrike" cap="none" dirty="0">
                <a:solidFill>
                  <a:schemeClr val="dk1"/>
                </a:solidFill>
                <a:latin typeface="Book Antiqua" panose="02040602050305030304" pitchFamily="18" charset="0"/>
                <a:ea typeface="Century Gothic"/>
                <a:cs typeface="Century Gothic"/>
                <a:sym typeface="Century Gothic"/>
              </a:rPr>
              <a:t> contains the</a:t>
            </a:r>
            <a:r>
              <a:rPr lang="en-US" sz="1800" b="1" i="0" u="none" strike="noStrike" cap="none" dirty="0">
                <a:solidFill>
                  <a:schemeClr val="dk1"/>
                </a:solidFill>
                <a:latin typeface="Book Antiqua" panose="02040602050305030304" pitchFamily="18" charset="0"/>
                <a:ea typeface="Century Gothic"/>
                <a:cs typeface="Century Gothic"/>
                <a:sym typeface="Century Gothic"/>
              </a:rPr>
              <a:t> Meta data information </a:t>
            </a:r>
            <a:r>
              <a:rPr lang="en-US" sz="1800" b="0" i="0" u="none" strike="noStrike" cap="none" dirty="0">
                <a:solidFill>
                  <a:schemeClr val="dk1"/>
                </a:solidFill>
                <a:latin typeface="Book Antiqua" panose="02040602050305030304" pitchFamily="18" charset="0"/>
                <a:ea typeface="Century Gothic"/>
                <a:cs typeface="Century Gothic"/>
                <a:sym typeface="Century Gothic"/>
              </a:rPr>
              <a:t> of the file and directory structure and provides </a:t>
            </a:r>
            <a:r>
              <a:rPr lang="en-US" sz="1800" b="1" i="0" u="none" strike="noStrike" cap="none" dirty="0">
                <a:solidFill>
                  <a:schemeClr val="dk1"/>
                </a:solidFill>
                <a:latin typeface="Book Antiqua" panose="02040602050305030304" pitchFamily="18" charset="0"/>
                <a:ea typeface="Century Gothic"/>
                <a:cs typeface="Century Gothic"/>
                <a:sym typeface="Century Gothic"/>
              </a:rPr>
              <a:t>protection</a:t>
            </a:r>
            <a:r>
              <a:rPr lang="en-US" sz="1800" b="0" i="0" u="none" strike="noStrike" cap="none" dirty="0">
                <a:solidFill>
                  <a:schemeClr val="dk1"/>
                </a:solidFill>
                <a:latin typeface="Book Antiqua" panose="02040602050305030304" pitchFamily="18" charset="0"/>
                <a:ea typeface="Century Gothic"/>
                <a:cs typeface="Century Gothic"/>
                <a:sym typeface="Century Gothic"/>
              </a:rPr>
              <a:t> also. It translates file name into file number, file handle, location by maintaining file control blocks (</a:t>
            </a:r>
            <a:r>
              <a:rPr lang="en-US" sz="1800" b="0" i="0" u="none" strike="noStrike" cap="none" dirty="0" err="1">
                <a:solidFill>
                  <a:schemeClr val="dk1"/>
                </a:solidFill>
                <a:latin typeface="Book Antiqua" panose="02040602050305030304" pitchFamily="18" charset="0"/>
                <a:ea typeface="Century Gothic"/>
                <a:cs typeface="Century Gothic"/>
                <a:sym typeface="Century Gothic"/>
              </a:rPr>
              <a:t>inodes</a:t>
            </a:r>
            <a:r>
              <a:rPr lang="en-US" sz="1800" b="0" i="0" u="none" strike="noStrike" cap="none" dirty="0">
                <a:solidFill>
                  <a:schemeClr val="dk1"/>
                </a:solidFill>
                <a:latin typeface="Book Antiqua" panose="02040602050305030304" pitchFamily="18" charset="0"/>
                <a:ea typeface="Century Gothic"/>
                <a:cs typeface="Century Gothic"/>
                <a:sym typeface="Century Gothic"/>
              </a:rPr>
              <a:t> in UNIX)</a:t>
            </a:r>
            <a:endParaRPr sz="1400" b="0" i="0" u="none" strike="noStrike" cap="none" dirty="0">
              <a:solidFill>
                <a:srgbClr val="000000"/>
              </a:solidFill>
              <a:latin typeface="Book Antiqua" panose="02040602050305030304" pitchFamily="18" charset="0"/>
              <a:sym typeface="Arial"/>
            </a:endParaRPr>
          </a:p>
          <a:p>
            <a:pPr marL="285664" marR="0" lvl="0" indent="-171364" algn="l" rtl="0">
              <a:lnSpc>
                <a:spcPct val="100000"/>
              </a:lnSpc>
              <a:spcBef>
                <a:spcPts val="0"/>
              </a:spcBef>
              <a:spcAft>
                <a:spcPts val="0"/>
              </a:spcAft>
              <a:buClr>
                <a:schemeClr val="dk1"/>
              </a:buClr>
              <a:buSzPts val="1800"/>
              <a:buFont typeface="Arial"/>
              <a:buNone/>
            </a:pPr>
            <a:endParaRPr sz="1800" b="1" i="0" u="none" strike="noStrike" cap="none" dirty="0">
              <a:solidFill>
                <a:schemeClr val="dk1"/>
              </a:solidFill>
              <a:latin typeface="Book Antiqua" panose="02040602050305030304" pitchFamily="18" charset="0"/>
              <a:ea typeface="Century Gothic"/>
              <a:cs typeface="Century Gothic"/>
              <a:sym typeface="Century Gothic"/>
            </a:endParaRPr>
          </a:p>
          <a:p>
            <a:pPr marL="285664" marR="0" lvl="0" indent="-285664"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Book Antiqua" panose="02040602050305030304" pitchFamily="18" charset="0"/>
                <a:ea typeface="Century Gothic"/>
                <a:cs typeface="Century Gothic"/>
                <a:sym typeface="Century Gothic"/>
              </a:rPr>
              <a:t>The logical blocks of files need to be mapped to physical blocks in </a:t>
            </a:r>
            <a:r>
              <a:rPr lang="en-US" sz="1800" b="1" i="0" u="none" strike="noStrike" cap="none" dirty="0" err="1">
                <a:solidFill>
                  <a:schemeClr val="dk1"/>
                </a:solidFill>
                <a:latin typeface="Book Antiqua" panose="02040602050305030304" pitchFamily="18" charset="0"/>
                <a:ea typeface="Century Gothic"/>
                <a:cs typeface="Century Gothic"/>
                <a:sym typeface="Century Gothic"/>
              </a:rPr>
              <a:t>harddisk</a:t>
            </a:r>
            <a:r>
              <a:rPr lang="en-US" sz="1800" b="0" i="0" u="none" strike="noStrike" cap="none" dirty="0">
                <a:solidFill>
                  <a:schemeClr val="dk1"/>
                </a:solidFill>
                <a:latin typeface="Book Antiqua" panose="02040602050305030304" pitchFamily="18" charset="0"/>
                <a:ea typeface="Century Gothic"/>
                <a:cs typeface="Century Gothic"/>
                <a:sym typeface="Century Gothic"/>
              </a:rPr>
              <a:t>. This mapping is done by </a:t>
            </a:r>
            <a:r>
              <a:rPr lang="en-US" sz="1800" b="1" i="0" u="none" strike="noStrike" cap="none" dirty="0">
                <a:solidFill>
                  <a:schemeClr val="dk1"/>
                </a:solidFill>
                <a:latin typeface="Book Antiqua" panose="02040602050305030304" pitchFamily="18" charset="0"/>
                <a:ea typeface="Century Gothic"/>
                <a:cs typeface="Century Gothic"/>
                <a:sym typeface="Century Gothic"/>
              </a:rPr>
              <a:t>File organization module</a:t>
            </a:r>
            <a:endParaRPr sz="1400" b="0" i="0" u="none" strike="noStrike" cap="none" dirty="0">
              <a:solidFill>
                <a:srgbClr val="000000"/>
              </a:solidFill>
              <a:latin typeface="Book Antiqua" panose="02040602050305030304" pitchFamily="18" charset="0"/>
              <a:sym typeface="Arial"/>
            </a:endParaRPr>
          </a:p>
          <a:p>
            <a:pPr marL="285664" marR="0" lvl="0" indent="-171364"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Book Antiqua" panose="02040602050305030304" pitchFamily="18" charset="0"/>
              <a:ea typeface="Century Gothic"/>
              <a:cs typeface="Century Gothic"/>
              <a:sym typeface="Century Gothic"/>
            </a:endParaRPr>
          </a:p>
          <a:p>
            <a:pPr marL="285664" marR="0" lvl="0" indent="-285664"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Book Antiqua" panose="02040602050305030304" pitchFamily="18" charset="0"/>
                <a:ea typeface="Century Gothic"/>
                <a:cs typeface="Century Gothic"/>
                <a:sym typeface="Century Gothic"/>
              </a:rPr>
              <a:t>The basic file system - issues the commands to I/O control in order to fetch those blocks. </a:t>
            </a:r>
            <a:r>
              <a:rPr lang="en-US" sz="1800" b="1" i="0" u="none" strike="noStrike" cap="none" dirty="0">
                <a:solidFill>
                  <a:schemeClr val="dk1"/>
                </a:solidFill>
                <a:latin typeface="Book Antiqua" panose="02040602050305030304" pitchFamily="18" charset="0"/>
                <a:ea typeface="Century Gothic"/>
                <a:cs typeface="Century Gothic"/>
                <a:sym typeface="Century Gothic"/>
              </a:rPr>
              <a:t>Basic file system </a:t>
            </a:r>
            <a:r>
              <a:rPr lang="en-US" sz="1800" b="0" i="0" u="none" strike="noStrike" cap="none" dirty="0">
                <a:solidFill>
                  <a:schemeClr val="dk1"/>
                </a:solidFill>
                <a:latin typeface="Book Antiqua" panose="02040602050305030304" pitchFamily="18" charset="0"/>
                <a:ea typeface="Century Gothic"/>
                <a:cs typeface="Century Gothic"/>
                <a:sym typeface="Century Gothic"/>
              </a:rPr>
              <a:t>given command like “retrieve block 123” translates to device driver.</a:t>
            </a:r>
            <a:endParaRPr sz="1400" b="0" i="0" u="none" strike="noStrike" cap="none" dirty="0">
              <a:solidFill>
                <a:srgbClr val="000000"/>
              </a:solidFill>
              <a:latin typeface="Book Antiqua" panose="02040602050305030304" pitchFamily="18" charset="0"/>
              <a:sym typeface="Arial"/>
            </a:endParaRPr>
          </a:p>
          <a:p>
            <a:pPr marL="285664" marR="0" lvl="0" indent="-171364"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Book Antiqua" panose="02040602050305030304" pitchFamily="18" charset="0"/>
              <a:ea typeface="Century Gothic"/>
              <a:cs typeface="Century Gothic"/>
              <a:sym typeface="Century Gothic"/>
            </a:endParaRPr>
          </a:p>
          <a:p>
            <a:pPr marL="285664" marR="0" lvl="0" indent="-285664"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Book Antiqua" panose="02040602050305030304" pitchFamily="18" charset="0"/>
                <a:ea typeface="Century Gothic"/>
                <a:cs typeface="Century Gothic"/>
                <a:sym typeface="Century Gothic"/>
              </a:rPr>
              <a:t>I/O controls contain the codes by using which it can access hard disk. </a:t>
            </a:r>
            <a:endParaRPr sz="1400" b="0" i="0" u="none" strike="noStrike" cap="none" dirty="0">
              <a:solidFill>
                <a:srgbClr val="000000"/>
              </a:solidFill>
              <a:latin typeface="Book Antiqua" panose="02040602050305030304" pitchFamily="18" charset="0"/>
              <a:sym typeface="Arial"/>
            </a:endParaRPr>
          </a:p>
          <a:p>
            <a:pPr marL="285664" marR="0" lvl="0" indent="-285664"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Book Antiqua" panose="02040602050305030304" pitchFamily="18" charset="0"/>
                <a:ea typeface="Century Gothic"/>
                <a:cs typeface="Century Gothic"/>
                <a:sym typeface="Century Gothic"/>
              </a:rPr>
              <a:t>These codes are known as </a:t>
            </a:r>
            <a:r>
              <a:rPr lang="en-US" sz="1800" b="1" i="0" u="none" strike="noStrike" cap="none" dirty="0">
                <a:solidFill>
                  <a:schemeClr val="dk1"/>
                </a:solidFill>
                <a:latin typeface="Book Antiqua" panose="02040602050305030304" pitchFamily="18" charset="0"/>
                <a:ea typeface="Century Gothic"/>
                <a:cs typeface="Century Gothic"/>
                <a:sym typeface="Century Gothic"/>
              </a:rPr>
              <a:t>device </a:t>
            </a:r>
            <a:r>
              <a:rPr lang="en-US" sz="1800" b="1" i="0" u="none" strike="noStrike" cap="none" dirty="0" err="1">
                <a:solidFill>
                  <a:schemeClr val="dk1"/>
                </a:solidFill>
                <a:latin typeface="Book Antiqua" panose="02040602050305030304" pitchFamily="18" charset="0"/>
                <a:ea typeface="Century Gothic"/>
                <a:cs typeface="Century Gothic"/>
                <a:sym typeface="Century Gothic"/>
              </a:rPr>
              <a:t>drivers</a:t>
            </a:r>
            <a:r>
              <a:rPr lang="en-US" sz="1800" b="0" i="0" u="none" strike="noStrike" cap="none" dirty="0" err="1">
                <a:solidFill>
                  <a:schemeClr val="dk1"/>
                </a:solidFill>
                <a:latin typeface="Book Antiqua" panose="02040602050305030304" pitchFamily="18" charset="0"/>
                <a:ea typeface="Century Gothic"/>
                <a:cs typeface="Century Gothic"/>
                <a:sym typeface="Century Gothic"/>
              </a:rPr>
              <a:t>Given</a:t>
            </a:r>
            <a:r>
              <a:rPr lang="en-US" sz="1800" b="0" i="0" u="none" strike="noStrike" cap="none" dirty="0">
                <a:solidFill>
                  <a:schemeClr val="dk1"/>
                </a:solidFill>
                <a:latin typeface="Book Antiqua" panose="02040602050305030304" pitchFamily="18" charset="0"/>
                <a:ea typeface="Century Gothic"/>
                <a:cs typeface="Century Gothic"/>
                <a:sym typeface="Century Gothic"/>
              </a:rPr>
              <a:t> commands like “read drive1, cylinder 72, track 2, sector 10, into memory location 1060” outputs low-level hardware specific commands to hardware controller</a:t>
            </a:r>
            <a:endParaRPr sz="1800" b="0" i="0" u="none" strike="noStrike" cap="none" dirty="0">
              <a:solidFill>
                <a:schemeClr val="dk1"/>
              </a:solidFill>
              <a:latin typeface="Book Antiqua" panose="02040602050305030304" pitchFamily="18" charset="0"/>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95"/>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b="1" dirty="0"/>
              <a:t>File System Implementation</a:t>
            </a:r>
            <a:br>
              <a:rPr lang="en-US" dirty="0"/>
            </a:br>
            <a:endParaRPr dirty="0"/>
          </a:p>
        </p:txBody>
      </p:sp>
      <p:sp>
        <p:nvSpPr>
          <p:cNvPr id="796" name="Google Shape;796;p95"/>
          <p:cNvSpPr txBox="1">
            <a:spLocks noGrp="1"/>
          </p:cNvSpPr>
          <p:nvPr>
            <p:ph type="body" idx="1"/>
          </p:nvPr>
        </p:nvSpPr>
        <p:spPr>
          <a:xfrm>
            <a:off x="837981" y="1372136"/>
            <a:ext cx="10512862" cy="4804112"/>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b="1" dirty="0"/>
              <a:t>on-disk</a:t>
            </a:r>
            <a:r>
              <a:rPr lang="en-US" dirty="0"/>
              <a:t> and </a:t>
            </a:r>
            <a:r>
              <a:rPr lang="en-US" b="1" dirty="0"/>
              <a:t>in-memory</a:t>
            </a:r>
            <a:r>
              <a:rPr lang="en-US" dirty="0"/>
              <a:t> structures </a:t>
            </a:r>
            <a:endParaRPr dirty="0"/>
          </a:p>
          <a:p>
            <a:pPr marL="304747" lvl="0" indent="-304747" algn="l" rtl="0">
              <a:lnSpc>
                <a:spcPct val="95000"/>
              </a:lnSpc>
              <a:spcBef>
                <a:spcPts val="1866"/>
              </a:spcBef>
              <a:spcAft>
                <a:spcPts val="0"/>
              </a:spcAft>
              <a:buClr>
                <a:schemeClr val="dk1"/>
              </a:buClr>
              <a:buSzPts val="2400"/>
              <a:buChar char="•"/>
            </a:pPr>
            <a:r>
              <a:rPr lang="en-US" b="1" dirty="0"/>
              <a:t>On Disk Data Structures</a:t>
            </a:r>
            <a:endParaRPr dirty="0"/>
          </a:p>
          <a:p>
            <a:pPr marL="304747" lvl="0" indent="-152347" algn="l" rtl="0">
              <a:lnSpc>
                <a:spcPct val="95000"/>
              </a:lnSpc>
              <a:spcBef>
                <a:spcPts val="1866"/>
              </a:spcBef>
              <a:spcAft>
                <a:spcPts val="0"/>
              </a:spcAft>
              <a:buClr>
                <a:schemeClr val="dk1"/>
              </a:buClr>
              <a:buSzPts val="2400"/>
              <a:buNone/>
            </a:pPr>
            <a:endParaRPr dirty="0"/>
          </a:p>
        </p:txBody>
      </p:sp>
      <p:pic>
        <p:nvPicPr>
          <p:cNvPr id="797" name="Google Shape;797;p95"/>
          <p:cNvPicPr preferRelativeResize="0"/>
          <p:nvPr/>
        </p:nvPicPr>
        <p:blipFill rotWithShape="1">
          <a:blip r:embed="rId3">
            <a:alphaModFix/>
          </a:blip>
          <a:srcRect/>
          <a:stretch/>
        </p:blipFill>
        <p:spPr>
          <a:xfrm>
            <a:off x="8928438" y="1959708"/>
            <a:ext cx="2578063" cy="2173674"/>
          </a:xfrm>
          <a:prstGeom prst="rect">
            <a:avLst/>
          </a:prstGeom>
          <a:noFill/>
          <a:ln>
            <a:noFill/>
          </a:ln>
        </p:spPr>
      </p:pic>
      <p:sp>
        <p:nvSpPr>
          <p:cNvPr id="798" name="Google Shape;798;p95"/>
          <p:cNvSpPr txBox="1"/>
          <p:nvPr/>
        </p:nvSpPr>
        <p:spPr>
          <a:xfrm>
            <a:off x="682324" y="2251448"/>
            <a:ext cx="8090456" cy="7843566"/>
          </a:xfrm>
          <a:prstGeom prst="rect">
            <a:avLst/>
          </a:prstGeom>
          <a:noFill/>
          <a:ln>
            <a:noFill/>
          </a:ln>
        </p:spPr>
        <p:txBody>
          <a:bodyPr spcFirstLastPara="1" wrap="square" lIns="91425" tIns="45700" rIns="91425" bIns="45700" anchor="t" anchorCtr="0">
            <a:spAutoFit/>
          </a:bodyPr>
          <a:lstStyle/>
          <a:p>
            <a:pPr marL="285664" marR="0" lvl="0" indent="-285664" algn="l" rtl="0">
              <a:lnSpc>
                <a:spcPct val="100000"/>
              </a:lnSpc>
              <a:spcBef>
                <a:spcPts val="0"/>
              </a:spcBef>
              <a:spcAft>
                <a:spcPts val="0"/>
              </a:spcAft>
              <a:buClr>
                <a:schemeClr val="dk1"/>
              </a:buClr>
              <a:buSzPts val="2399"/>
              <a:buFont typeface="Arial"/>
              <a:buChar char="•"/>
            </a:pPr>
            <a:r>
              <a:rPr lang="en-US" sz="2399" b="0" i="0" u="none" strike="noStrike" cap="none" dirty="0">
                <a:solidFill>
                  <a:schemeClr val="dk1"/>
                </a:solidFill>
                <a:latin typeface="Book Antiqua" panose="02040602050305030304" pitchFamily="18" charset="0"/>
                <a:ea typeface="Century Gothic"/>
                <a:cs typeface="Century Gothic"/>
                <a:sym typeface="Century Gothic"/>
              </a:rPr>
              <a:t>Boot Control Block - Boot Control Block contains all the information which is needed </a:t>
            </a:r>
            <a:r>
              <a:rPr lang="en-US" sz="2399" b="1" i="0" u="none" strike="noStrike" cap="none" dirty="0">
                <a:solidFill>
                  <a:schemeClr val="dk1"/>
                </a:solidFill>
                <a:latin typeface="Book Antiqua" panose="02040602050305030304" pitchFamily="18" charset="0"/>
                <a:ea typeface="Century Gothic"/>
                <a:cs typeface="Century Gothic"/>
                <a:sym typeface="Century Gothic"/>
              </a:rPr>
              <a:t>to boot an operating system from that volume</a:t>
            </a:r>
            <a:r>
              <a:rPr lang="en-US" sz="2399" b="0" i="0" u="none" strike="noStrike" cap="none" dirty="0">
                <a:solidFill>
                  <a:schemeClr val="dk1"/>
                </a:solidFill>
                <a:latin typeface="Book Antiqua" panose="02040602050305030304" pitchFamily="18" charset="0"/>
                <a:ea typeface="Century Gothic"/>
                <a:cs typeface="Century Gothic"/>
                <a:sym typeface="Century Gothic"/>
              </a:rPr>
              <a:t>. It is called boot block in UNIX file system. In NTFS, it is called the partition boot sector.</a:t>
            </a:r>
            <a:endParaRPr sz="1400" b="0" i="0" u="none" strike="noStrike" cap="none" dirty="0">
              <a:solidFill>
                <a:srgbClr val="000000"/>
              </a:solidFill>
              <a:latin typeface="Book Antiqua" panose="02040602050305030304" pitchFamily="18" charset="0"/>
              <a:sym typeface="Arial"/>
            </a:endParaRPr>
          </a:p>
          <a:p>
            <a:pPr marL="285664" marR="0" lvl="0" indent="-133327" algn="l" rtl="0">
              <a:lnSpc>
                <a:spcPct val="100000"/>
              </a:lnSpc>
              <a:spcBef>
                <a:spcPts val="0"/>
              </a:spcBef>
              <a:spcAft>
                <a:spcPts val="0"/>
              </a:spcAft>
              <a:buClr>
                <a:schemeClr val="dk1"/>
              </a:buClr>
              <a:buSzPts val="2399"/>
              <a:buFont typeface="Arial"/>
              <a:buNone/>
            </a:pPr>
            <a:endParaRPr sz="2399" b="0" i="0" u="none" strike="noStrike" cap="none" dirty="0">
              <a:solidFill>
                <a:schemeClr val="dk1"/>
              </a:solidFill>
              <a:latin typeface="Book Antiqua" panose="02040602050305030304" pitchFamily="18" charset="0"/>
              <a:ea typeface="Century Gothic"/>
              <a:cs typeface="Century Gothic"/>
              <a:sym typeface="Century Gothic"/>
            </a:endParaRPr>
          </a:p>
          <a:p>
            <a:pPr marL="285664" marR="0" lvl="0" indent="-285664" algn="l" rtl="0">
              <a:lnSpc>
                <a:spcPct val="100000"/>
              </a:lnSpc>
              <a:spcBef>
                <a:spcPts val="0"/>
              </a:spcBef>
              <a:spcAft>
                <a:spcPts val="0"/>
              </a:spcAft>
              <a:buClr>
                <a:schemeClr val="dk1"/>
              </a:buClr>
              <a:buSzPts val="2399"/>
              <a:buFont typeface="Arial"/>
              <a:buChar char="•"/>
            </a:pPr>
            <a:r>
              <a:rPr lang="en-US" sz="2399" b="0" i="0" u="none" strike="noStrike" cap="none" dirty="0">
                <a:solidFill>
                  <a:schemeClr val="dk1"/>
                </a:solidFill>
                <a:latin typeface="Book Antiqua" panose="02040602050305030304" pitchFamily="18" charset="0"/>
                <a:ea typeface="Century Gothic"/>
                <a:cs typeface="Century Gothic"/>
                <a:sym typeface="Century Gothic"/>
              </a:rPr>
              <a:t>Volume Control Block - Volume control block all the information regarding that volume such as number of blocks, size of each block, partition table, pointers to free blocks and free FCB blocks. In UNIX file system, it is known as super block. In NTFS, this information is stored inside master file table.</a:t>
            </a:r>
            <a:endParaRPr sz="1400" b="0" i="0" u="none" strike="noStrike" cap="none" dirty="0">
              <a:solidFill>
                <a:srgbClr val="000000"/>
              </a:solidFill>
              <a:latin typeface="Book Antiqua" panose="02040602050305030304" pitchFamily="18" charset="0"/>
              <a:sym typeface="Arial"/>
            </a:endParaRPr>
          </a:p>
          <a:p>
            <a:pPr marL="0" marR="0" lvl="0" indent="0" algn="l" rtl="0">
              <a:lnSpc>
                <a:spcPct val="100000"/>
              </a:lnSpc>
              <a:spcBef>
                <a:spcPts val="0"/>
              </a:spcBef>
              <a:spcAft>
                <a:spcPts val="0"/>
              </a:spcAft>
              <a:buClr>
                <a:srgbClr val="000000"/>
              </a:buClr>
              <a:buSzPts val="2399"/>
              <a:buFont typeface="Arial"/>
              <a:buNone/>
            </a:pPr>
            <a:endParaRPr sz="2399" b="0" i="0" u="none" strike="noStrike" cap="none" dirty="0">
              <a:solidFill>
                <a:schemeClr val="dk1"/>
              </a:solidFill>
              <a:latin typeface="Book Antiqua" panose="02040602050305030304" pitchFamily="18" charset="0"/>
              <a:ea typeface="Century Gothic"/>
              <a:cs typeface="Century Gothic"/>
              <a:sym typeface="Century Gothic"/>
            </a:endParaRPr>
          </a:p>
          <a:p>
            <a:pPr marL="285664" marR="0" lvl="0" indent="-285664" algn="l" rtl="0">
              <a:lnSpc>
                <a:spcPct val="100000"/>
              </a:lnSpc>
              <a:spcBef>
                <a:spcPts val="0"/>
              </a:spcBef>
              <a:spcAft>
                <a:spcPts val="0"/>
              </a:spcAft>
              <a:buClr>
                <a:schemeClr val="dk1"/>
              </a:buClr>
              <a:buSzPts val="2399"/>
              <a:buFont typeface="Arial"/>
              <a:buChar char="•"/>
            </a:pPr>
            <a:r>
              <a:rPr lang="en-US" sz="2399" b="0" i="0" u="none" strike="noStrike" cap="none" dirty="0">
                <a:solidFill>
                  <a:schemeClr val="dk1"/>
                </a:solidFill>
                <a:latin typeface="Book Antiqua" panose="02040602050305030304" pitchFamily="18" charset="0"/>
                <a:ea typeface="Century Gothic"/>
                <a:cs typeface="Century Gothic"/>
                <a:sym typeface="Century Gothic"/>
              </a:rPr>
              <a:t>Directory Structure (per file system) -A directory structure (per file system) contains file names and pointers to corresponding FCBs. </a:t>
            </a:r>
            <a:endParaRPr sz="1400" b="0" i="0" u="none" strike="noStrike" cap="none" dirty="0">
              <a:solidFill>
                <a:srgbClr val="000000"/>
              </a:solidFill>
              <a:latin typeface="Book Antiqua" panose="02040602050305030304" pitchFamily="18" charset="0"/>
              <a:sym typeface="Arial"/>
            </a:endParaRPr>
          </a:p>
          <a:p>
            <a:pPr marL="0" marR="0" lvl="0" indent="0" algn="l" rtl="0">
              <a:lnSpc>
                <a:spcPct val="100000"/>
              </a:lnSpc>
              <a:spcBef>
                <a:spcPts val="0"/>
              </a:spcBef>
              <a:spcAft>
                <a:spcPts val="0"/>
              </a:spcAft>
              <a:buClr>
                <a:srgbClr val="000000"/>
              </a:buClr>
              <a:buSzPts val="2399"/>
              <a:buFont typeface="Arial"/>
              <a:buNone/>
            </a:pPr>
            <a:endParaRPr sz="2399" b="0" i="0" u="none" strike="noStrike" cap="none" dirty="0">
              <a:solidFill>
                <a:schemeClr val="dk1"/>
              </a:solidFill>
              <a:latin typeface="Book Antiqua" panose="02040602050305030304" pitchFamily="18" charset="0"/>
              <a:ea typeface="Century Gothic"/>
              <a:cs typeface="Century Gothic"/>
              <a:sym typeface="Century Gothic"/>
            </a:endParaRPr>
          </a:p>
          <a:p>
            <a:pPr marL="285664" marR="0" lvl="0" indent="-285664" algn="l" rtl="0">
              <a:lnSpc>
                <a:spcPct val="100000"/>
              </a:lnSpc>
              <a:spcBef>
                <a:spcPts val="0"/>
              </a:spcBef>
              <a:spcAft>
                <a:spcPts val="0"/>
              </a:spcAft>
              <a:buClr>
                <a:schemeClr val="dk1"/>
              </a:buClr>
              <a:buSzPts val="2399"/>
              <a:buFont typeface="Arial"/>
              <a:buChar char="•"/>
            </a:pPr>
            <a:r>
              <a:rPr lang="en-US" sz="2399" b="0" i="0" u="none" strike="noStrike" cap="none" dirty="0">
                <a:solidFill>
                  <a:schemeClr val="dk1"/>
                </a:solidFill>
                <a:latin typeface="Book Antiqua" panose="02040602050305030304" pitchFamily="18" charset="0"/>
                <a:ea typeface="Century Gothic"/>
                <a:cs typeface="Century Gothic"/>
                <a:sym typeface="Century Gothic"/>
              </a:rPr>
              <a:t>File Control Block - File Control block contains all the details about the file such as ownership details, permission details, file </a:t>
            </a:r>
            <a:r>
              <a:rPr lang="en-US" sz="2399" b="0" i="0" u="none" strike="noStrike" cap="none" dirty="0" err="1">
                <a:solidFill>
                  <a:schemeClr val="dk1"/>
                </a:solidFill>
                <a:latin typeface="Book Antiqua" panose="02040602050305030304" pitchFamily="18" charset="0"/>
                <a:ea typeface="Century Gothic"/>
                <a:cs typeface="Century Gothic"/>
                <a:sym typeface="Century Gothic"/>
              </a:rPr>
              <a:t>size,etc</a:t>
            </a:r>
            <a:r>
              <a:rPr lang="en-US" sz="2399" b="0" i="0" u="none" strike="noStrike" cap="none" dirty="0">
                <a:solidFill>
                  <a:schemeClr val="dk1"/>
                </a:solidFill>
                <a:latin typeface="Book Antiqua" panose="02040602050305030304" pitchFamily="18" charset="0"/>
                <a:ea typeface="Century Gothic"/>
                <a:cs typeface="Century Gothic"/>
                <a:sym typeface="Century Gothic"/>
              </a:rPr>
              <a:t>. In UFS, this detail is stored in </a:t>
            </a:r>
            <a:r>
              <a:rPr lang="en-US" sz="2399" b="0" i="0" u="none" strike="noStrike" cap="none" dirty="0" err="1">
                <a:solidFill>
                  <a:schemeClr val="dk1"/>
                </a:solidFill>
                <a:latin typeface="Book Antiqua" panose="02040602050305030304" pitchFamily="18" charset="0"/>
                <a:ea typeface="Century Gothic"/>
                <a:cs typeface="Century Gothic"/>
                <a:sym typeface="Century Gothic"/>
              </a:rPr>
              <a:t>inode</a:t>
            </a:r>
            <a:r>
              <a:rPr lang="en-US" sz="2399" b="0" i="0" u="none" strike="noStrike" cap="none" dirty="0">
                <a:solidFill>
                  <a:schemeClr val="dk1"/>
                </a:solidFill>
                <a:latin typeface="Book Antiqua" panose="02040602050305030304" pitchFamily="18" charset="0"/>
                <a:ea typeface="Century Gothic"/>
                <a:cs typeface="Century Gothic"/>
                <a:sym typeface="Century Gothic"/>
              </a:rPr>
              <a:t>. </a:t>
            </a:r>
            <a:endParaRPr sz="1400" b="0" i="0" u="none" strike="noStrike" cap="none" dirty="0">
              <a:solidFill>
                <a:srgbClr val="000000"/>
              </a:solidFill>
              <a:latin typeface="Book Antiqua" panose="02040602050305030304" pitchFamily="18" charset="0"/>
              <a:sym typeface="Arial"/>
            </a:endParaRPr>
          </a:p>
        </p:txBody>
      </p:sp>
      <p:sp>
        <p:nvSpPr>
          <p:cNvPr id="799" name="Google Shape;799;p95"/>
          <p:cNvSpPr txBox="1"/>
          <p:nvPr/>
        </p:nvSpPr>
        <p:spPr>
          <a:xfrm>
            <a:off x="8928438" y="4347825"/>
            <a:ext cx="2578063" cy="4614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399"/>
              <a:buFont typeface="Arial"/>
              <a:buNone/>
            </a:pPr>
            <a:r>
              <a:rPr lang="en-US" sz="2399" b="0" i="0" u="none" strike="noStrike" cap="none" dirty="0">
                <a:solidFill>
                  <a:schemeClr val="dk1"/>
                </a:solidFill>
                <a:latin typeface="Book Antiqua" panose="02040602050305030304" pitchFamily="18" charset="0"/>
                <a:ea typeface="Century Gothic"/>
                <a:cs typeface="Century Gothic"/>
                <a:sym typeface="Century Gothic"/>
              </a:rPr>
              <a:t>File control Block</a:t>
            </a:r>
            <a:endParaRPr sz="1400" b="0" i="0" u="none" strike="noStrike" cap="none" dirty="0">
              <a:solidFill>
                <a:srgbClr val="000000"/>
              </a:solidFill>
              <a:latin typeface="Book Antiqua" panose="0204060205030503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96"/>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In-Memory File System Structures</a:t>
            </a:r>
            <a:endParaRPr dirty="0"/>
          </a:p>
        </p:txBody>
      </p:sp>
      <p:sp>
        <p:nvSpPr>
          <p:cNvPr id="805" name="Google Shape;805;p96"/>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chemeClr val="dk1"/>
              </a:buClr>
              <a:buSzPts val="2400"/>
              <a:buChar char="•"/>
            </a:pPr>
            <a:r>
              <a:rPr lang="en-US" dirty="0"/>
              <a:t>The in-memory data structures are used for file system management as well as performance improvement via caching. This information is loaded on the mount time and discarded on ejection.</a:t>
            </a:r>
            <a:endParaRPr dirty="0"/>
          </a:p>
          <a:p>
            <a:pPr marL="304747" lvl="0" indent="-152347" algn="l" rtl="0">
              <a:lnSpc>
                <a:spcPct val="95000"/>
              </a:lnSpc>
              <a:spcBef>
                <a:spcPts val="1866"/>
              </a:spcBef>
              <a:spcAft>
                <a:spcPts val="0"/>
              </a:spcAft>
              <a:buClr>
                <a:schemeClr val="dk1"/>
              </a:buClr>
              <a:buSzPts val="2400"/>
              <a:buNone/>
            </a:pPr>
            <a:endParaRPr dirty="0"/>
          </a:p>
        </p:txBody>
      </p:sp>
      <p:pic>
        <p:nvPicPr>
          <p:cNvPr id="806" name="Google Shape;806;p96"/>
          <p:cNvPicPr preferRelativeResize="0"/>
          <p:nvPr/>
        </p:nvPicPr>
        <p:blipFill rotWithShape="1">
          <a:blip r:embed="rId3">
            <a:alphaModFix/>
          </a:blip>
          <a:srcRect/>
          <a:stretch/>
        </p:blipFill>
        <p:spPr>
          <a:xfrm>
            <a:off x="984064" y="3376805"/>
            <a:ext cx="3784249" cy="1957195"/>
          </a:xfrm>
          <a:prstGeom prst="rect">
            <a:avLst/>
          </a:prstGeom>
          <a:noFill/>
          <a:ln>
            <a:noFill/>
          </a:ln>
        </p:spPr>
      </p:pic>
      <p:pic>
        <p:nvPicPr>
          <p:cNvPr id="807" name="Google Shape;807;p96"/>
          <p:cNvPicPr preferRelativeResize="0"/>
          <p:nvPr/>
        </p:nvPicPr>
        <p:blipFill rotWithShape="1">
          <a:blip r:embed="rId4">
            <a:alphaModFix/>
          </a:blip>
          <a:srcRect/>
          <a:stretch/>
        </p:blipFill>
        <p:spPr>
          <a:xfrm>
            <a:off x="5563940" y="3680336"/>
            <a:ext cx="3713148" cy="160549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97"/>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b="1" dirty="0"/>
              <a:t>Virtual File Systems</a:t>
            </a:r>
            <a:br>
              <a:rPr lang="en-US" dirty="0"/>
            </a:br>
            <a:endParaRPr dirty="0"/>
          </a:p>
        </p:txBody>
      </p:sp>
      <p:pic>
        <p:nvPicPr>
          <p:cNvPr id="813" name="Google Shape;813;p97"/>
          <p:cNvPicPr preferRelativeResize="0">
            <a:picLocks noGrp="1"/>
          </p:cNvPicPr>
          <p:nvPr>
            <p:ph type="body" idx="1"/>
          </p:nvPr>
        </p:nvPicPr>
        <p:blipFill rotWithShape="1">
          <a:blip r:embed="rId3">
            <a:alphaModFix/>
          </a:blip>
          <a:srcRect/>
          <a:stretch/>
        </p:blipFill>
        <p:spPr>
          <a:xfrm>
            <a:off x="444643" y="1945400"/>
            <a:ext cx="4266089" cy="3309266"/>
          </a:xfrm>
          <a:prstGeom prst="rect">
            <a:avLst/>
          </a:prstGeom>
          <a:noFill/>
          <a:ln>
            <a:noFill/>
          </a:ln>
        </p:spPr>
      </p:pic>
      <p:sp>
        <p:nvSpPr>
          <p:cNvPr id="814" name="Google Shape;814;p97"/>
          <p:cNvSpPr/>
          <p:nvPr/>
        </p:nvSpPr>
        <p:spPr>
          <a:xfrm>
            <a:off x="5256430" y="1371321"/>
            <a:ext cx="6094413" cy="3753896"/>
          </a:xfrm>
          <a:prstGeom prst="rect">
            <a:avLst/>
          </a:prstGeom>
          <a:noFill/>
          <a:ln>
            <a:noFill/>
          </a:ln>
        </p:spPr>
        <p:txBody>
          <a:bodyPr spcFirstLastPara="1" wrap="square" lIns="91425" tIns="45700" rIns="91425" bIns="45700" anchor="t" anchorCtr="0">
            <a:noAutofit/>
          </a:bodyPr>
          <a:lstStyle/>
          <a:p>
            <a:pPr marL="342797" marR="0" lvl="0" indent="-342797" algn="just" rtl="0">
              <a:lnSpc>
                <a:spcPct val="100000"/>
              </a:lnSpc>
              <a:spcBef>
                <a:spcPts val="0"/>
              </a:spcBef>
              <a:spcAft>
                <a:spcPts val="0"/>
              </a:spcAft>
              <a:buClr>
                <a:schemeClr val="dk1"/>
              </a:buClr>
              <a:buSzPts val="1999"/>
              <a:buFont typeface="Noto Sans Symbols"/>
              <a:buChar char="∙"/>
            </a:pPr>
            <a:r>
              <a:rPr lang="en-US" sz="1999" b="1" i="1" u="none" strike="noStrike" cap="none">
                <a:solidFill>
                  <a:schemeClr val="dk1"/>
                </a:solidFill>
                <a:latin typeface="Times New Roman"/>
                <a:ea typeface="Times New Roman"/>
                <a:cs typeface="Times New Roman"/>
                <a:sym typeface="Times New Roman"/>
              </a:rPr>
              <a:t>Virtual File Systems, VFS</a:t>
            </a:r>
            <a:r>
              <a:rPr lang="en-US" sz="1999" b="0" i="0" u="none" strike="noStrike" cap="none">
                <a:solidFill>
                  <a:schemeClr val="dk1"/>
                </a:solidFill>
                <a:latin typeface="Times New Roman"/>
                <a:ea typeface="Times New Roman"/>
                <a:cs typeface="Times New Roman"/>
                <a:sym typeface="Times New Roman"/>
              </a:rPr>
              <a:t>, provide a common interface to multiple different filesystem types. In addition, it provides for a unique identifier ( vnode ) for files across the entire space, including across all filesystems of different types. ( UNIX inodes are unique only across a single filesystem, and certainly do not carry across networked file systems. )</a:t>
            </a:r>
            <a:endParaRPr sz="2399" b="0" i="0" u="none" strike="noStrike" cap="none">
              <a:solidFill>
                <a:schemeClr val="dk1"/>
              </a:solidFill>
              <a:latin typeface="Times New Roman"/>
              <a:ea typeface="Times New Roman"/>
              <a:cs typeface="Times New Roman"/>
              <a:sym typeface="Times New Roman"/>
            </a:endParaRPr>
          </a:p>
          <a:p>
            <a:pPr marL="342797" marR="0" lvl="0" indent="-342797" algn="just" rtl="0">
              <a:lnSpc>
                <a:spcPct val="100000"/>
              </a:lnSpc>
              <a:spcBef>
                <a:spcPts val="0"/>
              </a:spcBef>
              <a:spcAft>
                <a:spcPts val="0"/>
              </a:spcAft>
              <a:buClr>
                <a:schemeClr val="dk1"/>
              </a:buClr>
              <a:buSzPts val="1999"/>
              <a:buFont typeface="Noto Sans Symbols"/>
              <a:buChar char="∙"/>
            </a:pPr>
            <a:r>
              <a:rPr lang="en-US" sz="1999" b="0" i="0" u="none" strike="noStrike" cap="none">
                <a:solidFill>
                  <a:schemeClr val="dk1"/>
                </a:solidFill>
                <a:latin typeface="Times New Roman"/>
                <a:ea typeface="Times New Roman"/>
                <a:cs typeface="Times New Roman"/>
                <a:sym typeface="Times New Roman"/>
              </a:rPr>
              <a:t>The VFS in Linux is based upon four key object types:</a:t>
            </a:r>
            <a:endParaRPr sz="2399" b="0" i="0" u="none" strike="noStrike" cap="none">
              <a:solidFill>
                <a:schemeClr val="dk1"/>
              </a:solidFill>
              <a:latin typeface="Times New Roman"/>
              <a:ea typeface="Times New Roman"/>
              <a:cs typeface="Times New Roman"/>
              <a:sym typeface="Times New Roman"/>
            </a:endParaRPr>
          </a:p>
          <a:p>
            <a:pPr marL="742727" marR="0" lvl="1" indent="-285664" algn="just" rtl="0">
              <a:lnSpc>
                <a:spcPct val="100000"/>
              </a:lnSpc>
              <a:spcBef>
                <a:spcPts val="0"/>
              </a:spcBef>
              <a:spcAft>
                <a:spcPts val="0"/>
              </a:spcAft>
              <a:buClr>
                <a:schemeClr val="dk1"/>
              </a:buClr>
              <a:buSzPts val="1999"/>
              <a:buFont typeface="Courier New"/>
              <a:buChar char="o"/>
            </a:pPr>
            <a:r>
              <a:rPr lang="en-US" sz="1999" b="0" i="0" u="none" strike="noStrike" cap="none">
                <a:solidFill>
                  <a:schemeClr val="dk1"/>
                </a:solidFill>
                <a:latin typeface="Times New Roman"/>
                <a:ea typeface="Times New Roman"/>
                <a:cs typeface="Times New Roman"/>
                <a:sym typeface="Times New Roman"/>
              </a:rPr>
              <a:t>The </a:t>
            </a:r>
            <a:r>
              <a:rPr lang="en-US" sz="1999" b="0" i="0" u="sng" strike="noStrike" cap="none">
                <a:solidFill>
                  <a:schemeClr val="hlink"/>
                </a:solidFill>
                <a:latin typeface="Times New Roman"/>
                <a:ea typeface="Times New Roman"/>
                <a:cs typeface="Times New Roman"/>
                <a:sym typeface="Times New Roman"/>
                <a:hlinkClick r:id="rId4"/>
              </a:rPr>
              <a:t>inode</a:t>
            </a:r>
            <a:r>
              <a:rPr lang="en-US" sz="1999" b="0" i="0" u="none" strike="noStrike" cap="none">
                <a:solidFill>
                  <a:schemeClr val="dk1"/>
                </a:solidFill>
                <a:latin typeface="Times New Roman"/>
                <a:ea typeface="Times New Roman"/>
                <a:cs typeface="Times New Roman"/>
                <a:sym typeface="Times New Roman"/>
              </a:rPr>
              <a:t> object, representing an individual file</a:t>
            </a:r>
            <a:endParaRPr sz="2399" b="0" i="0" u="none" strike="noStrike" cap="none">
              <a:solidFill>
                <a:schemeClr val="dk1"/>
              </a:solidFill>
              <a:latin typeface="Times New Roman"/>
              <a:ea typeface="Times New Roman"/>
              <a:cs typeface="Times New Roman"/>
              <a:sym typeface="Times New Roman"/>
            </a:endParaRPr>
          </a:p>
          <a:p>
            <a:pPr marL="742727" marR="0" lvl="1" indent="-285664" algn="just" rtl="0">
              <a:lnSpc>
                <a:spcPct val="100000"/>
              </a:lnSpc>
              <a:spcBef>
                <a:spcPts val="0"/>
              </a:spcBef>
              <a:spcAft>
                <a:spcPts val="0"/>
              </a:spcAft>
              <a:buClr>
                <a:schemeClr val="dk1"/>
              </a:buClr>
              <a:buSzPts val="1999"/>
              <a:buFont typeface="Courier New"/>
              <a:buChar char="o"/>
            </a:pPr>
            <a:r>
              <a:rPr lang="en-US" sz="1999" b="0" i="0" u="none" strike="noStrike" cap="none">
                <a:solidFill>
                  <a:schemeClr val="dk1"/>
                </a:solidFill>
                <a:latin typeface="Times New Roman"/>
                <a:ea typeface="Times New Roman"/>
                <a:cs typeface="Times New Roman"/>
                <a:sym typeface="Times New Roman"/>
              </a:rPr>
              <a:t>The </a:t>
            </a:r>
            <a:r>
              <a:rPr lang="en-US" sz="1999" b="0" i="0" u="sng" strike="noStrike" cap="none">
                <a:solidFill>
                  <a:schemeClr val="hlink"/>
                </a:solidFill>
                <a:latin typeface="Times New Roman"/>
                <a:ea typeface="Times New Roman"/>
                <a:cs typeface="Times New Roman"/>
                <a:sym typeface="Times New Roman"/>
                <a:hlinkClick r:id="rId4"/>
              </a:rPr>
              <a:t>file</a:t>
            </a:r>
            <a:r>
              <a:rPr lang="en-US" sz="1999" b="0" i="0" u="none" strike="noStrike" cap="none">
                <a:solidFill>
                  <a:schemeClr val="dk1"/>
                </a:solidFill>
                <a:latin typeface="Times New Roman"/>
                <a:ea typeface="Times New Roman"/>
                <a:cs typeface="Times New Roman"/>
                <a:sym typeface="Times New Roman"/>
              </a:rPr>
              <a:t> object, representing an open file.</a:t>
            </a:r>
            <a:endParaRPr sz="2399" b="0" i="0" u="none" strike="noStrike" cap="none">
              <a:solidFill>
                <a:schemeClr val="dk1"/>
              </a:solidFill>
              <a:latin typeface="Times New Roman"/>
              <a:ea typeface="Times New Roman"/>
              <a:cs typeface="Times New Roman"/>
              <a:sym typeface="Times New Roman"/>
            </a:endParaRPr>
          </a:p>
          <a:p>
            <a:pPr marL="742727" marR="0" lvl="1" indent="-285664" algn="just" rtl="0">
              <a:lnSpc>
                <a:spcPct val="100000"/>
              </a:lnSpc>
              <a:spcBef>
                <a:spcPts val="0"/>
              </a:spcBef>
              <a:spcAft>
                <a:spcPts val="0"/>
              </a:spcAft>
              <a:buClr>
                <a:schemeClr val="dk1"/>
              </a:buClr>
              <a:buSzPts val="1999"/>
              <a:buFont typeface="Courier New"/>
              <a:buChar char="o"/>
            </a:pPr>
            <a:r>
              <a:rPr lang="en-US" sz="1999" b="0" i="0" u="none" strike="noStrike" cap="none">
                <a:solidFill>
                  <a:schemeClr val="dk1"/>
                </a:solidFill>
                <a:latin typeface="Times New Roman"/>
                <a:ea typeface="Times New Roman"/>
                <a:cs typeface="Times New Roman"/>
                <a:sym typeface="Times New Roman"/>
              </a:rPr>
              <a:t>The </a:t>
            </a:r>
            <a:r>
              <a:rPr lang="en-US" sz="1999" b="0" i="0" u="sng" strike="noStrike" cap="none">
                <a:solidFill>
                  <a:schemeClr val="hlink"/>
                </a:solidFill>
                <a:latin typeface="Times New Roman"/>
                <a:ea typeface="Times New Roman"/>
                <a:cs typeface="Times New Roman"/>
                <a:sym typeface="Times New Roman"/>
                <a:hlinkClick r:id="rId4"/>
              </a:rPr>
              <a:t>superblock</a:t>
            </a:r>
            <a:r>
              <a:rPr lang="en-US" sz="1999" b="0" i="0" u="none" strike="noStrike" cap="none">
                <a:solidFill>
                  <a:schemeClr val="dk1"/>
                </a:solidFill>
                <a:latin typeface="Times New Roman"/>
                <a:ea typeface="Times New Roman"/>
                <a:cs typeface="Times New Roman"/>
                <a:sym typeface="Times New Roman"/>
              </a:rPr>
              <a:t> object, representing a filesystem.</a:t>
            </a:r>
            <a:endParaRPr sz="2399" b="0" i="0" u="none" strike="noStrike" cap="none">
              <a:solidFill>
                <a:schemeClr val="dk1"/>
              </a:solidFill>
              <a:latin typeface="Times New Roman"/>
              <a:ea typeface="Times New Roman"/>
              <a:cs typeface="Times New Roman"/>
              <a:sym typeface="Times New Roman"/>
            </a:endParaRPr>
          </a:p>
          <a:p>
            <a:pPr marL="742727" marR="0" lvl="1" indent="-285664" algn="just" rtl="0">
              <a:lnSpc>
                <a:spcPct val="100000"/>
              </a:lnSpc>
              <a:spcBef>
                <a:spcPts val="0"/>
              </a:spcBef>
              <a:spcAft>
                <a:spcPts val="0"/>
              </a:spcAft>
              <a:buClr>
                <a:schemeClr val="dk1"/>
              </a:buClr>
              <a:buSzPts val="1999"/>
              <a:buFont typeface="Courier New"/>
              <a:buChar char="o"/>
            </a:pPr>
            <a:r>
              <a:rPr lang="en-US" sz="1999" b="0" i="0" u="none" strike="noStrike" cap="none">
                <a:solidFill>
                  <a:schemeClr val="dk1"/>
                </a:solidFill>
                <a:latin typeface="Times New Roman"/>
                <a:ea typeface="Times New Roman"/>
                <a:cs typeface="Times New Roman"/>
                <a:sym typeface="Times New Roman"/>
              </a:rPr>
              <a:t>The </a:t>
            </a:r>
            <a:r>
              <a:rPr lang="en-US" sz="1999" b="0" i="0" u="sng" strike="noStrike" cap="none">
                <a:solidFill>
                  <a:schemeClr val="hlink"/>
                </a:solidFill>
                <a:latin typeface="Times New Roman"/>
                <a:ea typeface="Times New Roman"/>
                <a:cs typeface="Times New Roman"/>
                <a:sym typeface="Times New Roman"/>
                <a:hlinkClick r:id="rId4"/>
              </a:rPr>
              <a:t>dentry</a:t>
            </a:r>
            <a:r>
              <a:rPr lang="en-US" sz="1999" b="0" i="0" u="none" strike="noStrike" cap="none">
                <a:solidFill>
                  <a:schemeClr val="dk1"/>
                </a:solidFill>
                <a:latin typeface="Times New Roman"/>
                <a:ea typeface="Times New Roman"/>
                <a:cs typeface="Times New Roman"/>
                <a:sym typeface="Times New Roman"/>
              </a:rPr>
              <a:t> object, representing a directory entry</a:t>
            </a:r>
            <a:r>
              <a:rPr lang="en-US" sz="1100" b="0" i="0" u="none" strike="noStrike" cap="none">
                <a:solidFill>
                  <a:schemeClr val="dk1"/>
                </a:solidFill>
                <a:latin typeface="Times New Roman"/>
                <a:ea typeface="Times New Roman"/>
                <a:cs typeface="Times New Roman"/>
                <a:sym typeface="Times New Roman"/>
              </a:rPr>
              <a:t>.</a:t>
            </a: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98"/>
          <p:cNvSpPr txBox="1">
            <a:spLocks noGrp="1"/>
          </p:cNvSpPr>
          <p:nvPr>
            <p:ph type="title"/>
          </p:nvPr>
        </p:nvSpPr>
        <p:spPr>
          <a:xfrm>
            <a:off x="2473143" y="0"/>
            <a:ext cx="6954636" cy="685800"/>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85000"/>
              </a:lnSpc>
              <a:spcBef>
                <a:spcPts val="0"/>
              </a:spcBef>
              <a:spcAft>
                <a:spcPts val="0"/>
              </a:spcAft>
              <a:buClr>
                <a:schemeClr val="dk1"/>
              </a:buClr>
              <a:buSzPts val="4400"/>
              <a:buFont typeface="Century Gothic"/>
              <a:buNone/>
            </a:pPr>
            <a:r>
              <a:rPr lang="en-US" dirty="0"/>
              <a:t>Directory Implementation</a:t>
            </a:r>
            <a:endParaRPr dirty="0"/>
          </a:p>
        </p:txBody>
      </p:sp>
      <p:sp>
        <p:nvSpPr>
          <p:cNvPr id="820" name="Google Shape;820;p98"/>
          <p:cNvSpPr txBox="1">
            <a:spLocks noGrp="1"/>
          </p:cNvSpPr>
          <p:nvPr>
            <p:ph type="body" idx="1"/>
          </p:nvPr>
        </p:nvSpPr>
        <p:spPr>
          <a:xfrm>
            <a:off x="1117309" y="685800"/>
            <a:ext cx="10157354" cy="6046076"/>
          </a:xfrm>
          <a:prstGeom prst="rect">
            <a:avLst/>
          </a:prstGeom>
          <a:noFill/>
          <a:ln>
            <a:noFill/>
          </a:ln>
        </p:spPr>
        <p:txBody>
          <a:bodyPr spcFirstLastPara="1" wrap="square" lIns="121875" tIns="60925" rIns="121875" bIns="60925" anchor="t" anchorCtr="0">
            <a:noAutofit/>
          </a:bodyPr>
          <a:lstStyle/>
          <a:p>
            <a:pPr marL="0" lvl="0" indent="0" algn="l" rtl="0">
              <a:lnSpc>
                <a:spcPct val="110000"/>
              </a:lnSpc>
              <a:spcBef>
                <a:spcPts val="0"/>
              </a:spcBef>
              <a:spcAft>
                <a:spcPts val="0"/>
              </a:spcAft>
              <a:buClr>
                <a:schemeClr val="dk1"/>
              </a:buClr>
              <a:buSzPct val="100000"/>
              <a:buNone/>
            </a:pPr>
            <a:r>
              <a:rPr lang="en-US" sz="2000" dirty="0"/>
              <a:t>Directories need to be fast to search, insert, and delete, with a minimum of wasted disk space.</a:t>
            </a:r>
            <a:endParaRPr sz="2000" dirty="0"/>
          </a:p>
          <a:p>
            <a:pPr marL="0" lvl="0" indent="0" algn="l" rtl="0">
              <a:lnSpc>
                <a:spcPct val="110000"/>
              </a:lnSpc>
              <a:spcBef>
                <a:spcPts val="0"/>
              </a:spcBef>
              <a:spcAft>
                <a:spcPts val="0"/>
              </a:spcAft>
              <a:buClr>
                <a:schemeClr val="dk1"/>
              </a:buClr>
              <a:buSzPct val="100000"/>
              <a:buNone/>
            </a:pPr>
            <a:r>
              <a:rPr lang="en-US" sz="2000" b="1" dirty="0"/>
              <a:t>Linear List</a:t>
            </a:r>
            <a:endParaRPr sz="2000" dirty="0"/>
          </a:p>
          <a:p>
            <a:pPr marL="304747" lvl="0" indent="-304747" algn="l" rtl="0">
              <a:lnSpc>
                <a:spcPct val="110000"/>
              </a:lnSpc>
              <a:spcBef>
                <a:spcPts val="0"/>
              </a:spcBef>
              <a:spcAft>
                <a:spcPts val="0"/>
              </a:spcAft>
              <a:buClr>
                <a:schemeClr val="dk1"/>
              </a:buClr>
              <a:buSzPct val="100000"/>
              <a:buChar char="•"/>
            </a:pPr>
            <a:r>
              <a:rPr lang="en-US" sz="2000" dirty="0"/>
              <a:t>A linear list is the simplest and easiest directory structure to set up, but it does have some drawbacks.</a:t>
            </a:r>
            <a:endParaRPr sz="2000" dirty="0"/>
          </a:p>
          <a:p>
            <a:pPr marL="304747" lvl="0" indent="-304747" algn="l" rtl="0">
              <a:lnSpc>
                <a:spcPct val="110000"/>
              </a:lnSpc>
              <a:spcBef>
                <a:spcPts val="0"/>
              </a:spcBef>
              <a:spcAft>
                <a:spcPts val="0"/>
              </a:spcAft>
              <a:buClr>
                <a:schemeClr val="dk1"/>
              </a:buClr>
              <a:buSzPct val="100000"/>
              <a:buChar char="•"/>
            </a:pPr>
            <a:r>
              <a:rPr lang="en-US" sz="2000" dirty="0"/>
              <a:t>Finding a file ( or verifying one does not already exist upon creation ) requires a linear search.</a:t>
            </a:r>
            <a:endParaRPr sz="2000" dirty="0"/>
          </a:p>
          <a:p>
            <a:pPr marL="304747" lvl="0" indent="-304747" algn="l" rtl="0">
              <a:lnSpc>
                <a:spcPct val="110000"/>
              </a:lnSpc>
              <a:spcBef>
                <a:spcPts val="0"/>
              </a:spcBef>
              <a:spcAft>
                <a:spcPts val="0"/>
              </a:spcAft>
              <a:buClr>
                <a:schemeClr val="dk1"/>
              </a:buClr>
              <a:buSzPct val="100000"/>
              <a:buChar char="•"/>
            </a:pPr>
            <a:r>
              <a:rPr lang="en-US" sz="2000" dirty="0"/>
              <a:t>Deletions can be done by moving all entries, flagging an entry as deleted, or by moving the last entry into the newly vacant position.</a:t>
            </a:r>
            <a:endParaRPr sz="2000" dirty="0"/>
          </a:p>
          <a:p>
            <a:pPr marL="304747" lvl="0" indent="-304747" algn="l" rtl="0">
              <a:lnSpc>
                <a:spcPct val="110000"/>
              </a:lnSpc>
              <a:spcBef>
                <a:spcPts val="0"/>
              </a:spcBef>
              <a:spcAft>
                <a:spcPts val="0"/>
              </a:spcAft>
              <a:buClr>
                <a:schemeClr val="dk1"/>
              </a:buClr>
              <a:buSzPct val="100000"/>
              <a:buChar char="•"/>
            </a:pPr>
            <a:r>
              <a:rPr lang="en-US" sz="2000" dirty="0"/>
              <a:t>Sorting the list makes searches faster, at the expense of more complex insertions and deletions.</a:t>
            </a:r>
            <a:endParaRPr sz="2000" dirty="0"/>
          </a:p>
          <a:p>
            <a:pPr marL="304747" lvl="0" indent="-304747" algn="l" rtl="0">
              <a:lnSpc>
                <a:spcPct val="110000"/>
              </a:lnSpc>
              <a:spcBef>
                <a:spcPts val="0"/>
              </a:spcBef>
              <a:spcAft>
                <a:spcPts val="0"/>
              </a:spcAft>
              <a:buClr>
                <a:schemeClr val="dk1"/>
              </a:buClr>
              <a:buSzPct val="100000"/>
              <a:buChar char="•"/>
            </a:pPr>
            <a:r>
              <a:rPr lang="en-US" sz="2000" dirty="0"/>
              <a:t>A linked list makes insertions and deletions into a sorted list easier, with overhead for the links.</a:t>
            </a:r>
            <a:endParaRPr sz="2000" dirty="0"/>
          </a:p>
          <a:p>
            <a:pPr marL="304747" lvl="0" indent="-304747" algn="l" rtl="0">
              <a:lnSpc>
                <a:spcPct val="110000"/>
              </a:lnSpc>
              <a:spcBef>
                <a:spcPts val="0"/>
              </a:spcBef>
              <a:spcAft>
                <a:spcPts val="0"/>
              </a:spcAft>
              <a:buClr>
                <a:schemeClr val="dk1"/>
              </a:buClr>
              <a:buSzPct val="100000"/>
              <a:buChar char="•"/>
            </a:pPr>
            <a:r>
              <a:rPr lang="en-US" sz="2000" dirty="0"/>
              <a:t>More complex data structures, such as B-trees, could also be considered.</a:t>
            </a:r>
            <a:endParaRPr sz="2000" dirty="0"/>
          </a:p>
          <a:p>
            <a:pPr marL="0" lvl="0" indent="0" algn="l" rtl="0">
              <a:lnSpc>
                <a:spcPct val="110000"/>
              </a:lnSpc>
              <a:spcBef>
                <a:spcPts val="0"/>
              </a:spcBef>
              <a:spcAft>
                <a:spcPts val="0"/>
              </a:spcAft>
              <a:buClr>
                <a:schemeClr val="dk1"/>
              </a:buClr>
              <a:buSzPct val="100000"/>
              <a:buNone/>
            </a:pPr>
            <a:r>
              <a:rPr lang="en-US" sz="2000" b="1" dirty="0"/>
              <a:t>Hash Table</a:t>
            </a:r>
            <a:endParaRPr sz="2000" dirty="0"/>
          </a:p>
          <a:p>
            <a:pPr marL="304747" lvl="0" indent="-304747" algn="l" rtl="0">
              <a:lnSpc>
                <a:spcPct val="110000"/>
              </a:lnSpc>
              <a:spcBef>
                <a:spcPts val="0"/>
              </a:spcBef>
              <a:spcAft>
                <a:spcPts val="0"/>
              </a:spcAft>
              <a:buClr>
                <a:schemeClr val="dk1"/>
              </a:buClr>
              <a:buSzPct val="100000"/>
              <a:buChar char="•"/>
            </a:pPr>
            <a:r>
              <a:rPr lang="en-US" sz="2000" dirty="0"/>
              <a:t>A hash table can also be used to speed up searches.</a:t>
            </a:r>
            <a:endParaRPr sz="2000" dirty="0"/>
          </a:p>
          <a:p>
            <a:pPr marL="304747" lvl="0" indent="-304747" algn="l" rtl="0">
              <a:lnSpc>
                <a:spcPct val="110000"/>
              </a:lnSpc>
              <a:spcBef>
                <a:spcPts val="0"/>
              </a:spcBef>
              <a:spcAft>
                <a:spcPts val="0"/>
              </a:spcAft>
              <a:buClr>
                <a:schemeClr val="dk1"/>
              </a:buClr>
              <a:buSzPct val="100000"/>
              <a:buChar char="•"/>
            </a:pPr>
            <a:r>
              <a:rPr lang="en-US" sz="2000" dirty="0"/>
              <a:t>Hash tables are generally implemented </a:t>
            </a:r>
            <a:r>
              <a:rPr lang="en-US" sz="2000" b="1" i="1" dirty="0"/>
              <a:t>in addition to</a:t>
            </a:r>
            <a:r>
              <a:rPr lang="en-US" sz="2000" dirty="0"/>
              <a:t> a linear or other structure</a:t>
            </a:r>
            <a:endParaRPr sz="20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99"/>
          <p:cNvSpPr txBox="1">
            <a:spLocks noGrp="1"/>
          </p:cNvSpPr>
          <p:nvPr>
            <p:ph type="title"/>
          </p:nvPr>
        </p:nvSpPr>
        <p:spPr>
          <a:xfrm>
            <a:off x="3177742" y="100105"/>
            <a:ext cx="5320393" cy="617833"/>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85000"/>
              </a:lnSpc>
              <a:spcBef>
                <a:spcPts val="0"/>
              </a:spcBef>
              <a:spcAft>
                <a:spcPts val="0"/>
              </a:spcAft>
              <a:buClr>
                <a:schemeClr val="dk1"/>
              </a:buClr>
              <a:buSzPts val="4400"/>
              <a:buFont typeface="Century Gothic"/>
              <a:buNone/>
            </a:pPr>
            <a:r>
              <a:rPr lang="en-US" sz="4000" dirty="0"/>
              <a:t>Directory Structure</a:t>
            </a:r>
            <a:endParaRPr sz="4000" dirty="0"/>
          </a:p>
        </p:txBody>
      </p:sp>
      <p:sp>
        <p:nvSpPr>
          <p:cNvPr id="826" name="Google Shape;826;p99"/>
          <p:cNvSpPr txBox="1">
            <a:spLocks noGrp="1"/>
          </p:cNvSpPr>
          <p:nvPr>
            <p:ph type="body" idx="1"/>
          </p:nvPr>
        </p:nvSpPr>
        <p:spPr>
          <a:xfrm>
            <a:off x="325035" y="1026786"/>
            <a:ext cx="11025808" cy="5149462"/>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rgbClr val="40424E"/>
              </a:buClr>
              <a:buSzPts val="2400"/>
              <a:buChar char="•"/>
            </a:pPr>
            <a:r>
              <a:rPr lang="en-US" b="0" i="0" dirty="0">
                <a:solidFill>
                  <a:srgbClr val="40424E"/>
                </a:solidFill>
                <a:ea typeface="Arial"/>
                <a:cs typeface="Arial"/>
                <a:sym typeface="Arial"/>
              </a:rPr>
              <a:t>A </a:t>
            </a:r>
            <a:r>
              <a:rPr lang="en-US" b="1" i="0" dirty="0">
                <a:solidFill>
                  <a:srgbClr val="40424E"/>
                </a:solidFill>
                <a:ea typeface="Arial"/>
                <a:cs typeface="Arial"/>
                <a:sym typeface="Arial"/>
              </a:rPr>
              <a:t>directory</a:t>
            </a:r>
            <a:r>
              <a:rPr lang="en-US" b="0" i="0" dirty="0">
                <a:solidFill>
                  <a:srgbClr val="40424E"/>
                </a:solidFill>
                <a:ea typeface="Arial"/>
                <a:cs typeface="Arial"/>
                <a:sym typeface="Arial"/>
              </a:rPr>
              <a:t> is a container that is used to contain folders and file. It organizes files and folders into a hierarchical manner.</a:t>
            </a:r>
            <a:endParaRPr dirty="0"/>
          </a:p>
          <a:p>
            <a:pPr marL="0" lvl="0" indent="0" algn="l" rtl="0">
              <a:lnSpc>
                <a:spcPct val="95000"/>
              </a:lnSpc>
              <a:spcBef>
                <a:spcPts val="1866"/>
              </a:spcBef>
              <a:spcAft>
                <a:spcPts val="0"/>
              </a:spcAft>
              <a:buClr>
                <a:schemeClr val="dk1"/>
              </a:buClr>
              <a:buSzPts val="2400"/>
              <a:buNone/>
            </a:pPr>
            <a:endParaRPr dirty="0"/>
          </a:p>
        </p:txBody>
      </p:sp>
      <p:pic>
        <p:nvPicPr>
          <p:cNvPr id="827" name="Google Shape;827;p99"/>
          <p:cNvPicPr preferRelativeResize="0"/>
          <p:nvPr/>
        </p:nvPicPr>
        <p:blipFill rotWithShape="1">
          <a:blip r:embed="rId3">
            <a:alphaModFix/>
          </a:blip>
          <a:srcRect/>
          <a:stretch/>
        </p:blipFill>
        <p:spPr>
          <a:xfrm>
            <a:off x="1522412" y="2066925"/>
            <a:ext cx="8181975" cy="38004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4249847" y="282466"/>
            <a:ext cx="4168939" cy="787400"/>
          </a:xfrm>
          <a:prstGeom prst="rect">
            <a:avLst/>
          </a:prstGeom>
          <a:noFill/>
          <a:ln>
            <a:noFill/>
          </a:ln>
        </p:spPr>
        <p:txBody>
          <a:bodyPr spcFirstLastPara="1" wrap="square" lIns="121875" tIns="60925" rIns="121875" bIns="60925" anchor="b" anchorCtr="0">
            <a:normAutofit fontScale="90000"/>
          </a:bodyPr>
          <a:lstStyle/>
          <a:p>
            <a:pPr lvl="0" algn="l" rtl="0">
              <a:lnSpc>
                <a:spcPct val="95000"/>
              </a:lnSpc>
              <a:spcBef>
                <a:spcPts val="600"/>
              </a:spcBef>
              <a:spcAft>
                <a:spcPts val="600"/>
              </a:spcAft>
              <a:buClr>
                <a:schemeClr val="dk1"/>
              </a:buClr>
              <a:buSzPts val="2400"/>
            </a:pPr>
            <a:r>
              <a:rPr lang="en-US" dirty="0">
                <a:latin typeface="Book Antiqua" panose="02040602050305030304" pitchFamily="18" charset="0"/>
              </a:rPr>
              <a:t>Initial Allocation</a:t>
            </a:r>
          </a:p>
        </p:txBody>
      </p:sp>
      <p:sp>
        <p:nvSpPr>
          <p:cNvPr id="124" name="Google Shape;124;p17"/>
          <p:cNvSpPr txBox="1">
            <a:spLocks noGrp="1"/>
          </p:cNvSpPr>
          <p:nvPr>
            <p:ph type="body" idx="1"/>
          </p:nvPr>
        </p:nvSpPr>
        <p:spPr>
          <a:xfrm>
            <a:off x="961698" y="1069866"/>
            <a:ext cx="10105696" cy="4718268"/>
          </a:xfrm>
          <a:prstGeom prst="rect">
            <a:avLst/>
          </a:prstGeom>
          <a:noFill/>
          <a:ln>
            <a:noFill/>
          </a:ln>
        </p:spPr>
        <p:txBody>
          <a:bodyPr spcFirstLastPara="1" wrap="square" lIns="121875" tIns="60925" rIns="121875" bIns="60925" anchor="t" anchorCtr="0">
            <a:normAutofit/>
          </a:bodyPr>
          <a:lstStyle/>
          <a:p>
            <a:pPr>
              <a:lnSpc>
                <a:spcPct val="120000"/>
              </a:lnSpc>
              <a:spcBef>
                <a:spcPts val="1200"/>
              </a:spcBef>
              <a:spcAft>
                <a:spcPts val="600"/>
              </a:spcAft>
              <a:buFont typeface="Arial" panose="020B0604020202020204" pitchFamily="34" charset="0"/>
              <a:buChar char="•"/>
            </a:pPr>
            <a:r>
              <a:rPr lang="en-US" sz="2500" dirty="0">
                <a:latin typeface="Book Antiqua" panose="02040602050305030304" pitchFamily="18" charset="0"/>
              </a:rPr>
              <a:t>Initially each piece of storage is either free or in use. </a:t>
            </a:r>
          </a:p>
          <a:p>
            <a:pPr>
              <a:lnSpc>
                <a:spcPct val="120000"/>
              </a:lnSpc>
              <a:spcBef>
                <a:spcPts val="1200"/>
              </a:spcBef>
              <a:spcAft>
                <a:spcPts val="600"/>
              </a:spcAft>
              <a:buFont typeface="Arial" panose="020B0604020202020204" pitchFamily="34" charset="0"/>
              <a:buChar char="•"/>
            </a:pPr>
            <a:r>
              <a:rPr lang="en-US" sz="2500" dirty="0">
                <a:latin typeface="Book Antiqua" panose="02040602050305030304" pitchFamily="18" charset="0"/>
              </a:rPr>
              <a:t>If free, it is available for dynamic allocation as the execution proceeds. </a:t>
            </a:r>
          </a:p>
          <a:p>
            <a:pPr>
              <a:lnSpc>
                <a:spcPct val="120000"/>
              </a:lnSpc>
              <a:spcBef>
                <a:spcPts val="1200"/>
              </a:spcBef>
              <a:spcAft>
                <a:spcPts val="600"/>
              </a:spcAft>
              <a:buFont typeface="Arial" panose="020B0604020202020204" pitchFamily="34" charset="0"/>
              <a:buChar char="•"/>
            </a:pPr>
            <a:r>
              <a:rPr lang="en-US" sz="2500" dirty="0">
                <a:latin typeface="Book Antiqua" panose="02040602050305030304" pitchFamily="18" charset="0"/>
              </a:rPr>
              <a:t>A storage management system needed several methods to hold track of free storage and structure for free storage allocation as the need appears during execution</a:t>
            </a:r>
            <a:endParaRPr lang="en-US" dirty="0">
              <a:latin typeface="Book Antiqua" panose="02040602050305030304" pitchFamily="18" charset="0"/>
            </a:endParaRPr>
          </a:p>
        </p:txBody>
      </p:sp>
      <p:sp>
        <p:nvSpPr>
          <p:cNvPr id="125" name="Google Shape;125;p17"/>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Tree>
    <p:extLst>
      <p:ext uri="{BB962C8B-B14F-4D97-AF65-F5344CB8AC3E}">
        <p14:creationId xmlns:p14="http://schemas.microsoft.com/office/powerpoint/2010/main" val="647272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100"/>
          <p:cNvSpPr txBox="1">
            <a:spLocks noGrp="1"/>
          </p:cNvSpPr>
          <p:nvPr>
            <p:ph type="title"/>
          </p:nvPr>
        </p:nvSpPr>
        <p:spPr>
          <a:xfrm>
            <a:off x="1943984" y="110360"/>
            <a:ext cx="7689905" cy="746234"/>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dirty="0"/>
              <a:t>Directory Structure(</a:t>
            </a:r>
            <a:r>
              <a:rPr lang="en-US" dirty="0" err="1"/>
              <a:t>Contd</a:t>
            </a:r>
            <a:r>
              <a:rPr lang="en-US" dirty="0"/>
              <a:t>…)</a:t>
            </a:r>
            <a:endParaRPr dirty="0"/>
          </a:p>
        </p:txBody>
      </p:sp>
      <p:sp>
        <p:nvSpPr>
          <p:cNvPr id="833" name="Google Shape;833;p100"/>
          <p:cNvSpPr txBox="1">
            <a:spLocks noGrp="1"/>
          </p:cNvSpPr>
          <p:nvPr>
            <p:ph type="body" idx="1"/>
          </p:nvPr>
        </p:nvSpPr>
        <p:spPr>
          <a:xfrm>
            <a:off x="303212" y="1219200"/>
            <a:ext cx="10971451" cy="49530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rgbClr val="40424E"/>
              </a:buClr>
              <a:buSzPts val="2400"/>
              <a:buChar char="•"/>
            </a:pPr>
            <a:r>
              <a:rPr lang="en-US" b="0" i="0" dirty="0">
                <a:solidFill>
                  <a:srgbClr val="40424E"/>
                </a:solidFill>
                <a:ea typeface="Arial"/>
                <a:cs typeface="Arial"/>
                <a:sym typeface="Arial"/>
              </a:rPr>
              <a:t>There are several logical structures of a directory, these are given below.</a:t>
            </a:r>
            <a:endParaRPr dirty="0"/>
          </a:p>
          <a:p>
            <a:pPr marL="457200" lvl="0" indent="-457200" algn="l" rtl="0">
              <a:lnSpc>
                <a:spcPct val="95000"/>
              </a:lnSpc>
              <a:spcBef>
                <a:spcPts val="1866"/>
              </a:spcBef>
              <a:spcAft>
                <a:spcPts val="0"/>
              </a:spcAft>
              <a:buClr>
                <a:srgbClr val="40424E"/>
              </a:buClr>
              <a:buSzPts val="2400"/>
              <a:buAutoNum type="arabicPeriod"/>
            </a:pPr>
            <a:r>
              <a:rPr lang="en-US" i="0" dirty="0">
                <a:solidFill>
                  <a:srgbClr val="40424E"/>
                </a:solidFill>
                <a:ea typeface="Arial"/>
                <a:cs typeface="Arial"/>
                <a:sym typeface="Arial"/>
              </a:rPr>
              <a:t>Single-level directory</a:t>
            </a:r>
            <a:endParaRPr dirty="0">
              <a:solidFill>
                <a:srgbClr val="40424E"/>
              </a:solidFill>
              <a:ea typeface="Arial"/>
              <a:cs typeface="Arial"/>
              <a:sym typeface="Arial"/>
            </a:endParaRPr>
          </a:p>
          <a:p>
            <a:pPr marL="457200" lvl="0" indent="-457200" algn="l" rtl="0">
              <a:lnSpc>
                <a:spcPct val="95000"/>
              </a:lnSpc>
              <a:spcBef>
                <a:spcPts val="1866"/>
              </a:spcBef>
              <a:spcAft>
                <a:spcPts val="0"/>
              </a:spcAft>
              <a:buClr>
                <a:srgbClr val="40424E"/>
              </a:buClr>
              <a:buSzPts val="2400"/>
              <a:buAutoNum type="arabicPeriod"/>
            </a:pPr>
            <a:r>
              <a:rPr lang="en-US" i="0" dirty="0">
                <a:solidFill>
                  <a:srgbClr val="40424E"/>
                </a:solidFill>
                <a:ea typeface="Arial"/>
                <a:cs typeface="Arial"/>
                <a:sym typeface="Arial"/>
              </a:rPr>
              <a:t>Two-level directory</a:t>
            </a:r>
            <a:endParaRPr dirty="0"/>
          </a:p>
          <a:p>
            <a:pPr marL="457200" lvl="0" indent="-457200" algn="l" rtl="0">
              <a:lnSpc>
                <a:spcPct val="95000"/>
              </a:lnSpc>
              <a:spcBef>
                <a:spcPts val="1866"/>
              </a:spcBef>
              <a:spcAft>
                <a:spcPts val="0"/>
              </a:spcAft>
              <a:buClr>
                <a:srgbClr val="40424E"/>
              </a:buClr>
              <a:buSzPts val="2400"/>
              <a:buAutoNum type="arabicPeriod"/>
            </a:pPr>
            <a:r>
              <a:rPr lang="en-US" i="0" dirty="0">
                <a:solidFill>
                  <a:srgbClr val="40424E"/>
                </a:solidFill>
                <a:ea typeface="Arial"/>
                <a:cs typeface="Arial"/>
                <a:sym typeface="Arial"/>
              </a:rPr>
              <a:t>Tree-structured directory </a:t>
            </a:r>
            <a:endParaRPr dirty="0"/>
          </a:p>
          <a:p>
            <a:pPr marL="457200" lvl="0" indent="-457200" algn="l" rtl="0">
              <a:lnSpc>
                <a:spcPct val="95000"/>
              </a:lnSpc>
              <a:spcBef>
                <a:spcPts val="1866"/>
              </a:spcBef>
              <a:spcAft>
                <a:spcPts val="0"/>
              </a:spcAft>
              <a:buClr>
                <a:srgbClr val="40424E"/>
              </a:buClr>
              <a:buSzPts val="2400"/>
              <a:buAutoNum type="arabicPeriod"/>
            </a:pPr>
            <a:r>
              <a:rPr lang="en-US" i="0" dirty="0">
                <a:solidFill>
                  <a:srgbClr val="40424E"/>
                </a:solidFill>
                <a:ea typeface="Arial"/>
                <a:cs typeface="Arial"/>
                <a:sym typeface="Arial"/>
              </a:rPr>
              <a:t>Acyclic graph directory</a:t>
            </a:r>
            <a:endParaRPr dirty="0">
              <a:solidFill>
                <a:srgbClr val="40424E"/>
              </a:solidFill>
              <a:ea typeface="Arial"/>
              <a:cs typeface="Arial"/>
              <a:sym typeface="Arial"/>
            </a:endParaRPr>
          </a:p>
          <a:p>
            <a:pPr marL="457200" lvl="0" indent="-457200" algn="l" rtl="0">
              <a:lnSpc>
                <a:spcPct val="95000"/>
              </a:lnSpc>
              <a:spcBef>
                <a:spcPts val="1866"/>
              </a:spcBef>
              <a:spcAft>
                <a:spcPts val="0"/>
              </a:spcAft>
              <a:buClr>
                <a:srgbClr val="40424E"/>
              </a:buClr>
              <a:buSzPts val="2400"/>
              <a:buAutoNum type="arabicPeriod"/>
            </a:pPr>
            <a:r>
              <a:rPr lang="en-US" i="0" dirty="0">
                <a:solidFill>
                  <a:srgbClr val="40424E"/>
                </a:solidFill>
                <a:ea typeface="Arial"/>
                <a:cs typeface="Arial"/>
                <a:sym typeface="Arial"/>
              </a:rPr>
              <a:t>General graph directory structure</a:t>
            </a:r>
            <a:endParaRPr dirty="0"/>
          </a:p>
        </p:txBody>
      </p:sp>
      <p:sp>
        <p:nvSpPr>
          <p:cNvPr id="834" name="Google Shape;834;p100"/>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90</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101"/>
          <p:cNvSpPr txBox="1">
            <a:spLocks noGrp="1"/>
          </p:cNvSpPr>
          <p:nvPr>
            <p:ph type="title"/>
          </p:nvPr>
        </p:nvSpPr>
        <p:spPr>
          <a:xfrm>
            <a:off x="74613" y="76200"/>
            <a:ext cx="7886974" cy="790903"/>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sz="4000" dirty="0"/>
              <a:t>1. Single level Directory Structure</a:t>
            </a:r>
            <a:endParaRPr sz="4000" dirty="0"/>
          </a:p>
        </p:txBody>
      </p:sp>
      <p:sp>
        <p:nvSpPr>
          <p:cNvPr id="840" name="Google Shape;840;p101"/>
          <p:cNvSpPr txBox="1">
            <a:spLocks noGrp="1"/>
          </p:cNvSpPr>
          <p:nvPr>
            <p:ph type="body" idx="1"/>
          </p:nvPr>
        </p:nvSpPr>
        <p:spPr>
          <a:xfrm>
            <a:off x="227013" y="997168"/>
            <a:ext cx="11047651" cy="5724307"/>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rgbClr val="40424E"/>
              </a:buClr>
              <a:buSzPts val="2400"/>
              <a:buChar char="•"/>
            </a:pPr>
            <a:r>
              <a:rPr lang="en-US" b="0" i="0" dirty="0">
                <a:solidFill>
                  <a:srgbClr val="40424E"/>
                </a:solidFill>
                <a:ea typeface="Arial"/>
                <a:cs typeface="Arial"/>
                <a:sym typeface="Arial"/>
              </a:rPr>
              <a:t>Single level directory is simplest directory structure. In it all files are contained in same directory which make it easy to support and understand.</a:t>
            </a:r>
            <a:endParaRPr dirty="0"/>
          </a:p>
          <a:p>
            <a:pPr marL="304747" lvl="0" indent="-304747" algn="l" rtl="0">
              <a:lnSpc>
                <a:spcPct val="95000"/>
              </a:lnSpc>
              <a:spcBef>
                <a:spcPts val="1866"/>
              </a:spcBef>
              <a:spcAft>
                <a:spcPts val="0"/>
              </a:spcAft>
              <a:buClr>
                <a:srgbClr val="40424E"/>
              </a:buClr>
              <a:buSzPts val="2400"/>
              <a:buChar char="•"/>
            </a:pPr>
            <a:r>
              <a:rPr lang="en-US" b="0" i="0" dirty="0">
                <a:solidFill>
                  <a:srgbClr val="40424E"/>
                </a:solidFill>
                <a:ea typeface="Arial"/>
                <a:cs typeface="Arial"/>
                <a:sym typeface="Arial"/>
              </a:rPr>
              <a:t>A single level directory has a significant limitation, however, when the number of files increases or when the system has more than one user. Since all the files are in the same directory, they must have the unique name . if two users call their dataset test, then the unique name rule violated.</a:t>
            </a:r>
            <a:endParaRPr dirty="0"/>
          </a:p>
          <a:p>
            <a:pPr marL="0" lvl="0" indent="0" algn="l" rtl="0">
              <a:lnSpc>
                <a:spcPct val="95000"/>
              </a:lnSpc>
              <a:spcBef>
                <a:spcPts val="1866"/>
              </a:spcBef>
              <a:spcAft>
                <a:spcPts val="0"/>
              </a:spcAft>
              <a:buClr>
                <a:schemeClr val="dk1"/>
              </a:buClr>
              <a:buSzPts val="2400"/>
              <a:buNone/>
            </a:pPr>
            <a:endParaRPr dirty="0"/>
          </a:p>
        </p:txBody>
      </p:sp>
      <p:sp>
        <p:nvSpPr>
          <p:cNvPr id="841" name="Google Shape;841;p101"/>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91</a:t>
            </a:fld>
            <a:endParaRPr/>
          </a:p>
        </p:txBody>
      </p:sp>
      <p:pic>
        <p:nvPicPr>
          <p:cNvPr id="842" name="Google Shape;842;p101"/>
          <p:cNvPicPr preferRelativeResize="0"/>
          <p:nvPr/>
        </p:nvPicPr>
        <p:blipFill rotWithShape="1">
          <a:blip r:embed="rId3">
            <a:alphaModFix/>
          </a:blip>
          <a:srcRect/>
          <a:stretch/>
        </p:blipFill>
        <p:spPr>
          <a:xfrm>
            <a:off x="1836063" y="3429000"/>
            <a:ext cx="7829550" cy="2895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102"/>
          <p:cNvSpPr txBox="1">
            <a:spLocks noGrp="1"/>
          </p:cNvSpPr>
          <p:nvPr>
            <p:ph type="title"/>
          </p:nvPr>
        </p:nvSpPr>
        <p:spPr>
          <a:xfrm>
            <a:off x="1399435" y="136524"/>
            <a:ext cx="9389953" cy="638503"/>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sz="3800" dirty="0"/>
              <a:t>Single level Directory Structure(</a:t>
            </a:r>
            <a:r>
              <a:rPr lang="en-US" sz="3800" dirty="0" err="1"/>
              <a:t>Contd</a:t>
            </a:r>
            <a:r>
              <a:rPr lang="en-US" sz="3800" dirty="0"/>
              <a:t>…)</a:t>
            </a:r>
            <a:endParaRPr sz="3800" dirty="0"/>
          </a:p>
        </p:txBody>
      </p:sp>
      <p:sp>
        <p:nvSpPr>
          <p:cNvPr id="848" name="Google Shape;848;p102"/>
          <p:cNvSpPr txBox="1">
            <a:spLocks noGrp="1"/>
          </p:cNvSpPr>
          <p:nvPr>
            <p:ph type="body" idx="1"/>
          </p:nvPr>
        </p:nvSpPr>
        <p:spPr>
          <a:xfrm>
            <a:off x="227012" y="1143000"/>
            <a:ext cx="11047651" cy="5029200"/>
          </a:xfrm>
          <a:prstGeom prst="rect">
            <a:avLst/>
          </a:prstGeom>
          <a:noFill/>
          <a:ln>
            <a:noFill/>
          </a:ln>
        </p:spPr>
        <p:txBody>
          <a:bodyPr spcFirstLastPara="1" wrap="square" lIns="121875" tIns="60925" rIns="121875" bIns="60925" anchor="t" anchorCtr="0">
            <a:normAutofit lnSpcReduction="10000"/>
          </a:bodyPr>
          <a:lstStyle/>
          <a:p>
            <a:pPr marL="0" lvl="0" indent="0" algn="l" rtl="0">
              <a:lnSpc>
                <a:spcPct val="95000"/>
              </a:lnSpc>
              <a:spcBef>
                <a:spcPts val="0"/>
              </a:spcBef>
              <a:spcAft>
                <a:spcPts val="0"/>
              </a:spcAft>
              <a:buClr>
                <a:srgbClr val="40424E"/>
              </a:buClr>
              <a:buSzPts val="2400"/>
              <a:buNone/>
            </a:pPr>
            <a:r>
              <a:rPr lang="en-US" b="1" i="0" dirty="0">
                <a:solidFill>
                  <a:srgbClr val="40424E"/>
                </a:solidFill>
                <a:ea typeface="Arial"/>
                <a:cs typeface="Arial"/>
                <a:sym typeface="Arial"/>
              </a:rPr>
              <a:t>Advantages:</a:t>
            </a:r>
            <a:endParaRPr b="0" i="0" dirty="0">
              <a:solidFill>
                <a:srgbClr val="40424E"/>
              </a:solidFill>
              <a:ea typeface="Arial"/>
              <a:cs typeface="Arial"/>
              <a:sym typeface="Arial"/>
            </a:endParaRPr>
          </a:p>
          <a:p>
            <a:pPr marL="304747" lvl="0" indent="-304747" algn="l" rtl="0">
              <a:lnSpc>
                <a:spcPct val="95000"/>
              </a:lnSpc>
              <a:spcBef>
                <a:spcPts val="1866"/>
              </a:spcBef>
              <a:spcAft>
                <a:spcPts val="0"/>
              </a:spcAft>
              <a:buClr>
                <a:srgbClr val="40424E"/>
              </a:buClr>
              <a:buSzPts val="2400"/>
              <a:buFont typeface="Arial"/>
              <a:buChar char="•"/>
            </a:pPr>
            <a:r>
              <a:rPr lang="en-US" b="0" i="0" dirty="0">
                <a:solidFill>
                  <a:srgbClr val="40424E"/>
                </a:solidFill>
                <a:ea typeface="Arial"/>
                <a:cs typeface="Arial"/>
                <a:sym typeface="Arial"/>
              </a:rPr>
              <a:t>Since it is a single directory, so its implementation is very easy.</a:t>
            </a:r>
            <a:endParaRPr dirty="0"/>
          </a:p>
          <a:p>
            <a:pPr marL="304747" lvl="0" indent="-304747" algn="l" rtl="0">
              <a:lnSpc>
                <a:spcPct val="95000"/>
              </a:lnSpc>
              <a:spcBef>
                <a:spcPts val="1866"/>
              </a:spcBef>
              <a:spcAft>
                <a:spcPts val="0"/>
              </a:spcAft>
              <a:buClr>
                <a:srgbClr val="40424E"/>
              </a:buClr>
              <a:buSzPts val="2400"/>
              <a:buFont typeface="Arial"/>
              <a:buChar char="•"/>
            </a:pPr>
            <a:r>
              <a:rPr lang="en-US" b="0" i="0" dirty="0">
                <a:solidFill>
                  <a:srgbClr val="40424E"/>
                </a:solidFill>
                <a:ea typeface="Arial"/>
                <a:cs typeface="Arial"/>
                <a:sym typeface="Arial"/>
              </a:rPr>
              <a:t>If the files are smaller in size, searching will become faster.</a:t>
            </a:r>
            <a:endParaRPr dirty="0"/>
          </a:p>
          <a:p>
            <a:pPr marL="304747" lvl="0" indent="-304747" algn="l" rtl="0">
              <a:lnSpc>
                <a:spcPct val="95000"/>
              </a:lnSpc>
              <a:spcBef>
                <a:spcPts val="1866"/>
              </a:spcBef>
              <a:spcAft>
                <a:spcPts val="0"/>
              </a:spcAft>
              <a:buClr>
                <a:srgbClr val="40424E"/>
              </a:buClr>
              <a:buSzPts val="2400"/>
              <a:buFont typeface="Arial"/>
              <a:buChar char="•"/>
            </a:pPr>
            <a:r>
              <a:rPr lang="en-US" b="0" i="0" dirty="0">
                <a:solidFill>
                  <a:srgbClr val="40424E"/>
                </a:solidFill>
                <a:ea typeface="Arial"/>
                <a:cs typeface="Arial"/>
                <a:sym typeface="Arial"/>
              </a:rPr>
              <a:t>The operations like file creation, searching, deletion, updating are very easy in such a directory structure.</a:t>
            </a:r>
            <a:endParaRPr dirty="0"/>
          </a:p>
          <a:p>
            <a:pPr marL="0" lvl="0" indent="0" algn="l" rtl="0">
              <a:lnSpc>
                <a:spcPct val="95000"/>
              </a:lnSpc>
              <a:spcBef>
                <a:spcPts val="1866"/>
              </a:spcBef>
              <a:spcAft>
                <a:spcPts val="0"/>
              </a:spcAft>
              <a:buClr>
                <a:srgbClr val="40424E"/>
              </a:buClr>
              <a:buSzPts val="2400"/>
              <a:buNone/>
            </a:pPr>
            <a:r>
              <a:rPr lang="en-US" b="1" i="0" dirty="0">
                <a:solidFill>
                  <a:srgbClr val="40424E"/>
                </a:solidFill>
                <a:ea typeface="Arial"/>
                <a:cs typeface="Arial"/>
                <a:sym typeface="Arial"/>
              </a:rPr>
              <a:t>Disadvantages:</a:t>
            </a:r>
            <a:endParaRPr b="0" i="0" dirty="0">
              <a:solidFill>
                <a:srgbClr val="40424E"/>
              </a:solidFill>
              <a:ea typeface="Arial"/>
              <a:cs typeface="Arial"/>
              <a:sym typeface="Arial"/>
            </a:endParaRPr>
          </a:p>
          <a:p>
            <a:pPr marL="304747" lvl="0" indent="-304747" algn="l" rtl="0">
              <a:lnSpc>
                <a:spcPct val="95000"/>
              </a:lnSpc>
              <a:spcBef>
                <a:spcPts val="1866"/>
              </a:spcBef>
              <a:spcAft>
                <a:spcPts val="0"/>
              </a:spcAft>
              <a:buClr>
                <a:srgbClr val="40424E"/>
              </a:buClr>
              <a:buSzPts val="2400"/>
              <a:buFont typeface="Arial"/>
              <a:buChar char="•"/>
            </a:pPr>
            <a:r>
              <a:rPr lang="en-US" b="0" i="0" dirty="0">
                <a:solidFill>
                  <a:srgbClr val="40424E"/>
                </a:solidFill>
                <a:ea typeface="Arial"/>
                <a:cs typeface="Arial"/>
                <a:sym typeface="Arial"/>
              </a:rPr>
              <a:t>There may chance of name collision because two files can not have the same name.</a:t>
            </a:r>
            <a:endParaRPr dirty="0"/>
          </a:p>
          <a:p>
            <a:pPr marL="304747" lvl="0" indent="-304747" algn="l" rtl="0">
              <a:lnSpc>
                <a:spcPct val="95000"/>
              </a:lnSpc>
              <a:spcBef>
                <a:spcPts val="1866"/>
              </a:spcBef>
              <a:spcAft>
                <a:spcPts val="0"/>
              </a:spcAft>
              <a:buClr>
                <a:srgbClr val="40424E"/>
              </a:buClr>
              <a:buSzPts val="2400"/>
              <a:buFont typeface="Arial"/>
              <a:buChar char="•"/>
            </a:pPr>
            <a:r>
              <a:rPr lang="en-US" b="0" i="0" dirty="0">
                <a:solidFill>
                  <a:srgbClr val="40424E"/>
                </a:solidFill>
                <a:ea typeface="Arial"/>
                <a:cs typeface="Arial"/>
                <a:sym typeface="Arial"/>
              </a:rPr>
              <a:t>Searching will become time taking if the directory is large.</a:t>
            </a:r>
            <a:endParaRPr dirty="0"/>
          </a:p>
          <a:p>
            <a:pPr marL="304747" lvl="0" indent="-304747" algn="l" rtl="0">
              <a:lnSpc>
                <a:spcPct val="95000"/>
              </a:lnSpc>
              <a:spcBef>
                <a:spcPts val="1866"/>
              </a:spcBef>
              <a:spcAft>
                <a:spcPts val="0"/>
              </a:spcAft>
              <a:buClr>
                <a:srgbClr val="40424E"/>
              </a:buClr>
              <a:buSzPts val="2400"/>
              <a:buFont typeface="Arial"/>
              <a:buChar char="•"/>
            </a:pPr>
            <a:r>
              <a:rPr lang="en-US" b="0" i="0" dirty="0">
                <a:solidFill>
                  <a:srgbClr val="40424E"/>
                </a:solidFill>
                <a:ea typeface="Arial"/>
                <a:cs typeface="Arial"/>
                <a:sym typeface="Arial"/>
              </a:rPr>
              <a:t>In this can not group the same type of files together.</a:t>
            </a:r>
            <a:endParaRPr dirty="0"/>
          </a:p>
          <a:p>
            <a:pPr marL="304747" lvl="0" indent="-152347" algn="l" rtl="0">
              <a:lnSpc>
                <a:spcPct val="95000"/>
              </a:lnSpc>
              <a:spcBef>
                <a:spcPts val="1866"/>
              </a:spcBef>
              <a:spcAft>
                <a:spcPts val="0"/>
              </a:spcAft>
              <a:buClr>
                <a:schemeClr val="dk1"/>
              </a:buClr>
              <a:buSzPts val="2400"/>
              <a:buNone/>
            </a:pPr>
            <a:endParaRPr dirty="0"/>
          </a:p>
        </p:txBody>
      </p:sp>
      <p:sp>
        <p:nvSpPr>
          <p:cNvPr id="849" name="Google Shape;849;p102"/>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92</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103"/>
          <p:cNvSpPr txBox="1">
            <a:spLocks noGrp="1"/>
          </p:cNvSpPr>
          <p:nvPr>
            <p:ph type="title"/>
          </p:nvPr>
        </p:nvSpPr>
        <p:spPr>
          <a:xfrm>
            <a:off x="3556683" y="0"/>
            <a:ext cx="5075457" cy="8382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rgbClr val="40424E"/>
              </a:buClr>
              <a:buSzPts val="4400"/>
              <a:buFont typeface="Arial"/>
              <a:buNone/>
            </a:pPr>
            <a:r>
              <a:rPr lang="en-US" sz="3800" dirty="0">
                <a:sym typeface="Arial"/>
              </a:rPr>
              <a:t>2. Two-level directory </a:t>
            </a:r>
            <a:endParaRPr sz="3800" dirty="0"/>
          </a:p>
        </p:txBody>
      </p:sp>
      <p:sp>
        <p:nvSpPr>
          <p:cNvPr id="855" name="Google Shape;855;p103"/>
          <p:cNvSpPr txBox="1">
            <a:spLocks noGrp="1"/>
          </p:cNvSpPr>
          <p:nvPr>
            <p:ph type="body" idx="1"/>
          </p:nvPr>
        </p:nvSpPr>
        <p:spPr>
          <a:xfrm>
            <a:off x="379412" y="914400"/>
            <a:ext cx="10895251" cy="5867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rgbClr val="40424E"/>
              </a:buClr>
              <a:buSzPts val="2000"/>
              <a:buChar char="•"/>
            </a:pPr>
            <a:r>
              <a:rPr lang="en-US" sz="2000" b="0" i="0" dirty="0">
                <a:solidFill>
                  <a:srgbClr val="40424E"/>
                </a:solidFill>
                <a:ea typeface="Arial"/>
                <a:cs typeface="Arial"/>
                <a:sym typeface="Arial"/>
              </a:rPr>
              <a:t>As we have seen, a single level directory often leads to confusion of files names among different users. the solution to this problem is to create a separate directory for each user.</a:t>
            </a:r>
            <a:endParaRPr dirty="0"/>
          </a:p>
          <a:p>
            <a:pPr marL="304747" lvl="0" indent="-304747" algn="l" rtl="0">
              <a:lnSpc>
                <a:spcPct val="95000"/>
              </a:lnSpc>
              <a:spcBef>
                <a:spcPts val="1866"/>
              </a:spcBef>
              <a:spcAft>
                <a:spcPts val="0"/>
              </a:spcAft>
              <a:buClr>
                <a:srgbClr val="40424E"/>
              </a:buClr>
              <a:buSzPts val="2000"/>
              <a:buChar char="•"/>
            </a:pPr>
            <a:r>
              <a:rPr lang="en-US" sz="2000" b="0" i="0" dirty="0">
                <a:solidFill>
                  <a:srgbClr val="40424E"/>
                </a:solidFill>
                <a:ea typeface="Arial"/>
                <a:cs typeface="Arial"/>
                <a:sym typeface="Arial"/>
              </a:rPr>
              <a:t>In the two-level directory structure, each user has there own </a:t>
            </a:r>
            <a:r>
              <a:rPr lang="en-US" sz="2000" b="0" i="1" dirty="0">
                <a:solidFill>
                  <a:srgbClr val="40424E"/>
                </a:solidFill>
                <a:ea typeface="Arial"/>
                <a:cs typeface="Arial"/>
                <a:sym typeface="Arial"/>
              </a:rPr>
              <a:t>user files directory (UFD)</a:t>
            </a:r>
            <a:r>
              <a:rPr lang="en-US" sz="2000" b="0" i="0" dirty="0">
                <a:solidFill>
                  <a:srgbClr val="40424E"/>
                </a:solidFill>
                <a:ea typeface="Arial"/>
                <a:cs typeface="Arial"/>
                <a:sym typeface="Arial"/>
              </a:rPr>
              <a:t>. The UFDs has similar structures, but each lists only the files of a single user. system’s </a:t>
            </a:r>
            <a:r>
              <a:rPr lang="en-US" sz="2000" b="0" i="1" dirty="0">
                <a:solidFill>
                  <a:srgbClr val="40424E"/>
                </a:solidFill>
                <a:ea typeface="Arial"/>
                <a:cs typeface="Arial"/>
                <a:sym typeface="Arial"/>
              </a:rPr>
              <a:t>master file directory (MFD)</a:t>
            </a:r>
            <a:r>
              <a:rPr lang="en-US" sz="2000" b="0" i="0" dirty="0">
                <a:solidFill>
                  <a:srgbClr val="40424E"/>
                </a:solidFill>
                <a:ea typeface="Arial"/>
                <a:cs typeface="Arial"/>
                <a:sym typeface="Arial"/>
              </a:rPr>
              <a:t> is searches whenever a new user id=s logged in. The MFD is indexed by username or account number, and each entry points to the UFD for that user.</a:t>
            </a:r>
            <a:endParaRPr dirty="0"/>
          </a:p>
          <a:p>
            <a:pPr marL="0" lvl="0" indent="0" algn="l" rtl="0">
              <a:lnSpc>
                <a:spcPct val="95000"/>
              </a:lnSpc>
              <a:spcBef>
                <a:spcPts val="1866"/>
              </a:spcBef>
              <a:spcAft>
                <a:spcPts val="0"/>
              </a:spcAft>
              <a:buClr>
                <a:schemeClr val="dk1"/>
              </a:buClr>
              <a:buSzPts val="2400"/>
              <a:buNone/>
            </a:pPr>
            <a:endParaRPr b="0" i="0" dirty="0">
              <a:solidFill>
                <a:srgbClr val="40424E"/>
              </a:solidFill>
              <a:ea typeface="Arial"/>
              <a:cs typeface="Arial"/>
              <a:sym typeface="Arial"/>
            </a:endParaRPr>
          </a:p>
          <a:p>
            <a:pPr marL="304747" lvl="0" indent="-152347" algn="l" rtl="0">
              <a:lnSpc>
                <a:spcPct val="95000"/>
              </a:lnSpc>
              <a:spcBef>
                <a:spcPts val="1866"/>
              </a:spcBef>
              <a:spcAft>
                <a:spcPts val="0"/>
              </a:spcAft>
              <a:buClr>
                <a:schemeClr val="dk1"/>
              </a:buClr>
              <a:buSzPts val="2400"/>
              <a:buNone/>
            </a:pPr>
            <a:endParaRPr dirty="0"/>
          </a:p>
        </p:txBody>
      </p:sp>
      <p:sp>
        <p:nvSpPr>
          <p:cNvPr id="856" name="Google Shape;856;p103"/>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93</a:t>
            </a:fld>
            <a:endParaRPr/>
          </a:p>
        </p:txBody>
      </p:sp>
      <p:pic>
        <p:nvPicPr>
          <p:cNvPr id="857" name="Google Shape;857;p103"/>
          <p:cNvPicPr preferRelativeResize="0"/>
          <p:nvPr/>
        </p:nvPicPr>
        <p:blipFill rotWithShape="1">
          <a:blip r:embed="rId3">
            <a:alphaModFix/>
          </a:blip>
          <a:srcRect/>
          <a:stretch/>
        </p:blipFill>
        <p:spPr>
          <a:xfrm>
            <a:off x="2189162" y="2971800"/>
            <a:ext cx="7810500" cy="3619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104"/>
          <p:cNvSpPr txBox="1">
            <a:spLocks noGrp="1"/>
          </p:cNvSpPr>
          <p:nvPr>
            <p:ph type="title"/>
          </p:nvPr>
        </p:nvSpPr>
        <p:spPr>
          <a:xfrm>
            <a:off x="2830951" y="207578"/>
            <a:ext cx="7164388" cy="706821"/>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rgbClr val="40424E"/>
              </a:buClr>
              <a:buSzPts val="4400"/>
              <a:buFont typeface="Arial"/>
              <a:buNone/>
            </a:pPr>
            <a:r>
              <a:rPr lang="en-US" sz="3800" dirty="0">
                <a:sym typeface="Arial"/>
              </a:rPr>
              <a:t>Two-level directory (</a:t>
            </a:r>
            <a:r>
              <a:rPr lang="en-US" sz="3800" dirty="0" err="1">
                <a:sym typeface="Arial"/>
              </a:rPr>
              <a:t>contd</a:t>
            </a:r>
            <a:r>
              <a:rPr lang="en-US" sz="3800" dirty="0">
                <a:sym typeface="Arial"/>
              </a:rPr>
              <a:t>…)</a:t>
            </a:r>
            <a:endParaRPr sz="3800" dirty="0"/>
          </a:p>
        </p:txBody>
      </p:sp>
      <p:sp>
        <p:nvSpPr>
          <p:cNvPr id="863" name="Google Shape;863;p104"/>
          <p:cNvSpPr txBox="1">
            <a:spLocks noGrp="1"/>
          </p:cNvSpPr>
          <p:nvPr>
            <p:ph type="body" idx="1"/>
          </p:nvPr>
        </p:nvSpPr>
        <p:spPr>
          <a:xfrm>
            <a:off x="455612" y="1143000"/>
            <a:ext cx="10819051" cy="5029200"/>
          </a:xfrm>
          <a:prstGeom prst="rect">
            <a:avLst/>
          </a:prstGeom>
          <a:noFill/>
          <a:ln>
            <a:noFill/>
          </a:ln>
        </p:spPr>
        <p:txBody>
          <a:bodyPr spcFirstLastPara="1" wrap="square" lIns="121875" tIns="60925" rIns="121875" bIns="60925" anchor="t" anchorCtr="0">
            <a:normAutofit/>
          </a:bodyPr>
          <a:lstStyle/>
          <a:p>
            <a:pPr marL="0" lvl="0" indent="0" algn="l" rtl="0">
              <a:lnSpc>
                <a:spcPct val="95000"/>
              </a:lnSpc>
              <a:spcBef>
                <a:spcPts val="0"/>
              </a:spcBef>
              <a:spcAft>
                <a:spcPts val="0"/>
              </a:spcAft>
              <a:buClr>
                <a:srgbClr val="40424E"/>
              </a:buClr>
              <a:buSzPts val="2400"/>
              <a:buNone/>
            </a:pPr>
            <a:r>
              <a:rPr lang="en-US" b="1" i="0" dirty="0">
                <a:solidFill>
                  <a:srgbClr val="40424E"/>
                </a:solidFill>
                <a:ea typeface="Arial"/>
                <a:cs typeface="Arial"/>
                <a:sym typeface="Arial"/>
              </a:rPr>
              <a:t>Advantages:</a:t>
            </a:r>
            <a:endParaRPr b="0" i="0" dirty="0">
              <a:solidFill>
                <a:srgbClr val="40424E"/>
              </a:solidFill>
              <a:ea typeface="Arial"/>
              <a:cs typeface="Arial"/>
              <a:sym typeface="Arial"/>
            </a:endParaRPr>
          </a:p>
          <a:p>
            <a:pPr marL="304747" lvl="0" indent="-304747" algn="l" rtl="0">
              <a:lnSpc>
                <a:spcPct val="95000"/>
              </a:lnSpc>
              <a:spcBef>
                <a:spcPts val="1866"/>
              </a:spcBef>
              <a:spcAft>
                <a:spcPts val="0"/>
              </a:spcAft>
              <a:buClr>
                <a:srgbClr val="40424E"/>
              </a:buClr>
              <a:buSzPts val="2400"/>
              <a:buFont typeface="Arial"/>
              <a:buChar char="•"/>
            </a:pPr>
            <a:r>
              <a:rPr lang="en-US" b="0" i="0" dirty="0">
                <a:solidFill>
                  <a:srgbClr val="40424E"/>
                </a:solidFill>
                <a:ea typeface="Arial"/>
                <a:cs typeface="Arial"/>
                <a:sym typeface="Arial"/>
              </a:rPr>
              <a:t>We can give full path like /User-name/directory-name/.</a:t>
            </a:r>
            <a:endParaRPr dirty="0"/>
          </a:p>
          <a:p>
            <a:pPr marL="304747" lvl="0" indent="-304747" algn="l" rtl="0">
              <a:lnSpc>
                <a:spcPct val="95000"/>
              </a:lnSpc>
              <a:spcBef>
                <a:spcPts val="1866"/>
              </a:spcBef>
              <a:spcAft>
                <a:spcPts val="0"/>
              </a:spcAft>
              <a:buClr>
                <a:srgbClr val="40424E"/>
              </a:buClr>
              <a:buSzPts val="2400"/>
              <a:buFont typeface="Arial"/>
              <a:buChar char="•"/>
            </a:pPr>
            <a:r>
              <a:rPr lang="en-US" b="0" i="0" dirty="0">
                <a:solidFill>
                  <a:srgbClr val="40424E"/>
                </a:solidFill>
                <a:ea typeface="Arial"/>
                <a:cs typeface="Arial"/>
                <a:sym typeface="Arial"/>
              </a:rPr>
              <a:t>Different users can have same directory as well as file name.</a:t>
            </a:r>
            <a:endParaRPr dirty="0"/>
          </a:p>
          <a:p>
            <a:pPr marL="304747" lvl="0" indent="-304747" algn="l" rtl="0">
              <a:lnSpc>
                <a:spcPct val="95000"/>
              </a:lnSpc>
              <a:spcBef>
                <a:spcPts val="1866"/>
              </a:spcBef>
              <a:spcAft>
                <a:spcPts val="0"/>
              </a:spcAft>
              <a:buClr>
                <a:srgbClr val="40424E"/>
              </a:buClr>
              <a:buSzPts val="2400"/>
              <a:buFont typeface="Arial"/>
              <a:buChar char="•"/>
            </a:pPr>
            <a:r>
              <a:rPr lang="en-US" b="0" i="0" dirty="0">
                <a:solidFill>
                  <a:srgbClr val="40424E"/>
                </a:solidFill>
                <a:ea typeface="Arial"/>
                <a:cs typeface="Arial"/>
                <a:sym typeface="Arial"/>
              </a:rPr>
              <a:t>Searching of files become more easy due to path name and user-grouping.</a:t>
            </a:r>
            <a:endParaRPr dirty="0"/>
          </a:p>
          <a:p>
            <a:pPr marL="0" lvl="0" indent="0" algn="l" rtl="0">
              <a:lnSpc>
                <a:spcPct val="95000"/>
              </a:lnSpc>
              <a:spcBef>
                <a:spcPts val="1866"/>
              </a:spcBef>
              <a:spcAft>
                <a:spcPts val="0"/>
              </a:spcAft>
              <a:buClr>
                <a:srgbClr val="40424E"/>
              </a:buClr>
              <a:buSzPts val="2400"/>
              <a:buNone/>
            </a:pPr>
            <a:r>
              <a:rPr lang="en-US" b="1" i="0" dirty="0">
                <a:solidFill>
                  <a:srgbClr val="40424E"/>
                </a:solidFill>
                <a:ea typeface="Arial"/>
                <a:cs typeface="Arial"/>
                <a:sym typeface="Arial"/>
              </a:rPr>
              <a:t>Disadvantages:</a:t>
            </a:r>
            <a:endParaRPr b="0" i="0" dirty="0">
              <a:solidFill>
                <a:srgbClr val="40424E"/>
              </a:solidFill>
              <a:ea typeface="Arial"/>
              <a:cs typeface="Arial"/>
              <a:sym typeface="Arial"/>
            </a:endParaRPr>
          </a:p>
          <a:p>
            <a:pPr marL="304747" lvl="0" indent="-304747" algn="l" rtl="0">
              <a:lnSpc>
                <a:spcPct val="95000"/>
              </a:lnSpc>
              <a:spcBef>
                <a:spcPts val="1866"/>
              </a:spcBef>
              <a:spcAft>
                <a:spcPts val="0"/>
              </a:spcAft>
              <a:buClr>
                <a:srgbClr val="40424E"/>
              </a:buClr>
              <a:buSzPts val="2400"/>
              <a:buFont typeface="Arial"/>
              <a:buChar char="•"/>
            </a:pPr>
            <a:r>
              <a:rPr lang="en-US" b="0" i="0" dirty="0">
                <a:solidFill>
                  <a:srgbClr val="40424E"/>
                </a:solidFill>
                <a:ea typeface="Arial"/>
                <a:cs typeface="Arial"/>
                <a:sym typeface="Arial"/>
              </a:rPr>
              <a:t>A user is not allowed to share files with other users.</a:t>
            </a:r>
            <a:endParaRPr dirty="0"/>
          </a:p>
          <a:p>
            <a:pPr marL="304747" lvl="0" indent="-304747" algn="l" rtl="0">
              <a:lnSpc>
                <a:spcPct val="95000"/>
              </a:lnSpc>
              <a:spcBef>
                <a:spcPts val="1866"/>
              </a:spcBef>
              <a:spcAft>
                <a:spcPts val="0"/>
              </a:spcAft>
              <a:buClr>
                <a:srgbClr val="40424E"/>
              </a:buClr>
              <a:buSzPts val="2400"/>
              <a:buFont typeface="Arial"/>
              <a:buChar char="•"/>
            </a:pPr>
            <a:r>
              <a:rPr lang="en-US" b="0" i="0" dirty="0">
                <a:solidFill>
                  <a:srgbClr val="40424E"/>
                </a:solidFill>
                <a:ea typeface="Arial"/>
                <a:cs typeface="Arial"/>
                <a:sym typeface="Arial"/>
              </a:rPr>
              <a:t>Still it not very scalable, two files of the same type cannot be grouped together in the same user</a:t>
            </a:r>
            <a:endParaRPr dirty="0"/>
          </a:p>
          <a:p>
            <a:pPr marL="304747" lvl="0" indent="-152347" algn="l" rtl="0">
              <a:lnSpc>
                <a:spcPct val="95000"/>
              </a:lnSpc>
              <a:spcBef>
                <a:spcPts val="1866"/>
              </a:spcBef>
              <a:spcAft>
                <a:spcPts val="0"/>
              </a:spcAft>
              <a:buClr>
                <a:schemeClr val="dk1"/>
              </a:buClr>
              <a:buSzPts val="2400"/>
              <a:buNone/>
            </a:pPr>
            <a:endParaRPr dirty="0"/>
          </a:p>
        </p:txBody>
      </p:sp>
      <p:sp>
        <p:nvSpPr>
          <p:cNvPr id="864" name="Google Shape;864;p104"/>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94</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105"/>
          <p:cNvSpPr txBox="1">
            <a:spLocks noGrp="1"/>
          </p:cNvSpPr>
          <p:nvPr>
            <p:ph type="title"/>
          </p:nvPr>
        </p:nvSpPr>
        <p:spPr>
          <a:xfrm>
            <a:off x="303212" y="76200"/>
            <a:ext cx="10971451" cy="838200"/>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rgbClr val="40424E"/>
              </a:buClr>
              <a:buSzPts val="4400"/>
              <a:buFont typeface="Arial"/>
              <a:buNone/>
            </a:pPr>
            <a:r>
              <a:rPr lang="en-US" sz="3800" dirty="0">
                <a:sym typeface="Arial"/>
              </a:rPr>
              <a:t>3. Tree-structured directory</a:t>
            </a:r>
            <a:endParaRPr sz="3800" dirty="0"/>
          </a:p>
        </p:txBody>
      </p:sp>
      <p:sp>
        <p:nvSpPr>
          <p:cNvPr id="870" name="Google Shape;870;p105"/>
          <p:cNvSpPr txBox="1">
            <a:spLocks noGrp="1"/>
          </p:cNvSpPr>
          <p:nvPr>
            <p:ph type="body" idx="1"/>
          </p:nvPr>
        </p:nvSpPr>
        <p:spPr>
          <a:xfrm>
            <a:off x="303212" y="1066800"/>
            <a:ext cx="10971451" cy="5105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rgbClr val="40424E"/>
              </a:buClr>
              <a:buSzPts val="1800"/>
              <a:buChar char="•"/>
            </a:pPr>
            <a:r>
              <a:rPr lang="en-US" sz="1800" b="0" i="0" dirty="0">
                <a:solidFill>
                  <a:srgbClr val="40424E"/>
                </a:solidFill>
                <a:ea typeface="Arial"/>
                <a:cs typeface="Arial"/>
                <a:sym typeface="Arial"/>
              </a:rPr>
              <a:t>Once we have seen a two-level directory as a tree of height 2, the natural generalization is to extend the directory structure to a tree of arbitrary height.</a:t>
            </a:r>
            <a:br>
              <a:rPr lang="en-US" sz="1800" dirty="0"/>
            </a:br>
            <a:endParaRPr sz="1800" dirty="0"/>
          </a:p>
          <a:p>
            <a:pPr marL="304747" lvl="0" indent="-304747" algn="l" rtl="0">
              <a:lnSpc>
                <a:spcPct val="95000"/>
              </a:lnSpc>
              <a:spcBef>
                <a:spcPts val="1866"/>
              </a:spcBef>
              <a:spcAft>
                <a:spcPts val="0"/>
              </a:spcAft>
              <a:buClr>
                <a:srgbClr val="40424E"/>
              </a:buClr>
              <a:buSzPts val="1800"/>
              <a:buChar char="•"/>
            </a:pPr>
            <a:r>
              <a:rPr lang="en-US" sz="1800" b="0" i="0" dirty="0">
                <a:solidFill>
                  <a:srgbClr val="40424E"/>
                </a:solidFill>
                <a:ea typeface="Arial"/>
                <a:cs typeface="Arial"/>
                <a:sym typeface="Arial"/>
              </a:rPr>
              <a:t>This generalization allows the user to create there own subdirectories and to organize </a:t>
            </a:r>
            <a:r>
              <a:rPr lang="en-US" sz="1800" dirty="0">
                <a:solidFill>
                  <a:srgbClr val="40424E"/>
                </a:solidFill>
                <a:ea typeface="Arial"/>
                <a:cs typeface="Arial"/>
                <a:sym typeface="Arial"/>
              </a:rPr>
              <a:t>on their files accordingly</a:t>
            </a:r>
            <a:endParaRPr dirty="0"/>
          </a:p>
        </p:txBody>
      </p:sp>
      <p:sp>
        <p:nvSpPr>
          <p:cNvPr id="871" name="Google Shape;871;p105"/>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95</a:t>
            </a:fld>
            <a:endParaRPr/>
          </a:p>
        </p:txBody>
      </p:sp>
      <p:pic>
        <p:nvPicPr>
          <p:cNvPr id="872" name="Google Shape;872;p105"/>
          <p:cNvPicPr preferRelativeResize="0"/>
          <p:nvPr/>
        </p:nvPicPr>
        <p:blipFill rotWithShape="1">
          <a:blip r:embed="rId3">
            <a:alphaModFix/>
          </a:blip>
          <a:srcRect/>
          <a:stretch/>
        </p:blipFill>
        <p:spPr>
          <a:xfrm>
            <a:off x="1598612" y="2438400"/>
            <a:ext cx="7591425" cy="4286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106"/>
          <p:cNvSpPr txBox="1">
            <a:spLocks noGrp="1"/>
          </p:cNvSpPr>
          <p:nvPr>
            <p:ph type="title"/>
          </p:nvPr>
        </p:nvSpPr>
        <p:spPr>
          <a:xfrm>
            <a:off x="2799365" y="76200"/>
            <a:ext cx="7324671" cy="609599"/>
          </a:xfrm>
          <a:prstGeom prst="rect">
            <a:avLst/>
          </a:prstGeom>
          <a:noFill/>
          <a:ln>
            <a:noFill/>
          </a:ln>
        </p:spPr>
        <p:txBody>
          <a:bodyPr spcFirstLastPara="1" wrap="square" lIns="121875" tIns="60925" rIns="121875" bIns="60925" anchor="b" anchorCtr="0">
            <a:normAutofit fontScale="90000"/>
          </a:bodyPr>
          <a:lstStyle/>
          <a:p>
            <a:pPr>
              <a:buClr>
                <a:srgbClr val="40424E"/>
              </a:buClr>
              <a:buSzPts val="4400"/>
            </a:pPr>
            <a:r>
              <a:rPr lang="en-US" sz="3800" dirty="0">
                <a:sym typeface="Arial"/>
              </a:rPr>
              <a:t>Tree-structured directory(</a:t>
            </a:r>
            <a:r>
              <a:rPr lang="en-US" sz="3800" dirty="0" err="1">
                <a:sym typeface="Arial"/>
              </a:rPr>
              <a:t>contd</a:t>
            </a:r>
            <a:r>
              <a:rPr lang="en-US" sz="3800" dirty="0">
                <a:sym typeface="Arial"/>
              </a:rPr>
              <a:t>…)</a:t>
            </a:r>
            <a:endParaRPr sz="3800" dirty="0"/>
          </a:p>
        </p:txBody>
      </p:sp>
      <p:sp>
        <p:nvSpPr>
          <p:cNvPr id="878" name="Google Shape;878;p106"/>
          <p:cNvSpPr txBox="1">
            <a:spLocks noGrp="1"/>
          </p:cNvSpPr>
          <p:nvPr>
            <p:ph type="body" idx="1"/>
          </p:nvPr>
        </p:nvSpPr>
        <p:spPr>
          <a:xfrm>
            <a:off x="227012" y="914400"/>
            <a:ext cx="11047651" cy="5257800"/>
          </a:xfrm>
          <a:prstGeom prst="rect">
            <a:avLst/>
          </a:prstGeom>
          <a:noFill/>
          <a:ln>
            <a:noFill/>
          </a:ln>
        </p:spPr>
        <p:txBody>
          <a:bodyPr spcFirstLastPara="1" wrap="square" lIns="121875" tIns="60925" rIns="121875" bIns="60925" anchor="t" anchorCtr="0">
            <a:normAutofit lnSpcReduction="10000"/>
          </a:bodyPr>
          <a:lstStyle/>
          <a:p>
            <a:pPr marL="0" lvl="0" indent="0" algn="l" rtl="0">
              <a:lnSpc>
                <a:spcPct val="95000"/>
              </a:lnSpc>
              <a:spcBef>
                <a:spcPts val="0"/>
              </a:spcBef>
              <a:spcAft>
                <a:spcPts val="0"/>
              </a:spcAft>
              <a:buClr>
                <a:srgbClr val="40424E"/>
              </a:buClr>
              <a:buSzPts val="2400"/>
              <a:buNone/>
            </a:pPr>
            <a:r>
              <a:rPr lang="en-US" b="0" i="0" dirty="0">
                <a:solidFill>
                  <a:srgbClr val="40424E"/>
                </a:solidFill>
                <a:ea typeface="Arial"/>
                <a:cs typeface="Arial"/>
                <a:sym typeface="Arial"/>
              </a:rPr>
              <a:t>A tree structure is the most common directory structure. The tree has a root directory, and every file in the system have a unique path.</a:t>
            </a:r>
            <a:endParaRPr dirty="0"/>
          </a:p>
          <a:p>
            <a:pPr marL="0" lvl="0" indent="0" algn="l" rtl="0">
              <a:lnSpc>
                <a:spcPct val="95000"/>
              </a:lnSpc>
              <a:spcBef>
                <a:spcPts val="1866"/>
              </a:spcBef>
              <a:spcAft>
                <a:spcPts val="0"/>
              </a:spcAft>
              <a:buClr>
                <a:srgbClr val="40424E"/>
              </a:buClr>
              <a:buSzPts val="2400"/>
              <a:buNone/>
            </a:pPr>
            <a:r>
              <a:rPr lang="en-US" b="1" i="0" dirty="0">
                <a:solidFill>
                  <a:srgbClr val="40424E"/>
                </a:solidFill>
                <a:ea typeface="Arial"/>
                <a:cs typeface="Arial"/>
                <a:sym typeface="Arial"/>
              </a:rPr>
              <a:t>Advantages:</a:t>
            </a:r>
            <a:endParaRPr b="0" i="0" dirty="0">
              <a:solidFill>
                <a:srgbClr val="40424E"/>
              </a:solidFill>
              <a:ea typeface="Arial"/>
              <a:cs typeface="Arial"/>
              <a:sym typeface="Arial"/>
            </a:endParaRPr>
          </a:p>
          <a:p>
            <a:pPr marL="742950" lvl="1" indent="-285750" algn="l" rtl="0">
              <a:lnSpc>
                <a:spcPct val="95000"/>
              </a:lnSpc>
              <a:spcBef>
                <a:spcPts val="1066"/>
              </a:spcBef>
              <a:spcAft>
                <a:spcPts val="0"/>
              </a:spcAft>
              <a:buClr>
                <a:srgbClr val="40424E"/>
              </a:buClr>
              <a:buSzPts val="2000"/>
              <a:buFont typeface="Century Gothic"/>
              <a:buAutoNum type="arabicPeriod"/>
            </a:pPr>
            <a:r>
              <a:rPr lang="en-US" b="0" i="0" dirty="0">
                <a:solidFill>
                  <a:srgbClr val="40424E"/>
                </a:solidFill>
                <a:latin typeface="Book Antiqua" panose="02040602050305030304" pitchFamily="18" charset="0"/>
                <a:ea typeface="Arial"/>
                <a:cs typeface="Arial"/>
                <a:sym typeface="Arial"/>
              </a:rPr>
              <a:t>Very generalize, since full path name can be given.</a:t>
            </a:r>
            <a:endParaRPr dirty="0">
              <a:latin typeface="Book Antiqua" panose="02040602050305030304" pitchFamily="18" charset="0"/>
            </a:endParaRPr>
          </a:p>
          <a:p>
            <a:pPr marL="742950" lvl="1" indent="-285750" algn="l" rtl="0">
              <a:lnSpc>
                <a:spcPct val="95000"/>
              </a:lnSpc>
              <a:spcBef>
                <a:spcPts val="1066"/>
              </a:spcBef>
              <a:spcAft>
                <a:spcPts val="0"/>
              </a:spcAft>
              <a:buClr>
                <a:srgbClr val="40424E"/>
              </a:buClr>
              <a:buSzPts val="2000"/>
              <a:buFont typeface="Century Gothic"/>
              <a:buAutoNum type="arabicPeriod"/>
            </a:pPr>
            <a:r>
              <a:rPr lang="en-US" b="0" i="0" dirty="0">
                <a:solidFill>
                  <a:srgbClr val="40424E"/>
                </a:solidFill>
                <a:latin typeface="Book Antiqua" panose="02040602050305030304" pitchFamily="18" charset="0"/>
                <a:ea typeface="Arial"/>
                <a:cs typeface="Arial"/>
                <a:sym typeface="Arial"/>
              </a:rPr>
              <a:t>Very scalable, the probability of name collision is less.</a:t>
            </a:r>
            <a:endParaRPr dirty="0">
              <a:latin typeface="Book Antiqua" panose="02040602050305030304" pitchFamily="18" charset="0"/>
            </a:endParaRPr>
          </a:p>
          <a:p>
            <a:pPr marL="742950" lvl="1" indent="-285750" algn="l" rtl="0">
              <a:lnSpc>
                <a:spcPct val="95000"/>
              </a:lnSpc>
              <a:spcBef>
                <a:spcPts val="1066"/>
              </a:spcBef>
              <a:spcAft>
                <a:spcPts val="0"/>
              </a:spcAft>
              <a:buClr>
                <a:srgbClr val="40424E"/>
              </a:buClr>
              <a:buSzPts val="2000"/>
              <a:buFont typeface="Century Gothic"/>
              <a:buAutoNum type="arabicPeriod"/>
            </a:pPr>
            <a:r>
              <a:rPr lang="en-US" b="0" i="0" dirty="0">
                <a:solidFill>
                  <a:srgbClr val="40424E"/>
                </a:solidFill>
                <a:latin typeface="Book Antiqua" panose="02040602050305030304" pitchFamily="18" charset="0"/>
                <a:ea typeface="Arial"/>
                <a:cs typeface="Arial"/>
                <a:sym typeface="Arial"/>
              </a:rPr>
              <a:t>Searching becomes very easy, we can use both absolute path as well as relative</a:t>
            </a:r>
            <a:endParaRPr dirty="0">
              <a:latin typeface="Book Antiqua" panose="02040602050305030304" pitchFamily="18" charset="0"/>
            </a:endParaRPr>
          </a:p>
          <a:p>
            <a:pPr marL="457200" lvl="1" indent="0" algn="l" rtl="0">
              <a:lnSpc>
                <a:spcPct val="95000"/>
              </a:lnSpc>
              <a:spcBef>
                <a:spcPts val="1066"/>
              </a:spcBef>
              <a:spcAft>
                <a:spcPts val="0"/>
              </a:spcAft>
              <a:buClr>
                <a:srgbClr val="40424E"/>
              </a:buClr>
              <a:buSzPts val="2000"/>
              <a:buNone/>
            </a:pPr>
            <a:r>
              <a:rPr lang="en-US" b="1" i="0" dirty="0">
                <a:solidFill>
                  <a:srgbClr val="40424E"/>
                </a:solidFill>
                <a:latin typeface="Book Antiqua" panose="02040602050305030304" pitchFamily="18" charset="0"/>
                <a:ea typeface="Arial"/>
                <a:cs typeface="Arial"/>
                <a:sym typeface="Arial"/>
              </a:rPr>
              <a:t>Disadvantages:</a:t>
            </a:r>
            <a:endParaRPr b="0" i="0" dirty="0">
              <a:solidFill>
                <a:srgbClr val="40424E"/>
              </a:solidFill>
              <a:latin typeface="Book Antiqua" panose="02040602050305030304" pitchFamily="18" charset="0"/>
              <a:ea typeface="Arial"/>
              <a:cs typeface="Arial"/>
              <a:sym typeface="Arial"/>
            </a:endParaRPr>
          </a:p>
          <a:p>
            <a:pPr marL="742950" lvl="1" indent="-285750" algn="l" rtl="0">
              <a:lnSpc>
                <a:spcPct val="95000"/>
              </a:lnSpc>
              <a:spcBef>
                <a:spcPts val="1066"/>
              </a:spcBef>
              <a:spcAft>
                <a:spcPts val="0"/>
              </a:spcAft>
              <a:buClr>
                <a:srgbClr val="40424E"/>
              </a:buClr>
              <a:buSzPts val="2000"/>
              <a:buFont typeface="Century Gothic"/>
              <a:buAutoNum type="arabicPeriod"/>
            </a:pPr>
            <a:r>
              <a:rPr lang="en-US" b="0" i="0" dirty="0">
                <a:solidFill>
                  <a:srgbClr val="40424E"/>
                </a:solidFill>
                <a:latin typeface="Book Antiqua" panose="02040602050305030304" pitchFamily="18" charset="0"/>
                <a:ea typeface="Arial"/>
                <a:cs typeface="Arial"/>
                <a:sym typeface="Arial"/>
              </a:rPr>
              <a:t>Every file does not fit into the hierarchical model, files may be saved into multiple directories.</a:t>
            </a:r>
            <a:endParaRPr dirty="0">
              <a:latin typeface="Book Antiqua" panose="02040602050305030304" pitchFamily="18" charset="0"/>
            </a:endParaRPr>
          </a:p>
          <a:p>
            <a:pPr marL="742950" lvl="1" indent="-285750" algn="l" rtl="0">
              <a:lnSpc>
                <a:spcPct val="95000"/>
              </a:lnSpc>
              <a:spcBef>
                <a:spcPts val="1066"/>
              </a:spcBef>
              <a:spcAft>
                <a:spcPts val="0"/>
              </a:spcAft>
              <a:buClr>
                <a:srgbClr val="40424E"/>
              </a:buClr>
              <a:buSzPts val="2000"/>
              <a:buFont typeface="Century Gothic"/>
              <a:buAutoNum type="arabicPeriod"/>
            </a:pPr>
            <a:r>
              <a:rPr lang="en-US" b="0" i="0" dirty="0">
                <a:solidFill>
                  <a:srgbClr val="40424E"/>
                </a:solidFill>
                <a:latin typeface="Book Antiqua" panose="02040602050305030304" pitchFamily="18" charset="0"/>
                <a:ea typeface="Arial"/>
                <a:cs typeface="Arial"/>
                <a:sym typeface="Arial"/>
              </a:rPr>
              <a:t>We can not share files.</a:t>
            </a:r>
            <a:endParaRPr dirty="0">
              <a:latin typeface="Book Antiqua" panose="02040602050305030304" pitchFamily="18" charset="0"/>
            </a:endParaRPr>
          </a:p>
          <a:p>
            <a:pPr marL="742950" lvl="1" indent="-285750" algn="l" rtl="0">
              <a:lnSpc>
                <a:spcPct val="95000"/>
              </a:lnSpc>
              <a:spcBef>
                <a:spcPts val="1066"/>
              </a:spcBef>
              <a:spcAft>
                <a:spcPts val="0"/>
              </a:spcAft>
              <a:buClr>
                <a:srgbClr val="40424E"/>
              </a:buClr>
              <a:buSzPts val="2000"/>
              <a:buFont typeface="Century Gothic"/>
              <a:buAutoNum type="arabicPeriod"/>
            </a:pPr>
            <a:r>
              <a:rPr lang="en-US" b="0" i="0" dirty="0">
                <a:solidFill>
                  <a:srgbClr val="40424E"/>
                </a:solidFill>
                <a:latin typeface="Book Antiqua" panose="02040602050305030304" pitchFamily="18" charset="0"/>
                <a:ea typeface="Arial"/>
                <a:cs typeface="Arial"/>
                <a:sym typeface="Arial"/>
              </a:rPr>
              <a:t>It is inefficient, because accessing a file may go under multiple directories.</a:t>
            </a:r>
            <a:endParaRPr dirty="0">
              <a:latin typeface="Book Antiqua" panose="02040602050305030304" pitchFamily="18" charset="0"/>
            </a:endParaRPr>
          </a:p>
          <a:p>
            <a:pPr marL="304747" lvl="0" indent="-304747" algn="l" rtl="0">
              <a:lnSpc>
                <a:spcPct val="95000"/>
              </a:lnSpc>
              <a:spcBef>
                <a:spcPts val="1866"/>
              </a:spcBef>
              <a:spcAft>
                <a:spcPts val="0"/>
              </a:spcAft>
              <a:buClr>
                <a:schemeClr val="dk1"/>
              </a:buClr>
              <a:buSzPts val="2400"/>
              <a:buChar char="•"/>
            </a:pPr>
            <a:br>
              <a:rPr lang="en-US" dirty="0"/>
            </a:br>
            <a:endParaRPr dirty="0"/>
          </a:p>
        </p:txBody>
      </p:sp>
      <p:sp>
        <p:nvSpPr>
          <p:cNvPr id="879" name="Google Shape;879;p106"/>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96</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107"/>
          <p:cNvSpPr txBox="1">
            <a:spLocks noGrp="1"/>
          </p:cNvSpPr>
          <p:nvPr>
            <p:ph type="title"/>
          </p:nvPr>
        </p:nvSpPr>
        <p:spPr>
          <a:xfrm>
            <a:off x="2447323" y="123606"/>
            <a:ext cx="6097588" cy="714593"/>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sz="3800" dirty="0"/>
              <a:t>4. </a:t>
            </a:r>
            <a:r>
              <a:rPr lang="en-US" sz="3800" dirty="0">
                <a:sym typeface="Arial"/>
              </a:rPr>
              <a:t>Acyclic graph directory</a:t>
            </a:r>
            <a:endParaRPr sz="3800" dirty="0"/>
          </a:p>
        </p:txBody>
      </p:sp>
      <p:sp>
        <p:nvSpPr>
          <p:cNvPr id="885" name="Google Shape;885;p107"/>
          <p:cNvSpPr txBox="1">
            <a:spLocks noGrp="1"/>
          </p:cNvSpPr>
          <p:nvPr>
            <p:ph type="body" idx="1"/>
          </p:nvPr>
        </p:nvSpPr>
        <p:spPr>
          <a:xfrm>
            <a:off x="379412" y="1066800"/>
            <a:ext cx="10895251" cy="5105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rgbClr val="40424E"/>
              </a:buClr>
              <a:buSzPts val="2400"/>
              <a:buChar char="•"/>
            </a:pPr>
            <a:r>
              <a:rPr lang="en-US" b="0" i="0" dirty="0">
                <a:solidFill>
                  <a:srgbClr val="40424E"/>
                </a:solidFill>
                <a:ea typeface="Arial"/>
                <a:cs typeface="Arial"/>
                <a:sym typeface="Arial"/>
              </a:rPr>
              <a:t>An acyclic graph is a graph with no cycle and allows to share subdirectories and files. The same file or subdirectories may be in two different directories. It is a natural generalization of the tree-structured directory.</a:t>
            </a:r>
            <a:endParaRPr dirty="0"/>
          </a:p>
          <a:p>
            <a:pPr marL="304747" lvl="0" indent="-304747" algn="l" rtl="0">
              <a:lnSpc>
                <a:spcPct val="95000"/>
              </a:lnSpc>
              <a:spcBef>
                <a:spcPts val="1866"/>
              </a:spcBef>
              <a:spcAft>
                <a:spcPts val="0"/>
              </a:spcAft>
              <a:buClr>
                <a:srgbClr val="40424E"/>
              </a:buClr>
              <a:buSzPts val="2400"/>
              <a:buChar char="•"/>
            </a:pPr>
            <a:r>
              <a:rPr lang="en-US" b="0" i="0" dirty="0">
                <a:solidFill>
                  <a:srgbClr val="40424E"/>
                </a:solidFill>
                <a:ea typeface="Arial"/>
                <a:cs typeface="Arial"/>
                <a:sym typeface="Arial"/>
              </a:rPr>
              <a:t>It is used in the situation like when two programmers are working on a joint project and they need to access files. The associated files are stored in a subdirectory, separating them from other projects and files of other programmers, since they are working on a joint project so they want the subdirectories to be into their own directories. The common subdirectories should be shared. So here we use Acyclic directories.</a:t>
            </a:r>
            <a:endParaRPr dirty="0"/>
          </a:p>
          <a:p>
            <a:pPr marL="304747" lvl="0" indent="-304747" algn="l" rtl="0">
              <a:lnSpc>
                <a:spcPct val="95000"/>
              </a:lnSpc>
              <a:spcBef>
                <a:spcPts val="1866"/>
              </a:spcBef>
              <a:spcAft>
                <a:spcPts val="0"/>
              </a:spcAft>
              <a:buClr>
                <a:srgbClr val="40424E"/>
              </a:buClr>
              <a:buSzPts val="2400"/>
              <a:buChar char="•"/>
            </a:pPr>
            <a:r>
              <a:rPr lang="en-US" b="0" i="0" dirty="0">
                <a:solidFill>
                  <a:srgbClr val="40424E"/>
                </a:solidFill>
                <a:ea typeface="Arial"/>
                <a:cs typeface="Arial"/>
                <a:sym typeface="Arial"/>
              </a:rPr>
              <a:t>It is the point to note that shared file is not the same as copy file . If any programmer makes some changes in the subdirectory it will reflect in both subdirectories.</a:t>
            </a:r>
            <a:endParaRPr dirty="0"/>
          </a:p>
          <a:p>
            <a:pPr marL="304747" lvl="0" indent="-152347" algn="l" rtl="0">
              <a:lnSpc>
                <a:spcPct val="95000"/>
              </a:lnSpc>
              <a:spcBef>
                <a:spcPts val="1866"/>
              </a:spcBef>
              <a:spcAft>
                <a:spcPts val="0"/>
              </a:spcAft>
              <a:buClr>
                <a:schemeClr val="dk1"/>
              </a:buClr>
              <a:buSzPts val="2400"/>
              <a:buNone/>
            </a:pPr>
            <a:endParaRPr dirty="0"/>
          </a:p>
        </p:txBody>
      </p:sp>
      <p:sp>
        <p:nvSpPr>
          <p:cNvPr id="886" name="Google Shape;886;p107"/>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97</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108"/>
          <p:cNvSpPr txBox="1">
            <a:spLocks noGrp="1"/>
          </p:cNvSpPr>
          <p:nvPr>
            <p:ph type="title"/>
          </p:nvPr>
        </p:nvSpPr>
        <p:spPr>
          <a:xfrm>
            <a:off x="1407813" y="0"/>
            <a:ext cx="8759333" cy="688428"/>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rgbClr val="40424E"/>
              </a:buClr>
              <a:buSzPts val="4400"/>
              <a:buFont typeface="Arial"/>
              <a:buNone/>
            </a:pPr>
            <a:r>
              <a:rPr lang="en-US" sz="3800" dirty="0">
                <a:sym typeface="Arial"/>
              </a:rPr>
              <a:t>Acyclic graph directory(</a:t>
            </a:r>
            <a:r>
              <a:rPr lang="en-US" sz="3800" dirty="0" err="1">
                <a:sym typeface="Arial"/>
              </a:rPr>
              <a:t>contd</a:t>
            </a:r>
            <a:r>
              <a:rPr lang="en-US" sz="3800" dirty="0">
                <a:sym typeface="Arial"/>
              </a:rPr>
              <a:t>…)</a:t>
            </a:r>
            <a:endParaRPr sz="3800" dirty="0"/>
          </a:p>
        </p:txBody>
      </p:sp>
      <p:pic>
        <p:nvPicPr>
          <p:cNvPr id="892" name="Google Shape;892;p108"/>
          <p:cNvPicPr preferRelativeResize="0">
            <a:picLocks noGrp="1"/>
          </p:cNvPicPr>
          <p:nvPr>
            <p:ph type="body" idx="1"/>
          </p:nvPr>
        </p:nvPicPr>
        <p:blipFill rotWithShape="1">
          <a:blip r:embed="rId3">
            <a:alphaModFix/>
          </a:blip>
          <a:srcRect/>
          <a:stretch/>
        </p:blipFill>
        <p:spPr>
          <a:xfrm>
            <a:off x="3146028" y="790904"/>
            <a:ext cx="5896768" cy="2995034"/>
          </a:xfrm>
          <a:prstGeom prst="rect">
            <a:avLst/>
          </a:prstGeom>
          <a:noFill/>
          <a:ln>
            <a:noFill/>
          </a:ln>
        </p:spPr>
      </p:pic>
      <p:sp>
        <p:nvSpPr>
          <p:cNvPr id="893" name="Google Shape;893;p108"/>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98</a:t>
            </a:fld>
            <a:endParaRPr/>
          </a:p>
        </p:txBody>
      </p:sp>
      <p:sp>
        <p:nvSpPr>
          <p:cNvPr id="894" name="Google Shape;894;p108"/>
          <p:cNvSpPr txBox="1"/>
          <p:nvPr/>
        </p:nvSpPr>
        <p:spPr>
          <a:xfrm>
            <a:off x="531812" y="3887212"/>
            <a:ext cx="11657013" cy="304694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40424E"/>
                </a:solidFill>
                <a:latin typeface="Book Antiqua" panose="02040602050305030304" pitchFamily="18" charset="0"/>
                <a:sym typeface="Arial"/>
              </a:rPr>
              <a:t>Advantages:</a:t>
            </a:r>
            <a:endParaRPr sz="2400" b="0" i="0" u="none" strike="noStrike" cap="none" dirty="0">
              <a:solidFill>
                <a:srgbClr val="40424E"/>
              </a:solidFill>
              <a:latin typeface="Book Antiqua" panose="02040602050305030304" pitchFamily="18" charset="0"/>
              <a:sym typeface="Arial"/>
            </a:endParaRPr>
          </a:p>
          <a:p>
            <a:pPr marL="0" marR="0" lvl="0" indent="0" algn="l" rtl="0">
              <a:lnSpc>
                <a:spcPct val="100000"/>
              </a:lnSpc>
              <a:spcBef>
                <a:spcPts val="0"/>
              </a:spcBef>
              <a:spcAft>
                <a:spcPts val="0"/>
              </a:spcAft>
              <a:buClr>
                <a:srgbClr val="40424E"/>
              </a:buClr>
              <a:buSzPts val="2400"/>
              <a:buFont typeface="Arial"/>
              <a:buChar char="•"/>
            </a:pPr>
            <a:r>
              <a:rPr lang="en-US" sz="2400" b="0" i="0" u="none" strike="noStrike" cap="none" dirty="0">
                <a:solidFill>
                  <a:srgbClr val="40424E"/>
                </a:solidFill>
                <a:latin typeface="Book Antiqua" panose="02040602050305030304" pitchFamily="18" charset="0"/>
                <a:sym typeface="Arial"/>
              </a:rPr>
              <a:t>We can share files.</a:t>
            </a:r>
            <a:endParaRPr sz="1400" b="0" i="0" u="none" strike="noStrike" cap="none" dirty="0">
              <a:solidFill>
                <a:srgbClr val="000000"/>
              </a:solidFill>
              <a:latin typeface="Book Antiqua" panose="02040602050305030304" pitchFamily="18" charset="0"/>
              <a:sym typeface="Arial"/>
            </a:endParaRPr>
          </a:p>
          <a:p>
            <a:pPr marL="0" marR="0" lvl="0" indent="0" algn="l" rtl="0">
              <a:lnSpc>
                <a:spcPct val="100000"/>
              </a:lnSpc>
              <a:spcBef>
                <a:spcPts val="0"/>
              </a:spcBef>
              <a:spcAft>
                <a:spcPts val="0"/>
              </a:spcAft>
              <a:buClr>
                <a:srgbClr val="40424E"/>
              </a:buClr>
              <a:buSzPts val="2400"/>
              <a:buFont typeface="Arial"/>
              <a:buChar char="•"/>
            </a:pPr>
            <a:r>
              <a:rPr lang="en-US" sz="2400" b="0" i="0" u="none" strike="noStrike" cap="none" dirty="0">
                <a:solidFill>
                  <a:srgbClr val="40424E"/>
                </a:solidFill>
                <a:latin typeface="Book Antiqua" panose="02040602050305030304" pitchFamily="18" charset="0"/>
                <a:sym typeface="Arial"/>
              </a:rPr>
              <a:t>Searching is easy due to different-different paths.</a:t>
            </a:r>
            <a:endParaRPr sz="1400" b="0" i="0" u="none" strike="noStrike" cap="none" dirty="0">
              <a:solidFill>
                <a:srgbClr val="000000"/>
              </a:solidFill>
              <a:latin typeface="Book Antiqua" panose="02040602050305030304" pitchFamily="18" charset="0"/>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40424E"/>
                </a:solidFill>
                <a:latin typeface="Book Antiqua" panose="02040602050305030304" pitchFamily="18" charset="0"/>
                <a:sym typeface="Arial"/>
              </a:rPr>
              <a:t>Disadvantages:</a:t>
            </a:r>
            <a:endParaRPr sz="2400" b="0" i="0" u="none" strike="noStrike" cap="none" dirty="0">
              <a:solidFill>
                <a:srgbClr val="40424E"/>
              </a:solidFill>
              <a:latin typeface="Book Antiqua" panose="02040602050305030304" pitchFamily="18" charset="0"/>
              <a:sym typeface="Arial"/>
            </a:endParaRPr>
          </a:p>
          <a:p>
            <a:pPr marL="0" marR="0" lvl="0" indent="0" algn="l" rtl="0">
              <a:lnSpc>
                <a:spcPct val="100000"/>
              </a:lnSpc>
              <a:spcBef>
                <a:spcPts val="0"/>
              </a:spcBef>
              <a:spcAft>
                <a:spcPts val="0"/>
              </a:spcAft>
              <a:buClr>
                <a:srgbClr val="40424E"/>
              </a:buClr>
              <a:buSzPts val="2400"/>
              <a:buFont typeface="Arial"/>
              <a:buChar char="•"/>
            </a:pPr>
            <a:r>
              <a:rPr lang="en-US" sz="2400" b="0" i="0" u="none" strike="noStrike" cap="none" dirty="0">
                <a:solidFill>
                  <a:srgbClr val="40424E"/>
                </a:solidFill>
                <a:latin typeface="Book Antiqua" panose="02040602050305030304" pitchFamily="18" charset="0"/>
                <a:sym typeface="Arial"/>
              </a:rPr>
              <a:t>We share the files via linking, in case of deleting it may create the problem,</a:t>
            </a:r>
            <a:endParaRPr sz="1400" b="0" i="0" u="none" strike="noStrike" cap="none" dirty="0">
              <a:solidFill>
                <a:srgbClr val="000000"/>
              </a:solidFill>
              <a:latin typeface="Book Antiqua" panose="02040602050305030304" pitchFamily="18" charset="0"/>
              <a:sym typeface="Arial"/>
            </a:endParaRPr>
          </a:p>
          <a:p>
            <a:pPr marL="0" marR="0" lvl="0" indent="0" algn="l" rtl="0">
              <a:lnSpc>
                <a:spcPct val="100000"/>
              </a:lnSpc>
              <a:spcBef>
                <a:spcPts val="0"/>
              </a:spcBef>
              <a:spcAft>
                <a:spcPts val="0"/>
              </a:spcAft>
              <a:buClr>
                <a:srgbClr val="40424E"/>
              </a:buClr>
              <a:buSzPts val="2400"/>
              <a:buFont typeface="Arial"/>
              <a:buChar char="•"/>
            </a:pPr>
            <a:r>
              <a:rPr lang="en-US" sz="2400" b="0" i="0" u="none" strike="noStrike" cap="none" dirty="0">
                <a:solidFill>
                  <a:srgbClr val="40424E"/>
                </a:solidFill>
                <a:latin typeface="Book Antiqua" panose="02040602050305030304" pitchFamily="18" charset="0"/>
                <a:sym typeface="Arial"/>
              </a:rPr>
              <a:t>If the link is </a:t>
            </a:r>
            <a:r>
              <a:rPr lang="en-US" sz="2400" b="0" i="0" u="none" strike="noStrike" cap="none" dirty="0" err="1">
                <a:solidFill>
                  <a:srgbClr val="40424E"/>
                </a:solidFill>
                <a:latin typeface="Book Antiqua" panose="02040602050305030304" pitchFamily="18" charset="0"/>
                <a:sym typeface="Arial"/>
              </a:rPr>
              <a:t>softlink</a:t>
            </a:r>
            <a:r>
              <a:rPr lang="en-US" sz="2400" b="0" i="0" u="none" strike="noStrike" cap="none" dirty="0">
                <a:solidFill>
                  <a:srgbClr val="40424E"/>
                </a:solidFill>
                <a:latin typeface="Book Antiqua" panose="02040602050305030304" pitchFamily="18" charset="0"/>
                <a:sym typeface="Arial"/>
              </a:rPr>
              <a:t> then after deleting the file we left with a dangling pointer.</a:t>
            </a:r>
            <a:endParaRPr sz="1400" b="0" i="0" u="none" strike="noStrike" cap="none" dirty="0">
              <a:solidFill>
                <a:srgbClr val="000000"/>
              </a:solidFill>
              <a:latin typeface="Book Antiqua" panose="02040602050305030304" pitchFamily="18" charset="0"/>
              <a:sym typeface="Arial"/>
            </a:endParaRPr>
          </a:p>
          <a:p>
            <a:pPr marL="0" marR="0" lvl="0" indent="0" algn="l" rtl="0">
              <a:lnSpc>
                <a:spcPct val="100000"/>
              </a:lnSpc>
              <a:spcBef>
                <a:spcPts val="0"/>
              </a:spcBef>
              <a:spcAft>
                <a:spcPts val="0"/>
              </a:spcAft>
              <a:buClr>
                <a:srgbClr val="40424E"/>
              </a:buClr>
              <a:buSzPts val="2400"/>
              <a:buFont typeface="Arial"/>
              <a:buChar char="•"/>
            </a:pPr>
            <a:r>
              <a:rPr lang="en-US" sz="2400" b="0" i="0" u="none" strike="noStrike" cap="none" dirty="0">
                <a:solidFill>
                  <a:srgbClr val="40424E"/>
                </a:solidFill>
                <a:latin typeface="Book Antiqua" panose="02040602050305030304" pitchFamily="18" charset="0"/>
                <a:sym typeface="Arial"/>
              </a:rPr>
              <a:t>In case of </a:t>
            </a:r>
            <a:r>
              <a:rPr lang="en-US" sz="2400" b="0" i="0" u="none" strike="noStrike" cap="none" dirty="0" err="1">
                <a:solidFill>
                  <a:srgbClr val="40424E"/>
                </a:solidFill>
                <a:latin typeface="Book Antiqua" panose="02040602050305030304" pitchFamily="18" charset="0"/>
                <a:sym typeface="Arial"/>
              </a:rPr>
              <a:t>hardlink</a:t>
            </a:r>
            <a:r>
              <a:rPr lang="en-US" sz="2400" b="0" i="0" u="none" strike="noStrike" cap="none" dirty="0">
                <a:solidFill>
                  <a:srgbClr val="40424E"/>
                </a:solidFill>
                <a:latin typeface="Book Antiqua" panose="02040602050305030304" pitchFamily="18" charset="0"/>
                <a:sym typeface="Arial"/>
              </a:rPr>
              <a:t>, to delete a file we have to delete all the reference associated with it.</a:t>
            </a:r>
            <a:endParaRPr sz="1400" b="0" i="0" u="none" strike="noStrike" cap="none" dirty="0">
              <a:solidFill>
                <a:srgbClr val="000000"/>
              </a:solidFill>
              <a:latin typeface="Book Antiqua" panose="0204060205030503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109"/>
          <p:cNvSpPr txBox="1">
            <a:spLocks noGrp="1"/>
          </p:cNvSpPr>
          <p:nvPr>
            <p:ph type="title"/>
          </p:nvPr>
        </p:nvSpPr>
        <p:spPr>
          <a:xfrm>
            <a:off x="1872401" y="212833"/>
            <a:ext cx="8444022" cy="625366"/>
          </a:xfrm>
          <a:prstGeom prst="rect">
            <a:avLst/>
          </a:prstGeom>
          <a:noFill/>
          <a:ln>
            <a:noFill/>
          </a:ln>
        </p:spPr>
        <p:txBody>
          <a:bodyPr spcFirstLastPara="1" wrap="square" lIns="121875" tIns="60925" rIns="121875" bIns="60925" anchor="b" anchorCtr="0">
            <a:normAutofit/>
          </a:bodyPr>
          <a:lstStyle/>
          <a:p>
            <a:pPr marL="0" lvl="0" indent="0" algn="l" rtl="0">
              <a:lnSpc>
                <a:spcPct val="85000"/>
              </a:lnSpc>
              <a:spcBef>
                <a:spcPts val="0"/>
              </a:spcBef>
              <a:spcAft>
                <a:spcPts val="0"/>
              </a:spcAft>
              <a:buClr>
                <a:schemeClr val="dk1"/>
              </a:buClr>
              <a:buSzPts val="4400"/>
              <a:buFont typeface="Century Gothic"/>
              <a:buNone/>
            </a:pPr>
            <a:r>
              <a:rPr lang="en-US" sz="3800" dirty="0"/>
              <a:t>5. </a:t>
            </a:r>
            <a:r>
              <a:rPr lang="en-US" sz="3800" dirty="0">
                <a:sym typeface="Arial"/>
              </a:rPr>
              <a:t>General graph directory structure </a:t>
            </a:r>
            <a:endParaRPr sz="3800" dirty="0"/>
          </a:p>
        </p:txBody>
      </p:sp>
      <p:sp>
        <p:nvSpPr>
          <p:cNvPr id="900" name="Google Shape;900;p109"/>
          <p:cNvSpPr txBox="1">
            <a:spLocks noGrp="1"/>
          </p:cNvSpPr>
          <p:nvPr>
            <p:ph type="body" idx="1"/>
          </p:nvPr>
        </p:nvSpPr>
        <p:spPr>
          <a:xfrm>
            <a:off x="379412" y="1066800"/>
            <a:ext cx="10895251" cy="5105400"/>
          </a:xfrm>
          <a:prstGeom prst="rect">
            <a:avLst/>
          </a:prstGeom>
          <a:noFill/>
          <a:ln>
            <a:noFill/>
          </a:ln>
        </p:spPr>
        <p:txBody>
          <a:bodyPr spcFirstLastPara="1" wrap="square" lIns="121875" tIns="60925" rIns="121875" bIns="60925" anchor="t" anchorCtr="0">
            <a:normAutofit/>
          </a:bodyPr>
          <a:lstStyle/>
          <a:p>
            <a:pPr marL="304747" lvl="0" indent="-304747" algn="l" rtl="0">
              <a:lnSpc>
                <a:spcPct val="95000"/>
              </a:lnSpc>
              <a:spcBef>
                <a:spcPts val="0"/>
              </a:spcBef>
              <a:spcAft>
                <a:spcPts val="0"/>
              </a:spcAft>
              <a:buClr>
                <a:srgbClr val="40424E"/>
              </a:buClr>
              <a:buSzPts val="2400"/>
              <a:buChar char="•"/>
            </a:pPr>
            <a:r>
              <a:rPr lang="en-US" b="0" i="0" dirty="0">
                <a:solidFill>
                  <a:srgbClr val="40424E"/>
                </a:solidFill>
                <a:ea typeface="Arial"/>
                <a:cs typeface="Arial"/>
                <a:sym typeface="Arial"/>
              </a:rPr>
              <a:t>In general graph directory structure, cycles are allowed within a directory structure where multiple directories can be derived from more than one parent directory.</a:t>
            </a:r>
            <a:br>
              <a:rPr lang="en-US" dirty="0"/>
            </a:br>
            <a:endParaRPr dirty="0"/>
          </a:p>
          <a:p>
            <a:pPr marL="304747" lvl="0" indent="-304747" algn="l" rtl="0">
              <a:lnSpc>
                <a:spcPct val="95000"/>
              </a:lnSpc>
              <a:spcBef>
                <a:spcPts val="1866"/>
              </a:spcBef>
              <a:spcAft>
                <a:spcPts val="0"/>
              </a:spcAft>
              <a:buClr>
                <a:srgbClr val="40424E"/>
              </a:buClr>
              <a:buSzPts val="2400"/>
              <a:buChar char="•"/>
            </a:pPr>
            <a:r>
              <a:rPr lang="en-US" b="0" i="0" dirty="0">
                <a:solidFill>
                  <a:srgbClr val="40424E"/>
                </a:solidFill>
                <a:ea typeface="Arial"/>
                <a:cs typeface="Arial"/>
                <a:sym typeface="Arial"/>
              </a:rPr>
              <a:t>The main problem with this kind of directory structure is to calculate total size or space that has been taken by the files and directories</a:t>
            </a:r>
            <a:endParaRPr dirty="0"/>
          </a:p>
          <a:p>
            <a:pPr marL="0" lvl="0" indent="0" algn="l" rtl="0">
              <a:lnSpc>
                <a:spcPct val="95000"/>
              </a:lnSpc>
              <a:spcBef>
                <a:spcPts val="1866"/>
              </a:spcBef>
              <a:spcAft>
                <a:spcPts val="0"/>
              </a:spcAft>
              <a:buClr>
                <a:schemeClr val="dk1"/>
              </a:buClr>
              <a:buSzPts val="2400"/>
              <a:buNone/>
            </a:pPr>
            <a:endParaRPr dirty="0"/>
          </a:p>
        </p:txBody>
      </p:sp>
      <p:sp>
        <p:nvSpPr>
          <p:cNvPr id="901" name="Google Shape;901;p109"/>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p>
            <a:pPr marL="0" lvl="0" indent="0" algn="r" rtl="0">
              <a:lnSpc>
                <a:spcPct val="100000"/>
              </a:lnSpc>
              <a:spcBef>
                <a:spcPts val="0"/>
              </a:spcBef>
              <a:spcAft>
                <a:spcPts val="0"/>
              </a:spcAft>
              <a:buSzPts val="1200"/>
              <a:buNone/>
            </a:pPr>
            <a:fld id="{00000000-1234-1234-1234-123412341234}" type="slidenum">
              <a:rPr lang="en-US"/>
              <a:t>99</a:t>
            </a:fld>
            <a:endParaRPr/>
          </a:p>
        </p:txBody>
      </p:sp>
      <p:pic>
        <p:nvPicPr>
          <p:cNvPr id="902" name="Google Shape;902;p109"/>
          <p:cNvPicPr preferRelativeResize="0"/>
          <p:nvPr/>
        </p:nvPicPr>
        <p:blipFill rotWithShape="1">
          <a:blip r:embed="rId3">
            <a:alphaModFix/>
          </a:blip>
          <a:srcRect/>
          <a:stretch/>
        </p:blipFill>
        <p:spPr>
          <a:xfrm>
            <a:off x="1903412" y="3200400"/>
            <a:ext cx="7791450" cy="34099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TotalTime>
  <Words>10683</Words>
  <Application>Microsoft Office PowerPoint</Application>
  <PresentationFormat>Custom</PresentationFormat>
  <Paragraphs>978</Paragraphs>
  <Slides>140</Slides>
  <Notes>139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140</vt:i4>
      </vt:variant>
    </vt:vector>
  </HeadingPairs>
  <TitlesOfParts>
    <vt:vector size="152" baseType="lpstr">
      <vt:lpstr>Noto Sans Symbols</vt:lpstr>
      <vt:lpstr>Open Sans</vt:lpstr>
      <vt:lpstr>Courier New</vt:lpstr>
      <vt:lpstr>Times New Roman</vt:lpstr>
      <vt:lpstr>Helvetica Neue</vt:lpstr>
      <vt:lpstr>Verdana</vt:lpstr>
      <vt:lpstr>Arial</vt:lpstr>
      <vt:lpstr>Cambria</vt:lpstr>
      <vt:lpstr>Book Antiqua</vt:lpstr>
      <vt:lpstr>Verdana</vt:lpstr>
      <vt:lpstr>Century Gothic</vt:lpstr>
      <vt:lpstr>Books 16x9</vt:lpstr>
      <vt:lpstr>PowerPoint Presentation</vt:lpstr>
      <vt:lpstr>   Course Learning Rationale and Course Learning Outcomes  </vt:lpstr>
      <vt:lpstr>STORAGE MANAGEMENT</vt:lpstr>
      <vt:lpstr>Basics in storage management</vt:lpstr>
      <vt:lpstr>Storage management key attributes</vt:lpstr>
      <vt:lpstr>Features of Storage Management</vt:lpstr>
      <vt:lpstr>Advantages of Storage Management</vt:lpstr>
      <vt:lpstr>Three Phases of Storage Management</vt:lpstr>
      <vt:lpstr>Initial Allocation</vt:lpstr>
      <vt:lpstr>Recovery</vt:lpstr>
      <vt:lpstr>Compaction and Reuse</vt:lpstr>
      <vt:lpstr>Types of Compaction</vt:lpstr>
      <vt:lpstr>Overview of Mass Storage Structure</vt:lpstr>
      <vt:lpstr>Magnetic Disks - Contd</vt:lpstr>
      <vt:lpstr>Moving-head Disk Mechanism</vt:lpstr>
      <vt:lpstr>Magnetic Disks - Contd</vt:lpstr>
      <vt:lpstr>Magnetic Tapes</vt:lpstr>
      <vt:lpstr>Solid-State Disks</vt:lpstr>
      <vt:lpstr>Example Problem on HDD performance</vt:lpstr>
      <vt:lpstr>PowerPoint Presentation</vt:lpstr>
      <vt:lpstr>Disk Scheduling</vt:lpstr>
      <vt:lpstr>Disk Scheduling</vt:lpstr>
      <vt:lpstr>Introduction - contd</vt:lpstr>
      <vt:lpstr>Why Disk Scheduling is Important?</vt:lpstr>
      <vt:lpstr>Disk Scheduling Algorithms</vt:lpstr>
      <vt:lpstr>Disk Scheduling Algorithm - Example</vt:lpstr>
      <vt:lpstr>1. FCFS(First Come First Serve)</vt:lpstr>
      <vt:lpstr>FCFS(contd..)</vt:lpstr>
      <vt:lpstr>2. SSTF(Shortest Seek Time First)</vt:lpstr>
      <vt:lpstr>SSTF(contd…)</vt:lpstr>
      <vt:lpstr>3. SCAN</vt:lpstr>
      <vt:lpstr>SCAN or Elevator((1st Solution)</vt:lpstr>
      <vt:lpstr>SCAN or Elevator(2nd Solution)- Best Choice</vt:lpstr>
      <vt:lpstr>4. C-SCAN</vt:lpstr>
      <vt:lpstr>C-SCAN(contd…)</vt:lpstr>
      <vt:lpstr>5. LOOK</vt:lpstr>
      <vt:lpstr>LOOK(Contd…)</vt:lpstr>
      <vt:lpstr>6. C-LOOK</vt:lpstr>
      <vt:lpstr>C- LOOK(contd…)</vt:lpstr>
      <vt:lpstr>No.of Head movements of All Algorithms</vt:lpstr>
      <vt:lpstr>Selection of a Disk-Scheduling Algorithm</vt:lpstr>
      <vt:lpstr>Disk Management</vt:lpstr>
      <vt:lpstr>Disk Management (Cont.)</vt:lpstr>
      <vt:lpstr>File System Interface</vt:lpstr>
      <vt:lpstr>File Concept </vt:lpstr>
      <vt:lpstr>File Attributes</vt:lpstr>
      <vt:lpstr>File Operations</vt:lpstr>
      <vt:lpstr>File Operations</vt:lpstr>
      <vt:lpstr>File Types – Names,Extension</vt:lpstr>
      <vt:lpstr>File Structure</vt:lpstr>
      <vt:lpstr>File Structure</vt:lpstr>
      <vt:lpstr>File Access Methods</vt:lpstr>
      <vt:lpstr>File Access Methods</vt:lpstr>
      <vt:lpstr>Sequential Access Method</vt:lpstr>
      <vt:lpstr>Direct  Access Methods</vt:lpstr>
      <vt:lpstr>Direct  Access Methods</vt:lpstr>
      <vt:lpstr>Index Access Methods</vt:lpstr>
      <vt:lpstr>Hashed Access Methods</vt:lpstr>
      <vt:lpstr>PowerPoint Presentation</vt:lpstr>
      <vt:lpstr>File Access Methods</vt:lpstr>
      <vt:lpstr>File Sharing </vt:lpstr>
      <vt:lpstr>Objective of File sharing</vt:lpstr>
      <vt:lpstr>File sharing-Multiple Users </vt:lpstr>
      <vt:lpstr>File sharing-Remote File Systems</vt:lpstr>
      <vt:lpstr>File sharing-Remote File Systems</vt:lpstr>
      <vt:lpstr>File sharing-Remote File Systems</vt:lpstr>
      <vt:lpstr>File sharing-Remote File Systems-             Client Server Model</vt:lpstr>
      <vt:lpstr>File sharing -Distributed Information Systems     </vt:lpstr>
      <vt:lpstr>File Sharing -Failure Modes</vt:lpstr>
      <vt:lpstr>File Sharing-Consistency Semantics</vt:lpstr>
      <vt:lpstr>File sharing - Consistency Semantics</vt:lpstr>
      <vt:lpstr>File Sharing-Consistency Semantics- Unix Semantics</vt:lpstr>
      <vt:lpstr>File Sharing-Consistency Semantics- Session  Semantics</vt:lpstr>
      <vt:lpstr>File Sharing-Consistency Semantics-Immutable-Shared-Files Semantics</vt:lpstr>
      <vt:lpstr>File Protection-Objective</vt:lpstr>
      <vt:lpstr>Protection</vt:lpstr>
      <vt:lpstr>Protection-Access Control</vt:lpstr>
      <vt:lpstr>Protection-Access Control</vt:lpstr>
      <vt:lpstr>Protection-Access Control-Control List Management</vt:lpstr>
      <vt:lpstr>Unix File Permission Example</vt:lpstr>
      <vt:lpstr>File System Implementation</vt:lpstr>
      <vt:lpstr>Objectives of File System Implementation</vt:lpstr>
      <vt:lpstr>File-System Structure</vt:lpstr>
      <vt:lpstr>Layered File System</vt:lpstr>
      <vt:lpstr>File System Implementation </vt:lpstr>
      <vt:lpstr>In-Memory File System Structures</vt:lpstr>
      <vt:lpstr>Virtual File Systems </vt:lpstr>
      <vt:lpstr>Directory Implementation</vt:lpstr>
      <vt:lpstr>Directory Structure</vt:lpstr>
      <vt:lpstr>Directory Structure(Contd…)</vt:lpstr>
      <vt:lpstr>1. Single level Directory Structure</vt:lpstr>
      <vt:lpstr>Single level Directory Structure(Contd…)</vt:lpstr>
      <vt:lpstr>2. Two-level directory </vt:lpstr>
      <vt:lpstr>Two-level directory (contd…)</vt:lpstr>
      <vt:lpstr>3. Tree-structured directory</vt:lpstr>
      <vt:lpstr>Tree-structured directory(contd…)</vt:lpstr>
      <vt:lpstr>4. Acyclic graph directory</vt:lpstr>
      <vt:lpstr>Acyclic graph directory(contd…)</vt:lpstr>
      <vt:lpstr>5. General graph directory structure </vt:lpstr>
      <vt:lpstr>General graph directory structure(contd…) </vt:lpstr>
      <vt:lpstr>Allocation Methods</vt:lpstr>
      <vt:lpstr>Contiguous Allocation</vt:lpstr>
      <vt:lpstr>Contiguous Allocation</vt:lpstr>
      <vt:lpstr>Contiguous Allocation of Disk Space</vt:lpstr>
      <vt:lpstr>Extent-Based Systems</vt:lpstr>
      <vt:lpstr>Linked Allocation</vt:lpstr>
      <vt:lpstr>Linked Allocation (Cont.)</vt:lpstr>
      <vt:lpstr>Linked Allocation</vt:lpstr>
      <vt:lpstr>File-Allocation Table</vt:lpstr>
      <vt:lpstr>Indexed Allocation</vt:lpstr>
      <vt:lpstr>Example of Indexed Allocation</vt:lpstr>
      <vt:lpstr>Indexed Allocation (Cont.)</vt:lpstr>
      <vt:lpstr>Indexed Allocation – Mapping (Cont.)</vt:lpstr>
      <vt:lpstr>Indexed Allocation – Mapping (Cont.)</vt:lpstr>
      <vt:lpstr>Indexed Allocation – Mapping (Cont.)</vt:lpstr>
      <vt:lpstr>Worksheet</vt:lpstr>
      <vt:lpstr>Problem:1</vt:lpstr>
      <vt:lpstr>Answer</vt:lpstr>
      <vt:lpstr>Problem:2</vt:lpstr>
      <vt:lpstr>Free-Space Management</vt:lpstr>
      <vt:lpstr>Free-Space Management (Cont.)</vt:lpstr>
      <vt:lpstr>Free-Space Management (Cont.)</vt:lpstr>
      <vt:lpstr>Directory Implementation</vt:lpstr>
      <vt:lpstr>Linked Free Space List on Disk</vt:lpstr>
      <vt:lpstr>Efficiency and Performance</vt:lpstr>
      <vt:lpstr>Free Space Management</vt:lpstr>
      <vt:lpstr>Understanding the methods available for maintaining the free spaces in the disk </vt:lpstr>
      <vt:lpstr>PowerPoint Presentation</vt:lpstr>
      <vt:lpstr>Bitmap or Bit vector </vt:lpstr>
      <vt:lpstr>Bitmap or Bit vector</vt:lpstr>
      <vt:lpstr>2.Linked List </vt:lpstr>
      <vt:lpstr>2.Linked List</vt:lpstr>
      <vt:lpstr>3.Grouping </vt:lpstr>
      <vt:lpstr>4.Counting </vt:lpstr>
      <vt:lpstr>Swap-Space Management</vt:lpstr>
      <vt:lpstr>Swap-Space Management</vt:lpstr>
      <vt:lpstr>Swap-Space Location</vt:lpstr>
      <vt:lpstr>Swap-Space Location</vt:lpstr>
      <vt:lpstr>Swap-space Management: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revathi prakash</cp:lastModifiedBy>
  <cp:revision>27</cp:revision>
  <dcterms:modified xsi:type="dcterms:W3CDTF">2022-05-26T13:46:20Z</dcterms:modified>
</cp:coreProperties>
</file>