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7" r:id="rId3"/>
    <p:sldId id="764" r:id="rId4"/>
    <p:sldId id="1556" r:id="rId5"/>
    <p:sldId id="1557" r:id="rId6"/>
    <p:sldId id="1558" r:id="rId7"/>
    <p:sldId id="1586" r:id="rId8"/>
    <p:sldId id="1559" r:id="rId9"/>
    <p:sldId id="1568" r:id="rId10"/>
    <p:sldId id="1569" r:id="rId11"/>
    <p:sldId id="1560" r:id="rId12"/>
    <p:sldId id="1570" r:id="rId13"/>
    <p:sldId id="1571" r:id="rId14"/>
    <p:sldId id="1572" r:id="rId15"/>
    <p:sldId id="1573" r:id="rId16"/>
    <p:sldId id="1574" r:id="rId17"/>
    <p:sldId id="1575" r:id="rId18"/>
    <p:sldId id="1576" r:id="rId19"/>
    <p:sldId id="1577" r:id="rId20"/>
    <p:sldId id="1578" r:id="rId21"/>
    <p:sldId id="1564" r:id="rId22"/>
    <p:sldId id="1579" r:id="rId23"/>
    <p:sldId id="1580" r:id="rId24"/>
    <p:sldId id="1581" r:id="rId25"/>
    <p:sldId id="1582" r:id="rId26"/>
    <p:sldId id="1583" r:id="rId27"/>
    <p:sldId id="1584" r:id="rId28"/>
    <p:sldId id="1585" r:id="rId29"/>
    <p:sldId id="1567" r:id="rId30"/>
    <p:sldId id="748" r:id="rId31"/>
    <p:sldId id="50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02"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18-05-2022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xmlns=""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rebuke</a:t>
            </a:r>
            <a:r>
              <a:rPr lang="en-US" baseline="0" smtClean="0"/>
              <a:t> – strong disapproval</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5/18/2022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5/18/2022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5/18/2022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5/18/2022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5/18/2022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5/18/2022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5/18/2022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5/18/2022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5/18/2022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5/18/2022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5/18/2022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5/18/2022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IV</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Testing</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a book.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Validation</a:t>
            </a:r>
          </a:p>
          <a:p>
            <a:r>
              <a:rPr lang="en-US" sz="2000" dirty="0" smtClean="0"/>
              <a:t>Validation testing is also known as dynamic testing as, in this case, the source code is actually run to determine that it is running per specifications. </a:t>
            </a:r>
          </a:p>
          <a:p>
            <a:r>
              <a:rPr lang="en-US" sz="2000" dirty="0" smtClean="0"/>
              <a:t>During validation, unit, integration, system, and finally user acceptance testing are performed. </a:t>
            </a:r>
          </a:p>
          <a:p>
            <a:r>
              <a:rPr lang="en-US" sz="2000" dirty="0" smtClean="0"/>
              <a:t>Unit testing is done to ensure each unit piece of source code is free from defects. </a:t>
            </a:r>
          </a:p>
          <a:p>
            <a:r>
              <a:rPr lang="en-US" sz="2000" dirty="0" smtClean="0"/>
              <a:t>Once unit testing is done, then this piece of code is integrated with the main source code build. </a:t>
            </a:r>
          </a:p>
          <a:p>
            <a:r>
              <a:rPr lang="en-US" sz="2000" dirty="0" smtClean="0"/>
              <a:t>But before integrating to the main build, it is strongly advisable to do local integration testing on the developer’s own computer. </a:t>
            </a:r>
          </a:p>
          <a:p>
            <a:r>
              <a:rPr lang="en-US" sz="2000" dirty="0" smtClean="0"/>
              <a:t>Only when the source code runs smoothly and all integration tests pass, the source code should be integrated with the main build. </a:t>
            </a:r>
          </a:p>
          <a:p>
            <a:r>
              <a:rPr lang="en-US" sz="2000" dirty="0" smtClean="0"/>
              <a:t>When all source code is thus integrated, the main build is ready for system testing. </a:t>
            </a:r>
          </a:p>
          <a:p>
            <a:r>
              <a:rPr lang="en-US" sz="2000" dirty="0" smtClean="0"/>
              <a:t>All system tests are then performed and defects are fixed. </a:t>
            </a:r>
          </a:p>
          <a:p>
            <a:r>
              <a:rPr lang="en-US" sz="2000" dirty="0" smtClean="0"/>
              <a:t>When the system testing is over and in fact the software product is shipped to customers, they do user acceptance testing.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a:t>
            </a:r>
          </a:p>
          <a:p>
            <a:r>
              <a:rPr lang="en-US" sz="2000" dirty="0" smtClean="0"/>
              <a:t>Software testing is a vast field in itself, and so the common practice is to consider it as a separate project. </a:t>
            </a:r>
          </a:p>
          <a:p>
            <a:r>
              <a:rPr lang="en-US" sz="2000" dirty="0" smtClean="0"/>
              <a:t>In those cases, it is known as an independent verification and validation project.</a:t>
            </a:r>
          </a:p>
          <a:p>
            <a:r>
              <a:rPr lang="en-US" sz="2000" dirty="0" smtClean="0"/>
              <a:t>As such, a separate project plan is made for that project and is linked to the parent software development project.</a:t>
            </a:r>
          </a:p>
          <a:p>
            <a:r>
              <a:rPr lang="en-US" sz="2000" dirty="0" smtClean="0"/>
              <a:t>There are many techniques available to execute software test projects. </a:t>
            </a:r>
          </a:p>
          <a:p>
            <a:r>
              <a:rPr lang="en-US" sz="2000" dirty="0" smtClean="0"/>
              <a:t>It depends on the kind of test project. However, most test projects must have a test plan and a test strategy before the project can be ready for execution.</a:t>
            </a:r>
          </a:p>
          <a:p>
            <a:r>
              <a:rPr lang="en-US" sz="2000" dirty="0" smtClean="0"/>
              <a:t>Often due to time constraints, testing cycles are cut short by project managers.</a:t>
            </a:r>
          </a:p>
          <a:p>
            <a:r>
              <a:rPr lang="en-US" sz="2000" dirty="0" smtClean="0"/>
              <a:t>This leads to a half-tested product that is pushed out of the door. </a:t>
            </a:r>
          </a:p>
          <a:p>
            <a:r>
              <a:rPr lang="en-US" sz="2000" dirty="0" smtClean="0"/>
              <a:t>In such cases, a large number of product defects are left undetected. </a:t>
            </a:r>
          </a:p>
          <a:p>
            <a:r>
              <a:rPr lang="en-US" sz="2000" dirty="0" smtClean="0"/>
              <a:t>Ultimately, end users discover these defects. Fixing these defects at this stage is costly. </a:t>
            </a:r>
          </a:p>
          <a:p>
            <a:r>
              <a:rPr lang="en-US" sz="2000" dirty="0" smtClean="0"/>
              <a:t>Moreover, they cannot be fixed one at a time. </a:t>
            </a:r>
          </a:p>
          <a:p>
            <a:r>
              <a:rPr lang="en-US" sz="2000" dirty="0" smtClean="0"/>
              <a:t>They are to be taken in batches and are incorporated in maintenance project plans. </a:t>
            </a:r>
          </a:p>
          <a:p>
            <a:r>
              <a:rPr lang="en-US" sz="2000" dirty="0" smtClean="0"/>
              <a:t>This leads to excessive costs in maintaining the software.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a:t>
            </a:r>
          </a:p>
          <a:p>
            <a:r>
              <a:rPr lang="en-US" sz="2000" dirty="0" smtClean="0"/>
              <a:t>It is a lot cheaper to trap those bugs during the testing cycle and fix them. </a:t>
            </a:r>
          </a:p>
          <a:p>
            <a:r>
              <a:rPr lang="en-US" sz="2000" dirty="0" smtClean="0"/>
              <a:t>It is appropriately said that “testing costs money but not testing, costs more!”</a:t>
            </a:r>
          </a:p>
          <a:p>
            <a:r>
              <a:rPr lang="en-US" sz="2000" dirty="0" smtClean="0"/>
              <a:t>Test strategies should include things like test prioritization, automation strategy, risk analysis, etc. </a:t>
            </a:r>
          </a:p>
          <a:p>
            <a:r>
              <a:rPr lang="en-US" sz="2000" dirty="0" smtClean="0"/>
              <a:t>Test planning should include a work breakdown structure, requirement review, resource allocation, effort estimation, tools selection, setting up communication channels, etc.</a:t>
            </a:r>
          </a:p>
          <a:p>
            <a:endParaRPr lang="en-US" sz="2000" dirty="0" smtClean="0"/>
          </a:p>
          <a:p>
            <a:pPr>
              <a:buNone/>
            </a:pPr>
            <a:r>
              <a:rPr lang="en-US" sz="2000" b="1" dirty="0" smtClean="0"/>
              <a:t>	</a:t>
            </a:r>
            <a:r>
              <a:rPr lang="en-US" sz="2000" u="sng" dirty="0" smtClean="0"/>
              <a:t>Test Prioritization</a:t>
            </a:r>
          </a:p>
          <a:p>
            <a:r>
              <a:rPr lang="en-US" sz="2000" dirty="0" smtClean="0"/>
              <a:t>Even before the test effort actually starts, it is of utmost importance that the test prioritization should be made. </a:t>
            </a:r>
          </a:p>
          <a:p>
            <a:r>
              <a:rPr lang="en-US" sz="2000" dirty="0" smtClean="0"/>
              <a:t>First of all, all parts of the software product will not be used by end users with the same intensity. </a:t>
            </a:r>
          </a:p>
          <a:p>
            <a:r>
              <a:rPr lang="en-US" sz="2000" dirty="0" smtClean="0"/>
              <a:t>Some parts of the product are used by end users extensively, while other parts are seldom used. </a:t>
            </a:r>
          </a:p>
          <a:p>
            <a:r>
              <a:rPr lang="en-US" sz="2000" dirty="0" smtClean="0"/>
              <a:t>So the extensively used parts of the product should not have any defects at all and thus they need to be tested thoroughly.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Test Prioritization</a:t>
            </a:r>
          </a:p>
          <a:p>
            <a:r>
              <a:rPr lang="en-US" sz="2000" dirty="0" smtClean="0"/>
              <a:t>For making such a strategy, you must prioritize your testing. </a:t>
            </a:r>
          </a:p>
          <a:p>
            <a:r>
              <a:rPr lang="en-US" sz="2000" dirty="0" smtClean="0"/>
              <a:t>Put a high priority on tests which are to be done for these critical parts of the software product and put a low priority on uncritical parts. </a:t>
            </a:r>
          </a:p>
          <a:p>
            <a:r>
              <a:rPr lang="en-US" sz="2000" dirty="0" smtClean="0"/>
              <a:t>Then test the high priority areas first. </a:t>
            </a:r>
          </a:p>
          <a:p>
            <a:r>
              <a:rPr lang="en-US" sz="2000" dirty="0" smtClean="0"/>
              <a:t>Once testing is thoroughly done for these parts, then you should start testing the low priority areas.</a:t>
            </a:r>
          </a:p>
          <a:p>
            <a:pPr>
              <a:buNone/>
            </a:pPr>
            <a:endParaRPr lang="en-US" sz="2000" b="1" dirty="0" smtClean="0"/>
          </a:p>
          <a:p>
            <a:pPr>
              <a:buNone/>
            </a:pPr>
            <a:r>
              <a:rPr lang="en-US" sz="2000" b="1" dirty="0" smtClean="0"/>
              <a:t>Test Strategy and Planning – </a:t>
            </a:r>
            <a:r>
              <a:rPr lang="en-US" sz="2000" dirty="0" smtClean="0"/>
              <a:t>Risk Management</a:t>
            </a:r>
          </a:p>
          <a:p>
            <a:r>
              <a:rPr lang="en-US" sz="2000" dirty="0" smtClean="0"/>
              <a:t>The test manager should also do plan for all known risks that could impact the test project. </a:t>
            </a:r>
          </a:p>
          <a:p>
            <a:r>
              <a:rPr lang="en-US" sz="2000" dirty="0" smtClean="0"/>
              <a:t>If proper risk mitigation planning is not done and a mishap occurs, then the test project schedule could be jeopardized, costs could escalate and/or quality could go down.</a:t>
            </a:r>
          </a:p>
          <a:p>
            <a:r>
              <a:rPr lang="en-US" sz="2000" dirty="0" smtClean="0"/>
              <a:t>Some of the risks that can have severe, adverse impact on a test project include an unrealistic schedule, resource unavailability, skill unavailability, frequent requirement changes, etc.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Risk Management</a:t>
            </a:r>
          </a:p>
          <a:p>
            <a:r>
              <a:rPr lang="en-US" sz="2000" dirty="0" smtClean="0"/>
              <a:t>Requirement changes pose a serious threat to testing effort because for each requirement change, the whole test plan gets changed. </a:t>
            </a:r>
          </a:p>
          <a:p>
            <a:r>
              <a:rPr lang="en-US" sz="2000" dirty="0" smtClean="0"/>
              <a:t>The test team has to revise its schedule for additional work as well as to assess impact of the change on the test cases they have to recreate. </a:t>
            </a:r>
          </a:p>
          <a:p>
            <a:r>
              <a:rPr lang="en-US" sz="2000" dirty="0" smtClean="0"/>
              <a:t>Some enthusiastic test engineers estimate much less effort than it actually should be. </a:t>
            </a:r>
          </a:p>
          <a:p>
            <a:r>
              <a:rPr lang="en-US" sz="2000" dirty="0" smtClean="0"/>
              <a:t>In that case, the test manager would be in trouble trying to explain why testing is taking more than the scheduled time schedule. </a:t>
            </a:r>
          </a:p>
          <a:p>
            <a:r>
              <a:rPr lang="en-US" sz="2000" dirty="0" smtClean="0"/>
              <a:t>In such cases, even after loading testing engineers more than 150%, the testing cycle get delayed. </a:t>
            </a:r>
          </a:p>
          <a:p>
            <a:r>
              <a:rPr lang="en-US" sz="2000" dirty="0" smtClean="0"/>
              <a:t>This is a very common situation on most of the test projects. </a:t>
            </a:r>
          </a:p>
          <a:p>
            <a:r>
              <a:rPr lang="en-US" sz="2000" dirty="0" smtClean="0"/>
              <a:t>This also happens because the marketing team agrees on unrealistic schedules with the customer in order to bag the project. </a:t>
            </a:r>
          </a:p>
          <a:p>
            <a:r>
              <a:rPr lang="en-US" sz="2000" dirty="0" smtClean="0"/>
              <a:t>Even the test manager at that time feels that somehow he will manage it, but later on it proves impossible to achieve. </a:t>
            </a:r>
          </a:p>
          <a:p>
            <a:r>
              <a:rPr lang="en-US" sz="2000" dirty="0" smtClean="0"/>
              <a:t>Other test engineers unnecessarily pad their estimate and later on, when the customer detects it, the test manager finds himself in a spot.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Risk Management</a:t>
            </a:r>
          </a:p>
          <a:p>
            <a:r>
              <a:rPr lang="en-US" sz="2000" dirty="0" smtClean="0"/>
              <a:t>When the software development market, along with the software testing market, is hot (this is the case most of the time, as businesses need to implement software systems more and more and so software professionals are in great demand), software professionals have many job offers in hand. </a:t>
            </a:r>
          </a:p>
          <a:p>
            <a:r>
              <a:rPr lang="en-US" sz="2000" dirty="0" smtClean="0"/>
              <a:t>They leave the project at short notice and the test manager has to find a replacement fast. </a:t>
            </a:r>
          </a:p>
          <a:p>
            <a:r>
              <a:rPr lang="en-US" sz="2000" dirty="0" smtClean="0"/>
              <a:t>Sometimes, a project may have some kind of testing for which skilled test professionals are hard to find. </a:t>
            </a:r>
          </a:p>
          <a:p>
            <a:r>
              <a:rPr lang="en-US" sz="2000" dirty="0" smtClean="0"/>
              <a:t>In both situations, the test manager may not be able to start those tasks in need of adequate resources.</a:t>
            </a:r>
          </a:p>
          <a:p>
            <a:r>
              <a:rPr lang="en-US" sz="2000" dirty="0" smtClean="0"/>
              <a:t>For test professional resources, a good alternative resource planning is required.</a:t>
            </a:r>
          </a:p>
          <a:p>
            <a:r>
              <a:rPr lang="en-US" sz="2000" dirty="0" smtClean="0"/>
              <a:t>The test manager should be in consultation with human resource manager, keep a line of test professionals who may join in case one is needed on his project.</a:t>
            </a:r>
          </a:p>
          <a:p>
            <a:r>
              <a:rPr lang="en-US" sz="2000" dirty="0" smtClean="0"/>
              <a:t>For scheduling problems, the test manager has to ensure in advance that schedules do not get affected. </a:t>
            </a:r>
          </a:p>
          <a:p>
            <a:r>
              <a:rPr lang="en-US" sz="2000" dirty="0" smtClean="0"/>
              <a:t>He has to keep a buffer in the schedule for any eventuality.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Risk Management</a:t>
            </a:r>
          </a:p>
          <a:p>
            <a:r>
              <a:rPr lang="en-US" sz="2000" dirty="0" smtClean="0"/>
              <a:t>To keep a tab on the project budget, the test manager has to ensure that the schedule is not unrealistic and also has to load his test engineers appropriately. </a:t>
            </a:r>
          </a:p>
          <a:p>
            <a:r>
              <a:rPr lang="en-US" sz="2000" dirty="0" smtClean="0"/>
              <a:t>If some test engineers are not loaded adequately, then project costs may go higher. </a:t>
            </a:r>
          </a:p>
          <a:p>
            <a:r>
              <a:rPr lang="en-US" sz="2000" dirty="0" smtClean="0"/>
              <a:t>For this reason, if any test professionals do not have enough assignments on one project, they should be assigned work from other projects.</a:t>
            </a:r>
          </a:p>
          <a:p>
            <a:endParaRPr lang="en-US" sz="2000" dirty="0" smtClean="0"/>
          </a:p>
          <a:p>
            <a:pPr>
              <a:buNone/>
            </a:pPr>
            <a:r>
              <a:rPr lang="en-US" sz="2000" b="1" dirty="0" smtClean="0"/>
              <a:t>Test Strategy and Planning – </a:t>
            </a:r>
            <a:r>
              <a:rPr lang="en-US" sz="2000" dirty="0" smtClean="0"/>
              <a:t>Effort Estimation</a:t>
            </a:r>
          </a:p>
          <a:p>
            <a:r>
              <a:rPr lang="en-US" sz="2000" dirty="0" smtClean="0"/>
              <a:t>For making scheduling, resource planning and budget for a test project, the test manager should make a good effort estimate. </a:t>
            </a:r>
          </a:p>
          <a:p>
            <a:r>
              <a:rPr lang="en-US" sz="2000" dirty="0" smtClean="0"/>
              <a:t>Effort estimate should include information such as project size, productivity, and test strategy. </a:t>
            </a:r>
          </a:p>
          <a:p>
            <a:r>
              <a:rPr lang="en-US" sz="2000" dirty="0" smtClean="0"/>
              <a:t>While project size and test strategy information comes after consultation with the customer, the productivity figure comes from experience and knowledge of the team members of the project team.</a:t>
            </a:r>
          </a:p>
          <a:p>
            <a:r>
              <a:rPr lang="en-US" sz="2000" dirty="0" smtClean="0"/>
              <a:t> The wideband Delphi technique uses brainstorming sessions to arrive at effort estimate figures after discussing the project details with the project team.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Effort Estimation</a:t>
            </a:r>
          </a:p>
          <a:p>
            <a:r>
              <a:rPr lang="en-US" sz="2000" dirty="0" smtClean="0"/>
              <a:t>This is a good technique because the people who will be assigned the project work will know their own productivity levels and can figure out the size of their assigned project tasks from their own experience. </a:t>
            </a:r>
          </a:p>
          <a:p>
            <a:r>
              <a:rPr lang="en-US" sz="2000" dirty="0" smtClean="0"/>
              <a:t>Initial estimates from each team member are then discussed with other team members in an open environment. </a:t>
            </a:r>
          </a:p>
          <a:p>
            <a:r>
              <a:rPr lang="en-US" sz="2000" dirty="0" smtClean="0"/>
              <a:t>Each person has his own estimate. </a:t>
            </a:r>
          </a:p>
          <a:p>
            <a:r>
              <a:rPr lang="en-US" sz="2000" dirty="0" smtClean="0"/>
              <a:t>These estimates are then unanimously condensed into final estimate figures for each project task.</a:t>
            </a:r>
          </a:p>
          <a:p>
            <a:r>
              <a:rPr lang="en-US" sz="2000" dirty="0" smtClean="0"/>
              <a:t>In an experience-based technique, instead of group sessions, the test manager meets each team member and asks him his estimate for the project work he has been assigned. </a:t>
            </a:r>
          </a:p>
          <a:p>
            <a:r>
              <a:rPr lang="en-US" sz="2000" dirty="0" smtClean="0"/>
              <a:t>This technique works best when team members are well aware, particularly, of their prior experience of similar project tasks.</a:t>
            </a:r>
          </a:p>
          <a:p>
            <a:r>
              <a:rPr lang="en-US" sz="2000" dirty="0" smtClean="0"/>
              <a:t>Effort estimation is one area where no test manager can have a good grasp at the initial stages of the project. </a:t>
            </a:r>
          </a:p>
          <a:p>
            <a:r>
              <a:rPr lang="en-US" sz="2000" dirty="0" smtClean="0"/>
              <a:t>This is because not many details are clear about the project. </a:t>
            </a:r>
          </a:p>
          <a:p>
            <a:r>
              <a:rPr lang="en-US" sz="2000" dirty="0" smtClean="0"/>
              <a:t>As the project unfolds, after executing some of its related tasks, things become clearer.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Effort Estimation</a:t>
            </a:r>
          </a:p>
          <a:p>
            <a:r>
              <a:rPr lang="en-US" sz="2000" dirty="0" smtClean="0"/>
              <a:t>At that stage, any test manager can comfortably give an effort estimate for the remaining project tasks. But that is too late.</a:t>
            </a:r>
          </a:p>
          <a:p>
            <a:r>
              <a:rPr lang="en-US" sz="2000" dirty="0" smtClean="0"/>
              <a:t>Project stakeholders want to know at the very beginning of the project, what would be the cost estimates and when the project would be delivered. </a:t>
            </a:r>
          </a:p>
          <a:p>
            <a:r>
              <a:rPr lang="en-US" sz="2000" dirty="0" smtClean="0"/>
              <a:t>These two questions are very important for project stakeholders and it is on the top of their mind. </a:t>
            </a:r>
          </a:p>
          <a:p>
            <a:r>
              <a:rPr lang="en-US" sz="2000" dirty="0" smtClean="0"/>
              <a:t>Unfortunately, test managers are not equipped to provide an accurate schedule and costs for the project at those initial stages because of unclear project scope, size, etc. </a:t>
            </a:r>
          </a:p>
          <a:p>
            <a:r>
              <a:rPr lang="en-US" sz="2000" dirty="0" smtClean="0"/>
              <a:t>Nevertheless, it is one of their critical tasks that they have to finish and provide the requested information. </a:t>
            </a:r>
          </a:p>
          <a:p>
            <a:r>
              <a:rPr lang="en-US" sz="2000" dirty="0" smtClean="0"/>
              <a:t>The best solution is to find a relatively objective method of effort estimation and provide the requested information.</a:t>
            </a:r>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Effort Estimation: Test Point Analysis</a:t>
            </a:r>
          </a:p>
          <a:p>
            <a:r>
              <a:rPr lang="en-US" sz="2000" dirty="0" smtClean="0"/>
              <a:t>There are many methods available for effort estimation for test projects. </a:t>
            </a:r>
          </a:p>
          <a:p>
            <a:r>
              <a:rPr lang="en-US" sz="2000" dirty="0" smtClean="0"/>
              <a:t>Some of them include test point analysis, the wideband Delphi technique, experience-based estimation, etc. </a:t>
            </a:r>
          </a:p>
          <a:p>
            <a:r>
              <a:rPr lang="en-US" sz="2000" dirty="0" smtClean="0"/>
              <a:t>In the test point analysis technique, three inputs required are project size, test strategy, and productivity. </a:t>
            </a:r>
          </a:p>
          <a:p>
            <a:r>
              <a:rPr lang="en-US" sz="2000" dirty="0" smtClean="0"/>
              <a:t>Project size is determined by calculating the number of test points in the software application which is being developed. </a:t>
            </a:r>
          </a:p>
          <a:p>
            <a:r>
              <a:rPr lang="en-US" sz="2000" dirty="0" smtClean="0"/>
              <a:t>Test points, in turn, are calculated from function points. </a:t>
            </a:r>
          </a:p>
          <a:p>
            <a:r>
              <a:rPr lang="en-US" sz="2000" dirty="0" smtClean="0"/>
              <a:t>The number of function points is calculated from the number of functions and function complexity. </a:t>
            </a:r>
          </a:p>
          <a:p>
            <a:r>
              <a:rPr lang="en-US" sz="2000" dirty="0" smtClean="0"/>
              <a:t>If the number of function points in the application has been calculated by the development team, then test points are calculated from the available function point information. </a:t>
            </a:r>
          </a:p>
          <a:p>
            <a:r>
              <a:rPr lang="en-US" sz="2000" dirty="0" smtClean="0"/>
              <a:t>Otherwise rough function point data can be used (Figure below - Test point analysis components).</a:t>
            </a:r>
          </a:p>
          <a:p>
            <a:r>
              <a:rPr lang="en-US" sz="2000" dirty="0" smtClean="0"/>
              <a:t> A test strategy is derived from two pieces of information from the customer, what will be the quality level for the application and which features of the application will be used most frequently.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62024"/>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685800"/>
            <a:ext cx="8786874" cy="5957910"/>
          </a:xfrm>
        </p:spPr>
        <p:txBody>
          <a:bodyPr>
            <a:normAutofit/>
          </a:bodyPr>
          <a:lstStyle/>
          <a:p>
            <a:r>
              <a:rPr lang="en-GB" sz="2800" dirty="0" smtClean="0"/>
              <a:t>Introduction to Testing</a:t>
            </a:r>
          </a:p>
          <a:p>
            <a:r>
              <a:rPr lang="en-GB" sz="2800" dirty="0" smtClean="0"/>
              <a:t>Verification</a:t>
            </a:r>
          </a:p>
          <a:p>
            <a:r>
              <a:rPr lang="en-GB" sz="2800" dirty="0" smtClean="0"/>
              <a:t>Validation</a:t>
            </a:r>
          </a:p>
          <a:p>
            <a:r>
              <a:rPr lang="en-GB" sz="2800" dirty="0" smtClean="0"/>
              <a:t>Test Strategy</a:t>
            </a:r>
          </a:p>
          <a:p>
            <a:r>
              <a:rPr lang="en-GB" sz="2800" dirty="0" smtClean="0"/>
              <a:t>Planning</a:t>
            </a:r>
          </a:p>
          <a:p>
            <a:r>
              <a:rPr lang="en-GB" sz="2800" dirty="0" smtClean="0"/>
              <a:t>Example – Test Strategy and Planning</a:t>
            </a:r>
          </a:p>
          <a:p>
            <a:r>
              <a:rPr lang="en-GB" sz="2800" dirty="0" smtClean="0"/>
              <a:t>Test Project Monitoring and Control</a:t>
            </a:r>
          </a:p>
          <a:p>
            <a:r>
              <a:rPr lang="en-GB" sz="2800" dirty="0" smtClean="0"/>
              <a:t>Design – Master Test Plan, Types</a:t>
            </a:r>
          </a:p>
          <a:p>
            <a:r>
              <a:rPr lang="en-GB" sz="2800" dirty="0" smtClean="0"/>
              <a:t>Test Case Management</a:t>
            </a:r>
          </a:p>
          <a:p>
            <a:r>
              <a:rPr lang="en-GB" sz="2800" dirty="0" smtClean="0"/>
              <a:t>Test Case Reporting</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Strategy and Planning – </a:t>
            </a:r>
            <a:r>
              <a:rPr lang="en-US" sz="2000" dirty="0" smtClean="0"/>
              <a:t>Effort Estimation: Test Point Analysis</a:t>
            </a:r>
          </a:p>
          <a:p>
            <a:r>
              <a:rPr lang="en-US" sz="2000" dirty="0" smtClean="0"/>
              <a:t>Productivity is derived from knowledge and experience of the test team members. </a:t>
            </a:r>
          </a:p>
          <a:p>
            <a:r>
              <a:rPr lang="en-US" sz="2000" dirty="0" smtClean="0"/>
              <a:t>While productivity can be calculated objectively without taking reference from any statistical data, it makes sense to use past productivity data from previously executed projects to make productivity figures more realistic.</a:t>
            </a:r>
          </a:p>
          <a:p>
            <a:r>
              <a:rPr lang="en-US" sz="2000" dirty="0" smtClean="0"/>
              <a:t>In case of iterative development, testing cycles will be short and iterative in nature. </a:t>
            </a:r>
          </a:p>
          <a:p>
            <a:r>
              <a:rPr lang="en-US" sz="2000" dirty="0" smtClean="0"/>
              <a:t>The test manager should make the test effort calculations accordingly.</a:t>
            </a:r>
          </a:p>
        </p:txBody>
      </p:sp>
      <p:pic>
        <p:nvPicPr>
          <p:cNvPr id="2050" name="Picture 2"/>
          <p:cNvPicPr>
            <a:picLocks noChangeAspect="1" noChangeArrowheads="1"/>
          </p:cNvPicPr>
          <p:nvPr/>
        </p:nvPicPr>
        <p:blipFill>
          <a:blip r:embed="rId3"/>
          <a:srcRect/>
          <a:stretch>
            <a:fillRect/>
          </a:stretch>
        </p:blipFill>
        <p:spPr bwMode="auto">
          <a:xfrm>
            <a:off x="838200" y="3886200"/>
            <a:ext cx="7743233"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Project Monitoring and Control</a:t>
            </a:r>
          </a:p>
          <a:p>
            <a:r>
              <a:rPr lang="en-US" sz="2000" dirty="0" smtClean="0"/>
              <a:t>Test projects involve a large variety of activities including test case design, test case management, test case automation, test execution, defect tracking, verifying and validating the application under test, etc (Figure below – Test life cycle).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r>
              <a:rPr lang="en-US" sz="2000" dirty="0" smtClean="0"/>
              <a:t>	Test Case Design</a:t>
            </a:r>
          </a:p>
          <a:p>
            <a:r>
              <a:rPr lang="en-US" sz="2000" dirty="0" smtClean="0"/>
              <a:t>A proper test case design plan goes a long way in ensuring that test cases are designed properly. </a:t>
            </a:r>
          </a:p>
          <a:p>
            <a:r>
              <a:rPr lang="en-US" sz="2000" dirty="0" smtClean="0"/>
              <a:t>The test manager has to ensure which kind of tests are to be designed, how many test cases have to be written for particular modules and which test areas are priority areas.</a:t>
            </a:r>
          </a:p>
        </p:txBody>
      </p:sp>
      <p:pic>
        <p:nvPicPr>
          <p:cNvPr id="3074" name="Picture 2"/>
          <p:cNvPicPr>
            <a:picLocks noChangeAspect="1" noChangeArrowheads="1"/>
          </p:cNvPicPr>
          <p:nvPr/>
        </p:nvPicPr>
        <p:blipFill>
          <a:blip r:embed="rId3"/>
          <a:srcRect/>
          <a:stretch>
            <a:fillRect/>
          </a:stretch>
        </p:blipFill>
        <p:spPr bwMode="auto">
          <a:xfrm>
            <a:off x="381000" y="2114264"/>
            <a:ext cx="8463827" cy="2690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Project Monitoring and Control – </a:t>
            </a:r>
            <a:r>
              <a:rPr lang="en-US" sz="2000" dirty="0" smtClean="0"/>
              <a:t>Test Case Design: Test Types</a:t>
            </a:r>
          </a:p>
          <a:p>
            <a:r>
              <a:rPr lang="en-US" sz="2000" dirty="0" smtClean="0"/>
              <a:t>An application may have to be tested for functionality, performance, usability, compatibility and many other kinds of things to make sure it is really useful for end users. </a:t>
            </a:r>
          </a:p>
          <a:p>
            <a:r>
              <a:rPr lang="en-US" sz="2000" dirty="0" smtClean="0"/>
              <a:t>For each kind of testing, a set of test cases has to be written and executed then finally, the system should be verified and validated. </a:t>
            </a:r>
          </a:p>
          <a:p>
            <a:r>
              <a:rPr lang="en-US" sz="2000" dirty="0" smtClean="0"/>
              <a:t>For applications that have many versions, regression tests also have to be performed. </a:t>
            </a:r>
          </a:p>
          <a:p>
            <a:r>
              <a:rPr lang="en-US" sz="2000" dirty="0" smtClean="0"/>
              <a:t>Managing all these kinds of testing is a big task for the test manager. </a:t>
            </a:r>
          </a:p>
          <a:p>
            <a:r>
              <a:rPr lang="en-US" sz="2000" dirty="0" smtClean="0"/>
              <a:t>A good test manager will first divide the testing tasks on the basis of test types.</a:t>
            </a:r>
          </a:p>
          <a:p>
            <a:r>
              <a:rPr lang="en-US" sz="2000" dirty="0" smtClean="0"/>
              <a:t>Then tasks can be further divided by modules. </a:t>
            </a:r>
          </a:p>
          <a:p>
            <a:r>
              <a:rPr lang="en-US" sz="2000" dirty="0" smtClean="0"/>
              <a:t>After that, he can allocate testing tasks to test engineers appropriately.</a:t>
            </a:r>
          </a:p>
          <a:p>
            <a:r>
              <a:rPr lang="en-US" sz="2000" dirty="0" smtClean="0"/>
              <a:t>There is one more way of segregating tests. </a:t>
            </a:r>
          </a:p>
          <a:p>
            <a:r>
              <a:rPr lang="en-US" sz="2000" dirty="0" smtClean="0"/>
              <a:t>Depending on the project phase, we need to perform system testing, integration testing or user acceptance testing. </a:t>
            </a:r>
          </a:p>
          <a:p>
            <a:r>
              <a:rPr lang="en-US" sz="2000" dirty="0" smtClean="0"/>
              <a:t>Usually when the application is built after the construction phase, it has to be tested and verified whether it is functioning as per requirements.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Project Monitoring and Control – </a:t>
            </a:r>
            <a:r>
              <a:rPr lang="en-US" sz="2000" dirty="0" smtClean="0"/>
              <a:t>Test Case Design: Test Types</a:t>
            </a:r>
          </a:p>
          <a:p>
            <a:r>
              <a:rPr lang="en-US" sz="2000" dirty="0" smtClean="0"/>
              <a:t>Integration testing is performed when the application needs to be integrated with any other external application to ensure that integration is proper. </a:t>
            </a:r>
          </a:p>
          <a:p>
            <a:r>
              <a:rPr lang="en-US" sz="2000" dirty="0" smtClean="0"/>
              <a:t>User acceptance testing is done by end users. </a:t>
            </a:r>
          </a:p>
          <a:p>
            <a:r>
              <a:rPr lang="en-US" sz="2000" dirty="0" smtClean="0"/>
              <a:t>If any defect is found during these tests, they are fixed so that the application goes into production with as few defects as possible.</a:t>
            </a:r>
          </a:p>
          <a:p>
            <a:endParaRPr lang="en-US" sz="2000" dirty="0" smtClean="0"/>
          </a:p>
          <a:p>
            <a:pPr>
              <a:buNone/>
            </a:pPr>
            <a:r>
              <a:rPr lang="en-US" sz="2000" b="1" dirty="0" smtClean="0"/>
              <a:t>Test Project Monitoring and Control – </a:t>
            </a:r>
            <a:r>
              <a:rPr lang="en-US" sz="2000" dirty="0" smtClean="0"/>
              <a:t>Test Case Management</a:t>
            </a:r>
          </a:p>
          <a:p>
            <a:r>
              <a:rPr lang="en-US" sz="2000" dirty="0" smtClean="0"/>
              <a:t>There could be existing test cases as well as new test cases that also need to be created. </a:t>
            </a:r>
          </a:p>
          <a:p>
            <a:r>
              <a:rPr lang="en-US" sz="2000" dirty="0" smtClean="0"/>
              <a:t>Test case management involves managing different versions of test cases, keeping track of changes in them, keeping a separate repository of test cases based on type of tests, as well as creating and managing automation scripts.</a:t>
            </a:r>
          </a:p>
          <a:p>
            <a:pPr>
              <a:buNone/>
            </a:pPr>
            <a:endParaRPr lang="en-US" sz="2000" b="1" dirty="0" smtClean="0"/>
          </a:p>
          <a:p>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Project Monitoring and Control – </a:t>
            </a:r>
            <a:r>
              <a:rPr lang="en-US" sz="2000" dirty="0" smtClean="0"/>
              <a:t>Test Bed Preparation</a:t>
            </a:r>
          </a:p>
          <a:p>
            <a:r>
              <a:rPr lang="en-US" sz="2000" dirty="0" smtClean="0"/>
              <a:t>Test bed preparation involves installing the application on a machine that is accessible to all test teams.</a:t>
            </a:r>
          </a:p>
          <a:p>
            <a:r>
              <a:rPr lang="en-US" sz="2000" dirty="0" smtClean="0"/>
              <a:t>Care is taken to ensure that this machine is free of any interference from unauthorized access. </a:t>
            </a:r>
          </a:p>
          <a:p>
            <a:r>
              <a:rPr lang="en-US" sz="2000" dirty="0" smtClean="0"/>
              <a:t>Test data is populated in the application. </a:t>
            </a:r>
          </a:p>
          <a:p>
            <a:r>
              <a:rPr lang="en-US" sz="2000" dirty="0" smtClean="0"/>
              <a:t>Care should also be taken to ensure that the test bed resembles the production environment as closely as possible, including all software and hardware configurations.</a:t>
            </a:r>
          </a:p>
          <a:p>
            <a:r>
              <a:rPr lang="en-US" sz="2000" dirty="0" smtClean="0"/>
              <a:t>For all types of testing, it is very important that the “application under test” (UAT) should be tested under an environment that is as close to the environment under which the proposed application will be deployed for production. </a:t>
            </a:r>
          </a:p>
          <a:p>
            <a:r>
              <a:rPr lang="en-US" sz="2000" dirty="0" smtClean="0"/>
              <a:t>That is why test bed preparation is very important. </a:t>
            </a:r>
          </a:p>
          <a:p>
            <a:r>
              <a:rPr lang="en-US" sz="2000" dirty="0" smtClean="0"/>
              <a:t>The application should be installed on a dedicated server that has the same configuration as the proposed production environment. </a:t>
            </a:r>
          </a:p>
          <a:p>
            <a:r>
              <a:rPr lang="en-US" sz="2000" dirty="0" smtClean="0"/>
              <a:t>This server should not be used for any other purpose except for testing.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Project Monitoring and Control – </a:t>
            </a:r>
            <a:r>
              <a:rPr lang="en-US" sz="2000" dirty="0" smtClean="0"/>
              <a:t>Test Bed Preparation</a:t>
            </a:r>
          </a:p>
          <a:p>
            <a:r>
              <a:rPr lang="en-US" sz="2000" dirty="0" smtClean="0"/>
              <a:t>It should be installed centrally, so that even distributed teams, contractors or service providers can easily access it using remote desktop sharing or any peer to peer networking protocol over the Internet. </a:t>
            </a:r>
          </a:p>
          <a:p>
            <a:r>
              <a:rPr lang="en-US" sz="2000" dirty="0" smtClean="0"/>
              <a:t>If the application can be directly accessed over the Internet then it is even better.</a:t>
            </a:r>
          </a:p>
          <a:p>
            <a:r>
              <a:rPr lang="en-US" sz="2000" dirty="0" smtClean="0"/>
              <a:t>There should not be any testing done on applications that are deployed on the local test engineer’s machine. </a:t>
            </a:r>
          </a:p>
          <a:p>
            <a:r>
              <a:rPr lang="en-US" sz="2000" dirty="0" smtClean="0"/>
              <a:t>To gain familiarity with the application and preliminary testing, it is acceptable to have a local copy of the application, but never for testing when defects are to be logged and verified by many people. </a:t>
            </a:r>
          </a:p>
          <a:p>
            <a:r>
              <a:rPr lang="en-US" sz="2000" dirty="0" smtClean="0"/>
              <a:t>It is because it is very important to reproduce the defect when the developer or any concerned person asks for it. </a:t>
            </a:r>
          </a:p>
          <a:p>
            <a:r>
              <a:rPr lang="en-US" sz="2000" dirty="0" smtClean="0"/>
              <a:t>In case of disputes, if a defect cannot be reproduced, then it becomes difficult for the test team to justify why a defect has been logged when others cannot reproduce it. </a:t>
            </a:r>
          </a:p>
          <a:p>
            <a:r>
              <a:rPr lang="en-US" sz="2000" dirty="0" smtClean="0"/>
              <a:t>That is the reason for which the test bed should be prepared very carefully and kept as isolated from any other environment as much as possible to preserve its integrity.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Project Monitoring and Control – </a:t>
            </a:r>
            <a:r>
              <a:rPr lang="en-US" sz="2000" dirty="0" smtClean="0"/>
              <a:t>Test Bed Preparation</a:t>
            </a:r>
          </a:p>
          <a:p>
            <a:r>
              <a:rPr lang="en-US" sz="2000" dirty="0" smtClean="0"/>
              <a:t>The test data preparation is also a very tricky affair. </a:t>
            </a:r>
          </a:p>
          <a:p>
            <a:r>
              <a:rPr lang="en-US" sz="2000" dirty="0" smtClean="0"/>
              <a:t>The test data should closely resemble what the end users use in their daily transactions. </a:t>
            </a:r>
          </a:p>
          <a:p>
            <a:r>
              <a:rPr lang="en-US" sz="2000" dirty="0" smtClean="0"/>
              <a:t>For this, the test team can get some business data already used by the end users. </a:t>
            </a:r>
          </a:p>
          <a:p>
            <a:r>
              <a:rPr lang="en-US" sz="2000" dirty="0" smtClean="0"/>
              <a:t>The test bed should be populated with a similar kind of data.</a:t>
            </a:r>
          </a:p>
          <a:p>
            <a:endParaRPr lang="en-US" sz="2000" dirty="0" smtClean="0"/>
          </a:p>
          <a:p>
            <a:pPr>
              <a:buNone/>
            </a:pPr>
            <a:r>
              <a:rPr lang="en-US" sz="2000" b="1" dirty="0" smtClean="0"/>
              <a:t>Test Project Monitoring and Control – </a:t>
            </a:r>
            <a:r>
              <a:rPr lang="en-US" sz="2000" dirty="0" smtClean="0"/>
              <a:t>Test Case Execution</a:t>
            </a:r>
          </a:p>
          <a:p>
            <a:r>
              <a:rPr lang="en-US" sz="2000" dirty="0" smtClean="0"/>
              <a:t>Test case execution involves executing prepared test cases manually or using automation tools to execute them. </a:t>
            </a:r>
          </a:p>
          <a:p>
            <a:r>
              <a:rPr lang="en-US" sz="2000" dirty="0" smtClean="0"/>
              <a:t>For regression tests, automated test execution is a preferred method. </a:t>
            </a:r>
          </a:p>
          <a:p>
            <a:r>
              <a:rPr lang="en-US" sz="2000" dirty="0" smtClean="0"/>
              <a:t>After each test case is executed, it may pass or fail. </a:t>
            </a:r>
          </a:p>
          <a:p>
            <a:r>
              <a:rPr lang="en-US" sz="2000" dirty="0" smtClean="0"/>
              <a:t>If it fails then defects have to be logged.</a:t>
            </a:r>
          </a:p>
          <a:p>
            <a:r>
              <a:rPr lang="en-US" sz="2000" dirty="0" smtClean="0"/>
              <a:t>Exit criteria for test case execution cycle are generally defined in advance.</a:t>
            </a:r>
          </a:p>
          <a:p>
            <a:r>
              <a:rPr lang="en-US" sz="2000" dirty="0" smtClean="0"/>
              <a:t>Generally, when a certain level of quality of the application is reached then test execution stops.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838200" y="2438400"/>
            <a:ext cx="7875578" cy="24384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Test Project Monitoring and Control – </a:t>
            </a:r>
            <a:r>
              <a:rPr lang="en-US" sz="2000" dirty="0" smtClean="0"/>
              <a:t>Defect Tracking</a:t>
            </a:r>
          </a:p>
          <a:p>
            <a:r>
              <a:rPr lang="en-US" sz="2000" dirty="0" smtClean="0"/>
              <a:t>Defect tracking is one of the most important activities in a test project. </a:t>
            </a:r>
          </a:p>
          <a:p>
            <a:r>
              <a:rPr lang="en-US" sz="2000" dirty="0" smtClean="0"/>
              <a:t>During defect tracking it is ensured that defects are logged and get fixed. </a:t>
            </a:r>
          </a:p>
          <a:p>
            <a:r>
              <a:rPr lang="en-US" sz="2000" dirty="0" smtClean="0"/>
              <a:t>All defects and their fixing are tracked carefully (Figure below – Defect life cycle).</a:t>
            </a:r>
          </a:p>
          <a:p>
            <a:r>
              <a:rPr lang="en-US" sz="2000" dirty="0" smtClean="0"/>
              <a:t>Defect count per hour per day is a common way of measuring performance of a test team.</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If the testing is done for an in-house software product, traditionally, it is used to, not be a performance evaluation measurement. </a:t>
            </a:r>
          </a:p>
          <a:p>
            <a:r>
              <a:rPr lang="en-US" sz="2000" dirty="0" smtClean="0"/>
              <a:t>What really counted was the number of defects found in production when the software product was deployed and used by end users. </a:t>
            </a:r>
          </a:p>
          <a:p>
            <a:r>
              <a:rPr lang="en-US" sz="2000" dirty="0" smtClean="0"/>
              <a:t>But it is too late for a performance measurement.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Project Monitoring and Control – </a:t>
            </a:r>
            <a:r>
              <a:rPr lang="en-US" sz="2000" dirty="0" smtClean="0"/>
              <a:t>Defect Tracking</a:t>
            </a:r>
          </a:p>
          <a:p>
            <a:r>
              <a:rPr lang="en-US" sz="2000" dirty="0" smtClean="0"/>
              <a:t>What if many of the test team members left before the product was deployed?</a:t>
            </a:r>
          </a:p>
          <a:p>
            <a:r>
              <a:rPr lang="en-US" sz="2000" dirty="0" smtClean="0"/>
              <a:t>In fact this is a reality, given the high attrition rate (as much as 20% at many corporations) of software professionals. </a:t>
            </a:r>
          </a:p>
          <a:p>
            <a:r>
              <a:rPr lang="en-US" sz="2000" dirty="0" smtClean="0"/>
              <a:t>Once they are gone, there is no point in measuring the performance. </a:t>
            </a:r>
          </a:p>
          <a:p>
            <a:r>
              <a:rPr lang="en-US" sz="2000" dirty="0" smtClean="0"/>
              <a:t>Thus, a better measurement would allow for more immediate results. </a:t>
            </a:r>
          </a:p>
          <a:p>
            <a:r>
              <a:rPr lang="en-US" sz="2000" dirty="0" smtClean="0"/>
              <a:t>This is achieved by measuring the defect count per hour per day. </a:t>
            </a:r>
          </a:p>
          <a:p>
            <a:r>
              <a:rPr lang="en-US" sz="2000" dirty="0" smtClean="0"/>
              <a:t>Then there is the case of outsourced test projects. </a:t>
            </a:r>
          </a:p>
          <a:p>
            <a:r>
              <a:rPr lang="en-US" sz="2000" dirty="0" smtClean="0"/>
              <a:t>If the contract is only for testing up to deployment and not afterward, then measurement does not make sense after the contract has ended.</a:t>
            </a:r>
          </a:p>
          <a:p>
            <a:r>
              <a:rPr lang="en-US" sz="2000" dirty="0" smtClean="0"/>
              <a:t>A good defect tracking application should be deployed on a central server that is accessible to all test and development teams. </a:t>
            </a:r>
          </a:p>
          <a:p>
            <a:r>
              <a:rPr lang="en-US" sz="2000" dirty="0" smtClean="0"/>
              <a:t>Each defect should be logged in such a way that it could be understood by both development and testing teams. </a:t>
            </a:r>
          </a:p>
          <a:p>
            <a:r>
              <a:rPr lang="en-US" sz="2000" dirty="0" smtClean="0"/>
              <a:t>Generally, the defects should be reproducible, but in many instances, this is difficult. </a:t>
            </a:r>
          </a:p>
          <a:p>
            <a:r>
              <a:rPr lang="en-US" sz="2000" dirty="0" smtClean="0"/>
              <a:t>In such instances, a good resolution should be made by the test and development managers.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Case Reporting</a:t>
            </a:r>
          </a:p>
          <a:p>
            <a:r>
              <a:rPr lang="en-US" sz="2000" dirty="0" smtClean="0"/>
              <a:t>During the execution of a test project, many initial and final reports are made.</a:t>
            </a:r>
          </a:p>
          <a:p>
            <a:r>
              <a:rPr lang="en-US" sz="2000" dirty="0" smtClean="0"/>
              <a:t>But status reports also need to be made. </a:t>
            </a:r>
          </a:p>
          <a:p>
            <a:r>
              <a:rPr lang="en-US" sz="2000" dirty="0" smtClean="0"/>
              <a:t>Test reports include test planning reports, test strategy reports, requirement document review comments, number of test cases created, automation scripts created, test execution cycle reports, defect tracking reports, etc. </a:t>
            </a:r>
          </a:p>
          <a:p>
            <a:r>
              <a:rPr lang="en-US" sz="2000" dirty="0" smtClean="0"/>
              <a:t>Some other reports include trace-ability matrix reports, defect density, test execution rate, test creation rate, test automation script writing rate, etc.</a:t>
            </a:r>
          </a:p>
          <a:p>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It is a fact that the exact number of defects in a software product is difficult to find. </a:t>
            </a:r>
          </a:p>
          <a:p>
            <a:r>
              <a:rPr lang="en-US" sz="2000" dirty="0" smtClean="0"/>
              <a:t>At best it can be predicted using some defect estimation tools. </a:t>
            </a:r>
          </a:p>
          <a:p>
            <a:r>
              <a:rPr lang="en-US" sz="2000" dirty="0" smtClean="0"/>
              <a:t>It is also impossible to detect all defects in a software product. </a:t>
            </a:r>
          </a:p>
          <a:p>
            <a:r>
              <a:rPr lang="en-US" sz="2000" dirty="0" smtClean="0"/>
              <a:t>Nevertheless, finding and fixing critical bugs up to an acceptable limit as per expectations is important. </a:t>
            </a:r>
          </a:p>
          <a:p>
            <a:r>
              <a:rPr lang="en-US" sz="2000" dirty="0" smtClean="0"/>
              <a:t>If there are more defects in the product after the product enters production, then the project team will be in big trouble. </a:t>
            </a:r>
          </a:p>
          <a:p>
            <a:r>
              <a:rPr lang="en-US" sz="2000" dirty="0" smtClean="0"/>
              <a:t>The support costs for a bug ridden product will be too high. </a:t>
            </a:r>
          </a:p>
          <a:p>
            <a:r>
              <a:rPr lang="en-US" sz="2000" dirty="0" smtClean="0"/>
              <a:t>So, less than required testing is a certain call for rebuke from stakeholders.</a:t>
            </a:r>
          </a:p>
          <a:p>
            <a:r>
              <a:rPr lang="en-US" sz="2000" dirty="0" smtClean="0"/>
              <a:t>Testing more than required will increase project costs unnecessarily. </a:t>
            </a:r>
          </a:p>
          <a:p>
            <a:r>
              <a:rPr lang="en-US" sz="2000" dirty="0" smtClean="0"/>
              <a:t>When the project starts, the customer specifies what level of quality for the product is expected. </a:t>
            </a:r>
          </a:p>
          <a:p>
            <a:r>
              <a:rPr lang="en-US" sz="2000" dirty="0" smtClean="0"/>
              <a:t>The project manager needs to first make sure that the processes to be followed for building the product are at least so good that the produced product will have a certain level of quality with a certain level of defects.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Then, he should have a test plan such that the product defects are further reduced by finding defects and fixing them. </a:t>
            </a:r>
          </a:p>
          <a:p>
            <a:r>
              <a:rPr lang="en-US" sz="2000" dirty="0" smtClean="0"/>
              <a:t>So the testing phase must be well planned with required budget, schedule and testing processes that will ensure that a certain number of critical defects are caught and fixed (Figure below-Software Testing Scenarios).</a:t>
            </a:r>
          </a:p>
        </p:txBody>
      </p:sp>
      <p:pic>
        <p:nvPicPr>
          <p:cNvPr id="1026" name="Picture 2"/>
          <p:cNvPicPr>
            <a:picLocks noChangeAspect="1" noChangeArrowheads="1"/>
          </p:cNvPicPr>
          <p:nvPr/>
        </p:nvPicPr>
        <p:blipFill>
          <a:blip r:embed="rId3"/>
          <a:srcRect/>
          <a:stretch>
            <a:fillRect/>
          </a:stretch>
        </p:blipFill>
        <p:spPr bwMode="auto">
          <a:xfrm>
            <a:off x="1219200" y="2819400"/>
            <a:ext cx="6619415"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 – Problems with Traditional Development Model</a:t>
            </a:r>
          </a:p>
          <a:p>
            <a:r>
              <a:rPr lang="en-US" sz="2000" dirty="0" smtClean="0"/>
              <a:t>Traditionally, software testing was done only after software was constructed. </a:t>
            </a:r>
          </a:p>
          <a:p>
            <a:r>
              <a:rPr lang="en-US" sz="2000" dirty="0" smtClean="0"/>
              <a:t>This is used to limit the scope of software testing in the development life cycle (see Figure below-Traditional Software Development Model-Too little, Too late testing).</a:t>
            </a:r>
          </a:p>
          <a:p>
            <a:r>
              <a:rPr lang="en-US" sz="2000" dirty="0" smtClean="0"/>
              <a:t> This practice led to a situation that was too little and too late. </a:t>
            </a:r>
          </a:p>
          <a:p>
            <a:r>
              <a:rPr lang="en-US" sz="2000" dirty="0" smtClean="0"/>
              <a:t>By the time software was constructed, already faulty requirement specifications and faulty software design had resulted in defect ridden software. </a:t>
            </a:r>
          </a:p>
        </p:txBody>
      </p:sp>
      <p:pic>
        <p:nvPicPr>
          <p:cNvPr id="2050" name="Picture 2"/>
          <p:cNvPicPr>
            <a:picLocks noChangeAspect="1" noChangeArrowheads="1"/>
          </p:cNvPicPr>
          <p:nvPr/>
        </p:nvPicPr>
        <p:blipFill>
          <a:blip r:embed="rId3"/>
          <a:srcRect/>
          <a:stretch>
            <a:fillRect/>
          </a:stretch>
        </p:blipFill>
        <p:spPr bwMode="auto">
          <a:xfrm>
            <a:off x="1452247" y="3429001"/>
            <a:ext cx="6320153" cy="33937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 – Problems with Traditional Development Model</a:t>
            </a:r>
          </a:p>
          <a:p>
            <a:r>
              <a:rPr lang="en-US" sz="2000" dirty="0" smtClean="0"/>
              <a:t>Removing all the defects originating from different phases of the project in one go is a huge challenge. </a:t>
            </a:r>
          </a:p>
          <a:p>
            <a:r>
              <a:rPr lang="en-US" sz="2000" dirty="0" smtClean="0"/>
              <a:t>That is why this approach always used to result in defect ridden software products. </a:t>
            </a:r>
          </a:p>
          <a:p>
            <a:r>
              <a:rPr lang="en-US" sz="2000" dirty="0" smtClean="0"/>
              <a:t>Even if there was an attempt to remove defects so late in the life cycle, it would be exorbitantly costly to do so in one go and it would also mean devoting a considerable amount of time in detecting and fixing all those defects. </a:t>
            </a:r>
          </a:p>
          <a:p>
            <a:r>
              <a:rPr lang="en-US" sz="2000" dirty="0" smtClean="0"/>
              <a:t>This would likely be infeasible.</a:t>
            </a:r>
          </a:p>
          <a:p>
            <a:r>
              <a:rPr lang="en-US" sz="2000" dirty="0" smtClean="0"/>
              <a:t>Definitely a better approach was needed to make better quality software products.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Verification: “Are we building the product right?”</a:t>
            </a:r>
          </a:p>
          <a:p>
            <a:r>
              <a:rPr lang="en-IN" dirty="0" smtClean="0"/>
              <a:t>Validation: “Are we building the right product?”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Verification</a:t>
            </a:r>
          </a:p>
          <a:p>
            <a:r>
              <a:rPr lang="en-US" sz="2000" dirty="0" smtClean="0"/>
              <a:t>The problems encountered in the traditional approach to software testing led to the practice of verification and validation.</a:t>
            </a:r>
          </a:p>
          <a:p>
            <a:r>
              <a:rPr lang="en-US" sz="2000" dirty="0" smtClean="0"/>
              <a:t>In most quality standards documents, software testing is divided into two parts: “validation” and “verification.” </a:t>
            </a:r>
          </a:p>
          <a:p>
            <a:r>
              <a:rPr lang="en-US" sz="2000" dirty="0" smtClean="0"/>
              <a:t>While verification implies that the developed software is working as intended by checking the requirement specifications, design, source code, etc., in static mode, validation implies that the software has been validated to be working after running it and checking whether all functionality meets the requirements.</a:t>
            </a:r>
          </a:p>
          <a:p>
            <a:r>
              <a:rPr lang="en-US" sz="2000" dirty="0" smtClean="0"/>
              <a:t>Verification techniques are also known as static testing, since the source code is not run to do testing. </a:t>
            </a:r>
          </a:p>
          <a:p>
            <a:r>
              <a:rPr lang="en-US" sz="2000" dirty="0" smtClean="0"/>
              <a:t>The figure below (Software verification and validation) shows that each work product including requirement specifications, design, and source code during software development is tested using static methods. </a:t>
            </a:r>
          </a:p>
          <a:p>
            <a:r>
              <a:rPr lang="en-US" sz="2000" dirty="0" smtClean="0"/>
              <a:t>The requirement specifications are reviewed for completeness, clarity, design ability, testability, etc. </a:t>
            </a:r>
          </a:p>
          <a:p>
            <a:r>
              <a:rPr lang="en-US" sz="2000" dirty="0" smtClean="0"/>
              <a:t>The software design is reviewed for robustness, security, implementability, scalability, complexity, etc.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Verification and Validation</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source code is reviewed for dead code, unused variables, faulty logic, constructs, etc.</a:t>
            </a:r>
          </a:p>
          <a:p>
            <a:r>
              <a:rPr lang="en-US" sz="2000" dirty="0" smtClean="0"/>
              <a:t>Once the source code is ready to be run as a system, validation testing can be started. </a:t>
            </a:r>
          </a:p>
        </p:txBody>
      </p:sp>
      <p:pic>
        <p:nvPicPr>
          <p:cNvPr id="1026" name="Picture 2"/>
          <p:cNvPicPr>
            <a:picLocks noChangeAspect="1" noChangeArrowheads="1"/>
          </p:cNvPicPr>
          <p:nvPr/>
        </p:nvPicPr>
        <p:blipFill>
          <a:blip r:embed="rId3"/>
          <a:srcRect/>
          <a:stretch>
            <a:fillRect/>
          </a:stretch>
        </p:blipFill>
        <p:spPr bwMode="auto">
          <a:xfrm>
            <a:off x="119063" y="990600"/>
            <a:ext cx="8905875"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66822</TotalTime>
  <Words>3903</Words>
  <Application>Microsoft Office PowerPoint</Application>
  <PresentationFormat>On-screen Show (4:3)</PresentationFormat>
  <Paragraphs>321</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UNIT - IV </vt:lpstr>
      <vt:lpstr>Topics</vt:lpstr>
      <vt:lpstr>Software Testing </vt:lpstr>
      <vt:lpstr>Software Testing </vt:lpstr>
      <vt:lpstr>Software Testing </vt:lpstr>
      <vt:lpstr>Software Testing </vt:lpstr>
      <vt:lpstr>Slide 7</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Software Testing </vt:lpstr>
      <vt:lpstr>REFERENCES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Windows User</cp:lastModifiedBy>
  <cp:revision>1596</cp:revision>
  <dcterms:created xsi:type="dcterms:W3CDTF">2017-03-21T16:05:31Z</dcterms:created>
  <dcterms:modified xsi:type="dcterms:W3CDTF">2022-05-18T02:47:16Z</dcterms:modified>
</cp:coreProperties>
</file>