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8"/>
  </p:notesMasterIdLst>
  <p:sldIdLst>
    <p:sldId id="576" r:id="rId3"/>
    <p:sldId id="577" r:id="rId4"/>
    <p:sldId id="583" r:id="rId5"/>
    <p:sldId id="324" r:id="rId6"/>
    <p:sldId id="325" r:id="rId7"/>
    <p:sldId id="421" r:id="rId8"/>
    <p:sldId id="327" r:id="rId9"/>
    <p:sldId id="414" r:id="rId10"/>
    <p:sldId id="418" r:id="rId11"/>
    <p:sldId id="584" r:id="rId12"/>
    <p:sldId id="585" r:id="rId13"/>
    <p:sldId id="586" r:id="rId14"/>
    <p:sldId id="587" r:id="rId15"/>
    <p:sldId id="588" r:id="rId16"/>
    <p:sldId id="589" r:id="rId17"/>
    <p:sldId id="590" r:id="rId18"/>
    <p:sldId id="591" r:id="rId19"/>
    <p:sldId id="592" r:id="rId20"/>
    <p:sldId id="329" r:id="rId21"/>
    <p:sldId id="331" r:id="rId22"/>
    <p:sldId id="330" r:id="rId23"/>
    <p:sldId id="613" r:id="rId24"/>
    <p:sldId id="333" r:id="rId25"/>
    <p:sldId id="335" r:id="rId26"/>
    <p:sldId id="593" r:id="rId27"/>
    <p:sldId id="594" r:id="rId28"/>
    <p:sldId id="337" r:id="rId29"/>
    <p:sldId id="420" r:id="rId30"/>
    <p:sldId id="419" r:id="rId31"/>
    <p:sldId id="415" r:id="rId32"/>
    <p:sldId id="416" r:id="rId33"/>
    <p:sldId id="417" r:id="rId34"/>
    <p:sldId id="342" r:id="rId35"/>
    <p:sldId id="614" r:id="rId36"/>
    <p:sldId id="422" r:id="rId37"/>
    <p:sldId id="423" r:id="rId38"/>
    <p:sldId id="425" r:id="rId39"/>
    <p:sldId id="672" r:id="rId40"/>
    <p:sldId id="426" r:id="rId41"/>
    <p:sldId id="427" r:id="rId42"/>
    <p:sldId id="428" r:id="rId43"/>
    <p:sldId id="429" r:id="rId44"/>
    <p:sldId id="430" r:id="rId45"/>
    <p:sldId id="431" r:id="rId46"/>
    <p:sldId id="432" r:id="rId47"/>
    <p:sldId id="433" r:id="rId48"/>
    <p:sldId id="434" r:id="rId49"/>
    <p:sldId id="595" r:id="rId50"/>
    <p:sldId id="435" r:id="rId51"/>
    <p:sldId id="436" r:id="rId52"/>
    <p:sldId id="437" r:id="rId53"/>
    <p:sldId id="673" r:id="rId54"/>
    <p:sldId id="674" r:id="rId55"/>
    <p:sldId id="442" r:id="rId56"/>
    <p:sldId id="579" r:id="rId57"/>
    <p:sldId id="443" r:id="rId58"/>
    <p:sldId id="604" r:id="rId59"/>
    <p:sldId id="445" r:id="rId60"/>
    <p:sldId id="446" r:id="rId61"/>
    <p:sldId id="447" r:id="rId62"/>
    <p:sldId id="448" r:id="rId63"/>
    <p:sldId id="449" r:id="rId64"/>
    <p:sldId id="675" r:id="rId65"/>
    <p:sldId id="676" r:id="rId66"/>
    <p:sldId id="677" r:id="rId67"/>
    <p:sldId id="450" r:id="rId68"/>
    <p:sldId id="451" r:id="rId69"/>
    <p:sldId id="678" r:id="rId70"/>
    <p:sldId id="679" r:id="rId71"/>
    <p:sldId id="680" r:id="rId72"/>
    <p:sldId id="684" r:id="rId73"/>
    <p:sldId id="682" r:id="rId74"/>
    <p:sldId id="683" r:id="rId75"/>
    <p:sldId id="452" r:id="rId76"/>
    <p:sldId id="453" r:id="rId77"/>
    <p:sldId id="457" r:id="rId78"/>
    <p:sldId id="458" r:id="rId79"/>
    <p:sldId id="459" r:id="rId80"/>
    <p:sldId id="685" r:id="rId81"/>
    <p:sldId id="598" r:id="rId82"/>
    <p:sldId id="599" r:id="rId83"/>
    <p:sldId id="600" r:id="rId84"/>
    <p:sldId id="686" r:id="rId85"/>
    <p:sldId id="601" r:id="rId86"/>
    <p:sldId id="602" r:id="rId87"/>
    <p:sldId id="687" r:id="rId88"/>
    <p:sldId id="603" r:id="rId89"/>
    <p:sldId id="615" r:id="rId90"/>
    <p:sldId id="461" r:id="rId91"/>
    <p:sldId id="462" r:id="rId92"/>
    <p:sldId id="463" r:id="rId93"/>
    <p:sldId id="464" r:id="rId94"/>
    <p:sldId id="465" r:id="rId95"/>
    <p:sldId id="466" r:id="rId96"/>
    <p:sldId id="467" r:id="rId97"/>
    <p:sldId id="468" r:id="rId98"/>
    <p:sldId id="469" r:id="rId99"/>
    <p:sldId id="470" r:id="rId100"/>
    <p:sldId id="471" r:id="rId101"/>
    <p:sldId id="472" r:id="rId102"/>
    <p:sldId id="473" r:id="rId103"/>
    <p:sldId id="474" r:id="rId104"/>
    <p:sldId id="475" r:id="rId105"/>
    <p:sldId id="476" r:id="rId106"/>
    <p:sldId id="477" r:id="rId107"/>
    <p:sldId id="478" r:id="rId108"/>
    <p:sldId id="479" r:id="rId109"/>
    <p:sldId id="616" r:id="rId110"/>
    <p:sldId id="480" r:id="rId111"/>
    <p:sldId id="481" r:id="rId112"/>
    <p:sldId id="482" r:id="rId113"/>
    <p:sldId id="483" r:id="rId114"/>
    <p:sldId id="484" r:id="rId115"/>
    <p:sldId id="485" r:id="rId116"/>
    <p:sldId id="486" r:id="rId117"/>
    <p:sldId id="487" r:id="rId118"/>
    <p:sldId id="488" r:id="rId119"/>
    <p:sldId id="489" r:id="rId120"/>
    <p:sldId id="490" r:id="rId121"/>
    <p:sldId id="491" r:id="rId122"/>
    <p:sldId id="493" r:id="rId123"/>
    <p:sldId id="494" r:id="rId124"/>
    <p:sldId id="495" r:id="rId125"/>
    <p:sldId id="496" r:id="rId126"/>
    <p:sldId id="497" r:id="rId127"/>
    <p:sldId id="498" r:id="rId128"/>
    <p:sldId id="499" r:id="rId129"/>
    <p:sldId id="500" r:id="rId130"/>
    <p:sldId id="501" r:id="rId131"/>
    <p:sldId id="502" r:id="rId132"/>
    <p:sldId id="503" r:id="rId133"/>
    <p:sldId id="504" r:id="rId134"/>
    <p:sldId id="505" r:id="rId135"/>
    <p:sldId id="506" r:id="rId136"/>
    <p:sldId id="507" r:id="rId137"/>
    <p:sldId id="508" r:id="rId138"/>
    <p:sldId id="509" r:id="rId139"/>
    <p:sldId id="510" r:id="rId140"/>
    <p:sldId id="511" r:id="rId141"/>
    <p:sldId id="512" r:id="rId142"/>
    <p:sldId id="513" r:id="rId143"/>
    <p:sldId id="514" r:id="rId144"/>
    <p:sldId id="515" r:id="rId145"/>
    <p:sldId id="516" r:id="rId146"/>
    <p:sldId id="518" r:id="rId147"/>
    <p:sldId id="519" r:id="rId148"/>
    <p:sldId id="520" r:id="rId149"/>
    <p:sldId id="521" r:id="rId150"/>
    <p:sldId id="522" r:id="rId151"/>
    <p:sldId id="523" r:id="rId152"/>
    <p:sldId id="524" r:id="rId153"/>
    <p:sldId id="525" r:id="rId154"/>
    <p:sldId id="526" r:id="rId155"/>
    <p:sldId id="527" r:id="rId156"/>
    <p:sldId id="528" r:id="rId157"/>
    <p:sldId id="529" r:id="rId158"/>
    <p:sldId id="530" r:id="rId159"/>
    <p:sldId id="617" r:id="rId160"/>
    <p:sldId id="618" r:id="rId161"/>
    <p:sldId id="619" r:id="rId162"/>
    <p:sldId id="620" r:id="rId163"/>
    <p:sldId id="621" r:id="rId164"/>
    <p:sldId id="689" r:id="rId165"/>
    <p:sldId id="690" r:id="rId166"/>
    <p:sldId id="691" r:id="rId167"/>
    <p:sldId id="692" r:id="rId168"/>
    <p:sldId id="693" r:id="rId169"/>
    <p:sldId id="695" r:id="rId170"/>
    <p:sldId id="694" r:id="rId171"/>
    <p:sldId id="624" r:id="rId172"/>
    <p:sldId id="625" r:id="rId173"/>
    <p:sldId id="627" r:id="rId174"/>
    <p:sldId id="634" r:id="rId175"/>
    <p:sldId id="637" r:id="rId176"/>
    <p:sldId id="638" r:id="rId177"/>
    <p:sldId id="639" r:id="rId178"/>
    <p:sldId id="640" r:id="rId179"/>
    <p:sldId id="641" r:id="rId180"/>
    <p:sldId id="696" r:id="rId181"/>
    <p:sldId id="697" r:id="rId182"/>
    <p:sldId id="698" r:id="rId183"/>
    <p:sldId id="644" r:id="rId184"/>
    <p:sldId id="645" r:id="rId185"/>
    <p:sldId id="646" r:id="rId186"/>
    <p:sldId id="647" r:id="rId187"/>
    <p:sldId id="648" r:id="rId188"/>
    <p:sldId id="649" r:id="rId189"/>
    <p:sldId id="650" r:id="rId190"/>
    <p:sldId id="651" r:id="rId191"/>
    <p:sldId id="652" r:id="rId192"/>
    <p:sldId id="653" r:id="rId193"/>
    <p:sldId id="654" r:id="rId194"/>
    <p:sldId id="656" r:id="rId195"/>
    <p:sldId id="657" r:id="rId196"/>
    <p:sldId id="699" r:id="rId197"/>
    <p:sldId id="700" r:id="rId198"/>
    <p:sldId id="701" r:id="rId199"/>
    <p:sldId id="702" r:id="rId200"/>
    <p:sldId id="703" r:id="rId201"/>
    <p:sldId id="704" r:id="rId202"/>
    <p:sldId id="705" r:id="rId203"/>
    <p:sldId id="706" r:id="rId204"/>
    <p:sldId id="707" r:id="rId205"/>
    <p:sldId id="708" r:id="rId206"/>
    <p:sldId id="709" r:id="rId2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03" autoAdjust="0"/>
    <p:restoredTop sz="94660"/>
  </p:normalViewPr>
  <p:slideViewPr>
    <p:cSldViewPr>
      <p:cViewPr varScale="1">
        <p:scale>
          <a:sx n="89" d="100"/>
          <a:sy n="89" d="100"/>
        </p:scale>
        <p:origin x="139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1"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slide" Target="slides/slide204.xml"/><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tableStyles" Target="tableStyles.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presProps" Target="presProp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C3410-42C6-498F-B73A-7AE03F401C40}" type="datetimeFigureOut">
              <a:rPr lang="en-IN" smtClean="0"/>
              <a:pPr/>
              <a:t>21-08-2022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30DF6-8671-448A-A173-E3CF56DA08DA}" type="slidenum">
              <a:rPr lang="en-IN" smtClean="0"/>
              <a:pPr/>
              <a:t>‹#›</a:t>
            </a:fld>
            <a:endParaRPr lang="en-IN"/>
          </a:p>
        </p:txBody>
      </p:sp>
    </p:spTree>
    <p:extLst>
      <p:ext uri="{BB962C8B-B14F-4D97-AF65-F5344CB8AC3E}">
        <p14:creationId xmlns:p14="http://schemas.microsoft.com/office/powerpoint/2010/main" val="412575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074C8-1C71-442C-9069-45BA52B03E4C}"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31143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1C545-8890-4749-991A-7AC1F296D9D0}" type="slidenum">
              <a:rPr lang="en-US"/>
              <a:pPr/>
              <a:t>44</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899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64C0-CAC0-416B-AA2A-605D45FD74E9}" type="slidenum">
              <a:rPr lang="en-US"/>
              <a:pPr/>
              <a:t>45</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5487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B06419-4009-4C2E-BED7-C62E9E6A6C31}" type="slidenum">
              <a:rPr lang="en-US"/>
              <a:pPr/>
              <a:t>46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144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C92DC-3058-463F-9FC5-B8DADEDEED40}" type="slidenum">
              <a:rPr lang="en-US"/>
              <a:pPr/>
              <a:t>47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066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E66C8-AD20-4E9C-841C-3529C11B8CEA}" type="slidenum">
              <a:rPr lang="en-US"/>
              <a:pPr/>
              <a:t>49</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075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A6EEBE2-CC25-4F1B-B2DE-10ED9323BF1B}" type="slidenum">
              <a:rPr lang="en-US"/>
              <a:pPr/>
              <a:t>93</a:t>
            </a:fld>
            <a:endParaRPr lang="en-US"/>
          </a:p>
        </p:txBody>
      </p:sp>
      <p:sp>
        <p:nvSpPr>
          <p:cNvPr id="2611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611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7</a:t>
            </a:r>
          </a:p>
        </p:txBody>
      </p:sp>
      <p:sp>
        <p:nvSpPr>
          <p:cNvPr id="2611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611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61126" name="Rectangle 6"/>
          <p:cNvSpPr>
            <a:spLocks noGrp="1" noRot="1" noChangeAspect="1" noChangeArrowheads="1" noTextEdit="1"/>
          </p:cNvSpPr>
          <p:nvPr>
            <p:ph type="sldImg"/>
          </p:nvPr>
        </p:nvSpPr>
        <p:spPr>
          <a:xfrm>
            <a:off x="1150938" y="692150"/>
            <a:ext cx="4556125" cy="3416300"/>
          </a:xfrm>
          <a:ln w="12700" cap="flat"/>
        </p:spPr>
      </p:sp>
      <p:sp>
        <p:nvSpPr>
          <p:cNvPr id="261127"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3224670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D5C8F5C-5886-401D-B31F-6EBA4EE2C4B0}" type="slidenum">
              <a:rPr lang="en-US"/>
              <a:pPr/>
              <a:t>95</a:t>
            </a:fld>
            <a:endParaRPr lang="en-US"/>
          </a:p>
        </p:txBody>
      </p:sp>
      <p:sp>
        <p:nvSpPr>
          <p:cNvPr id="267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67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10</a:t>
            </a:r>
          </a:p>
        </p:txBody>
      </p:sp>
      <p:sp>
        <p:nvSpPr>
          <p:cNvPr id="267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67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67270" name="Rectangle 6"/>
          <p:cNvSpPr>
            <a:spLocks noGrp="1" noRot="1" noChangeAspect="1" noChangeArrowheads="1" noTextEdit="1"/>
          </p:cNvSpPr>
          <p:nvPr>
            <p:ph type="sldImg"/>
          </p:nvPr>
        </p:nvSpPr>
        <p:spPr>
          <a:xfrm>
            <a:off x="1150938" y="692150"/>
            <a:ext cx="4556125" cy="3416300"/>
          </a:xfrm>
          <a:ln w="12700" cap="flat"/>
        </p:spPr>
      </p:sp>
      <p:sp>
        <p:nvSpPr>
          <p:cNvPr id="267271"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2089189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EBD2014-D6E0-49D0-9BD0-D9792B2344FB}" type="slidenum">
              <a:rPr lang="en-US"/>
              <a:pPr/>
              <a:t>96</a:t>
            </a:fld>
            <a:endParaRPr lang="en-US"/>
          </a:p>
        </p:txBody>
      </p:sp>
      <p:sp>
        <p:nvSpPr>
          <p:cNvPr id="269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69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11</a:t>
            </a:r>
          </a:p>
        </p:txBody>
      </p:sp>
      <p:sp>
        <p:nvSpPr>
          <p:cNvPr id="269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69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69318" name="Rectangle 6"/>
          <p:cNvSpPr>
            <a:spLocks noGrp="1" noRot="1" noChangeAspect="1" noChangeArrowheads="1" noTextEdit="1"/>
          </p:cNvSpPr>
          <p:nvPr>
            <p:ph type="sldImg"/>
          </p:nvPr>
        </p:nvSpPr>
        <p:spPr>
          <a:xfrm>
            <a:off x="1150938" y="692150"/>
            <a:ext cx="4556125" cy="3416300"/>
          </a:xfrm>
          <a:ln w="12700" cap="flat"/>
        </p:spPr>
      </p:sp>
      <p:sp>
        <p:nvSpPr>
          <p:cNvPr id="269319"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1200475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E60A37E-9D2A-40D0-BB4E-64B59D3681B7}" type="slidenum">
              <a:rPr lang="en-US"/>
              <a:pPr/>
              <a:t>98</a:t>
            </a:fld>
            <a:endParaRPr lang="en-US"/>
          </a:p>
        </p:txBody>
      </p:sp>
      <p:sp>
        <p:nvSpPr>
          <p:cNvPr id="273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73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13</a:t>
            </a:r>
          </a:p>
        </p:txBody>
      </p:sp>
      <p:sp>
        <p:nvSpPr>
          <p:cNvPr id="273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73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73414" name="Rectangle 6"/>
          <p:cNvSpPr>
            <a:spLocks noGrp="1" noRot="1" noChangeAspect="1" noChangeArrowheads="1" noTextEdit="1"/>
          </p:cNvSpPr>
          <p:nvPr>
            <p:ph type="sldImg"/>
          </p:nvPr>
        </p:nvSpPr>
        <p:spPr>
          <a:xfrm>
            <a:off x="1150938" y="692150"/>
            <a:ext cx="4556125" cy="3416300"/>
          </a:xfrm>
          <a:ln w="12700" cap="flat"/>
        </p:spPr>
      </p:sp>
      <p:sp>
        <p:nvSpPr>
          <p:cNvPr id="273415"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419676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D2A0929-788A-4BCA-BCE3-D19FC3F65BB7}" type="slidenum">
              <a:rPr lang="en-US"/>
              <a:pPr/>
              <a:t>100</a:t>
            </a:fld>
            <a:endParaRPr lang="en-US"/>
          </a:p>
        </p:txBody>
      </p:sp>
      <p:sp>
        <p:nvSpPr>
          <p:cNvPr id="277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77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15</a:t>
            </a:r>
          </a:p>
        </p:txBody>
      </p:sp>
      <p:sp>
        <p:nvSpPr>
          <p:cNvPr id="277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77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77510" name="Rectangle 6"/>
          <p:cNvSpPr>
            <a:spLocks noGrp="1" noRot="1" noChangeAspect="1" noChangeArrowheads="1" noTextEdit="1"/>
          </p:cNvSpPr>
          <p:nvPr>
            <p:ph type="sldImg"/>
          </p:nvPr>
        </p:nvSpPr>
        <p:spPr>
          <a:xfrm>
            <a:off x="1150938" y="692150"/>
            <a:ext cx="4556125" cy="3416300"/>
          </a:xfrm>
          <a:ln w="12700" cap="flat"/>
        </p:spPr>
      </p:sp>
      <p:sp>
        <p:nvSpPr>
          <p:cNvPr id="277511"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388894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DC97FABA-0E38-44BB-ADED-CB174179A3E8}" type="slidenum">
              <a:rPr lang="en-US">
                <a:latin typeface="Times New Roman" panose="02020603050405020304" pitchFamily="18" charset="0"/>
              </a:rPr>
              <a:pPr/>
              <a:t>13</a:t>
            </a:fld>
            <a:endParaRPr lang="en-US">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smtClean="0"/>
          </a:p>
        </p:txBody>
      </p:sp>
    </p:spTree>
    <p:extLst>
      <p:ext uri="{BB962C8B-B14F-4D97-AF65-F5344CB8AC3E}">
        <p14:creationId xmlns:p14="http://schemas.microsoft.com/office/powerpoint/2010/main" val="2369847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27AF209-610F-4F59-9FDB-39CA79D4BED2}" type="slidenum">
              <a:rPr lang="en-US"/>
              <a:pPr/>
              <a:t>102</a:t>
            </a:fld>
            <a:endParaRPr lang="en-US"/>
          </a:p>
        </p:txBody>
      </p:sp>
      <p:sp>
        <p:nvSpPr>
          <p:cNvPr id="2816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816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17</a:t>
            </a:r>
          </a:p>
        </p:txBody>
      </p:sp>
      <p:sp>
        <p:nvSpPr>
          <p:cNvPr id="2816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816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81606" name="Rectangle 6"/>
          <p:cNvSpPr>
            <a:spLocks noGrp="1" noRot="1" noChangeAspect="1" noChangeArrowheads="1" noTextEdit="1"/>
          </p:cNvSpPr>
          <p:nvPr>
            <p:ph type="sldImg"/>
          </p:nvPr>
        </p:nvSpPr>
        <p:spPr>
          <a:xfrm>
            <a:off x="1150938" y="692150"/>
            <a:ext cx="4556125" cy="3416300"/>
          </a:xfrm>
          <a:ln w="12700" cap="flat"/>
        </p:spPr>
      </p:sp>
      <p:sp>
        <p:nvSpPr>
          <p:cNvPr id="281607" name="Rectangle 7"/>
          <p:cNvSpPr>
            <a:spLocks noGrp="1" noChangeArrowheads="1"/>
          </p:cNvSpPr>
          <p:nvPr>
            <p:ph type="body" idx="1"/>
          </p:nvPr>
        </p:nvSpPr>
        <p:spPr>
          <a:xfrm>
            <a:off x="914400" y="4343400"/>
            <a:ext cx="5029200" cy="4114800"/>
          </a:xfrm>
          <a:ln/>
        </p:spPr>
        <p:txBody>
          <a:bodyPr lIns="90488" tIns="44450" rIns="90488" bIns="44450"/>
          <a:lstStyle/>
          <a:p>
            <a:endParaRPr lang="en-GB"/>
          </a:p>
        </p:txBody>
      </p:sp>
    </p:spTree>
    <p:extLst>
      <p:ext uri="{BB962C8B-B14F-4D97-AF65-F5344CB8AC3E}">
        <p14:creationId xmlns:p14="http://schemas.microsoft.com/office/powerpoint/2010/main" val="3121996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D3062-1E1C-4D73-80AC-6964E3881D91}" type="slidenum">
              <a:rPr lang="en-US" smtClean="0"/>
              <a:pPr eaLnBrk="1" hangingPunct="1"/>
              <a:t>109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4874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C11877-55AB-454A-AA7F-EB9C572B5D44}" type="slidenum">
              <a:rPr lang="en-US" smtClean="0"/>
              <a:pPr eaLnBrk="1" hangingPunct="1"/>
              <a:t>114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6717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6C8A12-A96D-457B-87AF-8510CD70D121}" type="slidenum">
              <a:rPr lang="en-US" smtClean="0"/>
              <a:pPr eaLnBrk="1" hangingPunct="1"/>
              <a:t>118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4017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CD0FE4F5-63ED-45BC-A2A2-3FA508E37318}" type="slidenum">
              <a:rPr lang="tr-TR" altLang="en-US"/>
              <a:pPr/>
              <a:t>131</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26455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7894BE85-6EB4-454B-93A2-5283FD17345A}" type="slidenum">
              <a:rPr lang="tr-TR" altLang="en-US"/>
              <a:pPr/>
              <a:t>132</a:t>
            </a:fld>
            <a:endParaRPr lang="tr-TR"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065976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F873B4E-83EE-41C8-866E-3F29346A43C3}" type="slidenum">
              <a:rPr lang="tr-TR" altLang="en-US"/>
              <a:pPr/>
              <a:t>133</a:t>
            </a:fld>
            <a:endParaRPr lang="tr-TR"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654450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BC664E5-88D5-46AB-B409-18741FCCAD38}" type="slidenum">
              <a:rPr lang="tr-TR" altLang="en-US"/>
              <a:pPr/>
              <a:t>134</a:t>
            </a:fld>
            <a:endParaRPr lang="tr-TR"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2843430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169EA10-B306-4A86-BED4-DB0B4E2DEAB4}" type="slidenum">
              <a:rPr lang="tr-TR" altLang="en-US"/>
              <a:pPr/>
              <a:t>135</a:t>
            </a:fld>
            <a:endParaRPr lang="tr-TR"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172926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4458888-8AA2-450B-81F2-BBDDED3F1689}" type="slidenum">
              <a:rPr lang="tr-TR" altLang="en-US"/>
              <a:pPr/>
              <a:t>136</a:t>
            </a:fld>
            <a:endParaRPr lang="tr-TR"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200476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64D3F99F-8BC8-400B-970D-C7BDAB925A94}"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Since the instructions and data need to be feteched from the memory in order to perform a task, the time it takes to access and fetch this information will be one factor influencing how fast a given task will complete. In order to increase the speed of performing a task, one way is to reduce the amount of time it takes to fetch the data and the instructions. This time is called as “access time”. </a:t>
            </a:r>
          </a:p>
          <a:p>
            <a:r>
              <a:rPr lang="en-US" smtClean="0"/>
              <a:t>Suppose if we want to fetch the data at memory location with the address 10. In case of sequential access, we have to access locations 1-9, and then access location 10. Clearly, in case of sequential access the access times increase as memory locations with higher access times are accessed. We need some kind of memory which provides fixed and short access time irrespective of the memory location being accessed. That is, it provides random access. </a:t>
            </a:r>
          </a:p>
          <a:p>
            <a:r>
              <a:rPr lang="en-US" smtClean="0"/>
              <a:t>Why is the access time faster for the Cache than it is for primary storage? I haven’t yet discussed how the various units communicate with each other. In a few minutes I will discuss that, and it will become clear.</a:t>
            </a:r>
          </a:p>
        </p:txBody>
      </p:sp>
    </p:spTree>
    <p:extLst>
      <p:ext uri="{BB962C8B-B14F-4D97-AF65-F5344CB8AC3E}">
        <p14:creationId xmlns:p14="http://schemas.microsoft.com/office/powerpoint/2010/main" val="903355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BA9ED51-2FC2-43DA-9157-11736392AAF4}" type="slidenum">
              <a:rPr lang="tr-TR" altLang="en-US"/>
              <a:pPr/>
              <a:t>137</a:t>
            </a:fld>
            <a:endParaRPr lang="tr-TR"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572414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7401A-DD10-4582-9644-8A67CE1E0902}" type="slidenum">
              <a:rPr lang="tr-TR" altLang="en-US"/>
              <a:pPr/>
              <a:t>138</a:t>
            </a:fld>
            <a:endParaRPr lang="tr-TR"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649916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32F14AD-D380-436A-97E7-1AEAA8920C22}" type="slidenum">
              <a:rPr lang="tr-TR" altLang="en-US"/>
              <a:pPr/>
              <a:t>139</a:t>
            </a:fld>
            <a:endParaRPr lang="tr-T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963955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E3B46873-F05E-4495-B5C0-EDD0111FBBA4}" type="slidenum">
              <a:rPr lang="tr-TR" altLang="en-US"/>
              <a:pPr/>
              <a:t>140</a:t>
            </a:fld>
            <a:endParaRPr lang="tr-T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802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7DE9A61-0E35-4867-85E3-0D6099471421}" type="slidenum">
              <a:rPr lang="tr-TR" altLang="en-US"/>
              <a:pPr/>
              <a:t>142</a:t>
            </a:fld>
            <a:endParaRPr lang="tr-TR"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297101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C27057C-86D4-449F-A0D9-1A262E95F746}" type="slidenum">
              <a:rPr lang="tr-TR" altLang="en-US"/>
              <a:pPr/>
              <a:t>143</a:t>
            </a:fld>
            <a:endParaRPr lang="tr-TR"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093614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0BBD08C-3443-4F21-9BEB-E0EF0302DAD8}" type="slidenum">
              <a:rPr lang="tr-TR" altLang="en-US"/>
              <a:pPr/>
              <a:t>146</a:t>
            </a:fld>
            <a:endParaRPr lang="tr-TR"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1908551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93CBF7D-5104-4876-9940-B1561B093221}" type="slidenum">
              <a:rPr lang="tr-TR" altLang="en-US"/>
              <a:pPr/>
              <a:t>147</a:t>
            </a:fld>
            <a:endParaRPr lang="tr-TR"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4246213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2F0DB1D-D416-4570-B995-CE3C2DD309C4}" type="slidenum">
              <a:rPr lang="tr-TR" altLang="en-US"/>
              <a:pPr/>
              <a:t>148</a:t>
            </a:fld>
            <a:endParaRPr lang="tr-TR"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126742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25F88C-9559-42FD-93D7-514B7D433CCD}" type="slidenum">
              <a:rPr lang="tr-TR" altLang="en-US"/>
              <a:pPr/>
              <a:t>149</a:t>
            </a:fld>
            <a:endParaRPr lang="tr-TR"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54034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379A4E14-7BEF-4342-9EF0-30AB84F9A3F3}"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smtClean="0"/>
          </a:p>
        </p:txBody>
      </p:sp>
    </p:spTree>
    <p:extLst>
      <p:ext uri="{BB962C8B-B14F-4D97-AF65-F5344CB8AC3E}">
        <p14:creationId xmlns:p14="http://schemas.microsoft.com/office/powerpoint/2010/main" val="1022504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5F6369A-2842-4B7E-BACB-2FD05F62FE44}" type="slidenum">
              <a:rPr lang="tr-TR" altLang="en-US"/>
              <a:pPr/>
              <a:t>150</a:t>
            </a:fld>
            <a:endParaRPr lang="tr-TR"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704746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8134A44-4A00-4765-98FC-833AB3E1D66C}" type="slidenum">
              <a:rPr lang="tr-TR" altLang="en-US"/>
              <a:pPr/>
              <a:t>151</a:t>
            </a:fld>
            <a:endParaRPr lang="tr-TR"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1904397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8541892-4890-4019-B249-30B2D5B6120E}" type="slidenum">
              <a:rPr lang="tr-TR" altLang="en-US"/>
              <a:pPr/>
              <a:t>156</a:t>
            </a:fld>
            <a:endParaRPr lang="tr-TR"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a:p>
        </p:txBody>
      </p:sp>
    </p:spTree>
    <p:extLst>
      <p:ext uri="{BB962C8B-B14F-4D97-AF65-F5344CB8AC3E}">
        <p14:creationId xmlns:p14="http://schemas.microsoft.com/office/powerpoint/2010/main" val="3187149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noFill/>
          <a:ln/>
        </p:spPr>
        <p:txBody>
          <a:bodyPr/>
          <a:lstStyle/>
          <a:p>
            <a:r>
              <a:rPr lang="en-US"/>
              <a:t>The ARM processor core originates within a British computer company called Acorn. In the mid-1980s they were looking for replacement for the 6502 processor used in their BBC computer range, which were widely used in UK schools. None of the 16-bit architectures becoming available at that time met their requirements, so they designed their own 32-bit processor.</a:t>
            </a:r>
          </a:p>
          <a:p>
            <a:r>
              <a:rPr lang="en-US"/>
              <a:t>Other companies became interested in this processor, including Apple who were looking for a processor for their PDA project (which became the Newton). After much discussion this led to Acorn’s processor design team splitting off from Acorn at the end of 1990 to become Advanced RISC Machines Ltd, now just ARM Ltd.</a:t>
            </a:r>
          </a:p>
          <a:p>
            <a:r>
              <a:rPr lang="en-US"/>
              <a:t>Thus ARM Ltd now designs the ARM family of RISC processor cores, together with a range of other supporting technologies.</a:t>
            </a:r>
          </a:p>
          <a:p>
            <a:r>
              <a:rPr lang="en-US"/>
              <a:t>One important point about ARM is that it does not fabricate silicon itself, but instead just produces the design - we are an Intellectual Property (or IP) company. Instead silicon is produced by companies who license the ARM processor design.</a:t>
            </a:r>
          </a:p>
        </p:txBody>
      </p:sp>
      <p:sp>
        <p:nvSpPr>
          <p:cNvPr id="92164" name="Rectangle 4"/>
          <p:cNvSpPr>
            <a:spLocks noGrp="1" noRot="1" noChangeAspect="1" noChangeArrowheads="1"/>
          </p:cNvSpPr>
          <p:nvPr>
            <p:ph type="sldImg"/>
          </p:nvPr>
        </p:nvSpPr>
        <p:spPr bwMode="auto">
          <a:xfrm>
            <a:off x="1285875" y="849313"/>
            <a:ext cx="4270375" cy="3201987"/>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48526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noFill/>
          <a:ln/>
        </p:spPr>
        <p:txBody>
          <a:bodyPr/>
          <a:lstStyle/>
          <a:p>
            <a:r>
              <a:rPr lang="en-US"/>
              <a:t>The ARM processor core originates within a British computer company called Acorn. In the mid-1980s they were looking for replacement for the 6502 processor used in their BBC computer range, which were widely used in UK schools. None of the 16-bit architectures becoming available at that time met their requirements, so they designed their own 32-bit processor.</a:t>
            </a:r>
          </a:p>
          <a:p>
            <a:r>
              <a:rPr lang="en-US"/>
              <a:t>Other companies became interested in this processor, including Apple who were looking for a processor for their PDA project (which became the Newton). After much discussion this led to Acorn’s processor design team splitting off from Acorn at the end of 1990 to become Advanced RISC Machines Ltd, now just ARM Ltd.</a:t>
            </a:r>
          </a:p>
          <a:p>
            <a:r>
              <a:rPr lang="en-US"/>
              <a:t>Thus ARM Ltd now designs the ARM family of RISC processor cores, together with a range of other supporting technologies.</a:t>
            </a:r>
          </a:p>
          <a:p>
            <a:r>
              <a:rPr lang="en-US"/>
              <a:t>One important point about ARM is that it does not fabricate silicon itself, but instead just produces the design - we are an Intellectual Property (or IP) company. Instead silicon is produced by companies who license the ARM processor design.</a:t>
            </a:r>
          </a:p>
        </p:txBody>
      </p:sp>
      <p:sp>
        <p:nvSpPr>
          <p:cNvPr id="92164" name="Rectangle 4"/>
          <p:cNvSpPr>
            <a:spLocks noGrp="1" noRot="1" noChangeAspect="1" noChangeArrowheads="1"/>
          </p:cNvSpPr>
          <p:nvPr>
            <p:ph type="sldImg"/>
          </p:nvPr>
        </p:nvSpPr>
        <p:spPr bwMode="auto">
          <a:xfrm>
            <a:off x="1285875" y="849313"/>
            <a:ext cx="4270375" cy="3201987"/>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126232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t>ARM’s business model centres around the principle of partnership. At the centre of this are ARM’s semiconductor partners who design,  manufacture and market ARM-compliant products. </a:t>
            </a:r>
          </a:p>
          <a:p>
            <a:r>
              <a:rPr lang="en-US"/>
              <a:t>Having so many partner companies producing silicon executing the same instruction set is a very important part of ARM’s strength in the market place.</a:t>
            </a:r>
          </a:p>
          <a:p>
            <a:r>
              <a:rPr lang="en-US"/>
              <a:t>However each of our semiconductor partners bring their own unique strengths to the partnership - each having their own technologies, applications knowledge, product focus, culture, geography,  and key customers.</a:t>
            </a:r>
          </a:p>
          <a:p>
            <a:r>
              <a:rPr lang="en-US"/>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a:p>
        </p:txBody>
      </p:sp>
    </p:spTree>
    <p:extLst>
      <p:ext uri="{BB962C8B-B14F-4D97-AF65-F5344CB8AC3E}">
        <p14:creationId xmlns:p14="http://schemas.microsoft.com/office/powerpoint/2010/main" val="1047866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914093" y="4359019"/>
            <a:ext cx="5029815" cy="4133259"/>
          </a:xfrm>
        </p:spPr>
        <p:txBody>
          <a:bodyPr/>
          <a:lstStyle/>
          <a:p>
            <a:r>
              <a:rPr lang="en-US"/>
              <a:t>The cause of confusion here is the term “word” which will mean 16-bits to people with a 16-bit background.</a:t>
            </a:r>
          </a:p>
          <a:p>
            <a:r>
              <a:rPr lang="en-US"/>
              <a:t>In the ARM world 16-bits is a “halfword” as the architecture is a 32-bit one, whereas “word” means 32-bits.</a:t>
            </a:r>
          </a:p>
          <a:p>
            <a:endParaRPr lang="en-US"/>
          </a:p>
          <a:p>
            <a:r>
              <a:rPr lang="en-US"/>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100356" name="Rectangle 4"/>
          <p:cNvSpPr>
            <a:spLocks noGrp="1" noRot="1" noChangeAspect="1" noChangeArrowheads="1"/>
          </p:cNvSpPr>
          <p:nvPr>
            <p:ph type="sldImg"/>
          </p:nvPr>
        </p:nvSpPr>
        <p:spPr bwMode="auto">
          <a:xfrm>
            <a:off x="1277938" y="841375"/>
            <a:ext cx="4287837" cy="3214688"/>
          </a:xfrm>
          <a:prstGeom prst="rect">
            <a:avLst/>
          </a:prstGeom>
          <a:noFill/>
          <a:ln>
            <a:solidFill>
              <a:srgbClr val="000000"/>
            </a:solidFill>
            <a:miter lim="800000"/>
            <a:headEnd/>
            <a:tailEnd/>
          </a:ln>
        </p:spPr>
      </p:sp>
    </p:spTree>
    <p:extLst>
      <p:ext uri="{BB962C8B-B14F-4D97-AF65-F5344CB8AC3E}">
        <p14:creationId xmlns:p14="http://schemas.microsoft.com/office/powerpoint/2010/main" val="3363182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914093" y="4359019"/>
            <a:ext cx="5029815" cy="4133259"/>
          </a:xfrm>
        </p:spPr>
        <p:txBody>
          <a:bodyPr>
            <a:normAutofit fontScale="92500" lnSpcReduction="10000"/>
          </a:bodyPr>
          <a:lstStyle/>
          <a:p>
            <a:pPr>
              <a:spcAft>
                <a:spcPts val="1109"/>
              </a:spcAft>
            </a:pPr>
            <a:r>
              <a:rPr lang="en-GB" dirty="0">
                <a:solidFill>
                  <a:srgbClr val="000000"/>
                </a:solidFill>
                <a:latin typeface="CG Times"/>
              </a:rPr>
              <a:t>The Programmers Model can be split into two elements - first of all, the processor modes and secondly, the processor registers. So let’s start by looking at the modes.</a:t>
            </a:r>
          </a:p>
          <a:p>
            <a:pPr>
              <a:spcAft>
                <a:spcPts val="1109"/>
              </a:spcAft>
            </a:pPr>
            <a:r>
              <a:rPr lang="en-GB" dirty="0">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Aft>
                <a:spcPts val="1109"/>
              </a:spcAft>
            </a:pPr>
            <a:r>
              <a:rPr lang="en-GB" b="1" dirty="0">
                <a:solidFill>
                  <a:srgbClr val="000000"/>
                </a:solidFill>
                <a:latin typeface="CG Times"/>
              </a:rPr>
              <a:t>NB - spell out the word FIQ, otherwise you are saying something rude in German!</a:t>
            </a:r>
          </a:p>
          <a:p>
            <a:pPr>
              <a:spcAft>
                <a:spcPts val="1109"/>
              </a:spcAft>
            </a:pPr>
            <a:r>
              <a:rPr lang="en-GB" dirty="0">
                <a:solidFill>
                  <a:srgbClr val="000000"/>
                </a:solidFill>
                <a:latin typeface="CG Times"/>
              </a:rPr>
              <a:t>One question here is what is the difference between the privileged and unprivileged modes? Well in reality very little really - the ARM core has an output signal (</a:t>
            </a:r>
            <a:r>
              <a:rPr lang="en-GB" dirty="0" err="1">
                <a:solidFill>
                  <a:srgbClr val="000000"/>
                </a:solidFill>
                <a:latin typeface="CG Times"/>
              </a:rPr>
              <a:t>nTRANS</a:t>
            </a:r>
            <a:r>
              <a:rPr lang="en-GB" dirty="0">
                <a:solidFill>
                  <a:srgbClr val="000000"/>
                </a:solidFill>
                <a:latin typeface="CG Times"/>
              </a:rPr>
              <a:t> on ARM7TDMI, </a:t>
            </a:r>
            <a:r>
              <a:rPr lang="en-GB" dirty="0" err="1">
                <a:solidFill>
                  <a:srgbClr val="000000"/>
                </a:solidFill>
                <a:latin typeface="CG Times"/>
              </a:rPr>
              <a:t>InTRANS</a:t>
            </a:r>
            <a:r>
              <a:rPr lang="en-GB" dirty="0">
                <a:solidFill>
                  <a:srgbClr val="000000"/>
                </a:solidFill>
                <a:latin typeface="CG Times"/>
              </a:rPr>
              <a:t>, </a:t>
            </a:r>
            <a:r>
              <a:rPr lang="en-GB" dirty="0" err="1">
                <a:solidFill>
                  <a:srgbClr val="000000"/>
                </a:solidFill>
                <a:latin typeface="CG Times"/>
              </a:rPr>
              <a:t>DnTRANS</a:t>
            </a:r>
            <a:r>
              <a:rPr lang="en-GB" dirty="0">
                <a:solidFill>
                  <a:srgbClr val="000000"/>
                </a:solidFill>
                <a:latin typeface="CG Times"/>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09"/>
              </a:spcAft>
            </a:pPr>
            <a:r>
              <a:rPr lang="en-GB" dirty="0">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endParaRPr lang="en-US" dirty="0"/>
          </a:p>
        </p:txBody>
      </p:sp>
      <p:sp>
        <p:nvSpPr>
          <p:cNvPr id="104452" name="Rectangle 4"/>
          <p:cNvSpPr>
            <a:spLocks noGrp="1" noRot="1" noChangeAspect="1" noChangeArrowheads="1"/>
          </p:cNvSpPr>
          <p:nvPr>
            <p:ph type="sldImg"/>
          </p:nvPr>
        </p:nvSpPr>
        <p:spPr bwMode="auto">
          <a:xfrm>
            <a:off x="1277938" y="841375"/>
            <a:ext cx="4287837" cy="3214688"/>
          </a:xfrm>
          <a:prstGeom prst="rect">
            <a:avLst/>
          </a:prstGeom>
          <a:noFill/>
          <a:ln>
            <a:solidFill>
              <a:srgbClr val="000000"/>
            </a:solidFill>
            <a:miter lim="800000"/>
            <a:headEnd/>
            <a:tailEnd/>
          </a:ln>
        </p:spPr>
      </p:sp>
    </p:spTree>
    <p:extLst>
      <p:ext uri="{BB962C8B-B14F-4D97-AF65-F5344CB8AC3E}">
        <p14:creationId xmlns:p14="http://schemas.microsoft.com/office/powerpoint/2010/main" val="27658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914093" y="4359019"/>
            <a:ext cx="5029815" cy="4133259"/>
          </a:xfrm>
        </p:spPr>
        <p:txBody>
          <a:bodyPr>
            <a:normAutofit lnSpcReduction="10000"/>
          </a:bodyPr>
          <a:lstStyle/>
          <a:p>
            <a:pPr>
              <a:spcAft>
                <a:spcPts val="1109"/>
              </a:spcAft>
            </a:pPr>
            <a:r>
              <a:rPr lang="en-GB" dirty="0">
                <a:solidFill>
                  <a:srgbClr val="000000"/>
                </a:solidFill>
                <a:latin typeface="CG Times"/>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lvl="1">
              <a:spcAft>
                <a:spcPts val="1109"/>
              </a:spcAft>
            </a:pPr>
            <a:r>
              <a:rPr lang="en-GB" dirty="0">
                <a:solidFill>
                  <a:srgbClr val="000000"/>
                </a:solidFill>
                <a:latin typeface="CG Times"/>
              </a:rPr>
              <a:t>a particular set of 13 general purpose registers (r0 - r12). </a:t>
            </a:r>
          </a:p>
          <a:p>
            <a:pPr lvl="1">
              <a:spcAft>
                <a:spcPts val="1109"/>
              </a:spcAft>
            </a:pPr>
            <a:r>
              <a:rPr lang="en-GB" dirty="0">
                <a:solidFill>
                  <a:srgbClr val="000000"/>
                </a:solidFill>
                <a:latin typeface="CG Times"/>
              </a:rPr>
              <a:t>a particular r13 - which is typically used as a stack pointer. This will be a different r13 for each mode, so allowing each exception type to have its own stack.</a:t>
            </a:r>
          </a:p>
          <a:p>
            <a:pPr lvl="1">
              <a:spcAft>
                <a:spcPts val="1109"/>
              </a:spcAft>
            </a:pPr>
            <a:r>
              <a:rPr lang="en-GB" dirty="0">
                <a:solidFill>
                  <a:srgbClr val="000000"/>
                </a:solidFill>
                <a:latin typeface="CG Times"/>
              </a:rPr>
              <a:t>a particular r14 - which is used as a link (or return address) register. Again this will be a different r14 for each mode.</a:t>
            </a:r>
          </a:p>
          <a:p>
            <a:pPr lvl="1">
              <a:spcAft>
                <a:spcPts val="1109"/>
              </a:spcAft>
            </a:pPr>
            <a:r>
              <a:rPr lang="en-GB" dirty="0">
                <a:solidFill>
                  <a:srgbClr val="000000"/>
                </a:solidFill>
                <a:latin typeface="CG Times"/>
              </a:rPr>
              <a:t>r15 - whose only use is as the Program counter.</a:t>
            </a:r>
          </a:p>
          <a:p>
            <a:pPr>
              <a:spcAft>
                <a:spcPts val="1109"/>
              </a:spcAft>
            </a:pPr>
            <a:r>
              <a:rPr lang="en-GB" dirty="0">
                <a:solidFill>
                  <a:srgbClr val="000000"/>
                </a:solidFill>
                <a:latin typeface="CG Times"/>
              </a:rPr>
              <a:t>The CPSR (Current Program Status Register) - this stores additional information about the state of the processor: </a:t>
            </a:r>
          </a:p>
          <a:p>
            <a:pPr>
              <a:spcAft>
                <a:spcPts val="1109"/>
              </a:spcAft>
            </a:pPr>
            <a:r>
              <a:rPr lang="en-GB" dirty="0">
                <a:solidFill>
                  <a:srgbClr val="000000"/>
                </a:solidFill>
                <a:latin typeface="CG Times"/>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06500" name="Rectangle 4"/>
          <p:cNvSpPr>
            <a:spLocks noGrp="1" noRot="1" noChangeAspect="1" noChangeArrowheads="1"/>
          </p:cNvSpPr>
          <p:nvPr>
            <p:ph type="sldImg"/>
          </p:nvPr>
        </p:nvSpPr>
        <p:spPr bwMode="auto">
          <a:xfrm>
            <a:off x="1277938" y="841375"/>
            <a:ext cx="4287837" cy="3214688"/>
          </a:xfrm>
          <a:prstGeom prst="rect">
            <a:avLst/>
          </a:prstGeom>
          <a:noFill/>
          <a:ln>
            <a:solidFill>
              <a:srgbClr val="000000"/>
            </a:solidFill>
            <a:miter lim="800000"/>
            <a:headEnd/>
            <a:tailEnd/>
          </a:ln>
        </p:spPr>
      </p:sp>
    </p:spTree>
    <p:extLst>
      <p:ext uri="{BB962C8B-B14F-4D97-AF65-F5344CB8AC3E}">
        <p14:creationId xmlns:p14="http://schemas.microsoft.com/office/powerpoint/2010/main" val="1262938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dirty="0"/>
              <a:t>This slide shows the registers visible in each mode - basically in a more static fashion than the previous animated slide that is more useful for reference.</a:t>
            </a:r>
          </a:p>
          <a:p>
            <a:endParaRPr lang="en-US" dirty="0"/>
          </a:p>
          <a:p>
            <a:r>
              <a:rPr lang="en-US" dirty="0"/>
              <a:t>The main point to state here is the splitting of the registers in Thumb state into Low and High registers.</a:t>
            </a:r>
          </a:p>
          <a:p>
            <a:endParaRPr lang="en-US" dirty="0"/>
          </a:p>
          <a:p>
            <a:r>
              <a:rPr lang="en-US" dirty="0"/>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extLst>
      <p:ext uri="{BB962C8B-B14F-4D97-AF65-F5344CB8AC3E}">
        <p14:creationId xmlns:p14="http://schemas.microsoft.com/office/powerpoint/2010/main" val="46012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293B065C-DB91-4FBB-85C7-4B290017D545}" type="slidenum">
              <a:rPr lang="en-US">
                <a:latin typeface="Times New Roman" panose="02020603050405020304" pitchFamily="18" charset="0"/>
              </a:rPr>
              <a:pPr/>
              <a:t>16</a:t>
            </a:fld>
            <a:endParaRPr 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smtClean="0"/>
          </a:p>
        </p:txBody>
      </p:sp>
    </p:spTree>
    <p:extLst>
      <p:ext uri="{BB962C8B-B14F-4D97-AF65-F5344CB8AC3E}">
        <p14:creationId xmlns:p14="http://schemas.microsoft.com/office/powerpoint/2010/main" val="3891100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This </a:t>
            </a:r>
            <a:r>
              <a:rPr lang="en-US" b="1">
                <a:solidFill>
                  <a:schemeClr val="hlink"/>
                </a:solidFill>
              </a:rPr>
              <a:t>animated</a:t>
            </a:r>
            <a:r>
              <a:rPr lang="en-US"/>
              <a:t> slide shows the way that the banking of registers works. On the left the currently visible set of registers are shown for a particular mode.</a:t>
            </a:r>
          </a:p>
          <a:p>
            <a:r>
              <a:rPr lang="en-US"/>
              <a:t>On the right are the registers that are banked out whilst in that mode.</a:t>
            </a:r>
          </a:p>
          <a:p>
            <a:endParaRPr lang="en-US"/>
          </a:p>
          <a:p>
            <a:r>
              <a:rPr lang="en-US"/>
              <a:t>Each key press will switch mode:</a:t>
            </a:r>
          </a:p>
          <a:p>
            <a:endParaRPr lang="en-US"/>
          </a:p>
          <a:p>
            <a:r>
              <a:rPr lang="en-US"/>
              <a:t>user -&gt; FIQ -&gt;user -&gt; IRQ -&gt; user -&gt;SVC -&gt; User -&gt; Undef -&gt; User -&gt; Abort and then back to user.</a:t>
            </a:r>
          </a:p>
          <a:p>
            <a:endParaRPr lang="en-US"/>
          </a:p>
          <a:p>
            <a:r>
              <a:rPr lang="en-US"/>
              <a:t>The following slide then shows this in a more static way that is more useful for reference</a:t>
            </a:r>
          </a:p>
        </p:txBody>
      </p:sp>
    </p:spTree>
    <p:extLst>
      <p:ext uri="{BB962C8B-B14F-4D97-AF65-F5344CB8AC3E}">
        <p14:creationId xmlns:p14="http://schemas.microsoft.com/office/powerpoint/2010/main" val="13335855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t>ARM is designed to efficiently access memory using a single memory access cycle.  So word accesses must be on a word address boundary, halfword accesses must be on a halfword address boundary.  This includes instruction fetches.</a:t>
            </a:r>
          </a:p>
          <a:p>
            <a:r>
              <a:rPr lang="en-US"/>
              <a:t>Point out that strictly, the bottom bits of the PC simply do not exist within the ARM core - hence they are ‘undefined’.  Memory system must ignore these for instruction fetches.</a:t>
            </a:r>
          </a:p>
          <a:p>
            <a:r>
              <a:rPr lang="en-US"/>
              <a:t>In Jazelle state, the processor doesn’t perform 8-bit fetches from memory.  Instead it does aligned 32-bit fetches (4-byte prefetching) which is more efficient.  Note we don’t mention the PC in Jazelle state because the ‘Jazelle PC’ is actually stored in r14 - this is technical detail that is not relevant as it is completely hidden by the Jazelle support code.</a:t>
            </a:r>
          </a:p>
          <a:p>
            <a:endParaRPr lang="en-US"/>
          </a:p>
          <a:p>
            <a:endParaRPr lang="en-US"/>
          </a:p>
        </p:txBody>
      </p:sp>
    </p:spTree>
    <p:extLst>
      <p:ext uri="{BB962C8B-B14F-4D97-AF65-F5344CB8AC3E}">
        <p14:creationId xmlns:p14="http://schemas.microsoft.com/office/powerpoint/2010/main" val="12415203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t>ARM’s business model centres around the principle of partnership. At the centre of this are ARM’s semiconductor partners who design,  manufacture and market ARM-compliant products. </a:t>
            </a:r>
          </a:p>
          <a:p>
            <a:r>
              <a:rPr lang="en-US"/>
              <a:t>Having so many partner companies producing silicon executing the same instruction set is a very important part of ARM’s strength in the market place.</a:t>
            </a:r>
          </a:p>
          <a:p>
            <a:r>
              <a:rPr lang="en-US"/>
              <a:t>However each of our semiconductor partners bring their own unique strengths to the partnership - each having their own technologies, applications knowledge, product focus, culture, geography,  and key customers.</a:t>
            </a:r>
          </a:p>
          <a:p>
            <a:r>
              <a:rPr lang="en-US"/>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a:p>
        </p:txBody>
      </p:sp>
    </p:spTree>
    <p:extLst>
      <p:ext uri="{BB962C8B-B14F-4D97-AF65-F5344CB8AC3E}">
        <p14:creationId xmlns:p14="http://schemas.microsoft.com/office/powerpoint/2010/main" val="2559170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t>ARM’s business model centres around the principle of partnership. At the centre of this are ARM’s semiconductor partners who design,  manufacture and market ARM-compliant products. </a:t>
            </a:r>
          </a:p>
          <a:p>
            <a:r>
              <a:rPr lang="en-US"/>
              <a:t>Having so many partner companies producing silicon executing the same instruction set is a very important part of ARM’s strength in the market place.</a:t>
            </a:r>
          </a:p>
          <a:p>
            <a:r>
              <a:rPr lang="en-US"/>
              <a:t>However each of our semiconductor partners bring their own unique strengths to the partnership - each having their own technologies, applications knowledge, product focus, culture, geography,  and key customers.</a:t>
            </a:r>
          </a:p>
          <a:p>
            <a:r>
              <a:rPr lang="en-US"/>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a:p>
        </p:txBody>
      </p:sp>
    </p:spTree>
    <p:extLst>
      <p:ext uri="{BB962C8B-B14F-4D97-AF65-F5344CB8AC3E}">
        <p14:creationId xmlns:p14="http://schemas.microsoft.com/office/powerpoint/2010/main" val="13373892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t>ARM’s business model centres around the principle of partnership. At the centre of this are ARM’s semiconductor partners who design,  manufacture and market ARM-compliant products. </a:t>
            </a:r>
          </a:p>
          <a:p>
            <a:r>
              <a:rPr lang="en-US"/>
              <a:t>Having so many partner companies producing silicon executing the same instruction set is a very important part of ARM’s strength in the market place.</a:t>
            </a:r>
          </a:p>
          <a:p>
            <a:r>
              <a:rPr lang="en-US"/>
              <a:t>However each of our semiconductor partners bring their own unique strengths to the partnership - each having their own technologies, applications knowledge, product focus, culture, geography,  and key customers.</a:t>
            </a:r>
          </a:p>
          <a:p>
            <a:r>
              <a:rPr lang="en-US"/>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a:p>
        </p:txBody>
      </p:sp>
    </p:spTree>
    <p:extLst>
      <p:ext uri="{BB962C8B-B14F-4D97-AF65-F5344CB8AC3E}">
        <p14:creationId xmlns:p14="http://schemas.microsoft.com/office/powerpoint/2010/main" val="15463269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90000"/>
              </a:lnSpc>
            </a:pPr>
            <a:r>
              <a:rPr lang="en-US">
                <a:solidFill>
                  <a:srgbClr val="000000"/>
                </a:solidFill>
              </a:rPr>
              <a:t>Green psr bits are only in certain versions of the ARM architecture</a:t>
            </a:r>
          </a:p>
          <a:p>
            <a:pPr>
              <a:lnSpc>
                <a:spcPct val="90000"/>
              </a:lnSpc>
            </a:pPr>
            <a:r>
              <a:rPr lang="en-US">
                <a:solidFill>
                  <a:srgbClr val="000000"/>
                </a:solidFill>
              </a:rPr>
              <a:t>ALU status flags (set if "S" bit set, implied in Thumb state).</a:t>
            </a:r>
            <a:endParaRPr lang="en-US"/>
          </a:p>
          <a:p>
            <a:r>
              <a:rPr lang="en-US"/>
              <a:t>Sticky overflow flag (Q flag) is set either when </a:t>
            </a:r>
          </a:p>
          <a:p>
            <a:pPr lvl="1"/>
            <a:r>
              <a:rPr lang="en-US"/>
              <a:t>saturation occurs during QADD, QDADD, QSUB or QDSUB, or </a:t>
            </a:r>
          </a:p>
          <a:p>
            <a:pPr lvl="1"/>
            <a:r>
              <a:rPr lang="en-US"/>
              <a:t>the result of SMLAxy or SMLAWx overflows 32-bits</a:t>
            </a:r>
          </a:p>
          <a:p>
            <a:r>
              <a:rPr lang="en-US"/>
              <a:t>Once flag has been set can not be modified by one of the above instructions and must write to CPSR using MSR instruction to cleared</a:t>
            </a:r>
          </a:p>
          <a:p>
            <a:r>
              <a:rPr lang="en-US"/>
              <a:t>PSRs split into four 8-bit fields that can be individually written: </a:t>
            </a:r>
          </a:p>
          <a:p>
            <a:r>
              <a:rPr lang="en-US"/>
              <a:t>Control	(c)	bits 0-7    </a:t>
            </a:r>
          </a:p>
          <a:p>
            <a:r>
              <a:rPr lang="en-US"/>
              <a:t>Extension	(x)	bits 8-15	Reserved for future use</a:t>
            </a:r>
          </a:p>
          <a:p>
            <a:r>
              <a:rPr lang="en-US"/>
              <a:t>Status	(s)	bits 16-23	Reserved for future use</a:t>
            </a:r>
          </a:p>
          <a:p>
            <a:r>
              <a:rPr lang="en-US"/>
              <a:t>Flags	(f)	bits 24-31</a:t>
            </a:r>
          </a:p>
          <a:p>
            <a:r>
              <a:rPr lang="en-US"/>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a:t>However, in cases where the processor state is known in advance (e.g. on reset, following an interrupt, or some other exception), an immediate value may be written directly into the status registers, to change only specific bits (e.g. to change mode).</a:t>
            </a:r>
          </a:p>
          <a:p>
            <a:r>
              <a:rPr lang="en-US"/>
              <a:t>New ARM V6 bits now shown.</a:t>
            </a:r>
          </a:p>
        </p:txBody>
      </p:sp>
    </p:spTree>
    <p:extLst>
      <p:ext uri="{BB962C8B-B14F-4D97-AF65-F5344CB8AC3E}">
        <p14:creationId xmlns:p14="http://schemas.microsoft.com/office/powerpoint/2010/main" val="3048247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p:cNvSpPr>
          <p:nvPr>
            <p:ph type="sldImg"/>
          </p:nvPr>
        </p:nvSpPr>
        <p:spPr bwMode="auto">
          <a:xfrm>
            <a:off x="1276350" y="841375"/>
            <a:ext cx="4287838" cy="3214688"/>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p:txBody>
          <a:bodyPr/>
          <a:lstStyle/>
          <a:p>
            <a:r>
              <a:rPr lang="en-US"/>
              <a:t>Exception handling on the ARM is controlled through the use of an area of memory called the vector table. This lives (normally) at the bottom of the memory map from 0x0 to 0x1c. Within this table one word is allocated to each of the various exception types.</a:t>
            </a:r>
          </a:p>
          <a:p>
            <a:r>
              <a:rPr lang="en-US"/>
              <a:t>This word will contain some form of ARM instruction that should perform a branch. It does </a:t>
            </a:r>
            <a:r>
              <a:rPr lang="en-US" b="1"/>
              <a:t>not</a:t>
            </a:r>
            <a:r>
              <a:rPr lang="en-US"/>
              <a:t> contain an address.</a:t>
            </a:r>
          </a:p>
          <a:p>
            <a:r>
              <a:rPr lang="en-US"/>
              <a:t>Reset - executed on power on</a:t>
            </a:r>
          </a:p>
          <a:p>
            <a:r>
              <a:rPr lang="en-US"/>
              <a:t>Undef - when an invalid instruction reaches the execute stage of the pipeline</a:t>
            </a:r>
          </a:p>
          <a:p>
            <a:r>
              <a:rPr lang="en-US"/>
              <a:t>SWI - when a software interrupt instruction is executed</a:t>
            </a:r>
          </a:p>
          <a:p>
            <a:r>
              <a:rPr lang="en-US"/>
              <a:t>Prefetch - when an instruction is fetched from memory that is invalid for some reason, if it reaches the execute stage then this exception is taken</a:t>
            </a:r>
          </a:p>
          <a:p>
            <a:r>
              <a:rPr lang="en-US"/>
              <a:t>Data - if a load/store instruction tries to access an invalid memory location, then this exception is taken</a:t>
            </a:r>
          </a:p>
          <a:p>
            <a:r>
              <a:rPr lang="en-US"/>
              <a:t>IRQ - normal interrupt</a:t>
            </a:r>
          </a:p>
          <a:p>
            <a:r>
              <a:rPr lang="en-US"/>
              <a:t>FIQ - fast interrupt</a:t>
            </a:r>
          </a:p>
          <a:p>
            <a:r>
              <a:rPr lang="en-US"/>
              <a:t>When one of these exceptions is taken, the ARM goes through a low-overhead sequence of actions in order to invoke the appropriate exception handler.  The current instruction is always allowed to complete (except in case of Reset).</a:t>
            </a:r>
          </a:p>
          <a:p>
            <a:r>
              <a:rPr lang="en-US"/>
              <a:t>IRQ is disabled on entry to all exceptions; FIQ is also disabled on entry to Reset and FIQ.</a:t>
            </a:r>
          </a:p>
        </p:txBody>
      </p:sp>
    </p:spTree>
    <p:extLst>
      <p:ext uri="{BB962C8B-B14F-4D97-AF65-F5344CB8AC3E}">
        <p14:creationId xmlns:p14="http://schemas.microsoft.com/office/powerpoint/2010/main" val="354535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Unusual but powerful feature of the ARM instruction set.  Other architectures normally only have conditional branches.</a:t>
            </a:r>
          </a:p>
          <a:p>
            <a:r>
              <a:rPr lang="en-US"/>
              <a:t>Some recently-added ARM instructions (in v5T and v5TE) are not conditional (e.g. v5T BLX offset)</a:t>
            </a:r>
          </a:p>
          <a:p>
            <a:r>
              <a:rPr lang="en-US"/>
              <a:t>Core compares condition field in instruction against NZCV flags to determine if instruction should be executed.</a:t>
            </a:r>
          </a:p>
        </p:txBody>
      </p:sp>
      <p:sp>
        <p:nvSpPr>
          <p:cNvPr id="325635"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435816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Condition codes are simply a way of testing the ALU status flags.</a:t>
            </a:r>
          </a:p>
        </p:txBody>
      </p:sp>
      <p:sp>
        <p:nvSpPr>
          <p:cNvPr id="327683"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1157735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Sequence of conditional instructions:</a:t>
            </a:r>
          </a:p>
          <a:p>
            <a:r>
              <a:rPr lang="en-US"/>
              <a:t>	- no instruction must reset cond code flags</a:t>
            </a:r>
          </a:p>
          <a:p>
            <a:r>
              <a:rPr lang="en-US"/>
              <a:t>	- BL corrupts flags so must be last</a:t>
            </a:r>
          </a:p>
          <a:p>
            <a:r>
              <a:rPr lang="en-US"/>
              <a:t>	- limit sequence to max 3 or so instrs</a:t>
            </a:r>
          </a:p>
          <a:p>
            <a:r>
              <a:rPr lang="en-US"/>
              <a:t>Can use different condition codes.  Give if then else example.  Note GCD practical coming later.</a:t>
            </a:r>
          </a:p>
          <a:p>
            <a:r>
              <a:rPr lang="en-US"/>
              <a:t>Conditional compare</a:t>
            </a:r>
          </a:p>
          <a:p>
            <a:r>
              <a:rPr lang="en-US"/>
              <a:t>	- resets condition code when executed</a:t>
            </a:r>
          </a:p>
          <a:p>
            <a:r>
              <a:rPr lang="en-US"/>
              <a:t>	- compiler will make use of this</a:t>
            </a:r>
          </a:p>
          <a:p>
            <a:r>
              <a:rPr lang="en-US"/>
              <a:t>	- can be difficult for a human to understand!</a:t>
            </a:r>
          </a:p>
          <a:p>
            <a:r>
              <a:rPr lang="en-US"/>
              <a:t>Not just for compare, using data processing with condition code and S bit is useful in some circumstances.</a:t>
            </a:r>
          </a:p>
          <a:p>
            <a:r>
              <a:rPr lang="en-US"/>
              <a:t>LDM/LDR instruction cannot set flags due to datapath issues (data comes back only at the very end of the cycle, so there is no opportunity to perform a comparison and set the status flags).</a:t>
            </a:r>
          </a:p>
          <a:p>
            <a:endParaRPr lang="en-US"/>
          </a:p>
        </p:txBody>
      </p:sp>
      <p:sp>
        <p:nvSpPr>
          <p:cNvPr id="329731"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251221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84F08-E4F4-4C47-9159-BC11D9A8E664}" type="slidenum">
              <a:rPr lang="en-US"/>
              <a:pPr/>
              <a:t>28</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7962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PC-relative to allow position independent code, and allows restricted branch range to jump to nearby addresses.</a:t>
            </a:r>
          </a:p>
          <a:p>
            <a:endParaRPr lang="en-US"/>
          </a:p>
          <a:p>
            <a:r>
              <a:rPr lang="en-US"/>
              <a:t>How to access full 32-bit address space?  Can set up LR manually if needed, then load into PC</a:t>
            </a:r>
          </a:p>
          <a:p>
            <a:r>
              <a:rPr lang="en-US"/>
              <a:t>	MOV lr, pc</a:t>
            </a:r>
          </a:p>
          <a:p>
            <a:r>
              <a:rPr lang="en-US"/>
              <a:t>	LDR pc, =dest</a:t>
            </a:r>
          </a:p>
          <a:p>
            <a:endParaRPr lang="en-US"/>
          </a:p>
          <a:p>
            <a:r>
              <a:rPr lang="en-US"/>
              <a:t>ADS linker will automatically generate long branch veneers for branches beyond 32Mb range.</a:t>
            </a:r>
          </a:p>
        </p:txBody>
      </p:sp>
      <p:sp>
        <p:nvSpPr>
          <p:cNvPr id="331779"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1263381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BIC	bit clear</a:t>
            </a:r>
          </a:p>
          <a:p>
            <a:r>
              <a:rPr lang="en-US"/>
              <a:t>ORR	bit set</a:t>
            </a:r>
          </a:p>
          <a:p>
            <a:r>
              <a:rPr lang="en-US"/>
              <a:t>AND	bit mask</a:t>
            </a:r>
          </a:p>
          <a:p>
            <a:r>
              <a:rPr lang="en-US"/>
              <a:t>EOR	bit invert</a:t>
            </a:r>
          </a:p>
          <a:p>
            <a:endParaRPr lang="en-US"/>
          </a:p>
          <a:p>
            <a:r>
              <a:rPr lang="en-US"/>
              <a:t>Comparisons produce no results - just set condition codes.</a:t>
            </a:r>
          </a:p>
          <a:p>
            <a:r>
              <a:rPr lang="en-US"/>
              <a:t>CMP	like SUB</a:t>
            </a:r>
          </a:p>
          <a:p>
            <a:r>
              <a:rPr lang="en-US"/>
              <a:t>CMN	like ADD (subtract of a negative number is the same as add)</a:t>
            </a:r>
          </a:p>
          <a:p>
            <a:r>
              <a:rPr lang="en-US"/>
              <a:t>TST	like AND</a:t>
            </a:r>
          </a:p>
          <a:p>
            <a:r>
              <a:rPr lang="en-US"/>
              <a:t>TEQ	like EOR (eor of identical numbers gives result of zero)</a:t>
            </a:r>
          </a:p>
          <a:p>
            <a:endParaRPr lang="en-US"/>
          </a:p>
          <a:p>
            <a:r>
              <a:rPr lang="en-US"/>
              <a:t>Generally single-cycle execution (except write to PC and register-controlled shift).  Mention ARM NOP &amp; Thumb NOP.</a:t>
            </a:r>
          </a:p>
          <a:p>
            <a:r>
              <a:rPr lang="en-US"/>
              <a:t>Explain RSB and RSC which do subtract in other order (e.g. y-x not x-y)</a:t>
            </a:r>
          </a:p>
          <a:p>
            <a:r>
              <a:rPr lang="en-US"/>
              <a:t>Does not include multiply (separate instr format).  No divide - compiler uses run-time library or barrel shifter to perform division.</a:t>
            </a:r>
          </a:p>
          <a:p>
            <a:r>
              <a:rPr lang="en-US"/>
              <a:t>Can combine “S” bit with conditional execution, e.g.</a:t>
            </a:r>
          </a:p>
          <a:p>
            <a:r>
              <a:rPr lang="en-US"/>
              <a:t>	ADDEQS r0, r1, r2</a:t>
            </a:r>
          </a:p>
        </p:txBody>
      </p:sp>
      <p:sp>
        <p:nvSpPr>
          <p:cNvPr id="333827"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38866808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102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Rotate left can be implemented as rotate right (32-number), e.g. rotate left of 10 is performed using rotate right of 22.</a:t>
            </a:r>
          </a:p>
          <a:p>
            <a:endParaRPr lang="en-US"/>
          </a:p>
          <a:p>
            <a:r>
              <a:rPr lang="en-US"/>
              <a:t>RRX shifts by 1 bit position, of a 33 bit amount (includes carry flag).  Very specialized application (e.g. encryption algorithms).  Cannot be generated by C compiler.  We have used it for 64/64 bit divide. RRX allows you to shift multiprecision values right by one efficiently.  Also used in ARM’s MPEG code in a very tricky piece of code.</a:t>
            </a:r>
          </a:p>
          <a:p>
            <a:endParaRPr lang="en-US"/>
          </a:p>
          <a:p>
            <a:r>
              <a:rPr lang="en-US"/>
              <a:t>ANSI C does not have a rotate operation (it only has “&lt;&lt;“ and “&gt;&gt;” which are the equivalent of LSL, LSR and ASR).  However the ARM compiler recognizes rotate type expresssions and optimizes these to use ROR, e.g.</a:t>
            </a:r>
          </a:p>
          <a:p>
            <a:endParaRPr lang="en-US"/>
          </a:p>
          <a:p>
            <a:r>
              <a:rPr lang="en-US"/>
              <a:t>int f(unsigned int a)</a:t>
            </a:r>
          </a:p>
          <a:p>
            <a:r>
              <a:rPr lang="en-US"/>
              <a:t>{</a:t>
            </a:r>
          </a:p>
          <a:p>
            <a:r>
              <a:rPr lang="en-US"/>
              <a:t>  return (a &lt;&lt; 10) | (a &gt;&gt;22) ;</a:t>
            </a:r>
          </a:p>
          <a:p>
            <a:r>
              <a:rPr lang="en-US"/>
              <a:t>}</a:t>
            </a:r>
          </a:p>
          <a:p>
            <a:r>
              <a:rPr lang="en-US"/>
              <a:t>=&gt; MOV      a1,a1,ROR #22</a:t>
            </a:r>
          </a:p>
          <a:p>
            <a:endParaRPr lang="en-US"/>
          </a:p>
          <a:p>
            <a:r>
              <a:rPr lang="en-US"/>
              <a:t>Carry flag set out of the shifter for *logical* data processing operations</a:t>
            </a:r>
          </a:p>
          <a:p>
            <a:endParaRPr lang="en-US"/>
          </a:p>
        </p:txBody>
      </p:sp>
      <p:sp>
        <p:nvSpPr>
          <p:cNvPr id="335875" name="Rectangle 1027"/>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733317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Mention A bus and B bus on 7TDMI core.</a:t>
            </a:r>
          </a:p>
          <a:p>
            <a:endParaRPr lang="en-US"/>
          </a:p>
          <a:p>
            <a:r>
              <a:rPr lang="en-US"/>
              <a:t>Give examples:</a:t>
            </a:r>
          </a:p>
          <a:p>
            <a:r>
              <a:rPr lang="en-US"/>
              <a:t>	ADD	r0, r1, r2</a:t>
            </a:r>
          </a:p>
          <a:p>
            <a:r>
              <a:rPr lang="en-US"/>
              <a:t>	ADD	r0, r1, r2, LSL#7</a:t>
            </a:r>
          </a:p>
          <a:p>
            <a:r>
              <a:rPr lang="en-US"/>
              <a:t>	ADD	r0, r1, r2, LSL r3</a:t>
            </a:r>
          </a:p>
          <a:p>
            <a:r>
              <a:rPr lang="en-US"/>
              <a:t>	ADD	r0, r1, #0x4E</a:t>
            </a:r>
          </a:p>
        </p:txBody>
      </p:sp>
      <p:sp>
        <p:nvSpPr>
          <p:cNvPr id="337923" name="Rectangle 3"/>
          <p:cNvSpPr>
            <a:spLocks noGrp="1" noRot="1" noChangeAspect="1" noChangeArrowheads="1"/>
          </p:cNvSpPr>
          <p:nvPr>
            <p:ph type="sldImg"/>
          </p:nvPr>
        </p:nvSpPr>
        <p:spPr bwMode="auto">
          <a:xfrm>
            <a:off x="1254125" y="855663"/>
            <a:ext cx="4359275" cy="3268662"/>
          </a:xfrm>
          <a:prstGeom prst="rect">
            <a:avLst/>
          </a:prstGeom>
          <a:noFill/>
        </p:spPr>
      </p:sp>
    </p:spTree>
    <p:extLst>
      <p:ext uri="{BB962C8B-B14F-4D97-AF65-F5344CB8AC3E}">
        <p14:creationId xmlns:p14="http://schemas.microsoft.com/office/powerpoint/2010/main" val="1075369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p:cNvSpPr>
          <p:nvPr>
            <p:ph type="sldImg"/>
          </p:nvPr>
        </p:nvSpPr>
        <p:spPr bwMode="auto">
          <a:xfrm>
            <a:off x="1254125" y="855663"/>
            <a:ext cx="4359275" cy="3268662"/>
          </a:xfrm>
          <a:prstGeom prst="rect">
            <a:avLst/>
          </a:prstGeom>
          <a:noFill/>
        </p:spPr>
      </p:sp>
      <p:sp>
        <p:nvSpPr>
          <p:cNvPr id="352259"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extLst>
      <p:ext uri="{BB962C8B-B14F-4D97-AF65-F5344CB8AC3E}">
        <p14:creationId xmlns:p14="http://schemas.microsoft.com/office/powerpoint/2010/main" val="42887220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1"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70692"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3" name="Rectangle 5"/>
          <p:cNvSpPr>
            <a:spLocks noGrp="1" noRot="1" noChangeAspect="1" noChangeArrowheads="1"/>
          </p:cNvSpPr>
          <p:nvPr>
            <p:ph type="sldImg"/>
          </p:nvPr>
        </p:nvSpPr>
        <p:spPr bwMode="auto">
          <a:xfrm>
            <a:off x="1254125" y="855663"/>
            <a:ext cx="4359275" cy="3268662"/>
          </a:xfrm>
          <a:prstGeom prst="rect">
            <a:avLst/>
          </a:prstGeom>
          <a:noFill/>
        </p:spPr>
      </p:sp>
      <p:sp>
        <p:nvSpPr>
          <p:cNvPr id="370694" name="Rectangle 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In effect, a SWI is a user-defined instruction.</a:t>
            </a:r>
          </a:p>
          <a:p>
            <a:endParaRPr lang="en-US"/>
          </a:p>
          <a:p>
            <a:r>
              <a:rPr lang="en-US"/>
              <a:t>Used for calling the operating system (switches to privileged mode).</a:t>
            </a:r>
          </a:p>
          <a:p>
            <a:endParaRPr lang="en-US"/>
          </a:p>
          <a:p>
            <a:r>
              <a:rPr lang="en-US"/>
              <a:t>SWI number field can be used to specify the operation code, e.g. SWI 1 start a new task, SWI 2 allocate memory, etc.  Using a number has the advantage that the O.S. can have different revisions, and the same application code will work on each O.S. rev.</a:t>
            </a:r>
          </a:p>
          <a:p>
            <a:endParaRPr lang="en-US"/>
          </a:p>
        </p:txBody>
      </p:sp>
    </p:spTree>
    <p:extLst>
      <p:ext uri="{BB962C8B-B14F-4D97-AF65-F5344CB8AC3E}">
        <p14:creationId xmlns:p14="http://schemas.microsoft.com/office/powerpoint/2010/main" val="9869058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dirty="0"/>
              <a:t>This slides shows a very generic ARM based design, that is actually fairly representative of the designs that we see being done.</a:t>
            </a:r>
          </a:p>
          <a:p>
            <a:r>
              <a:rPr lang="en-US" dirty="0"/>
              <a:t>On-chip there will be an ARM core (obviously) together with a number of system </a:t>
            </a:r>
            <a:r>
              <a:rPr lang="en-US" dirty="0" err="1"/>
              <a:t>dependant</a:t>
            </a:r>
            <a:r>
              <a:rPr lang="en-US" dirty="0"/>
              <a:t> peripherals. Also required will be some form of interrupt controller which receives interrupts from the peripherals and raised the IRQ or FIQ input to the ARM as appropriate. This interrupt controller may also provide hardware assistance for prioritizing interrupts.</a:t>
            </a:r>
          </a:p>
          <a:p>
            <a:r>
              <a:rPr lang="en-US" dirty="0"/>
              <a:t>As far as memory is concerned there is likely to be some (cheap) narrow off-chip ROM (or flash) used to boot the system from. There is also likely to be some 16-bit wide RAM used to store most of the runtime data and perhaps some code copied out of the flash. Then on-chip there may well be some 32-bit memory used to store the interrupt handlers and perhaps stacks.</a:t>
            </a:r>
          </a:p>
          <a:p>
            <a:endParaRPr lang="en-US" dirty="0"/>
          </a:p>
          <a:p>
            <a:endParaRPr lang="en-US" dirty="0"/>
          </a:p>
        </p:txBody>
      </p:sp>
    </p:spTree>
    <p:extLst>
      <p:ext uri="{BB962C8B-B14F-4D97-AF65-F5344CB8AC3E}">
        <p14:creationId xmlns:p14="http://schemas.microsoft.com/office/powerpoint/2010/main" val="2925076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DFCCD-349F-46A0-B4F8-343D04DC6634}" type="slidenum">
              <a:rPr lang="en-US"/>
              <a:pPr/>
              <a:t>35</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605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C2A476-FEB6-4175-8373-30450F198F0B}" type="slidenum">
              <a:rPr lang="en-US"/>
              <a:pPr/>
              <a:t>42</a:t>
            </a:fld>
            <a:endParaRPr lang="en-US"/>
          </a:p>
        </p:txBody>
      </p:sp>
      <p:sp>
        <p:nvSpPr>
          <p:cNvPr id="849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FB30B3B-905C-4DE8-B38A-DC01E8547BBD}" type="slidenum">
              <a:rPr lang="ar-SA" sz="1200"/>
              <a:pPr algn="r"/>
              <a:t>42</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044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195C37D-23E4-4D72-B2C8-7C15D069E048}" type="slidenum">
              <a:rPr lang="en-US"/>
              <a:pPr/>
              <a:t>43</a:t>
            </a:fld>
            <a:endParaRPr lang="en-US"/>
          </a:p>
        </p:txBody>
      </p:sp>
      <p:sp>
        <p:nvSpPr>
          <p:cNvPr id="870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9E0DE00-3263-4434-8DDF-107D0397ED2E}" type="slidenum">
              <a:rPr lang="ar-SA" sz="1200"/>
              <a:pPr algn="r"/>
              <a:t>43</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946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EFFD35-4D1A-4F3C-A87A-6B68850CDEA8}" type="datetime1">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527B93-EB65-4B38-9371-475B89FEB414}" type="datetime1">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6070F-C0E2-4596-B001-47EAA4CA4A2E}" type="datetime1">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fld id="{1FEF908B-7208-4981-B9FE-F92A04262404}" type="datetime1">
              <a:rPr lang="en-US" smtClean="0"/>
              <a:pPr/>
              <a:t>8/21/2022</a:t>
            </a:fld>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666A1C7C-12C9-46AA-9616-6448CA26F0CE}" type="slidenum">
              <a:rPr lang="en-US"/>
              <a:pPr/>
              <a:t>‹#›</a:t>
            </a:fld>
            <a:endParaRPr lang="en-US"/>
          </a:p>
        </p:txBody>
      </p:sp>
    </p:spTree>
    <p:extLst>
      <p:ext uri="{BB962C8B-B14F-4D97-AF65-F5344CB8AC3E}">
        <p14:creationId xmlns:p14="http://schemas.microsoft.com/office/powerpoint/2010/main" val="2809772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2DF552-B4A4-4345-BEB2-0AB7AD9EBAE8}" type="datetime1">
              <a:rPr lang="en-US" smtClean="0"/>
              <a:pPr/>
              <a:t>8/21/2022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2017236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E34CF3-C504-4A94-BB4C-77CFB82AB495}" type="datetime1">
              <a:rPr lang="en-US" smtClean="0"/>
              <a:pPr/>
              <a:t>8/21/2022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83013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65E06-EC98-450E-B35D-2083E65E766D}" type="datetime1">
              <a:rPr lang="en-US" smtClean="0"/>
              <a:pPr/>
              <a:t>8/21/2022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250342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FF1F715-AC80-4DEE-8A6D-A4758FBA708F}" type="datetime1">
              <a:rPr lang="en-US" smtClean="0"/>
              <a:pPr/>
              <a:t>8/21/2022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213349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14273A-3690-4EB5-91E4-49EEA7338F1E}" type="datetime1">
              <a:rPr lang="en-US" smtClean="0"/>
              <a:pPr/>
              <a:t>8/21/2022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277421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386DA9-7D2A-4FED-8D9A-740A3084966F}" type="datetime1">
              <a:rPr lang="en-US" smtClean="0"/>
              <a:pPr/>
              <a:t>8/21/2022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2102847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3341E-1359-46E6-A3C8-67FBB02019B7}" type="datetime1">
              <a:rPr lang="en-US" smtClean="0"/>
              <a:pPr/>
              <a:t>8/21/2022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388498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5B2A22-C1FD-4032-A039-1947A504F34D}" type="datetime1">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082E9-664F-464C-BB73-C33E3A4C7ECB}" type="datetime1">
              <a:rPr lang="en-US" smtClean="0"/>
              <a:pPr/>
              <a:t>8/21/2022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1531672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DA171E-9DFF-41F0-8A8C-96A3475115AD}" type="datetime1">
              <a:rPr lang="en-US" smtClean="0"/>
              <a:pPr/>
              <a:t>8/21/2022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306009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F14B64-9A2A-4152-B436-AC824B42A79B}" type="datetime1">
              <a:rPr lang="en-US" smtClean="0"/>
              <a:pPr/>
              <a:t>8/21/2022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4053572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B66376-212E-45F8-B983-7CBFBF3B2877}" type="datetime1">
              <a:rPr lang="en-US" smtClean="0"/>
              <a:pPr/>
              <a:t>8/21/2022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B539F-A5B1-492B-AE5B-B8C020D3E128}" type="slidenum">
              <a:rPr lang="en-IN" smtClean="0"/>
              <a:pPr/>
              <a:t>‹#›</a:t>
            </a:fld>
            <a:endParaRPr lang="en-IN"/>
          </a:p>
        </p:txBody>
      </p:sp>
    </p:spTree>
    <p:extLst>
      <p:ext uri="{BB962C8B-B14F-4D97-AF65-F5344CB8AC3E}">
        <p14:creationId xmlns:p14="http://schemas.microsoft.com/office/powerpoint/2010/main" val="332034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42653-AA2B-4E80-90BA-689B18ED2747}" type="datetime1">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9BCEF4-55E0-4213-964D-29FD2B1AA8A9}" type="datetime1">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70C30C-9A8F-4DCA-9C0F-1BCBC068F5A7}" type="datetime1">
              <a:rPr lang="en-US" smtClean="0"/>
              <a:pPr/>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0DE165-E2B6-4A0D-9DDD-34352E842C85}" type="datetime1">
              <a:rPr lang="en-US" smtClean="0"/>
              <a:pPr/>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693C1-54E2-4E0E-931D-039D93D9229F}" type="datetime1">
              <a:rPr lang="en-US" smtClean="0"/>
              <a:pPr/>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1365D-1B43-43C1-89AC-B341F4F02B73}" type="datetime1">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77331-2C3C-42EA-BBAE-19801DFAEAD0}" type="datetime1">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7248E-6187-44FB-9E0C-4FF75283B558}" type="datetime1">
              <a:rPr lang="en-US" smtClean="0"/>
              <a:pPr/>
              <a:t>8/21/2022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
        <p:nvSpPr>
          <p:cNvPr id="7" name="Rectangle 6"/>
          <p:cNvSpPr/>
          <p:nvPr userDrawn="1"/>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userDrawn="1"/>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ngfind.com-kingpin-png-4152286 (1).png"/>
          <p:cNvPicPr>
            <a:picLocks noChangeAspect="1"/>
          </p:cNvPicPr>
          <p:nvPr userDrawn="1"/>
        </p:nvPicPr>
        <p:blipFill>
          <a:blip r:embed="rId14" cstate="print"/>
          <a:stretch>
            <a:fillRect/>
          </a:stretch>
        </p:blipFill>
        <p:spPr>
          <a:xfrm>
            <a:off x="4953000" y="457200"/>
            <a:ext cx="1219200" cy="533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368E-3709-4200-BDA9-3D550686BC81}" type="datetime1">
              <a:rPr lang="en-US" smtClean="0"/>
              <a:pPr/>
              <a:t>8/21/2022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B539F-A5B1-492B-AE5B-B8C020D3E128}" type="slidenum">
              <a:rPr lang="en-IN" smtClean="0"/>
              <a:pPr/>
              <a:t>‹#›</a:t>
            </a:fld>
            <a:endParaRPr lang="en-IN"/>
          </a:p>
        </p:txBody>
      </p:sp>
    </p:spTree>
    <p:extLst>
      <p:ext uri="{BB962C8B-B14F-4D97-AF65-F5344CB8AC3E}">
        <p14:creationId xmlns:p14="http://schemas.microsoft.com/office/powerpoint/2010/main" val="15535448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755576" y="1189048"/>
            <a:ext cx="7931224" cy="4832092"/>
          </a:xfrm>
          <a:prstGeom prst="rect">
            <a:avLst/>
          </a:prstGeom>
        </p:spPr>
        <p:txBody>
          <a:bodyPr wrap="square">
            <a:spAutoFit/>
          </a:bodyPr>
          <a:lstStyle/>
          <a:p>
            <a:pPr lvl="0" algn="ctr" fontAlgn="base">
              <a:spcBef>
                <a:spcPct val="0"/>
              </a:spcBef>
              <a:spcAft>
                <a:spcPct val="0"/>
              </a:spcAft>
            </a:pPr>
            <a:r>
              <a:rPr lang="en-GB" sz="2800" b="1" dirty="0">
                <a:latin typeface="Times New Roman" panose="02020603050405020304" pitchFamily="18" charset="0"/>
                <a:cs typeface="Times New Roman" panose="02020603050405020304" pitchFamily="18" charset="0"/>
              </a:rPr>
              <a:t>18CSC203J – COMPUTER ORGANIZATION AND ARCHITECTURE</a:t>
            </a:r>
          </a:p>
          <a:p>
            <a:pPr lvl="0" algn="ctr" fontAlgn="base">
              <a:spcBef>
                <a:spcPct val="0"/>
              </a:spcBef>
              <a:spcAft>
                <a:spcPct val="0"/>
              </a:spcAft>
            </a:pPr>
            <a:endParaRPr lang="en-IN" sz="2800" b="1" dirty="0">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IN" sz="2800" b="1" u="sng" dirty="0">
                <a:latin typeface="Times New Roman" panose="02020603050405020304" pitchFamily="18" charset="0"/>
                <a:cs typeface="Times New Roman" panose="02020603050405020304" pitchFamily="18" charset="0"/>
              </a:rPr>
              <a:t>Course Outcome</a:t>
            </a:r>
          </a:p>
          <a:p>
            <a:pPr lvl="0" algn="ctr" fontAlgn="base">
              <a:spcBef>
                <a:spcPct val="0"/>
              </a:spcBef>
              <a:spcAft>
                <a:spcPct val="0"/>
              </a:spcAft>
            </a:pPr>
            <a:endParaRPr lang="en-IN" sz="2800" b="1" dirty="0">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lang="en-US" sz="2800" b="1" dirty="0">
                <a:latin typeface="Times New Roman" panose="02020603050405020304" pitchFamily="18" charset="0"/>
                <a:cs typeface="Times New Roman" panose="02020603050405020304" pitchFamily="18" charset="0"/>
              </a:rPr>
              <a:t>CLR-1:</a:t>
            </a:r>
            <a:r>
              <a:rPr lang="en-US" sz="2800" b="1" i="1" dirty="0">
                <a:latin typeface="Times New Roman" panose="02020603050405020304" pitchFamily="18" charset="0"/>
                <a:cs typeface="Times New Roman" panose="02020603050405020304" pitchFamily="18" charset="0"/>
              </a:rPr>
              <a:t>Utilize the functional units of a computer</a:t>
            </a:r>
          </a:p>
          <a:p>
            <a:pPr lvl="0" algn="just" fontAlgn="base">
              <a:spcBef>
                <a:spcPct val="0"/>
              </a:spcBef>
              <a:spcAft>
                <a:spcPct val="0"/>
              </a:spcAft>
            </a:pPr>
            <a:endParaRPr lang="en-US" sz="2800" b="1" i="1" dirty="0">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lang="en-US" sz="2800" b="1" dirty="0">
                <a:latin typeface="Times New Roman" panose="02020603050405020304" pitchFamily="18" charset="0"/>
                <a:cs typeface="Times New Roman" panose="02020603050405020304" pitchFamily="18" charset="0"/>
              </a:rPr>
              <a:t>CLO-1 :</a:t>
            </a:r>
            <a:r>
              <a:rPr lang="en-US" sz="2800" b="1" i="1" dirty="0">
                <a:latin typeface="Times New Roman" panose="02020603050405020304" pitchFamily="18" charset="0"/>
                <a:cs typeface="Times New Roman" panose="02020603050405020304" pitchFamily="18" charset="0"/>
              </a:rPr>
              <a:t>Identify the computer hardware and how software interacts with computer hardware</a:t>
            </a:r>
            <a:endParaRPr lang="en-US" sz="2800" b="1" dirty="0">
              <a:latin typeface="Times New Roman" panose="02020603050405020304" pitchFamily="18" charset="0"/>
              <a:cs typeface="Times New Roman" panose="02020603050405020304" pitchFamily="18" charset="0"/>
            </a:endParaRPr>
          </a:p>
          <a:p>
            <a:pPr lvl="0" algn="ctr" fontAlgn="base">
              <a:spcBef>
                <a:spcPct val="0"/>
              </a:spcBef>
              <a:spcAft>
                <a:spcPct val="0"/>
              </a:spcAft>
            </a:pPr>
            <a:endParaRPr lang="en-US" sz="2800" b="1" dirty="0">
              <a:latin typeface="Times New Roman" panose="02020603050405020304" pitchFamily="18" charset="0"/>
              <a:cs typeface="Times New Roman" panose="02020603050405020304" pitchFamily="18" charset="0"/>
            </a:endParaRPr>
          </a:p>
          <a:p>
            <a:pPr lvl="0" algn="just" fontAlgn="base">
              <a:spcBef>
                <a:spcPct val="0"/>
              </a:spcBef>
              <a:spcAft>
                <a:spcPct val="0"/>
              </a:spcAft>
            </a:pP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2C666-79B1-4A13-BFF3-0933FBABAF19}" type="slidenum">
              <a:rPr lang="en-US">
                <a:latin typeface="Times New Roman" panose="02020603050405020304" pitchFamily="18" charset="0"/>
              </a:rPr>
              <a:pPr/>
              <a:t>10</a:t>
            </a:fld>
            <a:endParaRPr lang="en-US">
              <a:latin typeface="Times New Roman" panose="02020603050405020304" pitchFamily="18" charset="0"/>
            </a:endParaRPr>
          </a:p>
        </p:txBody>
      </p:sp>
      <p:sp>
        <p:nvSpPr>
          <p:cNvPr id="18435" name="Rectangle 2"/>
          <p:cNvSpPr>
            <a:spLocks noGrp="1" noChangeArrowheads="1"/>
          </p:cNvSpPr>
          <p:nvPr>
            <p:ph type="title"/>
          </p:nvPr>
        </p:nvSpPr>
        <p:spPr>
          <a:xfrm>
            <a:off x="457200" y="274638"/>
            <a:ext cx="8229600" cy="1714202"/>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Information in a computer -- </a:t>
            </a:r>
            <a:r>
              <a:rPr lang="en-US" sz="3600" i="1" dirty="0" smtClean="0">
                <a:solidFill>
                  <a:srgbClr val="FF0000"/>
                </a:solidFill>
                <a:latin typeface="Times New Roman" panose="02020603050405020304" pitchFamily="18" charset="0"/>
                <a:cs typeface="Times New Roman" panose="02020603050405020304" pitchFamily="18" charset="0"/>
              </a:rPr>
              <a:t>Instructions</a:t>
            </a:r>
          </a:p>
        </p:txBody>
      </p:sp>
      <p:sp>
        <p:nvSpPr>
          <p:cNvPr id="18436" name="Rectangle 3"/>
          <p:cNvSpPr>
            <a:spLocks noGrp="1" noChangeArrowheads="1"/>
          </p:cNvSpPr>
          <p:nvPr>
            <p:ph type="body" idx="1"/>
          </p:nvPr>
        </p:nvSpPr>
        <p:spPr>
          <a:xfrm>
            <a:off x="179512" y="1556792"/>
            <a:ext cx="8784976" cy="4799558"/>
          </a:xfrm>
        </p:spPr>
        <p:txBody>
          <a:bodyPr>
            <a:noAutofit/>
          </a:bodyPr>
          <a:lstStyle/>
          <a:p>
            <a:r>
              <a:rPr lang="en-US" sz="2400" dirty="0" smtClean="0">
                <a:latin typeface="Times New Roman" panose="02020603050405020304" pitchFamily="18" charset="0"/>
                <a:cs typeface="Times New Roman" panose="02020603050405020304" pitchFamily="18" charset="0"/>
              </a:rPr>
              <a:t>Instructions specify commands to:</a:t>
            </a:r>
          </a:p>
          <a:p>
            <a:pPr lvl="1"/>
            <a:r>
              <a:rPr lang="en-US" sz="2400" dirty="0" smtClean="0">
                <a:latin typeface="Times New Roman" panose="02020603050405020304" pitchFamily="18" charset="0"/>
                <a:cs typeface="Times New Roman" panose="02020603050405020304" pitchFamily="18" charset="0"/>
              </a:rPr>
              <a:t>Transfer information within a computer (e.g., from memory to ALU)</a:t>
            </a:r>
          </a:p>
          <a:p>
            <a:pPr lvl="1"/>
            <a:r>
              <a:rPr lang="en-US" sz="2400" dirty="0" smtClean="0">
                <a:latin typeface="Times New Roman" panose="02020603050405020304" pitchFamily="18" charset="0"/>
                <a:cs typeface="Times New Roman" panose="02020603050405020304" pitchFamily="18" charset="0"/>
              </a:rPr>
              <a:t>Transfer information between the computer and I/O devices (e.g., from keyboard to computer, or computer to printer)</a:t>
            </a:r>
          </a:p>
          <a:p>
            <a:pPr lvl="1"/>
            <a:r>
              <a:rPr lang="en-US" sz="2400" dirty="0" smtClean="0">
                <a:latin typeface="Times New Roman" panose="02020603050405020304" pitchFamily="18" charset="0"/>
                <a:cs typeface="Times New Roman" panose="02020603050405020304" pitchFamily="18" charset="0"/>
              </a:rPr>
              <a:t>Perform arithmetic and logic operations (e.g., Add two numbers, Perform a logical AND). </a:t>
            </a:r>
          </a:p>
          <a:p>
            <a:r>
              <a:rPr lang="en-US" sz="2400" dirty="0" smtClean="0">
                <a:latin typeface="Times New Roman" panose="02020603050405020304" pitchFamily="18" charset="0"/>
                <a:cs typeface="Times New Roman" panose="02020603050405020304" pitchFamily="18" charset="0"/>
              </a:rPr>
              <a:t>A sequence of instructions to perform a task is called a program, which is stored in the memory.</a:t>
            </a:r>
          </a:p>
          <a:p>
            <a:r>
              <a:rPr lang="en-US" sz="2400" dirty="0" smtClean="0">
                <a:latin typeface="Times New Roman" panose="02020603050405020304" pitchFamily="18" charset="0"/>
                <a:cs typeface="Times New Roman" panose="02020603050405020304" pitchFamily="18" charset="0"/>
              </a:rPr>
              <a:t>Processor fetches instructions that make up a program from the memory and performs the operations stated in those instructions.</a:t>
            </a:r>
          </a:p>
        </p:txBody>
      </p:sp>
    </p:spTree>
    <p:extLst>
      <p:ext uri="{BB962C8B-B14F-4D97-AF65-F5344CB8AC3E}">
        <p14:creationId xmlns:p14="http://schemas.microsoft.com/office/powerpoint/2010/main" val="14108850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76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76484" name="Rectangle 4"/>
          <p:cNvSpPr>
            <a:spLocks noGrp="1" noChangeArrowheads="1"/>
          </p:cNvSpPr>
          <p:nvPr>
            <p:ph type="title"/>
          </p:nvPr>
        </p:nvSpPr>
        <p:spPr>
          <a:xfrm>
            <a:off x="457200" y="980728"/>
            <a:ext cx="8229600" cy="590884"/>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Indexed  Addressing</a:t>
            </a:r>
          </a:p>
        </p:txBody>
      </p:sp>
      <p:sp>
        <p:nvSpPr>
          <p:cNvPr id="276485" name="Rectangle 5"/>
          <p:cNvSpPr>
            <a:spLocks noGrp="1" noChangeArrowheads="1"/>
          </p:cNvSpPr>
          <p:nvPr>
            <p:ph idx="1"/>
          </p:nvPr>
        </p:nvSpPr>
        <p:spPr>
          <a:noFill/>
          <a:ln/>
        </p:spPr>
        <p:txBody>
          <a:bodyPr lIns="90488" tIns="44450" rIns="90488" bIns="44450">
            <a:normAutofit/>
          </a:bodyPr>
          <a:lstStyle/>
          <a:p>
            <a:pPr marL="0" indent="0">
              <a:buNone/>
            </a:pPr>
            <a:r>
              <a:rPr lang="en-US" sz="2800" dirty="0">
                <a:latin typeface="Times New Roman" panose="02020603050405020304" pitchFamily="18" charset="0"/>
                <a:cs typeface="Times New Roman" panose="02020603050405020304" pitchFamily="18" charset="0"/>
              </a:rPr>
              <a:t>In this addressing mode,</a:t>
            </a:r>
          </a:p>
          <a:p>
            <a:r>
              <a:rPr lang="en-US" sz="2800" dirty="0">
                <a:latin typeface="Times New Roman" panose="02020603050405020304" pitchFamily="18" charset="0"/>
                <a:cs typeface="Times New Roman" panose="02020603050405020304" pitchFamily="18" charset="0"/>
              </a:rPr>
              <a:t>Effective address of the operand is obtained by adding the content of index register with the address part of the instruction.</a:t>
            </a:r>
          </a:p>
          <a:p>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Effective Address</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 Content of Index Register + 			   Address part of the instruction</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100</a:t>
            </a:fld>
            <a:endParaRPr lang="en-US"/>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28800"/>
            <a:ext cx="7848600" cy="48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101</a:t>
            </a:fld>
            <a:endParaRPr lang="en-US"/>
          </a:p>
        </p:txBody>
      </p:sp>
    </p:spTree>
    <p:extLst>
      <p:ext uri="{BB962C8B-B14F-4D97-AF65-F5344CB8AC3E}">
        <p14:creationId xmlns:p14="http://schemas.microsoft.com/office/powerpoint/2010/main" val="6430782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8057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80580" name="Rectangle 4"/>
          <p:cNvSpPr>
            <a:spLocks noGrp="1" noChangeArrowheads="1"/>
          </p:cNvSpPr>
          <p:nvPr>
            <p:ph type="title"/>
          </p:nvPr>
        </p:nvSpPr>
        <p:spPr>
          <a:xfrm>
            <a:off x="457200" y="980728"/>
            <a:ext cx="8229600" cy="590884"/>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Relative Addressing</a:t>
            </a:r>
          </a:p>
        </p:txBody>
      </p:sp>
      <p:sp>
        <p:nvSpPr>
          <p:cNvPr id="280581" name="Rectangle 5"/>
          <p:cNvSpPr>
            <a:spLocks noGrp="1" noChangeArrowheads="1"/>
          </p:cNvSpPr>
          <p:nvPr>
            <p:ph idx="1"/>
          </p:nvPr>
        </p:nvSpPr>
        <p:spPr>
          <a:noFill/>
          <a:ln/>
        </p:spPr>
        <p:txBody>
          <a:bodyPr lIns="90488" tIns="44450" rIns="90488" bIns="44450">
            <a:normAutofit/>
          </a:bodyPr>
          <a:lstStyle/>
          <a:p>
            <a:pPr marL="0" indent="0">
              <a:buNone/>
            </a:pPr>
            <a:r>
              <a:rPr lang="en-US" sz="2400" dirty="0">
                <a:latin typeface="Times New Roman" panose="02020603050405020304" pitchFamily="18" charset="0"/>
                <a:cs typeface="Times New Roman" panose="02020603050405020304" pitchFamily="18" charset="0"/>
              </a:rPr>
              <a:t>A version of displacement addressing</a:t>
            </a:r>
          </a:p>
          <a:p>
            <a:pPr marL="0" indent="0">
              <a:buNone/>
            </a:pPr>
            <a:r>
              <a:rPr lang="en-US" sz="2400" dirty="0">
                <a:latin typeface="Times New Roman" panose="02020603050405020304" pitchFamily="18" charset="0"/>
                <a:cs typeface="Times New Roman" panose="02020603050405020304" pitchFamily="18" charset="0"/>
              </a:rPr>
              <a:t>In this addressing mode,</a:t>
            </a:r>
          </a:p>
          <a:p>
            <a:r>
              <a:rPr lang="en-US" sz="2400" dirty="0">
                <a:latin typeface="Times New Roman" panose="02020603050405020304" pitchFamily="18" charset="0"/>
                <a:cs typeface="Times New Roman" panose="02020603050405020304" pitchFamily="18" charset="0"/>
              </a:rPr>
              <a:t>Effective address of the operand is obtained by adding the content of program counter with the address part of the instruction.</a:t>
            </a:r>
          </a:p>
          <a:p>
            <a:pPr marL="0" indent="0">
              <a:buNone/>
            </a:pPr>
            <a:r>
              <a:rPr lang="en-US" sz="2400" b="1" dirty="0">
                <a:latin typeface="Times New Roman" panose="02020603050405020304" pitchFamily="18" charset="0"/>
                <a:cs typeface="Times New Roman" panose="02020603050405020304" pitchFamily="18" charset="0"/>
              </a:rPr>
              <a:t>	Effective Address</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 Content of Program Counter + 				Address part of the instruction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102</a:t>
            </a:fld>
            <a:endParaRPr lang="en-US"/>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8486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103</a:t>
            </a:fld>
            <a:endParaRPr lang="en-US"/>
          </a:p>
        </p:txBody>
      </p:sp>
    </p:spTree>
    <p:extLst>
      <p:ext uri="{BB962C8B-B14F-4D97-AF65-F5344CB8AC3E}">
        <p14:creationId xmlns:p14="http://schemas.microsoft.com/office/powerpoint/2010/main" val="30230125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457200" y="1052736"/>
            <a:ext cx="8229600" cy="447438"/>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Auto increment </a:t>
            </a:r>
            <a:r>
              <a:rPr lang="en-US" dirty="0">
                <a:solidFill>
                  <a:srgbClr val="FF0000"/>
                </a:solidFill>
                <a:latin typeface="Times New Roman" panose="02020603050405020304" pitchFamily="18" charset="0"/>
                <a:cs typeface="Times New Roman" panose="02020603050405020304" pitchFamily="18" charset="0"/>
              </a:rPr>
              <a:t>mode</a:t>
            </a:r>
          </a:p>
        </p:txBody>
      </p:sp>
      <p:sp>
        <p:nvSpPr>
          <p:cNvPr id="310275" name="Rectangle 3"/>
          <p:cNvSpPr>
            <a:spLocks noGrp="1" noChangeArrowheads="1"/>
          </p:cNvSpPr>
          <p:nvPr>
            <p:ph idx="1"/>
          </p:nvPr>
        </p:nvSpPr>
        <p:spPr>
          <a:xfrm>
            <a:off x="457200" y="1524000"/>
            <a:ext cx="8686800" cy="50292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special case of Register Indirect Addressing Mode where</a:t>
            </a:r>
          </a:p>
          <a:p>
            <a:pPr marL="0" indent="0">
              <a:buNone/>
            </a:pPr>
            <a:r>
              <a:rPr lang="en-US" sz="2400" b="1" dirty="0">
                <a:latin typeface="Times New Roman" panose="02020603050405020304" pitchFamily="18" charset="0"/>
                <a:cs typeface="Times New Roman" panose="02020603050405020304" pitchFamily="18" charset="0"/>
              </a:rPr>
              <a:t>	Effective Address of the Operand</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 Content of Register</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 this addressing mode,</a:t>
            </a:r>
          </a:p>
          <a:p>
            <a:r>
              <a:rPr lang="en-US" sz="2400" dirty="0">
                <a:latin typeface="Times New Roman" panose="02020603050405020304" pitchFamily="18" charset="0"/>
                <a:cs typeface="Times New Roman" panose="02020603050405020304" pitchFamily="18" charset="0"/>
              </a:rPr>
              <a:t>After accessing the operand, the content of the register is automatically incremented by step size ‘d’.</a:t>
            </a:r>
          </a:p>
          <a:p>
            <a:r>
              <a:rPr lang="en-US" sz="2400" dirty="0">
                <a:latin typeface="Times New Roman" panose="02020603050405020304" pitchFamily="18" charset="0"/>
                <a:cs typeface="Times New Roman" panose="02020603050405020304" pitchFamily="18" charset="0"/>
              </a:rPr>
              <a:t>Step size ‘d’ depends on the size of operand accessed.</a:t>
            </a:r>
          </a:p>
          <a:p>
            <a:r>
              <a:rPr lang="en-US" sz="2400" dirty="0">
                <a:latin typeface="Times New Roman" panose="02020603050405020304" pitchFamily="18" charset="0"/>
                <a:cs typeface="Times New Roman" panose="02020603050405020304" pitchFamily="18" charset="0"/>
              </a:rPr>
              <a:t>Only one reference to memory is required to fetch the operand.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105</a:t>
            </a:fld>
            <a:endParaRPr lang="en-US"/>
          </a:p>
        </p:txBody>
      </p:sp>
    </p:spTree>
    <p:extLst>
      <p:ext uri="{BB962C8B-B14F-4D97-AF65-F5344CB8AC3E}">
        <p14:creationId xmlns:p14="http://schemas.microsoft.com/office/powerpoint/2010/main" val="4106542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Auto </a:t>
            </a:r>
            <a:r>
              <a:rPr lang="en-US" sz="3600" dirty="0">
                <a:solidFill>
                  <a:srgbClr val="FF0000"/>
                </a:solidFill>
                <a:latin typeface="Times New Roman" panose="02020603050405020304" pitchFamily="18" charset="0"/>
                <a:cs typeface="Times New Roman" panose="02020603050405020304" pitchFamily="18" charset="0"/>
              </a:rPr>
              <a:t>decrement mode</a:t>
            </a:r>
          </a:p>
        </p:txBody>
      </p:sp>
      <p:sp>
        <p:nvSpPr>
          <p:cNvPr id="311299" name="Rectangle 3"/>
          <p:cNvSpPr>
            <a:spLocks noGrp="1" noChangeArrowheads="1"/>
          </p:cNvSpPr>
          <p:nvPr>
            <p:ph idx="1"/>
          </p:nvPr>
        </p:nvSpPr>
        <p:spPr>
          <a:xfrm>
            <a:off x="457200" y="1600200"/>
            <a:ext cx="8229600" cy="4876800"/>
          </a:xfrm>
        </p:spPr>
        <p:txBody>
          <a:bodyPr>
            <a:normAutofit/>
          </a:bodyPr>
          <a:lstStyle/>
          <a:p>
            <a:r>
              <a:rPr lang="en-US" sz="2400" dirty="0">
                <a:latin typeface="Times New Roman" panose="02020603050405020304" pitchFamily="18" charset="0"/>
                <a:cs typeface="Times New Roman" panose="02020603050405020304" pitchFamily="18" charset="0"/>
              </a:rPr>
              <a:t>A special case of Register Indirect Addressing Mode where</a:t>
            </a:r>
          </a:p>
          <a:p>
            <a:pPr marL="0" indent="0">
              <a:buNone/>
            </a:pPr>
            <a:r>
              <a:rPr lang="en-US" sz="2400" b="1" dirty="0">
                <a:latin typeface="Times New Roman" panose="02020603050405020304" pitchFamily="18" charset="0"/>
                <a:cs typeface="Times New Roman" panose="02020603050405020304" pitchFamily="18" charset="0"/>
              </a:rPr>
              <a:t>	Effective Address of the Operand</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 Content of Register – Step Size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 this addressing mode</a:t>
            </a:r>
          </a:p>
          <a:p>
            <a:r>
              <a:rPr lang="en-US" sz="2400" dirty="0">
                <a:latin typeface="Times New Roman" panose="02020603050405020304" pitchFamily="18" charset="0"/>
                <a:cs typeface="Times New Roman" panose="02020603050405020304" pitchFamily="18" charset="0"/>
              </a:rPr>
              <a:t>First, the content of the register is decremented by step size ‘d’.</a:t>
            </a:r>
          </a:p>
          <a:p>
            <a:r>
              <a:rPr lang="en-US" sz="2400" dirty="0">
                <a:latin typeface="Times New Roman" panose="02020603050405020304" pitchFamily="18" charset="0"/>
                <a:cs typeface="Times New Roman" panose="02020603050405020304" pitchFamily="18" charset="0"/>
              </a:rPr>
              <a:t>Step size ‘d’ depends on the size of operand accessed.</a:t>
            </a:r>
          </a:p>
          <a:p>
            <a:r>
              <a:rPr lang="en-US" sz="2400" dirty="0">
                <a:latin typeface="Times New Roman" panose="02020603050405020304" pitchFamily="18" charset="0"/>
                <a:cs typeface="Times New Roman" panose="02020603050405020304" pitchFamily="18" charset="0"/>
              </a:rPr>
              <a:t>After decrementing, the operand is read.</a:t>
            </a:r>
          </a:p>
          <a:p>
            <a:r>
              <a:rPr lang="en-US" sz="2400" dirty="0">
                <a:latin typeface="Times New Roman" panose="02020603050405020304" pitchFamily="18" charset="0"/>
                <a:cs typeface="Times New Roman" panose="02020603050405020304" pitchFamily="18" charset="0"/>
              </a:rPr>
              <a:t>Only one reference to memory is required to fetch the operand.</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391400"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107</a:t>
            </a:fld>
            <a:endParaRPr lang="en-US"/>
          </a:p>
        </p:txBody>
      </p:sp>
    </p:spTree>
    <p:extLst>
      <p:ext uri="{BB962C8B-B14F-4D97-AF65-F5344CB8AC3E}">
        <p14:creationId xmlns:p14="http://schemas.microsoft.com/office/powerpoint/2010/main" val="3021555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685800" y="2492375"/>
            <a:ext cx="7772400" cy="1470025"/>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Microprocessor</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2" name="AutoShape 2"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lide Number Placeholder 7"/>
          <p:cNvSpPr>
            <a:spLocks noGrp="1"/>
          </p:cNvSpPr>
          <p:nvPr>
            <p:ph type="sldNum" sz="quarter" idx="12"/>
          </p:nvPr>
        </p:nvSpPr>
        <p:spPr/>
        <p:txBody>
          <a:bodyPr/>
          <a:lstStyle/>
          <a:p>
            <a:fld id="{A1A6BA4E-CDAE-4DEF-A7CA-99055C502B84}" type="slidenum">
              <a:rPr lang="en-US" smtClean="0"/>
              <a:pPr/>
              <a:t>108</a:t>
            </a:fld>
            <a:endParaRPr lang="en-US"/>
          </a:p>
        </p:txBody>
      </p:sp>
    </p:spTree>
    <p:extLst>
      <p:ext uri="{BB962C8B-B14F-4D97-AF65-F5344CB8AC3E}">
        <p14:creationId xmlns:p14="http://schemas.microsoft.com/office/powerpoint/2010/main" val="25738981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302E769-FF7D-4E31-A9C4-3E2BC7E4A8B7}" type="slidenum">
              <a:rPr lang="en-US" altLang="en-US"/>
              <a:pPr>
                <a:defRPr/>
              </a:pPr>
              <a:t>109</a:t>
            </a:fld>
            <a:endParaRPr lang="en-US" altLang="en-US"/>
          </a:p>
        </p:txBody>
      </p:sp>
      <p:sp>
        <p:nvSpPr>
          <p:cNvPr id="117764" name="Rectangle 4"/>
          <p:cNvSpPr>
            <a:spLocks noGrp="1" noChangeArrowheads="1"/>
          </p:cNvSpPr>
          <p:nvPr>
            <p:ph type="title"/>
          </p:nvPr>
        </p:nvSpPr>
        <p:spPr>
          <a:xfrm>
            <a:off x="457200" y="980728"/>
            <a:ext cx="8229600" cy="436910"/>
          </a:xfrm>
        </p:spPr>
        <p:txBody>
          <a:bodyPr>
            <a:noAutofit/>
          </a:bodyPr>
          <a:lstStyle/>
          <a:p>
            <a:pPr eaLnBrk="1" hangingPunct="1">
              <a:defRPr/>
            </a:pPr>
            <a:r>
              <a:rPr lang="en-US" sz="3600" dirty="0" smtClean="0">
                <a:solidFill>
                  <a:srgbClr val="FF0000"/>
                </a:solidFill>
                <a:latin typeface="Times New Roman" panose="02020603050405020304" pitchFamily="18" charset="0"/>
                <a:cs typeface="Times New Roman" panose="02020603050405020304" pitchFamily="18" charset="0"/>
              </a:rPr>
              <a:t>Microprocessors </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117765" name="Rectangle 5"/>
          <p:cNvSpPr>
            <a:spLocks noGrp="1" noChangeArrowheads="1"/>
          </p:cNvSpPr>
          <p:nvPr>
            <p:ph type="body" idx="1"/>
          </p:nvPr>
        </p:nvSpPr>
        <p:spPr/>
        <p:txBody>
          <a:bodyPr>
            <a:normAutofit/>
          </a:bodyPr>
          <a:lstStyle/>
          <a:p>
            <a:pPr marL="0" indent="0" algn="just">
              <a:buNone/>
              <a:defRPr/>
            </a:pPr>
            <a:r>
              <a:rPr lang="en-US" sz="2800" i="1" dirty="0">
                <a:latin typeface="Times New Roman" panose="02020603050405020304" pitchFamily="18" charset="0"/>
                <a:cs typeface="Times New Roman" panose="02020603050405020304" pitchFamily="18" charset="0"/>
              </a:rPr>
              <a:t>Microprocessor</a:t>
            </a:r>
            <a:r>
              <a:rPr lang="en-US" sz="2800" dirty="0">
                <a:latin typeface="Times New Roman" panose="02020603050405020304" pitchFamily="18" charset="0"/>
                <a:cs typeface="Times New Roman" panose="02020603050405020304" pitchFamily="18" charset="0"/>
              </a:rPr>
              <a:t> : </a:t>
            </a:r>
            <a:r>
              <a:rPr lang="en-US" sz="2800" dirty="0"/>
              <a:t>It is a semiconductor device consisting of electronic logic circuits. It includes the ALU, register arrays and control circuits on a single </a:t>
            </a:r>
            <a:r>
              <a:rPr lang="en-US" sz="2800" dirty="0" smtClean="0"/>
              <a:t>chip, it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CPU  on a single chip.</a:t>
            </a:r>
          </a:p>
          <a:p>
            <a:pPr marL="0" indent="0" algn="just">
              <a:buNone/>
              <a:defRPr/>
            </a:pPr>
            <a:r>
              <a:rPr lang="en-US" sz="2800" i="1" dirty="0">
                <a:latin typeface="Times New Roman" panose="02020603050405020304" pitchFamily="18" charset="0"/>
                <a:cs typeface="Times New Roman" panose="02020603050405020304" pitchFamily="18" charset="0"/>
              </a:rPr>
              <a:t>Microcontroller: </a:t>
            </a:r>
            <a:r>
              <a:rPr lang="en-US" sz="2800" dirty="0">
                <a:latin typeface="Times New Roman" panose="02020603050405020304" pitchFamily="18" charset="0"/>
                <a:cs typeface="Times New Roman" panose="02020603050405020304" pitchFamily="18" charset="0"/>
              </a:rPr>
              <a:t>If a </a:t>
            </a:r>
            <a:r>
              <a:rPr lang="en-US" sz="2800" dirty="0" smtClean="0">
                <a:latin typeface="Times New Roman" panose="02020603050405020304" pitchFamily="18" charset="0"/>
                <a:cs typeface="Times New Roman" panose="02020603050405020304" pitchFamily="18" charset="0"/>
              </a:rPr>
              <a:t>microprocessor contains </a:t>
            </a:r>
            <a:r>
              <a:rPr lang="en-US" sz="2800" dirty="0">
                <a:latin typeface="Times New Roman" panose="02020603050405020304" pitchFamily="18" charset="0"/>
                <a:cs typeface="Times New Roman" panose="02020603050405020304" pitchFamily="18" charset="0"/>
              </a:rPr>
              <a:t>support circuitry, </a:t>
            </a:r>
            <a:r>
              <a:rPr lang="en-US" sz="2800" dirty="0" smtClean="0">
                <a:latin typeface="Times New Roman" panose="02020603050405020304" pitchFamily="18" charset="0"/>
                <a:cs typeface="Times New Roman" panose="02020603050405020304" pitchFamily="18" charset="0"/>
              </a:rPr>
              <a:t>memory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peripheral </a:t>
            </a:r>
            <a:r>
              <a:rPr lang="en-US" sz="2800" dirty="0">
                <a:latin typeface="Times New Roman" panose="02020603050405020304" pitchFamily="18" charset="0"/>
                <a:cs typeface="Times New Roman" panose="02020603050405020304" pitchFamily="18" charset="0"/>
              </a:rPr>
              <a:t>I/O </a:t>
            </a:r>
            <a:r>
              <a:rPr lang="en-US" sz="2800" dirty="0" smtClean="0">
                <a:latin typeface="Times New Roman" panose="02020603050405020304" pitchFamily="18" charset="0"/>
                <a:cs typeface="Times New Roman" panose="02020603050405020304" pitchFamily="18" charset="0"/>
              </a:rPr>
              <a:t>components </a:t>
            </a:r>
            <a:r>
              <a:rPr lang="en-US" sz="2800" dirty="0">
                <a:latin typeface="Times New Roman" panose="02020603050405020304" pitchFamily="18" charset="0"/>
                <a:cs typeface="Times New Roman" panose="02020603050405020304" pitchFamily="18" charset="0"/>
              </a:rPr>
              <a:t>implemented on a single chip, it is a </a:t>
            </a:r>
            <a:r>
              <a:rPr lang="en-US" sz="2800" i="1" dirty="0">
                <a:latin typeface="Times New Roman" panose="02020603050405020304" pitchFamily="18" charset="0"/>
                <a:cs typeface="Times New Roman" panose="02020603050405020304" pitchFamily="18" charset="0"/>
              </a:rPr>
              <a:t>microcontroller</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002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E71AED-C45F-4159-9577-90670F855C0E}" type="slidenum">
              <a:rPr lang="en-US">
                <a:latin typeface="Times New Roman" panose="02020603050405020304" pitchFamily="18" charset="0"/>
              </a:rPr>
              <a:pPr/>
              <a:t>11</a:t>
            </a:fld>
            <a:endParaRPr lang="en-US">
              <a:latin typeface="Times New Roman" panose="02020603050405020304" pitchFamily="18" charset="0"/>
            </a:endParaRPr>
          </a:p>
        </p:txBody>
      </p:sp>
      <p:sp>
        <p:nvSpPr>
          <p:cNvPr id="19459" name="Rectangle 2"/>
          <p:cNvSpPr>
            <a:spLocks noGrp="1" noChangeArrowheads="1"/>
          </p:cNvSpPr>
          <p:nvPr>
            <p:ph type="title"/>
          </p:nvPr>
        </p:nvSpPr>
        <p:spPr>
          <a:xfrm>
            <a:off x="457200" y="764704"/>
            <a:ext cx="8229600" cy="835496"/>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Information</a:t>
            </a:r>
            <a:r>
              <a:rPr lang="en-US" sz="3200" dirty="0" smtClean="0">
                <a:solidFill>
                  <a:srgbClr val="FF0000"/>
                </a:solidFill>
                <a:latin typeface="Times New Roman" panose="02020603050405020304" pitchFamily="18" charset="0"/>
                <a:cs typeface="Times New Roman" panose="02020603050405020304" pitchFamily="18" charset="0"/>
              </a:rPr>
              <a:t> in a computer -- Data</a:t>
            </a:r>
          </a:p>
        </p:txBody>
      </p:sp>
      <p:sp>
        <p:nvSpPr>
          <p:cNvPr id="19460" name="Rectangle 3"/>
          <p:cNvSpPr>
            <a:spLocks noGrp="1" noChangeArrowheads="1"/>
          </p:cNvSpPr>
          <p:nvPr>
            <p:ph type="body" idx="1"/>
          </p:nvPr>
        </p:nvSpPr>
        <p:spPr>
          <a:xfrm>
            <a:off x="457200" y="1600200"/>
            <a:ext cx="8229600" cy="4756150"/>
          </a:xfrm>
        </p:spPr>
        <p:txBody>
          <a:bodyPr>
            <a:normAutofit/>
          </a:bodyPr>
          <a:lstStyle/>
          <a:p>
            <a:r>
              <a:rPr lang="en-US" sz="2800" dirty="0" smtClean="0">
                <a:latin typeface="Times New Roman" panose="02020603050405020304" pitchFamily="18" charset="0"/>
                <a:cs typeface="Times New Roman" panose="02020603050405020304" pitchFamily="18" charset="0"/>
              </a:rPr>
              <a:t>Data are the “operands” upon which instructions operate.</a:t>
            </a:r>
          </a:p>
          <a:p>
            <a:r>
              <a:rPr lang="en-US" sz="2800" dirty="0" smtClean="0">
                <a:latin typeface="Times New Roman" panose="02020603050405020304" pitchFamily="18" charset="0"/>
                <a:cs typeface="Times New Roman" panose="02020603050405020304" pitchFamily="18" charset="0"/>
              </a:rPr>
              <a:t>Data could be:</a:t>
            </a:r>
          </a:p>
          <a:p>
            <a:pPr lvl="1"/>
            <a:r>
              <a:rPr lang="en-US" dirty="0" smtClean="0">
                <a:latin typeface="Times New Roman" panose="02020603050405020304" pitchFamily="18" charset="0"/>
                <a:cs typeface="Times New Roman" panose="02020603050405020304" pitchFamily="18" charset="0"/>
              </a:rPr>
              <a:t>Numbers,</a:t>
            </a:r>
          </a:p>
          <a:p>
            <a:pPr lvl="1"/>
            <a:r>
              <a:rPr lang="en-US" dirty="0" smtClean="0">
                <a:latin typeface="Times New Roman" panose="02020603050405020304" pitchFamily="18" charset="0"/>
                <a:cs typeface="Times New Roman" panose="02020603050405020304" pitchFamily="18" charset="0"/>
              </a:rPr>
              <a:t>Encoded characters.</a:t>
            </a:r>
          </a:p>
          <a:p>
            <a:r>
              <a:rPr lang="en-US" sz="2800" dirty="0" smtClean="0">
                <a:latin typeface="Times New Roman" panose="02020603050405020304" pitchFamily="18" charset="0"/>
                <a:cs typeface="Times New Roman" panose="02020603050405020304" pitchFamily="18" charset="0"/>
              </a:rPr>
              <a:t>Data, in a broad sense means any digital information.</a:t>
            </a:r>
          </a:p>
          <a:p>
            <a:r>
              <a:rPr lang="en-US" sz="2800" dirty="0" smtClean="0">
                <a:latin typeface="Times New Roman" panose="02020603050405020304" pitchFamily="18" charset="0"/>
                <a:cs typeface="Times New Roman" panose="02020603050405020304" pitchFamily="18" charset="0"/>
              </a:rPr>
              <a:t>Computers use data that is encoded as a string of binary digits called bits. </a:t>
            </a:r>
          </a:p>
        </p:txBody>
      </p:sp>
    </p:spTree>
    <p:extLst>
      <p:ext uri="{BB962C8B-B14F-4D97-AF65-F5344CB8AC3E}">
        <p14:creationId xmlns:p14="http://schemas.microsoft.com/office/powerpoint/2010/main" val="40311605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28596" y="1071546"/>
            <a:ext cx="85358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What is Microprocessor and Microcontroller?</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099" name="Picture 2" descr="C:\Users\spgn\Pictures\dif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68487"/>
            <a:ext cx="7467600" cy="47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110</a:t>
            </a:fld>
            <a:endParaRPr lang="en-US"/>
          </a:p>
        </p:txBody>
      </p:sp>
    </p:spTree>
    <p:extLst>
      <p:ext uri="{BB962C8B-B14F-4D97-AF65-F5344CB8AC3E}">
        <p14:creationId xmlns:p14="http://schemas.microsoft.com/office/powerpoint/2010/main" val="6212474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micro pro\ppts\difMPM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0" y="1071546"/>
            <a:ext cx="8572560" cy="563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111</a:t>
            </a:fld>
            <a:endParaRPr lang="en-US"/>
          </a:p>
        </p:txBody>
      </p:sp>
    </p:spTree>
    <p:extLst>
      <p:ext uri="{BB962C8B-B14F-4D97-AF65-F5344CB8AC3E}">
        <p14:creationId xmlns:p14="http://schemas.microsoft.com/office/powerpoint/2010/main" val="41891686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45832"/>
            <a:ext cx="8856984" cy="471806"/>
          </a:xfrm>
        </p:spPr>
        <p:txBody>
          <a:bodyPr>
            <a:noAutofit/>
          </a:bodyPr>
          <a:lstStyle/>
          <a:p>
            <a:pPr eaLnBrk="1" fontAlgn="auto" hangingPunct="1">
              <a:spcAft>
                <a:spcPts val="0"/>
              </a:spcAft>
              <a:defRPr/>
            </a:pPr>
            <a:r>
              <a:rPr lang="en-US" sz="3200" dirty="0">
                <a:solidFill>
                  <a:srgbClr val="FF0000"/>
                </a:solidFill>
                <a:latin typeface="Times New Roman" panose="02020603050405020304" pitchFamily="18" charset="0"/>
                <a:cs typeface="Times New Roman" panose="02020603050405020304" pitchFamily="18" charset="0"/>
              </a:rPr>
              <a:t/>
            </a:r>
            <a:br>
              <a:rPr lang="en-US" sz="3200" dirty="0">
                <a:solidFill>
                  <a:srgbClr val="FF0000"/>
                </a:solidFill>
                <a:latin typeface="Times New Roman" panose="02020603050405020304" pitchFamily="18" charset="0"/>
                <a:cs typeface="Times New Roman" panose="02020603050405020304" pitchFamily="18" charset="0"/>
              </a:rPr>
            </a:br>
            <a:r>
              <a:rPr lang="en-US" sz="3200" dirty="0" smtClean="0">
                <a:solidFill>
                  <a:srgbClr val="FF0000"/>
                </a:solidFill>
                <a:latin typeface="Times New Roman" panose="02020603050405020304" pitchFamily="18" charset="0"/>
                <a:cs typeface="Times New Roman" panose="02020603050405020304" pitchFamily="18" charset="0"/>
              </a:rPr>
              <a:t>Internal </a:t>
            </a:r>
            <a:r>
              <a:rPr lang="en-US" sz="3200" dirty="0">
                <a:solidFill>
                  <a:srgbClr val="FF0000"/>
                </a:solidFill>
                <a:latin typeface="Times New Roman" panose="02020603050405020304" pitchFamily="18" charset="0"/>
                <a:cs typeface="Times New Roman" panose="02020603050405020304" pitchFamily="18" charset="0"/>
              </a:rPr>
              <a:t>structure and basic operation of microprocessor</a:t>
            </a:r>
            <a:endParaRPr lang="en-MY" sz="3200" dirty="0">
              <a:solidFill>
                <a:srgbClr val="FF0000"/>
              </a:solidFill>
              <a:latin typeface="Times New Roman" panose="02020603050405020304" pitchFamily="18" charset="0"/>
              <a:cs typeface="Times New Roman" panose="02020603050405020304" pitchFamily="18" charset="0"/>
            </a:endParaRPr>
          </a:p>
        </p:txBody>
      </p:sp>
      <p:sp>
        <p:nvSpPr>
          <p:cNvPr id="25605" name="Slide Number Placeholder 14"/>
          <p:cNvSpPr>
            <a:spLocks noGrp="1"/>
          </p:cNvSpPr>
          <p:nvPr>
            <p:ph type="sldNum" sz="quarter" idx="12"/>
          </p:nvPr>
        </p:nvSpPr>
        <p:spPr/>
        <p:txBody>
          <a:bodyPr/>
          <a:lstStyle/>
          <a:p>
            <a:pPr>
              <a:defRPr/>
            </a:pPr>
            <a:fld id="{54044D58-1CFF-4973-9CBD-F96C9C53E6DD}" type="slidenum">
              <a:rPr lang="fr-FR"/>
              <a:pPr>
                <a:defRPr/>
              </a:pPr>
              <a:t>112</a:t>
            </a:fld>
            <a:endParaRPr lang="fr-FR"/>
          </a:p>
        </p:txBody>
      </p:sp>
      <p:grpSp>
        <p:nvGrpSpPr>
          <p:cNvPr id="3" name="Group 4"/>
          <p:cNvGrpSpPr>
            <a:grpSpLocks/>
          </p:cNvGrpSpPr>
          <p:nvPr/>
        </p:nvGrpSpPr>
        <p:grpSpPr bwMode="auto">
          <a:xfrm>
            <a:off x="714375" y="2428875"/>
            <a:ext cx="7391400" cy="3124200"/>
            <a:chOff x="3861" y="10984"/>
            <a:chExt cx="4707" cy="2700"/>
          </a:xfrm>
        </p:grpSpPr>
        <p:sp>
          <p:nvSpPr>
            <p:cNvPr id="6150" name="Text Box 5"/>
            <p:cNvSpPr txBox="1">
              <a:spLocks noChangeArrowheads="1"/>
            </p:cNvSpPr>
            <p:nvPr/>
          </p:nvSpPr>
          <p:spPr bwMode="auto">
            <a:xfrm>
              <a:off x="386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endParaRPr lang="en-US" sz="1200"/>
            </a:p>
            <a:p>
              <a:pPr algn="ctr" eaLnBrk="1" hangingPunct="1"/>
              <a:endParaRPr lang="en-US" sz="1200"/>
            </a:p>
            <a:p>
              <a:pPr algn="ctr" eaLnBrk="1" hangingPunct="1"/>
              <a:r>
                <a:rPr lang="en-US" sz="2400" b="1">
                  <a:solidFill>
                    <a:schemeClr val="accent2"/>
                  </a:solidFill>
                </a:rPr>
                <a:t>ALU</a:t>
              </a:r>
            </a:p>
          </p:txBody>
        </p:sp>
        <p:sp>
          <p:nvSpPr>
            <p:cNvPr id="6151" name="Text Box 6"/>
            <p:cNvSpPr txBox="1">
              <a:spLocks noChangeArrowheads="1"/>
            </p:cNvSpPr>
            <p:nvPr/>
          </p:nvSpPr>
          <p:spPr bwMode="auto">
            <a:xfrm>
              <a:off x="512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endParaRPr lang="en-US" sz="1200"/>
            </a:p>
            <a:p>
              <a:pPr algn="ctr" eaLnBrk="1" hangingPunct="1"/>
              <a:endParaRPr lang="en-US" sz="1200"/>
            </a:p>
            <a:p>
              <a:pPr algn="ctr" eaLnBrk="1" hangingPunct="1"/>
              <a:r>
                <a:rPr lang="en-US" sz="2400" b="1">
                  <a:solidFill>
                    <a:srgbClr val="7030A0"/>
                  </a:solidFill>
                </a:rPr>
                <a:t>Register Section</a:t>
              </a:r>
            </a:p>
          </p:txBody>
        </p:sp>
        <p:sp>
          <p:nvSpPr>
            <p:cNvPr id="6152" name="Text Box 7"/>
            <p:cNvSpPr txBox="1">
              <a:spLocks noChangeArrowheads="1"/>
            </p:cNvSpPr>
            <p:nvPr/>
          </p:nvSpPr>
          <p:spPr bwMode="auto">
            <a:xfrm>
              <a:off x="3861" y="12424"/>
              <a:ext cx="2520" cy="90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00B050"/>
                  </a:solidFill>
                </a:rPr>
                <a:t>Control and timing section</a:t>
              </a:r>
            </a:p>
          </p:txBody>
        </p:sp>
        <p:sp>
          <p:nvSpPr>
            <p:cNvPr id="8" name="AutoShape 8"/>
            <p:cNvSpPr>
              <a:spLocks noChangeArrowheads="1"/>
            </p:cNvSpPr>
            <p:nvPr/>
          </p:nvSpPr>
          <p:spPr bwMode="auto">
            <a:xfrm>
              <a:off x="6408" y="10984"/>
              <a:ext cx="2133" cy="694"/>
            </a:xfrm>
            <a:prstGeom prst="rightArrow">
              <a:avLst>
                <a:gd name="adj1" fmla="val 50000"/>
                <a:gd name="adj2" fmla="val 76837"/>
              </a:avLst>
            </a:prstGeom>
            <a:solidFill>
              <a:schemeClr val="accent2">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endParaRPr>
            </a:p>
          </p:txBody>
        </p:sp>
        <p:sp>
          <p:nvSpPr>
            <p:cNvPr id="9" name="AutoShape 9"/>
            <p:cNvSpPr>
              <a:spLocks noChangeArrowheads="1"/>
            </p:cNvSpPr>
            <p:nvPr/>
          </p:nvSpPr>
          <p:spPr bwMode="auto">
            <a:xfrm>
              <a:off x="6408" y="11678"/>
              <a:ext cx="2160" cy="746"/>
            </a:xfrm>
            <a:prstGeom prst="leftRightArrow">
              <a:avLst>
                <a:gd name="adj1" fmla="val 50000"/>
                <a:gd name="adj2" fmla="val 57909"/>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endParaRPr>
            </a:p>
          </p:txBody>
        </p:sp>
        <p:sp>
          <p:nvSpPr>
            <p:cNvPr id="10" name="AutoShape 10"/>
            <p:cNvSpPr>
              <a:spLocks noChangeArrowheads="1"/>
            </p:cNvSpPr>
            <p:nvPr/>
          </p:nvSpPr>
          <p:spPr bwMode="auto">
            <a:xfrm>
              <a:off x="6381" y="12604"/>
              <a:ext cx="2152" cy="720"/>
            </a:xfrm>
            <a:prstGeom prst="leftRightArrow">
              <a:avLst>
                <a:gd name="adj1" fmla="val 50000"/>
                <a:gd name="adj2" fmla="val 60000"/>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endParaRPr>
            </a:p>
          </p:txBody>
        </p:sp>
        <p:sp>
          <p:nvSpPr>
            <p:cNvPr id="6156" name="Text Box 11"/>
            <p:cNvSpPr txBox="1">
              <a:spLocks noChangeArrowheads="1"/>
            </p:cNvSpPr>
            <p:nvPr/>
          </p:nvSpPr>
          <p:spPr bwMode="auto">
            <a:xfrm>
              <a:off x="6741" y="11164"/>
              <a:ext cx="139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FF00"/>
                  </a:solidFill>
                </a:rPr>
                <a:t>Address bus</a:t>
              </a:r>
            </a:p>
          </p:txBody>
        </p:sp>
        <p:sp>
          <p:nvSpPr>
            <p:cNvPr id="12" name="Text Box 12"/>
            <p:cNvSpPr txBox="1">
              <a:spLocks noChangeArrowheads="1"/>
            </p:cNvSpPr>
            <p:nvPr/>
          </p:nvSpPr>
          <p:spPr bwMode="auto">
            <a:xfrm>
              <a:off x="6741" y="11884"/>
              <a:ext cx="1260" cy="359"/>
            </a:xfrm>
            <a:prstGeom prst="rect">
              <a:avLst/>
            </a:prstGeom>
            <a:solidFill>
              <a:schemeClr val="accent3">
                <a:lumMod val="20000"/>
                <a:lumOff val="80000"/>
              </a:schemeClr>
            </a:solidFill>
            <a:ln w="9525">
              <a:noFill/>
              <a:miter lim="800000"/>
              <a:headEnd/>
              <a:tailEnd/>
            </a:ln>
            <a:effectLst/>
          </p:spPr>
          <p:txBody>
            <a:bodyPr lIns="79608" tIns="39804" rIns="79608" bIns="39804"/>
            <a:lstStyle/>
            <a:p>
              <a:pPr algn="ctr" defTabSz="896938">
                <a:defRPr/>
              </a:pPr>
              <a:r>
                <a:rPr lang="en-US" sz="2400" b="1" dirty="0">
                  <a:solidFill>
                    <a:srgbClr val="FFFF00"/>
                  </a:solidFill>
                </a:rPr>
                <a:t>Data bus</a:t>
              </a:r>
            </a:p>
          </p:txBody>
        </p:sp>
        <p:sp>
          <p:nvSpPr>
            <p:cNvPr id="6158" name="Text Box 13"/>
            <p:cNvSpPr txBox="1">
              <a:spLocks noChangeArrowheads="1"/>
            </p:cNvSpPr>
            <p:nvPr/>
          </p:nvSpPr>
          <p:spPr bwMode="auto">
            <a:xfrm>
              <a:off x="6741" y="12784"/>
              <a:ext cx="157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FF00"/>
                  </a:solidFill>
                </a:rPr>
                <a:t>Control</a:t>
              </a:r>
              <a:r>
                <a:rPr lang="en-US" sz="2000"/>
                <a:t> </a:t>
              </a:r>
              <a:r>
                <a:rPr lang="en-US" sz="2400" b="1">
                  <a:solidFill>
                    <a:srgbClr val="FFFF00"/>
                  </a:solidFill>
                </a:rPr>
                <a:t>bus</a:t>
              </a:r>
              <a:endParaRPr lang="en-US" sz="2000" b="1">
                <a:solidFill>
                  <a:srgbClr val="FFFF00"/>
                </a:solidFill>
              </a:endParaRPr>
            </a:p>
          </p:txBody>
        </p:sp>
        <p:sp>
          <p:nvSpPr>
            <p:cNvPr id="6159" name="Text Box 14"/>
            <p:cNvSpPr txBox="1">
              <a:spLocks noChangeArrowheads="1"/>
            </p:cNvSpPr>
            <p:nvPr/>
          </p:nvSpPr>
          <p:spPr bwMode="auto">
            <a:xfrm>
              <a:off x="4041" y="13324"/>
              <a:ext cx="23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charset="0"/>
                </a:defRPr>
              </a:lvl1pPr>
              <a:lvl2pPr marL="742950" indent="-285750" defTabSz="896938" eaLnBrk="0" hangingPunct="0">
                <a:defRPr>
                  <a:solidFill>
                    <a:schemeClr val="tx1"/>
                  </a:solidFill>
                  <a:latin typeface="Arial" charset="0"/>
                </a:defRPr>
              </a:lvl2pPr>
              <a:lvl3pPr marL="1143000" indent="-228600" defTabSz="896938" eaLnBrk="0" hangingPunct="0">
                <a:defRPr>
                  <a:solidFill>
                    <a:schemeClr val="tx1"/>
                  </a:solidFill>
                  <a:latin typeface="Arial" charset="0"/>
                </a:defRPr>
              </a:lvl3pPr>
              <a:lvl4pPr marL="1600200" indent="-228600" defTabSz="896938" eaLnBrk="0" hangingPunct="0">
                <a:defRPr>
                  <a:solidFill>
                    <a:schemeClr val="tx1"/>
                  </a:solidFill>
                  <a:latin typeface="Arial" charset="0"/>
                </a:defRPr>
              </a:lvl4pPr>
              <a:lvl5pPr marL="2057400" indent="-228600" defTabSz="896938" eaLnBrk="0" hangingPunct="0">
                <a:defRPr>
                  <a:solidFill>
                    <a:schemeClr val="tx1"/>
                  </a:solidFill>
                  <a:latin typeface="Arial" charset="0"/>
                </a:defRPr>
              </a:lvl5pPr>
              <a:lvl6pPr marL="2514600" indent="-228600" defTabSz="896938" eaLnBrk="0" fontAlgn="base" hangingPunct="0">
                <a:spcBef>
                  <a:spcPct val="0"/>
                </a:spcBef>
                <a:spcAft>
                  <a:spcPct val="0"/>
                </a:spcAft>
                <a:defRPr>
                  <a:solidFill>
                    <a:schemeClr val="tx1"/>
                  </a:solidFill>
                  <a:latin typeface="Arial" charset="0"/>
                </a:defRPr>
              </a:lvl6pPr>
              <a:lvl7pPr marL="2971800" indent="-228600" defTabSz="896938" eaLnBrk="0" fontAlgn="base" hangingPunct="0">
                <a:spcBef>
                  <a:spcPct val="0"/>
                </a:spcBef>
                <a:spcAft>
                  <a:spcPct val="0"/>
                </a:spcAft>
                <a:defRPr>
                  <a:solidFill>
                    <a:schemeClr val="tx1"/>
                  </a:solidFill>
                  <a:latin typeface="Arial" charset="0"/>
                </a:defRPr>
              </a:lvl7pPr>
              <a:lvl8pPr marL="3429000" indent="-228600" defTabSz="896938" eaLnBrk="0" fontAlgn="base" hangingPunct="0">
                <a:spcBef>
                  <a:spcPct val="0"/>
                </a:spcBef>
                <a:spcAft>
                  <a:spcPct val="0"/>
                </a:spcAft>
                <a:defRPr>
                  <a:solidFill>
                    <a:schemeClr val="tx1"/>
                  </a:solidFill>
                  <a:latin typeface="Arial" charset="0"/>
                </a:defRPr>
              </a:lvl8pPr>
              <a:lvl9pPr marL="3886200" indent="-228600" defTabSz="896938" eaLnBrk="0" fontAlgn="base" hangingPunct="0">
                <a:spcBef>
                  <a:spcPct val="0"/>
                </a:spcBef>
                <a:spcAft>
                  <a:spcPct val="0"/>
                </a:spcAft>
                <a:defRPr>
                  <a:solidFill>
                    <a:schemeClr val="tx1"/>
                  </a:solidFill>
                  <a:latin typeface="Arial" charset="0"/>
                </a:defRPr>
              </a:lvl9pPr>
            </a:lstStyle>
            <a:p>
              <a:pPr algn="ctr" eaLnBrk="1" hangingPunct="1"/>
              <a:endParaRPr lang="en-US"/>
            </a:p>
          </p:txBody>
        </p:sp>
      </p:grpSp>
      <p:sp>
        <p:nvSpPr>
          <p:cNvPr id="6149" name="Text Box 17"/>
          <p:cNvSpPr txBox="1">
            <a:spLocks noChangeArrowheads="1"/>
          </p:cNvSpPr>
          <p:nvPr/>
        </p:nvSpPr>
        <p:spPr bwMode="auto">
          <a:xfrm>
            <a:off x="1428750" y="5786438"/>
            <a:ext cx="6786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FF0000"/>
                </a:solidFill>
              </a:rPr>
              <a:t>Block diagram of a Microprocessor</a:t>
            </a:r>
          </a:p>
        </p:txBody>
      </p:sp>
    </p:spTree>
    <p:extLst>
      <p:ext uri="{BB962C8B-B14F-4D97-AF65-F5344CB8AC3E}">
        <p14:creationId xmlns:p14="http://schemas.microsoft.com/office/powerpoint/2010/main" val="21104903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Microprocessor performs three main tasks:</a:t>
            </a:r>
          </a:p>
          <a:p>
            <a:pPr lvl="1"/>
            <a:r>
              <a:rPr lang="en-US" dirty="0">
                <a:latin typeface="Times New Roman" panose="02020603050405020304" pitchFamily="18" charset="0"/>
                <a:cs typeface="Times New Roman" panose="02020603050405020304" pitchFamily="18" charset="0"/>
              </a:rPr>
              <a:t>data transfer between itself and the memory or I/O systems</a:t>
            </a:r>
          </a:p>
          <a:p>
            <a:pPr lvl="1"/>
            <a:r>
              <a:rPr lang="en-US" dirty="0">
                <a:latin typeface="Times New Roman" panose="02020603050405020304" pitchFamily="18" charset="0"/>
                <a:cs typeface="Times New Roman" panose="02020603050405020304" pitchFamily="18" charset="0"/>
              </a:rPr>
              <a:t>simple arithmetic and logic operations</a:t>
            </a:r>
          </a:p>
          <a:p>
            <a:pPr lvl="1"/>
            <a:r>
              <a:rPr lang="en-US" dirty="0">
                <a:latin typeface="Times New Roman" panose="02020603050405020304" pitchFamily="18" charset="0"/>
                <a:cs typeface="Times New Roman" panose="02020603050405020304" pitchFamily="18" charset="0"/>
              </a:rPr>
              <a:t>program flow via simple decisions</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113</a:t>
            </a:fld>
            <a:endParaRPr lang="en-US"/>
          </a:p>
        </p:txBody>
      </p:sp>
    </p:spTree>
    <p:extLst>
      <p:ext uri="{BB962C8B-B14F-4D97-AF65-F5344CB8AC3E}">
        <p14:creationId xmlns:p14="http://schemas.microsoft.com/office/powerpoint/2010/main" val="13519765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2BEBDED-9325-48DB-B89D-F484264A536E}" type="slidenum">
              <a:rPr lang="en-US" altLang="en-US"/>
              <a:pPr>
                <a:defRPr/>
              </a:pPr>
              <a:t>114</a:t>
            </a:fld>
            <a:endParaRPr lang="en-US" altLang="en-US"/>
          </a:p>
        </p:txBody>
      </p:sp>
      <p:sp>
        <p:nvSpPr>
          <p:cNvPr id="187394" name="Rectangle 2"/>
          <p:cNvSpPr>
            <a:spLocks noGrp="1" noChangeArrowheads="1"/>
          </p:cNvSpPr>
          <p:nvPr>
            <p:ph type="title"/>
          </p:nvPr>
        </p:nvSpPr>
        <p:spPr>
          <a:xfrm>
            <a:off x="457200" y="908720"/>
            <a:ext cx="8229600" cy="508918"/>
          </a:xfrm>
        </p:spPr>
        <p:txBody>
          <a:bodyPr>
            <a:normAutofit fontScale="90000"/>
          </a:bodyPr>
          <a:lstStyle/>
          <a:p>
            <a:pPr eaLnBrk="1" hangingPunct="1">
              <a:defRPr/>
            </a:pPr>
            <a:r>
              <a:rPr lang="en-US" dirty="0" smtClean="0">
                <a:solidFill>
                  <a:srgbClr val="FF0000"/>
                </a:solidFill>
                <a:latin typeface="Times New Roman" panose="02020603050405020304" pitchFamily="18" charset="0"/>
                <a:cs typeface="Times New Roman" panose="02020603050405020304" pitchFamily="18" charset="0"/>
              </a:rPr>
              <a:t>Microprocessor </a:t>
            </a:r>
            <a:r>
              <a:rPr lang="en-US" dirty="0">
                <a:solidFill>
                  <a:srgbClr val="FF0000"/>
                </a:solidFill>
                <a:latin typeface="Times New Roman" panose="02020603050405020304" pitchFamily="18" charset="0"/>
                <a:cs typeface="Times New Roman" panose="02020603050405020304" pitchFamily="18" charset="0"/>
              </a:rPr>
              <a:t>types</a:t>
            </a:r>
          </a:p>
        </p:txBody>
      </p:sp>
      <p:sp>
        <p:nvSpPr>
          <p:cNvPr id="187395" name="Rectangle 3"/>
          <p:cNvSpPr>
            <a:spLocks noGrp="1" noChangeArrowheads="1"/>
          </p:cNvSpPr>
          <p:nvPr>
            <p:ph type="body" idx="1"/>
          </p:nvPr>
        </p:nvSpPr>
        <p:spPr/>
        <p:txBody>
          <a:bodyPr>
            <a:normAutofit/>
          </a:bodyPr>
          <a:lstStyle/>
          <a:p>
            <a:pPr eaLnBrk="1" hangingPunct="1">
              <a:defRPr/>
            </a:pPr>
            <a:r>
              <a:rPr lang="en-US" sz="2400" dirty="0">
                <a:latin typeface="Times New Roman" panose="02020603050405020304" pitchFamily="18" charset="0"/>
                <a:cs typeface="Times New Roman" panose="02020603050405020304" pitchFamily="18" charset="0"/>
              </a:rPr>
              <a:t>Microprocessors can be characterized based on</a:t>
            </a:r>
          </a:p>
          <a:p>
            <a:pPr lvl="1" eaLnBrk="1" hangingPunct="1">
              <a:defRPr/>
            </a:pPr>
            <a:r>
              <a:rPr lang="en-US" sz="2400" dirty="0">
                <a:latin typeface="Times New Roman" panose="02020603050405020304" pitchFamily="18" charset="0"/>
                <a:cs typeface="Times New Roman" panose="02020603050405020304" pitchFamily="18" charset="0"/>
              </a:rPr>
              <a:t>the word size</a:t>
            </a:r>
          </a:p>
          <a:p>
            <a:pPr lvl="2" eaLnBrk="1" hangingPunct="1">
              <a:defRPr/>
            </a:pPr>
            <a:r>
              <a:rPr lang="en-US" dirty="0">
                <a:latin typeface="Times New Roman" panose="02020603050405020304" pitchFamily="18" charset="0"/>
                <a:cs typeface="Times New Roman" panose="02020603050405020304" pitchFamily="18" charset="0"/>
              </a:rPr>
              <a:t>8 bit, 16 bit, 32 bit, etc. processors</a:t>
            </a:r>
          </a:p>
          <a:p>
            <a:pPr lvl="1" eaLnBrk="1" hangingPunct="1">
              <a:defRPr/>
            </a:pPr>
            <a:r>
              <a:rPr lang="en-US" sz="2400" dirty="0">
                <a:latin typeface="Times New Roman" panose="02020603050405020304" pitchFamily="18" charset="0"/>
                <a:cs typeface="Times New Roman" panose="02020603050405020304" pitchFamily="18" charset="0"/>
              </a:rPr>
              <a:t>Instruction set structure</a:t>
            </a:r>
          </a:p>
          <a:p>
            <a:pPr lvl="2" eaLnBrk="1" hangingPunct="1">
              <a:defRPr/>
            </a:pPr>
            <a:r>
              <a:rPr lang="en-US" dirty="0">
                <a:latin typeface="Times New Roman" panose="02020603050405020304" pitchFamily="18" charset="0"/>
                <a:cs typeface="Times New Roman" panose="02020603050405020304" pitchFamily="18" charset="0"/>
              </a:rPr>
              <a:t>RISC (Reduced Instruction Set Computer), CISC (Complex Instruction Set Computer)</a:t>
            </a:r>
          </a:p>
          <a:p>
            <a:pPr lvl="1" eaLnBrk="1" hangingPunct="1">
              <a:defRPr/>
            </a:pPr>
            <a:r>
              <a:rPr lang="en-US" sz="2400" dirty="0">
                <a:latin typeface="Times New Roman" panose="02020603050405020304" pitchFamily="18" charset="0"/>
                <a:cs typeface="Times New Roman" panose="02020603050405020304" pitchFamily="18" charset="0"/>
              </a:rPr>
              <a:t>Functions</a:t>
            </a:r>
          </a:p>
          <a:p>
            <a:pPr lvl="2" eaLnBrk="1" hangingPunct="1">
              <a:defRPr/>
            </a:pPr>
            <a:r>
              <a:rPr lang="en-US" dirty="0">
                <a:latin typeface="Times New Roman" panose="02020603050405020304" pitchFamily="18" charset="0"/>
                <a:cs typeface="Times New Roman" panose="02020603050405020304" pitchFamily="18" charset="0"/>
              </a:rPr>
              <a:t>General purpose, special purpose such image processing, floating point calculations</a:t>
            </a:r>
          </a:p>
          <a:p>
            <a:pPr lvl="1" eaLnBrk="1" hangingPunct="1">
              <a:defRPr/>
            </a:pPr>
            <a:r>
              <a:rPr lang="en-US" sz="2400" dirty="0">
                <a:latin typeface="Times New Roman" panose="02020603050405020304" pitchFamily="18" charset="0"/>
                <a:cs typeface="Times New Roman" panose="02020603050405020304" pitchFamily="18" charset="0"/>
              </a:rPr>
              <a:t>And more …</a:t>
            </a:r>
          </a:p>
        </p:txBody>
      </p:sp>
    </p:spTree>
    <p:extLst>
      <p:ext uri="{BB962C8B-B14F-4D97-AF65-F5344CB8AC3E}">
        <p14:creationId xmlns:p14="http://schemas.microsoft.com/office/powerpoint/2010/main" val="9078551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Evolution </a:t>
            </a:r>
            <a:r>
              <a:rPr lang="en-US" sz="3600" dirty="0">
                <a:solidFill>
                  <a:srgbClr val="FF0000"/>
                </a:solidFill>
                <a:latin typeface="Times New Roman" panose="02020603050405020304" pitchFamily="18" charset="0"/>
                <a:cs typeface="Times New Roman" panose="02020603050405020304" pitchFamily="18" charset="0"/>
              </a:rPr>
              <a:t>of Microprocessors</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latin typeface="Times New Roman" panose="02020603050405020304" pitchFamily="18" charset="0"/>
                <a:cs typeface="Times New Roman" panose="02020603050405020304" pitchFamily="18" charset="0"/>
              </a:rPr>
              <a:t>The first </a:t>
            </a:r>
            <a:r>
              <a:rPr lang="en-US" sz="2400" b="1" dirty="0">
                <a:latin typeface="Times New Roman" panose="02020603050405020304" pitchFamily="18" charset="0"/>
                <a:cs typeface="Times New Roman" panose="02020603050405020304" pitchFamily="18" charset="0"/>
              </a:rPr>
              <a:t>microprocessor</a:t>
            </a:r>
            <a:r>
              <a:rPr lang="en-US" sz="2400" dirty="0">
                <a:latin typeface="Times New Roman" panose="02020603050405020304" pitchFamily="18" charset="0"/>
                <a:cs typeface="Times New Roman" panose="02020603050405020304" pitchFamily="18" charset="0"/>
              </a:rPr>
              <a:t> was </a:t>
            </a:r>
            <a:r>
              <a:rPr lang="en-US" sz="2400" b="1" dirty="0">
                <a:latin typeface="Times New Roman" panose="02020603050405020304" pitchFamily="18" charset="0"/>
                <a:cs typeface="Times New Roman" panose="02020603050405020304" pitchFamily="18" charset="0"/>
              </a:rPr>
              <a:t>introduced</a:t>
            </a:r>
            <a:r>
              <a:rPr lang="en-US" sz="2400" dirty="0">
                <a:latin typeface="Times New Roman" panose="02020603050405020304" pitchFamily="18" charset="0"/>
                <a:cs typeface="Times New Roman" panose="02020603050405020304" pitchFamily="18" charset="0"/>
              </a:rPr>
              <a:t> in 1971 by Intel Corp.</a:t>
            </a:r>
          </a:p>
          <a:p>
            <a:r>
              <a:rPr lang="en-US" sz="2400" dirty="0">
                <a:latin typeface="Times New Roman" panose="02020603050405020304" pitchFamily="18" charset="0"/>
                <a:cs typeface="Times New Roman" panose="02020603050405020304" pitchFamily="18" charset="0"/>
              </a:rPr>
              <a:t>It was named Intel 4004 as it was a 4 bit processor.</a:t>
            </a:r>
          </a:p>
          <a:p>
            <a:pPr marL="0" indent="0">
              <a:buNone/>
            </a:pPr>
            <a:r>
              <a:rPr lang="en-US" sz="2400" dirty="0" smtClean="0">
                <a:latin typeface="Times New Roman" panose="02020603050405020304" pitchFamily="18" charset="0"/>
                <a:cs typeface="Times New Roman" panose="02020603050405020304" pitchFamily="18" charset="0"/>
              </a:rPr>
              <a:t>Categories </a:t>
            </a:r>
            <a:r>
              <a:rPr lang="en-US" sz="2400" dirty="0">
                <a:latin typeface="Times New Roman" panose="02020603050405020304" pitchFamily="18" charset="0"/>
                <a:cs typeface="Times New Roman" panose="02020603050405020304" pitchFamily="18" charset="0"/>
              </a:rPr>
              <a:t>according to the generations or size</a:t>
            </a:r>
          </a:p>
          <a:p>
            <a:pPr marL="0" indent="0">
              <a:buNone/>
            </a:pPr>
            <a:r>
              <a:rPr lang="en-US" sz="2400" b="1" dirty="0">
                <a:latin typeface="Times New Roman" panose="02020603050405020304" pitchFamily="18" charset="0"/>
                <a:cs typeface="Times New Roman" panose="02020603050405020304" pitchFamily="18" charset="0"/>
              </a:rPr>
              <a:t>First Generation (4 - bit Microprocessors)</a:t>
            </a:r>
          </a:p>
          <a:p>
            <a:r>
              <a:rPr lang="en-US" sz="2400" dirty="0">
                <a:latin typeface="Times New Roman" panose="02020603050405020304" pitchFamily="18" charset="0"/>
                <a:cs typeface="Times New Roman" panose="02020603050405020304" pitchFamily="18" charset="0"/>
              </a:rPr>
              <a:t>could perform simple arithmetic such as addition, subtraction, and logical operations like Boolean OR and Boolean AND. </a:t>
            </a:r>
          </a:p>
          <a:p>
            <a:r>
              <a:rPr lang="en-US" sz="2400" dirty="0">
                <a:latin typeface="Times New Roman" panose="02020603050405020304" pitchFamily="18" charset="0"/>
                <a:cs typeface="Times New Roman" panose="02020603050405020304" pitchFamily="18" charset="0"/>
              </a:rPr>
              <a:t>had a control unit capable of performing control functions like </a:t>
            </a:r>
          </a:p>
          <a:p>
            <a:pPr lvl="1"/>
            <a:r>
              <a:rPr lang="en-US" sz="2400" dirty="0">
                <a:latin typeface="Times New Roman" panose="02020603050405020304" pitchFamily="18" charset="0"/>
                <a:cs typeface="Times New Roman" panose="02020603050405020304" pitchFamily="18" charset="0"/>
              </a:rPr>
              <a:t>fetching an instruction from storage memory, </a:t>
            </a:r>
          </a:p>
          <a:p>
            <a:pPr lvl="1"/>
            <a:r>
              <a:rPr lang="en-US" sz="2400" dirty="0">
                <a:latin typeface="Times New Roman" panose="02020603050405020304" pitchFamily="18" charset="0"/>
                <a:cs typeface="Times New Roman" panose="02020603050405020304" pitchFamily="18" charset="0"/>
              </a:rPr>
              <a:t>decoding it, and then</a:t>
            </a:r>
          </a:p>
          <a:p>
            <a:pPr lvl="1"/>
            <a:r>
              <a:rPr lang="en-US" sz="2400" dirty="0">
                <a:latin typeface="Times New Roman" panose="02020603050405020304" pitchFamily="18" charset="0"/>
                <a:cs typeface="Times New Roman" panose="02020603050405020304" pitchFamily="18" charset="0"/>
              </a:rPr>
              <a:t> generating control pulses to execute it.</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115</a:t>
            </a:fld>
            <a:endParaRPr lang="en-US"/>
          </a:p>
        </p:txBody>
      </p:sp>
    </p:spTree>
    <p:extLst>
      <p:ext uri="{BB962C8B-B14F-4D97-AF65-F5344CB8AC3E}">
        <p14:creationId xmlns:p14="http://schemas.microsoft.com/office/powerpoint/2010/main" val="4124746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65286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Second Generation (8 - bit Microprocessor)</a:t>
            </a:r>
          </a:p>
          <a:p>
            <a:r>
              <a:rPr lang="en-US" sz="2400" dirty="0">
                <a:latin typeface="Times New Roman" panose="02020603050405020304" pitchFamily="18" charset="0"/>
                <a:cs typeface="Times New Roman" panose="02020603050405020304" pitchFamily="18" charset="0"/>
              </a:rPr>
              <a:t>The second generation microprocessors were introduced in 1973 again by Intel.</a:t>
            </a:r>
          </a:p>
          <a:p>
            <a:r>
              <a:rPr lang="en-US" sz="2400" dirty="0">
                <a:latin typeface="Times New Roman" panose="02020603050405020304" pitchFamily="18" charset="0"/>
                <a:cs typeface="Times New Roman" panose="02020603050405020304" pitchFamily="18" charset="0"/>
              </a:rPr>
              <a:t> the first 8 - bit microprocessor which could perform arithmetic and logic operations on 8-bit words. </a:t>
            </a:r>
          </a:p>
          <a:p>
            <a:pPr marL="0" indent="0">
              <a:buNone/>
            </a:pPr>
            <a:r>
              <a:rPr lang="en-US" sz="2400" b="1" dirty="0">
                <a:latin typeface="Times New Roman" panose="02020603050405020304" pitchFamily="18" charset="0"/>
                <a:cs typeface="Times New Roman" panose="02020603050405020304" pitchFamily="18" charset="0"/>
              </a:rPr>
              <a:t>Third Generation (16 - bit Microprocessor)</a:t>
            </a:r>
          </a:p>
          <a:p>
            <a:r>
              <a:rPr lang="en-US" sz="2400" dirty="0">
                <a:latin typeface="Times New Roman" panose="02020603050405020304" pitchFamily="18" charset="0"/>
                <a:cs typeface="Times New Roman" panose="02020603050405020304" pitchFamily="18" charset="0"/>
              </a:rPr>
              <a:t>introduced in 1978  </a:t>
            </a:r>
          </a:p>
          <a:p>
            <a:r>
              <a:rPr lang="en-US" sz="2400" dirty="0">
                <a:latin typeface="Times New Roman" panose="02020603050405020304" pitchFamily="18" charset="0"/>
                <a:cs typeface="Times New Roman" panose="02020603050405020304" pitchFamily="18" charset="0"/>
              </a:rPr>
              <a:t>represented by </a:t>
            </a:r>
            <a:r>
              <a:rPr lang="en-US" sz="2400" b="1" dirty="0">
                <a:latin typeface="Times New Roman" panose="02020603050405020304" pitchFamily="18" charset="0"/>
                <a:cs typeface="Times New Roman" panose="02020603050405020304" pitchFamily="18" charset="0"/>
              </a:rPr>
              <a:t>Intel's 8086, </a:t>
            </a:r>
            <a:r>
              <a:rPr lang="en-US" sz="2400" b="1" dirty="0" err="1">
                <a:latin typeface="Times New Roman" panose="02020603050405020304" pitchFamily="18" charset="0"/>
                <a:cs typeface="Times New Roman" panose="02020603050405020304" pitchFamily="18" charset="0"/>
              </a:rPr>
              <a:t>Zilog</a:t>
            </a:r>
            <a:r>
              <a:rPr lang="en-US" sz="2400" b="1" dirty="0">
                <a:latin typeface="Times New Roman" panose="02020603050405020304" pitchFamily="18" charset="0"/>
                <a:cs typeface="Times New Roman" panose="02020603050405020304" pitchFamily="18" charset="0"/>
              </a:rPr>
              <a:t> Z800 and 80286</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16 - bit processors with a performance like minicomputers.</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116</a:t>
            </a:fld>
            <a:endParaRPr lang="en-US"/>
          </a:p>
        </p:txBody>
      </p:sp>
    </p:spTree>
    <p:extLst>
      <p:ext uri="{BB962C8B-B14F-4D97-AF65-F5344CB8AC3E}">
        <p14:creationId xmlns:p14="http://schemas.microsoft.com/office/powerpoint/2010/main" val="22404223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65286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Fourth Generation (32 - bit Microprocessors)</a:t>
            </a:r>
          </a:p>
          <a:p>
            <a:r>
              <a:rPr lang="en-US" sz="2400" dirty="0">
                <a:latin typeface="Times New Roman" panose="02020603050405020304" pitchFamily="18" charset="0"/>
                <a:cs typeface="Times New Roman" panose="02020603050405020304" pitchFamily="18" charset="0"/>
              </a:rPr>
              <a:t>Several different companies introduced the 32-bit microprocessors</a:t>
            </a:r>
          </a:p>
          <a:p>
            <a:r>
              <a:rPr lang="en-US" sz="2400" dirty="0">
                <a:latin typeface="Times New Roman" panose="02020603050405020304" pitchFamily="18" charset="0"/>
                <a:cs typeface="Times New Roman" panose="02020603050405020304" pitchFamily="18" charset="0"/>
              </a:rPr>
              <a:t>the most popular one is the </a:t>
            </a:r>
            <a:r>
              <a:rPr lang="en-US" sz="2400" b="1" dirty="0">
                <a:latin typeface="Times New Roman" panose="02020603050405020304" pitchFamily="18" charset="0"/>
                <a:cs typeface="Times New Roman" panose="02020603050405020304" pitchFamily="18" charset="0"/>
              </a:rPr>
              <a:t>Intel 80386</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Fifth Generation (64 - bit Microprocessors)</a:t>
            </a:r>
          </a:p>
          <a:p>
            <a:r>
              <a:rPr lang="en-US" sz="2400" dirty="0">
                <a:latin typeface="Times New Roman" panose="02020603050405020304" pitchFamily="18" charset="0"/>
                <a:cs typeface="Times New Roman" panose="02020603050405020304" pitchFamily="18" charset="0"/>
              </a:rPr>
              <a:t>Introduced in 1995</a:t>
            </a:r>
          </a:p>
          <a:p>
            <a:r>
              <a:rPr lang="en-US" sz="2400" dirty="0">
                <a:latin typeface="Times New Roman" panose="02020603050405020304" pitchFamily="18" charset="0"/>
                <a:cs typeface="Times New Roman" panose="02020603050405020304" pitchFamily="18" charset="0"/>
              </a:rPr>
              <a:t>After 80856, Intel came out with a new processor namely Pentium processor followed by </a:t>
            </a:r>
            <a:r>
              <a:rPr lang="en-US" sz="2400" b="1" dirty="0">
                <a:latin typeface="Times New Roman" panose="02020603050405020304" pitchFamily="18" charset="0"/>
                <a:cs typeface="Times New Roman" panose="02020603050405020304" pitchFamily="18" charset="0"/>
              </a:rPr>
              <a:t>Pentium Pro CPU</a:t>
            </a:r>
          </a:p>
          <a:p>
            <a:r>
              <a:rPr lang="en-US" sz="2400" dirty="0">
                <a:latin typeface="Times New Roman" panose="02020603050405020304" pitchFamily="18" charset="0"/>
                <a:cs typeface="Times New Roman" panose="02020603050405020304" pitchFamily="18" charset="0"/>
              </a:rPr>
              <a:t>allows multiple CPUs in a single system to achieve multiprocessing.</a:t>
            </a:r>
          </a:p>
          <a:p>
            <a:r>
              <a:rPr lang="en-US" sz="2400" dirty="0">
                <a:latin typeface="Times New Roman" panose="02020603050405020304" pitchFamily="18" charset="0"/>
                <a:cs typeface="Times New Roman" panose="02020603050405020304" pitchFamily="18" charset="0"/>
              </a:rPr>
              <a:t>Other improved 64-bit processors are </a:t>
            </a:r>
            <a:r>
              <a:rPr lang="en-US" sz="2400" b="1" dirty="0">
                <a:latin typeface="Times New Roman" panose="02020603050405020304" pitchFamily="18" charset="0"/>
                <a:cs typeface="Times New Roman" panose="02020603050405020304" pitchFamily="18" charset="0"/>
              </a:rPr>
              <a:t>Celeron, Dual, Quad, </a:t>
            </a:r>
            <a:r>
              <a:rPr lang="en-US" sz="2400" b="1" dirty="0" err="1">
                <a:latin typeface="Times New Roman" panose="02020603050405020304" pitchFamily="18" charset="0"/>
                <a:cs typeface="Times New Roman" panose="02020603050405020304" pitchFamily="18" charset="0"/>
              </a:rPr>
              <a:t>Octa</a:t>
            </a:r>
            <a:r>
              <a:rPr lang="en-US" sz="2400" b="1" dirty="0">
                <a:latin typeface="Times New Roman" panose="02020603050405020304" pitchFamily="18" charset="0"/>
                <a:cs typeface="Times New Roman" panose="02020603050405020304" pitchFamily="18" charset="0"/>
              </a:rPr>
              <a:t> Core processors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117</a:t>
            </a:fld>
            <a:endParaRPr lang="en-US"/>
          </a:p>
        </p:txBody>
      </p:sp>
    </p:spTree>
    <p:extLst>
      <p:ext uri="{BB962C8B-B14F-4D97-AF65-F5344CB8AC3E}">
        <p14:creationId xmlns:p14="http://schemas.microsoft.com/office/powerpoint/2010/main" val="18745725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148D332-58BD-476F-BD28-BC4994CACE5E}" type="slidenum">
              <a:rPr lang="en-US" altLang="en-US"/>
              <a:pPr>
                <a:defRPr/>
              </a:pPr>
              <a:t>118</a:t>
            </a:fld>
            <a:endParaRPr lang="en-US" altLang="en-US"/>
          </a:p>
        </p:txBody>
      </p:sp>
      <p:sp>
        <p:nvSpPr>
          <p:cNvPr id="202754" name="Rectangle 2"/>
          <p:cNvSpPr>
            <a:spLocks noGrp="1" noChangeArrowheads="1"/>
          </p:cNvSpPr>
          <p:nvPr>
            <p:ph type="title"/>
          </p:nvPr>
        </p:nvSpPr>
        <p:spPr>
          <a:xfrm>
            <a:off x="488265" y="942616"/>
            <a:ext cx="8229600" cy="427397"/>
          </a:xfrm>
        </p:spPr>
        <p:txBody>
          <a:bodyPr>
            <a:normAutofit fontScale="90000"/>
          </a:bodyPr>
          <a:lstStyle/>
          <a:p>
            <a:pPr eaLnBrk="1" hangingPunct="1">
              <a:defRPr/>
            </a:pPr>
            <a:r>
              <a:rPr lang="en-US" sz="3600" dirty="0" smtClean="0">
                <a:solidFill>
                  <a:srgbClr val="FF0000"/>
                </a:solidFill>
                <a:latin typeface="Times New Roman" panose="02020603050405020304" pitchFamily="18" charset="0"/>
                <a:cs typeface="Times New Roman" panose="02020603050405020304" pitchFamily="18" charset="0"/>
              </a:rPr>
              <a:t>Typical </a:t>
            </a:r>
            <a:r>
              <a:rPr lang="en-US" sz="3600" dirty="0">
                <a:solidFill>
                  <a:srgbClr val="FF0000"/>
                </a:solidFill>
                <a:latin typeface="Times New Roman" panose="02020603050405020304" pitchFamily="18" charset="0"/>
                <a:cs typeface="Times New Roman" panose="02020603050405020304" pitchFamily="18" charset="0"/>
              </a:rPr>
              <a:t>microprocessors</a:t>
            </a:r>
          </a:p>
        </p:txBody>
      </p:sp>
      <p:sp>
        <p:nvSpPr>
          <p:cNvPr id="202755" name="Rectangle 3"/>
          <p:cNvSpPr>
            <a:spLocks noGrp="1" noChangeArrowheads="1"/>
          </p:cNvSpPr>
          <p:nvPr>
            <p:ph type="body" idx="1"/>
          </p:nvPr>
        </p:nvSpPr>
        <p:spPr/>
        <p:txBody>
          <a:bodyPr/>
          <a:lstStyle/>
          <a:p>
            <a:pPr eaLnBrk="1" hangingPunct="1">
              <a:lnSpc>
                <a:spcPct val="90000"/>
              </a:lnSpc>
              <a:defRPr/>
            </a:pPr>
            <a:r>
              <a:rPr lang="en-US" sz="2000" dirty="0">
                <a:latin typeface="Times New Roman" panose="02020603050405020304" pitchFamily="18" charset="0"/>
                <a:cs typeface="Times New Roman" panose="02020603050405020304" pitchFamily="18" charset="0"/>
              </a:rPr>
              <a:t>Most commonly used</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68K</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Motorola</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x86</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Intel</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IA-64</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Intel </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MIPS</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Microprocessor without interlocked pipeline stages</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ARM</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Advanced RISC Machine</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PowerPC</a:t>
            </a:r>
          </a:p>
          <a:p>
            <a:pPr lvl="2" eaLnBrk="1" hangingPunct="1">
              <a:lnSpc>
                <a:spcPct val="90000"/>
              </a:lnSpc>
              <a:defRPr/>
            </a:pPr>
            <a:r>
              <a:rPr lang="en-US" sz="1700" dirty="0">
                <a:latin typeface="Times New Roman" panose="02020603050405020304" pitchFamily="18" charset="0"/>
                <a:cs typeface="Times New Roman" panose="02020603050405020304" pitchFamily="18" charset="0"/>
              </a:rPr>
              <a:t>Apple-IBM-Motorola alliance</a:t>
            </a:r>
          </a:p>
          <a:p>
            <a:pPr lvl="1" eaLnBrk="1" hangingPunct="1">
              <a:lnSpc>
                <a:spcPct val="90000"/>
              </a:lnSpc>
              <a:defRPr/>
            </a:pPr>
            <a:r>
              <a:rPr lang="en-US" sz="1800" dirty="0">
                <a:latin typeface="Times New Roman" panose="02020603050405020304" pitchFamily="18" charset="0"/>
                <a:cs typeface="Times New Roman" panose="02020603050405020304" pitchFamily="18" charset="0"/>
              </a:rPr>
              <a:t>Atmel AVR</a:t>
            </a:r>
          </a:p>
          <a:p>
            <a:pPr eaLnBrk="1" hangingPunct="1">
              <a:lnSpc>
                <a:spcPct val="90000"/>
              </a:lnSpc>
              <a:defRPr/>
            </a:pPr>
            <a:r>
              <a:rPr lang="en-US" sz="2000" dirty="0">
                <a:latin typeface="Times New Roman" panose="02020603050405020304" pitchFamily="18" charset="0"/>
                <a:cs typeface="Times New Roman" panose="02020603050405020304" pitchFamily="18" charset="0"/>
              </a:rPr>
              <a:t>A brief summary will be given later</a:t>
            </a:r>
          </a:p>
        </p:txBody>
      </p:sp>
    </p:spTree>
    <p:extLst>
      <p:ext uri="{BB962C8B-B14F-4D97-AF65-F5344CB8AC3E}">
        <p14:creationId xmlns:p14="http://schemas.microsoft.com/office/powerpoint/2010/main" val="90849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968991"/>
            <a:ext cx="8229600" cy="448647"/>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8086 </a:t>
            </a:r>
            <a:r>
              <a:rPr lang="en-US" sz="3600" dirty="0">
                <a:solidFill>
                  <a:srgbClr val="FF0000"/>
                </a:solidFill>
                <a:latin typeface="Times New Roman" panose="02020603050405020304" pitchFamily="18" charset="0"/>
                <a:cs typeface="Times New Roman" panose="02020603050405020304" pitchFamily="18" charset="0"/>
              </a:rPr>
              <a:t>Microprocessor</a:t>
            </a:r>
          </a:p>
        </p:txBody>
      </p:sp>
      <p:sp>
        <p:nvSpPr>
          <p:cNvPr id="8" name="Content Placeholder 7"/>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designed by Intel in 1976</a:t>
            </a:r>
          </a:p>
          <a:p>
            <a:r>
              <a:rPr lang="en-US" dirty="0">
                <a:latin typeface="Times New Roman" panose="02020603050405020304" pitchFamily="18" charset="0"/>
                <a:cs typeface="Times New Roman" panose="02020603050405020304" pitchFamily="18" charset="0"/>
              </a:rPr>
              <a:t>16-bit Microprocessor having </a:t>
            </a:r>
          </a:p>
          <a:p>
            <a:r>
              <a:rPr lang="en-US" dirty="0">
                <a:latin typeface="Times New Roman" panose="02020603050405020304" pitchFamily="18" charset="0"/>
                <a:cs typeface="Times New Roman" panose="02020603050405020304" pitchFamily="18" charset="0"/>
              </a:rPr>
              <a:t>20 address lines </a:t>
            </a:r>
          </a:p>
          <a:p>
            <a:r>
              <a:rPr lang="en-US" dirty="0">
                <a:latin typeface="Times New Roman" panose="02020603050405020304" pitchFamily="18" charset="0"/>
                <a:cs typeface="Times New Roman" panose="02020603050405020304" pitchFamily="18" charset="0"/>
              </a:rPr>
              <a:t>16 data lines </a:t>
            </a:r>
          </a:p>
          <a:p>
            <a:r>
              <a:rPr lang="en-US" dirty="0">
                <a:latin typeface="Times New Roman" panose="02020603050405020304" pitchFamily="18" charset="0"/>
                <a:cs typeface="Times New Roman" panose="02020603050405020304" pitchFamily="18" charset="0"/>
              </a:rPr>
              <a:t> provides up to 1MB storage</a:t>
            </a:r>
          </a:p>
          <a:p>
            <a:r>
              <a:rPr lang="en-US" dirty="0">
                <a:latin typeface="Times New Roman" panose="02020603050405020304" pitchFamily="18" charset="0"/>
                <a:cs typeface="Times New Roman" panose="02020603050405020304" pitchFamily="18" charset="0"/>
              </a:rPr>
              <a:t>consists of powerful instruction set, which provides operations like multiplication and division easily.</a:t>
            </a:r>
          </a:p>
          <a:p>
            <a:pPr marL="0" indent="0">
              <a:buNone/>
            </a:pPr>
            <a:r>
              <a:rPr lang="en-US" dirty="0">
                <a:latin typeface="Times New Roman" panose="02020603050405020304" pitchFamily="18" charset="0"/>
                <a:cs typeface="Times New Roman" panose="02020603050405020304" pitchFamily="18" charset="0"/>
              </a:rPr>
              <a:t>supports two modes of operation</a:t>
            </a:r>
          </a:p>
          <a:p>
            <a:pPr marL="0" indent="0">
              <a:buNone/>
            </a:pPr>
            <a:r>
              <a:rPr lang="en-US" dirty="0">
                <a:latin typeface="Times New Roman" panose="02020603050405020304" pitchFamily="18" charset="0"/>
                <a:cs typeface="Times New Roman" panose="02020603050405020304" pitchFamily="18" charset="0"/>
              </a:rPr>
              <a:t>    Maximum mode :</a:t>
            </a:r>
          </a:p>
          <a:p>
            <a:pPr marL="0" indent="0">
              <a:buNone/>
            </a:pPr>
            <a:r>
              <a:rPr lang="en-US" dirty="0">
                <a:latin typeface="Times New Roman" panose="02020603050405020304" pitchFamily="18" charset="0"/>
                <a:cs typeface="Times New Roman" panose="02020603050405020304" pitchFamily="18" charset="0"/>
              </a:rPr>
              <a:t>	suitable for system having multiple processors </a:t>
            </a:r>
          </a:p>
          <a:p>
            <a:pPr marL="0" indent="0">
              <a:buNone/>
            </a:pPr>
            <a:r>
              <a:rPr lang="en-US" dirty="0">
                <a:latin typeface="Times New Roman" panose="02020603050405020304" pitchFamily="18" charset="0"/>
                <a:cs typeface="Times New Roman" panose="02020603050405020304" pitchFamily="18" charset="0"/>
              </a:rPr>
              <a:t>    Minimum mode :</a:t>
            </a:r>
          </a:p>
          <a:p>
            <a:pPr marL="0" indent="0">
              <a:buNone/>
            </a:pPr>
            <a:r>
              <a:rPr lang="en-US" dirty="0">
                <a:latin typeface="Times New Roman" panose="02020603050405020304" pitchFamily="18" charset="0"/>
                <a:cs typeface="Times New Roman" panose="02020603050405020304" pitchFamily="18" charset="0"/>
              </a:rPr>
              <a:t>	suitable for system having a single processor.</a:t>
            </a:r>
          </a:p>
          <a:p>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119</a:t>
            </a:fld>
            <a:endParaRPr lang="en-US"/>
          </a:p>
        </p:txBody>
      </p:sp>
    </p:spTree>
    <p:extLst>
      <p:ext uri="{BB962C8B-B14F-4D97-AF65-F5344CB8AC3E}">
        <p14:creationId xmlns:p14="http://schemas.microsoft.com/office/powerpoint/2010/main" val="182854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5DA948-6FD0-4F44-B0B3-5CB63D166C89}" type="slidenum">
              <a:rPr lang="en-US">
                <a:latin typeface="Times New Roman" panose="02020603050405020304" pitchFamily="18" charset="0"/>
              </a:rPr>
              <a:pPr/>
              <a:t>12</a:t>
            </a:fld>
            <a:endParaRPr lang="en-US">
              <a:latin typeface="Times New Roman" panose="02020603050405020304" pitchFamily="18" charset="0"/>
            </a:endParaRPr>
          </a:p>
        </p:txBody>
      </p:sp>
      <p:sp>
        <p:nvSpPr>
          <p:cNvPr id="20483" name="Rectangle 2"/>
          <p:cNvSpPr>
            <a:spLocks noGrp="1" noChangeArrowheads="1"/>
          </p:cNvSpPr>
          <p:nvPr>
            <p:ph type="title"/>
          </p:nvPr>
        </p:nvSpPr>
        <p:spPr>
          <a:xfrm>
            <a:off x="457200" y="809213"/>
            <a:ext cx="8435280" cy="675571"/>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Input unit</a:t>
            </a:r>
          </a:p>
        </p:txBody>
      </p:sp>
      <p:sp>
        <p:nvSpPr>
          <p:cNvPr id="20493" name="Text Box 26"/>
          <p:cNvSpPr txBox="1">
            <a:spLocks noChangeArrowheads="1"/>
          </p:cNvSpPr>
          <p:nvPr/>
        </p:nvSpPr>
        <p:spPr bwMode="auto">
          <a:xfrm>
            <a:off x="179512" y="1458650"/>
            <a:ext cx="87129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Times New Roman" panose="02020603050405020304" pitchFamily="18" charset="0"/>
                <a:cs typeface="Times New Roman" panose="02020603050405020304" pitchFamily="18" charset="0"/>
              </a:rPr>
              <a:t>Binary information must be presented to a computer in a specific format. This </a:t>
            </a:r>
          </a:p>
          <a:p>
            <a:r>
              <a:rPr lang="en-US" dirty="0">
                <a:latin typeface="Times New Roman" panose="02020603050405020304" pitchFamily="18" charset="0"/>
                <a:cs typeface="Times New Roman" panose="02020603050405020304" pitchFamily="18" charset="0"/>
              </a:rPr>
              <a:t>task is performed by the input unit:</a:t>
            </a:r>
          </a:p>
          <a:p>
            <a:r>
              <a:rPr lang="en-US" dirty="0">
                <a:latin typeface="Times New Roman" panose="02020603050405020304" pitchFamily="18" charset="0"/>
                <a:cs typeface="Times New Roman" panose="02020603050405020304" pitchFamily="18" charset="0"/>
              </a:rPr>
              <a:t>        - Interfaces with input devices.</a:t>
            </a:r>
          </a:p>
          <a:p>
            <a:r>
              <a:rPr lang="en-US" dirty="0">
                <a:latin typeface="Times New Roman" panose="02020603050405020304" pitchFamily="18" charset="0"/>
                <a:cs typeface="Times New Roman" panose="02020603050405020304" pitchFamily="18" charset="0"/>
              </a:rPr>
              <a:t>        - Accepts </a:t>
            </a:r>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from the input devices.</a:t>
            </a:r>
          </a:p>
          <a:p>
            <a:r>
              <a:rPr lang="en-US" dirty="0">
                <a:latin typeface="Times New Roman" panose="02020603050405020304" pitchFamily="18" charset="0"/>
                <a:cs typeface="Times New Roman" panose="02020603050405020304" pitchFamily="18" charset="0"/>
              </a:rPr>
              <a:t>        - Presents this binary information in a format expected by the computer.</a:t>
            </a:r>
          </a:p>
          <a:p>
            <a:r>
              <a:rPr lang="en-US" dirty="0">
                <a:latin typeface="Times New Roman" panose="02020603050405020304" pitchFamily="18" charset="0"/>
                <a:cs typeface="Times New Roman" panose="02020603050405020304" pitchFamily="18" charset="0"/>
              </a:rPr>
              <a:t>        - Transfers this information to the memory or processor.</a:t>
            </a:r>
          </a:p>
        </p:txBody>
      </p:sp>
      <p:pic>
        <p:nvPicPr>
          <p:cNvPr id="3" name="Picture 2"/>
          <p:cNvPicPr>
            <a:picLocks noChangeAspect="1"/>
          </p:cNvPicPr>
          <p:nvPr/>
        </p:nvPicPr>
        <p:blipFill>
          <a:blip r:embed="rId2"/>
          <a:stretch>
            <a:fillRect/>
          </a:stretch>
        </p:blipFill>
        <p:spPr>
          <a:xfrm>
            <a:off x="721778" y="3284984"/>
            <a:ext cx="8093063" cy="3071366"/>
          </a:xfrm>
          <a:prstGeom prst="rect">
            <a:avLst/>
          </a:prstGeom>
        </p:spPr>
      </p:pic>
    </p:spTree>
    <p:extLst>
      <p:ext uri="{BB962C8B-B14F-4D97-AF65-F5344CB8AC3E}">
        <p14:creationId xmlns:p14="http://schemas.microsoft.com/office/powerpoint/2010/main" val="35859371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Features </a:t>
            </a:r>
            <a:r>
              <a:rPr lang="en-US" sz="3600" dirty="0">
                <a:solidFill>
                  <a:srgbClr val="FF0000"/>
                </a:solidFill>
                <a:latin typeface="Times New Roman" panose="02020603050405020304" pitchFamily="18" charset="0"/>
                <a:cs typeface="Times New Roman" panose="02020603050405020304" pitchFamily="18" charset="0"/>
              </a:rPr>
              <a:t>of 8086</a:t>
            </a:r>
          </a:p>
        </p:txBody>
      </p:sp>
      <p:sp>
        <p:nvSpPr>
          <p:cNvPr id="3" name="Content Placeholder 2"/>
          <p:cNvSpPr>
            <a:spLocks noGrp="1"/>
          </p:cNvSpPr>
          <p:nvPr>
            <p:ph idx="1"/>
          </p:nvPr>
        </p:nvSpPr>
        <p:spPr>
          <a:xfrm>
            <a:off x="457200" y="1600200"/>
            <a:ext cx="8229600" cy="4853136"/>
          </a:xfrm>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Has an instruction queue, which is capable of storing six instruction bytes </a:t>
            </a:r>
          </a:p>
          <a:p>
            <a:r>
              <a:rPr lang="en-US" sz="2400" dirty="0">
                <a:latin typeface="Times New Roman" panose="02020603050405020304" pitchFamily="18" charset="0"/>
                <a:cs typeface="Times New Roman" panose="02020603050405020304" pitchFamily="18" charset="0"/>
              </a:rPr>
              <a:t>First 16-bit processor having </a:t>
            </a:r>
          </a:p>
          <a:p>
            <a:pPr lvl="1"/>
            <a:r>
              <a:rPr lang="en-US" sz="2400" dirty="0">
                <a:latin typeface="Times New Roman" panose="02020603050405020304" pitchFamily="18" charset="0"/>
                <a:cs typeface="Times New Roman" panose="02020603050405020304" pitchFamily="18" charset="0"/>
              </a:rPr>
              <a:t>16-bit ALU</a:t>
            </a:r>
          </a:p>
          <a:p>
            <a:pPr lvl="1"/>
            <a:r>
              <a:rPr lang="en-US" sz="2400" dirty="0">
                <a:latin typeface="Times New Roman" panose="02020603050405020304" pitchFamily="18" charset="0"/>
                <a:cs typeface="Times New Roman" panose="02020603050405020304" pitchFamily="18" charset="0"/>
              </a:rPr>
              <a:t>16-bit registers</a:t>
            </a:r>
          </a:p>
          <a:p>
            <a:pPr lvl="1"/>
            <a:r>
              <a:rPr lang="en-US" sz="2400" dirty="0">
                <a:latin typeface="Times New Roman" panose="02020603050405020304" pitchFamily="18" charset="0"/>
                <a:cs typeface="Times New Roman" panose="02020603050405020304" pitchFamily="18" charset="0"/>
              </a:rPr>
              <a:t>internal data bus</a:t>
            </a:r>
          </a:p>
          <a:p>
            <a:pPr lvl="1"/>
            <a:r>
              <a:rPr lang="en-US" sz="2400" dirty="0">
                <a:latin typeface="Times New Roman" panose="02020603050405020304" pitchFamily="18" charset="0"/>
                <a:cs typeface="Times New Roman" panose="02020603050405020304" pitchFamily="18" charset="0"/>
              </a:rPr>
              <a:t>16-bit external data bus </a:t>
            </a:r>
          </a:p>
          <a:p>
            <a:pPr marL="457200" lvl="1" indent="0">
              <a:buNone/>
            </a:pPr>
            <a:r>
              <a:rPr lang="en-US" dirty="0">
                <a:latin typeface="Times New Roman" panose="02020603050405020304" pitchFamily="18" charset="0"/>
                <a:cs typeface="Times New Roman" panose="02020603050405020304" pitchFamily="18" charset="0"/>
              </a:rPr>
              <a:t>uses two stages of pipelining</a:t>
            </a:r>
          </a:p>
          <a:p>
            <a:pPr marL="457200" lvl="1" indent="0">
              <a:buNone/>
            </a:pPr>
            <a:r>
              <a:rPr lang="en-US" dirty="0">
                <a:latin typeface="Times New Roman" panose="02020603050405020304" pitchFamily="18" charset="0"/>
                <a:cs typeface="Times New Roman" panose="02020603050405020304" pitchFamily="18" charset="0"/>
              </a:rPr>
              <a:t> 	1. Fetch Stage and </a:t>
            </a:r>
          </a:p>
          <a:p>
            <a:pPr marL="457200" lvl="1" indent="0">
              <a:buNone/>
            </a:pPr>
            <a:r>
              <a:rPr lang="en-US" dirty="0">
                <a:latin typeface="Times New Roman" panose="02020603050405020304" pitchFamily="18" charset="0"/>
                <a:cs typeface="Times New Roman" panose="02020603050405020304" pitchFamily="18" charset="0"/>
              </a:rPr>
              <a:t>	2.  Execute </a:t>
            </a:r>
            <a:r>
              <a:rPr lang="en-US" dirty="0" smtClean="0">
                <a:latin typeface="Times New Roman" panose="02020603050405020304" pitchFamily="18" charset="0"/>
                <a:cs typeface="Times New Roman" panose="02020603050405020304" pitchFamily="18" charset="0"/>
              </a:rPr>
              <a:t>Stage</a:t>
            </a:r>
          </a:p>
          <a:p>
            <a:pPr marL="457200" lvl="1" indent="0">
              <a:buNone/>
            </a:pP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improves performance.</a:t>
            </a:r>
          </a:p>
          <a:p>
            <a:pPr marL="0" indent="0">
              <a:buNone/>
            </a:pPr>
            <a:r>
              <a:rPr lang="en-US" sz="2800" dirty="0">
                <a:latin typeface="Times New Roman" panose="02020603050405020304" pitchFamily="18" charset="0"/>
                <a:cs typeface="Times New Roman" panose="02020603050405020304" pitchFamily="18" charset="0"/>
              </a:rPr>
              <a:t>Fetch stage : can pre-fetch up to 6 bytes of instructions and stores them in the queue.</a:t>
            </a:r>
          </a:p>
          <a:p>
            <a:pPr marL="0" indent="0">
              <a:buNone/>
            </a:pPr>
            <a:r>
              <a:rPr lang="en-US" sz="2800" dirty="0">
                <a:latin typeface="Times New Roman" panose="02020603050405020304" pitchFamily="18" charset="0"/>
                <a:cs typeface="Times New Roman" panose="02020603050405020304" pitchFamily="18" charset="0"/>
              </a:rPr>
              <a:t>Execute stage : executes these instructions.</a:t>
            </a:r>
          </a:p>
          <a:p>
            <a:endParaRPr lang="en-US" sz="28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120</a:t>
            </a:fld>
            <a:endParaRPr lang="en-US"/>
          </a:p>
        </p:txBody>
      </p:sp>
    </p:spTree>
    <p:extLst>
      <p:ext uri="{BB962C8B-B14F-4D97-AF65-F5344CB8AC3E}">
        <p14:creationId xmlns:p14="http://schemas.microsoft.com/office/powerpoint/2010/main" val="148621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Architecture </a:t>
            </a:r>
            <a:r>
              <a:rPr lang="en-US" sz="3600" dirty="0">
                <a:solidFill>
                  <a:srgbClr val="FF0000"/>
                </a:solidFill>
                <a:latin typeface="Times New Roman" panose="02020603050405020304" pitchFamily="18" charset="0"/>
                <a:cs typeface="Times New Roman" panose="02020603050405020304" pitchFamily="18" charset="0"/>
              </a:rPr>
              <a:t>of 8086</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371600"/>
            <a:ext cx="874008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121</a:t>
            </a:fld>
            <a:endParaRPr lang="en-US"/>
          </a:p>
        </p:txBody>
      </p:sp>
    </p:spTree>
    <p:extLst>
      <p:ext uri="{BB962C8B-B14F-4D97-AF65-F5344CB8AC3E}">
        <p14:creationId xmlns:p14="http://schemas.microsoft.com/office/powerpoint/2010/main" val="31411235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134"/>
            <a:ext cx="8229600" cy="664066"/>
          </a:xfrm>
        </p:spPr>
        <p:txBody>
          <a:bodyPr>
            <a:normAutofit fontScale="90000"/>
          </a:bodyPr>
          <a:lstStyle/>
          <a:p>
            <a:r>
              <a:rPr lang="en-US" sz="4000" dirty="0" smtClean="0">
                <a:solidFill>
                  <a:srgbClr val="FF0000"/>
                </a:solidFill>
                <a:latin typeface="Times New Roman" panose="02020603050405020304" pitchFamily="18" charset="0"/>
                <a:cs typeface="Times New Roman" panose="02020603050405020304" pitchFamily="18" charset="0"/>
              </a:rPr>
              <a:t>Segments</a:t>
            </a:r>
            <a:r>
              <a:rPr lang="en-US" dirty="0" smtClean="0">
                <a:solidFill>
                  <a:srgbClr val="FF0000"/>
                </a:solidFill>
              </a:rPr>
              <a:t> </a:t>
            </a:r>
            <a:r>
              <a:rPr lang="en-US" dirty="0">
                <a:solidFill>
                  <a:srgbClr val="FF0000"/>
                </a:solidFill>
              </a:rPr>
              <a:t>in 8086</a:t>
            </a:r>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memory is divided into various sections called segments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Code segment</a:t>
            </a:r>
            <a:r>
              <a:rPr lang="en-US" sz="2400" dirty="0">
                <a:latin typeface="Times New Roman" panose="02020603050405020304" pitchFamily="18" charset="0"/>
                <a:cs typeface="Times New Roman" panose="02020603050405020304" pitchFamily="18" charset="0"/>
              </a:rPr>
              <a:t>  : where you store the program.</a:t>
            </a:r>
          </a:p>
          <a:p>
            <a:pPr marL="0" indent="0">
              <a:buNone/>
            </a:pPr>
            <a:r>
              <a:rPr lang="en-US" sz="2400" b="1" dirty="0">
                <a:latin typeface="Times New Roman" panose="02020603050405020304" pitchFamily="18" charset="0"/>
                <a:cs typeface="Times New Roman" panose="02020603050405020304" pitchFamily="18" charset="0"/>
              </a:rPr>
              <a:t>Data segment</a:t>
            </a:r>
            <a:r>
              <a:rPr lang="en-US" sz="2400" dirty="0">
                <a:latin typeface="Times New Roman" panose="02020603050405020304" pitchFamily="18" charset="0"/>
                <a:cs typeface="Times New Roman" panose="02020603050405020304" pitchFamily="18" charset="0"/>
              </a:rPr>
              <a:t>  : where the data is stored.</a:t>
            </a:r>
          </a:p>
          <a:p>
            <a:pPr marL="0" indent="0">
              <a:buNone/>
            </a:pPr>
            <a:r>
              <a:rPr lang="en-US" sz="2400" b="1" dirty="0">
                <a:latin typeface="Times New Roman" panose="02020603050405020304" pitchFamily="18" charset="0"/>
                <a:cs typeface="Times New Roman" panose="02020603050405020304" pitchFamily="18" charset="0"/>
              </a:rPr>
              <a:t>Extra segment</a:t>
            </a:r>
            <a:r>
              <a:rPr lang="en-US" sz="2400" dirty="0">
                <a:latin typeface="Times New Roman" panose="02020603050405020304" pitchFamily="18" charset="0"/>
                <a:cs typeface="Times New Roman" panose="02020603050405020304" pitchFamily="18" charset="0"/>
              </a:rPr>
              <a:t>  : mostly used for string operations.</a:t>
            </a:r>
          </a:p>
          <a:p>
            <a:pPr marL="0" indent="0">
              <a:buNone/>
            </a:pPr>
            <a:r>
              <a:rPr lang="en-US" sz="2400" b="1" dirty="0">
                <a:latin typeface="Times New Roman" panose="02020603050405020304" pitchFamily="18" charset="0"/>
                <a:cs typeface="Times New Roman" panose="02020603050405020304" pitchFamily="18" charset="0"/>
              </a:rPr>
              <a:t>Stack segment</a:t>
            </a:r>
            <a:r>
              <a:rPr lang="en-US" sz="2400" dirty="0">
                <a:latin typeface="Times New Roman" panose="02020603050405020304" pitchFamily="18" charset="0"/>
                <a:cs typeface="Times New Roman" panose="02020603050405020304" pitchFamily="18" charset="0"/>
              </a:rPr>
              <a:t>  : used to push/pop</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122</a:t>
            </a:fld>
            <a:endParaRPr lang="en-US"/>
          </a:p>
        </p:txBody>
      </p:sp>
    </p:spTree>
    <p:extLst>
      <p:ext uri="{BB962C8B-B14F-4D97-AF65-F5344CB8AC3E}">
        <p14:creationId xmlns:p14="http://schemas.microsoft.com/office/powerpoint/2010/main" val="36427808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288032"/>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General </a:t>
            </a:r>
            <a:r>
              <a:rPr lang="en-US" sz="3600" dirty="0">
                <a:solidFill>
                  <a:srgbClr val="FF0000"/>
                </a:solidFill>
                <a:latin typeface="Times New Roman" panose="02020603050405020304" pitchFamily="18" charset="0"/>
                <a:cs typeface="Times New Roman" panose="02020603050405020304" pitchFamily="18" charset="0"/>
              </a:rPr>
              <a:t>purpose registers</a:t>
            </a:r>
          </a:p>
        </p:txBody>
      </p:sp>
      <p:sp>
        <p:nvSpPr>
          <p:cNvPr id="3" name="Content Placeholder 2"/>
          <p:cNvSpPr>
            <a:spLocks noGrp="1"/>
          </p:cNvSpPr>
          <p:nvPr>
            <p:ph idx="1"/>
          </p:nvPr>
        </p:nvSpPr>
        <p:spPr>
          <a:xfrm>
            <a:off x="251520" y="1340768"/>
            <a:ext cx="8712968" cy="521243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used to store temporary data within the microprocessor</a:t>
            </a:r>
          </a:p>
          <a:p>
            <a:pPr marL="0" indent="0">
              <a:buNone/>
            </a:pPr>
            <a:r>
              <a:rPr lang="en-US" sz="2400" b="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Accumulator</a:t>
            </a:r>
          </a:p>
          <a:p>
            <a:pPr marL="0" indent="0">
              <a:buNone/>
            </a:pPr>
            <a:r>
              <a:rPr lang="en-US" sz="2400" dirty="0">
                <a:latin typeface="Times New Roman" panose="02020603050405020304" pitchFamily="18" charset="0"/>
                <a:cs typeface="Times New Roman" panose="02020603050405020304" pitchFamily="18" charset="0"/>
              </a:rPr>
              <a:t>       16 bit register </a:t>
            </a:r>
          </a:p>
          <a:p>
            <a:pPr marL="0" indent="0">
              <a:buNone/>
            </a:pPr>
            <a:r>
              <a:rPr lang="en-US" sz="2400" dirty="0">
                <a:latin typeface="Times New Roman" panose="02020603050405020304" pitchFamily="18" charset="0"/>
                <a:cs typeface="Times New Roman" panose="02020603050405020304" pitchFamily="18" charset="0"/>
              </a:rPr>
              <a:t>       divided into two 8-bit registers AH and AL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to perform </a:t>
            </a:r>
            <a:r>
              <a:rPr lang="en-US" sz="2400" dirty="0">
                <a:latin typeface="Times New Roman" panose="02020603050405020304" pitchFamily="18" charset="0"/>
                <a:cs typeface="Times New Roman" panose="02020603050405020304" pitchFamily="18" charset="0"/>
              </a:rPr>
              <a:t>8-bit instructions </a:t>
            </a:r>
            <a:r>
              <a:rPr lang="en-US" sz="2400" dirty="0" smtClean="0">
                <a:latin typeface="Times New Roman" panose="02020603050405020304" pitchFamily="18" charset="0"/>
                <a:cs typeface="Times New Roman" panose="02020603050405020304" pitchFamily="18" charset="0"/>
              </a:rPr>
              <a:t>also</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generally used for arithmetical and logical </a:t>
            </a:r>
            <a:r>
              <a:rPr lang="en-US" sz="2400" dirty="0" smtClean="0">
                <a:latin typeface="Times New Roman" panose="02020603050405020304" pitchFamily="18" charset="0"/>
                <a:cs typeface="Times New Roman" panose="02020603050405020304" pitchFamily="18" charset="0"/>
              </a:rPr>
              <a:t>instructions</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BX –</a:t>
            </a:r>
            <a:r>
              <a:rPr lang="en-US" sz="2400" dirty="0">
                <a:latin typeface="Times New Roman" panose="02020603050405020304" pitchFamily="18" charset="0"/>
                <a:cs typeface="Times New Roman" panose="02020603050405020304" pitchFamily="18" charset="0"/>
              </a:rPr>
              <a:t> Base register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divided into two 8-bit registers BH and BL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perform </a:t>
            </a:r>
            <a:r>
              <a:rPr lang="en-US" sz="2400" dirty="0">
                <a:latin typeface="Times New Roman" panose="02020603050405020304" pitchFamily="18" charset="0"/>
                <a:cs typeface="Times New Roman" panose="02020603050405020304" pitchFamily="18" charset="0"/>
              </a:rPr>
              <a:t>8-bit instructions also</a:t>
            </a:r>
          </a:p>
          <a:p>
            <a:pPr marL="0" indent="0">
              <a:buNone/>
            </a:pPr>
            <a:r>
              <a:rPr lang="en-US" sz="2400" dirty="0">
                <a:latin typeface="Times New Roman" panose="02020603050405020304" pitchFamily="18" charset="0"/>
                <a:cs typeface="Times New Roman" panose="02020603050405020304" pitchFamily="18" charset="0"/>
              </a:rPr>
              <a:t>      Used to store the value of the offset.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123</a:t>
            </a:fld>
            <a:endParaRPr lang="en-US"/>
          </a:p>
        </p:txBody>
      </p:sp>
    </p:spTree>
    <p:extLst>
      <p:ext uri="{BB962C8B-B14F-4D97-AF65-F5344CB8AC3E}">
        <p14:creationId xmlns:p14="http://schemas.microsoft.com/office/powerpoint/2010/main" val="2169145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856984" cy="492941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CX –</a:t>
            </a:r>
            <a:r>
              <a:rPr lang="en-US" sz="2400" dirty="0">
                <a:latin typeface="Times New Roman" panose="02020603050405020304" pitchFamily="18" charset="0"/>
                <a:cs typeface="Times New Roman" panose="02020603050405020304" pitchFamily="18" charset="0"/>
              </a:rPr>
              <a:t> Counter register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divided into two 8-bit registers CH and </a:t>
            </a:r>
            <a:r>
              <a:rPr lang="en-US" sz="2400" dirty="0" smtClean="0">
                <a:latin typeface="Times New Roman" panose="02020603050405020304" pitchFamily="18" charset="0"/>
                <a:cs typeface="Times New Roman" panose="02020603050405020304" pitchFamily="18" charset="0"/>
              </a:rPr>
              <a:t>CL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perform 8-bit instructions also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Used in looping and rotation</a:t>
            </a:r>
          </a:p>
          <a:p>
            <a:pPr marL="0" indent="0">
              <a:buNone/>
            </a:pPr>
            <a:r>
              <a:rPr lang="en-US" sz="2400" b="1" dirty="0">
                <a:latin typeface="Times New Roman" panose="02020603050405020304" pitchFamily="18" charset="0"/>
                <a:cs typeface="Times New Roman" panose="02020603050405020304" pitchFamily="18" charset="0"/>
              </a:rPr>
              <a:t>DX – </a:t>
            </a:r>
            <a:r>
              <a:rPr lang="en-US" sz="2400" dirty="0">
                <a:latin typeface="Times New Roman" panose="02020603050405020304" pitchFamily="18" charset="0"/>
                <a:cs typeface="Times New Roman" panose="02020603050405020304" pitchFamily="18" charset="0"/>
              </a:rPr>
              <a:t>Data register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divided into two 8-bit registers DH and DL to </a:t>
            </a:r>
          </a:p>
          <a:p>
            <a:pPr marL="0" indent="0">
              <a:buNone/>
            </a:pPr>
            <a:r>
              <a:rPr lang="en-US" sz="2400" dirty="0">
                <a:latin typeface="Times New Roman" panose="02020603050405020304" pitchFamily="18" charset="0"/>
                <a:cs typeface="Times New Roman" panose="02020603050405020304" pitchFamily="18" charset="0"/>
              </a:rPr>
              <a:t>        perform 8-bit instructions also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Used in multiplication an input/output port addressing</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124</a:t>
            </a:fld>
            <a:endParaRPr lang="en-US"/>
          </a:p>
        </p:txBody>
      </p:sp>
    </p:spTree>
    <p:extLst>
      <p:ext uri="{BB962C8B-B14F-4D97-AF65-F5344CB8AC3E}">
        <p14:creationId xmlns:p14="http://schemas.microsoft.com/office/powerpoint/2010/main" val="42582007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64902"/>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Pointers </a:t>
            </a:r>
            <a:r>
              <a:rPr lang="en-US" sz="3600" dirty="0">
                <a:solidFill>
                  <a:srgbClr val="FF0000"/>
                </a:solidFill>
                <a:latin typeface="Times New Roman" panose="02020603050405020304" pitchFamily="18" charset="0"/>
                <a:cs typeface="Times New Roman" panose="02020603050405020304" pitchFamily="18" charset="0"/>
              </a:rPr>
              <a:t>and </a:t>
            </a:r>
            <a:r>
              <a:rPr lang="en-US" sz="3600" dirty="0" smtClean="0">
                <a:solidFill>
                  <a:srgbClr val="FF0000"/>
                </a:solidFill>
                <a:latin typeface="Times New Roman" panose="02020603050405020304" pitchFamily="18" charset="0"/>
                <a:cs typeface="Times New Roman" panose="02020603050405020304" pitchFamily="18" charset="0"/>
              </a:rPr>
              <a:t>Index </a:t>
            </a:r>
            <a:r>
              <a:rPr lang="en-US" sz="3600" dirty="0">
                <a:solidFill>
                  <a:srgbClr val="FF0000"/>
                </a:solidFill>
                <a:latin typeface="Times New Roman" panose="02020603050405020304" pitchFamily="18" charset="0"/>
                <a:cs typeface="Times New Roman" panose="02020603050405020304" pitchFamily="18" charset="0"/>
              </a:rPr>
              <a:t>Registers</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SP – S</a:t>
            </a:r>
            <a:r>
              <a:rPr lang="en-US" sz="2400" dirty="0">
                <a:latin typeface="Times New Roman" panose="02020603050405020304" pitchFamily="18" charset="0"/>
                <a:cs typeface="Times New Roman" panose="02020603050405020304" pitchFamily="18" charset="0"/>
              </a:rPr>
              <a:t>tack pointer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points to the topmost item of the stack</a:t>
            </a:r>
          </a:p>
          <a:p>
            <a:pPr marL="0" indent="0">
              <a:buNone/>
            </a:pPr>
            <a:r>
              <a:rPr lang="en-US" sz="2400" dirty="0">
                <a:latin typeface="Times New Roman" panose="02020603050405020304" pitchFamily="18" charset="0"/>
                <a:cs typeface="Times New Roman" panose="02020603050405020304" pitchFamily="18" charset="0"/>
              </a:rPr>
              <a:t>      If the stack is empty the stack pointer will be (FFFE)H</a:t>
            </a:r>
          </a:p>
          <a:p>
            <a:pPr marL="0" indent="0">
              <a:buNone/>
            </a:pPr>
            <a:r>
              <a:rPr lang="en-US" sz="2400" dirty="0">
                <a:latin typeface="Times New Roman" panose="02020603050405020304" pitchFamily="18" charset="0"/>
                <a:cs typeface="Times New Roman" panose="02020603050405020304" pitchFamily="18" charset="0"/>
              </a:rPr>
              <a:t>      It’s offset address relative to stack segment</a:t>
            </a:r>
          </a:p>
          <a:p>
            <a:pPr marL="0" indent="0">
              <a:buNone/>
            </a:pPr>
            <a:r>
              <a:rPr lang="en-US" sz="2400" b="1" dirty="0">
                <a:latin typeface="Times New Roman" panose="02020603050405020304" pitchFamily="18" charset="0"/>
                <a:cs typeface="Times New Roman" panose="02020603050405020304" pitchFamily="18" charset="0"/>
              </a:rPr>
              <a:t>BP –B</a:t>
            </a:r>
            <a:r>
              <a:rPr lang="en-US" sz="2400" dirty="0">
                <a:latin typeface="Times New Roman" panose="02020603050405020304" pitchFamily="18" charset="0"/>
                <a:cs typeface="Times New Roman" panose="02020603050405020304" pitchFamily="18" charset="0"/>
              </a:rPr>
              <a:t>ase pointer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used in accessing parameters passed by the stack</a:t>
            </a:r>
          </a:p>
          <a:p>
            <a:pPr marL="0" indent="0">
              <a:buNone/>
            </a:pPr>
            <a:r>
              <a:rPr lang="en-US" sz="2400" dirty="0">
                <a:latin typeface="Times New Roman" panose="02020603050405020304" pitchFamily="18" charset="0"/>
                <a:cs typeface="Times New Roman" panose="02020603050405020304" pitchFamily="18" charset="0"/>
              </a:rPr>
              <a:t>     It’s offset address relative to stack segment</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125</a:t>
            </a:fld>
            <a:endParaRPr lang="en-US"/>
          </a:p>
        </p:txBody>
      </p:sp>
    </p:spTree>
    <p:extLst>
      <p:ext uri="{BB962C8B-B14F-4D97-AF65-F5344CB8AC3E}">
        <p14:creationId xmlns:p14="http://schemas.microsoft.com/office/powerpoint/2010/main" val="26707719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SI –  S</a:t>
            </a:r>
            <a:r>
              <a:rPr lang="en-US" sz="2400" dirty="0">
                <a:latin typeface="Times New Roman" panose="02020603050405020304" pitchFamily="18" charset="0"/>
                <a:cs typeface="Times New Roman" panose="02020603050405020304" pitchFamily="18" charset="0"/>
              </a:rPr>
              <a:t>ource index register</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used in the pointer addressing of data and </a:t>
            </a:r>
          </a:p>
          <a:p>
            <a:pPr marL="0" indent="0">
              <a:buNone/>
            </a:pPr>
            <a:r>
              <a:rPr lang="en-US" sz="2400" dirty="0">
                <a:latin typeface="Times New Roman" panose="02020603050405020304" pitchFamily="18" charset="0"/>
                <a:cs typeface="Times New Roman" panose="02020603050405020304" pitchFamily="18" charset="0"/>
              </a:rPr>
              <a:t>    as a source in some string related operations</a:t>
            </a:r>
          </a:p>
          <a:p>
            <a:pPr marL="0" indent="0">
              <a:buNone/>
            </a:pPr>
            <a:r>
              <a:rPr lang="en-US" sz="2400" dirty="0">
                <a:latin typeface="Times New Roman" panose="02020603050405020304" pitchFamily="18" charset="0"/>
                <a:cs typeface="Times New Roman" panose="02020603050405020304" pitchFamily="18" charset="0"/>
              </a:rPr>
              <a:t>    It’s offset is relative to data segment</a:t>
            </a:r>
          </a:p>
          <a:p>
            <a:pPr marL="0" indent="0">
              <a:buNone/>
            </a:pPr>
            <a:r>
              <a:rPr lang="en-US" sz="2400" b="1" dirty="0">
                <a:latin typeface="Times New Roman" panose="02020603050405020304" pitchFamily="18" charset="0"/>
                <a:cs typeface="Times New Roman" panose="02020603050405020304" pitchFamily="18" charset="0"/>
              </a:rPr>
              <a:t>DI – D</a:t>
            </a:r>
            <a:r>
              <a:rPr lang="en-US" sz="2400" dirty="0">
                <a:latin typeface="Times New Roman" panose="02020603050405020304" pitchFamily="18" charset="0"/>
                <a:cs typeface="Times New Roman" panose="02020603050405020304" pitchFamily="18" charset="0"/>
              </a:rPr>
              <a:t>estination index register</a:t>
            </a:r>
          </a:p>
          <a:p>
            <a:pPr marL="0" indent="0">
              <a:buNone/>
            </a:pPr>
            <a:r>
              <a:rPr lang="en-US" sz="2400" dirty="0">
                <a:latin typeface="Times New Roman" panose="02020603050405020304" pitchFamily="18" charset="0"/>
                <a:cs typeface="Times New Roman" panose="02020603050405020304" pitchFamily="18" charset="0"/>
              </a:rPr>
              <a:t>        16 bit register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used in the pointer addressing of data and        </a:t>
            </a:r>
          </a:p>
          <a:p>
            <a:pPr marL="0" indent="0">
              <a:buNone/>
            </a:pPr>
            <a:r>
              <a:rPr lang="en-US" sz="2400" dirty="0">
                <a:latin typeface="Times New Roman" panose="02020603050405020304" pitchFamily="18" charset="0"/>
                <a:cs typeface="Times New Roman" panose="02020603050405020304" pitchFamily="18" charset="0"/>
              </a:rPr>
              <a:t>        as a destination in string related operations</a:t>
            </a:r>
          </a:p>
          <a:p>
            <a:pPr marL="0" indent="0">
              <a:buNone/>
            </a:pPr>
            <a:r>
              <a:rPr lang="en-US" sz="2400" dirty="0">
                <a:latin typeface="Times New Roman" panose="02020603050405020304" pitchFamily="18" charset="0"/>
                <a:cs typeface="Times New Roman" panose="02020603050405020304" pitchFamily="18" charset="0"/>
              </a:rPr>
              <a:t>        It’s offset is relative to extra segment.</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126</a:t>
            </a:fld>
            <a:endParaRPr lang="en-US"/>
          </a:p>
        </p:txBody>
      </p:sp>
    </p:spTree>
    <p:extLst>
      <p:ext uri="{BB962C8B-B14F-4D97-AF65-F5344CB8AC3E}">
        <p14:creationId xmlns:p14="http://schemas.microsoft.com/office/powerpoint/2010/main" val="26059557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IP - </a:t>
            </a:r>
            <a:r>
              <a:rPr lang="en-US" sz="2400" dirty="0">
                <a:latin typeface="Times New Roman" panose="02020603050405020304" pitchFamily="18" charset="0"/>
                <a:cs typeface="Times New Roman" panose="02020603050405020304" pitchFamily="18" charset="0"/>
              </a:rPr>
              <a:t>Instruction Pointer </a:t>
            </a:r>
          </a:p>
          <a:p>
            <a:pPr marL="0" indent="0">
              <a:buNone/>
            </a:pPr>
            <a:r>
              <a:rPr lang="en-US" sz="2400" dirty="0">
                <a:latin typeface="Times New Roman" panose="02020603050405020304" pitchFamily="18" charset="0"/>
                <a:cs typeface="Times New Roman" panose="02020603050405020304" pitchFamily="18" charset="0"/>
              </a:rPr>
              <a:t>      16 bit register</a:t>
            </a:r>
          </a:p>
          <a:p>
            <a:pPr marL="0" indent="0">
              <a:buNone/>
            </a:pPr>
            <a:r>
              <a:rPr lang="en-US" sz="2400" dirty="0">
                <a:latin typeface="Times New Roman" panose="02020603050405020304" pitchFamily="18" charset="0"/>
                <a:cs typeface="Times New Roman" panose="02020603050405020304" pitchFamily="18" charset="0"/>
              </a:rPr>
              <a:t>      stores the address of the next </a:t>
            </a:r>
            <a:r>
              <a:rPr lang="en-US" sz="2400" dirty="0" smtClean="0">
                <a:latin typeface="Times New Roman" panose="02020603050405020304" pitchFamily="18" charset="0"/>
                <a:cs typeface="Times New Roman" panose="02020603050405020304" pitchFamily="18" charset="0"/>
              </a:rPr>
              <a:t>instruction to </a:t>
            </a:r>
            <a:r>
              <a:rPr lang="en-US" sz="2400" dirty="0">
                <a:latin typeface="Times New Roman" panose="02020603050405020304" pitchFamily="18" charset="0"/>
                <a:cs typeface="Times New Roman" panose="02020603050405020304" pitchFamily="18" charset="0"/>
              </a:rPr>
              <a:t>be executed </a:t>
            </a:r>
          </a:p>
          <a:p>
            <a:pPr marL="0" indent="0">
              <a:buNone/>
            </a:pPr>
            <a:r>
              <a:rPr lang="en-US" sz="2400" dirty="0">
                <a:latin typeface="Times New Roman" panose="02020603050405020304" pitchFamily="18" charset="0"/>
                <a:cs typeface="Times New Roman" panose="02020603050405020304" pitchFamily="18" charset="0"/>
              </a:rPr>
              <a:t>      also acts as an offset for CS register.</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127</a:t>
            </a:fld>
            <a:endParaRPr lang="en-US"/>
          </a:p>
        </p:txBody>
      </p:sp>
    </p:spTree>
    <p:extLst>
      <p:ext uri="{BB962C8B-B14F-4D97-AF65-F5344CB8AC3E}">
        <p14:creationId xmlns:p14="http://schemas.microsoft.com/office/powerpoint/2010/main" val="41694972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Segment </a:t>
            </a:r>
            <a:r>
              <a:rPr lang="en-US" sz="3600" dirty="0">
                <a:solidFill>
                  <a:srgbClr val="FF0000"/>
                </a:solidFill>
                <a:latin typeface="Times New Roman" panose="02020603050405020304" pitchFamily="18" charset="0"/>
                <a:cs typeface="Times New Roman" panose="02020603050405020304" pitchFamily="18" charset="0"/>
              </a:rPr>
              <a:t>Registers</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CS - Code Segment Register: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Contains the starting address of the </a:t>
            </a:r>
            <a:r>
              <a:rPr lang="en-US" sz="2000" dirty="0" smtClean="0">
                <a:latin typeface="Times New Roman" panose="02020603050405020304" pitchFamily="18" charset="0"/>
                <a:cs typeface="Times New Roman" panose="02020603050405020304" pitchFamily="18" charset="0"/>
              </a:rPr>
              <a:t>code segment </a:t>
            </a:r>
            <a:r>
              <a:rPr lang="en-US" sz="2000" dirty="0">
                <a:latin typeface="Times New Roman" panose="02020603050405020304" pitchFamily="18" charset="0"/>
                <a:cs typeface="Times New Roman" panose="02020603050405020304" pitchFamily="18" charset="0"/>
              </a:rPr>
              <a:t>user cannot modify the content of these registers</a:t>
            </a:r>
          </a:p>
          <a:p>
            <a:pPr marL="0" indent="0">
              <a:buNone/>
            </a:pPr>
            <a:r>
              <a:rPr lang="en-US" sz="2000" dirty="0">
                <a:latin typeface="Times New Roman" panose="02020603050405020304" pitchFamily="18" charset="0"/>
                <a:cs typeface="Times New Roman" panose="02020603050405020304" pitchFamily="18" charset="0"/>
              </a:rPr>
              <a:t>        Only the microprocessor's compiler can do this</a:t>
            </a:r>
          </a:p>
          <a:p>
            <a:pPr marL="0" indent="0">
              <a:buNone/>
            </a:pPr>
            <a:r>
              <a:rPr lang="en-US" sz="2000" b="1" dirty="0">
                <a:latin typeface="Times New Roman" panose="02020603050405020304" pitchFamily="18" charset="0"/>
                <a:cs typeface="Times New Roman" panose="02020603050405020304" pitchFamily="18" charset="0"/>
              </a:rPr>
              <a:t>DS - Data Segment Register: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Contains the starting address of the data segment. The </a:t>
            </a:r>
            <a:r>
              <a:rPr lang="en-US" sz="2000" dirty="0">
                <a:latin typeface="Times New Roman" panose="02020603050405020304" pitchFamily="18" charset="0"/>
                <a:cs typeface="Times New Roman" panose="02020603050405020304" pitchFamily="18" charset="0"/>
              </a:rPr>
              <a:t>user can modify the content of the data segment. </a:t>
            </a:r>
          </a:p>
          <a:p>
            <a:pPr marL="0" indent="0">
              <a:buNone/>
            </a:pPr>
            <a:r>
              <a:rPr lang="en-US" sz="2000" b="1" dirty="0">
                <a:latin typeface="Times New Roman" panose="02020603050405020304" pitchFamily="18" charset="0"/>
                <a:cs typeface="Times New Roman" panose="02020603050405020304" pitchFamily="18" charset="0"/>
              </a:rPr>
              <a:t>SS -  Stack Segment Registers: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used to store the information about the </a:t>
            </a:r>
            <a:r>
              <a:rPr lang="en-US" sz="2000" dirty="0" smtClean="0">
                <a:latin typeface="Times New Roman" panose="02020603050405020304" pitchFamily="18" charset="0"/>
                <a:cs typeface="Times New Roman" panose="02020603050405020304" pitchFamily="18" charset="0"/>
              </a:rPr>
              <a:t>stack memory </a:t>
            </a:r>
            <a:r>
              <a:rPr lang="en-US" sz="2000" dirty="0">
                <a:latin typeface="Times New Roman" panose="02020603050405020304" pitchFamily="18" charset="0"/>
                <a:cs typeface="Times New Roman" panose="02020603050405020304" pitchFamily="18" charset="0"/>
              </a:rPr>
              <a:t>segment.         </a:t>
            </a:r>
          </a:p>
          <a:p>
            <a:pPr marL="0" indent="0">
              <a:buNone/>
            </a:pPr>
            <a:r>
              <a:rPr lang="en-US" sz="2000" dirty="0">
                <a:latin typeface="Times New Roman" panose="02020603050405020304" pitchFamily="18" charset="0"/>
                <a:cs typeface="Times New Roman" panose="02020603050405020304" pitchFamily="18" charset="0"/>
              </a:rPr>
              <a:t>        operations of the SS are mainly Push and Pop.</a:t>
            </a:r>
          </a:p>
          <a:p>
            <a:pPr marL="0" indent="0">
              <a:buNone/>
            </a:pPr>
            <a:r>
              <a:rPr lang="en-US" sz="2000" b="1" dirty="0">
                <a:latin typeface="Times New Roman" panose="02020603050405020304" pitchFamily="18" charset="0"/>
                <a:cs typeface="Times New Roman" panose="02020603050405020304" pitchFamily="18" charset="0"/>
              </a:rPr>
              <a:t>ES - Extra Segment Register: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By default, the control of the compiler remains in the DS where the user can add and modify the instructions</a:t>
            </a:r>
          </a:p>
          <a:p>
            <a:pPr marL="0" indent="0">
              <a:buNone/>
            </a:pPr>
            <a:r>
              <a:rPr lang="en-US" sz="2000" dirty="0">
                <a:latin typeface="Times New Roman" panose="02020603050405020304" pitchFamily="18" charset="0"/>
                <a:cs typeface="Times New Roman" panose="02020603050405020304" pitchFamily="18" charset="0"/>
              </a:rPr>
              <a:t>      If there is less space in that segment, then ES is used</a:t>
            </a:r>
          </a:p>
          <a:p>
            <a:pPr marL="0" indent="0">
              <a:buNone/>
            </a:pPr>
            <a:r>
              <a:rPr lang="en-US" sz="2000" dirty="0">
                <a:latin typeface="Times New Roman" panose="02020603050405020304" pitchFamily="18" charset="0"/>
                <a:cs typeface="Times New Roman" panose="02020603050405020304" pitchFamily="18" charset="0"/>
              </a:rPr>
              <a:t>     Also used for copying purpose.</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128</a:t>
            </a:fld>
            <a:endParaRPr lang="en-US"/>
          </a:p>
        </p:txBody>
      </p:sp>
    </p:spTree>
    <p:extLst>
      <p:ext uri="{BB962C8B-B14F-4D97-AF65-F5344CB8AC3E}">
        <p14:creationId xmlns:p14="http://schemas.microsoft.com/office/powerpoint/2010/main" val="34799721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Flag </a:t>
            </a:r>
            <a:r>
              <a:rPr lang="en-US" sz="3600" dirty="0">
                <a:solidFill>
                  <a:srgbClr val="FF0000"/>
                </a:solidFill>
                <a:latin typeface="Times New Roman" panose="02020603050405020304" pitchFamily="18" charset="0"/>
                <a:cs typeface="Times New Roman" panose="02020603050405020304" pitchFamily="18" charset="0"/>
              </a:rPr>
              <a:t>or Status Register</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16-bit register </a:t>
            </a:r>
          </a:p>
          <a:p>
            <a:r>
              <a:rPr lang="en-US" sz="2400" dirty="0">
                <a:latin typeface="Times New Roman" panose="02020603050405020304" pitchFamily="18" charset="0"/>
                <a:cs typeface="Times New Roman" panose="02020603050405020304" pitchFamily="18" charset="0"/>
              </a:rPr>
              <a:t>contains 9 flags</a:t>
            </a:r>
          </a:p>
          <a:p>
            <a:r>
              <a:rPr lang="en-US" sz="2400" dirty="0">
                <a:latin typeface="Times New Roman" panose="02020603050405020304" pitchFamily="18" charset="0"/>
                <a:cs typeface="Times New Roman" panose="02020603050405020304" pitchFamily="18" charset="0"/>
              </a:rPr>
              <a:t>remaining 7 bits are idle in this register</a:t>
            </a:r>
          </a:p>
          <a:p>
            <a:r>
              <a:rPr lang="en-US" sz="2400" dirty="0">
                <a:latin typeface="Times New Roman" panose="02020603050405020304" pitchFamily="18" charset="0"/>
                <a:cs typeface="Times New Roman" panose="02020603050405020304" pitchFamily="18" charset="0"/>
              </a:rPr>
              <a:t>These flags tell about the status of the processor after any arithmetic or logical operation</a:t>
            </a:r>
          </a:p>
          <a:p>
            <a:r>
              <a:rPr lang="en-US" sz="2400" dirty="0">
                <a:latin typeface="Times New Roman" panose="02020603050405020304" pitchFamily="18" charset="0"/>
                <a:cs typeface="Times New Roman" panose="02020603050405020304" pitchFamily="18" charset="0"/>
              </a:rPr>
              <a:t>IF the flag value is 1, the flag is set, and if it is 0, it is said to be reset. </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129</a:t>
            </a:fld>
            <a:endParaRPr lang="en-US"/>
          </a:p>
        </p:txBody>
      </p:sp>
    </p:spTree>
    <p:extLst>
      <p:ext uri="{BB962C8B-B14F-4D97-AF65-F5344CB8AC3E}">
        <p14:creationId xmlns:p14="http://schemas.microsoft.com/office/powerpoint/2010/main" val="1605796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xfrm>
            <a:off x="3124200" y="6492875"/>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391350-7A8C-4D62-9FA0-F42DD709F7D8}" type="slidenum">
              <a:rPr lang="en-US">
                <a:latin typeface="Times New Roman" panose="02020603050405020304" pitchFamily="18" charset="0"/>
              </a:rPr>
              <a:pPr/>
              <a:t>13</a:t>
            </a:fld>
            <a:endParaRPr lang="en-US">
              <a:latin typeface="Times New Roman" panose="02020603050405020304" pitchFamily="18" charset="0"/>
            </a:endParaRPr>
          </a:p>
        </p:txBody>
      </p:sp>
      <p:sp>
        <p:nvSpPr>
          <p:cNvPr id="21507" name="Rectangle 2"/>
          <p:cNvSpPr>
            <a:spLocks noGrp="1" noChangeArrowheads="1"/>
          </p:cNvSpPr>
          <p:nvPr>
            <p:ph type="title"/>
          </p:nvPr>
        </p:nvSpPr>
        <p:spPr>
          <a:xfrm>
            <a:off x="457200" y="764704"/>
            <a:ext cx="8229600" cy="652934"/>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Memory unit</a:t>
            </a:r>
          </a:p>
        </p:txBody>
      </p:sp>
      <p:sp>
        <p:nvSpPr>
          <p:cNvPr id="21508" name="Rectangle 3"/>
          <p:cNvSpPr>
            <a:spLocks noGrp="1" noChangeArrowheads="1"/>
          </p:cNvSpPr>
          <p:nvPr>
            <p:ph type="body" idx="1"/>
          </p:nvPr>
        </p:nvSpPr>
        <p:spPr>
          <a:xfrm>
            <a:off x="179512" y="1417638"/>
            <a:ext cx="8712968" cy="5075238"/>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Memory unit stores instructions and data</a:t>
            </a:r>
            <a:r>
              <a:rPr lang="en-US" dirty="0" smtClean="0">
                <a:latin typeface="Times New Roman" panose="02020603050405020304" pitchFamily="18" charset="0"/>
                <a:cs typeface="Times New Roman" panose="02020603050405020304" pitchFamily="18" charset="0"/>
              </a:rPr>
              <a:t>.</a:t>
            </a:r>
          </a:p>
          <a:p>
            <a:pPr lvl="1" algn="just"/>
            <a:r>
              <a:rPr lang="en-US" sz="1800" dirty="0" smtClean="0">
                <a:latin typeface="Times New Roman" panose="02020603050405020304" pitchFamily="18" charset="0"/>
                <a:cs typeface="Times New Roman" panose="02020603050405020304" pitchFamily="18" charset="0"/>
              </a:rPr>
              <a:t>Recall, data is represented as a series of bits.</a:t>
            </a:r>
          </a:p>
          <a:p>
            <a:pPr lvl="1" algn="just"/>
            <a:r>
              <a:rPr lang="en-US" sz="1800" dirty="0" smtClean="0">
                <a:latin typeface="Times New Roman" panose="02020603050405020304" pitchFamily="18" charset="0"/>
                <a:cs typeface="Times New Roman" panose="02020603050405020304" pitchFamily="18" charset="0"/>
              </a:rPr>
              <a:t>To store data, memory unit thus stores bits.</a:t>
            </a:r>
            <a:r>
              <a:rPr lang="en-US" dirty="0" smtClean="0">
                <a:latin typeface="Times New Roman" panose="02020603050405020304" pitchFamily="18" charset="0"/>
                <a:cs typeface="Times New Roman" panose="02020603050405020304" pitchFamily="18" charset="0"/>
              </a:rPr>
              <a:t> </a:t>
            </a:r>
          </a:p>
          <a:p>
            <a:pPr algn="just"/>
            <a:r>
              <a:rPr lang="en-US" sz="2600" dirty="0" smtClean="0">
                <a:latin typeface="Times New Roman" panose="02020603050405020304" pitchFamily="18" charset="0"/>
                <a:cs typeface="Times New Roman" panose="02020603050405020304" pitchFamily="18" charset="0"/>
              </a:rPr>
              <a:t>Processor reads instructions and reads/writes data from/to the memory during the execution of a program. </a:t>
            </a:r>
          </a:p>
          <a:p>
            <a:pPr lvl="1" algn="just"/>
            <a:r>
              <a:rPr lang="en-US" sz="1800" dirty="0" smtClean="0">
                <a:latin typeface="Times New Roman" panose="02020603050405020304" pitchFamily="18" charset="0"/>
                <a:cs typeface="Times New Roman" panose="02020603050405020304" pitchFamily="18" charset="0"/>
              </a:rPr>
              <a:t>a group of bits is fetched at a time.</a:t>
            </a:r>
          </a:p>
          <a:p>
            <a:pPr lvl="1" algn="just"/>
            <a:r>
              <a:rPr lang="en-US" sz="1800" dirty="0" smtClean="0">
                <a:latin typeface="Times New Roman" panose="02020603050405020304" pitchFamily="18" charset="0"/>
                <a:cs typeface="Times New Roman" panose="02020603050405020304" pitchFamily="18" charset="0"/>
              </a:rPr>
              <a:t>Group of bits stored or retrieved at a time is termed as “word”</a:t>
            </a:r>
          </a:p>
          <a:p>
            <a:pPr lvl="1" algn="just"/>
            <a:r>
              <a:rPr lang="en-US" sz="1800" dirty="0" smtClean="0">
                <a:latin typeface="Times New Roman" panose="02020603050405020304" pitchFamily="18" charset="0"/>
                <a:cs typeface="Times New Roman" panose="02020603050405020304" pitchFamily="18" charset="0"/>
              </a:rPr>
              <a:t>Number of bits in a word is termed as the “word length” of a computer. </a:t>
            </a:r>
          </a:p>
          <a:p>
            <a:pPr algn="just"/>
            <a:r>
              <a:rPr lang="en-US" sz="2400" dirty="0" smtClean="0">
                <a:latin typeface="Times New Roman" panose="02020603050405020304" pitchFamily="18" charset="0"/>
                <a:cs typeface="Times New Roman" panose="02020603050405020304" pitchFamily="18" charset="0"/>
              </a:rPr>
              <a:t>In order to read/write to and from memory, a processor should know where to look:</a:t>
            </a:r>
          </a:p>
          <a:p>
            <a:pPr lvl="1" algn="just"/>
            <a:r>
              <a:rPr lang="en-US" sz="1800" dirty="0" smtClean="0">
                <a:latin typeface="Times New Roman" panose="02020603050405020304" pitchFamily="18" charset="0"/>
                <a:cs typeface="Times New Roman" panose="02020603050405020304" pitchFamily="18" charset="0"/>
              </a:rPr>
              <a:t>“Address” is associated with each word location.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998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6162"/>
            <a:ext cx="8229600" cy="371476"/>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Microcomputer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t>Block Diagram</a:t>
            </a:r>
          </a:p>
        </p:txBody>
      </p:sp>
      <p:pic>
        <p:nvPicPr>
          <p:cNvPr id="9"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4800600" y="2286000"/>
            <a:ext cx="41148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half" idx="2"/>
          </p:nvPr>
        </p:nvSpPr>
        <p:spPr>
          <a:xfrm>
            <a:off x="457200" y="1535113"/>
            <a:ext cx="4040188" cy="4591050"/>
          </a:xfrm>
        </p:spPr>
        <p:txBody>
          <a:bodyPr>
            <a:noAutofit/>
          </a:bodyPr>
          <a:lstStyle/>
          <a:p>
            <a:r>
              <a:rPr lang="en-US" dirty="0">
                <a:latin typeface="Times New Roman" panose="02020603050405020304" pitchFamily="18" charset="0"/>
                <a:cs typeface="Times New Roman" panose="02020603050405020304" pitchFamily="18" charset="0"/>
              </a:rPr>
              <a:t>A digital computer with one microprocessor which acts as a CPU </a:t>
            </a:r>
          </a:p>
          <a:p>
            <a:r>
              <a:rPr lang="en-US" dirty="0">
                <a:latin typeface="Times New Roman" panose="02020603050405020304" pitchFamily="18" charset="0"/>
                <a:cs typeface="Times New Roman" panose="02020603050405020304" pitchFamily="18" charset="0"/>
              </a:rPr>
              <a:t>A  complete computer on a small scale, designed for use by one person at a time</a:t>
            </a:r>
          </a:p>
          <a:p>
            <a:r>
              <a:rPr lang="en-US" dirty="0">
                <a:latin typeface="Times New Roman" panose="02020603050405020304" pitchFamily="18" charset="0"/>
                <a:cs typeface="Times New Roman" panose="02020603050405020304" pitchFamily="18" charset="0"/>
              </a:rPr>
              <a:t> called a personal computer (PC)</a:t>
            </a:r>
          </a:p>
          <a:p>
            <a:r>
              <a:rPr lang="en-US" dirty="0">
                <a:latin typeface="Times New Roman" panose="02020603050405020304" pitchFamily="18" charset="0"/>
                <a:cs typeface="Times New Roman" panose="02020603050405020304" pitchFamily="18" charset="0"/>
              </a:rPr>
              <a:t>a device based on a single-chip microprocessor</a:t>
            </a:r>
          </a:p>
          <a:p>
            <a:r>
              <a:rPr lang="en-US" dirty="0">
                <a:latin typeface="Times New Roman" panose="02020603050405020304" pitchFamily="18" charset="0"/>
                <a:cs typeface="Times New Roman" panose="02020603050405020304" pitchFamily="18" charset="0"/>
              </a:rPr>
              <a:t>includes laptops and desktops</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A1A6BA4E-CDAE-4DEF-A7CA-99055C502B84}" type="slidenum">
              <a:rPr lang="en-US" smtClean="0"/>
              <a:pPr/>
              <a:t>130</a:t>
            </a:fld>
            <a:endParaRPr lang="en-US"/>
          </a:p>
        </p:txBody>
      </p:sp>
    </p:spTree>
    <p:extLst>
      <p:ext uri="{BB962C8B-B14F-4D97-AF65-F5344CB8AC3E}">
        <p14:creationId xmlns:p14="http://schemas.microsoft.com/office/powerpoint/2010/main" val="1688363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3055938"/>
            <a:ext cx="7696200" cy="1431925"/>
          </a:xfrm>
        </p:spPr>
        <p:txBody>
          <a:bodyPr>
            <a:normAutofit fontScale="90000"/>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Introduction to 8086 Assembly Language</a:t>
            </a:r>
          </a:p>
        </p:txBody>
      </p:sp>
      <p:sp>
        <p:nvSpPr>
          <p:cNvPr id="3075" name="Rectangle 3"/>
          <p:cNvSpPr>
            <a:spLocks noGrp="1" noChangeArrowheads="1"/>
          </p:cNvSpPr>
          <p:nvPr>
            <p:ph type="subTitle" idx="1"/>
          </p:nvPr>
        </p:nvSpPr>
        <p:spPr>
          <a:xfrm>
            <a:off x="609600" y="5073650"/>
            <a:ext cx="7772400" cy="1524000"/>
          </a:xfrm>
        </p:spPr>
        <p:txBody>
          <a:bodyPr rtlCol="0"/>
          <a:lstStyle/>
          <a:p>
            <a:pPr algn="r" eaLnBrk="1" fontAlgn="auto" hangingPunct="1">
              <a:spcAft>
                <a:spcPts val="0"/>
              </a:spcAft>
              <a:buFont typeface="Arial" panose="020B0604020202020204" pitchFamily="34" charset="0"/>
              <a:buNone/>
              <a:defRPr/>
            </a:pPr>
            <a:r>
              <a:rPr lang="en-US" sz="2800" b="1" i="1" dirty="0">
                <a:solidFill>
                  <a:schemeClr val="tx1"/>
                </a:solidFill>
              </a:rPr>
              <a:t>Assembly Language Programming</a:t>
            </a:r>
            <a:endParaRPr lang="en-US" sz="2800" i="1" dirty="0">
              <a:solidFill>
                <a:schemeClr val="tx1"/>
              </a:solidFill>
            </a:endParaRPr>
          </a:p>
        </p:txBody>
      </p:sp>
      <p:sp>
        <p:nvSpPr>
          <p:cNvPr id="7172" name="Line 4"/>
          <p:cNvSpPr>
            <a:spLocks noChangeShapeType="1"/>
          </p:cNvSpPr>
          <p:nvPr/>
        </p:nvSpPr>
        <p:spPr bwMode="auto">
          <a:xfrm>
            <a:off x="1676400" y="5029200"/>
            <a:ext cx="6629400" cy="0"/>
          </a:xfrm>
          <a:prstGeom prst="line">
            <a:avLst/>
          </a:prstGeom>
          <a:noFill/>
          <a:ln w="2857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2"/>
          </p:nvPr>
        </p:nvSpPr>
        <p:spPr/>
        <p:txBody>
          <a:bodyPr/>
          <a:lstStyle/>
          <a:p>
            <a:fld id="{A1A6BA4E-CDAE-4DEF-A7CA-99055C502B84}"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908720"/>
            <a:ext cx="8229600" cy="35016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Statements</a:t>
            </a:r>
          </a:p>
        </p:txBody>
      </p:sp>
      <p:sp>
        <p:nvSpPr>
          <p:cNvPr id="6147" name="Rectangle 3"/>
          <p:cNvSpPr>
            <a:spLocks noGrp="1" noChangeArrowheads="1"/>
          </p:cNvSpPr>
          <p:nvPr>
            <p:ph type="body" sz="half" idx="1"/>
          </p:nvPr>
        </p:nvSpPr>
        <p:spPr>
          <a:xfrm>
            <a:off x="571472" y="1619233"/>
            <a:ext cx="8220075" cy="4625991"/>
          </a:xfrm>
        </p:spPr>
        <p:txBody>
          <a:bodyPr rtlCol="0">
            <a:normAutofit/>
          </a:bodyPr>
          <a:lstStyle/>
          <a:p>
            <a:pPr eaLnBrk="1" fontAlgn="auto" hangingPunct="1">
              <a:lnSpc>
                <a:spcPct val="80000"/>
              </a:lnSpc>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Program consist of statement, one per line.</a:t>
            </a:r>
          </a:p>
          <a:p>
            <a:pPr eaLnBrk="1" fontAlgn="auto" hangingPunct="1">
              <a:lnSpc>
                <a:spcPct val="80000"/>
              </a:lnSpc>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statement  is either an instruction, which the assembler translate into machine code, or assembler directive, which instructs the assembler to perform some specific task, such as allocating memory space for a variable or creating a procedure.</a:t>
            </a:r>
          </a:p>
          <a:p>
            <a:pPr eaLnBrk="1" fontAlgn="auto" hangingPunct="1">
              <a:lnSpc>
                <a:spcPct val="80000"/>
              </a:lnSpc>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cs typeface="Times New Roman" panose="02020603050405020304" pitchFamily="18" charset="0"/>
              </a:rPr>
              <a:t>instructions and directives have up to four fields: </a:t>
            </a:r>
          </a:p>
          <a:p>
            <a:pPr eaLnBrk="1" fontAlgn="auto" hangingPunct="1">
              <a:lnSpc>
                <a:spcPct val="80000"/>
              </a:lnSpc>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At </a:t>
            </a:r>
            <a:r>
              <a:rPr lang="en-US" sz="2400" dirty="0">
                <a:latin typeface="Times New Roman" panose="02020603050405020304" pitchFamily="18" charset="0"/>
                <a:cs typeface="Times New Roman" panose="02020603050405020304" pitchFamily="18" charset="0"/>
              </a:rPr>
              <a:t>least one blank or tab character must separate the fields</a:t>
            </a:r>
          </a:p>
        </p:txBody>
      </p:sp>
      <p:sp>
        <p:nvSpPr>
          <p:cNvPr id="6148" name="Rectangle 4"/>
          <p:cNvSpPr>
            <a:spLocks noChangeArrowheads="1"/>
          </p:cNvSpPr>
          <p:nvPr/>
        </p:nvSpPr>
        <p:spPr bwMode="auto">
          <a:xfrm>
            <a:off x="1215047" y="4509120"/>
            <a:ext cx="6625532" cy="584775"/>
          </a:xfrm>
          <a:prstGeom prst="rect">
            <a:avLst/>
          </a:prstGeom>
          <a:noFill/>
          <a:ln w="9525">
            <a:noFill/>
            <a:miter lim="800000"/>
            <a:headEnd/>
            <a:tailEnd/>
          </a:ln>
          <a:effectLst/>
        </p:spPr>
        <p:txBody>
          <a:bodyPr wrap="none">
            <a:spAutoFit/>
          </a:bodyPr>
          <a:lstStyle/>
          <a:p>
            <a:pPr eaLnBrk="1" hangingPunct="1">
              <a:defRPr/>
            </a:pPr>
            <a:r>
              <a:rPr lang="en-US" sz="3200" dirty="0">
                <a:latin typeface="Times New Roman" panose="02020603050405020304" pitchFamily="18" charset="0"/>
                <a:cs typeface="Times New Roman" panose="02020603050405020304" pitchFamily="18" charset="0"/>
              </a:rPr>
              <a:t>name   operation  operand(s)  comment</a:t>
            </a:r>
          </a:p>
        </p:txBody>
      </p:sp>
      <p:sp>
        <p:nvSpPr>
          <p:cNvPr id="2" name="Slide Number Placeholder 1"/>
          <p:cNvSpPr>
            <a:spLocks noGrp="1"/>
          </p:cNvSpPr>
          <p:nvPr>
            <p:ph type="sldNum" sz="quarter" idx="12"/>
          </p:nvPr>
        </p:nvSpPr>
        <p:spPr/>
        <p:txBody>
          <a:bodyPr/>
          <a:lstStyle/>
          <a:p>
            <a:fld id="{666A1C7C-12C9-46AA-9616-6448CA26F0CE}"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75913" y="913400"/>
            <a:ext cx="8229600" cy="344594"/>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Statements</a:t>
            </a:r>
          </a:p>
        </p:txBody>
      </p:sp>
      <p:sp>
        <p:nvSpPr>
          <p:cNvPr id="12291" name="Rectangle 3"/>
          <p:cNvSpPr>
            <a:spLocks noGrp="1"/>
          </p:cNvSpPr>
          <p:nvPr>
            <p:ph type="body" sz="half" idx="1"/>
          </p:nvPr>
        </p:nvSpPr>
        <p:spPr>
          <a:xfrm>
            <a:off x="571472" y="1428736"/>
            <a:ext cx="8220075" cy="2808287"/>
          </a:xfrm>
        </p:spPr>
        <p:txBody>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An example of an instruction is</a:t>
            </a:r>
          </a:p>
          <a:p>
            <a:pPr eaLnBrk="1" hangingPunct="1">
              <a:lnSpc>
                <a:spcPct val="80000"/>
              </a:lnSpc>
              <a:buFont typeface="Wingdings" pitchFamily="2" charset="2"/>
              <a:buNone/>
            </a:pPr>
            <a:r>
              <a:rPr lang="en-US" altLang="en-US" sz="1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START:	MOV CX,5	    ; initialize counter</a:t>
            </a:r>
          </a:p>
          <a:p>
            <a:pPr eaLnBrk="1" hangingPunct="1">
              <a:lnSpc>
                <a:spcPct val="80000"/>
              </a:lnSpc>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a:p>
            <a:pPr lvl="1"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The name field consists of  the label START:</a:t>
            </a:r>
          </a:p>
          <a:p>
            <a:pPr lvl="1"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The operation is MOV, the operands are CX and 5</a:t>
            </a:r>
          </a:p>
          <a:p>
            <a:pPr lvl="1"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And the comment is  ; initialize counter</a:t>
            </a:r>
            <a:r>
              <a:rPr lang="en-US" altLang="en-US" dirty="0">
                <a:latin typeface="Times New Roman" panose="02020603050405020304" pitchFamily="18" charset="0"/>
                <a:cs typeface="Times New Roman" panose="02020603050405020304" pitchFamily="18" charset="0"/>
              </a:rPr>
              <a:t>  </a:t>
            </a:r>
          </a:p>
          <a:p>
            <a:pPr eaLnBrk="1" hangingPunct="1">
              <a:lnSpc>
                <a:spcPct val="80000"/>
              </a:lnSpc>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56326" name="Rectangle 6"/>
          <p:cNvSpPr>
            <a:spLocks noChangeArrowheads="1"/>
          </p:cNvSpPr>
          <p:nvPr/>
        </p:nvSpPr>
        <p:spPr bwMode="auto">
          <a:xfrm>
            <a:off x="1920751" y="2332049"/>
            <a:ext cx="5339923" cy="461665"/>
          </a:xfrm>
          <a:prstGeom prst="rect">
            <a:avLst/>
          </a:prstGeom>
          <a:noFill/>
          <a:ln w="9525">
            <a:noFill/>
            <a:miter lim="800000"/>
            <a:headEnd/>
            <a:tailEnd/>
          </a:ln>
          <a:effectLst/>
        </p:spPr>
        <p:txBody>
          <a:bodyPr wrap="none">
            <a:spAutoFit/>
          </a:bodyPr>
          <a:lstStyle/>
          <a:p>
            <a:pPr eaLnBrk="1" hangingPunct="1">
              <a:defRPr/>
            </a:pPr>
            <a:r>
              <a:rPr lang="en-US" sz="2400" b="1" dirty="0">
                <a:latin typeface="Times New Roman" panose="02020603050405020304" pitchFamily="18" charset="0"/>
                <a:cs typeface="Times New Roman" panose="02020603050405020304" pitchFamily="18" charset="0"/>
              </a:rPr>
              <a:t>name   operation  operand(s)  comment</a:t>
            </a:r>
          </a:p>
        </p:txBody>
      </p:sp>
      <p:sp>
        <p:nvSpPr>
          <p:cNvPr id="12293" name="Line 7"/>
          <p:cNvSpPr>
            <a:spLocks noChangeShapeType="1"/>
          </p:cNvSpPr>
          <p:nvPr/>
        </p:nvSpPr>
        <p:spPr bwMode="auto">
          <a:xfrm>
            <a:off x="2153837" y="2095395"/>
            <a:ext cx="217488" cy="360362"/>
          </a:xfrm>
          <a:prstGeom prst="line">
            <a:avLst/>
          </a:prstGeom>
          <a:noFill/>
          <a:ln w="28575">
            <a:solidFill>
              <a:schemeClr val="tx1"/>
            </a:solidFill>
            <a:round/>
            <a:headEnd/>
            <a:tailEnd type="triangle" w="med" len="med"/>
          </a:ln>
        </p:spPr>
        <p:txBody>
          <a:bodyPr/>
          <a:lstStyle/>
          <a:p>
            <a:endParaRPr lang="en-US"/>
          </a:p>
        </p:txBody>
      </p:sp>
      <p:sp>
        <p:nvSpPr>
          <p:cNvPr id="12294" name="Line 9"/>
          <p:cNvSpPr>
            <a:spLocks noChangeShapeType="1"/>
          </p:cNvSpPr>
          <p:nvPr/>
        </p:nvSpPr>
        <p:spPr bwMode="auto">
          <a:xfrm>
            <a:off x="3687920" y="2129478"/>
            <a:ext cx="217488" cy="360362"/>
          </a:xfrm>
          <a:prstGeom prst="line">
            <a:avLst/>
          </a:prstGeom>
          <a:noFill/>
          <a:ln w="28575">
            <a:solidFill>
              <a:schemeClr val="tx1"/>
            </a:solidFill>
            <a:round/>
            <a:headEnd/>
            <a:tailEnd type="triangle" w="med" len="med"/>
          </a:ln>
        </p:spPr>
        <p:txBody>
          <a:bodyPr/>
          <a:lstStyle/>
          <a:p>
            <a:endParaRPr lang="en-US"/>
          </a:p>
        </p:txBody>
      </p:sp>
      <p:sp>
        <p:nvSpPr>
          <p:cNvPr id="12295" name="Line 10"/>
          <p:cNvSpPr>
            <a:spLocks noChangeShapeType="1"/>
          </p:cNvSpPr>
          <p:nvPr/>
        </p:nvSpPr>
        <p:spPr bwMode="auto">
          <a:xfrm>
            <a:off x="4705650" y="2112615"/>
            <a:ext cx="217488" cy="360362"/>
          </a:xfrm>
          <a:prstGeom prst="line">
            <a:avLst/>
          </a:prstGeom>
          <a:noFill/>
          <a:ln w="28575">
            <a:solidFill>
              <a:schemeClr val="tx1"/>
            </a:solidFill>
            <a:round/>
            <a:headEnd/>
            <a:tailEnd type="triangle" w="med" len="med"/>
          </a:ln>
        </p:spPr>
        <p:txBody>
          <a:bodyPr/>
          <a:lstStyle/>
          <a:p>
            <a:endParaRPr lang="en-US"/>
          </a:p>
        </p:txBody>
      </p:sp>
      <p:sp>
        <p:nvSpPr>
          <p:cNvPr id="12296" name="Line 11"/>
          <p:cNvSpPr>
            <a:spLocks noChangeShapeType="1"/>
          </p:cNvSpPr>
          <p:nvPr/>
        </p:nvSpPr>
        <p:spPr bwMode="auto">
          <a:xfrm>
            <a:off x="6748599" y="2095395"/>
            <a:ext cx="217487" cy="360362"/>
          </a:xfrm>
          <a:prstGeom prst="line">
            <a:avLst/>
          </a:prstGeom>
          <a:noFill/>
          <a:ln w="28575">
            <a:solidFill>
              <a:schemeClr val="tx1"/>
            </a:solidFill>
            <a:round/>
            <a:headEnd/>
            <a:tailEnd type="triangle" w="med" len="med"/>
          </a:ln>
        </p:spPr>
        <p:txBody>
          <a:bodyPr/>
          <a:lstStyle/>
          <a:p>
            <a:endParaRPr lang="en-US"/>
          </a:p>
        </p:txBody>
      </p:sp>
      <p:grpSp>
        <p:nvGrpSpPr>
          <p:cNvPr id="2" name="Group 19"/>
          <p:cNvGrpSpPr>
            <a:grpSpLocks/>
          </p:cNvGrpSpPr>
          <p:nvPr/>
        </p:nvGrpSpPr>
        <p:grpSpPr bwMode="auto">
          <a:xfrm>
            <a:off x="571500" y="4310065"/>
            <a:ext cx="8220076" cy="2547939"/>
            <a:chOff x="360" y="2715"/>
            <a:chExt cx="5178" cy="1605"/>
          </a:xfrm>
        </p:grpSpPr>
        <p:sp>
          <p:nvSpPr>
            <p:cNvPr id="56325" name="Rectangle 5"/>
            <p:cNvSpPr>
              <a:spLocks noChangeArrowheads="1"/>
            </p:cNvSpPr>
            <p:nvPr/>
          </p:nvSpPr>
          <p:spPr bwMode="auto">
            <a:xfrm>
              <a:off x="360" y="2715"/>
              <a:ext cx="5178" cy="1605"/>
            </a:xfrm>
            <a:prstGeom prst="rect">
              <a:avLst/>
            </a:prstGeom>
            <a:noFill/>
            <a:ln w="9525">
              <a:noFill/>
              <a:miter lim="800000"/>
              <a:headEnd/>
              <a:tailEnd/>
            </a:ln>
            <a:effectLst/>
          </p:spPr>
          <p:txBody>
            <a:bodyPr/>
            <a:lstStyle/>
            <a:p>
              <a:pPr marL="800100" lvl="1" indent="-342900">
                <a:lnSpc>
                  <a:spcPct val="80000"/>
                </a:lnSpc>
                <a:spcBef>
                  <a:spcPct val="20000"/>
                </a:spcBef>
                <a:buClr>
                  <a:schemeClr val="hlink"/>
                </a:buClr>
                <a:buSzPct val="90000"/>
                <a:buBlip>
                  <a:blip r:embed="rId3"/>
                </a:buBlip>
                <a:defRPr/>
              </a:pP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An example an assembler directive is</a:t>
              </a:r>
            </a:p>
            <a:p>
              <a:pPr marL="342900" indent="-342900" eaLnBrk="1" hangingPunct="1">
                <a:lnSpc>
                  <a:spcPct val="80000"/>
                </a:lnSpc>
                <a:spcBef>
                  <a:spcPct val="20000"/>
                </a:spcBef>
                <a:buClr>
                  <a:schemeClr val="hlink"/>
                </a:buClr>
                <a:buSzPct val="90000"/>
                <a:buFont typeface="Wingdings" pitchFamily="2" charset="2"/>
                <a:buNone/>
                <a:defRPr/>
              </a:pPr>
              <a:r>
                <a:rPr lang="en-US" sz="2400" dirty="0">
                  <a:latin typeface="Times New Roman" panose="02020603050405020304" pitchFamily="18" charset="0"/>
                  <a:cs typeface="Times New Roman" panose="02020603050405020304" pitchFamily="18" charset="0"/>
                </a:rPr>
                <a:t>		MAIN		PROC</a:t>
              </a:r>
            </a:p>
            <a:p>
              <a:pPr marL="342900" indent="-342900" eaLnBrk="1" hangingPunct="1">
                <a:lnSpc>
                  <a:spcPct val="80000"/>
                </a:lnSpc>
                <a:spcBef>
                  <a:spcPct val="20000"/>
                </a:spcBef>
                <a:buClr>
                  <a:schemeClr val="hlink"/>
                </a:buClr>
                <a:buSzPct val="90000"/>
                <a:buFont typeface="Wingdings" pitchFamily="2" charset="2"/>
                <a:buNone/>
                <a:defRPr/>
              </a:pPr>
              <a:endParaRPr lang="en-US" sz="2400" dirty="0">
                <a:latin typeface="Times New Roman" panose="02020603050405020304" pitchFamily="18" charset="0"/>
                <a:cs typeface="Times New Roman" panose="02020603050405020304" pitchFamily="18" charset="0"/>
              </a:endParaRPr>
            </a:p>
            <a:p>
              <a:pPr marL="742950" lvl="1" indent="-285750" eaLnBrk="1" hangingPunct="1">
                <a:lnSpc>
                  <a:spcPct val="80000"/>
                </a:lnSpc>
                <a:spcBef>
                  <a:spcPct val="20000"/>
                </a:spcBef>
                <a:buClr>
                  <a:srgbClr val="FFFF00"/>
                </a:buClr>
                <a:buFont typeface="Wingdings" pitchFamily="2" charset="2"/>
                <a:buChar char="Ø"/>
                <a:defRPr/>
              </a:pPr>
              <a:r>
                <a:rPr lang="en-US" sz="2400" dirty="0" smtClean="0">
                  <a:latin typeface="Times New Roman" panose="02020603050405020304" pitchFamily="18" charset="0"/>
                  <a:cs typeface="Times New Roman" panose="02020603050405020304" pitchFamily="18" charset="0"/>
                </a:rPr>
                <a:t>MAIN </a:t>
              </a:r>
              <a:r>
                <a:rPr lang="en-US" sz="2400" dirty="0">
                  <a:latin typeface="Times New Roman" panose="02020603050405020304" pitchFamily="18" charset="0"/>
                  <a:cs typeface="Times New Roman" panose="02020603050405020304" pitchFamily="18" charset="0"/>
                </a:rPr>
                <a:t>is the name, and the operation field contains  PROC</a:t>
              </a:r>
            </a:p>
            <a:p>
              <a:pPr marL="742950" lvl="1" indent="-285750" eaLnBrk="1" hangingPunct="1">
                <a:lnSpc>
                  <a:spcPct val="80000"/>
                </a:lnSpc>
                <a:spcBef>
                  <a:spcPct val="20000"/>
                </a:spcBef>
                <a:buClr>
                  <a:srgbClr val="FFFF00"/>
                </a:buClr>
                <a:buFont typeface="Wingdings" pitchFamily="2" charset="2"/>
                <a:buChar char="Ø"/>
                <a:defRPr/>
              </a:pPr>
              <a:r>
                <a:rPr lang="en-US" sz="2400" dirty="0">
                  <a:latin typeface="Times New Roman" panose="02020603050405020304" pitchFamily="18" charset="0"/>
                  <a:cs typeface="Times New Roman" panose="02020603050405020304" pitchFamily="18" charset="0"/>
                </a:rPr>
                <a:t>This particular directive creates a procedure called  MAIN  </a:t>
              </a:r>
            </a:p>
          </p:txBody>
        </p:sp>
        <p:sp>
          <p:nvSpPr>
            <p:cNvPr id="56332" name="Rectangle 12"/>
            <p:cNvSpPr>
              <a:spLocks noChangeArrowheads="1"/>
            </p:cNvSpPr>
            <p:nvPr/>
          </p:nvSpPr>
          <p:spPr bwMode="auto">
            <a:xfrm>
              <a:off x="1024" y="3168"/>
              <a:ext cx="3364" cy="291"/>
            </a:xfrm>
            <a:prstGeom prst="rect">
              <a:avLst/>
            </a:prstGeom>
            <a:noFill/>
            <a:ln w="9525">
              <a:noFill/>
              <a:miter lim="800000"/>
              <a:headEnd/>
              <a:tailEnd/>
            </a:ln>
            <a:effectLst/>
          </p:spPr>
          <p:txBody>
            <a:bodyPr wrap="none">
              <a:spAutoFit/>
            </a:bodyPr>
            <a:lstStyle/>
            <a:p>
              <a:pPr eaLnBrk="1" hangingPunct="1">
                <a:defRPr/>
              </a:pPr>
              <a:r>
                <a:rPr lang="en-US" sz="2400" b="1" dirty="0">
                  <a:latin typeface="Times New Roman" panose="02020603050405020304" pitchFamily="18" charset="0"/>
                  <a:cs typeface="Times New Roman" panose="02020603050405020304" pitchFamily="18" charset="0"/>
                </a:rPr>
                <a:t>name   operation  operand(s)  comment</a:t>
              </a:r>
            </a:p>
          </p:txBody>
        </p:sp>
        <p:sp>
          <p:nvSpPr>
            <p:cNvPr id="12300" name="Line 13"/>
            <p:cNvSpPr>
              <a:spLocks noChangeShapeType="1"/>
            </p:cNvSpPr>
            <p:nvPr/>
          </p:nvSpPr>
          <p:spPr bwMode="auto">
            <a:xfrm>
              <a:off x="1288" y="3087"/>
              <a:ext cx="137" cy="227"/>
            </a:xfrm>
            <a:prstGeom prst="line">
              <a:avLst/>
            </a:prstGeom>
            <a:noFill/>
            <a:ln w="28575">
              <a:solidFill>
                <a:schemeClr val="tx1"/>
              </a:solidFill>
              <a:round/>
              <a:headEnd/>
              <a:tailEnd type="triangle" w="med" len="med"/>
            </a:ln>
          </p:spPr>
          <p:txBody>
            <a:bodyPr/>
            <a:lstStyle/>
            <a:p>
              <a:endParaRPr lang="en-US" sz="2400">
                <a:latin typeface="Times New Roman" panose="02020603050405020304" pitchFamily="18" charset="0"/>
                <a:cs typeface="Times New Roman" panose="02020603050405020304" pitchFamily="18" charset="0"/>
              </a:endParaRPr>
            </a:p>
          </p:txBody>
        </p:sp>
        <p:sp>
          <p:nvSpPr>
            <p:cNvPr id="12301" name="Line 14"/>
            <p:cNvSpPr>
              <a:spLocks noChangeShapeType="1"/>
            </p:cNvSpPr>
            <p:nvPr/>
          </p:nvSpPr>
          <p:spPr bwMode="auto">
            <a:xfrm>
              <a:off x="2216" y="3087"/>
              <a:ext cx="137" cy="227"/>
            </a:xfrm>
            <a:prstGeom prst="line">
              <a:avLst/>
            </a:prstGeom>
            <a:noFill/>
            <a:ln w="28575">
              <a:solidFill>
                <a:schemeClr val="tx1"/>
              </a:solidFill>
              <a:round/>
              <a:headEnd/>
              <a:tailEnd type="triangle" w="med" len="med"/>
            </a:ln>
          </p:spPr>
          <p:txBody>
            <a:bodyPr/>
            <a:lstStyle/>
            <a:p>
              <a:endParaRPr lang="en-US" sz="2400">
                <a:latin typeface="Times New Roman" panose="02020603050405020304" pitchFamily="18" charset="0"/>
                <a:cs typeface="Times New Roman" panose="02020603050405020304" pitchFamily="18" charset="0"/>
              </a:endParaRPr>
            </a:p>
          </p:txBody>
        </p:sp>
      </p:grpSp>
      <p:sp>
        <p:nvSpPr>
          <p:cNvPr id="3" name="Slide Number Placeholder 2"/>
          <p:cNvSpPr>
            <a:spLocks noGrp="1"/>
          </p:cNvSpPr>
          <p:nvPr>
            <p:ph type="sldNum" sz="quarter" idx="12"/>
          </p:nvPr>
        </p:nvSpPr>
        <p:spPr/>
        <p:txBody>
          <a:bodyPr/>
          <a:lstStyle/>
          <a:p>
            <a:fld id="{666A1C7C-12C9-46AA-9616-6448CA26F0CE}" type="slidenum">
              <a:rPr lang="en-US" smtClean="0"/>
              <a:pPr/>
              <a:t>133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908720"/>
            <a:ext cx="8229600" cy="305702"/>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Statements</a:t>
            </a:r>
          </a:p>
        </p:txBody>
      </p:sp>
      <p:sp>
        <p:nvSpPr>
          <p:cNvPr id="54275" name="Rectangle 3"/>
          <p:cNvSpPr>
            <a:spLocks noGrp="1"/>
          </p:cNvSpPr>
          <p:nvPr>
            <p:ph type="body" sz="half" idx="1"/>
          </p:nvPr>
        </p:nvSpPr>
        <p:spPr>
          <a:xfrm>
            <a:off x="457200" y="2143115"/>
            <a:ext cx="8545513" cy="4381509"/>
          </a:xfrm>
        </p:spPr>
        <p:txBody>
          <a:bodyPr>
            <a:noAutofit/>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A Name field identifies a label, variable, or symbol.</a:t>
            </a:r>
          </a:p>
          <a:p>
            <a:pPr eaLnBrk="1" hangingPunct="1">
              <a:lnSpc>
                <a:spcPct val="80000"/>
              </a:lnSpc>
              <a:buFont typeface="Wingdings" pitchFamily="2" charset="2"/>
              <a:buNone/>
            </a:pPr>
            <a:r>
              <a:rPr lang="en-US" altLang="en-US" sz="2400" dirty="0">
                <a:latin typeface="Times New Roman" panose="02020603050405020304" pitchFamily="18" charset="0"/>
                <a:cs typeface="Times New Roman" panose="02020603050405020304" pitchFamily="18" charset="0"/>
              </a:rPr>
              <a:t>	It may contain any of the following character :                             A,B…..Z ; </a:t>
            </a:r>
            <a:r>
              <a:rPr lang="en-US" altLang="en-US" sz="2400" dirty="0" err="1" smtClean="0">
                <a:latin typeface="Times New Roman" panose="02020603050405020304" pitchFamily="18" charset="0"/>
                <a:cs typeface="Times New Roman" panose="02020603050405020304" pitchFamily="18" charset="0"/>
              </a:rPr>
              <a:t>a,b</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9 ; </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p>
          <a:p>
            <a:pPr>
              <a:lnSpc>
                <a:spcPct val="80000"/>
              </a:lnSpc>
              <a:buNone/>
            </a:pPr>
            <a:r>
              <a:rPr lang="en-US" altLang="en-US" sz="2400" dirty="0">
                <a:latin typeface="Times New Roman" panose="02020603050405020304" pitchFamily="18" charset="0"/>
                <a:cs typeface="Times New Roman" panose="02020603050405020304" pitchFamily="18" charset="0"/>
              </a:rPr>
              <a:t>    _  (underline) ; @ ; $ </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,1e</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….z ; </a:t>
            </a:r>
            <a:r>
              <a:rPr lang="en-US" altLang="en-US" sz="2400" dirty="0" smtClean="0">
                <a:latin typeface="Times New Roman" panose="02020603050405020304" pitchFamily="18" charset="0"/>
                <a:cs typeface="Times New Roman" panose="02020603050405020304" pitchFamily="18" charset="0"/>
              </a:rPr>
              <a:t>0riod</a:t>
            </a:r>
            <a:r>
              <a:rPr lang="en-US" altLang="en-US" sz="2400" dirty="0">
                <a:latin typeface="Times New Roman" panose="02020603050405020304" pitchFamily="18" charset="0"/>
                <a:cs typeface="Times New Roman" panose="02020603050405020304" pitchFamily="18" charset="0"/>
              </a:rPr>
              <a:t>)</a:t>
            </a:r>
          </a:p>
          <a:p>
            <a:pPr eaLnBrk="1" hangingPunct="1">
              <a:lnSpc>
                <a:spcPct val="80000"/>
              </a:lnSpc>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Only the first 31 characters are recognized</a:t>
            </a:r>
          </a:p>
          <a:p>
            <a:pPr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There is no distinction between uppercase and lower case letters.</a:t>
            </a:r>
          </a:p>
          <a:p>
            <a:pPr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The first character may not be a digit</a:t>
            </a:r>
          </a:p>
          <a:p>
            <a:pPr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If  it is used, the period  ( . ) may be used only as the first character.</a:t>
            </a:r>
          </a:p>
          <a:p>
            <a:pPr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A programmer-chosen name may not be the same as an assembler reserved word.</a:t>
            </a:r>
          </a:p>
        </p:txBody>
      </p:sp>
      <p:sp>
        <p:nvSpPr>
          <p:cNvPr id="54276" name="Rectangle 4"/>
          <p:cNvSpPr>
            <a:spLocks noChangeArrowheads="1"/>
          </p:cNvSpPr>
          <p:nvPr/>
        </p:nvSpPr>
        <p:spPr bwMode="auto">
          <a:xfrm>
            <a:off x="785786" y="1285860"/>
            <a:ext cx="6625532" cy="584775"/>
          </a:xfrm>
          <a:prstGeom prst="rect">
            <a:avLst/>
          </a:prstGeom>
          <a:noFill/>
          <a:ln w="9525">
            <a:noFill/>
            <a:miter lim="800000"/>
            <a:headEnd/>
            <a:tailEnd/>
          </a:ln>
          <a:effectLst/>
        </p:spPr>
        <p:txBody>
          <a:bodyPr wrap="none">
            <a:spAutoFit/>
          </a:bodyPr>
          <a:lstStyle/>
          <a:p>
            <a:pPr eaLnBrk="1" hangingPunct="1">
              <a:defRPr/>
            </a:pPr>
            <a:r>
              <a:rPr lang="en-US" sz="3200" dirty="0">
                <a:latin typeface="Times New Roman" panose="02020603050405020304" pitchFamily="18" charset="0"/>
                <a:cs typeface="Times New Roman" panose="02020603050405020304" pitchFamily="18" charset="0"/>
              </a:rPr>
              <a:t>name   operation  operand(s)  comment</a:t>
            </a:r>
          </a:p>
        </p:txBody>
      </p:sp>
      <p:sp>
        <p:nvSpPr>
          <p:cNvPr id="14341" name="AutoShape 5"/>
          <p:cNvSpPr>
            <a:spLocks noChangeArrowheads="1"/>
          </p:cNvSpPr>
          <p:nvPr/>
        </p:nvSpPr>
        <p:spPr bwMode="auto">
          <a:xfrm flipH="1" flipV="1">
            <a:off x="69850" y="1349375"/>
            <a:ext cx="720725" cy="720725"/>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 name="Slide Number Placeholder 1"/>
          <p:cNvSpPr>
            <a:spLocks noGrp="1"/>
          </p:cNvSpPr>
          <p:nvPr>
            <p:ph type="sldNum" sz="quarter" idx="12"/>
          </p:nvPr>
        </p:nvSpPr>
        <p:spPr/>
        <p:txBody>
          <a:bodyPr/>
          <a:lstStyle/>
          <a:p>
            <a:fld id="{666A1C7C-12C9-46AA-9616-6448CA26F0CE}" type="slidenum">
              <a:rPr lang="en-US" smtClean="0"/>
              <a:pPr/>
              <a:t>134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Effect transition="in" filter="fade">
                                      <p:cBhvr>
                                        <p:cTn id="7" dur="500"/>
                                        <p:tgtEl>
                                          <p:spTgt spid="54275">
                                            <p:txEl>
                                              <p:pRg st="4" end="4"/>
                                            </p:txEl>
                                          </p:spTgt>
                                        </p:tgtEl>
                                      </p:cBhvr>
                                    </p:animEffect>
                                    <p:anim calcmode="lin" valueType="num">
                                      <p:cBhvr>
                                        <p:cTn id="8"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542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4275">
                                            <p:txEl>
                                              <p:pRg st="5" end="5"/>
                                            </p:txEl>
                                          </p:spTgt>
                                        </p:tgtEl>
                                        <p:attrNameLst>
                                          <p:attrName>style.visibility</p:attrName>
                                        </p:attrNameLst>
                                      </p:cBhvr>
                                      <p:to>
                                        <p:strVal val="visible"/>
                                      </p:to>
                                    </p:set>
                                    <p:animEffect transition="in" filter="fade">
                                      <p:cBhvr>
                                        <p:cTn id="14" dur="500"/>
                                        <p:tgtEl>
                                          <p:spTgt spid="54275">
                                            <p:txEl>
                                              <p:pRg st="5" end="5"/>
                                            </p:txEl>
                                          </p:spTgt>
                                        </p:tgtEl>
                                      </p:cBhvr>
                                    </p:animEffect>
                                    <p:anim calcmode="lin" valueType="num">
                                      <p:cBhvr>
                                        <p:cTn id="15"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542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animEffect transition="in" filter="fade">
                                      <p:cBhvr>
                                        <p:cTn id="21" dur="500"/>
                                        <p:tgtEl>
                                          <p:spTgt spid="54275">
                                            <p:txEl>
                                              <p:pRg st="6" end="6"/>
                                            </p:txEl>
                                          </p:spTgt>
                                        </p:tgtEl>
                                      </p:cBhvr>
                                    </p:animEffect>
                                    <p:anim calcmode="lin" valueType="num">
                                      <p:cBhvr>
                                        <p:cTn id="22"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542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4275">
                                            <p:txEl>
                                              <p:pRg st="7" end="7"/>
                                            </p:txEl>
                                          </p:spTgt>
                                        </p:tgtEl>
                                        <p:attrNameLst>
                                          <p:attrName>style.visibility</p:attrName>
                                        </p:attrNameLst>
                                      </p:cBhvr>
                                      <p:to>
                                        <p:strVal val="visible"/>
                                      </p:to>
                                    </p:set>
                                    <p:animEffect transition="in" filter="fade">
                                      <p:cBhvr>
                                        <p:cTn id="28" dur="500"/>
                                        <p:tgtEl>
                                          <p:spTgt spid="54275">
                                            <p:txEl>
                                              <p:pRg st="7" end="7"/>
                                            </p:txEl>
                                          </p:spTgt>
                                        </p:tgtEl>
                                      </p:cBhvr>
                                    </p:animEffect>
                                    <p:anim calcmode="lin" valueType="num">
                                      <p:cBhvr>
                                        <p:cTn id="29"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5427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54275">
                                            <p:txEl>
                                              <p:pRg st="8" end="8"/>
                                            </p:txEl>
                                          </p:spTgt>
                                        </p:tgtEl>
                                        <p:attrNameLst>
                                          <p:attrName>style.visibility</p:attrName>
                                        </p:attrNameLst>
                                      </p:cBhvr>
                                      <p:to>
                                        <p:strVal val="visible"/>
                                      </p:to>
                                    </p:set>
                                    <p:animEffect transition="in" filter="fade">
                                      <p:cBhvr>
                                        <p:cTn id="35" dur="500"/>
                                        <p:tgtEl>
                                          <p:spTgt spid="54275">
                                            <p:txEl>
                                              <p:pRg st="8" end="8"/>
                                            </p:txEl>
                                          </p:spTgt>
                                        </p:tgtEl>
                                      </p:cBhvr>
                                    </p:animEffect>
                                    <p:anim calcmode="lin" valueType="num">
                                      <p:cBhvr>
                                        <p:cTn id="36"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p:cTn id="37" dur="500" fill="hold"/>
                                        <p:tgtEl>
                                          <p:spTgt spid="5427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909265"/>
            <a:ext cx="8229600" cy="422175"/>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Statements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16387" name="Rectangle 3"/>
          <p:cNvSpPr>
            <a:spLocks noGrp="1"/>
          </p:cNvSpPr>
          <p:nvPr>
            <p:ph type="body" sz="half" idx="1"/>
          </p:nvPr>
        </p:nvSpPr>
        <p:spPr>
          <a:xfrm>
            <a:off x="427038" y="2285992"/>
            <a:ext cx="8393112" cy="4356108"/>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Operation field is a predefined or reserved word</a:t>
            </a:r>
          </a:p>
          <a:p>
            <a:pPr lvl="1" eaLnBrk="1" hangingPunct="1">
              <a:lnSpc>
                <a:spcPct val="80000"/>
              </a:lnSpc>
              <a:buClr>
                <a:srgbClr val="FFFF00"/>
              </a:buClr>
              <a:buFont typeface="Wingdings" pitchFamily="2" charset="2"/>
              <a:buChar char="Ø"/>
            </a:pPr>
            <a:r>
              <a:rPr lang="en-US" altLang="en-US" sz="2400" dirty="0">
                <a:latin typeface="Times New Roman" panose="02020603050405020304" pitchFamily="18" charset="0"/>
                <a:cs typeface="Times New Roman" panose="02020603050405020304" pitchFamily="18" charset="0"/>
              </a:rPr>
              <a:t>mnemonic - symbolic operation code. </a:t>
            </a:r>
          </a:p>
          <a:p>
            <a:pPr lvl="2" eaLnBrk="1" hangingPunct="1">
              <a:lnSpc>
                <a:spcPct val="80000"/>
              </a:lnSpc>
              <a:buClr>
                <a:srgbClr val="FF3399"/>
              </a:buClr>
            </a:pPr>
            <a:r>
              <a:rPr lang="en-US" altLang="en-US" dirty="0">
                <a:latin typeface="Times New Roman" panose="02020603050405020304" pitchFamily="18" charset="0"/>
                <a:cs typeface="Times New Roman" panose="02020603050405020304" pitchFamily="18" charset="0"/>
              </a:rPr>
              <a:t>The assembler translates a symbolic </a:t>
            </a:r>
            <a:r>
              <a:rPr lang="en-US" altLang="en-US" dirty="0" err="1">
                <a:latin typeface="Times New Roman" panose="02020603050405020304" pitchFamily="18" charset="0"/>
                <a:cs typeface="Times New Roman" panose="02020603050405020304" pitchFamily="18" charset="0"/>
              </a:rPr>
              <a:t>opcode</a:t>
            </a:r>
            <a:r>
              <a:rPr lang="en-US" altLang="en-US" dirty="0">
                <a:latin typeface="Times New Roman" panose="02020603050405020304" pitchFamily="18" charset="0"/>
                <a:cs typeface="Times New Roman" panose="02020603050405020304" pitchFamily="18" charset="0"/>
              </a:rPr>
              <a:t> into a machine language </a:t>
            </a:r>
            <a:r>
              <a:rPr lang="en-US" altLang="en-US" dirty="0" err="1">
                <a:latin typeface="Times New Roman" panose="02020603050405020304" pitchFamily="18" charset="0"/>
                <a:cs typeface="Times New Roman" panose="02020603050405020304" pitchFamily="18" charset="0"/>
              </a:rPr>
              <a:t>opcode</a:t>
            </a:r>
            <a:r>
              <a:rPr lang="en-US" altLang="en-US" dirty="0">
                <a:latin typeface="Times New Roman" panose="02020603050405020304" pitchFamily="18" charset="0"/>
                <a:cs typeface="Times New Roman" panose="02020603050405020304" pitchFamily="18" charset="0"/>
              </a:rPr>
              <a:t>. </a:t>
            </a:r>
          </a:p>
          <a:p>
            <a:pPr lvl="2" eaLnBrk="1" hangingPunct="1">
              <a:lnSpc>
                <a:spcPct val="80000"/>
              </a:lnSpc>
              <a:buClr>
                <a:srgbClr val="FF3399"/>
              </a:buClr>
            </a:pPr>
            <a:r>
              <a:rPr lang="en-US" altLang="en-US" dirty="0" err="1">
                <a:latin typeface="Times New Roman" panose="02020603050405020304" pitchFamily="18" charset="0"/>
                <a:cs typeface="Times New Roman" panose="02020603050405020304" pitchFamily="18" charset="0"/>
              </a:rPr>
              <a:t>Opcode</a:t>
            </a:r>
            <a:r>
              <a:rPr lang="en-US" altLang="en-US" dirty="0">
                <a:latin typeface="Times New Roman" panose="02020603050405020304" pitchFamily="18" charset="0"/>
                <a:cs typeface="Times New Roman" panose="02020603050405020304" pitchFamily="18" charset="0"/>
              </a:rPr>
              <a:t> symbols often </a:t>
            </a:r>
            <a:r>
              <a:rPr lang="en-US" altLang="en-US" dirty="0" err="1">
                <a:latin typeface="Times New Roman" panose="02020603050405020304" pitchFamily="18" charset="0"/>
                <a:cs typeface="Times New Roman" panose="02020603050405020304" pitchFamily="18" charset="0"/>
              </a:rPr>
              <a:t>discribe</a:t>
            </a:r>
            <a:r>
              <a:rPr lang="en-US" altLang="en-US" dirty="0">
                <a:latin typeface="Times New Roman" panose="02020603050405020304" pitchFamily="18" charset="0"/>
                <a:cs typeface="Times New Roman" panose="02020603050405020304" pitchFamily="18" charset="0"/>
              </a:rPr>
              <a:t> the operation’s function; for example, MOV, ADD, SUB</a:t>
            </a:r>
          </a:p>
          <a:p>
            <a:pPr lvl="1" eaLnBrk="1" hangingPunct="1">
              <a:lnSpc>
                <a:spcPct val="80000"/>
              </a:lnSpc>
              <a:buClr>
                <a:srgbClr val="FFFF00"/>
              </a:buClr>
              <a:buFont typeface="Wingdings" pitchFamily="2" charset="2"/>
              <a:buChar char="Ø"/>
            </a:pPr>
            <a:r>
              <a:rPr lang="en-US" altLang="en-US" sz="2400" dirty="0" err="1">
                <a:latin typeface="Times New Roman" panose="02020603050405020304" pitchFamily="18" charset="0"/>
                <a:cs typeface="Times New Roman" panose="02020603050405020304" pitchFamily="18" charset="0"/>
              </a:rPr>
              <a:t>assemler</a:t>
            </a:r>
            <a:r>
              <a:rPr lang="en-US" altLang="en-US" sz="2400" dirty="0">
                <a:latin typeface="Times New Roman" panose="02020603050405020304" pitchFamily="18" charset="0"/>
                <a:cs typeface="Times New Roman" panose="02020603050405020304" pitchFamily="18" charset="0"/>
              </a:rPr>
              <a:t> directive - pseudo-operation code.</a:t>
            </a:r>
          </a:p>
          <a:p>
            <a:pPr lvl="2" eaLnBrk="1" hangingPunct="1">
              <a:lnSpc>
                <a:spcPct val="80000"/>
              </a:lnSpc>
              <a:buClr>
                <a:srgbClr val="FF3399"/>
              </a:buClr>
            </a:pPr>
            <a:r>
              <a:rPr lang="en-US" altLang="en-US" dirty="0">
                <a:latin typeface="Times New Roman" panose="02020603050405020304" pitchFamily="18" charset="0"/>
                <a:cs typeface="Times New Roman" panose="02020603050405020304" pitchFamily="18" charset="0"/>
              </a:rPr>
              <a:t>In an  assembler directive, the operation field contains a pseudo-operation code (pseudo-op) </a:t>
            </a:r>
          </a:p>
          <a:p>
            <a:pPr lvl="2" eaLnBrk="1" hangingPunct="1">
              <a:lnSpc>
                <a:spcPct val="80000"/>
              </a:lnSpc>
              <a:buClr>
                <a:srgbClr val="FF3399"/>
              </a:buClr>
            </a:pPr>
            <a:r>
              <a:rPr lang="en-US" altLang="en-US" dirty="0">
                <a:latin typeface="Times New Roman" panose="02020603050405020304" pitchFamily="18" charset="0"/>
                <a:cs typeface="Times New Roman" panose="02020603050405020304" pitchFamily="18" charset="0"/>
              </a:rPr>
              <a:t>Pseudo-op are not translated into machine code; for example the PROC pseudo-op is used to create a procedure</a:t>
            </a:r>
          </a:p>
          <a:p>
            <a:pPr lvl="1" eaLnBrk="1" hangingPunct="1">
              <a:lnSpc>
                <a:spcPct val="80000"/>
              </a:lnSpc>
              <a:buClr>
                <a:srgbClr val="FFFF00"/>
              </a:buClr>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52228" name="Rectangle 4"/>
          <p:cNvSpPr>
            <a:spLocks noChangeArrowheads="1"/>
          </p:cNvSpPr>
          <p:nvPr/>
        </p:nvSpPr>
        <p:spPr bwMode="auto">
          <a:xfrm>
            <a:off x="357158" y="1357298"/>
            <a:ext cx="7781925" cy="584775"/>
          </a:xfrm>
          <a:prstGeom prst="rect">
            <a:avLst/>
          </a:prstGeom>
          <a:noFill/>
          <a:ln w="9525">
            <a:noFill/>
            <a:miter lim="800000"/>
            <a:headEnd/>
            <a:tailEnd/>
          </a:ln>
          <a:effectLst/>
        </p:spPr>
        <p:txBody>
          <a:bodyPr wrap="square">
            <a:spAutoFit/>
          </a:bodyPr>
          <a:lstStyle/>
          <a:p>
            <a:pPr eaLnBrk="1" hangingPunct="1">
              <a:defRPr/>
            </a:pPr>
            <a:r>
              <a:rPr lang="en-US" sz="3200" dirty="0" smtClean="0">
                <a:latin typeface="Times New Roman" panose="02020603050405020304" pitchFamily="18" charset="0"/>
                <a:cs typeface="Times New Roman" panose="02020603050405020304" pitchFamily="18" charset="0"/>
              </a:rPr>
              <a:t>name   </a:t>
            </a:r>
            <a:r>
              <a:rPr lang="en-US" sz="3200" dirty="0">
                <a:latin typeface="Times New Roman" panose="02020603050405020304" pitchFamily="18" charset="0"/>
                <a:cs typeface="Times New Roman" panose="02020603050405020304" pitchFamily="18" charset="0"/>
              </a:rPr>
              <a:t>operation  operand(s)  comment</a:t>
            </a:r>
          </a:p>
        </p:txBody>
      </p:sp>
      <p:sp>
        <p:nvSpPr>
          <p:cNvPr id="16389" name="AutoShape 7"/>
          <p:cNvSpPr>
            <a:spLocks noChangeArrowheads="1"/>
          </p:cNvSpPr>
          <p:nvPr/>
        </p:nvSpPr>
        <p:spPr bwMode="auto">
          <a:xfrm rot="3071179">
            <a:off x="1275464" y="1746446"/>
            <a:ext cx="431800" cy="730250"/>
          </a:xfrm>
          <a:prstGeom prst="upArrow">
            <a:avLst>
              <a:gd name="adj1" fmla="val 39454"/>
              <a:gd name="adj2" fmla="val 76400"/>
            </a:avLst>
          </a:prstGeom>
          <a:solidFill>
            <a:schemeClr val="accent1"/>
          </a:solidFill>
          <a:ln w="9525">
            <a:solidFill>
              <a:schemeClr val="tx1"/>
            </a:solidFill>
            <a:miter lim="800000"/>
            <a:headEnd/>
            <a:tailEnd/>
          </a:ln>
        </p:spPr>
        <p:txBody>
          <a:bodyPr vert="eaVert" wrap="none" anchor="ctr"/>
          <a:lstStyle/>
          <a:p>
            <a:pPr eaLnBrk="1" hangingPunct="1"/>
            <a:endParaRPr lang="en-US" altLang="en-US"/>
          </a:p>
        </p:txBody>
      </p:sp>
      <p:sp>
        <p:nvSpPr>
          <p:cNvPr id="2" name="Slide Number Placeholder 1"/>
          <p:cNvSpPr>
            <a:spLocks noGrp="1"/>
          </p:cNvSpPr>
          <p:nvPr>
            <p:ph type="sldNum" sz="quarter" idx="12"/>
          </p:nvPr>
        </p:nvSpPr>
        <p:spPr/>
        <p:txBody>
          <a:bodyPr/>
          <a:lstStyle/>
          <a:p>
            <a:fld id="{666A1C7C-12C9-46AA-9616-6448CA26F0CE}"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908720"/>
            <a:ext cx="8229600" cy="35016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Statements</a:t>
            </a:r>
          </a:p>
        </p:txBody>
      </p:sp>
      <p:sp>
        <p:nvSpPr>
          <p:cNvPr id="18435" name="Rectangle 3"/>
          <p:cNvSpPr>
            <a:spLocks noGrp="1"/>
          </p:cNvSpPr>
          <p:nvPr>
            <p:ph type="body" sz="half" idx="1"/>
          </p:nvPr>
        </p:nvSpPr>
        <p:spPr>
          <a:xfrm>
            <a:off x="427038" y="2493416"/>
            <a:ext cx="8393112" cy="3887912"/>
          </a:xfrm>
        </p:spPr>
        <p:txBody>
          <a:bodyPr>
            <a:normAutofit lnSpcReduction="10000"/>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An operand field specifies the data that are to be acted on by the operation.</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An instruction may have zero, one, or two operands. For  example:</a:t>
            </a:r>
          </a:p>
          <a:p>
            <a:pPr lvl="2" eaLnBrk="1" hangingPunct="1">
              <a:lnSpc>
                <a:spcPct val="80000"/>
              </a:lnSpc>
              <a:buClr>
                <a:srgbClr val="FF3399"/>
              </a:buClr>
              <a:buFont typeface="Wingdings" pitchFamily="2" charset="2"/>
              <a:buChar char="§"/>
            </a:pPr>
            <a:r>
              <a:rPr lang="en-US" altLang="en-US" dirty="0">
                <a:latin typeface="Times New Roman" panose="02020603050405020304" pitchFamily="18" charset="0"/>
                <a:cs typeface="Times New Roman" panose="02020603050405020304" pitchFamily="18" charset="0"/>
              </a:rPr>
              <a:t>NOP			No operands; does nothing </a:t>
            </a:r>
          </a:p>
          <a:p>
            <a:pPr lvl="2" eaLnBrk="1" hangingPunct="1">
              <a:lnSpc>
                <a:spcPct val="80000"/>
              </a:lnSpc>
              <a:buClr>
                <a:srgbClr val="FF3399"/>
              </a:buClr>
              <a:buFont typeface="Wingdings" pitchFamily="2" charset="2"/>
              <a:buNone/>
            </a:pPr>
            <a:endParaRPr lang="en-US" altLang="en-US" dirty="0">
              <a:latin typeface="Times New Roman" panose="02020603050405020304" pitchFamily="18" charset="0"/>
              <a:cs typeface="Times New Roman" panose="02020603050405020304" pitchFamily="18" charset="0"/>
            </a:endParaRPr>
          </a:p>
          <a:p>
            <a:pPr lvl="2" eaLnBrk="1" hangingPunct="1">
              <a:lnSpc>
                <a:spcPct val="80000"/>
              </a:lnSpc>
              <a:buClr>
                <a:srgbClr val="FF3399"/>
              </a:buClr>
              <a:buFont typeface="Wingdings" pitchFamily="2" charset="2"/>
              <a:buChar char="§"/>
            </a:pPr>
            <a:r>
              <a:rPr lang="en-US" altLang="en-US" dirty="0">
                <a:latin typeface="Times New Roman" panose="02020603050405020304" pitchFamily="18" charset="0"/>
                <a:cs typeface="Times New Roman" panose="02020603050405020304" pitchFamily="18" charset="0"/>
              </a:rPr>
              <a:t>INC AX		</a:t>
            </a:r>
            <a:r>
              <a:rPr lang="en-US" altLang="en-US" dirty="0" smtClean="0">
                <a:latin typeface="Times New Roman" panose="02020603050405020304" pitchFamily="18" charset="0"/>
                <a:cs typeface="Times New Roman" panose="02020603050405020304" pitchFamily="18" charset="0"/>
              </a:rPr>
              <a:t>one </a:t>
            </a:r>
            <a:r>
              <a:rPr lang="en-US" altLang="en-US" dirty="0">
                <a:latin typeface="Times New Roman" panose="02020603050405020304" pitchFamily="18" charset="0"/>
                <a:cs typeface="Times New Roman" panose="02020603050405020304" pitchFamily="18" charset="0"/>
              </a:rPr>
              <a:t>operand; adds 1 to the 				contents of AX</a:t>
            </a:r>
          </a:p>
          <a:p>
            <a:pPr lvl="2" eaLnBrk="1" hangingPunct="1">
              <a:lnSpc>
                <a:spcPct val="80000"/>
              </a:lnSpc>
              <a:buClr>
                <a:srgbClr val="FF3399"/>
              </a:buClr>
              <a:buFont typeface="Wingdings" pitchFamily="2" charset="2"/>
              <a:buNone/>
            </a:pPr>
            <a:endParaRPr lang="en-US" altLang="en-US" dirty="0">
              <a:latin typeface="Times New Roman" panose="02020603050405020304" pitchFamily="18" charset="0"/>
              <a:cs typeface="Times New Roman" panose="02020603050405020304" pitchFamily="18" charset="0"/>
            </a:endParaRPr>
          </a:p>
          <a:p>
            <a:pPr lvl="2" eaLnBrk="1" hangingPunct="1">
              <a:lnSpc>
                <a:spcPct val="80000"/>
              </a:lnSpc>
              <a:buClr>
                <a:srgbClr val="FF3399"/>
              </a:buClr>
              <a:buFont typeface="Wingdings" pitchFamily="2" charset="2"/>
              <a:buChar char="§"/>
            </a:pPr>
            <a:r>
              <a:rPr lang="en-US" altLang="en-US" dirty="0">
                <a:latin typeface="Times New Roman" panose="02020603050405020304" pitchFamily="18" charset="0"/>
                <a:cs typeface="Times New Roman" panose="02020603050405020304" pitchFamily="18" charset="0"/>
              </a:rPr>
              <a:t>ADD </a:t>
            </a:r>
            <a:r>
              <a:rPr lang="en-US" altLang="en-US" dirty="0" smtClean="0">
                <a:latin typeface="Times New Roman" panose="02020603050405020304" pitchFamily="18" charset="0"/>
                <a:cs typeface="Times New Roman" panose="02020603050405020304" pitchFamily="18" charset="0"/>
              </a:rPr>
              <a:t>R1, 2</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two </a:t>
            </a:r>
            <a:r>
              <a:rPr lang="en-US" altLang="en-US" dirty="0">
                <a:latin typeface="Times New Roman" panose="02020603050405020304" pitchFamily="18" charset="0"/>
                <a:cs typeface="Times New Roman" panose="02020603050405020304" pitchFamily="18" charset="0"/>
              </a:rPr>
              <a:t>operands; adds 2 to the 				</a:t>
            </a:r>
            <a:r>
              <a:rPr lang="en-US" altLang="en-US" dirty="0" smtClean="0">
                <a:latin typeface="Times New Roman" panose="02020603050405020304" pitchFamily="18" charset="0"/>
                <a:cs typeface="Times New Roman" panose="02020603050405020304" pitchFamily="18" charset="0"/>
              </a:rPr>
              <a:t>contents </a:t>
            </a:r>
            <a:r>
              <a:rPr lang="en-US" altLang="en-US" dirty="0">
                <a:latin typeface="Times New Roman" panose="02020603050405020304" pitchFamily="18" charset="0"/>
                <a:cs typeface="Times New Roman" panose="02020603050405020304" pitchFamily="18" charset="0"/>
              </a:rPr>
              <a:t>of </a:t>
            </a:r>
            <a:r>
              <a:rPr lang="en-US" altLang="en-US" dirty="0" smtClean="0">
                <a:latin typeface="Times New Roman" panose="02020603050405020304" pitchFamily="18" charset="0"/>
                <a:cs typeface="Times New Roman" panose="02020603050405020304" pitchFamily="18" charset="0"/>
              </a:rPr>
              <a:t>register R1</a:t>
            </a:r>
            <a:endParaRPr lang="en-US" altLang="en-US" sz="2000" dirty="0">
              <a:latin typeface="Times New Roman" panose="02020603050405020304" pitchFamily="18" charset="0"/>
              <a:cs typeface="Times New Roman" panose="02020603050405020304" pitchFamily="18" charset="0"/>
            </a:endParaRPr>
          </a:p>
        </p:txBody>
      </p:sp>
      <p:sp>
        <p:nvSpPr>
          <p:cNvPr id="59396" name="Rectangle 4"/>
          <p:cNvSpPr>
            <a:spLocks noChangeArrowheads="1"/>
          </p:cNvSpPr>
          <p:nvPr/>
        </p:nvSpPr>
        <p:spPr bwMode="auto">
          <a:xfrm>
            <a:off x="395288" y="1481411"/>
            <a:ext cx="6625532" cy="584775"/>
          </a:xfrm>
          <a:prstGeom prst="rect">
            <a:avLst/>
          </a:prstGeom>
          <a:noFill/>
          <a:ln w="9525">
            <a:noFill/>
            <a:miter lim="800000"/>
            <a:headEnd/>
            <a:tailEnd/>
          </a:ln>
          <a:effectLst/>
        </p:spPr>
        <p:txBody>
          <a:bodyPr wrap="none">
            <a:spAutoFit/>
          </a:bodyPr>
          <a:lstStyle/>
          <a:p>
            <a:pPr eaLnBrk="1" hangingPunct="1">
              <a:defRPr/>
            </a:pPr>
            <a:r>
              <a:rPr lang="en-US" sz="3200" dirty="0">
                <a:latin typeface="Times New Roman" panose="02020603050405020304" pitchFamily="18" charset="0"/>
                <a:cs typeface="Times New Roman" panose="02020603050405020304" pitchFamily="18" charset="0"/>
              </a:rPr>
              <a:t>name   operation  operand(s)  comment</a:t>
            </a:r>
          </a:p>
        </p:txBody>
      </p:sp>
      <p:sp>
        <p:nvSpPr>
          <p:cNvPr id="18437" name="Line 7"/>
          <p:cNvSpPr>
            <a:spLocks noChangeShapeType="1"/>
          </p:cNvSpPr>
          <p:nvPr/>
        </p:nvSpPr>
        <p:spPr bwMode="auto">
          <a:xfrm flipV="1">
            <a:off x="1547813" y="1916063"/>
            <a:ext cx="2592387" cy="504825"/>
          </a:xfrm>
          <a:prstGeom prst="line">
            <a:avLst/>
          </a:prstGeom>
          <a:noFill/>
          <a:ln w="76200">
            <a:solidFill>
              <a:schemeClr val="tx1"/>
            </a:solidFill>
            <a:round/>
            <a:headEnd/>
            <a:tailEnd type="triangle" w="med" len="med"/>
          </a:ln>
        </p:spPr>
        <p:txBody>
          <a:bodyPr/>
          <a:lstStyle/>
          <a:p>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66A1C7C-12C9-46AA-9616-6448CA26F0CE}"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4922" y="997856"/>
            <a:ext cx="8229600" cy="494184"/>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Statements</a:t>
            </a:r>
          </a:p>
        </p:txBody>
      </p:sp>
      <p:sp>
        <p:nvSpPr>
          <p:cNvPr id="20483" name="Rectangle 3"/>
          <p:cNvSpPr>
            <a:spLocks noGrp="1"/>
          </p:cNvSpPr>
          <p:nvPr>
            <p:ph type="body" sz="half" idx="1"/>
          </p:nvPr>
        </p:nvSpPr>
        <p:spPr>
          <a:xfrm>
            <a:off x="428596" y="2500306"/>
            <a:ext cx="8393112" cy="3671888"/>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The comment field is used by the programmer to say something about what the statement does.</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A semicolon marks the beginning of this field, and the assembler ignores anything typed after semicolon.</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Comments are optional, but because assembly language is low level, it is almost impossible to understand an assembly language program without comments.</a:t>
            </a:r>
            <a:endParaRPr lang="en-US" altLang="en-US" sz="2800" dirty="0">
              <a:solidFill>
                <a:srgbClr val="FFFF00"/>
              </a:solidFill>
              <a:latin typeface="Times New Roman" panose="02020603050405020304" pitchFamily="18" charset="0"/>
              <a:cs typeface="Times New Roman" panose="02020603050405020304" pitchFamily="18" charset="0"/>
            </a:endParaRPr>
          </a:p>
        </p:txBody>
      </p:sp>
      <p:sp>
        <p:nvSpPr>
          <p:cNvPr id="61444" name="Rectangle 4"/>
          <p:cNvSpPr>
            <a:spLocks noChangeArrowheads="1"/>
          </p:cNvSpPr>
          <p:nvPr/>
        </p:nvSpPr>
        <p:spPr bwMode="auto">
          <a:xfrm>
            <a:off x="357158" y="1428736"/>
            <a:ext cx="6625532" cy="584775"/>
          </a:xfrm>
          <a:prstGeom prst="rect">
            <a:avLst/>
          </a:prstGeom>
          <a:noFill/>
          <a:ln w="9525">
            <a:noFill/>
            <a:miter lim="800000"/>
            <a:headEnd/>
            <a:tailEnd/>
          </a:ln>
          <a:effectLst/>
        </p:spPr>
        <p:txBody>
          <a:bodyPr wrap="none">
            <a:spAutoFit/>
          </a:bodyPr>
          <a:lstStyle/>
          <a:p>
            <a:pPr eaLnBrk="1" hangingPunct="1">
              <a:defRPr/>
            </a:pPr>
            <a:r>
              <a:rPr lang="en-US" sz="3200" dirty="0">
                <a:latin typeface="Times New Roman" panose="02020603050405020304" pitchFamily="18" charset="0"/>
                <a:cs typeface="Times New Roman" panose="02020603050405020304" pitchFamily="18" charset="0"/>
              </a:rPr>
              <a:t>name   operation  operand(s)  comment</a:t>
            </a:r>
          </a:p>
        </p:txBody>
      </p:sp>
      <p:sp>
        <p:nvSpPr>
          <p:cNvPr id="2" name="Slide Number Placeholder 1"/>
          <p:cNvSpPr>
            <a:spLocks noGrp="1"/>
          </p:cNvSpPr>
          <p:nvPr>
            <p:ph type="sldNum" sz="quarter" idx="12"/>
          </p:nvPr>
        </p:nvSpPr>
        <p:spPr/>
        <p:txBody>
          <a:bodyPr/>
          <a:lstStyle/>
          <a:p>
            <a:fld id="{666A1C7C-12C9-46AA-9616-6448CA26F0CE}"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908720"/>
            <a:ext cx="8229600" cy="50891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Data and Storage</a:t>
            </a:r>
          </a:p>
        </p:txBody>
      </p:sp>
      <p:sp>
        <p:nvSpPr>
          <p:cNvPr id="22531" name="Rectangle 3"/>
          <p:cNvSpPr>
            <a:spLocks noGrp="1"/>
          </p:cNvSpPr>
          <p:nvPr>
            <p:ph sz="half" idx="1"/>
          </p:nvPr>
        </p:nvSpPr>
        <p:spPr>
          <a:xfrm>
            <a:off x="457200" y="1600200"/>
            <a:ext cx="4033838" cy="4530725"/>
          </a:xfrm>
        </p:spPr>
        <p:txBody>
          <a:bodyPr/>
          <a:lstStyle/>
          <a:p>
            <a:pPr eaLnBrk="1" hangingPunct="1"/>
            <a:r>
              <a:rPr lang="en-US" altLang="en-US" dirty="0">
                <a:latin typeface="Times New Roman" panose="02020603050405020304" pitchFamily="18" charset="0"/>
                <a:cs typeface="Times New Roman" panose="02020603050405020304" pitchFamily="18" charset="0"/>
              </a:rPr>
              <a:t>Pseudo-ops to define data or reserve storage</a:t>
            </a:r>
          </a:p>
          <a:p>
            <a:pPr lvl="1" eaLnBrk="1" hangingPunct="1"/>
            <a:r>
              <a:rPr lang="en-US" altLang="en-US" dirty="0">
                <a:latin typeface="Times New Roman" panose="02020603050405020304" pitchFamily="18" charset="0"/>
                <a:cs typeface="Times New Roman" panose="02020603050405020304" pitchFamily="18" charset="0"/>
              </a:rPr>
              <a:t>DB - byte(s)</a:t>
            </a:r>
          </a:p>
          <a:p>
            <a:pPr lvl="1" eaLnBrk="1" hangingPunct="1"/>
            <a:r>
              <a:rPr lang="en-US" altLang="en-US" dirty="0">
                <a:latin typeface="Times New Roman" panose="02020603050405020304" pitchFamily="18" charset="0"/>
                <a:cs typeface="Times New Roman" panose="02020603050405020304" pitchFamily="18" charset="0"/>
              </a:rPr>
              <a:t>DW - word(s)</a:t>
            </a:r>
          </a:p>
          <a:p>
            <a:pPr lvl="1" eaLnBrk="1" hangingPunct="1"/>
            <a:r>
              <a:rPr lang="en-US" altLang="en-US" dirty="0">
                <a:latin typeface="Times New Roman" panose="02020603050405020304" pitchFamily="18" charset="0"/>
                <a:cs typeface="Times New Roman" panose="02020603050405020304" pitchFamily="18" charset="0"/>
              </a:rPr>
              <a:t>DD - </a:t>
            </a:r>
            <a:r>
              <a:rPr lang="en-US" altLang="en-US" dirty="0" err="1">
                <a:latin typeface="Times New Roman" panose="02020603050405020304" pitchFamily="18" charset="0"/>
                <a:cs typeface="Times New Roman" panose="02020603050405020304" pitchFamily="18" charset="0"/>
              </a:rPr>
              <a:t>doubleword</a:t>
            </a:r>
            <a:r>
              <a:rPr lang="en-US" altLang="en-US" dirty="0">
                <a:latin typeface="Times New Roman" panose="02020603050405020304" pitchFamily="18" charset="0"/>
                <a:cs typeface="Times New Roman" panose="02020603050405020304" pitchFamily="18" charset="0"/>
              </a:rPr>
              <a:t>(s)</a:t>
            </a:r>
          </a:p>
          <a:p>
            <a:pPr lvl="1" eaLnBrk="1" hangingPunct="1"/>
            <a:r>
              <a:rPr lang="en-US" altLang="en-US" dirty="0">
                <a:latin typeface="Times New Roman" panose="02020603050405020304" pitchFamily="18" charset="0"/>
                <a:cs typeface="Times New Roman" panose="02020603050405020304" pitchFamily="18" charset="0"/>
              </a:rPr>
              <a:t>DQ - </a:t>
            </a:r>
            <a:r>
              <a:rPr lang="en-US" altLang="en-US" dirty="0" err="1">
                <a:latin typeface="Times New Roman" panose="02020603050405020304" pitchFamily="18" charset="0"/>
                <a:cs typeface="Times New Roman" panose="02020603050405020304" pitchFamily="18" charset="0"/>
              </a:rPr>
              <a:t>quadword</a:t>
            </a:r>
            <a:r>
              <a:rPr lang="en-US" altLang="en-US" dirty="0">
                <a:latin typeface="Times New Roman" panose="02020603050405020304" pitchFamily="18" charset="0"/>
                <a:cs typeface="Times New Roman" panose="02020603050405020304" pitchFamily="18" charset="0"/>
              </a:rPr>
              <a:t>(s)</a:t>
            </a:r>
          </a:p>
          <a:p>
            <a:pPr lvl="1" eaLnBrk="1" hangingPunct="1"/>
            <a:r>
              <a:rPr lang="en-US" altLang="en-US" dirty="0">
                <a:latin typeface="Times New Roman" panose="02020603050405020304" pitchFamily="18" charset="0"/>
                <a:cs typeface="Times New Roman" panose="02020603050405020304" pitchFamily="18" charset="0"/>
              </a:rPr>
              <a:t>DT - </a:t>
            </a:r>
            <a:r>
              <a:rPr lang="en-US" altLang="en-US" dirty="0" err="1">
                <a:latin typeface="Times New Roman" panose="02020603050405020304" pitchFamily="18" charset="0"/>
                <a:cs typeface="Times New Roman" panose="02020603050405020304" pitchFamily="18" charset="0"/>
              </a:rPr>
              <a:t>tenbyte</a:t>
            </a:r>
            <a:r>
              <a:rPr lang="en-US" altLang="en-US" dirty="0">
                <a:latin typeface="Times New Roman" panose="02020603050405020304" pitchFamily="18" charset="0"/>
                <a:cs typeface="Times New Roman" panose="02020603050405020304" pitchFamily="18" charset="0"/>
              </a:rPr>
              <a:t>(s)</a:t>
            </a:r>
          </a:p>
        </p:txBody>
      </p:sp>
      <p:sp>
        <p:nvSpPr>
          <p:cNvPr id="22532" name="Rectangle 4"/>
          <p:cNvSpPr>
            <a:spLocks noGrp="1"/>
          </p:cNvSpPr>
          <p:nvPr>
            <p:ph sz="half" idx="2"/>
          </p:nvPr>
        </p:nvSpPr>
        <p:spPr>
          <a:xfrm>
            <a:off x="4652963" y="1600200"/>
            <a:ext cx="4033837" cy="4530725"/>
          </a:xfrm>
        </p:spPr>
        <p:txBody>
          <a:bodyPr/>
          <a:lstStyle/>
          <a:p>
            <a:pPr eaLnBrk="1" hangingPunct="1"/>
            <a:r>
              <a:rPr lang="en-US" altLang="en-US" dirty="0">
                <a:latin typeface="Times New Roman" panose="02020603050405020304" pitchFamily="18" charset="0"/>
                <a:cs typeface="Times New Roman" panose="02020603050405020304" pitchFamily="18" charset="0"/>
              </a:rPr>
              <a:t>These directives require one or more operands</a:t>
            </a:r>
          </a:p>
          <a:p>
            <a:pPr lvl="1" eaLnBrk="1" hangingPunct="1"/>
            <a:r>
              <a:rPr lang="en-US" altLang="en-US" dirty="0">
                <a:latin typeface="Times New Roman" panose="02020603050405020304" pitchFamily="18" charset="0"/>
                <a:cs typeface="Times New Roman" panose="02020603050405020304" pitchFamily="18" charset="0"/>
              </a:rPr>
              <a:t>define memory contents</a:t>
            </a:r>
          </a:p>
          <a:p>
            <a:pPr lvl="1" eaLnBrk="1" hangingPunct="1"/>
            <a:r>
              <a:rPr lang="en-US" altLang="en-US" dirty="0">
                <a:latin typeface="Times New Roman" panose="02020603050405020304" pitchFamily="18" charset="0"/>
                <a:cs typeface="Times New Roman" panose="02020603050405020304" pitchFamily="18" charset="0"/>
              </a:rPr>
              <a:t>specify amount of storage to reserve for run-time data</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908720"/>
            <a:ext cx="8229600" cy="50891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Defining </a:t>
            </a:r>
            <a:r>
              <a:rPr lang="en-US" sz="3600" dirty="0">
                <a:solidFill>
                  <a:srgbClr val="FF0000"/>
                </a:solidFill>
                <a:latin typeface="Times New Roman" panose="02020603050405020304" pitchFamily="18" charset="0"/>
                <a:cs typeface="Times New Roman" panose="02020603050405020304" pitchFamily="18" charset="0"/>
              </a:rPr>
              <a:t>Data</a:t>
            </a:r>
          </a:p>
        </p:txBody>
      </p:sp>
      <p:sp>
        <p:nvSpPr>
          <p:cNvPr id="24579" name="Rectangle 3"/>
          <p:cNvSpPr>
            <a:spLocks noGrp="1"/>
          </p:cNvSpPr>
          <p:nvPr>
            <p:ph sz="half" idx="1"/>
          </p:nvPr>
        </p:nvSpPr>
        <p:spPr>
          <a:xfrm>
            <a:off x="457200" y="1600200"/>
            <a:ext cx="4033838" cy="4530725"/>
          </a:xfrm>
        </p:spPr>
        <p:txBody>
          <a:bodyPr/>
          <a:lstStyle/>
          <a:p>
            <a:pPr eaLnBrk="1" hangingPunct="1"/>
            <a:r>
              <a:rPr lang="en-US" altLang="en-US">
                <a:latin typeface="Times New Roman" panose="02020603050405020304" pitchFamily="18" charset="0"/>
                <a:cs typeface="Times New Roman" panose="02020603050405020304" pitchFamily="18" charset="0"/>
              </a:rPr>
              <a:t>Numeric data values</a:t>
            </a:r>
          </a:p>
          <a:p>
            <a:pPr lvl="1" eaLnBrk="1" hangingPunct="1"/>
            <a:r>
              <a:rPr lang="en-US" altLang="en-US">
                <a:latin typeface="Times New Roman" panose="02020603050405020304" pitchFamily="18" charset="0"/>
                <a:cs typeface="Times New Roman" panose="02020603050405020304" pitchFamily="18" charset="0"/>
              </a:rPr>
              <a:t>100 - decimal</a:t>
            </a:r>
          </a:p>
          <a:p>
            <a:pPr lvl="1" eaLnBrk="1" hangingPunct="1"/>
            <a:r>
              <a:rPr lang="en-US" altLang="en-US">
                <a:latin typeface="Times New Roman" panose="02020603050405020304" pitchFamily="18" charset="0"/>
                <a:cs typeface="Times New Roman" panose="02020603050405020304" pitchFamily="18" charset="0"/>
              </a:rPr>
              <a:t>100B - binary</a:t>
            </a:r>
          </a:p>
          <a:p>
            <a:pPr lvl="1" eaLnBrk="1" hangingPunct="1"/>
            <a:r>
              <a:rPr lang="en-US" altLang="en-US">
                <a:latin typeface="Times New Roman" panose="02020603050405020304" pitchFamily="18" charset="0"/>
                <a:cs typeface="Times New Roman" panose="02020603050405020304" pitchFamily="18" charset="0"/>
              </a:rPr>
              <a:t>100H - hexadecimal</a:t>
            </a:r>
          </a:p>
          <a:p>
            <a:pPr lvl="1" eaLnBrk="1" hangingPunct="1"/>
            <a:r>
              <a:rPr lang="en-US" altLang="en-US">
                <a:latin typeface="Times New Roman" panose="02020603050405020304" pitchFamily="18" charset="0"/>
                <a:cs typeface="Times New Roman" panose="02020603050405020304" pitchFamily="18" charset="0"/>
              </a:rPr>
              <a:t>'100' - ASCII</a:t>
            </a:r>
          </a:p>
          <a:p>
            <a:pPr lvl="1" eaLnBrk="1" hangingPunct="1"/>
            <a:r>
              <a:rPr lang="en-US" altLang="en-US">
                <a:latin typeface="Times New Roman" panose="02020603050405020304" pitchFamily="18" charset="0"/>
                <a:cs typeface="Times New Roman" panose="02020603050405020304" pitchFamily="18" charset="0"/>
              </a:rPr>
              <a:t>"100" - ASCII</a:t>
            </a:r>
          </a:p>
          <a:p>
            <a:pPr eaLnBrk="1" hangingPunct="1"/>
            <a:r>
              <a:rPr lang="en-US" altLang="en-US">
                <a:latin typeface="Times New Roman" panose="02020603050405020304" pitchFamily="18" charset="0"/>
                <a:cs typeface="Times New Roman" panose="02020603050405020304" pitchFamily="18" charset="0"/>
              </a:rPr>
              <a:t>Use the appropriate DEFINE directive (byte, word, etc.)</a:t>
            </a:r>
          </a:p>
        </p:txBody>
      </p:sp>
      <p:sp>
        <p:nvSpPr>
          <p:cNvPr id="24580" name="Rectangle 4"/>
          <p:cNvSpPr>
            <a:spLocks noGrp="1"/>
          </p:cNvSpPr>
          <p:nvPr>
            <p:ph sz="half" idx="2"/>
          </p:nvPr>
        </p:nvSpPr>
        <p:spPr>
          <a:xfrm>
            <a:off x="4652963" y="1600200"/>
            <a:ext cx="4033837" cy="4530725"/>
          </a:xfrm>
        </p:spPr>
        <p:txBody>
          <a:bodyPr/>
          <a:lstStyle/>
          <a:p>
            <a:pPr eaLnBrk="1" hangingPunct="1"/>
            <a:r>
              <a:rPr lang="en-US" altLang="en-US">
                <a:latin typeface="Times New Roman" panose="02020603050405020304" pitchFamily="18" charset="0"/>
                <a:cs typeface="Times New Roman" panose="02020603050405020304" pitchFamily="18" charset="0"/>
              </a:rPr>
              <a:t>A list of values may be used - the following creates 4 consecutive words</a:t>
            </a:r>
          </a:p>
          <a:p>
            <a:pPr lvl="1" eaLnBrk="1" hangingPunct="1">
              <a:buFontTx/>
              <a:buNone/>
            </a:pPr>
            <a:r>
              <a:rPr lang="en-US" altLang="en-US" b="1">
                <a:latin typeface="Times New Roman" panose="02020603050405020304" pitchFamily="18" charset="0"/>
                <a:cs typeface="Times New Roman" panose="02020603050405020304" pitchFamily="18" charset="0"/>
              </a:rPr>
              <a:t>DW 40CH,10B,-13,0</a:t>
            </a:r>
            <a:endParaRPr lang="en-US" altLang="en-US">
              <a:latin typeface="Times New Roman" panose="02020603050405020304" pitchFamily="18" charset="0"/>
              <a:cs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A ? represents an uninitialized storage location</a:t>
            </a:r>
          </a:p>
          <a:p>
            <a:pPr lvl="1" eaLnBrk="1" hangingPunct="1">
              <a:buFontTx/>
              <a:buNone/>
            </a:pPr>
            <a:r>
              <a:rPr lang="en-US" altLang="en-US" b="1">
                <a:latin typeface="Times New Roman" panose="02020603050405020304" pitchFamily="18" charset="0"/>
                <a:cs typeface="Times New Roman" panose="02020603050405020304" pitchFamily="18" charset="0"/>
              </a:rPr>
              <a:t>DB 255,?,-128,'X'</a:t>
            </a:r>
            <a:endParaRPr lang="en-US" alt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A1BA3B-067A-4F1E-834C-23CFC61471D6}"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22531" name="Rectangle 2"/>
          <p:cNvSpPr>
            <a:spLocks noGrp="1" noChangeArrowheads="1"/>
          </p:cNvSpPr>
          <p:nvPr>
            <p:ph type="title"/>
          </p:nvPr>
        </p:nvSpPr>
        <p:spPr>
          <a:xfrm>
            <a:off x="457200" y="764704"/>
            <a:ext cx="8229600" cy="716012"/>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Memory unit (contd..)</a:t>
            </a:r>
          </a:p>
        </p:txBody>
      </p:sp>
      <p:sp>
        <p:nvSpPr>
          <p:cNvPr id="22532" name="Rectangle 3"/>
          <p:cNvSpPr>
            <a:spLocks noGrp="1" noChangeArrowheads="1"/>
          </p:cNvSpPr>
          <p:nvPr>
            <p:ph type="body" idx="1"/>
          </p:nvPr>
        </p:nvSpPr>
        <p:spPr>
          <a:xfrm>
            <a:off x="457200" y="1480716"/>
            <a:ext cx="8363272" cy="4900612"/>
          </a:xfrm>
        </p:spPr>
        <p:txBody>
          <a:bodyPr>
            <a:normAutofit fontScale="92500"/>
          </a:bodyPr>
          <a:lstStyle/>
          <a:p>
            <a:r>
              <a:rPr lang="en-US" dirty="0" smtClean="0">
                <a:latin typeface="Times New Roman" panose="02020603050405020304" pitchFamily="18" charset="0"/>
                <a:cs typeface="Times New Roman" panose="02020603050405020304" pitchFamily="18" charset="0"/>
              </a:rPr>
              <a:t>Processor reads/writes to/from memory based on the memory address:</a:t>
            </a:r>
          </a:p>
          <a:p>
            <a:pPr lvl="1"/>
            <a:r>
              <a:rPr lang="en-US" sz="1800" dirty="0" smtClean="0">
                <a:latin typeface="Times New Roman" panose="02020603050405020304" pitchFamily="18" charset="0"/>
                <a:cs typeface="Times New Roman" panose="02020603050405020304" pitchFamily="18" charset="0"/>
              </a:rPr>
              <a:t>Access any word location in a short and fixed amount of time based on the address.</a:t>
            </a:r>
          </a:p>
          <a:p>
            <a:pPr lvl="1"/>
            <a:r>
              <a:rPr lang="en-US" sz="1800" dirty="0" smtClean="0">
                <a:latin typeface="Times New Roman" panose="02020603050405020304" pitchFamily="18" charset="0"/>
                <a:cs typeface="Times New Roman" panose="02020603050405020304" pitchFamily="18" charset="0"/>
              </a:rPr>
              <a:t>Random Access Memory (RAM) provides fixed access time independent of the location of the word. </a:t>
            </a:r>
          </a:p>
          <a:p>
            <a:pPr lvl="1"/>
            <a:r>
              <a:rPr lang="en-US" sz="1800" dirty="0" smtClean="0">
                <a:latin typeface="Times New Roman" panose="02020603050405020304" pitchFamily="18" charset="0"/>
                <a:cs typeface="Times New Roman" panose="02020603050405020304" pitchFamily="18" charset="0"/>
              </a:rPr>
              <a:t>Access time is known as “Memory Access Time”.</a:t>
            </a:r>
          </a:p>
          <a:p>
            <a:r>
              <a:rPr lang="en-US" dirty="0" smtClean="0">
                <a:latin typeface="Times New Roman" panose="02020603050405020304" pitchFamily="18" charset="0"/>
                <a:cs typeface="Times New Roman" panose="02020603050405020304" pitchFamily="18" charset="0"/>
              </a:rPr>
              <a:t>Memory and processor have to “communicate” with each other in order to read/write information.</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In order to reduce “communication time”, a small amount of RAM (known as Cache) is tightly coupled with the processor.</a:t>
            </a:r>
          </a:p>
          <a:p>
            <a:r>
              <a:rPr lang="en-US" sz="1800" dirty="0" smtClean="0">
                <a:latin typeface="Times New Roman" panose="02020603050405020304" pitchFamily="18" charset="0"/>
                <a:cs typeface="Times New Roman" panose="02020603050405020304" pitchFamily="18" charset="0"/>
              </a:rPr>
              <a:t>Modern computers have three to four levels of RAM units with different speeds and sizes:</a:t>
            </a:r>
          </a:p>
          <a:p>
            <a:pPr lvl="1"/>
            <a:r>
              <a:rPr lang="en-US" sz="1800" dirty="0" smtClean="0">
                <a:latin typeface="Times New Roman" panose="02020603050405020304" pitchFamily="18" charset="0"/>
                <a:cs typeface="Times New Roman" panose="02020603050405020304" pitchFamily="18" charset="0"/>
              </a:rPr>
              <a:t>Fastest, smallest known as Cache</a:t>
            </a:r>
          </a:p>
          <a:p>
            <a:pPr lvl="1"/>
            <a:r>
              <a:rPr lang="en-US" sz="1800" dirty="0" smtClean="0">
                <a:latin typeface="Times New Roman" panose="02020603050405020304" pitchFamily="18" charset="0"/>
                <a:cs typeface="Times New Roman" panose="02020603050405020304" pitchFamily="18" charset="0"/>
              </a:rPr>
              <a:t>Slowest, largest known as Main memory.</a:t>
            </a:r>
          </a:p>
          <a:p>
            <a:pPr lvl="1"/>
            <a:endParaRPr lang="en-US" sz="1800" dirty="0" smtClean="0">
              <a:latin typeface="Times New Roman" panose="02020603050405020304" pitchFamily="18" charset="0"/>
              <a:cs typeface="Times New Roman" panose="02020603050405020304" pitchFamily="18" charset="0"/>
            </a:endParaRPr>
          </a:p>
          <a:p>
            <a:pPr lvl="1"/>
            <a:endParaRPr lang="en-US" sz="18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35156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908720"/>
            <a:ext cx="8229600" cy="508918"/>
          </a:xfrm>
        </p:spPr>
        <p:txBody>
          <a:bodyPr>
            <a:normAutofit fontScale="90000"/>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Naming </a:t>
            </a:r>
            <a:r>
              <a:rPr lang="en-US" sz="3600" dirty="0">
                <a:solidFill>
                  <a:srgbClr val="FF0000"/>
                </a:solidFill>
                <a:latin typeface="Times New Roman" panose="02020603050405020304" pitchFamily="18" charset="0"/>
                <a:cs typeface="Times New Roman" panose="02020603050405020304" pitchFamily="18" charset="0"/>
              </a:rPr>
              <a:t>Storage Locations</a:t>
            </a:r>
          </a:p>
        </p:txBody>
      </p:sp>
      <p:sp>
        <p:nvSpPr>
          <p:cNvPr id="26627" name="Rectangle 3"/>
          <p:cNvSpPr>
            <a:spLocks noGrp="1"/>
          </p:cNvSpPr>
          <p:nvPr>
            <p:ph sz="half" idx="1"/>
          </p:nvPr>
        </p:nvSpPr>
        <p:spPr>
          <a:xfrm>
            <a:off x="457200" y="1600200"/>
            <a:ext cx="4033838" cy="4530725"/>
          </a:xfrm>
        </p:spPr>
        <p:txBody>
          <a:bodyPr/>
          <a:lstStyle/>
          <a:p>
            <a:pPr eaLnBrk="1" hangingPunct="1"/>
            <a:r>
              <a:rPr lang="en-US" altLang="en-US" dirty="0">
                <a:latin typeface="Times New Roman" panose="02020603050405020304" pitchFamily="18" charset="0"/>
                <a:cs typeface="Times New Roman" panose="02020603050405020304" pitchFamily="18" charset="0"/>
              </a:rPr>
              <a:t>Names can be associated with storage locations</a:t>
            </a:r>
          </a:p>
          <a:p>
            <a:pPr lvl="1" eaLnBrk="1" hangingPunct="1">
              <a:lnSpc>
                <a:spcPct val="90000"/>
              </a:lnSpc>
              <a:buFontTx/>
              <a:buNone/>
            </a:pPr>
            <a:r>
              <a:rPr lang="en-US" altLang="en-US" b="1" dirty="0" err="1">
                <a:latin typeface="Times New Roman" panose="02020603050405020304" pitchFamily="18" charset="0"/>
                <a:cs typeface="Times New Roman" panose="02020603050405020304" pitchFamily="18" charset="0"/>
              </a:rPr>
              <a:t>ANum</a:t>
            </a:r>
            <a:r>
              <a:rPr lang="en-US" altLang="en-US" b="1" dirty="0">
                <a:latin typeface="Times New Roman" panose="02020603050405020304" pitchFamily="18" charset="0"/>
                <a:cs typeface="Times New Roman" panose="02020603050405020304" pitchFamily="18" charset="0"/>
              </a:rPr>
              <a:t> DB -4</a:t>
            </a:r>
          </a:p>
          <a:p>
            <a:pPr lvl="1" eaLnBrk="1" hangingPunct="1">
              <a:lnSpc>
                <a:spcPct val="90000"/>
              </a:lnSpc>
              <a:buFontTx/>
              <a:buNone/>
            </a:pPr>
            <a:r>
              <a:rPr lang="en-US" altLang="en-US" b="1" dirty="0">
                <a:latin typeface="Times New Roman" panose="02020603050405020304" pitchFamily="18" charset="0"/>
                <a:cs typeface="Times New Roman" panose="02020603050405020304" pitchFamily="18" charset="0"/>
              </a:rPr>
              <a:t> DW 17</a:t>
            </a:r>
          </a:p>
          <a:p>
            <a:pPr lvl="1" eaLnBrk="1" hangingPunct="1">
              <a:lnSpc>
                <a:spcPct val="90000"/>
              </a:lnSpc>
              <a:buFontTx/>
              <a:buNone/>
            </a:pPr>
            <a:r>
              <a:rPr lang="en-US" altLang="en-US" b="1" dirty="0">
                <a:latin typeface="Times New Roman" panose="02020603050405020304" pitchFamily="18" charset="0"/>
                <a:cs typeface="Times New Roman" panose="02020603050405020304" pitchFamily="18" charset="0"/>
              </a:rPr>
              <a:t>ONE</a:t>
            </a:r>
          </a:p>
          <a:p>
            <a:pPr lvl="1" eaLnBrk="1" hangingPunct="1">
              <a:lnSpc>
                <a:spcPct val="90000"/>
              </a:lnSpc>
              <a:buFontTx/>
              <a:buNone/>
            </a:pPr>
            <a:r>
              <a:rPr lang="en-US" altLang="en-US" b="1" dirty="0">
                <a:latin typeface="Times New Roman" panose="02020603050405020304" pitchFamily="18" charset="0"/>
                <a:cs typeface="Times New Roman" panose="02020603050405020304" pitchFamily="18" charset="0"/>
              </a:rPr>
              <a:t>UNO DW 1</a:t>
            </a:r>
          </a:p>
          <a:p>
            <a:pPr lvl="1" eaLnBrk="1" hangingPunct="1">
              <a:lnSpc>
                <a:spcPct val="90000"/>
              </a:lnSpc>
              <a:buFontTx/>
              <a:buNone/>
            </a:pPr>
            <a:r>
              <a:rPr lang="en-US" altLang="en-US" b="1" dirty="0">
                <a:latin typeface="Times New Roman" panose="02020603050405020304" pitchFamily="18" charset="0"/>
                <a:cs typeface="Times New Roman" panose="02020603050405020304" pitchFamily="18" charset="0"/>
              </a:rPr>
              <a:t>X DD ?</a:t>
            </a:r>
          </a:p>
          <a:p>
            <a:pPr eaLnBrk="1" hangingPunct="1"/>
            <a:r>
              <a:rPr lang="en-US" altLang="en-US" dirty="0">
                <a:latin typeface="Times New Roman" panose="02020603050405020304" pitchFamily="18" charset="0"/>
                <a:cs typeface="Times New Roman" panose="02020603050405020304" pitchFamily="18" charset="0"/>
              </a:rPr>
              <a:t>These names are called variables</a:t>
            </a:r>
          </a:p>
        </p:txBody>
      </p:sp>
      <p:sp>
        <p:nvSpPr>
          <p:cNvPr id="26628" name="Rectangle 4"/>
          <p:cNvSpPr>
            <a:spLocks noGrp="1"/>
          </p:cNvSpPr>
          <p:nvPr>
            <p:ph sz="half" idx="2"/>
          </p:nvPr>
        </p:nvSpPr>
        <p:spPr>
          <a:xfrm>
            <a:off x="4652963" y="1600200"/>
            <a:ext cx="4033837" cy="4530725"/>
          </a:xfrm>
        </p:spPr>
        <p:txBody>
          <a:bodyPr/>
          <a:lstStyle/>
          <a:p>
            <a:pPr eaLnBrk="1" hangingPunct="1"/>
            <a:r>
              <a:rPr lang="en-US" altLang="en-US" dirty="0" err="1">
                <a:latin typeface="Times New Roman" panose="02020603050405020304" pitchFamily="18" charset="0"/>
                <a:cs typeface="Times New Roman" panose="02020603050405020304" pitchFamily="18" charset="0"/>
              </a:rPr>
              <a:t>ANum</a:t>
            </a:r>
            <a:r>
              <a:rPr lang="en-US" altLang="en-US" dirty="0">
                <a:latin typeface="Times New Roman" panose="02020603050405020304" pitchFamily="18" charset="0"/>
                <a:cs typeface="Times New Roman" panose="02020603050405020304" pitchFamily="18" charset="0"/>
              </a:rPr>
              <a:t> refers to a byte storage location, initialized to </a:t>
            </a:r>
            <a:r>
              <a:rPr lang="en-US" altLang="en-US" dirty="0" smtClean="0">
                <a:latin typeface="Times New Roman" panose="02020603050405020304" pitchFamily="18" charset="0"/>
                <a:cs typeface="Times New Roman" panose="02020603050405020304" pitchFamily="18" charset="0"/>
              </a:rPr>
              <a:t>-4</a:t>
            </a: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The next word has no associated name</a:t>
            </a:r>
          </a:p>
          <a:p>
            <a:pPr eaLnBrk="1" hangingPunct="1"/>
            <a:r>
              <a:rPr lang="en-US" altLang="en-US" dirty="0">
                <a:latin typeface="Times New Roman" panose="02020603050405020304" pitchFamily="18" charset="0"/>
                <a:cs typeface="Times New Roman" panose="02020603050405020304" pitchFamily="18" charset="0"/>
              </a:rPr>
              <a:t>ONE and UNO refer to the same word</a:t>
            </a:r>
          </a:p>
          <a:p>
            <a:pPr eaLnBrk="1" hangingPunct="1"/>
            <a:r>
              <a:rPr lang="en-US" altLang="en-US" dirty="0">
                <a:latin typeface="Times New Roman" panose="02020603050405020304" pitchFamily="18" charset="0"/>
                <a:cs typeface="Times New Roman" panose="02020603050405020304" pitchFamily="18" charset="0"/>
              </a:rPr>
              <a:t>X is an </a:t>
            </a:r>
            <a:r>
              <a:rPr lang="en-US" altLang="en-US" dirty="0" err="1">
                <a:latin typeface="Times New Roman" panose="02020603050405020304" pitchFamily="18" charset="0"/>
                <a:cs typeface="Times New Roman" panose="02020603050405020304" pitchFamily="18" charset="0"/>
              </a:rPr>
              <a:t>unitialized</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doubleword</a:t>
            </a: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67544" y="1073032"/>
            <a:ext cx="8424863" cy="5262979"/>
          </a:xfrm>
          <a:prstGeom prst="rect">
            <a:avLst/>
          </a:prstGeom>
          <a:noFill/>
          <a:ln w="9525">
            <a:noFill/>
            <a:miter lim="800000"/>
            <a:headEnd/>
            <a:tailEnd/>
          </a:ln>
        </p:spPr>
        <p:txBody>
          <a:bodyPr>
            <a:spAutoFit/>
          </a:bodyPr>
          <a:lstStyle/>
          <a:p>
            <a:pPr eaLnBrk="1" hangingPunct="1"/>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Multiple definitions can </a:t>
            </a:r>
            <a:r>
              <a:rPr lang="en-US" altLang="en-US" sz="2800" dirty="0" smtClean="0">
                <a:latin typeface="Times New Roman" panose="02020603050405020304" pitchFamily="18" charset="0"/>
                <a:cs typeface="Times New Roman" panose="02020603050405020304" pitchFamily="18" charset="0"/>
              </a:rPr>
              <a:t>be </a:t>
            </a:r>
            <a:r>
              <a:rPr lang="en-US" altLang="en-US" sz="2800" dirty="0">
                <a:latin typeface="Times New Roman" panose="02020603050405020304" pitchFamily="18" charset="0"/>
                <a:cs typeface="Times New Roman" panose="02020603050405020304" pitchFamily="18" charset="0"/>
              </a:rPr>
              <a:t>abbreviated</a:t>
            </a:r>
          </a:p>
          <a:p>
            <a:r>
              <a:rPr lang="en-US" altLang="en-US" sz="2800" dirty="0">
                <a:latin typeface="Times New Roman" panose="02020603050405020304" pitchFamily="18" charset="0"/>
                <a:cs typeface="Times New Roman" panose="02020603050405020304" pitchFamily="18" charset="0"/>
              </a:rPr>
              <a:t>   Example</a:t>
            </a: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eaLnBrk="1" hangingPunct="1"/>
            <a:r>
              <a:rPr lang="en-US" altLang="en-US" sz="2800" dirty="0">
                <a:latin typeface="Times New Roman" panose="02020603050405020304" pitchFamily="18" charset="0"/>
                <a:cs typeface="Times New Roman" panose="02020603050405020304" pitchFamily="18" charset="0"/>
              </a:rPr>
              <a:t>	message 	DB ’B’</a:t>
            </a:r>
          </a:p>
          <a:p>
            <a:pPr eaLnBrk="1" hangingPunct="1"/>
            <a:r>
              <a:rPr lang="en-US" altLang="en-US" sz="2800" dirty="0">
                <a:latin typeface="Times New Roman" panose="02020603050405020304" pitchFamily="18" charset="0"/>
                <a:cs typeface="Times New Roman" panose="02020603050405020304" pitchFamily="18" charset="0"/>
              </a:rPr>
              <a:t>			DB ’y’</a:t>
            </a:r>
          </a:p>
          <a:p>
            <a:pPr eaLnBrk="1" hangingPunct="1"/>
            <a:r>
              <a:rPr lang="en-US" altLang="en-US" sz="2800" dirty="0">
                <a:latin typeface="Times New Roman" panose="02020603050405020304" pitchFamily="18" charset="0"/>
                <a:cs typeface="Times New Roman" panose="02020603050405020304" pitchFamily="18" charset="0"/>
              </a:rPr>
              <a:t>			DB ’e’</a:t>
            </a:r>
          </a:p>
          <a:p>
            <a:pPr eaLnBrk="1" hangingPunct="1"/>
            <a:r>
              <a:rPr lang="en-US" altLang="en-US" sz="2800" dirty="0">
                <a:latin typeface="Times New Roman" panose="02020603050405020304" pitchFamily="18" charset="0"/>
                <a:cs typeface="Times New Roman" panose="02020603050405020304" pitchFamily="18" charset="0"/>
              </a:rPr>
              <a:t>			DB 0DH</a:t>
            </a:r>
          </a:p>
          <a:p>
            <a:pPr eaLnBrk="1" hangingPunct="1"/>
            <a:r>
              <a:rPr lang="en-US" altLang="en-US" sz="2800" dirty="0">
                <a:latin typeface="Times New Roman" panose="02020603050405020304" pitchFamily="18" charset="0"/>
                <a:cs typeface="Times New Roman" panose="02020603050405020304" pitchFamily="18" charset="0"/>
              </a:rPr>
              <a:t>			DB 0AH</a:t>
            </a:r>
          </a:p>
          <a:p>
            <a:pPr eaLnBrk="1" hangingPunct="1"/>
            <a:r>
              <a:rPr lang="en-US" altLang="en-US" sz="2800" dirty="0">
                <a:latin typeface="Times New Roman" panose="02020603050405020304" pitchFamily="18" charset="0"/>
                <a:cs typeface="Times New Roman" panose="02020603050405020304" pitchFamily="18" charset="0"/>
              </a:rPr>
              <a:t>   can be written as</a:t>
            </a:r>
          </a:p>
          <a:p>
            <a:pPr eaLnBrk="1" hangingPunct="1"/>
            <a:r>
              <a:rPr lang="en-US" altLang="en-US" sz="2800" dirty="0">
                <a:latin typeface="Times New Roman" panose="02020603050405020304" pitchFamily="18" charset="0"/>
                <a:cs typeface="Times New Roman" panose="02020603050405020304" pitchFamily="18" charset="0"/>
              </a:rPr>
              <a:t>	message 	DB ’B’,’y’,’e’,0DH,0AH</a:t>
            </a:r>
          </a:p>
          <a:p>
            <a:pPr eaLnBrk="1" hangingPunct="1"/>
            <a:endParaRPr lang="en-US" altLang="en-US" sz="2800" dirty="0">
              <a:latin typeface="Times New Roman" panose="02020603050405020304" pitchFamily="18" charset="0"/>
              <a:cs typeface="Times New Roman" panose="02020603050405020304" pitchFamily="18" charset="0"/>
            </a:endParaRPr>
          </a:p>
          <a:p>
            <a:pPr eaLnBrk="1" hangingPunct="1"/>
            <a:r>
              <a:rPr lang="en-US" altLang="en-US" sz="2800" dirty="0">
                <a:latin typeface="Times New Roman" panose="02020603050405020304" pitchFamily="18" charset="0"/>
                <a:cs typeface="Times New Roman" panose="02020603050405020304" pitchFamily="18" charset="0"/>
              </a:rPr>
              <a:t>• More compactly as</a:t>
            </a:r>
          </a:p>
          <a:p>
            <a:pPr eaLnBrk="1" hangingPunct="1"/>
            <a:r>
              <a:rPr lang="en-US" altLang="en-US" sz="2800" dirty="0">
                <a:latin typeface="Times New Roman" panose="02020603050405020304" pitchFamily="18" charset="0"/>
                <a:cs typeface="Times New Roman" panose="02020603050405020304" pitchFamily="18" charset="0"/>
              </a:rPr>
              <a:t>	message DB ’Bye’,0DH,0AH</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014658"/>
            <a:ext cx="8229600" cy="364902"/>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Arrays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9699" name="Rectangle 3"/>
          <p:cNvSpPr>
            <a:spLocks noGrp="1"/>
          </p:cNvSpPr>
          <p:nvPr>
            <p:ph idx="1"/>
          </p:nvPr>
        </p:nvSpPr>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Any consecutive storage locations of the same size can be called an array</a:t>
            </a:r>
          </a:p>
          <a:p>
            <a:pPr lvl="1" eaLnBrk="1" hangingPunct="1">
              <a:buFontTx/>
              <a:buNone/>
            </a:pPr>
            <a:r>
              <a:rPr lang="en-US" altLang="en-US" sz="2400" dirty="0">
                <a:latin typeface="Times New Roman" panose="02020603050405020304" pitchFamily="18" charset="0"/>
                <a:cs typeface="Times New Roman" panose="02020603050405020304" pitchFamily="18" charset="0"/>
              </a:rPr>
              <a:t>X DW 40CH,10B,-13,0</a:t>
            </a:r>
          </a:p>
          <a:p>
            <a:pPr lvl="1" eaLnBrk="1" hangingPunct="1">
              <a:buFontTx/>
              <a:buNone/>
            </a:pPr>
            <a:r>
              <a:rPr lang="en-US" altLang="en-US" sz="2400" dirty="0">
                <a:latin typeface="Times New Roman" panose="02020603050405020304" pitchFamily="18" charset="0"/>
                <a:cs typeface="Times New Roman" panose="02020603050405020304" pitchFamily="18" charset="0"/>
              </a:rPr>
              <a:t>Y DB 'This is an array'</a:t>
            </a:r>
          </a:p>
          <a:p>
            <a:pPr lvl="1" eaLnBrk="1" hangingPunct="1">
              <a:buFontTx/>
              <a:buNone/>
            </a:pPr>
            <a:r>
              <a:rPr lang="en-US" altLang="en-US" sz="2400" dirty="0">
                <a:latin typeface="Times New Roman" panose="02020603050405020304" pitchFamily="18" charset="0"/>
                <a:cs typeface="Times New Roman" panose="02020603050405020304" pitchFamily="18" charset="0"/>
              </a:rPr>
              <a:t>Z DD -109236, FFFFFFFFH, -1, 100B</a:t>
            </a:r>
          </a:p>
          <a:p>
            <a:pPr eaLnBrk="1" hangingPunct="1"/>
            <a:r>
              <a:rPr lang="en-US" altLang="en-US" sz="2400" dirty="0">
                <a:latin typeface="Times New Roman" panose="02020603050405020304" pitchFamily="18" charset="0"/>
                <a:cs typeface="Times New Roman" panose="02020603050405020304" pitchFamily="18" charset="0"/>
              </a:rPr>
              <a:t>Components of X are at X, X+2, X+4, X+6</a:t>
            </a:r>
          </a:p>
          <a:p>
            <a:pPr eaLnBrk="1" hangingPunct="1"/>
            <a:r>
              <a:rPr lang="en-US" altLang="en-US" sz="2400" dirty="0">
                <a:latin typeface="Times New Roman" panose="02020603050405020304" pitchFamily="18" charset="0"/>
                <a:cs typeface="Times New Roman" panose="02020603050405020304" pitchFamily="18" charset="0"/>
              </a:rPr>
              <a:t>Components of Y are at Y, Y+1, …, Y+15</a:t>
            </a:r>
          </a:p>
          <a:p>
            <a:pPr eaLnBrk="1" hangingPunct="1"/>
            <a:r>
              <a:rPr lang="en-US" altLang="en-US" sz="2400" dirty="0">
                <a:latin typeface="Times New Roman" panose="02020603050405020304" pitchFamily="18" charset="0"/>
                <a:cs typeface="Times New Roman" panose="02020603050405020304" pitchFamily="18" charset="0"/>
              </a:rPr>
              <a:t>Components of Z are at Z, Z+4, Z+8, Z+12</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606" y="980728"/>
            <a:ext cx="8229600" cy="698091"/>
          </a:xfrm>
        </p:spPr>
        <p:txBody>
          <a:bodyPr>
            <a:norm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DUP</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1747" name="Rectangle 3"/>
          <p:cNvSpPr>
            <a:spLocks noGrp="1"/>
          </p:cNvSpPr>
          <p:nvPr>
            <p:ph idx="1"/>
          </p:nvPr>
        </p:nvSpPr>
        <p:spPr>
          <a:xfrm>
            <a:off x="457200" y="1678819"/>
            <a:ext cx="8229600" cy="3367098"/>
          </a:xfrm>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Allows a sequence of storage locations to be defined or reserved</a:t>
            </a:r>
          </a:p>
          <a:p>
            <a:pPr eaLnBrk="1" hangingPunct="1"/>
            <a:r>
              <a:rPr lang="en-US" altLang="en-US" sz="2400" dirty="0">
                <a:latin typeface="Times New Roman" panose="02020603050405020304" pitchFamily="18" charset="0"/>
                <a:cs typeface="Times New Roman" panose="02020603050405020304" pitchFamily="18" charset="0"/>
              </a:rPr>
              <a:t>Only used as an operand of a define directive</a:t>
            </a:r>
          </a:p>
          <a:p>
            <a:pPr eaLnBrk="1" hangingPunct="1">
              <a:buFont typeface="Wingdings" pitchFamily="2" charset="2"/>
              <a:buNone/>
            </a:pPr>
            <a:r>
              <a:rPr lang="en-US" altLang="en-US" sz="2400" dirty="0">
                <a:latin typeface="Times New Roman" panose="02020603050405020304" pitchFamily="18" charset="0"/>
                <a:cs typeface="Times New Roman" panose="02020603050405020304" pitchFamily="18" charset="0"/>
              </a:rPr>
              <a:t>    DB   40  DUP (?)  ; 40 words, uninitialized</a:t>
            </a:r>
          </a:p>
          <a:p>
            <a:pPr eaLnBrk="1" hangingPunct="1">
              <a:buFont typeface="Wingdings" pitchFamily="2" charset="2"/>
              <a:buNone/>
            </a:pPr>
            <a:r>
              <a:rPr lang="en-US" altLang="en-US" sz="2400" dirty="0">
                <a:latin typeface="Times New Roman" panose="02020603050405020304" pitchFamily="18" charset="0"/>
                <a:cs typeface="Times New Roman" panose="02020603050405020304" pitchFamily="18" charset="0"/>
              </a:rPr>
              <a:t>    DW  10h  DUP (0)  ; </a:t>
            </a:r>
            <a:r>
              <a:rPr lang="en-US" altLang="en-US" sz="2400" dirty="0" smtClean="0">
                <a:latin typeface="Times New Roman" panose="02020603050405020304" pitchFamily="18" charset="0"/>
                <a:cs typeface="Times New Roman" panose="02020603050405020304" pitchFamily="18" charset="0"/>
              </a:rPr>
              <a:t>10 </a:t>
            </a:r>
            <a:r>
              <a:rPr lang="en-US" altLang="en-US" sz="2400" dirty="0">
                <a:latin typeface="Times New Roman" panose="02020603050405020304" pitchFamily="18" charset="0"/>
                <a:cs typeface="Times New Roman" panose="02020603050405020304" pitchFamily="18" charset="0"/>
              </a:rPr>
              <a:t>words, initialized as 0</a:t>
            </a:r>
          </a:p>
        </p:txBody>
      </p:sp>
      <p:sp>
        <p:nvSpPr>
          <p:cNvPr id="31748" name="Rectangle 4"/>
          <p:cNvSpPr>
            <a:spLocks noChangeArrowheads="1"/>
          </p:cNvSpPr>
          <p:nvPr/>
        </p:nvSpPr>
        <p:spPr bwMode="auto">
          <a:xfrm>
            <a:off x="519113" y="4429132"/>
            <a:ext cx="8734425" cy="2308324"/>
          </a:xfrm>
          <a:prstGeom prst="rect">
            <a:avLst/>
          </a:prstGeom>
          <a:noFill/>
          <a:ln w="9525">
            <a:noFill/>
            <a:miter lim="800000"/>
            <a:headEnd/>
            <a:tailEnd/>
          </a:ln>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Table1  DW  10  DUP (?) ; 10 words, uninitialized</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message  DB  3  DUP (’Baby’) ; 12 bytes, initialized</a:t>
            </a:r>
          </a:p>
          <a:p>
            <a:pPr eaLnBrk="1" hangingPunct="1"/>
            <a:r>
              <a:rPr lang="en-US" altLang="en-US" sz="2400" dirty="0">
                <a:latin typeface="Times New Roman" panose="02020603050405020304" pitchFamily="18" charset="0"/>
                <a:cs typeface="Times New Roman" panose="02020603050405020304" pitchFamily="18" charset="0"/>
              </a:rPr>
              <a:t>				             ; as </a:t>
            </a:r>
            <a:r>
              <a:rPr lang="en-US" altLang="en-US" sz="2400" dirty="0" err="1">
                <a:latin typeface="Times New Roman" panose="02020603050405020304" pitchFamily="18" charset="0"/>
                <a:cs typeface="Times New Roman" panose="02020603050405020304" pitchFamily="18" charset="0"/>
              </a:rPr>
              <a:t>BabyBabyBaby</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Name1  DB  30  DUP (’?’) ; 30 bytes, each</a:t>
            </a:r>
          </a:p>
          <a:p>
            <a:pPr eaLnBrk="1" hangingPunct="1"/>
            <a:r>
              <a:rPr lang="en-US" altLang="en-US" sz="2400" dirty="0">
                <a:latin typeface="Times New Roman" panose="02020603050405020304" pitchFamily="18" charset="0"/>
                <a:cs typeface="Times New Roman" panose="02020603050405020304" pitchFamily="18" charset="0"/>
              </a:rPr>
              <a:t>				     ; initialized to ?</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98475" y="2071678"/>
            <a:ext cx="8569325" cy="3785652"/>
          </a:xfrm>
          <a:prstGeom prst="rect">
            <a:avLst/>
          </a:prstGeom>
          <a:noFill/>
          <a:ln w="9525">
            <a:noFill/>
            <a:miter lim="800000"/>
            <a:headEnd/>
            <a:tailEnd/>
          </a:ln>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Example</a:t>
            </a:r>
          </a:p>
          <a:p>
            <a:pPr eaLnBrk="1" hangingPunct="1"/>
            <a:r>
              <a:rPr lang="en-US" altLang="en-US" sz="2400" dirty="0">
                <a:latin typeface="Times New Roman" panose="02020603050405020304" pitchFamily="18" charset="0"/>
                <a:cs typeface="Times New Roman" panose="02020603050405020304" pitchFamily="18" charset="0"/>
              </a:rPr>
              <a:t>stars  DB  4  DUP(3 DUP (’*’),2 DUP (’?’),5 DUP (’!’))</a:t>
            </a:r>
          </a:p>
          <a:p>
            <a:pPr eaLnBrk="1" hangingPunct="1"/>
            <a:r>
              <a:rPr lang="en-US" altLang="en-US" sz="2400" dirty="0">
                <a:latin typeface="Times New Roman" panose="02020603050405020304" pitchFamily="18" charset="0"/>
                <a:cs typeface="Times New Roman" panose="02020603050405020304" pitchFamily="18" charset="0"/>
              </a:rPr>
              <a:t>Reserves 40-bytes space and initializes it as</a:t>
            </a:r>
          </a:p>
          <a:p>
            <a:pPr eaLnBrk="1" hangingPunct="1"/>
            <a:r>
              <a:rPr lang="en-US" altLang="en-US" sz="2400" dirty="0">
                <a:latin typeface="Times New Roman" panose="02020603050405020304" pitchFamily="18" charset="0"/>
                <a:cs typeface="Times New Roman" panose="02020603050405020304" pitchFamily="18" charset="0"/>
              </a:rPr>
              <a:t>***??!!!!!***??!!!!!***??!!!!!***??!!!!!</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matrix  DW  10 DUP (5 DUP (0))</a:t>
            </a:r>
          </a:p>
          <a:p>
            <a:pPr eaLnBrk="1" hangingPunct="1"/>
            <a:r>
              <a:rPr lang="en-US" altLang="en-US" sz="2400" dirty="0">
                <a:latin typeface="Times New Roman" panose="02020603050405020304" pitchFamily="18" charset="0"/>
                <a:cs typeface="Times New Roman" panose="02020603050405020304" pitchFamily="18" charset="0"/>
              </a:rPr>
              <a:t>defines a 10X5 matrix and initializes its elements to zero.</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This declaration can also be done by</a:t>
            </a:r>
          </a:p>
          <a:p>
            <a:pPr eaLnBrk="1" hangingPunct="1"/>
            <a:r>
              <a:rPr lang="en-US" altLang="en-US" sz="2400" dirty="0">
                <a:latin typeface="Times New Roman" panose="02020603050405020304" pitchFamily="18" charset="0"/>
                <a:cs typeface="Times New Roman" panose="02020603050405020304" pitchFamily="18" charset="0"/>
              </a:rPr>
              <a:t>matrix  DW  50 DUP (0)</a:t>
            </a:r>
          </a:p>
        </p:txBody>
      </p:sp>
      <p:sp>
        <p:nvSpPr>
          <p:cNvPr id="48133" name="Rectangle 5"/>
          <p:cNvSpPr>
            <a:spLocks noChangeArrowheads="1"/>
          </p:cNvSpPr>
          <p:nvPr/>
        </p:nvSpPr>
        <p:spPr bwMode="auto">
          <a:xfrm>
            <a:off x="457200" y="1052736"/>
            <a:ext cx="8229600" cy="504056"/>
          </a:xfrm>
          <a:prstGeom prst="rect">
            <a:avLst/>
          </a:prstGeom>
          <a:noFill/>
          <a:ln w="9525">
            <a:noFill/>
            <a:miter lim="800000"/>
            <a:headEnd/>
            <a:tailEnd/>
          </a:ln>
          <a:effectLst/>
        </p:spPr>
        <p:txBody>
          <a:bodyPr anchor="ctr"/>
          <a:lstStyle/>
          <a:p>
            <a:pPr algn="ctr" eaLnBrk="1" hangingPunct="1">
              <a:defRPr/>
            </a:pPr>
            <a:r>
              <a:rPr lang="en-US" sz="3600" dirty="0" smtClean="0">
                <a:solidFill>
                  <a:srgbClr val="FF0000"/>
                </a:solidFill>
                <a:latin typeface="Times New Roman" panose="02020603050405020304" pitchFamily="18" charset="0"/>
                <a:cs typeface="Times New Roman" panose="02020603050405020304" pitchFamily="18" charset="0"/>
              </a:rPr>
              <a:t>DUP</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8134" name="Rectangle 6"/>
          <p:cNvSpPr>
            <a:spLocks noChangeArrowheads="1"/>
          </p:cNvSpPr>
          <p:nvPr/>
        </p:nvSpPr>
        <p:spPr bwMode="auto">
          <a:xfrm>
            <a:off x="127000" y="1196752"/>
            <a:ext cx="8229600" cy="678904"/>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Blip>
                <a:blip r:embed="rId2"/>
              </a:buBlip>
              <a:defRPr/>
            </a:pPr>
            <a:endParaRPr lang="en-US" sz="2400" dirty="0" smtClean="0">
              <a:latin typeface="Times New Roman" panose="02020603050405020304" pitchFamily="18" charset="0"/>
              <a:cs typeface="Times New Roman" panose="02020603050405020304" pitchFamily="18" charset="0"/>
            </a:endParaRPr>
          </a:p>
          <a:p>
            <a:pPr marL="342900" indent="-342900" eaLnBrk="1" hangingPunct="1">
              <a:spcBef>
                <a:spcPct val="20000"/>
              </a:spcBef>
              <a:buClr>
                <a:schemeClr val="hlink"/>
              </a:buClr>
              <a:buSzPct val="90000"/>
              <a:buFont typeface="Wingdings" pitchFamily="2" charset="2"/>
              <a:buBlip>
                <a:blip r:embed="rId2"/>
              </a:buBlip>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DUP directive may also be nested</a:t>
            </a:r>
            <a:endPar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noChangeArrowheads="1"/>
          </p:cNvPicPr>
          <p:nvPr/>
        </p:nvPicPr>
        <p:blipFill>
          <a:blip r:embed="rId2"/>
          <a:srcRect/>
          <a:stretch>
            <a:fillRect/>
          </a:stretch>
        </p:blipFill>
        <p:spPr bwMode="auto">
          <a:xfrm>
            <a:off x="179388" y="1500174"/>
            <a:ext cx="8856662" cy="4953014"/>
          </a:xfrm>
          <a:prstGeom prst="rect">
            <a:avLst/>
          </a:prstGeom>
          <a:noFill/>
          <a:ln w="9525">
            <a:noFill/>
            <a:miter lim="800000"/>
            <a:headEnd/>
            <a:tailEnd/>
          </a:ln>
        </p:spPr>
      </p:pic>
      <p:sp>
        <p:nvSpPr>
          <p:cNvPr id="49157" name="Rectangle 5"/>
          <p:cNvSpPr>
            <a:spLocks noChangeArrowheads="1"/>
          </p:cNvSpPr>
          <p:nvPr/>
        </p:nvSpPr>
        <p:spPr bwMode="auto">
          <a:xfrm>
            <a:off x="457200" y="980728"/>
            <a:ext cx="8229600" cy="206722"/>
          </a:xfrm>
          <a:prstGeom prst="rect">
            <a:avLst/>
          </a:prstGeom>
          <a:noFill/>
          <a:ln w="9525">
            <a:noFill/>
            <a:miter lim="800000"/>
            <a:headEnd/>
            <a:tailEnd/>
          </a:ln>
          <a:effectLst/>
        </p:spPr>
        <p:txBody>
          <a:bodyPr anchor="ctr"/>
          <a:lstStyle/>
          <a:p>
            <a:pPr algn="ctr" eaLnBrk="1" hangingPunct="1">
              <a:defRPr/>
            </a:pPr>
            <a:r>
              <a:rPr lang="en-US" sz="3600" dirty="0" smtClean="0">
                <a:solidFill>
                  <a:srgbClr val="FF0000"/>
                </a:solidFill>
                <a:latin typeface="Times New Roman" panose="02020603050405020304" pitchFamily="18" charset="0"/>
                <a:cs typeface="Times New Roman" panose="02020603050405020304" pitchFamily="18" charset="0"/>
              </a:rPr>
              <a:t>Word </a:t>
            </a:r>
            <a:r>
              <a:rPr lang="en-US" sz="3600" dirty="0">
                <a:solidFill>
                  <a:srgbClr val="FF0000"/>
                </a:solidFill>
                <a:latin typeface="Times New Roman" panose="02020603050405020304" pitchFamily="18" charset="0"/>
                <a:cs typeface="Times New Roman" panose="02020603050405020304" pitchFamily="18" charset="0"/>
              </a:rPr>
              <a:t>Storage</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908720"/>
            <a:ext cx="8229600" cy="50891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Named </a:t>
            </a:r>
            <a:r>
              <a:rPr lang="en-US" sz="3600" dirty="0">
                <a:solidFill>
                  <a:srgbClr val="FF0000"/>
                </a:solidFill>
                <a:latin typeface="Times New Roman" panose="02020603050405020304" pitchFamily="18" charset="0"/>
                <a:cs typeface="Times New Roman" panose="02020603050405020304" pitchFamily="18" charset="0"/>
              </a:rPr>
              <a:t>Constants</a:t>
            </a:r>
          </a:p>
        </p:txBody>
      </p:sp>
      <p:sp>
        <p:nvSpPr>
          <p:cNvPr id="37891" name="Rectangle 3"/>
          <p:cNvSpPr>
            <a:spLocks noGrp="1"/>
          </p:cNvSpPr>
          <p:nvPr>
            <p:ph idx="1"/>
          </p:nvPr>
        </p:nvSpPr>
        <p:spPr/>
        <p:txBody>
          <a:bodyPr>
            <a:normAutofit/>
          </a:bodyPr>
          <a:lstStyle/>
          <a:p>
            <a:pPr eaLnBrk="1" hangingPunct="1"/>
            <a:r>
              <a:rPr lang="en-US" altLang="en-US" sz="2400">
                <a:latin typeface="Times New Roman" panose="02020603050405020304" pitchFamily="18" charset="0"/>
                <a:cs typeface="Times New Roman" panose="02020603050405020304" pitchFamily="18" charset="0"/>
              </a:rPr>
              <a:t>Symbolic names associated with storage locations represent addresses</a:t>
            </a:r>
          </a:p>
          <a:p>
            <a:pPr eaLnBrk="1" hangingPunct="1"/>
            <a:r>
              <a:rPr lang="en-US" altLang="en-US" sz="2400">
                <a:latin typeface="Times New Roman" panose="02020603050405020304" pitchFamily="18" charset="0"/>
                <a:cs typeface="Times New Roman" panose="02020603050405020304" pitchFamily="18" charset="0"/>
              </a:rPr>
              <a:t>Named constants are symbols created to represent specific values determined by an expression</a:t>
            </a:r>
          </a:p>
          <a:p>
            <a:pPr eaLnBrk="1" hangingPunct="1"/>
            <a:r>
              <a:rPr lang="en-US" altLang="en-US" sz="2400">
                <a:latin typeface="Times New Roman" panose="02020603050405020304" pitchFamily="18" charset="0"/>
                <a:cs typeface="Times New Roman" panose="02020603050405020304" pitchFamily="18" charset="0"/>
              </a:rPr>
              <a:t>Named constants can be numeric or string</a:t>
            </a:r>
          </a:p>
          <a:p>
            <a:pPr eaLnBrk="1" hangingPunct="1"/>
            <a:r>
              <a:rPr lang="en-US" altLang="en-US" sz="2400">
                <a:latin typeface="Times New Roman" panose="02020603050405020304" pitchFamily="18" charset="0"/>
                <a:cs typeface="Times New Roman" panose="02020603050405020304" pitchFamily="18" charset="0"/>
              </a:rPr>
              <a:t>Some named constants can be redefined</a:t>
            </a:r>
          </a:p>
          <a:p>
            <a:pPr eaLnBrk="1" hangingPunct="1"/>
            <a:r>
              <a:rPr lang="en-US" altLang="en-US" sz="2400">
                <a:latin typeface="Times New Roman" panose="02020603050405020304" pitchFamily="18" charset="0"/>
                <a:cs typeface="Times New Roman" panose="02020603050405020304" pitchFamily="18" charset="0"/>
              </a:rPr>
              <a:t>No storage is allocated for these values</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80728"/>
            <a:ext cx="8229600" cy="436910"/>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Equal </a:t>
            </a:r>
            <a:r>
              <a:rPr lang="en-US" sz="3600" dirty="0">
                <a:solidFill>
                  <a:srgbClr val="FF0000"/>
                </a:solidFill>
                <a:latin typeface="Times New Roman" panose="02020603050405020304" pitchFamily="18" charset="0"/>
                <a:cs typeface="Times New Roman" panose="02020603050405020304" pitchFamily="18" charset="0"/>
              </a:rPr>
              <a:t>Sign Directive</a:t>
            </a:r>
          </a:p>
        </p:txBody>
      </p:sp>
      <p:sp>
        <p:nvSpPr>
          <p:cNvPr id="39939" name="Rectangle 3"/>
          <p:cNvSpPr>
            <a:spLocks noGrp="1"/>
          </p:cNvSpPr>
          <p:nvPr>
            <p:ph idx="1"/>
          </p:nvPr>
        </p:nvSpPr>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name = expression</a:t>
            </a:r>
          </a:p>
          <a:p>
            <a:pPr lvl="1" eaLnBrk="1" hangingPunct="1"/>
            <a:r>
              <a:rPr lang="en-US" altLang="en-US" sz="2400" dirty="0">
                <a:latin typeface="Times New Roman" panose="02020603050405020304" pitchFamily="18" charset="0"/>
                <a:cs typeface="Times New Roman" panose="02020603050405020304" pitchFamily="18" charset="0"/>
              </a:rPr>
              <a:t>expression must be numeric</a:t>
            </a:r>
          </a:p>
          <a:p>
            <a:pPr lvl="1" eaLnBrk="1" hangingPunct="1"/>
            <a:r>
              <a:rPr lang="en-US" altLang="en-US" sz="2400" dirty="0">
                <a:latin typeface="Times New Roman" panose="02020603050405020304" pitchFamily="18" charset="0"/>
                <a:cs typeface="Times New Roman" panose="02020603050405020304" pitchFamily="18" charset="0"/>
              </a:rPr>
              <a:t>these symbols may be redefined at any time</a:t>
            </a:r>
          </a:p>
          <a:p>
            <a:pPr lvl="1" eaLnBrk="1" hangingPunct="1">
              <a:lnSpc>
                <a:spcPct val="90000"/>
              </a:lnSpc>
              <a:buFontTx/>
              <a:buNone/>
            </a:pPr>
            <a:r>
              <a:rPr lang="en-US" altLang="en-US" sz="2400" b="1" dirty="0" err="1">
                <a:latin typeface="Times New Roman" panose="02020603050405020304" pitchFamily="18" charset="0"/>
                <a:cs typeface="Times New Roman" panose="02020603050405020304" pitchFamily="18" charset="0"/>
              </a:rPr>
              <a:t>maxint</a:t>
            </a:r>
            <a:r>
              <a:rPr lang="en-US" altLang="en-US" sz="2400" b="1" dirty="0">
                <a:latin typeface="Times New Roman" panose="02020603050405020304" pitchFamily="18" charset="0"/>
                <a:cs typeface="Times New Roman" panose="02020603050405020304" pitchFamily="18" charset="0"/>
              </a:rPr>
              <a:t> = 7FFFh</a:t>
            </a:r>
          </a:p>
          <a:p>
            <a:pPr lvl="1"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count = 1</a:t>
            </a:r>
          </a:p>
          <a:p>
            <a:pPr lvl="1"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DW count</a:t>
            </a:r>
          </a:p>
          <a:p>
            <a:pPr lvl="1"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count = count * 2</a:t>
            </a:r>
          </a:p>
          <a:p>
            <a:pPr lvl="1"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DW count</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147</a:t>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980728"/>
            <a:ext cx="8229600" cy="436910"/>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EQU </a:t>
            </a:r>
            <a:r>
              <a:rPr lang="en-US" sz="3600" dirty="0">
                <a:solidFill>
                  <a:srgbClr val="FF0000"/>
                </a:solidFill>
                <a:latin typeface="Times New Roman" panose="02020603050405020304" pitchFamily="18" charset="0"/>
                <a:cs typeface="Times New Roman" panose="02020603050405020304" pitchFamily="18" charset="0"/>
              </a:rPr>
              <a:t>Directive</a:t>
            </a:r>
          </a:p>
        </p:txBody>
      </p:sp>
      <p:sp>
        <p:nvSpPr>
          <p:cNvPr id="41987" name="Rectangle 3"/>
          <p:cNvSpPr>
            <a:spLocks noGrp="1"/>
          </p:cNvSpPr>
          <p:nvPr>
            <p:ph idx="1"/>
          </p:nvPr>
        </p:nvSpPr>
        <p:spPr/>
        <p:txBody>
          <a:bodyPr>
            <a:normAutofit/>
          </a:bodyPr>
          <a:lstStyle/>
          <a:p>
            <a:pPr eaLnBrk="1" hangingPunct="1"/>
            <a:r>
              <a:rPr lang="en-US" altLang="en-US" sz="2400">
                <a:latin typeface="Times New Roman" panose="02020603050405020304" pitchFamily="18" charset="0"/>
                <a:cs typeface="Times New Roman" panose="02020603050405020304" pitchFamily="18" charset="0"/>
              </a:rPr>
              <a:t>name EQU expression</a:t>
            </a:r>
          </a:p>
          <a:p>
            <a:pPr lvl="1" eaLnBrk="1" hangingPunct="1"/>
            <a:r>
              <a:rPr lang="en-US" altLang="en-US" sz="2400">
                <a:latin typeface="Times New Roman" panose="02020603050405020304" pitchFamily="18" charset="0"/>
                <a:cs typeface="Times New Roman" panose="02020603050405020304" pitchFamily="18" charset="0"/>
              </a:rPr>
              <a:t>expression can be string or numeric</a:t>
            </a:r>
          </a:p>
          <a:p>
            <a:pPr lvl="1" eaLnBrk="1" hangingPunct="1"/>
            <a:r>
              <a:rPr lang="en-US" altLang="en-US" sz="2400">
                <a:latin typeface="Times New Roman" panose="02020603050405020304" pitchFamily="18" charset="0"/>
                <a:cs typeface="Times New Roman" panose="02020603050405020304" pitchFamily="18" charset="0"/>
              </a:rPr>
              <a:t>Use &lt; and &gt; to specify a string EQU</a:t>
            </a:r>
          </a:p>
          <a:p>
            <a:pPr lvl="1" eaLnBrk="1" hangingPunct="1"/>
            <a:r>
              <a:rPr lang="en-US" altLang="en-US" sz="2400">
                <a:latin typeface="Times New Roman" panose="02020603050405020304" pitchFamily="18" charset="0"/>
                <a:cs typeface="Times New Roman" panose="02020603050405020304" pitchFamily="18" charset="0"/>
              </a:rPr>
              <a:t>these symbols </a:t>
            </a:r>
            <a:r>
              <a:rPr lang="en-US" altLang="en-US" sz="2400" u="sng">
                <a:latin typeface="Times New Roman" panose="02020603050405020304" pitchFamily="18" charset="0"/>
                <a:cs typeface="Times New Roman" panose="02020603050405020304" pitchFamily="18" charset="0"/>
              </a:rPr>
              <a:t>cannot</a:t>
            </a:r>
            <a:r>
              <a:rPr lang="en-US" altLang="en-US" sz="2400">
                <a:latin typeface="Times New Roman" panose="02020603050405020304" pitchFamily="18" charset="0"/>
                <a:cs typeface="Times New Roman" panose="02020603050405020304" pitchFamily="18" charset="0"/>
              </a:rPr>
              <a:t> be redefined later in the program</a:t>
            </a:r>
          </a:p>
          <a:p>
            <a:pPr lvl="1" eaLnBrk="1" hangingPunct="1">
              <a:buFontTx/>
              <a:buNone/>
            </a:pPr>
            <a:r>
              <a:rPr lang="en-US" altLang="en-US" sz="2400" b="1">
                <a:latin typeface="Times New Roman" panose="02020603050405020304" pitchFamily="18" charset="0"/>
                <a:cs typeface="Times New Roman" panose="02020603050405020304" pitchFamily="18" charset="0"/>
              </a:rPr>
              <a:t>sample EQU 7Fh</a:t>
            </a:r>
          </a:p>
          <a:p>
            <a:pPr lvl="1" eaLnBrk="1" hangingPunct="1">
              <a:buFontTx/>
              <a:buNone/>
            </a:pPr>
            <a:r>
              <a:rPr lang="en-US" altLang="en-US" sz="2400" b="1">
                <a:latin typeface="Times New Roman" panose="02020603050405020304" pitchFamily="18" charset="0"/>
                <a:cs typeface="Times New Roman" panose="02020603050405020304" pitchFamily="18" charset="0"/>
              </a:rPr>
              <a:t>aString EQU &lt;1.234&gt;</a:t>
            </a:r>
          </a:p>
          <a:p>
            <a:pPr lvl="1" eaLnBrk="1" hangingPunct="1">
              <a:buFontTx/>
              <a:buNone/>
            </a:pPr>
            <a:r>
              <a:rPr lang="en-US" altLang="en-US" sz="2400" b="1">
                <a:latin typeface="Times New Roman" panose="02020603050405020304" pitchFamily="18" charset="0"/>
                <a:cs typeface="Times New Roman" panose="02020603050405020304" pitchFamily="18" charset="0"/>
              </a:rPr>
              <a:t>message EQU &lt;This is a message&gt;</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980728"/>
            <a:ext cx="8229600" cy="436910"/>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Data </a:t>
            </a:r>
            <a:r>
              <a:rPr lang="en-US" sz="3600" dirty="0">
                <a:solidFill>
                  <a:srgbClr val="FF0000"/>
                </a:solidFill>
                <a:latin typeface="Times New Roman" panose="02020603050405020304" pitchFamily="18" charset="0"/>
                <a:cs typeface="Times New Roman" panose="02020603050405020304" pitchFamily="18" charset="0"/>
              </a:rPr>
              <a:t>Transfer Instructions</a:t>
            </a:r>
          </a:p>
        </p:txBody>
      </p:sp>
      <p:sp>
        <p:nvSpPr>
          <p:cNvPr id="44035" name="Rectangle 3"/>
          <p:cNvSpPr>
            <a:spLocks noGrp="1"/>
          </p:cNvSpPr>
          <p:nvPr>
            <p:ph sz="half" idx="1"/>
          </p:nvPr>
        </p:nvSpPr>
        <p:spPr>
          <a:xfrm>
            <a:off x="457200" y="1600200"/>
            <a:ext cx="4033838" cy="4530725"/>
          </a:xfrm>
        </p:spPr>
        <p:txBody>
          <a:bodyPr/>
          <a:lstStyle/>
          <a:p>
            <a:pPr eaLnBrk="1" hangingPunct="1"/>
            <a:r>
              <a:rPr lang="en-US" altLang="en-US" sz="2400">
                <a:latin typeface="Times New Roman" panose="02020603050405020304" pitchFamily="18" charset="0"/>
                <a:cs typeface="Times New Roman" panose="02020603050405020304" pitchFamily="18" charset="0"/>
              </a:rPr>
              <a:t>MOV </a:t>
            </a:r>
            <a:r>
              <a:rPr lang="en-US" altLang="en-US" sz="2400" i="1">
                <a:latin typeface="Times New Roman" panose="02020603050405020304" pitchFamily="18" charset="0"/>
                <a:cs typeface="Times New Roman" panose="02020603050405020304" pitchFamily="18" charset="0"/>
              </a:rPr>
              <a:t>target, source</a:t>
            </a:r>
            <a:endParaRPr lang="en-US" altLang="en-US" sz="2400">
              <a:latin typeface="Times New Roman" panose="02020603050405020304" pitchFamily="18" charset="0"/>
              <a:cs typeface="Times New Roman" panose="02020603050405020304" pitchFamily="18" charset="0"/>
            </a:endParaRPr>
          </a:p>
          <a:p>
            <a:pPr lvl="1" eaLnBrk="1" hangingPunct="1"/>
            <a:r>
              <a:rPr lang="en-US" altLang="en-US">
                <a:latin typeface="Times New Roman" panose="02020603050405020304" pitchFamily="18" charset="0"/>
                <a:cs typeface="Times New Roman" panose="02020603050405020304" pitchFamily="18" charset="0"/>
              </a:rPr>
              <a:t>reg, reg</a:t>
            </a:r>
          </a:p>
          <a:p>
            <a:pPr lvl="1" eaLnBrk="1" hangingPunct="1"/>
            <a:r>
              <a:rPr lang="en-US" altLang="en-US">
                <a:latin typeface="Times New Roman" panose="02020603050405020304" pitchFamily="18" charset="0"/>
                <a:cs typeface="Times New Roman" panose="02020603050405020304" pitchFamily="18" charset="0"/>
              </a:rPr>
              <a:t>mem, reg</a:t>
            </a:r>
          </a:p>
          <a:p>
            <a:pPr lvl="1" eaLnBrk="1" hangingPunct="1"/>
            <a:r>
              <a:rPr lang="en-US" altLang="en-US">
                <a:latin typeface="Times New Roman" panose="02020603050405020304" pitchFamily="18" charset="0"/>
                <a:cs typeface="Times New Roman" panose="02020603050405020304" pitchFamily="18" charset="0"/>
              </a:rPr>
              <a:t>reg, mem</a:t>
            </a:r>
          </a:p>
          <a:p>
            <a:pPr lvl="1" eaLnBrk="1" hangingPunct="1"/>
            <a:r>
              <a:rPr lang="en-US" altLang="en-US">
                <a:latin typeface="Times New Roman" panose="02020603050405020304" pitchFamily="18" charset="0"/>
                <a:cs typeface="Times New Roman" panose="02020603050405020304" pitchFamily="18" charset="0"/>
              </a:rPr>
              <a:t>mem, immed</a:t>
            </a:r>
          </a:p>
          <a:p>
            <a:pPr lvl="1" eaLnBrk="1" hangingPunct="1"/>
            <a:r>
              <a:rPr lang="en-US" altLang="en-US">
                <a:latin typeface="Times New Roman" panose="02020603050405020304" pitchFamily="18" charset="0"/>
                <a:cs typeface="Times New Roman" panose="02020603050405020304" pitchFamily="18" charset="0"/>
              </a:rPr>
              <a:t>reg, immed</a:t>
            </a:r>
          </a:p>
          <a:p>
            <a:pPr eaLnBrk="1" hangingPunct="1"/>
            <a:r>
              <a:rPr lang="en-US" altLang="en-US" sz="2400">
                <a:latin typeface="Times New Roman" panose="02020603050405020304" pitchFamily="18" charset="0"/>
                <a:cs typeface="Times New Roman" panose="02020603050405020304" pitchFamily="18" charset="0"/>
              </a:rPr>
              <a:t>Sizes of both operands must be the same</a:t>
            </a:r>
          </a:p>
        </p:txBody>
      </p:sp>
      <p:sp>
        <p:nvSpPr>
          <p:cNvPr id="44036" name="Rectangle 4"/>
          <p:cNvSpPr>
            <a:spLocks noGrp="1"/>
          </p:cNvSpPr>
          <p:nvPr>
            <p:ph sz="half" idx="2"/>
          </p:nvPr>
        </p:nvSpPr>
        <p:spPr>
          <a:xfrm>
            <a:off x="4652963" y="1600200"/>
            <a:ext cx="4033837" cy="4530725"/>
          </a:xfrm>
        </p:spPr>
        <p:txBody>
          <a:bodyPr>
            <a:normAutofit/>
          </a:bodyPr>
          <a:lstStyle/>
          <a:p>
            <a:pPr eaLnBrk="1" hangingPunct="1"/>
            <a:r>
              <a:rPr lang="en-US" altLang="en-US" sz="2400">
                <a:latin typeface="Times New Roman" panose="02020603050405020304" pitchFamily="18" charset="0"/>
                <a:cs typeface="Times New Roman" panose="02020603050405020304" pitchFamily="18" charset="0"/>
              </a:rPr>
              <a:t>reg can be any non-segment register except IP cannot be the target register</a:t>
            </a:r>
          </a:p>
          <a:p>
            <a:pPr eaLnBrk="1" hangingPunct="1"/>
            <a:r>
              <a:rPr lang="en-US" altLang="en-US" sz="2400">
                <a:latin typeface="Times New Roman" panose="02020603050405020304" pitchFamily="18" charset="0"/>
                <a:cs typeface="Times New Roman" panose="02020603050405020304" pitchFamily="18" charset="0"/>
              </a:rPr>
              <a:t>MOV's between a segment register and memory or a 16-bit register are possible</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D59A12-10DD-4315-8F2C-D176931DF234}"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23555" name="Rectangle 2"/>
          <p:cNvSpPr>
            <a:spLocks noGrp="1" noChangeArrowheads="1"/>
          </p:cNvSpPr>
          <p:nvPr>
            <p:ph type="title"/>
          </p:nvPr>
        </p:nvSpPr>
        <p:spPr>
          <a:xfrm>
            <a:off x="457200" y="764704"/>
            <a:ext cx="8229600" cy="835496"/>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Memory unit (contd..)</a:t>
            </a:r>
          </a:p>
        </p:txBody>
      </p:sp>
      <p:sp>
        <p:nvSpPr>
          <p:cNvPr id="23556" name="Rectangle 3"/>
          <p:cNvSpPr>
            <a:spLocks noGrp="1" noChangeArrowheads="1"/>
          </p:cNvSpPr>
          <p:nvPr>
            <p:ph type="body" idx="1"/>
          </p:nvPr>
        </p:nvSpPr>
        <p:spPr>
          <a:xfrm>
            <a:off x="457200" y="1600200"/>
            <a:ext cx="8435280" cy="4756150"/>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Primary storage of the computer consists of RAM units.</a:t>
            </a:r>
          </a:p>
          <a:p>
            <a:pPr lvl="1"/>
            <a:r>
              <a:rPr lang="en-US" sz="1800" dirty="0" smtClean="0">
                <a:latin typeface="Times New Roman" panose="02020603050405020304" pitchFamily="18" charset="0"/>
                <a:cs typeface="Times New Roman" panose="02020603050405020304" pitchFamily="18" charset="0"/>
              </a:rPr>
              <a:t>Fastest, smallest unit is Cache.</a:t>
            </a:r>
          </a:p>
          <a:p>
            <a:pPr lvl="1"/>
            <a:r>
              <a:rPr lang="en-US" sz="1800" dirty="0" smtClean="0">
                <a:latin typeface="Times New Roman" panose="02020603050405020304" pitchFamily="18" charset="0"/>
                <a:cs typeface="Times New Roman" panose="02020603050405020304" pitchFamily="18" charset="0"/>
              </a:rPr>
              <a:t>Slowest, largest unit is Main Memory.</a:t>
            </a:r>
          </a:p>
          <a:p>
            <a:r>
              <a:rPr lang="en-US" dirty="0" smtClean="0">
                <a:latin typeface="Times New Roman" panose="02020603050405020304" pitchFamily="18" charset="0"/>
                <a:cs typeface="Times New Roman" panose="02020603050405020304" pitchFamily="18" charset="0"/>
              </a:rPr>
              <a:t>Primary storage is insufficient to store large amounts of data and programs.</a:t>
            </a:r>
          </a:p>
          <a:p>
            <a:pPr lvl="1"/>
            <a:r>
              <a:rPr lang="en-US" sz="1800" dirty="0" smtClean="0">
                <a:latin typeface="Times New Roman" panose="02020603050405020304" pitchFamily="18" charset="0"/>
                <a:cs typeface="Times New Roman" panose="02020603050405020304" pitchFamily="18" charset="0"/>
              </a:rPr>
              <a:t>Primary storage can be added, but it is expensive.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Store large amounts of data on secondary storage devices:</a:t>
            </a:r>
          </a:p>
          <a:p>
            <a:pPr lvl="1"/>
            <a:r>
              <a:rPr lang="en-US" sz="1800" dirty="0" smtClean="0">
                <a:latin typeface="Times New Roman" panose="02020603050405020304" pitchFamily="18" charset="0"/>
                <a:cs typeface="Times New Roman" panose="02020603050405020304" pitchFamily="18" charset="0"/>
              </a:rPr>
              <a:t>Magnetic disks and tapes, </a:t>
            </a:r>
          </a:p>
          <a:p>
            <a:pPr lvl="1"/>
            <a:r>
              <a:rPr lang="en-US" sz="1800" dirty="0" smtClean="0">
                <a:latin typeface="Times New Roman" panose="02020603050405020304" pitchFamily="18" charset="0"/>
                <a:cs typeface="Times New Roman" panose="02020603050405020304" pitchFamily="18" charset="0"/>
              </a:rPr>
              <a:t>Optical disks (CD-ROMS).</a:t>
            </a:r>
          </a:p>
          <a:p>
            <a:pPr lvl="1"/>
            <a:r>
              <a:rPr lang="en-US" sz="1800" dirty="0" smtClean="0">
                <a:latin typeface="Times New Roman" panose="02020603050405020304" pitchFamily="18" charset="0"/>
                <a:cs typeface="Times New Roman" panose="02020603050405020304" pitchFamily="18" charset="0"/>
              </a:rPr>
              <a:t>Access to the data stored in secondary storage in slower, but take advantage of the fact that some information may be accessed infrequently.</a:t>
            </a:r>
          </a:p>
          <a:p>
            <a:r>
              <a:rPr lang="en-US" dirty="0" smtClean="0">
                <a:latin typeface="Times New Roman" panose="02020603050405020304" pitchFamily="18" charset="0"/>
                <a:cs typeface="Times New Roman" panose="02020603050405020304" pitchFamily="18" charset="0"/>
              </a:rPr>
              <a:t>Cost of a memory unit depends on its access time, lesser access time implies higher cost.</a:t>
            </a:r>
          </a:p>
          <a:p>
            <a:pPr lvl="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8567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908720"/>
            <a:ext cx="8229600" cy="508918"/>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Sample </a:t>
            </a:r>
            <a:r>
              <a:rPr lang="en-US" sz="3600" dirty="0">
                <a:solidFill>
                  <a:srgbClr val="FF0000"/>
                </a:solidFill>
                <a:latin typeface="Times New Roman" panose="02020603050405020304" pitchFamily="18" charset="0"/>
                <a:cs typeface="Times New Roman" panose="02020603050405020304" pitchFamily="18" charset="0"/>
              </a:rPr>
              <a:t>MOV Instructions</a:t>
            </a:r>
          </a:p>
        </p:txBody>
      </p:sp>
      <p:sp>
        <p:nvSpPr>
          <p:cNvPr id="46083" name="Rectangle 3"/>
          <p:cNvSpPr>
            <a:spLocks noGrp="1"/>
          </p:cNvSpPr>
          <p:nvPr>
            <p:ph sz="half" idx="1"/>
          </p:nvPr>
        </p:nvSpPr>
        <p:spPr>
          <a:xfrm>
            <a:off x="457200" y="1600200"/>
            <a:ext cx="4033838" cy="4530725"/>
          </a:xfrm>
        </p:spPr>
        <p:txBody>
          <a:bodyPr/>
          <a:lstStyle/>
          <a:p>
            <a:pPr eaLnBrk="1" hangingPunct="1">
              <a:buFont typeface="Wingdings" pitchFamily="2" charset="2"/>
              <a:buNone/>
            </a:pPr>
            <a:r>
              <a:rPr lang="en-US" altLang="en-US" sz="2400" dirty="0">
                <a:latin typeface="Times New Roman" panose="02020603050405020304" pitchFamily="18" charset="0"/>
                <a:cs typeface="Times New Roman" panose="02020603050405020304" pitchFamily="18" charset="0"/>
              </a:rPr>
              <a:t>b </a:t>
            </a:r>
            <a:r>
              <a:rPr lang="en-US" altLang="en-US" sz="2400" dirty="0" err="1">
                <a:latin typeface="Times New Roman" panose="02020603050405020304" pitchFamily="18" charset="0"/>
                <a:cs typeface="Times New Roman" panose="02020603050405020304" pitchFamily="18" charset="0"/>
              </a:rPr>
              <a:t>db</a:t>
            </a:r>
            <a:r>
              <a:rPr lang="en-US" altLang="en-US" sz="2400" dirty="0">
                <a:latin typeface="Times New Roman" panose="02020603050405020304" pitchFamily="18" charset="0"/>
                <a:cs typeface="Times New Roman" panose="02020603050405020304" pitchFamily="18" charset="0"/>
              </a:rPr>
              <a:t> 4Fh</a:t>
            </a:r>
          </a:p>
          <a:p>
            <a:pPr eaLnBrk="1" hangingPunct="1">
              <a:buFont typeface="Wingdings" pitchFamily="2" charset="2"/>
              <a:buNone/>
            </a:pPr>
            <a:r>
              <a:rPr lang="en-US" altLang="en-US" sz="2400" dirty="0">
                <a:latin typeface="Times New Roman" panose="02020603050405020304" pitchFamily="18" charset="0"/>
                <a:cs typeface="Times New Roman" panose="02020603050405020304" pitchFamily="18" charset="0"/>
              </a:rPr>
              <a:t>w </a:t>
            </a:r>
            <a:r>
              <a:rPr lang="en-US" altLang="en-US" sz="2400" dirty="0" err="1">
                <a:latin typeface="Times New Roman" panose="02020603050405020304" pitchFamily="18" charset="0"/>
                <a:cs typeface="Times New Roman" panose="02020603050405020304" pitchFamily="18" charset="0"/>
              </a:rPr>
              <a:t>dw</a:t>
            </a:r>
            <a:r>
              <a:rPr lang="en-US" altLang="en-US" sz="2400" dirty="0">
                <a:latin typeface="Times New Roman" panose="02020603050405020304" pitchFamily="18" charset="0"/>
                <a:cs typeface="Times New Roman" panose="02020603050405020304" pitchFamily="18" charset="0"/>
              </a:rPr>
              <a:t> 2048</a:t>
            </a:r>
          </a:p>
          <a:p>
            <a:pPr eaLnBrk="1" hangingPunct="1">
              <a:buFont typeface="Wingdings" pitchFamily="2" charset="2"/>
              <a:buNone/>
            </a:pP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bl,dh</a:t>
            </a: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ax,w</a:t>
            </a: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ch,b</a:t>
            </a: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al,255</a:t>
            </a: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w,-100</a:t>
            </a:r>
          </a:p>
          <a:p>
            <a:pPr eaLnBrk="1" hangingPunct="1">
              <a:buFont typeface="Wingdings" pitchFamily="2" charset="2"/>
              <a:buNone/>
            </a:pP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b,0</a:t>
            </a:r>
          </a:p>
        </p:txBody>
      </p:sp>
      <p:sp>
        <p:nvSpPr>
          <p:cNvPr id="46084" name="Rectangle 4"/>
          <p:cNvSpPr>
            <a:spLocks noGrp="1"/>
          </p:cNvSpPr>
          <p:nvPr>
            <p:ph sz="half" idx="2"/>
          </p:nvPr>
        </p:nvSpPr>
        <p:spPr>
          <a:xfrm>
            <a:off x="2878138" y="1600200"/>
            <a:ext cx="5808662" cy="4530725"/>
          </a:xfrm>
        </p:spPr>
        <p:txBody>
          <a:bodyPr/>
          <a:lstStyle/>
          <a:p>
            <a:pPr eaLnBrk="1" hangingPunct="1"/>
            <a:r>
              <a:rPr lang="en-US" altLang="en-US">
                <a:latin typeface="Times New Roman" panose="02020603050405020304" pitchFamily="18" charset="0"/>
                <a:cs typeface="Times New Roman" panose="02020603050405020304" pitchFamily="18" charset="0"/>
              </a:rPr>
              <a:t>When a variable is created with a define directive, it is assigned a default size attribute (byte, word, etc)</a:t>
            </a:r>
          </a:p>
          <a:p>
            <a:pPr eaLnBrk="1" hangingPunct="1"/>
            <a:r>
              <a:rPr lang="en-US" altLang="en-US">
                <a:latin typeface="Times New Roman" panose="02020603050405020304" pitchFamily="18" charset="0"/>
                <a:cs typeface="Times New Roman" panose="02020603050405020304" pitchFamily="18" charset="0"/>
              </a:rPr>
              <a:t>You can assign a size attribute using LABEL</a:t>
            </a:r>
          </a:p>
          <a:p>
            <a:pPr lvl="1" eaLnBrk="1" hangingPunct="1">
              <a:buFontTx/>
              <a:buNone/>
            </a:pPr>
            <a:r>
              <a:rPr lang="en-US" altLang="en-US">
                <a:latin typeface="Times New Roman" panose="02020603050405020304" pitchFamily="18" charset="0"/>
                <a:cs typeface="Times New Roman" panose="02020603050405020304" pitchFamily="18" charset="0"/>
              </a:rPr>
              <a:t>LoByte LABEL BYTE</a:t>
            </a:r>
          </a:p>
          <a:p>
            <a:pPr lvl="1" eaLnBrk="1" hangingPunct="1">
              <a:buFontTx/>
              <a:buNone/>
            </a:pPr>
            <a:r>
              <a:rPr lang="en-US" altLang="en-US">
                <a:latin typeface="Times New Roman" panose="02020603050405020304" pitchFamily="18" charset="0"/>
                <a:cs typeface="Times New Roman" panose="02020603050405020304" pitchFamily="18" charset="0"/>
              </a:rPr>
              <a:t>aWord DW 97F2h</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80728"/>
            <a:ext cx="8229600" cy="436910"/>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Segment Structure</a:t>
            </a:r>
          </a:p>
        </p:txBody>
      </p:sp>
      <p:sp>
        <p:nvSpPr>
          <p:cNvPr id="48131" name="Rectangle 3"/>
          <p:cNvSpPr>
            <a:spLocks noGrp="1"/>
          </p:cNvSpPr>
          <p:nvPr>
            <p:ph sz="half" idx="1"/>
          </p:nvPr>
        </p:nvSpPr>
        <p:spPr>
          <a:xfrm>
            <a:off x="457200" y="1600200"/>
            <a:ext cx="4033838" cy="4530725"/>
          </a:xfrm>
        </p:spPr>
        <p:txBody>
          <a:bodyPr/>
          <a:lstStyle/>
          <a:p>
            <a:pPr eaLnBrk="1" hangingPunct="1"/>
            <a:r>
              <a:rPr lang="en-US" altLang="en-US" sz="2400">
                <a:latin typeface="Times New Roman" panose="02020603050405020304" pitchFamily="18" charset="0"/>
                <a:cs typeface="Times New Roman" panose="02020603050405020304" pitchFamily="18" charset="0"/>
              </a:rPr>
              <a:t>Data Segments</a:t>
            </a:r>
          </a:p>
          <a:p>
            <a:pPr lvl="1" eaLnBrk="1" hangingPunct="1"/>
            <a:r>
              <a:rPr lang="en-US" altLang="en-US">
                <a:latin typeface="Times New Roman" panose="02020603050405020304" pitchFamily="18" charset="0"/>
                <a:cs typeface="Times New Roman" panose="02020603050405020304" pitchFamily="18" charset="0"/>
              </a:rPr>
              <a:t>Storage for variables</a:t>
            </a:r>
          </a:p>
          <a:p>
            <a:pPr lvl="1" eaLnBrk="1" hangingPunct="1"/>
            <a:r>
              <a:rPr lang="en-US" altLang="en-US">
                <a:latin typeface="Times New Roman" panose="02020603050405020304" pitchFamily="18" charset="0"/>
                <a:cs typeface="Times New Roman" panose="02020603050405020304" pitchFamily="18" charset="0"/>
              </a:rPr>
              <a:t>Variable addresses are computed as offsets from start of this segment</a:t>
            </a:r>
          </a:p>
          <a:p>
            <a:pPr eaLnBrk="1" hangingPunct="1"/>
            <a:r>
              <a:rPr lang="en-US" altLang="en-US" sz="2400">
                <a:latin typeface="Times New Roman" panose="02020603050405020304" pitchFamily="18" charset="0"/>
                <a:cs typeface="Times New Roman" panose="02020603050405020304" pitchFamily="18" charset="0"/>
              </a:rPr>
              <a:t>Code Segment</a:t>
            </a:r>
          </a:p>
          <a:p>
            <a:pPr lvl="1" eaLnBrk="1" hangingPunct="1"/>
            <a:r>
              <a:rPr lang="en-US" altLang="en-US">
                <a:latin typeface="Times New Roman" panose="02020603050405020304" pitchFamily="18" charset="0"/>
                <a:cs typeface="Times New Roman" panose="02020603050405020304" pitchFamily="18" charset="0"/>
              </a:rPr>
              <a:t>contains executable instructions </a:t>
            </a:r>
          </a:p>
        </p:txBody>
      </p:sp>
      <p:sp>
        <p:nvSpPr>
          <p:cNvPr id="48132" name="Rectangle 4"/>
          <p:cNvSpPr>
            <a:spLocks noGrp="1"/>
          </p:cNvSpPr>
          <p:nvPr>
            <p:ph sz="half" idx="2"/>
          </p:nvPr>
        </p:nvSpPr>
        <p:spPr>
          <a:xfrm>
            <a:off x="4652963" y="1600200"/>
            <a:ext cx="4033837" cy="4530725"/>
          </a:xfrm>
        </p:spPr>
        <p:txBody>
          <a:bodyPr>
            <a:normAutofit/>
          </a:bodyPr>
          <a:lstStyle/>
          <a:p>
            <a:pPr eaLnBrk="1" hangingPunct="1"/>
            <a:r>
              <a:rPr lang="en-US" altLang="en-US" sz="2400">
                <a:latin typeface="Times New Roman" panose="02020603050405020304" pitchFamily="18" charset="0"/>
                <a:cs typeface="Times New Roman" panose="02020603050405020304" pitchFamily="18" charset="0"/>
              </a:rPr>
              <a:t>Stack Segment</a:t>
            </a:r>
          </a:p>
          <a:p>
            <a:pPr lvl="1" eaLnBrk="1" hangingPunct="1"/>
            <a:r>
              <a:rPr lang="en-US" altLang="en-US">
                <a:latin typeface="Times New Roman" panose="02020603050405020304" pitchFamily="18" charset="0"/>
                <a:cs typeface="Times New Roman" panose="02020603050405020304" pitchFamily="18" charset="0"/>
              </a:rPr>
              <a:t>used to set aside storage for the stack</a:t>
            </a:r>
          </a:p>
          <a:p>
            <a:pPr lvl="1" eaLnBrk="1" hangingPunct="1"/>
            <a:r>
              <a:rPr lang="en-US" altLang="en-US">
                <a:latin typeface="Times New Roman" panose="02020603050405020304" pitchFamily="18" charset="0"/>
                <a:cs typeface="Times New Roman" panose="02020603050405020304" pitchFamily="18" charset="0"/>
              </a:rPr>
              <a:t>Stack addresses are computed as offsets into this segment</a:t>
            </a:r>
          </a:p>
          <a:p>
            <a:pPr eaLnBrk="1" hangingPunct="1"/>
            <a:r>
              <a:rPr lang="en-US" altLang="en-US" sz="2400">
                <a:latin typeface="Times New Roman" panose="02020603050405020304" pitchFamily="18" charset="0"/>
                <a:cs typeface="Times New Roman" panose="02020603050405020304" pitchFamily="18" charset="0"/>
              </a:rPr>
              <a:t>Segment directives</a:t>
            </a:r>
          </a:p>
          <a:p>
            <a:pPr lvl="1" eaLnBrk="1" hangingPunct="1">
              <a:buFontTx/>
              <a:buNone/>
            </a:pPr>
            <a:r>
              <a:rPr lang="en-US" altLang="en-US" b="1">
                <a:latin typeface="Times New Roman" panose="02020603050405020304" pitchFamily="18" charset="0"/>
                <a:cs typeface="Times New Roman" panose="02020603050405020304" pitchFamily="18" charset="0"/>
              </a:rPr>
              <a:t>.data</a:t>
            </a:r>
          </a:p>
          <a:p>
            <a:pPr lvl="1" eaLnBrk="1" hangingPunct="1">
              <a:buFontTx/>
              <a:buNone/>
            </a:pPr>
            <a:r>
              <a:rPr lang="en-US" altLang="en-US" b="1">
                <a:latin typeface="Times New Roman" panose="02020603050405020304" pitchFamily="18" charset="0"/>
                <a:cs typeface="Times New Roman" panose="02020603050405020304" pitchFamily="18" charset="0"/>
              </a:rPr>
              <a:t>.code</a:t>
            </a:r>
          </a:p>
          <a:p>
            <a:pPr lvl="1" eaLnBrk="1" hangingPunct="1">
              <a:buFontTx/>
              <a:buNone/>
            </a:pPr>
            <a:r>
              <a:rPr lang="en-US" altLang="en-US" b="1">
                <a:latin typeface="Times New Roman" panose="02020603050405020304" pitchFamily="18" charset="0"/>
                <a:cs typeface="Times New Roman" panose="02020603050405020304" pitchFamily="18" charset="0"/>
              </a:rPr>
              <a:t>.stack </a:t>
            </a:r>
            <a:r>
              <a:rPr lang="en-US" altLang="en-US" b="1" i="1">
                <a:latin typeface="Times New Roman" panose="02020603050405020304" pitchFamily="18" charset="0"/>
                <a:cs typeface="Times New Roman" panose="02020603050405020304" pitchFamily="18" charset="0"/>
              </a:rPr>
              <a:t>size</a:t>
            </a:r>
            <a:endParaRPr lang="en-US" altLang="en-US" b="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714744" y="785794"/>
            <a:ext cx="4572000" cy="738188"/>
          </a:xfrm>
          <a:prstGeom prst="rect">
            <a:avLst/>
          </a:prstGeom>
          <a:noFill/>
          <a:ln w="9525">
            <a:noFill/>
            <a:miter lim="800000"/>
            <a:headEnd/>
            <a:tailEnd/>
          </a:ln>
        </p:spPr>
        <p:txBody>
          <a:bodyPr>
            <a:spAutoFit/>
          </a:bodyPr>
          <a:lstStyle/>
          <a:p>
            <a:pPr eaLnBrk="1" hangingPunct="1"/>
            <a:r>
              <a:rPr lang="en-US" altLang="en-US" sz="2400" dirty="0">
                <a:solidFill>
                  <a:srgbClr val="FF0000"/>
                </a:solidFill>
                <a:latin typeface="Times New Roman" panose="02020603050405020304" pitchFamily="18" charset="0"/>
                <a:cs typeface="Times New Roman" panose="02020603050405020304" pitchFamily="18" charset="0"/>
              </a:rPr>
              <a:t>Instruction types</a:t>
            </a:r>
            <a:r>
              <a:rPr lang="en-US" altLang="en-US" dirty="0">
                <a:solidFill>
                  <a:srgbClr val="FF0000"/>
                </a:solidFill>
                <a:latin typeface="Times New Roman" panose="02020603050405020304" pitchFamily="18" charset="0"/>
                <a:cs typeface="Times New Roman" panose="02020603050405020304" pitchFamily="18" charset="0"/>
              </a:rPr>
              <a:t/>
            </a:r>
            <a:br>
              <a:rPr lang="en-US" altLang="en-US" dirty="0">
                <a:solidFill>
                  <a:srgbClr val="FF0000"/>
                </a:solidFill>
                <a:latin typeface="Times New Roman" panose="02020603050405020304" pitchFamily="18" charset="0"/>
                <a:cs typeface="Times New Roman" panose="02020603050405020304" pitchFamily="18" charset="0"/>
              </a:rPr>
            </a:br>
            <a:r>
              <a:rPr lang="en-US" altLang="en-US" dirty="0">
                <a:solidFill>
                  <a:srgbClr val="FF0000"/>
                </a:solidFill>
                <a:latin typeface="Times New Roman" panose="02020603050405020304" pitchFamily="18" charset="0"/>
                <a:cs typeface="Times New Roman" panose="02020603050405020304" pitchFamily="18" charset="0"/>
              </a:rPr>
              <a:t>Data transfer instructions</a:t>
            </a:r>
          </a:p>
        </p:txBody>
      </p:sp>
      <p:sp>
        <p:nvSpPr>
          <p:cNvPr id="6" name="Text Box 3"/>
          <p:cNvSpPr txBox="1">
            <a:spLocks noChangeArrowheads="1"/>
          </p:cNvSpPr>
          <p:nvPr/>
        </p:nvSpPr>
        <p:spPr bwMode="auto">
          <a:xfrm>
            <a:off x="0" y="1071546"/>
            <a:ext cx="4211409" cy="4278094"/>
          </a:xfrm>
          <a:prstGeom prst="rect">
            <a:avLst/>
          </a:prstGeom>
          <a:noFill/>
          <a:ln w="9525">
            <a:noFill/>
            <a:miter lim="800000"/>
            <a:headEnd/>
            <a:tailEnd/>
          </a:ln>
        </p:spPr>
        <p:txBody>
          <a:bodyPr wrap="none">
            <a:spAutoFit/>
          </a:bodyPr>
          <a:lstStyle/>
          <a:p>
            <a:pPr eaLnBrk="1" hangingPunct="1"/>
            <a:r>
              <a:rPr lang="en-US" altLang="en-US" sz="2000" dirty="0">
                <a:solidFill>
                  <a:srgbClr val="FF0000"/>
                </a:solidFill>
                <a:latin typeface="Times New Roman" panose="02020603050405020304" pitchFamily="18" charset="0"/>
                <a:cs typeface="Times New Roman" panose="02020603050405020304" pitchFamily="18" charset="0"/>
              </a:rPr>
              <a:t>8086 instruction set</a:t>
            </a:r>
          </a:p>
          <a:p>
            <a:pPr eaLnBrk="1" hangingPunct="1"/>
            <a:r>
              <a:rPr lang="en-US" altLang="en-US" dirty="0">
                <a:latin typeface="Times New Roman" panose="02020603050405020304" pitchFamily="18" charset="0"/>
                <a:cs typeface="Times New Roman" panose="02020603050405020304" pitchFamily="18" charset="0"/>
              </a:rPr>
              <a:t>IN	Input byte or word from port</a:t>
            </a:r>
          </a:p>
          <a:p>
            <a:pPr eaLnBrk="1" hangingPunct="1"/>
            <a:r>
              <a:rPr lang="en-US" altLang="en-US" dirty="0">
                <a:latin typeface="Times New Roman" panose="02020603050405020304" pitchFamily="18" charset="0"/>
                <a:cs typeface="Times New Roman" panose="02020603050405020304" pitchFamily="18" charset="0"/>
              </a:rPr>
              <a:t>LAHF	Load AH from flags</a:t>
            </a:r>
          </a:p>
          <a:p>
            <a:pPr eaLnBrk="1" hangingPunct="1"/>
            <a:r>
              <a:rPr lang="en-US" altLang="en-US" dirty="0">
                <a:latin typeface="Times New Roman" panose="02020603050405020304" pitchFamily="18" charset="0"/>
                <a:cs typeface="Times New Roman" panose="02020603050405020304" pitchFamily="18" charset="0"/>
              </a:rPr>
              <a:t>LDS	Load pointer using data segment</a:t>
            </a:r>
          </a:p>
          <a:p>
            <a:pPr eaLnBrk="1" hangingPunct="1"/>
            <a:r>
              <a:rPr lang="en-US" altLang="en-US" dirty="0">
                <a:latin typeface="Times New Roman" panose="02020603050405020304" pitchFamily="18" charset="0"/>
                <a:cs typeface="Times New Roman" panose="02020603050405020304" pitchFamily="18" charset="0"/>
              </a:rPr>
              <a:t>LEA	Load effective address</a:t>
            </a:r>
          </a:p>
          <a:p>
            <a:pPr eaLnBrk="1" hangingPunct="1"/>
            <a:r>
              <a:rPr lang="en-US" altLang="en-US" dirty="0">
                <a:latin typeface="Times New Roman" panose="02020603050405020304" pitchFamily="18" charset="0"/>
                <a:cs typeface="Times New Roman" panose="02020603050405020304" pitchFamily="18" charset="0"/>
              </a:rPr>
              <a:t>LES	Load pointer using extra segment</a:t>
            </a:r>
          </a:p>
          <a:p>
            <a:pPr eaLnBrk="1" hangingPunct="1"/>
            <a:r>
              <a:rPr lang="en-US" altLang="en-US" dirty="0">
                <a:latin typeface="Times New Roman" panose="02020603050405020304" pitchFamily="18" charset="0"/>
                <a:cs typeface="Times New Roman" panose="02020603050405020304" pitchFamily="18" charset="0"/>
              </a:rPr>
              <a:t>MOV	Move to/from register/memory</a:t>
            </a:r>
          </a:p>
          <a:p>
            <a:pPr eaLnBrk="1" hangingPunct="1"/>
            <a:r>
              <a:rPr lang="en-US" altLang="en-US" dirty="0">
                <a:latin typeface="Times New Roman" panose="02020603050405020304" pitchFamily="18" charset="0"/>
                <a:cs typeface="Times New Roman" panose="02020603050405020304" pitchFamily="18" charset="0"/>
              </a:rPr>
              <a:t>OUT	Output byte or word to port</a:t>
            </a:r>
          </a:p>
          <a:p>
            <a:pPr eaLnBrk="1" hangingPunct="1"/>
            <a:r>
              <a:rPr lang="en-US" altLang="en-US" dirty="0">
                <a:latin typeface="Times New Roman" panose="02020603050405020304" pitchFamily="18" charset="0"/>
                <a:cs typeface="Times New Roman" panose="02020603050405020304" pitchFamily="18" charset="0"/>
              </a:rPr>
              <a:t>POP	</a:t>
            </a:r>
            <a:r>
              <a:rPr lang="en-US" altLang="en-US" dirty="0" err="1">
                <a:latin typeface="Times New Roman" panose="02020603050405020304" pitchFamily="18" charset="0"/>
                <a:cs typeface="Times New Roman" panose="02020603050405020304" pitchFamily="18" charset="0"/>
              </a:rPr>
              <a:t>Pop</a:t>
            </a:r>
            <a:r>
              <a:rPr lang="en-US" altLang="en-US" dirty="0">
                <a:latin typeface="Times New Roman" panose="02020603050405020304" pitchFamily="18" charset="0"/>
                <a:cs typeface="Times New Roman" panose="02020603050405020304" pitchFamily="18" charset="0"/>
              </a:rPr>
              <a:t> word off stack</a:t>
            </a:r>
          </a:p>
          <a:p>
            <a:pPr eaLnBrk="1" hangingPunct="1"/>
            <a:r>
              <a:rPr lang="en-US" altLang="en-US" dirty="0">
                <a:latin typeface="Times New Roman" panose="02020603050405020304" pitchFamily="18" charset="0"/>
                <a:cs typeface="Times New Roman" panose="02020603050405020304" pitchFamily="18" charset="0"/>
              </a:rPr>
              <a:t>POPF	Pop flags off stack</a:t>
            </a:r>
          </a:p>
          <a:p>
            <a:pPr eaLnBrk="1" hangingPunct="1"/>
            <a:r>
              <a:rPr lang="en-US" altLang="en-US" dirty="0">
                <a:latin typeface="Times New Roman" panose="02020603050405020304" pitchFamily="18" charset="0"/>
                <a:cs typeface="Times New Roman" panose="02020603050405020304" pitchFamily="18" charset="0"/>
              </a:rPr>
              <a:t>PUSH	</a:t>
            </a:r>
            <a:r>
              <a:rPr lang="en-US" altLang="en-US" dirty="0" err="1">
                <a:latin typeface="Times New Roman" panose="02020603050405020304" pitchFamily="18" charset="0"/>
                <a:cs typeface="Times New Roman" panose="02020603050405020304" pitchFamily="18" charset="0"/>
              </a:rPr>
              <a:t>Push</a:t>
            </a:r>
            <a:r>
              <a:rPr lang="en-US" altLang="en-US" dirty="0">
                <a:latin typeface="Times New Roman" panose="02020603050405020304" pitchFamily="18" charset="0"/>
                <a:cs typeface="Times New Roman" panose="02020603050405020304" pitchFamily="18" charset="0"/>
              </a:rPr>
              <a:t> word onto stack</a:t>
            </a:r>
          </a:p>
          <a:p>
            <a:pPr eaLnBrk="1" hangingPunct="1"/>
            <a:r>
              <a:rPr lang="en-US" altLang="en-US" dirty="0">
                <a:latin typeface="Times New Roman" panose="02020603050405020304" pitchFamily="18" charset="0"/>
                <a:cs typeface="Times New Roman" panose="02020603050405020304" pitchFamily="18" charset="0"/>
              </a:rPr>
              <a:t>PUSHF	Push flags onto stack</a:t>
            </a:r>
          </a:p>
          <a:p>
            <a:pPr eaLnBrk="1" hangingPunct="1"/>
            <a:r>
              <a:rPr lang="en-US" altLang="en-US" dirty="0">
                <a:latin typeface="Times New Roman" panose="02020603050405020304" pitchFamily="18" charset="0"/>
                <a:cs typeface="Times New Roman" panose="02020603050405020304" pitchFamily="18" charset="0"/>
              </a:rPr>
              <a:t>SAHF	Store AH into flags</a:t>
            </a:r>
          </a:p>
          <a:p>
            <a:pPr eaLnBrk="1" hangingPunct="1"/>
            <a:r>
              <a:rPr lang="en-US" altLang="en-US" dirty="0">
                <a:latin typeface="Times New Roman" panose="02020603050405020304" pitchFamily="18" charset="0"/>
                <a:cs typeface="Times New Roman" panose="02020603050405020304" pitchFamily="18" charset="0"/>
              </a:rPr>
              <a:t>XCHG	Exchange byte or word</a:t>
            </a:r>
          </a:p>
          <a:p>
            <a:pPr eaLnBrk="1" hangingPunct="1"/>
            <a:r>
              <a:rPr lang="en-US" altLang="en-US" dirty="0">
                <a:latin typeface="Times New Roman" panose="02020603050405020304" pitchFamily="18" charset="0"/>
                <a:cs typeface="Times New Roman" panose="02020603050405020304" pitchFamily="18" charset="0"/>
              </a:rPr>
              <a:t>XLAT	Translate byte</a:t>
            </a:r>
          </a:p>
        </p:txBody>
      </p:sp>
      <p:sp>
        <p:nvSpPr>
          <p:cNvPr id="8" name="Text Box 5"/>
          <p:cNvSpPr txBox="1">
            <a:spLocks noChangeArrowheads="1"/>
          </p:cNvSpPr>
          <p:nvPr/>
        </p:nvSpPr>
        <p:spPr bwMode="auto">
          <a:xfrm>
            <a:off x="4595813" y="1727867"/>
            <a:ext cx="4548188" cy="369332"/>
          </a:xfrm>
          <a:prstGeom prst="rect">
            <a:avLst/>
          </a:prstGeom>
          <a:noFill/>
          <a:ln w="9525">
            <a:noFill/>
            <a:miter lim="800000"/>
            <a:headEnd/>
            <a:tailEnd/>
          </a:ln>
        </p:spPr>
        <p:txBody>
          <a:bodyPr>
            <a:spAutoFit/>
          </a:bodyPr>
          <a:lstStyle/>
          <a:p>
            <a:pPr eaLnBrk="1" hangingPunct="1">
              <a:spcBef>
                <a:spcPct val="50000"/>
              </a:spcBef>
            </a:pPr>
            <a:endParaRPr lang="en-US" altLang="en-US" dirty="0">
              <a:latin typeface="Times New Roman" panose="02020603050405020304" pitchFamily="18" charset="0"/>
              <a:cs typeface="Times New Roman" panose="02020603050405020304" pitchFamily="18" charset="0"/>
            </a:endParaRPr>
          </a:p>
        </p:txBody>
      </p:sp>
      <p:sp>
        <p:nvSpPr>
          <p:cNvPr id="9" name="Text Box 6"/>
          <p:cNvSpPr txBox="1">
            <a:spLocks noChangeArrowheads="1"/>
          </p:cNvSpPr>
          <p:nvPr/>
        </p:nvSpPr>
        <p:spPr bwMode="auto">
          <a:xfrm>
            <a:off x="4572000" y="5357826"/>
            <a:ext cx="3886200" cy="369332"/>
          </a:xfrm>
          <a:prstGeom prst="rect">
            <a:avLst/>
          </a:prstGeom>
          <a:noFill/>
          <a:ln w="9525">
            <a:noFill/>
            <a:miter lim="800000"/>
            <a:headEnd/>
            <a:tailEnd/>
          </a:ln>
        </p:spPr>
        <p:txBody>
          <a:bodyPr>
            <a:spAutoFit/>
          </a:bodyPr>
          <a:lstStyle/>
          <a:p>
            <a:pPr eaLnBrk="1" hangingPunct="1">
              <a:spcBef>
                <a:spcPct val="50000"/>
              </a:spcBef>
            </a:pPr>
            <a:endParaRPr lang="en-US" altLang="en-US" dirty="0">
              <a:latin typeface="Times New Roman" panose="02020603050405020304" pitchFamily="18" charset="0"/>
              <a:cs typeface="Times New Roman" panose="02020603050405020304" pitchFamily="18" charset="0"/>
            </a:endParaRPr>
          </a:p>
        </p:txBody>
      </p:sp>
      <p:sp>
        <p:nvSpPr>
          <p:cNvPr id="10" name="Text Box 7"/>
          <p:cNvSpPr txBox="1">
            <a:spLocks noChangeArrowheads="1"/>
          </p:cNvSpPr>
          <p:nvPr/>
        </p:nvSpPr>
        <p:spPr bwMode="auto">
          <a:xfrm>
            <a:off x="4595813" y="6110288"/>
            <a:ext cx="4548187" cy="369332"/>
          </a:xfrm>
          <a:prstGeom prst="rect">
            <a:avLst/>
          </a:prstGeom>
          <a:noFill/>
          <a:ln w="9525">
            <a:noFill/>
            <a:miter lim="800000"/>
            <a:headEnd/>
            <a:tailEnd/>
          </a:ln>
        </p:spPr>
        <p:txBody>
          <a:bodyPr>
            <a:spAutoFit/>
          </a:bodyPr>
          <a:lstStyle/>
          <a:p>
            <a:pPr eaLnBrk="1" hangingPunct="1">
              <a:spcBef>
                <a:spcPct val="50000"/>
              </a:spcBef>
            </a:pP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nodePh="1">
                                  <p:stCondLst>
                                    <p:cond delay="0"/>
                                  </p:stCondLst>
                                  <p:endCondLst>
                                    <p:cond evt="begin" delay="0">
                                      <p:tn val="17"/>
                                    </p:cond>
                                  </p:end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1371600" y="642918"/>
            <a:ext cx="7772400" cy="762000"/>
          </a:xfrm>
        </p:spPr>
        <p:txBody>
          <a:bodyPr>
            <a:normAutofit/>
          </a:bodyPr>
          <a:lstStyle/>
          <a:p>
            <a:pPr eaLnBrk="1" fontAlgn="auto" hangingPunct="1">
              <a:spcAft>
                <a:spcPts val="0"/>
              </a:spcAft>
              <a:defRPr/>
            </a:pPr>
            <a:r>
              <a:rPr lang="en-US" sz="3600" dirty="0">
                <a:solidFill>
                  <a:srgbClr val="FF0000"/>
                </a:solidFill>
                <a:latin typeface="Times New Roman" panose="02020603050405020304" pitchFamily="18" charset="0"/>
                <a:cs typeface="Times New Roman" panose="02020603050405020304" pitchFamily="18" charset="0"/>
              </a:rPr>
              <a:t>Arithmetic instructions</a:t>
            </a:r>
          </a:p>
        </p:txBody>
      </p:sp>
      <p:sp>
        <p:nvSpPr>
          <p:cNvPr id="6" name="Text Box 1027"/>
          <p:cNvSpPr txBox="1">
            <a:spLocks noChangeArrowheads="1"/>
          </p:cNvSpPr>
          <p:nvPr/>
        </p:nvSpPr>
        <p:spPr bwMode="auto">
          <a:xfrm>
            <a:off x="298450" y="838200"/>
            <a:ext cx="4916731" cy="6186309"/>
          </a:xfrm>
          <a:prstGeom prst="rect">
            <a:avLst/>
          </a:prstGeom>
          <a:noFill/>
          <a:ln w="9525">
            <a:noFill/>
            <a:miter lim="800000"/>
            <a:headEnd/>
            <a:tailEnd/>
          </a:ln>
        </p:spPr>
        <p:txBody>
          <a:bodyPr wrap="none">
            <a:spAutoFit/>
          </a:bodyPr>
          <a:lstStyle/>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solidFill>
                  <a:srgbClr val="FF0000"/>
                </a:solidFill>
                <a:latin typeface="Times New Roman" panose="02020603050405020304" pitchFamily="18" charset="0"/>
                <a:cs typeface="Times New Roman" panose="02020603050405020304" pitchFamily="18" charset="0"/>
              </a:rPr>
              <a:t>8086 instruction set</a:t>
            </a:r>
          </a:p>
          <a:p>
            <a:pPr eaLnBrk="1" hangingPunct="1"/>
            <a:r>
              <a:rPr lang="en-US" altLang="en-US" dirty="0">
                <a:latin typeface="Times New Roman" panose="02020603050405020304" pitchFamily="18" charset="0"/>
                <a:cs typeface="Times New Roman" panose="02020603050405020304" pitchFamily="18" charset="0"/>
              </a:rPr>
              <a:t>AAA	ASCII adjust for addition</a:t>
            </a:r>
          </a:p>
          <a:p>
            <a:pPr eaLnBrk="1" hangingPunct="1"/>
            <a:r>
              <a:rPr lang="en-US" altLang="en-US" dirty="0">
                <a:latin typeface="Times New Roman" panose="02020603050405020304" pitchFamily="18" charset="0"/>
                <a:cs typeface="Times New Roman" panose="02020603050405020304" pitchFamily="18" charset="0"/>
              </a:rPr>
              <a:t>AAD	ASCII adjust for division</a:t>
            </a:r>
          </a:p>
          <a:p>
            <a:pPr eaLnBrk="1" hangingPunct="1"/>
            <a:r>
              <a:rPr lang="en-US" altLang="en-US" dirty="0">
                <a:latin typeface="Times New Roman" panose="02020603050405020304" pitchFamily="18" charset="0"/>
                <a:cs typeface="Times New Roman" panose="02020603050405020304" pitchFamily="18" charset="0"/>
              </a:rPr>
              <a:t>AAM	 ASCII adjust for multiply</a:t>
            </a:r>
          </a:p>
          <a:p>
            <a:pPr eaLnBrk="1" hangingPunct="1"/>
            <a:r>
              <a:rPr lang="en-US" altLang="en-US" dirty="0">
                <a:latin typeface="Times New Roman" panose="02020603050405020304" pitchFamily="18" charset="0"/>
                <a:cs typeface="Times New Roman" panose="02020603050405020304" pitchFamily="18" charset="0"/>
              </a:rPr>
              <a:t>AAS	 ASCII adjust for subtraction</a:t>
            </a:r>
          </a:p>
          <a:p>
            <a:pPr eaLnBrk="1" hangingPunct="1"/>
            <a:r>
              <a:rPr lang="en-US" altLang="en-US" dirty="0">
                <a:latin typeface="Times New Roman" panose="02020603050405020304" pitchFamily="18" charset="0"/>
                <a:cs typeface="Times New Roman" panose="02020603050405020304" pitchFamily="18" charset="0"/>
              </a:rPr>
              <a:t>ADC	Add byte or word plus carry</a:t>
            </a:r>
          </a:p>
          <a:p>
            <a:pPr eaLnBrk="1" hangingPunct="1"/>
            <a:r>
              <a:rPr lang="en-US" altLang="en-US" dirty="0">
                <a:latin typeface="Times New Roman" panose="02020603050405020304" pitchFamily="18" charset="0"/>
                <a:cs typeface="Times New Roman" panose="02020603050405020304" pitchFamily="18" charset="0"/>
              </a:rPr>
              <a:t>ADD	</a:t>
            </a:r>
            <a:r>
              <a:rPr lang="en-US" altLang="en-US" dirty="0" err="1">
                <a:latin typeface="Times New Roman" panose="02020603050405020304" pitchFamily="18" charset="0"/>
                <a:cs typeface="Times New Roman" panose="02020603050405020304" pitchFamily="18" charset="0"/>
              </a:rPr>
              <a:t>Add</a:t>
            </a:r>
            <a:r>
              <a:rPr lang="en-US" altLang="en-US" dirty="0">
                <a:latin typeface="Times New Roman" panose="02020603050405020304" pitchFamily="18" charset="0"/>
                <a:cs typeface="Times New Roman" panose="02020603050405020304" pitchFamily="18" charset="0"/>
              </a:rPr>
              <a:t> byte or word</a:t>
            </a:r>
          </a:p>
          <a:p>
            <a:pPr eaLnBrk="1" hangingPunct="1"/>
            <a:r>
              <a:rPr lang="en-US" altLang="en-US" dirty="0">
                <a:latin typeface="Times New Roman" panose="02020603050405020304" pitchFamily="18" charset="0"/>
                <a:cs typeface="Times New Roman" panose="02020603050405020304" pitchFamily="18" charset="0"/>
              </a:rPr>
              <a:t>CBW	Convert byte </a:t>
            </a:r>
            <a:r>
              <a:rPr lang="en-US" altLang="en-US" dirty="0" smtClean="0">
                <a:latin typeface="Times New Roman" panose="02020603050405020304" pitchFamily="18" charset="0"/>
                <a:cs typeface="Times New Roman" panose="02020603050405020304" pitchFamily="18" charset="0"/>
              </a:rPr>
              <a:t>to </a:t>
            </a:r>
            <a:r>
              <a:rPr lang="en-US" altLang="en-US" dirty="0">
                <a:latin typeface="Times New Roman" panose="02020603050405020304" pitchFamily="18" charset="0"/>
                <a:cs typeface="Times New Roman" panose="02020603050405020304" pitchFamily="18" charset="0"/>
              </a:rPr>
              <a:t>word</a:t>
            </a:r>
          </a:p>
          <a:p>
            <a:pPr eaLnBrk="1" hangingPunct="1"/>
            <a:r>
              <a:rPr lang="en-US" altLang="en-US" dirty="0">
                <a:latin typeface="Times New Roman" panose="02020603050405020304" pitchFamily="18" charset="0"/>
                <a:cs typeface="Times New Roman" panose="02020603050405020304" pitchFamily="18" charset="0"/>
              </a:rPr>
              <a:t>CMP	Compare byte or word</a:t>
            </a:r>
          </a:p>
          <a:p>
            <a:pPr eaLnBrk="1" hangingPunct="1"/>
            <a:r>
              <a:rPr lang="en-US" altLang="en-US" dirty="0">
                <a:latin typeface="Times New Roman" panose="02020603050405020304" pitchFamily="18" charset="0"/>
                <a:cs typeface="Times New Roman" panose="02020603050405020304" pitchFamily="18" charset="0"/>
              </a:rPr>
              <a:t>CWD	Convert word to double-word</a:t>
            </a:r>
          </a:p>
          <a:p>
            <a:pPr eaLnBrk="1" hangingPunct="1"/>
            <a:r>
              <a:rPr lang="en-US" altLang="en-US" dirty="0">
                <a:latin typeface="Times New Roman" panose="02020603050405020304" pitchFamily="18" charset="0"/>
                <a:cs typeface="Times New Roman" panose="02020603050405020304" pitchFamily="18" charset="0"/>
              </a:rPr>
              <a:t>DAA	Decimal adjust for addition</a:t>
            </a:r>
          </a:p>
          <a:p>
            <a:pPr eaLnBrk="1" hangingPunct="1"/>
            <a:r>
              <a:rPr lang="en-US" altLang="en-US" dirty="0">
                <a:latin typeface="Times New Roman" panose="02020603050405020304" pitchFamily="18" charset="0"/>
                <a:cs typeface="Times New Roman" panose="02020603050405020304" pitchFamily="18" charset="0"/>
              </a:rPr>
              <a:t>DAS	 Decimal adjust for subtraction</a:t>
            </a:r>
          </a:p>
          <a:p>
            <a:pPr eaLnBrk="1" hangingPunct="1"/>
            <a:r>
              <a:rPr lang="en-US" altLang="en-US" dirty="0">
                <a:latin typeface="Times New Roman" panose="02020603050405020304" pitchFamily="18" charset="0"/>
                <a:cs typeface="Times New Roman" panose="02020603050405020304" pitchFamily="18" charset="0"/>
              </a:rPr>
              <a:t>DEC	Decrement byte or word by one</a:t>
            </a:r>
          </a:p>
          <a:p>
            <a:pPr eaLnBrk="1" hangingPunct="1"/>
            <a:r>
              <a:rPr lang="en-US" altLang="en-US" dirty="0">
                <a:latin typeface="Times New Roman" panose="02020603050405020304" pitchFamily="18" charset="0"/>
                <a:cs typeface="Times New Roman" panose="02020603050405020304" pitchFamily="18" charset="0"/>
              </a:rPr>
              <a:t>DIV	Divide byte or word</a:t>
            </a:r>
          </a:p>
          <a:p>
            <a:pPr eaLnBrk="1" hangingPunct="1"/>
            <a:r>
              <a:rPr lang="en-US" altLang="en-US" dirty="0">
                <a:latin typeface="Times New Roman" panose="02020603050405020304" pitchFamily="18" charset="0"/>
                <a:cs typeface="Times New Roman" panose="02020603050405020304" pitchFamily="18" charset="0"/>
              </a:rPr>
              <a:t>IDIV	Integer divide byte or word</a:t>
            </a:r>
          </a:p>
          <a:p>
            <a:pPr eaLnBrk="1" hangingPunct="1"/>
            <a:r>
              <a:rPr lang="en-US" altLang="en-US" dirty="0">
                <a:latin typeface="Times New Roman" panose="02020603050405020304" pitchFamily="18" charset="0"/>
                <a:cs typeface="Times New Roman" panose="02020603050405020304" pitchFamily="18" charset="0"/>
              </a:rPr>
              <a:t>IMUL	Integer multiply byte or word</a:t>
            </a:r>
          </a:p>
          <a:p>
            <a:pPr eaLnBrk="1" hangingPunct="1"/>
            <a:r>
              <a:rPr lang="en-US" altLang="en-US" dirty="0">
                <a:latin typeface="Times New Roman" panose="02020603050405020304" pitchFamily="18" charset="0"/>
                <a:cs typeface="Times New Roman" panose="02020603050405020304" pitchFamily="18" charset="0"/>
              </a:rPr>
              <a:t>INC	Increment byte or word by one</a:t>
            </a:r>
          </a:p>
          <a:p>
            <a:pPr eaLnBrk="1" hangingPunct="1"/>
            <a:r>
              <a:rPr lang="en-US" altLang="en-US" dirty="0">
                <a:latin typeface="Times New Roman" panose="02020603050405020304" pitchFamily="18" charset="0"/>
                <a:cs typeface="Times New Roman" panose="02020603050405020304" pitchFamily="18" charset="0"/>
              </a:rPr>
              <a:t>MUL	Multiply byte or word (unsigned)</a:t>
            </a:r>
          </a:p>
          <a:p>
            <a:pPr eaLnBrk="1" hangingPunct="1"/>
            <a:r>
              <a:rPr lang="en-US" altLang="en-US" dirty="0">
                <a:latin typeface="Times New Roman" panose="02020603050405020304" pitchFamily="18" charset="0"/>
                <a:cs typeface="Times New Roman" panose="02020603050405020304" pitchFamily="18" charset="0"/>
              </a:rPr>
              <a:t>NEG	Negate byte or word</a:t>
            </a:r>
          </a:p>
          <a:p>
            <a:pPr eaLnBrk="1" hangingPunct="1"/>
            <a:r>
              <a:rPr lang="en-US" altLang="en-US" dirty="0">
                <a:latin typeface="Times New Roman" panose="02020603050405020304" pitchFamily="18" charset="0"/>
                <a:cs typeface="Times New Roman" panose="02020603050405020304" pitchFamily="18" charset="0"/>
              </a:rPr>
              <a:t>SBB	Subtract byte or word and carry (borrow)</a:t>
            </a:r>
          </a:p>
          <a:p>
            <a:pPr eaLnBrk="1" hangingPunct="1"/>
            <a:r>
              <a:rPr lang="en-US" altLang="en-US" dirty="0">
                <a:latin typeface="Times New Roman" panose="02020603050405020304" pitchFamily="18" charset="0"/>
                <a:cs typeface="Times New Roman" panose="02020603050405020304" pitchFamily="18" charset="0"/>
              </a:rPr>
              <a:t>SUB	Subtract byte or word</a:t>
            </a:r>
          </a:p>
        </p:txBody>
      </p:sp>
      <p:sp>
        <p:nvSpPr>
          <p:cNvPr id="7" name="Text Box 1029"/>
          <p:cNvSpPr txBox="1">
            <a:spLocks noChangeArrowheads="1"/>
          </p:cNvSpPr>
          <p:nvPr/>
        </p:nvSpPr>
        <p:spPr bwMode="auto">
          <a:xfrm>
            <a:off x="4572000" y="2000240"/>
            <a:ext cx="4572000" cy="1230313"/>
          </a:xfrm>
          <a:prstGeom prst="rect">
            <a:avLst/>
          </a:prstGeom>
          <a:noFill/>
          <a:ln w="9525">
            <a:noFill/>
            <a:miter lim="800000"/>
            <a:headEnd/>
            <a:tailEnd/>
          </a:ln>
        </p:spPr>
        <p:txBody>
          <a:bodyPr>
            <a:spAutoFit/>
          </a:bodyPr>
          <a:lstStyle/>
          <a:p>
            <a:pPr eaLnBrk="1" hangingPunct="1">
              <a:spcBef>
                <a:spcPct val="50000"/>
              </a:spcBef>
            </a:pPr>
            <a:r>
              <a:rPr lang="en-US" altLang="en-US" dirty="0">
                <a:solidFill>
                  <a:srgbClr val="FF0000"/>
                </a:solidFill>
                <a:latin typeface="Times New Roman" panose="02020603050405020304" pitchFamily="18" charset="0"/>
                <a:cs typeface="Times New Roman" panose="02020603050405020304" pitchFamily="18" charset="0"/>
              </a:rPr>
              <a:t>Additional 80386 instructions</a:t>
            </a:r>
          </a:p>
          <a:p>
            <a:pPr eaLnBrk="1" hangingPunct="1"/>
            <a:r>
              <a:rPr lang="en-US" altLang="en-US" dirty="0">
                <a:latin typeface="Times New Roman" panose="02020603050405020304" pitchFamily="18" charset="0"/>
                <a:cs typeface="Times New Roman" panose="02020603050405020304" pitchFamily="18" charset="0"/>
              </a:rPr>
              <a:t>CDQ	Convert double-word to 			quad-word</a:t>
            </a:r>
          </a:p>
          <a:p>
            <a:pPr eaLnBrk="1" hangingPunct="1"/>
            <a:r>
              <a:rPr lang="en-US" altLang="en-US" dirty="0">
                <a:latin typeface="Times New Roman" panose="02020603050405020304" pitchFamily="18" charset="0"/>
                <a:cs typeface="Times New Roman" panose="02020603050405020304" pitchFamily="18" charset="0"/>
              </a:rPr>
              <a:t>CWDE	 Convert word to double-word </a:t>
            </a:r>
          </a:p>
        </p:txBody>
      </p:sp>
      <p:sp>
        <p:nvSpPr>
          <p:cNvPr id="8" name="Text Box 1030"/>
          <p:cNvSpPr txBox="1">
            <a:spLocks noChangeArrowheads="1"/>
          </p:cNvSpPr>
          <p:nvPr/>
        </p:nvSpPr>
        <p:spPr bwMode="auto">
          <a:xfrm>
            <a:off x="4714876" y="3286124"/>
            <a:ext cx="4114800" cy="946150"/>
          </a:xfrm>
          <a:prstGeom prst="rect">
            <a:avLst/>
          </a:prstGeom>
          <a:noFill/>
          <a:ln w="9525">
            <a:noFill/>
            <a:miter lim="800000"/>
            <a:headEnd/>
            <a:tailEnd/>
          </a:ln>
        </p:spPr>
        <p:txBody>
          <a:bodyPr>
            <a:spAutoFit/>
          </a:bodyPr>
          <a:lstStyle/>
          <a:p>
            <a:pPr eaLnBrk="1" hangingPunct="1">
              <a:spcBef>
                <a:spcPct val="50000"/>
              </a:spcBef>
            </a:pPr>
            <a:r>
              <a:rPr lang="en-US" altLang="en-US" dirty="0">
                <a:solidFill>
                  <a:srgbClr val="FF0000"/>
                </a:solidFill>
                <a:latin typeface="Times New Roman" panose="02020603050405020304" pitchFamily="18" charset="0"/>
                <a:cs typeface="Times New Roman" panose="02020603050405020304" pitchFamily="18" charset="0"/>
              </a:rPr>
              <a:t>Additional 80486 instructions</a:t>
            </a:r>
          </a:p>
          <a:p>
            <a:pPr eaLnBrk="1" hangingPunct="1"/>
            <a:r>
              <a:rPr lang="en-US" altLang="en-US" dirty="0">
                <a:latin typeface="Times New Roman" panose="02020603050405020304" pitchFamily="18" charset="0"/>
                <a:cs typeface="Times New Roman" panose="02020603050405020304" pitchFamily="18" charset="0"/>
              </a:rPr>
              <a:t>CMPXCHG       Compare and exchange</a:t>
            </a:r>
          </a:p>
          <a:p>
            <a:pPr eaLnBrk="1" hangingPunct="1"/>
            <a:r>
              <a:rPr lang="en-US" altLang="en-US" dirty="0">
                <a:latin typeface="Times New Roman" panose="02020603050405020304" pitchFamily="18" charset="0"/>
                <a:cs typeface="Times New Roman" panose="02020603050405020304" pitchFamily="18" charset="0"/>
              </a:rPr>
              <a:t>XADD	            Exchange and add</a:t>
            </a:r>
          </a:p>
        </p:txBody>
      </p:sp>
      <p:sp>
        <p:nvSpPr>
          <p:cNvPr id="9" name="Text Box 1031"/>
          <p:cNvSpPr txBox="1">
            <a:spLocks noChangeArrowheads="1"/>
          </p:cNvSpPr>
          <p:nvPr/>
        </p:nvSpPr>
        <p:spPr bwMode="auto">
          <a:xfrm>
            <a:off x="5105400" y="4643446"/>
            <a:ext cx="4038600" cy="946150"/>
          </a:xfrm>
          <a:prstGeom prst="rect">
            <a:avLst/>
          </a:prstGeom>
          <a:noFill/>
          <a:ln w="9525">
            <a:noFill/>
            <a:miter lim="800000"/>
            <a:headEnd/>
            <a:tailEnd/>
          </a:ln>
        </p:spPr>
        <p:txBody>
          <a:bodyPr>
            <a:spAutoFit/>
          </a:bodyPr>
          <a:lstStyle/>
          <a:p>
            <a:pPr eaLnBrk="1" hangingPunct="1">
              <a:spcBef>
                <a:spcPct val="50000"/>
              </a:spcBef>
            </a:pPr>
            <a:r>
              <a:rPr lang="en-US" altLang="en-US" dirty="0">
                <a:solidFill>
                  <a:srgbClr val="FF0000"/>
                </a:solidFill>
                <a:latin typeface="Times New Roman" panose="02020603050405020304" pitchFamily="18" charset="0"/>
                <a:cs typeface="Times New Roman" panose="02020603050405020304" pitchFamily="18" charset="0"/>
              </a:rPr>
              <a:t>Additional Pentium instruction</a:t>
            </a:r>
          </a:p>
          <a:p>
            <a:pPr eaLnBrk="1" hangingPunct="1"/>
            <a:r>
              <a:rPr lang="en-US" altLang="en-US" dirty="0">
                <a:latin typeface="Times New Roman" panose="02020603050405020304" pitchFamily="18" charset="0"/>
                <a:cs typeface="Times New Roman" panose="02020603050405020304" pitchFamily="18" charset="0"/>
              </a:rPr>
              <a:t>CMPXCHG8B   Compare and 			exchange 8 </a:t>
            </a:r>
            <a:r>
              <a:rPr lang="en-US" altLang="en-US" dirty="0" smtClean="0">
                <a:latin typeface="Times New Roman" panose="02020603050405020304" pitchFamily="18" charset="0"/>
                <a:cs typeface="Times New Roman" panose="02020603050405020304" pitchFamily="18" charset="0"/>
              </a:rPr>
              <a:t>bytes</a:t>
            </a:r>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11560" y="908720"/>
            <a:ext cx="7772400" cy="649560"/>
          </a:xfrm>
        </p:spPr>
        <p:txBody>
          <a:bodyPr>
            <a:norm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Bit </a:t>
            </a:r>
            <a:r>
              <a:rPr lang="en-US" sz="3600" dirty="0">
                <a:solidFill>
                  <a:srgbClr val="FF0000"/>
                </a:solidFill>
                <a:latin typeface="Times New Roman" panose="02020603050405020304" pitchFamily="18" charset="0"/>
                <a:cs typeface="Times New Roman" panose="02020603050405020304" pitchFamily="18" charset="0"/>
              </a:rPr>
              <a:t>manipulation instructions</a:t>
            </a:r>
          </a:p>
        </p:txBody>
      </p:sp>
      <p:sp>
        <p:nvSpPr>
          <p:cNvPr id="6" name="Text Box 3"/>
          <p:cNvSpPr txBox="1">
            <a:spLocks noChangeArrowheads="1"/>
          </p:cNvSpPr>
          <p:nvPr/>
        </p:nvSpPr>
        <p:spPr bwMode="auto">
          <a:xfrm>
            <a:off x="120650" y="1119188"/>
            <a:ext cx="4751557" cy="4616648"/>
          </a:xfrm>
          <a:prstGeom prst="rect">
            <a:avLst/>
          </a:prstGeom>
          <a:noFill/>
          <a:ln w="9525">
            <a:noFill/>
            <a:miter lim="800000"/>
            <a:headEnd/>
            <a:tailEnd/>
          </a:ln>
        </p:spPr>
        <p:txBody>
          <a:bodyPr wrap="none">
            <a:spAutoFit/>
          </a:bodyPr>
          <a:lstStyle/>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solidFill>
                  <a:srgbClr val="FF0000"/>
                </a:solidFill>
                <a:latin typeface="Times New Roman" panose="02020603050405020304" pitchFamily="18" charset="0"/>
                <a:cs typeface="Times New Roman" panose="02020603050405020304" pitchFamily="18" charset="0"/>
              </a:rPr>
              <a:t>8086 instruction set</a:t>
            </a:r>
          </a:p>
          <a:p>
            <a:pPr eaLnBrk="1" hangingPunct="1"/>
            <a:r>
              <a:rPr lang="en-US" altLang="en-US" dirty="0">
                <a:latin typeface="Times New Roman" panose="02020603050405020304" pitchFamily="18" charset="0"/>
                <a:cs typeface="Times New Roman" panose="02020603050405020304" pitchFamily="18" charset="0"/>
              </a:rPr>
              <a:t>AND	Logical AND of byte or word</a:t>
            </a:r>
          </a:p>
          <a:p>
            <a:pPr eaLnBrk="1" hangingPunct="1"/>
            <a:r>
              <a:rPr lang="en-US" altLang="en-US" dirty="0">
                <a:latin typeface="Times New Roman" panose="02020603050405020304" pitchFamily="18" charset="0"/>
                <a:cs typeface="Times New Roman" panose="02020603050405020304" pitchFamily="18" charset="0"/>
              </a:rPr>
              <a:t>NOT	Logical NOT of byte or word</a:t>
            </a:r>
          </a:p>
          <a:p>
            <a:pPr eaLnBrk="1" hangingPunct="1"/>
            <a:r>
              <a:rPr lang="en-US" altLang="en-US" dirty="0">
                <a:latin typeface="Times New Roman" panose="02020603050405020304" pitchFamily="18" charset="0"/>
                <a:cs typeface="Times New Roman" panose="02020603050405020304" pitchFamily="18" charset="0"/>
              </a:rPr>
              <a:t>OR	Logical OR of byte or word</a:t>
            </a:r>
          </a:p>
          <a:p>
            <a:pPr eaLnBrk="1" hangingPunct="1"/>
            <a:r>
              <a:rPr lang="en-US" altLang="en-US" dirty="0">
                <a:latin typeface="Times New Roman" panose="02020603050405020304" pitchFamily="18" charset="0"/>
                <a:cs typeface="Times New Roman" panose="02020603050405020304" pitchFamily="18" charset="0"/>
              </a:rPr>
              <a:t>RCL	Rotate left trough carry byte or word</a:t>
            </a:r>
          </a:p>
          <a:p>
            <a:pPr eaLnBrk="1" hangingPunct="1"/>
            <a:r>
              <a:rPr lang="en-US" altLang="en-US" dirty="0">
                <a:latin typeface="Times New Roman" panose="02020603050405020304" pitchFamily="18" charset="0"/>
                <a:cs typeface="Times New Roman" panose="02020603050405020304" pitchFamily="18" charset="0"/>
              </a:rPr>
              <a:t>RCR	Rotate right trough carry byte or word</a:t>
            </a:r>
          </a:p>
          <a:p>
            <a:pPr eaLnBrk="1" hangingPunct="1"/>
            <a:r>
              <a:rPr lang="en-US" altLang="en-US" dirty="0">
                <a:latin typeface="Times New Roman" panose="02020603050405020304" pitchFamily="18" charset="0"/>
                <a:cs typeface="Times New Roman" panose="02020603050405020304" pitchFamily="18" charset="0"/>
              </a:rPr>
              <a:t>ROL	 Rotate left byte or word</a:t>
            </a:r>
          </a:p>
          <a:p>
            <a:pPr eaLnBrk="1" hangingPunct="1"/>
            <a:r>
              <a:rPr lang="en-US" altLang="en-US" dirty="0">
                <a:latin typeface="Times New Roman" panose="02020603050405020304" pitchFamily="18" charset="0"/>
                <a:cs typeface="Times New Roman" panose="02020603050405020304" pitchFamily="18" charset="0"/>
              </a:rPr>
              <a:t>ROR	 Rotate right byte or word</a:t>
            </a:r>
          </a:p>
          <a:p>
            <a:pPr eaLnBrk="1" hangingPunct="1"/>
            <a:r>
              <a:rPr lang="en-US" altLang="en-US" dirty="0">
                <a:latin typeface="Times New Roman" panose="02020603050405020304" pitchFamily="18" charset="0"/>
                <a:cs typeface="Times New Roman" panose="02020603050405020304" pitchFamily="18" charset="0"/>
              </a:rPr>
              <a:t>SAL	Arithmetic shift left byte or word</a:t>
            </a:r>
          </a:p>
          <a:p>
            <a:pPr eaLnBrk="1" hangingPunct="1"/>
            <a:r>
              <a:rPr lang="en-US" altLang="en-US" dirty="0">
                <a:latin typeface="Times New Roman" panose="02020603050405020304" pitchFamily="18" charset="0"/>
                <a:cs typeface="Times New Roman" panose="02020603050405020304" pitchFamily="18" charset="0"/>
              </a:rPr>
              <a:t>SAR	 Arithmetic shift right byte or word</a:t>
            </a:r>
          </a:p>
          <a:p>
            <a:pPr eaLnBrk="1" hangingPunct="1"/>
            <a:r>
              <a:rPr lang="en-US" altLang="en-US" dirty="0">
                <a:latin typeface="Times New Roman" panose="02020603050405020304" pitchFamily="18" charset="0"/>
                <a:cs typeface="Times New Roman" panose="02020603050405020304" pitchFamily="18" charset="0"/>
              </a:rPr>
              <a:t>SHL	 Logical shift left byte or word</a:t>
            </a:r>
          </a:p>
          <a:p>
            <a:pPr eaLnBrk="1" hangingPunct="1"/>
            <a:r>
              <a:rPr lang="en-US" altLang="en-US" dirty="0">
                <a:latin typeface="Times New Roman" panose="02020603050405020304" pitchFamily="18" charset="0"/>
                <a:cs typeface="Times New Roman" panose="02020603050405020304" pitchFamily="18" charset="0"/>
              </a:rPr>
              <a:t>SHR	 Logical shift right byte or word</a:t>
            </a:r>
          </a:p>
          <a:p>
            <a:pPr eaLnBrk="1" hangingPunct="1"/>
            <a:r>
              <a:rPr lang="en-US" altLang="en-US" dirty="0">
                <a:latin typeface="Times New Roman" panose="02020603050405020304" pitchFamily="18" charset="0"/>
                <a:cs typeface="Times New Roman" panose="02020603050405020304" pitchFamily="18" charset="0"/>
              </a:rPr>
              <a:t>TEST	</a:t>
            </a:r>
            <a:r>
              <a:rPr lang="en-US" altLang="en-US" dirty="0" err="1">
                <a:latin typeface="Times New Roman" panose="02020603050405020304" pitchFamily="18" charset="0"/>
                <a:cs typeface="Times New Roman" panose="02020603050405020304" pitchFamily="18" charset="0"/>
              </a:rPr>
              <a:t>Test</a:t>
            </a:r>
            <a:r>
              <a:rPr lang="en-US" altLang="en-US" dirty="0">
                <a:latin typeface="Times New Roman" panose="02020603050405020304" pitchFamily="18" charset="0"/>
                <a:cs typeface="Times New Roman" panose="02020603050405020304" pitchFamily="18" charset="0"/>
              </a:rPr>
              <a:t> byte or word</a:t>
            </a:r>
          </a:p>
          <a:p>
            <a:pPr eaLnBrk="1" hangingPunct="1"/>
            <a:r>
              <a:rPr lang="en-US" altLang="en-US" dirty="0">
                <a:latin typeface="Times New Roman" panose="02020603050405020304" pitchFamily="18" charset="0"/>
                <a:cs typeface="Times New Roman" panose="02020603050405020304" pitchFamily="18" charset="0"/>
              </a:rPr>
              <a:t>XOR	Logical exclusive-OR of byte or word</a:t>
            </a:r>
          </a:p>
        </p:txBody>
      </p:sp>
      <p:sp>
        <p:nvSpPr>
          <p:cNvPr id="7" name="Text Box 5"/>
          <p:cNvSpPr txBox="1">
            <a:spLocks noChangeArrowheads="1"/>
          </p:cNvSpPr>
          <p:nvPr/>
        </p:nvSpPr>
        <p:spPr bwMode="auto">
          <a:xfrm>
            <a:off x="5357813" y="1143000"/>
            <a:ext cx="3962400" cy="3816429"/>
          </a:xfrm>
          <a:prstGeom prst="rect">
            <a:avLst/>
          </a:prstGeom>
          <a:noFill/>
          <a:ln w="9525">
            <a:noFill/>
            <a:miter lim="800000"/>
            <a:headEnd/>
            <a:tailEnd/>
          </a:ln>
        </p:spPr>
        <p:txBody>
          <a:bodyPr>
            <a:spAutoFit/>
          </a:bodyPr>
          <a:lstStyle/>
          <a:p>
            <a:pPr eaLnBrk="1" hangingPunct="1">
              <a:spcBef>
                <a:spcPct val="50000"/>
              </a:spcBef>
            </a:pPr>
            <a:endParaRPr lang="en-US" altLang="en-US" dirty="0">
              <a:latin typeface="Times New Roman" panose="02020603050405020304" pitchFamily="18" charset="0"/>
              <a:cs typeface="Times New Roman" panose="02020603050405020304" pitchFamily="18" charset="0"/>
            </a:endParaRPr>
          </a:p>
          <a:p>
            <a:pPr eaLnBrk="1" hangingPunct="1">
              <a:spcBef>
                <a:spcPct val="50000"/>
              </a:spcBef>
            </a:pPr>
            <a:endParaRPr lang="en-US" altLang="en-US" dirty="0">
              <a:latin typeface="Times New Roman" panose="02020603050405020304" pitchFamily="18" charset="0"/>
              <a:cs typeface="Times New Roman" panose="02020603050405020304" pitchFamily="18" charset="0"/>
            </a:endParaRPr>
          </a:p>
          <a:p>
            <a:pPr eaLnBrk="1" hangingPunct="1">
              <a:spcBef>
                <a:spcPct val="50000"/>
              </a:spcBef>
            </a:pPr>
            <a:r>
              <a:rPr lang="en-US" altLang="en-US" dirty="0">
                <a:solidFill>
                  <a:srgbClr val="FF0000"/>
                </a:solidFill>
                <a:latin typeface="Times New Roman" panose="02020603050405020304" pitchFamily="18" charset="0"/>
                <a:cs typeface="Times New Roman" panose="02020603050405020304" pitchFamily="18" charset="0"/>
              </a:rPr>
              <a:t>Additional 80386 instructions</a:t>
            </a:r>
          </a:p>
          <a:p>
            <a:pPr eaLnBrk="1" hangingPunct="1"/>
            <a:r>
              <a:rPr lang="en-US" altLang="en-US" dirty="0">
                <a:latin typeface="Times New Roman" panose="02020603050405020304" pitchFamily="18" charset="0"/>
                <a:cs typeface="Times New Roman" panose="02020603050405020304" pitchFamily="18" charset="0"/>
              </a:rPr>
              <a:t>BSF	Bit scan forward	</a:t>
            </a:r>
          </a:p>
          <a:p>
            <a:pPr eaLnBrk="1" hangingPunct="1"/>
            <a:r>
              <a:rPr lang="en-US" altLang="en-US" dirty="0">
                <a:latin typeface="Times New Roman" panose="02020603050405020304" pitchFamily="18" charset="0"/>
                <a:cs typeface="Times New Roman" panose="02020603050405020304" pitchFamily="18" charset="0"/>
              </a:rPr>
              <a:t>BSR	Bit scan reverse</a:t>
            </a:r>
          </a:p>
          <a:p>
            <a:pPr eaLnBrk="1" hangingPunct="1"/>
            <a:r>
              <a:rPr lang="en-US" altLang="en-US" dirty="0">
                <a:latin typeface="Times New Roman" panose="02020603050405020304" pitchFamily="18" charset="0"/>
                <a:cs typeface="Times New Roman" panose="02020603050405020304" pitchFamily="18" charset="0"/>
              </a:rPr>
              <a:t>BT	Bit test</a:t>
            </a:r>
          </a:p>
          <a:p>
            <a:pPr eaLnBrk="1" hangingPunct="1"/>
            <a:r>
              <a:rPr lang="en-US" altLang="en-US" dirty="0">
                <a:latin typeface="Times New Roman" panose="02020603050405020304" pitchFamily="18" charset="0"/>
                <a:cs typeface="Times New Roman" panose="02020603050405020304" pitchFamily="18" charset="0"/>
              </a:rPr>
              <a:t>BTC	Bit test and complement</a:t>
            </a:r>
          </a:p>
          <a:p>
            <a:pPr eaLnBrk="1" hangingPunct="1"/>
            <a:r>
              <a:rPr lang="en-US" altLang="en-US" dirty="0">
                <a:latin typeface="Times New Roman" panose="02020603050405020304" pitchFamily="18" charset="0"/>
                <a:cs typeface="Times New Roman" panose="02020603050405020304" pitchFamily="18" charset="0"/>
              </a:rPr>
              <a:t>BTR	Bit test and reset</a:t>
            </a:r>
          </a:p>
          <a:p>
            <a:pPr eaLnBrk="1" hangingPunct="1"/>
            <a:r>
              <a:rPr lang="en-US" altLang="en-US" dirty="0">
                <a:latin typeface="Times New Roman" panose="02020603050405020304" pitchFamily="18" charset="0"/>
                <a:cs typeface="Times New Roman" panose="02020603050405020304" pitchFamily="18" charset="0"/>
              </a:rPr>
              <a:t>BTS	Bit test and set</a:t>
            </a:r>
          </a:p>
          <a:p>
            <a:pPr eaLnBrk="1" hangingPunct="1"/>
            <a:r>
              <a:rPr lang="en-US" altLang="en-US" dirty="0" err="1">
                <a:latin typeface="Times New Roman" panose="02020603050405020304" pitchFamily="18" charset="0"/>
                <a:cs typeface="Times New Roman" panose="02020603050405020304" pitchFamily="18" charset="0"/>
              </a:rPr>
              <a:t>SETcc</a:t>
            </a:r>
            <a:r>
              <a:rPr lang="en-US" altLang="en-US" dirty="0">
                <a:latin typeface="Times New Roman" panose="02020603050405020304" pitchFamily="18" charset="0"/>
                <a:cs typeface="Times New Roman" panose="02020603050405020304" pitchFamily="18" charset="0"/>
              </a:rPr>
              <a:t>	Set byte on condition</a:t>
            </a:r>
          </a:p>
          <a:p>
            <a:pPr eaLnBrk="1" hangingPunct="1"/>
            <a:r>
              <a:rPr lang="en-US" altLang="en-US" dirty="0">
                <a:latin typeface="Times New Roman" panose="02020603050405020304" pitchFamily="18" charset="0"/>
                <a:cs typeface="Times New Roman" panose="02020603050405020304" pitchFamily="18" charset="0"/>
              </a:rPr>
              <a:t>SHLD	Shift left double precision</a:t>
            </a:r>
          </a:p>
          <a:p>
            <a:pPr eaLnBrk="1" hangingPunct="1"/>
            <a:r>
              <a:rPr lang="en-US" altLang="en-US" dirty="0">
                <a:latin typeface="Times New Roman" panose="02020603050405020304" pitchFamily="18" charset="0"/>
                <a:cs typeface="Times New Roman" panose="02020603050405020304" pitchFamily="18" charset="0"/>
              </a:rPr>
              <a:t>SHRD	Shift right double precision</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55576" y="1124744"/>
            <a:ext cx="7772400" cy="504056"/>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String </a:t>
            </a:r>
            <a:r>
              <a:rPr lang="en-US" sz="3600" dirty="0">
                <a:solidFill>
                  <a:srgbClr val="FF0000"/>
                </a:solidFill>
                <a:latin typeface="Times New Roman" panose="02020603050405020304" pitchFamily="18" charset="0"/>
                <a:cs typeface="Times New Roman" panose="02020603050405020304" pitchFamily="18" charset="0"/>
              </a:rPr>
              <a:t>instructions</a:t>
            </a:r>
          </a:p>
        </p:txBody>
      </p:sp>
      <p:sp>
        <p:nvSpPr>
          <p:cNvPr id="6" name="Text Box 3"/>
          <p:cNvSpPr txBox="1">
            <a:spLocks noChangeArrowheads="1"/>
          </p:cNvSpPr>
          <p:nvPr/>
        </p:nvSpPr>
        <p:spPr bwMode="auto">
          <a:xfrm>
            <a:off x="899592" y="1844824"/>
            <a:ext cx="6159500" cy="2868612"/>
          </a:xfrm>
          <a:prstGeom prst="rect">
            <a:avLst/>
          </a:prstGeom>
          <a:noFill/>
          <a:ln w="9525">
            <a:noFill/>
            <a:miter lim="800000"/>
            <a:headEnd/>
            <a:tailEnd/>
          </a:ln>
        </p:spPr>
        <p:txBody>
          <a:bodyPr wrap="none">
            <a:spAutoFit/>
          </a:bodyPr>
          <a:lstStyle/>
          <a:p>
            <a:pPr eaLnBrk="1" hangingPunct="1"/>
            <a:r>
              <a:rPr lang="en-US" altLang="en-US" sz="2000" dirty="0">
                <a:solidFill>
                  <a:srgbClr val="FF0000"/>
                </a:solidFill>
                <a:latin typeface="Times New Roman" panose="02020603050405020304" pitchFamily="18" charset="0"/>
                <a:cs typeface="Times New Roman" panose="02020603050405020304" pitchFamily="18" charset="0"/>
              </a:rPr>
              <a:t>8086 instruction set</a:t>
            </a:r>
          </a:p>
          <a:p>
            <a:pPr eaLnBrk="1" hangingPunct="1"/>
            <a:r>
              <a:rPr lang="en-US" altLang="en-US" dirty="0">
                <a:latin typeface="Times New Roman" panose="02020603050405020304" pitchFamily="18" charset="0"/>
                <a:cs typeface="Times New Roman" panose="02020603050405020304" pitchFamily="18" charset="0"/>
              </a:rPr>
              <a:t>CMPS			Compare byte or word string</a:t>
            </a:r>
          </a:p>
          <a:p>
            <a:pPr eaLnBrk="1" hangingPunct="1"/>
            <a:r>
              <a:rPr lang="en-US" altLang="en-US" dirty="0">
                <a:latin typeface="Times New Roman" panose="02020603050405020304" pitchFamily="18" charset="0"/>
                <a:cs typeface="Times New Roman" panose="02020603050405020304" pitchFamily="18" charset="0"/>
              </a:rPr>
              <a:t>LODS			Load byte or word string</a:t>
            </a:r>
          </a:p>
          <a:p>
            <a:pPr eaLnBrk="1" hangingPunct="1"/>
            <a:r>
              <a:rPr lang="en-US" altLang="en-US" dirty="0">
                <a:latin typeface="Times New Roman" panose="02020603050405020304" pitchFamily="18" charset="0"/>
                <a:cs typeface="Times New Roman" panose="02020603050405020304" pitchFamily="18" charset="0"/>
              </a:rPr>
              <a:t>MOVS			Move byte or word string</a:t>
            </a:r>
          </a:p>
          <a:p>
            <a:pPr eaLnBrk="1" hangingPunct="1"/>
            <a:r>
              <a:rPr lang="en-US" altLang="en-US" dirty="0">
                <a:latin typeface="Times New Roman" panose="02020603050405020304" pitchFamily="18" charset="0"/>
                <a:cs typeface="Times New Roman" panose="02020603050405020304" pitchFamily="18" charset="0"/>
              </a:rPr>
              <a:t>MOVSB(MOVSW)	Move byte string (word string)</a:t>
            </a:r>
          </a:p>
          <a:p>
            <a:pPr eaLnBrk="1" hangingPunct="1"/>
            <a:r>
              <a:rPr lang="en-US" altLang="en-US" dirty="0">
                <a:latin typeface="Times New Roman" panose="02020603050405020304" pitchFamily="18" charset="0"/>
                <a:cs typeface="Times New Roman" panose="02020603050405020304" pitchFamily="18" charset="0"/>
              </a:rPr>
              <a:t>REP			Repeat</a:t>
            </a:r>
          </a:p>
          <a:p>
            <a:pPr eaLnBrk="1" hangingPunct="1"/>
            <a:r>
              <a:rPr lang="en-US" altLang="en-US" dirty="0">
                <a:latin typeface="Times New Roman" panose="02020603050405020304" pitchFamily="18" charset="0"/>
                <a:cs typeface="Times New Roman" panose="02020603050405020304" pitchFamily="18" charset="0"/>
              </a:rPr>
              <a:t>REPE (REPZ)		Repeat while equal (zero)</a:t>
            </a:r>
          </a:p>
          <a:p>
            <a:pPr eaLnBrk="1" hangingPunct="1"/>
            <a:r>
              <a:rPr lang="en-US" altLang="en-US" dirty="0">
                <a:latin typeface="Times New Roman" panose="02020603050405020304" pitchFamily="18" charset="0"/>
                <a:cs typeface="Times New Roman" panose="02020603050405020304" pitchFamily="18" charset="0"/>
              </a:rPr>
              <a:t>REPNE (REPNZ)		Repeat while not equal (not zero)</a:t>
            </a:r>
          </a:p>
          <a:p>
            <a:pPr eaLnBrk="1" hangingPunct="1"/>
            <a:r>
              <a:rPr lang="en-US" altLang="en-US" dirty="0">
                <a:latin typeface="Times New Roman" panose="02020603050405020304" pitchFamily="18" charset="0"/>
                <a:cs typeface="Times New Roman" panose="02020603050405020304" pitchFamily="18" charset="0"/>
              </a:rPr>
              <a:t>SCAS			Scan byte or word string</a:t>
            </a:r>
          </a:p>
          <a:p>
            <a:pPr eaLnBrk="1" hangingPunct="1"/>
            <a:r>
              <a:rPr lang="en-US" altLang="en-US" dirty="0">
                <a:latin typeface="Times New Roman" panose="02020603050405020304" pitchFamily="18" charset="0"/>
                <a:cs typeface="Times New Roman" panose="02020603050405020304" pitchFamily="18" charset="0"/>
              </a:rPr>
              <a:t>STOS			Store byte or word string</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7693" y="980728"/>
            <a:ext cx="8229600" cy="619472"/>
          </a:xfrm>
        </p:spPr>
        <p:txBody>
          <a:bodyPr>
            <a:noAutofit/>
          </a:bodyPr>
          <a:lstStyle/>
          <a:p>
            <a:pPr eaLnBrk="1" fontAlgn="auto" hangingPunct="1">
              <a:spcAft>
                <a:spcPts val="0"/>
              </a:spcAft>
              <a:defRPr/>
            </a:pPr>
            <a:r>
              <a:rPr lang="en-US" sz="3600" dirty="0" smtClean="0">
                <a:solidFill>
                  <a:srgbClr val="FF0000"/>
                </a:solidFill>
                <a:latin typeface="Times New Roman" panose="02020603050405020304" pitchFamily="18" charset="0"/>
                <a:cs typeface="Times New Roman" panose="02020603050405020304" pitchFamily="18" charset="0"/>
              </a:rPr>
              <a:t>Program </a:t>
            </a:r>
            <a:r>
              <a:rPr lang="en-US" sz="3600" dirty="0">
                <a:solidFill>
                  <a:srgbClr val="FF0000"/>
                </a:solidFill>
                <a:latin typeface="Times New Roman" panose="02020603050405020304" pitchFamily="18" charset="0"/>
                <a:cs typeface="Times New Roman" panose="02020603050405020304" pitchFamily="18" charset="0"/>
              </a:rPr>
              <a:t>Skeleton</a:t>
            </a:r>
          </a:p>
        </p:txBody>
      </p:sp>
      <p:sp>
        <p:nvSpPr>
          <p:cNvPr id="54275" name="Rectangle 3"/>
          <p:cNvSpPr>
            <a:spLocks noGrp="1"/>
          </p:cNvSpPr>
          <p:nvPr>
            <p:ph sz="half" idx="1"/>
          </p:nvPr>
        </p:nvSpPr>
        <p:spPr>
          <a:xfrm>
            <a:off x="457200" y="1600200"/>
            <a:ext cx="4033838" cy="4530725"/>
          </a:xfrm>
        </p:spPr>
        <p:txBody>
          <a:bodyPr/>
          <a:lstStyle/>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.model small</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.stack 100H</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.data</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  ;declarations</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.code</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main proc</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  ;code</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main endp</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  ;other procs</a:t>
            </a:r>
          </a:p>
          <a:p>
            <a:pPr eaLnBrk="1" hangingPunct="1">
              <a:lnSpc>
                <a:spcPct val="80000"/>
              </a:lnSpc>
              <a:buFont typeface="Wingdings" pitchFamily="2" charset="2"/>
              <a:buNone/>
            </a:pPr>
            <a:r>
              <a:rPr lang="en-US" altLang="en-US" sz="2400">
                <a:latin typeface="Times New Roman" panose="02020603050405020304" pitchFamily="18" charset="0"/>
                <a:cs typeface="Times New Roman" panose="02020603050405020304" pitchFamily="18" charset="0"/>
              </a:rPr>
              <a:t>end main</a:t>
            </a:r>
          </a:p>
        </p:txBody>
      </p:sp>
      <p:sp>
        <p:nvSpPr>
          <p:cNvPr id="54276" name="Rectangle 4"/>
          <p:cNvSpPr>
            <a:spLocks noGrp="1"/>
          </p:cNvSpPr>
          <p:nvPr>
            <p:ph sz="half" idx="2"/>
          </p:nvPr>
        </p:nvSpPr>
        <p:spPr>
          <a:xfrm>
            <a:off x="4249738" y="1600200"/>
            <a:ext cx="4437062" cy="4530725"/>
          </a:xfrm>
        </p:spPr>
        <p:txBody>
          <a:bodyPr>
            <a:normAutofit/>
          </a:bodyPr>
          <a:lstStyle/>
          <a:p>
            <a:pPr eaLnBrk="1" hangingPunct="1">
              <a:lnSpc>
                <a:spcPct val="90000"/>
              </a:lnSpc>
            </a:pPr>
            <a:r>
              <a:rPr lang="en-US" altLang="en-US" sz="2400">
                <a:latin typeface="Times New Roman" panose="02020603050405020304" pitchFamily="18" charset="0"/>
                <a:cs typeface="Times New Roman" panose="02020603050405020304" pitchFamily="18" charset="0"/>
              </a:rPr>
              <a:t>Select a memory model</a:t>
            </a:r>
          </a:p>
          <a:p>
            <a:pPr eaLnBrk="1" hangingPunct="1">
              <a:lnSpc>
                <a:spcPct val="90000"/>
              </a:lnSpc>
            </a:pPr>
            <a:r>
              <a:rPr lang="en-US" altLang="en-US" sz="2400">
                <a:latin typeface="Times New Roman" panose="02020603050405020304" pitchFamily="18" charset="0"/>
                <a:cs typeface="Times New Roman" panose="02020603050405020304" pitchFamily="18" charset="0"/>
              </a:rPr>
              <a:t>Define the stack size</a:t>
            </a:r>
          </a:p>
          <a:p>
            <a:pPr eaLnBrk="1" hangingPunct="1">
              <a:lnSpc>
                <a:spcPct val="90000"/>
              </a:lnSpc>
            </a:pPr>
            <a:r>
              <a:rPr lang="en-US" altLang="en-US" sz="2400">
                <a:latin typeface="Times New Roman" panose="02020603050405020304" pitchFamily="18" charset="0"/>
                <a:cs typeface="Times New Roman" panose="02020603050405020304" pitchFamily="18" charset="0"/>
              </a:rPr>
              <a:t>Declare variables</a:t>
            </a:r>
          </a:p>
          <a:p>
            <a:pPr eaLnBrk="1" hangingPunct="1">
              <a:lnSpc>
                <a:spcPct val="90000"/>
              </a:lnSpc>
              <a:buFont typeface="Wingdings" pitchFamily="2" charset="2"/>
              <a:buNone/>
            </a:pPr>
            <a:endParaRPr lang="en-US" altLang="en-US" sz="2400">
              <a:latin typeface="Times New Roman" panose="02020603050405020304" pitchFamily="18" charset="0"/>
              <a:cs typeface="Times New Roman" panose="02020603050405020304" pitchFamily="18" charset="0"/>
            </a:endParaRPr>
          </a:p>
          <a:p>
            <a:pPr eaLnBrk="1" hangingPunct="1">
              <a:lnSpc>
                <a:spcPct val="90000"/>
              </a:lnSpc>
            </a:pPr>
            <a:r>
              <a:rPr lang="en-US" altLang="en-US" sz="2400">
                <a:latin typeface="Times New Roman" panose="02020603050405020304" pitchFamily="18" charset="0"/>
                <a:cs typeface="Times New Roman" panose="02020603050405020304" pitchFamily="18" charset="0"/>
              </a:rPr>
              <a:t>Write code</a:t>
            </a:r>
          </a:p>
          <a:p>
            <a:pPr lvl="1" eaLnBrk="1" hangingPunct="1">
              <a:lnSpc>
                <a:spcPct val="90000"/>
              </a:lnSpc>
            </a:pPr>
            <a:r>
              <a:rPr lang="en-US" altLang="en-US">
                <a:latin typeface="Times New Roman" panose="02020603050405020304" pitchFamily="18" charset="0"/>
                <a:cs typeface="Times New Roman" panose="02020603050405020304" pitchFamily="18" charset="0"/>
              </a:rPr>
              <a:t>organize into procedures</a:t>
            </a:r>
          </a:p>
          <a:p>
            <a:pPr eaLnBrk="1" hangingPunct="1">
              <a:lnSpc>
                <a:spcPct val="90000"/>
              </a:lnSpc>
            </a:pPr>
            <a:r>
              <a:rPr lang="en-US" altLang="en-US" sz="2400">
                <a:latin typeface="Times New Roman" panose="02020603050405020304" pitchFamily="18" charset="0"/>
                <a:cs typeface="Times New Roman" panose="02020603050405020304" pitchFamily="18" charset="0"/>
              </a:rPr>
              <a:t>Mark the end of the source file</a:t>
            </a:r>
          </a:p>
          <a:p>
            <a:pPr lvl="1" eaLnBrk="1" hangingPunct="1">
              <a:lnSpc>
                <a:spcPct val="90000"/>
              </a:lnSpc>
            </a:pPr>
            <a:r>
              <a:rPr lang="en-US" altLang="en-US">
                <a:latin typeface="Times New Roman" panose="02020603050405020304" pitchFamily="18" charset="0"/>
                <a:cs typeface="Times New Roman" panose="02020603050405020304" pitchFamily="18" charset="0"/>
              </a:rPr>
              <a:t>optionally, define the entry point</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156</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214313" y="1710110"/>
            <a:ext cx="8643937" cy="4524315"/>
          </a:xfrm>
          <a:prstGeom prst="rect">
            <a:avLst/>
          </a:prstGeom>
          <a:noFill/>
          <a:ln w="9525">
            <a:noFill/>
            <a:miter lim="800000"/>
            <a:headEnd/>
            <a:tailEnd/>
          </a:ln>
        </p:spPr>
        <p:txBody>
          <a:bodyPr wrap="square" anchor="ctr">
            <a:spAutoFit/>
          </a:bodyPr>
          <a:lstStyle/>
          <a:p>
            <a:pPr eaLnBrk="1" hangingPunct="1"/>
            <a:r>
              <a:rPr lang="en-US" altLang="en-US" dirty="0">
                <a:latin typeface="Times New Roman" pitchFamily="18" charset="0"/>
                <a:cs typeface="Times New Roman" pitchFamily="18" charset="0"/>
              </a:rPr>
              <a:t>DATA SEGMENT                     ; Data Segment</a:t>
            </a:r>
          </a:p>
          <a:p>
            <a:r>
              <a:rPr lang="en-US" altLang="en-US" dirty="0" smtClean="0">
                <a:latin typeface="Times New Roman" pitchFamily="18" charset="0"/>
                <a:cs typeface="Times New Roman" pitchFamily="18" charset="0"/>
              </a:rPr>
              <a:t>N1 </a:t>
            </a:r>
            <a:r>
              <a:rPr lang="en-US" altLang="en-US" dirty="0">
                <a:latin typeface="Times New Roman" pitchFamily="18" charset="0"/>
                <a:cs typeface="Times New Roman" pitchFamily="18" charset="0"/>
              </a:rPr>
              <a:t>DB 12H</a:t>
            </a:r>
          </a:p>
          <a:p>
            <a:r>
              <a:rPr lang="en-US" altLang="en-US" dirty="0">
                <a:latin typeface="Times New Roman" pitchFamily="18" charset="0"/>
                <a:cs typeface="Times New Roman" pitchFamily="18" charset="0"/>
              </a:rPr>
              <a:t>N2 DB 21H</a:t>
            </a:r>
          </a:p>
          <a:p>
            <a:r>
              <a:rPr lang="en-US" altLang="en-US" dirty="0">
                <a:latin typeface="Times New Roman" pitchFamily="18" charset="0"/>
                <a:cs typeface="Times New Roman" pitchFamily="18" charset="0"/>
              </a:rPr>
              <a:t>RES DB ?</a:t>
            </a:r>
          </a:p>
          <a:p>
            <a:r>
              <a:rPr lang="en-US" altLang="en-US" dirty="0">
                <a:latin typeface="Times New Roman" pitchFamily="18" charset="0"/>
                <a:cs typeface="Times New Roman" pitchFamily="18" charset="0"/>
              </a:rPr>
              <a:t>DATA ENDS</a:t>
            </a:r>
          </a:p>
          <a:p>
            <a:r>
              <a:rPr lang="en-US" altLang="en-US" dirty="0">
                <a:latin typeface="Times New Roman" pitchFamily="18" charset="0"/>
                <a:cs typeface="Times New Roman" pitchFamily="18" charset="0"/>
              </a:rPr>
              <a:t>CODE SEGMENT                         ; Code segment</a:t>
            </a:r>
          </a:p>
          <a:p>
            <a:r>
              <a:rPr lang="en-US" altLang="en-US" dirty="0">
                <a:latin typeface="Times New Roman" pitchFamily="18" charset="0"/>
                <a:cs typeface="Times New Roman" pitchFamily="18" charset="0"/>
              </a:rPr>
              <a:t>ASSUME CS: CODE, DS: DATA</a:t>
            </a:r>
          </a:p>
          <a:p>
            <a:r>
              <a:rPr lang="en-US" altLang="en-US" dirty="0">
                <a:latin typeface="Times New Roman" pitchFamily="18" charset="0"/>
                <a:cs typeface="Times New Roman" pitchFamily="18" charset="0"/>
              </a:rPr>
              <a:t>START: MOV AX, DATA</a:t>
            </a:r>
          </a:p>
          <a:p>
            <a:r>
              <a:rPr lang="en-US" altLang="en-US" dirty="0">
                <a:latin typeface="Times New Roman" pitchFamily="18" charset="0"/>
                <a:cs typeface="Times New Roman" pitchFamily="18" charset="0"/>
              </a:rPr>
              <a:t>MOV DS, AX</a:t>
            </a:r>
          </a:p>
          <a:p>
            <a:r>
              <a:rPr lang="en-US" altLang="en-US" dirty="0">
                <a:latin typeface="Times New Roman" pitchFamily="18" charset="0"/>
                <a:cs typeface="Times New Roman" pitchFamily="18" charset="0"/>
              </a:rPr>
              <a:t>MOV AL, N1</a:t>
            </a:r>
          </a:p>
          <a:p>
            <a:r>
              <a:rPr lang="en-US" altLang="en-US" dirty="0">
                <a:latin typeface="Times New Roman" pitchFamily="18" charset="0"/>
                <a:cs typeface="Times New Roman" pitchFamily="18" charset="0"/>
              </a:rPr>
              <a:t>MOV BL, N2</a:t>
            </a:r>
          </a:p>
          <a:p>
            <a:r>
              <a:rPr lang="en-US" altLang="en-US" dirty="0">
                <a:latin typeface="Times New Roman" pitchFamily="18" charset="0"/>
                <a:cs typeface="Times New Roman" pitchFamily="18" charset="0"/>
              </a:rPr>
              <a:t>ADD AL, BL</a:t>
            </a:r>
          </a:p>
          <a:p>
            <a:r>
              <a:rPr lang="en-US" altLang="en-US" dirty="0">
                <a:latin typeface="Times New Roman" pitchFamily="18" charset="0"/>
                <a:cs typeface="Times New Roman" pitchFamily="18" charset="0"/>
              </a:rPr>
              <a:t>MOV RES, AL</a:t>
            </a:r>
          </a:p>
          <a:p>
            <a:r>
              <a:rPr lang="en-US" altLang="en-US" dirty="0">
                <a:latin typeface="Times New Roman" pitchFamily="18" charset="0"/>
                <a:cs typeface="Times New Roman" pitchFamily="18" charset="0"/>
              </a:rPr>
              <a:t>INT 21H</a:t>
            </a:r>
          </a:p>
          <a:p>
            <a:r>
              <a:rPr lang="en-US" altLang="en-US" dirty="0">
                <a:latin typeface="Times New Roman" pitchFamily="18" charset="0"/>
                <a:cs typeface="Times New Roman" pitchFamily="18" charset="0"/>
              </a:rPr>
              <a:t>CODE ENDS</a:t>
            </a:r>
          </a:p>
          <a:p>
            <a:r>
              <a:rPr lang="en-US" altLang="en-US" dirty="0">
                <a:latin typeface="Times New Roman" pitchFamily="18" charset="0"/>
                <a:cs typeface="Times New Roman" pitchFamily="18" charset="0"/>
              </a:rPr>
              <a:t>END START</a:t>
            </a:r>
          </a:p>
        </p:txBody>
      </p:sp>
      <p:sp>
        <p:nvSpPr>
          <p:cNvPr id="56323" name="Rectangle 5"/>
          <p:cNvSpPr>
            <a:spLocks noChangeArrowheads="1"/>
          </p:cNvSpPr>
          <p:nvPr/>
        </p:nvSpPr>
        <p:spPr bwMode="auto">
          <a:xfrm>
            <a:off x="467544" y="908720"/>
            <a:ext cx="5999784" cy="523220"/>
          </a:xfrm>
          <a:prstGeom prst="rect">
            <a:avLst/>
          </a:prstGeom>
          <a:noFill/>
          <a:ln w="9525">
            <a:noFill/>
            <a:miter lim="800000"/>
            <a:headEnd/>
            <a:tailEnd/>
          </a:ln>
        </p:spPr>
        <p:txBody>
          <a:bodyPr wrap="none">
            <a:spAutoFit/>
          </a:bodyPr>
          <a:lstStyle/>
          <a:p>
            <a:pPr eaLnBrk="1" hangingPunct="1"/>
            <a:r>
              <a:rPr lang="en-US" altLang="en-US" sz="2800" dirty="0">
                <a:solidFill>
                  <a:srgbClr val="FF0000"/>
                </a:solidFill>
                <a:latin typeface="Times New Roman" panose="02020603050405020304" pitchFamily="18" charset="0"/>
                <a:cs typeface="Times New Roman" panose="02020603050405020304" pitchFamily="18" charset="0"/>
              </a:rPr>
              <a:t>EXAMPLE : Adding two 8 bit numbers </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157</a:t>
            </a:fld>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107504" y="2924944"/>
            <a:ext cx="8686800" cy="1752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ARM Architecture</a:t>
            </a:r>
          </a:p>
        </p:txBody>
      </p:sp>
      <p:sp>
        <p:nvSpPr>
          <p:cNvPr id="3" name="Slide Number Placeholder 2"/>
          <p:cNvSpPr>
            <a:spLocks noGrp="1"/>
          </p:cNvSpPr>
          <p:nvPr>
            <p:ph type="sldNum" sz="quarter" idx="12"/>
          </p:nvPr>
        </p:nvSpPr>
        <p:spPr/>
        <p:txBody>
          <a:bodyPr/>
          <a:lstStyle/>
          <a:p>
            <a:fld id="{A1A6BA4E-CDAE-4DEF-A7CA-99055C502B84}" type="slidenum">
              <a:rPr lang="en-US" smtClean="0"/>
              <a:pPr/>
              <a:t>158</a:t>
            </a:fld>
            <a:endParaRPr lang="en-US"/>
          </a:p>
        </p:txBody>
      </p:sp>
    </p:spTree>
    <p:extLst>
      <p:ext uri="{BB962C8B-B14F-4D97-AF65-F5344CB8AC3E}">
        <p14:creationId xmlns:p14="http://schemas.microsoft.com/office/powerpoint/2010/main" val="9631937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528" y="1052736"/>
            <a:ext cx="8229600" cy="432048"/>
          </a:xfrm>
          <a:noFill/>
          <a:ln/>
        </p:spPr>
        <p:txBody>
          <a:bodyPr lIns="92075" tIns="46038" rIns="92075" bIns="46038">
            <a:noAutofit/>
          </a:bodyPr>
          <a:lstStyle/>
          <a:p>
            <a:r>
              <a:rPr lang="en-US" sz="3600" dirty="0">
                <a:solidFill>
                  <a:srgbClr val="FF0000"/>
                </a:solidFill>
                <a:latin typeface="Times New Roman" panose="02020603050405020304" pitchFamily="18" charset="0"/>
                <a:cs typeface="Times New Roman" panose="02020603050405020304" pitchFamily="18" charset="0"/>
              </a:rPr>
              <a:t>ARM Ltd</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159</a:t>
            </a:fld>
            <a:endParaRPr lang="en-US"/>
          </a:p>
        </p:txBody>
      </p:sp>
      <p:sp>
        <p:nvSpPr>
          <p:cNvPr id="3" name="Rectangle 2"/>
          <p:cNvSpPr/>
          <p:nvPr/>
        </p:nvSpPr>
        <p:spPr>
          <a:xfrm>
            <a:off x="323528" y="1643162"/>
            <a:ext cx="8363272" cy="4693593"/>
          </a:xfrm>
          <a:prstGeom prst="rect">
            <a:avLst/>
          </a:prstGeom>
        </p:spPr>
        <p:txBody>
          <a:bodyPr wrap="square">
            <a:spAutoFit/>
          </a:bodyPr>
          <a:lstStyle/>
          <a:p>
            <a:pPr algn="just"/>
            <a:r>
              <a:rPr lang="en-US" sz="2300" dirty="0">
                <a:solidFill>
                  <a:srgbClr val="222222"/>
                </a:solidFill>
                <a:latin typeface="Times New Roman" panose="02020603050405020304" pitchFamily="18" charset="0"/>
                <a:cs typeface="Times New Roman" panose="02020603050405020304" pitchFamily="18" charset="0"/>
              </a:rPr>
              <a:t>The first ARM processor was developed in the year 1978 by Cambridge University, and the first ARM RISC processor was produced by the Acorn Group of Computers in the year 1985. </a:t>
            </a:r>
            <a:endParaRPr lang="en-US" sz="2300" dirty="0" smtClean="0">
              <a:solidFill>
                <a:srgbClr val="222222"/>
              </a:solidFill>
              <a:latin typeface="Times New Roman" panose="02020603050405020304" pitchFamily="18" charset="0"/>
              <a:cs typeface="Times New Roman" panose="02020603050405020304" pitchFamily="18" charset="0"/>
            </a:endParaRPr>
          </a:p>
          <a:p>
            <a:pPr algn="just"/>
            <a:r>
              <a:rPr lang="en-US" sz="2300" dirty="0" smtClean="0">
                <a:solidFill>
                  <a:srgbClr val="222222"/>
                </a:solidFill>
                <a:latin typeface="Times New Roman" panose="02020603050405020304" pitchFamily="18" charset="0"/>
                <a:cs typeface="Times New Roman" panose="02020603050405020304" pitchFamily="18" charset="0"/>
              </a:rPr>
              <a:t>An </a:t>
            </a:r>
            <a:r>
              <a:rPr lang="en-US" sz="2300" dirty="0">
                <a:solidFill>
                  <a:srgbClr val="222222"/>
                </a:solidFill>
                <a:latin typeface="Times New Roman" panose="02020603050405020304" pitchFamily="18" charset="0"/>
                <a:cs typeface="Times New Roman" panose="02020603050405020304" pitchFamily="18" charset="0"/>
              </a:rPr>
              <a:t>ARM processor is one of a family of CPUs based on the RISC (reduced instruction set computer) architecture developed by Advanced RISC Machines (ARM).</a:t>
            </a:r>
          </a:p>
          <a:p>
            <a:pPr algn="just"/>
            <a:r>
              <a:rPr lang="en-US" sz="2300" dirty="0" smtClean="0">
                <a:solidFill>
                  <a:srgbClr val="222222"/>
                </a:solidFill>
                <a:latin typeface="Times New Roman" panose="02020603050405020304" pitchFamily="18" charset="0"/>
                <a:cs typeface="Times New Roman" panose="02020603050405020304" pitchFamily="18" charset="0"/>
              </a:rPr>
              <a:t>ARM </a:t>
            </a:r>
            <a:r>
              <a:rPr lang="en-US" sz="2300" dirty="0">
                <a:solidFill>
                  <a:srgbClr val="222222"/>
                </a:solidFill>
                <a:latin typeface="Times New Roman" panose="02020603050405020304" pitchFamily="18" charset="0"/>
                <a:cs typeface="Times New Roman" panose="02020603050405020304" pitchFamily="18" charset="0"/>
              </a:rPr>
              <a:t>makes 32-bit and 64-bit RISC multi-core processors. </a:t>
            </a:r>
            <a:endParaRPr lang="en-US" sz="2300" dirty="0" smtClean="0">
              <a:solidFill>
                <a:srgbClr val="222222"/>
              </a:solidFill>
              <a:latin typeface="Times New Roman" panose="02020603050405020304" pitchFamily="18" charset="0"/>
              <a:cs typeface="Times New Roman" panose="02020603050405020304" pitchFamily="18" charset="0"/>
            </a:endParaRPr>
          </a:p>
          <a:p>
            <a:pPr algn="just"/>
            <a:r>
              <a:rPr lang="en-US" sz="2300" dirty="0" smtClean="0">
                <a:solidFill>
                  <a:srgbClr val="222222"/>
                </a:solidFill>
                <a:latin typeface="Times New Roman" panose="02020603050405020304" pitchFamily="18" charset="0"/>
                <a:cs typeface="Times New Roman" panose="02020603050405020304" pitchFamily="18" charset="0"/>
              </a:rPr>
              <a:t>RISC </a:t>
            </a:r>
            <a:r>
              <a:rPr lang="en-US" sz="2300" dirty="0">
                <a:solidFill>
                  <a:srgbClr val="222222"/>
                </a:solidFill>
                <a:latin typeface="Times New Roman" panose="02020603050405020304" pitchFamily="18" charset="0"/>
                <a:cs typeface="Times New Roman" panose="02020603050405020304" pitchFamily="18" charset="0"/>
              </a:rPr>
              <a:t>processors are designed to perform a smaller </a:t>
            </a:r>
            <a:r>
              <a:rPr lang="en-US" sz="2300">
                <a:solidFill>
                  <a:srgbClr val="222222"/>
                </a:solidFill>
                <a:latin typeface="Times New Roman" panose="02020603050405020304" pitchFamily="18" charset="0"/>
                <a:cs typeface="Times New Roman" panose="02020603050405020304" pitchFamily="18" charset="0"/>
              </a:rPr>
              <a:t>number </a:t>
            </a:r>
            <a:r>
              <a:rPr lang="en-US" sz="2300" smtClean="0">
                <a:solidFill>
                  <a:srgbClr val="222222"/>
                </a:solidFill>
                <a:latin typeface="Times New Roman" panose="02020603050405020304" pitchFamily="18" charset="0"/>
                <a:cs typeface="Times New Roman" panose="02020603050405020304" pitchFamily="18" charset="0"/>
              </a:rPr>
              <a:t>of computer </a:t>
            </a:r>
            <a:r>
              <a:rPr lang="en-US" sz="2300" dirty="0">
                <a:solidFill>
                  <a:srgbClr val="222222"/>
                </a:solidFill>
                <a:latin typeface="Times New Roman" panose="02020603050405020304" pitchFamily="18" charset="0"/>
                <a:cs typeface="Times New Roman" panose="02020603050405020304" pitchFamily="18" charset="0"/>
              </a:rPr>
              <a:t>instructions so that they can operate at a higher speed, performing more millions of instructions per second (MIPS).  </a:t>
            </a:r>
            <a:endParaRPr lang="en-US" sz="2300" dirty="0" smtClean="0">
              <a:solidFill>
                <a:srgbClr val="222222"/>
              </a:solidFill>
              <a:latin typeface="Times New Roman" panose="02020603050405020304" pitchFamily="18" charset="0"/>
              <a:cs typeface="Times New Roman" panose="02020603050405020304" pitchFamily="18" charset="0"/>
            </a:endParaRPr>
          </a:p>
          <a:p>
            <a:pPr algn="just"/>
            <a:r>
              <a:rPr lang="en-US" sz="2300" dirty="0" smtClean="0">
                <a:solidFill>
                  <a:srgbClr val="222222"/>
                </a:solidFill>
                <a:latin typeface="Times New Roman" panose="02020603050405020304" pitchFamily="18" charset="0"/>
                <a:cs typeface="Times New Roman" panose="02020603050405020304" pitchFamily="18" charset="0"/>
              </a:rPr>
              <a:t>By </a:t>
            </a:r>
            <a:r>
              <a:rPr lang="en-US" sz="2300" dirty="0">
                <a:solidFill>
                  <a:srgbClr val="222222"/>
                </a:solidFill>
                <a:latin typeface="Times New Roman" panose="02020603050405020304" pitchFamily="18" charset="0"/>
                <a:cs typeface="Times New Roman" panose="02020603050405020304" pitchFamily="18" charset="0"/>
              </a:rPr>
              <a:t>stripping out unneeded instructions and optimizing pathways, RISC processors provide outstanding performance at a fraction of the power demand of CISC (complex instruction set computing) devices.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5348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6FE952-FF7B-44B0-A820-4CAB3A002ADF}" type="slidenum">
              <a:rPr lang="en-US">
                <a:latin typeface="Times New Roman" panose="02020603050405020304" pitchFamily="18" charset="0"/>
              </a:rPr>
              <a:pPr/>
              <a:t>16</a:t>
            </a:fld>
            <a:endParaRPr lang="en-US">
              <a:latin typeface="Times New Roman" panose="02020603050405020304" pitchFamily="18" charset="0"/>
            </a:endParaRPr>
          </a:p>
        </p:txBody>
      </p:sp>
      <p:sp>
        <p:nvSpPr>
          <p:cNvPr id="24579" name="Rectangle 2"/>
          <p:cNvSpPr>
            <a:spLocks noGrp="1" noChangeArrowheads="1"/>
          </p:cNvSpPr>
          <p:nvPr>
            <p:ph type="title"/>
          </p:nvPr>
        </p:nvSpPr>
        <p:spPr>
          <a:xfrm>
            <a:off x="457200" y="764704"/>
            <a:ext cx="8229600" cy="835496"/>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Arithmetic and logic unit (ALU)</a:t>
            </a:r>
          </a:p>
        </p:txBody>
      </p:sp>
      <p:sp>
        <p:nvSpPr>
          <p:cNvPr id="24580" name="Rectangle 3"/>
          <p:cNvSpPr>
            <a:spLocks noGrp="1" noChangeArrowheads="1"/>
          </p:cNvSpPr>
          <p:nvPr>
            <p:ph type="body" idx="1"/>
          </p:nvPr>
        </p:nvSpPr>
        <p:spPr>
          <a:xfrm>
            <a:off x="323528" y="1600200"/>
            <a:ext cx="8363272" cy="475615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Operations are executed in the Arithmetic and Logic Unit (ALU).</a:t>
            </a:r>
          </a:p>
          <a:p>
            <a:pPr lvl="1"/>
            <a:r>
              <a:rPr lang="en-US" sz="1800" dirty="0" smtClean="0">
                <a:latin typeface="Times New Roman" panose="02020603050405020304" pitchFamily="18" charset="0"/>
                <a:cs typeface="Times New Roman" panose="02020603050405020304" pitchFamily="18" charset="0"/>
              </a:rPr>
              <a:t>Arithmetic operations such as addition, subtraction.</a:t>
            </a:r>
          </a:p>
          <a:p>
            <a:pPr lvl="1"/>
            <a:r>
              <a:rPr lang="en-US" sz="1800" dirty="0" smtClean="0">
                <a:latin typeface="Times New Roman" panose="02020603050405020304" pitchFamily="18" charset="0"/>
                <a:cs typeface="Times New Roman" panose="02020603050405020304" pitchFamily="18" charset="0"/>
              </a:rPr>
              <a:t>Logic operations such as comparison of numbers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order to execute an instruction, operands need to be brought into the ALU from the memory. </a:t>
            </a:r>
          </a:p>
          <a:p>
            <a:pPr lvl="1"/>
            <a:r>
              <a:rPr lang="en-US" sz="1800" dirty="0" smtClean="0">
                <a:latin typeface="Times New Roman" panose="02020603050405020304" pitchFamily="18" charset="0"/>
                <a:cs typeface="Times New Roman" panose="02020603050405020304" pitchFamily="18" charset="0"/>
              </a:rPr>
              <a:t>Operands are stored in general purpose registers available in the CPU.</a:t>
            </a:r>
          </a:p>
          <a:p>
            <a:pPr lvl="1"/>
            <a:r>
              <a:rPr lang="en-US" sz="1800" dirty="0" smtClean="0">
                <a:latin typeface="Times New Roman" panose="02020603050405020304" pitchFamily="18" charset="0"/>
                <a:cs typeface="Times New Roman" panose="02020603050405020304" pitchFamily="18" charset="0"/>
              </a:rPr>
              <a:t>Access times of general purpose registers are faster than the cache.</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Results of the operations are stored back in the memory or retained in the processor for immediate use. </a:t>
            </a:r>
          </a:p>
        </p:txBody>
      </p:sp>
    </p:spTree>
    <p:extLst>
      <p:ext uri="{BB962C8B-B14F-4D97-AF65-F5344CB8AC3E}">
        <p14:creationId xmlns:p14="http://schemas.microsoft.com/office/powerpoint/2010/main" val="30511550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528" y="1052736"/>
            <a:ext cx="8229600" cy="432048"/>
          </a:xfrm>
          <a:noFill/>
          <a:ln/>
        </p:spPr>
        <p:txBody>
          <a:bodyPr lIns="92075" tIns="46038" rIns="92075" bIns="46038">
            <a:noAutofit/>
          </a:bodyPr>
          <a:lstStyle/>
          <a:p>
            <a:r>
              <a:rPr lang="en-US" sz="3600" dirty="0">
                <a:solidFill>
                  <a:srgbClr val="FF0000"/>
                </a:solidFill>
                <a:latin typeface="Times New Roman" panose="02020603050405020304" pitchFamily="18" charset="0"/>
                <a:cs typeface="Times New Roman" panose="02020603050405020304" pitchFamily="18" charset="0"/>
              </a:rPr>
              <a:t>ARM Ltd</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160</a:t>
            </a:fld>
            <a:endParaRPr lang="en-US"/>
          </a:p>
        </p:txBody>
      </p:sp>
      <p:sp>
        <p:nvSpPr>
          <p:cNvPr id="3" name="Rectangle 2"/>
          <p:cNvSpPr/>
          <p:nvPr/>
        </p:nvSpPr>
        <p:spPr>
          <a:xfrm>
            <a:off x="323528" y="1643162"/>
            <a:ext cx="8363272" cy="5401479"/>
          </a:xfrm>
          <a:prstGeom prst="rect">
            <a:avLst/>
          </a:prstGeom>
        </p:spPr>
        <p:txBody>
          <a:bodyPr wrap="square">
            <a:spAutoFit/>
          </a:bodyPr>
          <a:lstStyle/>
          <a:p>
            <a:pPr algn="just"/>
            <a:r>
              <a:rPr lang="en-US" sz="2300" dirty="0">
                <a:solidFill>
                  <a:srgbClr val="222222"/>
                </a:solidFill>
                <a:latin typeface="Times New Roman" panose="02020603050405020304" pitchFamily="18" charset="0"/>
                <a:cs typeface="Times New Roman" panose="02020603050405020304" pitchFamily="18" charset="0"/>
              </a:rPr>
              <a:t>ARM processors are extensively used in consumer electronic devices such as smartphones, tablets, multimedia players and other mobile devices, such as </a:t>
            </a:r>
            <a:r>
              <a:rPr lang="en-US" sz="2300" dirty="0" err="1">
                <a:solidFill>
                  <a:srgbClr val="222222"/>
                </a:solidFill>
                <a:latin typeface="Times New Roman" panose="02020603050405020304" pitchFamily="18" charset="0"/>
                <a:cs typeface="Times New Roman" panose="02020603050405020304" pitchFamily="18" charset="0"/>
              </a:rPr>
              <a:t>wearables</a:t>
            </a:r>
            <a:r>
              <a:rPr lang="en-US" sz="2300" dirty="0">
                <a:solidFill>
                  <a:srgbClr val="222222"/>
                </a:solidFill>
                <a:latin typeface="Times New Roman" panose="02020603050405020304" pitchFamily="18" charset="0"/>
                <a:cs typeface="Times New Roman" panose="02020603050405020304" pitchFamily="18" charset="0"/>
              </a:rPr>
              <a:t>. </a:t>
            </a:r>
            <a:endParaRPr lang="en-US" sz="2300" dirty="0" smtClean="0">
              <a:solidFill>
                <a:srgbClr val="222222"/>
              </a:solidFill>
              <a:latin typeface="Times New Roman" panose="02020603050405020304" pitchFamily="18" charset="0"/>
              <a:cs typeface="Times New Roman" panose="02020603050405020304" pitchFamily="18" charset="0"/>
            </a:endParaRPr>
          </a:p>
          <a:p>
            <a:pPr algn="just"/>
            <a:r>
              <a:rPr lang="en-US" sz="2300" dirty="0" smtClean="0">
                <a:solidFill>
                  <a:srgbClr val="222222"/>
                </a:solidFill>
                <a:latin typeface="Times New Roman" panose="02020603050405020304" pitchFamily="18" charset="0"/>
                <a:cs typeface="Times New Roman" panose="02020603050405020304" pitchFamily="18" charset="0"/>
              </a:rPr>
              <a:t>The </a:t>
            </a:r>
            <a:r>
              <a:rPr lang="en-US" sz="2300" dirty="0">
                <a:solidFill>
                  <a:srgbClr val="222222"/>
                </a:solidFill>
                <a:latin typeface="Times New Roman" panose="02020603050405020304" pitchFamily="18" charset="0"/>
                <a:cs typeface="Times New Roman" panose="02020603050405020304" pitchFamily="18" charset="0"/>
              </a:rPr>
              <a:t>ARM processor’s smaller size, reduced complexity and lower power consumption makes them suitable for increasingly miniaturized devices</a:t>
            </a:r>
            <a:r>
              <a:rPr lang="en-US" sz="2300" dirty="0" smtClean="0">
                <a:solidFill>
                  <a:srgbClr val="222222"/>
                </a:solidFill>
                <a:latin typeface="Times New Roman" panose="02020603050405020304" pitchFamily="18" charset="0"/>
                <a:cs typeface="Times New Roman" panose="02020603050405020304" pitchFamily="18" charset="0"/>
              </a:rPr>
              <a:t>.</a:t>
            </a:r>
          </a:p>
          <a:p>
            <a:pPr algn="just"/>
            <a:r>
              <a:rPr lang="en-US" sz="2300" dirty="0">
                <a:solidFill>
                  <a:srgbClr val="222222"/>
                </a:solidFill>
                <a:latin typeface="Times New Roman" panose="02020603050405020304" pitchFamily="18" charset="0"/>
                <a:cs typeface="Times New Roman" panose="02020603050405020304" pitchFamily="18" charset="0"/>
              </a:rPr>
              <a:t>ARM processor features include:</a:t>
            </a:r>
          </a:p>
          <a:p>
            <a:pPr algn="just"/>
            <a:r>
              <a:rPr lang="en-US" sz="2300" dirty="0" smtClean="0">
                <a:solidFill>
                  <a:srgbClr val="222222"/>
                </a:solidFill>
                <a:latin typeface="Times New Roman" panose="02020603050405020304" pitchFamily="18" charset="0"/>
                <a:cs typeface="Times New Roman" panose="02020603050405020304" pitchFamily="18" charset="0"/>
              </a:rPr>
              <a:t>Load/store </a:t>
            </a:r>
            <a:r>
              <a:rPr lang="en-US" sz="2300" dirty="0">
                <a:solidFill>
                  <a:srgbClr val="222222"/>
                </a:solidFill>
                <a:latin typeface="Times New Roman" panose="02020603050405020304" pitchFamily="18" charset="0"/>
                <a:cs typeface="Times New Roman" panose="02020603050405020304" pitchFamily="18" charset="0"/>
              </a:rPr>
              <a:t>architecture.</a:t>
            </a:r>
          </a:p>
          <a:p>
            <a:pPr algn="just"/>
            <a:r>
              <a:rPr lang="en-US" sz="2300" dirty="0">
                <a:solidFill>
                  <a:srgbClr val="222222"/>
                </a:solidFill>
                <a:latin typeface="Times New Roman" panose="02020603050405020304" pitchFamily="18" charset="0"/>
                <a:cs typeface="Times New Roman" panose="02020603050405020304" pitchFamily="18" charset="0"/>
              </a:rPr>
              <a:t>An orthogonal instruction set.</a:t>
            </a:r>
          </a:p>
          <a:p>
            <a:pPr algn="just"/>
            <a:r>
              <a:rPr lang="en-US" sz="2300" dirty="0">
                <a:solidFill>
                  <a:srgbClr val="222222"/>
                </a:solidFill>
                <a:latin typeface="Times New Roman" panose="02020603050405020304" pitchFamily="18" charset="0"/>
                <a:cs typeface="Times New Roman" panose="02020603050405020304" pitchFamily="18" charset="0"/>
              </a:rPr>
              <a:t>Mostly single-cycle execution.</a:t>
            </a:r>
          </a:p>
          <a:p>
            <a:pPr algn="just"/>
            <a:r>
              <a:rPr lang="en-US" sz="2300" dirty="0">
                <a:solidFill>
                  <a:srgbClr val="222222"/>
                </a:solidFill>
                <a:latin typeface="Times New Roman" panose="02020603050405020304" pitchFamily="18" charset="0"/>
                <a:cs typeface="Times New Roman" panose="02020603050405020304" pitchFamily="18" charset="0"/>
              </a:rPr>
              <a:t>Enhanced power-saving design.</a:t>
            </a:r>
          </a:p>
          <a:p>
            <a:pPr algn="just"/>
            <a:r>
              <a:rPr lang="en-US" sz="2300" dirty="0">
                <a:solidFill>
                  <a:srgbClr val="222222"/>
                </a:solidFill>
                <a:latin typeface="Times New Roman" panose="02020603050405020304" pitchFamily="18" charset="0"/>
                <a:cs typeface="Times New Roman" panose="02020603050405020304" pitchFamily="18" charset="0"/>
              </a:rPr>
              <a:t>64 and 32-bit execution states for scalable high performance.</a:t>
            </a:r>
          </a:p>
          <a:p>
            <a:pPr algn="just"/>
            <a:r>
              <a:rPr lang="en-US" sz="2300" dirty="0">
                <a:solidFill>
                  <a:srgbClr val="222222"/>
                </a:solidFill>
                <a:latin typeface="Times New Roman" panose="02020603050405020304" pitchFamily="18" charset="0"/>
                <a:cs typeface="Times New Roman" panose="02020603050405020304" pitchFamily="18" charset="0"/>
              </a:rPr>
              <a:t>Hardware virtualization support.</a:t>
            </a:r>
          </a:p>
          <a:p>
            <a:pPr algn="just"/>
            <a:endParaRPr lang="en-US" sz="2300" dirty="0" smtClean="0">
              <a:solidFill>
                <a:srgbClr val="222222"/>
              </a:solidFill>
              <a:latin typeface="Times New Roman" panose="02020603050405020304" pitchFamily="18" charset="0"/>
              <a:cs typeface="Times New Roman" panose="02020603050405020304" pitchFamily="18" charset="0"/>
            </a:endParaRPr>
          </a:p>
          <a:p>
            <a:pPr algn="just"/>
            <a:endParaRPr lang="en-US" sz="23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974271"/>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5111"/>
            <a:ext cx="8229600" cy="36490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RISC</a:t>
            </a:r>
          </a:p>
        </p:txBody>
      </p:sp>
      <p:sp>
        <p:nvSpPr>
          <p:cNvPr id="3" name="Content Placeholder 2"/>
          <p:cNvSpPr>
            <a:spLocks noGrp="1"/>
          </p:cNvSpPr>
          <p:nvPr>
            <p:ph idx="1"/>
          </p:nvPr>
        </p:nvSpPr>
        <p:spPr>
          <a:xfrm>
            <a:off x="457200" y="1600200"/>
            <a:ext cx="8229600" cy="4853136"/>
          </a:xfrm>
        </p:spPr>
        <p:txBody>
          <a:bodyPr>
            <a:normAutofit fontScale="92500"/>
          </a:bodyPr>
          <a:lstStyle/>
          <a:p>
            <a:r>
              <a:rPr lang="en-US" sz="2400" dirty="0">
                <a:latin typeface="Times New Roman" panose="02020603050405020304" pitchFamily="18" charset="0"/>
                <a:cs typeface="Times New Roman" panose="02020603050405020304" pitchFamily="18" charset="0"/>
              </a:rPr>
              <a:t>RISC is an abbreviation of Reduced Instruction Set Computer. </a:t>
            </a:r>
          </a:p>
          <a:p>
            <a:r>
              <a:rPr lang="en-US" sz="2400" dirty="0">
                <a:latin typeface="Times New Roman" panose="02020603050405020304" pitchFamily="18" charset="0"/>
                <a:cs typeface="Times New Roman" panose="02020603050405020304" pitchFamily="18" charset="0"/>
              </a:rPr>
              <a:t>RISC processor has ‘instruction sets’ that are simple and have simple ‘addressing modes’.</a:t>
            </a:r>
          </a:p>
          <a:p>
            <a:r>
              <a:rPr lang="en-US" sz="2400" dirty="0">
                <a:latin typeface="Times New Roman" panose="02020603050405020304" pitchFamily="18" charset="0"/>
                <a:cs typeface="Times New Roman" panose="02020603050405020304" pitchFamily="18" charset="0"/>
              </a:rPr>
              <a:t>A RISC style instruction engages “one word” in memory. </a:t>
            </a:r>
          </a:p>
          <a:p>
            <a:r>
              <a:rPr lang="en-US" sz="2400" dirty="0">
                <a:latin typeface="Times New Roman" panose="02020603050405020304" pitchFamily="18" charset="0"/>
                <a:cs typeface="Times New Roman" panose="02020603050405020304" pitchFamily="18" charset="0"/>
              </a:rPr>
              <a:t>Execution of the RISC instructions are faster and take one clock cycle per instruction.</a:t>
            </a:r>
          </a:p>
          <a:p>
            <a:r>
              <a:rPr lang="en-US" sz="2400" dirty="0">
                <a:latin typeface="Times New Roman" panose="02020603050405020304" pitchFamily="18" charset="0"/>
                <a:cs typeface="Times New Roman" panose="02020603050405020304" pitchFamily="18" charset="0"/>
              </a:rPr>
              <a:t>RISC architecture emphasizes on using the registers rather than memory.</a:t>
            </a:r>
          </a:p>
          <a:p>
            <a:r>
              <a:rPr lang="en-US" sz="2400" dirty="0">
                <a:latin typeface="Times New Roman" panose="02020603050405020304" pitchFamily="18" charset="0"/>
                <a:cs typeface="Times New Roman" panose="02020603050405020304" pitchFamily="18" charset="0"/>
              </a:rPr>
              <a:t>The RISC instructions operate on the operands present in processor’s registers.</a:t>
            </a:r>
          </a:p>
          <a:p>
            <a:r>
              <a:rPr lang="en-US" sz="2400" dirty="0">
                <a:latin typeface="Times New Roman" panose="02020603050405020304" pitchFamily="18" charset="0"/>
                <a:cs typeface="Times New Roman" panose="02020603050405020304" pitchFamily="18" charset="0"/>
              </a:rPr>
              <a:t>RISC is a type of microprocessor architecture that utilizes a small, highly-optimized set of instructions, rather than a more specialized set of instructions often found in other types of architectures.</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161</a:t>
            </a:fld>
            <a:endParaRPr lang="en-US"/>
          </a:p>
        </p:txBody>
      </p:sp>
    </p:spTree>
    <p:extLst>
      <p:ext uri="{BB962C8B-B14F-4D97-AF65-F5344CB8AC3E}">
        <p14:creationId xmlns:p14="http://schemas.microsoft.com/office/powerpoint/2010/main" val="139733791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6531"/>
            <a:ext cx="8229600" cy="436910"/>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ARM Processor Architecture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1223441"/>
            <a:ext cx="8568952" cy="5634559"/>
          </a:xfrm>
        </p:spPr>
        <p:txBody>
          <a:bodyPr>
            <a:noAutofit/>
          </a:bodyPr>
          <a:lstStyle/>
          <a:p>
            <a:pPr algn="just"/>
            <a:r>
              <a:rPr lang="en-US" sz="2200" dirty="0">
                <a:latin typeface="Times New Roman" panose="02020603050405020304" pitchFamily="18" charset="0"/>
                <a:cs typeface="Times New Roman" panose="02020603050405020304" pitchFamily="18" charset="0"/>
              </a:rPr>
              <a:t>The ARM architecture processor is an advanced reduced instruction set computing [RISC] machine and it’s a 32bit reduced instruction set computer (RISC) microcontroller.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was introduced by the </a:t>
            </a:r>
            <a:r>
              <a:rPr lang="en-US" sz="2200" dirty="0" err="1">
                <a:latin typeface="Times New Roman" panose="02020603050405020304" pitchFamily="18" charset="0"/>
                <a:cs typeface="Times New Roman" panose="02020603050405020304" pitchFamily="18" charset="0"/>
              </a:rPr>
              <a:t>Acron</a:t>
            </a:r>
            <a:r>
              <a:rPr lang="en-US" sz="2200" dirty="0">
                <a:latin typeface="Times New Roman" panose="02020603050405020304" pitchFamily="18" charset="0"/>
                <a:cs typeface="Times New Roman" panose="02020603050405020304" pitchFamily="18" charset="0"/>
              </a:rPr>
              <a:t> computer organization in 1987.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ARM is a family of microcontroller developed by makers like ST </a:t>
            </a:r>
            <a:r>
              <a:rPr lang="en-US" sz="2200" dirty="0" smtClean="0">
                <a:latin typeface="Times New Roman" panose="02020603050405020304" pitchFamily="18" charset="0"/>
                <a:cs typeface="Times New Roman" panose="02020603050405020304" pitchFamily="18" charset="0"/>
              </a:rPr>
              <a:t>Microelectronics, Motorola, </a:t>
            </a:r>
            <a:r>
              <a:rPr lang="en-US" sz="2200" dirty="0">
                <a:latin typeface="Times New Roman" panose="02020603050405020304" pitchFamily="18" charset="0"/>
                <a:cs typeface="Times New Roman" panose="02020603050405020304" pitchFamily="18" charset="0"/>
              </a:rPr>
              <a:t>and so on.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ARM architecture comes with totally different versions like ARMv1, ARMv2, etc., and, each one has its own advantage and disadvantages.</a:t>
            </a:r>
          </a:p>
          <a:p>
            <a:pPr algn="just"/>
            <a:r>
              <a:rPr lang="en-US" sz="2200" dirty="0">
                <a:latin typeface="Times New Roman" panose="02020603050405020304" pitchFamily="18" charset="0"/>
                <a:cs typeface="Times New Roman" panose="02020603050405020304" pitchFamily="18" charset="0"/>
              </a:rPr>
              <a:t>The ARM cortex is a complicated microcontroller within the ARM family that has ARMv7 design.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3 subfamilies within the ARM cortex family :</a:t>
            </a:r>
          </a:p>
          <a:p>
            <a:pPr lvl="1" algn="just"/>
            <a:r>
              <a:rPr lang="en-US" sz="2200" dirty="0" smtClean="0">
                <a:latin typeface="Times New Roman" panose="02020603050405020304" pitchFamily="18" charset="0"/>
                <a:cs typeface="Times New Roman" panose="02020603050405020304" pitchFamily="18" charset="0"/>
              </a:rPr>
              <a:t>ARM </a:t>
            </a:r>
            <a:r>
              <a:rPr lang="en-US" sz="2200" dirty="0">
                <a:latin typeface="Times New Roman" panose="02020603050405020304" pitchFamily="18" charset="0"/>
                <a:cs typeface="Times New Roman" panose="02020603050405020304" pitchFamily="18" charset="0"/>
              </a:rPr>
              <a:t>Cortex Ax-series</a:t>
            </a:r>
          </a:p>
          <a:p>
            <a:pPr lvl="1" algn="just"/>
            <a:r>
              <a:rPr lang="en-US" sz="2200" dirty="0">
                <a:latin typeface="Times New Roman" panose="02020603050405020304" pitchFamily="18" charset="0"/>
                <a:cs typeface="Times New Roman" panose="02020603050405020304" pitchFamily="18" charset="0"/>
              </a:rPr>
              <a:t>ARM-Cortex Rx-series</a:t>
            </a:r>
          </a:p>
          <a:p>
            <a:pPr lvl="1" algn="just"/>
            <a:r>
              <a:rPr lang="en-US" sz="2200" dirty="0">
                <a:latin typeface="Times New Roman" panose="02020603050405020304" pitchFamily="18" charset="0"/>
                <a:cs typeface="Times New Roman" panose="02020603050405020304" pitchFamily="18" charset="0"/>
              </a:rPr>
              <a:t>ARM-Cortex </a:t>
            </a:r>
            <a:r>
              <a:rPr lang="en-US" sz="2200" dirty="0" err="1">
                <a:latin typeface="Times New Roman" panose="02020603050405020304" pitchFamily="18" charset="0"/>
                <a:cs typeface="Times New Roman" panose="02020603050405020304" pitchFamily="18" charset="0"/>
              </a:rPr>
              <a:t>Mx</a:t>
            </a:r>
            <a:r>
              <a:rPr lang="en-US" sz="2200" dirty="0">
                <a:latin typeface="Times New Roman" panose="02020603050405020304" pitchFamily="18" charset="0"/>
                <a:cs typeface="Times New Roman" panose="02020603050405020304" pitchFamily="18" charset="0"/>
              </a:rPr>
              <a:t>-series</a:t>
            </a:r>
          </a:p>
          <a:p>
            <a:pPr algn="just"/>
            <a:endParaRPr lang="en-IN"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162</a:t>
            </a:fld>
            <a:endParaRPr lang="en-US"/>
          </a:p>
        </p:txBody>
      </p:sp>
    </p:spTree>
    <p:extLst>
      <p:ext uri="{BB962C8B-B14F-4D97-AF65-F5344CB8AC3E}">
        <p14:creationId xmlns:p14="http://schemas.microsoft.com/office/powerpoint/2010/main" val="3623927012"/>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a:xfrm>
            <a:off x="395536" y="764704"/>
            <a:ext cx="8229600" cy="940966"/>
          </a:xfrm>
        </p:spPr>
        <p:txBody>
          <a:bodyPr/>
          <a:lstStyle/>
          <a:p>
            <a:r>
              <a:rPr lang="en-US"/>
              <a:t>Data Sizes and Instruction Sets</a:t>
            </a:r>
          </a:p>
        </p:txBody>
      </p:sp>
      <p:sp>
        <p:nvSpPr>
          <p:cNvPr id="99333" name="Rectangle 5"/>
          <p:cNvSpPr>
            <a:spLocks noGrp="1" noChangeArrowheads="1"/>
          </p:cNvSpPr>
          <p:nvPr>
            <p:ph idx="1"/>
          </p:nvPr>
        </p:nvSpPr>
        <p:spPr>
          <a:xfrm>
            <a:off x="457200" y="1772816"/>
            <a:ext cx="8229600" cy="4353347"/>
          </a:xfrm>
        </p:spPr>
        <p:txBody>
          <a:bodyPr>
            <a:normAutofit fontScale="77500" lnSpcReduction="20000"/>
          </a:bodyPr>
          <a:lstStyle/>
          <a:p>
            <a:r>
              <a:rPr lang="en-US" dirty="0"/>
              <a:t>The ARM is a 32-bit architecture.</a:t>
            </a:r>
          </a:p>
          <a:p>
            <a:endParaRPr lang="en-US" dirty="0"/>
          </a:p>
          <a:p>
            <a:r>
              <a:rPr lang="en-US" dirty="0"/>
              <a:t>When used in relation to the ARM:</a:t>
            </a:r>
          </a:p>
          <a:p>
            <a:pPr lvl="1"/>
            <a:r>
              <a:rPr lang="en-US" dirty="0"/>
              <a:t>Byte means 8 bits</a:t>
            </a:r>
          </a:p>
          <a:p>
            <a:pPr lvl="1"/>
            <a:r>
              <a:rPr lang="en-US" dirty="0" err="1"/>
              <a:t>Halfword</a:t>
            </a:r>
            <a:r>
              <a:rPr lang="en-US" dirty="0"/>
              <a:t> means 16 bits (two bytes)</a:t>
            </a:r>
          </a:p>
          <a:p>
            <a:pPr lvl="1"/>
            <a:r>
              <a:rPr lang="en-US" dirty="0"/>
              <a:t>Word means 32 bits (four bytes)</a:t>
            </a:r>
          </a:p>
          <a:p>
            <a:pPr lvl="1"/>
            <a:endParaRPr lang="en-US" dirty="0"/>
          </a:p>
          <a:p>
            <a:r>
              <a:rPr lang="en-US" dirty="0"/>
              <a:t>Most ARM’s implement two instruction sets</a:t>
            </a:r>
          </a:p>
          <a:p>
            <a:pPr lvl="1"/>
            <a:r>
              <a:rPr lang="en-US" dirty="0"/>
              <a:t>32-bit ARM Instruction Set</a:t>
            </a:r>
          </a:p>
          <a:p>
            <a:pPr lvl="1"/>
            <a:r>
              <a:rPr lang="en-US" dirty="0"/>
              <a:t>16-bit Thumb Instruction Set</a:t>
            </a:r>
          </a:p>
          <a:p>
            <a:endParaRPr lang="en-US" dirty="0"/>
          </a:p>
          <a:p>
            <a:r>
              <a:rPr lang="en-US" dirty="0" err="1"/>
              <a:t>Jazelle</a:t>
            </a:r>
            <a:r>
              <a:rPr lang="en-US" dirty="0"/>
              <a:t> cores can also execute Java </a:t>
            </a:r>
            <a:r>
              <a:rPr lang="en-US" dirty="0" err="1"/>
              <a:t>bytecode</a:t>
            </a:r>
            <a:endParaRPr lang="en-US" dirty="0"/>
          </a:p>
        </p:txBody>
      </p:sp>
      <p:sp>
        <p:nvSpPr>
          <p:cNvPr id="2" name="Slide Number Placeholder 1"/>
          <p:cNvSpPr>
            <a:spLocks noGrp="1"/>
          </p:cNvSpPr>
          <p:nvPr>
            <p:ph type="sldNum" sz="quarter" idx="12"/>
          </p:nvPr>
        </p:nvSpPr>
        <p:spPr/>
        <p:txBody>
          <a:bodyPr/>
          <a:lstStyle/>
          <a:p>
            <a:fld id="{A1A6BA4E-CDAE-4DEF-A7CA-99055C502B84}" type="slidenum">
              <a:rPr lang="en-US" smtClean="0"/>
              <a:pPr/>
              <a:t>163</a:t>
            </a:fld>
            <a:endParaRPr lang="en-US"/>
          </a:p>
        </p:txBody>
      </p:sp>
    </p:spTree>
    <p:extLst>
      <p:ext uri="{BB962C8B-B14F-4D97-AF65-F5344CB8AC3E}">
        <p14:creationId xmlns:p14="http://schemas.microsoft.com/office/powerpoint/2010/main" val="2232872055"/>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836712"/>
            <a:ext cx="8229600" cy="778098"/>
          </a:xfrm>
          <a:noFill/>
          <a:ln/>
        </p:spPr>
        <p:txBody>
          <a:bodyPr lIns="92075" tIns="46038" rIns="92075" bIns="46038"/>
          <a:lstStyle/>
          <a:p>
            <a:r>
              <a:rPr lang="en-US" dirty="0"/>
              <a:t>Processor Modes</a:t>
            </a:r>
          </a:p>
        </p:txBody>
      </p:sp>
      <p:sp>
        <p:nvSpPr>
          <p:cNvPr id="103427" name="Rectangle 3"/>
          <p:cNvSpPr>
            <a:spLocks noGrp="1" noChangeArrowheads="1"/>
          </p:cNvSpPr>
          <p:nvPr>
            <p:ph idx="1"/>
          </p:nvPr>
        </p:nvSpPr>
        <p:spPr>
          <a:xfrm>
            <a:off x="179512" y="1556792"/>
            <a:ext cx="8609012" cy="5105400"/>
          </a:xfrm>
          <a:noFill/>
          <a:ln/>
        </p:spPr>
        <p:txBody>
          <a:bodyPr lIns="92075" tIns="46038" rIns="92075" bIns="46038">
            <a:normAutofit fontScale="70000" lnSpcReduction="20000"/>
          </a:bodyPr>
          <a:lstStyle/>
          <a:p>
            <a:r>
              <a:rPr lang="en-US" dirty="0"/>
              <a:t>The ARM has seven basic operating modes:</a:t>
            </a:r>
          </a:p>
          <a:p>
            <a:endParaRPr lang="en-US" dirty="0"/>
          </a:p>
          <a:p>
            <a:pPr lvl="1"/>
            <a:r>
              <a:rPr lang="en-US" sz="2900" dirty="0"/>
              <a:t>User : unprivileged mode under which most tasks run</a:t>
            </a:r>
          </a:p>
          <a:p>
            <a:pPr lvl="1"/>
            <a:endParaRPr lang="en-US" sz="2900" dirty="0"/>
          </a:p>
          <a:p>
            <a:pPr lvl="1"/>
            <a:r>
              <a:rPr lang="en-US" sz="2900" dirty="0"/>
              <a:t>FIQ : entered when a high priority (fast) interrupt is raised</a:t>
            </a:r>
          </a:p>
          <a:p>
            <a:pPr lvl="1"/>
            <a:endParaRPr lang="en-US" sz="2900" dirty="0"/>
          </a:p>
          <a:p>
            <a:pPr lvl="1"/>
            <a:r>
              <a:rPr lang="en-US" sz="2900" dirty="0"/>
              <a:t>IRQ : entered when a low priority (normal) interrupt is raised</a:t>
            </a:r>
          </a:p>
          <a:p>
            <a:pPr lvl="1"/>
            <a:endParaRPr lang="en-US" sz="2900" dirty="0"/>
          </a:p>
          <a:p>
            <a:pPr lvl="1"/>
            <a:r>
              <a:rPr lang="en-US" sz="2900" dirty="0"/>
              <a:t>Supervisor : entered on reset and when a Software Interrupt </a:t>
            </a:r>
          </a:p>
          <a:p>
            <a:pPr lvl="1">
              <a:buFont typeface="Wingdings" pitchFamily="2" charset="2"/>
              <a:buNone/>
            </a:pPr>
            <a:r>
              <a:rPr lang="en-US" sz="2900" dirty="0"/>
              <a:t>			    instruction is executed</a:t>
            </a:r>
          </a:p>
          <a:p>
            <a:pPr lvl="1"/>
            <a:endParaRPr lang="en-US" sz="2900" dirty="0"/>
          </a:p>
          <a:p>
            <a:pPr lvl="1"/>
            <a:r>
              <a:rPr lang="en-US" sz="2900" dirty="0"/>
              <a:t>Abort : used to handle memory access violations</a:t>
            </a:r>
          </a:p>
          <a:p>
            <a:pPr lvl="1"/>
            <a:endParaRPr lang="en-US" sz="2900" dirty="0"/>
          </a:p>
          <a:p>
            <a:pPr lvl="1"/>
            <a:r>
              <a:rPr lang="en-US" sz="2900" dirty="0" err="1"/>
              <a:t>Undef</a:t>
            </a:r>
            <a:r>
              <a:rPr lang="en-US" sz="2900" dirty="0"/>
              <a:t> : used to handle undefined instructions</a:t>
            </a:r>
          </a:p>
          <a:p>
            <a:pPr lvl="1"/>
            <a:endParaRPr lang="en-US" sz="2900" dirty="0"/>
          </a:p>
          <a:p>
            <a:pPr lvl="1"/>
            <a:r>
              <a:rPr lang="en-US" sz="2900" dirty="0"/>
              <a:t>System : privileged mode using the same registers </a:t>
            </a:r>
            <a:r>
              <a:rPr lang="en-US" dirty="0"/>
              <a:t>as user mode</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164</a:t>
            </a:fld>
            <a:endParaRPr lang="en-US"/>
          </a:p>
        </p:txBody>
      </p:sp>
    </p:spTree>
    <p:extLst>
      <p:ext uri="{BB962C8B-B14F-4D97-AF65-F5344CB8AC3E}">
        <p14:creationId xmlns:p14="http://schemas.microsoft.com/office/powerpoint/2010/main" val="2522041663"/>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a:xfrm>
            <a:off x="395536" y="764704"/>
            <a:ext cx="8229600" cy="864096"/>
          </a:xfrm>
        </p:spPr>
        <p:txBody>
          <a:bodyPr/>
          <a:lstStyle/>
          <a:p>
            <a:r>
              <a:rPr lang="en-US" dirty="0"/>
              <a:t>The Registers</a:t>
            </a:r>
          </a:p>
        </p:txBody>
      </p:sp>
      <p:sp>
        <p:nvSpPr>
          <p:cNvPr id="105477" name="Rectangle 5"/>
          <p:cNvSpPr>
            <a:spLocks noGrp="1" noChangeArrowheads="1"/>
          </p:cNvSpPr>
          <p:nvPr>
            <p:ph idx="1"/>
          </p:nvPr>
        </p:nvSpPr>
        <p:spPr/>
        <p:txBody>
          <a:bodyPr>
            <a:normAutofit fontScale="62500" lnSpcReduction="20000"/>
          </a:bodyPr>
          <a:lstStyle/>
          <a:p>
            <a:r>
              <a:rPr lang="en-US" dirty="0"/>
              <a:t>ARM has 37 registers all of which are 32-bits long.</a:t>
            </a:r>
          </a:p>
          <a:p>
            <a:pPr lvl="1"/>
            <a:r>
              <a:rPr lang="en-US" dirty="0"/>
              <a:t>1 dedicated program counter</a:t>
            </a:r>
          </a:p>
          <a:p>
            <a:pPr lvl="1"/>
            <a:r>
              <a:rPr lang="en-US" dirty="0"/>
              <a:t>1 dedicated current program status register</a:t>
            </a:r>
          </a:p>
          <a:p>
            <a:pPr lvl="1"/>
            <a:r>
              <a:rPr lang="en-US" dirty="0"/>
              <a:t>5 dedicated saved program status registers</a:t>
            </a:r>
          </a:p>
          <a:p>
            <a:pPr lvl="1"/>
            <a:r>
              <a:rPr lang="en-US" dirty="0"/>
              <a:t>30 general purpose registers</a:t>
            </a:r>
          </a:p>
          <a:p>
            <a:pPr lvl="1"/>
            <a:endParaRPr lang="en-US" dirty="0"/>
          </a:p>
          <a:p>
            <a:r>
              <a:rPr lang="en-US" dirty="0"/>
              <a:t>The current processor mode governs which of several banks is accessible. Each mode can access </a:t>
            </a:r>
          </a:p>
          <a:p>
            <a:pPr lvl="1"/>
            <a:r>
              <a:rPr lang="en-US" dirty="0"/>
              <a:t>a particular set of r0-r12 registers</a:t>
            </a:r>
          </a:p>
          <a:p>
            <a:pPr lvl="1"/>
            <a:r>
              <a:rPr lang="en-US" dirty="0"/>
              <a:t>a particular r13 (the stack pointer, sp) and r14 (the link register, </a:t>
            </a:r>
            <a:r>
              <a:rPr lang="en-US" dirty="0" err="1"/>
              <a:t>lr</a:t>
            </a:r>
            <a:r>
              <a:rPr lang="en-US" dirty="0"/>
              <a:t>)</a:t>
            </a:r>
          </a:p>
          <a:p>
            <a:pPr lvl="1"/>
            <a:r>
              <a:rPr lang="en-US" dirty="0"/>
              <a:t>the program counter, r15 (pc)</a:t>
            </a:r>
          </a:p>
          <a:p>
            <a:pPr lvl="1"/>
            <a:r>
              <a:rPr lang="en-US" dirty="0"/>
              <a:t>the current program status register, </a:t>
            </a:r>
            <a:r>
              <a:rPr lang="en-US" dirty="0" err="1"/>
              <a:t>cpsr</a:t>
            </a:r>
            <a:endParaRPr lang="en-US" dirty="0"/>
          </a:p>
          <a:p>
            <a:pPr lvl="1"/>
            <a:endParaRPr lang="en-US" dirty="0"/>
          </a:p>
          <a:p>
            <a:pPr>
              <a:buFont typeface="Wingdings" pitchFamily="2" charset="2"/>
              <a:buNone/>
            </a:pPr>
            <a:r>
              <a:rPr lang="en-US" dirty="0"/>
              <a:t>	Privileged modes (except System) can also access</a:t>
            </a:r>
          </a:p>
          <a:p>
            <a:pPr lvl="1"/>
            <a:r>
              <a:rPr lang="en-US" dirty="0"/>
              <a:t>a particular </a:t>
            </a:r>
            <a:r>
              <a:rPr lang="en-US" dirty="0" err="1"/>
              <a:t>spsr</a:t>
            </a:r>
            <a:r>
              <a:rPr lang="en-US" dirty="0"/>
              <a:t> (saved program status register)</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165</a:t>
            </a:fld>
            <a:endParaRPr lang="en-US"/>
          </a:p>
        </p:txBody>
      </p:sp>
    </p:spTree>
    <p:extLst>
      <p:ext uri="{BB962C8B-B14F-4D97-AF65-F5344CB8AC3E}">
        <p14:creationId xmlns:p14="http://schemas.microsoft.com/office/powerpoint/2010/main" val="2522593591"/>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Line 2"/>
          <p:cNvSpPr>
            <a:spLocks noChangeShapeType="1"/>
          </p:cNvSpPr>
          <p:nvPr/>
        </p:nvSpPr>
        <p:spPr bwMode="gray">
          <a:xfrm>
            <a:off x="76200" y="3352800"/>
            <a:ext cx="8763000" cy="0"/>
          </a:xfrm>
          <a:prstGeom prst="line">
            <a:avLst/>
          </a:prstGeom>
          <a:noFill/>
          <a:ln w="38100">
            <a:solidFill>
              <a:schemeClr val="bg2"/>
            </a:solidFill>
            <a:prstDash val="sysDot"/>
            <a:round/>
            <a:headEnd type="none" w="sm" len="sm"/>
            <a:tailEnd type="none" w="sm" len="sm"/>
          </a:ln>
          <a:effectLst/>
        </p:spPr>
        <p:txBody>
          <a:bodyPr wrap="none" anchor="ctr"/>
          <a:lstStyle/>
          <a:p>
            <a:endParaRPr lang="en-IN"/>
          </a:p>
        </p:txBody>
      </p:sp>
      <p:sp>
        <p:nvSpPr>
          <p:cNvPr id="219139" name="Rectangle 3"/>
          <p:cNvSpPr>
            <a:spLocks noGrp="1" noChangeArrowheads="1"/>
          </p:cNvSpPr>
          <p:nvPr>
            <p:ph type="title"/>
          </p:nvPr>
        </p:nvSpPr>
        <p:spPr>
          <a:xfrm>
            <a:off x="457200" y="857232"/>
            <a:ext cx="8229600" cy="214314"/>
          </a:xfrm>
        </p:spPr>
        <p:txBody>
          <a:bodyPr>
            <a:normAutofit fontScale="90000"/>
          </a:bodyPr>
          <a:lstStyle/>
          <a:p>
            <a:r>
              <a:rPr lang="en-US" dirty="0" smtClean="0"/>
              <a:t>Register </a:t>
            </a:r>
            <a:r>
              <a:rPr lang="en-US" dirty="0"/>
              <a:t>Organization Summary</a:t>
            </a:r>
          </a:p>
        </p:txBody>
      </p:sp>
      <p:sp>
        <p:nvSpPr>
          <p:cNvPr id="219141" name="Rectangle 5"/>
          <p:cNvSpPr>
            <a:spLocks noChangeArrowheads="1"/>
          </p:cNvSpPr>
          <p:nvPr/>
        </p:nvSpPr>
        <p:spPr bwMode="gray">
          <a:xfrm>
            <a:off x="1752600" y="1524000"/>
            <a:ext cx="8382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r0-r7,</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42" name="Rectangle 6"/>
          <p:cNvSpPr>
            <a:spLocks noChangeArrowheads="1"/>
          </p:cNvSpPr>
          <p:nvPr/>
        </p:nvSpPr>
        <p:spPr bwMode="gray">
          <a:xfrm>
            <a:off x="1752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p>
        </p:txBody>
      </p:sp>
      <p:sp>
        <p:nvSpPr>
          <p:cNvPr id="219143" name="Rectangle 7"/>
          <p:cNvSpPr>
            <a:spLocks noChangeArrowheads="1"/>
          </p:cNvSpPr>
          <p:nvPr/>
        </p:nvSpPr>
        <p:spPr bwMode="gray">
          <a:xfrm>
            <a:off x="1752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p>
        </p:txBody>
      </p:sp>
      <p:sp>
        <p:nvSpPr>
          <p:cNvPr id="219144" name="Rectangle 8"/>
          <p:cNvSpPr>
            <a:spLocks noChangeArrowheads="1"/>
          </p:cNvSpPr>
          <p:nvPr/>
        </p:nvSpPr>
        <p:spPr bwMode="gray">
          <a:xfrm>
            <a:off x="1752600" y="3363191"/>
            <a:ext cx="838200" cy="207818"/>
          </a:xfrm>
          <a:prstGeom prst="rect">
            <a:avLst/>
          </a:prstGeom>
          <a:solidFill>
            <a:schemeClr val="bg2"/>
          </a:solidFill>
          <a:ln w="12700">
            <a:solidFill>
              <a:schemeClr val="tx1"/>
            </a:solidFill>
            <a:miter lim="800000"/>
            <a:headEnd/>
            <a:tailEnd/>
          </a:ln>
          <a:effectLst/>
        </p:spPr>
        <p:txBody>
          <a:bodyPr wrap="none" anchor="ctr"/>
          <a:lstStyle/>
          <a:p>
            <a:pPr algn="ctr"/>
            <a:r>
              <a:rPr lang="en-US" sz="1200"/>
              <a:t>r8</a:t>
            </a:r>
            <a:endParaRPr lang="en-US" sz="1600"/>
          </a:p>
        </p:txBody>
      </p:sp>
      <p:sp>
        <p:nvSpPr>
          <p:cNvPr id="219145" name="Rectangle 9"/>
          <p:cNvSpPr>
            <a:spLocks noChangeArrowheads="1"/>
          </p:cNvSpPr>
          <p:nvPr/>
        </p:nvSpPr>
        <p:spPr bwMode="gray">
          <a:xfrm>
            <a:off x="1752600" y="3581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t>r9</a:t>
            </a:r>
            <a:endParaRPr lang="en-US" sz="1600"/>
          </a:p>
        </p:txBody>
      </p:sp>
      <p:sp>
        <p:nvSpPr>
          <p:cNvPr id="219146" name="Rectangle 10"/>
          <p:cNvSpPr>
            <a:spLocks noChangeArrowheads="1"/>
          </p:cNvSpPr>
          <p:nvPr/>
        </p:nvSpPr>
        <p:spPr bwMode="gray">
          <a:xfrm>
            <a:off x="1752600" y="38100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r10</a:t>
            </a:r>
            <a:endParaRPr lang="en-US" sz="1600" dirty="0"/>
          </a:p>
        </p:txBody>
      </p:sp>
      <p:sp>
        <p:nvSpPr>
          <p:cNvPr id="219147" name="Rectangle 11"/>
          <p:cNvSpPr>
            <a:spLocks noChangeArrowheads="1"/>
          </p:cNvSpPr>
          <p:nvPr/>
        </p:nvSpPr>
        <p:spPr bwMode="gray">
          <a:xfrm>
            <a:off x="1752600" y="4038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t>r11</a:t>
            </a:r>
            <a:endParaRPr lang="en-US" sz="1600"/>
          </a:p>
        </p:txBody>
      </p:sp>
      <p:sp>
        <p:nvSpPr>
          <p:cNvPr id="219148" name="Rectangle 12"/>
          <p:cNvSpPr>
            <a:spLocks noChangeArrowheads="1"/>
          </p:cNvSpPr>
          <p:nvPr/>
        </p:nvSpPr>
        <p:spPr bwMode="gray">
          <a:xfrm>
            <a:off x="1752600" y="42672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r12</a:t>
            </a:r>
            <a:endParaRPr lang="en-US" sz="1600" dirty="0"/>
          </a:p>
        </p:txBody>
      </p:sp>
      <p:sp>
        <p:nvSpPr>
          <p:cNvPr id="219149" name="Rectangle 13"/>
          <p:cNvSpPr>
            <a:spLocks noChangeArrowheads="1"/>
          </p:cNvSpPr>
          <p:nvPr/>
        </p:nvSpPr>
        <p:spPr bwMode="gray">
          <a:xfrm>
            <a:off x="1752600" y="4495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r13 (sp)</a:t>
            </a:r>
            <a:endParaRPr lang="en-US" sz="1600" dirty="0"/>
          </a:p>
        </p:txBody>
      </p:sp>
      <p:sp>
        <p:nvSpPr>
          <p:cNvPr id="219150" name="Rectangle 14"/>
          <p:cNvSpPr>
            <a:spLocks noChangeArrowheads="1"/>
          </p:cNvSpPr>
          <p:nvPr/>
        </p:nvSpPr>
        <p:spPr bwMode="gray">
          <a:xfrm>
            <a:off x="1752600" y="4724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t>r14 (lr)</a:t>
            </a:r>
            <a:endParaRPr lang="en-US" sz="1600"/>
          </a:p>
        </p:txBody>
      </p:sp>
      <p:sp>
        <p:nvSpPr>
          <p:cNvPr id="219151" name="Rectangle 15"/>
          <p:cNvSpPr>
            <a:spLocks noChangeArrowheads="1"/>
          </p:cNvSpPr>
          <p:nvPr/>
        </p:nvSpPr>
        <p:spPr bwMode="gray">
          <a:xfrm>
            <a:off x="1752600" y="5562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t>spsr</a:t>
            </a:r>
            <a:endParaRPr lang="en-US" sz="1600"/>
          </a:p>
        </p:txBody>
      </p:sp>
      <p:sp>
        <p:nvSpPr>
          <p:cNvPr id="219152" name="Rectangle 16"/>
          <p:cNvSpPr>
            <a:spLocks noChangeArrowheads="1"/>
          </p:cNvSpPr>
          <p:nvPr/>
        </p:nvSpPr>
        <p:spPr bwMode="gray">
          <a:xfrm>
            <a:off x="1752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533400" y="1524000"/>
            <a:ext cx="838200" cy="4038600"/>
            <a:chOff x="336" y="960"/>
            <a:chExt cx="528" cy="2544"/>
          </a:xfrm>
        </p:grpSpPr>
        <p:sp>
          <p:nvSpPr>
            <p:cNvPr id="219154"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55"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56"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57"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58"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59"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19160"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61"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19162"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19163"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19164"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19165"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19166"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19167"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19168"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19169"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19170"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19171" name="Rectangle 35"/>
          <p:cNvSpPr>
            <a:spLocks noChangeArrowheads="1"/>
          </p:cNvSpPr>
          <p:nvPr/>
        </p:nvSpPr>
        <p:spPr bwMode="gray">
          <a:xfrm>
            <a:off x="533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dirty="0">
                <a:latin typeface="Arial" pitchFamily="34" charset="0"/>
              </a:rPr>
              <a:t>User</a:t>
            </a:r>
          </a:p>
        </p:txBody>
      </p:sp>
      <p:sp>
        <p:nvSpPr>
          <p:cNvPr id="219173" name="Rectangle 37"/>
          <p:cNvSpPr>
            <a:spLocks noChangeArrowheads="1"/>
          </p:cNvSpPr>
          <p:nvPr/>
        </p:nvSpPr>
        <p:spPr bwMode="gray">
          <a:xfrm>
            <a:off x="2895600" y="44958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19174" name="Rectangle 38"/>
          <p:cNvSpPr>
            <a:spLocks noChangeArrowheads="1"/>
          </p:cNvSpPr>
          <p:nvPr/>
        </p:nvSpPr>
        <p:spPr bwMode="gray">
          <a:xfrm>
            <a:off x="2895600" y="47244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75" name="Rectangle 39"/>
          <p:cNvSpPr>
            <a:spLocks noChangeArrowheads="1"/>
          </p:cNvSpPr>
          <p:nvPr/>
        </p:nvSpPr>
        <p:spPr bwMode="gray">
          <a:xfrm>
            <a:off x="2895600" y="55626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76" name="Rectangle 40"/>
          <p:cNvSpPr>
            <a:spLocks noChangeArrowheads="1"/>
          </p:cNvSpPr>
          <p:nvPr/>
        </p:nvSpPr>
        <p:spPr bwMode="gray">
          <a:xfrm>
            <a:off x="2819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19177" name="Rectangle 41"/>
          <p:cNvSpPr>
            <a:spLocks noChangeArrowheads="1"/>
          </p:cNvSpPr>
          <p:nvPr/>
        </p:nvSpPr>
        <p:spPr bwMode="gray">
          <a:xfrm>
            <a:off x="2895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8" name="Rectangle 42"/>
          <p:cNvSpPr>
            <a:spLocks noChangeArrowheads="1"/>
          </p:cNvSpPr>
          <p:nvPr/>
        </p:nvSpPr>
        <p:spPr bwMode="gray">
          <a:xfrm>
            <a:off x="2895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9" name="Rectangle 43"/>
          <p:cNvSpPr>
            <a:spLocks noChangeArrowheads="1"/>
          </p:cNvSpPr>
          <p:nvPr/>
        </p:nvSpPr>
        <p:spPr bwMode="gray">
          <a:xfrm>
            <a:off x="28956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1" name="Rectangle 45"/>
          <p:cNvSpPr>
            <a:spLocks noChangeArrowheads="1"/>
          </p:cNvSpPr>
          <p:nvPr/>
        </p:nvSpPr>
        <p:spPr bwMode="gray">
          <a:xfrm>
            <a:off x="5257800" y="44958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19182" name="Rectangle 46"/>
          <p:cNvSpPr>
            <a:spLocks noChangeArrowheads="1"/>
          </p:cNvSpPr>
          <p:nvPr/>
        </p:nvSpPr>
        <p:spPr bwMode="gray">
          <a:xfrm>
            <a:off x="5257800" y="47244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19183" name="Rectangle 47"/>
          <p:cNvSpPr>
            <a:spLocks noChangeArrowheads="1"/>
          </p:cNvSpPr>
          <p:nvPr/>
        </p:nvSpPr>
        <p:spPr bwMode="gray">
          <a:xfrm>
            <a:off x="5257800" y="55626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19184" name="Rectangle 48"/>
          <p:cNvSpPr>
            <a:spLocks noChangeArrowheads="1"/>
          </p:cNvSpPr>
          <p:nvPr/>
        </p:nvSpPr>
        <p:spPr bwMode="gray">
          <a:xfrm>
            <a:off x="5181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19185" name="Rectangle 49"/>
          <p:cNvSpPr>
            <a:spLocks noChangeArrowheads="1"/>
          </p:cNvSpPr>
          <p:nvPr/>
        </p:nvSpPr>
        <p:spPr bwMode="gray">
          <a:xfrm>
            <a:off x="5257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6" name="Rectangle 50"/>
          <p:cNvSpPr>
            <a:spLocks noChangeArrowheads="1"/>
          </p:cNvSpPr>
          <p:nvPr/>
        </p:nvSpPr>
        <p:spPr bwMode="gray">
          <a:xfrm>
            <a:off x="5257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7" name="Rectangle 51"/>
          <p:cNvSpPr>
            <a:spLocks noChangeArrowheads="1"/>
          </p:cNvSpPr>
          <p:nvPr/>
        </p:nvSpPr>
        <p:spPr bwMode="gray">
          <a:xfrm>
            <a:off x="5257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9" name="Rectangle 53"/>
          <p:cNvSpPr>
            <a:spLocks noChangeArrowheads="1"/>
          </p:cNvSpPr>
          <p:nvPr/>
        </p:nvSpPr>
        <p:spPr bwMode="gray">
          <a:xfrm>
            <a:off x="4114800" y="44958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19190" name="Rectangle 54"/>
          <p:cNvSpPr>
            <a:spLocks noChangeArrowheads="1"/>
          </p:cNvSpPr>
          <p:nvPr/>
        </p:nvSpPr>
        <p:spPr bwMode="gray">
          <a:xfrm>
            <a:off x="4114800" y="47244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19191" name="Rectangle 55"/>
          <p:cNvSpPr>
            <a:spLocks noChangeArrowheads="1"/>
          </p:cNvSpPr>
          <p:nvPr/>
        </p:nvSpPr>
        <p:spPr bwMode="gray">
          <a:xfrm>
            <a:off x="4114800" y="55626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92" name="Rectangle 56"/>
          <p:cNvSpPr>
            <a:spLocks noChangeArrowheads="1"/>
          </p:cNvSpPr>
          <p:nvPr/>
        </p:nvSpPr>
        <p:spPr bwMode="gray">
          <a:xfrm>
            <a:off x="4038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19193" name="Rectangle 57"/>
          <p:cNvSpPr>
            <a:spLocks noChangeArrowheads="1"/>
          </p:cNvSpPr>
          <p:nvPr/>
        </p:nvSpPr>
        <p:spPr bwMode="gray">
          <a:xfrm>
            <a:off x="4114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4" name="Rectangle 58"/>
          <p:cNvSpPr>
            <a:spLocks noChangeArrowheads="1"/>
          </p:cNvSpPr>
          <p:nvPr/>
        </p:nvSpPr>
        <p:spPr bwMode="gray">
          <a:xfrm>
            <a:off x="4114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5" name="Rectangle 59"/>
          <p:cNvSpPr>
            <a:spLocks noChangeArrowheads="1"/>
          </p:cNvSpPr>
          <p:nvPr/>
        </p:nvSpPr>
        <p:spPr bwMode="gray">
          <a:xfrm>
            <a:off x="4114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97" name="Rectangle 61"/>
          <p:cNvSpPr>
            <a:spLocks noChangeArrowheads="1"/>
          </p:cNvSpPr>
          <p:nvPr/>
        </p:nvSpPr>
        <p:spPr bwMode="gray">
          <a:xfrm>
            <a:off x="6477000" y="44958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19198" name="Rectangle 62"/>
          <p:cNvSpPr>
            <a:spLocks noChangeArrowheads="1"/>
          </p:cNvSpPr>
          <p:nvPr/>
        </p:nvSpPr>
        <p:spPr bwMode="gray">
          <a:xfrm>
            <a:off x="6477000" y="47244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19199" name="Rectangle 63"/>
          <p:cNvSpPr>
            <a:spLocks noChangeArrowheads="1"/>
          </p:cNvSpPr>
          <p:nvPr/>
        </p:nvSpPr>
        <p:spPr bwMode="gray">
          <a:xfrm>
            <a:off x="6477000" y="55626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19200" name="Rectangle 64"/>
          <p:cNvSpPr>
            <a:spLocks noChangeArrowheads="1"/>
          </p:cNvSpPr>
          <p:nvPr/>
        </p:nvSpPr>
        <p:spPr bwMode="gray">
          <a:xfrm>
            <a:off x="6324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19201" name="Rectangle 65"/>
          <p:cNvSpPr>
            <a:spLocks noChangeArrowheads="1"/>
          </p:cNvSpPr>
          <p:nvPr/>
        </p:nvSpPr>
        <p:spPr bwMode="gray">
          <a:xfrm>
            <a:off x="64770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2" name="Rectangle 66"/>
          <p:cNvSpPr>
            <a:spLocks noChangeArrowheads="1"/>
          </p:cNvSpPr>
          <p:nvPr/>
        </p:nvSpPr>
        <p:spPr bwMode="gray">
          <a:xfrm>
            <a:off x="64770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3" name="Rectangle 67"/>
          <p:cNvSpPr>
            <a:spLocks noChangeArrowheads="1"/>
          </p:cNvSpPr>
          <p:nvPr/>
        </p:nvSpPr>
        <p:spPr bwMode="gray">
          <a:xfrm>
            <a:off x="64770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204" name="Rectangle 68"/>
          <p:cNvSpPr>
            <a:spLocks noChangeArrowheads="1"/>
          </p:cNvSpPr>
          <p:nvPr/>
        </p:nvSpPr>
        <p:spPr bwMode="gray">
          <a:xfrm>
            <a:off x="7696200" y="2514600"/>
            <a:ext cx="1620957" cy="646331"/>
          </a:xfrm>
          <a:prstGeom prst="rect">
            <a:avLst/>
          </a:prstGeom>
          <a:noFill/>
          <a:ln w="12700">
            <a:noFill/>
            <a:miter lim="800000"/>
            <a:headEnd type="none" w="sm" len="sm"/>
            <a:tailEnd type="none" w="sm" len="sm"/>
          </a:ln>
          <a:effectLst/>
        </p:spPr>
        <p:txBody>
          <a:bodyPr wrap="none">
            <a:spAutoFit/>
          </a:bodyPr>
          <a:lstStyle/>
          <a:p>
            <a:r>
              <a:rPr lang="en-US" dirty="0">
                <a:latin typeface="Helvetica-Narrow" pitchFamily="34" charset="0"/>
              </a:rPr>
              <a:t>Thumb state</a:t>
            </a:r>
          </a:p>
          <a:p>
            <a:r>
              <a:rPr lang="en-US" dirty="0">
                <a:latin typeface="Helvetica-Narrow" pitchFamily="34" charset="0"/>
              </a:rPr>
              <a:t>Low  registers</a:t>
            </a:r>
          </a:p>
        </p:txBody>
      </p:sp>
      <p:sp>
        <p:nvSpPr>
          <p:cNvPr id="219205" name="Rectangle 69"/>
          <p:cNvSpPr>
            <a:spLocks noChangeArrowheads="1"/>
          </p:cNvSpPr>
          <p:nvPr/>
        </p:nvSpPr>
        <p:spPr bwMode="gray">
          <a:xfrm>
            <a:off x="7696200" y="3733800"/>
            <a:ext cx="1608133" cy="646331"/>
          </a:xfrm>
          <a:prstGeom prst="rect">
            <a:avLst/>
          </a:prstGeom>
          <a:noFill/>
          <a:ln w="12700">
            <a:noFill/>
            <a:miter lim="800000"/>
            <a:headEnd type="none" w="sm" len="sm"/>
            <a:tailEnd type="none" w="sm" len="sm"/>
          </a:ln>
          <a:effectLst/>
        </p:spPr>
        <p:txBody>
          <a:bodyPr wrap="none">
            <a:spAutoFit/>
          </a:bodyPr>
          <a:lstStyle/>
          <a:p>
            <a:r>
              <a:rPr lang="en-US" dirty="0">
                <a:latin typeface="Helvetica-Narrow" pitchFamily="34" charset="0"/>
              </a:rPr>
              <a:t>Thumb state</a:t>
            </a:r>
          </a:p>
          <a:p>
            <a:r>
              <a:rPr lang="en-US" dirty="0">
                <a:latin typeface="Helvetica-Narrow" pitchFamily="34" charset="0"/>
              </a:rPr>
              <a:t>High registers</a:t>
            </a:r>
          </a:p>
        </p:txBody>
      </p:sp>
      <p:sp>
        <p:nvSpPr>
          <p:cNvPr id="219206" name="Rectangle 70"/>
          <p:cNvSpPr>
            <a:spLocks noChangeArrowheads="1"/>
          </p:cNvSpPr>
          <p:nvPr/>
        </p:nvSpPr>
        <p:spPr bwMode="gray">
          <a:xfrm>
            <a:off x="457200" y="5943600"/>
            <a:ext cx="6934200" cy="339725"/>
          </a:xfrm>
          <a:prstGeom prst="rect">
            <a:avLst/>
          </a:prstGeom>
          <a:noFill/>
          <a:ln w="12700">
            <a:noFill/>
            <a:miter lim="800000"/>
            <a:headEnd/>
            <a:tailEnd/>
          </a:ln>
          <a:effectLst/>
        </p:spPr>
        <p:txBody>
          <a:bodyPr lIns="96838" tIns="47625" rIns="96838" bIns="47625" anchor="ctr">
            <a:spAutoFit/>
          </a:bodyPr>
          <a:lstStyle/>
          <a:p>
            <a:r>
              <a:rPr lang="en-US" sz="1600">
                <a:latin typeface="Arial" pitchFamily="34" charset="0"/>
              </a:rPr>
              <a:t>Note: System mode uses the User mode register set </a:t>
            </a:r>
            <a:endParaRPr lang="en-US" sz="1600">
              <a:solidFill>
                <a:schemeClr val="hlink"/>
              </a:solidFill>
              <a:latin typeface="Arial" pitchFamily="34" charset="0"/>
            </a:endParaRPr>
          </a:p>
        </p:txBody>
      </p:sp>
      <p:sp>
        <p:nvSpPr>
          <p:cNvPr id="3" name="Slide Number Placeholder 2"/>
          <p:cNvSpPr>
            <a:spLocks noGrp="1"/>
          </p:cNvSpPr>
          <p:nvPr>
            <p:ph type="sldNum" sz="quarter" idx="12"/>
          </p:nvPr>
        </p:nvSpPr>
        <p:spPr/>
        <p:txBody>
          <a:bodyPr/>
          <a:lstStyle/>
          <a:p>
            <a:fld id="{A1A6BA4E-CDAE-4DEF-A7CA-99055C502B84}" type="slidenum">
              <a:rPr lang="en-US" smtClean="0"/>
              <a:pPr/>
              <a:t>166</a:t>
            </a:fld>
            <a:endParaRPr lang="en-US"/>
          </a:p>
        </p:txBody>
      </p:sp>
    </p:spTree>
    <p:extLst>
      <p:ext uri="{BB962C8B-B14F-4D97-AF65-F5344CB8AC3E}">
        <p14:creationId xmlns:p14="http://schemas.microsoft.com/office/powerpoint/2010/main" val="2186733668"/>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2"/>
          <p:cNvGrpSpPr>
            <a:grpSpLocks/>
          </p:cNvGrpSpPr>
          <p:nvPr/>
        </p:nvGrpSpPr>
        <p:grpSpPr bwMode="auto">
          <a:xfrm>
            <a:off x="0" y="1219200"/>
            <a:ext cx="9144000" cy="5029200"/>
            <a:chOff x="0" y="768"/>
            <a:chExt cx="5760" cy="3168"/>
          </a:xfrm>
        </p:grpSpPr>
        <p:sp>
          <p:nvSpPr>
            <p:cNvPr id="298283" name="Rectangle 2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3" name="Group 481"/>
            <p:cNvGrpSpPr>
              <a:grpSpLocks/>
            </p:cNvGrpSpPr>
            <p:nvPr/>
          </p:nvGrpSpPr>
          <p:grpSpPr bwMode="auto">
            <a:xfrm>
              <a:off x="0" y="900"/>
              <a:ext cx="5616" cy="2988"/>
              <a:chOff x="0" y="900"/>
              <a:chExt cx="5616" cy="2988"/>
            </a:xfrm>
          </p:grpSpPr>
          <p:sp>
            <p:nvSpPr>
              <p:cNvPr id="297990"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7991"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7992"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7993"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7994"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7995"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7996"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7997"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7998"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7999"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00"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01"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02"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03"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04"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05"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06"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07"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008"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09"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10"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11"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12"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3"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014"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15"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6"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017"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18"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19"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20"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21"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22"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23"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24"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25"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26"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29" name="Rectangle 45"/>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030" name="Rectangle 46"/>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31" name="Rectangle 47"/>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32" name="Rectangle 48"/>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33" name="Rectangle 49"/>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85" name="Rectangle 301"/>
              <p:cNvSpPr>
                <a:spLocks noChangeArrowheads="1"/>
              </p:cNvSpPr>
              <p:nvPr/>
            </p:nvSpPr>
            <p:spPr bwMode="gray">
              <a:xfrm>
                <a:off x="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 Mode</a:t>
                </a:r>
                <a:endParaRPr lang="en-US" sz="2000">
                  <a:solidFill>
                    <a:schemeClr val="hlink"/>
                  </a:solidFill>
                  <a:latin typeface="Arial" pitchFamily="34" charset="0"/>
                </a:endParaRPr>
              </a:p>
            </p:txBody>
          </p:sp>
          <p:sp>
            <p:nvSpPr>
              <p:cNvPr id="29828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8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8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8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9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9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9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9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9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9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9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9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9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9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30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30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30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30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30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30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30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0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31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31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1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31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31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31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31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31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31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31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32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32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2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323" name="Rectangle 339"/>
              <p:cNvSpPr>
                <a:spLocks noChangeArrowheads="1"/>
              </p:cNvSpPr>
              <p:nvPr/>
            </p:nvSpPr>
            <p:spPr bwMode="gray">
              <a:xfrm>
                <a:off x="288" y="900"/>
                <a:ext cx="2112"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324" name="Rectangle 340"/>
              <p:cNvSpPr>
                <a:spLocks noChangeArrowheads="1"/>
              </p:cNvSpPr>
              <p:nvPr/>
            </p:nvSpPr>
            <p:spPr bwMode="gray">
              <a:xfrm>
                <a:off x="3110" y="1579"/>
                <a:ext cx="1920"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325" name="Rectangle 341"/>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326" name="Rectangle 342"/>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327" name="Rectangle 343"/>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328" name="Rectangle 344"/>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329" name="Rectangle 345"/>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298035" name="Rectangle 51"/>
            <p:cNvSpPr>
              <a:spLocks noChangeArrowheads="1"/>
            </p:cNvSpPr>
            <p:nvPr/>
          </p:nvSpPr>
          <p:spPr bwMode="gray">
            <a:xfrm>
              <a:off x="96" y="768"/>
              <a:ext cx="5568" cy="3168"/>
            </a:xfrm>
            <a:prstGeom prst="rect">
              <a:avLst/>
            </a:prstGeom>
            <a:solidFill>
              <a:srgbClr val="FFFFFF"/>
            </a:solidFill>
            <a:ln w="12700">
              <a:noFill/>
              <a:miter lim="800000"/>
              <a:headEnd/>
              <a:tailEnd/>
            </a:ln>
            <a:effectLst/>
          </p:spPr>
          <p:txBody>
            <a:bodyPr wrap="none" anchor="ctr"/>
            <a:lstStyle/>
            <a:p>
              <a:endParaRPr lang="en-IN"/>
            </a:p>
          </p:txBody>
        </p:sp>
        <p:grpSp>
          <p:nvGrpSpPr>
            <p:cNvPr id="5" name="Group 484"/>
            <p:cNvGrpSpPr>
              <a:grpSpLocks/>
            </p:cNvGrpSpPr>
            <p:nvPr/>
          </p:nvGrpSpPr>
          <p:grpSpPr bwMode="auto">
            <a:xfrm>
              <a:off x="-40" y="900"/>
              <a:ext cx="5656" cy="2988"/>
              <a:chOff x="-40" y="900"/>
              <a:chExt cx="5656" cy="2988"/>
            </a:xfrm>
          </p:grpSpPr>
          <p:sp>
            <p:nvSpPr>
              <p:cNvPr id="298038"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39"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40"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41"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42"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43"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44"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45"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46"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47"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48"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049"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50"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51"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52"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53"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4"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055"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56"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7"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058"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59"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60"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61"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62"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63"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64"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65"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66"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67"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68" name="Rectangle 84"/>
              <p:cNvSpPr>
                <a:spLocks noChangeArrowheads="1"/>
              </p:cNvSpPr>
              <p:nvPr/>
            </p:nvSpPr>
            <p:spPr bwMode="gray">
              <a:xfrm>
                <a:off x="288" y="900"/>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069" name="Rectangle 85"/>
              <p:cNvSpPr>
                <a:spLocks noChangeArrowheads="1"/>
              </p:cNvSpPr>
              <p:nvPr/>
            </p:nvSpPr>
            <p:spPr bwMode="gray">
              <a:xfrm>
                <a:off x="3110" y="1579"/>
                <a:ext cx="1920"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070" name="Rectangle 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071" name="Rectangle 87"/>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72" name="Rectangle 88"/>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73" name="Rectangle 89"/>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74" name="Rectangle 90"/>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075"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76"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77"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78"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79"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80"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081"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37" name="Rectangle 53"/>
              <p:cNvSpPr>
                <a:spLocks noChangeArrowheads="1"/>
              </p:cNvSpPr>
              <p:nvPr/>
            </p:nvSpPr>
            <p:spPr bwMode="gray">
              <a:xfrm>
                <a:off x="-4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 Mode</a:t>
                </a:r>
                <a:endParaRPr lang="en-US" sz="2000">
                  <a:solidFill>
                    <a:schemeClr val="hlink"/>
                  </a:solidFill>
                  <a:latin typeface="Arial" pitchFamily="34" charset="0"/>
                </a:endParaRPr>
              </a:p>
            </p:txBody>
          </p:sp>
        </p:grpSp>
      </p:grpSp>
      <p:grpSp>
        <p:nvGrpSpPr>
          <p:cNvPr id="6" name="Group 487"/>
          <p:cNvGrpSpPr>
            <a:grpSpLocks/>
          </p:cNvGrpSpPr>
          <p:nvPr/>
        </p:nvGrpSpPr>
        <p:grpSpPr bwMode="auto">
          <a:xfrm>
            <a:off x="0" y="1219200"/>
            <a:ext cx="9144000" cy="5029200"/>
            <a:chOff x="0" y="768"/>
            <a:chExt cx="5760" cy="3168"/>
          </a:xfrm>
        </p:grpSpPr>
        <p:sp>
          <p:nvSpPr>
            <p:cNvPr id="298083" name="Rectangle 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7" name="Group 486"/>
            <p:cNvGrpSpPr>
              <a:grpSpLocks/>
            </p:cNvGrpSpPr>
            <p:nvPr/>
          </p:nvGrpSpPr>
          <p:grpSpPr bwMode="auto">
            <a:xfrm>
              <a:off x="38" y="895"/>
              <a:ext cx="5578" cy="2993"/>
              <a:chOff x="38" y="895"/>
              <a:chExt cx="5578" cy="2993"/>
            </a:xfrm>
          </p:grpSpPr>
          <p:sp>
            <p:nvSpPr>
              <p:cNvPr id="298085" name="Rectangle 101"/>
              <p:cNvSpPr>
                <a:spLocks noChangeArrowheads="1"/>
              </p:cNvSpPr>
              <p:nvPr/>
            </p:nvSpPr>
            <p:spPr bwMode="gray">
              <a:xfrm>
                <a:off x="38" y="1226"/>
                <a:ext cx="81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 Mode</a:t>
                </a:r>
                <a:endParaRPr lang="en-US" sz="2000">
                  <a:solidFill>
                    <a:schemeClr val="hlink"/>
                  </a:solidFill>
                  <a:latin typeface="Arial" pitchFamily="34" charset="0"/>
                </a:endParaRPr>
              </a:p>
            </p:txBody>
          </p:sp>
          <p:sp>
            <p:nvSpPr>
              <p:cNvPr id="298086"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87"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88"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89"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90"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91"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92"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93"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94"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95"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96"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97"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98"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99"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00"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01"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102"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03"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04"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05"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06"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07"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108"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09"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10"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111"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12"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13"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14"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15"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16"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17"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18"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19"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20"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21" name="Rectangle 137"/>
              <p:cNvSpPr>
                <a:spLocks noChangeArrowheads="1"/>
              </p:cNvSpPr>
              <p:nvPr/>
            </p:nvSpPr>
            <p:spPr bwMode="gray">
              <a:xfrm>
                <a:off x="288" y="895"/>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22" name="Rectangle 138"/>
              <p:cNvSpPr>
                <a:spLocks noChangeArrowheads="1"/>
              </p:cNvSpPr>
              <p:nvPr/>
            </p:nvSpPr>
            <p:spPr bwMode="gray">
              <a:xfrm>
                <a:off x="3135" y="1579"/>
                <a:ext cx="187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23" name="Rectangle 139"/>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24" name="Rectangle 140"/>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25" name="Rectangle 141"/>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126" name="Rectangle 142"/>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27" name="Rectangle 143"/>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28"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29"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8" name="Group 491"/>
          <p:cNvGrpSpPr>
            <a:grpSpLocks/>
          </p:cNvGrpSpPr>
          <p:nvPr/>
        </p:nvGrpSpPr>
        <p:grpSpPr bwMode="auto">
          <a:xfrm>
            <a:off x="0" y="1219200"/>
            <a:ext cx="9144000" cy="5029200"/>
            <a:chOff x="0" y="768"/>
            <a:chExt cx="5760" cy="3168"/>
          </a:xfrm>
        </p:grpSpPr>
        <p:sp>
          <p:nvSpPr>
            <p:cNvPr id="298180" name="Rectangle 196"/>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9" name="Group 490"/>
            <p:cNvGrpSpPr>
              <a:grpSpLocks/>
            </p:cNvGrpSpPr>
            <p:nvPr/>
          </p:nvGrpSpPr>
          <p:grpSpPr bwMode="auto">
            <a:xfrm>
              <a:off x="35" y="897"/>
              <a:ext cx="5581" cy="2991"/>
              <a:chOff x="35" y="897"/>
              <a:chExt cx="5581" cy="2991"/>
            </a:xfrm>
          </p:grpSpPr>
          <p:sp>
            <p:nvSpPr>
              <p:cNvPr id="298182" name="Rectangle 198"/>
              <p:cNvSpPr>
                <a:spLocks noChangeArrowheads="1"/>
              </p:cNvSpPr>
              <p:nvPr/>
            </p:nvSpPr>
            <p:spPr bwMode="gray">
              <a:xfrm>
                <a:off x="35"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 Mode</a:t>
                </a:r>
                <a:endParaRPr lang="en-US" sz="2000">
                  <a:solidFill>
                    <a:schemeClr val="hlink"/>
                  </a:solidFill>
                  <a:latin typeface="Arial" pitchFamily="34" charset="0"/>
                </a:endParaRPr>
              </a:p>
            </p:txBody>
          </p:sp>
          <p:sp>
            <p:nvSpPr>
              <p:cNvPr id="298184"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85"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86"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87"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88"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89"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90"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91"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92"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93"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94"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95"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96"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97"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98"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99"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200"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01"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02"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203"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04"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5"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206"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07"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8"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209"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10"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11"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12"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13"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14"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15"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16"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217"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18"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19" name="Rectangle 235"/>
              <p:cNvSpPr>
                <a:spLocks noChangeArrowheads="1"/>
              </p:cNvSpPr>
              <p:nvPr/>
            </p:nvSpPr>
            <p:spPr bwMode="gray">
              <a:xfrm>
                <a:off x="288" y="897"/>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20" name="Rectangle 236"/>
              <p:cNvSpPr>
                <a:spLocks noChangeArrowheads="1"/>
              </p:cNvSpPr>
              <p:nvPr/>
            </p:nvSpPr>
            <p:spPr bwMode="gray">
              <a:xfrm>
                <a:off x="3147" y="1579"/>
                <a:ext cx="185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21" name="Rectangle 237"/>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22" name="Rectangle 238"/>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23" name="Rectangle 239"/>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24" name="Rectangle 240"/>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25" name="Rectangle 241"/>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26"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227"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298131" name="Rectangle 147"/>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1" name="Group 488"/>
            <p:cNvGrpSpPr>
              <a:grpSpLocks/>
            </p:cNvGrpSpPr>
            <p:nvPr/>
          </p:nvGrpSpPr>
          <p:grpSpPr bwMode="auto">
            <a:xfrm>
              <a:off x="-10" y="1200"/>
              <a:ext cx="5626" cy="2688"/>
              <a:chOff x="-10" y="1200"/>
              <a:chExt cx="5626" cy="2688"/>
            </a:xfrm>
          </p:grpSpPr>
          <p:sp>
            <p:nvSpPr>
              <p:cNvPr id="298133" name="Rectangle 149"/>
              <p:cNvSpPr>
                <a:spLocks noChangeArrowheads="1"/>
              </p:cNvSpPr>
              <p:nvPr/>
            </p:nvSpPr>
            <p:spPr bwMode="gray">
              <a:xfrm>
                <a:off x="-10"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 Mode</a:t>
                </a:r>
                <a:endParaRPr lang="en-US" sz="2000">
                  <a:solidFill>
                    <a:schemeClr val="hlink"/>
                  </a:solidFill>
                  <a:latin typeface="Arial" pitchFamily="34" charset="0"/>
                </a:endParaRPr>
              </a:p>
            </p:txBody>
          </p:sp>
          <p:sp>
            <p:nvSpPr>
              <p:cNvPr id="298135"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36"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37"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38"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39"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40"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41"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42"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43"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44"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45"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46"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47"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48"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49"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50"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151"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52"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53"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54"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55"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6"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157"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58"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9"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160"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61"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62"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63"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64"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65"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66"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67"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68"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69"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71" name="Rectangle 187"/>
              <p:cNvSpPr>
                <a:spLocks noChangeArrowheads="1"/>
              </p:cNvSpPr>
              <p:nvPr/>
            </p:nvSpPr>
            <p:spPr bwMode="gray">
              <a:xfrm>
                <a:off x="3163"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72" name="Rectangle 188"/>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73" name="Rectangle 189"/>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74" name="Rectangle 190"/>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175" name="Rectangle 191"/>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76" name="Rectangle 192"/>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77"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178"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2" name="Group 493"/>
          <p:cNvGrpSpPr>
            <a:grpSpLocks/>
          </p:cNvGrpSpPr>
          <p:nvPr/>
        </p:nvGrpSpPr>
        <p:grpSpPr bwMode="auto">
          <a:xfrm>
            <a:off x="0" y="1638299"/>
            <a:ext cx="9144000" cy="4876801"/>
            <a:chOff x="0" y="768"/>
            <a:chExt cx="5760" cy="3168"/>
          </a:xfrm>
        </p:grpSpPr>
        <p:sp>
          <p:nvSpPr>
            <p:cNvPr id="298229" name="Rectangle 245"/>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3" name="Group 492"/>
            <p:cNvGrpSpPr>
              <a:grpSpLocks/>
            </p:cNvGrpSpPr>
            <p:nvPr/>
          </p:nvGrpSpPr>
          <p:grpSpPr bwMode="auto">
            <a:xfrm>
              <a:off x="35" y="897"/>
              <a:ext cx="5053" cy="2991"/>
              <a:chOff x="35" y="897"/>
              <a:chExt cx="5053" cy="2991"/>
            </a:xfrm>
          </p:grpSpPr>
          <p:sp>
            <p:nvSpPr>
              <p:cNvPr id="298231" name="Rectangle 247"/>
              <p:cNvSpPr>
                <a:spLocks noChangeArrowheads="1"/>
              </p:cNvSpPr>
              <p:nvPr/>
            </p:nvSpPr>
            <p:spPr bwMode="gray">
              <a:xfrm>
                <a:off x="35" y="1219"/>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 Mode</a:t>
                </a:r>
                <a:endParaRPr lang="en-US" sz="2000">
                  <a:solidFill>
                    <a:schemeClr val="hlink"/>
                  </a:solidFill>
                  <a:latin typeface="Arial" pitchFamily="34" charset="0"/>
                </a:endParaRPr>
              </a:p>
            </p:txBody>
          </p:sp>
          <p:sp>
            <p:nvSpPr>
              <p:cNvPr id="298233"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34"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35"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36"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37"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38"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39"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40"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41"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42"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43"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44"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45"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46"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247"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248"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dirty="0">
                    <a:solidFill>
                      <a:schemeClr val="bg1"/>
                    </a:solidFill>
                  </a:rPr>
                  <a:t>r13 (sp)</a:t>
                </a:r>
                <a:endParaRPr lang="en-US" sz="1300" b="0" dirty="0">
                  <a:solidFill>
                    <a:schemeClr val="bg1"/>
                  </a:solidFill>
                  <a:latin typeface="Helvetica" pitchFamily="34" charset="0"/>
                </a:endParaRPr>
              </a:p>
            </p:txBody>
          </p:sp>
          <p:sp>
            <p:nvSpPr>
              <p:cNvPr id="298249"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50"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51"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252"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53"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4"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dirty="0">
                    <a:solidFill>
                      <a:schemeClr val="bg1"/>
                    </a:solidFill>
                  </a:rPr>
                  <a:t>r13 (sp)</a:t>
                </a:r>
              </a:p>
            </p:txBody>
          </p:sp>
          <p:sp>
            <p:nvSpPr>
              <p:cNvPr id="298255"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56"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7"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dirty="0"/>
                  <a:t>r13 (sp)</a:t>
                </a:r>
              </a:p>
            </p:txBody>
          </p:sp>
          <p:sp>
            <p:nvSpPr>
              <p:cNvPr id="298258"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59"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60"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r8</a:t>
                </a:r>
                <a:endParaRPr lang="en-US" sz="1600" dirty="0"/>
              </a:p>
            </p:txBody>
          </p:sp>
          <p:sp>
            <p:nvSpPr>
              <p:cNvPr id="298261"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t>r9</a:t>
                </a:r>
                <a:endParaRPr lang="en-US" sz="1600"/>
              </a:p>
            </p:txBody>
          </p:sp>
          <p:sp>
            <p:nvSpPr>
              <p:cNvPr id="298262"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r10</a:t>
                </a:r>
                <a:endParaRPr lang="en-US" sz="1600" dirty="0"/>
              </a:p>
            </p:txBody>
          </p:sp>
          <p:sp>
            <p:nvSpPr>
              <p:cNvPr id="298263"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t>r11</a:t>
                </a:r>
                <a:endParaRPr lang="en-US" sz="1600"/>
              </a:p>
            </p:txBody>
          </p:sp>
          <p:sp>
            <p:nvSpPr>
              <p:cNvPr id="298264"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r12</a:t>
                </a:r>
                <a:endParaRPr lang="en-US" sz="1600" dirty="0"/>
              </a:p>
            </p:txBody>
          </p:sp>
          <p:sp>
            <p:nvSpPr>
              <p:cNvPr id="298265"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r13 (sp)</a:t>
                </a:r>
                <a:endParaRPr lang="en-US" sz="1600" dirty="0"/>
              </a:p>
            </p:txBody>
          </p:sp>
          <p:sp>
            <p:nvSpPr>
              <p:cNvPr id="298266"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t>r14 (</a:t>
                </a:r>
                <a:r>
                  <a:rPr lang="en-US" sz="1200" dirty="0" err="1"/>
                  <a:t>lr</a:t>
                </a:r>
                <a:r>
                  <a:rPr lang="en-US" sz="1200" dirty="0"/>
                  <a:t>)</a:t>
                </a:r>
                <a:endParaRPr lang="en-US" sz="1600" dirty="0"/>
              </a:p>
            </p:txBody>
          </p:sp>
          <p:sp>
            <p:nvSpPr>
              <p:cNvPr id="298267"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err="1"/>
                  <a:t>spsr</a:t>
                </a:r>
                <a:endParaRPr lang="en-US" sz="1600" dirty="0"/>
              </a:p>
            </p:txBody>
          </p:sp>
          <p:sp>
            <p:nvSpPr>
              <p:cNvPr id="298268" name="Rectangle 284"/>
              <p:cNvSpPr>
                <a:spLocks noChangeArrowheads="1"/>
              </p:cNvSpPr>
              <p:nvPr/>
            </p:nvSpPr>
            <p:spPr bwMode="gray">
              <a:xfrm>
                <a:off x="318" y="897"/>
                <a:ext cx="2064" cy="252"/>
              </a:xfrm>
              <a:prstGeom prst="rect">
                <a:avLst/>
              </a:prstGeom>
              <a:noFill/>
              <a:ln w="12700">
                <a:noFill/>
                <a:miter lim="800000"/>
                <a:headEnd/>
                <a:tailEnd/>
              </a:ln>
              <a:effectLst/>
            </p:spPr>
            <p:txBody>
              <a:bodyPr lIns="96838" tIns="47625" rIns="96838" bIns="47625" anchor="ctr">
                <a:spAutoFit/>
              </a:bodyPr>
              <a:lstStyle/>
              <a:p>
                <a:pPr algn="ctr"/>
                <a:r>
                  <a:rPr lang="en-US" sz="2000" dirty="0">
                    <a:latin typeface="Arial" pitchFamily="34" charset="0"/>
                  </a:rPr>
                  <a:t>Current Visible Registers</a:t>
                </a:r>
              </a:p>
            </p:txBody>
          </p:sp>
          <p:sp>
            <p:nvSpPr>
              <p:cNvPr id="298269" name="Rectangle 285"/>
              <p:cNvSpPr>
                <a:spLocks noChangeArrowheads="1"/>
              </p:cNvSpPr>
              <p:nvPr/>
            </p:nvSpPr>
            <p:spPr bwMode="gray">
              <a:xfrm>
                <a:off x="3162"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dirty="0">
                    <a:latin typeface="Arial" pitchFamily="34" charset="0"/>
                  </a:rPr>
                  <a:t>Banked out Registers</a:t>
                </a:r>
              </a:p>
            </p:txBody>
          </p:sp>
          <p:sp>
            <p:nvSpPr>
              <p:cNvPr id="298270" name="Rectangle 2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dirty="0">
                    <a:latin typeface="Arial" pitchFamily="34" charset="0"/>
                  </a:rPr>
                  <a:t>User</a:t>
                </a:r>
                <a:endParaRPr lang="en-US" sz="2000" dirty="0">
                  <a:solidFill>
                    <a:schemeClr val="hlink"/>
                  </a:solidFill>
                  <a:latin typeface="Arial" pitchFamily="34" charset="0"/>
                </a:endParaRPr>
              </a:p>
            </p:txBody>
          </p:sp>
          <p:sp>
            <p:nvSpPr>
              <p:cNvPr id="298271" name="Rectangle 287"/>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72" name="Rectangle 288"/>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73" name="Rectangle 289"/>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74" name="Rectangle 290"/>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275"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(sp)</a:t>
                </a:r>
                <a:endParaRPr lang="en-US" sz="1600" dirty="0">
                  <a:solidFill>
                    <a:schemeClr val="bg1"/>
                  </a:solidFill>
                </a:endParaRPr>
              </a:p>
            </p:txBody>
          </p:sp>
          <p:sp>
            <p:nvSpPr>
              <p:cNvPr id="298276"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sp>
        <p:nvSpPr>
          <p:cNvPr id="298277" name="Rectangle 293"/>
          <p:cNvSpPr>
            <a:spLocks noGrp="1" noChangeArrowheads="1"/>
          </p:cNvSpPr>
          <p:nvPr>
            <p:ph type="title"/>
          </p:nvPr>
        </p:nvSpPr>
        <p:spPr>
          <a:xfrm>
            <a:off x="438067" y="780529"/>
            <a:ext cx="8229600" cy="724942"/>
          </a:xfrm>
        </p:spPr>
        <p:txBody>
          <a:bodyPr>
            <a:normAutofit fontScale="90000"/>
          </a:bodyPr>
          <a:lstStyle/>
          <a:p>
            <a:r>
              <a:rPr lang="en-US" dirty="0"/>
              <a:t>The ARM Register Set</a:t>
            </a:r>
          </a:p>
        </p:txBody>
      </p:sp>
      <p:sp>
        <p:nvSpPr>
          <p:cNvPr id="298446" name="Rectangle 462"/>
          <p:cNvSpPr>
            <a:spLocks noChangeArrowheads="1"/>
          </p:cNvSpPr>
          <p:nvPr/>
        </p:nvSpPr>
        <p:spPr bwMode="gray">
          <a:xfrm>
            <a:off x="7848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7848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7848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7848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7848600" y="11430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14" name="Slide Number Placeholder 13"/>
          <p:cNvSpPr>
            <a:spLocks noGrp="1"/>
          </p:cNvSpPr>
          <p:nvPr>
            <p:ph type="sldNum" sz="quarter" idx="12"/>
          </p:nvPr>
        </p:nvSpPr>
        <p:spPr/>
        <p:txBody>
          <a:bodyPr/>
          <a:lstStyle/>
          <a:p>
            <a:fld id="{A1A6BA4E-CDAE-4DEF-A7CA-99055C502B84}" type="slidenum">
              <a:rPr lang="en-US" smtClean="0"/>
              <a:pPr/>
              <a:t>167</a:t>
            </a:fld>
            <a:endParaRPr lang="en-US"/>
          </a:p>
        </p:txBody>
      </p:sp>
    </p:spTree>
    <p:extLst>
      <p:ext uri="{BB962C8B-B14F-4D97-AF65-F5344CB8AC3E}">
        <p14:creationId xmlns:p14="http://schemas.microsoft.com/office/powerpoint/2010/main" val="117412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508918"/>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Mode Bits </a:t>
            </a:r>
          </a:p>
        </p:txBody>
      </p:sp>
      <p:sp>
        <p:nvSpPr>
          <p:cNvPr id="4" name="Slide Number Placeholder 3"/>
          <p:cNvSpPr>
            <a:spLocks noGrp="1"/>
          </p:cNvSpPr>
          <p:nvPr>
            <p:ph type="sldNum" sz="quarter" idx="12"/>
          </p:nvPr>
        </p:nvSpPr>
        <p:spPr/>
        <p:txBody>
          <a:bodyPr/>
          <a:lstStyle/>
          <a:p>
            <a:fld id="{A1A6BA4E-CDAE-4DEF-A7CA-99055C502B84}" type="slidenum">
              <a:rPr lang="en-US" smtClean="0"/>
              <a:pPr/>
              <a:t>168</a:t>
            </a:fld>
            <a:endParaRPr lang="en-US"/>
          </a:p>
        </p:txBody>
      </p:sp>
      <p:pic>
        <p:nvPicPr>
          <p:cNvPr id="212994" name="Picture 2"/>
          <p:cNvPicPr>
            <a:picLocks noGrp="1" noChangeAspect="1" noChangeArrowheads="1"/>
          </p:cNvPicPr>
          <p:nvPr>
            <p:ph idx="1"/>
          </p:nvPr>
        </p:nvPicPr>
        <p:blipFill>
          <a:blip r:embed="rId2"/>
          <a:srcRect/>
          <a:stretch>
            <a:fillRect/>
          </a:stretch>
        </p:blipFill>
        <p:spPr bwMode="auto">
          <a:xfrm>
            <a:off x="1139280" y="1916832"/>
            <a:ext cx="6480720" cy="3643338"/>
          </a:xfrm>
          <a:prstGeom prst="rect">
            <a:avLst/>
          </a:prstGeom>
          <a:noFill/>
          <a:ln w="9525">
            <a:noFill/>
            <a:miter lim="800000"/>
            <a:headEnd/>
            <a:tailEnd/>
          </a:ln>
          <a:effectLst/>
        </p:spPr>
      </p:pic>
    </p:spTree>
    <p:extLst>
      <p:ext uri="{BB962C8B-B14F-4D97-AF65-F5344CB8AC3E}">
        <p14:creationId xmlns:p14="http://schemas.microsoft.com/office/powerpoint/2010/main" val="40110952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Grp="1" noChangeArrowheads="1"/>
          </p:cNvSpPr>
          <p:nvPr>
            <p:ph type="title"/>
          </p:nvPr>
        </p:nvSpPr>
        <p:spPr>
          <a:xfrm>
            <a:off x="457200" y="836712"/>
            <a:ext cx="8229600" cy="580926"/>
          </a:xfrm>
          <a:noFill/>
          <a:ln/>
        </p:spPr>
        <p:txBody>
          <a:bodyPr lIns="92075" tIns="46038" rIns="92075" bIns="46038">
            <a:normAutofit fontScale="90000"/>
          </a:bodyPr>
          <a:lstStyle/>
          <a:p>
            <a:r>
              <a:rPr lang="en-US" dirty="0"/>
              <a:t>Program Counter (r15)</a:t>
            </a:r>
          </a:p>
        </p:txBody>
      </p:sp>
      <p:sp>
        <p:nvSpPr>
          <p:cNvPr id="257026" name="Rectangle 2"/>
          <p:cNvSpPr>
            <a:spLocks noGrp="1" noChangeArrowheads="1"/>
          </p:cNvSpPr>
          <p:nvPr>
            <p:ph idx="1"/>
          </p:nvPr>
        </p:nvSpPr>
        <p:spPr>
          <a:noFill/>
          <a:ln/>
        </p:spPr>
        <p:txBody>
          <a:bodyPr lIns="92075" tIns="46038" rIns="92075" bIns="46038">
            <a:normAutofit fontScale="62500" lnSpcReduction="20000"/>
          </a:bodyPr>
          <a:lstStyle/>
          <a:p>
            <a:r>
              <a:rPr lang="en-US" dirty="0"/>
              <a:t>When the processor is executing in ARM state:</a:t>
            </a:r>
          </a:p>
          <a:p>
            <a:pPr lvl="1"/>
            <a:r>
              <a:rPr lang="en-US" dirty="0"/>
              <a:t>All instructions are 32 bits wide</a:t>
            </a:r>
          </a:p>
          <a:p>
            <a:pPr lvl="1"/>
            <a:r>
              <a:rPr lang="en-US" dirty="0"/>
              <a:t>All instructions must be word aligned</a:t>
            </a:r>
          </a:p>
          <a:p>
            <a:pPr lvl="1"/>
            <a:r>
              <a:rPr lang="en-US" dirty="0"/>
              <a:t>Therefore the </a:t>
            </a:r>
            <a:r>
              <a:rPr lang="en-US" b="1" dirty="0"/>
              <a:t>pc</a:t>
            </a:r>
            <a:r>
              <a:rPr lang="en-US" dirty="0"/>
              <a:t> value is stored in bits [31:2] with bits [1:0] undefined (as instruction cannot be </a:t>
            </a:r>
            <a:r>
              <a:rPr lang="en-US" dirty="0" err="1"/>
              <a:t>halfword</a:t>
            </a:r>
            <a:r>
              <a:rPr lang="en-US" dirty="0"/>
              <a:t> or byte aligned).</a:t>
            </a:r>
          </a:p>
          <a:p>
            <a:endParaRPr lang="en-US" dirty="0"/>
          </a:p>
          <a:p>
            <a:r>
              <a:rPr lang="en-US" dirty="0"/>
              <a:t>When the processor is executing in Thumb state:</a:t>
            </a:r>
          </a:p>
          <a:p>
            <a:pPr lvl="1"/>
            <a:r>
              <a:rPr lang="en-US" dirty="0"/>
              <a:t>All instructions are 16 bits wide</a:t>
            </a:r>
          </a:p>
          <a:p>
            <a:pPr lvl="1"/>
            <a:r>
              <a:rPr lang="en-US" dirty="0"/>
              <a:t>All instructions must be </a:t>
            </a:r>
            <a:r>
              <a:rPr lang="en-US" dirty="0" err="1"/>
              <a:t>halfword</a:t>
            </a:r>
            <a:r>
              <a:rPr lang="en-US" dirty="0"/>
              <a:t> aligned</a:t>
            </a:r>
          </a:p>
          <a:p>
            <a:pPr lvl="1"/>
            <a:r>
              <a:rPr lang="en-US" dirty="0"/>
              <a:t>Therefore the </a:t>
            </a:r>
            <a:r>
              <a:rPr lang="en-US" b="1" dirty="0"/>
              <a:t>pc</a:t>
            </a:r>
            <a:r>
              <a:rPr lang="en-US" dirty="0"/>
              <a:t> value is stored in bits [31:1] with bit [0] undefined (as instruction cannot be byte aligned).</a:t>
            </a:r>
            <a:endParaRPr lang="en-US" dirty="0">
              <a:latin typeface="Courier New" pitchFamily="49" charset="0"/>
            </a:endParaRPr>
          </a:p>
          <a:p>
            <a:pPr>
              <a:buFont typeface="Wingdings" pitchFamily="2" charset="2"/>
              <a:buNone/>
            </a:pPr>
            <a:endParaRPr lang="en-US" dirty="0"/>
          </a:p>
          <a:p>
            <a:r>
              <a:rPr lang="en-US" dirty="0"/>
              <a:t>When the processor is executing in </a:t>
            </a:r>
            <a:r>
              <a:rPr lang="en-US" dirty="0" err="1"/>
              <a:t>Jazelle</a:t>
            </a:r>
            <a:r>
              <a:rPr lang="en-US" dirty="0"/>
              <a:t> state:</a:t>
            </a:r>
          </a:p>
          <a:p>
            <a:pPr lvl="1"/>
            <a:r>
              <a:rPr lang="en-US" dirty="0"/>
              <a:t>All instructions are 8 bits wide</a:t>
            </a:r>
          </a:p>
          <a:p>
            <a:pPr lvl="1"/>
            <a:r>
              <a:rPr lang="en-US" dirty="0"/>
              <a:t>Processor performs a word access to read 4 instructions at once</a:t>
            </a:r>
          </a:p>
        </p:txBody>
      </p:sp>
      <p:sp>
        <p:nvSpPr>
          <p:cNvPr id="257027"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257028"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2" name="Slide Number Placeholder 1"/>
          <p:cNvSpPr>
            <a:spLocks noGrp="1"/>
          </p:cNvSpPr>
          <p:nvPr>
            <p:ph type="sldNum" sz="quarter" idx="12"/>
          </p:nvPr>
        </p:nvSpPr>
        <p:spPr/>
        <p:txBody>
          <a:bodyPr/>
          <a:lstStyle/>
          <a:p>
            <a:fld id="{A1A6BA4E-CDAE-4DEF-A7CA-99055C502B84}" type="slidenum">
              <a:rPr lang="en-US" smtClean="0"/>
              <a:pPr/>
              <a:t>169</a:t>
            </a:fld>
            <a:endParaRPr lang="en-US"/>
          </a:p>
        </p:txBody>
      </p:sp>
    </p:spTree>
    <p:extLst>
      <p:ext uri="{BB962C8B-B14F-4D97-AF65-F5344CB8AC3E}">
        <p14:creationId xmlns:p14="http://schemas.microsoft.com/office/powerpoint/2010/main" val="233706165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B80B20-13A5-4B5D-9EFD-A3E273543DC7}" type="slidenum">
              <a:rPr lang="en-US">
                <a:latin typeface="Times New Roman" panose="02020603050405020304" pitchFamily="18" charset="0"/>
              </a:rPr>
              <a:pPr/>
              <a:t>17</a:t>
            </a:fld>
            <a:endParaRPr lang="en-US">
              <a:latin typeface="Times New Roman" panose="02020603050405020304" pitchFamily="18" charset="0"/>
            </a:endParaRPr>
          </a:p>
        </p:txBody>
      </p:sp>
      <p:sp>
        <p:nvSpPr>
          <p:cNvPr id="25603" name="Rectangle 2"/>
          <p:cNvSpPr>
            <a:spLocks noGrp="1" noChangeArrowheads="1"/>
          </p:cNvSpPr>
          <p:nvPr>
            <p:ph type="title"/>
          </p:nvPr>
        </p:nvSpPr>
        <p:spPr>
          <a:xfrm>
            <a:off x="467544" y="888817"/>
            <a:ext cx="8229600" cy="581025"/>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Output unit</a:t>
            </a:r>
          </a:p>
        </p:txBody>
      </p:sp>
      <p:sp>
        <p:nvSpPr>
          <p:cNvPr id="25604" name="Text Box 3"/>
          <p:cNvSpPr txBox="1">
            <a:spLocks noChangeArrowheads="1"/>
          </p:cNvSpPr>
          <p:nvPr/>
        </p:nvSpPr>
        <p:spPr bwMode="auto">
          <a:xfrm>
            <a:off x="611560" y="1529497"/>
            <a:ext cx="82320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dirty="0">
                <a:latin typeface="Times New Roman" panose="02020603050405020304" pitchFamily="18" charset="0"/>
                <a:cs typeface="Times New Roman" panose="02020603050405020304" pitchFamily="18" charset="0"/>
              </a:rPr>
              <a:t>Computers represent information in a specific binary form. Output units:</a:t>
            </a:r>
          </a:p>
          <a:p>
            <a:r>
              <a:rPr lang="en-US" dirty="0">
                <a:latin typeface="Times New Roman" panose="02020603050405020304" pitchFamily="18" charset="0"/>
                <a:cs typeface="Times New Roman" panose="02020603050405020304" pitchFamily="18" charset="0"/>
              </a:rPr>
              <a:t>   - Interface with output devices.</a:t>
            </a:r>
          </a:p>
          <a:p>
            <a:r>
              <a:rPr lang="en-US" dirty="0">
                <a:latin typeface="Times New Roman" panose="02020603050405020304" pitchFamily="18" charset="0"/>
                <a:cs typeface="Times New Roman" panose="02020603050405020304" pitchFamily="18" charset="0"/>
              </a:rPr>
              <a:t>   - Accept processed results provided by the computer in specific binary form.</a:t>
            </a:r>
          </a:p>
          <a:p>
            <a:r>
              <a:rPr lang="en-US" dirty="0">
                <a:latin typeface="Times New Roman" panose="02020603050405020304" pitchFamily="18" charset="0"/>
                <a:cs typeface="Times New Roman" panose="02020603050405020304" pitchFamily="18" charset="0"/>
              </a:rPr>
              <a:t>   - Convert the information in binary form to a form understood by an</a:t>
            </a:r>
          </a:p>
          <a:p>
            <a:r>
              <a:rPr lang="en-US" dirty="0">
                <a:latin typeface="Times New Roman" panose="02020603050405020304" pitchFamily="18" charset="0"/>
                <a:cs typeface="Times New Roman" panose="02020603050405020304" pitchFamily="18" charset="0"/>
              </a:rPr>
              <a:t>      output device.</a:t>
            </a:r>
          </a:p>
        </p:txBody>
      </p:sp>
      <p:pic>
        <p:nvPicPr>
          <p:cNvPr id="2" name="Picture 1"/>
          <p:cNvPicPr>
            <a:picLocks noChangeAspect="1"/>
          </p:cNvPicPr>
          <p:nvPr/>
        </p:nvPicPr>
        <p:blipFill>
          <a:blip r:embed="rId2"/>
          <a:stretch>
            <a:fillRect/>
          </a:stretch>
        </p:blipFill>
        <p:spPr>
          <a:xfrm>
            <a:off x="1043608" y="3356992"/>
            <a:ext cx="7848872" cy="2752522"/>
          </a:xfrm>
          <a:prstGeom prst="rect">
            <a:avLst/>
          </a:prstGeom>
        </p:spPr>
      </p:pic>
    </p:spTree>
    <p:extLst>
      <p:ext uri="{BB962C8B-B14F-4D97-AF65-F5344CB8AC3E}">
        <p14:creationId xmlns:p14="http://schemas.microsoft.com/office/powerpoint/2010/main" val="21933968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980728"/>
            <a:ext cx="8229600" cy="436910"/>
          </a:xfrm>
        </p:spPr>
        <p:txBody>
          <a:bodyPr>
            <a:noAutofit/>
          </a:bodyPr>
          <a:lstStyle/>
          <a:p>
            <a:r>
              <a:rPr lang="en-IN" sz="3600" dirty="0" smtClean="0">
                <a:solidFill>
                  <a:srgbClr val="FF0000"/>
                </a:solidFill>
                <a:latin typeface="Times New Roman" panose="02020603050405020304" pitchFamily="18" charset="0"/>
                <a:cs typeface="Times New Roman" panose="02020603050405020304" pitchFamily="18" charset="0"/>
              </a:rPr>
              <a:t/>
            </a:r>
            <a:br>
              <a:rPr lang="en-IN" sz="3600" dirty="0" smtClean="0">
                <a:solidFill>
                  <a:srgbClr val="FF0000"/>
                </a:solidFill>
                <a:latin typeface="Times New Roman" panose="02020603050405020304" pitchFamily="18" charset="0"/>
                <a:cs typeface="Times New Roman" panose="02020603050405020304" pitchFamily="18" charset="0"/>
              </a:rPr>
            </a:br>
            <a:r>
              <a:rPr lang="en-IN" sz="3600" dirty="0" smtClean="0">
                <a:solidFill>
                  <a:srgbClr val="FF0000"/>
                </a:solidFill>
                <a:latin typeface="Times New Roman" panose="02020603050405020304" pitchFamily="18" charset="0"/>
                <a:cs typeface="Times New Roman" panose="02020603050405020304" pitchFamily="18" charset="0"/>
              </a:rPr>
              <a:t>Arithmetic </a:t>
            </a:r>
            <a:r>
              <a:rPr lang="en-IN" sz="3600" dirty="0">
                <a:solidFill>
                  <a:srgbClr val="FF0000"/>
                </a:solidFill>
                <a:latin typeface="Times New Roman" panose="02020603050405020304" pitchFamily="18" charset="0"/>
                <a:cs typeface="Times New Roman" panose="02020603050405020304" pitchFamily="18" charset="0"/>
              </a:rPr>
              <a:t>Logic Unit (ALU)</a:t>
            </a:r>
            <a:br>
              <a:rPr lang="en-IN" sz="3600" dirty="0">
                <a:solidFill>
                  <a:srgbClr val="FF0000"/>
                </a:solidFill>
                <a:latin typeface="Times New Roman" panose="02020603050405020304" pitchFamily="18" charset="0"/>
                <a:cs typeface="Times New Roman" panose="02020603050405020304" pitchFamily="18" charset="0"/>
              </a:rPr>
            </a:b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2958" y="1628801"/>
            <a:ext cx="8229600" cy="4727550"/>
          </a:xfrm>
        </p:spPr>
        <p:txBody>
          <a:bodyPr>
            <a:normAutofit/>
          </a:bodyPr>
          <a:lstStyle/>
          <a:p>
            <a:r>
              <a:rPr lang="en-US" sz="2400" dirty="0">
                <a:latin typeface="Times New Roman" panose="02020603050405020304" pitchFamily="18" charset="0"/>
                <a:cs typeface="Times New Roman" panose="02020603050405020304" pitchFamily="18" charset="0"/>
              </a:rPr>
              <a:t>The ALU has two 32-bits inputs. The primary </a:t>
            </a:r>
            <a:r>
              <a:rPr lang="en-US" sz="2400" dirty="0" smtClean="0">
                <a:latin typeface="Times New Roman" panose="02020603050405020304" pitchFamily="18" charset="0"/>
                <a:cs typeface="Times New Roman" panose="02020603050405020304" pitchFamily="18" charset="0"/>
              </a:rPr>
              <a:t>input comes </a:t>
            </a:r>
            <a:r>
              <a:rPr lang="en-US" sz="2400" dirty="0">
                <a:latin typeface="Times New Roman" panose="02020603050405020304" pitchFamily="18" charset="0"/>
                <a:cs typeface="Times New Roman" panose="02020603050405020304" pitchFamily="18" charset="0"/>
              </a:rPr>
              <a:t>from the register file, whereas the other </a:t>
            </a:r>
            <a:r>
              <a:rPr lang="en-US" sz="2400" dirty="0" smtClean="0">
                <a:latin typeface="Times New Roman" panose="02020603050405020304" pitchFamily="18" charset="0"/>
                <a:cs typeface="Times New Roman" panose="02020603050405020304" pitchFamily="18" charset="0"/>
              </a:rPr>
              <a:t>input comes </a:t>
            </a:r>
            <a:r>
              <a:rPr lang="en-US" sz="2400" dirty="0">
                <a:latin typeface="Times New Roman" panose="02020603050405020304" pitchFamily="18" charset="0"/>
                <a:cs typeface="Times New Roman" panose="02020603050405020304" pitchFamily="18" charset="0"/>
              </a:rPr>
              <a:t>from the shifter.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Status </a:t>
            </a:r>
            <a:r>
              <a:rPr lang="en-US" sz="2400" dirty="0">
                <a:latin typeface="Times New Roman" panose="02020603050405020304" pitchFamily="18" charset="0"/>
                <a:cs typeface="Times New Roman" panose="02020603050405020304" pitchFamily="18" charset="0"/>
              </a:rPr>
              <a:t>registers flags modified by the ALU outputs. </a:t>
            </a:r>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170</a:t>
            </a:fld>
            <a:endParaRPr lang="en-US"/>
          </a:p>
        </p:txBody>
      </p:sp>
    </p:spTree>
    <p:extLst>
      <p:ext uri="{BB962C8B-B14F-4D97-AF65-F5344CB8AC3E}">
        <p14:creationId xmlns:p14="http://schemas.microsoft.com/office/powerpoint/2010/main" val="4049015414"/>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980728"/>
            <a:ext cx="8229600" cy="43691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Booth algorithm</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2958" y="1628801"/>
            <a:ext cx="8229600" cy="4727550"/>
          </a:xfrm>
        </p:spPr>
        <p:txBody>
          <a:bodyPr>
            <a:normAutofit/>
          </a:bodyPr>
          <a:lstStyle/>
          <a:p>
            <a:pPr algn="just"/>
            <a:r>
              <a:rPr lang="en-US" sz="2400" dirty="0">
                <a:latin typeface="Times New Roman" panose="02020603050405020304" pitchFamily="18" charset="0"/>
                <a:cs typeface="Times New Roman" panose="02020603050405020304" pitchFamily="18" charset="0"/>
              </a:rPr>
              <a:t>Booth algorithm is a noteworthy multiplication algorithmic rule for 2’s complement numbers.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treats positive and negative numbers uniformly.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Moreover</a:t>
            </a:r>
            <a:r>
              <a:rPr lang="en-US" sz="2400" dirty="0">
                <a:latin typeface="Times New Roman" panose="02020603050405020304" pitchFamily="18" charset="0"/>
                <a:cs typeface="Times New Roman" panose="02020603050405020304" pitchFamily="18" charset="0"/>
              </a:rPr>
              <a:t>, the runs of 0’s or 1’s within the multiplier factor are skipped over without any addition or subtraction being performed, thereby creating possible quicker multiplication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clear that the multiplication finishes only in16 clock cycle.</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171</a:t>
            </a:fld>
            <a:endParaRPr lang="en-US"/>
          </a:p>
        </p:txBody>
      </p:sp>
    </p:spTree>
    <p:extLst>
      <p:ext uri="{BB962C8B-B14F-4D97-AF65-F5344CB8AC3E}">
        <p14:creationId xmlns:p14="http://schemas.microsoft.com/office/powerpoint/2010/main" val="2107328922"/>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980728"/>
            <a:ext cx="8229600" cy="436910"/>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
            </a:r>
            <a:br>
              <a:rPr lang="en-US" sz="3600" dirty="0" smtClean="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Control </a:t>
            </a:r>
            <a:r>
              <a:rPr lang="en-US" sz="3600" dirty="0">
                <a:solidFill>
                  <a:srgbClr val="FF0000"/>
                </a:solidFill>
                <a:latin typeface="Times New Roman" panose="02020603050405020304" pitchFamily="18" charset="0"/>
                <a:cs typeface="Times New Roman" panose="02020603050405020304" pitchFamily="18" charset="0"/>
              </a:rPr>
              <a:t>Unit</a:t>
            </a:r>
            <a:br>
              <a:rPr lang="en-US" sz="3600" dirty="0">
                <a:solidFill>
                  <a:srgbClr val="FF0000"/>
                </a:solidFill>
                <a:latin typeface="Times New Roman" panose="02020603050405020304" pitchFamily="18" charset="0"/>
                <a:cs typeface="Times New Roman" panose="02020603050405020304" pitchFamily="18" charset="0"/>
              </a:rPr>
            </a:b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2958" y="1628801"/>
            <a:ext cx="8229600" cy="4727550"/>
          </a:xfrm>
        </p:spPr>
        <p:txBody>
          <a:bodyPr>
            <a:normAutofit/>
          </a:bodyPr>
          <a:lstStyle/>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any microprocessor, control unit is the heart of the whole process and it is responsible for the system </a:t>
            </a:r>
            <a:r>
              <a:rPr lang="en-US" sz="2400" dirty="0" smtClean="0">
                <a:latin typeface="Times New Roman" panose="02020603050405020304" pitchFamily="18" charset="0"/>
                <a:cs typeface="Times New Roman" panose="02020603050405020304" pitchFamily="18" charset="0"/>
              </a:rPr>
              <a:t>operation, so </a:t>
            </a:r>
            <a:r>
              <a:rPr lang="en-US" sz="2400" dirty="0">
                <a:latin typeface="Times New Roman" panose="02020603050405020304" pitchFamily="18" charset="0"/>
                <a:cs typeface="Times New Roman" panose="02020603050405020304" pitchFamily="18" charset="0"/>
              </a:rPr>
              <a:t>the control unit design is the most important part within the whole design.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control unit is sometimes a pure combinational circuit design.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the control unit is implemented by easy state machine.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processor timing is additionally included within the control unit.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Signals </a:t>
            </a:r>
            <a:r>
              <a:rPr lang="en-US" sz="2400" dirty="0">
                <a:latin typeface="Times New Roman" panose="02020603050405020304" pitchFamily="18" charset="0"/>
                <a:cs typeface="Times New Roman" panose="02020603050405020304" pitchFamily="18" charset="0"/>
              </a:rPr>
              <a:t>from the control unit are connected to each component within the processor to supervise its operation.</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172</a:t>
            </a:fld>
            <a:endParaRPr lang="en-US"/>
          </a:p>
        </p:txBody>
      </p:sp>
    </p:spTree>
    <p:extLst>
      <p:ext uri="{BB962C8B-B14F-4D97-AF65-F5344CB8AC3E}">
        <p14:creationId xmlns:p14="http://schemas.microsoft.com/office/powerpoint/2010/main" val="2711460612"/>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075"/>
          <p:cNvSpPr>
            <a:spLocks noGrp="1" noChangeArrowheads="1"/>
          </p:cNvSpPr>
          <p:nvPr>
            <p:ph type="title"/>
          </p:nvPr>
        </p:nvSpPr>
        <p:spPr>
          <a:xfrm>
            <a:off x="425450" y="792137"/>
            <a:ext cx="8229600" cy="79695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Program Status Registers</a:t>
            </a:r>
          </a:p>
        </p:txBody>
      </p:sp>
      <p:sp>
        <p:nvSpPr>
          <p:cNvPr id="254980" name="Rectangle 3076"/>
          <p:cNvSpPr>
            <a:spLocks noGrp="1" noChangeArrowheads="1"/>
          </p:cNvSpPr>
          <p:nvPr>
            <p:ph sz="half" idx="1"/>
          </p:nvPr>
        </p:nvSpPr>
        <p:spPr>
          <a:xfrm>
            <a:off x="354084" y="2420888"/>
            <a:ext cx="5503800" cy="4437112"/>
          </a:xfrm>
        </p:spPr>
        <p:txBody>
          <a:bodyPr anchor="t" anchorCtr="1">
            <a:normAutofit fontScale="62500" lnSpcReduction="20000"/>
          </a:bodyPr>
          <a:lstStyle/>
          <a:p>
            <a:r>
              <a:rPr lang="en-US" sz="2300" dirty="0">
                <a:latin typeface="Times New Roman" panose="02020603050405020304" pitchFamily="18" charset="0"/>
                <a:cs typeface="Times New Roman" panose="02020603050405020304" pitchFamily="18" charset="0"/>
              </a:rPr>
              <a:t> Condition code flags</a:t>
            </a:r>
          </a:p>
          <a:p>
            <a:pPr marL="768350" lvl="1" indent="-234950"/>
            <a:r>
              <a:rPr lang="en-US" sz="2300" dirty="0">
                <a:latin typeface="Times New Roman" panose="02020603050405020304" pitchFamily="18" charset="0"/>
                <a:cs typeface="Times New Roman" panose="02020603050405020304" pitchFamily="18" charset="0"/>
              </a:rPr>
              <a:t>N =</a:t>
            </a:r>
            <a:r>
              <a:rPr lang="en-US" sz="2300" dirty="0">
                <a:solidFill>
                  <a:schemeClr val="bg2"/>
                </a:solidFill>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N</a:t>
            </a:r>
            <a:r>
              <a:rPr lang="en-US" sz="2300" dirty="0">
                <a:solidFill>
                  <a:srgbClr val="FF0000"/>
                </a:solidFill>
                <a:latin typeface="Times New Roman" panose="02020603050405020304" pitchFamily="18" charset="0"/>
                <a:cs typeface="Times New Roman" panose="02020603050405020304" pitchFamily="18" charset="0"/>
              </a:rPr>
              <a:t>egative result from ALU </a:t>
            </a:r>
          </a:p>
          <a:p>
            <a:pPr marL="768350" lvl="1" indent="-234950"/>
            <a:r>
              <a:rPr lang="en-US" sz="2300" dirty="0">
                <a:latin typeface="Times New Roman" panose="02020603050405020304" pitchFamily="18" charset="0"/>
                <a:cs typeface="Times New Roman" panose="02020603050405020304" pitchFamily="18" charset="0"/>
              </a:rPr>
              <a:t>Z =</a:t>
            </a:r>
            <a:r>
              <a:rPr lang="en-US" sz="2300" dirty="0">
                <a:solidFill>
                  <a:srgbClr val="FF0000"/>
                </a:solidFill>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Z</a:t>
            </a:r>
            <a:r>
              <a:rPr lang="en-US" sz="2300" dirty="0">
                <a:solidFill>
                  <a:srgbClr val="FF0000"/>
                </a:solidFill>
                <a:latin typeface="Times New Roman" panose="02020603050405020304" pitchFamily="18" charset="0"/>
                <a:cs typeface="Times New Roman" panose="02020603050405020304" pitchFamily="18" charset="0"/>
              </a:rPr>
              <a:t>ero result from ALU</a:t>
            </a:r>
          </a:p>
          <a:p>
            <a:pPr marL="768350" lvl="1" indent="-234950"/>
            <a:r>
              <a:rPr lang="en-US" sz="2300" dirty="0">
                <a:latin typeface="Times New Roman" panose="02020603050405020304" pitchFamily="18" charset="0"/>
                <a:cs typeface="Times New Roman" panose="02020603050405020304" pitchFamily="18" charset="0"/>
              </a:rPr>
              <a:t>C = </a:t>
            </a:r>
            <a:r>
              <a:rPr lang="en-US" sz="2300" dirty="0">
                <a:solidFill>
                  <a:srgbClr val="FF0000"/>
                </a:solidFill>
                <a:latin typeface="Times New Roman" panose="02020603050405020304" pitchFamily="18" charset="0"/>
                <a:cs typeface="Times New Roman" panose="02020603050405020304" pitchFamily="18" charset="0"/>
              </a:rPr>
              <a:t>ALU operation </a:t>
            </a:r>
            <a:r>
              <a:rPr lang="en-US" sz="2300" b="1" dirty="0">
                <a:solidFill>
                  <a:srgbClr val="FF0000"/>
                </a:solidFill>
                <a:latin typeface="Times New Roman" panose="02020603050405020304" pitchFamily="18" charset="0"/>
                <a:cs typeface="Times New Roman" panose="02020603050405020304" pitchFamily="18" charset="0"/>
              </a:rPr>
              <a:t>C</a:t>
            </a:r>
            <a:r>
              <a:rPr lang="en-US" sz="2300" dirty="0">
                <a:solidFill>
                  <a:srgbClr val="FF0000"/>
                </a:solidFill>
                <a:latin typeface="Times New Roman" panose="02020603050405020304" pitchFamily="18" charset="0"/>
                <a:cs typeface="Times New Roman" panose="02020603050405020304" pitchFamily="18" charset="0"/>
              </a:rPr>
              <a:t>arried out</a:t>
            </a:r>
          </a:p>
          <a:p>
            <a:pPr marL="768350" lvl="1" indent="-234950"/>
            <a:r>
              <a:rPr lang="en-US" sz="2300" dirty="0">
                <a:latin typeface="Times New Roman" panose="02020603050405020304" pitchFamily="18" charset="0"/>
                <a:cs typeface="Times New Roman" panose="02020603050405020304" pitchFamily="18" charset="0"/>
              </a:rPr>
              <a:t>V = </a:t>
            </a:r>
            <a:r>
              <a:rPr lang="en-US" sz="2300" dirty="0">
                <a:solidFill>
                  <a:srgbClr val="FF0000"/>
                </a:solidFill>
                <a:latin typeface="Times New Roman" panose="02020603050405020304" pitchFamily="18" charset="0"/>
                <a:cs typeface="Times New Roman" panose="02020603050405020304" pitchFamily="18" charset="0"/>
              </a:rPr>
              <a:t>ALU operation </a:t>
            </a:r>
            <a:r>
              <a:rPr lang="en-US" sz="2300" dirty="0" err="1">
                <a:solidFill>
                  <a:srgbClr val="FF0000"/>
                </a:solidFill>
                <a:latin typeface="Times New Roman" panose="02020603050405020304" pitchFamily="18" charset="0"/>
                <a:cs typeface="Times New Roman" panose="02020603050405020304" pitchFamily="18" charset="0"/>
              </a:rPr>
              <a:t>o</a:t>
            </a:r>
            <a:r>
              <a:rPr lang="en-US" sz="2300" b="1" dirty="0" err="1">
                <a:solidFill>
                  <a:srgbClr val="FF0000"/>
                </a:solidFill>
                <a:latin typeface="Times New Roman" panose="02020603050405020304" pitchFamily="18" charset="0"/>
                <a:cs typeface="Times New Roman" panose="02020603050405020304" pitchFamily="18" charset="0"/>
              </a:rPr>
              <a:t>V</a:t>
            </a:r>
            <a:r>
              <a:rPr lang="en-US" sz="2300" dirty="0" err="1">
                <a:solidFill>
                  <a:srgbClr val="FF0000"/>
                </a:solidFill>
                <a:latin typeface="Times New Roman" panose="02020603050405020304" pitchFamily="18" charset="0"/>
                <a:cs typeface="Times New Roman" panose="02020603050405020304" pitchFamily="18" charset="0"/>
              </a:rPr>
              <a:t>erflowed</a:t>
            </a:r>
            <a:endParaRPr lang="en-US" sz="2300" dirty="0">
              <a:solidFill>
                <a:srgbClr val="FF0000"/>
              </a:solidFill>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solidFill>
                  <a:schemeClr val="folHlink"/>
                </a:solidFill>
                <a:latin typeface="Times New Roman" panose="02020603050405020304" pitchFamily="18" charset="0"/>
                <a:cs typeface="Times New Roman" panose="02020603050405020304" pitchFamily="18" charset="0"/>
              </a:rPr>
              <a:t>Sticky Overflow flag - Q flag</a:t>
            </a:r>
          </a:p>
          <a:p>
            <a:pPr marL="768350" lvl="1" indent="-234950"/>
            <a:r>
              <a:rPr lang="en-US" sz="2300" dirty="0">
                <a:latin typeface="Times New Roman" panose="02020603050405020304" pitchFamily="18" charset="0"/>
                <a:cs typeface="Times New Roman" panose="02020603050405020304" pitchFamily="18" charset="0"/>
              </a:rPr>
              <a:t>Architecture 5TE/J only</a:t>
            </a:r>
          </a:p>
          <a:p>
            <a:pPr marL="768350" lvl="1" indent="-234950"/>
            <a:r>
              <a:rPr lang="en-US" sz="2300" dirty="0">
                <a:latin typeface="Times New Roman" panose="02020603050405020304" pitchFamily="18" charset="0"/>
                <a:cs typeface="Times New Roman" panose="02020603050405020304" pitchFamily="18" charset="0"/>
              </a:rPr>
              <a:t>Indicates if saturation has occurred</a:t>
            </a:r>
          </a:p>
          <a:p>
            <a:r>
              <a:rPr lang="en-US" sz="2300" b="1" dirty="0">
                <a:latin typeface="Times New Roman" panose="02020603050405020304" pitchFamily="18" charset="0"/>
                <a:cs typeface="Times New Roman" panose="02020603050405020304" pitchFamily="18" charset="0"/>
              </a:rPr>
              <a:t>Bit</a:t>
            </a:r>
            <a:r>
              <a:rPr lang="en-US" sz="2300" dirty="0">
                <a:latin typeface="Times New Roman" panose="02020603050405020304" pitchFamily="18" charset="0"/>
                <a:cs typeface="Times New Roman" panose="02020603050405020304" pitchFamily="18" charset="0"/>
              </a:rPr>
              <a:t>[27] of the CPSR is a sticky overflow flag, also known as the Q flag. This flag is set to 1 if any of the following occurs:</a:t>
            </a:r>
          </a:p>
          <a:p>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Saturation</a:t>
            </a:r>
            <a:r>
              <a:rPr lang="en-US" sz="2300" dirty="0">
                <a:latin typeface="Times New Roman" panose="02020603050405020304" pitchFamily="18" charset="0"/>
                <a:cs typeface="Times New Roman" panose="02020603050405020304" pitchFamily="18" charset="0"/>
              </a:rPr>
              <a:t> of the addition result in a QADD or QDADD instruction.</a:t>
            </a:r>
          </a:p>
          <a:p>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Saturation</a:t>
            </a:r>
            <a:r>
              <a:rPr lang="en-US" sz="2300" dirty="0">
                <a:latin typeface="Times New Roman" panose="02020603050405020304" pitchFamily="18" charset="0"/>
                <a:cs typeface="Times New Roman" panose="02020603050405020304" pitchFamily="18" charset="0"/>
              </a:rPr>
              <a:t> of the subtraction result in a QSUB or QDSUB instruction.</a:t>
            </a:r>
          </a:p>
          <a:p>
            <a:pPr marL="768350" lvl="1" indent="-234950"/>
            <a:endParaRPr lang="en-US" sz="2300" dirty="0">
              <a:latin typeface="Times New Roman" panose="02020603050405020304" pitchFamily="18" charset="0"/>
              <a:cs typeface="Times New Roman" panose="02020603050405020304" pitchFamily="18" charset="0"/>
            </a:endParaRPr>
          </a:p>
          <a:p>
            <a:r>
              <a:rPr lang="en-US" sz="2300" dirty="0" smtClean="0">
                <a:solidFill>
                  <a:schemeClr val="folHlink"/>
                </a:solidFill>
                <a:latin typeface="Times New Roman" panose="02020603050405020304" pitchFamily="18" charset="0"/>
                <a:cs typeface="Times New Roman" panose="02020603050405020304" pitchFamily="18" charset="0"/>
              </a:rPr>
              <a:t>J </a:t>
            </a:r>
            <a:r>
              <a:rPr lang="en-US" sz="2300" dirty="0">
                <a:solidFill>
                  <a:schemeClr val="folHlink"/>
                </a:solidFill>
                <a:latin typeface="Times New Roman" panose="02020603050405020304" pitchFamily="18" charset="0"/>
                <a:cs typeface="Times New Roman" panose="02020603050405020304" pitchFamily="18" charset="0"/>
              </a:rPr>
              <a:t>bit</a:t>
            </a:r>
            <a:endParaRPr lang="en-US" sz="2300" dirty="0">
              <a:latin typeface="Times New Roman" panose="02020603050405020304" pitchFamily="18" charset="0"/>
              <a:cs typeface="Times New Roman" panose="02020603050405020304" pitchFamily="18" charset="0"/>
            </a:endParaRPr>
          </a:p>
          <a:p>
            <a:pPr marL="768350" lvl="1" indent="-234950"/>
            <a:r>
              <a:rPr lang="en-US" sz="2300" dirty="0">
                <a:latin typeface="Times New Roman" panose="02020603050405020304" pitchFamily="18" charset="0"/>
                <a:cs typeface="Times New Roman" panose="02020603050405020304" pitchFamily="18" charset="0"/>
              </a:rPr>
              <a:t>Architecture 5TEJ only</a:t>
            </a:r>
          </a:p>
          <a:p>
            <a:pPr marL="768350" lvl="1" indent="-234950"/>
            <a:r>
              <a:rPr lang="en-US" sz="2300" dirty="0">
                <a:latin typeface="Times New Roman" panose="02020603050405020304" pitchFamily="18" charset="0"/>
                <a:cs typeface="Times New Roman" panose="02020603050405020304" pitchFamily="18" charset="0"/>
              </a:rPr>
              <a:t>J = 1: Processor in </a:t>
            </a:r>
            <a:r>
              <a:rPr lang="en-US" sz="2300" dirty="0" err="1">
                <a:latin typeface="Times New Roman" panose="02020603050405020304" pitchFamily="18" charset="0"/>
                <a:cs typeface="Times New Roman" panose="02020603050405020304" pitchFamily="18" charset="0"/>
              </a:rPr>
              <a:t>Jazelle</a:t>
            </a:r>
            <a:r>
              <a:rPr lang="en-US" sz="2300" dirty="0">
                <a:latin typeface="Times New Roman" panose="02020603050405020304" pitchFamily="18" charset="0"/>
                <a:cs typeface="Times New Roman" panose="02020603050405020304" pitchFamily="18" charset="0"/>
              </a:rPr>
              <a:t> state</a:t>
            </a:r>
          </a:p>
          <a:p>
            <a:pPr marL="768350" lvl="1" indent="-234950"/>
            <a:endParaRPr lang="en-US" sz="1500" dirty="0">
              <a:latin typeface="Times New Roman" panose="02020603050405020304" pitchFamily="18" charset="0"/>
              <a:cs typeface="Times New Roman" panose="02020603050405020304" pitchFamily="18" charset="0"/>
            </a:endParaRPr>
          </a:p>
          <a:p>
            <a:pPr marL="768350" lvl="1" indent="-234950"/>
            <a:endParaRPr lang="en-US" sz="1500" dirty="0">
              <a:latin typeface="Times New Roman" panose="02020603050405020304" pitchFamily="18" charset="0"/>
              <a:cs typeface="Times New Roman" panose="02020603050405020304" pitchFamily="18" charset="0"/>
            </a:endParaRPr>
          </a:p>
        </p:txBody>
      </p:sp>
      <p:sp>
        <p:nvSpPr>
          <p:cNvPr id="254981" name="Rectangle 3077"/>
          <p:cNvSpPr>
            <a:spLocks noGrp="1" noChangeArrowheads="1"/>
          </p:cNvSpPr>
          <p:nvPr>
            <p:ph sz="half" idx="2"/>
          </p:nvPr>
        </p:nvSpPr>
        <p:spPr>
          <a:xfrm>
            <a:off x="6143636" y="2643181"/>
            <a:ext cx="2643206" cy="4078293"/>
          </a:xfrm>
        </p:spPr>
        <p:txBody>
          <a:bodyPr anchor="t" anchorCtr="1">
            <a:noAutofit/>
          </a:bodyPr>
          <a:lstStyle/>
          <a:p>
            <a:r>
              <a:rPr lang="en-US" sz="1400" dirty="0">
                <a:latin typeface="Times New Roman" panose="02020603050405020304" pitchFamily="18" charset="0"/>
                <a:cs typeface="Times New Roman" panose="02020603050405020304" pitchFamily="18" charset="0"/>
              </a:rPr>
              <a:t>Interrupt Disable bits.</a:t>
            </a:r>
          </a:p>
          <a:p>
            <a:pPr lvl="1"/>
            <a:r>
              <a:rPr lang="en-US" sz="1400" dirty="0">
                <a:latin typeface="Times New Roman" panose="02020603050405020304" pitchFamily="18" charset="0"/>
                <a:cs typeface="Times New Roman" panose="02020603050405020304" pitchFamily="18" charset="0"/>
              </a:rPr>
              <a:t>I  = 1: Disables the IRQ.</a:t>
            </a:r>
          </a:p>
          <a:p>
            <a:pPr lvl="1"/>
            <a:r>
              <a:rPr lang="en-US" sz="1400" dirty="0">
                <a:latin typeface="Times New Roman" panose="02020603050405020304" pitchFamily="18" charset="0"/>
                <a:cs typeface="Times New Roman" panose="02020603050405020304" pitchFamily="18" charset="0"/>
              </a:rPr>
              <a:t>F = 1: Disables the FIQ.</a:t>
            </a:r>
          </a:p>
          <a:p>
            <a:pPr lvl="1"/>
            <a:endParaRPr lang="en-US" sz="1400" dirty="0">
              <a:latin typeface="Times New Roman" panose="02020603050405020304" pitchFamily="18" charset="0"/>
              <a:cs typeface="Times New Roman" panose="02020603050405020304" pitchFamily="18" charset="0"/>
            </a:endParaRPr>
          </a:p>
          <a:p>
            <a:r>
              <a:rPr lang="en-US" sz="1400" dirty="0">
                <a:solidFill>
                  <a:schemeClr val="folHlink"/>
                </a:solidFill>
                <a:latin typeface="Times New Roman" panose="02020603050405020304" pitchFamily="18" charset="0"/>
                <a:cs typeface="Times New Roman" panose="02020603050405020304" pitchFamily="18" charset="0"/>
              </a:rPr>
              <a:t>T Bit</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Architecture </a:t>
            </a:r>
            <a:r>
              <a:rPr lang="en-US" sz="1400" dirty="0" err="1">
                <a:latin typeface="Times New Roman" panose="02020603050405020304" pitchFamily="18" charset="0"/>
                <a:cs typeface="Times New Roman" panose="02020603050405020304" pitchFamily="18" charset="0"/>
              </a:rPr>
              <a:t>xT</a:t>
            </a:r>
            <a:r>
              <a:rPr lang="en-US" sz="1400" dirty="0">
                <a:latin typeface="Times New Roman" panose="02020603050405020304" pitchFamily="18" charset="0"/>
                <a:cs typeface="Times New Roman" panose="02020603050405020304" pitchFamily="18" charset="0"/>
              </a:rPr>
              <a:t> only</a:t>
            </a:r>
          </a:p>
          <a:p>
            <a:pPr lvl="1"/>
            <a:r>
              <a:rPr lang="en-US" sz="1400" dirty="0">
                <a:latin typeface="Times New Roman" panose="02020603050405020304" pitchFamily="18" charset="0"/>
                <a:cs typeface="Times New Roman" panose="02020603050405020304" pitchFamily="18" charset="0"/>
              </a:rPr>
              <a:t>T = 0: Processor in ARM state</a:t>
            </a:r>
          </a:p>
          <a:p>
            <a:pPr lvl="1"/>
            <a:r>
              <a:rPr lang="en-US" sz="1400" dirty="0">
                <a:latin typeface="Times New Roman" panose="02020603050405020304" pitchFamily="18" charset="0"/>
                <a:cs typeface="Times New Roman" panose="02020603050405020304" pitchFamily="18" charset="0"/>
              </a:rPr>
              <a:t>T = 1: Processor in Thumb state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Mode bits</a:t>
            </a:r>
          </a:p>
          <a:p>
            <a:pPr lvl="1"/>
            <a:r>
              <a:rPr lang="en-US" sz="1400" dirty="0">
                <a:latin typeface="Times New Roman" panose="02020603050405020304" pitchFamily="18" charset="0"/>
                <a:cs typeface="Times New Roman" panose="02020603050405020304" pitchFamily="18" charset="0"/>
              </a:rPr>
              <a:t>Specify the processor mode</a:t>
            </a:r>
          </a:p>
        </p:txBody>
      </p:sp>
      <p:sp>
        <p:nvSpPr>
          <p:cNvPr id="254982" name="Rectangle 3078"/>
          <p:cNvSpPr>
            <a:spLocks noChangeArrowheads="1"/>
          </p:cNvSpPr>
          <p:nvPr/>
        </p:nvSpPr>
        <p:spPr bwMode="auto">
          <a:xfrm>
            <a:off x="533400" y="2590800"/>
            <a:ext cx="133350" cy="260350"/>
          </a:xfrm>
          <a:prstGeom prst="rect">
            <a:avLst/>
          </a:prstGeom>
          <a:noFill/>
          <a:ln w="9525">
            <a:noFill/>
            <a:miter lim="800000"/>
            <a:headEnd/>
            <a:tailEnd/>
          </a:ln>
          <a:effectLst/>
        </p:spPr>
        <p:txBody>
          <a:bodyPr wrap="none" lIns="66675" tIns="26988" rIns="66675" bIns="26988">
            <a:spAutoFit/>
          </a:bodyPr>
          <a:lstStyle/>
          <a:p>
            <a:pPr defTabSz="947738">
              <a:lnSpc>
                <a:spcPct val="90000"/>
              </a:lnSpc>
            </a:pPr>
            <a:endParaRPr lang="en-GB" sz="1500" b="0">
              <a:solidFill>
                <a:srgbClr val="000000"/>
              </a:solidFill>
              <a:latin typeface="Times New Roman" pitchFamily="18" charset="0"/>
            </a:endParaRPr>
          </a:p>
        </p:txBody>
      </p:sp>
      <p:grpSp>
        <p:nvGrpSpPr>
          <p:cNvPr id="2" name="Group 3124"/>
          <p:cNvGrpSpPr>
            <a:grpSpLocks/>
          </p:cNvGrpSpPr>
          <p:nvPr/>
        </p:nvGrpSpPr>
        <p:grpSpPr bwMode="auto">
          <a:xfrm>
            <a:off x="706281" y="1612292"/>
            <a:ext cx="7315200" cy="871538"/>
            <a:chOff x="528" y="816"/>
            <a:chExt cx="4608" cy="549"/>
          </a:xfrm>
        </p:grpSpPr>
        <p:sp>
          <p:nvSpPr>
            <p:cNvPr id="255025" name="Rectangle 3121"/>
            <p:cNvSpPr>
              <a:spLocks noChangeArrowheads="1"/>
            </p:cNvSpPr>
            <p:nvPr/>
          </p:nvSpPr>
          <p:spPr bwMode="auto">
            <a:xfrm>
              <a:off x="1244" y="940"/>
              <a:ext cx="272" cy="233"/>
            </a:xfrm>
            <a:prstGeom prst="rect">
              <a:avLst/>
            </a:prstGeom>
            <a:solidFill>
              <a:srgbClr val="DDDDDD"/>
            </a:solidFill>
            <a:ln w="38100">
              <a:noFill/>
              <a:miter lim="800000"/>
              <a:headEnd/>
              <a:tailEnd/>
            </a:ln>
            <a:effectLst/>
          </p:spPr>
          <p:txBody>
            <a:bodyPr anchor="ctr">
              <a:spAutoFit/>
            </a:bodyPr>
            <a:lstStyle/>
            <a:p>
              <a:endParaRPr lang="en-IN">
                <a:latin typeface="Times New Roman" panose="02020603050405020304" pitchFamily="18" charset="0"/>
                <a:cs typeface="Times New Roman" panose="02020603050405020304" pitchFamily="18" charset="0"/>
              </a:endParaRPr>
            </a:p>
          </p:txBody>
        </p:sp>
        <p:sp>
          <p:nvSpPr>
            <p:cNvPr id="254978" name="Rectangle 3074"/>
            <p:cNvSpPr>
              <a:spLocks noChangeArrowheads="1"/>
            </p:cNvSpPr>
            <p:nvPr/>
          </p:nvSpPr>
          <p:spPr bwMode="auto">
            <a:xfrm>
              <a:off x="1680" y="940"/>
              <a:ext cx="2304" cy="233"/>
            </a:xfrm>
            <a:prstGeom prst="rect">
              <a:avLst/>
            </a:prstGeom>
            <a:solidFill>
              <a:srgbClr val="DDDDDD"/>
            </a:solidFill>
            <a:ln w="38100">
              <a:noFill/>
              <a:miter lim="800000"/>
              <a:headEnd/>
              <a:tailEnd/>
            </a:ln>
            <a:effectLst/>
          </p:spPr>
          <p:txBody>
            <a:bodyPr anchor="ctr">
              <a:spAutoFit/>
            </a:bodyPr>
            <a:lstStyle/>
            <a:p>
              <a:endParaRPr lang="en-IN">
                <a:latin typeface="Times New Roman" panose="02020603050405020304" pitchFamily="18" charset="0"/>
                <a:cs typeface="Times New Roman" panose="02020603050405020304" pitchFamily="18" charset="0"/>
              </a:endParaRPr>
            </a:p>
          </p:txBody>
        </p:sp>
        <p:sp>
          <p:nvSpPr>
            <p:cNvPr id="254984" name="Rectangle 3080"/>
            <p:cNvSpPr>
              <a:spLocks noChangeArrowheads="1"/>
            </p:cNvSpPr>
            <p:nvPr/>
          </p:nvSpPr>
          <p:spPr bwMode="auto">
            <a:xfrm>
              <a:off x="1104"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27</a:t>
              </a:r>
            </a:p>
          </p:txBody>
        </p:sp>
        <p:sp>
          <p:nvSpPr>
            <p:cNvPr id="254985" name="Rectangle 3081"/>
            <p:cNvSpPr>
              <a:spLocks noChangeArrowheads="1"/>
            </p:cNvSpPr>
            <p:nvPr/>
          </p:nvSpPr>
          <p:spPr bwMode="auto">
            <a:xfrm>
              <a:off x="528"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dirty="0">
                  <a:solidFill>
                    <a:srgbClr val="000000"/>
                  </a:solidFill>
                  <a:latin typeface="Times New Roman" panose="02020603050405020304" pitchFamily="18" charset="0"/>
                  <a:cs typeface="Times New Roman" panose="02020603050405020304" pitchFamily="18" charset="0"/>
                </a:rPr>
                <a:t>31</a:t>
              </a:r>
            </a:p>
          </p:txBody>
        </p:sp>
        <p:sp>
          <p:nvSpPr>
            <p:cNvPr id="254986" name="Text Box 3082"/>
            <p:cNvSpPr txBox="1">
              <a:spLocks noChangeArrowheads="1"/>
            </p:cNvSpPr>
            <p:nvPr/>
          </p:nvSpPr>
          <p:spPr bwMode="auto">
            <a:xfrm>
              <a:off x="536" y="946"/>
              <a:ext cx="1144" cy="233"/>
            </a:xfrm>
            <a:prstGeom prst="rect">
              <a:avLst/>
            </a:prstGeom>
            <a:noFill/>
            <a:ln w="38100">
              <a:solidFill>
                <a:srgbClr val="3366FF"/>
              </a:solidFill>
              <a:miter lim="800000"/>
              <a:headEnd/>
              <a:tailEnd/>
            </a:ln>
            <a:effectLst/>
          </p:spPr>
          <p:txBody>
            <a:bodyPr anchor="ctr">
              <a:spAutoFit/>
            </a:bodyPr>
            <a:lstStyle/>
            <a:p>
              <a:r>
                <a:rPr lang="en-US" dirty="0">
                  <a:latin typeface="Times New Roman" panose="02020603050405020304" pitchFamily="18" charset="0"/>
                  <a:cs typeface="Times New Roman" panose="02020603050405020304" pitchFamily="18" charset="0"/>
                </a:rPr>
                <a:t>N Z C   V  </a:t>
              </a:r>
              <a:r>
                <a:rPr lang="en-US" dirty="0">
                  <a:solidFill>
                    <a:schemeClr val="folHlink"/>
                  </a:solidFill>
                  <a:latin typeface="Times New Roman" panose="02020603050405020304" pitchFamily="18" charset="0"/>
                  <a:cs typeface="Times New Roman" panose="02020603050405020304" pitchFamily="18" charset="0"/>
                </a:rPr>
                <a:t>Q</a:t>
              </a:r>
              <a:endParaRPr lang="en-US" b="0" dirty="0">
                <a:latin typeface="Times New Roman" panose="02020603050405020304" pitchFamily="18" charset="0"/>
                <a:cs typeface="Times New Roman" panose="02020603050405020304" pitchFamily="18" charset="0"/>
              </a:endParaRPr>
            </a:p>
          </p:txBody>
        </p:sp>
        <p:sp>
          <p:nvSpPr>
            <p:cNvPr id="254987" name="Line 3083"/>
            <p:cNvSpPr>
              <a:spLocks noChangeShapeType="1"/>
            </p:cNvSpPr>
            <p:nvPr/>
          </p:nvSpPr>
          <p:spPr bwMode="auto">
            <a:xfrm>
              <a:off x="960"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88" name="Line 3084"/>
            <p:cNvSpPr>
              <a:spLocks noChangeShapeType="1"/>
            </p:cNvSpPr>
            <p:nvPr/>
          </p:nvSpPr>
          <p:spPr bwMode="auto">
            <a:xfrm>
              <a:off x="816"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89" name="Line 3085"/>
            <p:cNvSpPr>
              <a:spLocks noChangeShapeType="1"/>
            </p:cNvSpPr>
            <p:nvPr/>
          </p:nvSpPr>
          <p:spPr bwMode="auto">
            <a:xfrm>
              <a:off x="672"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0" name="Line 3086"/>
            <p:cNvSpPr>
              <a:spLocks noChangeShapeType="1"/>
            </p:cNvSpPr>
            <p:nvPr/>
          </p:nvSpPr>
          <p:spPr bwMode="auto">
            <a:xfrm>
              <a:off x="1192" y="967"/>
              <a:ext cx="0" cy="192"/>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1" name="Line 3087"/>
            <p:cNvSpPr>
              <a:spLocks noChangeShapeType="1"/>
            </p:cNvSpPr>
            <p:nvPr/>
          </p:nvSpPr>
          <p:spPr bwMode="auto">
            <a:xfrm>
              <a:off x="1047" y="979"/>
              <a:ext cx="0" cy="192"/>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2" name="Rectangle 3088"/>
            <p:cNvSpPr>
              <a:spLocks noChangeArrowheads="1"/>
            </p:cNvSpPr>
            <p:nvPr/>
          </p:nvSpPr>
          <p:spPr bwMode="auto">
            <a:xfrm>
              <a:off x="960" y="816"/>
              <a:ext cx="192" cy="131"/>
            </a:xfrm>
            <a:prstGeom prst="rect">
              <a:avLst/>
            </a:prstGeom>
            <a:noFill/>
            <a:ln w="9525">
              <a:noFill/>
              <a:miter lim="800000"/>
              <a:headEnd/>
              <a:tailEnd/>
            </a:ln>
            <a:effectLst/>
          </p:spPr>
          <p:txBody>
            <a:bodyPr lIns="66675" tIns="26988" rIns="66675" bIns="26988">
              <a:spAutoFit/>
            </a:bodyPr>
            <a:lstStyle/>
            <a:p>
              <a:pPr algn="ctr" defTabSz="944563"/>
              <a:r>
                <a:rPr lang="en-US" sz="1000">
                  <a:solidFill>
                    <a:srgbClr val="000000"/>
                  </a:solidFill>
                  <a:latin typeface="Times New Roman" panose="02020603050405020304" pitchFamily="18" charset="0"/>
                  <a:cs typeface="Times New Roman" panose="02020603050405020304" pitchFamily="18" charset="0"/>
                </a:rPr>
                <a:t>28</a:t>
              </a:r>
            </a:p>
          </p:txBody>
        </p:sp>
        <p:sp>
          <p:nvSpPr>
            <p:cNvPr id="254993" name="Rectangle 3089"/>
            <p:cNvSpPr>
              <a:spLocks noChangeArrowheads="1"/>
            </p:cNvSpPr>
            <p:nvPr/>
          </p:nvSpPr>
          <p:spPr bwMode="auto">
            <a:xfrm>
              <a:off x="4128"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6</a:t>
              </a:r>
            </a:p>
          </p:txBody>
        </p:sp>
        <p:sp>
          <p:nvSpPr>
            <p:cNvPr id="254994" name="Rectangle 3090"/>
            <p:cNvSpPr>
              <a:spLocks noChangeArrowheads="1"/>
            </p:cNvSpPr>
            <p:nvPr/>
          </p:nvSpPr>
          <p:spPr bwMode="auto">
            <a:xfrm>
              <a:off x="3984"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7</a:t>
              </a:r>
            </a:p>
          </p:txBody>
        </p:sp>
        <p:sp>
          <p:nvSpPr>
            <p:cNvPr id="254995" name="Text Box 3091"/>
            <p:cNvSpPr txBox="1">
              <a:spLocks noChangeArrowheads="1"/>
            </p:cNvSpPr>
            <p:nvPr/>
          </p:nvSpPr>
          <p:spPr bwMode="auto">
            <a:xfrm>
              <a:off x="3984" y="938"/>
              <a:ext cx="1152" cy="233"/>
            </a:xfrm>
            <a:prstGeom prst="rect">
              <a:avLst/>
            </a:prstGeom>
            <a:noFill/>
            <a:ln w="38100">
              <a:solidFill>
                <a:srgbClr val="3366FF"/>
              </a:solidFill>
              <a:miter lim="800000"/>
              <a:headEnd/>
              <a:tailEnd/>
            </a:ln>
            <a:effectLst/>
          </p:spPr>
          <p:txBody>
            <a:bodyPr anchor="ctr">
              <a:spAutoFit/>
            </a:bodyPr>
            <a:lstStyle/>
            <a:p>
              <a:r>
                <a:rPr lang="en-US">
                  <a:latin typeface="Times New Roman" panose="02020603050405020304" pitchFamily="18" charset="0"/>
                  <a:cs typeface="Times New Roman" panose="02020603050405020304" pitchFamily="18" charset="0"/>
                </a:rPr>
                <a:t>I F </a:t>
              </a:r>
              <a:r>
                <a:rPr lang="en-US">
                  <a:solidFill>
                    <a:schemeClr val="folHlink"/>
                  </a:solidFill>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    mode</a:t>
              </a:r>
              <a:endParaRPr lang="en-US" b="0">
                <a:latin typeface="Times New Roman" panose="02020603050405020304" pitchFamily="18" charset="0"/>
                <a:cs typeface="Times New Roman" panose="02020603050405020304" pitchFamily="18" charset="0"/>
              </a:endParaRPr>
            </a:p>
          </p:txBody>
        </p:sp>
        <p:sp>
          <p:nvSpPr>
            <p:cNvPr id="254996" name="Line 3092"/>
            <p:cNvSpPr>
              <a:spLocks noChangeShapeType="1"/>
            </p:cNvSpPr>
            <p:nvPr/>
          </p:nvSpPr>
          <p:spPr bwMode="auto">
            <a:xfrm>
              <a:off x="4560"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7" name="Line 3093"/>
            <p:cNvSpPr>
              <a:spLocks noChangeShapeType="1"/>
            </p:cNvSpPr>
            <p:nvPr/>
          </p:nvSpPr>
          <p:spPr bwMode="auto">
            <a:xfrm>
              <a:off x="4128"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8" name="Line 3094"/>
            <p:cNvSpPr>
              <a:spLocks noChangeShapeType="1"/>
            </p:cNvSpPr>
            <p:nvPr/>
          </p:nvSpPr>
          <p:spPr bwMode="auto">
            <a:xfrm>
              <a:off x="4272" y="960"/>
              <a:ext cx="0" cy="192"/>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4999" name="Line 3095"/>
            <p:cNvSpPr>
              <a:spLocks noChangeShapeType="1"/>
            </p:cNvSpPr>
            <p:nvPr/>
          </p:nvSpPr>
          <p:spPr bwMode="auto">
            <a:xfrm>
              <a:off x="4416" y="960"/>
              <a:ext cx="0" cy="192"/>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00" name="Rectangle 3096"/>
            <p:cNvSpPr>
              <a:spLocks noChangeArrowheads="1"/>
            </p:cNvSpPr>
            <p:nvPr/>
          </p:nvSpPr>
          <p:spPr bwMode="auto">
            <a:xfrm>
              <a:off x="2688"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16</a:t>
              </a:r>
            </a:p>
          </p:txBody>
        </p:sp>
        <p:sp>
          <p:nvSpPr>
            <p:cNvPr id="255001" name="Rectangle 3097"/>
            <p:cNvSpPr>
              <a:spLocks noChangeArrowheads="1"/>
            </p:cNvSpPr>
            <p:nvPr/>
          </p:nvSpPr>
          <p:spPr bwMode="auto">
            <a:xfrm>
              <a:off x="1680"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23</a:t>
              </a:r>
            </a:p>
          </p:txBody>
        </p:sp>
        <p:sp>
          <p:nvSpPr>
            <p:cNvPr id="255002" name="Text Box 3098"/>
            <p:cNvSpPr txBox="1">
              <a:spLocks noChangeArrowheads="1"/>
            </p:cNvSpPr>
            <p:nvPr/>
          </p:nvSpPr>
          <p:spPr bwMode="auto">
            <a:xfrm>
              <a:off x="1680" y="938"/>
              <a:ext cx="1152" cy="233"/>
            </a:xfrm>
            <a:prstGeom prst="rect">
              <a:avLst/>
            </a:prstGeom>
            <a:noFill/>
            <a:ln w="38100">
              <a:solidFill>
                <a:srgbClr val="3366FF"/>
              </a:solidFill>
              <a:miter lim="800000"/>
              <a:headEnd/>
              <a:tailEnd/>
            </a:ln>
            <a:effectLst/>
          </p:spPr>
          <p:txBody>
            <a:bodyPr anchor="ctr">
              <a:spAutoFit/>
            </a:bodyPr>
            <a:lstStyle/>
            <a:p>
              <a:r>
                <a:rPr lang="en-US">
                  <a:latin typeface="Times New Roman" panose="02020603050405020304" pitchFamily="18" charset="0"/>
                  <a:cs typeface="Times New Roman" panose="02020603050405020304" pitchFamily="18" charset="0"/>
                </a:rPr>
                <a:t> </a:t>
              </a:r>
              <a:endParaRPr lang="en-US" b="0">
                <a:latin typeface="Times New Roman" panose="02020603050405020304" pitchFamily="18" charset="0"/>
                <a:cs typeface="Times New Roman" panose="02020603050405020304" pitchFamily="18" charset="0"/>
              </a:endParaRPr>
            </a:p>
          </p:txBody>
        </p:sp>
        <p:sp>
          <p:nvSpPr>
            <p:cNvPr id="255003" name="Rectangle 3099"/>
            <p:cNvSpPr>
              <a:spLocks noChangeArrowheads="1"/>
            </p:cNvSpPr>
            <p:nvPr/>
          </p:nvSpPr>
          <p:spPr bwMode="auto">
            <a:xfrm>
              <a:off x="3840"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8</a:t>
              </a:r>
            </a:p>
          </p:txBody>
        </p:sp>
        <p:sp>
          <p:nvSpPr>
            <p:cNvPr id="255004" name="Rectangle 3100"/>
            <p:cNvSpPr>
              <a:spLocks noChangeArrowheads="1"/>
            </p:cNvSpPr>
            <p:nvPr/>
          </p:nvSpPr>
          <p:spPr bwMode="auto">
            <a:xfrm>
              <a:off x="2832"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15</a:t>
              </a:r>
            </a:p>
          </p:txBody>
        </p:sp>
        <p:sp>
          <p:nvSpPr>
            <p:cNvPr id="255005" name="Text Box 3101"/>
            <p:cNvSpPr txBox="1">
              <a:spLocks noChangeArrowheads="1"/>
            </p:cNvSpPr>
            <p:nvPr/>
          </p:nvSpPr>
          <p:spPr bwMode="auto">
            <a:xfrm>
              <a:off x="2832" y="938"/>
              <a:ext cx="1152" cy="233"/>
            </a:xfrm>
            <a:prstGeom prst="rect">
              <a:avLst/>
            </a:prstGeom>
            <a:noFill/>
            <a:ln w="38100">
              <a:solidFill>
                <a:srgbClr val="3366FF"/>
              </a:solidFill>
              <a:miter lim="800000"/>
              <a:headEnd/>
              <a:tailEnd/>
            </a:ln>
            <a:effectLst/>
          </p:spPr>
          <p:txBody>
            <a:bodyPr anchor="ctr">
              <a:spAutoFit/>
            </a:bodyPr>
            <a:lstStyle/>
            <a:p>
              <a:r>
                <a:rPr lang="en-US">
                  <a:latin typeface="Times New Roman" panose="02020603050405020304" pitchFamily="18" charset="0"/>
                  <a:cs typeface="Times New Roman" panose="02020603050405020304" pitchFamily="18" charset="0"/>
                </a:rPr>
                <a:t> </a:t>
              </a:r>
              <a:endParaRPr lang="en-US" b="0">
                <a:latin typeface="Times New Roman" panose="02020603050405020304" pitchFamily="18" charset="0"/>
                <a:cs typeface="Times New Roman" panose="02020603050405020304" pitchFamily="18" charset="0"/>
              </a:endParaRPr>
            </a:p>
          </p:txBody>
        </p:sp>
        <p:sp>
          <p:nvSpPr>
            <p:cNvPr id="255006" name="Line 3102"/>
            <p:cNvSpPr>
              <a:spLocks noChangeShapeType="1"/>
            </p:cNvSpPr>
            <p:nvPr/>
          </p:nvSpPr>
          <p:spPr bwMode="auto">
            <a:xfrm>
              <a:off x="4704"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07" name="Line 3103"/>
            <p:cNvSpPr>
              <a:spLocks noChangeShapeType="1"/>
            </p:cNvSpPr>
            <p:nvPr/>
          </p:nvSpPr>
          <p:spPr bwMode="auto">
            <a:xfrm>
              <a:off x="4848"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08" name="Line 3104"/>
            <p:cNvSpPr>
              <a:spLocks noChangeShapeType="1"/>
            </p:cNvSpPr>
            <p:nvPr/>
          </p:nvSpPr>
          <p:spPr bwMode="auto">
            <a:xfrm>
              <a:off x="4992" y="1104"/>
              <a:ext cx="0" cy="48"/>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09" name="Rectangle 3105"/>
            <p:cNvSpPr>
              <a:spLocks noChangeArrowheads="1"/>
            </p:cNvSpPr>
            <p:nvPr/>
          </p:nvSpPr>
          <p:spPr bwMode="auto">
            <a:xfrm>
              <a:off x="4272"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5</a:t>
              </a:r>
            </a:p>
          </p:txBody>
        </p:sp>
        <p:sp>
          <p:nvSpPr>
            <p:cNvPr id="255010" name="Rectangle 3106"/>
            <p:cNvSpPr>
              <a:spLocks noChangeArrowheads="1"/>
            </p:cNvSpPr>
            <p:nvPr/>
          </p:nvSpPr>
          <p:spPr bwMode="auto">
            <a:xfrm>
              <a:off x="4416"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4</a:t>
              </a:r>
            </a:p>
          </p:txBody>
        </p:sp>
        <p:sp>
          <p:nvSpPr>
            <p:cNvPr id="255011" name="Rectangle 3107"/>
            <p:cNvSpPr>
              <a:spLocks noChangeArrowheads="1"/>
            </p:cNvSpPr>
            <p:nvPr/>
          </p:nvSpPr>
          <p:spPr bwMode="auto">
            <a:xfrm>
              <a:off x="4992" y="816"/>
              <a:ext cx="125"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0</a:t>
              </a:r>
            </a:p>
          </p:txBody>
        </p:sp>
        <p:sp>
          <p:nvSpPr>
            <p:cNvPr id="255012" name="Rectangle 3108"/>
            <p:cNvSpPr>
              <a:spLocks noChangeArrowheads="1"/>
            </p:cNvSpPr>
            <p:nvPr/>
          </p:nvSpPr>
          <p:spPr bwMode="auto">
            <a:xfrm>
              <a:off x="1488" y="816"/>
              <a:ext cx="166" cy="131"/>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anose="02020603050405020304" pitchFamily="18" charset="0"/>
                  <a:cs typeface="Times New Roman" panose="02020603050405020304" pitchFamily="18" charset="0"/>
                </a:rPr>
                <a:t>24</a:t>
              </a:r>
            </a:p>
          </p:txBody>
        </p:sp>
        <p:sp>
          <p:nvSpPr>
            <p:cNvPr id="255013" name="Text Box 3109"/>
            <p:cNvSpPr txBox="1">
              <a:spLocks noChangeArrowheads="1"/>
            </p:cNvSpPr>
            <p:nvPr/>
          </p:nvSpPr>
          <p:spPr bwMode="auto">
            <a:xfrm>
              <a:off x="528" y="1132"/>
              <a:ext cx="1152" cy="233"/>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latin typeface="Times New Roman" panose="02020603050405020304" pitchFamily="18" charset="0"/>
                  <a:cs typeface="Times New Roman" panose="02020603050405020304" pitchFamily="18" charset="0"/>
                </a:rPr>
                <a:t>f</a:t>
              </a:r>
              <a:endParaRPr lang="en-US">
                <a:latin typeface="Times New Roman" panose="02020603050405020304" pitchFamily="18" charset="0"/>
                <a:cs typeface="Times New Roman" panose="02020603050405020304" pitchFamily="18" charset="0"/>
              </a:endParaRPr>
            </a:p>
          </p:txBody>
        </p:sp>
        <p:sp>
          <p:nvSpPr>
            <p:cNvPr id="255014" name="Text Box 3110"/>
            <p:cNvSpPr txBox="1">
              <a:spLocks noChangeArrowheads="1"/>
            </p:cNvSpPr>
            <p:nvPr/>
          </p:nvSpPr>
          <p:spPr bwMode="auto">
            <a:xfrm>
              <a:off x="1680" y="1132"/>
              <a:ext cx="1152" cy="233"/>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latin typeface="Times New Roman" panose="02020603050405020304" pitchFamily="18" charset="0"/>
                  <a:cs typeface="Times New Roman" panose="02020603050405020304" pitchFamily="18" charset="0"/>
                </a:rPr>
                <a:t>s</a:t>
              </a:r>
              <a:endParaRPr lang="en-US">
                <a:latin typeface="Times New Roman" panose="02020603050405020304" pitchFamily="18" charset="0"/>
                <a:cs typeface="Times New Roman" panose="02020603050405020304" pitchFamily="18" charset="0"/>
              </a:endParaRPr>
            </a:p>
          </p:txBody>
        </p:sp>
        <p:sp>
          <p:nvSpPr>
            <p:cNvPr id="255015" name="Text Box 3111"/>
            <p:cNvSpPr txBox="1">
              <a:spLocks noChangeArrowheads="1"/>
            </p:cNvSpPr>
            <p:nvPr/>
          </p:nvSpPr>
          <p:spPr bwMode="auto">
            <a:xfrm>
              <a:off x="2832" y="1132"/>
              <a:ext cx="1152" cy="233"/>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latin typeface="Times New Roman" panose="02020603050405020304" pitchFamily="18" charset="0"/>
                  <a:cs typeface="Times New Roman" panose="02020603050405020304" pitchFamily="18" charset="0"/>
                </a:rPr>
                <a:t>x</a:t>
              </a:r>
              <a:endParaRPr lang="en-US">
                <a:latin typeface="Times New Roman" panose="02020603050405020304" pitchFamily="18" charset="0"/>
                <a:cs typeface="Times New Roman" panose="02020603050405020304" pitchFamily="18" charset="0"/>
              </a:endParaRPr>
            </a:p>
          </p:txBody>
        </p:sp>
        <p:sp>
          <p:nvSpPr>
            <p:cNvPr id="255016" name="Text Box 3112"/>
            <p:cNvSpPr txBox="1">
              <a:spLocks noChangeArrowheads="1"/>
            </p:cNvSpPr>
            <p:nvPr/>
          </p:nvSpPr>
          <p:spPr bwMode="auto">
            <a:xfrm>
              <a:off x="3984" y="1132"/>
              <a:ext cx="1152" cy="233"/>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p:txBody>
        </p:sp>
        <p:sp>
          <p:nvSpPr>
            <p:cNvPr id="255017" name="Line 3113"/>
            <p:cNvSpPr>
              <a:spLocks noChangeShapeType="1"/>
            </p:cNvSpPr>
            <p:nvPr/>
          </p:nvSpPr>
          <p:spPr bwMode="auto">
            <a:xfrm>
              <a:off x="1680" y="1152"/>
              <a:ext cx="0" cy="96"/>
            </a:xfrm>
            <a:prstGeom prst="line">
              <a:avLst/>
            </a:prstGeom>
            <a:noFill/>
            <a:ln w="25400">
              <a:solidFill>
                <a:srgbClr val="3366FF"/>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18" name="Line 3114"/>
            <p:cNvSpPr>
              <a:spLocks noChangeShapeType="1"/>
            </p:cNvSpPr>
            <p:nvPr/>
          </p:nvSpPr>
          <p:spPr bwMode="auto">
            <a:xfrm>
              <a:off x="2832" y="1152"/>
              <a:ext cx="0" cy="96"/>
            </a:xfrm>
            <a:prstGeom prst="line">
              <a:avLst/>
            </a:prstGeom>
            <a:noFill/>
            <a:ln w="25400">
              <a:solidFill>
                <a:srgbClr val="3366FF"/>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19" name="Line 3115"/>
            <p:cNvSpPr>
              <a:spLocks noChangeShapeType="1"/>
            </p:cNvSpPr>
            <p:nvPr/>
          </p:nvSpPr>
          <p:spPr bwMode="auto">
            <a:xfrm>
              <a:off x="3984" y="1152"/>
              <a:ext cx="0" cy="96"/>
            </a:xfrm>
            <a:prstGeom prst="line">
              <a:avLst/>
            </a:prstGeom>
            <a:noFill/>
            <a:ln w="25400">
              <a:solidFill>
                <a:srgbClr val="3366FF"/>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20" name="Line 3116"/>
            <p:cNvSpPr>
              <a:spLocks noChangeShapeType="1"/>
            </p:cNvSpPr>
            <p:nvPr/>
          </p:nvSpPr>
          <p:spPr bwMode="auto">
            <a:xfrm>
              <a:off x="5136" y="1152"/>
              <a:ext cx="0" cy="96"/>
            </a:xfrm>
            <a:prstGeom prst="line">
              <a:avLst/>
            </a:prstGeom>
            <a:noFill/>
            <a:ln w="25400">
              <a:solidFill>
                <a:srgbClr val="3366FF"/>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21" name="Line 3117"/>
            <p:cNvSpPr>
              <a:spLocks noChangeShapeType="1"/>
            </p:cNvSpPr>
            <p:nvPr/>
          </p:nvSpPr>
          <p:spPr bwMode="auto">
            <a:xfrm>
              <a:off x="528" y="1152"/>
              <a:ext cx="0" cy="96"/>
            </a:xfrm>
            <a:prstGeom prst="line">
              <a:avLst/>
            </a:prstGeom>
            <a:noFill/>
            <a:ln w="25400">
              <a:solidFill>
                <a:srgbClr val="3366FF"/>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22" name="Text Box 3118"/>
            <p:cNvSpPr txBox="1">
              <a:spLocks noChangeArrowheads="1"/>
            </p:cNvSpPr>
            <p:nvPr/>
          </p:nvSpPr>
          <p:spPr bwMode="auto">
            <a:xfrm>
              <a:off x="1488" y="960"/>
              <a:ext cx="2448" cy="233"/>
            </a:xfrm>
            <a:prstGeom prst="rect">
              <a:avLst/>
            </a:prstGeom>
            <a:noFill/>
            <a:ln w="38100">
              <a:noFill/>
              <a:miter lim="800000"/>
              <a:headEnd/>
              <a:tailEnd/>
            </a:ln>
            <a:effectLst/>
          </p:spPr>
          <p:txBody>
            <a:bodyPr anchor="ctr">
              <a:spAutoFit/>
            </a:bodyPr>
            <a:lstStyle/>
            <a:p>
              <a:pPr algn="ctr">
                <a:spcBef>
                  <a:spcPct val="50000"/>
                </a:spcBef>
              </a:pP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  n  d e  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e  d</a:t>
              </a:r>
            </a:p>
          </p:txBody>
        </p:sp>
        <p:sp>
          <p:nvSpPr>
            <p:cNvPr id="255024" name="Line 3120"/>
            <p:cNvSpPr>
              <a:spLocks noChangeShapeType="1"/>
            </p:cNvSpPr>
            <p:nvPr/>
          </p:nvSpPr>
          <p:spPr bwMode="auto">
            <a:xfrm>
              <a:off x="1520" y="960"/>
              <a:ext cx="0" cy="192"/>
            </a:xfrm>
            <a:prstGeom prst="line">
              <a:avLst/>
            </a:prstGeom>
            <a:noFill/>
            <a:ln w="25400">
              <a:solidFill>
                <a:schemeClr val="hlink"/>
              </a:solidFill>
              <a:round/>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55027" name="Text Box 3123"/>
            <p:cNvSpPr txBox="1">
              <a:spLocks noChangeArrowheads="1"/>
            </p:cNvSpPr>
            <p:nvPr/>
          </p:nvSpPr>
          <p:spPr bwMode="auto">
            <a:xfrm>
              <a:off x="1520" y="940"/>
              <a:ext cx="160" cy="233"/>
            </a:xfrm>
            <a:prstGeom prst="rect">
              <a:avLst/>
            </a:prstGeom>
            <a:noFill/>
            <a:ln w="38100">
              <a:noFill/>
              <a:miter lim="800000"/>
              <a:headEnd/>
              <a:tailEnd/>
            </a:ln>
            <a:effectLst/>
          </p:spPr>
          <p:txBody>
            <a:bodyPr anchor="ctr">
              <a:spAutoFit/>
            </a:bodyPr>
            <a:lstStyle/>
            <a:p>
              <a:pPr algn="ctr"/>
              <a:r>
                <a:rPr lang="en-US">
                  <a:solidFill>
                    <a:schemeClr val="folHlink"/>
                  </a:solidFill>
                  <a:latin typeface="Times New Roman" panose="02020603050405020304" pitchFamily="18" charset="0"/>
                  <a:cs typeface="Times New Roman" panose="02020603050405020304" pitchFamily="18" charset="0"/>
                </a:rPr>
                <a:t>J</a:t>
              </a:r>
              <a:endParaRPr lang="en-US" b="0">
                <a:solidFill>
                  <a:schemeClr val="accent2"/>
                </a:solidFill>
                <a:latin typeface="Times New Roman" panose="02020603050405020304" pitchFamily="18" charset="0"/>
                <a:cs typeface="Times New Roman" panose="02020603050405020304" pitchFamily="18" charset="0"/>
              </a:endParaRP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173</a:t>
            </a:fld>
            <a:endParaRPr lang="en-US"/>
          </a:p>
        </p:txBody>
      </p:sp>
    </p:spTree>
    <p:extLst>
      <p:ext uri="{BB962C8B-B14F-4D97-AF65-F5344CB8AC3E}">
        <p14:creationId xmlns:p14="http://schemas.microsoft.com/office/powerpoint/2010/main" val="329538461"/>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60" name="Rectangle 40"/>
          <p:cNvSpPr>
            <a:spLocks noChangeArrowheads="1"/>
          </p:cNvSpPr>
          <p:nvPr/>
        </p:nvSpPr>
        <p:spPr bwMode="gray">
          <a:xfrm>
            <a:off x="6705600" y="4953000"/>
            <a:ext cx="1827213" cy="400050"/>
          </a:xfrm>
          <a:prstGeom prst="rect">
            <a:avLst/>
          </a:prstGeom>
          <a:noFill/>
          <a:ln w="12700">
            <a:noFill/>
            <a:miter lim="800000"/>
            <a:headEnd/>
            <a:tailEnd/>
          </a:ln>
          <a:effectLst/>
        </p:spPr>
        <p:txBody>
          <a:bodyPr lIns="96838" tIns="47625" rIns="96838" bIns="47625" anchor="ctr">
            <a:spAutoFit/>
          </a:bodyPr>
          <a:lstStyle/>
          <a:p>
            <a:pPr algn="ctr"/>
            <a:r>
              <a:rPr lang="en-US" sz="2000" dirty="0">
                <a:solidFill>
                  <a:schemeClr val="bg2"/>
                </a:solidFill>
                <a:latin typeface="Arial" pitchFamily="34" charset="0"/>
              </a:rPr>
              <a:t>Vector Table</a:t>
            </a:r>
          </a:p>
        </p:txBody>
      </p:sp>
      <p:sp>
        <p:nvSpPr>
          <p:cNvPr id="107562" name="Rectangle 42"/>
          <p:cNvSpPr>
            <a:spLocks noGrp="1" noChangeArrowheads="1"/>
          </p:cNvSpPr>
          <p:nvPr>
            <p:ph type="title"/>
          </p:nvPr>
        </p:nvSpPr>
        <p:spPr>
          <a:xfrm>
            <a:off x="457200" y="875258"/>
            <a:ext cx="8229600" cy="724942"/>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Exception Handling</a:t>
            </a:r>
          </a:p>
        </p:txBody>
      </p:sp>
      <p:sp>
        <p:nvSpPr>
          <p:cNvPr id="107563" name="Rectangle 43"/>
          <p:cNvSpPr>
            <a:spLocks noGrp="1" noChangeArrowheads="1"/>
          </p:cNvSpPr>
          <p:nvPr>
            <p:ph idx="1"/>
          </p:nvPr>
        </p:nvSpPr>
        <p:spPr>
          <a:xfrm>
            <a:off x="0" y="1524000"/>
            <a:ext cx="8820150" cy="5073352"/>
          </a:xfrm>
        </p:spPr>
        <p:txBody>
          <a:bodyPr anchor="t">
            <a:normAutofit fontScale="85000" lnSpcReduction="20000"/>
          </a:bodyPr>
          <a:lstStyle/>
          <a:p>
            <a:r>
              <a:rPr lang="en-US" dirty="0">
                <a:latin typeface="Times New Roman" panose="02020603050405020304" pitchFamily="18" charset="0"/>
                <a:cs typeface="Times New Roman" panose="02020603050405020304" pitchFamily="18" charset="0"/>
              </a:rPr>
              <a:t>When an exception occurs, the ARM:</a:t>
            </a:r>
          </a:p>
          <a:p>
            <a:pPr lvl="1"/>
            <a:r>
              <a:rPr lang="en-US" dirty="0">
                <a:latin typeface="Times New Roman" panose="02020603050405020304" pitchFamily="18" charset="0"/>
                <a:cs typeface="Times New Roman" panose="02020603050405020304" pitchFamily="18" charset="0"/>
              </a:rPr>
              <a:t>Copies CPSR into SPSR_&lt;mode&gt;</a:t>
            </a:r>
          </a:p>
          <a:p>
            <a:pPr lvl="1"/>
            <a:r>
              <a:rPr lang="en-US" dirty="0">
                <a:latin typeface="Times New Roman" panose="02020603050405020304" pitchFamily="18" charset="0"/>
                <a:cs typeface="Times New Roman" panose="02020603050405020304" pitchFamily="18" charset="0"/>
              </a:rPr>
              <a:t>Sets appropriate CPSR bits </a:t>
            </a:r>
          </a:p>
          <a:p>
            <a:pPr lvl="2"/>
            <a:r>
              <a:rPr lang="en-US" dirty="0">
                <a:latin typeface="Times New Roman" panose="02020603050405020304" pitchFamily="18" charset="0"/>
                <a:cs typeface="Times New Roman" panose="02020603050405020304" pitchFamily="18" charset="0"/>
              </a:rPr>
              <a:t>Change to ARM state</a:t>
            </a:r>
          </a:p>
          <a:p>
            <a:pPr lvl="2"/>
            <a:r>
              <a:rPr lang="en-US" dirty="0">
                <a:latin typeface="Times New Roman" panose="02020603050405020304" pitchFamily="18" charset="0"/>
                <a:cs typeface="Times New Roman" panose="02020603050405020304" pitchFamily="18" charset="0"/>
              </a:rPr>
              <a:t>Change to exception mode </a:t>
            </a:r>
          </a:p>
          <a:p>
            <a:pPr lvl="2"/>
            <a:r>
              <a:rPr lang="en-US" dirty="0">
                <a:latin typeface="Times New Roman" panose="02020603050405020304" pitchFamily="18" charset="0"/>
                <a:cs typeface="Times New Roman" panose="02020603050405020304" pitchFamily="18" charset="0"/>
              </a:rPr>
              <a:t>Disable interrupts (if appropriate)</a:t>
            </a:r>
          </a:p>
          <a:p>
            <a:pPr lvl="1"/>
            <a:r>
              <a:rPr lang="en-US" dirty="0">
                <a:latin typeface="Times New Roman" panose="02020603050405020304" pitchFamily="18" charset="0"/>
                <a:cs typeface="Times New Roman" panose="02020603050405020304" pitchFamily="18" charset="0"/>
              </a:rPr>
              <a:t>Stores the return address in </a:t>
            </a:r>
          </a:p>
          <a:p>
            <a:pPr marL="457200" lvl="1" indent="0">
              <a:buNone/>
            </a:pPr>
            <a:r>
              <a:rPr lang="en-US" dirty="0">
                <a:latin typeface="Times New Roman" panose="02020603050405020304" pitchFamily="18" charset="0"/>
                <a:cs typeface="Times New Roman" panose="02020603050405020304" pitchFamily="18" charset="0"/>
              </a:rPr>
              <a:t>    LR_&lt;mode&gt;</a:t>
            </a:r>
          </a:p>
          <a:p>
            <a:pPr lvl="1"/>
            <a:r>
              <a:rPr lang="en-US" dirty="0">
                <a:latin typeface="Times New Roman" panose="02020603050405020304" pitchFamily="18" charset="0"/>
                <a:cs typeface="Times New Roman" panose="02020603050405020304" pitchFamily="18" charset="0"/>
              </a:rPr>
              <a:t>Sets PC to vector address</a:t>
            </a:r>
          </a:p>
          <a:p>
            <a:r>
              <a:rPr lang="en-US" dirty="0">
                <a:latin typeface="Times New Roman" panose="02020603050405020304" pitchFamily="18" charset="0"/>
                <a:cs typeface="Times New Roman" panose="02020603050405020304" pitchFamily="18" charset="0"/>
              </a:rPr>
              <a:t>To return, exception handler needs to:</a:t>
            </a:r>
          </a:p>
          <a:p>
            <a:pPr lvl="1"/>
            <a:r>
              <a:rPr lang="en-US" dirty="0">
                <a:latin typeface="Times New Roman" panose="02020603050405020304" pitchFamily="18" charset="0"/>
                <a:cs typeface="Times New Roman" panose="02020603050405020304" pitchFamily="18" charset="0"/>
              </a:rPr>
              <a:t>Restore CPSR from SPSR_&lt;mode&gt;</a:t>
            </a:r>
          </a:p>
          <a:p>
            <a:pPr lvl="1"/>
            <a:r>
              <a:rPr lang="en-US" dirty="0">
                <a:latin typeface="Times New Roman" panose="02020603050405020304" pitchFamily="18" charset="0"/>
                <a:cs typeface="Times New Roman" panose="02020603050405020304" pitchFamily="18" charset="0"/>
              </a:rPr>
              <a:t>Restore PC from LR_&lt;mode&gt;</a:t>
            </a:r>
          </a:p>
          <a:p>
            <a:pPr>
              <a:buFont typeface="Wingdings" pitchFamily="2" charset="2"/>
              <a:buNone/>
            </a:pPr>
            <a:r>
              <a:rPr lang="en-US" dirty="0">
                <a:latin typeface="Times New Roman" panose="02020603050405020304" pitchFamily="18" charset="0"/>
                <a:cs typeface="Times New Roman" panose="02020603050405020304" pitchFamily="18" charset="0"/>
              </a:rPr>
              <a:t>	This can only be done in ARM state.</a:t>
            </a:r>
          </a:p>
        </p:txBody>
      </p:sp>
      <p:sp>
        <p:nvSpPr>
          <p:cNvPr id="107564" name="Rectangle 44"/>
          <p:cNvSpPr>
            <a:spLocks noChangeArrowheads="1"/>
          </p:cNvSpPr>
          <p:nvPr/>
        </p:nvSpPr>
        <p:spPr bwMode="black">
          <a:xfrm>
            <a:off x="6172200" y="5517232"/>
            <a:ext cx="2743200" cy="765175"/>
          </a:xfrm>
          <a:prstGeom prst="rect">
            <a:avLst/>
          </a:prstGeom>
          <a:noFill/>
          <a:ln w="12700">
            <a:noFill/>
            <a:miter lim="800000"/>
            <a:headEnd/>
            <a:tailEnd/>
          </a:ln>
          <a:effectLst/>
        </p:spPr>
        <p:txBody>
          <a:bodyPr lIns="96838" tIns="47625" rIns="96838" bIns="47625" anchor="ctr">
            <a:spAutoFit/>
          </a:bodyPr>
          <a:lstStyle/>
          <a:p>
            <a:pPr algn="ctr"/>
            <a:r>
              <a:rPr lang="en-US" b="0" dirty="0">
                <a:latin typeface="Arial" pitchFamily="34" charset="0"/>
              </a:rPr>
              <a:t>Vector table can be at </a:t>
            </a:r>
            <a:br>
              <a:rPr lang="en-US" b="0" dirty="0">
                <a:latin typeface="Arial" pitchFamily="34" charset="0"/>
              </a:rPr>
            </a:br>
            <a:r>
              <a:rPr lang="en-US" sz="1600" dirty="0"/>
              <a:t>0xFFFF0000</a:t>
            </a:r>
            <a:r>
              <a:rPr lang="en-US" b="0" dirty="0">
                <a:latin typeface="Arial" pitchFamily="34" charset="0"/>
              </a:rPr>
              <a:t> on ARM720T</a:t>
            </a:r>
            <a:br>
              <a:rPr lang="en-US" b="0" dirty="0">
                <a:latin typeface="Arial" pitchFamily="34" charset="0"/>
              </a:rPr>
            </a:br>
            <a:r>
              <a:rPr lang="en-US" b="0" dirty="0">
                <a:latin typeface="Arial" pitchFamily="34" charset="0"/>
              </a:rPr>
              <a:t> and on ARM9/10 family devices</a:t>
            </a:r>
          </a:p>
        </p:txBody>
      </p:sp>
      <p:sp>
        <p:nvSpPr>
          <p:cNvPr id="107552" name="Line 32"/>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
        <p:nvSpPr>
          <p:cNvPr id="107553" name="Line 33"/>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a:effectLst/>
        </p:spPr>
        <p:txBody>
          <a:bodyPr wrap="none" anchor="ctr"/>
          <a:lstStyle/>
          <a:p>
            <a:endParaRPr lang="en-IN"/>
          </a:p>
        </p:txBody>
      </p:sp>
      <p:sp>
        <p:nvSpPr>
          <p:cNvPr id="107525" name="Rectangle 5"/>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FIQ</a:t>
            </a:r>
            <a:endParaRPr lang="en-US" sz="2400" b="0">
              <a:solidFill>
                <a:schemeClr val="bg1"/>
              </a:solidFill>
              <a:latin typeface="Times New Roman" pitchFamily="18" charset="0"/>
            </a:endParaRPr>
          </a:p>
        </p:txBody>
      </p:sp>
      <p:sp>
        <p:nvSpPr>
          <p:cNvPr id="107565" name="Rectangle 45"/>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IRQ</a:t>
            </a:r>
            <a:endParaRPr lang="en-US" sz="1600">
              <a:solidFill>
                <a:schemeClr val="bg1"/>
              </a:solidFill>
            </a:endParaRPr>
          </a:p>
        </p:txBody>
      </p:sp>
      <p:sp>
        <p:nvSpPr>
          <p:cNvPr id="107566" name="Rectangle 46"/>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(Reserved)</a:t>
            </a:r>
            <a:endParaRPr lang="en-US" sz="2400" b="0">
              <a:solidFill>
                <a:schemeClr val="bg1"/>
              </a:solidFill>
              <a:latin typeface="Times New Roman" pitchFamily="18" charset="0"/>
            </a:endParaRPr>
          </a:p>
        </p:txBody>
      </p:sp>
      <p:sp>
        <p:nvSpPr>
          <p:cNvPr id="107567" name="Rectangle 47"/>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Data Abort</a:t>
            </a:r>
            <a:endParaRPr lang="en-US" sz="1600">
              <a:solidFill>
                <a:schemeClr val="bg1"/>
              </a:solidFill>
            </a:endParaRPr>
          </a:p>
        </p:txBody>
      </p:sp>
      <p:sp>
        <p:nvSpPr>
          <p:cNvPr id="107568" name="Rectangle 48"/>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dirty="0" err="1">
                <a:solidFill>
                  <a:schemeClr val="bg1"/>
                </a:solidFill>
                <a:latin typeface="Arial" pitchFamily="34" charset="0"/>
              </a:rPr>
              <a:t>Prefetch</a:t>
            </a:r>
            <a:r>
              <a:rPr lang="en-US" sz="1600" dirty="0">
                <a:solidFill>
                  <a:schemeClr val="bg1"/>
                </a:solidFill>
                <a:latin typeface="Arial" pitchFamily="34" charset="0"/>
              </a:rPr>
              <a:t> Abort</a:t>
            </a:r>
            <a:endParaRPr lang="en-US" sz="1600" dirty="0">
              <a:solidFill>
                <a:schemeClr val="bg1"/>
              </a:solidFill>
            </a:endParaRPr>
          </a:p>
        </p:txBody>
      </p:sp>
      <p:sp>
        <p:nvSpPr>
          <p:cNvPr id="107569" name="Rectangle 49"/>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a:solidFill>
                  <a:schemeClr val="bg1"/>
                </a:solidFill>
                <a:latin typeface="Arial" pitchFamily="34" charset="0"/>
              </a:rPr>
              <a:t>Software Interrupt</a:t>
            </a:r>
            <a:endParaRPr lang="en-US" sz="1300">
              <a:solidFill>
                <a:schemeClr val="bg1"/>
              </a:solidFill>
            </a:endParaRPr>
          </a:p>
        </p:txBody>
      </p:sp>
      <p:sp>
        <p:nvSpPr>
          <p:cNvPr id="107570" name="Rectangle 50"/>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dirty="0">
                <a:solidFill>
                  <a:schemeClr val="bg1"/>
                </a:solidFill>
                <a:latin typeface="Arial" pitchFamily="34" charset="0"/>
              </a:rPr>
              <a:t>Undefined Instruction</a:t>
            </a:r>
            <a:endParaRPr lang="en-US" sz="1600" dirty="0">
              <a:solidFill>
                <a:schemeClr val="bg1"/>
              </a:solidFill>
            </a:endParaRPr>
          </a:p>
        </p:txBody>
      </p:sp>
      <p:sp>
        <p:nvSpPr>
          <p:cNvPr id="107571" name="Rectangle 51"/>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Reset</a:t>
            </a:r>
            <a:endParaRPr lang="en-US" sz="1600">
              <a:solidFill>
                <a:schemeClr val="bg1"/>
              </a:solidFill>
            </a:endParaRPr>
          </a:p>
        </p:txBody>
      </p:sp>
      <p:grpSp>
        <p:nvGrpSpPr>
          <p:cNvPr id="2" name="Group 54"/>
          <p:cNvGrpSpPr>
            <a:grpSpLocks/>
          </p:cNvGrpSpPr>
          <p:nvPr/>
        </p:nvGrpSpPr>
        <p:grpSpPr bwMode="auto">
          <a:xfrm>
            <a:off x="5715000" y="2514600"/>
            <a:ext cx="596900" cy="2438400"/>
            <a:chOff x="3888" y="1296"/>
            <a:chExt cx="1384" cy="1536"/>
          </a:xfrm>
        </p:grpSpPr>
        <p:sp>
          <p:nvSpPr>
            <p:cNvPr id="107575" name="Rectangle 55"/>
            <p:cNvSpPr>
              <a:spLocks noChangeArrowheads="1"/>
            </p:cNvSpPr>
            <p:nvPr/>
          </p:nvSpPr>
          <p:spPr bwMode="gray">
            <a:xfrm>
              <a:off x="3888" y="1296"/>
              <a:ext cx="1384" cy="192"/>
            </a:xfrm>
            <a:prstGeom prst="rect">
              <a:avLst/>
            </a:prstGeom>
            <a:noFill/>
            <a:ln w="12700">
              <a:noFill/>
              <a:miter lim="800000"/>
              <a:headEnd/>
              <a:tailEnd/>
            </a:ln>
            <a:effectLst/>
          </p:spPr>
          <p:txBody>
            <a:bodyPr wrap="none" anchor="ctr"/>
            <a:lstStyle/>
            <a:p>
              <a:pPr algn="ctr"/>
              <a:r>
                <a:rPr lang="en-US" b="0">
                  <a:latin typeface="Arial" pitchFamily="34" charset="0"/>
                </a:rPr>
                <a:t>0x1C</a:t>
              </a:r>
              <a:endParaRPr lang="en-US" sz="2400" b="0">
                <a:latin typeface="Times New Roman" pitchFamily="18" charset="0"/>
              </a:endParaRPr>
            </a:p>
          </p:txBody>
        </p:sp>
        <p:sp>
          <p:nvSpPr>
            <p:cNvPr id="107576" name="Rectangle 56"/>
            <p:cNvSpPr>
              <a:spLocks noChangeArrowheads="1"/>
            </p:cNvSpPr>
            <p:nvPr/>
          </p:nvSpPr>
          <p:spPr bwMode="gray">
            <a:xfrm>
              <a:off x="3888" y="1488"/>
              <a:ext cx="1384" cy="192"/>
            </a:xfrm>
            <a:prstGeom prst="rect">
              <a:avLst/>
            </a:prstGeom>
            <a:noFill/>
            <a:ln w="12700">
              <a:noFill/>
              <a:miter lim="800000"/>
              <a:headEnd/>
              <a:tailEnd/>
            </a:ln>
            <a:effectLst/>
          </p:spPr>
          <p:txBody>
            <a:bodyPr wrap="none" anchor="ctr"/>
            <a:lstStyle/>
            <a:p>
              <a:pPr algn="ctr"/>
              <a:r>
                <a:rPr lang="en-US" b="0" dirty="0">
                  <a:latin typeface="Arial" pitchFamily="34" charset="0"/>
                </a:rPr>
                <a:t>0x18</a:t>
              </a:r>
              <a:endParaRPr lang="en-US" sz="1600" dirty="0"/>
            </a:p>
          </p:txBody>
        </p:sp>
        <p:sp>
          <p:nvSpPr>
            <p:cNvPr id="107577" name="Rectangle 57"/>
            <p:cNvSpPr>
              <a:spLocks noChangeArrowheads="1"/>
            </p:cNvSpPr>
            <p:nvPr/>
          </p:nvSpPr>
          <p:spPr bwMode="gray">
            <a:xfrm>
              <a:off x="3888" y="1680"/>
              <a:ext cx="1384" cy="192"/>
            </a:xfrm>
            <a:prstGeom prst="rect">
              <a:avLst/>
            </a:prstGeom>
            <a:noFill/>
            <a:ln w="12700">
              <a:noFill/>
              <a:miter lim="800000"/>
              <a:headEnd/>
              <a:tailEnd/>
            </a:ln>
            <a:effectLst/>
          </p:spPr>
          <p:txBody>
            <a:bodyPr wrap="none" anchor="ctr"/>
            <a:lstStyle/>
            <a:p>
              <a:pPr algn="ctr"/>
              <a:r>
                <a:rPr lang="en-US" b="0">
                  <a:latin typeface="Arial" pitchFamily="34" charset="0"/>
                </a:rPr>
                <a:t>0x14</a:t>
              </a:r>
              <a:endParaRPr lang="en-US" sz="2400" b="0">
                <a:latin typeface="Times New Roman" pitchFamily="18" charset="0"/>
              </a:endParaRPr>
            </a:p>
          </p:txBody>
        </p:sp>
        <p:sp>
          <p:nvSpPr>
            <p:cNvPr id="107578" name="Rectangle 58"/>
            <p:cNvSpPr>
              <a:spLocks noChangeArrowheads="1"/>
            </p:cNvSpPr>
            <p:nvPr/>
          </p:nvSpPr>
          <p:spPr bwMode="gray">
            <a:xfrm>
              <a:off x="3888" y="1872"/>
              <a:ext cx="1384" cy="192"/>
            </a:xfrm>
            <a:prstGeom prst="rect">
              <a:avLst/>
            </a:prstGeom>
            <a:noFill/>
            <a:ln w="12700">
              <a:noFill/>
              <a:miter lim="800000"/>
              <a:headEnd/>
              <a:tailEnd/>
            </a:ln>
            <a:effectLst/>
          </p:spPr>
          <p:txBody>
            <a:bodyPr wrap="none" anchor="ctr"/>
            <a:lstStyle/>
            <a:p>
              <a:pPr algn="ctr"/>
              <a:r>
                <a:rPr lang="en-US" b="0">
                  <a:latin typeface="Arial" pitchFamily="34" charset="0"/>
                </a:rPr>
                <a:t>0x10</a:t>
              </a:r>
            </a:p>
          </p:txBody>
        </p:sp>
        <p:sp>
          <p:nvSpPr>
            <p:cNvPr id="107579" name="Rectangle 59"/>
            <p:cNvSpPr>
              <a:spLocks noChangeArrowheads="1"/>
            </p:cNvSpPr>
            <p:nvPr/>
          </p:nvSpPr>
          <p:spPr bwMode="gray">
            <a:xfrm>
              <a:off x="3888" y="2064"/>
              <a:ext cx="1384" cy="192"/>
            </a:xfrm>
            <a:prstGeom prst="rect">
              <a:avLst/>
            </a:prstGeom>
            <a:noFill/>
            <a:ln w="12700">
              <a:noFill/>
              <a:miter lim="800000"/>
              <a:headEnd/>
              <a:tailEnd/>
            </a:ln>
            <a:effectLst/>
          </p:spPr>
          <p:txBody>
            <a:bodyPr wrap="none" anchor="ctr"/>
            <a:lstStyle/>
            <a:p>
              <a:pPr algn="ctr"/>
              <a:r>
                <a:rPr lang="en-US" b="0">
                  <a:latin typeface="Arial" pitchFamily="34" charset="0"/>
                </a:rPr>
                <a:t>0x0C</a:t>
              </a:r>
              <a:endParaRPr lang="en-US" sz="1600"/>
            </a:p>
          </p:txBody>
        </p:sp>
        <p:sp>
          <p:nvSpPr>
            <p:cNvPr id="107580" name="Rectangle 60"/>
            <p:cNvSpPr>
              <a:spLocks noChangeArrowheads="1"/>
            </p:cNvSpPr>
            <p:nvPr/>
          </p:nvSpPr>
          <p:spPr bwMode="gray">
            <a:xfrm>
              <a:off x="3888" y="2256"/>
              <a:ext cx="1384" cy="192"/>
            </a:xfrm>
            <a:prstGeom prst="rect">
              <a:avLst/>
            </a:prstGeom>
            <a:noFill/>
            <a:ln w="12700">
              <a:noFill/>
              <a:miter lim="800000"/>
              <a:headEnd/>
              <a:tailEnd/>
            </a:ln>
            <a:effectLst/>
          </p:spPr>
          <p:txBody>
            <a:bodyPr wrap="none" anchor="ctr"/>
            <a:lstStyle/>
            <a:p>
              <a:pPr algn="ctr"/>
              <a:r>
                <a:rPr lang="en-US" b="0">
                  <a:latin typeface="Arial" pitchFamily="34" charset="0"/>
                </a:rPr>
                <a:t>0x08</a:t>
              </a:r>
              <a:endParaRPr lang="en-US" sz="1300"/>
            </a:p>
          </p:txBody>
        </p:sp>
        <p:sp>
          <p:nvSpPr>
            <p:cNvPr id="107581" name="Rectangle 61"/>
            <p:cNvSpPr>
              <a:spLocks noChangeArrowheads="1"/>
            </p:cNvSpPr>
            <p:nvPr/>
          </p:nvSpPr>
          <p:spPr bwMode="gray">
            <a:xfrm>
              <a:off x="3888" y="2448"/>
              <a:ext cx="1384" cy="192"/>
            </a:xfrm>
            <a:prstGeom prst="rect">
              <a:avLst/>
            </a:prstGeom>
            <a:noFill/>
            <a:ln w="12700">
              <a:noFill/>
              <a:miter lim="800000"/>
              <a:headEnd/>
              <a:tailEnd/>
            </a:ln>
            <a:effectLst/>
          </p:spPr>
          <p:txBody>
            <a:bodyPr wrap="none" anchor="ctr"/>
            <a:lstStyle/>
            <a:p>
              <a:pPr algn="ctr"/>
              <a:r>
                <a:rPr lang="en-US" b="0" dirty="0">
                  <a:latin typeface="Arial" pitchFamily="34" charset="0"/>
                </a:rPr>
                <a:t>0x04</a:t>
              </a:r>
            </a:p>
          </p:txBody>
        </p:sp>
        <p:sp>
          <p:nvSpPr>
            <p:cNvPr id="107582" name="Rectangle 62"/>
            <p:cNvSpPr>
              <a:spLocks noChangeArrowheads="1"/>
            </p:cNvSpPr>
            <p:nvPr/>
          </p:nvSpPr>
          <p:spPr bwMode="gray">
            <a:xfrm>
              <a:off x="3888" y="2640"/>
              <a:ext cx="1384" cy="192"/>
            </a:xfrm>
            <a:prstGeom prst="rect">
              <a:avLst/>
            </a:prstGeom>
            <a:noFill/>
            <a:ln w="12700">
              <a:noFill/>
              <a:miter lim="800000"/>
              <a:headEnd/>
              <a:tailEnd/>
            </a:ln>
            <a:effectLst/>
          </p:spPr>
          <p:txBody>
            <a:bodyPr wrap="none" anchor="ctr"/>
            <a:lstStyle/>
            <a:p>
              <a:pPr algn="ctr"/>
              <a:r>
                <a:rPr lang="en-US" b="0">
                  <a:latin typeface="Arial" pitchFamily="34" charset="0"/>
                </a:rPr>
                <a:t>0x00</a:t>
              </a:r>
            </a:p>
          </p:txBody>
        </p:sp>
      </p:grpSp>
      <p:sp>
        <p:nvSpPr>
          <p:cNvPr id="107583" name="Line 63"/>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
        <p:nvSpPr>
          <p:cNvPr id="3" name="Slide Number Placeholder 2"/>
          <p:cNvSpPr>
            <a:spLocks noGrp="1"/>
          </p:cNvSpPr>
          <p:nvPr>
            <p:ph type="sldNum" sz="quarter" idx="12"/>
          </p:nvPr>
        </p:nvSpPr>
        <p:spPr/>
        <p:txBody>
          <a:bodyPr/>
          <a:lstStyle/>
          <a:p>
            <a:fld id="{A1A6BA4E-CDAE-4DEF-A7CA-99055C502B84}" type="slidenum">
              <a:rPr lang="en-US" smtClean="0"/>
              <a:pPr/>
              <a:t>174</a:t>
            </a:fld>
            <a:endParaRPr lang="en-US"/>
          </a:p>
        </p:txBody>
      </p:sp>
    </p:spTree>
    <p:extLst>
      <p:ext uri="{BB962C8B-B14F-4D97-AF65-F5344CB8AC3E}">
        <p14:creationId xmlns:p14="http://schemas.microsoft.com/office/powerpoint/2010/main" val="257086086"/>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580926"/>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link register (LR or R14)</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 link register (</a:t>
            </a:r>
            <a:r>
              <a:rPr lang="en-US" sz="2800" b="1" dirty="0">
                <a:latin typeface="Times New Roman" panose="02020603050405020304" pitchFamily="18" charset="0"/>
                <a:cs typeface="Times New Roman" panose="02020603050405020304" pitchFamily="18" charset="0"/>
              </a:rPr>
              <a:t>LR</a:t>
            </a:r>
            <a:r>
              <a:rPr lang="en-US" sz="2800" dirty="0">
                <a:latin typeface="Times New Roman" panose="02020603050405020304" pitchFamily="18" charset="0"/>
                <a:cs typeface="Times New Roman" panose="02020603050405020304" pitchFamily="18" charset="0"/>
              </a:rPr>
              <a:t> or R14) is a core register that stores the return address, such as when making a function call. </a:t>
            </a:r>
          </a:p>
          <a:p>
            <a:r>
              <a:rPr lang="en-US" sz="2800" dirty="0">
                <a:latin typeface="Times New Roman" panose="02020603050405020304" pitchFamily="18" charset="0"/>
                <a:cs typeface="Times New Roman" panose="02020603050405020304" pitchFamily="18" charset="0"/>
              </a:rPr>
              <a:t>In the case of an exception, the return address is pushed onto the stack by hardware and the </a:t>
            </a:r>
            <a:r>
              <a:rPr lang="en-US" sz="2800" b="1" dirty="0">
                <a:latin typeface="Times New Roman" panose="02020603050405020304" pitchFamily="18" charset="0"/>
                <a:cs typeface="Times New Roman" panose="02020603050405020304" pitchFamily="18" charset="0"/>
              </a:rPr>
              <a:t>LR</a:t>
            </a:r>
            <a:r>
              <a:rPr lang="en-US" sz="2800" dirty="0">
                <a:latin typeface="Times New Roman" panose="02020603050405020304" pitchFamily="18" charset="0"/>
                <a:cs typeface="Times New Roman" panose="02020603050405020304" pitchFamily="18" charset="0"/>
              </a:rPr>
              <a:t> is set to EXC_RETURN</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175</a:t>
            </a:fld>
            <a:endParaRPr lang="en-US"/>
          </a:p>
        </p:txBody>
      </p:sp>
    </p:spTree>
    <p:extLst>
      <p:ext uri="{BB962C8B-B14F-4D97-AF65-F5344CB8AC3E}">
        <p14:creationId xmlns:p14="http://schemas.microsoft.com/office/powerpoint/2010/main" val="11530360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9" name="Rectangle 11"/>
          <p:cNvSpPr>
            <a:spLocks noGrp="1" noChangeArrowheads="1"/>
          </p:cNvSpPr>
          <p:nvPr>
            <p:ph type="title"/>
          </p:nvPr>
        </p:nvSpPr>
        <p:spPr>
          <a:xfrm>
            <a:off x="457200" y="908720"/>
            <a:ext cx="8229600" cy="508918"/>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Conditional Execution and Flags</a:t>
            </a:r>
          </a:p>
        </p:txBody>
      </p:sp>
      <p:sp>
        <p:nvSpPr>
          <p:cNvPr id="324610" name="Rectangle 2"/>
          <p:cNvSpPr>
            <a:spLocks noGrp="1" noChangeArrowheads="1"/>
          </p:cNvSpPr>
          <p:nvPr>
            <p:ph idx="1"/>
          </p:nvPr>
        </p:nvSpPr>
        <p:spPr>
          <a:xfrm>
            <a:off x="284287" y="1417638"/>
            <a:ext cx="8507288" cy="4925144"/>
          </a:xfrm>
        </p:spPr>
        <p:txBody>
          <a:bodyPr>
            <a:noAutofit/>
          </a:bodyPr>
          <a:lstStyle/>
          <a:p>
            <a:r>
              <a:rPr lang="en-US" sz="2200" dirty="0">
                <a:latin typeface="Times New Roman" panose="02020603050405020304" pitchFamily="18" charset="0"/>
                <a:cs typeface="Times New Roman" panose="02020603050405020304" pitchFamily="18" charset="0"/>
              </a:rPr>
              <a:t>ARM instructions can be made to execute conditionally by </a:t>
            </a:r>
            <a:r>
              <a:rPr lang="en-US" sz="2200" dirty="0" err="1">
                <a:latin typeface="Times New Roman" panose="02020603050405020304" pitchFamily="18" charset="0"/>
                <a:cs typeface="Times New Roman" panose="02020603050405020304" pitchFamily="18" charset="0"/>
              </a:rPr>
              <a:t>postfixing</a:t>
            </a:r>
            <a:r>
              <a:rPr lang="en-US" sz="2200" dirty="0">
                <a:latin typeface="Times New Roman" panose="02020603050405020304" pitchFamily="18" charset="0"/>
                <a:cs typeface="Times New Roman" panose="02020603050405020304" pitchFamily="18" charset="0"/>
              </a:rPr>
              <a:t> them with the appropriate condition code field.</a:t>
            </a:r>
          </a:p>
          <a:p>
            <a:pPr lvl="1"/>
            <a:r>
              <a:rPr lang="en-US" sz="2200" dirty="0">
                <a:latin typeface="Times New Roman" panose="02020603050405020304" pitchFamily="18" charset="0"/>
                <a:cs typeface="Times New Roman" panose="02020603050405020304" pitchFamily="18" charset="0"/>
              </a:rPr>
              <a:t>This improves code density </a:t>
            </a:r>
            <a:r>
              <a:rPr lang="en-US" sz="2200" i="1" dirty="0">
                <a:latin typeface="Times New Roman" panose="02020603050405020304" pitchFamily="18" charset="0"/>
                <a:cs typeface="Times New Roman" panose="02020603050405020304" pitchFamily="18" charset="0"/>
              </a:rPr>
              <a:t>and</a:t>
            </a:r>
            <a:r>
              <a:rPr lang="en-US" sz="2200" dirty="0">
                <a:latin typeface="Times New Roman" panose="02020603050405020304" pitchFamily="18" charset="0"/>
                <a:cs typeface="Times New Roman" panose="02020603050405020304" pitchFamily="18" charset="0"/>
              </a:rPr>
              <a:t> performance by reducing the number of forward branch instructions.</a:t>
            </a:r>
          </a:p>
          <a:p>
            <a:pPr lvl="1">
              <a:buFont typeface="Wingdings" pitchFamily="2" charset="2"/>
              <a:buNone/>
            </a:pPr>
            <a:r>
              <a:rPr lang="en-US" sz="2200" b="1" dirty="0">
                <a:latin typeface="Times New Roman" panose="02020603050405020304" pitchFamily="18" charset="0"/>
                <a:cs typeface="Times New Roman" panose="02020603050405020304" pitchFamily="18" charset="0"/>
              </a:rPr>
              <a:t>    CMP   r3,#0                           </a:t>
            </a:r>
            <a:r>
              <a:rPr lang="en-US" sz="2200" b="1" dirty="0" smtClean="0">
                <a:latin typeface="Times New Roman" panose="02020603050405020304" pitchFamily="18" charset="0"/>
                <a:cs typeface="Times New Roman" panose="02020603050405020304" pitchFamily="18" charset="0"/>
              </a:rPr>
              <a:t>		CMP   </a:t>
            </a:r>
            <a:r>
              <a:rPr lang="en-US" sz="2200" b="1" dirty="0">
                <a:latin typeface="Times New Roman" panose="02020603050405020304" pitchFamily="18" charset="0"/>
                <a:cs typeface="Times New Roman" panose="02020603050405020304" pitchFamily="18" charset="0"/>
              </a:rPr>
              <a:t>r3,#0</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BEQ   skip                            </a:t>
            </a:r>
            <a:r>
              <a:rPr lang="en-US" sz="2200" b="1" dirty="0" smtClean="0">
                <a:latin typeface="Times New Roman" panose="02020603050405020304" pitchFamily="18" charset="0"/>
                <a:cs typeface="Times New Roman" panose="02020603050405020304" pitchFamily="18" charset="0"/>
              </a:rPr>
              <a:t>		ADDNE </a:t>
            </a:r>
            <a:r>
              <a:rPr lang="en-US" sz="2200" b="1" dirty="0">
                <a:latin typeface="Times New Roman" panose="02020603050405020304" pitchFamily="18" charset="0"/>
                <a:cs typeface="Times New Roman" panose="02020603050405020304" pitchFamily="18" charset="0"/>
              </a:rPr>
              <a:t>r0,r1,r2</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ADD   r0,r1,r2</a:t>
            </a:r>
            <a:br>
              <a:rPr lang="en-US" sz="2200" b="1" dirty="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skip</a:t>
            </a:r>
            <a:endParaRPr lang="en-US" sz="2200" dirty="0">
              <a:latin typeface="Times New Roman" panose="02020603050405020304" pitchFamily="18" charset="0"/>
              <a:cs typeface="Times New Roman" panose="02020603050405020304" pitchFamily="18" charset="0"/>
            </a:endParaRPr>
          </a:p>
        </p:txBody>
      </p:sp>
      <p:sp>
        <p:nvSpPr>
          <p:cNvPr id="324611" name="Rectangle 3"/>
          <p:cNvSpPr>
            <a:spLocks noChangeArrowheads="1"/>
          </p:cNvSpPr>
          <p:nvPr/>
        </p:nvSpPr>
        <p:spPr bwMode="auto">
          <a:xfrm>
            <a:off x="304800" y="1295400"/>
            <a:ext cx="8486775" cy="4648200"/>
          </a:xfrm>
          <a:prstGeom prst="rect">
            <a:avLst/>
          </a:prstGeom>
          <a:noFill/>
          <a:ln w="9525">
            <a:noFill/>
            <a:miter lim="800000"/>
            <a:headEnd/>
            <a:tailEnd/>
          </a:ln>
          <a:effectLst/>
        </p:spPr>
        <p:txBody>
          <a:bodyPr lIns="92075" tIns="46038" rIns="92075" bIns="46038"/>
          <a:lstStyle/>
          <a:p>
            <a:endParaRPr lang="en-GB" sz="1600" b="0">
              <a:solidFill>
                <a:schemeClr val="hlink"/>
              </a:solidFill>
            </a:endParaRPr>
          </a:p>
        </p:txBody>
      </p:sp>
      <p:grpSp>
        <p:nvGrpSpPr>
          <p:cNvPr id="3" name="Group 1"/>
          <p:cNvGrpSpPr/>
          <p:nvPr/>
        </p:nvGrpSpPr>
        <p:grpSpPr>
          <a:xfrm>
            <a:off x="3124125" y="3429000"/>
            <a:ext cx="1219200" cy="824272"/>
            <a:chOff x="2667000" y="2895600"/>
            <a:chExt cx="1219200" cy="381000"/>
          </a:xfrm>
        </p:grpSpPr>
        <p:sp>
          <p:nvSpPr>
            <p:cNvPr id="324616" name="Line 8"/>
            <p:cNvSpPr>
              <a:spLocks noChangeShapeType="1"/>
            </p:cNvSpPr>
            <p:nvPr/>
          </p:nvSpPr>
          <p:spPr bwMode="auto">
            <a:xfrm flipV="1">
              <a:off x="2895600" y="3276600"/>
              <a:ext cx="990600"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7" name="Line 9"/>
            <p:cNvSpPr>
              <a:spLocks noChangeShapeType="1"/>
            </p:cNvSpPr>
            <p:nvPr/>
          </p:nvSpPr>
          <p:spPr bwMode="auto">
            <a:xfrm flipH="1" flipV="1">
              <a:off x="3886200" y="2895600"/>
              <a:ext cx="0" cy="381000"/>
            </a:xfrm>
            <a:prstGeom prst="line">
              <a:avLst/>
            </a:prstGeom>
            <a:noFill/>
            <a:ln w="25400">
              <a:solidFill>
                <a:schemeClr val="tx1"/>
              </a:solidFill>
              <a:round/>
              <a:headEnd type="none" w="lg" len="lg"/>
              <a:tailEnd/>
            </a:ln>
            <a:effectLst/>
          </p:spPr>
          <p:txBody>
            <a:bodyPr wrap="none" anchor="ctr"/>
            <a:lstStyle/>
            <a:p>
              <a:endParaRPr lang="en-IN"/>
            </a:p>
          </p:txBody>
        </p:sp>
        <p:sp>
          <p:nvSpPr>
            <p:cNvPr id="324618" name="Line 10"/>
            <p:cNvSpPr>
              <a:spLocks noChangeShapeType="1"/>
            </p:cNvSpPr>
            <p:nvPr/>
          </p:nvSpPr>
          <p:spPr bwMode="auto">
            <a:xfrm flipH="1" flipV="1">
              <a:off x="2667000" y="2895600"/>
              <a:ext cx="1219200" cy="0"/>
            </a:xfrm>
            <a:prstGeom prst="line">
              <a:avLst/>
            </a:prstGeom>
            <a:noFill/>
            <a:ln w="25400">
              <a:solidFill>
                <a:schemeClr val="tx1"/>
              </a:solidFill>
              <a:round/>
              <a:headEnd type="none" w="lg" len="lg"/>
              <a:tailEnd/>
            </a:ln>
            <a:effectLst/>
          </p:spPr>
          <p:txBody>
            <a:bodyPr wrap="none" anchor="ctr"/>
            <a:lstStyle/>
            <a:p>
              <a:endParaRPr lang="en-IN"/>
            </a:p>
          </p:txBody>
        </p:sp>
      </p:grpSp>
      <p:sp>
        <p:nvSpPr>
          <p:cNvPr id="4" name="Slide Number Placeholder 3"/>
          <p:cNvSpPr>
            <a:spLocks noGrp="1"/>
          </p:cNvSpPr>
          <p:nvPr>
            <p:ph type="sldNum" sz="quarter" idx="12"/>
          </p:nvPr>
        </p:nvSpPr>
        <p:spPr/>
        <p:txBody>
          <a:bodyPr/>
          <a:lstStyle/>
          <a:p>
            <a:fld id="{A1A6BA4E-CDAE-4DEF-A7CA-99055C502B84}" type="slidenum">
              <a:rPr lang="en-US" smtClean="0"/>
              <a:pPr/>
              <a:t>176</a:t>
            </a:fld>
            <a:endParaRPr lang="en-US"/>
          </a:p>
        </p:txBody>
      </p:sp>
    </p:spTree>
    <p:extLst>
      <p:ext uri="{BB962C8B-B14F-4D97-AF65-F5344CB8AC3E}">
        <p14:creationId xmlns:p14="http://schemas.microsoft.com/office/powerpoint/2010/main" val="2682476182"/>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228600" y="990600"/>
            <a:ext cx="8591550" cy="4953000"/>
          </a:xfrm>
          <a:prstGeom prst="rect">
            <a:avLst/>
          </a:prstGeom>
          <a:noFill/>
          <a:ln w="9525">
            <a:noFill/>
            <a:miter lim="800000"/>
            <a:headEnd/>
            <a:tailEnd/>
          </a:ln>
          <a:effectLst/>
        </p:spPr>
        <p:txBody>
          <a:bodyPr lIns="92075" tIns="46038" rIns="92075" bIns="46038"/>
          <a:lstStyle/>
          <a:p>
            <a:endParaRPr lang="en-GB" sz="2400" b="0">
              <a:latin typeface="Times New Roman" pitchFamily="18" charset="0"/>
            </a:endParaRPr>
          </a:p>
        </p:txBody>
      </p:sp>
      <p:sp>
        <p:nvSpPr>
          <p:cNvPr id="326659" name="Rectangle 3"/>
          <p:cNvSpPr>
            <a:spLocks noGrp="1" noChangeArrowheads="1"/>
          </p:cNvSpPr>
          <p:nvPr>
            <p:ph type="title"/>
          </p:nvPr>
        </p:nvSpPr>
        <p:spPr>
          <a:xfrm>
            <a:off x="409575" y="990600"/>
            <a:ext cx="8229600" cy="648072"/>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Condition Codes </a:t>
            </a:r>
          </a:p>
        </p:txBody>
      </p:sp>
      <p:sp>
        <p:nvSpPr>
          <p:cNvPr id="326709" name="Rectangle 53"/>
          <p:cNvSpPr>
            <a:spLocks noGrp="1" noChangeArrowheads="1"/>
          </p:cNvSpPr>
          <p:nvPr>
            <p:ph idx="1"/>
          </p:nvPr>
        </p:nvSpPr>
        <p:spPr>
          <a:xfrm>
            <a:off x="457200" y="1600200"/>
            <a:ext cx="8229600" cy="4925144"/>
          </a:xfrm>
        </p:spPr>
        <p:txBody>
          <a:bodyPr anchor="t">
            <a:normAutofit/>
          </a:bodyPr>
          <a:lstStyle/>
          <a:p>
            <a:r>
              <a:rPr lang="en-US" sz="2400" dirty="0">
                <a:latin typeface="Times New Roman" panose="02020603050405020304" pitchFamily="18" charset="0"/>
                <a:cs typeface="Times New Roman" panose="02020603050405020304" pitchFamily="18" charset="0"/>
              </a:rPr>
              <a:t>The possible condition codes are listed below:</a:t>
            </a:r>
          </a:p>
          <a:p>
            <a:pPr lvl="2"/>
            <a:r>
              <a:rPr lang="en-US" dirty="0">
                <a:latin typeface="Times New Roman" panose="02020603050405020304" pitchFamily="18" charset="0"/>
                <a:cs typeface="Times New Roman" panose="02020603050405020304" pitchFamily="18" charset="0"/>
              </a:rPr>
              <a:t>Note AL is the default and does not need to be specified </a:t>
            </a:r>
            <a:endParaRPr lang="en-GB" dirty="0">
              <a:latin typeface="Times New Roman" panose="02020603050405020304" pitchFamily="18" charset="0"/>
              <a:cs typeface="Times New Roman" panose="02020603050405020304" pitchFamily="18" charset="0"/>
            </a:endParaRPr>
          </a:p>
        </p:txBody>
      </p:sp>
      <p:grpSp>
        <p:nvGrpSpPr>
          <p:cNvPr id="2" name="Group 4"/>
          <p:cNvGrpSpPr>
            <a:grpSpLocks/>
          </p:cNvGrpSpPr>
          <p:nvPr/>
        </p:nvGrpSpPr>
        <p:grpSpPr bwMode="auto">
          <a:xfrm>
            <a:off x="457200" y="2623778"/>
            <a:ext cx="8181975" cy="3697560"/>
            <a:chOff x="1488" y="1584"/>
            <a:chExt cx="2784" cy="2304"/>
          </a:xfrm>
        </p:grpSpPr>
        <p:sp>
          <p:nvSpPr>
            <p:cNvPr id="326661" name="Rectangle 5"/>
            <p:cNvSpPr>
              <a:spLocks noChangeArrowheads="1"/>
            </p:cNvSpPr>
            <p:nvPr/>
          </p:nvSpPr>
          <p:spPr bwMode="auto">
            <a:xfrm>
              <a:off x="2045" y="1872"/>
              <a:ext cx="1503" cy="144"/>
            </a:xfrm>
            <a:prstGeom prst="rect">
              <a:avLst/>
            </a:prstGeom>
            <a:noFill/>
            <a:ln w="12700">
              <a:solidFill>
                <a:schemeClr val="tx1"/>
              </a:solidFill>
              <a:miter lim="800000"/>
              <a:headEnd/>
              <a:tailEnd/>
            </a:ln>
            <a:effectLst/>
          </p:spPr>
          <p:txBody>
            <a:bodyPr wrap="none" anchor="ctr"/>
            <a:lstStyle/>
            <a:p>
              <a:r>
                <a:rPr lang="en-US" b="0" dirty="0">
                  <a:latin typeface="Times New Roman" panose="02020603050405020304" pitchFamily="18" charset="0"/>
                  <a:cs typeface="Times New Roman" panose="02020603050405020304" pitchFamily="18" charset="0"/>
                </a:rPr>
                <a:t>Not equal</a:t>
              </a:r>
            </a:p>
          </p:txBody>
        </p:sp>
        <p:sp>
          <p:nvSpPr>
            <p:cNvPr id="326662" name="Rectangle 6"/>
            <p:cNvSpPr>
              <a:spLocks noChangeArrowheads="1"/>
            </p:cNvSpPr>
            <p:nvPr/>
          </p:nvSpPr>
          <p:spPr bwMode="auto">
            <a:xfrm>
              <a:off x="2045" y="2016"/>
              <a:ext cx="1503" cy="144"/>
            </a:xfrm>
            <a:prstGeom prst="rect">
              <a:avLst/>
            </a:prstGeom>
            <a:noFill/>
            <a:ln w="12700">
              <a:solidFill>
                <a:schemeClr val="tx1"/>
              </a:solidFill>
              <a:miter lim="800000"/>
              <a:headEnd/>
              <a:tailEnd/>
            </a:ln>
            <a:effectLst/>
          </p:spPr>
          <p:txBody>
            <a:bodyPr wrap="none" anchor="ctr"/>
            <a:lstStyle/>
            <a:p>
              <a:r>
                <a:rPr lang="en-US" b="0" dirty="0">
                  <a:latin typeface="Times New Roman" panose="02020603050405020304" pitchFamily="18" charset="0"/>
                  <a:cs typeface="Times New Roman" panose="02020603050405020304" pitchFamily="18" charset="0"/>
                </a:rPr>
                <a:t>Unsigned higher or same</a:t>
              </a:r>
            </a:p>
          </p:txBody>
        </p:sp>
        <p:sp>
          <p:nvSpPr>
            <p:cNvPr id="326663" name="Rectangle 7"/>
            <p:cNvSpPr>
              <a:spLocks noChangeArrowheads="1"/>
            </p:cNvSpPr>
            <p:nvPr/>
          </p:nvSpPr>
          <p:spPr bwMode="auto">
            <a:xfrm>
              <a:off x="2045" y="2160"/>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Unsigned lower</a:t>
              </a:r>
            </a:p>
          </p:txBody>
        </p:sp>
        <p:sp>
          <p:nvSpPr>
            <p:cNvPr id="326664" name="Rectangle 8"/>
            <p:cNvSpPr>
              <a:spLocks noChangeArrowheads="1"/>
            </p:cNvSpPr>
            <p:nvPr/>
          </p:nvSpPr>
          <p:spPr bwMode="auto">
            <a:xfrm>
              <a:off x="2045" y="2304"/>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Minus</a:t>
              </a:r>
            </a:p>
          </p:txBody>
        </p:sp>
        <p:sp>
          <p:nvSpPr>
            <p:cNvPr id="326665" name="Rectangle 9"/>
            <p:cNvSpPr>
              <a:spLocks noChangeArrowheads="1"/>
            </p:cNvSpPr>
            <p:nvPr/>
          </p:nvSpPr>
          <p:spPr bwMode="auto">
            <a:xfrm>
              <a:off x="2045" y="1728"/>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Equal</a:t>
              </a:r>
            </a:p>
          </p:txBody>
        </p:sp>
        <p:sp>
          <p:nvSpPr>
            <p:cNvPr id="326666" name="Rectangle 10"/>
            <p:cNvSpPr>
              <a:spLocks noChangeArrowheads="1"/>
            </p:cNvSpPr>
            <p:nvPr/>
          </p:nvSpPr>
          <p:spPr bwMode="auto">
            <a:xfrm>
              <a:off x="2045" y="2592"/>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Overflow</a:t>
              </a:r>
            </a:p>
          </p:txBody>
        </p:sp>
        <p:sp>
          <p:nvSpPr>
            <p:cNvPr id="326667" name="Rectangle 11"/>
            <p:cNvSpPr>
              <a:spLocks noChangeArrowheads="1"/>
            </p:cNvSpPr>
            <p:nvPr/>
          </p:nvSpPr>
          <p:spPr bwMode="auto">
            <a:xfrm>
              <a:off x="2045" y="2736"/>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No overflow</a:t>
              </a:r>
            </a:p>
          </p:txBody>
        </p:sp>
        <p:sp>
          <p:nvSpPr>
            <p:cNvPr id="326668" name="Rectangle 12"/>
            <p:cNvSpPr>
              <a:spLocks noChangeArrowheads="1"/>
            </p:cNvSpPr>
            <p:nvPr/>
          </p:nvSpPr>
          <p:spPr bwMode="auto">
            <a:xfrm>
              <a:off x="2045" y="2880"/>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Unsigned higher</a:t>
              </a:r>
            </a:p>
          </p:txBody>
        </p:sp>
        <p:sp>
          <p:nvSpPr>
            <p:cNvPr id="326669" name="Rectangle 13"/>
            <p:cNvSpPr>
              <a:spLocks noChangeArrowheads="1"/>
            </p:cNvSpPr>
            <p:nvPr/>
          </p:nvSpPr>
          <p:spPr bwMode="auto">
            <a:xfrm>
              <a:off x="2045" y="3024"/>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Unsigned lower or same</a:t>
              </a:r>
            </a:p>
          </p:txBody>
        </p:sp>
        <p:sp>
          <p:nvSpPr>
            <p:cNvPr id="326670" name="Rectangle 14"/>
            <p:cNvSpPr>
              <a:spLocks noChangeArrowheads="1"/>
            </p:cNvSpPr>
            <p:nvPr/>
          </p:nvSpPr>
          <p:spPr bwMode="auto">
            <a:xfrm>
              <a:off x="2045" y="2448"/>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Positive or Zero</a:t>
              </a:r>
            </a:p>
          </p:txBody>
        </p:sp>
        <p:sp>
          <p:nvSpPr>
            <p:cNvPr id="326671" name="Rectangle 15"/>
            <p:cNvSpPr>
              <a:spLocks noChangeArrowheads="1"/>
            </p:cNvSpPr>
            <p:nvPr/>
          </p:nvSpPr>
          <p:spPr bwMode="auto">
            <a:xfrm>
              <a:off x="2045" y="3312"/>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Less than</a:t>
              </a:r>
            </a:p>
          </p:txBody>
        </p:sp>
        <p:sp>
          <p:nvSpPr>
            <p:cNvPr id="326672" name="Rectangle 16"/>
            <p:cNvSpPr>
              <a:spLocks noChangeArrowheads="1"/>
            </p:cNvSpPr>
            <p:nvPr/>
          </p:nvSpPr>
          <p:spPr bwMode="auto">
            <a:xfrm>
              <a:off x="2045" y="3456"/>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Greater than</a:t>
              </a:r>
            </a:p>
          </p:txBody>
        </p:sp>
        <p:sp>
          <p:nvSpPr>
            <p:cNvPr id="326673" name="Rectangle 17"/>
            <p:cNvSpPr>
              <a:spLocks noChangeArrowheads="1"/>
            </p:cNvSpPr>
            <p:nvPr/>
          </p:nvSpPr>
          <p:spPr bwMode="auto">
            <a:xfrm>
              <a:off x="2045" y="3600"/>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Less than or equal</a:t>
              </a:r>
            </a:p>
          </p:txBody>
        </p:sp>
        <p:sp>
          <p:nvSpPr>
            <p:cNvPr id="326674" name="Rectangle 18"/>
            <p:cNvSpPr>
              <a:spLocks noChangeArrowheads="1"/>
            </p:cNvSpPr>
            <p:nvPr/>
          </p:nvSpPr>
          <p:spPr bwMode="auto">
            <a:xfrm>
              <a:off x="2045" y="3744"/>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Always</a:t>
              </a:r>
            </a:p>
          </p:txBody>
        </p:sp>
        <p:sp>
          <p:nvSpPr>
            <p:cNvPr id="326675" name="Rectangle 19"/>
            <p:cNvSpPr>
              <a:spLocks noChangeArrowheads="1"/>
            </p:cNvSpPr>
            <p:nvPr/>
          </p:nvSpPr>
          <p:spPr bwMode="auto">
            <a:xfrm>
              <a:off x="2045" y="3168"/>
              <a:ext cx="1503" cy="144"/>
            </a:xfrm>
            <a:prstGeom prst="rect">
              <a:avLst/>
            </a:prstGeom>
            <a:noFill/>
            <a:ln w="12700">
              <a:solidFill>
                <a:schemeClr val="tx1"/>
              </a:solidFill>
              <a:miter lim="800000"/>
              <a:headEnd/>
              <a:tailEnd/>
            </a:ln>
            <a:effectLst/>
          </p:spPr>
          <p:txBody>
            <a:bodyPr wrap="none" anchor="ctr"/>
            <a:lstStyle/>
            <a:p>
              <a:r>
                <a:rPr lang="en-US" b="0">
                  <a:latin typeface="Times New Roman" panose="02020603050405020304" pitchFamily="18" charset="0"/>
                  <a:cs typeface="Times New Roman" panose="02020603050405020304" pitchFamily="18" charset="0"/>
                </a:rPr>
                <a:t>Greater or equal</a:t>
              </a:r>
            </a:p>
          </p:txBody>
        </p:sp>
        <p:sp>
          <p:nvSpPr>
            <p:cNvPr id="326676" name="Rectangle 20"/>
            <p:cNvSpPr>
              <a:spLocks noChangeArrowheads="1"/>
            </p:cNvSpPr>
            <p:nvPr/>
          </p:nvSpPr>
          <p:spPr bwMode="auto">
            <a:xfrm>
              <a:off x="1488" y="1728"/>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EQ</a:t>
              </a:r>
            </a:p>
          </p:txBody>
        </p:sp>
        <p:sp>
          <p:nvSpPr>
            <p:cNvPr id="326677" name="Rectangle 21"/>
            <p:cNvSpPr>
              <a:spLocks noChangeArrowheads="1"/>
            </p:cNvSpPr>
            <p:nvPr/>
          </p:nvSpPr>
          <p:spPr bwMode="auto">
            <a:xfrm>
              <a:off x="1488" y="1872"/>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NE</a:t>
              </a:r>
            </a:p>
          </p:txBody>
        </p:sp>
        <p:sp>
          <p:nvSpPr>
            <p:cNvPr id="326678" name="Rectangle 22"/>
            <p:cNvSpPr>
              <a:spLocks noChangeArrowheads="1"/>
            </p:cNvSpPr>
            <p:nvPr/>
          </p:nvSpPr>
          <p:spPr bwMode="auto">
            <a:xfrm>
              <a:off x="1488" y="2016"/>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CS/HS</a:t>
              </a:r>
            </a:p>
          </p:txBody>
        </p:sp>
        <p:sp>
          <p:nvSpPr>
            <p:cNvPr id="326679" name="Rectangle 23"/>
            <p:cNvSpPr>
              <a:spLocks noChangeArrowheads="1"/>
            </p:cNvSpPr>
            <p:nvPr/>
          </p:nvSpPr>
          <p:spPr bwMode="auto">
            <a:xfrm>
              <a:off x="1488" y="2160"/>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CC/LO</a:t>
              </a:r>
            </a:p>
          </p:txBody>
        </p:sp>
        <p:sp>
          <p:nvSpPr>
            <p:cNvPr id="326680" name="Rectangle 24"/>
            <p:cNvSpPr>
              <a:spLocks noChangeArrowheads="1"/>
            </p:cNvSpPr>
            <p:nvPr/>
          </p:nvSpPr>
          <p:spPr bwMode="auto">
            <a:xfrm>
              <a:off x="1488" y="2448"/>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PL</a:t>
              </a:r>
            </a:p>
          </p:txBody>
        </p:sp>
        <p:sp>
          <p:nvSpPr>
            <p:cNvPr id="326681" name="Rectangle 25"/>
            <p:cNvSpPr>
              <a:spLocks noChangeArrowheads="1"/>
            </p:cNvSpPr>
            <p:nvPr/>
          </p:nvSpPr>
          <p:spPr bwMode="auto">
            <a:xfrm>
              <a:off x="1488" y="2592"/>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VS</a:t>
              </a:r>
            </a:p>
          </p:txBody>
        </p:sp>
        <p:sp>
          <p:nvSpPr>
            <p:cNvPr id="326682" name="Rectangle 26"/>
            <p:cNvSpPr>
              <a:spLocks noChangeArrowheads="1"/>
            </p:cNvSpPr>
            <p:nvPr/>
          </p:nvSpPr>
          <p:spPr bwMode="auto">
            <a:xfrm>
              <a:off x="1488" y="2880"/>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HI</a:t>
              </a:r>
            </a:p>
          </p:txBody>
        </p:sp>
        <p:sp>
          <p:nvSpPr>
            <p:cNvPr id="326683" name="Rectangle 27"/>
            <p:cNvSpPr>
              <a:spLocks noChangeArrowheads="1"/>
            </p:cNvSpPr>
            <p:nvPr/>
          </p:nvSpPr>
          <p:spPr bwMode="auto">
            <a:xfrm>
              <a:off x="1488" y="3024"/>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LS</a:t>
              </a:r>
            </a:p>
          </p:txBody>
        </p:sp>
        <p:sp>
          <p:nvSpPr>
            <p:cNvPr id="326684" name="Rectangle 28"/>
            <p:cNvSpPr>
              <a:spLocks noChangeArrowheads="1"/>
            </p:cNvSpPr>
            <p:nvPr/>
          </p:nvSpPr>
          <p:spPr bwMode="auto">
            <a:xfrm>
              <a:off x="1488" y="3168"/>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GE</a:t>
              </a:r>
            </a:p>
          </p:txBody>
        </p:sp>
        <p:sp>
          <p:nvSpPr>
            <p:cNvPr id="326685" name="Rectangle 29"/>
            <p:cNvSpPr>
              <a:spLocks noChangeArrowheads="1"/>
            </p:cNvSpPr>
            <p:nvPr/>
          </p:nvSpPr>
          <p:spPr bwMode="auto">
            <a:xfrm>
              <a:off x="1488" y="3312"/>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LT</a:t>
              </a:r>
            </a:p>
          </p:txBody>
        </p:sp>
        <p:sp>
          <p:nvSpPr>
            <p:cNvPr id="326686" name="Rectangle 30"/>
            <p:cNvSpPr>
              <a:spLocks noChangeArrowheads="1"/>
            </p:cNvSpPr>
            <p:nvPr/>
          </p:nvSpPr>
          <p:spPr bwMode="auto">
            <a:xfrm>
              <a:off x="1488" y="3456"/>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GT</a:t>
              </a:r>
            </a:p>
          </p:txBody>
        </p:sp>
        <p:sp>
          <p:nvSpPr>
            <p:cNvPr id="326687" name="Rectangle 31"/>
            <p:cNvSpPr>
              <a:spLocks noChangeArrowheads="1"/>
            </p:cNvSpPr>
            <p:nvPr/>
          </p:nvSpPr>
          <p:spPr bwMode="auto">
            <a:xfrm>
              <a:off x="1488" y="3600"/>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LE</a:t>
              </a:r>
            </a:p>
          </p:txBody>
        </p:sp>
        <p:sp>
          <p:nvSpPr>
            <p:cNvPr id="326688" name="Rectangle 32"/>
            <p:cNvSpPr>
              <a:spLocks noChangeArrowheads="1"/>
            </p:cNvSpPr>
            <p:nvPr/>
          </p:nvSpPr>
          <p:spPr bwMode="auto">
            <a:xfrm>
              <a:off x="1488" y="3744"/>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AL</a:t>
              </a:r>
            </a:p>
          </p:txBody>
        </p:sp>
        <p:sp>
          <p:nvSpPr>
            <p:cNvPr id="326689" name="Rectangle 33"/>
            <p:cNvSpPr>
              <a:spLocks noChangeArrowheads="1"/>
            </p:cNvSpPr>
            <p:nvPr/>
          </p:nvSpPr>
          <p:spPr bwMode="auto">
            <a:xfrm>
              <a:off x="1488" y="2304"/>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MI</a:t>
              </a:r>
            </a:p>
          </p:txBody>
        </p:sp>
        <p:sp>
          <p:nvSpPr>
            <p:cNvPr id="326690" name="Rectangle 34"/>
            <p:cNvSpPr>
              <a:spLocks noChangeArrowheads="1"/>
            </p:cNvSpPr>
            <p:nvPr/>
          </p:nvSpPr>
          <p:spPr bwMode="auto">
            <a:xfrm>
              <a:off x="1488" y="2736"/>
              <a:ext cx="557" cy="144"/>
            </a:xfrm>
            <a:prstGeom prst="rect">
              <a:avLst/>
            </a:prstGeom>
            <a:noFill/>
            <a:ln w="12700">
              <a:solidFill>
                <a:schemeClr val="tx1"/>
              </a:solidFill>
              <a:miter lim="800000"/>
              <a:headEnd/>
              <a:tailEnd/>
            </a:ln>
            <a:effectLst/>
          </p:spPr>
          <p:txBody>
            <a:bodyPr wrap="none" anchor="ctr"/>
            <a:lstStyle/>
            <a:p>
              <a:r>
                <a:rPr lang="en-US" sz="1600">
                  <a:latin typeface="Times New Roman" panose="02020603050405020304" pitchFamily="18" charset="0"/>
                  <a:cs typeface="Times New Roman" panose="02020603050405020304" pitchFamily="18" charset="0"/>
                </a:rPr>
                <a:t>VC</a:t>
              </a:r>
            </a:p>
          </p:txBody>
        </p:sp>
        <p:sp>
          <p:nvSpPr>
            <p:cNvPr id="326691" name="Rectangle 35"/>
            <p:cNvSpPr>
              <a:spLocks noChangeArrowheads="1"/>
            </p:cNvSpPr>
            <p:nvPr/>
          </p:nvSpPr>
          <p:spPr bwMode="auto">
            <a:xfrm>
              <a:off x="1488" y="1584"/>
              <a:ext cx="557"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Suffix</a:t>
              </a:r>
            </a:p>
          </p:txBody>
        </p:sp>
        <p:sp>
          <p:nvSpPr>
            <p:cNvPr id="326692" name="Rectangle 36"/>
            <p:cNvSpPr>
              <a:spLocks noChangeArrowheads="1"/>
            </p:cNvSpPr>
            <p:nvPr/>
          </p:nvSpPr>
          <p:spPr bwMode="auto">
            <a:xfrm>
              <a:off x="2045" y="1584"/>
              <a:ext cx="1503"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Description</a:t>
              </a:r>
            </a:p>
          </p:txBody>
        </p:sp>
        <p:sp>
          <p:nvSpPr>
            <p:cNvPr id="326693" name="Rectangle 37"/>
            <p:cNvSpPr>
              <a:spLocks noChangeArrowheads="1"/>
            </p:cNvSpPr>
            <p:nvPr/>
          </p:nvSpPr>
          <p:spPr bwMode="auto">
            <a:xfrm>
              <a:off x="3548" y="1872"/>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Z=0</a:t>
              </a:r>
            </a:p>
          </p:txBody>
        </p:sp>
        <p:sp>
          <p:nvSpPr>
            <p:cNvPr id="326694" name="Rectangle 38"/>
            <p:cNvSpPr>
              <a:spLocks noChangeArrowheads="1"/>
            </p:cNvSpPr>
            <p:nvPr/>
          </p:nvSpPr>
          <p:spPr bwMode="auto">
            <a:xfrm>
              <a:off x="3548" y="2016"/>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C=1</a:t>
              </a:r>
            </a:p>
          </p:txBody>
        </p:sp>
        <p:sp>
          <p:nvSpPr>
            <p:cNvPr id="326695" name="Rectangle 39"/>
            <p:cNvSpPr>
              <a:spLocks noChangeArrowheads="1"/>
            </p:cNvSpPr>
            <p:nvPr/>
          </p:nvSpPr>
          <p:spPr bwMode="auto">
            <a:xfrm>
              <a:off x="3548" y="2160"/>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C=0</a:t>
              </a:r>
            </a:p>
          </p:txBody>
        </p:sp>
        <p:sp>
          <p:nvSpPr>
            <p:cNvPr id="326696" name="Rectangle 40"/>
            <p:cNvSpPr>
              <a:spLocks noChangeArrowheads="1"/>
            </p:cNvSpPr>
            <p:nvPr/>
          </p:nvSpPr>
          <p:spPr bwMode="auto">
            <a:xfrm>
              <a:off x="3548" y="1728"/>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Z=1</a:t>
              </a:r>
            </a:p>
          </p:txBody>
        </p:sp>
        <p:sp>
          <p:nvSpPr>
            <p:cNvPr id="326697" name="Rectangle 41"/>
            <p:cNvSpPr>
              <a:spLocks noChangeArrowheads="1"/>
            </p:cNvSpPr>
            <p:nvPr/>
          </p:nvSpPr>
          <p:spPr bwMode="auto">
            <a:xfrm>
              <a:off x="3548" y="1584"/>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Flags tested</a:t>
              </a:r>
            </a:p>
          </p:txBody>
        </p:sp>
        <p:sp>
          <p:nvSpPr>
            <p:cNvPr id="326698" name="Rectangle 42"/>
            <p:cNvSpPr>
              <a:spLocks noChangeArrowheads="1"/>
            </p:cNvSpPr>
            <p:nvPr/>
          </p:nvSpPr>
          <p:spPr bwMode="auto">
            <a:xfrm>
              <a:off x="3548" y="2304"/>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N=1</a:t>
              </a:r>
            </a:p>
          </p:txBody>
        </p:sp>
        <p:sp>
          <p:nvSpPr>
            <p:cNvPr id="326699" name="Rectangle 43"/>
            <p:cNvSpPr>
              <a:spLocks noChangeArrowheads="1"/>
            </p:cNvSpPr>
            <p:nvPr/>
          </p:nvSpPr>
          <p:spPr bwMode="auto">
            <a:xfrm>
              <a:off x="3548" y="2448"/>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N=0</a:t>
              </a:r>
            </a:p>
          </p:txBody>
        </p:sp>
        <p:sp>
          <p:nvSpPr>
            <p:cNvPr id="326700" name="Rectangle 44"/>
            <p:cNvSpPr>
              <a:spLocks noChangeArrowheads="1"/>
            </p:cNvSpPr>
            <p:nvPr/>
          </p:nvSpPr>
          <p:spPr bwMode="auto">
            <a:xfrm>
              <a:off x="3548" y="2592"/>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V=1</a:t>
              </a:r>
            </a:p>
          </p:txBody>
        </p:sp>
        <p:sp>
          <p:nvSpPr>
            <p:cNvPr id="326701" name="Rectangle 45"/>
            <p:cNvSpPr>
              <a:spLocks noChangeArrowheads="1"/>
            </p:cNvSpPr>
            <p:nvPr/>
          </p:nvSpPr>
          <p:spPr bwMode="auto">
            <a:xfrm>
              <a:off x="3548" y="2736"/>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V=0</a:t>
              </a:r>
            </a:p>
          </p:txBody>
        </p:sp>
        <p:sp>
          <p:nvSpPr>
            <p:cNvPr id="326702" name="Rectangle 46"/>
            <p:cNvSpPr>
              <a:spLocks noChangeArrowheads="1"/>
            </p:cNvSpPr>
            <p:nvPr/>
          </p:nvSpPr>
          <p:spPr bwMode="auto">
            <a:xfrm>
              <a:off x="3548" y="2880"/>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C=1 &amp; Z=0</a:t>
              </a:r>
            </a:p>
          </p:txBody>
        </p:sp>
        <p:sp>
          <p:nvSpPr>
            <p:cNvPr id="326703" name="Rectangle 47"/>
            <p:cNvSpPr>
              <a:spLocks noChangeArrowheads="1"/>
            </p:cNvSpPr>
            <p:nvPr/>
          </p:nvSpPr>
          <p:spPr bwMode="auto">
            <a:xfrm>
              <a:off x="3548" y="3024"/>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C=0 or Z=1</a:t>
              </a:r>
            </a:p>
          </p:txBody>
        </p:sp>
        <p:sp>
          <p:nvSpPr>
            <p:cNvPr id="326704" name="Rectangle 48"/>
            <p:cNvSpPr>
              <a:spLocks noChangeArrowheads="1"/>
            </p:cNvSpPr>
            <p:nvPr/>
          </p:nvSpPr>
          <p:spPr bwMode="auto">
            <a:xfrm>
              <a:off x="3548" y="3168"/>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N=V</a:t>
              </a:r>
            </a:p>
          </p:txBody>
        </p:sp>
        <p:sp>
          <p:nvSpPr>
            <p:cNvPr id="326705" name="Rectangle 49"/>
            <p:cNvSpPr>
              <a:spLocks noChangeArrowheads="1"/>
            </p:cNvSpPr>
            <p:nvPr/>
          </p:nvSpPr>
          <p:spPr bwMode="auto">
            <a:xfrm>
              <a:off x="3548" y="3312"/>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N!=V</a:t>
              </a:r>
            </a:p>
          </p:txBody>
        </p:sp>
        <p:sp>
          <p:nvSpPr>
            <p:cNvPr id="326706" name="Rectangle 50"/>
            <p:cNvSpPr>
              <a:spLocks noChangeArrowheads="1"/>
            </p:cNvSpPr>
            <p:nvPr/>
          </p:nvSpPr>
          <p:spPr bwMode="auto">
            <a:xfrm>
              <a:off x="3548" y="3456"/>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Z=0 &amp; N=V</a:t>
              </a:r>
            </a:p>
          </p:txBody>
        </p:sp>
        <p:sp>
          <p:nvSpPr>
            <p:cNvPr id="326707" name="Rectangle 51"/>
            <p:cNvSpPr>
              <a:spLocks noChangeArrowheads="1"/>
            </p:cNvSpPr>
            <p:nvPr/>
          </p:nvSpPr>
          <p:spPr bwMode="auto">
            <a:xfrm>
              <a:off x="3548" y="3600"/>
              <a:ext cx="724" cy="144"/>
            </a:xfrm>
            <a:prstGeom prst="rect">
              <a:avLst/>
            </a:prstGeom>
            <a:noFill/>
            <a:ln w="12700">
              <a:solidFill>
                <a:schemeClr val="tx1"/>
              </a:solidFill>
              <a:miter lim="800000"/>
              <a:headEnd/>
              <a:tailEnd/>
            </a:ln>
            <a:effectLst/>
          </p:spPr>
          <p:txBody>
            <a:bodyPr wrap="none" anchor="ctr"/>
            <a:lstStyle/>
            <a:p>
              <a:r>
                <a:rPr lang="en-US">
                  <a:latin typeface="Times New Roman" panose="02020603050405020304" pitchFamily="18" charset="0"/>
                  <a:cs typeface="Times New Roman" panose="02020603050405020304" pitchFamily="18" charset="0"/>
                </a:rPr>
                <a:t>Z=1 or N=!V</a:t>
              </a:r>
            </a:p>
          </p:txBody>
        </p:sp>
        <p:sp>
          <p:nvSpPr>
            <p:cNvPr id="326708" name="Rectangle 52"/>
            <p:cNvSpPr>
              <a:spLocks noChangeArrowheads="1"/>
            </p:cNvSpPr>
            <p:nvPr/>
          </p:nvSpPr>
          <p:spPr bwMode="auto">
            <a:xfrm>
              <a:off x="3548" y="3744"/>
              <a:ext cx="724" cy="144"/>
            </a:xfrm>
            <a:prstGeom prst="rect">
              <a:avLst/>
            </a:prstGeom>
            <a:noFill/>
            <a:ln w="12700">
              <a:solidFill>
                <a:schemeClr val="tx1"/>
              </a:solidFill>
              <a:miter lim="800000"/>
              <a:headEnd/>
              <a:tailEnd/>
            </a:ln>
            <a:effectLst/>
          </p:spPr>
          <p:txBody>
            <a:bodyPr wrap="none" anchor="ctr"/>
            <a:lstStyle/>
            <a:p>
              <a:endParaRPr lang="en-GB">
                <a:latin typeface="Times New Roman" panose="02020603050405020304" pitchFamily="18" charset="0"/>
                <a:cs typeface="Times New Roman" panose="02020603050405020304" pitchFamily="18" charset="0"/>
              </a:endParaRP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177</a:t>
            </a:fld>
            <a:endParaRPr lang="en-US"/>
          </a:p>
        </p:txBody>
      </p:sp>
    </p:spTree>
    <p:extLst>
      <p:ext uri="{BB962C8B-B14F-4D97-AF65-F5344CB8AC3E}">
        <p14:creationId xmlns:p14="http://schemas.microsoft.com/office/powerpoint/2010/main" val="2699538446"/>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865635"/>
            <a:ext cx="8229600" cy="61947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Examples of conditional execution</a:t>
            </a:r>
          </a:p>
        </p:txBody>
      </p:sp>
      <p:sp>
        <p:nvSpPr>
          <p:cNvPr id="328707" name="Rectangle 3"/>
          <p:cNvSpPr>
            <a:spLocks noGrp="1" noChangeArrowheads="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Use a sequence of several conditional instructions </a:t>
            </a:r>
          </a:p>
          <a:p>
            <a:pPr lvl="1">
              <a:buFont typeface="Wingdings" pitchFamily="2" charset="2"/>
              <a:buNone/>
            </a:pPr>
            <a:r>
              <a:rPr lang="en-US" sz="1400" b="1" dirty="0">
                <a:latin typeface="Times New Roman" panose="02020603050405020304" pitchFamily="18" charset="0"/>
                <a:cs typeface="Times New Roman" panose="02020603050405020304" pitchFamily="18" charset="0"/>
              </a:rPr>
              <a:t>	</a:t>
            </a:r>
            <a:r>
              <a:rPr lang="en-US" sz="1600" b="1" dirty="0">
                <a:solidFill>
                  <a:schemeClr val="bg2"/>
                </a:solidFill>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(a==0) </a:t>
            </a:r>
            <a:r>
              <a:rPr lang="en-US" sz="3200" dirty="0" err="1">
                <a:latin typeface="Times New Roman" panose="02020603050405020304" pitchFamily="18" charset="0"/>
                <a:cs typeface="Times New Roman" panose="02020603050405020304" pitchFamily="18" charset="0"/>
              </a:rPr>
              <a:t>func</a:t>
            </a:r>
            <a:r>
              <a:rPr lang="en-US" sz="3200" dirty="0">
                <a:latin typeface="Times New Roman" panose="02020603050405020304" pitchFamily="18" charset="0"/>
                <a:cs typeface="Times New Roman" panose="02020603050405020304" pitchFamily="18" charset="0"/>
              </a:rPr>
              <a:t>(1);</a:t>
            </a:r>
          </a:p>
          <a:p>
            <a:pPr lvl="2">
              <a:buFont typeface="Wingdings" pitchFamily="2" charset="2"/>
              <a:buNone/>
            </a:pPr>
            <a:r>
              <a:rPr lang="en-US" sz="3200" dirty="0">
                <a:latin typeface="Times New Roman" panose="02020603050405020304" pitchFamily="18" charset="0"/>
                <a:cs typeface="Times New Roman" panose="02020603050405020304" pitchFamily="18" charset="0"/>
              </a:rPr>
              <a:t>	CMP      r0,#0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MOVEQ    r0,#1</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BLEQ     </a:t>
            </a:r>
            <a:r>
              <a:rPr lang="en-US" sz="3200" dirty="0" err="1">
                <a:latin typeface="Times New Roman" panose="02020603050405020304" pitchFamily="18" charset="0"/>
                <a:cs typeface="Times New Roman" panose="02020603050405020304" pitchFamily="18" charset="0"/>
              </a:rPr>
              <a:t>func</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lvl="1">
              <a:buFont typeface="Wingdings" pitchFamily="2" charset="2"/>
              <a:buNone/>
            </a:pPr>
            <a:r>
              <a:rPr lang="en-US" sz="3200" dirty="0">
                <a:latin typeface="Times New Roman" panose="02020603050405020304" pitchFamily="18" charset="0"/>
                <a:cs typeface="Times New Roman" panose="02020603050405020304" pitchFamily="18" charset="0"/>
              </a:rPr>
              <a:t>	if (a==0) x=0;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if (a&gt;0)  x=1;</a:t>
            </a:r>
          </a:p>
          <a:p>
            <a:pPr lvl="2">
              <a:buFont typeface="Wingdings" pitchFamily="2" charset="2"/>
              <a:buNone/>
            </a:pPr>
            <a:r>
              <a:rPr lang="en-US" sz="3200" dirty="0">
                <a:latin typeface="Times New Roman" panose="02020603050405020304" pitchFamily="18" charset="0"/>
                <a:cs typeface="Times New Roman" panose="02020603050405020304" pitchFamily="18" charset="0"/>
              </a:rPr>
              <a:t>	CMP      r0,#0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MOVEQ    r1,#0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MOVGT    r1,#1</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conditional compare instructions</a:t>
            </a:r>
          </a:p>
          <a:p>
            <a:pPr lvl="1">
              <a:buFont typeface="Wingdings" pitchFamily="2" charset="2"/>
              <a:buNone/>
            </a:pPr>
            <a:r>
              <a:rPr lang="en-US" sz="3200" dirty="0">
                <a:latin typeface="Times New Roman" panose="02020603050405020304" pitchFamily="18" charset="0"/>
                <a:cs typeface="Times New Roman" panose="02020603050405020304" pitchFamily="18" charset="0"/>
              </a:rPr>
              <a:t>	if (a==4 || a==10) x=0;</a:t>
            </a:r>
          </a:p>
          <a:p>
            <a:pPr lvl="2">
              <a:buFont typeface="Wingdings" pitchFamily="2" charset="2"/>
              <a:buNone/>
            </a:pPr>
            <a:r>
              <a:rPr lang="en-US" sz="3200" dirty="0">
                <a:latin typeface="Times New Roman" panose="02020603050405020304" pitchFamily="18" charset="0"/>
                <a:cs typeface="Times New Roman" panose="02020603050405020304" pitchFamily="18" charset="0"/>
              </a:rPr>
              <a:t>	CMP      r0,#4</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CMPNE    r0,#10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MOVEQ    r1,#0</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178</a:t>
            </a:fld>
            <a:endParaRPr lang="en-US"/>
          </a:p>
        </p:txBody>
      </p:sp>
    </p:spTree>
    <p:extLst>
      <p:ext uri="{BB962C8B-B14F-4D97-AF65-F5344CB8AC3E}">
        <p14:creationId xmlns:p14="http://schemas.microsoft.com/office/powerpoint/2010/main" val="2152821684"/>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09" name="Rectangle 57"/>
          <p:cNvSpPr>
            <a:spLocks noGrp="1" noChangeArrowheads="1"/>
          </p:cNvSpPr>
          <p:nvPr>
            <p:ph type="title"/>
          </p:nvPr>
        </p:nvSpPr>
        <p:spPr>
          <a:xfrm>
            <a:off x="487363" y="764704"/>
            <a:ext cx="8229600" cy="850106"/>
          </a:xfrm>
        </p:spPr>
        <p:txBody>
          <a:bodyPr/>
          <a:lstStyle/>
          <a:p>
            <a:r>
              <a:rPr lang="en-US" dirty="0"/>
              <a:t>Branch instructions</a:t>
            </a:r>
          </a:p>
        </p:txBody>
      </p:sp>
      <p:sp>
        <p:nvSpPr>
          <p:cNvPr id="330754" name="Rectangle 2"/>
          <p:cNvSpPr>
            <a:spLocks noGrp="1" noChangeArrowheads="1"/>
          </p:cNvSpPr>
          <p:nvPr>
            <p:ph idx="1"/>
          </p:nvPr>
        </p:nvSpPr>
        <p:spPr/>
        <p:txBody>
          <a:bodyPr>
            <a:normAutofit fontScale="70000" lnSpcReduction="20000"/>
          </a:bodyPr>
          <a:lstStyle/>
          <a:p>
            <a:r>
              <a:rPr lang="en-US" dirty="0"/>
              <a:t>Branch :		</a:t>
            </a:r>
            <a:r>
              <a:rPr lang="en-US" sz="3100" dirty="0"/>
              <a:t>B{&lt;</a:t>
            </a:r>
            <a:r>
              <a:rPr lang="en-US" sz="3100" dirty="0" err="1"/>
              <a:t>cond</a:t>
            </a:r>
            <a:r>
              <a:rPr lang="en-US" sz="3100" dirty="0"/>
              <a:t>&gt;} label</a:t>
            </a:r>
          </a:p>
          <a:p>
            <a:r>
              <a:rPr lang="en-US" sz="3100" dirty="0"/>
              <a:t>Branch with Link :	BL{&lt;</a:t>
            </a:r>
            <a:r>
              <a:rPr lang="en-US" sz="3100" dirty="0" err="1"/>
              <a:t>cond</a:t>
            </a:r>
            <a:r>
              <a:rPr lang="en-US" sz="3100" dirty="0"/>
              <a:t>&gt;} </a:t>
            </a:r>
            <a:r>
              <a:rPr lang="en-US" sz="3100" dirty="0" err="1"/>
              <a:t>subroutine_label</a:t>
            </a:r>
            <a:endParaRPr lang="en-US" sz="3100" dirty="0"/>
          </a:p>
          <a:p>
            <a:endParaRPr lang="en-US" sz="3100" dirty="0"/>
          </a:p>
          <a:p>
            <a:endParaRPr lang="en-US" dirty="0"/>
          </a:p>
          <a:p>
            <a:endParaRPr lang="en-US" dirty="0"/>
          </a:p>
          <a:p>
            <a:endParaRPr lang="en-US" dirty="0"/>
          </a:p>
          <a:p>
            <a:endParaRPr lang="en-US" dirty="0"/>
          </a:p>
          <a:p>
            <a:endParaRPr lang="en-US" dirty="0"/>
          </a:p>
          <a:p>
            <a:endParaRPr lang="en-US" dirty="0"/>
          </a:p>
          <a:p>
            <a:r>
              <a:rPr lang="en-US" b="1" dirty="0" smtClean="0"/>
              <a:t> Branch with link</a:t>
            </a:r>
            <a:r>
              <a:rPr lang="en-US" dirty="0" smtClean="0"/>
              <a:t> (BL) copies the address of the next instruction (after the BL) into the </a:t>
            </a:r>
            <a:r>
              <a:rPr lang="en-US" b="1" dirty="0" smtClean="0"/>
              <a:t>link</a:t>
            </a:r>
            <a:r>
              <a:rPr lang="en-US" dirty="0" smtClean="0"/>
              <a:t> register. The </a:t>
            </a:r>
            <a:r>
              <a:rPr lang="en-US" b="1" dirty="0" smtClean="0"/>
              <a:t>branch</a:t>
            </a:r>
            <a:r>
              <a:rPr lang="en-US" dirty="0" smtClean="0"/>
              <a:t> instruction doesn't. BL would be used for a subroutine call.</a:t>
            </a:r>
            <a:endParaRPr lang="en-US" dirty="0"/>
          </a:p>
        </p:txBody>
      </p:sp>
      <p:sp>
        <p:nvSpPr>
          <p:cNvPr id="330755"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6"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7"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8"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9" name="Rectangle 7"/>
          <p:cNvSpPr>
            <a:spLocks noChangeArrowheads="1"/>
          </p:cNvSpPr>
          <p:nvPr/>
        </p:nvSpPr>
        <p:spPr bwMode="auto">
          <a:xfrm>
            <a:off x="1250950" y="2803525"/>
            <a:ext cx="6624638" cy="352425"/>
          </a:xfrm>
          <a:prstGeom prst="rect">
            <a:avLst/>
          </a:prstGeom>
          <a:noFill/>
          <a:ln w="12700">
            <a:solidFill>
              <a:schemeClr val="tx1"/>
            </a:solidFill>
            <a:miter lim="800000"/>
            <a:headEnd/>
            <a:tailEnd/>
          </a:ln>
          <a:effectLst/>
        </p:spPr>
        <p:txBody>
          <a:bodyPr wrap="none" anchor="ctr"/>
          <a:lstStyle/>
          <a:p>
            <a:endParaRPr lang="en-IN"/>
          </a:p>
        </p:txBody>
      </p:sp>
      <p:sp>
        <p:nvSpPr>
          <p:cNvPr id="330760" name="Line 8"/>
          <p:cNvSpPr>
            <a:spLocks noChangeShapeType="1"/>
          </p:cNvSpPr>
          <p:nvPr/>
        </p:nvSpPr>
        <p:spPr bwMode="auto">
          <a:xfrm>
            <a:off x="292258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1" name="Line 9"/>
          <p:cNvSpPr>
            <a:spLocks noChangeShapeType="1"/>
          </p:cNvSpPr>
          <p:nvPr/>
        </p:nvSpPr>
        <p:spPr bwMode="auto">
          <a:xfrm>
            <a:off x="270033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2" name="Line 10"/>
          <p:cNvSpPr>
            <a:spLocks noChangeShapeType="1"/>
          </p:cNvSpPr>
          <p:nvPr/>
        </p:nvSpPr>
        <p:spPr bwMode="auto">
          <a:xfrm>
            <a:off x="24892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3" name="Line 11"/>
          <p:cNvSpPr>
            <a:spLocks noChangeShapeType="1"/>
          </p:cNvSpPr>
          <p:nvPr/>
        </p:nvSpPr>
        <p:spPr bwMode="auto">
          <a:xfrm>
            <a:off x="3119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4" name="Line 12"/>
          <p:cNvSpPr>
            <a:spLocks noChangeShapeType="1"/>
          </p:cNvSpPr>
          <p:nvPr/>
        </p:nvSpPr>
        <p:spPr bwMode="auto">
          <a:xfrm>
            <a:off x="33305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5" name="Line 13"/>
          <p:cNvSpPr>
            <a:spLocks noChangeShapeType="1"/>
          </p:cNvSpPr>
          <p:nvPr/>
        </p:nvSpPr>
        <p:spPr bwMode="auto">
          <a:xfrm>
            <a:off x="39862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6" name="Line 14"/>
          <p:cNvSpPr>
            <a:spLocks noChangeShapeType="1"/>
          </p:cNvSpPr>
          <p:nvPr/>
        </p:nvSpPr>
        <p:spPr bwMode="auto">
          <a:xfrm>
            <a:off x="41814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7" name="Line 15"/>
          <p:cNvSpPr>
            <a:spLocks noChangeShapeType="1"/>
          </p:cNvSpPr>
          <p:nvPr/>
        </p:nvSpPr>
        <p:spPr bwMode="auto">
          <a:xfrm>
            <a:off x="43799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8" name="Line 16"/>
          <p:cNvSpPr>
            <a:spLocks noChangeShapeType="1"/>
          </p:cNvSpPr>
          <p:nvPr/>
        </p:nvSpPr>
        <p:spPr bwMode="auto">
          <a:xfrm>
            <a:off x="48244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9" name="Line 17"/>
          <p:cNvSpPr>
            <a:spLocks noChangeShapeType="1"/>
          </p:cNvSpPr>
          <p:nvPr/>
        </p:nvSpPr>
        <p:spPr bwMode="auto">
          <a:xfrm>
            <a:off x="50355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0" name="Line 18"/>
          <p:cNvSpPr>
            <a:spLocks noChangeShapeType="1"/>
          </p:cNvSpPr>
          <p:nvPr/>
        </p:nvSpPr>
        <p:spPr bwMode="auto">
          <a:xfrm>
            <a:off x="52451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1" name="Line 19"/>
          <p:cNvSpPr>
            <a:spLocks noChangeShapeType="1"/>
          </p:cNvSpPr>
          <p:nvPr/>
        </p:nvSpPr>
        <p:spPr bwMode="auto">
          <a:xfrm>
            <a:off x="5665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2" name="Line 20"/>
          <p:cNvSpPr>
            <a:spLocks noChangeShapeType="1"/>
          </p:cNvSpPr>
          <p:nvPr/>
        </p:nvSpPr>
        <p:spPr bwMode="auto">
          <a:xfrm>
            <a:off x="58737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3" name="Line 21"/>
          <p:cNvSpPr>
            <a:spLocks noChangeShapeType="1"/>
          </p:cNvSpPr>
          <p:nvPr/>
        </p:nvSpPr>
        <p:spPr bwMode="auto">
          <a:xfrm>
            <a:off x="60848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4" name="Line 22"/>
          <p:cNvSpPr>
            <a:spLocks noChangeShapeType="1"/>
          </p:cNvSpPr>
          <p:nvPr/>
        </p:nvSpPr>
        <p:spPr bwMode="auto">
          <a:xfrm>
            <a:off x="71342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5" name="Line 23"/>
          <p:cNvSpPr>
            <a:spLocks noChangeShapeType="1"/>
          </p:cNvSpPr>
          <p:nvPr/>
        </p:nvSpPr>
        <p:spPr bwMode="auto">
          <a:xfrm>
            <a:off x="73183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6" name="Line 24"/>
          <p:cNvSpPr>
            <a:spLocks noChangeShapeType="1"/>
          </p:cNvSpPr>
          <p:nvPr/>
        </p:nvSpPr>
        <p:spPr bwMode="auto">
          <a:xfrm>
            <a:off x="7513638" y="2824163"/>
            <a:ext cx="0" cy="904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7" name="Line 25"/>
          <p:cNvSpPr>
            <a:spLocks noChangeShapeType="1"/>
          </p:cNvSpPr>
          <p:nvPr/>
        </p:nvSpPr>
        <p:spPr bwMode="auto">
          <a:xfrm>
            <a:off x="7697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8" name="Rectangle 26"/>
          <p:cNvSpPr>
            <a:spLocks noChangeArrowheads="1"/>
          </p:cNvSpPr>
          <p:nvPr/>
        </p:nvSpPr>
        <p:spPr bwMode="auto">
          <a:xfrm>
            <a:off x="186213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28</a:t>
            </a:r>
          </a:p>
        </p:txBody>
      </p:sp>
      <p:sp>
        <p:nvSpPr>
          <p:cNvPr id="330779" name="Rectangle 27"/>
          <p:cNvSpPr>
            <a:spLocks noChangeArrowheads="1"/>
          </p:cNvSpPr>
          <p:nvPr/>
        </p:nvSpPr>
        <p:spPr bwMode="auto">
          <a:xfrm>
            <a:off x="1219200"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31</a:t>
            </a:r>
          </a:p>
        </p:txBody>
      </p:sp>
      <p:sp>
        <p:nvSpPr>
          <p:cNvPr id="330780" name="Rectangle 28"/>
          <p:cNvSpPr>
            <a:spLocks noChangeArrowheads="1"/>
          </p:cNvSpPr>
          <p:nvPr/>
        </p:nvSpPr>
        <p:spPr bwMode="auto">
          <a:xfrm>
            <a:off x="270192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24</a:t>
            </a:r>
          </a:p>
        </p:txBody>
      </p:sp>
      <p:sp>
        <p:nvSpPr>
          <p:cNvPr id="330781" name="Rectangle 29"/>
          <p:cNvSpPr>
            <a:spLocks noChangeArrowheads="1"/>
          </p:cNvSpPr>
          <p:nvPr/>
        </p:nvSpPr>
        <p:spPr bwMode="auto">
          <a:xfrm>
            <a:off x="7697788" y="2592388"/>
            <a:ext cx="20320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0</a:t>
            </a:r>
          </a:p>
        </p:txBody>
      </p:sp>
      <p:sp>
        <p:nvSpPr>
          <p:cNvPr id="330782" name="Line 30"/>
          <p:cNvSpPr>
            <a:spLocks noChangeShapeType="1"/>
          </p:cNvSpPr>
          <p:nvPr/>
        </p:nvSpPr>
        <p:spPr bwMode="auto">
          <a:xfrm>
            <a:off x="22812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3" name="Line 31"/>
          <p:cNvSpPr>
            <a:spLocks noChangeShapeType="1"/>
          </p:cNvSpPr>
          <p:nvPr/>
        </p:nvSpPr>
        <p:spPr bwMode="auto">
          <a:xfrm>
            <a:off x="12446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4" name="Line 32"/>
          <p:cNvSpPr>
            <a:spLocks noChangeShapeType="1"/>
          </p:cNvSpPr>
          <p:nvPr/>
        </p:nvSpPr>
        <p:spPr bwMode="auto">
          <a:xfrm>
            <a:off x="14541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5" name="Line 33"/>
          <p:cNvSpPr>
            <a:spLocks noChangeShapeType="1"/>
          </p:cNvSpPr>
          <p:nvPr/>
        </p:nvSpPr>
        <p:spPr bwMode="auto">
          <a:xfrm>
            <a:off x="16637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6" name="Line 34"/>
          <p:cNvSpPr>
            <a:spLocks noChangeShapeType="1"/>
          </p:cNvSpPr>
          <p:nvPr/>
        </p:nvSpPr>
        <p:spPr bwMode="auto">
          <a:xfrm>
            <a:off x="18732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7" name="Line 35"/>
          <p:cNvSpPr>
            <a:spLocks noChangeShapeType="1"/>
          </p:cNvSpPr>
          <p:nvPr/>
        </p:nvSpPr>
        <p:spPr bwMode="auto">
          <a:xfrm>
            <a:off x="2082800"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88" name="Line 36"/>
          <p:cNvSpPr>
            <a:spLocks noChangeShapeType="1"/>
          </p:cNvSpPr>
          <p:nvPr/>
        </p:nvSpPr>
        <p:spPr bwMode="auto">
          <a:xfrm>
            <a:off x="6294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9" name="Line 37"/>
          <p:cNvSpPr>
            <a:spLocks noChangeShapeType="1"/>
          </p:cNvSpPr>
          <p:nvPr/>
        </p:nvSpPr>
        <p:spPr bwMode="auto">
          <a:xfrm>
            <a:off x="65039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0" name="Line 38"/>
          <p:cNvSpPr>
            <a:spLocks noChangeShapeType="1"/>
          </p:cNvSpPr>
          <p:nvPr/>
        </p:nvSpPr>
        <p:spPr bwMode="auto">
          <a:xfrm>
            <a:off x="67151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1" name="Line 39"/>
          <p:cNvSpPr>
            <a:spLocks noChangeShapeType="1"/>
          </p:cNvSpPr>
          <p:nvPr/>
        </p:nvSpPr>
        <p:spPr bwMode="auto">
          <a:xfrm>
            <a:off x="69246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2" name="Line 40"/>
          <p:cNvSpPr>
            <a:spLocks noChangeShapeType="1"/>
          </p:cNvSpPr>
          <p:nvPr/>
        </p:nvSpPr>
        <p:spPr bwMode="auto">
          <a:xfrm>
            <a:off x="1244600" y="3259138"/>
            <a:ext cx="0" cy="1317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3" name="Line 41"/>
          <p:cNvSpPr>
            <a:spLocks noChangeShapeType="1"/>
          </p:cNvSpPr>
          <p:nvPr/>
        </p:nvSpPr>
        <p:spPr bwMode="auto">
          <a:xfrm>
            <a:off x="1244600" y="3386138"/>
            <a:ext cx="8382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4" name="Line 42"/>
          <p:cNvSpPr>
            <a:spLocks noChangeShapeType="1"/>
          </p:cNvSpPr>
          <p:nvPr/>
        </p:nvSpPr>
        <p:spPr bwMode="auto">
          <a:xfrm flipV="1">
            <a:off x="2082800" y="3263900"/>
            <a:ext cx="0" cy="1317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5" name="Line 43"/>
          <p:cNvSpPr>
            <a:spLocks noChangeShapeType="1"/>
          </p:cNvSpPr>
          <p:nvPr/>
        </p:nvSpPr>
        <p:spPr bwMode="auto">
          <a:xfrm>
            <a:off x="1617663" y="3386138"/>
            <a:ext cx="0" cy="481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6" name="Rectangle 44"/>
          <p:cNvSpPr>
            <a:spLocks noChangeArrowheads="1"/>
          </p:cNvSpPr>
          <p:nvPr/>
        </p:nvSpPr>
        <p:spPr bwMode="auto">
          <a:xfrm>
            <a:off x="1336675" y="2903538"/>
            <a:ext cx="6535738" cy="244475"/>
          </a:xfrm>
          <a:prstGeom prst="rect">
            <a:avLst/>
          </a:prstGeom>
          <a:noFill/>
          <a:ln w="9525">
            <a:noFill/>
            <a:miter lim="800000"/>
            <a:headEnd/>
            <a:tailEnd/>
          </a:ln>
          <a:effectLst/>
        </p:spPr>
        <p:txBody>
          <a:bodyPr lIns="66675" tIns="26988" rIns="66675" bIns="26988">
            <a:spAutoFit/>
          </a:bodyPr>
          <a:lstStyle/>
          <a:p>
            <a:pPr marL="357188" indent="-357188" defTabSz="950913">
              <a:lnSpc>
                <a:spcPct val="104000"/>
              </a:lnSpc>
              <a:spcBef>
                <a:spcPct val="52000"/>
              </a:spcBef>
            </a:pPr>
            <a:r>
              <a:rPr lang="en-US" sz="1200">
                <a:latin typeface="Arial" pitchFamily="34" charset="0"/>
              </a:rPr>
              <a:t> Cond       1   0   1   L                                                      Offset              	</a:t>
            </a:r>
          </a:p>
        </p:txBody>
      </p:sp>
      <p:sp>
        <p:nvSpPr>
          <p:cNvPr id="330797" name="Rectangle 45"/>
          <p:cNvSpPr>
            <a:spLocks noChangeArrowheads="1"/>
          </p:cNvSpPr>
          <p:nvPr/>
        </p:nvSpPr>
        <p:spPr bwMode="auto">
          <a:xfrm>
            <a:off x="3435350" y="3730625"/>
            <a:ext cx="1824038" cy="307975"/>
          </a:xfrm>
          <a:prstGeom prst="rect">
            <a:avLst/>
          </a:prstGeom>
          <a:noFill/>
          <a:ln w="9525">
            <a:noFill/>
            <a:miter lim="800000"/>
            <a:headEnd/>
            <a:tailEnd/>
          </a:ln>
          <a:effectLst/>
        </p:spPr>
        <p:txBody>
          <a:bodyPr wrap="none" lIns="66675" tIns="26988" rIns="66675" bIns="26988">
            <a:spAutoFit/>
          </a:bodyPr>
          <a:lstStyle/>
          <a:p>
            <a:pPr defTabSz="950913">
              <a:lnSpc>
                <a:spcPct val="88000"/>
              </a:lnSpc>
            </a:pPr>
            <a:r>
              <a:rPr lang="en-US" sz="1900">
                <a:latin typeface="Arial" pitchFamily="34" charset="0"/>
              </a:rPr>
              <a:t>Condition field</a:t>
            </a:r>
          </a:p>
        </p:txBody>
      </p:sp>
      <p:sp>
        <p:nvSpPr>
          <p:cNvPr id="330798" name="Line 46"/>
          <p:cNvSpPr>
            <a:spLocks noChangeShapeType="1"/>
          </p:cNvSpPr>
          <p:nvPr/>
        </p:nvSpPr>
        <p:spPr bwMode="auto">
          <a:xfrm>
            <a:off x="460216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9" name="Line 47"/>
          <p:cNvSpPr>
            <a:spLocks noChangeShapeType="1"/>
          </p:cNvSpPr>
          <p:nvPr/>
        </p:nvSpPr>
        <p:spPr bwMode="auto">
          <a:xfrm>
            <a:off x="35655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0" name="Line 48"/>
          <p:cNvSpPr>
            <a:spLocks noChangeShapeType="1"/>
          </p:cNvSpPr>
          <p:nvPr/>
        </p:nvSpPr>
        <p:spPr bwMode="auto">
          <a:xfrm>
            <a:off x="3775075" y="2800350"/>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1" name="Line 49"/>
          <p:cNvSpPr>
            <a:spLocks noChangeShapeType="1"/>
          </p:cNvSpPr>
          <p:nvPr/>
        </p:nvSpPr>
        <p:spPr bwMode="auto">
          <a:xfrm>
            <a:off x="54546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2" name="Line 50"/>
          <p:cNvSpPr>
            <a:spLocks noChangeShapeType="1"/>
          </p:cNvSpPr>
          <p:nvPr/>
        </p:nvSpPr>
        <p:spPr bwMode="auto">
          <a:xfrm>
            <a:off x="2800350" y="3276600"/>
            <a:ext cx="0" cy="1397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3" name="Line 51"/>
          <p:cNvSpPr>
            <a:spLocks noChangeShapeType="1"/>
          </p:cNvSpPr>
          <p:nvPr/>
        </p:nvSpPr>
        <p:spPr bwMode="auto">
          <a:xfrm>
            <a:off x="2797175" y="3408363"/>
            <a:ext cx="538163"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4" name="Rectangle 52"/>
          <p:cNvSpPr>
            <a:spLocks noChangeArrowheads="1"/>
          </p:cNvSpPr>
          <p:nvPr/>
        </p:nvSpPr>
        <p:spPr bwMode="auto">
          <a:xfrm>
            <a:off x="3424238" y="3244850"/>
            <a:ext cx="2743200" cy="514350"/>
          </a:xfrm>
          <a:prstGeom prst="rect">
            <a:avLst/>
          </a:prstGeom>
          <a:noFill/>
          <a:ln w="9525">
            <a:noFill/>
            <a:miter lim="800000"/>
            <a:headEnd/>
            <a:tailEnd/>
          </a:ln>
          <a:effectLst/>
        </p:spPr>
        <p:txBody>
          <a:bodyPr wrap="none" lIns="66675" tIns="26988" rIns="66675" bIns="26988">
            <a:spAutoFit/>
          </a:bodyPr>
          <a:lstStyle/>
          <a:p>
            <a:pPr defTabSz="950913">
              <a:lnSpc>
                <a:spcPct val="89000"/>
              </a:lnSpc>
            </a:pPr>
            <a:r>
              <a:rPr lang="en-US" sz="1900" dirty="0">
                <a:latin typeface="Arial" pitchFamily="34" charset="0"/>
              </a:rPr>
              <a:t>Link bit	</a:t>
            </a:r>
            <a:r>
              <a:rPr lang="en-US" sz="1500" b="0" dirty="0">
                <a:latin typeface="Arial" pitchFamily="34" charset="0"/>
              </a:rPr>
              <a:t>0 = Branch</a:t>
            </a:r>
          </a:p>
          <a:p>
            <a:pPr defTabSz="950913">
              <a:lnSpc>
                <a:spcPct val="89000"/>
              </a:lnSpc>
            </a:pPr>
            <a:r>
              <a:rPr lang="en-US" sz="1500" b="0" dirty="0">
                <a:latin typeface="Arial" pitchFamily="34" charset="0"/>
              </a:rPr>
              <a:t>	1 = Branch with link</a:t>
            </a:r>
          </a:p>
        </p:txBody>
      </p:sp>
      <p:sp>
        <p:nvSpPr>
          <p:cNvPr id="330805" name="Line 53"/>
          <p:cNvSpPr>
            <a:spLocks noChangeShapeType="1"/>
          </p:cNvSpPr>
          <p:nvPr/>
        </p:nvSpPr>
        <p:spPr bwMode="auto">
          <a:xfrm flipV="1">
            <a:off x="1612900" y="3867150"/>
            <a:ext cx="1716088" cy="15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6" name="Rectangle 54"/>
          <p:cNvSpPr>
            <a:spLocks noChangeArrowheads="1"/>
          </p:cNvSpPr>
          <p:nvPr/>
        </p:nvSpPr>
        <p:spPr bwMode="auto">
          <a:xfrm>
            <a:off x="288607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23</a:t>
            </a:r>
          </a:p>
        </p:txBody>
      </p:sp>
      <p:sp>
        <p:nvSpPr>
          <p:cNvPr id="330807" name="Rectangle 55"/>
          <p:cNvSpPr>
            <a:spLocks noChangeArrowheads="1"/>
          </p:cNvSpPr>
          <p:nvPr/>
        </p:nvSpPr>
        <p:spPr bwMode="auto">
          <a:xfrm>
            <a:off x="24780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25</a:t>
            </a:r>
          </a:p>
        </p:txBody>
      </p:sp>
      <p:sp>
        <p:nvSpPr>
          <p:cNvPr id="330808" name="Rectangle 56"/>
          <p:cNvSpPr>
            <a:spLocks noChangeArrowheads="1"/>
          </p:cNvSpPr>
          <p:nvPr/>
        </p:nvSpPr>
        <p:spPr bwMode="auto">
          <a:xfrm>
            <a:off x="20589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27</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179</a:t>
            </a:fld>
            <a:endParaRPr lang="en-US"/>
          </a:p>
        </p:txBody>
      </p:sp>
    </p:spTree>
    <p:extLst>
      <p:ext uri="{BB962C8B-B14F-4D97-AF65-F5344CB8AC3E}">
        <p14:creationId xmlns:p14="http://schemas.microsoft.com/office/powerpoint/2010/main" val="215178845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3A2210-E91C-4496-A841-12BE47D418BC}"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26627" name="Rectangle 2"/>
          <p:cNvSpPr>
            <a:spLocks noGrp="1" noChangeArrowheads="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Control unit</a:t>
            </a:r>
          </a:p>
        </p:txBody>
      </p:sp>
      <p:sp>
        <p:nvSpPr>
          <p:cNvPr id="26628" name="Rectangle 3"/>
          <p:cNvSpPr>
            <a:spLocks noGrp="1" noChangeArrowheads="1"/>
          </p:cNvSpPr>
          <p:nvPr>
            <p:ph type="body" idx="1"/>
          </p:nvPr>
        </p:nvSpPr>
        <p:spPr>
          <a:xfrm>
            <a:off x="323528" y="1417638"/>
            <a:ext cx="8568952" cy="4938712"/>
          </a:xfrm>
        </p:spPr>
        <p:txBody>
          <a:bodyPr>
            <a:noAutofit/>
          </a:bodyPr>
          <a:lstStyle/>
          <a:p>
            <a:r>
              <a:rPr lang="en-US" sz="2400" dirty="0" smtClean="0">
                <a:latin typeface="Times New Roman" panose="02020603050405020304" pitchFamily="18" charset="0"/>
                <a:cs typeface="Times New Roman" panose="02020603050405020304" pitchFamily="18" charset="0"/>
              </a:rPr>
              <a:t>Operation of a computer can be summarized as:</a:t>
            </a:r>
          </a:p>
          <a:p>
            <a:pPr lvl="1"/>
            <a:r>
              <a:rPr lang="en-US" sz="2400" dirty="0" smtClean="0">
                <a:latin typeface="Times New Roman" panose="02020603050405020304" pitchFamily="18" charset="0"/>
                <a:cs typeface="Times New Roman" panose="02020603050405020304" pitchFamily="18" charset="0"/>
              </a:rPr>
              <a:t>Accepts information from the input units (Input unit).</a:t>
            </a:r>
          </a:p>
          <a:p>
            <a:pPr lvl="1"/>
            <a:r>
              <a:rPr lang="en-US" sz="2400" dirty="0" smtClean="0">
                <a:latin typeface="Times New Roman" panose="02020603050405020304" pitchFamily="18" charset="0"/>
                <a:cs typeface="Times New Roman" panose="02020603050405020304" pitchFamily="18" charset="0"/>
              </a:rPr>
              <a:t>Stores the information (Memory).</a:t>
            </a:r>
          </a:p>
          <a:p>
            <a:pPr lvl="1"/>
            <a:r>
              <a:rPr lang="en-US" sz="2400" dirty="0" smtClean="0">
                <a:latin typeface="Times New Roman" panose="02020603050405020304" pitchFamily="18" charset="0"/>
                <a:cs typeface="Times New Roman" panose="02020603050405020304" pitchFamily="18" charset="0"/>
              </a:rPr>
              <a:t>Processes the information (ALU).</a:t>
            </a:r>
          </a:p>
          <a:p>
            <a:pPr lvl="1"/>
            <a:r>
              <a:rPr lang="en-US" sz="2400" dirty="0" smtClean="0">
                <a:latin typeface="Times New Roman" panose="02020603050405020304" pitchFamily="18" charset="0"/>
                <a:cs typeface="Times New Roman" panose="02020603050405020304" pitchFamily="18" charset="0"/>
              </a:rPr>
              <a:t>Provides processed results through the output units (Output unit).</a:t>
            </a:r>
          </a:p>
          <a:p>
            <a:r>
              <a:rPr lang="en-US" sz="2400" dirty="0" smtClean="0">
                <a:latin typeface="Times New Roman" panose="02020603050405020304" pitchFamily="18" charset="0"/>
                <a:cs typeface="Times New Roman" panose="02020603050405020304" pitchFamily="18" charset="0"/>
              </a:rPr>
              <a:t>Operations of Input unit, Memory, ALU and Output unit are coordinated by Control unit.</a:t>
            </a:r>
          </a:p>
          <a:p>
            <a:pPr algn="just"/>
            <a:r>
              <a:rPr lang="en-US" sz="2400" dirty="0" smtClean="0">
                <a:latin typeface="Times New Roman" panose="02020603050405020304" pitchFamily="18" charset="0"/>
                <a:cs typeface="Times New Roman" panose="02020603050405020304" pitchFamily="18" charset="0"/>
              </a:rPr>
              <a:t>Instructions control “what” operations take place (e.g. data transfer, processing).</a:t>
            </a:r>
          </a:p>
          <a:p>
            <a:r>
              <a:rPr lang="en-US" sz="2400" dirty="0" smtClean="0">
                <a:latin typeface="Times New Roman" panose="02020603050405020304" pitchFamily="18" charset="0"/>
                <a:cs typeface="Times New Roman" panose="02020603050405020304" pitchFamily="18" charset="0"/>
              </a:rPr>
              <a:t>Control unit generates timing signals which determines “when” a particular operation takes place. </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17782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3"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4"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5"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6" name="Rectangle 6"/>
          <p:cNvSpPr>
            <a:spLocks noGrp="1" noChangeArrowheads="1"/>
          </p:cNvSpPr>
          <p:nvPr>
            <p:ph type="title"/>
          </p:nvPr>
        </p:nvSpPr>
        <p:spPr>
          <a:xfrm>
            <a:off x="457200" y="836712"/>
            <a:ext cx="8229600" cy="724942"/>
          </a:xfrm>
        </p:spPr>
        <p:txBody>
          <a:bodyPr>
            <a:normAutofit fontScale="90000"/>
          </a:bodyPr>
          <a:lstStyle/>
          <a:p>
            <a:r>
              <a:rPr lang="en-US" dirty="0"/>
              <a:t>Data processing Instructions</a:t>
            </a:r>
          </a:p>
        </p:txBody>
      </p:sp>
      <p:sp>
        <p:nvSpPr>
          <p:cNvPr id="332807" name="Rectangle 7"/>
          <p:cNvSpPr>
            <a:spLocks noGrp="1" noChangeArrowheads="1"/>
          </p:cNvSpPr>
          <p:nvPr>
            <p:ph idx="1"/>
          </p:nvPr>
        </p:nvSpPr>
        <p:spPr>
          <a:xfrm>
            <a:off x="457200" y="1772816"/>
            <a:ext cx="8229600" cy="4353347"/>
          </a:xfrm>
        </p:spPr>
        <p:txBody>
          <a:bodyPr>
            <a:noAutofit/>
          </a:bodyPr>
          <a:lstStyle/>
          <a:p>
            <a:pPr>
              <a:lnSpc>
                <a:spcPct val="90000"/>
              </a:lnSpc>
            </a:pPr>
            <a:r>
              <a:rPr lang="en-US" sz="1800" dirty="0"/>
              <a:t>Consist of :</a:t>
            </a:r>
          </a:p>
          <a:p>
            <a:pPr lvl="1">
              <a:lnSpc>
                <a:spcPct val="90000"/>
              </a:lnSpc>
            </a:pPr>
            <a:r>
              <a:rPr lang="en-US" sz="1800" dirty="0"/>
              <a:t>Arithmetic:		ADD	ADC	SUB	SBC	RSB	RSC</a:t>
            </a:r>
          </a:p>
          <a:p>
            <a:pPr lvl="1">
              <a:lnSpc>
                <a:spcPct val="90000"/>
              </a:lnSpc>
            </a:pPr>
            <a:r>
              <a:rPr lang="en-US" sz="1800" dirty="0"/>
              <a:t>Logical:		AND	ORR	EOR	BIC</a:t>
            </a:r>
          </a:p>
          <a:p>
            <a:pPr lvl="1">
              <a:lnSpc>
                <a:spcPct val="90000"/>
              </a:lnSpc>
            </a:pPr>
            <a:r>
              <a:rPr lang="en-US" sz="1800" dirty="0"/>
              <a:t>Comparisons:	CMP	CMN	TST	TEQ</a:t>
            </a:r>
          </a:p>
          <a:p>
            <a:pPr lvl="1">
              <a:lnSpc>
                <a:spcPct val="90000"/>
              </a:lnSpc>
            </a:pPr>
            <a:r>
              <a:rPr lang="en-US" sz="1800" dirty="0"/>
              <a:t>Data movement:	MOV	</a:t>
            </a:r>
            <a:r>
              <a:rPr lang="en-US" sz="1800" dirty="0" smtClean="0"/>
              <a:t>MVN</a:t>
            </a:r>
            <a:endParaRPr lang="en-US" sz="1800" dirty="0"/>
          </a:p>
          <a:p>
            <a:pPr>
              <a:lnSpc>
                <a:spcPct val="90000"/>
              </a:lnSpc>
            </a:pPr>
            <a:r>
              <a:rPr lang="en-US" sz="1800" dirty="0" smtClean="0"/>
              <a:t>The </a:t>
            </a:r>
            <a:r>
              <a:rPr lang="en-US" sz="1800" b="1" dirty="0" smtClean="0"/>
              <a:t>BIC</a:t>
            </a:r>
            <a:r>
              <a:rPr lang="en-US" sz="1800" dirty="0" smtClean="0"/>
              <a:t> (Bit Clear) </a:t>
            </a:r>
            <a:r>
              <a:rPr lang="en-US" sz="1800" b="1" dirty="0" smtClean="0"/>
              <a:t>instruction</a:t>
            </a:r>
            <a:r>
              <a:rPr lang="en-US" sz="1800" dirty="0" smtClean="0"/>
              <a:t> performs an AND operation on the bits in </a:t>
            </a:r>
            <a:r>
              <a:rPr lang="en-US" sz="1800" dirty="0" err="1" smtClean="0"/>
              <a:t>Rn</a:t>
            </a:r>
            <a:r>
              <a:rPr lang="en-US" sz="1800" dirty="0" smtClean="0"/>
              <a:t> with the complements of the corresponding bits in the value of Operand2</a:t>
            </a:r>
          </a:p>
          <a:p>
            <a:pPr>
              <a:lnSpc>
                <a:spcPct val="90000"/>
              </a:lnSpc>
            </a:pPr>
            <a:r>
              <a:rPr lang="en-US" sz="1800" b="1" dirty="0" smtClean="0"/>
              <a:t>EOR</a:t>
            </a:r>
            <a:r>
              <a:rPr lang="en-US" sz="1800" dirty="0" smtClean="0"/>
              <a:t>: </a:t>
            </a:r>
            <a:r>
              <a:rPr lang="en-US" sz="1800" dirty="0"/>
              <a:t> bit 0 of the &lt;lhs&gt; is </a:t>
            </a:r>
            <a:r>
              <a:rPr lang="en-US" sz="1800" dirty="0" err="1"/>
              <a:t>EORed</a:t>
            </a:r>
            <a:r>
              <a:rPr lang="en-US" sz="1800" dirty="0"/>
              <a:t> with bit 0 of the &lt;</a:t>
            </a:r>
            <a:r>
              <a:rPr lang="en-US" sz="1800" dirty="0" err="1"/>
              <a:t>rhs</a:t>
            </a:r>
            <a:r>
              <a:rPr lang="en-US" sz="1800" dirty="0"/>
              <a:t>&gt; and stored in bit 0 of the &lt;</a:t>
            </a:r>
            <a:r>
              <a:rPr lang="en-US" sz="1800" dirty="0" err="1"/>
              <a:t>dest</a:t>
            </a:r>
            <a:r>
              <a:rPr lang="en-US" sz="1800" dirty="0"/>
              <a:t>&gt; , and so on. The EOR instruction is often used to invert the state of certain bits of a register without affecting the rest.</a:t>
            </a:r>
            <a:endParaRPr lang="en-US" sz="1800" dirty="0" smtClean="0"/>
          </a:p>
          <a:p>
            <a:pPr>
              <a:lnSpc>
                <a:spcPct val="90000"/>
              </a:lnSpc>
            </a:pPr>
            <a:r>
              <a:rPr lang="en-US" sz="1800" dirty="0" smtClean="0"/>
              <a:t>The </a:t>
            </a:r>
            <a:r>
              <a:rPr lang="en-US" sz="1800" b="1" dirty="0" smtClean="0"/>
              <a:t>TST instruction</a:t>
            </a:r>
            <a:r>
              <a:rPr lang="en-US" sz="1800" dirty="0" smtClean="0"/>
              <a:t> performs a bitwise AND operation on the value in </a:t>
            </a:r>
            <a:r>
              <a:rPr lang="en-US" sz="1800" dirty="0" err="1" smtClean="0"/>
              <a:t>Rn</a:t>
            </a:r>
            <a:r>
              <a:rPr lang="en-US" sz="1800" dirty="0" smtClean="0"/>
              <a:t> and the value of Operand2 </a:t>
            </a:r>
          </a:p>
          <a:p>
            <a:pPr>
              <a:lnSpc>
                <a:spcPct val="90000"/>
              </a:lnSpc>
            </a:pPr>
            <a:r>
              <a:rPr lang="en-US" sz="1800" dirty="0" smtClean="0"/>
              <a:t>The </a:t>
            </a:r>
            <a:r>
              <a:rPr lang="en-US" sz="1800" b="1" dirty="0" smtClean="0"/>
              <a:t>TEQ instruction</a:t>
            </a:r>
            <a:r>
              <a:rPr lang="en-US" sz="1800" dirty="0" smtClean="0"/>
              <a:t> performs a bitwise Exclusive OR operation on the value in </a:t>
            </a:r>
            <a:r>
              <a:rPr lang="en-US" sz="1800" dirty="0" err="1" smtClean="0"/>
              <a:t>Rn</a:t>
            </a:r>
            <a:r>
              <a:rPr lang="en-US" sz="1800" dirty="0" smtClean="0"/>
              <a:t> and the value of Operand2</a:t>
            </a:r>
          </a:p>
          <a:p>
            <a:pPr>
              <a:lnSpc>
                <a:spcPct val="90000"/>
              </a:lnSpc>
            </a:pPr>
            <a:r>
              <a:rPr lang="en-US" sz="1800" dirty="0" smtClean="0"/>
              <a:t>The </a:t>
            </a:r>
            <a:r>
              <a:rPr lang="en-US" sz="1800" b="1" dirty="0" smtClean="0"/>
              <a:t>MVN instruction</a:t>
            </a:r>
            <a:r>
              <a:rPr lang="en-US" sz="1800" dirty="0" smtClean="0"/>
              <a:t> takes the value of Operand2 , performs a bitwise logical NOT operation on the value, and places the result into Rd</a:t>
            </a:r>
          </a:p>
          <a:p>
            <a:pPr>
              <a:lnSpc>
                <a:spcPct val="90000"/>
              </a:lnSpc>
            </a:pPr>
            <a:r>
              <a:rPr lang="en-US" sz="1800" dirty="0" smtClean="0"/>
              <a:t>These </a:t>
            </a:r>
            <a:r>
              <a:rPr lang="en-US" sz="1800" dirty="0"/>
              <a:t>instructions only work on registers,  NOT  memory</a:t>
            </a:r>
            <a:r>
              <a:rPr lang="en-US" sz="1800" dirty="0" smtClean="0"/>
              <a:t>.</a:t>
            </a:r>
            <a:endParaRPr lang="en-US" sz="1800" dirty="0"/>
          </a:p>
          <a:p>
            <a:pPr>
              <a:lnSpc>
                <a:spcPct val="90000"/>
              </a:lnSpc>
            </a:pPr>
            <a:r>
              <a:rPr lang="en-US" sz="1800" dirty="0"/>
              <a:t>Second operand is sent to the ALU via barrel shifter.</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180</a:t>
            </a:fld>
            <a:endParaRPr lang="en-US"/>
          </a:p>
        </p:txBody>
      </p:sp>
    </p:spTree>
    <p:extLst>
      <p:ext uri="{BB962C8B-B14F-4D97-AF65-F5344CB8AC3E}">
        <p14:creationId xmlns:p14="http://schemas.microsoft.com/office/powerpoint/2010/main" val="2499585693"/>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43050"/>
            <a:ext cx="8424936" cy="473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472" y="928670"/>
            <a:ext cx="1903085" cy="584775"/>
          </a:xfrm>
          <a:prstGeom prst="rect">
            <a:avLst/>
          </a:prstGeom>
          <a:noFill/>
        </p:spPr>
        <p:txBody>
          <a:bodyPr wrap="none" rtlCol="0">
            <a:spAutoFit/>
          </a:bodyPr>
          <a:lstStyle/>
          <a:p>
            <a:r>
              <a:rPr lang="en-US" sz="3200" b="1" dirty="0" smtClean="0"/>
              <a:t>EXAMPLE </a:t>
            </a:r>
            <a:endParaRPr lang="en-IN" sz="3200" b="1" dirty="0"/>
          </a:p>
        </p:txBody>
      </p:sp>
      <p:sp>
        <p:nvSpPr>
          <p:cNvPr id="2" name="Slide Number Placeholder 1"/>
          <p:cNvSpPr>
            <a:spLocks noGrp="1"/>
          </p:cNvSpPr>
          <p:nvPr>
            <p:ph type="sldNum" sz="quarter" idx="12"/>
          </p:nvPr>
        </p:nvSpPr>
        <p:spPr/>
        <p:txBody>
          <a:bodyPr/>
          <a:lstStyle/>
          <a:p>
            <a:fld id="{A1A6BA4E-CDAE-4DEF-A7CA-99055C502B84}" type="slidenum">
              <a:rPr lang="en-US" smtClean="0"/>
              <a:pPr/>
              <a:t>181</a:t>
            </a:fld>
            <a:endParaRPr lang="en-US"/>
          </a:p>
        </p:txBody>
      </p:sp>
    </p:spTree>
    <p:extLst>
      <p:ext uri="{BB962C8B-B14F-4D97-AF65-F5344CB8AC3E}">
        <p14:creationId xmlns:p14="http://schemas.microsoft.com/office/powerpoint/2010/main" val="2001631930"/>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43050"/>
            <a:ext cx="8424936" cy="473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472" y="928670"/>
            <a:ext cx="1903085" cy="584775"/>
          </a:xfrm>
          <a:prstGeom prst="rect">
            <a:avLst/>
          </a:prstGeom>
          <a:noFill/>
        </p:spPr>
        <p:txBody>
          <a:bodyPr wrap="none" rtlCol="0">
            <a:spAutoFit/>
          </a:bodyPr>
          <a:lstStyle/>
          <a:p>
            <a:r>
              <a:rPr lang="en-US" sz="3200" b="1" dirty="0">
                <a:solidFill>
                  <a:srgbClr val="FF0000"/>
                </a:solidFill>
              </a:rPr>
              <a:t>EXAMPLE</a:t>
            </a:r>
            <a:r>
              <a:rPr lang="en-US" sz="3200" b="1" dirty="0"/>
              <a:t> </a:t>
            </a:r>
            <a:endParaRPr lang="en-IN" sz="3200" b="1" dirty="0"/>
          </a:p>
        </p:txBody>
      </p:sp>
      <p:sp>
        <p:nvSpPr>
          <p:cNvPr id="2" name="Slide Number Placeholder 1"/>
          <p:cNvSpPr>
            <a:spLocks noGrp="1"/>
          </p:cNvSpPr>
          <p:nvPr>
            <p:ph type="sldNum" sz="quarter" idx="12"/>
          </p:nvPr>
        </p:nvSpPr>
        <p:spPr/>
        <p:txBody>
          <a:bodyPr/>
          <a:lstStyle/>
          <a:p>
            <a:fld id="{A1A6BA4E-CDAE-4DEF-A7CA-99055C502B84}" type="slidenum">
              <a:rPr lang="en-US" smtClean="0"/>
              <a:pPr/>
              <a:t>182</a:t>
            </a:fld>
            <a:endParaRPr lang="en-US"/>
          </a:p>
        </p:txBody>
      </p:sp>
    </p:spTree>
    <p:extLst>
      <p:ext uri="{BB962C8B-B14F-4D97-AF65-F5344CB8AC3E}">
        <p14:creationId xmlns:p14="http://schemas.microsoft.com/office/powerpoint/2010/main" val="27781875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107504" y="2924944"/>
            <a:ext cx="8686800" cy="1752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Barrel Shifter &amp; Memory Instructions</a:t>
            </a:r>
          </a:p>
        </p:txBody>
      </p:sp>
      <p:sp>
        <p:nvSpPr>
          <p:cNvPr id="3" name="Slide Number Placeholder 2"/>
          <p:cNvSpPr>
            <a:spLocks noGrp="1"/>
          </p:cNvSpPr>
          <p:nvPr>
            <p:ph type="sldNum" sz="quarter" idx="12"/>
          </p:nvPr>
        </p:nvSpPr>
        <p:spPr/>
        <p:txBody>
          <a:bodyPr/>
          <a:lstStyle/>
          <a:p>
            <a:fld id="{A1A6BA4E-CDAE-4DEF-A7CA-99055C502B84}" type="slidenum">
              <a:rPr lang="en-US" smtClean="0"/>
              <a:pPr/>
              <a:t>183</a:t>
            </a:fld>
            <a:endParaRPr lang="en-US"/>
          </a:p>
        </p:txBody>
      </p:sp>
    </p:spTree>
    <p:extLst>
      <p:ext uri="{BB962C8B-B14F-4D97-AF65-F5344CB8AC3E}">
        <p14:creationId xmlns:p14="http://schemas.microsoft.com/office/powerpoint/2010/main" val="150385660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4851"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4852" name="Rectangle 4"/>
          <p:cNvSpPr>
            <a:spLocks noGrp="1" noChangeArrowheads="1"/>
          </p:cNvSpPr>
          <p:nvPr>
            <p:ph type="title"/>
          </p:nvPr>
        </p:nvSpPr>
        <p:spPr>
          <a:xfrm>
            <a:off x="457200" y="1016638"/>
            <a:ext cx="8229600" cy="466087"/>
          </a:xfrm>
          <a:noFill/>
          <a:ln/>
        </p:spPr>
        <p:txBody>
          <a:bodyPr lIns="92075" tIns="46038" rIns="92075" bIns="46038">
            <a:normAutofit fontScale="90000"/>
          </a:bodyPr>
          <a:lstStyle/>
          <a:p>
            <a:pPr defTabSz="938213"/>
            <a:r>
              <a:rPr lang="en-US" sz="3600" dirty="0">
                <a:solidFill>
                  <a:srgbClr val="FF0000"/>
                </a:solidFill>
                <a:latin typeface="Times New Roman" panose="02020603050405020304" pitchFamily="18" charset="0"/>
                <a:cs typeface="Times New Roman" panose="02020603050405020304" pitchFamily="18" charset="0"/>
              </a:rPr>
              <a:t>The Barrel Shifter</a:t>
            </a:r>
          </a:p>
        </p:txBody>
      </p:sp>
      <p:grpSp>
        <p:nvGrpSpPr>
          <p:cNvPr id="2" name="Group 1"/>
          <p:cNvGrpSpPr/>
          <p:nvPr/>
        </p:nvGrpSpPr>
        <p:grpSpPr>
          <a:xfrm>
            <a:off x="179512" y="1609724"/>
            <a:ext cx="8712967" cy="5258240"/>
            <a:chOff x="915988" y="1100138"/>
            <a:chExt cx="7369175" cy="5348334"/>
          </a:xfrm>
        </p:grpSpPr>
        <p:sp>
          <p:nvSpPr>
            <p:cNvPr id="334853" name="Rectangle 5"/>
            <p:cNvSpPr>
              <a:spLocks noChangeArrowheads="1"/>
            </p:cNvSpPr>
            <p:nvPr/>
          </p:nvSpPr>
          <p:spPr bwMode="auto">
            <a:xfrm>
              <a:off x="1874838" y="1735138"/>
              <a:ext cx="1368425"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700" b="0" dirty="0">
                  <a:latin typeface="Times New Roman" panose="02020603050405020304" pitchFamily="18" charset="0"/>
                  <a:cs typeface="Times New Roman" panose="02020603050405020304" pitchFamily="18" charset="0"/>
                </a:rPr>
                <a:t>Destination</a:t>
              </a:r>
            </a:p>
          </p:txBody>
        </p:sp>
        <p:sp>
          <p:nvSpPr>
            <p:cNvPr id="334854" name="Rectangle 6"/>
            <p:cNvSpPr>
              <a:spLocks noChangeArrowheads="1"/>
            </p:cNvSpPr>
            <p:nvPr/>
          </p:nvSpPr>
          <p:spPr bwMode="auto">
            <a:xfrm>
              <a:off x="915988" y="1743075"/>
              <a:ext cx="350837"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300" b="0">
                  <a:latin typeface="Times New Roman" panose="02020603050405020304" pitchFamily="18" charset="0"/>
                  <a:cs typeface="Times New Roman" panose="02020603050405020304" pitchFamily="18" charset="0"/>
                </a:rPr>
                <a:t>CF</a:t>
              </a:r>
            </a:p>
          </p:txBody>
        </p:sp>
        <p:sp>
          <p:nvSpPr>
            <p:cNvPr id="334855" name="Line 7"/>
            <p:cNvSpPr>
              <a:spLocks noChangeShapeType="1"/>
            </p:cNvSpPr>
            <p:nvPr/>
          </p:nvSpPr>
          <p:spPr bwMode="auto">
            <a:xfrm flipH="1">
              <a:off x="1285875" y="1900238"/>
              <a:ext cx="582613"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56" name="Line 8"/>
            <p:cNvSpPr>
              <a:spLocks noChangeShapeType="1"/>
            </p:cNvSpPr>
            <p:nvPr/>
          </p:nvSpPr>
          <p:spPr bwMode="auto">
            <a:xfrm flipH="1">
              <a:off x="3249613" y="1900238"/>
              <a:ext cx="363537"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57" name="Rectangle 9"/>
            <p:cNvSpPr>
              <a:spLocks noChangeArrowheads="1"/>
            </p:cNvSpPr>
            <p:nvPr/>
          </p:nvSpPr>
          <p:spPr bwMode="auto">
            <a:xfrm>
              <a:off x="3670300" y="1825625"/>
              <a:ext cx="149136" cy="232047"/>
            </a:xfrm>
            <a:prstGeom prst="rect">
              <a:avLst/>
            </a:prstGeom>
            <a:noFill/>
            <a:ln w="9525">
              <a:noFill/>
              <a:miter lim="800000"/>
              <a:headEnd/>
              <a:tailEnd/>
            </a:ln>
            <a:effectLst/>
          </p:spPr>
          <p:txBody>
            <a:bodyPr wrap="none" lIns="46038" tIns="23812" rIns="46038" bIns="23812">
              <a:spAutoFit/>
            </a:bodyPr>
            <a:lstStyle/>
            <a:p>
              <a:pPr defTabSz="228600">
                <a:lnSpc>
                  <a:spcPct val="90000"/>
                </a:lnSpc>
              </a:pPr>
              <a:r>
                <a:rPr lang="en-US" sz="1300" b="0">
                  <a:latin typeface="Times New Roman" panose="02020603050405020304" pitchFamily="18" charset="0"/>
                  <a:cs typeface="Times New Roman" panose="02020603050405020304" pitchFamily="18" charset="0"/>
                </a:rPr>
                <a:t>0</a:t>
              </a:r>
            </a:p>
          </p:txBody>
        </p:sp>
        <p:sp>
          <p:nvSpPr>
            <p:cNvPr id="334858" name="Rectangle 10"/>
            <p:cNvSpPr>
              <a:spLocks noChangeArrowheads="1"/>
            </p:cNvSpPr>
            <p:nvPr/>
          </p:nvSpPr>
          <p:spPr bwMode="auto">
            <a:xfrm>
              <a:off x="5553075" y="1730375"/>
              <a:ext cx="1290638" cy="363538"/>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700" b="0">
                  <a:latin typeface="Times New Roman" panose="02020603050405020304" pitchFamily="18" charset="0"/>
                  <a:cs typeface="Times New Roman" panose="02020603050405020304" pitchFamily="18" charset="0"/>
                </a:rPr>
                <a:t>Destination</a:t>
              </a:r>
            </a:p>
          </p:txBody>
        </p:sp>
        <p:sp>
          <p:nvSpPr>
            <p:cNvPr id="334859" name="Rectangle 11"/>
            <p:cNvSpPr>
              <a:spLocks noChangeArrowheads="1"/>
            </p:cNvSpPr>
            <p:nvPr/>
          </p:nvSpPr>
          <p:spPr bwMode="auto">
            <a:xfrm>
              <a:off x="7405688" y="1752600"/>
              <a:ext cx="331787" cy="361950"/>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300" b="0" dirty="0">
                  <a:latin typeface="Times New Roman" panose="02020603050405020304" pitchFamily="18" charset="0"/>
                  <a:cs typeface="Times New Roman" panose="02020603050405020304" pitchFamily="18" charset="0"/>
                </a:rPr>
                <a:t>CF</a:t>
              </a:r>
            </a:p>
          </p:txBody>
        </p:sp>
        <p:sp>
          <p:nvSpPr>
            <p:cNvPr id="334860" name="Line 12"/>
            <p:cNvSpPr>
              <a:spLocks noChangeShapeType="1"/>
            </p:cNvSpPr>
            <p:nvPr/>
          </p:nvSpPr>
          <p:spPr bwMode="auto">
            <a:xfrm>
              <a:off x="6850063" y="1946275"/>
              <a:ext cx="549275"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1" name="Line 13"/>
            <p:cNvSpPr>
              <a:spLocks noChangeShapeType="1"/>
            </p:cNvSpPr>
            <p:nvPr/>
          </p:nvSpPr>
          <p:spPr bwMode="auto">
            <a:xfrm flipH="1">
              <a:off x="5202238" y="1544638"/>
              <a:ext cx="395287" cy="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2" name="Line 14"/>
            <p:cNvSpPr>
              <a:spLocks noChangeShapeType="1"/>
            </p:cNvSpPr>
            <p:nvPr/>
          </p:nvSpPr>
          <p:spPr bwMode="auto">
            <a:xfrm>
              <a:off x="5202238" y="1535113"/>
              <a:ext cx="0" cy="398462"/>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3" name="Line 15"/>
            <p:cNvSpPr>
              <a:spLocks noChangeShapeType="1"/>
            </p:cNvSpPr>
            <p:nvPr/>
          </p:nvSpPr>
          <p:spPr bwMode="auto">
            <a:xfrm>
              <a:off x="5202238" y="1933575"/>
              <a:ext cx="344487"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4" name="Line 16"/>
            <p:cNvSpPr>
              <a:spLocks noChangeShapeType="1"/>
            </p:cNvSpPr>
            <p:nvPr/>
          </p:nvSpPr>
          <p:spPr bwMode="auto">
            <a:xfrm flipV="1">
              <a:off x="5597525" y="1544638"/>
              <a:ext cx="0" cy="18415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5" name="Line 17"/>
            <p:cNvSpPr>
              <a:spLocks noChangeShapeType="1"/>
            </p:cNvSpPr>
            <p:nvPr/>
          </p:nvSpPr>
          <p:spPr bwMode="auto">
            <a:xfrm>
              <a:off x="5629275" y="1724025"/>
              <a:ext cx="0" cy="376238"/>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66" name="Rectangle 18"/>
            <p:cNvSpPr>
              <a:spLocks noChangeArrowheads="1"/>
            </p:cNvSpPr>
            <p:nvPr/>
          </p:nvSpPr>
          <p:spPr bwMode="auto">
            <a:xfrm>
              <a:off x="919163" y="1100138"/>
              <a:ext cx="3111500" cy="3481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latin typeface="Times New Roman" panose="02020603050405020304" pitchFamily="18" charset="0"/>
                  <a:cs typeface="Times New Roman" panose="02020603050405020304" pitchFamily="18" charset="0"/>
                </a:rPr>
                <a:t>LSL : Logical Left Shift</a:t>
              </a:r>
            </a:p>
          </p:txBody>
        </p:sp>
        <p:sp>
          <p:nvSpPr>
            <p:cNvPr id="334867" name="Rectangle 19"/>
            <p:cNvSpPr>
              <a:spLocks noChangeArrowheads="1"/>
            </p:cNvSpPr>
            <p:nvPr/>
          </p:nvSpPr>
          <p:spPr bwMode="auto">
            <a:xfrm>
              <a:off x="4953000" y="1143000"/>
              <a:ext cx="3332163" cy="3481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latin typeface="Times New Roman" panose="02020603050405020304" pitchFamily="18" charset="0"/>
                  <a:cs typeface="Times New Roman" panose="02020603050405020304" pitchFamily="18" charset="0"/>
                </a:rPr>
                <a:t>ASR: Arithmetic Right Shift</a:t>
              </a:r>
            </a:p>
          </p:txBody>
        </p:sp>
        <p:sp>
          <p:nvSpPr>
            <p:cNvPr id="334868" name="Rectangle 20"/>
            <p:cNvSpPr>
              <a:spLocks noChangeArrowheads="1"/>
            </p:cNvSpPr>
            <p:nvPr/>
          </p:nvSpPr>
          <p:spPr bwMode="auto">
            <a:xfrm>
              <a:off x="1395413" y="2152650"/>
              <a:ext cx="2548854" cy="348138"/>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dirty="0">
                  <a:latin typeface="Times New Roman" panose="02020603050405020304" pitchFamily="18" charset="0"/>
                  <a:cs typeface="Times New Roman" panose="02020603050405020304" pitchFamily="18" charset="0"/>
                </a:rPr>
                <a:t>Multiplication by a power of 2</a:t>
              </a:r>
            </a:p>
          </p:txBody>
        </p:sp>
        <p:sp>
          <p:nvSpPr>
            <p:cNvPr id="334869" name="Rectangle 21"/>
            <p:cNvSpPr>
              <a:spLocks noChangeArrowheads="1"/>
            </p:cNvSpPr>
            <p:nvPr/>
          </p:nvSpPr>
          <p:spPr bwMode="auto">
            <a:xfrm>
              <a:off x="5425325" y="2152650"/>
              <a:ext cx="2201776" cy="601709"/>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Times New Roman" panose="02020603050405020304" pitchFamily="18" charset="0"/>
                  <a:cs typeface="Times New Roman" panose="02020603050405020304" pitchFamily="18" charset="0"/>
                </a:rPr>
                <a:t>Division by a power of 2, </a:t>
              </a:r>
              <a:br>
                <a:rPr lang="en-US" b="0">
                  <a:latin typeface="Times New Roman" panose="02020603050405020304" pitchFamily="18" charset="0"/>
                  <a:cs typeface="Times New Roman" panose="02020603050405020304" pitchFamily="18" charset="0"/>
                </a:rPr>
              </a:br>
              <a:r>
                <a:rPr lang="en-US" b="0">
                  <a:latin typeface="Times New Roman" panose="02020603050405020304" pitchFamily="18" charset="0"/>
                  <a:cs typeface="Times New Roman" panose="02020603050405020304" pitchFamily="18" charset="0"/>
                </a:rPr>
                <a:t>preserving the sign bit</a:t>
              </a:r>
            </a:p>
          </p:txBody>
        </p:sp>
        <p:sp>
          <p:nvSpPr>
            <p:cNvPr id="334870" name="Rectangle 22"/>
            <p:cNvSpPr>
              <a:spLocks noChangeArrowheads="1"/>
            </p:cNvSpPr>
            <p:nvPr/>
          </p:nvSpPr>
          <p:spPr bwMode="auto">
            <a:xfrm>
              <a:off x="1676400"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Times New Roman" panose="02020603050405020304" pitchFamily="18" charset="0"/>
                  <a:cs typeface="Times New Roman" panose="02020603050405020304" pitchFamily="18" charset="0"/>
                </a:rPr>
                <a:t>Destination</a:t>
              </a:r>
            </a:p>
          </p:txBody>
        </p:sp>
        <p:sp>
          <p:nvSpPr>
            <p:cNvPr id="334871" name="Rectangle 23"/>
            <p:cNvSpPr>
              <a:spLocks noChangeArrowheads="1"/>
            </p:cNvSpPr>
            <p:nvPr/>
          </p:nvSpPr>
          <p:spPr bwMode="auto">
            <a:xfrm>
              <a:off x="3646488" y="3489325"/>
              <a:ext cx="350837"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Times New Roman" panose="02020603050405020304" pitchFamily="18" charset="0"/>
                  <a:cs typeface="Times New Roman" panose="02020603050405020304" pitchFamily="18" charset="0"/>
                </a:rPr>
                <a:t>CF</a:t>
              </a:r>
            </a:p>
          </p:txBody>
        </p:sp>
        <p:sp>
          <p:nvSpPr>
            <p:cNvPr id="334872" name="Line 24"/>
            <p:cNvSpPr>
              <a:spLocks noChangeShapeType="1"/>
            </p:cNvSpPr>
            <p:nvPr/>
          </p:nvSpPr>
          <p:spPr bwMode="auto">
            <a:xfrm>
              <a:off x="3054350" y="3668713"/>
              <a:ext cx="585788"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73" name="Line 25"/>
            <p:cNvSpPr>
              <a:spLocks noChangeShapeType="1"/>
            </p:cNvSpPr>
            <p:nvPr/>
          </p:nvSpPr>
          <p:spPr bwMode="auto">
            <a:xfrm>
              <a:off x="1308100" y="3668713"/>
              <a:ext cx="361950"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74" name="Rectangle 26"/>
            <p:cNvSpPr>
              <a:spLocks noChangeArrowheads="1"/>
            </p:cNvSpPr>
            <p:nvPr/>
          </p:nvSpPr>
          <p:spPr bwMode="auto">
            <a:xfrm>
              <a:off x="969963" y="3571875"/>
              <a:ext cx="328612" cy="243395"/>
            </a:xfrm>
            <a:prstGeom prst="rect">
              <a:avLst/>
            </a:prstGeom>
            <a:noFill/>
            <a:ln w="9525">
              <a:noFill/>
              <a:miter lim="800000"/>
              <a:headEnd/>
              <a:tailEnd/>
            </a:ln>
            <a:effectLst/>
          </p:spPr>
          <p:txBody>
            <a:bodyPr lIns="44450" tIns="17462" rIns="44450" bIns="17462">
              <a:spAutoFit/>
            </a:bodyPr>
            <a:lstStyle/>
            <a:p>
              <a:pPr marL="239713" indent="-239713" defTabSz="449263">
                <a:lnSpc>
                  <a:spcPct val="102000"/>
                </a:lnSpc>
                <a:spcBef>
                  <a:spcPct val="51000"/>
                </a:spcBef>
              </a:pPr>
              <a:r>
                <a:rPr lang="en-US" sz="1300" b="0">
                  <a:latin typeface="Times New Roman" panose="02020603050405020304" pitchFamily="18" charset="0"/>
                  <a:cs typeface="Times New Roman" panose="02020603050405020304" pitchFamily="18" charset="0"/>
                </a:rPr>
                <a:t>...0</a:t>
              </a:r>
            </a:p>
          </p:txBody>
        </p:sp>
        <p:sp>
          <p:nvSpPr>
            <p:cNvPr id="334875" name="Rectangle 27"/>
            <p:cNvSpPr>
              <a:spLocks noChangeArrowheads="1"/>
            </p:cNvSpPr>
            <p:nvPr/>
          </p:nvSpPr>
          <p:spPr bwMode="auto">
            <a:xfrm>
              <a:off x="5548313"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Times New Roman" panose="02020603050405020304" pitchFamily="18" charset="0"/>
                  <a:cs typeface="Times New Roman" panose="02020603050405020304" pitchFamily="18" charset="0"/>
                </a:rPr>
                <a:t>Destination</a:t>
              </a:r>
            </a:p>
          </p:txBody>
        </p:sp>
        <p:sp>
          <p:nvSpPr>
            <p:cNvPr id="334876" name="Rectangle 28"/>
            <p:cNvSpPr>
              <a:spLocks noChangeArrowheads="1"/>
            </p:cNvSpPr>
            <p:nvPr/>
          </p:nvSpPr>
          <p:spPr bwMode="auto">
            <a:xfrm>
              <a:off x="7516813" y="3489325"/>
              <a:ext cx="352425"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Times New Roman" panose="02020603050405020304" pitchFamily="18" charset="0"/>
                  <a:cs typeface="Times New Roman" panose="02020603050405020304" pitchFamily="18" charset="0"/>
                </a:rPr>
                <a:t>CF</a:t>
              </a:r>
            </a:p>
          </p:txBody>
        </p:sp>
        <p:sp>
          <p:nvSpPr>
            <p:cNvPr id="334877" name="Line 29"/>
            <p:cNvSpPr>
              <a:spLocks noChangeShapeType="1"/>
            </p:cNvSpPr>
            <p:nvPr/>
          </p:nvSpPr>
          <p:spPr bwMode="auto">
            <a:xfrm>
              <a:off x="6926263" y="3668713"/>
              <a:ext cx="584200"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78" name="Line 30"/>
            <p:cNvSpPr>
              <a:spLocks noChangeShapeType="1"/>
            </p:cNvSpPr>
            <p:nvPr/>
          </p:nvSpPr>
          <p:spPr bwMode="auto">
            <a:xfrm>
              <a:off x="5113338" y="3649663"/>
              <a:ext cx="395287"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79" name="Line 31"/>
            <p:cNvSpPr>
              <a:spLocks noChangeShapeType="1"/>
            </p:cNvSpPr>
            <p:nvPr/>
          </p:nvSpPr>
          <p:spPr bwMode="auto">
            <a:xfrm flipV="1">
              <a:off x="7107238" y="3289300"/>
              <a:ext cx="0" cy="37465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80" name="Line 32"/>
            <p:cNvSpPr>
              <a:spLocks noChangeShapeType="1"/>
            </p:cNvSpPr>
            <p:nvPr/>
          </p:nvSpPr>
          <p:spPr bwMode="auto">
            <a:xfrm flipH="1">
              <a:off x="5118100" y="3289300"/>
              <a:ext cx="1993900" cy="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81" name="Line 33"/>
            <p:cNvSpPr>
              <a:spLocks noChangeShapeType="1"/>
            </p:cNvSpPr>
            <p:nvPr/>
          </p:nvSpPr>
          <p:spPr bwMode="auto">
            <a:xfrm>
              <a:off x="5118100" y="3284538"/>
              <a:ext cx="0" cy="360362"/>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82" name="Rectangle 34"/>
            <p:cNvSpPr>
              <a:spLocks noChangeArrowheads="1"/>
            </p:cNvSpPr>
            <p:nvPr/>
          </p:nvSpPr>
          <p:spPr bwMode="auto">
            <a:xfrm>
              <a:off x="1081088" y="2801938"/>
              <a:ext cx="3111500" cy="3481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latin typeface="Times New Roman" panose="02020603050405020304" pitchFamily="18" charset="0"/>
                  <a:cs typeface="Times New Roman" panose="02020603050405020304" pitchFamily="18" charset="0"/>
                </a:rPr>
                <a:t>LSR : Logical Shift Right</a:t>
              </a:r>
            </a:p>
          </p:txBody>
        </p:sp>
        <p:sp>
          <p:nvSpPr>
            <p:cNvPr id="334883" name="Rectangle 35"/>
            <p:cNvSpPr>
              <a:spLocks noChangeArrowheads="1"/>
            </p:cNvSpPr>
            <p:nvPr/>
          </p:nvSpPr>
          <p:spPr bwMode="auto">
            <a:xfrm>
              <a:off x="5027613" y="2801938"/>
              <a:ext cx="3113087" cy="3481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latin typeface="Times New Roman" panose="02020603050405020304" pitchFamily="18" charset="0"/>
                  <a:cs typeface="Times New Roman" panose="02020603050405020304" pitchFamily="18" charset="0"/>
                </a:rPr>
                <a:t>ROR: Rotate Right</a:t>
              </a:r>
            </a:p>
          </p:txBody>
        </p:sp>
        <p:sp>
          <p:nvSpPr>
            <p:cNvPr id="334884" name="Rectangle 36"/>
            <p:cNvSpPr>
              <a:spLocks noChangeArrowheads="1"/>
            </p:cNvSpPr>
            <p:nvPr/>
          </p:nvSpPr>
          <p:spPr bwMode="auto">
            <a:xfrm>
              <a:off x="1622425" y="4054475"/>
              <a:ext cx="2104161" cy="348138"/>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a:latin typeface="Times New Roman" panose="02020603050405020304" pitchFamily="18" charset="0"/>
                  <a:cs typeface="Times New Roman" panose="02020603050405020304" pitchFamily="18" charset="0"/>
                </a:rPr>
                <a:t>Division by a power of 2</a:t>
              </a:r>
            </a:p>
          </p:txBody>
        </p:sp>
        <p:sp>
          <p:nvSpPr>
            <p:cNvPr id="334885" name="Rectangle 37"/>
            <p:cNvSpPr>
              <a:spLocks noChangeArrowheads="1"/>
            </p:cNvSpPr>
            <p:nvPr/>
          </p:nvSpPr>
          <p:spPr bwMode="auto">
            <a:xfrm>
              <a:off x="5573169" y="4054475"/>
              <a:ext cx="2315661" cy="601709"/>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Times New Roman" panose="02020603050405020304" pitchFamily="18" charset="0"/>
                  <a:cs typeface="Times New Roman" panose="02020603050405020304" pitchFamily="18" charset="0"/>
                </a:rPr>
                <a:t>Bit rotate with wrap around</a:t>
              </a:r>
              <a:br>
                <a:rPr lang="en-US" b="0">
                  <a:latin typeface="Times New Roman" panose="02020603050405020304" pitchFamily="18" charset="0"/>
                  <a:cs typeface="Times New Roman" panose="02020603050405020304" pitchFamily="18" charset="0"/>
                </a:rPr>
              </a:br>
              <a:r>
                <a:rPr lang="en-US" b="0">
                  <a:latin typeface="Times New Roman" panose="02020603050405020304" pitchFamily="18" charset="0"/>
                  <a:cs typeface="Times New Roman" panose="02020603050405020304" pitchFamily="18" charset="0"/>
                </a:rPr>
                <a:t>from LSB to MSB</a:t>
              </a:r>
            </a:p>
          </p:txBody>
        </p:sp>
        <p:sp>
          <p:nvSpPr>
            <p:cNvPr id="334886" name="Rectangle 38"/>
            <p:cNvSpPr>
              <a:spLocks noChangeArrowheads="1"/>
            </p:cNvSpPr>
            <p:nvPr/>
          </p:nvSpPr>
          <p:spPr bwMode="auto">
            <a:xfrm>
              <a:off x="3525838" y="5272088"/>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Times New Roman" panose="02020603050405020304" pitchFamily="18" charset="0"/>
                  <a:cs typeface="Times New Roman" panose="02020603050405020304" pitchFamily="18" charset="0"/>
                </a:rPr>
                <a:t>Destination</a:t>
              </a:r>
            </a:p>
          </p:txBody>
        </p:sp>
        <p:sp>
          <p:nvSpPr>
            <p:cNvPr id="334887" name="Line 39"/>
            <p:cNvSpPr>
              <a:spLocks noChangeShapeType="1"/>
            </p:cNvSpPr>
            <p:nvPr/>
          </p:nvSpPr>
          <p:spPr bwMode="auto">
            <a:xfrm>
              <a:off x="4903788" y="5461000"/>
              <a:ext cx="584200"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88" name="Line 40"/>
            <p:cNvSpPr>
              <a:spLocks noChangeShapeType="1"/>
            </p:cNvSpPr>
            <p:nvPr/>
          </p:nvSpPr>
          <p:spPr bwMode="auto">
            <a:xfrm>
              <a:off x="3090863" y="5441950"/>
              <a:ext cx="395287" cy="0"/>
            </a:xfrm>
            <a:prstGeom prst="line">
              <a:avLst/>
            </a:prstGeom>
            <a:noFill/>
            <a:ln w="127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89" name="Line 41"/>
            <p:cNvSpPr>
              <a:spLocks noChangeShapeType="1"/>
            </p:cNvSpPr>
            <p:nvPr/>
          </p:nvSpPr>
          <p:spPr bwMode="auto">
            <a:xfrm flipV="1">
              <a:off x="5673725" y="5068888"/>
              <a:ext cx="0" cy="22860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90" name="Line 42"/>
            <p:cNvSpPr>
              <a:spLocks noChangeShapeType="1"/>
            </p:cNvSpPr>
            <p:nvPr/>
          </p:nvSpPr>
          <p:spPr bwMode="auto">
            <a:xfrm flipH="1">
              <a:off x="3082925" y="5068888"/>
              <a:ext cx="2590800" cy="0"/>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91" name="Line 43"/>
            <p:cNvSpPr>
              <a:spLocks noChangeShapeType="1"/>
            </p:cNvSpPr>
            <p:nvPr/>
          </p:nvSpPr>
          <p:spPr bwMode="auto">
            <a:xfrm>
              <a:off x="3095625" y="5076825"/>
              <a:ext cx="0" cy="360363"/>
            </a:xfrm>
            <a:prstGeom prst="line">
              <a:avLst/>
            </a:prstGeom>
            <a:noFill/>
            <a:ln w="12700">
              <a:solidFill>
                <a:schemeClr val="tx1"/>
              </a:solidFill>
              <a:round/>
              <a:headEnd type="none" w="sm" len="sm"/>
              <a:tailEnd type="none" w="sm" len="sm"/>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4892" name="Rectangle 44"/>
            <p:cNvSpPr>
              <a:spLocks noChangeArrowheads="1"/>
            </p:cNvSpPr>
            <p:nvPr/>
          </p:nvSpPr>
          <p:spPr bwMode="auto">
            <a:xfrm>
              <a:off x="2854325" y="4687888"/>
              <a:ext cx="3351213" cy="3481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a:latin typeface="Times New Roman" panose="02020603050405020304" pitchFamily="18" charset="0"/>
                  <a:cs typeface="Times New Roman" panose="02020603050405020304" pitchFamily="18" charset="0"/>
                </a:rPr>
                <a:t>RRX: Rotate Right Extended</a:t>
              </a:r>
            </a:p>
          </p:txBody>
        </p:sp>
        <p:sp>
          <p:nvSpPr>
            <p:cNvPr id="334893" name="Rectangle 45"/>
            <p:cNvSpPr>
              <a:spLocks noChangeArrowheads="1"/>
            </p:cNvSpPr>
            <p:nvPr/>
          </p:nvSpPr>
          <p:spPr bwMode="auto">
            <a:xfrm>
              <a:off x="3065292" y="5846763"/>
              <a:ext cx="2830855" cy="601709"/>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Times New Roman" panose="02020603050405020304" pitchFamily="18" charset="0"/>
                  <a:cs typeface="Times New Roman" panose="02020603050405020304" pitchFamily="18" charset="0"/>
                </a:rPr>
                <a:t>Single bit rotate with wrap around</a:t>
              </a:r>
              <a:br>
                <a:rPr lang="en-US" b="0">
                  <a:latin typeface="Times New Roman" panose="02020603050405020304" pitchFamily="18" charset="0"/>
                  <a:cs typeface="Times New Roman" panose="02020603050405020304" pitchFamily="18" charset="0"/>
                </a:rPr>
              </a:br>
              <a:r>
                <a:rPr lang="en-US" b="0">
                  <a:latin typeface="Times New Roman" panose="02020603050405020304" pitchFamily="18" charset="0"/>
                  <a:cs typeface="Times New Roman" panose="02020603050405020304" pitchFamily="18" charset="0"/>
                </a:rPr>
                <a:t>from CF to MSB</a:t>
              </a:r>
            </a:p>
          </p:txBody>
        </p:sp>
        <p:sp>
          <p:nvSpPr>
            <p:cNvPr id="334894" name="Rectangle 46"/>
            <p:cNvSpPr>
              <a:spLocks noChangeArrowheads="1"/>
            </p:cNvSpPr>
            <p:nvPr/>
          </p:nvSpPr>
          <p:spPr bwMode="auto">
            <a:xfrm>
              <a:off x="5494338" y="5281613"/>
              <a:ext cx="352425" cy="387350"/>
            </a:xfrm>
            <a:prstGeom prst="rect">
              <a:avLst/>
            </a:prstGeom>
            <a:solidFill>
              <a:schemeClr val="bg1"/>
            </a:solidFill>
            <a:ln w="12700">
              <a:solidFill>
                <a:schemeClr val="tx1"/>
              </a:solidFill>
              <a:miter lim="800000"/>
              <a:headEnd/>
              <a:tailEnd/>
            </a:ln>
            <a:effectLst/>
          </p:spPr>
          <p:txBody>
            <a:bodyPr wrap="none" lIns="65088" tIns="33338" rIns="65088" bIns="33338" anchor="ctr"/>
            <a:lstStyle/>
            <a:p>
              <a:pPr algn="ctr" defTabSz="449263"/>
              <a:r>
                <a:rPr lang="en-US" sz="1300" b="0">
                  <a:latin typeface="Times New Roman" panose="02020603050405020304" pitchFamily="18" charset="0"/>
                  <a:cs typeface="Times New Roman" panose="02020603050405020304" pitchFamily="18" charset="0"/>
                </a:rPr>
                <a:t>CF</a:t>
              </a: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184</a:t>
            </a:fld>
            <a:endParaRPr lang="en-US"/>
          </a:p>
        </p:txBody>
      </p:sp>
    </p:spTree>
    <p:extLst>
      <p:ext uri="{BB962C8B-B14F-4D97-AF65-F5344CB8AC3E}">
        <p14:creationId xmlns:p14="http://schemas.microsoft.com/office/powerpoint/2010/main" val="2723999263"/>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4" name="Rectangle 1052"/>
          <p:cNvSpPr>
            <a:spLocks noGrp="1" noChangeArrowheads="1"/>
          </p:cNvSpPr>
          <p:nvPr>
            <p:ph type="title"/>
          </p:nvPr>
        </p:nvSpPr>
        <p:spPr>
          <a:xfrm>
            <a:off x="457200" y="988865"/>
            <a:ext cx="8534400" cy="471014"/>
          </a:xfrm>
        </p:spPr>
        <p:txBody>
          <a:bodyPr>
            <a:noAutofit/>
          </a:bodyPr>
          <a:lstStyle/>
          <a:p>
            <a:pPr algn="l"/>
            <a:r>
              <a:rPr lang="en-US" sz="3200" dirty="0">
                <a:solidFill>
                  <a:srgbClr val="FF0000"/>
                </a:solidFill>
                <a:latin typeface="Times New Roman" panose="02020603050405020304" pitchFamily="18" charset="0"/>
                <a:cs typeface="Times New Roman" panose="02020603050405020304" pitchFamily="18" charset="0"/>
              </a:rPr>
              <a:t>Using the Barrel Shifter: The Second Operand</a:t>
            </a:r>
          </a:p>
        </p:txBody>
      </p:sp>
      <p:sp>
        <p:nvSpPr>
          <p:cNvPr id="336899" name="Rectangle 1027"/>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0" name="Rectangle 1028"/>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1" name="Rectangle 1029"/>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2" name="Rectangle 1030"/>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3" name="Rectangle 1031"/>
          <p:cNvSpPr>
            <a:spLocks noChangeArrowheads="1"/>
          </p:cNvSpPr>
          <p:nvPr/>
        </p:nvSpPr>
        <p:spPr bwMode="auto">
          <a:xfrm>
            <a:off x="4038600" y="3657600"/>
            <a:ext cx="4586288" cy="2362200"/>
          </a:xfrm>
          <a:prstGeom prst="rect">
            <a:avLst/>
          </a:prstGeom>
          <a:noFill/>
          <a:ln w="9525">
            <a:noFill/>
            <a:miter lim="800000"/>
            <a:headEnd/>
            <a:tailEnd/>
          </a:ln>
          <a:effectLst/>
        </p:spPr>
        <p:txBody>
          <a:bodyPr lIns="95250" tIns="47625" rIns="95250" bIns="47625"/>
          <a:lstStyle/>
          <a:p>
            <a:pPr marL="293688" indent="-293688" defTabSz="938213">
              <a:lnSpc>
                <a:spcPct val="90000"/>
              </a:lnSpc>
              <a:spcBef>
                <a:spcPct val="30000"/>
              </a:spcBef>
            </a:pPr>
            <a:endParaRPr lang="en-GB" sz="1800">
              <a:solidFill>
                <a:schemeClr val="hlink"/>
              </a:solidFill>
              <a:latin typeface="Times New Roman" pitchFamily="18" charset="0"/>
            </a:endParaRPr>
          </a:p>
        </p:txBody>
      </p:sp>
      <p:grpSp>
        <p:nvGrpSpPr>
          <p:cNvPr id="2" name="Group 1034"/>
          <p:cNvGrpSpPr>
            <a:grpSpLocks/>
          </p:cNvGrpSpPr>
          <p:nvPr/>
        </p:nvGrpSpPr>
        <p:grpSpPr bwMode="auto">
          <a:xfrm>
            <a:off x="323528" y="1916832"/>
            <a:ext cx="3062288" cy="4760913"/>
            <a:chOff x="3740" y="864"/>
            <a:chExt cx="1929" cy="2999"/>
          </a:xfrm>
        </p:grpSpPr>
        <p:sp>
          <p:nvSpPr>
            <p:cNvPr id="336907" name="Rectangle 1035"/>
            <p:cNvSpPr>
              <a:spLocks noChangeArrowheads="1"/>
            </p:cNvSpPr>
            <p:nvPr/>
          </p:nvSpPr>
          <p:spPr bwMode="auto">
            <a:xfrm>
              <a:off x="4235" y="3595"/>
              <a:ext cx="916" cy="26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Times New Roman" panose="02020603050405020304" pitchFamily="18" charset="0"/>
                  <a:cs typeface="Times New Roman" panose="02020603050405020304" pitchFamily="18" charset="0"/>
                </a:rPr>
                <a:t>Result</a:t>
              </a:r>
            </a:p>
          </p:txBody>
        </p:sp>
        <p:grpSp>
          <p:nvGrpSpPr>
            <p:cNvPr id="3" name="Group 1036"/>
            <p:cNvGrpSpPr>
              <a:grpSpLocks/>
            </p:cNvGrpSpPr>
            <p:nvPr/>
          </p:nvGrpSpPr>
          <p:grpSpPr bwMode="auto">
            <a:xfrm>
              <a:off x="3740" y="875"/>
              <a:ext cx="916" cy="1621"/>
              <a:chOff x="4700" y="816"/>
              <a:chExt cx="916" cy="1621"/>
            </a:xfrm>
          </p:grpSpPr>
          <p:sp>
            <p:nvSpPr>
              <p:cNvPr id="336909" name="Rectangle 1037"/>
              <p:cNvSpPr>
                <a:spLocks noChangeArrowheads="1"/>
              </p:cNvSpPr>
              <p:nvPr/>
            </p:nvSpPr>
            <p:spPr bwMode="auto">
              <a:xfrm>
                <a:off x="4700" y="816"/>
                <a:ext cx="916" cy="47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Times New Roman" panose="02020603050405020304" pitchFamily="18" charset="0"/>
                    <a:cs typeface="Times New Roman" panose="02020603050405020304" pitchFamily="18" charset="0"/>
                  </a:rPr>
                  <a:t>Operand 1</a:t>
                </a:r>
              </a:p>
            </p:txBody>
          </p:sp>
          <p:sp>
            <p:nvSpPr>
              <p:cNvPr id="336910" name="Line 1038"/>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grpSp>
        <p:grpSp>
          <p:nvGrpSpPr>
            <p:cNvPr id="4" name="Group 1039"/>
            <p:cNvGrpSpPr>
              <a:grpSpLocks/>
            </p:cNvGrpSpPr>
            <p:nvPr/>
          </p:nvGrpSpPr>
          <p:grpSpPr bwMode="auto">
            <a:xfrm>
              <a:off x="4752" y="864"/>
              <a:ext cx="917" cy="1639"/>
              <a:chOff x="3691" y="816"/>
              <a:chExt cx="917" cy="1639"/>
            </a:xfrm>
          </p:grpSpPr>
          <p:grpSp>
            <p:nvGrpSpPr>
              <p:cNvPr id="5" name="Group 1040"/>
              <p:cNvGrpSpPr>
                <a:grpSpLocks/>
              </p:cNvGrpSpPr>
              <p:nvPr/>
            </p:nvGrpSpPr>
            <p:grpSpPr bwMode="auto">
              <a:xfrm>
                <a:off x="3709" y="1669"/>
                <a:ext cx="803" cy="435"/>
                <a:chOff x="3709" y="1669"/>
                <a:chExt cx="803" cy="435"/>
              </a:xfrm>
            </p:grpSpPr>
            <p:sp>
              <p:nvSpPr>
                <p:cNvPr id="336913" name="Rectangle 1041"/>
                <p:cNvSpPr>
                  <a:spLocks noChangeArrowheads="1"/>
                </p:cNvSpPr>
                <p:nvPr/>
              </p:nvSpPr>
              <p:spPr bwMode="ltGray">
                <a:xfrm>
                  <a:off x="3709" y="1669"/>
                  <a:ext cx="803" cy="435"/>
                </a:xfrm>
                <a:prstGeom prst="rect">
                  <a:avLst/>
                </a:prstGeom>
                <a:solidFill>
                  <a:schemeClr val="tx2"/>
                </a:solidFill>
                <a:ln w="9525">
                  <a:noFill/>
                  <a:miter lim="800000"/>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6914" name="Rectangle 1042"/>
                <p:cNvSpPr>
                  <a:spLocks noChangeArrowheads="1"/>
                </p:cNvSpPr>
                <p:nvPr/>
              </p:nvSpPr>
              <p:spPr bwMode="ltGray">
                <a:xfrm>
                  <a:off x="3739" y="1678"/>
                  <a:ext cx="749" cy="386"/>
                </a:xfrm>
                <a:prstGeom prst="rect">
                  <a:avLst/>
                </a:prstGeom>
                <a:noFill/>
                <a:ln w="9525">
                  <a:noFill/>
                  <a:miter lim="800000"/>
                  <a:headEnd/>
                  <a:tailEnd/>
                </a:ln>
                <a:effectLst/>
              </p:spPr>
              <p:txBody>
                <a:bodyPr wrap="none" lIns="92075" tIns="46038" rIns="92075" bIns="46038" anchor="ctr"/>
                <a:lstStyle/>
                <a:p>
                  <a:pPr algn="ctr">
                    <a:lnSpc>
                      <a:spcPct val="90000"/>
                    </a:lnSpc>
                    <a:spcBef>
                      <a:spcPct val="50000"/>
                    </a:spcBef>
                  </a:pPr>
                  <a:r>
                    <a:rPr lang="en-US" sz="1600">
                      <a:solidFill>
                        <a:schemeClr val="bg1"/>
                      </a:solidFill>
                      <a:latin typeface="Times New Roman" panose="02020603050405020304" pitchFamily="18" charset="0"/>
                      <a:cs typeface="Times New Roman" panose="02020603050405020304" pitchFamily="18" charset="0"/>
                    </a:rPr>
                    <a:t>Barrel</a:t>
                  </a:r>
                  <a:br>
                    <a:rPr lang="en-US" sz="1600">
                      <a:solidFill>
                        <a:schemeClr val="bg1"/>
                      </a:solidFill>
                      <a:latin typeface="Times New Roman" panose="02020603050405020304" pitchFamily="18" charset="0"/>
                      <a:cs typeface="Times New Roman" panose="02020603050405020304" pitchFamily="18" charset="0"/>
                    </a:rPr>
                  </a:br>
                  <a:r>
                    <a:rPr lang="en-US" sz="1600">
                      <a:solidFill>
                        <a:schemeClr val="bg1"/>
                      </a:solidFill>
                      <a:latin typeface="Times New Roman" panose="02020603050405020304" pitchFamily="18" charset="0"/>
                      <a:cs typeface="Times New Roman" panose="02020603050405020304" pitchFamily="18" charset="0"/>
                    </a:rPr>
                    <a:t>Shifter</a:t>
                  </a:r>
                </a:p>
              </p:txBody>
            </p:sp>
          </p:grpSp>
          <p:sp>
            <p:nvSpPr>
              <p:cNvPr id="336915" name="Line 1043"/>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6916" name="Line 1044"/>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6917" name="Rectangle 1045"/>
              <p:cNvSpPr>
                <a:spLocks noChangeArrowheads="1"/>
              </p:cNvSpPr>
              <p:nvPr/>
            </p:nvSpPr>
            <p:spPr bwMode="auto">
              <a:xfrm>
                <a:off x="3691" y="816"/>
                <a:ext cx="917" cy="47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Times New Roman" panose="02020603050405020304" pitchFamily="18" charset="0"/>
                    <a:cs typeface="Times New Roman" panose="02020603050405020304" pitchFamily="18" charset="0"/>
                  </a:rPr>
                  <a:t>Operand 2</a:t>
                </a:r>
              </a:p>
            </p:txBody>
          </p:sp>
        </p:grpSp>
        <p:sp>
          <p:nvSpPr>
            <p:cNvPr id="336918" name="Line 1046"/>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a:effectLst/>
          </p:spPr>
          <p:txBody>
            <a:bodyPr wrap="none" anchor="ctr"/>
            <a:lstStyle/>
            <a:p>
              <a:endParaRPr lang="en-IN">
                <a:latin typeface="Times New Roman" panose="02020603050405020304" pitchFamily="18" charset="0"/>
                <a:cs typeface="Times New Roman" panose="02020603050405020304" pitchFamily="18" charset="0"/>
              </a:endParaRPr>
            </a:p>
          </p:txBody>
        </p:sp>
        <p:grpSp>
          <p:nvGrpSpPr>
            <p:cNvPr id="6" name="Group 1047"/>
            <p:cNvGrpSpPr>
              <a:grpSpLocks/>
            </p:cNvGrpSpPr>
            <p:nvPr/>
          </p:nvGrpSpPr>
          <p:grpSpPr bwMode="auto">
            <a:xfrm>
              <a:off x="3936" y="2448"/>
              <a:ext cx="1488" cy="768"/>
              <a:chOff x="3926" y="2438"/>
              <a:chExt cx="1488" cy="768"/>
            </a:xfrm>
          </p:grpSpPr>
          <p:sp>
            <p:nvSpPr>
              <p:cNvPr id="336920" name="AutoShape 1048"/>
              <p:cNvSpPr>
                <a:spLocks noChangeArrowheads="1"/>
              </p:cNvSpPr>
              <p:nvPr/>
            </p:nvSpPr>
            <p:spPr bwMode="ltGray">
              <a:xfrm rot="-10800000" flipH="1" flipV="1">
                <a:off x="3926" y="2486"/>
                <a:ext cx="1488" cy="72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2"/>
              </a:solidFill>
              <a:ln w="9525">
                <a:noFill/>
                <a:miter lim="800000"/>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6921" name="AutoShape 1049"/>
              <p:cNvSpPr>
                <a:spLocks noChangeArrowheads="1"/>
              </p:cNvSpPr>
              <p:nvPr/>
            </p:nvSpPr>
            <p:spPr bwMode="ltGray">
              <a:xfrm rot="-10800000" flipH="1" flipV="1">
                <a:off x="4372" y="2438"/>
                <a:ext cx="595" cy="33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9525">
                <a:noFill/>
                <a:miter lim="800000"/>
                <a:headEnd/>
                <a:tailEnd/>
              </a:ln>
              <a:effec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336922" name="Rectangle 1050"/>
              <p:cNvSpPr>
                <a:spLocks noChangeArrowheads="1"/>
              </p:cNvSpPr>
              <p:nvPr/>
            </p:nvSpPr>
            <p:spPr bwMode="ltGray">
              <a:xfrm>
                <a:off x="4403" y="2895"/>
                <a:ext cx="546" cy="197"/>
              </a:xfrm>
              <a:prstGeom prst="rect">
                <a:avLst/>
              </a:prstGeom>
              <a:solidFill>
                <a:schemeClr val="tx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Times New Roman" panose="02020603050405020304" pitchFamily="18" charset="0"/>
                    <a:cs typeface="Times New Roman" panose="02020603050405020304" pitchFamily="18" charset="0"/>
                  </a:rPr>
                  <a:t>ALU</a:t>
                </a:r>
              </a:p>
            </p:txBody>
          </p:sp>
        </p:grpSp>
      </p:grpSp>
      <p:sp>
        <p:nvSpPr>
          <p:cNvPr id="336923" name="Rectangle 1051"/>
          <p:cNvSpPr>
            <a:spLocks noChangeArrowheads="1"/>
          </p:cNvSpPr>
          <p:nvPr/>
        </p:nvSpPr>
        <p:spPr bwMode="auto">
          <a:xfrm>
            <a:off x="290513" y="1098550"/>
            <a:ext cx="4357687" cy="2374900"/>
          </a:xfrm>
          <a:prstGeom prst="rect">
            <a:avLst/>
          </a:prstGeom>
          <a:noFill/>
          <a:ln w="9525">
            <a:noFill/>
            <a:miter lim="800000"/>
            <a:headEnd/>
            <a:tailEnd/>
          </a:ln>
          <a:effectLst/>
        </p:spPr>
        <p:txBody>
          <a:bodyPr wrap="none" anchor="ctr"/>
          <a:lstStyle/>
          <a:p>
            <a:endParaRPr lang="en-IN"/>
          </a:p>
        </p:txBody>
      </p:sp>
      <p:sp>
        <p:nvSpPr>
          <p:cNvPr id="7" name="Slide Number Placeholder 6"/>
          <p:cNvSpPr>
            <a:spLocks noGrp="1"/>
          </p:cNvSpPr>
          <p:nvPr>
            <p:ph type="sldNum" sz="quarter" idx="12"/>
          </p:nvPr>
        </p:nvSpPr>
        <p:spPr/>
        <p:txBody>
          <a:bodyPr/>
          <a:lstStyle/>
          <a:p>
            <a:fld id="{A1A6BA4E-CDAE-4DEF-A7CA-99055C502B84}" type="slidenum">
              <a:rPr lang="en-US" smtClean="0"/>
              <a:pPr/>
              <a:t>185</a:t>
            </a:fld>
            <a:endParaRPr lang="en-US"/>
          </a:p>
        </p:txBody>
      </p:sp>
    </p:spTree>
    <p:extLst>
      <p:ext uri="{BB962C8B-B14F-4D97-AF65-F5344CB8AC3E}">
        <p14:creationId xmlns:p14="http://schemas.microsoft.com/office/powerpoint/2010/main" val="2168773375"/>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71612"/>
            <a:ext cx="8496944" cy="46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2910" y="1071546"/>
            <a:ext cx="2214068" cy="584775"/>
          </a:xfrm>
          <a:prstGeom prst="rect">
            <a:avLst/>
          </a:prstGeom>
          <a:noFill/>
        </p:spPr>
        <p:txBody>
          <a:bodyPr wrap="non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EXAMPLE</a:t>
            </a:r>
            <a:r>
              <a:rPr lang="en-US" sz="3200" b="1" dirty="0"/>
              <a:t> </a:t>
            </a:r>
            <a:endParaRPr lang="en-IN" sz="3200" b="1" dirty="0"/>
          </a:p>
        </p:txBody>
      </p:sp>
      <p:sp>
        <p:nvSpPr>
          <p:cNvPr id="2" name="Slide Number Placeholder 1"/>
          <p:cNvSpPr>
            <a:spLocks noGrp="1"/>
          </p:cNvSpPr>
          <p:nvPr>
            <p:ph type="sldNum" sz="quarter" idx="12"/>
          </p:nvPr>
        </p:nvSpPr>
        <p:spPr/>
        <p:txBody>
          <a:bodyPr/>
          <a:lstStyle/>
          <a:p>
            <a:fld id="{A1A6BA4E-CDAE-4DEF-A7CA-99055C502B84}" type="slidenum">
              <a:rPr lang="en-US" smtClean="0"/>
              <a:pPr/>
              <a:t>186</a:t>
            </a:fld>
            <a:endParaRPr lang="en-US"/>
          </a:p>
        </p:txBody>
      </p:sp>
    </p:spTree>
    <p:extLst>
      <p:ext uri="{BB962C8B-B14F-4D97-AF65-F5344CB8AC3E}">
        <p14:creationId xmlns:p14="http://schemas.microsoft.com/office/powerpoint/2010/main" val="26188704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23938"/>
            <a:ext cx="8136904" cy="564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187</a:t>
            </a:fld>
            <a:endParaRPr lang="en-US"/>
          </a:p>
        </p:txBody>
      </p:sp>
    </p:spTree>
    <p:extLst>
      <p:ext uri="{BB962C8B-B14F-4D97-AF65-F5344CB8AC3E}">
        <p14:creationId xmlns:p14="http://schemas.microsoft.com/office/powerpoint/2010/main" val="15487754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026"/>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5" name="Rectangle 1027"/>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6" name="Rectangle 1028"/>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7" name="Rectangle 1029"/>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8" name="Rectangle 1030"/>
          <p:cNvSpPr>
            <a:spLocks noGrp="1" noChangeArrowheads="1"/>
          </p:cNvSpPr>
          <p:nvPr>
            <p:ph type="title"/>
          </p:nvPr>
        </p:nvSpPr>
        <p:spPr>
          <a:xfrm>
            <a:off x="457200" y="1052736"/>
            <a:ext cx="8229600" cy="580926"/>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Single register data transfer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8280920" cy="448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188</a:t>
            </a:fld>
            <a:endParaRPr lang="en-US"/>
          </a:p>
        </p:txBody>
      </p:sp>
    </p:spTree>
    <p:extLst>
      <p:ext uri="{BB962C8B-B14F-4D97-AF65-F5344CB8AC3E}">
        <p14:creationId xmlns:p14="http://schemas.microsoft.com/office/powerpoint/2010/main" val="394543052"/>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7"/>
            <a:ext cx="878497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189</a:t>
            </a:fld>
            <a:endParaRPr lang="en-US"/>
          </a:p>
        </p:txBody>
      </p:sp>
    </p:spTree>
    <p:extLst>
      <p:ext uri="{BB962C8B-B14F-4D97-AF65-F5344CB8AC3E}">
        <p14:creationId xmlns:p14="http://schemas.microsoft.com/office/powerpoint/2010/main" val="261947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323528" y="1988840"/>
            <a:ext cx="8458200" cy="3539430"/>
          </a:xfrm>
          <a:prstGeom prst="rect">
            <a:avLst/>
          </a:prstGeom>
          <a:noFill/>
          <a:ln w="9525">
            <a:noFill/>
            <a:miter lim="800000"/>
            <a:headEnd/>
            <a:tailEnd/>
          </a:ln>
          <a:effectLst/>
        </p:spPr>
        <p:txBody>
          <a:bodyPr wrap="square">
            <a:spAutoFit/>
          </a:bodyPr>
          <a:lstStyle/>
          <a:p>
            <a:pPr algn="just">
              <a:buFontTx/>
              <a:buChar char="•"/>
            </a:pPr>
            <a:r>
              <a:rPr lang="en-US" sz="2800" dirty="0" smtClean="0"/>
              <a:t>The </a:t>
            </a:r>
            <a:r>
              <a:rPr lang="en-US" sz="2800" dirty="0"/>
              <a:t>“brain” of the machine</a:t>
            </a:r>
            <a:endParaRPr lang="en-US" sz="2800" b="1" u="sng" dirty="0"/>
          </a:p>
          <a:p>
            <a:pPr algn="just">
              <a:buFontTx/>
              <a:buChar char="•"/>
            </a:pPr>
            <a:r>
              <a:rPr lang="en-US" sz="2800" dirty="0" smtClean="0"/>
              <a:t>Responsible </a:t>
            </a:r>
            <a:r>
              <a:rPr lang="en-US" sz="2800" dirty="0">
                <a:latin typeface="Times New Roman" panose="02020603050405020304" pitchFamily="18" charset="0"/>
                <a:cs typeface="Times New Roman" panose="02020603050405020304" pitchFamily="18" charset="0"/>
              </a:rPr>
              <a:t>for</a:t>
            </a:r>
            <a:r>
              <a:rPr lang="en-US" sz="2800" dirty="0"/>
              <a:t> carrying out computational task</a:t>
            </a:r>
          </a:p>
          <a:p>
            <a:pPr algn="just">
              <a:buFontTx/>
              <a:buChar char="•"/>
            </a:pPr>
            <a:r>
              <a:rPr lang="en-US" sz="2800" dirty="0" smtClean="0"/>
              <a:t>Contains </a:t>
            </a:r>
            <a:r>
              <a:rPr lang="en-US" sz="2800" dirty="0"/>
              <a:t>ALU, CU, Registers</a:t>
            </a:r>
          </a:p>
          <a:p>
            <a:pPr algn="just">
              <a:buFontTx/>
              <a:buChar char="•"/>
            </a:pPr>
            <a:r>
              <a:rPr lang="en-US" sz="2800" dirty="0" smtClean="0"/>
              <a:t>ALU </a:t>
            </a:r>
            <a:r>
              <a:rPr lang="en-US" sz="2800" dirty="0"/>
              <a:t>Performs Arithmetic and logical operations</a:t>
            </a:r>
          </a:p>
          <a:p>
            <a:pPr algn="just">
              <a:buFontTx/>
              <a:buChar char="•"/>
            </a:pPr>
            <a:r>
              <a:rPr lang="en-US" sz="2800" dirty="0" smtClean="0"/>
              <a:t>CU  </a:t>
            </a:r>
            <a:r>
              <a:rPr lang="en-US" sz="2800" dirty="0"/>
              <a:t>Provides control signals in accordance with some timings which in turn controls the execution process</a:t>
            </a:r>
          </a:p>
          <a:p>
            <a:pPr algn="just">
              <a:buFontTx/>
              <a:buChar char="•"/>
            </a:pPr>
            <a:r>
              <a:rPr lang="en-US" sz="2800" dirty="0" smtClean="0"/>
              <a:t>Register </a:t>
            </a:r>
            <a:r>
              <a:rPr lang="en-US" sz="2800" dirty="0"/>
              <a:t>Stores data and result and speeds up the operation</a:t>
            </a:r>
          </a:p>
        </p:txBody>
      </p:sp>
      <p:sp>
        <p:nvSpPr>
          <p:cNvPr id="2" name="Slide Number Placeholder 1"/>
          <p:cNvSpPr>
            <a:spLocks noGrp="1"/>
          </p:cNvSpPr>
          <p:nvPr>
            <p:ph type="sldNum" sz="quarter" idx="12"/>
          </p:nvPr>
        </p:nvSpPr>
        <p:spPr/>
        <p:txBody>
          <a:bodyPr/>
          <a:lstStyle/>
          <a:p>
            <a:fld id="{A1A6BA4E-CDAE-4DEF-A7CA-99055C502B84}" type="slidenum">
              <a:rPr lang="en-US" smtClean="0"/>
              <a:pPr/>
              <a:t>19</a:t>
            </a:fld>
            <a:endParaRPr lang="en-US"/>
          </a:p>
        </p:txBody>
      </p:sp>
      <p:sp>
        <p:nvSpPr>
          <p:cNvPr id="3" name="Rectangle 2"/>
          <p:cNvSpPr/>
          <p:nvPr/>
        </p:nvSpPr>
        <p:spPr>
          <a:xfrm>
            <a:off x="708338" y="980728"/>
            <a:ext cx="7824102" cy="646331"/>
          </a:xfrm>
          <a:prstGeom prst="rect">
            <a:avLst/>
          </a:prstGeom>
        </p:spPr>
        <p:txBody>
          <a:bodyPr wrap="square">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CPU (Central processing Unit)</a:t>
            </a:r>
          </a:p>
        </p:txBody>
      </p:sp>
    </p:spTree>
    <p:extLst>
      <p:ext uri="{BB962C8B-B14F-4D97-AF65-F5344CB8AC3E}">
        <p14:creationId xmlns:p14="http://schemas.microsoft.com/office/powerpoint/2010/main" val="50192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1000"/>
                                        <p:tgtEl>
                                          <p:spTgt spid="69636">
                                            <p:txEl>
                                              <p:pRg st="0" end="0"/>
                                            </p:txEl>
                                          </p:spTgt>
                                        </p:tgtEl>
                                      </p:cBhvr>
                                    </p:animEffect>
                                    <p:anim calcmode="lin" valueType="num">
                                      <p:cBhvr>
                                        <p:cTn id="8" dur="10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96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9636">
                                            <p:txEl>
                                              <p:pRg st="1" end="1"/>
                                            </p:txEl>
                                          </p:spTgt>
                                        </p:tgtEl>
                                        <p:attrNameLst>
                                          <p:attrName>style.visibility</p:attrName>
                                        </p:attrNameLst>
                                      </p:cBhvr>
                                      <p:to>
                                        <p:strVal val="visible"/>
                                      </p:to>
                                    </p:set>
                                    <p:anim calcmode="lin" valueType="num">
                                      <p:cBhvr additive="base">
                                        <p:cTn id="14" dur="500" fill="hold"/>
                                        <p:tgtEl>
                                          <p:spTgt spid="6963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96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9636">
                                            <p:txEl>
                                              <p:pRg st="2" end="2"/>
                                            </p:txEl>
                                          </p:spTgt>
                                        </p:tgtEl>
                                        <p:attrNameLst>
                                          <p:attrName>style.visibility</p:attrName>
                                        </p:attrNameLst>
                                      </p:cBhvr>
                                      <p:to>
                                        <p:strVal val="visible"/>
                                      </p:to>
                                    </p:set>
                                    <p:anim calcmode="lin" valueType="num">
                                      <p:cBhvr additive="base">
                                        <p:cTn id="20" dur="500" fill="hold"/>
                                        <p:tgtEl>
                                          <p:spTgt spid="69636">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96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9636">
                                            <p:txEl>
                                              <p:pRg st="3" end="3"/>
                                            </p:txEl>
                                          </p:spTgt>
                                        </p:tgtEl>
                                        <p:attrNameLst>
                                          <p:attrName>style.visibility</p:attrName>
                                        </p:attrNameLst>
                                      </p:cBhvr>
                                      <p:to>
                                        <p:strVal val="visible"/>
                                      </p:to>
                                    </p:set>
                                    <p:anim calcmode="lin" valueType="num">
                                      <p:cBhvr additive="base">
                                        <p:cTn id="26" dur="500" fill="hold"/>
                                        <p:tgtEl>
                                          <p:spTgt spid="6963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96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9636">
                                            <p:txEl>
                                              <p:pRg st="4" end="4"/>
                                            </p:txEl>
                                          </p:spTgt>
                                        </p:tgtEl>
                                        <p:attrNameLst>
                                          <p:attrName>style.visibility</p:attrName>
                                        </p:attrNameLst>
                                      </p:cBhvr>
                                      <p:to>
                                        <p:strVal val="visible"/>
                                      </p:to>
                                    </p:set>
                                    <p:anim calcmode="lin" valueType="num">
                                      <p:cBhvr additive="base">
                                        <p:cTn id="32" dur="500" fill="hold"/>
                                        <p:tgtEl>
                                          <p:spTgt spid="69636">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6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9636">
                                            <p:txEl>
                                              <p:pRg st="5" end="5"/>
                                            </p:txEl>
                                          </p:spTgt>
                                        </p:tgtEl>
                                        <p:attrNameLst>
                                          <p:attrName>style.visibility</p:attrName>
                                        </p:attrNameLst>
                                      </p:cBhvr>
                                      <p:to>
                                        <p:strVal val="visible"/>
                                      </p:to>
                                    </p:set>
                                    <p:anim calcmode="lin" valueType="num">
                                      <p:cBhvr additive="base">
                                        <p:cTn id="38" dur="500" fill="hold"/>
                                        <p:tgtEl>
                                          <p:spTgt spid="6963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96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95536" y="1124744"/>
            <a:ext cx="8571780" cy="5472608"/>
            <a:chOff x="395536" y="1124744"/>
            <a:chExt cx="8571780" cy="547260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568951"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06981" y="1457074"/>
              <a:ext cx="2160335" cy="584775"/>
            </a:xfrm>
            <a:prstGeom prst="rect">
              <a:avLst/>
            </a:prstGeom>
            <a:noFill/>
          </p:spPr>
          <p:txBody>
            <a:bodyPr wrap="none" rtlCol="0">
              <a:spAutoFit/>
            </a:bodyPr>
            <a:lstStyle/>
            <a:p>
              <a:r>
                <a:rPr lang="en-US" sz="3200" b="1" dirty="0">
                  <a:solidFill>
                    <a:srgbClr val="0070C0"/>
                  </a:solidFill>
                </a:rPr>
                <a:t>(LDM/STM)</a:t>
              </a:r>
              <a:endParaRPr lang="en-IN" sz="3200" b="1" dirty="0">
                <a:solidFill>
                  <a:srgbClr val="0070C0"/>
                </a:solidFill>
              </a:endParaRP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190</a:t>
            </a:fld>
            <a:endParaRPr lang="en-US"/>
          </a:p>
        </p:txBody>
      </p:sp>
    </p:spTree>
    <p:extLst>
      <p:ext uri="{BB962C8B-B14F-4D97-AF65-F5344CB8AC3E}">
        <p14:creationId xmlns:p14="http://schemas.microsoft.com/office/powerpoint/2010/main" val="83414539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22" y="1643050"/>
            <a:ext cx="8521757" cy="488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9475" y="862144"/>
            <a:ext cx="8352928" cy="584775"/>
          </a:xfrm>
          <a:prstGeom prst="rect">
            <a:avLst/>
          </a:prstGeom>
          <a:noFill/>
        </p:spPr>
        <p:txBody>
          <a:bodyPr wrap="square" rtlCol="0">
            <a:spAutoFit/>
          </a:bodyPr>
          <a:lstStyle/>
          <a:p>
            <a:pPr algn="ctr"/>
            <a:r>
              <a:rPr lang="en-US" sz="3200" dirty="0" smtClean="0">
                <a:solidFill>
                  <a:srgbClr val="0070C0"/>
                </a:solidFill>
                <a:latin typeface="Times New Roman" panose="02020603050405020304" pitchFamily="18" charset="0"/>
                <a:cs typeface="Times New Roman" panose="02020603050405020304" pitchFamily="18" charset="0"/>
              </a:rPr>
              <a:t>(</a:t>
            </a:r>
            <a:r>
              <a:rPr lang="en-US" sz="3200" dirty="0" smtClean="0">
                <a:solidFill>
                  <a:srgbClr val="FF0000"/>
                </a:solidFill>
                <a:latin typeface="Times New Roman" panose="02020603050405020304" pitchFamily="18" charset="0"/>
                <a:cs typeface="Times New Roman" panose="02020603050405020304" pitchFamily="18" charset="0"/>
              </a:rPr>
              <a:t>LDM/STM</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anose="02020603050405020304" pitchFamily="18" charset="0"/>
                <a:cs typeface="Times New Roman" panose="02020603050405020304" pitchFamily="18" charset="0"/>
              </a:rPr>
              <a:t>Operations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191</a:t>
            </a:fld>
            <a:endParaRPr lang="en-US"/>
          </a:p>
        </p:txBody>
      </p:sp>
    </p:spTree>
    <p:extLst>
      <p:ext uri="{BB962C8B-B14F-4D97-AF65-F5344CB8AC3E}">
        <p14:creationId xmlns:p14="http://schemas.microsoft.com/office/powerpoint/2010/main" val="166553037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7"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68"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9"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70" name="Rectangle 6"/>
          <p:cNvSpPr>
            <a:spLocks noGrp="1" noChangeArrowheads="1"/>
          </p:cNvSpPr>
          <p:nvPr>
            <p:ph type="title"/>
          </p:nvPr>
        </p:nvSpPr>
        <p:spPr>
          <a:xfrm>
            <a:off x="323528" y="975866"/>
            <a:ext cx="8229600" cy="652934"/>
          </a:xfrm>
          <a:noFill/>
          <a:ln/>
        </p:spPr>
        <p:txBody>
          <a:bodyPr lIns="92075" tIns="46038" rIns="92075" bIns="46038">
            <a:normAutofit/>
          </a:bodyPr>
          <a:lstStyle/>
          <a:p>
            <a:pPr defTabSz="938213"/>
            <a:r>
              <a:rPr lang="en-US" sz="3600" dirty="0">
                <a:solidFill>
                  <a:srgbClr val="FF0000"/>
                </a:solidFill>
                <a:latin typeface="Times New Roman" panose="02020603050405020304" pitchFamily="18" charset="0"/>
                <a:cs typeface="Times New Roman" panose="02020603050405020304" pitchFamily="18" charset="0"/>
              </a:rPr>
              <a:t>Software Interrupt (SWI)</a:t>
            </a:r>
          </a:p>
        </p:txBody>
      </p:sp>
      <p:sp>
        <p:nvSpPr>
          <p:cNvPr id="369671" name="Rectangle 7"/>
          <p:cNvSpPr>
            <a:spLocks noGrp="1" noChangeArrowheads="1"/>
          </p:cNvSpPr>
          <p:nvPr>
            <p:ph idx="1"/>
          </p:nvPr>
        </p:nvSpPr>
        <p:spPr>
          <a:xfrm>
            <a:off x="304800" y="2998043"/>
            <a:ext cx="8534400" cy="3743325"/>
          </a:xfrm>
          <a:noFill/>
          <a:ln/>
        </p:spPr>
        <p:txBody>
          <a:bodyPr lIns="92075" tIns="46038" rIns="92075" bIns="46038" anchorCtr="1">
            <a:noAutofit/>
          </a:bodyPr>
          <a:lstStyle/>
          <a:p>
            <a:pPr defTabSz="938213"/>
            <a:r>
              <a:rPr lang="en-US" sz="2400" dirty="0">
                <a:latin typeface="Times New Roman" panose="02020603050405020304" pitchFamily="18" charset="0"/>
                <a:cs typeface="Times New Roman" panose="02020603050405020304" pitchFamily="18" charset="0"/>
              </a:rPr>
              <a:t>Causes an exception trap to the SWI hardware vector </a:t>
            </a:r>
          </a:p>
          <a:p>
            <a:pPr defTabSz="938213"/>
            <a:r>
              <a:rPr lang="en-US" sz="2400" dirty="0">
                <a:latin typeface="Times New Roman" panose="02020603050405020304" pitchFamily="18" charset="0"/>
                <a:cs typeface="Times New Roman" panose="02020603050405020304" pitchFamily="18" charset="0"/>
              </a:rPr>
              <a:t>The SWI handler can examine the SWI number to decide what operation has been requested.</a:t>
            </a:r>
          </a:p>
          <a:p>
            <a:pPr defTabSz="938213"/>
            <a:r>
              <a:rPr lang="en-US" sz="2400" dirty="0">
                <a:latin typeface="Times New Roman" panose="02020603050405020304" pitchFamily="18" charset="0"/>
                <a:cs typeface="Times New Roman" panose="02020603050405020304" pitchFamily="18" charset="0"/>
              </a:rPr>
              <a:t>By using the SWI mechanism, an operating system can implement a set of privileged operations which applications running in user mode can request.</a:t>
            </a:r>
          </a:p>
          <a:p>
            <a:pPr defTabSz="938213"/>
            <a:r>
              <a:rPr lang="en-US" sz="2400" dirty="0">
                <a:latin typeface="Times New Roman" panose="02020603050405020304" pitchFamily="18" charset="0"/>
                <a:cs typeface="Times New Roman" panose="02020603050405020304" pitchFamily="18" charset="0"/>
              </a:rPr>
              <a:t>Syntax:</a:t>
            </a:r>
          </a:p>
          <a:p>
            <a:pPr marL="457200" lvl="1" indent="0" defTabSz="938213">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SWI{&lt;</a:t>
            </a:r>
            <a:r>
              <a:rPr lang="en-US" sz="2400" b="1" dirty="0" err="1">
                <a:latin typeface="Times New Roman" panose="02020603050405020304" pitchFamily="18" charset="0"/>
                <a:cs typeface="Times New Roman" panose="02020603050405020304" pitchFamily="18" charset="0"/>
              </a:rPr>
              <a:t>cond</a:t>
            </a:r>
            <a:r>
              <a:rPr lang="en-US" sz="2400" b="1" dirty="0">
                <a:latin typeface="Times New Roman" panose="02020603050405020304" pitchFamily="18" charset="0"/>
                <a:cs typeface="Times New Roman" panose="02020603050405020304" pitchFamily="18" charset="0"/>
              </a:rPr>
              <a:t>&gt;} &lt;SWI number&gt;</a:t>
            </a:r>
          </a:p>
        </p:txBody>
      </p:sp>
      <p:grpSp>
        <p:nvGrpSpPr>
          <p:cNvPr id="2" name="Group 2"/>
          <p:cNvGrpSpPr/>
          <p:nvPr/>
        </p:nvGrpSpPr>
        <p:grpSpPr>
          <a:xfrm>
            <a:off x="1143000" y="1539057"/>
            <a:ext cx="6413500" cy="1385887"/>
            <a:chOff x="1143000" y="1128713"/>
            <a:chExt cx="6413500" cy="1385887"/>
          </a:xfrm>
        </p:grpSpPr>
        <p:sp>
          <p:nvSpPr>
            <p:cNvPr id="369672" name="Line 8"/>
            <p:cNvSpPr>
              <a:spLocks noChangeShapeType="1"/>
            </p:cNvSpPr>
            <p:nvPr/>
          </p:nvSpPr>
          <p:spPr bwMode="auto">
            <a:xfrm>
              <a:off x="23320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3" name="Line 9"/>
            <p:cNvSpPr>
              <a:spLocks noChangeShapeType="1"/>
            </p:cNvSpPr>
            <p:nvPr/>
          </p:nvSpPr>
          <p:spPr bwMode="auto">
            <a:xfrm>
              <a:off x="25352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4" name="Line 10"/>
            <p:cNvSpPr>
              <a:spLocks noChangeShapeType="1"/>
            </p:cNvSpPr>
            <p:nvPr/>
          </p:nvSpPr>
          <p:spPr bwMode="auto">
            <a:xfrm>
              <a:off x="2738438" y="1370013"/>
              <a:ext cx="0" cy="3730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5" name="Line 11"/>
            <p:cNvSpPr>
              <a:spLocks noChangeShapeType="1"/>
            </p:cNvSpPr>
            <p:nvPr/>
          </p:nvSpPr>
          <p:spPr bwMode="auto">
            <a:xfrm>
              <a:off x="29400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6" name="Line 12"/>
            <p:cNvSpPr>
              <a:spLocks noChangeShapeType="1"/>
            </p:cNvSpPr>
            <p:nvPr/>
          </p:nvSpPr>
          <p:spPr bwMode="auto">
            <a:xfrm>
              <a:off x="31432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7" name="Line 13"/>
            <p:cNvSpPr>
              <a:spLocks noChangeShapeType="1"/>
            </p:cNvSpPr>
            <p:nvPr/>
          </p:nvSpPr>
          <p:spPr bwMode="auto">
            <a:xfrm>
              <a:off x="33464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8" name="Line 14"/>
            <p:cNvSpPr>
              <a:spLocks noChangeShapeType="1"/>
            </p:cNvSpPr>
            <p:nvPr/>
          </p:nvSpPr>
          <p:spPr bwMode="auto">
            <a:xfrm>
              <a:off x="35480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9" name="Line 15"/>
            <p:cNvSpPr>
              <a:spLocks noChangeShapeType="1"/>
            </p:cNvSpPr>
            <p:nvPr/>
          </p:nvSpPr>
          <p:spPr bwMode="auto">
            <a:xfrm>
              <a:off x="37512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0" name="Line 16"/>
            <p:cNvSpPr>
              <a:spLocks noChangeShapeType="1"/>
            </p:cNvSpPr>
            <p:nvPr/>
          </p:nvSpPr>
          <p:spPr bwMode="auto">
            <a:xfrm>
              <a:off x="39671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1" name="Line 17"/>
            <p:cNvSpPr>
              <a:spLocks noChangeShapeType="1"/>
            </p:cNvSpPr>
            <p:nvPr/>
          </p:nvSpPr>
          <p:spPr bwMode="auto">
            <a:xfrm>
              <a:off x="41560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2" name="Line 18"/>
            <p:cNvSpPr>
              <a:spLocks noChangeShapeType="1"/>
            </p:cNvSpPr>
            <p:nvPr/>
          </p:nvSpPr>
          <p:spPr bwMode="auto">
            <a:xfrm>
              <a:off x="43846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3" name="Line 19"/>
            <p:cNvSpPr>
              <a:spLocks noChangeShapeType="1"/>
            </p:cNvSpPr>
            <p:nvPr/>
          </p:nvSpPr>
          <p:spPr bwMode="auto">
            <a:xfrm>
              <a:off x="45862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4" name="Line 20"/>
            <p:cNvSpPr>
              <a:spLocks noChangeShapeType="1"/>
            </p:cNvSpPr>
            <p:nvPr/>
          </p:nvSpPr>
          <p:spPr bwMode="auto">
            <a:xfrm>
              <a:off x="47894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5" name="Line 21"/>
            <p:cNvSpPr>
              <a:spLocks noChangeShapeType="1"/>
            </p:cNvSpPr>
            <p:nvPr/>
          </p:nvSpPr>
          <p:spPr bwMode="auto">
            <a:xfrm>
              <a:off x="49926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6" name="Line 22"/>
            <p:cNvSpPr>
              <a:spLocks noChangeShapeType="1"/>
            </p:cNvSpPr>
            <p:nvPr/>
          </p:nvSpPr>
          <p:spPr bwMode="auto">
            <a:xfrm>
              <a:off x="51943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7" name="Line 23"/>
            <p:cNvSpPr>
              <a:spLocks noChangeShapeType="1"/>
            </p:cNvSpPr>
            <p:nvPr/>
          </p:nvSpPr>
          <p:spPr bwMode="auto">
            <a:xfrm>
              <a:off x="53975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8" name="Line 24"/>
            <p:cNvSpPr>
              <a:spLocks noChangeShapeType="1"/>
            </p:cNvSpPr>
            <p:nvPr/>
          </p:nvSpPr>
          <p:spPr bwMode="auto">
            <a:xfrm>
              <a:off x="56007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9" name="Line 25"/>
            <p:cNvSpPr>
              <a:spLocks noChangeShapeType="1"/>
            </p:cNvSpPr>
            <p:nvPr/>
          </p:nvSpPr>
          <p:spPr bwMode="auto">
            <a:xfrm>
              <a:off x="58023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0" name="Line 26"/>
            <p:cNvSpPr>
              <a:spLocks noChangeShapeType="1"/>
            </p:cNvSpPr>
            <p:nvPr/>
          </p:nvSpPr>
          <p:spPr bwMode="auto">
            <a:xfrm>
              <a:off x="68167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1" name="Line 27"/>
            <p:cNvSpPr>
              <a:spLocks noChangeShapeType="1"/>
            </p:cNvSpPr>
            <p:nvPr/>
          </p:nvSpPr>
          <p:spPr bwMode="auto">
            <a:xfrm>
              <a:off x="69929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2" name="Line 28"/>
            <p:cNvSpPr>
              <a:spLocks noChangeShapeType="1"/>
            </p:cNvSpPr>
            <p:nvPr/>
          </p:nvSpPr>
          <p:spPr bwMode="auto">
            <a:xfrm>
              <a:off x="7183438" y="1382713"/>
              <a:ext cx="0" cy="873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3" name="Line 29"/>
            <p:cNvSpPr>
              <a:spLocks noChangeShapeType="1"/>
            </p:cNvSpPr>
            <p:nvPr/>
          </p:nvSpPr>
          <p:spPr bwMode="auto">
            <a:xfrm>
              <a:off x="73596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4" name="Rectangle 30"/>
            <p:cNvSpPr>
              <a:spLocks noChangeArrowheads="1"/>
            </p:cNvSpPr>
            <p:nvPr/>
          </p:nvSpPr>
          <p:spPr bwMode="auto">
            <a:xfrm>
              <a:off x="17383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28</a:t>
              </a:r>
            </a:p>
          </p:txBody>
        </p:sp>
        <p:sp>
          <p:nvSpPr>
            <p:cNvPr id="369695" name="Rectangle 31"/>
            <p:cNvSpPr>
              <a:spLocks noChangeArrowheads="1"/>
            </p:cNvSpPr>
            <p:nvPr/>
          </p:nvSpPr>
          <p:spPr bwMode="auto">
            <a:xfrm>
              <a:off x="1143000" y="1166813"/>
              <a:ext cx="347663" cy="203200"/>
            </a:xfrm>
            <a:prstGeom prst="rect">
              <a:avLst/>
            </a:prstGeom>
            <a:noFill/>
            <a:ln w="9525">
              <a:noFill/>
              <a:miter lim="800000"/>
              <a:headEnd/>
              <a:tailEnd/>
            </a:ln>
            <a:effectLst/>
          </p:spPr>
          <p:txBody>
            <a:bodyPr lIns="63500" tIns="25400" rIns="63500" bIns="25400">
              <a:spAutoFit/>
            </a:bodyPr>
            <a:lstStyle/>
            <a:p>
              <a:r>
                <a:rPr lang="en-US" sz="1000" b="0">
                  <a:solidFill>
                    <a:schemeClr val="hlink"/>
                  </a:solidFill>
                  <a:latin typeface="Arial" pitchFamily="34" charset="0"/>
                </a:rPr>
                <a:t>31</a:t>
              </a:r>
            </a:p>
          </p:txBody>
        </p:sp>
        <p:sp>
          <p:nvSpPr>
            <p:cNvPr id="369696" name="Rectangle 32"/>
            <p:cNvSpPr>
              <a:spLocks noChangeArrowheads="1"/>
            </p:cNvSpPr>
            <p:nvPr/>
          </p:nvSpPr>
          <p:spPr bwMode="auto">
            <a:xfrm>
              <a:off x="25114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24</a:t>
              </a:r>
            </a:p>
          </p:txBody>
        </p:sp>
        <p:sp>
          <p:nvSpPr>
            <p:cNvPr id="369697" name="Rectangle 33"/>
            <p:cNvSpPr>
              <a:spLocks noChangeArrowheads="1"/>
            </p:cNvSpPr>
            <p:nvPr/>
          </p:nvSpPr>
          <p:spPr bwMode="auto">
            <a:xfrm>
              <a:off x="19542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27</a:t>
              </a:r>
            </a:p>
          </p:txBody>
        </p:sp>
        <p:sp>
          <p:nvSpPr>
            <p:cNvPr id="369698" name="Rectangle 34"/>
            <p:cNvSpPr>
              <a:spLocks noChangeArrowheads="1"/>
            </p:cNvSpPr>
            <p:nvPr/>
          </p:nvSpPr>
          <p:spPr bwMode="auto">
            <a:xfrm>
              <a:off x="2728913" y="1192213"/>
              <a:ext cx="146050" cy="152400"/>
            </a:xfrm>
            <a:prstGeom prst="rect">
              <a:avLst/>
            </a:prstGeom>
            <a:noFill/>
            <a:ln w="9525">
              <a:noFill/>
              <a:miter lim="800000"/>
              <a:headEnd/>
              <a:tailEnd/>
            </a:ln>
            <a:effectLst/>
          </p:spPr>
          <p:txBody>
            <a:bodyPr wrap="none" anchor="ctr"/>
            <a:lstStyle/>
            <a:p>
              <a:endParaRPr lang="en-IN"/>
            </a:p>
          </p:txBody>
        </p:sp>
        <p:sp>
          <p:nvSpPr>
            <p:cNvPr id="369699" name="Rectangle 35"/>
            <p:cNvSpPr>
              <a:spLocks noChangeArrowheads="1"/>
            </p:cNvSpPr>
            <p:nvPr/>
          </p:nvSpPr>
          <p:spPr bwMode="auto">
            <a:xfrm>
              <a:off x="7359650" y="1128713"/>
              <a:ext cx="19685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0</a:t>
              </a:r>
            </a:p>
          </p:txBody>
        </p:sp>
        <p:sp>
          <p:nvSpPr>
            <p:cNvPr id="369700" name="Line 36"/>
            <p:cNvSpPr>
              <a:spLocks noChangeShapeType="1"/>
            </p:cNvSpPr>
            <p:nvPr/>
          </p:nvSpPr>
          <p:spPr bwMode="auto">
            <a:xfrm flipH="1">
              <a:off x="1938338" y="1370013"/>
              <a:ext cx="1587" cy="3825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1" name="Line 37"/>
            <p:cNvSpPr>
              <a:spLocks noChangeShapeType="1"/>
            </p:cNvSpPr>
            <p:nvPr/>
          </p:nvSpPr>
          <p:spPr bwMode="auto">
            <a:xfrm>
              <a:off x="21304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2" name="Line 38"/>
            <p:cNvSpPr>
              <a:spLocks noChangeShapeType="1"/>
            </p:cNvSpPr>
            <p:nvPr/>
          </p:nvSpPr>
          <p:spPr bwMode="auto">
            <a:xfrm>
              <a:off x="60055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3" name="Line 39"/>
            <p:cNvSpPr>
              <a:spLocks noChangeShapeType="1"/>
            </p:cNvSpPr>
            <p:nvPr/>
          </p:nvSpPr>
          <p:spPr bwMode="auto">
            <a:xfrm>
              <a:off x="62071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4" name="Line 40"/>
            <p:cNvSpPr>
              <a:spLocks noChangeShapeType="1"/>
            </p:cNvSpPr>
            <p:nvPr/>
          </p:nvSpPr>
          <p:spPr bwMode="auto">
            <a:xfrm>
              <a:off x="64103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5" name="Line 41"/>
            <p:cNvSpPr>
              <a:spLocks noChangeShapeType="1"/>
            </p:cNvSpPr>
            <p:nvPr/>
          </p:nvSpPr>
          <p:spPr bwMode="auto">
            <a:xfrm>
              <a:off x="66135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6" name="Line 42"/>
            <p:cNvSpPr>
              <a:spLocks noChangeShapeType="1"/>
            </p:cNvSpPr>
            <p:nvPr/>
          </p:nvSpPr>
          <p:spPr bwMode="auto">
            <a:xfrm>
              <a:off x="15351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7" name="Line 43"/>
            <p:cNvSpPr>
              <a:spLocks noChangeShapeType="1"/>
            </p:cNvSpPr>
            <p:nvPr/>
          </p:nvSpPr>
          <p:spPr bwMode="auto">
            <a:xfrm>
              <a:off x="17383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8" name="Line 44"/>
            <p:cNvSpPr>
              <a:spLocks noChangeShapeType="1"/>
            </p:cNvSpPr>
            <p:nvPr/>
          </p:nvSpPr>
          <p:spPr bwMode="auto">
            <a:xfrm>
              <a:off x="13319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9" name="Rectangle 45"/>
            <p:cNvSpPr>
              <a:spLocks noChangeArrowheads="1"/>
            </p:cNvSpPr>
            <p:nvPr/>
          </p:nvSpPr>
          <p:spPr bwMode="auto">
            <a:xfrm>
              <a:off x="1171575" y="1470025"/>
              <a:ext cx="1812925" cy="241300"/>
            </a:xfrm>
            <a:prstGeom prst="rect">
              <a:avLst/>
            </a:prstGeom>
            <a:noFill/>
            <a:ln w="9525">
              <a:noFill/>
              <a:miter lim="800000"/>
              <a:headEnd/>
              <a:tailEnd/>
            </a:ln>
            <a:effectLst/>
          </p:spPr>
          <p:txBody>
            <a:bodyPr lIns="63500" tIns="25400" rIns="63500" bIns="25400">
              <a:spAutoFit/>
            </a:bodyPr>
            <a:lstStyle/>
            <a:p>
              <a:pPr marL="342900" indent="-342900">
                <a:lnSpc>
                  <a:spcPct val="104000"/>
                </a:lnSpc>
                <a:spcBef>
                  <a:spcPct val="52000"/>
                </a:spcBef>
              </a:pPr>
              <a:r>
                <a:rPr lang="en-US" sz="1200" dirty="0">
                  <a:solidFill>
                    <a:schemeClr val="hlink"/>
                  </a:solidFill>
                  <a:latin typeface="Arial" pitchFamily="34" charset="0"/>
                </a:rPr>
                <a:t>   Cond      1   1  1   1</a:t>
              </a:r>
            </a:p>
          </p:txBody>
        </p:sp>
        <p:sp>
          <p:nvSpPr>
            <p:cNvPr id="369710" name="Rectangle 46"/>
            <p:cNvSpPr>
              <a:spLocks noChangeArrowheads="1"/>
            </p:cNvSpPr>
            <p:nvPr/>
          </p:nvSpPr>
          <p:spPr bwMode="auto">
            <a:xfrm>
              <a:off x="2851150" y="1481138"/>
              <a:ext cx="4648200" cy="241300"/>
            </a:xfrm>
            <a:prstGeom prst="rect">
              <a:avLst/>
            </a:prstGeom>
            <a:noFill/>
            <a:ln w="9525">
              <a:noFill/>
              <a:miter lim="800000"/>
              <a:headEnd/>
              <a:tailEnd/>
            </a:ln>
            <a:effectLst/>
          </p:spPr>
          <p:txBody>
            <a:bodyPr lIns="63500" tIns="25400" rIns="63500" bIns="25400">
              <a:spAutoFit/>
            </a:bodyPr>
            <a:lstStyle/>
            <a:p>
              <a:pPr marL="342900" indent="-342900" algn="ctr">
                <a:lnSpc>
                  <a:spcPct val="104000"/>
                </a:lnSpc>
                <a:spcBef>
                  <a:spcPct val="52000"/>
                </a:spcBef>
              </a:pPr>
              <a:r>
                <a:rPr lang="en-US" sz="1200" dirty="0">
                  <a:solidFill>
                    <a:schemeClr val="hlink"/>
                  </a:solidFill>
                  <a:latin typeface="Arial" pitchFamily="34" charset="0"/>
                </a:rPr>
                <a:t>SWI number (ignored by processor)</a:t>
              </a:r>
            </a:p>
          </p:txBody>
        </p:sp>
        <p:sp>
          <p:nvSpPr>
            <p:cNvPr id="369711" name="Rectangle 47"/>
            <p:cNvSpPr>
              <a:spLocks noChangeArrowheads="1"/>
            </p:cNvSpPr>
            <p:nvPr/>
          </p:nvSpPr>
          <p:spPr bwMode="auto">
            <a:xfrm>
              <a:off x="27146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23</a:t>
              </a:r>
            </a:p>
          </p:txBody>
        </p:sp>
        <p:sp>
          <p:nvSpPr>
            <p:cNvPr id="369712" name="Rectangle 48"/>
            <p:cNvSpPr>
              <a:spLocks noChangeArrowheads="1"/>
            </p:cNvSpPr>
            <p:nvPr/>
          </p:nvSpPr>
          <p:spPr bwMode="auto">
            <a:xfrm>
              <a:off x="1173163" y="1376363"/>
              <a:ext cx="6332537" cy="365125"/>
            </a:xfrm>
            <a:prstGeom prst="rect">
              <a:avLst/>
            </a:prstGeom>
            <a:noFill/>
            <a:ln w="12700">
              <a:solidFill>
                <a:schemeClr val="tx1"/>
              </a:solidFill>
              <a:miter lim="800000"/>
              <a:headEnd/>
              <a:tailEnd/>
            </a:ln>
            <a:effectLst/>
          </p:spPr>
          <p:txBody>
            <a:bodyPr wrap="none" anchor="ctr"/>
            <a:lstStyle/>
            <a:p>
              <a:endParaRPr lang="en-IN"/>
            </a:p>
          </p:txBody>
        </p:sp>
        <p:sp>
          <p:nvSpPr>
            <p:cNvPr id="369713" name="Line 49"/>
            <p:cNvSpPr>
              <a:spLocks noChangeShapeType="1"/>
            </p:cNvSpPr>
            <p:nvPr/>
          </p:nvSpPr>
          <p:spPr bwMode="auto">
            <a:xfrm>
              <a:off x="1150938"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4" name="Line 50"/>
            <p:cNvSpPr>
              <a:spLocks noChangeShapeType="1"/>
            </p:cNvSpPr>
            <p:nvPr/>
          </p:nvSpPr>
          <p:spPr bwMode="auto">
            <a:xfrm>
              <a:off x="1943100"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5" name="Line 51"/>
            <p:cNvSpPr>
              <a:spLocks noChangeShapeType="1"/>
            </p:cNvSpPr>
            <p:nvPr/>
          </p:nvSpPr>
          <p:spPr bwMode="auto">
            <a:xfrm flipH="1">
              <a:off x="1143000" y="1900238"/>
              <a:ext cx="8001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6" name="Line 52"/>
            <p:cNvSpPr>
              <a:spLocks noChangeShapeType="1"/>
            </p:cNvSpPr>
            <p:nvPr/>
          </p:nvSpPr>
          <p:spPr bwMode="auto">
            <a:xfrm>
              <a:off x="1485900" y="1900238"/>
              <a:ext cx="0" cy="4206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7" name="Line 53"/>
            <p:cNvSpPr>
              <a:spLocks noChangeShapeType="1"/>
            </p:cNvSpPr>
            <p:nvPr/>
          </p:nvSpPr>
          <p:spPr bwMode="auto">
            <a:xfrm>
              <a:off x="1485900" y="2320925"/>
              <a:ext cx="758825"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8" name="Rectangle 54"/>
            <p:cNvSpPr>
              <a:spLocks noChangeArrowheads="1"/>
            </p:cNvSpPr>
            <p:nvPr/>
          </p:nvSpPr>
          <p:spPr bwMode="auto">
            <a:xfrm>
              <a:off x="2208213" y="2165350"/>
              <a:ext cx="2376487" cy="349250"/>
            </a:xfrm>
            <a:prstGeom prst="rect">
              <a:avLst/>
            </a:prstGeom>
            <a:noFill/>
            <a:ln w="9525">
              <a:noFill/>
              <a:miter lim="800000"/>
              <a:headEnd/>
              <a:tailEnd/>
            </a:ln>
            <a:effectLst/>
          </p:spPr>
          <p:txBody>
            <a:bodyPr lIns="66675" tIns="26988" rIns="66675" bIns="26988">
              <a:spAutoFit/>
            </a:bodyPr>
            <a:lstStyle/>
            <a:p>
              <a:pPr marL="357188" indent="-357188" defTabSz="950913">
                <a:lnSpc>
                  <a:spcPct val="102000"/>
                </a:lnSpc>
                <a:spcBef>
                  <a:spcPct val="51000"/>
                </a:spcBef>
              </a:pPr>
              <a:r>
                <a:rPr lang="en-US" sz="1900" dirty="0">
                  <a:latin typeface="Arial" pitchFamily="34" charset="0"/>
                </a:rPr>
                <a:t>Condition Field</a:t>
              </a: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192</a:t>
            </a:fld>
            <a:endParaRPr lang="en-US"/>
          </a:p>
        </p:txBody>
      </p:sp>
    </p:spTree>
    <p:extLst>
      <p:ext uri="{BB962C8B-B14F-4D97-AF65-F5344CB8AC3E}">
        <p14:creationId xmlns:p14="http://schemas.microsoft.com/office/powerpoint/2010/main" val="3492488381"/>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71475" y="987426"/>
            <a:ext cx="8229600" cy="534987"/>
          </a:xfrm>
          <a:noFill/>
          <a:ln/>
        </p:spPr>
        <p:txBody>
          <a:bodyPr lIns="92075" tIns="46038" rIns="92075" bIns="46038">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Example ARM-based System</a:t>
            </a:r>
          </a:p>
        </p:txBody>
      </p:sp>
      <p:sp>
        <p:nvSpPr>
          <p:cNvPr id="138244" name="Rectangle 4"/>
          <p:cNvSpPr>
            <a:spLocks noChangeArrowheads="1"/>
          </p:cNvSpPr>
          <p:nvPr/>
        </p:nvSpPr>
        <p:spPr bwMode="gray">
          <a:xfrm>
            <a:off x="3143250" y="1852613"/>
            <a:ext cx="4265613" cy="3370262"/>
          </a:xfrm>
          <a:prstGeom prst="rect">
            <a:avLst/>
          </a:prstGeom>
          <a:solidFill>
            <a:srgbClr val="A5D0E3"/>
          </a:solidFill>
          <a:ln w="28575">
            <a:solidFill>
              <a:schemeClr val="tx1"/>
            </a:solidFill>
            <a:miter lim="800000"/>
            <a:headEnd/>
            <a:tailEnd/>
          </a:ln>
          <a:effectLst/>
        </p:spPr>
        <p:txBody>
          <a:bodyPr wrap="none" anchor="ctr"/>
          <a:lstStyle/>
          <a:p>
            <a:endParaRPr lang="en-IN"/>
          </a:p>
        </p:txBody>
      </p:sp>
      <p:sp>
        <p:nvSpPr>
          <p:cNvPr id="138246" name="Rectangle 6"/>
          <p:cNvSpPr>
            <a:spLocks noChangeArrowheads="1"/>
          </p:cNvSpPr>
          <p:nvPr/>
        </p:nvSpPr>
        <p:spPr bwMode="gray">
          <a:xfrm>
            <a:off x="795338" y="2009775"/>
            <a:ext cx="1919287" cy="688975"/>
          </a:xfrm>
          <a:prstGeom prst="rect">
            <a:avLst/>
          </a:prstGeom>
          <a:solidFill>
            <a:schemeClr val="bg2"/>
          </a:solidFill>
          <a:ln w="25400">
            <a:solidFill>
              <a:srgbClr val="000000"/>
            </a:solidFill>
            <a:miter lim="800000"/>
            <a:headEnd/>
            <a:tailEnd/>
          </a:ln>
          <a:effectLst/>
        </p:spPr>
        <p:txBody>
          <a:bodyPr wrap="none" anchor="ctr"/>
          <a:lstStyle/>
          <a:p>
            <a:endParaRPr lang="en-IN" b="1" dirty="0">
              <a:solidFill>
                <a:srgbClr val="C00000"/>
              </a:solidFill>
            </a:endParaRPr>
          </a:p>
        </p:txBody>
      </p:sp>
      <p:sp>
        <p:nvSpPr>
          <p:cNvPr id="138247" name="Rectangle 7"/>
          <p:cNvSpPr>
            <a:spLocks noChangeArrowheads="1"/>
          </p:cNvSpPr>
          <p:nvPr/>
        </p:nvSpPr>
        <p:spPr bwMode="gray">
          <a:xfrm>
            <a:off x="795338" y="4251325"/>
            <a:ext cx="1919287" cy="830263"/>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38248" name="Line 8"/>
          <p:cNvSpPr>
            <a:spLocks noChangeShapeType="1"/>
          </p:cNvSpPr>
          <p:nvPr/>
        </p:nvSpPr>
        <p:spPr bwMode="gray">
          <a:xfrm flipH="1">
            <a:off x="1987550" y="3251200"/>
            <a:ext cx="11430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9" name="Line 9"/>
          <p:cNvSpPr>
            <a:spLocks noChangeShapeType="1"/>
          </p:cNvSpPr>
          <p:nvPr/>
        </p:nvSpPr>
        <p:spPr bwMode="gray">
          <a:xfrm>
            <a:off x="19891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0" name="Line 10"/>
          <p:cNvSpPr>
            <a:spLocks noChangeShapeType="1"/>
          </p:cNvSpPr>
          <p:nvPr/>
        </p:nvSpPr>
        <p:spPr bwMode="gray">
          <a:xfrm flipH="1">
            <a:off x="1517650" y="3838575"/>
            <a:ext cx="1611313"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1" name="Line 11"/>
          <p:cNvSpPr>
            <a:spLocks noChangeShapeType="1"/>
          </p:cNvSpPr>
          <p:nvPr/>
        </p:nvSpPr>
        <p:spPr bwMode="gray">
          <a:xfrm flipV="1">
            <a:off x="15192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2" name="Rectangle 12"/>
          <p:cNvSpPr>
            <a:spLocks noChangeArrowheads="1"/>
          </p:cNvSpPr>
          <p:nvPr/>
        </p:nvSpPr>
        <p:spPr bwMode="gray">
          <a:xfrm>
            <a:off x="823913" y="2176463"/>
            <a:ext cx="1903412" cy="334962"/>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b="1" dirty="0">
                <a:solidFill>
                  <a:srgbClr val="C00000"/>
                </a:solidFill>
                <a:latin typeface="Arial" pitchFamily="34" charset="0"/>
              </a:rPr>
              <a:t>16 bit RAM</a:t>
            </a:r>
          </a:p>
        </p:txBody>
      </p:sp>
      <p:sp>
        <p:nvSpPr>
          <p:cNvPr id="138253" name="Rectangle 13"/>
          <p:cNvSpPr>
            <a:spLocks noChangeArrowheads="1"/>
          </p:cNvSpPr>
          <p:nvPr/>
        </p:nvSpPr>
        <p:spPr bwMode="gray">
          <a:xfrm>
            <a:off x="762000" y="4495800"/>
            <a:ext cx="1944688"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b="1" dirty="0">
                <a:solidFill>
                  <a:srgbClr val="C00000"/>
                </a:solidFill>
                <a:latin typeface="Arial" pitchFamily="34" charset="0"/>
              </a:rPr>
              <a:t>8 bit ROM</a:t>
            </a:r>
          </a:p>
        </p:txBody>
      </p:sp>
      <p:sp>
        <p:nvSpPr>
          <p:cNvPr id="138255" name="Rectangle 15"/>
          <p:cNvSpPr>
            <a:spLocks noChangeArrowheads="1"/>
          </p:cNvSpPr>
          <p:nvPr/>
        </p:nvSpPr>
        <p:spPr bwMode="gray">
          <a:xfrm>
            <a:off x="3336925" y="2003425"/>
            <a:ext cx="1914525" cy="663575"/>
          </a:xfrm>
          <a:prstGeom prst="rect">
            <a:avLst/>
          </a:prstGeom>
          <a:solidFill>
            <a:schemeClr val="bg2"/>
          </a:solidFill>
          <a:ln w="12700">
            <a:solidFill>
              <a:srgbClr val="000000"/>
            </a:solidFill>
            <a:miter lim="800000"/>
            <a:headEnd/>
            <a:tailEnd/>
          </a:ln>
          <a:effectLst/>
        </p:spPr>
        <p:txBody>
          <a:bodyPr wrap="none" anchor="ctr"/>
          <a:lstStyle/>
          <a:p>
            <a:pPr algn="ctr"/>
            <a:r>
              <a:rPr lang="en-US" sz="1600" b="1">
                <a:solidFill>
                  <a:srgbClr val="C00000"/>
                </a:solidFill>
                <a:latin typeface="Arial" pitchFamily="34" charset="0"/>
              </a:rPr>
              <a:t>32 bit RAM</a:t>
            </a:r>
          </a:p>
        </p:txBody>
      </p:sp>
      <p:grpSp>
        <p:nvGrpSpPr>
          <p:cNvPr id="2" name="Group 18"/>
          <p:cNvGrpSpPr>
            <a:grpSpLocks/>
          </p:cNvGrpSpPr>
          <p:nvPr/>
        </p:nvGrpSpPr>
        <p:grpSpPr bwMode="auto">
          <a:xfrm>
            <a:off x="3352800" y="3810000"/>
            <a:ext cx="1828800" cy="1263650"/>
            <a:chOff x="2102" y="2367"/>
            <a:chExt cx="1152" cy="796"/>
          </a:xfrm>
        </p:grpSpPr>
        <p:sp>
          <p:nvSpPr>
            <p:cNvPr id="138259" name="Rectangle 19"/>
            <p:cNvSpPr>
              <a:spLocks noChangeArrowheads="1"/>
            </p:cNvSpPr>
            <p:nvPr/>
          </p:nvSpPr>
          <p:spPr bwMode="gray">
            <a:xfrm>
              <a:off x="2102" y="2367"/>
              <a:ext cx="1148" cy="796"/>
            </a:xfrm>
            <a:prstGeom prst="rect">
              <a:avLst/>
            </a:prstGeom>
            <a:solidFill>
              <a:schemeClr val="tx2"/>
            </a:solidFill>
            <a:ln w="12700">
              <a:solidFill>
                <a:srgbClr val="000000"/>
              </a:solidFill>
              <a:miter lim="800000"/>
              <a:headEnd/>
              <a:tailEnd/>
            </a:ln>
            <a:effectLst/>
          </p:spPr>
          <p:txBody>
            <a:bodyPr wrap="none" anchor="ctr"/>
            <a:lstStyle/>
            <a:p>
              <a:endParaRPr lang="en-IN"/>
            </a:p>
          </p:txBody>
        </p:sp>
        <p:sp>
          <p:nvSpPr>
            <p:cNvPr id="138260" name="Rectangle 20"/>
            <p:cNvSpPr>
              <a:spLocks noChangeArrowheads="1"/>
            </p:cNvSpPr>
            <p:nvPr/>
          </p:nvSpPr>
          <p:spPr bwMode="gray">
            <a:xfrm>
              <a:off x="2121" y="2575"/>
              <a:ext cx="1133" cy="350"/>
            </a:xfrm>
            <a:prstGeom prst="rect">
              <a:avLst/>
            </a:prstGeom>
            <a:solidFill>
              <a:schemeClr val="tx2"/>
            </a:solidFill>
            <a:ln w="9525">
              <a:noFill/>
              <a:miter lim="800000"/>
              <a:headEnd/>
              <a:tailEnd/>
            </a:ln>
            <a:effectLst/>
          </p:spPr>
          <p:txBody>
            <a:bodyPr lIns="114300" tIns="57150" rIns="114300" bIns="57150">
              <a:spAutoFit/>
            </a:bodyPr>
            <a:lstStyle/>
            <a:p>
              <a:pPr algn="ctr" defTabSz="1385888">
                <a:lnSpc>
                  <a:spcPct val="90000"/>
                </a:lnSpc>
              </a:pPr>
              <a:r>
                <a:rPr lang="en-US" sz="1600">
                  <a:solidFill>
                    <a:schemeClr val="bg1"/>
                  </a:solidFill>
                  <a:latin typeface="Arial" pitchFamily="34" charset="0"/>
                </a:rPr>
                <a:t>ARM</a:t>
              </a:r>
            </a:p>
            <a:p>
              <a:pPr algn="ctr" defTabSz="1385888">
                <a:lnSpc>
                  <a:spcPct val="90000"/>
                </a:lnSpc>
              </a:pPr>
              <a:r>
                <a:rPr lang="en-US" sz="1600">
                  <a:solidFill>
                    <a:schemeClr val="bg1"/>
                  </a:solidFill>
                  <a:latin typeface="Arial" pitchFamily="34" charset="0"/>
                </a:rPr>
                <a:t>Core</a:t>
              </a:r>
            </a:p>
          </p:txBody>
        </p:sp>
      </p:grpSp>
      <p:sp>
        <p:nvSpPr>
          <p:cNvPr id="138261" name="Line 21"/>
          <p:cNvSpPr>
            <a:spLocks noChangeShapeType="1"/>
          </p:cNvSpPr>
          <p:nvPr/>
        </p:nvSpPr>
        <p:spPr bwMode="gray">
          <a:xfrm>
            <a:off x="7413625" y="3251200"/>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2" name="Line 22"/>
          <p:cNvSpPr>
            <a:spLocks noChangeShapeType="1"/>
          </p:cNvSpPr>
          <p:nvPr/>
        </p:nvSpPr>
        <p:spPr bwMode="gray">
          <a:xfrm flipH="1">
            <a:off x="7413625" y="3838575"/>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3" name="Rectangle 23"/>
          <p:cNvSpPr>
            <a:spLocks noChangeArrowheads="1"/>
          </p:cNvSpPr>
          <p:nvPr/>
        </p:nvSpPr>
        <p:spPr bwMode="auto">
          <a:xfrm>
            <a:off x="8277225" y="3336925"/>
            <a:ext cx="647700"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a:solidFill>
                  <a:srgbClr val="000000"/>
                </a:solidFill>
                <a:latin typeface="Arial" pitchFamily="34" charset="0"/>
              </a:rPr>
              <a:t>I/O</a:t>
            </a:r>
          </a:p>
        </p:txBody>
      </p:sp>
      <p:sp>
        <p:nvSpPr>
          <p:cNvPr id="138265" name="Line 25"/>
          <p:cNvSpPr>
            <a:spLocks noChangeShapeType="1"/>
          </p:cNvSpPr>
          <p:nvPr/>
        </p:nvSpPr>
        <p:spPr bwMode="gray">
          <a:xfrm flipH="1">
            <a:off x="4572000" y="2971800"/>
            <a:ext cx="981075"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6" name="Line 26"/>
          <p:cNvSpPr>
            <a:spLocks noChangeShapeType="1"/>
          </p:cNvSpPr>
          <p:nvPr/>
        </p:nvSpPr>
        <p:spPr bwMode="gray">
          <a:xfrm flipH="1">
            <a:off x="4572000" y="3048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7" name="Line 27"/>
          <p:cNvSpPr>
            <a:spLocks noChangeShapeType="1"/>
          </p:cNvSpPr>
          <p:nvPr/>
        </p:nvSpPr>
        <p:spPr bwMode="gray">
          <a:xfrm flipH="1">
            <a:off x="4572000" y="31242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8" name="Line 28"/>
          <p:cNvSpPr>
            <a:spLocks noChangeShapeType="1"/>
          </p:cNvSpPr>
          <p:nvPr/>
        </p:nvSpPr>
        <p:spPr bwMode="gray">
          <a:xfrm flipH="1">
            <a:off x="4572000" y="32004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9" name="Line 29"/>
          <p:cNvSpPr>
            <a:spLocks noChangeShapeType="1"/>
          </p:cNvSpPr>
          <p:nvPr/>
        </p:nvSpPr>
        <p:spPr bwMode="gray">
          <a:xfrm flipH="1">
            <a:off x="4572000" y="2895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0" name="Line 30"/>
          <p:cNvSpPr>
            <a:spLocks noChangeShapeType="1"/>
          </p:cNvSpPr>
          <p:nvPr/>
        </p:nvSpPr>
        <p:spPr bwMode="gray">
          <a:xfrm flipH="1">
            <a:off x="4572000" y="3276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5" name="Rectangle 5"/>
          <p:cNvSpPr>
            <a:spLocks noChangeArrowheads="1"/>
          </p:cNvSpPr>
          <p:nvPr/>
        </p:nvSpPr>
        <p:spPr bwMode="gray">
          <a:xfrm>
            <a:off x="5486400" y="1981200"/>
            <a:ext cx="1741488" cy="3084513"/>
          </a:xfrm>
          <a:prstGeom prst="rect">
            <a:avLst/>
          </a:prstGeom>
          <a:solidFill>
            <a:srgbClr val="C0C0C0"/>
          </a:solidFill>
          <a:ln w="12700">
            <a:solidFill>
              <a:srgbClr val="000000"/>
            </a:solidFill>
            <a:miter lim="800000"/>
            <a:headEnd/>
            <a:tailEnd/>
          </a:ln>
          <a:effectLst/>
        </p:spPr>
        <p:txBody>
          <a:bodyPr wrap="none" anchor="ctr"/>
          <a:lstStyle/>
          <a:p>
            <a:pPr algn="ctr"/>
            <a:r>
              <a:rPr lang="en-US" sz="1600">
                <a:latin typeface="Arial" pitchFamily="34" charset="0"/>
              </a:rPr>
              <a:t>Peripherals</a:t>
            </a:r>
            <a:endParaRPr lang="en-US" sz="1600" b="0">
              <a:latin typeface="Arial" pitchFamily="34" charset="0"/>
            </a:endParaRPr>
          </a:p>
        </p:txBody>
      </p:sp>
      <p:sp>
        <p:nvSpPr>
          <p:cNvPr id="138271" name="Line 31"/>
          <p:cNvSpPr>
            <a:spLocks noChangeShapeType="1"/>
          </p:cNvSpPr>
          <p:nvPr/>
        </p:nvSpPr>
        <p:spPr bwMode="gray">
          <a:xfrm flipH="1">
            <a:off x="4572000" y="33528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2" name="Line 32"/>
          <p:cNvSpPr>
            <a:spLocks noChangeShapeType="1"/>
          </p:cNvSpPr>
          <p:nvPr/>
        </p:nvSpPr>
        <p:spPr bwMode="gray">
          <a:xfrm flipH="1">
            <a:off x="4572000" y="3429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3" name="Line 33"/>
          <p:cNvSpPr>
            <a:spLocks noChangeShapeType="1"/>
          </p:cNvSpPr>
          <p:nvPr/>
        </p:nvSpPr>
        <p:spPr bwMode="gray">
          <a:xfrm flipH="1" flipV="1">
            <a:off x="37338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4" name="Line 34"/>
          <p:cNvSpPr>
            <a:spLocks noChangeShapeType="1"/>
          </p:cNvSpPr>
          <p:nvPr/>
        </p:nvSpPr>
        <p:spPr bwMode="gray">
          <a:xfrm flipH="1" flipV="1">
            <a:off x="43434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4" name="Rectangle 24"/>
          <p:cNvSpPr>
            <a:spLocks noChangeArrowheads="1"/>
          </p:cNvSpPr>
          <p:nvPr/>
        </p:nvSpPr>
        <p:spPr bwMode="gray">
          <a:xfrm>
            <a:off x="3505200" y="2819400"/>
            <a:ext cx="1066800" cy="663575"/>
          </a:xfrm>
          <a:prstGeom prst="rect">
            <a:avLst/>
          </a:prstGeom>
          <a:solidFill>
            <a:schemeClr val="folHlink"/>
          </a:solidFill>
          <a:ln w="12700">
            <a:solidFill>
              <a:srgbClr val="000000"/>
            </a:solidFill>
            <a:miter lim="800000"/>
            <a:headEnd/>
            <a:tailEnd/>
          </a:ln>
          <a:effectLst/>
        </p:spPr>
        <p:txBody>
          <a:bodyPr wrap="none" anchor="ctr"/>
          <a:lstStyle/>
          <a:p>
            <a:pPr algn="ctr"/>
            <a:r>
              <a:rPr lang="en-US" sz="1600">
                <a:solidFill>
                  <a:schemeClr val="bg1"/>
                </a:solidFill>
                <a:latin typeface="Arial" pitchFamily="34" charset="0"/>
              </a:rPr>
              <a:t>Interrupt</a:t>
            </a:r>
          </a:p>
          <a:p>
            <a:pPr algn="ctr"/>
            <a:r>
              <a:rPr lang="en-US" sz="1600">
                <a:solidFill>
                  <a:schemeClr val="bg1"/>
                </a:solidFill>
                <a:latin typeface="Arial" pitchFamily="34" charset="0"/>
              </a:rPr>
              <a:t>Controller</a:t>
            </a:r>
            <a:endParaRPr lang="en-US" sz="1600" b="0">
              <a:solidFill>
                <a:schemeClr val="bg1"/>
              </a:solidFill>
              <a:latin typeface="Arial" pitchFamily="34" charset="0"/>
            </a:endParaRPr>
          </a:p>
        </p:txBody>
      </p:sp>
      <p:sp>
        <p:nvSpPr>
          <p:cNvPr id="138275" name="Rectangle 35"/>
          <p:cNvSpPr>
            <a:spLocks noChangeArrowheads="1"/>
          </p:cNvSpPr>
          <p:nvPr/>
        </p:nvSpPr>
        <p:spPr bwMode="gray">
          <a:xfrm>
            <a:off x="43434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nFIQ</a:t>
            </a:r>
          </a:p>
        </p:txBody>
      </p:sp>
      <p:sp>
        <p:nvSpPr>
          <p:cNvPr id="138277" name="Rectangle 37"/>
          <p:cNvSpPr>
            <a:spLocks noChangeArrowheads="1"/>
          </p:cNvSpPr>
          <p:nvPr/>
        </p:nvSpPr>
        <p:spPr bwMode="gray">
          <a:xfrm>
            <a:off x="37338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nIRQ</a:t>
            </a:r>
          </a:p>
        </p:txBody>
      </p:sp>
      <p:sp>
        <p:nvSpPr>
          <p:cNvPr id="3" name="Slide Number Placeholder 2"/>
          <p:cNvSpPr>
            <a:spLocks noGrp="1"/>
          </p:cNvSpPr>
          <p:nvPr>
            <p:ph type="sldNum" sz="quarter" idx="12"/>
          </p:nvPr>
        </p:nvSpPr>
        <p:spPr/>
        <p:txBody>
          <a:bodyPr/>
          <a:lstStyle/>
          <a:p>
            <a:fld id="{A1A6BA4E-CDAE-4DEF-A7CA-99055C502B84}" type="slidenum">
              <a:rPr lang="en-US" smtClean="0"/>
              <a:pPr/>
              <a:t>193</a:t>
            </a:fld>
            <a:endParaRPr lang="en-US"/>
          </a:p>
        </p:txBody>
      </p:sp>
    </p:spTree>
    <p:extLst>
      <p:ext uri="{BB962C8B-B14F-4D97-AF65-F5344CB8AC3E}">
        <p14:creationId xmlns:p14="http://schemas.microsoft.com/office/powerpoint/2010/main" val="1384720181"/>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107504" y="2924944"/>
            <a:ext cx="8686800" cy="10374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Basics of Input - Output Operations</a:t>
            </a:r>
          </a:p>
        </p:txBody>
      </p:sp>
      <p:sp>
        <p:nvSpPr>
          <p:cNvPr id="3" name="Slide Number Placeholder 2"/>
          <p:cNvSpPr>
            <a:spLocks noGrp="1"/>
          </p:cNvSpPr>
          <p:nvPr>
            <p:ph type="sldNum" sz="quarter" idx="12"/>
          </p:nvPr>
        </p:nvSpPr>
        <p:spPr/>
        <p:txBody>
          <a:bodyPr/>
          <a:lstStyle/>
          <a:p>
            <a:fld id="{A1A6BA4E-CDAE-4DEF-A7CA-99055C502B84}" type="slidenum">
              <a:rPr lang="en-US" smtClean="0"/>
              <a:pPr/>
              <a:t>194</a:t>
            </a:fld>
            <a:endParaRPr lang="en-US"/>
          </a:p>
        </p:txBody>
      </p:sp>
    </p:spTree>
    <p:extLst>
      <p:ext uri="{BB962C8B-B14F-4D97-AF65-F5344CB8AC3E}">
        <p14:creationId xmlns:p14="http://schemas.microsoft.com/office/powerpoint/2010/main" val="69802681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algn="just">
              <a:lnSpc>
                <a:spcPct val="150000"/>
              </a:lnSpc>
              <a:spcBef>
                <a:spcPct val="15000"/>
              </a:spcBef>
              <a:spcAft>
                <a:spcPct val="15000"/>
              </a:spcAft>
              <a:buFont typeface="Wingdings" pitchFamily="2" charset="2"/>
              <a:buNone/>
            </a:pPr>
            <a:r>
              <a:rPr lang="en-US" sz="2800" smtClean="0">
                <a:latin typeface="Times New Roman" pitchFamily="18" charset="0"/>
              </a:rPr>
              <a:t>    Input Output Interface provides a method for transferring information between internal storage and external I/O devices. Peripherals connected to a computer need special communication links for interfacing them with the central processing unit. </a:t>
            </a:r>
          </a:p>
        </p:txBody>
      </p:sp>
      <p:sp>
        <p:nvSpPr>
          <p:cNvPr id="14339" name="Rectangle 2"/>
          <p:cNvSpPr>
            <a:spLocks noGrp="1" noChangeArrowheads="1"/>
          </p:cNvSpPr>
          <p:nvPr>
            <p:ph type="title"/>
          </p:nvPr>
        </p:nvSpPr>
        <p:spPr/>
        <p:txBody>
          <a:bodyPr/>
          <a:lstStyle/>
          <a:p>
            <a:r>
              <a:rPr lang="en-US" smtClean="0">
                <a:latin typeface="Times New Roman" pitchFamily="18" charset="0"/>
              </a:rPr>
              <a:t>Input - Output Interface</a:t>
            </a:r>
          </a:p>
        </p:txBody>
      </p:sp>
    </p:spTree>
    <p:extLst>
      <p:ext uri="{BB962C8B-B14F-4D97-AF65-F5344CB8AC3E}">
        <p14:creationId xmlns:p14="http://schemas.microsoft.com/office/powerpoint/2010/main" val="3878276613"/>
      </p:ext>
    </p:extLst>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algn="ctr">
              <a:lnSpc>
                <a:spcPct val="150000"/>
              </a:lnSpc>
              <a:spcBef>
                <a:spcPct val="15000"/>
              </a:spcBef>
              <a:spcAft>
                <a:spcPct val="15000"/>
              </a:spcAft>
              <a:buFont typeface="Wingdings" pitchFamily="2" charset="2"/>
              <a:buNone/>
            </a:pPr>
            <a:r>
              <a:rPr lang="en-US" sz="2800" smtClean="0">
                <a:latin typeface="Times New Roman" pitchFamily="18" charset="0"/>
              </a:rPr>
              <a:t>   The purpose of communication link is to resolve the differences that exist between the central computer and each peripheral.</a:t>
            </a:r>
          </a:p>
          <a:p>
            <a:pPr algn="just">
              <a:buFont typeface="Wingdings" pitchFamily="2" charset="2"/>
              <a:buNone/>
            </a:pPr>
            <a:endParaRPr lang="en-US" smtClean="0">
              <a:latin typeface="Times New Roman" pitchFamily="18" charset="0"/>
            </a:endParaRPr>
          </a:p>
        </p:txBody>
      </p:sp>
      <p:sp>
        <p:nvSpPr>
          <p:cNvPr id="15363" name="Rectangle 2"/>
          <p:cNvSpPr>
            <a:spLocks noGrp="1" noChangeArrowheads="1"/>
          </p:cNvSpPr>
          <p:nvPr>
            <p:ph type="title"/>
          </p:nvPr>
        </p:nvSpPr>
        <p:spPr/>
        <p:txBody>
          <a:bodyPr/>
          <a:lstStyle/>
          <a:p>
            <a:r>
              <a:rPr lang="en-US" smtClean="0">
                <a:latin typeface="Times New Roman" pitchFamily="18" charset="0"/>
              </a:rPr>
              <a:t>Input - Output Interface</a:t>
            </a:r>
          </a:p>
        </p:txBody>
      </p:sp>
    </p:spTree>
    <p:extLst>
      <p:ext uri="{BB962C8B-B14F-4D97-AF65-F5344CB8AC3E}">
        <p14:creationId xmlns:p14="http://schemas.microsoft.com/office/powerpoint/2010/main" val="1887972592"/>
      </p:ext>
    </p:extLst>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228600" y="1981200"/>
            <a:ext cx="8915400" cy="4724400"/>
          </a:xfrm>
        </p:spPr>
        <p:txBody>
          <a:bodyPr>
            <a:normAutofit fontScale="92500"/>
          </a:bodyPr>
          <a:lstStyle/>
          <a:p>
            <a:pPr marL="381000" indent="-381000">
              <a:lnSpc>
                <a:spcPct val="115000"/>
              </a:lnSpc>
              <a:spcBef>
                <a:spcPct val="15000"/>
              </a:spcBef>
              <a:spcAft>
                <a:spcPct val="15000"/>
              </a:spcAft>
              <a:buFont typeface="Wingdings" pitchFamily="2" charset="2"/>
              <a:buAutoNum type="arabicPeriod"/>
            </a:pPr>
            <a:r>
              <a:rPr lang="en-US" smtClean="0">
                <a:latin typeface="Times New Roman" pitchFamily="18" charset="0"/>
              </a:rPr>
              <a:t>Peripherals are electro-mechanical and electromagnetic devices and their manner of operation of the CPU and memory, which are electronic devices. Therefore, a conversion of signal values may be needed.</a:t>
            </a:r>
          </a:p>
          <a:p>
            <a:pPr marL="381000" indent="-381000">
              <a:lnSpc>
                <a:spcPct val="130000"/>
              </a:lnSpc>
              <a:spcBef>
                <a:spcPct val="15000"/>
              </a:spcBef>
              <a:spcAft>
                <a:spcPct val="15000"/>
              </a:spcAft>
              <a:buFont typeface="Wingdings" pitchFamily="2" charset="2"/>
              <a:buAutoNum type="arabicPeriod"/>
            </a:pPr>
            <a:r>
              <a:rPr lang="en-US" smtClean="0">
                <a:latin typeface="Times New Roman" pitchFamily="18" charset="0"/>
              </a:rPr>
              <a:t>The data transfer rate of peripherals is usually slower than the transfer rate of CPU and consequently, a synchronization mechanism may be needed.</a:t>
            </a:r>
          </a:p>
          <a:p>
            <a:pPr marL="381000" indent="-381000" algn="just">
              <a:lnSpc>
                <a:spcPct val="115000"/>
              </a:lnSpc>
              <a:spcBef>
                <a:spcPct val="15000"/>
              </a:spcBef>
              <a:spcAft>
                <a:spcPct val="15000"/>
              </a:spcAft>
              <a:buFont typeface="Wingdings" pitchFamily="2" charset="2"/>
              <a:buNone/>
            </a:pPr>
            <a:endParaRPr lang="en-US" sz="2800" smtClean="0">
              <a:latin typeface="Times New Roman" pitchFamily="18" charset="0"/>
            </a:endParaRPr>
          </a:p>
          <a:p>
            <a:pPr marL="381000" indent="-381000" algn="just">
              <a:lnSpc>
                <a:spcPct val="90000"/>
              </a:lnSpc>
              <a:buFont typeface="Wingdings" pitchFamily="2" charset="2"/>
              <a:buNone/>
            </a:pPr>
            <a:endParaRPr lang="en-US" sz="2800" smtClean="0">
              <a:latin typeface="Times New Roman" pitchFamily="18" charset="0"/>
            </a:endParaRPr>
          </a:p>
        </p:txBody>
      </p:sp>
      <p:sp>
        <p:nvSpPr>
          <p:cNvPr id="16387" name="Rectangle 2"/>
          <p:cNvSpPr>
            <a:spLocks noGrp="1" noChangeArrowheads="1"/>
          </p:cNvSpPr>
          <p:nvPr>
            <p:ph type="title"/>
          </p:nvPr>
        </p:nvSpPr>
        <p:spPr/>
        <p:txBody>
          <a:bodyPr/>
          <a:lstStyle/>
          <a:p>
            <a:r>
              <a:rPr lang="en-US" sz="5300" smtClean="0">
                <a:latin typeface="Times New Roman" pitchFamily="18" charset="0"/>
              </a:rPr>
              <a:t>The Major Differences are:-</a:t>
            </a:r>
          </a:p>
        </p:txBody>
      </p:sp>
    </p:spTree>
    <p:extLst>
      <p:ext uri="{BB962C8B-B14F-4D97-AF65-F5344CB8AC3E}">
        <p14:creationId xmlns:p14="http://schemas.microsoft.com/office/powerpoint/2010/main" val="677602165"/>
      </p:ext>
    </p:extLst>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marL="533400" indent="-533400" algn="just">
              <a:lnSpc>
                <a:spcPct val="130000"/>
              </a:lnSpc>
              <a:spcBef>
                <a:spcPct val="15000"/>
              </a:spcBef>
              <a:spcAft>
                <a:spcPct val="15000"/>
              </a:spcAft>
              <a:buFontTx/>
              <a:buAutoNum type="arabicPeriod" startAt="3"/>
            </a:pPr>
            <a:r>
              <a:rPr lang="en-US" sz="2800" smtClean="0">
                <a:latin typeface="Times New Roman" pitchFamily="18" charset="0"/>
              </a:rPr>
              <a:t>Data codes and formats in the peripherals differ from the word format in the CPU and memory.</a:t>
            </a:r>
          </a:p>
          <a:p>
            <a:pPr marL="533400" indent="-533400" algn="just">
              <a:lnSpc>
                <a:spcPct val="130000"/>
              </a:lnSpc>
              <a:spcBef>
                <a:spcPct val="15000"/>
              </a:spcBef>
              <a:spcAft>
                <a:spcPct val="15000"/>
              </a:spcAft>
              <a:buFontTx/>
              <a:buAutoNum type="arabicPeriod" startAt="3"/>
            </a:pPr>
            <a:r>
              <a:rPr lang="en-US" sz="2800" smtClean="0">
                <a:latin typeface="Times New Roman" pitchFamily="18" charset="0"/>
              </a:rPr>
              <a:t>The operating modes of peripherals are different from each other and must be controlled so as not to disturb the operation of other peripherals connected to the CPU.</a:t>
            </a:r>
          </a:p>
          <a:p>
            <a:pPr marL="533400" indent="-533400" algn="just">
              <a:buFont typeface="Wingdings" pitchFamily="2" charset="2"/>
              <a:buNone/>
            </a:pPr>
            <a:endParaRPr lang="en-US" smtClean="0"/>
          </a:p>
        </p:txBody>
      </p:sp>
      <p:sp>
        <p:nvSpPr>
          <p:cNvPr id="17411" name="Rectangle 2"/>
          <p:cNvSpPr>
            <a:spLocks noGrp="1" noChangeArrowheads="1"/>
          </p:cNvSpPr>
          <p:nvPr>
            <p:ph type="title"/>
          </p:nvPr>
        </p:nvSpPr>
        <p:spPr/>
        <p:txBody>
          <a:bodyPr/>
          <a:lstStyle/>
          <a:p>
            <a:r>
              <a:rPr lang="en-US" sz="5300" smtClean="0">
                <a:latin typeface="Times New Roman" pitchFamily="18" charset="0"/>
              </a:rPr>
              <a:t>The Major Differences are:-</a:t>
            </a:r>
          </a:p>
        </p:txBody>
      </p:sp>
    </p:spTree>
    <p:extLst>
      <p:ext uri="{BB962C8B-B14F-4D97-AF65-F5344CB8AC3E}">
        <p14:creationId xmlns:p14="http://schemas.microsoft.com/office/powerpoint/2010/main" val="1238320488"/>
      </p:ext>
    </p:extLst>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rtlCol="0">
            <a:normAutofit/>
          </a:bodyPr>
          <a:lstStyle/>
          <a:p>
            <a:pPr marL="365760" indent="-365760" algn="just" fontAlgn="auto">
              <a:lnSpc>
                <a:spcPct val="155000"/>
              </a:lnSpc>
              <a:spcBef>
                <a:spcPct val="15000"/>
              </a:spcBef>
              <a:spcAft>
                <a:spcPct val="15000"/>
              </a:spcAft>
              <a:buFont typeface="Wingdings" pitchFamily="2" charset="2"/>
              <a:buNone/>
              <a:defRPr/>
            </a:pPr>
            <a:r>
              <a:rPr lang="en-US" sz="2800" smtClean="0">
                <a:solidFill>
                  <a:schemeClr val="tx1">
                    <a:lumMod val="85000"/>
                    <a:lumOff val="15000"/>
                  </a:schemeClr>
                </a:solidFill>
                <a:latin typeface="Times New Roman" pitchFamily="18" charset="0"/>
              </a:rPr>
              <a:t>    </a:t>
            </a:r>
            <a:r>
              <a:rPr lang="en-US" sz="2800" b="1" smtClean="0">
                <a:solidFill>
                  <a:schemeClr val="tx1">
                    <a:lumMod val="85000"/>
                    <a:lumOff val="15000"/>
                  </a:schemeClr>
                </a:solidFill>
                <a:latin typeface="Times New Roman" pitchFamily="18" charset="0"/>
              </a:rPr>
              <a:t>To Resolve these differences</a:t>
            </a:r>
            <a:r>
              <a:rPr lang="en-US" sz="2800" smtClean="0">
                <a:solidFill>
                  <a:schemeClr val="tx1">
                    <a:lumMod val="85000"/>
                    <a:lumOff val="15000"/>
                  </a:schemeClr>
                </a:solidFill>
                <a:latin typeface="Times New Roman" pitchFamily="18" charset="0"/>
              </a:rPr>
              <a:t>, computer systems include special hardware components between the CPU and Peripherals to supervises and synchronizes all input and out transfers. These components are called </a:t>
            </a:r>
            <a:r>
              <a:rPr lang="en-US" sz="2800" b="1" smtClean="0">
                <a:solidFill>
                  <a:schemeClr val="tx1">
                    <a:lumMod val="85000"/>
                    <a:lumOff val="15000"/>
                  </a:schemeClr>
                </a:solidFill>
                <a:latin typeface="Times New Roman" pitchFamily="18" charset="0"/>
              </a:rPr>
              <a:t>Interface Units</a:t>
            </a:r>
            <a:r>
              <a:rPr lang="en-US" sz="2800" smtClean="0">
                <a:solidFill>
                  <a:schemeClr val="tx1">
                    <a:lumMod val="85000"/>
                    <a:lumOff val="15000"/>
                  </a:schemeClr>
                </a:solidFill>
                <a:latin typeface="Times New Roman" pitchFamily="18" charset="0"/>
              </a:rPr>
              <a:t> because they interface between the processor bus and the peripheral devices.</a:t>
            </a:r>
          </a:p>
          <a:p>
            <a:pPr marL="365760" indent="-365760" algn="just" fontAlgn="auto">
              <a:lnSpc>
                <a:spcPct val="90000"/>
              </a:lnSpc>
              <a:spcAft>
                <a:spcPts val="0"/>
              </a:spcAft>
              <a:defRPr/>
            </a:pPr>
            <a:endParaRPr lang="en-US" smtClean="0">
              <a:solidFill>
                <a:schemeClr val="tx1">
                  <a:lumMod val="85000"/>
                  <a:lumOff val="15000"/>
                </a:schemeClr>
              </a:solidFill>
            </a:endParaRPr>
          </a:p>
        </p:txBody>
      </p:sp>
      <p:sp>
        <p:nvSpPr>
          <p:cNvPr id="18435" name="Rectangle 2"/>
          <p:cNvSpPr>
            <a:spLocks noGrp="1" noChangeArrowheads="1"/>
          </p:cNvSpPr>
          <p:nvPr>
            <p:ph type="title"/>
          </p:nvPr>
        </p:nvSpPr>
        <p:spPr/>
        <p:txBody>
          <a:bodyPr/>
          <a:lstStyle/>
          <a:p>
            <a:r>
              <a:rPr lang="en-US" smtClean="0">
                <a:latin typeface="Times New Roman" pitchFamily="18" charset="0"/>
              </a:rPr>
              <a:t>Input - Output Interface</a:t>
            </a:r>
          </a:p>
        </p:txBody>
      </p:sp>
    </p:spTree>
    <p:extLst>
      <p:ext uri="{BB962C8B-B14F-4D97-AF65-F5344CB8AC3E}">
        <p14:creationId xmlns:p14="http://schemas.microsoft.com/office/powerpoint/2010/main" val="5034275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72" y="-375712"/>
            <a:ext cx="9128428" cy="1572464"/>
          </a:xfrm>
        </p:spPr>
        <p:txBody>
          <a:bodyPr>
            <a:noAutofit/>
          </a:bodyPr>
          <a:lstStyle/>
          <a:p>
            <a:r>
              <a:rPr lang="en-IN" sz="3600" dirty="0">
                <a:solidFill>
                  <a:srgbClr val="FF0000"/>
                </a:solidFill>
                <a:latin typeface="Times New Roman" panose="02020603050405020304" pitchFamily="18" charset="0"/>
                <a:cs typeface="Times New Roman" panose="02020603050405020304" pitchFamily="18" charset="0"/>
              </a:rPr>
              <a:t/>
            </a:r>
            <a:br>
              <a:rPr lang="en-IN" sz="3600" dirty="0">
                <a:solidFill>
                  <a:srgbClr val="FF0000"/>
                </a:solidFill>
                <a:latin typeface="Times New Roman" panose="02020603050405020304" pitchFamily="18" charset="0"/>
                <a:cs typeface="Times New Roman" panose="02020603050405020304" pitchFamily="18" charset="0"/>
              </a:rPr>
            </a:br>
            <a:r>
              <a:rPr lang="en-IN" sz="3600" dirty="0">
                <a:solidFill>
                  <a:srgbClr val="FF0000"/>
                </a:solidFill>
                <a:latin typeface="Times New Roman" panose="02020603050405020304" pitchFamily="18" charset="0"/>
                <a:cs typeface="Times New Roman" panose="02020603050405020304" pitchFamily="18" charset="0"/>
              </a:rPr>
              <a:t/>
            </a:r>
            <a:br>
              <a:rPr lang="en-IN" sz="3600" dirty="0">
                <a:solidFill>
                  <a:srgbClr val="FF0000"/>
                </a:solidFill>
                <a:latin typeface="Times New Roman" panose="02020603050405020304" pitchFamily="18" charset="0"/>
                <a:cs typeface="Times New Roman" panose="02020603050405020304" pitchFamily="18" charset="0"/>
              </a:rPr>
            </a:br>
            <a:r>
              <a:rPr lang="en-IN" sz="3600" dirty="0">
                <a:solidFill>
                  <a:srgbClr val="FF0000"/>
                </a:solidFill>
                <a:latin typeface="Times New Roman" panose="02020603050405020304" pitchFamily="18" charset="0"/>
                <a:cs typeface="Times New Roman" panose="02020603050405020304" pitchFamily="18" charset="0"/>
              </a:rPr>
              <a:t/>
            </a:r>
            <a:br>
              <a:rPr lang="en-IN" sz="3600" dirty="0">
                <a:solidFill>
                  <a:srgbClr val="FF0000"/>
                </a:solidFill>
                <a:latin typeface="Times New Roman" panose="02020603050405020304" pitchFamily="18" charset="0"/>
                <a:cs typeface="Times New Roman" panose="02020603050405020304" pitchFamily="18" charset="0"/>
              </a:rPr>
            </a:br>
            <a:r>
              <a:rPr lang="en-IN" sz="3600" dirty="0">
                <a:solidFill>
                  <a:srgbClr val="FF0000"/>
                </a:solidFill>
                <a:latin typeface="Times New Roman" panose="02020603050405020304" pitchFamily="18" charset="0"/>
                <a:cs typeface="Times New Roman" panose="02020603050405020304" pitchFamily="18" charset="0"/>
              </a:rPr>
              <a:t>Topics Covered</a:t>
            </a:r>
          </a:p>
        </p:txBody>
      </p:sp>
      <p:sp>
        <p:nvSpPr>
          <p:cNvPr id="4" name="Content Placeholder 3"/>
          <p:cNvSpPr>
            <a:spLocks noGrp="1"/>
          </p:cNvSpPr>
          <p:nvPr>
            <p:ph idx="1"/>
          </p:nvPr>
        </p:nvSpPr>
        <p:spPr>
          <a:xfrm>
            <a:off x="251520" y="1556792"/>
            <a:ext cx="8435280" cy="5040560"/>
          </a:xfrm>
        </p:spPr>
        <p:txBody>
          <a:bodyPr>
            <a:normAutofit lnSpcReduction="10000"/>
          </a:bodyPr>
          <a:lstStyle/>
          <a:p>
            <a:r>
              <a:rPr lang="en-IN" sz="1800" dirty="0" smtClean="0">
                <a:latin typeface="Times New Roman" panose="02020603050405020304" pitchFamily="18" charset="0"/>
                <a:cs typeface="Times New Roman" panose="02020603050405020304" pitchFamily="18" charset="0"/>
              </a:rPr>
              <a:t>Functional </a:t>
            </a:r>
            <a:r>
              <a:rPr lang="en-IN" sz="1800" dirty="0">
                <a:latin typeface="Times New Roman" panose="02020603050405020304" pitchFamily="18" charset="0"/>
                <a:cs typeface="Times New Roman" panose="02020603050405020304" pitchFamily="18" charset="0"/>
              </a:rPr>
              <a:t>Units of a computer</a:t>
            </a:r>
          </a:p>
          <a:p>
            <a:r>
              <a:rPr lang="en-IN" sz="1800" dirty="0">
                <a:latin typeface="Times New Roman" panose="02020603050405020304" pitchFamily="18" charset="0"/>
                <a:cs typeface="Times New Roman" panose="02020603050405020304" pitchFamily="18" charset="0"/>
              </a:rPr>
              <a:t>Operational Concepts</a:t>
            </a:r>
          </a:p>
          <a:p>
            <a:r>
              <a:rPr lang="en-IN" sz="1800" dirty="0">
                <a:latin typeface="Times New Roman" panose="02020603050405020304" pitchFamily="18" charset="0"/>
                <a:cs typeface="Times New Roman" panose="02020603050405020304" pitchFamily="18" charset="0"/>
              </a:rPr>
              <a:t>Bus Structures</a:t>
            </a:r>
          </a:p>
          <a:p>
            <a:r>
              <a:rPr lang="en-IN" sz="1800" dirty="0">
                <a:latin typeface="Times New Roman" panose="02020603050405020304" pitchFamily="18" charset="0"/>
                <a:cs typeface="Times New Roman" panose="02020603050405020304" pitchFamily="18" charset="0"/>
              </a:rPr>
              <a:t>Memory Location and Addresses</a:t>
            </a:r>
          </a:p>
          <a:p>
            <a:r>
              <a:rPr lang="en-IN" sz="1800" dirty="0">
                <a:latin typeface="Times New Roman" panose="02020603050405020304" pitchFamily="18" charset="0"/>
                <a:cs typeface="Times New Roman" panose="02020603050405020304" pitchFamily="18" charset="0"/>
              </a:rPr>
              <a:t>Memory Operations</a:t>
            </a:r>
          </a:p>
          <a:p>
            <a:r>
              <a:rPr lang="en-IN" sz="1800" dirty="0">
                <a:latin typeface="Times New Roman" panose="02020603050405020304" pitchFamily="18" charset="0"/>
                <a:cs typeface="Times New Roman" panose="02020603050405020304" pitchFamily="18" charset="0"/>
              </a:rPr>
              <a:t>Instructions and Instruction Sequencing</a:t>
            </a:r>
          </a:p>
          <a:p>
            <a:r>
              <a:rPr lang="en-IN" sz="1800" dirty="0">
                <a:latin typeface="Times New Roman" panose="02020603050405020304" pitchFamily="18" charset="0"/>
                <a:cs typeface="Times New Roman" panose="02020603050405020304" pitchFamily="18" charset="0"/>
              </a:rPr>
              <a:t>Addressing modes</a:t>
            </a:r>
          </a:p>
          <a:p>
            <a:r>
              <a:rPr lang="en-IN" sz="1800" dirty="0">
                <a:latin typeface="Times New Roman" panose="02020603050405020304" pitchFamily="18" charset="0"/>
                <a:cs typeface="Times New Roman" panose="02020603050405020304" pitchFamily="18" charset="0"/>
              </a:rPr>
              <a:t>Problem Solving</a:t>
            </a:r>
          </a:p>
          <a:p>
            <a:r>
              <a:rPr lang="en-IN" sz="1800" dirty="0">
                <a:latin typeface="Times New Roman" panose="02020603050405020304" pitchFamily="18" charset="0"/>
                <a:cs typeface="Times New Roman" panose="02020603050405020304" pitchFamily="18" charset="0"/>
              </a:rPr>
              <a:t>Introduction to Microprocessor</a:t>
            </a:r>
          </a:p>
          <a:p>
            <a:r>
              <a:rPr lang="en-IN" sz="1800" dirty="0">
                <a:latin typeface="Times New Roman" panose="02020603050405020304" pitchFamily="18" charset="0"/>
                <a:cs typeface="Times New Roman" panose="02020603050405020304" pitchFamily="18" charset="0"/>
              </a:rPr>
              <a:t>Introduction to Assembly Language</a:t>
            </a:r>
          </a:p>
          <a:p>
            <a:r>
              <a:rPr lang="en-IN" sz="1800" dirty="0">
                <a:latin typeface="Times New Roman" panose="02020603050405020304" pitchFamily="18" charset="0"/>
                <a:cs typeface="Times New Roman" panose="02020603050405020304" pitchFamily="18" charset="0"/>
              </a:rPr>
              <a:t>Writing of Assembly Language Programming</a:t>
            </a:r>
          </a:p>
          <a:p>
            <a:r>
              <a:rPr lang="en-IN" sz="1800" dirty="0">
                <a:latin typeface="Times New Roman" panose="02020603050405020304" pitchFamily="18" charset="0"/>
                <a:cs typeface="Times New Roman" panose="02020603050405020304" pitchFamily="18" charset="0"/>
              </a:rPr>
              <a:t>ARM Processor: The Thumb instruction set</a:t>
            </a:r>
          </a:p>
          <a:p>
            <a:r>
              <a:rPr lang="en-IN" sz="1800" dirty="0">
                <a:latin typeface="Times New Roman" panose="02020603050405020304" pitchFamily="18" charset="0"/>
                <a:cs typeface="Times New Roman" panose="02020603050405020304" pitchFamily="18" charset="0"/>
              </a:rPr>
              <a:t>Processor and CPU CORES </a:t>
            </a:r>
          </a:p>
          <a:p>
            <a:r>
              <a:rPr lang="en-IN" sz="1800" dirty="0">
                <a:latin typeface="Times New Roman" panose="02020603050405020304" pitchFamily="18" charset="0"/>
                <a:cs typeface="Times New Roman" panose="02020603050405020304" pitchFamily="18" charset="0"/>
              </a:rPr>
              <a:t>Instruction Encoding Format</a:t>
            </a:r>
          </a:p>
          <a:p>
            <a:r>
              <a:rPr lang="en-IN" sz="1800" dirty="0">
                <a:latin typeface="Times New Roman" panose="02020603050405020304" pitchFamily="18" charset="0"/>
                <a:cs typeface="Times New Roman" panose="02020603050405020304" pitchFamily="18" charset="0"/>
              </a:rPr>
              <a:t>Memory load and store instruction in ARM</a:t>
            </a:r>
          </a:p>
          <a:p>
            <a:r>
              <a:rPr lang="en-IN" sz="1800" dirty="0">
                <a:latin typeface="Times New Roman" panose="02020603050405020304" pitchFamily="18" charset="0"/>
                <a:cs typeface="Times New Roman" panose="02020603050405020304" pitchFamily="18" charset="0"/>
              </a:rPr>
              <a:t>Basics of IO Operations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2</a:t>
            </a:fld>
            <a:endParaRPr lang="en-US"/>
          </a:p>
        </p:txBody>
      </p:sp>
    </p:spTree>
    <p:extLst>
      <p:ext uri="{BB962C8B-B14F-4D97-AF65-F5344CB8AC3E}">
        <p14:creationId xmlns:p14="http://schemas.microsoft.com/office/powerpoint/2010/main" val="239942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p:cNvPicPr>
            <a:picLocks noChangeAspect="1" noChangeArrowheads="1"/>
          </p:cNvPicPr>
          <p:nvPr/>
        </p:nvPicPr>
        <p:blipFill>
          <a:blip r:embed="rId2"/>
          <a:srcRect/>
          <a:stretch>
            <a:fillRect/>
          </a:stretch>
        </p:blipFill>
        <p:spPr bwMode="auto">
          <a:xfrm>
            <a:off x="609600" y="1600200"/>
            <a:ext cx="5029200" cy="5029200"/>
          </a:xfrm>
          <a:prstGeom prst="rect">
            <a:avLst/>
          </a:prstGeom>
          <a:noFill/>
        </p:spPr>
      </p:pic>
      <p:sp>
        <p:nvSpPr>
          <p:cNvPr id="72709" name="Rectangle 5"/>
          <p:cNvSpPr>
            <a:spLocks noChangeArrowheads="1"/>
          </p:cNvSpPr>
          <p:nvPr/>
        </p:nvSpPr>
        <p:spPr bwMode="auto">
          <a:xfrm>
            <a:off x="5638800" y="1828800"/>
            <a:ext cx="2667000" cy="2862322"/>
          </a:xfrm>
          <a:prstGeom prst="rect">
            <a:avLst/>
          </a:prstGeom>
          <a:noFill/>
          <a:ln w="9525">
            <a:noFill/>
            <a:miter lim="800000"/>
            <a:headEnd/>
            <a:tailEnd/>
          </a:ln>
          <a:effectLst/>
        </p:spPr>
        <p:txBody>
          <a:bodyPr>
            <a:spAutoFit/>
          </a:bodyPr>
          <a:lstStyle/>
          <a:p>
            <a:pPr algn="just">
              <a:buFontTx/>
              <a:buChar char="•"/>
            </a:pPr>
            <a:r>
              <a:rPr lang="en-US" dirty="0">
                <a:latin typeface="Times New Roman" panose="02020603050405020304" pitchFamily="18" charset="0"/>
                <a:cs typeface="Times New Roman" panose="02020603050405020304" pitchFamily="18" charset="0"/>
              </a:rPr>
              <a:t>Control unit works with a reference signal called Processor clock</a:t>
            </a:r>
          </a:p>
          <a:p>
            <a:pPr algn="just">
              <a:buFontTx/>
              <a:buChar char="•"/>
            </a:pPr>
            <a:endParaRPr lang="en-US" dirty="0">
              <a:latin typeface="Times New Roman" panose="02020603050405020304" pitchFamily="18" charset="0"/>
              <a:cs typeface="Times New Roman" panose="02020603050405020304" pitchFamily="18" charset="0"/>
            </a:endParaRPr>
          </a:p>
          <a:p>
            <a:pPr algn="just">
              <a:buFontTx/>
              <a:buChar char="•"/>
            </a:pPr>
            <a:r>
              <a:rPr lang="en-US" dirty="0">
                <a:latin typeface="Times New Roman" panose="02020603050405020304" pitchFamily="18" charset="0"/>
                <a:cs typeface="Times New Roman" panose="02020603050405020304" pitchFamily="18" charset="0"/>
              </a:rPr>
              <a:t>Processor divides the operations into basic steps</a:t>
            </a:r>
          </a:p>
          <a:p>
            <a:pPr algn="just">
              <a:buFontTx/>
              <a:buChar char="•"/>
            </a:pPr>
            <a:endParaRPr lang="en-US" dirty="0">
              <a:latin typeface="Times New Roman" panose="02020603050405020304" pitchFamily="18" charset="0"/>
              <a:cs typeface="Times New Roman" panose="02020603050405020304" pitchFamily="18" charset="0"/>
            </a:endParaRPr>
          </a:p>
          <a:p>
            <a:pPr algn="just">
              <a:buFontTx/>
              <a:buChar char="•"/>
            </a:pPr>
            <a:r>
              <a:rPr lang="en-US" dirty="0">
                <a:latin typeface="Times New Roman" panose="02020603050405020304" pitchFamily="18" charset="0"/>
                <a:cs typeface="Times New Roman" panose="02020603050405020304" pitchFamily="18" charset="0"/>
              </a:rPr>
              <a:t>Each basic step is executed in one clock cycle</a:t>
            </a:r>
          </a:p>
        </p:txBody>
      </p:sp>
      <p:sp>
        <p:nvSpPr>
          <p:cNvPr id="72710" name="Text Box 6"/>
          <p:cNvSpPr txBox="1">
            <a:spLocks noChangeArrowheads="1"/>
          </p:cNvSpPr>
          <p:nvPr/>
        </p:nvSpPr>
        <p:spPr bwMode="auto">
          <a:xfrm>
            <a:off x="429816" y="2404120"/>
            <a:ext cx="685800" cy="304800"/>
          </a:xfrm>
          <a:prstGeom prst="rect">
            <a:avLst/>
          </a:prstGeom>
          <a:noFill/>
          <a:ln w="9525">
            <a:noFill/>
            <a:miter lim="800000"/>
            <a:headEnd/>
            <a:tailEnd/>
          </a:ln>
          <a:effectLst/>
        </p:spPr>
        <p:txBody>
          <a:bodyPr>
            <a:spAutoFit/>
          </a:bodyPr>
          <a:lstStyle/>
          <a:p>
            <a:pPr>
              <a:spcBef>
                <a:spcPct val="50000"/>
              </a:spcBef>
            </a:pPr>
            <a:r>
              <a:rPr lang="en-US" sz="1400" dirty="0"/>
              <a:t>T1</a:t>
            </a:r>
          </a:p>
        </p:txBody>
      </p:sp>
      <p:sp>
        <p:nvSpPr>
          <p:cNvPr id="72714" name="Text Box 10"/>
          <p:cNvSpPr txBox="1">
            <a:spLocks noChangeArrowheads="1"/>
          </p:cNvSpPr>
          <p:nvPr/>
        </p:nvSpPr>
        <p:spPr bwMode="auto">
          <a:xfrm>
            <a:off x="434975" y="2891135"/>
            <a:ext cx="533400" cy="304800"/>
          </a:xfrm>
          <a:prstGeom prst="rect">
            <a:avLst/>
          </a:prstGeom>
          <a:noFill/>
          <a:ln w="9525">
            <a:noFill/>
            <a:miter lim="800000"/>
            <a:headEnd/>
            <a:tailEnd/>
          </a:ln>
          <a:effectLst/>
        </p:spPr>
        <p:txBody>
          <a:bodyPr>
            <a:spAutoFit/>
          </a:bodyPr>
          <a:lstStyle/>
          <a:p>
            <a:pPr>
              <a:spcBef>
                <a:spcPct val="50000"/>
              </a:spcBef>
            </a:pPr>
            <a:r>
              <a:rPr lang="en-US" sz="1400" dirty="0"/>
              <a:t>T2</a:t>
            </a:r>
          </a:p>
        </p:txBody>
      </p:sp>
      <p:sp>
        <p:nvSpPr>
          <p:cNvPr id="72715" name="Text Box 11"/>
          <p:cNvSpPr txBox="1">
            <a:spLocks noChangeArrowheads="1"/>
          </p:cNvSpPr>
          <p:nvPr/>
        </p:nvSpPr>
        <p:spPr bwMode="auto">
          <a:xfrm>
            <a:off x="1889125" y="4114800"/>
            <a:ext cx="411163" cy="304800"/>
          </a:xfrm>
          <a:prstGeom prst="rect">
            <a:avLst/>
          </a:prstGeom>
          <a:noFill/>
          <a:ln w="9525">
            <a:noFill/>
            <a:miter lim="800000"/>
            <a:headEnd/>
            <a:tailEnd/>
          </a:ln>
          <a:effectLst/>
        </p:spPr>
        <p:txBody>
          <a:bodyPr>
            <a:spAutoFit/>
          </a:bodyPr>
          <a:lstStyle/>
          <a:p>
            <a:r>
              <a:rPr lang="en-US" sz="1400"/>
              <a:t>R1</a:t>
            </a:r>
          </a:p>
        </p:txBody>
      </p:sp>
      <p:sp>
        <p:nvSpPr>
          <p:cNvPr id="72716" name="Text Box 12"/>
          <p:cNvSpPr txBox="1">
            <a:spLocks noChangeArrowheads="1"/>
          </p:cNvSpPr>
          <p:nvPr/>
        </p:nvSpPr>
        <p:spPr bwMode="auto">
          <a:xfrm>
            <a:off x="3794125" y="4114800"/>
            <a:ext cx="411163" cy="304800"/>
          </a:xfrm>
          <a:prstGeom prst="rect">
            <a:avLst/>
          </a:prstGeom>
          <a:noFill/>
          <a:ln w="9525">
            <a:noFill/>
            <a:miter lim="800000"/>
            <a:headEnd/>
            <a:tailEnd/>
          </a:ln>
          <a:effectLst/>
        </p:spPr>
        <p:txBody>
          <a:bodyPr>
            <a:spAutoFit/>
          </a:bodyPr>
          <a:lstStyle/>
          <a:p>
            <a:r>
              <a:rPr lang="en-US" sz="1400"/>
              <a:t>R2</a:t>
            </a:r>
          </a:p>
        </p:txBody>
      </p:sp>
      <p:sp>
        <p:nvSpPr>
          <p:cNvPr id="72717" name="Text Box 13"/>
          <p:cNvSpPr txBox="1">
            <a:spLocks noChangeArrowheads="1"/>
          </p:cNvSpPr>
          <p:nvPr/>
        </p:nvSpPr>
        <p:spPr bwMode="auto">
          <a:xfrm>
            <a:off x="2955925" y="5715000"/>
            <a:ext cx="411163" cy="304800"/>
          </a:xfrm>
          <a:prstGeom prst="rect">
            <a:avLst/>
          </a:prstGeom>
          <a:noFill/>
          <a:ln w="9525">
            <a:noFill/>
            <a:miter lim="800000"/>
            <a:headEnd/>
            <a:tailEnd/>
          </a:ln>
          <a:effectLst/>
        </p:spPr>
        <p:txBody>
          <a:bodyPr>
            <a:spAutoFit/>
          </a:bodyPr>
          <a:lstStyle/>
          <a:p>
            <a:r>
              <a:rPr lang="en-US" sz="1400"/>
              <a:t>R2</a:t>
            </a:r>
          </a:p>
        </p:txBody>
      </p:sp>
      <p:sp>
        <p:nvSpPr>
          <p:cNvPr id="2" name="TextBox 1"/>
          <p:cNvSpPr txBox="1"/>
          <p:nvPr/>
        </p:nvSpPr>
        <p:spPr>
          <a:xfrm>
            <a:off x="381000" y="1066800"/>
            <a:ext cx="2438400" cy="461665"/>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CONTROL UNIT</a:t>
            </a:r>
          </a:p>
        </p:txBody>
      </p:sp>
      <p:sp>
        <p:nvSpPr>
          <p:cNvPr id="3" name="Slide Number Placeholder 2"/>
          <p:cNvSpPr>
            <a:spLocks noGrp="1"/>
          </p:cNvSpPr>
          <p:nvPr>
            <p:ph type="sldNum" sz="quarter" idx="12"/>
          </p:nvPr>
        </p:nvSpPr>
        <p:spPr/>
        <p:txBody>
          <a:bodyPr/>
          <a:lstStyle/>
          <a:p>
            <a:fld id="{A1A6BA4E-CDAE-4DEF-A7CA-99055C502B84}" type="slidenum">
              <a:rPr lang="en-US" smtClean="0"/>
              <a:pPr/>
              <a:t>20</a:t>
            </a:fld>
            <a:endParaRPr lang="en-US"/>
          </a:p>
        </p:txBody>
      </p:sp>
    </p:spTree>
    <p:extLst>
      <p:ext uri="{BB962C8B-B14F-4D97-AF65-F5344CB8AC3E}">
        <p14:creationId xmlns:p14="http://schemas.microsoft.com/office/powerpoint/2010/main" val="156918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additive="base">
                                        <p:cTn id="7" dur="500" fill="hold"/>
                                        <p:tgtEl>
                                          <p:spTgt spid="72708"/>
                                        </p:tgtEl>
                                        <p:attrNameLst>
                                          <p:attrName>ppt_x</p:attrName>
                                        </p:attrNameLst>
                                      </p:cBhvr>
                                      <p:tavLst>
                                        <p:tav tm="0">
                                          <p:val>
                                            <p:strVal val="#ppt_x"/>
                                          </p:val>
                                        </p:tav>
                                        <p:tav tm="100000">
                                          <p:val>
                                            <p:strVal val="#ppt_x"/>
                                          </p:val>
                                        </p:tav>
                                      </p:tavLst>
                                    </p:anim>
                                    <p:anim calcmode="lin" valueType="num">
                                      <p:cBhvr additive="base">
                                        <p:cTn id="8"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9">
                                            <p:txEl>
                                              <p:pRg st="0" end="0"/>
                                            </p:txEl>
                                          </p:spTgt>
                                        </p:tgtEl>
                                        <p:attrNameLst>
                                          <p:attrName>style.visibility</p:attrName>
                                        </p:attrNameLst>
                                      </p:cBhvr>
                                      <p:to>
                                        <p:strVal val="visible"/>
                                      </p:to>
                                    </p:set>
                                    <p:anim calcmode="lin" valueType="num">
                                      <p:cBhvr additive="base">
                                        <p:cTn id="13" dur="500" fill="hold"/>
                                        <p:tgtEl>
                                          <p:spTgt spid="7270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2709">
                                            <p:txEl>
                                              <p:pRg st="2" end="2"/>
                                            </p:txEl>
                                          </p:spTgt>
                                        </p:tgtEl>
                                        <p:attrNameLst>
                                          <p:attrName>style.visibility</p:attrName>
                                        </p:attrNameLst>
                                      </p:cBhvr>
                                      <p:to>
                                        <p:strVal val="visible"/>
                                      </p:to>
                                    </p:set>
                                    <p:anim calcmode="lin" valueType="num">
                                      <p:cBhvr additive="base">
                                        <p:cTn id="17" dur="500" fill="hold"/>
                                        <p:tgtEl>
                                          <p:spTgt spid="7270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2709">
                                            <p:txEl>
                                              <p:pRg st="4" end="4"/>
                                            </p:txEl>
                                          </p:spTgt>
                                        </p:tgtEl>
                                        <p:attrNameLst>
                                          <p:attrName>style.visibility</p:attrName>
                                        </p:attrNameLst>
                                      </p:cBhvr>
                                      <p:to>
                                        <p:strVal val="visible"/>
                                      </p:to>
                                    </p:set>
                                    <p:anim calcmode="lin" valueType="num">
                                      <p:cBhvr additive="base">
                                        <p:cTn id="21" dur="500" fill="hold"/>
                                        <p:tgtEl>
                                          <p:spTgt spid="7270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70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rtlCol="0">
            <a:normAutofit fontScale="92500" lnSpcReduction="20000"/>
          </a:bodyPr>
          <a:lstStyle/>
          <a:p>
            <a:pPr marL="365760" indent="-365760" algn="just" fontAlgn="auto">
              <a:lnSpc>
                <a:spcPct val="150000"/>
              </a:lnSpc>
              <a:spcAft>
                <a:spcPts val="0"/>
              </a:spcAft>
              <a:buFont typeface="Wingdings" pitchFamily="2" charset="2"/>
              <a:buNone/>
              <a:defRPr/>
            </a:pPr>
            <a:r>
              <a:rPr lang="en-US" sz="2800" dirty="0" smtClean="0">
                <a:solidFill>
                  <a:schemeClr val="tx1">
                    <a:lumMod val="85000"/>
                    <a:lumOff val="15000"/>
                  </a:schemeClr>
                </a:solidFill>
                <a:latin typeface="Times New Roman" pitchFamily="18" charset="0"/>
              </a:rPr>
              <a:t>     It defines the typical link between the processor and several peripherals. The I/O Bus consists of </a:t>
            </a:r>
            <a:r>
              <a:rPr lang="en-US" sz="2800" b="1" dirty="0" smtClean="0">
                <a:solidFill>
                  <a:schemeClr val="tx1">
                    <a:lumMod val="85000"/>
                    <a:lumOff val="15000"/>
                  </a:schemeClr>
                </a:solidFill>
                <a:latin typeface="Times New Roman" pitchFamily="18" charset="0"/>
              </a:rPr>
              <a:t>data lines, address lines</a:t>
            </a:r>
            <a:r>
              <a:rPr lang="en-US" sz="2800" dirty="0" smtClean="0">
                <a:solidFill>
                  <a:schemeClr val="tx1">
                    <a:lumMod val="85000"/>
                    <a:lumOff val="15000"/>
                  </a:schemeClr>
                </a:solidFill>
                <a:latin typeface="Times New Roman" pitchFamily="18" charset="0"/>
              </a:rPr>
              <a:t> and </a:t>
            </a:r>
            <a:r>
              <a:rPr lang="en-US" sz="2800" b="1" dirty="0" smtClean="0">
                <a:solidFill>
                  <a:schemeClr val="tx1">
                    <a:lumMod val="85000"/>
                    <a:lumOff val="15000"/>
                  </a:schemeClr>
                </a:solidFill>
                <a:latin typeface="Times New Roman" pitchFamily="18" charset="0"/>
              </a:rPr>
              <a:t>control lines</a:t>
            </a:r>
            <a:r>
              <a:rPr lang="en-US" sz="2800" dirty="0" smtClean="0">
                <a:solidFill>
                  <a:schemeClr val="tx1">
                    <a:lumMod val="85000"/>
                    <a:lumOff val="15000"/>
                  </a:schemeClr>
                </a:solidFill>
                <a:latin typeface="Times New Roman" pitchFamily="18" charset="0"/>
              </a:rPr>
              <a:t>. </a:t>
            </a:r>
          </a:p>
          <a:p>
            <a:pPr marL="365760" indent="-365760" algn="just" fontAlgn="auto">
              <a:lnSpc>
                <a:spcPct val="150000"/>
              </a:lnSpc>
              <a:spcAft>
                <a:spcPts val="0"/>
              </a:spcAft>
              <a:buFont typeface="Wingdings" pitchFamily="2" charset="2"/>
              <a:buNone/>
              <a:defRPr/>
            </a:pPr>
            <a:r>
              <a:rPr lang="en-US" sz="2800" dirty="0" smtClean="0">
                <a:solidFill>
                  <a:schemeClr val="tx1">
                    <a:lumMod val="85000"/>
                    <a:lumOff val="15000"/>
                  </a:schemeClr>
                </a:solidFill>
                <a:latin typeface="Times New Roman" pitchFamily="18" charset="0"/>
              </a:rPr>
              <a:t>    The I/O bus from the processor is attached to all peripherals interface. To communicate with a particular device, the processor places a device address on address lines.</a:t>
            </a:r>
          </a:p>
          <a:p>
            <a:pPr marL="365760" indent="-365760" algn="just" fontAlgn="auto">
              <a:lnSpc>
                <a:spcPct val="125000"/>
              </a:lnSpc>
              <a:spcAft>
                <a:spcPts val="0"/>
              </a:spcAft>
              <a:buFont typeface="Wingdings" pitchFamily="2" charset="2"/>
              <a:buNone/>
              <a:defRPr/>
            </a:pPr>
            <a:r>
              <a:rPr lang="en-US" dirty="0" smtClean="0">
                <a:solidFill>
                  <a:schemeClr val="tx1">
                    <a:lumMod val="85000"/>
                    <a:lumOff val="15000"/>
                  </a:schemeClr>
                </a:solidFill>
                <a:latin typeface="Times New Roman" pitchFamily="18" charset="0"/>
              </a:rPr>
              <a:t>	</a:t>
            </a:r>
          </a:p>
        </p:txBody>
      </p:sp>
      <p:sp>
        <p:nvSpPr>
          <p:cNvPr id="19459" name="Rectangle 2"/>
          <p:cNvSpPr>
            <a:spLocks noGrp="1" noChangeArrowheads="1"/>
          </p:cNvSpPr>
          <p:nvPr>
            <p:ph type="title"/>
          </p:nvPr>
        </p:nvSpPr>
        <p:spPr>
          <a:xfrm>
            <a:off x="688975" y="457200"/>
            <a:ext cx="7756525" cy="1054100"/>
          </a:xfrm>
        </p:spPr>
        <p:txBody>
          <a:bodyPr>
            <a:normAutofit fontScale="90000"/>
          </a:bodyPr>
          <a:lstStyle/>
          <a:p>
            <a:r>
              <a:rPr lang="en-US" sz="5200" smtClean="0">
                <a:latin typeface="Times New Roman" pitchFamily="18" charset="0"/>
              </a:rPr>
              <a:t>I/O BUS and Interface Module</a:t>
            </a:r>
          </a:p>
        </p:txBody>
      </p:sp>
    </p:spTree>
    <p:extLst>
      <p:ext uri="{BB962C8B-B14F-4D97-AF65-F5344CB8AC3E}">
        <p14:creationId xmlns:p14="http://schemas.microsoft.com/office/powerpoint/2010/main" val="4194366335"/>
      </p:ext>
    </p:extLst>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rtlCol="0">
            <a:normAutofit fontScale="77500" lnSpcReduction="20000"/>
          </a:bodyPr>
          <a:lstStyle/>
          <a:p>
            <a:pPr marL="365760" indent="-365760" algn="just" fontAlgn="auto">
              <a:lnSpc>
                <a:spcPct val="150000"/>
              </a:lnSpc>
              <a:spcAft>
                <a:spcPts val="0"/>
              </a:spcAft>
              <a:buFont typeface="Wingdings" pitchFamily="2" charset="2"/>
              <a:buNone/>
              <a:defRPr/>
            </a:pPr>
            <a:r>
              <a:rPr lang="en-US" dirty="0" smtClean="0">
                <a:solidFill>
                  <a:schemeClr val="tx1">
                    <a:lumMod val="85000"/>
                    <a:lumOff val="15000"/>
                  </a:schemeClr>
                </a:solidFill>
                <a:latin typeface="Times New Roman" pitchFamily="18" charset="0"/>
              </a:rPr>
              <a:t>    Each Interface </a:t>
            </a:r>
            <a:r>
              <a:rPr lang="en-US" b="1" dirty="0" smtClean="0">
                <a:solidFill>
                  <a:schemeClr val="tx1">
                    <a:lumMod val="85000"/>
                    <a:lumOff val="15000"/>
                  </a:schemeClr>
                </a:solidFill>
                <a:latin typeface="Times New Roman" pitchFamily="18" charset="0"/>
              </a:rPr>
              <a:t>decodes</a:t>
            </a:r>
            <a:r>
              <a:rPr lang="en-US" dirty="0" smtClean="0">
                <a:solidFill>
                  <a:schemeClr val="tx1">
                    <a:lumMod val="85000"/>
                    <a:lumOff val="15000"/>
                  </a:schemeClr>
                </a:solidFill>
                <a:latin typeface="Times New Roman" pitchFamily="18" charset="0"/>
              </a:rPr>
              <a:t> the address and control received from the I/O bus, interprets them for peripherals and provides signals for the </a:t>
            </a:r>
            <a:r>
              <a:rPr lang="en-US" b="1" dirty="0" smtClean="0">
                <a:solidFill>
                  <a:schemeClr val="tx1">
                    <a:lumMod val="85000"/>
                    <a:lumOff val="15000"/>
                  </a:schemeClr>
                </a:solidFill>
                <a:latin typeface="Times New Roman" pitchFamily="18" charset="0"/>
              </a:rPr>
              <a:t>peripheral controller</a:t>
            </a:r>
            <a:r>
              <a:rPr lang="en-US" dirty="0" smtClean="0">
                <a:solidFill>
                  <a:schemeClr val="tx1">
                    <a:lumMod val="85000"/>
                    <a:lumOff val="15000"/>
                  </a:schemeClr>
                </a:solidFill>
                <a:latin typeface="Times New Roman" pitchFamily="18" charset="0"/>
              </a:rPr>
              <a:t>. </a:t>
            </a:r>
          </a:p>
          <a:p>
            <a:pPr marL="365760" indent="-365760" algn="just" fontAlgn="auto">
              <a:lnSpc>
                <a:spcPct val="150000"/>
              </a:lnSpc>
              <a:spcAft>
                <a:spcPts val="0"/>
              </a:spcAft>
              <a:buFont typeface="Wingdings" pitchFamily="2" charset="2"/>
              <a:buNone/>
              <a:defRPr/>
            </a:pPr>
            <a:r>
              <a:rPr lang="en-US" dirty="0" smtClean="0">
                <a:solidFill>
                  <a:schemeClr val="tx1">
                    <a:lumMod val="85000"/>
                    <a:lumOff val="15000"/>
                  </a:schemeClr>
                </a:solidFill>
                <a:latin typeface="Times New Roman" pitchFamily="18" charset="0"/>
              </a:rPr>
              <a:t>It is also synchronizes the data flow and supervises the transfer between peripheral and processor. Each peripheral has its own controller. </a:t>
            </a:r>
            <a:r>
              <a:rPr lang="en-US" b="1" dirty="0" smtClean="0">
                <a:solidFill>
                  <a:schemeClr val="tx1">
                    <a:lumMod val="85000"/>
                    <a:lumOff val="15000"/>
                  </a:schemeClr>
                </a:solidFill>
                <a:latin typeface="Times New Roman" pitchFamily="18" charset="0"/>
              </a:rPr>
              <a:t>For example</a:t>
            </a:r>
            <a:r>
              <a:rPr lang="en-US" dirty="0" smtClean="0">
                <a:solidFill>
                  <a:schemeClr val="tx1">
                    <a:lumMod val="85000"/>
                    <a:lumOff val="15000"/>
                  </a:schemeClr>
                </a:solidFill>
                <a:latin typeface="Times New Roman" pitchFamily="18" charset="0"/>
              </a:rPr>
              <a:t>, the printer controller  controls the paper motion, the print timing.</a:t>
            </a:r>
          </a:p>
          <a:p>
            <a:pPr marL="365760" indent="-365760" algn="just" fontAlgn="auto">
              <a:lnSpc>
                <a:spcPct val="90000"/>
              </a:lnSpc>
              <a:spcAft>
                <a:spcPts val="0"/>
              </a:spcAft>
              <a:defRPr/>
            </a:pPr>
            <a:endParaRPr lang="en-US" dirty="0" smtClean="0">
              <a:solidFill>
                <a:schemeClr val="tx1">
                  <a:lumMod val="85000"/>
                  <a:lumOff val="15000"/>
                </a:schemeClr>
              </a:solidFill>
            </a:endParaRPr>
          </a:p>
        </p:txBody>
      </p:sp>
      <p:sp>
        <p:nvSpPr>
          <p:cNvPr id="20483" name="Rectangle 2"/>
          <p:cNvSpPr>
            <a:spLocks noGrp="1" noChangeArrowheads="1"/>
          </p:cNvSpPr>
          <p:nvPr>
            <p:ph type="title"/>
          </p:nvPr>
        </p:nvSpPr>
        <p:spPr>
          <a:xfrm>
            <a:off x="688975" y="457200"/>
            <a:ext cx="7756525" cy="1054100"/>
          </a:xfrm>
        </p:spPr>
        <p:txBody>
          <a:bodyPr/>
          <a:lstStyle/>
          <a:p>
            <a:r>
              <a:rPr lang="en-US" smtClean="0">
                <a:latin typeface="Times New Roman" pitchFamily="18" charset="0"/>
              </a:rPr>
              <a:t>I/O BUS and Interface Module</a:t>
            </a:r>
          </a:p>
        </p:txBody>
      </p:sp>
    </p:spTree>
    <p:extLst>
      <p:ext uri="{BB962C8B-B14F-4D97-AF65-F5344CB8AC3E}">
        <p14:creationId xmlns:p14="http://schemas.microsoft.com/office/powerpoint/2010/main" val="1834330870"/>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533400" y="2057400"/>
            <a:ext cx="8382000" cy="5029200"/>
          </a:xfrm>
        </p:spPr>
        <p:txBody>
          <a:bodyPr/>
          <a:lstStyle/>
          <a:p>
            <a:pPr marL="660400" indent="-660400" algn="just">
              <a:buFont typeface="Wingdings" pitchFamily="2" charset="2"/>
              <a:buNone/>
            </a:pPr>
            <a:r>
              <a:rPr lang="en-US" sz="2800" smtClean="0">
                <a:latin typeface="Times New Roman" pitchFamily="18" charset="0"/>
              </a:rPr>
              <a:t>     </a:t>
            </a:r>
          </a:p>
          <a:p>
            <a:pPr marL="660400" indent="-660400" algn="just">
              <a:buFont typeface="Wingdings" pitchFamily="2" charset="2"/>
              <a:buNone/>
            </a:pPr>
            <a:r>
              <a:rPr lang="en-US" sz="2800" smtClean="0">
                <a:latin typeface="Times New Roman" pitchFamily="18" charset="0"/>
              </a:rPr>
              <a:t>    The control lines are referred as an I/O command. The  commands are as following:</a:t>
            </a:r>
          </a:p>
          <a:p>
            <a:pPr marL="660400" indent="-660400" algn="just">
              <a:buFont typeface="Wingdings" pitchFamily="2" charset="2"/>
              <a:buNone/>
            </a:pPr>
            <a:r>
              <a:rPr lang="en-US" sz="2800" b="1" u="sng" smtClean="0">
                <a:latin typeface="Times New Roman" pitchFamily="18" charset="0"/>
              </a:rPr>
              <a:t>Control command-</a:t>
            </a:r>
            <a:r>
              <a:rPr lang="en-US" sz="2800" smtClean="0">
                <a:latin typeface="Times New Roman" pitchFamily="18" charset="0"/>
              </a:rPr>
              <a:t> A control command is issued to activate the peripheral and to inform it what to do.</a:t>
            </a:r>
          </a:p>
          <a:p>
            <a:pPr marL="660400" indent="-660400" algn="just">
              <a:buFont typeface="Wingdings" pitchFamily="2" charset="2"/>
              <a:buNone/>
            </a:pPr>
            <a:r>
              <a:rPr lang="en-US" sz="2800" b="1" u="sng" smtClean="0">
                <a:latin typeface="Times New Roman" pitchFamily="18" charset="0"/>
              </a:rPr>
              <a:t>Status command-</a:t>
            </a:r>
            <a:r>
              <a:rPr lang="en-US" sz="2800" smtClean="0">
                <a:latin typeface="Times New Roman" pitchFamily="18" charset="0"/>
              </a:rPr>
              <a:t> A status command is used to test various status conditions in the interface and the peripheral.</a:t>
            </a:r>
            <a:endParaRPr lang="en-US" sz="2800" b="1" u="sng" smtClean="0">
              <a:latin typeface="Times New Roman" pitchFamily="18" charset="0"/>
            </a:endParaRPr>
          </a:p>
          <a:p>
            <a:pPr marL="660400" indent="-660400" algn="just">
              <a:buFont typeface="Wingdings" pitchFamily="2" charset="2"/>
              <a:buNone/>
            </a:pPr>
            <a:endParaRPr lang="en-US" sz="2800" smtClean="0">
              <a:latin typeface="Times New Roman" pitchFamily="18" charset="0"/>
            </a:endParaRPr>
          </a:p>
        </p:txBody>
      </p:sp>
      <p:sp>
        <p:nvSpPr>
          <p:cNvPr id="21507" name="Rectangle 2"/>
          <p:cNvSpPr>
            <a:spLocks noGrp="1" noChangeArrowheads="1"/>
          </p:cNvSpPr>
          <p:nvPr>
            <p:ph type="title"/>
          </p:nvPr>
        </p:nvSpPr>
        <p:spPr>
          <a:xfrm>
            <a:off x="688975" y="381000"/>
            <a:ext cx="7756525" cy="1054100"/>
          </a:xfrm>
        </p:spPr>
        <p:txBody>
          <a:bodyPr/>
          <a:lstStyle/>
          <a:p>
            <a:r>
              <a:rPr lang="en-US" smtClean="0">
                <a:latin typeface="Times New Roman" pitchFamily="18" charset="0"/>
              </a:rPr>
              <a:t>I/O BUS and Interface Module</a:t>
            </a:r>
          </a:p>
        </p:txBody>
      </p:sp>
    </p:spTree>
    <p:extLst>
      <p:ext uri="{BB962C8B-B14F-4D97-AF65-F5344CB8AC3E}">
        <p14:creationId xmlns:p14="http://schemas.microsoft.com/office/powerpoint/2010/main" val="385011092"/>
      </p:ext>
    </p:extLst>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98500" y="2247900"/>
            <a:ext cx="8293100" cy="4610100"/>
          </a:xfrm>
        </p:spPr>
        <p:txBody>
          <a:bodyPr/>
          <a:lstStyle/>
          <a:p>
            <a:pPr marL="812800" indent="-812800" algn="just">
              <a:buFontTx/>
              <a:buNone/>
            </a:pPr>
            <a:r>
              <a:rPr lang="en-US" sz="2800" b="1" u="sng" smtClean="0">
                <a:latin typeface="Times New Roman" pitchFamily="18" charset="0"/>
              </a:rPr>
              <a:t>Output data command-</a:t>
            </a:r>
            <a:r>
              <a:rPr lang="en-US" sz="2800" smtClean="0">
                <a:latin typeface="Times New Roman" pitchFamily="18" charset="0"/>
              </a:rPr>
              <a:t> </a:t>
            </a:r>
          </a:p>
          <a:p>
            <a:pPr marL="812800" indent="-812800" algn="ctr">
              <a:buFontTx/>
              <a:buNone/>
            </a:pPr>
            <a:r>
              <a:rPr lang="en-US" sz="2800" smtClean="0">
                <a:latin typeface="Times New Roman" pitchFamily="18" charset="0"/>
              </a:rPr>
              <a:t>A data output command causes the interface to respond by transferring data from the bus into one of its registers.</a:t>
            </a:r>
          </a:p>
          <a:p>
            <a:pPr marL="812800" indent="-812800" algn="just">
              <a:buFontTx/>
              <a:buNone/>
            </a:pPr>
            <a:r>
              <a:rPr lang="en-US" sz="2800" b="1" u="sng" smtClean="0">
                <a:latin typeface="Times New Roman" pitchFamily="18" charset="0"/>
              </a:rPr>
              <a:t>Input data command-</a:t>
            </a:r>
            <a:r>
              <a:rPr lang="en-US" sz="2800" smtClean="0">
                <a:latin typeface="Times New Roman" pitchFamily="18" charset="0"/>
              </a:rPr>
              <a:t> </a:t>
            </a:r>
          </a:p>
          <a:p>
            <a:pPr marL="812800" indent="-812800" algn="ctr">
              <a:buFontTx/>
              <a:buNone/>
            </a:pPr>
            <a:r>
              <a:rPr lang="en-US" sz="2800" smtClean="0">
                <a:latin typeface="Times New Roman" pitchFamily="18" charset="0"/>
              </a:rPr>
              <a:t>The data input command is the opposite of the data output. In this case the interface receives on item of data from the peripheral and places it in its buffer register.</a:t>
            </a:r>
            <a:endParaRPr lang="en-US" sz="2800" b="1" u="sng" smtClean="0">
              <a:latin typeface="Times New Roman" pitchFamily="18" charset="0"/>
            </a:endParaRPr>
          </a:p>
        </p:txBody>
      </p:sp>
      <p:sp>
        <p:nvSpPr>
          <p:cNvPr id="22531" name="Rectangle 2"/>
          <p:cNvSpPr>
            <a:spLocks noGrp="1" noChangeArrowheads="1"/>
          </p:cNvSpPr>
          <p:nvPr>
            <p:ph type="title"/>
          </p:nvPr>
        </p:nvSpPr>
        <p:spPr/>
        <p:txBody>
          <a:bodyPr>
            <a:normAutofit fontScale="90000"/>
          </a:bodyPr>
          <a:lstStyle/>
          <a:p>
            <a:r>
              <a:rPr lang="en-US" sz="5200" smtClean="0">
                <a:latin typeface="Times New Roman" pitchFamily="18" charset="0"/>
              </a:rPr>
              <a:t>I/O BUS and Interface Module</a:t>
            </a:r>
          </a:p>
        </p:txBody>
      </p:sp>
    </p:spTree>
    <p:extLst>
      <p:ext uri="{BB962C8B-B14F-4D97-AF65-F5344CB8AC3E}">
        <p14:creationId xmlns:p14="http://schemas.microsoft.com/office/powerpoint/2010/main" val="3954137864"/>
      </p:ext>
    </p:extLst>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38200" y="2057400"/>
            <a:ext cx="8305800" cy="4741863"/>
            <a:chOff x="432" y="672"/>
            <a:chExt cx="5328" cy="3300"/>
          </a:xfrm>
        </p:grpSpPr>
        <p:sp>
          <p:nvSpPr>
            <p:cNvPr id="23556" name="Rectangle 4"/>
            <p:cNvSpPr>
              <a:spLocks noChangeArrowheads="1"/>
            </p:cNvSpPr>
            <p:nvPr/>
          </p:nvSpPr>
          <p:spPr bwMode="auto">
            <a:xfrm>
              <a:off x="4080" y="2016"/>
              <a:ext cx="1008" cy="384"/>
            </a:xfrm>
            <a:prstGeom prst="rect">
              <a:avLst/>
            </a:prstGeom>
            <a:noFill/>
            <a:ln w="28575">
              <a:solidFill>
                <a:schemeClr val="tx1"/>
              </a:solidFill>
              <a:miter lim="800000"/>
              <a:headEnd/>
              <a:tailEnd/>
            </a:ln>
          </p:spPr>
          <p:txBody>
            <a:bodyPr wrap="none" anchor="ctr"/>
            <a:lstStyle/>
            <a:p>
              <a:endParaRPr lang="en-US"/>
            </a:p>
          </p:txBody>
        </p:sp>
        <p:sp>
          <p:nvSpPr>
            <p:cNvPr id="23557" name="Rectangle 3"/>
            <p:cNvSpPr>
              <a:spLocks noChangeArrowheads="1"/>
            </p:cNvSpPr>
            <p:nvPr/>
          </p:nvSpPr>
          <p:spPr bwMode="auto">
            <a:xfrm>
              <a:off x="1776" y="2016"/>
              <a:ext cx="1008" cy="384"/>
            </a:xfrm>
            <a:prstGeom prst="rect">
              <a:avLst/>
            </a:prstGeom>
            <a:noFill/>
            <a:ln w="28575">
              <a:solidFill>
                <a:schemeClr val="tx1"/>
              </a:solidFill>
              <a:miter lim="800000"/>
              <a:headEnd/>
              <a:tailEnd/>
            </a:ln>
          </p:spPr>
          <p:txBody>
            <a:bodyPr wrap="none" anchor="ctr"/>
            <a:lstStyle/>
            <a:p>
              <a:endParaRPr lang="en-US"/>
            </a:p>
          </p:txBody>
        </p:sp>
        <p:sp>
          <p:nvSpPr>
            <p:cNvPr id="23558" name="Rectangle 5"/>
            <p:cNvSpPr>
              <a:spLocks noChangeArrowheads="1"/>
            </p:cNvSpPr>
            <p:nvPr/>
          </p:nvSpPr>
          <p:spPr bwMode="auto">
            <a:xfrm>
              <a:off x="2928" y="2016"/>
              <a:ext cx="1008" cy="384"/>
            </a:xfrm>
            <a:prstGeom prst="rect">
              <a:avLst/>
            </a:prstGeom>
            <a:noFill/>
            <a:ln w="28575">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432" y="672"/>
              <a:ext cx="1200" cy="1056"/>
            </a:xfrm>
            <a:prstGeom prst="rect">
              <a:avLst/>
            </a:prstGeom>
            <a:noFill/>
            <a:ln w="38100">
              <a:solidFill>
                <a:schemeClr val="tx1"/>
              </a:solidFill>
              <a:miter lim="800000"/>
              <a:headEnd/>
              <a:tailEnd/>
            </a:ln>
          </p:spPr>
          <p:txBody>
            <a:bodyPr wrap="none" anchor="ctr"/>
            <a:lstStyle/>
            <a:p>
              <a:endParaRPr lang="en-US"/>
            </a:p>
          </p:txBody>
        </p:sp>
        <p:sp>
          <p:nvSpPr>
            <p:cNvPr id="23560" name="Line 8"/>
            <p:cNvSpPr>
              <a:spLocks noChangeShapeType="1"/>
            </p:cNvSpPr>
            <p:nvPr/>
          </p:nvSpPr>
          <p:spPr bwMode="auto">
            <a:xfrm>
              <a:off x="1635" y="864"/>
              <a:ext cx="3501" cy="1"/>
            </a:xfrm>
            <a:prstGeom prst="line">
              <a:avLst/>
            </a:prstGeom>
            <a:noFill/>
            <a:ln w="28575">
              <a:solidFill>
                <a:schemeClr val="tx1"/>
              </a:solidFill>
              <a:round/>
              <a:headEnd/>
              <a:tailEnd/>
            </a:ln>
          </p:spPr>
          <p:txBody>
            <a:bodyPr/>
            <a:lstStyle/>
            <a:p>
              <a:endParaRPr lang="en-US"/>
            </a:p>
          </p:txBody>
        </p:sp>
        <p:sp>
          <p:nvSpPr>
            <p:cNvPr id="23561" name="Line 9"/>
            <p:cNvSpPr>
              <a:spLocks noChangeShapeType="1"/>
            </p:cNvSpPr>
            <p:nvPr/>
          </p:nvSpPr>
          <p:spPr bwMode="auto">
            <a:xfrm>
              <a:off x="1635" y="1200"/>
              <a:ext cx="3501" cy="1"/>
            </a:xfrm>
            <a:prstGeom prst="line">
              <a:avLst/>
            </a:prstGeom>
            <a:noFill/>
            <a:ln w="28575">
              <a:solidFill>
                <a:schemeClr val="tx1"/>
              </a:solidFill>
              <a:round/>
              <a:headEnd/>
              <a:tailEnd/>
            </a:ln>
          </p:spPr>
          <p:txBody>
            <a:bodyPr/>
            <a:lstStyle/>
            <a:p>
              <a:endParaRPr lang="en-US"/>
            </a:p>
          </p:txBody>
        </p:sp>
        <p:sp>
          <p:nvSpPr>
            <p:cNvPr id="23562" name="Line 10"/>
            <p:cNvSpPr>
              <a:spLocks noChangeShapeType="1"/>
            </p:cNvSpPr>
            <p:nvPr/>
          </p:nvSpPr>
          <p:spPr bwMode="auto">
            <a:xfrm>
              <a:off x="1635" y="1536"/>
              <a:ext cx="3501" cy="1"/>
            </a:xfrm>
            <a:prstGeom prst="line">
              <a:avLst/>
            </a:prstGeom>
            <a:noFill/>
            <a:ln w="28575">
              <a:solidFill>
                <a:schemeClr val="tx1"/>
              </a:solidFill>
              <a:round/>
              <a:headEnd/>
              <a:tailEnd/>
            </a:ln>
          </p:spPr>
          <p:txBody>
            <a:bodyPr/>
            <a:lstStyle/>
            <a:p>
              <a:endParaRPr lang="en-US"/>
            </a:p>
          </p:txBody>
        </p:sp>
        <p:sp>
          <p:nvSpPr>
            <p:cNvPr id="23563" name="Text Box 11"/>
            <p:cNvSpPr txBox="1">
              <a:spLocks noChangeArrowheads="1"/>
            </p:cNvSpPr>
            <p:nvPr/>
          </p:nvSpPr>
          <p:spPr bwMode="auto">
            <a:xfrm>
              <a:off x="577" y="1007"/>
              <a:ext cx="911" cy="255"/>
            </a:xfrm>
            <a:prstGeom prst="rect">
              <a:avLst/>
            </a:prstGeom>
            <a:noFill/>
            <a:ln w="9525">
              <a:noFill/>
              <a:miter lim="800000"/>
              <a:headEnd/>
              <a:tailEnd/>
            </a:ln>
          </p:spPr>
          <p:txBody>
            <a:bodyPr>
              <a:spAutoFit/>
            </a:bodyPr>
            <a:lstStyle/>
            <a:p>
              <a:pPr algn="ctr">
                <a:spcBef>
                  <a:spcPct val="50000"/>
                </a:spcBef>
              </a:pPr>
              <a:r>
                <a:rPr lang="en-US" b="1"/>
                <a:t>Processor</a:t>
              </a:r>
            </a:p>
          </p:txBody>
        </p:sp>
        <p:sp>
          <p:nvSpPr>
            <p:cNvPr id="23564" name="Line 12"/>
            <p:cNvSpPr>
              <a:spLocks noChangeShapeType="1"/>
            </p:cNvSpPr>
            <p:nvPr/>
          </p:nvSpPr>
          <p:spPr bwMode="auto">
            <a:xfrm>
              <a:off x="1968" y="1536"/>
              <a:ext cx="0" cy="480"/>
            </a:xfrm>
            <a:prstGeom prst="line">
              <a:avLst/>
            </a:prstGeom>
            <a:noFill/>
            <a:ln w="28575">
              <a:solidFill>
                <a:schemeClr val="tx1"/>
              </a:solidFill>
              <a:round/>
              <a:headEnd/>
              <a:tailEnd/>
            </a:ln>
          </p:spPr>
          <p:txBody>
            <a:bodyPr/>
            <a:lstStyle/>
            <a:p>
              <a:endParaRPr lang="en-US"/>
            </a:p>
          </p:txBody>
        </p:sp>
        <p:sp>
          <p:nvSpPr>
            <p:cNvPr id="23565" name="Line 13"/>
            <p:cNvSpPr>
              <a:spLocks noChangeShapeType="1"/>
            </p:cNvSpPr>
            <p:nvPr/>
          </p:nvSpPr>
          <p:spPr bwMode="auto">
            <a:xfrm>
              <a:off x="4272" y="1536"/>
              <a:ext cx="0" cy="480"/>
            </a:xfrm>
            <a:prstGeom prst="line">
              <a:avLst/>
            </a:prstGeom>
            <a:noFill/>
            <a:ln w="28575">
              <a:solidFill>
                <a:schemeClr val="tx1"/>
              </a:solidFill>
              <a:round/>
              <a:headEnd/>
              <a:tailEnd/>
            </a:ln>
          </p:spPr>
          <p:txBody>
            <a:bodyPr/>
            <a:lstStyle/>
            <a:p>
              <a:endParaRPr lang="en-US"/>
            </a:p>
          </p:txBody>
        </p:sp>
        <p:sp>
          <p:nvSpPr>
            <p:cNvPr id="23566" name="Line 14"/>
            <p:cNvSpPr>
              <a:spLocks noChangeShapeType="1"/>
            </p:cNvSpPr>
            <p:nvPr/>
          </p:nvSpPr>
          <p:spPr bwMode="auto">
            <a:xfrm>
              <a:off x="3120" y="1536"/>
              <a:ext cx="0" cy="480"/>
            </a:xfrm>
            <a:prstGeom prst="line">
              <a:avLst/>
            </a:prstGeom>
            <a:noFill/>
            <a:ln w="28575">
              <a:solidFill>
                <a:schemeClr val="tx1"/>
              </a:solidFill>
              <a:round/>
              <a:headEnd/>
              <a:tailEnd/>
            </a:ln>
          </p:spPr>
          <p:txBody>
            <a:bodyPr/>
            <a:lstStyle/>
            <a:p>
              <a:endParaRPr lang="en-US"/>
            </a:p>
          </p:txBody>
        </p:sp>
        <p:sp>
          <p:nvSpPr>
            <p:cNvPr id="23567" name="Line 15"/>
            <p:cNvSpPr>
              <a:spLocks noChangeShapeType="1"/>
            </p:cNvSpPr>
            <p:nvPr/>
          </p:nvSpPr>
          <p:spPr bwMode="auto">
            <a:xfrm>
              <a:off x="2256" y="1200"/>
              <a:ext cx="0" cy="816"/>
            </a:xfrm>
            <a:prstGeom prst="line">
              <a:avLst/>
            </a:prstGeom>
            <a:noFill/>
            <a:ln w="38100">
              <a:solidFill>
                <a:schemeClr val="tx1"/>
              </a:solidFill>
              <a:round/>
              <a:headEnd/>
              <a:tailEnd/>
            </a:ln>
          </p:spPr>
          <p:txBody>
            <a:bodyPr/>
            <a:lstStyle/>
            <a:p>
              <a:endParaRPr lang="en-US"/>
            </a:p>
          </p:txBody>
        </p:sp>
        <p:sp>
          <p:nvSpPr>
            <p:cNvPr id="23568" name="Line 16"/>
            <p:cNvSpPr>
              <a:spLocks noChangeShapeType="1"/>
            </p:cNvSpPr>
            <p:nvPr/>
          </p:nvSpPr>
          <p:spPr bwMode="auto">
            <a:xfrm>
              <a:off x="4512" y="1200"/>
              <a:ext cx="0" cy="816"/>
            </a:xfrm>
            <a:prstGeom prst="line">
              <a:avLst/>
            </a:prstGeom>
            <a:noFill/>
            <a:ln w="38100">
              <a:solidFill>
                <a:schemeClr val="tx1"/>
              </a:solidFill>
              <a:round/>
              <a:headEnd/>
              <a:tailEnd/>
            </a:ln>
          </p:spPr>
          <p:txBody>
            <a:bodyPr/>
            <a:lstStyle/>
            <a:p>
              <a:endParaRPr lang="en-US"/>
            </a:p>
          </p:txBody>
        </p:sp>
        <p:sp>
          <p:nvSpPr>
            <p:cNvPr id="23569" name="Line 17"/>
            <p:cNvSpPr>
              <a:spLocks noChangeShapeType="1"/>
            </p:cNvSpPr>
            <p:nvPr/>
          </p:nvSpPr>
          <p:spPr bwMode="auto">
            <a:xfrm>
              <a:off x="3408" y="1200"/>
              <a:ext cx="0" cy="816"/>
            </a:xfrm>
            <a:prstGeom prst="line">
              <a:avLst/>
            </a:prstGeom>
            <a:noFill/>
            <a:ln w="38100">
              <a:solidFill>
                <a:schemeClr val="tx1"/>
              </a:solidFill>
              <a:round/>
              <a:headEnd/>
              <a:tailEnd/>
            </a:ln>
          </p:spPr>
          <p:txBody>
            <a:bodyPr/>
            <a:lstStyle/>
            <a:p>
              <a:endParaRPr lang="en-US"/>
            </a:p>
          </p:txBody>
        </p:sp>
        <p:sp>
          <p:nvSpPr>
            <p:cNvPr id="23570" name="Line 18"/>
            <p:cNvSpPr>
              <a:spLocks noChangeShapeType="1"/>
            </p:cNvSpPr>
            <p:nvPr/>
          </p:nvSpPr>
          <p:spPr bwMode="auto">
            <a:xfrm>
              <a:off x="2496" y="864"/>
              <a:ext cx="0" cy="1152"/>
            </a:xfrm>
            <a:prstGeom prst="line">
              <a:avLst/>
            </a:prstGeom>
            <a:noFill/>
            <a:ln w="38100">
              <a:solidFill>
                <a:schemeClr val="tx1"/>
              </a:solidFill>
              <a:round/>
              <a:headEnd/>
              <a:tailEnd/>
            </a:ln>
          </p:spPr>
          <p:txBody>
            <a:bodyPr/>
            <a:lstStyle/>
            <a:p>
              <a:endParaRPr lang="en-US"/>
            </a:p>
          </p:txBody>
        </p:sp>
        <p:sp>
          <p:nvSpPr>
            <p:cNvPr id="23571" name="Line 19"/>
            <p:cNvSpPr>
              <a:spLocks noChangeShapeType="1"/>
            </p:cNvSpPr>
            <p:nvPr/>
          </p:nvSpPr>
          <p:spPr bwMode="auto">
            <a:xfrm>
              <a:off x="4800" y="864"/>
              <a:ext cx="0" cy="1152"/>
            </a:xfrm>
            <a:prstGeom prst="line">
              <a:avLst/>
            </a:prstGeom>
            <a:noFill/>
            <a:ln w="38100">
              <a:solidFill>
                <a:schemeClr val="tx1"/>
              </a:solidFill>
              <a:round/>
              <a:headEnd/>
              <a:tailEnd/>
            </a:ln>
          </p:spPr>
          <p:txBody>
            <a:bodyPr/>
            <a:lstStyle/>
            <a:p>
              <a:endParaRPr lang="en-US"/>
            </a:p>
          </p:txBody>
        </p:sp>
        <p:sp>
          <p:nvSpPr>
            <p:cNvPr id="23572" name="Line 20"/>
            <p:cNvSpPr>
              <a:spLocks noChangeShapeType="1"/>
            </p:cNvSpPr>
            <p:nvPr/>
          </p:nvSpPr>
          <p:spPr bwMode="auto">
            <a:xfrm>
              <a:off x="3696" y="864"/>
              <a:ext cx="0" cy="1152"/>
            </a:xfrm>
            <a:prstGeom prst="line">
              <a:avLst/>
            </a:prstGeom>
            <a:noFill/>
            <a:ln w="38100">
              <a:solidFill>
                <a:schemeClr val="tx1"/>
              </a:solidFill>
              <a:round/>
              <a:headEnd/>
              <a:tailEnd/>
            </a:ln>
          </p:spPr>
          <p:txBody>
            <a:bodyPr/>
            <a:lstStyle/>
            <a:p>
              <a:endParaRPr lang="en-US"/>
            </a:p>
          </p:txBody>
        </p:sp>
        <p:sp>
          <p:nvSpPr>
            <p:cNvPr id="23573" name="Oval 21"/>
            <p:cNvSpPr>
              <a:spLocks noChangeArrowheads="1"/>
            </p:cNvSpPr>
            <p:nvPr/>
          </p:nvSpPr>
          <p:spPr bwMode="auto">
            <a:xfrm>
              <a:off x="2208"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4" name="Oval 22"/>
            <p:cNvSpPr>
              <a:spLocks noChangeArrowheads="1"/>
            </p:cNvSpPr>
            <p:nvPr/>
          </p:nvSpPr>
          <p:spPr bwMode="auto">
            <a:xfrm>
              <a:off x="24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5" name="Oval 23"/>
            <p:cNvSpPr>
              <a:spLocks noChangeArrowheads="1"/>
            </p:cNvSpPr>
            <p:nvPr/>
          </p:nvSpPr>
          <p:spPr bwMode="auto">
            <a:xfrm>
              <a:off x="3360"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6" name="Oval 24"/>
            <p:cNvSpPr>
              <a:spLocks noChangeArrowheads="1"/>
            </p:cNvSpPr>
            <p:nvPr/>
          </p:nvSpPr>
          <p:spPr bwMode="auto">
            <a:xfrm>
              <a:off x="3072"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7" name="Oval 25"/>
            <p:cNvSpPr>
              <a:spLocks noChangeArrowheads="1"/>
            </p:cNvSpPr>
            <p:nvPr/>
          </p:nvSpPr>
          <p:spPr bwMode="auto">
            <a:xfrm>
              <a:off x="4224" y="153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8" name="Oval 26"/>
            <p:cNvSpPr>
              <a:spLocks noChangeArrowheads="1"/>
            </p:cNvSpPr>
            <p:nvPr/>
          </p:nvSpPr>
          <p:spPr bwMode="auto">
            <a:xfrm>
              <a:off x="4464" y="1200"/>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79" name="Oval 27"/>
            <p:cNvSpPr>
              <a:spLocks noChangeArrowheads="1"/>
            </p:cNvSpPr>
            <p:nvPr/>
          </p:nvSpPr>
          <p:spPr bwMode="auto">
            <a:xfrm>
              <a:off x="4752"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80" name="Oval 28"/>
            <p:cNvSpPr>
              <a:spLocks noChangeArrowheads="1"/>
            </p:cNvSpPr>
            <p:nvPr/>
          </p:nvSpPr>
          <p:spPr bwMode="auto">
            <a:xfrm>
              <a:off x="36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81" name="Oval 29"/>
            <p:cNvSpPr>
              <a:spLocks noChangeArrowheads="1"/>
            </p:cNvSpPr>
            <p:nvPr/>
          </p:nvSpPr>
          <p:spPr bwMode="auto">
            <a:xfrm>
              <a:off x="1920"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23582" name="Rectangle 30"/>
            <p:cNvSpPr>
              <a:spLocks noChangeArrowheads="1"/>
            </p:cNvSpPr>
            <p:nvPr/>
          </p:nvSpPr>
          <p:spPr bwMode="auto">
            <a:xfrm>
              <a:off x="1776" y="2688"/>
              <a:ext cx="960" cy="864"/>
            </a:xfrm>
            <a:prstGeom prst="rect">
              <a:avLst/>
            </a:prstGeom>
            <a:noFill/>
            <a:ln w="28575">
              <a:solidFill>
                <a:schemeClr val="tx1"/>
              </a:solidFill>
              <a:miter lim="800000"/>
              <a:headEnd/>
              <a:tailEnd/>
            </a:ln>
          </p:spPr>
          <p:txBody>
            <a:bodyPr wrap="none" anchor="ctr"/>
            <a:lstStyle/>
            <a:p>
              <a:endParaRPr lang="en-US"/>
            </a:p>
          </p:txBody>
        </p:sp>
        <p:sp>
          <p:nvSpPr>
            <p:cNvPr id="23583" name="Rectangle 31"/>
            <p:cNvSpPr>
              <a:spLocks noChangeArrowheads="1"/>
            </p:cNvSpPr>
            <p:nvPr/>
          </p:nvSpPr>
          <p:spPr bwMode="auto">
            <a:xfrm>
              <a:off x="2928" y="2688"/>
              <a:ext cx="960" cy="864"/>
            </a:xfrm>
            <a:prstGeom prst="rect">
              <a:avLst/>
            </a:prstGeom>
            <a:noFill/>
            <a:ln w="28575">
              <a:solidFill>
                <a:schemeClr val="tx1"/>
              </a:solidFill>
              <a:miter lim="800000"/>
              <a:headEnd/>
              <a:tailEnd/>
            </a:ln>
          </p:spPr>
          <p:txBody>
            <a:bodyPr wrap="none" anchor="ctr"/>
            <a:lstStyle/>
            <a:p>
              <a:endParaRPr lang="en-US"/>
            </a:p>
          </p:txBody>
        </p:sp>
        <p:sp>
          <p:nvSpPr>
            <p:cNvPr id="23584" name="Rectangle 32"/>
            <p:cNvSpPr>
              <a:spLocks noChangeArrowheads="1"/>
            </p:cNvSpPr>
            <p:nvPr/>
          </p:nvSpPr>
          <p:spPr bwMode="auto">
            <a:xfrm>
              <a:off x="4080" y="2688"/>
              <a:ext cx="960" cy="864"/>
            </a:xfrm>
            <a:prstGeom prst="rect">
              <a:avLst/>
            </a:prstGeom>
            <a:noFill/>
            <a:ln w="28575">
              <a:solidFill>
                <a:schemeClr val="tx1"/>
              </a:solidFill>
              <a:miter lim="800000"/>
              <a:headEnd/>
              <a:tailEnd/>
            </a:ln>
          </p:spPr>
          <p:txBody>
            <a:bodyPr wrap="none" anchor="ctr"/>
            <a:lstStyle/>
            <a:p>
              <a:endParaRPr lang="en-US"/>
            </a:p>
          </p:txBody>
        </p:sp>
        <p:sp>
          <p:nvSpPr>
            <p:cNvPr id="23585" name="Line 33"/>
            <p:cNvSpPr>
              <a:spLocks noChangeShapeType="1"/>
            </p:cNvSpPr>
            <p:nvPr/>
          </p:nvSpPr>
          <p:spPr bwMode="auto">
            <a:xfrm>
              <a:off x="3408" y="2400"/>
              <a:ext cx="0" cy="288"/>
            </a:xfrm>
            <a:prstGeom prst="line">
              <a:avLst/>
            </a:prstGeom>
            <a:noFill/>
            <a:ln w="28575">
              <a:solidFill>
                <a:schemeClr val="tx1"/>
              </a:solidFill>
              <a:round/>
              <a:headEnd/>
              <a:tailEnd/>
            </a:ln>
          </p:spPr>
          <p:txBody>
            <a:bodyPr/>
            <a:lstStyle/>
            <a:p>
              <a:endParaRPr lang="en-US"/>
            </a:p>
          </p:txBody>
        </p:sp>
        <p:sp>
          <p:nvSpPr>
            <p:cNvPr id="23586" name="Line 34"/>
            <p:cNvSpPr>
              <a:spLocks noChangeShapeType="1"/>
            </p:cNvSpPr>
            <p:nvPr/>
          </p:nvSpPr>
          <p:spPr bwMode="auto">
            <a:xfrm>
              <a:off x="2256" y="2400"/>
              <a:ext cx="0" cy="288"/>
            </a:xfrm>
            <a:prstGeom prst="line">
              <a:avLst/>
            </a:prstGeom>
            <a:noFill/>
            <a:ln w="28575">
              <a:solidFill>
                <a:schemeClr val="tx1"/>
              </a:solidFill>
              <a:round/>
              <a:headEnd/>
              <a:tailEnd/>
            </a:ln>
          </p:spPr>
          <p:txBody>
            <a:bodyPr/>
            <a:lstStyle/>
            <a:p>
              <a:endParaRPr lang="en-US"/>
            </a:p>
          </p:txBody>
        </p:sp>
        <p:sp>
          <p:nvSpPr>
            <p:cNvPr id="23587" name="Line 35"/>
            <p:cNvSpPr>
              <a:spLocks noChangeShapeType="1"/>
            </p:cNvSpPr>
            <p:nvPr/>
          </p:nvSpPr>
          <p:spPr bwMode="auto">
            <a:xfrm>
              <a:off x="4560" y="2400"/>
              <a:ext cx="0" cy="288"/>
            </a:xfrm>
            <a:prstGeom prst="line">
              <a:avLst/>
            </a:prstGeom>
            <a:noFill/>
            <a:ln w="28575">
              <a:solidFill>
                <a:schemeClr val="tx1"/>
              </a:solidFill>
              <a:round/>
              <a:headEnd/>
              <a:tailEnd/>
            </a:ln>
          </p:spPr>
          <p:txBody>
            <a:bodyPr/>
            <a:lstStyle/>
            <a:p>
              <a:endParaRPr lang="en-US"/>
            </a:p>
          </p:txBody>
        </p:sp>
        <p:sp>
          <p:nvSpPr>
            <p:cNvPr id="23588" name="Text Box 36"/>
            <p:cNvSpPr txBox="1">
              <a:spLocks noChangeArrowheads="1"/>
            </p:cNvSpPr>
            <p:nvPr/>
          </p:nvSpPr>
          <p:spPr bwMode="auto">
            <a:xfrm>
              <a:off x="1873" y="2063"/>
              <a:ext cx="815"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23589" name="Text Box 37"/>
            <p:cNvSpPr txBox="1">
              <a:spLocks noChangeArrowheads="1"/>
            </p:cNvSpPr>
            <p:nvPr/>
          </p:nvSpPr>
          <p:spPr bwMode="auto">
            <a:xfrm>
              <a:off x="3025" y="2063"/>
              <a:ext cx="814"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23590" name="Text Box 38"/>
            <p:cNvSpPr txBox="1">
              <a:spLocks noChangeArrowheads="1"/>
            </p:cNvSpPr>
            <p:nvPr/>
          </p:nvSpPr>
          <p:spPr bwMode="auto">
            <a:xfrm>
              <a:off x="4177" y="2063"/>
              <a:ext cx="815"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23591" name="Text Box 39"/>
            <p:cNvSpPr txBox="1">
              <a:spLocks noChangeArrowheads="1"/>
            </p:cNvSpPr>
            <p:nvPr/>
          </p:nvSpPr>
          <p:spPr bwMode="auto">
            <a:xfrm>
              <a:off x="1872" y="2785"/>
              <a:ext cx="720" cy="745"/>
            </a:xfrm>
            <a:prstGeom prst="rect">
              <a:avLst/>
            </a:prstGeom>
            <a:noFill/>
            <a:ln w="9525">
              <a:noFill/>
              <a:miter lim="800000"/>
              <a:headEnd/>
              <a:tailEnd/>
            </a:ln>
          </p:spPr>
          <p:txBody>
            <a:bodyPr>
              <a:spAutoFit/>
            </a:bodyPr>
            <a:lstStyle/>
            <a:p>
              <a:pPr algn="ctr">
                <a:spcBef>
                  <a:spcPct val="50000"/>
                </a:spcBef>
              </a:pPr>
              <a:r>
                <a:rPr lang="en-US" sz="1600" b="1"/>
                <a:t>Keyboard and display terminal</a:t>
              </a:r>
            </a:p>
          </p:txBody>
        </p:sp>
        <p:sp>
          <p:nvSpPr>
            <p:cNvPr id="23592" name="Text Box 40"/>
            <p:cNvSpPr txBox="1">
              <a:spLocks noChangeArrowheads="1"/>
            </p:cNvSpPr>
            <p:nvPr/>
          </p:nvSpPr>
          <p:spPr bwMode="auto">
            <a:xfrm>
              <a:off x="3073" y="2929"/>
              <a:ext cx="671" cy="255"/>
            </a:xfrm>
            <a:prstGeom prst="rect">
              <a:avLst/>
            </a:prstGeom>
            <a:noFill/>
            <a:ln w="9525">
              <a:noFill/>
              <a:miter lim="800000"/>
              <a:headEnd/>
              <a:tailEnd/>
            </a:ln>
          </p:spPr>
          <p:txBody>
            <a:bodyPr>
              <a:spAutoFit/>
            </a:bodyPr>
            <a:lstStyle/>
            <a:p>
              <a:pPr algn="ctr">
                <a:spcBef>
                  <a:spcPct val="50000"/>
                </a:spcBef>
              </a:pPr>
              <a:r>
                <a:rPr lang="en-US" b="1" dirty="0"/>
                <a:t>Printer</a:t>
              </a:r>
            </a:p>
          </p:txBody>
        </p:sp>
        <p:sp>
          <p:nvSpPr>
            <p:cNvPr id="23593" name="Text Box 41"/>
            <p:cNvSpPr txBox="1">
              <a:spLocks noChangeArrowheads="1"/>
            </p:cNvSpPr>
            <p:nvPr/>
          </p:nvSpPr>
          <p:spPr bwMode="auto">
            <a:xfrm>
              <a:off x="4176" y="2929"/>
              <a:ext cx="768" cy="446"/>
            </a:xfrm>
            <a:prstGeom prst="rect">
              <a:avLst/>
            </a:prstGeom>
            <a:noFill/>
            <a:ln w="9525">
              <a:noFill/>
              <a:miter lim="800000"/>
              <a:headEnd/>
              <a:tailEnd/>
            </a:ln>
          </p:spPr>
          <p:txBody>
            <a:bodyPr>
              <a:spAutoFit/>
            </a:bodyPr>
            <a:lstStyle/>
            <a:p>
              <a:pPr algn="ctr">
                <a:spcBef>
                  <a:spcPct val="50000"/>
                </a:spcBef>
              </a:pPr>
              <a:r>
                <a:rPr lang="en-US" b="1"/>
                <a:t>Magnetic disk</a:t>
              </a:r>
            </a:p>
          </p:txBody>
        </p:sp>
        <p:sp>
          <p:nvSpPr>
            <p:cNvPr id="23594" name="Text Box 42"/>
            <p:cNvSpPr txBox="1">
              <a:spLocks noChangeArrowheads="1"/>
            </p:cNvSpPr>
            <p:nvPr/>
          </p:nvSpPr>
          <p:spPr bwMode="auto">
            <a:xfrm>
              <a:off x="5184" y="720"/>
              <a:ext cx="480" cy="255"/>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a:t>
              </a:r>
            </a:p>
          </p:txBody>
        </p:sp>
        <p:sp>
          <p:nvSpPr>
            <p:cNvPr id="23595" name="Text Box 43"/>
            <p:cNvSpPr txBox="1">
              <a:spLocks noChangeArrowheads="1"/>
            </p:cNvSpPr>
            <p:nvPr/>
          </p:nvSpPr>
          <p:spPr bwMode="auto">
            <a:xfrm>
              <a:off x="5184" y="1056"/>
              <a:ext cx="576" cy="235"/>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Address</a:t>
              </a:r>
            </a:p>
          </p:txBody>
        </p:sp>
        <p:sp>
          <p:nvSpPr>
            <p:cNvPr id="23596" name="Text Box 44"/>
            <p:cNvSpPr txBox="1">
              <a:spLocks noChangeArrowheads="1"/>
            </p:cNvSpPr>
            <p:nvPr/>
          </p:nvSpPr>
          <p:spPr bwMode="auto">
            <a:xfrm>
              <a:off x="5184" y="1392"/>
              <a:ext cx="576" cy="235"/>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Control</a:t>
              </a:r>
            </a:p>
          </p:txBody>
        </p:sp>
        <p:sp>
          <p:nvSpPr>
            <p:cNvPr id="23597" name="Text Box 45"/>
            <p:cNvSpPr txBox="1">
              <a:spLocks noChangeArrowheads="1"/>
            </p:cNvSpPr>
            <p:nvPr/>
          </p:nvSpPr>
          <p:spPr bwMode="auto">
            <a:xfrm>
              <a:off x="1060" y="3696"/>
              <a:ext cx="4220" cy="276"/>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Connection of I/O bus to input-output devices</a:t>
              </a:r>
            </a:p>
          </p:txBody>
        </p:sp>
      </p:grpSp>
      <p:sp>
        <p:nvSpPr>
          <p:cNvPr id="23555" name="Rectangle 47"/>
          <p:cNvSpPr>
            <a:spLocks noGrp="1" noChangeArrowheads="1"/>
          </p:cNvSpPr>
          <p:nvPr>
            <p:ph type="title"/>
          </p:nvPr>
        </p:nvSpPr>
        <p:spPr/>
        <p:txBody>
          <a:bodyPr>
            <a:normAutofit fontScale="90000"/>
          </a:bodyPr>
          <a:lstStyle/>
          <a:p>
            <a:r>
              <a:rPr lang="en-US" sz="5200" smtClean="0">
                <a:latin typeface="Times New Roman" pitchFamily="18" charset="0"/>
              </a:rPr>
              <a:t>I/O BUS and Interface Module</a:t>
            </a:r>
          </a:p>
        </p:txBody>
      </p:sp>
    </p:spTree>
    <p:extLst>
      <p:ext uri="{BB962C8B-B14F-4D97-AF65-F5344CB8AC3E}">
        <p14:creationId xmlns:p14="http://schemas.microsoft.com/office/powerpoint/2010/main" val="485932731"/>
      </p:ext>
    </p:extLst>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381000" y="2362200"/>
            <a:ext cx="8458200" cy="4343400"/>
          </a:xfrm>
        </p:spPr>
        <p:txBody>
          <a:bodyPr/>
          <a:lstStyle/>
          <a:p>
            <a:pPr algn="just">
              <a:lnSpc>
                <a:spcPct val="135000"/>
              </a:lnSpc>
              <a:spcBef>
                <a:spcPct val="15000"/>
              </a:spcBef>
              <a:spcAft>
                <a:spcPct val="15000"/>
              </a:spcAft>
              <a:buFont typeface="Wingdings" pitchFamily="2" charset="2"/>
              <a:buNone/>
            </a:pPr>
            <a:r>
              <a:rPr lang="en-US" sz="2100" dirty="0" smtClean="0">
                <a:latin typeface="Times New Roman" pitchFamily="18" charset="0"/>
              </a:rPr>
              <a:t>There are 3 ways that computer buses can be used to communicate with memory and I/O: </a:t>
            </a:r>
          </a:p>
          <a:p>
            <a:pPr algn="just">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err="1" smtClean="0">
                <a:latin typeface="Times New Roman" pitchFamily="18" charset="0"/>
              </a:rPr>
              <a:t>i</a:t>
            </a:r>
            <a:r>
              <a:rPr lang="en-US" sz="2100" b="1" dirty="0" smtClean="0">
                <a:latin typeface="Times New Roman" pitchFamily="18" charset="0"/>
              </a:rPr>
              <a:t>.</a:t>
            </a:r>
            <a:r>
              <a:rPr lang="en-US" sz="2100" dirty="0" smtClean="0">
                <a:latin typeface="Times New Roman" pitchFamily="18" charset="0"/>
              </a:rPr>
              <a:t>   Use two Separate buses , one for memory and other for I/O.</a:t>
            </a:r>
          </a:p>
          <a:p>
            <a:pPr algn="just">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smtClean="0">
                <a:latin typeface="Times New Roman" pitchFamily="18" charset="0"/>
              </a:rPr>
              <a:t>ii.</a:t>
            </a:r>
            <a:r>
              <a:rPr lang="en-US" sz="2100" dirty="0" smtClean="0">
                <a:latin typeface="Times New Roman" pitchFamily="18" charset="0"/>
              </a:rPr>
              <a:t> Use one common bus for both memory and I/O but separate                    	control lines for each.</a:t>
            </a:r>
          </a:p>
          <a:p>
            <a:pPr algn="just">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smtClean="0">
                <a:latin typeface="Times New Roman" pitchFamily="18" charset="0"/>
              </a:rPr>
              <a:t>iii.</a:t>
            </a:r>
            <a:r>
              <a:rPr lang="en-US" sz="2100" dirty="0" smtClean="0">
                <a:latin typeface="Times New Roman" pitchFamily="18" charset="0"/>
              </a:rPr>
              <a:t> Use one common bus for memory and I/O with common control lines.</a:t>
            </a:r>
          </a:p>
          <a:p>
            <a:pPr algn="just">
              <a:lnSpc>
                <a:spcPct val="80000"/>
              </a:lnSpc>
              <a:buFont typeface="Wingdings" pitchFamily="2" charset="2"/>
              <a:buNone/>
            </a:pPr>
            <a:endParaRPr lang="en-US" sz="2100" dirty="0" smtClean="0">
              <a:latin typeface="Times New Roman" pitchFamily="18" charset="0"/>
            </a:endParaRPr>
          </a:p>
        </p:txBody>
      </p:sp>
      <p:sp>
        <p:nvSpPr>
          <p:cNvPr id="24579" name="Rectangle 2"/>
          <p:cNvSpPr>
            <a:spLocks noGrp="1" noChangeArrowheads="1"/>
          </p:cNvSpPr>
          <p:nvPr>
            <p:ph type="title"/>
          </p:nvPr>
        </p:nvSpPr>
        <p:spPr>
          <a:xfrm>
            <a:off x="457200" y="457200"/>
            <a:ext cx="8153400" cy="990600"/>
          </a:xfrm>
        </p:spPr>
        <p:txBody>
          <a:bodyPr/>
          <a:lstStyle/>
          <a:p>
            <a:r>
              <a:rPr lang="en-US" smtClean="0">
                <a:latin typeface="Times New Roman" pitchFamily="18" charset="0"/>
              </a:rPr>
              <a:t>I/O Versus Memory Bus</a:t>
            </a:r>
          </a:p>
        </p:txBody>
      </p:sp>
    </p:spTree>
    <p:extLst>
      <p:ext uri="{BB962C8B-B14F-4D97-AF65-F5344CB8AC3E}">
        <p14:creationId xmlns:p14="http://schemas.microsoft.com/office/powerpoint/2010/main" val="30931762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395536" y="1166843"/>
            <a:ext cx="8077200" cy="4524315"/>
          </a:xfrm>
          <a:prstGeom prst="rect">
            <a:avLst/>
          </a:prstGeom>
          <a:noFill/>
          <a:ln w="9525">
            <a:noFill/>
            <a:miter lim="800000"/>
            <a:headEnd/>
            <a:tailEnd/>
          </a:ln>
          <a:effectLst/>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Example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Add </a:t>
            </a:r>
            <a:r>
              <a:rPr lang="en-US" b="1" dirty="0" smtClean="0">
                <a:latin typeface="Times New Roman" panose="02020603050405020304" pitchFamily="18" charset="0"/>
                <a:cs typeface="Times New Roman" panose="02020603050405020304" pitchFamily="18" charset="0"/>
              </a:rPr>
              <a:t>R2, R1</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T1</a:t>
            </a:r>
          </a:p>
          <a:p>
            <a:pPr eaLnBrk="0" hangingPunct="0">
              <a:spcBef>
                <a:spcPct val="50000"/>
              </a:spcBef>
            </a:pPr>
            <a:endParaRPr lang="en-US" b="1" dirty="0">
              <a:latin typeface="Times New Roman" panose="02020603050405020304" pitchFamily="18" charset="0"/>
              <a:cs typeface="Times New Roman" panose="02020603050405020304" pitchFamily="18" charset="0"/>
            </a:endParaRPr>
          </a:p>
          <a:p>
            <a:pPr eaLnBrk="0" hangingPunct="0">
              <a:spcBef>
                <a:spcPct val="50000"/>
              </a:spcBef>
            </a:pPr>
            <a:r>
              <a:rPr lang="en-US" b="1" dirty="0">
                <a:latin typeface="Times New Roman" panose="02020603050405020304" pitchFamily="18" charset="0"/>
                <a:cs typeface="Times New Roman" panose="02020603050405020304" pitchFamily="18" charset="0"/>
              </a:rPr>
              <a:t>T2</a:t>
            </a:r>
          </a:p>
          <a:p>
            <a:pPr eaLnBrk="0" hangingPunct="0">
              <a:spcBef>
                <a:spcPct val="50000"/>
              </a:spcBef>
            </a:pPr>
            <a:endParaRPr lang="en-US" b="1" dirty="0">
              <a:latin typeface="Times New Roman" panose="02020603050405020304" pitchFamily="18" charset="0"/>
              <a:cs typeface="Times New Roman" panose="02020603050405020304" pitchFamily="18" charset="0"/>
            </a:endParaRPr>
          </a:p>
          <a:p>
            <a:pPr eaLnBrk="0" hangingPunct="0">
              <a:spcBef>
                <a:spcPct val="50000"/>
              </a:spcBef>
            </a:pPr>
            <a:r>
              <a:rPr lang="en-US" b="1" dirty="0" smtClean="0">
                <a:latin typeface="Times New Roman" panose="02020603050405020304" pitchFamily="18" charset="0"/>
                <a:cs typeface="Times New Roman" panose="02020603050405020304" pitchFamily="18" charset="0"/>
              </a:rPr>
              <a:t>T3</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T4</a:t>
            </a:r>
          </a:p>
        </p:txBody>
      </p:sp>
      <p:sp>
        <p:nvSpPr>
          <p:cNvPr id="70663" name="Line 7"/>
          <p:cNvSpPr>
            <a:spLocks noChangeShapeType="1"/>
          </p:cNvSpPr>
          <p:nvPr/>
        </p:nvSpPr>
        <p:spPr bwMode="auto">
          <a:xfrm>
            <a:off x="1169581" y="2797193"/>
            <a:ext cx="990600" cy="0"/>
          </a:xfrm>
          <a:prstGeom prst="line">
            <a:avLst/>
          </a:prstGeom>
          <a:noFill/>
          <a:ln w="9525">
            <a:solidFill>
              <a:schemeClr val="tx1"/>
            </a:solidFill>
            <a:round/>
            <a:headEnd/>
            <a:tailEnd type="triangle" w="med" len="med"/>
          </a:ln>
          <a:effectLst/>
        </p:spPr>
        <p:txBody>
          <a:bodyPr/>
          <a:lstStyle/>
          <a:p>
            <a:endParaRPr lang="en-US" b="1"/>
          </a:p>
        </p:txBody>
      </p:sp>
      <p:sp>
        <p:nvSpPr>
          <p:cNvPr id="70664" name="Text Box 8"/>
          <p:cNvSpPr txBox="1">
            <a:spLocks noChangeArrowheads="1"/>
          </p:cNvSpPr>
          <p:nvPr/>
        </p:nvSpPr>
        <p:spPr bwMode="auto">
          <a:xfrm>
            <a:off x="2514600" y="2590800"/>
            <a:ext cx="1524000" cy="369332"/>
          </a:xfrm>
          <a:prstGeom prst="rect">
            <a:avLst/>
          </a:prstGeom>
          <a:noFill/>
          <a:ln w="9525">
            <a:noFill/>
            <a:miter lim="800000"/>
            <a:headEnd/>
            <a:tailEnd/>
          </a:ln>
          <a:effectLst/>
        </p:spPr>
        <p:txBody>
          <a:bodyPr>
            <a:spAutoFit/>
          </a:bodyPr>
          <a:lstStyle/>
          <a:p>
            <a:pPr>
              <a:spcBef>
                <a:spcPct val="50000"/>
              </a:spcBef>
            </a:pPr>
            <a:r>
              <a:rPr lang="en-US" b="1" dirty="0">
                <a:latin typeface="Times New Roman" panose="02020603050405020304" pitchFamily="18" charset="0"/>
                <a:cs typeface="Times New Roman" panose="02020603050405020304" pitchFamily="18" charset="0"/>
              </a:rPr>
              <a:t>Enable R1</a:t>
            </a:r>
          </a:p>
        </p:txBody>
      </p:sp>
      <p:sp>
        <p:nvSpPr>
          <p:cNvPr id="70665" name="Line 9"/>
          <p:cNvSpPr>
            <a:spLocks noChangeShapeType="1"/>
          </p:cNvSpPr>
          <p:nvPr/>
        </p:nvSpPr>
        <p:spPr bwMode="auto">
          <a:xfrm>
            <a:off x="1169581" y="3655437"/>
            <a:ext cx="914400" cy="0"/>
          </a:xfrm>
          <a:prstGeom prst="line">
            <a:avLst/>
          </a:prstGeom>
          <a:noFill/>
          <a:ln w="9525">
            <a:solidFill>
              <a:schemeClr val="tx1"/>
            </a:solidFill>
            <a:round/>
            <a:headEnd/>
            <a:tailEnd type="triangle" w="med" len="med"/>
          </a:ln>
          <a:effectLst/>
        </p:spPr>
        <p:txBody>
          <a:bodyPr/>
          <a:lstStyle/>
          <a:p>
            <a:endParaRPr lang="en-US" b="1"/>
          </a:p>
        </p:txBody>
      </p:sp>
      <p:sp>
        <p:nvSpPr>
          <p:cNvPr id="70666" name="Rectangle 10"/>
          <p:cNvSpPr>
            <a:spLocks noChangeArrowheads="1"/>
          </p:cNvSpPr>
          <p:nvPr/>
        </p:nvSpPr>
        <p:spPr bwMode="auto">
          <a:xfrm>
            <a:off x="2552700" y="3429001"/>
            <a:ext cx="4610100" cy="369332"/>
          </a:xfrm>
          <a:prstGeom prst="rect">
            <a:avLst/>
          </a:prstGeom>
          <a:noFill/>
          <a:ln w="9525">
            <a:noFill/>
            <a:miter lim="800000"/>
            <a:headEnd/>
            <a:tailEnd/>
          </a:ln>
          <a:effectLst/>
        </p:spPr>
        <p:txBody>
          <a:bodyPr wrap="square">
            <a:spAutoFit/>
          </a:bodyPr>
          <a:lstStyle/>
          <a:p>
            <a:pPr>
              <a:spcBef>
                <a:spcPct val="50000"/>
              </a:spcBef>
            </a:pPr>
            <a:r>
              <a:rPr lang="en-US" b="1" dirty="0">
                <a:latin typeface="Times New Roman" panose="02020603050405020304" pitchFamily="18" charset="0"/>
                <a:cs typeface="Times New Roman" panose="02020603050405020304" pitchFamily="18" charset="0"/>
              </a:rPr>
              <a:t>Enable </a:t>
            </a:r>
            <a:r>
              <a:rPr lang="en-US" b="1" dirty="0" smtClean="0">
                <a:latin typeface="Times New Roman" panose="02020603050405020304" pitchFamily="18" charset="0"/>
                <a:cs typeface="Times New Roman" panose="02020603050405020304" pitchFamily="18" charset="0"/>
              </a:rPr>
              <a:t>R2</a:t>
            </a:r>
            <a:endParaRPr lang="en-US" b="1" dirty="0">
              <a:latin typeface="Times New Roman" panose="02020603050405020304" pitchFamily="18" charset="0"/>
              <a:cs typeface="Times New Roman" panose="02020603050405020304" pitchFamily="18" charset="0"/>
            </a:endParaRPr>
          </a:p>
        </p:txBody>
      </p:sp>
      <p:sp>
        <p:nvSpPr>
          <p:cNvPr id="70667" name="Line 11"/>
          <p:cNvSpPr>
            <a:spLocks noChangeShapeType="1"/>
          </p:cNvSpPr>
          <p:nvPr/>
        </p:nvSpPr>
        <p:spPr bwMode="auto">
          <a:xfrm>
            <a:off x="1245781" y="4365104"/>
            <a:ext cx="990600" cy="0"/>
          </a:xfrm>
          <a:prstGeom prst="line">
            <a:avLst/>
          </a:prstGeom>
          <a:noFill/>
          <a:ln w="9525">
            <a:solidFill>
              <a:schemeClr val="tx1"/>
            </a:solidFill>
            <a:round/>
            <a:headEnd/>
            <a:tailEnd type="triangle" w="med" len="med"/>
          </a:ln>
          <a:effectLst/>
        </p:spPr>
        <p:txBody>
          <a:bodyPr/>
          <a:lstStyle/>
          <a:p>
            <a:endParaRPr lang="en-US" b="1" dirty="0"/>
          </a:p>
        </p:txBody>
      </p:sp>
      <p:sp>
        <p:nvSpPr>
          <p:cNvPr id="70668" name="Line 12"/>
          <p:cNvSpPr>
            <a:spLocks noChangeShapeType="1"/>
          </p:cNvSpPr>
          <p:nvPr/>
        </p:nvSpPr>
        <p:spPr bwMode="auto">
          <a:xfrm>
            <a:off x="4038600" y="4191000"/>
            <a:ext cx="0" cy="0"/>
          </a:xfrm>
          <a:prstGeom prst="line">
            <a:avLst/>
          </a:prstGeom>
          <a:noFill/>
          <a:ln w="9525">
            <a:solidFill>
              <a:schemeClr val="tx1"/>
            </a:solidFill>
            <a:round/>
            <a:headEnd/>
            <a:tailEnd type="triangle" w="med" len="med"/>
          </a:ln>
          <a:effectLst/>
        </p:spPr>
        <p:txBody>
          <a:bodyPr/>
          <a:lstStyle/>
          <a:p>
            <a:endParaRPr lang="en-US" b="1"/>
          </a:p>
        </p:txBody>
      </p:sp>
      <p:sp>
        <p:nvSpPr>
          <p:cNvPr id="70672" name="Text Box 16"/>
          <p:cNvSpPr txBox="1">
            <a:spLocks noChangeArrowheads="1"/>
          </p:cNvSpPr>
          <p:nvPr/>
        </p:nvSpPr>
        <p:spPr bwMode="auto">
          <a:xfrm>
            <a:off x="2515168" y="4213344"/>
            <a:ext cx="4495800" cy="784830"/>
          </a:xfrm>
          <a:prstGeom prst="rect">
            <a:avLst/>
          </a:prstGeom>
          <a:noFill/>
          <a:ln w="9525">
            <a:noFill/>
            <a:miter lim="800000"/>
            <a:headEnd/>
            <a:tailEnd/>
          </a:ln>
          <a:effectLst/>
        </p:spPr>
        <p:txBody>
          <a:bodyPr>
            <a:spAutoFit/>
          </a:bodyPr>
          <a:lstStyle/>
          <a:p>
            <a:pPr>
              <a:spcBef>
                <a:spcPct val="50000"/>
              </a:spcBef>
            </a:pPr>
            <a:r>
              <a:rPr lang="en-US" b="1" dirty="0">
                <a:latin typeface="Times New Roman" panose="02020603050405020304" pitchFamily="18" charset="0"/>
                <a:cs typeface="Times New Roman" panose="02020603050405020304" pitchFamily="18" charset="0"/>
              </a:rPr>
              <a:t>Enable ALU for addition operation</a:t>
            </a:r>
          </a:p>
          <a:p>
            <a:pPr>
              <a:spcBef>
                <a:spcPct val="50000"/>
              </a:spcBef>
            </a:pPr>
            <a:endParaRPr lang="en-US" b="1" dirty="0">
              <a:latin typeface="Times New Roman" panose="02020603050405020304" pitchFamily="18" charset="0"/>
              <a:cs typeface="Times New Roman" panose="02020603050405020304" pitchFamily="18" charset="0"/>
            </a:endParaRPr>
          </a:p>
        </p:txBody>
      </p:sp>
      <p:sp>
        <p:nvSpPr>
          <p:cNvPr id="70673" name="Line 17"/>
          <p:cNvSpPr>
            <a:spLocks noChangeShapeType="1"/>
          </p:cNvSpPr>
          <p:nvPr/>
        </p:nvSpPr>
        <p:spPr bwMode="auto">
          <a:xfrm>
            <a:off x="1169581" y="5517232"/>
            <a:ext cx="1066800" cy="0"/>
          </a:xfrm>
          <a:prstGeom prst="line">
            <a:avLst/>
          </a:prstGeom>
          <a:noFill/>
          <a:ln w="9525">
            <a:solidFill>
              <a:schemeClr val="tx1"/>
            </a:solidFill>
            <a:round/>
            <a:headEnd/>
            <a:tailEnd type="triangle" w="med" len="med"/>
          </a:ln>
          <a:effectLst/>
        </p:spPr>
        <p:txBody>
          <a:bodyPr/>
          <a:lstStyle/>
          <a:p>
            <a:endParaRPr lang="en-US" b="1"/>
          </a:p>
        </p:txBody>
      </p:sp>
      <p:sp>
        <p:nvSpPr>
          <p:cNvPr id="70674" name="Rectangle 18"/>
          <p:cNvSpPr>
            <a:spLocks noChangeArrowheads="1"/>
          </p:cNvSpPr>
          <p:nvPr/>
        </p:nvSpPr>
        <p:spPr bwMode="auto">
          <a:xfrm rot="-29628">
            <a:off x="2669069" y="5195302"/>
            <a:ext cx="4948238" cy="646331"/>
          </a:xfrm>
          <a:prstGeom prst="rect">
            <a:avLst/>
          </a:prstGeom>
          <a:noFill/>
          <a:ln w="9525">
            <a:noFill/>
            <a:miter lim="800000"/>
            <a:headEnd/>
            <a:tailEnd/>
          </a:ln>
          <a:effectLst/>
        </p:spPr>
        <p:txBody>
          <a:bodyPr>
            <a:spAutoFit/>
          </a:bodyPr>
          <a:lstStyle/>
          <a:p>
            <a:pPr eaLnBrk="0" hangingPunct="0">
              <a:spcBef>
                <a:spcPct val="50000"/>
              </a:spcBef>
            </a:pPr>
            <a:r>
              <a:rPr lang="en-US" b="1" dirty="0">
                <a:latin typeface="Times New Roman" panose="02020603050405020304" pitchFamily="18" charset="0"/>
                <a:cs typeface="Times New Roman" panose="02020603050405020304" pitchFamily="18" charset="0"/>
              </a:rPr>
              <a:t>Enable out put of ALU to store result of the operation</a:t>
            </a:r>
          </a:p>
        </p:txBody>
      </p:sp>
      <p:sp>
        <p:nvSpPr>
          <p:cNvPr id="2" name="Slide Number Placeholder 1"/>
          <p:cNvSpPr>
            <a:spLocks noGrp="1"/>
          </p:cNvSpPr>
          <p:nvPr>
            <p:ph type="sldNum" sz="quarter" idx="12"/>
          </p:nvPr>
        </p:nvSpPr>
        <p:spPr/>
        <p:txBody>
          <a:bodyPr/>
          <a:lstStyle/>
          <a:p>
            <a:fld id="{A1A6BA4E-CDAE-4DEF-A7CA-99055C502B84}" type="slidenum">
              <a:rPr lang="en-US" smtClean="0"/>
              <a:pPr/>
              <a:t>21</a:t>
            </a:fld>
            <a:endParaRPr lang="en-US"/>
          </a:p>
        </p:txBody>
      </p:sp>
    </p:spTree>
    <p:extLst>
      <p:ext uri="{BB962C8B-B14F-4D97-AF65-F5344CB8AC3E}">
        <p14:creationId xmlns:p14="http://schemas.microsoft.com/office/powerpoint/2010/main" val="350431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685800" y="2492375"/>
            <a:ext cx="7772400" cy="1470025"/>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Operational Concepts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2" name="AutoShape 2"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lide Number Placeholder 7"/>
          <p:cNvSpPr>
            <a:spLocks noGrp="1"/>
          </p:cNvSpPr>
          <p:nvPr>
            <p:ph type="sldNum" sz="quarter" idx="12"/>
          </p:nvPr>
        </p:nvSpPr>
        <p:spPr/>
        <p:txBody>
          <a:bodyPr/>
          <a:lstStyle/>
          <a:p>
            <a:fld id="{A1A6BA4E-CDAE-4DEF-A7CA-99055C502B84}" type="slidenum">
              <a:rPr lang="en-US" smtClean="0"/>
              <a:pPr/>
              <a:t>22</a:t>
            </a:fld>
            <a:endParaRPr lang="en-US"/>
          </a:p>
        </p:txBody>
      </p:sp>
    </p:spTree>
    <p:extLst>
      <p:ext uri="{BB962C8B-B14F-4D97-AF65-F5344CB8AC3E}">
        <p14:creationId xmlns:p14="http://schemas.microsoft.com/office/powerpoint/2010/main" val="386358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838200"/>
            <a:ext cx="8229600" cy="862608"/>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Basic Operational Concepts</a:t>
            </a:r>
          </a:p>
        </p:txBody>
      </p:sp>
      <p:sp>
        <p:nvSpPr>
          <p:cNvPr id="94211" name="Rectangle 3"/>
          <p:cNvSpPr>
            <a:spLocks noGrp="1" noChangeArrowheads="1"/>
          </p:cNvSpPr>
          <p:nvPr>
            <p:ph idx="1"/>
          </p:nvPr>
        </p:nvSpPr>
        <p:spPr>
          <a:xfrm>
            <a:off x="152400" y="1600200"/>
            <a:ext cx="8534400" cy="4525963"/>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Basic Function of Computer </a:t>
            </a:r>
          </a:p>
          <a:p>
            <a:pPr>
              <a:buFontTx/>
              <a:buNone/>
            </a:pP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To Execute a given task as per the appropriate program</a:t>
            </a:r>
          </a:p>
          <a:p>
            <a:pPr lvl="2">
              <a:buFontTx/>
              <a:buNone/>
            </a:pP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Program consists of list of instructions stored in memory</a:t>
            </a:r>
          </a:p>
        </p:txBody>
      </p:sp>
      <p:sp>
        <p:nvSpPr>
          <p:cNvPr id="2" name="Slide Number Placeholder 1"/>
          <p:cNvSpPr>
            <a:spLocks noGrp="1"/>
          </p:cNvSpPr>
          <p:nvPr>
            <p:ph type="sldNum" sz="quarter" idx="12"/>
          </p:nvPr>
        </p:nvSpPr>
        <p:spPr/>
        <p:txBody>
          <a:bodyPr/>
          <a:lstStyle/>
          <a:p>
            <a:fld id="{A1A6BA4E-CDAE-4DEF-A7CA-99055C502B84}" type="slidenum">
              <a:rPr lang="en-US" smtClean="0"/>
              <a:pPr/>
              <a:t>23</a:t>
            </a:fld>
            <a:endParaRPr lang="en-US"/>
          </a:p>
        </p:txBody>
      </p:sp>
    </p:spTree>
    <p:extLst>
      <p:ext uri="{BB962C8B-B14F-4D97-AF65-F5344CB8AC3E}">
        <p14:creationId xmlns:p14="http://schemas.microsoft.com/office/powerpoint/2010/main" val="31999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fade">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fade">
                                      <p:cBhvr>
                                        <p:cTn id="12" dur="1000"/>
                                        <p:tgtEl>
                                          <p:spTgt spid="94211">
                                            <p:txEl>
                                              <p:pRg st="2" end="2"/>
                                            </p:txEl>
                                          </p:spTgt>
                                        </p:tgtEl>
                                      </p:cBhvr>
                                    </p:animEffect>
                                    <p:anim calcmode="lin" valueType="num">
                                      <p:cBhvr>
                                        <p:cTn id="13" dur="10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421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fade">
                                      <p:cBhvr>
                                        <p:cTn id="17" dur="1000"/>
                                        <p:tgtEl>
                                          <p:spTgt spid="94211">
                                            <p:txEl>
                                              <p:pRg st="4" end="4"/>
                                            </p:txEl>
                                          </p:spTgt>
                                        </p:tgtEl>
                                      </p:cBhvr>
                                    </p:animEffect>
                                    <p:anim calcmode="lin" valueType="num">
                                      <p:cBhvr>
                                        <p:cTn id="18" dur="10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4211">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4211">
                                            <p:txEl>
                                              <p:pRg st="6" end="6"/>
                                            </p:txEl>
                                          </p:spTgt>
                                        </p:tgtEl>
                                        <p:attrNameLst>
                                          <p:attrName>style.visibility</p:attrName>
                                        </p:attrNameLst>
                                      </p:cBhvr>
                                      <p:to>
                                        <p:strVal val="visible"/>
                                      </p:to>
                                    </p:set>
                                    <p:animEffect transition="in" filter="fade">
                                      <p:cBhvr>
                                        <p:cTn id="22" dur="1000"/>
                                        <p:tgtEl>
                                          <p:spTgt spid="94211">
                                            <p:txEl>
                                              <p:pRg st="6" end="6"/>
                                            </p:txEl>
                                          </p:spTgt>
                                        </p:tgtEl>
                                      </p:cBhvr>
                                    </p:animEffect>
                                    <p:anim calcmode="lin" valueType="num">
                                      <p:cBhvr>
                                        <p:cTn id="23" dur="10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942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990600"/>
            <a:ext cx="8229600" cy="85422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 Typical Instruction</a:t>
            </a:r>
          </a:p>
        </p:txBody>
      </p:sp>
      <p:sp>
        <p:nvSpPr>
          <p:cNvPr id="19459" name="Rectangle 3"/>
          <p:cNvSpPr>
            <a:spLocks noGrp="1" noChangeArrowheads="1"/>
          </p:cNvSpPr>
          <p:nvPr>
            <p:ph idx="1"/>
          </p:nvPr>
        </p:nvSpPr>
        <p:spPr>
          <a:xfrm>
            <a:off x="611560" y="2195512"/>
            <a:ext cx="8229600" cy="4525963"/>
          </a:xfrm>
        </p:spPr>
        <p:txBody>
          <a:bodyPr/>
          <a:lstStyle/>
          <a:p>
            <a:pPr marL="0" indent="0" algn="just">
              <a:lnSpc>
                <a:spcPct val="90000"/>
              </a:lnSpc>
              <a:buNone/>
            </a:pPr>
            <a:r>
              <a:rPr lang="en-US" sz="2600" dirty="0" smtClean="0">
                <a:solidFill>
                  <a:srgbClr val="FF0000"/>
                </a:solidFill>
                <a:latin typeface="Times New Roman" panose="02020603050405020304" pitchFamily="18" charset="0"/>
                <a:cs typeface="Times New Roman" panose="02020603050405020304" pitchFamily="18" charset="0"/>
              </a:rPr>
              <a:t>Add R0, LOCA</a:t>
            </a:r>
          </a:p>
          <a:p>
            <a:pPr algn="just">
              <a:lnSpc>
                <a:spcPct val="90000"/>
              </a:lnSpc>
            </a:pPr>
            <a:r>
              <a:rPr lang="en-US" sz="2600" dirty="0" smtClean="0">
                <a:latin typeface="Times New Roman" panose="02020603050405020304" pitchFamily="18" charset="0"/>
                <a:cs typeface="Times New Roman" panose="02020603050405020304" pitchFamily="18" charset="0"/>
              </a:rPr>
              <a:t>Add the operand at memory location LOCA to the operand in a register R0 in the processor.</a:t>
            </a:r>
          </a:p>
          <a:p>
            <a:pPr algn="just">
              <a:lnSpc>
                <a:spcPct val="90000"/>
              </a:lnSpc>
            </a:pPr>
            <a:r>
              <a:rPr lang="en-US" sz="2600" dirty="0" smtClean="0">
                <a:latin typeface="Times New Roman" panose="02020603050405020304" pitchFamily="18" charset="0"/>
                <a:cs typeface="Times New Roman" panose="02020603050405020304" pitchFamily="18" charset="0"/>
              </a:rPr>
              <a:t>Place </a:t>
            </a:r>
            <a:r>
              <a:rPr lang="en-US" sz="2600" dirty="0">
                <a:latin typeface="Times New Roman" panose="02020603050405020304" pitchFamily="18" charset="0"/>
                <a:cs typeface="Times New Roman" panose="02020603050405020304" pitchFamily="18" charset="0"/>
              </a:rPr>
              <a:t>the sum into register R0.</a:t>
            </a:r>
          </a:p>
          <a:p>
            <a:pPr algn="just">
              <a:lnSpc>
                <a:spcPct val="90000"/>
              </a:lnSpc>
            </a:pPr>
            <a:r>
              <a:rPr lang="en-US" sz="2600" dirty="0">
                <a:latin typeface="Times New Roman" panose="02020603050405020304" pitchFamily="18" charset="0"/>
                <a:cs typeface="Times New Roman" panose="02020603050405020304" pitchFamily="18" charset="0"/>
              </a:rPr>
              <a:t>The original contents of LOCA are preserved.</a:t>
            </a:r>
          </a:p>
          <a:p>
            <a:pPr algn="just">
              <a:lnSpc>
                <a:spcPct val="90000"/>
              </a:lnSpc>
            </a:pPr>
            <a:r>
              <a:rPr lang="en-US" sz="2600" dirty="0">
                <a:latin typeface="Times New Roman" panose="02020603050405020304" pitchFamily="18" charset="0"/>
                <a:cs typeface="Times New Roman" panose="02020603050405020304" pitchFamily="18" charset="0"/>
              </a:rPr>
              <a:t>The original contents of R0 is overwritten.</a:t>
            </a:r>
          </a:p>
          <a:p>
            <a:pPr algn="just">
              <a:lnSpc>
                <a:spcPct val="90000"/>
              </a:lnSpc>
            </a:pPr>
            <a:r>
              <a:rPr lang="en-US" sz="2600" dirty="0">
                <a:latin typeface="Times New Roman" panose="02020603050405020304" pitchFamily="18" charset="0"/>
                <a:cs typeface="Times New Roman" panose="02020603050405020304" pitchFamily="18" charset="0"/>
              </a:rPr>
              <a:t>Instruction is fetched from the memory into the processor – the operand at LOCA is fetched and added to the contents of R0 – the resulting sum is stored in register R0.</a:t>
            </a:r>
          </a:p>
        </p:txBody>
      </p:sp>
      <p:sp>
        <p:nvSpPr>
          <p:cNvPr id="2" name="Slide Number Placeholder 1"/>
          <p:cNvSpPr>
            <a:spLocks noGrp="1"/>
          </p:cNvSpPr>
          <p:nvPr>
            <p:ph type="sldNum" sz="quarter" idx="12"/>
          </p:nvPr>
        </p:nvSpPr>
        <p:spPr/>
        <p:txBody>
          <a:bodyPr/>
          <a:lstStyle/>
          <a:p>
            <a:fld id="{A1A6BA4E-CDAE-4DEF-A7CA-99055C502B84}" type="slidenum">
              <a:rPr lang="en-US" smtClean="0"/>
              <a:pPr/>
              <a:t>24</a:t>
            </a:fld>
            <a:endParaRPr lang="en-US"/>
          </a:p>
        </p:txBody>
      </p:sp>
    </p:spTree>
    <p:extLst>
      <p:ext uri="{BB962C8B-B14F-4D97-AF65-F5344CB8AC3E}">
        <p14:creationId xmlns:p14="http://schemas.microsoft.com/office/powerpoint/2010/main" val="266801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484784"/>
            <a:ext cx="8229600" cy="5236691"/>
          </a:xfrm>
        </p:spPr>
        <p:txBody>
          <a:bodyPr>
            <a:normAutofit lnSpcReduction="10000"/>
          </a:bodyPr>
          <a:lstStyle/>
          <a:p>
            <a:pPr marL="0" indent="0" algn="just">
              <a:lnSpc>
                <a:spcPct val="90000"/>
              </a:lnSpc>
              <a:buNone/>
            </a:pPr>
            <a:r>
              <a:rPr lang="en-US" sz="2600" dirty="0">
                <a:solidFill>
                  <a:srgbClr val="FF0000"/>
                </a:solidFill>
                <a:latin typeface="Times New Roman" panose="02020603050405020304" pitchFamily="18" charset="0"/>
                <a:cs typeface="Times New Roman" panose="02020603050405020304" pitchFamily="18" charset="0"/>
              </a:rPr>
              <a:t>Load R2, LOC</a:t>
            </a:r>
          </a:p>
          <a:p>
            <a:pPr marL="0" indent="0" algn="just">
              <a:lnSpc>
                <a:spcPct val="90000"/>
              </a:lnSpc>
              <a:buNone/>
            </a:pPr>
            <a:r>
              <a:rPr lang="en-US" sz="2600" dirty="0">
                <a:latin typeface="Times New Roman" panose="02020603050405020304" pitchFamily="18" charset="0"/>
                <a:cs typeface="Times New Roman" panose="02020603050405020304" pitchFamily="18" charset="0"/>
              </a:rPr>
              <a:t>This instruction reads the contents of a memory location </a:t>
            </a:r>
            <a:r>
              <a:rPr lang="en-US" sz="2600" dirty="0" smtClean="0">
                <a:latin typeface="Times New Roman" panose="02020603050405020304" pitchFamily="18" charset="0"/>
                <a:cs typeface="Times New Roman" panose="02020603050405020304" pitchFamily="18" charset="0"/>
              </a:rPr>
              <a:t>by </a:t>
            </a:r>
            <a:r>
              <a:rPr lang="en-US" sz="2600" dirty="0">
                <a:latin typeface="Times New Roman" panose="02020603050405020304" pitchFamily="18" charset="0"/>
                <a:cs typeface="Times New Roman" panose="02020603050405020304" pitchFamily="18" charset="0"/>
              </a:rPr>
              <a:t>the label LOC and loads them into processor register R2.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original </a:t>
            </a:r>
            <a:r>
              <a:rPr lang="en-US" sz="2600" dirty="0" smtClean="0">
                <a:latin typeface="Times New Roman" panose="02020603050405020304" pitchFamily="18" charset="0"/>
                <a:cs typeface="Times New Roman" panose="02020603050405020304" pitchFamily="18" charset="0"/>
              </a:rPr>
              <a:t>contents of </a:t>
            </a:r>
            <a:r>
              <a:rPr lang="en-US" sz="2600" dirty="0">
                <a:latin typeface="Times New Roman" panose="02020603050405020304" pitchFamily="18" charset="0"/>
                <a:cs typeface="Times New Roman" panose="02020603050405020304" pitchFamily="18" charset="0"/>
              </a:rPr>
              <a:t>location LOC are preserved, whereas those of register R2 are overwritten.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Execution </a:t>
            </a:r>
            <a:r>
              <a:rPr lang="en-US" sz="2600" dirty="0">
                <a:latin typeface="Times New Roman" panose="02020603050405020304" pitchFamily="18" charset="0"/>
                <a:cs typeface="Times New Roman" panose="02020603050405020304" pitchFamily="18" charset="0"/>
              </a:rPr>
              <a:t>of </a:t>
            </a:r>
            <a:r>
              <a:rPr lang="en-US" sz="2600" dirty="0" smtClean="0">
                <a:latin typeface="Times New Roman" panose="02020603050405020304" pitchFamily="18" charset="0"/>
                <a:cs typeface="Times New Roman" panose="02020603050405020304" pitchFamily="18" charset="0"/>
              </a:rPr>
              <a:t>this instruction </a:t>
            </a:r>
            <a:r>
              <a:rPr lang="en-US" sz="2600" dirty="0">
                <a:latin typeface="Times New Roman" panose="02020603050405020304" pitchFamily="18" charset="0"/>
                <a:cs typeface="Times New Roman" panose="02020603050405020304" pitchFamily="18" charset="0"/>
              </a:rPr>
              <a:t>requires several steps.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First</a:t>
            </a:r>
            <a:r>
              <a:rPr lang="en-US" sz="2600" dirty="0">
                <a:latin typeface="Times New Roman" panose="02020603050405020304" pitchFamily="18" charset="0"/>
                <a:cs typeface="Times New Roman" panose="02020603050405020304" pitchFamily="18" charset="0"/>
              </a:rPr>
              <a:t>, the instruction is fetched from the memory into the</a:t>
            </a:r>
          </a:p>
          <a:p>
            <a:pPr marL="0" indent="0" algn="just">
              <a:lnSpc>
                <a:spcPct val="90000"/>
              </a:lnSpc>
              <a:buNone/>
            </a:pPr>
            <a:r>
              <a:rPr lang="en-US" sz="2600" dirty="0">
                <a:latin typeface="Times New Roman" panose="02020603050405020304" pitchFamily="18" charset="0"/>
                <a:cs typeface="Times New Roman" panose="02020603050405020304" pitchFamily="18" charset="0"/>
              </a:rPr>
              <a:t>processor.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Next</a:t>
            </a:r>
            <a:r>
              <a:rPr lang="en-US" sz="2600" dirty="0">
                <a:latin typeface="Times New Roman" panose="02020603050405020304" pitchFamily="18" charset="0"/>
                <a:cs typeface="Times New Roman" panose="02020603050405020304" pitchFamily="18" charset="0"/>
              </a:rPr>
              <a:t>, the operation to be performed is determined by the control unit.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The operand at </a:t>
            </a:r>
            <a:r>
              <a:rPr lang="en-US" sz="2600" dirty="0">
                <a:latin typeface="Times New Roman" panose="02020603050405020304" pitchFamily="18" charset="0"/>
                <a:cs typeface="Times New Roman" panose="02020603050405020304" pitchFamily="18" charset="0"/>
              </a:rPr>
              <a:t>LOC is then fetched from the memory into the processor.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Finally</a:t>
            </a:r>
            <a:r>
              <a:rPr lang="en-US" sz="2600" dirty="0">
                <a:latin typeface="Times New Roman" panose="02020603050405020304" pitchFamily="18" charset="0"/>
                <a:cs typeface="Times New Roman" panose="02020603050405020304" pitchFamily="18" charset="0"/>
              </a:rPr>
              <a:t>, the operand is stored </a:t>
            </a:r>
            <a:r>
              <a:rPr lang="en-US" sz="2600" dirty="0" smtClean="0">
                <a:latin typeface="Times New Roman" panose="02020603050405020304" pitchFamily="18" charset="0"/>
                <a:cs typeface="Times New Roman" panose="02020603050405020304" pitchFamily="18" charset="0"/>
              </a:rPr>
              <a:t>in register </a:t>
            </a:r>
            <a:r>
              <a:rPr lang="en-US" sz="2600" dirty="0">
                <a:latin typeface="Times New Roman" panose="02020603050405020304" pitchFamily="18" charset="0"/>
                <a:cs typeface="Times New Roman" panose="02020603050405020304" pitchFamily="18" charset="0"/>
              </a:rPr>
              <a:t>R2</a:t>
            </a:r>
          </a:p>
        </p:txBody>
      </p:sp>
      <p:sp>
        <p:nvSpPr>
          <p:cNvPr id="2" name="Slide Number Placeholder 1"/>
          <p:cNvSpPr>
            <a:spLocks noGrp="1"/>
          </p:cNvSpPr>
          <p:nvPr>
            <p:ph type="sldNum" sz="quarter" idx="12"/>
          </p:nvPr>
        </p:nvSpPr>
        <p:spPr/>
        <p:txBody>
          <a:bodyPr/>
          <a:lstStyle/>
          <a:p>
            <a:fld id="{A1A6BA4E-CDAE-4DEF-A7CA-99055C502B84}" type="slidenum">
              <a:rPr lang="en-US" smtClean="0"/>
              <a:pPr/>
              <a:t>25</a:t>
            </a:fld>
            <a:endParaRPr lang="en-US"/>
          </a:p>
        </p:txBody>
      </p:sp>
    </p:spTree>
    <p:extLst>
      <p:ext uri="{BB962C8B-B14F-4D97-AF65-F5344CB8AC3E}">
        <p14:creationId xmlns:p14="http://schemas.microsoft.com/office/powerpoint/2010/main" val="148504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484784"/>
            <a:ext cx="8229600" cy="5236691"/>
          </a:xfrm>
        </p:spPr>
        <p:txBody>
          <a:bodyPr>
            <a:normAutofit fontScale="92500" lnSpcReduction="10000"/>
          </a:bodyPr>
          <a:lstStyle/>
          <a:p>
            <a:pPr marL="0" indent="0" algn="just">
              <a:lnSpc>
                <a:spcPct val="90000"/>
              </a:lnSpc>
              <a:buNone/>
            </a:pPr>
            <a:r>
              <a:rPr lang="en-US" sz="2600" dirty="0">
                <a:solidFill>
                  <a:srgbClr val="FF0000"/>
                </a:solidFill>
                <a:latin typeface="Times New Roman" panose="02020603050405020304" pitchFamily="18" charset="0"/>
                <a:cs typeface="Times New Roman" panose="02020603050405020304" pitchFamily="18" charset="0"/>
              </a:rPr>
              <a:t>Add R4, R2, R3</a:t>
            </a:r>
          </a:p>
          <a:p>
            <a:pPr marL="0" indent="0" algn="just">
              <a:lnSpc>
                <a:spcPct val="90000"/>
              </a:lnSpc>
              <a:buNone/>
            </a:pPr>
            <a:r>
              <a:rPr lang="en-US" sz="2600" dirty="0">
                <a:latin typeface="Times New Roman" panose="02020603050405020304" pitchFamily="18" charset="0"/>
                <a:cs typeface="Times New Roman" panose="02020603050405020304" pitchFamily="18" charset="0"/>
              </a:rPr>
              <a:t>adds the contents of registers R2 and R3, then places their sum into register R4.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The operands in </a:t>
            </a:r>
            <a:r>
              <a:rPr lang="en-US" sz="2600" dirty="0">
                <a:latin typeface="Times New Roman" panose="02020603050405020304" pitchFamily="18" charset="0"/>
                <a:cs typeface="Times New Roman" panose="02020603050405020304" pitchFamily="18" charset="0"/>
              </a:rPr>
              <a:t>R2 and R3 are not altered, but the previous value in R4 is overwritten by the sum.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a:solidFill>
                  <a:srgbClr val="FF0000"/>
                </a:solidFill>
                <a:latin typeface="Times New Roman" panose="02020603050405020304" pitchFamily="18" charset="0"/>
                <a:cs typeface="Times New Roman" panose="02020603050405020304" pitchFamily="18" charset="0"/>
              </a:rPr>
              <a:t>Store R4, LOC</a:t>
            </a:r>
          </a:p>
          <a:p>
            <a:pPr marL="0" indent="0" algn="just">
              <a:lnSpc>
                <a:spcPct val="90000"/>
              </a:lnSpc>
              <a:buNone/>
            </a:pPr>
            <a:r>
              <a:rPr lang="en-US" sz="2600" dirty="0">
                <a:latin typeface="Times New Roman" panose="02020603050405020304" pitchFamily="18" charset="0"/>
                <a:cs typeface="Times New Roman" panose="02020603050405020304" pitchFamily="18" charset="0"/>
              </a:rPr>
              <a:t>This instruction copies the operand in register R4 to memory location LOC.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The original contents </a:t>
            </a:r>
            <a:r>
              <a:rPr lang="en-US" sz="2600" dirty="0">
                <a:latin typeface="Times New Roman" panose="02020603050405020304" pitchFamily="18" charset="0"/>
                <a:cs typeface="Times New Roman" panose="02020603050405020304" pitchFamily="18" charset="0"/>
              </a:rPr>
              <a:t>of location LOC are overwritten, but those of R4 are preserved.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For </a:t>
            </a:r>
            <a:r>
              <a:rPr lang="en-US" sz="2600" dirty="0">
                <a:latin typeface="Times New Roman" panose="02020603050405020304" pitchFamily="18" charset="0"/>
                <a:cs typeface="Times New Roman" panose="02020603050405020304" pitchFamily="18" charset="0"/>
              </a:rPr>
              <a:t>Load and Store </a:t>
            </a:r>
            <a:r>
              <a:rPr lang="en-US" sz="2600" dirty="0" smtClean="0">
                <a:latin typeface="Times New Roman" panose="02020603050405020304" pitchFamily="18" charset="0"/>
                <a:cs typeface="Times New Roman" panose="02020603050405020304" pitchFamily="18" charset="0"/>
              </a:rPr>
              <a:t>instructions</a:t>
            </a:r>
            <a:r>
              <a:rPr lang="en-US" sz="2600" dirty="0">
                <a:latin typeface="Times New Roman" panose="02020603050405020304" pitchFamily="18" charset="0"/>
                <a:cs typeface="Times New Roman" panose="02020603050405020304" pitchFamily="18" charset="0"/>
              </a:rPr>
              <a:t>, transfers between the memory and the processor are initiated by sending </a:t>
            </a:r>
            <a:r>
              <a:rPr lang="en-US" sz="2600" dirty="0" smtClean="0">
                <a:latin typeface="Times New Roman" panose="02020603050405020304" pitchFamily="18" charset="0"/>
                <a:cs typeface="Times New Roman" panose="02020603050405020304" pitchFamily="18" charset="0"/>
              </a:rPr>
              <a:t>the address </a:t>
            </a:r>
            <a:r>
              <a:rPr lang="en-US" sz="2600" dirty="0">
                <a:latin typeface="Times New Roman" panose="02020603050405020304" pitchFamily="18" charset="0"/>
                <a:cs typeface="Times New Roman" panose="02020603050405020304" pitchFamily="18" charset="0"/>
              </a:rPr>
              <a:t>of the desired memory location to the memory unit and asserting the </a:t>
            </a:r>
            <a:r>
              <a:rPr lang="en-US" sz="2600" dirty="0" smtClean="0">
                <a:latin typeface="Times New Roman" panose="02020603050405020304" pitchFamily="18" charset="0"/>
                <a:cs typeface="Times New Roman" panose="02020603050405020304" pitchFamily="18" charset="0"/>
              </a:rPr>
              <a:t>appropriate control </a:t>
            </a:r>
            <a:r>
              <a:rPr lang="en-US" sz="2600" dirty="0">
                <a:latin typeface="Times New Roman" panose="02020603050405020304" pitchFamily="18" charset="0"/>
                <a:cs typeface="Times New Roman" panose="02020603050405020304" pitchFamily="18" charset="0"/>
              </a:rPr>
              <a:t>signals. </a:t>
            </a:r>
            <a:endParaRPr lang="en-US" sz="2600" dirty="0" smtClean="0">
              <a:latin typeface="Times New Roman" panose="02020603050405020304" pitchFamily="18" charset="0"/>
              <a:cs typeface="Times New Roman" panose="02020603050405020304" pitchFamily="18" charset="0"/>
            </a:endParaRPr>
          </a:p>
          <a:p>
            <a:pPr marL="0" indent="0" algn="just">
              <a:lnSpc>
                <a:spcPct val="90000"/>
              </a:lnSpc>
              <a:buNone/>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data are then transferred to or from the memory. </a:t>
            </a:r>
          </a:p>
          <a:p>
            <a:pPr marL="0" indent="0" algn="just">
              <a:lnSpc>
                <a:spcPct val="90000"/>
              </a:lnSpc>
              <a:buNone/>
            </a:pPr>
            <a:endParaRPr lang="en-US"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26</a:t>
            </a:fld>
            <a:endParaRPr lang="en-US"/>
          </a:p>
        </p:txBody>
      </p:sp>
    </p:spTree>
    <p:extLst>
      <p:ext uri="{BB962C8B-B14F-4D97-AF65-F5344CB8AC3E}">
        <p14:creationId xmlns:p14="http://schemas.microsoft.com/office/powerpoint/2010/main" val="374364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2999"/>
            <a:ext cx="8014585" cy="5325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27</a:t>
            </a:fld>
            <a:endParaRPr lang="en-US"/>
          </a:p>
        </p:txBody>
      </p:sp>
    </p:spTree>
    <p:extLst>
      <p:ext uri="{BB962C8B-B14F-4D97-AF65-F5344CB8AC3E}">
        <p14:creationId xmlns:p14="http://schemas.microsoft.com/office/powerpoint/2010/main" val="243691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0" y="1071546"/>
            <a:ext cx="8915400" cy="6986528"/>
          </a:xfrm>
          <a:prstGeom prst="rect">
            <a:avLst/>
          </a:prstGeom>
          <a:solidFill>
            <a:schemeClr val="bg1"/>
          </a:solidFill>
          <a:ln w="9525">
            <a:noFill/>
            <a:miter lim="800000"/>
            <a:headEnd/>
            <a:tailEnd/>
          </a:ln>
          <a:effectLst/>
        </p:spPr>
        <p:txBody>
          <a:bodyPr wrap="square">
            <a:spAutoFit/>
          </a:bodyPr>
          <a:lstStyle/>
          <a:p>
            <a:pPr algn="just" eaLnBrk="0" hangingPunct="0"/>
            <a:r>
              <a:rPr lang="en-US" sz="2800" dirty="0">
                <a:solidFill>
                  <a:srgbClr val="FF0000"/>
                </a:solidFill>
                <a:latin typeface="Times New Roman" panose="02020603050405020304" pitchFamily="18" charset="0"/>
                <a:cs typeface="Times New Roman" panose="02020603050405020304" pitchFamily="18" charset="0"/>
              </a:rPr>
              <a:t>Registers</a:t>
            </a:r>
            <a:r>
              <a:rPr lang="en-US" sz="2800" dirty="0">
                <a:latin typeface="Times New Roman" panose="02020603050405020304" pitchFamily="18" charset="0"/>
                <a:cs typeface="Times New Roman" panose="02020603050405020304" pitchFamily="18" charset="0"/>
              </a:rPr>
              <a:t> </a:t>
            </a:r>
          </a:p>
          <a:p>
            <a:pPr algn="just" eaLnBrk="0" hangingPunct="0"/>
            <a:r>
              <a:rPr lang="en-US" sz="2800" dirty="0">
                <a:latin typeface="Times New Roman" panose="02020603050405020304" pitchFamily="18" charset="0"/>
                <a:cs typeface="Times New Roman" panose="02020603050405020304" pitchFamily="18" charset="0"/>
              </a:rPr>
              <a:t>Registers are fast stand-alone storage locations that hold data temporarily. Multiple registers are needed to facilitate the operation of the CPU. Some of these registers are </a:t>
            </a:r>
            <a:endParaRPr lang="en-US" sz="2800" dirty="0" smtClean="0">
              <a:latin typeface="Times New Roman" panose="02020603050405020304" pitchFamily="18" charset="0"/>
              <a:cs typeface="Times New Roman" panose="02020603050405020304" pitchFamily="18" charset="0"/>
            </a:endParaRPr>
          </a:p>
          <a:p>
            <a:pPr algn="just" eaLnBrk="0" hangingPunct="0"/>
            <a:r>
              <a:rPr lang="en-US" sz="2800" dirty="0">
                <a:solidFill>
                  <a:srgbClr val="FF0000"/>
                </a:solidFill>
                <a:latin typeface="Times New Roman" panose="02020603050405020304" pitchFamily="18" charset="0"/>
                <a:cs typeface="Times New Roman" panose="02020603050405020304" pitchFamily="18" charset="0"/>
              </a:rPr>
              <a:t>Two </a:t>
            </a:r>
            <a:r>
              <a:rPr lang="en-US" sz="2800" dirty="0" smtClean="0">
                <a:solidFill>
                  <a:srgbClr val="FF0000"/>
                </a:solidFill>
                <a:latin typeface="Times New Roman" panose="02020603050405020304" pitchFamily="18" charset="0"/>
                <a:cs typeface="Times New Roman" panose="02020603050405020304" pitchFamily="18" charset="0"/>
              </a:rPr>
              <a:t>registers</a:t>
            </a:r>
            <a:r>
              <a:rPr lang="en-US" sz="2800" dirty="0" smtClean="0">
                <a:latin typeface="Times New Roman" panose="02020603050405020304" pitchFamily="18" charset="0"/>
                <a:cs typeface="Times New Roman" panose="02020603050405020304" pitchFamily="18" charset="0"/>
              </a:rPr>
              <a:t> - MAR </a:t>
            </a:r>
            <a:r>
              <a:rPr lang="en-US" sz="2800" dirty="0">
                <a:latin typeface="Times New Roman" panose="02020603050405020304" pitchFamily="18" charset="0"/>
                <a:cs typeface="Times New Roman" panose="02020603050405020304" pitchFamily="18" charset="0"/>
              </a:rPr>
              <a:t>(Memory Address Register) and MDR (Memory Data Register) : To handle the data transfer between main memory and processor. MAR-Holds addresses, MDR-Holds  data</a:t>
            </a:r>
          </a:p>
          <a:p>
            <a:pPr algn="just" eaLnBrk="0" hangingPunct="0"/>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Instruction register (IR) </a:t>
            </a:r>
            <a:r>
              <a:rPr lang="en-US" sz="2800" dirty="0">
                <a:latin typeface="Times New Roman" panose="02020603050405020304" pitchFamily="18" charset="0"/>
                <a:cs typeface="Times New Roman" panose="02020603050405020304" pitchFamily="18" charset="0"/>
              </a:rPr>
              <a:t>: Hold the Instructions that is currently being executed</a:t>
            </a:r>
          </a:p>
          <a:p>
            <a:pPr algn="just" eaLnBrk="0" hangingPunct="0"/>
            <a:r>
              <a:rPr lang="en-US" sz="2800" dirty="0" smtClean="0">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Program counter (PC)</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Points to the next instructions that is to be fetched from memory</a:t>
            </a:r>
          </a:p>
          <a:p>
            <a:pPr algn="just" eaLnBrk="0" hangingPunct="0"/>
            <a:r>
              <a:rPr lang="en-US" sz="2800" dirty="0">
                <a:solidFill>
                  <a:srgbClr val="FF0000"/>
                </a:solidFill>
                <a:latin typeface="Times New Roman" panose="02020603050405020304" pitchFamily="18" charset="0"/>
                <a:cs typeface="Times New Roman" panose="02020603050405020304" pitchFamily="18" charset="0"/>
              </a:rPr>
              <a:t>General-purpose Registers</a:t>
            </a:r>
            <a:r>
              <a:rPr lang="en-US" sz="2800" dirty="0">
                <a:latin typeface="Times New Roman" panose="02020603050405020304" pitchFamily="18" charset="0"/>
                <a:cs typeface="Times New Roman" panose="02020603050405020304" pitchFamily="18" charset="0"/>
              </a:rPr>
              <a:t>: are used for holding data, intermediate results of operations. They are also known as scratch-pad registers.</a:t>
            </a:r>
          </a:p>
          <a:p>
            <a:pPr algn="just" eaLnBrk="0" hangingPunct="0"/>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28</a:t>
            </a:fld>
            <a:endParaRPr lang="en-US"/>
          </a:p>
        </p:txBody>
      </p:sp>
    </p:spTree>
    <p:extLst>
      <p:ext uri="{BB962C8B-B14F-4D97-AF65-F5344CB8AC3E}">
        <p14:creationId xmlns:p14="http://schemas.microsoft.com/office/powerpoint/2010/main" val="292744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68316"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29</a:t>
            </a:fld>
            <a:endParaRPr lang="en-US"/>
          </a:p>
        </p:txBody>
      </p:sp>
    </p:spTree>
    <p:extLst>
      <p:ext uri="{BB962C8B-B14F-4D97-AF65-F5344CB8AC3E}">
        <p14:creationId xmlns:p14="http://schemas.microsoft.com/office/powerpoint/2010/main" val="9149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A6BA4E-CDAE-4DEF-A7CA-99055C502B84}" type="slidenum">
              <a:rPr lang="en-US" smtClean="0"/>
              <a:pPr/>
              <a:t>3</a:t>
            </a:fld>
            <a:endParaRPr lang="en-US"/>
          </a:p>
        </p:txBody>
      </p:sp>
      <p:sp>
        <p:nvSpPr>
          <p:cNvPr id="5" name="Rectangle 2"/>
          <p:cNvSpPr>
            <a:spLocks noGrp="1" noChangeArrowheads="1"/>
          </p:cNvSpPr>
          <p:nvPr>
            <p:ph type="title"/>
          </p:nvPr>
        </p:nvSpPr>
        <p:spPr>
          <a:xfrm>
            <a:off x="34164" y="457200"/>
            <a:ext cx="8964488" cy="1315616"/>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What is a computer?</a:t>
            </a:r>
          </a:p>
        </p:txBody>
      </p:sp>
      <p:sp>
        <p:nvSpPr>
          <p:cNvPr id="6" name="Rectangle 3"/>
          <p:cNvSpPr txBox="1">
            <a:spLocks noChangeArrowheads="1"/>
          </p:cNvSpPr>
          <p:nvPr/>
        </p:nvSpPr>
        <p:spPr>
          <a:xfrm>
            <a:off x="685800" y="1268760"/>
            <a:ext cx="7772400" cy="49780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 computer is a sophisticated electronic calculating machine that:</a:t>
            </a:r>
          </a:p>
          <a:p>
            <a:pPr lvl="1"/>
            <a:r>
              <a:rPr lang="en-US" sz="2400" dirty="0" smtClean="0">
                <a:latin typeface="Times New Roman" panose="02020603050405020304" pitchFamily="18" charset="0"/>
                <a:cs typeface="Times New Roman" panose="02020603050405020304" pitchFamily="18" charset="0"/>
              </a:rPr>
              <a:t>Accepts input information,</a:t>
            </a:r>
          </a:p>
          <a:p>
            <a:pPr lvl="1"/>
            <a:r>
              <a:rPr lang="en-US" sz="2400" dirty="0" smtClean="0">
                <a:latin typeface="Times New Roman" panose="02020603050405020304" pitchFamily="18" charset="0"/>
                <a:cs typeface="Times New Roman" panose="02020603050405020304" pitchFamily="18" charset="0"/>
              </a:rPr>
              <a:t>Processes the information according to a list of internally stored instructions and</a:t>
            </a:r>
          </a:p>
          <a:p>
            <a:pPr lvl="1"/>
            <a:r>
              <a:rPr lang="en-US" sz="2400" dirty="0" smtClean="0">
                <a:latin typeface="Times New Roman" panose="02020603050405020304" pitchFamily="18" charset="0"/>
                <a:cs typeface="Times New Roman" panose="02020603050405020304" pitchFamily="18" charset="0"/>
              </a:rPr>
              <a:t>Produces the resulting output information.</a:t>
            </a:r>
          </a:p>
          <a:p>
            <a:r>
              <a:rPr lang="en-US" sz="2400" dirty="0" smtClean="0">
                <a:latin typeface="Times New Roman" panose="02020603050405020304" pitchFamily="18" charset="0"/>
                <a:cs typeface="Times New Roman" panose="02020603050405020304" pitchFamily="18" charset="0"/>
              </a:rPr>
              <a:t>Functions performed by a computer are:</a:t>
            </a:r>
          </a:p>
          <a:p>
            <a:pPr lvl="1"/>
            <a:r>
              <a:rPr lang="en-US" sz="2400" dirty="0" smtClean="0">
                <a:latin typeface="Times New Roman" panose="02020603050405020304" pitchFamily="18" charset="0"/>
                <a:cs typeface="Times New Roman" panose="02020603050405020304" pitchFamily="18" charset="0"/>
              </a:rPr>
              <a:t>Accepting information to be processed as input.</a:t>
            </a:r>
          </a:p>
          <a:p>
            <a:pPr lvl="1"/>
            <a:r>
              <a:rPr lang="en-US" sz="2400" dirty="0" smtClean="0">
                <a:latin typeface="Times New Roman" panose="02020603050405020304" pitchFamily="18" charset="0"/>
                <a:cs typeface="Times New Roman" panose="02020603050405020304" pitchFamily="18" charset="0"/>
              </a:rPr>
              <a:t>Storing a list of instructions to process the information.</a:t>
            </a:r>
          </a:p>
          <a:p>
            <a:pPr lvl="1"/>
            <a:r>
              <a:rPr lang="en-US" sz="2400" dirty="0" smtClean="0">
                <a:latin typeface="Times New Roman" panose="02020603050405020304" pitchFamily="18" charset="0"/>
                <a:cs typeface="Times New Roman" panose="02020603050405020304" pitchFamily="18" charset="0"/>
              </a:rPr>
              <a:t>Processing the information according to the list of instructions.</a:t>
            </a:r>
          </a:p>
          <a:p>
            <a:pPr lvl="1"/>
            <a:r>
              <a:rPr lang="en-US" sz="2400" dirty="0" smtClean="0">
                <a:latin typeface="Times New Roman" panose="02020603050405020304" pitchFamily="18" charset="0"/>
                <a:cs typeface="Times New Roman" panose="02020603050405020304" pitchFamily="18" charset="0"/>
              </a:rPr>
              <a:t>Providing the results of the processing as output.</a:t>
            </a:r>
          </a:p>
          <a:p>
            <a:r>
              <a:rPr lang="en-US" sz="2400" dirty="0" smtClean="0">
                <a:latin typeface="Times New Roman" panose="02020603050405020304" pitchFamily="18" charset="0"/>
                <a:cs typeface="Times New Roman" panose="02020603050405020304" pitchFamily="18" charset="0"/>
              </a:rPr>
              <a:t>What are the functional units of a computer?</a:t>
            </a:r>
          </a:p>
        </p:txBody>
      </p:sp>
    </p:spTree>
    <p:extLst>
      <p:ext uri="{BB962C8B-B14F-4D97-AF65-F5344CB8AC3E}">
        <p14:creationId xmlns:p14="http://schemas.microsoft.com/office/powerpoint/2010/main" val="3356007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848072"/>
          </a:xfrm>
        </p:spPr>
        <p:txBody>
          <a:bodyPr>
            <a:normAutofit/>
          </a:bodyPr>
          <a:lstStyle/>
          <a:p>
            <a:r>
              <a:rPr lang="en-GB" sz="3600" dirty="0" smtClean="0">
                <a:solidFill>
                  <a:srgbClr val="FF0000"/>
                </a:solidFill>
                <a:latin typeface="Times New Roman" panose="02020603050405020304" pitchFamily="18" charset="0"/>
                <a:cs typeface="Times New Roman" panose="02020603050405020304" pitchFamily="18" charset="0"/>
              </a:rPr>
              <a:t>Instruction Fetch </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smtClean="0">
                <a:solidFill>
                  <a:srgbClr val="FF0000"/>
                </a:solidFill>
                <a:latin typeface="Times New Roman" panose="02020603050405020304" pitchFamily="18" charset="0"/>
                <a:cs typeface="Times New Roman" panose="02020603050405020304" pitchFamily="18" charset="0"/>
              </a:rPr>
              <a:t>Steps Involved</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980133"/>
            <a:ext cx="8784976" cy="5121275"/>
          </a:xfrm>
        </p:spPr>
        <p:txBody>
          <a:bodyPr>
            <a:noAutofit/>
          </a:bodyPr>
          <a:lstStyle/>
          <a:p>
            <a:pPr algn="just"/>
            <a:r>
              <a:rPr lang="en-GB" sz="2800" dirty="0">
                <a:latin typeface="Times New Roman" panose="02020603050405020304" pitchFamily="18" charset="0"/>
                <a:cs typeface="Times New Roman" panose="02020603050405020304" pitchFamily="18" charset="0"/>
              </a:rPr>
              <a:t>Program gets into the memory through an input device.</a:t>
            </a:r>
          </a:p>
          <a:p>
            <a:pPr algn="just"/>
            <a:r>
              <a:rPr lang="en-GB" sz="2800" dirty="0">
                <a:latin typeface="Times New Roman" panose="02020603050405020304" pitchFamily="18" charset="0"/>
                <a:cs typeface="Times New Roman" panose="02020603050405020304" pitchFamily="18" charset="0"/>
              </a:rPr>
              <a:t>Execution of a program starts by setting the PC to point to the first instruction of the program. </a:t>
            </a:r>
          </a:p>
          <a:p>
            <a:pPr algn="just"/>
            <a:r>
              <a:rPr lang="en-GB" sz="2800" dirty="0">
                <a:latin typeface="Times New Roman" panose="02020603050405020304" pitchFamily="18" charset="0"/>
                <a:cs typeface="Times New Roman" panose="02020603050405020304" pitchFamily="18" charset="0"/>
              </a:rPr>
              <a:t>The contents of PC are transferred to the MAR and a Read control signal is sent to the memory.</a:t>
            </a:r>
          </a:p>
          <a:p>
            <a:pPr algn="just"/>
            <a:r>
              <a:rPr lang="en-GB" sz="2800" dirty="0">
                <a:latin typeface="Times New Roman" panose="02020603050405020304" pitchFamily="18" charset="0"/>
                <a:cs typeface="Times New Roman" panose="02020603050405020304" pitchFamily="18" charset="0"/>
              </a:rPr>
              <a:t>The addressed word (here it is the first instruction of the program) is read out of memory and loaded into the MDR.</a:t>
            </a:r>
          </a:p>
          <a:p>
            <a:pPr algn="just"/>
            <a:r>
              <a:rPr lang="en-GB" sz="2800" dirty="0">
                <a:latin typeface="Times New Roman" panose="02020603050405020304" pitchFamily="18" charset="0"/>
                <a:cs typeface="Times New Roman" panose="02020603050405020304" pitchFamily="18" charset="0"/>
              </a:rPr>
              <a:t>The contents of MDR are transferred to the IR for instruction decoding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30</a:t>
            </a:fld>
            <a:endParaRPr lang="en-US"/>
          </a:p>
        </p:txBody>
      </p:sp>
    </p:spTree>
    <p:extLst>
      <p:ext uri="{BB962C8B-B14F-4D97-AF65-F5344CB8AC3E}">
        <p14:creationId xmlns:p14="http://schemas.microsoft.com/office/powerpoint/2010/main" val="8337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8712968" cy="576064"/>
          </a:xfrm>
        </p:spPr>
        <p:txBody>
          <a:bodyPr>
            <a:noAutofit/>
          </a:bodyPr>
          <a:lstStyle/>
          <a:p>
            <a:r>
              <a:rPr lang="en-GB" sz="3600" dirty="0" smtClean="0">
                <a:solidFill>
                  <a:srgbClr val="FF0000"/>
                </a:solidFill>
                <a:latin typeface="Times New Roman" panose="02020603050405020304" pitchFamily="18" charset="0"/>
                <a:cs typeface="Times New Roman" panose="02020603050405020304" pitchFamily="18" charset="0"/>
              </a:rPr>
              <a:t>Instruction Execution </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smtClean="0">
                <a:solidFill>
                  <a:srgbClr val="FF0000"/>
                </a:solidFill>
                <a:latin typeface="Times New Roman" panose="02020603050405020304" pitchFamily="18" charset="0"/>
                <a:cs typeface="Times New Roman" panose="02020603050405020304" pitchFamily="18" charset="0"/>
              </a:rPr>
              <a:t>Steps Involved</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51037"/>
            <a:ext cx="8229600" cy="4525963"/>
          </a:xfrm>
        </p:spPr>
        <p:txBody>
          <a:bodyPr>
            <a:normAutofit fontScale="92500" lnSpcReduction="10000"/>
          </a:bodyPr>
          <a:lstStyle/>
          <a:p>
            <a:pPr algn="just"/>
            <a:r>
              <a:rPr lang="en-GB" sz="2800" dirty="0">
                <a:latin typeface="Times New Roman" panose="02020603050405020304" pitchFamily="18" charset="0"/>
                <a:cs typeface="Times New Roman" panose="02020603050405020304" pitchFamily="18" charset="0"/>
              </a:rPr>
              <a:t>The operation field of the instruction in IR is examined to determine the type of operation to be performed by the ALU.</a:t>
            </a:r>
          </a:p>
          <a:p>
            <a:pPr algn="just"/>
            <a:r>
              <a:rPr lang="en-GB" sz="2800" dirty="0">
                <a:latin typeface="Times New Roman" panose="02020603050405020304" pitchFamily="18" charset="0"/>
                <a:cs typeface="Times New Roman" panose="02020603050405020304" pitchFamily="18" charset="0"/>
              </a:rPr>
              <a:t>The specified operation is performed by obtaining the operand(s) from the memory locations or from GP registers. </a:t>
            </a:r>
          </a:p>
          <a:p>
            <a:pPr marL="0" indent="0" algn="just">
              <a:buNone/>
            </a:pPr>
            <a:r>
              <a:rPr lang="en-GB" sz="2800" dirty="0">
                <a:latin typeface="Times New Roman" panose="02020603050405020304" pitchFamily="18" charset="0"/>
                <a:cs typeface="Times New Roman" panose="02020603050405020304" pitchFamily="18" charset="0"/>
              </a:rPr>
              <a:t>	1) Fetching the operands from the memory requires 	sending the memory location address to the MAR 	and initiating a Read cycle.</a:t>
            </a:r>
          </a:p>
          <a:p>
            <a:pPr marL="0" indent="0" algn="just">
              <a:buNone/>
            </a:pPr>
            <a:r>
              <a:rPr lang="en-GB" sz="2800" dirty="0">
                <a:latin typeface="Times New Roman" panose="02020603050405020304" pitchFamily="18" charset="0"/>
                <a:cs typeface="Times New Roman" panose="02020603050405020304" pitchFamily="18" charset="0"/>
              </a:rPr>
              <a:t>	 2) The operand is read from the memory into the 	MDR and then from MDR to the ALU.</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31</a:t>
            </a:fld>
            <a:endParaRPr lang="en-US"/>
          </a:p>
        </p:txBody>
      </p:sp>
    </p:spTree>
    <p:extLst>
      <p:ext uri="{BB962C8B-B14F-4D97-AF65-F5344CB8AC3E}">
        <p14:creationId xmlns:p14="http://schemas.microsoft.com/office/powerpoint/2010/main" val="19379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0369"/>
            <a:ext cx="9144000" cy="648072"/>
          </a:xfrm>
        </p:spPr>
        <p:txBody>
          <a:bodyPr>
            <a:noAutofit/>
          </a:bodyPr>
          <a:lstStyle/>
          <a:p>
            <a:r>
              <a:rPr lang="en-GB" sz="3600" dirty="0">
                <a:solidFill>
                  <a:srgbClr val="FF0000"/>
                </a:solidFill>
                <a:latin typeface="Times New Roman" panose="02020603050405020304" pitchFamily="18" charset="0"/>
                <a:cs typeface="Times New Roman" panose="02020603050405020304" pitchFamily="18" charset="0"/>
              </a:rPr>
              <a:t>Instruction Execution – Steps </a:t>
            </a:r>
            <a:r>
              <a:rPr lang="en-GB" sz="3600" dirty="0" smtClean="0">
                <a:solidFill>
                  <a:srgbClr val="FF0000"/>
                </a:solidFill>
                <a:latin typeface="Times New Roman" panose="02020603050405020304" pitchFamily="18" charset="0"/>
                <a:cs typeface="Times New Roman" panose="02020603050405020304" pitchFamily="18" charset="0"/>
              </a:rPr>
              <a:t>Involved (</a:t>
            </a:r>
            <a:r>
              <a:rPr lang="en-GB" sz="3600" dirty="0">
                <a:solidFill>
                  <a:srgbClr val="FF0000"/>
                </a:solidFill>
                <a:latin typeface="Times New Roman" panose="02020603050405020304" pitchFamily="18" charset="0"/>
                <a:cs typeface="Times New Roman" panose="02020603050405020304" pitchFamily="18" charset="0"/>
              </a:rPr>
              <a:t>Contd..)</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845349"/>
            <a:ext cx="8640960" cy="4525963"/>
          </a:xfrm>
        </p:spPr>
        <p:txBody>
          <a:bodyPr>
            <a:normAutofit/>
          </a:bodyPr>
          <a:lstStyle/>
          <a:p>
            <a:pPr marL="0" indent="0" algn="just">
              <a:buNone/>
            </a:pPr>
            <a:r>
              <a:rPr lang="en-GB" sz="2600" dirty="0">
                <a:latin typeface="Times New Roman" panose="02020603050405020304" pitchFamily="18" charset="0"/>
                <a:cs typeface="Times New Roman" panose="02020603050405020304" pitchFamily="18" charset="0"/>
              </a:rPr>
              <a:t>	3) The ALU performs the desired operation on one or 	more operands 13 fetched in this manner and sends 	the result either to memory location or to a GP 	register. </a:t>
            </a:r>
          </a:p>
          <a:p>
            <a:pPr marL="0" indent="0" algn="just">
              <a:buNone/>
            </a:pPr>
            <a:r>
              <a:rPr lang="en-GB" sz="2600" dirty="0">
                <a:latin typeface="Times New Roman" panose="02020603050405020304" pitchFamily="18" charset="0"/>
                <a:cs typeface="Times New Roman" panose="02020603050405020304" pitchFamily="18" charset="0"/>
              </a:rPr>
              <a:t>	4) The result is sent to MDR and the address of the 	location where the result is to be stored is sent to 	MAR and Write cycle is initiated.</a:t>
            </a:r>
            <a:endParaRPr lang="en-IN" sz="2600" dirty="0">
              <a:latin typeface="Times New Roman" panose="020206030504050203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Thus, the execute cycle ends for the current instruction and the PC is incremented to point to the next instruction for a new fetch cycle.</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32</a:t>
            </a:fld>
            <a:endParaRPr lang="en-US"/>
          </a:p>
        </p:txBody>
      </p:sp>
    </p:spTree>
    <p:extLst>
      <p:ext uri="{BB962C8B-B14F-4D97-AF65-F5344CB8AC3E}">
        <p14:creationId xmlns:p14="http://schemas.microsoft.com/office/powerpoint/2010/main" val="130093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51520" y="930275"/>
            <a:ext cx="8640960" cy="698525"/>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Interrupt</a:t>
            </a:r>
          </a:p>
        </p:txBody>
      </p:sp>
      <p:sp>
        <p:nvSpPr>
          <p:cNvPr id="308227" name="Rectangle 3"/>
          <p:cNvSpPr>
            <a:spLocks noGrp="1" noChangeArrowheads="1"/>
          </p:cNvSpPr>
          <p:nvPr>
            <p:ph idx="1"/>
          </p:nvPr>
        </p:nvSpPr>
        <p:spPr>
          <a:xfrm>
            <a:off x="457200" y="1988840"/>
            <a:ext cx="8229600" cy="4248472"/>
          </a:xfrm>
        </p:spPr>
        <p:txBody>
          <a:bodyPr/>
          <a:lstStyle/>
          <a:p>
            <a:pPr algn="just">
              <a:lnSpc>
                <a:spcPct val="90000"/>
              </a:lnSpc>
            </a:pPr>
            <a:r>
              <a:rPr lang="en-US" dirty="0">
                <a:latin typeface="Times New Roman" panose="02020603050405020304" pitchFamily="18" charset="0"/>
                <a:cs typeface="Times New Roman" panose="02020603050405020304" pitchFamily="18" charset="0"/>
              </a:rPr>
              <a:t>An interrupt is a request from I/O device for service by processor</a:t>
            </a:r>
          </a:p>
          <a:p>
            <a:pPr algn="just">
              <a:lnSpc>
                <a:spcPct val="90000"/>
              </a:lnSpc>
            </a:pPr>
            <a:r>
              <a:rPr lang="en-US" dirty="0">
                <a:latin typeface="Times New Roman" panose="02020603050405020304" pitchFamily="18" charset="0"/>
                <a:cs typeface="Times New Roman" panose="02020603050405020304" pitchFamily="18" charset="0"/>
              </a:rPr>
              <a:t>Processor provides requested service by executing interrupt service routine (ISR)</a:t>
            </a:r>
          </a:p>
          <a:p>
            <a:pPr algn="just">
              <a:lnSpc>
                <a:spcPct val="90000"/>
              </a:lnSpc>
            </a:pPr>
            <a:r>
              <a:rPr lang="en-US" dirty="0">
                <a:latin typeface="Times New Roman" panose="02020603050405020304" pitchFamily="18" charset="0"/>
                <a:cs typeface="Times New Roman" panose="02020603050405020304" pitchFamily="18" charset="0"/>
              </a:rPr>
              <a:t>Contents of PC, general registers, and some control information are stored in memory .</a:t>
            </a:r>
          </a:p>
          <a:p>
            <a:pPr algn="just">
              <a:lnSpc>
                <a:spcPct val="90000"/>
              </a:lnSpc>
            </a:pPr>
            <a:r>
              <a:rPr lang="en-US" dirty="0">
                <a:latin typeface="Times New Roman" panose="02020603050405020304" pitchFamily="18" charset="0"/>
                <a:cs typeface="Times New Roman" panose="02020603050405020304" pitchFamily="18" charset="0"/>
              </a:rPr>
              <a:t>When ISR completed, processor restored, so that interrupted program may continue </a:t>
            </a:r>
          </a:p>
        </p:txBody>
      </p:sp>
      <p:sp>
        <p:nvSpPr>
          <p:cNvPr id="2" name="Slide Number Placeholder 1"/>
          <p:cNvSpPr>
            <a:spLocks noGrp="1"/>
          </p:cNvSpPr>
          <p:nvPr>
            <p:ph type="sldNum" sz="quarter" idx="12"/>
          </p:nvPr>
        </p:nvSpPr>
        <p:spPr/>
        <p:txBody>
          <a:bodyPr/>
          <a:lstStyle/>
          <a:p>
            <a:fld id="{A1A6BA4E-CDAE-4DEF-A7CA-99055C502B84}" type="slidenum">
              <a:rPr lang="en-US" smtClean="0"/>
              <a:pPr/>
              <a:t>33</a:t>
            </a:fld>
            <a:endParaRPr lang="en-US"/>
          </a:p>
        </p:txBody>
      </p:sp>
    </p:spTree>
    <p:extLst>
      <p:ext uri="{BB962C8B-B14F-4D97-AF65-F5344CB8AC3E}">
        <p14:creationId xmlns:p14="http://schemas.microsoft.com/office/powerpoint/2010/main" val="28678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randombar(horizontal)">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randombar(horizontal)">
                                      <p:cBhvr>
                                        <p:cTn id="12" dur="500"/>
                                        <p:tgtEl>
                                          <p:spTgt spid="308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randombar(horizontal)">
                                      <p:cBhvr>
                                        <p:cTn id="17" dur="500"/>
                                        <p:tgtEl>
                                          <p:spTgt spid="308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08227">
                                            <p:txEl>
                                              <p:pRg st="3" end="3"/>
                                            </p:txEl>
                                          </p:spTgt>
                                        </p:tgtEl>
                                        <p:attrNameLst>
                                          <p:attrName>style.visibility</p:attrName>
                                        </p:attrNameLst>
                                      </p:cBhvr>
                                      <p:to>
                                        <p:strVal val="visible"/>
                                      </p:to>
                                    </p:set>
                                    <p:animEffect transition="in" filter="randombar(horizontal)">
                                      <p:cBhvr>
                                        <p:cTn id="22" dur="500"/>
                                        <p:tgtEl>
                                          <p:spTgt spid="308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685800" y="2492375"/>
            <a:ext cx="7772400" cy="1470025"/>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 Structures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2" name="AutoShape 2"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lide Number Placeholder 7"/>
          <p:cNvSpPr>
            <a:spLocks noGrp="1"/>
          </p:cNvSpPr>
          <p:nvPr>
            <p:ph type="sldNum" sz="quarter" idx="12"/>
          </p:nvPr>
        </p:nvSpPr>
        <p:spPr/>
        <p:txBody>
          <a:bodyPr/>
          <a:lstStyle/>
          <a:p>
            <a:fld id="{A1A6BA4E-CDAE-4DEF-A7CA-99055C502B84}" type="slidenum">
              <a:rPr lang="en-US" smtClean="0"/>
              <a:pPr/>
              <a:t>34</a:t>
            </a:fld>
            <a:endParaRPr lang="en-US"/>
          </a:p>
        </p:txBody>
      </p:sp>
    </p:spTree>
    <p:extLst>
      <p:ext uri="{BB962C8B-B14F-4D97-AF65-F5344CB8AC3E}">
        <p14:creationId xmlns:p14="http://schemas.microsoft.com/office/powerpoint/2010/main" val="4118793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6987" y="990600"/>
            <a:ext cx="8964613" cy="584775"/>
          </a:xfrm>
          <a:prstGeom prst="rect">
            <a:avLst/>
          </a:prstGeom>
          <a:noFill/>
          <a:ln w="9525">
            <a:noFill/>
            <a:miter lim="800000"/>
            <a:headEnd/>
            <a:tailEnd/>
          </a:ln>
          <a:effectLst/>
        </p:spPr>
        <p:txBody>
          <a:bodyPr wrap="square">
            <a:spAutoFit/>
          </a:bodyPr>
          <a:lstStyle/>
          <a:p>
            <a:pPr eaLnBrk="0" hangingPunct="0"/>
            <a:r>
              <a:rPr lang="en-US" sz="3200" dirty="0" smtClean="0">
                <a:solidFill>
                  <a:srgbClr val="FF0000"/>
                </a:solidFill>
                <a:latin typeface="Times New Roman" pitchFamily="18" charset="0"/>
                <a:cs typeface="Times New Roman" panose="02020603050405020304" pitchFamily="18" charset="0"/>
              </a:rPr>
              <a:t>Connecting CPU and memory</a:t>
            </a:r>
            <a:endParaRPr lang="en-US" sz="3200" dirty="0">
              <a:solidFill>
                <a:srgbClr val="FF0000"/>
              </a:solidFill>
              <a:latin typeface="Times New Roman" pitchFamily="18" charset="0"/>
              <a:cs typeface="Times New Roman" panose="02020603050405020304" pitchFamily="18" charset="0"/>
            </a:endParaRPr>
          </a:p>
        </p:txBody>
      </p:sp>
      <p:sp>
        <p:nvSpPr>
          <p:cNvPr id="103427" name="Rectangle 3"/>
          <p:cNvSpPr>
            <a:spLocks noChangeArrowheads="1"/>
          </p:cNvSpPr>
          <p:nvPr/>
        </p:nvSpPr>
        <p:spPr bwMode="auto">
          <a:xfrm>
            <a:off x="97631" y="1919198"/>
            <a:ext cx="8915400" cy="2246769"/>
          </a:xfrm>
          <a:prstGeom prst="rect">
            <a:avLst/>
          </a:prstGeom>
          <a:solidFill>
            <a:schemeClr val="bg1"/>
          </a:solidFill>
          <a:ln w="9525">
            <a:noFill/>
            <a:miter lim="800000"/>
            <a:headEnd/>
            <a:tailEnd/>
          </a:ln>
          <a:effectLst/>
        </p:spPr>
        <p:txBody>
          <a:bodyPr>
            <a:spAutoFit/>
          </a:bodyPr>
          <a:lstStyle/>
          <a:p>
            <a:pPr marL="457200" indent="-457200" algn="just" eaLnBrk="0" hangingPunct="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CPU and memory are normally connected by three groups of connections, each called a </a:t>
            </a:r>
            <a:r>
              <a:rPr lang="en-US" sz="2800" b="1" dirty="0" smtClean="0">
                <a:solidFill>
                  <a:schemeClr val="folHlink"/>
                </a:solidFill>
                <a:latin typeface="Times New Roman" panose="02020603050405020304" pitchFamily="18" charset="0"/>
                <a:cs typeface="Times New Roman" panose="02020603050405020304" pitchFamily="18" charset="0"/>
              </a:rPr>
              <a:t>bus</a:t>
            </a:r>
          </a:p>
          <a:p>
            <a:pPr marL="457200" indent="-457200" algn="just" eaLnBrk="0" hangingPunct="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Group of wires which carries information from CPU to peripherals or vice – </a:t>
            </a:r>
            <a:r>
              <a:rPr lang="en-US" sz="2800" dirty="0" smtClean="0">
                <a:latin typeface="Times New Roman" panose="02020603050405020304" pitchFamily="18" charset="0"/>
                <a:cs typeface="Times New Roman" panose="02020603050405020304" pitchFamily="18" charset="0"/>
              </a:rPr>
              <a:t>versa.</a:t>
            </a:r>
            <a:endParaRPr lang="en-US" sz="2800" dirty="0">
              <a:latin typeface="Times New Roman" panose="02020603050405020304" pitchFamily="18" charset="0"/>
              <a:cs typeface="Times New Roman" panose="02020603050405020304" pitchFamily="18" charset="0"/>
            </a:endParaRPr>
          </a:p>
          <a:p>
            <a:pPr marL="457200" indent="-457200" algn="just" eaLnBrk="0" hangingPunct="0">
              <a:buFont typeface="Arial" panose="020B0604020202020204" pitchFamily="34" charset="0"/>
              <a:buChar char="•"/>
            </a:pPr>
            <a:r>
              <a:rPr lang="en-US" sz="2800" i="1" dirty="0" smtClean="0">
                <a:latin typeface="Times New Roman" panose="02020603050405020304" pitchFamily="18" charset="0"/>
                <a:cs typeface="Times New Roman" panose="02020603050405020304" pitchFamily="18" charset="0"/>
              </a:rPr>
              <a:t>data </a:t>
            </a:r>
            <a:r>
              <a:rPr lang="en-US" sz="2800" i="1" dirty="0">
                <a:latin typeface="Times New Roman" panose="02020603050405020304" pitchFamily="18" charset="0"/>
                <a:cs typeface="Times New Roman" panose="02020603050405020304" pitchFamily="18" charset="0"/>
              </a:rPr>
              <a:t>bus</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address bus</a:t>
            </a:r>
            <a:r>
              <a:rPr lang="en-US" sz="2800" dirty="0">
                <a:latin typeface="Times New Roman" panose="02020603050405020304" pitchFamily="18" charset="0"/>
                <a:cs typeface="Times New Roman" panose="02020603050405020304" pitchFamily="18" charset="0"/>
              </a:rPr>
              <a:t> and </a:t>
            </a:r>
            <a:r>
              <a:rPr lang="en-US" sz="2800" i="1" dirty="0">
                <a:latin typeface="Times New Roman" panose="02020603050405020304" pitchFamily="18" charset="0"/>
                <a:cs typeface="Times New Roman" panose="02020603050405020304" pitchFamily="18" charset="0"/>
              </a:rPr>
              <a:t>control bus</a:t>
            </a:r>
            <a:r>
              <a:rPr lang="en-US" sz="2800" dirty="0">
                <a:latin typeface="Times New Roman" panose="02020603050405020304" pitchFamily="18" charset="0"/>
                <a:cs typeface="Times New Roman" panose="02020603050405020304" pitchFamily="18" charset="0"/>
              </a:rPr>
              <a:t> </a:t>
            </a:r>
          </a:p>
        </p:txBody>
      </p:sp>
      <p:sp>
        <p:nvSpPr>
          <p:cNvPr id="103428" name="Text Box 4"/>
          <p:cNvSpPr txBox="1">
            <a:spLocks noChangeArrowheads="1"/>
          </p:cNvSpPr>
          <p:nvPr/>
        </p:nvSpPr>
        <p:spPr bwMode="auto">
          <a:xfrm>
            <a:off x="1066800" y="5943600"/>
            <a:ext cx="5527675" cy="457200"/>
          </a:xfrm>
          <a:prstGeom prst="rect">
            <a:avLst/>
          </a:prstGeom>
          <a:noFill/>
          <a:ln w="9525">
            <a:noFill/>
            <a:miter lim="800000"/>
            <a:headEnd/>
            <a:tailEnd/>
          </a:ln>
          <a:effectLst/>
        </p:spPr>
        <p:txBody>
          <a:bodyPr wrap="none">
            <a:spAutoFit/>
          </a:bodyPr>
          <a:lstStyle/>
          <a:p>
            <a:pPr eaLnBrk="0" hangingPunct="0"/>
            <a:r>
              <a:rPr lang="en-US" sz="2400" b="1">
                <a:solidFill>
                  <a:schemeClr val="folHlink"/>
                </a:solidFill>
                <a:latin typeface="Times New Roman" pitchFamily="18" charset="0"/>
              </a:rPr>
              <a:t>  </a:t>
            </a:r>
            <a:r>
              <a:rPr lang="en-US" sz="2000" b="1">
                <a:latin typeface="Times New Roman" pitchFamily="18" charset="0"/>
              </a:rPr>
              <a:t>Connecting CPU and memory using three buses</a:t>
            </a:r>
          </a:p>
        </p:txBody>
      </p:sp>
      <p:pic>
        <p:nvPicPr>
          <p:cNvPr id="103429" name="Picture 5"/>
          <p:cNvPicPr>
            <a:picLocks noChangeAspect="1" noChangeArrowheads="1"/>
          </p:cNvPicPr>
          <p:nvPr/>
        </p:nvPicPr>
        <p:blipFill>
          <a:blip r:embed="rId3"/>
          <a:srcRect/>
          <a:stretch>
            <a:fillRect/>
          </a:stretch>
        </p:blipFill>
        <p:spPr bwMode="auto">
          <a:xfrm>
            <a:off x="423863" y="4227474"/>
            <a:ext cx="8262937" cy="2323563"/>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A1A6BA4E-CDAE-4DEF-A7CA-99055C502B84}" type="slidenum">
              <a:rPr lang="en-US" smtClean="0"/>
              <a:pPr/>
              <a:t>35</a:t>
            </a:fld>
            <a:endParaRPr lang="en-US"/>
          </a:p>
        </p:txBody>
      </p:sp>
    </p:spTree>
    <p:extLst>
      <p:ext uri="{BB962C8B-B14F-4D97-AF65-F5344CB8AC3E}">
        <p14:creationId xmlns:p14="http://schemas.microsoft.com/office/powerpoint/2010/main" val="86119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arn(inVertical)">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3427">
                                            <p:txEl>
                                              <p:pRg st="2" end="2"/>
                                            </p:txEl>
                                          </p:spTgt>
                                        </p:tgtEl>
                                        <p:attrNameLst>
                                          <p:attrName>style.visibility</p:attrName>
                                        </p:attrNameLst>
                                      </p:cBhvr>
                                      <p:to>
                                        <p:strVal val="visible"/>
                                      </p:to>
                                    </p:set>
                                    <p:animEffect transition="in" filter="barn(inVertical)">
                                      <p:cBhvr>
                                        <p:cTn id="12" dur="500"/>
                                        <p:tgtEl>
                                          <p:spTgt spid="1034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3427">
                                            <p:txEl>
                                              <p:pRg st="1" end="1"/>
                                            </p:txEl>
                                          </p:spTgt>
                                        </p:tgtEl>
                                        <p:attrNameLst>
                                          <p:attrName>style.visibility</p:attrName>
                                        </p:attrNameLst>
                                      </p:cBhvr>
                                      <p:to>
                                        <p:strVal val="visible"/>
                                      </p:to>
                                    </p:set>
                                    <p:animEffect transition="in" filter="barn(inVertical)">
                                      <p:cBhvr>
                                        <p:cTn id="17" dur="500"/>
                                        <p:tgtEl>
                                          <p:spTgt spid="1034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3429"/>
                                        </p:tgtEl>
                                        <p:attrNameLst>
                                          <p:attrName>style.visibility</p:attrName>
                                        </p:attrNameLst>
                                      </p:cBhvr>
                                      <p:to>
                                        <p:strVal val="visible"/>
                                      </p:to>
                                    </p:set>
                                    <p:anim calcmode="lin" valueType="num">
                                      <p:cBhvr additive="base">
                                        <p:cTn id="22" dur="500" fill="hold"/>
                                        <p:tgtEl>
                                          <p:spTgt spid="103429"/>
                                        </p:tgtEl>
                                        <p:attrNameLst>
                                          <p:attrName>ppt_x</p:attrName>
                                        </p:attrNameLst>
                                      </p:cBhvr>
                                      <p:tavLst>
                                        <p:tav tm="0">
                                          <p:val>
                                            <p:strVal val="#ppt_x"/>
                                          </p:val>
                                        </p:tav>
                                        <p:tav tm="100000">
                                          <p:val>
                                            <p:strVal val="#ppt_x"/>
                                          </p:val>
                                        </p:tav>
                                      </p:tavLst>
                                    </p:anim>
                                    <p:anim calcmode="lin" valueType="num">
                                      <p:cBhvr additive="base">
                                        <p:cTn id="23" dur="500" fill="hold"/>
                                        <p:tgtEl>
                                          <p:spTgt spid="103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457200" y="990600"/>
            <a:ext cx="8077200" cy="5509200"/>
          </a:xfrm>
          <a:prstGeom prst="rect">
            <a:avLst/>
          </a:prstGeom>
          <a:noFill/>
          <a:ln w="9525">
            <a:noFill/>
            <a:miter lim="800000"/>
            <a:headEnd/>
            <a:tailEnd/>
          </a:ln>
          <a:effectLst/>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BUS STRUCTURE</a:t>
            </a:r>
          </a:p>
          <a:p>
            <a:endParaRPr lang="en-US" sz="2000" b="1" u="sng" dirty="0">
              <a:latin typeface="Times New Roman" panose="02020603050405020304" pitchFamily="18" charset="0"/>
              <a:cs typeface="Times New Roman" panose="02020603050405020304" pitchFamily="18" charset="0"/>
            </a:endParaRPr>
          </a:p>
          <a:p>
            <a:pPr>
              <a:buFontTx/>
              <a:buChar char="•"/>
            </a:pPr>
            <a:r>
              <a:rPr lang="en-US" sz="2000" b="1" dirty="0" smtClean="0">
                <a:latin typeface="Times New Roman" panose="02020603050405020304" pitchFamily="18" charset="0"/>
                <a:cs typeface="Times New Roman" panose="02020603050405020304" pitchFamily="18" charset="0"/>
              </a:rPr>
              <a:t>Single </a:t>
            </a:r>
            <a:r>
              <a:rPr lang="en-US" sz="2000" b="1" dirty="0">
                <a:latin typeface="Times New Roman" panose="02020603050405020304" pitchFamily="18" charset="0"/>
                <a:cs typeface="Times New Roman" panose="02020603050405020304" pitchFamily="18" charset="0"/>
              </a:rPr>
              <a:t>bus structure</a:t>
            </a:r>
            <a:r>
              <a:rPr lang="en-US" sz="2000" dirty="0">
                <a:latin typeface="Times New Roman" panose="02020603050405020304" pitchFamily="18" charset="0"/>
                <a:cs typeface="Times New Roman" panose="02020603050405020304" pitchFamily="18" charset="0"/>
              </a:rPr>
              <a:t>: Common bus used to communicate between peripherals and microprocessor</a:t>
            </a: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Single Bus Structure</a:t>
            </a:r>
          </a:p>
          <a:p>
            <a:pPr>
              <a:buFontTx/>
              <a:buChar char="•"/>
            </a:pPr>
            <a:endParaRPr lang="en-US" sz="2000" b="1"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p:txBody>
      </p:sp>
      <p:grpSp>
        <p:nvGrpSpPr>
          <p:cNvPr id="2" name="Group 6"/>
          <p:cNvGrpSpPr>
            <a:grpSpLocks/>
          </p:cNvGrpSpPr>
          <p:nvPr/>
        </p:nvGrpSpPr>
        <p:grpSpPr bwMode="auto">
          <a:xfrm>
            <a:off x="914400" y="3657600"/>
            <a:ext cx="7315200" cy="2270125"/>
            <a:chOff x="1980" y="5676"/>
            <a:chExt cx="8460" cy="3060"/>
          </a:xfrm>
        </p:grpSpPr>
        <p:sp>
          <p:nvSpPr>
            <p:cNvPr id="74759" name="AutoShape 7"/>
            <p:cNvSpPr>
              <a:spLocks noChangeArrowheads="1"/>
            </p:cNvSpPr>
            <p:nvPr/>
          </p:nvSpPr>
          <p:spPr bwMode="auto">
            <a:xfrm>
              <a:off x="1980" y="7116"/>
              <a:ext cx="8460" cy="1620"/>
            </a:xfrm>
            <a:prstGeom prst="leftRightArrow">
              <a:avLst>
                <a:gd name="adj1" fmla="val 38889"/>
                <a:gd name="adj2" fmla="val 44268"/>
              </a:avLst>
            </a:prstGeom>
            <a:solidFill>
              <a:srgbClr val="FFFFFF"/>
            </a:solidFill>
            <a:ln w="9525">
              <a:solidFill>
                <a:srgbClr val="000000"/>
              </a:solidFill>
              <a:miter lim="800000"/>
              <a:headEnd/>
              <a:tailEnd/>
            </a:ln>
          </p:spPr>
          <p:txBody>
            <a:bodyPr/>
            <a:lstStyle/>
            <a:p>
              <a:endParaRPr lang="en-US"/>
            </a:p>
          </p:txBody>
        </p:sp>
        <p:sp>
          <p:nvSpPr>
            <p:cNvPr id="74760" name="Rectangle 8"/>
            <p:cNvSpPr>
              <a:spLocks noChangeArrowheads="1"/>
            </p:cNvSpPr>
            <p:nvPr/>
          </p:nvSpPr>
          <p:spPr bwMode="auto">
            <a:xfrm>
              <a:off x="3060" y="5676"/>
              <a:ext cx="1080" cy="540"/>
            </a:xfrm>
            <a:prstGeom prst="rect">
              <a:avLst/>
            </a:prstGeom>
            <a:solidFill>
              <a:srgbClr val="FFFFFF"/>
            </a:solidFill>
            <a:ln w="9525">
              <a:solidFill>
                <a:srgbClr val="000000"/>
              </a:solidFill>
              <a:miter lim="800000"/>
              <a:headEnd/>
              <a:tailEnd/>
            </a:ln>
          </p:spPr>
          <p:txBody>
            <a:bodyPr/>
            <a:lstStyle/>
            <a:p>
              <a:pPr eaLnBrk="0" hangingPunct="0"/>
              <a:r>
                <a:rPr lang="en-US" b="1">
                  <a:latin typeface="Times New Roman" pitchFamily="18" charset="0"/>
                </a:rPr>
                <a:t>INPUT</a:t>
              </a:r>
            </a:p>
          </p:txBody>
        </p:sp>
        <p:sp>
          <p:nvSpPr>
            <p:cNvPr id="74761" name="Rectangle 9"/>
            <p:cNvSpPr>
              <a:spLocks noChangeArrowheads="1"/>
            </p:cNvSpPr>
            <p:nvPr/>
          </p:nvSpPr>
          <p:spPr bwMode="auto">
            <a:xfrm>
              <a:off x="4320" y="5676"/>
              <a:ext cx="1800" cy="540"/>
            </a:xfrm>
            <a:prstGeom prst="rect">
              <a:avLst/>
            </a:prstGeom>
            <a:solidFill>
              <a:srgbClr val="FFFFFF"/>
            </a:solidFill>
            <a:ln w="9525">
              <a:solidFill>
                <a:srgbClr val="000000"/>
              </a:solidFill>
              <a:miter lim="800000"/>
              <a:headEnd/>
              <a:tailEnd/>
            </a:ln>
          </p:spPr>
          <p:txBody>
            <a:bodyPr/>
            <a:lstStyle/>
            <a:p>
              <a:pPr eaLnBrk="0" hangingPunct="0"/>
              <a:r>
                <a:rPr lang="en-US" b="1" dirty="0">
                  <a:latin typeface="Times New Roman" pitchFamily="18" charset="0"/>
                </a:rPr>
                <a:t>   MEMORY</a:t>
              </a:r>
            </a:p>
          </p:txBody>
        </p:sp>
        <p:sp>
          <p:nvSpPr>
            <p:cNvPr id="74762" name="Rectangle 10"/>
            <p:cNvSpPr>
              <a:spLocks noChangeArrowheads="1"/>
            </p:cNvSpPr>
            <p:nvPr/>
          </p:nvSpPr>
          <p:spPr bwMode="auto">
            <a:xfrm>
              <a:off x="6300" y="5676"/>
              <a:ext cx="1800" cy="540"/>
            </a:xfrm>
            <a:prstGeom prst="rect">
              <a:avLst/>
            </a:prstGeom>
            <a:solidFill>
              <a:srgbClr val="FFFFFF"/>
            </a:solidFill>
            <a:ln w="9525">
              <a:solidFill>
                <a:srgbClr val="000000"/>
              </a:solidFill>
              <a:miter lim="800000"/>
              <a:headEnd/>
              <a:tailEnd/>
            </a:ln>
          </p:spPr>
          <p:txBody>
            <a:bodyPr/>
            <a:lstStyle/>
            <a:p>
              <a:pPr eaLnBrk="0" hangingPunct="0"/>
              <a:r>
                <a:rPr lang="en-US" sz="1600" b="1">
                  <a:latin typeface="Times New Roman" pitchFamily="18" charset="0"/>
                </a:rPr>
                <a:t>PROCESSOR</a:t>
              </a:r>
            </a:p>
          </p:txBody>
        </p:sp>
        <p:sp>
          <p:nvSpPr>
            <p:cNvPr id="74763" name="Rectangle 11"/>
            <p:cNvSpPr>
              <a:spLocks noChangeArrowheads="1"/>
            </p:cNvSpPr>
            <p:nvPr/>
          </p:nvSpPr>
          <p:spPr bwMode="auto">
            <a:xfrm>
              <a:off x="8280" y="5676"/>
              <a:ext cx="1440" cy="540"/>
            </a:xfrm>
            <a:prstGeom prst="rect">
              <a:avLst/>
            </a:prstGeom>
            <a:solidFill>
              <a:srgbClr val="FFFFFF"/>
            </a:solidFill>
            <a:ln w="9525">
              <a:solidFill>
                <a:srgbClr val="000000"/>
              </a:solidFill>
              <a:miter lim="800000"/>
              <a:headEnd/>
              <a:tailEnd/>
            </a:ln>
          </p:spPr>
          <p:txBody>
            <a:bodyPr/>
            <a:lstStyle/>
            <a:p>
              <a:pPr eaLnBrk="0" hangingPunct="0"/>
              <a:r>
                <a:rPr lang="en-US" b="1">
                  <a:latin typeface="Times New Roman" pitchFamily="18" charset="0"/>
                </a:rPr>
                <a:t>OUTPUT</a:t>
              </a:r>
            </a:p>
          </p:txBody>
        </p:sp>
        <p:sp>
          <p:nvSpPr>
            <p:cNvPr id="74764" name="AutoShape 12"/>
            <p:cNvSpPr>
              <a:spLocks noChangeArrowheads="1"/>
            </p:cNvSpPr>
            <p:nvPr/>
          </p:nvSpPr>
          <p:spPr bwMode="auto">
            <a:xfrm>
              <a:off x="3240" y="6216"/>
              <a:ext cx="540" cy="1440"/>
            </a:xfrm>
            <a:prstGeom prst="downArrow">
              <a:avLst>
                <a:gd name="adj1" fmla="val 50000"/>
                <a:gd name="adj2" fmla="val 66667"/>
              </a:avLst>
            </a:prstGeom>
            <a:solidFill>
              <a:srgbClr val="FFFFFF"/>
            </a:solidFill>
            <a:ln w="9525">
              <a:solidFill>
                <a:srgbClr val="000000"/>
              </a:solidFill>
              <a:miter lim="800000"/>
              <a:headEnd/>
              <a:tailEnd/>
            </a:ln>
          </p:spPr>
          <p:txBody>
            <a:bodyPr/>
            <a:lstStyle/>
            <a:p>
              <a:endParaRPr lang="en-US"/>
            </a:p>
          </p:txBody>
        </p:sp>
        <p:sp>
          <p:nvSpPr>
            <p:cNvPr id="74765" name="AutoShape 13"/>
            <p:cNvSpPr>
              <a:spLocks noChangeArrowheads="1"/>
            </p:cNvSpPr>
            <p:nvPr/>
          </p:nvSpPr>
          <p:spPr bwMode="auto">
            <a:xfrm>
              <a:off x="5040" y="6216"/>
              <a:ext cx="360" cy="1440"/>
            </a:xfrm>
            <a:prstGeom prst="upDownArrow">
              <a:avLst>
                <a:gd name="adj1" fmla="val 50000"/>
                <a:gd name="adj2" fmla="val 80000"/>
              </a:avLst>
            </a:prstGeom>
            <a:solidFill>
              <a:srgbClr val="FFFFFF"/>
            </a:solidFill>
            <a:ln w="9525">
              <a:solidFill>
                <a:srgbClr val="000000"/>
              </a:solidFill>
              <a:miter lim="800000"/>
              <a:headEnd/>
              <a:tailEnd/>
            </a:ln>
          </p:spPr>
          <p:txBody>
            <a:bodyPr/>
            <a:lstStyle/>
            <a:p>
              <a:endParaRPr lang="en-US"/>
            </a:p>
          </p:txBody>
        </p:sp>
        <p:sp>
          <p:nvSpPr>
            <p:cNvPr id="74766" name="AutoShape 14"/>
            <p:cNvSpPr>
              <a:spLocks noChangeArrowheads="1"/>
            </p:cNvSpPr>
            <p:nvPr/>
          </p:nvSpPr>
          <p:spPr bwMode="auto">
            <a:xfrm>
              <a:off x="7020" y="6216"/>
              <a:ext cx="360" cy="1440"/>
            </a:xfrm>
            <a:prstGeom prst="upDownArrow">
              <a:avLst>
                <a:gd name="adj1" fmla="val 50000"/>
                <a:gd name="adj2" fmla="val 80000"/>
              </a:avLst>
            </a:prstGeom>
            <a:solidFill>
              <a:srgbClr val="FFFFFF"/>
            </a:solidFill>
            <a:ln w="9525">
              <a:solidFill>
                <a:srgbClr val="000000"/>
              </a:solidFill>
              <a:miter lim="800000"/>
              <a:headEnd/>
              <a:tailEnd/>
            </a:ln>
          </p:spPr>
          <p:txBody>
            <a:bodyPr/>
            <a:lstStyle/>
            <a:p>
              <a:endParaRPr lang="en-US"/>
            </a:p>
          </p:txBody>
        </p:sp>
        <p:sp>
          <p:nvSpPr>
            <p:cNvPr id="74767" name="AutoShape 15"/>
            <p:cNvSpPr>
              <a:spLocks noChangeArrowheads="1"/>
            </p:cNvSpPr>
            <p:nvPr/>
          </p:nvSpPr>
          <p:spPr bwMode="auto">
            <a:xfrm rot="10800000">
              <a:off x="8820" y="6216"/>
              <a:ext cx="540" cy="1440"/>
            </a:xfrm>
            <a:prstGeom prst="downArrow">
              <a:avLst>
                <a:gd name="adj1" fmla="val 50000"/>
                <a:gd name="adj2" fmla="val 66667"/>
              </a:avLst>
            </a:prstGeom>
            <a:solidFill>
              <a:srgbClr val="FFFFFF"/>
            </a:solidFill>
            <a:ln w="9525">
              <a:solidFill>
                <a:srgbClr val="000000"/>
              </a:solidFill>
              <a:miter lim="800000"/>
              <a:headEnd/>
              <a:tailEnd/>
            </a:ln>
          </p:spPr>
          <p:txBody>
            <a:bodyPr/>
            <a:lstStyle/>
            <a:p>
              <a:endParaRPr lang="en-US"/>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36</a:t>
            </a:fld>
            <a:endParaRPr lang="en-US"/>
          </a:p>
        </p:txBody>
      </p:sp>
    </p:spTree>
    <p:extLst>
      <p:ext uri="{BB962C8B-B14F-4D97-AF65-F5344CB8AC3E}">
        <p14:creationId xmlns:p14="http://schemas.microsoft.com/office/powerpoint/2010/main" val="36238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533400" y="1295400"/>
            <a:ext cx="7848600" cy="2646878"/>
          </a:xfrm>
          <a:prstGeom prst="rect">
            <a:avLst/>
          </a:prstGeom>
          <a:noFill/>
          <a:ln w="9525">
            <a:noFill/>
            <a:miter lim="800000"/>
            <a:headEnd/>
            <a:tailEnd/>
          </a:ln>
          <a:effectLst/>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TWO BUS STRUCTURE:</a:t>
            </a:r>
          </a:p>
          <a:p>
            <a:pPr algn="just"/>
            <a:endParaRPr lang="en-US" dirty="0">
              <a:latin typeface="Times New Roman" panose="02020603050405020304" pitchFamily="18" charset="0"/>
              <a:cs typeface="Times New Roman" panose="02020603050405020304" pitchFamily="18" charset="0"/>
            </a:endParaRPr>
          </a:p>
          <a:p>
            <a:pPr algn="just">
              <a:buFontTx/>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One bus can be used to fetch instruction other can be used to fetch data, required for execution. </a:t>
            </a:r>
            <a:endParaRPr lang="en-US" sz="2400" dirty="0" smtClean="0">
              <a:latin typeface="Times New Roman" panose="02020603050405020304" pitchFamily="18" charset="0"/>
              <a:cs typeface="Times New Roman" panose="02020603050405020304" pitchFamily="18" charset="0"/>
            </a:endParaRPr>
          </a:p>
          <a:p>
            <a:pPr algn="just">
              <a:buFontTx/>
              <a:buChar char="•"/>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bus is said to perform two distinct functions </a:t>
            </a:r>
            <a:endParaRPr lang="en-GB" sz="2400" dirty="0" smtClean="0">
              <a:latin typeface="Times New Roman" panose="02020603050405020304" pitchFamily="18" charset="0"/>
              <a:cs typeface="Times New Roman" panose="02020603050405020304" pitchFamily="18" charset="0"/>
            </a:endParaRPr>
          </a:p>
          <a:p>
            <a:pPr algn="just">
              <a:buFontTx/>
              <a:buChar char="•"/>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main advantage of this structure is good operating speed but on account of more cost</a:t>
            </a:r>
            <a:r>
              <a:rPr lang="en-GB"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36813"/>
            <a:ext cx="7992888" cy="236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37</a:t>
            </a:fld>
            <a:endParaRPr lang="en-US"/>
          </a:p>
        </p:txBody>
      </p:sp>
    </p:spTree>
    <p:extLst>
      <p:ext uri="{BB962C8B-B14F-4D97-AF65-F5344CB8AC3E}">
        <p14:creationId xmlns:p14="http://schemas.microsoft.com/office/powerpoint/2010/main" val="38547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A6BA4E-CDAE-4DEF-A7CA-99055C502B84}" type="slidenum">
              <a:rPr lang="en-US" smtClean="0"/>
              <a:pPr/>
              <a:t>38</a:t>
            </a:fld>
            <a:endParaRPr lang="en-US"/>
          </a:p>
        </p:txBody>
      </p:sp>
      <p:pic>
        <p:nvPicPr>
          <p:cNvPr id="3" name="Picture 2"/>
          <p:cNvPicPr>
            <a:picLocks noChangeAspect="1" noChangeArrowheads="1"/>
          </p:cNvPicPr>
          <p:nvPr/>
        </p:nvPicPr>
        <p:blipFill>
          <a:blip r:embed="rId2"/>
          <a:srcRect/>
          <a:stretch>
            <a:fillRect/>
          </a:stretch>
        </p:blipFill>
        <p:spPr bwMode="auto">
          <a:xfrm>
            <a:off x="1571604" y="1571612"/>
            <a:ext cx="5786478" cy="5506264"/>
          </a:xfrm>
          <a:prstGeom prst="rect">
            <a:avLst/>
          </a:prstGeom>
          <a:noFill/>
          <a:ln w="9525">
            <a:noFill/>
            <a:miter lim="800000"/>
            <a:headEnd/>
            <a:tailEnd/>
          </a:ln>
          <a:effectLst/>
        </p:spPr>
      </p:pic>
      <p:sp>
        <p:nvSpPr>
          <p:cNvPr id="4" name="Rectangle 3"/>
          <p:cNvSpPr/>
          <p:nvPr/>
        </p:nvSpPr>
        <p:spPr>
          <a:xfrm>
            <a:off x="539552" y="669121"/>
            <a:ext cx="7848872" cy="646331"/>
          </a:xfrm>
          <a:prstGeom prst="rect">
            <a:avLst/>
          </a:prstGeom>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MULTI BUS STRUCTURE</a:t>
            </a:r>
          </a:p>
          <a:p>
            <a:r>
              <a:rPr lang="en-US" dirty="0">
                <a:latin typeface="Times New Roman" panose="02020603050405020304" pitchFamily="18" charset="0"/>
                <a:cs typeface="Times New Roman" panose="02020603050405020304" pitchFamily="18" charset="0"/>
              </a:rPr>
              <a:t>To improve performance multi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bus structure can be used.</a:t>
            </a:r>
          </a:p>
        </p:txBody>
      </p:sp>
    </p:spTree>
    <p:extLst>
      <p:ext uri="{BB962C8B-B14F-4D97-AF65-F5344CB8AC3E}">
        <p14:creationId xmlns:p14="http://schemas.microsoft.com/office/powerpoint/2010/main" val="1456791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011" name="Group 211"/>
          <p:cNvGraphicFramePr>
            <a:graphicFrameLocks noGrp="1"/>
          </p:cNvGraphicFramePr>
          <p:nvPr>
            <p:extLst>
              <p:ext uri="{D42A27DB-BD31-4B8C-83A1-F6EECF244321}">
                <p14:modId xmlns:p14="http://schemas.microsoft.com/office/powerpoint/2010/main" val="761487539"/>
              </p:ext>
            </p:extLst>
          </p:nvPr>
        </p:nvGraphicFramePr>
        <p:xfrm>
          <a:off x="5867400" y="1636713"/>
          <a:ext cx="2016968" cy="4297680"/>
        </p:xfrm>
        <a:graphic>
          <a:graphicData uri="http://schemas.openxmlformats.org/drawingml/2006/table">
            <a:tbl>
              <a:tblPr/>
              <a:tblGrid>
                <a:gridCol w="386502">
                  <a:extLst>
                    <a:ext uri="{9D8B030D-6E8A-4147-A177-3AD203B41FA5}">
                      <a16:colId xmlns="" xmlns:a16="http://schemas.microsoft.com/office/drawing/2014/main" val="20000"/>
                    </a:ext>
                  </a:extLst>
                </a:gridCol>
                <a:gridCol w="369324">
                  <a:extLst>
                    <a:ext uri="{9D8B030D-6E8A-4147-A177-3AD203B41FA5}">
                      <a16:colId xmlns="" xmlns:a16="http://schemas.microsoft.com/office/drawing/2014/main" val="20001"/>
                    </a:ext>
                  </a:extLst>
                </a:gridCol>
                <a:gridCol w="343557">
                  <a:extLst>
                    <a:ext uri="{9D8B030D-6E8A-4147-A177-3AD203B41FA5}">
                      <a16:colId xmlns="" xmlns:a16="http://schemas.microsoft.com/office/drawing/2014/main" val="20002"/>
                    </a:ext>
                  </a:extLst>
                </a:gridCol>
                <a:gridCol w="917585">
                  <a:extLst>
                    <a:ext uri="{9D8B030D-6E8A-4147-A177-3AD203B41FA5}">
                      <a16:colId xmlns="" xmlns:a16="http://schemas.microsoft.com/office/drawing/2014/main" val="20003"/>
                    </a:ext>
                  </a:extLst>
                </a:gridCol>
              </a:tblGrid>
              <a:tr h="36000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a:t>
                      </a:r>
                      <a:r>
                        <a:rPr kumimoji="0" lang="en-US" sz="12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a:t>
                      </a:r>
                      <a:r>
                        <a:rPr kumimoji="0" lang="en-US" sz="12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Selected location</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60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r>
                        <a:rPr kumimoji="0" lang="en-US" sz="1200" b="0" i="0" u="none" strike="noStrike" cap="none" normalizeH="0" baseline="30000">
                          <a:ln>
                            <a:noFill/>
                          </a:ln>
                          <a:solidFill>
                            <a:schemeClr val="tx1"/>
                          </a:solidFill>
                          <a:effectLst/>
                          <a:latin typeface="Times New Roman" pitchFamily="18" charset="0"/>
                          <a:cs typeface="Times New Roman" pitchFamily="18" charset="0"/>
                        </a:rPr>
                        <a:t>th</a:t>
                      </a:r>
                      <a:r>
                        <a:rPr kumimoji="0" lang="en-US" sz="1200" b="0" i="0" u="none" strike="noStrike" cap="none" normalizeH="0" baseline="0">
                          <a:ln>
                            <a:noFill/>
                          </a:ln>
                          <a:solidFill>
                            <a:schemeClr val="tx1"/>
                          </a:solidFill>
                          <a:effectLst/>
                          <a:latin typeface="Times New Roman" pitchFamily="18" charset="0"/>
                          <a:cs typeface="Times New Roman" pitchFamily="18" charset="0"/>
                        </a:rPr>
                        <a:t> Location</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160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r>
                        <a:rPr kumimoji="0" lang="en-US" sz="1200" b="0" i="0" u="none" strike="noStrike" cap="none" normalizeH="0" baseline="30000">
                          <a:ln>
                            <a:noFill/>
                          </a:ln>
                          <a:solidFill>
                            <a:schemeClr val="tx1"/>
                          </a:solidFill>
                          <a:effectLst/>
                          <a:latin typeface="Times New Roman" pitchFamily="18" charset="0"/>
                          <a:cs typeface="Times New Roman" pitchFamily="18" charset="0"/>
                        </a:rPr>
                        <a:t>st</a:t>
                      </a:r>
                      <a:r>
                        <a:rPr kumimoji="0" lang="en-US" sz="1200" b="0" i="0" u="none" strike="noStrike" cap="none" normalizeH="0" baseline="0">
                          <a:ln>
                            <a:noFill/>
                          </a:ln>
                          <a:solidFill>
                            <a:schemeClr val="tx1"/>
                          </a:solidFill>
                          <a:effectLst/>
                          <a:latin typeface="Times New Roman" pitchFamily="18" charset="0"/>
                          <a:cs typeface="Times New Roman" pitchFamily="18" charset="0"/>
                        </a:rPr>
                        <a:t> Location</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08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77014" name="Rectangle 214"/>
          <p:cNvSpPr>
            <a:spLocks noChangeArrowheads="1"/>
          </p:cNvSpPr>
          <p:nvPr/>
        </p:nvSpPr>
        <p:spPr bwMode="auto">
          <a:xfrm>
            <a:off x="990600" y="2895597"/>
            <a:ext cx="1447800" cy="1524000"/>
          </a:xfrm>
          <a:prstGeom prst="rect">
            <a:avLst/>
          </a:prstGeom>
          <a:solidFill>
            <a:schemeClr val="accent1"/>
          </a:solidFill>
          <a:ln w="9525">
            <a:solidFill>
              <a:schemeClr val="tx1"/>
            </a:solidFill>
            <a:miter lim="800000"/>
            <a:headEnd/>
            <a:tailEnd/>
          </a:ln>
          <a:effectLst/>
        </p:spPr>
        <p:txBody>
          <a:bodyPr wrap="none" anchor="ctr"/>
          <a:lstStyle/>
          <a:p>
            <a:endParaRPr lang="en-US" b="1"/>
          </a:p>
        </p:txBody>
      </p:sp>
      <p:sp>
        <p:nvSpPr>
          <p:cNvPr id="77015" name="Rectangle 215"/>
          <p:cNvSpPr>
            <a:spLocks noChangeArrowheads="1"/>
          </p:cNvSpPr>
          <p:nvPr/>
        </p:nvSpPr>
        <p:spPr bwMode="auto">
          <a:xfrm>
            <a:off x="3505200" y="2895597"/>
            <a:ext cx="1447800" cy="1447800"/>
          </a:xfrm>
          <a:prstGeom prst="rect">
            <a:avLst/>
          </a:prstGeom>
          <a:solidFill>
            <a:schemeClr val="accent1"/>
          </a:solidFill>
          <a:ln w="9525">
            <a:solidFill>
              <a:schemeClr val="tx1"/>
            </a:solidFill>
            <a:miter lim="800000"/>
            <a:headEnd/>
            <a:tailEnd/>
          </a:ln>
          <a:effectLst/>
        </p:spPr>
        <p:txBody>
          <a:bodyPr wrap="none"/>
          <a:lstStyle/>
          <a:p>
            <a:pPr algn="ctr"/>
            <a:endParaRPr lang="en-US" b="1"/>
          </a:p>
        </p:txBody>
      </p:sp>
      <p:sp>
        <p:nvSpPr>
          <p:cNvPr id="77016" name="Line 216"/>
          <p:cNvSpPr>
            <a:spLocks noChangeShapeType="1"/>
          </p:cNvSpPr>
          <p:nvPr/>
        </p:nvSpPr>
        <p:spPr bwMode="auto">
          <a:xfrm>
            <a:off x="1371600" y="4419597"/>
            <a:ext cx="0" cy="1219200"/>
          </a:xfrm>
          <a:prstGeom prst="line">
            <a:avLst/>
          </a:prstGeom>
          <a:noFill/>
          <a:ln w="9525">
            <a:solidFill>
              <a:schemeClr val="tx1"/>
            </a:solidFill>
            <a:round/>
            <a:headEnd/>
            <a:tailEnd/>
          </a:ln>
          <a:effectLst/>
        </p:spPr>
        <p:txBody>
          <a:bodyPr/>
          <a:lstStyle/>
          <a:p>
            <a:endParaRPr lang="en-US" b="1"/>
          </a:p>
        </p:txBody>
      </p:sp>
      <p:sp>
        <p:nvSpPr>
          <p:cNvPr id="77017" name="Line 217"/>
          <p:cNvSpPr>
            <a:spLocks noChangeShapeType="1"/>
          </p:cNvSpPr>
          <p:nvPr/>
        </p:nvSpPr>
        <p:spPr bwMode="auto">
          <a:xfrm>
            <a:off x="1371600" y="5638797"/>
            <a:ext cx="2743200" cy="0"/>
          </a:xfrm>
          <a:prstGeom prst="line">
            <a:avLst/>
          </a:prstGeom>
          <a:noFill/>
          <a:ln w="9525">
            <a:solidFill>
              <a:schemeClr val="tx1"/>
            </a:solidFill>
            <a:round/>
            <a:headEnd/>
            <a:tailEnd/>
          </a:ln>
          <a:effectLst/>
        </p:spPr>
        <p:txBody>
          <a:bodyPr/>
          <a:lstStyle/>
          <a:p>
            <a:endParaRPr lang="en-US" b="1"/>
          </a:p>
        </p:txBody>
      </p:sp>
      <p:sp>
        <p:nvSpPr>
          <p:cNvPr id="77018" name="Line 218"/>
          <p:cNvSpPr>
            <a:spLocks noChangeShapeType="1"/>
          </p:cNvSpPr>
          <p:nvPr/>
        </p:nvSpPr>
        <p:spPr bwMode="auto">
          <a:xfrm flipV="1">
            <a:off x="4114800" y="4343397"/>
            <a:ext cx="0" cy="1295400"/>
          </a:xfrm>
          <a:prstGeom prst="line">
            <a:avLst/>
          </a:prstGeom>
          <a:noFill/>
          <a:ln w="9525">
            <a:solidFill>
              <a:schemeClr val="tx1"/>
            </a:solidFill>
            <a:round/>
            <a:headEnd/>
            <a:tailEnd/>
          </a:ln>
          <a:effectLst/>
        </p:spPr>
        <p:txBody>
          <a:bodyPr/>
          <a:lstStyle/>
          <a:p>
            <a:endParaRPr lang="en-US" b="1"/>
          </a:p>
        </p:txBody>
      </p:sp>
      <p:sp>
        <p:nvSpPr>
          <p:cNvPr id="77019" name="Line 219"/>
          <p:cNvSpPr>
            <a:spLocks noChangeShapeType="1"/>
          </p:cNvSpPr>
          <p:nvPr/>
        </p:nvSpPr>
        <p:spPr bwMode="auto">
          <a:xfrm>
            <a:off x="1828800" y="4419597"/>
            <a:ext cx="0" cy="838200"/>
          </a:xfrm>
          <a:prstGeom prst="line">
            <a:avLst/>
          </a:prstGeom>
          <a:noFill/>
          <a:ln w="9525">
            <a:solidFill>
              <a:schemeClr val="tx1"/>
            </a:solidFill>
            <a:round/>
            <a:headEnd/>
            <a:tailEnd/>
          </a:ln>
          <a:effectLst/>
        </p:spPr>
        <p:txBody>
          <a:bodyPr/>
          <a:lstStyle/>
          <a:p>
            <a:endParaRPr lang="en-US" b="1"/>
          </a:p>
        </p:txBody>
      </p:sp>
      <p:sp>
        <p:nvSpPr>
          <p:cNvPr id="77022" name="Line 222"/>
          <p:cNvSpPr>
            <a:spLocks noChangeShapeType="1"/>
          </p:cNvSpPr>
          <p:nvPr/>
        </p:nvSpPr>
        <p:spPr bwMode="auto">
          <a:xfrm>
            <a:off x="1828800" y="5257797"/>
            <a:ext cx="2057400" cy="0"/>
          </a:xfrm>
          <a:prstGeom prst="line">
            <a:avLst/>
          </a:prstGeom>
          <a:noFill/>
          <a:ln w="9525">
            <a:solidFill>
              <a:schemeClr val="tx1"/>
            </a:solidFill>
            <a:round/>
            <a:headEnd/>
            <a:tailEnd/>
          </a:ln>
          <a:effectLst/>
        </p:spPr>
        <p:txBody>
          <a:bodyPr/>
          <a:lstStyle/>
          <a:p>
            <a:endParaRPr lang="en-US" b="1"/>
          </a:p>
        </p:txBody>
      </p:sp>
      <p:sp>
        <p:nvSpPr>
          <p:cNvPr id="77023" name="Line 223"/>
          <p:cNvSpPr>
            <a:spLocks noChangeShapeType="1"/>
          </p:cNvSpPr>
          <p:nvPr/>
        </p:nvSpPr>
        <p:spPr bwMode="auto">
          <a:xfrm flipV="1">
            <a:off x="3886200" y="4343397"/>
            <a:ext cx="0" cy="914400"/>
          </a:xfrm>
          <a:prstGeom prst="line">
            <a:avLst/>
          </a:prstGeom>
          <a:noFill/>
          <a:ln w="9525">
            <a:solidFill>
              <a:schemeClr val="tx1"/>
            </a:solidFill>
            <a:round/>
            <a:headEnd/>
            <a:tailEnd/>
          </a:ln>
          <a:effectLst/>
        </p:spPr>
        <p:txBody>
          <a:bodyPr/>
          <a:lstStyle/>
          <a:p>
            <a:endParaRPr lang="en-US" b="1"/>
          </a:p>
        </p:txBody>
      </p:sp>
      <p:sp>
        <p:nvSpPr>
          <p:cNvPr id="77024" name="Text Box 224"/>
          <p:cNvSpPr txBox="1">
            <a:spLocks noChangeArrowheads="1"/>
          </p:cNvSpPr>
          <p:nvPr/>
        </p:nvSpPr>
        <p:spPr bwMode="auto">
          <a:xfrm>
            <a:off x="4038600" y="4800597"/>
            <a:ext cx="457200" cy="304800"/>
          </a:xfrm>
          <a:prstGeom prst="rect">
            <a:avLst/>
          </a:prstGeom>
          <a:noFill/>
          <a:ln w="9525">
            <a:noFill/>
            <a:miter lim="800000"/>
            <a:headEnd/>
            <a:tailEnd/>
          </a:ln>
          <a:effectLst/>
        </p:spPr>
        <p:txBody>
          <a:bodyPr>
            <a:spAutoFit/>
          </a:bodyPr>
          <a:lstStyle/>
          <a:p>
            <a:pPr>
              <a:spcBef>
                <a:spcPct val="50000"/>
              </a:spcBef>
            </a:pPr>
            <a:r>
              <a:rPr lang="en-US" sz="1400" b="1"/>
              <a:t>D0</a:t>
            </a:r>
          </a:p>
        </p:txBody>
      </p:sp>
      <p:sp>
        <p:nvSpPr>
          <p:cNvPr id="77025" name="Text Box 225"/>
          <p:cNvSpPr txBox="1">
            <a:spLocks noChangeArrowheads="1"/>
          </p:cNvSpPr>
          <p:nvPr/>
        </p:nvSpPr>
        <p:spPr bwMode="auto">
          <a:xfrm>
            <a:off x="990600" y="5029197"/>
            <a:ext cx="457200" cy="304800"/>
          </a:xfrm>
          <a:prstGeom prst="rect">
            <a:avLst/>
          </a:prstGeom>
          <a:noFill/>
          <a:ln w="9525">
            <a:noFill/>
            <a:miter lim="800000"/>
            <a:headEnd/>
            <a:tailEnd/>
          </a:ln>
          <a:effectLst/>
        </p:spPr>
        <p:txBody>
          <a:bodyPr>
            <a:spAutoFit/>
          </a:bodyPr>
          <a:lstStyle/>
          <a:p>
            <a:pPr>
              <a:spcBef>
                <a:spcPct val="50000"/>
              </a:spcBef>
            </a:pPr>
            <a:r>
              <a:rPr lang="en-US" sz="1400" b="1"/>
              <a:t>D0</a:t>
            </a:r>
          </a:p>
        </p:txBody>
      </p:sp>
      <p:sp>
        <p:nvSpPr>
          <p:cNvPr id="77026" name="Text Box 226"/>
          <p:cNvSpPr txBox="1">
            <a:spLocks noChangeArrowheads="1"/>
          </p:cNvSpPr>
          <p:nvPr/>
        </p:nvSpPr>
        <p:spPr bwMode="auto">
          <a:xfrm>
            <a:off x="1524000" y="4952997"/>
            <a:ext cx="457200" cy="304800"/>
          </a:xfrm>
          <a:prstGeom prst="rect">
            <a:avLst/>
          </a:prstGeom>
          <a:noFill/>
          <a:ln w="9525">
            <a:noFill/>
            <a:miter lim="800000"/>
            <a:headEnd/>
            <a:tailEnd/>
          </a:ln>
          <a:effectLst/>
        </p:spPr>
        <p:txBody>
          <a:bodyPr>
            <a:spAutoFit/>
          </a:bodyPr>
          <a:lstStyle/>
          <a:p>
            <a:r>
              <a:rPr lang="en-US" sz="1400" b="1"/>
              <a:t>D7</a:t>
            </a:r>
          </a:p>
        </p:txBody>
      </p:sp>
      <p:sp>
        <p:nvSpPr>
          <p:cNvPr id="77027" name="Text Box 227"/>
          <p:cNvSpPr txBox="1">
            <a:spLocks noChangeArrowheads="1"/>
          </p:cNvSpPr>
          <p:nvPr/>
        </p:nvSpPr>
        <p:spPr bwMode="auto">
          <a:xfrm>
            <a:off x="3581400" y="4876797"/>
            <a:ext cx="457200" cy="304800"/>
          </a:xfrm>
          <a:prstGeom prst="rect">
            <a:avLst/>
          </a:prstGeom>
          <a:noFill/>
          <a:ln w="9525">
            <a:noFill/>
            <a:miter lim="800000"/>
            <a:headEnd/>
            <a:tailEnd/>
          </a:ln>
          <a:effectLst/>
        </p:spPr>
        <p:txBody>
          <a:bodyPr>
            <a:spAutoFit/>
          </a:bodyPr>
          <a:lstStyle/>
          <a:p>
            <a:pPr>
              <a:spcBef>
                <a:spcPct val="50000"/>
              </a:spcBef>
            </a:pPr>
            <a:r>
              <a:rPr lang="en-US" sz="1400" b="1"/>
              <a:t>D7</a:t>
            </a:r>
          </a:p>
        </p:txBody>
      </p:sp>
      <p:sp>
        <p:nvSpPr>
          <p:cNvPr id="77029" name="Text Box 229"/>
          <p:cNvSpPr txBox="1">
            <a:spLocks noChangeArrowheads="1"/>
          </p:cNvSpPr>
          <p:nvPr/>
        </p:nvSpPr>
        <p:spPr bwMode="auto">
          <a:xfrm>
            <a:off x="3657600" y="3428997"/>
            <a:ext cx="1905000" cy="304800"/>
          </a:xfrm>
          <a:prstGeom prst="rect">
            <a:avLst/>
          </a:prstGeom>
          <a:noFill/>
          <a:ln w="9525">
            <a:noFill/>
            <a:miter lim="800000"/>
            <a:headEnd/>
            <a:tailEnd/>
          </a:ln>
          <a:effectLst/>
        </p:spPr>
        <p:txBody>
          <a:bodyPr>
            <a:spAutoFit/>
          </a:bodyPr>
          <a:lstStyle/>
          <a:p>
            <a:pPr>
              <a:spcBef>
                <a:spcPct val="50000"/>
              </a:spcBef>
            </a:pPr>
            <a:r>
              <a:rPr lang="en-US" sz="1400" b="1"/>
              <a:t>PROCESSOR</a:t>
            </a:r>
          </a:p>
        </p:txBody>
      </p:sp>
      <p:sp>
        <p:nvSpPr>
          <p:cNvPr id="77030" name="Text Box 230"/>
          <p:cNvSpPr txBox="1">
            <a:spLocks noChangeArrowheads="1"/>
          </p:cNvSpPr>
          <p:nvPr/>
        </p:nvSpPr>
        <p:spPr bwMode="auto">
          <a:xfrm>
            <a:off x="3581400" y="3124197"/>
            <a:ext cx="609600" cy="366713"/>
          </a:xfrm>
          <a:prstGeom prst="rect">
            <a:avLst/>
          </a:prstGeom>
          <a:noFill/>
          <a:ln w="9525">
            <a:noFill/>
            <a:miter lim="800000"/>
            <a:headEnd/>
            <a:tailEnd/>
          </a:ln>
          <a:effectLst/>
        </p:spPr>
        <p:txBody>
          <a:bodyPr>
            <a:spAutoFit/>
          </a:bodyPr>
          <a:lstStyle/>
          <a:p>
            <a:pPr>
              <a:spcBef>
                <a:spcPct val="50000"/>
              </a:spcBef>
            </a:pPr>
            <a:r>
              <a:rPr lang="en-US" b="1"/>
              <a:t>RD</a:t>
            </a:r>
          </a:p>
        </p:txBody>
      </p:sp>
      <p:sp>
        <p:nvSpPr>
          <p:cNvPr id="77033" name="Line 233"/>
          <p:cNvSpPr>
            <a:spLocks noChangeShapeType="1"/>
          </p:cNvSpPr>
          <p:nvPr/>
        </p:nvSpPr>
        <p:spPr bwMode="auto">
          <a:xfrm>
            <a:off x="3733800" y="3200397"/>
            <a:ext cx="228600" cy="0"/>
          </a:xfrm>
          <a:prstGeom prst="line">
            <a:avLst/>
          </a:prstGeom>
          <a:noFill/>
          <a:ln w="9525">
            <a:solidFill>
              <a:schemeClr val="tx1"/>
            </a:solidFill>
            <a:round/>
            <a:headEnd/>
            <a:tailEnd/>
          </a:ln>
          <a:effectLst/>
        </p:spPr>
        <p:txBody>
          <a:bodyPr/>
          <a:lstStyle/>
          <a:p>
            <a:endParaRPr lang="en-US" b="1"/>
          </a:p>
        </p:txBody>
      </p:sp>
      <p:sp>
        <p:nvSpPr>
          <p:cNvPr id="77034" name="Text Box 234"/>
          <p:cNvSpPr txBox="1">
            <a:spLocks noChangeArrowheads="1"/>
          </p:cNvSpPr>
          <p:nvPr/>
        </p:nvSpPr>
        <p:spPr bwMode="auto">
          <a:xfrm>
            <a:off x="990600" y="3200397"/>
            <a:ext cx="609600" cy="366713"/>
          </a:xfrm>
          <a:prstGeom prst="rect">
            <a:avLst/>
          </a:prstGeom>
          <a:noFill/>
          <a:ln w="9525">
            <a:noFill/>
            <a:miter lim="800000"/>
            <a:headEnd/>
            <a:tailEnd/>
          </a:ln>
          <a:effectLst/>
        </p:spPr>
        <p:txBody>
          <a:bodyPr>
            <a:spAutoFit/>
          </a:bodyPr>
          <a:lstStyle/>
          <a:p>
            <a:pPr>
              <a:spcBef>
                <a:spcPct val="50000"/>
              </a:spcBef>
            </a:pPr>
            <a:r>
              <a:rPr lang="en-US" b="1"/>
              <a:t>CS</a:t>
            </a:r>
          </a:p>
        </p:txBody>
      </p:sp>
      <p:sp>
        <p:nvSpPr>
          <p:cNvPr id="77035" name="Line 235"/>
          <p:cNvSpPr>
            <a:spLocks noChangeShapeType="1"/>
          </p:cNvSpPr>
          <p:nvPr/>
        </p:nvSpPr>
        <p:spPr bwMode="auto">
          <a:xfrm>
            <a:off x="1066800" y="3276597"/>
            <a:ext cx="304800" cy="0"/>
          </a:xfrm>
          <a:prstGeom prst="line">
            <a:avLst/>
          </a:prstGeom>
          <a:noFill/>
          <a:ln w="9525">
            <a:solidFill>
              <a:schemeClr val="tx1"/>
            </a:solidFill>
            <a:round/>
            <a:headEnd/>
            <a:tailEnd/>
          </a:ln>
          <a:effectLst/>
        </p:spPr>
        <p:txBody>
          <a:bodyPr/>
          <a:lstStyle/>
          <a:p>
            <a:endParaRPr lang="en-US" b="1"/>
          </a:p>
        </p:txBody>
      </p:sp>
      <p:sp>
        <p:nvSpPr>
          <p:cNvPr id="77036" name="Text Box 236"/>
          <p:cNvSpPr txBox="1">
            <a:spLocks noChangeArrowheads="1"/>
          </p:cNvSpPr>
          <p:nvPr/>
        </p:nvSpPr>
        <p:spPr bwMode="auto">
          <a:xfrm>
            <a:off x="1828800" y="2971797"/>
            <a:ext cx="685800" cy="304800"/>
          </a:xfrm>
          <a:prstGeom prst="rect">
            <a:avLst/>
          </a:prstGeom>
          <a:noFill/>
          <a:ln w="9525">
            <a:noFill/>
            <a:miter lim="800000"/>
            <a:headEnd/>
            <a:tailEnd/>
          </a:ln>
          <a:effectLst/>
        </p:spPr>
        <p:txBody>
          <a:bodyPr>
            <a:spAutoFit/>
          </a:bodyPr>
          <a:lstStyle/>
          <a:p>
            <a:pPr>
              <a:spcBef>
                <a:spcPct val="50000"/>
              </a:spcBef>
            </a:pPr>
            <a:r>
              <a:rPr lang="en-US" sz="1400" b="1"/>
              <a:t>W/R</a:t>
            </a:r>
          </a:p>
        </p:txBody>
      </p:sp>
      <p:sp>
        <p:nvSpPr>
          <p:cNvPr id="77037" name="Text Box 237"/>
          <p:cNvSpPr txBox="1">
            <a:spLocks noChangeArrowheads="1"/>
          </p:cNvSpPr>
          <p:nvPr/>
        </p:nvSpPr>
        <p:spPr bwMode="auto">
          <a:xfrm>
            <a:off x="1828800" y="3276597"/>
            <a:ext cx="533400" cy="915988"/>
          </a:xfrm>
          <a:prstGeom prst="rect">
            <a:avLst/>
          </a:prstGeom>
          <a:noFill/>
          <a:ln w="9525">
            <a:noFill/>
            <a:miter lim="800000"/>
            <a:headEnd/>
            <a:tailEnd/>
          </a:ln>
          <a:effectLst/>
        </p:spPr>
        <p:txBody>
          <a:bodyPr>
            <a:spAutoFit/>
          </a:bodyPr>
          <a:lstStyle/>
          <a:p>
            <a:r>
              <a:rPr lang="en-US" b="1"/>
              <a:t>A0</a:t>
            </a:r>
          </a:p>
          <a:p>
            <a:r>
              <a:rPr lang="en-US" b="1"/>
              <a:t>A1</a:t>
            </a:r>
          </a:p>
          <a:p>
            <a:r>
              <a:rPr lang="en-US" b="1"/>
              <a:t>A2</a:t>
            </a:r>
          </a:p>
        </p:txBody>
      </p:sp>
      <p:sp>
        <p:nvSpPr>
          <p:cNvPr id="77039" name="Line 239"/>
          <p:cNvSpPr>
            <a:spLocks noChangeShapeType="1"/>
          </p:cNvSpPr>
          <p:nvPr/>
        </p:nvSpPr>
        <p:spPr bwMode="auto">
          <a:xfrm flipH="1">
            <a:off x="2438400" y="3428997"/>
            <a:ext cx="1066800" cy="0"/>
          </a:xfrm>
          <a:prstGeom prst="line">
            <a:avLst/>
          </a:prstGeom>
          <a:noFill/>
          <a:ln w="9525">
            <a:solidFill>
              <a:schemeClr val="tx1"/>
            </a:solidFill>
            <a:round/>
            <a:headEnd/>
            <a:tailEnd type="triangle" w="med" len="med"/>
          </a:ln>
          <a:effectLst/>
        </p:spPr>
        <p:txBody>
          <a:bodyPr/>
          <a:lstStyle/>
          <a:p>
            <a:endParaRPr lang="en-US" b="1"/>
          </a:p>
        </p:txBody>
      </p:sp>
      <p:sp>
        <p:nvSpPr>
          <p:cNvPr id="77040" name="Line 240"/>
          <p:cNvSpPr>
            <a:spLocks noChangeShapeType="1"/>
          </p:cNvSpPr>
          <p:nvPr/>
        </p:nvSpPr>
        <p:spPr bwMode="auto">
          <a:xfrm flipH="1">
            <a:off x="2438400" y="3428997"/>
            <a:ext cx="1066800" cy="0"/>
          </a:xfrm>
          <a:prstGeom prst="line">
            <a:avLst/>
          </a:prstGeom>
          <a:noFill/>
          <a:ln w="9525">
            <a:solidFill>
              <a:schemeClr val="tx1"/>
            </a:solidFill>
            <a:round/>
            <a:headEnd/>
            <a:tailEnd type="triangle" w="med" len="med"/>
          </a:ln>
          <a:effectLst/>
        </p:spPr>
        <p:txBody>
          <a:bodyPr/>
          <a:lstStyle/>
          <a:p>
            <a:endParaRPr lang="en-US" b="1"/>
          </a:p>
        </p:txBody>
      </p:sp>
      <p:sp>
        <p:nvSpPr>
          <p:cNvPr id="77041" name="Line 241"/>
          <p:cNvSpPr>
            <a:spLocks noChangeShapeType="1"/>
          </p:cNvSpPr>
          <p:nvPr/>
        </p:nvSpPr>
        <p:spPr bwMode="auto">
          <a:xfrm flipH="1">
            <a:off x="2438400" y="3733797"/>
            <a:ext cx="1066800" cy="0"/>
          </a:xfrm>
          <a:prstGeom prst="line">
            <a:avLst/>
          </a:prstGeom>
          <a:noFill/>
          <a:ln w="9525">
            <a:solidFill>
              <a:schemeClr val="tx1"/>
            </a:solidFill>
            <a:round/>
            <a:headEnd/>
            <a:tailEnd type="triangle" w="med" len="med"/>
          </a:ln>
          <a:effectLst/>
        </p:spPr>
        <p:txBody>
          <a:bodyPr/>
          <a:lstStyle/>
          <a:p>
            <a:endParaRPr lang="en-US" b="1"/>
          </a:p>
        </p:txBody>
      </p:sp>
      <p:sp>
        <p:nvSpPr>
          <p:cNvPr id="77042" name="Line 242"/>
          <p:cNvSpPr>
            <a:spLocks noChangeShapeType="1"/>
          </p:cNvSpPr>
          <p:nvPr/>
        </p:nvSpPr>
        <p:spPr bwMode="auto">
          <a:xfrm flipH="1">
            <a:off x="2438400" y="3962397"/>
            <a:ext cx="1066800" cy="0"/>
          </a:xfrm>
          <a:prstGeom prst="line">
            <a:avLst/>
          </a:prstGeom>
          <a:noFill/>
          <a:ln w="9525">
            <a:solidFill>
              <a:schemeClr val="tx1"/>
            </a:solidFill>
            <a:round/>
            <a:headEnd/>
            <a:tailEnd type="triangle" w="med" len="med"/>
          </a:ln>
          <a:effectLst/>
        </p:spPr>
        <p:txBody>
          <a:bodyPr/>
          <a:lstStyle/>
          <a:p>
            <a:endParaRPr lang="en-US" b="1"/>
          </a:p>
        </p:txBody>
      </p:sp>
      <p:sp>
        <p:nvSpPr>
          <p:cNvPr id="77047" name="Oval 247"/>
          <p:cNvSpPr>
            <a:spLocks noChangeArrowheads="1"/>
          </p:cNvSpPr>
          <p:nvPr/>
        </p:nvSpPr>
        <p:spPr bwMode="auto">
          <a:xfrm>
            <a:off x="2971800" y="3200397"/>
            <a:ext cx="381000" cy="1066800"/>
          </a:xfrm>
          <a:prstGeom prst="ellipse">
            <a:avLst/>
          </a:prstGeom>
          <a:solidFill>
            <a:schemeClr val="accent1"/>
          </a:solidFill>
          <a:ln w="9525">
            <a:solidFill>
              <a:schemeClr val="tx1"/>
            </a:solidFill>
            <a:round/>
            <a:headEnd/>
            <a:tailEnd/>
          </a:ln>
          <a:effectLst/>
        </p:spPr>
        <p:txBody>
          <a:bodyPr wrap="none" anchor="ctr"/>
          <a:lstStyle/>
          <a:p>
            <a:endParaRPr lang="en-US" b="1"/>
          </a:p>
        </p:txBody>
      </p:sp>
      <p:sp>
        <p:nvSpPr>
          <p:cNvPr id="77048" name="Oval 248"/>
          <p:cNvSpPr>
            <a:spLocks noChangeArrowheads="1"/>
          </p:cNvSpPr>
          <p:nvPr/>
        </p:nvSpPr>
        <p:spPr bwMode="auto">
          <a:xfrm>
            <a:off x="2743200" y="4952997"/>
            <a:ext cx="381000" cy="1066800"/>
          </a:xfrm>
          <a:prstGeom prst="ellipse">
            <a:avLst/>
          </a:prstGeom>
          <a:solidFill>
            <a:schemeClr val="accent1"/>
          </a:solidFill>
          <a:ln w="9525">
            <a:solidFill>
              <a:schemeClr val="tx1"/>
            </a:solidFill>
            <a:round/>
            <a:headEnd/>
            <a:tailEnd/>
          </a:ln>
          <a:effectLst/>
        </p:spPr>
        <p:txBody>
          <a:bodyPr wrap="none" anchor="ctr"/>
          <a:lstStyle/>
          <a:p>
            <a:endParaRPr lang="en-US" b="1"/>
          </a:p>
        </p:txBody>
      </p:sp>
      <p:sp>
        <p:nvSpPr>
          <p:cNvPr id="77049" name="Oval 249"/>
          <p:cNvSpPr>
            <a:spLocks noChangeArrowheads="1"/>
          </p:cNvSpPr>
          <p:nvPr/>
        </p:nvSpPr>
        <p:spPr bwMode="auto">
          <a:xfrm>
            <a:off x="2971800" y="1904997"/>
            <a:ext cx="457200" cy="304800"/>
          </a:xfrm>
          <a:prstGeom prst="ellipse">
            <a:avLst/>
          </a:prstGeom>
          <a:solidFill>
            <a:schemeClr val="accent1"/>
          </a:solidFill>
          <a:ln w="9525">
            <a:solidFill>
              <a:schemeClr val="tx1"/>
            </a:solidFill>
            <a:round/>
            <a:headEnd/>
            <a:tailEnd/>
          </a:ln>
          <a:effectLst/>
        </p:spPr>
        <p:txBody>
          <a:bodyPr wrap="none" anchor="ctr"/>
          <a:lstStyle/>
          <a:p>
            <a:endParaRPr lang="en-US" b="1"/>
          </a:p>
        </p:txBody>
      </p:sp>
      <p:sp>
        <p:nvSpPr>
          <p:cNvPr id="77051" name="Text Box 251"/>
          <p:cNvSpPr txBox="1">
            <a:spLocks noChangeArrowheads="1"/>
          </p:cNvSpPr>
          <p:nvPr/>
        </p:nvSpPr>
        <p:spPr bwMode="auto">
          <a:xfrm>
            <a:off x="3352800" y="1600197"/>
            <a:ext cx="2209800" cy="366713"/>
          </a:xfrm>
          <a:prstGeom prst="rect">
            <a:avLst/>
          </a:prstGeom>
          <a:noFill/>
          <a:ln w="9525">
            <a:noFill/>
            <a:miter lim="800000"/>
            <a:headEnd/>
            <a:tailEnd/>
          </a:ln>
          <a:effectLst/>
        </p:spPr>
        <p:txBody>
          <a:bodyPr>
            <a:spAutoFit/>
          </a:bodyPr>
          <a:lstStyle/>
          <a:p>
            <a:pPr>
              <a:spcBef>
                <a:spcPct val="50000"/>
              </a:spcBef>
            </a:pPr>
            <a:r>
              <a:rPr lang="en-US" b="1"/>
              <a:t>CONTROL BUS</a:t>
            </a:r>
          </a:p>
        </p:txBody>
      </p:sp>
      <p:sp>
        <p:nvSpPr>
          <p:cNvPr id="77052" name="Text Box 252"/>
          <p:cNvSpPr txBox="1">
            <a:spLocks noChangeArrowheads="1"/>
          </p:cNvSpPr>
          <p:nvPr/>
        </p:nvSpPr>
        <p:spPr bwMode="auto">
          <a:xfrm>
            <a:off x="2819400" y="4267197"/>
            <a:ext cx="1981200" cy="366713"/>
          </a:xfrm>
          <a:prstGeom prst="rect">
            <a:avLst/>
          </a:prstGeom>
          <a:noFill/>
          <a:ln w="9525">
            <a:noFill/>
            <a:miter lim="800000"/>
            <a:headEnd/>
            <a:tailEnd/>
          </a:ln>
          <a:effectLst/>
        </p:spPr>
        <p:txBody>
          <a:bodyPr>
            <a:spAutoFit/>
          </a:bodyPr>
          <a:lstStyle/>
          <a:p>
            <a:pPr>
              <a:spcBef>
                <a:spcPct val="50000"/>
              </a:spcBef>
            </a:pPr>
            <a:r>
              <a:rPr lang="en-US" b="1" dirty="0"/>
              <a:t>ADDRESS BUS</a:t>
            </a:r>
          </a:p>
        </p:txBody>
      </p:sp>
      <p:sp>
        <p:nvSpPr>
          <p:cNvPr id="77053" name="Text Box 253"/>
          <p:cNvSpPr txBox="1">
            <a:spLocks noChangeArrowheads="1"/>
          </p:cNvSpPr>
          <p:nvPr/>
        </p:nvSpPr>
        <p:spPr bwMode="auto">
          <a:xfrm>
            <a:off x="3200400" y="5867397"/>
            <a:ext cx="1447800" cy="366713"/>
          </a:xfrm>
          <a:prstGeom prst="rect">
            <a:avLst/>
          </a:prstGeom>
          <a:noFill/>
          <a:ln w="9525">
            <a:noFill/>
            <a:miter lim="800000"/>
            <a:headEnd/>
            <a:tailEnd/>
          </a:ln>
          <a:effectLst/>
        </p:spPr>
        <p:txBody>
          <a:bodyPr>
            <a:spAutoFit/>
          </a:bodyPr>
          <a:lstStyle/>
          <a:p>
            <a:pPr>
              <a:spcBef>
                <a:spcPct val="50000"/>
              </a:spcBef>
            </a:pPr>
            <a:r>
              <a:rPr lang="en-US" b="1"/>
              <a:t>DATA BUS</a:t>
            </a:r>
          </a:p>
        </p:txBody>
      </p:sp>
      <p:sp>
        <p:nvSpPr>
          <p:cNvPr id="77054" name="Line 254"/>
          <p:cNvSpPr>
            <a:spLocks noChangeShapeType="1"/>
          </p:cNvSpPr>
          <p:nvPr/>
        </p:nvSpPr>
        <p:spPr bwMode="auto">
          <a:xfrm flipV="1">
            <a:off x="4267200" y="1981197"/>
            <a:ext cx="0" cy="914400"/>
          </a:xfrm>
          <a:prstGeom prst="line">
            <a:avLst/>
          </a:prstGeom>
          <a:noFill/>
          <a:ln w="9525">
            <a:solidFill>
              <a:schemeClr val="tx1"/>
            </a:solidFill>
            <a:round/>
            <a:headEnd/>
            <a:tailEnd/>
          </a:ln>
          <a:effectLst/>
        </p:spPr>
        <p:txBody>
          <a:bodyPr/>
          <a:lstStyle/>
          <a:p>
            <a:endParaRPr lang="en-US" b="1"/>
          </a:p>
        </p:txBody>
      </p:sp>
      <p:sp>
        <p:nvSpPr>
          <p:cNvPr id="77056" name="Line 256"/>
          <p:cNvSpPr>
            <a:spLocks noChangeShapeType="1"/>
          </p:cNvSpPr>
          <p:nvPr/>
        </p:nvSpPr>
        <p:spPr bwMode="auto">
          <a:xfrm flipH="1">
            <a:off x="1828800" y="1981197"/>
            <a:ext cx="2438400" cy="0"/>
          </a:xfrm>
          <a:prstGeom prst="line">
            <a:avLst/>
          </a:prstGeom>
          <a:noFill/>
          <a:ln w="9525">
            <a:solidFill>
              <a:schemeClr val="tx1"/>
            </a:solidFill>
            <a:round/>
            <a:headEnd/>
            <a:tailEnd/>
          </a:ln>
          <a:effectLst/>
        </p:spPr>
        <p:txBody>
          <a:bodyPr/>
          <a:lstStyle/>
          <a:p>
            <a:endParaRPr lang="en-US" b="1"/>
          </a:p>
        </p:txBody>
      </p:sp>
      <p:sp>
        <p:nvSpPr>
          <p:cNvPr id="77057" name="Line 257"/>
          <p:cNvSpPr>
            <a:spLocks noChangeShapeType="1"/>
          </p:cNvSpPr>
          <p:nvPr/>
        </p:nvSpPr>
        <p:spPr bwMode="auto">
          <a:xfrm>
            <a:off x="1828800" y="1981197"/>
            <a:ext cx="0" cy="914400"/>
          </a:xfrm>
          <a:prstGeom prst="line">
            <a:avLst/>
          </a:prstGeom>
          <a:noFill/>
          <a:ln w="9525">
            <a:solidFill>
              <a:schemeClr val="tx1"/>
            </a:solidFill>
            <a:round/>
            <a:headEnd/>
            <a:tailEnd/>
          </a:ln>
          <a:effectLst/>
        </p:spPr>
        <p:txBody>
          <a:bodyPr/>
          <a:lstStyle/>
          <a:p>
            <a:endParaRPr lang="en-US" b="1"/>
          </a:p>
        </p:txBody>
      </p:sp>
      <p:sp>
        <p:nvSpPr>
          <p:cNvPr id="4" name="Content Placeholder 3"/>
          <p:cNvSpPr>
            <a:spLocks noGrp="1"/>
          </p:cNvSpPr>
          <p:nvPr>
            <p:ph idx="1"/>
          </p:nvPr>
        </p:nvSpPr>
        <p:spPr>
          <a:xfrm>
            <a:off x="323528" y="980728"/>
            <a:ext cx="8363272" cy="5374033"/>
          </a:xfrm>
        </p:spPr>
        <p:txBody>
          <a:bodyPr>
            <a:normAutofit/>
          </a:bodyPr>
          <a:lstStyle/>
          <a:p>
            <a:pPr>
              <a:buNone/>
            </a:pPr>
            <a:endParaRPr lang="en-IN"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39</a:t>
            </a:fld>
            <a:endParaRPr lang="en-US"/>
          </a:p>
        </p:txBody>
      </p:sp>
    </p:spTree>
    <p:extLst>
      <p:ext uri="{BB962C8B-B14F-4D97-AF65-F5344CB8AC3E}">
        <p14:creationId xmlns:p14="http://schemas.microsoft.com/office/powerpoint/2010/main" val="259436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014"/>
                                        </p:tgtEl>
                                        <p:attrNameLst>
                                          <p:attrName>style.visibility</p:attrName>
                                        </p:attrNameLst>
                                      </p:cBhvr>
                                      <p:to>
                                        <p:strVal val="visible"/>
                                      </p:to>
                                    </p:set>
                                    <p:anim calcmode="lin" valueType="num">
                                      <p:cBhvr additive="base">
                                        <p:cTn id="7" dur="500" fill="hold"/>
                                        <p:tgtEl>
                                          <p:spTgt spid="77014"/>
                                        </p:tgtEl>
                                        <p:attrNameLst>
                                          <p:attrName>ppt_x</p:attrName>
                                        </p:attrNameLst>
                                      </p:cBhvr>
                                      <p:tavLst>
                                        <p:tav tm="0">
                                          <p:val>
                                            <p:strVal val="#ppt_x"/>
                                          </p:val>
                                        </p:tav>
                                        <p:tav tm="100000">
                                          <p:val>
                                            <p:strVal val="#ppt_x"/>
                                          </p:val>
                                        </p:tav>
                                      </p:tavLst>
                                    </p:anim>
                                    <p:anim calcmode="lin" valueType="num">
                                      <p:cBhvr additive="base">
                                        <p:cTn id="8" dur="500" fill="hold"/>
                                        <p:tgtEl>
                                          <p:spTgt spid="770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029"/>
                                        </p:tgtEl>
                                        <p:attrNameLst>
                                          <p:attrName>style.visibility</p:attrName>
                                        </p:attrNameLst>
                                      </p:cBhvr>
                                      <p:to>
                                        <p:strVal val="visible"/>
                                      </p:to>
                                    </p:set>
                                    <p:anim calcmode="lin" valueType="num">
                                      <p:cBhvr additive="base">
                                        <p:cTn id="11" dur="500" fill="hold"/>
                                        <p:tgtEl>
                                          <p:spTgt spid="77029"/>
                                        </p:tgtEl>
                                        <p:attrNameLst>
                                          <p:attrName>ppt_x</p:attrName>
                                        </p:attrNameLst>
                                      </p:cBhvr>
                                      <p:tavLst>
                                        <p:tav tm="0">
                                          <p:val>
                                            <p:strVal val="#ppt_x"/>
                                          </p:val>
                                        </p:tav>
                                        <p:tav tm="100000">
                                          <p:val>
                                            <p:strVal val="#ppt_x"/>
                                          </p:val>
                                        </p:tav>
                                      </p:tavLst>
                                    </p:anim>
                                    <p:anim calcmode="lin" valueType="num">
                                      <p:cBhvr additive="base">
                                        <p:cTn id="12" dur="500" fill="hold"/>
                                        <p:tgtEl>
                                          <p:spTgt spid="770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7015"/>
                                        </p:tgtEl>
                                        <p:attrNameLst>
                                          <p:attrName>style.visibility</p:attrName>
                                        </p:attrNameLst>
                                      </p:cBhvr>
                                      <p:to>
                                        <p:strVal val="visible"/>
                                      </p:to>
                                    </p:set>
                                    <p:anim calcmode="lin" valueType="num">
                                      <p:cBhvr additive="base">
                                        <p:cTn id="15" dur="500" fill="hold"/>
                                        <p:tgtEl>
                                          <p:spTgt spid="77015"/>
                                        </p:tgtEl>
                                        <p:attrNameLst>
                                          <p:attrName>ppt_x</p:attrName>
                                        </p:attrNameLst>
                                      </p:cBhvr>
                                      <p:tavLst>
                                        <p:tav tm="0">
                                          <p:val>
                                            <p:strVal val="#ppt_x"/>
                                          </p:val>
                                        </p:tav>
                                        <p:tav tm="100000">
                                          <p:val>
                                            <p:strVal val="#ppt_x"/>
                                          </p:val>
                                        </p:tav>
                                      </p:tavLst>
                                    </p:anim>
                                    <p:anim calcmode="lin" valueType="num">
                                      <p:cBhvr additive="base">
                                        <p:cTn id="16" dur="500" fill="hold"/>
                                        <p:tgtEl>
                                          <p:spTgt spid="770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7030"/>
                                        </p:tgtEl>
                                        <p:attrNameLst>
                                          <p:attrName>style.visibility</p:attrName>
                                        </p:attrNameLst>
                                      </p:cBhvr>
                                      <p:to>
                                        <p:strVal val="visible"/>
                                      </p:to>
                                    </p:set>
                                    <p:anim calcmode="lin" valueType="num">
                                      <p:cBhvr additive="base">
                                        <p:cTn id="19" dur="500" fill="hold"/>
                                        <p:tgtEl>
                                          <p:spTgt spid="77030"/>
                                        </p:tgtEl>
                                        <p:attrNameLst>
                                          <p:attrName>ppt_x</p:attrName>
                                        </p:attrNameLst>
                                      </p:cBhvr>
                                      <p:tavLst>
                                        <p:tav tm="0">
                                          <p:val>
                                            <p:strVal val="#ppt_x"/>
                                          </p:val>
                                        </p:tav>
                                        <p:tav tm="100000">
                                          <p:val>
                                            <p:strVal val="#ppt_x"/>
                                          </p:val>
                                        </p:tav>
                                      </p:tavLst>
                                    </p:anim>
                                    <p:anim calcmode="lin" valueType="num">
                                      <p:cBhvr additive="base">
                                        <p:cTn id="20" dur="500" fill="hold"/>
                                        <p:tgtEl>
                                          <p:spTgt spid="770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7036"/>
                                        </p:tgtEl>
                                        <p:attrNameLst>
                                          <p:attrName>style.visibility</p:attrName>
                                        </p:attrNameLst>
                                      </p:cBhvr>
                                      <p:to>
                                        <p:strVal val="visible"/>
                                      </p:to>
                                    </p:set>
                                    <p:anim calcmode="lin" valueType="num">
                                      <p:cBhvr additive="base">
                                        <p:cTn id="23" dur="500" fill="hold"/>
                                        <p:tgtEl>
                                          <p:spTgt spid="77036"/>
                                        </p:tgtEl>
                                        <p:attrNameLst>
                                          <p:attrName>ppt_x</p:attrName>
                                        </p:attrNameLst>
                                      </p:cBhvr>
                                      <p:tavLst>
                                        <p:tav tm="0">
                                          <p:val>
                                            <p:strVal val="#ppt_x"/>
                                          </p:val>
                                        </p:tav>
                                        <p:tav tm="100000">
                                          <p:val>
                                            <p:strVal val="#ppt_x"/>
                                          </p:val>
                                        </p:tav>
                                      </p:tavLst>
                                    </p:anim>
                                    <p:anim calcmode="lin" valueType="num">
                                      <p:cBhvr additive="base">
                                        <p:cTn id="24" dur="500" fill="hold"/>
                                        <p:tgtEl>
                                          <p:spTgt spid="770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7035"/>
                                        </p:tgtEl>
                                        <p:attrNameLst>
                                          <p:attrName>style.visibility</p:attrName>
                                        </p:attrNameLst>
                                      </p:cBhvr>
                                      <p:to>
                                        <p:strVal val="visible"/>
                                      </p:to>
                                    </p:set>
                                    <p:anim calcmode="lin" valueType="num">
                                      <p:cBhvr additive="base">
                                        <p:cTn id="27" dur="500" fill="hold"/>
                                        <p:tgtEl>
                                          <p:spTgt spid="77035"/>
                                        </p:tgtEl>
                                        <p:attrNameLst>
                                          <p:attrName>ppt_x</p:attrName>
                                        </p:attrNameLst>
                                      </p:cBhvr>
                                      <p:tavLst>
                                        <p:tav tm="0">
                                          <p:val>
                                            <p:strVal val="#ppt_x"/>
                                          </p:val>
                                        </p:tav>
                                        <p:tav tm="100000">
                                          <p:val>
                                            <p:strVal val="#ppt_x"/>
                                          </p:val>
                                        </p:tav>
                                      </p:tavLst>
                                    </p:anim>
                                    <p:anim calcmode="lin" valueType="num">
                                      <p:cBhvr additive="base">
                                        <p:cTn id="28" dur="500" fill="hold"/>
                                        <p:tgtEl>
                                          <p:spTgt spid="770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034"/>
                                        </p:tgtEl>
                                        <p:attrNameLst>
                                          <p:attrName>style.visibility</p:attrName>
                                        </p:attrNameLst>
                                      </p:cBhvr>
                                      <p:to>
                                        <p:strVal val="visible"/>
                                      </p:to>
                                    </p:set>
                                    <p:anim calcmode="lin" valueType="num">
                                      <p:cBhvr additive="base">
                                        <p:cTn id="31" dur="500" fill="hold"/>
                                        <p:tgtEl>
                                          <p:spTgt spid="77034"/>
                                        </p:tgtEl>
                                        <p:attrNameLst>
                                          <p:attrName>ppt_x</p:attrName>
                                        </p:attrNameLst>
                                      </p:cBhvr>
                                      <p:tavLst>
                                        <p:tav tm="0">
                                          <p:val>
                                            <p:strVal val="#ppt_x"/>
                                          </p:val>
                                        </p:tav>
                                        <p:tav tm="100000">
                                          <p:val>
                                            <p:strVal val="#ppt_x"/>
                                          </p:val>
                                        </p:tav>
                                      </p:tavLst>
                                    </p:anim>
                                    <p:anim calcmode="lin" valueType="num">
                                      <p:cBhvr additive="base">
                                        <p:cTn id="32" dur="500" fill="hold"/>
                                        <p:tgtEl>
                                          <p:spTgt spid="770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052"/>
                                        </p:tgtEl>
                                        <p:attrNameLst>
                                          <p:attrName>style.visibility</p:attrName>
                                        </p:attrNameLst>
                                      </p:cBhvr>
                                      <p:to>
                                        <p:strVal val="visible"/>
                                      </p:to>
                                    </p:set>
                                    <p:anim calcmode="lin" valueType="num">
                                      <p:cBhvr additive="base">
                                        <p:cTn id="37" dur="500" fill="hold"/>
                                        <p:tgtEl>
                                          <p:spTgt spid="77052"/>
                                        </p:tgtEl>
                                        <p:attrNameLst>
                                          <p:attrName>ppt_x</p:attrName>
                                        </p:attrNameLst>
                                      </p:cBhvr>
                                      <p:tavLst>
                                        <p:tav tm="0">
                                          <p:val>
                                            <p:strVal val="#ppt_x"/>
                                          </p:val>
                                        </p:tav>
                                        <p:tav tm="100000">
                                          <p:val>
                                            <p:strVal val="#ppt_x"/>
                                          </p:val>
                                        </p:tav>
                                      </p:tavLst>
                                    </p:anim>
                                    <p:anim calcmode="lin" valueType="num">
                                      <p:cBhvr additive="base">
                                        <p:cTn id="38" dur="500" fill="hold"/>
                                        <p:tgtEl>
                                          <p:spTgt spid="770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7047"/>
                                        </p:tgtEl>
                                        <p:attrNameLst>
                                          <p:attrName>style.visibility</p:attrName>
                                        </p:attrNameLst>
                                      </p:cBhvr>
                                      <p:to>
                                        <p:strVal val="visible"/>
                                      </p:to>
                                    </p:set>
                                    <p:anim calcmode="lin" valueType="num">
                                      <p:cBhvr additive="base">
                                        <p:cTn id="41" dur="500" fill="hold"/>
                                        <p:tgtEl>
                                          <p:spTgt spid="77047"/>
                                        </p:tgtEl>
                                        <p:attrNameLst>
                                          <p:attrName>ppt_x</p:attrName>
                                        </p:attrNameLst>
                                      </p:cBhvr>
                                      <p:tavLst>
                                        <p:tav tm="0">
                                          <p:val>
                                            <p:strVal val="#ppt_x"/>
                                          </p:val>
                                        </p:tav>
                                        <p:tav tm="100000">
                                          <p:val>
                                            <p:strVal val="#ppt_x"/>
                                          </p:val>
                                        </p:tav>
                                      </p:tavLst>
                                    </p:anim>
                                    <p:anim calcmode="lin" valueType="num">
                                      <p:cBhvr additive="base">
                                        <p:cTn id="42" dur="500" fill="hold"/>
                                        <p:tgtEl>
                                          <p:spTgt spid="770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7042"/>
                                        </p:tgtEl>
                                        <p:attrNameLst>
                                          <p:attrName>style.visibility</p:attrName>
                                        </p:attrNameLst>
                                      </p:cBhvr>
                                      <p:to>
                                        <p:strVal val="visible"/>
                                      </p:to>
                                    </p:set>
                                    <p:anim calcmode="lin" valueType="num">
                                      <p:cBhvr additive="base">
                                        <p:cTn id="45" dur="500" fill="hold"/>
                                        <p:tgtEl>
                                          <p:spTgt spid="77042"/>
                                        </p:tgtEl>
                                        <p:attrNameLst>
                                          <p:attrName>ppt_x</p:attrName>
                                        </p:attrNameLst>
                                      </p:cBhvr>
                                      <p:tavLst>
                                        <p:tav tm="0">
                                          <p:val>
                                            <p:strVal val="#ppt_x"/>
                                          </p:val>
                                        </p:tav>
                                        <p:tav tm="100000">
                                          <p:val>
                                            <p:strVal val="#ppt_x"/>
                                          </p:val>
                                        </p:tav>
                                      </p:tavLst>
                                    </p:anim>
                                    <p:anim calcmode="lin" valueType="num">
                                      <p:cBhvr additive="base">
                                        <p:cTn id="46" dur="500" fill="hold"/>
                                        <p:tgtEl>
                                          <p:spTgt spid="770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7041"/>
                                        </p:tgtEl>
                                        <p:attrNameLst>
                                          <p:attrName>style.visibility</p:attrName>
                                        </p:attrNameLst>
                                      </p:cBhvr>
                                      <p:to>
                                        <p:strVal val="visible"/>
                                      </p:to>
                                    </p:set>
                                    <p:anim calcmode="lin" valueType="num">
                                      <p:cBhvr additive="base">
                                        <p:cTn id="49" dur="500" fill="hold"/>
                                        <p:tgtEl>
                                          <p:spTgt spid="77041"/>
                                        </p:tgtEl>
                                        <p:attrNameLst>
                                          <p:attrName>ppt_x</p:attrName>
                                        </p:attrNameLst>
                                      </p:cBhvr>
                                      <p:tavLst>
                                        <p:tav tm="0">
                                          <p:val>
                                            <p:strVal val="#ppt_x"/>
                                          </p:val>
                                        </p:tav>
                                        <p:tav tm="100000">
                                          <p:val>
                                            <p:strVal val="#ppt_x"/>
                                          </p:val>
                                        </p:tav>
                                      </p:tavLst>
                                    </p:anim>
                                    <p:anim calcmode="lin" valueType="num">
                                      <p:cBhvr additive="base">
                                        <p:cTn id="50" dur="500" fill="hold"/>
                                        <p:tgtEl>
                                          <p:spTgt spid="770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7040"/>
                                        </p:tgtEl>
                                        <p:attrNameLst>
                                          <p:attrName>style.visibility</p:attrName>
                                        </p:attrNameLst>
                                      </p:cBhvr>
                                      <p:to>
                                        <p:strVal val="visible"/>
                                      </p:to>
                                    </p:set>
                                    <p:anim calcmode="lin" valueType="num">
                                      <p:cBhvr additive="base">
                                        <p:cTn id="53" dur="500" fill="hold"/>
                                        <p:tgtEl>
                                          <p:spTgt spid="77040"/>
                                        </p:tgtEl>
                                        <p:attrNameLst>
                                          <p:attrName>ppt_x</p:attrName>
                                        </p:attrNameLst>
                                      </p:cBhvr>
                                      <p:tavLst>
                                        <p:tav tm="0">
                                          <p:val>
                                            <p:strVal val="#ppt_x"/>
                                          </p:val>
                                        </p:tav>
                                        <p:tav tm="100000">
                                          <p:val>
                                            <p:strVal val="#ppt_x"/>
                                          </p:val>
                                        </p:tav>
                                      </p:tavLst>
                                    </p:anim>
                                    <p:anim calcmode="lin" valueType="num">
                                      <p:cBhvr additive="base">
                                        <p:cTn id="54" dur="500" fill="hold"/>
                                        <p:tgtEl>
                                          <p:spTgt spid="7704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7037"/>
                                        </p:tgtEl>
                                        <p:attrNameLst>
                                          <p:attrName>style.visibility</p:attrName>
                                        </p:attrNameLst>
                                      </p:cBhvr>
                                      <p:to>
                                        <p:strVal val="visible"/>
                                      </p:to>
                                    </p:set>
                                    <p:anim calcmode="lin" valueType="num">
                                      <p:cBhvr additive="base">
                                        <p:cTn id="57" dur="500" fill="hold"/>
                                        <p:tgtEl>
                                          <p:spTgt spid="77037"/>
                                        </p:tgtEl>
                                        <p:attrNameLst>
                                          <p:attrName>ppt_x</p:attrName>
                                        </p:attrNameLst>
                                      </p:cBhvr>
                                      <p:tavLst>
                                        <p:tav tm="0">
                                          <p:val>
                                            <p:strVal val="#ppt_x"/>
                                          </p:val>
                                        </p:tav>
                                        <p:tav tm="100000">
                                          <p:val>
                                            <p:strVal val="#ppt_x"/>
                                          </p:val>
                                        </p:tav>
                                      </p:tavLst>
                                    </p:anim>
                                    <p:anim calcmode="lin" valueType="num">
                                      <p:cBhvr additive="base">
                                        <p:cTn id="58" dur="500" fill="hold"/>
                                        <p:tgtEl>
                                          <p:spTgt spid="7703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7019"/>
                                        </p:tgtEl>
                                        <p:attrNameLst>
                                          <p:attrName>style.visibility</p:attrName>
                                        </p:attrNameLst>
                                      </p:cBhvr>
                                      <p:to>
                                        <p:strVal val="visible"/>
                                      </p:to>
                                    </p:set>
                                    <p:anim calcmode="lin" valueType="num">
                                      <p:cBhvr additive="base">
                                        <p:cTn id="63" dur="500" fill="hold"/>
                                        <p:tgtEl>
                                          <p:spTgt spid="77019"/>
                                        </p:tgtEl>
                                        <p:attrNameLst>
                                          <p:attrName>ppt_x</p:attrName>
                                        </p:attrNameLst>
                                      </p:cBhvr>
                                      <p:tavLst>
                                        <p:tav tm="0">
                                          <p:val>
                                            <p:strVal val="#ppt_x"/>
                                          </p:val>
                                        </p:tav>
                                        <p:tav tm="100000">
                                          <p:val>
                                            <p:strVal val="#ppt_x"/>
                                          </p:val>
                                        </p:tav>
                                      </p:tavLst>
                                    </p:anim>
                                    <p:anim calcmode="lin" valueType="num">
                                      <p:cBhvr additive="base">
                                        <p:cTn id="64" dur="500" fill="hold"/>
                                        <p:tgtEl>
                                          <p:spTgt spid="770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016"/>
                                        </p:tgtEl>
                                        <p:attrNameLst>
                                          <p:attrName>style.visibility</p:attrName>
                                        </p:attrNameLst>
                                      </p:cBhvr>
                                      <p:to>
                                        <p:strVal val="visible"/>
                                      </p:to>
                                    </p:set>
                                    <p:anim calcmode="lin" valueType="num">
                                      <p:cBhvr additive="base">
                                        <p:cTn id="67" dur="500" fill="hold"/>
                                        <p:tgtEl>
                                          <p:spTgt spid="77016"/>
                                        </p:tgtEl>
                                        <p:attrNameLst>
                                          <p:attrName>ppt_x</p:attrName>
                                        </p:attrNameLst>
                                      </p:cBhvr>
                                      <p:tavLst>
                                        <p:tav tm="0">
                                          <p:val>
                                            <p:strVal val="#ppt_x"/>
                                          </p:val>
                                        </p:tav>
                                        <p:tav tm="100000">
                                          <p:val>
                                            <p:strVal val="#ppt_x"/>
                                          </p:val>
                                        </p:tav>
                                      </p:tavLst>
                                    </p:anim>
                                    <p:anim calcmode="lin" valueType="num">
                                      <p:cBhvr additive="base">
                                        <p:cTn id="68" dur="500" fill="hold"/>
                                        <p:tgtEl>
                                          <p:spTgt spid="770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7017"/>
                                        </p:tgtEl>
                                        <p:attrNameLst>
                                          <p:attrName>style.visibility</p:attrName>
                                        </p:attrNameLst>
                                      </p:cBhvr>
                                      <p:to>
                                        <p:strVal val="visible"/>
                                      </p:to>
                                    </p:set>
                                    <p:anim calcmode="lin" valueType="num">
                                      <p:cBhvr additive="base">
                                        <p:cTn id="71" dur="500" fill="hold"/>
                                        <p:tgtEl>
                                          <p:spTgt spid="77017"/>
                                        </p:tgtEl>
                                        <p:attrNameLst>
                                          <p:attrName>ppt_x</p:attrName>
                                        </p:attrNameLst>
                                      </p:cBhvr>
                                      <p:tavLst>
                                        <p:tav tm="0">
                                          <p:val>
                                            <p:strVal val="#ppt_x"/>
                                          </p:val>
                                        </p:tav>
                                        <p:tav tm="100000">
                                          <p:val>
                                            <p:strVal val="#ppt_x"/>
                                          </p:val>
                                        </p:tav>
                                      </p:tavLst>
                                    </p:anim>
                                    <p:anim calcmode="lin" valueType="num">
                                      <p:cBhvr additive="base">
                                        <p:cTn id="72" dur="500" fill="hold"/>
                                        <p:tgtEl>
                                          <p:spTgt spid="7701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7022"/>
                                        </p:tgtEl>
                                        <p:attrNameLst>
                                          <p:attrName>style.visibility</p:attrName>
                                        </p:attrNameLst>
                                      </p:cBhvr>
                                      <p:to>
                                        <p:strVal val="visible"/>
                                      </p:to>
                                    </p:set>
                                    <p:anim calcmode="lin" valueType="num">
                                      <p:cBhvr additive="base">
                                        <p:cTn id="75" dur="500" fill="hold"/>
                                        <p:tgtEl>
                                          <p:spTgt spid="77022"/>
                                        </p:tgtEl>
                                        <p:attrNameLst>
                                          <p:attrName>ppt_x</p:attrName>
                                        </p:attrNameLst>
                                      </p:cBhvr>
                                      <p:tavLst>
                                        <p:tav tm="0">
                                          <p:val>
                                            <p:strVal val="#ppt_x"/>
                                          </p:val>
                                        </p:tav>
                                        <p:tav tm="100000">
                                          <p:val>
                                            <p:strVal val="#ppt_x"/>
                                          </p:val>
                                        </p:tav>
                                      </p:tavLst>
                                    </p:anim>
                                    <p:anim calcmode="lin" valueType="num">
                                      <p:cBhvr additive="base">
                                        <p:cTn id="76" dur="500" fill="hold"/>
                                        <p:tgtEl>
                                          <p:spTgt spid="770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7048"/>
                                        </p:tgtEl>
                                        <p:attrNameLst>
                                          <p:attrName>style.visibility</p:attrName>
                                        </p:attrNameLst>
                                      </p:cBhvr>
                                      <p:to>
                                        <p:strVal val="visible"/>
                                      </p:to>
                                    </p:set>
                                    <p:anim calcmode="lin" valueType="num">
                                      <p:cBhvr additive="base">
                                        <p:cTn id="79" dur="500" fill="hold"/>
                                        <p:tgtEl>
                                          <p:spTgt spid="77048"/>
                                        </p:tgtEl>
                                        <p:attrNameLst>
                                          <p:attrName>ppt_x</p:attrName>
                                        </p:attrNameLst>
                                      </p:cBhvr>
                                      <p:tavLst>
                                        <p:tav tm="0">
                                          <p:val>
                                            <p:strVal val="#ppt_x"/>
                                          </p:val>
                                        </p:tav>
                                        <p:tav tm="100000">
                                          <p:val>
                                            <p:strVal val="#ppt_x"/>
                                          </p:val>
                                        </p:tav>
                                      </p:tavLst>
                                    </p:anim>
                                    <p:anim calcmode="lin" valueType="num">
                                      <p:cBhvr additive="base">
                                        <p:cTn id="80" dur="500" fill="hold"/>
                                        <p:tgtEl>
                                          <p:spTgt spid="7704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7023"/>
                                        </p:tgtEl>
                                        <p:attrNameLst>
                                          <p:attrName>style.visibility</p:attrName>
                                        </p:attrNameLst>
                                      </p:cBhvr>
                                      <p:to>
                                        <p:strVal val="visible"/>
                                      </p:to>
                                    </p:set>
                                    <p:anim calcmode="lin" valueType="num">
                                      <p:cBhvr additive="base">
                                        <p:cTn id="83" dur="500" fill="hold"/>
                                        <p:tgtEl>
                                          <p:spTgt spid="77023"/>
                                        </p:tgtEl>
                                        <p:attrNameLst>
                                          <p:attrName>ppt_x</p:attrName>
                                        </p:attrNameLst>
                                      </p:cBhvr>
                                      <p:tavLst>
                                        <p:tav tm="0">
                                          <p:val>
                                            <p:strVal val="#ppt_x"/>
                                          </p:val>
                                        </p:tav>
                                        <p:tav tm="100000">
                                          <p:val>
                                            <p:strVal val="#ppt_x"/>
                                          </p:val>
                                        </p:tav>
                                      </p:tavLst>
                                    </p:anim>
                                    <p:anim calcmode="lin" valueType="num">
                                      <p:cBhvr additive="base">
                                        <p:cTn id="84" dur="500" fill="hold"/>
                                        <p:tgtEl>
                                          <p:spTgt spid="770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7018"/>
                                        </p:tgtEl>
                                        <p:attrNameLst>
                                          <p:attrName>style.visibility</p:attrName>
                                        </p:attrNameLst>
                                      </p:cBhvr>
                                      <p:to>
                                        <p:strVal val="visible"/>
                                      </p:to>
                                    </p:set>
                                    <p:anim calcmode="lin" valueType="num">
                                      <p:cBhvr additive="base">
                                        <p:cTn id="87" dur="500" fill="hold"/>
                                        <p:tgtEl>
                                          <p:spTgt spid="77018"/>
                                        </p:tgtEl>
                                        <p:attrNameLst>
                                          <p:attrName>ppt_x</p:attrName>
                                        </p:attrNameLst>
                                      </p:cBhvr>
                                      <p:tavLst>
                                        <p:tav tm="0">
                                          <p:val>
                                            <p:strVal val="#ppt_x"/>
                                          </p:val>
                                        </p:tav>
                                        <p:tav tm="100000">
                                          <p:val>
                                            <p:strVal val="#ppt_x"/>
                                          </p:val>
                                        </p:tav>
                                      </p:tavLst>
                                    </p:anim>
                                    <p:anim calcmode="lin" valueType="num">
                                      <p:cBhvr additive="base">
                                        <p:cTn id="88" dur="500" fill="hold"/>
                                        <p:tgtEl>
                                          <p:spTgt spid="770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053"/>
                                        </p:tgtEl>
                                        <p:attrNameLst>
                                          <p:attrName>style.visibility</p:attrName>
                                        </p:attrNameLst>
                                      </p:cBhvr>
                                      <p:to>
                                        <p:strVal val="visible"/>
                                      </p:to>
                                    </p:set>
                                    <p:anim calcmode="lin" valueType="num">
                                      <p:cBhvr additive="base">
                                        <p:cTn id="91" dur="500" fill="hold"/>
                                        <p:tgtEl>
                                          <p:spTgt spid="77053"/>
                                        </p:tgtEl>
                                        <p:attrNameLst>
                                          <p:attrName>ppt_x</p:attrName>
                                        </p:attrNameLst>
                                      </p:cBhvr>
                                      <p:tavLst>
                                        <p:tav tm="0">
                                          <p:val>
                                            <p:strVal val="#ppt_x"/>
                                          </p:val>
                                        </p:tav>
                                        <p:tav tm="100000">
                                          <p:val>
                                            <p:strVal val="#ppt_x"/>
                                          </p:val>
                                        </p:tav>
                                      </p:tavLst>
                                    </p:anim>
                                    <p:anim calcmode="lin" valueType="num">
                                      <p:cBhvr additive="base">
                                        <p:cTn id="92" dur="500" fill="hold"/>
                                        <p:tgtEl>
                                          <p:spTgt spid="7705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7049"/>
                                        </p:tgtEl>
                                        <p:attrNameLst>
                                          <p:attrName>style.visibility</p:attrName>
                                        </p:attrNameLst>
                                      </p:cBhvr>
                                      <p:to>
                                        <p:strVal val="visible"/>
                                      </p:to>
                                    </p:set>
                                    <p:anim calcmode="lin" valueType="num">
                                      <p:cBhvr additive="base">
                                        <p:cTn id="97" dur="500" fill="hold"/>
                                        <p:tgtEl>
                                          <p:spTgt spid="77049"/>
                                        </p:tgtEl>
                                        <p:attrNameLst>
                                          <p:attrName>ppt_x</p:attrName>
                                        </p:attrNameLst>
                                      </p:cBhvr>
                                      <p:tavLst>
                                        <p:tav tm="0">
                                          <p:val>
                                            <p:strVal val="#ppt_x"/>
                                          </p:val>
                                        </p:tav>
                                        <p:tav tm="100000">
                                          <p:val>
                                            <p:strVal val="#ppt_x"/>
                                          </p:val>
                                        </p:tav>
                                      </p:tavLst>
                                    </p:anim>
                                    <p:anim calcmode="lin" valueType="num">
                                      <p:cBhvr additive="base">
                                        <p:cTn id="98" dur="500" fill="hold"/>
                                        <p:tgtEl>
                                          <p:spTgt spid="7704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7051"/>
                                        </p:tgtEl>
                                        <p:attrNameLst>
                                          <p:attrName>style.visibility</p:attrName>
                                        </p:attrNameLst>
                                      </p:cBhvr>
                                      <p:to>
                                        <p:strVal val="visible"/>
                                      </p:to>
                                    </p:set>
                                    <p:anim calcmode="lin" valueType="num">
                                      <p:cBhvr additive="base">
                                        <p:cTn id="101" dur="500" fill="hold"/>
                                        <p:tgtEl>
                                          <p:spTgt spid="77051"/>
                                        </p:tgtEl>
                                        <p:attrNameLst>
                                          <p:attrName>ppt_x</p:attrName>
                                        </p:attrNameLst>
                                      </p:cBhvr>
                                      <p:tavLst>
                                        <p:tav tm="0">
                                          <p:val>
                                            <p:strVal val="#ppt_x"/>
                                          </p:val>
                                        </p:tav>
                                        <p:tav tm="100000">
                                          <p:val>
                                            <p:strVal val="#ppt_x"/>
                                          </p:val>
                                        </p:tav>
                                      </p:tavLst>
                                    </p:anim>
                                    <p:anim calcmode="lin" valueType="num">
                                      <p:cBhvr additive="base">
                                        <p:cTn id="102" dur="500" fill="hold"/>
                                        <p:tgtEl>
                                          <p:spTgt spid="7705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7054"/>
                                        </p:tgtEl>
                                        <p:attrNameLst>
                                          <p:attrName>style.visibility</p:attrName>
                                        </p:attrNameLst>
                                      </p:cBhvr>
                                      <p:to>
                                        <p:strVal val="visible"/>
                                      </p:to>
                                    </p:set>
                                    <p:anim calcmode="lin" valueType="num">
                                      <p:cBhvr additive="base">
                                        <p:cTn id="105" dur="500" fill="hold"/>
                                        <p:tgtEl>
                                          <p:spTgt spid="77054"/>
                                        </p:tgtEl>
                                        <p:attrNameLst>
                                          <p:attrName>ppt_x</p:attrName>
                                        </p:attrNameLst>
                                      </p:cBhvr>
                                      <p:tavLst>
                                        <p:tav tm="0">
                                          <p:val>
                                            <p:strVal val="#ppt_x"/>
                                          </p:val>
                                        </p:tav>
                                        <p:tav tm="100000">
                                          <p:val>
                                            <p:strVal val="#ppt_x"/>
                                          </p:val>
                                        </p:tav>
                                      </p:tavLst>
                                    </p:anim>
                                    <p:anim calcmode="lin" valueType="num">
                                      <p:cBhvr additive="base">
                                        <p:cTn id="106" dur="500" fill="hold"/>
                                        <p:tgtEl>
                                          <p:spTgt spid="7705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7057"/>
                                        </p:tgtEl>
                                        <p:attrNameLst>
                                          <p:attrName>style.visibility</p:attrName>
                                        </p:attrNameLst>
                                      </p:cBhvr>
                                      <p:to>
                                        <p:strVal val="visible"/>
                                      </p:to>
                                    </p:set>
                                    <p:anim calcmode="lin" valueType="num">
                                      <p:cBhvr additive="base">
                                        <p:cTn id="109" dur="500" fill="hold"/>
                                        <p:tgtEl>
                                          <p:spTgt spid="77057"/>
                                        </p:tgtEl>
                                        <p:attrNameLst>
                                          <p:attrName>ppt_x</p:attrName>
                                        </p:attrNameLst>
                                      </p:cBhvr>
                                      <p:tavLst>
                                        <p:tav tm="0">
                                          <p:val>
                                            <p:strVal val="#ppt_x"/>
                                          </p:val>
                                        </p:tav>
                                        <p:tav tm="100000">
                                          <p:val>
                                            <p:strVal val="#ppt_x"/>
                                          </p:val>
                                        </p:tav>
                                      </p:tavLst>
                                    </p:anim>
                                    <p:anim calcmode="lin" valueType="num">
                                      <p:cBhvr additive="base">
                                        <p:cTn id="110" dur="500" fill="hold"/>
                                        <p:tgtEl>
                                          <p:spTgt spid="7705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7056"/>
                                        </p:tgtEl>
                                        <p:attrNameLst>
                                          <p:attrName>style.visibility</p:attrName>
                                        </p:attrNameLst>
                                      </p:cBhvr>
                                      <p:to>
                                        <p:strVal val="visible"/>
                                      </p:to>
                                    </p:set>
                                    <p:anim calcmode="lin" valueType="num">
                                      <p:cBhvr additive="base">
                                        <p:cTn id="113" dur="500" fill="hold"/>
                                        <p:tgtEl>
                                          <p:spTgt spid="77056"/>
                                        </p:tgtEl>
                                        <p:attrNameLst>
                                          <p:attrName>ppt_x</p:attrName>
                                        </p:attrNameLst>
                                      </p:cBhvr>
                                      <p:tavLst>
                                        <p:tav tm="0">
                                          <p:val>
                                            <p:strVal val="#ppt_x"/>
                                          </p:val>
                                        </p:tav>
                                        <p:tav tm="100000">
                                          <p:val>
                                            <p:strVal val="#ppt_x"/>
                                          </p:val>
                                        </p:tav>
                                      </p:tavLst>
                                    </p:anim>
                                    <p:anim calcmode="lin" valueType="num">
                                      <p:cBhvr additive="base">
                                        <p:cTn id="114" dur="500" fill="hold"/>
                                        <p:tgtEl>
                                          <p:spTgt spid="77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14" grpId="0" animBg="1"/>
      <p:bldP spid="77015" grpId="0" animBg="1"/>
      <p:bldP spid="77016" grpId="0" animBg="1"/>
      <p:bldP spid="77017" grpId="0" animBg="1"/>
      <p:bldP spid="77018" grpId="0" animBg="1"/>
      <p:bldP spid="77019" grpId="0" animBg="1"/>
      <p:bldP spid="77022" grpId="0" animBg="1"/>
      <p:bldP spid="77023" grpId="0" animBg="1"/>
      <p:bldP spid="77029" grpId="0"/>
      <p:bldP spid="77030" grpId="0"/>
      <p:bldP spid="77034" grpId="0"/>
      <p:bldP spid="77035" grpId="0" animBg="1"/>
      <p:bldP spid="77036" grpId="0"/>
      <p:bldP spid="77037" grpId="0"/>
      <p:bldP spid="77040" grpId="0" animBg="1"/>
      <p:bldP spid="77041" grpId="0" animBg="1"/>
      <p:bldP spid="77042" grpId="0" animBg="1"/>
      <p:bldP spid="77047" grpId="0" animBg="1"/>
      <p:bldP spid="77048" grpId="0" animBg="1"/>
      <p:bldP spid="77049" grpId="0" animBg="1"/>
      <p:bldP spid="77051" grpId="0"/>
      <p:bldP spid="77052" grpId="0"/>
      <p:bldP spid="77053" grpId="0"/>
      <p:bldP spid="77054" grpId="0" animBg="1"/>
      <p:bldP spid="77056" grpId="0" animBg="1"/>
      <p:bldP spid="770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685800" y="2492375"/>
            <a:ext cx="7772400" cy="1470025"/>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 Units of a Computer</a:t>
            </a:r>
          </a:p>
        </p:txBody>
      </p:sp>
      <p:sp>
        <p:nvSpPr>
          <p:cNvPr id="3" name="Rectangle 2"/>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2" name="AutoShape 2"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lide Number Placeholder 7"/>
          <p:cNvSpPr>
            <a:spLocks noGrp="1"/>
          </p:cNvSpPr>
          <p:nvPr>
            <p:ph type="sldNum" sz="quarter" idx="12"/>
          </p:nvPr>
        </p:nvSpPr>
        <p:spPr/>
        <p:txBody>
          <a:bodyPr/>
          <a:lstStyle/>
          <a:p>
            <a:fld id="{A1A6BA4E-CDAE-4DEF-A7CA-99055C502B84}" type="slidenum">
              <a:rPr lang="en-US" smtClean="0"/>
              <a:pPr/>
              <a:t>4</a:t>
            </a:fld>
            <a:endParaRPr lang="en-US"/>
          </a:p>
        </p:txBody>
      </p:sp>
    </p:spTree>
    <p:extLst>
      <p:ext uri="{BB962C8B-B14F-4D97-AF65-F5344CB8AC3E}">
        <p14:creationId xmlns:p14="http://schemas.microsoft.com/office/powerpoint/2010/main" val="1194030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ChangeArrowheads="1"/>
          </p:cNvSpPr>
          <p:nvPr/>
        </p:nvSpPr>
        <p:spPr bwMode="auto">
          <a:xfrm>
            <a:off x="228600" y="1295400"/>
            <a:ext cx="8458200" cy="4893647"/>
          </a:xfrm>
          <a:prstGeom prst="rect">
            <a:avLst/>
          </a:prstGeom>
          <a:noFill/>
          <a:ln w="9525">
            <a:noFill/>
            <a:miter lim="800000"/>
            <a:headEnd/>
            <a:tailEnd/>
          </a:ln>
          <a:effectLst/>
        </p:spPr>
        <p:txBody>
          <a:bodyPr wrap="square">
            <a:spAutoFit/>
          </a:bodyPr>
          <a:lstStyle/>
          <a:p>
            <a:pPr algn="just">
              <a:buFontTx/>
              <a:buChar char="•"/>
            </a:pP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8 i.e. 3 address line is required to select 8 location</a:t>
            </a:r>
          </a:p>
          <a:p>
            <a:pPr algn="just"/>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In general 2</a:t>
            </a:r>
            <a:r>
              <a:rPr lang="en-US" sz="2400" baseline="300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n where x number of address lines (address bit) and n is number of location</a:t>
            </a:r>
          </a:p>
          <a:p>
            <a:pPr algn="just"/>
            <a:endParaRPr lang="en-US" sz="2400" dirty="0">
              <a:latin typeface="Times New Roman" panose="02020603050405020304" pitchFamily="18" charset="0"/>
              <a:cs typeface="Times New Roman" panose="02020603050405020304" pitchFamily="18" charset="0"/>
            </a:endParaRPr>
          </a:p>
          <a:p>
            <a:pPr algn="just">
              <a:buFontTx/>
              <a:buChar char="•"/>
            </a:pPr>
            <a:r>
              <a:rPr lang="en-US" sz="2400" b="1" dirty="0">
                <a:latin typeface="Times New Roman" panose="02020603050405020304" pitchFamily="18" charset="0"/>
                <a:cs typeface="Times New Roman" panose="02020603050405020304" pitchFamily="18" charset="0"/>
              </a:rPr>
              <a:t>Address bus</a:t>
            </a:r>
            <a:r>
              <a:rPr lang="en-US" sz="2400" dirty="0">
                <a:latin typeface="Times New Roman" panose="02020603050405020304" pitchFamily="18" charset="0"/>
                <a:cs typeface="Times New Roman" panose="02020603050405020304" pitchFamily="18" charset="0"/>
              </a:rPr>
              <a:t> : unidirectional : group of wires which carries address information bits </a:t>
            </a:r>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processor to peripherals (16,20,24 or more parallel signal lines) </a:t>
            </a:r>
            <a:endParaRPr lang="en-US" sz="3200" dirty="0">
              <a:latin typeface="Times New Roman" panose="02020603050405020304" pitchFamily="18" charset="0"/>
              <a:cs typeface="Times New Roman" panose="02020603050405020304" pitchFamily="18" charset="0"/>
            </a:endParaRPr>
          </a:p>
          <a:p>
            <a:pPr algn="just">
              <a:buFontTx/>
              <a:buChar char="•"/>
            </a:pPr>
            <a:r>
              <a:rPr lang="en-US" sz="2400" b="1" dirty="0">
                <a:latin typeface="Times New Roman" panose="02020603050405020304" pitchFamily="18" charset="0"/>
                <a:cs typeface="Times New Roman" panose="02020603050405020304" pitchFamily="18" charset="0"/>
              </a:rPr>
              <a:t>Data bus</a:t>
            </a:r>
            <a:r>
              <a:rPr lang="en-US" sz="2400" dirty="0">
                <a:latin typeface="Times New Roman" panose="02020603050405020304" pitchFamily="18" charset="0"/>
                <a:cs typeface="Times New Roman" panose="02020603050405020304" pitchFamily="18" charset="0"/>
              </a:rPr>
              <a:t>: bidirectional : group of wires which carries data information bit </a:t>
            </a:r>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processor to peripherals and vice – versa</a:t>
            </a:r>
          </a:p>
          <a:p>
            <a:pPr algn="just">
              <a:buFontTx/>
              <a:buChar char="•"/>
            </a:pPr>
            <a:r>
              <a:rPr lang="en-US" sz="2400" b="1" dirty="0">
                <a:latin typeface="Times New Roman" panose="02020603050405020304" pitchFamily="18" charset="0"/>
                <a:cs typeface="Times New Roman" panose="02020603050405020304" pitchFamily="18" charset="0"/>
              </a:rPr>
              <a:t>Control bus</a:t>
            </a:r>
            <a:r>
              <a:rPr lang="en-US" sz="2400" dirty="0">
                <a:latin typeface="Times New Roman" panose="02020603050405020304" pitchFamily="18" charset="0"/>
                <a:cs typeface="Times New Roman" panose="02020603050405020304" pitchFamily="18" charset="0"/>
              </a:rPr>
              <a:t>: bidirectional: group of wires which carries control signals from processor to peripherals and vice – versa</a:t>
            </a:r>
          </a:p>
          <a:p>
            <a:pPr algn="just"/>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40</a:t>
            </a:fld>
            <a:endParaRPr lang="en-US"/>
          </a:p>
        </p:txBody>
      </p:sp>
    </p:spTree>
    <p:extLst>
      <p:ext uri="{BB962C8B-B14F-4D97-AF65-F5344CB8AC3E}">
        <p14:creationId xmlns:p14="http://schemas.microsoft.com/office/powerpoint/2010/main" val="304230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p:cNvPicPr>
            <a:picLocks noChangeAspect="1" noChangeArrowheads="1"/>
          </p:cNvPicPr>
          <p:nvPr/>
        </p:nvPicPr>
        <p:blipFill>
          <a:blip r:embed="rId2">
            <a:lum bright="6000" contrast="24000"/>
            <a:grayscl/>
          </a:blip>
          <a:srcRect l="987" r="987" b="-122"/>
          <a:stretch>
            <a:fillRect/>
          </a:stretch>
        </p:blipFill>
        <p:spPr bwMode="auto">
          <a:xfrm rot="-21600000">
            <a:off x="539552" y="2242472"/>
            <a:ext cx="8147248" cy="3634800"/>
          </a:xfrm>
          <a:prstGeom prst="rect">
            <a:avLst/>
          </a:prstGeom>
          <a:noFill/>
          <a:ln w="9525">
            <a:noFill/>
            <a:miter lim="800000"/>
            <a:headEnd/>
            <a:tailEnd/>
          </a:ln>
          <a:effectLst/>
        </p:spPr>
      </p:pic>
      <p:sp>
        <p:nvSpPr>
          <p:cNvPr id="79877" name="Rectangle 5"/>
          <p:cNvSpPr>
            <a:spLocks noChangeArrowheads="1"/>
          </p:cNvSpPr>
          <p:nvPr/>
        </p:nvSpPr>
        <p:spPr bwMode="auto">
          <a:xfrm rot="10772443" flipV="1">
            <a:off x="1547380" y="6125375"/>
            <a:ext cx="6071248" cy="366713"/>
          </a:xfrm>
          <a:prstGeom prst="rect">
            <a:avLst/>
          </a:prstGeom>
          <a:noFill/>
          <a:ln w="9525">
            <a:noFill/>
            <a:miter lim="800000"/>
            <a:headEnd/>
            <a:tailEnd/>
          </a:ln>
          <a:effectLst/>
        </p:spPr>
        <p:txBody>
          <a:bodyPr wrap="square">
            <a:spAutoFit/>
          </a:bodyPr>
          <a:lstStyle/>
          <a:p>
            <a:pPr eaLnBrk="0" hangingPunct="0">
              <a:spcBef>
                <a:spcPct val="50000"/>
              </a:spcBef>
            </a:pPr>
            <a:r>
              <a:rPr lang="en-US" b="1" dirty="0">
                <a:latin typeface="Times New Roman" panose="02020603050405020304" pitchFamily="18" charset="0"/>
                <a:cs typeface="Times New Roman" panose="02020603050405020304" pitchFamily="18" charset="0"/>
              </a:rPr>
              <a:t>Single bus structure showing the details of connection</a:t>
            </a:r>
          </a:p>
        </p:txBody>
      </p:sp>
      <p:sp>
        <p:nvSpPr>
          <p:cNvPr id="2" name="TextBox 1"/>
          <p:cNvSpPr txBox="1"/>
          <p:nvPr/>
        </p:nvSpPr>
        <p:spPr>
          <a:xfrm>
            <a:off x="256970" y="1066800"/>
            <a:ext cx="8904751"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below shows address, data and control bus and their connection with peripheral and microprocessor</a:t>
            </a:r>
          </a:p>
          <a:p>
            <a:endParaRPr lang="en-IN" sz="2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A1A6BA4E-CDAE-4DEF-A7CA-99055C502B84}" type="slidenum">
              <a:rPr lang="en-US" smtClean="0"/>
              <a:pPr/>
              <a:t>41</a:t>
            </a:fld>
            <a:endParaRPr lang="en-US"/>
          </a:p>
        </p:txBody>
      </p:sp>
    </p:spTree>
    <p:extLst>
      <p:ext uri="{BB962C8B-B14F-4D97-AF65-F5344CB8AC3E}">
        <p14:creationId xmlns:p14="http://schemas.microsoft.com/office/powerpoint/2010/main" val="15778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circle(in)">
                                      <p:cBhvr>
                                        <p:cTn id="7" dur="2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ctrTitle" idx="4294967295"/>
          </p:nvPr>
        </p:nvSpPr>
        <p:spPr>
          <a:xfrm>
            <a:off x="304800" y="2780928"/>
            <a:ext cx="8686800" cy="2095872"/>
          </a:xfrm>
        </p:spPr>
        <p:txBody>
          <a:bodyPr>
            <a:normAutofit/>
          </a:bodyPr>
          <a:lstStyle/>
          <a:p>
            <a:r>
              <a:rPr lang="en-US" altLang="zh-CN"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Memory Locations and Addresses</a:t>
            </a:r>
          </a:p>
        </p:txBody>
      </p:sp>
      <p:sp>
        <p:nvSpPr>
          <p:cNvPr id="2" name="Slide Number Placeholder 1"/>
          <p:cNvSpPr>
            <a:spLocks noGrp="1"/>
          </p:cNvSpPr>
          <p:nvPr>
            <p:ph type="sldNum" sz="quarter" idx="12"/>
          </p:nvPr>
        </p:nvSpPr>
        <p:spPr/>
        <p:txBody>
          <a:bodyPr/>
          <a:lstStyle/>
          <a:p>
            <a:fld id="{A1A6BA4E-CDAE-4DEF-A7CA-99055C502B84}" type="slidenum">
              <a:rPr lang="en-US" smtClean="0"/>
              <a:pPr/>
              <a:t>42</a:t>
            </a:fld>
            <a:endParaRPr lang="en-US"/>
          </a:p>
        </p:txBody>
      </p:sp>
    </p:spTree>
    <p:extLst>
      <p:ext uri="{BB962C8B-B14F-4D97-AF65-F5344CB8AC3E}">
        <p14:creationId xmlns:p14="http://schemas.microsoft.com/office/powerpoint/2010/main" val="366227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76200" y="1068526"/>
            <a:ext cx="8077200" cy="912674"/>
          </a:xfrm>
        </p:spPr>
        <p:txBody>
          <a:bodyPr>
            <a:noAutofit/>
          </a:bodyPr>
          <a:lstStyle/>
          <a:p>
            <a:r>
              <a:rPr lang="en-US" altLang="zh-CN" sz="3200" dirty="0">
                <a:solidFill>
                  <a:srgbClr val="FF0000"/>
                </a:solidFill>
                <a:latin typeface="Times New Roman" panose="02020603050405020304" pitchFamily="18" charset="0"/>
                <a:ea typeface="SimSun" pitchFamily="2" charset="-122"/>
                <a:cs typeface="Times New Roman" panose="02020603050405020304" pitchFamily="18" charset="0"/>
              </a:rPr>
              <a:t>Memory Location and Addresses </a:t>
            </a:r>
          </a:p>
        </p:txBody>
      </p:sp>
      <p:sp>
        <p:nvSpPr>
          <p:cNvPr id="86019" name="Rectangle 3"/>
          <p:cNvSpPr>
            <a:spLocks noGrp="1" noChangeArrowheads="1"/>
          </p:cNvSpPr>
          <p:nvPr>
            <p:ph type="body" idx="4294967295"/>
          </p:nvPr>
        </p:nvSpPr>
        <p:spPr>
          <a:xfrm>
            <a:off x="228600" y="2133599"/>
            <a:ext cx="3962400" cy="4463753"/>
          </a:xfrm>
        </p:spPr>
        <p:txBody>
          <a:bodyPr>
            <a:normAutofit fontScale="92500" lnSpcReduction="10000"/>
          </a:bodyPr>
          <a:lstStyle/>
          <a:p>
            <a:pPr algn="just"/>
            <a:r>
              <a:rPr lang="en-US" altLang="zh-CN" sz="2600" dirty="0">
                <a:latin typeface="Times New Roman" panose="02020603050405020304" pitchFamily="18" charset="0"/>
                <a:ea typeface="SimSun" pitchFamily="2" charset="-122"/>
                <a:cs typeface="Times New Roman" panose="02020603050405020304" pitchFamily="18" charset="0"/>
              </a:rPr>
              <a:t>Memory consists of many millions of storage cells, each of which can store 1 bit.</a:t>
            </a:r>
          </a:p>
          <a:p>
            <a:pPr algn="just"/>
            <a:r>
              <a:rPr lang="en-US" altLang="zh-CN" sz="2600" dirty="0">
                <a:latin typeface="Times New Roman" panose="02020603050405020304" pitchFamily="18" charset="0"/>
                <a:ea typeface="SimSun" pitchFamily="2" charset="-122"/>
                <a:cs typeface="Times New Roman" panose="02020603050405020304" pitchFamily="18" charset="0"/>
              </a:rPr>
              <a:t>Data is usually accessed in </a:t>
            </a:r>
            <a:r>
              <a:rPr lang="en-US" altLang="zh-CN" sz="2600" i="1" dirty="0">
                <a:latin typeface="Times New Roman" panose="02020603050405020304" pitchFamily="18" charset="0"/>
                <a:ea typeface="SimSun" pitchFamily="2" charset="-122"/>
                <a:cs typeface="Times New Roman" panose="02020603050405020304" pitchFamily="18" charset="0"/>
              </a:rPr>
              <a:t>n</a:t>
            </a:r>
            <a:r>
              <a:rPr lang="en-US" altLang="zh-CN" sz="2600" dirty="0">
                <a:latin typeface="Times New Roman" panose="02020603050405020304" pitchFamily="18" charset="0"/>
                <a:ea typeface="SimSun" pitchFamily="2" charset="-122"/>
                <a:cs typeface="Times New Roman" panose="02020603050405020304" pitchFamily="18" charset="0"/>
              </a:rPr>
              <a:t>-bit groups. </a:t>
            </a:r>
            <a:r>
              <a:rPr lang="en-US" altLang="zh-CN" sz="2600" i="1" dirty="0">
                <a:latin typeface="Times New Roman" panose="02020603050405020304" pitchFamily="18" charset="0"/>
                <a:ea typeface="SimSun" pitchFamily="2" charset="-122"/>
                <a:cs typeface="Times New Roman" panose="02020603050405020304" pitchFamily="18" charset="0"/>
              </a:rPr>
              <a:t>n</a:t>
            </a:r>
            <a:r>
              <a:rPr lang="en-US" altLang="zh-CN" sz="2600" dirty="0">
                <a:latin typeface="Times New Roman" panose="02020603050405020304" pitchFamily="18" charset="0"/>
                <a:ea typeface="SimSun" pitchFamily="2" charset="-122"/>
                <a:cs typeface="Times New Roman" panose="02020603050405020304" pitchFamily="18" charset="0"/>
              </a:rPr>
              <a:t> is called word length.</a:t>
            </a:r>
          </a:p>
          <a:p>
            <a:pPr algn="just"/>
            <a:r>
              <a:rPr lang="pt-BR" altLang="zh-CN" sz="2600" dirty="0">
                <a:latin typeface="Times New Roman" panose="02020603050405020304" pitchFamily="18" charset="0"/>
                <a:ea typeface="SimSun" pitchFamily="2" charset="-122"/>
                <a:cs typeface="Times New Roman" panose="02020603050405020304" pitchFamily="18" charset="0"/>
              </a:rPr>
              <a:t>The memory of a computer can be schematically represented as a collection of words as shown in Figure 1.</a:t>
            </a:r>
            <a:endParaRPr lang="en-US" altLang="zh-CN" sz="2600" dirty="0">
              <a:latin typeface="Times New Roman" panose="02020603050405020304" pitchFamily="18" charset="0"/>
              <a:ea typeface="SimSun" pitchFamily="2" charset="-122"/>
              <a:cs typeface="Times New Roman" panose="02020603050405020304" pitchFamily="18" charset="0"/>
            </a:endParaRPr>
          </a:p>
        </p:txBody>
      </p:sp>
      <p:grpSp>
        <p:nvGrpSpPr>
          <p:cNvPr id="2" name="Group 40"/>
          <p:cNvGrpSpPr>
            <a:grpSpLocks/>
          </p:cNvGrpSpPr>
          <p:nvPr/>
        </p:nvGrpSpPr>
        <p:grpSpPr bwMode="auto">
          <a:xfrm>
            <a:off x="4606924" y="2133600"/>
            <a:ext cx="3546476" cy="4136197"/>
            <a:chOff x="697" y="816"/>
            <a:chExt cx="3033" cy="4083"/>
          </a:xfrm>
        </p:grpSpPr>
        <p:sp>
          <p:nvSpPr>
            <p:cNvPr id="86021" name="Rectangle 4"/>
            <p:cNvSpPr>
              <a:spLocks noChangeArrowheads="1"/>
            </p:cNvSpPr>
            <p:nvPr/>
          </p:nvSpPr>
          <p:spPr bwMode="auto">
            <a:xfrm>
              <a:off x="3048" y="1364"/>
              <a:ext cx="682"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second word</a:t>
              </a:r>
              <a:endParaRPr lang="en-CA" altLang="zh-CN" sz="2400">
                <a:latin typeface="Times New Roman" pitchFamily="18" charset="0"/>
                <a:ea typeface="SimSun" pitchFamily="2" charset="-122"/>
              </a:endParaRPr>
            </a:p>
          </p:txBody>
        </p:sp>
        <p:sp>
          <p:nvSpPr>
            <p:cNvPr id="86022" name="Line 5"/>
            <p:cNvSpPr>
              <a:spLocks noChangeShapeType="1"/>
            </p:cNvSpPr>
            <p:nvPr/>
          </p:nvSpPr>
          <p:spPr bwMode="auto">
            <a:xfrm flipH="1">
              <a:off x="697" y="3011"/>
              <a:ext cx="1881" cy="1"/>
            </a:xfrm>
            <a:prstGeom prst="line">
              <a:avLst/>
            </a:prstGeom>
            <a:noFill/>
            <a:ln w="20638">
              <a:solidFill>
                <a:srgbClr val="00FFFF"/>
              </a:solidFill>
              <a:round/>
              <a:headEnd/>
              <a:tailEnd/>
            </a:ln>
          </p:spPr>
          <p:txBody>
            <a:bodyPr/>
            <a:lstStyle/>
            <a:p>
              <a:endParaRPr lang="en-US"/>
            </a:p>
          </p:txBody>
        </p:sp>
        <p:sp>
          <p:nvSpPr>
            <p:cNvPr id="86023" name="Line 6"/>
            <p:cNvSpPr>
              <a:spLocks noChangeShapeType="1"/>
            </p:cNvSpPr>
            <p:nvPr/>
          </p:nvSpPr>
          <p:spPr bwMode="auto">
            <a:xfrm flipH="1">
              <a:off x="697" y="1600"/>
              <a:ext cx="1881" cy="1"/>
            </a:xfrm>
            <a:prstGeom prst="line">
              <a:avLst/>
            </a:prstGeom>
            <a:noFill/>
            <a:ln w="20638">
              <a:solidFill>
                <a:srgbClr val="00FFFF"/>
              </a:solidFill>
              <a:round/>
              <a:headEnd/>
              <a:tailEnd/>
            </a:ln>
          </p:spPr>
          <p:txBody>
            <a:bodyPr/>
            <a:lstStyle/>
            <a:p>
              <a:endParaRPr lang="en-US"/>
            </a:p>
          </p:txBody>
        </p:sp>
        <p:sp>
          <p:nvSpPr>
            <p:cNvPr id="86024" name="Freeform 7"/>
            <p:cNvSpPr>
              <a:spLocks/>
            </p:cNvSpPr>
            <p:nvPr/>
          </p:nvSpPr>
          <p:spPr bwMode="auto">
            <a:xfrm>
              <a:off x="710" y="881"/>
              <a:ext cx="78" cy="40"/>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p:spPr>
          <p:txBody>
            <a:bodyPr/>
            <a:lstStyle/>
            <a:p>
              <a:endParaRPr lang="en-US"/>
            </a:p>
          </p:txBody>
        </p:sp>
        <p:sp>
          <p:nvSpPr>
            <p:cNvPr id="86025" name="Freeform 8"/>
            <p:cNvSpPr>
              <a:spLocks/>
            </p:cNvSpPr>
            <p:nvPr/>
          </p:nvSpPr>
          <p:spPr bwMode="auto">
            <a:xfrm>
              <a:off x="710" y="881"/>
              <a:ext cx="78" cy="40"/>
            </a:xfrm>
            <a:custGeom>
              <a:avLst/>
              <a:gdLst>
                <a:gd name="T0" fmla="*/ 78 w 78"/>
                <a:gd name="T1" fmla="*/ 0 h 40"/>
                <a:gd name="T2" fmla="*/ 0 w 78"/>
                <a:gd name="T3" fmla="*/ 13 h 40"/>
                <a:gd name="T4" fmla="*/ 78 w 78"/>
                <a:gd name="T5" fmla="*/ 40 h 40"/>
                <a:gd name="T6" fmla="*/ 78 w 78"/>
                <a:gd name="T7" fmla="*/ 13 h 40"/>
                <a:gd name="T8" fmla="*/ 78 w 78"/>
                <a:gd name="T9" fmla="*/ 0 h 40"/>
                <a:gd name="T10" fmla="*/ 0 60000 65536"/>
                <a:gd name="T11" fmla="*/ 0 60000 65536"/>
                <a:gd name="T12" fmla="*/ 0 60000 65536"/>
                <a:gd name="T13" fmla="*/ 0 60000 65536"/>
                <a:gd name="T14" fmla="*/ 0 60000 65536"/>
                <a:gd name="T15" fmla="*/ 0 w 78"/>
                <a:gd name="T16" fmla="*/ 0 h 40"/>
                <a:gd name="T17" fmla="*/ 78 w 78"/>
                <a:gd name="T18" fmla="*/ 40 h 40"/>
              </a:gdLst>
              <a:ahLst/>
              <a:cxnLst>
                <a:cxn ang="T10">
                  <a:pos x="T0" y="T1"/>
                </a:cxn>
                <a:cxn ang="T11">
                  <a:pos x="T2" y="T3"/>
                </a:cxn>
                <a:cxn ang="T12">
                  <a:pos x="T4" y="T5"/>
                </a:cxn>
                <a:cxn ang="T13">
                  <a:pos x="T6" y="T7"/>
                </a:cxn>
                <a:cxn ang="T14">
                  <a:pos x="T8" y="T9"/>
                </a:cxn>
              </a:cxnLst>
              <a:rect l="T15" t="T16" r="T17" b="T18"/>
              <a:pathLst>
                <a:path w="78" h="40">
                  <a:moveTo>
                    <a:pt x="78" y="0"/>
                  </a:moveTo>
                  <a:lnTo>
                    <a:pt x="0" y="13"/>
                  </a:lnTo>
                  <a:lnTo>
                    <a:pt x="78" y="40"/>
                  </a:lnTo>
                  <a:lnTo>
                    <a:pt x="78" y="13"/>
                  </a:lnTo>
                  <a:lnTo>
                    <a:pt x="78" y="0"/>
                  </a:lnTo>
                  <a:close/>
                </a:path>
              </a:pathLst>
            </a:custGeom>
            <a:solidFill>
              <a:srgbClr val="000000"/>
            </a:solidFill>
            <a:ln w="0">
              <a:solidFill>
                <a:srgbClr val="000000"/>
              </a:solidFill>
              <a:round/>
              <a:headEnd/>
              <a:tailEnd/>
            </a:ln>
          </p:spPr>
          <p:txBody>
            <a:bodyPr/>
            <a:lstStyle/>
            <a:p>
              <a:endParaRPr lang="en-US"/>
            </a:p>
          </p:txBody>
        </p:sp>
        <p:sp>
          <p:nvSpPr>
            <p:cNvPr id="86026" name="Line 9"/>
            <p:cNvSpPr>
              <a:spLocks noChangeShapeType="1"/>
            </p:cNvSpPr>
            <p:nvPr/>
          </p:nvSpPr>
          <p:spPr bwMode="auto">
            <a:xfrm>
              <a:off x="772" y="894"/>
              <a:ext cx="630" cy="1"/>
            </a:xfrm>
            <a:prstGeom prst="line">
              <a:avLst/>
            </a:prstGeom>
            <a:noFill/>
            <a:ln w="20638">
              <a:solidFill>
                <a:srgbClr val="000000"/>
              </a:solidFill>
              <a:round/>
              <a:headEnd/>
              <a:tailEnd/>
            </a:ln>
          </p:spPr>
          <p:txBody>
            <a:bodyPr/>
            <a:lstStyle/>
            <a:p>
              <a:endParaRPr lang="en-US"/>
            </a:p>
          </p:txBody>
        </p:sp>
        <p:sp>
          <p:nvSpPr>
            <p:cNvPr id="86027" name="Freeform 10"/>
            <p:cNvSpPr>
              <a:spLocks/>
            </p:cNvSpPr>
            <p:nvPr/>
          </p:nvSpPr>
          <p:spPr bwMode="auto">
            <a:xfrm>
              <a:off x="2497" y="881"/>
              <a:ext cx="79" cy="4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6028" name="Freeform 11"/>
            <p:cNvSpPr>
              <a:spLocks/>
            </p:cNvSpPr>
            <p:nvPr/>
          </p:nvSpPr>
          <p:spPr bwMode="auto">
            <a:xfrm>
              <a:off x="2497" y="881"/>
              <a:ext cx="79" cy="40"/>
            </a:xfrm>
            <a:custGeom>
              <a:avLst/>
              <a:gdLst>
                <a:gd name="T0" fmla="*/ 0 w 79"/>
                <a:gd name="T1" fmla="*/ 40 h 40"/>
                <a:gd name="T2" fmla="*/ 79 w 79"/>
                <a:gd name="T3" fmla="*/ 13 h 40"/>
                <a:gd name="T4" fmla="*/ 0 w 79"/>
                <a:gd name="T5" fmla="*/ 0 h 40"/>
                <a:gd name="T6" fmla="*/ 0 w 79"/>
                <a:gd name="T7" fmla="*/ 13 h 40"/>
                <a:gd name="T8" fmla="*/ 0 w 79"/>
                <a:gd name="T9" fmla="*/ 4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13"/>
                  </a:lnTo>
                  <a:lnTo>
                    <a:pt x="0" y="0"/>
                  </a:lnTo>
                  <a:lnTo>
                    <a:pt x="0" y="13"/>
                  </a:lnTo>
                  <a:lnTo>
                    <a:pt x="0" y="40"/>
                  </a:lnTo>
                  <a:close/>
                </a:path>
              </a:pathLst>
            </a:custGeom>
            <a:solidFill>
              <a:srgbClr val="000000"/>
            </a:solidFill>
            <a:ln w="0">
              <a:solidFill>
                <a:srgbClr val="000000"/>
              </a:solidFill>
              <a:round/>
              <a:headEnd/>
              <a:tailEnd/>
            </a:ln>
          </p:spPr>
          <p:txBody>
            <a:bodyPr/>
            <a:lstStyle/>
            <a:p>
              <a:endParaRPr lang="en-US"/>
            </a:p>
          </p:txBody>
        </p:sp>
        <p:sp>
          <p:nvSpPr>
            <p:cNvPr id="86029" name="Line 12"/>
            <p:cNvSpPr>
              <a:spLocks noChangeShapeType="1"/>
            </p:cNvSpPr>
            <p:nvPr/>
          </p:nvSpPr>
          <p:spPr bwMode="auto">
            <a:xfrm flipH="1">
              <a:off x="1873" y="894"/>
              <a:ext cx="660" cy="1"/>
            </a:xfrm>
            <a:prstGeom prst="line">
              <a:avLst/>
            </a:prstGeom>
            <a:noFill/>
            <a:ln w="20638">
              <a:solidFill>
                <a:srgbClr val="000000"/>
              </a:solidFill>
              <a:round/>
              <a:headEnd/>
              <a:tailEnd/>
            </a:ln>
          </p:spPr>
          <p:txBody>
            <a:bodyPr/>
            <a:lstStyle/>
            <a:p>
              <a:endParaRPr lang="en-US"/>
            </a:p>
          </p:txBody>
        </p:sp>
        <p:sp>
          <p:nvSpPr>
            <p:cNvPr id="86030" name="Line 13"/>
            <p:cNvSpPr>
              <a:spLocks noChangeShapeType="1"/>
            </p:cNvSpPr>
            <p:nvPr/>
          </p:nvSpPr>
          <p:spPr bwMode="auto">
            <a:xfrm flipV="1">
              <a:off x="697" y="855"/>
              <a:ext cx="1" cy="92"/>
            </a:xfrm>
            <a:prstGeom prst="line">
              <a:avLst/>
            </a:prstGeom>
            <a:noFill/>
            <a:ln w="20638">
              <a:solidFill>
                <a:srgbClr val="000000"/>
              </a:solidFill>
              <a:round/>
              <a:headEnd/>
              <a:tailEnd/>
            </a:ln>
          </p:spPr>
          <p:txBody>
            <a:bodyPr/>
            <a:lstStyle/>
            <a:p>
              <a:endParaRPr lang="en-US"/>
            </a:p>
          </p:txBody>
        </p:sp>
        <p:sp>
          <p:nvSpPr>
            <p:cNvPr id="86031" name="Line 14"/>
            <p:cNvSpPr>
              <a:spLocks noChangeShapeType="1"/>
            </p:cNvSpPr>
            <p:nvPr/>
          </p:nvSpPr>
          <p:spPr bwMode="auto">
            <a:xfrm flipV="1">
              <a:off x="2578" y="855"/>
              <a:ext cx="1" cy="92"/>
            </a:xfrm>
            <a:prstGeom prst="line">
              <a:avLst/>
            </a:prstGeom>
            <a:noFill/>
            <a:ln w="20638">
              <a:solidFill>
                <a:srgbClr val="000000"/>
              </a:solidFill>
              <a:round/>
              <a:headEnd/>
              <a:tailEnd/>
            </a:ln>
          </p:spPr>
          <p:txBody>
            <a:bodyPr/>
            <a:lstStyle/>
            <a:p>
              <a:endParaRPr lang="en-US"/>
            </a:p>
          </p:txBody>
        </p:sp>
        <p:sp>
          <p:nvSpPr>
            <p:cNvPr id="86032" name="Line 15"/>
            <p:cNvSpPr>
              <a:spLocks noChangeShapeType="1"/>
            </p:cNvSpPr>
            <p:nvPr/>
          </p:nvSpPr>
          <p:spPr bwMode="auto">
            <a:xfrm flipH="1">
              <a:off x="697" y="1325"/>
              <a:ext cx="1881" cy="1"/>
            </a:xfrm>
            <a:prstGeom prst="line">
              <a:avLst/>
            </a:prstGeom>
            <a:noFill/>
            <a:ln w="20638">
              <a:solidFill>
                <a:srgbClr val="00FFFF"/>
              </a:solidFill>
              <a:round/>
              <a:headEnd/>
              <a:tailEnd/>
            </a:ln>
          </p:spPr>
          <p:txBody>
            <a:bodyPr/>
            <a:lstStyle/>
            <a:p>
              <a:endParaRPr lang="en-US"/>
            </a:p>
          </p:txBody>
        </p:sp>
        <p:sp>
          <p:nvSpPr>
            <p:cNvPr id="86033" name="Rectangle 16"/>
            <p:cNvSpPr>
              <a:spLocks noChangeArrowheads="1"/>
            </p:cNvSpPr>
            <p:nvPr/>
          </p:nvSpPr>
          <p:spPr bwMode="auto">
            <a:xfrm>
              <a:off x="3048" y="1090"/>
              <a:ext cx="487"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first word</a:t>
              </a:r>
              <a:endParaRPr lang="en-CA" altLang="zh-CN" sz="2400">
                <a:latin typeface="Times New Roman" pitchFamily="18" charset="0"/>
                <a:ea typeface="SimSun" pitchFamily="2" charset="-122"/>
              </a:endParaRPr>
            </a:p>
          </p:txBody>
        </p:sp>
        <p:sp>
          <p:nvSpPr>
            <p:cNvPr id="86034" name="Line 17"/>
            <p:cNvSpPr>
              <a:spLocks noChangeShapeType="1"/>
            </p:cNvSpPr>
            <p:nvPr/>
          </p:nvSpPr>
          <p:spPr bwMode="auto">
            <a:xfrm flipH="1">
              <a:off x="697" y="2710"/>
              <a:ext cx="1881" cy="1"/>
            </a:xfrm>
            <a:prstGeom prst="line">
              <a:avLst/>
            </a:prstGeom>
            <a:noFill/>
            <a:ln w="20638">
              <a:solidFill>
                <a:srgbClr val="00FFFF"/>
              </a:solidFill>
              <a:round/>
              <a:headEnd/>
              <a:tailEnd/>
            </a:ln>
          </p:spPr>
          <p:txBody>
            <a:bodyPr/>
            <a:lstStyle/>
            <a:p>
              <a:endParaRPr lang="en-US"/>
            </a:p>
          </p:txBody>
        </p:sp>
        <p:sp>
          <p:nvSpPr>
            <p:cNvPr id="86035" name="Line 18"/>
            <p:cNvSpPr>
              <a:spLocks noChangeShapeType="1"/>
            </p:cNvSpPr>
            <p:nvPr/>
          </p:nvSpPr>
          <p:spPr bwMode="auto">
            <a:xfrm flipH="1">
              <a:off x="697" y="4147"/>
              <a:ext cx="1881" cy="1"/>
            </a:xfrm>
            <a:prstGeom prst="line">
              <a:avLst/>
            </a:prstGeom>
            <a:noFill/>
            <a:ln w="20638">
              <a:solidFill>
                <a:srgbClr val="00FFFF"/>
              </a:solidFill>
              <a:round/>
              <a:headEnd/>
              <a:tailEnd/>
            </a:ln>
          </p:spPr>
          <p:txBody>
            <a:bodyPr/>
            <a:lstStyle/>
            <a:p>
              <a:endParaRPr lang="en-US"/>
            </a:p>
          </p:txBody>
        </p:sp>
        <p:sp>
          <p:nvSpPr>
            <p:cNvPr id="86036" name="Rectangle 19"/>
            <p:cNvSpPr>
              <a:spLocks noChangeArrowheads="1"/>
            </p:cNvSpPr>
            <p:nvPr/>
          </p:nvSpPr>
          <p:spPr bwMode="auto">
            <a:xfrm>
              <a:off x="697" y="1038"/>
              <a:ext cx="1881" cy="3383"/>
            </a:xfrm>
            <a:prstGeom prst="rect">
              <a:avLst/>
            </a:prstGeom>
            <a:noFill/>
            <a:ln w="20638">
              <a:solidFill>
                <a:srgbClr val="00FFFF"/>
              </a:solidFill>
              <a:miter lim="800000"/>
              <a:headEnd/>
              <a:tailEnd/>
            </a:ln>
          </p:spPr>
          <p:txBody>
            <a:bodyPr/>
            <a:lstStyle/>
            <a:p>
              <a:endParaRPr lang="en-US"/>
            </a:p>
          </p:txBody>
        </p:sp>
        <p:sp>
          <p:nvSpPr>
            <p:cNvPr id="86037" name="Rectangle 20"/>
            <p:cNvSpPr>
              <a:spLocks noChangeArrowheads="1"/>
            </p:cNvSpPr>
            <p:nvPr/>
          </p:nvSpPr>
          <p:spPr bwMode="auto">
            <a:xfrm>
              <a:off x="1429" y="4656"/>
              <a:ext cx="1582" cy="243"/>
            </a:xfrm>
            <a:prstGeom prst="rect">
              <a:avLst/>
            </a:prstGeom>
            <a:noFill/>
            <a:ln w="9525">
              <a:noFill/>
              <a:miter lim="800000"/>
              <a:headEnd/>
              <a:tailEnd/>
            </a:ln>
          </p:spPr>
          <p:txBody>
            <a:bodyPr wrap="none" lIns="0" tIns="0" rIns="0" bIns="0">
              <a:spAutoFit/>
            </a:bodyPr>
            <a:lstStyle/>
            <a:p>
              <a:r>
                <a:rPr lang="en-CA" altLang="zh-CN" sz="1600" dirty="0" smtClean="0">
                  <a:solidFill>
                    <a:srgbClr val="000000"/>
                  </a:solidFill>
                  <a:latin typeface="Times New Roman" panose="02020603050405020304" pitchFamily="18" charset="0"/>
                  <a:ea typeface="SimSun" pitchFamily="2" charset="-122"/>
                  <a:cs typeface="Times New Roman" panose="02020603050405020304" pitchFamily="18" charset="0"/>
                </a:rPr>
                <a:t> </a:t>
              </a:r>
              <a:r>
                <a:rPr lang="en-CA" altLang="zh-CN" sz="1600" dirty="0">
                  <a:solidFill>
                    <a:srgbClr val="000000"/>
                  </a:solidFill>
                  <a:latin typeface="Times New Roman" panose="02020603050405020304" pitchFamily="18" charset="0"/>
                  <a:ea typeface="SimSun" pitchFamily="2" charset="-122"/>
                  <a:cs typeface="Times New Roman" panose="02020603050405020304" pitchFamily="18" charset="0"/>
                </a:rPr>
                <a:t>Main Memory words.</a:t>
              </a:r>
              <a:endParaRPr lang="en-CA" altLang="zh-CN" sz="2400" dirty="0">
                <a:latin typeface="Times New Roman" pitchFamily="18" charset="0"/>
                <a:ea typeface="SimSun" pitchFamily="2" charset="-122"/>
                <a:cs typeface="Times New Roman" panose="02020603050405020304" pitchFamily="18" charset="0"/>
              </a:endParaRPr>
            </a:p>
          </p:txBody>
        </p:sp>
        <p:sp>
          <p:nvSpPr>
            <p:cNvPr id="86038" name="Rectangle 21"/>
            <p:cNvSpPr>
              <a:spLocks noChangeArrowheads="1"/>
            </p:cNvSpPr>
            <p:nvPr/>
          </p:nvSpPr>
          <p:spPr bwMode="auto">
            <a:xfrm>
              <a:off x="1494" y="816"/>
              <a:ext cx="67" cy="166"/>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charset="0"/>
                  <a:ea typeface="SimSun" pitchFamily="2" charset="-122"/>
                </a:rPr>
                <a:t>n</a:t>
              </a:r>
              <a:endParaRPr lang="en-CA" altLang="zh-CN" sz="2400">
                <a:latin typeface="Times New Roman" pitchFamily="18" charset="0"/>
                <a:ea typeface="SimSun" pitchFamily="2" charset="-122"/>
              </a:endParaRPr>
            </a:p>
          </p:txBody>
        </p:sp>
        <p:sp>
          <p:nvSpPr>
            <p:cNvPr id="86039" name="Rectangle 22"/>
            <p:cNvSpPr>
              <a:spLocks noChangeArrowheads="1"/>
            </p:cNvSpPr>
            <p:nvPr/>
          </p:nvSpPr>
          <p:spPr bwMode="auto">
            <a:xfrm>
              <a:off x="1546" y="816"/>
              <a:ext cx="220" cy="166"/>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bits</a:t>
              </a:r>
              <a:endParaRPr lang="en-CA" altLang="zh-CN" sz="2400">
                <a:latin typeface="Times New Roman" pitchFamily="18" charset="0"/>
                <a:ea typeface="SimSun" pitchFamily="2" charset="-122"/>
              </a:endParaRPr>
            </a:p>
          </p:txBody>
        </p:sp>
        <p:sp>
          <p:nvSpPr>
            <p:cNvPr id="86040" name="Rectangle 23"/>
            <p:cNvSpPr>
              <a:spLocks noChangeArrowheads="1"/>
            </p:cNvSpPr>
            <p:nvPr/>
          </p:nvSpPr>
          <p:spPr bwMode="auto">
            <a:xfrm>
              <a:off x="3035" y="4186"/>
              <a:ext cx="481" cy="166"/>
            </a:xfrm>
            <a:prstGeom prst="rect">
              <a:avLst/>
            </a:prstGeom>
            <a:noFill/>
            <a:ln w="9525">
              <a:noFill/>
              <a:miter lim="800000"/>
              <a:headEnd/>
              <a:tailEnd/>
            </a:ln>
          </p:spPr>
          <p:txBody>
            <a:bodyPr wrap="none" lIns="0" tIns="0" rIns="0" bIns="0">
              <a:spAutoFit/>
            </a:bodyPr>
            <a:lstStyle/>
            <a:p>
              <a:r>
                <a:rPr lang="en-CA" altLang="zh-CN" sz="1500">
                  <a:solidFill>
                    <a:srgbClr val="000000"/>
                  </a:solidFill>
                  <a:latin typeface="Nimbus Roman No9 L" charset="0"/>
                  <a:ea typeface="SimSun" pitchFamily="2" charset="-122"/>
                </a:rPr>
                <a:t>last word</a:t>
              </a:r>
              <a:endParaRPr lang="en-CA" altLang="zh-CN" sz="2400">
                <a:latin typeface="Times New Roman" pitchFamily="18" charset="0"/>
                <a:ea typeface="SimSun" pitchFamily="2" charset="-122"/>
              </a:endParaRPr>
            </a:p>
          </p:txBody>
        </p:sp>
        <p:sp>
          <p:nvSpPr>
            <p:cNvPr id="86041" name="Rectangle 24"/>
            <p:cNvSpPr>
              <a:spLocks noChangeArrowheads="1"/>
            </p:cNvSpPr>
            <p:nvPr/>
          </p:nvSpPr>
          <p:spPr bwMode="auto">
            <a:xfrm>
              <a:off x="3035" y="2788"/>
              <a:ext cx="27" cy="167"/>
            </a:xfrm>
            <a:prstGeom prst="rect">
              <a:avLst/>
            </a:prstGeom>
            <a:noFill/>
            <a:ln w="9525">
              <a:noFill/>
              <a:miter lim="800000"/>
              <a:headEnd/>
              <a:tailEnd/>
            </a:ln>
          </p:spPr>
          <p:txBody>
            <a:bodyPr wrap="none" lIns="0" tIns="0" rIns="0" bIns="0">
              <a:spAutoFit/>
            </a:bodyPr>
            <a:lstStyle/>
            <a:p>
              <a:r>
                <a:rPr lang="en-CA" altLang="zh-CN" sz="1500" i="1">
                  <a:solidFill>
                    <a:srgbClr val="000000"/>
                  </a:solidFill>
                  <a:latin typeface="Nimbus Roman No9 L" charset="0"/>
                  <a:ea typeface="SimSun" pitchFamily="2" charset="-122"/>
                </a:rPr>
                <a:t>i</a:t>
              </a:r>
              <a:endParaRPr lang="en-CA" altLang="zh-CN" sz="2400">
                <a:latin typeface="Times New Roman" pitchFamily="18" charset="0"/>
                <a:ea typeface="SimSun" pitchFamily="2" charset="-122"/>
              </a:endParaRPr>
            </a:p>
          </p:txBody>
        </p:sp>
        <p:sp>
          <p:nvSpPr>
            <p:cNvPr id="86042" name="Rectangle 25"/>
            <p:cNvSpPr>
              <a:spLocks noChangeArrowheads="1"/>
            </p:cNvSpPr>
            <p:nvPr/>
          </p:nvSpPr>
          <p:spPr bwMode="auto">
            <a:xfrm>
              <a:off x="3061" y="2788"/>
              <a:ext cx="427" cy="167"/>
            </a:xfrm>
            <a:prstGeom prst="rect">
              <a:avLst/>
            </a:prstGeom>
            <a:noFill/>
            <a:ln w="9525">
              <a:noFill/>
              <a:miter lim="800000"/>
              <a:headEnd/>
              <a:tailEnd/>
            </a:ln>
          </p:spPr>
          <p:txBody>
            <a:bodyPr wrap="none" lIns="0" tIns="0" rIns="0" bIns="0">
              <a:spAutoFit/>
            </a:bodyPr>
            <a:lstStyle/>
            <a:p>
              <a:r>
                <a:rPr lang="zh-CN" altLang="en-CA" sz="1500">
                  <a:solidFill>
                    <a:srgbClr val="000000"/>
                  </a:solidFill>
                  <a:latin typeface="Nimbus Roman No9 L" charset="0"/>
                  <a:ea typeface="SimSun" pitchFamily="2" charset="-122"/>
                </a:rPr>
                <a:t> </a:t>
              </a:r>
              <a:r>
                <a:rPr lang="en-CA" altLang="zh-CN" sz="1500">
                  <a:solidFill>
                    <a:srgbClr val="000000"/>
                  </a:solidFill>
                  <a:latin typeface="Nimbus Roman No9 L" charset="0"/>
                  <a:ea typeface="SimSun" pitchFamily="2" charset="-122"/>
                </a:rPr>
                <a:t>th word</a:t>
              </a:r>
              <a:endParaRPr lang="en-CA" altLang="zh-CN" sz="2400">
                <a:latin typeface="Times New Roman" pitchFamily="18" charset="0"/>
                <a:ea typeface="SimSun" pitchFamily="2" charset="-122"/>
              </a:endParaRPr>
            </a:p>
          </p:txBody>
        </p:sp>
        <p:sp>
          <p:nvSpPr>
            <p:cNvPr id="86043" name="Freeform 26"/>
            <p:cNvSpPr>
              <a:spLocks/>
            </p:cNvSpPr>
            <p:nvPr/>
          </p:nvSpPr>
          <p:spPr bwMode="auto">
            <a:xfrm>
              <a:off x="2852" y="2854"/>
              <a:ext cx="79" cy="2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US"/>
            </a:p>
          </p:txBody>
        </p:sp>
        <p:sp>
          <p:nvSpPr>
            <p:cNvPr id="86044" name="Freeform 27"/>
            <p:cNvSpPr>
              <a:spLocks/>
            </p:cNvSpPr>
            <p:nvPr/>
          </p:nvSpPr>
          <p:spPr bwMode="auto">
            <a:xfrm>
              <a:off x="2852" y="2854"/>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86045" name="Line 28"/>
            <p:cNvSpPr>
              <a:spLocks noChangeShapeType="1"/>
            </p:cNvSpPr>
            <p:nvPr/>
          </p:nvSpPr>
          <p:spPr bwMode="auto">
            <a:xfrm flipH="1">
              <a:off x="2473" y="2867"/>
              <a:ext cx="379" cy="1"/>
            </a:xfrm>
            <a:prstGeom prst="line">
              <a:avLst/>
            </a:prstGeom>
            <a:noFill/>
            <a:ln w="20638">
              <a:solidFill>
                <a:srgbClr val="000000"/>
              </a:solidFill>
              <a:round/>
              <a:headEnd/>
              <a:tailEnd/>
            </a:ln>
          </p:spPr>
          <p:txBody>
            <a:bodyPr/>
            <a:lstStyle/>
            <a:p>
              <a:endParaRPr lang="en-US"/>
            </a:p>
          </p:txBody>
        </p:sp>
        <p:sp>
          <p:nvSpPr>
            <p:cNvPr id="86046" name="Freeform 29"/>
            <p:cNvSpPr>
              <a:spLocks/>
            </p:cNvSpPr>
            <p:nvPr/>
          </p:nvSpPr>
          <p:spPr bwMode="auto">
            <a:xfrm>
              <a:off x="2852" y="1443"/>
              <a:ext cx="79" cy="39"/>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6047" name="Freeform 30"/>
            <p:cNvSpPr>
              <a:spLocks/>
            </p:cNvSpPr>
            <p:nvPr/>
          </p:nvSpPr>
          <p:spPr bwMode="auto">
            <a:xfrm>
              <a:off x="2852" y="1443"/>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86048" name="Line 31"/>
            <p:cNvSpPr>
              <a:spLocks noChangeShapeType="1"/>
            </p:cNvSpPr>
            <p:nvPr/>
          </p:nvSpPr>
          <p:spPr bwMode="auto">
            <a:xfrm flipH="1">
              <a:off x="2473" y="1456"/>
              <a:ext cx="379" cy="1"/>
            </a:xfrm>
            <a:prstGeom prst="line">
              <a:avLst/>
            </a:prstGeom>
            <a:noFill/>
            <a:ln w="20638">
              <a:solidFill>
                <a:srgbClr val="000000"/>
              </a:solidFill>
              <a:round/>
              <a:headEnd/>
              <a:tailEnd/>
            </a:ln>
          </p:spPr>
          <p:txBody>
            <a:bodyPr/>
            <a:lstStyle/>
            <a:p>
              <a:endParaRPr lang="en-US"/>
            </a:p>
          </p:txBody>
        </p:sp>
        <p:sp>
          <p:nvSpPr>
            <p:cNvPr id="86049" name="Freeform 32"/>
            <p:cNvSpPr>
              <a:spLocks/>
            </p:cNvSpPr>
            <p:nvPr/>
          </p:nvSpPr>
          <p:spPr bwMode="auto">
            <a:xfrm>
              <a:off x="2852" y="1169"/>
              <a:ext cx="79" cy="2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US"/>
            </a:p>
          </p:txBody>
        </p:sp>
        <p:sp>
          <p:nvSpPr>
            <p:cNvPr id="86050" name="Freeform 33"/>
            <p:cNvSpPr>
              <a:spLocks/>
            </p:cNvSpPr>
            <p:nvPr/>
          </p:nvSpPr>
          <p:spPr bwMode="auto">
            <a:xfrm>
              <a:off x="2852" y="1169"/>
              <a:ext cx="79" cy="26"/>
            </a:xfrm>
            <a:custGeom>
              <a:avLst/>
              <a:gdLst>
                <a:gd name="T0" fmla="*/ 0 w 79"/>
                <a:gd name="T1" fmla="*/ 26 h 26"/>
                <a:gd name="T2" fmla="*/ 79 w 79"/>
                <a:gd name="T3" fmla="*/ 13 h 26"/>
                <a:gd name="T4" fmla="*/ 0 w 79"/>
                <a:gd name="T5" fmla="*/ 0 h 26"/>
                <a:gd name="T6" fmla="*/ 0 w 79"/>
                <a:gd name="T7" fmla="*/ 13 h 26"/>
                <a:gd name="T8" fmla="*/ 0 w 79"/>
                <a:gd name="T9" fmla="*/ 2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US"/>
            </a:p>
          </p:txBody>
        </p:sp>
        <p:sp>
          <p:nvSpPr>
            <p:cNvPr id="86051" name="Line 34"/>
            <p:cNvSpPr>
              <a:spLocks noChangeShapeType="1"/>
            </p:cNvSpPr>
            <p:nvPr/>
          </p:nvSpPr>
          <p:spPr bwMode="auto">
            <a:xfrm flipH="1">
              <a:off x="2473" y="1182"/>
              <a:ext cx="379" cy="1"/>
            </a:xfrm>
            <a:prstGeom prst="line">
              <a:avLst/>
            </a:prstGeom>
            <a:noFill/>
            <a:ln w="20638">
              <a:solidFill>
                <a:srgbClr val="000000"/>
              </a:solidFill>
              <a:round/>
              <a:headEnd/>
              <a:tailEnd/>
            </a:ln>
          </p:spPr>
          <p:txBody>
            <a:bodyPr/>
            <a:lstStyle/>
            <a:p>
              <a:endParaRPr lang="en-US"/>
            </a:p>
          </p:txBody>
        </p:sp>
        <p:sp>
          <p:nvSpPr>
            <p:cNvPr id="86052" name="Freeform 35"/>
            <p:cNvSpPr>
              <a:spLocks/>
            </p:cNvSpPr>
            <p:nvPr/>
          </p:nvSpPr>
          <p:spPr bwMode="auto">
            <a:xfrm>
              <a:off x="2852" y="4265"/>
              <a:ext cx="79" cy="39"/>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US"/>
            </a:p>
          </p:txBody>
        </p:sp>
        <p:sp>
          <p:nvSpPr>
            <p:cNvPr id="86053" name="Freeform 36"/>
            <p:cNvSpPr>
              <a:spLocks/>
            </p:cNvSpPr>
            <p:nvPr/>
          </p:nvSpPr>
          <p:spPr bwMode="auto">
            <a:xfrm>
              <a:off x="2852" y="4265"/>
              <a:ext cx="79" cy="39"/>
            </a:xfrm>
            <a:custGeom>
              <a:avLst/>
              <a:gdLst>
                <a:gd name="T0" fmla="*/ 0 w 79"/>
                <a:gd name="T1" fmla="*/ 39 h 39"/>
                <a:gd name="T2" fmla="*/ 79 w 79"/>
                <a:gd name="T3" fmla="*/ 13 h 39"/>
                <a:gd name="T4" fmla="*/ 0 w 79"/>
                <a:gd name="T5" fmla="*/ 0 h 39"/>
                <a:gd name="T6" fmla="*/ 0 w 79"/>
                <a:gd name="T7" fmla="*/ 13 h 39"/>
                <a:gd name="T8" fmla="*/ 0 w 79"/>
                <a:gd name="T9" fmla="*/ 39 h 39"/>
                <a:gd name="T10" fmla="*/ 0 60000 65536"/>
                <a:gd name="T11" fmla="*/ 0 60000 65536"/>
                <a:gd name="T12" fmla="*/ 0 60000 65536"/>
                <a:gd name="T13" fmla="*/ 0 60000 65536"/>
                <a:gd name="T14" fmla="*/ 0 60000 65536"/>
                <a:gd name="T15" fmla="*/ 0 w 79"/>
                <a:gd name="T16" fmla="*/ 0 h 39"/>
                <a:gd name="T17" fmla="*/ 79 w 79"/>
                <a:gd name="T18" fmla="*/ 39 h 39"/>
              </a:gdLst>
              <a:ahLst/>
              <a:cxnLst>
                <a:cxn ang="T10">
                  <a:pos x="T0" y="T1"/>
                </a:cxn>
                <a:cxn ang="T11">
                  <a:pos x="T2" y="T3"/>
                </a:cxn>
                <a:cxn ang="T12">
                  <a:pos x="T4" y="T5"/>
                </a:cxn>
                <a:cxn ang="T13">
                  <a:pos x="T6" y="T7"/>
                </a:cxn>
                <a:cxn ang="T14">
                  <a:pos x="T8" y="T9"/>
                </a:cxn>
              </a:cxnLst>
              <a:rect l="T15" t="T16" r="T17" b="T18"/>
              <a:pathLst>
                <a:path w="79" h="39">
                  <a:moveTo>
                    <a:pt x="0" y="39"/>
                  </a:moveTo>
                  <a:lnTo>
                    <a:pt x="79" y="13"/>
                  </a:lnTo>
                  <a:lnTo>
                    <a:pt x="0" y="0"/>
                  </a:lnTo>
                  <a:lnTo>
                    <a:pt x="0" y="13"/>
                  </a:lnTo>
                  <a:lnTo>
                    <a:pt x="0" y="39"/>
                  </a:lnTo>
                  <a:close/>
                </a:path>
              </a:pathLst>
            </a:custGeom>
            <a:solidFill>
              <a:srgbClr val="000000"/>
            </a:solidFill>
            <a:ln w="0">
              <a:solidFill>
                <a:srgbClr val="000000"/>
              </a:solidFill>
              <a:round/>
              <a:headEnd/>
              <a:tailEnd/>
            </a:ln>
          </p:spPr>
          <p:txBody>
            <a:bodyPr/>
            <a:lstStyle/>
            <a:p>
              <a:endParaRPr lang="en-US"/>
            </a:p>
          </p:txBody>
        </p:sp>
        <p:sp>
          <p:nvSpPr>
            <p:cNvPr id="86054" name="Line 37"/>
            <p:cNvSpPr>
              <a:spLocks noChangeShapeType="1"/>
            </p:cNvSpPr>
            <p:nvPr/>
          </p:nvSpPr>
          <p:spPr bwMode="auto">
            <a:xfrm flipH="1">
              <a:off x="2473" y="4278"/>
              <a:ext cx="379" cy="1"/>
            </a:xfrm>
            <a:prstGeom prst="line">
              <a:avLst/>
            </a:prstGeom>
            <a:noFill/>
            <a:ln w="20638">
              <a:solidFill>
                <a:srgbClr val="000000"/>
              </a:solidFill>
              <a:round/>
              <a:headEnd/>
              <a:tailEnd/>
            </a:ln>
          </p:spPr>
          <p:txBody>
            <a:bodyPr/>
            <a:lstStyle/>
            <a:p>
              <a:endParaRPr lang="en-US"/>
            </a:p>
          </p:txBody>
        </p:sp>
        <p:sp>
          <p:nvSpPr>
            <p:cNvPr id="86055" name="Text Box 38"/>
            <p:cNvSpPr txBox="1">
              <a:spLocks noChangeArrowheads="1"/>
            </p:cNvSpPr>
            <p:nvPr/>
          </p:nvSpPr>
          <p:spPr bwMode="auto">
            <a:xfrm>
              <a:off x="1536" y="1884"/>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sp>
          <p:nvSpPr>
            <p:cNvPr id="86056" name="Text Box 39"/>
            <p:cNvSpPr txBox="1">
              <a:spLocks noChangeArrowheads="1"/>
            </p:cNvSpPr>
            <p:nvPr/>
          </p:nvSpPr>
          <p:spPr bwMode="auto">
            <a:xfrm>
              <a:off x="1548" y="3306"/>
              <a:ext cx="168" cy="731"/>
            </a:xfrm>
            <a:prstGeom prst="rect">
              <a:avLst/>
            </a:prstGeom>
            <a:noFill/>
            <a:ln w="9525">
              <a:noFill/>
              <a:miter lim="800000"/>
              <a:headEnd/>
              <a:tailEnd/>
            </a:ln>
          </p:spPr>
          <p:txBody>
            <a:bodyPr>
              <a:spAutoFit/>
            </a:bodyPr>
            <a:lstStyle/>
            <a:p>
              <a:pPr>
                <a:lnSpc>
                  <a:spcPct val="20000"/>
                </a:lnSpc>
                <a:spcBef>
                  <a:spcPct val="50000"/>
                </a:spcBef>
              </a:pPr>
              <a:endParaRPr lang="zh-CN" altLang="en-US"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endParaRPr lang="en-US" altLang="zh-CN" sz="2000">
                <a:latin typeface="Nimbus Roman No9 L" charset="0"/>
                <a:ea typeface="SimSun" pitchFamily="2" charset="-122"/>
              </a:endParaRPr>
            </a:p>
            <a:p>
              <a:pPr>
                <a:lnSpc>
                  <a:spcPct val="20000"/>
                </a:lnSpc>
                <a:spcBef>
                  <a:spcPct val="50000"/>
                </a:spcBef>
              </a:pPr>
              <a:r>
                <a:rPr lang="en-CA" altLang="zh-CN" sz="2000">
                  <a:latin typeface="Nimbus Roman No9 L" charset="0"/>
                  <a:ea typeface="SimSun" pitchFamily="2" charset="-122"/>
                </a:rPr>
                <a:t>•</a:t>
              </a:r>
            </a:p>
            <a:p>
              <a:pPr>
                <a:lnSpc>
                  <a:spcPct val="20000"/>
                </a:lnSpc>
                <a:spcBef>
                  <a:spcPct val="50000"/>
                </a:spcBef>
              </a:pPr>
              <a:endParaRPr lang="zh-CN" altLang="en-CA" sz="2000">
                <a:latin typeface="Nimbus Roman No9 L" charset="0"/>
                <a:ea typeface="SimSun" pitchFamily="2" charset="-122"/>
              </a:endParaRPr>
            </a:p>
          </p:txBody>
        </p:sp>
      </p:grpSp>
      <p:sp>
        <p:nvSpPr>
          <p:cNvPr id="3" name="Slide Number Placeholder 2"/>
          <p:cNvSpPr>
            <a:spLocks noGrp="1"/>
          </p:cNvSpPr>
          <p:nvPr>
            <p:ph type="sldNum" sz="quarter" idx="12"/>
          </p:nvPr>
        </p:nvSpPr>
        <p:spPr/>
        <p:txBody>
          <a:bodyPr/>
          <a:lstStyle/>
          <a:p>
            <a:fld id="{A1A6BA4E-CDAE-4DEF-A7CA-99055C502B84}" type="slidenum">
              <a:rPr lang="en-US" smtClean="0"/>
              <a:pPr/>
              <a:t>43</a:t>
            </a:fld>
            <a:endParaRPr lang="en-US"/>
          </a:p>
        </p:txBody>
      </p:sp>
    </p:spTree>
    <p:extLst>
      <p:ext uri="{BB962C8B-B14F-4D97-AF65-F5344CB8AC3E}">
        <p14:creationId xmlns:p14="http://schemas.microsoft.com/office/powerpoint/2010/main" val="122043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6019">
                                            <p:txEl>
                                              <p:pRg st="0" end="0"/>
                                            </p:txEl>
                                          </p:spTgt>
                                        </p:tgtEl>
                                        <p:attrNameLst>
                                          <p:attrName>style.visibility</p:attrName>
                                        </p:attrNameLst>
                                      </p:cBhvr>
                                      <p:to>
                                        <p:strVal val="visible"/>
                                      </p:to>
                                    </p:set>
                                    <p:animEffect transition="in" filter="randombar(horizontal)">
                                      <p:cBhvr>
                                        <p:cTn id="15" dur="500"/>
                                        <p:tgtEl>
                                          <p:spTgt spid="86019">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6019">
                                            <p:txEl>
                                              <p:pRg st="1" end="1"/>
                                            </p:txEl>
                                          </p:spTgt>
                                        </p:tgtEl>
                                        <p:attrNameLst>
                                          <p:attrName>style.visibility</p:attrName>
                                        </p:attrNameLst>
                                      </p:cBhvr>
                                      <p:to>
                                        <p:strVal val="visible"/>
                                      </p:to>
                                    </p:set>
                                    <p:animEffect transition="in" filter="randombar(horizontal)">
                                      <p:cBhvr>
                                        <p:cTn id="18" dur="500"/>
                                        <p:tgtEl>
                                          <p:spTgt spid="86019">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Effect transition="in" filter="randombar(horizontal)">
                                      <p:cBhvr>
                                        <p:cTn id="21" dur="500"/>
                                        <p:tgtEl>
                                          <p:spTgt spid="8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228600" y="939225"/>
            <a:ext cx="8915400" cy="584775"/>
          </a:xfrm>
          <a:prstGeom prst="rect">
            <a:avLst/>
          </a:prstGeom>
          <a:noFill/>
          <a:ln w="9525">
            <a:noFill/>
            <a:miter lim="800000"/>
            <a:headEnd/>
            <a:tailEnd/>
          </a:ln>
          <a:effectLst/>
        </p:spPr>
        <p:txBody>
          <a:bodyPr wrap="square">
            <a:spAutoFit/>
          </a:bodyPr>
          <a:lstStyle/>
          <a:p>
            <a:pPr algn="ctr" eaLnBrk="0" hangingPunct="0"/>
            <a:r>
              <a:rPr lang="en-US" sz="3200" dirty="0" smtClean="0">
                <a:solidFill>
                  <a:srgbClr val="FF0000"/>
                </a:solidFill>
                <a:latin typeface="Times New Roman" panose="02020603050405020304" pitchFamily="18" charset="0"/>
                <a:cs typeface="Times New Roman" panose="02020603050405020304" pitchFamily="18" charset="0"/>
              </a:rPr>
              <a:t>  Memory Locations And Addresses</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054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pPr eaLnBrk="0" hangingPunct="0"/>
            <a:endParaRPr lang="en-GB" b="1">
              <a:latin typeface="Times New Roman" pitchFamily="18" charset="0"/>
            </a:endParaRPr>
          </a:p>
        </p:txBody>
      </p:sp>
      <p:sp>
        <p:nvSpPr>
          <p:cNvPr id="105477" name="Rectangle 5"/>
          <p:cNvSpPr>
            <a:spLocks noChangeArrowheads="1"/>
          </p:cNvSpPr>
          <p:nvPr/>
        </p:nvSpPr>
        <p:spPr bwMode="auto">
          <a:xfrm>
            <a:off x="228600" y="1651575"/>
            <a:ext cx="8610600" cy="4524315"/>
          </a:xfrm>
          <a:prstGeom prst="rect">
            <a:avLst/>
          </a:prstGeom>
          <a:noFill/>
          <a:ln w="9525">
            <a:noFill/>
            <a:miter lim="800000"/>
            <a:headEnd/>
            <a:tailEnd/>
          </a:ln>
          <a:effectLst/>
        </p:spPr>
        <p:txBody>
          <a:bodyPr wrap="square" anchor="ctr">
            <a:spAutoFit/>
          </a:bodyPr>
          <a:lstStyle/>
          <a:p>
            <a:pPr algn="just">
              <a:buFontTx/>
              <a:buChar char="•"/>
            </a:pPr>
            <a:r>
              <a:rPr lang="en-US" sz="2400" b="1" dirty="0">
                <a:latin typeface="Times New Roman" panose="02020603050405020304" pitchFamily="18" charset="0"/>
                <a:cs typeface="Times New Roman" panose="02020603050405020304" pitchFamily="18" charset="0"/>
              </a:rPr>
              <a:t>Main memory</a:t>
            </a:r>
            <a:r>
              <a:rPr lang="en-US" sz="2400" dirty="0">
                <a:latin typeface="Times New Roman" panose="02020603050405020304" pitchFamily="18" charset="0"/>
                <a:cs typeface="Times New Roman" panose="02020603050405020304" pitchFamily="18" charset="0"/>
              </a:rPr>
              <a:t> is the second major subsystem in a computer. It consists of a collection of storage locations, each with a unique identifier, called an </a:t>
            </a:r>
            <a:r>
              <a:rPr lang="en-US" sz="2400" b="1" dirty="0">
                <a:latin typeface="Times New Roman" panose="02020603050405020304" pitchFamily="18" charset="0"/>
                <a:cs typeface="Times New Roman" panose="02020603050405020304" pitchFamily="18" charset="0"/>
              </a:rPr>
              <a:t>address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p>
          <a:p>
            <a:pPr algn="just">
              <a:buFontTx/>
              <a:buChar char="•"/>
            </a:pPr>
            <a:r>
              <a:rPr lang="en-US" sz="2400" dirty="0">
                <a:latin typeface="Times New Roman" panose="02020603050405020304" pitchFamily="18" charset="0"/>
                <a:cs typeface="Times New Roman" panose="02020603050405020304" pitchFamily="18" charset="0"/>
              </a:rPr>
              <a:t>Data is transferred to and from memory in groups of bits called </a:t>
            </a:r>
            <a:r>
              <a:rPr lang="en-US" sz="2400" b="1" dirty="0">
                <a:latin typeface="Times New Roman" panose="02020603050405020304" pitchFamily="18" charset="0"/>
                <a:cs typeface="Times New Roman" panose="02020603050405020304" pitchFamily="18" charset="0"/>
              </a:rPr>
              <a:t>words</a:t>
            </a:r>
            <a:r>
              <a:rPr lang="en-US" sz="2400" dirty="0">
                <a:latin typeface="Times New Roman" panose="02020603050405020304" pitchFamily="18" charset="0"/>
                <a:cs typeface="Times New Roman" panose="02020603050405020304" pitchFamily="18" charset="0"/>
              </a:rPr>
              <a:t>. A word can be a group of 8 bits, 16 bits, 32 bits or 64 bits (and growing). </a:t>
            </a:r>
          </a:p>
          <a:p>
            <a:pPr algn="just"/>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a:latin typeface="Times New Roman" panose="02020603050405020304" pitchFamily="18" charset="0"/>
                <a:cs typeface="Times New Roman" panose="02020603050405020304" pitchFamily="18" charset="0"/>
              </a:rPr>
              <a:t>If the word is 8 bits, it is referred to as a </a:t>
            </a:r>
            <a:r>
              <a:rPr lang="en-US" sz="2400" b="1" dirty="0">
                <a:latin typeface="Times New Roman" panose="02020603050405020304" pitchFamily="18" charset="0"/>
                <a:cs typeface="Times New Roman" panose="02020603050405020304" pitchFamily="18" charset="0"/>
              </a:rPr>
              <a:t>byte</a:t>
            </a:r>
            <a:r>
              <a:rPr lang="en-US" sz="2400" dirty="0">
                <a:latin typeface="Times New Roman" panose="02020603050405020304" pitchFamily="18" charset="0"/>
                <a:cs typeface="Times New Roman" panose="02020603050405020304" pitchFamily="18" charset="0"/>
              </a:rPr>
              <a:t>. The term “byte” is so common in computer science that sometimes a 16-bit word is referred to as a 2-byte word, or a 32-bit word is referred to as a 4-byte word.</a:t>
            </a:r>
          </a:p>
        </p:txBody>
      </p:sp>
      <p:sp>
        <p:nvSpPr>
          <p:cNvPr id="6" name="Rectangle 5"/>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ngfind.com-kingpin-png-4152286 (1).png"/>
          <p:cNvPicPr>
            <a:picLocks noChangeAspect="1"/>
          </p:cNvPicPr>
          <p:nvPr/>
        </p:nvPicPr>
        <p:blipFill>
          <a:blip r:embed="rId3" cstate="print"/>
          <a:stretch>
            <a:fillRect/>
          </a:stretch>
        </p:blipFill>
        <p:spPr>
          <a:xfrm>
            <a:off x="4953000" y="457200"/>
            <a:ext cx="1219200" cy="533400"/>
          </a:xfrm>
          <a:prstGeom prst="rect">
            <a:avLst/>
          </a:prstGeom>
        </p:spPr>
      </p:pic>
      <p:sp>
        <p:nvSpPr>
          <p:cNvPr id="2" name="Slide Number Placeholder 1"/>
          <p:cNvSpPr>
            <a:spLocks noGrp="1"/>
          </p:cNvSpPr>
          <p:nvPr>
            <p:ph type="sldNum" sz="quarter" idx="12"/>
          </p:nvPr>
        </p:nvSpPr>
        <p:spPr/>
        <p:txBody>
          <a:bodyPr/>
          <a:lstStyle/>
          <a:p>
            <a:fld id="{A1A6BA4E-CDAE-4DEF-A7CA-99055C502B84}" type="slidenum">
              <a:rPr lang="en-US" smtClean="0"/>
              <a:pPr/>
              <a:t>44</a:t>
            </a:fld>
            <a:endParaRPr lang="en-US"/>
          </a:p>
        </p:txBody>
      </p:sp>
    </p:spTree>
    <p:extLst>
      <p:ext uri="{BB962C8B-B14F-4D97-AF65-F5344CB8AC3E}">
        <p14:creationId xmlns:p14="http://schemas.microsoft.com/office/powerpoint/2010/main" val="158301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7">
                                            <p:txEl>
                                              <p:pRg st="0" end="0"/>
                                            </p:txEl>
                                          </p:spTgt>
                                        </p:tgtEl>
                                        <p:attrNameLst>
                                          <p:attrName>style.visibility</p:attrName>
                                        </p:attrNameLst>
                                      </p:cBhvr>
                                      <p:to>
                                        <p:strVal val="visible"/>
                                      </p:to>
                                    </p:set>
                                    <p:anim calcmode="lin" valueType="num">
                                      <p:cBhvr additive="base">
                                        <p:cTn id="7" dur="500" fill="hold"/>
                                        <p:tgtEl>
                                          <p:spTgt spid="1054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7">
                                            <p:txEl>
                                              <p:pRg st="2" end="2"/>
                                            </p:txEl>
                                          </p:spTgt>
                                        </p:tgtEl>
                                        <p:attrNameLst>
                                          <p:attrName>style.visibility</p:attrName>
                                        </p:attrNameLst>
                                      </p:cBhvr>
                                      <p:to>
                                        <p:strVal val="visible"/>
                                      </p:to>
                                    </p:set>
                                    <p:anim calcmode="lin" valueType="num">
                                      <p:cBhvr additive="base">
                                        <p:cTn id="13" dur="500" fill="hold"/>
                                        <p:tgtEl>
                                          <p:spTgt spid="1054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7">
                                            <p:txEl>
                                              <p:pRg st="4" end="4"/>
                                            </p:txEl>
                                          </p:spTgt>
                                        </p:tgtEl>
                                        <p:attrNameLst>
                                          <p:attrName>style.visibility</p:attrName>
                                        </p:attrNameLst>
                                      </p:cBhvr>
                                      <p:to>
                                        <p:strVal val="visible"/>
                                      </p:to>
                                    </p:set>
                                    <p:anim calcmode="lin" valueType="num">
                                      <p:cBhvr additive="base">
                                        <p:cTn id="19" dur="500" fill="hold"/>
                                        <p:tgtEl>
                                          <p:spTgt spid="10547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581400" y="5029200"/>
            <a:ext cx="3471714" cy="461665"/>
          </a:xfrm>
          <a:prstGeom prst="rect">
            <a:avLst/>
          </a:prstGeom>
          <a:noFill/>
          <a:ln w="9525">
            <a:noFill/>
            <a:miter lim="800000"/>
            <a:headEnd/>
            <a:tailEnd/>
          </a:ln>
          <a:effectLst/>
        </p:spPr>
        <p:txBody>
          <a:bodyPr wrap="square">
            <a:spAutoFit/>
          </a:bodyPr>
          <a:lstStyle/>
          <a:p>
            <a:pPr eaLnBrk="0" hangingPunct="0"/>
            <a:r>
              <a:rPr lang="en-US" sz="2400" b="1" dirty="0">
                <a:solidFill>
                  <a:schemeClr val="folHlink"/>
                </a:solidFill>
                <a:latin typeface="Times New Roman" pitchFamily="18" charset="0"/>
              </a:rPr>
              <a:t> </a:t>
            </a:r>
            <a:r>
              <a:rPr lang="en-US" sz="2000" b="1" dirty="0">
                <a:latin typeface="Times New Roman" pitchFamily="18" charset="0"/>
              </a:rPr>
              <a:t>Main memory</a:t>
            </a:r>
          </a:p>
        </p:txBody>
      </p:sp>
      <p:pic>
        <p:nvPicPr>
          <p:cNvPr id="107523" name="Picture 3"/>
          <p:cNvPicPr>
            <a:picLocks noChangeAspect="1" noChangeArrowheads="1"/>
          </p:cNvPicPr>
          <p:nvPr/>
        </p:nvPicPr>
        <p:blipFill>
          <a:blip r:embed="rId3"/>
          <a:srcRect/>
          <a:stretch>
            <a:fillRect/>
          </a:stretch>
        </p:blipFill>
        <p:spPr bwMode="auto">
          <a:xfrm>
            <a:off x="152400" y="2311400"/>
            <a:ext cx="8720138" cy="25654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A1A6BA4E-CDAE-4DEF-A7CA-99055C502B84}" type="slidenum">
              <a:rPr lang="en-US" smtClean="0"/>
              <a:pPr/>
              <a:t>45</a:t>
            </a:fld>
            <a:endParaRPr lang="en-US"/>
          </a:p>
        </p:txBody>
      </p:sp>
    </p:spTree>
    <p:extLst>
      <p:ext uri="{BB962C8B-B14F-4D97-AF65-F5344CB8AC3E}">
        <p14:creationId xmlns:p14="http://schemas.microsoft.com/office/powerpoint/2010/main" val="99726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circle(in)">
                                      <p:cBhvr>
                                        <p:cTn id="7" dur="20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58737" y="685800"/>
            <a:ext cx="9313863" cy="1066800"/>
          </a:xfrm>
          <a:prstGeom prst="rect">
            <a:avLst/>
          </a:prstGeom>
          <a:noFill/>
          <a:ln w="9525">
            <a:noFill/>
            <a:miter lim="800000"/>
            <a:headEnd/>
            <a:tailEnd/>
          </a:ln>
          <a:effectLst/>
        </p:spPr>
        <p:txBody>
          <a:bodyPr wrap="square">
            <a:spAutoFit/>
          </a:bodyPr>
          <a:lstStyle/>
          <a:p>
            <a:pPr eaLnBrk="0" hangingPunct="0"/>
            <a:endParaRPr lang="en-US" sz="3200" b="1" dirty="0">
              <a:latin typeface="Times New Roman" pitchFamily="18" charset="0"/>
              <a:cs typeface="Times New Roman" panose="02020603050405020304" pitchFamily="18" charset="0"/>
            </a:endParaRPr>
          </a:p>
          <a:p>
            <a:pPr eaLnBrk="0" hangingPunct="0"/>
            <a:r>
              <a:rPr lang="en-US" sz="3200" dirty="0">
                <a:solidFill>
                  <a:srgbClr val="FF0000"/>
                </a:solidFill>
                <a:latin typeface="Times New Roman" pitchFamily="18" charset="0"/>
                <a:cs typeface="Times New Roman" panose="02020603050405020304" pitchFamily="18" charset="0"/>
              </a:rPr>
              <a:t>                               Address space</a:t>
            </a:r>
          </a:p>
        </p:txBody>
      </p:sp>
      <p:sp>
        <p:nvSpPr>
          <p:cNvPr id="109571" name="Rectangle 3"/>
          <p:cNvSpPr>
            <a:spLocks noChangeArrowheads="1"/>
          </p:cNvSpPr>
          <p:nvPr/>
        </p:nvSpPr>
        <p:spPr bwMode="auto">
          <a:xfrm>
            <a:off x="381000" y="1941016"/>
            <a:ext cx="8534400" cy="4154984"/>
          </a:xfrm>
          <a:prstGeom prst="rect">
            <a:avLst/>
          </a:prstGeom>
          <a:solidFill>
            <a:schemeClr val="bg1"/>
          </a:solidFill>
          <a:ln w="9525">
            <a:noFill/>
            <a:miter lim="800000"/>
            <a:headEnd/>
            <a:tailEnd/>
          </a:ln>
          <a:effectLst/>
        </p:spPr>
        <p:txBody>
          <a:bodyPr wrap="square">
            <a:spAutoFit/>
          </a:bodyPr>
          <a:lstStyle/>
          <a:p>
            <a:pPr algn="just" eaLnBrk="0" hangingPunct="0">
              <a:buFontTx/>
              <a:buChar char="•"/>
            </a:pPr>
            <a:endParaRPr lang="en-US" sz="2400" dirty="0">
              <a:latin typeface="Times New Roman" panose="02020603050405020304" pitchFamily="18" charset="0"/>
              <a:cs typeface="Times New Roman" panose="02020603050405020304" pitchFamily="18" charset="0"/>
            </a:endParaRPr>
          </a:p>
          <a:p>
            <a:pPr algn="just" eaLnBrk="0" hangingPunct="0">
              <a:buFontTx/>
              <a:buChar char="•"/>
            </a:pPr>
            <a:r>
              <a:rPr lang="en-US" sz="2400" dirty="0">
                <a:latin typeface="Times New Roman" panose="02020603050405020304" pitchFamily="18" charset="0"/>
                <a:cs typeface="Times New Roman" panose="02020603050405020304" pitchFamily="18" charset="0"/>
              </a:rPr>
              <a:t>To access a word in memory requires an identifier. Although programmers use a name to identify a word (or a collection of words), at the hardware level each word is identified by an address. </a:t>
            </a:r>
          </a:p>
          <a:p>
            <a:pPr algn="just" eaLnBrk="0" hangingPunct="0">
              <a:buFontTx/>
              <a:buChar char="•"/>
            </a:pPr>
            <a:endParaRPr lang="en-US" sz="2400" dirty="0">
              <a:latin typeface="Times New Roman" panose="02020603050405020304" pitchFamily="18" charset="0"/>
              <a:cs typeface="Times New Roman" panose="02020603050405020304" pitchFamily="18" charset="0"/>
            </a:endParaRPr>
          </a:p>
          <a:p>
            <a:pPr algn="just" eaLnBrk="0" hangingPunct="0">
              <a:buFontTx/>
              <a:buChar char="•"/>
            </a:pPr>
            <a:r>
              <a:rPr lang="en-US" sz="2400" dirty="0">
                <a:latin typeface="Times New Roman" panose="02020603050405020304" pitchFamily="18" charset="0"/>
                <a:cs typeface="Times New Roman" panose="02020603050405020304" pitchFamily="18" charset="0"/>
              </a:rPr>
              <a:t>The total number of uniquely identifiable locations in memory is called the address space. </a:t>
            </a:r>
          </a:p>
          <a:p>
            <a:pPr algn="just" eaLnBrk="0" hangingPunct="0">
              <a:buFontTx/>
              <a:buChar char="•"/>
            </a:pPr>
            <a:endParaRPr lang="en-US" sz="2400" dirty="0">
              <a:latin typeface="Times New Roman" panose="02020603050405020304" pitchFamily="18" charset="0"/>
              <a:cs typeface="Times New Roman" panose="02020603050405020304" pitchFamily="18" charset="0"/>
            </a:endParaRPr>
          </a:p>
          <a:p>
            <a:pPr algn="just" eaLnBrk="0" hangingPunct="0">
              <a:buFontTx/>
              <a:buChar char="•"/>
            </a:pPr>
            <a:r>
              <a:rPr lang="en-US" sz="2400" dirty="0">
                <a:latin typeface="Times New Roman" panose="02020603050405020304" pitchFamily="18" charset="0"/>
                <a:cs typeface="Times New Roman" panose="02020603050405020304" pitchFamily="18" charset="0"/>
              </a:rPr>
              <a:t>For example, a memory with 64 kilobytes (16 address line required) and a word size of 1 byte has an address space that ranges from 0 to 65,535.</a:t>
            </a:r>
          </a:p>
        </p:txBody>
      </p:sp>
      <p:sp>
        <p:nvSpPr>
          <p:cNvPr id="2" name="Slide Number Placeholder 1"/>
          <p:cNvSpPr>
            <a:spLocks noGrp="1"/>
          </p:cNvSpPr>
          <p:nvPr>
            <p:ph type="sldNum" sz="quarter" idx="12"/>
          </p:nvPr>
        </p:nvSpPr>
        <p:spPr/>
        <p:txBody>
          <a:bodyPr/>
          <a:lstStyle/>
          <a:p>
            <a:fld id="{A1A6BA4E-CDAE-4DEF-A7CA-99055C502B84}" type="slidenum">
              <a:rPr lang="en-US" smtClean="0"/>
              <a:pPr/>
              <a:t>46</a:t>
            </a:fld>
            <a:endParaRPr lang="en-US"/>
          </a:p>
        </p:txBody>
      </p:sp>
    </p:spTree>
    <p:extLst>
      <p:ext uri="{BB962C8B-B14F-4D97-AF65-F5344CB8AC3E}">
        <p14:creationId xmlns:p14="http://schemas.microsoft.com/office/powerpoint/2010/main" val="3447179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3"/>
          <a:srcRect/>
          <a:stretch>
            <a:fillRect/>
          </a:stretch>
        </p:blipFill>
        <p:spPr bwMode="auto">
          <a:xfrm>
            <a:off x="688975" y="1219200"/>
            <a:ext cx="7766050" cy="4032250"/>
          </a:xfrm>
          <a:prstGeom prst="rect">
            <a:avLst/>
          </a:prstGeom>
          <a:noFill/>
          <a:ln w="9525">
            <a:noFill/>
            <a:miter lim="800000"/>
            <a:headEnd/>
            <a:tailEnd/>
          </a:ln>
          <a:effectLst/>
        </p:spPr>
      </p:pic>
      <p:sp>
        <p:nvSpPr>
          <p:cNvPr id="111619" name="Rectangle 3"/>
          <p:cNvSpPr>
            <a:spLocks noChangeArrowheads="1"/>
          </p:cNvSpPr>
          <p:nvPr/>
        </p:nvSpPr>
        <p:spPr bwMode="auto">
          <a:xfrm>
            <a:off x="381000" y="5502275"/>
            <a:ext cx="8382000" cy="1022350"/>
          </a:xfrm>
          <a:prstGeom prst="rect">
            <a:avLst/>
          </a:prstGeom>
          <a:solidFill>
            <a:srgbClr val="99FF33"/>
          </a:solidFill>
          <a:ln w="76200" algn="ctr">
            <a:solidFill>
              <a:srgbClr val="00CC00"/>
            </a:solidFill>
            <a:miter lim="800000"/>
            <a:headEnd/>
            <a:tailEnd/>
          </a:ln>
          <a:effectLst/>
        </p:spPr>
        <p:txBody>
          <a:bodyPr>
            <a:spAutoFit/>
          </a:bodyPr>
          <a:lstStyle/>
          <a:p>
            <a:pPr algn="ctr" eaLnBrk="0" hangingPunct="0"/>
            <a:r>
              <a:rPr lang="en-US" sz="2800" b="1" dirty="0">
                <a:latin typeface="Times New Roman" pitchFamily="18" charset="0"/>
              </a:rPr>
              <a:t>Memory addresses are defined using unsigned</a:t>
            </a:r>
            <a:br>
              <a:rPr lang="en-US" sz="2800" b="1" dirty="0">
                <a:latin typeface="Times New Roman" pitchFamily="18" charset="0"/>
              </a:rPr>
            </a:br>
            <a:r>
              <a:rPr lang="en-US" sz="2800" b="1" dirty="0">
                <a:latin typeface="Times New Roman" pitchFamily="18" charset="0"/>
              </a:rPr>
              <a:t>binary integers.</a:t>
            </a:r>
          </a:p>
        </p:txBody>
      </p:sp>
      <p:sp>
        <p:nvSpPr>
          <p:cNvPr id="2" name="Slide Number Placeholder 1"/>
          <p:cNvSpPr>
            <a:spLocks noGrp="1"/>
          </p:cNvSpPr>
          <p:nvPr>
            <p:ph type="sldNum" sz="quarter" idx="12"/>
          </p:nvPr>
        </p:nvSpPr>
        <p:spPr/>
        <p:txBody>
          <a:bodyPr/>
          <a:lstStyle/>
          <a:p>
            <a:fld id="{A1A6BA4E-CDAE-4DEF-A7CA-99055C502B84}" type="slidenum">
              <a:rPr lang="en-US" smtClean="0"/>
              <a:pPr/>
              <a:t>47</a:t>
            </a:fld>
            <a:endParaRPr lang="en-US"/>
          </a:p>
        </p:txBody>
      </p:sp>
    </p:spTree>
    <p:extLst>
      <p:ext uri="{BB962C8B-B14F-4D97-AF65-F5344CB8AC3E}">
        <p14:creationId xmlns:p14="http://schemas.microsoft.com/office/powerpoint/2010/main" val="130144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circle(in)">
                                      <p:cBhvr>
                                        <p:cTn id="7" dur="20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629" y="1024020"/>
            <a:ext cx="6373122" cy="565313"/>
          </a:xfrm>
          <a:prstGeom prst="rect">
            <a:avLst/>
          </a:prstGeom>
        </p:spPr>
        <p:txBody>
          <a:bodyPr vert="horz" wrap="square" lIns="0" tIns="11206" rIns="0" bIns="0" rtlCol="0" anchor="ctr">
            <a:spAutoFit/>
          </a:bodyPr>
          <a:lstStyle/>
          <a:p>
            <a:pPr marL="11206">
              <a:spcBef>
                <a:spcPts val="88"/>
              </a:spcBef>
            </a:pPr>
            <a:r>
              <a:rPr sz="3600" spc="-4" dirty="0">
                <a:solidFill>
                  <a:srgbClr val="FF0000"/>
                </a:solidFill>
                <a:latin typeface="Times New Roman" panose="02020603050405020304" pitchFamily="18" charset="0"/>
                <a:cs typeface="Times New Roman" panose="02020603050405020304" pitchFamily="18" charset="0"/>
              </a:rPr>
              <a:t>Memory</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000685" y="4904367"/>
            <a:ext cx="6045574" cy="337238"/>
          </a:xfrm>
          <a:prstGeom prst="rect">
            <a:avLst/>
          </a:prstGeom>
        </p:spPr>
        <p:txBody>
          <a:bodyPr vert="horz" wrap="square" lIns="0" tIns="11206" rIns="0" bIns="0" rtlCol="0">
            <a:spAutoFit/>
          </a:bodyPr>
          <a:lstStyle/>
          <a:p>
            <a:pPr marL="313221" indent="-302575">
              <a:spcBef>
                <a:spcPts val="88"/>
              </a:spcBef>
              <a:buChar char="•"/>
              <a:tabLst>
                <a:tab pos="313221" algn="l"/>
                <a:tab pos="313781" algn="l"/>
              </a:tabLst>
            </a:pPr>
            <a:r>
              <a:rPr sz="2118" dirty="0">
                <a:latin typeface="Times New Roman"/>
                <a:cs typeface="Times New Roman"/>
              </a:rPr>
              <a:t>n </a:t>
            </a:r>
            <a:r>
              <a:rPr sz="2118" spc="-4" dirty="0">
                <a:latin typeface="Times New Roman"/>
                <a:cs typeface="Times New Roman"/>
              </a:rPr>
              <a:t>is </a:t>
            </a:r>
            <a:r>
              <a:rPr sz="2118" dirty="0">
                <a:latin typeface="Times New Roman"/>
                <a:cs typeface="Times New Roman"/>
              </a:rPr>
              <a:t>typically 8 (byte), 16 (word), 32 (long word),</a:t>
            </a:r>
            <a:r>
              <a:rPr sz="2118" spc="-93" dirty="0">
                <a:latin typeface="Times New Roman"/>
                <a:cs typeface="Times New Roman"/>
              </a:rPr>
              <a:t> </a:t>
            </a:r>
            <a:r>
              <a:rPr sz="2118" dirty="0">
                <a:latin typeface="Times New Roman"/>
                <a:cs typeface="Times New Roman"/>
              </a:rPr>
              <a:t>….</a:t>
            </a:r>
            <a:endParaRPr sz="2118">
              <a:latin typeface="Times New Roman"/>
              <a:cs typeface="Times New Roman"/>
            </a:endParaRPr>
          </a:p>
        </p:txBody>
      </p:sp>
      <p:graphicFrame>
        <p:nvGraphicFramePr>
          <p:cNvPr id="4" name="object 4"/>
          <p:cNvGraphicFramePr>
            <a:graphicFrameLocks noGrp="1"/>
          </p:cNvGraphicFramePr>
          <p:nvPr/>
        </p:nvGraphicFramePr>
        <p:xfrm>
          <a:off x="1086971" y="2714737"/>
          <a:ext cx="4221257" cy="1639193"/>
        </p:xfrm>
        <a:graphic>
          <a:graphicData uri="http://schemas.openxmlformats.org/drawingml/2006/table">
            <a:tbl>
              <a:tblPr firstRow="1" bandRow="1">
                <a:tableStyleId>{2D5ABB26-0587-4C30-8999-92F81FD0307C}</a:tableStyleId>
              </a:tblPr>
              <a:tblGrid>
                <a:gridCol w="1441637"/>
                <a:gridCol w="372596"/>
                <a:gridCol w="2407024"/>
              </a:tblGrid>
              <a:tr h="328108">
                <a:tc>
                  <a:txBody>
                    <a:bodyPr/>
                    <a:lstStyle/>
                    <a:p>
                      <a:pPr algn="ctr">
                        <a:lnSpc>
                          <a:spcPct val="100000"/>
                        </a:lnSpc>
                        <a:spcBef>
                          <a:spcPts val="300"/>
                        </a:spcBef>
                      </a:pPr>
                      <a:r>
                        <a:rPr sz="1600" b="1" dirty="0">
                          <a:solidFill>
                            <a:srgbClr val="FFFFFF"/>
                          </a:solidFill>
                          <a:latin typeface="Times New Roman"/>
                          <a:cs typeface="Times New Roman"/>
                        </a:rPr>
                        <a:t>k</a:t>
                      </a:r>
                      <a:endParaRPr sz="1600">
                        <a:latin typeface="Times New Roman"/>
                        <a:cs typeface="Times New Roman"/>
                      </a:endParaRPr>
                    </a:p>
                  </a:txBody>
                  <a:tcPr marL="0" marR="0" marT="33618"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gridSpan="2">
                  <a:txBody>
                    <a:bodyPr/>
                    <a:lstStyle/>
                    <a:p>
                      <a:pPr marL="586105">
                        <a:lnSpc>
                          <a:spcPct val="100000"/>
                        </a:lnSpc>
                        <a:spcBef>
                          <a:spcPts val="300"/>
                        </a:spcBef>
                      </a:pPr>
                      <a:r>
                        <a:rPr sz="1600" b="1" spc="-5" dirty="0">
                          <a:solidFill>
                            <a:srgbClr val="FFFFFF"/>
                          </a:solidFill>
                          <a:latin typeface="Times New Roman"/>
                          <a:cs typeface="Times New Roman"/>
                        </a:rPr>
                        <a:t>Number of</a:t>
                      </a:r>
                      <a:r>
                        <a:rPr sz="1600" b="1" spc="-50" dirty="0">
                          <a:solidFill>
                            <a:srgbClr val="FFFFFF"/>
                          </a:solidFill>
                          <a:latin typeface="Times New Roman"/>
                          <a:cs typeface="Times New Roman"/>
                        </a:rPr>
                        <a:t> </a:t>
                      </a:r>
                      <a:r>
                        <a:rPr sz="1600" b="1" dirty="0">
                          <a:solidFill>
                            <a:srgbClr val="FFFFFF"/>
                          </a:solidFill>
                          <a:latin typeface="Times New Roman"/>
                          <a:cs typeface="Times New Roman"/>
                        </a:rPr>
                        <a:t>locations</a:t>
                      </a:r>
                      <a:endParaRPr sz="1600">
                        <a:latin typeface="Times New Roman"/>
                        <a:cs typeface="Times New Roman"/>
                      </a:endParaRPr>
                    </a:p>
                  </a:txBody>
                  <a:tcPr marL="0" marR="0" marT="3361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hMerge="1">
                  <a:txBody>
                    <a:bodyPr/>
                    <a:lstStyle/>
                    <a:p>
                      <a:endParaRPr/>
                    </a:p>
                  </a:txBody>
                  <a:tcPr marL="0" marR="0" marT="0" marB="0"/>
                </a:tc>
              </a:tr>
              <a:tr h="327435">
                <a:tc>
                  <a:txBody>
                    <a:bodyPr/>
                    <a:lstStyle/>
                    <a:p>
                      <a:pPr algn="ctr">
                        <a:lnSpc>
                          <a:spcPct val="100000"/>
                        </a:lnSpc>
                        <a:spcBef>
                          <a:spcPts val="290"/>
                        </a:spcBef>
                      </a:pPr>
                      <a:r>
                        <a:rPr sz="1600" spc="-5" dirty="0">
                          <a:latin typeface="Times New Roman"/>
                          <a:cs typeface="Times New Roman"/>
                        </a:rPr>
                        <a:t>10</a:t>
                      </a:r>
                      <a:endParaRPr sz="1600">
                        <a:latin typeface="Times New Roman"/>
                        <a:cs typeface="Times New Roman"/>
                      </a:endParaRPr>
                    </a:p>
                  </a:txBody>
                  <a:tcPr marL="0" marR="0" marT="32497" marB="0">
                    <a:lnL w="1905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ECDE"/>
                    </a:solidFill>
                  </a:tcPr>
                </a:tc>
                <a:tc>
                  <a:txBody>
                    <a:bodyPr/>
                    <a:lstStyle/>
                    <a:p>
                      <a:pPr marL="90805">
                        <a:lnSpc>
                          <a:spcPts val="1440"/>
                        </a:lnSpc>
                      </a:pPr>
                      <a:r>
                        <a:rPr sz="2400" spc="15" baseline="-30864" dirty="0">
                          <a:latin typeface="Times New Roman"/>
                          <a:cs typeface="Times New Roman"/>
                        </a:rPr>
                        <a:t>2</a:t>
                      </a:r>
                      <a:r>
                        <a:rPr sz="1000" spc="10" dirty="0">
                          <a:latin typeface="Times New Roman"/>
                          <a:cs typeface="Times New Roman"/>
                        </a:rPr>
                        <a:t>10</a:t>
                      </a:r>
                      <a:endParaRPr sz="1000">
                        <a:latin typeface="Times New Roman"/>
                        <a:cs typeface="Times New Roman"/>
                      </a:endParaRPr>
                    </a:p>
                  </a:txBody>
                  <a:tcPr marL="0" marR="0" marT="0" marB="0">
                    <a:lnL w="12700">
                      <a:solidFill>
                        <a:srgbClr val="FFFFFF"/>
                      </a:solidFill>
                      <a:prstDash val="solid"/>
                    </a:lnL>
                    <a:lnT w="38100">
                      <a:solidFill>
                        <a:srgbClr val="FFFFFF"/>
                      </a:solidFill>
                      <a:prstDash val="solid"/>
                    </a:lnT>
                    <a:lnB w="12700">
                      <a:solidFill>
                        <a:srgbClr val="FFFFFF"/>
                      </a:solidFill>
                      <a:prstDash val="solid"/>
                    </a:lnB>
                    <a:solidFill>
                      <a:srgbClr val="CBECDE"/>
                    </a:solidFill>
                  </a:tcPr>
                </a:tc>
                <a:tc>
                  <a:txBody>
                    <a:bodyPr/>
                    <a:lstStyle/>
                    <a:p>
                      <a:pPr marL="68580">
                        <a:lnSpc>
                          <a:spcPct val="100000"/>
                        </a:lnSpc>
                        <a:spcBef>
                          <a:spcPts val="290"/>
                        </a:spcBef>
                      </a:pPr>
                      <a:r>
                        <a:rPr sz="1600" dirty="0">
                          <a:latin typeface="Times New Roman"/>
                          <a:cs typeface="Times New Roman"/>
                        </a:rPr>
                        <a:t>= </a:t>
                      </a:r>
                      <a:r>
                        <a:rPr sz="1600" spc="-5" dirty="0">
                          <a:latin typeface="Times New Roman"/>
                          <a:cs typeface="Times New Roman"/>
                        </a:rPr>
                        <a:t>1024 </a:t>
                      </a:r>
                      <a:r>
                        <a:rPr sz="1600" dirty="0">
                          <a:latin typeface="Times New Roman"/>
                          <a:cs typeface="Times New Roman"/>
                        </a:rPr>
                        <a:t>=</a:t>
                      </a:r>
                      <a:r>
                        <a:rPr sz="1600" spc="-20" dirty="0">
                          <a:latin typeface="Times New Roman"/>
                          <a:cs typeface="Times New Roman"/>
                        </a:rPr>
                        <a:t> </a:t>
                      </a:r>
                      <a:r>
                        <a:rPr sz="1600" spc="-10" dirty="0">
                          <a:latin typeface="Times New Roman"/>
                          <a:cs typeface="Times New Roman"/>
                        </a:rPr>
                        <a:t>1K</a:t>
                      </a:r>
                      <a:endParaRPr sz="1600">
                        <a:latin typeface="Times New Roman"/>
                        <a:cs typeface="Times New Roman"/>
                      </a:endParaRPr>
                    </a:p>
                  </a:txBody>
                  <a:tcPr marL="0" marR="0" marT="32497" marB="0">
                    <a:lnR w="12700">
                      <a:solidFill>
                        <a:srgbClr val="FFFFFF"/>
                      </a:solidFill>
                      <a:prstDash val="solid"/>
                    </a:lnR>
                    <a:lnT w="38100">
                      <a:solidFill>
                        <a:srgbClr val="FFFFFF"/>
                      </a:solidFill>
                      <a:prstDash val="solid"/>
                    </a:lnT>
                    <a:lnB w="12700">
                      <a:solidFill>
                        <a:srgbClr val="FFFFFF"/>
                      </a:solidFill>
                      <a:prstDash val="solid"/>
                    </a:lnB>
                    <a:solidFill>
                      <a:srgbClr val="CBECDE"/>
                    </a:solidFill>
                  </a:tcPr>
                </a:tc>
              </a:tr>
              <a:tr h="328107">
                <a:tc>
                  <a:txBody>
                    <a:bodyPr/>
                    <a:lstStyle/>
                    <a:p>
                      <a:pPr algn="ctr">
                        <a:lnSpc>
                          <a:spcPct val="100000"/>
                        </a:lnSpc>
                        <a:spcBef>
                          <a:spcPts val="300"/>
                        </a:spcBef>
                      </a:pPr>
                      <a:r>
                        <a:rPr sz="1600" spc="-5" dirty="0">
                          <a:latin typeface="Times New Roman"/>
                          <a:cs typeface="Times New Roman"/>
                        </a:rPr>
                        <a:t>16</a:t>
                      </a:r>
                      <a:endParaRPr sz="1600">
                        <a:latin typeface="Times New Roman"/>
                        <a:cs typeface="Times New Roman"/>
                      </a:endParaRPr>
                    </a:p>
                  </a:txBody>
                  <a:tcPr marL="0" marR="0" marT="33618" marB="0">
                    <a:lnL w="1905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6EF"/>
                    </a:solidFill>
                  </a:tcPr>
                </a:tc>
                <a:tc>
                  <a:txBody>
                    <a:bodyPr/>
                    <a:lstStyle/>
                    <a:p>
                      <a:pPr marL="90805">
                        <a:lnSpc>
                          <a:spcPts val="1390"/>
                        </a:lnSpc>
                      </a:pPr>
                      <a:r>
                        <a:rPr sz="2400" spc="15" baseline="-32407" dirty="0">
                          <a:latin typeface="Times New Roman"/>
                          <a:cs typeface="Times New Roman"/>
                        </a:rPr>
                        <a:t>2</a:t>
                      </a:r>
                      <a:r>
                        <a:rPr sz="1000" spc="10" dirty="0">
                          <a:latin typeface="Times New Roman"/>
                          <a:cs typeface="Times New Roman"/>
                        </a:rPr>
                        <a:t>16</a:t>
                      </a:r>
                      <a:endParaRPr sz="1000">
                        <a:latin typeface="Times New Roman"/>
                        <a:cs typeface="Times New Roman"/>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7F6EF"/>
                    </a:solidFill>
                  </a:tcPr>
                </a:tc>
                <a:tc>
                  <a:txBody>
                    <a:bodyPr/>
                    <a:lstStyle/>
                    <a:p>
                      <a:pPr marL="68580">
                        <a:lnSpc>
                          <a:spcPct val="100000"/>
                        </a:lnSpc>
                        <a:spcBef>
                          <a:spcPts val="300"/>
                        </a:spcBef>
                      </a:pPr>
                      <a:r>
                        <a:rPr sz="1600" dirty="0">
                          <a:latin typeface="Times New Roman"/>
                          <a:cs typeface="Times New Roman"/>
                        </a:rPr>
                        <a:t>= </a:t>
                      </a:r>
                      <a:r>
                        <a:rPr sz="1600" spc="-5" dirty="0">
                          <a:latin typeface="Times New Roman"/>
                          <a:cs typeface="Times New Roman"/>
                        </a:rPr>
                        <a:t>65,536 </a:t>
                      </a:r>
                      <a:r>
                        <a:rPr sz="1600" dirty="0">
                          <a:latin typeface="Times New Roman"/>
                          <a:cs typeface="Times New Roman"/>
                        </a:rPr>
                        <a:t>=</a:t>
                      </a:r>
                      <a:r>
                        <a:rPr sz="1600" spc="-25" dirty="0">
                          <a:latin typeface="Times New Roman"/>
                          <a:cs typeface="Times New Roman"/>
                        </a:rPr>
                        <a:t> </a:t>
                      </a:r>
                      <a:r>
                        <a:rPr sz="1600" spc="-5" dirty="0">
                          <a:latin typeface="Times New Roman"/>
                          <a:cs typeface="Times New Roman"/>
                        </a:rPr>
                        <a:t>64K</a:t>
                      </a:r>
                      <a:endParaRPr sz="1600">
                        <a:latin typeface="Times New Roman"/>
                        <a:cs typeface="Times New Roman"/>
                      </a:endParaRPr>
                    </a:p>
                  </a:txBody>
                  <a:tcPr marL="0" marR="0" marT="33618" marB="0">
                    <a:lnR w="12700">
                      <a:solidFill>
                        <a:srgbClr val="FFFFFF"/>
                      </a:solidFill>
                      <a:prstDash val="solid"/>
                    </a:lnR>
                    <a:lnT w="12700">
                      <a:solidFill>
                        <a:srgbClr val="FFFFFF"/>
                      </a:solidFill>
                      <a:prstDash val="solid"/>
                    </a:lnT>
                    <a:lnB w="12700">
                      <a:solidFill>
                        <a:srgbClr val="FFFFFF"/>
                      </a:solidFill>
                      <a:prstDash val="solid"/>
                    </a:lnB>
                    <a:solidFill>
                      <a:srgbClr val="E7F6EF"/>
                    </a:solidFill>
                  </a:tcPr>
                </a:tc>
              </a:tr>
              <a:tr h="327435">
                <a:tc>
                  <a:txBody>
                    <a:bodyPr/>
                    <a:lstStyle/>
                    <a:p>
                      <a:pPr algn="ctr">
                        <a:lnSpc>
                          <a:spcPct val="100000"/>
                        </a:lnSpc>
                        <a:spcBef>
                          <a:spcPts val="290"/>
                        </a:spcBef>
                      </a:pPr>
                      <a:r>
                        <a:rPr sz="1600" spc="-5" dirty="0">
                          <a:latin typeface="Times New Roman"/>
                          <a:cs typeface="Times New Roman"/>
                        </a:rPr>
                        <a:t>20</a:t>
                      </a:r>
                      <a:endParaRPr sz="1600">
                        <a:latin typeface="Times New Roman"/>
                        <a:cs typeface="Times New Roman"/>
                      </a:endParaRPr>
                    </a:p>
                  </a:txBody>
                  <a:tcPr marL="0" marR="0" marT="32497" marB="0">
                    <a:lnL w="1905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CBECDE"/>
                    </a:solidFill>
                  </a:tcPr>
                </a:tc>
                <a:tc>
                  <a:txBody>
                    <a:bodyPr/>
                    <a:lstStyle/>
                    <a:p>
                      <a:pPr marL="90805">
                        <a:lnSpc>
                          <a:spcPts val="1290"/>
                        </a:lnSpc>
                      </a:pPr>
                      <a:r>
                        <a:rPr sz="2400" spc="15" baseline="-35493" dirty="0">
                          <a:latin typeface="Times New Roman"/>
                          <a:cs typeface="Times New Roman"/>
                        </a:rPr>
                        <a:t>2</a:t>
                      </a:r>
                      <a:r>
                        <a:rPr sz="1000" spc="10" dirty="0">
                          <a:latin typeface="Times New Roman"/>
                          <a:cs typeface="Times New Roman"/>
                        </a:rPr>
                        <a:t>20</a:t>
                      </a:r>
                      <a:endParaRPr sz="1000">
                        <a:latin typeface="Times New Roman"/>
                        <a:cs typeface="Times New Roman"/>
                      </a:endParaRPr>
                    </a:p>
                  </a:txBody>
                  <a:tcPr marL="0" marR="0" marT="0" marB="0">
                    <a:lnL w="12700">
                      <a:solidFill>
                        <a:srgbClr val="FFFFFF"/>
                      </a:solidFill>
                      <a:prstDash val="solid"/>
                    </a:lnL>
                    <a:lnT w="12700">
                      <a:solidFill>
                        <a:srgbClr val="FFFFFF"/>
                      </a:solidFill>
                      <a:prstDash val="solid"/>
                    </a:lnT>
                    <a:lnB w="19050">
                      <a:solidFill>
                        <a:srgbClr val="FFFFFF"/>
                      </a:solidFill>
                      <a:prstDash val="solid"/>
                    </a:lnB>
                    <a:solidFill>
                      <a:srgbClr val="CBECDE"/>
                    </a:solidFill>
                  </a:tcPr>
                </a:tc>
                <a:tc>
                  <a:txBody>
                    <a:bodyPr/>
                    <a:lstStyle/>
                    <a:p>
                      <a:pPr marL="68580">
                        <a:lnSpc>
                          <a:spcPct val="100000"/>
                        </a:lnSpc>
                        <a:spcBef>
                          <a:spcPts val="290"/>
                        </a:spcBef>
                      </a:pPr>
                      <a:r>
                        <a:rPr sz="1600" dirty="0">
                          <a:latin typeface="Times New Roman"/>
                          <a:cs typeface="Times New Roman"/>
                        </a:rPr>
                        <a:t>= </a:t>
                      </a:r>
                      <a:r>
                        <a:rPr sz="1600" spc="-5" dirty="0">
                          <a:latin typeface="Times New Roman"/>
                          <a:cs typeface="Times New Roman"/>
                        </a:rPr>
                        <a:t>1,048,576 </a:t>
                      </a:r>
                      <a:r>
                        <a:rPr sz="1600" dirty="0">
                          <a:latin typeface="Times New Roman"/>
                          <a:cs typeface="Times New Roman"/>
                        </a:rPr>
                        <a:t>=</a:t>
                      </a:r>
                      <a:r>
                        <a:rPr sz="1600" spc="-25" dirty="0">
                          <a:latin typeface="Times New Roman"/>
                          <a:cs typeface="Times New Roman"/>
                        </a:rPr>
                        <a:t> </a:t>
                      </a:r>
                      <a:r>
                        <a:rPr sz="1600" spc="-10" dirty="0">
                          <a:latin typeface="Times New Roman"/>
                          <a:cs typeface="Times New Roman"/>
                        </a:rPr>
                        <a:t>1M</a:t>
                      </a:r>
                      <a:endParaRPr sz="1600">
                        <a:latin typeface="Times New Roman"/>
                        <a:cs typeface="Times New Roman"/>
                      </a:endParaRPr>
                    </a:p>
                  </a:txBody>
                  <a:tcPr marL="0" marR="0" marT="32497" marB="0">
                    <a:lnR w="12700">
                      <a:solidFill>
                        <a:srgbClr val="FFFFFF"/>
                      </a:solidFill>
                      <a:prstDash val="solid"/>
                    </a:lnR>
                    <a:lnT w="12700">
                      <a:solidFill>
                        <a:srgbClr val="FFFFFF"/>
                      </a:solidFill>
                      <a:prstDash val="solid"/>
                    </a:lnT>
                    <a:lnB w="19050">
                      <a:solidFill>
                        <a:srgbClr val="FFFFFF"/>
                      </a:solidFill>
                      <a:prstDash val="solid"/>
                    </a:lnB>
                    <a:solidFill>
                      <a:srgbClr val="CBECDE"/>
                    </a:solidFill>
                  </a:tcPr>
                </a:tc>
              </a:tr>
              <a:tr h="328108">
                <a:tc>
                  <a:txBody>
                    <a:bodyPr/>
                    <a:lstStyle/>
                    <a:p>
                      <a:pPr algn="ctr">
                        <a:lnSpc>
                          <a:spcPct val="100000"/>
                        </a:lnSpc>
                        <a:spcBef>
                          <a:spcPts val="300"/>
                        </a:spcBef>
                      </a:pPr>
                      <a:r>
                        <a:rPr sz="1600" spc="-5" dirty="0">
                          <a:latin typeface="Times New Roman"/>
                          <a:cs typeface="Times New Roman"/>
                        </a:rPr>
                        <a:t>24</a:t>
                      </a:r>
                      <a:endParaRPr sz="1600">
                        <a:latin typeface="Times New Roman"/>
                        <a:cs typeface="Times New Roman"/>
                      </a:endParaRPr>
                    </a:p>
                  </a:txBody>
                  <a:tcPr marL="0" marR="0" marT="33618" marB="0">
                    <a:lnL w="1905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E7F6EF"/>
                    </a:solidFill>
                  </a:tcPr>
                </a:tc>
                <a:tc>
                  <a:txBody>
                    <a:bodyPr/>
                    <a:lstStyle/>
                    <a:p>
                      <a:pPr marL="90805">
                        <a:lnSpc>
                          <a:spcPts val="1295"/>
                        </a:lnSpc>
                      </a:pPr>
                      <a:r>
                        <a:rPr sz="2400" spc="22" baseline="-35493" dirty="0">
                          <a:latin typeface="Times New Roman"/>
                          <a:cs typeface="Times New Roman"/>
                        </a:rPr>
                        <a:t>2</a:t>
                      </a:r>
                      <a:r>
                        <a:rPr sz="1000" spc="15" dirty="0">
                          <a:latin typeface="Times New Roman"/>
                          <a:cs typeface="Times New Roman"/>
                        </a:rPr>
                        <a:t>24</a:t>
                      </a:r>
                      <a:endParaRPr sz="1000">
                        <a:latin typeface="Times New Roman"/>
                        <a:cs typeface="Times New Roman"/>
                      </a:endParaRPr>
                    </a:p>
                  </a:txBody>
                  <a:tcPr marL="0" marR="0" marT="0" marB="0">
                    <a:lnL w="12700">
                      <a:solidFill>
                        <a:srgbClr val="FFFFFF"/>
                      </a:solidFill>
                      <a:prstDash val="solid"/>
                    </a:lnL>
                    <a:lnT w="19050">
                      <a:solidFill>
                        <a:srgbClr val="FFFFFF"/>
                      </a:solidFill>
                      <a:prstDash val="solid"/>
                    </a:lnT>
                    <a:lnB w="19050">
                      <a:solidFill>
                        <a:srgbClr val="FFFFFF"/>
                      </a:solidFill>
                      <a:prstDash val="solid"/>
                    </a:lnB>
                    <a:solidFill>
                      <a:srgbClr val="E7F6EF"/>
                    </a:solidFill>
                  </a:tcPr>
                </a:tc>
                <a:tc>
                  <a:txBody>
                    <a:bodyPr/>
                    <a:lstStyle/>
                    <a:p>
                      <a:pPr marL="68580">
                        <a:lnSpc>
                          <a:spcPct val="100000"/>
                        </a:lnSpc>
                        <a:spcBef>
                          <a:spcPts val="300"/>
                        </a:spcBef>
                      </a:pPr>
                      <a:r>
                        <a:rPr sz="1600" dirty="0">
                          <a:latin typeface="Times New Roman"/>
                          <a:cs typeface="Times New Roman"/>
                        </a:rPr>
                        <a:t>= </a:t>
                      </a:r>
                      <a:r>
                        <a:rPr sz="1600" spc="-5" dirty="0">
                          <a:latin typeface="Times New Roman"/>
                          <a:cs typeface="Times New Roman"/>
                        </a:rPr>
                        <a:t>16,777,216 </a:t>
                      </a:r>
                      <a:r>
                        <a:rPr sz="1600" dirty="0">
                          <a:latin typeface="Times New Roman"/>
                          <a:cs typeface="Times New Roman"/>
                        </a:rPr>
                        <a:t>=</a:t>
                      </a:r>
                      <a:r>
                        <a:rPr sz="1600" spc="-30" dirty="0">
                          <a:latin typeface="Times New Roman"/>
                          <a:cs typeface="Times New Roman"/>
                        </a:rPr>
                        <a:t> </a:t>
                      </a:r>
                      <a:r>
                        <a:rPr sz="1600" spc="-5" dirty="0">
                          <a:latin typeface="Times New Roman"/>
                          <a:cs typeface="Times New Roman"/>
                        </a:rPr>
                        <a:t>16M</a:t>
                      </a:r>
                      <a:endParaRPr sz="1600" dirty="0">
                        <a:latin typeface="Times New Roman"/>
                        <a:cs typeface="Times New Roman"/>
                      </a:endParaRPr>
                    </a:p>
                  </a:txBody>
                  <a:tcPr marL="0" marR="0" marT="33618" marB="0">
                    <a:lnR w="12700">
                      <a:solidFill>
                        <a:srgbClr val="FFFFFF"/>
                      </a:solidFill>
                      <a:prstDash val="solid"/>
                    </a:lnR>
                    <a:lnT w="19050">
                      <a:solidFill>
                        <a:srgbClr val="FFFFFF"/>
                      </a:solidFill>
                      <a:prstDash val="solid"/>
                    </a:lnT>
                    <a:lnB w="19050">
                      <a:solidFill>
                        <a:srgbClr val="FFFFFF"/>
                      </a:solidFill>
                      <a:prstDash val="solid"/>
                    </a:lnB>
                    <a:solidFill>
                      <a:srgbClr val="E7F6EF"/>
                    </a:solidFill>
                  </a:tcPr>
                </a:tc>
              </a:tr>
            </a:tbl>
          </a:graphicData>
        </a:graphic>
      </p:graphicFrame>
      <p:sp>
        <p:nvSpPr>
          <p:cNvPr id="5" name="object 5"/>
          <p:cNvSpPr/>
          <p:nvPr/>
        </p:nvSpPr>
        <p:spPr>
          <a:xfrm>
            <a:off x="6365165" y="2677308"/>
            <a:ext cx="1601321" cy="1987924"/>
          </a:xfrm>
          <a:custGeom>
            <a:avLst/>
            <a:gdLst/>
            <a:ahLst/>
            <a:cxnLst/>
            <a:rect l="l" t="t" r="r" b="b"/>
            <a:pathLst>
              <a:path w="1814829" h="2252979">
                <a:moveTo>
                  <a:pt x="1814322" y="5334"/>
                </a:moveTo>
                <a:lnTo>
                  <a:pt x="1808988" y="0"/>
                </a:lnTo>
                <a:lnTo>
                  <a:pt x="1789176" y="0"/>
                </a:lnTo>
                <a:lnTo>
                  <a:pt x="1789176" y="25146"/>
                </a:lnTo>
                <a:lnTo>
                  <a:pt x="1789176" y="301739"/>
                </a:lnTo>
                <a:lnTo>
                  <a:pt x="1789176" y="310896"/>
                </a:lnTo>
                <a:lnTo>
                  <a:pt x="1789176" y="2227326"/>
                </a:lnTo>
                <a:lnTo>
                  <a:pt x="25146" y="2227326"/>
                </a:lnTo>
                <a:lnTo>
                  <a:pt x="25146" y="1915680"/>
                </a:lnTo>
                <a:lnTo>
                  <a:pt x="1765554" y="1917192"/>
                </a:lnTo>
                <a:lnTo>
                  <a:pt x="1765554" y="1908048"/>
                </a:lnTo>
                <a:lnTo>
                  <a:pt x="25146" y="1906536"/>
                </a:lnTo>
                <a:lnTo>
                  <a:pt x="25146" y="309384"/>
                </a:lnTo>
                <a:lnTo>
                  <a:pt x="1789176" y="310896"/>
                </a:lnTo>
                <a:lnTo>
                  <a:pt x="1789176" y="301739"/>
                </a:lnTo>
                <a:lnTo>
                  <a:pt x="1513344" y="301396"/>
                </a:lnTo>
                <a:lnTo>
                  <a:pt x="1514779" y="25146"/>
                </a:lnTo>
                <a:lnTo>
                  <a:pt x="1789176" y="25146"/>
                </a:lnTo>
                <a:lnTo>
                  <a:pt x="1789176" y="0"/>
                </a:lnTo>
                <a:lnTo>
                  <a:pt x="1504873" y="0"/>
                </a:lnTo>
                <a:lnTo>
                  <a:pt x="1504873" y="25146"/>
                </a:lnTo>
                <a:lnTo>
                  <a:pt x="1503438" y="301383"/>
                </a:lnTo>
                <a:lnTo>
                  <a:pt x="1185684" y="300977"/>
                </a:lnTo>
                <a:lnTo>
                  <a:pt x="1187119" y="25146"/>
                </a:lnTo>
                <a:lnTo>
                  <a:pt x="1504873" y="25146"/>
                </a:lnTo>
                <a:lnTo>
                  <a:pt x="1504873" y="0"/>
                </a:lnTo>
                <a:lnTo>
                  <a:pt x="1177975" y="0"/>
                </a:lnTo>
                <a:lnTo>
                  <a:pt x="1177975" y="25146"/>
                </a:lnTo>
                <a:lnTo>
                  <a:pt x="1176540" y="300964"/>
                </a:lnTo>
                <a:lnTo>
                  <a:pt x="419112" y="299999"/>
                </a:lnTo>
                <a:lnTo>
                  <a:pt x="420547" y="25146"/>
                </a:lnTo>
                <a:lnTo>
                  <a:pt x="1177975" y="25146"/>
                </a:lnTo>
                <a:lnTo>
                  <a:pt x="1177975" y="0"/>
                </a:lnTo>
                <a:lnTo>
                  <a:pt x="411403" y="0"/>
                </a:lnTo>
                <a:lnTo>
                  <a:pt x="411403" y="25146"/>
                </a:lnTo>
                <a:lnTo>
                  <a:pt x="409968" y="299986"/>
                </a:lnTo>
                <a:lnTo>
                  <a:pt x="25146" y="299491"/>
                </a:lnTo>
                <a:lnTo>
                  <a:pt x="25146" y="25146"/>
                </a:lnTo>
                <a:lnTo>
                  <a:pt x="411403" y="25146"/>
                </a:lnTo>
                <a:lnTo>
                  <a:pt x="411403" y="0"/>
                </a:lnTo>
                <a:lnTo>
                  <a:pt x="6096" y="0"/>
                </a:lnTo>
                <a:lnTo>
                  <a:pt x="0" y="5334"/>
                </a:lnTo>
                <a:lnTo>
                  <a:pt x="0" y="2247138"/>
                </a:lnTo>
                <a:lnTo>
                  <a:pt x="6096" y="2252472"/>
                </a:lnTo>
                <a:lnTo>
                  <a:pt x="12954" y="2252472"/>
                </a:lnTo>
                <a:lnTo>
                  <a:pt x="25146" y="2252472"/>
                </a:lnTo>
                <a:lnTo>
                  <a:pt x="1789176" y="2252472"/>
                </a:lnTo>
                <a:lnTo>
                  <a:pt x="1802130" y="2252472"/>
                </a:lnTo>
                <a:lnTo>
                  <a:pt x="1808988" y="2252472"/>
                </a:lnTo>
                <a:lnTo>
                  <a:pt x="1814322" y="2247138"/>
                </a:lnTo>
                <a:lnTo>
                  <a:pt x="1814322" y="5334"/>
                </a:lnTo>
                <a:close/>
              </a:path>
            </a:pathLst>
          </a:custGeom>
          <a:solidFill>
            <a:srgbClr val="000000"/>
          </a:solidFill>
        </p:spPr>
        <p:txBody>
          <a:bodyPr wrap="square" lIns="0" tIns="0" rIns="0" bIns="0" rtlCol="0"/>
          <a:lstStyle/>
          <a:p>
            <a:endParaRPr sz="1588"/>
          </a:p>
        </p:txBody>
      </p:sp>
      <p:sp>
        <p:nvSpPr>
          <p:cNvPr id="6" name="object 6"/>
          <p:cNvSpPr txBox="1"/>
          <p:nvPr/>
        </p:nvSpPr>
        <p:spPr>
          <a:xfrm>
            <a:off x="7501672" y="2678206"/>
            <a:ext cx="388284" cy="255678"/>
          </a:xfrm>
          <a:prstGeom prst="rect">
            <a:avLst/>
          </a:prstGeom>
        </p:spPr>
        <p:txBody>
          <a:bodyPr vert="horz" wrap="square" lIns="0" tIns="11206" rIns="0" bIns="0" rtlCol="0">
            <a:spAutoFit/>
          </a:bodyPr>
          <a:lstStyle/>
          <a:p>
            <a:pPr marL="11206">
              <a:spcBef>
                <a:spcPts val="88"/>
              </a:spcBef>
              <a:tabLst>
                <a:tab pos="275679" algn="l"/>
              </a:tabLst>
            </a:pPr>
            <a:r>
              <a:rPr sz="1588" dirty="0">
                <a:latin typeface="Times New Roman"/>
                <a:cs typeface="Times New Roman"/>
              </a:rPr>
              <a:t>1	0</a:t>
            </a:r>
            <a:endParaRPr sz="1588">
              <a:latin typeface="Times New Roman"/>
              <a:cs typeface="Times New Roman"/>
            </a:endParaRPr>
          </a:p>
        </p:txBody>
      </p:sp>
      <p:sp>
        <p:nvSpPr>
          <p:cNvPr id="7" name="object 7"/>
          <p:cNvSpPr txBox="1"/>
          <p:nvPr/>
        </p:nvSpPr>
        <p:spPr>
          <a:xfrm>
            <a:off x="757628" y="1664828"/>
            <a:ext cx="8134852" cy="879163"/>
          </a:xfrm>
          <a:prstGeom prst="rect">
            <a:avLst/>
          </a:prstGeom>
        </p:spPr>
        <p:txBody>
          <a:bodyPr vert="horz" wrap="square" lIns="0" tIns="75640" rIns="0" bIns="0" rtlCol="0">
            <a:spAutoFit/>
          </a:bodyPr>
          <a:lstStyle/>
          <a:p>
            <a:pPr marL="313221" indent="-302575">
              <a:spcBef>
                <a:spcPts val="596"/>
              </a:spcBef>
              <a:buChar char="•"/>
              <a:tabLst>
                <a:tab pos="313221" algn="l"/>
                <a:tab pos="313781" algn="l"/>
              </a:tabLst>
            </a:pPr>
            <a:r>
              <a:rPr sz="2400" spc="-4" dirty="0">
                <a:latin typeface="Times New Roman"/>
                <a:cs typeface="Times New Roman"/>
              </a:rPr>
              <a:t>Holds </a:t>
            </a:r>
            <a:r>
              <a:rPr sz="2400" dirty="0">
                <a:latin typeface="Times New Roman"/>
                <a:cs typeface="Times New Roman"/>
              </a:rPr>
              <a:t>both instructions and</a:t>
            </a:r>
            <a:r>
              <a:rPr sz="2400" spc="-40" dirty="0">
                <a:latin typeface="Times New Roman"/>
                <a:cs typeface="Times New Roman"/>
              </a:rPr>
              <a:t> </a:t>
            </a:r>
            <a:r>
              <a:rPr sz="2400" dirty="0">
                <a:latin typeface="Times New Roman"/>
                <a:cs typeface="Times New Roman"/>
              </a:rPr>
              <a:t>data</a:t>
            </a:r>
          </a:p>
          <a:p>
            <a:pPr marL="313221" indent="-302575">
              <a:spcBef>
                <a:spcPts val="507"/>
              </a:spcBef>
              <a:buChar char="•"/>
              <a:tabLst>
                <a:tab pos="313221" algn="l"/>
                <a:tab pos="313781" algn="l"/>
              </a:tabLst>
            </a:pPr>
            <a:r>
              <a:rPr sz="2400" spc="-4" dirty="0">
                <a:latin typeface="Times New Roman"/>
                <a:cs typeface="Times New Roman"/>
              </a:rPr>
              <a:t>With </a:t>
            </a:r>
            <a:r>
              <a:rPr sz="2400" i="1" dirty="0">
                <a:latin typeface="Times New Roman"/>
                <a:cs typeface="Times New Roman"/>
              </a:rPr>
              <a:t>k </a:t>
            </a:r>
            <a:r>
              <a:rPr sz="2400" spc="-4" dirty="0">
                <a:latin typeface="Times New Roman"/>
                <a:cs typeface="Times New Roman"/>
              </a:rPr>
              <a:t>address bits </a:t>
            </a:r>
            <a:r>
              <a:rPr sz="2400" dirty="0">
                <a:latin typeface="Times New Roman"/>
                <a:cs typeface="Times New Roman"/>
              </a:rPr>
              <a:t>and </a:t>
            </a:r>
            <a:r>
              <a:rPr sz="2400" i="1" dirty="0">
                <a:latin typeface="Times New Roman"/>
                <a:cs typeface="Times New Roman"/>
              </a:rPr>
              <a:t>n </a:t>
            </a:r>
            <a:r>
              <a:rPr sz="2400" spc="-4" dirty="0">
                <a:latin typeface="Times New Roman"/>
                <a:cs typeface="Times New Roman"/>
              </a:rPr>
              <a:t>bits per</a:t>
            </a:r>
            <a:r>
              <a:rPr sz="2400" spc="-44" dirty="0">
                <a:latin typeface="Times New Roman"/>
                <a:cs typeface="Times New Roman"/>
              </a:rPr>
              <a:t> </a:t>
            </a:r>
            <a:r>
              <a:rPr sz="2400" spc="-4" dirty="0" smtClean="0">
                <a:latin typeface="Times New Roman"/>
                <a:cs typeface="Times New Roman"/>
              </a:rPr>
              <a:t>location</a:t>
            </a:r>
            <a:r>
              <a:rPr lang="en-US" sz="2400" spc="-4" dirty="0" smtClean="0">
                <a:latin typeface="Times New Roman"/>
                <a:cs typeface="Times New Roman"/>
              </a:rPr>
              <a:t> a</a:t>
            </a:r>
            <a:r>
              <a:rPr sz="2400" spc="-4" dirty="0" smtClean="0">
                <a:latin typeface="Times New Roman"/>
                <a:cs typeface="Times New Roman"/>
              </a:rPr>
              <a:t>ddress</a:t>
            </a:r>
            <a:endParaRPr sz="2400" dirty="0">
              <a:latin typeface="Times New Roman"/>
              <a:cs typeface="Times New Roman"/>
            </a:endParaRPr>
          </a:p>
        </p:txBody>
      </p:sp>
      <p:sp>
        <p:nvSpPr>
          <p:cNvPr id="8" name="object 8"/>
          <p:cNvSpPr txBox="1"/>
          <p:nvPr/>
        </p:nvSpPr>
        <p:spPr>
          <a:xfrm>
            <a:off x="6026523" y="2598182"/>
            <a:ext cx="678516" cy="953546"/>
          </a:xfrm>
          <a:prstGeom prst="rect">
            <a:avLst/>
          </a:prstGeom>
        </p:spPr>
        <p:txBody>
          <a:bodyPr vert="horz" wrap="square" lIns="0" tIns="91328" rIns="0" bIns="0" rtlCol="0">
            <a:spAutoFit/>
          </a:bodyPr>
          <a:lstStyle/>
          <a:p>
            <a:pPr marL="11206">
              <a:spcBef>
                <a:spcPts val="719"/>
              </a:spcBef>
              <a:tabLst>
                <a:tab pos="397270" algn="l"/>
              </a:tabLst>
            </a:pPr>
            <a:r>
              <a:rPr sz="1588" dirty="0">
                <a:latin typeface="Times New Roman"/>
                <a:cs typeface="Times New Roman"/>
              </a:rPr>
              <a:t>0	n-1</a:t>
            </a:r>
            <a:endParaRPr sz="1588">
              <a:latin typeface="Times New Roman"/>
              <a:cs typeface="Times New Roman"/>
            </a:endParaRPr>
          </a:p>
          <a:p>
            <a:pPr marL="11206">
              <a:spcBef>
                <a:spcPts val="627"/>
              </a:spcBef>
            </a:pPr>
            <a:r>
              <a:rPr sz="1588" dirty="0">
                <a:latin typeface="Times New Roman"/>
                <a:cs typeface="Times New Roman"/>
              </a:rPr>
              <a:t>1</a:t>
            </a:r>
            <a:endParaRPr sz="1588">
              <a:latin typeface="Times New Roman"/>
              <a:cs typeface="Times New Roman"/>
            </a:endParaRPr>
          </a:p>
          <a:p>
            <a:pPr marL="11206">
              <a:spcBef>
                <a:spcPts val="375"/>
              </a:spcBef>
            </a:pPr>
            <a:r>
              <a:rPr sz="1588" dirty="0">
                <a:latin typeface="Times New Roman"/>
                <a:cs typeface="Times New Roman"/>
              </a:rPr>
              <a:t>2</a:t>
            </a:r>
            <a:endParaRPr sz="1588">
              <a:latin typeface="Times New Roman"/>
              <a:cs typeface="Times New Roman"/>
            </a:endParaRPr>
          </a:p>
        </p:txBody>
      </p:sp>
      <p:sp>
        <p:nvSpPr>
          <p:cNvPr id="9" name="object 9"/>
          <p:cNvSpPr txBox="1"/>
          <p:nvPr/>
        </p:nvSpPr>
        <p:spPr>
          <a:xfrm>
            <a:off x="5962643" y="4353688"/>
            <a:ext cx="392206" cy="255678"/>
          </a:xfrm>
          <a:prstGeom prst="rect">
            <a:avLst/>
          </a:prstGeom>
        </p:spPr>
        <p:txBody>
          <a:bodyPr vert="horz" wrap="square" lIns="0" tIns="11206" rIns="0" bIns="0" rtlCol="0">
            <a:spAutoFit/>
          </a:bodyPr>
          <a:lstStyle/>
          <a:p>
            <a:pPr marL="11206">
              <a:spcBef>
                <a:spcPts val="88"/>
              </a:spcBef>
            </a:pPr>
            <a:r>
              <a:rPr sz="1588" dirty="0">
                <a:latin typeface="Times New Roman"/>
                <a:cs typeface="Times New Roman"/>
              </a:rPr>
              <a:t>2</a:t>
            </a:r>
            <a:r>
              <a:rPr sz="1588" spc="318" dirty="0">
                <a:latin typeface="Times New Roman"/>
                <a:cs typeface="Times New Roman"/>
              </a:rPr>
              <a:t> </a:t>
            </a:r>
            <a:r>
              <a:rPr sz="1588" dirty="0">
                <a:latin typeface="Times New Roman"/>
                <a:cs typeface="Times New Roman"/>
              </a:rPr>
              <a:t>-1</a:t>
            </a:r>
            <a:endParaRPr sz="1588">
              <a:latin typeface="Times New Roman"/>
              <a:cs typeface="Times New Roman"/>
            </a:endParaRPr>
          </a:p>
        </p:txBody>
      </p:sp>
      <p:sp>
        <p:nvSpPr>
          <p:cNvPr id="10" name="object 10"/>
          <p:cNvSpPr txBox="1"/>
          <p:nvPr/>
        </p:nvSpPr>
        <p:spPr>
          <a:xfrm>
            <a:off x="6091068" y="4224597"/>
            <a:ext cx="123265" cy="255678"/>
          </a:xfrm>
          <a:prstGeom prst="rect">
            <a:avLst/>
          </a:prstGeom>
        </p:spPr>
        <p:txBody>
          <a:bodyPr vert="horz" wrap="square" lIns="0" tIns="11206" rIns="0" bIns="0" rtlCol="0">
            <a:spAutoFit/>
          </a:bodyPr>
          <a:lstStyle/>
          <a:p>
            <a:pPr marL="11206">
              <a:spcBef>
                <a:spcPts val="88"/>
              </a:spcBef>
            </a:pPr>
            <a:r>
              <a:rPr sz="1588" dirty="0">
                <a:latin typeface="Times New Roman"/>
                <a:cs typeface="Times New Roman"/>
              </a:rPr>
              <a:t>k</a:t>
            </a:r>
            <a:endParaRPr sz="1588">
              <a:latin typeface="Times New Roman"/>
              <a:cs typeface="Times New Roman"/>
            </a:endParaRPr>
          </a:p>
        </p:txBody>
      </p:sp>
      <p:sp>
        <p:nvSpPr>
          <p:cNvPr id="11" name="object 11"/>
          <p:cNvSpPr/>
          <p:nvPr/>
        </p:nvSpPr>
        <p:spPr>
          <a:xfrm>
            <a:off x="6376595" y="3232000"/>
            <a:ext cx="1578909" cy="267821"/>
          </a:xfrm>
          <a:custGeom>
            <a:avLst/>
            <a:gdLst/>
            <a:ahLst/>
            <a:cxnLst/>
            <a:rect l="l" t="t" r="r" b="b"/>
            <a:pathLst>
              <a:path w="1789429" h="303529">
                <a:moveTo>
                  <a:pt x="1789176" y="293370"/>
                </a:moveTo>
                <a:lnTo>
                  <a:pt x="0" y="291846"/>
                </a:lnTo>
                <a:lnTo>
                  <a:pt x="0" y="301752"/>
                </a:lnTo>
                <a:lnTo>
                  <a:pt x="1789176" y="303276"/>
                </a:lnTo>
                <a:lnTo>
                  <a:pt x="1789176" y="293370"/>
                </a:lnTo>
                <a:close/>
              </a:path>
              <a:path w="1789429" h="303529">
                <a:moveTo>
                  <a:pt x="1789176" y="1524"/>
                </a:moveTo>
                <a:lnTo>
                  <a:pt x="0" y="0"/>
                </a:lnTo>
                <a:lnTo>
                  <a:pt x="0" y="9144"/>
                </a:lnTo>
                <a:lnTo>
                  <a:pt x="1789176" y="10668"/>
                </a:lnTo>
                <a:lnTo>
                  <a:pt x="1789176" y="1524"/>
                </a:lnTo>
                <a:close/>
              </a:path>
            </a:pathLst>
          </a:custGeom>
          <a:solidFill>
            <a:srgbClr val="000000"/>
          </a:solidFill>
        </p:spPr>
        <p:txBody>
          <a:bodyPr wrap="square" lIns="0" tIns="0" rIns="0" bIns="0" rtlCol="0"/>
          <a:lstStyle/>
          <a:p>
            <a:endParaRPr sz="1588"/>
          </a:p>
        </p:txBody>
      </p:sp>
      <p:sp>
        <p:nvSpPr>
          <p:cNvPr id="12" name="object 12"/>
          <p:cNvSpPr txBox="1"/>
          <p:nvPr/>
        </p:nvSpPr>
        <p:spPr>
          <a:xfrm>
            <a:off x="6896548" y="2578697"/>
            <a:ext cx="358588" cy="337238"/>
          </a:xfrm>
          <a:prstGeom prst="rect">
            <a:avLst/>
          </a:prstGeom>
        </p:spPr>
        <p:txBody>
          <a:bodyPr vert="horz" wrap="square" lIns="0" tIns="11206" rIns="0" bIns="0" rtlCol="0">
            <a:spAutoFit/>
          </a:bodyPr>
          <a:lstStyle/>
          <a:p>
            <a:pPr marL="11206">
              <a:spcBef>
                <a:spcPts val="88"/>
              </a:spcBef>
            </a:pPr>
            <a:r>
              <a:rPr sz="2118" b="1" dirty="0">
                <a:latin typeface="Times New Roman"/>
                <a:cs typeface="Times New Roman"/>
              </a:rPr>
              <a:t>. .</a:t>
            </a:r>
            <a:r>
              <a:rPr sz="2118" b="1" spc="-84" dirty="0">
                <a:latin typeface="Times New Roman"/>
                <a:cs typeface="Times New Roman"/>
              </a:rPr>
              <a:t> </a:t>
            </a:r>
            <a:r>
              <a:rPr sz="2118" b="1" dirty="0">
                <a:latin typeface="Times New Roman"/>
                <a:cs typeface="Times New Roman"/>
              </a:rPr>
              <a:t>.</a:t>
            </a:r>
            <a:endParaRPr sz="2118">
              <a:latin typeface="Times New Roman"/>
              <a:cs typeface="Times New Roman"/>
            </a:endParaRPr>
          </a:p>
        </p:txBody>
      </p:sp>
      <p:sp>
        <p:nvSpPr>
          <p:cNvPr id="13" name="object 13"/>
          <p:cNvSpPr txBox="1"/>
          <p:nvPr/>
        </p:nvSpPr>
        <p:spPr>
          <a:xfrm>
            <a:off x="7057913" y="3451412"/>
            <a:ext cx="72838" cy="744401"/>
          </a:xfrm>
          <a:prstGeom prst="rect">
            <a:avLst/>
          </a:prstGeom>
        </p:spPr>
        <p:txBody>
          <a:bodyPr vert="horz" wrap="square" lIns="0" tIns="11206" rIns="0" bIns="0" rtlCol="0">
            <a:spAutoFit/>
          </a:bodyPr>
          <a:lstStyle/>
          <a:p>
            <a:pPr marL="11206">
              <a:spcBef>
                <a:spcPts val="88"/>
              </a:spcBef>
            </a:pPr>
            <a:r>
              <a:rPr sz="1588" b="1" dirty="0">
                <a:latin typeface="Times New Roman"/>
                <a:cs typeface="Times New Roman"/>
              </a:rPr>
              <a:t>.</a:t>
            </a:r>
            <a:endParaRPr sz="1588">
              <a:latin typeface="Times New Roman"/>
              <a:cs typeface="Times New Roman"/>
            </a:endParaRPr>
          </a:p>
          <a:p>
            <a:pPr marL="11206"/>
            <a:r>
              <a:rPr sz="1588" b="1" dirty="0">
                <a:latin typeface="Times New Roman"/>
                <a:cs typeface="Times New Roman"/>
              </a:rPr>
              <a:t>.</a:t>
            </a:r>
            <a:endParaRPr sz="1588">
              <a:latin typeface="Times New Roman"/>
              <a:cs typeface="Times New Roman"/>
            </a:endParaRPr>
          </a:p>
          <a:p>
            <a:pPr marL="11206"/>
            <a:r>
              <a:rPr sz="1588" b="1" dirty="0">
                <a:latin typeface="Times New Roman"/>
                <a:cs typeface="Times New Roman"/>
              </a:rPr>
              <a:t>.</a:t>
            </a:r>
            <a:endParaRPr sz="1588">
              <a:latin typeface="Times New Roman"/>
              <a:cs typeface="Times New Roman"/>
            </a:endParaRPr>
          </a:p>
        </p:txBody>
      </p:sp>
    </p:spTree>
    <p:extLst>
      <p:ext uri="{BB962C8B-B14F-4D97-AF65-F5344CB8AC3E}">
        <p14:creationId xmlns:p14="http://schemas.microsoft.com/office/powerpoint/2010/main" val="2086045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57158" y="1000108"/>
            <a:ext cx="1462260" cy="430887"/>
          </a:xfrm>
          <a:prstGeom prst="rect">
            <a:avLst/>
          </a:prstGeom>
          <a:solidFill>
            <a:schemeClr val="folHlink"/>
          </a:solidFill>
          <a:ln w="9525">
            <a:noFill/>
            <a:miter lim="800000"/>
            <a:headEnd/>
            <a:tailEnd/>
          </a:ln>
          <a:effectLst/>
        </p:spPr>
        <p:txBody>
          <a:bodyPr wrap="none">
            <a:spAutoFit/>
          </a:bodyPr>
          <a:lstStyle/>
          <a:p>
            <a:pPr eaLnBrk="0" hangingPunct="0"/>
            <a:r>
              <a:rPr lang="en-US" sz="2200" b="1" dirty="0">
                <a:solidFill>
                  <a:schemeClr val="bg1"/>
                </a:solidFill>
                <a:latin typeface="Times New Roman" pitchFamily="18" charset="0"/>
              </a:rPr>
              <a:t>Example 1</a:t>
            </a:r>
            <a:endParaRPr lang="en-US" sz="2200" b="1" i="1" dirty="0">
              <a:solidFill>
                <a:schemeClr val="bg1"/>
              </a:solidFill>
              <a:latin typeface="Times New Roman" pitchFamily="18" charset="0"/>
            </a:endParaRPr>
          </a:p>
        </p:txBody>
      </p:sp>
      <p:sp>
        <p:nvSpPr>
          <p:cNvPr id="113667" name="Rectangle 3"/>
          <p:cNvSpPr>
            <a:spLocks noChangeArrowheads="1"/>
          </p:cNvSpPr>
          <p:nvPr/>
        </p:nvSpPr>
        <p:spPr bwMode="auto">
          <a:xfrm>
            <a:off x="357158" y="1571612"/>
            <a:ext cx="8229600" cy="769441"/>
          </a:xfrm>
          <a:prstGeom prst="rect">
            <a:avLst/>
          </a:prstGeom>
          <a:noFill/>
          <a:ln w="9525">
            <a:noFill/>
            <a:miter lim="800000"/>
            <a:headEnd/>
            <a:tailEnd/>
          </a:ln>
          <a:effectLst/>
        </p:spPr>
        <p:txBody>
          <a:bodyPr anchor="ctr">
            <a:spAutoFit/>
          </a:bodyPr>
          <a:lstStyle/>
          <a:p>
            <a:pPr algn="just"/>
            <a:r>
              <a:rPr lang="en-US" sz="2200" dirty="0">
                <a:effectLst>
                  <a:outerShdw blurRad="38100" dist="38100" dir="2700000" algn="tl">
                    <a:srgbClr val="C0C0C0"/>
                  </a:outerShdw>
                </a:effectLst>
                <a:latin typeface="Times New Roman" pitchFamily="18" charset="0"/>
              </a:rPr>
              <a:t>A computer has 32 MB (megabytes) of memory. How many bits are needed to address any single byte in memory?</a:t>
            </a:r>
          </a:p>
        </p:txBody>
      </p:sp>
      <p:sp>
        <p:nvSpPr>
          <p:cNvPr id="113668" name="Rectangle 4"/>
          <p:cNvSpPr>
            <a:spLocks noChangeArrowheads="1"/>
          </p:cNvSpPr>
          <p:nvPr/>
        </p:nvSpPr>
        <p:spPr bwMode="auto">
          <a:xfrm>
            <a:off x="285720" y="2357430"/>
            <a:ext cx="8229600" cy="1107996"/>
          </a:xfrm>
          <a:prstGeom prst="rect">
            <a:avLst/>
          </a:prstGeom>
          <a:noFill/>
          <a:ln w="9525">
            <a:noFill/>
            <a:miter lim="800000"/>
            <a:headEnd/>
            <a:tailEnd/>
          </a:ln>
          <a:effectLst/>
        </p:spPr>
        <p:txBody>
          <a:bodyPr anchor="ctr">
            <a:spAutoFit/>
          </a:bodyPr>
          <a:lstStyle/>
          <a:p>
            <a:pPr algn="just"/>
            <a:r>
              <a:rPr lang="en-US" sz="2200" b="1" dirty="0">
                <a:solidFill>
                  <a:schemeClr val="folHlink"/>
                </a:solidFill>
                <a:effectLst>
                  <a:outerShdw blurRad="38100" dist="38100" dir="2700000" algn="tl">
                    <a:srgbClr val="C0C0C0"/>
                  </a:outerShdw>
                </a:effectLst>
                <a:latin typeface="Times New Roman" pitchFamily="18" charset="0"/>
              </a:rPr>
              <a:t>Solution</a:t>
            </a:r>
          </a:p>
          <a:p>
            <a:pPr algn="just"/>
            <a:r>
              <a:rPr lang="en-US" sz="2200" dirty="0">
                <a:effectLst>
                  <a:outerShdw blurRad="38100" dist="38100" dir="2700000" algn="tl">
                    <a:srgbClr val="C0C0C0"/>
                  </a:outerShdw>
                </a:effectLst>
                <a:latin typeface="Times New Roman" pitchFamily="18" charset="0"/>
              </a:rPr>
              <a:t>The memory address space is 32 MB, or 2</a:t>
            </a:r>
            <a:r>
              <a:rPr lang="en-US" sz="2200" baseline="30000" dirty="0">
                <a:effectLst>
                  <a:outerShdw blurRad="38100" dist="38100" dir="2700000" algn="tl">
                    <a:srgbClr val="C0C0C0"/>
                  </a:outerShdw>
                </a:effectLst>
                <a:latin typeface="Times New Roman" pitchFamily="18" charset="0"/>
              </a:rPr>
              <a:t>25</a:t>
            </a:r>
            <a:r>
              <a:rPr lang="en-US" sz="2200" dirty="0">
                <a:effectLst>
                  <a:outerShdw blurRad="38100" dist="38100" dir="2700000" algn="tl">
                    <a:srgbClr val="C0C0C0"/>
                  </a:outerShdw>
                </a:effectLst>
                <a:latin typeface="Times New Roman" pitchFamily="18" charset="0"/>
              </a:rPr>
              <a:t> (2</a:t>
            </a:r>
            <a:r>
              <a:rPr lang="en-US" sz="2200" baseline="30000" dirty="0">
                <a:effectLst>
                  <a:outerShdw blurRad="38100" dist="38100" dir="2700000" algn="tl">
                    <a:srgbClr val="C0C0C0"/>
                  </a:outerShdw>
                </a:effectLst>
                <a:latin typeface="Times New Roman" pitchFamily="18" charset="0"/>
              </a:rPr>
              <a:t>5</a:t>
            </a:r>
            <a:r>
              <a:rPr lang="en-US" sz="2200" dirty="0">
                <a:effectLst>
                  <a:outerShdw blurRad="38100" dist="38100" dir="2700000" algn="tl">
                    <a:srgbClr val="C0C0C0"/>
                  </a:outerShdw>
                </a:effectLst>
                <a:latin typeface="Times New Roman" pitchFamily="18" charset="0"/>
              </a:rPr>
              <a:t> × 2</a:t>
            </a:r>
            <a:r>
              <a:rPr lang="en-US" sz="2200" baseline="30000" dirty="0">
                <a:effectLst>
                  <a:outerShdw blurRad="38100" dist="38100" dir="2700000" algn="tl">
                    <a:srgbClr val="C0C0C0"/>
                  </a:outerShdw>
                </a:effectLst>
                <a:latin typeface="Times New Roman" pitchFamily="18" charset="0"/>
              </a:rPr>
              <a:t>20</a:t>
            </a:r>
            <a:r>
              <a:rPr lang="en-US" sz="2200" dirty="0">
                <a:effectLst>
                  <a:outerShdw blurRad="38100" dist="38100" dir="2700000" algn="tl">
                    <a:srgbClr val="C0C0C0"/>
                  </a:outerShdw>
                </a:effectLst>
                <a:latin typeface="Times New Roman" pitchFamily="18" charset="0"/>
              </a:rPr>
              <a:t>). This means that we need log</a:t>
            </a:r>
            <a:r>
              <a:rPr lang="en-US" sz="2200" baseline="-25000" dirty="0">
                <a:effectLst>
                  <a:outerShdw blurRad="38100" dist="38100" dir="2700000" algn="tl">
                    <a:srgbClr val="C0C0C0"/>
                  </a:outerShdw>
                </a:effectLst>
                <a:latin typeface="Times New Roman" pitchFamily="18" charset="0"/>
              </a:rPr>
              <a:t>2</a:t>
            </a:r>
            <a:r>
              <a:rPr lang="en-US" sz="2200" dirty="0">
                <a:effectLst>
                  <a:outerShdw blurRad="38100" dist="38100" dir="2700000" algn="tl">
                    <a:srgbClr val="C0C0C0"/>
                  </a:outerShdw>
                </a:effectLst>
                <a:latin typeface="Times New Roman" pitchFamily="18" charset="0"/>
              </a:rPr>
              <a:t> 2</a:t>
            </a:r>
            <a:r>
              <a:rPr lang="en-US" sz="2200" baseline="30000" dirty="0">
                <a:effectLst>
                  <a:outerShdw blurRad="38100" dist="38100" dir="2700000" algn="tl">
                    <a:srgbClr val="C0C0C0"/>
                  </a:outerShdw>
                </a:effectLst>
                <a:latin typeface="Times New Roman" pitchFamily="18" charset="0"/>
              </a:rPr>
              <a:t>25</a:t>
            </a:r>
            <a:r>
              <a:rPr lang="en-US" sz="2200" dirty="0">
                <a:effectLst>
                  <a:outerShdw blurRad="38100" dist="38100" dir="2700000" algn="tl">
                    <a:srgbClr val="C0C0C0"/>
                  </a:outerShdw>
                </a:effectLst>
                <a:latin typeface="Times New Roman" pitchFamily="18" charset="0"/>
              </a:rPr>
              <a:t>, or </a:t>
            </a:r>
            <a:r>
              <a:rPr lang="en-US" sz="2200" b="1" dirty="0">
                <a:solidFill>
                  <a:schemeClr val="hlink"/>
                </a:solidFill>
                <a:effectLst>
                  <a:outerShdw blurRad="38100" dist="38100" dir="2700000" algn="tl">
                    <a:srgbClr val="C0C0C0"/>
                  </a:outerShdw>
                </a:effectLst>
                <a:latin typeface="Times New Roman" pitchFamily="18" charset="0"/>
              </a:rPr>
              <a:t>25 bits</a:t>
            </a:r>
            <a:r>
              <a:rPr lang="en-US" sz="2200" dirty="0">
                <a:effectLst>
                  <a:outerShdw blurRad="38100" dist="38100" dir="2700000" algn="tl">
                    <a:srgbClr val="C0C0C0"/>
                  </a:outerShdw>
                </a:effectLst>
                <a:latin typeface="Times New Roman" pitchFamily="18" charset="0"/>
              </a:rPr>
              <a:t>, to address each byte.</a:t>
            </a:r>
          </a:p>
        </p:txBody>
      </p:sp>
      <p:sp>
        <p:nvSpPr>
          <p:cNvPr id="113669" name="Text Box 5"/>
          <p:cNvSpPr txBox="1">
            <a:spLocks noChangeArrowheads="1"/>
          </p:cNvSpPr>
          <p:nvPr/>
        </p:nvSpPr>
        <p:spPr bwMode="auto">
          <a:xfrm>
            <a:off x="285720" y="3643314"/>
            <a:ext cx="1462260" cy="430887"/>
          </a:xfrm>
          <a:prstGeom prst="rect">
            <a:avLst/>
          </a:prstGeom>
          <a:solidFill>
            <a:schemeClr val="folHlink"/>
          </a:solidFill>
          <a:ln w="9525">
            <a:noFill/>
            <a:miter lim="800000"/>
            <a:headEnd/>
            <a:tailEnd/>
          </a:ln>
          <a:effectLst/>
        </p:spPr>
        <p:txBody>
          <a:bodyPr wrap="none">
            <a:spAutoFit/>
          </a:bodyPr>
          <a:lstStyle/>
          <a:p>
            <a:pPr eaLnBrk="0" hangingPunct="0"/>
            <a:r>
              <a:rPr lang="en-US" sz="2200" b="1" dirty="0">
                <a:solidFill>
                  <a:schemeClr val="bg1"/>
                </a:solidFill>
                <a:latin typeface="Times New Roman" pitchFamily="18" charset="0"/>
              </a:rPr>
              <a:t>Example 2</a:t>
            </a:r>
            <a:endParaRPr lang="en-US" sz="2200" b="1" i="1" dirty="0">
              <a:solidFill>
                <a:schemeClr val="bg1"/>
              </a:solidFill>
              <a:latin typeface="Times New Roman" pitchFamily="18" charset="0"/>
            </a:endParaRPr>
          </a:p>
        </p:txBody>
      </p:sp>
      <p:sp>
        <p:nvSpPr>
          <p:cNvPr id="113670" name="Rectangle 6"/>
          <p:cNvSpPr>
            <a:spLocks noChangeArrowheads="1"/>
          </p:cNvSpPr>
          <p:nvPr/>
        </p:nvSpPr>
        <p:spPr bwMode="auto">
          <a:xfrm>
            <a:off x="214282" y="4143380"/>
            <a:ext cx="8229600" cy="1107996"/>
          </a:xfrm>
          <a:prstGeom prst="rect">
            <a:avLst/>
          </a:prstGeom>
          <a:noFill/>
          <a:ln w="9525">
            <a:noFill/>
            <a:miter lim="800000"/>
            <a:headEnd/>
            <a:tailEnd/>
          </a:ln>
          <a:effectLst/>
        </p:spPr>
        <p:txBody>
          <a:bodyPr anchor="ctr">
            <a:spAutoFit/>
          </a:bodyPr>
          <a:lstStyle/>
          <a:p>
            <a:pPr algn="just"/>
            <a:r>
              <a:rPr lang="en-US" sz="2200" dirty="0">
                <a:effectLst>
                  <a:outerShdw blurRad="38100" dist="38100" dir="2700000" algn="tl">
                    <a:srgbClr val="C0C0C0"/>
                  </a:outerShdw>
                </a:effectLst>
                <a:latin typeface="Times New Roman" pitchFamily="18" charset="0"/>
              </a:rPr>
              <a:t>A computer has 128 MB of memory. Each word in this computer is eight bytes. How many bits are needed to address any single word in memory?</a:t>
            </a:r>
          </a:p>
        </p:txBody>
      </p:sp>
      <p:sp>
        <p:nvSpPr>
          <p:cNvPr id="113671" name="Rectangle 7"/>
          <p:cNvSpPr>
            <a:spLocks noChangeArrowheads="1"/>
          </p:cNvSpPr>
          <p:nvPr/>
        </p:nvSpPr>
        <p:spPr bwMode="auto">
          <a:xfrm>
            <a:off x="152400" y="5286388"/>
            <a:ext cx="8229600" cy="1446550"/>
          </a:xfrm>
          <a:prstGeom prst="rect">
            <a:avLst/>
          </a:prstGeom>
          <a:noFill/>
          <a:ln w="9525">
            <a:noFill/>
            <a:miter lim="800000"/>
            <a:headEnd/>
            <a:tailEnd/>
          </a:ln>
          <a:effectLst/>
        </p:spPr>
        <p:txBody>
          <a:bodyPr wrap="square" anchor="ctr">
            <a:spAutoFit/>
          </a:bodyPr>
          <a:lstStyle/>
          <a:p>
            <a:pPr algn="just"/>
            <a:r>
              <a:rPr lang="en-US" sz="2200" b="1" dirty="0">
                <a:solidFill>
                  <a:schemeClr val="folHlink"/>
                </a:solidFill>
                <a:effectLst>
                  <a:outerShdw blurRad="38100" dist="38100" dir="2700000" algn="tl">
                    <a:srgbClr val="C0C0C0"/>
                  </a:outerShdw>
                </a:effectLst>
                <a:latin typeface="Times New Roman" pitchFamily="18" charset="0"/>
              </a:rPr>
              <a:t>Solution</a:t>
            </a:r>
          </a:p>
          <a:p>
            <a:pPr algn="just"/>
            <a:r>
              <a:rPr lang="en-US" sz="2200" dirty="0">
                <a:effectLst>
                  <a:outerShdw blurRad="38100" dist="38100" dir="2700000" algn="tl">
                    <a:srgbClr val="C0C0C0"/>
                  </a:outerShdw>
                </a:effectLst>
                <a:latin typeface="Times New Roman" pitchFamily="18" charset="0"/>
              </a:rPr>
              <a:t>The memory address space is 128 MB, which means 2</a:t>
            </a:r>
            <a:r>
              <a:rPr lang="en-US" sz="2200" baseline="30000" dirty="0">
                <a:effectLst>
                  <a:outerShdw blurRad="38100" dist="38100" dir="2700000" algn="tl">
                    <a:srgbClr val="C0C0C0"/>
                  </a:outerShdw>
                </a:effectLst>
                <a:latin typeface="Times New Roman" pitchFamily="18" charset="0"/>
              </a:rPr>
              <a:t>27</a:t>
            </a:r>
            <a:r>
              <a:rPr lang="en-US" sz="2200" dirty="0">
                <a:effectLst>
                  <a:outerShdw blurRad="38100" dist="38100" dir="2700000" algn="tl">
                    <a:srgbClr val="C0C0C0"/>
                  </a:outerShdw>
                </a:effectLst>
                <a:latin typeface="Times New Roman" pitchFamily="18" charset="0"/>
              </a:rPr>
              <a:t>. However, each word is eight (2</a:t>
            </a:r>
            <a:r>
              <a:rPr lang="en-US" sz="2200" baseline="30000" dirty="0">
                <a:effectLst>
                  <a:outerShdw blurRad="38100" dist="38100" dir="2700000" algn="tl">
                    <a:srgbClr val="C0C0C0"/>
                  </a:outerShdw>
                </a:effectLst>
                <a:latin typeface="Times New Roman" pitchFamily="18" charset="0"/>
              </a:rPr>
              <a:t>3</a:t>
            </a:r>
            <a:r>
              <a:rPr lang="en-US" sz="2200" dirty="0">
                <a:effectLst>
                  <a:outerShdw blurRad="38100" dist="38100" dir="2700000" algn="tl">
                    <a:srgbClr val="C0C0C0"/>
                  </a:outerShdw>
                </a:effectLst>
                <a:latin typeface="Times New Roman" pitchFamily="18" charset="0"/>
              </a:rPr>
              <a:t>) bytes, which means that we have 2</a:t>
            </a:r>
            <a:r>
              <a:rPr lang="en-US" sz="2200" baseline="30000" dirty="0">
                <a:effectLst>
                  <a:outerShdw blurRad="38100" dist="38100" dir="2700000" algn="tl">
                    <a:srgbClr val="C0C0C0"/>
                  </a:outerShdw>
                </a:effectLst>
                <a:latin typeface="Times New Roman" pitchFamily="18" charset="0"/>
              </a:rPr>
              <a:t>24</a:t>
            </a:r>
            <a:r>
              <a:rPr lang="en-US" sz="2200" dirty="0">
                <a:effectLst>
                  <a:outerShdw blurRad="38100" dist="38100" dir="2700000" algn="tl">
                    <a:srgbClr val="C0C0C0"/>
                  </a:outerShdw>
                </a:effectLst>
                <a:latin typeface="Times New Roman" pitchFamily="18" charset="0"/>
              </a:rPr>
              <a:t> words. This means that we need log</a:t>
            </a:r>
            <a:r>
              <a:rPr lang="en-US" sz="2200" baseline="-25000" dirty="0">
                <a:effectLst>
                  <a:outerShdw blurRad="38100" dist="38100" dir="2700000" algn="tl">
                    <a:srgbClr val="C0C0C0"/>
                  </a:outerShdw>
                </a:effectLst>
                <a:latin typeface="Times New Roman" pitchFamily="18" charset="0"/>
              </a:rPr>
              <a:t>2</a:t>
            </a:r>
            <a:r>
              <a:rPr lang="en-US" sz="2200" dirty="0">
                <a:effectLst>
                  <a:outerShdw blurRad="38100" dist="38100" dir="2700000" algn="tl">
                    <a:srgbClr val="C0C0C0"/>
                  </a:outerShdw>
                </a:effectLst>
                <a:latin typeface="Times New Roman" pitchFamily="18" charset="0"/>
              </a:rPr>
              <a:t> 2</a:t>
            </a:r>
            <a:r>
              <a:rPr lang="en-US" sz="2200" baseline="30000" dirty="0">
                <a:effectLst>
                  <a:outerShdw blurRad="38100" dist="38100" dir="2700000" algn="tl">
                    <a:srgbClr val="C0C0C0"/>
                  </a:outerShdw>
                </a:effectLst>
                <a:latin typeface="Times New Roman" pitchFamily="18" charset="0"/>
              </a:rPr>
              <a:t>24</a:t>
            </a:r>
            <a:r>
              <a:rPr lang="en-US" sz="2200" dirty="0">
                <a:effectLst>
                  <a:outerShdw blurRad="38100" dist="38100" dir="2700000" algn="tl">
                    <a:srgbClr val="C0C0C0"/>
                  </a:outerShdw>
                </a:effectLst>
                <a:latin typeface="Times New Roman" pitchFamily="18" charset="0"/>
              </a:rPr>
              <a:t>, or </a:t>
            </a:r>
            <a:r>
              <a:rPr lang="en-US" sz="2200" b="1" dirty="0">
                <a:solidFill>
                  <a:schemeClr val="hlink"/>
                </a:solidFill>
                <a:effectLst>
                  <a:outerShdw blurRad="38100" dist="38100" dir="2700000" algn="tl">
                    <a:srgbClr val="C0C0C0"/>
                  </a:outerShdw>
                </a:effectLst>
                <a:latin typeface="Times New Roman" pitchFamily="18" charset="0"/>
              </a:rPr>
              <a:t>24 bits</a:t>
            </a:r>
            <a:r>
              <a:rPr lang="en-US" sz="2200" dirty="0">
                <a:effectLst>
                  <a:outerShdw blurRad="38100" dist="38100" dir="2700000" algn="tl">
                    <a:srgbClr val="C0C0C0"/>
                  </a:outerShdw>
                </a:effectLst>
                <a:latin typeface="Times New Roman" pitchFamily="18" charset="0"/>
              </a:rPr>
              <a:t>, to address each word.</a:t>
            </a:r>
          </a:p>
        </p:txBody>
      </p:sp>
      <p:sp>
        <p:nvSpPr>
          <p:cNvPr id="2" name="Slide Number Placeholder 1"/>
          <p:cNvSpPr>
            <a:spLocks noGrp="1"/>
          </p:cNvSpPr>
          <p:nvPr>
            <p:ph type="sldNum" sz="quarter" idx="12"/>
          </p:nvPr>
        </p:nvSpPr>
        <p:spPr/>
        <p:txBody>
          <a:bodyPr/>
          <a:lstStyle/>
          <a:p>
            <a:fld id="{A1A6BA4E-CDAE-4DEF-A7CA-99055C502B84}" type="slidenum">
              <a:rPr lang="en-US" smtClean="0"/>
              <a:pPr/>
              <a:t>49</a:t>
            </a:fld>
            <a:endParaRPr lang="en-US"/>
          </a:p>
        </p:txBody>
      </p:sp>
    </p:spTree>
    <p:extLst>
      <p:ext uri="{BB962C8B-B14F-4D97-AF65-F5344CB8AC3E}">
        <p14:creationId xmlns:p14="http://schemas.microsoft.com/office/powerpoint/2010/main" val="283274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685800"/>
            <a:ext cx="8229600" cy="114300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FUNCTIONAL UNITS OF COMPUTER</a:t>
            </a:r>
          </a:p>
        </p:txBody>
      </p:sp>
      <p:sp>
        <p:nvSpPr>
          <p:cNvPr id="65539" name="Rectangle 3"/>
          <p:cNvSpPr>
            <a:spLocks noGrp="1" noChangeArrowheads="1"/>
          </p:cNvSpPr>
          <p:nvPr>
            <p:ph idx="1"/>
          </p:nvPr>
        </p:nvSpPr>
        <p:spPr>
          <a:xfrm>
            <a:off x="533400" y="1676399"/>
            <a:ext cx="8229600" cy="4953001"/>
          </a:xfrm>
        </p:spPr>
        <p:txBody>
          <a:bodyPr>
            <a:normAutofit/>
          </a:bodyPr>
          <a:lstStyle/>
          <a:p>
            <a:pPr>
              <a:lnSpc>
                <a:spcPct val="90000"/>
              </a:lnSpc>
            </a:pPr>
            <a:r>
              <a:rPr lang="en-US" sz="2400" b="1" dirty="0">
                <a:latin typeface="Times New Roman" panose="02020603050405020304" pitchFamily="18" charset="0"/>
                <a:cs typeface="Times New Roman" panose="02020603050405020304" pitchFamily="18" charset="0"/>
              </a:rPr>
              <a:t>Input Unit</a:t>
            </a:r>
          </a:p>
          <a:p>
            <a:pPr>
              <a:lnSpc>
                <a:spcPct val="90000"/>
              </a:lnSpc>
            </a:pPr>
            <a:r>
              <a:rPr lang="en-US" sz="2400" b="1" dirty="0">
                <a:latin typeface="Times New Roman" panose="02020603050405020304" pitchFamily="18" charset="0"/>
                <a:cs typeface="Times New Roman" panose="02020603050405020304" pitchFamily="18" charset="0"/>
              </a:rPr>
              <a:t>Output Unit</a:t>
            </a:r>
          </a:p>
          <a:p>
            <a:pPr>
              <a:lnSpc>
                <a:spcPct val="90000"/>
              </a:lnSpc>
            </a:pPr>
            <a:r>
              <a:rPr lang="en-US" sz="2400" b="1" dirty="0">
                <a:latin typeface="Times New Roman" panose="02020603050405020304" pitchFamily="18" charset="0"/>
                <a:cs typeface="Times New Roman" panose="02020603050405020304" pitchFamily="18" charset="0"/>
              </a:rPr>
              <a:t>Central processing Unit (ALU and Control Units)</a:t>
            </a:r>
          </a:p>
          <a:p>
            <a:pPr>
              <a:lnSpc>
                <a:spcPct val="90000"/>
              </a:lnSpc>
            </a:pPr>
            <a:r>
              <a:rPr lang="en-US" sz="2400" b="1" dirty="0">
                <a:latin typeface="Times New Roman" panose="02020603050405020304" pitchFamily="18" charset="0"/>
                <a:cs typeface="Times New Roman" panose="02020603050405020304" pitchFamily="18" charset="0"/>
              </a:rPr>
              <a:t>Memory</a:t>
            </a:r>
          </a:p>
          <a:p>
            <a:pPr>
              <a:lnSpc>
                <a:spcPct val="90000"/>
              </a:lnSpc>
            </a:pPr>
            <a:r>
              <a:rPr lang="en-US" sz="2400" b="1" dirty="0">
                <a:latin typeface="Times New Roman" panose="02020603050405020304" pitchFamily="18" charset="0"/>
                <a:cs typeface="Times New Roman" panose="02020603050405020304" pitchFamily="18" charset="0"/>
              </a:rPr>
              <a:t>Bus Structure</a:t>
            </a:r>
          </a:p>
          <a:p>
            <a:pPr>
              <a:lnSpc>
                <a:spcPct val="90000"/>
              </a:lnSpc>
            </a:pPr>
            <a:endParaRPr lang="en-US" sz="2400" b="1" dirty="0">
              <a:latin typeface="Times New Roman" panose="02020603050405020304" pitchFamily="18" charset="0"/>
              <a:cs typeface="Times New Roman" panose="02020603050405020304" pitchFamily="18" charset="0"/>
            </a:endParaRPr>
          </a:p>
        </p:txBody>
      </p:sp>
      <p:sp>
        <p:nvSpPr>
          <p:cNvPr id="2" name="AutoShape 4"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8" descr="System bus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10" descr="System bus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3"/>
          <p:cNvSpPr>
            <a:spLocks noGrp="1"/>
          </p:cNvSpPr>
          <p:nvPr>
            <p:ph type="sldNum" sz="quarter" idx="12"/>
          </p:nvPr>
        </p:nvSpPr>
        <p:spPr/>
        <p:txBody>
          <a:bodyPr/>
          <a:lstStyle/>
          <a:p>
            <a:fld id="{A1A6BA4E-CDAE-4DEF-A7CA-99055C502B84}" type="slidenum">
              <a:rPr lang="en-US" smtClean="0"/>
              <a:pPr/>
              <a:t>5</a:t>
            </a:fld>
            <a:endParaRPr lang="en-US"/>
          </a:p>
        </p:txBody>
      </p:sp>
    </p:spTree>
    <p:extLst>
      <p:ext uri="{BB962C8B-B14F-4D97-AF65-F5344CB8AC3E}">
        <p14:creationId xmlns:p14="http://schemas.microsoft.com/office/powerpoint/2010/main" val="13373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fade">
                                      <p:cBhvr>
                                        <p:cTn id="10" dur="500"/>
                                        <p:tgtEl>
                                          <p:spTgt spid="655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fade">
                                      <p:cBhvr>
                                        <p:cTn id="13" dur="500"/>
                                        <p:tgtEl>
                                          <p:spTgt spid="655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fade">
                                      <p:cBhvr>
                                        <p:cTn id="16" dur="500"/>
                                        <p:tgtEl>
                                          <p:spTgt spid="6553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Effect transition="in" filter="fade">
                                      <p:cBhvr>
                                        <p:cTn id="19"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777875"/>
            <a:ext cx="8229600" cy="1143000"/>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Memory Operations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121859" name="Rectangle 3"/>
          <p:cNvSpPr>
            <a:spLocks noGrp="1" noChangeArrowheads="1"/>
          </p:cNvSpPr>
          <p:nvPr>
            <p:ph idx="1"/>
          </p:nvPr>
        </p:nvSpPr>
        <p:spPr>
          <a:xfrm>
            <a:off x="179512" y="1951037"/>
            <a:ext cx="8856984" cy="4525963"/>
          </a:xfrm>
        </p:spPr>
        <p:txBody>
          <a:bodyPr>
            <a:noAutofit/>
          </a:bodyPr>
          <a:lstStyle/>
          <a:p>
            <a:pPr>
              <a:lnSpc>
                <a:spcPct val="90000"/>
              </a:lnSpc>
            </a:pPr>
            <a:r>
              <a:rPr lang="en-US" sz="24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Today, general-purpose computers use a set of instructions called a program to process data.</a:t>
            </a:r>
          </a:p>
          <a:p>
            <a:pPr>
              <a:lnSpc>
                <a:spcPct val="90000"/>
              </a:lnSpc>
            </a:pPr>
            <a:r>
              <a:rPr lang="en-US" sz="24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 computer executes the program to create output data from input data</a:t>
            </a:r>
          </a:p>
          <a:p>
            <a:pPr>
              <a:lnSpc>
                <a:spcPct val="90000"/>
              </a:lnSpc>
            </a:pPr>
            <a:r>
              <a:rPr lang="en-US" sz="2400" dirty="0" smtClean="0">
                <a:latin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cs typeface="Times New Roman" panose="02020603050405020304" pitchFamily="18" charset="0"/>
              </a:rPr>
              <a:t>program instructions and data operands are stored in memory</a:t>
            </a:r>
          </a:p>
          <a:p>
            <a:pPr>
              <a:lnSpc>
                <a:spcPct val="90000"/>
              </a:lnSpc>
            </a:pP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basic operations requires in memory access</a:t>
            </a:r>
          </a:p>
          <a:p>
            <a:pPr lvl="2">
              <a:lnSpc>
                <a:spcPct val="90000"/>
              </a:lnSpc>
            </a:pPr>
            <a:r>
              <a:rPr lang="en-US" dirty="0">
                <a:latin typeface="Times New Roman" panose="02020603050405020304" pitchFamily="18" charset="0"/>
                <a:cs typeface="Times New Roman" panose="02020603050405020304" pitchFamily="18" charset="0"/>
              </a:rPr>
              <a:t>Load operation  (Read or Fetch)-Contents of specified memory location are read by processor</a:t>
            </a:r>
          </a:p>
          <a:p>
            <a:pPr lvl="2">
              <a:lnSpc>
                <a:spcPct val="90000"/>
              </a:lnSpc>
            </a:pPr>
            <a:r>
              <a:rPr lang="en-US" dirty="0">
                <a:latin typeface="Times New Roman" panose="02020603050405020304" pitchFamily="18" charset="0"/>
                <a:cs typeface="Times New Roman" panose="02020603050405020304" pitchFamily="18" charset="0"/>
              </a:rPr>
              <a:t>Store operation  (Write)- Data from the processor is stored in specified memory location</a:t>
            </a:r>
          </a:p>
        </p:txBody>
      </p:sp>
      <p:sp>
        <p:nvSpPr>
          <p:cNvPr id="2" name="Slide Number Placeholder 1"/>
          <p:cNvSpPr>
            <a:spLocks noGrp="1"/>
          </p:cNvSpPr>
          <p:nvPr>
            <p:ph type="sldNum" sz="quarter" idx="12"/>
          </p:nvPr>
        </p:nvSpPr>
        <p:spPr/>
        <p:txBody>
          <a:bodyPr/>
          <a:lstStyle/>
          <a:p>
            <a:fld id="{A1A6BA4E-CDAE-4DEF-A7CA-99055C502B84}" type="slidenum">
              <a:rPr lang="en-US" smtClean="0"/>
              <a:pPr/>
              <a:t>50</a:t>
            </a:fld>
            <a:endParaRPr lang="en-US"/>
          </a:p>
        </p:txBody>
      </p:sp>
    </p:spTree>
    <p:extLst>
      <p:ext uri="{BB962C8B-B14F-4D97-AF65-F5344CB8AC3E}">
        <p14:creationId xmlns:p14="http://schemas.microsoft.com/office/powerpoint/2010/main" val="2390541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78221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Assignment of Byte Address</a:t>
            </a:r>
          </a:p>
        </p:txBody>
      </p:sp>
      <p:sp>
        <p:nvSpPr>
          <p:cNvPr id="3" name="Content Placeholder 2"/>
          <p:cNvSpPr>
            <a:spLocks noGrp="1"/>
          </p:cNvSpPr>
          <p:nvPr>
            <p:ph idx="1"/>
          </p:nvPr>
        </p:nvSpPr>
        <p:spPr>
          <a:xfrm>
            <a:off x="457200" y="2058685"/>
            <a:ext cx="8229600" cy="4637261"/>
          </a:xfrm>
        </p:spPr>
        <p:txBody>
          <a:bodyPr>
            <a:normAutofit/>
          </a:bodyPr>
          <a:lstStyle/>
          <a:p>
            <a:pPr algn="just"/>
            <a:r>
              <a:rPr lang="en-US" sz="2800" dirty="0">
                <a:latin typeface="Times New Roman" panose="02020603050405020304" pitchFamily="18" charset="0"/>
                <a:cs typeface="Times New Roman" panose="02020603050405020304" pitchFamily="18" charset="0"/>
              </a:rPr>
              <a:t>Big-endian and little-endian are terms that describe the order in which a sequence of bytes are stored in computer memory.</a:t>
            </a:r>
          </a:p>
          <a:p>
            <a:pPr algn="just"/>
            <a:r>
              <a:rPr lang="en-US" sz="2800" dirty="0">
                <a:latin typeface="Times New Roman" panose="02020603050405020304" pitchFamily="18" charset="0"/>
                <a:cs typeface="Times New Roman" panose="02020603050405020304" pitchFamily="18" charset="0"/>
              </a:rPr>
              <a:t>Big-endian is an order in which the "</a:t>
            </a:r>
            <a:r>
              <a:rPr lang="en-US" sz="2800" dirty="0" err="1">
                <a:latin typeface="Times New Roman" panose="02020603050405020304" pitchFamily="18" charset="0"/>
                <a:cs typeface="Times New Roman" panose="02020603050405020304" pitchFamily="18" charset="0"/>
              </a:rPr>
              <a:t>bigend</a:t>
            </a:r>
            <a:r>
              <a:rPr lang="en-US" sz="2800" dirty="0">
                <a:latin typeface="Times New Roman" panose="02020603050405020304" pitchFamily="18" charset="0"/>
                <a:cs typeface="Times New Roman" panose="02020603050405020304" pitchFamily="18" charset="0"/>
              </a:rPr>
              <a:t>" (most significant value in the sequence) is stored first (at the lowest storage address).</a:t>
            </a:r>
          </a:p>
          <a:p>
            <a:pPr algn="just"/>
            <a:r>
              <a:rPr lang="en-US" sz="2800" dirty="0">
                <a:latin typeface="Times New Roman" panose="02020603050405020304" pitchFamily="18" charset="0"/>
                <a:cs typeface="Times New Roman" panose="02020603050405020304" pitchFamily="18" charset="0"/>
              </a:rPr>
              <a:t>Little-endian is an order in which the “Little end" (least significant value in the sequence) is stored first (at the lowest storage address).</a:t>
            </a:r>
          </a:p>
        </p:txBody>
      </p:sp>
      <p:sp>
        <p:nvSpPr>
          <p:cNvPr id="4" name="Slide Number Placeholder 3"/>
          <p:cNvSpPr>
            <a:spLocks noGrp="1"/>
          </p:cNvSpPr>
          <p:nvPr>
            <p:ph type="sldNum" sz="quarter" idx="12"/>
          </p:nvPr>
        </p:nvSpPr>
        <p:spPr/>
        <p:txBody>
          <a:bodyPr/>
          <a:lstStyle/>
          <a:p>
            <a:fld id="{A1A6BA4E-CDAE-4DEF-A7CA-99055C502B84}" type="slidenum">
              <a:rPr lang="en-US" smtClean="0"/>
              <a:pPr/>
              <a:t>51</a:t>
            </a:fld>
            <a:endParaRPr lang="en-US"/>
          </a:p>
        </p:txBody>
      </p:sp>
    </p:spTree>
    <p:extLst>
      <p:ext uri="{BB962C8B-B14F-4D97-AF65-F5344CB8AC3E}">
        <p14:creationId xmlns:p14="http://schemas.microsoft.com/office/powerpoint/2010/main" val="1691194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p:cNvPicPr>
            <a:picLocks noChangeAspect="1" noChangeArrowheads="1"/>
          </p:cNvPicPr>
          <p:nvPr/>
        </p:nvPicPr>
        <p:blipFill>
          <a:blip r:embed="rId2"/>
          <a:srcRect/>
          <a:stretch>
            <a:fillRect/>
          </a:stretch>
        </p:blipFill>
        <p:spPr bwMode="auto">
          <a:xfrm>
            <a:off x="683568" y="1476375"/>
            <a:ext cx="8824913" cy="4635500"/>
          </a:xfrm>
          <a:prstGeom prst="rect">
            <a:avLst/>
          </a:prstGeom>
          <a:noFill/>
          <a:ln w="9525">
            <a:solidFill>
              <a:schemeClr val="tx1"/>
            </a:solidFill>
            <a:miter lim="800000"/>
            <a:headEnd/>
            <a:tailEnd/>
          </a:ln>
        </p:spPr>
      </p:pic>
      <p:sp>
        <p:nvSpPr>
          <p:cNvPr id="14339" name="Rectangle 8"/>
          <p:cNvSpPr>
            <a:spLocks noChangeArrowheads="1"/>
          </p:cNvSpPr>
          <p:nvPr/>
        </p:nvSpPr>
        <p:spPr bwMode="auto">
          <a:xfrm>
            <a:off x="304800" y="896938"/>
            <a:ext cx="4002088" cy="579437"/>
          </a:xfrm>
          <a:prstGeom prst="rect">
            <a:avLst/>
          </a:prstGeom>
          <a:noFill/>
          <a:ln w="9525">
            <a:noFill/>
            <a:miter lim="800000"/>
            <a:headEnd/>
            <a:tailEnd/>
          </a:ln>
        </p:spPr>
        <p:txBody>
          <a:bodyPr wrap="none">
            <a:spAutoFit/>
          </a:bodyPr>
          <a:lstStyle/>
          <a:p>
            <a:r>
              <a:rPr lang="en-US" sz="3200">
                <a:solidFill>
                  <a:srgbClr val="0000FF"/>
                </a:solidFill>
              </a:rPr>
              <a:t>Big endian Assignment</a:t>
            </a:r>
          </a:p>
        </p:txBody>
      </p:sp>
    </p:spTree>
    <p:extLst>
      <p:ext uri="{BB962C8B-B14F-4D97-AF65-F5344CB8AC3E}">
        <p14:creationId xmlns:p14="http://schemas.microsoft.com/office/powerpoint/2010/main" val="28889133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1"/>
          <p:cNvSpPr>
            <a:spLocks noChangeArrowheads="1"/>
          </p:cNvSpPr>
          <p:nvPr/>
        </p:nvSpPr>
        <p:spPr bwMode="auto">
          <a:xfrm>
            <a:off x="241300" y="1474788"/>
            <a:ext cx="8686800" cy="822325"/>
          </a:xfrm>
          <a:prstGeom prst="rect">
            <a:avLst/>
          </a:prstGeom>
          <a:noFill/>
          <a:ln w="9525">
            <a:noFill/>
            <a:miter lim="800000"/>
            <a:headEnd/>
            <a:tailEnd/>
          </a:ln>
        </p:spPr>
        <p:txBody>
          <a:bodyPr anchor="ctr">
            <a:spAutoFit/>
          </a:bodyPr>
          <a:lstStyle/>
          <a:p>
            <a:pPr algn="just">
              <a:tabLst>
                <a:tab pos="457200" algn="l"/>
              </a:tabLst>
            </a:pPr>
            <a:r>
              <a:rPr lang="en-US">
                <a:cs typeface="Times New Roman" pitchFamily="18" charset="0"/>
              </a:rPr>
              <a:t>In this scheme byte 0 appears as the right most byte of word 0. </a:t>
            </a:r>
          </a:p>
          <a:p>
            <a:pPr algn="just">
              <a:tabLst>
                <a:tab pos="457200" algn="l"/>
              </a:tabLst>
            </a:pPr>
            <a:r>
              <a:rPr lang="en-US">
                <a:cs typeface="Times New Roman" pitchFamily="18" charset="0"/>
              </a:rPr>
              <a:t>Low order bytes represents least significant bytes or right most bytes.</a:t>
            </a:r>
            <a:endParaRPr lang="en-US"/>
          </a:p>
        </p:txBody>
      </p:sp>
      <p:pic>
        <p:nvPicPr>
          <p:cNvPr id="15363" name="Picture 20"/>
          <p:cNvPicPr>
            <a:picLocks noChangeAspect="1" noChangeArrowheads="1"/>
          </p:cNvPicPr>
          <p:nvPr/>
        </p:nvPicPr>
        <p:blipFill>
          <a:blip r:embed="rId2"/>
          <a:srcRect/>
          <a:stretch>
            <a:fillRect/>
          </a:stretch>
        </p:blipFill>
        <p:spPr bwMode="auto">
          <a:xfrm>
            <a:off x="263525" y="2303463"/>
            <a:ext cx="8651875" cy="3868737"/>
          </a:xfrm>
          <a:prstGeom prst="rect">
            <a:avLst/>
          </a:prstGeom>
          <a:noFill/>
          <a:ln w="9525">
            <a:solidFill>
              <a:schemeClr val="tx1"/>
            </a:solidFill>
            <a:miter lim="800000"/>
            <a:headEnd/>
            <a:tailEnd/>
          </a:ln>
        </p:spPr>
      </p:pic>
      <p:sp>
        <p:nvSpPr>
          <p:cNvPr id="15364" name="Rectangle 22"/>
          <p:cNvSpPr>
            <a:spLocks noChangeArrowheads="1"/>
          </p:cNvSpPr>
          <p:nvPr/>
        </p:nvSpPr>
        <p:spPr bwMode="auto">
          <a:xfrm>
            <a:off x="304800" y="973138"/>
            <a:ext cx="4629150" cy="579437"/>
          </a:xfrm>
          <a:prstGeom prst="rect">
            <a:avLst/>
          </a:prstGeom>
          <a:noFill/>
          <a:ln w="9525">
            <a:noFill/>
            <a:miter lim="800000"/>
            <a:headEnd/>
            <a:tailEnd/>
          </a:ln>
        </p:spPr>
        <p:txBody>
          <a:bodyPr wrap="none">
            <a:spAutoFit/>
          </a:bodyPr>
          <a:lstStyle/>
          <a:p>
            <a:r>
              <a:rPr lang="en-US" sz="3200">
                <a:solidFill>
                  <a:srgbClr val="0000FF"/>
                </a:solidFill>
              </a:rPr>
              <a:t>Little – Endian assignment</a:t>
            </a:r>
            <a:r>
              <a:rPr lang="en-US" b="1">
                <a:solidFill>
                  <a:srgbClr val="0000FF"/>
                </a:solidFill>
              </a:rPr>
              <a:t>:</a:t>
            </a:r>
          </a:p>
        </p:txBody>
      </p:sp>
    </p:spTree>
    <p:extLst>
      <p:ext uri="{BB962C8B-B14F-4D97-AF65-F5344CB8AC3E}">
        <p14:creationId xmlns:p14="http://schemas.microsoft.com/office/powerpoint/2010/main" val="33841218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4294967295"/>
          </p:nvPr>
        </p:nvSpPr>
        <p:spPr>
          <a:xfrm>
            <a:off x="0" y="1219200"/>
            <a:ext cx="8839200" cy="5791200"/>
          </a:xfrm>
        </p:spPr>
        <p:txBody>
          <a:bodyPr/>
          <a:lstStyle/>
          <a:p>
            <a:pPr algn="just"/>
            <a:r>
              <a:rPr lang="en-US" dirty="0">
                <a:latin typeface="Times New Roman" panose="02020603050405020304" pitchFamily="18" charset="0"/>
                <a:cs typeface="Times New Roman" panose="02020603050405020304" pitchFamily="18" charset="0"/>
              </a:rPr>
              <a:t>In case of 16 bit data, aligned words begin at byte addresses of 0,2,4,………………………….</a:t>
            </a:r>
          </a:p>
          <a:p>
            <a:pPr algn="just"/>
            <a:r>
              <a:rPr lang="en-US" dirty="0">
                <a:latin typeface="Times New Roman" panose="02020603050405020304" pitchFamily="18" charset="0"/>
                <a:cs typeface="Times New Roman" panose="02020603050405020304" pitchFamily="18" charset="0"/>
              </a:rPr>
              <a:t>In case of 32 bit data, aligned words begin at byte address of 0,4,8,………………………….</a:t>
            </a:r>
          </a:p>
          <a:p>
            <a:pPr algn="just"/>
            <a:r>
              <a:rPr lang="en-US" dirty="0">
                <a:latin typeface="Times New Roman" panose="02020603050405020304" pitchFamily="18" charset="0"/>
                <a:cs typeface="Times New Roman" panose="02020603050405020304" pitchFamily="18" charset="0"/>
              </a:rPr>
              <a:t>In case of 64 bit data, aligned words begin at byte addresses of 0,8,16,………………………..</a:t>
            </a:r>
          </a:p>
          <a:p>
            <a:pPr algn="just"/>
            <a:r>
              <a:rPr lang="en-US" dirty="0">
                <a:latin typeface="Times New Roman" panose="02020603050405020304" pitchFamily="18" charset="0"/>
                <a:cs typeface="Times New Roman" panose="02020603050405020304" pitchFamily="18" charset="0"/>
              </a:rPr>
              <a:t>In some cases words can start at an arbitrary byte address also then, we say that word locations are unaligned</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54</a:t>
            </a:fld>
            <a:endParaRPr lang="en-US"/>
          </a:p>
        </p:txBody>
      </p:sp>
    </p:spTree>
    <p:extLst>
      <p:ext uri="{BB962C8B-B14F-4D97-AF65-F5344CB8AC3E}">
        <p14:creationId xmlns:p14="http://schemas.microsoft.com/office/powerpoint/2010/main" val="314199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anim calcmode="lin" valueType="num">
                                      <p:cBhvr additive="base">
                                        <p:cTn id="11" dur="500" fill="hold"/>
                                        <p:tgtEl>
                                          <p:spTgt spid="2334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34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 calcmode="lin" valueType="num">
                                      <p:cBhvr additive="base">
                                        <p:cTn id="15" dur="500" fill="hold"/>
                                        <p:tgtEl>
                                          <p:spTgt spid="2334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34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anim calcmode="lin" valueType="num">
                                      <p:cBhvr additive="base">
                                        <p:cTn id="19" dur="500" fill="hold"/>
                                        <p:tgtEl>
                                          <p:spTgt spid="2334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642989"/>
            <a:ext cx="7772400" cy="2298179"/>
          </a:xfrm>
        </p:spPr>
        <p:txBody>
          <a:bodyPr>
            <a:noAutofit/>
          </a:bodyPr>
          <a:lstStyle/>
          <a:p>
            <a:pPr algn="ctr"/>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Instruction and instruction sequencing</a:t>
            </a:r>
          </a:p>
        </p:txBody>
      </p:sp>
      <p:sp>
        <p:nvSpPr>
          <p:cNvPr id="2" name="Slide Number Placeholder 1"/>
          <p:cNvSpPr>
            <a:spLocks noGrp="1"/>
          </p:cNvSpPr>
          <p:nvPr>
            <p:ph type="sldNum" sz="quarter" idx="12"/>
          </p:nvPr>
        </p:nvSpPr>
        <p:spPr/>
        <p:txBody>
          <a:bodyPr/>
          <a:lstStyle/>
          <a:p>
            <a:fld id="{A1A6BA4E-CDAE-4DEF-A7CA-99055C502B84}" type="slidenum">
              <a:rPr lang="en-US" smtClean="0"/>
              <a:pPr/>
              <a:t>55</a:t>
            </a:fld>
            <a:endParaRPr lang="en-US"/>
          </a:p>
        </p:txBody>
      </p:sp>
    </p:spTree>
    <p:extLst>
      <p:ext uri="{BB962C8B-B14F-4D97-AF65-F5344CB8AC3E}">
        <p14:creationId xmlns:p14="http://schemas.microsoft.com/office/powerpoint/2010/main" val="528373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488968"/>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Instruction</a:t>
            </a:r>
            <a:r>
              <a:rPr lang="en-US" sz="2400" dirty="0">
                <a:latin typeface="Times New Roman" panose="02020603050405020304" pitchFamily="18" charset="0"/>
                <a:cs typeface="Times New Roman" panose="02020603050405020304" pitchFamily="18" charset="0"/>
              </a:rPr>
              <a:t>:  is command to the microprocessor to perform a given task on specified data. </a:t>
            </a:r>
          </a:p>
          <a:p>
            <a:r>
              <a:rPr lang="en-US" sz="2400" b="1" dirty="0">
                <a:latin typeface="Times New Roman" panose="02020603050405020304" pitchFamily="18" charset="0"/>
                <a:cs typeface="Times New Roman" panose="02020603050405020304" pitchFamily="18" charset="0"/>
              </a:rPr>
              <a:t>Instruction Set</a:t>
            </a:r>
            <a:r>
              <a:rPr lang="en-US" sz="2400" dirty="0">
                <a:latin typeface="Times New Roman" panose="02020603050405020304" pitchFamily="18" charset="0"/>
                <a:cs typeface="Times New Roman" panose="02020603050405020304" pitchFamily="18" charset="0"/>
              </a:rPr>
              <a:t>: The entire group of these instructions are called instruction set.</a:t>
            </a:r>
          </a:p>
          <a:p>
            <a:r>
              <a:rPr lang="en-US" sz="2400" b="1" dirty="0">
                <a:latin typeface="Times New Roman" panose="02020603050405020304" pitchFamily="18" charset="0"/>
                <a:cs typeface="Times New Roman" panose="02020603050405020304" pitchFamily="18" charset="0"/>
              </a:rPr>
              <a:t>instruction sequencing :</a:t>
            </a:r>
            <a:r>
              <a:rPr lang="en-US" sz="2400" dirty="0">
                <a:latin typeface="Times New Roman" panose="02020603050405020304" pitchFamily="18" charset="0"/>
                <a:cs typeface="Times New Roman" panose="02020603050405020304" pitchFamily="18" charset="0"/>
              </a:rPr>
              <a:t> The order in which the instructions in a program are carried out.</a:t>
            </a:r>
          </a:p>
          <a:p>
            <a:pPr marL="0" indent="0">
              <a:buNone/>
            </a:pPr>
            <a:r>
              <a:rPr lang="en-US" sz="2400" dirty="0">
                <a:latin typeface="Times New Roman" panose="02020603050405020304" pitchFamily="18" charset="0"/>
                <a:cs typeface="Times New Roman" panose="02020603050405020304" pitchFamily="18" charset="0"/>
              </a:rPr>
              <a:t>4 TYPES OF OPERATION</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A computer must have instructions capable of performing 4 types of operation</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transfer between memory and processor register</a:t>
            </a:r>
          </a:p>
          <a:p>
            <a:r>
              <a:rPr lang="en-US" sz="2400" dirty="0">
                <a:latin typeface="Times New Roman" panose="02020603050405020304" pitchFamily="18" charset="0"/>
                <a:cs typeface="Times New Roman" panose="02020603050405020304" pitchFamily="18" charset="0"/>
              </a:rPr>
              <a:t>Arithmetic and logic operation</a:t>
            </a:r>
          </a:p>
          <a:p>
            <a:r>
              <a:rPr lang="en-US" sz="2400" dirty="0">
                <a:latin typeface="Times New Roman" panose="02020603050405020304" pitchFamily="18" charset="0"/>
                <a:cs typeface="Times New Roman" panose="02020603050405020304" pitchFamily="18" charset="0"/>
              </a:rPr>
              <a:t> Program sequencing and control</a:t>
            </a:r>
          </a:p>
          <a:p>
            <a:r>
              <a:rPr lang="en-US" sz="2400" dirty="0">
                <a:latin typeface="Times New Roman" panose="02020603050405020304" pitchFamily="18" charset="0"/>
                <a:cs typeface="Times New Roman" panose="02020603050405020304" pitchFamily="18" charset="0"/>
              </a:rPr>
              <a:t>I/O transfer</a:t>
            </a:r>
          </a:p>
        </p:txBody>
      </p:sp>
      <p:sp>
        <p:nvSpPr>
          <p:cNvPr id="4" name="Slide Number Placeholder 3"/>
          <p:cNvSpPr>
            <a:spLocks noGrp="1"/>
          </p:cNvSpPr>
          <p:nvPr>
            <p:ph type="sldNum" sz="quarter" idx="12"/>
          </p:nvPr>
        </p:nvSpPr>
        <p:spPr/>
        <p:txBody>
          <a:bodyPr/>
          <a:lstStyle/>
          <a:p>
            <a:fld id="{A1A6BA4E-CDAE-4DEF-A7CA-99055C502B84}" type="slidenum">
              <a:rPr lang="en-US" smtClean="0"/>
              <a:pPr/>
              <a:t>56</a:t>
            </a:fld>
            <a:endParaRPr lang="en-US"/>
          </a:p>
        </p:txBody>
      </p:sp>
    </p:spTree>
    <p:extLst>
      <p:ext uri="{BB962C8B-B14F-4D97-AF65-F5344CB8AC3E}">
        <p14:creationId xmlns:p14="http://schemas.microsoft.com/office/powerpoint/2010/main" val="2768696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01410" y="908720"/>
            <a:ext cx="8229600" cy="603523"/>
          </a:xfrm>
        </p:spPr>
        <p:txBody>
          <a:bodyPr>
            <a:normAutofit fontScale="90000"/>
          </a:bodyPr>
          <a:lstStyle/>
          <a:p>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smtClean="0">
                <a:solidFill>
                  <a:srgbClr val="FF0000"/>
                </a:solidFill>
                <a:latin typeface="Times New Roman" panose="02020603050405020304" pitchFamily="18" charset="0"/>
                <a:cs typeface="Times New Roman" panose="02020603050405020304" pitchFamily="18" charset="0"/>
              </a:rPr>
              <a:t>Register transfer notation (RTN) </a:t>
            </a:r>
            <a:br>
              <a:rPr lang="en-US" sz="4000" dirty="0" smtClean="0">
                <a:solidFill>
                  <a:srgbClr val="FF0000"/>
                </a:solidFill>
                <a:latin typeface="Times New Roman" panose="02020603050405020304" pitchFamily="18" charset="0"/>
                <a:cs typeface="Times New Roman" panose="02020603050405020304" pitchFamily="18" charset="0"/>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237571" name="Rectangle 3"/>
          <p:cNvSpPr>
            <a:spLocks noGrp="1" noChangeArrowheads="1"/>
          </p:cNvSpPr>
          <p:nvPr>
            <p:ph type="body" idx="1"/>
          </p:nvPr>
        </p:nvSpPr>
        <p:spPr>
          <a:xfrm>
            <a:off x="358374" y="1512243"/>
            <a:ext cx="8515672" cy="5157117"/>
          </a:xfrm>
        </p:spPr>
        <p:txBody>
          <a:bodyPr>
            <a:noAutofit/>
          </a:bodyPr>
          <a:lstStyle/>
          <a:p>
            <a:pPr eaLnBrk="0" hangingPunct="0">
              <a:lnSpc>
                <a:spcPct val="80000"/>
              </a:lnSpc>
              <a:spcBef>
                <a:spcPct val="50000"/>
              </a:spcBef>
              <a:buFontTx/>
              <a:buNone/>
            </a:pPr>
            <a:r>
              <a:rPr lang="en-US" sz="2400" dirty="0">
                <a:latin typeface="Times New Roman" panose="02020603050405020304" pitchFamily="18" charset="0"/>
                <a:cs typeface="Times New Roman" panose="02020603050405020304" pitchFamily="18" charset="0"/>
              </a:rPr>
              <a:t>Transfer between processor registers &amp; memory, between processor register &amp; I/O devices	</a:t>
            </a:r>
          </a:p>
          <a:p>
            <a:pPr eaLnBrk="0" hangingPunct="0">
              <a:lnSpc>
                <a:spcPct val="80000"/>
              </a:lnSpc>
              <a:spcBef>
                <a:spcPct val="50000"/>
              </a:spcBef>
              <a:buFontTx/>
              <a:buNone/>
            </a:pPr>
            <a:r>
              <a:rPr lang="en-US" sz="2400" dirty="0" smtClean="0">
                <a:latin typeface="Times New Roman" panose="02020603050405020304" pitchFamily="18" charset="0"/>
                <a:cs typeface="Times New Roman" panose="02020603050405020304" pitchFamily="18" charset="0"/>
              </a:rPr>
              <a:t>Memory </a:t>
            </a:r>
            <a:r>
              <a:rPr lang="en-US" sz="2400" dirty="0">
                <a:latin typeface="Times New Roman" panose="02020603050405020304" pitchFamily="18" charset="0"/>
                <a:cs typeface="Times New Roman" panose="02020603050405020304" pitchFamily="18" charset="0"/>
              </a:rPr>
              <a:t>locations, registers and I/O register names are identified by a symbolic  name in uppercase alphabets</a:t>
            </a:r>
          </a:p>
          <a:p>
            <a:pPr>
              <a:lnSpc>
                <a:spcPct val="80000"/>
              </a:lnSpc>
            </a:pPr>
            <a:r>
              <a:rPr lang="en-US" sz="2400" dirty="0" smtClean="0">
                <a:latin typeface="Times New Roman" panose="02020603050405020304" pitchFamily="18" charset="0"/>
                <a:cs typeface="Times New Roman" panose="02020603050405020304" pitchFamily="18" charset="0"/>
              </a:rPr>
              <a:t>LOC,PLACE,MEM </a:t>
            </a:r>
            <a:r>
              <a:rPr lang="en-US" sz="2400" dirty="0">
                <a:latin typeface="Times New Roman" panose="02020603050405020304" pitchFamily="18" charset="0"/>
                <a:cs typeface="Times New Roman" panose="02020603050405020304" pitchFamily="18" charset="0"/>
              </a:rPr>
              <a:t>are the address of memory location</a:t>
            </a:r>
          </a:p>
          <a:p>
            <a:pPr>
              <a:lnSpc>
                <a:spcPct val="80000"/>
              </a:lnSpc>
            </a:pPr>
            <a:r>
              <a:rPr lang="en-US" sz="2400" dirty="0">
                <a:latin typeface="Times New Roman" panose="02020603050405020304" pitchFamily="18" charset="0"/>
                <a:cs typeface="Times New Roman" panose="02020603050405020304" pitchFamily="18" charset="0"/>
              </a:rPr>
              <a:t>R1 , R2,… are processor registers</a:t>
            </a:r>
          </a:p>
          <a:p>
            <a:pPr>
              <a:lnSpc>
                <a:spcPct val="80000"/>
              </a:lnSpc>
            </a:pPr>
            <a:r>
              <a:rPr lang="en-US" sz="2400" dirty="0">
                <a:latin typeface="Times New Roman" panose="02020603050405020304" pitchFamily="18" charset="0"/>
                <a:cs typeface="Times New Roman" panose="02020603050405020304" pitchFamily="18" charset="0"/>
              </a:rPr>
              <a:t>DATA_IN, DATA_OUT are I/O </a:t>
            </a:r>
            <a:r>
              <a:rPr lang="en-US" sz="2400" dirty="0" smtClean="0">
                <a:latin typeface="Times New Roman" panose="02020603050405020304" pitchFamily="18" charset="0"/>
                <a:cs typeface="Times New Roman" panose="02020603050405020304" pitchFamily="18" charset="0"/>
              </a:rPr>
              <a:t>registers</a:t>
            </a:r>
            <a:endParaRPr lang="en-US" sz="2400" dirty="0">
              <a:latin typeface="Times New Roman" panose="02020603050405020304" pitchFamily="18" charset="0"/>
              <a:cs typeface="Times New Roman" panose="02020603050405020304" pitchFamily="18" charset="0"/>
            </a:endParaRPr>
          </a:p>
          <a:p>
            <a:pPr>
              <a:buFontTx/>
              <a:buChar char="•"/>
            </a:pPr>
            <a:r>
              <a:rPr lang="en-US" sz="2400" dirty="0">
                <a:latin typeface="Times New Roman" panose="02020603050405020304" pitchFamily="18" charset="0"/>
                <a:cs typeface="Times New Roman" panose="02020603050405020304" pitchFamily="18" charset="0"/>
              </a:rPr>
              <a:t>Contents of location is indicated by using square brackets [ ]</a:t>
            </a:r>
          </a:p>
          <a:p>
            <a:pPr>
              <a:buFontTx/>
              <a:buChar char="•"/>
            </a:pPr>
            <a:r>
              <a:rPr lang="en-US" sz="2400" dirty="0" smtClean="0">
                <a:latin typeface="Times New Roman" panose="02020603050405020304" pitchFamily="18" charset="0"/>
                <a:cs typeface="Times New Roman" panose="02020603050405020304" pitchFamily="18" charset="0"/>
              </a:rPr>
              <a:t>RHS </a:t>
            </a:r>
            <a:r>
              <a:rPr lang="en-US" sz="2400" dirty="0">
                <a:latin typeface="Times New Roman" panose="02020603050405020304" pitchFamily="18" charset="0"/>
                <a:cs typeface="Times New Roman" panose="02020603050405020304" pitchFamily="18" charset="0"/>
              </a:rPr>
              <a:t>of RTN always denotes a values, and is called </a:t>
            </a:r>
            <a:r>
              <a:rPr lang="en-US" sz="2400" dirty="0">
                <a:solidFill>
                  <a:srgbClr val="FF0000"/>
                </a:solidFill>
                <a:latin typeface="Times New Roman" panose="02020603050405020304" pitchFamily="18" charset="0"/>
                <a:cs typeface="Times New Roman" panose="02020603050405020304" pitchFamily="18" charset="0"/>
              </a:rPr>
              <a:t>Source</a:t>
            </a:r>
          </a:p>
          <a:p>
            <a:pPr>
              <a:buFontTx/>
              <a:buChar char="•"/>
            </a:pPr>
            <a:r>
              <a:rPr lang="en-US" sz="2400" dirty="0" smtClean="0">
                <a:latin typeface="Times New Roman" panose="02020603050405020304" pitchFamily="18" charset="0"/>
                <a:cs typeface="Times New Roman" panose="02020603050405020304" pitchFamily="18" charset="0"/>
              </a:rPr>
              <a:t>LHS </a:t>
            </a:r>
            <a:r>
              <a:rPr lang="en-US" sz="2400" dirty="0">
                <a:latin typeface="Times New Roman" panose="02020603050405020304" pitchFamily="18" charset="0"/>
                <a:cs typeface="Times New Roman" panose="02020603050405020304" pitchFamily="18" charset="0"/>
              </a:rPr>
              <a:t>of RTN always denotes a symbolic name where </a:t>
            </a:r>
            <a:r>
              <a:rPr lang="en-US" sz="2400" dirty="0">
                <a:solidFill>
                  <a:srgbClr val="FF0000"/>
                </a:solidFill>
                <a:latin typeface="Times New Roman" panose="02020603050405020304" pitchFamily="18" charset="0"/>
                <a:cs typeface="Times New Roman" panose="02020603050405020304" pitchFamily="18" charset="0"/>
              </a:rPr>
              <a:t>value</a:t>
            </a:r>
            <a:r>
              <a:rPr lang="en-US" sz="2400" dirty="0">
                <a:latin typeface="Times New Roman" panose="02020603050405020304" pitchFamily="18" charset="0"/>
                <a:cs typeface="Times New Roman" panose="02020603050405020304" pitchFamily="18" charset="0"/>
              </a:rPr>
              <a:t> is to </a:t>
            </a:r>
            <a:r>
              <a:rPr lang="en-US" sz="2400" dirty="0">
                <a:solidFill>
                  <a:srgbClr val="FF0000"/>
                </a:solidFill>
                <a:latin typeface="Times New Roman" panose="02020603050405020304" pitchFamily="18" charset="0"/>
                <a:cs typeface="Times New Roman" panose="02020603050405020304" pitchFamily="18" charset="0"/>
              </a:rPr>
              <a:t>be stored</a:t>
            </a:r>
            <a:r>
              <a:rPr lang="en-US" sz="2400" dirty="0">
                <a:latin typeface="Times New Roman" panose="02020603050405020304" pitchFamily="18" charset="0"/>
                <a:cs typeface="Times New Roman" panose="02020603050405020304" pitchFamily="18" charset="0"/>
              </a:rPr>
              <a:t> and is called </a:t>
            </a:r>
            <a:r>
              <a:rPr lang="en-US" sz="2400" dirty="0">
                <a:solidFill>
                  <a:srgbClr val="FF0000"/>
                </a:solidFill>
                <a:latin typeface="Times New Roman" panose="02020603050405020304" pitchFamily="18" charset="0"/>
                <a:cs typeface="Times New Roman" panose="02020603050405020304" pitchFamily="18" charset="0"/>
              </a:rPr>
              <a:t>destination </a:t>
            </a:r>
          </a:p>
          <a:p>
            <a:pPr>
              <a:buFontTx/>
              <a:buChar char="•"/>
            </a:pPr>
            <a:r>
              <a:rPr lang="en-US" sz="2400" dirty="0" smtClean="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rPr>
              <a:t>contents are not modified</a:t>
            </a:r>
          </a:p>
          <a:p>
            <a:pPr>
              <a:buFontTx/>
              <a:buChar char="•"/>
            </a:pPr>
            <a:r>
              <a:rPr lang="en-US" sz="2400" dirty="0" smtClean="0">
                <a:latin typeface="Times New Roman" panose="02020603050405020304" pitchFamily="18" charset="0"/>
                <a:cs typeface="Times New Roman" panose="02020603050405020304" pitchFamily="18" charset="0"/>
              </a:rPr>
              <a:t>Destination </a:t>
            </a:r>
            <a:r>
              <a:rPr lang="en-US" sz="2400" dirty="0">
                <a:latin typeface="Times New Roman" panose="02020603050405020304" pitchFamily="18" charset="0"/>
                <a:cs typeface="Times New Roman" panose="02020603050405020304" pitchFamily="18" charset="0"/>
              </a:rPr>
              <a:t>contents are overwritten</a:t>
            </a:r>
          </a:p>
          <a:p>
            <a:pPr marL="0" indent="0">
              <a:lnSpc>
                <a:spcPct val="8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467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64902"/>
          </a:xfrm>
        </p:spPr>
        <p:txBody>
          <a:bodyPr>
            <a:noAutofit/>
          </a:bodyPr>
          <a:lstStyle/>
          <a:p>
            <a:pPr lvl="1" algn="ctr" rtl="0">
              <a:spcBef>
                <a:spcPct val="0"/>
              </a:spcBef>
            </a:pP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Data </a:t>
            </a:r>
            <a:r>
              <a:rPr lang="en-US" sz="3600" dirty="0">
                <a:solidFill>
                  <a:srgbClr val="FF0000"/>
                </a:solidFill>
                <a:latin typeface="Times New Roman" panose="02020603050405020304" pitchFamily="18" charset="0"/>
                <a:cs typeface="Times New Roman" panose="02020603050405020304" pitchFamily="18" charset="0"/>
              </a:rPr>
              <a:t>transfer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They are also called copy instructions.</a:t>
            </a:r>
          </a:p>
          <a:p>
            <a:pPr marL="0" indent="0">
              <a:buNone/>
            </a:pPr>
            <a:r>
              <a:rPr lang="en-US" sz="2800" dirty="0">
                <a:latin typeface="Times New Roman" panose="02020603050405020304" pitchFamily="18" charset="0"/>
                <a:cs typeface="Times New Roman" panose="02020603050405020304" pitchFamily="18" charset="0"/>
              </a:rPr>
              <a:t>Some instructions in 8086:</a:t>
            </a:r>
          </a:p>
          <a:p>
            <a:pPr marL="457200" lvl="1" indent="0">
              <a:buNone/>
            </a:pPr>
            <a:r>
              <a:rPr lang="en-US" dirty="0">
                <a:latin typeface="Times New Roman" panose="02020603050405020304" pitchFamily="18" charset="0"/>
                <a:cs typeface="Times New Roman" panose="02020603050405020304" pitchFamily="18" charset="0"/>
              </a:rPr>
              <a:t>MOV -Copy from the source to the destination</a:t>
            </a:r>
          </a:p>
          <a:p>
            <a:pPr marL="457200" lvl="1" indent="0">
              <a:buNone/>
            </a:pPr>
            <a:r>
              <a:rPr lang="en-US" dirty="0">
                <a:latin typeface="Times New Roman" panose="02020603050405020304" pitchFamily="18" charset="0"/>
                <a:cs typeface="Times New Roman" panose="02020603050405020304" pitchFamily="18" charset="0"/>
              </a:rPr>
              <a:t>LDA - Load the accumulator</a:t>
            </a:r>
          </a:p>
          <a:p>
            <a:pPr marL="457200" lvl="1" indent="0">
              <a:buNone/>
            </a:pPr>
            <a:r>
              <a:rPr lang="en-US" dirty="0">
                <a:latin typeface="Times New Roman" panose="02020603050405020304" pitchFamily="18" charset="0"/>
                <a:cs typeface="Times New Roman" panose="02020603050405020304" pitchFamily="18" charset="0"/>
              </a:rPr>
              <a:t>STA - Store the accumulator </a:t>
            </a:r>
          </a:p>
          <a:p>
            <a:pPr marL="457200" lvl="1" indent="0">
              <a:buNone/>
            </a:pPr>
            <a:r>
              <a:rPr lang="en-US" dirty="0">
                <a:latin typeface="Times New Roman" panose="02020603050405020304" pitchFamily="18" charset="0"/>
                <a:cs typeface="Times New Roman" panose="02020603050405020304" pitchFamily="18" charset="0"/>
              </a:rPr>
              <a:t>PUSH - Push the register pair onto the stack</a:t>
            </a:r>
          </a:p>
          <a:p>
            <a:pPr marL="0" indent="0">
              <a:buNone/>
            </a:pPr>
            <a:r>
              <a:rPr lang="en-US" sz="2800" dirty="0">
                <a:latin typeface="Times New Roman" panose="02020603050405020304" pitchFamily="18" charset="0"/>
                <a:cs typeface="Times New Roman" panose="02020603050405020304" pitchFamily="18" charset="0"/>
              </a:rPr>
              <a:t>     POP - Pop off stack to the register pair	</a:t>
            </a: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58</a:t>
            </a:fld>
            <a:endParaRPr lang="en-US"/>
          </a:p>
        </p:txBody>
      </p:sp>
    </p:spTree>
    <p:extLst>
      <p:ext uri="{BB962C8B-B14F-4D97-AF65-F5344CB8AC3E}">
        <p14:creationId xmlns:p14="http://schemas.microsoft.com/office/powerpoint/2010/main" val="2909669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547464"/>
          </a:xfrm>
        </p:spPr>
        <p:txBody>
          <a:bodyPr>
            <a:noAutofit/>
          </a:bodyPr>
          <a:lstStyle/>
          <a:p>
            <a:pPr lvl="1" algn="ctr" rtl="0">
              <a:spcBef>
                <a:spcPct val="0"/>
              </a:spcBef>
            </a:pPr>
            <a:r>
              <a:rPr lang="en-US" sz="3600" dirty="0" smtClean="0">
                <a:solidFill>
                  <a:srgbClr val="FF0000"/>
                </a:solidFill>
                <a:latin typeface="Times New Roman" panose="02020603050405020304" pitchFamily="18" charset="0"/>
                <a:cs typeface="Times New Roman" panose="02020603050405020304" pitchFamily="18" charset="0"/>
              </a:rPr>
              <a:t/>
            </a:r>
            <a:br>
              <a:rPr lang="en-US" sz="3600" dirty="0" smtClean="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Data </a:t>
            </a:r>
            <a:r>
              <a:rPr lang="en-US" sz="3600" dirty="0">
                <a:solidFill>
                  <a:srgbClr val="FF0000"/>
                </a:solidFill>
                <a:latin typeface="Times New Roman" panose="02020603050405020304" pitchFamily="18" charset="0"/>
                <a:cs typeface="Times New Roman" panose="02020603050405020304" pitchFamily="18" charset="0"/>
              </a:rPr>
              <a:t>Manipulation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2856"/>
            <a:ext cx="8229600" cy="3993307"/>
          </a:xfrm>
        </p:spPr>
        <p:txBody>
          <a:bodyPr/>
          <a:lstStyle/>
          <a:p>
            <a:pPr marL="342900" lvl="1" indent="-342900">
              <a:buFont typeface="Arial" pitchFamily="34" charset="0"/>
              <a:buChar char="•"/>
            </a:pPr>
            <a:r>
              <a:rPr lang="en-US" dirty="0">
                <a:latin typeface="Times New Roman" panose="02020603050405020304" pitchFamily="18" charset="0"/>
                <a:cs typeface="Times New Roman" panose="02020603050405020304" pitchFamily="18" charset="0"/>
              </a:rPr>
              <a:t>To perform  the operations by the ALU</a:t>
            </a:r>
          </a:p>
          <a:p>
            <a:r>
              <a:rPr lang="en-US" dirty="0" smtClean="0">
                <a:latin typeface="Times New Roman" panose="02020603050405020304" pitchFamily="18" charset="0"/>
                <a:cs typeface="Times New Roman" panose="02020603050405020304" pitchFamily="18" charset="0"/>
              </a:rPr>
              <a:t>Three </a:t>
            </a:r>
            <a:r>
              <a:rPr lang="en-US" dirty="0">
                <a:latin typeface="Times New Roman" panose="02020603050405020304" pitchFamily="18" charset="0"/>
                <a:cs typeface="Times New Roman" panose="02020603050405020304" pitchFamily="18" charset="0"/>
              </a:rPr>
              <a:t>categories:</a:t>
            </a:r>
          </a:p>
          <a:p>
            <a:pPr lvl="1"/>
            <a:r>
              <a:rPr lang="en-US" dirty="0">
                <a:latin typeface="Times New Roman" panose="02020603050405020304" pitchFamily="18" charset="0"/>
                <a:cs typeface="Times New Roman" panose="02020603050405020304" pitchFamily="18" charset="0"/>
              </a:rPr>
              <a:t>Arithmetic Instructions</a:t>
            </a:r>
          </a:p>
          <a:p>
            <a:pPr lvl="1"/>
            <a:r>
              <a:rPr lang="en-US" dirty="0">
                <a:latin typeface="Times New Roman" panose="02020603050405020304" pitchFamily="18" charset="0"/>
                <a:cs typeface="Times New Roman" panose="02020603050405020304" pitchFamily="18" charset="0"/>
              </a:rPr>
              <a:t>Logical and bit manipulation instructions</a:t>
            </a:r>
          </a:p>
          <a:p>
            <a:pPr lvl="1"/>
            <a:r>
              <a:rPr lang="en-US" dirty="0">
                <a:latin typeface="Times New Roman" panose="02020603050405020304" pitchFamily="18" charset="0"/>
                <a:cs typeface="Times New Roman" panose="02020603050405020304" pitchFamily="18" charset="0"/>
              </a:rPr>
              <a:t>Shift instructions</a:t>
            </a:r>
          </a:p>
        </p:txBody>
      </p:sp>
      <p:sp>
        <p:nvSpPr>
          <p:cNvPr id="4" name="Slide Number Placeholder 3"/>
          <p:cNvSpPr>
            <a:spLocks noGrp="1"/>
          </p:cNvSpPr>
          <p:nvPr>
            <p:ph type="sldNum" sz="quarter" idx="12"/>
          </p:nvPr>
        </p:nvSpPr>
        <p:spPr/>
        <p:txBody>
          <a:bodyPr/>
          <a:lstStyle/>
          <a:p>
            <a:fld id="{A1A6BA4E-CDAE-4DEF-A7CA-99055C502B84}" type="slidenum">
              <a:rPr lang="en-US" smtClean="0"/>
              <a:pPr/>
              <a:t>59</a:t>
            </a:fld>
            <a:endParaRPr lang="en-US"/>
          </a:p>
        </p:txBody>
      </p:sp>
    </p:spTree>
    <p:extLst>
      <p:ext uri="{BB962C8B-B14F-4D97-AF65-F5344CB8AC3E}">
        <p14:creationId xmlns:p14="http://schemas.microsoft.com/office/powerpoint/2010/main" val="35346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640960" cy="5308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6</a:t>
            </a:fld>
            <a:endParaRPr lang="en-US"/>
          </a:p>
        </p:txBody>
      </p:sp>
    </p:spTree>
    <p:extLst>
      <p:ext uri="{BB962C8B-B14F-4D97-AF65-F5344CB8AC3E}">
        <p14:creationId xmlns:p14="http://schemas.microsoft.com/office/powerpoint/2010/main" val="12150231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14" y="692696"/>
            <a:ext cx="8229600" cy="1116449"/>
          </a:xfrm>
        </p:spPr>
        <p:txBody>
          <a:bodyPr>
            <a:noAutofit/>
          </a:bodyPr>
          <a:lstStyle/>
          <a:p>
            <a:pPr lvl="1" algn="ctr" rtl="0">
              <a:spcBef>
                <a:spcPct val="0"/>
              </a:spcBef>
            </a:pP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Arithmetic </a:t>
            </a:r>
            <a:r>
              <a:rPr lang="en-US" sz="3600" dirty="0">
                <a:solidFill>
                  <a:srgbClr val="FF0000"/>
                </a:solidFill>
                <a:latin typeface="Times New Roman" panose="02020603050405020304" pitchFamily="18" charset="0"/>
                <a:cs typeface="Times New Roman" panose="02020603050405020304" pitchFamily="18" charset="0"/>
              </a:rPr>
              <a:t>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Used to perform arithmetic operations</a:t>
            </a:r>
          </a:p>
          <a:p>
            <a:pPr marL="0" indent="0">
              <a:buNone/>
            </a:pPr>
            <a:r>
              <a:rPr lang="en-US" sz="2800" dirty="0">
                <a:latin typeface="Times New Roman" panose="02020603050405020304" pitchFamily="18" charset="0"/>
                <a:cs typeface="Times New Roman" panose="02020603050405020304" pitchFamily="18" charset="0"/>
              </a:rPr>
              <a:t>Some instruction in 8086</a:t>
            </a:r>
          </a:p>
          <a:p>
            <a:pPr marL="0" indent="0">
              <a:buNone/>
            </a:pPr>
            <a:r>
              <a:rPr lang="en-US" sz="2800" b="1" dirty="0">
                <a:latin typeface="Times New Roman" panose="02020603050405020304" pitchFamily="18" charset="0"/>
                <a:cs typeface="Times New Roman" panose="02020603050405020304" pitchFamily="18" charset="0"/>
              </a:rPr>
              <a:t>INC </a:t>
            </a:r>
            <a:r>
              <a:rPr lang="en-US" sz="2800" b="1" dirty="0">
                <a:latin typeface="Times New Roman" panose="02020603050405020304" pitchFamily="18" charset="0"/>
                <a:cs typeface="Times New Roman" panose="02020603050405020304" pitchFamily="18" charset="0"/>
                <a:sym typeface="Wingdings" pitchFamily="2" charset="2"/>
              </a:rPr>
              <a:t>  </a:t>
            </a:r>
            <a:r>
              <a:rPr lang="en-US" sz="2800" dirty="0">
                <a:latin typeface="Times New Roman" panose="02020603050405020304" pitchFamily="18" charset="0"/>
                <a:cs typeface="Times New Roman" panose="02020603050405020304" pitchFamily="18" charset="0"/>
              </a:rPr>
              <a:t>Increment the data by 1</a:t>
            </a:r>
          </a:p>
          <a:p>
            <a:pPr marL="0" indent="0">
              <a:buNone/>
            </a:pPr>
            <a:r>
              <a:rPr lang="en-US" sz="2800" b="1" dirty="0">
                <a:latin typeface="Times New Roman" panose="02020603050405020304" pitchFamily="18" charset="0"/>
                <a:cs typeface="Times New Roman" panose="02020603050405020304" pitchFamily="18" charset="0"/>
              </a:rPr>
              <a:t>DEC </a:t>
            </a:r>
            <a:r>
              <a:rPr lang="en-US" sz="2800" b="1" dirty="0">
                <a:latin typeface="Times New Roman" panose="02020603050405020304" pitchFamily="18" charset="0"/>
                <a:cs typeface="Times New Roman" panose="02020603050405020304" pitchFamily="18" charset="0"/>
                <a:sym typeface="Wingdings" pitchFamily="2" charset="2"/>
              </a:rPr>
              <a:t> </a:t>
            </a:r>
            <a:r>
              <a:rPr lang="en-US" sz="2800" dirty="0">
                <a:latin typeface="Times New Roman" panose="02020603050405020304" pitchFamily="18" charset="0"/>
                <a:cs typeface="Times New Roman" panose="02020603050405020304" pitchFamily="18" charset="0"/>
              </a:rPr>
              <a:t>Decreases data by 1</a:t>
            </a:r>
          </a:p>
          <a:p>
            <a:pPr marL="0" indent="0">
              <a:buNone/>
            </a:pPr>
            <a:r>
              <a:rPr lang="en-US" sz="2800" b="1"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sym typeface="Wingdings" pitchFamily="2" charset="2"/>
              </a:rPr>
              <a:t> </a:t>
            </a:r>
            <a:r>
              <a:rPr lang="en-US" sz="2800" dirty="0">
                <a:latin typeface="Times New Roman" panose="02020603050405020304" pitchFamily="18" charset="0"/>
                <a:cs typeface="Times New Roman" panose="02020603050405020304" pitchFamily="18" charset="0"/>
              </a:rPr>
              <a:t>perform sum of data</a:t>
            </a:r>
          </a:p>
          <a:p>
            <a:pPr marL="0" indent="0">
              <a:buNone/>
            </a:pPr>
            <a:r>
              <a:rPr lang="en-US" sz="2800" b="1" dirty="0">
                <a:latin typeface="Times New Roman" panose="02020603050405020304" pitchFamily="18" charset="0"/>
                <a:cs typeface="Times New Roman" panose="02020603050405020304" pitchFamily="18" charset="0"/>
              </a:rPr>
              <a:t>ADC </a:t>
            </a:r>
            <a:r>
              <a:rPr lang="en-US" sz="2800" b="1" dirty="0">
                <a:latin typeface="Times New Roman" panose="02020603050405020304" pitchFamily="18" charset="0"/>
                <a:cs typeface="Times New Roman" panose="02020603050405020304" pitchFamily="18" charset="0"/>
                <a:sym typeface="Wingdings" pitchFamily="2" charset="2"/>
              </a:rPr>
              <a:t> </a:t>
            </a:r>
            <a:r>
              <a:rPr lang="en-US" sz="2800" dirty="0">
                <a:latin typeface="Times New Roman" panose="02020603050405020304" pitchFamily="18" charset="0"/>
                <a:cs typeface="Times New Roman" panose="02020603050405020304" pitchFamily="18" charset="0"/>
                <a:sym typeface="Wingdings" pitchFamily="2" charset="2"/>
              </a:rPr>
              <a:t>Add with carry bit</a:t>
            </a:r>
            <a:r>
              <a:rPr lang="en-US" sz="2800" dirty="0">
                <a:latin typeface="Times New Roman" panose="02020603050405020304" pitchFamily="18" charset="0"/>
                <a:cs typeface="Times New Roman" panose="02020603050405020304" pitchFamily="18" charset="0"/>
              </a:rPr>
              <a:t>.</a:t>
            </a:r>
          </a:p>
          <a:p>
            <a:pPr marL="0" indent="0">
              <a:buNone/>
            </a:pPr>
            <a:r>
              <a:rPr lang="en-US" sz="2800" b="1" dirty="0">
                <a:latin typeface="Times New Roman" panose="02020603050405020304" pitchFamily="18" charset="0"/>
                <a:cs typeface="Times New Roman" panose="02020603050405020304" pitchFamily="18" charset="0"/>
              </a:rPr>
              <a:t>MUL</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Wingdings" pitchFamily="2" charset="2"/>
              </a:rPr>
              <a:t> perform multiplication</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60</a:t>
            </a:fld>
            <a:endParaRPr lang="en-US"/>
          </a:p>
        </p:txBody>
      </p:sp>
    </p:spTree>
    <p:extLst>
      <p:ext uri="{BB962C8B-B14F-4D97-AF65-F5344CB8AC3E}">
        <p14:creationId xmlns:p14="http://schemas.microsoft.com/office/powerpoint/2010/main" val="1729810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04056"/>
          </a:xfrm>
        </p:spPr>
        <p:txBody>
          <a:bodyPr>
            <a:noAutofit/>
          </a:bodyPr>
          <a:lstStyle/>
          <a:p>
            <a:pPr lvl="1" algn="ctr" rtl="0">
              <a:spcBef>
                <a:spcPct val="0"/>
              </a:spcBef>
            </a:pP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Logical </a:t>
            </a:r>
            <a:r>
              <a:rPr lang="en-US" sz="3600" dirty="0">
                <a:solidFill>
                  <a:srgbClr val="FF0000"/>
                </a:solidFill>
                <a:latin typeface="Times New Roman" panose="02020603050405020304" pitchFamily="18" charset="0"/>
                <a:cs typeface="Times New Roman" panose="02020603050405020304" pitchFamily="18" charset="0"/>
              </a:rPr>
              <a:t>and bit manipulation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Used </a:t>
            </a:r>
            <a:r>
              <a:rPr lang="en-US" sz="2800" dirty="0">
                <a:latin typeface="Times New Roman" panose="02020603050405020304" pitchFamily="18" charset="0"/>
                <a:cs typeface="Times New Roman" panose="02020603050405020304" pitchFamily="18" charset="0"/>
              </a:rPr>
              <a:t>to perform logical operations</a:t>
            </a:r>
          </a:p>
          <a:p>
            <a:pPr marL="0" indent="0">
              <a:buNone/>
            </a:pPr>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instructions are:</a:t>
            </a:r>
          </a:p>
          <a:p>
            <a:pPr marL="0" indent="0">
              <a:buNone/>
            </a:pPr>
            <a:r>
              <a:rPr lang="en-US" sz="2800" dirty="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sym typeface="Wingdings" pitchFamily="2" charset="2"/>
              </a:rPr>
              <a:t> bitwise AND operation</a:t>
            </a:r>
          </a:p>
          <a:p>
            <a:pPr marL="0" indent="0">
              <a:buNone/>
            </a:pPr>
            <a:r>
              <a:rPr lang="en-US" sz="2800" dirty="0">
                <a:latin typeface="Times New Roman" panose="02020603050405020304" pitchFamily="18" charset="0"/>
                <a:cs typeface="Times New Roman" panose="02020603050405020304" pitchFamily="18" charset="0"/>
                <a:sym typeface="Wingdings" pitchFamily="2" charset="2"/>
              </a:rPr>
              <a:t>OR   bitwise AND operation </a:t>
            </a:r>
          </a:p>
          <a:p>
            <a:pPr marL="0" indent="0">
              <a:buNone/>
            </a:pPr>
            <a:r>
              <a:rPr lang="en-US" sz="2800" dirty="0">
                <a:latin typeface="Times New Roman" panose="02020603050405020304" pitchFamily="18" charset="0"/>
                <a:cs typeface="Times New Roman" panose="02020603050405020304" pitchFamily="18" charset="0"/>
                <a:sym typeface="Wingdings" pitchFamily="2" charset="2"/>
              </a:rPr>
              <a:t>NOT  </a:t>
            </a:r>
            <a:r>
              <a:rPr lang="en-US" sz="2800" dirty="0">
                <a:latin typeface="Times New Roman" panose="02020603050405020304" pitchFamily="18" charset="0"/>
                <a:cs typeface="Times New Roman" panose="02020603050405020304" pitchFamily="18" charset="0"/>
              </a:rPr>
              <a:t>invert each bit of a byte or word</a:t>
            </a:r>
            <a:endParaRPr lang="en-US" sz="2800" dirty="0">
              <a:latin typeface="Times New Roman" panose="02020603050405020304" pitchFamily="18" charset="0"/>
              <a:cs typeface="Times New Roman" panose="02020603050405020304" pitchFamily="18" charset="0"/>
              <a:sym typeface="Wingdings" pitchFamily="2" charset="2"/>
            </a:endParaRPr>
          </a:p>
          <a:p>
            <a:pPr marL="0" indent="0">
              <a:buNone/>
            </a:pPr>
            <a:r>
              <a:rPr lang="en-US" sz="2800" dirty="0">
                <a:latin typeface="Times New Roman" panose="02020603050405020304" pitchFamily="18" charset="0"/>
                <a:cs typeface="Times New Roman" panose="02020603050405020304" pitchFamily="18" charset="0"/>
                <a:sym typeface="Wingdings" pitchFamily="2" charset="2"/>
              </a:rPr>
              <a:t>XOR   </a:t>
            </a:r>
            <a:r>
              <a:rPr lang="en-US" sz="2800" dirty="0">
                <a:latin typeface="Times New Roman" panose="02020603050405020304" pitchFamily="18" charset="0"/>
                <a:cs typeface="Times New Roman" panose="02020603050405020304" pitchFamily="18" charset="0"/>
              </a:rPr>
              <a:t>Exclusive-OR operation over each bit</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61</a:t>
            </a:fld>
            <a:endParaRPr lang="en-US"/>
          </a:p>
        </p:txBody>
      </p:sp>
    </p:spTree>
    <p:extLst>
      <p:ext uri="{BB962C8B-B14F-4D97-AF65-F5344CB8AC3E}">
        <p14:creationId xmlns:p14="http://schemas.microsoft.com/office/powerpoint/2010/main" val="2502728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Autofit/>
          </a:bodyPr>
          <a:lstStyle/>
          <a:p>
            <a:pPr lvl="1" algn="ctr" rtl="0">
              <a:spcBef>
                <a:spcPct val="0"/>
              </a:spcBef>
            </a:pPr>
            <a:r>
              <a:rPr lang="en-US" sz="3600" dirty="0" smtClean="0">
                <a:solidFill>
                  <a:srgbClr val="FF0000"/>
                </a:solidFill>
                <a:latin typeface="Times New Roman" panose="02020603050405020304" pitchFamily="18" charset="0"/>
                <a:cs typeface="Times New Roman" panose="02020603050405020304" pitchFamily="18" charset="0"/>
              </a:rPr>
              <a:t/>
            </a:r>
            <a:br>
              <a:rPr lang="en-US" sz="3600" dirty="0" smtClean="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Shift </a:t>
            </a:r>
            <a:r>
              <a:rPr lang="en-US" sz="3600" dirty="0">
                <a:solidFill>
                  <a:srgbClr val="FF0000"/>
                </a:solidFill>
                <a:latin typeface="Times New Roman" panose="02020603050405020304" pitchFamily="18" charset="0"/>
                <a:cs typeface="Times New Roman" panose="02020603050405020304" pitchFamily="18" charset="0"/>
              </a:rPr>
              <a:t>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0808"/>
            <a:ext cx="8229600" cy="4655542"/>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used for shifting or rotating the contents of the register</a:t>
            </a:r>
          </a:p>
          <a:p>
            <a:pPr marL="0" indent="0">
              <a:buNone/>
            </a:pPr>
            <a:r>
              <a:rPr lang="en-US" dirty="0">
                <a:latin typeface="Times New Roman" panose="02020603050405020304" pitchFamily="18" charset="0"/>
                <a:cs typeface="Times New Roman" panose="02020603050405020304" pitchFamily="18" charset="0"/>
              </a:rPr>
              <a:t>Some instructions are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SHL</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smtClean="0">
                <a:latin typeface="Times New Roman" panose="02020603050405020304" pitchFamily="18" charset="0"/>
                <a:cs typeface="Times New Roman" panose="02020603050405020304" pitchFamily="18" charset="0"/>
              </a:rPr>
              <a:t>shift </a:t>
            </a:r>
            <a:r>
              <a:rPr lang="en-US" dirty="0">
                <a:latin typeface="Times New Roman" panose="02020603050405020304" pitchFamily="18" charset="0"/>
                <a:cs typeface="Times New Roman" panose="02020603050405020304" pitchFamily="18" charset="0"/>
              </a:rPr>
              <a:t>bits towards the </a:t>
            </a:r>
            <a:r>
              <a:rPr lang="en-US" dirty="0" smtClean="0">
                <a:latin typeface="Times New Roman" panose="02020603050405020304" pitchFamily="18" charset="0"/>
                <a:cs typeface="Times New Roman" panose="02020603050405020304" pitchFamily="18" charset="0"/>
              </a:rPr>
              <a:t>left </a:t>
            </a:r>
            <a:r>
              <a:rPr lang="en-US" dirty="0">
                <a:latin typeface="Times New Roman" panose="02020603050405020304" pitchFamily="18" charset="0"/>
                <a:cs typeface="Times New Roman" panose="02020603050405020304" pitchFamily="18" charset="0"/>
              </a:rPr>
              <a:t>and put zero(S) in </a:t>
            </a:r>
            <a:r>
              <a:rPr lang="en-US" dirty="0" smtClean="0">
                <a:latin typeface="Times New Roman" panose="02020603050405020304" pitchFamily="18" charset="0"/>
                <a:cs typeface="Times New Roman" panose="02020603050405020304" pitchFamily="18" charset="0"/>
              </a:rPr>
              <a:t>LSBs</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pitchFamily="2" charset="2"/>
              </a:rPr>
              <a:t>SHR : </a:t>
            </a:r>
            <a:r>
              <a:rPr lang="en-US" dirty="0">
                <a:latin typeface="Times New Roman" panose="02020603050405020304" pitchFamily="18" charset="0"/>
                <a:cs typeface="Times New Roman" panose="02020603050405020304" pitchFamily="18" charset="0"/>
              </a:rPr>
              <a:t>shift bits towards the right and put zero(S) in MSBs</a:t>
            </a:r>
          </a:p>
          <a:p>
            <a:pPr marL="0" indent="0">
              <a:buNone/>
            </a:pPr>
            <a:r>
              <a:rPr lang="en-US" dirty="0" smtClean="0">
                <a:latin typeface="Times New Roman" panose="02020603050405020304" pitchFamily="18" charset="0"/>
                <a:cs typeface="Times New Roman" panose="02020603050405020304" pitchFamily="18" charset="0"/>
                <a:sym typeface="Wingdings" pitchFamily="2" charset="2"/>
              </a:rPr>
              <a:t>ROL:  </a:t>
            </a:r>
            <a:r>
              <a:rPr lang="en-US" dirty="0">
                <a:latin typeface="Times New Roman" panose="02020603050405020304" pitchFamily="18" charset="0"/>
                <a:cs typeface="Times New Roman" panose="02020603050405020304" pitchFamily="18" charset="0"/>
              </a:rPr>
              <a:t>rotate bits towards the left, i.e. MSB to LSB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ROR:</a:t>
            </a:r>
            <a:r>
              <a:rPr lang="en-US" dirty="0">
                <a:latin typeface="Times New Roman" panose="02020603050405020304" pitchFamily="18" charset="0"/>
                <a:cs typeface="Times New Roman" panose="02020603050405020304" pitchFamily="18" charset="0"/>
              </a:rPr>
              <a:t> rotate bits towards the </a:t>
            </a:r>
            <a:r>
              <a:rPr lang="en-US" dirty="0" smtClean="0">
                <a:latin typeface="Times New Roman" panose="02020603050405020304" pitchFamily="18" charset="0"/>
                <a:cs typeface="Times New Roman" panose="02020603050405020304" pitchFamily="18" charset="0"/>
              </a:rPr>
              <a:t>right, </a:t>
            </a:r>
            <a:r>
              <a:rPr lang="en-US" dirty="0">
                <a:latin typeface="Times New Roman" panose="02020603050405020304" pitchFamily="18" charset="0"/>
                <a:cs typeface="Times New Roman" panose="02020603050405020304" pitchFamily="18" charset="0"/>
              </a:rPr>
              <a:t>i.e. </a:t>
            </a:r>
            <a:r>
              <a:rPr lang="en-US" dirty="0" smtClean="0">
                <a:latin typeface="Times New Roman" panose="02020603050405020304" pitchFamily="18" charset="0"/>
                <a:cs typeface="Times New Roman" panose="02020603050405020304" pitchFamily="18" charset="0"/>
              </a:rPr>
              <a:t>LSB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MSB </a:t>
            </a:r>
          </a:p>
          <a:p>
            <a:pPr marL="0" indent="0">
              <a:buNone/>
            </a:pPr>
            <a:r>
              <a:rPr lang="en-US" dirty="0" smtClean="0">
                <a:latin typeface="Times New Roman" panose="02020603050405020304" pitchFamily="18" charset="0"/>
                <a:cs typeface="Times New Roman" panose="02020603050405020304" pitchFamily="18" charset="0"/>
                <a:sym typeface="Wingdings" pitchFamily="2" charset="2"/>
              </a:rPr>
              <a:t>RCL: </a:t>
            </a:r>
            <a:r>
              <a:rPr lang="en-US" dirty="0">
                <a:latin typeface="Times New Roman" panose="02020603050405020304" pitchFamily="18" charset="0"/>
                <a:cs typeface="Times New Roman" panose="02020603050405020304" pitchFamily="18" charset="0"/>
              </a:rPr>
              <a:t>rotate bits towards the left, i.e. MSB to CF and CF to LSB</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RCR:</a:t>
            </a:r>
            <a:r>
              <a:rPr lang="en-US" dirty="0">
                <a:latin typeface="Times New Roman" panose="02020603050405020304" pitchFamily="18" charset="0"/>
                <a:cs typeface="Times New Roman" panose="02020603050405020304" pitchFamily="18" charset="0"/>
              </a:rPr>
              <a:t> rotate bits towards the </a:t>
            </a:r>
            <a:r>
              <a:rPr lang="en-US" dirty="0" smtClean="0">
                <a:latin typeface="Times New Roman" panose="02020603050405020304" pitchFamily="18" charset="0"/>
                <a:cs typeface="Times New Roman" panose="02020603050405020304" pitchFamily="18" charset="0"/>
              </a:rPr>
              <a:t>right, </a:t>
            </a:r>
            <a:r>
              <a:rPr lang="en-US" dirty="0">
                <a:latin typeface="Times New Roman" panose="02020603050405020304" pitchFamily="18" charset="0"/>
                <a:cs typeface="Times New Roman" panose="02020603050405020304" pitchFamily="18" charset="0"/>
              </a:rPr>
              <a:t>i.e. </a:t>
            </a:r>
            <a:r>
              <a:rPr lang="en-US" dirty="0" smtClean="0">
                <a:latin typeface="Times New Roman" panose="02020603050405020304" pitchFamily="18" charset="0"/>
                <a:cs typeface="Times New Roman" panose="02020603050405020304" pitchFamily="18" charset="0"/>
              </a:rPr>
              <a:t>LSB </a:t>
            </a:r>
            <a:r>
              <a:rPr lang="en-US" dirty="0">
                <a:latin typeface="Times New Roman" panose="02020603050405020304" pitchFamily="18" charset="0"/>
                <a:cs typeface="Times New Roman" panose="02020603050405020304" pitchFamily="18" charset="0"/>
              </a:rPr>
              <a:t>to CF and CF to </a:t>
            </a:r>
            <a:r>
              <a:rPr lang="en-US" dirty="0" smtClean="0">
                <a:latin typeface="Times New Roman" panose="02020603050405020304" pitchFamily="18" charset="0"/>
                <a:cs typeface="Times New Roman" panose="02020603050405020304" pitchFamily="18" charset="0"/>
              </a:rPr>
              <a:t>MSB</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62</a:t>
            </a:fld>
            <a:endParaRPr lang="en-US"/>
          </a:p>
        </p:txBody>
      </p:sp>
    </p:spTree>
    <p:extLst>
      <p:ext uri="{BB962C8B-B14F-4D97-AF65-F5344CB8AC3E}">
        <p14:creationId xmlns:p14="http://schemas.microsoft.com/office/powerpoint/2010/main" val="84208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SHL and SHR</a:t>
            </a:r>
            <a:endParaRPr lang="en-US"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63</a:t>
            </a:fld>
            <a:endParaRPr lang="en-US"/>
          </a:p>
        </p:txBody>
      </p:sp>
      <p:pic>
        <p:nvPicPr>
          <p:cNvPr id="120833" name="Picture 1"/>
          <p:cNvPicPr>
            <a:picLocks noGrp="1" noChangeAspect="1" noChangeArrowheads="1"/>
          </p:cNvPicPr>
          <p:nvPr>
            <p:ph idx="1"/>
          </p:nvPr>
        </p:nvPicPr>
        <p:blipFill>
          <a:blip r:embed="rId2"/>
          <a:srcRect/>
          <a:stretch>
            <a:fillRect/>
          </a:stretch>
        </p:blipFill>
        <p:spPr bwMode="auto">
          <a:xfrm>
            <a:off x="785786" y="2953544"/>
            <a:ext cx="8001056" cy="2475720"/>
          </a:xfrm>
          <a:prstGeom prst="rect">
            <a:avLst/>
          </a:prstGeom>
          <a:noFill/>
          <a:ln w="9525">
            <a:noFill/>
            <a:miter lim="800000"/>
            <a:headEnd/>
            <a:tailEnd/>
          </a:ln>
          <a:effectLst/>
        </p:spPr>
      </p:pic>
    </p:spTree>
    <p:extLst>
      <p:ext uri="{BB962C8B-B14F-4D97-AF65-F5344CB8AC3E}">
        <p14:creationId xmlns:p14="http://schemas.microsoft.com/office/powerpoint/2010/main" val="418085921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64</a:t>
            </a:fld>
            <a:endParaRPr lang="en-US"/>
          </a:p>
        </p:txBody>
      </p:sp>
      <p:pic>
        <p:nvPicPr>
          <p:cNvPr id="216066" name="Picture 2"/>
          <p:cNvPicPr>
            <a:picLocks noGrp="1" noChangeAspect="1" noChangeArrowheads="1"/>
          </p:cNvPicPr>
          <p:nvPr>
            <p:ph idx="1"/>
          </p:nvPr>
        </p:nvPicPr>
        <p:blipFill>
          <a:blip r:embed="rId2"/>
          <a:srcRect/>
          <a:stretch>
            <a:fillRect/>
          </a:stretch>
        </p:blipFill>
        <p:spPr bwMode="auto">
          <a:xfrm>
            <a:off x="500034" y="3077369"/>
            <a:ext cx="6572296" cy="2709085"/>
          </a:xfrm>
          <a:prstGeom prst="rect">
            <a:avLst/>
          </a:prstGeom>
          <a:noFill/>
          <a:ln w="9525">
            <a:noFill/>
            <a:miter lim="800000"/>
            <a:headEnd/>
            <a:tailEnd/>
          </a:ln>
          <a:effectLst/>
        </p:spPr>
      </p:pic>
    </p:spTree>
    <p:extLst>
      <p:ext uri="{BB962C8B-B14F-4D97-AF65-F5344CB8AC3E}">
        <p14:creationId xmlns:p14="http://schemas.microsoft.com/office/powerpoint/2010/main" val="356589806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65</a:t>
            </a:fld>
            <a:endParaRPr lang="en-US"/>
          </a:p>
        </p:txBody>
      </p:sp>
      <p:pic>
        <p:nvPicPr>
          <p:cNvPr id="217090" name="Picture 2"/>
          <p:cNvPicPr>
            <a:picLocks noGrp="1" noChangeAspect="1" noChangeArrowheads="1"/>
          </p:cNvPicPr>
          <p:nvPr>
            <p:ph idx="1"/>
          </p:nvPr>
        </p:nvPicPr>
        <p:blipFill>
          <a:blip r:embed="rId2"/>
          <a:srcRect/>
          <a:stretch>
            <a:fillRect/>
          </a:stretch>
        </p:blipFill>
        <p:spPr bwMode="auto">
          <a:xfrm>
            <a:off x="357158" y="1357298"/>
            <a:ext cx="8358246" cy="5000659"/>
          </a:xfrm>
          <a:prstGeom prst="rect">
            <a:avLst/>
          </a:prstGeom>
          <a:noFill/>
          <a:ln w="9525">
            <a:noFill/>
            <a:miter lim="800000"/>
            <a:headEnd/>
            <a:tailEnd/>
          </a:ln>
          <a:effectLst/>
        </p:spPr>
      </p:pic>
    </p:spTree>
    <p:extLst>
      <p:ext uri="{BB962C8B-B14F-4D97-AF65-F5344CB8AC3E}">
        <p14:creationId xmlns:p14="http://schemas.microsoft.com/office/powerpoint/2010/main" val="20767019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8229600" cy="220886"/>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Instruction </a:t>
            </a:r>
            <a:r>
              <a:rPr lang="en-US" sz="3600" dirty="0">
                <a:solidFill>
                  <a:srgbClr val="FF0000"/>
                </a:solidFill>
                <a:latin typeface="Times New Roman" panose="02020603050405020304" pitchFamily="18" charset="0"/>
                <a:cs typeface="Times New Roman" panose="02020603050405020304" pitchFamily="18" charset="0"/>
              </a:rPr>
              <a:t>Formats</a:t>
            </a:r>
            <a:br>
              <a:rPr lang="en-US" sz="36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(Types of instruction based on the address field)</a:t>
            </a:r>
          </a:p>
        </p:txBody>
      </p:sp>
      <p:sp>
        <p:nvSpPr>
          <p:cNvPr id="3" name="Content Placeholder 2"/>
          <p:cNvSpPr>
            <a:spLocks noGrp="1"/>
          </p:cNvSpPr>
          <p:nvPr>
            <p:ph idx="1"/>
          </p:nvPr>
        </p:nvSpPr>
        <p:spPr>
          <a:xfrm>
            <a:off x="446026" y="1985640"/>
            <a:ext cx="8229600" cy="4525963"/>
          </a:xfrm>
        </p:spPr>
        <p:txBody>
          <a:bodyPr>
            <a:normAutofit/>
          </a:bodyPr>
          <a:lstStyle/>
          <a:p>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instruction in computer comprises of groups </a:t>
            </a:r>
            <a:r>
              <a:rPr lang="en-US" sz="2800" dirty="0" smtClean="0">
                <a:latin typeface="Times New Roman" panose="02020603050405020304" pitchFamily="18" charset="0"/>
                <a:cs typeface="Times New Roman" panose="02020603050405020304" pitchFamily="18" charset="0"/>
              </a:rPr>
              <a:t>of fields</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These field contains different information </a:t>
            </a:r>
          </a:p>
          <a:p>
            <a:r>
              <a:rPr lang="en-US" sz="2800" dirty="0">
                <a:latin typeface="Times New Roman" panose="02020603050405020304" pitchFamily="18" charset="0"/>
                <a:cs typeface="Times New Roman" panose="02020603050405020304" pitchFamily="18" charset="0"/>
              </a:rPr>
              <a:t>The most common fields are:</a:t>
            </a:r>
          </a:p>
          <a:p>
            <a:pPr marL="0" indent="0">
              <a:buNone/>
            </a:pPr>
            <a:r>
              <a:rPr lang="en-US" sz="2800" dirty="0">
                <a:latin typeface="Times New Roman" panose="02020603050405020304" pitchFamily="18" charset="0"/>
                <a:cs typeface="Times New Roman" panose="02020603050405020304" pitchFamily="18" charset="0"/>
              </a:rPr>
              <a:t>	Operation field : specifies the operation to be 		performed like addition. </a:t>
            </a:r>
          </a:p>
          <a:p>
            <a:pPr marL="0" indent="0">
              <a:buNone/>
            </a:pPr>
            <a:r>
              <a:rPr lang="en-US" sz="2800" dirty="0">
                <a:latin typeface="Times New Roman" panose="02020603050405020304" pitchFamily="18" charset="0"/>
                <a:cs typeface="Times New Roman" panose="02020603050405020304" pitchFamily="18" charset="0"/>
              </a:rPr>
              <a:t>	Address field : contain the location of 			operand</a:t>
            </a:r>
          </a:p>
          <a:p>
            <a:pPr marL="0" indent="0">
              <a:buNone/>
            </a:pPr>
            <a:r>
              <a:rPr lang="en-US" sz="2800" dirty="0">
                <a:latin typeface="Times New Roman" panose="02020603050405020304" pitchFamily="18" charset="0"/>
                <a:cs typeface="Times New Roman" panose="02020603050405020304" pitchFamily="18" charset="0"/>
              </a:rPr>
              <a:t>	Mode field : specifies how to find the operand</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66</a:t>
            </a:fld>
            <a:endParaRPr lang="en-US"/>
          </a:p>
        </p:txBody>
      </p:sp>
    </p:spTree>
    <p:extLst>
      <p:ext uri="{BB962C8B-B14F-4D97-AF65-F5344CB8AC3E}">
        <p14:creationId xmlns:p14="http://schemas.microsoft.com/office/powerpoint/2010/main" val="1647509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instruction is of various length depending upon the number of addresses it contain.</a:t>
            </a:r>
          </a:p>
          <a:p>
            <a:r>
              <a:rPr lang="en-US" sz="2800" dirty="0">
                <a:latin typeface="Times New Roman" panose="02020603050405020304" pitchFamily="18" charset="0"/>
                <a:cs typeface="Times New Roman" panose="02020603050405020304" pitchFamily="18" charset="0"/>
              </a:rPr>
              <a:t>On the basis of number of address, instruction are classified as:</a:t>
            </a:r>
          </a:p>
          <a:p>
            <a:pPr lvl="1"/>
            <a:r>
              <a:rPr lang="en-US" b="1" dirty="0">
                <a:latin typeface="Times New Roman" panose="02020603050405020304" pitchFamily="18" charset="0"/>
                <a:cs typeface="Times New Roman" panose="02020603050405020304" pitchFamily="18" charset="0"/>
              </a:rPr>
              <a:t>Zero Address Instructions</a:t>
            </a:r>
          </a:p>
          <a:p>
            <a:pPr lvl="1"/>
            <a:r>
              <a:rPr lang="en-US" b="1" dirty="0">
                <a:latin typeface="Times New Roman" panose="02020603050405020304" pitchFamily="18" charset="0"/>
                <a:cs typeface="Times New Roman" panose="02020603050405020304" pitchFamily="18" charset="0"/>
              </a:rPr>
              <a:t>One Address Instructions</a:t>
            </a:r>
          </a:p>
          <a:p>
            <a:pPr lvl="1"/>
            <a:r>
              <a:rPr lang="en-US" b="1" dirty="0">
                <a:latin typeface="Times New Roman" panose="02020603050405020304" pitchFamily="18" charset="0"/>
                <a:cs typeface="Times New Roman" panose="02020603050405020304" pitchFamily="18" charset="0"/>
              </a:rPr>
              <a:t>Two Address Instructions</a:t>
            </a:r>
          </a:p>
          <a:p>
            <a:pPr lvl="1"/>
            <a:r>
              <a:rPr lang="en-US" b="1" dirty="0">
                <a:latin typeface="Times New Roman" panose="02020603050405020304" pitchFamily="18" charset="0"/>
                <a:cs typeface="Times New Roman" panose="02020603050405020304" pitchFamily="18" charset="0"/>
              </a:rPr>
              <a:t>Three Address Instructions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67</a:t>
            </a:fld>
            <a:endParaRPr lang="en-US"/>
          </a:p>
        </p:txBody>
      </p:sp>
    </p:spTree>
    <p:extLst>
      <p:ext uri="{BB962C8B-B14F-4D97-AF65-F5344CB8AC3E}">
        <p14:creationId xmlns:p14="http://schemas.microsoft.com/office/powerpoint/2010/main" val="3646294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68" y="745555"/>
            <a:ext cx="8229600" cy="739229"/>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Three </a:t>
            </a:r>
            <a:r>
              <a:rPr lang="en-US" sz="3600" dirty="0">
                <a:solidFill>
                  <a:srgbClr val="FF0000"/>
                </a:solidFill>
                <a:latin typeface="Times New Roman" panose="02020603050405020304" pitchFamily="18" charset="0"/>
                <a:cs typeface="Times New Roman" panose="02020603050405020304" pitchFamily="18" charset="0"/>
              </a:rPr>
              <a:t>Address Instruction</a:t>
            </a:r>
          </a:p>
        </p:txBody>
      </p:sp>
      <p:sp>
        <p:nvSpPr>
          <p:cNvPr id="4" name="Slide Number Placeholder 3"/>
          <p:cNvSpPr>
            <a:spLocks noGrp="1"/>
          </p:cNvSpPr>
          <p:nvPr>
            <p:ph type="sldNum" sz="quarter" idx="12"/>
          </p:nvPr>
        </p:nvSpPr>
        <p:spPr/>
        <p:txBody>
          <a:bodyPr/>
          <a:lstStyle/>
          <a:p>
            <a:fld id="{A1A6BA4E-CDAE-4DEF-A7CA-99055C502B84}" type="slidenum">
              <a:rPr lang="en-US" smtClean="0"/>
              <a:pPr/>
              <a:t>68</a:t>
            </a:fld>
            <a:endParaRPr lang="en-US"/>
          </a:p>
        </p:txBody>
      </p:sp>
      <p:sp>
        <p:nvSpPr>
          <p:cNvPr id="7" name="Rectangle 4"/>
          <p:cNvSpPr>
            <a:spLocks noChangeArrowheads="1"/>
          </p:cNvSpPr>
          <p:nvPr/>
        </p:nvSpPr>
        <p:spPr bwMode="auto">
          <a:xfrm>
            <a:off x="381568" y="2276872"/>
            <a:ext cx="8382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sz="2800" dirty="0">
                <a:latin typeface="Times New Roman" panose="02020603050405020304" pitchFamily="18" charset="0"/>
                <a:cs typeface="Times New Roman" panose="02020603050405020304" pitchFamily="18" charset="0"/>
              </a:rPr>
              <a:t>Syntax: Operation </a:t>
            </a:r>
            <a:r>
              <a:rPr lang="en-US" sz="2800" dirty="0" smtClean="0">
                <a:latin typeface="Times New Roman" panose="02020603050405020304" pitchFamily="18" charset="0"/>
                <a:cs typeface="Times New Roman" panose="02020603050405020304" pitchFamily="18" charset="0"/>
              </a:rPr>
              <a:t>destination, source </a:t>
            </a:r>
            <a:r>
              <a:rPr lang="en-US" sz="2800" dirty="0">
                <a:latin typeface="Times New Roman" panose="02020603050405020304" pitchFamily="18" charset="0"/>
                <a:cs typeface="Times New Roman" panose="02020603050405020304" pitchFamily="18" charset="0"/>
              </a:rPr>
              <a:t>1, source 2, </a:t>
            </a:r>
            <a:endParaRPr lang="en-US" sz="2800" dirty="0" smtClean="0">
              <a:latin typeface="Times New Roman" panose="02020603050405020304" pitchFamily="18" charset="0"/>
              <a:cs typeface="Times New Roman" panose="02020603050405020304" pitchFamily="18" charset="0"/>
            </a:endParaRPr>
          </a:p>
          <a:p>
            <a:pPr>
              <a:buFontTx/>
              <a:buChar char="•"/>
            </a:pPr>
            <a:r>
              <a:rPr lang="en-US" sz="2800" dirty="0" err="1" smtClean="0">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ADD D,E,F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where </a:t>
            </a:r>
            <a:r>
              <a:rPr lang="en-US" sz="2800" dirty="0">
                <a:latin typeface="Times New Roman" panose="02020603050405020304" pitchFamily="18" charset="0"/>
                <a:cs typeface="Times New Roman" panose="02020603050405020304" pitchFamily="18" charset="0"/>
              </a:rPr>
              <a:t>D,E,F are memory location</a:t>
            </a:r>
          </a:p>
          <a:p>
            <a:pPr>
              <a:buFontTx/>
              <a:buChar char="•"/>
            </a:pPr>
            <a:r>
              <a:rPr lang="en-US" sz="2800" dirty="0">
                <a:latin typeface="Times New Roman" panose="02020603050405020304" pitchFamily="18" charset="0"/>
                <a:cs typeface="Times New Roman" panose="02020603050405020304" pitchFamily="18" charset="0"/>
              </a:rPr>
              <a:t>Advantage: Single instruction can perform the complete operation</a:t>
            </a:r>
          </a:p>
          <a:p>
            <a:pPr>
              <a:buFontTx/>
              <a:buChar char="•"/>
            </a:pPr>
            <a:r>
              <a:rPr lang="en-US" sz="2800" dirty="0">
                <a:latin typeface="Times New Roman" panose="02020603050405020304" pitchFamily="18" charset="0"/>
                <a:cs typeface="Times New Roman" panose="02020603050405020304" pitchFamily="18" charset="0"/>
              </a:rPr>
              <a:t>Disadvantage : Instruction code will be too large to fit in one word location in memory</a:t>
            </a:r>
          </a:p>
        </p:txBody>
      </p:sp>
    </p:spTree>
    <p:extLst>
      <p:ext uri="{BB962C8B-B14F-4D97-AF65-F5344CB8AC3E}">
        <p14:creationId xmlns:p14="http://schemas.microsoft.com/office/powerpoint/2010/main" val="3051649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68" y="745555"/>
            <a:ext cx="8229600" cy="739229"/>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Three </a:t>
            </a:r>
            <a:r>
              <a:rPr lang="en-US" sz="3600" dirty="0">
                <a:solidFill>
                  <a:srgbClr val="FF0000"/>
                </a:solidFill>
                <a:latin typeface="Times New Roman" panose="02020603050405020304" pitchFamily="18" charset="0"/>
                <a:cs typeface="Times New Roman" panose="02020603050405020304" pitchFamily="18" charset="0"/>
              </a:rPr>
              <a:t>Address Instruction</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This has three address field to specify a </a:t>
            </a:r>
            <a:r>
              <a:rPr lang="en-US" sz="2400" dirty="0" smtClean="0">
                <a:latin typeface="Times New Roman" panose="02020603050405020304" pitchFamily="18" charset="0"/>
                <a:cs typeface="Times New Roman" panose="02020603050405020304" pitchFamily="18" charset="0"/>
              </a:rPr>
              <a:t>register or </a:t>
            </a:r>
            <a:r>
              <a:rPr lang="en-US" sz="2400" dirty="0">
                <a:latin typeface="Times New Roman" panose="02020603050405020304" pitchFamily="18" charset="0"/>
                <a:cs typeface="Times New Roman" panose="02020603050405020304" pitchFamily="18" charset="0"/>
              </a:rPr>
              <a:t>a memory location</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Program </a:t>
            </a:r>
            <a:r>
              <a:rPr lang="en-US" sz="2400" dirty="0">
                <a:latin typeface="Times New Roman" panose="02020603050405020304" pitchFamily="18" charset="0"/>
                <a:cs typeface="Times New Roman" panose="02020603050405020304" pitchFamily="18" charset="0"/>
              </a:rPr>
              <a:t>created are much short in size </a:t>
            </a:r>
          </a:p>
          <a:p>
            <a:pPr marL="0" indent="0">
              <a:buNone/>
            </a:pPr>
            <a:r>
              <a:rPr lang="en-US" sz="2400" dirty="0">
                <a:latin typeface="Times New Roman" panose="02020603050405020304" pitchFamily="18" charset="0"/>
                <a:cs typeface="Times New Roman" panose="02020603050405020304" pitchFamily="18" charset="0"/>
              </a:rPr>
              <a:t>creation of program much easier </a:t>
            </a:r>
          </a:p>
          <a:p>
            <a:pPr marL="0" indent="0">
              <a:buNone/>
            </a:pPr>
            <a:r>
              <a:rPr lang="en-US" sz="2400" dirty="0">
                <a:latin typeface="Times New Roman" panose="02020603050405020304" pitchFamily="18" charset="0"/>
                <a:cs typeface="Times New Roman" panose="02020603050405020304" pitchFamily="18" charset="0"/>
              </a:rPr>
              <a:t>does not mean that program will run much </a:t>
            </a:r>
            <a:r>
              <a:rPr lang="en-US" sz="2400" dirty="0" smtClean="0">
                <a:latin typeface="Times New Roman" panose="02020603050405020304" pitchFamily="18" charset="0"/>
                <a:cs typeface="Times New Roman" panose="02020603050405020304" pitchFamily="18" charset="0"/>
              </a:rPr>
              <a:t>faster</a:t>
            </a:r>
          </a:p>
          <a:p>
            <a:pPr algn="just"/>
            <a:r>
              <a:rPr lang="en-US" sz="2400" dirty="0"/>
              <a:t>Suppose we would like to use a single machine instruction to perform the following addition operation:</a:t>
            </a:r>
          </a:p>
          <a:p>
            <a:pPr algn="ctr"/>
            <a:r>
              <a:rPr lang="en-US" sz="2400" dirty="0">
                <a:solidFill>
                  <a:srgbClr val="FF0000"/>
                </a:solidFill>
              </a:rPr>
              <a:t>S</a:t>
            </a:r>
            <a:r>
              <a:rPr lang="en-US" sz="2400" dirty="0"/>
              <a:t> </a:t>
            </a:r>
            <a:r>
              <a:rPr lang="en-US" sz="2400" dirty="0">
                <a:sym typeface="Wingdings" pitchFamily="2" charset="2"/>
              </a:rPr>
              <a:t></a:t>
            </a:r>
            <a:r>
              <a:rPr lang="en-US" sz="2400" dirty="0"/>
              <a:t> [</a:t>
            </a:r>
            <a:r>
              <a:rPr lang="en-US" sz="2400" dirty="0">
                <a:solidFill>
                  <a:srgbClr val="0000FF"/>
                </a:solidFill>
              </a:rPr>
              <a:t>P</a:t>
            </a:r>
            <a:r>
              <a:rPr lang="en-US" sz="2400" dirty="0"/>
              <a:t>] + [</a:t>
            </a:r>
            <a:r>
              <a:rPr lang="en-US" sz="2400" dirty="0">
                <a:solidFill>
                  <a:srgbClr val="0000FF"/>
                </a:solidFill>
              </a:rPr>
              <a:t>Q</a:t>
            </a:r>
            <a:r>
              <a:rPr lang="en-US" sz="2400" dirty="0"/>
              <a:t>]</a:t>
            </a:r>
          </a:p>
          <a:p>
            <a:pPr algn="just"/>
            <a:r>
              <a:rPr lang="en-US" sz="2400" dirty="0"/>
              <a:t>	We will have to use a </a:t>
            </a:r>
            <a:r>
              <a:rPr lang="en-US" sz="2400" b="1" dirty="0"/>
              <a:t>three – address instruction</a:t>
            </a:r>
            <a:r>
              <a:rPr lang="en-US" sz="2400" dirty="0"/>
              <a:t> to carry out addition and to store the sum in a third variable </a:t>
            </a:r>
            <a:r>
              <a:rPr lang="en-US" sz="2400" dirty="0">
                <a:solidFill>
                  <a:srgbClr val="FF0000"/>
                </a:solidFill>
              </a:rPr>
              <a:t>S</a:t>
            </a:r>
            <a:r>
              <a:rPr lang="en-US" sz="2400" dirty="0"/>
              <a:t>. </a:t>
            </a:r>
          </a:p>
          <a:p>
            <a:pPr algn="just"/>
            <a:endParaRPr lang="en-US" sz="1600" dirty="0"/>
          </a:p>
          <a:p>
            <a:pPr algn="just">
              <a:buFont typeface="Wingdings" pitchFamily="2" charset="2"/>
              <a:buChar char="Ø"/>
            </a:pPr>
            <a:r>
              <a:rPr lang="en-US" sz="2400" dirty="0"/>
              <a:t> Then three address instruction to perform addition is:	</a:t>
            </a:r>
          </a:p>
          <a:p>
            <a:pPr algn="ctr">
              <a:buFont typeface="Wingdings" pitchFamily="2" charset="2"/>
              <a:buNone/>
            </a:pPr>
            <a:r>
              <a:rPr lang="en-US" sz="2400" dirty="0">
                <a:solidFill>
                  <a:srgbClr val="00CC00"/>
                </a:solidFill>
              </a:rPr>
              <a:t>Add</a:t>
            </a:r>
            <a:r>
              <a:rPr lang="en-US" sz="2400" dirty="0">
                <a:solidFill>
                  <a:srgbClr val="0000FF"/>
                </a:solidFill>
              </a:rPr>
              <a:t> </a:t>
            </a:r>
            <a:r>
              <a:rPr lang="en-US" sz="2400" dirty="0" smtClean="0">
                <a:solidFill>
                  <a:srgbClr val="0000FF"/>
                </a:solidFill>
              </a:rPr>
              <a:t>S,P</a:t>
            </a:r>
            <a:r>
              <a:rPr lang="en-US" sz="2400" dirty="0">
                <a:solidFill>
                  <a:srgbClr val="0000FF"/>
                </a:solidFill>
              </a:rPr>
              <a:t>, </a:t>
            </a:r>
            <a:r>
              <a:rPr lang="en-US" sz="2400" dirty="0" smtClean="0">
                <a:solidFill>
                  <a:srgbClr val="0000FF"/>
                </a:solidFill>
              </a:rPr>
              <a:t>Q</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Evaluate (A+B) </a:t>
            </a:r>
            <a:r>
              <a:rPr lang="en-US" sz="2400" dirty="0">
                <a:latin typeface="Times New Roman" panose="02020603050405020304" pitchFamily="18" charset="0"/>
                <a:cs typeface="Times New Roman" panose="02020603050405020304" pitchFamily="18" charset="0"/>
                <a:sym typeface="Symbol" pitchFamily="18" charset="2"/>
              </a:rPr>
              <a:t> (C+D)</a:t>
            </a:r>
          </a:p>
          <a:p>
            <a:pPr marL="0" indent="0">
              <a:buNone/>
            </a:pPr>
            <a:r>
              <a:rPr lang="en-US" sz="2400" dirty="0">
                <a:latin typeface="Times New Roman" panose="02020603050405020304" pitchFamily="18" charset="0"/>
                <a:cs typeface="Times New Roman" panose="02020603050405020304" pitchFamily="18" charset="0"/>
                <a:sym typeface="Symbol" pitchFamily="18" charset="2"/>
              </a:rPr>
              <a:t>Using Three address Instruction</a:t>
            </a:r>
          </a:p>
          <a:p>
            <a:pPr marL="514350" indent="-514350">
              <a:buAutoNum type="arabicPeriod"/>
            </a:pPr>
            <a:r>
              <a:rPr lang="en-US" sz="2400" dirty="0">
                <a:latin typeface="Times New Roman" panose="02020603050405020304" pitchFamily="18" charset="0"/>
                <a:cs typeface="Times New Roman" panose="02020603050405020304" pitchFamily="18" charset="0"/>
              </a:rPr>
              <a:t>ADD R1,A,B		;R1=M[A]+M[B]</a:t>
            </a:r>
          </a:p>
          <a:p>
            <a:pPr marL="514350" indent="-514350">
              <a:buFont typeface="Arial" pitchFamily="34" charset="0"/>
              <a:buAutoNum type="arabicPeriod"/>
            </a:pPr>
            <a:r>
              <a:rPr lang="en-US" sz="2400" dirty="0">
                <a:latin typeface="Times New Roman" panose="02020603050405020304" pitchFamily="18" charset="0"/>
                <a:cs typeface="Times New Roman" panose="02020603050405020304" pitchFamily="18" charset="0"/>
              </a:rPr>
              <a:t>ADD R2,C,D		;R2=M[C]+M[D]</a:t>
            </a:r>
          </a:p>
          <a:p>
            <a:pPr marL="514350" indent="-514350">
              <a:buFont typeface="Arial" pitchFamily="34" charset="0"/>
              <a:buAutoNum type="arabicPeriod"/>
            </a:pPr>
            <a:r>
              <a:rPr lang="en-US" sz="2400" dirty="0">
                <a:latin typeface="Times New Roman" panose="02020603050405020304" pitchFamily="18" charset="0"/>
                <a:cs typeface="Times New Roman" panose="02020603050405020304" pitchFamily="18" charset="0"/>
              </a:rPr>
              <a:t>MUL X,R1,R2		;M[X]=R1*R2</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69</a:t>
            </a:fld>
            <a:endParaRPr lang="en-US"/>
          </a:p>
        </p:txBody>
      </p:sp>
    </p:spTree>
    <p:extLst>
      <p:ext uri="{BB962C8B-B14F-4D97-AF65-F5344CB8AC3E}">
        <p14:creationId xmlns:p14="http://schemas.microsoft.com/office/powerpoint/2010/main" val="400659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509636"/>
            <a:ext cx="8229600" cy="1008112"/>
          </a:xfrm>
        </p:spPr>
        <p:txBody>
          <a:bodyPr>
            <a:noAutofit/>
          </a:bodyPr>
          <a:lstStyle/>
          <a:p>
            <a:r>
              <a:rPr lang="en-GB" sz="3600" dirty="0">
                <a:solidFill>
                  <a:srgbClr val="FF0000"/>
                </a:solidFill>
                <a:latin typeface="Times New Roman" panose="02020603050405020304" pitchFamily="18" charset="0"/>
                <a:cs typeface="Times New Roman" panose="02020603050405020304" pitchFamily="18" charset="0"/>
              </a:rPr>
              <a:t/>
            </a:r>
            <a:br>
              <a:rPr lang="en-GB" sz="3600" dirty="0">
                <a:solidFill>
                  <a:srgbClr val="FF0000"/>
                </a:solidFill>
                <a:latin typeface="Times New Roman" panose="02020603050405020304" pitchFamily="18" charset="0"/>
                <a:cs typeface="Times New Roman" panose="02020603050405020304" pitchFamily="18" charset="0"/>
              </a:rPr>
            </a:br>
            <a:r>
              <a:rPr lang="en-GB" sz="3600" dirty="0">
                <a:solidFill>
                  <a:srgbClr val="FF0000"/>
                </a:solidFill>
                <a:latin typeface="Times New Roman" panose="02020603050405020304" pitchFamily="18" charset="0"/>
                <a:cs typeface="Times New Roman" panose="02020603050405020304" pitchFamily="18" charset="0"/>
              </a:rPr>
              <a:t>Functions</a:t>
            </a:r>
          </a:p>
        </p:txBody>
      </p:sp>
      <p:sp>
        <p:nvSpPr>
          <p:cNvPr id="88067" name="Rectangle 3"/>
          <p:cNvSpPr>
            <a:spLocks noGrp="1" noChangeArrowheads="1"/>
          </p:cNvSpPr>
          <p:nvPr>
            <p:ph idx="1"/>
          </p:nvPr>
        </p:nvSpPr>
        <p:spPr>
          <a:xfrm>
            <a:off x="457200" y="1798637"/>
            <a:ext cx="8229600" cy="4525963"/>
          </a:xfrm>
        </p:spPr>
        <p:txBody>
          <a:bodyPr>
            <a:normAutofit/>
          </a:bodyPr>
          <a:lstStyle/>
          <a:p>
            <a:r>
              <a:rPr lang="en-GB" sz="2800" b="1" dirty="0">
                <a:latin typeface="Times New Roman" panose="02020603050405020304" pitchFamily="18" charset="0"/>
                <a:cs typeface="Times New Roman" panose="02020603050405020304" pitchFamily="18" charset="0"/>
              </a:rPr>
              <a:t>ALL computer functions are:</a:t>
            </a:r>
          </a:p>
          <a:p>
            <a:endParaRPr lang="en-GB" sz="2800" b="1" dirty="0">
              <a:latin typeface="Times New Roman" panose="02020603050405020304" pitchFamily="18" charset="0"/>
              <a:cs typeface="Times New Roman" panose="02020603050405020304" pitchFamily="18" charset="0"/>
            </a:endParaRPr>
          </a:p>
          <a:p>
            <a:pPr lvl="1"/>
            <a:r>
              <a:rPr lang="en-GB" b="1" dirty="0">
                <a:latin typeface="Times New Roman" panose="02020603050405020304" pitchFamily="18" charset="0"/>
                <a:cs typeface="Times New Roman" panose="02020603050405020304" pitchFamily="18" charset="0"/>
              </a:rPr>
              <a:t>Data PROCESSING</a:t>
            </a:r>
          </a:p>
          <a:p>
            <a:pPr lvl="1"/>
            <a:r>
              <a:rPr lang="en-GB" b="1" dirty="0">
                <a:latin typeface="Times New Roman" panose="02020603050405020304" pitchFamily="18" charset="0"/>
                <a:cs typeface="Times New Roman" panose="02020603050405020304" pitchFamily="18" charset="0"/>
              </a:rPr>
              <a:t>Data STORAGE</a:t>
            </a:r>
          </a:p>
          <a:p>
            <a:pPr lvl="1"/>
            <a:r>
              <a:rPr lang="en-GB" b="1" dirty="0">
                <a:latin typeface="Times New Roman" panose="02020603050405020304" pitchFamily="18" charset="0"/>
                <a:cs typeface="Times New Roman" panose="02020603050405020304" pitchFamily="18" charset="0"/>
              </a:rPr>
              <a:t>Data MOVEMENT</a:t>
            </a:r>
          </a:p>
          <a:p>
            <a:pPr lvl="1"/>
            <a:r>
              <a:rPr lang="en-GB" b="1" dirty="0">
                <a:latin typeface="Times New Roman" panose="02020603050405020304" pitchFamily="18" charset="0"/>
                <a:cs typeface="Times New Roman" panose="02020603050405020304" pitchFamily="18" charset="0"/>
              </a:rPr>
              <a:t>CONTROL</a:t>
            </a:r>
          </a:p>
          <a:p>
            <a:pPr marL="0" indent="0">
              <a:buNone/>
            </a:pPr>
            <a:endParaRPr lang="en-GB" sz="2800" b="1" dirty="0">
              <a:latin typeface="Times New Roman" panose="02020603050405020304" pitchFamily="18" charset="0"/>
              <a:cs typeface="Times New Roman" panose="02020603050405020304" pitchFamily="18" charset="0"/>
            </a:endParaRPr>
          </a:p>
        </p:txBody>
      </p:sp>
      <p:sp>
        <p:nvSpPr>
          <p:cNvPr id="88068" name="Text Box 4"/>
          <p:cNvSpPr txBox="1">
            <a:spLocks noChangeArrowheads="1"/>
          </p:cNvSpPr>
          <p:nvPr/>
        </p:nvSpPr>
        <p:spPr bwMode="auto">
          <a:xfrm>
            <a:off x="4800600" y="3469121"/>
            <a:ext cx="2819400" cy="466725"/>
          </a:xfrm>
          <a:prstGeom prst="rect">
            <a:avLst/>
          </a:prstGeom>
          <a:solidFill>
            <a:srgbClr val="FFFF99"/>
          </a:solidFill>
          <a:ln w="9525">
            <a:solidFill>
              <a:schemeClr val="tx1"/>
            </a:solidFill>
            <a:miter lim="800000"/>
            <a:headEnd/>
            <a:tailEnd/>
          </a:ln>
          <a:effectLst/>
        </p:spPr>
        <p:txBody>
          <a:bodyPr>
            <a:spAutoFit/>
          </a:bodyPr>
          <a:lstStyle/>
          <a:p>
            <a:pPr algn="ctr" eaLnBrk="0" hangingPunct="0">
              <a:spcBef>
                <a:spcPct val="50000"/>
              </a:spcBef>
            </a:pPr>
            <a:r>
              <a:rPr lang="en-US" sz="2400" dirty="0">
                <a:latin typeface="Times New Roman" pitchFamily="18" charset="0"/>
              </a:rPr>
              <a:t>Data  =  Information</a:t>
            </a:r>
          </a:p>
        </p:txBody>
      </p:sp>
      <p:sp>
        <p:nvSpPr>
          <p:cNvPr id="88069" name="AutoShape 5"/>
          <p:cNvSpPr>
            <a:spLocks/>
          </p:cNvSpPr>
          <p:nvPr/>
        </p:nvSpPr>
        <p:spPr bwMode="auto">
          <a:xfrm>
            <a:off x="4038600" y="2945246"/>
            <a:ext cx="609600" cy="1447800"/>
          </a:xfrm>
          <a:prstGeom prst="rightBrace">
            <a:avLst>
              <a:gd name="adj1" fmla="val 19792"/>
              <a:gd name="adj2" fmla="val 50000"/>
            </a:avLst>
          </a:prstGeom>
          <a:noFill/>
          <a:ln w="9525">
            <a:solidFill>
              <a:srgbClr val="000000"/>
            </a:solidFill>
            <a:round/>
            <a:headEnd/>
            <a:tailEnd/>
          </a:ln>
          <a:effectLst/>
        </p:spPr>
        <p:txBody>
          <a:bodyPr wrap="none" anchor="ctr"/>
          <a:lstStyle/>
          <a:p>
            <a:endParaRPr lang="en-US"/>
          </a:p>
        </p:txBody>
      </p:sp>
      <p:sp>
        <p:nvSpPr>
          <p:cNvPr id="88070" name="Line 6"/>
          <p:cNvSpPr>
            <a:spLocks noChangeShapeType="1"/>
          </p:cNvSpPr>
          <p:nvPr/>
        </p:nvSpPr>
        <p:spPr bwMode="auto">
          <a:xfrm flipV="1">
            <a:off x="4114800" y="4724400"/>
            <a:ext cx="609600" cy="0"/>
          </a:xfrm>
          <a:prstGeom prst="line">
            <a:avLst/>
          </a:prstGeom>
          <a:noFill/>
          <a:ln w="9525">
            <a:solidFill>
              <a:srgbClr val="000000"/>
            </a:solidFill>
            <a:round/>
            <a:headEnd/>
            <a:tailEnd type="triangle" w="med" len="med"/>
          </a:ln>
          <a:effectLst/>
        </p:spPr>
        <p:txBody>
          <a:bodyPr/>
          <a:lstStyle/>
          <a:p>
            <a:endParaRPr lang="en-US"/>
          </a:p>
        </p:txBody>
      </p:sp>
      <p:sp>
        <p:nvSpPr>
          <p:cNvPr id="88071" name="Text Box 7"/>
          <p:cNvSpPr txBox="1">
            <a:spLocks noChangeArrowheads="1"/>
          </p:cNvSpPr>
          <p:nvPr/>
        </p:nvSpPr>
        <p:spPr bwMode="auto">
          <a:xfrm>
            <a:off x="4800600" y="4267200"/>
            <a:ext cx="2819400" cy="831850"/>
          </a:xfrm>
          <a:prstGeom prst="rect">
            <a:avLst/>
          </a:prstGeom>
          <a:solidFill>
            <a:srgbClr val="FFFF99"/>
          </a:solidFill>
          <a:ln w="9525">
            <a:solidFill>
              <a:schemeClr val="tx1"/>
            </a:solidFill>
            <a:miter lim="800000"/>
            <a:headEnd/>
            <a:tailEnd/>
          </a:ln>
          <a:effectLst/>
        </p:spPr>
        <p:txBody>
          <a:bodyPr>
            <a:spAutoFit/>
          </a:bodyPr>
          <a:lstStyle/>
          <a:p>
            <a:pPr algn="ctr" eaLnBrk="0" hangingPunct="0">
              <a:spcBef>
                <a:spcPct val="50000"/>
              </a:spcBef>
            </a:pPr>
            <a:r>
              <a:rPr lang="en-US" sz="2400" dirty="0">
                <a:latin typeface="Times New Roman" pitchFamily="18" charset="0"/>
              </a:rPr>
              <a:t>Coordinates How Information is Used</a:t>
            </a:r>
          </a:p>
        </p:txBody>
      </p:sp>
      <p:sp>
        <p:nvSpPr>
          <p:cNvPr id="2" name="Slide Number Placeholder 1"/>
          <p:cNvSpPr>
            <a:spLocks noGrp="1"/>
          </p:cNvSpPr>
          <p:nvPr>
            <p:ph type="sldNum" sz="quarter" idx="12"/>
          </p:nvPr>
        </p:nvSpPr>
        <p:spPr/>
        <p:txBody>
          <a:bodyPr/>
          <a:lstStyle/>
          <a:p>
            <a:fld id="{A1A6BA4E-CDAE-4DEF-A7CA-99055C502B84}" type="slidenum">
              <a:rPr lang="en-US" smtClean="0"/>
              <a:pPr/>
              <a:t>7</a:t>
            </a:fld>
            <a:endParaRPr lang="en-US"/>
          </a:p>
        </p:txBody>
      </p:sp>
    </p:spTree>
    <p:extLst>
      <p:ext uri="{BB962C8B-B14F-4D97-AF65-F5344CB8AC3E}">
        <p14:creationId xmlns:p14="http://schemas.microsoft.com/office/powerpoint/2010/main" val="154310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8067">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806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8069"/>
                                        </p:tgtEl>
                                        <p:attrNameLst>
                                          <p:attrName>style.visibility</p:attrName>
                                        </p:attrNameLst>
                                      </p:cBhvr>
                                      <p:to>
                                        <p:strVal val="visible"/>
                                      </p:to>
                                    </p:set>
                                    <p:animEffect transition="in" filter="fade">
                                      <p:cBhvr>
                                        <p:cTn id="22" dur="500"/>
                                        <p:tgtEl>
                                          <p:spTgt spid="880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8068"/>
                                        </p:tgtEl>
                                        <p:attrNameLst>
                                          <p:attrName>style.visibility</p:attrName>
                                        </p:attrNameLst>
                                      </p:cBhvr>
                                      <p:to>
                                        <p:strVal val="visible"/>
                                      </p:to>
                                    </p:set>
                                    <p:animEffect transition="in" filter="fade">
                                      <p:cBhvr>
                                        <p:cTn id="27" dur="500"/>
                                        <p:tgtEl>
                                          <p:spTgt spid="880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8071"/>
                                        </p:tgtEl>
                                        <p:attrNameLst>
                                          <p:attrName>style.visibility</p:attrName>
                                        </p:attrNameLst>
                                      </p:cBhvr>
                                      <p:to>
                                        <p:strVal val="visible"/>
                                      </p:to>
                                    </p:set>
                                    <p:animEffect transition="in" filter="fade">
                                      <p:cBhvr>
                                        <p:cTn id="30" dur="500"/>
                                        <p:tgtEl>
                                          <p:spTgt spid="880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8070"/>
                                        </p:tgtEl>
                                        <p:attrNameLst>
                                          <p:attrName>style.visibility</p:attrName>
                                        </p:attrNameLst>
                                      </p:cBhvr>
                                      <p:to>
                                        <p:strVal val="visible"/>
                                      </p:to>
                                    </p:set>
                                    <p:animEffect transition="in" filter="fade">
                                      <p:cBhvr>
                                        <p:cTn id="33"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P spid="88069" grpId="0" animBg="1"/>
      <p:bldP spid="88070" grpId="0" animBg="1"/>
      <p:bldP spid="8807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7" name="Rectangle 5"/>
          <p:cNvSpPr>
            <a:spLocks noChangeArrowheads="1"/>
          </p:cNvSpPr>
          <p:nvPr/>
        </p:nvSpPr>
        <p:spPr bwMode="auto">
          <a:xfrm>
            <a:off x="457200" y="1844824"/>
            <a:ext cx="800100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sz="2400" dirty="0">
                <a:latin typeface="Times New Roman" panose="02020603050405020304" pitchFamily="18" charset="0"/>
                <a:cs typeface="Times New Roman" panose="02020603050405020304" pitchFamily="18" charset="0"/>
              </a:rPr>
              <a:t>Syntax : Operation  </a:t>
            </a:r>
            <a:r>
              <a:rPr lang="en-US" sz="2400" dirty="0" smtClean="0">
                <a:latin typeface="Times New Roman" panose="02020603050405020304" pitchFamily="18" charset="0"/>
                <a:cs typeface="Times New Roman" panose="02020603050405020304" pitchFamily="18" charset="0"/>
              </a:rPr>
              <a:t>destination, source </a:t>
            </a:r>
            <a:endParaRPr lang="en-US" sz="2400" dirty="0">
              <a:latin typeface="Times New Roman" panose="02020603050405020304" pitchFamily="18" charset="0"/>
              <a:cs typeface="Times New Roman" panose="02020603050405020304" pitchFamily="18" charset="0"/>
            </a:endParaRPr>
          </a:p>
          <a:p>
            <a:pPr>
              <a:buFontTx/>
              <a:buChar char="•"/>
            </a:pP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MOVE   E,F                                   MOVE  D,F</a:t>
            </a:r>
          </a:p>
          <a:p>
            <a:pPr>
              <a:buFontTx/>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ADD    D,F         OR                       ADD </a:t>
            </a:r>
            <a:r>
              <a:rPr lang="en-US" sz="2400" dirty="0" smtClean="0">
                <a:latin typeface="Times New Roman" panose="02020603050405020304" pitchFamily="18" charset="0"/>
                <a:cs typeface="Times New Roman" panose="02020603050405020304" pitchFamily="18" charset="0"/>
              </a:rPr>
              <a:t>E,F</a:t>
            </a:r>
          </a:p>
          <a:p>
            <a:pPr>
              <a:buFont typeface="Wingdings" pitchFamily="2" charset="2"/>
              <a:buChar char="Ø"/>
              <a:tabLst>
                <a:tab pos="228600" algn="l"/>
              </a:tabLst>
            </a:pPr>
            <a:r>
              <a:rPr lang="en-US" sz="2400" dirty="0"/>
              <a:t>To perform                     </a:t>
            </a:r>
            <a:r>
              <a:rPr lang="en-US" sz="2400" dirty="0">
                <a:solidFill>
                  <a:srgbClr val="00CC00"/>
                </a:solidFill>
              </a:rPr>
              <a:t>S </a:t>
            </a:r>
            <a:r>
              <a:rPr lang="en-US" sz="2400" dirty="0">
                <a:solidFill>
                  <a:srgbClr val="00CC00"/>
                </a:solidFill>
                <a:sym typeface="Wingdings" pitchFamily="2" charset="2"/>
              </a:rPr>
              <a:t></a:t>
            </a:r>
            <a:r>
              <a:rPr lang="en-US" sz="2400" dirty="0">
                <a:solidFill>
                  <a:srgbClr val="00CC00"/>
                </a:solidFill>
              </a:rPr>
              <a:t> [P] + [Q]</a:t>
            </a:r>
          </a:p>
          <a:p>
            <a:pPr>
              <a:buFont typeface="Wingdings" pitchFamily="2" charset="2"/>
              <a:buNone/>
              <a:tabLst>
                <a:tab pos="228600" algn="l"/>
              </a:tabLst>
            </a:pPr>
            <a:endParaRPr lang="en-US" sz="1600" dirty="0">
              <a:solidFill>
                <a:srgbClr val="00CC00"/>
              </a:solidFill>
              <a:sym typeface="Wingdings" pitchFamily="2" charset="2"/>
            </a:endParaRPr>
          </a:p>
          <a:p>
            <a:pPr>
              <a:buFont typeface="Wingdings" pitchFamily="2" charset="2"/>
              <a:buChar char="Ø"/>
              <a:tabLst>
                <a:tab pos="228600" algn="l"/>
              </a:tabLst>
            </a:pPr>
            <a:r>
              <a:rPr lang="en-US" sz="2400" dirty="0">
                <a:solidFill>
                  <a:srgbClr val="00CC00"/>
                </a:solidFill>
                <a:sym typeface="Wingdings" pitchFamily="2" charset="2"/>
              </a:rPr>
              <a:t> </a:t>
            </a:r>
            <a:r>
              <a:rPr lang="en-US" sz="2400" dirty="0"/>
              <a:t>Use two – address instructions sequence:</a:t>
            </a:r>
            <a:r>
              <a:rPr lang="en-US" sz="2400" dirty="0">
                <a:sym typeface="Wingdings" pitchFamily="2" charset="2"/>
              </a:rPr>
              <a:t>         </a:t>
            </a:r>
            <a:r>
              <a:rPr lang="en-US" sz="2400" dirty="0">
                <a:solidFill>
                  <a:srgbClr val="00CC00"/>
                </a:solidFill>
                <a:sym typeface="Wingdings" pitchFamily="2" charset="2"/>
              </a:rPr>
              <a:t>MOVE</a:t>
            </a:r>
            <a:r>
              <a:rPr lang="en-US" sz="2400" dirty="0">
                <a:sym typeface="Wingdings" pitchFamily="2" charset="2"/>
              </a:rPr>
              <a:t> </a:t>
            </a:r>
            <a:r>
              <a:rPr lang="en-US" sz="2400" dirty="0">
                <a:solidFill>
                  <a:srgbClr val="FF0000"/>
                </a:solidFill>
                <a:sym typeface="Wingdings" pitchFamily="2" charset="2"/>
              </a:rPr>
              <a:t>S,</a:t>
            </a:r>
            <a:r>
              <a:rPr lang="en-US" sz="2400" dirty="0">
                <a:solidFill>
                  <a:srgbClr val="0000FF"/>
                </a:solidFill>
                <a:sym typeface="Wingdings" pitchFamily="2" charset="2"/>
              </a:rPr>
              <a:t> Q</a:t>
            </a:r>
            <a:r>
              <a:rPr lang="en-US" sz="2400" dirty="0">
                <a:sym typeface="Wingdings" pitchFamily="2" charset="2"/>
              </a:rPr>
              <a:t> </a:t>
            </a:r>
          </a:p>
          <a:p>
            <a:pPr>
              <a:buFont typeface="Wingdings" pitchFamily="2" charset="2"/>
              <a:buNone/>
              <a:tabLst>
                <a:tab pos="228600" algn="l"/>
              </a:tabLst>
            </a:pPr>
            <a:endParaRPr lang="en-US" sz="1600" dirty="0">
              <a:sym typeface="Wingdings" pitchFamily="2" charset="2"/>
            </a:endParaRPr>
          </a:p>
          <a:p>
            <a:pPr>
              <a:buFont typeface="Wingdings" pitchFamily="2" charset="2"/>
              <a:buNone/>
              <a:tabLst>
                <a:tab pos="228600" algn="l"/>
              </a:tabLst>
            </a:pPr>
            <a:r>
              <a:rPr lang="en-US" sz="2400" dirty="0">
                <a:sym typeface="Wingdings" pitchFamily="2" charset="2"/>
              </a:rPr>
              <a:t>					</a:t>
            </a:r>
            <a:r>
              <a:rPr lang="en-US" sz="2400" dirty="0">
                <a:solidFill>
                  <a:srgbClr val="00CC00"/>
                </a:solidFill>
                <a:sym typeface="Wingdings" pitchFamily="2" charset="2"/>
              </a:rPr>
              <a:t>	                   ADD</a:t>
            </a:r>
            <a:r>
              <a:rPr lang="en-US" sz="2400" dirty="0">
                <a:sym typeface="Wingdings" pitchFamily="2" charset="2"/>
              </a:rPr>
              <a:t>     S,</a:t>
            </a:r>
            <a:r>
              <a:rPr lang="en-US" sz="2400" dirty="0">
                <a:solidFill>
                  <a:srgbClr val="0000FF"/>
                </a:solidFill>
                <a:sym typeface="Wingdings" pitchFamily="2" charset="2"/>
              </a:rPr>
              <a:t>P</a:t>
            </a:r>
            <a:r>
              <a:rPr lang="en-US" sz="2400" dirty="0">
                <a:solidFill>
                  <a:srgbClr val="FF0000"/>
                </a:solidFill>
                <a:sym typeface="Wingdings" pitchFamily="2" charset="2"/>
              </a:rPr>
              <a:t> </a:t>
            </a:r>
            <a:r>
              <a:rPr lang="en-US" sz="2400" dirty="0">
                <a:sym typeface="Wingdings" pitchFamily="2" charset="2"/>
              </a:rPr>
              <a:t>                                         </a:t>
            </a:r>
          </a:p>
          <a:p>
            <a:r>
              <a:rPr lang="en-US" sz="2400" dirty="0" smtClean="0">
                <a:latin typeface="Times New Roman" panose="02020603050405020304" pitchFamily="18" charset="0"/>
                <a:cs typeface="Times New Roman" panose="02020603050405020304" pitchFamily="18" charset="0"/>
              </a:rPr>
              <a:t>Perform </a:t>
            </a:r>
            <a:r>
              <a:rPr lang="en-US" sz="2400" dirty="0">
                <a:latin typeface="Times New Roman" panose="02020603050405020304" pitchFamily="18" charset="0"/>
                <a:cs typeface="Times New Roman" panose="02020603050405020304" pitchFamily="18" charset="0"/>
              </a:rPr>
              <a:t>ADD  A,B,C using 2 </a:t>
            </a:r>
            <a:r>
              <a:rPr lang="en-US" sz="2400" dirty="0" smtClean="0">
                <a:latin typeface="Times New Roman" panose="02020603050405020304" pitchFamily="18" charset="0"/>
                <a:cs typeface="Times New Roman" panose="02020603050405020304" pitchFamily="18" charset="0"/>
              </a:rPr>
              <a:t>instructions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MOVE  </a:t>
            </a:r>
            <a:r>
              <a:rPr lang="en-US" sz="2400" dirty="0" smtClean="0">
                <a:latin typeface="Times New Roman" panose="02020603050405020304" pitchFamily="18" charset="0"/>
                <a:cs typeface="Times New Roman" panose="02020603050405020304" pitchFamily="18" charset="0"/>
              </a:rPr>
              <a:t>A,C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ADD     </a:t>
            </a:r>
            <a:r>
              <a:rPr lang="en-US" sz="2400" dirty="0" smtClean="0">
                <a:latin typeface="Times New Roman" panose="02020603050405020304" pitchFamily="18" charset="0"/>
                <a:cs typeface="Times New Roman" panose="02020603050405020304" pitchFamily="18" charset="0"/>
              </a:rPr>
              <a:t>A,B</a:t>
            </a:r>
            <a:endParaRPr lang="en-US" sz="2400" dirty="0">
              <a:latin typeface="Times New Roman" panose="02020603050405020304" pitchFamily="18" charset="0"/>
              <a:cs typeface="Times New Roman" panose="02020603050405020304" pitchFamily="18" charset="0"/>
            </a:endParaRPr>
          </a:p>
          <a:p>
            <a:pPr eaLnBrk="0" hangingPunct="0">
              <a:spcBef>
                <a:spcPct val="50000"/>
              </a:spcBef>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Disadvantage</a:t>
            </a:r>
            <a:r>
              <a:rPr lang="en-US" sz="2400" dirty="0">
                <a:latin typeface="Times New Roman" panose="02020603050405020304" pitchFamily="18" charset="0"/>
                <a:cs typeface="Times New Roman" panose="02020603050405020304" pitchFamily="18" charset="0"/>
              </a:rPr>
              <a:t>: Single instruction is not sufficient to perform the entire operation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7200" y="980727"/>
            <a:ext cx="8229600" cy="50405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smtClean="0">
                <a:solidFill>
                  <a:srgbClr val="FF0000"/>
                </a:solidFill>
                <a:latin typeface="Times New Roman" panose="02020603050405020304" pitchFamily="18" charset="0"/>
                <a:cs typeface="Times New Roman" panose="02020603050405020304" pitchFamily="18" charset="0"/>
              </a:rPr>
              <a:t>Two Address Instruction</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9319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7"/>
            <a:ext cx="8229600" cy="504057"/>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Two </a:t>
            </a:r>
            <a:r>
              <a:rPr lang="en-US" sz="3600" dirty="0">
                <a:solidFill>
                  <a:srgbClr val="FF0000"/>
                </a:solidFill>
                <a:latin typeface="Times New Roman" panose="02020603050405020304" pitchFamily="18" charset="0"/>
                <a:cs typeface="Times New Roman" panose="02020603050405020304" pitchFamily="18" charset="0"/>
              </a:rPr>
              <a:t>Address Instruction</a:t>
            </a:r>
          </a:p>
        </p:txBody>
      </p:sp>
      <p:sp>
        <p:nvSpPr>
          <p:cNvPr id="3" name="Content Placeholder 2"/>
          <p:cNvSpPr>
            <a:spLocks noGrp="1"/>
          </p:cNvSpPr>
          <p:nvPr>
            <p:ph idx="1"/>
          </p:nvPr>
        </p:nvSpPr>
        <p:spPr>
          <a:xfrm>
            <a:off x="457200" y="1600200"/>
            <a:ext cx="8229600" cy="5105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is common in commercial computers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Operation Source, Destination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two address can be specified in the instruction.</a:t>
            </a:r>
          </a:p>
          <a:p>
            <a:pPr marL="533400" indent="-533400">
              <a:buFont typeface="Wingdings" pitchFamily="2" charset="2"/>
              <a:buNone/>
              <a:tabLst>
                <a:tab pos="2146300" algn="l"/>
                <a:tab pos="5022850" algn="l"/>
              </a:tabLst>
            </a:pPr>
            <a:r>
              <a:rPr lang="en-US" sz="2400" dirty="0" smtClean="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Evaluate (A+B) </a:t>
            </a:r>
            <a:r>
              <a:rPr lang="en-US" sz="2400" dirty="0">
                <a:latin typeface="Times New Roman" panose="02020603050405020304" pitchFamily="18" charset="0"/>
                <a:cs typeface="Times New Roman" panose="02020603050405020304" pitchFamily="18" charset="0"/>
                <a:sym typeface="Symbol" pitchFamily="18" charset="2"/>
              </a:rPr>
              <a:t> (C+D)</a:t>
            </a:r>
          </a:p>
          <a:p>
            <a:pPr marL="533400" indent="-533400">
              <a:buFont typeface="Wingdings" pitchFamily="2" charset="2"/>
              <a:buNone/>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Using Two address Instruction:</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R1,A		; R1=M[A]</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ADD R1,B		;R1=R1+M[B]</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R2,C		;R2=M[C]</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ADD R2,D		;R2=R2+M[D]</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MUL R1,R2	; R1=R1*R2</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X,R1		; M[X]=R1</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71</a:t>
            </a:fld>
            <a:endParaRPr lang="en-US"/>
          </a:p>
        </p:txBody>
      </p:sp>
    </p:spTree>
    <p:extLst>
      <p:ext uri="{BB962C8B-B14F-4D97-AF65-F5344CB8AC3E}">
        <p14:creationId xmlns:p14="http://schemas.microsoft.com/office/powerpoint/2010/main" val="2649609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normAutofit/>
          </a:bodyPr>
          <a:lstStyle/>
          <a:p>
            <a:pPr marL="609600" indent="-609600">
              <a:lnSpc>
                <a:spcPct val="90000"/>
              </a:lnSpc>
            </a:pPr>
            <a:r>
              <a:rPr lang="en-US" sz="2800" dirty="0">
                <a:latin typeface="Times New Roman" panose="02020603050405020304" pitchFamily="18" charset="0"/>
                <a:cs typeface="Times New Roman" panose="02020603050405020304" pitchFamily="18" charset="0"/>
              </a:rPr>
              <a:t>Syntax- Operation source/destination</a:t>
            </a:r>
          </a:p>
          <a:p>
            <a:pPr marL="609600" indent="-609600">
              <a:lnSpc>
                <a:spcPct val="90000"/>
              </a:lnSpc>
            </a:pPr>
            <a:r>
              <a:rPr lang="en-US" sz="2800" dirty="0">
                <a:latin typeface="Times New Roman" panose="02020603050405020304" pitchFamily="18" charset="0"/>
                <a:cs typeface="Times New Roman" panose="02020603050405020304" pitchFamily="18" charset="0"/>
              </a:rPr>
              <a:t>In this type either a source or destination operand is mentioned in the instruction</a:t>
            </a:r>
          </a:p>
          <a:p>
            <a:pPr marL="609600" indent="-609600">
              <a:lnSpc>
                <a:spcPct val="90000"/>
              </a:lnSpc>
            </a:pPr>
            <a:r>
              <a:rPr lang="en-US" sz="2800" dirty="0">
                <a:latin typeface="Times New Roman" panose="02020603050405020304" pitchFamily="18" charset="0"/>
                <a:cs typeface="Times New Roman" panose="02020603050405020304" pitchFamily="18" charset="0"/>
              </a:rPr>
              <a:t>Other operand is implied to be a processor register called Accumulator </a:t>
            </a:r>
          </a:p>
          <a:p>
            <a:pPr marL="609600" indent="-609600">
              <a:lnSpc>
                <a:spcPct val="90000"/>
              </a:lnSpc>
            </a:pP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ADD  B (general)</a:t>
            </a:r>
          </a:p>
          <a:p>
            <a:pPr marL="609600" indent="-609600">
              <a:lnSpc>
                <a:spcPct val="90000"/>
              </a:lnSpc>
            </a:pPr>
            <a:r>
              <a:rPr lang="en-US" sz="2800" dirty="0">
                <a:latin typeface="Times New Roman" panose="02020603050405020304" pitchFamily="18" charset="0"/>
                <a:cs typeface="Times New Roman" panose="02020603050405020304" pitchFamily="18" charset="0"/>
              </a:rPr>
              <a:t>Load D;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                      [</a:t>
            </a:r>
            <a:r>
              <a:rPr lang="en-US" sz="2800" dirty="0" err="1">
                <a:latin typeface="Times New Roman" panose="02020603050405020304" pitchFamily="18" charset="0"/>
                <a:cs typeface="Times New Roman" panose="02020603050405020304" pitchFamily="18" charset="0"/>
              </a:rPr>
              <a:t>memlocation</a:t>
            </a:r>
            <a:r>
              <a:rPr lang="en-US" sz="2800" dirty="0">
                <a:latin typeface="Times New Roman" panose="02020603050405020304" pitchFamily="18" charset="0"/>
                <a:cs typeface="Times New Roman" panose="02020603050405020304" pitchFamily="18" charset="0"/>
              </a:rPr>
              <a:t> _D]</a:t>
            </a:r>
          </a:p>
          <a:p>
            <a:pPr marL="609600" indent="-609600">
              <a:lnSpc>
                <a:spcPct val="90000"/>
              </a:lnSpc>
            </a:pPr>
            <a:r>
              <a:rPr lang="en-US" sz="2800" dirty="0">
                <a:latin typeface="Times New Roman" panose="02020603050405020304" pitchFamily="18" charset="0"/>
                <a:cs typeface="Times New Roman" panose="02020603050405020304" pitchFamily="18" charset="0"/>
              </a:rPr>
              <a:t>ADD E;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                      (ACC) +(E)</a:t>
            </a:r>
          </a:p>
          <a:p>
            <a:pPr marL="609600" indent="-609600">
              <a:lnSpc>
                <a:spcPct val="90000"/>
              </a:lnSpc>
            </a:pPr>
            <a:r>
              <a:rPr lang="en-US" sz="2800" dirty="0">
                <a:latin typeface="Times New Roman" panose="02020603050405020304" pitchFamily="18" charset="0"/>
                <a:cs typeface="Times New Roman" panose="02020603050405020304" pitchFamily="18" charset="0"/>
              </a:rPr>
              <a:t>STORE F;        </a:t>
            </a:r>
            <a:r>
              <a:rPr lang="en-US" sz="2800" dirty="0" err="1">
                <a:latin typeface="Times New Roman" panose="02020603050405020304" pitchFamily="18" charset="0"/>
                <a:cs typeface="Times New Roman" panose="02020603050405020304" pitchFamily="18" charset="0"/>
              </a:rPr>
              <a:t>memlocation</a:t>
            </a:r>
            <a:r>
              <a:rPr lang="en-US" sz="2800" dirty="0">
                <a:latin typeface="Times New Roman" panose="02020603050405020304" pitchFamily="18" charset="0"/>
                <a:cs typeface="Times New Roman" panose="02020603050405020304" pitchFamily="18" charset="0"/>
              </a:rPr>
              <a:t>_ F          (ACC  )</a:t>
            </a:r>
          </a:p>
          <a:p>
            <a:pPr marL="609600" indent="-609600">
              <a:lnSpc>
                <a:spcPct val="90000"/>
              </a:lnSpc>
            </a:pPr>
            <a:endParaRPr lang="en-US" sz="2800" dirty="0">
              <a:latin typeface="Times New Roman" panose="02020603050405020304" pitchFamily="18" charset="0"/>
              <a:cs typeface="Times New Roman" panose="02020603050405020304" pitchFamily="18" charset="0"/>
            </a:endParaRPr>
          </a:p>
          <a:p>
            <a:pPr marL="609600" indent="-609600">
              <a:lnSpc>
                <a:spcPct val="90000"/>
              </a:lnSpc>
            </a:pPr>
            <a:endParaRPr lang="en-US" sz="2800" dirty="0">
              <a:latin typeface="Times New Roman" panose="02020603050405020304" pitchFamily="18" charset="0"/>
              <a:cs typeface="Times New Roman" panose="02020603050405020304" pitchFamily="18" charset="0"/>
            </a:endParaRPr>
          </a:p>
        </p:txBody>
      </p:sp>
      <p:sp>
        <p:nvSpPr>
          <p:cNvPr id="244740" name="Line 4"/>
          <p:cNvSpPr>
            <a:spLocks noChangeShapeType="1"/>
          </p:cNvSpPr>
          <p:nvPr/>
        </p:nvSpPr>
        <p:spPr bwMode="auto">
          <a:xfrm flipH="1">
            <a:off x="4159876" y="450912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4741" name="Line 5"/>
          <p:cNvSpPr>
            <a:spLocks noChangeShapeType="1"/>
          </p:cNvSpPr>
          <p:nvPr/>
        </p:nvSpPr>
        <p:spPr bwMode="auto">
          <a:xfrm flipH="1">
            <a:off x="4159876" y="4941168"/>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4742" name="Line 6"/>
          <p:cNvSpPr>
            <a:spLocks noChangeShapeType="1"/>
          </p:cNvSpPr>
          <p:nvPr/>
        </p:nvSpPr>
        <p:spPr bwMode="auto">
          <a:xfrm flipH="1">
            <a:off x="5836276" y="5445224"/>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itle 1"/>
          <p:cNvSpPr>
            <a:spLocks noGrp="1"/>
          </p:cNvSpPr>
          <p:nvPr>
            <p:ph type="title"/>
          </p:nvPr>
        </p:nvSpPr>
        <p:spPr>
          <a:xfrm>
            <a:off x="457200" y="975866"/>
            <a:ext cx="8229600" cy="580926"/>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One </a:t>
            </a:r>
            <a:r>
              <a:rPr lang="en-US" sz="3600" dirty="0">
                <a:solidFill>
                  <a:srgbClr val="FF0000"/>
                </a:solidFill>
                <a:latin typeface="Times New Roman" panose="02020603050405020304" pitchFamily="18" charset="0"/>
                <a:cs typeface="Times New Roman" panose="02020603050405020304" pitchFamily="18" charset="0"/>
              </a:rPr>
              <a:t>address Instruction</a:t>
            </a:r>
          </a:p>
        </p:txBody>
      </p:sp>
    </p:spTree>
    <p:extLst>
      <p:ext uri="{BB962C8B-B14F-4D97-AF65-F5344CB8AC3E}">
        <p14:creationId xmlns:p14="http://schemas.microsoft.com/office/powerpoint/2010/main" val="678995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5866"/>
            <a:ext cx="8229600" cy="580926"/>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One </a:t>
            </a:r>
            <a:r>
              <a:rPr lang="en-US" sz="3600" dirty="0">
                <a:solidFill>
                  <a:srgbClr val="FF0000"/>
                </a:solidFill>
                <a:latin typeface="Times New Roman" panose="02020603050405020304" pitchFamily="18" charset="0"/>
                <a:cs typeface="Times New Roman" panose="02020603050405020304" pitchFamily="18" charset="0"/>
              </a:rPr>
              <a:t>address Instruction</a:t>
            </a:r>
          </a:p>
        </p:txBody>
      </p:sp>
      <p:sp>
        <p:nvSpPr>
          <p:cNvPr id="3" name="Content Placeholder 2"/>
          <p:cNvSpPr>
            <a:spLocks noGrp="1"/>
          </p:cNvSpPr>
          <p:nvPr>
            <p:ph idx="1"/>
          </p:nvPr>
        </p:nvSpPr>
        <p:spPr>
          <a:xfrm>
            <a:off x="251520" y="1600200"/>
            <a:ext cx="8712968" cy="4525963"/>
          </a:xfrm>
        </p:spPr>
        <p:txBody>
          <a:bodyPr>
            <a:noAutofit/>
          </a:bodyPr>
          <a:lstStyle/>
          <a:p>
            <a:r>
              <a:rPr lang="en-US" sz="2000" dirty="0">
                <a:latin typeface="Times New Roman" panose="02020603050405020304" pitchFamily="18" charset="0"/>
                <a:cs typeface="Times New Roman" panose="02020603050405020304" pitchFamily="18" charset="0"/>
              </a:rPr>
              <a:t>This use a implied ACCUMULATOR register for data manipulation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Operation </a:t>
            </a:r>
            <a:r>
              <a:rPr lang="en-US" sz="2000" dirty="0" smtClean="0">
                <a:latin typeface="Times New Roman" panose="02020603050405020304" pitchFamily="18" charset="0"/>
                <a:cs typeface="Times New Roman" panose="02020603050405020304" pitchFamily="18" charset="0"/>
              </a:rPr>
              <a:t>Destination</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operand is in accumulator and other is in register or memory location.</a:t>
            </a:r>
          </a:p>
          <a:p>
            <a:pPr marL="533400" indent="-533400">
              <a:buFont typeface="Wingdings" pitchFamily="2" charset="2"/>
              <a:buNone/>
              <a:tabLst>
                <a:tab pos="2146300" algn="l"/>
                <a:tab pos="5022850" algn="l"/>
              </a:tabLst>
            </a:pPr>
            <a:r>
              <a:rPr lang="en-US" sz="2000" dirty="0">
                <a:latin typeface="Times New Roman" panose="02020603050405020304" pitchFamily="18" charset="0"/>
                <a:cs typeface="Times New Roman" panose="02020603050405020304" pitchFamily="18" charset="0"/>
              </a:rPr>
              <a:t>Example:   Evaluate (A+B) </a:t>
            </a:r>
            <a:r>
              <a:rPr lang="en-US" sz="2000" dirty="0">
                <a:latin typeface="Times New Roman" panose="02020603050405020304" pitchFamily="18" charset="0"/>
                <a:cs typeface="Times New Roman" panose="02020603050405020304" pitchFamily="18" charset="0"/>
                <a:sym typeface="Symbol" pitchFamily="18" charset="2"/>
              </a:rPr>
              <a:t> (C+D)</a:t>
            </a:r>
          </a:p>
          <a:p>
            <a:pPr marL="533400" indent="-533400">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Using One-Address Instruction</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LOAD	A	; </a:t>
            </a:r>
            <a:r>
              <a:rPr lang="en-US" sz="2000" dirty="0">
                <a:latin typeface="Times New Roman" panose="02020603050405020304" pitchFamily="18" charset="0"/>
                <a:cs typeface="Times New Roman" panose="02020603050405020304" pitchFamily="18" charset="0"/>
              </a:rPr>
              <a:t>AC ← M[A]</a:t>
            </a:r>
            <a:endParaRPr lang="en-US" sz="20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ADD	B	; </a:t>
            </a:r>
            <a:r>
              <a:rPr lang="en-US" sz="2000" dirty="0">
                <a:latin typeface="Times New Roman" panose="02020603050405020304" pitchFamily="18" charset="0"/>
                <a:cs typeface="Times New Roman" panose="02020603050405020304" pitchFamily="18" charset="0"/>
              </a:rPr>
              <a:t>AC ← AC + M[B]</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STORE	T	; M[T] ← AC </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LOAD	C	; </a:t>
            </a:r>
            <a:r>
              <a:rPr lang="en-US" sz="2000" dirty="0">
                <a:latin typeface="Times New Roman" panose="02020603050405020304" pitchFamily="18" charset="0"/>
                <a:cs typeface="Times New Roman" panose="02020603050405020304" pitchFamily="18" charset="0"/>
              </a:rPr>
              <a:t>AC ← M[C]</a:t>
            </a:r>
            <a:endParaRPr lang="en-US" sz="20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ADD	D	; AC ← AC + M[D]</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MUL	T	; AC ← AC </a:t>
            </a:r>
            <a:r>
              <a:rPr lang="en-US" sz="2000" dirty="0">
                <a:latin typeface="Times New Roman" panose="02020603050405020304" pitchFamily="18" charset="0"/>
                <a:cs typeface="Times New Roman" panose="02020603050405020304" pitchFamily="18" charset="0"/>
                <a:sym typeface="Symbol" pitchFamily="18" charset="2"/>
              </a:rPr>
              <a:t></a:t>
            </a:r>
            <a:r>
              <a:rPr lang="en-US" sz="2000" dirty="0">
                <a:latin typeface="Times New Roman" panose="02020603050405020304" pitchFamily="18" charset="0"/>
                <a:cs typeface="Times New Roman" panose="02020603050405020304" pitchFamily="18" charset="0"/>
              </a:rPr>
              <a:t> M[T]</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STORE	X	; M[X] ← AC</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73</a:t>
            </a:fld>
            <a:endParaRPr lang="en-US"/>
          </a:p>
        </p:txBody>
      </p:sp>
    </p:spTree>
    <p:extLst>
      <p:ext uri="{BB962C8B-B14F-4D97-AF65-F5344CB8AC3E}">
        <p14:creationId xmlns:p14="http://schemas.microsoft.com/office/powerpoint/2010/main" val="2915694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360040"/>
          </a:xfrm>
        </p:spPr>
        <p:txBody>
          <a:bodyPr>
            <a:normAutofit fontScale="90000"/>
          </a:bodyPr>
          <a:lstStyle/>
          <a:p>
            <a:pPr lvl="1" algn="ctr" rtl="0">
              <a:spcBef>
                <a:spcPct val="0"/>
              </a:spcBef>
            </a:pPr>
            <a:r>
              <a:rPr lang="en-US" sz="4800" dirty="0" smtClean="0">
                <a:solidFill>
                  <a:srgbClr val="FF0000"/>
                </a:solidFill>
                <a:latin typeface="Times New Roman" panose="02020603050405020304" pitchFamily="18" charset="0"/>
                <a:cs typeface="Times New Roman" panose="02020603050405020304" pitchFamily="18" charset="0"/>
              </a:rPr>
              <a:t>Zero </a:t>
            </a:r>
            <a:r>
              <a:rPr lang="en-US" sz="4800" dirty="0">
                <a:solidFill>
                  <a:srgbClr val="FF0000"/>
                </a:solidFill>
                <a:latin typeface="Times New Roman" panose="02020603050405020304" pitchFamily="18" charset="0"/>
                <a:cs typeface="Times New Roman" panose="02020603050405020304" pitchFamily="18" charset="0"/>
              </a:rPr>
              <a:t>Address Instructions</a:t>
            </a: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Used in stack based computers which do not use address field in instruction</a:t>
            </a:r>
          </a:p>
          <a:p>
            <a:r>
              <a:rPr lang="en-US" sz="2800" dirty="0" smtClean="0">
                <a:latin typeface="Times New Roman" panose="02020603050405020304" pitchFamily="18" charset="0"/>
                <a:cs typeface="Times New Roman" panose="02020603050405020304" pitchFamily="18" charset="0"/>
              </a:rPr>
              <a:t>Location </a:t>
            </a:r>
            <a:r>
              <a:rPr lang="en-US" sz="2800" dirty="0">
                <a:latin typeface="Times New Roman" panose="02020603050405020304" pitchFamily="18" charset="0"/>
                <a:cs typeface="Times New Roman" panose="02020603050405020304" pitchFamily="18" charset="0"/>
              </a:rPr>
              <a:t>of all operands are defined implicitly</a:t>
            </a:r>
          </a:p>
          <a:p>
            <a:r>
              <a:rPr lang="en-US" sz="2800" dirty="0" smtClean="0">
                <a:latin typeface="Times New Roman" panose="02020603050405020304" pitchFamily="18" charset="0"/>
                <a:cs typeface="Times New Roman" panose="02020603050405020304" pitchFamily="18" charset="0"/>
              </a:rPr>
              <a:t>Operands </a:t>
            </a:r>
            <a:r>
              <a:rPr lang="en-US" sz="2800" dirty="0">
                <a:latin typeface="Times New Roman" panose="02020603050405020304" pitchFamily="18" charset="0"/>
                <a:cs typeface="Times New Roman" panose="02020603050405020304" pitchFamily="18" charset="0"/>
              </a:rPr>
              <a:t>are stored in a structure called pushdown </a:t>
            </a:r>
            <a:r>
              <a:rPr lang="en-US" sz="2800" dirty="0" smtClean="0">
                <a:latin typeface="Times New Roman" panose="02020603050405020304" pitchFamily="18" charset="0"/>
                <a:cs typeface="Times New Roman" panose="02020603050405020304" pitchFamily="18" charset="0"/>
              </a:rPr>
              <a:t>stack</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74</a:t>
            </a:fld>
            <a:endParaRPr lang="en-US"/>
          </a:p>
        </p:txBody>
      </p:sp>
    </p:spTree>
    <p:extLst>
      <p:ext uri="{BB962C8B-B14F-4D97-AF65-F5344CB8AC3E}">
        <p14:creationId xmlns:p14="http://schemas.microsoft.com/office/powerpoint/2010/main" val="2757184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Autofit/>
          </a:bodyPr>
          <a:lstStyle/>
          <a:p>
            <a:r>
              <a:rPr lang="en-US" sz="3200" dirty="0">
                <a:solidFill>
                  <a:srgbClr val="FF0000"/>
                </a:solidFill>
                <a:latin typeface="Times New Roman" panose="02020603050405020304" pitchFamily="18" charset="0"/>
                <a:cs typeface="Times New Roman" panose="02020603050405020304" pitchFamily="18" charset="0"/>
              </a:rPr>
              <a:t/>
            </a:r>
            <a:br>
              <a:rPr lang="en-US" sz="3200" dirty="0">
                <a:solidFill>
                  <a:srgbClr val="FF0000"/>
                </a:solidFill>
                <a:latin typeface="Times New Roman" panose="02020603050405020304" pitchFamily="18" charset="0"/>
                <a:cs typeface="Times New Roman" panose="02020603050405020304" pitchFamily="18" charset="0"/>
              </a:rPr>
            </a:br>
            <a:r>
              <a:rPr lang="en-US" sz="3200" dirty="0" smtClean="0">
                <a:solidFill>
                  <a:srgbClr val="FF0000"/>
                </a:solidFill>
                <a:latin typeface="Times New Roman" panose="02020603050405020304" pitchFamily="18" charset="0"/>
                <a:cs typeface="Times New Roman" panose="02020603050405020304" pitchFamily="18" charset="0"/>
              </a:rPr>
              <a:t>Example</a:t>
            </a:r>
            <a:r>
              <a:rPr lang="en-US" sz="3200" dirty="0">
                <a:solidFill>
                  <a:srgbClr val="FF0000"/>
                </a:solidFill>
                <a:latin typeface="Times New Roman" panose="02020603050405020304" pitchFamily="18" charset="0"/>
                <a:cs typeface="Times New Roman" panose="02020603050405020304" pitchFamily="18" charset="0"/>
              </a:rPr>
              <a:t>:   Evaluate (A+B) </a:t>
            </a:r>
            <a:r>
              <a:rPr lang="en-US" sz="3200" dirty="0">
                <a:solidFill>
                  <a:srgbClr val="FF0000"/>
                </a:solidFill>
                <a:latin typeface="Times New Roman" panose="02020603050405020304" pitchFamily="18" charset="0"/>
                <a:cs typeface="Times New Roman" panose="02020603050405020304" pitchFamily="18" charset="0"/>
                <a:sym typeface="Symbol" pitchFamily="18" charset="2"/>
              </a:rPr>
              <a:t> (C+D)</a:t>
            </a:r>
            <a:br>
              <a:rPr lang="en-US" sz="3200" dirty="0">
                <a:solidFill>
                  <a:srgbClr val="FF0000"/>
                </a:solidFill>
                <a:latin typeface="Times New Roman" panose="02020603050405020304" pitchFamily="18" charset="0"/>
                <a:cs typeface="Times New Roman" panose="02020603050405020304" pitchFamily="18" charset="0"/>
                <a:sym typeface="Symbol" pitchFamily="18" charset="2"/>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33400" indent="-533400">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Using Zero-Address instruction</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PUSH	A	; </a:t>
            </a:r>
            <a:r>
              <a:rPr lang="en-US" sz="2400" dirty="0">
                <a:latin typeface="Times New Roman" panose="02020603050405020304" pitchFamily="18" charset="0"/>
                <a:cs typeface="Times New Roman" panose="02020603050405020304" pitchFamily="18" charset="0"/>
              </a:rPr>
              <a:t>TOS ← A</a:t>
            </a:r>
            <a:endParaRPr lang="en-US" sz="24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PUSH	B 	; </a:t>
            </a:r>
            <a:r>
              <a:rPr lang="en-US" sz="2400" dirty="0">
                <a:latin typeface="Times New Roman" panose="02020603050405020304" pitchFamily="18" charset="0"/>
                <a:cs typeface="Times New Roman" panose="02020603050405020304" pitchFamily="18" charset="0"/>
              </a:rPr>
              <a:t>TOS ← B</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rPr>
              <a:t>ADD		; TOS ← (A + B)</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PUSH 	C	; </a:t>
            </a:r>
            <a:r>
              <a:rPr lang="en-US" sz="2400" dirty="0">
                <a:latin typeface="Times New Roman" panose="02020603050405020304" pitchFamily="18" charset="0"/>
                <a:cs typeface="Times New Roman" panose="02020603050405020304" pitchFamily="18" charset="0"/>
              </a:rPr>
              <a:t>TOS ← C</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rPr>
              <a:t>PUSH	D	; TOS ← D</a:t>
            </a:r>
            <a:endParaRPr lang="en-US" sz="24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rPr>
              <a:t>ADD		; TOS ← (C + D)</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rPr>
              <a:t>MUL		; TOS ← (C+D)</a:t>
            </a:r>
            <a:r>
              <a:rPr lang="en-US" sz="2400" dirty="0">
                <a:latin typeface="Times New Roman" panose="02020603050405020304" pitchFamily="18" charset="0"/>
                <a:cs typeface="Times New Roman" panose="02020603050405020304" pitchFamily="18" charset="0"/>
                <a:sym typeface="Symbol" pitchFamily="18" charset="2"/>
              </a:rPr>
              <a:t></a:t>
            </a:r>
            <a:r>
              <a:rPr lang="en-US" sz="2400" dirty="0">
                <a:latin typeface="Times New Roman" panose="02020603050405020304" pitchFamily="18" charset="0"/>
                <a:cs typeface="Times New Roman" panose="02020603050405020304" pitchFamily="18" charset="0"/>
              </a:rPr>
              <a:t>(A+B)</a:t>
            </a:r>
          </a:p>
          <a:p>
            <a:pPr marL="989013" lvl="1" indent="-457200">
              <a:buFont typeface="Times New Roman" pitchFamily="18" charset="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rPr>
              <a:t>POP	X	; M[X] ← TOS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75</a:t>
            </a:fld>
            <a:endParaRPr lang="en-US"/>
          </a:p>
        </p:txBody>
      </p:sp>
    </p:spTree>
    <p:extLst>
      <p:ext uri="{BB962C8B-B14F-4D97-AF65-F5344CB8AC3E}">
        <p14:creationId xmlns:p14="http://schemas.microsoft.com/office/powerpoint/2010/main" val="19865795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Instruction </a:t>
            </a:r>
            <a:r>
              <a:rPr lang="en-US" sz="3600" dirty="0">
                <a:solidFill>
                  <a:srgbClr val="FF0000"/>
                </a:solidFill>
                <a:latin typeface="Times New Roman" panose="02020603050405020304" pitchFamily="18" charset="0"/>
                <a:cs typeface="Times New Roman" panose="02020603050405020304" pitchFamily="18" charset="0"/>
              </a:rPr>
              <a:t>Cycle</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basic operational process of a computer.</a:t>
            </a:r>
          </a:p>
          <a:p>
            <a:r>
              <a:rPr lang="en-US" sz="2800" dirty="0">
                <a:latin typeface="Times New Roman" panose="02020603050405020304" pitchFamily="18" charset="0"/>
                <a:cs typeface="Times New Roman" panose="02020603050405020304" pitchFamily="18" charset="0"/>
              </a:rPr>
              <a:t>also known as </a:t>
            </a:r>
            <a:r>
              <a:rPr lang="en-US" sz="2800" b="1" dirty="0">
                <a:latin typeface="Times New Roman" panose="02020603050405020304" pitchFamily="18" charset="0"/>
                <a:cs typeface="Times New Roman" panose="02020603050405020304" pitchFamily="18" charset="0"/>
              </a:rPr>
              <a:t>fetch-decode-execute cycle</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This process is repeated continuously by CPU from boot up to shut down of computer. </a:t>
            </a:r>
          </a:p>
          <a:p>
            <a:pPr marL="0" indent="0">
              <a:buNone/>
            </a:pPr>
            <a:r>
              <a:rPr lang="en-US" sz="2800" dirty="0" smtClean="0">
                <a:latin typeface="Times New Roman" panose="02020603050405020304" pitchFamily="18" charset="0"/>
                <a:cs typeface="Times New Roman" panose="02020603050405020304" pitchFamily="18" charset="0"/>
              </a:rPr>
              <a:t>steps </a:t>
            </a:r>
            <a:r>
              <a:rPr lang="en-US" sz="2800" dirty="0">
                <a:latin typeface="Times New Roman" panose="02020603050405020304" pitchFamily="18" charset="0"/>
                <a:cs typeface="Times New Roman" panose="02020603050405020304" pitchFamily="18" charset="0"/>
              </a:rPr>
              <a:t>that occur during an instruction cycle:</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1. Fetch the Instruction</a:t>
            </a:r>
          </a:p>
          <a:p>
            <a:pPr marL="0" indent="0">
              <a:buNone/>
            </a:pPr>
            <a:r>
              <a:rPr lang="en-US" sz="2800" b="1" dirty="0">
                <a:latin typeface="Times New Roman" panose="02020603050405020304" pitchFamily="18" charset="0"/>
                <a:cs typeface="Times New Roman" panose="02020603050405020304" pitchFamily="18" charset="0"/>
              </a:rPr>
              <a:t>	2. Decode the Instruction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3. Read the Effective Address</a:t>
            </a:r>
          </a:p>
          <a:p>
            <a:pPr marL="0" indent="0">
              <a:buNone/>
            </a:pPr>
            <a:r>
              <a:rPr lang="en-US" sz="2800" b="1" dirty="0">
                <a:latin typeface="Times New Roman" panose="02020603050405020304" pitchFamily="18" charset="0"/>
                <a:cs typeface="Times New Roman" panose="02020603050405020304" pitchFamily="18" charset="0"/>
              </a:rPr>
              <a:t>	4. Execute the Instruction</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76</a:t>
            </a:fld>
            <a:endParaRPr lang="en-US"/>
          </a:p>
        </p:txBody>
      </p:sp>
    </p:spTree>
    <p:extLst>
      <p:ext uri="{BB962C8B-B14F-4D97-AF65-F5344CB8AC3E}">
        <p14:creationId xmlns:p14="http://schemas.microsoft.com/office/powerpoint/2010/main" val="40935057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712968" cy="547260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  Fetch the Instruction</a:t>
            </a:r>
          </a:p>
          <a:p>
            <a:pPr marL="0" indent="0">
              <a:buNone/>
            </a:pPr>
            <a:r>
              <a:rPr lang="en-US" sz="2400" dirty="0">
                <a:latin typeface="Times New Roman" panose="02020603050405020304" pitchFamily="18" charset="0"/>
                <a:cs typeface="Times New Roman" panose="02020603050405020304" pitchFamily="18" charset="0"/>
              </a:rPr>
              <a:t> 	The instruction is fetched from memory address that is stored in PC(Program Counter) and stored in the (instruction register) IR. </a:t>
            </a:r>
          </a:p>
          <a:p>
            <a:pPr marL="0" indent="0">
              <a:buNone/>
            </a:pPr>
            <a:r>
              <a:rPr lang="en-US" sz="2400" dirty="0">
                <a:latin typeface="Times New Roman" panose="02020603050405020304" pitchFamily="18" charset="0"/>
                <a:cs typeface="Times New Roman" panose="02020603050405020304" pitchFamily="18" charset="0"/>
              </a:rPr>
              <a:t>	At the end of the fetch operation, PC is incremented by 1 and it then points to the next instruction to be executed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Decode the Instruction</a:t>
            </a:r>
          </a:p>
          <a:p>
            <a:pPr marL="0" indent="0">
              <a:buNone/>
            </a:pPr>
            <a:r>
              <a:rPr lang="en-US" sz="2400" dirty="0">
                <a:latin typeface="Times New Roman" panose="02020603050405020304" pitchFamily="18" charset="0"/>
                <a:cs typeface="Times New Roman" panose="02020603050405020304" pitchFamily="18" charset="0"/>
              </a:rPr>
              <a:t>	The instruction in the IR is decoded(Interpreted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Read the Effective Address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Effective address of an operand is computed, </a:t>
            </a:r>
            <a:r>
              <a:rPr lang="en-US" sz="2400" dirty="0">
                <a:latin typeface="Times New Roman" panose="02020603050405020304" pitchFamily="18" charset="0"/>
                <a:cs typeface="Times New Roman" panose="02020603050405020304" pitchFamily="18" charset="0"/>
              </a:rPr>
              <a:t>the effective address is read from the memory.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Operands </a:t>
            </a:r>
            <a:r>
              <a:rPr lang="en-US" sz="2400" dirty="0">
                <a:latin typeface="Times New Roman" panose="02020603050405020304" pitchFamily="18" charset="0"/>
                <a:cs typeface="Times New Roman" panose="02020603050405020304" pitchFamily="18" charset="0"/>
              </a:rPr>
              <a:t>are directly read in case of immediate operand instruction.</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77</a:t>
            </a:fld>
            <a:endParaRPr lang="en-US"/>
          </a:p>
        </p:txBody>
      </p:sp>
    </p:spTree>
    <p:extLst>
      <p:ext uri="{BB962C8B-B14F-4D97-AF65-F5344CB8AC3E}">
        <p14:creationId xmlns:p14="http://schemas.microsoft.com/office/powerpoint/2010/main" val="15989745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Execute the Instruction</a:t>
            </a: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Control Unit passes the information in the form of control signals to the functional unit of CPU.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result generated is stored in main memory or sent to an output device.</a:t>
            </a: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cycle is then repeated by fetching the next instruction.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Thus </a:t>
            </a:r>
            <a:r>
              <a:rPr lang="en-US" sz="2800" dirty="0">
                <a:latin typeface="Times New Roman" panose="02020603050405020304" pitchFamily="18" charset="0"/>
                <a:cs typeface="Times New Roman" panose="02020603050405020304" pitchFamily="18" charset="0"/>
              </a:rPr>
              <a:t>in this way the instruction cycle is repeated continuously.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78</a:t>
            </a:fld>
            <a:endParaRPr lang="en-US"/>
          </a:p>
        </p:txBody>
      </p:sp>
    </p:spTree>
    <p:extLst>
      <p:ext uri="{BB962C8B-B14F-4D97-AF65-F5344CB8AC3E}">
        <p14:creationId xmlns:p14="http://schemas.microsoft.com/office/powerpoint/2010/main" val="11326253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505200" y="1142984"/>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start</a:t>
            </a:r>
          </a:p>
        </p:txBody>
      </p:sp>
      <p:sp>
        <p:nvSpPr>
          <p:cNvPr id="6" name="Rectangle 5"/>
          <p:cNvSpPr/>
          <p:nvPr/>
        </p:nvSpPr>
        <p:spPr>
          <a:xfrm>
            <a:off x="1752600" y="2285985"/>
            <a:ext cx="548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Load address to PC</a:t>
            </a:r>
          </a:p>
        </p:txBody>
      </p:sp>
      <p:sp>
        <p:nvSpPr>
          <p:cNvPr id="7" name="Rectangle 6"/>
          <p:cNvSpPr/>
          <p:nvPr/>
        </p:nvSpPr>
        <p:spPr>
          <a:xfrm>
            <a:off x="1752600" y="32003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Load content of PC to IR</a:t>
            </a:r>
          </a:p>
        </p:txBody>
      </p:sp>
      <p:sp>
        <p:nvSpPr>
          <p:cNvPr id="9" name="Rectangle 8"/>
          <p:cNvSpPr/>
          <p:nvPr/>
        </p:nvSpPr>
        <p:spPr>
          <a:xfrm>
            <a:off x="1752600" y="41147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Update PC to next address</a:t>
            </a:r>
          </a:p>
        </p:txBody>
      </p:sp>
      <p:sp>
        <p:nvSpPr>
          <p:cNvPr id="10" name="Rectangle 9"/>
          <p:cNvSpPr/>
          <p:nvPr/>
        </p:nvSpPr>
        <p:spPr>
          <a:xfrm>
            <a:off x="1752600" y="4942098"/>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Execute Instruction</a:t>
            </a:r>
          </a:p>
        </p:txBody>
      </p:sp>
      <p:sp>
        <p:nvSpPr>
          <p:cNvPr id="11" name="Flowchart: Decision 10"/>
          <p:cNvSpPr/>
          <p:nvPr/>
        </p:nvSpPr>
        <p:spPr>
          <a:xfrm>
            <a:off x="2743200" y="5746576"/>
            <a:ext cx="28956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Interrupts</a:t>
            </a:r>
          </a:p>
        </p:txBody>
      </p:sp>
      <p:sp>
        <p:nvSpPr>
          <p:cNvPr id="12" name="Rectangle 11"/>
          <p:cNvSpPr/>
          <p:nvPr/>
        </p:nvSpPr>
        <p:spPr>
          <a:xfrm>
            <a:off x="6705600" y="5981684"/>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Service Interrupt</a:t>
            </a:r>
          </a:p>
        </p:txBody>
      </p:sp>
      <p:cxnSp>
        <p:nvCxnSpPr>
          <p:cNvPr id="14" name="Straight Arrow Connector 13"/>
          <p:cNvCxnSpPr>
            <a:stCxn id="5" idx="4"/>
          </p:cNvCxnSpPr>
          <p:nvPr/>
        </p:nvCxnSpPr>
        <p:spPr>
          <a:xfrm>
            <a:off x="4267200" y="1676384"/>
            <a:ext cx="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67200" y="2819385"/>
            <a:ext cx="0" cy="380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67200" y="3657584"/>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0"/>
          </p:cNvCxnSpPr>
          <p:nvPr/>
        </p:nvCxnSpPr>
        <p:spPr>
          <a:xfrm>
            <a:off x="4191000" y="5060776"/>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flipV="1">
            <a:off x="5638800" y="6248384"/>
            <a:ext cx="1066800" cy="31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1"/>
          </p:cNvCxnSpPr>
          <p:nvPr/>
        </p:nvCxnSpPr>
        <p:spPr>
          <a:xfrm flipH="1">
            <a:off x="685800" y="6279976"/>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5799" y="1828784"/>
            <a:ext cx="76201" cy="445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62000" y="1828784"/>
            <a:ext cx="3505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458200" y="5170698"/>
            <a:ext cx="0" cy="810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239000" y="5170698"/>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1A6BA4E-CDAE-4DEF-A7CA-99055C502B84}" type="slidenum">
              <a:rPr lang="en-US" smtClean="0"/>
              <a:pPr/>
              <a:t>79</a:t>
            </a:fld>
            <a:endParaRPr lang="en-US" dirty="0"/>
          </a:p>
        </p:txBody>
      </p:sp>
    </p:spTree>
    <p:extLst>
      <p:ext uri="{BB962C8B-B14F-4D97-AF65-F5344CB8AC3E}">
        <p14:creationId xmlns:p14="http://schemas.microsoft.com/office/powerpoint/2010/main" val="124247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387624"/>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Functions of a computer</a:t>
            </a:r>
          </a:p>
        </p:txBody>
      </p:sp>
      <p:sp>
        <p:nvSpPr>
          <p:cNvPr id="3" name="Content Placeholder 2"/>
          <p:cNvSpPr>
            <a:spLocks noGrp="1"/>
          </p:cNvSpPr>
          <p:nvPr>
            <p:ph idx="1"/>
          </p:nvPr>
        </p:nvSpPr>
        <p:spPr>
          <a:xfrm>
            <a:off x="457200" y="1340768"/>
            <a:ext cx="8229600" cy="5256584"/>
          </a:xfrm>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operations performed by a computer using the functional units can be summarized as follows:</a:t>
            </a:r>
          </a:p>
          <a:p>
            <a:pPr algn="just"/>
            <a:r>
              <a:rPr lang="en-GB" sz="2800" dirty="0">
                <a:latin typeface="Times New Roman" panose="02020603050405020304" pitchFamily="18" charset="0"/>
                <a:cs typeface="Times New Roman" panose="02020603050405020304" pitchFamily="18" charset="0"/>
              </a:rPr>
              <a:t>It accepts information (program and data) through input unit and transfers it to the memory.</a:t>
            </a:r>
          </a:p>
          <a:p>
            <a:pPr algn="just"/>
            <a:r>
              <a:rPr lang="en-GB" sz="2800" dirty="0">
                <a:latin typeface="Times New Roman" panose="02020603050405020304" pitchFamily="18" charset="0"/>
                <a:cs typeface="Times New Roman" panose="02020603050405020304" pitchFamily="18" charset="0"/>
              </a:rPr>
              <a:t>Information stored in the memory is fetched, under program control, into an arithmetic and logic unit for processing.</a:t>
            </a:r>
          </a:p>
          <a:p>
            <a:pPr algn="just"/>
            <a:r>
              <a:rPr lang="en-GB" sz="2800" dirty="0">
                <a:latin typeface="Times New Roman" panose="02020603050405020304" pitchFamily="18" charset="0"/>
                <a:cs typeface="Times New Roman" panose="02020603050405020304" pitchFamily="18" charset="0"/>
              </a:rPr>
              <a:t>Processed information leaves the computer through an output unit.</a:t>
            </a:r>
          </a:p>
          <a:p>
            <a:pPr algn="just"/>
            <a:r>
              <a:rPr lang="en-GB" sz="2800" dirty="0">
                <a:latin typeface="Times New Roman" panose="02020603050405020304" pitchFamily="18" charset="0"/>
                <a:cs typeface="Times New Roman" panose="02020603050405020304" pitchFamily="18" charset="0"/>
              </a:rPr>
              <a:t>The control unit controls all activities taking place inside a computer.</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8</a:t>
            </a:fld>
            <a:endParaRPr lang="en-US"/>
          </a:p>
        </p:txBody>
      </p:sp>
    </p:spTree>
    <p:extLst>
      <p:ext uri="{BB962C8B-B14F-4D97-AF65-F5344CB8AC3E}">
        <p14:creationId xmlns:p14="http://schemas.microsoft.com/office/powerpoint/2010/main" val="18977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5111"/>
            <a:ext cx="8229600" cy="364902"/>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Instruction execution and straight line sequencing </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53136"/>
          </a:xfrm>
        </p:spPr>
        <p:txBody>
          <a:bodyPr>
            <a:noAutofit/>
          </a:bodyPr>
          <a:lstStyle/>
          <a:p>
            <a:r>
              <a:rPr lang="en-US" sz="2000" dirty="0">
                <a:latin typeface="Times New Roman" panose="02020603050405020304" pitchFamily="18" charset="0"/>
                <a:cs typeface="Times New Roman" panose="02020603050405020304" pitchFamily="18" charset="0"/>
              </a:rPr>
              <a:t>Instruction execution needs the following steps, which are</a:t>
            </a:r>
          </a:p>
          <a:p>
            <a:r>
              <a:rPr lang="en-US" sz="2000" dirty="0" smtClean="0">
                <a:latin typeface="Times New Roman" panose="02020603050405020304" pitchFamily="18" charset="0"/>
                <a:cs typeface="Times New Roman" panose="02020603050405020304" pitchFamily="18" charset="0"/>
              </a:rPr>
              <a:t>PC </a:t>
            </a:r>
            <a:r>
              <a:rPr lang="en-US" sz="2000" dirty="0">
                <a:latin typeface="Times New Roman" panose="02020603050405020304" pitchFamily="18" charset="0"/>
                <a:cs typeface="Times New Roman" panose="02020603050405020304" pitchFamily="18" charset="0"/>
              </a:rPr>
              <a:t>(program counter) register of the processor gives the address of the instruction which needs to be fetched from the memory.</a:t>
            </a:r>
          </a:p>
          <a:p>
            <a:r>
              <a:rPr lang="en-US" sz="2000" dirty="0">
                <a:latin typeface="Times New Roman" panose="02020603050405020304" pitchFamily="18" charset="0"/>
                <a:cs typeface="Times New Roman" panose="02020603050405020304" pitchFamily="18" charset="0"/>
              </a:rPr>
              <a:t>If the instruction is fetched then, the instruction </a:t>
            </a:r>
            <a:r>
              <a:rPr lang="en-US" sz="2000" dirty="0" err="1">
                <a:latin typeface="Times New Roman" panose="02020603050405020304" pitchFamily="18" charset="0"/>
                <a:cs typeface="Times New Roman" panose="02020603050405020304" pitchFamily="18" charset="0"/>
              </a:rPr>
              <a:t>opcode</a:t>
            </a:r>
            <a:r>
              <a:rPr lang="en-US" sz="2000" dirty="0">
                <a:latin typeface="Times New Roman" panose="02020603050405020304" pitchFamily="18" charset="0"/>
                <a:cs typeface="Times New Roman" panose="02020603050405020304" pitchFamily="18" charset="0"/>
              </a:rPr>
              <a:t> is decoded. On decoding, the processor identifies the number of operands. If there is any operand to be fetched from the memory, then that operand address is calculated.</a:t>
            </a:r>
          </a:p>
          <a:p>
            <a:r>
              <a:rPr lang="en-US" sz="2000" dirty="0">
                <a:latin typeface="Times New Roman" panose="02020603050405020304" pitchFamily="18" charset="0"/>
                <a:cs typeface="Times New Roman" panose="02020603050405020304" pitchFamily="18" charset="0"/>
              </a:rPr>
              <a:t>Operands are fetched from the memory. If there is more than one operand, then the operand fetching process may be repeated (i.e. address calculation and fetching operands).</a:t>
            </a:r>
          </a:p>
          <a:p>
            <a:r>
              <a:rPr lang="en-US" sz="2000" dirty="0">
                <a:latin typeface="Times New Roman" panose="02020603050405020304" pitchFamily="18" charset="0"/>
                <a:cs typeface="Times New Roman" panose="02020603050405020304" pitchFamily="18" charset="0"/>
              </a:rPr>
              <a:t>After this, the data operation is performed on the operands, and a result is generated.</a:t>
            </a:r>
          </a:p>
          <a:p>
            <a:r>
              <a:rPr lang="en-US" sz="2000" dirty="0">
                <a:latin typeface="Times New Roman" panose="02020603050405020304" pitchFamily="18" charset="0"/>
                <a:cs typeface="Times New Roman" panose="02020603050405020304" pitchFamily="18" charset="0"/>
              </a:rPr>
              <a:t>If the result has to be stored in a register, the instructions end here.</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80</a:t>
            </a:fld>
            <a:endParaRPr lang="en-US"/>
          </a:p>
        </p:txBody>
      </p:sp>
    </p:spTree>
    <p:extLst>
      <p:ext uri="{BB962C8B-B14F-4D97-AF65-F5344CB8AC3E}">
        <p14:creationId xmlns:p14="http://schemas.microsoft.com/office/powerpoint/2010/main" val="3944916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Straight line sequencing</a:t>
            </a:r>
          </a:p>
        </p:txBody>
      </p:sp>
      <p:sp>
        <p:nvSpPr>
          <p:cNvPr id="3" name="Content Placeholder 2"/>
          <p:cNvSpPr>
            <a:spLocks noGrp="1"/>
          </p:cNvSpPr>
          <p:nvPr>
            <p:ph idx="1"/>
          </p:nvPr>
        </p:nvSpPr>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If the destination is memory, then first the destination address has to be calculated. Then the result is then stored in the memory. If there are multiple results which need to be stored inside the memory, then this process may repeat (i.e. destination address calculation and store result).</a:t>
            </a:r>
          </a:p>
          <a:p>
            <a:r>
              <a:rPr lang="en-US" sz="2800" dirty="0">
                <a:latin typeface="Times New Roman" panose="02020603050405020304" pitchFamily="18" charset="0"/>
                <a:cs typeface="Times New Roman" panose="02020603050405020304" pitchFamily="18" charset="0"/>
              </a:rPr>
              <a:t>Now the current instructions have been executed. Side by side, the PC is incremented to calculate the address of the next instruction.</a:t>
            </a:r>
          </a:p>
          <a:p>
            <a:r>
              <a:rPr lang="en-US" sz="2800" dirty="0">
                <a:latin typeface="Times New Roman" panose="02020603050405020304" pitchFamily="18" charset="0"/>
                <a:cs typeface="Times New Roman" panose="02020603050405020304" pitchFamily="18" charset="0"/>
              </a:rPr>
              <a:t>The above instruction cycle then repeats for further instructions.</a:t>
            </a:r>
          </a:p>
          <a:p>
            <a:r>
              <a:rPr lang="en-US" sz="2800" dirty="0" smtClean="0">
                <a:latin typeface="Times New Roman" panose="02020603050405020304" pitchFamily="18" charset="0"/>
                <a:cs typeface="Times New Roman" panose="02020603050405020304" pitchFamily="18" charset="0"/>
              </a:rPr>
              <a:t>Straight </a:t>
            </a:r>
            <a:r>
              <a:rPr lang="en-US" sz="2800" dirty="0">
                <a:latin typeface="Times New Roman" panose="02020603050405020304" pitchFamily="18" charset="0"/>
                <a:cs typeface="Times New Roman" panose="02020603050405020304" pitchFamily="18" charset="0"/>
              </a:rPr>
              <a:t>line sequencing means the instruction of a program is executed in a sequential manner(i.e. every time PC is incremented by a fixed offset).</a:t>
            </a:r>
          </a:p>
          <a:p>
            <a:r>
              <a:rPr lang="en-US" sz="2800" dirty="0">
                <a:latin typeface="Times New Roman" panose="02020603050405020304" pitchFamily="18" charset="0"/>
                <a:cs typeface="Times New Roman" panose="02020603050405020304" pitchFamily="18" charset="0"/>
              </a:rPr>
              <a:t>And no branch address is loaded on the PC.</a:t>
            </a: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81</a:t>
            </a:fld>
            <a:endParaRPr lang="en-US"/>
          </a:p>
        </p:txBody>
      </p:sp>
    </p:spTree>
    <p:extLst>
      <p:ext uri="{BB962C8B-B14F-4D97-AF65-F5344CB8AC3E}">
        <p14:creationId xmlns:p14="http://schemas.microsoft.com/office/powerpoint/2010/main" val="468771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A6BA4E-CDAE-4DEF-A7CA-99055C502B84}" type="slidenum">
              <a:rPr lang="en-US" smtClean="0"/>
              <a:pPr/>
              <a:t>82</a:t>
            </a:fld>
            <a:endParaRPr lang="en-US"/>
          </a:p>
        </p:txBody>
      </p:sp>
      <p:sp>
        <p:nvSpPr>
          <p:cNvPr id="5" name="Rectangle 4"/>
          <p:cNvSpPr/>
          <p:nvPr/>
        </p:nvSpPr>
        <p:spPr>
          <a:xfrm>
            <a:off x="323528" y="1052737"/>
            <a:ext cx="8280920" cy="3139321"/>
          </a:xfrm>
          <a:prstGeom prst="rect">
            <a:avLst/>
          </a:prstGeom>
        </p:spPr>
        <p:txBody>
          <a:bodyPr wrap="square">
            <a:spAutoFit/>
          </a:bodyPr>
          <a:lstStyle/>
          <a:p>
            <a:pPr fontAlgn="base"/>
            <a:r>
              <a:rPr lang="en-US" dirty="0" smtClean="0">
                <a:solidFill>
                  <a:srgbClr val="FF0000"/>
                </a:solidFill>
                <a:latin typeface="Times New Roman" panose="02020603050405020304" pitchFamily="18" charset="0"/>
                <a:cs typeface="Times New Roman" panose="02020603050405020304" pitchFamily="18" charset="0"/>
              </a:rPr>
              <a:t>Example 1:</a:t>
            </a:r>
            <a:r>
              <a:rPr lang="en-US" dirty="0">
                <a:solidFill>
                  <a:srgbClr val="FF0000"/>
                </a:solidFill>
                <a:latin typeface="Times New Roman" panose="02020603050405020304" pitchFamily="18" charset="0"/>
                <a:cs typeface="Times New Roman" panose="02020603050405020304" pitchFamily="18" charset="0"/>
              </a:rPr>
              <a:t> </a:t>
            </a:r>
            <a:endParaRPr lang="en-US" dirty="0" smtClean="0">
              <a:solidFill>
                <a:srgbClr val="FF0000"/>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smtClean="0">
                <a:solidFill>
                  <a:srgbClr val="273239"/>
                </a:solidFill>
                <a:latin typeface="Times New Roman" panose="02020603050405020304" pitchFamily="18" charset="0"/>
                <a:cs typeface="Times New Roman" panose="02020603050405020304" pitchFamily="18" charset="0"/>
              </a:rPr>
              <a:t>First </a:t>
            </a:r>
            <a:r>
              <a:rPr lang="en-US" dirty="0">
                <a:solidFill>
                  <a:srgbClr val="273239"/>
                </a:solidFill>
                <a:latin typeface="Times New Roman" panose="02020603050405020304" pitchFamily="18" charset="0"/>
                <a:cs typeface="Times New Roman" panose="02020603050405020304" pitchFamily="18" charset="0"/>
              </a:rPr>
              <a:t>instruction of a program is stored at address </a:t>
            </a:r>
            <a:r>
              <a:rPr lang="en-US" dirty="0" err="1">
                <a:solidFill>
                  <a:srgbClr val="273239"/>
                </a:solidFill>
                <a:latin typeface="Times New Roman" panose="02020603050405020304" pitchFamily="18" charset="0"/>
                <a:cs typeface="Times New Roman" panose="02020603050405020304" pitchFamily="18" charset="0"/>
              </a:rPr>
              <a:t>i</a:t>
            </a:r>
            <a:r>
              <a:rPr lang="en-US" dirty="0">
                <a:solidFill>
                  <a:srgbClr val="273239"/>
                </a:solidFill>
                <a:latin typeface="Times New Roman" panose="02020603050405020304" pitchFamily="18" charset="0"/>
                <a:cs typeface="Times New Roman" panose="02020603050405020304" pitchFamily="18" charset="0"/>
              </a:rPr>
              <a:t>. </a:t>
            </a:r>
            <a:endParaRPr lang="en-US" dirty="0" smtClean="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smtClean="0">
                <a:solidFill>
                  <a:srgbClr val="273239"/>
                </a:solidFill>
                <a:latin typeface="Times New Roman" panose="02020603050405020304" pitchFamily="18" charset="0"/>
                <a:cs typeface="Times New Roman" panose="02020603050405020304" pitchFamily="18" charset="0"/>
              </a:rPr>
              <a:t>PC </a:t>
            </a:r>
            <a:r>
              <a:rPr lang="en-US" dirty="0">
                <a:solidFill>
                  <a:srgbClr val="273239"/>
                </a:solidFill>
                <a:latin typeface="Times New Roman" panose="02020603050405020304" pitchFamily="18" charset="0"/>
                <a:cs typeface="Times New Roman" panose="02020603050405020304" pitchFamily="18" charset="0"/>
              </a:rPr>
              <a:t>gives address </a:t>
            </a:r>
            <a:r>
              <a:rPr lang="en-US" dirty="0" err="1">
                <a:solidFill>
                  <a:srgbClr val="273239"/>
                </a:solidFill>
                <a:latin typeface="Times New Roman" panose="02020603050405020304" pitchFamily="18" charset="0"/>
                <a:cs typeface="Times New Roman" panose="02020603050405020304" pitchFamily="18" charset="0"/>
              </a:rPr>
              <a:t>i</a:t>
            </a:r>
            <a:r>
              <a:rPr lang="en-US" dirty="0">
                <a:solidFill>
                  <a:srgbClr val="273239"/>
                </a:solidFill>
                <a:latin typeface="Times New Roman" panose="02020603050405020304" pitchFamily="18" charset="0"/>
                <a:cs typeface="Times New Roman" panose="02020603050405020304" pitchFamily="18" charset="0"/>
              </a:rPr>
              <a:t> and instruction stored at that address </a:t>
            </a:r>
            <a:r>
              <a:rPr lang="en-US" dirty="0" err="1">
                <a:solidFill>
                  <a:srgbClr val="273239"/>
                </a:solidFill>
                <a:latin typeface="Times New Roman" panose="02020603050405020304" pitchFamily="18" charset="0"/>
                <a:cs typeface="Times New Roman" panose="02020603050405020304" pitchFamily="18" charset="0"/>
              </a:rPr>
              <a:t>i</a:t>
            </a:r>
            <a:r>
              <a:rPr lang="en-US" dirty="0">
                <a:solidFill>
                  <a:srgbClr val="273239"/>
                </a:solidFill>
                <a:latin typeface="Times New Roman" panose="02020603050405020304" pitchFamily="18" charset="0"/>
                <a:cs typeface="Times New Roman" panose="02020603050405020304" pitchFamily="18" charset="0"/>
              </a:rPr>
              <a:t> is fetched from the memory and then decoded and then </a:t>
            </a:r>
            <a:r>
              <a:rPr lang="en-US" dirty="0" smtClean="0">
                <a:solidFill>
                  <a:srgbClr val="273239"/>
                </a:solidFill>
                <a:latin typeface="Times New Roman" panose="02020603050405020304" pitchFamily="18" charset="0"/>
                <a:cs typeface="Times New Roman" panose="02020603050405020304" pitchFamily="18" charset="0"/>
              </a:rPr>
              <a:t>the operand A </a:t>
            </a:r>
            <a:r>
              <a:rPr lang="en-US" dirty="0">
                <a:solidFill>
                  <a:srgbClr val="273239"/>
                </a:solidFill>
                <a:latin typeface="Times New Roman" panose="02020603050405020304" pitchFamily="18" charset="0"/>
                <a:cs typeface="Times New Roman" panose="02020603050405020304" pitchFamily="18" charset="0"/>
              </a:rPr>
              <a:t>is fetched from the memory and stored in a temporary register and then the instruction is executed(i.e. content of address A is copied into processor register R0).</a:t>
            </a:r>
          </a:p>
          <a:p>
            <a:pPr fontAlgn="base">
              <a:buFont typeface="Arial" panose="020B0604020202020204" pitchFamily="34" charset="0"/>
              <a:buChar char="•"/>
            </a:pPr>
            <a:r>
              <a:rPr lang="en-US" dirty="0" smtClean="0">
                <a:solidFill>
                  <a:srgbClr val="273239"/>
                </a:solidFill>
                <a:latin typeface="Times New Roman" panose="02020603050405020304" pitchFamily="18" charset="0"/>
                <a:cs typeface="Times New Roman" panose="02020603050405020304" pitchFamily="18" charset="0"/>
              </a:rPr>
              <a:t>the </a:t>
            </a:r>
            <a:r>
              <a:rPr lang="en-US" dirty="0">
                <a:solidFill>
                  <a:srgbClr val="273239"/>
                </a:solidFill>
                <a:latin typeface="Times New Roman" panose="02020603050405020304" pitchFamily="18" charset="0"/>
                <a:cs typeface="Times New Roman" panose="02020603050405020304" pitchFamily="18" charset="0"/>
              </a:rPr>
              <a:t>PC gets incremented by 4(i.e. it contains the address of the next instruction) because the instruction and memory segment is of 4 bytes. </a:t>
            </a:r>
            <a:endParaRPr lang="en-US" dirty="0" smtClean="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smtClean="0">
                <a:solidFill>
                  <a:srgbClr val="273239"/>
                </a:solidFill>
                <a:latin typeface="Times New Roman" panose="02020603050405020304" pitchFamily="18" charset="0"/>
                <a:cs typeface="Times New Roman" panose="02020603050405020304" pitchFamily="18" charset="0"/>
              </a:rPr>
              <a:t>So </a:t>
            </a:r>
            <a:r>
              <a:rPr lang="en-US" dirty="0">
                <a:solidFill>
                  <a:srgbClr val="273239"/>
                </a:solidFill>
                <a:latin typeface="Times New Roman" panose="02020603050405020304" pitchFamily="18" charset="0"/>
                <a:cs typeface="Times New Roman" panose="02020603050405020304" pitchFamily="18" charset="0"/>
              </a:rPr>
              <a:t>the instruction at address </a:t>
            </a:r>
            <a:r>
              <a:rPr lang="en-US" dirty="0" err="1">
                <a:solidFill>
                  <a:srgbClr val="273239"/>
                </a:solidFill>
                <a:latin typeface="Times New Roman" panose="02020603050405020304" pitchFamily="18" charset="0"/>
                <a:cs typeface="Times New Roman" panose="02020603050405020304" pitchFamily="18" charset="0"/>
              </a:rPr>
              <a:t>i</a:t>
            </a:r>
            <a:r>
              <a:rPr lang="en-US" dirty="0">
                <a:solidFill>
                  <a:srgbClr val="273239"/>
                </a:solidFill>
                <a:latin typeface="Times New Roman" panose="02020603050405020304" pitchFamily="18" charset="0"/>
                <a:cs typeface="Times New Roman" panose="02020603050405020304" pitchFamily="18" charset="0"/>
              </a:rPr>
              <a:t> is executed.</a:t>
            </a:r>
          </a:p>
          <a:p>
            <a:pPr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So every time, the PC is incremented by 4. Therefore, the program is executing in a sequential manner. And this process is called straight line sequencing</a:t>
            </a:r>
            <a:r>
              <a:rPr lang="en-US" dirty="0" smtClean="0">
                <a:solidFill>
                  <a:srgbClr val="273239"/>
                </a:solidFill>
                <a:latin typeface="Times New Roman" panose="02020603050405020304" pitchFamily="18" charset="0"/>
                <a:cs typeface="Times New Roman" panose="02020603050405020304" pitchFamily="18" charset="0"/>
              </a:rPr>
              <a:t>.</a:t>
            </a:r>
            <a:endParaRPr lang="en-US"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2804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				Address	Contents</a:t>
            </a:r>
          </a:p>
          <a:p>
            <a:pPr marL="0" indent="0">
              <a:buNone/>
            </a:pPr>
            <a:r>
              <a:rPr lang="en-US" dirty="0" smtClean="0"/>
              <a:t>Execution Starts here  I</a:t>
            </a:r>
            <a:r>
              <a:rPr lang="en-US" dirty="0" smtClean="0">
                <a:sym typeface="Wingdings" panose="05000000000000000000" pitchFamily="2" charset="2"/>
              </a:rPr>
              <a:t>		</a:t>
            </a:r>
            <a:r>
              <a:rPr lang="en-US" dirty="0" err="1" smtClean="0"/>
              <a:t>Mov</a:t>
            </a:r>
            <a:r>
              <a:rPr lang="en-US" dirty="0" smtClean="0"/>
              <a:t> R0,A </a:t>
            </a:r>
          </a:p>
          <a:p>
            <a:pPr marL="0" indent="0">
              <a:buNone/>
            </a:pPr>
            <a:r>
              <a:rPr lang="en-US" dirty="0" smtClean="0"/>
              <a:t>				I+4</a:t>
            </a:r>
            <a:r>
              <a:rPr lang="en-US" dirty="0" smtClean="0">
                <a:sym typeface="Wingdings" panose="05000000000000000000" pitchFamily="2" charset="2"/>
              </a:rPr>
              <a:t> 	</a:t>
            </a:r>
            <a:r>
              <a:rPr lang="en-US" dirty="0" smtClean="0"/>
              <a:t>ADD R0,B</a:t>
            </a:r>
          </a:p>
          <a:p>
            <a:pPr marL="0" indent="0">
              <a:buNone/>
            </a:pPr>
            <a:r>
              <a:rPr lang="en-US" dirty="0" smtClean="0"/>
              <a:t>				I+8</a:t>
            </a:r>
            <a:r>
              <a:rPr lang="en-US" dirty="0" smtClean="0">
                <a:sym typeface="Wingdings" panose="05000000000000000000" pitchFamily="2" charset="2"/>
              </a:rPr>
              <a:t> 	</a:t>
            </a:r>
            <a:r>
              <a:rPr lang="en-US" dirty="0" smtClean="0"/>
              <a:t>MOV C,R0</a:t>
            </a:r>
            <a:endParaRPr lang="en-IN"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83</a:t>
            </a:fld>
            <a:endParaRPr lang="en-US"/>
          </a:p>
        </p:txBody>
      </p:sp>
    </p:spTree>
    <p:extLst>
      <p:ext uri="{BB962C8B-B14F-4D97-AF65-F5344CB8AC3E}">
        <p14:creationId xmlns:p14="http://schemas.microsoft.com/office/powerpoint/2010/main" val="8292759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A6BA4E-CDAE-4DEF-A7CA-99055C502B84}" type="slidenum">
              <a:rPr lang="en-US" smtClean="0"/>
              <a:pPr/>
              <a:t>84</a:t>
            </a:fld>
            <a:endParaRPr lang="en-US"/>
          </a:p>
        </p:txBody>
      </p:sp>
      <p:sp>
        <p:nvSpPr>
          <p:cNvPr id="2" name="Rectangle 1"/>
          <p:cNvSpPr/>
          <p:nvPr/>
        </p:nvSpPr>
        <p:spPr>
          <a:xfrm>
            <a:off x="251520" y="1052736"/>
            <a:ext cx="8712968" cy="1631216"/>
          </a:xfrm>
          <a:prstGeom prst="rect">
            <a:avLst/>
          </a:prstGeom>
        </p:spPr>
        <p:txBody>
          <a:bodyPr wrap="square">
            <a:spAutoFit/>
          </a:bodyPr>
          <a:lstStyle/>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The addresses of the memory locations containing the n numbers are represented as NUM1,NUM2…..</a:t>
            </a:r>
            <a:r>
              <a:rPr lang="en-US" sz="2000" dirty="0" err="1">
                <a:solidFill>
                  <a:srgbClr val="273239"/>
                </a:solidFill>
                <a:latin typeface="Times New Roman" panose="02020603050405020304" pitchFamily="18" charset="0"/>
                <a:cs typeface="Times New Roman" panose="02020603050405020304" pitchFamily="18" charset="0"/>
              </a:rPr>
              <a:t>NUMn</a:t>
            </a:r>
            <a:r>
              <a:rPr lang="en-US" sz="2000" dirty="0">
                <a:solidFill>
                  <a:srgbClr val="273239"/>
                </a:solidFill>
                <a:latin typeface="Times New Roman" panose="02020603050405020304" pitchFamily="18" charset="0"/>
                <a:cs typeface="Times New Roman" panose="02020603050405020304" pitchFamily="18" charset="0"/>
              </a:rPr>
              <a:t>(i.e. NUM1 address includes first number).</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The first number is stored into processor register R0. And every other number is added to register R0. Finally, when the program ends(i.e. n numbers are added, the result is placed in memory location </a:t>
            </a:r>
            <a:r>
              <a:rPr lang="en-US" sz="2000" dirty="0" smtClean="0">
                <a:solidFill>
                  <a:srgbClr val="273239"/>
                </a:solidFill>
                <a:latin typeface="Times New Roman" panose="02020603050405020304" pitchFamily="18" charset="0"/>
                <a:cs typeface="Times New Roman" panose="02020603050405020304" pitchFamily="18" charset="0"/>
              </a:rPr>
              <a:t>SUM</a:t>
            </a:r>
          </a:p>
        </p:txBody>
      </p:sp>
    </p:spTree>
    <p:extLst>
      <p:ext uri="{BB962C8B-B14F-4D97-AF65-F5344CB8AC3E}">
        <p14:creationId xmlns:p14="http://schemas.microsoft.com/office/powerpoint/2010/main" val="195363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A6BA4E-CDAE-4DEF-A7CA-99055C502B84}" type="slidenum">
              <a:rPr lang="en-US" smtClean="0"/>
              <a:pPr/>
              <a:t>85</a:t>
            </a:fld>
            <a:endParaRPr lang="en-US"/>
          </a:p>
        </p:txBody>
      </p:sp>
      <p:sp>
        <p:nvSpPr>
          <p:cNvPr id="2" name="Rectangle 1"/>
          <p:cNvSpPr/>
          <p:nvPr/>
        </p:nvSpPr>
        <p:spPr>
          <a:xfrm>
            <a:off x="251520" y="1052736"/>
            <a:ext cx="9073008" cy="3416320"/>
          </a:xfrm>
          <a:prstGeom prst="rect">
            <a:avLst/>
          </a:prstGeom>
        </p:spPr>
        <p:txBody>
          <a:bodyPr wrap="square">
            <a:spAutoFit/>
          </a:bodyPr>
          <a:lstStyle/>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way is to use a loop to add n number. But here straight line sequencing is not used because every time loop iteration ends, PC has to load the branch address and program execution starts from that address</a:t>
            </a:r>
            <a:r>
              <a:rPr lang="en-US" dirty="0" smtClean="0">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rPr>
              <a:t>the location N stores the value of n. </a:t>
            </a:r>
            <a:endParaRPr lang="en-US" dirty="0" smtClean="0">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register R1 is used as a counter to determine the number of times the loop gets executed</a:t>
            </a:r>
            <a:r>
              <a:rPr lang="en-US" dirty="0" smtClean="0">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contents of the location N are moved into R1 at the start of program execution</a:t>
            </a:r>
            <a:r>
              <a:rPr lang="en-US" dirty="0" smtClean="0">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that, register R0 is cleared</a:t>
            </a:r>
            <a:r>
              <a:rPr lang="en-US" dirty="0" smtClean="0">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address LOOP is reloaded again and again until R1 becomes </a:t>
            </a:r>
            <a:r>
              <a:rPr lang="en-US" dirty="0" smtClean="0">
                <a:latin typeface="Times New Roman" panose="02020603050405020304" pitchFamily="18" charset="0"/>
                <a:cs typeface="Times New Roman" panose="02020603050405020304" pitchFamily="18" charset="0"/>
              </a:rPr>
              <a:t>0. </a:t>
            </a:r>
          </a:p>
          <a:p>
            <a:pPr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time a number is added, then the R1 value is decremented.</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R1 becomes 0, we come out of the loop and the result which is stored at R1 is copied into memory location SUM</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3324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Address	Contents</a:t>
            </a:r>
            <a:endParaRPr lang="en-US" dirty="0" smtClean="0"/>
          </a:p>
          <a:p>
            <a:pPr marL="0" indent="0">
              <a:buNone/>
            </a:pPr>
            <a:r>
              <a:rPr lang="en-US" dirty="0" smtClean="0"/>
              <a:t>Execution </a:t>
            </a:r>
            <a:r>
              <a:rPr lang="en-US" dirty="0"/>
              <a:t>Starts here  </a:t>
            </a:r>
            <a:r>
              <a:rPr lang="en-US" dirty="0" smtClean="0"/>
              <a:t>I</a:t>
            </a:r>
            <a:r>
              <a:rPr lang="en-US" dirty="0">
                <a:sym typeface="Wingdings" panose="05000000000000000000" pitchFamily="2" charset="2"/>
              </a:rPr>
              <a:t> </a:t>
            </a:r>
            <a:r>
              <a:rPr lang="en-US" dirty="0" smtClean="0">
                <a:sym typeface="Wingdings" panose="05000000000000000000" pitchFamily="2" charset="2"/>
              </a:rPr>
              <a:t>	</a:t>
            </a:r>
            <a:r>
              <a:rPr lang="en-US" dirty="0" smtClean="0"/>
              <a:t>MOV R1,N</a:t>
            </a:r>
          </a:p>
          <a:p>
            <a:pPr marL="0" indent="0">
              <a:buNone/>
            </a:pPr>
            <a:r>
              <a:rPr lang="en-US" dirty="0" smtClean="0"/>
              <a:t>				</a:t>
            </a:r>
            <a:r>
              <a:rPr lang="en-US" dirty="0"/>
              <a:t> I+4</a:t>
            </a:r>
            <a:r>
              <a:rPr lang="en-US" dirty="0">
                <a:sym typeface="Wingdings" panose="05000000000000000000" pitchFamily="2" charset="2"/>
              </a:rPr>
              <a:t> </a:t>
            </a:r>
            <a:r>
              <a:rPr lang="en-US" dirty="0" smtClean="0"/>
              <a:t>CLEAR R0</a:t>
            </a:r>
          </a:p>
          <a:p>
            <a:pPr marL="0" indent="0">
              <a:buNone/>
            </a:pPr>
            <a:r>
              <a:rPr lang="en-US" dirty="0" smtClean="0"/>
              <a:t>				</a:t>
            </a:r>
            <a:r>
              <a:rPr lang="en-US" dirty="0"/>
              <a:t> </a:t>
            </a:r>
            <a:r>
              <a:rPr lang="en-US" dirty="0" smtClean="0"/>
              <a:t>I+8</a:t>
            </a:r>
            <a:r>
              <a:rPr lang="en-US" dirty="0" smtClean="0">
                <a:sym typeface="Wingdings" panose="05000000000000000000" pitchFamily="2" charset="2"/>
              </a:rPr>
              <a:t> </a:t>
            </a:r>
            <a:r>
              <a:rPr lang="en-US" dirty="0" smtClean="0"/>
              <a:t>LOOP ADD R0,R1</a:t>
            </a:r>
          </a:p>
          <a:p>
            <a:pPr marL="0" indent="0">
              <a:buNone/>
            </a:pPr>
            <a:r>
              <a:rPr lang="en-US" dirty="0" smtClean="0"/>
              <a:t>				</a:t>
            </a:r>
            <a:r>
              <a:rPr lang="en-US" dirty="0"/>
              <a:t> </a:t>
            </a:r>
            <a:r>
              <a:rPr lang="en-US" dirty="0" smtClean="0"/>
              <a:t>I+12</a:t>
            </a:r>
            <a:r>
              <a:rPr lang="en-US" dirty="0" smtClean="0">
                <a:sym typeface="Wingdings" panose="05000000000000000000" pitchFamily="2" charset="2"/>
              </a:rPr>
              <a:t> </a:t>
            </a:r>
            <a:r>
              <a:rPr lang="en-US" dirty="0" smtClean="0"/>
              <a:t>DCR R1</a:t>
            </a:r>
          </a:p>
          <a:p>
            <a:pPr marL="0" indent="0">
              <a:buNone/>
            </a:pPr>
            <a:r>
              <a:rPr lang="en-US" dirty="0" smtClean="0"/>
              <a:t>				</a:t>
            </a:r>
            <a:r>
              <a:rPr lang="en-US" dirty="0"/>
              <a:t> </a:t>
            </a:r>
            <a:r>
              <a:rPr lang="en-US" dirty="0" smtClean="0"/>
              <a:t>I+16</a:t>
            </a:r>
            <a:r>
              <a:rPr lang="en-US" dirty="0" smtClean="0">
                <a:sym typeface="Wingdings" panose="05000000000000000000" pitchFamily="2" charset="2"/>
              </a:rPr>
              <a:t> </a:t>
            </a:r>
            <a:r>
              <a:rPr lang="en-US" dirty="0" smtClean="0"/>
              <a:t>BRANCH&gt;0 LOOP</a:t>
            </a:r>
          </a:p>
          <a:p>
            <a:pPr marL="0" indent="0">
              <a:buNone/>
            </a:pPr>
            <a:r>
              <a:rPr lang="en-US" dirty="0" smtClean="0"/>
              <a:t>				</a:t>
            </a:r>
            <a:r>
              <a:rPr lang="en-US" dirty="0"/>
              <a:t> </a:t>
            </a:r>
            <a:r>
              <a:rPr lang="en-US" dirty="0" smtClean="0"/>
              <a:t>I+20</a:t>
            </a:r>
            <a:r>
              <a:rPr lang="en-US" dirty="0" smtClean="0">
                <a:sym typeface="Wingdings" panose="05000000000000000000" pitchFamily="2" charset="2"/>
              </a:rPr>
              <a:t> </a:t>
            </a:r>
            <a:r>
              <a:rPr lang="en-US" dirty="0" smtClean="0"/>
              <a:t>MOV SUM,R0</a:t>
            </a:r>
          </a:p>
          <a:p>
            <a:pPr marL="0" indent="0">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86</a:t>
            </a:fld>
            <a:endParaRPr lang="en-US"/>
          </a:p>
        </p:txBody>
      </p:sp>
    </p:spTree>
    <p:extLst>
      <p:ext uri="{BB962C8B-B14F-4D97-AF65-F5344CB8AC3E}">
        <p14:creationId xmlns:p14="http://schemas.microsoft.com/office/powerpoint/2010/main" val="35432091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64902"/>
          </a:xfrm>
        </p:spPr>
        <p:txBody>
          <a:bodyPr>
            <a:noAutofit/>
          </a:bodyPr>
          <a:lstStyle/>
          <a:p>
            <a:r>
              <a:rPr lang="en-IN" sz="3200" dirty="0" smtClean="0">
                <a:solidFill>
                  <a:srgbClr val="FF0000"/>
                </a:solidFill>
                <a:latin typeface="Times New Roman" panose="02020603050405020304" pitchFamily="18" charset="0"/>
                <a:cs typeface="Times New Roman" panose="02020603050405020304" pitchFamily="18" charset="0"/>
              </a:rPr>
              <a:t>Condition Codes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600200"/>
            <a:ext cx="8568952" cy="4853136"/>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processor keeps track of information about the results of various operations for use by subsequent conditional branch instructions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 – Negative     1 if results are Negative</a:t>
            </a:r>
          </a:p>
          <a:p>
            <a:pPr marL="0" indent="0">
              <a:buNone/>
            </a:pPr>
            <a:r>
              <a:rPr lang="en-US" sz="2400" dirty="0">
                <a:latin typeface="Times New Roman" panose="02020603050405020304" pitchFamily="18" charset="0"/>
                <a:cs typeface="Times New Roman" panose="02020603050405020304" pitchFamily="18" charset="0"/>
              </a:rPr>
              <a:t>                               0 if results are Positive</a:t>
            </a:r>
          </a:p>
          <a:p>
            <a:pPr marL="0" indent="0">
              <a:buNone/>
            </a:pPr>
            <a:r>
              <a:rPr lang="en-US" sz="2400" dirty="0">
                <a:latin typeface="Times New Roman" panose="02020603050405020304" pitchFamily="18" charset="0"/>
                <a:cs typeface="Times New Roman" panose="02020603050405020304" pitchFamily="18" charset="0"/>
              </a:rPr>
              <a:t>Z – Zero              1 if results are Zero</a:t>
            </a:r>
          </a:p>
          <a:p>
            <a:pPr marL="0" indent="0">
              <a:buNone/>
            </a:pPr>
            <a:r>
              <a:rPr lang="en-US" sz="2400" dirty="0">
                <a:latin typeface="Times New Roman" panose="02020603050405020304" pitchFamily="18" charset="0"/>
                <a:cs typeface="Times New Roman" panose="02020603050405020304" pitchFamily="18" charset="0"/>
              </a:rPr>
              <a:t>                                0 if results are Non zero</a:t>
            </a:r>
          </a:p>
          <a:p>
            <a:pPr marL="0" indent="0">
              <a:buNone/>
            </a:pPr>
            <a:r>
              <a:rPr lang="en-US" sz="2400" dirty="0">
                <a:latin typeface="Times New Roman" panose="02020603050405020304" pitchFamily="18" charset="0"/>
                <a:cs typeface="Times New Roman" panose="02020603050405020304" pitchFamily="18" charset="0"/>
              </a:rPr>
              <a:t>V – Overflow      1 if arithmetic overflow occurs</a:t>
            </a:r>
          </a:p>
          <a:p>
            <a:pPr marL="0" indent="0">
              <a:buNone/>
            </a:pPr>
            <a:r>
              <a:rPr lang="en-US" sz="2400" dirty="0">
                <a:latin typeface="Times New Roman" panose="02020603050405020304" pitchFamily="18" charset="0"/>
                <a:cs typeface="Times New Roman" panose="02020603050405020304" pitchFamily="18" charset="0"/>
              </a:rPr>
              <a:t>                                0 non overflow occurs</a:t>
            </a:r>
          </a:p>
          <a:p>
            <a:pPr marL="0" indent="0">
              <a:buNone/>
            </a:pPr>
            <a:r>
              <a:rPr lang="en-US" sz="2400" dirty="0">
                <a:latin typeface="Times New Roman" panose="02020603050405020304" pitchFamily="18" charset="0"/>
                <a:cs typeface="Times New Roman" panose="02020603050405020304" pitchFamily="18" charset="0"/>
              </a:rPr>
              <a:t>C – Carry             1 if carry and from MSB bit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a:t>
            </a:r>
            <a:r>
              <a:rPr lang="en-US" sz="2400" dirty="0">
                <a:latin typeface="Times New Roman" panose="02020603050405020304" pitchFamily="18" charset="0"/>
                <a:cs typeface="Times New Roman" panose="02020603050405020304" pitchFamily="18" charset="0"/>
              </a:rPr>
              <a:t>if there is no carry from MSB bit</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87</a:t>
            </a:fld>
            <a:endParaRPr lang="en-US"/>
          </a:p>
        </p:txBody>
      </p:sp>
    </p:spTree>
    <p:extLst>
      <p:ext uri="{BB962C8B-B14F-4D97-AF65-F5344CB8AC3E}">
        <p14:creationId xmlns:p14="http://schemas.microsoft.com/office/powerpoint/2010/main" val="21965253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685800" y="2492375"/>
            <a:ext cx="7772400" cy="1470025"/>
          </a:xfrm>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Addressing Modes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2" name="AutoShape 2" descr="System bu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ystem bu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lide Number Placeholder 7"/>
          <p:cNvSpPr>
            <a:spLocks noGrp="1"/>
          </p:cNvSpPr>
          <p:nvPr>
            <p:ph type="sldNum" sz="quarter" idx="12"/>
          </p:nvPr>
        </p:nvSpPr>
        <p:spPr/>
        <p:txBody>
          <a:bodyPr/>
          <a:lstStyle/>
          <a:p>
            <a:fld id="{A1A6BA4E-CDAE-4DEF-A7CA-99055C502B84}" type="slidenum">
              <a:rPr lang="en-US" smtClean="0"/>
              <a:pPr/>
              <a:t>88</a:t>
            </a:fld>
            <a:endParaRPr lang="en-US"/>
          </a:p>
        </p:txBody>
      </p:sp>
    </p:spTree>
    <p:extLst>
      <p:ext uri="{BB962C8B-B14F-4D97-AF65-F5344CB8AC3E}">
        <p14:creationId xmlns:p14="http://schemas.microsoft.com/office/powerpoint/2010/main" val="3182843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23528" y="764704"/>
            <a:ext cx="8229600" cy="868362"/>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Addressing </a:t>
            </a:r>
            <a:r>
              <a:rPr lang="en-US" sz="3600" dirty="0">
                <a:solidFill>
                  <a:srgbClr val="FF0000"/>
                </a:solidFill>
                <a:latin typeface="Times New Roman" panose="02020603050405020304" pitchFamily="18" charset="0"/>
                <a:cs typeface="Times New Roman" panose="02020603050405020304" pitchFamily="18" charset="0"/>
              </a:rPr>
              <a:t>Modes</a:t>
            </a:r>
          </a:p>
        </p:txBody>
      </p:sp>
      <p:sp>
        <p:nvSpPr>
          <p:cNvPr id="152579" name="Rectangle 3"/>
          <p:cNvSpPr>
            <a:spLocks noGrp="1" noChangeArrowheads="1"/>
          </p:cNvSpPr>
          <p:nvPr>
            <p:ph idx="1"/>
          </p:nvPr>
        </p:nvSpPr>
        <p:spPr>
          <a:xfrm>
            <a:off x="152400" y="1556792"/>
            <a:ext cx="8839200" cy="5301208"/>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ways in which the location of the operand is specified in an instruction is referred as addressing modes</a:t>
            </a:r>
          </a:p>
          <a:p>
            <a:pPr marL="0" indent="0">
              <a:buNone/>
            </a:pPr>
            <a:r>
              <a:rPr lang="en-US" sz="2000" dirty="0" smtClean="0">
                <a:latin typeface="Times New Roman" panose="02020603050405020304" pitchFamily="18" charset="0"/>
                <a:cs typeface="Times New Roman" panose="02020603050405020304" pitchFamily="18" charset="0"/>
              </a:rPr>
              <a:t>The purpose of using addressing mode is:</a:t>
            </a:r>
          </a:p>
          <a:p>
            <a:pPr marL="0" indent="0">
              <a:buNone/>
            </a:pPr>
            <a:r>
              <a:rPr lang="en-US" sz="2000" dirty="0">
                <a:latin typeface="Times New Roman" panose="02020603050405020304" pitchFamily="18" charset="0"/>
                <a:cs typeface="Times New Roman" panose="02020603050405020304" pitchFamily="18" charset="0"/>
              </a:rPr>
              <a:t>	To give the programming versatility to the user.</a:t>
            </a:r>
          </a:p>
          <a:p>
            <a:pPr marL="0" indent="0">
              <a:buNone/>
            </a:pPr>
            <a:r>
              <a:rPr lang="en-US" sz="2000" dirty="0">
                <a:latin typeface="Times New Roman" panose="02020603050405020304" pitchFamily="18" charset="0"/>
                <a:cs typeface="Times New Roman" panose="02020603050405020304" pitchFamily="18" charset="0"/>
              </a:rPr>
              <a:t>	To reduce the number of bits in addressing field of instruction.</a:t>
            </a:r>
          </a:p>
          <a:p>
            <a:pPr>
              <a:lnSpc>
                <a:spcPct val="90000"/>
              </a:lnSpc>
              <a:buNone/>
            </a:pPr>
            <a:r>
              <a:rPr lang="en-US" sz="2000" b="1" dirty="0">
                <a:latin typeface="Times New Roman" panose="02020603050405020304" pitchFamily="18" charset="0"/>
                <a:cs typeface="Times New Roman" panose="02020603050405020304" pitchFamily="18" charset="0"/>
              </a:rPr>
              <a:t>Types of Addressing Modes</a:t>
            </a:r>
          </a:p>
          <a:p>
            <a:pPr>
              <a:lnSpc>
                <a:spcPct val="90000"/>
              </a:lnSpc>
            </a:pPr>
            <a:r>
              <a:rPr lang="en-US" sz="2000" dirty="0">
                <a:latin typeface="Times New Roman" panose="02020603050405020304" pitchFamily="18" charset="0"/>
                <a:cs typeface="Times New Roman" panose="02020603050405020304" pitchFamily="18" charset="0"/>
              </a:rPr>
              <a:t>Immediate Addressing</a:t>
            </a:r>
          </a:p>
          <a:p>
            <a:pPr>
              <a:lnSpc>
                <a:spcPct val="90000"/>
              </a:lnSpc>
            </a:pPr>
            <a:r>
              <a:rPr lang="en-US" sz="2000" dirty="0">
                <a:latin typeface="Times New Roman" panose="02020603050405020304" pitchFamily="18" charset="0"/>
                <a:cs typeface="Times New Roman" panose="02020603050405020304" pitchFamily="18" charset="0"/>
              </a:rPr>
              <a:t>Direct Addressing </a:t>
            </a:r>
          </a:p>
          <a:p>
            <a:pPr>
              <a:lnSpc>
                <a:spcPct val="90000"/>
              </a:lnSpc>
            </a:pPr>
            <a:r>
              <a:rPr lang="en-US" sz="2000" dirty="0">
                <a:latin typeface="Times New Roman" panose="02020603050405020304" pitchFamily="18" charset="0"/>
                <a:cs typeface="Times New Roman" panose="02020603050405020304" pitchFamily="18" charset="0"/>
              </a:rPr>
              <a:t>Indirect Addressing</a:t>
            </a:r>
          </a:p>
          <a:p>
            <a:pPr>
              <a:lnSpc>
                <a:spcPct val="90000"/>
              </a:lnSpc>
            </a:pPr>
            <a:r>
              <a:rPr lang="en-US" sz="2000" dirty="0">
                <a:latin typeface="Times New Roman" panose="02020603050405020304" pitchFamily="18" charset="0"/>
                <a:cs typeface="Times New Roman" panose="02020603050405020304" pitchFamily="18" charset="0"/>
              </a:rPr>
              <a:t>Register Addressing</a:t>
            </a:r>
          </a:p>
          <a:p>
            <a:pPr>
              <a:lnSpc>
                <a:spcPct val="90000"/>
              </a:lnSpc>
            </a:pPr>
            <a:r>
              <a:rPr lang="en-US" sz="2000" dirty="0">
                <a:latin typeface="Times New Roman" panose="02020603050405020304" pitchFamily="18" charset="0"/>
                <a:cs typeface="Times New Roman" panose="02020603050405020304" pitchFamily="18" charset="0"/>
              </a:rPr>
              <a:t>Register Indirect Addressing</a:t>
            </a:r>
          </a:p>
          <a:p>
            <a:pPr>
              <a:lnSpc>
                <a:spcPct val="90000"/>
              </a:lnSpc>
            </a:pPr>
            <a:r>
              <a:rPr lang="en-US" sz="2000" dirty="0">
                <a:latin typeface="Times New Roman" panose="02020603050405020304" pitchFamily="18" charset="0"/>
                <a:cs typeface="Times New Roman" panose="02020603050405020304" pitchFamily="18" charset="0"/>
              </a:rPr>
              <a:t>Relative Addressing</a:t>
            </a:r>
          </a:p>
          <a:p>
            <a:pPr>
              <a:lnSpc>
                <a:spcPct val="90000"/>
              </a:lnSpc>
            </a:pPr>
            <a:r>
              <a:rPr lang="en-US" sz="2000" dirty="0">
                <a:latin typeface="Times New Roman" panose="02020603050405020304" pitchFamily="18" charset="0"/>
                <a:cs typeface="Times New Roman" panose="02020603050405020304" pitchFamily="18" charset="0"/>
              </a:rPr>
              <a:t>Indexed Addressing</a:t>
            </a:r>
          </a:p>
          <a:p>
            <a:pPr>
              <a:lnSpc>
                <a:spcPct val="90000"/>
              </a:lnSpc>
            </a:pPr>
            <a:r>
              <a:rPr lang="en-US" sz="2000" dirty="0">
                <a:latin typeface="Times New Roman" panose="02020603050405020304" pitchFamily="18" charset="0"/>
                <a:cs typeface="Times New Roman" panose="02020603050405020304" pitchFamily="18" charset="0"/>
              </a:rPr>
              <a:t>Auto Increment</a:t>
            </a:r>
          </a:p>
          <a:p>
            <a:pPr>
              <a:lnSpc>
                <a:spcPct val="90000"/>
              </a:lnSpc>
            </a:pPr>
            <a:r>
              <a:rPr lang="en-US" sz="2000" dirty="0">
                <a:latin typeface="Times New Roman" panose="02020603050405020304" pitchFamily="18" charset="0"/>
                <a:cs typeface="Times New Roman" panose="02020603050405020304" pitchFamily="18" charset="0"/>
              </a:rPr>
              <a:t>Auto Decrement</a:t>
            </a:r>
          </a:p>
          <a:p>
            <a:pPr>
              <a:lnSpc>
                <a:spcPct val="90000"/>
              </a:lnSpc>
              <a:buFontTx/>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143000"/>
            <a:ext cx="8385947"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A1A6BA4E-CDAE-4DEF-A7CA-99055C502B84}" type="slidenum">
              <a:rPr lang="en-US" smtClean="0"/>
              <a:pPr/>
              <a:t>9</a:t>
            </a:fld>
            <a:endParaRPr lang="en-US"/>
          </a:p>
        </p:txBody>
      </p:sp>
    </p:spTree>
    <p:extLst>
      <p:ext uri="{BB962C8B-B14F-4D97-AF65-F5344CB8AC3E}">
        <p14:creationId xmlns:p14="http://schemas.microsoft.com/office/powerpoint/2010/main" val="4057789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82711"/>
            <a:ext cx="8229600" cy="508918"/>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Immediate </a:t>
            </a:r>
            <a:r>
              <a:rPr lang="en-US" dirty="0">
                <a:solidFill>
                  <a:srgbClr val="FF0000"/>
                </a:solidFill>
                <a:latin typeface="Times New Roman" panose="02020603050405020304" pitchFamily="18" charset="0"/>
                <a:cs typeface="Times New Roman" panose="02020603050405020304" pitchFamily="18" charset="0"/>
              </a:rPr>
              <a:t>Addressing</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Operand is given explicitly in the instruction</a:t>
            </a:r>
          </a:p>
          <a:p>
            <a:r>
              <a:rPr lang="en-US" sz="2400" dirty="0">
                <a:latin typeface="Times New Roman" panose="02020603050405020304" pitchFamily="18" charset="0"/>
                <a:cs typeface="Times New Roman" panose="02020603050405020304" pitchFamily="18" charset="0"/>
              </a:rPr>
              <a:t>e.g. ADD 5</a:t>
            </a:r>
          </a:p>
          <a:p>
            <a:pPr lvl="1"/>
            <a:r>
              <a:rPr lang="en-US" sz="2400" dirty="0">
                <a:latin typeface="Times New Roman" panose="02020603050405020304" pitchFamily="18" charset="0"/>
                <a:cs typeface="Times New Roman" panose="02020603050405020304" pitchFamily="18" charset="0"/>
              </a:rPr>
              <a:t>Add 5 to contents of accumulator</a:t>
            </a:r>
          </a:p>
          <a:p>
            <a:pPr lvl="1"/>
            <a:r>
              <a:rPr lang="en-US" sz="2400" dirty="0">
                <a:latin typeface="Times New Roman" panose="02020603050405020304" pitchFamily="18" charset="0"/>
                <a:cs typeface="Times New Roman" panose="02020603050405020304" pitchFamily="18" charset="0"/>
              </a:rPr>
              <a:t>5 is operand</a:t>
            </a:r>
          </a:p>
          <a:p>
            <a:r>
              <a:rPr lang="en-US" sz="2400" dirty="0">
                <a:latin typeface="Times New Roman" panose="02020603050405020304" pitchFamily="18" charset="0"/>
                <a:cs typeface="Times New Roman" panose="02020603050405020304" pitchFamily="18" charset="0"/>
              </a:rPr>
              <a:t>No memory reference to fetch data</a:t>
            </a:r>
          </a:p>
          <a:p>
            <a:r>
              <a:rPr lang="en-US" sz="2400" dirty="0">
                <a:latin typeface="Times New Roman" panose="02020603050405020304" pitchFamily="18" charset="0"/>
                <a:cs typeface="Times New Roman" panose="02020603050405020304" pitchFamily="18" charset="0"/>
              </a:rPr>
              <a:t>Fast</a:t>
            </a:r>
          </a:p>
          <a:p>
            <a:r>
              <a:rPr lang="en-US" sz="2400" dirty="0">
                <a:latin typeface="Times New Roman" panose="02020603050405020304" pitchFamily="18" charset="0"/>
                <a:cs typeface="Times New Roman" panose="02020603050405020304" pitchFamily="18" charset="0"/>
              </a:rPr>
              <a:t>Limited range</a:t>
            </a:r>
          </a:p>
          <a:p>
            <a:r>
              <a:rPr lang="en-US" sz="2400" dirty="0">
                <a:latin typeface="Times New Roman" panose="02020603050405020304" pitchFamily="18" charset="0"/>
                <a:cs typeface="Times New Roman" panose="02020603050405020304" pitchFamily="18" charset="0"/>
              </a:rPr>
              <a:t>MOV AL,25H        		; Immediate addressing     AL=25                </a:t>
            </a:r>
          </a:p>
          <a:p>
            <a:r>
              <a:rPr lang="en-US" sz="2400" dirty="0">
                <a:latin typeface="Times New Roman" panose="02020603050405020304" pitchFamily="18" charset="0"/>
                <a:cs typeface="Times New Roman" panose="02020603050405020304" pitchFamily="18" charset="0"/>
              </a:rPr>
              <a:t>MOV AX,2345H                 ;  AX=2345   AX=&gt; AH=23 AL=45</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204864"/>
            <a:ext cx="310668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1A6BA4E-CDAE-4DEF-A7CA-99055C502B84}" type="slidenum">
              <a:rPr lang="en-US" smtClean="0"/>
              <a:pPr/>
              <a:t>90</a:t>
            </a:fld>
            <a:endParaRPr lang="en-US"/>
          </a:p>
        </p:txBody>
      </p:sp>
    </p:spTree>
    <p:extLst>
      <p:ext uri="{BB962C8B-B14F-4D97-AF65-F5344CB8AC3E}">
        <p14:creationId xmlns:p14="http://schemas.microsoft.com/office/powerpoint/2010/main" val="42575236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908720"/>
            <a:ext cx="8229600" cy="508918"/>
          </a:xfrm>
        </p:spPr>
        <p:txBody>
          <a:bodyPr>
            <a:noAutofit/>
          </a:bodyPr>
          <a:lstStyle/>
          <a:p>
            <a:r>
              <a:rPr lang="en-US" sz="3600" dirty="0" smtClean="0">
                <a:solidFill>
                  <a:srgbClr val="FF0000"/>
                </a:solidFill>
                <a:latin typeface="Times New Roman" panose="02020603050405020304" pitchFamily="18" charset="0"/>
                <a:cs typeface="Times New Roman" panose="02020603050405020304" pitchFamily="18" charset="0"/>
              </a:rPr>
              <a:t>Direct </a:t>
            </a:r>
            <a:r>
              <a:rPr lang="en-US" sz="3600" dirty="0">
                <a:solidFill>
                  <a:srgbClr val="FF0000"/>
                </a:solidFill>
                <a:latin typeface="Times New Roman" panose="02020603050405020304" pitchFamily="18" charset="0"/>
                <a:cs typeface="Times New Roman" panose="02020603050405020304" pitchFamily="18" charset="0"/>
              </a:rPr>
              <a:t>Addressing</a:t>
            </a:r>
          </a:p>
        </p:txBody>
      </p:sp>
      <p:sp>
        <p:nvSpPr>
          <p:cNvPr id="153603" name="Rectangle 3"/>
          <p:cNvSpPr>
            <a:spLocks noGrp="1" noChangeArrowheads="1"/>
          </p:cNvSpPr>
          <p:nvPr>
            <p:ph idx="1"/>
          </p:nvPr>
        </p:nvSpPr>
        <p:spPr>
          <a:xfrm>
            <a:off x="228600" y="1600200"/>
            <a:ext cx="8763000" cy="4853136"/>
          </a:xfrm>
        </p:spPr>
        <p:txBody>
          <a:bodyPr>
            <a:noAutofit/>
          </a:bodyPr>
          <a:lstStyle/>
          <a:p>
            <a:r>
              <a:rPr lang="en-US" sz="2000" dirty="0">
                <a:latin typeface="Times New Roman" panose="02020603050405020304" pitchFamily="18" charset="0"/>
                <a:cs typeface="Times New Roman" panose="02020603050405020304" pitchFamily="18" charset="0"/>
              </a:rPr>
              <a:t>Address field contains address of operand</a:t>
            </a:r>
          </a:p>
          <a:p>
            <a:r>
              <a:rPr lang="en-US" sz="2000" dirty="0">
                <a:latin typeface="Times New Roman" panose="02020603050405020304" pitchFamily="18" charset="0"/>
                <a:cs typeface="Times New Roman" panose="02020603050405020304" pitchFamily="18" charset="0"/>
              </a:rPr>
              <a:t>Effective address (EA) = address field (A)</a:t>
            </a:r>
          </a:p>
          <a:p>
            <a:r>
              <a:rPr lang="en-US" sz="2000" dirty="0">
                <a:latin typeface="Times New Roman" panose="02020603050405020304" pitchFamily="18" charset="0"/>
                <a:cs typeface="Times New Roman" panose="02020603050405020304" pitchFamily="18" charset="0"/>
              </a:rPr>
              <a:t>e.g.  ADD A</a:t>
            </a:r>
          </a:p>
          <a:p>
            <a:pPr lvl="1"/>
            <a:r>
              <a:rPr lang="en-US" sz="2000" dirty="0">
                <a:latin typeface="Times New Roman" panose="02020603050405020304" pitchFamily="18" charset="0"/>
                <a:cs typeface="Times New Roman" panose="02020603050405020304" pitchFamily="18" charset="0"/>
              </a:rPr>
              <a:t>Add contents of cell A to accumulator</a:t>
            </a:r>
          </a:p>
          <a:p>
            <a:pPr lvl="1"/>
            <a:r>
              <a:rPr lang="en-US" sz="2000" dirty="0">
                <a:latin typeface="Times New Roman" panose="02020603050405020304" pitchFamily="18" charset="0"/>
                <a:cs typeface="Times New Roman" panose="02020603050405020304" pitchFamily="18" charset="0"/>
              </a:rPr>
              <a:t>Look in memory at address A for operand</a:t>
            </a:r>
          </a:p>
          <a:p>
            <a:r>
              <a:rPr lang="en-US" sz="2000" dirty="0">
                <a:latin typeface="Times New Roman" panose="02020603050405020304" pitchFamily="18" charset="0"/>
                <a:cs typeface="Times New Roman" panose="02020603050405020304" pitchFamily="18" charset="0"/>
              </a:rPr>
              <a:t>Single memory reference to access data</a:t>
            </a:r>
          </a:p>
          <a:p>
            <a:r>
              <a:rPr lang="en-US" sz="2000" dirty="0">
                <a:latin typeface="Times New Roman" panose="02020603050405020304" pitchFamily="18" charset="0"/>
                <a:cs typeface="Times New Roman" panose="02020603050405020304" pitchFamily="18" charset="0"/>
              </a:rPr>
              <a:t>No additional calculations to work out effective address</a:t>
            </a:r>
          </a:p>
          <a:p>
            <a:r>
              <a:rPr lang="en-US" sz="2000" dirty="0">
                <a:latin typeface="Times New Roman" panose="02020603050405020304" pitchFamily="18" charset="0"/>
                <a:cs typeface="Times New Roman" panose="02020603050405020304" pitchFamily="18" charset="0"/>
              </a:rPr>
              <a:t>Limited address space</a:t>
            </a:r>
          </a:p>
          <a:p>
            <a:r>
              <a:rPr lang="en-US" sz="2000" dirty="0">
                <a:latin typeface="Times New Roman" panose="02020603050405020304" pitchFamily="18" charset="0"/>
                <a:cs typeface="Times New Roman" panose="02020603050405020304" pitchFamily="18" charset="0"/>
              </a:rPr>
              <a:t>MOV AL,DATA1 		; Direct Addressing	AL=23</a:t>
            </a:r>
          </a:p>
          <a:p>
            <a:r>
              <a:rPr lang="en-US" sz="2000" dirty="0">
                <a:latin typeface="Times New Roman" panose="02020603050405020304" pitchFamily="18" charset="0"/>
                <a:cs typeface="Times New Roman" panose="02020603050405020304" pitchFamily="18" charset="0"/>
              </a:rPr>
              <a:t>MOV AX,DATA2 		;			AX=1234			</a:t>
            </a:r>
          </a:p>
          <a:p>
            <a:r>
              <a:rPr lang="en-US" sz="2000" dirty="0">
                <a:latin typeface="Times New Roman" panose="02020603050405020304" pitchFamily="18" charset="0"/>
                <a:cs typeface="Times New Roman" panose="02020603050405020304" pitchFamily="18" charset="0"/>
              </a:rPr>
              <a:t>MOV DATA3,AL 		;			DATA3=23</a:t>
            </a:r>
          </a:p>
          <a:p>
            <a:r>
              <a:rPr lang="en-US" sz="2000" dirty="0">
                <a:latin typeface="Times New Roman" panose="02020603050405020304" pitchFamily="18" charset="0"/>
                <a:cs typeface="Times New Roman" panose="02020603050405020304" pitchFamily="18" charset="0"/>
              </a:rPr>
              <a:t>MOV DATA4,AX 		;			DATA4=1234</a:t>
            </a:r>
          </a:p>
          <a:p>
            <a:endParaRPr lang="en-US" sz="2000" dirty="0">
              <a:latin typeface="Times New Roman" panose="02020603050405020304" pitchFamily="18" charset="0"/>
              <a:cs typeface="Times New Roman" panose="02020603050405020304" pitchFamily="18" charset="0"/>
            </a:endParaRPr>
          </a:p>
          <a:p>
            <a:pPr>
              <a:buFontTx/>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96752"/>
            <a:ext cx="7010400" cy="4365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1A6BA4E-CDAE-4DEF-A7CA-99055C502B84}" type="slidenum">
              <a:rPr lang="en-US" smtClean="0"/>
              <a:pPr/>
              <a:t>92</a:t>
            </a:fld>
            <a:endParaRPr lang="en-US"/>
          </a:p>
        </p:txBody>
      </p:sp>
    </p:spTree>
    <p:extLst>
      <p:ext uri="{BB962C8B-B14F-4D97-AF65-F5344CB8AC3E}">
        <p14:creationId xmlns:p14="http://schemas.microsoft.com/office/powerpoint/2010/main" val="11820677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6009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60100" name="Rectangle 4"/>
          <p:cNvSpPr>
            <a:spLocks noGrp="1" noChangeArrowheads="1"/>
          </p:cNvSpPr>
          <p:nvPr>
            <p:ph type="title"/>
          </p:nvPr>
        </p:nvSpPr>
        <p:spPr>
          <a:xfrm>
            <a:off x="457200" y="908719"/>
            <a:ext cx="8229600" cy="588293"/>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Indirect </a:t>
            </a:r>
            <a:r>
              <a:rPr lang="en-US" sz="3600" dirty="0" smtClean="0">
                <a:solidFill>
                  <a:srgbClr val="FF0000"/>
                </a:solidFill>
                <a:latin typeface="Times New Roman" panose="02020603050405020304" pitchFamily="18" charset="0"/>
                <a:cs typeface="Times New Roman" panose="02020603050405020304" pitchFamily="18" charset="0"/>
              </a:rPr>
              <a:t>Addressing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60101" name="Rectangle 5"/>
          <p:cNvSpPr>
            <a:spLocks noGrp="1" noChangeArrowheads="1"/>
          </p:cNvSpPr>
          <p:nvPr>
            <p:ph idx="1"/>
          </p:nvPr>
        </p:nvSpPr>
        <p:spPr>
          <a:noFill/>
          <a:ln/>
        </p:spPr>
        <p:txBody>
          <a:bodyPr lIns="90488" tIns="44450" rIns="90488" bIns="44450">
            <a:normAutofit/>
          </a:bodyPr>
          <a:lstStyle/>
          <a:p>
            <a:r>
              <a:rPr lang="en-US" sz="2400" dirty="0">
                <a:latin typeface="Times New Roman" panose="02020603050405020304" pitchFamily="18" charset="0"/>
                <a:cs typeface="Times New Roman" panose="02020603050405020304" pitchFamily="18" charset="0"/>
              </a:rPr>
              <a:t>Memory cell pointed to by address field contains the address of (pointer to) the operand</a:t>
            </a:r>
          </a:p>
          <a:p>
            <a:pPr marL="0" indent="0">
              <a:buNone/>
            </a:pPr>
            <a:r>
              <a:rPr lang="en-US" sz="2400" dirty="0">
                <a:latin typeface="Times New Roman" panose="02020603050405020304" pitchFamily="18" charset="0"/>
                <a:cs typeface="Times New Roman" panose="02020603050405020304" pitchFamily="18" charset="0"/>
              </a:rPr>
              <a:t>    Two references to memory are required to fetch the operand.</a:t>
            </a:r>
          </a:p>
          <a:p>
            <a:r>
              <a:rPr lang="en-US" sz="2400" dirty="0">
                <a:latin typeface="Times New Roman" panose="02020603050405020304" pitchFamily="18" charset="0"/>
                <a:cs typeface="Times New Roman" panose="02020603050405020304" pitchFamily="18" charset="0"/>
              </a:rPr>
              <a:t>Effective Address = [A]</a:t>
            </a:r>
          </a:p>
          <a:p>
            <a:pPr lvl="1"/>
            <a:r>
              <a:rPr lang="en-US" sz="2400" dirty="0">
                <a:latin typeface="Times New Roman" panose="02020603050405020304" pitchFamily="18" charset="0"/>
                <a:cs typeface="Times New Roman" panose="02020603050405020304" pitchFamily="18" charset="0"/>
              </a:rPr>
              <a:t>Look in A, find address (A) and look there for operand</a:t>
            </a:r>
          </a:p>
          <a:p>
            <a:r>
              <a:rPr lang="en-US" sz="2400" dirty="0">
                <a:latin typeface="Times New Roman" panose="02020603050405020304" pitchFamily="18" charset="0"/>
                <a:cs typeface="Times New Roman" panose="02020603050405020304" pitchFamily="18" charset="0"/>
              </a:rPr>
              <a:t>e.g. ADD (A)</a:t>
            </a:r>
          </a:p>
          <a:p>
            <a:pPr lvl="1"/>
            <a:r>
              <a:rPr lang="en-US" sz="2400" dirty="0">
                <a:latin typeface="Times New Roman" panose="02020603050405020304" pitchFamily="18" charset="0"/>
                <a:cs typeface="Times New Roman" panose="02020603050405020304" pitchFamily="18" charset="0"/>
              </a:rPr>
              <a:t>Add contents of cell pointed to by contents of A to the accumulator</a:t>
            </a:r>
          </a:p>
        </p:txBody>
      </p:sp>
      <p:sp>
        <p:nvSpPr>
          <p:cNvPr id="2" name="Slide Number Placeholder 1"/>
          <p:cNvSpPr>
            <a:spLocks noGrp="1"/>
          </p:cNvSpPr>
          <p:nvPr>
            <p:ph type="sldNum" sz="quarter" idx="12"/>
          </p:nvPr>
        </p:nvSpPr>
        <p:spPr/>
        <p:txBody>
          <a:bodyPr/>
          <a:lstStyle/>
          <a:p>
            <a:fld id="{A1A6BA4E-CDAE-4DEF-A7CA-99055C502B84}" type="slidenum">
              <a:rPr lang="en-US" smtClean="0"/>
              <a:pPr/>
              <a:t>93</a:t>
            </a:fld>
            <a:endParaRPr lang="en-US"/>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68500"/>
            <a:ext cx="701040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1A6BA4E-CDAE-4DEF-A7CA-99055C502B84}" type="slidenum">
              <a:rPr lang="en-US" smtClean="0"/>
              <a:pPr/>
              <a:t>94</a:t>
            </a:fld>
            <a:endParaRPr lang="en-US"/>
          </a:p>
        </p:txBody>
      </p:sp>
    </p:spTree>
    <p:extLst>
      <p:ext uri="{BB962C8B-B14F-4D97-AF65-F5344CB8AC3E}">
        <p14:creationId xmlns:p14="http://schemas.microsoft.com/office/powerpoint/2010/main" val="3320739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66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66244" name="Rectangle 4"/>
          <p:cNvSpPr>
            <a:spLocks noGrp="1" noChangeArrowheads="1"/>
          </p:cNvSpPr>
          <p:nvPr>
            <p:ph type="title"/>
          </p:nvPr>
        </p:nvSpPr>
        <p:spPr>
          <a:xfrm>
            <a:off x="457200" y="980728"/>
            <a:ext cx="8229600" cy="436910"/>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Register Direct Addressing </a:t>
            </a:r>
          </a:p>
        </p:txBody>
      </p:sp>
      <p:sp>
        <p:nvSpPr>
          <p:cNvPr id="266245" name="Rectangle 5"/>
          <p:cNvSpPr>
            <a:spLocks noGrp="1" noChangeArrowheads="1"/>
          </p:cNvSpPr>
          <p:nvPr>
            <p:ph idx="1"/>
          </p:nvPr>
        </p:nvSpPr>
        <p:spPr>
          <a:xfrm>
            <a:off x="457200" y="1596232"/>
            <a:ext cx="8229600" cy="4708525"/>
          </a:xfrm>
          <a:noFill/>
          <a:ln/>
        </p:spPr>
        <p:txBody>
          <a:bodyPr lIns="90488" tIns="44450" rIns="90488" bIns="44450">
            <a:noAutofit/>
          </a:bodyPr>
          <a:lstStyle/>
          <a:p>
            <a:pPr marL="0" indent="0">
              <a:buNone/>
            </a:pPr>
            <a:r>
              <a:rPr lang="en-US" sz="2400" dirty="0">
                <a:latin typeface="Times New Roman" panose="02020603050405020304" pitchFamily="18" charset="0"/>
                <a:cs typeface="Times New Roman" panose="02020603050405020304" pitchFamily="18" charset="0"/>
              </a:rPr>
              <a:t>In this addressing mode,</a:t>
            </a:r>
          </a:p>
          <a:p>
            <a:r>
              <a:rPr lang="en-US" sz="2400" dirty="0">
                <a:latin typeface="Times New Roman" panose="02020603050405020304" pitchFamily="18" charset="0"/>
                <a:cs typeface="Times New Roman" panose="02020603050405020304" pitchFamily="18" charset="0"/>
              </a:rPr>
              <a:t>The operand is contained in a register set.</a:t>
            </a:r>
          </a:p>
          <a:p>
            <a:r>
              <a:rPr lang="en-US" sz="2400" dirty="0">
                <a:latin typeface="Times New Roman" panose="02020603050405020304" pitchFamily="18" charset="0"/>
                <a:cs typeface="Times New Roman" panose="02020603050405020304" pitchFamily="18" charset="0"/>
              </a:rPr>
              <a:t>The address field of the instruction refers to a CPU register that contains the operand.</a:t>
            </a:r>
          </a:p>
          <a:p>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memory access</a:t>
            </a:r>
          </a:p>
          <a:p>
            <a:r>
              <a:rPr lang="en-US" sz="2400" dirty="0">
                <a:latin typeface="Times New Roman" panose="02020603050405020304" pitchFamily="18" charset="0"/>
                <a:cs typeface="Times New Roman" panose="02020603050405020304" pitchFamily="18" charset="0"/>
              </a:rPr>
              <a:t>Very fast execution</a:t>
            </a:r>
          </a:p>
          <a:p>
            <a:r>
              <a:rPr lang="en-US" sz="2400" dirty="0">
                <a:latin typeface="Times New Roman" panose="02020603050405020304" pitchFamily="18" charset="0"/>
                <a:cs typeface="Times New Roman" panose="02020603050405020304" pitchFamily="18" charset="0"/>
              </a:rPr>
              <a:t>Very limited address space</a:t>
            </a:r>
          </a:p>
          <a:p>
            <a:r>
              <a:rPr lang="en-US" sz="2400" dirty="0">
                <a:latin typeface="Times New Roman" panose="02020603050405020304" pitchFamily="18" charset="0"/>
                <a:cs typeface="Times New Roman" panose="02020603050405020304" pitchFamily="18" charset="0"/>
              </a:rPr>
              <a:t>Limited number of registers</a:t>
            </a:r>
          </a:p>
          <a:p>
            <a:r>
              <a:rPr lang="en-US" sz="2400" dirty="0">
                <a:latin typeface="Times New Roman" panose="02020603050405020304" pitchFamily="18" charset="0"/>
                <a:cs typeface="Times New Roman" panose="02020603050405020304" pitchFamily="18" charset="0"/>
              </a:rPr>
              <a:t>Very small address field needed </a:t>
            </a:r>
          </a:p>
          <a:p>
            <a:pPr lvl="1"/>
            <a:r>
              <a:rPr lang="en-US" sz="2400" dirty="0">
                <a:latin typeface="Times New Roman" panose="02020603050405020304" pitchFamily="18" charset="0"/>
                <a:cs typeface="Times New Roman" panose="02020603050405020304" pitchFamily="18" charset="0"/>
              </a:rPr>
              <a:t>Shorter instructions</a:t>
            </a:r>
          </a:p>
          <a:p>
            <a:pPr lvl="1"/>
            <a:r>
              <a:rPr lang="en-US" sz="2400" dirty="0">
                <a:latin typeface="Times New Roman" panose="02020603050405020304" pitchFamily="18" charset="0"/>
                <a:cs typeface="Times New Roman" panose="02020603050405020304" pitchFamily="18" charset="0"/>
              </a:rPr>
              <a:t>Faster instruction fetch</a:t>
            </a:r>
          </a:p>
        </p:txBody>
      </p:sp>
      <p:sp>
        <p:nvSpPr>
          <p:cNvPr id="2" name="Slide Number Placeholder 1"/>
          <p:cNvSpPr>
            <a:spLocks noGrp="1"/>
          </p:cNvSpPr>
          <p:nvPr>
            <p:ph type="sldNum" sz="quarter" idx="12"/>
          </p:nvPr>
        </p:nvSpPr>
        <p:spPr/>
        <p:txBody>
          <a:bodyPr/>
          <a:lstStyle/>
          <a:p>
            <a:fld id="{A1A6BA4E-CDAE-4DEF-A7CA-99055C502B84}" type="slidenum">
              <a:rPr lang="en-US" smtClean="0"/>
              <a:pPr/>
              <a:t>95</a:t>
            </a:fld>
            <a:endParaRPr lang="en-US"/>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68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68293" name="Rectangle 5"/>
          <p:cNvSpPr>
            <a:spLocks noGrp="1" noChangeArrowheads="1"/>
          </p:cNvSpPr>
          <p:nvPr>
            <p:ph idx="1"/>
          </p:nvPr>
        </p:nvSpPr>
        <p:spPr/>
        <p:txBody>
          <a:bodyPr>
            <a:normAutofit/>
          </a:bodyPr>
          <a:lstStyle/>
          <a:p>
            <a:pPr>
              <a:buFontTx/>
              <a:buNone/>
            </a:pP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ADD R will increment the value stored in the accumulator by the content of register R.</a:t>
            </a:r>
          </a:p>
          <a:p>
            <a:pPr marL="0" indent="0">
              <a:buNone/>
            </a:pPr>
            <a:r>
              <a:rPr lang="en-US" sz="2800" dirty="0">
                <a:latin typeface="Times New Roman" panose="02020603050405020304" pitchFamily="18" charset="0"/>
                <a:cs typeface="Times New Roman" panose="02020603050405020304" pitchFamily="18" charset="0"/>
              </a:rPr>
              <a:t>		AC ← AC + [R]</a:t>
            </a:r>
          </a:p>
          <a:p>
            <a:r>
              <a:rPr lang="en-US" sz="2800" dirty="0">
                <a:latin typeface="Times New Roman" panose="02020603050405020304" pitchFamily="18" charset="0"/>
                <a:cs typeface="Times New Roman" panose="02020603050405020304" pitchFamily="18" charset="0"/>
              </a:rPr>
              <a:t>This addressing mode is similar to direct addressing mode.</a:t>
            </a:r>
          </a:p>
          <a:p>
            <a:r>
              <a:rPr lang="en-US" sz="2800" dirty="0">
                <a:latin typeface="Times New Roman" panose="02020603050405020304" pitchFamily="18" charset="0"/>
                <a:cs typeface="Times New Roman" panose="02020603050405020304" pitchFamily="18" charset="0"/>
              </a:rPr>
              <a:t>The only difference is address field of the instruction refers to a CPU register instead of main memory.</a:t>
            </a:r>
          </a:p>
          <a:p>
            <a:pPr marL="0" indent="0">
              <a:buNone/>
            </a:pPr>
            <a:endParaRPr lang="en-US" sz="2800" dirty="0">
              <a:latin typeface="Times New Roman" panose="02020603050405020304" pitchFamily="18" charset="0"/>
              <a:cs typeface="Times New Roman" panose="02020603050405020304" pitchFamily="18" charset="0"/>
            </a:endParaRPr>
          </a:p>
          <a:p>
            <a:pPr>
              <a:buFontTx/>
              <a:buNone/>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96</a:t>
            </a:fld>
            <a:endParaRPr lang="en-US"/>
          </a:p>
        </p:txBody>
      </p:sp>
      <p:sp>
        <p:nvSpPr>
          <p:cNvPr id="7" name="Rectangle 4"/>
          <p:cNvSpPr>
            <a:spLocks noGrp="1" noChangeArrowheads="1"/>
          </p:cNvSpPr>
          <p:nvPr>
            <p:ph type="title"/>
          </p:nvPr>
        </p:nvSpPr>
        <p:spPr>
          <a:xfrm>
            <a:off x="457200" y="980728"/>
            <a:ext cx="8229600" cy="436910"/>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Register Direct Addressing </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934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97</a:t>
            </a:fld>
            <a:endParaRPr lang="en-US"/>
          </a:p>
        </p:txBody>
      </p:sp>
    </p:spTree>
    <p:extLst>
      <p:ext uri="{BB962C8B-B14F-4D97-AF65-F5344CB8AC3E}">
        <p14:creationId xmlns:p14="http://schemas.microsoft.com/office/powerpoint/2010/main" val="868109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272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272388" name="Rectangle 4"/>
          <p:cNvSpPr>
            <a:spLocks noGrp="1" noChangeArrowheads="1"/>
          </p:cNvSpPr>
          <p:nvPr>
            <p:ph type="title"/>
          </p:nvPr>
        </p:nvSpPr>
        <p:spPr>
          <a:xfrm>
            <a:off x="457200" y="980727"/>
            <a:ext cx="8229600" cy="584547"/>
          </a:xfrm>
          <a:noFill/>
          <a:ln/>
        </p:spPr>
        <p:txBody>
          <a:bodyPr lIns="90488" tIns="44450" rIns="90488" bIns="44450" anchor="b">
            <a:noAutofit/>
          </a:bodyPr>
          <a:lstStyle/>
          <a:p>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Register Indirect Addressing</a:t>
            </a:r>
          </a:p>
        </p:txBody>
      </p:sp>
      <p:sp>
        <p:nvSpPr>
          <p:cNvPr id="272389" name="Rectangle 5"/>
          <p:cNvSpPr>
            <a:spLocks noGrp="1" noChangeArrowheads="1"/>
          </p:cNvSpPr>
          <p:nvPr>
            <p:ph idx="1"/>
          </p:nvPr>
        </p:nvSpPr>
        <p:spPr>
          <a:xfrm>
            <a:off x="457200" y="1600200"/>
            <a:ext cx="8229600" cy="5086350"/>
          </a:xfrm>
          <a:noFill/>
          <a:ln/>
        </p:spPr>
        <p:txBody>
          <a:bodyPr lIns="90488" tIns="44450" rIns="90488" bIns="44450">
            <a:normAutofit/>
          </a:bodyPr>
          <a:lstStyle/>
          <a:p>
            <a:r>
              <a:rPr lang="en-US" sz="2800" dirty="0">
                <a:latin typeface="Times New Roman" panose="02020603050405020304" pitchFamily="18" charset="0"/>
                <a:cs typeface="Times New Roman" panose="02020603050405020304" pitchFamily="18" charset="0"/>
              </a:rPr>
              <a:t>The address field of the instruction refers to a CPU register that contains the effective address of the operand.</a:t>
            </a:r>
          </a:p>
          <a:p>
            <a:r>
              <a:rPr lang="en-US" sz="2800" dirty="0">
                <a:latin typeface="Times New Roman" panose="02020603050405020304" pitchFamily="18" charset="0"/>
                <a:cs typeface="Times New Roman" panose="02020603050405020304" pitchFamily="18" charset="0"/>
              </a:rPr>
              <a:t>Only one reference to memory is required to fetch the operand</a:t>
            </a:r>
          </a:p>
          <a:p>
            <a:pPr marL="0" indent="0">
              <a:buNone/>
            </a:pP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ADD </a:t>
            </a:r>
            <a:r>
              <a:rPr lang="en-US" sz="2800" dirty="0" smtClean="0">
                <a:latin typeface="Times New Roman" panose="02020603050405020304" pitchFamily="18" charset="0"/>
                <a:cs typeface="Times New Roman" panose="02020603050405020304" pitchFamily="18" charset="0"/>
              </a:rPr>
              <a:t>(R) </a:t>
            </a:r>
            <a:r>
              <a:rPr lang="en-US" sz="2800" dirty="0">
                <a:latin typeface="Times New Roman" panose="02020603050405020304" pitchFamily="18" charset="0"/>
                <a:cs typeface="Times New Roman" panose="02020603050405020304" pitchFamily="18" charset="0"/>
              </a:rPr>
              <a:t>will increment the value stored in the accumulator by the content of memory location specified in register R.</a:t>
            </a:r>
          </a:p>
          <a:p>
            <a:pPr marL="0" indent="0">
              <a:buNone/>
            </a:pPr>
            <a:r>
              <a:rPr lang="en-US" sz="2800" dirty="0">
                <a:latin typeface="Times New Roman" panose="02020603050405020304" pitchFamily="18" charset="0"/>
                <a:cs typeface="Times New Roman" panose="02020603050405020304" pitchFamily="18" charset="0"/>
              </a:rPr>
              <a:t>		AC ← AC + [[R]]</a:t>
            </a:r>
          </a:p>
          <a:p>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1A6BA4E-CDAE-4DEF-A7CA-99055C502B84}" type="slidenum">
              <a:rPr lang="en-US" smtClean="0"/>
              <a:pPr/>
              <a:t>98</a:t>
            </a:fld>
            <a:endParaRPr lang="en-US"/>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1A6BA4E-CDAE-4DEF-A7CA-99055C502B84}" type="slidenum">
              <a:rPr lang="en-US" smtClean="0"/>
              <a:pPr/>
              <a:t>99</a:t>
            </a:fld>
            <a:endParaRPr lang="en-US"/>
          </a:p>
        </p:txBody>
      </p:sp>
    </p:spTree>
    <p:extLst>
      <p:ext uri="{BB962C8B-B14F-4D97-AF65-F5344CB8AC3E}">
        <p14:creationId xmlns:p14="http://schemas.microsoft.com/office/powerpoint/2010/main" val="296746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5864</TotalTime>
  <Words>13152</Words>
  <Application>Microsoft Office PowerPoint</Application>
  <PresentationFormat>On-screen Show (4:3)</PresentationFormat>
  <Paragraphs>2410</Paragraphs>
  <Slides>205</Slides>
  <Notes>66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205</vt:i4>
      </vt:variant>
    </vt:vector>
  </HeadingPairs>
  <TitlesOfParts>
    <vt:vector size="219" baseType="lpstr">
      <vt:lpstr>SimSun</vt:lpstr>
      <vt:lpstr>Arial</vt:lpstr>
      <vt:lpstr>Calibri</vt:lpstr>
      <vt:lpstr>CG Times</vt:lpstr>
      <vt:lpstr>Courier New</vt:lpstr>
      <vt:lpstr>Helvetica</vt:lpstr>
      <vt:lpstr>Helvetica-Narrow</vt:lpstr>
      <vt:lpstr>Nimbus Roman No9 L</vt:lpstr>
      <vt:lpstr>Symbol</vt:lpstr>
      <vt:lpstr>Tahoma</vt:lpstr>
      <vt:lpstr>Times New Roman</vt:lpstr>
      <vt:lpstr>Wingdings</vt:lpstr>
      <vt:lpstr>Office Theme</vt:lpstr>
      <vt:lpstr>Custom Design</vt:lpstr>
      <vt:lpstr>PowerPoint Presentation</vt:lpstr>
      <vt:lpstr>   Topics Covered</vt:lpstr>
      <vt:lpstr>What is a computer?</vt:lpstr>
      <vt:lpstr>Functional Units of a Computer</vt:lpstr>
      <vt:lpstr>FUNCTIONAL UNITS OF COMPUTER</vt:lpstr>
      <vt:lpstr>PowerPoint Presentation</vt:lpstr>
      <vt:lpstr> Functions</vt:lpstr>
      <vt:lpstr>Functions of a computer</vt:lpstr>
      <vt:lpstr>PowerPoint Presentation</vt:lpstr>
      <vt:lpstr>Information in a computer -- Instructions</vt:lpstr>
      <vt:lpstr>Information in a computer -- Data</vt:lpstr>
      <vt:lpstr>Input unit</vt:lpstr>
      <vt:lpstr>Memory unit</vt:lpstr>
      <vt:lpstr>Memory unit (contd..)</vt:lpstr>
      <vt:lpstr>Memory unit (contd..)</vt:lpstr>
      <vt:lpstr>Arithmetic and logic unit (ALU)</vt:lpstr>
      <vt:lpstr>Output unit</vt:lpstr>
      <vt:lpstr>Control unit</vt:lpstr>
      <vt:lpstr>PowerPoint Presentation</vt:lpstr>
      <vt:lpstr>PowerPoint Presentation</vt:lpstr>
      <vt:lpstr>PowerPoint Presentation</vt:lpstr>
      <vt:lpstr>Operational Concepts</vt:lpstr>
      <vt:lpstr>Basic Operational Concepts</vt:lpstr>
      <vt:lpstr>A Typical Instruction</vt:lpstr>
      <vt:lpstr>PowerPoint Presentation</vt:lpstr>
      <vt:lpstr>PowerPoint Presentation</vt:lpstr>
      <vt:lpstr>PowerPoint Presentation</vt:lpstr>
      <vt:lpstr>PowerPoint Presentation</vt:lpstr>
      <vt:lpstr>PowerPoint Presentation</vt:lpstr>
      <vt:lpstr>Instruction Fetch – Steps Involved</vt:lpstr>
      <vt:lpstr>Instruction Execution – Steps Involved</vt:lpstr>
      <vt:lpstr>Instruction Execution – Steps Involved (Contd..)</vt:lpstr>
      <vt:lpstr>Interrupt</vt:lpstr>
      <vt:lpstr>Bus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Locations and Addresses</vt:lpstr>
      <vt:lpstr>Memory Location and Addresses </vt:lpstr>
      <vt:lpstr>PowerPoint Presentation</vt:lpstr>
      <vt:lpstr>PowerPoint Presentation</vt:lpstr>
      <vt:lpstr>PowerPoint Presentation</vt:lpstr>
      <vt:lpstr>PowerPoint Presentation</vt:lpstr>
      <vt:lpstr>Memory</vt:lpstr>
      <vt:lpstr>PowerPoint Presentation</vt:lpstr>
      <vt:lpstr>Memory Operations</vt:lpstr>
      <vt:lpstr>Assignment of Byte Address</vt:lpstr>
      <vt:lpstr>PowerPoint Presentation</vt:lpstr>
      <vt:lpstr>PowerPoint Presentation</vt:lpstr>
      <vt:lpstr>PowerPoint Presentation</vt:lpstr>
      <vt:lpstr>Instruction and instruction sequencing</vt:lpstr>
      <vt:lpstr>Introduction</vt:lpstr>
      <vt:lpstr> Register transfer notation (RTN)  </vt:lpstr>
      <vt:lpstr> Data transfer Instructions </vt:lpstr>
      <vt:lpstr> Data Manipulation Instructions </vt:lpstr>
      <vt:lpstr> Arithmetic Instructions </vt:lpstr>
      <vt:lpstr> Logical and bit manipulation instructions </vt:lpstr>
      <vt:lpstr> Shift instructions </vt:lpstr>
      <vt:lpstr>   SHL and SHR</vt:lpstr>
      <vt:lpstr>PowerPoint Presentation</vt:lpstr>
      <vt:lpstr>PowerPoint Presentation</vt:lpstr>
      <vt:lpstr>Instruction Formats (Types of instruction based on the address field)</vt:lpstr>
      <vt:lpstr>PowerPoint Presentation</vt:lpstr>
      <vt:lpstr>Three Address Instruction</vt:lpstr>
      <vt:lpstr>Three Address Instruction</vt:lpstr>
      <vt:lpstr>PowerPoint Presentation</vt:lpstr>
      <vt:lpstr>Two Address Instruction</vt:lpstr>
      <vt:lpstr>One address Instruction</vt:lpstr>
      <vt:lpstr>One address Instruction</vt:lpstr>
      <vt:lpstr>Zero Address Instructions </vt:lpstr>
      <vt:lpstr> Example:   Evaluate (A+B)  (C+D) </vt:lpstr>
      <vt:lpstr> Instruction Cycle </vt:lpstr>
      <vt:lpstr>PowerPoint Presentation</vt:lpstr>
      <vt:lpstr>PowerPoint Presentation</vt:lpstr>
      <vt:lpstr>PowerPoint Presentation</vt:lpstr>
      <vt:lpstr>Instruction execution and straight line sequencing </vt:lpstr>
      <vt:lpstr>Straight line sequencing</vt:lpstr>
      <vt:lpstr>PowerPoint Presentation</vt:lpstr>
      <vt:lpstr>PowerPoint Presentation</vt:lpstr>
      <vt:lpstr>PowerPoint Presentation</vt:lpstr>
      <vt:lpstr>PowerPoint Presentation</vt:lpstr>
      <vt:lpstr>PowerPoint Presentation</vt:lpstr>
      <vt:lpstr>Condition Codes</vt:lpstr>
      <vt:lpstr>Addressing Modes</vt:lpstr>
      <vt:lpstr>Addressing Modes</vt:lpstr>
      <vt:lpstr>Immediate Addressing</vt:lpstr>
      <vt:lpstr>Direct Addressing</vt:lpstr>
      <vt:lpstr>PowerPoint Presentation</vt:lpstr>
      <vt:lpstr> Indirect Addressing</vt:lpstr>
      <vt:lpstr>PowerPoint Presentation</vt:lpstr>
      <vt:lpstr> Register Direct Addressing </vt:lpstr>
      <vt:lpstr> Register Direct Addressing </vt:lpstr>
      <vt:lpstr>PowerPoint Presentation</vt:lpstr>
      <vt:lpstr> Register Indirect Addressing</vt:lpstr>
      <vt:lpstr>PowerPoint Presentation</vt:lpstr>
      <vt:lpstr>        Indexed  Addressing</vt:lpstr>
      <vt:lpstr>PowerPoint Presentation</vt:lpstr>
      <vt:lpstr>  Relative Addressing</vt:lpstr>
      <vt:lpstr>PowerPoint Presentation</vt:lpstr>
      <vt:lpstr>Auto increment mode</vt:lpstr>
      <vt:lpstr>PowerPoint Presentation</vt:lpstr>
      <vt:lpstr>Auto decrement mode</vt:lpstr>
      <vt:lpstr>PowerPoint Presentation</vt:lpstr>
      <vt:lpstr>Introduction to Microprocessor</vt:lpstr>
      <vt:lpstr>Microprocessors </vt:lpstr>
      <vt:lpstr>PowerPoint Presentation</vt:lpstr>
      <vt:lpstr>PowerPoint Presentation</vt:lpstr>
      <vt:lpstr> Internal structure and basic operation of microprocessor</vt:lpstr>
      <vt:lpstr>PowerPoint Presentation</vt:lpstr>
      <vt:lpstr>Microprocessor types</vt:lpstr>
      <vt:lpstr>Evolution of Microprocessors</vt:lpstr>
      <vt:lpstr>PowerPoint Presentation</vt:lpstr>
      <vt:lpstr>PowerPoint Presentation</vt:lpstr>
      <vt:lpstr>Typical microprocessors</vt:lpstr>
      <vt:lpstr>8086 Microprocessor</vt:lpstr>
      <vt:lpstr>Features of 8086</vt:lpstr>
      <vt:lpstr>Architecture of 8086</vt:lpstr>
      <vt:lpstr>Segments in 8086</vt:lpstr>
      <vt:lpstr>General purpose registers</vt:lpstr>
      <vt:lpstr>PowerPoint Presentation</vt:lpstr>
      <vt:lpstr>Pointers and Index Registers</vt:lpstr>
      <vt:lpstr>PowerPoint Presentation</vt:lpstr>
      <vt:lpstr>PowerPoint Presentation</vt:lpstr>
      <vt:lpstr>Segment Registers</vt:lpstr>
      <vt:lpstr>Flag or Status Register</vt:lpstr>
      <vt:lpstr>Microcomputer</vt:lpstr>
      <vt:lpstr>Introduction to 8086 Assembly Language</vt:lpstr>
      <vt:lpstr>Program Statements</vt:lpstr>
      <vt:lpstr>Program Statements</vt:lpstr>
      <vt:lpstr>Program Statements</vt:lpstr>
      <vt:lpstr>Program Statements</vt:lpstr>
      <vt:lpstr>Program Statements</vt:lpstr>
      <vt:lpstr>Program Statements</vt:lpstr>
      <vt:lpstr>Program Data and Storage</vt:lpstr>
      <vt:lpstr>Defining Data</vt:lpstr>
      <vt:lpstr>Naming Storage Locations</vt:lpstr>
      <vt:lpstr>PowerPoint Presentation</vt:lpstr>
      <vt:lpstr>Arrays</vt:lpstr>
      <vt:lpstr>DUP</vt:lpstr>
      <vt:lpstr>PowerPoint Presentation</vt:lpstr>
      <vt:lpstr>PowerPoint Presentation</vt:lpstr>
      <vt:lpstr>Named Constants</vt:lpstr>
      <vt:lpstr>Equal Sign Directive</vt:lpstr>
      <vt:lpstr>EQU Directive</vt:lpstr>
      <vt:lpstr>Data Transfer Instructions</vt:lpstr>
      <vt:lpstr>Sample MOV Instructions</vt:lpstr>
      <vt:lpstr>Program Segment Structure</vt:lpstr>
      <vt:lpstr>PowerPoint Presentation</vt:lpstr>
      <vt:lpstr>Arithmetic instructions</vt:lpstr>
      <vt:lpstr>Bit manipulation instructions</vt:lpstr>
      <vt:lpstr>String instructions</vt:lpstr>
      <vt:lpstr>Program Skeleton</vt:lpstr>
      <vt:lpstr>PowerPoint Presentation</vt:lpstr>
      <vt:lpstr>PowerPoint Presentation</vt:lpstr>
      <vt:lpstr>ARM Ltd</vt:lpstr>
      <vt:lpstr>ARM Ltd</vt:lpstr>
      <vt:lpstr>RISC</vt:lpstr>
      <vt:lpstr>ARM Processor Architecture</vt:lpstr>
      <vt:lpstr>Data Sizes and Instruction Sets</vt:lpstr>
      <vt:lpstr>Processor Modes</vt:lpstr>
      <vt:lpstr>The Registers</vt:lpstr>
      <vt:lpstr>Register Organization Summary</vt:lpstr>
      <vt:lpstr>The ARM Register Set</vt:lpstr>
      <vt:lpstr>Mode Bits </vt:lpstr>
      <vt:lpstr>Program Counter (r15)</vt:lpstr>
      <vt:lpstr> Arithmetic Logic Unit (ALU) </vt:lpstr>
      <vt:lpstr>Booth algorithm</vt:lpstr>
      <vt:lpstr> Control Unit </vt:lpstr>
      <vt:lpstr>Program Status Registers</vt:lpstr>
      <vt:lpstr>Exception Handling</vt:lpstr>
      <vt:lpstr>link register (LR or R14)</vt:lpstr>
      <vt:lpstr>Conditional Execution and Flags</vt:lpstr>
      <vt:lpstr>Condition Codes </vt:lpstr>
      <vt:lpstr>Examples of conditional execution</vt:lpstr>
      <vt:lpstr>Branch instructions</vt:lpstr>
      <vt:lpstr>Data processing Instructions</vt:lpstr>
      <vt:lpstr>PowerPoint Presentation</vt:lpstr>
      <vt:lpstr>PowerPoint Presentation</vt:lpstr>
      <vt:lpstr>PowerPoint Presentation</vt:lpstr>
      <vt:lpstr>The Barrel Shifter</vt:lpstr>
      <vt:lpstr>Using the Barrel Shifter: The Second Operand</vt:lpstr>
      <vt:lpstr>PowerPoint Presentation</vt:lpstr>
      <vt:lpstr>PowerPoint Presentation</vt:lpstr>
      <vt:lpstr>Single register data transfer</vt:lpstr>
      <vt:lpstr>PowerPoint Presentation</vt:lpstr>
      <vt:lpstr>PowerPoint Presentation</vt:lpstr>
      <vt:lpstr>PowerPoint Presentation</vt:lpstr>
      <vt:lpstr>Software Interrupt (SWI)</vt:lpstr>
      <vt:lpstr>Example ARM-based System</vt:lpstr>
      <vt:lpstr>PowerPoint Presentation</vt:lpstr>
      <vt:lpstr>Input - Output Interface</vt:lpstr>
      <vt:lpstr>Input - Output Interface</vt:lpstr>
      <vt:lpstr>The Major Differences are:-</vt:lpstr>
      <vt:lpstr>The Major Differences are:-</vt:lpstr>
      <vt:lpstr>Input - Output Interface</vt:lpstr>
      <vt:lpstr>I/O BUS and Interface Module</vt:lpstr>
      <vt:lpstr>I/O BUS and Interface Module</vt:lpstr>
      <vt:lpstr>I/O BUS and Interface Module</vt:lpstr>
      <vt:lpstr>I/O BUS and Interface Module</vt:lpstr>
      <vt:lpstr>I/O BUS and Interface Module</vt:lpstr>
      <vt:lpstr>I/O Versus Memory Bus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USER</cp:lastModifiedBy>
  <cp:revision>270</cp:revision>
  <dcterms:created xsi:type="dcterms:W3CDTF">2019-09-14T05:22:07Z</dcterms:created>
  <dcterms:modified xsi:type="dcterms:W3CDTF">2022-08-21T09:28:01Z</dcterms:modified>
</cp:coreProperties>
</file>