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Lst>
  <p:sldSz cy="6858000" cx="12192000"/>
  <p:notesSz cx="6858000" cy="9144000"/>
  <p:embeddedFontLst>
    <p:embeddedFont>
      <p:font typeface="Helvetica Neue"/>
      <p:regular r:id="rId148"/>
      <p:bold r:id="rId149"/>
      <p:italic r:id="rId150"/>
      <p:boldItalic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BCB4A6-4271-4D62-B350-92C961688B03}">
  <a:tblStyle styleId="{98BCB4A6-4271-4D62-B350-92C961688B0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HelveticaNeue-italic.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HelveticaNeue-bold.fntdata"/><Relationship Id="rId4" Type="http://schemas.openxmlformats.org/officeDocument/2006/relationships/tableStyles" Target="tableStyles.xml"/><Relationship Id="rId148" Type="http://schemas.openxmlformats.org/officeDocument/2006/relationships/font" Target="fonts/HelveticaNeue-regular.fntdata"/><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51"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2" name="Google Shape;2812;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9" name="Google Shape;2819;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4" name="Shape 2824"/>
        <p:cNvGrpSpPr/>
        <p:nvPr/>
      </p:nvGrpSpPr>
      <p:grpSpPr>
        <a:xfrm>
          <a:off x="0" y="0"/>
          <a:ext cx="0" cy="0"/>
          <a:chOff x="0" y="0"/>
          <a:chExt cx="0" cy="0"/>
        </a:xfrm>
      </p:grpSpPr>
      <p:sp>
        <p:nvSpPr>
          <p:cNvPr id="2825" name="Google Shape;2825;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6" name="Google Shape;2826;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1" name="Shape 2831"/>
        <p:cNvGrpSpPr/>
        <p:nvPr/>
      </p:nvGrpSpPr>
      <p:grpSpPr>
        <a:xfrm>
          <a:off x="0" y="0"/>
          <a:ext cx="0" cy="0"/>
          <a:chOff x="0" y="0"/>
          <a:chExt cx="0" cy="0"/>
        </a:xfrm>
      </p:grpSpPr>
      <p:sp>
        <p:nvSpPr>
          <p:cNvPr id="2832" name="Google Shape;2832;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3" name="Google Shape;2833;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8" name="Shape 2838"/>
        <p:cNvGrpSpPr/>
        <p:nvPr/>
      </p:nvGrpSpPr>
      <p:grpSpPr>
        <a:xfrm>
          <a:off x="0" y="0"/>
          <a:ext cx="0" cy="0"/>
          <a:chOff x="0" y="0"/>
          <a:chExt cx="0" cy="0"/>
        </a:xfrm>
      </p:grpSpPr>
      <p:sp>
        <p:nvSpPr>
          <p:cNvPr id="2839" name="Google Shape;2839;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0" name="Google Shape;2840;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5" name="Shape 2845"/>
        <p:cNvGrpSpPr/>
        <p:nvPr/>
      </p:nvGrpSpPr>
      <p:grpSpPr>
        <a:xfrm>
          <a:off x="0" y="0"/>
          <a:ext cx="0" cy="0"/>
          <a:chOff x="0" y="0"/>
          <a:chExt cx="0" cy="0"/>
        </a:xfrm>
      </p:grpSpPr>
      <p:sp>
        <p:nvSpPr>
          <p:cNvPr id="2846" name="Google Shape;2846;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7" name="Google Shape;2847;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2" name="Shape 2852"/>
        <p:cNvGrpSpPr/>
        <p:nvPr/>
      </p:nvGrpSpPr>
      <p:grpSpPr>
        <a:xfrm>
          <a:off x="0" y="0"/>
          <a:ext cx="0" cy="0"/>
          <a:chOff x="0" y="0"/>
          <a:chExt cx="0" cy="0"/>
        </a:xfrm>
      </p:grpSpPr>
      <p:sp>
        <p:nvSpPr>
          <p:cNvPr id="2853" name="Google Shape;2853;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4" name="Google Shape;2854;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9" name="Shape 2859"/>
        <p:cNvGrpSpPr/>
        <p:nvPr/>
      </p:nvGrpSpPr>
      <p:grpSpPr>
        <a:xfrm>
          <a:off x="0" y="0"/>
          <a:ext cx="0" cy="0"/>
          <a:chOff x="0" y="0"/>
          <a:chExt cx="0" cy="0"/>
        </a:xfrm>
      </p:grpSpPr>
      <p:sp>
        <p:nvSpPr>
          <p:cNvPr id="2860" name="Google Shape;2860;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1" name="Google Shape;2861;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6" name="Shape 2866"/>
        <p:cNvGrpSpPr/>
        <p:nvPr/>
      </p:nvGrpSpPr>
      <p:grpSpPr>
        <a:xfrm>
          <a:off x="0" y="0"/>
          <a:ext cx="0" cy="0"/>
          <a:chOff x="0" y="0"/>
          <a:chExt cx="0" cy="0"/>
        </a:xfrm>
      </p:grpSpPr>
      <p:sp>
        <p:nvSpPr>
          <p:cNvPr id="2867" name="Google Shape;2867;p108: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8" name="Google Shape;2868;p108: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4" name="Shape 2874"/>
        <p:cNvGrpSpPr/>
        <p:nvPr/>
      </p:nvGrpSpPr>
      <p:grpSpPr>
        <a:xfrm>
          <a:off x="0" y="0"/>
          <a:ext cx="0" cy="0"/>
          <a:chOff x="0" y="0"/>
          <a:chExt cx="0" cy="0"/>
        </a:xfrm>
      </p:grpSpPr>
      <p:sp>
        <p:nvSpPr>
          <p:cNvPr id="2875" name="Google Shape;2875;p109: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6" name="Google Shape;2876;p109: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2" name="Shape 2882"/>
        <p:cNvGrpSpPr/>
        <p:nvPr/>
      </p:nvGrpSpPr>
      <p:grpSpPr>
        <a:xfrm>
          <a:off x="0" y="0"/>
          <a:ext cx="0" cy="0"/>
          <a:chOff x="0" y="0"/>
          <a:chExt cx="0" cy="0"/>
        </a:xfrm>
      </p:grpSpPr>
      <p:sp>
        <p:nvSpPr>
          <p:cNvPr id="2883" name="Google Shape;2883;p110: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4" name="Google Shape;2884;p110: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0" name="Shape 2890"/>
        <p:cNvGrpSpPr/>
        <p:nvPr/>
      </p:nvGrpSpPr>
      <p:grpSpPr>
        <a:xfrm>
          <a:off x="0" y="0"/>
          <a:ext cx="0" cy="0"/>
          <a:chOff x="0" y="0"/>
          <a:chExt cx="0" cy="0"/>
        </a:xfrm>
      </p:grpSpPr>
      <p:sp>
        <p:nvSpPr>
          <p:cNvPr id="2891" name="Google Shape;2891;p111: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2" name="Google Shape;2892;p111: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p112: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0" name="Google Shape;2900;p112: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p113: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9" name="Google Shape;2909;p113: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5" name="Shape 2915"/>
        <p:cNvGrpSpPr/>
        <p:nvPr/>
      </p:nvGrpSpPr>
      <p:grpSpPr>
        <a:xfrm>
          <a:off x="0" y="0"/>
          <a:ext cx="0" cy="0"/>
          <a:chOff x="0" y="0"/>
          <a:chExt cx="0" cy="0"/>
        </a:xfrm>
      </p:grpSpPr>
      <p:sp>
        <p:nvSpPr>
          <p:cNvPr id="2916" name="Google Shape;2916;p114: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7" name="Google Shape;2917;p114: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3" name="Shape 2923"/>
        <p:cNvGrpSpPr/>
        <p:nvPr/>
      </p:nvGrpSpPr>
      <p:grpSpPr>
        <a:xfrm>
          <a:off x="0" y="0"/>
          <a:ext cx="0" cy="0"/>
          <a:chOff x="0" y="0"/>
          <a:chExt cx="0" cy="0"/>
        </a:xfrm>
      </p:grpSpPr>
      <p:sp>
        <p:nvSpPr>
          <p:cNvPr id="2924" name="Google Shape;2924;p115: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25" name="Google Shape;2925;p115: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6" name="Google Shape;2926;p115:notes"/>
          <p:cNvSpPr txBox="1"/>
          <p:nvPr/>
        </p:nvSpPr>
        <p:spPr>
          <a:xfrm>
            <a:off x="2913062" y="11580812"/>
            <a:ext cx="2228850" cy="6111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p116: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5" name="Google Shape;2935;p116: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1" name="Shape 2941"/>
        <p:cNvGrpSpPr/>
        <p:nvPr/>
      </p:nvGrpSpPr>
      <p:grpSpPr>
        <a:xfrm>
          <a:off x="0" y="0"/>
          <a:ext cx="0" cy="0"/>
          <a:chOff x="0" y="0"/>
          <a:chExt cx="0" cy="0"/>
        </a:xfrm>
      </p:grpSpPr>
      <p:sp>
        <p:nvSpPr>
          <p:cNvPr id="2942" name="Google Shape;2942;p117: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3" name="Google Shape;2943;p117: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9" name="Shape 2949"/>
        <p:cNvGrpSpPr/>
        <p:nvPr/>
      </p:nvGrpSpPr>
      <p:grpSpPr>
        <a:xfrm>
          <a:off x="0" y="0"/>
          <a:ext cx="0" cy="0"/>
          <a:chOff x="0" y="0"/>
          <a:chExt cx="0" cy="0"/>
        </a:xfrm>
      </p:grpSpPr>
      <p:sp>
        <p:nvSpPr>
          <p:cNvPr id="2950" name="Google Shape;2950;p118: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51" name="Google Shape;2951;p118: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2" name="Google Shape;2952;p118:notes"/>
          <p:cNvSpPr txBox="1"/>
          <p:nvPr/>
        </p:nvSpPr>
        <p:spPr>
          <a:xfrm>
            <a:off x="2913062" y="11580812"/>
            <a:ext cx="2228850" cy="6111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9" name="Shape 2959"/>
        <p:cNvGrpSpPr/>
        <p:nvPr/>
      </p:nvGrpSpPr>
      <p:grpSpPr>
        <a:xfrm>
          <a:off x="0" y="0"/>
          <a:ext cx="0" cy="0"/>
          <a:chOff x="0" y="0"/>
          <a:chExt cx="0" cy="0"/>
        </a:xfrm>
      </p:grpSpPr>
      <p:sp>
        <p:nvSpPr>
          <p:cNvPr id="2960" name="Google Shape;2960;p119: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61" name="Google Shape;2961;p119: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2" name="Google Shape;2962;p119:notes"/>
          <p:cNvSpPr txBox="1"/>
          <p:nvPr/>
        </p:nvSpPr>
        <p:spPr>
          <a:xfrm>
            <a:off x="2913062" y="11580812"/>
            <a:ext cx="2228850" cy="6111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9" name="Shape 2969"/>
        <p:cNvGrpSpPr/>
        <p:nvPr/>
      </p:nvGrpSpPr>
      <p:grpSpPr>
        <a:xfrm>
          <a:off x="0" y="0"/>
          <a:ext cx="0" cy="0"/>
          <a:chOff x="0" y="0"/>
          <a:chExt cx="0" cy="0"/>
        </a:xfrm>
      </p:grpSpPr>
      <p:sp>
        <p:nvSpPr>
          <p:cNvPr id="2970" name="Google Shape;2970;p120: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1" name="Google Shape;2971;p120: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7" name="Shape 2977"/>
        <p:cNvGrpSpPr/>
        <p:nvPr/>
      </p:nvGrpSpPr>
      <p:grpSpPr>
        <a:xfrm>
          <a:off x="0" y="0"/>
          <a:ext cx="0" cy="0"/>
          <a:chOff x="0" y="0"/>
          <a:chExt cx="0" cy="0"/>
        </a:xfrm>
      </p:grpSpPr>
      <p:sp>
        <p:nvSpPr>
          <p:cNvPr id="2978" name="Google Shape;2978;p121: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79" name="Google Shape;2979;p121: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0" name="Google Shape;2980;p121:notes"/>
          <p:cNvSpPr txBox="1"/>
          <p:nvPr/>
        </p:nvSpPr>
        <p:spPr>
          <a:xfrm>
            <a:off x="2913062" y="11580812"/>
            <a:ext cx="2228850" cy="6111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7" name="Shape 2987"/>
        <p:cNvGrpSpPr/>
        <p:nvPr/>
      </p:nvGrpSpPr>
      <p:grpSpPr>
        <a:xfrm>
          <a:off x="0" y="0"/>
          <a:ext cx="0" cy="0"/>
          <a:chOff x="0" y="0"/>
          <a:chExt cx="0" cy="0"/>
        </a:xfrm>
      </p:grpSpPr>
      <p:sp>
        <p:nvSpPr>
          <p:cNvPr id="2988" name="Google Shape;2988;p122: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9" name="Google Shape;2989;p122: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5" name="Shape 2995"/>
        <p:cNvGrpSpPr/>
        <p:nvPr/>
      </p:nvGrpSpPr>
      <p:grpSpPr>
        <a:xfrm>
          <a:off x="0" y="0"/>
          <a:ext cx="0" cy="0"/>
          <a:chOff x="0" y="0"/>
          <a:chExt cx="0" cy="0"/>
        </a:xfrm>
      </p:grpSpPr>
      <p:sp>
        <p:nvSpPr>
          <p:cNvPr id="2996" name="Google Shape;2996;p123: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7" name="Google Shape;2997;p123: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3" name="Shape 3003"/>
        <p:cNvGrpSpPr/>
        <p:nvPr/>
      </p:nvGrpSpPr>
      <p:grpSpPr>
        <a:xfrm>
          <a:off x="0" y="0"/>
          <a:ext cx="0" cy="0"/>
          <a:chOff x="0" y="0"/>
          <a:chExt cx="0" cy="0"/>
        </a:xfrm>
      </p:grpSpPr>
      <p:sp>
        <p:nvSpPr>
          <p:cNvPr id="3004" name="Google Shape;3004;p124: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5" name="Google Shape;3005;p124: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1" name="Shape 3011"/>
        <p:cNvGrpSpPr/>
        <p:nvPr/>
      </p:nvGrpSpPr>
      <p:grpSpPr>
        <a:xfrm>
          <a:off x="0" y="0"/>
          <a:ext cx="0" cy="0"/>
          <a:chOff x="0" y="0"/>
          <a:chExt cx="0" cy="0"/>
        </a:xfrm>
      </p:grpSpPr>
      <p:sp>
        <p:nvSpPr>
          <p:cNvPr id="3012" name="Google Shape;3012;p125: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3" name="Google Shape;3013;p125: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9" name="Shape 3019"/>
        <p:cNvGrpSpPr/>
        <p:nvPr/>
      </p:nvGrpSpPr>
      <p:grpSpPr>
        <a:xfrm>
          <a:off x="0" y="0"/>
          <a:ext cx="0" cy="0"/>
          <a:chOff x="0" y="0"/>
          <a:chExt cx="0" cy="0"/>
        </a:xfrm>
      </p:grpSpPr>
      <p:sp>
        <p:nvSpPr>
          <p:cNvPr id="3020" name="Google Shape;3020;p126: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1" name="Google Shape;3021;p126: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7" name="Shape 3027"/>
        <p:cNvGrpSpPr/>
        <p:nvPr/>
      </p:nvGrpSpPr>
      <p:grpSpPr>
        <a:xfrm>
          <a:off x="0" y="0"/>
          <a:ext cx="0" cy="0"/>
          <a:chOff x="0" y="0"/>
          <a:chExt cx="0" cy="0"/>
        </a:xfrm>
      </p:grpSpPr>
      <p:sp>
        <p:nvSpPr>
          <p:cNvPr id="3028" name="Google Shape;3028;p127: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9" name="Google Shape;3029;p127: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5" name="Shape 3035"/>
        <p:cNvGrpSpPr/>
        <p:nvPr/>
      </p:nvGrpSpPr>
      <p:grpSpPr>
        <a:xfrm>
          <a:off x="0" y="0"/>
          <a:ext cx="0" cy="0"/>
          <a:chOff x="0" y="0"/>
          <a:chExt cx="0" cy="0"/>
        </a:xfrm>
      </p:grpSpPr>
      <p:sp>
        <p:nvSpPr>
          <p:cNvPr id="3036" name="Google Shape;3036;p128: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7" name="Google Shape;3037;p128: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3" name="Shape 3043"/>
        <p:cNvGrpSpPr/>
        <p:nvPr/>
      </p:nvGrpSpPr>
      <p:grpSpPr>
        <a:xfrm>
          <a:off x="0" y="0"/>
          <a:ext cx="0" cy="0"/>
          <a:chOff x="0" y="0"/>
          <a:chExt cx="0" cy="0"/>
        </a:xfrm>
      </p:grpSpPr>
      <p:sp>
        <p:nvSpPr>
          <p:cNvPr id="3044" name="Google Shape;3044;p129: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5" name="Google Shape;3045;p129: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1" name="Shape 3051"/>
        <p:cNvGrpSpPr/>
        <p:nvPr/>
      </p:nvGrpSpPr>
      <p:grpSpPr>
        <a:xfrm>
          <a:off x="0" y="0"/>
          <a:ext cx="0" cy="0"/>
          <a:chOff x="0" y="0"/>
          <a:chExt cx="0" cy="0"/>
        </a:xfrm>
      </p:grpSpPr>
      <p:sp>
        <p:nvSpPr>
          <p:cNvPr id="3052" name="Google Shape;3052;p130:notes"/>
          <p:cNvSpPr txBox="1"/>
          <p:nvPr>
            <p:ph idx="1" type="body"/>
          </p:nvPr>
        </p:nvSpPr>
        <p:spPr>
          <a:xfrm>
            <a:off x="514350" y="5867400"/>
            <a:ext cx="41148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3" name="Google Shape;3053;p130:notes"/>
          <p:cNvSpPr/>
          <p:nvPr>
            <p:ph idx="2" type="sldImg"/>
          </p:nvPr>
        </p:nvSpPr>
        <p:spPr>
          <a:xfrm>
            <a:off x="-1085850" y="1524000"/>
            <a:ext cx="7315200" cy="41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9" name="Shape 3059"/>
        <p:cNvGrpSpPr/>
        <p:nvPr/>
      </p:nvGrpSpPr>
      <p:grpSpPr>
        <a:xfrm>
          <a:off x="0" y="0"/>
          <a:ext cx="0" cy="0"/>
          <a:chOff x="0" y="0"/>
          <a:chExt cx="0" cy="0"/>
        </a:xfrm>
      </p:grpSpPr>
      <p:sp>
        <p:nvSpPr>
          <p:cNvPr id="3060" name="Google Shape;3060;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1" name="Google Shape;3061;p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6" name="Shape 3066"/>
        <p:cNvGrpSpPr/>
        <p:nvPr/>
      </p:nvGrpSpPr>
      <p:grpSpPr>
        <a:xfrm>
          <a:off x="0" y="0"/>
          <a:ext cx="0" cy="0"/>
          <a:chOff x="0" y="0"/>
          <a:chExt cx="0" cy="0"/>
        </a:xfrm>
      </p:grpSpPr>
      <p:sp>
        <p:nvSpPr>
          <p:cNvPr id="3067" name="Google Shape;3067;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8" name="Google Shape;3068;p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6" name="Shape 3076"/>
        <p:cNvGrpSpPr/>
        <p:nvPr/>
      </p:nvGrpSpPr>
      <p:grpSpPr>
        <a:xfrm>
          <a:off x="0" y="0"/>
          <a:ext cx="0" cy="0"/>
          <a:chOff x="0" y="0"/>
          <a:chExt cx="0" cy="0"/>
        </a:xfrm>
      </p:grpSpPr>
      <p:sp>
        <p:nvSpPr>
          <p:cNvPr id="3077" name="Google Shape;3077;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8" name="Google Shape;3078;p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4" name="Shape 3084"/>
        <p:cNvGrpSpPr/>
        <p:nvPr/>
      </p:nvGrpSpPr>
      <p:grpSpPr>
        <a:xfrm>
          <a:off x="0" y="0"/>
          <a:ext cx="0" cy="0"/>
          <a:chOff x="0" y="0"/>
          <a:chExt cx="0" cy="0"/>
        </a:xfrm>
      </p:grpSpPr>
      <p:sp>
        <p:nvSpPr>
          <p:cNvPr id="3085" name="Google Shape;3085;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6" name="Google Shape;3086;p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4" name="Shape 3094"/>
        <p:cNvGrpSpPr/>
        <p:nvPr/>
      </p:nvGrpSpPr>
      <p:grpSpPr>
        <a:xfrm>
          <a:off x="0" y="0"/>
          <a:ext cx="0" cy="0"/>
          <a:chOff x="0" y="0"/>
          <a:chExt cx="0" cy="0"/>
        </a:xfrm>
      </p:grpSpPr>
      <p:sp>
        <p:nvSpPr>
          <p:cNvPr id="3095" name="Google Shape;3095;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6" name="Google Shape;3096;p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2" name="Google Shape;3162;p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3" name="Google Shape;3223;p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9" name="Shape 3229"/>
        <p:cNvGrpSpPr/>
        <p:nvPr/>
      </p:nvGrpSpPr>
      <p:grpSpPr>
        <a:xfrm>
          <a:off x="0" y="0"/>
          <a:ext cx="0" cy="0"/>
          <a:chOff x="0" y="0"/>
          <a:chExt cx="0" cy="0"/>
        </a:xfrm>
      </p:grpSpPr>
      <p:sp>
        <p:nvSpPr>
          <p:cNvPr id="3230" name="Google Shape;3230;p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1" name="Google Shape;3231;p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7" name="Shape 3237"/>
        <p:cNvGrpSpPr/>
        <p:nvPr/>
      </p:nvGrpSpPr>
      <p:grpSpPr>
        <a:xfrm>
          <a:off x="0" y="0"/>
          <a:ext cx="0" cy="0"/>
          <a:chOff x="0" y="0"/>
          <a:chExt cx="0" cy="0"/>
        </a:xfrm>
      </p:grpSpPr>
      <p:sp>
        <p:nvSpPr>
          <p:cNvPr id="3238" name="Google Shape;3238;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9" name="Google Shape;3239;p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5" name="Shape 3245"/>
        <p:cNvGrpSpPr/>
        <p:nvPr/>
      </p:nvGrpSpPr>
      <p:grpSpPr>
        <a:xfrm>
          <a:off x="0" y="0"/>
          <a:ext cx="0" cy="0"/>
          <a:chOff x="0" y="0"/>
          <a:chExt cx="0" cy="0"/>
        </a:xfrm>
      </p:grpSpPr>
      <p:sp>
        <p:nvSpPr>
          <p:cNvPr id="3246" name="Google Shape;3246;p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7" name="Google Shape;3247;p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9" name="Shape 3259"/>
        <p:cNvGrpSpPr/>
        <p:nvPr/>
      </p:nvGrpSpPr>
      <p:grpSpPr>
        <a:xfrm>
          <a:off x="0" y="0"/>
          <a:ext cx="0" cy="0"/>
          <a:chOff x="0" y="0"/>
          <a:chExt cx="0" cy="0"/>
        </a:xfrm>
      </p:grpSpPr>
      <p:sp>
        <p:nvSpPr>
          <p:cNvPr id="3260" name="Google Shape;3260;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1" name="Google Shape;3261;p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0" name="Google Shape;75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7" name="Google Shape;75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4" name="Google Shape;76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7" name="Google Shape;7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3" name="Google Shape;79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0" name="Google Shape;8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1" name="Google Shape;102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8" name="Google Shape;102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5" name="Google Shape;103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6" name="Google Shape;104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3" name="Google Shape;105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3" name="Google Shape;107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80" name="Google Shape;108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81" name="Google Shape;108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89" name="Google Shape;108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90" name="Google Shape;109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98" name="Google Shape;109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99" name="Google Shape;109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7" name="Google Shape;110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5" name="Google Shape;12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9" name="Google Shape;147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6" name="Google Shape;148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8" name="Google Shape;150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8" name="Google Shape;160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1" name="Google Shape;171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8" name="Google Shape;171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3" name="Google Shape;172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1" name="Google Shape;173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6" name="Google Shape;173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4" name="Google Shape;174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2" name="Google Shape;175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9" name="Google Shape;180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3" name="Google Shape;182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3" name="Google Shape;185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1" name="Google Shape;186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8" name="Google Shape;1888;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6" name="Google Shape;1896;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4" name="Google Shape;1904;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2" name="Google Shape;1912;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0" name="Google Shape;192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8" name="Google Shape;192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6" name="Google Shape;193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4" name="Google Shape;1944;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2" name="Google Shape;195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0" name="Google Shape;196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8" name="Google Shape;1968;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0" name="Google Shape;203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9" name="Google Shape;2119;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2" name="Google Shape;2172;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6" name="Google Shape;2196;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6" name="Google Shape;221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5" name="Google Shape;2225;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6" name="Google Shape;2246;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6" name="Google Shape;2266;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1" name="Google Shape;2281;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1" name="Shape 2451"/>
        <p:cNvGrpSpPr/>
        <p:nvPr/>
      </p:nvGrpSpPr>
      <p:grpSpPr>
        <a:xfrm>
          <a:off x="0" y="0"/>
          <a:ext cx="0" cy="0"/>
          <a:chOff x="0" y="0"/>
          <a:chExt cx="0" cy="0"/>
        </a:xfrm>
      </p:grpSpPr>
      <p:sp>
        <p:nvSpPr>
          <p:cNvPr id="2452" name="Google Shape;2452;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3" name="Google Shape;2453;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0" name="Shape 2580"/>
        <p:cNvGrpSpPr/>
        <p:nvPr/>
      </p:nvGrpSpPr>
      <p:grpSpPr>
        <a:xfrm>
          <a:off x="0" y="0"/>
          <a:ext cx="0" cy="0"/>
          <a:chOff x="0" y="0"/>
          <a:chExt cx="0" cy="0"/>
        </a:xfrm>
      </p:grpSpPr>
      <p:sp>
        <p:nvSpPr>
          <p:cNvPr id="2581" name="Google Shape;258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2" name="Google Shape;2582;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1" name="Shape 2631"/>
        <p:cNvGrpSpPr/>
        <p:nvPr/>
      </p:nvGrpSpPr>
      <p:grpSpPr>
        <a:xfrm>
          <a:off x="0" y="0"/>
          <a:ext cx="0" cy="0"/>
          <a:chOff x="0" y="0"/>
          <a:chExt cx="0" cy="0"/>
        </a:xfrm>
      </p:grpSpPr>
      <p:sp>
        <p:nvSpPr>
          <p:cNvPr id="2632" name="Google Shape;263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3" name="Google Shape;2633;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1" name="Google Shape;2641;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9" name="Google Shape;2649;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7" name="Google Shape;2657;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3" name="Shape 2663"/>
        <p:cNvGrpSpPr/>
        <p:nvPr/>
      </p:nvGrpSpPr>
      <p:grpSpPr>
        <a:xfrm>
          <a:off x="0" y="0"/>
          <a:ext cx="0" cy="0"/>
          <a:chOff x="0" y="0"/>
          <a:chExt cx="0" cy="0"/>
        </a:xfrm>
      </p:grpSpPr>
      <p:sp>
        <p:nvSpPr>
          <p:cNvPr id="2664" name="Google Shape;2664;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5" name="Google Shape;2665;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3" name="Google Shape;2673;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9" name="Shape 2679"/>
        <p:cNvGrpSpPr/>
        <p:nvPr/>
      </p:nvGrpSpPr>
      <p:grpSpPr>
        <a:xfrm>
          <a:off x="0" y="0"/>
          <a:ext cx="0" cy="0"/>
          <a:chOff x="0" y="0"/>
          <a:chExt cx="0" cy="0"/>
        </a:xfrm>
      </p:grpSpPr>
      <p:sp>
        <p:nvSpPr>
          <p:cNvPr id="2680" name="Google Shape;2680;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1" name="Google Shape;2681;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0" name="Google Shape;2690;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7" name="Shape 2697"/>
        <p:cNvGrpSpPr/>
        <p:nvPr/>
      </p:nvGrpSpPr>
      <p:grpSpPr>
        <a:xfrm>
          <a:off x="0" y="0"/>
          <a:ext cx="0" cy="0"/>
          <a:chOff x="0" y="0"/>
          <a:chExt cx="0" cy="0"/>
        </a:xfrm>
      </p:grpSpPr>
      <p:sp>
        <p:nvSpPr>
          <p:cNvPr id="2698" name="Google Shape;2698;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9" name="Google Shape;2699;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7" name="Google Shape;2707;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2" name="Shape 2712"/>
        <p:cNvGrpSpPr/>
        <p:nvPr/>
      </p:nvGrpSpPr>
      <p:grpSpPr>
        <a:xfrm>
          <a:off x="0" y="0"/>
          <a:ext cx="0" cy="0"/>
          <a:chOff x="0" y="0"/>
          <a:chExt cx="0" cy="0"/>
        </a:xfrm>
      </p:grpSpPr>
      <p:sp>
        <p:nvSpPr>
          <p:cNvPr id="2713" name="Google Shape;2713;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4" name="Google Shape;2714;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3" name="Google Shape;2723;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1" name="Google Shape;2731;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6" name="Shape 2736"/>
        <p:cNvGrpSpPr/>
        <p:nvPr/>
      </p:nvGrpSpPr>
      <p:grpSpPr>
        <a:xfrm>
          <a:off x="0" y="0"/>
          <a:ext cx="0" cy="0"/>
          <a:chOff x="0" y="0"/>
          <a:chExt cx="0" cy="0"/>
        </a:xfrm>
      </p:grpSpPr>
      <p:sp>
        <p:nvSpPr>
          <p:cNvPr id="2737" name="Google Shape;2737;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8" name="Google Shape;2738;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3" name="Shape 2743"/>
        <p:cNvGrpSpPr/>
        <p:nvPr/>
      </p:nvGrpSpPr>
      <p:grpSpPr>
        <a:xfrm>
          <a:off x="0" y="0"/>
          <a:ext cx="0" cy="0"/>
          <a:chOff x="0" y="0"/>
          <a:chExt cx="0" cy="0"/>
        </a:xfrm>
      </p:grpSpPr>
      <p:sp>
        <p:nvSpPr>
          <p:cNvPr id="2744" name="Google Shape;2744;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5" name="Google Shape;2745;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1" name="Shape 2751"/>
        <p:cNvGrpSpPr/>
        <p:nvPr/>
      </p:nvGrpSpPr>
      <p:grpSpPr>
        <a:xfrm>
          <a:off x="0" y="0"/>
          <a:ext cx="0" cy="0"/>
          <a:chOff x="0" y="0"/>
          <a:chExt cx="0" cy="0"/>
        </a:xfrm>
      </p:grpSpPr>
      <p:sp>
        <p:nvSpPr>
          <p:cNvPr id="2752" name="Google Shape;2752;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3" name="Google Shape;2753;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1" name="Google Shape;2761;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8" name="Shape 2768"/>
        <p:cNvGrpSpPr/>
        <p:nvPr/>
      </p:nvGrpSpPr>
      <p:grpSpPr>
        <a:xfrm>
          <a:off x="0" y="0"/>
          <a:ext cx="0" cy="0"/>
          <a:chOff x="0" y="0"/>
          <a:chExt cx="0" cy="0"/>
        </a:xfrm>
      </p:grpSpPr>
      <p:sp>
        <p:nvSpPr>
          <p:cNvPr id="2769" name="Google Shape;2769;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0" name="Google Shape;2770;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5" name="Shape 2775"/>
        <p:cNvGrpSpPr/>
        <p:nvPr/>
      </p:nvGrpSpPr>
      <p:grpSpPr>
        <a:xfrm>
          <a:off x="0" y="0"/>
          <a:ext cx="0" cy="0"/>
          <a:chOff x="0" y="0"/>
          <a:chExt cx="0" cy="0"/>
        </a:xfrm>
      </p:grpSpPr>
      <p:sp>
        <p:nvSpPr>
          <p:cNvPr id="2776" name="Google Shape;2776;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7" name="Google Shape;2777;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4" name="Google Shape;2784;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1" name="Google Shape;2791;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6" name="Shape 2796"/>
        <p:cNvGrpSpPr/>
        <p:nvPr/>
      </p:nvGrpSpPr>
      <p:grpSpPr>
        <a:xfrm>
          <a:off x="0" y="0"/>
          <a:ext cx="0" cy="0"/>
          <a:chOff x="0" y="0"/>
          <a:chExt cx="0" cy="0"/>
        </a:xfrm>
      </p:grpSpPr>
      <p:sp>
        <p:nvSpPr>
          <p:cNvPr id="2797" name="Google Shape;2797;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8" name="Google Shape;2798;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5" name="Google Shape;2805;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7"/>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8"/>
          <p:cNvSpPr/>
          <p:nvPr>
            <p:ph idx="2" type="pic"/>
          </p:nvPr>
        </p:nvSpPr>
        <p:spPr>
          <a:xfrm>
            <a:off x="5183188" y="987425"/>
            <a:ext cx="6172200" cy="4873625"/>
          </a:xfrm>
          <a:prstGeom prst="rect">
            <a:avLst/>
          </a:prstGeom>
          <a:noFill/>
          <a:ln>
            <a:noFill/>
          </a:ln>
        </p:spPr>
      </p:sp>
      <p:sp>
        <p:nvSpPr>
          <p:cNvPr id="51" name="Google Shape;51;p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7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8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7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7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75.png"/><Relationship Id="rId4" Type="http://schemas.openxmlformats.org/officeDocument/2006/relationships/image" Target="../media/image1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3.png"/><Relationship Id="rId4" Type="http://schemas.openxmlformats.org/officeDocument/2006/relationships/image" Target="../media/image8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84.png"/><Relationship Id="rId4" Type="http://schemas.openxmlformats.org/officeDocument/2006/relationships/image" Target="../media/image1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90.png"/><Relationship Id="rId4" Type="http://schemas.openxmlformats.org/officeDocument/2006/relationships/image" Target="../media/image1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82.png"/><Relationship Id="rId4" Type="http://schemas.openxmlformats.org/officeDocument/2006/relationships/image" Target="../media/image1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8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85.png"/><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1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1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86.jpg"/><Relationship Id="rId4" Type="http://schemas.openxmlformats.org/officeDocument/2006/relationships/image" Target="../media/image1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1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87.jpg"/><Relationship Id="rId4" Type="http://schemas.openxmlformats.org/officeDocument/2006/relationships/image" Target="../media/image1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 Id="rId3"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2.xml"/><Relationship Id="rId3" Type="http://schemas.openxmlformats.org/officeDocument/2006/relationships/image" Target="../media/image1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3.xml"/><Relationship Id="rId3" Type="http://schemas.openxmlformats.org/officeDocument/2006/relationships/image" Target="../media/image1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4.xml"/><Relationship Id="rId3" Type="http://schemas.openxmlformats.org/officeDocument/2006/relationships/image" Target="../media/image1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5.xml"/><Relationship Id="rId3" Type="http://schemas.openxmlformats.org/officeDocument/2006/relationships/image" Target="../media/image1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6.xml"/><Relationship Id="rId3" Type="http://schemas.openxmlformats.org/officeDocument/2006/relationships/image" Target="../media/image1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7.xml"/><Relationship Id="rId3" Type="http://schemas.openxmlformats.org/officeDocument/2006/relationships/image" Target="../media/image1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8.xml"/><Relationship Id="rId3" Type="http://schemas.openxmlformats.org/officeDocument/2006/relationships/image" Target="../media/image1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9.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0.png"/><Relationship Id="rId5" Type="http://schemas.openxmlformats.org/officeDocument/2006/relationships/image" Target="../media/image26.png"/><Relationship Id="rId6" Type="http://schemas.openxmlformats.org/officeDocument/2006/relationships/image" Target="../media/image19.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0.xml"/><Relationship Id="rId3" Type="http://schemas.openxmlformats.org/officeDocument/2006/relationships/image" Target="../media/image1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1.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44.png"/><Relationship Id="rId13" Type="http://schemas.openxmlformats.org/officeDocument/2006/relationships/image" Target="../media/image38.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39.png"/><Relationship Id="rId1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35.png"/><Relationship Id="rId7" Type="http://schemas.openxmlformats.org/officeDocument/2006/relationships/image" Target="../media/image33.png"/><Relationship Id="rId8" Type="http://schemas.openxmlformats.org/officeDocument/2006/relationships/image" Target="../media/image45.png"/></Relationships>
</file>

<file path=ppt/slides/_rels/slide39.xml.rels><?xml version="1.0" encoding="UTF-8" standalone="yes"?><Relationships xmlns="http://schemas.openxmlformats.org/package/2006/relationships"><Relationship Id="rId11" Type="http://schemas.openxmlformats.org/officeDocument/2006/relationships/image" Target="../media/image53.png"/><Relationship Id="rId10" Type="http://schemas.openxmlformats.org/officeDocument/2006/relationships/image" Target="../media/image50.png"/><Relationship Id="rId13" Type="http://schemas.openxmlformats.org/officeDocument/2006/relationships/image" Target="../media/image58.png"/><Relationship Id="rId12"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36.png"/><Relationship Id="rId9" Type="http://schemas.openxmlformats.org/officeDocument/2006/relationships/image" Target="../media/image46.png"/><Relationship Id="rId15" Type="http://schemas.openxmlformats.org/officeDocument/2006/relationships/image" Target="../media/image51.png"/><Relationship Id="rId14" Type="http://schemas.openxmlformats.org/officeDocument/2006/relationships/image" Target="../media/image49.png"/><Relationship Id="rId16" Type="http://schemas.openxmlformats.org/officeDocument/2006/relationships/image" Target="../media/image60.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1.png"/><Relationship Id="rId8"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5.png"/><Relationship Id="rId4" Type="http://schemas.openxmlformats.org/officeDocument/2006/relationships/image" Target="../media/image54.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1.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4.png"/><Relationship Id="rId7" Type="http://schemas.openxmlformats.org/officeDocument/2006/relationships/image" Target="../media/image66.png"/><Relationship Id="rId8" Type="http://schemas.openxmlformats.org/officeDocument/2006/relationships/image" Target="../media/image6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5.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0.jpg"/><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70.jpg"/><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png"/><Relationship Id="rId7" Type="http://schemas.openxmlformats.org/officeDocument/2006/relationships/image" Target="../media/image11.png"/><Relationship Id="rId8"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72.png"/><Relationship Id="rId4" Type="http://schemas.openxmlformats.org/officeDocument/2006/relationships/image" Target="../media/image1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74.png"/><Relationship Id="rId4"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69.png"/><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7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6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73.png"/><Relationship Id="rId4" Type="http://schemas.openxmlformats.org/officeDocument/2006/relationships/image" Target="../media/image1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66862" y="1122362"/>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100"/>
              <a:buFont typeface="Arial"/>
              <a:buNone/>
            </a:pPr>
            <a:r>
              <a:rPr b="1" i="0" lang="en-US" sz="3100" u="none">
                <a:solidFill>
                  <a:schemeClr val="dk1"/>
                </a:solidFill>
                <a:latin typeface="Arial"/>
                <a:ea typeface="Arial"/>
                <a:cs typeface="Arial"/>
                <a:sym typeface="Arial"/>
              </a:rPr>
              <a:t>18CSC203J – COMPUTER ORGANIZATION AND ARCHITECTURE</a:t>
            </a:r>
            <a:br>
              <a:rPr b="1" i="0" lang="en-US" sz="6000" u="none">
                <a:solidFill>
                  <a:schemeClr val="dk1"/>
                </a:solidFill>
                <a:latin typeface="Arial"/>
                <a:ea typeface="Arial"/>
                <a:cs typeface="Arial"/>
                <a:sym typeface="Arial"/>
              </a:rPr>
            </a:br>
            <a:endParaRPr/>
          </a:p>
        </p:txBody>
      </p:sp>
      <p:sp>
        <p:nvSpPr>
          <p:cNvPr id="89" name="Google Shape;89;p13"/>
          <p:cNvSpPr txBox="1"/>
          <p:nvPr>
            <p:ph idx="1" type="subTitle"/>
          </p:nvPr>
        </p:nvSpPr>
        <p:spPr>
          <a:xfrm>
            <a:off x="1524000" y="2630487"/>
            <a:ext cx="9144000" cy="3798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b="1" i="0" lang="en-US" sz="4800" u="none">
                <a:solidFill>
                  <a:schemeClr val="dk1"/>
                </a:solidFill>
                <a:latin typeface="Calibri"/>
                <a:ea typeface="Calibri"/>
                <a:cs typeface="Calibri"/>
                <a:sym typeface="Calibri"/>
              </a:rPr>
              <a:t>UNIT-III</a:t>
            </a:r>
            <a:endParaRPr/>
          </a:p>
          <a:p>
            <a:pPr indent="0" lvl="0" marL="0" rtl="0" algn="ctr">
              <a:lnSpc>
                <a:spcPct val="90000"/>
              </a:lnSpc>
              <a:spcBef>
                <a:spcPts val="0"/>
              </a:spcBef>
              <a:spcAft>
                <a:spcPts val="0"/>
              </a:spcAft>
              <a:buClr>
                <a:schemeClr val="dk1"/>
              </a:buClr>
              <a:buSzPts val="3200"/>
              <a:buNone/>
            </a:pPr>
            <a:r>
              <a:rPr b="1" i="0" lang="en-US" sz="3200" u="sng">
                <a:solidFill>
                  <a:schemeClr val="dk1"/>
                </a:solidFill>
                <a:latin typeface="Calibri"/>
                <a:ea typeface="Calibri"/>
                <a:cs typeface="Calibri"/>
                <a:sym typeface="Calibri"/>
              </a:rPr>
              <a:t>Course Outcome</a:t>
            </a:r>
            <a:endParaRPr/>
          </a:p>
          <a:p>
            <a:pPr indent="0" lvl="0" marL="0" rtl="0" algn="ctr">
              <a:lnSpc>
                <a:spcPct val="90000"/>
              </a:lnSpc>
              <a:spcBef>
                <a:spcPts val="0"/>
              </a:spcBef>
              <a:spcAft>
                <a:spcPts val="0"/>
              </a:spcAft>
              <a:buClr>
                <a:schemeClr val="dk1"/>
              </a:buClr>
              <a:buSzPts val="3200"/>
              <a:buNone/>
            </a:pPr>
            <a:r>
              <a:t/>
            </a:r>
            <a:endParaRPr b="1" i="0" sz="3200" u="sng">
              <a:solidFill>
                <a:schemeClr val="dk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2400"/>
              <a:buNone/>
            </a:pPr>
            <a:r>
              <a:rPr b="0" i="1" lang="en-US" sz="2400" u="none">
                <a:solidFill>
                  <a:schemeClr val="dk1"/>
                </a:solidFill>
                <a:latin typeface="Calibri"/>
                <a:ea typeface="Calibri"/>
                <a:cs typeface="Calibri"/>
                <a:sym typeface="Calibri"/>
              </a:rPr>
              <a:t>CLR-3: Understand the concepts of Pipelining and basic processing units</a:t>
            </a:r>
            <a:endParaRPr/>
          </a:p>
          <a:p>
            <a:pPr indent="0" lvl="0" marL="0" rtl="0" algn="ctr">
              <a:lnSpc>
                <a:spcPct val="90000"/>
              </a:lnSpc>
              <a:spcBef>
                <a:spcPts val="0"/>
              </a:spcBef>
              <a:spcAft>
                <a:spcPts val="0"/>
              </a:spcAft>
              <a:buClr>
                <a:schemeClr val="dk1"/>
              </a:buClr>
              <a:buSzPts val="2400"/>
              <a:buNone/>
            </a:pPr>
            <a:r>
              <a:rPr b="0" i="1" lang="en-US" sz="2400" u="none">
                <a:solidFill>
                  <a:schemeClr val="dk1"/>
                </a:solidFill>
                <a:latin typeface="Calibri"/>
                <a:ea typeface="Calibri"/>
                <a:cs typeface="Calibri"/>
                <a:sym typeface="Calibri"/>
              </a:rPr>
              <a:t> </a:t>
            </a:r>
            <a:endParaRPr/>
          </a:p>
          <a:p>
            <a:pPr indent="0" lvl="0" marL="0" rtl="0" algn="ctr">
              <a:lnSpc>
                <a:spcPct val="90000"/>
              </a:lnSpc>
              <a:spcBef>
                <a:spcPts val="0"/>
              </a:spcBef>
              <a:spcAft>
                <a:spcPts val="0"/>
              </a:spcAft>
              <a:buClr>
                <a:schemeClr val="dk1"/>
              </a:buClr>
              <a:buSzPts val="2400"/>
              <a:buNone/>
            </a:pPr>
            <a:r>
              <a:rPr b="0" i="1" lang="en-US" sz="2400" u="none">
                <a:solidFill>
                  <a:schemeClr val="dk1"/>
                </a:solidFill>
                <a:latin typeface="Calibri"/>
                <a:ea typeface="Calibri"/>
                <a:cs typeface="Calibri"/>
                <a:sym typeface="Calibri"/>
              </a:rPr>
              <a:t>CLO-3 : Analyze the detailed operation of Basic Processing units and the performance of Pipelining</a:t>
            </a:r>
            <a:endParaRPr b="0" i="1" sz="2400" u="sng">
              <a:solidFill>
                <a:schemeClr val="dk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3200"/>
              <a:buNone/>
            </a:pPr>
            <a:r>
              <a:t/>
            </a:r>
            <a:endParaRPr b="1" i="0" sz="3200" u="none">
              <a:solidFill>
                <a:schemeClr val="dk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4800"/>
              <a:buNone/>
            </a:pPr>
            <a:r>
              <a:t/>
            </a:r>
            <a:endParaRPr b="1" i="0" sz="4800" u="none">
              <a:solidFill>
                <a:schemeClr val="dk1"/>
              </a:solidFill>
              <a:latin typeface="Arial"/>
              <a:ea typeface="Arial"/>
              <a:cs typeface="Arial"/>
              <a:sym typeface="Arial"/>
            </a:endParaRPr>
          </a:p>
          <a:p>
            <a:pPr indent="0" lvl="0" marL="0" rtl="0" algn="just">
              <a:lnSpc>
                <a:spcPct val="90000"/>
              </a:lnSpc>
              <a:spcBef>
                <a:spcPts val="0"/>
              </a:spcBef>
              <a:spcAft>
                <a:spcPts val="0"/>
              </a:spcAft>
              <a:buClr>
                <a:schemeClr val="dk1"/>
              </a:buClr>
              <a:buSzPts val="4800"/>
              <a:buNone/>
            </a:pPr>
            <a:r>
              <a:t/>
            </a:r>
            <a:endParaRPr b="1" i="0" sz="4800" u="none">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ts val="4800"/>
              <a:buNone/>
            </a:pPr>
            <a:r>
              <a:t/>
            </a:r>
            <a:endParaRPr b="1" i="0" sz="4800" u="none">
              <a:solidFill>
                <a:schemeClr val="dk1"/>
              </a:solidFill>
              <a:latin typeface="Calibri"/>
              <a:ea typeface="Calibri"/>
              <a:cs typeface="Calibri"/>
              <a:sym typeface="Calibri"/>
            </a:endParaRPr>
          </a:p>
        </p:txBody>
      </p:sp>
      <p:pic>
        <p:nvPicPr>
          <p:cNvPr descr="pngfind.com-kingpin-png-4152286 (1).png" id="90" name="Google Shape;90;p1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91" name="Google Shape;91;p1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22"/>
          <p:cNvSpPr txBox="1"/>
          <p:nvPr>
            <p:ph type="title"/>
          </p:nvPr>
        </p:nvSpPr>
        <p:spPr>
          <a:xfrm>
            <a:off x="106362" y="307975"/>
            <a:ext cx="11055350" cy="573087"/>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Performing an Arithmetic or Logic Operation</a:t>
            </a:r>
            <a:endParaRPr/>
          </a:p>
        </p:txBody>
      </p:sp>
      <p:sp>
        <p:nvSpPr>
          <p:cNvPr id="246" name="Google Shape;246;p22"/>
          <p:cNvSpPr txBox="1"/>
          <p:nvPr/>
        </p:nvSpPr>
        <p:spPr>
          <a:xfrm>
            <a:off x="106362" y="1274762"/>
            <a:ext cx="11579225" cy="2568575"/>
          </a:xfrm>
          <a:prstGeom prst="rect">
            <a:avLst/>
          </a:prstGeom>
          <a:noFill/>
          <a:ln>
            <a:noFill/>
          </a:ln>
        </p:spPr>
        <p:txBody>
          <a:bodyPr anchorCtr="0" anchor="t" bIns="0" lIns="0" spcFirstLastPara="1" rIns="0" wrap="square" tIns="13325">
            <a:spAutoFit/>
          </a:bodyPr>
          <a:lstStyle/>
          <a:p>
            <a:pPr indent="-530225" lvl="0" marL="542925" marR="0" rtl="0" algn="just">
              <a:lnSpc>
                <a:spcPct val="100000"/>
              </a:lnSpc>
              <a:spcBef>
                <a:spcPts val="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In step 1, the output of  register R1 and the input of register Y are enabled, causing  the contents of R1 to be transferred over the bus to Y.</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In step 2, the multiplexer's Select signal is set to SelectY,  causing the multiplexer to gate the contents of register Y to  input A of the ALU.</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At the same time, the contents of register R2 are gated onto  the bus and, hence, to input 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11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Data Hazards</a:t>
            </a:r>
            <a:endParaRPr/>
          </a:p>
        </p:txBody>
      </p:sp>
      <p:sp>
        <p:nvSpPr>
          <p:cNvPr id="2815" name="Google Shape;2815;p112"/>
          <p:cNvSpPr txBox="1"/>
          <p:nvPr>
            <p:ph idx="1" type="body"/>
          </p:nvPr>
        </p:nvSpPr>
        <p:spPr>
          <a:xfrm>
            <a:off x="1981200" y="1143000"/>
            <a:ext cx="8686800" cy="53578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1" lang="en-US" sz="2800" u="none">
                <a:solidFill>
                  <a:schemeClr val="dk1"/>
                </a:solidFill>
                <a:latin typeface="Calibri"/>
                <a:ea typeface="Calibri"/>
                <a:cs typeface="Calibri"/>
                <a:sym typeface="Calibri"/>
              </a:rPr>
              <a:t>Data hazards </a:t>
            </a:r>
            <a:r>
              <a:rPr b="0" i="0" lang="en-US" sz="2800" u="none">
                <a:solidFill>
                  <a:schemeClr val="dk1"/>
                </a:solidFill>
                <a:latin typeface="Calibri"/>
                <a:ea typeface="Calibri"/>
                <a:cs typeface="Calibri"/>
                <a:sym typeface="Calibri"/>
              </a:rPr>
              <a:t>arise when an instruction depends on the results of a previous instruction in a way that is exposed by the overlapping of instructions in the pipeline.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Consider the pipelined execution of these instructions:</a:t>
            </a:r>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ADD R2,R3,R1</a:t>
            </a:r>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SUB R4,R1,R5</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816" name="Google Shape;2816;p112"/>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11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2822" name="Google Shape;2822;p113"/>
          <p:cNvSpPr txBox="1"/>
          <p:nvPr>
            <p:ph idx="1" type="body"/>
          </p:nvPr>
        </p:nvSpPr>
        <p:spPr>
          <a:xfrm>
            <a:off x="838200" y="1816100"/>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DADD instruction writes the value of R1 in the WB pipe stage, but the DSUB instruction reads the value during its ID stage. This problem is called a </a:t>
            </a:r>
            <a:r>
              <a:rPr b="0" i="1" lang="en-US" sz="2800" u="none">
                <a:solidFill>
                  <a:schemeClr val="dk1"/>
                </a:solidFill>
                <a:latin typeface="Calibri"/>
                <a:ea typeface="Calibri"/>
                <a:cs typeface="Calibri"/>
                <a:sym typeface="Calibri"/>
              </a:rPr>
              <a:t>data hazard</a:t>
            </a:r>
            <a:endParaRPr/>
          </a:p>
        </p:txBody>
      </p:sp>
      <p:sp>
        <p:nvSpPr>
          <p:cNvPr id="2823" name="Google Shape;2823;p113"/>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7" name="Shape 2827"/>
        <p:cNvGrpSpPr/>
        <p:nvPr/>
      </p:nvGrpSpPr>
      <p:grpSpPr>
        <a:xfrm>
          <a:off x="0" y="0"/>
          <a:ext cx="0" cy="0"/>
          <a:chOff x="0" y="0"/>
          <a:chExt cx="0" cy="0"/>
        </a:xfrm>
      </p:grpSpPr>
      <p:sp>
        <p:nvSpPr>
          <p:cNvPr id="2828" name="Google Shape;2828;p11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829" name="Google Shape;2829;p114"/>
          <p:cNvPicPr preferRelativeResize="0"/>
          <p:nvPr>
            <p:ph idx="1" type="body"/>
          </p:nvPr>
        </p:nvPicPr>
        <p:blipFill rotWithShape="1">
          <a:blip r:embed="rId3">
            <a:alphaModFix/>
          </a:blip>
          <a:srcRect b="0" l="0" r="0" t="0"/>
          <a:stretch/>
        </p:blipFill>
        <p:spPr>
          <a:xfrm>
            <a:off x="1631950" y="765175"/>
            <a:ext cx="9036050" cy="6335712"/>
          </a:xfrm>
          <a:prstGeom prst="rect">
            <a:avLst/>
          </a:prstGeom>
          <a:noFill/>
          <a:ln>
            <a:noFill/>
          </a:ln>
        </p:spPr>
      </p:pic>
      <p:sp>
        <p:nvSpPr>
          <p:cNvPr id="2830" name="Google Shape;2830;p114"/>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4" name="Shape 2834"/>
        <p:cNvGrpSpPr/>
        <p:nvPr/>
      </p:nvGrpSpPr>
      <p:grpSpPr>
        <a:xfrm>
          <a:off x="0" y="0"/>
          <a:ext cx="0" cy="0"/>
          <a:chOff x="0" y="0"/>
          <a:chExt cx="0" cy="0"/>
        </a:xfrm>
      </p:grpSpPr>
      <p:sp>
        <p:nvSpPr>
          <p:cNvPr id="2835" name="Google Shape;2835;p11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1" lang="en-US" sz="4400" u="none">
                <a:solidFill>
                  <a:schemeClr val="dk1"/>
                </a:solidFill>
                <a:latin typeface="Calibri"/>
                <a:ea typeface="Calibri"/>
                <a:cs typeface="Calibri"/>
                <a:sym typeface="Calibri"/>
              </a:rPr>
              <a:t>Minimizing Data Hazard Stalls by Forwarding</a:t>
            </a:r>
            <a:endParaRPr/>
          </a:p>
        </p:txBody>
      </p:sp>
      <p:sp>
        <p:nvSpPr>
          <p:cNvPr id="2836" name="Google Shape;2836;p11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1" lang="en-US" sz="2800" u="none">
                <a:solidFill>
                  <a:schemeClr val="dk1"/>
                </a:solidFill>
                <a:latin typeface="Calibri"/>
                <a:ea typeface="Calibri"/>
                <a:cs typeface="Calibri"/>
                <a:sym typeface="Calibri"/>
              </a:rPr>
              <a:t>forwarding </a:t>
            </a:r>
            <a:r>
              <a:rPr b="0" i="0" lang="en-US" sz="2800" u="none">
                <a:solidFill>
                  <a:schemeClr val="dk1"/>
                </a:solidFill>
                <a:latin typeface="Calibri"/>
                <a:ea typeface="Calibri"/>
                <a:cs typeface="Calibri"/>
                <a:sym typeface="Calibri"/>
              </a:rPr>
              <a:t>(also called </a:t>
            </a:r>
            <a:r>
              <a:rPr b="0" i="1" lang="en-US" sz="2800" u="none">
                <a:solidFill>
                  <a:schemeClr val="dk1"/>
                </a:solidFill>
                <a:latin typeface="Calibri"/>
                <a:ea typeface="Calibri"/>
                <a:cs typeface="Calibri"/>
                <a:sym typeface="Calibri"/>
              </a:rPr>
              <a:t>bypassing </a:t>
            </a:r>
            <a:r>
              <a:rPr b="0" i="0" lang="en-US" sz="2800" u="none">
                <a:solidFill>
                  <a:schemeClr val="dk1"/>
                </a:solidFill>
                <a:latin typeface="Calibri"/>
                <a:ea typeface="Calibri"/>
                <a:cs typeface="Calibri"/>
                <a:sym typeface="Calibri"/>
              </a:rPr>
              <a:t>and sometimes </a:t>
            </a:r>
            <a:r>
              <a:rPr b="0" i="1" lang="en-US" sz="2800" u="none">
                <a:solidFill>
                  <a:schemeClr val="dk1"/>
                </a:solidFill>
                <a:latin typeface="Calibri"/>
                <a:ea typeface="Calibri"/>
                <a:cs typeface="Calibri"/>
                <a:sym typeface="Calibri"/>
              </a:rPr>
              <a:t>short-circuiting</a:t>
            </a:r>
            <a:endParaRPr/>
          </a:p>
        </p:txBody>
      </p:sp>
      <p:sp>
        <p:nvSpPr>
          <p:cNvPr id="2837" name="Google Shape;2837;p115"/>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1" name="Shape 2841"/>
        <p:cNvGrpSpPr/>
        <p:nvPr/>
      </p:nvGrpSpPr>
      <p:grpSpPr>
        <a:xfrm>
          <a:off x="0" y="0"/>
          <a:ext cx="0" cy="0"/>
          <a:chOff x="0" y="0"/>
          <a:chExt cx="0" cy="0"/>
        </a:xfrm>
      </p:grpSpPr>
      <p:sp>
        <p:nvSpPr>
          <p:cNvPr id="2842" name="Google Shape;2842;p11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843" name="Google Shape;2843;p116"/>
          <p:cNvPicPr preferRelativeResize="0"/>
          <p:nvPr>
            <p:ph idx="1" type="body"/>
          </p:nvPr>
        </p:nvPicPr>
        <p:blipFill rotWithShape="1">
          <a:blip r:embed="rId3">
            <a:alphaModFix/>
          </a:blip>
          <a:srcRect b="0" l="0" r="0" t="0"/>
          <a:stretch/>
        </p:blipFill>
        <p:spPr>
          <a:xfrm>
            <a:off x="1703387" y="260350"/>
            <a:ext cx="8785225" cy="6597650"/>
          </a:xfrm>
          <a:prstGeom prst="rect">
            <a:avLst/>
          </a:prstGeom>
          <a:noFill/>
          <a:ln>
            <a:noFill/>
          </a:ln>
        </p:spPr>
      </p:pic>
      <p:sp>
        <p:nvSpPr>
          <p:cNvPr id="2844" name="Google Shape;2844;p116"/>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8" name="Shape 2848"/>
        <p:cNvGrpSpPr/>
        <p:nvPr/>
      </p:nvGrpSpPr>
      <p:grpSpPr>
        <a:xfrm>
          <a:off x="0" y="0"/>
          <a:ext cx="0" cy="0"/>
          <a:chOff x="0" y="0"/>
          <a:chExt cx="0" cy="0"/>
        </a:xfrm>
      </p:grpSpPr>
      <p:sp>
        <p:nvSpPr>
          <p:cNvPr id="2849" name="Google Shape;2849;p1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1" lang="en-US" sz="4400" u="none">
                <a:solidFill>
                  <a:schemeClr val="dk1"/>
                </a:solidFill>
                <a:latin typeface="Calibri"/>
                <a:ea typeface="Calibri"/>
                <a:cs typeface="Calibri"/>
                <a:sym typeface="Calibri"/>
              </a:rPr>
              <a:t>Data Hazards Requiring Stalls</a:t>
            </a:r>
            <a:endParaRPr/>
          </a:p>
        </p:txBody>
      </p:sp>
      <p:sp>
        <p:nvSpPr>
          <p:cNvPr id="2850" name="Google Shape;2850;p11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Consider the following sequence of instructions: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LD 0(R2),R1</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DSUB R4,R1,R5</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AND R6,R1,R7</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OR R8,R1,R9</a:t>
            </a:r>
            <a:endParaRPr/>
          </a:p>
        </p:txBody>
      </p:sp>
      <p:sp>
        <p:nvSpPr>
          <p:cNvPr id="2851" name="Google Shape;2851;p117"/>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5" name="Shape 2855"/>
        <p:cNvGrpSpPr/>
        <p:nvPr/>
      </p:nvGrpSpPr>
      <p:grpSpPr>
        <a:xfrm>
          <a:off x="0" y="0"/>
          <a:ext cx="0" cy="0"/>
          <a:chOff x="0" y="0"/>
          <a:chExt cx="0" cy="0"/>
        </a:xfrm>
      </p:grpSpPr>
      <p:sp>
        <p:nvSpPr>
          <p:cNvPr id="2856" name="Google Shape;2856;p11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857" name="Google Shape;2857;p118"/>
          <p:cNvPicPr preferRelativeResize="0"/>
          <p:nvPr>
            <p:ph idx="1" type="body"/>
          </p:nvPr>
        </p:nvPicPr>
        <p:blipFill rotWithShape="1">
          <a:blip r:embed="rId3">
            <a:alphaModFix/>
          </a:blip>
          <a:srcRect b="0" l="0" r="0" t="0"/>
          <a:stretch/>
        </p:blipFill>
        <p:spPr>
          <a:xfrm>
            <a:off x="2900362" y="1600200"/>
            <a:ext cx="6391275" cy="4525962"/>
          </a:xfrm>
          <a:prstGeom prst="rect">
            <a:avLst/>
          </a:prstGeom>
          <a:noFill/>
          <a:ln>
            <a:noFill/>
          </a:ln>
        </p:spPr>
      </p:pic>
      <p:sp>
        <p:nvSpPr>
          <p:cNvPr id="2858" name="Google Shape;2858;p118"/>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2" name="Shape 2862"/>
        <p:cNvGrpSpPr/>
        <p:nvPr/>
      </p:nvGrpSpPr>
      <p:grpSpPr>
        <a:xfrm>
          <a:off x="0" y="0"/>
          <a:ext cx="0" cy="0"/>
          <a:chOff x="0" y="0"/>
          <a:chExt cx="0" cy="0"/>
        </a:xfrm>
      </p:grpSpPr>
      <p:sp>
        <p:nvSpPr>
          <p:cNvPr id="2863" name="Google Shape;2863;p11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864" name="Google Shape;2864;p119"/>
          <p:cNvPicPr preferRelativeResize="0"/>
          <p:nvPr>
            <p:ph idx="1" type="body"/>
          </p:nvPr>
        </p:nvPicPr>
        <p:blipFill rotWithShape="1">
          <a:blip r:embed="rId3">
            <a:alphaModFix/>
          </a:blip>
          <a:srcRect b="0" l="0" r="0" t="0"/>
          <a:stretch/>
        </p:blipFill>
        <p:spPr>
          <a:xfrm>
            <a:off x="1703387" y="1341437"/>
            <a:ext cx="8713787" cy="5183187"/>
          </a:xfrm>
          <a:prstGeom prst="rect">
            <a:avLst/>
          </a:prstGeom>
          <a:noFill/>
          <a:ln>
            <a:noFill/>
          </a:ln>
        </p:spPr>
      </p:pic>
      <p:sp>
        <p:nvSpPr>
          <p:cNvPr id="2865" name="Google Shape;2865;p119"/>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9" name="Shape 2869"/>
        <p:cNvGrpSpPr/>
        <p:nvPr/>
      </p:nvGrpSpPr>
      <p:grpSpPr>
        <a:xfrm>
          <a:off x="0" y="0"/>
          <a:ext cx="0" cy="0"/>
          <a:chOff x="0" y="0"/>
          <a:chExt cx="0" cy="0"/>
        </a:xfrm>
      </p:grpSpPr>
      <p:sp>
        <p:nvSpPr>
          <p:cNvPr id="2870" name="Google Shape;2870;p120"/>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4200"/>
              <a:buFont typeface="Calibri"/>
              <a:buNone/>
            </a:pPr>
            <a:r>
              <a:rPr b="0" i="0" lang="en-US" sz="4200" u="none">
                <a:solidFill>
                  <a:srgbClr val="FF0000"/>
                </a:solidFill>
                <a:latin typeface="Calibri"/>
                <a:ea typeface="Calibri"/>
                <a:cs typeface="Calibri"/>
                <a:sym typeface="Calibri"/>
              </a:rPr>
              <a:t>Instruction </a:t>
            </a:r>
            <a:r>
              <a:rPr b="0" i="0" lang="en-US" sz="4600" u="none">
                <a:solidFill>
                  <a:srgbClr val="FF0000"/>
                </a:solidFill>
                <a:latin typeface="Calibri"/>
                <a:ea typeface="Calibri"/>
                <a:cs typeface="Calibri"/>
                <a:sym typeface="Calibri"/>
              </a:rPr>
              <a:t>Hazards</a:t>
            </a:r>
            <a:endParaRPr/>
          </a:p>
        </p:txBody>
      </p:sp>
      <p:sp>
        <p:nvSpPr>
          <p:cNvPr id="2871" name="Google Shape;2871;p12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330200" lvl="0" marL="342900" marR="0" rtl="0" algn="just">
              <a:lnSpc>
                <a:spcPct val="100000"/>
              </a:lnSpc>
              <a:spcBef>
                <a:spcPts val="0"/>
              </a:spcBef>
              <a:spcAft>
                <a:spcPts val="0"/>
              </a:spcAft>
              <a:buClr>
                <a:srgbClr val="000000"/>
              </a:buClr>
              <a:buSzPts val="200"/>
              <a:buFont typeface="Calibri"/>
              <a:buChar char="•"/>
            </a:pPr>
            <a:r>
              <a:rPr b="0" i="0" lang="en-US" sz="2800" u="none">
                <a:solidFill>
                  <a:srgbClr val="000000"/>
                </a:solidFill>
                <a:latin typeface="Calibri"/>
                <a:ea typeface="Calibri"/>
                <a:cs typeface="Calibri"/>
                <a:sym typeface="Calibri"/>
              </a:rPr>
              <a:t>Whenever the stream of instructions supplied by the instruction fetch unit is interrupted, the pipeline stalls.</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descr="pngfind.com-kingpin-png-4152286 (1).png" id="2872" name="Google Shape;2872;p12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873" name="Google Shape;2873;p12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7" name="Shape 2877"/>
        <p:cNvGrpSpPr/>
        <p:nvPr/>
      </p:nvGrpSpPr>
      <p:grpSpPr>
        <a:xfrm>
          <a:off x="0" y="0"/>
          <a:ext cx="0" cy="0"/>
          <a:chOff x="0" y="0"/>
          <a:chExt cx="0" cy="0"/>
        </a:xfrm>
      </p:grpSpPr>
      <p:sp>
        <p:nvSpPr>
          <p:cNvPr id="2878" name="Google Shape;2878;p121"/>
          <p:cNvSpPr txBox="1"/>
          <p:nvPr>
            <p:ph idx="1" type="body"/>
          </p:nvPr>
        </p:nvSpPr>
        <p:spPr>
          <a:xfrm>
            <a:off x="609600" y="122237"/>
            <a:ext cx="10058400" cy="1295400"/>
          </a:xfrm>
          <a:prstGeom prst="rect">
            <a:avLst/>
          </a:prstGeom>
          <a:noFill/>
          <a:ln>
            <a:noFill/>
          </a:ln>
        </p:spPr>
        <p:txBody>
          <a:bodyPr anchorCtr="0" anchor="b" bIns="45700" lIns="91425" spcFirstLastPara="1" rIns="91425" wrap="square" tIns="45700">
            <a:noAutofit/>
          </a:bodyPr>
          <a:lstStyle/>
          <a:p>
            <a:pPr indent="0" lvl="0" marL="342900" marR="0" rtl="0" algn="l">
              <a:lnSpc>
                <a:spcPct val="100000"/>
              </a:lnSpc>
              <a:spcBef>
                <a:spcPts val="0"/>
              </a:spcBef>
              <a:spcAft>
                <a:spcPts val="0"/>
              </a:spcAft>
              <a:buClr>
                <a:srgbClr val="330066"/>
              </a:buClr>
              <a:buSzPts val="3900"/>
              <a:buFont typeface="Arial"/>
              <a:buNone/>
            </a:pPr>
            <a:r>
              <a:rPr b="1" i="0" lang="en-US" sz="3900" u="none">
                <a:solidFill>
                  <a:srgbClr val="330066"/>
                </a:solidFill>
                <a:latin typeface="Arial"/>
                <a:ea typeface="Arial"/>
                <a:cs typeface="Arial"/>
                <a:sym typeface="Arial"/>
              </a:rPr>
              <a:t>Unconditional Branches</a:t>
            </a:r>
            <a:endParaRPr/>
          </a:p>
        </p:txBody>
      </p:sp>
      <p:sp>
        <p:nvSpPr>
          <p:cNvPr id="2879" name="Google Shape;2879;p121"/>
          <p:cNvSpPr txBox="1"/>
          <p:nvPr/>
        </p:nvSpPr>
        <p:spPr>
          <a:xfrm>
            <a:off x="1196975" y="1571625"/>
            <a:ext cx="9798050" cy="5081587"/>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100000"/>
              </a:lnSpc>
              <a:spcBef>
                <a:spcPts val="0"/>
              </a:spcBef>
              <a:spcAft>
                <a:spcPts val="0"/>
              </a:spcAft>
              <a:buClr>
                <a:schemeClr val="dk1"/>
              </a:buClr>
              <a:buSzPts val="300"/>
              <a:buFont typeface="Calibri"/>
              <a:buChar char="●"/>
            </a:pPr>
            <a:r>
              <a:rPr b="0" i="0" lang="en-US" sz="2800" u="none" cap="none" strike="noStrike">
                <a:solidFill>
                  <a:schemeClr val="dk1"/>
                </a:solidFill>
                <a:latin typeface="Calibri"/>
                <a:ea typeface="Calibri"/>
                <a:cs typeface="Calibri"/>
                <a:sym typeface="Calibri"/>
              </a:rPr>
              <a:t>If Sequence of instruction being executed in two stages pipeline instruction I1 to I3 are stored at consecutive memory address and instruction I2  is a branch instruction.</a:t>
            </a:r>
            <a:endParaRPr b="0" i="0" sz="1400" u="none" cap="none" strike="noStrike">
              <a:solidFill>
                <a:srgbClr val="000000"/>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300"/>
              <a:buFont typeface="Calibri"/>
              <a:buChar char="●"/>
            </a:pPr>
            <a:r>
              <a:rPr b="0" i="0" lang="en-US" sz="2800" u="none" cap="none" strike="noStrike">
                <a:solidFill>
                  <a:schemeClr val="dk1"/>
                </a:solidFill>
                <a:latin typeface="Calibri"/>
                <a:ea typeface="Calibri"/>
                <a:cs typeface="Calibri"/>
                <a:sym typeface="Calibri"/>
              </a:rPr>
              <a:t>If the branch is taken then the PC value is not known till the end of I2.</a:t>
            </a:r>
            <a:endParaRPr b="0" i="0" sz="1400" u="none" cap="none" strike="noStrike">
              <a:solidFill>
                <a:srgbClr val="000000"/>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300"/>
              <a:buFont typeface="Calibri"/>
              <a:buChar char="●"/>
            </a:pPr>
            <a:r>
              <a:rPr b="0" i="0" lang="en-US" sz="2800" u="none" cap="none" strike="noStrike">
                <a:solidFill>
                  <a:schemeClr val="dk1"/>
                </a:solidFill>
                <a:latin typeface="Calibri"/>
                <a:ea typeface="Calibri"/>
                <a:cs typeface="Calibri"/>
                <a:sym typeface="Calibri"/>
              </a:rPr>
              <a:t>Next  third instructions  are fetched  even though they are not required</a:t>
            </a:r>
            <a:endParaRPr b="0" i="0" sz="1400" u="none" cap="none" strike="noStrike">
              <a:solidFill>
                <a:srgbClr val="000000"/>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300"/>
              <a:buFont typeface="Calibri"/>
              <a:buChar char="●"/>
            </a:pPr>
            <a:r>
              <a:rPr b="0" i="0" lang="en-US" sz="2800" u="none" cap="none" strike="noStrike">
                <a:solidFill>
                  <a:schemeClr val="dk1"/>
                </a:solidFill>
                <a:latin typeface="Calibri"/>
                <a:ea typeface="Calibri"/>
                <a:cs typeface="Calibri"/>
                <a:sym typeface="Calibri"/>
              </a:rPr>
              <a:t>Hence they have to be flushed after branch is taken and new set of instruction have to be fetched  from the branch address</a:t>
            </a:r>
            <a:endParaRPr b="0" i="0" sz="1400" u="none" cap="none" strike="noStrike">
              <a:solidFill>
                <a:srgbClr val="000000"/>
              </a:solidFill>
              <a:latin typeface="Arial"/>
              <a:ea typeface="Arial"/>
              <a:cs typeface="Arial"/>
              <a:sym typeface="Arial"/>
            </a:endParaRPr>
          </a:p>
        </p:txBody>
      </p:sp>
      <p:pic>
        <p:nvPicPr>
          <p:cNvPr descr="pngfind.com-kingpin-png-4152286 (1).png" id="2880" name="Google Shape;2880;p121"/>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881" name="Google Shape;2881;p12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23"/>
          <p:cNvSpPr txBox="1"/>
          <p:nvPr>
            <p:ph type="title"/>
          </p:nvPr>
        </p:nvSpPr>
        <p:spPr>
          <a:xfrm>
            <a:off x="106362" y="307975"/>
            <a:ext cx="11055350" cy="573087"/>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Performing an Arithmetic or Logic Operation</a:t>
            </a:r>
            <a:endParaRPr/>
          </a:p>
        </p:txBody>
      </p:sp>
      <p:sp>
        <p:nvSpPr>
          <p:cNvPr id="253" name="Google Shape;253;p23"/>
          <p:cNvSpPr txBox="1"/>
          <p:nvPr/>
        </p:nvSpPr>
        <p:spPr>
          <a:xfrm>
            <a:off x="309562" y="1152525"/>
            <a:ext cx="11068050" cy="3922712"/>
          </a:xfrm>
          <a:prstGeom prst="rect">
            <a:avLst/>
          </a:prstGeom>
          <a:noFill/>
          <a:ln>
            <a:noFill/>
          </a:ln>
        </p:spPr>
        <p:txBody>
          <a:bodyPr anchorCtr="0" anchor="t" bIns="0" lIns="0" spcFirstLastPara="1" rIns="0" wrap="square" tIns="13325">
            <a:spAutoFit/>
          </a:bodyPr>
          <a:lstStyle/>
          <a:p>
            <a:pPr indent="-530225" lvl="0" marL="542925" marR="0" rtl="0" algn="just">
              <a:lnSpc>
                <a:spcPct val="100000"/>
              </a:lnSpc>
              <a:spcBef>
                <a:spcPts val="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The function performed by the ALU depends on the  signals applied to its control lines.</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In this case, the Add line is set to 1, causing the output of  the ALU to be the sum of the two numbers at inputs A  and B.</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This sum is loaded into register Z because its input  control signal is activated.</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In step 3, the contents of register Z are transferred to the  destination register, R3.</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This last transfer cannot be carried out during step 2,  because only one register output can be connected to  the bus during any clock cycle.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5" name="Shape 2885"/>
        <p:cNvGrpSpPr/>
        <p:nvPr/>
      </p:nvGrpSpPr>
      <p:grpSpPr>
        <a:xfrm>
          <a:off x="0" y="0"/>
          <a:ext cx="0" cy="0"/>
          <a:chOff x="0" y="0"/>
          <a:chExt cx="0" cy="0"/>
        </a:xfrm>
      </p:grpSpPr>
      <p:sp>
        <p:nvSpPr>
          <p:cNvPr id="2886" name="Google Shape;2886;p122"/>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0066"/>
              </a:buClr>
              <a:buSzPts val="4400"/>
              <a:buFont typeface="Calibri"/>
              <a:buNone/>
            </a:pPr>
            <a:r>
              <a:rPr b="0" i="0" lang="en-US" sz="4400" u="none">
                <a:solidFill>
                  <a:srgbClr val="330066"/>
                </a:solidFill>
                <a:latin typeface="Calibri"/>
                <a:ea typeface="Calibri"/>
                <a:cs typeface="Calibri"/>
                <a:sym typeface="Calibri"/>
              </a:rPr>
              <a:t>Unconditional Branches</a:t>
            </a:r>
            <a:endParaRPr/>
          </a:p>
        </p:txBody>
      </p:sp>
      <p:pic>
        <p:nvPicPr>
          <p:cNvPr id="2887" name="Google Shape;2887;p122"/>
          <p:cNvPicPr preferRelativeResize="0"/>
          <p:nvPr>
            <p:ph idx="1" type="body"/>
          </p:nvPr>
        </p:nvPicPr>
        <p:blipFill rotWithShape="1">
          <a:blip r:embed="rId3">
            <a:alphaModFix/>
          </a:blip>
          <a:srcRect b="47178" l="-329" r="-138" t="-1460"/>
          <a:stretch/>
        </p:blipFill>
        <p:spPr>
          <a:xfrm>
            <a:off x="590550" y="1417637"/>
            <a:ext cx="10096500" cy="5253037"/>
          </a:xfrm>
          <a:prstGeom prst="rect">
            <a:avLst/>
          </a:prstGeom>
          <a:noFill/>
          <a:ln>
            <a:noFill/>
          </a:ln>
        </p:spPr>
      </p:pic>
      <p:pic>
        <p:nvPicPr>
          <p:cNvPr descr="pngfind.com-kingpin-png-4152286 (1).png" id="2888" name="Google Shape;2888;p122"/>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889" name="Google Shape;2889;p12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3" name="Shape 2893"/>
        <p:cNvGrpSpPr/>
        <p:nvPr/>
      </p:nvGrpSpPr>
      <p:grpSpPr>
        <a:xfrm>
          <a:off x="0" y="0"/>
          <a:ext cx="0" cy="0"/>
          <a:chOff x="0" y="0"/>
          <a:chExt cx="0" cy="0"/>
        </a:xfrm>
      </p:grpSpPr>
      <p:sp>
        <p:nvSpPr>
          <p:cNvPr id="2894" name="Google Shape;2894;p123"/>
          <p:cNvSpPr txBox="1"/>
          <p:nvPr>
            <p:ph idx="1" type="body"/>
          </p:nvPr>
        </p:nvSpPr>
        <p:spPr>
          <a:xfrm>
            <a:off x="609600" y="122237"/>
            <a:ext cx="10058400" cy="836612"/>
          </a:xfrm>
          <a:prstGeom prst="rect">
            <a:avLst/>
          </a:prstGeom>
          <a:noFill/>
          <a:ln>
            <a:noFill/>
          </a:ln>
        </p:spPr>
        <p:txBody>
          <a:bodyPr anchorCtr="0" anchor="b" bIns="45700" lIns="91425" spcFirstLastPara="1" rIns="91425" wrap="square" tIns="45700">
            <a:noAutofit/>
          </a:bodyPr>
          <a:lstStyle/>
          <a:p>
            <a:pPr indent="0" lvl="0" marL="342900" marR="0" rtl="0" algn="l">
              <a:lnSpc>
                <a:spcPct val="100000"/>
              </a:lnSpc>
              <a:spcBef>
                <a:spcPts val="0"/>
              </a:spcBef>
              <a:spcAft>
                <a:spcPts val="0"/>
              </a:spcAft>
              <a:buClr>
                <a:srgbClr val="330066"/>
              </a:buClr>
              <a:buSzPts val="4400"/>
              <a:buFont typeface="Arial"/>
              <a:buNone/>
            </a:pPr>
            <a:r>
              <a:rPr b="1" i="0" lang="en-US" sz="4400" u="none">
                <a:solidFill>
                  <a:srgbClr val="330066"/>
                </a:solidFill>
                <a:latin typeface="Calibri"/>
                <a:ea typeface="Calibri"/>
                <a:cs typeface="Calibri"/>
                <a:sym typeface="Calibri"/>
              </a:rPr>
              <a:t>Branch Timing</a:t>
            </a:r>
            <a:endParaRPr/>
          </a:p>
        </p:txBody>
      </p:sp>
      <p:sp>
        <p:nvSpPr>
          <p:cNvPr id="2895" name="Google Shape;2895;p123"/>
          <p:cNvSpPr txBox="1"/>
          <p:nvPr/>
        </p:nvSpPr>
        <p:spPr>
          <a:xfrm>
            <a:off x="995362" y="958850"/>
            <a:ext cx="10706100" cy="5980112"/>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100000"/>
              </a:lnSpc>
              <a:spcBef>
                <a:spcPts val="0"/>
              </a:spcBef>
              <a:spcAft>
                <a:spcPts val="0"/>
              </a:spcAft>
              <a:buClr>
                <a:srgbClr val="000000"/>
              </a:buClr>
              <a:buSzPts val="300"/>
              <a:buFont typeface="Calibri"/>
              <a:buChar char="●"/>
            </a:pPr>
            <a:r>
              <a:rPr b="0" i="0" lang="en-US" sz="2800" u="none" cap="none" strike="noStrike">
                <a:solidFill>
                  <a:srgbClr val="000000"/>
                </a:solidFill>
                <a:latin typeface="Calibri"/>
                <a:ea typeface="Calibri"/>
                <a:cs typeface="Calibri"/>
                <a:sym typeface="Calibri"/>
              </a:rPr>
              <a:t> </a:t>
            </a:r>
            <a:r>
              <a:rPr b="1" i="0" lang="en-US" sz="2800" u="none" cap="none" strike="noStrike">
                <a:solidFill>
                  <a:srgbClr val="000000"/>
                </a:solidFill>
                <a:latin typeface="Calibri"/>
                <a:ea typeface="Calibri"/>
                <a:cs typeface="Calibri"/>
                <a:sym typeface="Calibri"/>
              </a:rPr>
              <a:t>Branch penalty</a:t>
            </a:r>
            <a:endParaRPr b="1" i="0" sz="2800" u="none" cap="none" strike="noStrike">
              <a:solidFill>
                <a:schemeClr val="dk1"/>
              </a:solidFill>
              <a:latin typeface="Calibri"/>
              <a:ea typeface="Calibri"/>
              <a:cs typeface="Calibri"/>
              <a:sym typeface="Calibri"/>
            </a:endParaRPr>
          </a:p>
          <a:p>
            <a:pPr indent="-406400" lvl="0" marL="457200" marR="0" rtl="0" algn="just">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The time lost as the result of branch instruction</a:t>
            </a:r>
            <a:endParaRPr b="0" i="0" sz="2800" u="none" cap="none" strike="noStrike">
              <a:solidFill>
                <a:schemeClr val="dk1"/>
              </a:solidFill>
              <a:latin typeface="Calibri"/>
              <a:ea typeface="Calibri"/>
              <a:cs typeface="Calibri"/>
              <a:sym typeface="Calibri"/>
            </a:endParaRPr>
          </a:p>
          <a:p>
            <a:pPr indent="-406400" lvl="0" marL="457200" marR="0" rtl="0" algn="just">
              <a:lnSpc>
                <a:spcPct val="100000"/>
              </a:lnSpc>
              <a:spcBef>
                <a:spcPts val="0"/>
              </a:spcBef>
              <a:spcAft>
                <a:spcPts val="0"/>
              </a:spcAft>
              <a:buClr>
                <a:srgbClr val="000000"/>
              </a:buClr>
              <a:buSzPts val="300"/>
              <a:buFont typeface="Calibri"/>
              <a:buChar char="●"/>
            </a:pPr>
            <a:r>
              <a:rPr b="0" i="0" lang="en-US" sz="2800" u="none" cap="none" strike="noStrike">
                <a:solidFill>
                  <a:srgbClr val="000000"/>
                </a:solidFill>
                <a:latin typeface="Calibri"/>
                <a:ea typeface="Calibri"/>
                <a:cs typeface="Calibri"/>
                <a:sym typeface="Calibri"/>
              </a:rPr>
              <a:t> </a:t>
            </a:r>
            <a:r>
              <a:rPr b="1" i="0" lang="en-US" sz="2800" u="none" cap="none" strike="noStrike">
                <a:solidFill>
                  <a:srgbClr val="000000"/>
                </a:solidFill>
                <a:latin typeface="Calibri"/>
                <a:ea typeface="Calibri"/>
                <a:cs typeface="Calibri"/>
                <a:sym typeface="Calibri"/>
              </a:rPr>
              <a:t>Reducing the penalty</a:t>
            </a:r>
            <a:endParaRPr b="1" i="0" sz="2800" u="none" cap="none" strike="noStrike">
              <a:solidFill>
                <a:schemeClr val="dk1"/>
              </a:solidFill>
              <a:latin typeface="Calibri"/>
              <a:ea typeface="Calibri"/>
              <a:cs typeface="Calibri"/>
              <a:sym typeface="Calibri"/>
            </a:endParaRPr>
          </a:p>
          <a:p>
            <a:pPr indent="-406400" lvl="0" marL="457200" marR="0" rtl="0" algn="just">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The branch penalties can be reduced by proper</a:t>
            </a:r>
            <a:r>
              <a:rPr b="0" i="0" lang="en-US" sz="2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scheduling using compiler techniques</a:t>
            </a:r>
            <a:endParaRPr b="0" i="0" sz="2800" u="none" cap="none" strike="noStrike">
              <a:solidFill>
                <a:schemeClr val="dk1"/>
              </a:solidFill>
              <a:latin typeface="Calibri"/>
              <a:ea typeface="Calibri"/>
              <a:cs typeface="Calibri"/>
              <a:sym typeface="Calibri"/>
            </a:endParaRPr>
          </a:p>
          <a:p>
            <a:pPr indent="-406400" lvl="0" marL="457200" marR="0" rtl="0" algn="just">
              <a:lnSpc>
                <a:spcPct val="100000"/>
              </a:lnSpc>
              <a:spcBef>
                <a:spcPts val="0"/>
              </a:spcBef>
              <a:spcAft>
                <a:spcPts val="0"/>
              </a:spcAft>
              <a:buClr>
                <a:srgbClr val="000000"/>
              </a:buClr>
              <a:buSzPts val="300"/>
              <a:buFont typeface="Calibri"/>
              <a:buChar char="●"/>
            </a:pPr>
            <a:r>
              <a:rPr b="0" i="0" lang="en-US" sz="2800" u="none" cap="none" strike="noStrike">
                <a:solidFill>
                  <a:srgbClr val="000000"/>
                </a:solidFill>
                <a:latin typeface="Calibri"/>
                <a:ea typeface="Calibri"/>
                <a:cs typeface="Calibri"/>
                <a:sym typeface="Calibri"/>
              </a:rPr>
              <a:t>For longer pipeline, the branch penalty may be much higher</a:t>
            </a:r>
            <a:endParaRPr b="0" i="0" sz="2800" u="none" cap="none" strike="noStrike">
              <a:solidFill>
                <a:schemeClr val="dk1"/>
              </a:solidFill>
              <a:latin typeface="Calibri"/>
              <a:ea typeface="Calibri"/>
              <a:cs typeface="Calibri"/>
              <a:sym typeface="Calibri"/>
            </a:endParaRPr>
          </a:p>
          <a:p>
            <a:pPr indent="-406400" lvl="0" marL="457200" marR="0" rtl="0" algn="just">
              <a:lnSpc>
                <a:spcPct val="100000"/>
              </a:lnSpc>
              <a:spcBef>
                <a:spcPts val="0"/>
              </a:spcBef>
              <a:spcAft>
                <a:spcPts val="0"/>
              </a:spcAft>
              <a:buClr>
                <a:srgbClr val="000000"/>
              </a:buClr>
              <a:buSzPts val="300"/>
              <a:buFont typeface="Calibri"/>
              <a:buChar char="●"/>
            </a:pPr>
            <a:r>
              <a:rPr b="0" i="0" lang="en-US" sz="2800" u="none" cap="none" strike="noStrike">
                <a:solidFill>
                  <a:srgbClr val="000000"/>
                </a:solidFill>
                <a:latin typeface="Calibri"/>
                <a:ea typeface="Calibri"/>
                <a:cs typeface="Calibri"/>
                <a:sym typeface="Calibri"/>
              </a:rPr>
              <a:t>Reducing the branch penalty requires branch target address</a:t>
            </a:r>
            <a:r>
              <a:rPr b="0" i="0" lang="en-US" sz="2800" u="none" cap="none" strike="noStrike">
                <a:solidFill>
                  <a:schemeClr val="dk1"/>
                </a:solidFill>
                <a:latin typeface="Calibri"/>
                <a:ea typeface="Calibri"/>
                <a:cs typeface="Calibri"/>
                <a:sym typeface="Calibri"/>
              </a:rPr>
              <a:t> t</a:t>
            </a:r>
            <a:r>
              <a:rPr b="0" i="0" lang="en-US" sz="2800" u="none" cap="none" strike="noStrike">
                <a:solidFill>
                  <a:srgbClr val="000000"/>
                </a:solidFill>
                <a:latin typeface="Calibri"/>
                <a:ea typeface="Calibri"/>
                <a:cs typeface="Calibri"/>
                <a:sym typeface="Calibri"/>
              </a:rPr>
              <a:t>o  be computed earlier in the pipeline</a:t>
            </a:r>
            <a:endParaRPr b="0" i="0" sz="2800" u="none" cap="none" strike="noStrike">
              <a:solidFill>
                <a:schemeClr val="dk1"/>
              </a:solidFill>
              <a:latin typeface="Calibri"/>
              <a:ea typeface="Calibri"/>
              <a:cs typeface="Calibri"/>
              <a:sym typeface="Calibri"/>
            </a:endParaRPr>
          </a:p>
          <a:p>
            <a:pPr indent="-406400" lvl="0" marL="457200" marR="0" rtl="0" algn="just">
              <a:lnSpc>
                <a:spcPct val="100000"/>
              </a:lnSpc>
              <a:spcBef>
                <a:spcPts val="0"/>
              </a:spcBef>
              <a:spcAft>
                <a:spcPts val="0"/>
              </a:spcAft>
              <a:buClr>
                <a:srgbClr val="000000"/>
              </a:buClr>
              <a:buSzPts val="300"/>
              <a:buFont typeface="Calibri"/>
              <a:buChar char="●"/>
            </a:pPr>
            <a:r>
              <a:rPr b="0" i="0" lang="en-US" sz="2800" u="none" cap="none" strike="noStrike">
                <a:solidFill>
                  <a:srgbClr val="000000"/>
                </a:solidFill>
                <a:latin typeface="Calibri"/>
                <a:ea typeface="Calibri"/>
                <a:cs typeface="Calibri"/>
                <a:sym typeface="Calibri"/>
              </a:rPr>
              <a:t>Instruction fetch unit must have dedicated hardware </a:t>
            </a:r>
            <a:r>
              <a:rPr b="0" i="0" lang="en-US" sz="2800" u="none" cap="none" strike="noStrike">
                <a:solidFill>
                  <a:schemeClr val="dk1"/>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o identify a branch instruction and compute branch target address as quickly as possible after an instruction is fetched</a:t>
            </a:r>
            <a:endParaRPr b="0" i="0" sz="1400" u="none" cap="none" strike="noStrike">
              <a:solidFill>
                <a:srgbClr val="000000"/>
              </a:solidFill>
              <a:latin typeface="Arial"/>
              <a:ea typeface="Arial"/>
              <a:cs typeface="Arial"/>
              <a:sym typeface="Arial"/>
            </a:endParaRPr>
          </a:p>
        </p:txBody>
      </p:sp>
      <p:pic>
        <p:nvPicPr>
          <p:cNvPr descr="pngfind.com-kingpin-png-4152286 (1).png" id="2896" name="Google Shape;2896;p12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897" name="Google Shape;2897;p12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p124"/>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0066"/>
              </a:buClr>
              <a:buSzPts val="4400"/>
              <a:buFont typeface="Calibri"/>
              <a:buNone/>
            </a:pPr>
            <a:r>
              <a:rPr b="0" i="0" lang="en-US" sz="4400" u="none">
                <a:solidFill>
                  <a:srgbClr val="330066"/>
                </a:solidFill>
                <a:latin typeface="Calibri"/>
                <a:ea typeface="Calibri"/>
                <a:cs typeface="Calibri"/>
                <a:sym typeface="Calibri"/>
              </a:rPr>
              <a:t>Branch Timing</a:t>
            </a:r>
            <a:endParaRPr/>
          </a:p>
        </p:txBody>
      </p:sp>
      <p:pic>
        <p:nvPicPr>
          <p:cNvPr descr="pngfind.com-kingpin-png-4152286 (1).png" id="2903" name="Google Shape;2903;p12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904" name="Google Shape;2904;p12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905" name="Google Shape;2905;p12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906" name="Google Shape;2906;p124"/>
          <p:cNvPicPr preferRelativeResize="0"/>
          <p:nvPr/>
        </p:nvPicPr>
        <p:blipFill rotWithShape="1">
          <a:blip r:embed="rId4">
            <a:alphaModFix/>
          </a:blip>
          <a:srcRect b="0" l="0" r="0" t="0"/>
          <a:stretch/>
        </p:blipFill>
        <p:spPr>
          <a:xfrm>
            <a:off x="2419350" y="1690687"/>
            <a:ext cx="7353300" cy="43529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125"/>
          <p:cNvSpPr txBox="1"/>
          <p:nvPr>
            <p:ph type="title"/>
          </p:nvPr>
        </p:nvSpPr>
        <p:spPr>
          <a:xfrm>
            <a:off x="815975" y="192087"/>
            <a:ext cx="100584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0066"/>
              </a:buClr>
              <a:buSzPts val="3900"/>
              <a:buFont typeface="Arial"/>
              <a:buNone/>
            </a:pPr>
            <a:r>
              <a:rPr b="1" i="0" lang="en-US" sz="3900" u="none">
                <a:solidFill>
                  <a:srgbClr val="330066"/>
                </a:solidFill>
                <a:latin typeface="Arial"/>
                <a:ea typeface="Arial"/>
                <a:cs typeface="Arial"/>
                <a:sym typeface="Arial"/>
              </a:rPr>
              <a:t>Branch Timing</a:t>
            </a:r>
            <a:endParaRPr/>
          </a:p>
        </p:txBody>
      </p:sp>
      <p:pic>
        <p:nvPicPr>
          <p:cNvPr id="2912" name="Google Shape;2912;p125"/>
          <p:cNvPicPr preferRelativeResize="0"/>
          <p:nvPr>
            <p:ph idx="1" type="body"/>
          </p:nvPr>
        </p:nvPicPr>
        <p:blipFill rotWithShape="1">
          <a:blip r:embed="rId3">
            <a:alphaModFix/>
          </a:blip>
          <a:srcRect b="24678" l="390" r="-507" t="33598"/>
          <a:stretch/>
        </p:blipFill>
        <p:spPr>
          <a:xfrm>
            <a:off x="609600" y="1417637"/>
            <a:ext cx="10058400" cy="5284787"/>
          </a:xfrm>
          <a:prstGeom prst="rect">
            <a:avLst/>
          </a:prstGeom>
          <a:noFill/>
          <a:ln>
            <a:noFill/>
          </a:ln>
        </p:spPr>
      </p:pic>
      <p:pic>
        <p:nvPicPr>
          <p:cNvPr descr="pngfind.com-kingpin-png-4152286 (1).png" id="2913" name="Google Shape;2913;p125"/>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914" name="Google Shape;2914;p12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8" name="Shape 2918"/>
        <p:cNvGrpSpPr/>
        <p:nvPr/>
      </p:nvGrpSpPr>
      <p:grpSpPr>
        <a:xfrm>
          <a:off x="0" y="0"/>
          <a:ext cx="0" cy="0"/>
          <a:chOff x="0" y="0"/>
          <a:chExt cx="0" cy="0"/>
        </a:xfrm>
      </p:grpSpPr>
      <p:sp>
        <p:nvSpPr>
          <p:cNvPr id="2919" name="Google Shape;2919;p126"/>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Instruction Queue and         Prefetching</a:t>
            </a:r>
            <a:endParaRPr/>
          </a:p>
        </p:txBody>
      </p:sp>
      <p:sp>
        <p:nvSpPr>
          <p:cNvPr id="2920" name="Google Shape;2920;p12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Either a cache miss or a branch instruction may stall the pipeline for one or more clock cycle.</a:t>
            </a:r>
            <a:endParaRPr/>
          </a:p>
          <a:p>
            <a:pPr indent="-342900" lvl="0" marL="342900" marR="0" rtl="0" algn="just">
              <a:lnSpc>
                <a:spcPct val="8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To reduce the interruption many processor uses the instruction fetch unit which fetches instruction and put them in a queue before it is needed.</a:t>
            </a:r>
            <a:endParaRPr/>
          </a:p>
          <a:p>
            <a:pPr indent="-342900" lvl="0" marL="342900" marR="0" rtl="0" algn="just">
              <a:lnSpc>
                <a:spcPct val="80000"/>
              </a:lnSpc>
              <a:spcBef>
                <a:spcPts val="50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Dispatch unit-Takes instruction from the front of the queue and sends them to the execution unit, it also perform the decoding operation</a:t>
            </a:r>
            <a:endParaRPr/>
          </a:p>
          <a:p>
            <a:pPr indent="-342900" lvl="0" marL="342900" marR="0" rtl="0" algn="just">
              <a:lnSpc>
                <a:spcPct val="80000"/>
              </a:lnSpc>
              <a:spcBef>
                <a:spcPts val="50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Fetch unit keeps the instruction queue filled at all times.</a:t>
            </a:r>
            <a:endParaRPr/>
          </a:p>
          <a:p>
            <a:pPr indent="-342900" lvl="0" marL="342900" marR="0" rtl="0" algn="just">
              <a:lnSpc>
                <a:spcPct val="80000"/>
              </a:lnSpc>
              <a:spcBef>
                <a:spcPts val="50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If there is delay in fetching the instruction, the dispatch unit continues to issue the instruction from the instruction queue</a:t>
            </a:r>
            <a:endParaRPr/>
          </a:p>
        </p:txBody>
      </p:sp>
      <p:pic>
        <p:nvPicPr>
          <p:cNvPr descr="pngfind.com-kingpin-png-4152286 (1).png" id="2921" name="Google Shape;2921;p126"/>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922" name="Google Shape;2922;p12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7" name="Shape 2927"/>
        <p:cNvGrpSpPr/>
        <p:nvPr/>
      </p:nvGrpSpPr>
      <p:grpSpPr>
        <a:xfrm>
          <a:off x="0" y="0"/>
          <a:ext cx="0" cy="0"/>
          <a:chOff x="0" y="0"/>
          <a:chExt cx="0" cy="0"/>
        </a:xfrm>
      </p:grpSpPr>
      <p:sp>
        <p:nvSpPr>
          <p:cNvPr id="2928" name="Google Shape;2928;p127"/>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34290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Instruction Queue and Prefetching</a:t>
            </a:r>
            <a:endParaRPr/>
          </a:p>
        </p:txBody>
      </p:sp>
      <p:sp>
        <p:nvSpPr>
          <p:cNvPr id="2929" name="Google Shape;2929;p12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930" name="Google Shape;2930;p127"/>
          <p:cNvPicPr preferRelativeResize="0"/>
          <p:nvPr/>
        </p:nvPicPr>
        <p:blipFill rotWithShape="1">
          <a:blip r:embed="rId3">
            <a:alphaModFix/>
          </a:blip>
          <a:srcRect b="0" l="0" r="0" t="0"/>
          <a:stretch/>
        </p:blipFill>
        <p:spPr>
          <a:xfrm>
            <a:off x="609600" y="1719262"/>
            <a:ext cx="10779125" cy="4411662"/>
          </a:xfrm>
          <a:prstGeom prst="rect">
            <a:avLst/>
          </a:prstGeom>
          <a:noFill/>
          <a:ln>
            <a:noFill/>
          </a:ln>
        </p:spPr>
      </p:pic>
      <p:pic>
        <p:nvPicPr>
          <p:cNvPr descr="pngfind.com-kingpin-png-4152286 (1).png" id="2931" name="Google Shape;2931;p127"/>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932" name="Google Shape;2932;p12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128"/>
          <p:cNvSpPr txBox="1"/>
          <p:nvPr>
            <p:ph idx="1" type="body"/>
          </p:nvPr>
        </p:nvSpPr>
        <p:spPr>
          <a:xfrm>
            <a:off x="609600" y="122237"/>
            <a:ext cx="10058400" cy="1295400"/>
          </a:xfrm>
          <a:prstGeom prst="rect">
            <a:avLst/>
          </a:prstGeom>
          <a:noFill/>
          <a:ln>
            <a:noFill/>
          </a:ln>
        </p:spPr>
        <p:txBody>
          <a:bodyPr anchorCtr="0" anchor="b" bIns="45700" lIns="91425" spcFirstLastPara="1" rIns="91425" wrap="square" tIns="45700">
            <a:noAutofit/>
          </a:bodyPr>
          <a:lstStyle/>
          <a:p>
            <a:pPr indent="0" lvl="0" marL="342900" marR="0" rtl="0" algn="l">
              <a:lnSpc>
                <a:spcPct val="100000"/>
              </a:lnSpc>
              <a:spcBef>
                <a:spcPts val="0"/>
              </a:spcBef>
              <a:spcAft>
                <a:spcPts val="0"/>
              </a:spcAft>
              <a:buClr>
                <a:srgbClr val="330066"/>
              </a:buClr>
              <a:buSzPts val="4400"/>
              <a:buFont typeface="Arial"/>
              <a:buNone/>
            </a:pPr>
            <a:r>
              <a:rPr b="1" i="0" lang="en-US" sz="4400" u="none">
                <a:solidFill>
                  <a:srgbClr val="330066"/>
                </a:solidFill>
                <a:latin typeface="Calibri"/>
                <a:ea typeface="Calibri"/>
                <a:cs typeface="Calibri"/>
                <a:sym typeface="Calibri"/>
              </a:rPr>
              <a:t>Conditional Branches</a:t>
            </a:r>
            <a:endParaRPr/>
          </a:p>
        </p:txBody>
      </p:sp>
      <p:sp>
        <p:nvSpPr>
          <p:cNvPr id="2938" name="Google Shape;2938;p128"/>
          <p:cNvSpPr txBox="1"/>
          <p:nvPr>
            <p:ph idx="1" type="body"/>
          </p:nvPr>
        </p:nvSpPr>
        <p:spPr>
          <a:xfrm>
            <a:off x="211137" y="1747837"/>
            <a:ext cx="10972800" cy="4411662"/>
          </a:xfrm>
          <a:prstGeom prst="rect">
            <a:avLst/>
          </a:prstGeom>
          <a:noFill/>
          <a:ln>
            <a:noFill/>
          </a:ln>
        </p:spPr>
        <p:txBody>
          <a:bodyPr anchorCtr="0" anchor="t" bIns="45700" lIns="91425" spcFirstLastPara="1" rIns="91425" wrap="square" tIns="45700">
            <a:noAutofit/>
          </a:bodyPr>
          <a:lstStyle/>
          <a:p>
            <a:pPr indent="-330200" lvl="0" marL="342900" rtl="0" algn="just">
              <a:lnSpc>
                <a:spcPct val="90000"/>
              </a:lnSpc>
              <a:spcBef>
                <a:spcPts val="0"/>
              </a:spcBef>
              <a:spcAft>
                <a:spcPts val="0"/>
              </a:spcAft>
              <a:buClr>
                <a:srgbClr val="330066"/>
              </a:buClr>
              <a:buSzPts val="200"/>
              <a:buFont typeface="Calibri"/>
              <a:buChar char="●"/>
            </a:pPr>
            <a:r>
              <a:rPr b="0" i="0" lang="en-US" sz="2800" u="none">
                <a:solidFill>
                  <a:srgbClr val="000000"/>
                </a:solidFill>
                <a:latin typeface="Calibri"/>
                <a:ea typeface="Calibri"/>
                <a:cs typeface="Calibri"/>
                <a:sym typeface="Calibri"/>
              </a:rPr>
              <a:t>A conditional branch instruction introduces the added hazard caused by the dependency of the branch condition on the result of a preceding instruction.</a:t>
            </a:r>
            <a:endParaRPr b="0" i="0" sz="2800" u="none">
              <a:solidFill>
                <a:schemeClr val="dk1"/>
              </a:solidFill>
              <a:latin typeface="Calibri"/>
              <a:ea typeface="Calibri"/>
              <a:cs typeface="Calibri"/>
              <a:sym typeface="Calibri"/>
            </a:endParaRPr>
          </a:p>
          <a:p>
            <a:pPr indent="-330200" lvl="0" marL="342900" rtl="0" algn="just">
              <a:lnSpc>
                <a:spcPct val="90000"/>
              </a:lnSpc>
              <a:spcBef>
                <a:spcPts val="600"/>
              </a:spcBef>
              <a:spcAft>
                <a:spcPts val="0"/>
              </a:spcAft>
              <a:buClr>
                <a:srgbClr val="330066"/>
              </a:buClr>
              <a:buSzPts val="200"/>
              <a:buFont typeface="Calibri"/>
              <a:buChar char="●"/>
            </a:pPr>
            <a:r>
              <a:rPr b="0" i="0" lang="en-US" sz="2800" u="none">
                <a:solidFill>
                  <a:srgbClr val="000000"/>
                </a:solidFill>
                <a:latin typeface="Calibri"/>
                <a:ea typeface="Calibri"/>
                <a:cs typeface="Calibri"/>
                <a:sym typeface="Calibri"/>
              </a:rPr>
              <a:t>The decision to branch cannot be made until the execution of that instruction has been completed.</a:t>
            </a:r>
            <a:endParaRPr/>
          </a:p>
        </p:txBody>
      </p:sp>
      <p:pic>
        <p:nvPicPr>
          <p:cNvPr descr="pngfind.com-kingpin-png-4152286 (1).png" id="2939" name="Google Shape;2939;p12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940" name="Google Shape;2940;p12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4" name="Shape 2944"/>
        <p:cNvGrpSpPr/>
        <p:nvPr/>
      </p:nvGrpSpPr>
      <p:grpSpPr>
        <a:xfrm>
          <a:off x="0" y="0"/>
          <a:ext cx="0" cy="0"/>
          <a:chOff x="0" y="0"/>
          <a:chExt cx="0" cy="0"/>
        </a:xfrm>
      </p:grpSpPr>
      <p:sp>
        <p:nvSpPr>
          <p:cNvPr id="2945" name="Google Shape;2945;p129"/>
          <p:cNvSpPr txBox="1"/>
          <p:nvPr>
            <p:ph idx="1" type="body"/>
          </p:nvPr>
        </p:nvSpPr>
        <p:spPr>
          <a:xfrm>
            <a:off x="609600" y="122237"/>
            <a:ext cx="10058400" cy="1295400"/>
          </a:xfrm>
          <a:prstGeom prst="rect">
            <a:avLst/>
          </a:prstGeom>
          <a:noFill/>
          <a:ln>
            <a:noFill/>
          </a:ln>
        </p:spPr>
        <p:txBody>
          <a:bodyPr anchorCtr="0" anchor="b" bIns="45700" lIns="91425" spcFirstLastPara="1" rIns="91425" wrap="square" tIns="45700">
            <a:noAutofit/>
          </a:bodyPr>
          <a:lstStyle/>
          <a:p>
            <a:pPr indent="0" lvl="0" marL="342900" marR="0" rtl="0" algn="l">
              <a:lnSpc>
                <a:spcPct val="100000"/>
              </a:lnSpc>
              <a:spcBef>
                <a:spcPts val="0"/>
              </a:spcBef>
              <a:spcAft>
                <a:spcPts val="0"/>
              </a:spcAft>
              <a:buClr>
                <a:srgbClr val="330066"/>
              </a:buClr>
              <a:buSzPts val="4400"/>
              <a:buFont typeface="Arial"/>
              <a:buNone/>
            </a:pPr>
            <a:r>
              <a:rPr b="1" i="0" lang="en-US" sz="4400" u="none">
                <a:solidFill>
                  <a:srgbClr val="330066"/>
                </a:solidFill>
                <a:latin typeface="Calibri"/>
                <a:ea typeface="Calibri"/>
                <a:cs typeface="Calibri"/>
                <a:sym typeface="Calibri"/>
              </a:rPr>
              <a:t>Delayed Branch</a:t>
            </a:r>
            <a:endParaRPr/>
          </a:p>
        </p:txBody>
      </p:sp>
      <p:sp>
        <p:nvSpPr>
          <p:cNvPr id="2946" name="Google Shape;2946;p129"/>
          <p:cNvSpPr txBox="1"/>
          <p:nvPr>
            <p:ph idx="1" type="body"/>
          </p:nvPr>
        </p:nvSpPr>
        <p:spPr>
          <a:xfrm>
            <a:off x="0" y="1719262"/>
            <a:ext cx="10972800" cy="4411662"/>
          </a:xfrm>
          <a:prstGeom prst="rect">
            <a:avLst/>
          </a:prstGeom>
          <a:noFill/>
          <a:ln>
            <a:noFill/>
          </a:ln>
        </p:spPr>
        <p:txBody>
          <a:bodyPr anchorCtr="0" anchor="t" bIns="45700" lIns="91425" spcFirstLastPara="1" rIns="91425" wrap="square" tIns="45700">
            <a:noAutofit/>
          </a:bodyPr>
          <a:lstStyle/>
          <a:p>
            <a:pPr indent="-330200" lvl="0" marL="342900" rtl="0" algn="just">
              <a:lnSpc>
                <a:spcPct val="100000"/>
              </a:lnSpc>
              <a:spcBef>
                <a:spcPts val="0"/>
              </a:spcBef>
              <a:spcAft>
                <a:spcPts val="0"/>
              </a:spcAft>
              <a:buClr>
                <a:srgbClr val="330066"/>
              </a:buClr>
              <a:buSzPts val="200"/>
              <a:buFont typeface="Calibri"/>
              <a:buChar char="●"/>
            </a:pPr>
            <a:r>
              <a:rPr b="0" i="0" lang="en-US" sz="2800" u="none">
                <a:solidFill>
                  <a:srgbClr val="000000"/>
                </a:solidFill>
                <a:latin typeface="Calibri"/>
                <a:ea typeface="Calibri"/>
                <a:cs typeface="Calibri"/>
                <a:sym typeface="Calibri"/>
              </a:rPr>
              <a:t>The location following the branch instruction is branch delay slot.</a:t>
            </a:r>
            <a:endParaRPr/>
          </a:p>
          <a:p>
            <a:pPr indent="-330200" lvl="0" marL="342900" rtl="0" algn="just">
              <a:lnSpc>
                <a:spcPct val="100000"/>
              </a:lnSpc>
              <a:spcBef>
                <a:spcPts val="0"/>
              </a:spcBef>
              <a:spcAft>
                <a:spcPts val="0"/>
              </a:spcAft>
              <a:buClr>
                <a:srgbClr val="330066"/>
              </a:buClr>
              <a:buSzPts val="200"/>
              <a:buFont typeface="Calibri"/>
              <a:buChar char="●"/>
            </a:pPr>
            <a:r>
              <a:rPr b="0" i="0" lang="en-US" sz="2800" u="none">
                <a:solidFill>
                  <a:srgbClr val="000000"/>
                </a:solidFill>
                <a:latin typeface="Calibri"/>
                <a:ea typeface="Calibri"/>
                <a:cs typeface="Calibri"/>
                <a:sym typeface="Calibri"/>
              </a:rPr>
              <a:t>The delayed branch technique can minimize the penalty arise due to conditional branch instruction</a:t>
            </a:r>
            <a:endParaRPr/>
          </a:p>
          <a:p>
            <a:pPr indent="-330200" lvl="0" marL="342900" rtl="0" algn="just">
              <a:lnSpc>
                <a:spcPct val="100000"/>
              </a:lnSpc>
              <a:spcBef>
                <a:spcPts val="0"/>
              </a:spcBef>
              <a:spcAft>
                <a:spcPts val="0"/>
              </a:spcAft>
              <a:buClr>
                <a:srgbClr val="330066"/>
              </a:buClr>
              <a:buSzPts val="200"/>
              <a:buFont typeface="Calibri"/>
              <a:buChar char="●"/>
            </a:pPr>
            <a:r>
              <a:rPr b="0" i="0" lang="en-US" sz="2800" u="none">
                <a:solidFill>
                  <a:srgbClr val="000000"/>
                </a:solidFill>
                <a:latin typeface="Calibri"/>
                <a:ea typeface="Calibri"/>
                <a:cs typeface="Calibri"/>
                <a:sym typeface="Calibri"/>
              </a:rPr>
              <a:t>The instructions in the delay slots are always fetched. Therefore, we would like to arrange for them to be fully executed whether or not the branch is taken.</a:t>
            </a:r>
            <a:endParaRPr b="0" i="0" sz="2800" u="none">
              <a:solidFill>
                <a:schemeClr val="dk1"/>
              </a:solidFill>
              <a:latin typeface="Calibri"/>
              <a:ea typeface="Calibri"/>
              <a:cs typeface="Calibri"/>
              <a:sym typeface="Calibri"/>
            </a:endParaRPr>
          </a:p>
          <a:p>
            <a:pPr indent="-330200" lvl="0" marL="342900" rtl="0" algn="just">
              <a:lnSpc>
                <a:spcPct val="100000"/>
              </a:lnSpc>
              <a:spcBef>
                <a:spcPts val="600"/>
              </a:spcBef>
              <a:spcAft>
                <a:spcPts val="0"/>
              </a:spcAft>
              <a:buClr>
                <a:srgbClr val="330066"/>
              </a:buClr>
              <a:buSzPts val="200"/>
              <a:buFont typeface="Calibri"/>
              <a:buChar char="●"/>
            </a:pPr>
            <a:r>
              <a:rPr b="0" i="0" lang="en-US" sz="2800" u="none">
                <a:solidFill>
                  <a:srgbClr val="000000"/>
                </a:solidFill>
                <a:latin typeface="Calibri"/>
                <a:ea typeface="Calibri"/>
                <a:cs typeface="Calibri"/>
                <a:sym typeface="Calibri"/>
              </a:rPr>
              <a:t>The objective is to place useful instructions in these slots. </a:t>
            </a:r>
            <a:endParaRPr b="0" i="0" sz="2800" u="none">
              <a:solidFill>
                <a:schemeClr val="dk1"/>
              </a:solidFill>
              <a:latin typeface="Calibri"/>
              <a:ea typeface="Calibri"/>
              <a:cs typeface="Calibri"/>
              <a:sym typeface="Calibri"/>
            </a:endParaRPr>
          </a:p>
          <a:p>
            <a:pPr indent="-330200" lvl="0" marL="342900" rtl="0" algn="just">
              <a:lnSpc>
                <a:spcPct val="100000"/>
              </a:lnSpc>
              <a:spcBef>
                <a:spcPts val="600"/>
              </a:spcBef>
              <a:spcAft>
                <a:spcPts val="0"/>
              </a:spcAft>
              <a:buClr>
                <a:srgbClr val="330066"/>
              </a:buClr>
              <a:buSzPts val="200"/>
              <a:buFont typeface="Calibri"/>
              <a:buChar char="●"/>
            </a:pPr>
            <a:r>
              <a:rPr b="0" i="0" lang="en-US" sz="2800" u="none">
                <a:solidFill>
                  <a:srgbClr val="000000"/>
                </a:solidFill>
                <a:latin typeface="Calibri"/>
                <a:ea typeface="Calibri"/>
                <a:cs typeface="Calibri"/>
                <a:sym typeface="Calibri"/>
              </a:rPr>
              <a:t>The effectiveness of the delayed branch approach depends on how often it is possible to reorder instructions.</a:t>
            </a:r>
            <a:endParaRPr/>
          </a:p>
        </p:txBody>
      </p:sp>
      <p:pic>
        <p:nvPicPr>
          <p:cNvPr descr="pngfind.com-kingpin-png-4152286 (1).png" id="2947" name="Google Shape;2947;p129"/>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948" name="Google Shape;2948;p12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3" name="Shape 2953"/>
        <p:cNvGrpSpPr/>
        <p:nvPr/>
      </p:nvGrpSpPr>
      <p:grpSpPr>
        <a:xfrm>
          <a:off x="0" y="0"/>
          <a:ext cx="0" cy="0"/>
          <a:chOff x="0" y="0"/>
          <a:chExt cx="0" cy="0"/>
        </a:xfrm>
      </p:grpSpPr>
      <p:sp>
        <p:nvSpPr>
          <p:cNvPr id="2954" name="Google Shape;2954;p130"/>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34290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Delayed Branch</a:t>
            </a:r>
            <a:endParaRPr/>
          </a:p>
        </p:txBody>
      </p:sp>
      <p:sp>
        <p:nvSpPr>
          <p:cNvPr id="2955" name="Google Shape;2955;p13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956" name="Google Shape;2956;p130"/>
          <p:cNvPicPr preferRelativeResize="0"/>
          <p:nvPr/>
        </p:nvPicPr>
        <p:blipFill rotWithShape="1">
          <a:blip r:embed="rId3">
            <a:alphaModFix/>
          </a:blip>
          <a:srcRect b="0" l="0" r="0" t="0"/>
          <a:stretch/>
        </p:blipFill>
        <p:spPr>
          <a:xfrm>
            <a:off x="609600" y="1773237"/>
            <a:ext cx="8370887" cy="4303712"/>
          </a:xfrm>
          <a:prstGeom prst="rect">
            <a:avLst/>
          </a:prstGeom>
          <a:noFill/>
          <a:ln>
            <a:noFill/>
          </a:ln>
        </p:spPr>
      </p:pic>
      <p:pic>
        <p:nvPicPr>
          <p:cNvPr descr="pngfind.com-kingpin-png-4152286 (1).png" id="2957" name="Google Shape;2957;p130"/>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958" name="Google Shape;2958;p13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3" name="Shape 2963"/>
        <p:cNvGrpSpPr/>
        <p:nvPr/>
      </p:nvGrpSpPr>
      <p:grpSpPr>
        <a:xfrm>
          <a:off x="0" y="0"/>
          <a:ext cx="0" cy="0"/>
          <a:chOff x="0" y="0"/>
          <a:chExt cx="0" cy="0"/>
        </a:xfrm>
      </p:grpSpPr>
      <p:sp>
        <p:nvSpPr>
          <p:cNvPr id="2964" name="Google Shape;2964;p131"/>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34290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Delayed Branch</a:t>
            </a:r>
            <a:endParaRPr/>
          </a:p>
        </p:txBody>
      </p:sp>
      <p:sp>
        <p:nvSpPr>
          <p:cNvPr id="2965" name="Google Shape;2965;p13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966" name="Google Shape;2966;p131"/>
          <p:cNvPicPr preferRelativeResize="0"/>
          <p:nvPr/>
        </p:nvPicPr>
        <p:blipFill rotWithShape="1">
          <a:blip r:embed="rId3">
            <a:alphaModFix/>
          </a:blip>
          <a:srcRect b="0" l="0" r="0" t="0"/>
          <a:stretch/>
        </p:blipFill>
        <p:spPr>
          <a:xfrm>
            <a:off x="609600" y="1804987"/>
            <a:ext cx="7459662" cy="4325937"/>
          </a:xfrm>
          <a:prstGeom prst="rect">
            <a:avLst/>
          </a:prstGeom>
          <a:noFill/>
          <a:ln>
            <a:noFill/>
          </a:ln>
        </p:spPr>
      </p:pic>
      <p:pic>
        <p:nvPicPr>
          <p:cNvPr descr="pngfind.com-kingpin-png-4152286 (1).png" id="2967" name="Google Shape;2967;p131"/>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968" name="Google Shape;2968;p13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24"/>
          <p:cNvSpPr txBox="1"/>
          <p:nvPr>
            <p:ph type="title"/>
          </p:nvPr>
        </p:nvSpPr>
        <p:spPr>
          <a:xfrm>
            <a:off x="106362" y="238125"/>
            <a:ext cx="943292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Fetching a Word from Memory</a:t>
            </a:r>
            <a:endParaRPr/>
          </a:p>
        </p:txBody>
      </p:sp>
      <p:sp>
        <p:nvSpPr>
          <p:cNvPr id="260" name="Google Shape;260;p24"/>
          <p:cNvSpPr txBox="1"/>
          <p:nvPr/>
        </p:nvSpPr>
        <p:spPr>
          <a:xfrm>
            <a:off x="309562" y="1228725"/>
            <a:ext cx="10561637" cy="2968625"/>
          </a:xfrm>
          <a:prstGeom prst="rect">
            <a:avLst/>
          </a:prstGeom>
          <a:noFill/>
          <a:ln>
            <a:noFill/>
          </a:ln>
        </p:spPr>
        <p:txBody>
          <a:bodyPr anchorCtr="0" anchor="t" bIns="0" lIns="0" spcFirstLastPara="1" rIns="0" wrap="square" tIns="13325">
            <a:spAutoFit/>
          </a:bodyPr>
          <a:lstStyle/>
          <a:p>
            <a:pPr indent="-530225" lvl="0" marL="542925" marR="0" rtl="0" algn="just">
              <a:lnSpc>
                <a:spcPct val="100000"/>
              </a:lnSpc>
              <a:spcBef>
                <a:spcPts val="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To fetch a word of information from memory, the  processor has to specify the address of the memory  location where this information is stored and request  a Read operation.</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This applies whether the information to be fetched  represents an instruction in a program or an operand  specified by an instruction.</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The processor transfers the required address to the  MAR, whose output is connected to the address lines  of the memory bus.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2" name="Shape 2972"/>
        <p:cNvGrpSpPr/>
        <p:nvPr/>
      </p:nvGrpSpPr>
      <p:grpSpPr>
        <a:xfrm>
          <a:off x="0" y="0"/>
          <a:ext cx="0" cy="0"/>
          <a:chOff x="0" y="0"/>
          <a:chExt cx="0" cy="0"/>
        </a:xfrm>
      </p:grpSpPr>
      <p:sp>
        <p:nvSpPr>
          <p:cNvPr id="2973" name="Google Shape;2973;p132"/>
          <p:cNvSpPr txBox="1"/>
          <p:nvPr>
            <p:ph idx="1" type="body"/>
          </p:nvPr>
        </p:nvSpPr>
        <p:spPr>
          <a:xfrm>
            <a:off x="609600" y="122237"/>
            <a:ext cx="10058400" cy="1295400"/>
          </a:xfrm>
          <a:prstGeom prst="rect">
            <a:avLst/>
          </a:prstGeom>
          <a:noFill/>
          <a:ln>
            <a:noFill/>
          </a:ln>
        </p:spPr>
        <p:txBody>
          <a:bodyPr anchorCtr="0" anchor="b" bIns="45700" lIns="91425" spcFirstLastPara="1" rIns="91425" wrap="square" tIns="45700">
            <a:noAutofit/>
          </a:bodyPr>
          <a:lstStyle/>
          <a:p>
            <a:pPr indent="0" lvl="0" marL="342900" marR="0" rtl="0" algn="l">
              <a:lnSpc>
                <a:spcPct val="100000"/>
              </a:lnSpc>
              <a:spcBef>
                <a:spcPts val="0"/>
              </a:spcBef>
              <a:spcAft>
                <a:spcPts val="0"/>
              </a:spcAft>
              <a:buClr>
                <a:srgbClr val="330066"/>
              </a:buClr>
              <a:buSzPts val="4400"/>
              <a:buFont typeface="Arial"/>
              <a:buNone/>
            </a:pPr>
            <a:r>
              <a:rPr b="1" i="0" lang="en-US" sz="4400" u="none">
                <a:solidFill>
                  <a:srgbClr val="330066"/>
                </a:solidFill>
                <a:latin typeface="Calibri"/>
                <a:ea typeface="Calibri"/>
                <a:cs typeface="Calibri"/>
                <a:sym typeface="Calibri"/>
              </a:rPr>
              <a:t>Branch Prediction</a:t>
            </a:r>
            <a:endParaRPr/>
          </a:p>
        </p:txBody>
      </p:sp>
      <p:sp>
        <p:nvSpPr>
          <p:cNvPr id="2974" name="Google Shape;2974;p132"/>
          <p:cNvSpPr txBox="1"/>
          <p:nvPr>
            <p:ph idx="1" type="body"/>
          </p:nvPr>
        </p:nvSpPr>
        <p:spPr>
          <a:xfrm>
            <a:off x="0" y="1719262"/>
            <a:ext cx="10972800" cy="44116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330066"/>
              </a:buClr>
              <a:buSzPts val="300"/>
              <a:buFont typeface="Calibri"/>
              <a:buChar char="●"/>
            </a:pPr>
            <a:r>
              <a:rPr b="0" i="0" lang="en-US" sz="2400" u="none">
                <a:solidFill>
                  <a:srgbClr val="000000"/>
                </a:solidFill>
                <a:latin typeface="Calibri"/>
                <a:ea typeface="Calibri"/>
                <a:cs typeface="Calibri"/>
                <a:sym typeface="Calibri"/>
              </a:rPr>
              <a:t>To predict whether or not a particular branch will be taken.</a:t>
            </a:r>
            <a:endParaRPr b="0" i="0" sz="2400" u="none">
              <a:solidFill>
                <a:schemeClr val="dk1"/>
              </a:solidFill>
              <a:latin typeface="Calibri"/>
              <a:ea typeface="Calibri"/>
              <a:cs typeface="Calibri"/>
              <a:sym typeface="Calibri"/>
            </a:endParaRPr>
          </a:p>
          <a:p>
            <a:pPr indent="-342900" lvl="0" marL="342900" rtl="0" algn="just">
              <a:lnSpc>
                <a:spcPct val="90000"/>
              </a:lnSpc>
              <a:spcBef>
                <a:spcPts val="400"/>
              </a:spcBef>
              <a:spcAft>
                <a:spcPts val="0"/>
              </a:spcAft>
              <a:buClr>
                <a:srgbClr val="330066"/>
              </a:buClr>
              <a:buSzPts val="300"/>
              <a:buFont typeface="Calibri"/>
              <a:buChar char="●"/>
            </a:pPr>
            <a:r>
              <a:rPr b="0" i="0" lang="en-US" sz="2400" u="none">
                <a:solidFill>
                  <a:srgbClr val="000000"/>
                </a:solidFill>
                <a:latin typeface="Calibri"/>
                <a:ea typeface="Calibri"/>
                <a:cs typeface="Calibri"/>
                <a:sym typeface="Calibri"/>
              </a:rPr>
              <a:t>Simplest form: assume branch will not take place and continue to fetch instructions in sequential address order.</a:t>
            </a:r>
            <a:endParaRPr b="0" i="0" sz="2400" u="none">
              <a:solidFill>
                <a:schemeClr val="dk1"/>
              </a:solidFill>
              <a:latin typeface="Calibri"/>
              <a:ea typeface="Calibri"/>
              <a:cs typeface="Calibri"/>
              <a:sym typeface="Calibri"/>
            </a:endParaRPr>
          </a:p>
          <a:p>
            <a:pPr indent="-342900" lvl="0" marL="342900" rtl="0" algn="just">
              <a:lnSpc>
                <a:spcPct val="90000"/>
              </a:lnSpc>
              <a:spcBef>
                <a:spcPts val="400"/>
              </a:spcBef>
              <a:spcAft>
                <a:spcPts val="0"/>
              </a:spcAft>
              <a:buClr>
                <a:srgbClr val="330066"/>
              </a:buClr>
              <a:buSzPts val="300"/>
              <a:buFont typeface="Calibri"/>
              <a:buChar char="●"/>
            </a:pPr>
            <a:r>
              <a:rPr b="0" i="0" lang="en-US" sz="2400" u="none">
                <a:solidFill>
                  <a:srgbClr val="000000"/>
                </a:solidFill>
                <a:latin typeface="Calibri"/>
                <a:ea typeface="Calibri"/>
                <a:cs typeface="Calibri"/>
                <a:sym typeface="Calibri"/>
              </a:rPr>
              <a:t>Until the branch is evaluated, instruction execution along the predicted path must be done on a speculative basis.</a:t>
            </a:r>
            <a:endParaRPr b="0" i="0" sz="2400" u="none">
              <a:solidFill>
                <a:schemeClr val="dk1"/>
              </a:solidFill>
              <a:latin typeface="Calibri"/>
              <a:ea typeface="Calibri"/>
              <a:cs typeface="Calibri"/>
              <a:sym typeface="Calibri"/>
            </a:endParaRPr>
          </a:p>
          <a:p>
            <a:pPr indent="-342900" lvl="0" marL="342900" rtl="0" algn="just">
              <a:lnSpc>
                <a:spcPct val="90000"/>
              </a:lnSpc>
              <a:spcBef>
                <a:spcPts val="400"/>
              </a:spcBef>
              <a:spcAft>
                <a:spcPts val="0"/>
              </a:spcAft>
              <a:buClr>
                <a:srgbClr val="330066"/>
              </a:buClr>
              <a:buSzPts val="300"/>
              <a:buFont typeface="Calibri"/>
              <a:buChar char="●"/>
            </a:pPr>
            <a:r>
              <a:rPr b="0" i="0" lang="en-US" sz="2400" u="none">
                <a:solidFill>
                  <a:srgbClr val="000000"/>
                </a:solidFill>
                <a:latin typeface="Calibri"/>
                <a:ea typeface="Calibri"/>
                <a:cs typeface="Calibri"/>
                <a:sym typeface="Calibri"/>
              </a:rPr>
              <a:t>Speculative execution: instructions are executed before the processor is certain that they are in the correct execution sequence.</a:t>
            </a:r>
            <a:endParaRPr b="0" i="0" sz="2400" u="none">
              <a:solidFill>
                <a:schemeClr val="dk1"/>
              </a:solidFill>
              <a:latin typeface="Calibri"/>
              <a:ea typeface="Calibri"/>
              <a:cs typeface="Calibri"/>
              <a:sym typeface="Calibri"/>
            </a:endParaRPr>
          </a:p>
          <a:p>
            <a:pPr indent="-342900" lvl="0" marL="342900" rtl="0" algn="just">
              <a:lnSpc>
                <a:spcPct val="90000"/>
              </a:lnSpc>
              <a:spcBef>
                <a:spcPts val="400"/>
              </a:spcBef>
              <a:spcAft>
                <a:spcPts val="0"/>
              </a:spcAft>
              <a:buClr>
                <a:srgbClr val="330066"/>
              </a:buClr>
              <a:buSzPts val="300"/>
              <a:buFont typeface="Calibri"/>
              <a:buChar char="●"/>
            </a:pPr>
            <a:r>
              <a:rPr b="0" i="0" lang="en-US" sz="2400" u="none">
                <a:solidFill>
                  <a:srgbClr val="000000"/>
                </a:solidFill>
                <a:latin typeface="Calibri"/>
                <a:ea typeface="Calibri"/>
                <a:cs typeface="Calibri"/>
                <a:sym typeface="Calibri"/>
              </a:rPr>
              <a:t>Need to be careful so that no processor registers or memory locations are updated until it is confirmed that these instructions should indeed be executed.</a:t>
            </a:r>
            <a:endParaRPr/>
          </a:p>
        </p:txBody>
      </p:sp>
      <p:pic>
        <p:nvPicPr>
          <p:cNvPr descr="pngfind.com-kingpin-png-4152286 (1).png" id="2975" name="Google Shape;2975;p132"/>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976" name="Google Shape;2976;p13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1" name="Shape 2981"/>
        <p:cNvGrpSpPr/>
        <p:nvPr/>
      </p:nvGrpSpPr>
      <p:grpSpPr>
        <a:xfrm>
          <a:off x="0" y="0"/>
          <a:ext cx="0" cy="0"/>
          <a:chOff x="0" y="0"/>
          <a:chExt cx="0" cy="0"/>
        </a:xfrm>
      </p:grpSpPr>
      <p:sp>
        <p:nvSpPr>
          <p:cNvPr id="2982" name="Google Shape;2982;p133"/>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34290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Incorrectly Predicted Branch</a:t>
            </a:r>
            <a:endParaRPr/>
          </a:p>
        </p:txBody>
      </p:sp>
      <p:sp>
        <p:nvSpPr>
          <p:cNvPr id="2983" name="Google Shape;2983;p13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2984" name="Google Shape;2984;p133"/>
          <p:cNvPicPr preferRelativeResize="0"/>
          <p:nvPr/>
        </p:nvPicPr>
        <p:blipFill rotWithShape="1">
          <a:blip r:embed="rId3">
            <a:alphaModFix/>
          </a:blip>
          <a:srcRect b="0" l="0" r="0" t="0"/>
          <a:stretch/>
        </p:blipFill>
        <p:spPr>
          <a:xfrm>
            <a:off x="609600" y="1719262"/>
            <a:ext cx="8451850" cy="4411662"/>
          </a:xfrm>
          <a:prstGeom prst="rect">
            <a:avLst/>
          </a:prstGeom>
          <a:noFill/>
          <a:ln>
            <a:noFill/>
          </a:ln>
        </p:spPr>
      </p:pic>
      <p:pic>
        <p:nvPicPr>
          <p:cNvPr descr="pngfind.com-kingpin-png-4152286 (1).png" id="2985" name="Google Shape;2985;p133"/>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986" name="Google Shape;2986;p13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0" name="Shape 2990"/>
        <p:cNvGrpSpPr/>
        <p:nvPr/>
      </p:nvGrpSpPr>
      <p:grpSpPr>
        <a:xfrm>
          <a:off x="0" y="0"/>
          <a:ext cx="0" cy="0"/>
          <a:chOff x="0" y="0"/>
          <a:chExt cx="0" cy="0"/>
        </a:xfrm>
      </p:grpSpPr>
      <p:sp>
        <p:nvSpPr>
          <p:cNvPr id="2991" name="Google Shape;2991;p134"/>
          <p:cNvSpPr txBox="1"/>
          <p:nvPr>
            <p:ph idx="1" type="body"/>
          </p:nvPr>
        </p:nvSpPr>
        <p:spPr>
          <a:xfrm>
            <a:off x="609600" y="122237"/>
            <a:ext cx="10058400" cy="1295400"/>
          </a:xfrm>
          <a:prstGeom prst="rect">
            <a:avLst/>
          </a:prstGeom>
          <a:noFill/>
          <a:ln>
            <a:noFill/>
          </a:ln>
        </p:spPr>
        <p:txBody>
          <a:bodyPr anchorCtr="0" anchor="b" bIns="45700" lIns="91425" spcFirstLastPara="1" rIns="91425" wrap="square" tIns="45700">
            <a:noAutofit/>
          </a:bodyPr>
          <a:lstStyle/>
          <a:p>
            <a:pPr indent="0" lvl="0" marL="342900" marR="0" rtl="0" algn="l">
              <a:lnSpc>
                <a:spcPct val="100000"/>
              </a:lnSpc>
              <a:spcBef>
                <a:spcPts val="0"/>
              </a:spcBef>
              <a:spcAft>
                <a:spcPts val="0"/>
              </a:spcAft>
              <a:buClr>
                <a:srgbClr val="330066"/>
              </a:buClr>
              <a:buSzPts val="4400"/>
              <a:buFont typeface="Arial"/>
              <a:buNone/>
            </a:pPr>
            <a:r>
              <a:rPr b="1" i="0" lang="en-US" sz="4400" u="none">
                <a:solidFill>
                  <a:srgbClr val="330066"/>
                </a:solidFill>
                <a:latin typeface="Calibri"/>
                <a:ea typeface="Calibri"/>
                <a:cs typeface="Calibri"/>
                <a:sym typeface="Calibri"/>
              </a:rPr>
              <a:t>Branch Prediction</a:t>
            </a:r>
            <a:endParaRPr/>
          </a:p>
        </p:txBody>
      </p:sp>
      <p:sp>
        <p:nvSpPr>
          <p:cNvPr id="2992" name="Google Shape;2992;p134"/>
          <p:cNvSpPr txBox="1"/>
          <p:nvPr>
            <p:ph idx="1" type="body"/>
          </p:nvPr>
        </p:nvSpPr>
        <p:spPr>
          <a:xfrm>
            <a:off x="0" y="1719262"/>
            <a:ext cx="10972800" cy="44116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330066"/>
              </a:buClr>
              <a:buSzPts val="300"/>
              <a:buFont typeface="Calibri"/>
              <a:buChar char="●"/>
            </a:pPr>
            <a:r>
              <a:rPr b="0" i="0" lang="en-US" sz="2800" u="none">
                <a:solidFill>
                  <a:srgbClr val="000000"/>
                </a:solidFill>
                <a:latin typeface="Calibri"/>
                <a:ea typeface="Calibri"/>
                <a:cs typeface="Calibri"/>
                <a:sym typeface="Calibri"/>
              </a:rPr>
              <a:t>Better performance can be achieved if we arrange for some branch instructions to be predicted as taken and others as not taken.</a:t>
            </a:r>
            <a:endParaRPr b="0" i="0" sz="2800" u="none">
              <a:solidFill>
                <a:schemeClr val="dk1"/>
              </a:solidFill>
              <a:latin typeface="Calibri"/>
              <a:ea typeface="Calibri"/>
              <a:cs typeface="Calibri"/>
              <a:sym typeface="Calibri"/>
            </a:endParaRPr>
          </a:p>
          <a:p>
            <a:pPr indent="-342900" lvl="0" marL="342900" rtl="0" algn="just">
              <a:lnSpc>
                <a:spcPct val="100000"/>
              </a:lnSpc>
              <a:spcBef>
                <a:spcPts val="500"/>
              </a:spcBef>
              <a:spcAft>
                <a:spcPts val="0"/>
              </a:spcAft>
              <a:buClr>
                <a:srgbClr val="330066"/>
              </a:buClr>
              <a:buSzPts val="300"/>
              <a:buFont typeface="Calibri"/>
              <a:buChar char="●"/>
            </a:pPr>
            <a:r>
              <a:rPr b="0" i="0" lang="en-US" sz="2800" u="none">
                <a:solidFill>
                  <a:srgbClr val="000000"/>
                </a:solidFill>
                <a:latin typeface="Calibri"/>
                <a:ea typeface="Calibri"/>
                <a:cs typeface="Calibri"/>
                <a:sym typeface="Calibri"/>
              </a:rPr>
              <a:t>Use hardware to observe whether the target address is lower or higher than that of the branch instruction.</a:t>
            </a:r>
            <a:endParaRPr b="0" i="0" sz="2800" u="none">
              <a:solidFill>
                <a:schemeClr val="dk1"/>
              </a:solidFill>
              <a:latin typeface="Calibri"/>
              <a:ea typeface="Calibri"/>
              <a:cs typeface="Calibri"/>
              <a:sym typeface="Calibri"/>
            </a:endParaRPr>
          </a:p>
          <a:p>
            <a:pPr indent="-342900" lvl="0" marL="342900" rtl="0" algn="just">
              <a:lnSpc>
                <a:spcPct val="100000"/>
              </a:lnSpc>
              <a:spcBef>
                <a:spcPts val="500"/>
              </a:spcBef>
              <a:spcAft>
                <a:spcPts val="0"/>
              </a:spcAft>
              <a:buClr>
                <a:srgbClr val="330066"/>
              </a:buClr>
              <a:buSzPts val="300"/>
              <a:buFont typeface="Calibri"/>
              <a:buChar char="●"/>
            </a:pPr>
            <a:r>
              <a:rPr b="0" i="0" lang="en-US" sz="2800" u="none">
                <a:solidFill>
                  <a:srgbClr val="000000"/>
                </a:solidFill>
                <a:latin typeface="Calibri"/>
                <a:ea typeface="Calibri"/>
                <a:cs typeface="Calibri"/>
                <a:sym typeface="Calibri"/>
              </a:rPr>
              <a:t>Let compiler include a branch prediction bit as 0 or 1. The fetch unit checks this bit to predict whether the branch is taken or not taken branch</a:t>
            </a:r>
            <a:endParaRPr b="0" i="0" sz="2800" u="none">
              <a:solidFill>
                <a:schemeClr val="dk1"/>
              </a:solidFill>
              <a:latin typeface="Calibri"/>
              <a:ea typeface="Calibri"/>
              <a:cs typeface="Calibri"/>
              <a:sym typeface="Calibri"/>
            </a:endParaRPr>
          </a:p>
          <a:p>
            <a:pPr indent="-342900" lvl="0" marL="342900" rtl="0" algn="just">
              <a:lnSpc>
                <a:spcPct val="100000"/>
              </a:lnSpc>
              <a:spcBef>
                <a:spcPts val="500"/>
              </a:spcBef>
              <a:spcAft>
                <a:spcPts val="0"/>
              </a:spcAft>
              <a:buClr>
                <a:srgbClr val="330066"/>
              </a:buClr>
              <a:buSzPts val="300"/>
              <a:buFont typeface="Calibri"/>
              <a:buChar char="●"/>
            </a:pPr>
            <a:r>
              <a:rPr b="0" i="0" lang="en-US" sz="2800" u="none">
                <a:solidFill>
                  <a:srgbClr val="000000"/>
                </a:solidFill>
                <a:latin typeface="Calibri"/>
                <a:ea typeface="Calibri"/>
                <a:cs typeface="Calibri"/>
                <a:sym typeface="Calibri"/>
              </a:rPr>
              <a:t>So far the branch prediction decision is always the same every time a given instruction is executed – static branch prediction.</a:t>
            </a:r>
            <a:endParaRPr/>
          </a:p>
        </p:txBody>
      </p:sp>
      <p:pic>
        <p:nvPicPr>
          <p:cNvPr descr="pngfind.com-kingpin-png-4152286 (1).png" id="2993" name="Google Shape;2993;p13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994" name="Google Shape;2994;p13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8" name="Shape 2998"/>
        <p:cNvGrpSpPr/>
        <p:nvPr/>
      </p:nvGrpSpPr>
      <p:grpSpPr>
        <a:xfrm>
          <a:off x="0" y="0"/>
          <a:ext cx="0" cy="0"/>
          <a:chOff x="0" y="0"/>
          <a:chExt cx="0" cy="0"/>
        </a:xfrm>
      </p:grpSpPr>
      <p:sp>
        <p:nvSpPr>
          <p:cNvPr id="2999" name="Google Shape;2999;p135"/>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Branch Prediction</a:t>
            </a:r>
            <a:endParaRPr/>
          </a:p>
        </p:txBody>
      </p:sp>
      <p:sp>
        <p:nvSpPr>
          <p:cNvPr id="3000" name="Google Shape;3000;p13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Static Prediction</a:t>
            </a:r>
            <a:endParaRPr/>
          </a:p>
          <a:p>
            <a:pPr indent="-406400" lvl="0" marL="457200" marR="0" rtl="0" algn="l">
              <a:lnSpc>
                <a:spcPct val="10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Dynamic branch Prediction</a:t>
            </a:r>
            <a:endParaRPr/>
          </a:p>
        </p:txBody>
      </p:sp>
      <p:pic>
        <p:nvPicPr>
          <p:cNvPr descr="pngfind.com-kingpin-png-4152286 (1).png" id="3001" name="Google Shape;3001;p135"/>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3002" name="Google Shape;3002;p13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6" name="Shape 3006"/>
        <p:cNvGrpSpPr/>
        <p:nvPr/>
      </p:nvGrpSpPr>
      <p:grpSpPr>
        <a:xfrm>
          <a:off x="0" y="0"/>
          <a:ext cx="0" cy="0"/>
          <a:chOff x="0" y="0"/>
          <a:chExt cx="0" cy="0"/>
        </a:xfrm>
      </p:grpSpPr>
      <p:sp>
        <p:nvSpPr>
          <p:cNvPr id="3007" name="Google Shape;3007;p136"/>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Static Prediction</a:t>
            </a:r>
            <a:endParaRPr/>
          </a:p>
        </p:txBody>
      </p:sp>
      <p:sp>
        <p:nvSpPr>
          <p:cNvPr id="3008" name="Google Shape;3008;p13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10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Prediction is carried out by compiler and it is static because the prediction is already known before the program is executed</a:t>
            </a:r>
            <a:endParaRPr/>
          </a:p>
        </p:txBody>
      </p:sp>
      <p:pic>
        <p:nvPicPr>
          <p:cNvPr descr="pngfind.com-kingpin-png-4152286 (1).png" id="3009" name="Google Shape;3009;p136"/>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3010" name="Google Shape;3010;p13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4" name="Shape 3014"/>
        <p:cNvGrpSpPr/>
        <p:nvPr/>
      </p:nvGrpSpPr>
      <p:grpSpPr>
        <a:xfrm>
          <a:off x="0" y="0"/>
          <a:ext cx="0" cy="0"/>
          <a:chOff x="0" y="0"/>
          <a:chExt cx="0" cy="0"/>
        </a:xfrm>
      </p:grpSpPr>
      <p:sp>
        <p:nvSpPr>
          <p:cNvPr id="3015" name="Google Shape;3015;p137"/>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Dynamic Branch Prediction</a:t>
            </a:r>
            <a:endParaRPr/>
          </a:p>
        </p:txBody>
      </p:sp>
      <p:sp>
        <p:nvSpPr>
          <p:cNvPr id="3016" name="Google Shape;3016;p13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10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Dynamic prediction in which the prediction decision may change depending on the execution history</a:t>
            </a:r>
            <a:endParaRPr/>
          </a:p>
        </p:txBody>
      </p:sp>
      <p:pic>
        <p:nvPicPr>
          <p:cNvPr descr="pngfind.com-kingpin-png-4152286 (1).png" id="3017" name="Google Shape;3017;p137"/>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3018" name="Google Shape;3018;p13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2" name="Shape 3022"/>
        <p:cNvGrpSpPr/>
        <p:nvPr/>
      </p:nvGrpSpPr>
      <p:grpSpPr>
        <a:xfrm>
          <a:off x="0" y="0"/>
          <a:ext cx="0" cy="0"/>
          <a:chOff x="0" y="0"/>
          <a:chExt cx="0" cy="0"/>
        </a:xfrm>
      </p:grpSpPr>
      <p:sp>
        <p:nvSpPr>
          <p:cNvPr id="3023" name="Google Shape;3023;p138"/>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Branch Prediction Algorithm</a:t>
            </a:r>
            <a:endParaRPr/>
          </a:p>
        </p:txBody>
      </p:sp>
      <p:sp>
        <p:nvSpPr>
          <p:cNvPr id="3024" name="Google Shape;3024;p13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If the branch taken recently,the next time if the same branch is executed,it is likely that the branch is taken</a:t>
            </a:r>
            <a:endParaRPr/>
          </a:p>
          <a:p>
            <a:pPr indent="-342900" lvl="0" marL="342900" marR="0" rtl="0" algn="just">
              <a:lnSpc>
                <a:spcPct val="90000"/>
              </a:lnSpc>
              <a:spcBef>
                <a:spcPts val="50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      State 1: LT    : Branch is likely to be taken</a:t>
            </a:r>
            <a:endParaRPr/>
          </a:p>
          <a:p>
            <a:pPr indent="-342900" lvl="0" marL="342900" marR="0" rtl="0" algn="just">
              <a:lnSpc>
                <a:spcPct val="90000"/>
              </a:lnSpc>
              <a:spcBef>
                <a:spcPts val="50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      State 2: LNT : Branch is likely not to be taken</a:t>
            </a:r>
            <a:endParaRPr/>
          </a:p>
          <a:p>
            <a:pPr indent="-342900" lvl="0" marL="342900" marR="0" rtl="0" algn="just">
              <a:lnSpc>
                <a:spcPct val="90000"/>
              </a:lnSpc>
              <a:spcBef>
                <a:spcPts val="50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1.If the branch is taken,the machine moves to LT.    otherwise it remains in state LNT.</a:t>
            </a:r>
            <a:endParaRPr/>
          </a:p>
          <a:p>
            <a:pPr indent="-342900" lvl="0" marL="342900" marR="0" rtl="0" algn="just">
              <a:lnSpc>
                <a:spcPct val="90000"/>
              </a:lnSpc>
              <a:spcBef>
                <a:spcPts val="50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2.The branch is predicted as taken if the corresponding state machine is in state LT, otherwise it is predicted as not taken</a:t>
            </a:r>
            <a:endParaRPr/>
          </a:p>
        </p:txBody>
      </p:sp>
      <p:pic>
        <p:nvPicPr>
          <p:cNvPr descr="pngfind.com-kingpin-png-4152286 (1).png" id="3025" name="Google Shape;3025;p13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3026" name="Google Shape;3026;p13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0" name="Shape 3030"/>
        <p:cNvGrpSpPr/>
        <p:nvPr/>
      </p:nvGrpSpPr>
      <p:grpSpPr>
        <a:xfrm>
          <a:off x="0" y="0"/>
          <a:ext cx="0" cy="0"/>
          <a:chOff x="0" y="0"/>
          <a:chExt cx="0" cy="0"/>
        </a:xfrm>
      </p:grpSpPr>
      <p:sp>
        <p:nvSpPr>
          <p:cNvPr id="3031" name="Google Shape;3031;p139"/>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300"/>
              <a:buFont typeface="Calibri"/>
              <a:buNone/>
            </a:pPr>
            <a:r>
              <a:rPr b="0" i="0" lang="en-US" sz="4300" u="none">
                <a:solidFill>
                  <a:schemeClr val="dk1"/>
                </a:solidFill>
                <a:latin typeface="Calibri"/>
                <a:ea typeface="Calibri"/>
                <a:cs typeface="Calibri"/>
                <a:sym typeface="Calibri"/>
              </a:rPr>
              <a:t>Branch Prediction Algorithm</a:t>
            </a:r>
            <a:endParaRPr/>
          </a:p>
        </p:txBody>
      </p:sp>
      <p:pic>
        <p:nvPicPr>
          <p:cNvPr id="3032" name="Google Shape;3032;p139"/>
          <p:cNvPicPr preferRelativeResize="0"/>
          <p:nvPr>
            <p:ph idx="1" type="body"/>
          </p:nvPr>
        </p:nvPicPr>
        <p:blipFill rotWithShape="1">
          <a:blip r:embed="rId3">
            <a:alphaModFix/>
          </a:blip>
          <a:srcRect b="-1336" l="0" r="0" t="-1335"/>
          <a:stretch/>
        </p:blipFill>
        <p:spPr>
          <a:xfrm>
            <a:off x="450850" y="2187575"/>
            <a:ext cx="11463337" cy="2952750"/>
          </a:xfrm>
          <a:prstGeom prst="rect">
            <a:avLst/>
          </a:prstGeom>
          <a:noFill/>
          <a:ln>
            <a:noFill/>
          </a:ln>
        </p:spPr>
      </p:pic>
      <p:pic>
        <p:nvPicPr>
          <p:cNvPr descr="pngfind.com-kingpin-png-4152286 (1).png" id="3033" name="Google Shape;3033;p139"/>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3034" name="Google Shape;3034;p13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8" name="Shape 3038"/>
        <p:cNvGrpSpPr/>
        <p:nvPr/>
      </p:nvGrpSpPr>
      <p:grpSpPr>
        <a:xfrm>
          <a:off x="0" y="0"/>
          <a:ext cx="0" cy="0"/>
          <a:chOff x="0" y="0"/>
          <a:chExt cx="0" cy="0"/>
        </a:xfrm>
      </p:grpSpPr>
      <p:sp>
        <p:nvSpPr>
          <p:cNvPr id="3039" name="Google Shape;3039;p140"/>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4 State Algorithm</a:t>
            </a:r>
            <a:endParaRPr/>
          </a:p>
        </p:txBody>
      </p:sp>
      <p:sp>
        <p:nvSpPr>
          <p:cNvPr id="3040" name="Google Shape;3040;p140"/>
          <p:cNvSpPr txBox="1"/>
          <p:nvPr>
            <p:ph idx="1" type="body"/>
          </p:nvPr>
        </p:nvSpPr>
        <p:spPr>
          <a:xfrm>
            <a:off x="609600" y="1719262"/>
            <a:ext cx="10972800" cy="4894262"/>
          </a:xfrm>
          <a:prstGeom prst="rect">
            <a:avLst/>
          </a:prstGeom>
          <a:noFill/>
          <a:ln>
            <a:noFill/>
          </a:ln>
        </p:spPr>
        <p:txBody>
          <a:bodyPr anchorCtr="0" anchor="t" bIns="45700" lIns="91425" spcFirstLastPara="1" rIns="91425" wrap="square" tIns="45700">
            <a:noAutofit/>
          </a:bodyPr>
          <a:lstStyle/>
          <a:p>
            <a:pPr indent="-406400" lvl="0" marL="457200" marR="0" rtl="0" algn="l">
              <a:lnSpc>
                <a:spcPct val="8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ST-Strongly likely to be taken</a:t>
            </a:r>
            <a:endParaRPr/>
          </a:p>
          <a:p>
            <a:pPr indent="-406400" lvl="1" marL="914400" marR="0" rtl="0" algn="l">
              <a:lnSpc>
                <a:spcPct val="80000"/>
              </a:lnSpc>
              <a:spcBef>
                <a:spcPts val="0"/>
              </a:spcBef>
              <a:spcAft>
                <a:spcPts val="0"/>
              </a:spcAft>
              <a:buClr>
                <a:schemeClr val="dk1"/>
              </a:buClr>
              <a:buSzPts val="300"/>
              <a:buFont typeface="Calibri"/>
              <a:buChar char="○"/>
            </a:pPr>
            <a:r>
              <a:rPr b="0" i="0" lang="en-US" sz="2800" u="none" cap="none" strike="noStrike">
                <a:solidFill>
                  <a:schemeClr val="dk1"/>
                </a:solidFill>
                <a:latin typeface="Calibri"/>
                <a:ea typeface="Calibri"/>
                <a:cs typeface="Calibri"/>
                <a:sym typeface="Calibri"/>
              </a:rPr>
              <a:t>LT-Likely to be taken</a:t>
            </a:r>
            <a:endParaRPr/>
          </a:p>
          <a:p>
            <a:pPr indent="-406400" lvl="1" marL="914400" marR="0" rtl="0" algn="l">
              <a:lnSpc>
                <a:spcPct val="80000"/>
              </a:lnSpc>
              <a:spcBef>
                <a:spcPts val="0"/>
              </a:spcBef>
              <a:spcAft>
                <a:spcPts val="0"/>
              </a:spcAft>
              <a:buClr>
                <a:schemeClr val="dk1"/>
              </a:buClr>
              <a:buSzPts val="300"/>
              <a:buFont typeface="Calibri"/>
              <a:buChar char="○"/>
            </a:pPr>
            <a:r>
              <a:rPr b="0" i="0" lang="en-US" sz="2800" u="none" cap="none" strike="noStrike">
                <a:solidFill>
                  <a:schemeClr val="dk1"/>
                </a:solidFill>
                <a:latin typeface="Calibri"/>
                <a:ea typeface="Calibri"/>
                <a:cs typeface="Calibri"/>
                <a:sym typeface="Calibri"/>
              </a:rPr>
              <a:t>LNT-Likely not to be taken</a:t>
            </a:r>
            <a:endParaRPr/>
          </a:p>
          <a:p>
            <a:pPr indent="-406400" lvl="1" marL="914400" marR="0" rtl="0" algn="l">
              <a:lnSpc>
                <a:spcPct val="80000"/>
              </a:lnSpc>
              <a:spcBef>
                <a:spcPts val="0"/>
              </a:spcBef>
              <a:spcAft>
                <a:spcPts val="0"/>
              </a:spcAft>
              <a:buClr>
                <a:schemeClr val="dk1"/>
              </a:buClr>
              <a:buSzPts val="300"/>
              <a:buFont typeface="Calibri"/>
              <a:buChar char="○"/>
            </a:pPr>
            <a:r>
              <a:rPr b="0" i="0" lang="en-US" sz="2800" u="none" cap="none" strike="noStrike">
                <a:solidFill>
                  <a:schemeClr val="dk1"/>
                </a:solidFill>
                <a:latin typeface="Calibri"/>
                <a:ea typeface="Calibri"/>
                <a:cs typeface="Calibri"/>
                <a:sym typeface="Calibri"/>
              </a:rPr>
              <a:t>SNT-Strongly not to be taken</a:t>
            </a:r>
            <a:endParaRPr/>
          </a:p>
          <a:p>
            <a:pPr indent="-406400" lvl="0" marL="457200" marR="0" rtl="0" algn="l">
              <a:lnSpc>
                <a:spcPct val="8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Step 1: Assume that the algorithm  is initially set to LNT</a:t>
            </a:r>
            <a:endParaRPr/>
          </a:p>
          <a:p>
            <a:pPr indent="-406400" lvl="0" marL="457200" marR="0" rtl="0" algn="l">
              <a:lnSpc>
                <a:spcPct val="8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Step 2: If the branch is actually taken changes to ST, otherwise  it is changed to SNT.</a:t>
            </a:r>
            <a:endParaRPr/>
          </a:p>
          <a:p>
            <a:pPr indent="-406400" lvl="0" marL="457200" marR="0" rtl="0" algn="l">
              <a:lnSpc>
                <a:spcPct val="8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Step 3: when the branch instruction is encountered, the branch will taken if the state is either LT or ST and begins to fetch instruction at branch target address, otherwise it continues to fetch the instruction in sequential manner</a:t>
            </a:r>
            <a:endParaRPr/>
          </a:p>
        </p:txBody>
      </p:sp>
      <p:pic>
        <p:nvPicPr>
          <p:cNvPr descr="pngfind.com-kingpin-png-4152286 (1).png" id="3041" name="Google Shape;3041;p14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3042" name="Google Shape;3042;p14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6" name="Shape 3046"/>
        <p:cNvGrpSpPr/>
        <p:nvPr/>
      </p:nvGrpSpPr>
      <p:grpSpPr>
        <a:xfrm>
          <a:off x="0" y="0"/>
          <a:ext cx="0" cy="0"/>
          <a:chOff x="0" y="0"/>
          <a:chExt cx="0" cy="0"/>
        </a:xfrm>
      </p:grpSpPr>
      <p:sp>
        <p:nvSpPr>
          <p:cNvPr id="3047" name="Google Shape;3047;p141"/>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4 State Algorithm</a:t>
            </a:r>
            <a:endParaRPr/>
          </a:p>
        </p:txBody>
      </p:sp>
      <p:sp>
        <p:nvSpPr>
          <p:cNvPr id="3048" name="Google Shape;3048;p14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10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When in state SNT,the instruction fetch unit predicts that the branch will not be taken</a:t>
            </a:r>
            <a:endParaRPr/>
          </a:p>
          <a:p>
            <a:pPr indent="-406400" lvl="0" marL="457200" marR="0" rtl="0" algn="just">
              <a:lnSpc>
                <a:spcPct val="100000"/>
              </a:lnSpc>
              <a:spcBef>
                <a:spcPts val="0"/>
              </a:spcBef>
              <a:spcAft>
                <a:spcPts val="0"/>
              </a:spcAft>
              <a:buClr>
                <a:schemeClr val="dk1"/>
              </a:buClr>
              <a:buSzPts val="300"/>
              <a:buFont typeface="Calibri"/>
              <a:buChar char="●"/>
            </a:pPr>
            <a:r>
              <a:rPr b="0" i="0" lang="en-US" sz="2800" u="none">
                <a:solidFill>
                  <a:schemeClr val="dk1"/>
                </a:solidFill>
                <a:latin typeface="Calibri"/>
                <a:ea typeface="Calibri"/>
                <a:cs typeface="Calibri"/>
                <a:sym typeface="Calibri"/>
              </a:rPr>
              <a:t>If the branch is actually taken,that is if the prediction is incorrect,the state changes to LNT</a:t>
            </a:r>
            <a:endParaRPr/>
          </a:p>
        </p:txBody>
      </p:sp>
      <p:pic>
        <p:nvPicPr>
          <p:cNvPr descr="pngfind.com-kingpin-png-4152286 (1).png" id="3049" name="Google Shape;3049;p141"/>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3050" name="Google Shape;3050;p14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25"/>
          <p:cNvSpPr txBox="1"/>
          <p:nvPr>
            <p:ph type="title"/>
          </p:nvPr>
        </p:nvSpPr>
        <p:spPr>
          <a:xfrm>
            <a:off x="106362" y="238125"/>
            <a:ext cx="943292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Fetching a Word from Memory</a:t>
            </a:r>
            <a:endParaRPr/>
          </a:p>
        </p:txBody>
      </p:sp>
      <p:sp>
        <p:nvSpPr>
          <p:cNvPr id="267" name="Google Shape;267;p25"/>
          <p:cNvSpPr txBox="1"/>
          <p:nvPr/>
        </p:nvSpPr>
        <p:spPr>
          <a:xfrm>
            <a:off x="309562" y="1274762"/>
            <a:ext cx="10561637" cy="4246562"/>
          </a:xfrm>
          <a:prstGeom prst="rect">
            <a:avLst/>
          </a:prstGeom>
          <a:noFill/>
          <a:ln>
            <a:noFill/>
          </a:ln>
        </p:spPr>
        <p:txBody>
          <a:bodyPr anchorCtr="0" anchor="t" bIns="0" lIns="0" spcFirstLastPara="1" rIns="0" wrap="square" tIns="13325">
            <a:spAutoFit/>
          </a:bodyPr>
          <a:lstStyle/>
          <a:p>
            <a:pPr indent="-530225" lvl="0" marL="542925" marR="0" rtl="0" algn="just">
              <a:lnSpc>
                <a:spcPct val="100000"/>
              </a:lnSpc>
              <a:spcBef>
                <a:spcPts val="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At the same time, the processor uses the control lines  of the memory bus to indicate that a Read operation is  needed.</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When the requested data are received from the  memory they are stored in register MDR, from where  they can be transferred to other registers in the  processor.</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The connections for register MDR are illustrated in  Figure 7.4 on next slide.</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It has four control signals: MDR</a:t>
            </a:r>
            <a:r>
              <a:rPr b="0" baseline="-25000" i="0" lang="en-US" sz="2500" u="none" cap="none" strike="noStrike">
                <a:solidFill>
                  <a:schemeClr val="dk1"/>
                </a:solidFill>
                <a:latin typeface="Arial"/>
                <a:ea typeface="Arial"/>
                <a:cs typeface="Arial"/>
                <a:sym typeface="Arial"/>
              </a:rPr>
              <a:t>in </a:t>
            </a:r>
            <a:r>
              <a:rPr b="0" i="0" lang="en-US" sz="2600" u="none" cap="none" strike="noStrike">
                <a:solidFill>
                  <a:schemeClr val="dk1"/>
                </a:solidFill>
                <a:latin typeface="Arial"/>
                <a:ea typeface="Arial"/>
                <a:cs typeface="Arial"/>
                <a:sym typeface="Arial"/>
              </a:rPr>
              <a:t>and MDR</a:t>
            </a:r>
            <a:r>
              <a:rPr b="0" baseline="-25000" i="0" lang="en-US" sz="2500" u="none" cap="none" strike="noStrike">
                <a:solidFill>
                  <a:schemeClr val="dk1"/>
                </a:solidFill>
                <a:latin typeface="Arial"/>
                <a:ea typeface="Arial"/>
                <a:cs typeface="Arial"/>
                <a:sym typeface="Arial"/>
              </a:rPr>
              <a:t>out </a:t>
            </a:r>
            <a:r>
              <a:rPr b="0" i="0" lang="en-US" sz="2600" u="none" cap="none" strike="noStrike">
                <a:solidFill>
                  <a:schemeClr val="dk1"/>
                </a:solidFill>
                <a:latin typeface="Arial"/>
                <a:ea typeface="Arial"/>
                <a:cs typeface="Arial"/>
                <a:sym typeface="Arial"/>
              </a:rPr>
              <a:t>control  the connection to the internal bus, and MDR</a:t>
            </a:r>
            <a:r>
              <a:rPr b="0" baseline="-25000" i="1" lang="en-US" sz="2500" u="none" cap="none" strike="noStrike">
                <a:solidFill>
                  <a:schemeClr val="dk1"/>
                </a:solidFill>
                <a:latin typeface="Arial"/>
                <a:ea typeface="Arial"/>
                <a:cs typeface="Arial"/>
                <a:sym typeface="Arial"/>
              </a:rPr>
              <a:t>in E </a:t>
            </a:r>
            <a:r>
              <a:rPr b="0" i="0" lang="en-US" sz="2600" u="none" cap="none" strike="noStrike">
                <a:solidFill>
                  <a:schemeClr val="dk1"/>
                </a:solidFill>
                <a:latin typeface="Arial"/>
                <a:ea typeface="Arial"/>
                <a:cs typeface="Arial"/>
                <a:sym typeface="Arial"/>
              </a:rPr>
              <a:t>and  MDR</a:t>
            </a:r>
            <a:r>
              <a:rPr b="0" baseline="-25000" i="1" lang="en-US" sz="2500" u="none" cap="none" strike="noStrike">
                <a:solidFill>
                  <a:schemeClr val="dk1"/>
                </a:solidFill>
                <a:latin typeface="Arial"/>
                <a:ea typeface="Arial"/>
                <a:cs typeface="Arial"/>
                <a:sym typeface="Arial"/>
              </a:rPr>
              <a:t>out E </a:t>
            </a:r>
            <a:r>
              <a:rPr b="0" i="0" lang="en-US" sz="2600" u="none" cap="none" strike="noStrike">
                <a:solidFill>
                  <a:schemeClr val="dk1"/>
                </a:solidFill>
                <a:latin typeface="Arial"/>
                <a:ea typeface="Arial"/>
                <a:cs typeface="Arial"/>
                <a:sym typeface="Arial"/>
              </a:rPr>
              <a:t>control the connection to the external bus.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4" name="Shape 3054"/>
        <p:cNvGrpSpPr/>
        <p:nvPr/>
      </p:nvGrpSpPr>
      <p:grpSpPr>
        <a:xfrm>
          <a:off x="0" y="0"/>
          <a:ext cx="0" cy="0"/>
          <a:chOff x="0" y="0"/>
          <a:chExt cx="0" cy="0"/>
        </a:xfrm>
      </p:grpSpPr>
      <p:sp>
        <p:nvSpPr>
          <p:cNvPr id="3055" name="Google Shape;3055;p142"/>
          <p:cNvSpPr txBox="1"/>
          <p:nvPr>
            <p:ph type="title"/>
          </p:nvPr>
        </p:nvSpPr>
        <p:spPr>
          <a:xfrm>
            <a:off x="838200" y="365125"/>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4 State Algorithm</a:t>
            </a:r>
            <a:endParaRPr/>
          </a:p>
        </p:txBody>
      </p:sp>
      <p:pic>
        <p:nvPicPr>
          <p:cNvPr id="3056" name="Google Shape;3056;p142"/>
          <p:cNvPicPr preferRelativeResize="0"/>
          <p:nvPr>
            <p:ph idx="1" type="body"/>
          </p:nvPr>
        </p:nvPicPr>
        <p:blipFill rotWithShape="1">
          <a:blip r:embed="rId3">
            <a:alphaModFix/>
          </a:blip>
          <a:srcRect b="0" l="-300" r="278" t="0"/>
          <a:stretch/>
        </p:blipFill>
        <p:spPr>
          <a:xfrm>
            <a:off x="1119187" y="1489075"/>
            <a:ext cx="7275512" cy="4838700"/>
          </a:xfrm>
          <a:prstGeom prst="rect">
            <a:avLst/>
          </a:prstGeom>
          <a:noFill/>
          <a:ln>
            <a:noFill/>
          </a:ln>
        </p:spPr>
      </p:pic>
      <p:pic>
        <p:nvPicPr>
          <p:cNvPr descr="pngfind.com-kingpin-png-4152286 (1).png" id="3057" name="Google Shape;3057;p142"/>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3058" name="Google Shape;3058;p14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2" name="Shape 3062"/>
        <p:cNvGrpSpPr/>
        <p:nvPr/>
      </p:nvGrpSpPr>
      <p:grpSpPr>
        <a:xfrm>
          <a:off x="0" y="0"/>
          <a:ext cx="0" cy="0"/>
          <a:chOff x="0" y="0"/>
          <a:chExt cx="0" cy="0"/>
        </a:xfrm>
      </p:grpSpPr>
      <p:sp>
        <p:nvSpPr>
          <p:cNvPr id="3063" name="Google Shape;3063;p14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64" name="Google Shape;3064;p143"/>
          <p:cNvSpPr txBox="1"/>
          <p:nvPr/>
        </p:nvSpPr>
        <p:spPr>
          <a:xfrm>
            <a:off x="762000" y="2786062"/>
            <a:ext cx="110490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INFLUENCE ON INSTRUCTION SETS</a:t>
            </a:r>
            <a:endParaRPr b="0" i="0" sz="1400" u="none" cap="none" strike="noStrike">
              <a:solidFill>
                <a:srgbClr val="000000"/>
              </a:solidFill>
              <a:latin typeface="Arial"/>
              <a:ea typeface="Arial"/>
              <a:cs typeface="Arial"/>
              <a:sym typeface="Arial"/>
            </a:endParaRPr>
          </a:p>
        </p:txBody>
      </p:sp>
      <p:pic>
        <p:nvPicPr>
          <p:cNvPr descr="pngfind.com-kingpin-png-4152286 (1).png" id="3065" name="Google Shape;3065;p14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9" name="Shape 3069"/>
        <p:cNvGrpSpPr/>
        <p:nvPr/>
      </p:nvGrpSpPr>
      <p:grpSpPr>
        <a:xfrm>
          <a:off x="0" y="0"/>
          <a:ext cx="0" cy="0"/>
          <a:chOff x="0" y="0"/>
          <a:chExt cx="0" cy="0"/>
        </a:xfrm>
      </p:grpSpPr>
      <p:sp>
        <p:nvSpPr>
          <p:cNvPr id="3070" name="Google Shape;3070;p144"/>
          <p:cNvSpPr txBox="1"/>
          <p:nvPr/>
        </p:nvSpPr>
        <p:spPr>
          <a:xfrm>
            <a:off x="304800" y="2286000"/>
            <a:ext cx="711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1" name="Google Shape;3071;p144"/>
          <p:cNvSpPr txBox="1"/>
          <p:nvPr/>
        </p:nvSpPr>
        <p:spPr>
          <a:xfrm>
            <a:off x="508000" y="2438400"/>
            <a:ext cx="5286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2" name="Google Shape;3072;p144"/>
          <p:cNvSpPr txBox="1"/>
          <p:nvPr/>
        </p:nvSpPr>
        <p:spPr>
          <a:xfrm>
            <a:off x="4000500" y="1066800"/>
            <a:ext cx="53340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3073" name="Google Shape;3073;p14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74" name="Google Shape;3074;p144"/>
          <p:cNvSpPr txBox="1"/>
          <p:nvPr/>
        </p:nvSpPr>
        <p:spPr>
          <a:xfrm>
            <a:off x="285750" y="2000250"/>
            <a:ext cx="11430000" cy="1816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Some instructions are much better suited to pipeline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execution than others.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Addressing modes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Conditional code flags</a:t>
            </a:r>
            <a:endParaRPr b="0" i="0" sz="1400" u="none" cap="none" strike="noStrike">
              <a:solidFill>
                <a:srgbClr val="000000"/>
              </a:solidFill>
              <a:latin typeface="Arial"/>
              <a:ea typeface="Arial"/>
              <a:cs typeface="Arial"/>
              <a:sym typeface="Arial"/>
            </a:endParaRPr>
          </a:p>
        </p:txBody>
      </p:sp>
      <p:pic>
        <p:nvPicPr>
          <p:cNvPr descr="pngfind.com-kingpin-png-4152286 (1).png" id="3075" name="Google Shape;3075;p14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9" name="Shape 3079"/>
        <p:cNvGrpSpPr/>
        <p:nvPr/>
      </p:nvGrpSpPr>
      <p:grpSpPr>
        <a:xfrm>
          <a:off x="0" y="0"/>
          <a:ext cx="0" cy="0"/>
          <a:chOff x="0" y="0"/>
          <a:chExt cx="0" cy="0"/>
        </a:xfrm>
      </p:grpSpPr>
      <p:sp>
        <p:nvSpPr>
          <p:cNvPr id="3080" name="Google Shape;3080;p14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81" name="Google Shape;3081;p145"/>
          <p:cNvSpPr txBox="1"/>
          <p:nvPr/>
        </p:nvSpPr>
        <p:spPr>
          <a:xfrm>
            <a:off x="2762250" y="1143000"/>
            <a:ext cx="7945437"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ADDRESSING MODES</a:t>
            </a:r>
            <a:endParaRPr b="0" i="0" sz="1400" u="none" cap="none" strike="noStrike">
              <a:solidFill>
                <a:srgbClr val="000000"/>
              </a:solidFill>
              <a:latin typeface="Arial"/>
              <a:ea typeface="Arial"/>
              <a:cs typeface="Arial"/>
              <a:sym typeface="Arial"/>
            </a:endParaRPr>
          </a:p>
        </p:txBody>
      </p:sp>
      <p:sp>
        <p:nvSpPr>
          <p:cNvPr id="3082" name="Google Shape;3082;p145"/>
          <p:cNvSpPr txBox="1"/>
          <p:nvPr/>
        </p:nvSpPr>
        <p:spPr>
          <a:xfrm>
            <a:off x="381000" y="2000250"/>
            <a:ext cx="11430000" cy="4357687"/>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Addressing modes include simple ones and complex        </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ones.</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In choosing the addressing modes to be implemented in </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 pipelined processor, we must consider the effect of  </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each addressing mode on instruction flow in the   </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pipeline:</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Side effects</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The extent to which complex addressing modes 	  	   cause the pipeline to stall</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Whether a given mode is likely to be used by 	 	   compilers</a:t>
            </a:r>
            <a:endParaRPr b="0" i="0" sz="1400" u="none" cap="none" strike="noStrike">
              <a:solidFill>
                <a:srgbClr val="000000"/>
              </a:solidFill>
              <a:latin typeface="Arial"/>
              <a:ea typeface="Arial"/>
              <a:cs typeface="Arial"/>
              <a:sym typeface="Arial"/>
            </a:endParaRPr>
          </a:p>
        </p:txBody>
      </p:sp>
      <p:pic>
        <p:nvPicPr>
          <p:cNvPr descr="pngfind.com-kingpin-png-4152286 (1).png" id="3083" name="Google Shape;3083;p145"/>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7" name="Shape 3087"/>
        <p:cNvGrpSpPr/>
        <p:nvPr/>
      </p:nvGrpSpPr>
      <p:grpSpPr>
        <a:xfrm>
          <a:off x="0" y="0"/>
          <a:ext cx="0" cy="0"/>
          <a:chOff x="0" y="0"/>
          <a:chExt cx="0" cy="0"/>
        </a:xfrm>
      </p:grpSpPr>
      <p:sp>
        <p:nvSpPr>
          <p:cNvPr id="3088" name="Google Shape;3088;p14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89" name="Google Shape;3089;p146"/>
          <p:cNvSpPr txBox="1"/>
          <p:nvPr/>
        </p:nvSpPr>
        <p:spPr>
          <a:xfrm>
            <a:off x="4476750" y="928687"/>
            <a:ext cx="51435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RECALL</a:t>
            </a:r>
            <a:endParaRPr b="0" i="0" sz="1400" u="none" cap="none" strike="noStrike">
              <a:solidFill>
                <a:srgbClr val="000000"/>
              </a:solidFill>
              <a:latin typeface="Arial"/>
              <a:ea typeface="Arial"/>
              <a:cs typeface="Arial"/>
              <a:sym typeface="Arial"/>
            </a:endParaRPr>
          </a:p>
        </p:txBody>
      </p:sp>
      <p:sp>
        <p:nvSpPr>
          <p:cNvPr id="3090" name="Google Shape;3090;p146"/>
          <p:cNvSpPr txBox="1"/>
          <p:nvPr/>
        </p:nvSpPr>
        <p:spPr>
          <a:xfrm>
            <a:off x="1238250" y="1428750"/>
            <a:ext cx="352425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Load  X(R1), R2</a:t>
            </a:r>
            <a:endParaRPr b="0" i="0" sz="1400" u="none" cap="none" strike="noStrike">
              <a:solidFill>
                <a:srgbClr val="000000"/>
              </a:solidFill>
              <a:latin typeface="Arial"/>
              <a:ea typeface="Arial"/>
              <a:cs typeface="Arial"/>
              <a:sym typeface="Arial"/>
            </a:endParaRPr>
          </a:p>
        </p:txBody>
      </p:sp>
      <p:sp>
        <p:nvSpPr>
          <p:cNvPr descr="figure8" id="3091" name="Google Shape;3091;p146"/>
          <p:cNvSpPr/>
          <p:nvPr/>
        </p:nvSpPr>
        <p:spPr>
          <a:xfrm>
            <a:off x="2667000" y="2143125"/>
            <a:ext cx="7924800" cy="430053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46"/>
          <p:cNvSpPr txBox="1"/>
          <p:nvPr/>
        </p:nvSpPr>
        <p:spPr>
          <a:xfrm>
            <a:off x="285750" y="6072187"/>
            <a:ext cx="20955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Load  (R1), R2</a:t>
            </a:r>
            <a:endParaRPr b="0" i="0" sz="1400" u="none" cap="none" strike="noStrike">
              <a:solidFill>
                <a:srgbClr val="000000"/>
              </a:solidFill>
              <a:latin typeface="Arial"/>
              <a:ea typeface="Arial"/>
              <a:cs typeface="Arial"/>
              <a:sym typeface="Arial"/>
            </a:endParaRPr>
          </a:p>
        </p:txBody>
      </p:sp>
      <p:pic>
        <p:nvPicPr>
          <p:cNvPr descr="pngfind.com-kingpin-png-4152286 (1).png" id="3093" name="Google Shape;3093;p146"/>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7" name="Shape 3097"/>
        <p:cNvGrpSpPr/>
        <p:nvPr/>
      </p:nvGrpSpPr>
      <p:grpSpPr>
        <a:xfrm>
          <a:off x="0" y="0"/>
          <a:ext cx="0" cy="0"/>
          <a:chOff x="0" y="0"/>
          <a:chExt cx="0" cy="0"/>
        </a:xfrm>
      </p:grpSpPr>
      <p:sp>
        <p:nvSpPr>
          <p:cNvPr id="3098" name="Google Shape;3098;p14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99" name="Google Shape;3099;p147"/>
          <p:cNvSpPr txBox="1"/>
          <p:nvPr/>
        </p:nvSpPr>
        <p:spPr>
          <a:xfrm>
            <a:off x="1047750" y="1071562"/>
            <a:ext cx="1000125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COMPLEX ADDRESSING MODE</a:t>
            </a:r>
            <a:endParaRPr b="0" i="0" sz="1400" u="none" cap="none" strike="noStrike">
              <a:solidFill>
                <a:srgbClr val="000000"/>
              </a:solidFill>
              <a:latin typeface="Arial"/>
              <a:ea typeface="Arial"/>
              <a:cs typeface="Arial"/>
              <a:sym typeface="Arial"/>
            </a:endParaRPr>
          </a:p>
        </p:txBody>
      </p:sp>
      <p:sp>
        <p:nvSpPr>
          <p:cNvPr id="3100" name="Google Shape;3100;p147"/>
          <p:cNvSpPr txBox="1"/>
          <p:nvPr/>
        </p:nvSpPr>
        <p:spPr>
          <a:xfrm>
            <a:off x="571500" y="1857375"/>
            <a:ext cx="36195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Load  (X(R1)), R2</a:t>
            </a:r>
            <a:endParaRPr b="0" i="0" sz="1400" u="none" cap="none" strike="noStrike">
              <a:solidFill>
                <a:srgbClr val="000000"/>
              </a:solidFill>
              <a:latin typeface="Arial"/>
              <a:ea typeface="Arial"/>
              <a:cs typeface="Arial"/>
              <a:sym typeface="Arial"/>
            </a:endParaRPr>
          </a:p>
        </p:txBody>
      </p:sp>
      <p:sp>
        <p:nvSpPr>
          <p:cNvPr id="3101" name="Google Shape;3101;p147"/>
          <p:cNvSpPr txBox="1"/>
          <p:nvPr/>
        </p:nvSpPr>
        <p:spPr>
          <a:xfrm>
            <a:off x="2328862" y="3500437"/>
            <a:ext cx="1044575"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2" name="Google Shape;3102;p147"/>
          <p:cNvSpPr txBox="1"/>
          <p:nvPr/>
        </p:nvSpPr>
        <p:spPr>
          <a:xfrm>
            <a:off x="3373437" y="3500437"/>
            <a:ext cx="1046162"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3" name="Google Shape;3103;p147"/>
          <p:cNvSpPr txBox="1"/>
          <p:nvPr/>
        </p:nvSpPr>
        <p:spPr>
          <a:xfrm>
            <a:off x="4419600" y="3500437"/>
            <a:ext cx="1042987"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4" name="Google Shape;3104;p147"/>
          <p:cNvSpPr txBox="1"/>
          <p:nvPr/>
        </p:nvSpPr>
        <p:spPr>
          <a:xfrm>
            <a:off x="5462587" y="3500437"/>
            <a:ext cx="1022350"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5" name="Google Shape;3105;p147"/>
          <p:cNvSpPr txBox="1"/>
          <p:nvPr/>
        </p:nvSpPr>
        <p:spPr>
          <a:xfrm>
            <a:off x="7531100" y="3500437"/>
            <a:ext cx="1046162"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6" name="Google Shape;3106;p147"/>
          <p:cNvSpPr txBox="1"/>
          <p:nvPr/>
        </p:nvSpPr>
        <p:spPr>
          <a:xfrm>
            <a:off x="3373437" y="4467225"/>
            <a:ext cx="1046162" cy="33337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7" name="Google Shape;3107;p147"/>
          <p:cNvSpPr txBox="1"/>
          <p:nvPr/>
        </p:nvSpPr>
        <p:spPr>
          <a:xfrm>
            <a:off x="4419600" y="4467225"/>
            <a:ext cx="1022350" cy="33337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8" name="Google Shape;3108;p147"/>
          <p:cNvSpPr/>
          <p:nvPr/>
        </p:nvSpPr>
        <p:spPr>
          <a:xfrm>
            <a:off x="5441950" y="4467225"/>
            <a:ext cx="44450" cy="17462"/>
          </a:xfrm>
          <a:custGeom>
            <a:rect b="b" l="l" r="r" t="t"/>
            <a:pathLst>
              <a:path extrusionOk="0" h="1" w="2">
                <a:moveTo>
                  <a:pt x="2" y="0"/>
                </a:moveTo>
                <a:lnTo>
                  <a:pt x="0" y="0"/>
                </a:lnTo>
                <a:lnTo>
                  <a:pt x="0" y="1"/>
                </a:lnTo>
              </a:path>
            </a:pathLst>
          </a:custGeom>
          <a:noFill/>
          <a:ln cap="flat" cmpd="sng" w="17450">
            <a:solidFill>
              <a:srgbClr val="00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09" name="Google Shape;3109;p147"/>
          <p:cNvCxnSpPr/>
          <p:nvPr/>
        </p:nvCxnSpPr>
        <p:spPr>
          <a:xfrm flipH="1">
            <a:off x="5486400" y="4467225"/>
            <a:ext cx="2024062" cy="1587"/>
          </a:xfrm>
          <a:prstGeom prst="straightConnector1">
            <a:avLst/>
          </a:prstGeom>
          <a:noFill/>
          <a:ln cap="flat" cmpd="sng" w="17450">
            <a:solidFill>
              <a:srgbClr val="00FFFF"/>
            </a:solidFill>
            <a:prstDash val="solid"/>
            <a:miter lim="800000"/>
            <a:headEnd len="sm" w="sm" type="none"/>
            <a:tailEnd len="sm" w="sm" type="none"/>
          </a:ln>
        </p:spPr>
      </p:cxnSp>
      <p:sp>
        <p:nvSpPr>
          <p:cNvPr id="3110" name="Google Shape;3110;p147"/>
          <p:cNvSpPr/>
          <p:nvPr/>
        </p:nvSpPr>
        <p:spPr>
          <a:xfrm>
            <a:off x="7510462" y="4467225"/>
            <a:ext cx="20637" cy="17462"/>
          </a:xfrm>
          <a:custGeom>
            <a:rect b="b" l="l" r="r" t="t"/>
            <a:pathLst>
              <a:path extrusionOk="0" h="1" w="1">
                <a:moveTo>
                  <a:pt x="1" y="1"/>
                </a:moveTo>
                <a:lnTo>
                  <a:pt x="1" y="0"/>
                </a:lnTo>
                <a:lnTo>
                  <a:pt x="0" y="0"/>
                </a:lnTo>
              </a:path>
            </a:pathLst>
          </a:custGeom>
          <a:noFill/>
          <a:ln cap="flat" cmpd="sng" w="17450">
            <a:solidFill>
              <a:srgbClr val="00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11" name="Google Shape;3111;p147"/>
          <p:cNvCxnSpPr/>
          <p:nvPr/>
        </p:nvCxnSpPr>
        <p:spPr>
          <a:xfrm flipH="1" rot="10800000">
            <a:off x="7531100" y="4484687"/>
            <a:ext cx="1587" cy="300037"/>
          </a:xfrm>
          <a:prstGeom prst="straightConnector1">
            <a:avLst/>
          </a:prstGeom>
          <a:noFill/>
          <a:ln cap="flat" cmpd="sng" w="17450">
            <a:solidFill>
              <a:srgbClr val="00FFFF"/>
            </a:solidFill>
            <a:prstDash val="solid"/>
            <a:miter lim="800000"/>
            <a:headEnd len="sm" w="sm" type="none"/>
            <a:tailEnd len="sm" w="sm" type="none"/>
          </a:ln>
        </p:spPr>
      </p:cxnSp>
      <p:sp>
        <p:nvSpPr>
          <p:cNvPr id="3112" name="Google Shape;3112;p147"/>
          <p:cNvSpPr/>
          <p:nvPr/>
        </p:nvSpPr>
        <p:spPr>
          <a:xfrm>
            <a:off x="7510462" y="4784725"/>
            <a:ext cx="20637" cy="15875"/>
          </a:xfrm>
          <a:custGeom>
            <a:rect b="b" l="l" r="r" t="t"/>
            <a:pathLst>
              <a:path extrusionOk="0" h="1" w="1">
                <a:moveTo>
                  <a:pt x="0" y="1"/>
                </a:moveTo>
                <a:lnTo>
                  <a:pt x="1" y="1"/>
                </a:lnTo>
                <a:lnTo>
                  <a:pt x="1" y="0"/>
                </a:lnTo>
              </a:path>
            </a:pathLst>
          </a:custGeom>
          <a:noFill/>
          <a:ln cap="flat" cmpd="sng" w="17450">
            <a:solidFill>
              <a:srgbClr val="00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13" name="Google Shape;3113;p147"/>
          <p:cNvCxnSpPr/>
          <p:nvPr/>
        </p:nvCxnSpPr>
        <p:spPr>
          <a:xfrm>
            <a:off x="5486400" y="4800600"/>
            <a:ext cx="2024062" cy="1587"/>
          </a:xfrm>
          <a:prstGeom prst="straightConnector1">
            <a:avLst/>
          </a:prstGeom>
          <a:noFill/>
          <a:ln cap="flat" cmpd="sng" w="17450">
            <a:solidFill>
              <a:srgbClr val="00FFFF"/>
            </a:solidFill>
            <a:prstDash val="solid"/>
            <a:miter lim="800000"/>
            <a:headEnd len="sm" w="sm" type="none"/>
            <a:tailEnd len="sm" w="sm" type="none"/>
          </a:ln>
        </p:spPr>
      </p:cxnSp>
      <p:sp>
        <p:nvSpPr>
          <p:cNvPr id="3114" name="Google Shape;3114;p147"/>
          <p:cNvSpPr/>
          <p:nvPr/>
        </p:nvSpPr>
        <p:spPr>
          <a:xfrm>
            <a:off x="5441950" y="4784725"/>
            <a:ext cx="44450" cy="15875"/>
          </a:xfrm>
          <a:custGeom>
            <a:rect b="b" l="l" r="r" t="t"/>
            <a:pathLst>
              <a:path extrusionOk="0" h="1" w="2">
                <a:moveTo>
                  <a:pt x="0" y="0"/>
                </a:moveTo>
                <a:lnTo>
                  <a:pt x="0" y="1"/>
                </a:lnTo>
                <a:lnTo>
                  <a:pt x="2" y="1"/>
                </a:lnTo>
              </a:path>
            </a:pathLst>
          </a:custGeom>
          <a:noFill/>
          <a:ln cap="flat" cmpd="sng" w="17450">
            <a:solidFill>
              <a:srgbClr val="00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15" name="Google Shape;3115;p147"/>
          <p:cNvCxnSpPr/>
          <p:nvPr/>
        </p:nvCxnSpPr>
        <p:spPr>
          <a:xfrm>
            <a:off x="5441950" y="4484687"/>
            <a:ext cx="1587" cy="300037"/>
          </a:xfrm>
          <a:prstGeom prst="straightConnector1">
            <a:avLst/>
          </a:prstGeom>
          <a:noFill/>
          <a:ln cap="flat" cmpd="sng" w="17450">
            <a:solidFill>
              <a:srgbClr val="00FFFF"/>
            </a:solidFill>
            <a:prstDash val="solid"/>
            <a:miter lim="800000"/>
            <a:headEnd len="sm" w="sm" type="none"/>
            <a:tailEnd len="sm" w="sm" type="none"/>
          </a:ln>
        </p:spPr>
      </p:cxnSp>
      <p:sp>
        <p:nvSpPr>
          <p:cNvPr id="3116" name="Google Shape;3116;p147"/>
          <p:cNvSpPr txBox="1"/>
          <p:nvPr/>
        </p:nvSpPr>
        <p:spPr>
          <a:xfrm>
            <a:off x="3840162" y="4533900"/>
            <a:ext cx="936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117" name="Google Shape;3117;p147"/>
          <p:cNvSpPr txBox="1"/>
          <p:nvPr/>
        </p:nvSpPr>
        <p:spPr>
          <a:xfrm>
            <a:off x="2795587" y="3582987"/>
            <a:ext cx="952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118" name="Google Shape;3118;p147"/>
          <p:cNvSpPr txBox="1"/>
          <p:nvPr/>
        </p:nvSpPr>
        <p:spPr>
          <a:xfrm>
            <a:off x="3817937" y="3582987"/>
            <a:ext cx="1111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119" name="Google Shape;3119;p147"/>
          <p:cNvSpPr txBox="1"/>
          <p:nvPr/>
        </p:nvSpPr>
        <p:spPr>
          <a:xfrm>
            <a:off x="4864100" y="4533900"/>
            <a:ext cx="1111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120" name="Google Shape;3120;p147"/>
          <p:cNvSpPr txBox="1"/>
          <p:nvPr/>
        </p:nvSpPr>
        <p:spPr>
          <a:xfrm>
            <a:off x="7999412" y="4533900"/>
            <a:ext cx="10160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3121" name="Google Shape;3121;p147"/>
          <p:cNvSpPr txBox="1"/>
          <p:nvPr/>
        </p:nvSpPr>
        <p:spPr>
          <a:xfrm>
            <a:off x="4597400" y="3582987"/>
            <a:ext cx="10318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122" name="Google Shape;3122;p147"/>
          <p:cNvSpPr txBox="1"/>
          <p:nvPr/>
        </p:nvSpPr>
        <p:spPr>
          <a:xfrm>
            <a:off x="4706937" y="3582987"/>
            <a:ext cx="1333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23" name="Google Shape;3123;p147"/>
          <p:cNvSpPr txBox="1"/>
          <p:nvPr/>
        </p:nvSpPr>
        <p:spPr>
          <a:xfrm>
            <a:off x="4908550" y="3582987"/>
            <a:ext cx="28257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3124" name="Google Shape;3124;p147"/>
          <p:cNvSpPr txBox="1"/>
          <p:nvPr/>
        </p:nvSpPr>
        <p:spPr>
          <a:xfrm>
            <a:off x="5575300" y="3582987"/>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125" name="Google Shape;3125;p147"/>
          <p:cNvSpPr txBox="1"/>
          <p:nvPr/>
        </p:nvSpPr>
        <p:spPr>
          <a:xfrm>
            <a:off x="5753100" y="3582987"/>
            <a:ext cx="1333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26" name="Google Shape;3126;p147"/>
          <p:cNvSpPr txBox="1"/>
          <p:nvPr/>
        </p:nvSpPr>
        <p:spPr>
          <a:xfrm>
            <a:off x="5930900" y="3582987"/>
            <a:ext cx="32543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3127" name="Google Shape;3127;p147"/>
          <p:cNvSpPr txBox="1"/>
          <p:nvPr/>
        </p:nvSpPr>
        <p:spPr>
          <a:xfrm>
            <a:off x="6553200" y="3582987"/>
            <a:ext cx="18891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128" name="Google Shape;3128;p147"/>
          <p:cNvSpPr txBox="1"/>
          <p:nvPr/>
        </p:nvSpPr>
        <p:spPr>
          <a:xfrm>
            <a:off x="6796087" y="3582987"/>
            <a:ext cx="1333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29" name="Google Shape;3129;p147"/>
          <p:cNvSpPr txBox="1"/>
          <p:nvPr/>
        </p:nvSpPr>
        <p:spPr>
          <a:xfrm>
            <a:off x="6973887" y="3582987"/>
            <a:ext cx="36988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3130" name="Google Shape;3130;p147"/>
          <p:cNvSpPr txBox="1"/>
          <p:nvPr/>
        </p:nvSpPr>
        <p:spPr>
          <a:xfrm>
            <a:off x="1795462" y="3582987"/>
            <a:ext cx="339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Load</a:t>
            </a:r>
            <a:endParaRPr b="0" i="0" sz="1400" u="none" cap="none" strike="noStrike">
              <a:solidFill>
                <a:srgbClr val="000000"/>
              </a:solidFill>
              <a:latin typeface="Arial"/>
              <a:ea typeface="Arial"/>
              <a:cs typeface="Arial"/>
              <a:sym typeface="Arial"/>
            </a:endParaRPr>
          </a:p>
        </p:txBody>
      </p:sp>
      <p:sp>
        <p:nvSpPr>
          <p:cNvPr id="3131" name="Google Shape;3131;p147"/>
          <p:cNvSpPr txBox="1"/>
          <p:nvPr/>
        </p:nvSpPr>
        <p:spPr>
          <a:xfrm>
            <a:off x="1795462" y="4533900"/>
            <a:ext cx="1952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Ne</a:t>
            </a:r>
            <a:endParaRPr b="0" i="0" sz="1400" u="none" cap="none" strike="noStrike">
              <a:solidFill>
                <a:srgbClr val="000000"/>
              </a:solidFill>
              <a:latin typeface="Arial"/>
              <a:ea typeface="Arial"/>
              <a:cs typeface="Arial"/>
              <a:sym typeface="Arial"/>
            </a:endParaRPr>
          </a:p>
        </p:txBody>
      </p:sp>
      <p:sp>
        <p:nvSpPr>
          <p:cNvPr id="3132" name="Google Shape;3132;p147"/>
          <p:cNvSpPr txBox="1"/>
          <p:nvPr/>
        </p:nvSpPr>
        <p:spPr>
          <a:xfrm>
            <a:off x="2017712" y="4533900"/>
            <a:ext cx="86201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xt instruction</a:t>
            </a:r>
            <a:endParaRPr b="0" i="0" sz="1400" u="none" cap="none" strike="noStrike">
              <a:solidFill>
                <a:srgbClr val="000000"/>
              </a:solidFill>
              <a:latin typeface="Arial"/>
              <a:ea typeface="Arial"/>
              <a:cs typeface="Arial"/>
              <a:sym typeface="Arial"/>
            </a:endParaRPr>
          </a:p>
        </p:txBody>
      </p:sp>
      <p:sp>
        <p:nvSpPr>
          <p:cNvPr id="3133" name="Google Shape;3133;p147"/>
          <p:cNvSpPr txBox="1"/>
          <p:nvPr/>
        </p:nvSpPr>
        <p:spPr>
          <a:xfrm>
            <a:off x="4329112" y="5151437"/>
            <a:ext cx="205263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(a) Complex addressing mode</a:t>
            </a:r>
            <a:endParaRPr b="0" i="0" sz="1400" u="none" cap="none" strike="noStrike">
              <a:solidFill>
                <a:srgbClr val="000000"/>
              </a:solidFill>
              <a:latin typeface="Arial"/>
              <a:ea typeface="Arial"/>
              <a:cs typeface="Arial"/>
              <a:sym typeface="Arial"/>
            </a:endParaRPr>
          </a:p>
        </p:txBody>
      </p:sp>
      <p:sp>
        <p:nvSpPr>
          <p:cNvPr id="3134" name="Google Shape;3134;p147"/>
          <p:cNvSpPr txBox="1"/>
          <p:nvPr/>
        </p:nvSpPr>
        <p:spPr>
          <a:xfrm>
            <a:off x="8577262" y="4467225"/>
            <a:ext cx="1042987" cy="33337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5" name="Google Shape;3135;p147"/>
          <p:cNvSpPr txBox="1"/>
          <p:nvPr/>
        </p:nvSpPr>
        <p:spPr>
          <a:xfrm>
            <a:off x="8997950" y="4533900"/>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3136" name="Google Shape;3136;p147"/>
          <p:cNvSpPr txBox="1"/>
          <p:nvPr/>
        </p:nvSpPr>
        <p:spPr>
          <a:xfrm>
            <a:off x="7531100" y="4467225"/>
            <a:ext cx="1046162" cy="333375"/>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7" name="Google Shape;3137;p147"/>
          <p:cNvSpPr txBox="1"/>
          <p:nvPr/>
        </p:nvSpPr>
        <p:spPr>
          <a:xfrm>
            <a:off x="2817812" y="3049587"/>
            <a:ext cx="8413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138" name="Google Shape;3138;p147"/>
          <p:cNvSpPr txBox="1"/>
          <p:nvPr/>
        </p:nvSpPr>
        <p:spPr>
          <a:xfrm>
            <a:off x="3862387" y="3049587"/>
            <a:ext cx="85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139" name="Google Shape;3139;p147"/>
          <p:cNvSpPr txBox="1"/>
          <p:nvPr/>
        </p:nvSpPr>
        <p:spPr>
          <a:xfrm>
            <a:off x="4884737" y="3049587"/>
            <a:ext cx="85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40" name="Google Shape;3140;p147"/>
          <p:cNvSpPr txBox="1"/>
          <p:nvPr/>
        </p:nvSpPr>
        <p:spPr>
          <a:xfrm>
            <a:off x="5930900" y="3049587"/>
            <a:ext cx="85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3141" name="Google Shape;3141;p147"/>
          <p:cNvSpPr txBox="1"/>
          <p:nvPr/>
        </p:nvSpPr>
        <p:spPr>
          <a:xfrm>
            <a:off x="7042150" y="3049587"/>
            <a:ext cx="85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3142" name="Google Shape;3142;p147"/>
          <p:cNvSpPr txBox="1"/>
          <p:nvPr/>
        </p:nvSpPr>
        <p:spPr>
          <a:xfrm>
            <a:off x="7999412" y="3049587"/>
            <a:ext cx="8413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143" name="Google Shape;3143;p147"/>
          <p:cNvSpPr txBox="1"/>
          <p:nvPr/>
        </p:nvSpPr>
        <p:spPr>
          <a:xfrm>
            <a:off x="9042400" y="3049587"/>
            <a:ext cx="85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3144" name="Google Shape;3144;p147"/>
          <p:cNvSpPr txBox="1"/>
          <p:nvPr/>
        </p:nvSpPr>
        <p:spPr>
          <a:xfrm>
            <a:off x="1428750" y="3000375"/>
            <a:ext cx="77628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Clock cycle</a:t>
            </a:r>
            <a:endParaRPr b="0" i="0" sz="1400" u="none" cap="none" strike="noStrike">
              <a:solidFill>
                <a:srgbClr val="000000"/>
              </a:solidFill>
              <a:latin typeface="Arial"/>
              <a:ea typeface="Arial"/>
              <a:cs typeface="Arial"/>
              <a:sym typeface="Arial"/>
            </a:endParaRPr>
          </a:p>
        </p:txBody>
      </p:sp>
      <p:sp>
        <p:nvSpPr>
          <p:cNvPr id="3145" name="Google Shape;3145;p147"/>
          <p:cNvSpPr txBox="1"/>
          <p:nvPr/>
        </p:nvSpPr>
        <p:spPr>
          <a:xfrm>
            <a:off x="9155112" y="2867025"/>
            <a:ext cx="936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146" name="Google Shape;3146;p147"/>
          <p:cNvSpPr txBox="1"/>
          <p:nvPr/>
        </p:nvSpPr>
        <p:spPr>
          <a:xfrm>
            <a:off x="9288462" y="2867025"/>
            <a:ext cx="2460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ime</a:t>
            </a:r>
            <a:endParaRPr b="0" i="0" sz="1400" u="none" cap="none" strike="noStrike">
              <a:solidFill>
                <a:srgbClr val="000000"/>
              </a:solidFill>
              <a:latin typeface="Arial"/>
              <a:ea typeface="Arial"/>
              <a:cs typeface="Arial"/>
              <a:sym typeface="Arial"/>
            </a:endParaRPr>
          </a:p>
        </p:txBody>
      </p:sp>
      <p:sp>
        <p:nvSpPr>
          <p:cNvPr id="3147" name="Google Shape;3147;p147"/>
          <p:cNvSpPr/>
          <p:nvPr/>
        </p:nvSpPr>
        <p:spPr>
          <a:xfrm>
            <a:off x="8909050" y="2984500"/>
            <a:ext cx="133350" cy="33337"/>
          </a:xfrm>
          <a:custGeom>
            <a:rect b="b" l="l" r="r" t="t"/>
            <a:pathLst>
              <a:path extrusionOk="0" h="2" w="6">
                <a:moveTo>
                  <a:pt x="0" y="2"/>
                </a:moveTo>
                <a:lnTo>
                  <a:pt x="6" y="1"/>
                </a:lnTo>
                <a:lnTo>
                  <a:pt x="0" y="0"/>
                </a:lnTo>
                <a:lnTo>
                  <a:pt x="0" y="1"/>
                </a:lnTo>
                <a:lnTo>
                  <a:pt x="0" y="2"/>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8" name="Google Shape;3148;p147"/>
          <p:cNvSpPr/>
          <p:nvPr/>
        </p:nvSpPr>
        <p:spPr>
          <a:xfrm>
            <a:off x="8909050" y="2984500"/>
            <a:ext cx="133350" cy="33337"/>
          </a:xfrm>
          <a:custGeom>
            <a:rect b="b" l="l" r="r" t="t"/>
            <a:pathLst>
              <a:path extrusionOk="0" h="21" w="63">
                <a:moveTo>
                  <a:pt x="0" y="21"/>
                </a:moveTo>
                <a:lnTo>
                  <a:pt x="63" y="10"/>
                </a:lnTo>
                <a:lnTo>
                  <a:pt x="0" y="0"/>
                </a:lnTo>
                <a:lnTo>
                  <a:pt x="0" y="10"/>
                </a:lnTo>
                <a:lnTo>
                  <a:pt x="0" y="2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49" name="Google Shape;3149;p147"/>
          <p:cNvCxnSpPr/>
          <p:nvPr/>
        </p:nvCxnSpPr>
        <p:spPr>
          <a:xfrm flipH="1">
            <a:off x="8553450" y="3000375"/>
            <a:ext cx="355600" cy="1587"/>
          </a:xfrm>
          <a:prstGeom prst="straightConnector1">
            <a:avLst/>
          </a:prstGeom>
          <a:noFill/>
          <a:ln cap="flat" cmpd="sng" w="17450">
            <a:solidFill>
              <a:srgbClr val="000000"/>
            </a:solidFill>
            <a:prstDash val="solid"/>
            <a:miter lim="800000"/>
            <a:headEnd len="sm" w="sm" type="none"/>
            <a:tailEnd len="sm" w="sm" type="none"/>
          </a:ln>
        </p:spPr>
      </p:cxnSp>
      <p:sp>
        <p:nvSpPr>
          <p:cNvPr id="3150" name="Google Shape;3150;p147"/>
          <p:cNvSpPr txBox="1"/>
          <p:nvPr/>
        </p:nvSpPr>
        <p:spPr>
          <a:xfrm>
            <a:off x="7954962" y="3582987"/>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3151" name="Google Shape;3151;p147"/>
          <p:cNvSpPr/>
          <p:nvPr/>
        </p:nvSpPr>
        <p:spPr>
          <a:xfrm>
            <a:off x="7910512" y="4367212"/>
            <a:ext cx="109537" cy="84137"/>
          </a:xfrm>
          <a:custGeom>
            <a:rect b="b" l="l" r="r" t="t"/>
            <a:pathLst>
              <a:path extrusionOk="0" h="5" w="5">
                <a:moveTo>
                  <a:pt x="0" y="2"/>
                </a:moveTo>
                <a:lnTo>
                  <a:pt x="5" y="5"/>
                </a:lnTo>
                <a:lnTo>
                  <a:pt x="1" y="0"/>
                </a:lnTo>
                <a:lnTo>
                  <a:pt x="0" y="1"/>
                </a:lnTo>
                <a:lnTo>
                  <a:pt x="0" y="2"/>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2" name="Google Shape;3152;p147"/>
          <p:cNvSpPr/>
          <p:nvPr/>
        </p:nvSpPr>
        <p:spPr>
          <a:xfrm>
            <a:off x="7910512" y="4367212"/>
            <a:ext cx="109537" cy="84137"/>
          </a:xfrm>
          <a:custGeom>
            <a:rect b="b" l="l" r="r" t="t"/>
            <a:pathLst>
              <a:path extrusionOk="0" h="53" w="52">
                <a:moveTo>
                  <a:pt x="0" y="21"/>
                </a:moveTo>
                <a:lnTo>
                  <a:pt x="52" y="53"/>
                </a:lnTo>
                <a:lnTo>
                  <a:pt x="10" y="0"/>
                </a:lnTo>
                <a:lnTo>
                  <a:pt x="0" y="11"/>
                </a:lnTo>
                <a:lnTo>
                  <a:pt x="0" y="2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53" name="Google Shape;3153;p147"/>
          <p:cNvCxnSpPr/>
          <p:nvPr/>
        </p:nvCxnSpPr>
        <p:spPr>
          <a:xfrm rot="10800000">
            <a:off x="7018337" y="3851275"/>
            <a:ext cx="892175" cy="533400"/>
          </a:xfrm>
          <a:prstGeom prst="straightConnector1">
            <a:avLst/>
          </a:prstGeom>
          <a:noFill/>
          <a:ln cap="flat" cmpd="sng" w="17450">
            <a:solidFill>
              <a:srgbClr val="000000"/>
            </a:solidFill>
            <a:prstDash val="solid"/>
            <a:miter lim="800000"/>
            <a:headEnd len="sm" w="sm" type="none"/>
            <a:tailEnd len="sm" w="sm" type="none"/>
          </a:ln>
        </p:spPr>
      </p:cxnSp>
      <p:sp>
        <p:nvSpPr>
          <p:cNvPr id="3154" name="Google Shape;3154;p147"/>
          <p:cNvSpPr txBox="1"/>
          <p:nvPr/>
        </p:nvSpPr>
        <p:spPr>
          <a:xfrm>
            <a:off x="7065962" y="4051300"/>
            <a:ext cx="933450" cy="2159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5" name="Google Shape;3155;p147"/>
          <p:cNvSpPr txBox="1"/>
          <p:nvPr/>
        </p:nvSpPr>
        <p:spPr>
          <a:xfrm>
            <a:off x="7199312" y="4049712"/>
            <a:ext cx="936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156" name="Google Shape;3156;p147"/>
          <p:cNvSpPr txBox="1"/>
          <p:nvPr/>
        </p:nvSpPr>
        <p:spPr>
          <a:xfrm>
            <a:off x="7308850" y="4049712"/>
            <a:ext cx="2476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orw</a:t>
            </a:r>
            <a:endParaRPr b="0" i="0" sz="1400" u="none" cap="none" strike="noStrike">
              <a:solidFill>
                <a:srgbClr val="000000"/>
              </a:solidFill>
              <a:latin typeface="Arial"/>
              <a:ea typeface="Arial"/>
              <a:cs typeface="Arial"/>
              <a:sym typeface="Arial"/>
            </a:endParaRPr>
          </a:p>
        </p:txBody>
      </p:sp>
      <p:sp>
        <p:nvSpPr>
          <p:cNvPr id="3157" name="Google Shape;3157;p147"/>
          <p:cNvSpPr txBox="1"/>
          <p:nvPr/>
        </p:nvSpPr>
        <p:spPr>
          <a:xfrm>
            <a:off x="7620000" y="4049712"/>
            <a:ext cx="2206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ard</a:t>
            </a:r>
            <a:endParaRPr b="0" i="0" sz="1400" u="none" cap="none" strike="noStrike">
              <a:solidFill>
                <a:srgbClr val="000000"/>
              </a:solidFill>
              <a:latin typeface="Arial"/>
              <a:ea typeface="Arial"/>
              <a:cs typeface="Arial"/>
              <a:sym typeface="Arial"/>
            </a:endParaRPr>
          </a:p>
        </p:txBody>
      </p:sp>
      <p:sp>
        <p:nvSpPr>
          <p:cNvPr id="3158" name="Google Shape;3158;p147"/>
          <p:cNvSpPr txBox="1"/>
          <p:nvPr/>
        </p:nvSpPr>
        <p:spPr>
          <a:xfrm>
            <a:off x="6484937" y="3500437"/>
            <a:ext cx="1046162"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ngfind.com-kingpin-png-4152286 (1).png" id="3159" name="Google Shape;3159;p147"/>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3" name="Shape 3163"/>
        <p:cNvGrpSpPr/>
        <p:nvPr/>
      </p:nvGrpSpPr>
      <p:grpSpPr>
        <a:xfrm>
          <a:off x="0" y="0"/>
          <a:ext cx="0" cy="0"/>
          <a:chOff x="0" y="0"/>
          <a:chExt cx="0" cy="0"/>
        </a:xfrm>
      </p:grpSpPr>
      <p:sp>
        <p:nvSpPr>
          <p:cNvPr id="3164" name="Google Shape;3164;p14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165" name="Google Shape;3165;p148"/>
          <p:cNvSpPr txBox="1"/>
          <p:nvPr/>
        </p:nvSpPr>
        <p:spPr>
          <a:xfrm>
            <a:off x="2381250" y="1071562"/>
            <a:ext cx="93345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SIMPLE ADDRESSING MODE</a:t>
            </a:r>
            <a:endParaRPr b="0" i="0" sz="1400" u="none" cap="none" strike="noStrike">
              <a:solidFill>
                <a:srgbClr val="000000"/>
              </a:solidFill>
              <a:latin typeface="Arial"/>
              <a:ea typeface="Arial"/>
              <a:cs typeface="Arial"/>
              <a:sym typeface="Arial"/>
            </a:endParaRPr>
          </a:p>
        </p:txBody>
      </p:sp>
      <p:sp>
        <p:nvSpPr>
          <p:cNvPr id="3166" name="Google Shape;3166;p148"/>
          <p:cNvSpPr txBox="1"/>
          <p:nvPr/>
        </p:nvSpPr>
        <p:spPr>
          <a:xfrm>
            <a:off x="476250" y="1857375"/>
            <a:ext cx="3619500"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Add  #X, R1, R2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Load  (R2), R2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Load  (R2), R2</a:t>
            </a:r>
            <a:endParaRPr b="0" i="0" sz="1400" u="none" cap="none" strike="noStrike">
              <a:solidFill>
                <a:srgbClr val="000000"/>
              </a:solidFill>
              <a:latin typeface="Arial"/>
              <a:ea typeface="Arial"/>
              <a:cs typeface="Arial"/>
              <a:sym typeface="Arial"/>
            </a:endParaRPr>
          </a:p>
        </p:txBody>
      </p:sp>
      <p:sp>
        <p:nvSpPr>
          <p:cNvPr id="3167" name="Google Shape;3167;p148"/>
          <p:cNvSpPr/>
          <p:nvPr/>
        </p:nvSpPr>
        <p:spPr>
          <a:xfrm>
            <a:off x="7910512" y="5595937"/>
            <a:ext cx="133350" cy="66675"/>
          </a:xfrm>
          <a:custGeom>
            <a:rect b="b" l="l" r="r" t="t"/>
            <a:pathLst>
              <a:path extrusionOk="0" h="4" w="6">
                <a:moveTo>
                  <a:pt x="0" y="3"/>
                </a:moveTo>
                <a:lnTo>
                  <a:pt x="6" y="4"/>
                </a:lnTo>
                <a:lnTo>
                  <a:pt x="1" y="0"/>
                </a:lnTo>
                <a:lnTo>
                  <a:pt x="1" y="2"/>
                </a:lnTo>
                <a:lnTo>
                  <a:pt x="0" y="3"/>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8" name="Google Shape;3168;p148"/>
          <p:cNvSpPr/>
          <p:nvPr/>
        </p:nvSpPr>
        <p:spPr>
          <a:xfrm>
            <a:off x="7910512" y="5595937"/>
            <a:ext cx="133350" cy="66675"/>
          </a:xfrm>
          <a:custGeom>
            <a:rect b="b" l="l" r="r" t="t"/>
            <a:pathLst>
              <a:path extrusionOk="0" h="42" w="63">
                <a:moveTo>
                  <a:pt x="0" y="32"/>
                </a:moveTo>
                <a:lnTo>
                  <a:pt x="63" y="42"/>
                </a:lnTo>
                <a:lnTo>
                  <a:pt x="11" y="0"/>
                </a:lnTo>
                <a:lnTo>
                  <a:pt x="11" y="21"/>
                </a:lnTo>
                <a:lnTo>
                  <a:pt x="0" y="32"/>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69" name="Google Shape;3169;p148"/>
          <p:cNvCxnSpPr/>
          <p:nvPr/>
        </p:nvCxnSpPr>
        <p:spPr>
          <a:xfrm rot="10800000">
            <a:off x="7042150" y="5280025"/>
            <a:ext cx="890587" cy="333375"/>
          </a:xfrm>
          <a:prstGeom prst="straightConnector1">
            <a:avLst/>
          </a:prstGeom>
          <a:noFill/>
          <a:ln cap="flat" cmpd="sng" w="17450">
            <a:solidFill>
              <a:srgbClr val="000000"/>
            </a:solidFill>
            <a:prstDash val="solid"/>
            <a:miter lim="800000"/>
            <a:headEnd len="sm" w="sm" type="none"/>
            <a:tailEnd len="sm" w="sm" type="none"/>
          </a:ln>
        </p:spPr>
      </p:cxnSp>
      <p:sp>
        <p:nvSpPr>
          <p:cNvPr id="3170" name="Google Shape;3170;p148"/>
          <p:cNvSpPr/>
          <p:nvPr/>
        </p:nvSpPr>
        <p:spPr>
          <a:xfrm>
            <a:off x="5842000" y="4095750"/>
            <a:ext cx="133350" cy="66675"/>
          </a:xfrm>
          <a:custGeom>
            <a:rect b="b" l="l" r="r" t="t"/>
            <a:pathLst>
              <a:path extrusionOk="0" h="4" w="6">
                <a:moveTo>
                  <a:pt x="0" y="3"/>
                </a:moveTo>
                <a:lnTo>
                  <a:pt x="6" y="4"/>
                </a:lnTo>
                <a:lnTo>
                  <a:pt x="1" y="0"/>
                </a:lnTo>
                <a:lnTo>
                  <a:pt x="0" y="2"/>
                </a:lnTo>
                <a:lnTo>
                  <a:pt x="0" y="3"/>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1" name="Google Shape;3171;p148"/>
          <p:cNvSpPr/>
          <p:nvPr/>
        </p:nvSpPr>
        <p:spPr>
          <a:xfrm>
            <a:off x="5842000" y="4095750"/>
            <a:ext cx="133350" cy="66675"/>
          </a:xfrm>
          <a:custGeom>
            <a:rect b="b" l="l" r="r" t="t"/>
            <a:pathLst>
              <a:path extrusionOk="0" h="42" w="63">
                <a:moveTo>
                  <a:pt x="0" y="31"/>
                </a:moveTo>
                <a:lnTo>
                  <a:pt x="63" y="42"/>
                </a:lnTo>
                <a:lnTo>
                  <a:pt x="11" y="0"/>
                </a:lnTo>
                <a:lnTo>
                  <a:pt x="0" y="21"/>
                </a:lnTo>
                <a:lnTo>
                  <a:pt x="0"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172" name="Google Shape;3172;p148"/>
          <p:cNvCxnSpPr/>
          <p:nvPr/>
        </p:nvCxnSpPr>
        <p:spPr>
          <a:xfrm rot="10800000">
            <a:off x="4953000" y="3778250"/>
            <a:ext cx="889000" cy="333375"/>
          </a:xfrm>
          <a:prstGeom prst="straightConnector1">
            <a:avLst/>
          </a:prstGeom>
          <a:noFill/>
          <a:ln cap="flat" cmpd="sng" w="17450">
            <a:solidFill>
              <a:srgbClr val="000000"/>
            </a:solidFill>
            <a:prstDash val="solid"/>
            <a:miter lim="800000"/>
            <a:headEnd len="sm" w="sm" type="none"/>
            <a:tailEnd len="sm" w="sm" type="none"/>
          </a:ln>
        </p:spPr>
      </p:cxnSp>
      <p:sp>
        <p:nvSpPr>
          <p:cNvPr id="3173" name="Google Shape;3173;p148"/>
          <p:cNvSpPr txBox="1"/>
          <p:nvPr/>
        </p:nvSpPr>
        <p:spPr>
          <a:xfrm>
            <a:off x="4443412" y="3429000"/>
            <a:ext cx="1042987" cy="349250"/>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4" name="Google Shape;3174;p148"/>
          <p:cNvSpPr txBox="1"/>
          <p:nvPr/>
        </p:nvSpPr>
        <p:spPr>
          <a:xfrm>
            <a:off x="4621212" y="3494087"/>
            <a:ext cx="10160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175" name="Google Shape;3175;p148"/>
          <p:cNvSpPr txBox="1"/>
          <p:nvPr/>
        </p:nvSpPr>
        <p:spPr>
          <a:xfrm>
            <a:off x="4730750" y="3494087"/>
            <a:ext cx="1333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76" name="Google Shape;3176;p148"/>
          <p:cNvSpPr txBox="1"/>
          <p:nvPr/>
        </p:nvSpPr>
        <p:spPr>
          <a:xfrm>
            <a:off x="4932362" y="3494087"/>
            <a:ext cx="28098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3177" name="Google Shape;3177;p148"/>
          <p:cNvSpPr txBox="1"/>
          <p:nvPr/>
        </p:nvSpPr>
        <p:spPr>
          <a:xfrm>
            <a:off x="2351087" y="3429000"/>
            <a:ext cx="1046162" cy="349250"/>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8" name="Google Shape;3178;p148"/>
          <p:cNvSpPr txBox="1"/>
          <p:nvPr/>
        </p:nvSpPr>
        <p:spPr>
          <a:xfrm>
            <a:off x="3397250" y="3429000"/>
            <a:ext cx="1046162" cy="349250"/>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9" name="Google Shape;3179;p148"/>
          <p:cNvSpPr txBox="1"/>
          <p:nvPr/>
        </p:nvSpPr>
        <p:spPr>
          <a:xfrm>
            <a:off x="5486400" y="3429000"/>
            <a:ext cx="1022350" cy="349250"/>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0" name="Google Shape;3180;p148"/>
          <p:cNvSpPr txBox="1"/>
          <p:nvPr/>
        </p:nvSpPr>
        <p:spPr>
          <a:xfrm>
            <a:off x="3397250" y="4178300"/>
            <a:ext cx="1046162"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1" name="Google Shape;3181;p148"/>
          <p:cNvSpPr txBox="1"/>
          <p:nvPr/>
        </p:nvSpPr>
        <p:spPr>
          <a:xfrm>
            <a:off x="4443412" y="4178300"/>
            <a:ext cx="1042987"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2" name="Google Shape;3182;p148"/>
          <p:cNvSpPr txBox="1"/>
          <p:nvPr/>
        </p:nvSpPr>
        <p:spPr>
          <a:xfrm>
            <a:off x="5486400" y="4178300"/>
            <a:ext cx="1022350"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3" name="Google Shape;3183;p148"/>
          <p:cNvSpPr txBox="1"/>
          <p:nvPr/>
        </p:nvSpPr>
        <p:spPr>
          <a:xfrm>
            <a:off x="6508750" y="4178300"/>
            <a:ext cx="1046162"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4" name="Google Shape;3184;p148"/>
          <p:cNvSpPr txBox="1"/>
          <p:nvPr/>
        </p:nvSpPr>
        <p:spPr>
          <a:xfrm>
            <a:off x="4443412" y="4929187"/>
            <a:ext cx="1042987"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5" name="Google Shape;3185;p148"/>
          <p:cNvSpPr txBox="1"/>
          <p:nvPr/>
        </p:nvSpPr>
        <p:spPr>
          <a:xfrm>
            <a:off x="5486400" y="4929187"/>
            <a:ext cx="1022350"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6" name="Google Shape;3186;p148"/>
          <p:cNvSpPr txBox="1"/>
          <p:nvPr/>
        </p:nvSpPr>
        <p:spPr>
          <a:xfrm>
            <a:off x="6508750" y="4929187"/>
            <a:ext cx="1046162"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7" name="Google Shape;3187;p148"/>
          <p:cNvSpPr txBox="1"/>
          <p:nvPr/>
        </p:nvSpPr>
        <p:spPr>
          <a:xfrm>
            <a:off x="7554912" y="4929187"/>
            <a:ext cx="1044575"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8" name="Google Shape;3188;p148"/>
          <p:cNvSpPr txBox="1"/>
          <p:nvPr/>
        </p:nvSpPr>
        <p:spPr>
          <a:xfrm>
            <a:off x="5486400" y="5695950"/>
            <a:ext cx="1022350"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9" name="Google Shape;3189;p148"/>
          <p:cNvSpPr txBox="1"/>
          <p:nvPr/>
        </p:nvSpPr>
        <p:spPr>
          <a:xfrm>
            <a:off x="6508750" y="5695950"/>
            <a:ext cx="1046162"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0" name="Google Shape;3190;p148"/>
          <p:cNvSpPr txBox="1"/>
          <p:nvPr/>
        </p:nvSpPr>
        <p:spPr>
          <a:xfrm>
            <a:off x="7554912" y="5695950"/>
            <a:ext cx="1044575"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1" name="Google Shape;3191;p148"/>
          <p:cNvSpPr txBox="1"/>
          <p:nvPr/>
        </p:nvSpPr>
        <p:spPr>
          <a:xfrm>
            <a:off x="2819400" y="3494087"/>
            <a:ext cx="952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192" name="Google Shape;3192;p148"/>
          <p:cNvSpPr txBox="1"/>
          <p:nvPr/>
        </p:nvSpPr>
        <p:spPr>
          <a:xfrm>
            <a:off x="3841750" y="3494087"/>
            <a:ext cx="1111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193" name="Google Shape;3193;p148"/>
          <p:cNvSpPr txBox="1"/>
          <p:nvPr/>
        </p:nvSpPr>
        <p:spPr>
          <a:xfrm>
            <a:off x="3862387" y="4244975"/>
            <a:ext cx="952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194" name="Google Shape;3194;p148"/>
          <p:cNvSpPr txBox="1"/>
          <p:nvPr/>
        </p:nvSpPr>
        <p:spPr>
          <a:xfrm>
            <a:off x="4908550" y="4995862"/>
            <a:ext cx="952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195" name="Google Shape;3195;p148"/>
          <p:cNvSpPr txBox="1"/>
          <p:nvPr/>
        </p:nvSpPr>
        <p:spPr>
          <a:xfrm>
            <a:off x="5930900" y="5762625"/>
            <a:ext cx="952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3196" name="Google Shape;3196;p148"/>
          <p:cNvSpPr txBox="1"/>
          <p:nvPr/>
        </p:nvSpPr>
        <p:spPr>
          <a:xfrm>
            <a:off x="6977062" y="5762625"/>
            <a:ext cx="10953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197" name="Google Shape;3197;p148"/>
          <p:cNvSpPr txBox="1"/>
          <p:nvPr/>
        </p:nvSpPr>
        <p:spPr>
          <a:xfrm>
            <a:off x="4887912" y="4244975"/>
            <a:ext cx="10953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198" name="Google Shape;3198;p148"/>
          <p:cNvSpPr txBox="1"/>
          <p:nvPr/>
        </p:nvSpPr>
        <p:spPr>
          <a:xfrm>
            <a:off x="5930900" y="4995862"/>
            <a:ext cx="1111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199" name="Google Shape;3199;p148"/>
          <p:cNvSpPr txBox="1"/>
          <p:nvPr/>
        </p:nvSpPr>
        <p:spPr>
          <a:xfrm>
            <a:off x="8021637" y="5762625"/>
            <a:ext cx="10318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3200" name="Google Shape;3200;p148"/>
          <p:cNvSpPr txBox="1"/>
          <p:nvPr/>
        </p:nvSpPr>
        <p:spPr>
          <a:xfrm>
            <a:off x="5599112" y="4244975"/>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201" name="Google Shape;3201;p148"/>
          <p:cNvSpPr txBox="1"/>
          <p:nvPr/>
        </p:nvSpPr>
        <p:spPr>
          <a:xfrm>
            <a:off x="5776912" y="4244975"/>
            <a:ext cx="1317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202" name="Google Shape;3202;p148"/>
          <p:cNvSpPr txBox="1"/>
          <p:nvPr/>
        </p:nvSpPr>
        <p:spPr>
          <a:xfrm>
            <a:off x="5954712" y="4244975"/>
            <a:ext cx="32543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3203" name="Google Shape;3203;p148"/>
          <p:cNvSpPr txBox="1"/>
          <p:nvPr/>
        </p:nvSpPr>
        <p:spPr>
          <a:xfrm>
            <a:off x="6577012" y="4995862"/>
            <a:ext cx="18891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204" name="Google Shape;3204;p148"/>
          <p:cNvSpPr txBox="1"/>
          <p:nvPr/>
        </p:nvSpPr>
        <p:spPr>
          <a:xfrm>
            <a:off x="6819900" y="4995862"/>
            <a:ext cx="1333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205" name="Google Shape;3205;p148"/>
          <p:cNvSpPr txBox="1"/>
          <p:nvPr/>
        </p:nvSpPr>
        <p:spPr>
          <a:xfrm>
            <a:off x="6997700" y="4995862"/>
            <a:ext cx="36830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3206" name="Google Shape;3206;p148"/>
          <p:cNvSpPr txBox="1"/>
          <p:nvPr/>
        </p:nvSpPr>
        <p:spPr>
          <a:xfrm>
            <a:off x="1817687" y="3494087"/>
            <a:ext cx="273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sp>
        <p:nvSpPr>
          <p:cNvPr id="3207" name="Google Shape;3207;p148"/>
          <p:cNvSpPr txBox="1"/>
          <p:nvPr/>
        </p:nvSpPr>
        <p:spPr>
          <a:xfrm>
            <a:off x="1817687" y="4244975"/>
            <a:ext cx="339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Load</a:t>
            </a:r>
            <a:endParaRPr b="0" i="0" sz="1400" u="none" cap="none" strike="noStrike">
              <a:solidFill>
                <a:srgbClr val="000000"/>
              </a:solidFill>
              <a:latin typeface="Arial"/>
              <a:ea typeface="Arial"/>
              <a:cs typeface="Arial"/>
              <a:sym typeface="Arial"/>
            </a:endParaRPr>
          </a:p>
        </p:txBody>
      </p:sp>
      <p:sp>
        <p:nvSpPr>
          <p:cNvPr id="3208" name="Google Shape;3208;p148"/>
          <p:cNvSpPr txBox="1"/>
          <p:nvPr/>
        </p:nvSpPr>
        <p:spPr>
          <a:xfrm>
            <a:off x="1817687" y="4995862"/>
            <a:ext cx="339725"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Load</a:t>
            </a:r>
            <a:endParaRPr b="0" i="0" sz="1400" u="none" cap="none" strike="noStrike">
              <a:solidFill>
                <a:srgbClr val="000000"/>
              </a:solidFill>
              <a:latin typeface="Arial"/>
              <a:ea typeface="Arial"/>
              <a:cs typeface="Arial"/>
              <a:sym typeface="Arial"/>
            </a:endParaRPr>
          </a:p>
        </p:txBody>
      </p:sp>
      <p:sp>
        <p:nvSpPr>
          <p:cNvPr id="3209" name="Google Shape;3209;p148"/>
          <p:cNvSpPr txBox="1"/>
          <p:nvPr/>
        </p:nvSpPr>
        <p:spPr>
          <a:xfrm>
            <a:off x="1817687" y="5762625"/>
            <a:ext cx="1968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Ne</a:t>
            </a:r>
            <a:endParaRPr b="0" i="0" sz="1400" u="none" cap="none" strike="noStrike">
              <a:solidFill>
                <a:srgbClr val="000000"/>
              </a:solidFill>
              <a:latin typeface="Arial"/>
              <a:ea typeface="Arial"/>
              <a:cs typeface="Arial"/>
              <a:sym typeface="Arial"/>
            </a:endParaRPr>
          </a:p>
        </p:txBody>
      </p:sp>
      <p:sp>
        <p:nvSpPr>
          <p:cNvPr id="3210" name="Google Shape;3210;p148"/>
          <p:cNvSpPr txBox="1"/>
          <p:nvPr/>
        </p:nvSpPr>
        <p:spPr>
          <a:xfrm>
            <a:off x="2052637" y="5762625"/>
            <a:ext cx="86360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xt instruction</a:t>
            </a:r>
            <a:endParaRPr b="0" i="0" sz="1400" u="none" cap="none" strike="noStrike">
              <a:solidFill>
                <a:srgbClr val="000000"/>
              </a:solidFill>
              <a:latin typeface="Arial"/>
              <a:ea typeface="Arial"/>
              <a:cs typeface="Arial"/>
              <a:sym typeface="Arial"/>
            </a:endParaRPr>
          </a:p>
        </p:txBody>
      </p:sp>
      <p:sp>
        <p:nvSpPr>
          <p:cNvPr id="3211" name="Google Shape;3211;p148"/>
          <p:cNvSpPr txBox="1"/>
          <p:nvPr/>
        </p:nvSpPr>
        <p:spPr>
          <a:xfrm>
            <a:off x="4443412" y="6396037"/>
            <a:ext cx="191611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(b) Simple addressing mode</a:t>
            </a:r>
            <a:endParaRPr b="0" i="0" sz="1400" u="none" cap="none" strike="noStrike">
              <a:solidFill>
                <a:srgbClr val="000000"/>
              </a:solidFill>
              <a:latin typeface="Arial"/>
              <a:ea typeface="Arial"/>
              <a:cs typeface="Arial"/>
              <a:sym typeface="Arial"/>
            </a:endParaRPr>
          </a:p>
        </p:txBody>
      </p:sp>
      <p:sp>
        <p:nvSpPr>
          <p:cNvPr id="3212" name="Google Shape;3212;p148"/>
          <p:cNvSpPr txBox="1"/>
          <p:nvPr/>
        </p:nvSpPr>
        <p:spPr>
          <a:xfrm>
            <a:off x="8599487" y="5695950"/>
            <a:ext cx="1044575" cy="350837"/>
          </a:xfrm>
          <a:prstGeom prst="rect">
            <a:avLst/>
          </a:prstGeom>
          <a:noFill/>
          <a:ln cap="flat" cmpd="sng" w="17450">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3" name="Google Shape;3213;p148"/>
          <p:cNvSpPr txBox="1"/>
          <p:nvPr/>
        </p:nvSpPr>
        <p:spPr>
          <a:xfrm>
            <a:off x="9021762" y="5762625"/>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3214" name="Google Shape;3214;p148"/>
          <p:cNvSpPr txBox="1"/>
          <p:nvPr/>
        </p:nvSpPr>
        <p:spPr>
          <a:xfrm>
            <a:off x="5910262" y="3494087"/>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3215" name="Google Shape;3215;p148"/>
          <p:cNvSpPr txBox="1"/>
          <p:nvPr/>
        </p:nvSpPr>
        <p:spPr>
          <a:xfrm>
            <a:off x="6953250" y="4244975"/>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3216" name="Google Shape;3216;p148"/>
          <p:cNvSpPr txBox="1"/>
          <p:nvPr/>
        </p:nvSpPr>
        <p:spPr>
          <a:xfrm>
            <a:off x="7977187" y="4995862"/>
            <a:ext cx="14605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3217" name="Google Shape;3217;p148"/>
          <p:cNvSpPr/>
          <p:nvPr/>
        </p:nvSpPr>
        <p:spPr>
          <a:xfrm>
            <a:off x="6888162" y="4845050"/>
            <a:ext cx="133350" cy="66675"/>
          </a:xfrm>
          <a:custGeom>
            <a:rect b="b" l="l" r="r" t="t"/>
            <a:pathLst>
              <a:path extrusionOk="0" h="4" w="6">
                <a:moveTo>
                  <a:pt x="0" y="3"/>
                </a:moveTo>
                <a:lnTo>
                  <a:pt x="6" y="4"/>
                </a:lnTo>
                <a:lnTo>
                  <a:pt x="1" y="0"/>
                </a:lnTo>
                <a:lnTo>
                  <a:pt x="0" y="2"/>
                </a:lnTo>
                <a:lnTo>
                  <a:pt x="0" y="3"/>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8" name="Google Shape;3218;p148"/>
          <p:cNvSpPr/>
          <p:nvPr/>
        </p:nvSpPr>
        <p:spPr>
          <a:xfrm>
            <a:off x="6888162" y="4845050"/>
            <a:ext cx="133350" cy="66675"/>
          </a:xfrm>
          <a:custGeom>
            <a:rect b="b" l="l" r="r" t="t"/>
            <a:pathLst>
              <a:path extrusionOk="0" h="42" w="63">
                <a:moveTo>
                  <a:pt x="0" y="32"/>
                </a:moveTo>
                <a:lnTo>
                  <a:pt x="63" y="42"/>
                </a:lnTo>
                <a:lnTo>
                  <a:pt x="10" y="0"/>
                </a:lnTo>
                <a:lnTo>
                  <a:pt x="0" y="21"/>
                </a:lnTo>
                <a:lnTo>
                  <a:pt x="0" y="32"/>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219" name="Google Shape;3219;p148"/>
          <p:cNvCxnSpPr/>
          <p:nvPr/>
        </p:nvCxnSpPr>
        <p:spPr>
          <a:xfrm rot="10800000">
            <a:off x="5999162" y="4529137"/>
            <a:ext cx="889000" cy="333375"/>
          </a:xfrm>
          <a:prstGeom prst="straightConnector1">
            <a:avLst/>
          </a:prstGeom>
          <a:noFill/>
          <a:ln cap="flat" cmpd="sng" w="17450">
            <a:solidFill>
              <a:srgbClr val="000000"/>
            </a:solidFill>
            <a:prstDash val="solid"/>
            <a:miter lim="800000"/>
            <a:headEnd len="sm" w="sm" type="none"/>
            <a:tailEnd len="sm" w="sm" type="none"/>
          </a:ln>
        </p:spPr>
      </p:cxnSp>
      <p:pic>
        <p:nvPicPr>
          <p:cNvPr descr="pngfind.com-kingpin-png-4152286 (1).png" id="3220" name="Google Shape;3220;p14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4" name="Shape 3224"/>
        <p:cNvGrpSpPr/>
        <p:nvPr/>
      </p:nvGrpSpPr>
      <p:grpSpPr>
        <a:xfrm>
          <a:off x="0" y="0"/>
          <a:ext cx="0" cy="0"/>
          <a:chOff x="0" y="0"/>
          <a:chExt cx="0" cy="0"/>
        </a:xfrm>
      </p:grpSpPr>
      <p:sp>
        <p:nvSpPr>
          <p:cNvPr id="3225" name="Google Shape;3225;p14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226" name="Google Shape;3226;p149"/>
          <p:cNvSpPr txBox="1"/>
          <p:nvPr/>
        </p:nvSpPr>
        <p:spPr>
          <a:xfrm>
            <a:off x="3238500" y="928687"/>
            <a:ext cx="828675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ADDRESSING MODES</a:t>
            </a:r>
            <a:endParaRPr b="0" i="0" sz="1400" u="none" cap="none" strike="noStrike">
              <a:solidFill>
                <a:srgbClr val="000000"/>
              </a:solidFill>
              <a:latin typeface="Arial"/>
              <a:ea typeface="Arial"/>
              <a:cs typeface="Arial"/>
              <a:sym typeface="Arial"/>
            </a:endParaRPr>
          </a:p>
        </p:txBody>
      </p:sp>
      <p:sp>
        <p:nvSpPr>
          <p:cNvPr id="3227" name="Google Shape;3227;p149"/>
          <p:cNvSpPr txBox="1"/>
          <p:nvPr/>
        </p:nvSpPr>
        <p:spPr>
          <a:xfrm>
            <a:off x="476250" y="1997075"/>
            <a:ext cx="11334750" cy="35401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In a pipelined processor, complex addressing modes do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not necessarily lead to faster execution.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Advantage: reducing the number of instructions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program space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Disadvantage: cause pipeline to stall / more hardware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to decode / not convenient for compiler to work with</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Conclusion: complex addressing modes are not suitable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for pipelined execution.</a:t>
            </a:r>
            <a:endParaRPr b="0" i="0" sz="1400" u="none" cap="none" strike="noStrike">
              <a:solidFill>
                <a:srgbClr val="000000"/>
              </a:solidFill>
              <a:latin typeface="Arial"/>
              <a:ea typeface="Arial"/>
              <a:cs typeface="Arial"/>
              <a:sym typeface="Arial"/>
            </a:endParaRPr>
          </a:p>
        </p:txBody>
      </p:sp>
      <p:pic>
        <p:nvPicPr>
          <p:cNvPr descr="pngfind.com-kingpin-png-4152286 (1).png" id="3228" name="Google Shape;3228;p149"/>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2" name="Shape 3232"/>
        <p:cNvGrpSpPr/>
        <p:nvPr/>
      </p:nvGrpSpPr>
      <p:grpSpPr>
        <a:xfrm>
          <a:off x="0" y="0"/>
          <a:ext cx="0" cy="0"/>
          <a:chOff x="0" y="0"/>
          <a:chExt cx="0" cy="0"/>
        </a:xfrm>
      </p:grpSpPr>
      <p:sp>
        <p:nvSpPr>
          <p:cNvPr id="3233" name="Google Shape;3233;p15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234" name="Google Shape;3234;p150"/>
          <p:cNvSpPr txBox="1"/>
          <p:nvPr/>
        </p:nvSpPr>
        <p:spPr>
          <a:xfrm>
            <a:off x="3429000" y="1071562"/>
            <a:ext cx="76200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ADDRESSING MODES</a:t>
            </a:r>
            <a:endParaRPr b="0" i="0" sz="1400" u="none" cap="none" strike="noStrike">
              <a:solidFill>
                <a:srgbClr val="000000"/>
              </a:solidFill>
              <a:latin typeface="Arial"/>
              <a:ea typeface="Arial"/>
              <a:cs typeface="Arial"/>
              <a:sym typeface="Arial"/>
            </a:endParaRPr>
          </a:p>
        </p:txBody>
      </p:sp>
      <p:sp>
        <p:nvSpPr>
          <p:cNvPr id="3235" name="Google Shape;3235;p150"/>
          <p:cNvSpPr txBox="1"/>
          <p:nvPr/>
        </p:nvSpPr>
        <p:spPr>
          <a:xfrm>
            <a:off x="381000" y="2000250"/>
            <a:ext cx="11430000" cy="35401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Good addressing modes should have: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Access to an operand does not require more than 	  one access to the memory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Only load and store instruction access memory 	  	  operands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 The addressing modes used do not have side 	 	  effects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Register, register indirect, index</a:t>
            </a:r>
            <a:endParaRPr b="0" i="0" sz="1400" u="none" cap="none" strike="noStrike">
              <a:solidFill>
                <a:srgbClr val="000000"/>
              </a:solidFill>
              <a:latin typeface="Arial"/>
              <a:ea typeface="Arial"/>
              <a:cs typeface="Arial"/>
              <a:sym typeface="Arial"/>
            </a:endParaRPr>
          </a:p>
        </p:txBody>
      </p:sp>
      <p:pic>
        <p:nvPicPr>
          <p:cNvPr descr="pngfind.com-kingpin-png-4152286 (1).png" id="3236" name="Google Shape;3236;p15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0" name="Shape 3240"/>
        <p:cNvGrpSpPr/>
        <p:nvPr/>
      </p:nvGrpSpPr>
      <p:grpSpPr>
        <a:xfrm>
          <a:off x="0" y="0"/>
          <a:ext cx="0" cy="0"/>
          <a:chOff x="0" y="0"/>
          <a:chExt cx="0" cy="0"/>
        </a:xfrm>
      </p:grpSpPr>
      <p:sp>
        <p:nvSpPr>
          <p:cNvPr id="3241" name="Google Shape;3241;p15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242" name="Google Shape;3242;p151"/>
          <p:cNvSpPr txBox="1"/>
          <p:nvPr/>
        </p:nvSpPr>
        <p:spPr>
          <a:xfrm>
            <a:off x="2667000" y="1071562"/>
            <a:ext cx="752475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CONDITIONAL CODES</a:t>
            </a:r>
            <a:endParaRPr b="0" i="0" sz="1400" u="none" cap="none" strike="noStrike">
              <a:solidFill>
                <a:srgbClr val="000000"/>
              </a:solidFill>
              <a:latin typeface="Arial"/>
              <a:ea typeface="Arial"/>
              <a:cs typeface="Arial"/>
              <a:sym typeface="Arial"/>
            </a:endParaRPr>
          </a:p>
        </p:txBody>
      </p:sp>
      <p:sp>
        <p:nvSpPr>
          <p:cNvPr id="3243" name="Google Shape;3243;p151"/>
          <p:cNvSpPr txBox="1"/>
          <p:nvPr/>
        </p:nvSpPr>
        <p:spPr>
          <a:xfrm>
            <a:off x="285750" y="2136775"/>
            <a:ext cx="11620500" cy="35385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If an optimizing compiler attempts to reorder instruction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to avoid stalling the pipeline when branches or data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dependencies between successive instructions occur, it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must ensure that reordering does not cause a change in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the outcome of a computation.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The dependency introduced by the condition-code flags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reduces the flexibility available for the compiler to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reorder instructions.</a:t>
            </a:r>
            <a:endParaRPr b="0" i="0" sz="1400" u="none" cap="none" strike="noStrike">
              <a:solidFill>
                <a:srgbClr val="000000"/>
              </a:solidFill>
              <a:latin typeface="Arial"/>
              <a:ea typeface="Arial"/>
              <a:cs typeface="Arial"/>
              <a:sym typeface="Arial"/>
            </a:endParaRPr>
          </a:p>
        </p:txBody>
      </p:sp>
      <p:pic>
        <p:nvPicPr>
          <p:cNvPr descr="pngfind.com-kingpin-png-4152286 (1).png" id="3244" name="Google Shape;3244;p151"/>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26"/>
          <p:cNvSpPr txBox="1"/>
          <p:nvPr>
            <p:ph type="title"/>
          </p:nvPr>
        </p:nvSpPr>
        <p:spPr>
          <a:xfrm>
            <a:off x="106362" y="238125"/>
            <a:ext cx="943292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Fetching a Word from Memory</a:t>
            </a:r>
            <a:endParaRPr/>
          </a:p>
        </p:txBody>
      </p:sp>
      <p:sp>
        <p:nvSpPr>
          <p:cNvPr id="274" name="Google Shape;274;p26"/>
          <p:cNvSpPr txBox="1"/>
          <p:nvPr/>
        </p:nvSpPr>
        <p:spPr>
          <a:xfrm>
            <a:off x="411162" y="1230312"/>
            <a:ext cx="10069512" cy="392112"/>
          </a:xfrm>
          <a:prstGeom prst="rect">
            <a:avLst/>
          </a:prstGeom>
          <a:noFill/>
          <a:ln>
            <a:noFill/>
          </a:ln>
        </p:spPr>
        <p:txBody>
          <a:bodyPr anchorCtr="0" anchor="t" bIns="0" lIns="0" spcFirstLastPara="1" rIns="0" wrap="square" tIns="12700">
            <a:spAutoFit/>
          </a:bodyPr>
          <a:lstStyle/>
          <a:p>
            <a:pPr indent="-530225" lvl="0" marL="542925" marR="0" rtl="0" algn="l">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Address into MAR; issue Read operation; data into MDR.</a:t>
            </a:r>
            <a:endParaRPr b="0" i="0" sz="1400" u="none" cap="none" strike="noStrike">
              <a:solidFill>
                <a:srgbClr val="000000"/>
              </a:solidFill>
              <a:latin typeface="Arial"/>
              <a:ea typeface="Arial"/>
              <a:cs typeface="Arial"/>
              <a:sym typeface="Arial"/>
            </a:endParaRPr>
          </a:p>
        </p:txBody>
      </p:sp>
      <p:sp>
        <p:nvSpPr>
          <p:cNvPr id="275" name="Google Shape;275;p26"/>
          <p:cNvSpPr txBox="1"/>
          <p:nvPr/>
        </p:nvSpPr>
        <p:spPr>
          <a:xfrm>
            <a:off x="4265612" y="3425825"/>
            <a:ext cx="2811462" cy="339725"/>
          </a:xfrm>
          <a:prstGeom prst="rect">
            <a:avLst/>
          </a:prstGeom>
          <a:noFill/>
          <a:ln cap="flat" cmpd="sng" w="21300">
            <a:solidFill>
              <a:srgbClr val="000000"/>
            </a:solidFill>
            <a:prstDash val="solid"/>
            <a:miter lim="800000"/>
            <a:headEnd len="sm" w="sm" type="none"/>
            <a:tailEnd len="sm" w="sm" type="none"/>
          </a:ln>
        </p:spPr>
        <p:txBody>
          <a:bodyPr anchorCtr="0" anchor="t" bIns="0" lIns="0" spcFirstLastPara="1" rIns="0" wrap="square" tIns="107950">
            <a:spAutoFit/>
          </a:bodyPr>
          <a:lstStyle/>
          <a:p>
            <a:pPr indent="0" lvl="0" marL="30162"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MDR</a:t>
            </a:r>
            <a:endParaRPr b="0" i="0" sz="1400" u="none" cap="none" strike="noStrike">
              <a:solidFill>
                <a:srgbClr val="000000"/>
              </a:solidFill>
              <a:latin typeface="Arial"/>
              <a:ea typeface="Arial"/>
              <a:cs typeface="Arial"/>
              <a:sym typeface="Arial"/>
            </a:endParaRPr>
          </a:p>
        </p:txBody>
      </p:sp>
      <p:sp>
        <p:nvSpPr>
          <p:cNvPr id="276" name="Google Shape;276;p26"/>
          <p:cNvSpPr txBox="1"/>
          <p:nvPr/>
        </p:nvSpPr>
        <p:spPr>
          <a:xfrm>
            <a:off x="2076450" y="5962650"/>
            <a:ext cx="7243762" cy="242887"/>
          </a:xfrm>
          <a:prstGeom prst="rect">
            <a:avLst/>
          </a:prstGeom>
          <a:noFill/>
          <a:ln>
            <a:noFill/>
          </a:ln>
        </p:spPr>
        <p:txBody>
          <a:bodyPr anchorCtr="0" anchor="t" bIns="0" lIns="0" spcFirstLastPara="1" rIns="0" wrap="square" tIns="0">
            <a:spAutoFit/>
          </a:bodyPr>
          <a:lstStyle/>
          <a:p>
            <a:pPr indent="0" lvl="0" marL="0" marR="0" rtl="0" algn="l">
              <a:lnSpc>
                <a:spcPct val="1125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Figure 7.4.	Connection and control signals fogisterr re	MDR.</a:t>
            </a:r>
            <a:endParaRPr b="0" i="0" sz="1400" u="none" cap="none" strike="noStrike">
              <a:solidFill>
                <a:srgbClr val="000000"/>
              </a:solidFill>
              <a:latin typeface="Arial"/>
              <a:ea typeface="Arial"/>
              <a:cs typeface="Arial"/>
              <a:sym typeface="Arial"/>
            </a:endParaRPr>
          </a:p>
        </p:txBody>
      </p:sp>
      <p:sp>
        <p:nvSpPr>
          <p:cNvPr id="277" name="Google Shape;277;p26"/>
          <p:cNvSpPr txBox="1"/>
          <p:nvPr/>
        </p:nvSpPr>
        <p:spPr>
          <a:xfrm>
            <a:off x="6269037" y="4033837"/>
            <a:ext cx="85725" cy="3524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26"/>
          <p:cNvSpPr/>
          <p:nvPr/>
        </p:nvSpPr>
        <p:spPr>
          <a:xfrm>
            <a:off x="7959725" y="4386262"/>
            <a:ext cx="1166812" cy="0"/>
          </a:xfrm>
          <a:custGeom>
            <a:rect b="b" l="l" r="r" t="t"/>
            <a:pathLst>
              <a:path extrusionOk="0" h="120000" w="875029">
                <a:moveTo>
                  <a:pt x="0" y="0"/>
                </a:moveTo>
                <a:lnTo>
                  <a:pt x="874775"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26"/>
          <p:cNvSpPr/>
          <p:nvPr/>
        </p:nvSpPr>
        <p:spPr>
          <a:xfrm>
            <a:off x="6311900" y="4386262"/>
            <a:ext cx="1165225" cy="0"/>
          </a:xfrm>
          <a:custGeom>
            <a:rect b="b" l="l" r="r" t="t"/>
            <a:pathLst>
              <a:path extrusionOk="0" h="120000" w="873760">
                <a:moveTo>
                  <a:pt x="0" y="0"/>
                </a:moveTo>
                <a:lnTo>
                  <a:pt x="873252"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26"/>
          <p:cNvSpPr txBox="1"/>
          <p:nvPr/>
        </p:nvSpPr>
        <p:spPr>
          <a:xfrm>
            <a:off x="4987925" y="4033837"/>
            <a:ext cx="85725" cy="1492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26"/>
          <p:cNvSpPr/>
          <p:nvPr/>
        </p:nvSpPr>
        <p:spPr>
          <a:xfrm>
            <a:off x="5030787" y="4171950"/>
            <a:ext cx="0" cy="277812"/>
          </a:xfrm>
          <a:custGeom>
            <a:rect b="b" l="l" r="r" t="t"/>
            <a:pathLst>
              <a:path extrusionOk="0" h="277495" w="120000">
                <a:moveTo>
                  <a:pt x="0" y="0"/>
                </a:moveTo>
                <a:lnTo>
                  <a:pt x="0" y="277367"/>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26"/>
          <p:cNvSpPr/>
          <p:nvPr/>
        </p:nvSpPr>
        <p:spPr>
          <a:xfrm>
            <a:off x="3867150" y="4449762"/>
            <a:ext cx="1165225" cy="0"/>
          </a:xfrm>
          <a:custGeom>
            <a:rect b="b" l="l" r="r" t="t"/>
            <a:pathLst>
              <a:path extrusionOk="0" h="120000" w="873760">
                <a:moveTo>
                  <a:pt x="0" y="0"/>
                </a:moveTo>
                <a:lnTo>
                  <a:pt x="873251"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26"/>
          <p:cNvSpPr/>
          <p:nvPr/>
        </p:nvSpPr>
        <p:spPr>
          <a:xfrm>
            <a:off x="2219325" y="4449762"/>
            <a:ext cx="1165225" cy="0"/>
          </a:xfrm>
          <a:custGeom>
            <a:rect b="b" l="l" r="r" t="t"/>
            <a:pathLst>
              <a:path extrusionOk="0" h="120000" w="873760">
                <a:moveTo>
                  <a:pt x="0" y="0"/>
                </a:moveTo>
                <a:lnTo>
                  <a:pt x="873252"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26"/>
          <p:cNvSpPr txBox="1"/>
          <p:nvPr/>
        </p:nvSpPr>
        <p:spPr>
          <a:xfrm>
            <a:off x="8883650" y="3011487"/>
            <a:ext cx="228600" cy="8413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26"/>
          <p:cNvSpPr/>
          <p:nvPr/>
        </p:nvSpPr>
        <p:spPr>
          <a:xfrm>
            <a:off x="6311900" y="3041650"/>
            <a:ext cx="0" cy="384175"/>
          </a:xfrm>
          <a:custGeom>
            <a:rect b="b" l="l" r="r" t="t"/>
            <a:pathLst>
              <a:path extrusionOk="0" h="384175" w="120000">
                <a:moveTo>
                  <a:pt x="0" y="384047"/>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26"/>
          <p:cNvSpPr/>
          <p:nvPr/>
        </p:nvSpPr>
        <p:spPr>
          <a:xfrm>
            <a:off x="7959725" y="3041650"/>
            <a:ext cx="938212" cy="0"/>
          </a:xfrm>
          <a:custGeom>
            <a:rect b="b" l="l" r="r" t="t"/>
            <a:pathLst>
              <a:path extrusionOk="0" h="120000" w="704215">
                <a:moveTo>
                  <a:pt x="0" y="0"/>
                </a:moveTo>
                <a:lnTo>
                  <a:pt x="70408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26"/>
          <p:cNvSpPr/>
          <p:nvPr/>
        </p:nvSpPr>
        <p:spPr>
          <a:xfrm>
            <a:off x="6311900" y="3041650"/>
            <a:ext cx="1165225" cy="0"/>
          </a:xfrm>
          <a:custGeom>
            <a:rect b="b" l="l" r="r" t="t"/>
            <a:pathLst>
              <a:path extrusionOk="0" h="120000" w="873760">
                <a:moveTo>
                  <a:pt x="0" y="0"/>
                </a:moveTo>
                <a:lnTo>
                  <a:pt x="873252"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26"/>
          <p:cNvSpPr txBox="1"/>
          <p:nvPr/>
        </p:nvSpPr>
        <p:spPr>
          <a:xfrm>
            <a:off x="2205037" y="3011487"/>
            <a:ext cx="227012" cy="841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26"/>
          <p:cNvSpPr/>
          <p:nvPr/>
        </p:nvSpPr>
        <p:spPr>
          <a:xfrm>
            <a:off x="5030787" y="3041650"/>
            <a:ext cx="0" cy="384175"/>
          </a:xfrm>
          <a:custGeom>
            <a:rect b="b" l="l" r="r" t="t"/>
            <a:pathLst>
              <a:path extrusionOk="0" h="384175" w="120000">
                <a:moveTo>
                  <a:pt x="0" y="384047"/>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26"/>
          <p:cNvSpPr/>
          <p:nvPr/>
        </p:nvSpPr>
        <p:spPr>
          <a:xfrm>
            <a:off x="3867150" y="3041650"/>
            <a:ext cx="1165225" cy="0"/>
          </a:xfrm>
          <a:custGeom>
            <a:rect b="b" l="l" r="r" t="t"/>
            <a:pathLst>
              <a:path extrusionOk="0" h="120000" w="873760">
                <a:moveTo>
                  <a:pt x="0" y="0"/>
                </a:moveTo>
                <a:lnTo>
                  <a:pt x="873251"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26"/>
          <p:cNvSpPr/>
          <p:nvPr/>
        </p:nvSpPr>
        <p:spPr>
          <a:xfrm>
            <a:off x="2417762" y="3041650"/>
            <a:ext cx="965200" cy="0"/>
          </a:xfrm>
          <a:custGeom>
            <a:rect b="b" l="l" r="r" t="t"/>
            <a:pathLst>
              <a:path extrusionOk="0" h="120000" w="723900">
                <a:moveTo>
                  <a:pt x="0" y="0"/>
                </a:moveTo>
                <a:lnTo>
                  <a:pt x="72390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26"/>
          <p:cNvSpPr txBox="1"/>
          <p:nvPr/>
        </p:nvSpPr>
        <p:spPr>
          <a:xfrm>
            <a:off x="1404937" y="1814512"/>
            <a:ext cx="1414462" cy="469900"/>
          </a:xfrm>
          <a:prstGeom prst="rect">
            <a:avLst/>
          </a:prstGeom>
          <a:noFill/>
          <a:ln>
            <a:noFill/>
          </a:ln>
        </p:spPr>
        <p:txBody>
          <a:bodyPr anchorCtr="0" anchor="t" bIns="0" lIns="0" spcFirstLastPara="1" rIns="0" wrap="square" tIns="33650">
            <a:spAutoFit/>
          </a:bodyPr>
          <a:lstStyle/>
          <a:p>
            <a:pPr indent="-149225" lvl="0" marL="161925" marR="0" rtl="0" algn="l">
              <a:lnSpc>
                <a:spcPct val="106666"/>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Memory-bus  data lines</a:t>
            </a:r>
            <a:endParaRPr b="0" i="0" sz="1400" u="none" cap="none" strike="noStrike">
              <a:solidFill>
                <a:srgbClr val="000000"/>
              </a:solidFill>
              <a:latin typeface="Arial"/>
              <a:ea typeface="Arial"/>
              <a:cs typeface="Arial"/>
              <a:sym typeface="Arial"/>
            </a:endParaRPr>
          </a:p>
        </p:txBody>
      </p:sp>
      <p:sp>
        <p:nvSpPr>
          <p:cNvPr id="293" name="Google Shape;293;p26"/>
          <p:cNvSpPr txBox="1"/>
          <p:nvPr/>
        </p:nvSpPr>
        <p:spPr>
          <a:xfrm>
            <a:off x="8283575" y="1814512"/>
            <a:ext cx="1855787" cy="252412"/>
          </a:xfrm>
          <a:prstGeom prst="rect">
            <a:avLst/>
          </a:prstGeom>
          <a:noFill/>
          <a:ln>
            <a:noFill/>
          </a:ln>
        </p:spPr>
        <p:txBody>
          <a:bodyPr anchorCtr="0" anchor="t" bIns="0" lIns="0" spcFirstLastPara="1" rIns="0" wrap="square" tIns="33650">
            <a:spAutoFit/>
          </a:bodyPr>
          <a:lstStyle/>
          <a:p>
            <a:pPr indent="-554037" lvl="0" marL="566737" marR="0" rtl="0" algn="l">
              <a:lnSpc>
                <a:spcPct val="106666"/>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Internal process  bus</a:t>
            </a:r>
            <a:endParaRPr b="0" i="0" sz="1400" u="none" cap="none" strike="noStrike">
              <a:solidFill>
                <a:srgbClr val="000000"/>
              </a:solidFill>
              <a:latin typeface="Arial"/>
              <a:ea typeface="Arial"/>
              <a:cs typeface="Arial"/>
              <a:sym typeface="Arial"/>
            </a:endParaRPr>
          </a:p>
        </p:txBody>
      </p:sp>
      <p:sp>
        <p:nvSpPr>
          <p:cNvPr id="294" name="Google Shape;294;p26"/>
          <p:cNvSpPr/>
          <p:nvPr/>
        </p:nvSpPr>
        <p:spPr>
          <a:xfrm>
            <a:off x="7731125" y="2573337"/>
            <a:ext cx="0" cy="300037"/>
          </a:xfrm>
          <a:custGeom>
            <a:rect b="b" l="l" r="r" t="t"/>
            <a:pathLst>
              <a:path extrusionOk="0" h="299085" w="120000">
                <a:moveTo>
                  <a:pt x="0" y="0"/>
                </a:moveTo>
                <a:lnTo>
                  <a:pt x="0" y="298704"/>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26"/>
          <p:cNvSpPr/>
          <p:nvPr/>
        </p:nvSpPr>
        <p:spPr>
          <a:xfrm>
            <a:off x="7646987" y="3000375"/>
            <a:ext cx="141287" cy="127000"/>
          </a:xfrm>
          <a:custGeom>
            <a:rect b="b" l="l" r="r" t="t"/>
            <a:pathLst>
              <a:path extrusionOk="0" h="127000" w="106679">
                <a:moveTo>
                  <a:pt x="106679" y="0"/>
                </a:moveTo>
                <a:lnTo>
                  <a:pt x="0" y="126491"/>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26"/>
          <p:cNvSpPr/>
          <p:nvPr/>
        </p:nvSpPr>
        <p:spPr>
          <a:xfrm>
            <a:off x="7646987" y="3000375"/>
            <a:ext cx="141287" cy="127000"/>
          </a:xfrm>
          <a:custGeom>
            <a:rect b="b" l="l" r="r" t="t"/>
            <a:pathLst>
              <a:path extrusionOk="0" h="127000" w="106679">
                <a:moveTo>
                  <a:pt x="106679" y="126491"/>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26"/>
          <p:cNvSpPr/>
          <p:nvPr/>
        </p:nvSpPr>
        <p:spPr>
          <a:xfrm>
            <a:off x="7475537" y="2873375"/>
            <a:ext cx="484187" cy="360362"/>
          </a:xfrm>
          <a:custGeom>
            <a:rect b="b" l="l" r="r" t="t"/>
            <a:pathLst>
              <a:path extrusionOk="0" h="361314" w="363220">
                <a:moveTo>
                  <a:pt x="0" y="0"/>
                </a:moveTo>
                <a:lnTo>
                  <a:pt x="362712" y="0"/>
                </a:lnTo>
                <a:lnTo>
                  <a:pt x="362712" y="361188"/>
                </a:lnTo>
                <a:lnTo>
                  <a:pt x="0" y="361188"/>
                </a:lnTo>
                <a:lnTo>
                  <a:pt x="0" y="0"/>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26"/>
          <p:cNvSpPr/>
          <p:nvPr/>
        </p:nvSpPr>
        <p:spPr>
          <a:xfrm>
            <a:off x="7475537" y="2862262"/>
            <a:ext cx="484187" cy="20637"/>
          </a:xfrm>
          <a:custGeom>
            <a:rect b="b" l="l" r="r" t="t"/>
            <a:pathLst>
              <a:path extrusionOk="0" h="21589" w="363220">
                <a:moveTo>
                  <a:pt x="0" y="0"/>
                </a:moveTo>
                <a:lnTo>
                  <a:pt x="362711" y="0"/>
                </a:lnTo>
                <a:lnTo>
                  <a:pt x="362711" y="21317"/>
                </a:lnTo>
                <a:lnTo>
                  <a:pt x="0" y="21317"/>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26"/>
          <p:cNvSpPr/>
          <p:nvPr/>
        </p:nvSpPr>
        <p:spPr>
          <a:xfrm>
            <a:off x="7959725" y="2873375"/>
            <a:ext cx="0" cy="360362"/>
          </a:xfrm>
          <a:custGeom>
            <a:rect b="b" l="l" r="r" t="t"/>
            <a:pathLst>
              <a:path extrusionOk="0" h="361314" w="120000">
                <a:moveTo>
                  <a:pt x="0" y="0"/>
                </a:moveTo>
                <a:lnTo>
                  <a:pt x="0" y="361187"/>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26"/>
          <p:cNvSpPr/>
          <p:nvPr/>
        </p:nvSpPr>
        <p:spPr>
          <a:xfrm>
            <a:off x="7475537" y="3233737"/>
            <a:ext cx="484187" cy="0"/>
          </a:xfrm>
          <a:custGeom>
            <a:rect b="b" l="l" r="r" t="t"/>
            <a:pathLst>
              <a:path extrusionOk="0" h="120000" w="363220">
                <a:moveTo>
                  <a:pt x="362711" y="0"/>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26"/>
          <p:cNvSpPr/>
          <p:nvPr/>
        </p:nvSpPr>
        <p:spPr>
          <a:xfrm>
            <a:off x="7475537" y="2873375"/>
            <a:ext cx="0" cy="360362"/>
          </a:xfrm>
          <a:custGeom>
            <a:rect b="b" l="l" r="r" t="t"/>
            <a:pathLst>
              <a:path extrusionOk="0" h="361314" w="120000">
                <a:moveTo>
                  <a:pt x="0" y="361187"/>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26"/>
          <p:cNvSpPr/>
          <p:nvPr/>
        </p:nvSpPr>
        <p:spPr>
          <a:xfrm>
            <a:off x="7646987" y="3000375"/>
            <a:ext cx="141287" cy="127000"/>
          </a:xfrm>
          <a:custGeom>
            <a:rect b="b" l="l" r="r" t="t"/>
            <a:pathLst>
              <a:path extrusionOk="0" h="127000" w="106679">
                <a:moveTo>
                  <a:pt x="106679" y="126491"/>
                </a:moveTo>
                <a:lnTo>
                  <a:pt x="0" y="0"/>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26"/>
          <p:cNvSpPr/>
          <p:nvPr/>
        </p:nvSpPr>
        <p:spPr>
          <a:xfrm>
            <a:off x="7646987" y="3000375"/>
            <a:ext cx="141287" cy="127000"/>
          </a:xfrm>
          <a:custGeom>
            <a:rect b="b" l="l" r="r" t="t"/>
            <a:pathLst>
              <a:path extrusionOk="0" h="127000" w="106679">
                <a:moveTo>
                  <a:pt x="106679" y="126491"/>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26"/>
          <p:cNvSpPr/>
          <p:nvPr/>
        </p:nvSpPr>
        <p:spPr>
          <a:xfrm>
            <a:off x="7646987" y="3000375"/>
            <a:ext cx="141287" cy="127000"/>
          </a:xfrm>
          <a:custGeom>
            <a:rect b="b" l="l" r="r" t="t"/>
            <a:pathLst>
              <a:path extrusionOk="0" h="127000" w="106679">
                <a:moveTo>
                  <a:pt x="106679" y="0"/>
                </a:moveTo>
                <a:lnTo>
                  <a:pt x="0" y="126491"/>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26"/>
          <p:cNvSpPr/>
          <p:nvPr/>
        </p:nvSpPr>
        <p:spPr>
          <a:xfrm>
            <a:off x="7646987" y="3000375"/>
            <a:ext cx="141287" cy="127000"/>
          </a:xfrm>
          <a:custGeom>
            <a:rect b="b" l="l" r="r" t="t"/>
            <a:pathLst>
              <a:path extrusionOk="0" h="127000" w="106679">
                <a:moveTo>
                  <a:pt x="106679" y="0"/>
                </a:moveTo>
                <a:lnTo>
                  <a:pt x="0" y="126491"/>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26"/>
          <p:cNvSpPr txBox="1"/>
          <p:nvPr/>
        </p:nvSpPr>
        <p:spPr>
          <a:xfrm>
            <a:off x="7288212" y="2112962"/>
            <a:ext cx="881062" cy="246062"/>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FFFF"/>
              </a:buClr>
              <a:buSzPts val="1500"/>
              <a:buFont typeface="Arial"/>
              <a:buNone/>
            </a:pPr>
            <a:r>
              <a:rPr b="0" i="0" lang="en-US" sz="1500" u="none" cap="none" strike="noStrike">
                <a:solidFill>
                  <a:srgbClr val="00FFFF"/>
                </a:solidFill>
                <a:latin typeface="Arial"/>
                <a:ea typeface="Arial"/>
                <a:cs typeface="Arial"/>
                <a:sym typeface="Arial"/>
              </a:rPr>
              <a:t>MDR</a:t>
            </a:r>
            <a:r>
              <a:rPr b="0" baseline="-25000" i="1" lang="en-US" sz="1700" u="none" cap="none" strike="noStrike">
                <a:solidFill>
                  <a:srgbClr val="00FFFF"/>
                </a:solidFill>
                <a:latin typeface="Arial"/>
                <a:ea typeface="Arial"/>
                <a:cs typeface="Arial"/>
                <a:sym typeface="Arial"/>
              </a:rPr>
              <a:t>out</a:t>
            </a:r>
            <a:endParaRPr b="0" i="0" sz="1400" u="none" cap="none" strike="noStrike">
              <a:solidFill>
                <a:srgbClr val="000000"/>
              </a:solidFill>
              <a:latin typeface="Arial"/>
              <a:ea typeface="Arial"/>
              <a:cs typeface="Arial"/>
              <a:sym typeface="Arial"/>
            </a:endParaRPr>
          </a:p>
        </p:txBody>
      </p:sp>
      <p:sp>
        <p:nvSpPr>
          <p:cNvPr id="307" name="Google Shape;307;p26"/>
          <p:cNvSpPr/>
          <p:nvPr/>
        </p:nvSpPr>
        <p:spPr>
          <a:xfrm>
            <a:off x="9323387" y="2573337"/>
            <a:ext cx="85725" cy="0"/>
          </a:xfrm>
          <a:custGeom>
            <a:rect b="b" l="l" r="r" t="t"/>
            <a:pathLst>
              <a:path extrusionOk="0" h="120000" w="64134">
                <a:moveTo>
                  <a:pt x="0" y="0"/>
                </a:moveTo>
                <a:lnTo>
                  <a:pt x="6400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26"/>
          <p:cNvSpPr/>
          <p:nvPr/>
        </p:nvSpPr>
        <p:spPr>
          <a:xfrm>
            <a:off x="9209087" y="2360612"/>
            <a:ext cx="200025" cy="212725"/>
          </a:xfrm>
          <a:custGeom>
            <a:rect b="b" l="l" r="r" t="t"/>
            <a:pathLst>
              <a:path extrusionOk="0" h="213360" w="149859">
                <a:moveTo>
                  <a:pt x="149351" y="213359"/>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26"/>
          <p:cNvSpPr/>
          <p:nvPr/>
        </p:nvSpPr>
        <p:spPr>
          <a:xfrm>
            <a:off x="9040812" y="2360612"/>
            <a:ext cx="168275" cy="212725"/>
          </a:xfrm>
          <a:custGeom>
            <a:rect b="b" l="l" r="r" t="t"/>
            <a:pathLst>
              <a:path extrusionOk="0" h="213360" w="127000">
                <a:moveTo>
                  <a:pt x="126491" y="0"/>
                </a:moveTo>
                <a:lnTo>
                  <a:pt x="0" y="213359"/>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26"/>
          <p:cNvSpPr/>
          <p:nvPr/>
        </p:nvSpPr>
        <p:spPr>
          <a:xfrm>
            <a:off x="9040812" y="2573337"/>
            <a:ext cx="85725" cy="0"/>
          </a:xfrm>
          <a:custGeom>
            <a:rect b="b" l="l" r="r" t="t"/>
            <a:pathLst>
              <a:path extrusionOk="0" h="120000" w="64134">
                <a:moveTo>
                  <a:pt x="0" y="0"/>
                </a:moveTo>
                <a:lnTo>
                  <a:pt x="6400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26"/>
          <p:cNvSpPr/>
          <p:nvPr/>
        </p:nvSpPr>
        <p:spPr>
          <a:xfrm>
            <a:off x="9124950" y="2573337"/>
            <a:ext cx="0" cy="2303462"/>
          </a:xfrm>
          <a:custGeom>
            <a:rect b="b" l="l" r="r" t="t"/>
            <a:pathLst>
              <a:path extrusionOk="0" h="2303145" w="120000">
                <a:moveTo>
                  <a:pt x="0" y="2302763"/>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26"/>
          <p:cNvSpPr/>
          <p:nvPr/>
        </p:nvSpPr>
        <p:spPr>
          <a:xfrm>
            <a:off x="9323387" y="2573337"/>
            <a:ext cx="0" cy="2303462"/>
          </a:xfrm>
          <a:custGeom>
            <a:rect b="b" l="l" r="r" t="t"/>
            <a:pathLst>
              <a:path extrusionOk="0" h="2303145" w="120000">
                <a:moveTo>
                  <a:pt x="0" y="2302763"/>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26"/>
          <p:cNvSpPr/>
          <p:nvPr/>
        </p:nvSpPr>
        <p:spPr>
          <a:xfrm>
            <a:off x="9323387" y="4876800"/>
            <a:ext cx="57150" cy="0"/>
          </a:xfrm>
          <a:custGeom>
            <a:rect b="b" l="l" r="r" t="t"/>
            <a:pathLst>
              <a:path extrusionOk="0" h="120000" w="43179">
                <a:moveTo>
                  <a:pt x="0" y="0"/>
                </a:moveTo>
                <a:lnTo>
                  <a:pt x="42671"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26"/>
          <p:cNvSpPr/>
          <p:nvPr/>
        </p:nvSpPr>
        <p:spPr>
          <a:xfrm>
            <a:off x="9209087" y="4876800"/>
            <a:ext cx="171450" cy="212725"/>
          </a:xfrm>
          <a:custGeom>
            <a:rect b="b" l="l" r="r" t="t"/>
            <a:pathLst>
              <a:path extrusionOk="0" h="213360" w="128270">
                <a:moveTo>
                  <a:pt x="128015" y="0"/>
                </a:moveTo>
                <a:lnTo>
                  <a:pt x="0" y="213359"/>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26"/>
          <p:cNvSpPr/>
          <p:nvPr/>
        </p:nvSpPr>
        <p:spPr>
          <a:xfrm>
            <a:off x="9040812" y="4876800"/>
            <a:ext cx="168275" cy="212725"/>
          </a:xfrm>
          <a:custGeom>
            <a:rect b="b" l="l" r="r" t="t"/>
            <a:pathLst>
              <a:path extrusionOk="0" h="213360" w="127000">
                <a:moveTo>
                  <a:pt x="126491" y="213359"/>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26"/>
          <p:cNvSpPr/>
          <p:nvPr/>
        </p:nvSpPr>
        <p:spPr>
          <a:xfrm>
            <a:off x="9040812" y="4876800"/>
            <a:ext cx="85725" cy="0"/>
          </a:xfrm>
          <a:custGeom>
            <a:rect b="b" l="l" r="r" t="t"/>
            <a:pathLst>
              <a:path extrusionOk="0" h="120000" w="64134">
                <a:moveTo>
                  <a:pt x="0" y="0"/>
                </a:moveTo>
                <a:lnTo>
                  <a:pt x="6400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26"/>
          <p:cNvSpPr/>
          <p:nvPr/>
        </p:nvSpPr>
        <p:spPr>
          <a:xfrm>
            <a:off x="2190750" y="2532062"/>
            <a:ext cx="85725" cy="0"/>
          </a:xfrm>
          <a:custGeom>
            <a:rect b="b" l="l" r="r" t="t"/>
            <a:pathLst>
              <a:path extrusionOk="0" h="120000" w="64135">
                <a:moveTo>
                  <a:pt x="0" y="0"/>
                </a:moveTo>
                <a:lnTo>
                  <a:pt x="6400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26"/>
          <p:cNvSpPr/>
          <p:nvPr/>
        </p:nvSpPr>
        <p:spPr>
          <a:xfrm>
            <a:off x="2105025" y="2339975"/>
            <a:ext cx="171450" cy="192087"/>
          </a:xfrm>
          <a:custGeom>
            <a:rect b="b" l="l" r="r" t="t"/>
            <a:pathLst>
              <a:path extrusionOk="0" h="192405" w="128269">
                <a:moveTo>
                  <a:pt x="128015" y="192023"/>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26"/>
          <p:cNvSpPr/>
          <p:nvPr/>
        </p:nvSpPr>
        <p:spPr>
          <a:xfrm>
            <a:off x="1906587" y="2339975"/>
            <a:ext cx="200025" cy="192087"/>
          </a:xfrm>
          <a:custGeom>
            <a:rect b="b" l="l" r="r" t="t"/>
            <a:pathLst>
              <a:path extrusionOk="0" h="192405" w="149859">
                <a:moveTo>
                  <a:pt x="149351" y="0"/>
                </a:moveTo>
                <a:lnTo>
                  <a:pt x="0" y="192023"/>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26"/>
          <p:cNvSpPr/>
          <p:nvPr/>
        </p:nvSpPr>
        <p:spPr>
          <a:xfrm>
            <a:off x="1906587" y="2532062"/>
            <a:ext cx="85725" cy="0"/>
          </a:xfrm>
          <a:custGeom>
            <a:rect b="b" l="l" r="r" t="t"/>
            <a:pathLst>
              <a:path extrusionOk="0" h="120000" w="64134">
                <a:moveTo>
                  <a:pt x="0" y="0"/>
                </a:moveTo>
                <a:lnTo>
                  <a:pt x="6400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26"/>
          <p:cNvSpPr/>
          <p:nvPr/>
        </p:nvSpPr>
        <p:spPr>
          <a:xfrm>
            <a:off x="1990725" y="2532062"/>
            <a:ext cx="0" cy="2301875"/>
          </a:xfrm>
          <a:custGeom>
            <a:rect b="b" l="l" r="r" t="t"/>
            <a:pathLst>
              <a:path extrusionOk="0" h="2303145" w="120000">
                <a:moveTo>
                  <a:pt x="0" y="2302763"/>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26"/>
          <p:cNvSpPr/>
          <p:nvPr/>
        </p:nvSpPr>
        <p:spPr>
          <a:xfrm>
            <a:off x="2190750" y="2532062"/>
            <a:ext cx="0" cy="2301875"/>
          </a:xfrm>
          <a:custGeom>
            <a:rect b="b" l="l" r="r" t="t"/>
            <a:pathLst>
              <a:path extrusionOk="0" h="2303145" w="120000">
                <a:moveTo>
                  <a:pt x="0" y="2302763"/>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26"/>
          <p:cNvSpPr/>
          <p:nvPr/>
        </p:nvSpPr>
        <p:spPr>
          <a:xfrm>
            <a:off x="2190750" y="4856162"/>
            <a:ext cx="85725" cy="0"/>
          </a:xfrm>
          <a:custGeom>
            <a:rect b="b" l="l" r="r" t="t"/>
            <a:pathLst>
              <a:path extrusionOk="0" h="120000" w="64135">
                <a:moveTo>
                  <a:pt x="0" y="0"/>
                </a:moveTo>
                <a:lnTo>
                  <a:pt x="6400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26"/>
          <p:cNvSpPr/>
          <p:nvPr/>
        </p:nvSpPr>
        <p:spPr>
          <a:xfrm>
            <a:off x="2076450" y="4856162"/>
            <a:ext cx="200025" cy="192087"/>
          </a:xfrm>
          <a:custGeom>
            <a:rect b="b" l="l" r="r" t="t"/>
            <a:pathLst>
              <a:path extrusionOk="0" h="192404" w="149860">
                <a:moveTo>
                  <a:pt x="149351" y="0"/>
                </a:moveTo>
                <a:lnTo>
                  <a:pt x="0" y="192023"/>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26"/>
          <p:cNvSpPr/>
          <p:nvPr/>
        </p:nvSpPr>
        <p:spPr>
          <a:xfrm>
            <a:off x="1906587" y="4856162"/>
            <a:ext cx="169862" cy="192087"/>
          </a:xfrm>
          <a:custGeom>
            <a:rect b="b" l="l" r="r" t="t"/>
            <a:pathLst>
              <a:path extrusionOk="0" h="192404" w="128269">
                <a:moveTo>
                  <a:pt x="128015" y="192023"/>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26"/>
          <p:cNvSpPr/>
          <p:nvPr/>
        </p:nvSpPr>
        <p:spPr>
          <a:xfrm>
            <a:off x="1906587" y="4856162"/>
            <a:ext cx="85725" cy="0"/>
          </a:xfrm>
          <a:custGeom>
            <a:rect b="b" l="l" r="r" t="t"/>
            <a:pathLst>
              <a:path extrusionOk="0" h="120000" w="64134">
                <a:moveTo>
                  <a:pt x="0" y="0"/>
                </a:moveTo>
                <a:lnTo>
                  <a:pt x="64007"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26"/>
          <p:cNvSpPr/>
          <p:nvPr/>
        </p:nvSpPr>
        <p:spPr>
          <a:xfrm>
            <a:off x="3638550" y="2573337"/>
            <a:ext cx="0" cy="300037"/>
          </a:xfrm>
          <a:custGeom>
            <a:rect b="b" l="l" r="r" t="t"/>
            <a:pathLst>
              <a:path extrusionOk="0" h="299085" w="120000">
                <a:moveTo>
                  <a:pt x="0" y="0"/>
                </a:moveTo>
                <a:lnTo>
                  <a:pt x="0" y="298704"/>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p26"/>
          <p:cNvSpPr/>
          <p:nvPr/>
        </p:nvSpPr>
        <p:spPr>
          <a:xfrm>
            <a:off x="3554412" y="3000375"/>
            <a:ext cx="141287" cy="127000"/>
          </a:xfrm>
          <a:custGeom>
            <a:rect b="b" l="l" r="r" t="t"/>
            <a:pathLst>
              <a:path extrusionOk="0" h="127000" w="106680">
                <a:moveTo>
                  <a:pt x="106679" y="0"/>
                </a:moveTo>
                <a:lnTo>
                  <a:pt x="0" y="126491"/>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26"/>
          <p:cNvSpPr/>
          <p:nvPr/>
        </p:nvSpPr>
        <p:spPr>
          <a:xfrm>
            <a:off x="3554412" y="3000375"/>
            <a:ext cx="141287" cy="127000"/>
          </a:xfrm>
          <a:custGeom>
            <a:rect b="b" l="l" r="r" t="t"/>
            <a:pathLst>
              <a:path extrusionOk="0" h="127000" w="106680">
                <a:moveTo>
                  <a:pt x="106679" y="126491"/>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26"/>
          <p:cNvSpPr/>
          <p:nvPr/>
        </p:nvSpPr>
        <p:spPr>
          <a:xfrm>
            <a:off x="3382962" y="2873375"/>
            <a:ext cx="484187" cy="360362"/>
          </a:xfrm>
          <a:custGeom>
            <a:rect b="b" l="l" r="r" t="t"/>
            <a:pathLst>
              <a:path extrusionOk="0" h="361314" w="363219">
                <a:moveTo>
                  <a:pt x="0" y="0"/>
                </a:moveTo>
                <a:lnTo>
                  <a:pt x="362712" y="0"/>
                </a:lnTo>
                <a:lnTo>
                  <a:pt x="362712" y="361188"/>
                </a:lnTo>
                <a:lnTo>
                  <a:pt x="0" y="361188"/>
                </a:lnTo>
                <a:lnTo>
                  <a:pt x="0" y="0"/>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26"/>
          <p:cNvSpPr/>
          <p:nvPr/>
        </p:nvSpPr>
        <p:spPr>
          <a:xfrm>
            <a:off x="3382962" y="2862262"/>
            <a:ext cx="484187" cy="20637"/>
          </a:xfrm>
          <a:custGeom>
            <a:rect b="b" l="l" r="r" t="t"/>
            <a:pathLst>
              <a:path extrusionOk="0" h="21589" w="363219">
                <a:moveTo>
                  <a:pt x="0" y="0"/>
                </a:moveTo>
                <a:lnTo>
                  <a:pt x="362711" y="0"/>
                </a:lnTo>
                <a:lnTo>
                  <a:pt x="362711" y="21317"/>
                </a:lnTo>
                <a:lnTo>
                  <a:pt x="0" y="21317"/>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26"/>
          <p:cNvSpPr/>
          <p:nvPr/>
        </p:nvSpPr>
        <p:spPr>
          <a:xfrm>
            <a:off x="3867150" y="2873375"/>
            <a:ext cx="0" cy="360362"/>
          </a:xfrm>
          <a:custGeom>
            <a:rect b="b" l="l" r="r" t="t"/>
            <a:pathLst>
              <a:path extrusionOk="0" h="361314" w="120000">
                <a:moveTo>
                  <a:pt x="0" y="0"/>
                </a:moveTo>
                <a:lnTo>
                  <a:pt x="0" y="361187"/>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26"/>
          <p:cNvSpPr/>
          <p:nvPr/>
        </p:nvSpPr>
        <p:spPr>
          <a:xfrm>
            <a:off x="3382962" y="3233737"/>
            <a:ext cx="484187" cy="0"/>
          </a:xfrm>
          <a:custGeom>
            <a:rect b="b" l="l" r="r" t="t"/>
            <a:pathLst>
              <a:path extrusionOk="0" h="120000" w="363219">
                <a:moveTo>
                  <a:pt x="362711" y="0"/>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26"/>
          <p:cNvSpPr/>
          <p:nvPr/>
        </p:nvSpPr>
        <p:spPr>
          <a:xfrm>
            <a:off x="3382962" y="2873375"/>
            <a:ext cx="0" cy="360362"/>
          </a:xfrm>
          <a:custGeom>
            <a:rect b="b" l="l" r="r" t="t"/>
            <a:pathLst>
              <a:path extrusionOk="0" h="361314" w="120000">
                <a:moveTo>
                  <a:pt x="0" y="361187"/>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26"/>
          <p:cNvSpPr/>
          <p:nvPr/>
        </p:nvSpPr>
        <p:spPr>
          <a:xfrm>
            <a:off x="3554412" y="3000375"/>
            <a:ext cx="141287" cy="127000"/>
          </a:xfrm>
          <a:custGeom>
            <a:rect b="b" l="l" r="r" t="t"/>
            <a:pathLst>
              <a:path extrusionOk="0" h="127000" w="106680">
                <a:moveTo>
                  <a:pt x="106679" y="126491"/>
                </a:moveTo>
                <a:lnTo>
                  <a:pt x="0" y="0"/>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26"/>
          <p:cNvSpPr/>
          <p:nvPr/>
        </p:nvSpPr>
        <p:spPr>
          <a:xfrm>
            <a:off x="3554412" y="3000375"/>
            <a:ext cx="141287" cy="127000"/>
          </a:xfrm>
          <a:custGeom>
            <a:rect b="b" l="l" r="r" t="t"/>
            <a:pathLst>
              <a:path extrusionOk="0" h="127000" w="106680">
                <a:moveTo>
                  <a:pt x="106679" y="126491"/>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26"/>
          <p:cNvSpPr/>
          <p:nvPr/>
        </p:nvSpPr>
        <p:spPr>
          <a:xfrm>
            <a:off x="3554412" y="3000375"/>
            <a:ext cx="141287" cy="127000"/>
          </a:xfrm>
          <a:custGeom>
            <a:rect b="b" l="l" r="r" t="t"/>
            <a:pathLst>
              <a:path extrusionOk="0" h="127000" w="106680">
                <a:moveTo>
                  <a:pt x="106679" y="0"/>
                </a:moveTo>
                <a:lnTo>
                  <a:pt x="0" y="126491"/>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26"/>
          <p:cNvSpPr/>
          <p:nvPr/>
        </p:nvSpPr>
        <p:spPr>
          <a:xfrm>
            <a:off x="3554412" y="3000375"/>
            <a:ext cx="141287" cy="127000"/>
          </a:xfrm>
          <a:custGeom>
            <a:rect b="b" l="l" r="r" t="t"/>
            <a:pathLst>
              <a:path extrusionOk="0" h="127000" w="106680">
                <a:moveTo>
                  <a:pt x="106679" y="0"/>
                </a:moveTo>
                <a:lnTo>
                  <a:pt x="0" y="126491"/>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26"/>
          <p:cNvSpPr txBox="1"/>
          <p:nvPr/>
        </p:nvSpPr>
        <p:spPr>
          <a:xfrm>
            <a:off x="3138487" y="2178050"/>
            <a:ext cx="1016000" cy="24447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FFFF"/>
              </a:buClr>
              <a:buSzPts val="2200"/>
              <a:buFont typeface="Arial"/>
              <a:buNone/>
            </a:pPr>
            <a:r>
              <a:rPr b="0" baseline="30000" i="0" lang="en-US" sz="2200" u="none" cap="none" strike="noStrike">
                <a:solidFill>
                  <a:srgbClr val="00FFFF"/>
                </a:solidFill>
                <a:latin typeface="Arial"/>
                <a:ea typeface="Arial"/>
                <a:cs typeface="Arial"/>
                <a:sym typeface="Arial"/>
              </a:rPr>
              <a:t>MDR</a:t>
            </a:r>
            <a:r>
              <a:rPr b="0" i="1" lang="en-US" sz="1100" u="none" cap="none" strike="noStrike">
                <a:solidFill>
                  <a:srgbClr val="00FFFF"/>
                </a:solidFill>
                <a:latin typeface="Arial"/>
                <a:ea typeface="Arial"/>
                <a:cs typeface="Arial"/>
                <a:sym typeface="Arial"/>
              </a:rPr>
              <a:t>outE</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7716837" y="4556125"/>
            <a:ext cx="30162" cy="300037"/>
          </a:xfrm>
          <a:custGeom>
            <a:rect b="b" l="l" r="r" t="t"/>
            <a:pathLst>
              <a:path extrusionOk="0" h="299085" w="21589">
                <a:moveTo>
                  <a:pt x="0" y="0"/>
                </a:moveTo>
                <a:lnTo>
                  <a:pt x="21317" y="0"/>
                </a:lnTo>
                <a:lnTo>
                  <a:pt x="21317" y="298703"/>
                </a:lnTo>
                <a:lnTo>
                  <a:pt x="0" y="298703"/>
                </a:lnTo>
                <a:lnTo>
                  <a:pt x="0" y="0"/>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26"/>
          <p:cNvSpPr/>
          <p:nvPr/>
        </p:nvSpPr>
        <p:spPr>
          <a:xfrm>
            <a:off x="7716837" y="4556125"/>
            <a:ext cx="30162" cy="300037"/>
          </a:xfrm>
          <a:custGeom>
            <a:rect b="b" l="l" r="r" t="t"/>
            <a:pathLst>
              <a:path extrusionOk="0" h="299085" w="21589">
                <a:moveTo>
                  <a:pt x="0" y="0"/>
                </a:moveTo>
                <a:lnTo>
                  <a:pt x="21317" y="0"/>
                </a:lnTo>
                <a:lnTo>
                  <a:pt x="21317" y="298703"/>
                </a:lnTo>
                <a:lnTo>
                  <a:pt x="0" y="298703"/>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26"/>
          <p:cNvSpPr/>
          <p:nvPr/>
        </p:nvSpPr>
        <p:spPr>
          <a:xfrm>
            <a:off x="7646987" y="4300537"/>
            <a:ext cx="141287" cy="128587"/>
          </a:xfrm>
          <a:custGeom>
            <a:rect b="b" l="l" r="r" t="t"/>
            <a:pathLst>
              <a:path extrusionOk="0" h="128270" w="106679">
                <a:moveTo>
                  <a:pt x="106679" y="128015"/>
                </a:moveTo>
                <a:lnTo>
                  <a:pt x="0" y="0"/>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26"/>
          <p:cNvSpPr/>
          <p:nvPr/>
        </p:nvSpPr>
        <p:spPr>
          <a:xfrm>
            <a:off x="7646987" y="4300537"/>
            <a:ext cx="141287" cy="128587"/>
          </a:xfrm>
          <a:custGeom>
            <a:rect b="b" l="l" r="r" t="t"/>
            <a:pathLst>
              <a:path extrusionOk="0" h="128270" w="106679">
                <a:moveTo>
                  <a:pt x="106679" y="128015"/>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26"/>
          <p:cNvSpPr/>
          <p:nvPr/>
        </p:nvSpPr>
        <p:spPr>
          <a:xfrm>
            <a:off x="7646987" y="4300537"/>
            <a:ext cx="141287" cy="128587"/>
          </a:xfrm>
          <a:custGeom>
            <a:rect b="b" l="l" r="r" t="t"/>
            <a:pathLst>
              <a:path extrusionOk="0" h="128270" w="106679">
                <a:moveTo>
                  <a:pt x="106679" y="0"/>
                </a:moveTo>
                <a:lnTo>
                  <a:pt x="0" y="128015"/>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26"/>
          <p:cNvSpPr/>
          <p:nvPr/>
        </p:nvSpPr>
        <p:spPr>
          <a:xfrm>
            <a:off x="7646987" y="4300537"/>
            <a:ext cx="141287" cy="128587"/>
          </a:xfrm>
          <a:custGeom>
            <a:rect b="b" l="l" r="r" t="t"/>
            <a:pathLst>
              <a:path extrusionOk="0" h="128270" w="106679">
                <a:moveTo>
                  <a:pt x="106679" y="0"/>
                </a:moveTo>
                <a:lnTo>
                  <a:pt x="0" y="128015"/>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26"/>
          <p:cNvSpPr/>
          <p:nvPr/>
        </p:nvSpPr>
        <p:spPr>
          <a:xfrm>
            <a:off x="7475537" y="4194175"/>
            <a:ext cx="484187" cy="363537"/>
          </a:xfrm>
          <a:custGeom>
            <a:rect b="b" l="l" r="r" t="t"/>
            <a:pathLst>
              <a:path extrusionOk="0" h="363220" w="363220">
                <a:moveTo>
                  <a:pt x="0" y="0"/>
                </a:moveTo>
                <a:lnTo>
                  <a:pt x="362712" y="0"/>
                </a:lnTo>
                <a:lnTo>
                  <a:pt x="362712" y="362712"/>
                </a:lnTo>
                <a:lnTo>
                  <a:pt x="0" y="362712"/>
                </a:lnTo>
                <a:lnTo>
                  <a:pt x="0" y="0"/>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26"/>
          <p:cNvSpPr/>
          <p:nvPr/>
        </p:nvSpPr>
        <p:spPr>
          <a:xfrm>
            <a:off x="7475537" y="4183062"/>
            <a:ext cx="484187" cy="22225"/>
          </a:xfrm>
          <a:custGeom>
            <a:rect b="b" l="l" r="r" t="t"/>
            <a:pathLst>
              <a:path extrusionOk="0" h="21589" w="363220">
                <a:moveTo>
                  <a:pt x="0" y="0"/>
                </a:moveTo>
                <a:lnTo>
                  <a:pt x="362711" y="0"/>
                </a:lnTo>
                <a:lnTo>
                  <a:pt x="362711" y="21317"/>
                </a:lnTo>
                <a:lnTo>
                  <a:pt x="0" y="21317"/>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26"/>
          <p:cNvSpPr/>
          <p:nvPr/>
        </p:nvSpPr>
        <p:spPr>
          <a:xfrm>
            <a:off x="7959725" y="4194175"/>
            <a:ext cx="0" cy="363537"/>
          </a:xfrm>
          <a:custGeom>
            <a:rect b="b" l="l" r="r" t="t"/>
            <a:pathLst>
              <a:path extrusionOk="0" h="363220" w="120000">
                <a:moveTo>
                  <a:pt x="0" y="0"/>
                </a:moveTo>
                <a:lnTo>
                  <a:pt x="0" y="362711"/>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26"/>
          <p:cNvSpPr/>
          <p:nvPr/>
        </p:nvSpPr>
        <p:spPr>
          <a:xfrm>
            <a:off x="7475537" y="4556125"/>
            <a:ext cx="484187" cy="0"/>
          </a:xfrm>
          <a:custGeom>
            <a:rect b="b" l="l" r="r" t="t"/>
            <a:pathLst>
              <a:path extrusionOk="0" h="120000" w="363220">
                <a:moveTo>
                  <a:pt x="362711" y="0"/>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26"/>
          <p:cNvSpPr/>
          <p:nvPr/>
        </p:nvSpPr>
        <p:spPr>
          <a:xfrm>
            <a:off x="7475537" y="4194175"/>
            <a:ext cx="0" cy="363537"/>
          </a:xfrm>
          <a:custGeom>
            <a:rect b="b" l="l" r="r" t="t"/>
            <a:pathLst>
              <a:path extrusionOk="0" h="363220" w="120000">
                <a:moveTo>
                  <a:pt x="0" y="362711"/>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26"/>
          <p:cNvSpPr/>
          <p:nvPr/>
        </p:nvSpPr>
        <p:spPr>
          <a:xfrm>
            <a:off x="7646987" y="4300537"/>
            <a:ext cx="141287" cy="128587"/>
          </a:xfrm>
          <a:custGeom>
            <a:rect b="b" l="l" r="r" t="t"/>
            <a:pathLst>
              <a:path extrusionOk="0" h="128270" w="106679">
                <a:moveTo>
                  <a:pt x="106679" y="0"/>
                </a:moveTo>
                <a:lnTo>
                  <a:pt x="0" y="128015"/>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26"/>
          <p:cNvSpPr/>
          <p:nvPr/>
        </p:nvSpPr>
        <p:spPr>
          <a:xfrm>
            <a:off x="7646987" y="4300537"/>
            <a:ext cx="141287" cy="128587"/>
          </a:xfrm>
          <a:custGeom>
            <a:rect b="b" l="l" r="r" t="t"/>
            <a:pathLst>
              <a:path extrusionOk="0" h="128270" w="106679">
                <a:moveTo>
                  <a:pt x="106679" y="0"/>
                </a:moveTo>
                <a:lnTo>
                  <a:pt x="0" y="128015"/>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26"/>
          <p:cNvSpPr/>
          <p:nvPr/>
        </p:nvSpPr>
        <p:spPr>
          <a:xfrm>
            <a:off x="7646987" y="4300537"/>
            <a:ext cx="141287" cy="128587"/>
          </a:xfrm>
          <a:custGeom>
            <a:rect b="b" l="l" r="r" t="t"/>
            <a:pathLst>
              <a:path extrusionOk="0" h="128270" w="106679">
                <a:moveTo>
                  <a:pt x="106679" y="128015"/>
                </a:moveTo>
                <a:lnTo>
                  <a:pt x="0" y="0"/>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26"/>
          <p:cNvSpPr/>
          <p:nvPr/>
        </p:nvSpPr>
        <p:spPr>
          <a:xfrm>
            <a:off x="7646987" y="4300537"/>
            <a:ext cx="141287" cy="128587"/>
          </a:xfrm>
          <a:custGeom>
            <a:rect b="b" l="l" r="r" t="t"/>
            <a:pathLst>
              <a:path extrusionOk="0" h="128270" w="106679">
                <a:moveTo>
                  <a:pt x="106679" y="128015"/>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26"/>
          <p:cNvSpPr txBox="1"/>
          <p:nvPr/>
        </p:nvSpPr>
        <p:spPr>
          <a:xfrm>
            <a:off x="7345362" y="4949825"/>
            <a:ext cx="757237" cy="24447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FFFF"/>
              </a:buClr>
              <a:buSzPts val="1500"/>
              <a:buFont typeface="Arial"/>
              <a:buNone/>
            </a:pPr>
            <a:r>
              <a:rPr b="0" i="0" lang="en-US" sz="1500" u="none" cap="none" strike="noStrike">
                <a:solidFill>
                  <a:srgbClr val="00FFFF"/>
                </a:solidFill>
                <a:latin typeface="Arial"/>
                <a:ea typeface="Arial"/>
                <a:cs typeface="Arial"/>
                <a:sym typeface="Arial"/>
              </a:rPr>
              <a:t>MDR</a:t>
            </a:r>
            <a:r>
              <a:rPr b="0" baseline="-25000" i="1" lang="en-US" sz="1700" u="none" cap="none" strike="noStrike">
                <a:solidFill>
                  <a:srgbClr val="00FFFF"/>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p:txBody>
      </p:sp>
      <p:sp>
        <p:nvSpPr>
          <p:cNvPr id="356" name="Google Shape;356;p26"/>
          <p:cNvSpPr/>
          <p:nvPr/>
        </p:nvSpPr>
        <p:spPr>
          <a:xfrm>
            <a:off x="3625850" y="4556125"/>
            <a:ext cx="28575" cy="300037"/>
          </a:xfrm>
          <a:custGeom>
            <a:rect b="b" l="l" r="r" t="t"/>
            <a:pathLst>
              <a:path extrusionOk="0" h="299085" w="21589">
                <a:moveTo>
                  <a:pt x="0" y="0"/>
                </a:moveTo>
                <a:lnTo>
                  <a:pt x="21317" y="0"/>
                </a:lnTo>
                <a:lnTo>
                  <a:pt x="21317" y="298703"/>
                </a:lnTo>
                <a:lnTo>
                  <a:pt x="0" y="298703"/>
                </a:lnTo>
                <a:lnTo>
                  <a:pt x="0" y="0"/>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26"/>
          <p:cNvSpPr/>
          <p:nvPr/>
        </p:nvSpPr>
        <p:spPr>
          <a:xfrm>
            <a:off x="3625850" y="4556125"/>
            <a:ext cx="28575" cy="300037"/>
          </a:xfrm>
          <a:custGeom>
            <a:rect b="b" l="l" r="r" t="t"/>
            <a:pathLst>
              <a:path extrusionOk="0" h="299085" w="21589">
                <a:moveTo>
                  <a:pt x="0" y="0"/>
                </a:moveTo>
                <a:lnTo>
                  <a:pt x="21317" y="0"/>
                </a:lnTo>
                <a:lnTo>
                  <a:pt x="21317" y="298703"/>
                </a:lnTo>
                <a:lnTo>
                  <a:pt x="0" y="298703"/>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26"/>
          <p:cNvSpPr/>
          <p:nvPr/>
        </p:nvSpPr>
        <p:spPr>
          <a:xfrm>
            <a:off x="3554412" y="4300537"/>
            <a:ext cx="141287" cy="128587"/>
          </a:xfrm>
          <a:custGeom>
            <a:rect b="b" l="l" r="r" t="t"/>
            <a:pathLst>
              <a:path extrusionOk="0" h="128270" w="106680">
                <a:moveTo>
                  <a:pt x="106679" y="128015"/>
                </a:moveTo>
                <a:lnTo>
                  <a:pt x="0" y="0"/>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26"/>
          <p:cNvSpPr/>
          <p:nvPr/>
        </p:nvSpPr>
        <p:spPr>
          <a:xfrm>
            <a:off x="3554412" y="4300537"/>
            <a:ext cx="141287" cy="128587"/>
          </a:xfrm>
          <a:custGeom>
            <a:rect b="b" l="l" r="r" t="t"/>
            <a:pathLst>
              <a:path extrusionOk="0" h="128270" w="106680">
                <a:moveTo>
                  <a:pt x="106679" y="128015"/>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26"/>
          <p:cNvSpPr/>
          <p:nvPr/>
        </p:nvSpPr>
        <p:spPr>
          <a:xfrm>
            <a:off x="3554412" y="4300537"/>
            <a:ext cx="141287" cy="128587"/>
          </a:xfrm>
          <a:custGeom>
            <a:rect b="b" l="l" r="r" t="t"/>
            <a:pathLst>
              <a:path extrusionOk="0" h="128270" w="106680">
                <a:moveTo>
                  <a:pt x="106679" y="0"/>
                </a:moveTo>
                <a:lnTo>
                  <a:pt x="0" y="128015"/>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26"/>
          <p:cNvSpPr/>
          <p:nvPr/>
        </p:nvSpPr>
        <p:spPr>
          <a:xfrm>
            <a:off x="3554412" y="4300537"/>
            <a:ext cx="141287" cy="128587"/>
          </a:xfrm>
          <a:custGeom>
            <a:rect b="b" l="l" r="r" t="t"/>
            <a:pathLst>
              <a:path extrusionOk="0" h="128270" w="106680">
                <a:moveTo>
                  <a:pt x="106679" y="0"/>
                </a:moveTo>
                <a:lnTo>
                  <a:pt x="0" y="128015"/>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26"/>
          <p:cNvSpPr/>
          <p:nvPr/>
        </p:nvSpPr>
        <p:spPr>
          <a:xfrm>
            <a:off x="3382962" y="4194175"/>
            <a:ext cx="484187" cy="363537"/>
          </a:xfrm>
          <a:custGeom>
            <a:rect b="b" l="l" r="r" t="t"/>
            <a:pathLst>
              <a:path extrusionOk="0" h="363220" w="363219">
                <a:moveTo>
                  <a:pt x="0" y="0"/>
                </a:moveTo>
                <a:lnTo>
                  <a:pt x="362712" y="0"/>
                </a:lnTo>
                <a:lnTo>
                  <a:pt x="362712" y="362712"/>
                </a:lnTo>
                <a:lnTo>
                  <a:pt x="0" y="362712"/>
                </a:lnTo>
                <a:lnTo>
                  <a:pt x="0" y="0"/>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26"/>
          <p:cNvSpPr/>
          <p:nvPr/>
        </p:nvSpPr>
        <p:spPr>
          <a:xfrm>
            <a:off x="3382962" y="4183062"/>
            <a:ext cx="484187" cy="22225"/>
          </a:xfrm>
          <a:custGeom>
            <a:rect b="b" l="l" r="r" t="t"/>
            <a:pathLst>
              <a:path extrusionOk="0" h="21589" w="363219">
                <a:moveTo>
                  <a:pt x="0" y="0"/>
                </a:moveTo>
                <a:lnTo>
                  <a:pt x="362711" y="0"/>
                </a:lnTo>
                <a:lnTo>
                  <a:pt x="362711" y="21317"/>
                </a:lnTo>
                <a:lnTo>
                  <a:pt x="0" y="21317"/>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26"/>
          <p:cNvSpPr/>
          <p:nvPr/>
        </p:nvSpPr>
        <p:spPr>
          <a:xfrm>
            <a:off x="3867150" y="4194175"/>
            <a:ext cx="0" cy="363537"/>
          </a:xfrm>
          <a:custGeom>
            <a:rect b="b" l="l" r="r" t="t"/>
            <a:pathLst>
              <a:path extrusionOk="0" h="363220" w="120000">
                <a:moveTo>
                  <a:pt x="0" y="0"/>
                </a:moveTo>
                <a:lnTo>
                  <a:pt x="0" y="362711"/>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p26"/>
          <p:cNvSpPr/>
          <p:nvPr/>
        </p:nvSpPr>
        <p:spPr>
          <a:xfrm>
            <a:off x="3382962" y="4556125"/>
            <a:ext cx="484187" cy="0"/>
          </a:xfrm>
          <a:custGeom>
            <a:rect b="b" l="l" r="r" t="t"/>
            <a:pathLst>
              <a:path extrusionOk="0" h="120000" w="363219">
                <a:moveTo>
                  <a:pt x="362711" y="0"/>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26"/>
          <p:cNvSpPr/>
          <p:nvPr/>
        </p:nvSpPr>
        <p:spPr>
          <a:xfrm>
            <a:off x="3382962" y="4194175"/>
            <a:ext cx="0" cy="363537"/>
          </a:xfrm>
          <a:custGeom>
            <a:rect b="b" l="l" r="r" t="t"/>
            <a:pathLst>
              <a:path extrusionOk="0" h="363220" w="120000">
                <a:moveTo>
                  <a:pt x="0" y="362711"/>
                </a:moveTo>
                <a:lnTo>
                  <a:pt x="0" y="0"/>
                </a:lnTo>
              </a:path>
            </a:pathLst>
          </a:custGeom>
          <a:noFill/>
          <a:ln cap="flat" cmpd="sng" w="213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26"/>
          <p:cNvSpPr/>
          <p:nvPr/>
        </p:nvSpPr>
        <p:spPr>
          <a:xfrm>
            <a:off x="3554412" y="4300537"/>
            <a:ext cx="141287" cy="128587"/>
          </a:xfrm>
          <a:custGeom>
            <a:rect b="b" l="l" r="r" t="t"/>
            <a:pathLst>
              <a:path extrusionOk="0" h="128270" w="106680">
                <a:moveTo>
                  <a:pt x="106679" y="0"/>
                </a:moveTo>
                <a:lnTo>
                  <a:pt x="0" y="128015"/>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26"/>
          <p:cNvSpPr/>
          <p:nvPr/>
        </p:nvSpPr>
        <p:spPr>
          <a:xfrm>
            <a:off x="3554412" y="4300537"/>
            <a:ext cx="141287" cy="128587"/>
          </a:xfrm>
          <a:custGeom>
            <a:rect b="b" l="l" r="r" t="t"/>
            <a:pathLst>
              <a:path extrusionOk="0" h="128270" w="106680">
                <a:moveTo>
                  <a:pt x="106679" y="0"/>
                </a:moveTo>
                <a:lnTo>
                  <a:pt x="0" y="128015"/>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26"/>
          <p:cNvSpPr/>
          <p:nvPr/>
        </p:nvSpPr>
        <p:spPr>
          <a:xfrm>
            <a:off x="3554412" y="4300537"/>
            <a:ext cx="141287" cy="128587"/>
          </a:xfrm>
          <a:custGeom>
            <a:rect b="b" l="l" r="r" t="t"/>
            <a:pathLst>
              <a:path extrusionOk="0" h="128270" w="106680">
                <a:moveTo>
                  <a:pt x="106679" y="128015"/>
                </a:moveTo>
                <a:lnTo>
                  <a:pt x="0" y="0"/>
                </a:lnTo>
              </a:path>
            </a:pathLst>
          </a:custGeom>
          <a:noFill/>
          <a:ln cap="flat" cmpd="sng" w="21300">
            <a:solidFill>
              <a:srgbClr val="B2B2B2"/>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26"/>
          <p:cNvSpPr/>
          <p:nvPr/>
        </p:nvSpPr>
        <p:spPr>
          <a:xfrm>
            <a:off x="3554412" y="4300537"/>
            <a:ext cx="141287" cy="128587"/>
          </a:xfrm>
          <a:custGeom>
            <a:rect b="b" l="l" r="r" t="t"/>
            <a:pathLst>
              <a:path extrusionOk="0" h="128270" w="106680">
                <a:moveTo>
                  <a:pt x="106679" y="128015"/>
                </a:moveTo>
                <a:lnTo>
                  <a:pt x="0" y="0"/>
                </a:lnTo>
              </a:path>
            </a:pathLst>
          </a:custGeom>
          <a:noFill/>
          <a:ln cap="flat" cmpd="sng" w="2130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26"/>
          <p:cNvSpPr txBox="1"/>
          <p:nvPr/>
        </p:nvSpPr>
        <p:spPr>
          <a:xfrm>
            <a:off x="3167062" y="4949825"/>
            <a:ext cx="919162" cy="24447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FFFF"/>
              </a:buClr>
              <a:buSzPts val="1500"/>
              <a:buFont typeface="Arial"/>
              <a:buNone/>
            </a:pPr>
            <a:r>
              <a:rPr b="0" i="0" lang="en-US" sz="1500" u="none" cap="none" strike="noStrike">
                <a:solidFill>
                  <a:srgbClr val="00FFFF"/>
                </a:solidFill>
                <a:latin typeface="Arial"/>
                <a:ea typeface="Arial"/>
                <a:cs typeface="Arial"/>
                <a:sym typeface="Arial"/>
              </a:rPr>
              <a:t>MDR</a:t>
            </a:r>
            <a:r>
              <a:rPr b="0" baseline="-25000" i="1" lang="en-US" sz="1700" u="none" cap="none" strike="noStrike">
                <a:solidFill>
                  <a:srgbClr val="00FFFF"/>
                </a:solidFill>
                <a:latin typeface="Arial"/>
                <a:ea typeface="Arial"/>
                <a:cs typeface="Arial"/>
                <a:sym typeface="Arial"/>
              </a:rPr>
              <a:t>inE</a:t>
            </a:r>
            <a:endParaRPr b="0" i="0" sz="1400" u="none" cap="none" strike="noStrike">
              <a:solidFill>
                <a:srgbClr val="000000"/>
              </a:solidFill>
              <a:latin typeface="Arial"/>
              <a:ea typeface="Arial"/>
              <a:cs typeface="Arial"/>
              <a:sym typeface="Arial"/>
            </a:endParaRPr>
          </a:p>
        </p:txBody>
      </p:sp>
      <p:sp>
        <p:nvSpPr>
          <p:cNvPr id="372" name="Google Shape;372;p26"/>
          <p:cNvSpPr/>
          <p:nvPr/>
        </p:nvSpPr>
        <p:spPr>
          <a:xfrm>
            <a:off x="2005012" y="5911850"/>
            <a:ext cx="7353300" cy="334962"/>
          </a:xfrm>
          <a:custGeom>
            <a:rect b="b" l="l" r="r" t="t"/>
            <a:pathLst>
              <a:path extrusionOk="0" h="335279" w="5514340">
                <a:moveTo>
                  <a:pt x="0" y="335279"/>
                </a:moveTo>
                <a:lnTo>
                  <a:pt x="5513832" y="335279"/>
                </a:lnTo>
                <a:lnTo>
                  <a:pt x="5513832" y="0"/>
                </a:lnTo>
                <a:lnTo>
                  <a:pt x="0" y="0"/>
                </a:lnTo>
                <a:lnTo>
                  <a:pt x="0" y="3352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26"/>
          <p:cNvSpPr txBox="1"/>
          <p:nvPr/>
        </p:nvSpPr>
        <p:spPr>
          <a:xfrm>
            <a:off x="2309812" y="5937250"/>
            <a:ext cx="6746875" cy="25876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Figure 7.4. Connection and control signals for register MDR.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8" name="Shape 3248"/>
        <p:cNvGrpSpPr/>
        <p:nvPr/>
      </p:nvGrpSpPr>
      <p:grpSpPr>
        <a:xfrm>
          <a:off x="0" y="0"/>
          <a:ext cx="0" cy="0"/>
          <a:chOff x="0" y="0"/>
          <a:chExt cx="0" cy="0"/>
        </a:xfrm>
      </p:grpSpPr>
      <p:sp>
        <p:nvSpPr>
          <p:cNvPr id="3249" name="Google Shape;3249;p15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250" name="Google Shape;3250;p152"/>
          <p:cNvSpPr txBox="1"/>
          <p:nvPr/>
        </p:nvSpPr>
        <p:spPr>
          <a:xfrm>
            <a:off x="3143250" y="785812"/>
            <a:ext cx="83820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CONDITIONAL CODES</a:t>
            </a:r>
            <a:endParaRPr b="0" i="0" sz="1400" u="none" cap="none" strike="noStrike">
              <a:solidFill>
                <a:srgbClr val="000000"/>
              </a:solidFill>
              <a:latin typeface="Arial"/>
              <a:ea typeface="Arial"/>
              <a:cs typeface="Arial"/>
              <a:sym typeface="Arial"/>
            </a:endParaRPr>
          </a:p>
        </p:txBody>
      </p:sp>
      <p:sp>
        <p:nvSpPr>
          <p:cNvPr id="3251" name="Google Shape;3251;p152"/>
          <p:cNvSpPr txBox="1"/>
          <p:nvPr/>
        </p:nvSpPr>
        <p:spPr>
          <a:xfrm>
            <a:off x="2667000" y="1714500"/>
            <a:ext cx="2571750"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Add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Compare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Branch=0</a:t>
            </a:r>
            <a:endParaRPr b="0" i="0" sz="1400" u="none" cap="none" strike="noStrike">
              <a:solidFill>
                <a:srgbClr val="000000"/>
              </a:solidFill>
              <a:latin typeface="Arial"/>
              <a:ea typeface="Arial"/>
              <a:cs typeface="Arial"/>
              <a:sym typeface="Arial"/>
            </a:endParaRPr>
          </a:p>
        </p:txBody>
      </p:sp>
      <p:sp>
        <p:nvSpPr>
          <p:cNvPr id="3252" name="Google Shape;3252;p152"/>
          <p:cNvSpPr txBox="1"/>
          <p:nvPr/>
        </p:nvSpPr>
        <p:spPr>
          <a:xfrm>
            <a:off x="5810250" y="1714500"/>
            <a:ext cx="3333750"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R1,R2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R3,R4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 . . </a:t>
            </a:r>
            <a:endParaRPr b="0" i="0" sz="1400" u="none" cap="none" strike="noStrike">
              <a:solidFill>
                <a:srgbClr val="000000"/>
              </a:solidFill>
              <a:latin typeface="Arial"/>
              <a:ea typeface="Arial"/>
              <a:cs typeface="Arial"/>
              <a:sym typeface="Arial"/>
            </a:endParaRPr>
          </a:p>
        </p:txBody>
      </p:sp>
      <p:sp>
        <p:nvSpPr>
          <p:cNvPr id="3253" name="Google Shape;3253;p152"/>
          <p:cNvSpPr txBox="1"/>
          <p:nvPr/>
        </p:nvSpPr>
        <p:spPr>
          <a:xfrm>
            <a:off x="2762250" y="3143250"/>
            <a:ext cx="6345237"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 A program fragment</a:t>
            </a:r>
            <a:endParaRPr b="0" i="0" sz="1400" u="none" cap="none" strike="noStrike">
              <a:solidFill>
                <a:srgbClr val="000000"/>
              </a:solidFill>
              <a:latin typeface="Arial"/>
              <a:ea typeface="Arial"/>
              <a:cs typeface="Arial"/>
              <a:sym typeface="Arial"/>
            </a:endParaRPr>
          </a:p>
        </p:txBody>
      </p:sp>
      <p:sp>
        <p:nvSpPr>
          <p:cNvPr id="3254" name="Google Shape;3254;p152"/>
          <p:cNvSpPr txBox="1"/>
          <p:nvPr/>
        </p:nvSpPr>
        <p:spPr>
          <a:xfrm>
            <a:off x="2667000" y="3786187"/>
            <a:ext cx="2857500"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Compare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Branch=0</a:t>
            </a:r>
            <a:endParaRPr b="0" i="0" sz="1400" u="none" cap="none" strike="noStrike">
              <a:solidFill>
                <a:srgbClr val="000000"/>
              </a:solidFill>
              <a:latin typeface="Arial"/>
              <a:ea typeface="Arial"/>
              <a:cs typeface="Arial"/>
              <a:sym typeface="Arial"/>
            </a:endParaRPr>
          </a:p>
        </p:txBody>
      </p:sp>
      <p:sp>
        <p:nvSpPr>
          <p:cNvPr id="3255" name="Google Shape;3255;p152"/>
          <p:cNvSpPr txBox="1"/>
          <p:nvPr/>
        </p:nvSpPr>
        <p:spPr>
          <a:xfrm>
            <a:off x="5810250" y="3714750"/>
            <a:ext cx="3333750"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R3,R4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R1,R2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 . </a:t>
            </a:r>
            <a:endParaRPr b="0" i="0" sz="1400" u="none" cap="none" strike="noStrike">
              <a:solidFill>
                <a:srgbClr val="000000"/>
              </a:solidFill>
              <a:latin typeface="Arial"/>
              <a:ea typeface="Arial"/>
              <a:cs typeface="Arial"/>
              <a:sym typeface="Arial"/>
            </a:endParaRPr>
          </a:p>
        </p:txBody>
      </p:sp>
      <p:sp>
        <p:nvSpPr>
          <p:cNvPr id="3256" name="Google Shape;3256;p152"/>
          <p:cNvSpPr txBox="1"/>
          <p:nvPr/>
        </p:nvSpPr>
        <p:spPr>
          <a:xfrm>
            <a:off x="2762250" y="5286375"/>
            <a:ext cx="55245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b</a:t>
            </a:r>
            <a:r>
              <a:rPr b="0" i="0" lang="en-US" sz="2800" u="none" cap="none" strike="noStrike">
                <a:solidFill>
                  <a:srgbClr val="000000"/>
                </a:solidFill>
                <a:latin typeface="Helvetica Neue"/>
                <a:ea typeface="Helvetica Neue"/>
                <a:cs typeface="Helvetica Neue"/>
                <a:sym typeface="Helvetica Neue"/>
              </a:rPr>
              <a:t>) </a:t>
            </a:r>
            <a:r>
              <a:rPr b="0" i="0" lang="en-US" sz="2800" u="none" cap="none" strike="noStrike">
                <a:solidFill>
                  <a:srgbClr val="000000"/>
                </a:solidFill>
                <a:latin typeface="Arial"/>
                <a:ea typeface="Arial"/>
                <a:cs typeface="Arial"/>
                <a:sym typeface="Arial"/>
              </a:rPr>
              <a:t>Instructions</a:t>
            </a:r>
            <a:r>
              <a:rPr b="0" i="0" lang="en-US" sz="2800" u="none" cap="none" strike="noStrike">
                <a:solidFill>
                  <a:srgbClr val="000000"/>
                </a:solidFill>
                <a:latin typeface="Helvetica Neue"/>
                <a:ea typeface="Helvetica Neue"/>
                <a:cs typeface="Helvetica Neue"/>
                <a:sym typeface="Helvetica Neue"/>
              </a:rPr>
              <a:t> </a:t>
            </a:r>
            <a:r>
              <a:rPr b="0" i="0" lang="en-US" sz="2800" u="none" cap="none" strike="noStrike">
                <a:solidFill>
                  <a:srgbClr val="000000"/>
                </a:solidFill>
                <a:latin typeface="Arial"/>
                <a:ea typeface="Arial"/>
                <a:cs typeface="Arial"/>
                <a:sym typeface="Arial"/>
              </a:rPr>
              <a:t>reordered</a:t>
            </a:r>
            <a:endParaRPr b="0" i="0" sz="1400" u="none" cap="none" strike="noStrike">
              <a:solidFill>
                <a:srgbClr val="000000"/>
              </a:solidFill>
              <a:latin typeface="Arial"/>
              <a:ea typeface="Arial"/>
              <a:cs typeface="Arial"/>
              <a:sym typeface="Arial"/>
            </a:endParaRPr>
          </a:p>
        </p:txBody>
      </p:sp>
      <p:sp>
        <p:nvSpPr>
          <p:cNvPr id="3257" name="Google Shape;3257;p152"/>
          <p:cNvSpPr txBox="1"/>
          <p:nvPr/>
        </p:nvSpPr>
        <p:spPr>
          <a:xfrm>
            <a:off x="2857500" y="5929312"/>
            <a:ext cx="4814887"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Instruction reordering</a:t>
            </a:r>
            <a:endParaRPr b="0" i="0" sz="1400" u="none" cap="none" strike="noStrike">
              <a:solidFill>
                <a:srgbClr val="000000"/>
              </a:solidFill>
              <a:latin typeface="Arial"/>
              <a:ea typeface="Arial"/>
              <a:cs typeface="Arial"/>
              <a:sym typeface="Arial"/>
            </a:endParaRPr>
          </a:p>
        </p:txBody>
      </p:sp>
      <p:pic>
        <p:nvPicPr>
          <p:cNvPr descr="pngfind.com-kingpin-png-4152286 (1).png" id="3258" name="Google Shape;3258;p152"/>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2" name="Shape 3262"/>
        <p:cNvGrpSpPr/>
        <p:nvPr/>
      </p:nvGrpSpPr>
      <p:grpSpPr>
        <a:xfrm>
          <a:off x="0" y="0"/>
          <a:ext cx="0" cy="0"/>
          <a:chOff x="0" y="0"/>
          <a:chExt cx="0" cy="0"/>
        </a:xfrm>
      </p:grpSpPr>
      <p:sp>
        <p:nvSpPr>
          <p:cNvPr id="3263" name="Google Shape;3263;p15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264" name="Google Shape;3264;p153"/>
          <p:cNvSpPr txBox="1"/>
          <p:nvPr/>
        </p:nvSpPr>
        <p:spPr>
          <a:xfrm>
            <a:off x="3143250" y="1143000"/>
            <a:ext cx="790575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4400"/>
              <a:buFont typeface="Arial"/>
              <a:buNone/>
            </a:pPr>
            <a:r>
              <a:rPr b="1" i="0" lang="en-US" sz="4400" u="none" cap="none" strike="noStrike">
                <a:solidFill>
                  <a:schemeClr val="accent2"/>
                </a:solidFill>
                <a:latin typeface="Arial"/>
                <a:ea typeface="Arial"/>
                <a:cs typeface="Arial"/>
                <a:sym typeface="Arial"/>
              </a:rPr>
              <a:t>CONDITIONAL CODES</a:t>
            </a:r>
            <a:endParaRPr b="0" i="0" sz="1400" u="none" cap="none" strike="noStrike">
              <a:solidFill>
                <a:srgbClr val="000000"/>
              </a:solidFill>
              <a:latin typeface="Arial"/>
              <a:ea typeface="Arial"/>
              <a:cs typeface="Arial"/>
              <a:sym typeface="Arial"/>
            </a:endParaRPr>
          </a:p>
        </p:txBody>
      </p:sp>
      <p:sp>
        <p:nvSpPr>
          <p:cNvPr id="3265" name="Google Shape;3265;p153"/>
          <p:cNvSpPr txBox="1"/>
          <p:nvPr/>
        </p:nvSpPr>
        <p:spPr>
          <a:xfrm>
            <a:off x="476250" y="1928812"/>
            <a:ext cx="11239500" cy="3108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Two conclusion: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  To provide flexibility in reordering instructions, the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condition-code flags should be affected by as few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instruction as possible.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  The compiler should be able to specify in which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instructions of a program the condition codes are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affected and in which they are not.</a:t>
            </a:r>
            <a:endParaRPr b="0" i="0" sz="1400" u="none" cap="none" strike="noStrike">
              <a:solidFill>
                <a:srgbClr val="000000"/>
              </a:solidFill>
              <a:latin typeface="Arial"/>
              <a:ea typeface="Arial"/>
              <a:cs typeface="Arial"/>
              <a:sym typeface="Arial"/>
            </a:endParaRPr>
          </a:p>
        </p:txBody>
      </p:sp>
      <p:pic>
        <p:nvPicPr>
          <p:cNvPr descr="pngfind.com-kingpin-png-4152286 (1).png" id="3266" name="Google Shape;3266;p15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27"/>
          <p:cNvSpPr txBox="1"/>
          <p:nvPr>
            <p:ph type="title"/>
          </p:nvPr>
        </p:nvSpPr>
        <p:spPr>
          <a:xfrm>
            <a:off x="106362" y="238125"/>
            <a:ext cx="943292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Fetching a Word from Memory</a:t>
            </a:r>
            <a:endParaRPr/>
          </a:p>
        </p:txBody>
      </p:sp>
      <p:sp>
        <p:nvSpPr>
          <p:cNvPr id="380" name="Google Shape;380;p27"/>
          <p:cNvSpPr txBox="1"/>
          <p:nvPr/>
        </p:nvSpPr>
        <p:spPr>
          <a:xfrm>
            <a:off x="106362" y="1123950"/>
            <a:ext cx="11476037" cy="4614862"/>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As an example of a read operation, consider the instruction  Move (R1), R2. The actions needed to execute this instruction  are:</a:t>
            </a:r>
            <a:endParaRPr b="0" i="0" sz="1400" u="none" cap="none" strike="noStrike">
              <a:solidFill>
                <a:srgbClr val="000000"/>
              </a:solidFill>
              <a:latin typeface="Arial"/>
              <a:ea typeface="Arial"/>
              <a:cs typeface="Arial"/>
              <a:sym typeface="Arial"/>
            </a:endParaRPr>
          </a:p>
          <a:p>
            <a:pPr indent="-450849" lvl="1" marL="995362" marR="0" rtl="0" algn="l">
              <a:lnSpc>
                <a:spcPct val="100000"/>
              </a:lnSpc>
              <a:spcBef>
                <a:spcPts val="500"/>
              </a:spcBef>
              <a:spcAft>
                <a:spcPts val="0"/>
              </a:spcAft>
              <a:buClr>
                <a:srgbClr val="0070C0"/>
              </a:buClr>
              <a:buSzPts val="2400"/>
              <a:buFont typeface="Noto Sans Symbols"/>
              <a:buChar char="❑"/>
            </a:pPr>
            <a:r>
              <a:rPr b="0" i="0" lang="en-US" sz="2400" u="none" cap="none" strike="noStrike">
                <a:solidFill>
                  <a:schemeClr val="dk1"/>
                </a:solidFill>
                <a:latin typeface="Arial"/>
                <a:ea typeface="Arial"/>
                <a:cs typeface="Arial"/>
                <a:sym typeface="Arial"/>
              </a:rPr>
              <a:t>MAR ← [R1]</a:t>
            </a:r>
            <a:endParaRPr b="0" i="0" sz="1400" u="none" cap="none" strike="noStrike">
              <a:solidFill>
                <a:srgbClr val="000000"/>
              </a:solidFill>
              <a:latin typeface="Arial"/>
              <a:ea typeface="Arial"/>
              <a:cs typeface="Arial"/>
              <a:sym typeface="Arial"/>
            </a:endParaRPr>
          </a:p>
          <a:p>
            <a:pPr indent="-450849" lvl="1" marL="995362" marR="0" rtl="0" algn="l">
              <a:lnSpc>
                <a:spcPct val="100000"/>
              </a:lnSpc>
              <a:spcBef>
                <a:spcPts val="500"/>
              </a:spcBef>
              <a:spcAft>
                <a:spcPts val="0"/>
              </a:spcAft>
              <a:buClr>
                <a:srgbClr val="0070C0"/>
              </a:buClr>
              <a:buSzPts val="2400"/>
              <a:buFont typeface="Noto Sans Symbols"/>
              <a:buChar char="❑"/>
            </a:pPr>
            <a:r>
              <a:rPr b="0" i="0" lang="en-US" sz="2400" u="none" cap="none" strike="noStrike">
                <a:solidFill>
                  <a:schemeClr val="dk1"/>
                </a:solidFill>
                <a:latin typeface="Arial"/>
                <a:ea typeface="Arial"/>
                <a:cs typeface="Arial"/>
                <a:sym typeface="Arial"/>
              </a:rPr>
              <a:t>Start a Read operation on the memory bus</a:t>
            </a:r>
            <a:endParaRPr b="0" i="0" sz="1400" u="none" cap="none" strike="noStrike">
              <a:solidFill>
                <a:srgbClr val="000000"/>
              </a:solidFill>
              <a:latin typeface="Arial"/>
              <a:ea typeface="Arial"/>
              <a:cs typeface="Arial"/>
              <a:sym typeface="Arial"/>
            </a:endParaRPr>
          </a:p>
          <a:p>
            <a:pPr indent="-450849" lvl="1" marL="995362" marR="0" rtl="0" algn="l">
              <a:lnSpc>
                <a:spcPct val="100000"/>
              </a:lnSpc>
              <a:spcBef>
                <a:spcPts val="500"/>
              </a:spcBef>
              <a:spcAft>
                <a:spcPts val="0"/>
              </a:spcAft>
              <a:buClr>
                <a:srgbClr val="0070C0"/>
              </a:buClr>
              <a:buSzPts val="2400"/>
              <a:buFont typeface="Noto Sans Symbols"/>
              <a:buChar char="❑"/>
            </a:pPr>
            <a:r>
              <a:rPr b="0" i="0" lang="en-US" sz="2400" u="none" cap="none" strike="noStrike">
                <a:solidFill>
                  <a:schemeClr val="dk1"/>
                </a:solidFill>
                <a:latin typeface="Arial"/>
                <a:ea typeface="Arial"/>
                <a:cs typeface="Arial"/>
                <a:sym typeface="Arial"/>
              </a:rPr>
              <a:t>Wait for the MFC response from the memory</a:t>
            </a:r>
            <a:endParaRPr b="0" i="0" sz="1400" u="none" cap="none" strike="noStrike">
              <a:solidFill>
                <a:srgbClr val="000000"/>
              </a:solidFill>
              <a:latin typeface="Arial"/>
              <a:ea typeface="Arial"/>
              <a:cs typeface="Arial"/>
              <a:sym typeface="Arial"/>
            </a:endParaRPr>
          </a:p>
          <a:p>
            <a:pPr indent="-450849" lvl="1" marL="995362" marR="0" rtl="0" algn="l">
              <a:lnSpc>
                <a:spcPct val="100000"/>
              </a:lnSpc>
              <a:spcBef>
                <a:spcPts val="500"/>
              </a:spcBef>
              <a:spcAft>
                <a:spcPts val="0"/>
              </a:spcAft>
              <a:buClr>
                <a:srgbClr val="0070C0"/>
              </a:buClr>
              <a:buSzPts val="2400"/>
              <a:buFont typeface="Noto Sans Symbols"/>
              <a:buChar char="❑"/>
            </a:pPr>
            <a:r>
              <a:rPr b="0" i="0" lang="en-US" sz="2400" u="none" cap="none" strike="noStrike">
                <a:solidFill>
                  <a:schemeClr val="dk1"/>
                </a:solidFill>
                <a:latin typeface="Arial"/>
                <a:ea typeface="Arial"/>
                <a:cs typeface="Arial"/>
                <a:sym typeface="Arial"/>
              </a:rPr>
              <a:t>Load MDR from the memory bus</a:t>
            </a:r>
            <a:endParaRPr b="0" i="0" sz="1400" u="none" cap="none" strike="noStrike">
              <a:solidFill>
                <a:srgbClr val="000000"/>
              </a:solidFill>
              <a:latin typeface="Arial"/>
              <a:ea typeface="Arial"/>
              <a:cs typeface="Arial"/>
              <a:sym typeface="Arial"/>
            </a:endParaRPr>
          </a:p>
          <a:p>
            <a:pPr indent="-450849" lvl="1" marL="995362" marR="0" rtl="0" algn="l">
              <a:lnSpc>
                <a:spcPct val="100000"/>
              </a:lnSpc>
              <a:spcBef>
                <a:spcPts val="500"/>
              </a:spcBef>
              <a:spcAft>
                <a:spcPts val="0"/>
              </a:spcAft>
              <a:buClr>
                <a:srgbClr val="0070C0"/>
              </a:buClr>
              <a:buSzPts val="2400"/>
              <a:buFont typeface="Noto Sans Symbols"/>
              <a:buChar char="❑"/>
            </a:pPr>
            <a:r>
              <a:rPr b="0" i="0" lang="en-US" sz="2400" u="none" cap="none" strike="noStrike">
                <a:solidFill>
                  <a:schemeClr val="dk1"/>
                </a:solidFill>
                <a:latin typeface="Arial"/>
                <a:ea typeface="Arial"/>
                <a:cs typeface="Arial"/>
                <a:sym typeface="Arial"/>
              </a:rPr>
              <a:t>R2 ← [MDR]</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These actions may be carried out as separate steps, but some  can be combined into a single step.</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Each action can be completed in one clock cycle, except action 3  which requires one or more clock cycles, depending on the  speed of the addressed device.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28"/>
          <p:cNvSpPr txBox="1"/>
          <p:nvPr>
            <p:ph type="title"/>
          </p:nvPr>
        </p:nvSpPr>
        <p:spPr>
          <a:xfrm>
            <a:off x="106362" y="238125"/>
            <a:ext cx="943292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Fetching a Word from Memory</a:t>
            </a:r>
            <a:endParaRPr/>
          </a:p>
        </p:txBody>
      </p:sp>
      <p:sp>
        <p:nvSpPr>
          <p:cNvPr id="387" name="Google Shape;387;p28"/>
          <p:cNvSpPr txBox="1"/>
          <p:nvPr/>
        </p:nvSpPr>
        <p:spPr>
          <a:xfrm>
            <a:off x="106362" y="1123950"/>
            <a:ext cx="11476037" cy="3721100"/>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 Read control signal is activated at the same time MAR is  loaded.</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1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data received from the memory are loaded into MDR  at the end of the clock cycle in which the MFC signal is received.</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In the next clock cycle, MDR</a:t>
            </a:r>
            <a:r>
              <a:rPr b="0" baseline="-25000" i="0" lang="en-US" sz="2400" u="none" cap="none" strike="noStrike">
                <a:solidFill>
                  <a:schemeClr val="dk1"/>
                </a:solidFill>
                <a:latin typeface="Arial"/>
                <a:ea typeface="Arial"/>
                <a:cs typeface="Arial"/>
                <a:sym typeface="Arial"/>
              </a:rPr>
              <a:t>out </a:t>
            </a:r>
            <a:r>
              <a:rPr b="0" i="0" lang="en-US" sz="2400" u="none" cap="none" strike="noStrike">
                <a:solidFill>
                  <a:schemeClr val="dk1"/>
                </a:solidFill>
                <a:latin typeface="Arial"/>
                <a:ea typeface="Arial"/>
                <a:cs typeface="Arial"/>
                <a:sym typeface="Arial"/>
              </a:rPr>
              <a:t>is activated to transfer the data to  register R2.</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This means that the memory read operation requires three  steps, which can be described by the signals being activated as  follows:</a:t>
            </a:r>
            <a:endParaRPr b="0" i="0" sz="1400" u="none" cap="none" strike="noStrike">
              <a:solidFill>
                <a:srgbClr val="000000"/>
              </a:solidFill>
              <a:latin typeface="Arial"/>
              <a:ea typeface="Arial"/>
              <a:cs typeface="Arial"/>
              <a:sym typeface="Arial"/>
            </a:endParaRPr>
          </a:p>
          <a:p>
            <a:pPr indent="-457200" lvl="1" marL="1000125" marR="0" rtl="0" algn="l">
              <a:lnSpc>
                <a:spcPct val="100000"/>
              </a:lnSpc>
              <a:spcBef>
                <a:spcPts val="500"/>
              </a:spcBef>
              <a:spcAft>
                <a:spcPts val="0"/>
              </a:spcAft>
              <a:buClr>
                <a:srgbClr val="0070C0"/>
              </a:buClr>
              <a:buSzPts val="2400"/>
              <a:buFont typeface="Arial"/>
              <a:buAutoNum type="arabicPeriod"/>
            </a:pPr>
            <a:r>
              <a:rPr b="0" i="0" lang="en-US" sz="2400" u="none" cap="none" strike="noStrike">
                <a:solidFill>
                  <a:schemeClr val="dk1"/>
                </a:solidFill>
                <a:latin typeface="Arial"/>
                <a:ea typeface="Arial"/>
                <a:cs typeface="Arial"/>
                <a:sym typeface="Arial"/>
              </a:rPr>
              <a:t>R1</a:t>
            </a:r>
            <a:r>
              <a:rPr b="0" baseline="-25000" i="0" lang="en-US" sz="2400" u="none" cap="none" strike="noStrike">
                <a:solidFill>
                  <a:schemeClr val="dk1"/>
                </a:solidFill>
                <a:latin typeface="Arial"/>
                <a:ea typeface="Arial"/>
                <a:cs typeface="Arial"/>
                <a:sym typeface="Arial"/>
              </a:rPr>
              <a:t>out,</a:t>
            </a:r>
            <a:r>
              <a:rPr b="0" i="0" lang="en-US" sz="2400" u="none" cap="none" strike="noStrike">
                <a:solidFill>
                  <a:schemeClr val="dk1"/>
                </a:solidFill>
                <a:latin typeface="Arial"/>
                <a:ea typeface="Arial"/>
                <a:cs typeface="Arial"/>
                <a:sym typeface="Arial"/>
              </a:rPr>
              <a:t>MAR</a:t>
            </a:r>
            <a:r>
              <a:rPr b="0" baseline="-25000" i="0" lang="en-US" sz="2400" u="none" cap="none" strike="noStrike">
                <a:solidFill>
                  <a:schemeClr val="dk1"/>
                </a:solidFill>
                <a:latin typeface="Arial"/>
                <a:ea typeface="Arial"/>
                <a:cs typeface="Arial"/>
                <a:sym typeface="Arial"/>
              </a:rPr>
              <a:t>in</a:t>
            </a:r>
            <a:r>
              <a:rPr b="0" i="0" lang="en-US" sz="2400" u="none" cap="none" strike="noStrike">
                <a:solidFill>
                  <a:schemeClr val="dk1"/>
                </a:solidFill>
                <a:latin typeface="Arial"/>
                <a:ea typeface="Arial"/>
                <a:cs typeface="Arial"/>
                <a:sym typeface="Arial"/>
              </a:rPr>
              <a:t>, Read</a:t>
            </a:r>
            <a:endParaRPr b="0" i="0" sz="1400" u="none" cap="none" strike="noStrike">
              <a:solidFill>
                <a:srgbClr val="000000"/>
              </a:solidFill>
              <a:latin typeface="Arial"/>
              <a:ea typeface="Arial"/>
              <a:cs typeface="Arial"/>
              <a:sym typeface="Arial"/>
            </a:endParaRPr>
          </a:p>
          <a:p>
            <a:pPr indent="-457200" lvl="1" marL="1000125" marR="0" rtl="0" algn="l">
              <a:lnSpc>
                <a:spcPct val="100000"/>
              </a:lnSpc>
              <a:spcBef>
                <a:spcPts val="500"/>
              </a:spcBef>
              <a:spcAft>
                <a:spcPts val="0"/>
              </a:spcAft>
              <a:buClr>
                <a:srgbClr val="0070C0"/>
              </a:buClr>
              <a:buSzPts val="2400"/>
              <a:buFont typeface="Arial"/>
              <a:buAutoNum type="arabicPeriod"/>
            </a:pPr>
            <a:r>
              <a:rPr b="0" i="0" lang="en-US" sz="2400" u="none" cap="none" strike="noStrike">
                <a:solidFill>
                  <a:schemeClr val="dk1"/>
                </a:solidFill>
                <a:latin typeface="Arial"/>
                <a:ea typeface="Arial"/>
                <a:cs typeface="Arial"/>
                <a:sym typeface="Arial"/>
              </a:rPr>
              <a:t>MDR</a:t>
            </a:r>
            <a:r>
              <a:rPr b="0" baseline="-25000" i="1" lang="en-US" sz="2400" u="none" cap="none" strike="noStrike">
                <a:solidFill>
                  <a:schemeClr val="dk1"/>
                </a:solidFill>
                <a:latin typeface="Arial"/>
                <a:ea typeface="Arial"/>
                <a:cs typeface="Arial"/>
                <a:sym typeface="Arial"/>
              </a:rPr>
              <a:t>in E, </a:t>
            </a:r>
            <a:r>
              <a:rPr b="0" i="0" lang="en-US" sz="2400" u="none" cap="none" strike="noStrike">
                <a:solidFill>
                  <a:schemeClr val="dk1"/>
                </a:solidFill>
                <a:latin typeface="Arial"/>
                <a:ea typeface="Arial"/>
                <a:cs typeface="Arial"/>
                <a:sym typeface="Arial"/>
              </a:rPr>
              <a:t>WMFC</a:t>
            </a:r>
            <a:endParaRPr b="0" i="0" sz="1400" u="none" cap="none" strike="noStrike">
              <a:solidFill>
                <a:srgbClr val="000000"/>
              </a:solidFill>
              <a:latin typeface="Arial"/>
              <a:ea typeface="Arial"/>
              <a:cs typeface="Arial"/>
              <a:sym typeface="Arial"/>
            </a:endParaRPr>
          </a:p>
          <a:p>
            <a:pPr indent="-457200" lvl="1" marL="1000125" marR="0" rtl="0" algn="l">
              <a:lnSpc>
                <a:spcPct val="100000"/>
              </a:lnSpc>
              <a:spcBef>
                <a:spcPts val="500"/>
              </a:spcBef>
              <a:spcAft>
                <a:spcPts val="0"/>
              </a:spcAft>
              <a:buClr>
                <a:srgbClr val="0070C0"/>
              </a:buClr>
              <a:buSzPts val="2400"/>
              <a:buFont typeface="Arial"/>
              <a:buAutoNum type="arabicPeriod"/>
            </a:pPr>
            <a:r>
              <a:rPr b="0" i="0" lang="en-US" sz="2400" u="none" cap="none" strike="noStrike">
                <a:solidFill>
                  <a:schemeClr val="dk1"/>
                </a:solidFill>
                <a:latin typeface="Arial"/>
                <a:ea typeface="Arial"/>
                <a:cs typeface="Arial"/>
                <a:sym typeface="Arial"/>
              </a:rPr>
              <a:t>MDR</a:t>
            </a:r>
            <a:r>
              <a:rPr b="0" baseline="-25000" i="0" lang="en-US" sz="2400" u="none" cap="none" strike="noStrike">
                <a:solidFill>
                  <a:schemeClr val="dk1"/>
                </a:solidFill>
                <a:latin typeface="Arial"/>
                <a:ea typeface="Arial"/>
                <a:cs typeface="Arial"/>
                <a:sym typeface="Arial"/>
              </a:rPr>
              <a:t>out </a:t>
            </a:r>
            <a:r>
              <a:rPr b="0" i="0" lang="en-US" sz="2400" u="none" cap="none" strike="noStrike">
                <a:solidFill>
                  <a:schemeClr val="dk1"/>
                </a:solidFill>
                <a:latin typeface="Arial"/>
                <a:ea typeface="Arial"/>
                <a:cs typeface="Arial"/>
                <a:sym typeface="Arial"/>
              </a:rPr>
              <a:t>R2</a:t>
            </a:r>
            <a:r>
              <a:rPr b="0" baseline="-25000" i="0" lang="en-US" sz="24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29"/>
          <p:cNvSpPr txBox="1"/>
          <p:nvPr>
            <p:ph type="title"/>
          </p:nvPr>
        </p:nvSpPr>
        <p:spPr>
          <a:xfrm>
            <a:off x="106362" y="238125"/>
            <a:ext cx="809942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Storing a Word in Memory</a:t>
            </a:r>
            <a:endParaRPr/>
          </a:p>
        </p:txBody>
      </p:sp>
      <p:sp>
        <p:nvSpPr>
          <p:cNvPr id="394" name="Google Shape;394;p29"/>
          <p:cNvSpPr txBox="1"/>
          <p:nvPr/>
        </p:nvSpPr>
        <p:spPr>
          <a:xfrm>
            <a:off x="106362" y="1050925"/>
            <a:ext cx="11474450" cy="3503612"/>
          </a:xfrm>
          <a:prstGeom prst="rect">
            <a:avLst/>
          </a:prstGeom>
          <a:noFill/>
          <a:ln>
            <a:noFill/>
          </a:ln>
        </p:spPr>
        <p:txBody>
          <a:bodyPr anchorCtr="0" anchor="t" bIns="0" lIns="0" spcFirstLastPara="1" rIns="0" wrap="square" tIns="85725">
            <a:spAutoFit/>
          </a:bodyPr>
          <a:lstStyle/>
          <a:p>
            <a:pPr indent="-530225" lvl="0" marL="542925" marR="0" rtl="0" algn="l">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desired address is loaded into MAR.</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Then, the data to be written are loaded into MDR, and a Write  command is issued.</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Hence,	executing	the	instruction	Move	R2,(Rl)	requires	the  following sequence:</a:t>
            </a:r>
            <a:endParaRPr b="0" i="0" sz="1400" u="none" cap="none" strike="noStrike">
              <a:solidFill>
                <a:srgbClr val="000000"/>
              </a:solidFill>
              <a:latin typeface="Arial"/>
              <a:ea typeface="Arial"/>
              <a:cs typeface="Arial"/>
              <a:sym typeface="Arial"/>
            </a:endParaRPr>
          </a:p>
          <a:p>
            <a:pPr indent="-457200" lvl="1" marL="1000125" marR="0" rtl="0" algn="l">
              <a:lnSpc>
                <a:spcPct val="100000"/>
              </a:lnSpc>
              <a:spcBef>
                <a:spcPts val="500"/>
              </a:spcBef>
              <a:spcAft>
                <a:spcPts val="0"/>
              </a:spcAft>
              <a:buClr>
                <a:srgbClr val="0070C0"/>
              </a:buClr>
              <a:buSzPts val="2400"/>
              <a:buFont typeface="Arial"/>
              <a:buAutoNum type="arabicPeriod"/>
            </a:pPr>
            <a:r>
              <a:rPr b="0" i="0" lang="en-US" sz="2400" u="none" cap="none" strike="noStrike">
                <a:solidFill>
                  <a:schemeClr val="dk1"/>
                </a:solidFill>
                <a:latin typeface="Arial"/>
                <a:ea typeface="Arial"/>
                <a:cs typeface="Arial"/>
                <a:sym typeface="Arial"/>
              </a:rPr>
              <a:t>R1</a:t>
            </a:r>
            <a:r>
              <a:rPr b="0" baseline="-25000" i="0" lang="en-US" sz="2400" u="none" cap="none" strike="noStrike">
                <a:solidFill>
                  <a:schemeClr val="dk1"/>
                </a:solidFill>
                <a:latin typeface="Arial"/>
                <a:ea typeface="Arial"/>
                <a:cs typeface="Arial"/>
                <a:sym typeface="Arial"/>
              </a:rPr>
              <a:t>out,</a:t>
            </a:r>
            <a:r>
              <a:rPr b="0" i="0" lang="en-US" sz="2400" u="none" cap="none" strike="noStrike">
                <a:solidFill>
                  <a:schemeClr val="dk1"/>
                </a:solidFill>
                <a:latin typeface="Arial"/>
                <a:ea typeface="Arial"/>
                <a:cs typeface="Arial"/>
                <a:sym typeface="Arial"/>
              </a:rPr>
              <a:t>MAR</a:t>
            </a:r>
            <a:r>
              <a:rPr b="0" baseline="-25000" i="0" lang="en-US" sz="24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a:p>
            <a:pPr indent="-457200" lvl="1" marL="1000125" marR="0" rtl="0" algn="l">
              <a:lnSpc>
                <a:spcPct val="100000"/>
              </a:lnSpc>
              <a:spcBef>
                <a:spcPts val="500"/>
              </a:spcBef>
              <a:spcAft>
                <a:spcPts val="0"/>
              </a:spcAft>
              <a:buClr>
                <a:srgbClr val="0070C0"/>
              </a:buClr>
              <a:buSzPts val="2400"/>
              <a:buFont typeface="Arial"/>
              <a:buAutoNum type="arabicPeriod"/>
            </a:pPr>
            <a:r>
              <a:rPr b="0" i="0" lang="en-US" sz="2400" u="none" cap="none" strike="noStrike">
                <a:solidFill>
                  <a:schemeClr val="dk1"/>
                </a:solidFill>
                <a:latin typeface="Arial"/>
                <a:ea typeface="Arial"/>
                <a:cs typeface="Arial"/>
                <a:sym typeface="Arial"/>
              </a:rPr>
              <a:t>R2</a:t>
            </a:r>
            <a:r>
              <a:rPr b="0" baseline="-25000" i="0" lang="en-US" sz="2400" u="none" cap="none" strike="noStrike">
                <a:solidFill>
                  <a:schemeClr val="dk1"/>
                </a:solidFill>
                <a:latin typeface="Arial"/>
                <a:ea typeface="Arial"/>
                <a:cs typeface="Arial"/>
                <a:sym typeface="Arial"/>
              </a:rPr>
              <a:t>out, </a:t>
            </a:r>
            <a:r>
              <a:rPr b="0" i="0" lang="en-US" sz="2400" u="none" cap="none" strike="noStrike">
                <a:solidFill>
                  <a:schemeClr val="dk1"/>
                </a:solidFill>
                <a:latin typeface="Arial"/>
                <a:ea typeface="Arial"/>
                <a:cs typeface="Arial"/>
                <a:sym typeface="Arial"/>
              </a:rPr>
              <a:t>MDR</a:t>
            </a:r>
            <a:r>
              <a:rPr b="0" baseline="-25000" i="0" lang="en-US" sz="2400" u="none" cap="none" strike="noStrike">
                <a:solidFill>
                  <a:schemeClr val="dk1"/>
                </a:solidFill>
                <a:latin typeface="Arial"/>
                <a:ea typeface="Arial"/>
                <a:cs typeface="Arial"/>
                <a:sym typeface="Arial"/>
              </a:rPr>
              <a:t>in</a:t>
            </a:r>
            <a:r>
              <a:rPr b="0" baseline="-25000" i="1"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Write</a:t>
            </a:r>
            <a:endParaRPr b="0" i="0" sz="1400" u="none" cap="none" strike="noStrike">
              <a:solidFill>
                <a:srgbClr val="000000"/>
              </a:solidFill>
              <a:latin typeface="Arial"/>
              <a:ea typeface="Arial"/>
              <a:cs typeface="Arial"/>
              <a:sym typeface="Arial"/>
            </a:endParaRPr>
          </a:p>
          <a:p>
            <a:pPr indent="-457200" lvl="1" marL="1000125" marR="0" rtl="0" algn="l">
              <a:lnSpc>
                <a:spcPct val="100000"/>
              </a:lnSpc>
              <a:spcBef>
                <a:spcPts val="500"/>
              </a:spcBef>
              <a:spcAft>
                <a:spcPts val="0"/>
              </a:spcAft>
              <a:buClr>
                <a:srgbClr val="0070C0"/>
              </a:buClr>
              <a:buSzPts val="2400"/>
              <a:buFont typeface="Arial"/>
              <a:buAutoNum type="arabicPeriod"/>
            </a:pPr>
            <a:r>
              <a:rPr b="0" i="0" lang="en-US" sz="2400" u="none" cap="none" strike="noStrike">
                <a:solidFill>
                  <a:schemeClr val="dk1"/>
                </a:solidFill>
                <a:latin typeface="Arial"/>
                <a:ea typeface="Arial"/>
                <a:cs typeface="Arial"/>
                <a:sym typeface="Arial"/>
              </a:rPr>
              <a:t>MDR</a:t>
            </a:r>
            <a:r>
              <a:rPr b="0" baseline="-25000" i="0" lang="en-US" sz="2400" u="none" cap="none" strike="noStrike">
                <a:solidFill>
                  <a:schemeClr val="dk1"/>
                </a:solidFill>
                <a:latin typeface="Arial"/>
                <a:ea typeface="Arial"/>
                <a:cs typeface="Arial"/>
                <a:sym typeface="Arial"/>
              </a:rPr>
              <a:t>out </a:t>
            </a:r>
            <a:r>
              <a:rPr b="0" baseline="-25000" i="1" lang="en-US" sz="2400" u="none" cap="none" strike="noStrike">
                <a:solidFill>
                  <a:schemeClr val="dk1"/>
                </a:solidFill>
                <a:latin typeface="Arial"/>
                <a:ea typeface="Arial"/>
                <a:cs typeface="Arial"/>
                <a:sym typeface="Arial"/>
              </a:rPr>
              <a:t>E, </a:t>
            </a:r>
            <a:r>
              <a:rPr b="0" i="0" lang="en-US" sz="2400" u="none" cap="none" strike="noStrike">
                <a:solidFill>
                  <a:schemeClr val="dk1"/>
                </a:solidFill>
                <a:latin typeface="Arial"/>
                <a:ea typeface="Arial"/>
                <a:cs typeface="Arial"/>
                <a:sym typeface="Arial"/>
              </a:rPr>
              <a:t>WMFC</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processor remains in step 3 until the memory operation is  completed and an MFC response is received.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30"/>
          <p:cNvSpPr txBox="1"/>
          <p:nvPr>
            <p:ph type="title"/>
          </p:nvPr>
        </p:nvSpPr>
        <p:spPr>
          <a:xfrm>
            <a:off x="106362" y="273050"/>
            <a:ext cx="9890125" cy="69056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a Complete Instruction</a:t>
            </a:r>
            <a:endParaRPr/>
          </a:p>
        </p:txBody>
      </p:sp>
      <p:sp>
        <p:nvSpPr>
          <p:cNvPr id="401" name="Google Shape;401;p30"/>
          <p:cNvSpPr txBox="1"/>
          <p:nvPr/>
        </p:nvSpPr>
        <p:spPr>
          <a:xfrm>
            <a:off x="412750" y="1141412"/>
            <a:ext cx="10761662" cy="4084637"/>
          </a:xfrm>
          <a:prstGeom prst="rect">
            <a:avLst/>
          </a:prstGeom>
          <a:noFill/>
          <a:ln>
            <a:noFill/>
          </a:ln>
        </p:spPr>
        <p:txBody>
          <a:bodyPr anchorCtr="0" anchor="t" bIns="0" lIns="0" spcFirstLastPara="1" rIns="0" wrap="square" tIns="97775">
            <a:spAutoFit/>
          </a:bodyPr>
          <a:lstStyle/>
          <a:p>
            <a:pPr indent="-530225" lvl="0" marL="542925" marR="0" rtl="0" algn="l">
              <a:lnSpc>
                <a:spcPct val="100000"/>
              </a:lnSpc>
              <a:spcBef>
                <a:spcPts val="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Consider the instruction</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60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Add (R3), R1</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60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Executing	this	instruction	requires	the	following  actions:</a:t>
            </a:r>
            <a:endParaRPr b="0" i="0" sz="1400" u="none" cap="none" strike="noStrike">
              <a:solidFill>
                <a:srgbClr val="000000"/>
              </a:solidFill>
              <a:latin typeface="Arial"/>
              <a:ea typeface="Arial"/>
              <a:cs typeface="Arial"/>
              <a:sym typeface="Arial"/>
            </a:endParaRPr>
          </a:p>
          <a:p>
            <a:pPr indent="-457199" lvl="1" marL="1004887" marR="0" rtl="0" algn="l">
              <a:lnSpc>
                <a:spcPct val="100000"/>
              </a:lnSpc>
              <a:spcBef>
                <a:spcPts val="600"/>
              </a:spcBef>
              <a:spcAft>
                <a:spcPts val="0"/>
              </a:spcAft>
              <a:buClr>
                <a:srgbClr val="0070C0"/>
              </a:buClr>
              <a:buSzPts val="2800"/>
              <a:buFont typeface="Noto Sans Symbols"/>
              <a:buChar char="❑"/>
            </a:pPr>
            <a:r>
              <a:rPr b="0" i="0" lang="en-US" sz="2800" u="none" cap="none" strike="noStrike">
                <a:solidFill>
                  <a:schemeClr val="dk1"/>
                </a:solidFill>
                <a:latin typeface="Arial"/>
                <a:ea typeface="Arial"/>
                <a:cs typeface="Arial"/>
                <a:sym typeface="Arial"/>
              </a:rPr>
              <a:t>Fetch the instruction</a:t>
            </a:r>
            <a:endParaRPr b="0" i="0" sz="1400" u="none" cap="none" strike="noStrike">
              <a:solidFill>
                <a:srgbClr val="000000"/>
              </a:solidFill>
              <a:latin typeface="Arial"/>
              <a:ea typeface="Arial"/>
              <a:cs typeface="Arial"/>
              <a:sym typeface="Arial"/>
            </a:endParaRPr>
          </a:p>
          <a:p>
            <a:pPr indent="-457199" lvl="1" marL="1004887" marR="0" rtl="0" algn="l">
              <a:lnSpc>
                <a:spcPct val="100000"/>
              </a:lnSpc>
              <a:spcBef>
                <a:spcPts val="600"/>
              </a:spcBef>
              <a:spcAft>
                <a:spcPts val="0"/>
              </a:spcAft>
              <a:buClr>
                <a:srgbClr val="0070C0"/>
              </a:buClr>
              <a:buSzPts val="2800"/>
              <a:buFont typeface="Noto Sans Symbols"/>
              <a:buChar char="❑"/>
            </a:pPr>
            <a:r>
              <a:rPr b="0" i="0" lang="en-US" sz="2800" u="none" cap="none" strike="noStrike">
                <a:solidFill>
                  <a:schemeClr val="dk1"/>
                </a:solidFill>
                <a:latin typeface="Arial"/>
                <a:ea typeface="Arial"/>
                <a:cs typeface="Arial"/>
                <a:sym typeface="Arial"/>
              </a:rPr>
              <a:t>Fetch	the	first	operand	(the	contents	of	the  memory location pointed to by R3)</a:t>
            </a:r>
            <a:endParaRPr b="0" i="0" sz="1400" u="none" cap="none" strike="noStrike">
              <a:solidFill>
                <a:srgbClr val="000000"/>
              </a:solidFill>
              <a:latin typeface="Arial"/>
              <a:ea typeface="Arial"/>
              <a:cs typeface="Arial"/>
              <a:sym typeface="Arial"/>
            </a:endParaRPr>
          </a:p>
          <a:p>
            <a:pPr indent="-457199" lvl="1" marL="1004887" marR="0" rtl="0" algn="l">
              <a:lnSpc>
                <a:spcPct val="100000"/>
              </a:lnSpc>
              <a:spcBef>
                <a:spcPts val="600"/>
              </a:spcBef>
              <a:spcAft>
                <a:spcPts val="0"/>
              </a:spcAft>
              <a:buClr>
                <a:srgbClr val="0070C0"/>
              </a:buClr>
              <a:buSzPts val="2800"/>
              <a:buFont typeface="Noto Sans Symbols"/>
              <a:buChar char="❑"/>
            </a:pPr>
            <a:r>
              <a:rPr b="0" i="0" lang="en-US" sz="2800" u="none" cap="none" strike="noStrike">
                <a:solidFill>
                  <a:schemeClr val="dk1"/>
                </a:solidFill>
                <a:latin typeface="Arial"/>
                <a:ea typeface="Arial"/>
                <a:cs typeface="Arial"/>
                <a:sym typeface="Arial"/>
              </a:rPr>
              <a:t>Perform the addition</a:t>
            </a:r>
            <a:endParaRPr b="0" i="0" sz="1400" u="none" cap="none" strike="noStrike">
              <a:solidFill>
                <a:srgbClr val="000000"/>
              </a:solidFill>
              <a:latin typeface="Arial"/>
              <a:ea typeface="Arial"/>
              <a:cs typeface="Arial"/>
              <a:sym typeface="Arial"/>
            </a:endParaRPr>
          </a:p>
          <a:p>
            <a:pPr indent="-457199" lvl="1" marL="1004887" marR="0" rtl="0" algn="l">
              <a:lnSpc>
                <a:spcPct val="100000"/>
              </a:lnSpc>
              <a:spcBef>
                <a:spcPts val="600"/>
              </a:spcBef>
              <a:spcAft>
                <a:spcPts val="0"/>
              </a:spcAft>
              <a:buClr>
                <a:srgbClr val="0070C0"/>
              </a:buClr>
              <a:buSzPts val="2800"/>
              <a:buFont typeface="Noto Sans Symbols"/>
              <a:buChar char="❑"/>
            </a:pPr>
            <a:r>
              <a:rPr b="0" i="0" lang="en-US" sz="2800" u="none" cap="none" strike="noStrike">
                <a:solidFill>
                  <a:schemeClr val="dk1"/>
                </a:solidFill>
                <a:latin typeface="Arial"/>
                <a:ea typeface="Arial"/>
                <a:cs typeface="Arial"/>
                <a:sym typeface="Arial"/>
              </a:rPr>
              <a:t>Load the result into R1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31"/>
          <p:cNvSpPr txBox="1"/>
          <p:nvPr>
            <p:ph type="title"/>
          </p:nvPr>
        </p:nvSpPr>
        <p:spPr>
          <a:xfrm>
            <a:off x="106362" y="273050"/>
            <a:ext cx="9890125" cy="69056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a Complete Instruction</a:t>
            </a:r>
            <a:endParaRPr/>
          </a:p>
        </p:txBody>
      </p:sp>
      <p:sp>
        <p:nvSpPr>
          <p:cNvPr id="408" name="Google Shape;408;p31"/>
          <p:cNvSpPr/>
          <p:nvPr/>
        </p:nvSpPr>
        <p:spPr>
          <a:xfrm>
            <a:off x="1377950" y="2208212"/>
            <a:ext cx="4716462" cy="0"/>
          </a:xfrm>
          <a:custGeom>
            <a:rect b="b" l="l" r="r" t="t"/>
            <a:pathLst>
              <a:path extrusionOk="0" h="120000" w="3537585">
                <a:moveTo>
                  <a:pt x="0" y="0"/>
                </a:moveTo>
                <a:lnTo>
                  <a:pt x="3537203"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31"/>
          <p:cNvSpPr/>
          <p:nvPr/>
        </p:nvSpPr>
        <p:spPr>
          <a:xfrm>
            <a:off x="1377950" y="2208212"/>
            <a:ext cx="4716462" cy="0"/>
          </a:xfrm>
          <a:custGeom>
            <a:rect b="b" l="l" r="r" t="t"/>
            <a:pathLst>
              <a:path extrusionOk="0" h="120000" w="3537585">
                <a:moveTo>
                  <a:pt x="0" y="0"/>
                </a:moveTo>
                <a:lnTo>
                  <a:pt x="3537203"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31"/>
          <p:cNvSpPr txBox="1"/>
          <p:nvPr/>
        </p:nvSpPr>
        <p:spPr>
          <a:xfrm>
            <a:off x="1360487" y="2297112"/>
            <a:ext cx="523875" cy="21748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Arial"/>
                <a:ea typeface="Arial"/>
                <a:cs typeface="Arial"/>
                <a:sym typeface="Arial"/>
              </a:rPr>
              <a:t>Step</a:t>
            </a:r>
            <a:endParaRPr b="0" i="0" sz="1400" u="none" cap="none" strike="noStrike">
              <a:solidFill>
                <a:srgbClr val="000000"/>
              </a:solidFill>
              <a:latin typeface="Arial"/>
              <a:ea typeface="Arial"/>
              <a:cs typeface="Arial"/>
              <a:sym typeface="Arial"/>
            </a:endParaRPr>
          </a:p>
        </p:txBody>
      </p:sp>
      <p:sp>
        <p:nvSpPr>
          <p:cNvPr id="411" name="Google Shape;411;p31"/>
          <p:cNvSpPr txBox="1"/>
          <p:nvPr/>
        </p:nvSpPr>
        <p:spPr>
          <a:xfrm>
            <a:off x="2127250" y="2297112"/>
            <a:ext cx="728662" cy="21748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Arial"/>
                <a:ea typeface="Arial"/>
                <a:cs typeface="Arial"/>
                <a:sym typeface="Arial"/>
              </a:rPr>
              <a:t>Action</a:t>
            </a:r>
            <a:endParaRPr b="0" i="0" sz="1400" u="none" cap="none" strike="noStrike">
              <a:solidFill>
                <a:srgbClr val="000000"/>
              </a:solidFill>
              <a:latin typeface="Arial"/>
              <a:ea typeface="Arial"/>
              <a:cs typeface="Arial"/>
              <a:sym typeface="Arial"/>
            </a:endParaRPr>
          </a:p>
        </p:txBody>
      </p:sp>
      <p:sp>
        <p:nvSpPr>
          <p:cNvPr id="412" name="Google Shape;412;p31"/>
          <p:cNvSpPr/>
          <p:nvPr/>
        </p:nvSpPr>
        <p:spPr>
          <a:xfrm>
            <a:off x="1377950" y="2682875"/>
            <a:ext cx="4716462" cy="0"/>
          </a:xfrm>
          <a:custGeom>
            <a:rect b="b" l="l" r="r" t="t"/>
            <a:pathLst>
              <a:path extrusionOk="0" h="120000" w="3537585">
                <a:moveTo>
                  <a:pt x="0" y="0"/>
                </a:moveTo>
                <a:lnTo>
                  <a:pt x="3537203"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p31"/>
          <p:cNvSpPr/>
          <p:nvPr/>
        </p:nvSpPr>
        <p:spPr>
          <a:xfrm>
            <a:off x="1377950" y="2682875"/>
            <a:ext cx="4716462" cy="0"/>
          </a:xfrm>
          <a:custGeom>
            <a:rect b="b" l="l" r="r" t="t"/>
            <a:pathLst>
              <a:path extrusionOk="0" h="120000" w="3537585">
                <a:moveTo>
                  <a:pt x="0" y="0"/>
                </a:moveTo>
                <a:lnTo>
                  <a:pt x="3537203"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31"/>
          <p:cNvSpPr txBox="1"/>
          <p:nvPr/>
        </p:nvSpPr>
        <p:spPr>
          <a:xfrm>
            <a:off x="2127250" y="2671762"/>
            <a:ext cx="3903662" cy="1554162"/>
          </a:xfrm>
          <a:prstGeom prst="rect">
            <a:avLst/>
          </a:prstGeom>
          <a:noFill/>
          <a:ln>
            <a:noFill/>
          </a:ln>
        </p:spPr>
        <p:txBody>
          <a:bodyPr anchorCtr="0" anchor="t" bIns="0" lIns="0" spcFirstLastPara="1" rIns="0" wrap="square" tIns="11425">
            <a:spAutoFit/>
          </a:bodyPr>
          <a:lstStyle/>
          <a:p>
            <a:pPr indent="0" lvl="0" marL="12700" marR="0" rtl="0" algn="l">
              <a:lnSpc>
                <a:spcPct val="153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PC</a:t>
            </a:r>
            <a:r>
              <a:rPr b="0" baseline="-25000" i="0" lang="en-US" sz="1300" u="none" cap="none" strike="noStrike">
                <a:solidFill>
                  <a:schemeClr val="dk1"/>
                </a:solidFill>
                <a:latin typeface="Arial"/>
                <a:ea typeface="Arial"/>
                <a:cs typeface="Arial"/>
                <a:sym typeface="Arial"/>
              </a:rPr>
              <a:t>out </a:t>
            </a:r>
            <a:r>
              <a:rPr b="0" i="0" lang="en-US" sz="1300" u="none" cap="none" strike="noStrike">
                <a:solidFill>
                  <a:schemeClr val="dk1"/>
                </a:solidFill>
                <a:latin typeface="Arial"/>
                <a:ea typeface="Arial"/>
                <a:cs typeface="Arial"/>
                <a:sym typeface="Arial"/>
              </a:rPr>
              <a:t>, MAR </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 Read, Select4,Add, Z</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Z</a:t>
            </a:r>
            <a:r>
              <a:rPr b="0" baseline="-25000" i="0" lang="en-US" sz="1300" u="none" cap="none" strike="noStrike">
                <a:solidFill>
                  <a:schemeClr val="dk1"/>
                </a:solidFill>
                <a:latin typeface="Arial"/>
                <a:ea typeface="Arial"/>
                <a:cs typeface="Arial"/>
                <a:sym typeface="Arial"/>
              </a:rPr>
              <a:t>out </a:t>
            </a:r>
            <a:r>
              <a:rPr b="0" i="0" lang="en-US" sz="1300" u="none" cap="none" strike="noStrike">
                <a:solidFill>
                  <a:schemeClr val="dk1"/>
                </a:solidFill>
                <a:latin typeface="Arial"/>
                <a:ea typeface="Arial"/>
                <a:cs typeface="Arial"/>
                <a:sym typeface="Arial"/>
              </a:rPr>
              <a:t>, PC</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 Y</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 WMF C</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7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MDR </a:t>
            </a:r>
            <a:r>
              <a:rPr b="0" baseline="-25000" i="0" lang="en-US" sz="1300" u="none" cap="none" strike="noStrike">
                <a:solidFill>
                  <a:schemeClr val="dk1"/>
                </a:solidFill>
                <a:latin typeface="Arial"/>
                <a:ea typeface="Arial"/>
                <a:cs typeface="Arial"/>
                <a:sym typeface="Arial"/>
              </a:rPr>
              <a:t>out </a:t>
            </a:r>
            <a:r>
              <a:rPr b="0" i="0" lang="en-US" sz="1300" u="none" cap="none" strike="noStrike">
                <a:solidFill>
                  <a:schemeClr val="dk1"/>
                </a:solidFill>
                <a:latin typeface="Arial"/>
                <a:ea typeface="Arial"/>
                <a:cs typeface="Arial"/>
                <a:sym typeface="Arial"/>
              </a:rPr>
              <a:t>, IR </a:t>
            </a:r>
            <a:r>
              <a:rPr b="0" baseline="-25000" i="0" lang="en-US" sz="13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a:p>
            <a:pPr indent="0" lvl="0" marL="12700" marR="0" rtl="0" algn="l">
              <a:lnSpc>
                <a:spcPct val="184615"/>
              </a:lnSpc>
              <a:spcBef>
                <a:spcPts val="2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R3</a:t>
            </a:r>
            <a:r>
              <a:rPr b="0" baseline="-25000" i="0" lang="en-US" sz="1300" u="none" cap="none" strike="noStrike">
                <a:solidFill>
                  <a:schemeClr val="dk1"/>
                </a:solidFill>
                <a:latin typeface="Arial"/>
                <a:ea typeface="Arial"/>
                <a:cs typeface="Arial"/>
                <a:sym typeface="Arial"/>
              </a:rPr>
              <a:t>out </a:t>
            </a:r>
            <a:r>
              <a:rPr b="0" i="0" lang="en-US" sz="1300" u="none" cap="none" strike="noStrike">
                <a:solidFill>
                  <a:schemeClr val="dk1"/>
                </a:solidFill>
                <a:latin typeface="Arial"/>
                <a:ea typeface="Arial"/>
                <a:cs typeface="Arial"/>
                <a:sym typeface="Arial"/>
              </a:rPr>
              <a:t>, MAR </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 Read  R1</a:t>
            </a:r>
            <a:r>
              <a:rPr b="0" baseline="-25000" i="0" lang="en-US" sz="1300" u="none" cap="none" strike="noStrike">
                <a:solidFill>
                  <a:schemeClr val="dk1"/>
                </a:solidFill>
                <a:latin typeface="Arial"/>
                <a:ea typeface="Arial"/>
                <a:cs typeface="Arial"/>
                <a:sym typeface="Arial"/>
              </a:rPr>
              <a:t>out </a:t>
            </a:r>
            <a:r>
              <a:rPr b="0" i="0" lang="en-US" sz="1300" u="none" cap="none" strike="noStrike">
                <a:solidFill>
                  <a:schemeClr val="dk1"/>
                </a:solidFill>
                <a:latin typeface="Arial"/>
                <a:ea typeface="Arial"/>
                <a:cs typeface="Arial"/>
                <a:sym typeface="Arial"/>
              </a:rPr>
              <a:t>, Y</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 WMF C</a:t>
            </a:r>
            <a:endParaRPr b="0" i="0" sz="1400" u="none" cap="none" strike="noStrike">
              <a:solidFill>
                <a:srgbClr val="000000"/>
              </a:solidFill>
              <a:latin typeface="Arial"/>
              <a:ea typeface="Arial"/>
              <a:cs typeface="Arial"/>
              <a:sym typeface="Arial"/>
            </a:endParaRPr>
          </a:p>
        </p:txBody>
      </p:sp>
      <p:sp>
        <p:nvSpPr>
          <p:cNvPr id="415" name="Google Shape;415;p31"/>
          <p:cNvSpPr txBox="1"/>
          <p:nvPr/>
        </p:nvSpPr>
        <p:spPr>
          <a:xfrm>
            <a:off x="1360487" y="2671762"/>
            <a:ext cx="160337" cy="2120900"/>
          </a:xfrm>
          <a:prstGeom prst="rect">
            <a:avLst/>
          </a:prstGeom>
          <a:noFill/>
          <a:ln>
            <a:noFill/>
          </a:ln>
        </p:spPr>
        <p:txBody>
          <a:bodyPr anchorCtr="0" anchor="t" bIns="0" lIns="0" spcFirstLastPara="1" rIns="0" wrap="square" tIns="116825">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8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7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8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8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7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80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416" name="Google Shape;416;p31"/>
          <p:cNvSpPr txBox="1"/>
          <p:nvPr/>
        </p:nvSpPr>
        <p:spPr>
          <a:xfrm>
            <a:off x="2127250" y="4157662"/>
            <a:ext cx="2684462" cy="635000"/>
          </a:xfrm>
          <a:prstGeom prst="rect">
            <a:avLst/>
          </a:prstGeom>
          <a:noFill/>
          <a:ln>
            <a:noFill/>
          </a:ln>
        </p:spPr>
        <p:txBody>
          <a:bodyPr anchorCtr="0" anchor="t" bIns="0" lIns="0" spcFirstLastPara="1" rIns="0" wrap="square" tIns="11425">
            <a:spAutoFit/>
          </a:bodyPr>
          <a:lstStyle/>
          <a:p>
            <a:pPr indent="0" lvl="0" marL="12700" marR="0" rtl="0" algn="l">
              <a:lnSpc>
                <a:spcPct val="154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MDR </a:t>
            </a:r>
            <a:r>
              <a:rPr b="0" baseline="-25000" i="0" lang="en-US" sz="1300" u="none" cap="none" strike="noStrike">
                <a:solidFill>
                  <a:schemeClr val="dk1"/>
                </a:solidFill>
                <a:latin typeface="Arial"/>
                <a:ea typeface="Arial"/>
                <a:cs typeface="Arial"/>
                <a:sym typeface="Arial"/>
              </a:rPr>
              <a:t>out </a:t>
            </a:r>
            <a:r>
              <a:rPr b="0" i="0" lang="en-US" sz="1300" u="none" cap="none" strike="noStrike">
                <a:solidFill>
                  <a:schemeClr val="dk1"/>
                </a:solidFill>
                <a:latin typeface="Arial"/>
                <a:ea typeface="Arial"/>
                <a:cs typeface="Arial"/>
                <a:sym typeface="Arial"/>
              </a:rPr>
              <a:t>, SelectY, Add, Z</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Z</a:t>
            </a:r>
            <a:r>
              <a:rPr b="0" baseline="-25000" i="0" lang="en-US" sz="1300" u="none" cap="none" strike="noStrike">
                <a:solidFill>
                  <a:schemeClr val="dk1"/>
                </a:solidFill>
                <a:latin typeface="Arial"/>
                <a:ea typeface="Arial"/>
                <a:cs typeface="Arial"/>
                <a:sym typeface="Arial"/>
              </a:rPr>
              <a:t>out </a:t>
            </a:r>
            <a:r>
              <a:rPr b="0" i="0" lang="en-US" sz="1300" u="none" cap="none" strike="noStrike">
                <a:solidFill>
                  <a:schemeClr val="dk1"/>
                </a:solidFill>
                <a:latin typeface="Arial"/>
                <a:ea typeface="Arial"/>
                <a:cs typeface="Arial"/>
                <a:sym typeface="Arial"/>
              </a:rPr>
              <a:t>, R1</a:t>
            </a:r>
            <a:r>
              <a:rPr b="0" baseline="-25000" i="0" lang="en-US" sz="1300" u="none" cap="none" strike="noStrike">
                <a:solidFill>
                  <a:schemeClr val="dk1"/>
                </a:solidFill>
                <a:latin typeface="Arial"/>
                <a:ea typeface="Arial"/>
                <a:cs typeface="Arial"/>
                <a:sym typeface="Arial"/>
              </a:rPr>
              <a:t>in </a:t>
            </a:r>
            <a:r>
              <a:rPr b="0" i="0" lang="en-US" sz="1300" u="none" cap="none" strike="noStrike">
                <a:solidFill>
                  <a:schemeClr val="dk1"/>
                </a:solidFill>
                <a:latin typeface="Arial"/>
                <a:ea typeface="Arial"/>
                <a:cs typeface="Arial"/>
                <a:sym typeface="Arial"/>
              </a:rPr>
              <a:t>, End</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1377950" y="4932362"/>
            <a:ext cx="4716462" cy="0"/>
          </a:xfrm>
          <a:custGeom>
            <a:rect b="b" l="l" r="r" t="t"/>
            <a:pathLst>
              <a:path extrusionOk="0" h="120000" w="3537585">
                <a:moveTo>
                  <a:pt x="0" y="0"/>
                </a:moveTo>
                <a:lnTo>
                  <a:pt x="3537203"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8" name="Google Shape;418;p31"/>
          <p:cNvSpPr/>
          <p:nvPr/>
        </p:nvSpPr>
        <p:spPr>
          <a:xfrm>
            <a:off x="1377950" y="4932362"/>
            <a:ext cx="4716462" cy="0"/>
          </a:xfrm>
          <a:custGeom>
            <a:rect b="b" l="l" r="r" t="t"/>
            <a:pathLst>
              <a:path extrusionOk="0" h="120000" w="3537585">
                <a:moveTo>
                  <a:pt x="0" y="0"/>
                </a:moveTo>
                <a:lnTo>
                  <a:pt x="3537203"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9" name="Google Shape;419;p31"/>
          <p:cNvSpPr txBox="1"/>
          <p:nvPr/>
        </p:nvSpPr>
        <p:spPr>
          <a:xfrm>
            <a:off x="-17462" y="5511800"/>
            <a:ext cx="7477125" cy="21748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Figure 7.6. Control sequencefor execution of the instruction Add (R3),R1.</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9740900" y="2476500"/>
            <a:ext cx="111125" cy="22225"/>
          </a:xfrm>
          <a:custGeom>
            <a:rect b="b" l="l" r="r" t="t"/>
            <a:pathLst>
              <a:path extrusionOk="0" h="22860" w="82550">
                <a:moveTo>
                  <a:pt x="82295" y="0"/>
                </a:moveTo>
                <a:lnTo>
                  <a:pt x="0" y="22859"/>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1" name="Google Shape;421;p31"/>
          <p:cNvSpPr/>
          <p:nvPr/>
        </p:nvSpPr>
        <p:spPr>
          <a:xfrm>
            <a:off x="9740900" y="2498725"/>
            <a:ext cx="111125" cy="12700"/>
          </a:xfrm>
          <a:custGeom>
            <a:rect b="b" l="l" r="r" t="t"/>
            <a:pathLst>
              <a:path extrusionOk="0" h="12700" w="82550">
                <a:moveTo>
                  <a:pt x="0" y="0"/>
                </a:moveTo>
                <a:lnTo>
                  <a:pt x="82295"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2" name="Google Shape;422;p31"/>
          <p:cNvSpPr/>
          <p:nvPr/>
        </p:nvSpPr>
        <p:spPr>
          <a:xfrm>
            <a:off x="9844087" y="2498725"/>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3" name="Google Shape;423;p31"/>
          <p:cNvSpPr/>
          <p:nvPr/>
        </p:nvSpPr>
        <p:spPr>
          <a:xfrm>
            <a:off x="9844087" y="2476500"/>
            <a:ext cx="15875" cy="22225"/>
          </a:xfrm>
          <a:custGeom>
            <a:rect b="b" l="l" r="r" t="t"/>
            <a:pathLst>
              <a:path extrusionOk="0" h="22860" w="12065">
                <a:moveTo>
                  <a:pt x="0" y="22859"/>
                </a:moveTo>
                <a:lnTo>
                  <a:pt x="11679" y="22859"/>
                </a:lnTo>
                <a:lnTo>
                  <a:pt x="11679" y="0"/>
                </a:lnTo>
                <a:lnTo>
                  <a:pt x="0" y="0"/>
                </a:lnTo>
                <a:lnTo>
                  <a:pt x="0" y="2285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31"/>
          <p:cNvSpPr/>
          <p:nvPr/>
        </p:nvSpPr>
        <p:spPr>
          <a:xfrm>
            <a:off x="9740900" y="2476500"/>
            <a:ext cx="111125" cy="34925"/>
          </a:xfrm>
          <a:custGeom>
            <a:rect b="b" l="l" r="r" t="t"/>
            <a:pathLst>
              <a:path extrusionOk="0" h="35560" w="82550">
                <a:moveTo>
                  <a:pt x="82296" y="35052"/>
                </a:moveTo>
                <a:lnTo>
                  <a:pt x="0" y="22860"/>
                </a:lnTo>
                <a:lnTo>
                  <a:pt x="82296" y="0"/>
                </a:lnTo>
                <a:lnTo>
                  <a:pt x="82296"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p31"/>
          <p:cNvSpPr/>
          <p:nvPr/>
        </p:nvSpPr>
        <p:spPr>
          <a:xfrm>
            <a:off x="9740900" y="2476500"/>
            <a:ext cx="111125" cy="34925"/>
          </a:xfrm>
          <a:custGeom>
            <a:rect b="b" l="l" r="r" t="t"/>
            <a:pathLst>
              <a:path extrusionOk="0" h="35560" w="82550">
                <a:moveTo>
                  <a:pt x="82295" y="0"/>
                </a:moveTo>
                <a:lnTo>
                  <a:pt x="0" y="22859"/>
                </a:lnTo>
                <a:lnTo>
                  <a:pt x="82295" y="35051"/>
                </a:lnTo>
                <a:lnTo>
                  <a:pt x="82295" y="22859"/>
                </a:lnTo>
                <a:lnTo>
                  <a:pt x="82295"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6" name="Google Shape;426;p31"/>
          <p:cNvSpPr/>
          <p:nvPr/>
        </p:nvSpPr>
        <p:spPr>
          <a:xfrm>
            <a:off x="9850437" y="2498725"/>
            <a:ext cx="546100" cy="0"/>
          </a:xfrm>
          <a:custGeom>
            <a:rect b="b" l="l" r="r" t="t"/>
            <a:pathLst>
              <a:path extrusionOk="0" h="120000" w="408940">
                <a:moveTo>
                  <a:pt x="0" y="0"/>
                </a:moveTo>
                <a:lnTo>
                  <a:pt x="40843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p31"/>
          <p:cNvSpPr/>
          <p:nvPr/>
        </p:nvSpPr>
        <p:spPr>
          <a:xfrm>
            <a:off x="7531100" y="5046662"/>
            <a:ext cx="77787" cy="12700"/>
          </a:xfrm>
          <a:custGeom>
            <a:rect b="b" l="l" r="r" t="t"/>
            <a:pathLst>
              <a:path extrusionOk="0" h="12700" w="58420">
                <a:moveTo>
                  <a:pt x="0" y="12191"/>
                </a:moveTo>
                <a:lnTo>
                  <a:pt x="5791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31"/>
          <p:cNvSpPr/>
          <p:nvPr/>
        </p:nvSpPr>
        <p:spPr>
          <a:xfrm>
            <a:off x="7531100" y="5033962"/>
            <a:ext cx="77787" cy="12700"/>
          </a:xfrm>
          <a:custGeom>
            <a:rect b="b" l="l" r="r" t="t"/>
            <a:pathLst>
              <a:path extrusionOk="0" h="12700" w="58420">
                <a:moveTo>
                  <a:pt x="57911" y="12191"/>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p31"/>
          <p:cNvSpPr/>
          <p:nvPr/>
        </p:nvSpPr>
        <p:spPr>
          <a:xfrm>
            <a:off x="7531100" y="5033962"/>
            <a:ext cx="77787" cy="23812"/>
          </a:xfrm>
          <a:custGeom>
            <a:rect b="b" l="l" r="r" t="t"/>
            <a:pathLst>
              <a:path extrusionOk="0" h="24764" w="58420">
                <a:moveTo>
                  <a:pt x="0" y="24384"/>
                </a:moveTo>
                <a:lnTo>
                  <a:pt x="0" y="0"/>
                </a:lnTo>
                <a:lnTo>
                  <a:pt x="57912" y="12192"/>
                </a:lnTo>
                <a:lnTo>
                  <a:pt x="0" y="2438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0" name="Google Shape;430;p31"/>
          <p:cNvSpPr/>
          <p:nvPr/>
        </p:nvSpPr>
        <p:spPr>
          <a:xfrm>
            <a:off x="7531100" y="5033962"/>
            <a:ext cx="77787" cy="23812"/>
          </a:xfrm>
          <a:custGeom>
            <a:rect b="b" l="l" r="r" t="t"/>
            <a:pathLst>
              <a:path extrusionOk="0" h="24764" w="58420">
                <a:moveTo>
                  <a:pt x="0" y="24383"/>
                </a:moveTo>
                <a:lnTo>
                  <a:pt x="57911" y="12191"/>
                </a:lnTo>
                <a:lnTo>
                  <a:pt x="0" y="0"/>
                </a:lnTo>
                <a:lnTo>
                  <a:pt x="0" y="12191"/>
                </a:lnTo>
                <a:lnTo>
                  <a:pt x="0" y="24383"/>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1" name="Google Shape;431;p31"/>
          <p:cNvSpPr txBox="1"/>
          <p:nvPr/>
        </p:nvSpPr>
        <p:spPr>
          <a:xfrm>
            <a:off x="9126537" y="5122862"/>
            <a:ext cx="219075" cy="1460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p31"/>
          <p:cNvSpPr/>
          <p:nvPr/>
        </p:nvSpPr>
        <p:spPr>
          <a:xfrm>
            <a:off x="7670800" y="5395912"/>
            <a:ext cx="77787" cy="12700"/>
          </a:xfrm>
          <a:custGeom>
            <a:rect b="b" l="l" r="r" t="t"/>
            <a:pathLst>
              <a:path extrusionOk="0" h="12700" w="58420">
                <a:moveTo>
                  <a:pt x="0" y="12191"/>
                </a:moveTo>
                <a:lnTo>
                  <a:pt x="5791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p31"/>
          <p:cNvSpPr/>
          <p:nvPr/>
        </p:nvSpPr>
        <p:spPr>
          <a:xfrm>
            <a:off x="7670800" y="5384800"/>
            <a:ext cx="77787" cy="12700"/>
          </a:xfrm>
          <a:custGeom>
            <a:rect b="b" l="l" r="r" t="t"/>
            <a:pathLst>
              <a:path extrusionOk="0" h="12700" w="58420">
                <a:moveTo>
                  <a:pt x="57911" y="12191"/>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p31"/>
          <p:cNvSpPr/>
          <p:nvPr/>
        </p:nvSpPr>
        <p:spPr>
          <a:xfrm>
            <a:off x="7670800" y="5384800"/>
            <a:ext cx="77787" cy="23812"/>
          </a:xfrm>
          <a:custGeom>
            <a:rect b="b" l="l" r="r" t="t"/>
            <a:pathLst>
              <a:path extrusionOk="0" h="24764" w="58420">
                <a:moveTo>
                  <a:pt x="0" y="24384"/>
                </a:moveTo>
                <a:lnTo>
                  <a:pt x="0" y="0"/>
                </a:lnTo>
                <a:lnTo>
                  <a:pt x="57912" y="12192"/>
                </a:lnTo>
                <a:lnTo>
                  <a:pt x="0" y="2438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31"/>
          <p:cNvSpPr/>
          <p:nvPr/>
        </p:nvSpPr>
        <p:spPr>
          <a:xfrm>
            <a:off x="7670800" y="5384800"/>
            <a:ext cx="77787" cy="23812"/>
          </a:xfrm>
          <a:custGeom>
            <a:rect b="b" l="l" r="r" t="t"/>
            <a:pathLst>
              <a:path extrusionOk="0" h="24764" w="58420">
                <a:moveTo>
                  <a:pt x="0" y="24383"/>
                </a:moveTo>
                <a:lnTo>
                  <a:pt x="57911" y="12191"/>
                </a:lnTo>
                <a:lnTo>
                  <a:pt x="0" y="0"/>
                </a:lnTo>
                <a:lnTo>
                  <a:pt x="0" y="12191"/>
                </a:lnTo>
                <a:lnTo>
                  <a:pt x="0" y="24383"/>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p31"/>
          <p:cNvSpPr/>
          <p:nvPr/>
        </p:nvSpPr>
        <p:spPr>
          <a:xfrm>
            <a:off x="7467600" y="4883150"/>
            <a:ext cx="79375" cy="12700"/>
          </a:xfrm>
          <a:custGeom>
            <a:rect b="b" l="l" r="r" t="t"/>
            <a:pathLst>
              <a:path extrusionOk="0" h="12700" w="59689">
                <a:moveTo>
                  <a:pt x="0" y="12191"/>
                </a:moveTo>
                <a:lnTo>
                  <a:pt x="59435"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p31"/>
          <p:cNvSpPr/>
          <p:nvPr/>
        </p:nvSpPr>
        <p:spPr>
          <a:xfrm>
            <a:off x="7467600" y="4870450"/>
            <a:ext cx="79375" cy="12700"/>
          </a:xfrm>
          <a:custGeom>
            <a:rect b="b" l="l" r="r" t="t"/>
            <a:pathLst>
              <a:path extrusionOk="0" h="12700" w="59689">
                <a:moveTo>
                  <a:pt x="59435" y="12191"/>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8" name="Google Shape;438;p31"/>
          <p:cNvSpPr/>
          <p:nvPr/>
        </p:nvSpPr>
        <p:spPr>
          <a:xfrm>
            <a:off x="7459662" y="4870450"/>
            <a:ext cx="15875" cy="12700"/>
          </a:xfrm>
          <a:custGeom>
            <a:rect b="b" l="l" r="r" t="t"/>
            <a:pathLst>
              <a:path extrusionOk="0" h="12700" w="12064">
                <a:moveTo>
                  <a:pt x="0" y="12191"/>
                </a:moveTo>
                <a:lnTo>
                  <a:pt x="11679" y="12191"/>
                </a:lnTo>
                <a:lnTo>
                  <a:pt x="11679" y="0"/>
                </a:lnTo>
                <a:lnTo>
                  <a:pt x="0" y="0"/>
                </a:lnTo>
                <a:lnTo>
                  <a:pt x="0" y="12191"/>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31"/>
          <p:cNvSpPr/>
          <p:nvPr/>
        </p:nvSpPr>
        <p:spPr>
          <a:xfrm>
            <a:off x="7459662" y="4883150"/>
            <a:ext cx="15875" cy="12700"/>
          </a:xfrm>
          <a:custGeom>
            <a:rect b="b" l="l" r="r" t="t"/>
            <a:pathLst>
              <a:path extrusionOk="0" h="12700" w="12064">
                <a:moveTo>
                  <a:pt x="0" y="12191"/>
                </a:moveTo>
                <a:lnTo>
                  <a:pt x="11679" y="12191"/>
                </a:lnTo>
                <a:lnTo>
                  <a:pt x="11679" y="0"/>
                </a:lnTo>
                <a:lnTo>
                  <a:pt x="0" y="0"/>
                </a:lnTo>
                <a:lnTo>
                  <a:pt x="0" y="12191"/>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p31"/>
          <p:cNvSpPr/>
          <p:nvPr/>
        </p:nvSpPr>
        <p:spPr>
          <a:xfrm>
            <a:off x="7467600" y="4870450"/>
            <a:ext cx="79375" cy="25400"/>
          </a:xfrm>
          <a:custGeom>
            <a:rect b="b" l="l" r="r" t="t"/>
            <a:pathLst>
              <a:path extrusionOk="0" h="24764" w="59689">
                <a:moveTo>
                  <a:pt x="0" y="24384"/>
                </a:moveTo>
                <a:lnTo>
                  <a:pt x="0" y="0"/>
                </a:lnTo>
                <a:lnTo>
                  <a:pt x="59436" y="12192"/>
                </a:lnTo>
                <a:lnTo>
                  <a:pt x="0" y="2438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p31"/>
          <p:cNvSpPr/>
          <p:nvPr/>
        </p:nvSpPr>
        <p:spPr>
          <a:xfrm>
            <a:off x="7467600" y="4870450"/>
            <a:ext cx="79375" cy="25400"/>
          </a:xfrm>
          <a:custGeom>
            <a:rect b="b" l="l" r="r" t="t"/>
            <a:pathLst>
              <a:path extrusionOk="0" h="24764" w="59689">
                <a:moveTo>
                  <a:pt x="0" y="24383"/>
                </a:moveTo>
                <a:lnTo>
                  <a:pt x="59435" y="12191"/>
                </a:lnTo>
                <a:lnTo>
                  <a:pt x="0" y="0"/>
                </a:lnTo>
                <a:lnTo>
                  <a:pt x="0" y="12191"/>
                </a:lnTo>
                <a:lnTo>
                  <a:pt x="0" y="24383"/>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31"/>
          <p:cNvSpPr/>
          <p:nvPr/>
        </p:nvSpPr>
        <p:spPr>
          <a:xfrm>
            <a:off x="7156450" y="4883150"/>
            <a:ext cx="296862" cy="0"/>
          </a:xfrm>
          <a:custGeom>
            <a:rect b="b" l="l" r="r" t="t"/>
            <a:pathLst>
              <a:path extrusionOk="0" h="120000" w="222885">
                <a:moveTo>
                  <a:pt x="222503"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p31"/>
          <p:cNvSpPr/>
          <p:nvPr/>
        </p:nvSpPr>
        <p:spPr>
          <a:xfrm>
            <a:off x="11314112" y="1881187"/>
            <a:ext cx="17462" cy="58737"/>
          </a:xfrm>
          <a:custGeom>
            <a:rect b="b" l="l" r="r" t="t"/>
            <a:pathLst>
              <a:path extrusionOk="0" h="59689" w="12700">
                <a:moveTo>
                  <a:pt x="12191" y="59435"/>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p31"/>
          <p:cNvSpPr/>
          <p:nvPr/>
        </p:nvSpPr>
        <p:spPr>
          <a:xfrm>
            <a:off x="11299825" y="1881187"/>
            <a:ext cx="14287" cy="58737"/>
          </a:xfrm>
          <a:custGeom>
            <a:rect b="b" l="l" r="r" t="t"/>
            <a:pathLst>
              <a:path extrusionOk="0" h="59689" w="10795">
                <a:moveTo>
                  <a:pt x="10667" y="0"/>
                </a:moveTo>
                <a:lnTo>
                  <a:pt x="0" y="59435"/>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p31"/>
          <p:cNvSpPr/>
          <p:nvPr/>
        </p:nvSpPr>
        <p:spPr>
          <a:xfrm>
            <a:off x="11299825" y="1939925"/>
            <a:ext cx="14287" cy="0"/>
          </a:xfrm>
          <a:custGeom>
            <a:rect b="b" l="l" r="r" t="t"/>
            <a:pathLst>
              <a:path extrusionOk="0" h="120000" w="10795">
                <a:moveTo>
                  <a:pt x="0" y="0"/>
                </a:moveTo>
                <a:lnTo>
                  <a:pt x="10667"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31"/>
          <p:cNvSpPr/>
          <p:nvPr/>
        </p:nvSpPr>
        <p:spPr>
          <a:xfrm>
            <a:off x="11314112" y="1939925"/>
            <a:ext cx="17462" cy="0"/>
          </a:xfrm>
          <a:custGeom>
            <a:rect b="b" l="l" r="r" t="t"/>
            <a:pathLst>
              <a:path extrusionOk="0" h="120000" w="12700">
                <a:moveTo>
                  <a:pt x="0" y="0"/>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31"/>
          <p:cNvSpPr/>
          <p:nvPr/>
        </p:nvSpPr>
        <p:spPr>
          <a:xfrm>
            <a:off x="11299825" y="1881187"/>
            <a:ext cx="30162" cy="58737"/>
          </a:xfrm>
          <a:custGeom>
            <a:rect b="b" l="l" r="r" t="t"/>
            <a:pathLst>
              <a:path extrusionOk="0" h="59689" w="22859">
                <a:moveTo>
                  <a:pt x="22860" y="59436"/>
                </a:moveTo>
                <a:lnTo>
                  <a:pt x="0" y="59436"/>
                </a:lnTo>
                <a:lnTo>
                  <a:pt x="10668" y="0"/>
                </a:lnTo>
                <a:lnTo>
                  <a:pt x="22860" y="594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p31"/>
          <p:cNvSpPr/>
          <p:nvPr/>
        </p:nvSpPr>
        <p:spPr>
          <a:xfrm>
            <a:off x="11299825" y="1881187"/>
            <a:ext cx="30162" cy="58737"/>
          </a:xfrm>
          <a:custGeom>
            <a:rect b="b" l="l" r="r" t="t"/>
            <a:pathLst>
              <a:path extrusionOk="0" h="59689" w="22859">
                <a:moveTo>
                  <a:pt x="22859" y="59435"/>
                </a:moveTo>
                <a:lnTo>
                  <a:pt x="10667" y="0"/>
                </a:lnTo>
                <a:lnTo>
                  <a:pt x="0" y="59435"/>
                </a:lnTo>
                <a:lnTo>
                  <a:pt x="10667" y="59435"/>
                </a:lnTo>
                <a:lnTo>
                  <a:pt x="22859" y="59435"/>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31"/>
          <p:cNvSpPr/>
          <p:nvPr/>
        </p:nvSpPr>
        <p:spPr>
          <a:xfrm>
            <a:off x="11314112" y="1951037"/>
            <a:ext cx="0" cy="165100"/>
          </a:xfrm>
          <a:custGeom>
            <a:rect b="b" l="l" r="r" t="t"/>
            <a:pathLst>
              <a:path extrusionOk="0" h="165100" w="120000">
                <a:moveTo>
                  <a:pt x="0" y="0"/>
                </a:moveTo>
                <a:lnTo>
                  <a:pt x="0" y="164591"/>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31"/>
          <p:cNvSpPr/>
          <p:nvPr/>
        </p:nvSpPr>
        <p:spPr>
          <a:xfrm>
            <a:off x="10629900" y="1881187"/>
            <a:ext cx="15875" cy="58737"/>
          </a:xfrm>
          <a:custGeom>
            <a:rect b="b" l="l" r="r" t="t"/>
            <a:pathLst>
              <a:path extrusionOk="0" h="59689" w="12700">
                <a:moveTo>
                  <a:pt x="12191" y="59435"/>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p31"/>
          <p:cNvSpPr/>
          <p:nvPr/>
        </p:nvSpPr>
        <p:spPr>
          <a:xfrm>
            <a:off x="10612437" y="1881187"/>
            <a:ext cx="17462" cy="58737"/>
          </a:xfrm>
          <a:custGeom>
            <a:rect b="b" l="l" r="r" t="t"/>
            <a:pathLst>
              <a:path extrusionOk="0" h="59689" w="12700">
                <a:moveTo>
                  <a:pt x="12191" y="0"/>
                </a:moveTo>
                <a:lnTo>
                  <a:pt x="0" y="59435"/>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p31"/>
          <p:cNvSpPr/>
          <p:nvPr/>
        </p:nvSpPr>
        <p:spPr>
          <a:xfrm>
            <a:off x="10612437" y="1939925"/>
            <a:ext cx="17462" cy="0"/>
          </a:xfrm>
          <a:custGeom>
            <a:rect b="b" l="l" r="r" t="t"/>
            <a:pathLst>
              <a:path extrusionOk="0" h="120000" w="12700">
                <a:moveTo>
                  <a:pt x="0" y="0"/>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31"/>
          <p:cNvSpPr/>
          <p:nvPr/>
        </p:nvSpPr>
        <p:spPr>
          <a:xfrm>
            <a:off x="10629900" y="1939925"/>
            <a:ext cx="15875" cy="0"/>
          </a:xfrm>
          <a:custGeom>
            <a:rect b="b" l="l" r="r" t="t"/>
            <a:pathLst>
              <a:path extrusionOk="0" h="120000" w="12700">
                <a:moveTo>
                  <a:pt x="0" y="0"/>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p31"/>
          <p:cNvSpPr/>
          <p:nvPr/>
        </p:nvSpPr>
        <p:spPr>
          <a:xfrm>
            <a:off x="10612437" y="1881187"/>
            <a:ext cx="33337" cy="58737"/>
          </a:xfrm>
          <a:custGeom>
            <a:rect b="b" l="l" r="r" t="t"/>
            <a:pathLst>
              <a:path extrusionOk="0" h="59689" w="24765">
                <a:moveTo>
                  <a:pt x="24384" y="59436"/>
                </a:moveTo>
                <a:lnTo>
                  <a:pt x="0" y="59436"/>
                </a:lnTo>
                <a:lnTo>
                  <a:pt x="12192" y="0"/>
                </a:lnTo>
                <a:lnTo>
                  <a:pt x="24384" y="594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p31"/>
          <p:cNvSpPr/>
          <p:nvPr/>
        </p:nvSpPr>
        <p:spPr>
          <a:xfrm>
            <a:off x="10612437" y="1881187"/>
            <a:ext cx="33337" cy="58737"/>
          </a:xfrm>
          <a:custGeom>
            <a:rect b="b" l="l" r="r" t="t"/>
            <a:pathLst>
              <a:path extrusionOk="0" h="59689" w="24765">
                <a:moveTo>
                  <a:pt x="24383" y="59435"/>
                </a:moveTo>
                <a:lnTo>
                  <a:pt x="12191" y="0"/>
                </a:lnTo>
                <a:lnTo>
                  <a:pt x="0" y="59435"/>
                </a:lnTo>
                <a:lnTo>
                  <a:pt x="12191" y="59435"/>
                </a:lnTo>
                <a:lnTo>
                  <a:pt x="24383" y="59435"/>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31"/>
          <p:cNvSpPr/>
          <p:nvPr/>
        </p:nvSpPr>
        <p:spPr>
          <a:xfrm>
            <a:off x="10629900" y="1951037"/>
            <a:ext cx="0" cy="165100"/>
          </a:xfrm>
          <a:custGeom>
            <a:rect b="b" l="l" r="r" t="t"/>
            <a:pathLst>
              <a:path extrusionOk="0" h="165100" w="120000">
                <a:moveTo>
                  <a:pt x="0" y="0"/>
                </a:moveTo>
                <a:lnTo>
                  <a:pt x="0" y="164591"/>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31"/>
          <p:cNvSpPr txBox="1"/>
          <p:nvPr/>
        </p:nvSpPr>
        <p:spPr>
          <a:xfrm>
            <a:off x="7343775" y="3257550"/>
            <a:ext cx="330200" cy="238125"/>
          </a:xfrm>
          <a:prstGeom prst="rect">
            <a:avLst/>
          </a:prstGeom>
          <a:noFill/>
          <a:ln>
            <a:noFill/>
          </a:ln>
        </p:spPr>
        <p:txBody>
          <a:bodyPr anchorCtr="0" anchor="t" bIns="0" lIns="0" spcFirstLastPara="1" rIns="0" wrap="square" tIns="33000">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Data  lines</a:t>
            </a:r>
            <a:endParaRPr b="0" i="0" sz="1400" u="none" cap="none" strike="noStrike">
              <a:solidFill>
                <a:srgbClr val="000000"/>
              </a:solidFill>
              <a:latin typeface="Arial"/>
              <a:ea typeface="Arial"/>
              <a:cs typeface="Arial"/>
              <a:sym typeface="Arial"/>
            </a:endParaRPr>
          </a:p>
        </p:txBody>
      </p:sp>
      <p:sp>
        <p:nvSpPr>
          <p:cNvPr id="458" name="Google Shape;458;p31"/>
          <p:cNvSpPr txBox="1"/>
          <p:nvPr/>
        </p:nvSpPr>
        <p:spPr>
          <a:xfrm>
            <a:off x="7250112" y="2346325"/>
            <a:ext cx="546100" cy="255587"/>
          </a:xfrm>
          <a:prstGeom prst="rect">
            <a:avLst/>
          </a:prstGeom>
          <a:noFill/>
          <a:ln>
            <a:noFill/>
          </a:ln>
        </p:spPr>
        <p:txBody>
          <a:bodyPr anchorCtr="0" anchor="t" bIns="0" lIns="0" spcFirstLastPara="1" rIns="0" wrap="square" tIns="24125">
            <a:spAutoFit/>
          </a:bodyPr>
          <a:lstStyle/>
          <a:p>
            <a:pPr indent="-69850" lvl="0" marL="82550" marR="0" rtl="0" algn="l">
              <a:lnSpc>
                <a:spcPct val="1125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Address  lines</a:t>
            </a:r>
            <a:endParaRPr b="0" i="0" sz="1400" u="none" cap="none" strike="noStrike">
              <a:solidFill>
                <a:srgbClr val="000000"/>
              </a:solidFill>
              <a:latin typeface="Arial"/>
              <a:ea typeface="Arial"/>
              <a:cs typeface="Arial"/>
              <a:sym typeface="Arial"/>
            </a:endParaRPr>
          </a:p>
        </p:txBody>
      </p:sp>
      <p:sp>
        <p:nvSpPr>
          <p:cNvPr id="459" name="Google Shape;459;p31"/>
          <p:cNvSpPr/>
          <p:nvPr/>
        </p:nvSpPr>
        <p:spPr>
          <a:xfrm>
            <a:off x="7327900" y="2628900"/>
            <a:ext cx="109537" cy="11112"/>
          </a:xfrm>
          <a:custGeom>
            <a:rect b="b" l="l" r="r" t="t"/>
            <a:pathLst>
              <a:path extrusionOk="0" h="10794" w="82550">
                <a:moveTo>
                  <a:pt x="82295" y="0"/>
                </a:moveTo>
                <a:lnTo>
                  <a:pt x="0"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p31"/>
          <p:cNvSpPr/>
          <p:nvPr/>
        </p:nvSpPr>
        <p:spPr>
          <a:xfrm>
            <a:off x="7327900" y="2640012"/>
            <a:ext cx="109537" cy="23812"/>
          </a:xfrm>
          <a:custGeom>
            <a:rect b="b" l="l" r="r" t="t"/>
            <a:pathLst>
              <a:path extrusionOk="0" h="24764" w="82550">
                <a:moveTo>
                  <a:pt x="0" y="0"/>
                </a:moveTo>
                <a:lnTo>
                  <a:pt x="82295" y="2438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31"/>
          <p:cNvSpPr/>
          <p:nvPr/>
        </p:nvSpPr>
        <p:spPr>
          <a:xfrm>
            <a:off x="7437437" y="2628900"/>
            <a:ext cx="0" cy="34925"/>
          </a:xfrm>
          <a:custGeom>
            <a:rect b="b" l="l" r="r" t="t"/>
            <a:pathLst>
              <a:path extrusionOk="0" h="35560" w="120000">
                <a:moveTo>
                  <a:pt x="0" y="3505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31"/>
          <p:cNvSpPr/>
          <p:nvPr/>
        </p:nvSpPr>
        <p:spPr>
          <a:xfrm>
            <a:off x="7327900" y="2628900"/>
            <a:ext cx="109537" cy="34925"/>
          </a:xfrm>
          <a:custGeom>
            <a:rect b="b" l="l" r="r" t="t"/>
            <a:pathLst>
              <a:path extrusionOk="0" h="35560" w="82550">
                <a:moveTo>
                  <a:pt x="82296" y="35052"/>
                </a:moveTo>
                <a:lnTo>
                  <a:pt x="0" y="10668"/>
                </a:lnTo>
                <a:lnTo>
                  <a:pt x="82296" y="0"/>
                </a:lnTo>
                <a:lnTo>
                  <a:pt x="82296"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31"/>
          <p:cNvSpPr/>
          <p:nvPr/>
        </p:nvSpPr>
        <p:spPr>
          <a:xfrm>
            <a:off x="7327900" y="2628900"/>
            <a:ext cx="109537" cy="34925"/>
          </a:xfrm>
          <a:custGeom>
            <a:rect b="b" l="l" r="r" t="t"/>
            <a:pathLst>
              <a:path extrusionOk="0" h="35560" w="82550">
                <a:moveTo>
                  <a:pt x="82295" y="0"/>
                </a:moveTo>
                <a:lnTo>
                  <a:pt x="0" y="10667"/>
                </a:lnTo>
                <a:lnTo>
                  <a:pt x="82295" y="35051"/>
                </a:lnTo>
                <a:lnTo>
                  <a:pt x="82295" y="10667"/>
                </a:lnTo>
                <a:lnTo>
                  <a:pt x="82295"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31"/>
          <p:cNvSpPr/>
          <p:nvPr/>
        </p:nvSpPr>
        <p:spPr>
          <a:xfrm>
            <a:off x="7437437" y="2640012"/>
            <a:ext cx="357187" cy="0"/>
          </a:xfrm>
          <a:custGeom>
            <a:rect b="b" l="l" r="r" t="t"/>
            <a:pathLst>
              <a:path extrusionOk="0" h="120000" w="268604">
                <a:moveTo>
                  <a:pt x="0" y="0"/>
                </a:moveTo>
                <a:lnTo>
                  <a:pt x="268223"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31"/>
          <p:cNvSpPr/>
          <p:nvPr/>
        </p:nvSpPr>
        <p:spPr>
          <a:xfrm>
            <a:off x="7670800" y="3235325"/>
            <a:ext cx="93662" cy="25400"/>
          </a:xfrm>
          <a:custGeom>
            <a:rect b="b" l="l" r="r" t="t"/>
            <a:pathLst>
              <a:path extrusionOk="0" h="24764" w="70485">
                <a:moveTo>
                  <a:pt x="0" y="24383"/>
                </a:moveTo>
                <a:lnTo>
                  <a:pt x="70103"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31"/>
          <p:cNvSpPr/>
          <p:nvPr/>
        </p:nvSpPr>
        <p:spPr>
          <a:xfrm>
            <a:off x="7670800" y="3224212"/>
            <a:ext cx="93662" cy="11112"/>
          </a:xfrm>
          <a:custGeom>
            <a:rect b="b" l="l" r="r" t="t"/>
            <a:pathLst>
              <a:path extrusionOk="0" h="10794" w="70485">
                <a:moveTo>
                  <a:pt x="70103" y="10667"/>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31"/>
          <p:cNvSpPr/>
          <p:nvPr/>
        </p:nvSpPr>
        <p:spPr>
          <a:xfrm>
            <a:off x="7670800" y="3224212"/>
            <a:ext cx="0" cy="36512"/>
          </a:xfrm>
          <a:custGeom>
            <a:rect b="b" l="l" r="r" t="t"/>
            <a:pathLst>
              <a:path extrusionOk="0" h="35560" w="120000">
                <a:moveTo>
                  <a:pt x="0" y="3505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31"/>
          <p:cNvSpPr/>
          <p:nvPr/>
        </p:nvSpPr>
        <p:spPr>
          <a:xfrm>
            <a:off x="7670800" y="3224212"/>
            <a:ext cx="93662" cy="36512"/>
          </a:xfrm>
          <a:custGeom>
            <a:rect b="b" l="l" r="r" t="t"/>
            <a:pathLst>
              <a:path extrusionOk="0" h="35560" w="70485">
                <a:moveTo>
                  <a:pt x="0" y="35052"/>
                </a:moveTo>
                <a:lnTo>
                  <a:pt x="0" y="0"/>
                </a:lnTo>
                <a:lnTo>
                  <a:pt x="70104" y="10668"/>
                </a:lnTo>
                <a:lnTo>
                  <a:pt x="0"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31"/>
          <p:cNvSpPr/>
          <p:nvPr/>
        </p:nvSpPr>
        <p:spPr>
          <a:xfrm>
            <a:off x="7670800" y="3224212"/>
            <a:ext cx="93662" cy="36512"/>
          </a:xfrm>
          <a:custGeom>
            <a:rect b="b" l="l" r="r" t="t"/>
            <a:pathLst>
              <a:path extrusionOk="0" h="35560" w="70485">
                <a:moveTo>
                  <a:pt x="0" y="35051"/>
                </a:moveTo>
                <a:lnTo>
                  <a:pt x="70103" y="10667"/>
                </a:lnTo>
                <a:lnTo>
                  <a:pt x="0" y="0"/>
                </a:lnTo>
                <a:lnTo>
                  <a:pt x="0" y="10667"/>
                </a:lnTo>
                <a:lnTo>
                  <a:pt x="0" y="35051"/>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31"/>
          <p:cNvSpPr/>
          <p:nvPr/>
        </p:nvSpPr>
        <p:spPr>
          <a:xfrm>
            <a:off x="7327900" y="3224212"/>
            <a:ext cx="109537" cy="11112"/>
          </a:xfrm>
          <a:custGeom>
            <a:rect b="b" l="l" r="r" t="t"/>
            <a:pathLst>
              <a:path extrusionOk="0" h="10794" w="82550">
                <a:moveTo>
                  <a:pt x="82295" y="0"/>
                </a:moveTo>
                <a:lnTo>
                  <a:pt x="0"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31"/>
          <p:cNvSpPr/>
          <p:nvPr/>
        </p:nvSpPr>
        <p:spPr>
          <a:xfrm>
            <a:off x="7327900" y="3235325"/>
            <a:ext cx="109537" cy="25400"/>
          </a:xfrm>
          <a:custGeom>
            <a:rect b="b" l="l" r="r" t="t"/>
            <a:pathLst>
              <a:path extrusionOk="0" h="24764" w="82550">
                <a:moveTo>
                  <a:pt x="0" y="0"/>
                </a:moveTo>
                <a:lnTo>
                  <a:pt x="82295" y="2438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31"/>
          <p:cNvSpPr/>
          <p:nvPr/>
        </p:nvSpPr>
        <p:spPr>
          <a:xfrm>
            <a:off x="7437437" y="3224212"/>
            <a:ext cx="0" cy="36512"/>
          </a:xfrm>
          <a:custGeom>
            <a:rect b="b" l="l" r="r" t="t"/>
            <a:pathLst>
              <a:path extrusionOk="0" h="35560" w="120000">
                <a:moveTo>
                  <a:pt x="0" y="3505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31"/>
          <p:cNvSpPr/>
          <p:nvPr/>
        </p:nvSpPr>
        <p:spPr>
          <a:xfrm>
            <a:off x="7327900" y="3224212"/>
            <a:ext cx="109537" cy="36512"/>
          </a:xfrm>
          <a:custGeom>
            <a:rect b="b" l="l" r="r" t="t"/>
            <a:pathLst>
              <a:path extrusionOk="0" h="35560" w="82550">
                <a:moveTo>
                  <a:pt x="82296" y="35052"/>
                </a:moveTo>
                <a:lnTo>
                  <a:pt x="0" y="10668"/>
                </a:lnTo>
                <a:lnTo>
                  <a:pt x="82296" y="0"/>
                </a:lnTo>
                <a:lnTo>
                  <a:pt x="82296"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31"/>
          <p:cNvSpPr/>
          <p:nvPr/>
        </p:nvSpPr>
        <p:spPr>
          <a:xfrm>
            <a:off x="7327900" y="3224212"/>
            <a:ext cx="109537" cy="36512"/>
          </a:xfrm>
          <a:custGeom>
            <a:rect b="b" l="l" r="r" t="t"/>
            <a:pathLst>
              <a:path extrusionOk="0" h="35560" w="82550">
                <a:moveTo>
                  <a:pt x="82295" y="0"/>
                </a:moveTo>
                <a:lnTo>
                  <a:pt x="0" y="10667"/>
                </a:lnTo>
                <a:lnTo>
                  <a:pt x="82295" y="35051"/>
                </a:lnTo>
                <a:lnTo>
                  <a:pt x="82295" y="10667"/>
                </a:lnTo>
                <a:lnTo>
                  <a:pt x="82295"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31"/>
          <p:cNvSpPr/>
          <p:nvPr/>
        </p:nvSpPr>
        <p:spPr>
          <a:xfrm>
            <a:off x="7437437" y="3235325"/>
            <a:ext cx="233362" cy="0"/>
          </a:xfrm>
          <a:custGeom>
            <a:rect b="b" l="l" r="r" t="t"/>
            <a:pathLst>
              <a:path extrusionOk="0" h="120000" w="175260">
                <a:moveTo>
                  <a:pt x="0" y="0"/>
                </a:moveTo>
                <a:lnTo>
                  <a:pt x="175259"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31"/>
          <p:cNvSpPr txBox="1"/>
          <p:nvPr/>
        </p:nvSpPr>
        <p:spPr>
          <a:xfrm>
            <a:off x="6594475" y="2790825"/>
            <a:ext cx="538162" cy="257175"/>
          </a:xfrm>
          <a:prstGeom prst="rect">
            <a:avLst/>
          </a:prstGeom>
          <a:noFill/>
          <a:ln>
            <a:noFill/>
          </a:ln>
        </p:spPr>
        <p:txBody>
          <a:bodyPr anchorCtr="0" anchor="t" bIns="0" lIns="0" spcFirstLastPara="1" rIns="0" wrap="square" tIns="25400">
            <a:spAutoFit/>
          </a:bodyPr>
          <a:lstStyle/>
          <a:p>
            <a:pPr indent="-104775" lvl="0" marL="117475" marR="0" rtl="0" algn="l">
              <a:lnSpc>
                <a:spcPct val="1125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Memory  bus</a:t>
            </a:r>
            <a:endParaRPr b="0" i="0" sz="1400" u="none" cap="none" strike="noStrike">
              <a:solidFill>
                <a:srgbClr val="000000"/>
              </a:solidFill>
              <a:latin typeface="Arial"/>
              <a:ea typeface="Arial"/>
              <a:cs typeface="Arial"/>
              <a:sym typeface="Arial"/>
            </a:endParaRPr>
          </a:p>
        </p:txBody>
      </p:sp>
      <p:sp>
        <p:nvSpPr>
          <p:cNvPr id="477" name="Google Shape;477;p31"/>
          <p:cNvSpPr txBox="1"/>
          <p:nvPr/>
        </p:nvSpPr>
        <p:spPr>
          <a:xfrm>
            <a:off x="9070975" y="5278437"/>
            <a:ext cx="528637"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800"/>
              <a:buFont typeface="Arial"/>
              <a:buNone/>
            </a:pPr>
            <a:r>
              <a:rPr b="0" i="0" lang="en-US" sz="800" u="none" cap="none" strike="noStrike">
                <a:solidFill>
                  <a:srgbClr val="00FFFF"/>
                </a:solidFill>
                <a:latin typeface="Arial"/>
                <a:ea typeface="Arial"/>
                <a:cs typeface="Arial"/>
                <a:sym typeface="Arial"/>
              </a:rPr>
              <a:t>Carry-in</a:t>
            </a:r>
            <a:endParaRPr b="0" i="0" sz="1400" u="none" cap="none" strike="noStrike">
              <a:solidFill>
                <a:srgbClr val="000000"/>
              </a:solidFill>
              <a:latin typeface="Arial"/>
              <a:ea typeface="Arial"/>
              <a:cs typeface="Arial"/>
              <a:sym typeface="Arial"/>
            </a:endParaRPr>
          </a:p>
        </p:txBody>
      </p:sp>
      <p:sp>
        <p:nvSpPr>
          <p:cNvPr id="478" name="Google Shape;478;p31"/>
          <p:cNvSpPr/>
          <p:nvPr/>
        </p:nvSpPr>
        <p:spPr>
          <a:xfrm>
            <a:off x="8839200" y="4743450"/>
            <a:ext cx="14287" cy="57150"/>
          </a:xfrm>
          <a:custGeom>
            <a:rect b="b" l="l" r="r" t="t"/>
            <a:pathLst>
              <a:path extrusionOk="0" h="58420" w="10795">
                <a:moveTo>
                  <a:pt x="0" y="0"/>
                </a:moveTo>
                <a:lnTo>
                  <a:pt x="10667" y="5791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9" name="Google Shape;479;p31"/>
          <p:cNvSpPr/>
          <p:nvPr/>
        </p:nvSpPr>
        <p:spPr>
          <a:xfrm>
            <a:off x="8853487" y="4743450"/>
            <a:ext cx="17462" cy="57150"/>
          </a:xfrm>
          <a:custGeom>
            <a:rect b="b" l="l" r="r" t="t"/>
            <a:pathLst>
              <a:path extrusionOk="0" h="58420" w="12700">
                <a:moveTo>
                  <a:pt x="0" y="57911"/>
                </a:moveTo>
                <a:lnTo>
                  <a:pt x="121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p31"/>
          <p:cNvSpPr/>
          <p:nvPr/>
        </p:nvSpPr>
        <p:spPr>
          <a:xfrm>
            <a:off x="8853487" y="4743450"/>
            <a:ext cx="17462" cy="0"/>
          </a:xfrm>
          <a:custGeom>
            <a:rect b="b" l="l" r="r" t="t"/>
            <a:pathLst>
              <a:path extrusionOk="0" h="120000" w="12700">
                <a:moveTo>
                  <a:pt x="121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1" name="Google Shape;481;p31"/>
          <p:cNvSpPr/>
          <p:nvPr/>
        </p:nvSpPr>
        <p:spPr>
          <a:xfrm>
            <a:off x="8839200" y="4743450"/>
            <a:ext cx="14287" cy="0"/>
          </a:xfrm>
          <a:custGeom>
            <a:rect b="b" l="l" r="r" t="t"/>
            <a:pathLst>
              <a:path extrusionOk="0" h="120000" w="10795">
                <a:moveTo>
                  <a:pt x="10667"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2" name="Google Shape;482;p31"/>
          <p:cNvSpPr/>
          <p:nvPr/>
        </p:nvSpPr>
        <p:spPr>
          <a:xfrm>
            <a:off x="8839200" y="4743450"/>
            <a:ext cx="30162" cy="57150"/>
          </a:xfrm>
          <a:custGeom>
            <a:rect b="b" l="l" r="r" t="t"/>
            <a:pathLst>
              <a:path extrusionOk="0" h="58420" w="22859">
                <a:moveTo>
                  <a:pt x="10668" y="57912"/>
                </a:moveTo>
                <a:lnTo>
                  <a:pt x="0" y="0"/>
                </a:lnTo>
                <a:lnTo>
                  <a:pt x="22860" y="0"/>
                </a:lnTo>
                <a:lnTo>
                  <a:pt x="10668" y="5791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3" name="Google Shape;483;p31"/>
          <p:cNvSpPr/>
          <p:nvPr/>
        </p:nvSpPr>
        <p:spPr>
          <a:xfrm>
            <a:off x="8839200" y="4743450"/>
            <a:ext cx="30162" cy="57150"/>
          </a:xfrm>
          <a:custGeom>
            <a:rect b="b" l="l" r="r" t="t"/>
            <a:pathLst>
              <a:path extrusionOk="0" h="58420" w="22859">
                <a:moveTo>
                  <a:pt x="0" y="0"/>
                </a:moveTo>
                <a:lnTo>
                  <a:pt x="10667" y="57911"/>
                </a:lnTo>
                <a:lnTo>
                  <a:pt x="22859" y="0"/>
                </a:lnTo>
                <a:lnTo>
                  <a:pt x="10667"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4" name="Google Shape;484;p31"/>
          <p:cNvSpPr/>
          <p:nvPr/>
        </p:nvSpPr>
        <p:spPr>
          <a:xfrm>
            <a:off x="8853487" y="4554537"/>
            <a:ext cx="0" cy="188912"/>
          </a:xfrm>
          <a:custGeom>
            <a:rect b="b" l="l" r="r" t="t"/>
            <a:pathLst>
              <a:path extrusionOk="0" h="187960" w="120000">
                <a:moveTo>
                  <a:pt x="0" y="18745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31"/>
          <p:cNvSpPr/>
          <p:nvPr/>
        </p:nvSpPr>
        <p:spPr>
          <a:xfrm>
            <a:off x="8853487" y="4554537"/>
            <a:ext cx="765175" cy="0"/>
          </a:xfrm>
          <a:custGeom>
            <a:rect b="b" l="l" r="r" t="t"/>
            <a:pathLst>
              <a:path extrusionOk="0" h="120000" w="573404">
                <a:moveTo>
                  <a:pt x="0" y="0"/>
                </a:moveTo>
                <a:lnTo>
                  <a:pt x="573023"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p31"/>
          <p:cNvSpPr/>
          <p:nvPr/>
        </p:nvSpPr>
        <p:spPr>
          <a:xfrm>
            <a:off x="8293100" y="4813300"/>
            <a:ext cx="93662" cy="69850"/>
          </a:xfrm>
          <a:custGeom>
            <a:rect b="b" l="l" r="r" t="t"/>
            <a:pathLst>
              <a:path extrusionOk="0" h="70485" w="70485">
                <a:moveTo>
                  <a:pt x="70103" y="70103"/>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7" name="Google Shape;487;p31"/>
          <p:cNvSpPr/>
          <p:nvPr/>
        </p:nvSpPr>
        <p:spPr>
          <a:xfrm>
            <a:off x="7531100" y="4813300"/>
            <a:ext cx="280987" cy="641350"/>
          </a:xfrm>
          <a:custGeom>
            <a:rect b="b" l="l" r="r" t="t"/>
            <a:pathLst>
              <a:path extrusionOk="0" h="641985" w="210820">
                <a:moveTo>
                  <a:pt x="0" y="0"/>
                </a:moveTo>
                <a:lnTo>
                  <a:pt x="210311" y="6416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31"/>
          <p:cNvSpPr/>
          <p:nvPr/>
        </p:nvSpPr>
        <p:spPr>
          <a:xfrm>
            <a:off x="7810500" y="5454650"/>
            <a:ext cx="1152525" cy="0"/>
          </a:xfrm>
          <a:custGeom>
            <a:rect b="b" l="l" r="r" t="t"/>
            <a:pathLst>
              <a:path extrusionOk="0" h="120000" w="864234">
                <a:moveTo>
                  <a:pt x="0" y="0"/>
                </a:moveTo>
                <a:lnTo>
                  <a:pt x="864107"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9" name="Google Shape;489;p31"/>
          <p:cNvSpPr/>
          <p:nvPr/>
        </p:nvSpPr>
        <p:spPr>
          <a:xfrm>
            <a:off x="8963025" y="4813300"/>
            <a:ext cx="280987" cy="641350"/>
          </a:xfrm>
          <a:custGeom>
            <a:rect b="b" l="l" r="r" t="t"/>
            <a:pathLst>
              <a:path extrusionOk="0" h="641985" w="210820">
                <a:moveTo>
                  <a:pt x="0" y="641603"/>
                </a:moveTo>
                <a:lnTo>
                  <a:pt x="21031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p31"/>
          <p:cNvSpPr/>
          <p:nvPr/>
        </p:nvSpPr>
        <p:spPr>
          <a:xfrm>
            <a:off x="8386762" y="4813300"/>
            <a:ext cx="93662" cy="69850"/>
          </a:xfrm>
          <a:custGeom>
            <a:rect b="b" l="l" r="r" t="t"/>
            <a:pathLst>
              <a:path extrusionOk="0" h="70485" w="70485">
                <a:moveTo>
                  <a:pt x="70103" y="0"/>
                </a:moveTo>
                <a:lnTo>
                  <a:pt x="0" y="701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1" name="Google Shape;491;p31"/>
          <p:cNvSpPr/>
          <p:nvPr/>
        </p:nvSpPr>
        <p:spPr>
          <a:xfrm>
            <a:off x="7780337" y="5711825"/>
            <a:ext cx="1182687" cy="0"/>
          </a:xfrm>
          <a:custGeom>
            <a:rect b="b" l="l" r="r" t="t"/>
            <a:pathLst>
              <a:path extrusionOk="0" h="120000" w="887095">
                <a:moveTo>
                  <a:pt x="0" y="0"/>
                </a:moveTo>
                <a:lnTo>
                  <a:pt x="886967"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2" name="Google Shape;492;p31"/>
          <p:cNvSpPr/>
          <p:nvPr/>
        </p:nvSpPr>
        <p:spPr>
          <a:xfrm>
            <a:off x="8963025" y="5711825"/>
            <a:ext cx="0" cy="222250"/>
          </a:xfrm>
          <a:custGeom>
            <a:rect b="b" l="l" r="r" t="t"/>
            <a:pathLst>
              <a:path extrusionOk="0" h="222885" w="120000">
                <a:moveTo>
                  <a:pt x="0" y="0"/>
                </a:moveTo>
                <a:lnTo>
                  <a:pt x="0" y="2225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3" name="Google Shape;493;p31"/>
          <p:cNvSpPr/>
          <p:nvPr/>
        </p:nvSpPr>
        <p:spPr>
          <a:xfrm>
            <a:off x="7780337" y="5934075"/>
            <a:ext cx="1182687" cy="0"/>
          </a:xfrm>
          <a:custGeom>
            <a:rect b="b" l="l" r="r" t="t"/>
            <a:pathLst>
              <a:path extrusionOk="0" h="120000" w="887095">
                <a:moveTo>
                  <a:pt x="886967"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4" name="Google Shape;494;p31"/>
          <p:cNvSpPr/>
          <p:nvPr/>
        </p:nvSpPr>
        <p:spPr>
          <a:xfrm>
            <a:off x="7780337" y="5711825"/>
            <a:ext cx="0" cy="222250"/>
          </a:xfrm>
          <a:custGeom>
            <a:rect b="b" l="l" r="r" t="t"/>
            <a:pathLst>
              <a:path extrusionOk="0" h="222885" w="120000">
                <a:moveTo>
                  <a:pt x="0" y="222503"/>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p31"/>
          <p:cNvSpPr/>
          <p:nvPr/>
        </p:nvSpPr>
        <p:spPr>
          <a:xfrm>
            <a:off x="7780337" y="3725862"/>
            <a:ext cx="1182687" cy="0"/>
          </a:xfrm>
          <a:custGeom>
            <a:rect b="b" l="l" r="r" t="t"/>
            <a:pathLst>
              <a:path extrusionOk="0" h="120000" w="887095">
                <a:moveTo>
                  <a:pt x="0" y="0"/>
                </a:moveTo>
                <a:lnTo>
                  <a:pt x="886967"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31"/>
          <p:cNvSpPr/>
          <p:nvPr/>
        </p:nvSpPr>
        <p:spPr>
          <a:xfrm>
            <a:off x="8963025" y="3725862"/>
            <a:ext cx="0" cy="223837"/>
          </a:xfrm>
          <a:custGeom>
            <a:rect b="b" l="l" r="r" t="t"/>
            <a:pathLst>
              <a:path extrusionOk="0" h="222885" w="120000">
                <a:moveTo>
                  <a:pt x="0" y="0"/>
                </a:moveTo>
                <a:lnTo>
                  <a:pt x="0" y="2225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31"/>
          <p:cNvSpPr/>
          <p:nvPr/>
        </p:nvSpPr>
        <p:spPr>
          <a:xfrm>
            <a:off x="7780337" y="3948112"/>
            <a:ext cx="1182687" cy="0"/>
          </a:xfrm>
          <a:custGeom>
            <a:rect b="b" l="l" r="r" t="t"/>
            <a:pathLst>
              <a:path extrusionOk="0" h="120000" w="887095">
                <a:moveTo>
                  <a:pt x="886967"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8" name="Google Shape;498;p31"/>
          <p:cNvSpPr/>
          <p:nvPr/>
        </p:nvSpPr>
        <p:spPr>
          <a:xfrm>
            <a:off x="7780337" y="3725862"/>
            <a:ext cx="0" cy="223837"/>
          </a:xfrm>
          <a:custGeom>
            <a:rect b="b" l="l" r="r" t="t"/>
            <a:pathLst>
              <a:path extrusionOk="0" h="222885" w="120000">
                <a:moveTo>
                  <a:pt x="0" y="222503"/>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9" name="Google Shape;499;p31"/>
          <p:cNvSpPr/>
          <p:nvPr/>
        </p:nvSpPr>
        <p:spPr>
          <a:xfrm>
            <a:off x="9507537" y="5829300"/>
            <a:ext cx="109537" cy="11112"/>
          </a:xfrm>
          <a:custGeom>
            <a:rect b="b" l="l" r="r" t="t"/>
            <a:pathLst>
              <a:path extrusionOk="0" h="10795" w="82550">
                <a:moveTo>
                  <a:pt x="0" y="10667"/>
                </a:moveTo>
                <a:lnTo>
                  <a:pt x="82295"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0" name="Google Shape;500;p31"/>
          <p:cNvSpPr/>
          <p:nvPr/>
        </p:nvSpPr>
        <p:spPr>
          <a:xfrm>
            <a:off x="9507537" y="5805487"/>
            <a:ext cx="109537" cy="23812"/>
          </a:xfrm>
          <a:custGeom>
            <a:rect b="b" l="l" r="r" t="t"/>
            <a:pathLst>
              <a:path extrusionOk="0" h="24764" w="82550">
                <a:moveTo>
                  <a:pt x="82295" y="24383"/>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1" name="Google Shape;501;p31"/>
          <p:cNvSpPr/>
          <p:nvPr/>
        </p:nvSpPr>
        <p:spPr>
          <a:xfrm>
            <a:off x="9507537" y="5805487"/>
            <a:ext cx="0" cy="34925"/>
          </a:xfrm>
          <a:custGeom>
            <a:rect b="b" l="l" r="r" t="t"/>
            <a:pathLst>
              <a:path extrusionOk="0" h="35560" w="120000">
                <a:moveTo>
                  <a:pt x="0" y="3505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2" name="Google Shape;502;p31"/>
          <p:cNvSpPr/>
          <p:nvPr/>
        </p:nvSpPr>
        <p:spPr>
          <a:xfrm>
            <a:off x="9507537" y="5805487"/>
            <a:ext cx="109537" cy="34925"/>
          </a:xfrm>
          <a:custGeom>
            <a:rect b="b" l="l" r="r" t="t"/>
            <a:pathLst>
              <a:path extrusionOk="0" h="35560" w="82550">
                <a:moveTo>
                  <a:pt x="0" y="35052"/>
                </a:moveTo>
                <a:lnTo>
                  <a:pt x="0" y="0"/>
                </a:lnTo>
                <a:lnTo>
                  <a:pt x="82296" y="24384"/>
                </a:lnTo>
                <a:lnTo>
                  <a:pt x="0"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3" name="Google Shape;503;p31"/>
          <p:cNvSpPr/>
          <p:nvPr/>
        </p:nvSpPr>
        <p:spPr>
          <a:xfrm>
            <a:off x="9507537" y="5805487"/>
            <a:ext cx="109537" cy="34925"/>
          </a:xfrm>
          <a:custGeom>
            <a:rect b="b" l="l" r="r" t="t"/>
            <a:pathLst>
              <a:path extrusionOk="0" h="35560" w="82550">
                <a:moveTo>
                  <a:pt x="0" y="35051"/>
                </a:moveTo>
                <a:lnTo>
                  <a:pt x="82295" y="24383"/>
                </a:lnTo>
                <a:lnTo>
                  <a:pt x="0" y="0"/>
                </a:lnTo>
                <a:lnTo>
                  <a:pt x="0" y="24383"/>
                </a:lnTo>
                <a:lnTo>
                  <a:pt x="0" y="35051"/>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4" name="Google Shape;504;p31"/>
          <p:cNvSpPr/>
          <p:nvPr/>
        </p:nvSpPr>
        <p:spPr>
          <a:xfrm>
            <a:off x="8963025" y="5829300"/>
            <a:ext cx="546100" cy="0"/>
          </a:xfrm>
          <a:custGeom>
            <a:rect b="b" l="l" r="r" t="t"/>
            <a:pathLst>
              <a:path extrusionOk="0" h="120000" w="408940">
                <a:moveTo>
                  <a:pt x="40843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5" name="Google Shape;505;p31"/>
          <p:cNvSpPr txBox="1"/>
          <p:nvPr/>
        </p:nvSpPr>
        <p:spPr>
          <a:xfrm>
            <a:off x="8229600" y="5068887"/>
            <a:ext cx="306387" cy="138112"/>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sp>
        <p:nvSpPr>
          <p:cNvPr id="506" name="Google Shape;506;p31"/>
          <p:cNvSpPr txBox="1"/>
          <p:nvPr/>
        </p:nvSpPr>
        <p:spPr>
          <a:xfrm>
            <a:off x="7780337" y="1939925"/>
            <a:ext cx="1182687" cy="161925"/>
          </a:xfrm>
          <a:prstGeom prst="rect">
            <a:avLst/>
          </a:prstGeom>
          <a:noFill/>
          <a:ln cap="flat" cmpd="sng" w="11675">
            <a:solidFill>
              <a:srgbClr val="000000"/>
            </a:solidFill>
            <a:prstDash val="solid"/>
            <a:miter lim="800000"/>
            <a:headEnd len="sm" w="sm" type="none"/>
            <a:tailEnd len="sm" w="sm" type="none"/>
          </a:ln>
        </p:spPr>
        <p:txBody>
          <a:bodyPr anchorCtr="0" anchor="t" bIns="0" lIns="0" spcFirstLastPara="1" rIns="0" wrap="square" tIns="38725">
            <a:spAutoFit/>
          </a:bodyPr>
          <a:lstStyle/>
          <a:p>
            <a:pPr indent="0" lvl="0" marL="2540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sp>
        <p:nvSpPr>
          <p:cNvPr id="507" name="Google Shape;507;p31"/>
          <p:cNvSpPr txBox="1"/>
          <p:nvPr/>
        </p:nvSpPr>
        <p:spPr>
          <a:xfrm>
            <a:off x="7780337" y="2533650"/>
            <a:ext cx="1182687" cy="174625"/>
          </a:xfrm>
          <a:prstGeom prst="rect">
            <a:avLst/>
          </a:prstGeom>
          <a:noFill/>
          <a:ln cap="flat" cmpd="sng" w="11675">
            <a:solidFill>
              <a:srgbClr val="000000"/>
            </a:solidFill>
            <a:prstDash val="solid"/>
            <a:miter lim="800000"/>
            <a:headEnd len="sm" w="sm" type="none"/>
            <a:tailEnd len="sm" w="sm" type="none"/>
          </a:ln>
        </p:spPr>
        <p:txBody>
          <a:bodyPr anchorCtr="0" anchor="t" bIns="0" lIns="0" spcFirstLastPara="1" rIns="0" wrap="square" tIns="50800">
            <a:spAutoFit/>
          </a:bodyPr>
          <a:lstStyle/>
          <a:p>
            <a:pPr indent="0" lvl="0" marL="0"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MAR</a:t>
            </a:r>
            <a:endParaRPr b="0" i="0" sz="1400" u="none" cap="none" strike="noStrike">
              <a:solidFill>
                <a:srgbClr val="000000"/>
              </a:solidFill>
              <a:latin typeface="Arial"/>
              <a:ea typeface="Arial"/>
              <a:cs typeface="Arial"/>
              <a:sym typeface="Arial"/>
            </a:endParaRPr>
          </a:p>
        </p:txBody>
      </p:sp>
      <p:sp>
        <p:nvSpPr>
          <p:cNvPr id="508" name="Google Shape;508;p31"/>
          <p:cNvSpPr txBox="1"/>
          <p:nvPr/>
        </p:nvSpPr>
        <p:spPr>
          <a:xfrm>
            <a:off x="7780337" y="3130550"/>
            <a:ext cx="1182687" cy="161925"/>
          </a:xfrm>
          <a:prstGeom prst="rect">
            <a:avLst/>
          </a:prstGeom>
          <a:noFill/>
          <a:ln cap="flat" cmpd="sng" w="11675">
            <a:solidFill>
              <a:srgbClr val="000000"/>
            </a:solidFill>
            <a:prstDash val="solid"/>
            <a:miter lim="800000"/>
            <a:headEnd len="sm" w="sm" type="none"/>
            <a:tailEnd len="sm" w="sm" type="none"/>
          </a:ln>
        </p:spPr>
        <p:txBody>
          <a:bodyPr anchorCtr="0" anchor="t" bIns="0" lIns="0" spcFirstLastPara="1" rIns="0" wrap="square" tIns="38725">
            <a:spAutoFit/>
          </a:bodyPr>
          <a:lstStyle/>
          <a:p>
            <a:pPr indent="0" lvl="0" marL="3175"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MDR</a:t>
            </a:r>
            <a:endParaRPr b="0" i="0" sz="1400" u="none" cap="none" strike="noStrike">
              <a:solidFill>
                <a:srgbClr val="000000"/>
              </a:solidFill>
              <a:latin typeface="Arial"/>
              <a:ea typeface="Arial"/>
              <a:cs typeface="Arial"/>
              <a:sym typeface="Arial"/>
            </a:endParaRPr>
          </a:p>
        </p:txBody>
      </p:sp>
      <p:sp>
        <p:nvSpPr>
          <p:cNvPr id="509" name="Google Shape;509;p31"/>
          <p:cNvSpPr txBox="1"/>
          <p:nvPr/>
        </p:nvSpPr>
        <p:spPr>
          <a:xfrm>
            <a:off x="8308975" y="3760787"/>
            <a:ext cx="127000"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p:txBody>
      </p:sp>
      <p:sp>
        <p:nvSpPr>
          <p:cNvPr id="510" name="Google Shape;510;p31"/>
          <p:cNvSpPr txBox="1"/>
          <p:nvPr/>
        </p:nvSpPr>
        <p:spPr>
          <a:xfrm>
            <a:off x="8293100" y="5746750"/>
            <a:ext cx="103187" cy="138112"/>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511" name="Google Shape;511;p31"/>
          <p:cNvSpPr/>
          <p:nvPr/>
        </p:nvSpPr>
        <p:spPr>
          <a:xfrm>
            <a:off x="8324850" y="5619750"/>
            <a:ext cx="30162" cy="80962"/>
          </a:xfrm>
          <a:custGeom>
            <a:rect b="b" l="l" r="r" t="t"/>
            <a:pathLst>
              <a:path extrusionOk="0" h="81279" w="22860">
                <a:moveTo>
                  <a:pt x="0" y="0"/>
                </a:moveTo>
                <a:lnTo>
                  <a:pt x="22859" y="8077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2" name="Google Shape;512;p31"/>
          <p:cNvSpPr/>
          <p:nvPr/>
        </p:nvSpPr>
        <p:spPr>
          <a:xfrm>
            <a:off x="8355012" y="5619750"/>
            <a:ext cx="17462" cy="80962"/>
          </a:xfrm>
          <a:custGeom>
            <a:rect b="b" l="l" r="r" t="t"/>
            <a:pathLst>
              <a:path extrusionOk="0" h="81279" w="12700">
                <a:moveTo>
                  <a:pt x="0" y="80771"/>
                </a:moveTo>
                <a:lnTo>
                  <a:pt x="121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3" name="Google Shape;513;p31"/>
          <p:cNvSpPr/>
          <p:nvPr/>
        </p:nvSpPr>
        <p:spPr>
          <a:xfrm>
            <a:off x="8355012" y="5619750"/>
            <a:ext cx="17462" cy="0"/>
          </a:xfrm>
          <a:custGeom>
            <a:rect b="b" l="l" r="r" t="t"/>
            <a:pathLst>
              <a:path extrusionOk="0" h="120000" w="12700">
                <a:moveTo>
                  <a:pt x="121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4" name="Google Shape;514;p31"/>
          <p:cNvSpPr/>
          <p:nvPr/>
        </p:nvSpPr>
        <p:spPr>
          <a:xfrm>
            <a:off x="8324850" y="5619750"/>
            <a:ext cx="30162" cy="0"/>
          </a:xfrm>
          <a:custGeom>
            <a:rect b="b" l="l" r="r" t="t"/>
            <a:pathLst>
              <a:path extrusionOk="0" h="120000" w="22860">
                <a:moveTo>
                  <a:pt x="22859"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31"/>
          <p:cNvSpPr/>
          <p:nvPr/>
        </p:nvSpPr>
        <p:spPr>
          <a:xfrm>
            <a:off x="8324850" y="5619750"/>
            <a:ext cx="47625" cy="80962"/>
          </a:xfrm>
          <a:custGeom>
            <a:rect b="b" l="l" r="r" t="t"/>
            <a:pathLst>
              <a:path extrusionOk="0" h="81279" w="35560">
                <a:moveTo>
                  <a:pt x="22860" y="80772"/>
                </a:moveTo>
                <a:lnTo>
                  <a:pt x="0" y="0"/>
                </a:lnTo>
                <a:lnTo>
                  <a:pt x="35052" y="0"/>
                </a:lnTo>
                <a:lnTo>
                  <a:pt x="22860" y="8077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31"/>
          <p:cNvSpPr/>
          <p:nvPr/>
        </p:nvSpPr>
        <p:spPr>
          <a:xfrm>
            <a:off x="8324850" y="5619750"/>
            <a:ext cx="47625" cy="80962"/>
          </a:xfrm>
          <a:custGeom>
            <a:rect b="b" l="l" r="r" t="t"/>
            <a:pathLst>
              <a:path extrusionOk="0" h="81279" w="35560">
                <a:moveTo>
                  <a:pt x="0" y="0"/>
                </a:moveTo>
                <a:lnTo>
                  <a:pt x="22859" y="80771"/>
                </a:lnTo>
                <a:lnTo>
                  <a:pt x="35051" y="0"/>
                </a:lnTo>
                <a:lnTo>
                  <a:pt x="22859"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31"/>
          <p:cNvSpPr/>
          <p:nvPr/>
        </p:nvSpPr>
        <p:spPr>
          <a:xfrm>
            <a:off x="8355012" y="5454650"/>
            <a:ext cx="0" cy="165100"/>
          </a:xfrm>
          <a:custGeom>
            <a:rect b="b" l="l" r="r" t="t"/>
            <a:pathLst>
              <a:path extrusionOk="0" h="165100" w="120000">
                <a:moveTo>
                  <a:pt x="0" y="16459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31"/>
          <p:cNvSpPr txBox="1"/>
          <p:nvPr/>
        </p:nvSpPr>
        <p:spPr>
          <a:xfrm>
            <a:off x="7156450" y="4706937"/>
            <a:ext cx="2105025"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800"/>
              <a:buFont typeface="Arial"/>
              <a:buNone/>
            </a:pPr>
            <a:r>
              <a:rPr b="0" i="0" lang="en-US" sz="800" u="none" cap="none" strike="noStrike">
                <a:solidFill>
                  <a:srgbClr val="00FFFF"/>
                </a:solidFill>
                <a:latin typeface="Arial"/>
                <a:ea typeface="Arial"/>
                <a:cs typeface="Arial"/>
                <a:sym typeface="Arial"/>
              </a:rPr>
              <a:t>Add   </a:t>
            </a:r>
            <a:r>
              <a:rPr b="0" i="0" lang="en-US" sz="800" u="sng" cap="none" strike="noStrike">
                <a:solidFill>
                  <a:srgbClr val="00FFFF"/>
                </a:solidFill>
                <a:latin typeface="Times New Roman"/>
                <a:ea typeface="Times New Roman"/>
                <a:cs typeface="Times New Roman"/>
                <a:sym typeface="Times New Roman"/>
              </a:rPr>
              <a:t> 	</a:t>
            </a:r>
            <a:r>
              <a:rPr b="0" i="0" lang="en-US" sz="800" u="none" cap="none" strike="noStrike">
                <a:solidFill>
                  <a:srgbClr val="00FFFF"/>
                </a:solidFill>
                <a:latin typeface="Times New Roman"/>
                <a:ea typeface="Times New Roman"/>
                <a:cs typeface="Times New Roman"/>
                <a:sym typeface="Times New Roman"/>
              </a:rPr>
              <a:t>	</a:t>
            </a:r>
            <a:r>
              <a:rPr b="0" i="0" lang="en-US" sz="800" u="sng" cap="none" strike="noStrike">
                <a:solidFill>
                  <a:srgbClr val="00FFFF"/>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519" name="Google Shape;519;p31"/>
          <p:cNvSpPr txBox="1"/>
          <p:nvPr/>
        </p:nvSpPr>
        <p:spPr>
          <a:xfrm>
            <a:off x="7138987" y="5278437"/>
            <a:ext cx="557212" cy="247650"/>
          </a:xfrm>
          <a:prstGeom prst="rect">
            <a:avLst/>
          </a:prstGeom>
          <a:noFill/>
          <a:ln>
            <a:noFill/>
          </a:ln>
        </p:spPr>
        <p:txBody>
          <a:bodyPr anchorCtr="0" anchor="t" bIns="0" lIns="0" spcFirstLastPara="1" rIns="0" wrap="square" tIns="15875">
            <a:spAutoFit/>
          </a:bodyPr>
          <a:lstStyle/>
          <a:p>
            <a:pPr indent="0" lvl="0" marL="12700" marR="0" rtl="0" algn="l">
              <a:lnSpc>
                <a:spcPct val="112500"/>
              </a:lnSpc>
              <a:spcBef>
                <a:spcPts val="0"/>
              </a:spcBef>
              <a:spcAft>
                <a:spcPts val="0"/>
              </a:spcAft>
              <a:buClr>
                <a:srgbClr val="00FFFF"/>
              </a:buClr>
              <a:buSzPts val="800"/>
              <a:buFont typeface="Times New Roman"/>
              <a:buNone/>
            </a:pPr>
            <a:r>
              <a:rPr b="0" i="0" lang="en-US" sz="800" u="sng" cap="none" strike="noStrike">
                <a:solidFill>
                  <a:srgbClr val="00FFFF"/>
                </a:solidFill>
                <a:latin typeface="Times New Roman"/>
                <a:ea typeface="Times New Roman"/>
                <a:cs typeface="Times New Roman"/>
                <a:sym typeface="Times New Roman"/>
              </a:rPr>
              <a:t> 	</a:t>
            </a:r>
            <a:endParaRPr b="0" i="0" sz="800" u="none" cap="none" strike="noStrike">
              <a:solidFill>
                <a:schemeClr val="dk1"/>
              </a:solidFill>
              <a:latin typeface="Times New Roman"/>
              <a:ea typeface="Times New Roman"/>
              <a:cs typeface="Times New Roman"/>
              <a:sym typeface="Times New Roman"/>
            </a:endParaRPr>
          </a:p>
          <a:p>
            <a:pPr indent="0" lvl="0" marL="12700" marR="0" rtl="0" algn="l">
              <a:lnSpc>
                <a:spcPct val="112500"/>
              </a:lnSpc>
              <a:spcBef>
                <a:spcPts val="0"/>
              </a:spcBef>
              <a:spcAft>
                <a:spcPts val="0"/>
              </a:spcAft>
              <a:buClr>
                <a:srgbClr val="00FFFF"/>
              </a:buClr>
              <a:buSzPts val="800"/>
              <a:buFont typeface="Arial"/>
              <a:buNone/>
            </a:pPr>
            <a:r>
              <a:rPr b="0" i="0" lang="en-US" sz="800" u="none" cap="none" strike="noStrike">
                <a:solidFill>
                  <a:srgbClr val="00FFFF"/>
                </a:solidFill>
                <a:latin typeface="Arial"/>
                <a:ea typeface="Arial"/>
                <a:cs typeface="Arial"/>
                <a:sym typeface="Arial"/>
              </a:rPr>
              <a:t>XOR</a:t>
            </a:r>
            <a:endParaRPr b="0" i="0" sz="1400" u="none" cap="none" strike="noStrike">
              <a:solidFill>
                <a:srgbClr val="000000"/>
              </a:solidFill>
              <a:latin typeface="Arial"/>
              <a:ea typeface="Arial"/>
              <a:cs typeface="Arial"/>
              <a:sym typeface="Arial"/>
            </a:endParaRPr>
          </a:p>
        </p:txBody>
      </p:sp>
      <p:sp>
        <p:nvSpPr>
          <p:cNvPr id="520" name="Google Shape;520;p31"/>
          <p:cNvSpPr txBox="1"/>
          <p:nvPr/>
        </p:nvSpPr>
        <p:spPr>
          <a:xfrm>
            <a:off x="7170737" y="4892675"/>
            <a:ext cx="384175"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800"/>
              <a:buFont typeface="Arial"/>
              <a:buNone/>
            </a:pPr>
            <a:r>
              <a:rPr b="0" i="0" lang="en-US" sz="800" u="sng" cap="none" strike="noStrike">
                <a:solidFill>
                  <a:srgbClr val="00FFFF"/>
                </a:solidFill>
                <a:latin typeface="Arial"/>
                <a:ea typeface="Arial"/>
                <a:cs typeface="Arial"/>
                <a:sym typeface="Arial"/>
              </a:rPr>
              <a:t>Sub </a:t>
            </a:r>
            <a:endParaRPr b="0" i="0" sz="1400" u="none" cap="none" strike="noStrike">
              <a:solidFill>
                <a:srgbClr val="000000"/>
              </a:solidFill>
              <a:latin typeface="Arial"/>
              <a:ea typeface="Arial"/>
              <a:cs typeface="Arial"/>
              <a:sym typeface="Arial"/>
            </a:endParaRPr>
          </a:p>
        </p:txBody>
      </p:sp>
      <p:sp>
        <p:nvSpPr>
          <p:cNvPr id="521" name="Google Shape;521;p31"/>
          <p:cNvSpPr txBox="1"/>
          <p:nvPr/>
        </p:nvSpPr>
        <p:spPr>
          <a:xfrm>
            <a:off x="10379075" y="3295650"/>
            <a:ext cx="1185862" cy="171450"/>
          </a:xfrm>
          <a:prstGeom prst="rect">
            <a:avLst/>
          </a:prstGeom>
          <a:noFill/>
          <a:ln cap="flat" cmpd="sng" w="11675">
            <a:solidFill>
              <a:srgbClr val="000000"/>
            </a:solidFill>
            <a:prstDash val="solid"/>
            <a:miter lim="800000"/>
            <a:headEnd len="sm" w="sm" type="none"/>
            <a:tailEnd len="sm" w="sm" type="none"/>
          </a:ln>
        </p:spPr>
        <p:txBody>
          <a:bodyPr anchorCtr="0" anchor="t" bIns="0" lIns="0" spcFirstLastPara="1" rIns="0" wrap="square" tIns="48875">
            <a:spAutoFit/>
          </a:bodyPr>
          <a:lstStyle/>
          <a:p>
            <a:pPr indent="0" lvl="0" marL="11112" marR="0" rtl="0" algn="ctr">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IR</a:t>
            </a:r>
            <a:endParaRPr b="0" i="0" sz="1400" u="none" cap="none" strike="noStrike">
              <a:solidFill>
                <a:srgbClr val="000000"/>
              </a:solidFill>
              <a:latin typeface="Arial"/>
              <a:ea typeface="Arial"/>
              <a:cs typeface="Arial"/>
              <a:sym typeface="Arial"/>
            </a:endParaRPr>
          </a:p>
        </p:txBody>
      </p:sp>
      <p:sp>
        <p:nvSpPr>
          <p:cNvPr id="522" name="Google Shape;522;p31"/>
          <p:cNvSpPr/>
          <p:nvPr/>
        </p:nvSpPr>
        <p:spPr>
          <a:xfrm>
            <a:off x="10972800" y="2884487"/>
            <a:ext cx="30162" cy="71437"/>
          </a:xfrm>
          <a:custGeom>
            <a:rect b="b" l="l" r="r" t="t"/>
            <a:pathLst>
              <a:path extrusionOk="0" h="70485" w="22859">
                <a:moveTo>
                  <a:pt x="22859" y="70103"/>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3" name="Google Shape;523;p31"/>
          <p:cNvSpPr/>
          <p:nvPr/>
        </p:nvSpPr>
        <p:spPr>
          <a:xfrm>
            <a:off x="10956925" y="2884487"/>
            <a:ext cx="15875" cy="71437"/>
          </a:xfrm>
          <a:custGeom>
            <a:rect b="b" l="l" r="r" t="t"/>
            <a:pathLst>
              <a:path extrusionOk="0" h="70485" w="12700">
                <a:moveTo>
                  <a:pt x="12191" y="0"/>
                </a:moveTo>
                <a:lnTo>
                  <a:pt x="0" y="701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4" name="Google Shape;524;p31"/>
          <p:cNvSpPr/>
          <p:nvPr/>
        </p:nvSpPr>
        <p:spPr>
          <a:xfrm>
            <a:off x="10956925" y="2954337"/>
            <a:ext cx="15875" cy="0"/>
          </a:xfrm>
          <a:custGeom>
            <a:rect b="b" l="l" r="r" t="t"/>
            <a:pathLst>
              <a:path extrusionOk="0" h="120000" w="12700">
                <a:moveTo>
                  <a:pt x="0" y="0"/>
                </a:moveTo>
                <a:lnTo>
                  <a:pt x="121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31"/>
          <p:cNvSpPr/>
          <p:nvPr/>
        </p:nvSpPr>
        <p:spPr>
          <a:xfrm>
            <a:off x="10972800" y="2954337"/>
            <a:ext cx="30162" cy="0"/>
          </a:xfrm>
          <a:custGeom>
            <a:rect b="b" l="l" r="r" t="t"/>
            <a:pathLst>
              <a:path extrusionOk="0" h="120000" w="22859">
                <a:moveTo>
                  <a:pt x="0" y="0"/>
                </a:moveTo>
                <a:lnTo>
                  <a:pt x="22859"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p31"/>
          <p:cNvSpPr/>
          <p:nvPr/>
        </p:nvSpPr>
        <p:spPr>
          <a:xfrm>
            <a:off x="10956925" y="2884487"/>
            <a:ext cx="47625" cy="71437"/>
          </a:xfrm>
          <a:custGeom>
            <a:rect b="b" l="l" r="r" t="t"/>
            <a:pathLst>
              <a:path extrusionOk="0" h="70485" w="35559">
                <a:moveTo>
                  <a:pt x="35052" y="70104"/>
                </a:moveTo>
                <a:lnTo>
                  <a:pt x="0" y="70104"/>
                </a:lnTo>
                <a:lnTo>
                  <a:pt x="12192" y="0"/>
                </a:lnTo>
                <a:lnTo>
                  <a:pt x="35052" y="7010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7" name="Google Shape;527;p31"/>
          <p:cNvSpPr/>
          <p:nvPr/>
        </p:nvSpPr>
        <p:spPr>
          <a:xfrm>
            <a:off x="10956925" y="2884487"/>
            <a:ext cx="47625" cy="71437"/>
          </a:xfrm>
          <a:custGeom>
            <a:rect b="b" l="l" r="r" t="t"/>
            <a:pathLst>
              <a:path extrusionOk="0" h="70485" w="35559">
                <a:moveTo>
                  <a:pt x="35051" y="70103"/>
                </a:moveTo>
                <a:lnTo>
                  <a:pt x="12191" y="0"/>
                </a:lnTo>
                <a:lnTo>
                  <a:pt x="0" y="70103"/>
                </a:lnTo>
                <a:lnTo>
                  <a:pt x="12191" y="70103"/>
                </a:lnTo>
                <a:lnTo>
                  <a:pt x="35051" y="70103"/>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8" name="Google Shape;528;p31"/>
          <p:cNvSpPr/>
          <p:nvPr/>
        </p:nvSpPr>
        <p:spPr>
          <a:xfrm>
            <a:off x="10972800" y="2954337"/>
            <a:ext cx="0" cy="341312"/>
          </a:xfrm>
          <a:custGeom>
            <a:rect b="b" l="l" r="r" t="t"/>
            <a:pathLst>
              <a:path extrusionOk="0" h="340360" w="120000">
                <a:moveTo>
                  <a:pt x="0" y="0"/>
                </a:moveTo>
                <a:lnTo>
                  <a:pt x="0" y="33985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9" name="Google Shape;529;p31"/>
          <p:cNvSpPr/>
          <p:nvPr/>
        </p:nvSpPr>
        <p:spPr>
          <a:xfrm>
            <a:off x="10288587" y="3409950"/>
            <a:ext cx="90487" cy="12700"/>
          </a:xfrm>
          <a:custGeom>
            <a:rect b="b" l="l" r="r" t="t"/>
            <a:pathLst>
              <a:path extrusionOk="0" h="12700" w="68579">
                <a:moveTo>
                  <a:pt x="0" y="12191"/>
                </a:moveTo>
                <a:lnTo>
                  <a:pt x="68579"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0" name="Google Shape;530;p31"/>
          <p:cNvSpPr/>
          <p:nvPr/>
        </p:nvSpPr>
        <p:spPr>
          <a:xfrm>
            <a:off x="10288587" y="3387725"/>
            <a:ext cx="90487" cy="22225"/>
          </a:xfrm>
          <a:custGeom>
            <a:rect b="b" l="l" r="r" t="t"/>
            <a:pathLst>
              <a:path extrusionOk="0" h="22860" w="68579">
                <a:moveTo>
                  <a:pt x="68579" y="22859"/>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1" name="Google Shape;531;p31"/>
          <p:cNvSpPr/>
          <p:nvPr/>
        </p:nvSpPr>
        <p:spPr>
          <a:xfrm>
            <a:off x="10280650" y="3387725"/>
            <a:ext cx="15875" cy="22225"/>
          </a:xfrm>
          <a:custGeom>
            <a:rect b="b" l="l" r="r" t="t"/>
            <a:pathLst>
              <a:path extrusionOk="0" h="22860" w="12065">
                <a:moveTo>
                  <a:pt x="0" y="22859"/>
                </a:moveTo>
                <a:lnTo>
                  <a:pt x="11679" y="22859"/>
                </a:lnTo>
                <a:lnTo>
                  <a:pt x="11679" y="0"/>
                </a:lnTo>
                <a:lnTo>
                  <a:pt x="0" y="0"/>
                </a:lnTo>
                <a:lnTo>
                  <a:pt x="0" y="2285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2" name="Google Shape;532;p31"/>
          <p:cNvSpPr/>
          <p:nvPr/>
        </p:nvSpPr>
        <p:spPr>
          <a:xfrm>
            <a:off x="10280650" y="3409950"/>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3" name="Google Shape;533;p31"/>
          <p:cNvSpPr/>
          <p:nvPr/>
        </p:nvSpPr>
        <p:spPr>
          <a:xfrm>
            <a:off x="10288587" y="3387725"/>
            <a:ext cx="90487" cy="34925"/>
          </a:xfrm>
          <a:custGeom>
            <a:rect b="b" l="l" r="r" t="t"/>
            <a:pathLst>
              <a:path extrusionOk="0" h="35560" w="68579">
                <a:moveTo>
                  <a:pt x="0" y="35052"/>
                </a:moveTo>
                <a:lnTo>
                  <a:pt x="0" y="0"/>
                </a:lnTo>
                <a:lnTo>
                  <a:pt x="68580" y="22860"/>
                </a:lnTo>
                <a:lnTo>
                  <a:pt x="0"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4" name="Google Shape;534;p31"/>
          <p:cNvSpPr/>
          <p:nvPr/>
        </p:nvSpPr>
        <p:spPr>
          <a:xfrm>
            <a:off x="10288587" y="3387725"/>
            <a:ext cx="90487" cy="34925"/>
          </a:xfrm>
          <a:custGeom>
            <a:rect b="b" l="l" r="r" t="t"/>
            <a:pathLst>
              <a:path extrusionOk="0" h="35560" w="68579">
                <a:moveTo>
                  <a:pt x="0" y="35051"/>
                </a:moveTo>
                <a:lnTo>
                  <a:pt x="68579" y="22859"/>
                </a:lnTo>
                <a:lnTo>
                  <a:pt x="0" y="0"/>
                </a:lnTo>
                <a:lnTo>
                  <a:pt x="0" y="22859"/>
                </a:lnTo>
                <a:lnTo>
                  <a:pt x="0" y="35051"/>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5" name="Google Shape;535;p31"/>
          <p:cNvSpPr/>
          <p:nvPr/>
        </p:nvSpPr>
        <p:spPr>
          <a:xfrm>
            <a:off x="9740900" y="3409950"/>
            <a:ext cx="547687" cy="0"/>
          </a:xfrm>
          <a:custGeom>
            <a:rect b="b" l="l" r="r" t="t"/>
            <a:pathLst>
              <a:path extrusionOk="0" h="120000" w="410209">
                <a:moveTo>
                  <a:pt x="409955"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6" name="Google Shape;536;p31"/>
          <p:cNvSpPr txBox="1"/>
          <p:nvPr/>
        </p:nvSpPr>
        <p:spPr>
          <a:xfrm>
            <a:off x="10769600" y="5418137"/>
            <a:ext cx="422275"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TEMP</a:t>
            </a:r>
            <a:endParaRPr b="0" i="0" sz="1400" u="none" cap="none" strike="noStrike">
              <a:solidFill>
                <a:srgbClr val="000000"/>
              </a:solidFill>
              <a:latin typeface="Arial"/>
              <a:ea typeface="Arial"/>
              <a:cs typeface="Arial"/>
              <a:sym typeface="Arial"/>
            </a:endParaRPr>
          </a:p>
        </p:txBody>
      </p:sp>
      <p:sp>
        <p:nvSpPr>
          <p:cNvPr id="537" name="Google Shape;537;p31"/>
          <p:cNvSpPr/>
          <p:nvPr/>
        </p:nvSpPr>
        <p:spPr>
          <a:xfrm>
            <a:off x="10379075" y="4870450"/>
            <a:ext cx="1185862" cy="0"/>
          </a:xfrm>
          <a:custGeom>
            <a:rect b="b" l="l" r="r" t="t"/>
            <a:pathLst>
              <a:path extrusionOk="0" h="120000" w="889000">
                <a:moveTo>
                  <a:pt x="0" y="0"/>
                </a:moveTo>
                <a:lnTo>
                  <a:pt x="8884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8" name="Google Shape;538;p31"/>
          <p:cNvSpPr/>
          <p:nvPr/>
        </p:nvSpPr>
        <p:spPr>
          <a:xfrm>
            <a:off x="11563350" y="4870450"/>
            <a:ext cx="0" cy="223837"/>
          </a:xfrm>
          <a:custGeom>
            <a:rect b="b" l="l" r="r" t="t"/>
            <a:pathLst>
              <a:path extrusionOk="0" h="222885" w="120000">
                <a:moveTo>
                  <a:pt x="0" y="0"/>
                </a:moveTo>
                <a:lnTo>
                  <a:pt x="0" y="2225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9" name="Google Shape;539;p31"/>
          <p:cNvSpPr/>
          <p:nvPr/>
        </p:nvSpPr>
        <p:spPr>
          <a:xfrm>
            <a:off x="10379075" y="5092700"/>
            <a:ext cx="1185862" cy="0"/>
          </a:xfrm>
          <a:custGeom>
            <a:rect b="b" l="l" r="r" t="t"/>
            <a:pathLst>
              <a:path extrusionOk="0" h="120000" w="889000">
                <a:moveTo>
                  <a:pt x="8884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0" name="Google Shape;540;p31"/>
          <p:cNvSpPr txBox="1"/>
          <p:nvPr/>
        </p:nvSpPr>
        <p:spPr>
          <a:xfrm>
            <a:off x="10280650" y="4870450"/>
            <a:ext cx="106362" cy="2222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1" name="Google Shape;541;p31"/>
          <p:cNvSpPr/>
          <p:nvPr/>
        </p:nvSpPr>
        <p:spPr>
          <a:xfrm>
            <a:off x="9758362" y="4965700"/>
            <a:ext cx="93662" cy="9525"/>
          </a:xfrm>
          <a:custGeom>
            <a:rect b="b" l="l" r="r" t="t"/>
            <a:pathLst>
              <a:path extrusionOk="0" h="10795" w="70484">
                <a:moveTo>
                  <a:pt x="70103" y="0"/>
                </a:moveTo>
                <a:lnTo>
                  <a:pt x="0"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2" name="Google Shape;542;p31"/>
          <p:cNvSpPr/>
          <p:nvPr/>
        </p:nvSpPr>
        <p:spPr>
          <a:xfrm>
            <a:off x="9758362" y="4975225"/>
            <a:ext cx="93662" cy="25400"/>
          </a:xfrm>
          <a:custGeom>
            <a:rect b="b" l="l" r="r" t="t"/>
            <a:pathLst>
              <a:path extrusionOk="0" h="24764" w="70484">
                <a:moveTo>
                  <a:pt x="0" y="0"/>
                </a:moveTo>
                <a:lnTo>
                  <a:pt x="70103" y="2438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3" name="Google Shape;543;p31"/>
          <p:cNvSpPr/>
          <p:nvPr/>
        </p:nvSpPr>
        <p:spPr>
          <a:xfrm>
            <a:off x="9850437" y="4965700"/>
            <a:ext cx="0" cy="34925"/>
          </a:xfrm>
          <a:custGeom>
            <a:rect b="b" l="l" r="r" t="t"/>
            <a:pathLst>
              <a:path extrusionOk="0" h="35560" w="120000">
                <a:moveTo>
                  <a:pt x="0" y="3505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p31"/>
          <p:cNvSpPr/>
          <p:nvPr/>
        </p:nvSpPr>
        <p:spPr>
          <a:xfrm>
            <a:off x="9758362" y="4965700"/>
            <a:ext cx="93662" cy="34925"/>
          </a:xfrm>
          <a:custGeom>
            <a:rect b="b" l="l" r="r" t="t"/>
            <a:pathLst>
              <a:path extrusionOk="0" h="35560" w="70484">
                <a:moveTo>
                  <a:pt x="70104" y="35052"/>
                </a:moveTo>
                <a:lnTo>
                  <a:pt x="0" y="10668"/>
                </a:lnTo>
                <a:lnTo>
                  <a:pt x="70104" y="0"/>
                </a:lnTo>
                <a:lnTo>
                  <a:pt x="70104"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p31"/>
          <p:cNvSpPr/>
          <p:nvPr/>
        </p:nvSpPr>
        <p:spPr>
          <a:xfrm>
            <a:off x="9758362" y="4965700"/>
            <a:ext cx="93662" cy="34925"/>
          </a:xfrm>
          <a:custGeom>
            <a:rect b="b" l="l" r="r" t="t"/>
            <a:pathLst>
              <a:path extrusionOk="0" h="35560" w="70484">
                <a:moveTo>
                  <a:pt x="70103" y="0"/>
                </a:moveTo>
                <a:lnTo>
                  <a:pt x="0" y="10667"/>
                </a:lnTo>
                <a:lnTo>
                  <a:pt x="70103" y="35051"/>
                </a:lnTo>
                <a:lnTo>
                  <a:pt x="70103" y="10667"/>
                </a:lnTo>
                <a:lnTo>
                  <a:pt x="70103"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p31"/>
          <p:cNvSpPr/>
          <p:nvPr/>
        </p:nvSpPr>
        <p:spPr>
          <a:xfrm>
            <a:off x="9850437" y="4975225"/>
            <a:ext cx="422275" cy="0"/>
          </a:xfrm>
          <a:custGeom>
            <a:rect b="b" l="l" r="r" t="t"/>
            <a:pathLst>
              <a:path extrusionOk="0" h="120000" w="315595">
                <a:moveTo>
                  <a:pt x="0" y="0"/>
                </a:moveTo>
                <a:lnTo>
                  <a:pt x="315467"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7" name="Google Shape;547;p31"/>
          <p:cNvSpPr/>
          <p:nvPr/>
        </p:nvSpPr>
        <p:spPr>
          <a:xfrm>
            <a:off x="10379075" y="5384800"/>
            <a:ext cx="1185862" cy="0"/>
          </a:xfrm>
          <a:custGeom>
            <a:rect b="b" l="l" r="r" t="t"/>
            <a:pathLst>
              <a:path extrusionOk="0" h="120000" w="889000">
                <a:moveTo>
                  <a:pt x="0" y="0"/>
                </a:moveTo>
                <a:lnTo>
                  <a:pt x="8884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8" name="Google Shape;548;p31"/>
          <p:cNvSpPr/>
          <p:nvPr/>
        </p:nvSpPr>
        <p:spPr>
          <a:xfrm>
            <a:off x="11563350" y="5384800"/>
            <a:ext cx="0" cy="222250"/>
          </a:xfrm>
          <a:custGeom>
            <a:rect b="b" l="l" r="r" t="t"/>
            <a:pathLst>
              <a:path extrusionOk="0" h="222885" w="120000">
                <a:moveTo>
                  <a:pt x="0" y="0"/>
                </a:moveTo>
                <a:lnTo>
                  <a:pt x="0" y="2225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p31"/>
          <p:cNvSpPr/>
          <p:nvPr/>
        </p:nvSpPr>
        <p:spPr>
          <a:xfrm>
            <a:off x="10379075" y="5607050"/>
            <a:ext cx="1185862" cy="0"/>
          </a:xfrm>
          <a:custGeom>
            <a:rect b="b" l="l" r="r" t="t"/>
            <a:pathLst>
              <a:path extrusionOk="0" h="120000" w="889000">
                <a:moveTo>
                  <a:pt x="8884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0" name="Google Shape;550;p31"/>
          <p:cNvSpPr txBox="1"/>
          <p:nvPr/>
        </p:nvSpPr>
        <p:spPr>
          <a:xfrm>
            <a:off x="10263187" y="5384800"/>
            <a:ext cx="123825" cy="22225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1" name="Google Shape;551;p31"/>
          <p:cNvSpPr/>
          <p:nvPr/>
        </p:nvSpPr>
        <p:spPr>
          <a:xfrm>
            <a:off x="9758362" y="5478462"/>
            <a:ext cx="93662" cy="23812"/>
          </a:xfrm>
          <a:custGeom>
            <a:rect b="b" l="l" r="r" t="t"/>
            <a:pathLst>
              <a:path extrusionOk="0" h="22860" w="70484">
                <a:moveTo>
                  <a:pt x="70103" y="0"/>
                </a:moveTo>
                <a:lnTo>
                  <a:pt x="0" y="22859"/>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2" name="Google Shape;552;p31"/>
          <p:cNvSpPr/>
          <p:nvPr/>
        </p:nvSpPr>
        <p:spPr>
          <a:xfrm>
            <a:off x="9758362" y="5502275"/>
            <a:ext cx="93662" cy="12700"/>
          </a:xfrm>
          <a:custGeom>
            <a:rect b="b" l="l" r="r" t="t"/>
            <a:pathLst>
              <a:path extrusionOk="0" h="12700" w="70484">
                <a:moveTo>
                  <a:pt x="0" y="0"/>
                </a:moveTo>
                <a:lnTo>
                  <a:pt x="70103"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3" name="Google Shape;553;p31"/>
          <p:cNvSpPr/>
          <p:nvPr/>
        </p:nvSpPr>
        <p:spPr>
          <a:xfrm>
            <a:off x="9844087" y="5502275"/>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4" name="Google Shape;554;p31"/>
          <p:cNvSpPr/>
          <p:nvPr/>
        </p:nvSpPr>
        <p:spPr>
          <a:xfrm>
            <a:off x="9844087" y="5478462"/>
            <a:ext cx="15875" cy="23812"/>
          </a:xfrm>
          <a:custGeom>
            <a:rect b="b" l="l" r="r" t="t"/>
            <a:pathLst>
              <a:path extrusionOk="0" h="22860" w="12065">
                <a:moveTo>
                  <a:pt x="0" y="22859"/>
                </a:moveTo>
                <a:lnTo>
                  <a:pt x="11679" y="22859"/>
                </a:lnTo>
                <a:lnTo>
                  <a:pt x="11679" y="0"/>
                </a:lnTo>
                <a:lnTo>
                  <a:pt x="0" y="0"/>
                </a:lnTo>
                <a:lnTo>
                  <a:pt x="0" y="2285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5" name="Google Shape;555;p31"/>
          <p:cNvSpPr/>
          <p:nvPr/>
        </p:nvSpPr>
        <p:spPr>
          <a:xfrm>
            <a:off x="9758362" y="5478462"/>
            <a:ext cx="93662" cy="36512"/>
          </a:xfrm>
          <a:custGeom>
            <a:rect b="b" l="l" r="r" t="t"/>
            <a:pathLst>
              <a:path extrusionOk="0" h="35560" w="70484">
                <a:moveTo>
                  <a:pt x="70104" y="35052"/>
                </a:moveTo>
                <a:lnTo>
                  <a:pt x="0" y="22860"/>
                </a:lnTo>
                <a:lnTo>
                  <a:pt x="70104" y="0"/>
                </a:lnTo>
                <a:lnTo>
                  <a:pt x="70104"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6" name="Google Shape;556;p31"/>
          <p:cNvSpPr/>
          <p:nvPr/>
        </p:nvSpPr>
        <p:spPr>
          <a:xfrm>
            <a:off x="9758362" y="5478462"/>
            <a:ext cx="93662" cy="36512"/>
          </a:xfrm>
          <a:custGeom>
            <a:rect b="b" l="l" r="r" t="t"/>
            <a:pathLst>
              <a:path extrusionOk="0" h="35560" w="70484">
                <a:moveTo>
                  <a:pt x="70103" y="0"/>
                </a:moveTo>
                <a:lnTo>
                  <a:pt x="0" y="22859"/>
                </a:lnTo>
                <a:lnTo>
                  <a:pt x="70103" y="35051"/>
                </a:lnTo>
                <a:lnTo>
                  <a:pt x="70103" y="22859"/>
                </a:lnTo>
                <a:lnTo>
                  <a:pt x="70103"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7" name="Google Shape;557;p31"/>
          <p:cNvSpPr/>
          <p:nvPr/>
        </p:nvSpPr>
        <p:spPr>
          <a:xfrm>
            <a:off x="9850437" y="5502275"/>
            <a:ext cx="422275" cy="0"/>
          </a:xfrm>
          <a:custGeom>
            <a:rect b="b" l="l" r="r" t="t"/>
            <a:pathLst>
              <a:path extrusionOk="0" h="120000" w="315595">
                <a:moveTo>
                  <a:pt x="0" y="0"/>
                </a:moveTo>
                <a:lnTo>
                  <a:pt x="315467"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p31"/>
          <p:cNvSpPr txBox="1"/>
          <p:nvPr/>
        </p:nvSpPr>
        <p:spPr>
          <a:xfrm>
            <a:off x="10875962" y="3935412"/>
            <a:ext cx="214312"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R0</a:t>
            </a:r>
            <a:endParaRPr b="0" i="0" sz="1400" u="none" cap="none" strike="noStrike">
              <a:solidFill>
                <a:srgbClr val="000000"/>
              </a:solidFill>
              <a:latin typeface="Arial"/>
              <a:ea typeface="Arial"/>
              <a:cs typeface="Arial"/>
              <a:sym typeface="Arial"/>
            </a:endParaRPr>
          </a:p>
        </p:txBody>
      </p:sp>
      <p:sp>
        <p:nvSpPr>
          <p:cNvPr id="559" name="Google Shape;559;p31"/>
          <p:cNvSpPr/>
          <p:nvPr/>
        </p:nvSpPr>
        <p:spPr>
          <a:xfrm>
            <a:off x="10379075" y="3902075"/>
            <a:ext cx="1185862" cy="0"/>
          </a:xfrm>
          <a:custGeom>
            <a:rect b="b" l="l" r="r" t="t"/>
            <a:pathLst>
              <a:path extrusionOk="0" h="120000" w="889000">
                <a:moveTo>
                  <a:pt x="0" y="0"/>
                </a:moveTo>
                <a:lnTo>
                  <a:pt x="8884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0" name="Google Shape;560;p31"/>
          <p:cNvSpPr/>
          <p:nvPr/>
        </p:nvSpPr>
        <p:spPr>
          <a:xfrm>
            <a:off x="11563350" y="3902075"/>
            <a:ext cx="0" cy="222250"/>
          </a:xfrm>
          <a:custGeom>
            <a:rect b="b" l="l" r="r" t="t"/>
            <a:pathLst>
              <a:path extrusionOk="0" h="222885" w="120000">
                <a:moveTo>
                  <a:pt x="0" y="0"/>
                </a:moveTo>
                <a:lnTo>
                  <a:pt x="0" y="22250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31"/>
          <p:cNvSpPr/>
          <p:nvPr/>
        </p:nvSpPr>
        <p:spPr>
          <a:xfrm>
            <a:off x="10379075" y="4124325"/>
            <a:ext cx="1185862" cy="0"/>
          </a:xfrm>
          <a:custGeom>
            <a:rect b="b" l="l" r="r" t="t"/>
            <a:pathLst>
              <a:path extrusionOk="0" h="120000" w="889000">
                <a:moveTo>
                  <a:pt x="8884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2" name="Google Shape;562;p31"/>
          <p:cNvSpPr txBox="1"/>
          <p:nvPr/>
        </p:nvSpPr>
        <p:spPr>
          <a:xfrm>
            <a:off x="10263187" y="3902075"/>
            <a:ext cx="123825" cy="22225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3" name="Google Shape;563;p31"/>
          <p:cNvSpPr/>
          <p:nvPr/>
        </p:nvSpPr>
        <p:spPr>
          <a:xfrm>
            <a:off x="9758362" y="4006850"/>
            <a:ext cx="93662" cy="12700"/>
          </a:xfrm>
          <a:custGeom>
            <a:rect b="b" l="l" r="r" t="t"/>
            <a:pathLst>
              <a:path extrusionOk="0" h="12700" w="70484">
                <a:moveTo>
                  <a:pt x="70103" y="0"/>
                </a:moveTo>
                <a:lnTo>
                  <a:pt x="0"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4" name="Google Shape;564;p31"/>
          <p:cNvSpPr/>
          <p:nvPr/>
        </p:nvSpPr>
        <p:spPr>
          <a:xfrm>
            <a:off x="9758362" y="4019550"/>
            <a:ext cx="93662" cy="9525"/>
          </a:xfrm>
          <a:custGeom>
            <a:rect b="b" l="l" r="r" t="t"/>
            <a:pathLst>
              <a:path extrusionOk="0" h="10795" w="70484">
                <a:moveTo>
                  <a:pt x="0" y="0"/>
                </a:moveTo>
                <a:lnTo>
                  <a:pt x="70103"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5" name="Google Shape;565;p31"/>
          <p:cNvSpPr/>
          <p:nvPr/>
        </p:nvSpPr>
        <p:spPr>
          <a:xfrm>
            <a:off x="9850437" y="4019550"/>
            <a:ext cx="0" cy="9525"/>
          </a:xfrm>
          <a:custGeom>
            <a:rect b="b" l="l" r="r" t="t"/>
            <a:pathLst>
              <a:path extrusionOk="0" h="10795" w="120000">
                <a:moveTo>
                  <a:pt x="0" y="5333"/>
                </a:moveTo>
                <a:lnTo>
                  <a:pt x="0" y="5333"/>
                </a:lnTo>
              </a:path>
            </a:pathLst>
          </a:custGeom>
          <a:noFill/>
          <a:ln cap="flat" cmpd="sng" w="106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6" name="Google Shape;566;p31"/>
          <p:cNvSpPr/>
          <p:nvPr/>
        </p:nvSpPr>
        <p:spPr>
          <a:xfrm>
            <a:off x="9850437" y="4006850"/>
            <a:ext cx="0" cy="12700"/>
          </a:xfrm>
          <a:custGeom>
            <a:rect b="b" l="l" r="r" t="t"/>
            <a:pathLst>
              <a:path extrusionOk="0" h="12700" w="120000">
                <a:moveTo>
                  <a:pt x="0" y="6095"/>
                </a:moveTo>
                <a:lnTo>
                  <a:pt x="0" y="6095"/>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7" name="Google Shape;567;p31"/>
          <p:cNvSpPr/>
          <p:nvPr/>
        </p:nvSpPr>
        <p:spPr>
          <a:xfrm>
            <a:off x="9758362" y="4006850"/>
            <a:ext cx="93662" cy="22225"/>
          </a:xfrm>
          <a:custGeom>
            <a:rect b="b" l="l" r="r" t="t"/>
            <a:pathLst>
              <a:path extrusionOk="0" h="22860" w="70484">
                <a:moveTo>
                  <a:pt x="70104" y="22860"/>
                </a:moveTo>
                <a:lnTo>
                  <a:pt x="0" y="12192"/>
                </a:lnTo>
                <a:lnTo>
                  <a:pt x="70104" y="0"/>
                </a:lnTo>
                <a:lnTo>
                  <a:pt x="70104" y="2286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8" name="Google Shape;568;p31"/>
          <p:cNvSpPr/>
          <p:nvPr/>
        </p:nvSpPr>
        <p:spPr>
          <a:xfrm>
            <a:off x="9758362" y="4006850"/>
            <a:ext cx="93662" cy="22225"/>
          </a:xfrm>
          <a:custGeom>
            <a:rect b="b" l="l" r="r" t="t"/>
            <a:pathLst>
              <a:path extrusionOk="0" h="22860" w="70484">
                <a:moveTo>
                  <a:pt x="70103" y="0"/>
                </a:moveTo>
                <a:lnTo>
                  <a:pt x="0" y="12191"/>
                </a:lnTo>
                <a:lnTo>
                  <a:pt x="70103" y="22859"/>
                </a:lnTo>
                <a:lnTo>
                  <a:pt x="70103" y="12191"/>
                </a:lnTo>
                <a:lnTo>
                  <a:pt x="70103"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9" name="Google Shape;569;p31"/>
          <p:cNvSpPr/>
          <p:nvPr/>
        </p:nvSpPr>
        <p:spPr>
          <a:xfrm>
            <a:off x="9850437" y="4019550"/>
            <a:ext cx="422275" cy="0"/>
          </a:xfrm>
          <a:custGeom>
            <a:rect b="b" l="l" r="r" t="t"/>
            <a:pathLst>
              <a:path extrusionOk="0" h="120000" w="315595">
                <a:moveTo>
                  <a:pt x="0" y="0"/>
                </a:moveTo>
                <a:lnTo>
                  <a:pt x="315467"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0" name="Google Shape;570;p31"/>
          <p:cNvSpPr txBox="1"/>
          <p:nvPr/>
        </p:nvSpPr>
        <p:spPr>
          <a:xfrm>
            <a:off x="6484937" y="4940300"/>
            <a:ext cx="455612" cy="323850"/>
          </a:xfrm>
          <a:prstGeom prst="rect">
            <a:avLst/>
          </a:prstGeom>
          <a:noFill/>
          <a:ln>
            <a:noFill/>
          </a:ln>
        </p:spPr>
        <p:txBody>
          <a:bodyPr anchorCtr="0" anchor="t" bIns="0" lIns="0" spcFirstLastPara="1" rIns="0" wrap="square" tIns="15875">
            <a:spAutoFit/>
          </a:bodyPr>
          <a:lstStyle/>
          <a:p>
            <a:pPr indent="0" lvl="0" marL="58736" marR="0" rtl="0" algn="l">
              <a:lnSpc>
                <a:spcPct val="100000"/>
              </a:lnSpc>
              <a:spcBef>
                <a:spcPts val="0"/>
              </a:spcBef>
              <a:spcAft>
                <a:spcPts val="0"/>
              </a:spcAft>
              <a:buClr>
                <a:srgbClr val="00FFFF"/>
              </a:buClr>
              <a:buSzPts val="800"/>
              <a:buFont typeface="Arial"/>
              <a:buNone/>
            </a:pPr>
            <a:r>
              <a:rPr b="0" i="0" lang="en-US" sz="800" u="none" cap="none" strike="noStrike">
                <a:solidFill>
                  <a:srgbClr val="00FFFF"/>
                </a:solidFill>
                <a:latin typeface="Arial"/>
                <a:ea typeface="Arial"/>
                <a:cs typeface="Arial"/>
                <a:sym typeface="Arial"/>
              </a:rPr>
              <a:t>ALU</a:t>
            </a:r>
            <a:endParaRPr b="0" i="0" sz="800" u="none" cap="none" strike="noStrike">
              <a:solidFill>
                <a:schemeClr val="dk1"/>
              </a:solidFill>
              <a:latin typeface="Arial"/>
              <a:ea typeface="Arial"/>
              <a:cs typeface="Arial"/>
              <a:sym typeface="Arial"/>
            </a:endParaRPr>
          </a:p>
          <a:p>
            <a:pPr indent="0" lvl="0" marL="58736" marR="0" rtl="0" algn="l">
              <a:lnSpc>
                <a:spcPct val="100000"/>
              </a:lnSpc>
              <a:spcBef>
                <a:spcPts val="0"/>
              </a:spcBef>
              <a:spcAft>
                <a:spcPts val="0"/>
              </a:spcAft>
              <a:buClr>
                <a:srgbClr val="00FFFF"/>
              </a:buClr>
              <a:buSzPts val="800"/>
              <a:buFont typeface="Arial"/>
              <a:buNone/>
            </a:pPr>
            <a:r>
              <a:rPr b="0" i="0" lang="en-US" sz="800" u="none" cap="none" strike="noStrike">
                <a:solidFill>
                  <a:srgbClr val="00FFFF"/>
                </a:solidFill>
                <a:latin typeface="Arial"/>
                <a:ea typeface="Arial"/>
                <a:cs typeface="Arial"/>
                <a:sym typeface="Arial"/>
              </a:rPr>
              <a:t>control  lines</a:t>
            </a:r>
            <a:endParaRPr b="0" i="0" sz="1400" u="none" cap="none" strike="noStrike">
              <a:solidFill>
                <a:srgbClr val="000000"/>
              </a:solidFill>
              <a:latin typeface="Arial"/>
              <a:ea typeface="Arial"/>
              <a:cs typeface="Arial"/>
              <a:sym typeface="Arial"/>
            </a:endParaRPr>
          </a:p>
        </p:txBody>
      </p:sp>
      <p:sp>
        <p:nvSpPr>
          <p:cNvPr id="571" name="Google Shape;571;p31"/>
          <p:cNvSpPr txBox="1"/>
          <p:nvPr/>
        </p:nvSpPr>
        <p:spPr>
          <a:xfrm>
            <a:off x="10534650" y="1670050"/>
            <a:ext cx="957262" cy="138112"/>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800"/>
              <a:buFont typeface="Arial"/>
              <a:buNone/>
            </a:pPr>
            <a:r>
              <a:rPr b="0" i="0" lang="en-US" sz="800" u="none" cap="none" strike="noStrike">
                <a:solidFill>
                  <a:srgbClr val="00FFFF"/>
                </a:solidFill>
                <a:latin typeface="Arial"/>
                <a:ea typeface="Arial"/>
                <a:cs typeface="Arial"/>
                <a:sym typeface="Arial"/>
              </a:rPr>
              <a:t>Control signals</a:t>
            </a:r>
            <a:endParaRPr b="0" i="0" sz="1400" u="none" cap="none" strike="noStrike">
              <a:solidFill>
                <a:srgbClr val="000000"/>
              </a:solidFill>
              <a:latin typeface="Arial"/>
              <a:ea typeface="Arial"/>
              <a:cs typeface="Arial"/>
              <a:sym typeface="Arial"/>
            </a:endParaRPr>
          </a:p>
        </p:txBody>
      </p:sp>
      <p:sp>
        <p:nvSpPr>
          <p:cNvPr id="572" name="Google Shape;572;p31"/>
          <p:cNvSpPr txBox="1"/>
          <p:nvPr/>
        </p:nvSpPr>
        <p:spPr>
          <a:xfrm>
            <a:off x="10706100" y="4905375"/>
            <a:ext cx="531812"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R</a:t>
            </a:r>
            <a:r>
              <a:rPr b="0" i="0" lang="en-US" sz="800" u="none" cap="none" strike="noStrike">
                <a:solidFill>
                  <a:schemeClr val="dk1"/>
                </a:solidFill>
                <a:latin typeface="Georgia"/>
                <a:ea typeface="Georgia"/>
                <a:cs typeface="Georgia"/>
                <a:sym typeface="Georgia"/>
              </a:rPr>
              <a:t> </a:t>
            </a:r>
            <a:r>
              <a:rPr b="0" i="1" lang="en-US" sz="800" u="none" cap="none" strike="noStrike">
                <a:solidFill>
                  <a:schemeClr val="dk1"/>
                </a:solidFill>
                <a:latin typeface="Arial"/>
                <a:ea typeface="Arial"/>
                <a:cs typeface="Arial"/>
                <a:sym typeface="Arial"/>
              </a:rPr>
              <a:t>n </a:t>
            </a:r>
            <a:r>
              <a:rPr b="0" i="0" lang="en-US" sz="800" u="none" cap="none" strike="noStrike">
                <a:solidFill>
                  <a:schemeClr val="dk1"/>
                </a:solidFill>
                <a:latin typeface="Arial"/>
                <a:ea typeface="Arial"/>
                <a:cs typeface="Arial"/>
                <a:sym typeface="Arial"/>
              </a:rPr>
              <a:t>- 1</a:t>
            </a:r>
            <a:r>
              <a:rPr b="0" i="0" lang="en-US" sz="800" u="none" cap="none" strike="noStrike">
                <a:solidFill>
                  <a:schemeClr val="dk1"/>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573" name="Google Shape;573;p31"/>
          <p:cNvSpPr/>
          <p:nvPr/>
        </p:nvSpPr>
        <p:spPr>
          <a:xfrm>
            <a:off x="7280275" y="5151437"/>
            <a:ext cx="33337" cy="22225"/>
          </a:xfrm>
          <a:custGeom>
            <a:rect b="b" l="l" r="r" t="t"/>
            <a:pathLst>
              <a:path extrusionOk="0" h="22860" w="24764">
                <a:moveTo>
                  <a:pt x="24384" y="22860"/>
                </a:moveTo>
                <a:lnTo>
                  <a:pt x="0" y="22860"/>
                </a:lnTo>
                <a:lnTo>
                  <a:pt x="0" y="0"/>
                </a:lnTo>
                <a:lnTo>
                  <a:pt x="12192" y="0"/>
                </a:lnTo>
                <a:lnTo>
                  <a:pt x="12192" y="12192"/>
                </a:lnTo>
                <a:lnTo>
                  <a:pt x="24384" y="12192"/>
                </a:lnTo>
                <a:lnTo>
                  <a:pt x="24384" y="22860"/>
                </a:lnTo>
                <a:close/>
              </a:path>
              <a:path extrusionOk="0" h="22860" w="24764">
                <a:moveTo>
                  <a:pt x="24384" y="12192"/>
                </a:moveTo>
                <a:lnTo>
                  <a:pt x="12192" y="12192"/>
                </a:lnTo>
                <a:lnTo>
                  <a:pt x="12192" y="0"/>
                </a:lnTo>
                <a:lnTo>
                  <a:pt x="24384" y="0"/>
                </a:lnTo>
                <a:lnTo>
                  <a:pt x="24384" y="1219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4" name="Google Shape;574;p31"/>
          <p:cNvSpPr/>
          <p:nvPr/>
        </p:nvSpPr>
        <p:spPr>
          <a:xfrm>
            <a:off x="7280275" y="5151437"/>
            <a:ext cx="33337" cy="22225"/>
          </a:xfrm>
          <a:custGeom>
            <a:rect b="b" l="l" r="r" t="t"/>
            <a:pathLst>
              <a:path extrusionOk="0" h="22860" w="24764">
                <a:moveTo>
                  <a:pt x="12191" y="12191"/>
                </a:moveTo>
                <a:lnTo>
                  <a:pt x="12191" y="0"/>
                </a:lnTo>
                <a:lnTo>
                  <a:pt x="0" y="0"/>
                </a:lnTo>
                <a:lnTo>
                  <a:pt x="0" y="12191"/>
                </a:lnTo>
                <a:lnTo>
                  <a:pt x="0" y="22859"/>
                </a:lnTo>
                <a:lnTo>
                  <a:pt x="12191" y="22859"/>
                </a:lnTo>
                <a:lnTo>
                  <a:pt x="24383" y="22859"/>
                </a:lnTo>
                <a:lnTo>
                  <a:pt x="24383" y="12191"/>
                </a:lnTo>
                <a:lnTo>
                  <a:pt x="24383" y="0"/>
                </a:lnTo>
                <a:lnTo>
                  <a:pt x="12191" y="0"/>
                </a:lnTo>
                <a:lnTo>
                  <a:pt x="12191" y="12191"/>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5" name="Google Shape;575;p31"/>
          <p:cNvSpPr/>
          <p:nvPr/>
        </p:nvSpPr>
        <p:spPr>
          <a:xfrm>
            <a:off x="7296150" y="5162550"/>
            <a:ext cx="0" cy="0"/>
          </a:xfrm>
          <a:custGeom>
            <a:rect b="b" l="l" r="r" t="t"/>
            <a:pathLst>
              <a:path extrusionOk="0" h="120000" w="120000">
                <a:moveTo>
                  <a:pt x="0"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6" name="Google Shape;576;p31"/>
          <p:cNvSpPr/>
          <p:nvPr/>
        </p:nvSpPr>
        <p:spPr>
          <a:xfrm>
            <a:off x="7296150" y="5162550"/>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p31"/>
          <p:cNvSpPr/>
          <p:nvPr/>
        </p:nvSpPr>
        <p:spPr>
          <a:xfrm>
            <a:off x="7296150" y="5162550"/>
            <a:ext cx="17462" cy="11112"/>
          </a:xfrm>
          <a:custGeom>
            <a:rect b="b" l="l" r="r" t="t"/>
            <a:pathLst>
              <a:path extrusionOk="0" h="10795" w="12700">
                <a:moveTo>
                  <a:pt x="0" y="10667"/>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8" name="Google Shape;578;p31"/>
          <p:cNvSpPr/>
          <p:nvPr/>
        </p:nvSpPr>
        <p:spPr>
          <a:xfrm>
            <a:off x="7296150" y="5162550"/>
            <a:ext cx="17462" cy="0"/>
          </a:xfrm>
          <a:custGeom>
            <a:rect b="b" l="l" r="r" t="t"/>
            <a:pathLst>
              <a:path extrusionOk="0" h="120000" w="12700">
                <a:moveTo>
                  <a:pt x="12191"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9" name="Google Shape;579;p31"/>
          <p:cNvSpPr/>
          <p:nvPr/>
        </p:nvSpPr>
        <p:spPr>
          <a:xfrm>
            <a:off x="7280275" y="5208587"/>
            <a:ext cx="33337" cy="25400"/>
          </a:xfrm>
          <a:custGeom>
            <a:rect b="b" l="l" r="r" t="t"/>
            <a:pathLst>
              <a:path extrusionOk="0" h="24764" w="24764">
                <a:moveTo>
                  <a:pt x="24384" y="24384"/>
                </a:moveTo>
                <a:lnTo>
                  <a:pt x="0" y="24384"/>
                </a:lnTo>
                <a:lnTo>
                  <a:pt x="0" y="0"/>
                </a:lnTo>
                <a:lnTo>
                  <a:pt x="12192" y="0"/>
                </a:lnTo>
                <a:lnTo>
                  <a:pt x="12192" y="12192"/>
                </a:lnTo>
                <a:lnTo>
                  <a:pt x="24384" y="12192"/>
                </a:lnTo>
                <a:lnTo>
                  <a:pt x="24384" y="24384"/>
                </a:lnTo>
                <a:close/>
              </a:path>
              <a:path extrusionOk="0" h="24764" w="24764">
                <a:moveTo>
                  <a:pt x="24384" y="12192"/>
                </a:moveTo>
                <a:lnTo>
                  <a:pt x="12192" y="12192"/>
                </a:lnTo>
                <a:lnTo>
                  <a:pt x="12192" y="0"/>
                </a:lnTo>
                <a:lnTo>
                  <a:pt x="24384" y="0"/>
                </a:lnTo>
                <a:lnTo>
                  <a:pt x="24384" y="1219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0" name="Google Shape;580;p31"/>
          <p:cNvSpPr/>
          <p:nvPr/>
        </p:nvSpPr>
        <p:spPr>
          <a:xfrm>
            <a:off x="7280275" y="5208587"/>
            <a:ext cx="33337" cy="25400"/>
          </a:xfrm>
          <a:custGeom>
            <a:rect b="b" l="l" r="r" t="t"/>
            <a:pathLst>
              <a:path extrusionOk="0" h="24764" w="24764">
                <a:moveTo>
                  <a:pt x="12191" y="12191"/>
                </a:moveTo>
                <a:lnTo>
                  <a:pt x="12191" y="0"/>
                </a:lnTo>
                <a:lnTo>
                  <a:pt x="0" y="0"/>
                </a:lnTo>
                <a:lnTo>
                  <a:pt x="0" y="12191"/>
                </a:lnTo>
                <a:lnTo>
                  <a:pt x="0" y="24383"/>
                </a:lnTo>
                <a:lnTo>
                  <a:pt x="12191" y="24383"/>
                </a:lnTo>
                <a:lnTo>
                  <a:pt x="24383" y="24383"/>
                </a:lnTo>
                <a:lnTo>
                  <a:pt x="24383" y="12191"/>
                </a:lnTo>
                <a:lnTo>
                  <a:pt x="24383" y="0"/>
                </a:lnTo>
                <a:lnTo>
                  <a:pt x="12191" y="0"/>
                </a:lnTo>
                <a:lnTo>
                  <a:pt x="12191" y="12191"/>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1" name="Google Shape;581;p31"/>
          <p:cNvSpPr/>
          <p:nvPr/>
        </p:nvSpPr>
        <p:spPr>
          <a:xfrm>
            <a:off x="7296150" y="5203825"/>
            <a:ext cx="0" cy="11112"/>
          </a:xfrm>
          <a:custGeom>
            <a:rect b="b" l="l" r="r" t="t"/>
            <a:pathLst>
              <a:path extrusionOk="0" h="12064" w="120000">
                <a:moveTo>
                  <a:pt x="0" y="0"/>
                </a:move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p31"/>
          <p:cNvSpPr/>
          <p:nvPr/>
        </p:nvSpPr>
        <p:spPr>
          <a:xfrm>
            <a:off x="7289800" y="5208587"/>
            <a:ext cx="15875" cy="12700"/>
          </a:xfrm>
          <a:custGeom>
            <a:rect b="b" l="l" r="r" t="t"/>
            <a:pathLst>
              <a:path extrusionOk="0" h="12700" w="12064">
                <a:moveTo>
                  <a:pt x="0" y="12191"/>
                </a:moveTo>
                <a:lnTo>
                  <a:pt x="11679" y="12191"/>
                </a:lnTo>
                <a:lnTo>
                  <a:pt x="11679" y="0"/>
                </a:lnTo>
                <a:lnTo>
                  <a:pt x="0" y="0"/>
                </a:lnTo>
                <a:lnTo>
                  <a:pt x="0" y="12191"/>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3" name="Google Shape;583;p31"/>
          <p:cNvSpPr/>
          <p:nvPr/>
        </p:nvSpPr>
        <p:spPr>
          <a:xfrm>
            <a:off x="7296150" y="5208587"/>
            <a:ext cx="17462" cy="12700"/>
          </a:xfrm>
          <a:custGeom>
            <a:rect b="b" l="l" r="r" t="t"/>
            <a:pathLst>
              <a:path extrusionOk="0" h="12700" w="12700">
                <a:moveTo>
                  <a:pt x="0" y="12191"/>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4" name="Google Shape;584;p31"/>
          <p:cNvSpPr/>
          <p:nvPr/>
        </p:nvSpPr>
        <p:spPr>
          <a:xfrm>
            <a:off x="7296150" y="5203825"/>
            <a:ext cx="17462" cy="11112"/>
          </a:xfrm>
          <a:custGeom>
            <a:rect b="b" l="l" r="r" t="t"/>
            <a:pathLst>
              <a:path extrusionOk="0" h="12064" w="12700">
                <a:moveTo>
                  <a:pt x="0" y="0"/>
                </a:moveTo>
                <a:lnTo>
                  <a:pt x="12191" y="0"/>
                </a:lnTo>
                <a:lnTo>
                  <a:pt x="12191" y="11679"/>
                </a:ln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5" name="Google Shape;585;p31"/>
          <p:cNvSpPr/>
          <p:nvPr/>
        </p:nvSpPr>
        <p:spPr>
          <a:xfrm>
            <a:off x="7280275" y="5256212"/>
            <a:ext cx="33337" cy="22225"/>
          </a:xfrm>
          <a:custGeom>
            <a:rect b="b" l="l" r="r" t="t"/>
            <a:pathLst>
              <a:path extrusionOk="0" h="22860" w="24764">
                <a:moveTo>
                  <a:pt x="24384" y="22860"/>
                </a:moveTo>
                <a:lnTo>
                  <a:pt x="0" y="22860"/>
                </a:lnTo>
                <a:lnTo>
                  <a:pt x="0" y="0"/>
                </a:lnTo>
                <a:lnTo>
                  <a:pt x="12192" y="0"/>
                </a:lnTo>
                <a:lnTo>
                  <a:pt x="12192" y="12192"/>
                </a:lnTo>
                <a:lnTo>
                  <a:pt x="24384" y="12192"/>
                </a:lnTo>
                <a:lnTo>
                  <a:pt x="24384" y="22860"/>
                </a:lnTo>
                <a:close/>
              </a:path>
              <a:path extrusionOk="0" h="22860" w="24764">
                <a:moveTo>
                  <a:pt x="24384" y="12192"/>
                </a:moveTo>
                <a:lnTo>
                  <a:pt x="12192" y="12192"/>
                </a:lnTo>
                <a:lnTo>
                  <a:pt x="12192" y="0"/>
                </a:lnTo>
                <a:lnTo>
                  <a:pt x="24384" y="0"/>
                </a:lnTo>
                <a:lnTo>
                  <a:pt x="24384" y="1219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6" name="Google Shape;586;p31"/>
          <p:cNvSpPr/>
          <p:nvPr/>
        </p:nvSpPr>
        <p:spPr>
          <a:xfrm>
            <a:off x="7280275" y="5256212"/>
            <a:ext cx="33337" cy="22225"/>
          </a:xfrm>
          <a:custGeom>
            <a:rect b="b" l="l" r="r" t="t"/>
            <a:pathLst>
              <a:path extrusionOk="0" h="22860" w="24764">
                <a:moveTo>
                  <a:pt x="12191" y="12191"/>
                </a:moveTo>
                <a:lnTo>
                  <a:pt x="12191" y="0"/>
                </a:lnTo>
                <a:lnTo>
                  <a:pt x="0" y="0"/>
                </a:lnTo>
                <a:lnTo>
                  <a:pt x="0" y="12191"/>
                </a:lnTo>
                <a:lnTo>
                  <a:pt x="0" y="22859"/>
                </a:lnTo>
                <a:lnTo>
                  <a:pt x="12191" y="22859"/>
                </a:lnTo>
                <a:lnTo>
                  <a:pt x="24383" y="22859"/>
                </a:lnTo>
                <a:lnTo>
                  <a:pt x="24383" y="12191"/>
                </a:lnTo>
                <a:lnTo>
                  <a:pt x="24383" y="0"/>
                </a:lnTo>
                <a:lnTo>
                  <a:pt x="12191" y="0"/>
                </a:lnTo>
                <a:lnTo>
                  <a:pt x="12191" y="12191"/>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7" name="Google Shape;587;p31"/>
          <p:cNvSpPr/>
          <p:nvPr/>
        </p:nvSpPr>
        <p:spPr>
          <a:xfrm>
            <a:off x="7296150" y="5268912"/>
            <a:ext cx="0" cy="0"/>
          </a:xfrm>
          <a:custGeom>
            <a:rect b="b" l="l" r="r" t="t"/>
            <a:pathLst>
              <a:path extrusionOk="0" h="120000" w="120000">
                <a:moveTo>
                  <a:pt x="0"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8" name="Google Shape;588;p31"/>
          <p:cNvSpPr/>
          <p:nvPr/>
        </p:nvSpPr>
        <p:spPr>
          <a:xfrm>
            <a:off x="7296150" y="5268912"/>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9" name="Google Shape;589;p31"/>
          <p:cNvSpPr/>
          <p:nvPr/>
        </p:nvSpPr>
        <p:spPr>
          <a:xfrm>
            <a:off x="7296150" y="5268912"/>
            <a:ext cx="17462" cy="11112"/>
          </a:xfrm>
          <a:custGeom>
            <a:rect b="b" l="l" r="r" t="t"/>
            <a:pathLst>
              <a:path extrusionOk="0" h="10795" w="12700">
                <a:moveTo>
                  <a:pt x="0" y="10667"/>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p31"/>
          <p:cNvSpPr/>
          <p:nvPr/>
        </p:nvSpPr>
        <p:spPr>
          <a:xfrm>
            <a:off x="7296150" y="5268912"/>
            <a:ext cx="17462" cy="0"/>
          </a:xfrm>
          <a:custGeom>
            <a:rect b="b" l="l" r="r" t="t"/>
            <a:pathLst>
              <a:path extrusionOk="0" h="120000" w="12700">
                <a:moveTo>
                  <a:pt x="12191"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1" name="Google Shape;591;p31"/>
          <p:cNvSpPr/>
          <p:nvPr/>
        </p:nvSpPr>
        <p:spPr>
          <a:xfrm>
            <a:off x="10972800" y="4403725"/>
            <a:ext cx="30162" cy="23812"/>
          </a:xfrm>
          <a:custGeom>
            <a:rect b="b" l="l" r="r" t="t"/>
            <a:pathLst>
              <a:path extrusionOk="0" h="22860" w="22859">
                <a:moveTo>
                  <a:pt x="22860" y="22860"/>
                </a:moveTo>
                <a:lnTo>
                  <a:pt x="0" y="22860"/>
                </a:lnTo>
                <a:lnTo>
                  <a:pt x="0" y="0"/>
                </a:lnTo>
                <a:lnTo>
                  <a:pt x="10668" y="0"/>
                </a:lnTo>
                <a:lnTo>
                  <a:pt x="10668" y="10668"/>
                </a:lnTo>
                <a:lnTo>
                  <a:pt x="22860" y="10668"/>
                </a:lnTo>
                <a:lnTo>
                  <a:pt x="22860" y="22860"/>
                </a:lnTo>
                <a:close/>
              </a:path>
              <a:path extrusionOk="0" h="22860" w="22859">
                <a:moveTo>
                  <a:pt x="22860" y="10668"/>
                </a:moveTo>
                <a:lnTo>
                  <a:pt x="10668" y="10668"/>
                </a:lnTo>
                <a:lnTo>
                  <a:pt x="10668" y="0"/>
                </a:lnTo>
                <a:lnTo>
                  <a:pt x="22860" y="0"/>
                </a:lnTo>
                <a:lnTo>
                  <a:pt x="22860" y="1066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2" name="Google Shape;592;p31"/>
          <p:cNvSpPr/>
          <p:nvPr/>
        </p:nvSpPr>
        <p:spPr>
          <a:xfrm>
            <a:off x="10972800" y="4403725"/>
            <a:ext cx="30162" cy="23812"/>
          </a:xfrm>
          <a:custGeom>
            <a:rect b="b" l="l" r="r" t="t"/>
            <a:pathLst>
              <a:path extrusionOk="0" h="22860" w="22859">
                <a:moveTo>
                  <a:pt x="10667" y="10667"/>
                </a:moveTo>
                <a:lnTo>
                  <a:pt x="10667" y="0"/>
                </a:lnTo>
                <a:lnTo>
                  <a:pt x="0" y="0"/>
                </a:lnTo>
                <a:lnTo>
                  <a:pt x="0" y="10667"/>
                </a:lnTo>
                <a:lnTo>
                  <a:pt x="0" y="22859"/>
                </a:lnTo>
                <a:lnTo>
                  <a:pt x="10667" y="22859"/>
                </a:lnTo>
                <a:lnTo>
                  <a:pt x="22859" y="22859"/>
                </a:lnTo>
                <a:lnTo>
                  <a:pt x="22859" y="10667"/>
                </a:lnTo>
                <a:lnTo>
                  <a:pt x="22859" y="0"/>
                </a:lnTo>
                <a:lnTo>
                  <a:pt x="10667" y="0"/>
                </a:lnTo>
                <a:lnTo>
                  <a:pt x="10667" y="10667"/>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3" name="Google Shape;593;p31"/>
          <p:cNvSpPr/>
          <p:nvPr/>
        </p:nvSpPr>
        <p:spPr>
          <a:xfrm>
            <a:off x="10987087" y="4403725"/>
            <a:ext cx="0" cy="0"/>
          </a:xfrm>
          <a:custGeom>
            <a:rect b="b" l="l" r="r" t="t"/>
            <a:pathLst>
              <a:path extrusionOk="0" h="120000" w="120000">
                <a:moveTo>
                  <a:pt x="0"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4" name="Google Shape;594;p31"/>
          <p:cNvSpPr/>
          <p:nvPr/>
        </p:nvSpPr>
        <p:spPr>
          <a:xfrm>
            <a:off x="10987087" y="4403725"/>
            <a:ext cx="0" cy="11112"/>
          </a:xfrm>
          <a:custGeom>
            <a:rect b="b" l="l" r="r" t="t"/>
            <a:pathLst>
              <a:path extrusionOk="0" h="10795" w="120000">
                <a:moveTo>
                  <a:pt x="0" y="5333"/>
                </a:moveTo>
                <a:lnTo>
                  <a:pt x="0" y="5333"/>
                </a:lnTo>
              </a:path>
            </a:pathLst>
          </a:custGeom>
          <a:noFill/>
          <a:ln cap="flat" cmpd="sng" w="106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5" name="Google Shape;595;p31"/>
          <p:cNvSpPr/>
          <p:nvPr/>
        </p:nvSpPr>
        <p:spPr>
          <a:xfrm>
            <a:off x="10987087" y="4403725"/>
            <a:ext cx="17462" cy="11112"/>
          </a:xfrm>
          <a:custGeom>
            <a:rect b="b" l="l" r="r" t="t"/>
            <a:pathLst>
              <a:path extrusionOk="0" h="10795" w="12700">
                <a:moveTo>
                  <a:pt x="0" y="10667"/>
                </a:moveTo>
                <a:lnTo>
                  <a:pt x="121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6" name="Google Shape;596;p31"/>
          <p:cNvSpPr/>
          <p:nvPr/>
        </p:nvSpPr>
        <p:spPr>
          <a:xfrm>
            <a:off x="10987087" y="4403725"/>
            <a:ext cx="17462" cy="0"/>
          </a:xfrm>
          <a:custGeom>
            <a:rect b="b" l="l" r="r" t="t"/>
            <a:pathLst>
              <a:path extrusionOk="0" h="120000" w="12700">
                <a:moveTo>
                  <a:pt x="121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7" name="Google Shape;597;p31"/>
          <p:cNvSpPr/>
          <p:nvPr/>
        </p:nvSpPr>
        <p:spPr>
          <a:xfrm>
            <a:off x="10972800" y="4484687"/>
            <a:ext cx="30162" cy="25400"/>
          </a:xfrm>
          <a:custGeom>
            <a:rect b="b" l="l" r="r" t="t"/>
            <a:pathLst>
              <a:path extrusionOk="0" h="24764" w="22859">
                <a:moveTo>
                  <a:pt x="22860" y="24384"/>
                </a:moveTo>
                <a:lnTo>
                  <a:pt x="0" y="24384"/>
                </a:lnTo>
                <a:lnTo>
                  <a:pt x="0" y="0"/>
                </a:lnTo>
                <a:lnTo>
                  <a:pt x="10668" y="0"/>
                </a:lnTo>
                <a:lnTo>
                  <a:pt x="10668" y="12192"/>
                </a:lnTo>
                <a:lnTo>
                  <a:pt x="22860" y="12192"/>
                </a:lnTo>
                <a:lnTo>
                  <a:pt x="22860" y="24384"/>
                </a:lnTo>
                <a:close/>
              </a:path>
              <a:path extrusionOk="0" h="24764" w="22859">
                <a:moveTo>
                  <a:pt x="22860" y="12192"/>
                </a:moveTo>
                <a:lnTo>
                  <a:pt x="10668" y="12192"/>
                </a:lnTo>
                <a:lnTo>
                  <a:pt x="10668" y="0"/>
                </a:lnTo>
                <a:lnTo>
                  <a:pt x="22860" y="0"/>
                </a:lnTo>
                <a:lnTo>
                  <a:pt x="22860" y="1219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8" name="Google Shape;598;p31"/>
          <p:cNvSpPr/>
          <p:nvPr/>
        </p:nvSpPr>
        <p:spPr>
          <a:xfrm>
            <a:off x="10972800" y="4484687"/>
            <a:ext cx="30162" cy="25400"/>
          </a:xfrm>
          <a:custGeom>
            <a:rect b="b" l="l" r="r" t="t"/>
            <a:pathLst>
              <a:path extrusionOk="0" h="24764" w="22859">
                <a:moveTo>
                  <a:pt x="10667" y="12191"/>
                </a:moveTo>
                <a:lnTo>
                  <a:pt x="10667" y="0"/>
                </a:lnTo>
                <a:lnTo>
                  <a:pt x="0" y="0"/>
                </a:lnTo>
                <a:lnTo>
                  <a:pt x="0" y="12191"/>
                </a:lnTo>
                <a:lnTo>
                  <a:pt x="0" y="24383"/>
                </a:lnTo>
                <a:lnTo>
                  <a:pt x="10667" y="24383"/>
                </a:lnTo>
                <a:lnTo>
                  <a:pt x="22859" y="24383"/>
                </a:lnTo>
                <a:lnTo>
                  <a:pt x="22859" y="12191"/>
                </a:lnTo>
                <a:lnTo>
                  <a:pt x="22859" y="0"/>
                </a:lnTo>
                <a:lnTo>
                  <a:pt x="10667" y="0"/>
                </a:lnTo>
                <a:lnTo>
                  <a:pt x="10667" y="12191"/>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31"/>
          <p:cNvSpPr/>
          <p:nvPr/>
        </p:nvSpPr>
        <p:spPr>
          <a:xfrm>
            <a:off x="10987087" y="4479925"/>
            <a:ext cx="0" cy="11112"/>
          </a:xfrm>
          <a:custGeom>
            <a:rect b="b" l="l" r="r" t="t"/>
            <a:pathLst>
              <a:path extrusionOk="0" h="12064" w="120000">
                <a:moveTo>
                  <a:pt x="0" y="0"/>
                </a:move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0" name="Google Shape;600;p31"/>
          <p:cNvSpPr/>
          <p:nvPr/>
        </p:nvSpPr>
        <p:spPr>
          <a:xfrm>
            <a:off x="10979150" y="4484687"/>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1" name="Google Shape;601;p31"/>
          <p:cNvSpPr/>
          <p:nvPr/>
        </p:nvSpPr>
        <p:spPr>
          <a:xfrm>
            <a:off x="10987087" y="4484687"/>
            <a:ext cx="17462" cy="12700"/>
          </a:xfrm>
          <a:custGeom>
            <a:rect b="b" l="l" r="r" t="t"/>
            <a:pathLst>
              <a:path extrusionOk="0" h="12700" w="12700">
                <a:moveTo>
                  <a:pt x="0" y="12191"/>
                </a:moveTo>
                <a:lnTo>
                  <a:pt x="121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2" name="Google Shape;602;p31"/>
          <p:cNvSpPr/>
          <p:nvPr/>
        </p:nvSpPr>
        <p:spPr>
          <a:xfrm>
            <a:off x="10987087" y="4479925"/>
            <a:ext cx="17462" cy="11112"/>
          </a:xfrm>
          <a:custGeom>
            <a:rect b="b" l="l" r="r" t="t"/>
            <a:pathLst>
              <a:path extrusionOk="0" h="12064" w="12700">
                <a:moveTo>
                  <a:pt x="0" y="0"/>
                </a:moveTo>
                <a:lnTo>
                  <a:pt x="12191" y="0"/>
                </a:lnTo>
                <a:lnTo>
                  <a:pt x="12191" y="11679"/>
                </a:ln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3" name="Google Shape;603;p31"/>
          <p:cNvSpPr/>
          <p:nvPr/>
        </p:nvSpPr>
        <p:spPr>
          <a:xfrm>
            <a:off x="10972800" y="4567237"/>
            <a:ext cx="30162" cy="23812"/>
          </a:xfrm>
          <a:custGeom>
            <a:rect b="b" l="l" r="r" t="t"/>
            <a:pathLst>
              <a:path extrusionOk="0" h="22860" w="22859">
                <a:moveTo>
                  <a:pt x="22860" y="22860"/>
                </a:moveTo>
                <a:lnTo>
                  <a:pt x="0" y="22860"/>
                </a:lnTo>
                <a:lnTo>
                  <a:pt x="0" y="0"/>
                </a:lnTo>
                <a:lnTo>
                  <a:pt x="10668" y="0"/>
                </a:lnTo>
                <a:lnTo>
                  <a:pt x="10668" y="12192"/>
                </a:lnTo>
                <a:lnTo>
                  <a:pt x="22860" y="12192"/>
                </a:lnTo>
                <a:lnTo>
                  <a:pt x="22860" y="22860"/>
                </a:lnTo>
                <a:close/>
              </a:path>
              <a:path extrusionOk="0" h="22860" w="22859">
                <a:moveTo>
                  <a:pt x="22860" y="12192"/>
                </a:moveTo>
                <a:lnTo>
                  <a:pt x="10668" y="12192"/>
                </a:lnTo>
                <a:lnTo>
                  <a:pt x="10668" y="0"/>
                </a:lnTo>
                <a:lnTo>
                  <a:pt x="22860" y="0"/>
                </a:lnTo>
                <a:lnTo>
                  <a:pt x="22860" y="1219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4" name="Google Shape;604;p31"/>
          <p:cNvSpPr/>
          <p:nvPr/>
        </p:nvSpPr>
        <p:spPr>
          <a:xfrm>
            <a:off x="10972800" y="4567237"/>
            <a:ext cx="30162" cy="23812"/>
          </a:xfrm>
          <a:custGeom>
            <a:rect b="b" l="l" r="r" t="t"/>
            <a:pathLst>
              <a:path extrusionOk="0" h="22860" w="22859">
                <a:moveTo>
                  <a:pt x="10667" y="12191"/>
                </a:moveTo>
                <a:lnTo>
                  <a:pt x="10667" y="0"/>
                </a:lnTo>
                <a:lnTo>
                  <a:pt x="0" y="0"/>
                </a:lnTo>
                <a:lnTo>
                  <a:pt x="0" y="12191"/>
                </a:lnTo>
                <a:lnTo>
                  <a:pt x="0" y="22859"/>
                </a:lnTo>
                <a:lnTo>
                  <a:pt x="10667" y="22859"/>
                </a:lnTo>
                <a:lnTo>
                  <a:pt x="22859" y="22859"/>
                </a:lnTo>
                <a:lnTo>
                  <a:pt x="22859" y="12191"/>
                </a:lnTo>
                <a:lnTo>
                  <a:pt x="22859" y="0"/>
                </a:lnTo>
                <a:lnTo>
                  <a:pt x="10667" y="0"/>
                </a:lnTo>
                <a:lnTo>
                  <a:pt x="10667" y="12191"/>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5" name="Google Shape;605;p31"/>
          <p:cNvSpPr/>
          <p:nvPr/>
        </p:nvSpPr>
        <p:spPr>
          <a:xfrm>
            <a:off x="10987087" y="4560887"/>
            <a:ext cx="0" cy="12700"/>
          </a:xfrm>
          <a:custGeom>
            <a:rect b="b" l="l" r="r" t="t"/>
            <a:pathLst>
              <a:path extrusionOk="0" h="12064" w="120000">
                <a:moveTo>
                  <a:pt x="0" y="0"/>
                </a:move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6" name="Google Shape;606;p31"/>
          <p:cNvSpPr/>
          <p:nvPr/>
        </p:nvSpPr>
        <p:spPr>
          <a:xfrm>
            <a:off x="10979150" y="4567237"/>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7" name="Google Shape;607;p31"/>
          <p:cNvSpPr/>
          <p:nvPr/>
        </p:nvSpPr>
        <p:spPr>
          <a:xfrm>
            <a:off x="10987087" y="4567237"/>
            <a:ext cx="17462" cy="12700"/>
          </a:xfrm>
          <a:custGeom>
            <a:rect b="b" l="l" r="r" t="t"/>
            <a:pathLst>
              <a:path extrusionOk="0" h="12700" w="12700">
                <a:moveTo>
                  <a:pt x="0" y="12191"/>
                </a:moveTo>
                <a:lnTo>
                  <a:pt x="121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8" name="Google Shape;608;p31"/>
          <p:cNvSpPr/>
          <p:nvPr/>
        </p:nvSpPr>
        <p:spPr>
          <a:xfrm>
            <a:off x="10987087" y="4560887"/>
            <a:ext cx="17462" cy="12700"/>
          </a:xfrm>
          <a:custGeom>
            <a:rect b="b" l="l" r="r" t="t"/>
            <a:pathLst>
              <a:path extrusionOk="0" h="12064" w="12700">
                <a:moveTo>
                  <a:pt x="0" y="0"/>
                </a:moveTo>
                <a:lnTo>
                  <a:pt x="12191" y="0"/>
                </a:lnTo>
                <a:lnTo>
                  <a:pt x="12191" y="11679"/>
                </a:ln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9" name="Google Shape;609;p31"/>
          <p:cNvSpPr/>
          <p:nvPr/>
        </p:nvSpPr>
        <p:spPr>
          <a:xfrm>
            <a:off x="10972800" y="1985962"/>
            <a:ext cx="30162" cy="23812"/>
          </a:xfrm>
          <a:custGeom>
            <a:rect b="b" l="l" r="r" t="t"/>
            <a:pathLst>
              <a:path extrusionOk="0" h="24764" w="22859">
                <a:moveTo>
                  <a:pt x="22860" y="24384"/>
                </a:moveTo>
                <a:lnTo>
                  <a:pt x="0" y="24384"/>
                </a:lnTo>
                <a:lnTo>
                  <a:pt x="0" y="0"/>
                </a:lnTo>
                <a:lnTo>
                  <a:pt x="10668" y="0"/>
                </a:lnTo>
                <a:lnTo>
                  <a:pt x="10668" y="12192"/>
                </a:lnTo>
                <a:lnTo>
                  <a:pt x="22860" y="12192"/>
                </a:lnTo>
                <a:lnTo>
                  <a:pt x="22860" y="24384"/>
                </a:lnTo>
                <a:close/>
              </a:path>
              <a:path extrusionOk="0" h="24764" w="22859">
                <a:moveTo>
                  <a:pt x="22860" y="12192"/>
                </a:moveTo>
                <a:lnTo>
                  <a:pt x="10668" y="12192"/>
                </a:lnTo>
                <a:lnTo>
                  <a:pt x="10668" y="0"/>
                </a:lnTo>
                <a:lnTo>
                  <a:pt x="22860" y="0"/>
                </a:lnTo>
                <a:lnTo>
                  <a:pt x="22860" y="1219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p31"/>
          <p:cNvSpPr/>
          <p:nvPr/>
        </p:nvSpPr>
        <p:spPr>
          <a:xfrm>
            <a:off x="10972800" y="1985962"/>
            <a:ext cx="30162" cy="23812"/>
          </a:xfrm>
          <a:custGeom>
            <a:rect b="b" l="l" r="r" t="t"/>
            <a:pathLst>
              <a:path extrusionOk="0" h="24764" w="22859">
                <a:moveTo>
                  <a:pt x="10667" y="12191"/>
                </a:moveTo>
                <a:lnTo>
                  <a:pt x="10667" y="0"/>
                </a:lnTo>
                <a:lnTo>
                  <a:pt x="0" y="0"/>
                </a:lnTo>
                <a:lnTo>
                  <a:pt x="0" y="12191"/>
                </a:lnTo>
                <a:lnTo>
                  <a:pt x="0" y="24383"/>
                </a:lnTo>
                <a:lnTo>
                  <a:pt x="10667" y="24383"/>
                </a:lnTo>
                <a:lnTo>
                  <a:pt x="22859" y="24383"/>
                </a:lnTo>
                <a:lnTo>
                  <a:pt x="22859" y="12191"/>
                </a:lnTo>
                <a:lnTo>
                  <a:pt x="22859" y="0"/>
                </a:lnTo>
                <a:lnTo>
                  <a:pt x="10667" y="0"/>
                </a:lnTo>
                <a:lnTo>
                  <a:pt x="10667" y="12191"/>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31"/>
          <p:cNvSpPr/>
          <p:nvPr/>
        </p:nvSpPr>
        <p:spPr>
          <a:xfrm>
            <a:off x="10987087" y="1992312"/>
            <a:ext cx="0" cy="11112"/>
          </a:xfrm>
          <a:custGeom>
            <a:rect b="b" l="l" r="r" t="t"/>
            <a:pathLst>
              <a:path extrusionOk="0" h="12064" w="120000">
                <a:moveTo>
                  <a:pt x="0" y="0"/>
                </a:move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2" name="Google Shape;612;p31"/>
          <p:cNvSpPr/>
          <p:nvPr/>
        </p:nvSpPr>
        <p:spPr>
          <a:xfrm>
            <a:off x="10979150" y="1998662"/>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3" name="Google Shape;613;p31"/>
          <p:cNvSpPr/>
          <p:nvPr/>
        </p:nvSpPr>
        <p:spPr>
          <a:xfrm>
            <a:off x="10987087" y="1998662"/>
            <a:ext cx="17462" cy="12700"/>
          </a:xfrm>
          <a:custGeom>
            <a:rect b="b" l="l" r="r" t="t"/>
            <a:pathLst>
              <a:path extrusionOk="0" h="12700" w="12700">
                <a:moveTo>
                  <a:pt x="0" y="12191"/>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4" name="Google Shape;614;p31"/>
          <p:cNvSpPr/>
          <p:nvPr/>
        </p:nvSpPr>
        <p:spPr>
          <a:xfrm>
            <a:off x="10987087" y="1992312"/>
            <a:ext cx="17462" cy="11112"/>
          </a:xfrm>
          <a:custGeom>
            <a:rect b="b" l="l" r="r" t="t"/>
            <a:pathLst>
              <a:path extrusionOk="0" h="12064" w="12700">
                <a:moveTo>
                  <a:pt x="0" y="0"/>
                </a:moveTo>
                <a:lnTo>
                  <a:pt x="12191" y="0"/>
                </a:lnTo>
                <a:lnTo>
                  <a:pt x="12191" y="11679"/>
                </a:ln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5" name="Google Shape;615;p31"/>
          <p:cNvSpPr/>
          <p:nvPr/>
        </p:nvSpPr>
        <p:spPr>
          <a:xfrm>
            <a:off x="11050587" y="1985962"/>
            <a:ext cx="30162" cy="23812"/>
          </a:xfrm>
          <a:custGeom>
            <a:rect b="b" l="l" r="r" t="t"/>
            <a:pathLst>
              <a:path extrusionOk="0" h="24764" w="22859">
                <a:moveTo>
                  <a:pt x="22860" y="24384"/>
                </a:moveTo>
                <a:lnTo>
                  <a:pt x="0" y="24384"/>
                </a:lnTo>
                <a:lnTo>
                  <a:pt x="0" y="0"/>
                </a:lnTo>
                <a:lnTo>
                  <a:pt x="12192" y="0"/>
                </a:lnTo>
                <a:lnTo>
                  <a:pt x="12192" y="12192"/>
                </a:lnTo>
                <a:lnTo>
                  <a:pt x="22860" y="12192"/>
                </a:lnTo>
                <a:lnTo>
                  <a:pt x="22860" y="24384"/>
                </a:lnTo>
                <a:close/>
              </a:path>
              <a:path extrusionOk="0" h="24764" w="22859">
                <a:moveTo>
                  <a:pt x="22860" y="12192"/>
                </a:moveTo>
                <a:lnTo>
                  <a:pt x="12192" y="12192"/>
                </a:lnTo>
                <a:lnTo>
                  <a:pt x="12192" y="0"/>
                </a:lnTo>
                <a:lnTo>
                  <a:pt x="22860" y="0"/>
                </a:lnTo>
                <a:lnTo>
                  <a:pt x="22860" y="1219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6" name="Google Shape;616;p31"/>
          <p:cNvSpPr/>
          <p:nvPr/>
        </p:nvSpPr>
        <p:spPr>
          <a:xfrm>
            <a:off x="11050587" y="1985962"/>
            <a:ext cx="30162" cy="23812"/>
          </a:xfrm>
          <a:custGeom>
            <a:rect b="b" l="l" r="r" t="t"/>
            <a:pathLst>
              <a:path extrusionOk="0" h="24764" w="22859">
                <a:moveTo>
                  <a:pt x="12191" y="12191"/>
                </a:moveTo>
                <a:lnTo>
                  <a:pt x="12191" y="0"/>
                </a:lnTo>
                <a:lnTo>
                  <a:pt x="0" y="0"/>
                </a:lnTo>
                <a:lnTo>
                  <a:pt x="0" y="12191"/>
                </a:lnTo>
                <a:lnTo>
                  <a:pt x="0" y="24383"/>
                </a:lnTo>
                <a:lnTo>
                  <a:pt x="12191" y="24383"/>
                </a:lnTo>
                <a:lnTo>
                  <a:pt x="22859" y="24383"/>
                </a:lnTo>
                <a:lnTo>
                  <a:pt x="22859" y="12191"/>
                </a:lnTo>
                <a:lnTo>
                  <a:pt x="22859" y="0"/>
                </a:lnTo>
                <a:lnTo>
                  <a:pt x="12191" y="0"/>
                </a:lnTo>
                <a:lnTo>
                  <a:pt x="12191" y="12191"/>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7" name="Google Shape;617;p31"/>
          <p:cNvSpPr/>
          <p:nvPr/>
        </p:nvSpPr>
        <p:spPr>
          <a:xfrm>
            <a:off x="11066462" y="1992312"/>
            <a:ext cx="0" cy="11112"/>
          </a:xfrm>
          <a:custGeom>
            <a:rect b="b" l="l" r="r" t="t"/>
            <a:pathLst>
              <a:path extrusionOk="0" h="12064" w="120000">
                <a:moveTo>
                  <a:pt x="0" y="0"/>
                </a:move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8" name="Google Shape;618;p31"/>
          <p:cNvSpPr/>
          <p:nvPr/>
        </p:nvSpPr>
        <p:spPr>
          <a:xfrm>
            <a:off x="11058525" y="1998662"/>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9" name="Google Shape;619;p31"/>
          <p:cNvSpPr/>
          <p:nvPr/>
        </p:nvSpPr>
        <p:spPr>
          <a:xfrm>
            <a:off x="11066462" y="1998662"/>
            <a:ext cx="14287" cy="12700"/>
          </a:xfrm>
          <a:custGeom>
            <a:rect b="b" l="l" r="r" t="t"/>
            <a:pathLst>
              <a:path extrusionOk="0" h="12700" w="10795">
                <a:moveTo>
                  <a:pt x="0" y="12191"/>
                </a:moveTo>
                <a:lnTo>
                  <a:pt x="10667"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0" name="Google Shape;620;p31"/>
          <p:cNvSpPr/>
          <p:nvPr/>
        </p:nvSpPr>
        <p:spPr>
          <a:xfrm>
            <a:off x="11066462" y="1992312"/>
            <a:ext cx="14287" cy="11112"/>
          </a:xfrm>
          <a:custGeom>
            <a:rect b="b" l="l" r="r" t="t"/>
            <a:pathLst>
              <a:path extrusionOk="0" h="12064" w="10795">
                <a:moveTo>
                  <a:pt x="0" y="0"/>
                </a:moveTo>
                <a:lnTo>
                  <a:pt x="10667" y="0"/>
                </a:lnTo>
                <a:lnTo>
                  <a:pt x="10667" y="11679"/>
                </a:ln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31"/>
          <p:cNvSpPr/>
          <p:nvPr/>
        </p:nvSpPr>
        <p:spPr>
          <a:xfrm>
            <a:off x="10879137" y="1985962"/>
            <a:ext cx="30162" cy="23812"/>
          </a:xfrm>
          <a:custGeom>
            <a:rect b="b" l="l" r="r" t="t"/>
            <a:pathLst>
              <a:path extrusionOk="0" h="24764" w="22859">
                <a:moveTo>
                  <a:pt x="22860" y="24384"/>
                </a:moveTo>
                <a:lnTo>
                  <a:pt x="0" y="24384"/>
                </a:lnTo>
                <a:lnTo>
                  <a:pt x="0" y="0"/>
                </a:lnTo>
                <a:lnTo>
                  <a:pt x="10668" y="0"/>
                </a:lnTo>
                <a:lnTo>
                  <a:pt x="10668" y="12192"/>
                </a:lnTo>
                <a:lnTo>
                  <a:pt x="22860" y="12192"/>
                </a:lnTo>
                <a:lnTo>
                  <a:pt x="22860" y="24384"/>
                </a:lnTo>
                <a:close/>
              </a:path>
              <a:path extrusionOk="0" h="24764" w="22859">
                <a:moveTo>
                  <a:pt x="22860" y="12192"/>
                </a:moveTo>
                <a:lnTo>
                  <a:pt x="10668" y="12192"/>
                </a:lnTo>
                <a:lnTo>
                  <a:pt x="10668" y="0"/>
                </a:lnTo>
                <a:lnTo>
                  <a:pt x="22860" y="0"/>
                </a:lnTo>
                <a:lnTo>
                  <a:pt x="22860" y="1219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31"/>
          <p:cNvSpPr/>
          <p:nvPr/>
        </p:nvSpPr>
        <p:spPr>
          <a:xfrm>
            <a:off x="10879137" y="1985962"/>
            <a:ext cx="30162" cy="23812"/>
          </a:xfrm>
          <a:custGeom>
            <a:rect b="b" l="l" r="r" t="t"/>
            <a:pathLst>
              <a:path extrusionOk="0" h="24764" w="22859">
                <a:moveTo>
                  <a:pt x="10667" y="12191"/>
                </a:moveTo>
                <a:lnTo>
                  <a:pt x="10667" y="0"/>
                </a:lnTo>
                <a:lnTo>
                  <a:pt x="0" y="0"/>
                </a:lnTo>
                <a:lnTo>
                  <a:pt x="0" y="12191"/>
                </a:lnTo>
                <a:lnTo>
                  <a:pt x="0" y="24383"/>
                </a:lnTo>
                <a:lnTo>
                  <a:pt x="10667" y="24383"/>
                </a:lnTo>
                <a:lnTo>
                  <a:pt x="22859" y="24383"/>
                </a:lnTo>
                <a:lnTo>
                  <a:pt x="22859" y="12191"/>
                </a:lnTo>
                <a:lnTo>
                  <a:pt x="22859" y="0"/>
                </a:lnTo>
                <a:lnTo>
                  <a:pt x="10667" y="0"/>
                </a:lnTo>
                <a:lnTo>
                  <a:pt x="10667" y="12191"/>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3" name="Google Shape;623;p31"/>
          <p:cNvSpPr/>
          <p:nvPr/>
        </p:nvSpPr>
        <p:spPr>
          <a:xfrm>
            <a:off x="10893425" y="1992312"/>
            <a:ext cx="0" cy="11112"/>
          </a:xfrm>
          <a:custGeom>
            <a:rect b="b" l="l" r="r" t="t"/>
            <a:pathLst>
              <a:path extrusionOk="0" h="12064" w="120000">
                <a:moveTo>
                  <a:pt x="0" y="0"/>
                </a:move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31"/>
          <p:cNvSpPr/>
          <p:nvPr/>
        </p:nvSpPr>
        <p:spPr>
          <a:xfrm>
            <a:off x="10885487" y="1998662"/>
            <a:ext cx="15875" cy="12700"/>
          </a:xfrm>
          <a:custGeom>
            <a:rect b="b" l="l" r="r" t="t"/>
            <a:pathLst>
              <a:path extrusionOk="0" h="12700" w="12065">
                <a:moveTo>
                  <a:pt x="0" y="12191"/>
                </a:moveTo>
                <a:lnTo>
                  <a:pt x="11679" y="12191"/>
                </a:lnTo>
                <a:lnTo>
                  <a:pt x="11679" y="0"/>
                </a:lnTo>
                <a:lnTo>
                  <a:pt x="0" y="0"/>
                </a:lnTo>
                <a:lnTo>
                  <a:pt x="0" y="12191"/>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5" name="Google Shape;625;p31"/>
          <p:cNvSpPr/>
          <p:nvPr/>
        </p:nvSpPr>
        <p:spPr>
          <a:xfrm>
            <a:off x="10893425" y="1998662"/>
            <a:ext cx="17462" cy="12700"/>
          </a:xfrm>
          <a:custGeom>
            <a:rect b="b" l="l" r="r" t="t"/>
            <a:pathLst>
              <a:path extrusionOk="0" h="12700" w="12700">
                <a:moveTo>
                  <a:pt x="0" y="12191"/>
                </a:moveTo>
                <a:lnTo>
                  <a:pt x="12191"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6" name="Google Shape;626;p31"/>
          <p:cNvSpPr/>
          <p:nvPr/>
        </p:nvSpPr>
        <p:spPr>
          <a:xfrm>
            <a:off x="10893425" y="1992312"/>
            <a:ext cx="17462" cy="11112"/>
          </a:xfrm>
          <a:custGeom>
            <a:rect b="b" l="l" r="r" t="t"/>
            <a:pathLst>
              <a:path extrusionOk="0" h="12064" w="12700">
                <a:moveTo>
                  <a:pt x="0" y="0"/>
                </a:moveTo>
                <a:lnTo>
                  <a:pt x="12191" y="0"/>
                </a:lnTo>
                <a:lnTo>
                  <a:pt x="12191" y="11679"/>
                </a:ln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7" name="Google Shape;627;p31"/>
          <p:cNvSpPr/>
          <p:nvPr/>
        </p:nvSpPr>
        <p:spPr>
          <a:xfrm>
            <a:off x="7186612" y="2628900"/>
            <a:ext cx="17462" cy="11112"/>
          </a:xfrm>
          <a:custGeom>
            <a:rect b="b" l="l" r="r" t="t"/>
            <a:pathLst>
              <a:path extrusionOk="0" h="10794" w="12700">
                <a:moveTo>
                  <a:pt x="12191" y="0"/>
                </a:moveTo>
                <a:lnTo>
                  <a:pt x="0"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8" name="Google Shape;628;p31"/>
          <p:cNvSpPr/>
          <p:nvPr/>
        </p:nvSpPr>
        <p:spPr>
          <a:xfrm>
            <a:off x="7186612" y="2633662"/>
            <a:ext cx="0" cy="12700"/>
          </a:xfrm>
          <a:custGeom>
            <a:rect b="b" l="l" r="r" t="t"/>
            <a:pathLst>
              <a:path extrusionOk="0" h="12064" w="120000">
                <a:moveTo>
                  <a:pt x="0" y="0"/>
                </a:move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9" name="Google Shape;629;p31"/>
          <p:cNvSpPr/>
          <p:nvPr/>
        </p:nvSpPr>
        <p:spPr>
          <a:xfrm>
            <a:off x="7172325" y="2640012"/>
            <a:ext cx="14287" cy="12700"/>
          </a:xfrm>
          <a:custGeom>
            <a:rect b="b" l="l" r="r" t="t"/>
            <a:pathLst>
              <a:path extrusionOk="0" h="12700" w="10795">
                <a:moveTo>
                  <a:pt x="10667" y="0"/>
                </a:moveTo>
                <a:lnTo>
                  <a:pt x="0"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0" name="Google Shape;630;p31"/>
          <p:cNvSpPr/>
          <p:nvPr/>
        </p:nvSpPr>
        <p:spPr>
          <a:xfrm>
            <a:off x="7172325" y="2646362"/>
            <a:ext cx="0" cy="11112"/>
          </a:xfrm>
          <a:custGeom>
            <a:rect b="b" l="l" r="r" t="t"/>
            <a:pathLst>
              <a:path extrusionOk="0" h="12064" w="120000">
                <a:moveTo>
                  <a:pt x="0" y="0"/>
                </a:move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1" name="Google Shape;631;p31"/>
          <p:cNvSpPr/>
          <p:nvPr/>
        </p:nvSpPr>
        <p:spPr>
          <a:xfrm>
            <a:off x="7172325" y="2651125"/>
            <a:ext cx="0" cy="269875"/>
          </a:xfrm>
          <a:custGeom>
            <a:rect b="b" l="l" r="r" t="t"/>
            <a:pathLst>
              <a:path extrusionOk="0" h="268605" w="120000">
                <a:moveTo>
                  <a:pt x="0" y="268224"/>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2" name="Google Shape;632;p31"/>
          <p:cNvSpPr/>
          <p:nvPr/>
        </p:nvSpPr>
        <p:spPr>
          <a:xfrm>
            <a:off x="7172325" y="2919412"/>
            <a:ext cx="0" cy="0"/>
          </a:xfrm>
          <a:custGeom>
            <a:rect b="b" l="l" r="r" t="t"/>
            <a:pathLst>
              <a:path extrusionOk="0" h="120000" w="120000">
                <a:moveTo>
                  <a:pt x="0"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3" name="Google Shape;633;p31"/>
          <p:cNvSpPr/>
          <p:nvPr/>
        </p:nvSpPr>
        <p:spPr>
          <a:xfrm>
            <a:off x="7156450" y="2919412"/>
            <a:ext cx="17462" cy="12700"/>
          </a:xfrm>
          <a:custGeom>
            <a:rect b="b" l="l" r="r" t="t"/>
            <a:pathLst>
              <a:path extrusionOk="0" h="12700" w="12700">
                <a:moveTo>
                  <a:pt x="12191" y="0"/>
                </a:moveTo>
                <a:lnTo>
                  <a:pt x="0"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4" name="Google Shape;634;p31"/>
          <p:cNvSpPr/>
          <p:nvPr/>
        </p:nvSpPr>
        <p:spPr>
          <a:xfrm>
            <a:off x="7126287" y="2932112"/>
            <a:ext cx="30162" cy="12700"/>
          </a:xfrm>
          <a:custGeom>
            <a:rect b="b" l="l" r="r" t="t"/>
            <a:pathLst>
              <a:path extrusionOk="0" h="12700" w="22860">
                <a:moveTo>
                  <a:pt x="22859" y="0"/>
                </a:moveTo>
                <a:lnTo>
                  <a:pt x="0"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5" name="Google Shape;635;p31"/>
          <p:cNvSpPr/>
          <p:nvPr/>
        </p:nvSpPr>
        <p:spPr>
          <a:xfrm>
            <a:off x="7186612" y="3248025"/>
            <a:ext cx="17462" cy="12700"/>
          </a:xfrm>
          <a:custGeom>
            <a:rect b="b" l="l" r="r" t="t"/>
            <a:pathLst>
              <a:path extrusionOk="0" h="12700" w="12700">
                <a:moveTo>
                  <a:pt x="12191" y="1219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6" name="Google Shape;636;p31"/>
          <p:cNvSpPr/>
          <p:nvPr/>
        </p:nvSpPr>
        <p:spPr>
          <a:xfrm>
            <a:off x="7186612" y="3241675"/>
            <a:ext cx="0" cy="12700"/>
          </a:xfrm>
          <a:custGeom>
            <a:rect b="b" l="l" r="r" t="t"/>
            <a:pathLst>
              <a:path extrusionOk="0" h="12064" w="120000">
                <a:moveTo>
                  <a:pt x="0" y="0"/>
                </a:move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7" name="Google Shape;637;p31"/>
          <p:cNvSpPr/>
          <p:nvPr/>
        </p:nvSpPr>
        <p:spPr>
          <a:xfrm>
            <a:off x="7172325" y="3235325"/>
            <a:ext cx="14287" cy="12700"/>
          </a:xfrm>
          <a:custGeom>
            <a:rect b="b" l="l" r="r" t="t"/>
            <a:pathLst>
              <a:path extrusionOk="0" h="12700" w="10795">
                <a:moveTo>
                  <a:pt x="10667" y="1219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8" name="Google Shape;638;p31"/>
          <p:cNvSpPr/>
          <p:nvPr/>
        </p:nvSpPr>
        <p:spPr>
          <a:xfrm>
            <a:off x="7172325" y="3228975"/>
            <a:ext cx="0" cy="12700"/>
          </a:xfrm>
          <a:custGeom>
            <a:rect b="b" l="l" r="r" t="t"/>
            <a:pathLst>
              <a:path extrusionOk="0" h="12064" w="120000">
                <a:moveTo>
                  <a:pt x="0" y="0"/>
                </a:moveTo>
                <a:lnTo>
                  <a:pt x="0" y="1167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9" name="Google Shape;639;p31"/>
          <p:cNvSpPr/>
          <p:nvPr/>
        </p:nvSpPr>
        <p:spPr>
          <a:xfrm>
            <a:off x="7172325" y="2954337"/>
            <a:ext cx="0" cy="280987"/>
          </a:xfrm>
          <a:custGeom>
            <a:rect b="b" l="l" r="r" t="t"/>
            <a:pathLst>
              <a:path extrusionOk="0" h="280669" w="120000">
                <a:moveTo>
                  <a:pt x="0" y="280416"/>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0" name="Google Shape;640;p31"/>
          <p:cNvSpPr/>
          <p:nvPr/>
        </p:nvSpPr>
        <p:spPr>
          <a:xfrm>
            <a:off x="7172325" y="2967037"/>
            <a:ext cx="0" cy="0"/>
          </a:xfrm>
          <a:custGeom>
            <a:rect b="b" l="l" r="r" t="t"/>
            <a:pathLst>
              <a:path extrusionOk="0" h="120000" w="120000">
                <a:moveTo>
                  <a:pt x="0"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1" name="Google Shape;641;p31"/>
          <p:cNvSpPr/>
          <p:nvPr/>
        </p:nvSpPr>
        <p:spPr>
          <a:xfrm>
            <a:off x="7156450" y="2954337"/>
            <a:ext cx="17462" cy="0"/>
          </a:xfrm>
          <a:custGeom>
            <a:rect b="b" l="l" r="r" t="t"/>
            <a:pathLst>
              <a:path extrusionOk="0" h="120000" w="12700">
                <a:moveTo>
                  <a:pt x="121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2" name="Google Shape;642;p31"/>
          <p:cNvSpPr/>
          <p:nvPr/>
        </p:nvSpPr>
        <p:spPr>
          <a:xfrm>
            <a:off x="7126287" y="2944812"/>
            <a:ext cx="30162" cy="11112"/>
          </a:xfrm>
          <a:custGeom>
            <a:rect b="b" l="l" r="r" t="t"/>
            <a:pathLst>
              <a:path extrusionOk="0" h="10794" w="22860">
                <a:moveTo>
                  <a:pt x="22859" y="10667"/>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3" name="Google Shape;643;p31"/>
          <p:cNvSpPr/>
          <p:nvPr/>
        </p:nvSpPr>
        <p:spPr>
          <a:xfrm>
            <a:off x="7032625" y="4859337"/>
            <a:ext cx="14287" cy="11112"/>
          </a:xfrm>
          <a:custGeom>
            <a:rect b="b" l="l" r="r" t="t"/>
            <a:pathLst>
              <a:path extrusionOk="0" h="10795" w="10795">
                <a:moveTo>
                  <a:pt x="10667" y="0"/>
                </a:moveTo>
                <a:lnTo>
                  <a:pt x="0" y="10667"/>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4" name="Google Shape;644;p31"/>
          <p:cNvSpPr/>
          <p:nvPr/>
        </p:nvSpPr>
        <p:spPr>
          <a:xfrm>
            <a:off x="7016750" y="4870450"/>
            <a:ext cx="17462" cy="0"/>
          </a:xfrm>
          <a:custGeom>
            <a:rect b="b" l="l" r="r" t="t"/>
            <a:pathLst>
              <a:path extrusionOk="0" h="120000" w="12700">
                <a:moveTo>
                  <a:pt x="12191"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5" name="Google Shape;645;p31"/>
          <p:cNvSpPr/>
          <p:nvPr/>
        </p:nvSpPr>
        <p:spPr>
          <a:xfrm>
            <a:off x="7016750" y="4883150"/>
            <a:ext cx="0" cy="0"/>
          </a:xfrm>
          <a:custGeom>
            <a:rect b="b" l="l" r="r" t="t"/>
            <a:pathLst>
              <a:path extrusionOk="0" h="120000" w="120000">
                <a:moveTo>
                  <a:pt x="0"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31"/>
          <p:cNvSpPr/>
          <p:nvPr/>
        </p:nvSpPr>
        <p:spPr>
          <a:xfrm>
            <a:off x="7016750" y="4870450"/>
            <a:ext cx="0" cy="246062"/>
          </a:xfrm>
          <a:custGeom>
            <a:rect b="b" l="l" r="r" t="t"/>
            <a:pathLst>
              <a:path extrusionOk="0" h="245745" w="120000">
                <a:moveTo>
                  <a:pt x="0" y="245365"/>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31"/>
          <p:cNvSpPr/>
          <p:nvPr/>
        </p:nvSpPr>
        <p:spPr>
          <a:xfrm>
            <a:off x="7016750" y="5116512"/>
            <a:ext cx="0" cy="0"/>
          </a:xfrm>
          <a:custGeom>
            <a:rect b="b" l="l" r="r" t="t"/>
            <a:pathLst>
              <a:path extrusionOk="0" h="120000" w="120000">
                <a:moveTo>
                  <a:pt x="0"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8" name="Google Shape;648;p31"/>
          <p:cNvSpPr/>
          <p:nvPr/>
        </p:nvSpPr>
        <p:spPr>
          <a:xfrm>
            <a:off x="7000875" y="5116512"/>
            <a:ext cx="15875" cy="12700"/>
          </a:xfrm>
          <a:custGeom>
            <a:rect b="b" l="l" r="r" t="t"/>
            <a:pathLst>
              <a:path extrusionOk="0" h="12700" w="12700">
                <a:moveTo>
                  <a:pt x="12191" y="0"/>
                </a:moveTo>
                <a:lnTo>
                  <a:pt x="0" y="12191"/>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9" name="Google Shape;649;p31"/>
          <p:cNvSpPr/>
          <p:nvPr/>
        </p:nvSpPr>
        <p:spPr>
          <a:xfrm>
            <a:off x="6969125" y="5127625"/>
            <a:ext cx="31750" cy="11112"/>
          </a:xfrm>
          <a:custGeom>
            <a:rect b="b" l="l" r="r" t="t"/>
            <a:pathLst>
              <a:path extrusionOk="0" h="10795" w="22860">
                <a:moveTo>
                  <a:pt x="22859" y="0"/>
                </a:moveTo>
                <a:lnTo>
                  <a:pt x="0" y="10667"/>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31"/>
          <p:cNvSpPr/>
          <p:nvPr/>
        </p:nvSpPr>
        <p:spPr>
          <a:xfrm>
            <a:off x="7032625" y="5395912"/>
            <a:ext cx="14287" cy="12700"/>
          </a:xfrm>
          <a:custGeom>
            <a:rect b="b" l="l" r="r" t="t"/>
            <a:pathLst>
              <a:path extrusionOk="0" h="12700" w="10795">
                <a:moveTo>
                  <a:pt x="10667" y="12191"/>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31"/>
          <p:cNvSpPr/>
          <p:nvPr/>
        </p:nvSpPr>
        <p:spPr>
          <a:xfrm>
            <a:off x="7016750" y="5391150"/>
            <a:ext cx="17462" cy="11112"/>
          </a:xfrm>
          <a:custGeom>
            <a:rect b="b" l="l" r="r" t="t"/>
            <a:pathLst>
              <a:path extrusionOk="0" h="12064" w="12700">
                <a:moveTo>
                  <a:pt x="0" y="0"/>
                </a:moveTo>
                <a:lnTo>
                  <a:pt x="12191" y="0"/>
                </a:lnTo>
                <a:lnTo>
                  <a:pt x="12191" y="11679"/>
                </a:ln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2" name="Google Shape;652;p31"/>
          <p:cNvSpPr/>
          <p:nvPr/>
        </p:nvSpPr>
        <p:spPr>
          <a:xfrm>
            <a:off x="7008812" y="5384800"/>
            <a:ext cx="15875" cy="12700"/>
          </a:xfrm>
          <a:custGeom>
            <a:rect b="b" l="l" r="r" t="t"/>
            <a:pathLst>
              <a:path extrusionOk="0" h="12700" w="12064">
                <a:moveTo>
                  <a:pt x="0" y="12191"/>
                </a:moveTo>
                <a:lnTo>
                  <a:pt x="11679" y="12191"/>
                </a:lnTo>
                <a:lnTo>
                  <a:pt x="11679" y="0"/>
                </a:lnTo>
                <a:lnTo>
                  <a:pt x="0" y="0"/>
                </a:lnTo>
                <a:lnTo>
                  <a:pt x="0" y="12191"/>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p31"/>
          <p:cNvSpPr/>
          <p:nvPr/>
        </p:nvSpPr>
        <p:spPr>
          <a:xfrm>
            <a:off x="7016750" y="5378450"/>
            <a:ext cx="0" cy="12700"/>
          </a:xfrm>
          <a:custGeom>
            <a:rect b="b" l="l" r="r" t="t"/>
            <a:pathLst>
              <a:path extrusionOk="0" h="12064" w="120000">
                <a:moveTo>
                  <a:pt x="0" y="0"/>
                </a:moveTo>
                <a:lnTo>
                  <a:pt x="0" y="1167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4" name="Google Shape;654;p31"/>
          <p:cNvSpPr/>
          <p:nvPr/>
        </p:nvSpPr>
        <p:spPr>
          <a:xfrm>
            <a:off x="7016750" y="5151437"/>
            <a:ext cx="0" cy="233362"/>
          </a:xfrm>
          <a:custGeom>
            <a:rect b="b" l="l" r="r" t="t"/>
            <a:pathLst>
              <a:path extrusionOk="0" h="233679" w="120000">
                <a:moveTo>
                  <a:pt x="0" y="233173"/>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5" name="Google Shape;655;p31"/>
          <p:cNvSpPr/>
          <p:nvPr/>
        </p:nvSpPr>
        <p:spPr>
          <a:xfrm>
            <a:off x="7016750" y="5151437"/>
            <a:ext cx="0" cy="0"/>
          </a:xfrm>
          <a:custGeom>
            <a:rect b="b" l="l" r="r" t="t"/>
            <a:pathLst>
              <a:path extrusionOk="0" h="120000" w="120000">
                <a:moveTo>
                  <a:pt x="0"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6" name="Google Shape;656;p31"/>
          <p:cNvSpPr/>
          <p:nvPr/>
        </p:nvSpPr>
        <p:spPr>
          <a:xfrm>
            <a:off x="7000875" y="5138737"/>
            <a:ext cx="15875" cy="12700"/>
          </a:xfrm>
          <a:custGeom>
            <a:rect b="b" l="l" r="r" t="t"/>
            <a:pathLst>
              <a:path extrusionOk="0" h="12700" w="12700">
                <a:moveTo>
                  <a:pt x="12191" y="12191"/>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7" name="Google Shape;657;p31"/>
          <p:cNvSpPr/>
          <p:nvPr/>
        </p:nvSpPr>
        <p:spPr>
          <a:xfrm>
            <a:off x="6969125" y="5138737"/>
            <a:ext cx="31750" cy="0"/>
          </a:xfrm>
          <a:custGeom>
            <a:rect b="b" l="l" r="r" t="t"/>
            <a:pathLst>
              <a:path extrusionOk="0" h="120000" w="22860">
                <a:moveTo>
                  <a:pt x="22859" y="0"/>
                </a:moveTo>
                <a:lnTo>
                  <a:pt x="0" y="0"/>
                </a:lnTo>
              </a:path>
            </a:pathLst>
          </a:custGeom>
          <a:noFill/>
          <a:ln cap="flat" cmpd="sng" w="1167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8" name="Google Shape;658;p31"/>
          <p:cNvSpPr txBox="1"/>
          <p:nvPr/>
        </p:nvSpPr>
        <p:spPr>
          <a:xfrm>
            <a:off x="9163050" y="1354137"/>
            <a:ext cx="1152525" cy="136525"/>
          </a:xfrm>
          <a:prstGeom prst="rect">
            <a:avLst/>
          </a:prstGeom>
          <a:noFill/>
          <a:ln>
            <a:noFill/>
          </a:ln>
        </p:spPr>
        <p:txBody>
          <a:bodyPr anchorCtr="0" anchor="t" bIns="0" lIns="0" spcFirstLastPara="1" rIns="0" wrap="square" tIns="33000">
            <a:spAutoFit/>
          </a:bodyPr>
          <a:lstStyle/>
          <a:p>
            <a:pPr indent="-304800" lvl="0" marL="3175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Internal processor  bus</a:t>
            </a:r>
            <a:endParaRPr b="0" i="0" sz="1400" u="none" cap="none" strike="noStrike">
              <a:solidFill>
                <a:srgbClr val="000000"/>
              </a:solidFill>
              <a:latin typeface="Arial"/>
              <a:ea typeface="Arial"/>
              <a:cs typeface="Arial"/>
              <a:sym typeface="Arial"/>
            </a:endParaRPr>
          </a:p>
        </p:txBody>
      </p:sp>
      <p:sp>
        <p:nvSpPr>
          <p:cNvPr id="659" name="Google Shape;659;p31"/>
          <p:cNvSpPr txBox="1"/>
          <p:nvPr/>
        </p:nvSpPr>
        <p:spPr>
          <a:xfrm>
            <a:off x="10394950" y="2114550"/>
            <a:ext cx="1200150" cy="596900"/>
          </a:xfrm>
          <a:prstGeom prst="rect">
            <a:avLst/>
          </a:prstGeom>
          <a:solidFill>
            <a:srgbClr val="F7FFFF"/>
          </a:solidFill>
          <a:ln cap="flat" cmpd="sng" w="11675">
            <a:solidFill>
              <a:srgbClr val="00FFFF"/>
            </a:solidFill>
            <a:prstDash val="solid"/>
            <a:miter lim="800000"/>
            <a:headEnd len="sm" w="sm" type="none"/>
            <a:tailEnd len="sm" w="sm" type="none"/>
          </a:ln>
        </p:spPr>
        <p:txBody>
          <a:bodyPr anchorCtr="0" anchor="t" bIns="0" lIns="0" spcFirstLastPara="1" rIns="0" wrap="square" tIns="100325">
            <a:spAutoFit/>
          </a:bodyPr>
          <a:lstStyle/>
          <a:p>
            <a:pPr indent="34925" lvl="0" marL="187325" marR="0" rtl="0" algn="l">
              <a:lnSpc>
                <a:spcPct val="134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Instruction  decoder and  control logic</a:t>
            </a:r>
            <a:endParaRPr b="0" i="0" sz="1400" u="none" cap="none" strike="noStrike">
              <a:solidFill>
                <a:srgbClr val="000000"/>
              </a:solidFill>
              <a:latin typeface="Arial"/>
              <a:ea typeface="Arial"/>
              <a:cs typeface="Arial"/>
              <a:sym typeface="Arial"/>
            </a:endParaRPr>
          </a:p>
        </p:txBody>
      </p:sp>
      <p:sp>
        <p:nvSpPr>
          <p:cNvPr id="660" name="Google Shape;660;p31"/>
          <p:cNvSpPr/>
          <p:nvPr/>
        </p:nvSpPr>
        <p:spPr>
          <a:xfrm>
            <a:off x="9726612" y="1765300"/>
            <a:ext cx="61912" cy="0"/>
          </a:xfrm>
          <a:custGeom>
            <a:rect b="b" l="l" r="r" t="t"/>
            <a:pathLst>
              <a:path extrusionOk="0" h="120000" w="45720">
                <a:moveTo>
                  <a:pt x="0" y="0"/>
                </a:moveTo>
                <a:lnTo>
                  <a:pt x="45719"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1" name="Google Shape;661;p31"/>
          <p:cNvSpPr/>
          <p:nvPr/>
        </p:nvSpPr>
        <p:spPr>
          <a:xfrm>
            <a:off x="9680575" y="1658937"/>
            <a:ext cx="107950" cy="106362"/>
          </a:xfrm>
          <a:custGeom>
            <a:rect b="b" l="l" r="r" t="t"/>
            <a:pathLst>
              <a:path extrusionOk="0" h="105410" w="81279">
                <a:moveTo>
                  <a:pt x="80771" y="105155"/>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2" name="Google Shape;662;p31"/>
          <p:cNvSpPr/>
          <p:nvPr/>
        </p:nvSpPr>
        <p:spPr>
          <a:xfrm>
            <a:off x="9586912" y="1658937"/>
            <a:ext cx="93662" cy="106362"/>
          </a:xfrm>
          <a:custGeom>
            <a:rect b="b" l="l" r="r" t="t"/>
            <a:pathLst>
              <a:path extrusionOk="0" h="105410" w="70484">
                <a:moveTo>
                  <a:pt x="70103" y="0"/>
                </a:moveTo>
                <a:lnTo>
                  <a:pt x="0" y="105155"/>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3" name="Google Shape;663;p31"/>
          <p:cNvSpPr/>
          <p:nvPr/>
        </p:nvSpPr>
        <p:spPr>
          <a:xfrm>
            <a:off x="9586912" y="1765300"/>
            <a:ext cx="47625" cy="0"/>
          </a:xfrm>
          <a:custGeom>
            <a:rect b="b" l="l" r="r" t="t"/>
            <a:pathLst>
              <a:path extrusionOk="0" h="120000" w="35559">
                <a:moveTo>
                  <a:pt x="0" y="0"/>
                </a:moveTo>
                <a:lnTo>
                  <a:pt x="3505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4" name="Google Shape;664;p31"/>
          <p:cNvSpPr/>
          <p:nvPr/>
        </p:nvSpPr>
        <p:spPr>
          <a:xfrm>
            <a:off x="9632950" y="1765300"/>
            <a:ext cx="0" cy="4367212"/>
          </a:xfrm>
          <a:custGeom>
            <a:rect b="b" l="l" r="r" t="t"/>
            <a:pathLst>
              <a:path extrusionOk="0" h="4368165" w="120000">
                <a:moveTo>
                  <a:pt x="0" y="4367783"/>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5" name="Google Shape;665;p31"/>
          <p:cNvSpPr/>
          <p:nvPr/>
        </p:nvSpPr>
        <p:spPr>
          <a:xfrm>
            <a:off x="9740900" y="1765300"/>
            <a:ext cx="0" cy="4367212"/>
          </a:xfrm>
          <a:custGeom>
            <a:rect b="b" l="l" r="r" t="t"/>
            <a:pathLst>
              <a:path extrusionOk="0" h="4368165" w="120000">
                <a:moveTo>
                  <a:pt x="0" y="4367783"/>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6" name="Google Shape;666;p31"/>
          <p:cNvSpPr/>
          <p:nvPr/>
        </p:nvSpPr>
        <p:spPr>
          <a:xfrm>
            <a:off x="8978900" y="2033587"/>
            <a:ext cx="95250" cy="12700"/>
          </a:xfrm>
          <a:custGeom>
            <a:rect b="b" l="l" r="r" t="t"/>
            <a:pathLst>
              <a:path extrusionOk="0" h="12700" w="70484">
                <a:moveTo>
                  <a:pt x="70103" y="0"/>
                </a:moveTo>
                <a:lnTo>
                  <a:pt x="0"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7" name="Google Shape;667;p31"/>
          <p:cNvSpPr/>
          <p:nvPr/>
        </p:nvSpPr>
        <p:spPr>
          <a:xfrm>
            <a:off x="8978900" y="2044700"/>
            <a:ext cx="95250" cy="11112"/>
          </a:xfrm>
          <a:custGeom>
            <a:rect b="b" l="l" r="r" t="t"/>
            <a:pathLst>
              <a:path extrusionOk="0" h="10794" w="70484">
                <a:moveTo>
                  <a:pt x="0" y="0"/>
                </a:moveTo>
                <a:lnTo>
                  <a:pt x="70103"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8" name="Google Shape;668;p31"/>
          <p:cNvSpPr/>
          <p:nvPr/>
        </p:nvSpPr>
        <p:spPr>
          <a:xfrm>
            <a:off x="9072562" y="2044700"/>
            <a:ext cx="0" cy="11112"/>
          </a:xfrm>
          <a:custGeom>
            <a:rect b="b" l="l" r="r" t="t"/>
            <a:pathLst>
              <a:path extrusionOk="0" h="10794" w="120000">
                <a:moveTo>
                  <a:pt x="0" y="5333"/>
                </a:moveTo>
                <a:lnTo>
                  <a:pt x="0" y="5333"/>
                </a:lnTo>
              </a:path>
            </a:pathLst>
          </a:custGeom>
          <a:noFill/>
          <a:ln cap="flat" cmpd="sng" w="106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9" name="Google Shape;669;p31"/>
          <p:cNvSpPr/>
          <p:nvPr/>
        </p:nvSpPr>
        <p:spPr>
          <a:xfrm>
            <a:off x="9072562" y="2033587"/>
            <a:ext cx="0" cy="12700"/>
          </a:xfrm>
          <a:custGeom>
            <a:rect b="b" l="l" r="r" t="t"/>
            <a:pathLst>
              <a:path extrusionOk="0" h="12700" w="120000">
                <a:moveTo>
                  <a:pt x="0" y="6095"/>
                </a:moveTo>
                <a:lnTo>
                  <a:pt x="0" y="6095"/>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0" name="Google Shape;670;p31"/>
          <p:cNvSpPr/>
          <p:nvPr/>
        </p:nvSpPr>
        <p:spPr>
          <a:xfrm>
            <a:off x="8978900" y="2033587"/>
            <a:ext cx="95250" cy="22225"/>
          </a:xfrm>
          <a:custGeom>
            <a:rect b="b" l="l" r="r" t="t"/>
            <a:pathLst>
              <a:path extrusionOk="0" h="22860" w="70484">
                <a:moveTo>
                  <a:pt x="70104" y="22860"/>
                </a:moveTo>
                <a:lnTo>
                  <a:pt x="0" y="12192"/>
                </a:lnTo>
                <a:lnTo>
                  <a:pt x="70104" y="0"/>
                </a:lnTo>
                <a:lnTo>
                  <a:pt x="70104" y="2286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1" name="Google Shape;671;p31"/>
          <p:cNvSpPr/>
          <p:nvPr/>
        </p:nvSpPr>
        <p:spPr>
          <a:xfrm>
            <a:off x="8978900" y="2033587"/>
            <a:ext cx="95250" cy="22225"/>
          </a:xfrm>
          <a:custGeom>
            <a:rect b="b" l="l" r="r" t="t"/>
            <a:pathLst>
              <a:path extrusionOk="0" h="22860" w="70484">
                <a:moveTo>
                  <a:pt x="70103" y="0"/>
                </a:moveTo>
                <a:lnTo>
                  <a:pt x="0" y="12191"/>
                </a:lnTo>
                <a:lnTo>
                  <a:pt x="70103" y="22859"/>
                </a:lnTo>
                <a:lnTo>
                  <a:pt x="70103" y="12191"/>
                </a:lnTo>
                <a:lnTo>
                  <a:pt x="70103"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2" name="Google Shape;672;p31"/>
          <p:cNvSpPr/>
          <p:nvPr/>
        </p:nvSpPr>
        <p:spPr>
          <a:xfrm>
            <a:off x="9507537" y="2044700"/>
            <a:ext cx="109537" cy="11112"/>
          </a:xfrm>
          <a:custGeom>
            <a:rect b="b" l="l" r="r" t="t"/>
            <a:pathLst>
              <a:path extrusionOk="0" h="10794" w="82550">
                <a:moveTo>
                  <a:pt x="0" y="10667"/>
                </a:moveTo>
                <a:lnTo>
                  <a:pt x="82295"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3" name="Google Shape;673;p31"/>
          <p:cNvSpPr/>
          <p:nvPr/>
        </p:nvSpPr>
        <p:spPr>
          <a:xfrm>
            <a:off x="9507537" y="2033587"/>
            <a:ext cx="109537" cy="12700"/>
          </a:xfrm>
          <a:custGeom>
            <a:rect b="b" l="l" r="r" t="t"/>
            <a:pathLst>
              <a:path extrusionOk="0" h="12700" w="82550">
                <a:moveTo>
                  <a:pt x="82295" y="1219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4" name="Google Shape;674;p31"/>
          <p:cNvSpPr/>
          <p:nvPr/>
        </p:nvSpPr>
        <p:spPr>
          <a:xfrm>
            <a:off x="9507537" y="2033587"/>
            <a:ext cx="0" cy="12700"/>
          </a:xfrm>
          <a:custGeom>
            <a:rect b="b" l="l" r="r" t="t"/>
            <a:pathLst>
              <a:path extrusionOk="0" h="12700" w="120000">
                <a:moveTo>
                  <a:pt x="0" y="6095"/>
                </a:moveTo>
                <a:lnTo>
                  <a:pt x="0" y="6095"/>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5" name="Google Shape;675;p31"/>
          <p:cNvSpPr/>
          <p:nvPr/>
        </p:nvSpPr>
        <p:spPr>
          <a:xfrm>
            <a:off x="9507537" y="2044700"/>
            <a:ext cx="0" cy="11112"/>
          </a:xfrm>
          <a:custGeom>
            <a:rect b="b" l="l" r="r" t="t"/>
            <a:pathLst>
              <a:path extrusionOk="0" h="10794" w="120000">
                <a:moveTo>
                  <a:pt x="0" y="5333"/>
                </a:moveTo>
                <a:lnTo>
                  <a:pt x="0" y="5333"/>
                </a:lnTo>
              </a:path>
            </a:pathLst>
          </a:custGeom>
          <a:noFill/>
          <a:ln cap="flat" cmpd="sng" w="106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6" name="Google Shape;676;p31"/>
          <p:cNvSpPr/>
          <p:nvPr/>
        </p:nvSpPr>
        <p:spPr>
          <a:xfrm>
            <a:off x="9507537" y="2033587"/>
            <a:ext cx="109537" cy="22225"/>
          </a:xfrm>
          <a:custGeom>
            <a:rect b="b" l="l" r="r" t="t"/>
            <a:pathLst>
              <a:path extrusionOk="0" h="22860" w="82550">
                <a:moveTo>
                  <a:pt x="0" y="22860"/>
                </a:moveTo>
                <a:lnTo>
                  <a:pt x="0" y="0"/>
                </a:lnTo>
                <a:lnTo>
                  <a:pt x="82296" y="12192"/>
                </a:lnTo>
                <a:lnTo>
                  <a:pt x="0" y="2286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7" name="Google Shape;677;p31"/>
          <p:cNvSpPr/>
          <p:nvPr/>
        </p:nvSpPr>
        <p:spPr>
          <a:xfrm>
            <a:off x="9507537" y="2033587"/>
            <a:ext cx="109537" cy="22225"/>
          </a:xfrm>
          <a:custGeom>
            <a:rect b="b" l="l" r="r" t="t"/>
            <a:pathLst>
              <a:path extrusionOk="0" h="22860" w="82550">
                <a:moveTo>
                  <a:pt x="0" y="22859"/>
                </a:moveTo>
                <a:lnTo>
                  <a:pt x="82295" y="12191"/>
                </a:lnTo>
                <a:lnTo>
                  <a:pt x="0" y="0"/>
                </a:lnTo>
                <a:lnTo>
                  <a:pt x="0" y="12191"/>
                </a:lnTo>
                <a:lnTo>
                  <a:pt x="0" y="22859"/>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8" name="Google Shape;678;p31"/>
          <p:cNvSpPr/>
          <p:nvPr/>
        </p:nvSpPr>
        <p:spPr>
          <a:xfrm>
            <a:off x="9072562" y="2044700"/>
            <a:ext cx="434975" cy="0"/>
          </a:xfrm>
          <a:custGeom>
            <a:rect b="b" l="l" r="r" t="t"/>
            <a:pathLst>
              <a:path extrusionOk="0" h="120000" w="326390">
                <a:moveTo>
                  <a:pt x="326135"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9" name="Google Shape;679;p31"/>
          <p:cNvSpPr/>
          <p:nvPr/>
        </p:nvSpPr>
        <p:spPr>
          <a:xfrm>
            <a:off x="8978900" y="2663825"/>
            <a:ext cx="77787" cy="11112"/>
          </a:xfrm>
          <a:custGeom>
            <a:rect b="b" l="l" r="r" t="t"/>
            <a:pathLst>
              <a:path extrusionOk="0" h="10794" w="58420">
                <a:moveTo>
                  <a:pt x="57911" y="0"/>
                </a:moveTo>
                <a:lnTo>
                  <a:pt x="0"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0" name="Google Shape;680;p31"/>
          <p:cNvSpPr/>
          <p:nvPr/>
        </p:nvSpPr>
        <p:spPr>
          <a:xfrm>
            <a:off x="8978900" y="2674937"/>
            <a:ext cx="77787" cy="12700"/>
          </a:xfrm>
          <a:custGeom>
            <a:rect b="b" l="l" r="r" t="t"/>
            <a:pathLst>
              <a:path extrusionOk="0" h="12700" w="58420">
                <a:moveTo>
                  <a:pt x="0" y="0"/>
                </a:moveTo>
                <a:lnTo>
                  <a:pt x="57911"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1" name="Google Shape;681;p31"/>
          <p:cNvSpPr/>
          <p:nvPr/>
        </p:nvSpPr>
        <p:spPr>
          <a:xfrm>
            <a:off x="9056687" y="2674937"/>
            <a:ext cx="0" cy="12700"/>
          </a:xfrm>
          <a:custGeom>
            <a:rect b="b" l="l" r="r" t="t"/>
            <a:pathLst>
              <a:path extrusionOk="0" h="12700" w="120000">
                <a:moveTo>
                  <a:pt x="0" y="6095"/>
                </a:moveTo>
                <a:lnTo>
                  <a:pt x="0" y="6095"/>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2" name="Google Shape;682;p31"/>
          <p:cNvSpPr/>
          <p:nvPr/>
        </p:nvSpPr>
        <p:spPr>
          <a:xfrm>
            <a:off x="9056687" y="2663825"/>
            <a:ext cx="0" cy="11112"/>
          </a:xfrm>
          <a:custGeom>
            <a:rect b="b" l="l" r="r" t="t"/>
            <a:pathLst>
              <a:path extrusionOk="0" h="10794" w="120000">
                <a:moveTo>
                  <a:pt x="0" y="5333"/>
                </a:moveTo>
                <a:lnTo>
                  <a:pt x="0" y="5333"/>
                </a:lnTo>
              </a:path>
            </a:pathLst>
          </a:custGeom>
          <a:noFill/>
          <a:ln cap="flat" cmpd="sng" w="106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3" name="Google Shape;683;p31"/>
          <p:cNvSpPr/>
          <p:nvPr/>
        </p:nvSpPr>
        <p:spPr>
          <a:xfrm>
            <a:off x="8978900" y="2663825"/>
            <a:ext cx="77787" cy="22225"/>
          </a:xfrm>
          <a:custGeom>
            <a:rect b="b" l="l" r="r" t="t"/>
            <a:pathLst>
              <a:path extrusionOk="0" h="22860" w="58420">
                <a:moveTo>
                  <a:pt x="57912" y="22860"/>
                </a:moveTo>
                <a:lnTo>
                  <a:pt x="0" y="10668"/>
                </a:lnTo>
                <a:lnTo>
                  <a:pt x="57912" y="0"/>
                </a:lnTo>
                <a:lnTo>
                  <a:pt x="57912" y="2286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4" name="Google Shape;684;p31"/>
          <p:cNvSpPr/>
          <p:nvPr/>
        </p:nvSpPr>
        <p:spPr>
          <a:xfrm>
            <a:off x="8978900" y="2663825"/>
            <a:ext cx="77787" cy="22225"/>
          </a:xfrm>
          <a:custGeom>
            <a:rect b="b" l="l" r="r" t="t"/>
            <a:pathLst>
              <a:path extrusionOk="0" h="22860" w="58420">
                <a:moveTo>
                  <a:pt x="57911" y="0"/>
                </a:moveTo>
                <a:lnTo>
                  <a:pt x="0" y="10667"/>
                </a:lnTo>
                <a:lnTo>
                  <a:pt x="57911" y="22859"/>
                </a:lnTo>
                <a:lnTo>
                  <a:pt x="57911" y="10667"/>
                </a:lnTo>
                <a:lnTo>
                  <a:pt x="57911"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5" name="Google Shape;685;p31"/>
          <p:cNvSpPr/>
          <p:nvPr/>
        </p:nvSpPr>
        <p:spPr>
          <a:xfrm>
            <a:off x="9056687" y="2674937"/>
            <a:ext cx="577850" cy="0"/>
          </a:xfrm>
          <a:custGeom>
            <a:rect b="b" l="l" r="r" t="t"/>
            <a:pathLst>
              <a:path extrusionOk="0" h="120000" w="433070">
                <a:moveTo>
                  <a:pt x="432815"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6" name="Google Shape;686;p31"/>
          <p:cNvSpPr/>
          <p:nvPr/>
        </p:nvSpPr>
        <p:spPr>
          <a:xfrm>
            <a:off x="8978900" y="3248025"/>
            <a:ext cx="77787" cy="12700"/>
          </a:xfrm>
          <a:custGeom>
            <a:rect b="b" l="l" r="r" t="t"/>
            <a:pathLst>
              <a:path extrusionOk="0" h="12700" w="58420">
                <a:moveTo>
                  <a:pt x="57911" y="0"/>
                </a:moveTo>
                <a:lnTo>
                  <a:pt x="0" y="1219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31"/>
          <p:cNvSpPr/>
          <p:nvPr/>
        </p:nvSpPr>
        <p:spPr>
          <a:xfrm>
            <a:off x="8978900" y="3259137"/>
            <a:ext cx="77787" cy="11112"/>
          </a:xfrm>
          <a:custGeom>
            <a:rect b="b" l="l" r="r" t="t"/>
            <a:pathLst>
              <a:path extrusionOk="0" h="10795" w="58420">
                <a:moveTo>
                  <a:pt x="0" y="0"/>
                </a:moveTo>
                <a:lnTo>
                  <a:pt x="57911"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8" name="Google Shape;688;p31"/>
          <p:cNvSpPr/>
          <p:nvPr/>
        </p:nvSpPr>
        <p:spPr>
          <a:xfrm>
            <a:off x="9056687" y="3259137"/>
            <a:ext cx="0" cy="11112"/>
          </a:xfrm>
          <a:custGeom>
            <a:rect b="b" l="l" r="r" t="t"/>
            <a:pathLst>
              <a:path extrusionOk="0" h="10795" w="120000">
                <a:moveTo>
                  <a:pt x="0" y="5333"/>
                </a:moveTo>
                <a:lnTo>
                  <a:pt x="0" y="5333"/>
                </a:lnTo>
              </a:path>
            </a:pathLst>
          </a:custGeom>
          <a:noFill/>
          <a:ln cap="flat" cmpd="sng" w="106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9" name="Google Shape;689;p31"/>
          <p:cNvSpPr/>
          <p:nvPr/>
        </p:nvSpPr>
        <p:spPr>
          <a:xfrm>
            <a:off x="9056687" y="3248025"/>
            <a:ext cx="0" cy="12700"/>
          </a:xfrm>
          <a:custGeom>
            <a:rect b="b" l="l" r="r" t="t"/>
            <a:pathLst>
              <a:path extrusionOk="0" h="12700" w="120000">
                <a:moveTo>
                  <a:pt x="0" y="6095"/>
                </a:moveTo>
                <a:lnTo>
                  <a:pt x="0" y="6095"/>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31"/>
          <p:cNvSpPr/>
          <p:nvPr/>
        </p:nvSpPr>
        <p:spPr>
          <a:xfrm>
            <a:off x="8978900" y="3248025"/>
            <a:ext cx="77787" cy="22225"/>
          </a:xfrm>
          <a:custGeom>
            <a:rect b="b" l="l" r="r" t="t"/>
            <a:pathLst>
              <a:path extrusionOk="0" h="22860" w="58420">
                <a:moveTo>
                  <a:pt x="57912" y="22860"/>
                </a:moveTo>
                <a:lnTo>
                  <a:pt x="0" y="12192"/>
                </a:lnTo>
                <a:lnTo>
                  <a:pt x="57912" y="0"/>
                </a:lnTo>
                <a:lnTo>
                  <a:pt x="57912" y="2286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1" name="Google Shape;691;p31"/>
          <p:cNvSpPr/>
          <p:nvPr/>
        </p:nvSpPr>
        <p:spPr>
          <a:xfrm>
            <a:off x="8978900" y="3248025"/>
            <a:ext cx="77787" cy="22225"/>
          </a:xfrm>
          <a:custGeom>
            <a:rect b="b" l="l" r="r" t="t"/>
            <a:pathLst>
              <a:path extrusionOk="0" h="22860" w="58420">
                <a:moveTo>
                  <a:pt x="57911" y="0"/>
                </a:moveTo>
                <a:lnTo>
                  <a:pt x="0" y="12191"/>
                </a:lnTo>
                <a:lnTo>
                  <a:pt x="57911" y="22859"/>
                </a:lnTo>
                <a:lnTo>
                  <a:pt x="57911" y="12191"/>
                </a:lnTo>
                <a:lnTo>
                  <a:pt x="57911"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2" name="Google Shape;692;p31"/>
          <p:cNvSpPr/>
          <p:nvPr/>
        </p:nvSpPr>
        <p:spPr>
          <a:xfrm>
            <a:off x="9540875" y="3259137"/>
            <a:ext cx="77787" cy="11112"/>
          </a:xfrm>
          <a:custGeom>
            <a:rect b="b" l="l" r="r" t="t"/>
            <a:pathLst>
              <a:path extrusionOk="0" h="10795" w="58420">
                <a:moveTo>
                  <a:pt x="0" y="10667"/>
                </a:moveTo>
                <a:lnTo>
                  <a:pt x="5791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3" name="Google Shape;693;p31"/>
          <p:cNvSpPr/>
          <p:nvPr/>
        </p:nvSpPr>
        <p:spPr>
          <a:xfrm>
            <a:off x="9540875" y="3248025"/>
            <a:ext cx="77787" cy="12700"/>
          </a:xfrm>
          <a:custGeom>
            <a:rect b="b" l="l" r="r" t="t"/>
            <a:pathLst>
              <a:path extrusionOk="0" h="12700" w="58420">
                <a:moveTo>
                  <a:pt x="57911" y="1219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4" name="Google Shape;694;p31"/>
          <p:cNvSpPr/>
          <p:nvPr/>
        </p:nvSpPr>
        <p:spPr>
          <a:xfrm>
            <a:off x="9540875" y="3248025"/>
            <a:ext cx="0" cy="12700"/>
          </a:xfrm>
          <a:custGeom>
            <a:rect b="b" l="l" r="r" t="t"/>
            <a:pathLst>
              <a:path extrusionOk="0" h="12700" w="120000">
                <a:moveTo>
                  <a:pt x="0" y="6095"/>
                </a:moveTo>
                <a:lnTo>
                  <a:pt x="0" y="6095"/>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5" name="Google Shape;695;p31"/>
          <p:cNvSpPr/>
          <p:nvPr/>
        </p:nvSpPr>
        <p:spPr>
          <a:xfrm>
            <a:off x="9540875" y="3259137"/>
            <a:ext cx="0" cy="11112"/>
          </a:xfrm>
          <a:custGeom>
            <a:rect b="b" l="l" r="r" t="t"/>
            <a:pathLst>
              <a:path extrusionOk="0" h="10795" w="120000">
                <a:moveTo>
                  <a:pt x="0" y="5333"/>
                </a:moveTo>
                <a:lnTo>
                  <a:pt x="0" y="5333"/>
                </a:lnTo>
              </a:path>
            </a:pathLst>
          </a:custGeom>
          <a:noFill/>
          <a:ln cap="flat" cmpd="sng" w="106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6" name="Google Shape;696;p31"/>
          <p:cNvSpPr/>
          <p:nvPr/>
        </p:nvSpPr>
        <p:spPr>
          <a:xfrm>
            <a:off x="9540875" y="3248025"/>
            <a:ext cx="77787" cy="22225"/>
          </a:xfrm>
          <a:custGeom>
            <a:rect b="b" l="l" r="r" t="t"/>
            <a:pathLst>
              <a:path extrusionOk="0" h="22860" w="58420">
                <a:moveTo>
                  <a:pt x="0" y="22860"/>
                </a:moveTo>
                <a:lnTo>
                  <a:pt x="0" y="0"/>
                </a:lnTo>
                <a:lnTo>
                  <a:pt x="57912" y="12192"/>
                </a:lnTo>
                <a:lnTo>
                  <a:pt x="0" y="2286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7" name="Google Shape;697;p31"/>
          <p:cNvSpPr/>
          <p:nvPr/>
        </p:nvSpPr>
        <p:spPr>
          <a:xfrm>
            <a:off x="9540875" y="3248025"/>
            <a:ext cx="77787" cy="22225"/>
          </a:xfrm>
          <a:custGeom>
            <a:rect b="b" l="l" r="r" t="t"/>
            <a:pathLst>
              <a:path extrusionOk="0" h="22860" w="58420">
                <a:moveTo>
                  <a:pt x="0" y="22859"/>
                </a:moveTo>
                <a:lnTo>
                  <a:pt x="57911" y="12191"/>
                </a:lnTo>
                <a:lnTo>
                  <a:pt x="0" y="0"/>
                </a:lnTo>
                <a:lnTo>
                  <a:pt x="0" y="12191"/>
                </a:lnTo>
                <a:lnTo>
                  <a:pt x="0" y="22859"/>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8" name="Google Shape;698;p31"/>
          <p:cNvSpPr/>
          <p:nvPr/>
        </p:nvSpPr>
        <p:spPr>
          <a:xfrm>
            <a:off x="9056687" y="3259137"/>
            <a:ext cx="484187" cy="0"/>
          </a:xfrm>
          <a:custGeom>
            <a:rect b="b" l="l" r="r" t="t"/>
            <a:pathLst>
              <a:path extrusionOk="0" h="120000" w="363220">
                <a:moveTo>
                  <a:pt x="36271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9" name="Google Shape;699;p31"/>
          <p:cNvSpPr/>
          <p:nvPr/>
        </p:nvSpPr>
        <p:spPr>
          <a:xfrm>
            <a:off x="8978900" y="3819525"/>
            <a:ext cx="95250" cy="23812"/>
          </a:xfrm>
          <a:custGeom>
            <a:rect b="b" l="l" r="r" t="t"/>
            <a:pathLst>
              <a:path extrusionOk="0" h="24764" w="70484">
                <a:moveTo>
                  <a:pt x="70103" y="0"/>
                </a:moveTo>
                <a:lnTo>
                  <a:pt x="0" y="24383"/>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0" name="Google Shape;700;p31"/>
          <p:cNvSpPr/>
          <p:nvPr/>
        </p:nvSpPr>
        <p:spPr>
          <a:xfrm>
            <a:off x="8978900" y="3843337"/>
            <a:ext cx="95250" cy="11112"/>
          </a:xfrm>
          <a:custGeom>
            <a:rect b="b" l="l" r="r" t="t"/>
            <a:pathLst>
              <a:path extrusionOk="0" h="10795" w="70484">
                <a:moveTo>
                  <a:pt x="0" y="0"/>
                </a:moveTo>
                <a:lnTo>
                  <a:pt x="70103" y="1066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1" name="Google Shape;701;p31"/>
          <p:cNvSpPr/>
          <p:nvPr/>
        </p:nvSpPr>
        <p:spPr>
          <a:xfrm>
            <a:off x="9072562" y="3819525"/>
            <a:ext cx="0" cy="34925"/>
          </a:xfrm>
          <a:custGeom>
            <a:rect b="b" l="l" r="r" t="t"/>
            <a:pathLst>
              <a:path extrusionOk="0" h="35560" w="120000">
                <a:moveTo>
                  <a:pt x="0" y="35051"/>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2" name="Google Shape;702;p31"/>
          <p:cNvSpPr/>
          <p:nvPr/>
        </p:nvSpPr>
        <p:spPr>
          <a:xfrm>
            <a:off x="8978900" y="3819525"/>
            <a:ext cx="95250" cy="34925"/>
          </a:xfrm>
          <a:custGeom>
            <a:rect b="b" l="l" r="r" t="t"/>
            <a:pathLst>
              <a:path extrusionOk="0" h="35560" w="70484">
                <a:moveTo>
                  <a:pt x="70104" y="35052"/>
                </a:moveTo>
                <a:lnTo>
                  <a:pt x="0" y="24384"/>
                </a:lnTo>
                <a:lnTo>
                  <a:pt x="70104" y="0"/>
                </a:lnTo>
                <a:lnTo>
                  <a:pt x="70104"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3" name="Google Shape;703;p31"/>
          <p:cNvSpPr/>
          <p:nvPr/>
        </p:nvSpPr>
        <p:spPr>
          <a:xfrm>
            <a:off x="8978900" y="3819525"/>
            <a:ext cx="95250" cy="34925"/>
          </a:xfrm>
          <a:custGeom>
            <a:rect b="b" l="l" r="r" t="t"/>
            <a:pathLst>
              <a:path extrusionOk="0" h="35560" w="70484">
                <a:moveTo>
                  <a:pt x="70103" y="0"/>
                </a:moveTo>
                <a:lnTo>
                  <a:pt x="0" y="24383"/>
                </a:lnTo>
                <a:lnTo>
                  <a:pt x="70103" y="35051"/>
                </a:lnTo>
                <a:lnTo>
                  <a:pt x="70103" y="24383"/>
                </a:lnTo>
                <a:lnTo>
                  <a:pt x="70103"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4" name="Google Shape;704;p31"/>
          <p:cNvSpPr/>
          <p:nvPr/>
        </p:nvSpPr>
        <p:spPr>
          <a:xfrm>
            <a:off x="9072562" y="3843337"/>
            <a:ext cx="561975" cy="0"/>
          </a:xfrm>
          <a:custGeom>
            <a:rect b="b" l="l" r="r" t="t"/>
            <a:pathLst>
              <a:path extrusionOk="0" h="120000" w="421004">
                <a:moveTo>
                  <a:pt x="420623"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5" name="Google Shape;705;p31"/>
          <p:cNvSpPr/>
          <p:nvPr/>
        </p:nvSpPr>
        <p:spPr>
          <a:xfrm>
            <a:off x="7904162" y="4743450"/>
            <a:ext cx="14287" cy="57150"/>
          </a:xfrm>
          <a:custGeom>
            <a:rect b="b" l="l" r="r" t="t"/>
            <a:pathLst>
              <a:path extrusionOk="0" h="58420" w="10795">
                <a:moveTo>
                  <a:pt x="0" y="0"/>
                </a:moveTo>
                <a:lnTo>
                  <a:pt x="10667" y="57911"/>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6" name="Google Shape;706;p31"/>
          <p:cNvSpPr/>
          <p:nvPr/>
        </p:nvSpPr>
        <p:spPr>
          <a:xfrm>
            <a:off x="7918450" y="4743450"/>
            <a:ext cx="17462" cy="57150"/>
          </a:xfrm>
          <a:custGeom>
            <a:rect b="b" l="l" r="r" t="t"/>
            <a:pathLst>
              <a:path extrusionOk="0" h="58420" w="12700">
                <a:moveTo>
                  <a:pt x="0" y="57911"/>
                </a:moveTo>
                <a:lnTo>
                  <a:pt x="1219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7" name="Google Shape;707;p31"/>
          <p:cNvSpPr/>
          <p:nvPr/>
        </p:nvSpPr>
        <p:spPr>
          <a:xfrm>
            <a:off x="7918450" y="4743450"/>
            <a:ext cx="17462" cy="0"/>
          </a:xfrm>
          <a:custGeom>
            <a:rect b="b" l="l" r="r" t="t"/>
            <a:pathLst>
              <a:path extrusionOk="0" h="120000" w="12700">
                <a:moveTo>
                  <a:pt x="12191"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8" name="Google Shape;708;p31"/>
          <p:cNvSpPr/>
          <p:nvPr/>
        </p:nvSpPr>
        <p:spPr>
          <a:xfrm>
            <a:off x="7904162" y="4743450"/>
            <a:ext cx="14287" cy="0"/>
          </a:xfrm>
          <a:custGeom>
            <a:rect b="b" l="l" r="r" t="t"/>
            <a:pathLst>
              <a:path extrusionOk="0" h="120000" w="10795">
                <a:moveTo>
                  <a:pt x="10667"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9" name="Google Shape;709;p31"/>
          <p:cNvSpPr/>
          <p:nvPr/>
        </p:nvSpPr>
        <p:spPr>
          <a:xfrm>
            <a:off x="7904162" y="4743450"/>
            <a:ext cx="30162" cy="57150"/>
          </a:xfrm>
          <a:custGeom>
            <a:rect b="b" l="l" r="r" t="t"/>
            <a:pathLst>
              <a:path extrusionOk="0" h="58420" w="22860">
                <a:moveTo>
                  <a:pt x="10668" y="57912"/>
                </a:moveTo>
                <a:lnTo>
                  <a:pt x="0" y="0"/>
                </a:lnTo>
                <a:lnTo>
                  <a:pt x="22860" y="0"/>
                </a:lnTo>
                <a:lnTo>
                  <a:pt x="10668" y="5791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0" name="Google Shape;710;p31"/>
          <p:cNvSpPr/>
          <p:nvPr/>
        </p:nvSpPr>
        <p:spPr>
          <a:xfrm>
            <a:off x="7904162" y="4743450"/>
            <a:ext cx="30162" cy="57150"/>
          </a:xfrm>
          <a:custGeom>
            <a:rect b="b" l="l" r="r" t="t"/>
            <a:pathLst>
              <a:path extrusionOk="0" h="58420" w="22860">
                <a:moveTo>
                  <a:pt x="0" y="0"/>
                </a:moveTo>
                <a:lnTo>
                  <a:pt x="10667" y="57911"/>
                </a:lnTo>
                <a:lnTo>
                  <a:pt x="22859" y="0"/>
                </a:lnTo>
                <a:lnTo>
                  <a:pt x="10667"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1" name="Google Shape;711;p31"/>
          <p:cNvSpPr/>
          <p:nvPr/>
        </p:nvSpPr>
        <p:spPr>
          <a:xfrm>
            <a:off x="7918450" y="4554537"/>
            <a:ext cx="0" cy="176212"/>
          </a:xfrm>
          <a:custGeom>
            <a:rect b="b" l="l" r="r" t="t"/>
            <a:pathLst>
              <a:path extrusionOk="0" h="175260" w="120000">
                <a:moveTo>
                  <a:pt x="0" y="175259"/>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2" name="Google Shape;712;p31"/>
          <p:cNvSpPr/>
          <p:nvPr/>
        </p:nvSpPr>
        <p:spPr>
          <a:xfrm>
            <a:off x="9726612" y="6132512"/>
            <a:ext cx="61912" cy="0"/>
          </a:xfrm>
          <a:custGeom>
            <a:rect b="b" l="l" r="r" t="t"/>
            <a:pathLst>
              <a:path extrusionOk="0" h="120000" w="45720">
                <a:moveTo>
                  <a:pt x="0" y="0"/>
                </a:moveTo>
                <a:lnTo>
                  <a:pt x="45719"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3" name="Google Shape;713;p31"/>
          <p:cNvSpPr/>
          <p:nvPr/>
        </p:nvSpPr>
        <p:spPr>
          <a:xfrm>
            <a:off x="9680575" y="6132512"/>
            <a:ext cx="107950" cy="117475"/>
          </a:xfrm>
          <a:custGeom>
            <a:rect b="b" l="l" r="r" t="t"/>
            <a:pathLst>
              <a:path extrusionOk="0" h="117475" w="81279">
                <a:moveTo>
                  <a:pt x="80771" y="0"/>
                </a:moveTo>
                <a:lnTo>
                  <a:pt x="0" y="117347"/>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4" name="Google Shape;714;p31"/>
          <p:cNvSpPr/>
          <p:nvPr/>
        </p:nvSpPr>
        <p:spPr>
          <a:xfrm>
            <a:off x="9586912" y="6132512"/>
            <a:ext cx="93662" cy="117475"/>
          </a:xfrm>
          <a:custGeom>
            <a:rect b="b" l="l" r="r" t="t"/>
            <a:pathLst>
              <a:path extrusionOk="0" h="117475" w="70484">
                <a:moveTo>
                  <a:pt x="70103" y="117347"/>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5" name="Google Shape;715;p31"/>
          <p:cNvSpPr/>
          <p:nvPr/>
        </p:nvSpPr>
        <p:spPr>
          <a:xfrm>
            <a:off x="9586912" y="6132512"/>
            <a:ext cx="47625" cy="0"/>
          </a:xfrm>
          <a:custGeom>
            <a:rect b="b" l="l" r="r" t="t"/>
            <a:pathLst>
              <a:path extrusionOk="0" h="120000" w="35559">
                <a:moveTo>
                  <a:pt x="0" y="0"/>
                </a:moveTo>
                <a:lnTo>
                  <a:pt x="3505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6" name="Google Shape;716;p31"/>
          <p:cNvSpPr txBox="1"/>
          <p:nvPr/>
        </p:nvSpPr>
        <p:spPr>
          <a:xfrm>
            <a:off x="8270875" y="3948112"/>
            <a:ext cx="109537" cy="3921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7" name="Google Shape;717;p31"/>
          <p:cNvSpPr txBox="1"/>
          <p:nvPr/>
        </p:nvSpPr>
        <p:spPr>
          <a:xfrm>
            <a:off x="7854950" y="4811712"/>
            <a:ext cx="1079500"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A	B</a:t>
            </a:r>
            <a:endParaRPr b="0" i="0" sz="1400" u="none" cap="none" strike="noStrike">
              <a:solidFill>
                <a:srgbClr val="000000"/>
              </a:solidFill>
              <a:latin typeface="Arial"/>
              <a:ea typeface="Arial"/>
              <a:cs typeface="Arial"/>
              <a:sym typeface="Arial"/>
            </a:endParaRPr>
          </a:p>
        </p:txBody>
      </p:sp>
      <p:sp>
        <p:nvSpPr>
          <p:cNvPr id="718" name="Google Shape;718;p31"/>
          <p:cNvSpPr txBox="1"/>
          <p:nvPr/>
        </p:nvSpPr>
        <p:spPr>
          <a:xfrm>
            <a:off x="7140575" y="6610350"/>
            <a:ext cx="4522787" cy="1524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Figure 7.1. Single-bus organization of the datapath inside a proc</a:t>
            </a:r>
            <a:endParaRPr b="0" i="0" sz="1400" u="none" cap="none" strike="noStrike">
              <a:solidFill>
                <a:srgbClr val="000000"/>
              </a:solidFill>
              <a:latin typeface="Arial"/>
              <a:ea typeface="Arial"/>
              <a:cs typeface="Arial"/>
              <a:sym typeface="Arial"/>
            </a:endParaRPr>
          </a:p>
        </p:txBody>
      </p:sp>
      <p:sp>
        <p:nvSpPr>
          <p:cNvPr id="719" name="Google Shape;719;p31"/>
          <p:cNvSpPr txBox="1"/>
          <p:nvPr/>
        </p:nvSpPr>
        <p:spPr>
          <a:xfrm>
            <a:off x="7731125" y="4367212"/>
            <a:ext cx="346075"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MUX</a:t>
            </a:r>
            <a:endParaRPr b="0" i="0" sz="1400" u="none" cap="none" strike="noStrike">
              <a:solidFill>
                <a:srgbClr val="000000"/>
              </a:solidFill>
              <a:latin typeface="Arial"/>
              <a:ea typeface="Arial"/>
              <a:cs typeface="Arial"/>
              <a:sym typeface="Arial"/>
            </a:endParaRPr>
          </a:p>
        </p:txBody>
      </p:sp>
      <p:sp>
        <p:nvSpPr>
          <p:cNvPr id="720" name="Google Shape;720;p31"/>
          <p:cNvSpPr/>
          <p:nvPr/>
        </p:nvSpPr>
        <p:spPr>
          <a:xfrm>
            <a:off x="7499350" y="4554537"/>
            <a:ext cx="841375" cy="0"/>
          </a:xfrm>
          <a:custGeom>
            <a:rect b="b" l="l" r="r" t="t"/>
            <a:pathLst>
              <a:path extrusionOk="0" h="120000" w="629920">
                <a:moveTo>
                  <a:pt x="0" y="0"/>
                </a:moveTo>
                <a:lnTo>
                  <a:pt x="629411"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1" name="Google Shape;721;p31"/>
          <p:cNvSpPr/>
          <p:nvPr/>
        </p:nvSpPr>
        <p:spPr>
          <a:xfrm>
            <a:off x="8339137" y="4344987"/>
            <a:ext cx="141287" cy="211137"/>
          </a:xfrm>
          <a:custGeom>
            <a:rect b="b" l="l" r="r" t="t"/>
            <a:pathLst>
              <a:path extrusionOk="0" h="210820" w="105410">
                <a:moveTo>
                  <a:pt x="0" y="210311"/>
                </a:moveTo>
                <a:lnTo>
                  <a:pt x="105155"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2" name="Google Shape;722;p31"/>
          <p:cNvSpPr/>
          <p:nvPr/>
        </p:nvSpPr>
        <p:spPr>
          <a:xfrm>
            <a:off x="7359650" y="4344987"/>
            <a:ext cx="1120775" cy="0"/>
          </a:xfrm>
          <a:custGeom>
            <a:rect b="b" l="l" r="r" t="t"/>
            <a:pathLst>
              <a:path extrusionOk="0" h="120000" w="840104">
                <a:moveTo>
                  <a:pt x="839723"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3" name="Google Shape;723;p31"/>
          <p:cNvSpPr txBox="1"/>
          <p:nvPr/>
        </p:nvSpPr>
        <p:spPr>
          <a:xfrm>
            <a:off x="7032625" y="4338637"/>
            <a:ext cx="474662" cy="22225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4" name="Google Shape;724;p31"/>
          <p:cNvSpPr txBox="1"/>
          <p:nvPr/>
        </p:nvSpPr>
        <p:spPr>
          <a:xfrm>
            <a:off x="6608762" y="4344987"/>
            <a:ext cx="422275" cy="138112"/>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800"/>
              <a:buFont typeface="Arial"/>
              <a:buNone/>
            </a:pPr>
            <a:r>
              <a:rPr b="0" i="0" lang="en-US" sz="800" u="none" cap="none" strike="noStrike">
                <a:solidFill>
                  <a:srgbClr val="00FFFF"/>
                </a:solidFill>
                <a:latin typeface="Arial"/>
                <a:ea typeface="Arial"/>
                <a:cs typeface="Arial"/>
                <a:sym typeface="Arial"/>
              </a:rPr>
              <a:t>Select</a:t>
            </a:r>
            <a:endParaRPr b="0" i="0" sz="1400" u="none" cap="none" strike="noStrike">
              <a:solidFill>
                <a:srgbClr val="000000"/>
              </a:solidFill>
              <a:latin typeface="Arial"/>
              <a:ea typeface="Arial"/>
              <a:cs typeface="Arial"/>
              <a:sym typeface="Arial"/>
            </a:endParaRPr>
          </a:p>
        </p:txBody>
      </p:sp>
      <p:sp>
        <p:nvSpPr>
          <p:cNvPr id="725" name="Google Shape;725;p31"/>
          <p:cNvSpPr txBox="1"/>
          <p:nvPr/>
        </p:nvSpPr>
        <p:spPr>
          <a:xfrm>
            <a:off x="7250112" y="3970337"/>
            <a:ext cx="709612" cy="139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Constant 4</a:t>
            </a:r>
            <a:endParaRPr b="0" i="0" sz="1400" u="none" cap="none" strike="noStrike">
              <a:solidFill>
                <a:srgbClr val="000000"/>
              </a:solidFill>
              <a:latin typeface="Arial"/>
              <a:ea typeface="Arial"/>
              <a:cs typeface="Arial"/>
              <a:sym typeface="Arial"/>
            </a:endParaRPr>
          </a:p>
        </p:txBody>
      </p:sp>
      <p:sp>
        <p:nvSpPr>
          <p:cNvPr id="726" name="Google Shape;726;p31"/>
          <p:cNvSpPr/>
          <p:nvPr/>
        </p:nvSpPr>
        <p:spPr>
          <a:xfrm>
            <a:off x="7546975" y="4251325"/>
            <a:ext cx="14287" cy="82550"/>
          </a:xfrm>
          <a:custGeom>
            <a:rect b="b" l="l" r="r" t="t"/>
            <a:pathLst>
              <a:path extrusionOk="0" h="82550" w="10795">
                <a:moveTo>
                  <a:pt x="0" y="0"/>
                </a:moveTo>
                <a:lnTo>
                  <a:pt x="10667" y="82295"/>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7" name="Google Shape;727;p31"/>
          <p:cNvSpPr/>
          <p:nvPr/>
        </p:nvSpPr>
        <p:spPr>
          <a:xfrm>
            <a:off x="7561262" y="4251325"/>
            <a:ext cx="33337" cy="82550"/>
          </a:xfrm>
          <a:custGeom>
            <a:rect b="b" l="l" r="r" t="t"/>
            <a:pathLst>
              <a:path extrusionOk="0" h="82550" w="24764">
                <a:moveTo>
                  <a:pt x="0" y="82295"/>
                </a:moveTo>
                <a:lnTo>
                  <a:pt x="24383"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8" name="Google Shape;728;p31"/>
          <p:cNvSpPr/>
          <p:nvPr/>
        </p:nvSpPr>
        <p:spPr>
          <a:xfrm>
            <a:off x="7561262" y="4251325"/>
            <a:ext cx="33337" cy="0"/>
          </a:xfrm>
          <a:custGeom>
            <a:rect b="b" l="l" r="r" t="t"/>
            <a:pathLst>
              <a:path extrusionOk="0" h="120000" w="24764">
                <a:moveTo>
                  <a:pt x="24383"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9" name="Google Shape;729;p31"/>
          <p:cNvSpPr/>
          <p:nvPr/>
        </p:nvSpPr>
        <p:spPr>
          <a:xfrm>
            <a:off x="7546975" y="4251325"/>
            <a:ext cx="14287" cy="0"/>
          </a:xfrm>
          <a:custGeom>
            <a:rect b="b" l="l" r="r" t="t"/>
            <a:pathLst>
              <a:path extrusionOk="0" h="120000" w="10795">
                <a:moveTo>
                  <a:pt x="10667" y="0"/>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0" name="Google Shape;730;p31"/>
          <p:cNvSpPr/>
          <p:nvPr/>
        </p:nvSpPr>
        <p:spPr>
          <a:xfrm>
            <a:off x="7546975" y="4251325"/>
            <a:ext cx="47625" cy="82550"/>
          </a:xfrm>
          <a:custGeom>
            <a:rect b="b" l="l" r="r" t="t"/>
            <a:pathLst>
              <a:path extrusionOk="0" h="82550" w="35560">
                <a:moveTo>
                  <a:pt x="10668" y="82296"/>
                </a:moveTo>
                <a:lnTo>
                  <a:pt x="0" y="0"/>
                </a:lnTo>
                <a:lnTo>
                  <a:pt x="35052" y="0"/>
                </a:lnTo>
                <a:lnTo>
                  <a:pt x="10668" y="822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1" name="Google Shape;731;p31"/>
          <p:cNvSpPr/>
          <p:nvPr/>
        </p:nvSpPr>
        <p:spPr>
          <a:xfrm>
            <a:off x="7546975" y="4251325"/>
            <a:ext cx="47625" cy="82550"/>
          </a:xfrm>
          <a:custGeom>
            <a:rect b="b" l="l" r="r" t="t"/>
            <a:pathLst>
              <a:path extrusionOk="0" h="82550" w="35560">
                <a:moveTo>
                  <a:pt x="0" y="0"/>
                </a:moveTo>
                <a:lnTo>
                  <a:pt x="10667" y="82295"/>
                </a:lnTo>
                <a:lnTo>
                  <a:pt x="35051" y="0"/>
                </a:lnTo>
                <a:lnTo>
                  <a:pt x="10667"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2" name="Google Shape;732;p31"/>
          <p:cNvSpPr/>
          <p:nvPr/>
        </p:nvSpPr>
        <p:spPr>
          <a:xfrm>
            <a:off x="7561262" y="4133850"/>
            <a:ext cx="0" cy="117475"/>
          </a:xfrm>
          <a:custGeom>
            <a:rect b="b" l="l" r="r" t="t"/>
            <a:pathLst>
              <a:path extrusionOk="0" h="117475" w="120000">
                <a:moveTo>
                  <a:pt x="0" y="117347"/>
                </a:moveTo>
                <a:lnTo>
                  <a:pt x="0" y="0"/>
                </a:lnTo>
              </a:path>
            </a:pathLst>
          </a:custGeom>
          <a:noFill/>
          <a:ln cap="flat" cmpd="sng" w="116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3" name="Google Shape;733;p31"/>
          <p:cNvSpPr txBox="1"/>
          <p:nvPr/>
        </p:nvSpPr>
        <p:spPr>
          <a:xfrm>
            <a:off x="1122362" y="1625600"/>
            <a:ext cx="1811337"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Add (R3), R1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0"/>
            <a:ext cx="10515600" cy="8302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Topics Covered</a:t>
            </a:r>
            <a:endParaRPr/>
          </a:p>
        </p:txBody>
      </p:sp>
      <p:sp>
        <p:nvSpPr>
          <p:cNvPr id="97" name="Google Shape;97;p14"/>
          <p:cNvSpPr txBox="1"/>
          <p:nvPr>
            <p:ph idx="1" type="body"/>
          </p:nvPr>
        </p:nvSpPr>
        <p:spPr>
          <a:xfrm>
            <a:off x="838200" y="590550"/>
            <a:ext cx="10515600" cy="65135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Fundamental concepts of basic processing unit</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Performing ALU operation</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Execution of complete instruction, Branch instruction</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Multiple bus organization</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Hardwired control,</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Generation of control signals</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Micro-programmed control, Microinstruction</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Micro-program Sequencing</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Micro instruction with Next address field</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Basic concepts of pipelining</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Pipeline Performance</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Pipeline Hazards-Data hazards, Methods to overcome Data hazards</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Instruction Hazards</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Hazards on conditional and Unconditional Branching</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Control hazards</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Influence of hazards on instruction sets</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pic>
        <p:nvPicPr>
          <p:cNvPr descr="pngfind.com-kingpin-png-4152286 (1).png" id="98" name="Google Shape;98;p1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99" name="Google Shape;99;p1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2"/>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9" name="Google Shape;739;p32"/>
          <p:cNvSpPr txBox="1"/>
          <p:nvPr>
            <p:ph type="title"/>
          </p:nvPr>
        </p:nvSpPr>
        <p:spPr>
          <a:xfrm>
            <a:off x="106362" y="273050"/>
            <a:ext cx="9890125" cy="69056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a Complete Instruction</a:t>
            </a:r>
            <a:endParaRPr/>
          </a:p>
        </p:txBody>
      </p:sp>
      <p:sp>
        <p:nvSpPr>
          <p:cNvPr id="740" name="Google Shape;740;p32"/>
          <p:cNvSpPr txBox="1"/>
          <p:nvPr/>
        </p:nvSpPr>
        <p:spPr>
          <a:xfrm>
            <a:off x="411162" y="1230312"/>
            <a:ext cx="10763250" cy="4014787"/>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In step 1, the instruction fetch operation is initiated by  loading the contents of the PC into the MAR and sending a  Read request to the memory.</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Select signal is set to Select4, which causes the  multiplexer MUX to select the constant 4. This value is  added to the operand at input B, which is the contents of  the PC, and the result is stored in register Z.</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updated value is moved from register Z back into the PC  during step 2, while waiting for the memory to respond.</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In step 3, the word fetched from the memory is loaded into  the IR.</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Steps 1 through 3 constitute the instruction fetch phase,  which is the same for all instructions.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3"/>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6" name="Google Shape;746;p33"/>
          <p:cNvSpPr txBox="1"/>
          <p:nvPr>
            <p:ph type="title"/>
          </p:nvPr>
        </p:nvSpPr>
        <p:spPr>
          <a:xfrm>
            <a:off x="106362" y="273050"/>
            <a:ext cx="9890125" cy="69056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a Complete Instruction</a:t>
            </a:r>
            <a:endParaRPr/>
          </a:p>
        </p:txBody>
      </p:sp>
      <p:sp>
        <p:nvSpPr>
          <p:cNvPr id="747" name="Google Shape;747;p33"/>
          <p:cNvSpPr txBox="1"/>
          <p:nvPr/>
        </p:nvSpPr>
        <p:spPr>
          <a:xfrm>
            <a:off x="411162" y="1230312"/>
            <a:ext cx="10764837" cy="4014787"/>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instruction decoding circuit interprets the contents of  the IR at the beginning of step 4.</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This enables the control circuitry to activate the control  signals for steps 4 through 7, which constitute the execution  phase.</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contents of register R3 are transferred to the MAR in  step 4, and a memory read operation is initiated.</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Then the contents of R1 are transferred to register Y in step  5, to prepare for the addition operation.</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When the Read operation is completed, the memory  operand is available in register MDR, and  the addition  operation is performed in step 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4"/>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3" name="Google Shape;753;p34"/>
          <p:cNvSpPr txBox="1"/>
          <p:nvPr>
            <p:ph type="title"/>
          </p:nvPr>
        </p:nvSpPr>
        <p:spPr>
          <a:xfrm>
            <a:off x="106362" y="273050"/>
            <a:ext cx="9890125" cy="69056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a Complete Instruction</a:t>
            </a:r>
            <a:endParaRPr/>
          </a:p>
        </p:txBody>
      </p:sp>
      <p:sp>
        <p:nvSpPr>
          <p:cNvPr id="754" name="Google Shape;754;p34"/>
          <p:cNvSpPr txBox="1"/>
          <p:nvPr/>
        </p:nvSpPr>
        <p:spPr>
          <a:xfrm>
            <a:off x="411162" y="1230312"/>
            <a:ext cx="10764837" cy="4090987"/>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contents of MDR are gated to the bus, and thus also to  the B input of the ALU, and register Y is selected as the  second input to the ALU by choosing SelectY.</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sum is stored in register Z, then transferred to R1 in  step 7.</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End signal causes a new instruction fetch cycle to begin  by returning to step 1.</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This discussion accounts for all control signals except Y</a:t>
            </a:r>
            <a:r>
              <a:rPr b="0" baseline="-25000" i="0" lang="en-US" sz="2400" u="none" cap="none" strike="noStrike">
                <a:solidFill>
                  <a:schemeClr val="dk1"/>
                </a:solidFill>
                <a:latin typeface="Arial"/>
                <a:ea typeface="Arial"/>
                <a:cs typeface="Arial"/>
                <a:sym typeface="Arial"/>
              </a:rPr>
              <a:t>in </a:t>
            </a:r>
            <a:r>
              <a:rPr b="0" i="0" lang="en-US" sz="2400" u="none" cap="none" strike="noStrike">
                <a:solidFill>
                  <a:schemeClr val="dk1"/>
                </a:solidFill>
                <a:latin typeface="Arial"/>
                <a:ea typeface="Arial"/>
                <a:cs typeface="Arial"/>
                <a:sym typeface="Arial"/>
              </a:rPr>
              <a:t>in  step 2.</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There is no need to copy the updated contents of PC into  register Y when executing the Add instruction.</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But, in Branch instructions the updated value of the PC is  needed to compute the Branch target address.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35"/>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0" name="Google Shape;760;p35"/>
          <p:cNvSpPr txBox="1"/>
          <p:nvPr>
            <p:ph type="title"/>
          </p:nvPr>
        </p:nvSpPr>
        <p:spPr>
          <a:xfrm>
            <a:off x="106362" y="273050"/>
            <a:ext cx="9890125" cy="69056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a Complete Instruction</a:t>
            </a:r>
            <a:endParaRPr/>
          </a:p>
        </p:txBody>
      </p:sp>
      <p:sp>
        <p:nvSpPr>
          <p:cNvPr id="761" name="Google Shape;761;p35"/>
          <p:cNvSpPr txBox="1"/>
          <p:nvPr/>
        </p:nvSpPr>
        <p:spPr>
          <a:xfrm>
            <a:off x="411162" y="1230312"/>
            <a:ext cx="10764837" cy="1936750"/>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To speed up the execution of Branch instructions, this value  is copied into register Y in step 2.</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Since step 2 is part of the fetch phase, the same action will  be performed for all instructions. This does not cause any  harm because register Y is not used for any other purpose at  that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6"/>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7" name="Google Shape;767;p36"/>
          <p:cNvSpPr txBox="1"/>
          <p:nvPr>
            <p:ph type="title"/>
          </p:nvPr>
        </p:nvSpPr>
        <p:spPr>
          <a:xfrm>
            <a:off x="106362" y="238125"/>
            <a:ext cx="98409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Branch Instructions</a:t>
            </a:r>
            <a:endParaRPr/>
          </a:p>
        </p:txBody>
      </p:sp>
      <p:sp>
        <p:nvSpPr>
          <p:cNvPr id="768" name="Google Shape;768;p36"/>
          <p:cNvSpPr/>
          <p:nvPr/>
        </p:nvSpPr>
        <p:spPr>
          <a:xfrm>
            <a:off x="2336800" y="2630487"/>
            <a:ext cx="6608762" cy="0"/>
          </a:xfrm>
          <a:custGeom>
            <a:rect b="b" l="l" r="r" t="t"/>
            <a:pathLst>
              <a:path extrusionOk="0" h="120000" w="4956175">
                <a:moveTo>
                  <a:pt x="0" y="0"/>
                </a:moveTo>
                <a:lnTo>
                  <a:pt x="4956048"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9" name="Google Shape;769;p36"/>
          <p:cNvSpPr/>
          <p:nvPr/>
        </p:nvSpPr>
        <p:spPr>
          <a:xfrm>
            <a:off x="2336800" y="2628900"/>
            <a:ext cx="6608762" cy="3175"/>
          </a:xfrm>
          <a:custGeom>
            <a:rect b="b" l="l" r="r" t="t"/>
            <a:pathLst>
              <a:path extrusionOk="0" h="3175" w="4956175">
                <a:moveTo>
                  <a:pt x="0" y="1524"/>
                </a:moveTo>
                <a:lnTo>
                  <a:pt x="0" y="3048"/>
                </a:lnTo>
                <a:lnTo>
                  <a:pt x="1524" y="3048"/>
                </a:lnTo>
                <a:lnTo>
                  <a:pt x="0" y="1524"/>
                </a:lnTo>
                <a:close/>
              </a:path>
              <a:path extrusionOk="0" h="3175" w="4956175">
                <a:moveTo>
                  <a:pt x="4956048" y="0"/>
                </a:moveTo>
                <a:lnTo>
                  <a:pt x="0" y="0"/>
                </a:lnTo>
                <a:lnTo>
                  <a:pt x="0" y="1524"/>
                </a:lnTo>
                <a:lnTo>
                  <a:pt x="1524" y="3048"/>
                </a:lnTo>
                <a:lnTo>
                  <a:pt x="1524" y="1524"/>
                </a:lnTo>
                <a:lnTo>
                  <a:pt x="4956048" y="1524"/>
                </a:lnTo>
                <a:lnTo>
                  <a:pt x="4956048" y="0"/>
                </a:lnTo>
                <a:close/>
              </a:path>
              <a:path extrusionOk="0" h="3175" w="4956175">
                <a:moveTo>
                  <a:pt x="4954524" y="1524"/>
                </a:moveTo>
                <a:lnTo>
                  <a:pt x="1524" y="1524"/>
                </a:lnTo>
                <a:lnTo>
                  <a:pt x="1524" y="3048"/>
                </a:lnTo>
                <a:lnTo>
                  <a:pt x="4954524" y="3048"/>
                </a:lnTo>
                <a:lnTo>
                  <a:pt x="4954524" y="1524"/>
                </a:lnTo>
                <a:close/>
              </a:path>
              <a:path extrusionOk="0" h="3175" w="4956175">
                <a:moveTo>
                  <a:pt x="4956048" y="1524"/>
                </a:moveTo>
                <a:lnTo>
                  <a:pt x="4954524" y="1524"/>
                </a:lnTo>
                <a:lnTo>
                  <a:pt x="4954524" y="3048"/>
                </a:lnTo>
                <a:lnTo>
                  <a:pt x="4956048" y="1524"/>
                </a:lnTo>
                <a:close/>
              </a:path>
              <a:path extrusionOk="0" h="3175" w="4956175">
                <a:moveTo>
                  <a:pt x="4956048" y="1524"/>
                </a:moveTo>
                <a:lnTo>
                  <a:pt x="4954524" y="3048"/>
                </a:lnTo>
                <a:lnTo>
                  <a:pt x="4956048" y="3048"/>
                </a:lnTo>
                <a:lnTo>
                  <a:pt x="4956048"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0" name="Google Shape;770;p36"/>
          <p:cNvSpPr txBox="1"/>
          <p:nvPr/>
        </p:nvSpPr>
        <p:spPr>
          <a:xfrm>
            <a:off x="411162" y="1230312"/>
            <a:ext cx="10764837" cy="1560512"/>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 branch instruction replaces the contents of PC with the  branch target address, which is usually obtained by adding  an offset X given in the branch instruction.</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0"/>
              </a:spcBef>
              <a:spcAft>
                <a:spcPts val="0"/>
              </a:spcAft>
              <a:buClr>
                <a:schemeClr val="dk1"/>
              </a:buClr>
              <a:buSzPts val="3300"/>
              <a:buFont typeface="Arial"/>
              <a:buNone/>
            </a:pPr>
            <a:r>
              <a:t/>
            </a:r>
            <a:endParaRPr b="0" i="0" sz="3300" u="none" cap="none" strike="noStrike">
              <a:solidFill>
                <a:schemeClr val="dk1"/>
              </a:solidFill>
              <a:latin typeface="Times New Roman"/>
              <a:ea typeface="Times New Roman"/>
              <a:cs typeface="Times New Roman"/>
              <a:sym typeface="Times New Roman"/>
            </a:endParaRPr>
          </a:p>
          <a:p>
            <a:pPr indent="-530225" lvl="0" marL="542925" marR="0" rtl="0" algn="l">
              <a:lnSpc>
                <a:spcPct val="100000"/>
              </a:lnSpc>
              <a:spcBef>
                <a:spcPts val="0"/>
              </a:spcBef>
              <a:spcAft>
                <a:spcPts val="0"/>
              </a:spcAft>
              <a:buClr>
                <a:schemeClr val="dk1"/>
              </a:buClr>
              <a:buSzPts val="1900"/>
              <a:buFont typeface="Arial"/>
              <a:buNone/>
            </a:pPr>
            <a:r>
              <a:rPr b="1" i="0" lang="en-US" sz="1900" u="none" cap="none" strike="noStrike">
                <a:solidFill>
                  <a:schemeClr val="dk1"/>
                </a:solidFill>
                <a:latin typeface="Arial"/>
                <a:ea typeface="Arial"/>
                <a:cs typeface="Arial"/>
                <a:sym typeface="Arial"/>
              </a:rPr>
              <a:t>Step Action</a:t>
            </a:r>
            <a:endParaRPr b="0" i="0" sz="1400" u="none" cap="none" strike="noStrike">
              <a:solidFill>
                <a:srgbClr val="000000"/>
              </a:solidFill>
              <a:latin typeface="Arial"/>
              <a:ea typeface="Arial"/>
              <a:cs typeface="Arial"/>
              <a:sym typeface="Arial"/>
            </a:endParaRPr>
          </a:p>
        </p:txBody>
      </p:sp>
      <p:sp>
        <p:nvSpPr>
          <p:cNvPr id="771" name="Google Shape;771;p36"/>
          <p:cNvSpPr/>
          <p:nvPr/>
        </p:nvSpPr>
        <p:spPr>
          <a:xfrm>
            <a:off x="2336800" y="3389312"/>
            <a:ext cx="6608762" cy="0"/>
          </a:xfrm>
          <a:custGeom>
            <a:rect b="b" l="l" r="r" t="t"/>
            <a:pathLst>
              <a:path extrusionOk="0" h="120000" w="4956175">
                <a:moveTo>
                  <a:pt x="0" y="0"/>
                </a:moveTo>
                <a:lnTo>
                  <a:pt x="4956048"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2" name="Google Shape;772;p36"/>
          <p:cNvSpPr/>
          <p:nvPr/>
        </p:nvSpPr>
        <p:spPr>
          <a:xfrm>
            <a:off x="2336800" y="3387725"/>
            <a:ext cx="6608762" cy="3175"/>
          </a:xfrm>
          <a:custGeom>
            <a:rect b="b" l="l" r="r" t="t"/>
            <a:pathLst>
              <a:path extrusionOk="0" h="3175" w="4956175">
                <a:moveTo>
                  <a:pt x="4954524" y="0"/>
                </a:moveTo>
                <a:lnTo>
                  <a:pt x="4954524" y="1524"/>
                </a:lnTo>
                <a:lnTo>
                  <a:pt x="0" y="1524"/>
                </a:lnTo>
                <a:lnTo>
                  <a:pt x="0" y="3048"/>
                </a:lnTo>
                <a:lnTo>
                  <a:pt x="4956048" y="3048"/>
                </a:lnTo>
                <a:lnTo>
                  <a:pt x="4956048" y="1524"/>
                </a:lnTo>
                <a:lnTo>
                  <a:pt x="1524" y="1524"/>
                </a:lnTo>
                <a:lnTo>
                  <a:pt x="1524" y="0"/>
                </a:lnTo>
                <a:lnTo>
                  <a:pt x="4954524" y="0"/>
                </a:lnTo>
                <a:close/>
              </a:path>
              <a:path extrusionOk="0" h="3175" w="4956175">
                <a:moveTo>
                  <a:pt x="1524" y="0"/>
                </a:moveTo>
                <a:lnTo>
                  <a:pt x="0" y="0"/>
                </a:lnTo>
                <a:lnTo>
                  <a:pt x="0" y="1524"/>
                </a:lnTo>
                <a:lnTo>
                  <a:pt x="1524" y="0"/>
                </a:lnTo>
                <a:close/>
              </a:path>
              <a:path extrusionOk="0" h="3175" w="4956175">
                <a:moveTo>
                  <a:pt x="4954524" y="0"/>
                </a:moveTo>
                <a:lnTo>
                  <a:pt x="1524" y="0"/>
                </a:lnTo>
                <a:lnTo>
                  <a:pt x="1524" y="1524"/>
                </a:lnTo>
                <a:lnTo>
                  <a:pt x="4954524" y="1524"/>
                </a:lnTo>
                <a:lnTo>
                  <a:pt x="4954524" y="0"/>
                </a:lnTo>
                <a:close/>
              </a:path>
              <a:path extrusionOk="0" h="3175" w="4956175">
                <a:moveTo>
                  <a:pt x="4956048" y="0"/>
                </a:moveTo>
                <a:lnTo>
                  <a:pt x="4954524" y="0"/>
                </a:lnTo>
                <a:lnTo>
                  <a:pt x="4956048" y="1524"/>
                </a:lnTo>
                <a:lnTo>
                  <a:pt x="49560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3" name="Google Shape;773;p36"/>
          <p:cNvSpPr txBox="1"/>
          <p:nvPr/>
        </p:nvSpPr>
        <p:spPr>
          <a:xfrm>
            <a:off x="2322512" y="3325812"/>
            <a:ext cx="212725" cy="2135187"/>
          </a:xfrm>
          <a:prstGeom prst="rect">
            <a:avLst/>
          </a:prstGeom>
          <a:noFill/>
          <a:ln>
            <a:noFill/>
          </a:ln>
        </p:spPr>
        <p:txBody>
          <a:bodyPr anchorCtr="0" anchor="t" bIns="0" lIns="0" spcFirstLastPara="1" rIns="0" wrap="square" tIns="149850">
            <a:spAutoFit/>
          </a:bodyPr>
          <a:lstStyle/>
          <a:p>
            <a:pPr indent="0" lvl="0" marL="1270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8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1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774" name="Google Shape;774;p36"/>
          <p:cNvSpPr txBox="1"/>
          <p:nvPr/>
        </p:nvSpPr>
        <p:spPr>
          <a:xfrm>
            <a:off x="3397250" y="3325812"/>
            <a:ext cx="5476875" cy="2135187"/>
          </a:xfrm>
          <a:prstGeom prst="rect">
            <a:avLst/>
          </a:prstGeom>
          <a:noFill/>
          <a:ln>
            <a:noFill/>
          </a:ln>
        </p:spPr>
        <p:txBody>
          <a:bodyPr anchorCtr="0" anchor="t" bIns="0" lIns="0" spcFirstLastPara="1" rIns="0" wrap="square" tIns="12700">
            <a:spAutoFit/>
          </a:bodyPr>
          <a:lstStyle/>
          <a:p>
            <a:pPr indent="0" lvl="0" marL="12700" marR="0" rtl="0" algn="l">
              <a:lnSpc>
                <a:spcPct val="147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PC</a:t>
            </a:r>
            <a:r>
              <a:rPr b="0" baseline="-25000" i="0" lang="en-US" sz="1900" u="none" cap="none" strike="noStrike">
                <a:solidFill>
                  <a:schemeClr val="dk1"/>
                </a:solidFill>
                <a:latin typeface="Arial"/>
                <a:ea typeface="Arial"/>
                <a:cs typeface="Arial"/>
                <a:sym typeface="Arial"/>
              </a:rPr>
              <a:t>out </a:t>
            </a:r>
            <a:r>
              <a:rPr b="0" i="0" lang="en-US" sz="1900" u="none" cap="none" strike="noStrike">
                <a:solidFill>
                  <a:schemeClr val="dk1"/>
                </a:solidFill>
                <a:latin typeface="Arial"/>
                <a:ea typeface="Arial"/>
                <a:cs typeface="Arial"/>
                <a:sym typeface="Arial"/>
              </a:rPr>
              <a:t>,	MAR </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 Read, Select4,Add, Z</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Z</a:t>
            </a:r>
            <a:r>
              <a:rPr b="0" baseline="-25000" i="0" lang="en-US" sz="1900" u="none" cap="none" strike="noStrike">
                <a:solidFill>
                  <a:schemeClr val="dk1"/>
                </a:solidFill>
                <a:latin typeface="Arial"/>
                <a:ea typeface="Arial"/>
                <a:cs typeface="Arial"/>
                <a:sym typeface="Arial"/>
              </a:rPr>
              <a:t>out</a:t>
            </a:r>
            <a:r>
              <a:rPr b="0" i="0" lang="en-US" sz="1900" u="none" cap="none" strike="noStrike">
                <a:solidFill>
                  <a:schemeClr val="dk1"/>
                </a:solidFill>
                <a:latin typeface="Arial"/>
                <a:ea typeface="Arial"/>
                <a:cs typeface="Arial"/>
                <a:sym typeface="Arial"/>
              </a:rPr>
              <a:t>, PC</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 Y</a:t>
            </a:r>
            <a:r>
              <a:rPr b="0" baseline="-25000" i="0" lang="en-US" sz="1900" u="none" cap="none" strike="noStrike">
                <a:solidFill>
                  <a:schemeClr val="dk1"/>
                </a:solidFill>
                <a:latin typeface="Arial"/>
                <a:ea typeface="Arial"/>
                <a:cs typeface="Arial"/>
                <a:sym typeface="Arial"/>
              </a:rPr>
              <a:t>in</a:t>
            </a:r>
            <a:r>
              <a:rPr b="0" i="0" lang="en-US" sz="1900" u="none" cap="none" strike="noStrike">
                <a:solidFill>
                  <a:schemeClr val="dk1"/>
                </a:solidFill>
                <a:latin typeface="Arial"/>
                <a:ea typeface="Arial"/>
                <a:cs typeface="Arial"/>
                <a:sym typeface="Arial"/>
              </a:rPr>
              <a:t>, WMF C</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8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MDR</a:t>
            </a:r>
            <a:r>
              <a:rPr b="0" baseline="-25000" i="0" lang="en-US" sz="1900" u="none" cap="none" strike="noStrike">
                <a:solidFill>
                  <a:schemeClr val="dk1"/>
                </a:solidFill>
                <a:latin typeface="Arial"/>
                <a:ea typeface="Arial"/>
                <a:cs typeface="Arial"/>
                <a:sym typeface="Arial"/>
              </a:rPr>
              <a:t>out </a:t>
            </a:r>
            <a:r>
              <a:rPr b="0" i="0" lang="en-US" sz="1900" u="none" cap="none" strike="noStrike">
                <a:solidFill>
                  <a:schemeClr val="dk1"/>
                </a:solidFill>
                <a:latin typeface="Arial"/>
                <a:ea typeface="Arial"/>
                <a:cs typeface="Arial"/>
                <a:sym typeface="Arial"/>
              </a:rPr>
              <a:t>, IR</a:t>
            </a:r>
            <a:r>
              <a:rPr b="0" baseline="-25000" i="0" lang="en-US" sz="19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a:p>
            <a:pPr indent="0" lvl="0" marL="12700" marR="0" rtl="0" algn="l">
              <a:lnSpc>
                <a:spcPct val="147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Offset-field-of-IR</a:t>
            </a:r>
            <a:r>
              <a:rPr b="0" baseline="-25000" i="0" lang="en-US" sz="1900" u="none" cap="none" strike="noStrike">
                <a:solidFill>
                  <a:schemeClr val="dk1"/>
                </a:solidFill>
                <a:latin typeface="Arial"/>
                <a:ea typeface="Arial"/>
                <a:cs typeface="Arial"/>
                <a:sym typeface="Arial"/>
              </a:rPr>
              <a:t>out</a:t>
            </a:r>
            <a:r>
              <a:rPr b="0" i="0" lang="en-US" sz="1900" u="none" cap="none" strike="noStrike">
                <a:solidFill>
                  <a:schemeClr val="dk1"/>
                </a:solidFill>
                <a:latin typeface="Arial"/>
                <a:ea typeface="Arial"/>
                <a:cs typeface="Arial"/>
                <a:sym typeface="Arial"/>
              </a:rPr>
              <a:t>,	Add, Z</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Z</a:t>
            </a:r>
            <a:r>
              <a:rPr b="0" baseline="-25000" i="0" lang="en-US" sz="1900" u="none" cap="none" strike="noStrike">
                <a:solidFill>
                  <a:schemeClr val="dk1"/>
                </a:solidFill>
                <a:latin typeface="Arial"/>
                <a:ea typeface="Arial"/>
                <a:cs typeface="Arial"/>
                <a:sym typeface="Arial"/>
              </a:rPr>
              <a:t>out</a:t>
            </a:r>
            <a:r>
              <a:rPr b="0" i="0" lang="en-US" sz="1900" u="none" cap="none" strike="noStrike">
                <a:solidFill>
                  <a:schemeClr val="dk1"/>
                </a:solidFill>
                <a:latin typeface="Arial"/>
                <a:ea typeface="Arial"/>
                <a:cs typeface="Arial"/>
                <a:sym typeface="Arial"/>
              </a:rPr>
              <a:t>, PC</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	End</a:t>
            </a:r>
            <a:endParaRPr b="0" i="0" sz="1400" u="none" cap="none" strike="noStrike">
              <a:solidFill>
                <a:srgbClr val="000000"/>
              </a:solidFill>
              <a:latin typeface="Arial"/>
              <a:ea typeface="Arial"/>
              <a:cs typeface="Arial"/>
              <a:sym typeface="Arial"/>
            </a:endParaRPr>
          </a:p>
        </p:txBody>
      </p:sp>
      <p:sp>
        <p:nvSpPr>
          <p:cNvPr id="775" name="Google Shape;775;p36"/>
          <p:cNvSpPr/>
          <p:nvPr/>
        </p:nvSpPr>
        <p:spPr>
          <a:xfrm>
            <a:off x="2336800" y="5713412"/>
            <a:ext cx="6608762" cy="0"/>
          </a:xfrm>
          <a:custGeom>
            <a:rect b="b" l="l" r="r" t="t"/>
            <a:pathLst>
              <a:path extrusionOk="0" h="120000" w="4956175">
                <a:moveTo>
                  <a:pt x="0" y="0"/>
                </a:moveTo>
                <a:lnTo>
                  <a:pt x="4956048"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6" name="Google Shape;776;p36"/>
          <p:cNvSpPr/>
          <p:nvPr/>
        </p:nvSpPr>
        <p:spPr>
          <a:xfrm>
            <a:off x="2336800" y="5711825"/>
            <a:ext cx="6608762" cy="3175"/>
          </a:xfrm>
          <a:custGeom>
            <a:rect b="b" l="l" r="r" t="t"/>
            <a:pathLst>
              <a:path extrusionOk="0" h="3175" w="4956175">
                <a:moveTo>
                  <a:pt x="4954524" y="0"/>
                </a:moveTo>
                <a:lnTo>
                  <a:pt x="4954524" y="1523"/>
                </a:lnTo>
                <a:lnTo>
                  <a:pt x="0" y="1523"/>
                </a:lnTo>
                <a:lnTo>
                  <a:pt x="0" y="3047"/>
                </a:lnTo>
                <a:lnTo>
                  <a:pt x="4956048" y="3047"/>
                </a:lnTo>
                <a:lnTo>
                  <a:pt x="4956048" y="1523"/>
                </a:lnTo>
                <a:lnTo>
                  <a:pt x="1524" y="1523"/>
                </a:lnTo>
                <a:lnTo>
                  <a:pt x="1524" y="0"/>
                </a:lnTo>
                <a:lnTo>
                  <a:pt x="4954524" y="0"/>
                </a:lnTo>
                <a:close/>
              </a:path>
              <a:path extrusionOk="0" h="3175" w="4956175">
                <a:moveTo>
                  <a:pt x="1524" y="0"/>
                </a:moveTo>
                <a:lnTo>
                  <a:pt x="0" y="0"/>
                </a:lnTo>
                <a:lnTo>
                  <a:pt x="0" y="1523"/>
                </a:lnTo>
                <a:lnTo>
                  <a:pt x="1524" y="0"/>
                </a:lnTo>
                <a:close/>
              </a:path>
              <a:path extrusionOk="0" h="3175" w="4956175">
                <a:moveTo>
                  <a:pt x="4954524" y="0"/>
                </a:moveTo>
                <a:lnTo>
                  <a:pt x="1524" y="0"/>
                </a:lnTo>
                <a:lnTo>
                  <a:pt x="1524" y="1523"/>
                </a:lnTo>
                <a:lnTo>
                  <a:pt x="4954524" y="1523"/>
                </a:lnTo>
                <a:lnTo>
                  <a:pt x="4954524" y="0"/>
                </a:lnTo>
                <a:close/>
              </a:path>
              <a:path extrusionOk="0" h="3175" w="4956175">
                <a:moveTo>
                  <a:pt x="4956048" y="0"/>
                </a:moveTo>
                <a:lnTo>
                  <a:pt x="4954524" y="0"/>
                </a:lnTo>
                <a:lnTo>
                  <a:pt x="4956048" y="1523"/>
                </a:lnTo>
                <a:lnTo>
                  <a:pt x="49560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7" name="Google Shape;777;p36"/>
          <p:cNvSpPr txBox="1"/>
          <p:nvPr/>
        </p:nvSpPr>
        <p:spPr>
          <a:xfrm>
            <a:off x="1133475" y="5921375"/>
            <a:ext cx="9912350" cy="31591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Figure 7.7.	Control sequence for an unconditional branch instruction.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7"/>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3" name="Google Shape;783;p37"/>
          <p:cNvSpPr txBox="1"/>
          <p:nvPr>
            <p:ph type="title"/>
          </p:nvPr>
        </p:nvSpPr>
        <p:spPr>
          <a:xfrm>
            <a:off x="106362" y="238125"/>
            <a:ext cx="98409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Branch Instructions</a:t>
            </a:r>
            <a:endParaRPr/>
          </a:p>
        </p:txBody>
      </p:sp>
      <p:sp>
        <p:nvSpPr>
          <p:cNvPr id="784" name="Google Shape;784;p37"/>
          <p:cNvSpPr txBox="1"/>
          <p:nvPr/>
        </p:nvSpPr>
        <p:spPr>
          <a:xfrm>
            <a:off x="411162" y="1230312"/>
            <a:ext cx="10763250" cy="4013200"/>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Processing starts, as usual, with the fetch phase. This phase  ends when the instruction is loaded into the IR in step 3.</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offset value is extracted from the IR by the instruction  decoding circuit.</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Since the value of the updated PC is already available in  register Y, the offset X is gated onto the bus in step 4, and  an addition operation is performed.</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result, which is the branch target address, is loaded into  the PC in step 5.</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offset X is usually the difference between the branch  target address and the address immediately following the  branch instruction.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8"/>
          <p:cNvSpPr txBox="1"/>
          <p:nvPr>
            <p:ph idx="1" type="body"/>
          </p:nvPr>
        </p:nvSpPr>
        <p:spPr>
          <a:xfrm>
            <a:off x="838200" y="1825625"/>
            <a:ext cx="10515600" cy="4351337"/>
          </a:xfrm>
          <a:prstGeom prst="rect">
            <a:avLst/>
          </a:prstGeom>
          <a:noFill/>
          <a:ln>
            <a:noFill/>
          </a:ln>
        </p:spPr>
        <p:txBody>
          <a:bodyPr anchorCtr="0" anchor="t" bIns="0" lIns="0" spcFirstLastPara="1" rIns="0" wrap="square" tIns="85725">
            <a:spAutoFit/>
          </a:bodyPr>
          <a:lstStyle/>
          <a:p>
            <a:pPr indent="-530225" lvl="0" marL="542925" rtl="0" algn="l">
              <a:lnSpc>
                <a:spcPct val="100000"/>
              </a:lnSpc>
              <a:spcBef>
                <a:spcPts val="0"/>
              </a:spcBef>
              <a:spcAft>
                <a:spcPts val="0"/>
              </a:spcAft>
              <a:buClr>
                <a:srgbClr val="DD7F46"/>
              </a:buClr>
              <a:buSzPts val="2800"/>
              <a:buFont typeface="Noto Sans Symbols"/>
              <a:buChar char="❑"/>
            </a:pPr>
            <a:r>
              <a:rPr b="0" i="0" lang="en-US" sz="2800" u="none">
                <a:solidFill>
                  <a:schemeClr val="dk1"/>
                </a:solidFill>
                <a:latin typeface="Calibri"/>
                <a:ea typeface="Calibri"/>
                <a:cs typeface="Calibri"/>
                <a:sym typeface="Calibri"/>
              </a:rPr>
              <a:t>Conditional branch</a:t>
            </a:r>
            <a:endParaRPr/>
          </a:p>
          <a:p>
            <a:pPr indent="-530225" lvl="0" marL="542925" rtl="0" algn="l">
              <a:lnSpc>
                <a:spcPct val="100000"/>
              </a:lnSpc>
              <a:spcBef>
                <a:spcPts val="500"/>
              </a:spcBef>
              <a:spcAft>
                <a:spcPts val="0"/>
              </a:spcAft>
              <a:buClr>
                <a:srgbClr val="DD7F46"/>
              </a:buClr>
              <a:buSzPts val="2800"/>
              <a:buFont typeface="Noto Sans Symbols"/>
              <a:buChar char="❑"/>
            </a:pPr>
            <a:r>
              <a:rPr b="0" i="0" lang="en-US" sz="2800" u="none">
                <a:solidFill>
                  <a:schemeClr val="dk1"/>
                </a:solidFill>
                <a:latin typeface="Calibri"/>
                <a:ea typeface="Calibri"/>
                <a:cs typeface="Calibri"/>
                <a:sym typeface="Calibri"/>
              </a:rPr>
              <a:t>In this case, we need to check the status of the condition  codes before loading a new value into the PC.</a:t>
            </a:r>
            <a:endParaRPr/>
          </a:p>
          <a:p>
            <a:pPr indent="-530225" lvl="0" marL="542925" rtl="0" algn="l">
              <a:lnSpc>
                <a:spcPct val="100000"/>
              </a:lnSpc>
              <a:spcBef>
                <a:spcPts val="500"/>
              </a:spcBef>
              <a:spcAft>
                <a:spcPts val="0"/>
              </a:spcAft>
              <a:buClr>
                <a:srgbClr val="DD7F46"/>
              </a:buClr>
              <a:buSzPts val="2800"/>
              <a:buFont typeface="Noto Sans Symbols"/>
              <a:buChar char="❑"/>
            </a:pPr>
            <a:r>
              <a:rPr b="0" i="0" lang="en-US" sz="2800" u="none">
                <a:solidFill>
                  <a:schemeClr val="dk1"/>
                </a:solidFill>
                <a:latin typeface="Calibri"/>
                <a:ea typeface="Calibri"/>
                <a:cs typeface="Calibri"/>
                <a:sym typeface="Calibri"/>
              </a:rPr>
              <a:t>For	example,	for	a	Branch-on	negative	(Branch&lt;O)  instruction, step 4 in Figure 7.7 is replaced with</a:t>
            </a:r>
            <a:endParaRPr/>
          </a:p>
          <a:p>
            <a:pPr indent="-530225" lvl="0" marL="542925" rtl="0" algn="l">
              <a:lnSpc>
                <a:spcPct val="100000"/>
              </a:lnSpc>
              <a:spcBef>
                <a:spcPts val="5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Offset-field-of-IR</a:t>
            </a:r>
            <a:r>
              <a:rPr b="0" baseline="-25000" i="0" lang="en-US" sz="2400" u="none">
                <a:solidFill>
                  <a:schemeClr val="dk1"/>
                </a:solidFill>
                <a:latin typeface="Calibri"/>
                <a:ea typeface="Calibri"/>
                <a:cs typeface="Calibri"/>
                <a:sym typeface="Calibri"/>
              </a:rPr>
              <a:t>out</a:t>
            </a:r>
            <a:r>
              <a:rPr b="0" i="0" lang="en-US" sz="2400" u="none">
                <a:solidFill>
                  <a:schemeClr val="dk1"/>
                </a:solidFill>
                <a:latin typeface="Calibri"/>
                <a:ea typeface="Calibri"/>
                <a:cs typeface="Calibri"/>
                <a:sym typeface="Calibri"/>
              </a:rPr>
              <a:t>, Add, Z</a:t>
            </a:r>
            <a:r>
              <a:rPr b="0" baseline="-25000" i="0" lang="en-US" sz="2400" u="none">
                <a:solidFill>
                  <a:schemeClr val="dk1"/>
                </a:solidFill>
                <a:latin typeface="Calibri"/>
                <a:ea typeface="Calibri"/>
                <a:cs typeface="Calibri"/>
                <a:sym typeface="Calibri"/>
              </a:rPr>
              <a:t>in</a:t>
            </a:r>
            <a:r>
              <a:rPr b="0" i="0" lang="en-US" sz="2400" u="none">
                <a:solidFill>
                  <a:schemeClr val="dk1"/>
                </a:solidFill>
                <a:latin typeface="Calibri"/>
                <a:ea typeface="Calibri"/>
                <a:cs typeface="Calibri"/>
                <a:sym typeface="Calibri"/>
              </a:rPr>
              <a:t>, If N = 0 then End</a:t>
            </a:r>
            <a:endParaRPr/>
          </a:p>
          <a:p>
            <a:pPr indent="-530225" lvl="0" marL="542925" rtl="0" algn="l">
              <a:lnSpc>
                <a:spcPct val="100000"/>
              </a:lnSpc>
              <a:spcBef>
                <a:spcPts val="500"/>
              </a:spcBef>
              <a:spcAft>
                <a:spcPts val="0"/>
              </a:spcAft>
              <a:buClr>
                <a:srgbClr val="DD7F46"/>
              </a:buClr>
              <a:buSzPts val="2800"/>
              <a:buFont typeface="Noto Sans Symbols"/>
              <a:buChar char="❑"/>
            </a:pPr>
            <a:r>
              <a:rPr b="0" i="0" lang="en-US" sz="2800" u="none">
                <a:solidFill>
                  <a:schemeClr val="dk1"/>
                </a:solidFill>
                <a:latin typeface="Calibri"/>
                <a:ea typeface="Calibri"/>
                <a:cs typeface="Calibri"/>
                <a:sym typeface="Calibri"/>
              </a:rPr>
              <a:t>Thus, if N = 0 the processor returns to step 1 immediately  after step 4.</a:t>
            </a:r>
            <a:endParaRPr/>
          </a:p>
          <a:p>
            <a:pPr indent="-530225" lvl="0" marL="542925" rtl="0" algn="l">
              <a:lnSpc>
                <a:spcPct val="100000"/>
              </a:lnSpc>
              <a:spcBef>
                <a:spcPts val="500"/>
              </a:spcBef>
              <a:spcAft>
                <a:spcPts val="0"/>
              </a:spcAft>
              <a:buClr>
                <a:srgbClr val="DD7F46"/>
              </a:buClr>
              <a:buSzPts val="2800"/>
              <a:buFont typeface="Noto Sans Symbols"/>
              <a:buChar char="❑"/>
            </a:pPr>
            <a:r>
              <a:rPr b="0" i="0" lang="en-US" sz="2800" u="none">
                <a:solidFill>
                  <a:schemeClr val="dk1"/>
                </a:solidFill>
                <a:latin typeface="Calibri"/>
                <a:ea typeface="Calibri"/>
                <a:cs typeface="Calibri"/>
                <a:sym typeface="Calibri"/>
              </a:rPr>
              <a:t>If N = 1, step 5 is performed to load a new value into the PC,  thus performing the branch operation.</a:t>
            </a:r>
            <a:endParaRPr/>
          </a:p>
        </p:txBody>
      </p:sp>
      <p:sp>
        <p:nvSpPr>
          <p:cNvPr id="790" name="Google Shape;790;p38"/>
          <p:cNvSpPr txBox="1"/>
          <p:nvPr>
            <p:ph type="title"/>
          </p:nvPr>
        </p:nvSpPr>
        <p:spPr>
          <a:xfrm>
            <a:off x="838200" y="365125"/>
            <a:ext cx="10515600" cy="1366837"/>
          </a:xfrm>
          <a:prstGeom prst="rect">
            <a:avLst/>
          </a:prstGeom>
          <a:noFill/>
          <a:ln>
            <a:noFill/>
          </a:ln>
        </p:spPr>
        <p:txBody>
          <a:bodyPr anchorCtr="0" anchor="ctr" bIns="0" lIns="0" spcFirstLastPara="1" rIns="0" wrap="square" tIns="12050">
            <a:spAutoFit/>
          </a:bodyPr>
          <a:lstStyle/>
          <a:p>
            <a:pPr indent="0" lvl="0" marL="180975"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Conditional Branch</a:t>
            </a:r>
            <a:br>
              <a:rPr b="0" i="0" lang="en-US" sz="4400" u="none">
                <a:solidFill>
                  <a:schemeClr val="dk1"/>
                </a:solidFill>
                <a:latin typeface="Calibri"/>
                <a:ea typeface="Calibri"/>
                <a:cs typeface="Calibri"/>
                <a:sym typeface="Calibri"/>
              </a:rPr>
            </a:br>
            <a:r>
              <a:rPr b="0" i="0" lang="en-US" sz="4400" u="sng">
                <a:solidFill>
                  <a:schemeClr val="dk1"/>
                </a:solidFill>
                <a:latin typeface="Times New Roman"/>
                <a:ea typeface="Times New Roman"/>
                <a:cs typeface="Times New Roman"/>
                <a:sym typeface="Times New Roman"/>
              </a:rPr>
              <a:t> </a:t>
            </a:r>
            <a:r>
              <a:rPr b="0" i="0" lang="en-US" sz="4400" u="sng">
                <a:solidFill>
                  <a:schemeClr val="dk1"/>
                </a:solidFill>
                <a:latin typeface="Calibri"/>
                <a:ea typeface="Calibri"/>
                <a:cs typeface="Calibri"/>
                <a:sym typeface="Calibri"/>
              </a:rPr>
              <a:t>Instructions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9"/>
          <p:cNvSpPr/>
          <p:nvPr/>
        </p:nvSpPr>
        <p:spPr>
          <a:xfrm>
            <a:off x="2586037" y="1812925"/>
            <a:ext cx="6607175" cy="0"/>
          </a:xfrm>
          <a:custGeom>
            <a:rect b="b" l="l" r="r" t="t"/>
            <a:pathLst>
              <a:path extrusionOk="0" h="120000" w="4954905">
                <a:moveTo>
                  <a:pt x="0" y="0"/>
                </a:moveTo>
                <a:lnTo>
                  <a:pt x="4954524"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6" name="Google Shape;796;p39"/>
          <p:cNvSpPr txBox="1"/>
          <p:nvPr>
            <p:ph type="title"/>
          </p:nvPr>
        </p:nvSpPr>
        <p:spPr>
          <a:xfrm>
            <a:off x="-17462" y="0"/>
            <a:ext cx="11109325" cy="1366837"/>
          </a:xfrm>
          <a:prstGeom prst="rect">
            <a:avLst/>
          </a:prstGeom>
          <a:noFill/>
          <a:ln>
            <a:noFill/>
          </a:ln>
        </p:spPr>
        <p:txBody>
          <a:bodyPr anchorCtr="0" anchor="ctr" bIns="0" lIns="0" spcFirstLastPara="1" rIns="0" wrap="square" tIns="12050">
            <a:spAutoFit/>
          </a:bodyPr>
          <a:lstStyle/>
          <a:p>
            <a:pPr indent="0" lvl="0" marL="180975"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Conditional Branch</a:t>
            </a:r>
            <a:br>
              <a:rPr b="0" i="0" lang="en-US" sz="4400" u="none">
                <a:solidFill>
                  <a:schemeClr val="dk1"/>
                </a:solidFill>
                <a:latin typeface="Calibri"/>
                <a:ea typeface="Calibri"/>
                <a:cs typeface="Calibri"/>
                <a:sym typeface="Calibri"/>
              </a:rPr>
            </a:br>
            <a:r>
              <a:rPr b="0" i="0" lang="en-US" sz="4400" u="sng">
                <a:solidFill>
                  <a:schemeClr val="dk1"/>
                </a:solidFill>
                <a:latin typeface="Times New Roman"/>
                <a:ea typeface="Times New Roman"/>
                <a:cs typeface="Times New Roman"/>
                <a:sym typeface="Times New Roman"/>
              </a:rPr>
              <a:t> </a:t>
            </a:r>
            <a:r>
              <a:rPr b="0" i="0" lang="en-US" sz="4400" u="sng">
                <a:solidFill>
                  <a:schemeClr val="dk1"/>
                </a:solidFill>
                <a:latin typeface="Calibri"/>
                <a:ea typeface="Calibri"/>
                <a:cs typeface="Calibri"/>
                <a:sym typeface="Calibri"/>
              </a:rPr>
              <a:t>Instructions	</a:t>
            </a:r>
            <a:endParaRPr/>
          </a:p>
        </p:txBody>
      </p:sp>
      <p:sp>
        <p:nvSpPr>
          <p:cNvPr id="797" name="Google Shape;797;p39"/>
          <p:cNvSpPr/>
          <p:nvPr/>
        </p:nvSpPr>
        <p:spPr>
          <a:xfrm>
            <a:off x="2586037" y="1811337"/>
            <a:ext cx="6608762" cy="3175"/>
          </a:xfrm>
          <a:custGeom>
            <a:rect b="b" l="l" r="r" t="t"/>
            <a:pathLst>
              <a:path extrusionOk="0" h="3175" w="4956175">
                <a:moveTo>
                  <a:pt x="4956048" y="0"/>
                </a:moveTo>
                <a:lnTo>
                  <a:pt x="4954524" y="0"/>
                </a:lnTo>
                <a:lnTo>
                  <a:pt x="4954524" y="1524"/>
                </a:lnTo>
                <a:lnTo>
                  <a:pt x="0" y="1524"/>
                </a:lnTo>
                <a:lnTo>
                  <a:pt x="0" y="3047"/>
                </a:lnTo>
                <a:lnTo>
                  <a:pt x="4956048" y="3047"/>
                </a:lnTo>
                <a:lnTo>
                  <a:pt x="4956048" y="1524"/>
                </a:lnTo>
                <a:lnTo>
                  <a:pt x="1524" y="1524"/>
                </a:lnTo>
                <a:lnTo>
                  <a:pt x="1524" y="0"/>
                </a:lnTo>
                <a:lnTo>
                  <a:pt x="4956048" y="0"/>
                </a:lnTo>
                <a:close/>
              </a:path>
              <a:path extrusionOk="0" h="3175" w="4956175">
                <a:moveTo>
                  <a:pt x="1524" y="0"/>
                </a:moveTo>
                <a:lnTo>
                  <a:pt x="0" y="0"/>
                </a:lnTo>
                <a:lnTo>
                  <a:pt x="0" y="1524"/>
                </a:lnTo>
                <a:lnTo>
                  <a:pt x="1524" y="0"/>
                </a:lnTo>
                <a:close/>
              </a:path>
              <a:path extrusionOk="0" h="3175" w="4956175">
                <a:moveTo>
                  <a:pt x="4954524" y="0"/>
                </a:moveTo>
                <a:lnTo>
                  <a:pt x="1524" y="0"/>
                </a:lnTo>
                <a:lnTo>
                  <a:pt x="1524" y="1524"/>
                </a:lnTo>
                <a:lnTo>
                  <a:pt x="4954524" y="1524"/>
                </a:lnTo>
                <a:lnTo>
                  <a:pt x="495452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8" name="Google Shape;798;p39"/>
          <p:cNvSpPr txBox="1"/>
          <p:nvPr/>
        </p:nvSpPr>
        <p:spPr>
          <a:xfrm>
            <a:off x="2571750" y="2005012"/>
            <a:ext cx="1801812" cy="3143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cap="none" strike="noStrike">
                <a:solidFill>
                  <a:schemeClr val="dk1"/>
                </a:solidFill>
                <a:latin typeface="Arial"/>
                <a:ea typeface="Arial"/>
                <a:cs typeface="Arial"/>
                <a:sym typeface="Arial"/>
              </a:rPr>
              <a:t>Step Action</a:t>
            </a:r>
            <a:endParaRPr b="0" i="0" sz="1400" u="none" cap="none" strike="noStrike">
              <a:solidFill>
                <a:srgbClr val="000000"/>
              </a:solidFill>
              <a:latin typeface="Arial"/>
              <a:ea typeface="Arial"/>
              <a:cs typeface="Arial"/>
              <a:sym typeface="Arial"/>
            </a:endParaRPr>
          </a:p>
        </p:txBody>
      </p:sp>
      <p:sp>
        <p:nvSpPr>
          <p:cNvPr id="799" name="Google Shape;799;p39"/>
          <p:cNvSpPr/>
          <p:nvPr/>
        </p:nvSpPr>
        <p:spPr>
          <a:xfrm>
            <a:off x="2586037" y="2571750"/>
            <a:ext cx="6607175" cy="0"/>
          </a:xfrm>
          <a:custGeom>
            <a:rect b="b" l="l" r="r" t="t"/>
            <a:pathLst>
              <a:path extrusionOk="0" h="120000" w="4954905">
                <a:moveTo>
                  <a:pt x="0" y="0"/>
                </a:moveTo>
                <a:lnTo>
                  <a:pt x="4954524"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0" name="Google Shape;800;p39"/>
          <p:cNvSpPr/>
          <p:nvPr/>
        </p:nvSpPr>
        <p:spPr>
          <a:xfrm>
            <a:off x="2586037" y="2573337"/>
            <a:ext cx="6608762" cy="0"/>
          </a:xfrm>
          <a:custGeom>
            <a:rect b="b" l="l" r="r" t="t"/>
            <a:pathLst>
              <a:path extrusionOk="0" h="120000" w="4956175">
                <a:moveTo>
                  <a:pt x="0" y="0"/>
                </a:moveTo>
                <a:lnTo>
                  <a:pt x="4956048"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1" name="Google Shape;801;p39"/>
          <p:cNvSpPr/>
          <p:nvPr/>
        </p:nvSpPr>
        <p:spPr>
          <a:xfrm>
            <a:off x="2586037" y="2570162"/>
            <a:ext cx="6608762" cy="0"/>
          </a:xfrm>
          <a:custGeom>
            <a:rect b="b" l="l" r="r" t="t"/>
            <a:pathLst>
              <a:path extrusionOk="0" h="120000" w="4956175">
                <a:moveTo>
                  <a:pt x="0" y="0"/>
                </a:moveTo>
                <a:lnTo>
                  <a:pt x="4956048"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2" name="Google Shape;802;p39"/>
          <p:cNvSpPr txBox="1"/>
          <p:nvPr/>
        </p:nvSpPr>
        <p:spPr>
          <a:xfrm>
            <a:off x="2571750" y="2506662"/>
            <a:ext cx="212725" cy="2135187"/>
          </a:xfrm>
          <a:prstGeom prst="rect">
            <a:avLst/>
          </a:prstGeom>
          <a:noFill/>
          <a:ln>
            <a:noFill/>
          </a:ln>
        </p:spPr>
        <p:txBody>
          <a:bodyPr anchorCtr="0" anchor="t" bIns="0" lIns="0" spcFirstLastPara="1" rIns="0" wrap="square" tIns="149850">
            <a:spAutoFit/>
          </a:bodyPr>
          <a:lstStyle/>
          <a:p>
            <a:pPr indent="0" lvl="0" marL="1270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9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803" name="Google Shape;803;p39"/>
          <p:cNvSpPr/>
          <p:nvPr/>
        </p:nvSpPr>
        <p:spPr>
          <a:xfrm>
            <a:off x="2586037" y="4895850"/>
            <a:ext cx="6607175" cy="0"/>
          </a:xfrm>
          <a:custGeom>
            <a:rect b="b" l="l" r="r" t="t"/>
            <a:pathLst>
              <a:path extrusionOk="0" h="120000" w="4954905">
                <a:moveTo>
                  <a:pt x="0" y="0"/>
                </a:moveTo>
                <a:lnTo>
                  <a:pt x="4954524"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4" name="Google Shape;804;p39"/>
          <p:cNvSpPr/>
          <p:nvPr/>
        </p:nvSpPr>
        <p:spPr>
          <a:xfrm>
            <a:off x="2586037" y="4897437"/>
            <a:ext cx="6608762" cy="0"/>
          </a:xfrm>
          <a:custGeom>
            <a:rect b="b" l="l" r="r" t="t"/>
            <a:pathLst>
              <a:path extrusionOk="0" h="120000" w="4956175">
                <a:moveTo>
                  <a:pt x="0" y="0"/>
                </a:moveTo>
                <a:lnTo>
                  <a:pt x="4956048"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5" name="Google Shape;805;p39"/>
          <p:cNvSpPr/>
          <p:nvPr/>
        </p:nvSpPr>
        <p:spPr>
          <a:xfrm>
            <a:off x="2586037" y="4894262"/>
            <a:ext cx="6608762" cy="0"/>
          </a:xfrm>
          <a:custGeom>
            <a:rect b="b" l="l" r="r" t="t"/>
            <a:pathLst>
              <a:path extrusionOk="0" h="120000" w="4956175">
                <a:moveTo>
                  <a:pt x="0" y="0"/>
                </a:moveTo>
                <a:lnTo>
                  <a:pt x="4956048"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6" name="Google Shape;806;p39"/>
          <p:cNvSpPr txBox="1"/>
          <p:nvPr/>
        </p:nvSpPr>
        <p:spPr>
          <a:xfrm>
            <a:off x="1238250" y="5634037"/>
            <a:ext cx="9015412" cy="3143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Figure.	Control sequence for an conditional branch instruction.</a:t>
            </a:r>
            <a:endParaRPr b="0" i="0" sz="1400" u="none" cap="none" strike="noStrike">
              <a:solidFill>
                <a:srgbClr val="000000"/>
              </a:solidFill>
              <a:latin typeface="Arial"/>
              <a:ea typeface="Arial"/>
              <a:cs typeface="Arial"/>
              <a:sym typeface="Arial"/>
            </a:endParaRPr>
          </a:p>
        </p:txBody>
      </p:sp>
      <p:sp>
        <p:nvSpPr>
          <p:cNvPr id="807" name="Google Shape;807;p39"/>
          <p:cNvSpPr txBox="1"/>
          <p:nvPr/>
        </p:nvSpPr>
        <p:spPr>
          <a:xfrm>
            <a:off x="3646487" y="2506662"/>
            <a:ext cx="6710362" cy="2135187"/>
          </a:xfrm>
          <a:prstGeom prst="rect">
            <a:avLst/>
          </a:prstGeom>
          <a:noFill/>
          <a:ln>
            <a:noFill/>
          </a:ln>
        </p:spPr>
        <p:txBody>
          <a:bodyPr anchorCtr="0" anchor="t" bIns="0" lIns="0" spcFirstLastPara="1" rIns="0" wrap="square" tIns="12700">
            <a:spAutoFit/>
          </a:bodyPr>
          <a:lstStyle/>
          <a:p>
            <a:pPr indent="0" lvl="0" marL="12700" marR="0" rtl="0" algn="l">
              <a:lnSpc>
                <a:spcPct val="147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PC</a:t>
            </a:r>
            <a:r>
              <a:rPr b="0" baseline="-25000" i="0" lang="en-US" sz="1900" u="none" cap="none" strike="noStrike">
                <a:solidFill>
                  <a:schemeClr val="dk1"/>
                </a:solidFill>
                <a:latin typeface="Arial"/>
                <a:ea typeface="Arial"/>
                <a:cs typeface="Arial"/>
                <a:sym typeface="Arial"/>
              </a:rPr>
              <a:t>out </a:t>
            </a:r>
            <a:r>
              <a:rPr b="0" i="0" lang="en-US" sz="1900" u="none" cap="none" strike="noStrike">
                <a:solidFill>
                  <a:schemeClr val="dk1"/>
                </a:solidFill>
                <a:latin typeface="Arial"/>
                <a:ea typeface="Arial"/>
                <a:cs typeface="Arial"/>
                <a:sym typeface="Arial"/>
              </a:rPr>
              <a:t>,	MAR </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 Read, Select4,Add, Z</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Z</a:t>
            </a:r>
            <a:r>
              <a:rPr b="0" baseline="-25000" i="0" lang="en-US" sz="1900" u="none" cap="none" strike="noStrike">
                <a:solidFill>
                  <a:schemeClr val="dk1"/>
                </a:solidFill>
                <a:latin typeface="Arial"/>
                <a:ea typeface="Arial"/>
                <a:cs typeface="Arial"/>
                <a:sym typeface="Arial"/>
              </a:rPr>
              <a:t>out</a:t>
            </a:r>
            <a:r>
              <a:rPr b="0" i="0" lang="en-US" sz="1900" u="none" cap="none" strike="noStrike">
                <a:solidFill>
                  <a:schemeClr val="dk1"/>
                </a:solidFill>
                <a:latin typeface="Arial"/>
                <a:ea typeface="Arial"/>
                <a:cs typeface="Arial"/>
                <a:sym typeface="Arial"/>
              </a:rPr>
              <a:t>, PC</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 Y</a:t>
            </a:r>
            <a:r>
              <a:rPr b="0" baseline="-25000" i="0" lang="en-US" sz="1900" u="none" cap="none" strike="noStrike">
                <a:solidFill>
                  <a:schemeClr val="dk1"/>
                </a:solidFill>
                <a:latin typeface="Arial"/>
                <a:ea typeface="Arial"/>
                <a:cs typeface="Arial"/>
                <a:sym typeface="Arial"/>
              </a:rPr>
              <a:t>in</a:t>
            </a:r>
            <a:r>
              <a:rPr b="0" i="0" lang="en-US" sz="1900" u="none" cap="none" strike="noStrike">
                <a:solidFill>
                  <a:schemeClr val="dk1"/>
                </a:solidFill>
                <a:latin typeface="Arial"/>
                <a:ea typeface="Arial"/>
                <a:cs typeface="Arial"/>
                <a:sym typeface="Arial"/>
              </a:rPr>
              <a:t>, WMF C</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90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MDR</a:t>
            </a:r>
            <a:r>
              <a:rPr b="0" baseline="-25000" i="0" lang="en-US" sz="1900" u="none" cap="none" strike="noStrike">
                <a:solidFill>
                  <a:schemeClr val="dk1"/>
                </a:solidFill>
                <a:latin typeface="Arial"/>
                <a:ea typeface="Arial"/>
                <a:cs typeface="Arial"/>
                <a:sym typeface="Arial"/>
              </a:rPr>
              <a:t>out </a:t>
            </a:r>
            <a:r>
              <a:rPr b="0" i="0" lang="en-US" sz="1900" u="none" cap="none" strike="noStrike">
                <a:solidFill>
                  <a:schemeClr val="dk1"/>
                </a:solidFill>
                <a:latin typeface="Arial"/>
                <a:ea typeface="Arial"/>
                <a:cs typeface="Arial"/>
                <a:sym typeface="Arial"/>
              </a:rPr>
              <a:t>, IR</a:t>
            </a:r>
            <a:r>
              <a:rPr b="0" baseline="-25000" i="0" lang="en-US" sz="19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a:p>
            <a:pPr indent="0" lvl="0" marL="12700" marR="0" rtl="0" algn="l">
              <a:lnSpc>
                <a:spcPct val="144000"/>
              </a:lnSpc>
              <a:spcBef>
                <a:spcPts val="100"/>
              </a:spcBef>
              <a:spcAft>
                <a:spcPts val="0"/>
              </a:spcAft>
              <a:buClr>
                <a:schemeClr val="dk1"/>
              </a:buClr>
              <a:buSzPts val="2800"/>
              <a:buFont typeface="Arial"/>
              <a:buNone/>
            </a:pPr>
            <a:r>
              <a:rPr b="0" baseline="30000" i="0" lang="en-US" sz="2800" u="none" cap="none" strike="noStrike">
                <a:solidFill>
                  <a:schemeClr val="dk1"/>
                </a:solidFill>
                <a:latin typeface="Arial"/>
                <a:ea typeface="Arial"/>
                <a:cs typeface="Arial"/>
                <a:sym typeface="Arial"/>
              </a:rPr>
              <a:t>Offset-field-of-IR</a:t>
            </a:r>
            <a:r>
              <a:rPr b="0" baseline="-25000" i="0" lang="en-US" sz="1900" u="none" cap="none" strike="noStrike">
                <a:solidFill>
                  <a:schemeClr val="dk1"/>
                </a:solidFill>
                <a:latin typeface="Arial"/>
                <a:ea typeface="Arial"/>
                <a:cs typeface="Arial"/>
                <a:sym typeface="Arial"/>
              </a:rPr>
              <a:t>out</a:t>
            </a:r>
            <a:r>
              <a:rPr b="0" baseline="30000" i="0" lang="en-US" sz="2800" u="none" cap="none" strike="noStrike">
                <a:solidFill>
                  <a:schemeClr val="dk1"/>
                </a:solidFill>
                <a:latin typeface="Arial"/>
                <a:ea typeface="Arial"/>
                <a:cs typeface="Arial"/>
                <a:sym typeface="Arial"/>
              </a:rPr>
              <a:t>,	Add, Z</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rgbClr val="66FFFF"/>
                </a:solidFill>
                <a:latin typeface="Arial"/>
                <a:ea typeface="Arial"/>
                <a:cs typeface="Arial"/>
                <a:sym typeface="Arial"/>
              </a:rPr>
              <a:t>If N = 0 then End  </a:t>
            </a:r>
            <a:r>
              <a:rPr b="0" i="0" lang="en-US" sz="1900" u="none" cap="none" strike="noStrike">
                <a:solidFill>
                  <a:schemeClr val="dk1"/>
                </a:solidFill>
                <a:latin typeface="Arial"/>
                <a:ea typeface="Arial"/>
                <a:cs typeface="Arial"/>
                <a:sym typeface="Arial"/>
              </a:rPr>
              <a:t>Z</a:t>
            </a:r>
            <a:r>
              <a:rPr b="0" baseline="-25000" i="0" lang="en-US" sz="1900" u="none" cap="none" strike="noStrike">
                <a:solidFill>
                  <a:schemeClr val="dk1"/>
                </a:solidFill>
                <a:latin typeface="Arial"/>
                <a:ea typeface="Arial"/>
                <a:cs typeface="Arial"/>
                <a:sym typeface="Arial"/>
              </a:rPr>
              <a:t>out</a:t>
            </a:r>
            <a:r>
              <a:rPr b="0" i="0" lang="en-US" sz="1900" u="none" cap="none" strike="noStrike">
                <a:solidFill>
                  <a:schemeClr val="dk1"/>
                </a:solidFill>
                <a:latin typeface="Arial"/>
                <a:ea typeface="Arial"/>
                <a:cs typeface="Arial"/>
                <a:sym typeface="Arial"/>
              </a:rPr>
              <a:t>, PC</a:t>
            </a:r>
            <a:r>
              <a:rPr b="0" baseline="-25000" i="0" lang="en-US" sz="1900" u="none" cap="none" strike="noStrike">
                <a:solidFill>
                  <a:schemeClr val="dk1"/>
                </a:solidFill>
                <a:latin typeface="Arial"/>
                <a:ea typeface="Arial"/>
                <a:cs typeface="Arial"/>
                <a:sym typeface="Arial"/>
              </a:rPr>
              <a:t>in </a:t>
            </a:r>
            <a:r>
              <a:rPr b="0" i="0" lang="en-US" sz="1900" u="none" cap="none" strike="noStrike">
                <a:solidFill>
                  <a:schemeClr val="dk1"/>
                </a:solidFill>
                <a:latin typeface="Arial"/>
                <a:ea typeface="Arial"/>
                <a:cs typeface="Arial"/>
                <a:sym typeface="Arial"/>
              </a:rPr>
              <a:t>,	End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40"/>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3" name="Google Shape;813;p40"/>
          <p:cNvSpPr txBox="1"/>
          <p:nvPr>
            <p:ph type="title"/>
          </p:nvPr>
        </p:nvSpPr>
        <p:spPr>
          <a:xfrm>
            <a:off x="106362" y="238125"/>
            <a:ext cx="79613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Multiple-Bus Organization</a:t>
            </a:r>
            <a:endParaRPr/>
          </a:p>
        </p:txBody>
      </p:sp>
      <p:sp>
        <p:nvSpPr>
          <p:cNvPr id="814" name="Google Shape;814;p40"/>
          <p:cNvSpPr/>
          <p:nvPr/>
        </p:nvSpPr>
        <p:spPr>
          <a:xfrm>
            <a:off x="7600950" y="4246562"/>
            <a:ext cx="84137" cy="20637"/>
          </a:xfrm>
          <a:custGeom>
            <a:rect b="b" l="l" r="r" t="t"/>
            <a:pathLst>
              <a:path extrusionOk="0" h="21589" w="62864">
                <a:moveTo>
                  <a:pt x="62483" y="0"/>
                </a:moveTo>
                <a:lnTo>
                  <a:pt x="0" y="2133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5" name="Google Shape;815;p40"/>
          <p:cNvSpPr/>
          <p:nvPr/>
        </p:nvSpPr>
        <p:spPr>
          <a:xfrm>
            <a:off x="7600950" y="4267200"/>
            <a:ext cx="84137" cy="11112"/>
          </a:xfrm>
          <a:custGeom>
            <a:rect b="b" l="l" r="r" t="t"/>
            <a:pathLst>
              <a:path extrusionOk="0" h="10795" w="62864">
                <a:moveTo>
                  <a:pt x="0" y="0"/>
                </a:moveTo>
                <a:lnTo>
                  <a:pt x="62483"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6" name="Google Shape;816;p40"/>
          <p:cNvSpPr/>
          <p:nvPr/>
        </p:nvSpPr>
        <p:spPr>
          <a:xfrm>
            <a:off x="7685087" y="4246562"/>
            <a:ext cx="0" cy="31750"/>
          </a:xfrm>
          <a:custGeom>
            <a:rect b="b" l="l" r="r" t="t"/>
            <a:pathLst>
              <a:path extrusionOk="0" h="32385" w="120000">
                <a:moveTo>
                  <a:pt x="0" y="32003"/>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7" name="Google Shape;817;p40"/>
          <p:cNvSpPr/>
          <p:nvPr/>
        </p:nvSpPr>
        <p:spPr>
          <a:xfrm>
            <a:off x="7600950" y="4246562"/>
            <a:ext cx="84137" cy="31750"/>
          </a:xfrm>
          <a:custGeom>
            <a:rect b="b" l="l" r="r" t="t"/>
            <a:pathLst>
              <a:path extrusionOk="0" h="32385" w="62864">
                <a:moveTo>
                  <a:pt x="62484" y="32004"/>
                </a:moveTo>
                <a:lnTo>
                  <a:pt x="0" y="21336"/>
                </a:lnTo>
                <a:lnTo>
                  <a:pt x="62484" y="0"/>
                </a:lnTo>
                <a:lnTo>
                  <a:pt x="62484" y="3200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8" name="Google Shape;818;p40"/>
          <p:cNvSpPr/>
          <p:nvPr/>
        </p:nvSpPr>
        <p:spPr>
          <a:xfrm>
            <a:off x="7600950" y="4246562"/>
            <a:ext cx="84137" cy="31750"/>
          </a:xfrm>
          <a:custGeom>
            <a:rect b="b" l="l" r="r" t="t"/>
            <a:pathLst>
              <a:path extrusionOk="0" h="32385" w="62864">
                <a:moveTo>
                  <a:pt x="62483" y="0"/>
                </a:moveTo>
                <a:lnTo>
                  <a:pt x="0" y="21335"/>
                </a:lnTo>
                <a:lnTo>
                  <a:pt x="62483" y="32003"/>
                </a:lnTo>
                <a:lnTo>
                  <a:pt x="62483" y="21335"/>
                </a:lnTo>
                <a:lnTo>
                  <a:pt x="62483"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9" name="Google Shape;819;p40"/>
          <p:cNvSpPr/>
          <p:nvPr/>
        </p:nvSpPr>
        <p:spPr>
          <a:xfrm>
            <a:off x="8194675" y="4267200"/>
            <a:ext cx="923925" cy="0"/>
          </a:xfrm>
          <a:custGeom>
            <a:rect b="b" l="l" r="r" t="t"/>
            <a:pathLst>
              <a:path extrusionOk="0" h="120000" w="692150">
                <a:moveTo>
                  <a:pt x="0" y="0"/>
                </a:moveTo>
                <a:lnTo>
                  <a:pt x="691895"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0" name="Google Shape;820;p40"/>
          <p:cNvSpPr/>
          <p:nvPr/>
        </p:nvSpPr>
        <p:spPr>
          <a:xfrm>
            <a:off x="8512175" y="3543300"/>
            <a:ext cx="95250" cy="11112"/>
          </a:xfrm>
          <a:custGeom>
            <a:rect b="b" l="l" r="r" t="t"/>
            <a:pathLst>
              <a:path extrusionOk="0" h="10795" w="71754">
                <a:moveTo>
                  <a:pt x="0" y="10667"/>
                </a:moveTo>
                <a:lnTo>
                  <a:pt x="71627"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1" name="Google Shape;821;p40"/>
          <p:cNvSpPr/>
          <p:nvPr/>
        </p:nvSpPr>
        <p:spPr>
          <a:xfrm>
            <a:off x="8512175" y="3532187"/>
            <a:ext cx="95250" cy="11112"/>
          </a:xfrm>
          <a:custGeom>
            <a:rect b="b" l="l" r="r" t="t"/>
            <a:pathLst>
              <a:path extrusionOk="0" h="10795" w="71754">
                <a:moveTo>
                  <a:pt x="71627" y="10667"/>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2" name="Google Shape;822;p40"/>
          <p:cNvSpPr/>
          <p:nvPr/>
        </p:nvSpPr>
        <p:spPr>
          <a:xfrm>
            <a:off x="8512175" y="3532187"/>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3" name="Google Shape;823;p40"/>
          <p:cNvSpPr/>
          <p:nvPr/>
        </p:nvSpPr>
        <p:spPr>
          <a:xfrm>
            <a:off x="8512175" y="3543300"/>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4" name="Google Shape;824;p40"/>
          <p:cNvSpPr/>
          <p:nvPr/>
        </p:nvSpPr>
        <p:spPr>
          <a:xfrm>
            <a:off x="8512175" y="3532187"/>
            <a:ext cx="95250" cy="22225"/>
          </a:xfrm>
          <a:custGeom>
            <a:rect b="b" l="l" r="r" t="t"/>
            <a:pathLst>
              <a:path extrusionOk="0" h="21589" w="71754">
                <a:moveTo>
                  <a:pt x="0" y="21336"/>
                </a:moveTo>
                <a:lnTo>
                  <a:pt x="0" y="0"/>
                </a:lnTo>
                <a:lnTo>
                  <a:pt x="71628" y="10668"/>
                </a:lnTo>
                <a:lnTo>
                  <a:pt x="0" y="213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40"/>
          <p:cNvSpPr/>
          <p:nvPr/>
        </p:nvSpPr>
        <p:spPr>
          <a:xfrm>
            <a:off x="8512175" y="3532187"/>
            <a:ext cx="95250" cy="22225"/>
          </a:xfrm>
          <a:custGeom>
            <a:rect b="b" l="l" r="r" t="t"/>
            <a:pathLst>
              <a:path extrusionOk="0" h="21589" w="71754">
                <a:moveTo>
                  <a:pt x="0" y="21335"/>
                </a:moveTo>
                <a:lnTo>
                  <a:pt x="71627" y="10667"/>
                </a:lnTo>
                <a:lnTo>
                  <a:pt x="0" y="0"/>
                </a:lnTo>
                <a:lnTo>
                  <a:pt x="0" y="10667"/>
                </a:lnTo>
                <a:lnTo>
                  <a:pt x="0" y="21335"/>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6" name="Google Shape;826;p40"/>
          <p:cNvSpPr/>
          <p:nvPr/>
        </p:nvSpPr>
        <p:spPr>
          <a:xfrm>
            <a:off x="8194675" y="3543300"/>
            <a:ext cx="317500" cy="0"/>
          </a:xfrm>
          <a:custGeom>
            <a:rect b="b" l="l" r="r" t="t"/>
            <a:pathLst>
              <a:path extrusionOk="0" h="120000" w="238125">
                <a:moveTo>
                  <a:pt x="0" y="0"/>
                </a:moveTo>
                <a:lnTo>
                  <a:pt x="237743"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7" name="Google Shape;827;p40"/>
          <p:cNvSpPr/>
          <p:nvPr/>
        </p:nvSpPr>
        <p:spPr>
          <a:xfrm>
            <a:off x="7600950" y="2384425"/>
            <a:ext cx="98425" cy="11112"/>
          </a:xfrm>
          <a:custGeom>
            <a:rect b="b" l="l" r="r" t="t"/>
            <a:pathLst>
              <a:path extrusionOk="0" h="10794" w="73660">
                <a:moveTo>
                  <a:pt x="73151" y="0"/>
                </a:moveTo>
                <a:lnTo>
                  <a:pt x="0"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8" name="Google Shape;828;p40"/>
          <p:cNvSpPr/>
          <p:nvPr/>
        </p:nvSpPr>
        <p:spPr>
          <a:xfrm>
            <a:off x="7600950" y="2395537"/>
            <a:ext cx="98425" cy="22225"/>
          </a:xfrm>
          <a:custGeom>
            <a:rect b="b" l="l" r="r" t="t"/>
            <a:pathLst>
              <a:path extrusionOk="0" h="21589" w="73660">
                <a:moveTo>
                  <a:pt x="0" y="0"/>
                </a:moveTo>
                <a:lnTo>
                  <a:pt x="73151" y="2133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9" name="Google Shape;829;p40"/>
          <p:cNvSpPr/>
          <p:nvPr/>
        </p:nvSpPr>
        <p:spPr>
          <a:xfrm>
            <a:off x="7699375" y="2384425"/>
            <a:ext cx="0" cy="33337"/>
          </a:xfrm>
          <a:custGeom>
            <a:rect b="b" l="l" r="r" t="t"/>
            <a:pathLst>
              <a:path extrusionOk="0" h="32385" w="120000">
                <a:moveTo>
                  <a:pt x="0" y="32003"/>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0" name="Google Shape;830;p40"/>
          <p:cNvSpPr/>
          <p:nvPr/>
        </p:nvSpPr>
        <p:spPr>
          <a:xfrm>
            <a:off x="7600950" y="2384425"/>
            <a:ext cx="98425" cy="33337"/>
          </a:xfrm>
          <a:custGeom>
            <a:rect b="b" l="l" r="r" t="t"/>
            <a:pathLst>
              <a:path extrusionOk="0" h="32385" w="73660">
                <a:moveTo>
                  <a:pt x="73152" y="32004"/>
                </a:moveTo>
                <a:lnTo>
                  <a:pt x="0" y="10668"/>
                </a:lnTo>
                <a:lnTo>
                  <a:pt x="73152" y="0"/>
                </a:lnTo>
                <a:lnTo>
                  <a:pt x="73152" y="3200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1" name="Google Shape;831;p40"/>
          <p:cNvSpPr/>
          <p:nvPr/>
        </p:nvSpPr>
        <p:spPr>
          <a:xfrm>
            <a:off x="7600950" y="2384425"/>
            <a:ext cx="98425" cy="33337"/>
          </a:xfrm>
          <a:custGeom>
            <a:rect b="b" l="l" r="r" t="t"/>
            <a:pathLst>
              <a:path extrusionOk="0" h="32385" w="73660">
                <a:moveTo>
                  <a:pt x="73151" y="0"/>
                </a:moveTo>
                <a:lnTo>
                  <a:pt x="0" y="10667"/>
                </a:lnTo>
                <a:lnTo>
                  <a:pt x="73151" y="32003"/>
                </a:lnTo>
                <a:lnTo>
                  <a:pt x="73151" y="10667"/>
                </a:lnTo>
                <a:lnTo>
                  <a:pt x="73151"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2" name="Google Shape;832;p40"/>
          <p:cNvSpPr/>
          <p:nvPr/>
        </p:nvSpPr>
        <p:spPr>
          <a:xfrm>
            <a:off x="8194675" y="2395537"/>
            <a:ext cx="923925" cy="0"/>
          </a:xfrm>
          <a:custGeom>
            <a:rect b="b" l="l" r="r" t="t"/>
            <a:pathLst>
              <a:path extrusionOk="0" h="120000" w="692150">
                <a:moveTo>
                  <a:pt x="0" y="0"/>
                </a:moveTo>
                <a:lnTo>
                  <a:pt x="691895"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3" name="Google Shape;833;p40"/>
          <p:cNvSpPr/>
          <p:nvPr/>
        </p:nvSpPr>
        <p:spPr>
          <a:xfrm>
            <a:off x="10507662" y="5797550"/>
            <a:ext cx="42862" cy="0"/>
          </a:xfrm>
          <a:custGeom>
            <a:rect b="b" l="l" r="r" t="t"/>
            <a:pathLst>
              <a:path extrusionOk="0" h="120000" w="32384">
                <a:moveTo>
                  <a:pt x="32003"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4" name="Google Shape;834;p40"/>
          <p:cNvSpPr/>
          <p:nvPr/>
        </p:nvSpPr>
        <p:spPr>
          <a:xfrm>
            <a:off x="10507662" y="5797550"/>
            <a:ext cx="84137" cy="112712"/>
          </a:xfrm>
          <a:custGeom>
            <a:rect b="b" l="l" r="r" t="t"/>
            <a:pathLst>
              <a:path extrusionOk="0" h="113029" w="62865">
                <a:moveTo>
                  <a:pt x="0" y="0"/>
                </a:moveTo>
                <a:lnTo>
                  <a:pt x="62483" y="11277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5" name="Google Shape;835;p40"/>
          <p:cNvSpPr/>
          <p:nvPr/>
        </p:nvSpPr>
        <p:spPr>
          <a:xfrm>
            <a:off x="10590212" y="5797550"/>
            <a:ext cx="69850" cy="112712"/>
          </a:xfrm>
          <a:custGeom>
            <a:rect b="b" l="l" r="r" t="t"/>
            <a:pathLst>
              <a:path extrusionOk="0" h="113029" w="52070">
                <a:moveTo>
                  <a:pt x="0" y="112775"/>
                </a:moveTo>
                <a:lnTo>
                  <a:pt x="51815"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6" name="Google Shape;836;p40"/>
          <p:cNvSpPr/>
          <p:nvPr/>
        </p:nvSpPr>
        <p:spPr>
          <a:xfrm>
            <a:off x="10618787" y="5797550"/>
            <a:ext cx="41275" cy="0"/>
          </a:xfrm>
          <a:custGeom>
            <a:rect b="b" l="l" r="r" t="t"/>
            <a:pathLst>
              <a:path extrusionOk="0" h="120000" w="30479">
                <a:moveTo>
                  <a:pt x="30479"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7" name="Google Shape;837;p40"/>
          <p:cNvSpPr/>
          <p:nvPr/>
        </p:nvSpPr>
        <p:spPr>
          <a:xfrm>
            <a:off x="10618787" y="1517650"/>
            <a:ext cx="0" cy="4279900"/>
          </a:xfrm>
          <a:custGeom>
            <a:rect b="b" l="l" r="r" t="t"/>
            <a:pathLst>
              <a:path extrusionOk="0" h="4279900" w="120000">
                <a:moveTo>
                  <a:pt x="0" y="4279391"/>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40"/>
          <p:cNvSpPr/>
          <p:nvPr/>
        </p:nvSpPr>
        <p:spPr>
          <a:xfrm>
            <a:off x="10618787" y="1517650"/>
            <a:ext cx="41275" cy="0"/>
          </a:xfrm>
          <a:custGeom>
            <a:rect b="b" l="l" r="r" t="t"/>
            <a:pathLst>
              <a:path extrusionOk="0" h="120000" w="30479">
                <a:moveTo>
                  <a:pt x="0" y="0"/>
                </a:moveTo>
                <a:lnTo>
                  <a:pt x="30479"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9" name="Google Shape;839;p40"/>
          <p:cNvSpPr/>
          <p:nvPr/>
        </p:nvSpPr>
        <p:spPr>
          <a:xfrm>
            <a:off x="10590212" y="1403350"/>
            <a:ext cx="69850" cy="114300"/>
          </a:xfrm>
          <a:custGeom>
            <a:rect b="b" l="l" r="r" t="t"/>
            <a:pathLst>
              <a:path extrusionOk="0" h="114300" w="52070">
                <a:moveTo>
                  <a:pt x="51815" y="114299"/>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0" name="Google Shape;840;p40"/>
          <p:cNvSpPr/>
          <p:nvPr/>
        </p:nvSpPr>
        <p:spPr>
          <a:xfrm>
            <a:off x="10507662" y="1403350"/>
            <a:ext cx="84137" cy="114300"/>
          </a:xfrm>
          <a:custGeom>
            <a:rect b="b" l="l" r="r" t="t"/>
            <a:pathLst>
              <a:path extrusionOk="0" h="114300" w="62865">
                <a:moveTo>
                  <a:pt x="62483" y="0"/>
                </a:moveTo>
                <a:lnTo>
                  <a:pt x="0" y="114299"/>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1" name="Google Shape;841;p40"/>
          <p:cNvSpPr/>
          <p:nvPr/>
        </p:nvSpPr>
        <p:spPr>
          <a:xfrm>
            <a:off x="10507662" y="1517650"/>
            <a:ext cx="42862" cy="0"/>
          </a:xfrm>
          <a:custGeom>
            <a:rect b="b" l="l" r="r" t="t"/>
            <a:pathLst>
              <a:path extrusionOk="0" h="120000" w="32384">
                <a:moveTo>
                  <a:pt x="0" y="0"/>
                </a:moveTo>
                <a:lnTo>
                  <a:pt x="32003"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2" name="Google Shape;842;p40"/>
          <p:cNvSpPr/>
          <p:nvPr/>
        </p:nvSpPr>
        <p:spPr>
          <a:xfrm>
            <a:off x="10550525" y="1517650"/>
            <a:ext cx="0" cy="4279900"/>
          </a:xfrm>
          <a:custGeom>
            <a:rect b="b" l="l" r="r" t="t"/>
            <a:pathLst>
              <a:path extrusionOk="0" h="4279900" w="120000">
                <a:moveTo>
                  <a:pt x="0" y="0"/>
                </a:moveTo>
                <a:lnTo>
                  <a:pt x="0" y="4279391"/>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3" name="Google Shape;843;p40"/>
          <p:cNvSpPr/>
          <p:nvPr/>
        </p:nvSpPr>
        <p:spPr>
          <a:xfrm>
            <a:off x="8070850" y="5797550"/>
            <a:ext cx="26987" cy="0"/>
          </a:xfrm>
          <a:custGeom>
            <a:rect b="b" l="l" r="r" t="t"/>
            <a:pathLst>
              <a:path extrusionOk="0" h="120000" w="20320">
                <a:moveTo>
                  <a:pt x="19811"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4" name="Google Shape;844;p40"/>
          <p:cNvSpPr/>
          <p:nvPr/>
        </p:nvSpPr>
        <p:spPr>
          <a:xfrm>
            <a:off x="8070850" y="5797550"/>
            <a:ext cx="69850" cy="112712"/>
          </a:xfrm>
          <a:custGeom>
            <a:rect b="b" l="l" r="r" t="t"/>
            <a:pathLst>
              <a:path extrusionOk="0" h="113029" w="52070">
                <a:moveTo>
                  <a:pt x="0" y="0"/>
                </a:moveTo>
                <a:lnTo>
                  <a:pt x="51815" y="11277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5" name="Google Shape;845;p40"/>
          <p:cNvSpPr/>
          <p:nvPr/>
        </p:nvSpPr>
        <p:spPr>
          <a:xfrm>
            <a:off x="8140700" y="5797550"/>
            <a:ext cx="68262" cy="112712"/>
          </a:xfrm>
          <a:custGeom>
            <a:rect b="b" l="l" r="r" t="t"/>
            <a:pathLst>
              <a:path extrusionOk="0" h="113029" w="52070">
                <a:moveTo>
                  <a:pt x="0" y="112775"/>
                </a:moveTo>
                <a:lnTo>
                  <a:pt x="51815"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6" name="Google Shape;846;p40"/>
          <p:cNvSpPr/>
          <p:nvPr/>
        </p:nvSpPr>
        <p:spPr>
          <a:xfrm>
            <a:off x="8180387" y="5797550"/>
            <a:ext cx="28575" cy="0"/>
          </a:xfrm>
          <a:custGeom>
            <a:rect b="b" l="l" r="r" t="t"/>
            <a:pathLst>
              <a:path extrusionOk="0" h="120000" w="21589">
                <a:moveTo>
                  <a:pt x="21335"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7" name="Google Shape;847;p40"/>
          <p:cNvSpPr/>
          <p:nvPr/>
        </p:nvSpPr>
        <p:spPr>
          <a:xfrm>
            <a:off x="8180387" y="1517650"/>
            <a:ext cx="0" cy="4279900"/>
          </a:xfrm>
          <a:custGeom>
            <a:rect b="b" l="l" r="r" t="t"/>
            <a:pathLst>
              <a:path extrusionOk="0" h="4279900" w="120000">
                <a:moveTo>
                  <a:pt x="0" y="4279391"/>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8" name="Google Shape;848;p40"/>
          <p:cNvSpPr/>
          <p:nvPr/>
        </p:nvSpPr>
        <p:spPr>
          <a:xfrm>
            <a:off x="8180387" y="1517650"/>
            <a:ext cx="28575" cy="0"/>
          </a:xfrm>
          <a:custGeom>
            <a:rect b="b" l="l" r="r" t="t"/>
            <a:pathLst>
              <a:path extrusionOk="0" h="120000" w="21589">
                <a:moveTo>
                  <a:pt x="0" y="0"/>
                </a:moveTo>
                <a:lnTo>
                  <a:pt x="21335"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9" name="Google Shape;849;p40"/>
          <p:cNvSpPr/>
          <p:nvPr/>
        </p:nvSpPr>
        <p:spPr>
          <a:xfrm>
            <a:off x="8140700" y="1403350"/>
            <a:ext cx="68262" cy="114300"/>
          </a:xfrm>
          <a:custGeom>
            <a:rect b="b" l="l" r="r" t="t"/>
            <a:pathLst>
              <a:path extrusionOk="0" h="114300" w="52070">
                <a:moveTo>
                  <a:pt x="51815" y="114299"/>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0" name="Google Shape;850;p40"/>
          <p:cNvSpPr/>
          <p:nvPr/>
        </p:nvSpPr>
        <p:spPr>
          <a:xfrm>
            <a:off x="8070850" y="1403350"/>
            <a:ext cx="69850" cy="114300"/>
          </a:xfrm>
          <a:custGeom>
            <a:rect b="b" l="l" r="r" t="t"/>
            <a:pathLst>
              <a:path extrusionOk="0" h="114300" w="52070">
                <a:moveTo>
                  <a:pt x="51815" y="0"/>
                </a:moveTo>
                <a:lnTo>
                  <a:pt x="0" y="114299"/>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1" name="Google Shape;851;p40"/>
          <p:cNvSpPr/>
          <p:nvPr/>
        </p:nvSpPr>
        <p:spPr>
          <a:xfrm>
            <a:off x="8070850" y="1517650"/>
            <a:ext cx="26987" cy="0"/>
          </a:xfrm>
          <a:custGeom>
            <a:rect b="b" l="l" r="r" t="t"/>
            <a:pathLst>
              <a:path extrusionOk="0" h="120000" w="20320">
                <a:moveTo>
                  <a:pt x="0" y="0"/>
                </a:moveTo>
                <a:lnTo>
                  <a:pt x="19811"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2" name="Google Shape;852;p40"/>
          <p:cNvSpPr/>
          <p:nvPr/>
        </p:nvSpPr>
        <p:spPr>
          <a:xfrm>
            <a:off x="7477125" y="5797550"/>
            <a:ext cx="44450" cy="0"/>
          </a:xfrm>
          <a:custGeom>
            <a:rect b="b" l="l" r="r" t="t"/>
            <a:pathLst>
              <a:path extrusionOk="0" h="120000" w="32385">
                <a:moveTo>
                  <a:pt x="32003"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3" name="Google Shape;853;p40"/>
          <p:cNvSpPr/>
          <p:nvPr/>
        </p:nvSpPr>
        <p:spPr>
          <a:xfrm>
            <a:off x="7477125" y="5797550"/>
            <a:ext cx="69850" cy="112712"/>
          </a:xfrm>
          <a:custGeom>
            <a:rect b="b" l="l" r="r" t="t"/>
            <a:pathLst>
              <a:path extrusionOk="0" h="113029" w="52070">
                <a:moveTo>
                  <a:pt x="0" y="0"/>
                </a:moveTo>
                <a:lnTo>
                  <a:pt x="51815" y="11277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4" name="Google Shape;854;p40"/>
          <p:cNvSpPr/>
          <p:nvPr/>
        </p:nvSpPr>
        <p:spPr>
          <a:xfrm>
            <a:off x="7546975" y="5797550"/>
            <a:ext cx="84137" cy="112712"/>
          </a:xfrm>
          <a:custGeom>
            <a:rect b="b" l="l" r="r" t="t"/>
            <a:pathLst>
              <a:path extrusionOk="0" h="113029" w="62864">
                <a:moveTo>
                  <a:pt x="0" y="112775"/>
                </a:moveTo>
                <a:lnTo>
                  <a:pt x="62483"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5" name="Google Shape;855;p40"/>
          <p:cNvSpPr/>
          <p:nvPr/>
        </p:nvSpPr>
        <p:spPr>
          <a:xfrm>
            <a:off x="7589837" y="5797550"/>
            <a:ext cx="39687" cy="0"/>
          </a:xfrm>
          <a:custGeom>
            <a:rect b="b" l="l" r="r" t="t"/>
            <a:pathLst>
              <a:path extrusionOk="0" h="120000" w="30479">
                <a:moveTo>
                  <a:pt x="30479"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6" name="Google Shape;856;p40"/>
          <p:cNvSpPr/>
          <p:nvPr/>
        </p:nvSpPr>
        <p:spPr>
          <a:xfrm>
            <a:off x="7589837" y="1517650"/>
            <a:ext cx="39687" cy="0"/>
          </a:xfrm>
          <a:custGeom>
            <a:rect b="b" l="l" r="r" t="t"/>
            <a:pathLst>
              <a:path extrusionOk="0" h="120000" w="30479">
                <a:moveTo>
                  <a:pt x="0" y="0"/>
                </a:moveTo>
                <a:lnTo>
                  <a:pt x="30479"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7" name="Google Shape;857;p40"/>
          <p:cNvSpPr/>
          <p:nvPr/>
        </p:nvSpPr>
        <p:spPr>
          <a:xfrm>
            <a:off x="7546975" y="1403350"/>
            <a:ext cx="84137" cy="114300"/>
          </a:xfrm>
          <a:custGeom>
            <a:rect b="b" l="l" r="r" t="t"/>
            <a:pathLst>
              <a:path extrusionOk="0" h="114300" w="62864">
                <a:moveTo>
                  <a:pt x="62483" y="114299"/>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8" name="Google Shape;858;p40"/>
          <p:cNvSpPr/>
          <p:nvPr/>
        </p:nvSpPr>
        <p:spPr>
          <a:xfrm>
            <a:off x="7477125" y="1403350"/>
            <a:ext cx="69850" cy="114300"/>
          </a:xfrm>
          <a:custGeom>
            <a:rect b="b" l="l" r="r" t="t"/>
            <a:pathLst>
              <a:path extrusionOk="0" h="114300" w="52070">
                <a:moveTo>
                  <a:pt x="51815" y="0"/>
                </a:moveTo>
                <a:lnTo>
                  <a:pt x="0" y="114299"/>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9" name="Google Shape;859;p40"/>
          <p:cNvSpPr/>
          <p:nvPr/>
        </p:nvSpPr>
        <p:spPr>
          <a:xfrm>
            <a:off x="7477125" y="1517650"/>
            <a:ext cx="44450" cy="0"/>
          </a:xfrm>
          <a:custGeom>
            <a:rect b="b" l="l" r="r" t="t"/>
            <a:pathLst>
              <a:path extrusionOk="0" h="120000" w="32385">
                <a:moveTo>
                  <a:pt x="0" y="0"/>
                </a:moveTo>
                <a:lnTo>
                  <a:pt x="32003"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0" name="Google Shape;860;p40"/>
          <p:cNvSpPr/>
          <p:nvPr/>
        </p:nvSpPr>
        <p:spPr>
          <a:xfrm>
            <a:off x="7519987" y="1517650"/>
            <a:ext cx="0" cy="4279900"/>
          </a:xfrm>
          <a:custGeom>
            <a:rect b="b" l="l" r="r" t="t"/>
            <a:pathLst>
              <a:path extrusionOk="0" h="4279900" w="120000">
                <a:moveTo>
                  <a:pt x="0" y="0"/>
                </a:moveTo>
                <a:lnTo>
                  <a:pt x="0" y="4279391"/>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1" name="Google Shape;861;p40"/>
          <p:cNvSpPr/>
          <p:nvPr/>
        </p:nvSpPr>
        <p:spPr>
          <a:xfrm>
            <a:off x="8194675" y="1952625"/>
            <a:ext cx="84137" cy="9525"/>
          </a:xfrm>
          <a:custGeom>
            <a:rect b="b" l="l" r="r" t="t"/>
            <a:pathLst>
              <a:path extrusionOk="0" h="9525" w="62864">
                <a:moveTo>
                  <a:pt x="62483" y="0"/>
                </a:moveTo>
                <a:lnTo>
                  <a:pt x="0" y="9143"/>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2" name="Google Shape;862;p40"/>
          <p:cNvSpPr/>
          <p:nvPr/>
        </p:nvSpPr>
        <p:spPr>
          <a:xfrm>
            <a:off x="8194675" y="1962150"/>
            <a:ext cx="84137" cy="9525"/>
          </a:xfrm>
          <a:custGeom>
            <a:rect b="b" l="l" r="r" t="t"/>
            <a:pathLst>
              <a:path extrusionOk="0" h="10794" w="62864">
                <a:moveTo>
                  <a:pt x="0" y="0"/>
                </a:moveTo>
                <a:lnTo>
                  <a:pt x="62483"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3" name="Google Shape;863;p40"/>
          <p:cNvSpPr/>
          <p:nvPr/>
        </p:nvSpPr>
        <p:spPr>
          <a:xfrm>
            <a:off x="8278812" y="1962150"/>
            <a:ext cx="0" cy="9525"/>
          </a:xfrm>
          <a:custGeom>
            <a:rect b="b" l="l" r="r" t="t"/>
            <a:pathLst>
              <a:path extrusionOk="0" h="10794"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4" name="Google Shape;864;p40"/>
          <p:cNvSpPr/>
          <p:nvPr/>
        </p:nvSpPr>
        <p:spPr>
          <a:xfrm>
            <a:off x="8278812" y="1952625"/>
            <a:ext cx="0" cy="9525"/>
          </a:xfrm>
          <a:custGeom>
            <a:rect b="b" l="l" r="r" t="t"/>
            <a:pathLst>
              <a:path extrusionOk="0" h="9525" w="120000">
                <a:moveTo>
                  <a:pt x="0" y="4571"/>
                </a:moveTo>
                <a:lnTo>
                  <a:pt x="0" y="4571"/>
                </a:lnTo>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5" name="Google Shape;865;p40"/>
          <p:cNvSpPr/>
          <p:nvPr/>
        </p:nvSpPr>
        <p:spPr>
          <a:xfrm>
            <a:off x="8194675" y="1952625"/>
            <a:ext cx="84137" cy="20637"/>
          </a:xfrm>
          <a:custGeom>
            <a:rect b="b" l="l" r="r" t="t"/>
            <a:pathLst>
              <a:path extrusionOk="0" h="20319" w="62864">
                <a:moveTo>
                  <a:pt x="62484" y="19812"/>
                </a:moveTo>
                <a:lnTo>
                  <a:pt x="0" y="9144"/>
                </a:lnTo>
                <a:lnTo>
                  <a:pt x="62484" y="0"/>
                </a:lnTo>
                <a:lnTo>
                  <a:pt x="62484" y="1981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6" name="Google Shape;866;p40"/>
          <p:cNvSpPr/>
          <p:nvPr/>
        </p:nvSpPr>
        <p:spPr>
          <a:xfrm>
            <a:off x="8194675" y="1952625"/>
            <a:ext cx="84137" cy="20637"/>
          </a:xfrm>
          <a:custGeom>
            <a:rect b="b" l="l" r="r" t="t"/>
            <a:pathLst>
              <a:path extrusionOk="0" h="20319" w="62864">
                <a:moveTo>
                  <a:pt x="62483" y="0"/>
                </a:moveTo>
                <a:lnTo>
                  <a:pt x="0" y="9143"/>
                </a:lnTo>
                <a:lnTo>
                  <a:pt x="62483" y="19811"/>
                </a:lnTo>
                <a:lnTo>
                  <a:pt x="62483" y="9143"/>
                </a:lnTo>
                <a:lnTo>
                  <a:pt x="62483"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7" name="Google Shape;867;p40"/>
          <p:cNvSpPr/>
          <p:nvPr/>
        </p:nvSpPr>
        <p:spPr>
          <a:xfrm>
            <a:off x="8278812" y="1962150"/>
            <a:ext cx="839787" cy="0"/>
          </a:xfrm>
          <a:custGeom>
            <a:rect b="b" l="l" r="r" t="t"/>
            <a:pathLst>
              <a:path extrusionOk="0" h="120000" w="629920">
                <a:moveTo>
                  <a:pt x="0" y="0"/>
                </a:moveTo>
                <a:lnTo>
                  <a:pt x="629411"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8" name="Google Shape;868;p40"/>
          <p:cNvSpPr/>
          <p:nvPr/>
        </p:nvSpPr>
        <p:spPr>
          <a:xfrm>
            <a:off x="8194675" y="2603500"/>
            <a:ext cx="84137" cy="19050"/>
          </a:xfrm>
          <a:custGeom>
            <a:rect b="b" l="l" r="r" t="t"/>
            <a:pathLst>
              <a:path extrusionOk="0" h="20319" w="62864">
                <a:moveTo>
                  <a:pt x="62483" y="0"/>
                </a:moveTo>
                <a:lnTo>
                  <a:pt x="0" y="19811"/>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9" name="Google Shape;869;p40"/>
          <p:cNvSpPr/>
          <p:nvPr/>
        </p:nvSpPr>
        <p:spPr>
          <a:xfrm>
            <a:off x="8194675" y="2622550"/>
            <a:ext cx="84137" cy="11112"/>
          </a:xfrm>
          <a:custGeom>
            <a:rect b="b" l="l" r="r" t="t"/>
            <a:pathLst>
              <a:path extrusionOk="0" h="10794" w="62864">
                <a:moveTo>
                  <a:pt x="0" y="0"/>
                </a:moveTo>
                <a:lnTo>
                  <a:pt x="62483"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0" name="Google Shape;870;p40"/>
          <p:cNvSpPr/>
          <p:nvPr/>
        </p:nvSpPr>
        <p:spPr>
          <a:xfrm>
            <a:off x="8278812" y="2622550"/>
            <a:ext cx="0" cy="11112"/>
          </a:xfrm>
          <a:custGeom>
            <a:rect b="b" l="l" r="r" t="t"/>
            <a:pathLst>
              <a:path extrusionOk="0" h="10794"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1" name="Google Shape;871;p40"/>
          <p:cNvSpPr/>
          <p:nvPr/>
        </p:nvSpPr>
        <p:spPr>
          <a:xfrm>
            <a:off x="8278812" y="2603500"/>
            <a:ext cx="0" cy="19050"/>
          </a:xfrm>
          <a:custGeom>
            <a:rect b="b" l="l" r="r" t="t"/>
            <a:pathLst>
              <a:path extrusionOk="0" h="20319" w="120000">
                <a:moveTo>
                  <a:pt x="0" y="9905"/>
                </a:moveTo>
                <a:lnTo>
                  <a:pt x="0" y="9905"/>
                </a:lnTo>
              </a:path>
            </a:pathLst>
          </a:custGeom>
          <a:noFill/>
          <a:ln cap="flat" cmpd="sng" w="198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2" name="Google Shape;872;p40"/>
          <p:cNvSpPr/>
          <p:nvPr/>
        </p:nvSpPr>
        <p:spPr>
          <a:xfrm>
            <a:off x="8194675" y="2603500"/>
            <a:ext cx="84137" cy="30162"/>
          </a:xfrm>
          <a:custGeom>
            <a:rect b="b" l="l" r="r" t="t"/>
            <a:pathLst>
              <a:path extrusionOk="0" h="30480" w="62864">
                <a:moveTo>
                  <a:pt x="62484" y="30480"/>
                </a:moveTo>
                <a:lnTo>
                  <a:pt x="0" y="19812"/>
                </a:lnTo>
                <a:lnTo>
                  <a:pt x="62484" y="0"/>
                </a:lnTo>
                <a:lnTo>
                  <a:pt x="62484" y="3048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3" name="Google Shape;873;p40"/>
          <p:cNvSpPr/>
          <p:nvPr/>
        </p:nvSpPr>
        <p:spPr>
          <a:xfrm>
            <a:off x="8194675" y="2603500"/>
            <a:ext cx="84137" cy="30162"/>
          </a:xfrm>
          <a:custGeom>
            <a:rect b="b" l="l" r="r" t="t"/>
            <a:pathLst>
              <a:path extrusionOk="0" h="30480" w="62864">
                <a:moveTo>
                  <a:pt x="62483" y="0"/>
                </a:moveTo>
                <a:lnTo>
                  <a:pt x="0" y="19811"/>
                </a:lnTo>
                <a:lnTo>
                  <a:pt x="62483" y="30479"/>
                </a:lnTo>
                <a:lnTo>
                  <a:pt x="62483" y="19811"/>
                </a:lnTo>
                <a:lnTo>
                  <a:pt x="62483"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4" name="Google Shape;874;p40"/>
          <p:cNvSpPr/>
          <p:nvPr/>
        </p:nvSpPr>
        <p:spPr>
          <a:xfrm>
            <a:off x="8278812" y="2622550"/>
            <a:ext cx="839787" cy="0"/>
          </a:xfrm>
          <a:custGeom>
            <a:rect b="b" l="l" r="r" t="t"/>
            <a:pathLst>
              <a:path extrusionOk="0" h="120000" w="629920">
                <a:moveTo>
                  <a:pt x="0" y="0"/>
                </a:moveTo>
                <a:lnTo>
                  <a:pt x="629411"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5" name="Google Shape;875;p40"/>
          <p:cNvSpPr/>
          <p:nvPr/>
        </p:nvSpPr>
        <p:spPr>
          <a:xfrm>
            <a:off x="10012362" y="1962150"/>
            <a:ext cx="96837" cy="20637"/>
          </a:xfrm>
          <a:custGeom>
            <a:rect b="b" l="l" r="r" t="t"/>
            <a:pathLst>
              <a:path extrusionOk="0" h="21589" w="73659">
                <a:moveTo>
                  <a:pt x="73151" y="0"/>
                </a:moveTo>
                <a:lnTo>
                  <a:pt x="0" y="2133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6" name="Google Shape;876;p40"/>
          <p:cNvSpPr/>
          <p:nvPr/>
        </p:nvSpPr>
        <p:spPr>
          <a:xfrm>
            <a:off x="10012362" y="1982787"/>
            <a:ext cx="96837" cy="11112"/>
          </a:xfrm>
          <a:custGeom>
            <a:rect b="b" l="l" r="r" t="t"/>
            <a:pathLst>
              <a:path extrusionOk="0" h="10794" w="73659">
                <a:moveTo>
                  <a:pt x="0" y="0"/>
                </a:moveTo>
                <a:lnTo>
                  <a:pt x="73151"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7" name="Google Shape;877;p40"/>
          <p:cNvSpPr/>
          <p:nvPr/>
        </p:nvSpPr>
        <p:spPr>
          <a:xfrm>
            <a:off x="10109200" y="1962150"/>
            <a:ext cx="0" cy="31750"/>
          </a:xfrm>
          <a:custGeom>
            <a:rect b="b" l="l" r="r" t="t"/>
            <a:pathLst>
              <a:path extrusionOk="0" h="32385" w="120000">
                <a:moveTo>
                  <a:pt x="0" y="32003"/>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8" name="Google Shape;878;p40"/>
          <p:cNvSpPr/>
          <p:nvPr/>
        </p:nvSpPr>
        <p:spPr>
          <a:xfrm>
            <a:off x="10012362" y="1962150"/>
            <a:ext cx="96837" cy="31750"/>
          </a:xfrm>
          <a:custGeom>
            <a:rect b="b" l="l" r="r" t="t"/>
            <a:pathLst>
              <a:path extrusionOk="0" h="32385" w="73659">
                <a:moveTo>
                  <a:pt x="73152" y="32004"/>
                </a:moveTo>
                <a:lnTo>
                  <a:pt x="0" y="21336"/>
                </a:lnTo>
                <a:lnTo>
                  <a:pt x="73152" y="0"/>
                </a:lnTo>
                <a:lnTo>
                  <a:pt x="73152" y="3200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9" name="Google Shape;879;p40"/>
          <p:cNvSpPr/>
          <p:nvPr/>
        </p:nvSpPr>
        <p:spPr>
          <a:xfrm>
            <a:off x="10012362" y="1962150"/>
            <a:ext cx="96837" cy="31750"/>
          </a:xfrm>
          <a:custGeom>
            <a:rect b="b" l="l" r="r" t="t"/>
            <a:pathLst>
              <a:path extrusionOk="0" h="32385" w="73659">
                <a:moveTo>
                  <a:pt x="73151" y="0"/>
                </a:moveTo>
                <a:lnTo>
                  <a:pt x="0" y="21335"/>
                </a:lnTo>
                <a:lnTo>
                  <a:pt x="73151" y="32003"/>
                </a:lnTo>
                <a:lnTo>
                  <a:pt x="73151" y="21335"/>
                </a:lnTo>
                <a:lnTo>
                  <a:pt x="73151"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0" name="Google Shape;880;p40"/>
          <p:cNvSpPr/>
          <p:nvPr/>
        </p:nvSpPr>
        <p:spPr>
          <a:xfrm>
            <a:off x="10109200" y="1982787"/>
            <a:ext cx="441325" cy="0"/>
          </a:xfrm>
          <a:custGeom>
            <a:rect b="b" l="l" r="r" t="t"/>
            <a:pathLst>
              <a:path extrusionOk="0" h="120000" w="330834">
                <a:moveTo>
                  <a:pt x="0" y="0"/>
                </a:moveTo>
                <a:lnTo>
                  <a:pt x="330707"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1" name="Google Shape;881;p40"/>
          <p:cNvSpPr/>
          <p:nvPr/>
        </p:nvSpPr>
        <p:spPr>
          <a:xfrm>
            <a:off x="10012362" y="2498725"/>
            <a:ext cx="96837" cy="11112"/>
          </a:xfrm>
          <a:custGeom>
            <a:rect b="b" l="l" r="r" t="t"/>
            <a:pathLst>
              <a:path extrusionOk="0" h="10794" w="73659">
                <a:moveTo>
                  <a:pt x="73151" y="0"/>
                </a:moveTo>
                <a:lnTo>
                  <a:pt x="0"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2" name="Google Shape;882;p40"/>
          <p:cNvSpPr/>
          <p:nvPr/>
        </p:nvSpPr>
        <p:spPr>
          <a:xfrm>
            <a:off x="10012362" y="2509837"/>
            <a:ext cx="96837" cy="11112"/>
          </a:xfrm>
          <a:custGeom>
            <a:rect b="b" l="l" r="r" t="t"/>
            <a:pathLst>
              <a:path extrusionOk="0" h="10794" w="73659">
                <a:moveTo>
                  <a:pt x="0" y="0"/>
                </a:moveTo>
                <a:lnTo>
                  <a:pt x="73151"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3" name="Google Shape;883;p40"/>
          <p:cNvSpPr/>
          <p:nvPr/>
        </p:nvSpPr>
        <p:spPr>
          <a:xfrm>
            <a:off x="10109200" y="2509837"/>
            <a:ext cx="0" cy="11112"/>
          </a:xfrm>
          <a:custGeom>
            <a:rect b="b" l="l" r="r" t="t"/>
            <a:pathLst>
              <a:path extrusionOk="0" h="10794"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4" name="Google Shape;884;p40"/>
          <p:cNvSpPr/>
          <p:nvPr/>
        </p:nvSpPr>
        <p:spPr>
          <a:xfrm>
            <a:off x="10109200" y="2498725"/>
            <a:ext cx="0" cy="11112"/>
          </a:xfrm>
          <a:custGeom>
            <a:rect b="b" l="l" r="r" t="t"/>
            <a:pathLst>
              <a:path extrusionOk="0" h="10794"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5" name="Google Shape;885;p40"/>
          <p:cNvSpPr/>
          <p:nvPr/>
        </p:nvSpPr>
        <p:spPr>
          <a:xfrm>
            <a:off x="10012362" y="2498725"/>
            <a:ext cx="96837" cy="22225"/>
          </a:xfrm>
          <a:custGeom>
            <a:rect b="b" l="l" r="r" t="t"/>
            <a:pathLst>
              <a:path extrusionOk="0" h="21589" w="73659">
                <a:moveTo>
                  <a:pt x="73152" y="21336"/>
                </a:moveTo>
                <a:lnTo>
                  <a:pt x="0" y="10668"/>
                </a:lnTo>
                <a:lnTo>
                  <a:pt x="73152" y="0"/>
                </a:lnTo>
                <a:lnTo>
                  <a:pt x="73152" y="213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6" name="Google Shape;886;p40"/>
          <p:cNvSpPr/>
          <p:nvPr/>
        </p:nvSpPr>
        <p:spPr>
          <a:xfrm>
            <a:off x="10012362" y="2498725"/>
            <a:ext cx="96837" cy="22225"/>
          </a:xfrm>
          <a:custGeom>
            <a:rect b="b" l="l" r="r" t="t"/>
            <a:pathLst>
              <a:path extrusionOk="0" h="21589" w="73659">
                <a:moveTo>
                  <a:pt x="73151" y="0"/>
                </a:moveTo>
                <a:lnTo>
                  <a:pt x="0" y="10667"/>
                </a:lnTo>
                <a:lnTo>
                  <a:pt x="73151" y="21335"/>
                </a:lnTo>
                <a:lnTo>
                  <a:pt x="73151" y="10667"/>
                </a:lnTo>
                <a:lnTo>
                  <a:pt x="73151"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7" name="Google Shape;887;p40"/>
          <p:cNvSpPr/>
          <p:nvPr/>
        </p:nvSpPr>
        <p:spPr>
          <a:xfrm>
            <a:off x="10109200" y="2509837"/>
            <a:ext cx="441325" cy="0"/>
          </a:xfrm>
          <a:custGeom>
            <a:rect b="b" l="l" r="r" t="t"/>
            <a:pathLst>
              <a:path extrusionOk="0" h="120000" w="330834">
                <a:moveTo>
                  <a:pt x="0" y="0"/>
                </a:moveTo>
                <a:lnTo>
                  <a:pt x="330707"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8" name="Google Shape;888;p40"/>
          <p:cNvSpPr/>
          <p:nvPr/>
        </p:nvSpPr>
        <p:spPr>
          <a:xfrm>
            <a:off x="10452100" y="3575050"/>
            <a:ext cx="84137" cy="9525"/>
          </a:xfrm>
          <a:custGeom>
            <a:rect b="b" l="l" r="r" t="t"/>
            <a:pathLst>
              <a:path extrusionOk="0" h="9525" w="62865">
                <a:moveTo>
                  <a:pt x="0" y="9143"/>
                </a:moveTo>
                <a:lnTo>
                  <a:pt x="62483"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9" name="Google Shape;889;p40"/>
          <p:cNvSpPr/>
          <p:nvPr/>
        </p:nvSpPr>
        <p:spPr>
          <a:xfrm>
            <a:off x="10452100" y="3554412"/>
            <a:ext cx="84137" cy="20637"/>
          </a:xfrm>
          <a:custGeom>
            <a:rect b="b" l="l" r="r" t="t"/>
            <a:pathLst>
              <a:path extrusionOk="0" h="21589" w="62865">
                <a:moveTo>
                  <a:pt x="62483" y="21335"/>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0" name="Google Shape;890;p40"/>
          <p:cNvSpPr/>
          <p:nvPr/>
        </p:nvSpPr>
        <p:spPr>
          <a:xfrm>
            <a:off x="10452100" y="3554412"/>
            <a:ext cx="0" cy="30162"/>
          </a:xfrm>
          <a:custGeom>
            <a:rect b="b" l="l" r="r" t="t"/>
            <a:pathLst>
              <a:path extrusionOk="0" h="30479" w="120000">
                <a:moveTo>
                  <a:pt x="0" y="30479"/>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1" name="Google Shape;891;p40"/>
          <p:cNvSpPr/>
          <p:nvPr/>
        </p:nvSpPr>
        <p:spPr>
          <a:xfrm>
            <a:off x="10452100" y="3554412"/>
            <a:ext cx="84137" cy="30162"/>
          </a:xfrm>
          <a:custGeom>
            <a:rect b="b" l="l" r="r" t="t"/>
            <a:pathLst>
              <a:path extrusionOk="0" h="30479" w="62865">
                <a:moveTo>
                  <a:pt x="0" y="30480"/>
                </a:moveTo>
                <a:lnTo>
                  <a:pt x="0" y="0"/>
                </a:lnTo>
                <a:lnTo>
                  <a:pt x="62484" y="21336"/>
                </a:lnTo>
                <a:lnTo>
                  <a:pt x="0" y="3048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2" name="Google Shape;892;p40"/>
          <p:cNvSpPr/>
          <p:nvPr/>
        </p:nvSpPr>
        <p:spPr>
          <a:xfrm>
            <a:off x="10452100" y="3554412"/>
            <a:ext cx="84137" cy="30162"/>
          </a:xfrm>
          <a:custGeom>
            <a:rect b="b" l="l" r="r" t="t"/>
            <a:pathLst>
              <a:path extrusionOk="0" h="30479" w="62865">
                <a:moveTo>
                  <a:pt x="0" y="30479"/>
                </a:moveTo>
                <a:lnTo>
                  <a:pt x="62483" y="21335"/>
                </a:lnTo>
                <a:lnTo>
                  <a:pt x="0" y="0"/>
                </a:lnTo>
                <a:lnTo>
                  <a:pt x="0" y="21335"/>
                </a:lnTo>
                <a:lnTo>
                  <a:pt x="0" y="30479"/>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3" name="Google Shape;893;p40"/>
          <p:cNvSpPr/>
          <p:nvPr/>
        </p:nvSpPr>
        <p:spPr>
          <a:xfrm>
            <a:off x="9929812" y="3575050"/>
            <a:ext cx="522287" cy="0"/>
          </a:xfrm>
          <a:custGeom>
            <a:rect b="b" l="l" r="r" t="t"/>
            <a:pathLst>
              <a:path extrusionOk="0" h="120000" w="391795">
                <a:moveTo>
                  <a:pt x="391667"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4" name="Google Shape;894;p40"/>
          <p:cNvSpPr/>
          <p:nvPr/>
        </p:nvSpPr>
        <p:spPr>
          <a:xfrm>
            <a:off x="10012362" y="5062537"/>
            <a:ext cx="96837" cy="11112"/>
          </a:xfrm>
          <a:custGeom>
            <a:rect b="b" l="l" r="r" t="t"/>
            <a:pathLst>
              <a:path extrusionOk="0" h="10795" w="73659">
                <a:moveTo>
                  <a:pt x="73151" y="0"/>
                </a:moveTo>
                <a:lnTo>
                  <a:pt x="0"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5" name="Google Shape;895;p40"/>
          <p:cNvSpPr/>
          <p:nvPr/>
        </p:nvSpPr>
        <p:spPr>
          <a:xfrm>
            <a:off x="10012362" y="5073650"/>
            <a:ext cx="96837" cy="11112"/>
          </a:xfrm>
          <a:custGeom>
            <a:rect b="b" l="l" r="r" t="t"/>
            <a:pathLst>
              <a:path extrusionOk="0" h="10795" w="73659">
                <a:moveTo>
                  <a:pt x="0" y="0"/>
                </a:moveTo>
                <a:lnTo>
                  <a:pt x="73151"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6" name="Google Shape;896;p40"/>
          <p:cNvSpPr/>
          <p:nvPr/>
        </p:nvSpPr>
        <p:spPr>
          <a:xfrm>
            <a:off x="10109200" y="5073650"/>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7" name="Google Shape;897;p40"/>
          <p:cNvSpPr/>
          <p:nvPr/>
        </p:nvSpPr>
        <p:spPr>
          <a:xfrm>
            <a:off x="10109200" y="5062537"/>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40"/>
          <p:cNvSpPr/>
          <p:nvPr/>
        </p:nvSpPr>
        <p:spPr>
          <a:xfrm>
            <a:off x="10012362" y="5062537"/>
            <a:ext cx="96837" cy="22225"/>
          </a:xfrm>
          <a:custGeom>
            <a:rect b="b" l="l" r="r" t="t"/>
            <a:pathLst>
              <a:path extrusionOk="0" h="21589" w="73659">
                <a:moveTo>
                  <a:pt x="73152" y="21336"/>
                </a:moveTo>
                <a:lnTo>
                  <a:pt x="0" y="10668"/>
                </a:lnTo>
                <a:lnTo>
                  <a:pt x="73152" y="0"/>
                </a:lnTo>
                <a:lnTo>
                  <a:pt x="73152" y="213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40"/>
          <p:cNvSpPr/>
          <p:nvPr/>
        </p:nvSpPr>
        <p:spPr>
          <a:xfrm>
            <a:off x="10012362" y="5062537"/>
            <a:ext cx="96837" cy="22225"/>
          </a:xfrm>
          <a:custGeom>
            <a:rect b="b" l="l" r="r" t="t"/>
            <a:pathLst>
              <a:path extrusionOk="0" h="21589" w="73659">
                <a:moveTo>
                  <a:pt x="73151" y="0"/>
                </a:moveTo>
                <a:lnTo>
                  <a:pt x="0" y="10667"/>
                </a:lnTo>
                <a:lnTo>
                  <a:pt x="73151" y="21335"/>
                </a:lnTo>
                <a:lnTo>
                  <a:pt x="73151" y="10667"/>
                </a:lnTo>
                <a:lnTo>
                  <a:pt x="73151"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0" name="Google Shape;900;p40"/>
          <p:cNvSpPr/>
          <p:nvPr/>
        </p:nvSpPr>
        <p:spPr>
          <a:xfrm>
            <a:off x="10109200" y="5073650"/>
            <a:ext cx="441325" cy="0"/>
          </a:xfrm>
          <a:custGeom>
            <a:rect b="b" l="l" r="r" t="t"/>
            <a:pathLst>
              <a:path extrusionOk="0" h="120000" w="330834">
                <a:moveTo>
                  <a:pt x="0" y="0"/>
                </a:moveTo>
                <a:lnTo>
                  <a:pt x="330707"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1" name="Google Shape;901;p40"/>
          <p:cNvSpPr/>
          <p:nvPr/>
        </p:nvSpPr>
        <p:spPr>
          <a:xfrm>
            <a:off x="8194675" y="5103812"/>
            <a:ext cx="84137" cy="22225"/>
          </a:xfrm>
          <a:custGeom>
            <a:rect b="b" l="l" r="r" t="t"/>
            <a:pathLst>
              <a:path extrusionOk="0" h="21589" w="62864">
                <a:moveTo>
                  <a:pt x="62483" y="0"/>
                </a:moveTo>
                <a:lnTo>
                  <a:pt x="0" y="2133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2" name="Google Shape;902;p40"/>
          <p:cNvSpPr/>
          <p:nvPr/>
        </p:nvSpPr>
        <p:spPr>
          <a:xfrm>
            <a:off x="8194675" y="5124450"/>
            <a:ext cx="84137" cy="11112"/>
          </a:xfrm>
          <a:custGeom>
            <a:rect b="b" l="l" r="r" t="t"/>
            <a:pathLst>
              <a:path extrusionOk="0" h="10795" w="62864">
                <a:moveTo>
                  <a:pt x="0" y="0"/>
                </a:moveTo>
                <a:lnTo>
                  <a:pt x="62483"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3" name="Google Shape;903;p40"/>
          <p:cNvSpPr/>
          <p:nvPr/>
        </p:nvSpPr>
        <p:spPr>
          <a:xfrm>
            <a:off x="8278812" y="5103812"/>
            <a:ext cx="0" cy="31750"/>
          </a:xfrm>
          <a:custGeom>
            <a:rect b="b" l="l" r="r" t="t"/>
            <a:pathLst>
              <a:path extrusionOk="0" h="32385" w="120000">
                <a:moveTo>
                  <a:pt x="0" y="32003"/>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4" name="Google Shape;904;p40"/>
          <p:cNvSpPr/>
          <p:nvPr/>
        </p:nvSpPr>
        <p:spPr>
          <a:xfrm>
            <a:off x="8194675" y="5103812"/>
            <a:ext cx="84137" cy="31750"/>
          </a:xfrm>
          <a:custGeom>
            <a:rect b="b" l="l" r="r" t="t"/>
            <a:pathLst>
              <a:path extrusionOk="0" h="32385" w="62864">
                <a:moveTo>
                  <a:pt x="62484" y="32004"/>
                </a:moveTo>
                <a:lnTo>
                  <a:pt x="0" y="21336"/>
                </a:lnTo>
                <a:lnTo>
                  <a:pt x="62484" y="0"/>
                </a:lnTo>
                <a:lnTo>
                  <a:pt x="62484" y="3200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5" name="Google Shape;905;p40"/>
          <p:cNvSpPr/>
          <p:nvPr/>
        </p:nvSpPr>
        <p:spPr>
          <a:xfrm>
            <a:off x="8194675" y="5103812"/>
            <a:ext cx="84137" cy="31750"/>
          </a:xfrm>
          <a:custGeom>
            <a:rect b="b" l="l" r="r" t="t"/>
            <a:pathLst>
              <a:path extrusionOk="0" h="32385" w="62864">
                <a:moveTo>
                  <a:pt x="62483" y="0"/>
                </a:moveTo>
                <a:lnTo>
                  <a:pt x="0" y="21335"/>
                </a:lnTo>
                <a:lnTo>
                  <a:pt x="62483" y="32003"/>
                </a:lnTo>
                <a:lnTo>
                  <a:pt x="62483" y="21335"/>
                </a:lnTo>
                <a:lnTo>
                  <a:pt x="62483"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6" name="Google Shape;906;p40"/>
          <p:cNvSpPr/>
          <p:nvPr/>
        </p:nvSpPr>
        <p:spPr>
          <a:xfrm>
            <a:off x="8278812" y="5124450"/>
            <a:ext cx="839787" cy="0"/>
          </a:xfrm>
          <a:custGeom>
            <a:rect b="b" l="l" r="r" t="t"/>
            <a:pathLst>
              <a:path extrusionOk="0" h="120000" w="629920">
                <a:moveTo>
                  <a:pt x="0" y="0"/>
                </a:moveTo>
                <a:lnTo>
                  <a:pt x="629411"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7" name="Google Shape;907;p40"/>
          <p:cNvSpPr/>
          <p:nvPr/>
        </p:nvSpPr>
        <p:spPr>
          <a:xfrm>
            <a:off x="9088437" y="3790950"/>
            <a:ext cx="84137" cy="11112"/>
          </a:xfrm>
          <a:custGeom>
            <a:rect b="b" l="l" r="r" t="t"/>
            <a:pathLst>
              <a:path extrusionOk="0" h="10795" w="62865">
                <a:moveTo>
                  <a:pt x="0" y="10667"/>
                </a:moveTo>
                <a:lnTo>
                  <a:pt x="62483"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8" name="Google Shape;908;p40"/>
          <p:cNvSpPr/>
          <p:nvPr/>
        </p:nvSpPr>
        <p:spPr>
          <a:xfrm>
            <a:off x="9088437" y="3781425"/>
            <a:ext cx="84137" cy="11112"/>
          </a:xfrm>
          <a:custGeom>
            <a:rect b="b" l="l" r="r" t="t"/>
            <a:pathLst>
              <a:path extrusionOk="0" h="10795" w="62865">
                <a:moveTo>
                  <a:pt x="62483" y="10667"/>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9" name="Google Shape;909;p40"/>
          <p:cNvSpPr/>
          <p:nvPr/>
        </p:nvSpPr>
        <p:spPr>
          <a:xfrm>
            <a:off x="9088437" y="3781425"/>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0" name="Google Shape;910;p40"/>
          <p:cNvSpPr/>
          <p:nvPr/>
        </p:nvSpPr>
        <p:spPr>
          <a:xfrm>
            <a:off x="9088437" y="3790950"/>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1" name="Google Shape;911;p40"/>
          <p:cNvSpPr/>
          <p:nvPr/>
        </p:nvSpPr>
        <p:spPr>
          <a:xfrm>
            <a:off x="9088437" y="3781425"/>
            <a:ext cx="84137" cy="20637"/>
          </a:xfrm>
          <a:custGeom>
            <a:rect b="b" l="l" r="r" t="t"/>
            <a:pathLst>
              <a:path extrusionOk="0" h="21589" w="62865">
                <a:moveTo>
                  <a:pt x="0" y="21336"/>
                </a:moveTo>
                <a:lnTo>
                  <a:pt x="0" y="0"/>
                </a:lnTo>
                <a:lnTo>
                  <a:pt x="62484" y="10668"/>
                </a:lnTo>
                <a:lnTo>
                  <a:pt x="0" y="213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2" name="Google Shape;912;p40"/>
          <p:cNvSpPr/>
          <p:nvPr/>
        </p:nvSpPr>
        <p:spPr>
          <a:xfrm>
            <a:off x="9088437" y="3781425"/>
            <a:ext cx="84137" cy="20637"/>
          </a:xfrm>
          <a:custGeom>
            <a:rect b="b" l="l" r="r" t="t"/>
            <a:pathLst>
              <a:path extrusionOk="0" h="21589" w="62865">
                <a:moveTo>
                  <a:pt x="0" y="21335"/>
                </a:moveTo>
                <a:lnTo>
                  <a:pt x="62483" y="10667"/>
                </a:lnTo>
                <a:lnTo>
                  <a:pt x="0" y="0"/>
                </a:lnTo>
                <a:lnTo>
                  <a:pt x="0" y="10667"/>
                </a:lnTo>
                <a:lnTo>
                  <a:pt x="0" y="21335"/>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3" name="Google Shape;913;p40"/>
          <p:cNvSpPr/>
          <p:nvPr/>
        </p:nvSpPr>
        <p:spPr>
          <a:xfrm>
            <a:off x="8166100" y="3790950"/>
            <a:ext cx="923925" cy="0"/>
          </a:xfrm>
          <a:custGeom>
            <a:rect b="b" l="l" r="r" t="t"/>
            <a:pathLst>
              <a:path extrusionOk="0" h="120000" w="692150">
                <a:moveTo>
                  <a:pt x="691895"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4" name="Google Shape;914;p40"/>
          <p:cNvSpPr/>
          <p:nvPr/>
        </p:nvSpPr>
        <p:spPr>
          <a:xfrm>
            <a:off x="9088437" y="3346450"/>
            <a:ext cx="84137" cy="22225"/>
          </a:xfrm>
          <a:custGeom>
            <a:rect b="b" l="l" r="r" t="t"/>
            <a:pathLst>
              <a:path extrusionOk="0" h="21589" w="62865">
                <a:moveTo>
                  <a:pt x="0" y="21335"/>
                </a:moveTo>
                <a:lnTo>
                  <a:pt x="62483"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5" name="Google Shape;915;p40"/>
          <p:cNvSpPr/>
          <p:nvPr/>
        </p:nvSpPr>
        <p:spPr>
          <a:xfrm>
            <a:off x="9088437" y="3336925"/>
            <a:ext cx="84137" cy="9525"/>
          </a:xfrm>
          <a:custGeom>
            <a:rect b="b" l="l" r="r" t="t"/>
            <a:pathLst>
              <a:path extrusionOk="0" h="9525" w="62865">
                <a:moveTo>
                  <a:pt x="62483" y="9143"/>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6" name="Google Shape;916;p40"/>
          <p:cNvSpPr/>
          <p:nvPr/>
        </p:nvSpPr>
        <p:spPr>
          <a:xfrm>
            <a:off x="9088437" y="3336925"/>
            <a:ext cx="0" cy="31750"/>
          </a:xfrm>
          <a:custGeom>
            <a:rect b="b" l="l" r="r" t="t"/>
            <a:pathLst>
              <a:path extrusionOk="0" h="30479" w="120000">
                <a:moveTo>
                  <a:pt x="0" y="30479"/>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7" name="Google Shape;917;p40"/>
          <p:cNvSpPr/>
          <p:nvPr/>
        </p:nvSpPr>
        <p:spPr>
          <a:xfrm>
            <a:off x="9088437" y="3336925"/>
            <a:ext cx="84137" cy="31750"/>
          </a:xfrm>
          <a:custGeom>
            <a:rect b="b" l="l" r="r" t="t"/>
            <a:pathLst>
              <a:path extrusionOk="0" h="30479" w="62865">
                <a:moveTo>
                  <a:pt x="0" y="30480"/>
                </a:moveTo>
                <a:lnTo>
                  <a:pt x="0" y="0"/>
                </a:lnTo>
                <a:lnTo>
                  <a:pt x="62484" y="9144"/>
                </a:lnTo>
                <a:lnTo>
                  <a:pt x="0" y="3048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8" name="Google Shape;918;p40"/>
          <p:cNvSpPr/>
          <p:nvPr/>
        </p:nvSpPr>
        <p:spPr>
          <a:xfrm>
            <a:off x="9088437" y="3336925"/>
            <a:ext cx="84137" cy="31750"/>
          </a:xfrm>
          <a:custGeom>
            <a:rect b="b" l="l" r="r" t="t"/>
            <a:pathLst>
              <a:path extrusionOk="0" h="30479" w="62865">
                <a:moveTo>
                  <a:pt x="0" y="30479"/>
                </a:moveTo>
                <a:lnTo>
                  <a:pt x="62483" y="9143"/>
                </a:lnTo>
                <a:lnTo>
                  <a:pt x="0" y="0"/>
                </a:lnTo>
                <a:lnTo>
                  <a:pt x="0" y="9143"/>
                </a:lnTo>
                <a:lnTo>
                  <a:pt x="0" y="30479"/>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9" name="Google Shape;919;p40"/>
          <p:cNvSpPr/>
          <p:nvPr/>
        </p:nvSpPr>
        <p:spPr>
          <a:xfrm>
            <a:off x="8869362" y="3346450"/>
            <a:ext cx="220662" cy="0"/>
          </a:xfrm>
          <a:custGeom>
            <a:rect b="b" l="l" r="r" t="t"/>
            <a:pathLst>
              <a:path extrusionOk="0" h="120000" w="165100">
                <a:moveTo>
                  <a:pt x="164591"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0" name="Google Shape;920;p40"/>
          <p:cNvSpPr/>
          <p:nvPr/>
        </p:nvSpPr>
        <p:spPr>
          <a:xfrm>
            <a:off x="7600950" y="5010150"/>
            <a:ext cx="98425" cy="22225"/>
          </a:xfrm>
          <a:custGeom>
            <a:rect b="b" l="l" r="r" t="t"/>
            <a:pathLst>
              <a:path extrusionOk="0" h="21589" w="73660">
                <a:moveTo>
                  <a:pt x="73151" y="0"/>
                </a:moveTo>
                <a:lnTo>
                  <a:pt x="0" y="21335"/>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1" name="Google Shape;921;p40"/>
          <p:cNvSpPr/>
          <p:nvPr/>
        </p:nvSpPr>
        <p:spPr>
          <a:xfrm>
            <a:off x="7600950" y="5032375"/>
            <a:ext cx="98425" cy="11112"/>
          </a:xfrm>
          <a:custGeom>
            <a:rect b="b" l="l" r="r" t="t"/>
            <a:pathLst>
              <a:path extrusionOk="0" h="10795" w="73660">
                <a:moveTo>
                  <a:pt x="0" y="0"/>
                </a:moveTo>
                <a:lnTo>
                  <a:pt x="73151"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2" name="Google Shape;922;p40"/>
          <p:cNvSpPr/>
          <p:nvPr/>
        </p:nvSpPr>
        <p:spPr>
          <a:xfrm>
            <a:off x="7699375" y="5010150"/>
            <a:ext cx="0" cy="33337"/>
          </a:xfrm>
          <a:custGeom>
            <a:rect b="b" l="l" r="r" t="t"/>
            <a:pathLst>
              <a:path extrusionOk="0" h="32385" w="120000">
                <a:moveTo>
                  <a:pt x="0" y="32003"/>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3" name="Google Shape;923;p40"/>
          <p:cNvSpPr/>
          <p:nvPr/>
        </p:nvSpPr>
        <p:spPr>
          <a:xfrm>
            <a:off x="7600950" y="5010150"/>
            <a:ext cx="98425" cy="33337"/>
          </a:xfrm>
          <a:custGeom>
            <a:rect b="b" l="l" r="r" t="t"/>
            <a:pathLst>
              <a:path extrusionOk="0" h="32385" w="73660">
                <a:moveTo>
                  <a:pt x="73152" y="32004"/>
                </a:moveTo>
                <a:lnTo>
                  <a:pt x="0" y="21336"/>
                </a:lnTo>
                <a:lnTo>
                  <a:pt x="73152" y="0"/>
                </a:lnTo>
                <a:lnTo>
                  <a:pt x="73152" y="32004"/>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4" name="Google Shape;924;p40"/>
          <p:cNvSpPr/>
          <p:nvPr/>
        </p:nvSpPr>
        <p:spPr>
          <a:xfrm>
            <a:off x="7600950" y="5010150"/>
            <a:ext cx="98425" cy="33337"/>
          </a:xfrm>
          <a:custGeom>
            <a:rect b="b" l="l" r="r" t="t"/>
            <a:pathLst>
              <a:path extrusionOk="0" h="32385" w="73660">
                <a:moveTo>
                  <a:pt x="73151" y="0"/>
                </a:moveTo>
                <a:lnTo>
                  <a:pt x="0" y="21335"/>
                </a:lnTo>
                <a:lnTo>
                  <a:pt x="73151" y="32003"/>
                </a:lnTo>
                <a:lnTo>
                  <a:pt x="73151" y="21335"/>
                </a:lnTo>
                <a:lnTo>
                  <a:pt x="73151"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925" name="Google Shape;925;p40"/>
          <p:cNvGraphicFramePr/>
          <p:nvPr/>
        </p:nvGraphicFramePr>
        <p:xfrm>
          <a:off x="7581900" y="1517650"/>
          <a:ext cx="3000000" cy="3000000"/>
        </p:xfrm>
        <a:graphic>
          <a:graphicData uri="http://schemas.openxmlformats.org/drawingml/2006/table">
            <a:tbl>
              <a:tblPr>
                <a:noFill/>
                <a:tableStyleId>{98BCB4A6-4271-4D62-B350-92C961688B03}</a:tableStyleId>
              </a:tblPr>
              <a:tblGrid>
                <a:gridCol w="508000"/>
              </a:tblGrid>
              <a:tr h="8778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B cap="flat" cmpd="sng" w="12700">
                      <a:solidFill>
                        <a:srgbClr val="00FFFF"/>
                      </a:solidFill>
                      <a:prstDash val="solid"/>
                      <a:round/>
                      <a:headEnd len="sm" w="sm" type="none"/>
                      <a:tailEnd len="sm" w="sm" type="none"/>
                    </a:lnB>
                  </a:tcPr>
                </a:tc>
              </a:tr>
              <a:tr h="1146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7239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7635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765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tcPr>
                </a:tc>
              </a:tr>
            </a:tbl>
          </a:graphicData>
        </a:graphic>
      </p:graphicFrame>
      <p:sp>
        <p:nvSpPr>
          <p:cNvPr id="926" name="Google Shape;926;p40"/>
          <p:cNvSpPr/>
          <p:nvPr/>
        </p:nvSpPr>
        <p:spPr>
          <a:xfrm>
            <a:off x="8208962" y="5032375"/>
            <a:ext cx="908050" cy="0"/>
          </a:xfrm>
          <a:custGeom>
            <a:rect b="b" l="l" r="r" t="t"/>
            <a:pathLst>
              <a:path extrusionOk="0" h="120000" w="681354">
                <a:moveTo>
                  <a:pt x="681227" y="0"/>
                </a:moveTo>
                <a:lnTo>
                  <a:pt x="0"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7" name="Google Shape;927;p40"/>
          <p:cNvSpPr/>
          <p:nvPr/>
        </p:nvSpPr>
        <p:spPr>
          <a:xfrm>
            <a:off x="9558337" y="5165725"/>
            <a:ext cx="26987" cy="74612"/>
          </a:xfrm>
          <a:custGeom>
            <a:rect b="b" l="l" r="r" t="t"/>
            <a:pathLst>
              <a:path extrusionOk="0" h="73660" w="20320">
                <a:moveTo>
                  <a:pt x="19811" y="73151"/>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8" name="Google Shape;928;p40"/>
          <p:cNvSpPr/>
          <p:nvPr/>
        </p:nvSpPr>
        <p:spPr>
          <a:xfrm>
            <a:off x="9544050" y="5165725"/>
            <a:ext cx="14287" cy="74612"/>
          </a:xfrm>
          <a:custGeom>
            <a:rect b="b" l="l" r="r" t="t"/>
            <a:pathLst>
              <a:path extrusionOk="0" h="73660" w="10795">
                <a:moveTo>
                  <a:pt x="10667" y="0"/>
                </a:moveTo>
                <a:lnTo>
                  <a:pt x="0" y="73151"/>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9" name="Google Shape;929;p40"/>
          <p:cNvSpPr/>
          <p:nvPr/>
        </p:nvSpPr>
        <p:spPr>
          <a:xfrm>
            <a:off x="9544050" y="5238750"/>
            <a:ext cx="14287" cy="0"/>
          </a:xfrm>
          <a:custGeom>
            <a:rect b="b" l="l" r="r" t="t"/>
            <a:pathLst>
              <a:path extrusionOk="0" h="120000" w="10795">
                <a:moveTo>
                  <a:pt x="0" y="0"/>
                </a:moveTo>
                <a:lnTo>
                  <a:pt x="10667"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0" name="Google Shape;930;p40"/>
          <p:cNvSpPr/>
          <p:nvPr/>
        </p:nvSpPr>
        <p:spPr>
          <a:xfrm>
            <a:off x="9558337" y="5238750"/>
            <a:ext cx="26987" cy="0"/>
          </a:xfrm>
          <a:custGeom>
            <a:rect b="b" l="l" r="r" t="t"/>
            <a:pathLst>
              <a:path extrusionOk="0" h="120000" w="20320">
                <a:moveTo>
                  <a:pt x="0" y="0"/>
                </a:moveTo>
                <a:lnTo>
                  <a:pt x="19811"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1" name="Google Shape;931;p40"/>
          <p:cNvSpPr/>
          <p:nvPr/>
        </p:nvSpPr>
        <p:spPr>
          <a:xfrm>
            <a:off x="9544050" y="5165725"/>
            <a:ext cx="41275" cy="74612"/>
          </a:xfrm>
          <a:custGeom>
            <a:rect b="b" l="l" r="r" t="t"/>
            <a:pathLst>
              <a:path extrusionOk="0" h="73660" w="30479">
                <a:moveTo>
                  <a:pt x="30480" y="73152"/>
                </a:moveTo>
                <a:lnTo>
                  <a:pt x="0" y="73152"/>
                </a:lnTo>
                <a:lnTo>
                  <a:pt x="10668" y="0"/>
                </a:lnTo>
                <a:lnTo>
                  <a:pt x="30480" y="731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2" name="Google Shape;932;p40"/>
          <p:cNvSpPr/>
          <p:nvPr/>
        </p:nvSpPr>
        <p:spPr>
          <a:xfrm>
            <a:off x="9544050" y="5165725"/>
            <a:ext cx="41275" cy="74612"/>
          </a:xfrm>
          <a:custGeom>
            <a:rect b="b" l="l" r="r" t="t"/>
            <a:pathLst>
              <a:path extrusionOk="0" h="73660" w="30479">
                <a:moveTo>
                  <a:pt x="30479" y="73151"/>
                </a:moveTo>
                <a:lnTo>
                  <a:pt x="10667" y="0"/>
                </a:lnTo>
                <a:lnTo>
                  <a:pt x="0" y="73151"/>
                </a:lnTo>
                <a:lnTo>
                  <a:pt x="10667" y="73151"/>
                </a:lnTo>
                <a:lnTo>
                  <a:pt x="30479" y="73151"/>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3" name="Google Shape;933;p40"/>
          <p:cNvSpPr/>
          <p:nvPr/>
        </p:nvSpPr>
        <p:spPr>
          <a:xfrm>
            <a:off x="8607425" y="5827712"/>
            <a:ext cx="14287" cy="73025"/>
          </a:xfrm>
          <a:custGeom>
            <a:rect b="b" l="l" r="r" t="t"/>
            <a:pathLst>
              <a:path extrusionOk="0" h="73660" w="10795">
                <a:moveTo>
                  <a:pt x="0" y="0"/>
                </a:moveTo>
                <a:lnTo>
                  <a:pt x="10667" y="73151"/>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4" name="Google Shape;934;p40"/>
          <p:cNvSpPr/>
          <p:nvPr/>
        </p:nvSpPr>
        <p:spPr>
          <a:xfrm>
            <a:off x="8621712" y="5827712"/>
            <a:ext cx="14287" cy="73025"/>
          </a:xfrm>
          <a:custGeom>
            <a:rect b="b" l="l" r="r" t="t"/>
            <a:pathLst>
              <a:path extrusionOk="0" h="73660" w="10795">
                <a:moveTo>
                  <a:pt x="0" y="73151"/>
                </a:moveTo>
                <a:lnTo>
                  <a:pt x="10667"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40"/>
          <p:cNvSpPr/>
          <p:nvPr/>
        </p:nvSpPr>
        <p:spPr>
          <a:xfrm>
            <a:off x="8621712" y="5827712"/>
            <a:ext cx="14287" cy="0"/>
          </a:xfrm>
          <a:custGeom>
            <a:rect b="b" l="l" r="r" t="t"/>
            <a:pathLst>
              <a:path extrusionOk="0" h="120000" w="10795">
                <a:moveTo>
                  <a:pt x="10667" y="0"/>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6" name="Google Shape;936;p40"/>
          <p:cNvSpPr/>
          <p:nvPr/>
        </p:nvSpPr>
        <p:spPr>
          <a:xfrm>
            <a:off x="8607425" y="5827712"/>
            <a:ext cx="14287" cy="0"/>
          </a:xfrm>
          <a:custGeom>
            <a:rect b="b" l="l" r="r" t="t"/>
            <a:pathLst>
              <a:path extrusionOk="0" h="120000" w="10795">
                <a:moveTo>
                  <a:pt x="10667" y="0"/>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40"/>
          <p:cNvSpPr/>
          <p:nvPr/>
        </p:nvSpPr>
        <p:spPr>
          <a:xfrm>
            <a:off x="8607425" y="5827712"/>
            <a:ext cx="28575" cy="73025"/>
          </a:xfrm>
          <a:custGeom>
            <a:rect b="b" l="l" r="r" t="t"/>
            <a:pathLst>
              <a:path extrusionOk="0" h="73660" w="21589">
                <a:moveTo>
                  <a:pt x="10668" y="73152"/>
                </a:moveTo>
                <a:lnTo>
                  <a:pt x="0" y="0"/>
                </a:lnTo>
                <a:lnTo>
                  <a:pt x="21336" y="0"/>
                </a:lnTo>
                <a:lnTo>
                  <a:pt x="10668" y="731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8" name="Google Shape;938;p40"/>
          <p:cNvSpPr/>
          <p:nvPr/>
        </p:nvSpPr>
        <p:spPr>
          <a:xfrm>
            <a:off x="8607425" y="5827712"/>
            <a:ext cx="28575" cy="73025"/>
          </a:xfrm>
          <a:custGeom>
            <a:rect b="b" l="l" r="r" t="t"/>
            <a:pathLst>
              <a:path extrusionOk="0" h="73660" w="21589">
                <a:moveTo>
                  <a:pt x="0" y="0"/>
                </a:moveTo>
                <a:lnTo>
                  <a:pt x="10667" y="73151"/>
                </a:lnTo>
                <a:lnTo>
                  <a:pt x="21335" y="0"/>
                </a:lnTo>
                <a:lnTo>
                  <a:pt x="10667"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40"/>
          <p:cNvSpPr/>
          <p:nvPr/>
        </p:nvSpPr>
        <p:spPr>
          <a:xfrm>
            <a:off x="8621712" y="5311775"/>
            <a:ext cx="0" cy="515937"/>
          </a:xfrm>
          <a:custGeom>
            <a:rect b="b" l="l" r="r" t="t"/>
            <a:pathLst>
              <a:path extrusionOk="0" h="516889" w="120000">
                <a:moveTo>
                  <a:pt x="0" y="516635"/>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0" name="Google Shape;940;p40"/>
          <p:cNvSpPr/>
          <p:nvPr/>
        </p:nvSpPr>
        <p:spPr>
          <a:xfrm>
            <a:off x="8621712" y="5311775"/>
            <a:ext cx="936625" cy="0"/>
          </a:xfrm>
          <a:custGeom>
            <a:rect b="b" l="l" r="r" t="t"/>
            <a:pathLst>
              <a:path extrusionOk="0" h="120000" w="702945">
                <a:moveTo>
                  <a:pt x="0" y="0"/>
                </a:moveTo>
                <a:lnTo>
                  <a:pt x="702563"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1" name="Google Shape;941;p40"/>
          <p:cNvSpPr/>
          <p:nvPr/>
        </p:nvSpPr>
        <p:spPr>
          <a:xfrm>
            <a:off x="9558337" y="5238750"/>
            <a:ext cx="0" cy="73025"/>
          </a:xfrm>
          <a:custGeom>
            <a:rect b="b" l="l" r="r" t="t"/>
            <a:pathLst>
              <a:path extrusionOk="0" h="71754" w="120000">
                <a:moveTo>
                  <a:pt x="0" y="71627"/>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2" name="Google Shape;942;p40"/>
          <p:cNvSpPr txBox="1"/>
          <p:nvPr/>
        </p:nvSpPr>
        <p:spPr>
          <a:xfrm>
            <a:off x="8288337" y="5888037"/>
            <a:ext cx="688975" cy="227012"/>
          </a:xfrm>
          <a:prstGeom prst="rect">
            <a:avLst/>
          </a:prstGeom>
          <a:noFill/>
          <a:ln>
            <a:noFill/>
          </a:ln>
        </p:spPr>
        <p:txBody>
          <a:bodyPr anchorCtr="0" anchor="t" bIns="0" lIns="0" spcFirstLastPara="1" rIns="0" wrap="square" tIns="22225">
            <a:spAutoFit/>
          </a:bodyPr>
          <a:lstStyle/>
          <a:p>
            <a:pPr indent="-61911" lvl="0" marL="74612" marR="0" rtl="0" algn="l">
              <a:lnSpc>
                <a:spcPct val="114285"/>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Memory bus  data lines</a:t>
            </a:r>
            <a:endParaRPr b="0" i="0" sz="1400" u="none" cap="none" strike="noStrike">
              <a:solidFill>
                <a:srgbClr val="000000"/>
              </a:solidFill>
              <a:latin typeface="Arial"/>
              <a:ea typeface="Arial"/>
              <a:cs typeface="Arial"/>
              <a:sym typeface="Arial"/>
            </a:endParaRPr>
          </a:p>
        </p:txBody>
      </p:sp>
      <p:sp>
        <p:nvSpPr>
          <p:cNvPr id="943" name="Google Shape;943;p40"/>
          <p:cNvSpPr txBox="1"/>
          <p:nvPr/>
        </p:nvSpPr>
        <p:spPr>
          <a:xfrm>
            <a:off x="7585075" y="6477000"/>
            <a:ext cx="3094037" cy="138112"/>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Figure 7.8. Three-bus organization of the datapath.</a:t>
            </a:r>
            <a:endParaRPr b="0" i="0" sz="1400" u="none" cap="none" strike="noStrike">
              <a:solidFill>
                <a:srgbClr val="000000"/>
              </a:solidFill>
              <a:latin typeface="Arial"/>
              <a:ea typeface="Arial"/>
              <a:cs typeface="Arial"/>
              <a:sym typeface="Arial"/>
            </a:endParaRPr>
          </a:p>
        </p:txBody>
      </p:sp>
      <p:sp>
        <p:nvSpPr>
          <p:cNvPr id="944" name="Google Shape;944;p40"/>
          <p:cNvSpPr txBox="1"/>
          <p:nvPr/>
        </p:nvSpPr>
        <p:spPr>
          <a:xfrm>
            <a:off x="7366000" y="1204912"/>
            <a:ext cx="401637" cy="138112"/>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Bus A</a:t>
            </a:r>
            <a:endParaRPr b="0" i="0" sz="1400" u="none" cap="none" strike="noStrike">
              <a:solidFill>
                <a:srgbClr val="000000"/>
              </a:solidFill>
              <a:latin typeface="Arial"/>
              <a:ea typeface="Arial"/>
              <a:cs typeface="Arial"/>
              <a:sym typeface="Arial"/>
            </a:endParaRPr>
          </a:p>
        </p:txBody>
      </p:sp>
      <p:sp>
        <p:nvSpPr>
          <p:cNvPr id="945" name="Google Shape;945;p40"/>
          <p:cNvSpPr txBox="1"/>
          <p:nvPr/>
        </p:nvSpPr>
        <p:spPr>
          <a:xfrm>
            <a:off x="7956550" y="1204912"/>
            <a:ext cx="403225" cy="138112"/>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Bus B</a:t>
            </a:r>
            <a:endParaRPr b="0" i="0" sz="1400" u="none" cap="none" strike="noStrike">
              <a:solidFill>
                <a:srgbClr val="000000"/>
              </a:solidFill>
              <a:latin typeface="Arial"/>
              <a:ea typeface="Arial"/>
              <a:cs typeface="Arial"/>
              <a:sym typeface="Arial"/>
            </a:endParaRPr>
          </a:p>
        </p:txBody>
      </p:sp>
      <p:sp>
        <p:nvSpPr>
          <p:cNvPr id="946" name="Google Shape;946;p40"/>
          <p:cNvSpPr txBox="1"/>
          <p:nvPr/>
        </p:nvSpPr>
        <p:spPr>
          <a:xfrm>
            <a:off x="10409237" y="1204912"/>
            <a:ext cx="409575" cy="138112"/>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Bus C</a:t>
            </a:r>
            <a:endParaRPr b="0" i="0" sz="1400" u="none" cap="none" strike="noStrike">
              <a:solidFill>
                <a:srgbClr val="000000"/>
              </a:solidFill>
              <a:latin typeface="Arial"/>
              <a:ea typeface="Arial"/>
              <a:cs typeface="Arial"/>
              <a:sym typeface="Arial"/>
            </a:endParaRPr>
          </a:p>
        </p:txBody>
      </p:sp>
      <p:sp>
        <p:nvSpPr>
          <p:cNvPr id="947" name="Google Shape;947;p40"/>
          <p:cNvSpPr/>
          <p:nvPr/>
        </p:nvSpPr>
        <p:spPr>
          <a:xfrm>
            <a:off x="9201150" y="3575050"/>
            <a:ext cx="68262" cy="50800"/>
          </a:xfrm>
          <a:custGeom>
            <a:rect b="b" l="l" r="r" t="t"/>
            <a:pathLst>
              <a:path extrusionOk="0" h="50800" w="50800">
                <a:moveTo>
                  <a:pt x="0" y="50291"/>
                </a:moveTo>
                <a:lnTo>
                  <a:pt x="50291"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8" name="Google Shape;948;p40"/>
          <p:cNvSpPr/>
          <p:nvPr/>
        </p:nvSpPr>
        <p:spPr>
          <a:xfrm>
            <a:off x="9201150" y="3513137"/>
            <a:ext cx="68262" cy="61912"/>
          </a:xfrm>
          <a:custGeom>
            <a:rect b="b" l="l" r="r" t="t"/>
            <a:pathLst>
              <a:path extrusionOk="0" h="62864" w="50800">
                <a:moveTo>
                  <a:pt x="50291" y="62483"/>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9" name="Google Shape;949;p40"/>
          <p:cNvSpPr/>
          <p:nvPr/>
        </p:nvSpPr>
        <p:spPr>
          <a:xfrm>
            <a:off x="9201150" y="3181350"/>
            <a:ext cx="0" cy="331787"/>
          </a:xfrm>
          <a:custGeom>
            <a:rect b="b" l="l" r="r" t="t"/>
            <a:pathLst>
              <a:path extrusionOk="0" h="330835" w="120000">
                <a:moveTo>
                  <a:pt x="0" y="330707"/>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0" name="Google Shape;950;p40"/>
          <p:cNvSpPr/>
          <p:nvPr/>
        </p:nvSpPr>
        <p:spPr>
          <a:xfrm>
            <a:off x="9201150" y="3181350"/>
            <a:ext cx="730250" cy="114300"/>
          </a:xfrm>
          <a:custGeom>
            <a:rect b="b" l="l" r="r" t="t"/>
            <a:pathLst>
              <a:path extrusionOk="0" h="113029" w="547370">
                <a:moveTo>
                  <a:pt x="0" y="0"/>
                </a:moveTo>
                <a:lnTo>
                  <a:pt x="547115" y="112775"/>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1" name="Google Shape;951;p40"/>
          <p:cNvSpPr/>
          <p:nvPr/>
        </p:nvSpPr>
        <p:spPr>
          <a:xfrm>
            <a:off x="9929812" y="3295650"/>
            <a:ext cx="0" cy="547687"/>
          </a:xfrm>
          <a:custGeom>
            <a:rect b="b" l="l" r="r" t="t"/>
            <a:pathLst>
              <a:path extrusionOk="0" h="548639" w="120000">
                <a:moveTo>
                  <a:pt x="0" y="0"/>
                </a:moveTo>
                <a:lnTo>
                  <a:pt x="0" y="548639"/>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2" name="Google Shape;952;p40"/>
          <p:cNvSpPr/>
          <p:nvPr/>
        </p:nvSpPr>
        <p:spPr>
          <a:xfrm>
            <a:off x="9201150" y="3843337"/>
            <a:ext cx="730250" cy="114300"/>
          </a:xfrm>
          <a:custGeom>
            <a:rect b="b" l="l" r="r" t="t"/>
            <a:pathLst>
              <a:path extrusionOk="0" h="114300" w="547370">
                <a:moveTo>
                  <a:pt x="547115" y="0"/>
                </a:moveTo>
                <a:lnTo>
                  <a:pt x="0" y="114299"/>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3" name="Google Shape;953;p40"/>
          <p:cNvSpPr/>
          <p:nvPr/>
        </p:nvSpPr>
        <p:spPr>
          <a:xfrm>
            <a:off x="9201150" y="3625850"/>
            <a:ext cx="0" cy="331787"/>
          </a:xfrm>
          <a:custGeom>
            <a:rect b="b" l="l" r="r" t="t"/>
            <a:pathLst>
              <a:path extrusionOk="0" h="332739" w="120000">
                <a:moveTo>
                  <a:pt x="0" y="332231"/>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4" name="Google Shape;954;p40"/>
          <p:cNvSpPr/>
          <p:nvPr/>
        </p:nvSpPr>
        <p:spPr>
          <a:xfrm>
            <a:off x="9117012" y="4979987"/>
            <a:ext cx="0" cy="185737"/>
          </a:xfrm>
          <a:custGeom>
            <a:rect b="b" l="l" r="r" t="t"/>
            <a:pathLst>
              <a:path extrusionOk="0" h="186054" w="120000">
                <a:moveTo>
                  <a:pt x="0" y="185927"/>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5" name="Google Shape;955;p40"/>
          <p:cNvSpPr txBox="1"/>
          <p:nvPr/>
        </p:nvSpPr>
        <p:spPr>
          <a:xfrm>
            <a:off x="9117012" y="4100512"/>
            <a:ext cx="882650" cy="260350"/>
          </a:xfrm>
          <a:prstGeom prst="rect">
            <a:avLst/>
          </a:prstGeom>
          <a:noFill/>
          <a:ln cap="flat" cmpd="sng" w="10325">
            <a:solidFill>
              <a:srgbClr val="000000"/>
            </a:solidFill>
            <a:prstDash val="solid"/>
            <a:miter lim="800000"/>
            <a:headEnd len="sm" w="sm" type="none"/>
            <a:tailEnd len="sm" w="sm" type="none"/>
          </a:ln>
        </p:spPr>
        <p:txBody>
          <a:bodyPr anchorCtr="0" anchor="t" bIns="0" lIns="0" spcFirstLastPara="1" rIns="0" wrap="square" tIns="53975">
            <a:spAutoFit/>
          </a:bodyPr>
          <a:lstStyle/>
          <a:p>
            <a:pPr indent="-50799" lvl="0" marL="185737" marR="0" rtl="0" algn="l">
              <a:lnSpc>
                <a:spcPct val="114285"/>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Instruction  decoder</a:t>
            </a:r>
            <a:endParaRPr b="0" i="0" sz="1400" u="none" cap="none" strike="noStrike">
              <a:solidFill>
                <a:srgbClr val="000000"/>
              </a:solidFill>
              <a:latin typeface="Arial"/>
              <a:ea typeface="Arial"/>
              <a:cs typeface="Arial"/>
              <a:sym typeface="Arial"/>
            </a:endParaRPr>
          </a:p>
        </p:txBody>
      </p:sp>
      <p:sp>
        <p:nvSpPr>
          <p:cNvPr id="956" name="Google Shape;956;p40"/>
          <p:cNvSpPr txBox="1"/>
          <p:nvPr/>
        </p:nvSpPr>
        <p:spPr>
          <a:xfrm>
            <a:off x="9117012" y="1868487"/>
            <a:ext cx="882650" cy="133350"/>
          </a:xfrm>
          <a:prstGeom prst="rect">
            <a:avLst/>
          </a:prstGeom>
          <a:noFill/>
          <a:ln cap="flat" cmpd="sng" w="10325">
            <a:solidFill>
              <a:srgbClr val="000000"/>
            </a:solidFill>
            <a:prstDash val="solid"/>
            <a:miter lim="800000"/>
            <a:headEnd len="sm" w="sm" type="none"/>
            <a:tailEnd len="sm" w="sm" type="none"/>
          </a:ln>
        </p:spPr>
        <p:txBody>
          <a:bodyPr anchorCtr="0" anchor="t" bIns="0" lIns="0" spcFirstLastPara="1" rIns="0" wrap="square" tIns="24750">
            <a:spAutoFit/>
          </a:bodyPr>
          <a:lstStyle/>
          <a:p>
            <a:pPr indent="0" lvl="0" marL="25400" marR="0" rtl="0" algn="ctr">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sp>
        <p:nvSpPr>
          <p:cNvPr id="957" name="Google Shape;957;p40"/>
          <p:cNvSpPr txBox="1"/>
          <p:nvPr/>
        </p:nvSpPr>
        <p:spPr>
          <a:xfrm>
            <a:off x="9117012" y="2241550"/>
            <a:ext cx="882650" cy="252412"/>
          </a:xfrm>
          <a:prstGeom prst="rect">
            <a:avLst/>
          </a:prstGeom>
          <a:noFill/>
          <a:ln cap="flat" cmpd="sng" w="10325">
            <a:solidFill>
              <a:srgbClr val="000000"/>
            </a:solidFill>
            <a:prstDash val="solid"/>
            <a:miter lim="800000"/>
            <a:headEnd len="sm" w="sm" type="none"/>
            <a:tailEnd len="sm" w="sm" type="none"/>
          </a:ln>
        </p:spPr>
        <p:txBody>
          <a:bodyPr anchorCtr="0" anchor="t" bIns="0" lIns="0" spcFirstLastPara="1" rIns="0" wrap="square" tIns="3800">
            <a:spAutoFit/>
          </a:bodyPr>
          <a:lstStyle/>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dk1"/>
              </a:solidFill>
              <a:latin typeface="Times New Roman"/>
              <a:ea typeface="Times New Roman"/>
              <a:cs typeface="Times New Roman"/>
              <a:sym typeface="Times New Roman"/>
            </a:endParaRPr>
          </a:p>
          <a:p>
            <a:pPr indent="0" lvl="0" marL="0" marR="0" rtl="0" algn="l">
              <a:lnSpc>
                <a:spcPct val="116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Register  file</a:t>
            </a:r>
            <a:endParaRPr b="0" i="0" sz="1400" u="none" cap="none" strike="noStrike">
              <a:solidFill>
                <a:srgbClr val="000000"/>
              </a:solidFill>
              <a:latin typeface="Arial"/>
              <a:ea typeface="Arial"/>
              <a:cs typeface="Arial"/>
              <a:sym typeface="Arial"/>
            </a:endParaRPr>
          </a:p>
        </p:txBody>
      </p:sp>
      <p:sp>
        <p:nvSpPr>
          <p:cNvPr id="958" name="Google Shape;958;p40"/>
          <p:cNvSpPr txBox="1"/>
          <p:nvPr/>
        </p:nvSpPr>
        <p:spPr>
          <a:xfrm>
            <a:off x="8302625" y="2817812"/>
            <a:ext cx="633412" cy="12382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Constant 4</a:t>
            </a:r>
            <a:endParaRPr b="0" i="0" sz="1400" u="none" cap="none" strike="noStrike">
              <a:solidFill>
                <a:srgbClr val="000000"/>
              </a:solidFill>
              <a:latin typeface="Arial"/>
              <a:ea typeface="Arial"/>
              <a:cs typeface="Arial"/>
              <a:sym typeface="Arial"/>
            </a:endParaRPr>
          </a:p>
        </p:txBody>
      </p:sp>
      <p:sp>
        <p:nvSpPr>
          <p:cNvPr id="959" name="Google Shape;959;p40"/>
          <p:cNvSpPr txBox="1"/>
          <p:nvPr/>
        </p:nvSpPr>
        <p:spPr>
          <a:xfrm>
            <a:off x="9404350" y="3489325"/>
            <a:ext cx="276225" cy="12382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sp>
        <p:nvSpPr>
          <p:cNvPr id="960" name="Google Shape;960;p40"/>
          <p:cNvSpPr txBox="1"/>
          <p:nvPr/>
        </p:nvSpPr>
        <p:spPr>
          <a:xfrm>
            <a:off x="9117012" y="4979987"/>
            <a:ext cx="882650" cy="133350"/>
          </a:xfrm>
          <a:prstGeom prst="rect">
            <a:avLst/>
          </a:prstGeom>
          <a:noFill/>
          <a:ln cap="flat" cmpd="sng" w="10325">
            <a:solidFill>
              <a:srgbClr val="000000"/>
            </a:solidFill>
            <a:prstDash val="solid"/>
            <a:miter lim="800000"/>
            <a:headEnd len="sm" w="sm" type="none"/>
            <a:tailEnd len="sm" w="sm" type="none"/>
          </a:ln>
        </p:spPr>
        <p:txBody>
          <a:bodyPr anchorCtr="0" anchor="t" bIns="0" lIns="0" spcFirstLastPara="1" rIns="0" wrap="square" tIns="25400">
            <a:spAutoFit/>
          </a:bodyPr>
          <a:lstStyle/>
          <a:p>
            <a:pPr indent="0" lvl="0" marL="4762" marR="0" rtl="0" algn="ctr">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MDR</a:t>
            </a:r>
            <a:endParaRPr b="0" i="0" sz="1400" u="none" cap="none" strike="noStrike">
              <a:solidFill>
                <a:srgbClr val="000000"/>
              </a:solidFill>
              <a:latin typeface="Arial"/>
              <a:ea typeface="Arial"/>
              <a:cs typeface="Arial"/>
              <a:sym typeface="Arial"/>
            </a:endParaRPr>
          </a:p>
        </p:txBody>
      </p:sp>
      <p:sp>
        <p:nvSpPr>
          <p:cNvPr id="961" name="Google Shape;961;p40"/>
          <p:cNvSpPr/>
          <p:nvPr/>
        </p:nvSpPr>
        <p:spPr>
          <a:xfrm>
            <a:off x="9558337" y="4433887"/>
            <a:ext cx="26987" cy="71437"/>
          </a:xfrm>
          <a:custGeom>
            <a:rect b="b" l="l" r="r" t="t"/>
            <a:pathLst>
              <a:path extrusionOk="0" h="71754" w="20320">
                <a:moveTo>
                  <a:pt x="19811" y="71627"/>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2" name="Google Shape;962;p40"/>
          <p:cNvSpPr/>
          <p:nvPr/>
        </p:nvSpPr>
        <p:spPr>
          <a:xfrm>
            <a:off x="9544050" y="4433887"/>
            <a:ext cx="14287" cy="71437"/>
          </a:xfrm>
          <a:custGeom>
            <a:rect b="b" l="l" r="r" t="t"/>
            <a:pathLst>
              <a:path extrusionOk="0" h="71754" w="10795">
                <a:moveTo>
                  <a:pt x="10667" y="0"/>
                </a:moveTo>
                <a:lnTo>
                  <a:pt x="0" y="71627"/>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3" name="Google Shape;963;p40"/>
          <p:cNvSpPr/>
          <p:nvPr/>
        </p:nvSpPr>
        <p:spPr>
          <a:xfrm>
            <a:off x="9544050" y="4505325"/>
            <a:ext cx="14287" cy="0"/>
          </a:xfrm>
          <a:custGeom>
            <a:rect b="b" l="l" r="r" t="t"/>
            <a:pathLst>
              <a:path extrusionOk="0" h="120000" w="10795">
                <a:moveTo>
                  <a:pt x="0" y="0"/>
                </a:moveTo>
                <a:lnTo>
                  <a:pt x="10667"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4" name="Google Shape;964;p40"/>
          <p:cNvSpPr/>
          <p:nvPr/>
        </p:nvSpPr>
        <p:spPr>
          <a:xfrm>
            <a:off x="9558337" y="4505325"/>
            <a:ext cx="26987" cy="0"/>
          </a:xfrm>
          <a:custGeom>
            <a:rect b="b" l="l" r="r" t="t"/>
            <a:pathLst>
              <a:path extrusionOk="0" h="120000" w="20320">
                <a:moveTo>
                  <a:pt x="0" y="0"/>
                </a:moveTo>
                <a:lnTo>
                  <a:pt x="19811"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5" name="Google Shape;965;p40"/>
          <p:cNvSpPr/>
          <p:nvPr/>
        </p:nvSpPr>
        <p:spPr>
          <a:xfrm>
            <a:off x="9544050" y="4433887"/>
            <a:ext cx="41275" cy="71437"/>
          </a:xfrm>
          <a:custGeom>
            <a:rect b="b" l="l" r="r" t="t"/>
            <a:pathLst>
              <a:path extrusionOk="0" h="71754" w="30479">
                <a:moveTo>
                  <a:pt x="30480" y="71628"/>
                </a:moveTo>
                <a:lnTo>
                  <a:pt x="0" y="71628"/>
                </a:lnTo>
                <a:lnTo>
                  <a:pt x="10668" y="0"/>
                </a:lnTo>
                <a:lnTo>
                  <a:pt x="30480" y="716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6" name="Google Shape;966;p40"/>
          <p:cNvSpPr/>
          <p:nvPr/>
        </p:nvSpPr>
        <p:spPr>
          <a:xfrm>
            <a:off x="9544050" y="4433887"/>
            <a:ext cx="41275" cy="71437"/>
          </a:xfrm>
          <a:custGeom>
            <a:rect b="b" l="l" r="r" t="t"/>
            <a:pathLst>
              <a:path extrusionOk="0" h="71754" w="30479">
                <a:moveTo>
                  <a:pt x="30479" y="71627"/>
                </a:moveTo>
                <a:lnTo>
                  <a:pt x="10667" y="0"/>
                </a:lnTo>
                <a:lnTo>
                  <a:pt x="0" y="71627"/>
                </a:lnTo>
                <a:lnTo>
                  <a:pt x="10667" y="71627"/>
                </a:lnTo>
                <a:lnTo>
                  <a:pt x="30479" y="71627"/>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7" name="Google Shape;967;p40"/>
          <p:cNvSpPr/>
          <p:nvPr/>
        </p:nvSpPr>
        <p:spPr>
          <a:xfrm>
            <a:off x="9558337" y="4505325"/>
            <a:ext cx="0" cy="103187"/>
          </a:xfrm>
          <a:custGeom>
            <a:rect b="b" l="l" r="r" t="t"/>
            <a:pathLst>
              <a:path extrusionOk="0" h="104139" w="120000">
                <a:moveTo>
                  <a:pt x="0" y="0"/>
                </a:moveTo>
                <a:lnTo>
                  <a:pt x="0" y="103631"/>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8" name="Google Shape;968;p40"/>
          <p:cNvSpPr txBox="1"/>
          <p:nvPr/>
        </p:nvSpPr>
        <p:spPr>
          <a:xfrm>
            <a:off x="9239250" y="3273425"/>
            <a:ext cx="117475" cy="12382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69" name="Google Shape;969;p40"/>
          <p:cNvSpPr txBox="1"/>
          <p:nvPr/>
        </p:nvSpPr>
        <p:spPr>
          <a:xfrm>
            <a:off x="9239250" y="3716337"/>
            <a:ext cx="117475" cy="12382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970" name="Google Shape;970;p40"/>
          <p:cNvSpPr txBox="1"/>
          <p:nvPr/>
        </p:nvSpPr>
        <p:spPr>
          <a:xfrm>
            <a:off x="9775825" y="3500437"/>
            <a:ext cx="123825" cy="12382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71" name="Google Shape;971;p40"/>
          <p:cNvSpPr txBox="1"/>
          <p:nvPr/>
        </p:nvSpPr>
        <p:spPr>
          <a:xfrm>
            <a:off x="8367712" y="2986087"/>
            <a:ext cx="246062" cy="201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2" name="Google Shape;972;p40"/>
          <p:cNvSpPr txBox="1"/>
          <p:nvPr/>
        </p:nvSpPr>
        <p:spPr>
          <a:xfrm rot="-5400000">
            <a:off x="8580987" y="3303746"/>
            <a:ext cx="232410" cy="107722"/>
          </a:xfrm>
          <a:prstGeom prst="rect">
            <a:avLst/>
          </a:prstGeom>
          <a:noFill/>
          <a:ln>
            <a:noFill/>
          </a:ln>
        </p:spPr>
        <p:txBody>
          <a:bodyPr anchorCtr="0" anchor="t" bIns="0" lIns="0" spcFirstLastPara="1" rIns="0" wrap="square" tIns="7600">
            <a:spAutoFit/>
          </a:bodyPr>
          <a:lstStyle/>
          <a:p>
            <a:pPr indent="0" lvl="0" marL="1270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MUX</a:t>
            </a:r>
            <a:endParaRPr b="0" i="0" sz="700" u="none" cap="none" strike="noStrike">
              <a:solidFill>
                <a:schemeClr val="dk1"/>
              </a:solidFill>
              <a:latin typeface="Arial"/>
              <a:ea typeface="Arial"/>
              <a:cs typeface="Arial"/>
              <a:sym typeface="Arial"/>
            </a:endParaRPr>
          </a:p>
        </p:txBody>
      </p:sp>
      <p:sp>
        <p:nvSpPr>
          <p:cNvPr id="973" name="Google Shape;973;p40"/>
          <p:cNvSpPr/>
          <p:nvPr/>
        </p:nvSpPr>
        <p:spPr>
          <a:xfrm>
            <a:off x="9366250" y="1693862"/>
            <a:ext cx="14287" cy="73025"/>
          </a:xfrm>
          <a:custGeom>
            <a:rect b="b" l="l" r="r" t="t"/>
            <a:pathLst>
              <a:path extrusionOk="0" h="73660" w="10795">
                <a:moveTo>
                  <a:pt x="10667" y="73151"/>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4" name="Google Shape;974;p40"/>
          <p:cNvSpPr/>
          <p:nvPr/>
        </p:nvSpPr>
        <p:spPr>
          <a:xfrm>
            <a:off x="9351962" y="1693862"/>
            <a:ext cx="14287" cy="73025"/>
          </a:xfrm>
          <a:custGeom>
            <a:rect b="b" l="l" r="r" t="t"/>
            <a:pathLst>
              <a:path extrusionOk="0" h="73660" w="10795">
                <a:moveTo>
                  <a:pt x="10667" y="0"/>
                </a:moveTo>
                <a:lnTo>
                  <a:pt x="0" y="73151"/>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5" name="Google Shape;975;p40"/>
          <p:cNvSpPr/>
          <p:nvPr/>
        </p:nvSpPr>
        <p:spPr>
          <a:xfrm>
            <a:off x="9351962" y="1766887"/>
            <a:ext cx="14287" cy="0"/>
          </a:xfrm>
          <a:custGeom>
            <a:rect b="b" l="l" r="r" t="t"/>
            <a:pathLst>
              <a:path extrusionOk="0" h="120000" w="10795">
                <a:moveTo>
                  <a:pt x="0" y="0"/>
                </a:moveTo>
                <a:lnTo>
                  <a:pt x="10667"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6" name="Google Shape;976;p40"/>
          <p:cNvSpPr/>
          <p:nvPr/>
        </p:nvSpPr>
        <p:spPr>
          <a:xfrm>
            <a:off x="9366250" y="1766887"/>
            <a:ext cx="14287" cy="0"/>
          </a:xfrm>
          <a:custGeom>
            <a:rect b="b" l="l" r="r" t="t"/>
            <a:pathLst>
              <a:path extrusionOk="0" h="120000" w="10795">
                <a:moveTo>
                  <a:pt x="0" y="0"/>
                </a:moveTo>
                <a:lnTo>
                  <a:pt x="10667"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7" name="Google Shape;977;p40"/>
          <p:cNvSpPr/>
          <p:nvPr/>
        </p:nvSpPr>
        <p:spPr>
          <a:xfrm>
            <a:off x="9351962" y="1693862"/>
            <a:ext cx="28575" cy="73025"/>
          </a:xfrm>
          <a:custGeom>
            <a:rect b="b" l="l" r="r" t="t"/>
            <a:pathLst>
              <a:path extrusionOk="0" h="73660" w="21590">
                <a:moveTo>
                  <a:pt x="21336" y="73152"/>
                </a:moveTo>
                <a:lnTo>
                  <a:pt x="0" y="73152"/>
                </a:lnTo>
                <a:lnTo>
                  <a:pt x="10668" y="0"/>
                </a:lnTo>
                <a:lnTo>
                  <a:pt x="21336" y="731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8" name="Google Shape;978;p40"/>
          <p:cNvSpPr/>
          <p:nvPr/>
        </p:nvSpPr>
        <p:spPr>
          <a:xfrm>
            <a:off x="9351962" y="1693862"/>
            <a:ext cx="28575" cy="73025"/>
          </a:xfrm>
          <a:custGeom>
            <a:rect b="b" l="l" r="r" t="t"/>
            <a:pathLst>
              <a:path extrusionOk="0" h="73660" w="21590">
                <a:moveTo>
                  <a:pt x="21335" y="73151"/>
                </a:moveTo>
                <a:lnTo>
                  <a:pt x="10667" y="0"/>
                </a:lnTo>
                <a:lnTo>
                  <a:pt x="0" y="73151"/>
                </a:lnTo>
                <a:lnTo>
                  <a:pt x="10667" y="73151"/>
                </a:lnTo>
                <a:lnTo>
                  <a:pt x="21335" y="73151"/>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9" name="Google Shape;979;p40"/>
          <p:cNvSpPr/>
          <p:nvPr/>
        </p:nvSpPr>
        <p:spPr>
          <a:xfrm>
            <a:off x="9366250" y="1766887"/>
            <a:ext cx="0" cy="101600"/>
          </a:xfrm>
          <a:custGeom>
            <a:rect b="b" l="l" r="r" t="t"/>
            <a:pathLst>
              <a:path extrusionOk="0" h="102235" w="120000">
                <a:moveTo>
                  <a:pt x="0" y="0"/>
                </a:moveTo>
                <a:lnTo>
                  <a:pt x="0" y="102107"/>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0" name="Google Shape;980;p40"/>
          <p:cNvSpPr/>
          <p:nvPr/>
        </p:nvSpPr>
        <p:spPr>
          <a:xfrm>
            <a:off x="9723437" y="1785937"/>
            <a:ext cx="14287" cy="74612"/>
          </a:xfrm>
          <a:custGeom>
            <a:rect b="b" l="l" r="r" t="t"/>
            <a:pathLst>
              <a:path extrusionOk="0" h="73660" w="10795">
                <a:moveTo>
                  <a:pt x="0" y="0"/>
                </a:moveTo>
                <a:lnTo>
                  <a:pt x="10667" y="73151"/>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1" name="Google Shape;981;p40"/>
          <p:cNvSpPr/>
          <p:nvPr/>
        </p:nvSpPr>
        <p:spPr>
          <a:xfrm>
            <a:off x="9737725" y="1785937"/>
            <a:ext cx="14287" cy="74612"/>
          </a:xfrm>
          <a:custGeom>
            <a:rect b="b" l="l" r="r" t="t"/>
            <a:pathLst>
              <a:path extrusionOk="0" h="73660" w="10795">
                <a:moveTo>
                  <a:pt x="0" y="73151"/>
                </a:moveTo>
                <a:lnTo>
                  <a:pt x="10667"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2" name="Google Shape;982;p40"/>
          <p:cNvSpPr/>
          <p:nvPr/>
        </p:nvSpPr>
        <p:spPr>
          <a:xfrm>
            <a:off x="9737725" y="1785937"/>
            <a:ext cx="14287" cy="0"/>
          </a:xfrm>
          <a:custGeom>
            <a:rect b="b" l="l" r="r" t="t"/>
            <a:pathLst>
              <a:path extrusionOk="0" h="120000" w="10795">
                <a:moveTo>
                  <a:pt x="10667" y="0"/>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3" name="Google Shape;983;p40"/>
          <p:cNvSpPr/>
          <p:nvPr/>
        </p:nvSpPr>
        <p:spPr>
          <a:xfrm>
            <a:off x="9723437" y="1785937"/>
            <a:ext cx="14287" cy="0"/>
          </a:xfrm>
          <a:custGeom>
            <a:rect b="b" l="l" r="r" t="t"/>
            <a:pathLst>
              <a:path extrusionOk="0" h="120000" w="10795">
                <a:moveTo>
                  <a:pt x="10667" y="0"/>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4" name="Google Shape;984;p40"/>
          <p:cNvSpPr/>
          <p:nvPr/>
        </p:nvSpPr>
        <p:spPr>
          <a:xfrm>
            <a:off x="9723437" y="1785937"/>
            <a:ext cx="28575" cy="74612"/>
          </a:xfrm>
          <a:custGeom>
            <a:rect b="b" l="l" r="r" t="t"/>
            <a:pathLst>
              <a:path extrusionOk="0" h="73660" w="21590">
                <a:moveTo>
                  <a:pt x="10668" y="73152"/>
                </a:moveTo>
                <a:lnTo>
                  <a:pt x="0" y="0"/>
                </a:lnTo>
                <a:lnTo>
                  <a:pt x="21336" y="0"/>
                </a:lnTo>
                <a:lnTo>
                  <a:pt x="10668" y="731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5" name="Google Shape;985;p40"/>
          <p:cNvSpPr/>
          <p:nvPr/>
        </p:nvSpPr>
        <p:spPr>
          <a:xfrm>
            <a:off x="9723437" y="1785937"/>
            <a:ext cx="28575" cy="74612"/>
          </a:xfrm>
          <a:custGeom>
            <a:rect b="b" l="l" r="r" t="t"/>
            <a:pathLst>
              <a:path extrusionOk="0" h="73660" w="21590">
                <a:moveTo>
                  <a:pt x="0" y="0"/>
                </a:moveTo>
                <a:lnTo>
                  <a:pt x="10667" y="73151"/>
                </a:lnTo>
                <a:lnTo>
                  <a:pt x="21335" y="0"/>
                </a:lnTo>
                <a:lnTo>
                  <a:pt x="10667"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6" name="Google Shape;986;p40"/>
          <p:cNvSpPr/>
          <p:nvPr/>
        </p:nvSpPr>
        <p:spPr>
          <a:xfrm>
            <a:off x="9737725" y="1682750"/>
            <a:ext cx="0" cy="103187"/>
          </a:xfrm>
          <a:custGeom>
            <a:rect b="b" l="l" r="r" t="t"/>
            <a:pathLst>
              <a:path extrusionOk="0" h="104139" w="120000">
                <a:moveTo>
                  <a:pt x="0" y="103631"/>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7" name="Google Shape;987;p40"/>
          <p:cNvSpPr txBox="1"/>
          <p:nvPr/>
        </p:nvSpPr>
        <p:spPr>
          <a:xfrm>
            <a:off x="9117012" y="1497012"/>
            <a:ext cx="882650" cy="122237"/>
          </a:xfrm>
          <a:prstGeom prst="rect">
            <a:avLst/>
          </a:prstGeom>
          <a:noFill/>
          <a:ln cap="flat" cmpd="sng" w="10325">
            <a:solidFill>
              <a:srgbClr val="000000"/>
            </a:solidFill>
            <a:prstDash val="solid"/>
            <a:miter lim="800000"/>
            <a:headEnd len="sm" w="sm" type="none"/>
            <a:tailEnd len="sm" w="sm" type="none"/>
          </a:ln>
        </p:spPr>
        <p:txBody>
          <a:bodyPr anchorCtr="0" anchor="t" bIns="0" lIns="0" spcFirstLastPara="1" rIns="0" wrap="square" tIns="14600">
            <a:spAutoFit/>
          </a:bodyPr>
          <a:lstStyle/>
          <a:p>
            <a:pPr indent="0" lvl="0" marL="112712"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Incrementer</a:t>
            </a:r>
            <a:endParaRPr b="0" i="0" sz="1400" u="none" cap="none" strike="noStrike">
              <a:solidFill>
                <a:srgbClr val="000000"/>
              </a:solidFill>
              <a:latin typeface="Arial"/>
              <a:ea typeface="Arial"/>
              <a:cs typeface="Arial"/>
              <a:sym typeface="Arial"/>
            </a:endParaRPr>
          </a:p>
        </p:txBody>
      </p:sp>
      <p:sp>
        <p:nvSpPr>
          <p:cNvPr id="988" name="Google Shape;988;p40"/>
          <p:cNvSpPr/>
          <p:nvPr/>
        </p:nvSpPr>
        <p:spPr>
          <a:xfrm>
            <a:off x="8621712" y="3543300"/>
            <a:ext cx="247650" cy="93662"/>
          </a:xfrm>
          <a:custGeom>
            <a:rect b="b" l="l" r="r" t="t"/>
            <a:pathLst>
              <a:path extrusionOk="0" h="93345" w="186054">
                <a:moveTo>
                  <a:pt x="0" y="92963"/>
                </a:moveTo>
                <a:lnTo>
                  <a:pt x="185927"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9" name="Google Shape;989;p40"/>
          <p:cNvSpPr/>
          <p:nvPr/>
        </p:nvSpPr>
        <p:spPr>
          <a:xfrm>
            <a:off x="8869362" y="3171825"/>
            <a:ext cx="0" cy="371475"/>
          </a:xfrm>
          <a:custGeom>
            <a:rect b="b" l="l" r="r" t="t"/>
            <a:pathLst>
              <a:path extrusionOk="0" h="372110" w="120000">
                <a:moveTo>
                  <a:pt x="0" y="371855"/>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0" name="Google Shape;990;p40"/>
          <p:cNvSpPr/>
          <p:nvPr/>
        </p:nvSpPr>
        <p:spPr>
          <a:xfrm>
            <a:off x="8621712" y="3078162"/>
            <a:ext cx="247650" cy="93662"/>
          </a:xfrm>
          <a:custGeom>
            <a:rect b="b" l="l" r="r" t="t"/>
            <a:pathLst>
              <a:path extrusionOk="0" h="93344" w="186054">
                <a:moveTo>
                  <a:pt x="185927" y="92963"/>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1" name="Google Shape;991;p40"/>
          <p:cNvSpPr/>
          <p:nvPr/>
        </p:nvSpPr>
        <p:spPr>
          <a:xfrm>
            <a:off x="8621712" y="3078162"/>
            <a:ext cx="0" cy="558800"/>
          </a:xfrm>
          <a:custGeom>
            <a:rect b="b" l="l" r="r" t="t"/>
            <a:pathLst>
              <a:path extrusionOk="0" h="558164" w="120000">
                <a:moveTo>
                  <a:pt x="0" y="0"/>
                </a:moveTo>
                <a:lnTo>
                  <a:pt x="0" y="557783"/>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2" name="Google Shape;992;p40"/>
          <p:cNvSpPr/>
          <p:nvPr/>
        </p:nvSpPr>
        <p:spPr>
          <a:xfrm>
            <a:off x="9544050" y="5827712"/>
            <a:ext cx="14287" cy="73025"/>
          </a:xfrm>
          <a:custGeom>
            <a:rect b="b" l="l" r="r" t="t"/>
            <a:pathLst>
              <a:path extrusionOk="0" h="73660" w="10795">
                <a:moveTo>
                  <a:pt x="0" y="0"/>
                </a:moveTo>
                <a:lnTo>
                  <a:pt x="10667" y="73151"/>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3" name="Google Shape;993;p40"/>
          <p:cNvSpPr/>
          <p:nvPr/>
        </p:nvSpPr>
        <p:spPr>
          <a:xfrm>
            <a:off x="9558337" y="5827712"/>
            <a:ext cx="26987" cy="73025"/>
          </a:xfrm>
          <a:custGeom>
            <a:rect b="b" l="l" r="r" t="t"/>
            <a:pathLst>
              <a:path extrusionOk="0" h="73660" w="20320">
                <a:moveTo>
                  <a:pt x="0" y="73151"/>
                </a:moveTo>
                <a:lnTo>
                  <a:pt x="19811"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4" name="Google Shape;994;p40"/>
          <p:cNvSpPr/>
          <p:nvPr/>
        </p:nvSpPr>
        <p:spPr>
          <a:xfrm>
            <a:off x="9558337" y="5827712"/>
            <a:ext cx="26987" cy="0"/>
          </a:xfrm>
          <a:custGeom>
            <a:rect b="b" l="l" r="r" t="t"/>
            <a:pathLst>
              <a:path extrusionOk="0" h="120000" w="20320">
                <a:moveTo>
                  <a:pt x="19811" y="0"/>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5" name="Google Shape;995;p40"/>
          <p:cNvSpPr/>
          <p:nvPr/>
        </p:nvSpPr>
        <p:spPr>
          <a:xfrm>
            <a:off x="9544050" y="5827712"/>
            <a:ext cx="14287" cy="0"/>
          </a:xfrm>
          <a:custGeom>
            <a:rect b="b" l="l" r="r" t="t"/>
            <a:pathLst>
              <a:path extrusionOk="0" h="120000" w="10795">
                <a:moveTo>
                  <a:pt x="10667" y="0"/>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6" name="Google Shape;996;p40"/>
          <p:cNvSpPr/>
          <p:nvPr/>
        </p:nvSpPr>
        <p:spPr>
          <a:xfrm>
            <a:off x="9544050" y="5827712"/>
            <a:ext cx="41275" cy="73025"/>
          </a:xfrm>
          <a:custGeom>
            <a:rect b="b" l="l" r="r" t="t"/>
            <a:pathLst>
              <a:path extrusionOk="0" h="73660" w="30479">
                <a:moveTo>
                  <a:pt x="10668" y="73152"/>
                </a:moveTo>
                <a:lnTo>
                  <a:pt x="0" y="0"/>
                </a:lnTo>
                <a:lnTo>
                  <a:pt x="30480" y="0"/>
                </a:lnTo>
                <a:lnTo>
                  <a:pt x="10668" y="731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7" name="Google Shape;997;p40"/>
          <p:cNvSpPr/>
          <p:nvPr/>
        </p:nvSpPr>
        <p:spPr>
          <a:xfrm>
            <a:off x="9544050" y="5827712"/>
            <a:ext cx="41275" cy="73025"/>
          </a:xfrm>
          <a:custGeom>
            <a:rect b="b" l="l" r="r" t="t"/>
            <a:pathLst>
              <a:path extrusionOk="0" h="73660" w="30479">
                <a:moveTo>
                  <a:pt x="0" y="0"/>
                </a:moveTo>
                <a:lnTo>
                  <a:pt x="10667" y="73151"/>
                </a:lnTo>
                <a:lnTo>
                  <a:pt x="30479" y="0"/>
                </a:lnTo>
                <a:lnTo>
                  <a:pt x="10667" y="0"/>
                </a:lnTo>
                <a:lnTo>
                  <a:pt x="0" y="0"/>
                </a:lnTo>
                <a:close/>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8" name="Google Shape;998;p40"/>
          <p:cNvSpPr/>
          <p:nvPr/>
        </p:nvSpPr>
        <p:spPr>
          <a:xfrm>
            <a:off x="9558337" y="5630862"/>
            <a:ext cx="0" cy="196850"/>
          </a:xfrm>
          <a:custGeom>
            <a:rect b="b" l="l" r="r" t="t"/>
            <a:pathLst>
              <a:path extrusionOk="0" h="196850" w="120000">
                <a:moveTo>
                  <a:pt x="0" y="196595"/>
                </a:moveTo>
                <a:lnTo>
                  <a:pt x="0" y="0"/>
                </a:lnTo>
              </a:path>
            </a:pathLst>
          </a:custGeom>
          <a:noFill/>
          <a:ln cap="flat" cmpd="sng" w="103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9" name="Google Shape;999;p40"/>
          <p:cNvSpPr/>
          <p:nvPr/>
        </p:nvSpPr>
        <p:spPr>
          <a:xfrm>
            <a:off x="10012362" y="5529262"/>
            <a:ext cx="82550" cy="9525"/>
          </a:xfrm>
          <a:custGeom>
            <a:rect b="b" l="l" r="r" t="t"/>
            <a:pathLst>
              <a:path extrusionOk="0" h="9525" w="62865">
                <a:moveTo>
                  <a:pt x="62483" y="0"/>
                </a:moveTo>
                <a:lnTo>
                  <a:pt x="0" y="9143"/>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0" name="Google Shape;1000;p40"/>
          <p:cNvSpPr/>
          <p:nvPr/>
        </p:nvSpPr>
        <p:spPr>
          <a:xfrm>
            <a:off x="10012362" y="5538787"/>
            <a:ext cx="82550" cy="9525"/>
          </a:xfrm>
          <a:custGeom>
            <a:rect b="b" l="l" r="r" t="t"/>
            <a:pathLst>
              <a:path extrusionOk="0" h="10795" w="62865">
                <a:moveTo>
                  <a:pt x="0" y="0"/>
                </a:moveTo>
                <a:lnTo>
                  <a:pt x="62483"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1" name="Google Shape;1001;p40"/>
          <p:cNvSpPr/>
          <p:nvPr/>
        </p:nvSpPr>
        <p:spPr>
          <a:xfrm>
            <a:off x="10094912" y="5538787"/>
            <a:ext cx="0" cy="9525"/>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2" name="Google Shape;1002;p40"/>
          <p:cNvSpPr/>
          <p:nvPr/>
        </p:nvSpPr>
        <p:spPr>
          <a:xfrm>
            <a:off x="10094912" y="5529262"/>
            <a:ext cx="0" cy="9525"/>
          </a:xfrm>
          <a:custGeom>
            <a:rect b="b" l="l" r="r" t="t"/>
            <a:pathLst>
              <a:path extrusionOk="0" h="9525" w="120000">
                <a:moveTo>
                  <a:pt x="0" y="4571"/>
                </a:moveTo>
                <a:lnTo>
                  <a:pt x="0" y="4571"/>
                </a:lnTo>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3" name="Google Shape;1003;p40"/>
          <p:cNvSpPr/>
          <p:nvPr/>
        </p:nvSpPr>
        <p:spPr>
          <a:xfrm>
            <a:off x="10012362" y="5529262"/>
            <a:ext cx="82550" cy="20637"/>
          </a:xfrm>
          <a:custGeom>
            <a:rect b="b" l="l" r="r" t="t"/>
            <a:pathLst>
              <a:path extrusionOk="0" h="20320" w="62865">
                <a:moveTo>
                  <a:pt x="62484" y="19812"/>
                </a:moveTo>
                <a:lnTo>
                  <a:pt x="0" y="9144"/>
                </a:lnTo>
                <a:lnTo>
                  <a:pt x="62484" y="0"/>
                </a:lnTo>
                <a:lnTo>
                  <a:pt x="62484" y="1981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4" name="Google Shape;1004;p40"/>
          <p:cNvSpPr/>
          <p:nvPr/>
        </p:nvSpPr>
        <p:spPr>
          <a:xfrm>
            <a:off x="10012362" y="5529262"/>
            <a:ext cx="82550" cy="20637"/>
          </a:xfrm>
          <a:custGeom>
            <a:rect b="b" l="l" r="r" t="t"/>
            <a:pathLst>
              <a:path extrusionOk="0" h="20320" w="62865">
                <a:moveTo>
                  <a:pt x="62483" y="0"/>
                </a:moveTo>
                <a:lnTo>
                  <a:pt x="0" y="9143"/>
                </a:lnTo>
                <a:lnTo>
                  <a:pt x="62483" y="19811"/>
                </a:lnTo>
                <a:lnTo>
                  <a:pt x="62483" y="9143"/>
                </a:lnTo>
                <a:lnTo>
                  <a:pt x="62483"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5" name="Google Shape;1005;p40"/>
          <p:cNvSpPr/>
          <p:nvPr/>
        </p:nvSpPr>
        <p:spPr>
          <a:xfrm>
            <a:off x="10109200" y="5538787"/>
            <a:ext cx="441325" cy="0"/>
          </a:xfrm>
          <a:custGeom>
            <a:rect b="b" l="l" r="r" t="t"/>
            <a:pathLst>
              <a:path extrusionOk="0" h="120000" w="330834">
                <a:moveTo>
                  <a:pt x="0" y="0"/>
                </a:moveTo>
                <a:lnTo>
                  <a:pt x="330707"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6" name="Google Shape;1006;p40"/>
          <p:cNvSpPr txBox="1"/>
          <p:nvPr/>
        </p:nvSpPr>
        <p:spPr>
          <a:xfrm>
            <a:off x="9348787" y="5888037"/>
            <a:ext cx="488950" cy="227012"/>
          </a:xfrm>
          <a:prstGeom prst="rect">
            <a:avLst/>
          </a:prstGeom>
          <a:noFill/>
          <a:ln>
            <a:noFill/>
          </a:ln>
        </p:spPr>
        <p:txBody>
          <a:bodyPr anchorCtr="0" anchor="t" bIns="0" lIns="0" spcFirstLastPara="1" rIns="0" wrap="square" tIns="22225">
            <a:spAutoFit/>
          </a:bodyPr>
          <a:lstStyle/>
          <a:p>
            <a:pPr indent="-61911" lvl="0" marL="74612" marR="0" rtl="0" algn="l">
              <a:lnSpc>
                <a:spcPct val="114285"/>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Address  lines</a:t>
            </a:r>
            <a:endParaRPr b="0" i="0" sz="1400" u="none" cap="none" strike="noStrike">
              <a:solidFill>
                <a:srgbClr val="000000"/>
              </a:solidFill>
              <a:latin typeface="Arial"/>
              <a:ea typeface="Arial"/>
              <a:cs typeface="Arial"/>
              <a:sym typeface="Arial"/>
            </a:endParaRPr>
          </a:p>
        </p:txBody>
      </p:sp>
      <p:sp>
        <p:nvSpPr>
          <p:cNvPr id="1007" name="Google Shape;1007;p40"/>
          <p:cNvSpPr txBox="1"/>
          <p:nvPr/>
        </p:nvSpPr>
        <p:spPr>
          <a:xfrm>
            <a:off x="9117012" y="5445125"/>
            <a:ext cx="882650" cy="133350"/>
          </a:xfrm>
          <a:prstGeom prst="rect">
            <a:avLst/>
          </a:prstGeom>
          <a:noFill/>
          <a:ln cap="flat" cmpd="sng" w="10325">
            <a:solidFill>
              <a:srgbClr val="000000"/>
            </a:solidFill>
            <a:prstDash val="solid"/>
            <a:miter lim="800000"/>
            <a:headEnd len="sm" w="sm" type="none"/>
            <a:tailEnd len="sm" w="sm" type="none"/>
          </a:ln>
        </p:spPr>
        <p:txBody>
          <a:bodyPr anchorCtr="0" anchor="t" bIns="0" lIns="0" spcFirstLastPara="1" rIns="0" wrap="square" tIns="25400">
            <a:spAutoFit/>
          </a:bodyPr>
          <a:lstStyle/>
          <a:p>
            <a:pPr indent="0" lvl="0" marL="0" marR="0" rtl="0" algn="ctr">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MAR</a:t>
            </a:r>
            <a:endParaRPr b="0" i="0" sz="1400" u="none" cap="none" strike="noStrike">
              <a:solidFill>
                <a:srgbClr val="000000"/>
              </a:solidFill>
              <a:latin typeface="Arial"/>
              <a:ea typeface="Arial"/>
              <a:cs typeface="Arial"/>
              <a:sym typeface="Arial"/>
            </a:endParaRPr>
          </a:p>
        </p:txBody>
      </p:sp>
      <p:sp>
        <p:nvSpPr>
          <p:cNvPr id="1008" name="Google Shape;1008;p40"/>
          <p:cNvSpPr/>
          <p:nvPr/>
        </p:nvSpPr>
        <p:spPr>
          <a:xfrm>
            <a:off x="10012362" y="4691062"/>
            <a:ext cx="96837" cy="11112"/>
          </a:xfrm>
          <a:custGeom>
            <a:rect b="b" l="l" r="r" t="t"/>
            <a:pathLst>
              <a:path extrusionOk="0" h="10795" w="73659">
                <a:moveTo>
                  <a:pt x="73151" y="0"/>
                </a:moveTo>
                <a:lnTo>
                  <a:pt x="0" y="10667"/>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9" name="Google Shape;1009;p40"/>
          <p:cNvSpPr/>
          <p:nvPr/>
        </p:nvSpPr>
        <p:spPr>
          <a:xfrm>
            <a:off x="10012362" y="4702175"/>
            <a:ext cx="96837" cy="19050"/>
          </a:xfrm>
          <a:custGeom>
            <a:rect b="b" l="l" r="r" t="t"/>
            <a:pathLst>
              <a:path extrusionOk="0" h="20320" w="73659">
                <a:moveTo>
                  <a:pt x="0" y="0"/>
                </a:moveTo>
                <a:lnTo>
                  <a:pt x="73151" y="19811"/>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0" name="Google Shape;1010;p40"/>
          <p:cNvSpPr/>
          <p:nvPr/>
        </p:nvSpPr>
        <p:spPr>
          <a:xfrm>
            <a:off x="10109200" y="4702175"/>
            <a:ext cx="0" cy="19050"/>
          </a:xfrm>
          <a:custGeom>
            <a:rect b="b" l="l" r="r" t="t"/>
            <a:pathLst>
              <a:path extrusionOk="0" h="20320" w="120000">
                <a:moveTo>
                  <a:pt x="0" y="9905"/>
                </a:moveTo>
                <a:lnTo>
                  <a:pt x="0" y="9905"/>
                </a:lnTo>
              </a:path>
            </a:pathLst>
          </a:custGeom>
          <a:noFill/>
          <a:ln cap="flat" cmpd="sng" w="1980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1" name="Google Shape;1011;p40"/>
          <p:cNvSpPr/>
          <p:nvPr/>
        </p:nvSpPr>
        <p:spPr>
          <a:xfrm>
            <a:off x="10109200" y="4691062"/>
            <a:ext cx="0" cy="11112"/>
          </a:xfrm>
          <a:custGeom>
            <a:rect b="b" l="l" r="r" t="t"/>
            <a:pathLst>
              <a:path extrusionOk="0" h="10795" w="120000">
                <a:moveTo>
                  <a:pt x="0" y="5333"/>
                </a:moveTo>
                <a:lnTo>
                  <a:pt x="0" y="5333"/>
                </a:lnTo>
              </a:path>
            </a:pathLst>
          </a:custGeom>
          <a:noFill/>
          <a:ln cap="flat" cmpd="sng" w="10650">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2" name="Google Shape;1012;p40"/>
          <p:cNvSpPr/>
          <p:nvPr/>
        </p:nvSpPr>
        <p:spPr>
          <a:xfrm>
            <a:off x="10012362" y="4691062"/>
            <a:ext cx="96837" cy="30162"/>
          </a:xfrm>
          <a:custGeom>
            <a:rect b="b" l="l" r="r" t="t"/>
            <a:pathLst>
              <a:path extrusionOk="0" h="30479" w="73659">
                <a:moveTo>
                  <a:pt x="73152" y="30480"/>
                </a:moveTo>
                <a:lnTo>
                  <a:pt x="0" y="10668"/>
                </a:lnTo>
                <a:lnTo>
                  <a:pt x="73152" y="0"/>
                </a:lnTo>
                <a:lnTo>
                  <a:pt x="73152" y="3048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3" name="Google Shape;1013;p40"/>
          <p:cNvSpPr/>
          <p:nvPr/>
        </p:nvSpPr>
        <p:spPr>
          <a:xfrm>
            <a:off x="10012362" y="4691062"/>
            <a:ext cx="96837" cy="30162"/>
          </a:xfrm>
          <a:custGeom>
            <a:rect b="b" l="l" r="r" t="t"/>
            <a:pathLst>
              <a:path extrusionOk="0" h="30479" w="73659">
                <a:moveTo>
                  <a:pt x="73151" y="0"/>
                </a:moveTo>
                <a:lnTo>
                  <a:pt x="0" y="10667"/>
                </a:lnTo>
                <a:lnTo>
                  <a:pt x="73151" y="30479"/>
                </a:lnTo>
                <a:lnTo>
                  <a:pt x="73151" y="10667"/>
                </a:lnTo>
                <a:lnTo>
                  <a:pt x="73151" y="0"/>
                </a:lnTo>
                <a:close/>
              </a:path>
            </a:pathLst>
          </a:custGeom>
          <a:noFill/>
          <a:ln cap="flat" cmpd="sng" w="95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4" name="Google Shape;1014;p40"/>
          <p:cNvSpPr/>
          <p:nvPr/>
        </p:nvSpPr>
        <p:spPr>
          <a:xfrm>
            <a:off x="10109200" y="4702175"/>
            <a:ext cx="441325" cy="0"/>
          </a:xfrm>
          <a:custGeom>
            <a:rect b="b" l="l" r="r" t="t"/>
            <a:pathLst>
              <a:path extrusionOk="0" h="120000" w="330834">
                <a:moveTo>
                  <a:pt x="0" y="0"/>
                </a:moveTo>
                <a:lnTo>
                  <a:pt x="330707" y="0"/>
                </a:lnTo>
              </a:path>
            </a:pathLst>
          </a:custGeom>
          <a:noFill/>
          <a:ln cap="flat" cmpd="sng" w="10325">
            <a:solidFill>
              <a:srgbClr val="00FFFF"/>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5" name="Google Shape;1015;p40"/>
          <p:cNvSpPr txBox="1"/>
          <p:nvPr/>
        </p:nvSpPr>
        <p:spPr>
          <a:xfrm>
            <a:off x="9117012" y="4608512"/>
            <a:ext cx="882650" cy="131762"/>
          </a:xfrm>
          <a:prstGeom prst="rect">
            <a:avLst/>
          </a:prstGeom>
          <a:noFill/>
          <a:ln cap="flat" cmpd="sng" w="10325">
            <a:solidFill>
              <a:srgbClr val="000000"/>
            </a:solidFill>
            <a:prstDash val="solid"/>
            <a:miter lim="800000"/>
            <a:headEnd len="sm" w="sm" type="none"/>
            <a:tailEnd len="sm" w="sm" type="none"/>
          </a:ln>
        </p:spPr>
        <p:txBody>
          <a:bodyPr anchorCtr="0" anchor="t" bIns="0" lIns="0" spcFirstLastPara="1" rIns="0" wrap="square" tIns="23475">
            <a:spAutoFit/>
          </a:bodyPr>
          <a:lstStyle/>
          <a:p>
            <a:pPr indent="0" lvl="0" marL="11112" marR="0" rtl="0" algn="ctr">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IR</a:t>
            </a:r>
            <a:endParaRPr b="0" i="0" sz="1400" u="none" cap="none" strike="noStrike">
              <a:solidFill>
                <a:srgbClr val="000000"/>
              </a:solidFill>
              <a:latin typeface="Arial"/>
              <a:ea typeface="Arial"/>
              <a:cs typeface="Arial"/>
              <a:sym typeface="Arial"/>
            </a:endParaRPr>
          </a:p>
        </p:txBody>
      </p:sp>
      <p:sp>
        <p:nvSpPr>
          <p:cNvPr id="1016" name="Google Shape;1016;p40"/>
          <p:cNvSpPr txBox="1"/>
          <p:nvPr/>
        </p:nvSpPr>
        <p:spPr>
          <a:xfrm>
            <a:off x="106362" y="1077912"/>
            <a:ext cx="6902450" cy="1120775"/>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Till now, we have considered the  simple single-bus structure of  processing unit to illustrate the basic  ideas.</a:t>
            </a:r>
            <a:endParaRPr b="0" i="0" sz="1400" u="none" cap="none" strike="noStrike">
              <a:solidFill>
                <a:srgbClr val="000000"/>
              </a:solidFill>
              <a:latin typeface="Arial"/>
              <a:ea typeface="Arial"/>
              <a:cs typeface="Arial"/>
              <a:sym typeface="Arial"/>
            </a:endParaRPr>
          </a:p>
        </p:txBody>
      </p:sp>
      <p:sp>
        <p:nvSpPr>
          <p:cNvPr id="1017" name="Google Shape;1017;p40"/>
          <p:cNvSpPr txBox="1"/>
          <p:nvPr/>
        </p:nvSpPr>
        <p:spPr>
          <a:xfrm>
            <a:off x="106362" y="2614612"/>
            <a:ext cx="6904037" cy="1490662"/>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resulting control sequence to  execute a instruction is quite long  because only one data item can be  transferred over the bus in a clock  cycle.</a:t>
            </a:r>
            <a:endParaRPr b="0" i="0" sz="1400" u="none" cap="none" strike="noStrike">
              <a:solidFill>
                <a:srgbClr val="000000"/>
              </a:solidFill>
              <a:latin typeface="Arial"/>
              <a:ea typeface="Arial"/>
              <a:cs typeface="Arial"/>
              <a:sym typeface="Arial"/>
            </a:endParaRPr>
          </a:p>
        </p:txBody>
      </p:sp>
      <p:sp>
        <p:nvSpPr>
          <p:cNvPr id="1018" name="Google Shape;1018;p40"/>
          <p:cNvSpPr txBox="1"/>
          <p:nvPr/>
        </p:nvSpPr>
        <p:spPr>
          <a:xfrm>
            <a:off x="106362" y="4516437"/>
            <a:ext cx="6904037" cy="1490662"/>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To reduce the number of steps  needed, most commercial  processors provide multiple internal  paths that enable several transfers  to take place in parallel.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024" name="Google Shape;1024;p41"/>
          <p:cNvPicPr preferRelativeResize="0"/>
          <p:nvPr>
            <p:ph idx="1" type="body"/>
          </p:nvPr>
        </p:nvPicPr>
        <p:blipFill rotWithShape="1">
          <a:blip r:embed="rId3">
            <a:alphaModFix/>
          </a:blip>
          <a:srcRect b="0" l="0" r="0" t="0"/>
          <a:stretch/>
        </p:blipFill>
        <p:spPr>
          <a:xfrm>
            <a:off x="1082675" y="365125"/>
            <a:ext cx="9209087" cy="5811837"/>
          </a:xfrm>
          <a:prstGeom prst="rect">
            <a:avLst/>
          </a:prstGeom>
          <a:noFill/>
          <a:ln>
            <a:noFill/>
          </a:ln>
        </p:spPr>
      </p:pic>
      <p:sp>
        <p:nvSpPr>
          <p:cNvPr id="1025" name="Google Shape;1025;p4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615950" y="492125"/>
            <a:ext cx="10414000" cy="769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PROCESSING UNIT</a:t>
            </a:r>
            <a:endParaRPr b="0" i="0" sz="1400" u="none" cap="none" strike="noStrike">
              <a:solidFill>
                <a:srgbClr val="000000"/>
              </a:solidFill>
              <a:latin typeface="Arial"/>
              <a:ea typeface="Arial"/>
              <a:cs typeface="Arial"/>
              <a:sym typeface="Arial"/>
            </a:endParaRPr>
          </a:p>
        </p:txBody>
      </p:sp>
      <p:pic>
        <p:nvPicPr>
          <p:cNvPr id="105" name="Google Shape;105;p15"/>
          <p:cNvPicPr preferRelativeResize="0"/>
          <p:nvPr/>
        </p:nvPicPr>
        <p:blipFill rotWithShape="1">
          <a:blip r:embed="rId3">
            <a:alphaModFix/>
          </a:blip>
          <a:srcRect b="0" l="0" r="0" t="0"/>
          <a:stretch/>
        </p:blipFill>
        <p:spPr>
          <a:xfrm>
            <a:off x="7296150" y="1482725"/>
            <a:ext cx="4895850" cy="4125912"/>
          </a:xfrm>
          <a:prstGeom prst="rect">
            <a:avLst/>
          </a:prstGeom>
          <a:noFill/>
          <a:ln>
            <a:noFill/>
          </a:ln>
        </p:spPr>
      </p:pic>
      <p:sp>
        <p:nvSpPr>
          <p:cNvPr id="106" name="Google Shape;106;p15"/>
          <p:cNvSpPr txBox="1"/>
          <p:nvPr/>
        </p:nvSpPr>
        <p:spPr>
          <a:xfrm>
            <a:off x="295275" y="1087437"/>
            <a:ext cx="7000875" cy="43862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FUNCTIONS OF CPU:</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CPU carries out all forms of data processing tasks.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saves information, intermediate results and instructions.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CPU monitors the functionality of all computer components.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COMPONENTS OF CPU:</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    Register: </a:t>
            </a:r>
            <a:r>
              <a:rPr b="0" i="0" lang="en-US" sz="1800" u="none" cap="none" strike="noStrike">
                <a:solidFill>
                  <a:schemeClr val="dk1"/>
                </a:solidFill>
                <a:latin typeface="Calibri"/>
                <a:ea typeface="Calibri"/>
                <a:cs typeface="Calibri"/>
                <a:sym typeface="Calibri"/>
              </a:rPr>
              <a:t> Stores data and result and speeds up the operation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Control unit: </a:t>
            </a:r>
            <a:r>
              <a:rPr b="0" i="0" lang="en-US" sz="1800" u="none" cap="none" strike="noStrike">
                <a:solidFill>
                  <a:schemeClr val="dk1"/>
                </a:solidFill>
                <a:latin typeface="Calibri"/>
                <a:ea typeface="Calibri"/>
                <a:cs typeface="Calibri"/>
                <a:sym typeface="Calibri"/>
              </a:rPr>
              <a:t>This unit monitors all computing processes but does not execute actual data processing.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Arithmetic Logic Unit (ALU): </a:t>
            </a:r>
            <a:r>
              <a:rPr b="0" i="0" lang="en-US" sz="1800" u="none" cap="none" strike="noStrike">
                <a:solidFill>
                  <a:schemeClr val="dk1"/>
                </a:solidFill>
                <a:latin typeface="Calibri"/>
                <a:ea typeface="Calibri"/>
                <a:cs typeface="Calibri"/>
                <a:sym typeface="Calibri"/>
              </a:rPr>
              <a:t>This  does all the calculations and makes the decisions.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pngfind.com-kingpin-png-4152286 (1).png" id="107" name="Google Shape;107;p15"/>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108" name="Google Shape;108;p1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42"/>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1" name="Google Shape;1031;p42"/>
          <p:cNvSpPr txBox="1"/>
          <p:nvPr>
            <p:ph type="title"/>
          </p:nvPr>
        </p:nvSpPr>
        <p:spPr>
          <a:xfrm>
            <a:off x="106362" y="238125"/>
            <a:ext cx="79613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Multiple-Bus Organization</a:t>
            </a:r>
            <a:endParaRPr/>
          </a:p>
        </p:txBody>
      </p:sp>
      <p:sp>
        <p:nvSpPr>
          <p:cNvPr id="1032" name="Google Shape;1032;p42"/>
          <p:cNvSpPr txBox="1"/>
          <p:nvPr/>
        </p:nvSpPr>
        <p:spPr>
          <a:xfrm>
            <a:off x="207962" y="1230312"/>
            <a:ext cx="11169650" cy="3722687"/>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All general-purpose registers are combined into a single block  called the register file.</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register file in Figure 7.8 is said to have three ports.</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There are two outputs, allowing the contents of two different  registers to be accessed simultaneously  and  have their  contents placed on buses A and B.</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third port allows the data on bus C to be loaded into a  third register during the same clock cycle.</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Buses A and B are used to transfer the source operands to the  A and B inputs of the ALU, where an arithmetic or logic  operation may be performed.</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result is transferred to the destination over bus 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43"/>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8" name="Google Shape;1038;p43"/>
          <p:cNvSpPr txBox="1"/>
          <p:nvPr>
            <p:ph type="title"/>
          </p:nvPr>
        </p:nvSpPr>
        <p:spPr>
          <a:xfrm>
            <a:off x="106362" y="238125"/>
            <a:ext cx="79613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Multiple-Bus Organization</a:t>
            </a:r>
            <a:endParaRPr/>
          </a:p>
        </p:txBody>
      </p:sp>
      <p:sp>
        <p:nvSpPr>
          <p:cNvPr id="1039" name="Google Shape;1039;p43"/>
          <p:cNvSpPr txBox="1"/>
          <p:nvPr/>
        </p:nvSpPr>
        <p:spPr>
          <a:xfrm>
            <a:off x="106362" y="1230312"/>
            <a:ext cx="11271250" cy="2014537"/>
          </a:xfrm>
          <a:prstGeom prst="rect">
            <a:avLst/>
          </a:prstGeom>
          <a:noFill/>
          <a:ln>
            <a:noFill/>
          </a:ln>
        </p:spPr>
        <p:txBody>
          <a:bodyPr anchorCtr="0" anchor="t" bIns="0" lIns="0" spcFirstLastPara="1" rIns="0" wrap="square" tIns="12700">
            <a:spAutoFit/>
          </a:bodyPr>
          <a:lstStyle/>
          <a:p>
            <a:pPr indent="-530225" lvl="0" marL="542925" marR="0" rtl="0" algn="l">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If	needed,	the	ALU	may	simply	pass	one	of	its	two	input  operands unmodified to bus C.</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We will call the ALU control signals for such an operation R=A  or R=B.</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three-bus arrangement obviates the need for registers Y  and Z as required in single-bus structure processing unit.</a:t>
            </a:r>
            <a:endParaRPr b="0" i="0" sz="1400" u="none" cap="none" strike="noStrike">
              <a:solidFill>
                <a:srgbClr val="000000"/>
              </a:solidFill>
              <a:latin typeface="Arial"/>
              <a:ea typeface="Arial"/>
              <a:cs typeface="Arial"/>
              <a:sym typeface="Arial"/>
            </a:endParaRPr>
          </a:p>
        </p:txBody>
      </p:sp>
      <p:sp>
        <p:nvSpPr>
          <p:cNvPr id="1040" name="Google Shape;1040;p43"/>
          <p:cNvSpPr txBox="1"/>
          <p:nvPr/>
        </p:nvSpPr>
        <p:spPr>
          <a:xfrm>
            <a:off x="106362" y="3644900"/>
            <a:ext cx="4775200" cy="390525"/>
          </a:xfrm>
          <a:prstGeom prst="rect">
            <a:avLst/>
          </a:prstGeom>
          <a:noFill/>
          <a:ln>
            <a:noFill/>
          </a:ln>
        </p:spPr>
        <p:txBody>
          <a:bodyPr anchorCtr="0" anchor="t" bIns="0" lIns="0" spcFirstLastPara="1" rIns="0" wrap="square" tIns="12700">
            <a:spAutoFit/>
          </a:bodyPr>
          <a:lstStyle/>
          <a:p>
            <a:pPr indent="-530225" lvl="0" marL="542925" marR="0" rtl="0" algn="l">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	second	feature	in</a:t>
            </a:r>
            <a:endParaRPr b="0" i="0" sz="1400" u="none" cap="none" strike="noStrike">
              <a:solidFill>
                <a:srgbClr val="000000"/>
              </a:solidFill>
              <a:latin typeface="Arial"/>
              <a:ea typeface="Arial"/>
              <a:cs typeface="Arial"/>
              <a:sym typeface="Arial"/>
            </a:endParaRPr>
          </a:p>
        </p:txBody>
      </p:sp>
      <p:sp>
        <p:nvSpPr>
          <p:cNvPr id="1041" name="Google Shape;1041;p43"/>
          <p:cNvSpPr txBox="1"/>
          <p:nvPr/>
        </p:nvSpPr>
        <p:spPr>
          <a:xfrm>
            <a:off x="5213350" y="3644900"/>
            <a:ext cx="2146300"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Multiple-Bus</a:t>
            </a:r>
            <a:endParaRPr b="0" i="0" sz="1400" u="none" cap="none" strike="noStrike">
              <a:solidFill>
                <a:srgbClr val="000000"/>
              </a:solidFill>
              <a:latin typeface="Arial"/>
              <a:ea typeface="Arial"/>
              <a:cs typeface="Arial"/>
              <a:sym typeface="Arial"/>
            </a:endParaRPr>
          </a:p>
        </p:txBody>
      </p:sp>
      <p:sp>
        <p:nvSpPr>
          <p:cNvPr id="1042" name="Google Shape;1042;p43"/>
          <p:cNvSpPr txBox="1"/>
          <p:nvPr/>
        </p:nvSpPr>
        <p:spPr>
          <a:xfrm>
            <a:off x="7689850" y="3644900"/>
            <a:ext cx="3684587"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Organization	is	the</a:t>
            </a:r>
            <a:endParaRPr b="0" i="0" sz="1400" u="none" cap="none" strike="noStrike">
              <a:solidFill>
                <a:srgbClr val="000000"/>
              </a:solidFill>
              <a:latin typeface="Arial"/>
              <a:ea typeface="Arial"/>
              <a:cs typeface="Arial"/>
              <a:sym typeface="Arial"/>
            </a:endParaRPr>
          </a:p>
        </p:txBody>
      </p:sp>
      <p:sp>
        <p:nvSpPr>
          <p:cNvPr id="1043" name="Google Shape;1043;p43"/>
          <p:cNvSpPr txBox="1"/>
          <p:nvPr/>
        </p:nvSpPr>
        <p:spPr>
          <a:xfrm>
            <a:off x="106362" y="4010025"/>
            <a:ext cx="11271250" cy="1644650"/>
          </a:xfrm>
          <a:prstGeom prst="rect">
            <a:avLst/>
          </a:prstGeom>
          <a:noFill/>
          <a:ln>
            <a:noFill/>
          </a:ln>
        </p:spPr>
        <p:txBody>
          <a:bodyPr anchorCtr="0" anchor="t" bIns="0" lIns="0" spcFirstLastPara="1" rIns="0" wrap="square" tIns="12700">
            <a:spAutoFit/>
          </a:bodyPr>
          <a:lstStyle/>
          <a:p>
            <a:pPr indent="0" lvl="0" marL="542925"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introduction	of	the	Incrementer	unit,	which	is	used	to  increment the PC by 4.</a:t>
            </a:r>
            <a:endParaRPr b="0" i="0" sz="1400" u="none" cap="none" strike="noStrike">
              <a:solidFill>
                <a:srgbClr val="000000"/>
              </a:solidFill>
              <a:latin typeface="Arial"/>
              <a:ea typeface="Arial"/>
              <a:cs typeface="Arial"/>
              <a:sym typeface="Arial"/>
            </a:endParaRPr>
          </a:p>
          <a:p>
            <a:pPr indent="-152400"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Using the Incrementer eliminates the need to add 4 to the PC  using the main ALU.</a:t>
            </a:r>
            <a:endParaRPr b="0" i="0" sz="1400" u="none" cap="none" strike="noStrike">
              <a:solidFill>
                <a:srgbClr val="000000"/>
              </a:solidFill>
              <a:latin typeface="Arial"/>
              <a:ea typeface="Arial"/>
              <a:cs typeface="Arial"/>
              <a:sym typeface="Arial"/>
            </a:endParaRPr>
          </a:p>
          <a:p>
            <a:pPr indent="-152400"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source for the constant 4 at the ALU input multiplexer is  still useful.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44"/>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9" name="Google Shape;1049;p44"/>
          <p:cNvSpPr txBox="1"/>
          <p:nvPr>
            <p:ph type="title"/>
          </p:nvPr>
        </p:nvSpPr>
        <p:spPr>
          <a:xfrm>
            <a:off x="106362" y="238125"/>
            <a:ext cx="79613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Multiple-Bus Organization</a:t>
            </a:r>
            <a:endParaRPr/>
          </a:p>
        </p:txBody>
      </p:sp>
      <p:sp>
        <p:nvSpPr>
          <p:cNvPr id="1050" name="Google Shape;1050;p44"/>
          <p:cNvSpPr txBox="1"/>
          <p:nvPr/>
        </p:nvSpPr>
        <p:spPr>
          <a:xfrm>
            <a:off x="106362" y="1230312"/>
            <a:ext cx="11271250" cy="2090737"/>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It can be used to increment other addresses, such as the  memory addresses in LoadMultiple and StoreMultiple  instructions.</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Consider the three-operand instruction</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Add	R4,R5,R6</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control sequence for executing this instruction is given on  next slide.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45"/>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6" name="Google Shape;1056;p45"/>
          <p:cNvSpPr txBox="1"/>
          <p:nvPr>
            <p:ph type="title"/>
          </p:nvPr>
        </p:nvSpPr>
        <p:spPr>
          <a:xfrm>
            <a:off x="106362" y="238125"/>
            <a:ext cx="79613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Multiple-Bus Organization</a:t>
            </a:r>
            <a:endParaRPr/>
          </a:p>
        </p:txBody>
      </p:sp>
      <p:sp>
        <p:nvSpPr>
          <p:cNvPr id="1057" name="Google Shape;1057;p45"/>
          <p:cNvSpPr/>
          <p:nvPr/>
        </p:nvSpPr>
        <p:spPr>
          <a:xfrm>
            <a:off x="2220912" y="1985962"/>
            <a:ext cx="6677025" cy="0"/>
          </a:xfrm>
          <a:custGeom>
            <a:rect b="b" l="l" r="r" t="t"/>
            <a:pathLst>
              <a:path extrusionOk="0" h="120000" w="5008245">
                <a:moveTo>
                  <a:pt x="0" y="0"/>
                </a:moveTo>
                <a:lnTo>
                  <a:pt x="5007864"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8" name="Google Shape;1058;p45"/>
          <p:cNvSpPr/>
          <p:nvPr/>
        </p:nvSpPr>
        <p:spPr>
          <a:xfrm>
            <a:off x="2220912" y="1984375"/>
            <a:ext cx="6677025" cy="3175"/>
          </a:xfrm>
          <a:custGeom>
            <a:rect b="b" l="l" r="r" t="t"/>
            <a:pathLst>
              <a:path extrusionOk="0" h="3175" w="5008245">
                <a:moveTo>
                  <a:pt x="0" y="1523"/>
                </a:moveTo>
                <a:lnTo>
                  <a:pt x="0" y="3047"/>
                </a:lnTo>
                <a:lnTo>
                  <a:pt x="1524" y="3047"/>
                </a:lnTo>
                <a:lnTo>
                  <a:pt x="0" y="1523"/>
                </a:lnTo>
                <a:close/>
              </a:path>
              <a:path extrusionOk="0" h="3175" w="5008245">
                <a:moveTo>
                  <a:pt x="5007864" y="0"/>
                </a:moveTo>
                <a:lnTo>
                  <a:pt x="0" y="0"/>
                </a:lnTo>
                <a:lnTo>
                  <a:pt x="0" y="1523"/>
                </a:lnTo>
                <a:lnTo>
                  <a:pt x="1524" y="3047"/>
                </a:lnTo>
                <a:lnTo>
                  <a:pt x="1524" y="1523"/>
                </a:lnTo>
                <a:lnTo>
                  <a:pt x="5007864" y="1523"/>
                </a:lnTo>
                <a:lnTo>
                  <a:pt x="5007864" y="0"/>
                </a:lnTo>
                <a:close/>
              </a:path>
              <a:path extrusionOk="0" h="3175" w="5008245">
                <a:moveTo>
                  <a:pt x="5006340" y="1523"/>
                </a:moveTo>
                <a:lnTo>
                  <a:pt x="1524" y="1523"/>
                </a:lnTo>
                <a:lnTo>
                  <a:pt x="1524" y="3047"/>
                </a:lnTo>
                <a:lnTo>
                  <a:pt x="5006340" y="3047"/>
                </a:lnTo>
                <a:lnTo>
                  <a:pt x="5006340" y="1523"/>
                </a:lnTo>
                <a:close/>
              </a:path>
              <a:path extrusionOk="0" h="3175" w="5008245">
                <a:moveTo>
                  <a:pt x="5007864" y="1523"/>
                </a:moveTo>
                <a:lnTo>
                  <a:pt x="5006340" y="1523"/>
                </a:lnTo>
                <a:lnTo>
                  <a:pt x="5006340" y="3047"/>
                </a:lnTo>
                <a:lnTo>
                  <a:pt x="5007864" y="1523"/>
                </a:lnTo>
                <a:close/>
              </a:path>
              <a:path extrusionOk="0" h="3175" w="5008245">
                <a:moveTo>
                  <a:pt x="5007864" y="1523"/>
                </a:moveTo>
                <a:lnTo>
                  <a:pt x="5006340" y="3047"/>
                </a:lnTo>
                <a:lnTo>
                  <a:pt x="5007864" y="3047"/>
                </a:lnTo>
                <a:lnTo>
                  <a:pt x="5007864" y="152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9" name="Google Shape;1059;p45"/>
          <p:cNvSpPr txBox="1"/>
          <p:nvPr/>
        </p:nvSpPr>
        <p:spPr>
          <a:xfrm>
            <a:off x="458787" y="1306512"/>
            <a:ext cx="3455987" cy="1293812"/>
          </a:xfrm>
          <a:prstGeom prst="rect">
            <a:avLst/>
          </a:prstGeom>
          <a:noFill/>
          <a:ln>
            <a:noFill/>
          </a:ln>
        </p:spPr>
        <p:txBody>
          <a:bodyPr anchorCtr="0" anchor="t" bIns="0" lIns="0" spcFirstLastPara="1" rIns="0" wrap="square" tIns="12700">
            <a:spAutoFit/>
          </a:bodyPr>
          <a:lstStyle/>
          <a:p>
            <a:pPr indent="-530225" lvl="0" marL="542925" marR="0" rtl="0" algn="l">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Add R4, R5, R6</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0"/>
              </a:spcBef>
              <a:spcAft>
                <a:spcPts val="0"/>
              </a:spcAft>
              <a:buClr>
                <a:schemeClr val="dk1"/>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a:p>
            <a:pPr indent="-530225" lvl="0" marL="542925" marR="0" rtl="0" algn="l">
              <a:lnSpc>
                <a:spcPct val="100000"/>
              </a:lnSpc>
              <a:spcBef>
                <a:spcPts val="17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Step Action</a:t>
            </a:r>
            <a:endParaRPr b="0" i="0" sz="1400" u="none" cap="none" strike="noStrike">
              <a:solidFill>
                <a:srgbClr val="000000"/>
              </a:solidFill>
              <a:latin typeface="Arial"/>
              <a:ea typeface="Arial"/>
              <a:cs typeface="Arial"/>
              <a:sym typeface="Arial"/>
            </a:endParaRPr>
          </a:p>
        </p:txBody>
      </p:sp>
      <p:sp>
        <p:nvSpPr>
          <p:cNvPr id="1060" name="Google Shape;1060;p45"/>
          <p:cNvSpPr/>
          <p:nvPr/>
        </p:nvSpPr>
        <p:spPr>
          <a:xfrm>
            <a:off x="2220912" y="2768600"/>
            <a:ext cx="6677025" cy="0"/>
          </a:xfrm>
          <a:custGeom>
            <a:rect b="b" l="l" r="r" t="t"/>
            <a:pathLst>
              <a:path extrusionOk="0" h="120000" w="5008245">
                <a:moveTo>
                  <a:pt x="0" y="0"/>
                </a:moveTo>
                <a:lnTo>
                  <a:pt x="5007864"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1" name="Google Shape;1061;p45"/>
          <p:cNvSpPr/>
          <p:nvPr/>
        </p:nvSpPr>
        <p:spPr>
          <a:xfrm>
            <a:off x="2220912" y="2767012"/>
            <a:ext cx="6677025" cy="3175"/>
          </a:xfrm>
          <a:custGeom>
            <a:rect b="b" l="l" r="r" t="t"/>
            <a:pathLst>
              <a:path extrusionOk="0" h="3175" w="5008245">
                <a:moveTo>
                  <a:pt x="5006340" y="0"/>
                </a:moveTo>
                <a:lnTo>
                  <a:pt x="5006340" y="1524"/>
                </a:lnTo>
                <a:lnTo>
                  <a:pt x="0" y="1524"/>
                </a:lnTo>
                <a:lnTo>
                  <a:pt x="0" y="3048"/>
                </a:lnTo>
                <a:lnTo>
                  <a:pt x="5007864" y="3048"/>
                </a:lnTo>
                <a:lnTo>
                  <a:pt x="5007864" y="1524"/>
                </a:lnTo>
                <a:lnTo>
                  <a:pt x="1524" y="1524"/>
                </a:lnTo>
                <a:lnTo>
                  <a:pt x="1524" y="0"/>
                </a:lnTo>
                <a:lnTo>
                  <a:pt x="5006340" y="0"/>
                </a:lnTo>
                <a:close/>
              </a:path>
              <a:path extrusionOk="0" h="3175" w="5008245">
                <a:moveTo>
                  <a:pt x="1524" y="0"/>
                </a:moveTo>
                <a:lnTo>
                  <a:pt x="0" y="0"/>
                </a:lnTo>
                <a:lnTo>
                  <a:pt x="0" y="1524"/>
                </a:lnTo>
                <a:lnTo>
                  <a:pt x="1524" y="0"/>
                </a:lnTo>
                <a:close/>
              </a:path>
              <a:path extrusionOk="0" h="3175" w="5008245">
                <a:moveTo>
                  <a:pt x="5006340" y="0"/>
                </a:moveTo>
                <a:lnTo>
                  <a:pt x="1524" y="0"/>
                </a:lnTo>
                <a:lnTo>
                  <a:pt x="1524" y="1524"/>
                </a:lnTo>
                <a:lnTo>
                  <a:pt x="5006340" y="1524"/>
                </a:lnTo>
                <a:lnTo>
                  <a:pt x="5006340" y="0"/>
                </a:lnTo>
                <a:close/>
              </a:path>
              <a:path extrusionOk="0" h="3175" w="5008245">
                <a:moveTo>
                  <a:pt x="5007864" y="0"/>
                </a:moveTo>
                <a:lnTo>
                  <a:pt x="5006340" y="0"/>
                </a:lnTo>
                <a:lnTo>
                  <a:pt x="5007864" y="1524"/>
                </a:lnTo>
                <a:lnTo>
                  <a:pt x="500786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2" name="Google Shape;1062;p45"/>
          <p:cNvSpPr txBox="1"/>
          <p:nvPr/>
        </p:nvSpPr>
        <p:spPr>
          <a:xfrm>
            <a:off x="4297362" y="2913062"/>
            <a:ext cx="3795712"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R=B,	MAR </a:t>
            </a:r>
            <a:r>
              <a:rPr b="0" baseline="-25000" i="0" lang="en-US" sz="1900" u="none" cap="none" strike="noStrike">
                <a:solidFill>
                  <a:schemeClr val="dk1"/>
                </a:solidFill>
                <a:latin typeface="Arial"/>
                <a:ea typeface="Arial"/>
                <a:cs typeface="Arial"/>
                <a:sym typeface="Arial"/>
              </a:rPr>
              <a:t>in </a:t>
            </a:r>
            <a:r>
              <a:rPr b="0" i="0" lang="en-US" sz="1800" u="none" cap="none" strike="noStrike">
                <a:solidFill>
                  <a:schemeClr val="dk1"/>
                </a:solidFill>
                <a:latin typeface="Arial"/>
                <a:ea typeface="Arial"/>
                <a:cs typeface="Arial"/>
                <a:sym typeface="Arial"/>
              </a:rPr>
              <a:t>, Read, IncPC</a:t>
            </a:r>
            <a:endParaRPr b="0" i="0" sz="1400" u="none" cap="none" strike="noStrike">
              <a:solidFill>
                <a:srgbClr val="000000"/>
              </a:solidFill>
              <a:latin typeface="Arial"/>
              <a:ea typeface="Arial"/>
              <a:cs typeface="Arial"/>
              <a:sym typeface="Arial"/>
            </a:endParaRPr>
          </a:p>
        </p:txBody>
      </p:sp>
      <p:sp>
        <p:nvSpPr>
          <p:cNvPr id="1063" name="Google Shape;1063;p45"/>
          <p:cNvSpPr txBox="1"/>
          <p:nvPr/>
        </p:nvSpPr>
        <p:spPr>
          <a:xfrm>
            <a:off x="3297237" y="2767012"/>
            <a:ext cx="977900" cy="866775"/>
          </a:xfrm>
          <a:prstGeom prst="rect">
            <a:avLst/>
          </a:prstGeom>
          <a:noFill/>
          <a:ln>
            <a:noFill/>
          </a:ln>
        </p:spPr>
        <p:txBody>
          <a:bodyPr anchorCtr="0" anchor="t" bIns="0" lIns="0" spcFirstLastPara="1" rIns="0" wrap="square" tIns="12700">
            <a:spAutoFit/>
          </a:bodyPr>
          <a:lstStyle/>
          <a:p>
            <a:pPr indent="0" lvl="0" marL="12700" marR="0" rtl="0" algn="l">
              <a:lnSpc>
                <a:spcPct val="15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PC</a:t>
            </a:r>
            <a:r>
              <a:rPr b="0" baseline="-25000" i="0" lang="en-US" sz="1900" u="none" cap="none" strike="noStrike">
                <a:solidFill>
                  <a:schemeClr val="dk1"/>
                </a:solidFill>
                <a:latin typeface="Arial"/>
                <a:ea typeface="Arial"/>
                <a:cs typeface="Arial"/>
                <a:sym typeface="Arial"/>
              </a:rPr>
              <a:t>out</a:t>
            </a:r>
            <a:r>
              <a:rPr b="0" i="0" lang="en-US" sz="1800" u="none" cap="none" strike="noStrike">
                <a:solidFill>
                  <a:schemeClr val="dk1"/>
                </a:solidFill>
                <a:latin typeface="Arial"/>
                <a:ea typeface="Arial"/>
                <a:cs typeface="Arial"/>
                <a:sym typeface="Arial"/>
              </a:rPr>
              <a:t>,  WMFC</a:t>
            </a:r>
            <a:endParaRPr b="0" i="0" sz="1400" u="none" cap="none" strike="noStrike">
              <a:solidFill>
                <a:srgbClr val="000000"/>
              </a:solidFill>
              <a:latin typeface="Arial"/>
              <a:ea typeface="Arial"/>
              <a:cs typeface="Arial"/>
              <a:sym typeface="Arial"/>
            </a:endParaRPr>
          </a:p>
        </p:txBody>
      </p:sp>
      <p:sp>
        <p:nvSpPr>
          <p:cNvPr id="1064" name="Google Shape;1064;p45"/>
          <p:cNvSpPr txBox="1"/>
          <p:nvPr/>
        </p:nvSpPr>
        <p:spPr>
          <a:xfrm>
            <a:off x="3297237" y="3733800"/>
            <a:ext cx="2767012" cy="2984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MDR</a:t>
            </a:r>
            <a:r>
              <a:rPr b="0" baseline="-25000" i="0" lang="en-US" sz="1900" u="none" cap="none" strike="noStrike">
                <a:solidFill>
                  <a:schemeClr val="dk1"/>
                </a:solidFill>
                <a:latin typeface="Arial"/>
                <a:ea typeface="Arial"/>
                <a:cs typeface="Arial"/>
                <a:sym typeface="Arial"/>
              </a:rPr>
              <a:t>outB</a:t>
            </a:r>
            <a:r>
              <a:rPr b="0" i="0" lang="en-US" sz="1800" u="none" cap="none" strike="noStrike">
                <a:solidFill>
                  <a:schemeClr val="dk1"/>
                </a:solidFill>
                <a:latin typeface="Arial"/>
                <a:ea typeface="Arial"/>
                <a:cs typeface="Arial"/>
                <a:sym typeface="Arial"/>
              </a:rPr>
              <a:t>, R=B, IR </a:t>
            </a:r>
            <a:r>
              <a:rPr b="0" baseline="-25000" i="0" lang="en-US" sz="19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p:txBody>
      </p:sp>
      <p:sp>
        <p:nvSpPr>
          <p:cNvPr id="1065" name="Google Shape;1065;p45"/>
          <p:cNvSpPr txBox="1"/>
          <p:nvPr/>
        </p:nvSpPr>
        <p:spPr>
          <a:xfrm>
            <a:off x="2206625" y="2767012"/>
            <a:ext cx="203200" cy="1704975"/>
          </a:xfrm>
          <a:prstGeom prst="rect">
            <a:avLst/>
          </a:prstGeom>
          <a:noFill/>
          <a:ln>
            <a:noFill/>
          </a:ln>
        </p:spPr>
        <p:txBody>
          <a:bodyPr anchorCtr="0" anchor="t" bIns="0" lIns="0" spcFirstLastPara="1" rIns="0" wrap="square" tIns="15875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1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1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066" name="Google Shape;1066;p45"/>
          <p:cNvSpPr txBox="1"/>
          <p:nvPr/>
        </p:nvSpPr>
        <p:spPr>
          <a:xfrm>
            <a:off x="3297237" y="4184650"/>
            <a:ext cx="2063750"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700"/>
              <a:buFont typeface="Arial"/>
              <a:buNone/>
            </a:pPr>
            <a:r>
              <a:rPr b="0" baseline="30000" i="0" lang="en-US" sz="2700" u="none" cap="none" strike="noStrike">
                <a:solidFill>
                  <a:schemeClr val="dk1"/>
                </a:solidFill>
                <a:latin typeface="Arial"/>
                <a:ea typeface="Arial"/>
                <a:cs typeface="Arial"/>
                <a:sym typeface="Arial"/>
              </a:rPr>
              <a:t>R4</a:t>
            </a:r>
            <a:r>
              <a:rPr b="0" i="0" lang="en-US" sz="1300" u="none" cap="none" strike="noStrike">
                <a:solidFill>
                  <a:schemeClr val="dk1"/>
                </a:solidFill>
                <a:latin typeface="Arial"/>
                <a:ea typeface="Arial"/>
                <a:cs typeface="Arial"/>
                <a:sym typeface="Arial"/>
              </a:rPr>
              <a:t>outA</a:t>
            </a:r>
            <a:r>
              <a:rPr b="0" baseline="30000" i="0" lang="en-US" sz="2700" u="none" cap="none" strike="noStrike">
                <a:solidFill>
                  <a:schemeClr val="dk1"/>
                </a:solidFill>
                <a:latin typeface="Arial"/>
                <a:ea typeface="Arial"/>
                <a:cs typeface="Arial"/>
                <a:sym typeface="Arial"/>
              </a:rPr>
              <a:t>,	R5</a:t>
            </a:r>
            <a:r>
              <a:rPr b="0" i="0" lang="en-US" sz="1300" u="none" cap="none" strike="noStrike">
                <a:solidFill>
                  <a:schemeClr val="dk1"/>
                </a:solidFill>
                <a:latin typeface="Arial"/>
                <a:ea typeface="Arial"/>
                <a:cs typeface="Arial"/>
                <a:sym typeface="Arial"/>
              </a:rPr>
              <a:t>outB</a:t>
            </a:r>
            <a:r>
              <a:rPr b="0" baseline="30000" i="0" lang="en-US" sz="27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7" name="Google Shape;1067;p45"/>
          <p:cNvSpPr txBox="1"/>
          <p:nvPr/>
        </p:nvSpPr>
        <p:spPr>
          <a:xfrm>
            <a:off x="5541962" y="4154487"/>
            <a:ext cx="3352800" cy="2984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SelectA, Add, R6</a:t>
            </a:r>
            <a:r>
              <a:rPr b="0" baseline="-25000" i="0" lang="en-US" sz="1900" u="none" cap="none" strike="noStrike">
                <a:solidFill>
                  <a:schemeClr val="dk1"/>
                </a:solidFill>
                <a:latin typeface="Arial"/>
                <a:ea typeface="Arial"/>
                <a:cs typeface="Arial"/>
                <a:sym typeface="Arial"/>
              </a:rPr>
              <a:t>in </a:t>
            </a:r>
            <a:r>
              <a:rPr b="0" i="0" lang="en-US" sz="1800" u="none" cap="none" strike="noStrike">
                <a:solidFill>
                  <a:schemeClr val="dk1"/>
                </a:solidFill>
                <a:latin typeface="Arial"/>
                <a:ea typeface="Arial"/>
                <a:cs typeface="Arial"/>
                <a:sym typeface="Arial"/>
              </a:rPr>
              <a:t>, End</a:t>
            </a:r>
            <a:endParaRPr b="0" i="0" sz="1400" u="none" cap="none" strike="noStrike">
              <a:solidFill>
                <a:srgbClr val="000000"/>
              </a:solidFill>
              <a:latin typeface="Arial"/>
              <a:ea typeface="Arial"/>
              <a:cs typeface="Arial"/>
              <a:sym typeface="Arial"/>
            </a:endParaRPr>
          </a:p>
        </p:txBody>
      </p:sp>
      <p:sp>
        <p:nvSpPr>
          <p:cNvPr id="1068" name="Google Shape;1068;p45"/>
          <p:cNvSpPr/>
          <p:nvPr/>
        </p:nvSpPr>
        <p:spPr>
          <a:xfrm>
            <a:off x="2220912" y="4664075"/>
            <a:ext cx="6677025" cy="0"/>
          </a:xfrm>
          <a:custGeom>
            <a:rect b="b" l="l" r="r" t="t"/>
            <a:pathLst>
              <a:path extrusionOk="0" h="120000" w="5008245">
                <a:moveTo>
                  <a:pt x="0" y="0"/>
                </a:moveTo>
                <a:lnTo>
                  <a:pt x="5007864" y="0"/>
                </a:lnTo>
              </a:path>
            </a:pathLst>
          </a:cu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9" name="Google Shape;1069;p45"/>
          <p:cNvSpPr/>
          <p:nvPr/>
        </p:nvSpPr>
        <p:spPr>
          <a:xfrm>
            <a:off x="2220912" y="4662487"/>
            <a:ext cx="6677025" cy="3175"/>
          </a:xfrm>
          <a:custGeom>
            <a:rect b="b" l="l" r="r" t="t"/>
            <a:pathLst>
              <a:path extrusionOk="0" h="3175" w="5008245">
                <a:moveTo>
                  <a:pt x="0" y="1524"/>
                </a:moveTo>
                <a:lnTo>
                  <a:pt x="0" y="3048"/>
                </a:lnTo>
                <a:lnTo>
                  <a:pt x="1524" y="3048"/>
                </a:lnTo>
                <a:lnTo>
                  <a:pt x="0" y="1524"/>
                </a:lnTo>
                <a:close/>
              </a:path>
              <a:path extrusionOk="0" h="3175" w="5008245">
                <a:moveTo>
                  <a:pt x="5007864" y="0"/>
                </a:moveTo>
                <a:lnTo>
                  <a:pt x="0" y="0"/>
                </a:lnTo>
                <a:lnTo>
                  <a:pt x="0" y="1524"/>
                </a:lnTo>
                <a:lnTo>
                  <a:pt x="1524" y="3048"/>
                </a:lnTo>
                <a:lnTo>
                  <a:pt x="1524" y="1524"/>
                </a:lnTo>
                <a:lnTo>
                  <a:pt x="5007864" y="1524"/>
                </a:lnTo>
                <a:lnTo>
                  <a:pt x="5007864" y="0"/>
                </a:lnTo>
                <a:close/>
              </a:path>
              <a:path extrusionOk="0" h="3175" w="5008245">
                <a:moveTo>
                  <a:pt x="5006340" y="1524"/>
                </a:moveTo>
                <a:lnTo>
                  <a:pt x="1524" y="1524"/>
                </a:lnTo>
                <a:lnTo>
                  <a:pt x="1524" y="3048"/>
                </a:lnTo>
                <a:lnTo>
                  <a:pt x="5006340" y="3048"/>
                </a:lnTo>
                <a:lnTo>
                  <a:pt x="5006340" y="1524"/>
                </a:lnTo>
                <a:close/>
              </a:path>
              <a:path extrusionOk="0" h="3175" w="5008245">
                <a:moveTo>
                  <a:pt x="5007864" y="1524"/>
                </a:moveTo>
                <a:lnTo>
                  <a:pt x="5006340" y="1524"/>
                </a:lnTo>
                <a:lnTo>
                  <a:pt x="5006340" y="3048"/>
                </a:lnTo>
                <a:lnTo>
                  <a:pt x="5007864" y="1524"/>
                </a:lnTo>
                <a:close/>
              </a:path>
              <a:path extrusionOk="0" h="3175" w="5008245">
                <a:moveTo>
                  <a:pt x="5007864" y="1524"/>
                </a:moveTo>
                <a:lnTo>
                  <a:pt x="5006340" y="3048"/>
                </a:lnTo>
                <a:lnTo>
                  <a:pt x="5007864" y="3048"/>
                </a:lnTo>
                <a:lnTo>
                  <a:pt x="5007864"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0" name="Google Shape;1070;p45"/>
          <p:cNvSpPr txBox="1"/>
          <p:nvPr/>
        </p:nvSpPr>
        <p:spPr>
          <a:xfrm>
            <a:off x="1712912" y="5380037"/>
            <a:ext cx="8647112" cy="717550"/>
          </a:xfrm>
          <a:prstGeom prst="rect">
            <a:avLst/>
          </a:prstGeom>
          <a:noFill/>
          <a:ln>
            <a:noFill/>
          </a:ln>
        </p:spPr>
        <p:txBody>
          <a:bodyPr anchorCtr="0" anchor="t" bIns="0" lIns="0" spcFirstLastPara="1" rIns="0" wrap="square" tIns="12700">
            <a:spAutoFit/>
          </a:bodyPr>
          <a:lstStyle/>
          <a:p>
            <a:pPr indent="-1139825" lvl="0" marL="1152525" marR="0" rtl="0" algn="l">
              <a:lnSpc>
                <a:spcPct val="126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Figure 7.9. Control sequence for the instruction. Add R4,R5,R6,  for the three-bus organization in Figure 7.8.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46"/>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6" name="Google Shape;1076;p46"/>
          <p:cNvSpPr txBox="1"/>
          <p:nvPr>
            <p:ph type="title"/>
          </p:nvPr>
        </p:nvSpPr>
        <p:spPr>
          <a:xfrm>
            <a:off x="106362" y="238125"/>
            <a:ext cx="79613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Multiple-Bus Organization</a:t>
            </a:r>
            <a:endParaRPr/>
          </a:p>
        </p:txBody>
      </p:sp>
      <p:sp>
        <p:nvSpPr>
          <p:cNvPr id="1077" name="Google Shape;1077;p46"/>
          <p:cNvSpPr txBox="1"/>
          <p:nvPr/>
        </p:nvSpPr>
        <p:spPr>
          <a:xfrm>
            <a:off x="106362" y="1230312"/>
            <a:ext cx="11272837" cy="3644900"/>
          </a:xfrm>
          <a:prstGeom prst="rect">
            <a:avLst/>
          </a:prstGeom>
          <a:noFill/>
          <a:ln>
            <a:noFill/>
          </a:ln>
        </p:spPr>
        <p:txBody>
          <a:bodyPr anchorCtr="0" anchor="t" bIns="0" lIns="0" spcFirstLastPara="1" rIns="0" wrap="square" tIns="12700">
            <a:spAutoFit/>
          </a:bodyPr>
          <a:lstStyle/>
          <a:p>
            <a:pPr indent="-530225" lvl="0" marL="542925"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In step 1, the contents of the PC are passed through the ALU,  using the R=B control signal, and loaded into the MAR to start  a memory read operation.</a:t>
            </a:r>
            <a:endParaRPr b="0" i="0" sz="1400" u="none" cap="none" strike="noStrike">
              <a:solidFill>
                <a:srgbClr val="000000"/>
              </a:solidFill>
              <a:latin typeface="Arial"/>
              <a:ea typeface="Arial"/>
              <a:cs typeface="Arial"/>
              <a:sym typeface="Arial"/>
            </a:endParaRPr>
          </a:p>
          <a:p>
            <a:pPr indent="-530225" lvl="0" marL="542925"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At the same time the PC is incremented by 4.</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In step 2, the processor waits for MFC and loads the data  received into MDR, then transfers them to IR in step 3.</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Finally, the execution phase of the instruction requires only one  control step to complete, step 4.</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By providing  more paths for data transfer a significant  reduction in the number of clock cycles needed to execute an  instruction is achieved.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7"/>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0000"/>
              </a:buClr>
              <a:buSzPts val="6000"/>
              <a:buFont typeface="Calibri"/>
              <a:buNone/>
            </a:pPr>
            <a:r>
              <a:rPr b="0" i="0" lang="en-US" sz="6000" u="none">
                <a:solidFill>
                  <a:srgbClr val="FF0000"/>
                </a:solidFill>
                <a:latin typeface="Calibri"/>
                <a:ea typeface="Calibri"/>
                <a:cs typeface="Calibri"/>
                <a:sym typeface="Calibri"/>
              </a:rPr>
              <a:t>Hardwired Control</a:t>
            </a:r>
            <a:endParaRPr/>
          </a:p>
        </p:txBody>
      </p:sp>
      <p:sp>
        <p:nvSpPr>
          <p:cNvPr id="1084" name="Google Shape;1084;p47"/>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sz="2400"/>
          </a:p>
        </p:txBody>
      </p:sp>
      <p:pic>
        <p:nvPicPr>
          <p:cNvPr descr="pngfind.com-kingpin-png-4152286 (1).png" id="1085" name="Google Shape;1085;p47"/>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086" name="Google Shape;1086;p4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Overview</a:t>
            </a:r>
            <a:endParaRPr/>
          </a:p>
        </p:txBody>
      </p:sp>
      <p:sp>
        <p:nvSpPr>
          <p:cNvPr id="1093" name="Google Shape;1093;p4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To execute instructions, the processor must have some means of generating the control signals needed in the proper sequence.</a:t>
            </a:r>
            <a:endParaRPr/>
          </a:p>
          <a:p>
            <a:pPr indent="-228600" lvl="0" marL="22860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Two categories: hardwired control and microprogrammed control</a:t>
            </a:r>
            <a:endParaRPr/>
          </a:p>
          <a:p>
            <a:pPr indent="-228600" lvl="0" marL="22860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Hardwired system can operate at high speed; but with little flexibility.</a:t>
            </a:r>
            <a:endParaRPr/>
          </a:p>
        </p:txBody>
      </p:sp>
      <p:pic>
        <p:nvPicPr>
          <p:cNvPr descr="pngfind.com-kingpin-png-4152286 (1).png" id="1094" name="Google Shape;1094;p4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095" name="Google Shape;1095;p4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descr="figure7" id="1101" name="Google Shape;1101;p49"/>
          <p:cNvSpPr/>
          <p:nvPr/>
        </p:nvSpPr>
        <p:spPr>
          <a:xfrm>
            <a:off x="2438400" y="2057400"/>
            <a:ext cx="7446962" cy="365442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7 Steps:</a:t>
            </a:r>
            <a:endParaRPr/>
          </a:p>
        </p:txBody>
      </p:sp>
      <p:pic>
        <p:nvPicPr>
          <p:cNvPr descr="pngfind.com-kingpin-png-4152286 (1).png" id="1103" name="Google Shape;1103;p49"/>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104" name="Google Shape;1104;p4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50"/>
          <p:cNvSpPr/>
          <p:nvPr/>
        </p:nvSpPr>
        <p:spPr>
          <a:xfrm>
            <a:off x="1524000" y="1143000"/>
            <a:ext cx="8305800" cy="0"/>
          </a:xfrm>
          <a:custGeom>
            <a:rect b="b" l="l" r="r" t="t"/>
            <a:pathLst>
              <a:path extrusionOk="0" h="120000" w="8305800">
                <a:moveTo>
                  <a:pt x="0" y="0"/>
                </a:moveTo>
                <a:lnTo>
                  <a:pt x="830580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0" name="Google Shape;1110;p50"/>
          <p:cNvSpPr txBox="1"/>
          <p:nvPr>
            <p:ph type="title"/>
          </p:nvPr>
        </p:nvSpPr>
        <p:spPr>
          <a:xfrm>
            <a:off x="1603375" y="238125"/>
            <a:ext cx="585946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Control Unit Organization</a:t>
            </a:r>
            <a:endParaRPr/>
          </a:p>
        </p:txBody>
      </p:sp>
      <p:sp>
        <p:nvSpPr>
          <p:cNvPr id="1111" name="Google Shape;1111;p50"/>
          <p:cNvSpPr/>
          <p:nvPr/>
        </p:nvSpPr>
        <p:spPr>
          <a:xfrm>
            <a:off x="6119812" y="5102225"/>
            <a:ext cx="60325" cy="142875"/>
          </a:xfrm>
          <a:custGeom>
            <a:rect b="b" l="l" r="r" t="t"/>
            <a:pathLst>
              <a:path extrusionOk="0" h="142239" w="59689">
                <a:moveTo>
                  <a:pt x="9143" y="10785"/>
                </a:moveTo>
                <a:lnTo>
                  <a:pt x="0" y="12191"/>
                </a:lnTo>
                <a:lnTo>
                  <a:pt x="19812" y="132587"/>
                </a:lnTo>
                <a:lnTo>
                  <a:pt x="19812" y="137159"/>
                </a:lnTo>
                <a:lnTo>
                  <a:pt x="24383" y="141731"/>
                </a:lnTo>
                <a:lnTo>
                  <a:pt x="35051" y="141731"/>
                </a:lnTo>
                <a:lnTo>
                  <a:pt x="39624" y="137159"/>
                </a:lnTo>
                <a:lnTo>
                  <a:pt x="39624" y="132587"/>
                </a:lnTo>
                <a:lnTo>
                  <a:pt x="40125" y="129539"/>
                </a:lnTo>
                <a:lnTo>
                  <a:pt x="19812" y="129539"/>
                </a:lnTo>
                <a:lnTo>
                  <a:pt x="29717" y="69341"/>
                </a:lnTo>
                <a:lnTo>
                  <a:pt x="21567" y="19812"/>
                </a:lnTo>
                <a:lnTo>
                  <a:pt x="9143" y="19812"/>
                </a:lnTo>
                <a:lnTo>
                  <a:pt x="9143" y="10785"/>
                </a:lnTo>
                <a:close/>
              </a:path>
              <a:path extrusionOk="0" h="142239" w="59689">
                <a:moveTo>
                  <a:pt x="29717" y="69341"/>
                </a:moveTo>
                <a:lnTo>
                  <a:pt x="19812" y="129539"/>
                </a:lnTo>
                <a:lnTo>
                  <a:pt x="39624" y="129539"/>
                </a:lnTo>
                <a:lnTo>
                  <a:pt x="29717" y="69341"/>
                </a:lnTo>
                <a:close/>
              </a:path>
              <a:path extrusionOk="0" h="142239" w="59689">
                <a:moveTo>
                  <a:pt x="39624" y="9143"/>
                </a:moveTo>
                <a:lnTo>
                  <a:pt x="29717" y="69341"/>
                </a:lnTo>
                <a:lnTo>
                  <a:pt x="39624" y="129539"/>
                </a:lnTo>
                <a:lnTo>
                  <a:pt x="40125" y="129539"/>
                </a:lnTo>
                <a:lnTo>
                  <a:pt x="58182" y="19812"/>
                </a:lnTo>
                <a:lnTo>
                  <a:pt x="48767" y="19812"/>
                </a:lnTo>
                <a:lnTo>
                  <a:pt x="39624" y="9143"/>
                </a:lnTo>
                <a:close/>
              </a:path>
              <a:path extrusionOk="0" h="142239" w="59689">
                <a:moveTo>
                  <a:pt x="19812" y="9143"/>
                </a:moveTo>
                <a:lnTo>
                  <a:pt x="9143" y="10785"/>
                </a:lnTo>
                <a:lnTo>
                  <a:pt x="9143" y="19812"/>
                </a:lnTo>
                <a:lnTo>
                  <a:pt x="21567" y="19812"/>
                </a:lnTo>
                <a:lnTo>
                  <a:pt x="19812" y="9143"/>
                </a:lnTo>
                <a:close/>
              </a:path>
              <a:path extrusionOk="0" h="142239" w="59689">
                <a:moveTo>
                  <a:pt x="39624" y="9143"/>
                </a:moveTo>
                <a:lnTo>
                  <a:pt x="19812" y="9143"/>
                </a:lnTo>
                <a:lnTo>
                  <a:pt x="21567" y="19812"/>
                </a:lnTo>
                <a:lnTo>
                  <a:pt x="37868" y="19812"/>
                </a:lnTo>
                <a:lnTo>
                  <a:pt x="39624" y="9143"/>
                </a:lnTo>
                <a:close/>
              </a:path>
              <a:path extrusionOk="0" h="142239" w="59689">
                <a:moveTo>
                  <a:pt x="59436" y="9143"/>
                </a:moveTo>
                <a:lnTo>
                  <a:pt x="39624" y="9143"/>
                </a:lnTo>
                <a:lnTo>
                  <a:pt x="48767" y="19812"/>
                </a:lnTo>
                <a:lnTo>
                  <a:pt x="58182" y="19812"/>
                </a:lnTo>
                <a:lnTo>
                  <a:pt x="59436" y="12191"/>
                </a:lnTo>
                <a:lnTo>
                  <a:pt x="59436" y="9143"/>
                </a:lnTo>
                <a:close/>
              </a:path>
              <a:path extrusionOk="0" h="142239" w="59689">
                <a:moveTo>
                  <a:pt x="51815" y="0"/>
                </a:moveTo>
                <a:lnTo>
                  <a:pt x="9143" y="0"/>
                </a:lnTo>
                <a:lnTo>
                  <a:pt x="9143" y="10785"/>
                </a:lnTo>
                <a:lnTo>
                  <a:pt x="19812" y="9143"/>
                </a:lnTo>
                <a:lnTo>
                  <a:pt x="59436" y="9143"/>
                </a:lnTo>
                <a:lnTo>
                  <a:pt x="59436" y="6095"/>
                </a:lnTo>
                <a:lnTo>
                  <a:pt x="57912" y="3047"/>
                </a:lnTo>
                <a:lnTo>
                  <a:pt x="51815"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2" name="Google Shape;1112;p50"/>
          <p:cNvSpPr/>
          <p:nvPr/>
        </p:nvSpPr>
        <p:spPr>
          <a:xfrm>
            <a:off x="6129337" y="5113337"/>
            <a:ext cx="39687" cy="120650"/>
          </a:xfrm>
          <a:custGeom>
            <a:rect b="b" l="l" r="r" t="t"/>
            <a:pathLst>
              <a:path extrusionOk="0" h="120650" w="40004">
                <a:moveTo>
                  <a:pt x="39624" y="0"/>
                </a:moveTo>
                <a:lnTo>
                  <a:pt x="0" y="0"/>
                </a:lnTo>
                <a:lnTo>
                  <a:pt x="21336" y="120395"/>
                </a:lnTo>
                <a:lnTo>
                  <a:pt x="39624"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3" name="Google Shape;1113;p50"/>
          <p:cNvSpPr/>
          <p:nvPr/>
        </p:nvSpPr>
        <p:spPr>
          <a:xfrm>
            <a:off x="6129337" y="5111750"/>
            <a:ext cx="41275" cy="122237"/>
          </a:xfrm>
          <a:custGeom>
            <a:rect b="b" l="l" r="r" t="t"/>
            <a:pathLst>
              <a:path extrusionOk="0" h="121920" w="41275">
                <a:moveTo>
                  <a:pt x="41148" y="0"/>
                </a:moveTo>
                <a:lnTo>
                  <a:pt x="0" y="0"/>
                </a:lnTo>
                <a:lnTo>
                  <a:pt x="0" y="1523"/>
                </a:lnTo>
                <a:lnTo>
                  <a:pt x="19812" y="121919"/>
                </a:lnTo>
                <a:lnTo>
                  <a:pt x="20574" y="117289"/>
                </a:lnTo>
                <a:lnTo>
                  <a:pt x="1524" y="1523"/>
                </a:lnTo>
                <a:lnTo>
                  <a:pt x="41148" y="1523"/>
                </a:lnTo>
                <a:lnTo>
                  <a:pt x="41148" y="0"/>
                </a:lnTo>
                <a:close/>
              </a:path>
              <a:path extrusionOk="0" h="121920" w="41275">
                <a:moveTo>
                  <a:pt x="20574" y="117289"/>
                </a:moveTo>
                <a:lnTo>
                  <a:pt x="19812" y="121919"/>
                </a:lnTo>
                <a:lnTo>
                  <a:pt x="21336" y="121919"/>
                </a:lnTo>
                <a:lnTo>
                  <a:pt x="20574" y="117289"/>
                </a:lnTo>
                <a:close/>
              </a:path>
              <a:path extrusionOk="0" h="121920" w="41275">
                <a:moveTo>
                  <a:pt x="41148" y="1523"/>
                </a:moveTo>
                <a:lnTo>
                  <a:pt x="39624" y="1523"/>
                </a:lnTo>
                <a:lnTo>
                  <a:pt x="20574" y="117289"/>
                </a:lnTo>
                <a:lnTo>
                  <a:pt x="21336" y="121919"/>
                </a:lnTo>
                <a:lnTo>
                  <a:pt x="41148" y="1523"/>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4" name="Google Shape;1114;p50"/>
          <p:cNvSpPr/>
          <p:nvPr/>
        </p:nvSpPr>
        <p:spPr>
          <a:xfrm>
            <a:off x="6151562" y="4608512"/>
            <a:ext cx="0" cy="482600"/>
          </a:xfrm>
          <a:custGeom>
            <a:rect b="b" l="l" r="r" t="t"/>
            <a:pathLst>
              <a:path extrusionOk="0" h="483235" w="120000">
                <a:moveTo>
                  <a:pt x="0" y="0"/>
                </a:moveTo>
                <a:lnTo>
                  <a:pt x="0" y="483107"/>
                </a:lnTo>
              </a:path>
            </a:pathLst>
          </a:custGeom>
          <a:noFill/>
          <a:ln cap="flat" cmpd="sng" w="2285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5" name="Google Shape;1115;p50"/>
          <p:cNvSpPr txBox="1"/>
          <p:nvPr/>
        </p:nvSpPr>
        <p:spPr>
          <a:xfrm>
            <a:off x="5073650" y="5102225"/>
            <a:ext cx="82550" cy="1412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6" name="Google Shape;1116;p50"/>
          <p:cNvSpPr/>
          <p:nvPr/>
        </p:nvSpPr>
        <p:spPr>
          <a:xfrm>
            <a:off x="5105400" y="4608512"/>
            <a:ext cx="0" cy="482600"/>
          </a:xfrm>
          <a:custGeom>
            <a:rect b="b" l="l" r="r" t="t"/>
            <a:pathLst>
              <a:path extrusionOk="0" h="483235" w="120000">
                <a:moveTo>
                  <a:pt x="0" y="0"/>
                </a:moveTo>
                <a:lnTo>
                  <a:pt x="0" y="483107"/>
                </a:lnTo>
              </a:path>
            </a:pathLst>
          </a:custGeom>
          <a:noFill/>
          <a:ln cap="flat" cmpd="sng" w="2132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7" name="Google Shape;1117;p50"/>
          <p:cNvSpPr/>
          <p:nvPr/>
        </p:nvSpPr>
        <p:spPr>
          <a:xfrm>
            <a:off x="5867400" y="4910137"/>
            <a:ext cx="42862" cy="41275"/>
          </a:xfrm>
          <a:custGeom>
            <a:rect b="b" l="l" r="r" t="t"/>
            <a:pathLst>
              <a:path extrusionOk="0" h="41275" w="43179">
                <a:moveTo>
                  <a:pt x="42672" y="0"/>
                </a:moveTo>
                <a:lnTo>
                  <a:pt x="0" y="0"/>
                </a:lnTo>
                <a:lnTo>
                  <a:pt x="0" y="41148"/>
                </a:lnTo>
                <a:lnTo>
                  <a:pt x="21336" y="41148"/>
                </a:lnTo>
                <a:lnTo>
                  <a:pt x="21336" y="21336"/>
                </a:lnTo>
                <a:lnTo>
                  <a:pt x="42672" y="21336"/>
                </a:lnTo>
                <a:lnTo>
                  <a:pt x="42672" y="0"/>
                </a:lnTo>
                <a:close/>
              </a:path>
              <a:path extrusionOk="0" h="41275" w="43179">
                <a:moveTo>
                  <a:pt x="42672" y="21336"/>
                </a:moveTo>
                <a:lnTo>
                  <a:pt x="21336" y="21336"/>
                </a:lnTo>
                <a:lnTo>
                  <a:pt x="21336" y="41148"/>
                </a:lnTo>
                <a:lnTo>
                  <a:pt x="42672" y="41148"/>
                </a:lnTo>
                <a:lnTo>
                  <a:pt x="42672" y="213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8" name="Google Shape;1118;p50"/>
          <p:cNvSpPr/>
          <p:nvPr/>
        </p:nvSpPr>
        <p:spPr>
          <a:xfrm>
            <a:off x="5867400" y="4910137"/>
            <a:ext cx="42862" cy="42862"/>
          </a:xfrm>
          <a:custGeom>
            <a:rect b="b" l="l" r="r" t="t"/>
            <a:pathLst>
              <a:path extrusionOk="0" h="43179" w="43179">
                <a:moveTo>
                  <a:pt x="1524" y="0"/>
                </a:moveTo>
                <a:lnTo>
                  <a:pt x="0" y="1524"/>
                </a:lnTo>
                <a:lnTo>
                  <a:pt x="0" y="42671"/>
                </a:lnTo>
                <a:lnTo>
                  <a:pt x="21336" y="42671"/>
                </a:lnTo>
                <a:lnTo>
                  <a:pt x="21336" y="41148"/>
                </a:lnTo>
                <a:lnTo>
                  <a:pt x="1524" y="41148"/>
                </a:lnTo>
                <a:lnTo>
                  <a:pt x="1524" y="0"/>
                </a:lnTo>
                <a:close/>
              </a:path>
              <a:path extrusionOk="0" h="43179" w="43179">
                <a:moveTo>
                  <a:pt x="22860" y="19812"/>
                </a:moveTo>
                <a:lnTo>
                  <a:pt x="21336" y="19812"/>
                </a:lnTo>
                <a:lnTo>
                  <a:pt x="21336" y="42671"/>
                </a:lnTo>
                <a:lnTo>
                  <a:pt x="22860" y="42671"/>
                </a:lnTo>
                <a:lnTo>
                  <a:pt x="22860" y="19812"/>
                </a:lnTo>
                <a:close/>
              </a:path>
              <a:path extrusionOk="0" h="43179" w="43179">
                <a:moveTo>
                  <a:pt x="41148" y="0"/>
                </a:moveTo>
                <a:lnTo>
                  <a:pt x="41148" y="41148"/>
                </a:lnTo>
                <a:lnTo>
                  <a:pt x="22860" y="41148"/>
                </a:lnTo>
                <a:lnTo>
                  <a:pt x="22860" y="42671"/>
                </a:lnTo>
                <a:lnTo>
                  <a:pt x="42672" y="42671"/>
                </a:lnTo>
                <a:lnTo>
                  <a:pt x="42672" y="1524"/>
                </a:lnTo>
                <a:lnTo>
                  <a:pt x="41148" y="0"/>
                </a:lnTo>
                <a:close/>
              </a:path>
              <a:path extrusionOk="0" h="43179" w="43179">
                <a:moveTo>
                  <a:pt x="1524" y="0"/>
                </a:moveTo>
                <a:lnTo>
                  <a:pt x="0" y="0"/>
                </a:lnTo>
                <a:lnTo>
                  <a:pt x="0" y="1524"/>
                </a:lnTo>
                <a:lnTo>
                  <a:pt x="1524" y="0"/>
                </a:lnTo>
                <a:close/>
              </a:path>
              <a:path extrusionOk="0" h="43179" w="43179">
                <a:moveTo>
                  <a:pt x="41148" y="0"/>
                </a:moveTo>
                <a:lnTo>
                  <a:pt x="1524" y="0"/>
                </a:lnTo>
                <a:lnTo>
                  <a:pt x="1524" y="1524"/>
                </a:lnTo>
                <a:lnTo>
                  <a:pt x="41148" y="1524"/>
                </a:lnTo>
                <a:lnTo>
                  <a:pt x="41148" y="0"/>
                </a:lnTo>
                <a:close/>
              </a:path>
              <a:path extrusionOk="0" h="43179" w="43179">
                <a:moveTo>
                  <a:pt x="42672" y="0"/>
                </a:moveTo>
                <a:lnTo>
                  <a:pt x="41148" y="0"/>
                </a:lnTo>
                <a:lnTo>
                  <a:pt x="42672" y="1524"/>
                </a:lnTo>
                <a:lnTo>
                  <a:pt x="42672"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9" name="Google Shape;1119;p50"/>
          <p:cNvSpPr/>
          <p:nvPr/>
        </p:nvSpPr>
        <p:spPr>
          <a:xfrm>
            <a:off x="5857875" y="4921250"/>
            <a:ext cx="41275" cy="38100"/>
          </a:xfrm>
          <a:custGeom>
            <a:rect b="b" l="l" r="r" t="t"/>
            <a:pathLst>
              <a:path extrusionOk="0" h="38100" w="41275">
                <a:moveTo>
                  <a:pt x="22860" y="3047"/>
                </a:moveTo>
                <a:lnTo>
                  <a:pt x="3048" y="24383"/>
                </a:lnTo>
                <a:lnTo>
                  <a:pt x="16764" y="38099"/>
                </a:lnTo>
                <a:lnTo>
                  <a:pt x="24970" y="30479"/>
                </a:lnTo>
                <a:lnTo>
                  <a:pt x="19812" y="30479"/>
                </a:lnTo>
                <a:lnTo>
                  <a:pt x="19812" y="21335"/>
                </a:lnTo>
                <a:lnTo>
                  <a:pt x="9144" y="21335"/>
                </a:lnTo>
                <a:lnTo>
                  <a:pt x="19812" y="10667"/>
                </a:lnTo>
                <a:lnTo>
                  <a:pt x="26035" y="10667"/>
                </a:lnTo>
                <a:lnTo>
                  <a:pt x="22860" y="3047"/>
                </a:lnTo>
                <a:close/>
              </a:path>
              <a:path extrusionOk="0" h="38100" w="41275">
                <a:moveTo>
                  <a:pt x="35052" y="0"/>
                </a:moveTo>
                <a:lnTo>
                  <a:pt x="4572" y="0"/>
                </a:lnTo>
                <a:lnTo>
                  <a:pt x="0" y="4571"/>
                </a:lnTo>
                <a:lnTo>
                  <a:pt x="0" y="30479"/>
                </a:lnTo>
                <a:lnTo>
                  <a:pt x="9144" y="30479"/>
                </a:lnTo>
                <a:lnTo>
                  <a:pt x="3048" y="24383"/>
                </a:lnTo>
                <a:lnTo>
                  <a:pt x="22860" y="3047"/>
                </a:lnTo>
                <a:lnTo>
                  <a:pt x="38100" y="3047"/>
                </a:lnTo>
                <a:lnTo>
                  <a:pt x="35052" y="0"/>
                </a:lnTo>
                <a:close/>
              </a:path>
              <a:path extrusionOk="0" h="38100" w="41275">
                <a:moveTo>
                  <a:pt x="26035" y="10667"/>
                </a:moveTo>
                <a:lnTo>
                  <a:pt x="19812" y="10667"/>
                </a:lnTo>
                <a:lnTo>
                  <a:pt x="19812" y="30479"/>
                </a:lnTo>
                <a:lnTo>
                  <a:pt x="24970" y="30479"/>
                </a:lnTo>
                <a:lnTo>
                  <a:pt x="34817" y="21335"/>
                </a:lnTo>
                <a:lnTo>
                  <a:pt x="30480" y="21335"/>
                </a:lnTo>
                <a:lnTo>
                  <a:pt x="26035" y="10667"/>
                </a:lnTo>
                <a:close/>
              </a:path>
              <a:path extrusionOk="0" h="38100" w="41275">
                <a:moveTo>
                  <a:pt x="19812" y="10667"/>
                </a:moveTo>
                <a:lnTo>
                  <a:pt x="9144" y="21335"/>
                </a:lnTo>
                <a:lnTo>
                  <a:pt x="19812" y="21335"/>
                </a:lnTo>
                <a:lnTo>
                  <a:pt x="19812" y="10667"/>
                </a:lnTo>
                <a:close/>
              </a:path>
              <a:path extrusionOk="0" h="38100" w="41275">
                <a:moveTo>
                  <a:pt x="38100" y="3047"/>
                </a:moveTo>
                <a:lnTo>
                  <a:pt x="22860" y="3047"/>
                </a:lnTo>
                <a:lnTo>
                  <a:pt x="30480" y="21335"/>
                </a:lnTo>
                <a:lnTo>
                  <a:pt x="34817" y="21335"/>
                </a:lnTo>
                <a:lnTo>
                  <a:pt x="38100" y="18287"/>
                </a:lnTo>
                <a:lnTo>
                  <a:pt x="41148" y="15239"/>
                </a:lnTo>
                <a:lnTo>
                  <a:pt x="41148" y="10667"/>
                </a:lnTo>
                <a:lnTo>
                  <a:pt x="39624" y="6095"/>
                </a:lnTo>
                <a:lnTo>
                  <a:pt x="38100" y="3047"/>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0" name="Google Shape;1120;p50"/>
          <p:cNvSpPr/>
          <p:nvPr/>
        </p:nvSpPr>
        <p:spPr>
          <a:xfrm>
            <a:off x="5746750" y="4910137"/>
            <a:ext cx="41275" cy="41275"/>
          </a:xfrm>
          <a:custGeom>
            <a:rect b="b" l="l" r="r" t="t"/>
            <a:pathLst>
              <a:path extrusionOk="0" h="41275" w="41275">
                <a:moveTo>
                  <a:pt x="41148" y="0"/>
                </a:moveTo>
                <a:lnTo>
                  <a:pt x="0" y="0"/>
                </a:lnTo>
                <a:lnTo>
                  <a:pt x="0" y="41148"/>
                </a:lnTo>
                <a:lnTo>
                  <a:pt x="21336" y="41148"/>
                </a:lnTo>
                <a:lnTo>
                  <a:pt x="21336" y="21336"/>
                </a:lnTo>
                <a:lnTo>
                  <a:pt x="41148" y="21336"/>
                </a:lnTo>
                <a:lnTo>
                  <a:pt x="41148" y="0"/>
                </a:lnTo>
                <a:close/>
              </a:path>
              <a:path extrusionOk="0" h="41275" w="41275">
                <a:moveTo>
                  <a:pt x="41148" y="21336"/>
                </a:moveTo>
                <a:lnTo>
                  <a:pt x="21336" y="21336"/>
                </a:lnTo>
                <a:lnTo>
                  <a:pt x="21336" y="41148"/>
                </a:lnTo>
                <a:lnTo>
                  <a:pt x="41148" y="41148"/>
                </a:lnTo>
                <a:lnTo>
                  <a:pt x="41148" y="213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1" name="Google Shape;1121;p50"/>
          <p:cNvSpPr/>
          <p:nvPr/>
        </p:nvSpPr>
        <p:spPr>
          <a:xfrm>
            <a:off x="5746750" y="4910137"/>
            <a:ext cx="42862" cy="42862"/>
          </a:xfrm>
          <a:custGeom>
            <a:rect b="b" l="l" r="r" t="t"/>
            <a:pathLst>
              <a:path extrusionOk="0" h="43179" w="43179">
                <a:moveTo>
                  <a:pt x="1524" y="0"/>
                </a:moveTo>
                <a:lnTo>
                  <a:pt x="0" y="1524"/>
                </a:lnTo>
                <a:lnTo>
                  <a:pt x="0" y="42671"/>
                </a:lnTo>
                <a:lnTo>
                  <a:pt x="19812" y="42671"/>
                </a:lnTo>
                <a:lnTo>
                  <a:pt x="19812" y="41148"/>
                </a:lnTo>
                <a:lnTo>
                  <a:pt x="1524" y="41148"/>
                </a:lnTo>
                <a:lnTo>
                  <a:pt x="1524" y="0"/>
                </a:lnTo>
                <a:close/>
              </a:path>
              <a:path extrusionOk="0" h="43179" w="43179">
                <a:moveTo>
                  <a:pt x="21336" y="19812"/>
                </a:moveTo>
                <a:lnTo>
                  <a:pt x="19812" y="19812"/>
                </a:lnTo>
                <a:lnTo>
                  <a:pt x="19812" y="42671"/>
                </a:lnTo>
                <a:lnTo>
                  <a:pt x="21336" y="42671"/>
                </a:lnTo>
                <a:lnTo>
                  <a:pt x="21336" y="19812"/>
                </a:lnTo>
                <a:close/>
              </a:path>
              <a:path extrusionOk="0" h="43179" w="43179">
                <a:moveTo>
                  <a:pt x="42672" y="0"/>
                </a:moveTo>
                <a:lnTo>
                  <a:pt x="41148" y="0"/>
                </a:lnTo>
                <a:lnTo>
                  <a:pt x="41148" y="41148"/>
                </a:lnTo>
                <a:lnTo>
                  <a:pt x="21336" y="41148"/>
                </a:lnTo>
                <a:lnTo>
                  <a:pt x="21336" y="42671"/>
                </a:lnTo>
                <a:lnTo>
                  <a:pt x="42672" y="42671"/>
                </a:lnTo>
                <a:lnTo>
                  <a:pt x="42672" y="0"/>
                </a:lnTo>
                <a:close/>
              </a:path>
              <a:path extrusionOk="0" h="43179" w="43179">
                <a:moveTo>
                  <a:pt x="1524" y="0"/>
                </a:moveTo>
                <a:lnTo>
                  <a:pt x="0" y="0"/>
                </a:lnTo>
                <a:lnTo>
                  <a:pt x="0" y="1524"/>
                </a:lnTo>
                <a:lnTo>
                  <a:pt x="1524" y="0"/>
                </a:lnTo>
                <a:close/>
              </a:path>
              <a:path extrusionOk="0" h="43179" w="43179">
                <a:moveTo>
                  <a:pt x="41148" y="0"/>
                </a:moveTo>
                <a:lnTo>
                  <a:pt x="1524" y="0"/>
                </a:lnTo>
                <a:lnTo>
                  <a:pt x="1524" y="1524"/>
                </a:lnTo>
                <a:lnTo>
                  <a:pt x="41148" y="1524"/>
                </a:lnTo>
                <a:lnTo>
                  <a:pt x="41148"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2" name="Google Shape;1122;p50"/>
          <p:cNvSpPr/>
          <p:nvPr/>
        </p:nvSpPr>
        <p:spPr>
          <a:xfrm>
            <a:off x="5737225" y="4921250"/>
            <a:ext cx="41275" cy="38100"/>
          </a:xfrm>
          <a:custGeom>
            <a:rect b="b" l="l" r="r" t="t"/>
            <a:pathLst>
              <a:path extrusionOk="0" h="38100" w="41275">
                <a:moveTo>
                  <a:pt x="22860" y="3047"/>
                </a:moveTo>
                <a:lnTo>
                  <a:pt x="3048" y="24383"/>
                </a:lnTo>
                <a:lnTo>
                  <a:pt x="16763" y="38099"/>
                </a:lnTo>
                <a:lnTo>
                  <a:pt x="24970" y="30479"/>
                </a:lnTo>
                <a:lnTo>
                  <a:pt x="19812" y="30479"/>
                </a:lnTo>
                <a:lnTo>
                  <a:pt x="19812" y="21335"/>
                </a:lnTo>
                <a:lnTo>
                  <a:pt x="9143" y="21335"/>
                </a:lnTo>
                <a:lnTo>
                  <a:pt x="19812" y="10667"/>
                </a:lnTo>
                <a:lnTo>
                  <a:pt x="26035" y="10667"/>
                </a:lnTo>
                <a:lnTo>
                  <a:pt x="22860" y="3047"/>
                </a:lnTo>
                <a:close/>
              </a:path>
              <a:path extrusionOk="0" h="38100" w="41275">
                <a:moveTo>
                  <a:pt x="35051" y="0"/>
                </a:moveTo>
                <a:lnTo>
                  <a:pt x="4572" y="0"/>
                </a:lnTo>
                <a:lnTo>
                  <a:pt x="0" y="4571"/>
                </a:lnTo>
                <a:lnTo>
                  <a:pt x="0" y="30479"/>
                </a:lnTo>
                <a:lnTo>
                  <a:pt x="9144" y="30479"/>
                </a:lnTo>
                <a:lnTo>
                  <a:pt x="3048" y="24383"/>
                </a:lnTo>
                <a:lnTo>
                  <a:pt x="22860" y="3047"/>
                </a:lnTo>
                <a:lnTo>
                  <a:pt x="38100" y="3047"/>
                </a:lnTo>
                <a:lnTo>
                  <a:pt x="35051" y="0"/>
                </a:lnTo>
                <a:close/>
              </a:path>
              <a:path extrusionOk="0" h="38100" w="41275">
                <a:moveTo>
                  <a:pt x="26035" y="10667"/>
                </a:moveTo>
                <a:lnTo>
                  <a:pt x="19812" y="10667"/>
                </a:lnTo>
                <a:lnTo>
                  <a:pt x="19812" y="30479"/>
                </a:lnTo>
                <a:lnTo>
                  <a:pt x="24970" y="30479"/>
                </a:lnTo>
                <a:lnTo>
                  <a:pt x="34817" y="21335"/>
                </a:lnTo>
                <a:lnTo>
                  <a:pt x="30479" y="21335"/>
                </a:lnTo>
                <a:lnTo>
                  <a:pt x="26035" y="10667"/>
                </a:lnTo>
                <a:close/>
              </a:path>
              <a:path extrusionOk="0" h="38100" w="41275">
                <a:moveTo>
                  <a:pt x="19812" y="10667"/>
                </a:moveTo>
                <a:lnTo>
                  <a:pt x="9143" y="21335"/>
                </a:lnTo>
                <a:lnTo>
                  <a:pt x="19812" y="21335"/>
                </a:lnTo>
                <a:lnTo>
                  <a:pt x="19812" y="10667"/>
                </a:lnTo>
                <a:close/>
              </a:path>
              <a:path extrusionOk="0" h="38100" w="41275">
                <a:moveTo>
                  <a:pt x="38100" y="3047"/>
                </a:moveTo>
                <a:lnTo>
                  <a:pt x="22860" y="3047"/>
                </a:lnTo>
                <a:lnTo>
                  <a:pt x="30479" y="21335"/>
                </a:lnTo>
                <a:lnTo>
                  <a:pt x="34817" y="21335"/>
                </a:lnTo>
                <a:lnTo>
                  <a:pt x="38100" y="18287"/>
                </a:lnTo>
                <a:lnTo>
                  <a:pt x="41148" y="15239"/>
                </a:lnTo>
                <a:lnTo>
                  <a:pt x="41148" y="10667"/>
                </a:lnTo>
                <a:lnTo>
                  <a:pt x="39624" y="6095"/>
                </a:lnTo>
                <a:lnTo>
                  <a:pt x="38100" y="3047"/>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3" name="Google Shape;1123;p50"/>
          <p:cNvSpPr/>
          <p:nvPr/>
        </p:nvSpPr>
        <p:spPr>
          <a:xfrm>
            <a:off x="5626100" y="4910137"/>
            <a:ext cx="41275" cy="41275"/>
          </a:xfrm>
          <a:custGeom>
            <a:rect b="b" l="l" r="r" t="t"/>
            <a:pathLst>
              <a:path extrusionOk="0" h="41275" w="41275">
                <a:moveTo>
                  <a:pt x="41147" y="0"/>
                </a:moveTo>
                <a:lnTo>
                  <a:pt x="0" y="0"/>
                </a:lnTo>
                <a:lnTo>
                  <a:pt x="0" y="41148"/>
                </a:lnTo>
                <a:lnTo>
                  <a:pt x="21336" y="41148"/>
                </a:lnTo>
                <a:lnTo>
                  <a:pt x="21336" y="21336"/>
                </a:lnTo>
                <a:lnTo>
                  <a:pt x="41147" y="21336"/>
                </a:lnTo>
                <a:lnTo>
                  <a:pt x="41147" y="0"/>
                </a:lnTo>
                <a:close/>
              </a:path>
              <a:path extrusionOk="0" h="41275" w="41275">
                <a:moveTo>
                  <a:pt x="41147" y="21336"/>
                </a:moveTo>
                <a:lnTo>
                  <a:pt x="21336" y="21336"/>
                </a:lnTo>
                <a:lnTo>
                  <a:pt x="21336" y="41148"/>
                </a:lnTo>
                <a:lnTo>
                  <a:pt x="41147" y="41148"/>
                </a:lnTo>
                <a:lnTo>
                  <a:pt x="41147" y="21336"/>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4" name="Google Shape;1124;p50"/>
          <p:cNvSpPr/>
          <p:nvPr/>
        </p:nvSpPr>
        <p:spPr>
          <a:xfrm>
            <a:off x="5626100" y="4910137"/>
            <a:ext cx="44450" cy="42862"/>
          </a:xfrm>
          <a:custGeom>
            <a:rect b="b" l="l" r="r" t="t"/>
            <a:pathLst>
              <a:path extrusionOk="0" h="43179" w="43179">
                <a:moveTo>
                  <a:pt x="1524" y="0"/>
                </a:moveTo>
                <a:lnTo>
                  <a:pt x="0" y="1524"/>
                </a:lnTo>
                <a:lnTo>
                  <a:pt x="0" y="42671"/>
                </a:lnTo>
                <a:lnTo>
                  <a:pt x="19812" y="42671"/>
                </a:lnTo>
                <a:lnTo>
                  <a:pt x="19812" y="41148"/>
                </a:lnTo>
                <a:lnTo>
                  <a:pt x="1524" y="41148"/>
                </a:lnTo>
                <a:lnTo>
                  <a:pt x="1524" y="0"/>
                </a:lnTo>
                <a:close/>
              </a:path>
              <a:path extrusionOk="0" h="43179" w="43179">
                <a:moveTo>
                  <a:pt x="21336" y="19812"/>
                </a:moveTo>
                <a:lnTo>
                  <a:pt x="19812" y="19812"/>
                </a:lnTo>
                <a:lnTo>
                  <a:pt x="19812" y="42671"/>
                </a:lnTo>
                <a:lnTo>
                  <a:pt x="21336" y="42671"/>
                </a:lnTo>
                <a:lnTo>
                  <a:pt x="21336" y="19812"/>
                </a:lnTo>
                <a:close/>
              </a:path>
              <a:path extrusionOk="0" h="43179" w="43179">
                <a:moveTo>
                  <a:pt x="42671" y="0"/>
                </a:moveTo>
                <a:lnTo>
                  <a:pt x="41147" y="0"/>
                </a:lnTo>
                <a:lnTo>
                  <a:pt x="41147" y="41148"/>
                </a:lnTo>
                <a:lnTo>
                  <a:pt x="21336" y="41148"/>
                </a:lnTo>
                <a:lnTo>
                  <a:pt x="21336" y="42671"/>
                </a:lnTo>
                <a:lnTo>
                  <a:pt x="42671" y="42671"/>
                </a:lnTo>
                <a:lnTo>
                  <a:pt x="42671" y="0"/>
                </a:lnTo>
                <a:close/>
              </a:path>
              <a:path extrusionOk="0" h="43179" w="43179">
                <a:moveTo>
                  <a:pt x="1524" y="0"/>
                </a:moveTo>
                <a:lnTo>
                  <a:pt x="0" y="0"/>
                </a:lnTo>
                <a:lnTo>
                  <a:pt x="0" y="1524"/>
                </a:lnTo>
                <a:lnTo>
                  <a:pt x="1524" y="0"/>
                </a:lnTo>
                <a:close/>
              </a:path>
              <a:path extrusionOk="0" h="43179" w="43179">
                <a:moveTo>
                  <a:pt x="41147" y="0"/>
                </a:moveTo>
                <a:lnTo>
                  <a:pt x="1524" y="0"/>
                </a:lnTo>
                <a:lnTo>
                  <a:pt x="1524" y="1524"/>
                </a:lnTo>
                <a:lnTo>
                  <a:pt x="41147" y="1524"/>
                </a:lnTo>
                <a:lnTo>
                  <a:pt x="41147"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5" name="Google Shape;1125;p50"/>
          <p:cNvSpPr/>
          <p:nvPr/>
        </p:nvSpPr>
        <p:spPr>
          <a:xfrm>
            <a:off x="5616575" y="4921250"/>
            <a:ext cx="42862" cy="38100"/>
          </a:xfrm>
          <a:custGeom>
            <a:rect b="b" l="l" r="r" t="t"/>
            <a:pathLst>
              <a:path extrusionOk="0" h="38100" w="43179">
                <a:moveTo>
                  <a:pt x="24384" y="3047"/>
                </a:moveTo>
                <a:lnTo>
                  <a:pt x="3048" y="24383"/>
                </a:lnTo>
                <a:lnTo>
                  <a:pt x="18287" y="38099"/>
                </a:lnTo>
                <a:lnTo>
                  <a:pt x="25908" y="30479"/>
                </a:lnTo>
                <a:lnTo>
                  <a:pt x="21336" y="30479"/>
                </a:lnTo>
                <a:lnTo>
                  <a:pt x="21336" y="21335"/>
                </a:lnTo>
                <a:lnTo>
                  <a:pt x="10668" y="21335"/>
                </a:lnTo>
                <a:lnTo>
                  <a:pt x="21336" y="10667"/>
                </a:lnTo>
                <a:lnTo>
                  <a:pt x="27559" y="10667"/>
                </a:lnTo>
                <a:lnTo>
                  <a:pt x="24384" y="3047"/>
                </a:lnTo>
                <a:close/>
              </a:path>
              <a:path extrusionOk="0" h="38100" w="43179">
                <a:moveTo>
                  <a:pt x="35051" y="0"/>
                </a:moveTo>
                <a:lnTo>
                  <a:pt x="4572" y="0"/>
                </a:lnTo>
                <a:lnTo>
                  <a:pt x="0" y="4571"/>
                </a:lnTo>
                <a:lnTo>
                  <a:pt x="0" y="30479"/>
                </a:lnTo>
                <a:lnTo>
                  <a:pt x="9821" y="30479"/>
                </a:lnTo>
                <a:lnTo>
                  <a:pt x="3048" y="24383"/>
                </a:lnTo>
                <a:lnTo>
                  <a:pt x="24384" y="3047"/>
                </a:lnTo>
                <a:lnTo>
                  <a:pt x="39624" y="3047"/>
                </a:lnTo>
                <a:lnTo>
                  <a:pt x="35051" y="0"/>
                </a:lnTo>
                <a:close/>
              </a:path>
              <a:path extrusionOk="0" h="38100" w="43179">
                <a:moveTo>
                  <a:pt x="27559" y="10667"/>
                </a:moveTo>
                <a:lnTo>
                  <a:pt x="21336" y="10667"/>
                </a:lnTo>
                <a:lnTo>
                  <a:pt x="21336" y="30479"/>
                </a:lnTo>
                <a:lnTo>
                  <a:pt x="25908" y="30479"/>
                </a:lnTo>
                <a:lnTo>
                  <a:pt x="35051" y="21335"/>
                </a:lnTo>
                <a:lnTo>
                  <a:pt x="32004" y="21335"/>
                </a:lnTo>
                <a:lnTo>
                  <a:pt x="27559" y="10667"/>
                </a:lnTo>
                <a:close/>
              </a:path>
              <a:path extrusionOk="0" h="38100" w="43179">
                <a:moveTo>
                  <a:pt x="21336" y="10667"/>
                </a:moveTo>
                <a:lnTo>
                  <a:pt x="10668" y="21335"/>
                </a:lnTo>
                <a:lnTo>
                  <a:pt x="21336" y="21335"/>
                </a:lnTo>
                <a:lnTo>
                  <a:pt x="21336" y="10667"/>
                </a:lnTo>
                <a:close/>
              </a:path>
              <a:path extrusionOk="0" h="38100" w="43179">
                <a:moveTo>
                  <a:pt x="39624" y="3047"/>
                </a:moveTo>
                <a:lnTo>
                  <a:pt x="24384" y="3047"/>
                </a:lnTo>
                <a:lnTo>
                  <a:pt x="32004" y="21335"/>
                </a:lnTo>
                <a:lnTo>
                  <a:pt x="35051" y="21335"/>
                </a:lnTo>
                <a:lnTo>
                  <a:pt x="41148" y="15239"/>
                </a:lnTo>
                <a:lnTo>
                  <a:pt x="42672" y="10667"/>
                </a:lnTo>
                <a:lnTo>
                  <a:pt x="41148" y="6095"/>
                </a:lnTo>
                <a:lnTo>
                  <a:pt x="39624" y="3047"/>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6" name="Google Shape;1126;p50"/>
          <p:cNvSpPr txBox="1"/>
          <p:nvPr/>
        </p:nvSpPr>
        <p:spPr>
          <a:xfrm>
            <a:off x="4210050" y="6108700"/>
            <a:ext cx="3481387" cy="25876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Figure 7.10. Control unit organization.</a:t>
            </a:r>
            <a:endParaRPr b="0" i="0" sz="1400" u="none" cap="none" strike="noStrike">
              <a:solidFill>
                <a:srgbClr val="000000"/>
              </a:solidFill>
              <a:latin typeface="Arial"/>
              <a:ea typeface="Arial"/>
              <a:cs typeface="Arial"/>
              <a:sym typeface="Arial"/>
            </a:endParaRPr>
          </a:p>
        </p:txBody>
      </p:sp>
      <p:sp>
        <p:nvSpPr>
          <p:cNvPr id="1127" name="Google Shape;1127;p50"/>
          <p:cNvSpPr txBox="1"/>
          <p:nvPr/>
        </p:nvSpPr>
        <p:spPr>
          <a:xfrm>
            <a:off x="4386262" y="1511300"/>
            <a:ext cx="373062" cy="228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CLK</a:t>
            </a:r>
            <a:endParaRPr b="0" i="0" sz="1400" u="none" cap="none" strike="noStrike">
              <a:solidFill>
                <a:srgbClr val="000000"/>
              </a:solidFill>
              <a:latin typeface="Arial"/>
              <a:ea typeface="Arial"/>
              <a:cs typeface="Arial"/>
              <a:sym typeface="Arial"/>
            </a:endParaRPr>
          </a:p>
        </p:txBody>
      </p:sp>
      <p:sp>
        <p:nvSpPr>
          <p:cNvPr id="1128" name="Google Shape;1128;p50"/>
          <p:cNvSpPr/>
          <p:nvPr/>
        </p:nvSpPr>
        <p:spPr>
          <a:xfrm>
            <a:off x="3405187" y="1581150"/>
            <a:ext cx="804862" cy="403225"/>
          </a:xfrm>
          <a:custGeom>
            <a:rect b="b" l="l" r="r" t="t"/>
            <a:pathLst>
              <a:path extrusionOk="0" h="403860" w="805180">
                <a:moveTo>
                  <a:pt x="804671" y="0"/>
                </a:moveTo>
                <a:lnTo>
                  <a:pt x="0" y="0"/>
                </a:lnTo>
                <a:lnTo>
                  <a:pt x="0" y="403860"/>
                </a:lnTo>
                <a:lnTo>
                  <a:pt x="804671" y="403860"/>
                </a:lnTo>
                <a:lnTo>
                  <a:pt x="804671" y="393191"/>
                </a:lnTo>
                <a:lnTo>
                  <a:pt x="21335" y="393191"/>
                </a:lnTo>
                <a:lnTo>
                  <a:pt x="10667" y="384048"/>
                </a:lnTo>
                <a:lnTo>
                  <a:pt x="21335" y="384048"/>
                </a:lnTo>
                <a:lnTo>
                  <a:pt x="21335" y="21336"/>
                </a:lnTo>
                <a:lnTo>
                  <a:pt x="10667" y="21336"/>
                </a:lnTo>
                <a:lnTo>
                  <a:pt x="21335" y="10667"/>
                </a:lnTo>
                <a:lnTo>
                  <a:pt x="804671" y="10667"/>
                </a:lnTo>
                <a:lnTo>
                  <a:pt x="804671" y="0"/>
                </a:lnTo>
                <a:close/>
              </a:path>
              <a:path extrusionOk="0" h="403860" w="805180">
                <a:moveTo>
                  <a:pt x="21335" y="384048"/>
                </a:moveTo>
                <a:lnTo>
                  <a:pt x="10667" y="384048"/>
                </a:lnTo>
                <a:lnTo>
                  <a:pt x="21335" y="393191"/>
                </a:lnTo>
                <a:lnTo>
                  <a:pt x="21335" y="384048"/>
                </a:lnTo>
                <a:close/>
              </a:path>
              <a:path extrusionOk="0" h="403860" w="805180">
                <a:moveTo>
                  <a:pt x="784859" y="384048"/>
                </a:moveTo>
                <a:lnTo>
                  <a:pt x="21335" y="384048"/>
                </a:lnTo>
                <a:lnTo>
                  <a:pt x="21335" y="393191"/>
                </a:lnTo>
                <a:lnTo>
                  <a:pt x="784859" y="393191"/>
                </a:lnTo>
                <a:lnTo>
                  <a:pt x="784859" y="384048"/>
                </a:lnTo>
                <a:close/>
              </a:path>
              <a:path extrusionOk="0" h="403860" w="805180">
                <a:moveTo>
                  <a:pt x="784859" y="10667"/>
                </a:moveTo>
                <a:lnTo>
                  <a:pt x="784859" y="393191"/>
                </a:lnTo>
                <a:lnTo>
                  <a:pt x="795527" y="384048"/>
                </a:lnTo>
                <a:lnTo>
                  <a:pt x="804671" y="384048"/>
                </a:lnTo>
                <a:lnTo>
                  <a:pt x="804671" y="21336"/>
                </a:lnTo>
                <a:lnTo>
                  <a:pt x="795527" y="21336"/>
                </a:lnTo>
                <a:lnTo>
                  <a:pt x="784859" y="10667"/>
                </a:lnTo>
                <a:close/>
              </a:path>
              <a:path extrusionOk="0" h="403860" w="805180">
                <a:moveTo>
                  <a:pt x="804671" y="384048"/>
                </a:moveTo>
                <a:lnTo>
                  <a:pt x="795527" y="384048"/>
                </a:lnTo>
                <a:lnTo>
                  <a:pt x="784859" y="393191"/>
                </a:lnTo>
                <a:lnTo>
                  <a:pt x="804671" y="393191"/>
                </a:lnTo>
                <a:lnTo>
                  <a:pt x="804671" y="384048"/>
                </a:lnTo>
                <a:close/>
              </a:path>
              <a:path extrusionOk="0" h="403860" w="805180">
                <a:moveTo>
                  <a:pt x="21335" y="10667"/>
                </a:moveTo>
                <a:lnTo>
                  <a:pt x="10667" y="21336"/>
                </a:lnTo>
                <a:lnTo>
                  <a:pt x="21335" y="21336"/>
                </a:lnTo>
                <a:lnTo>
                  <a:pt x="21335" y="10667"/>
                </a:lnTo>
                <a:close/>
              </a:path>
              <a:path extrusionOk="0" h="403860" w="805180">
                <a:moveTo>
                  <a:pt x="784859" y="10667"/>
                </a:moveTo>
                <a:lnTo>
                  <a:pt x="21335" y="10667"/>
                </a:lnTo>
                <a:lnTo>
                  <a:pt x="21335" y="21336"/>
                </a:lnTo>
                <a:lnTo>
                  <a:pt x="784859" y="21336"/>
                </a:lnTo>
                <a:lnTo>
                  <a:pt x="784859" y="10667"/>
                </a:lnTo>
                <a:close/>
              </a:path>
              <a:path extrusionOk="0" h="403860" w="805180">
                <a:moveTo>
                  <a:pt x="804671" y="10667"/>
                </a:moveTo>
                <a:lnTo>
                  <a:pt x="784859" y="10667"/>
                </a:lnTo>
                <a:lnTo>
                  <a:pt x="795527" y="21336"/>
                </a:lnTo>
                <a:lnTo>
                  <a:pt x="804671" y="21336"/>
                </a:lnTo>
                <a:lnTo>
                  <a:pt x="804671" y="1066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9" name="Google Shape;1129;p50"/>
          <p:cNvSpPr txBox="1"/>
          <p:nvPr/>
        </p:nvSpPr>
        <p:spPr>
          <a:xfrm>
            <a:off x="4813300" y="1743075"/>
            <a:ext cx="141287" cy="8096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0" name="Google Shape;1130;p50"/>
          <p:cNvSpPr/>
          <p:nvPr/>
        </p:nvSpPr>
        <p:spPr>
          <a:xfrm>
            <a:off x="4200525" y="1773237"/>
            <a:ext cx="623887" cy="0"/>
          </a:xfrm>
          <a:custGeom>
            <a:rect b="b" l="l" r="r" t="t"/>
            <a:pathLst>
              <a:path extrusionOk="0" h="120000" w="623570">
                <a:moveTo>
                  <a:pt x="0" y="0"/>
                </a:moveTo>
                <a:lnTo>
                  <a:pt x="623316"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1" name="Google Shape;1131;p50"/>
          <p:cNvSpPr txBox="1"/>
          <p:nvPr/>
        </p:nvSpPr>
        <p:spPr>
          <a:xfrm>
            <a:off x="3584575" y="1633537"/>
            <a:ext cx="469900" cy="228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Clock</a:t>
            </a:r>
            <a:endParaRPr b="0" i="0" sz="1400" u="none" cap="none" strike="noStrike">
              <a:solidFill>
                <a:srgbClr val="000000"/>
              </a:solidFill>
              <a:latin typeface="Arial"/>
              <a:ea typeface="Arial"/>
              <a:cs typeface="Arial"/>
              <a:sym typeface="Arial"/>
            </a:endParaRPr>
          </a:p>
        </p:txBody>
      </p:sp>
      <p:sp>
        <p:nvSpPr>
          <p:cNvPr id="1132" name="Google Shape;1132;p50"/>
          <p:cNvSpPr txBox="1"/>
          <p:nvPr/>
        </p:nvSpPr>
        <p:spPr>
          <a:xfrm>
            <a:off x="4813300" y="4197350"/>
            <a:ext cx="141287" cy="8096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3" name="Google Shape;1133;p50"/>
          <p:cNvSpPr/>
          <p:nvPr/>
        </p:nvSpPr>
        <p:spPr>
          <a:xfrm>
            <a:off x="4321175" y="4248150"/>
            <a:ext cx="501650" cy="0"/>
          </a:xfrm>
          <a:custGeom>
            <a:rect b="b" l="l" r="r" t="t"/>
            <a:pathLst>
              <a:path extrusionOk="0" h="120000" w="502920">
                <a:moveTo>
                  <a:pt x="0" y="0"/>
                </a:moveTo>
                <a:lnTo>
                  <a:pt x="502920"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4" name="Google Shape;1134;p50"/>
          <p:cNvSpPr txBox="1"/>
          <p:nvPr/>
        </p:nvSpPr>
        <p:spPr>
          <a:xfrm>
            <a:off x="4813300" y="3290887"/>
            <a:ext cx="141287" cy="8096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5" name="Google Shape;1135;p50"/>
          <p:cNvSpPr/>
          <p:nvPr/>
        </p:nvSpPr>
        <p:spPr>
          <a:xfrm>
            <a:off x="4321175" y="3322637"/>
            <a:ext cx="501650" cy="0"/>
          </a:xfrm>
          <a:custGeom>
            <a:rect b="b" l="l" r="r" t="t"/>
            <a:pathLst>
              <a:path extrusionOk="0" h="120000" w="502920">
                <a:moveTo>
                  <a:pt x="0" y="0"/>
                </a:moveTo>
                <a:lnTo>
                  <a:pt x="502920" y="0"/>
                </a:lnTo>
              </a:path>
            </a:pathLst>
          </a:custGeom>
          <a:noFill/>
          <a:ln cap="flat" cmpd="sng" w="21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6" name="Google Shape;1136;p50"/>
          <p:cNvSpPr/>
          <p:nvPr/>
        </p:nvSpPr>
        <p:spPr>
          <a:xfrm>
            <a:off x="3806825" y="2868612"/>
            <a:ext cx="523875" cy="1570037"/>
          </a:xfrm>
          <a:custGeom>
            <a:rect b="b" l="l" r="r" t="t"/>
            <a:pathLst>
              <a:path extrusionOk="0" h="1569720" w="524510">
                <a:moveTo>
                  <a:pt x="524256" y="0"/>
                </a:moveTo>
                <a:lnTo>
                  <a:pt x="0" y="0"/>
                </a:lnTo>
                <a:lnTo>
                  <a:pt x="0" y="1569720"/>
                </a:lnTo>
                <a:lnTo>
                  <a:pt x="524256" y="1569720"/>
                </a:lnTo>
                <a:lnTo>
                  <a:pt x="524256" y="1560576"/>
                </a:lnTo>
                <a:lnTo>
                  <a:pt x="19812" y="1560576"/>
                </a:lnTo>
                <a:lnTo>
                  <a:pt x="10668" y="1549908"/>
                </a:lnTo>
                <a:lnTo>
                  <a:pt x="19812" y="1549908"/>
                </a:lnTo>
                <a:lnTo>
                  <a:pt x="19812" y="21336"/>
                </a:lnTo>
                <a:lnTo>
                  <a:pt x="10668" y="21336"/>
                </a:lnTo>
                <a:lnTo>
                  <a:pt x="19812" y="10668"/>
                </a:lnTo>
                <a:lnTo>
                  <a:pt x="524256" y="10668"/>
                </a:lnTo>
                <a:lnTo>
                  <a:pt x="524256" y="0"/>
                </a:lnTo>
                <a:close/>
              </a:path>
              <a:path extrusionOk="0" h="1569720" w="524510">
                <a:moveTo>
                  <a:pt x="19812" y="1549908"/>
                </a:moveTo>
                <a:lnTo>
                  <a:pt x="10668" y="1549908"/>
                </a:lnTo>
                <a:lnTo>
                  <a:pt x="19812" y="1560576"/>
                </a:lnTo>
                <a:lnTo>
                  <a:pt x="19812" y="1549908"/>
                </a:lnTo>
                <a:close/>
              </a:path>
              <a:path extrusionOk="0" h="1569720" w="524510">
                <a:moveTo>
                  <a:pt x="502920" y="1549908"/>
                </a:moveTo>
                <a:lnTo>
                  <a:pt x="19812" y="1549908"/>
                </a:lnTo>
                <a:lnTo>
                  <a:pt x="19812" y="1560576"/>
                </a:lnTo>
                <a:lnTo>
                  <a:pt x="502920" y="1560576"/>
                </a:lnTo>
                <a:lnTo>
                  <a:pt x="502920" y="1549908"/>
                </a:lnTo>
                <a:close/>
              </a:path>
              <a:path extrusionOk="0" h="1569720" w="524510">
                <a:moveTo>
                  <a:pt x="502920" y="10668"/>
                </a:moveTo>
                <a:lnTo>
                  <a:pt x="502920" y="1560576"/>
                </a:lnTo>
                <a:lnTo>
                  <a:pt x="513588" y="1549908"/>
                </a:lnTo>
                <a:lnTo>
                  <a:pt x="524256" y="1549908"/>
                </a:lnTo>
                <a:lnTo>
                  <a:pt x="524256" y="21336"/>
                </a:lnTo>
                <a:lnTo>
                  <a:pt x="513588" y="21336"/>
                </a:lnTo>
                <a:lnTo>
                  <a:pt x="502920" y="10668"/>
                </a:lnTo>
                <a:close/>
              </a:path>
              <a:path extrusionOk="0" h="1569720" w="524510">
                <a:moveTo>
                  <a:pt x="524256" y="1549908"/>
                </a:moveTo>
                <a:lnTo>
                  <a:pt x="513588" y="1549908"/>
                </a:lnTo>
                <a:lnTo>
                  <a:pt x="502920" y="1560576"/>
                </a:lnTo>
                <a:lnTo>
                  <a:pt x="524256" y="1560576"/>
                </a:lnTo>
                <a:lnTo>
                  <a:pt x="524256" y="1549908"/>
                </a:lnTo>
                <a:close/>
              </a:path>
              <a:path extrusionOk="0" h="1569720" w="524510">
                <a:moveTo>
                  <a:pt x="19812" y="10668"/>
                </a:moveTo>
                <a:lnTo>
                  <a:pt x="10668" y="21336"/>
                </a:lnTo>
                <a:lnTo>
                  <a:pt x="19812" y="21336"/>
                </a:lnTo>
                <a:lnTo>
                  <a:pt x="19812" y="10668"/>
                </a:lnTo>
                <a:close/>
              </a:path>
              <a:path extrusionOk="0" h="1569720" w="524510">
                <a:moveTo>
                  <a:pt x="502920" y="10668"/>
                </a:moveTo>
                <a:lnTo>
                  <a:pt x="19812" y="10668"/>
                </a:lnTo>
                <a:lnTo>
                  <a:pt x="19812" y="21336"/>
                </a:lnTo>
                <a:lnTo>
                  <a:pt x="502920" y="21336"/>
                </a:lnTo>
                <a:lnTo>
                  <a:pt x="502920" y="10668"/>
                </a:lnTo>
                <a:close/>
              </a:path>
              <a:path extrusionOk="0" h="1569720" w="524510">
                <a:moveTo>
                  <a:pt x="524256" y="10668"/>
                </a:moveTo>
                <a:lnTo>
                  <a:pt x="502920" y="10668"/>
                </a:lnTo>
                <a:lnTo>
                  <a:pt x="513588" y="21336"/>
                </a:lnTo>
                <a:lnTo>
                  <a:pt x="524256" y="21336"/>
                </a:lnTo>
                <a:lnTo>
                  <a:pt x="524256" y="1066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7" name="Google Shape;1137;p50"/>
          <p:cNvSpPr txBox="1"/>
          <p:nvPr/>
        </p:nvSpPr>
        <p:spPr>
          <a:xfrm>
            <a:off x="4813300" y="3028950"/>
            <a:ext cx="141287" cy="8096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8" name="Google Shape;1138;p50"/>
          <p:cNvSpPr/>
          <p:nvPr/>
        </p:nvSpPr>
        <p:spPr>
          <a:xfrm>
            <a:off x="4321175" y="3060700"/>
            <a:ext cx="501650" cy="0"/>
          </a:xfrm>
          <a:custGeom>
            <a:rect b="b" l="l" r="r" t="t"/>
            <a:pathLst>
              <a:path extrusionOk="0" h="120000" w="502920">
                <a:moveTo>
                  <a:pt x="0" y="0"/>
                </a:moveTo>
                <a:lnTo>
                  <a:pt x="502920"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9" name="Google Shape;1139;p50"/>
          <p:cNvSpPr/>
          <p:nvPr/>
        </p:nvSpPr>
        <p:spPr>
          <a:xfrm>
            <a:off x="6300787" y="2990850"/>
            <a:ext cx="141287" cy="60325"/>
          </a:xfrm>
          <a:custGeom>
            <a:rect b="b" l="l" r="r" t="t"/>
            <a:pathLst>
              <a:path extrusionOk="0" h="60960" w="142239">
                <a:moveTo>
                  <a:pt x="70160" y="30084"/>
                </a:moveTo>
                <a:lnTo>
                  <a:pt x="12192" y="39624"/>
                </a:lnTo>
                <a:lnTo>
                  <a:pt x="9144" y="39624"/>
                </a:lnTo>
                <a:lnTo>
                  <a:pt x="129539" y="60960"/>
                </a:lnTo>
                <a:lnTo>
                  <a:pt x="135636" y="60960"/>
                </a:lnTo>
                <a:lnTo>
                  <a:pt x="140208" y="56387"/>
                </a:lnTo>
                <a:lnTo>
                  <a:pt x="141732" y="53339"/>
                </a:lnTo>
                <a:lnTo>
                  <a:pt x="141732" y="50291"/>
                </a:lnTo>
                <a:lnTo>
                  <a:pt x="120396" y="50291"/>
                </a:lnTo>
                <a:lnTo>
                  <a:pt x="120396" y="38987"/>
                </a:lnTo>
                <a:lnTo>
                  <a:pt x="70160" y="30084"/>
                </a:lnTo>
                <a:close/>
              </a:path>
              <a:path extrusionOk="0" h="60960" w="142239">
                <a:moveTo>
                  <a:pt x="120396" y="38987"/>
                </a:moveTo>
                <a:lnTo>
                  <a:pt x="120396" y="50291"/>
                </a:lnTo>
                <a:lnTo>
                  <a:pt x="132587" y="41148"/>
                </a:lnTo>
                <a:lnTo>
                  <a:pt x="120396" y="38987"/>
                </a:lnTo>
                <a:close/>
              </a:path>
              <a:path extrusionOk="0" h="60960" w="142239">
                <a:moveTo>
                  <a:pt x="141732" y="9143"/>
                </a:moveTo>
                <a:lnTo>
                  <a:pt x="130946" y="9143"/>
                </a:lnTo>
                <a:lnTo>
                  <a:pt x="132587" y="19812"/>
                </a:lnTo>
                <a:lnTo>
                  <a:pt x="120396" y="21818"/>
                </a:lnTo>
                <a:lnTo>
                  <a:pt x="120396" y="38987"/>
                </a:lnTo>
                <a:lnTo>
                  <a:pt x="132587" y="41148"/>
                </a:lnTo>
                <a:lnTo>
                  <a:pt x="120396" y="50291"/>
                </a:lnTo>
                <a:lnTo>
                  <a:pt x="141732" y="50291"/>
                </a:lnTo>
                <a:lnTo>
                  <a:pt x="141732" y="9143"/>
                </a:lnTo>
                <a:close/>
              </a:path>
              <a:path extrusionOk="0" h="60960" w="142239">
                <a:moveTo>
                  <a:pt x="129539" y="0"/>
                </a:moveTo>
                <a:lnTo>
                  <a:pt x="9144" y="19812"/>
                </a:lnTo>
                <a:lnTo>
                  <a:pt x="4572" y="21336"/>
                </a:lnTo>
                <a:lnTo>
                  <a:pt x="0" y="24383"/>
                </a:lnTo>
                <a:lnTo>
                  <a:pt x="0" y="35051"/>
                </a:lnTo>
                <a:lnTo>
                  <a:pt x="4572" y="39624"/>
                </a:lnTo>
                <a:lnTo>
                  <a:pt x="12192" y="39624"/>
                </a:lnTo>
                <a:lnTo>
                  <a:pt x="12192" y="19812"/>
                </a:lnTo>
                <a:lnTo>
                  <a:pt x="120396" y="19812"/>
                </a:lnTo>
                <a:lnTo>
                  <a:pt x="120396" y="9143"/>
                </a:lnTo>
                <a:lnTo>
                  <a:pt x="130946" y="9143"/>
                </a:lnTo>
                <a:lnTo>
                  <a:pt x="129539" y="0"/>
                </a:lnTo>
                <a:close/>
              </a:path>
              <a:path extrusionOk="0" h="60960" w="142239">
                <a:moveTo>
                  <a:pt x="12192" y="19812"/>
                </a:moveTo>
                <a:lnTo>
                  <a:pt x="12192" y="39624"/>
                </a:lnTo>
                <a:lnTo>
                  <a:pt x="70160" y="30084"/>
                </a:lnTo>
                <a:lnTo>
                  <a:pt x="12192" y="19812"/>
                </a:lnTo>
                <a:close/>
              </a:path>
              <a:path extrusionOk="0" h="60960" w="142239">
                <a:moveTo>
                  <a:pt x="120396" y="19812"/>
                </a:moveTo>
                <a:lnTo>
                  <a:pt x="12192" y="19812"/>
                </a:lnTo>
                <a:lnTo>
                  <a:pt x="70160" y="30084"/>
                </a:lnTo>
                <a:lnTo>
                  <a:pt x="120396" y="21818"/>
                </a:lnTo>
                <a:lnTo>
                  <a:pt x="120396" y="19812"/>
                </a:lnTo>
                <a:close/>
              </a:path>
              <a:path extrusionOk="0" h="60960" w="142239">
                <a:moveTo>
                  <a:pt x="130946" y="9143"/>
                </a:moveTo>
                <a:lnTo>
                  <a:pt x="120396" y="9143"/>
                </a:lnTo>
                <a:lnTo>
                  <a:pt x="120396" y="21818"/>
                </a:lnTo>
                <a:lnTo>
                  <a:pt x="132587" y="19812"/>
                </a:lnTo>
                <a:lnTo>
                  <a:pt x="130946" y="914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0" name="Google Shape;1140;p50"/>
          <p:cNvSpPr/>
          <p:nvPr/>
        </p:nvSpPr>
        <p:spPr>
          <a:xfrm>
            <a:off x="6310312" y="2998787"/>
            <a:ext cx="120650" cy="41275"/>
          </a:xfrm>
          <a:custGeom>
            <a:rect b="b" l="l" r="r" t="t"/>
            <a:pathLst>
              <a:path extrusionOk="0" h="41275" w="120650">
                <a:moveTo>
                  <a:pt x="120395" y="0"/>
                </a:moveTo>
                <a:lnTo>
                  <a:pt x="0" y="21336"/>
                </a:lnTo>
                <a:lnTo>
                  <a:pt x="120395" y="41148"/>
                </a:lnTo>
                <a:lnTo>
                  <a:pt x="1203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1" name="Google Shape;1141;p50"/>
          <p:cNvSpPr/>
          <p:nvPr/>
        </p:nvSpPr>
        <p:spPr>
          <a:xfrm>
            <a:off x="6310312" y="2998787"/>
            <a:ext cx="122237" cy="42862"/>
          </a:xfrm>
          <a:custGeom>
            <a:rect b="b" l="l" r="r" t="t"/>
            <a:pathLst>
              <a:path extrusionOk="0" h="43180" w="121920">
                <a:moveTo>
                  <a:pt x="4459" y="20602"/>
                </a:moveTo>
                <a:lnTo>
                  <a:pt x="0" y="21336"/>
                </a:lnTo>
                <a:lnTo>
                  <a:pt x="120395" y="42672"/>
                </a:lnTo>
                <a:lnTo>
                  <a:pt x="121919" y="42672"/>
                </a:lnTo>
                <a:lnTo>
                  <a:pt x="121919" y="41148"/>
                </a:lnTo>
                <a:lnTo>
                  <a:pt x="120395" y="41148"/>
                </a:lnTo>
                <a:lnTo>
                  <a:pt x="4459" y="20602"/>
                </a:lnTo>
                <a:close/>
              </a:path>
              <a:path extrusionOk="0" h="43180" w="121920">
                <a:moveTo>
                  <a:pt x="121919" y="0"/>
                </a:moveTo>
                <a:lnTo>
                  <a:pt x="120395" y="0"/>
                </a:lnTo>
                <a:lnTo>
                  <a:pt x="120395" y="41148"/>
                </a:lnTo>
                <a:lnTo>
                  <a:pt x="121919" y="41148"/>
                </a:lnTo>
                <a:lnTo>
                  <a:pt x="121919" y="0"/>
                </a:lnTo>
                <a:close/>
              </a:path>
              <a:path extrusionOk="0" h="43180" w="121920">
                <a:moveTo>
                  <a:pt x="0" y="19812"/>
                </a:moveTo>
                <a:lnTo>
                  <a:pt x="0" y="21336"/>
                </a:lnTo>
                <a:lnTo>
                  <a:pt x="4459" y="20602"/>
                </a:lnTo>
                <a:lnTo>
                  <a:pt x="0" y="19812"/>
                </a:lnTo>
                <a:close/>
              </a:path>
              <a:path extrusionOk="0" h="43180" w="121920">
                <a:moveTo>
                  <a:pt x="120395" y="0"/>
                </a:moveTo>
                <a:lnTo>
                  <a:pt x="0" y="19812"/>
                </a:lnTo>
                <a:lnTo>
                  <a:pt x="4459" y="20602"/>
                </a:lnTo>
                <a:lnTo>
                  <a:pt x="120395" y="1524"/>
                </a:lnTo>
                <a:lnTo>
                  <a:pt x="1203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2" name="Google Shape;1142;p50"/>
          <p:cNvSpPr/>
          <p:nvPr/>
        </p:nvSpPr>
        <p:spPr>
          <a:xfrm>
            <a:off x="6453187" y="3021012"/>
            <a:ext cx="481012" cy="0"/>
          </a:xfrm>
          <a:custGeom>
            <a:rect b="b" l="l" r="r" t="t"/>
            <a:pathLst>
              <a:path extrusionOk="0" h="120000" w="481964">
                <a:moveTo>
                  <a:pt x="0" y="0"/>
                </a:moveTo>
                <a:lnTo>
                  <a:pt x="481584"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3" name="Google Shape;1143;p50"/>
          <p:cNvSpPr txBox="1"/>
          <p:nvPr/>
        </p:nvSpPr>
        <p:spPr>
          <a:xfrm>
            <a:off x="6300787" y="2849562"/>
            <a:ext cx="141287" cy="8096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4" name="Google Shape;1144;p50"/>
          <p:cNvSpPr/>
          <p:nvPr/>
        </p:nvSpPr>
        <p:spPr>
          <a:xfrm>
            <a:off x="6453187" y="2879725"/>
            <a:ext cx="481012" cy="0"/>
          </a:xfrm>
          <a:custGeom>
            <a:rect b="b" l="l" r="r" t="t"/>
            <a:pathLst>
              <a:path extrusionOk="0" h="120000" w="481964">
                <a:moveTo>
                  <a:pt x="0" y="0"/>
                </a:moveTo>
                <a:lnTo>
                  <a:pt x="481584"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5" name="Google Shape;1145;p50"/>
          <p:cNvSpPr/>
          <p:nvPr/>
        </p:nvSpPr>
        <p:spPr>
          <a:xfrm>
            <a:off x="6924675" y="2808287"/>
            <a:ext cx="1328737" cy="685800"/>
          </a:xfrm>
          <a:custGeom>
            <a:rect b="b" l="l" r="r" t="t"/>
            <a:pathLst>
              <a:path extrusionOk="0" h="685800" w="1327784">
                <a:moveTo>
                  <a:pt x="1327403" y="0"/>
                </a:moveTo>
                <a:lnTo>
                  <a:pt x="0" y="0"/>
                </a:lnTo>
                <a:lnTo>
                  <a:pt x="0" y="685800"/>
                </a:lnTo>
                <a:lnTo>
                  <a:pt x="1327403" y="685800"/>
                </a:lnTo>
                <a:lnTo>
                  <a:pt x="1327403" y="675132"/>
                </a:lnTo>
                <a:lnTo>
                  <a:pt x="19812" y="675132"/>
                </a:lnTo>
                <a:lnTo>
                  <a:pt x="9144" y="664463"/>
                </a:lnTo>
                <a:lnTo>
                  <a:pt x="19812" y="664463"/>
                </a:lnTo>
                <a:lnTo>
                  <a:pt x="19812" y="19812"/>
                </a:lnTo>
                <a:lnTo>
                  <a:pt x="9144" y="19812"/>
                </a:lnTo>
                <a:lnTo>
                  <a:pt x="19812" y="9144"/>
                </a:lnTo>
                <a:lnTo>
                  <a:pt x="1327403" y="9144"/>
                </a:lnTo>
                <a:lnTo>
                  <a:pt x="1327403" y="0"/>
                </a:lnTo>
                <a:close/>
              </a:path>
              <a:path extrusionOk="0" h="685800" w="1327784">
                <a:moveTo>
                  <a:pt x="19812" y="664463"/>
                </a:moveTo>
                <a:lnTo>
                  <a:pt x="9144" y="664463"/>
                </a:lnTo>
                <a:lnTo>
                  <a:pt x="19812" y="675132"/>
                </a:lnTo>
                <a:lnTo>
                  <a:pt x="19812" y="664463"/>
                </a:lnTo>
                <a:close/>
              </a:path>
              <a:path extrusionOk="0" h="685800" w="1327784">
                <a:moveTo>
                  <a:pt x="1306068" y="664463"/>
                </a:moveTo>
                <a:lnTo>
                  <a:pt x="19812" y="664463"/>
                </a:lnTo>
                <a:lnTo>
                  <a:pt x="19812" y="675132"/>
                </a:lnTo>
                <a:lnTo>
                  <a:pt x="1306068" y="675132"/>
                </a:lnTo>
                <a:lnTo>
                  <a:pt x="1306068" y="664463"/>
                </a:lnTo>
                <a:close/>
              </a:path>
              <a:path extrusionOk="0" h="685800" w="1327784">
                <a:moveTo>
                  <a:pt x="1306068" y="9144"/>
                </a:moveTo>
                <a:lnTo>
                  <a:pt x="1306068" y="675132"/>
                </a:lnTo>
                <a:lnTo>
                  <a:pt x="1316736" y="664463"/>
                </a:lnTo>
                <a:lnTo>
                  <a:pt x="1327403" y="664463"/>
                </a:lnTo>
                <a:lnTo>
                  <a:pt x="1327403" y="19812"/>
                </a:lnTo>
                <a:lnTo>
                  <a:pt x="1316736" y="19812"/>
                </a:lnTo>
                <a:lnTo>
                  <a:pt x="1306068" y="9144"/>
                </a:lnTo>
                <a:close/>
              </a:path>
              <a:path extrusionOk="0" h="685800" w="1327784">
                <a:moveTo>
                  <a:pt x="1327403" y="664463"/>
                </a:moveTo>
                <a:lnTo>
                  <a:pt x="1316736" y="664463"/>
                </a:lnTo>
                <a:lnTo>
                  <a:pt x="1306068" y="675132"/>
                </a:lnTo>
                <a:lnTo>
                  <a:pt x="1327403" y="675132"/>
                </a:lnTo>
                <a:lnTo>
                  <a:pt x="1327403" y="664463"/>
                </a:lnTo>
                <a:close/>
              </a:path>
              <a:path extrusionOk="0" h="685800" w="1327784">
                <a:moveTo>
                  <a:pt x="19812" y="9144"/>
                </a:moveTo>
                <a:lnTo>
                  <a:pt x="9144" y="19812"/>
                </a:lnTo>
                <a:lnTo>
                  <a:pt x="19812" y="19812"/>
                </a:lnTo>
                <a:lnTo>
                  <a:pt x="19812" y="9144"/>
                </a:lnTo>
                <a:close/>
              </a:path>
              <a:path extrusionOk="0" h="685800" w="1327784">
                <a:moveTo>
                  <a:pt x="1306068" y="9144"/>
                </a:moveTo>
                <a:lnTo>
                  <a:pt x="19812" y="9144"/>
                </a:lnTo>
                <a:lnTo>
                  <a:pt x="19812" y="19812"/>
                </a:lnTo>
                <a:lnTo>
                  <a:pt x="1306068" y="19812"/>
                </a:lnTo>
                <a:lnTo>
                  <a:pt x="1306068" y="9144"/>
                </a:lnTo>
                <a:close/>
              </a:path>
              <a:path extrusionOk="0" h="685800" w="1327784">
                <a:moveTo>
                  <a:pt x="1327403" y="9144"/>
                </a:moveTo>
                <a:lnTo>
                  <a:pt x="1306068" y="9144"/>
                </a:lnTo>
                <a:lnTo>
                  <a:pt x="1316736" y="19812"/>
                </a:lnTo>
                <a:lnTo>
                  <a:pt x="1327403" y="19812"/>
                </a:lnTo>
                <a:lnTo>
                  <a:pt x="1327403" y="914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6" name="Google Shape;1146;p50"/>
          <p:cNvSpPr txBox="1"/>
          <p:nvPr/>
        </p:nvSpPr>
        <p:spPr>
          <a:xfrm>
            <a:off x="6300787" y="4378325"/>
            <a:ext cx="141287" cy="8096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7" name="Google Shape;1147;p50"/>
          <p:cNvSpPr/>
          <p:nvPr/>
        </p:nvSpPr>
        <p:spPr>
          <a:xfrm>
            <a:off x="6453187" y="4429125"/>
            <a:ext cx="481012" cy="0"/>
          </a:xfrm>
          <a:custGeom>
            <a:rect b="b" l="l" r="r" t="t"/>
            <a:pathLst>
              <a:path extrusionOk="0" h="120000" w="481964">
                <a:moveTo>
                  <a:pt x="0" y="0"/>
                </a:moveTo>
                <a:lnTo>
                  <a:pt x="481584"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8" name="Google Shape;1148;p50"/>
          <p:cNvSpPr/>
          <p:nvPr/>
        </p:nvSpPr>
        <p:spPr>
          <a:xfrm>
            <a:off x="6924675" y="3814762"/>
            <a:ext cx="1328737" cy="684212"/>
          </a:xfrm>
          <a:custGeom>
            <a:rect b="b" l="l" r="r" t="t"/>
            <a:pathLst>
              <a:path extrusionOk="0" h="684529" w="1327784">
                <a:moveTo>
                  <a:pt x="1327403" y="0"/>
                </a:moveTo>
                <a:lnTo>
                  <a:pt x="0" y="0"/>
                </a:lnTo>
                <a:lnTo>
                  <a:pt x="0" y="684275"/>
                </a:lnTo>
                <a:lnTo>
                  <a:pt x="1327403" y="684275"/>
                </a:lnTo>
                <a:lnTo>
                  <a:pt x="1327403" y="673607"/>
                </a:lnTo>
                <a:lnTo>
                  <a:pt x="19812" y="673607"/>
                </a:lnTo>
                <a:lnTo>
                  <a:pt x="9144" y="664463"/>
                </a:lnTo>
                <a:lnTo>
                  <a:pt x="19812" y="664463"/>
                </a:lnTo>
                <a:lnTo>
                  <a:pt x="19812" y="21335"/>
                </a:lnTo>
                <a:lnTo>
                  <a:pt x="9144" y="21335"/>
                </a:lnTo>
                <a:lnTo>
                  <a:pt x="19812" y="10667"/>
                </a:lnTo>
                <a:lnTo>
                  <a:pt x="1327403" y="10667"/>
                </a:lnTo>
                <a:lnTo>
                  <a:pt x="1327403" y="0"/>
                </a:lnTo>
                <a:close/>
              </a:path>
              <a:path extrusionOk="0" h="684529" w="1327784">
                <a:moveTo>
                  <a:pt x="19812" y="664463"/>
                </a:moveTo>
                <a:lnTo>
                  <a:pt x="9144" y="664463"/>
                </a:lnTo>
                <a:lnTo>
                  <a:pt x="19812" y="673607"/>
                </a:lnTo>
                <a:lnTo>
                  <a:pt x="19812" y="664463"/>
                </a:lnTo>
                <a:close/>
              </a:path>
              <a:path extrusionOk="0" h="684529" w="1327784">
                <a:moveTo>
                  <a:pt x="1306068" y="664463"/>
                </a:moveTo>
                <a:lnTo>
                  <a:pt x="19812" y="664463"/>
                </a:lnTo>
                <a:lnTo>
                  <a:pt x="19812" y="673607"/>
                </a:lnTo>
                <a:lnTo>
                  <a:pt x="1306068" y="673607"/>
                </a:lnTo>
                <a:lnTo>
                  <a:pt x="1306068" y="664463"/>
                </a:lnTo>
                <a:close/>
              </a:path>
              <a:path extrusionOk="0" h="684529" w="1327784">
                <a:moveTo>
                  <a:pt x="1306068" y="10667"/>
                </a:moveTo>
                <a:lnTo>
                  <a:pt x="1306068" y="673607"/>
                </a:lnTo>
                <a:lnTo>
                  <a:pt x="1316736" y="664463"/>
                </a:lnTo>
                <a:lnTo>
                  <a:pt x="1327403" y="664463"/>
                </a:lnTo>
                <a:lnTo>
                  <a:pt x="1327403" y="21335"/>
                </a:lnTo>
                <a:lnTo>
                  <a:pt x="1316736" y="21335"/>
                </a:lnTo>
                <a:lnTo>
                  <a:pt x="1306068" y="10667"/>
                </a:lnTo>
                <a:close/>
              </a:path>
              <a:path extrusionOk="0" h="684529" w="1327784">
                <a:moveTo>
                  <a:pt x="1327403" y="664463"/>
                </a:moveTo>
                <a:lnTo>
                  <a:pt x="1316736" y="664463"/>
                </a:lnTo>
                <a:lnTo>
                  <a:pt x="1306068" y="673607"/>
                </a:lnTo>
                <a:lnTo>
                  <a:pt x="1327403" y="673607"/>
                </a:lnTo>
                <a:lnTo>
                  <a:pt x="1327403" y="664463"/>
                </a:lnTo>
                <a:close/>
              </a:path>
              <a:path extrusionOk="0" h="684529" w="1327784">
                <a:moveTo>
                  <a:pt x="19812" y="10667"/>
                </a:moveTo>
                <a:lnTo>
                  <a:pt x="9144" y="21335"/>
                </a:lnTo>
                <a:lnTo>
                  <a:pt x="19812" y="21335"/>
                </a:lnTo>
                <a:lnTo>
                  <a:pt x="19812" y="10667"/>
                </a:lnTo>
                <a:close/>
              </a:path>
              <a:path extrusionOk="0" h="684529" w="1327784">
                <a:moveTo>
                  <a:pt x="1306068" y="10667"/>
                </a:moveTo>
                <a:lnTo>
                  <a:pt x="19812" y="10667"/>
                </a:lnTo>
                <a:lnTo>
                  <a:pt x="19812" y="21335"/>
                </a:lnTo>
                <a:lnTo>
                  <a:pt x="1306068" y="21335"/>
                </a:lnTo>
                <a:lnTo>
                  <a:pt x="1306068" y="10667"/>
                </a:lnTo>
                <a:close/>
              </a:path>
              <a:path extrusionOk="0" h="684529" w="1327784">
                <a:moveTo>
                  <a:pt x="1327403" y="10667"/>
                </a:moveTo>
                <a:lnTo>
                  <a:pt x="1306068" y="10667"/>
                </a:lnTo>
                <a:lnTo>
                  <a:pt x="1316736" y="21335"/>
                </a:lnTo>
                <a:lnTo>
                  <a:pt x="1327403" y="21335"/>
                </a:lnTo>
                <a:lnTo>
                  <a:pt x="1327403" y="1066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9" name="Google Shape;1149;p50"/>
          <p:cNvSpPr txBox="1"/>
          <p:nvPr/>
        </p:nvSpPr>
        <p:spPr>
          <a:xfrm>
            <a:off x="3965575" y="3524250"/>
            <a:ext cx="203200" cy="228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IR</a:t>
            </a:r>
            <a:endParaRPr b="0" i="0" sz="1400" u="none" cap="none" strike="noStrike">
              <a:solidFill>
                <a:srgbClr val="000000"/>
              </a:solidFill>
              <a:latin typeface="Arial"/>
              <a:ea typeface="Arial"/>
              <a:cs typeface="Arial"/>
              <a:sym typeface="Arial"/>
            </a:endParaRPr>
          </a:p>
        </p:txBody>
      </p:sp>
      <p:sp>
        <p:nvSpPr>
          <p:cNvPr id="1150" name="Google Shape;1150;p50"/>
          <p:cNvSpPr txBox="1"/>
          <p:nvPr/>
        </p:nvSpPr>
        <p:spPr>
          <a:xfrm>
            <a:off x="6300787" y="3371850"/>
            <a:ext cx="141287" cy="8096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1" name="Google Shape;1151;p50"/>
          <p:cNvSpPr/>
          <p:nvPr/>
        </p:nvSpPr>
        <p:spPr>
          <a:xfrm>
            <a:off x="6453187" y="3403600"/>
            <a:ext cx="481012" cy="0"/>
          </a:xfrm>
          <a:custGeom>
            <a:rect b="b" l="l" r="r" t="t"/>
            <a:pathLst>
              <a:path extrusionOk="0" h="120000" w="481964">
                <a:moveTo>
                  <a:pt x="0" y="0"/>
                </a:moveTo>
                <a:lnTo>
                  <a:pt x="481584"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2" name="Google Shape;1152;p50"/>
          <p:cNvSpPr/>
          <p:nvPr/>
        </p:nvSpPr>
        <p:spPr>
          <a:xfrm>
            <a:off x="6300787" y="3995737"/>
            <a:ext cx="141287" cy="61912"/>
          </a:xfrm>
          <a:custGeom>
            <a:rect b="b" l="l" r="r" t="t"/>
            <a:pathLst>
              <a:path extrusionOk="0" h="60960" w="142239">
                <a:moveTo>
                  <a:pt x="72389" y="29718"/>
                </a:moveTo>
                <a:lnTo>
                  <a:pt x="12192" y="39624"/>
                </a:lnTo>
                <a:lnTo>
                  <a:pt x="9144" y="39624"/>
                </a:lnTo>
                <a:lnTo>
                  <a:pt x="129539" y="59436"/>
                </a:lnTo>
                <a:lnTo>
                  <a:pt x="132587" y="60960"/>
                </a:lnTo>
                <a:lnTo>
                  <a:pt x="138684" y="57912"/>
                </a:lnTo>
                <a:lnTo>
                  <a:pt x="140208" y="56387"/>
                </a:lnTo>
                <a:lnTo>
                  <a:pt x="141732" y="53339"/>
                </a:lnTo>
                <a:lnTo>
                  <a:pt x="141732" y="50292"/>
                </a:lnTo>
                <a:lnTo>
                  <a:pt x="120396" y="50292"/>
                </a:lnTo>
                <a:lnTo>
                  <a:pt x="120396" y="37617"/>
                </a:lnTo>
                <a:lnTo>
                  <a:pt x="72389" y="29718"/>
                </a:lnTo>
                <a:close/>
              </a:path>
              <a:path extrusionOk="0" h="60960" w="142239">
                <a:moveTo>
                  <a:pt x="120396" y="37617"/>
                </a:moveTo>
                <a:lnTo>
                  <a:pt x="120396" y="50292"/>
                </a:lnTo>
                <a:lnTo>
                  <a:pt x="132587" y="39624"/>
                </a:lnTo>
                <a:lnTo>
                  <a:pt x="120396" y="37617"/>
                </a:lnTo>
                <a:close/>
              </a:path>
              <a:path extrusionOk="0" h="60960" w="142239">
                <a:moveTo>
                  <a:pt x="141732" y="10668"/>
                </a:moveTo>
                <a:lnTo>
                  <a:pt x="131181" y="10668"/>
                </a:lnTo>
                <a:lnTo>
                  <a:pt x="132587" y="19812"/>
                </a:lnTo>
                <a:lnTo>
                  <a:pt x="120396" y="21818"/>
                </a:lnTo>
                <a:lnTo>
                  <a:pt x="120396" y="37617"/>
                </a:lnTo>
                <a:lnTo>
                  <a:pt x="132587" y="39624"/>
                </a:lnTo>
                <a:lnTo>
                  <a:pt x="120396" y="50292"/>
                </a:lnTo>
                <a:lnTo>
                  <a:pt x="141732" y="50292"/>
                </a:lnTo>
                <a:lnTo>
                  <a:pt x="141732" y="10668"/>
                </a:lnTo>
                <a:close/>
              </a:path>
              <a:path extrusionOk="0" h="60960" w="142239">
                <a:moveTo>
                  <a:pt x="129539" y="0"/>
                </a:moveTo>
                <a:lnTo>
                  <a:pt x="9144" y="19812"/>
                </a:lnTo>
                <a:lnTo>
                  <a:pt x="4572" y="21336"/>
                </a:lnTo>
                <a:lnTo>
                  <a:pt x="0" y="24383"/>
                </a:lnTo>
                <a:lnTo>
                  <a:pt x="0" y="35051"/>
                </a:lnTo>
                <a:lnTo>
                  <a:pt x="4572" y="39624"/>
                </a:lnTo>
                <a:lnTo>
                  <a:pt x="12192" y="39624"/>
                </a:lnTo>
                <a:lnTo>
                  <a:pt x="12192" y="19812"/>
                </a:lnTo>
                <a:lnTo>
                  <a:pt x="120396" y="19812"/>
                </a:lnTo>
                <a:lnTo>
                  <a:pt x="120396" y="10668"/>
                </a:lnTo>
                <a:lnTo>
                  <a:pt x="131181" y="10668"/>
                </a:lnTo>
                <a:lnTo>
                  <a:pt x="129539" y="0"/>
                </a:lnTo>
                <a:close/>
              </a:path>
              <a:path extrusionOk="0" h="60960" w="142239">
                <a:moveTo>
                  <a:pt x="12192" y="19812"/>
                </a:moveTo>
                <a:lnTo>
                  <a:pt x="12192" y="39624"/>
                </a:lnTo>
                <a:lnTo>
                  <a:pt x="72389" y="29718"/>
                </a:lnTo>
                <a:lnTo>
                  <a:pt x="12192" y="19812"/>
                </a:lnTo>
                <a:close/>
              </a:path>
              <a:path extrusionOk="0" h="60960" w="142239">
                <a:moveTo>
                  <a:pt x="120396" y="19812"/>
                </a:moveTo>
                <a:lnTo>
                  <a:pt x="12192" y="19812"/>
                </a:lnTo>
                <a:lnTo>
                  <a:pt x="72389" y="29718"/>
                </a:lnTo>
                <a:lnTo>
                  <a:pt x="120396" y="21818"/>
                </a:lnTo>
                <a:lnTo>
                  <a:pt x="120396" y="19812"/>
                </a:lnTo>
                <a:close/>
              </a:path>
              <a:path extrusionOk="0" h="60960" w="142239">
                <a:moveTo>
                  <a:pt x="131181" y="10668"/>
                </a:moveTo>
                <a:lnTo>
                  <a:pt x="120396" y="10668"/>
                </a:lnTo>
                <a:lnTo>
                  <a:pt x="120396" y="21818"/>
                </a:lnTo>
                <a:lnTo>
                  <a:pt x="132587" y="19812"/>
                </a:lnTo>
                <a:lnTo>
                  <a:pt x="131181" y="1066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3" name="Google Shape;1153;p50"/>
          <p:cNvSpPr/>
          <p:nvPr/>
        </p:nvSpPr>
        <p:spPr>
          <a:xfrm>
            <a:off x="6310312" y="4006850"/>
            <a:ext cx="120650" cy="39687"/>
          </a:xfrm>
          <a:custGeom>
            <a:rect b="b" l="l" r="r" t="t"/>
            <a:pathLst>
              <a:path extrusionOk="0" h="40004" w="120650">
                <a:moveTo>
                  <a:pt x="120395" y="0"/>
                </a:moveTo>
                <a:lnTo>
                  <a:pt x="0" y="19811"/>
                </a:lnTo>
                <a:lnTo>
                  <a:pt x="120395" y="39623"/>
                </a:lnTo>
                <a:lnTo>
                  <a:pt x="1203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4" name="Google Shape;1154;p50"/>
          <p:cNvSpPr/>
          <p:nvPr/>
        </p:nvSpPr>
        <p:spPr>
          <a:xfrm>
            <a:off x="6310312" y="4005262"/>
            <a:ext cx="122237" cy="41275"/>
          </a:xfrm>
          <a:custGeom>
            <a:rect b="b" l="l" r="r" t="t"/>
            <a:pathLst>
              <a:path extrusionOk="0" h="41275" w="121920">
                <a:moveTo>
                  <a:pt x="4630" y="22039"/>
                </a:moveTo>
                <a:lnTo>
                  <a:pt x="0" y="22859"/>
                </a:lnTo>
                <a:lnTo>
                  <a:pt x="120395" y="41147"/>
                </a:lnTo>
                <a:lnTo>
                  <a:pt x="120395" y="39623"/>
                </a:lnTo>
                <a:lnTo>
                  <a:pt x="4630" y="22039"/>
                </a:lnTo>
                <a:close/>
              </a:path>
              <a:path extrusionOk="0" h="41275" w="121920">
                <a:moveTo>
                  <a:pt x="121919" y="1523"/>
                </a:moveTo>
                <a:lnTo>
                  <a:pt x="120395" y="1523"/>
                </a:lnTo>
                <a:lnTo>
                  <a:pt x="120395" y="41147"/>
                </a:lnTo>
                <a:lnTo>
                  <a:pt x="121919" y="41147"/>
                </a:lnTo>
                <a:lnTo>
                  <a:pt x="121919" y="1523"/>
                </a:lnTo>
                <a:close/>
              </a:path>
              <a:path extrusionOk="0" h="41275" w="121920">
                <a:moveTo>
                  <a:pt x="0" y="21335"/>
                </a:moveTo>
                <a:lnTo>
                  <a:pt x="0" y="22859"/>
                </a:lnTo>
                <a:lnTo>
                  <a:pt x="4630" y="22039"/>
                </a:lnTo>
                <a:lnTo>
                  <a:pt x="0" y="21335"/>
                </a:lnTo>
                <a:close/>
              </a:path>
              <a:path extrusionOk="0" h="41275" w="121920">
                <a:moveTo>
                  <a:pt x="121919" y="0"/>
                </a:moveTo>
                <a:lnTo>
                  <a:pt x="120395" y="0"/>
                </a:lnTo>
                <a:lnTo>
                  <a:pt x="0" y="21335"/>
                </a:lnTo>
                <a:lnTo>
                  <a:pt x="4630" y="22039"/>
                </a:lnTo>
                <a:lnTo>
                  <a:pt x="120395" y="1523"/>
                </a:lnTo>
                <a:lnTo>
                  <a:pt x="121919" y="1523"/>
                </a:lnTo>
                <a:lnTo>
                  <a:pt x="121919"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5" name="Google Shape;1155;p50"/>
          <p:cNvSpPr/>
          <p:nvPr/>
        </p:nvSpPr>
        <p:spPr>
          <a:xfrm>
            <a:off x="6453187" y="4027487"/>
            <a:ext cx="481012" cy="0"/>
          </a:xfrm>
          <a:custGeom>
            <a:rect b="b" l="l" r="r" t="t"/>
            <a:pathLst>
              <a:path extrusionOk="0" h="120000" w="481964">
                <a:moveTo>
                  <a:pt x="0" y="0"/>
                </a:moveTo>
                <a:lnTo>
                  <a:pt x="481584"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6" name="Google Shape;1156;p50"/>
          <p:cNvSpPr txBox="1"/>
          <p:nvPr/>
        </p:nvSpPr>
        <p:spPr>
          <a:xfrm>
            <a:off x="6300787" y="3856037"/>
            <a:ext cx="141287" cy="8096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7" name="Google Shape;1157;p50"/>
          <p:cNvSpPr/>
          <p:nvPr/>
        </p:nvSpPr>
        <p:spPr>
          <a:xfrm>
            <a:off x="6453187" y="3906837"/>
            <a:ext cx="481012" cy="0"/>
          </a:xfrm>
          <a:custGeom>
            <a:rect b="b" l="l" r="r" t="t"/>
            <a:pathLst>
              <a:path extrusionOk="0" h="120000" w="481964">
                <a:moveTo>
                  <a:pt x="0" y="0"/>
                </a:moveTo>
                <a:lnTo>
                  <a:pt x="481584" y="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8" name="Google Shape;1158;p50"/>
          <p:cNvSpPr txBox="1"/>
          <p:nvPr/>
        </p:nvSpPr>
        <p:spPr>
          <a:xfrm>
            <a:off x="5294312" y="3314700"/>
            <a:ext cx="747712" cy="517525"/>
          </a:xfrm>
          <a:prstGeom prst="rect">
            <a:avLst/>
          </a:prstGeom>
          <a:noFill/>
          <a:ln>
            <a:noFill/>
          </a:ln>
        </p:spPr>
        <p:txBody>
          <a:bodyPr anchorCtr="0" anchor="t" bIns="0" lIns="0" spcFirstLastPara="1" rIns="0" wrap="square" tIns="12700">
            <a:spAutoFit/>
          </a:bodyPr>
          <a:lstStyle/>
          <a:p>
            <a:pPr indent="-39687" lvl="0" marL="50800" marR="0" rtl="0" algn="l">
              <a:lnSpc>
                <a:spcPct val="123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Decoder/  encoder</a:t>
            </a:r>
            <a:endParaRPr b="0" i="0" sz="1400" u="none" cap="none" strike="noStrike">
              <a:solidFill>
                <a:srgbClr val="000000"/>
              </a:solidFill>
              <a:latin typeface="Arial"/>
              <a:ea typeface="Arial"/>
              <a:cs typeface="Arial"/>
              <a:sym typeface="Arial"/>
            </a:endParaRPr>
          </a:p>
        </p:txBody>
      </p:sp>
      <p:sp>
        <p:nvSpPr>
          <p:cNvPr id="1159" name="Google Shape;1159;p50"/>
          <p:cNvSpPr txBox="1"/>
          <p:nvPr/>
        </p:nvSpPr>
        <p:spPr>
          <a:xfrm>
            <a:off x="5335587" y="2527300"/>
            <a:ext cx="80962" cy="141287"/>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0" name="Google Shape;1160;p50"/>
          <p:cNvSpPr/>
          <p:nvPr/>
        </p:nvSpPr>
        <p:spPr>
          <a:xfrm>
            <a:off x="5367337" y="2035175"/>
            <a:ext cx="0" cy="501650"/>
          </a:xfrm>
          <a:custGeom>
            <a:rect b="b" l="l" r="r" t="t"/>
            <a:pathLst>
              <a:path extrusionOk="0" h="502919" w="120000">
                <a:moveTo>
                  <a:pt x="0" y="0"/>
                </a:moveTo>
                <a:lnTo>
                  <a:pt x="0" y="502920"/>
                </a:lnTo>
              </a:path>
            </a:pathLst>
          </a:custGeom>
          <a:noFill/>
          <a:ln cap="flat" cmpd="sng" w="21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1" name="Google Shape;1161;p50"/>
          <p:cNvSpPr/>
          <p:nvPr/>
        </p:nvSpPr>
        <p:spPr>
          <a:xfrm>
            <a:off x="6119812" y="2527300"/>
            <a:ext cx="60325" cy="141287"/>
          </a:xfrm>
          <a:custGeom>
            <a:rect b="b" l="l" r="r" t="t"/>
            <a:pathLst>
              <a:path extrusionOk="0" h="142239" w="59689">
                <a:moveTo>
                  <a:pt x="9143" y="10785"/>
                </a:moveTo>
                <a:lnTo>
                  <a:pt x="0" y="12191"/>
                </a:lnTo>
                <a:lnTo>
                  <a:pt x="19812" y="132587"/>
                </a:lnTo>
                <a:lnTo>
                  <a:pt x="19812" y="138684"/>
                </a:lnTo>
                <a:lnTo>
                  <a:pt x="24383" y="141732"/>
                </a:lnTo>
                <a:lnTo>
                  <a:pt x="35051" y="141732"/>
                </a:lnTo>
                <a:lnTo>
                  <a:pt x="39624" y="138684"/>
                </a:lnTo>
                <a:lnTo>
                  <a:pt x="39624" y="132587"/>
                </a:lnTo>
                <a:lnTo>
                  <a:pt x="40125" y="129539"/>
                </a:lnTo>
                <a:lnTo>
                  <a:pt x="19812" y="129539"/>
                </a:lnTo>
                <a:lnTo>
                  <a:pt x="29717" y="69341"/>
                </a:lnTo>
                <a:lnTo>
                  <a:pt x="21818" y="21336"/>
                </a:lnTo>
                <a:lnTo>
                  <a:pt x="9143" y="21336"/>
                </a:lnTo>
                <a:lnTo>
                  <a:pt x="9143" y="10785"/>
                </a:lnTo>
                <a:close/>
              </a:path>
              <a:path extrusionOk="0" h="142239" w="59689">
                <a:moveTo>
                  <a:pt x="29717" y="69341"/>
                </a:moveTo>
                <a:lnTo>
                  <a:pt x="19812" y="129539"/>
                </a:lnTo>
                <a:lnTo>
                  <a:pt x="39624" y="129539"/>
                </a:lnTo>
                <a:lnTo>
                  <a:pt x="29717" y="69341"/>
                </a:lnTo>
                <a:close/>
              </a:path>
              <a:path extrusionOk="0" h="142239" w="59689">
                <a:moveTo>
                  <a:pt x="39624" y="9144"/>
                </a:moveTo>
                <a:lnTo>
                  <a:pt x="29717" y="69341"/>
                </a:lnTo>
                <a:lnTo>
                  <a:pt x="39624" y="129539"/>
                </a:lnTo>
                <a:lnTo>
                  <a:pt x="40125" y="129539"/>
                </a:lnTo>
                <a:lnTo>
                  <a:pt x="57931" y="21336"/>
                </a:lnTo>
                <a:lnTo>
                  <a:pt x="48767" y="21336"/>
                </a:lnTo>
                <a:lnTo>
                  <a:pt x="39624" y="9144"/>
                </a:lnTo>
                <a:close/>
              </a:path>
              <a:path extrusionOk="0" h="142239" w="59689">
                <a:moveTo>
                  <a:pt x="19812" y="9144"/>
                </a:moveTo>
                <a:lnTo>
                  <a:pt x="9143" y="10785"/>
                </a:lnTo>
                <a:lnTo>
                  <a:pt x="9143" y="21336"/>
                </a:lnTo>
                <a:lnTo>
                  <a:pt x="21818" y="21336"/>
                </a:lnTo>
                <a:lnTo>
                  <a:pt x="19812" y="9144"/>
                </a:lnTo>
                <a:close/>
              </a:path>
              <a:path extrusionOk="0" h="142239" w="59689">
                <a:moveTo>
                  <a:pt x="39624" y="9144"/>
                </a:moveTo>
                <a:lnTo>
                  <a:pt x="19812" y="9144"/>
                </a:lnTo>
                <a:lnTo>
                  <a:pt x="21818" y="21336"/>
                </a:lnTo>
                <a:lnTo>
                  <a:pt x="37617" y="21336"/>
                </a:lnTo>
                <a:lnTo>
                  <a:pt x="39624" y="9144"/>
                </a:lnTo>
                <a:close/>
              </a:path>
              <a:path extrusionOk="0" h="142239" w="59689">
                <a:moveTo>
                  <a:pt x="59436" y="9144"/>
                </a:moveTo>
                <a:lnTo>
                  <a:pt x="39624" y="9144"/>
                </a:lnTo>
                <a:lnTo>
                  <a:pt x="48767" y="21336"/>
                </a:lnTo>
                <a:lnTo>
                  <a:pt x="57931" y="21336"/>
                </a:lnTo>
                <a:lnTo>
                  <a:pt x="59436" y="12191"/>
                </a:lnTo>
                <a:lnTo>
                  <a:pt x="59436" y="9144"/>
                </a:lnTo>
                <a:close/>
              </a:path>
              <a:path extrusionOk="0" h="142239" w="59689">
                <a:moveTo>
                  <a:pt x="51815" y="0"/>
                </a:moveTo>
                <a:lnTo>
                  <a:pt x="9143" y="0"/>
                </a:lnTo>
                <a:lnTo>
                  <a:pt x="9143" y="10785"/>
                </a:lnTo>
                <a:lnTo>
                  <a:pt x="19812" y="9144"/>
                </a:lnTo>
                <a:lnTo>
                  <a:pt x="59436" y="9144"/>
                </a:lnTo>
                <a:lnTo>
                  <a:pt x="59436" y="6096"/>
                </a:lnTo>
                <a:lnTo>
                  <a:pt x="54863" y="1524"/>
                </a:lnTo>
                <a:lnTo>
                  <a:pt x="5181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2" name="Google Shape;1162;p50"/>
          <p:cNvSpPr/>
          <p:nvPr/>
        </p:nvSpPr>
        <p:spPr>
          <a:xfrm>
            <a:off x="6129337" y="2536825"/>
            <a:ext cx="39687" cy="120650"/>
          </a:xfrm>
          <a:custGeom>
            <a:rect b="b" l="l" r="r" t="t"/>
            <a:pathLst>
              <a:path extrusionOk="0" h="120650" w="40004">
                <a:moveTo>
                  <a:pt x="39624" y="0"/>
                </a:moveTo>
                <a:lnTo>
                  <a:pt x="0" y="0"/>
                </a:lnTo>
                <a:lnTo>
                  <a:pt x="21336" y="120395"/>
                </a:lnTo>
                <a:lnTo>
                  <a:pt x="3962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3" name="Google Shape;1163;p50"/>
          <p:cNvSpPr/>
          <p:nvPr/>
        </p:nvSpPr>
        <p:spPr>
          <a:xfrm>
            <a:off x="6129337" y="2536825"/>
            <a:ext cx="41275" cy="122237"/>
          </a:xfrm>
          <a:custGeom>
            <a:rect b="b" l="l" r="r" t="t"/>
            <a:pathLst>
              <a:path extrusionOk="0" h="121919" w="41275">
                <a:moveTo>
                  <a:pt x="20574" y="115765"/>
                </a:moveTo>
                <a:lnTo>
                  <a:pt x="19812" y="120395"/>
                </a:lnTo>
                <a:lnTo>
                  <a:pt x="19812" y="121919"/>
                </a:lnTo>
                <a:lnTo>
                  <a:pt x="21336" y="121919"/>
                </a:lnTo>
                <a:lnTo>
                  <a:pt x="21336" y="120395"/>
                </a:lnTo>
                <a:lnTo>
                  <a:pt x="20574" y="115765"/>
                </a:lnTo>
                <a:close/>
              </a:path>
              <a:path extrusionOk="0" h="121919" w="41275">
                <a:moveTo>
                  <a:pt x="1524" y="0"/>
                </a:moveTo>
                <a:lnTo>
                  <a:pt x="215" y="1308"/>
                </a:lnTo>
                <a:lnTo>
                  <a:pt x="19812" y="120395"/>
                </a:lnTo>
                <a:lnTo>
                  <a:pt x="20574" y="115765"/>
                </a:lnTo>
                <a:lnTo>
                  <a:pt x="1524" y="0"/>
                </a:lnTo>
                <a:close/>
              </a:path>
              <a:path extrusionOk="0" h="121919" w="41275">
                <a:moveTo>
                  <a:pt x="39624" y="0"/>
                </a:moveTo>
                <a:lnTo>
                  <a:pt x="20574" y="115765"/>
                </a:lnTo>
                <a:lnTo>
                  <a:pt x="21336" y="120395"/>
                </a:lnTo>
                <a:lnTo>
                  <a:pt x="40897" y="1523"/>
                </a:lnTo>
                <a:lnTo>
                  <a:pt x="39624" y="1523"/>
                </a:lnTo>
                <a:lnTo>
                  <a:pt x="39624" y="0"/>
                </a:lnTo>
                <a:close/>
              </a:path>
              <a:path extrusionOk="0" h="121919" w="41275">
                <a:moveTo>
                  <a:pt x="215" y="1308"/>
                </a:moveTo>
                <a:lnTo>
                  <a:pt x="0" y="1523"/>
                </a:lnTo>
                <a:lnTo>
                  <a:pt x="250" y="1523"/>
                </a:lnTo>
                <a:lnTo>
                  <a:pt x="215" y="1308"/>
                </a:lnTo>
                <a:close/>
              </a:path>
              <a:path extrusionOk="0" h="121919" w="41275">
                <a:moveTo>
                  <a:pt x="39624" y="0"/>
                </a:moveTo>
                <a:lnTo>
                  <a:pt x="1524" y="0"/>
                </a:lnTo>
                <a:lnTo>
                  <a:pt x="1774" y="1523"/>
                </a:lnTo>
                <a:lnTo>
                  <a:pt x="39373" y="1523"/>
                </a:lnTo>
                <a:lnTo>
                  <a:pt x="39624" y="0"/>
                </a:lnTo>
                <a:close/>
              </a:path>
              <a:path extrusionOk="0" h="121919" w="41275">
                <a:moveTo>
                  <a:pt x="41148" y="0"/>
                </a:moveTo>
                <a:lnTo>
                  <a:pt x="39624" y="0"/>
                </a:lnTo>
                <a:lnTo>
                  <a:pt x="39624" y="1523"/>
                </a:lnTo>
                <a:lnTo>
                  <a:pt x="40897" y="1523"/>
                </a:lnTo>
                <a:lnTo>
                  <a:pt x="41148" y="0"/>
                </a:lnTo>
                <a:close/>
              </a:path>
              <a:path extrusionOk="0" h="121919" w="41275">
                <a:moveTo>
                  <a:pt x="1524" y="0"/>
                </a:moveTo>
                <a:lnTo>
                  <a:pt x="0" y="0"/>
                </a:lnTo>
                <a:lnTo>
                  <a:pt x="215" y="1308"/>
                </a:lnTo>
                <a:lnTo>
                  <a:pt x="152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4" name="Google Shape;1164;p50"/>
          <p:cNvSpPr/>
          <p:nvPr/>
        </p:nvSpPr>
        <p:spPr>
          <a:xfrm>
            <a:off x="6151562" y="2035175"/>
            <a:ext cx="0" cy="501650"/>
          </a:xfrm>
          <a:custGeom>
            <a:rect b="b" l="l" r="r" t="t"/>
            <a:pathLst>
              <a:path extrusionOk="0" h="502919" w="120000">
                <a:moveTo>
                  <a:pt x="0" y="0"/>
                </a:moveTo>
                <a:lnTo>
                  <a:pt x="0" y="50292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5" name="Google Shape;1165;p50"/>
          <p:cNvSpPr txBox="1"/>
          <p:nvPr/>
        </p:nvSpPr>
        <p:spPr>
          <a:xfrm>
            <a:off x="5073650" y="2527300"/>
            <a:ext cx="82550" cy="141287"/>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6" name="Google Shape;1166;p50"/>
          <p:cNvSpPr/>
          <p:nvPr/>
        </p:nvSpPr>
        <p:spPr>
          <a:xfrm>
            <a:off x="5105400" y="2035175"/>
            <a:ext cx="0" cy="501650"/>
          </a:xfrm>
          <a:custGeom>
            <a:rect b="b" l="l" r="r" t="t"/>
            <a:pathLst>
              <a:path extrusionOk="0" h="502919" w="120000">
                <a:moveTo>
                  <a:pt x="0" y="0"/>
                </a:moveTo>
                <a:lnTo>
                  <a:pt x="0" y="502920"/>
                </a:lnTo>
              </a:path>
            </a:pathLst>
          </a:custGeom>
          <a:noFill/>
          <a:ln cap="flat" cmpd="sng" w="21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7" name="Google Shape;1167;p50"/>
          <p:cNvSpPr/>
          <p:nvPr/>
        </p:nvSpPr>
        <p:spPr>
          <a:xfrm>
            <a:off x="4972050" y="1501775"/>
            <a:ext cx="1328737" cy="542925"/>
          </a:xfrm>
          <a:custGeom>
            <a:rect b="b" l="l" r="r" t="t"/>
            <a:pathLst>
              <a:path extrusionOk="0" h="544194" w="1327785">
                <a:moveTo>
                  <a:pt x="1327403" y="0"/>
                </a:moveTo>
                <a:lnTo>
                  <a:pt x="0" y="0"/>
                </a:lnTo>
                <a:lnTo>
                  <a:pt x="0" y="544067"/>
                </a:lnTo>
                <a:lnTo>
                  <a:pt x="1327403" y="544067"/>
                </a:lnTo>
                <a:lnTo>
                  <a:pt x="1327403" y="533400"/>
                </a:lnTo>
                <a:lnTo>
                  <a:pt x="21336" y="533400"/>
                </a:lnTo>
                <a:lnTo>
                  <a:pt x="10667" y="522731"/>
                </a:lnTo>
                <a:lnTo>
                  <a:pt x="21336" y="522731"/>
                </a:lnTo>
                <a:lnTo>
                  <a:pt x="21336" y="21336"/>
                </a:lnTo>
                <a:lnTo>
                  <a:pt x="10667" y="21336"/>
                </a:lnTo>
                <a:lnTo>
                  <a:pt x="21336" y="10667"/>
                </a:lnTo>
                <a:lnTo>
                  <a:pt x="1327403" y="10667"/>
                </a:lnTo>
                <a:lnTo>
                  <a:pt x="1327403" y="0"/>
                </a:lnTo>
                <a:close/>
              </a:path>
              <a:path extrusionOk="0" h="544194" w="1327785">
                <a:moveTo>
                  <a:pt x="21336" y="522731"/>
                </a:moveTo>
                <a:lnTo>
                  <a:pt x="10667" y="522731"/>
                </a:lnTo>
                <a:lnTo>
                  <a:pt x="21336" y="533400"/>
                </a:lnTo>
                <a:lnTo>
                  <a:pt x="21336" y="522731"/>
                </a:lnTo>
                <a:close/>
              </a:path>
              <a:path extrusionOk="0" h="544194" w="1327785">
                <a:moveTo>
                  <a:pt x="1307591" y="522731"/>
                </a:moveTo>
                <a:lnTo>
                  <a:pt x="21336" y="522731"/>
                </a:lnTo>
                <a:lnTo>
                  <a:pt x="21336" y="533400"/>
                </a:lnTo>
                <a:lnTo>
                  <a:pt x="1307591" y="533400"/>
                </a:lnTo>
                <a:lnTo>
                  <a:pt x="1307591" y="522731"/>
                </a:lnTo>
                <a:close/>
              </a:path>
              <a:path extrusionOk="0" h="544194" w="1327785">
                <a:moveTo>
                  <a:pt x="1307591" y="10667"/>
                </a:moveTo>
                <a:lnTo>
                  <a:pt x="1307591" y="533400"/>
                </a:lnTo>
                <a:lnTo>
                  <a:pt x="1318260" y="522731"/>
                </a:lnTo>
                <a:lnTo>
                  <a:pt x="1327403" y="522731"/>
                </a:lnTo>
                <a:lnTo>
                  <a:pt x="1327403" y="21336"/>
                </a:lnTo>
                <a:lnTo>
                  <a:pt x="1318260" y="21336"/>
                </a:lnTo>
                <a:lnTo>
                  <a:pt x="1307591" y="10667"/>
                </a:lnTo>
                <a:close/>
              </a:path>
              <a:path extrusionOk="0" h="544194" w="1327785">
                <a:moveTo>
                  <a:pt x="1327403" y="522731"/>
                </a:moveTo>
                <a:lnTo>
                  <a:pt x="1318260" y="522731"/>
                </a:lnTo>
                <a:lnTo>
                  <a:pt x="1307591" y="533400"/>
                </a:lnTo>
                <a:lnTo>
                  <a:pt x="1327403" y="533400"/>
                </a:lnTo>
                <a:lnTo>
                  <a:pt x="1327403" y="522731"/>
                </a:lnTo>
                <a:close/>
              </a:path>
              <a:path extrusionOk="0" h="544194" w="1327785">
                <a:moveTo>
                  <a:pt x="21336" y="10667"/>
                </a:moveTo>
                <a:lnTo>
                  <a:pt x="10667" y="21336"/>
                </a:lnTo>
                <a:lnTo>
                  <a:pt x="21336" y="21336"/>
                </a:lnTo>
                <a:lnTo>
                  <a:pt x="21336" y="10667"/>
                </a:lnTo>
                <a:close/>
              </a:path>
              <a:path extrusionOk="0" h="544194" w="1327785">
                <a:moveTo>
                  <a:pt x="1307591" y="10667"/>
                </a:moveTo>
                <a:lnTo>
                  <a:pt x="21336" y="10667"/>
                </a:lnTo>
                <a:lnTo>
                  <a:pt x="21336" y="21336"/>
                </a:lnTo>
                <a:lnTo>
                  <a:pt x="1307591" y="21336"/>
                </a:lnTo>
                <a:lnTo>
                  <a:pt x="1307591" y="10667"/>
                </a:lnTo>
                <a:close/>
              </a:path>
              <a:path extrusionOk="0" h="544194" w="1327785">
                <a:moveTo>
                  <a:pt x="1327403" y="10667"/>
                </a:moveTo>
                <a:lnTo>
                  <a:pt x="1307591" y="10667"/>
                </a:lnTo>
                <a:lnTo>
                  <a:pt x="1318260" y="21336"/>
                </a:lnTo>
                <a:lnTo>
                  <a:pt x="1327403" y="21336"/>
                </a:lnTo>
                <a:lnTo>
                  <a:pt x="1327403" y="1066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8" name="Google Shape;1168;p50"/>
          <p:cNvSpPr txBox="1"/>
          <p:nvPr/>
        </p:nvSpPr>
        <p:spPr>
          <a:xfrm>
            <a:off x="5072062" y="5554662"/>
            <a:ext cx="1200150" cy="228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FFFF"/>
              </a:buClr>
              <a:buSzPts val="1400"/>
              <a:buFont typeface="Arial"/>
              <a:buNone/>
            </a:pPr>
            <a:r>
              <a:rPr b="0" i="0" lang="en-US" sz="1400" u="none" cap="none" strike="noStrike">
                <a:solidFill>
                  <a:srgbClr val="00FFFF"/>
                </a:solidFill>
                <a:latin typeface="Arial"/>
                <a:ea typeface="Arial"/>
                <a:cs typeface="Arial"/>
                <a:sym typeface="Arial"/>
              </a:rPr>
              <a:t>Control signals</a:t>
            </a:r>
            <a:endParaRPr b="0" i="0" sz="1400" u="none" cap="none" strike="noStrike">
              <a:solidFill>
                <a:srgbClr val="000000"/>
              </a:solidFill>
              <a:latin typeface="Arial"/>
              <a:ea typeface="Arial"/>
              <a:cs typeface="Arial"/>
              <a:sym typeface="Arial"/>
            </a:endParaRPr>
          </a:p>
        </p:txBody>
      </p:sp>
      <p:sp>
        <p:nvSpPr>
          <p:cNvPr id="1169" name="Google Shape;1169;p50"/>
          <p:cNvSpPr txBox="1"/>
          <p:nvPr/>
        </p:nvSpPr>
        <p:spPr>
          <a:xfrm>
            <a:off x="5173662" y="1531937"/>
            <a:ext cx="982662" cy="422275"/>
          </a:xfrm>
          <a:prstGeom prst="rect">
            <a:avLst/>
          </a:prstGeom>
          <a:noFill/>
          <a:ln>
            <a:noFill/>
          </a:ln>
        </p:spPr>
        <p:txBody>
          <a:bodyPr anchorCtr="0" anchor="t" bIns="0" lIns="0" spcFirstLastPara="1" rIns="0" wrap="square" tIns="45700">
            <a:spAutoFit/>
          </a:bodyPr>
          <a:lstStyle/>
          <a:p>
            <a:pPr indent="-180975" lvl="0" marL="193675"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Control step  counter</a:t>
            </a:r>
            <a:endParaRPr b="0" i="0" sz="1400" u="none" cap="none" strike="noStrike">
              <a:solidFill>
                <a:srgbClr val="000000"/>
              </a:solidFill>
              <a:latin typeface="Arial"/>
              <a:ea typeface="Arial"/>
              <a:cs typeface="Arial"/>
              <a:sym typeface="Arial"/>
            </a:endParaRPr>
          </a:p>
        </p:txBody>
      </p:sp>
      <p:sp>
        <p:nvSpPr>
          <p:cNvPr id="1170" name="Google Shape;1170;p50"/>
          <p:cNvSpPr txBox="1"/>
          <p:nvPr/>
        </p:nvSpPr>
        <p:spPr>
          <a:xfrm>
            <a:off x="7204075" y="3905250"/>
            <a:ext cx="777875" cy="420687"/>
          </a:xfrm>
          <a:prstGeom prst="rect">
            <a:avLst/>
          </a:prstGeom>
          <a:noFill/>
          <a:ln>
            <a:noFill/>
          </a:ln>
        </p:spPr>
        <p:txBody>
          <a:bodyPr anchorCtr="0" anchor="t" bIns="0" lIns="0" spcFirstLastPara="1" rIns="0" wrap="square" tIns="45700">
            <a:spAutoFit/>
          </a:bodyPr>
          <a:lstStyle/>
          <a:p>
            <a:pPr indent="-161925" lvl="0" marL="174625"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Condition  codes</a:t>
            </a:r>
            <a:endParaRPr b="0" i="0" sz="1400" u="none" cap="none" strike="noStrike">
              <a:solidFill>
                <a:srgbClr val="000000"/>
              </a:solidFill>
              <a:latin typeface="Arial"/>
              <a:ea typeface="Arial"/>
              <a:cs typeface="Arial"/>
              <a:sym typeface="Arial"/>
            </a:endParaRPr>
          </a:p>
        </p:txBody>
      </p:sp>
      <p:sp>
        <p:nvSpPr>
          <p:cNvPr id="1171" name="Google Shape;1171;p50"/>
          <p:cNvSpPr txBox="1"/>
          <p:nvPr/>
        </p:nvSpPr>
        <p:spPr>
          <a:xfrm>
            <a:off x="7264400" y="2901950"/>
            <a:ext cx="677862" cy="420687"/>
          </a:xfrm>
          <a:prstGeom prst="rect">
            <a:avLst/>
          </a:prstGeom>
          <a:noFill/>
          <a:ln>
            <a:noFill/>
          </a:ln>
        </p:spPr>
        <p:txBody>
          <a:bodyPr anchorCtr="0" anchor="t" bIns="0" lIns="0" spcFirstLastPara="1" rIns="0" wrap="square" tIns="45700">
            <a:spAutoFit/>
          </a:bodyPr>
          <a:lstStyle/>
          <a:p>
            <a:pPr indent="-80962" lvl="0" marL="92075"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External  inputs</a:t>
            </a:r>
            <a:endParaRPr b="0" i="0" sz="1400" u="none" cap="none" strike="noStrike">
              <a:solidFill>
                <a:srgbClr val="000000"/>
              </a:solidFill>
              <a:latin typeface="Arial"/>
              <a:ea typeface="Arial"/>
              <a:cs typeface="Arial"/>
              <a:sym typeface="Arial"/>
            </a:endParaRPr>
          </a:p>
        </p:txBody>
      </p:sp>
      <p:sp>
        <p:nvSpPr>
          <p:cNvPr id="1172" name="Google Shape;1172;p50"/>
          <p:cNvSpPr/>
          <p:nvPr/>
        </p:nvSpPr>
        <p:spPr>
          <a:xfrm>
            <a:off x="5867400" y="2336800"/>
            <a:ext cx="42862" cy="41275"/>
          </a:xfrm>
          <a:custGeom>
            <a:rect b="b" l="l" r="r" t="t"/>
            <a:pathLst>
              <a:path extrusionOk="0" h="41275" w="43179">
                <a:moveTo>
                  <a:pt x="42672" y="0"/>
                </a:moveTo>
                <a:lnTo>
                  <a:pt x="0" y="0"/>
                </a:lnTo>
                <a:lnTo>
                  <a:pt x="0" y="41148"/>
                </a:lnTo>
                <a:lnTo>
                  <a:pt x="21336" y="41148"/>
                </a:lnTo>
                <a:lnTo>
                  <a:pt x="21336" y="19812"/>
                </a:lnTo>
                <a:lnTo>
                  <a:pt x="42672" y="19812"/>
                </a:lnTo>
                <a:lnTo>
                  <a:pt x="42672" y="0"/>
                </a:lnTo>
                <a:close/>
              </a:path>
              <a:path extrusionOk="0" h="41275" w="43179">
                <a:moveTo>
                  <a:pt x="42672" y="19812"/>
                </a:moveTo>
                <a:lnTo>
                  <a:pt x="21336" y="19812"/>
                </a:lnTo>
                <a:lnTo>
                  <a:pt x="21336" y="41148"/>
                </a:lnTo>
                <a:lnTo>
                  <a:pt x="42672" y="41148"/>
                </a:lnTo>
                <a:lnTo>
                  <a:pt x="42672" y="1981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3" name="Google Shape;1173;p50"/>
          <p:cNvSpPr/>
          <p:nvPr/>
        </p:nvSpPr>
        <p:spPr>
          <a:xfrm>
            <a:off x="5867400" y="2335212"/>
            <a:ext cx="42862" cy="42862"/>
          </a:xfrm>
          <a:custGeom>
            <a:rect b="b" l="l" r="r" t="t"/>
            <a:pathLst>
              <a:path extrusionOk="0" h="43180" w="43179">
                <a:moveTo>
                  <a:pt x="0" y="41148"/>
                </a:moveTo>
                <a:lnTo>
                  <a:pt x="0" y="42672"/>
                </a:lnTo>
                <a:lnTo>
                  <a:pt x="1524" y="42672"/>
                </a:lnTo>
                <a:lnTo>
                  <a:pt x="0" y="41148"/>
                </a:lnTo>
                <a:close/>
              </a:path>
              <a:path extrusionOk="0" h="43180" w="43179">
                <a:moveTo>
                  <a:pt x="42672" y="0"/>
                </a:moveTo>
                <a:lnTo>
                  <a:pt x="0" y="0"/>
                </a:lnTo>
                <a:lnTo>
                  <a:pt x="0" y="41148"/>
                </a:lnTo>
                <a:lnTo>
                  <a:pt x="1524" y="42672"/>
                </a:lnTo>
                <a:lnTo>
                  <a:pt x="1524" y="1524"/>
                </a:lnTo>
                <a:lnTo>
                  <a:pt x="42672" y="1524"/>
                </a:lnTo>
                <a:lnTo>
                  <a:pt x="42672" y="0"/>
                </a:lnTo>
                <a:close/>
              </a:path>
              <a:path extrusionOk="0" h="43180" w="43179">
                <a:moveTo>
                  <a:pt x="21336" y="41148"/>
                </a:moveTo>
                <a:lnTo>
                  <a:pt x="1524" y="41148"/>
                </a:lnTo>
                <a:lnTo>
                  <a:pt x="1524" y="42672"/>
                </a:lnTo>
                <a:lnTo>
                  <a:pt x="21336" y="42672"/>
                </a:lnTo>
                <a:lnTo>
                  <a:pt x="21336" y="41148"/>
                </a:lnTo>
                <a:close/>
              </a:path>
              <a:path extrusionOk="0" h="43180" w="43179">
                <a:moveTo>
                  <a:pt x="21336" y="41148"/>
                </a:moveTo>
                <a:lnTo>
                  <a:pt x="21336" y="42672"/>
                </a:lnTo>
                <a:lnTo>
                  <a:pt x="22860" y="42672"/>
                </a:lnTo>
                <a:lnTo>
                  <a:pt x="21336" y="41148"/>
                </a:lnTo>
                <a:close/>
              </a:path>
              <a:path extrusionOk="0" h="43180" w="43179">
                <a:moveTo>
                  <a:pt x="22860" y="21336"/>
                </a:moveTo>
                <a:lnTo>
                  <a:pt x="21336" y="21336"/>
                </a:lnTo>
                <a:lnTo>
                  <a:pt x="21336" y="41148"/>
                </a:lnTo>
                <a:lnTo>
                  <a:pt x="22860" y="42672"/>
                </a:lnTo>
                <a:lnTo>
                  <a:pt x="22860" y="21336"/>
                </a:lnTo>
                <a:close/>
              </a:path>
              <a:path extrusionOk="0" h="43180" w="43179">
                <a:moveTo>
                  <a:pt x="41148" y="41148"/>
                </a:moveTo>
                <a:lnTo>
                  <a:pt x="22860" y="41148"/>
                </a:lnTo>
                <a:lnTo>
                  <a:pt x="22860" y="42672"/>
                </a:lnTo>
                <a:lnTo>
                  <a:pt x="41148" y="42672"/>
                </a:lnTo>
                <a:lnTo>
                  <a:pt x="41148" y="41148"/>
                </a:lnTo>
                <a:close/>
              </a:path>
              <a:path extrusionOk="0" h="43180" w="43179">
                <a:moveTo>
                  <a:pt x="42672" y="1524"/>
                </a:moveTo>
                <a:lnTo>
                  <a:pt x="41148" y="1524"/>
                </a:lnTo>
                <a:lnTo>
                  <a:pt x="41148" y="42672"/>
                </a:lnTo>
                <a:lnTo>
                  <a:pt x="42672" y="41148"/>
                </a:lnTo>
                <a:lnTo>
                  <a:pt x="42672" y="1524"/>
                </a:lnTo>
                <a:close/>
              </a:path>
              <a:path extrusionOk="0" h="43180" w="43179">
                <a:moveTo>
                  <a:pt x="42672" y="41148"/>
                </a:moveTo>
                <a:lnTo>
                  <a:pt x="41148" y="42672"/>
                </a:lnTo>
                <a:lnTo>
                  <a:pt x="42672" y="42672"/>
                </a:lnTo>
                <a:lnTo>
                  <a:pt x="42672" y="4114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4" name="Google Shape;1174;p50"/>
          <p:cNvSpPr/>
          <p:nvPr/>
        </p:nvSpPr>
        <p:spPr>
          <a:xfrm>
            <a:off x="5857875" y="2346325"/>
            <a:ext cx="41275" cy="38100"/>
          </a:xfrm>
          <a:custGeom>
            <a:rect b="b" l="l" r="r" t="t"/>
            <a:pathLst>
              <a:path extrusionOk="0" h="38100" w="41275">
                <a:moveTo>
                  <a:pt x="22860" y="3047"/>
                </a:moveTo>
                <a:lnTo>
                  <a:pt x="3048" y="22859"/>
                </a:lnTo>
                <a:lnTo>
                  <a:pt x="16764" y="38100"/>
                </a:lnTo>
                <a:lnTo>
                  <a:pt x="24384" y="30479"/>
                </a:lnTo>
                <a:lnTo>
                  <a:pt x="19812" y="30479"/>
                </a:lnTo>
                <a:lnTo>
                  <a:pt x="19812" y="19811"/>
                </a:lnTo>
                <a:lnTo>
                  <a:pt x="9144" y="19811"/>
                </a:lnTo>
                <a:lnTo>
                  <a:pt x="19812" y="9143"/>
                </a:lnTo>
                <a:lnTo>
                  <a:pt x="25630" y="9143"/>
                </a:lnTo>
                <a:lnTo>
                  <a:pt x="22860" y="3047"/>
                </a:lnTo>
                <a:close/>
              </a:path>
              <a:path extrusionOk="0" h="38100" w="41275">
                <a:moveTo>
                  <a:pt x="35052" y="0"/>
                </a:moveTo>
                <a:lnTo>
                  <a:pt x="4572" y="0"/>
                </a:lnTo>
                <a:lnTo>
                  <a:pt x="0" y="4571"/>
                </a:lnTo>
                <a:lnTo>
                  <a:pt x="0" y="30479"/>
                </a:lnTo>
                <a:lnTo>
                  <a:pt x="9906" y="30479"/>
                </a:lnTo>
                <a:lnTo>
                  <a:pt x="3048" y="22859"/>
                </a:lnTo>
                <a:lnTo>
                  <a:pt x="22860" y="3047"/>
                </a:lnTo>
                <a:lnTo>
                  <a:pt x="38608" y="3047"/>
                </a:lnTo>
                <a:lnTo>
                  <a:pt x="38100" y="1523"/>
                </a:lnTo>
                <a:lnTo>
                  <a:pt x="35052" y="0"/>
                </a:lnTo>
                <a:close/>
              </a:path>
              <a:path extrusionOk="0" h="38100" w="41275">
                <a:moveTo>
                  <a:pt x="25630" y="9143"/>
                </a:moveTo>
                <a:lnTo>
                  <a:pt x="19812" y="9143"/>
                </a:lnTo>
                <a:lnTo>
                  <a:pt x="19812" y="30479"/>
                </a:lnTo>
                <a:lnTo>
                  <a:pt x="24384" y="30479"/>
                </a:lnTo>
                <a:lnTo>
                  <a:pt x="35052" y="19811"/>
                </a:lnTo>
                <a:lnTo>
                  <a:pt x="30480" y="19811"/>
                </a:lnTo>
                <a:lnTo>
                  <a:pt x="25630" y="9143"/>
                </a:lnTo>
                <a:close/>
              </a:path>
              <a:path extrusionOk="0" h="38100" w="41275">
                <a:moveTo>
                  <a:pt x="19812" y="9143"/>
                </a:moveTo>
                <a:lnTo>
                  <a:pt x="9144" y="19811"/>
                </a:lnTo>
                <a:lnTo>
                  <a:pt x="19812" y="19811"/>
                </a:lnTo>
                <a:lnTo>
                  <a:pt x="19812" y="9143"/>
                </a:lnTo>
                <a:close/>
              </a:path>
              <a:path extrusionOk="0" h="38100" w="41275">
                <a:moveTo>
                  <a:pt x="38608" y="3047"/>
                </a:moveTo>
                <a:lnTo>
                  <a:pt x="22860" y="3047"/>
                </a:lnTo>
                <a:lnTo>
                  <a:pt x="30480" y="19811"/>
                </a:lnTo>
                <a:lnTo>
                  <a:pt x="35052" y="19811"/>
                </a:lnTo>
                <a:lnTo>
                  <a:pt x="41148" y="13715"/>
                </a:lnTo>
                <a:lnTo>
                  <a:pt x="41148" y="9143"/>
                </a:lnTo>
                <a:lnTo>
                  <a:pt x="39624" y="6095"/>
                </a:lnTo>
                <a:lnTo>
                  <a:pt x="38608" y="304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5" name="Google Shape;1175;p50"/>
          <p:cNvSpPr/>
          <p:nvPr/>
        </p:nvSpPr>
        <p:spPr>
          <a:xfrm>
            <a:off x="5746750" y="2336800"/>
            <a:ext cx="41275" cy="41275"/>
          </a:xfrm>
          <a:custGeom>
            <a:rect b="b" l="l" r="r" t="t"/>
            <a:pathLst>
              <a:path extrusionOk="0" h="41275" w="41275">
                <a:moveTo>
                  <a:pt x="41148" y="0"/>
                </a:moveTo>
                <a:lnTo>
                  <a:pt x="0" y="0"/>
                </a:lnTo>
                <a:lnTo>
                  <a:pt x="0" y="41148"/>
                </a:lnTo>
                <a:lnTo>
                  <a:pt x="21336" y="41148"/>
                </a:lnTo>
                <a:lnTo>
                  <a:pt x="21336" y="19812"/>
                </a:lnTo>
                <a:lnTo>
                  <a:pt x="41148" y="19812"/>
                </a:lnTo>
                <a:lnTo>
                  <a:pt x="41148" y="0"/>
                </a:lnTo>
                <a:close/>
              </a:path>
              <a:path extrusionOk="0" h="41275" w="41275">
                <a:moveTo>
                  <a:pt x="41148" y="19812"/>
                </a:moveTo>
                <a:lnTo>
                  <a:pt x="21336" y="19812"/>
                </a:lnTo>
                <a:lnTo>
                  <a:pt x="21336" y="41148"/>
                </a:lnTo>
                <a:lnTo>
                  <a:pt x="41148" y="41148"/>
                </a:lnTo>
                <a:lnTo>
                  <a:pt x="41148" y="1981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6" name="Google Shape;1176;p50"/>
          <p:cNvSpPr/>
          <p:nvPr/>
        </p:nvSpPr>
        <p:spPr>
          <a:xfrm>
            <a:off x="5746750" y="2335212"/>
            <a:ext cx="42862" cy="42862"/>
          </a:xfrm>
          <a:custGeom>
            <a:rect b="b" l="l" r="r" t="t"/>
            <a:pathLst>
              <a:path extrusionOk="0" h="43180" w="43179">
                <a:moveTo>
                  <a:pt x="0" y="41148"/>
                </a:moveTo>
                <a:lnTo>
                  <a:pt x="0" y="42672"/>
                </a:lnTo>
                <a:lnTo>
                  <a:pt x="1524" y="42672"/>
                </a:lnTo>
                <a:lnTo>
                  <a:pt x="0" y="41148"/>
                </a:lnTo>
                <a:close/>
              </a:path>
              <a:path extrusionOk="0" h="43180" w="43179">
                <a:moveTo>
                  <a:pt x="42672" y="0"/>
                </a:moveTo>
                <a:lnTo>
                  <a:pt x="0" y="0"/>
                </a:lnTo>
                <a:lnTo>
                  <a:pt x="0" y="41148"/>
                </a:lnTo>
                <a:lnTo>
                  <a:pt x="1524" y="42672"/>
                </a:lnTo>
                <a:lnTo>
                  <a:pt x="1524" y="1524"/>
                </a:lnTo>
                <a:lnTo>
                  <a:pt x="42672" y="1524"/>
                </a:lnTo>
                <a:lnTo>
                  <a:pt x="42672" y="0"/>
                </a:lnTo>
                <a:close/>
              </a:path>
              <a:path extrusionOk="0" h="43180" w="43179">
                <a:moveTo>
                  <a:pt x="19812" y="41148"/>
                </a:moveTo>
                <a:lnTo>
                  <a:pt x="1524" y="41148"/>
                </a:lnTo>
                <a:lnTo>
                  <a:pt x="1524" y="42672"/>
                </a:lnTo>
                <a:lnTo>
                  <a:pt x="19812" y="42672"/>
                </a:lnTo>
                <a:lnTo>
                  <a:pt x="19812" y="41148"/>
                </a:lnTo>
                <a:close/>
              </a:path>
              <a:path extrusionOk="0" h="43180" w="43179">
                <a:moveTo>
                  <a:pt x="21336" y="21336"/>
                </a:moveTo>
                <a:lnTo>
                  <a:pt x="19812" y="21336"/>
                </a:lnTo>
                <a:lnTo>
                  <a:pt x="19812" y="42672"/>
                </a:lnTo>
                <a:lnTo>
                  <a:pt x="21336" y="41148"/>
                </a:lnTo>
                <a:lnTo>
                  <a:pt x="21336" y="21336"/>
                </a:lnTo>
                <a:close/>
              </a:path>
              <a:path extrusionOk="0" h="43180" w="43179">
                <a:moveTo>
                  <a:pt x="21336" y="41148"/>
                </a:moveTo>
                <a:lnTo>
                  <a:pt x="19812" y="42672"/>
                </a:lnTo>
                <a:lnTo>
                  <a:pt x="21336" y="42672"/>
                </a:lnTo>
                <a:lnTo>
                  <a:pt x="21336" y="41148"/>
                </a:lnTo>
                <a:close/>
              </a:path>
              <a:path extrusionOk="0" h="43180" w="43179">
                <a:moveTo>
                  <a:pt x="41148" y="41148"/>
                </a:moveTo>
                <a:lnTo>
                  <a:pt x="21336" y="41148"/>
                </a:lnTo>
                <a:lnTo>
                  <a:pt x="21336" y="42672"/>
                </a:lnTo>
                <a:lnTo>
                  <a:pt x="41148" y="42672"/>
                </a:lnTo>
                <a:lnTo>
                  <a:pt x="41148" y="41148"/>
                </a:lnTo>
                <a:close/>
              </a:path>
              <a:path extrusionOk="0" h="43180" w="43179">
                <a:moveTo>
                  <a:pt x="42672" y="1524"/>
                </a:moveTo>
                <a:lnTo>
                  <a:pt x="41148" y="1524"/>
                </a:lnTo>
                <a:lnTo>
                  <a:pt x="41148" y="42672"/>
                </a:lnTo>
                <a:lnTo>
                  <a:pt x="42672" y="42672"/>
                </a:lnTo>
                <a:lnTo>
                  <a:pt x="42672"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7" name="Google Shape;1177;p50"/>
          <p:cNvSpPr/>
          <p:nvPr/>
        </p:nvSpPr>
        <p:spPr>
          <a:xfrm>
            <a:off x="5737225" y="2346325"/>
            <a:ext cx="41275" cy="38100"/>
          </a:xfrm>
          <a:custGeom>
            <a:rect b="b" l="l" r="r" t="t"/>
            <a:pathLst>
              <a:path extrusionOk="0" h="38100" w="41275">
                <a:moveTo>
                  <a:pt x="22860" y="3047"/>
                </a:moveTo>
                <a:lnTo>
                  <a:pt x="3048" y="22859"/>
                </a:lnTo>
                <a:lnTo>
                  <a:pt x="16763" y="38100"/>
                </a:lnTo>
                <a:lnTo>
                  <a:pt x="24384" y="30479"/>
                </a:lnTo>
                <a:lnTo>
                  <a:pt x="19812" y="30479"/>
                </a:lnTo>
                <a:lnTo>
                  <a:pt x="19812" y="19811"/>
                </a:lnTo>
                <a:lnTo>
                  <a:pt x="9143" y="19811"/>
                </a:lnTo>
                <a:lnTo>
                  <a:pt x="19812" y="9143"/>
                </a:lnTo>
                <a:lnTo>
                  <a:pt x="25630" y="9143"/>
                </a:lnTo>
                <a:lnTo>
                  <a:pt x="22860" y="3047"/>
                </a:lnTo>
                <a:close/>
              </a:path>
              <a:path extrusionOk="0" h="38100" w="41275">
                <a:moveTo>
                  <a:pt x="35051" y="0"/>
                </a:moveTo>
                <a:lnTo>
                  <a:pt x="4572" y="0"/>
                </a:lnTo>
                <a:lnTo>
                  <a:pt x="0" y="4571"/>
                </a:lnTo>
                <a:lnTo>
                  <a:pt x="0" y="30479"/>
                </a:lnTo>
                <a:lnTo>
                  <a:pt x="9906" y="30479"/>
                </a:lnTo>
                <a:lnTo>
                  <a:pt x="3048" y="22859"/>
                </a:lnTo>
                <a:lnTo>
                  <a:pt x="22860" y="3047"/>
                </a:lnTo>
                <a:lnTo>
                  <a:pt x="38608" y="3047"/>
                </a:lnTo>
                <a:lnTo>
                  <a:pt x="38100" y="1523"/>
                </a:lnTo>
                <a:lnTo>
                  <a:pt x="35051" y="0"/>
                </a:lnTo>
                <a:close/>
              </a:path>
              <a:path extrusionOk="0" h="38100" w="41275">
                <a:moveTo>
                  <a:pt x="25630" y="9143"/>
                </a:moveTo>
                <a:lnTo>
                  <a:pt x="19812" y="9143"/>
                </a:lnTo>
                <a:lnTo>
                  <a:pt x="19812" y="30479"/>
                </a:lnTo>
                <a:lnTo>
                  <a:pt x="24384" y="30479"/>
                </a:lnTo>
                <a:lnTo>
                  <a:pt x="35052" y="19811"/>
                </a:lnTo>
                <a:lnTo>
                  <a:pt x="30479" y="19811"/>
                </a:lnTo>
                <a:lnTo>
                  <a:pt x="25630" y="9143"/>
                </a:lnTo>
                <a:close/>
              </a:path>
              <a:path extrusionOk="0" h="38100" w="41275">
                <a:moveTo>
                  <a:pt x="19812" y="9143"/>
                </a:moveTo>
                <a:lnTo>
                  <a:pt x="9143" y="19811"/>
                </a:lnTo>
                <a:lnTo>
                  <a:pt x="19812" y="19811"/>
                </a:lnTo>
                <a:lnTo>
                  <a:pt x="19812" y="9143"/>
                </a:lnTo>
                <a:close/>
              </a:path>
              <a:path extrusionOk="0" h="38100" w="41275">
                <a:moveTo>
                  <a:pt x="38608" y="3047"/>
                </a:moveTo>
                <a:lnTo>
                  <a:pt x="22860" y="3047"/>
                </a:lnTo>
                <a:lnTo>
                  <a:pt x="30479" y="19811"/>
                </a:lnTo>
                <a:lnTo>
                  <a:pt x="35052" y="19811"/>
                </a:lnTo>
                <a:lnTo>
                  <a:pt x="41148" y="13715"/>
                </a:lnTo>
                <a:lnTo>
                  <a:pt x="41148" y="9143"/>
                </a:lnTo>
                <a:lnTo>
                  <a:pt x="39624" y="6095"/>
                </a:lnTo>
                <a:lnTo>
                  <a:pt x="38608" y="304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8" name="Google Shape;1178;p50"/>
          <p:cNvSpPr/>
          <p:nvPr/>
        </p:nvSpPr>
        <p:spPr>
          <a:xfrm>
            <a:off x="5626100" y="2336800"/>
            <a:ext cx="41275" cy="41275"/>
          </a:xfrm>
          <a:custGeom>
            <a:rect b="b" l="l" r="r" t="t"/>
            <a:pathLst>
              <a:path extrusionOk="0" h="41275" w="41275">
                <a:moveTo>
                  <a:pt x="41147" y="0"/>
                </a:moveTo>
                <a:lnTo>
                  <a:pt x="0" y="0"/>
                </a:lnTo>
                <a:lnTo>
                  <a:pt x="0" y="41148"/>
                </a:lnTo>
                <a:lnTo>
                  <a:pt x="21336" y="41148"/>
                </a:lnTo>
                <a:lnTo>
                  <a:pt x="21336" y="19812"/>
                </a:lnTo>
                <a:lnTo>
                  <a:pt x="41147" y="19812"/>
                </a:lnTo>
                <a:lnTo>
                  <a:pt x="41147" y="0"/>
                </a:lnTo>
                <a:close/>
              </a:path>
              <a:path extrusionOk="0" h="41275" w="41275">
                <a:moveTo>
                  <a:pt x="41147" y="19812"/>
                </a:moveTo>
                <a:lnTo>
                  <a:pt x="21336" y="19812"/>
                </a:lnTo>
                <a:lnTo>
                  <a:pt x="21336" y="41148"/>
                </a:lnTo>
                <a:lnTo>
                  <a:pt x="41147" y="41148"/>
                </a:lnTo>
                <a:lnTo>
                  <a:pt x="41147" y="1981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9" name="Google Shape;1179;p50"/>
          <p:cNvSpPr/>
          <p:nvPr/>
        </p:nvSpPr>
        <p:spPr>
          <a:xfrm>
            <a:off x="5626100" y="2335212"/>
            <a:ext cx="44450" cy="42862"/>
          </a:xfrm>
          <a:custGeom>
            <a:rect b="b" l="l" r="r" t="t"/>
            <a:pathLst>
              <a:path extrusionOk="0" h="43180" w="43179">
                <a:moveTo>
                  <a:pt x="0" y="41148"/>
                </a:moveTo>
                <a:lnTo>
                  <a:pt x="0" y="42672"/>
                </a:lnTo>
                <a:lnTo>
                  <a:pt x="1524" y="42672"/>
                </a:lnTo>
                <a:lnTo>
                  <a:pt x="0" y="41148"/>
                </a:lnTo>
                <a:close/>
              </a:path>
              <a:path extrusionOk="0" h="43180" w="43179">
                <a:moveTo>
                  <a:pt x="41147" y="0"/>
                </a:moveTo>
                <a:lnTo>
                  <a:pt x="0" y="0"/>
                </a:lnTo>
                <a:lnTo>
                  <a:pt x="0" y="41148"/>
                </a:lnTo>
                <a:lnTo>
                  <a:pt x="1524" y="42672"/>
                </a:lnTo>
                <a:lnTo>
                  <a:pt x="1524" y="1524"/>
                </a:lnTo>
                <a:lnTo>
                  <a:pt x="42671" y="1524"/>
                </a:lnTo>
                <a:lnTo>
                  <a:pt x="41147" y="0"/>
                </a:lnTo>
                <a:close/>
              </a:path>
              <a:path extrusionOk="0" h="43180" w="43179">
                <a:moveTo>
                  <a:pt x="19812" y="41148"/>
                </a:moveTo>
                <a:lnTo>
                  <a:pt x="1524" y="41148"/>
                </a:lnTo>
                <a:lnTo>
                  <a:pt x="1524" y="42672"/>
                </a:lnTo>
                <a:lnTo>
                  <a:pt x="19812" y="42672"/>
                </a:lnTo>
                <a:lnTo>
                  <a:pt x="19812" y="41148"/>
                </a:lnTo>
                <a:close/>
              </a:path>
              <a:path extrusionOk="0" h="43180" w="43179">
                <a:moveTo>
                  <a:pt x="21336" y="21336"/>
                </a:moveTo>
                <a:lnTo>
                  <a:pt x="19812" y="21336"/>
                </a:lnTo>
                <a:lnTo>
                  <a:pt x="19812" y="42672"/>
                </a:lnTo>
                <a:lnTo>
                  <a:pt x="21336" y="41148"/>
                </a:lnTo>
                <a:lnTo>
                  <a:pt x="21336" y="21336"/>
                </a:lnTo>
                <a:close/>
              </a:path>
              <a:path extrusionOk="0" h="43180" w="43179">
                <a:moveTo>
                  <a:pt x="21336" y="41148"/>
                </a:moveTo>
                <a:lnTo>
                  <a:pt x="19812" y="42672"/>
                </a:lnTo>
                <a:lnTo>
                  <a:pt x="21336" y="42672"/>
                </a:lnTo>
                <a:lnTo>
                  <a:pt x="21336" y="41148"/>
                </a:lnTo>
                <a:close/>
              </a:path>
              <a:path extrusionOk="0" h="43180" w="43179">
                <a:moveTo>
                  <a:pt x="41147" y="41148"/>
                </a:moveTo>
                <a:lnTo>
                  <a:pt x="21336" y="41148"/>
                </a:lnTo>
                <a:lnTo>
                  <a:pt x="21336" y="42672"/>
                </a:lnTo>
                <a:lnTo>
                  <a:pt x="41147" y="42672"/>
                </a:lnTo>
                <a:lnTo>
                  <a:pt x="41147" y="41148"/>
                </a:lnTo>
                <a:close/>
              </a:path>
              <a:path extrusionOk="0" h="43180" w="43179">
                <a:moveTo>
                  <a:pt x="42671" y="1524"/>
                </a:moveTo>
                <a:lnTo>
                  <a:pt x="41147" y="1524"/>
                </a:lnTo>
                <a:lnTo>
                  <a:pt x="41147" y="42672"/>
                </a:lnTo>
                <a:lnTo>
                  <a:pt x="42671" y="42672"/>
                </a:lnTo>
                <a:lnTo>
                  <a:pt x="42671"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0" name="Google Shape;1180;p50"/>
          <p:cNvSpPr/>
          <p:nvPr/>
        </p:nvSpPr>
        <p:spPr>
          <a:xfrm>
            <a:off x="5616575" y="2346325"/>
            <a:ext cx="42862" cy="38100"/>
          </a:xfrm>
          <a:custGeom>
            <a:rect b="b" l="l" r="r" t="t"/>
            <a:pathLst>
              <a:path extrusionOk="0" h="38100" w="43179">
                <a:moveTo>
                  <a:pt x="24384" y="3047"/>
                </a:moveTo>
                <a:lnTo>
                  <a:pt x="3048" y="22859"/>
                </a:lnTo>
                <a:lnTo>
                  <a:pt x="18287" y="38100"/>
                </a:lnTo>
                <a:lnTo>
                  <a:pt x="25363" y="30479"/>
                </a:lnTo>
                <a:lnTo>
                  <a:pt x="21336" y="30479"/>
                </a:lnTo>
                <a:lnTo>
                  <a:pt x="21336" y="19811"/>
                </a:lnTo>
                <a:lnTo>
                  <a:pt x="10668" y="19811"/>
                </a:lnTo>
                <a:lnTo>
                  <a:pt x="21336" y="9143"/>
                </a:lnTo>
                <a:lnTo>
                  <a:pt x="27154" y="9143"/>
                </a:lnTo>
                <a:lnTo>
                  <a:pt x="24384" y="3047"/>
                </a:lnTo>
                <a:close/>
              </a:path>
              <a:path extrusionOk="0" h="38100" w="43179">
                <a:moveTo>
                  <a:pt x="35051" y="0"/>
                </a:moveTo>
                <a:lnTo>
                  <a:pt x="4572" y="0"/>
                </a:lnTo>
                <a:lnTo>
                  <a:pt x="0" y="4571"/>
                </a:lnTo>
                <a:lnTo>
                  <a:pt x="0" y="30479"/>
                </a:lnTo>
                <a:lnTo>
                  <a:pt x="10667" y="30479"/>
                </a:lnTo>
                <a:lnTo>
                  <a:pt x="3048" y="22859"/>
                </a:lnTo>
                <a:lnTo>
                  <a:pt x="24384" y="3047"/>
                </a:lnTo>
                <a:lnTo>
                  <a:pt x="40132" y="3047"/>
                </a:lnTo>
                <a:lnTo>
                  <a:pt x="39624" y="1523"/>
                </a:lnTo>
                <a:lnTo>
                  <a:pt x="35051" y="0"/>
                </a:lnTo>
                <a:close/>
              </a:path>
              <a:path extrusionOk="0" h="38100" w="43179">
                <a:moveTo>
                  <a:pt x="27154" y="9143"/>
                </a:moveTo>
                <a:lnTo>
                  <a:pt x="21336" y="9143"/>
                </a:lnTo>
                <a:lnTo>
                  <a:pt x="21336" y="30479"/>
                </a:lnTo>
                <a:lnTo>
                  <a:pt x="25363" y="30479"/>
                </a:lnTo>
                <a:lnTo>
                  <a:pt x="35269" y="19811"/>
                </a:lnTo>
                <a:lnTo>
                  <a:pt x="32004" y="19811"/>
                </a:lnTo>
                <a:lnTo>
                  <a:pt x="27154" y="9143"/>
                </a:lnTo>
                <a:close/>
              </a:path>
              <a:path extrusionOk="0" h="38100" w="43179">
                <a:moveTo>
                  <a:pt x="21336" y="9143"/>
                </a:moveTo>
                <a:lnTo>
                  <a:pt x="10668" y="19811"/>
                </a:lnTo>
                <a:lnTo>
                  <a:pt x="21336" y="19811"/>
                </a:lnTo>
                <a:lnTo>
                  <a:pt x="21336" y="9143"/>
                </a:lnTo>
                <a:close/>
              </a:path>
              <a:path extrusionOk="0" h="38100" w="43179">
                <a:moveTo>
                  <a:pt x="40132" y="3047"/>
                </a:moveTo>
                <a:lnTo>
                  <a:pt x="24384" y="3047"/>
                </a:lnTo>
                <a:lnTo>
                  <a:pt x="32004" y="19811"/>
                </a:lnTo>
                <a:lnTo>
                  <a:pt x="35269" y="19811"/>
                </a:lnTo>
                <a:lnTo>
                  <a:pt x="38100" y="16763"/>
                </a:lnTo>
                <a:lnTo>
                  <a:pt x="41148" y="13715"/>
                </a:lnTo>
                <a:lnTo>
                  <a:pt x="42672" y="9143"/>
                </a:lnTo>
                <a:lnTo>
                  <a:pt x="41148" y="6095"/>
                </a:lnTo>
                <a:lnTo>
                  <a:pt x="40132" y="304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1" name="Google Shape;1181;p50"/>
          <p:cNvSpPr/>
          <p:nvPr/>
        </p:nvSpPr>
        <p:spPr>
          <a:xfrm>
            <a:off x="4641850" y="3884612"/>
            <a:ext cx="39687" cy="41275"/>
          </a:xfrm>
          <a:custGeom>
            <a:rect b="b" l="l" r="r" t="t"/>
            <a:pathLst>
              <a:path extrusionOk="0" h="41275" w="40005">
                <a:moveTo>
                  <a:pt x="39623" y="0"/>
                </a:moveTo>
                <a:lnTo>
                  <a:pt x="0" y="0"/>
                </a:lnTo>
                <a:lnTo>
                  <a:pt x="0" y="41147"/>
                </a:lnTo>
                <a:lnTo>
                  <a:pt x="39623" y="41147"/>
                </a:lnTo>
                <a:lnTo>
                  <a:pt x="3962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2" name="Google Shape;1182;p50"/>
          <p:cNvSpPr/>
          <p:nvPr/>
        </p:nvSpPr>
        <p:spPr>
          <a:xfrm>
            <a:off x="4641850" y="3884612"/>
            <a:ext cx="41275" cy="41275"/>
          </a:xfrm>
          <a:custGeom>
            <a:rect b="b" l="l" r="r" t="t"/>
            <a:pathLst>
              <a:path extrusionOk="0" h="41275" w="41275">
                <a:moveTo>
                  <a:pt x="0" y="39623"/>
                </a:moveTo>
                <a:lnTo>
                  <a:pt x="0" y="41147"/>
                </a:lnTo>
                <a:lnTo>
                  <a:pt x="1523" y="41147"/>
                </a:lnTo>
                <a:lnTo>
                  <a:pt x="0" y="39623"/>
                </a:lnTo>
                <a:close/>
              </a:path>
              <a:path extrusionOk="0" h="41275" w="41275">
                <a:moveTo>
                  <a:pt x="1523" y="21335"/>
                </a:moveTo>
                <a:lnTo>
                  <a:pt x="0" y="22859"/>
                </a:lnTo>
                <a:lnTo>
                  <a:pt x="0" y="39623"/>
                </a:lnTo>
                <a:lnTo>
                  <a:pt x="1523" y="41147"/>
                </a:lnTo>
                <a:lnTo>
                  <a:pt x="1523" y="21335"/>
                </a:lnTo>
                <a:close/>
              </a:path>
              <a:path extrusionOk="0" h="41275" w="41275">
                <a:moveTo>
                  <a:pt x="39623" y="39623"/>
                </a:moveTo>
                <a:lnTo>
                  <a:pt x="1523" y="39623"/>
                </a:lnTo>
                <a:lnTo>
                  <a:pt x="1523" y="41147"/>
                </a:lnTo>
                <a:lnTo>
                  <a:pt x="39623" y="41147"/>
                </a:lnTo>
                <a:lnTo>
                  <a:pt x="39623" y="39623"/>
                </a:lnTo>
                <a:close/>
              </a:path>
              <a:path extrusionOk="0" h="41275" w="41275">
                <a:moveTo>
                  <a:pt x="41147" y="0"/>
                </a:moveTo>
                <a:lnTo>
                  <a:pt x="39623" y="0"/>
                </a:lnTo>
                <a:lnTo>
                  <a:pt x="39623" y="41147"/>
                </a:lnTo>
                <a:lnTo>
                  <a:pt x="41147" y="41147"/>
                </a:lnTo>
                <a:lnTo>
                  <a:pt x="41147" y="0"/>
                </a:lnTo>
                <a:close/>
              </a:path>
              <a:path extrusionOk="0" h="41275" w="41275">
                <a:moveTo>
                  <a:pt x="1523" y="0"/>
                </a:moveTo>
                <a:lnTo>
                  <a:pt x="0" y="1523"/>
                </a:lnTo>
                <a:lnTo>
                  <a:pt x="0" y="22859"/>
                </a:lnTo>
                <a:lnTo>
                  <a:pt x="1523" y="21335"/>
                </a:lnTo>
                <a:lnTo>
                  <a:pt x="1523" y="0"/>
                </a:lnTo>
                <a:close/>
              </a:path>
              <a:path extrusionOk="0" h="41275" w="41275">
                <a:moveTo>
                  <a:pt x="19812" y="21335"/>
                </a:moveTo>
                <a:lnTo>
                  <a:pt x="1523" y="21335"/>
                </a:lnTo>
                <a:lnTo>
                  <a:pt x="1523" y="22859"/>
                </a:lnTo>
                <a:lnTo>
                  <a:pt x="19812" y="22859"/>
                </a:lnTo>
                <a:lnTo>
                  <a:pt x="19812" y="21335"/>
                </a:lnTo>
                <a:close/>
              </a:path>
              <a:path extrusionOk="0" h="41275" w="41275">
                <a:moveTo>
                  <a:pt x="1523" y="0"/>
                </a:moveTo>
                <a:lnTo>
                  <a:pt x="0" y="0"/>
                </a:lnTo>
                <a:lnTo>
                  <a:pt x="0" y="1523"/>
                </a:lnTo>
                <a:lnTo>
                  <a:pt x="1523" y="0"/>
                </a:lnTo>
                <a:close/>
              </a:path>
              <a:path extrusionOk="0" h="41275" w="41275">
                <a:moveTo>
                  <a:pt x="39623" y="0"/>
                </a:moveTo>
                <a:lnTo>
                  <a:pt x="1523" y="0"/>
                </a:lnTo>
                <a:lnTo>
                  <a:pt x="1523" y="1523"/>
                </a:lnTo>
                <a:lnTo>
                  <a:pt x="39623" y="1523"/>
                </a:lnTo>
                <a:lnTo>
                  <a:pt x="3962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3" name="Google Shape;1183;p50"/>
          <p:cNvSpPr/>
          <p:nvPr/>
        </p:nvSpPr>
        <p:spPr>
          <a:xfrm>
            <a:off x="4632325" y="3895725"/>
            <a:ext cx="41275" cy="41275"/>
          </a:xfrm>
          <a:custGeom>
            <a:rect b="b" l="l" r="r" t="t"/>
            <a:pathLst>
              <a:path extrusionOk="0" h="41275" w="40005">
                <a:moveTo>
                  <a:pt x="9143" y="10668"/>
                </a:moveTo>
                <a:lnTo>
                  <a:pt x="0" y="10668"/>
                </a:lnTo>
                <a:lnTo>
                  <a:pt x="0" y="33528"/>
                </a:lnTo>
                <a:lnTo>
                  <a:pt x="1523" y="38100"/>
                </a:lnTo>
                <a:lnTo>
                  <a:pt x="6095" y="39624"/>
                </a:lnTo>
                <a:lnTo>
                  <a:pt x="9143" y="41148"/>
                </a:lnTo>
                <a:lnTo>
                  <a:pt x="13715" y="39624"/>
                </a:lnTo>
                <a:lnTo>
                  <a:pt x="16763" y="36576"/>
                </a:lnTo>
                <a:lnTo>
                  <a:pt x="23368" y="30480"/>
                </a:lnTo>
                <a:lnTo>
                  <a:pt x="19812" y="30480"/>
                </a:lnTo>
                <a:lnTo>
                  <a:pt x="3047" y="22860"/>
                </a:lnTo>
                <a:lnTo>
                  <a:pt x="9143" y="16256"/>
                </a:lnTo>
                <a:lnTo>
                  <a:pt x="9143" y="10668"/>
                </a:lnTo>
                <a:close/>
              </a:path>
              <a:path extrusionOk="0" h="41275" w="40005">
                <a:moveTo>
                  <a:pt x="9143" y="16256"/>
                </a:moveTo>
                <a:lnTo>
                  <a:pt x="3047" y="22860"/>
                </a:lnTo>
                <a:lnTo>
                  <a:pt x="19812" y="30480"/>
                </a:lnTo>
                <a:lnTo>
                  <a:pt x="19812" y="21336"/>
                </a:lnTo>
                <a:lnTo>
                  <a:pt x="9143" y="21336"/>
                </a:lnTo>
                <a:lnTo>
                  <a:pt x="9143" y="16256"/>
                </a:lnTo>
                <a:close/>
              </a:path>
              <a:path extrusionOk="0" h="41275" w="40005">
                <a:moveTo>
                  <a:pt x="24510" y="10668"/>
                </a:moveTo>
                <a:lnTo>
                  <a:pt x="19812" y="10668"/>
                </a:lnTo>
                <a:lnTo>
                  <a:pt x="19812" y="30480"/>
                </a:lnTo>
                <a:lnTo>
                  <a:pt x="23368" y="30480"/>
                </a:lnTo>
                <a:lnTo>
                  <a:pt x="33274" y="21336"/>
                </a:lnTo>
                <a:lnTo>
                  <a:pt x="28956" y="21336"/>
                </a:lnTo>
                <a:lnTo>
                  <a:pt x="24510" y="10668"/>
                </a:lnTo>
                <a:close/>
              </a:path>
              <a:path extrusionOk="0" h="41275" w="40005">
                <a:moveTo>
                  <a:pt x="21335" y="3048"/>
                </a:moveTo>
                <a:lnTo>
                  <a:pt x="9143" y="16256"/>
                </a:lnTo>
                <a:lnTo>
                  <a:pt x="9143" y="21336"/>
                </a:lnTo>
                <a:lnTo>
                  <a:pt x="19812" y="21336"/>
                </a:lnTo>
                <a:lnTo>
                  <a:pt x="19812" y="10668"/>
                </a:lnTo>
                <a:lnTo>
                  <a:pt x="24510" y="10668"/>
                </a:lnTo>
                <a:lnTo>
                  <a:pt x="21335" y="3048"/>
                </a:lnTo>
                <a:close/>
              </a:path>
              <a:path extrusionOk="0" h="41275" w="40005">
                <a:moveTo>
                  <a:pt x="36575" y="3048"/>
                </a:moveTo>
                <a:lnTo>
                  <a:pt x="21335" y="3048"/>
                </a:lnTo>
                <a:lnTo>
                  <a:pt x="28956" y="21336"/>
                </a:lnTo>
                <a:lnTo>
                  <a:pt x="33274" y="21336"/>
                </a:lnTo>
                <a:lnTo>
                  <a:pt x="36575" y="18288"/>
                </a:lnTo>
                <a:lnTo>
                  <a:pt x="39623" y="15240"/>
                </a:lnTo>
                <a:lnTo>
                  <a:pt x="39623" y="10668"/>
                </a:lnTo>
                <a:lnTo>
                  <a:pt x="38100" y="6096"/>
                </a:lnTo>
                <a:lnTo>
                  <a:pt x="36575" y="3048"/>
                </a:lnTo>
                <a:close/>
              </a:path>
              <a:path extrusionOk="0" h="41275" w="40005">
                <a:moveTo>
                  <a:pt x="33527" y="0"/>
                </a:moveTo>
                <a:lnTo>
                  <a:pt x="9143" y="0"/>
                </a:lnTo>
                <a:lnTo>
                  <a:pt x="9143" y="16256"/>
                </a:lnTo>
                <a:lnTo>
                  <a:pt x="21335" y="3048"/>
                </a:lnTo>
                <a:lnTo>
                  <a:pt x="36575" y="3048"/>
                </a:lnTo>
                <a:lnTo>
                  <a:pt x="3352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4" name="Google Shape;1184;p50"/>
          <p:cNvSpPr/>
          <p:nvPr/>
        </p:nvSpPr>
        <p:spPr>
          <a:xfrm>
            <a:off x="4641850" y="3763962"/>
            <a:ext cx="39687" cy="39687"/>
          </a:xfrm>
          <a:custGeom>
            <a:rect b="b" l="l" r="r" t="t"/>
            <a:pathLst>
              <a:path extrusionOk="0" h="40004" w="40005">
                <a:moveTo>
                  <a:pt x="39623" y="0"/>
                </a:moveTo>
                <a:lnTo>
                  <a:pt x="0" y="0"/>
                </a:lnTo>
                <a:lnTo>
                  <a:pt x="0" y="39624"/>
                </a:lnTo>
                <a:lnTo>
                  <a:pt x="39623" y="39624"/>
                </a:lnTo>
                <a:lnTo>
                  <a:pt x="3962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5" name="Google Shape;1185;p50"/>
          <p:cNvSpPr/>
          <p:nvPr/>
        </p:nvSpPr>
        <p:spPr>
          <a:xfrm>
            <a:off x="4641850" y="3763962"/>
            <a:ext cx="41275" cy="41275"/>
          </a:xfrm>
          <a:custGeom>
            <a:rect b="b" l="l" r="r" t="t"/>
            <a:pathLst>
              <a:path extrusionOk="0" h="41275" w="41275">
                <a:moveTo>
                  <a:pt x="0" y="19812"/>
                </a:moveTo>
                <a:lnTo>
                  <a:pt x="0" y="41148"/>
                </a:lnTo>
                <a:lnTo>
                  <a:pt x="41147" y="41148"/>
                </a:lnTo>
                <a:lnTo>
                  <a:pt x="41147" y="39624"/>
                </a:lnTo>
                <a:lnTo>
                  <a:pt x="1523" y="39624"/>
                </a:lnTo>
                <a:lnTo>
                  <a:pt x="1523" y="21336"/>
                </a:lnTo>
                <a:lnTo>
                  <a:pt x="0" y="19812"/>
                </a:lnTo>
                <a:close/>
              </a:path>
              <a:path extrusionOk="0" h="41275" w="41275">
                <a:moveTo>
                  <a:pt x="41147" y="0"/>
                </a:moveTo>
                <a:lnTo>
                  <a:pt x="39623" y="0"/>
                </a:lnTo>
                <a:lnTo>
                  <a:pt x="39623" y="39624"/>
                </a:lnTo>
                <a:lnTo>
                  <a:pt x="41147" y="39624"/>
                </a:lnTo>
                <a:lnTo>
                  <a:pt x="41147" y="0"/>
                </a:lnTo>
                <a:close/>
              </a:path>
              <a:path extrusionOk="0" h="41275" w="41275">
                <a:moveTo>
                  <a:pt x="1523" y="0"/>
                </a:moveTo>
                <a:lnTo>
                  <a:pt x="0" y="1524"/>
                </a:lnTo>
                <a:lnTo>
                  <a:pt x="0" y="19812"/>
                </a:lnTo>
                <a:lnTo>
                  <a:pt x="1523" y="21336"/>
                </a:lnTo>
                <a:lnTo>
                  <a:pt x="1523" y="0"/>
                </a:lnTo>
                <a:close/>
              </a:path>
              <a:path extrusionOk="0" h="41275" w="41275">
                <a:moveTo>
                  <a:pt x="19812" y="19812"/>
                </a:moveTo>
                <a:lnTo>
                  <a:pt x="1523" y="19812"/>
                </a:lnTo>
                <a:lnTo>
                  <a:pt x="1523" y="21336"/>
                </a:lnTo>
                <a:lnTo>
                  <a:pt x="19812" y="21336"/>
                </a:lnTo>
                <a:lnTo>
                  <a:pt x="19812" y="19812"/>
                </a:lnTo>
                <a:close/>
              </a:path>
              <a:path extrusionOk="0" h="41275" w="41275">
                <a:moveTo>
                  <a:pt x="1523" y="0"/>
                </a:moveTo>
                <a:lnTo>
                  <a:pt x="0" y="0"/>
                </a:lnTo>
                <a:lnTo>
                  <a:pt x="0" y="1524"/>
                </a:lnTo>
                <a:lnTo>
                  <a:pt x="1523" y="0"/>
                </a:lnTo>
                <a:close/>
              </a:path>
              <a:path extrusionOk="0" h="41275" w="41275">
                <a:moveTo>
                  <a:pt x="39623" y="0"/>
                </a:moveTo>
                <a:lnTo>
                  <a:pt x="1523" y="0"/>
                </a:lnTo>
                <a:lnTo>
                  <a:pt x="1523" y="1524"/>
                </a:lnTo>
                <a:lnTo>
                  <a:pt x="39623" y="1524"/>
                </a:lnTo>
                <a:lnTo>
                  <a:pt x="3962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6" name="Google Shape;1186;p50"/>
          <p:cNvSpPr/>
          <p:nvPr/>
        </p:nvSpPr>
        <p:spPr>
          <a:xfrm>
            <a:off x="4632325" y="3775075"/>
            <a:ext cx="41275" cy="41275"/>
          </a:xfrm>
          <a:custGeom>
            <a:rect b="b" l="l" r="r" t="t"/>
            <a:pathLst>
              <a:path extrusionOk="0" h="41275" w="40005">
                <a:moveTo>
                  <a:pt x="9143" y="10667"/>
                </a:moveTo>
                <a:lnTo>
                  <a:pt x="0" y="10667"/>
                </a:lnTo>
                <a:lnTo>
                  <a:pt x="0" y="33527"/>
                </a:lnTo>
                <a:lnTo>
                  <a:pt x="1523" y="38099"/>
                </a:lnTo>
                <a:lnTo>
                  <a:pt x="6095" y="39623"/>
                </a:lnTo>
                <a:lnTo>
                  <a:pt x="9143" y="41147"/>
                </a:lnTo>
                <a:lnTo>
                  <a:pt x="13715" y="39623"/>
                </a:lnTo>
                <a:lnTo>
                  <a:pt x="16763" y="36575"/>
                </a:lnTo>
                <a:lnTo>
                  <a:pt x="25018" y="28955"/>
                </a:lnTo>
                <a:lnTo>
                  <a:pt x="19812" y="28955"/>
                </a:lnTo>
                <a:lnTo>
                  <a:pt x="3047" y="22859"/>
                </a:lnTo>
                <a:lnTo>
                  <a:pt x="9143" y="16255"/>
                </a:lnTo>
                <a:lnTo>
                  <a:pt x="9143" y="10667"/>
                </a:lnTo>
                <a:close/>
              </a:path>
              <a:path extrusionOk="0" h="41275" w="40005">
                <a:moveTo>
                  <a:pt x="9143" y="16255"/>
                </a:moveTo>
                <a:lnTo>
                  <a:pt x="3047" y="22859"/>
                </a:lnTo>
                <a:lnTo>
                  <a:pt x="19812" y="28955"/>
                </a:lnTo>
                <a:lnTo>
                  <a:pt x="19812" y="21335"/>
                </a:lnTo>
                <a:lnTo>
                  <a:pt x="9143" y="21335"/>
                </a:lnTo>
                <a:lnTo>
                  <a:pt x="9143" y="16255"/>
                </a:lnTo>
                <a:close/>
              </a:path>
              <a:path extrusionOk="0" h="41275" w="40005">
                <a:moveTo>
                  <a:pt x="24510" y="10667"/>
                </a:moveTo>
                <a:lnTo>
                  <a:pt x="19812" y="10667"/>
                </a:lnTo>
                <a:lnTo>
                  <a:pt x="19812" y="28955"/>
                </a:lnTo>
                <a:lnTo>
                  <a:pt x="25018" y="28955"/>
                </a:lnTo>
                <a:lnTo>
                  <a:pt x="33273" y="21335"/>
                </a:lnTo>
                <a:lnTo>
                  <a:pt x="28956" y="21335"/>
                </a:lnTo>
                <a:lnTo>
                  <a:pt x="24510" y="10667"/>
                </a:lnTo>
                <a:close/>
              </a:path>
              <a:path extrusionOk="0" h="41275" w="40005">
                <a:moveTo>
                  <a:pt x="21335" y="3047"/>
                </a:moveTo>
                <a:lnTo>
                  <a:pt x="9143" y="16255"/>
                </a:lnTo>
                <a:lnTo>
                  <a:pt x="9143" y="21335"/>
                </a:lnTo>
                <a:lnTo>
                  <a:pt x="19812" y="21335"/>
                </a:lnTo>
                <a:lnTo>
                  <a:pt x="19812" y="10667"/>
                </a:lnTo>
                <a:lnTo>
                  <a:pt x="24510" y="10667"/>
                </a:lnTo>
                <a:lnTo>
                  <a:pt x="21335" y="3047"/>
                </a:lnTo>
                <a:close/>
              </a:path>
              <a:path extrusionOk="0" h="41275" w="40005">
                <a:moveTo>
                  <a:pt x="36575" y="3047"/>
                </a:moveTo>
                <a:lnTo>
                  <a:pt x="21335" y="3047"/>
                </a:lnTo>
                <a:lnTo>
                  <a:pt x="28956" y="21335"/>
                </a:lnTo>
                <a:lnTo>
                  <a:pt x="33273" y="21335"/>
                </a:lnTo>
                <a:lnTo>
                  <a:pt x="36575" y="18287"/>
                </a:lnTo>
                <a:lnTo>
                  <a:pt x="39623" y="15239"/>
                </a:lnTo>
                <a:lnTo>
                  <a:pt x="39623" y="10667"/>
                </a:lnTo>
                <a:lnTo>
                  <a:pt x="38100" y="6095"/>
                </a:lnTo>
                <a:lnTo>
                  <a:pt x="36575" y="3047"/>
                </a:lnTo>
                <a:close/>
              </a:path>
              <a:path extrusionOk="0" h="41275" w="40005">
                <a:moveTo>
                  <a:pt x="33527" y="0"/>
                </a:moveTo>
                <a:lnTo>
                  <a:pt x="9143" y="0"/>
                </a:lnTo>
                <a:lnTo>
                  <a:pt x="9143" y="16255"/>
                </a:lnTo>
                <a:lnTo>
                  <a:pt x="21335" y="3047"/>
                </a:lnTo>
                <a:lnTo>
                  <a:pt x="36575" y="3047"/>
                </a:lnTo>
                <a:lnTo>
                  <a:pt x="3352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7" name="Google Shape;1187;p50"/>
          <p:cNvSpPr/>
          <p:nvPr/>
        </p:nvSpPr>
        <p:spPr>
          <a:xfrm>
            <a:off x="4641850" y="3643312"/>
            <a:ext cx="39687" cy="41275"/>
          </a:xfrm>
          <a:custGeom>
            <a:rect b="b" l="l" r="r" t="t"/>
            <a:pathLst>
              <a:path extrusionOk="0" h="40004" w="40005">
                <a:moveTo>
                  <a:pt x="39623" y="0"/>
                </a:moveTo>
                <a:lnTo>
                  <a:pt x="0" y="0"/>
                </a:lnTo>
                <a:lnTo>
                  <a:pt x="0" y="39624"/>
                </a:lnTo>
                <a:lnTo>
                  <a:pt x="39623" y="39624"/>
                </a:lnTo>
                <a:lnTo>
                  <a:pt x="3962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8" name="Google Shape;1188;p50"/>
          <p:cNvSpPr/>
          <p:nvPr/>
        </p:nvSpPr>
        <p:spPr>
          <a:xfrm>
            <a:off x="4641850" y="3643312"/>
            <a:ext cx="41275" cy="41275"/>
          </a:xfrm>
          <a:custGeom>
            <a:rect b="b" l="l" r="r" t="t"/>
            <a:pathLst>
              <a:path extrusionOk="0" h="41275" w="41275">
                <a:moveTo>
                  <a:pt x="0" y="19812"/>
                </a:moveTo>
                <a:lnTo>
                  <a:pt x="0" y="41148"/>
                </a:lnTo>
                <a:lnTo>
                  <a:pt x="41147" y="41148"/>
                </a:lnTo>
                <a:lnTo>
                  <a:pt x="41147" y="39624"/>
                </a:lnTo>
                <a:lnTo>
                  <a:pt x="1523" y="39624"/>
                </a:lnTo>
                <a:lnTo>
                  <a:pt x="1523" y="21336"/>
                </a:lnTo>
                <a:lnTo>
                  <a:pt x="0" y="19812"/>
                </a:lnTo>
                <a:close/>
              </a:path>
              <a:path extrusionOk="0" h="41275" w="41275">
                <a:moveTo>
                  <a:pt x="41147" y="0"/>
                </a:moveTo>
                <a:lnTo>
                  <a:pt x="39623" y="0"/>
                </a:lnTo>
                <a:lnTo>
                  <a:pt x="39623" y="39624"/>
                </a:lnTo>
                <a:lnTo>
                  <a:pt x="41147" y="39624"/>
                </a:lnTo>
                <a:lnTo>
                  <a:pt x="41147" y="0"/>
                </a:lnTo>
                <a:close/>
              </a:path>
              <a:path extrusionOk="0" h="41275" w="41275">
                <a:moveTo>
                  <a:pt x="1523" y="0"/>
                </a:moveTo>
                <a:lnTo>
                  <a:pt x="0" y="1524"/>
                </a:lnTo>
                <a:lnTo>
                  <a:pt x="0" y="19812"/>
                </a:lnTo>
                <a:lnTo>
                  <a:pt x="1523" y="21336"/>
                </a:lnTo>
                <a:lnTo>
                  <a:pt x="1523" y="0"/>
                </a:lnTo>
                <a:close/>
              </a:path>
              <a:path extrusionOk="0" h="41275" w="41275">
                <a:moveTo>
                  <a:pt x="19812" y="19812"/>
                </a:moveTo>
                <a:lnTo>
                  <a:pt x="1523" y="19812"/>
                </a:lnTo>
                <a:lnTo>
                  <a:pt x="1523" y="21336"/>
                </a:lnTo>
                <a:lnTo>
                  <a:pt x="19812" y="21336"/>
                </a:lnTo>
                <a:lnTo>
                  <a:pt x="19812" y="19812"/>
                </a:lnTo>
                <a:close/>
              </a:path>
              <a:path extrusionOk="0" h="41275" w="41275">
                <a:moveTo>
                  <a:pt x="1523" y="0"/>
                </a:moveTo>
                <a:lnTo>
                  <a:pt x="0" y="0"/>
                </a:lnTo>
                <a:lnTo>
                  <a:pt x="0" y="1524"/>
                </a:lnTo>
                <a:lnTo>
                  <a:pt x="1523" y="0"/>
                </a:lnTo>
                <a:close/>
              </a:path>
              <a:path extrusionOk="0" h="41275" w="41275">
                <a:moveTo>
                  <a:pt x="39623" y="0"/>
                </a:moveTo>
                <a:lnTo>
                  <a:pt x="1523" y="0"/>
                </a:lnTo>
                <a:lnTo>
                  <a:pt x="1523" y="1524"/>
                </a:lnTo>
                <a:lnTo>
                  <a:pt x="39623" y="1524"/>
                </a:lnTo>
                <a:lnTo>
                  <a:pt x="3962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9" name="Google Shape;1189;p50"/>
          <p:cNvSpPr/>
          <p:nvPr/>
        </p:nvSpPr>
        <p:spPr>
          <a:xfrm>
            <a:off x="4632325" y="3654425"/>
            <a:ext cx="41275" cy="39687"/>
          </a:xfrm>
          <a:custGeom>
            <a:rect b="b" l="l" r="r" t="t"/>
            <a:pathLst>
              <a:path extrusionOk="0" h="40004" w="40005">
                <a:moveTo>
                  <a:pt x="9143" y="10668"/>
                </a:moveTo>
                <a:lnTo>
                  <a:pt x="0" y="10668"/>
                </a:lnTo>
                <a:lnTo>
                  <a:pt x="0" y="33527"/>
                </a:lnTo>
                <a:lnTo>
                  <a:pt x="1523" y="36575"/>
                </a:lnTo>
                <a:lnTo>
                  <a:pt x="6095" y="38100"/>
                </a:lnTo>
                <a:lnTo>
                  <a:pt x="9143" y="39624"/>
                </a:lnTo>
                <a:lnTo>
                  <a:pt x="13715" y="39624"/>
                </a:lnTo>
                <a:lnTo>
                  <a:pt x="24383" y="28956"/>
                </a:lnTo>
                <a:lnTo>
                  <a:pt x="19812" y="28956"/>
                </a:lnTo>
                <a:lnTo>
                  <a:pt x="3047" y="21336"/>
                </a:lnTo>
                <a:lnTo>
                  <a:pt x="9143" y="15239"/>
                </a:lnTo>
                <a:lnTo>
                  <a:pt x="9143" y="10668"/>
                </a:lnTo>
                <a:close/>
              </a:path>
              <a:path extrusionOk="0" h="40004" w="40005">
                <a:moveTo>
                  <a:pt x="9143" y="15239"/>
                </a:moveTo>
                <a:lnTo>
                  <a:pt x="3047" y="21336"/>
                </a:lnTo>
                <a:lnTo>
                  <a:pt x="19812" y="28956"/>
                </a:lnTo>
                <a:lnTo>
                  <a:pt x="19812" y="19812"/>
                </a:lnTo>
                <a:lnTo>
                  <a:pt x="9143" y="19812"/>
                </a:lnTo>
                <a:lnTo>
                  <a:pt x="9143" y="15239"/>
                </a:lnTo>
                <a:close/>
              </a:path>
              <a:path extrusionOk="0" h="40004" w="40005">
                <a:moveTo>
                  <a:pt x="24799" y="10668"/>
                </a:moveTo>
                <a:lnTo>
                  <a:pt x="19812" y="10668"/>
                </a:lnTo>
                <a:lnTo>
                  <a:pt x="19812" y="28956"/>
                </a:lnTo>
                <a:lnTo>
                  <a:pt x="24383" y="28956"/>
                </a:lnTo>
                <a:lnTo>
                  <a:pt x="33527" y="19812"/>
                </a:lnTo>
                <a:lnTo>
                  <a:pt x="28956" y="19812"/>
                </a:lnTo>
                <a:lnTo>
                  <a:pt x="24799" y="10668"/>
                </a:lnTo>
                <a:close/>
              </a:path>
              <a:path extrusionOk="0" h="40004" w="40005">
                <a:moveTo>
                  <a:pt x="21335" y="3047"/>
                </a:moveTo>
                <a:lnTo>
                  <a:pt x="9143" y="15239"/>
                </a:lnTo>
                <a:lnTo>
                  <a:pt x="9143" y="19812"/>
                </a:lnTo>
                <a:lnTo>
                  <a:pt x="19812" y="19812"/>
                </a:lnTo>
                <a:lnTo>
                  <a:pt x="19812" y="10668"/>
                </a:lnTo>
                <a:lnTo>
                  <a:pt x="24799" y="10668"/>
                </a:lnTo>
                <a:lnTo>
                  <a:pt x="21335" y="3047"/>
                </a:lnTo>
                <a:close/>
              </a:path>
              <a:path extrusionOk="0" h="40004" w="40005">
                <a:moveTo>
                  <a:pt x="36575" y="3047"/>
                </a:moveTo>
                <a:lnTo>
                  <a:pt x="21335" y="3047"/>
                </a:lnTo>
                <a:lnTo>
                  <a:pt x="28956" y="19812"/>
                </a:lnTo>
                <a:lnTo>
                  <a:pt x="33527" y="19812"/>
                </a:lnTo>
                <a:lnTo>
                  <a:pt x="36575" y="16763"/>
                </a:lnTo>
                <a:lnTo>
                  <a:pt x="39623" y="15239"/>
                </a:lnTo>
                <a:lnTo>
                  <a:pt x="39623" y="10668"/>
                </a:lnTo>
                <a:lnTo>
                  <a:pt x="38100" y="6095"/>
                </a:lnTo>
                <a:lnTo>
                  <a:pt x="36575" y="3047"/>
                </a:lnTo>
                <a:close/>
              </a:path>
              <a:path extrusionOk="0" h="40004" w="40005">
                <a:moveTo>
                  <a:pt x="33527" y="0"/>
                </a:moveTo>
                <a:lnTo>
                  <a:pt x="9143" y="0"/>
                </a:lnTo>
                <a:lnTo>
                  <a:pt x="9143" y="15239"/>
                </a:lnTo>
                <a:lnTo>
                  <a:pt x="21335" y="3047"/>
                </a:lnTo>
                <a:lnTo>
                  <a:pt x="36575" y="3047"/>
                </a:lnTo>
                <a:lnTo>
                  <a:pt x="3352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0" name="Google Shape;1190;p50"/>
          <p:cNvSpPr/>
          <p:nvPr/>
        </p:nvSpPr>
        <p:spPr>
          <a:xfrm>
            <a:off x="6591300" y="3282950"/>
            <a:ext cx="42862" cy="39687"/>
          </a:xfrm>
          <a:custGeom>
            <a:rect b="b" l="l" r="r" t="t"/>
            <a:pathLst>
              <a:path extrusionOk="0" h="40004" w="43179">
                <a:moveTo>
                  <a:pt x="42672" y="0"/>
                </a:moveTo>
                <a:lnTo>
                  <a:pt x="0" y="0"/>
                </a:lnTo>
                <a:lnTo>
                  <a:pt x="0" y="39624"/>
                </a:lnTo>
                <a:lnTo>
                  <a:pt x="42672" y="39624"/>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1" name="Google Shape;1191;p50"/>
          <p:cNvSpPr/>
          <p:nvPr/>
        </p:nvSpPr>
        <p:spPr>
          <a:xfrm>
            <a:off x="6591300" y="3281362"/>
            <a:ext cx="42862" cy="41275"/>
          </a:xfrm>
          <a:custGeom>
            <a:rect b="b" l="l" r="r" t="t"/>
            <a:pathLst>
              <a:path extrusionOk="0" h="41275" w="43179">
                <a:moveTo>
                  <a:pt x="0" y="39624"/>
                </a:moveTo>
                <a:lnTo>
                  <a:pt x="0" y="41148"/>
                </a:lnTo>
                <a:lnTo>
                  <a:pt x="1524" y="41148"/>
                </a:lnTo>
                <a:lnTo>
                  <a:pt x="0" y="39624"/>
                </a:lnTo>
                <a:close/>
              </a:path>
              <a:path extrusionOk="0" h="41275" w="43179">
                <a:moveTo>
                  <a:pt x="1524" y="19812"/>
                </a:moveTo>
                <a:lnTo>
                  <a:pt x="0" y="21336"/>
                </a:lnTo>
                <a:lnTo>
                  <a:pt x="0" y="39624"/>
                </a:lnTo>
                <a:lnTo>
                  <a:pt x="1524" y="41148"/>
                </a:lnTo>
                <a:lnTo>
                  <a:pt x="1524" y="19812"/>
                </a:lnTo>
                <a:close/>
              </a:path>
              <a:path extrusionOk="0" h="41275" w="43179">
                <a:moveTo>
                  <a:pt x="41148" y="39624"/>
                </a:moveTo>
                <a:lnTo>
                  <a:pt x="1524" y="39624"/>
                </a:lnTo>
                <a:lnTo>
                  <a:pt x="1524" y="41148"/>
                </a:lnTo>
                <a:lnTo>
                  <a:pt x="41148" y="41148"/>
                </a:lnTo>
                <a:lnTo>
                  <a:pt x="41148" y="39624"/>
                </a:lnTo>
                <a:close/>
              </a:path>
              <a:path extrusionOk="0" h="41275" w="43179">
                <a:moveTo>
                  <a:pt x="42672" y="1524"/>
                </a:moveTo>
                <a:lnTo>
                  <a:pt x="41148" y="1524"/>
                </a:lnTo>
                <a:lnTo>
                  <a:pt x="41148" y="41148"/>
                </a:lnTo>
                <a:lnTo>
                  <a:pt x="42672" y="39624"/>
                </a:lnTo>
                <a:lnTo>
                  <a:pt x="42672" y="1524"/>
                </a:lnTo>
                <a:close/>
              </a:path>
              <a:path extrusionOk="0" h="41275" w="43179">
                <a:moveTo>
                  <a:pt x="42672" y="39624"/>
                </a:moveTo>
                <a:lnTo>
                  <a:pt x="41148" y="41148"/>
                </a:lnTo>
                <a:lnTo>
                  <a:pt x="42672" y="41148"/>
                </a:lnTo>
                <a:lnTo>
                  <a:pt x="42672" y="39624"/>
                </a:lnTo>
                <a:close/>
              </a:path>
              <a:path extrusionOk="0" h="41275" w="43179">
                <a:moveTo>
                  <a:pt x="42672" y="0"/>
                </a:moveTo>
                <a:lnTo>
                  <a:pt x="0" y="0"/>
                </a:lnTo>
                <a:lnTo>
                  <a:pt x="0" y="21336"/>
                </a:lnTo>
                <a:lnTo>
                  <a:pt x="1524" y="19812"/>
                </a:lnTo>
                <a:lnTo>
                  <a:pt x="1524" y="1524"/>
                </a:lnTo>
                <a:lnTo>
                  <a:pt x="42672" y="1524"/>
                </a:lnTo>
                <a:lnTo>
                  <a:pt x="42672" y="0"/>
                </a:lnTo>
                <a:close/>
              </a:path>
              <a:path extrusionOk="0" h="41275" w="43179">
                <a:moveTo>
                  <a:pt x="21336" y="19812"/>
                </a:moveTo>
                <a:lnTo>
                  <a:pt x="1524" y="19812"/>
                </a:lnTo>
                <a:lnTo>
                  <a:pt x="1524" y="21336"/>
                </a:lnTo>
                <a:lnTo>
                  <a:pt x="21336" y="21336"/>
                </a:lnTo>
                <a:lnTo>
                  <a:pt x="21336" y="19812"/>
                </a:lnTo>
                <a:close/>
              </a:path>
              <a:path extrusionOk="0" h="41275" w="43179">
                <a:moveTo>
                  <a:pt x="22860" y="19812"/>
                </a:moveTo>
                <a:lnTo>
                  <a:pt x="21336" y="19812"/>
                </a:lnTo>
                <a:lnTo>
                  <a:pt x="21336" y="21336"/>
                </a:lnTo>
                <a:lnTo>
                  <a:pt x="22860" y="21336"/>
                </a:lnTo>
                <a:lnTo>
                  <a:pt x="22860" y="1981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2" name="Google Shape;1192;p50"/>
          <p:cNvSpPr/>
          <p:nvPr/>
        </p:nvSpPr>
        <p:spPr>
          <a:xfrm>
            <a:off x="6602412" y="3271837"/>
            <a:ext cx="42862" cy="39687"/>
          </a:xfrm>
          <a:custGeom>
            <a:rect b="b" l="l" r="r" t="t"/>
            <a:pathLst>
              <a:path extrusionOk="0" h="40004" w="43179">
                <a:moveTo>
                  <a:pt x="10668" y="10667"/>
                </a:moveTo>
                <a:lnTo>
                  <a:pt x="0" y="10667"/>
                </a:lnTo>
                <a:lnTo>
                  <a:pt x="0" y="33527"/>
                </a:lnTo>
                <a:lnTo>
                  <a:pt x="3048" y="36575"/>
                </a:lnTo>
                <a:lnTo>
                  <a:pt x="6096" y="38100"/>
                </a:lnTo>
                <a:lnTo>
                  <a:pt x="10668" y="39624"/>
                </a:lnTo>
                <a:lnTo>
                  <a:pt x="15240" y="39624"/>
                </a:lnTo>
                <a:lnTo>
                  <a:pt x="18287" y="36575"/>
                </a:lnTo>
                <a:lnTo>
                  <a:pt x="26543" y="28955"/>
                </a:lnTo>
                <a:lnTo>
                  <a:pt x="21336" y="28955"/>
                </a:lnTo>
                <a:lnTo>
                  <a:pt x="3048" y="21336"/>
                </a:lnTo>
                <a:lnTo>
                  <a:pt x="10668" y="14804"/>
                </a:lnTo>
                <a:lnTo>
                  <a:pt x="10668" y="10667"/>
                </a:lnTo>
                <a:close/>
              </a:path>
              <a:path extrusionOk="0" h="40004" w="43179">
                <a:moveTo>
                  <a:pt x="10668" y="14804"/>
                </a:moveTo>
                <a:lnTo>
                  <a:pt x="3048" y="21336"/>
                </a:lnTo>
                <a:lnTo>
                  <a:pt x="21336" y="28955"/>
                </a:lnTo>
                <a:lnTo>
                  <a:pt x="21336" y="19812"/>
                </a:lnTo>
                <a:lnTo>
                  <a:pt x="10668" y="19812"/>
                </a:lnTo>
                <a:lnTo>
                  <a:pt x="10668" y="14804"/>
                </a:lnTo>
                <a:close/>
              </a:path>
              <a:path extrusionOk="0" h="40004" w="43179">
                <a:moveTo>
                  <a:pt x="27847" y="10667"/>
                </a:moveTo>
                <a:lnTo>
                  <a:pt x="21336" y="10667"/>
                </a:lnTo>
                <a:lnTo>
                  <a:pt x="21336" y="28955"/>
                </a:lnTo>
                <a:lnTo>
                  <a:pt x="26543" y="28955"/>
                </a:lnTo>
                <a:lnTo>
                  <a:pt x="36449" y="19812"/>
                </a:lnTo>
                <a:lnTo>
                  <a:pt x="32004" y="19812"/>
                </a:lnTo>
                <a:lnTo>
                  <a:pt x="27847" y="10667"/>
                </a:lnTo>
                <a:close/>
              </a:path>
              <a:path extrusionOk="0" h="40004" w="43179">
                <a:moveTo>
                  <a:pt x="24384" y="3048"/>
                </a:moveTo>
                <a:lnTo>
                  <a:pt x="10668" y="14804"/>
                </a:lnTo>
                <a:lnTo>
                  <a:pt x="10668" y="19812"/>
                </a:lnTo>
                <a:lnTo>
                  <a:pt x="21336" y="19812"/>
                </a:lnTo>
                <a:lnTo>
                  <a:pt x="21336" y="10667"/>
                </a:lnTo>
                <a:lnTo>
                  <a:pt x="27847" y="10667"/>
                </a:lnTo>
                <a:lnTo>
                  <a:pt x="24384" y="3048"/>
                </a:lnTo>
                <a:close/>
              </a:path>
              <a:path extrusionOk="0" h="40004" w="43179">
                <a:moveTo>
                  <a:pt x="39624" y="3048"/>
                </a:moveTo>
                <a:lnTo>
                  <a:pt x="24384" y="3048"/>
                </a:lnTo>
                <a:lnTo>
                  <a:pt x="32004" y="19812"/>
                </a:lnTo>
                <a:lnTo>
                  <a:pt x="36449" y="19812"/>
                </a:lnTo>
                <a:lnTo>
                  <a:pt x="38100" y="18287"/>
                </a:lnTo>
                <a:lnTo>
                  <a:pt x="41148" y="15239"/>
                </a:lnTo>
                <a:lnTo>
                  <a:pt x="42672" y="10667"/>
                </a:lnTo>
                <a:lnTo>
                  <a:pt x="41148" y="6096"/>
                </a:lnTo>
                <a:lnTo>
                  <a:pt x="39624" y="3048"/>
                </a:lnTo>
                <a:close/>
              </a:path>
              <a:path extrusionOk="0" h="40004" w="43179">
                <a:moveTo>
                  <a:pt x="35052" y="0"/>
                </a:moveTo>
                <a:lnTo>
                  <a:pt x="10668" y="0"/>
                </a:lnTo>
                <a:lnTo>
                  <a:pt x="10668" y="14804"/>
                </a:lnTo>
                <a:lnTo>
                  <a:pt x="24384" y="3048"/>
                </a:lnTo>
                <a:lnTo>
                  <a:pt x="39624" y="3048"/>
                </a:lnTo>
                <a:lnTo>
                  <a:pt x="350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3" name="Google Shape;1193;p50"/>
          <p:cNvSpPr/>
          <p:nvPr/>
        </p:nvSpPr>
        <p:spPr>
          <a:xfrm>
            <a:off x="6591300" y="3201987"/>
            <a:ext cx="42862" cy="39687"/>
          </a:xfrm>
          <a:custGeom>
            <a:rect b="b" l="l" r="r" t="t"/>
            <a:pathLst>
              <a:path extrusionOk="0" h="40005" w="43179">
                <a:moveTo>
                  <a:pt x="42672" y="0"/>
                </a:moveTo>
                <a:lnTo>
                  <a:pt x="0" y="0"/>
                </a:lnTo>
                <a:lnTo>
                  <a:pt x="0" y="39624"/>
                </a:lnTo>
                <a:lnTo>
                  <a:pt x="42672" y="39624"/>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4" name="Google Shape;1194;p50"/>
          <p:cNvSpPr/>
          <p:nvPr/>
        </p:nvSpPr>
        <p:spPr>
          <a:xfrm>
            <a:off x="6591300" y="3200400"/>
            <a:ext cx="42862" cy="41275"/>
          </a:xfrm>
          <a:custGeom>
            <a:rect b="b" l="l" r="r" t="t"/>
            <a:pathLst>
              <a:path extrusionOk="0" h="41275" w="43179">
                <a:moveTo>
                  <a:pt x="0" y="39624"/>
                </a:moveTo>
                <a:lnTo>
                  <a:pt x="0" y="41148"/>
                </a:lnTo>
                <a:lnTo>
                  <a:pt x="1524" y="41148"/>
                </a:lnTo>
                <a:lnTo>
                  <a:pt x="0" y="39624"/>
                </a:lnTo>
                <a:close/>
              </a:path>
              <a:path extrusionOk="0" h="41275" w="43179">
                <a:moveTo>
                  <a:pt x="1524" y="21336"/>
                </a:moveTo>
                <a:lnTo>
                  <a:pt x="0" y="22860"/>
                </a:lnTo>
                <a:lnTo>
                  <a:pt x="0" y="39624"/>
                </a:lnTo>
                <a:lnTo>
                  <a:pt x="1524" y="41148"/>
                </a:lnTo>
                <a:lnTo>
                  <a:pt x="1524" y="21336"/>
                </a:lnTo>
                <a:close/>
              </a:path>
              <a:path extrusionOk="0" h="41275" w="43179">
                <a:moveTo>
                  <a:pt x="41148" y="39624"/>
                </a:moveTo>
                <a:lnTo>
                  <a:pt x="1524" y="39624"/>
                </a:lnTo>
                <a:lnTo>
                  <a:pt x="1524" y="41148"/>
                </a:lnTo>
                <a:lnTo>
                  <a:pt x="41148" y="41148"/>
                </a:lnTo>
                <a:lnTo>
                  <a:pt x="41148" y="39624"/>
                </a:lnTo>
                <a:close/>
              </a:path>
              <a:path extrusionOk="0" h="41275" w="43179">
                <a:moveTo>
                  <a:pt x="42672" y="1524"/>
                </a:moveTo>
                <a:lnTo>
                  <a:pt x="41148" y="1524"/>
                </a:lnTo>
                <a:lnTo>
                  <a:pt x="41148" y="41148"/>
                </a:lnTo>
                <a:lnTo>
                  <a:pt x="42672" y="39624"/>
                </a:lnTo>
                <a:lnTo>
                  <a:pt x="42672" y="1524"/>
                </a:lnTo>
                <a:close/>
              </a:path>
              <a:path extrusionOk="0" h="41275" w="43179">
                <a:moveTo>
                  <a:pt x="42672" y="39624"/>
                </a:moveTo>
                <a:lnTo>
                  <a:pt x="41148" y="41148"/>
                </a:lnTo>
                <a:lnTo>
                  <a:pt x="42672" y="41148"/>
                </a:lnTo>
                <a:lnTo>
                  <a:pt x="42672" y="39624"/>
                </a:lnTo>
                <a:close/>
              </a:path>
              <a:path extrusionOk="0" h="41275" w="43179">
                <a:moveTo>
                  <a:pt x="42672" y="0"/>
                </a:moveTo>
                <a:lnTo>
                  <a:pt x="0" y="0"/>
                </a:lnTo>
                <a:lnTo>
                  <a:pt x="0" y="22860"/>
                </a:lnTo>
                <a:lnTo>
                  <a:pt x="1524" y="21336"/>
                </a:lnTo>
                <a:lnTo>
                  <a:pt x="1524" y="1524"/>
                </a:lnTo>
                <a:lnTo>
                  <a:pt x="42672" y="1524"/>
                </a:lnTo>
                <a:lnTo>
                  <a:pt x="42672" y="0"/>
                </a:lnTo>
                <a:close/>
              </a:path>
              <a:path extrusionOk="0" h="41275" w="43179">
                <a:moveTo>
                  <a:pt x="21336" y="21336"/>
                </a:moveTo>
                <a:lnTo>
                  <a:pt x="1524" y="21336"/>
                </a:lnTo>
                <a:lnTo>
                  <a:pt x="1524" y="22860"/>
                </a:lnTo>
                <a:lnTo>
                  <a:pt x="21336" y="22860"/>
                </a:lnTo>
                <a:lnTo>
                  <a:pt x="21336" y="21336"/>
                </a:lnTo>
                <a:close/>
              </a:path>
              <a:path extrusionOk="0" h="41275" w="43179">
                <a:moveTo>
                  <a:pt x="22860" y="21336"/>
                </a:moveTo>
                <a:lnTo>
                  <a:pt x="21336" y="21336"/>
                </a:lnTo>
                <a:lnTo>
                  <a:pt x="21336" y="22860"/>
                </a:lnTo>
                <a:lnTo>
                  <a:pt x="22860" y="22860"/>
                </a:lnTo>
                <a:lnTo>
                  <a:pt x="22860" y="2133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5" name="Google Shape;1195;p50"/>
          <p:cNvSpPr/>
          <p:nvPr/>
        </p:nvSpPr>
        <p:spPr>
          <a:xfrm>
            <a:off x="6602412" y="3190875"/>
            <a:ext cx="42862" cy="41275"/>
          </a:xfrm>
          <a:custGeom>
            <a:rect b="b" l="l" r="r" t="t"/>
            <a:pathLst>
              <a:path extrusionOk="0" h="41275" w="43179">
                <a:moveTo>
                  <a:pt x="10668" y="10668"/>
                </a:moveTo>
                <a:lnTo>
                  <a:pt x="0" y="10668"/>
                </a:lnTo>
                <a:lnTo>
                  <a:pt x="0" y="35051"/>
                </a:lnTo>
                <a:lnTo>
                  <a:pt x="3048" y="38100"/>
                </a:lnTo>
                <a:lnTo>
                  <a:pt x="6096" y="39624"/>
                </a:lnTo>
                <a:lnTo>
                  <a:pt x="10668" y="41148"/>
                </a:lnTo>
                <a:lnTo>
                  <a:pt x="15240" y="41148"/>
                </a:lnTo>
                <a:lnTo>
                  <a:pt x="18287" y="38100"/>
                </a:lnTo>
                <a:lnTo>
                  <a:pt x="25363" y="30480"/>
                </a:lnTo>
                <a:lnTo>
                  <a:pt x="21336" y="30480"/>
                </a:lnTo>
                <a:lnTo>
                  <a:pt x="3048" y="22860"/>
                </a:lnTo>
                <a:lnTo>
                  <a:pt x="10668" y="15784"/>
                </a:lnTo>
                <a:lnTo>
                  <a:pt x="10668" y="10668"/>
                </a:lnTo>
                <a:close/>
              </a:path>
              <a:path extrusionOk="0" h="41275" w="43179">
                <a:moveTo>
                  <a:pt x="10668" y="15784"/>
                </a:moveTo>
                <a:lnTo>
                  <a:pt x="3048" y="22860"/>
                </a:lnTo>
                <a:lnTo>
                  <a:pt x="21336" y="30480"/>
                </a:lnTo>
                <a:lnTo>
                  <a:pt x="21336" y="19812"/>
                </a:lnTo>
                <a:lnTo>
                  <a:pt x="10668" y="19812"/>
                </a:lnTo>
                <a:lnTo>
                  <a:pt x="10668" y="15784"/>
                </a:lnTo>
                <a:close/>
              </a:path>
              <a:path extrusionOk="0" h="41275" w="43179">
                <a:moveTo>
                  <a:pt x="27847" y="10668"/>
                </a:moveTo>
                <a:lnTo>
                  <a:pt x="21336" y="10668"/>
                </a:lnTo>
                <a:lnTo>
                  <a:pt x="21336" y="30480"/>
                </a:lnTo>
                <a:lnTo>
                  <a:pt x="25363" y="30480"/>
                </a:lnTo>
                <a:lnTo>
                  <a:pt x="35269" y="19812"/>
                </a:lnTo>
                <a:lnTo>
                  <a:pt x="32004" y="19812"/>
                </a:lnTo>
                <a:lnTo>
                  <a:pt x="27847" y="10668"/>
                </a:lnTo>
                <a:close/>
              </a:path>
              <a:path extrusionOk="0" h="41275" w="43179">
                <a:moveTo>
                  <a:pt x="24384" y="3048"/>
                </a:moveTo>
                <a:lnTo>
                  <a:pt x="10668" y="15784"/>
                </a:lnTo>
                <a:lnTo>
                  <a:pt x="10668" y="19812"/>
                </a:lnTo>
                <a:lnTo>
                  <a:pt x="21336" y="19812"/>
                </a:lnTo>
                <a:lnTo>
                  <a:pt x="21336" y="10668"/>
                </a:lnTo>
                <a:lnTo>
                  <a:pt x="27847" y="10668"/>
                </a:lnTo>
                <a:lnTo>
                  <a:pt x="24384" y="3048"/>
                </a:lnTo>
                <a:close/>
              </a:path>
              <a:path extrusionOk="0" h="41275" w="43179">
                <a:moveTo>
                  <a:pt x="40132" y="3048"/>
                </a:moveTo>
                <a:lnTo>
                  <a:pt x="24384" y="3048"/>
                </a:lnTo>
                <a:lnTo>
                  <a:pt x="32004" y="19812"/>
                </a:lnTo>
                <a:lnTo>
                  <a:pt x="35269" y="19812"/>
                </a:lnTo>
                <a:lnTo>
                  <a:pt x="38100" y="16763"/>
                </a:lnTo>
                <a:lnTo>
                  <a:pt x="41148" y="13715"/>
                </a:lnTo>
                <a:lnTo>
                  <a:pt x="42672" y="9144"/>
                </a:lnTo>
                <a:lnTo>
                  <a:pt x="41148" y="6096"/>
                </a:lnTo>
                <a:lnTo>
                  <a:pt x="40132" y="3048"/>
                </a:lnTo>
                <a:close/>
              </a:path>
              <a:path extrusionOk="0" h="41275" w="43179">
                <a:moveTo>
                  <a:pt x="35052" y="0"/>
                </a:moveTo>
                <a:lnTo>
                  <a:pt x="10668" y="0"/>
                </a:lnTo>
                <a:lnTo>
                  <a:pt x="10668" y="15784"/>
                </a:lnTo>
                <a:lnTo>
                  <a:pt x="24384" y="3048"/>
                </a:lnTo>
                <a:lnTo>
                  <a:pt x="40132" y="3048"/>
                </a:lnTo>
                <a:lnTo>
                  <a:pt x="39624" y="1524"/>
                </a:lnTo>
                <a:lnTo>
                  <a:pt x="350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6" name="Google Shape;1196;p50"/>
          <p:cNvSpPr/>
          <p:nvPr/>
        </p:nvSpPr>
        <p:spPr>
          <a:xfrm>
            <a:off x="6591300" y="3119437"/>
            <a:ext cx="42862" cy="41275"/>
          </a:xfrm>
          <a:custGeom>
            <a:rect b="b" l="l" r="r" t="t"/>
            <a:pathLst>
              <a:path extrusionOk="0" h="41275" w="43179">
                <a:moveTo>
                  <a:pt x="42672" y="0"/>
                </a:moveTo>
                <a:lnTo>
                  <a:pt x="0" y="0"/>
                </a:lnTo>
                <a:lnTo>
                  <a:pt x="0" y="41148"/>
                </a:lnTo>
                <a:lnTo>
                  <a:pt x="42672" y="41148"/>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7" name="Google Shape;1197;p50"/>
          <p:cNvSpPr/>
          <p:nvPr/>
        </p:nvSpPr>
        <p:spPr>
          <a:xfrm>
            <a:off x="6591300" y="3119437"/>
            <a:ext cx="42862" cy="42862"/>
          </a:xfrm>
          <a:custGeom>
            <a:rect b="b" l="l" r="r" t="t"/>
            <a:pathLst>
              <a:path extrusionOk="0" h="43180" w="43179">
                <a:moveTo>
                  <a:pt x="0" y="19812"/>
                </a:moveTo>
                <a:lnTo>
                  <a:pt x="0" y="42672"/>
                </a:lnTo>
                <a:lnTo>
                  <a:pt x="42672" y="42672"/>
                </a:lnTo>
                <a:lnTo>
                  <a:pt x="42672" y="41148"/>
                </a:lnTo>
                <a:lnTo>
                  <a:pt x="1524" y="41148"/>
                </a:lnTo>
                <a:lnTo>
                  <a:pt x="1524" y="21336"/>
                </a:lnTo>
                <a:lnTo>
                  <a:pt x="0" y="19812"/>
                </a:lnTo>
                <a:close/>
              </a:path>
              <a:path extrusionOk="0" h="43180" w="43179">
                <a:moveTo>
                  <a:pt x="41148" y="0"/>
                </a:moveTo>
                <a:lnTo>
                  <a:pt x="41148" y="41148"/>
                </a:lnTo>
                <a:lnTo>
                  <a:pt x="42672" y="41148"/>
                </a:lnTo>
                <a:lnTo>
                  <a:pt x="42672" y="1524"/>
                </a:lnTo>
                <a:lnTo>
                  <a:pt x="41148" y="0"/>
                </a:lnTo>
                <a:close/>
              </a:path>
              <a:path extrusionOk="0" h="43180" w="43179">
                <a:moveTo>
                  <a:pt x="1524" y="0"/>
                </a:moveTo>
                <a:lnTo>
                  <a:pt x="0" y="1524"/>
                </a:lnTo>
                <a:lnTo>
                  <a:pt x="0" y="19812"/>
                </a:lnTo>
                <a:lnTo>
                  <a:pt x="1524" y="21336"/>
                </a:lnTo>
                <a:lnTo>
                  <a:pt x="1524" y="0"/>
                </a:lnTo>
                <a:close/>
              </a:path>
              <a:path extrusionOk="0" h="43180" w="43179">
                <a:moveTo>
                  <a:pt x="21336" y="19812"/>
                </a:moveTo>
                <a:lnTo>
                  <a:pt x="1524" y="19812"/>
                </a:lnTo>
                <a:lnTo>
                  <a:pt x="1524" y="21336"/>
                </a:lnTo>
                <a:lnTo>
                  <a:pt x="21336" y="21336"/>
                </a:lnTo>
                <a:lnTo>
                  <a:pt x="21336" y="19812"/>
                </a:lnTo>
                <a:close/>
              </a:path>
              <a:path extrusionOk="0" h="43180" w="43179">
                <a:moveTo>
                  <a:pt x="22860" y="19812"/>
                </a:moveTo>
                <a:lnTo>
                  <a:pt x="21336" y="19812"/>
                </a:lnTo>
                <a:lnTo>
                  <a:pt x="21336" y="21336"/>
                </a:lnTo>
                <a:lnTo>
                  <a:pt x="22860" y="21336"/>
                </a:lnTo>
                <a:lnTo>
                  <a:pt x="22860" y="19812"/>
                </a:lnTo>
                <a:close/>
              </a:path>
              <a:path extrusionOk="0" h="43180" w="43179">
                <a:moveTo>
                  <a:pt x="1524" y="0"/>
                </a:moveTo>
                <a:lnTo>
                  <a:pt x="0" y="0"/>
                </a:lnTo>
                <a:lnTo>
                  <a:pt x="0" y="1524"/>
                </a:lnTo>
                <a:lnTo>
                  <a:pt x="1524" y="0"/>
                </a:lnTo>
                <a:close/>
              </a:path>
              <a:path extrusionOk="0" h="43180" w="43179">
                <a:moveTo>
                  <a:pt x="41148" y="0"/>
                </a:moveTo>
                <a:lnTo>
                  <a:pt x="1524" y="0"/>
                </a:lnTo>
                <a:lnTo>
                  <a:pt x="1524" y="1524"/>
                </a:lnTo>
                <a:lnTo>
                  <a:pt x="41148" y="1524"/>
                </a:lnTo>
                <a:lnTo>
                  <a:pt x="41148" y="0"/>
                </a:lnTo>
                <a:close/>
              </a:path>
              <a:path extrusionOk="0" h="43180" w="43179">
                <a:moveTo>
                  <a:pt x="42672" y="0"/>
                </a:moveTo>
                <a:lnTo>
                  <a:pt x="41148" y="0"/>
                </a:lnTo>
                <a:lnTo>
                  <a:pt x="42672" y="1524"/>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8" name="Google Shape;1198;p50"/>
          <p:cNvSpPr/>
          <p:nvPr/>
        </p:nvSpPr>
        <p:spPr>
          <a:xfrm>
            <a:off x="6602412" y="3109912"/>
            <a:ext cx="42862" cy="41275"/>
          </a:xfrm>
          <a:custGeom>
            <a:rect b="b" l="l" r="r" t="t"/>
            <a:pathLst>
              <a:path extrusionOk="0" h="41275" w="43179">
                <a:moveTo>
                  <a:pt x="10668" y="9144"/>
                </a:moveTo>
                <a:lnTo>
                  <a:pt x="0" y="9144"/>
                </a:lnTo>
                <a:lnTo>
                  <a:pt x="0" y="35052"/>
                </a:lnTo>
                <a:lnTo>
                  <a:pt x="3048" y="38100"/>
                </a:lnTo>
                <a:lnTo>
                  <a:pt x="6096" y="39624"/>
                </a:lnTo>
                <a:lnTo>
                  <a:pt x="10668" y="41148"/>
                </a:lnTo>
                <a:lnTo>
                  <a:pt x="15240" y="41148"/>
                </a:lnTo>
                <a:lnTo>
                  <a:pt x="18287" y="38100"/>
                </a:lnTo>
                <a:lnTo>
                  <a:pt x="25363" y="30480"/>
                </a:lnTo>
                <a:lnTo>
                  <a:pt x="21336" y="30480"/>
                </a:lnTo>
                <a:lnTo>
                  <a:pt x="3048" y="22860"/>
                </a:lnTo>
                <a:lnTo>
                  <a:pt x="10668" y="15784"/>
                </a:lnTo>
                <a:lnTo>
                  <a:pt x="10668" y="9144"/>
                </a:lnTo>
                <a:close/>
              </a:path>
              <a:path extrusionOk="0" h="41275" w="43179">
                <a:moveTo>
                  <a:pt x="10668" y="15784"/>
                </a:moveTo>
                <a:lnTo>
                  <a:pt x="3048" y="22860"/>
                </a:lnTo>
                <a:lnTo>
                  <a:pt x="21336" y="30480"/>
                </a:lnTo>
                <a:lnTo>
                  <a:pt x="21336" y="19812"/>
                </a:lnTo>
                <a:lnTo>
                  <a:pt x="10668" y="19812"/>
                </a:lnTo>
                <a:lnTo>
                  <a:pt x="10668" y="15784"/>
                </a:lnTo>
                <a:close/>
              </a:path>
              <a:path extrusionOk="0" h="41275" w="43179">
                <a:moveTo>
                  <a:pt x="27154" y="9144"/>
                </a:moveTo>
                <a:lnTo>
                  <a:pt x="21336" y="9144"/>
                </a:lnTo>
                <a:lnTo>
                  <a:pt x="21336" y="30480"/>
                </a:lnTo>
                <a:lnTo>
                  <a:pt x="25363" y="30480"/>
                </a:lnTo>
                <a:lnTo>
                  <a:pt x="35269" y="19812"/>
                </a:lnTo>
                <a:lnTo>
                  <a:pt x="32004" y="19812"/>
                </a:lnTo>
                <a:lnTo>
                  <a:pt x="27154" y="9144"/>
                </a:lnTo>
                <a:close/>
              </a:path>
              <a:path extrusionOk="0" h="41275" w="43179">
                <a:moveTo>
                  <a:pt x="24384" y="3048"/>
                </a:moveTo>
                <a:lnTo>
                  <a:pt x="10668" y="15784"/>
                </a:lnTo>
                <a:lnTo>
                  <a:pt x="10668" y="19812"/>
                </a:lnTo>
                <a:lnTo>
                  <a:pt x="21336" y="19812"/>
                </a:lnTo>
                <a:lnTo>
                  <a:pt x="21336" y="9144"/>
                </a:lnTo>
                <a:lnTo>
                  <a:pt x="27154" y="9144"/>
                </a:lnTo>
                <a:lnTo>
                  <a:pt x="24384" y="3048"/>
                </a:lnTo>
                <a:close/>
              </a:path>
              <a:path extrusionOk="0" h="41275" w="43179">
                <a:moveTo>
                  <a:pt x="40132" y="3048"/>
                </a:moveTo>
                <a:lnTo>
                  <a:pt x="24384" y="3048"/>
                </a:lnTo>
                <a:lnTo>
                  <a:pt x="32004" y="19812"/>
                </a:lnTo>
                <a:lnTo>
                  <a:pt x="35269" y="19812"/>
                </a:lnTo>
                <a:lnTo>
                  <a:pt x="38100" y="16764"/>
                </a:lnTo>
                <a:lnTo>
                  <a:pt x="41148" y="13716"/>
                </a:lnTo>
                <a:lnTo>
                  <a:pt x="42672" y="9144"/>
                </a:lnTo>
                <a:lnTo>
                  <a:pt x="41148" y="6096"/>
                </a:lnTo>
                <a:lnTo>
                  <a:pt x="40132" y="3048"/>
                </a:lnTo>
                <a:close/>
              </a:path>
              <a:path extrusionOk="0" h="41275" w="43179">
                <a:moveTo>
                  <a:pt x="35052" y="0"/>
                </a:moveTo>
                <a:lnTo>
                  <a:pt x="10668" y="0"/>
                </a:lnTo>
                <a:lnTo>
                  <a:pt x="10668" y="15784"/>
                </a:lnTo>
                <a:lnTo>
                  <a:pt x="24384" y="3048"/>
                </a:lnTo>
                <a:lnTo>
                  <a:pt x="40132" y="3048"/>
                </a:lnTo>
                <a:lnTo>
                  <a:pt x="39624" y="1524"/>
                </a:lnTo>
                <a:lnTo>
                  <a:pt x="350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9" name="Google Shape;1199;p50"/>
          <p:cNvSpPr/>
          <p:nvPr/>
        </p:nvSpPr>
        <p:spPr>
          <a:xfrm>
            <a:off x="6591300" y="4286250"/>
            <a:ext cx="42862" cy="41275"/>
          </a:xfrm>
          <a:custGeom>
            <a:rect b="b" l="l" r="r" t="t"/>
            <a:pathLst>
              <a:path extrusionOk="0" h="41275" w="43179">
                <a:moveTo>
                  <a:pt x="42672" y="0"/>
                </a:moveTo>
                <a:lnTo>
                  <a:pt x="0" y="0"/>
                </a:lnTo>
                <a:lnTo>
                  <a:pt x="0" y="41148"/>
                </a:lnTo>
                <a:lnTo>
                  <a:pt x="42672" y="41148"/>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0" name="Google Shape;1200;p50"/>
          <p:cNvSpPr/>
          <p:nvPr/>
        </p:nvSpPr>
        <p:spPr>
          <a:xfrm>
            <a:off x="6591300" y="4286250"/>
            <a:ext cx="42862" cy="44450"/>
          </a:xfrm>
          <a:custGeom>
            <a:rect b="b" l="l" r="r" t="t"/>
            <a:pathLst>
              <a:path extrusionOk="0" h="43179" w="43179">
                <a:moveTo>
                  <a:pt x="0" y="19812"/>
                </a:moveTo>
                <a:lnTo>
                  <a:pt x="0" y="42672"/>
                </a:lnTo>
                <a:lnTo>
                  <a:pt x="42672" y="42672"/>
                </a:lnTo>
                <a:lnTo>
                  <a:pt x="42672" y="41148"/>
                </a:lnTo>
                <a:lnTo>
                  <a:pt x="1524" y="41148"/>
                </a:lnTo>
                <a:lnTo>
                  <a:pt x="1524" y="21336"/>
                </a:lnTo>
                <a:lnTo>
                  <a:pt x="0" y="19812"/>
                </a:lnTo>
                <a:close/>
              </a:path>
              <a:path extrusionOk="0" h="43179" w="43179">
                <a:moveTo>
                  <a:pt x="41148" y="0"/>
                </a:moveTo>
                <a:lnTo>
                  <a:pt x="41148" y="41148"/>
                </a:lnTo>
                <a:lnTo>
                  <a:pt x="42672" y="41148"/>
                </a:lnTo>
                <a:lnTo>
                  <a:pt x="42672" y="1524"/>
                </a:lnTo>
                <a:lnTo>
                  <a:pt x="41148" y="0"/>
                </a:lnTo>
                <a:close/>
              </a:path>
              <a:path extrusionOk="0" h="43179" w="43179">
                <a:moveTo>
                  <a:pt x="1524" y="0"/>
                </a:moveTo>
                <a:lnTo>
                  <a:pt x="0" y="1524"/>
                </a:lnTo>
                <a:lnTo>
                  <a:pt x="0" y="19812"/>
                </a:lnTo>
                <a:lnTo>
                  <a:pt x="1524" y="21336"/>
                </a:lnTo>
                <a:lnTo>
                  <a:pt x="1524" y="0"/>
                </a:lnTo>
                <a:close/>
              </a:path>
              <a:path extrusionOk="0" h="43179" w="43179">
                <a:moveTo>
                  <a:pt x="21336" y="19812"/>
                </a:moveTo>
                <a:lnTo>
                  <a:pt x="1524" y="19812"/>
                </a:lnTo>
                <a:lnTo>
                  <a:pt x="1524" y="21336"/>
                </a:lnTo>
                <a:lnTo>
                  <a:pt x="21336" y="21336"/>
                </a:lnTo>
                <a:lnTo>
                  <a:pt x="21336" y="19812"/>
                </a:lnTo>
                <a:close/>
              </a:path>
              <a:path extrusionOk="0" h="43179" w="43179">
                <a:moveTo>
                  <a:pt x="22860" y="19812"/>
                </a:moveTo>
                <a:lnTo>
                  <a:pt x="21336" y="19812"/>
                </a:lnTo>
                <a:lnTo>
                  <a:pt x="21336" y="21336"/>
                </a:lnTo>
                <a:lnTo>
                  <a:pt x="22860" y="21336"/>
                </a:lnTo>
                <a:lnTo>
                  <a:pt x="22860" y="19812"/>
                </a:lnTo>
                <a:close/>
              </a:path>
              <a:path extrusionOk="0" h="43179" w="43179">
                <a:moveTo>
                  <a:pt x="1524" y="0"/>
                </a:moveTo>
                <a:lnTo>
                  <a:pt x="0" y="0"/>
                </a:lnTo>
                <a:lnTo>
                  <a:pt x="0" y="1524"/>
                </a:lnTo>
                <a:lnTo>
                  <a:pt x="1524" y="0"/>
                </a:lnTo>
                <a:close/>
              </a:path>
              <a:path extrusionOk="0" h="43179" w="43179">
                <a:moveTo>
                  <a:pt x="41148" y="0"/>
                </a:moveTo>
                <a:lnTo>
                  <a:pt x="1524" y="0"/>
                </a:lnTo>
                <a:lnTo>
                  <a:pt x="1524" y="1524"/>
                </a:lnTo>
                <a:lnTo>
                  <a:pt x="41148" y="1524"/>
                </a:lnTo>
                <a:lnTo>
                  <a:pt x="41148" y="0"/>
                </a:lnTo>
                <a:close/>
              </a:path>
              <a:path extrusionOk="0" h="43179" w="43179">
                <a:moveTo>
                  <a:pt x="42672" y="0"/>
                </a:moveTo>
                <a:lnTo>
                  <a:pt x="41148" y="0"/>
                </a:lnTo>
                <a:lnTo>
                  <a:pt x="42672" y="1524"/>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1" name="Google Shape;1201;p50"/>
          <p:cNvSpPr/>
          <p:nvPr/>
        </p:nvSpPr>
        <p:spPr>
          <a:xfrm>
            <a:off x="6602412" y="4297362"/>
            <a:ext cx="42862" cy="41275"/>
          </a:xfrm>
          <a:custGeom>
            <a:rect b="b" l="l" r="r" t="t"/>
            <a:pathLst>
              <a:path extrusionOk="0" h="41275" w="43179">
                <a:moveTo>
                  <a:pt x="10668" y="10668"/>
                </a:moveTo>
                <a:lnTo>
                  <a:pt x="0" y="10668"/>
                </a:lnTo>
                <a:lnTo>
                  <a:pt x="0" y="35052"/>
                </a:lnTo>
                <a:lnTo>
                  <a:pt x="3048" y="38100"/>
                </a:lnTo>
                <a:lnTo>
                  <a:pt x="6096" y="39624"/>
                </a:lnTo>
                <a:lnTo>
                  <a:pt x="10668" y="41148"/>
                </a:lnTo>
                <a:lnTo>
                  <a:pt x="15240" y="41148"/>
                </a:lnTo>
                <a:lnTo>
                  <a:pt x="18287" y="38100"/>
                </a:lnTo>
                <a:lnTo>
                  <a:pt x="25363" y="30480"/>
                </a:lnTo>
                <a:lnTo>
                  <a:pt x="21336" y="30480"/>
                </a:lnTo>
                <a:lnTo>
                  <a:pt x="3048" y="22860"/>
                </a:lnTo>
                <a:lnTo>
                  <a:pt x="10668" y="15784"/>
                </a:lnTo>
                <a:lnTo>
                  <a:pt x="10668" y="10668"/>
                </a:lnTo>
                <a:close/>
              </a:path>
              <a:path extrusionOk="0" h="41275" w="43179">
                <a:moveTo>
                  <a:pt x="10668" y="15784"/>
                </a:moveTo>
                <a:lnTo>
                  <a:pt x="3048" y="22860"/>
                </a:lnTo>
                <a:lnTo>
                  <a:pt x="21336" y="30480"/>
                </a:lnTo>
                <a:lnTo>
                  <a:pt x="21336" y="19812"/>
                </a:lnTo>
                <a:lnTo>
                  <a:pt x="10668" y="19812"/>
                </a:lnTo>
                <a:lnTo>
                  <a:pt x="10668" y="15784"/>
                </a:lnTo>
                <a:close/>
              </a:path>
              <a:path extrusionOk="0" h="41275" w="43179">
                <a:moveTo>
                  <a:pt x="27847" y="10668"/>
                </a:moveTo>
                <a:lnTo>
                  <a:pt x="21336" y="10668"/>
                </a:lnTo>
                <a:lnTo>
                  <a:pt x="21336" y="30480"/>
                </a:lnTo>
                <a:lnTo>
                  <a:pt x="25363" y="30480"/>
                </a:lnTo>
                <a:lnTo>
                  <a:pt x="35269" y="19812"/>
                </a:lnTo>
                <a:lnTo>
                  <a:pt x="32004" y="19812"/>
                </a:lnTo>
                <a:lnTo>
                  <a:pt x="27847" y="10668"/>
                </a:lnTo>
                <a:close/>
              </a:path>
              <a:path extrusionOk="0" h="41275" w="43179">
                <a:moveTo>
                  <a:pt x="24384" y="3048"/>
                </a:moveTo>
                <a:lnTo>
                  <a:pt x="10668" y="15784"/>
                </a:lnTo>
                <a:lnTo>
                  <a:pt x="10668" y="19812"/>
                </a:lnTo>
                <a:lnTo>
                  <a:pt x="21336" y="19812"/>
                </a:lnTo>
                <a:lnTo>
                  <a:pt x="21336" y="10668"/>
                </a:lnTo>
                <a:lnTo>
                  <a:pt x="27847" y="10668"/>
                </a:lnTo>
                <a:lnTo>
                  <a:pt x="24384" y="3048"/>
                </a:lnTo>
                <a:close/>
              </a:path>
              <a:path extrusionOk="0" h="41275" w="43179">
                <a:moveTo>
                  <a:pt x="40132" y="3048"/>
                </a:moveTo>
                <a:lnTo>
                  <a:pt x="24384" y="3048"/>
                </a:lnTo>
                <a:lnTo>
                  <a:pt x="32004" y="19812"/>
                </a:lnTo>
                <a:lnTo>
                  <a:pt x="35269" y="19812"/>
                </a:lnTo>
                <a:lnTo>
                  <a:pt x="38100" y="16763"/>
                </a:lnTo>
                <a:lnTo>
                  <a:pt x="41148" y="13716"/>
                </a:lnTo>
                <a:lnTo>
                  <a:pt x="42672" y="9143"/>
                </a:lnTo>
                <a:lnTo>
                  <a:pt x="41148" y="6096"/>
                </a:lnTo>
                <a:lnTo>
                  <a:pt x="40132" y="3048"/>
                </a:lnTo>
                <a:close/>
              </a:path>
              <a:path extrusionOk="0" h="41275" w="43179">
                <a:moveTo>
                  <a:pt x="35052" y="0"/>
                </a:moveTo>
                <a:lnTo>
                  <a:pt x="10668" y="0"/>
                </a:lnTo>
                <a:lnTo>
                  <a:pt x="10668" y="15784"/>
                </a:lnTo>
                <a:lnTo>
                  <a:pt x="24384" y="3048"/>
                </a:lnTo>
                <a:lnTo>
                  <a:pt x="40132" y="3048"/>
                </a:lnTo>
                <a:lnTo>
                  <a:pt x="39624" y="1524"/>
                </a:lnTo>
                <a:lnTo>
                  <a:pt x="350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2" name="Google Shape;1202;p50"/>
          <p:cNvSpPr/>
          <p:nvPr/>
        </p:nvSpPr>
        <p:spPr>
          <a:xfrm>
            <a:off x="6591300" y="4208462"/>
            <a:ext cx="42862" cy="39687"/>
          </a:xfrm>
          <a:custGeom>
            <a:rect b="b" l="l" r="r" t="t"/>
            <a:pathLst>
              <a:path extrusionOk="0" h="40004" w="43179">
                <a:moveTo>
                  <a:pt x="42672" y="0"/>
                </a:moveTo>
                <a:lnTo>
                  <a:pt x="0" y="0"/>
                </a:lnTo>
                <a:lnTo>
                  <a:pt x="0" y="39624"/>
                </a:lnTo>
                <a:lnTo>
                  <a:pt x="42672" y="39624"/>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3" name="Google Shape;1203;p50"/>
          <p:cNvSpPr/>
          <p:nvPr/>
        </p:nvSpPr>
        <p:spPr>
          <a:xfrm>
            <a:off x="6591300" y="4206875"/>
            <a:ext cx="42862" cy="41275"/>
          </a:xfrm>
          <a:custGeom>
            <a:rect b="b" l="l" r="r" t="t"/>
            <a:pathLst>
              <a:path extrusionOk="0" h="41275" w="43179">
                <a:moveTo>
                  <a:pt x="0" y="39624"/>
                </a:moveTo>
                <a:lnTo>
                  <a:pt x="0" y="41148"/>
                </a:lnTo>
                <a:lnTo>
                  <a:pt x="1524" y="41148"/>
                </a:lnTo>
                <a:lnTo>
                  <a:pt x="0" y="39624"/>
                </a:lnTo>
                <a:close/>
              </a:path>
              <a:path extrusionOk="0" h="41275" w="43179">
                <a:moveTo>
                  <a:pt x="1524" y="19812"/>
                </a:moveTo>
                <a:lnTo>
                  <a:pt x="0" y="21336"/>
                </a:lnTo>
                <a:lnTo>
                  <a:pt x="0" y="39624"/>
                </a:lnTo>
                <a:lnTo>
                  <a:pt x="1524" y="41148"/>
                </a:lnTo>
                <a:lnTo>
                  <a:pt x="1524" y="19812"/>
                </a:lnTo>
                <a:close/>
              </a:path>
              <a:path extrusionOk="0" h="41275" w="43179">
                <a:moveTo>
                  <a:pt x="41148" y="39624"/>
                </a:moveTo>
                <a:lnTo>
                  <a:pt x="1524" y="39624"/>
                </a:lnTo>
                <a:lnTo>
                  <a:pt x="1524" y="41148"/>
                </a:lnTo>
                <a:lnTo>
                  <a:pt x="41148" y="41148"/>
                </a:lnTo>
                <a:lnTo>
                  <a:pt x="41148" y="39624"/>
                </a:lnTo>
                <a:close/>
              </a:path>
              <a:path extrusionOk="0" h="41275" w="43179">
                <a:moveTo>
                  <a:pt x="42672" y="1524"/>
                </a:moveTo>
                <a:lnTo>
                  <a:pt x="41148" y="1524"/>
                </a:lnTo>
                <a:lnTo>
                  <a:pt x="41148" y="41148"/>
                </a:lnTo>
                <a:lnTo>
                  <a:pt x="42672" y="39624"/>
                </a:lnTo>
                <a:lnTo>
                  <a:pt x="42672" y="1524"/>
                </a:lnTo>
                <a:close/>
              </a:path>
              <a:path extrusionOk="0" h="41275" w="43179">
                <a:moveTo>
                  <a:pt x="42672" y="39624"/>
                </a:moveTo>
                <a:lnTo>
                  <a:pt x="41148" y="41148"/>
                </a:lnTo>
                <a:lnTo>
                  <a:pt x="42672" y="41148"/>
                </a:lnTo>
                <a:lnTo>
                  <a:pt x="42672" y="39624"/>
                </a:lnTo>
                <a:close/>
              </a:path>
              <a:path extrusionOk="0" h="41275" w="43179">
                <a:moveTo>
                  <a:pt x="42672" y="0"/>
                </a:moveTo>
                <a:lnTo>
                  <a:pt x="0" y="0"/>
                </a:lnTo>
                <a:lnTo>
                  <a:pt x="0" y="21336"/>
                </a:lnTo>
                <a:lnTo>
                  <a:pt x="1524" y="19812"/>
                </a:lnTo>
                <a:lnTo>
                  <a:pt x="1524" y="1524"/>
                </a:lnTo>
                <a:lnTo>
                  <a:pt x="42672" y="1524"/>
                </a:lnTo>
                <a:lnTo>
                  <a:pt x="42672" y="0"/>
                </a:lnTo>
                <a:close/>
              </a:path>
              <a:path extrusionOk="0" h="41275" w="43179">
                <a:moveTo>
                  <a:pt x="21336" y="19812"/>
                </a:moveTo>
                <a:lnTo>
                  <a:pt x="1524" y="19812"/>
                </a:lnTo>
                <a:lnTo>
                  <a:pt x="1524" y="21336"/>
                </a:lnTo>
                <a:lnTo>
                  <a:pt x="21336" y="21336"/>
                </a:lnTo>
                <a:lnTo>
                  <a:pt x="21336" y="19812"/>
                </a:lnTo>
                <a:close/>
              </a:path>
              <a:path extrusionOk="0" h="41275" w="43179">
                <a:moveTo>
                  <a:pt x="22860" y="19812"/>
                </a:moveTo>
                <a:lnTo>
                  <a:pt x="21336" y="19812"/>
                </a:lnTo>
                <a:lnTo>
                  <a:pt x="21336" y="21336"/>
                </a:lnTo>
                <a:lnTo>
                  <a:pt x="22860" y="21336"/>
                </a:lnTo>
                <a:lnTo>
                  <a:pt x="22860" y="1981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4" name="Google Shape;1204;p50"/>
          <p:cNvSpPr/>
          <p:nvPr/>
        </p:nvSpPr>
        <p:spPr>
          <a:xfrm>
            <a:off x="6602412" y="4216400"/>
            <a:ext cx="42862" cy="41275"/>
          </a:xfrm>
          <a:custGeom>
            <a:rect b="b" l="l" r="r" t="t"/>
            <a:pathLst>
              <a:path extrusionOk="0" h="41275" w="43179">
                <a:moveTo>
                  <a:pt x="10668" y="9144"/>
                </a:moveTo>
                <a:lnTo>
                  <a:pt x="0" y="9144"/>
                </a:lnTo>
                <a:lnTo>
                  <a:pt x="0" y="35052"/>
                </a:lnTo>
                <a:lnTo>
                  <a:pt x="3048" y="38100"/>
                </a:lnTo>
                <a:lnTo>
                  <a:pt x="6096" y="39624"/>
                </a:lnTo>
                <a:lnTo>
                  <a:pt x="10668" y="41148"/>
                </a:lnTo>
                <a:lnTo>
                  <a:pt x="15240" y="41148"/>
                </a:lnTo>
                <a:lnTo>
                  <a:pt x="18287" y="38100"/>
                </a:lnTo>
                <a:lnTo>
                  <a:pt x="25363" y="30480"/>
                </a:lnTo>
                <a:lnTo>
                  <a:pt x="21336" y="30480"/>
                </a:lnTo>
                <a:lnTo>
                  <a:pt x="3048" y="22860"/>
                </a:lnTo>
                <a:lnTo>
                  <a:pt x="10668" y="15784"/>
                </a:lnTo>
                <a:lnTo>
                  <a:pt x="10668" y="9144"/>
                </a:lnTo>
                <a:close/>
              </a:path>
              <a:path extrusionOk="0" h="41275" w="43179">
                <a:moveTo>
                  <a:pt x="10668" y="15784"/>
                </a:moveTo>
                <a:lnTo>
                  <a:pt x="3048" y="22860"/>
                </a:lnTo>
                <a:lnTo>
                  <a:pt x="21336" y="30480"/>
                </a:lnTo>
                <a:lnTo>
                  <a:pt x="21336" y="19812"/>
                </a:lnTo>
                <a:lnTo>
                  <a:pt x="10668" y="19812"/>
                </a:lnTo>
                <a:lnTo>
                  <a:pt x="10668" y="15784"/>
                </a:lnTo>
                <a:close/>
              </a:path>
              <a:path extrusionOk="0" h="41275" w="43179">
                <a:moveTo>
                  <a:pt x="27154" y="9144"/>
                </a:moveTo>
                <a:lnTo>
                  <a:pt x="21336" y="9144"/>
                </a:lnTo>
                <a:lnTo>
                  <a:pt x="21336" y="30480"/>
                </a:lnTo>
                <a:lnTo>
                  <a:pt x="25363" y="30480"/>
                </a:lnTo>
                <a:lnTo>
                  <a:pt x="35269" y="19812"/>
                </a:lnTo>
                <a:lnTo>
                  <a:pt x="32004" y="19812"/>
                </a:lnTo>
                <a:lnTo>
                  <a:pt x="27154" y="9144"/>
                </a:lnTo>
                <a:close/>
              </a:path>
              <a:path extrusionOk="0" h="41275" w="43179">
                <a:moveTo>
                  <a:pt x="24384" y="3048"/>
                </a:moveTo>
                <a:lnTo>
                  <a:pt x="10668" y="15784"/>
                </a:lnTo>
                <a:lnTo>
                  <a:pt x="10668" y="19812"/>
                </a:lnTo>
                <a:lnTo>
                  <a:pt x="21336" y="19812"/>
                </a:lnTo>
                <a:lnTo>
                  <a:pt x="21336" y="9144"/>
                </a:lnTo>
                <a:lnTo>
                  <a:pt x="27154" y="9144"/>
                </a:lnTo>
                <a:lnTo>
                  <a:pt x="24384" y="3048"/>
                </a:lnTo>
                <a:close/>
              </a:path>
              <a:path extrusionOk="0" h="41275" w="43179">
                <a:moveTo>
                  <a:pt x="40132" y="3048"/>
                </a:moveTo>
                <a:lnTo>
                  <a:pt x="24384" y="3048"/>
                </a:lnTo>
                <a:lnTo>
                  <a:pt x="32004" y="19812"/>
                </a:lnTo>
                <a:lnTo>
                  <a:pt x="35269" y="19812"/>
                </a:lnTo>
                <a:lnTo>
                  <a:pt x="38100" y="16764"/>
                </a:lnTo>
                <a:lnTo>
                  <a:pt x="41148" y="13716"/>
                </a:lnTo>
                <a:lnTo>
                  <a:pt x="42672" y="9144"/>
                </a:lnTo>
                <a:lnTo>
                  <a:pt x="41148" y="6096"/>
                </a:lnTo>
                <a:lnTo>
                  <a:pt x="40132" y="3048"/>
                </a:lnTo>
                <a:close/>
              </a:path>
              <a:path extrusionOk="0" h="41275" w="43179">
                <a:moveTo>
                  <a:pt x="35052" y="0"/>
                </a:moveTo>
                <a:lnTo>
                  <a:pt x="10668" y="0"/>
                </a:lnTo>
                <a:lnTo>
                  <a:pt x="10668" y="15784"/>
                </a:lnTo>
                <a:lnTo>
                  <a:pt x="24384" y="3048"/>
                </a:lnTo>
                <a:lnTo>
                  <a:pt x="40132" y="3048"/>
                </a:lnTo>
                <a:lnTo>
                  <a:pt x="39624" y="1524"/>
                </a:lnTo>
                <a:lnTo>
                  <a:pt x="350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5" name="Google Shape;1205;p50"/>
          <p:cNvSpPr/>
          <p:nvPr/>
        </p:nvSpPr>
        <p:spPr>
          <a:xfrm>
            <a:off x="6591300" y="4127500"/>
            <a:ext cx="42862" cy="39687"/>
          </a:xfrm>
          <a:custGeom>
            <a:rect b="b" l="l" r="r" t="t"/>
            <a:pathLst>
              <a:path extrusionOk="0" h="40004" w="43179">
                <a:moveTo>
                  <a:pt x="42672" y="0"/>
                </a:moveTo>
                <a:lnTo>
                  <a:pt x="0" y="0"/>
                </a:lnTo>
                <a:lnTo>
                  <a:pt x="0" y="39624"/>
                </a:lnTo>
                <a:lnTo>
                  <a:pt x="42672" y="39624"/>
                </a:lnTo>
                <a:lnTo>
                  <a:pt x="426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6" name="Google Shape;1206;p50"/>
          <p:cNvSpPr/>
          <p:nvPr/>
        </p:nvSpPr>
        <p:spPr>
          <a:xfrm>
            <a:off x="6591300" y="4125912"/>
            <a:ext cx="42862" cy="41275"/>
          </a:xfrm>
          <a:custGeom>
            <a:rect b="b" l="l" r="r" t="t"/>
            <a:pathLst>
              <a:path extrusionOk="0" h="41275" w="43179">
                <a:moveTo>
                  <a:pt x="0" y="39624"/>
                </a:moveTo>
                <a:lnTo>
                  <a:pt x="0" y="41148"/>
                </a:lnTo>
                <a:lnTo>
                  <a:pt x="1524" y="41148"/>
                </a:lnTo>
                <a:lnTo>
                  <a:pt x="0" y="39624"/>
                </a:lnTo>
                <a:close/>
              </a:path>
              <a:path extrusionOk="0" h="41275" w="43179">
                <a:moveTo>
                  <a:pt x="1524" y="21336"/>
                </a:moveTo>
                <a:lnTo>
                  <a:pt x="0" y="22860"/>
                </a:lnTo>
                <a:lnTo>
                  <a:pt x="0" y="39624"/>
                </a:lnTo>
                <a:lnTo>
                  <a:pt x="1524" y="41148"/>
                </a:lnTo>
                <a:lnTo>
                  <a:pt x="1524" y="21336"/>
                </a:lnTo>
                <a:close/>
              </a:path>
              <a:path extrusionOk="0" h="41275" w="43179">
                <a:moveTo>
                  <a:pt x="41148" y="39624"/>
                </a:moveTo>
                <a:lnTo>
                  <a:pt x="1524" y="39624"/>
                </a:lnTo>
                <a:lnTo>
                  <a:pt x="1524" y="41148"/>
                </a:lnTo>
                <a:lnTo>
                  <a:pt x="41148" y="41148"/>
                </a:lnTo>
                <a:lnTo>
                  <a:pt x="41148" y="39624"/>
                </a:lnTo>
                <a:close/>
              </a:path>
              <a:path extrusionOk="0" h="41275" w="43179">
                <a:moveTo>
                  <a:pt x="42672" y="1524"/>
                </a:moveTo>
                <a:lnTo>
                  <a:pt x="41148" y="1524"/>
                </a:lnTo>
                <a:lnTo>
                  <a:pt x="41148" y="41148"/>
                </a:lnTo>
                <a:lnTo>
                  <a:pt x="42672" y="39624"/>
                </a:lnTo>
                <a:lnTo>
                  <a:pt x="42672" y="1524"/>
                </a:lnTo>
                <a:close/>
              </a:path>
              <a:path extrusionOk="0" h="41275" w="43179">
                <a:moveTo>
                  <a:pt x="42672" y="39624"/>
                </a:moveTo>
                <a:lnTo>
                  <a:pt x="41148" y="41148"/>
                </a:lnTo>
                <a:lnTo>
                  <a:pt x="42672" y="41148"/>
                </a:lnTo>
                <a:lnTo>
                  <a:pt x="42672" y="39624"/>
                </a:lnTo>
                <a:close/>
              </a:path>
              <a:path extrusionOk="0" h="41275" w="43179">
                <a:moveTo>
                  <a:pt x="42672" y="0"/>
                </a:moveTo>
                <a:lnTo>
                  <a:pt x="0" y="0"/>
                </a:lnTo>
                <a:lnTo>
                  <a:pt x="0" y="22860"/>
                </a:lnTo>
                <a:lnTo>
                  <a:pt x="1524" y="21336"/>
                </a:lnTo>
                <a:lnTo>
                  <a:pt x="1524" y="1524"/>
                </a:lnTo>
                <a:lnTo>
                  <a:pt x="42672" y="1524"/>
                </a:lnTo>
                <a:lnTo>
                  <a:pt x="42672" y="0"/>
                </a:lnTo>
                <a:close/>
              </a:path>
              <a:path extrusionOk="0" h="41275" w="43179">
                <a:moveTo>
                  <a:pt x="21336" y="21336"/>
                </a:moveTo>
                <a:lnTo>
                  <a:pt x="1524" y="21336"/>
                </a:lnTo>
                <a:lnTo>
                  <a:pt x="1524" y="22860"/>
                </a:lnTo>
                <a:lnTo>
                  <a:pt x="21336" y="22860"/>
                </a:lnTo>
                <a:lnTo>
                  <a:pt x="21336" y="21336"/>
                </a:lnTo>
                <a:close/>
              </a:path>
              <a:path extrusionOk="0" h="41275" w="43179">
                <a:moveTo>
                  <a:pt x="22860" y="21336"/>
                </a:moveTo>
                <a:lnTo>
                  <a:pt x="21336" y="21336"/>
                </a:lnTo>
                <a:lnTo>
                  <a:pt x="21336" y="22860"/>
                </a:lnTo>
                <a:lnTo>
                  <a:pt x="22860" y="22860"/>
                </a:lnTo>
                <a:lnTo>
                  <a:pt x="22860" y="2133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7" name="Google Shape;1207;p50"/>
          <p:cNvSpPr/>
          <p:nvPr/>
        </p:nvSpPr>
        <p:spPr>
          <a:xfrm>
            <a:off x="6602412" y="4137025"/>
            <a:ext cx="42862" cy="41275"/>
          </a:xfrm>
          <a:custGeom>
            <a:rect b="b" l="l" r="r" t="t"/>
            <a:pathLst>
              <a:path extrusionOk="0" h="40004" w="43179">
                <a:moveTo>
                  <a:pt x="10668" y="9144"/>
                </a:moveTo>
                <a:lnTo>
                  <a:pt x="0" y="9144"/>
                </a:lnTo>
                <a:lnTo>
                  <a:pt x="0" y="33528"/>
                </a:lnTo>
                <a:lnTo>
                  <a:pt x="3048" y="36576"/>
                </a:lnTo>
                <a:lnTo>
                  <a:pt x="6096" y="38100"/>
                </a:lnTo>
                <a:lnTo>
                  <a:pt x="10668" y="39624"/>
                </a:lnTo>
                <a:lnTo>
                  <a:pt x="15240" y="39624"/>
                </a:lnTo>
                <a:lnTo>
                  <a:pt x="25908" y="28956"/>
                </a:lnTo>
                <a:lnTo>
                  <a:pt x="21336" y="28956"/>
                </a:lnTo>
                <a:lnTo>
                  <a:pt x="3048" y="21336"/>
                </a:lnTo>
                <a:lnTo>
                  <a:pt x="10668" y="14260"/>
                </a:lnTo>
                <a:lnTo>
                  <a:pt x="10668" y="9144"/>
                </a:lnTo>
                <a:close/>
              </a:path>
              <a:path extrusionOk="0" h="40004" w="43179">
                <a:moveTo>
                  <a:pt x="10668" y="14260"/>
                </a:moveTo>
                <a:lnTo>
                  <a:pt x="3048" y="21336"/>
                </a:lnTo>
                <a:lnTo>
                  <a:pt x="21336" y="28956"/>
                </a:lnTo>
                <a:lnTo>
                  <a:pt x="21336" y="19812"/>
                </a:lnTo>
                <a:lnTo>
                  <a:pt x="10668" y="19812"/>
                </a:lnTo>
                <a:lnTo>
                  <a:pt x="10668" y="14260"/>
                </a:lnTo>
                <a:close/>
              </a:path>
              <a:path extrusionOk="0" h="40004" w="43179">
                <a:moveTo>
                  <a:pt x="27559" y="9144"/>
                </a:moveTo>
                <a:lnTo>
                  <a:pt x="21336" y="9144"/>
                </a:lnTo>
                <a:lnTo>
                  <a:pt x="21336" y="28956"/>
                </a:lnTo>
                <a:lnTo>
                  <a:pt x="25908" y="28956"/>
                </a:lnTo>
                <a:lnTo>
                  <a:pt x="35052" y="19812"/>
                </a:lnTo>
                <a:lnTo>
                  <a:pt x="32004" y="19812"/>
                </a:lnTo>
                <a:lnTo>
                  <a:pt x="27559" y="9144"/>
                </a:lnTo>
                <a:close/>
              </a:path>
              <a:path extrusionOk="0" h="40004" w="43179">
                <a:moveTo>
                  <a:pt x="24384" y="1524"/>
                </a:moveTo>
                <a:lnTo>
                  <a:pt x="10668" y="14260"/>
                </a:lnTo>
                <a:lnTo>
                  <a:pt x="10668" y="19812"/>
                </a:lnTo>
                <a:lnTo>
                  <a:pt x="21336" y="19812"/>
                </a:lnTo>
                <a:lnTo>
                  <a:pt x="21336" y="9144"/>
                </a:lnTo>
                <a:lnTo>
                  <a:pt x="27559" y="9144"/>
                </a:lnTo>
                <a:lnTo>
                  <a:pt x="24384" y="1524"/>
                </a:lnTo>
                <a:close/>
              </a:path>
              <a:path extrusionOk="0" h="40004" w="43179">
                <a:moveTo>
                  <a:pt x="39624" y="1524"/>
                </a:moveTo>
                <a:lnTo>
                  <a:pt x="24384" y="1524"/>
                </a:lnTo>
                <a:lnTo>
                  <a:pt x="32004" y="19812"/>
                </a:lnTo>
                <a:lnTo>
                  <a:pt x="35052" y="19812"/>
                </a:lnTo>
                <a:lnTo>
                  <a:pt x="41148" y="13716"/>
                </a:lnTo>
                <a:lnTo>
                  <a:pt x="42672" y="9144"/>
                </a:lnTo>
                <a:lnTo>
                  <a:pt x="41148" y="6096"/>
                </a:lnTo>
                <a:lnTo>
                  <a:pt x="39624" y="1524"/>
                </a:lnTo>
                <a:close/>
              </a:path>
              <a:path extrusionOk="0" h="40004" w="43179">
                <a:moveTo>
                  <a:pt x="35052" y="0"/>
                </a:moveTo>
                <a:lnTo>
                  <a:pt x="10668" y="0"/>
                </a:lnTo>
                <a:lnTo>
                  <a:pt x="10668" y="14260"/>
                </a:lnTo>
                <a:lnTo>
                  <a:pt x="24384" y="1524"/>
                </a:lnTo>
                <a:lnTo>
                  <a:pt x="39624" y="1524"/>
                </a:lnTo>
                <a:lnTo>
                  <a:pt x="350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8" name="Google Shape;1208;p50"/>
          <p:cNvSpPr txBox="1"/>
          <p:nvPr/>
        </p:nvSpPr>
        <p:spPr>
          <a:xfrm>
            <a:off x="5335587" y="5102225"/>
            <a:ext cx="80962" cy="14128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9" name="Google Shape;1209;p50"/>
          <p:cNvSpPr/>
          <p:nvPr/>
        </p:nvSpPr>
        <p:spPr>
          <a:xfrm>
            <a:off x="5367337" y="4608512"/>
            <a:ext cx="0" cy="482600"/>
          </a:xfrm>
          <a:custGeom>
            <a:rect b="b" l="l" r="r" t="t"/>
            <a:pathLst>
              <a:path extrusionOk="0" h="483235" w="120000">
                <a:moveTo>
                  <a:pt x="0" y="0"/>
                </a:moveTo>
                <a:lnTo>
                  <a:pt x="0" y="483107"/>
                </a:lnTo>
              </a:path>
            </a:pathLst>
          </a:custGeom>
          <a:noFill/>
          <a:ln cap="flat" cmpd="sng" w="2132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0" name="Google Shape;1210;p50"/>
          <p:cNvSpPr/>
          <p:nvPr/>
        </p:nvSpPr>
        <p:spPr>
          <a:xfrm>
            <a:off x="5638800" y="5375275"/>
            <a:ext cx="582612" cy="104775"/>
          </a:xfrm>
          <a:custGeom>
            <a:rect b="b" l="l" r="r" t="t"/>
            <a:pathLst>
              <a:path extrusionOk="0" h="104139" w="582295">
                <a:moveTo>
                  <a:pt x="18287" y="57911"/>
                </a:moveTo>
                <a:lnTo>
                  <a:pt x="0" y="94487"/>
                </a:lnTo>
                <a:lnTo>
                  <a:pt x="18287" y="103631"/>
                </a:lnTo>
                <a:lnTo>
                  <a:pt x="38100" y="64007"/>
                </a:lnTo>
                <a:lnTo>
                  <a:pt x="38100" y="62483"/>
                </a:lnTo>
                <a:lnTo>
                  <a:pt x="39624" y="60959"/>
                </a:lnTo>
                <a:lnTo>
                  <a:pt x="39624" y="59435"/>
                </a:lnTo>
                <a:lnTo>
                  <a:pt x="18287" y="59435"/>
                </a:lnTo>
                <a:lnTo>
                  <a:pt x="18287" y="57911"/>
                </a:lnTo>
                <a:close/>
              </a:path>
              <a:path extrusionOk="0" h="104139" w="582295">
                <a:moveTo>
                  <a:pt x="19812" y="54863"/>
                </a:moveTo>
                <a:lnTo>
                  <a:pt x="18287" y="57911"/>
                </a:lnTo>
                <a:lnTo>
                  <a:pt x="18287" y="59435"/>
                </a:lnTo>
                <a:lnTo>
                  <a:pt x="19812" y="54863"/>
                </a:lnTo>
                <a:close/>
              </a:path>
              <a:path extrusionOk="0" h="104139" w="582295">
                <a:moveTo>
                  <a:pt x="39624" y="54863"/>
                </a:moveTo>
                <a:lnTo>
                  <a:pt x="19812" y="54863"/>
                </a:lnTo>
                <a:lnTo>
                  <a:pt x="18287" y="59435"/>
                </a:lnTo>
                <a:lnTo>
                  <a:pt x="39624" y="59435"/>
                </a:lnTo>
                <a:lnTo>
                  <a:pt x="39624" y="54863"/>
                </a:lnTo>
                <a:close/>
              </a:path>
              <a:path extrusionOk="0" h="104139" w="582295">
                <a:moveTo>
                  <a:pt x="562355" y="9143"/>
                </a:moveTo>
                <a:lnTo>
                  <a:pt x="45720" y="9143"/>
                </a:lnTo>
                <a:lnTo>
                  <a:pt x="44196" y="10667"/>
                </a:lnTo>
                <a:lnTo>
                  <a:pt x="41148" y="12191"/>
                </a:lnTo>
                <a:lnTo>
                  <a:pt x="19812" y="33527"/>
                </a:lnTo>
                <a:lnTo>
                  <a:pt x="18287" y="36575"/>
                </a:lnTo>
                <a:lnTo>
                  <a:pt x="18287" y="57911"/>
                </a:lnTo>
                <a:lnTo>
                  <a:pt x="19812" y="54863"/>
                </a:lnTo>
                <a:lnTo>
                  <a:pt x="39624" y="54863"/>
                </a:lnTo>
                <a:lnTo>
                  <a:pt x="39624" y="47243"/>
                </a:lnTo>
                <a:lnTo>
                  <a:pt x="36575" y="47243"/>
                </a:lnTo>
                <a:lnTo>
                  <a:pt x="39624" y="39623"/>
                </a:lnTo>
                <a:lnTo>
                  <a:pt x="43651" y="39623"/>
                </a:lnTo>
                <a:lnTo>
                  <a:pt x="53557" y="28955"/>
                </a:lnTo>
                <a:lnTo>
                  <a:pt x="48767" y="28955"/>
                </a:lnTo>
                <a:lnTo>
                  <a:pt x="56387" y="25907"/>
                </a:lnTo>
                <a:lnTo>
                  <a:pt x="580643" y="25907"/>
                </a:lnTo>
                <a:lnTo>
                  <a:pt x="582167" y="24383"/>
                </a:lnTo>
                <a:lnTo>
                  <a:pt x="582167" y="19811"/>
                </a:lnTo>
                <a:lnTo>
                  <a:pt x="562355" y="19811"/>
                </a:lnTo>
                <a:lnTo>
                  <a:pt x="562355" y="9143"/>
                </a:lnTo>
                <a:close/>
              </a:path>
              <a:path extrusionOk="0" h="104139" w="582295">
                <a:moveTo>
                  <a:pt x="39624" y="39623"/>
                </a:moveTo>
                <a:lnTo>
                  <a:pt x="36575" y="47243"/>
                </a:lnTo>
                <a:lnTo>
                  <a:pt x="39624" y="43961"/>
                </a:lnTo>
                <a:lnTo>
                  <a:pt x="39624" y="39623"/>
                </a:lnTo>
                <a:close/>
              </a:path>
              <a:path extrusionOk="0" h="104139" w="582295">
                <a:moveTo>
                  <a:pt x="39624" y="43961"/>
                </a:moveTo>
                <a:lnTo>
                  <a:pt x="36575" y="47243"/>
                </a:lnTo>
                <a:lnTo>
                  <a:pt x="39624" y="47243"/>
                </a:lnTo>
                <a:lnTo>
                  <a:pt x="39624" y="43961"/>
                </a:lnTo>
                <a:close/>
              </a:path>
              <a:path extrusionOk="0" h="104139" w="582295">
                <a:moveTo>
                  <a:pt x="43651" y="39623"/>
                </a:moveTo>
                <a:lnTo>
                  <a:pt x="39624" y="39623"/>
                </a:lnTo>
                <a:lnTo>
                  <a:pt x="39624" y="43961"/>
                </a:lnTo>
                <a:lnTo>
                  <a:pt x="43651" y="39623"/>
                </a:lnTo>
                <a:close/>
              </a:path>
              <a:path extrusionOk="0" h="104139" w="582295">
                <a:moveTo>
                  <a:pt x="56387" y="25907"/>
                </a:moveTo>
                <a:lnTo>
                  <a:pt x="48767" y="28955"/>
                </a:lnTo>
                <a:lnTo>
                  <a:pt x="53557" y="28955"/>
                </a:lnTo>
                <a:lnTo>
                  <a:pt x="56387" y="25907"/>
                </a:lnTo>
                <a:close/>
              </a:path>
              <a:path extrusionOk="0" h="104139" w="582295">
                <a:moveTo>
                  <a:pt x="580643" y="25907"/>
                </a:moveTo>
                <a:lnTo>
                  <a:pt x="56387" y="25907"/>
                </a:lnTo>
                <a:lnTo>
                  <a:pt x="53557" y="28955"/>
                </a:lnTo>
                <a:lnTo>
                  <a:pt x="577596" y="28955"/>
                </a:lnTo>
                <a:lnTo>
                  <a:pt x="580643" y="25907"/>
                </a:lnTo>
                <a:close/>
              </a:path>
              <a:path extrusionOk="0" h="104139" w="582295">
                <a:moveTo>
                  <a:pt x="582167" y="0"/>
                </a:moveTo>
                <a:lnTo>
                  <a:pt x="562355" y="0"/>
                </a:lnTo>
                <a:lnTo>
                  <a:pt x="562355" y="19811"/>
                </a:lnTo>
                <a:lnTo>
                  <a:pt x="571500" y="9143"/>
                </a:lnTo>
                <a:lnTo>
                  <a:pt x="582167" y="9143"/>
                </a:lnTo>
                <a:lnTo>
                  <a:pt x="582167" y="0"/>
                </a:lnTo>
                <a:close/>
              </a:path>
              <a:path extrusionOk="0" h="104139" w="582295">
                <a:moveTo>
                  <a:pt x="582167" y="9143"/>
                </a:moveTo>
                <a:lnTo>
                  <a:pt x="571500" y="9143"/>
                </a:lnTo>
                <a:lnTo>
                  <a:pt x="562355" y="19811"/>
                </a:lnTo>
                <a:lnTo>
                  <a:pt x="582167" y="19811"/>
                </a:lnTo>
                <a:lnTo>
                  <a:pt x="582167" y="9143"/>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1" name="Google Shape;1211;p50"/>
          <p:cNvSpPr/>
          <p:nvPr/>
        </p:nvSpPr>
        <p:spPr>
          <a:xfrm>
            <a:off x="5057775" y="5367337"/>
            <a:ext cx="600075" cy="112712"/>
          </a:xfrm>
          <a:custGeom>
            <a:rect b="b" l="l" r="r" t="t"/>
            <a:pathLst>
              <a:path extrusionOk="0" h="111760" w="599439">
                <a:moveTo>
                  <a:pt x="559308" y="71628"/>
                </a:moveTo>
                <a:lnTo>
                  <a:pt x="580644" y="111252"/>
                </a:lnTo>
                <a:lnTo>
                  <a:pt x="598932" y="102107"/>
                </a:lnTo>
                <a:lnTo>
                  <a:pt x="585216" y="74675"/>
                </a:lnTo>
                <a:lnTo>
                  <a:pt x="562356" y="74675"/>
                </a:lnTo>
                <a:lnTo>
                  <a:pt x="559308" y="71628"/>
                </a:lnTo>
                <a:close/>
              </a:path>
              <a:path extrusionOk="0" h="111760" w="599439">
                <a:moveTo>
                  <a:pt x="539496" y="27431"/>
                </a:moveTo>
                <a:lnTo>
                  <a:pt x="539496" y="51815"/>
                </a:lnTo>
                <a:lnTo>
                  <a:pt x="562356" y="74675"/>
                </a:lnTo>
                <a:lnTo>
                  <a:pt x="585216" y="74675"/>
                </a:lnTo>
                <a:lnTo>
                  <a:pt x="579120" y="62484"/>
                </a:lnTo>
                <a:lnTo>
                  <a:pt x="563880" y="47243"/>
                </a:lnTo>
                <a:lnTo>
                  <a:pt x="559308" y="47243"/>
                </a:lnTo>
                <a:lnTo>
                  <a:pt x="556260" y="39624"/>
                </a:lnTo>
                <a:lnTo>
                  <a:pt x="559308" y="39624"/>
                </a:lnTo>
                <a:lnTo>
                  <a:pt x="559308" y="36575"/>
                </a:lnTo>
                <a:lnTo>
                  <a:pt x="548640" y="36575"/>
                </a:lnTo>
                <a:lnTo>
                  <a:pt x="539496" y="27431"/>
                </a:lnTo>
                <a:close/>
              </a:path>
              <a:path extrusionOk="0" h="111760" w="599439">
                <a:moveTo>
                  <a:pt x="556260" y="39624"/>
                </a:moveTo>
                <a:lnTo>
                  <a:pt x="559308" y="47243"/>
                </a:lnTo>
                <a:lnTo>
                  <a:pt x="559308" y="42672"/>
                </a:lnTo>
                <a:lnTo>
                  <a:pt x="556260" y="39624"/>
                </a:lnTo>
                <a:close/>
              </a:path>
              <a:path extrusionOk="0" h="111760" w="599439">
                <a:moveTo>
                  <a:pt x="559308" y="42672"/>
                </a:moveTo>
                <a:lnTo>
                  <a:pt x="559308" y="47243"/>
                </a:lnTo>
                <a:lnTo>
                  <a:pt x="563880" y="47243"/>
                </a:lnTo>
                <a:lnTo>
                  <a:pt x="559308" y="42672"/>
                </a:lnTo>
                <a:close/>
              </a:path>
              <a:path extrusionOk="0" h="111760" w="599439">
                <a:moveTo>
                  <a:pt x="559308" y="39624"/>
                </a:moveTo>
                <a:lnTo>
                  <a:pt x="556260" y="39624"/>
                </a:lnTo>
                <a:lnTo>
                  <a:pt x="559308" y="42672"/>
                </a:lnTo>
                <a:lnTo>
                  <a:pt x="559308" y="39624"/>
                </a:lnTo>
                <a:close/>
              </a:path>
              <a:path extrusionOk="0" h="111760" w="599439">
                <a:moveTo>
                  <a:pt x="13716" y="0"/>
                </a:moveTo>
                <a:lnTo>
                  <a:pt x="0" y="13715"/>
                </a:lnTo>
                <a:lnTo>
                  <a:pt x="19812" y="33528"/>
                </a:lnTo>
                <a:lnTo>
                  <a:pt x="21336" y="36575"/>
                </a:lnTo>
                <a:lnTo>
                  <a:pt x="539496" y="36575"/>
                </a:lnTo>
                <a:lnTo>
                  <a:pt x="539496" y="27431"/>
                </a:lnTo>
                <a:lnTo>
                  <a:pt x="559308" y="27431"/>
                </a:lnTo>
                <a:lnTo>
                  <a:pt x="559308" y="21335"/>
                </a:lnTo>
                <a:lnTo>
                  <a:pt x="557784" y="19812"/>
                </a:lnTo>
                <a:lnTo>
                  <a:pt x="33528" y="19812"/>
                </a:lnTo>
                <a:lnTo>
                  <a:pt x="27432" y="16763"/>
                </a:lnTo>
                <a:lnTo>
                  <a:pt x="30480" y="16763"/>
                </a:lnTo>
                <a:lnTo>
                  <a:pt x="13716" y="0"/>
                </a:lnTo>
                <a:close/>
              </a:path>
              <a:path extrusionOk="0" h="111760" w="599439">
                <a:moveTo>
                  <a:pt x="559308" y="27431"/>
                </a:moveTo>
                <a:lnTo>
                  <a:pt x="539496" y="27431"/>
                </a:lnTo>
                <a:lnTo>
                  <a:pt x="548640" y="36575"/>
                </a:lnTo>
                <a:lnTo>
                  <a:pt x="559308" y="36575"/>
                </a:lnTo>
                <a:lnTo>
                  <a:pt x="559308" y="27431"/>
                </a:lnTo>
                <a:close/>
              </a:path>
              <a:path extrusionOk="0" h="111760" w="599439">
                <a:moveTo>
                  <a:pt x="30480" y="16763"/>
                </a:moveTo>
                <a:lnTo>
                  <a:pt x="27432" y="16763"/>
                </a:lnTo>
                <a:lnTo>
                  <a:pt x="33528" y="19812"/>
                </a:lnTo>
                <a:lnTo>
                  <a:pt x="30480" y="16763"/>
                </a:lnTo>
                <a:close/>
              </a:path>
              <a:path extrusionOk="0" h="111760" w="599439">
                <a:moveTo>
                  <a:pt x="554736" y="16763"/>
                </a:moveTo>
                <a:lnTo>
                  <a:pt x="30480" y="16763"/>
                </a:lnTo>
                <a:lnTo>
                  <a:pt x="33528" y="19812"/>
                </a:lnTo>
                <a:lnTo>
                  <a:pt x="557784" y="19812"/>
                </a:lnTo>
                <a:lnTo>
                  <a:pt x="554736" y="16763"/>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2" name="Google Shape;1212;p50"/>
          <p:cNvSpPr/>
          <p:nvPr/>
        </p:nvSpPr>
        <p:spPr>
          <a:xfrm>
            <a:off x="4972050" y="2687637"/>
            <a:ext cx="1328737" cy="1931987"/>
          </a:xfrm>
          <a:custGeom>
            <a:rect b="b" l="l" r="r" t="t"/>
            <a:pathLst>
              <a:path extrusionOk="0" h="1931035" w="1327785">
                <a:moveTo>
                  <a:pt x="1327403" y="0"/>
                </a:moveTo>
                <a:lnTo>
                  <a:pt x="0" y="0"/>
                </a:lnTo>
                <a:lnTo>
                  <a:pt x="0" y="1930907"/>
                </a:lnTo>
                <a:lnTo>
                  <a:pt x="1327403" y="1930907"/>
                </a:lnTo>
                <a:lnTo>
                  <a:pt x="1327403" y="1920239"/>
                </a:lnTo>
                <a:lnTo>
                  <a:pt x="21336" y="1920239"/>
                </a:lnTo>
                <a:lnTo>
                  <a:pt x="10667" y="1911095"/>
                </a:lnTo>
                <a:lnTo>
                  <a:pt x="21336" y="1911095"/>
                </a:lnTo>
                <a:lnTo>
                  <a:pt x="21336" y="19812"/>
                </a:lnTo>
                <a:lnTo>
                  <a:pt x="10667" y="19812"/>
                </a:lnTo>
                <a:lnTo>
                  <a:pt x="21336" y="9143"/>
                </a:lnTo>
                <a:lnTo>
                  <a:pt x="1327403" y="9143"/>
                </a:lnTo>
                <a:lnTo>
                  <a:pt x="1327403" y="0"/>
                </a:lnTo>
                <a:close/>
              </a:path>
              <a:path extrusionOk="0" h="1931035" w="1327785">
                <a:moveTo>
                  <a:pt x="21336" y="1911095"/>
                </a:moveTo>
                <a:lnTo>
                  <a:pt x="10667" y="1911095"/>
                </a:lnTo>
                <a:lnTo>
                  <a:pt x="21336" y="1920239"/>
                </a:lnTo>
                <a:lnTo>
                  <a:pt x="21336" y="1911095"/>
                </a:lnTo>
                <a:close/>
              </a:path>
              <a:path extrusionOk="0" h="1931035" w="1327785">
                <a:moveTo>
                  <a:pt x="1307591" y="1911095"/>
                </a:moveTo>
                <a:lnTo>
                  <a:pt x="21336" y="1911095"/>
                </a:lnTo>
                <a:lnTo>
                  <a:pt x="21336" y="1920239"/>
                </a:lnTo>
                <a:lnTo>
                  <a:pt x="1307591" y="1920239"/>
                </a:lnTo>
                <a:lnTo>
                  <a:pt x="1307591" y="1911095"/>
                </a:lnTo>
                <a:close/>
              </a:path>
              <a:path extrusionOk="0" h="1931035" w="1327785">
                <a:moveTo>
                  <a:pt x="1307591" y="9143"/>
                </a:moveTo>
                <a:lnTo>
                  <a:pt x="1307591" y="1920239"/>
                </a:lnTo>
                <a:lnTo>
                  <a:pt x="1318260" y="1911095"/>
                </a:lnTo>
                <a:lnTo>
                  <a:pt x="1327403" y="1911095"/>
                </a:lnTo>
                <a:lnTo>
                  <a:pt x="1327403" y="19812"/>
                </a:lnTo>
                <a:lnTo>
                  <a:pt x="1318260" y="19812"/>
                </a:lnTo>
                <a:lnTo>
                  <a:pt x="1307591" y="9143"/>
                </a:lnTo>
                <a:close/>
              </a:path>
              <a:path extrusionOk="0" h="1931035" w="1327785">
                <a:moveTo>
                  <a:pt x="1327403" y="1911095"/>
                </a:moveTo>
                <a:lnTo>
                  <a:pt x="1318260" y="1911095"/>
                </a:lnTo>
                <a:lnTo>
                  <a:pt x="1307591" y="1920239"/>
                </a:lnTo>
                <a:lnTo>
                  <a:pt x="1327403" y="1920239"/>
                </a:lnTo>
                <a:lnTo>
                  <a:pt x="1327403" y="1911095"/>
                </a:lnTo>
                <a:close/>
              </a:path>
              <a:path extrusionOk="0" h="1931035" w="1327785">
                <a:moveTo>
                  <a:pt x="21336" y="9143"/>
                </a:moveTo>
                <a:lnTo>
                  <a:pt x="10667" y="19812"/>
                </a:lnTo>
                <a:lnTo>
                  <a:pt x="21336" y="19812"/>
                </a:lnTo>
                <a:lnTo>
                  <a:pt x="21336" y="9143"/>
                </a:lnTo>
                <a:close/>
              </a:path>
              <a:path extrusionOk="0" h="1931035" w="1327785">
                <a:moveTo>
                  <a:pt x="1307591" y="9143"/>
                </a:moveTo>
                <a:lnTo>
                  <a:pt x="21336" y="9143"/>
                </a:lnTo>
                <a:lnTo>
                  <a:pt x="21336" y="19812"/>
                </a:lnTo>
                <a:lnTo>
                  <a:pt x="1307591" y="19812"/>
                </a:lnTo>
                <a:lnTo>
                  <a:pt x="1307591" y="9143"/>
                </a:lnTo>
                <a:close/>
              </a:path>
              <a:path extrusionOk="0" h="1931035" w="1327785">
                <a:moveTo>
                  <a:pt x="1327403" y="9143"/>
                </a:moveTo>
                <a:lnTo>
                  <a:pt x="1307591" y="9143"/>
                </a:lnTo>
                <a:lnTo>
                  <a:pt x="1318260" y="19812"/>
                </a:lnTo>
                <a:lnTo>
                  <a:pt x="1327403" y="19812"/>
                </a:lnTo>
                <a:lnTo>
                  <a:pt x="1327403" y="914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51"/>
          <p:cNvSpPr/>
          <p:nvPr/>
        </p:nvSpPr>
        <p:spPr>
          <a:xfrm>
            <a:off x="1524000" y="1143000"/>
            <a:ext cx="8305800" cy="0"/>
          </a:xfrm>
          <a:custGeom>
            <a:rect b="b" l="l" r="r" t="t"/>
            <a:pathLst>
              <a:path extrusionOk="0" h="120000" w="8305800">
                <a:moveTo>
                  <a:pt x="0" y="0"/>
                </a:moveTo>
                <a:lnTo>
                  <a:pt x="830580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8" name="Google Shape;1218;p51"/>
          <p:cNvSpPr txBox="1"/>
          <p:nvPr>
            <p:ph type="title"/>
          </p:nvPr>
        </p:nvSpPr>
        <p:spPr>
          <a:xfrm>
            <a:off x="1603375" y="238125"/>
            <a:ext cx="60055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Detailed Block Description</a:t>
            </a:r>
            <a:endParaRPr/>
          </a:p>
        </p:txBody>
      </p:sp>
      <p:sp>
        <p:nvSpPr>
          <p:cNvPr id="1219" name="Google Shape;1219;p51"/>
          <p:cNvSpPr/>
          <p:nvPr/>
        </p:nvSpPr>
        <p:spPr>
          <a:xfrm>
            <a:off x="6702425" y="5132387"/>
            <a:ext cx="17462" cy="104775"/>
          </a:xfrm>
          <a:custGeom>
            <a:rect b="b" l="l" r="r" t="t"/>
            <a:pathLst>
              <a:path extrusionOk="0" h="104139" w="17145">
                <a:moveTo>
                  <a:pt x="0" y="0"/>
                </a:moveTo>
                <a:lnTo>
                  <a:pt x="16763" y="103631"/>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0" name="Google Shape;1220;p51"/>
          <p:cNvSpPr/>
          <p:nvPr/>
        </p:nvSpPr>
        <p:spPr>
          <a:xfrm>
            <a:off x="6719887" y="5132387"/>
            <a:ext cx="17462" cy="104775"/>
          </a:xfrm>
          <a:custGeom>
            <a:rect b="b" l="l" r="r" t="t"/>
            <a:pathLst>
              <a:path extrusionOk="0" h="104139" w="18414">
                <a:moveTo>
                  <a:pt x="0" y="103631"/>
                </a:moveTo>
                <a:lnTo>
                  <a:pt x="18287"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1" name="Google Shape;1221;p51"/>
          <p:cNvSpPr/>
          <p:nvPr/>
        </p:nvSpPr>
        <p:spPr>
          <a:xfrm>
            <a:off x="6719887" y="5132387"/>
            <a:ext cx="17462" cy="0"/>
          </a:xfrm>
          <a:custGeom>
            <a:rect b="b" l="l" r="r" t="t"/>
            <a:pathLst>
              <a:path extrusionOk="0" h="120000" w="18414">
                <a:moveTo>
                  <a:pt x="18287"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2" name="Google Shape;1222;p51"/>
          <p:cNvSpPr/>
          <p:nvPr/>
        </p:nvSpPr>
        <p:spPr>
          <a:xfrm>
            <a:off x="6702425" y="5132387"/>
            <a:ext cx="17462" cy="0"/>
          </a:xfrm>
          <a:custGeom>
            <a:rect b="b" l="l" r="r" t="t"/>
            <a:pathLst>
              <a:path extrusionOk="0" h="120000" w="17145">
                <a:moveTo>
                  <a:pt x="16763"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3" name="Google Shape;1223;p51"/>
          <p:cNvSpPr/>
          <p:nvPr/>
        </p:nvSpPr>
        <p:spPr>
          <a:xfrm>
            <a:off x="6702425" y="5132387"/>
            <a:ext cx="34925" cy="104775"/>
          </a:xfrm>
          <a:custGeom>
            <a:rect b="b" l="l" r="r" t="t"/>
            <a:pathLst>
              <a:path extrusionOk="0" h="104139" w="35560">
                <a:moveTo>
                  <a:pt x="16764" y="103632"/>
                </a:moveTo>
                <a:lnTo>
                  <a:pt x="0" y="0"/>
                </a:lnTo>
                <a:lnTo>
                  <a:pt x="35052" y="0"/>
                </a:lnTo>
                <a:lnTo>
                  <a:pt x="16764" y="10363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4" name="Google Shape;1224;p51"/>
          <p:cNvSpPr/>
          <p:nvPr/>
        </p:nvSpPr>
        <p:spPr>
          <a:xfrm>
            <a:off x="6702425" y="5132387"/>
            <a:ext cx="34925" cy="104775"/>
          </a:xfrm>
          <a:custGeom>
            <a:rect b="b" l="l" r="r" t="t"/>
            <a:pathLst>
              <a:path extrusionOk="0" h="104139" w="35560">
                <a:moveTo>
                  <a:pt x="0" y="0"/>
                </a:moveTo>
                <a:lnTo>
                  <a:pt x="16763" y="103631"/>
                </a:lnTo>
                <a:lnTo>
                  <a:pt x="35051" y="0"/>
                </a:lnTo>
                <a:lnTo>
                  <a:pt x="16763" y="0"/>
                </a:lnTo>
                <a:lnTo>
                  <a:pt x="0" y="0"/>
                </a:lnTo>
                <a:close/>
              </a:path>
            </a:pathLst>
          </a:custGeom>
          <a:noFill/>
          <a:ln cap="flat" cmpd="sng" w="952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5" name="Google Shape;1225;p51"/>
          <p:cNvSpPr/>
          <p:nvPr/>
        </p:nvSpPr>
        <p:spPr>
          <a:xfrm>
            <a:off x="6719887" y="4768850"/>
            <a:ext cx="0" cy="347662"/>
          </a:xfrm>
          <a:custGeom>
            <a:rect b="b" l="l" r="r" t="t"/>
            <a:pathLst>
              <a:path extrusionOk="0" h="347979" w="120000">
                <a:moveTo>
                  <a:pt x="0" y="347471"/>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6" name="Google Shape;1226;p51"/>
          <p:cNvSpPr/>
          <p:nvPr/>
        </p:nvSpPr>
        <p:spPr>
          <a:xfrm>
            <a:off x="6061075" y="5132387"/>
            <a:ext cx="19050" cy="104775"/>
          </a:xfrm>
          <a:custGeom>
            <a:rect b="b" l="l" r="r" t="t"/>
            <a:pathLst>
              <a:path extrusionOk="0" h="104139" w="18414">
                <a:moveTo>
                  <a:pt x="0" y="0"/>
                </a:moveTo>
                <a:lnTo>
                  <a:pt x="18287" y="103631"/>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7" name="Google Shape;1227;p51"/>
          <p:cNvSpPr/>
          <p:nvPr/>
        </p:nvSpPr>
        <p:spPr>
          <a:xfrm>
            <a:off x="6078537" y="5132387"/>
            <a:ext cx="17462" cy="104775"/>
          </a:xfrm>
          <a:custGeom>
            <a:rect b="b" l="l" r="r" t="t"/>
            <a:pathLst>
              <a:path extrusionOk="0" h="104139" w="17145">
                <a:moveTo>
                  <a:pt x="0" y="103631"/>
                </a:moveTo>
                <a:lnTo>
                  <a:pt x="16763"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8" name="Google Shape;1228;p51"/>
          <p:cNvSpPr/>
          <p:nvPr/>
        </p:nvSpPr>
        <p:spPr>
          <a:xfrm>
            <a:off x="6078537" y="5132387"/>
            <a:ext cx="17462" cy="0"/>
          </a:xfrm>
          <a:custGeom>
            <a:rect b="b" l="l" r="r" t="t"/>
            <a:pathLst>
              <a:path extrusionOk="0" h="120000" w="17145">
                <a:moveTo>
                  <a:pt x="16763"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9" name="Google Shape;1229;p51"/>
          <p:cNvSpPr/>
          <p:nvPr/>
        </p:nvSpPr>
        <p:spPr>
          <a:xfrm>
            <a:off x="6061075" y="5132387"/>
            <a:ext cx="19050" cy="0"/>
          </a:xfrm>
          <a:custGeom>
            <a:rect b="b" l="l" r="r" t="t"/>
            <a:pathLst>
              <a:path extrusionOk="0" h="120000" w="18414">
                <a:moveTo>
                  <a:pt x="18287"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0" name="Google Shape;1230;p51"/>
          <p:cNvSpPr/>
          <p:nvPr/>
        </p:nvSpPr>
        <p:spPr>
          <a:xfrm>
            <a:off x="6061075" y="5132387"/>
            <a:ext cx="34925" cy="104775"/>
          </a:xfrm>
          <a:custGeom>
            <a:rect b="b" l="l" r="r" t="t"/>
            <a:pathLst>
              <a:path extrusionOk="0" h="104139" w="35560">
                <a:moveTo>
                  <a:pt x="18288" y="103632"/>
                </a:moveTo>
                <a:lnTo>
                  <a:pt x="0" y="0"/>
                </a:lnTo>
                <a:lnTo>
                  <a:pt x="35052" y="0"/>
                </a:lnTo>
                <a:lnTo>
                  <a:pt x="18288" y="10363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1" name="Google Shape;1231;p51"/>
          <p:cNvSpPr/>
          <p:nvPr/>
        </p:nvSpPr>
        <p:spPr>
          <a:xfrm>
            <a:off x="6061075" y="5132387"/>
            <a:ext cx="34925" cy="104775"/>
          </a:xfrm>
          <a:custGeom>
            <a:rect b="b" l="l" r="r" t="t"/>
            <a:pathLst>
              <a:path extrusionOk="0" h="104139" w="35560">
                <a:moveTo>
                  <a:pt x="0" y="0"/>
                </a:moveTo>
                <a:lnTo>
                  <a:pt x="18287" y="103631"/>
                </a:lnTo>
                <a:lnTo>
                  <a:pt x="35051" y="0"/>
                </a:lnTo>
                <a:lnTo>
                  <a:pt x="18287" y="0"/>
                </a:lnTo>
                <a:lnTo>
                  <a:pt x="0" y="0"/>
                </a:lnTo>
                <a:close/>
              </a:path>
            </a:pathLst>
          </a:custGeom>
          <a:noFill/>
          <a:ln cap="flat" cmpd="sng" w="952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2" name="Google Shape;1232;p51"/>
          <p:cNvSpPr/>
          <p:nvPr/>
        </p:nvSpPr>
        <p:spPr>
          <a:xfrm>
            <a:off x="6078537" y="4768850"/>
            <a:ext cx="0" cy="347662"/>
          </a:xfrm>
          <a:custGeom>
            <a:rect b="b" l="l" r="r" t="t"/>
            <a:pathLst>
              <a:path extrusionOk="0" h="347979" w="120000">
                <a:moveTo>
                  <a:pt x="0" y="347471"/>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3" name="Google Shape;1233;p51"/>
          <p:cNvSpPr txBox="1"/>
          <p:nvPr/>
        </p:nvSpPr>
        <p:spPr>
          <a:xfrm>
            <a:off x="5827712" y="5124450"/>
            <a:ext cx="69850" cy="1206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4" name="Google Shape;1234;p51"/>
          <p:cNvSpPr/>
          <p:nvPr/>
        </p:nvSpPr>
        <p:spPr>
          <a:xfrm>
            <a:off x="5870575" y="4768850"/>
            <a:ext cx="0" cy="347662"/>
          </a:xfrm>
          <a:custGeom>
            <a:rect b="b" l="l" r="r" t="t"/>
            <a:pathLst>
              <a:path extrusionOk="0" h="347979" w="120000">
                <a:moveTo>
                  <a:pt x="0" y="347471"/>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5" name="Google Shape;1235;p51"/>
          <p:cNvSpPr txBox="1"/>
          <p:nvPr/>
        </p:nvSpPr>
        <p:spPr>
          <a:xfrm>
            <a:off x="7377112" y="3367087"/>
            <a:ext cx="1074737" cy="406400"/>
          </a:xfrm>
          <a:prstGeom prst="rect">
            <a:avLst/>
          </a:prstGeom>
          <a:noFill/>
          <a:ln cap="flat" cmpd="sng" w="17300">
            <a:solidFill>
              <a:srgbClr val="000000"/>
            </a:solidFill>
            <a:prstDash val="solid"/>
            <a:miter lim="800000"/>
            <a:headEnd len="sm" w="sm" type="none"/>
            <a:tailEnd len="sm" w="sm" type="none"/>
          </a:ln>
        </p:spPr>
        <p:txBody>
          <a:bodyPr anchorCtr="0" anchor="t" bIns="0" lIns="0" spcFirstLastPara="1" rIns="0" wrap="square" tIns="97775">
            <a:spAutoFit/>
          </a:bodyPr>
          <a:lstStyle/>
          <a:p>
            <a:pPr indent="-85722" lvl="0" marL="344487"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External  inputs</a:t>
            </a:r>
            <a:endParaRPr b="0" i="0" sz="1400" u="none" cap="none" strike="noStrike">
              <a:solidFill>
                <a:srgbClr val="000000"/>
              </a:solidFill>
              <a:latin typeface="Arial"/>
              <a:ea typeface="Arial"/>
              <a:cs typeface="Arial"/>
              <a:sym typeface="Arial"/>
            </a:endParaRPr>
          </a:p>
        </p:txBody>
      </p:sp>
      <p:sp>
        <p:nvSpPr>
          <p:cNvPr id="1236" name="Google Shape;1236;p51"/>
          <p:cNvSpPr txBox="1"/>
          <p:nvPr/>
        </p:nvSpPr>
        <p:spPr>
          <a:xfrm>
            <a:off x="3987800" y="6332537"/>
            <a:ext cx="4764087" cy="22225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Figure 7.11. Separation of the decoding and encoding functio</a:t>
            </a:r>
            <a:endParaRPr b="0" i="0" sz="1400" u="none" cap="none" strike="noStrike">
              <a:solidFill>
                <a:srgbClr val="000000"/>
              </a:solidFill>
              <a:latin typeface="Arial"/>
              <a:ea typeface="Arial"/>
              <a:cs typeface="Arial"/>
              <a:sym typeface="Arial"/>
            </a:endParaRPr>
          </a:p>
        </p:txBody>
      </p:sp>
      <p:sp>
        <p:nvSpPr>
          <p:cNvPr id="1237" name="Google Shape;1237;p51"/>
          <p:cNvSpPr txBox="1"/>
          <p:nvPr/>
        </p:nvSpPr>
        <p:spPr>
          <a:xfrm>
            <a:off x="5767387" y="3260725"/>
            <a:ext cx="1055687" cy="862012"/>
          </a:xfrm>
          <a:prstGeom prst="rect">
            <a:avLst/>
          </a:prstGeom>
          <a:noFill/>
          <a:ln cap="flat" cmpd="sng" w="17300">
            <a:solidFill>
              <a:srgbClr val="000000"/>
            </a:solidFill>
            <a:prstDash val="solid"/>
            <a:miter lim="800000"/>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Encoder</a:t>
            </a:r>
            <a:endParaRPr b="0" i="0" sz="1400" u="none" cap="none" strike="noStrike">
              <a:solidFill>
                <a:srgbClr val="000000"/>
              </a:solidFill>
              <a:latin typeface="Arial"/>
              <a:ea typeface="Arial"/>
              <a:cs typeface="Arial"/>
              <a:sym typeface="Arial"/>
            </a:endParaRPr>
          </a:p>
        </p:txBody>
      </p:sp>
      <p:sp>
        <p:nvSpPr>
          <p:cNvPr id="1238" name="Google Shape;1238;p51"/>
          <p:cNvSpPr txBox="1"/>
          <p:nvPr/>
        </p:nvSpPr>
        <p:spPr>
          <a:xfrm>
            <a:off x="7051675" y="1292225"/>
            <a:ext cx="433387" cy="20002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1200"/>
              <a:buFont typeface="Arial"/>
              <a:buNone/>
            </a:pPr>
            <a:r>
              <a:rPr b="0" i="0" lang="en-US" sz="1200" u="none" cap="none" strike="noStrike">
                <a:solidFill>
                  <a:srgbClr val="00FFFF"/>
                </a:solidFill>
                <a:latin typeface="Arial"/>
                <a:ea typeface="Arial"/>
                <a:cs typeface="Arial"/>
                <a:sym typeface="Arial"/>
              </a:rPr>
              <a:t>Reset</a:t>
            </a:r>
            <a:endParaRPr b="0" i="0" sz="1400" u="none" cap="none" strike="noStrike">
              <a:solidFill>
                <a:srgbClr val="000000"/>
              </a:solidFill>
              <a:latin typeface="Arial"/>
              <a:ea typeface="Arial"/>
              <a:cs typeface="Arial"/>
              <a:sym typeface="Arial"/>
            </a:endParaRPr>
          </a:p>
        </p:txBody>
      </p:sp>
      <p:sp>
        <p:nvSpPr>
          <p:cNvPr id="1239" name="Google Shape;1239;p51"/>
          <p:cNvSpPr txBox="1"/>
          <p:nvPr/>
        </p:nvSpPr>
        <p:spPr>
          <a:xfrm>
            <a:off x="5303837" y="1204912"/>
            <a:ext cx="330200" cy="20002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CLK</a:t>
            </a:r>
            <a:endParaRPr b="0" i="0" sz="1400" u="none" cap="none" strike="noStrike">
              <a:solidFill>
                <a:srgbClr val="000000"/>
              </a:solidFill>
              <a:latin typeface="Arial"/>
              <a:ea typeface="Arial"/>
              <a:cs typeface="Arial"/>
              <a:sym typeface="Arial"/>
            </a:endParaRPr>
          </a:p>
        </p:txBody>
      </p:sp>
      <p:sp>
        <p:nvSpPr>
          <p:cNvPr id="1240" name="Google Shape;1240;p51"/>
          <p:cNvSpPr txBox="1"/>
          <p:nvPr/>
        </p:nvSpPr>
        <p:spPr>
          <a:xfrm>
            <a:off x="4503737" y="1287462"/>
            <a:ext cx="639762" cy="257175"/>
          </a:xfrm>
          <a:prstGeom prst="rect">
            <a:avLst/>
          </a:prstGeom>
          <a:noFill/>
          <a:ln cap="flat" cmpd="sng" w="17300">
            <a:solidFill>
              <a:srgbClr val="000000"/>
            </a:solidFill>
            <a:prstDash val="solid"/>
            <a:miter lim="800000"/>
            <a:headEnd len="sm" w="sm" type="none"/>
            <a:tailEnd len="sm" w="sm" type="none"/>
          </a:ln>
        </p:spPr>
        <p:txBody>
          <a:bodyPr anchorCtr="0" anchor="t" bIns="0" lIns="0" spcFirstLastPara="1" rIns="0" wrap="square" tIns="71750">
            <a:spAutoFit/>
          </a:bodyPr>
          <a:lstStyle/>
          <a:p>
            <a:pPr indent="0" lvl="0" marL="119062"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Clock</a:t>
            </a:r>
            <a:endParaRPr b="0" i="0" sz="1400" u="none" cap="none" strike="noStrike">
              <a:solidFill>
                <a:srgbClr val="000000"/>
              </a:solidFill>
              <a:latin typeface="Arial"/>
              <a:ea typeface="Arial"/>
              <a:cs typeface="Arial"/>
              <a:sym typeface="Arial"/>
            </a:endParaRPr>
          </a:p>
        </p:txBody>
      </p:sp>
      <p:sp>
        <p:nvSpPr>
          <p:cNvPr id="1241" name="Google Shape;1241;p51"/>
          <p:cNvSpPr txBox="1"/>
          <p:nvPr/>
        </p:nvSpPr>
        <p:spPr>
          <a:xfrm>
            <a:off x="5619750" y="1416050"/>
            <a:ext cx="120650" cy="714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2" name="Google Shape;1242;p51"/>
          <p:cNvSpPr/>
          <p:nvPr/>
        </p:nvSpPr>
        <p:spPr>
          <a:xfrm>
            <a:off x="5143500" y="1443037"/>
            <a:ext cx="485775" cy="0"/>
          </a:xfrm>
          <a:custGeom>
            <a:rect b="b" l="l" r="r" t="t"/>
            <a:pathLst>
              <a:path extrusionOk="0" h="120000" w="485139">
                <a:moveTo>
                  <a:pt x="484631"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3" name="Google Shape;1243;p51"/>
          <p:cNvSpPr txBox="1"/>
          <p:nvPr/>
        </p:nvSpPr>
        <p:spPr>
          <a:xfrm>
            <a:off x="5805487" y="5553075"/>
            <a:ext cx="1057275" cy="20002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1200"/>
              <a:buFont typeface="Arial"/>
              <a:buNone/>
            </a:pPr>
            <a:r>
              <a:rPr b="0" i="0" lang="en-US" sz="1200" u="none" cap="none" strike="noStrike">
                <a:solidFill>
                  <a:srgbClr val="00FFFF"/>
                </a:solidFill>
                <a:latin typeface="Arial"/>
                <a:ea typeface="Arial"/>
                <a:cs typeface="Arial"/>
                <a:sym typeface="Arial"/>
              </a:rPr>
              <a:t>Control signals</a:t>
            </a:r>
            <a:endParaRPr b="0" i="0" sz="1400" u="none" cap="none" strike="noStrike">
              <a:solidFill>
                <a:srgbClr val="000000"/>
              </a:solidFill>
              <a:latin typeface="Arial"/>
              <a:ea typeface="Arial"/>
              <a:cs typeface="Arial"/>
              <a:sym typeface="Arial"/>
            </a:endParaRPr>
          </a:p>
        </p:txBody>
      </p:sp>
      <p:sp>
        <p:nvSpPr>
          <p:cNvPr id="1244" name="Google Shape;1244;p51"/>
          <p:cNvSpPr txBox="1"/>
          <p:nvPr/>
        </p:nvSpPr>
        <p:spPr>
          <a:xfrm>
            <a:off x="3817937" y="3738562"/>
            <a:ext cx="139700" cy="6985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5" name="Google Shape;1245;p51"/>
          <p:cNvSpPr/>
          <p:nvPr/>
        </p:nvSpPr>
        <p:spPr>
          <a:xfrm>
            <a:off x="3429000" y="3763962"/>
            <a:ext cx="398462" cy="0"/>
          </a:xfrm>
          <a:custGeom>
            <a:rect b="b" l="l" r="r" t="t"/>
            <a:pathLst>
              <a:path extrusionOk="0" h="120000" w="398144">
                <a:moveTo>
                  <a:pt x="397763"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6" name="Google Shape;1246;p51"/>
          <p:cNvSpPr txBox="1"/>
          <p:nvPr/>
        </p:nvSpPr>
        <p:spPr>
          <a:xfrm>
            <a:off x="5619750" y="3497262"/>
            <a:ext cx="120650" cy="6826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7" name="Google Shape;1247;p51"/>
          <p:cNvSpPr txBox="1"/>
          <p:nvPr/>
        </p:nvSpPr>
        <p:spPr>
          <a:xfrm>
            <a:off x="5619750" y="3738562"/>
            <a:ext cx="120650" cy="6985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8" name="Google Shape;1248;p51"/>
          <p:cNvSpPr txBox="1"/>
          <p:nvPr/>
        </p:nvSpPr>
        <p:spPr>
          <a:xfrm>
            <a:off x="5443537" y="4999037"/>
            <a:ext cx="311150" cy="201612"/>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1200"/>
              <a:buFont typeface="Arial"/>
              <a:buNone/>
            </a:pPr>
            <a:r>
              <a:rPr b="0" i="0" lang="en-US" sz="1200" u="none" cap="none" strike="noStrike">
                <a:solidFill>
                  <a:srgbClr val="00FFFF"/>
                </a:solidFill>
                <a:latin typeface="Arial"/>
                <a:ea typeface="Arial"/>
                <a:cs typeface="Arial"/>
                <a:sym typeface="Arial"/>
              </a:rPr>
              <a:t>Run</a:t>
            </a:r>
            <a:endParaRPr b="0" i="0" sz="1400" u="none" cap="none" strike="noStrike">
              <a:solidFill>
                <a:srgbClr val="000000"/>
              </a:solidFill>
              <a:latin typeface="Arial"/>
              <a:ea typeface="Arial"/>
              <a:cs typeface="Arial"/>
              <a:sym typeface="Arial"/>
            </a:endParaRPr>
          </a:p>
        </p:txBody>
      </p:sp>
      <p:sp>
        <p:nvSpPr>
          <p:cNvPr id="1249" name="Google Shape;1249;p51"/>
          <p:cNvSpPr txBox="1"/>
          <p:nvPr/>
        </p:nvSpPr>
        <p:spPr>
          <a:xfrm>
            <a:off x="6861175" y="4999037"/>
            <a:ext cx="303212" cy="201612"/>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FFFF"/>
              </a:buClr>
              <a:buSzPts val="1200"/>
              <a:buFont typeface="Arial"/>
              <a:buNone/>
            </a:pPr>
            <a:r>
              <a:rPr b="0" i="0" lang="en-US" sz="1200" u="none" cap="none" strike="noStrike">
                <a:solidFill>
                  <a:srgbClr val="00FFFF"/>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p:txBody>
      </p:sp>
      <p:sp>
        <p:nvSpPr>
          <p:cNvPr id="1250" name="Google Shape;1250;p51"/>
          <p:cNvSpPr txBox="1"/>
          <p:nvPr/>
        </p:nvSpPr>
        <p:spPr>
          <a:xfrm>
            <a:off x="7377112" y="4110037"/>
            <a:ext cx="1074737" cy="446087"/>
          </a:xfrm>
          <a:prstGeom prst="rect">
            <a:avLst/>
          </a:prstGeom>
          <a:noFill/>
          <a:ln cap="flat" cmpd="sng" w="17300">
            <a:solidFill>
              <a:srgbClr val="000000"/>
            </a:solidFill>
            <a:prstDash val="solid"/>
            <a:miter lim="800000"/>
            <a:headEnd len="sm" w="sm" type="none"/>
            <a:tailEnd len="sm" w="sm" type="none"/>
          </a:ln>
        </p:spPr>
        <p:txBody>
          <a:bodyPr anchorCtr="0" anchor="t" bIns="0" lIns="0" spcFirstLastPara="1" rIns="0" wrap="square" tIns="86350">
            <a:spAutoFit/>
          </a:bodyPr>
          <a:lstStyle/>
          <a:p>
            <a:pPr indent="-120647" lvl="0" marL="344487" marR="0" rtl="0" algn="l">
              <a:lnSpc>
                <a:spcPct val="108333"/>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Condition  codes</a:t>
            </a:r>
            <a:endParaRPr b="0" i="0" sz="1400" u="none" cap="none" strike="noStrike">
              <a:solidFill>
                <a:srgbClr val="000000"/>
              </a:solidFill>
              <a:latin typeface="Arial"/>
              <a:ea typeface="Arial"/>
              <a:cs typeface="Arial"/>
              <a:sym typeface="Arial"/>
            </a:endParaRPr>
          </a:p>
        </p:txBody>
      </p:sp>
      <p:sp>
        <p:nvSpPr>
          <p:cNvPr id="1251" name="Google Shape;1251;p51"/>
          <p:cNvSpPr txBox="1"/>
          <p:nvPr/>
        </p:nvSpPr>
        <p:spPr>
          <a:xfrm>
            <a:off x="5749925" y="2292350"/>
            <a:ext cx="1098550" cy="239712"/>
          </a:xfrm>
          <a:prstGeom prst="rect">
            <a:avLst/>
          </a:prstGeom>
          <a:noFill/>
          <a:ln cap="flat" cmpd="sng" w="17300">
            <a:solidFill>
              <a:srgbClr val="000000"/>
            </a:solidFill>
            <a:prstDash val="solid"/>
            <a:miter lim="800000"/>
            <a:headEnd len="sm" w="sm" type="none"/>
            <a:tailEnd len="sm" w="sm" type="none"/>
          </a:ln>
        </p:spPr>
        <p:txBody>
          <a:bodyPr anchorCtr="0" anchor="t" bIns="0" lIns="0" spcFirstLastPara="1" rIns="0" wrap="square" tIns="54600">
            <a:spAutoFit/>
          </a:bodyPr>
          <a:lstStyle/>
          <a:p>
            <a:pPr indent="0" lvl="0" marL="153987"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Step decoder</a:t>
            </a:r>
            <a:endParaRPr b="0" i="0" sz="1400" u="none" cap="none" strike="noStrike">
              <a:solidFill>
                <a:srgbClr val="000000"/>
              </a:solidFill>
              <a:latin typeface="Arial"/>
              <a:ea typeface="Arial"/>
              <a:cs typeface="Arial"/>
              <a:sym typeface="Arial"/>
            </a:endParaRPr>
          </a:p>
        </p:txBody>
      </p:sp>
      <p:sp>
        <p:nvSpPr>
          <p:cNvPr id="1252" name="Google Shape;1252;p51"/>
          <p:cNvSpPr/>
          <p:nvPr/>
        </p:nvSpPr>
        <p:spPr>
          <a:xfrm>
            <a:off x="5627687" y="4491037"/>
            <a:ext cx="104775" cy="19050"/>
          </a:xfrm>
          <a:custGeom>
            <a:rect b="b" l="l" r="r" t="t"/>
            <a:pathLst>
              <a:path extrusionOk="0" h="18414" w="104139">
                <a:moveTo>
                  <a:pt x="0" y="18287"/>
                </a:moveTo>
                <a:lnTo>
                  <a:pt x="103631"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3" name="Google Shape;1253;p51"/>
          <p:cNvSpPr/>
          <p:nvPr/>
        </p:nvSpPr>
        <p:spPr>
          <a:xfrm>
            <a:off x="5627687" y="4475162"/>
            <a:ext cx="104775" cy="15875"/>
          </a:xfrm>
          <a:custGeom>
            <a:rect b="b" l="l" r="r" t="t"/>
            <a:pathLst>
              <a:path extrusionOk="0" h="17145" w="104139">
                <a:moveTo>
                  <a:pt x="103631" y="1676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4" name="Google Shape;1254;p51"/>
          <p:cNvSpPr/>
          <p:nvPr/>
        </p:nvSpPr>
        <p:spPr>
          <a:xfrm>
            <a:off x="5627687" y="4475162"/>
            <a:ext cx="104775" cy="34925"/>
          </a:xfrm>
          <a:custGeom>
            <a:rect b="b" l="l" r="r" t="t"/>
            <a:pathLst>
              <a:path extrusionOk="0" h="35560" w="104139">
                <a:moveTo>
                  <a:pt x="0" y="35052"/>
                </a:moveTo>
                <a:lnTo>
                  <a:pt x="0" y="0"/>
                </a:lnTo>
                <a:lnTo>
                  <a:pt x="103632" y="16764"/>
                </a:lnTo>
                <a:lnTo>
                  <a:pt x="0"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5" name="Google Shape;1255;p51"/>
          <p:cNvSpPr/>
          <p:nvPr/>
        </p:nvSpPr>
        <p:spPr>
          <a:xfrm>
            <a:off x="5627687" y="4475162"/>
            <a:ext cx="104775" cy="34925"/>
          </a:xfrm>
          <a:custGeom>
            <a:rect b="b" l="l" r="r" t="t"/>
            <a:pathLst>
              <a:path extrusionOk="0" h="35560" w="104139">
                <a:moveTo>
                  <a:pt x="0" y="35051"/>
                </a:moveTo>
                <a:lnTo>
                  <a:pt x="103631" y="16763"/>
                </a:lnTo>
                <a:lnTo>
                  <a:pt x="0" y="0"/>
                </a:lnTo>
                <a:lnTo>
                  <a:pt x="0" y="16763"/>
                </a:lnTo>
                <a:lnTo>
                  <a:pt x="0" y="3505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6" name="Google Shape;1256;p51"/>
          <p:cNvSpPr/>
          <p:nvPr/>
        </p:nvSpPr>
        <p:spPr>
          <a:xfrm>
            <a:off x="6719887" y="2603500"/>
            <a:ext cx="0" cy="104775"/>
          </a:xfrm>
          <a:custGeom>
            <a:rect b="b" l="l" r="r" t="t"/>
            <a:pathLst>
              <a:path extrusionOk="0" h="105410" w="120000">
                <a:moveTo>
                  <a:pt x="0" y="105155"/>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7" name="Google Shape;1257;p51"/>
          <p:cNvSpPr/>
          <p:nvPr/>
        </p:nvSpPr>
        <p:spPr>
          <a:xfrm>
            <a:off x="6078537" y="2603500"/>
            <a:ext cx="0" cy="104775"/>
          </a:xfrm>
          <a:custGeom>
            <a:rect b="b" l="l" r="r" t="t"/>
            <a:pathLst>
              <a:path extrusionOk="0" h="105410" w="120000">
                <a:moveTo>
                  <a:pt x="0" y="105155"/>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8" name="Google Shape;1258;p51"/>
          <p:cNvSpPr/>
          <p:nvPr/>
        </p:nvSpPr>
        <p:spPr>
          <a:xfrm>
            <a:off x="5870575" y="2603500"/>
            <a:ext cx="0" cy="104775"/>
          </a:xfrm>
          <a:custGeom>
            <a:rect b="b" l="l" r="r" t="t"/>
            <a:pathLst>
              <a:path extrusionOk="0" h="105410" w="120000">
                <a:moveTo>
                  <a:pt x="0" y="105155"/>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9" name="Google Shape;1259;p51"/>
          <p:cNvSpPr txBox="1"/>
          <p:nvPr/>
        </p:nvSpPr>
        <p:spPr>
          <a:xfrm>
            <a:off x="5749925" y="1320800"/>
            <a:ext cx="1073150" cy="363537"/>
          </a:xfrm>
          <a:prstGeom prst="rect">
            <a:avLst/>
          </a:prstGeom>
          <a:noFill/>
          <a:ln cap="flat" cmpd="sng" w="17300">
            <a:solidFill>
              <a:srgbClr val="000000"/>
            </a:solidFill>
            <a:prstDash val="solid"/>
            <a:miter lim="800000"/>
            <a:headEnd len="sm" w="sm" type="none"/>
            <a:tailEnd len="sm" w="sm" type="none"/>
          </a:ln>
        </p:spPr>
        <p:txBody>
          <a:bodyPr anchorCtr="0" anchor="t" bIns="0" lIns="0" spcFirstLastPara="1" rIns="0" wrap="square" tIns="81900">
            <a:spAutoFit/>
          </a:bodyPr>
          <a:lstStyle/>
          <a:p>
            <a:pPr indent="-157160" lvl="0" marL="328612" marR="0" rtl="0" algn="l">
              <a:lnSpc>
                <a:spcPct val="76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Control step  counter</a:t>
            </a:r>
            <a:endParaRPr b="0" i="0" sz="1400" u="none" cap="none" strike="noStrike">
              <a:solidFill>
                <a:srgbClr val="000000"/>
              </a:solidFill>
              <a:latin typeface="Arial"/>
              <a:ea typeface="Arial"/>
              <a:cs typeface="Arial"/>
              <a:sym typeface="Arial"/>
            </a:endParaRPr>
          </a:p>
        </p:txBody>
      </p:sp>
      <p:sp>
        <p:nvSpPr>
          <p:cNvPr id="1260" name="Google Shape;1260;p51"/>
          <p:cNvSpPr txBox="1"/>
          <p:nvPr/>
        </p:nvSpPr>
        <p:spPr>
          <a:xfrm>
            <a:off x="3013075" y="3367087"/>
            <a:ext cx="415925" cy="758825"/>
          </a:xfrm>
          <a:prstGeom prst="rect">
            <a:avLst/>
          </a:prstGeom>
          <a:noFill/>
          <a:ln cap="flat" cmpd="sng" w="17300">
            <a:solidFill>
              <a:srgbClr val="000000"/>
            </a:solidFill>
            <a:prstDash val="solid"/>
            <a:miter lim="800000"/>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IR</a:t>
            </a:r>
            <a:endParaRPr b="0" i="0" sz="1400" u="none" cap="none" strike="noStrike">
              <a:solidFill>
                <a:srgbClr val="000000"/>
              </a:solidFill>
              <a:latin typeface="Arial"/>
              <a:ea typeface="Arial"/>
              <a:cs typeface="Arial"/>
              <a:sym typeface="Arial"/>
            </a:endParaRPr>
          </a:p>
        </p:txBody>
      </p:sp>
      <p:sp>
        <p:nvSpPr>
          <p:cNvPr id="1261" name="Google Shape;1261;p51"/>
          <p:cNvSpPr txBox="1"/>
          <p:nvPr/>
        </p:nvSpPr>
        <p:spPr>
          <a:xfrm>
            <a:off x="5772150" y="2746375"/>
            <a:ext cx="1035050" cy="201612"/>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a:t>
            </a:r>
            <a:r>
              <a:rPr b="0" baseline="-25000" i="0" lang="en-US" sz="1200" u="none" cap="none" strike="noStrike">
                <a:solidFill>
                  <a:schemeClr val="dk1"/>
                </a:solidFill>
                <a:latin typeface="Arial"/>
                <a:ea typeface="Arial"/>
                <a:cs typeface="Arial"/>
                <a:sym typeface="Arial"/>
              </a:rPr>
              <a:t>1 </a:t>
            </a:r>
            <a:r>
              <a:rPr b="0" i="0" lang="en-US" sz="1200" u="none" cap="none" strike="noStrike">
                <a:solidFill>
                  <a:schemeClr val="dk1"/>
                </a:solidFill>
                <a:latin typeface="Arial"/>
                <a:ea typeface="Arial"/>
                <a:cs typeface="Arial"/>
                <a:sym typeface="Arial"/>
              </a:rPr>
              <a:t>T</a:t>
            </a:r>
            <a:r>
              <a:rPr b="0" baseline="-25000" i="0" lang="en-US" sz="1200" u="none" cap="none" strike="noStrike">
                <a:solidFill>
                  <a:schemeClr val="dk1"/>
                </a:solidFill>
                <a:latin typeface="Arial"/>
                <a:ea typeface="Arial"/>
                <a:cs typeface="Arial"/>
                <a:sym typeface="Arial"/>
              </a:rPr>
              <a:t>2	</a:t>
            </a:r>
            <a:r>
              <a:rPr b="0" i="0" lang="en-US" sz="1200" u="none" cap="none" strike="noStrike">
                <a:solidFill>
                  <a:schemeClr val="dk1"/>
                </a:solidFill>
                <a:latin typeface="Arial"/>
                <a:ea typeface="Arial"/>
                <a:cs typeface="Arial"/>
                <a:sym typeface="Arial"/>
              </a:rPr>
              <a:t>T</a:t>
            </a:r>
            <a:r>
              <a:rPr b="0" baseline="-25000" i="1" lang="en-US" sz="12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62" name="Google Shape;1262;p51"/>
          <p:cNvSpPr txBox="1"/>
          <p:nvPr/>
        </p:nvSpPr>
        <p:spPr>
          <a:xfrm>
            <a:off x="5233987" y="4495800"/>
            <a:ext cx="354012" cy="201612"/>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INS</a:t>
            </a:r>
            <a:r>
              <a:rPr b="0" baseline="-25000" i="1" lang="en-US" sz="1200" u="none" cap="none" strike="noStrike">
                <a:solidFill>
                  <a:schemeClr val="dk1"/>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graphicFrame>
        <p:nvGraphicFramePr>
          <p:cNvPr id="1263" name="Google Shape;1263;p51"/>
          <p:cNvGraphicFramePr/>
          <p:nvPr/>
        </p:nvGraphicFramePr>
        <p:xfrm>
          <a:off x="3956050" y="3357562"/>
          <a:ext cx="3000000" cy="3000000"/>
        </p:xfrm>
        <a:graphic>
          <a:graphicData uri="http://schemas.openxmlformats.org/drawingml/2006/table">
            <a:tbl>
              <a:tblPr>
                <a:noFill/>
                <a:tableStyleId>{98BCB4A6-4271-4D62-B350-92C961688B03}</a:tableStyleId>
              </a:tblPr>
              <a:tblGrid>
                <a:gridCol w="1074725"/>
                <a:gridCol w="588950"/>
              </a:tblGrid>
              <a:tr h="171450">
                <a:tc rowSpan="4">
                  <a:txBody>
                    <a:bodyPr/>
                    <a:lstStyle/>
                    <a:p>
                      <a:pPr indent="0" lvl="0" marL="0" marR="0" rtl="0" algn="l">
                        <a:lnSpc>
                          <a:spcPct val="100000"/>
                        </a:lnSpc>
                        <a:spcBef>
                          <a:spcPts val="0"/>
                        </a:spcBef>
                        <a:spcAft>
                          <a:spcPts val="0"/>
                        </a:spcAft>
                        <a:buClr>
                          <a:schemeClr val="dk1"/>
                        </a:buClr>
                        <a:buSzPts val="1300"/>
                        <a:buFont typeface="Calibri"/>
                        <a:buNone/>
                      </a:pPr>
                      <a:r>
                        <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2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Instruction  decoder</a:t>
                      </a:r>
                      <a:endParaRPr sz="1400" u="none" cap="none" strike="noStrike"/>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r">
                        <a:lnSpc>
                          <a:spcPct val="75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INS</a:t>
                      </a:r>
                      <a:r>
                        <a:rPr b="0" baseline="-25000" i="0" lang="en-US" sz="1200" u="none" cap="none" strike="noStrike">
                          <a:solidFill>
                            <a:schemeClr val="dk1"/>
                          </a:solidFill>
                          <a:latin typeface="Arial"/>
                          <a:ea typeface="Arial"/>
                          <a:cs typeface="Arial"/>
                          <a:sym typeface="Arial"/>
                        </a:rPr>
                        <a:t>1</a:t>
                      </a:r>
                      <a:endParaRPr sz="1400" u="none" cap="none" strike="noStrike"/>
                    </a:p>
                  </a:txBody>
                  <a:tcPr marT="0" marB="0" marR="0" marL="0">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r>
              <a:tr h="225425">
                <a:tc vMerge="1"/>
                <a:tc>
                  <a:txBody>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INS</a:t>
                      </a:r>
                      <a:r>
                        <a:rPr b="0" baseline="-25000" i="0" lang="en-US" sz="1200" u="none" cap="none" strike="noStrike">
                          <a:solidFill>
                            <a:schemeClr val="dk1"/>
                          </a:solidFill>
                          <a:latin typeface="Arial"/>
                          <a:ea typeface="Arial"/>
                          <a:cs typeface="Arial"/>
                          <a:sym typeface="Arial"/>
                        </a:rPr>
                        <a:t>2</a:t>
                      </a:r>
                      <a:endParaRPr sz="1400" u="none" cap="none" strike="noStrike"/>
                    </a:p>
                  </a:txBody>
                  <a:tcPr marT="4450"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27075">
                <a:tc vMerge="1"/>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57150">
                <a:tc vMerge="1"/>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r>
            </a:tbl>
          </a:graphicData>
        </a:graphic>
      </p:graphicFrame>
      <p:sp>
        <p:nvSpPr>
          <p:cNvPr id="1264" name="Google Shape;1264;p51"/>
          <p:cNvSpPr txBox="1"/>
          <p:nvPr/>
        </p:nvSpPr>
        <p:spPr>
          <a:xfrm>
            <a:off x="5827712" y="2144712"/>
            <a:ext cx="69850" cy="12065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5" name="Google Shape;1265;p51"/>
          <p:cNvSpPr/>
          <p:nvPr/>
        </p:nvSpPr>
        <p:spPr>
          <a:xfrm>
            <a:off x="5870575" y="1754187"/>
            <a:ext cx="0" cy="400050"/>
          </a:xfrm>
          <a:custGeom>
            <a:rect b="b" l="l" r="r" t="t"/>
            <a:pathLst>
              <a:path extrusionOk="0" h="399414" w="120000">
                <a:moveTo>
                  <a:pt x="0" y="399287"/>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6" name="Google Shape;1266;p51"/>
          <p:cNvSpPr/>
          <p:nvPr/>
        </p:nvSpPr>
        <p:spPr>
          <a:xfrm>
            <a:off x="6702425" y="2152650"/>
            <a:ext cx="17462" cy="104775"/>
          </a:xfrm>
          <a:custGeom>
            <a:rect b="b" l="l" r="r" t="t"/>
            <a:pathLst>
              <a:path extrusionOk="0" h="104139" w="17145">
                <a:moveTo>
                  <a:pt x="0" y="0"/>
                </a:moveTo>
                <a:lnTo>
                  <a:pt x="16763" y="103631"/>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7" name="Google Shape;1267;p51"/>
          <p:cNvSpPr/>
          <p:nvPr/>
        </p:nvSpPr>
        <p:spPr>
          <a:xfrm>
            <a:off x="6719887" y="2152650"/>
            <a:ext cx="17462" cy="104775"/>
          </a:xfrm>
          <a:custGeom>
            <a:rect b="b" l="l" r="r" t="t"/>
            <a:pathLst>
              <a:path extrusionOk="0" h="104139" w="18414">
                <a:moveTo>
                  <a:pt x="0" y="103631"/>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8" name="Google Shape;1268;p51"/>
          <p:cNvSpPr/>
          <p:nvPr/>
        </p:nvSpPr>
        <p:spPr>
          <a:xfrm>
            <a:off x="6719887" y="2152650"/>
            <a:ext cx="17462" cy="0"/>
          </a:xfrm>
          <a:custGeom>
            <a:rect b="b" l="l" r="r" t="t"/>
            <a:pathLst>
              <a:path extrusionOk="0" h="120000" w="18414">
                <a:moveTo>
                  <a:pt x="18287"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9" name="Google Shape;1269;p51"/>
          <p:cNvSpPr/>
          <p:nvPr/>
        </p:nvSpPr>
        <p:spPr>
          <a:xfrm>
            <a:off x="6702425" y="2152650"/>
            <a:ext cx="17462" cy="0"/>
          </a:xfrm>
          <a:custGeom>
            <a:rect b="b" l="l" r="r" t="t"/>
            <a:pathLst>
              <a:path extrusionOk="0" h="120000" w="17145">
                <a:moveTo>
                  <a:pt x="16763"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0" name="Google Shape;1270;p51"/>
          <p:cNvSpPr/>
          <p:nvPr/>
        </p:nvSpPr>
        <p:spPr>
          <a:xfrm>
            <a:off x="6702425" y="2152650"/>
            <a:ext cx="34925" cy="104775"/>
          </a:xfrm>
          <a:custGeom>
            <a:rect b="b" l="l" r="r" t="t"/>
            <a:pathLst>
              <a:path extrusionOk="0" h="104139" w="35560">
                <a:moveTo>
                  <a:pt x="16764" y="103632"/>
                </a:moveTo>
                <a:lnTo>
                  <a:pt x="0" y="0"/>
                </a:lnTo>
                <a:lnTo>
                  <a:pt x="35052" y="0"/>
                </a:lnTo>
                <a:lnTo>
                  <a:pt x="16764" y="10363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1" name="Google Shape;1271;p51"/>
          <p:cNvSpPr/>
          <p:nvPr/>
        </p:nvSpPr>
        <p:spPr>
          <a:xfrm>
            <a:off x="6702425" y="2152650"/>
            <a:ext cx="34925" cy="104775"/>
          </a:xfrm>
          <a:custGeom>
            <a:rect b="b" l="l" r="r" t="t"/>
            <a:pathLst>
              <a:path extrusionOk="0" h="104139" w="35560">
                <a:moveTo>
                  <a:pt x="0" y="0"/>
                </a:moveTo>
                <a:lnTo>
                  <a:pt x="16763" y="103631"/>
                </a:lnTo>
                <a:lnTo>
                  <a:pt x="35051" y="0"/>
                </a:lnTo>
                <a:lnTo>
                  <a:pt x="16763"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2" name="Google Shape;1272;p51"/>
          <p:cNvSpPr/>
          <p:nvPr/>
        </p:nvSpPr>
        <p:spPr>
          <a:xfrm>
            <a:off x="6719887" y="1754187"/>
            <a:ext cx="0" cy="400050"/>
          </a:xfrm>
          <a:custGeom>
            <a:rect b="b" l="l" r="r" t="t"/>
            <a:pathLst>
              <a:path extrusionOk="0" h="399414" w="120000">
                <a:moveTo>
                  <a:pt x="0" y="399287"/>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3" name="Google Shape;1273;p51"/>
          <p:cNvSpPr/>
          <p:nvPr/>
        </p:nvSpPr>
        <p:spPr>
          <a:xfrm>
            <a:off x="6061075" y="2152650"/>
            <a:ext cx="19050" cy="104775"/>
          </a:xfrm>
          <a:custGeom>
            <a:rect b="b" l="l" r="r" t="t"/>
            <a:pathLst>
              <a:path extrusionOk="0" h="104139" w="18414">
                <a:moveTo>
                  <a:pt x="0" y="0"/>
                </a:moveTo>
                <a:lnTo>
                  <a:pt x="18287" y="103631"/>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4" name="Google Shape;1274;p51"/>
          <p:cNvSpPr/>
          <p:nvPr/>
        </p:nvSpPr>
        <p:spPr>
          <a:xfrm>
            <a:off x="6078537" y="2152650"/>
            <a:ext cx="17462" cy="104775"/>
          </a:xfrm>
          <a:custGeom>
            <a:rect b="b" l="l" r="r" t="t"/>
            <a:pathLst>
              <a:path extrusionOk="0" h="104139" w="17145">
                <a:moveTo>
                  <a:pt x="0" y="103631"/>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5" name="Google Shape;1275;p51"/>
          <p:cNvSpPr/>
          <p:nvPr/>
        </p:nvSpPr>
        <p:spPr>
          <a:xfrm>
            <a:off x="6078537" y="2152650"/>
            <a:ext cx="17462" cy="0"/>
          </a:xfrm>
          <a:custGeom>
            <a:rect b="b" l="l" r="r" t="t"/>
            <a:pathLst>
              <a:path extrusionOk="0" h="120000" w="17145">
                <a:moveTo>
                  <a:pt x="16763"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6" name="Google Shape;1276;p51"/>
          <p:cNvSpPr/>
          <p:nvPr/>
        </p:nvSpPr>
        <p:spPr>
          <a:xfrm>
            <a:off x="6061075" y="2152650"/>
            <a:ext cx="19050" cy="0"/>
          </a:xfrm>
          <a:custGeom>
            <a:rect b="b" l="l" r="r" t="t"/>
            <a:pathLst>
              <a:path extrusionOk="0" h="120000" w="18414">
                <a:moveTo>
                  <a:pt x="18287"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7" name="Google Shape;1277;p51"/>
          <p:cNvSpPr/>
          <p:nvPr/>
        </p:nvSpPr>
        <p:spPr>
          <a:xfrm>
            <a:off x="6061075" y="2152650"/>
            <a:ext cx="34925" cy="104775"/>
          </a:xfrm>
          <a:custGeom>
            <a:rect b="b" l="l" r="r" t="t"/>
            <a:pathLst>
              <a:path extrusionOk="0" h="104139" w="35560">
                <a:moveTo>
                  <a:pt x="18288" y="103632"/>
                </a:moveTo>
                <a:lnTo>
                  <a:pt x="0" y="0"/>
                </a:lnTo>
                <a:lnTo>
                  <a:pt x="35052" y="0"/>
                </a:lnTo>
                <a:lnTo>
                  <a:pt x="18288" y="10363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8" name="Google Shape;1278;p51"/>
          <p:cNvSpPr/>
          <p:nvPr/>
        </p:nvSpPr>
        <p:spPr>
          <a:xfrm>
            <a:off x="6061075" y="2152650"/>
            <a:ext cx="34925" cy="104775"/>
          </a:xfrm>
          <a:custGeom>
            <a:rect b="b" l="l" r="r" t="t"/>
            <a:pathLst>
              <a:path extrusionOk="0" h="104139" w="35560">
                <a:moveTo>
                  <a:pt x="0" y="0"/>
                </a:moveTo>
                <a:lnTo>
                  <a:pt x="18287" y="103631"/>
                </a:lnTo>
                <a:lnTo>
                  <a:pt x="35051" y="0"/>
                </a:lnTo>
                <a:lnTo>
                  <a:pt x="18287"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9" name="Google Shape;1279;p51"/>
          <p:cNvSpPr/>
          <p:nvPr/>
        </p:nvSpPr>
        <p:spPr>
          <a:xfrm>
            <a:off x="6078537" y="1754187"/>
            <a:ext cx="0" cy="400050"/>
          </a:xfrm>
          <a:custGeom>
            <a:rect b="b" l="l" r="r" t="t"/>
            <a:pathLst>
              <a:path extrusionOk="0" h="399414" w="120000">
                <a:moveTo>
                  <a:pt x="0" y="399287"/>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0" name="Google Shape;1280;p51"/>
          <p:cNvSpPr txBox="1"/>
          <p:nvPr/>
        </p:nvSpPr>
        <p:spPr>
          <a:xfrm>
            <a:off x="6850062" y="3497262"/>
            <a:ext cx="120650" cy="6826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1" name="Google Shape;1281;p51"/>
          <p:cNvSpPr/>
          <p:nvPr/>
        </p:nvSpPr>
        <p:spPr>
          <a:xfrm>
            <a:off x="6961187" y="3538537"/>
            <a:ext cx="417512" cy="0"/>
          </a:xfrm>
          <a:custGeom>
            <a:rect b="b" l="l" r="r" t="t"/>
            <a:pathLst>
              <a:path extrusionOk="0" h="120000" w="416560">
                <a:moveTo>
                  <a:pt x="0" y="0"/>
                </a:moveTo>
                <a:lnTo>
                  <a:pt x="416051"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2" name="Google Shape;1282;p51"/>
          <p:cNvSpPr txBox="1"/>
          <p:nvPr/>
        </p:nvSpPr>
        <p:spPr>
          <a:xfrm>
            <a:off x="6850062" y="3390900"/>
            <a:ext cx="120650" cy="6985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3" name="Google Shape;1283;p51"/>
          <p:cNvSpPr/>
          <p:nvPr/>
        </p:nvSpPr>
        <p:spPr>
          <a:xfrm>
            <a:off x="6961187" y="3417887"/>
            <a:ext cx="417512" cy="0"/>
          </a:xfrm>
          <a:custGeom>
            <a:rect b="b" l="l" r="r" t="t"/>
            <a:pathLst>
              <a:path extrusionOk="0" h="120000" w="416560">
                <a:moveTo>
                  <a:pt x="0" y="0"/>
                </a:moveTo>
                <a:lnTo>
                  <a:pt x="416051"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4" name="Google Shape;1284;p51"/>
          <p:cNvSpPr/>
          <p:nvPr/>
        </p:nvSpPr>
        <p:spPr>
          <a:xfrm>
            <a:off x="6858000" y="3832225"/>
            <a:ext cx="104775" cy="19050"/>
          </a:xfrm>
          <a:custGeom>
            <a:rect b="b" l="l" r="r" t="t"/>
            <a:pathLst>
              <a:path extrusionOk="0" h="18414" w="104139">
                <a:moveTo>
                  <a:pt x="103631" y="0"/>
                </a:moveTo>
                <a:lnTo>
                  <a:pt x="0" y="18287"/>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5" name="Google Shape;1285;p51"/>
          <p:cNvSpPr/>
          <p:nvPr/>
        </p:nvSpPr>
        <p:spPr>
          <a:xfrm>
            <a:off x="6858000" y="3851275"/>
            <a:ext cx="104775" cy="17462"/>
          </a:xfrm>
          <a:custGeom>
            <a:rect b="b" l="l" r="r" t="t"/>
            <a:pathLst>
              <a:path extrusionOk="0" h="17145" w="104139">
                <a:moveTo>
                  <a:pt x="0" y="0"/>
                </a:moveTo>
                <a:lnTo>
                  <a:pt x="103631" y="16763"/>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6" name="Google Shape;1286;p51"/>
          <p:cNvSpPr/>
          <p:nvPr/>
        </p:nvSpPr>
        <p:spPr>
          <a:xfrm>
            <a:off x="6953250" y="3851275"/>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7" name="Google Shape;1287;p51"/>
          <p:cNvSpPr/>
          <p:nvPr/>
        </p:nvSpPr>
        <p:spPr>
          <a:xfrm>
            <a:off x="6953250" y="3832225"/>
            <a:ext cx="17462" cy="19050"/>
          </a:xfrm>
          <a:custGeom>
            <a:rect b="b" l="l" r="r" t="t"/>
            <a:pathLst>
              <a:path extrusionOk="0" h="18414" w="17779">
                <a:moveTo>
                  <a:pt x="0" y="18287"/>
                </a:moveTo>
                <a:lnTo>
                  <a:pt x="17321" y="18287"/>
                </a:lnTo>
                <a:lnTo>
                  <a:pt x="17321" y="0"/>
                </a:lnTo>
                <a:lnTo>
                  <a:pt x="0" y="0"/>
                </a:lnTo>
                <a:lnTo>
                  <a:pt x="0" y="1828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8" name="Google Shape;1288;p51"/>
          <p:cNvSpPr/>
          <p:nvPr/>
        </p:nvSpPr>
        <p:spPr>
          <a:xfrm>
            <a:off x="6858000" y="3832225"/>
            <a:ext cx="104775" cy="36512"/>
          </a:xfrm>
          <a:custGeom>
            <a:rect b="b" l="l" r="r" t="t"/>
            <a:pathLst>
              <a:path extrusionOk="0" h="35560" w="104139">
                <a:moveTo>
                  <a:pt x="103632" y="35052"/>
                </a:moveTo>
                <a:lnTo>
                  <a:pt x="0" y="18288"/>
                </a:lnTo>
                <a:lnTo>
                  <a:pt x="103632" y="0"/>
                </a:lnTo>
                <a:lnTo>
                  <a:pt x="103632"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9" name="Google Shape;1289;p51"/>
          <p:cNvSpPr/>
          <p:nvPr/>
        </p:nvSpPr>
        <p:spPr>
          <a:xfrm>
            <a:off x="6858000" y="3832225"/>
            <a:ext cx="104775" cy="36512"/>
          </a:xfrm>
          <a:custGeom>
            <a:rect b="b" l="l" r="r" t="t"/>
            <a:pathLst>
              <a:path extrusionOk="0" h="35560" w="104139">
                <a:moveTo>
                  <a:pt x="103631" y="0"/>
                </a:moveTo>
                <a:lnTo>
                  <a:pt x="0" y="18287"/>
                </a:lnTo>
                <a:lnTo>
                  <a:pt x="103631" y="35051"/>
                </a:lnTo>
                <a:lnTo>
                  <a:pt x="103631" y="18287"/>
                </a:lnTo>
                <a:lnTo>
                  <a:pt x="103631"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0" name="Google Shape;1290;p51"/>
          <p:cNvSpPr/>
          <p:nvPr/>
        </p:nvSpPr>
        <p:spPr>
          <a:xfrm>
            <a:off x="6961187" y="3851275"/>
            <a:ext cx="417512" cy="0"/>
          </a:xfrm>
          <a:custGeom>
            <a:rect b="b" l="l" r="r" t="t"/>
            <a:pathLst>
              <a:path extrusionOk="0" h="120000" w="416560">
                <a:moveTo>
                  <a:pt x="0" y="0"/>
                </a:moveTo>
                <a:lnTo>
                  <a:pt x="416051"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1" name="Google Shape;1291;p51"/>
          <p:cNvSpPr txBox="1"/>
          <p:nvPr/>
        </p:nvSpPr>
        <p:spPr>
          <a:xfrm>
            <a:off x="5827712" y="3036887"/>
            <a:ext cx="69850" cy="215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2" name="Google Shape;1292;p51"/>
          <p:cNvSpPr/>
          <p:nvPr/>
        </p:nvSpPr>
        <p:spPr>
          <a:xfrm>
            <a:off x="6061075" y="3122612"/>
            <a:ext cx="19050" cy="122237"/>
          </a:xfrm>
          <a:custGeom>
            <a:rect b="b" l="l" r="r" t="t"/>
            <a:pathLst>
              <a:path extrusionOk="0" h="121919" w="18414">
                <a:moveTo>
                  <a:pt x="0" y="0"/>
                </a:moveTo>
                <a:lnTo>
                  <a:pt x="18287" y="121919"/>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3" name="Google Shape;1293;p51"/>
          <p:cNvSpPr/>
          <p:nvPr/>
        </p:nvSpPr>
        <p:spPr>
          <a:xfrm>
            <a:off x="6078537" y="3122612"/>
            <a:ext cx="17462" cy="122237"/>
          </a:xfrm>
          <a:custGeom>
            <a:rect b="b" l="l" r="r" t="t"/>
            <a:pathLst>
              <a:path extrusionOk="0" h="121919" w="17145">
                <a:moveTo>
                  <a:pt x="0" y="121919"/>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4" name="Google Shape;1294;p51"/>
          <p:cNvSpPr/>
          <p:nvPr/>
        </p:nvSpPr>
        <p:spPr>
          <a:xfrm>
            <a:off x="6078537" y="3122612"/>
            <a:ext cx="17462" cy="0"/>
          </a:xfrm>
          <a:custGeom>
            <a:rect b="b" l="l" r="r" t="t"/>
            <a:pathLst>
              <a:path extrusionOk="0" h="120000" w="17145">
                <a:moveTo>
                  <a:pt x="16763"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5" name="Google Shape;1295;p51"/>
          <p:cNvSpPr/>
          <p:nvPr/>
        </p:nvSpPr>
        <p:spPr>
          <a:xfrm>
            <a:off x="6061075" y="3122612"/>
            <a:ext cx="19050" cy="0"/>
          </a:xfrm>
          <a:custGeom>
            <a:rect b="b" l="l" r="r" t="t"/>
            <a:pathLst>
              <a:path extrusionOk="0" h="120000" w="18414">
                <a:moveTo>
                  <a:pt x="18287"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6" name="Google Shape;1296;p51"/>
          <p:cNvSpPr/>
          <p:nvPr/>
        </p:nvSpPr>
        <p:spPr>
          <a:xfrm>
            <a:off x="6061075" y="3122612"/>
            <a:ext cx="34925" cy="122237"/>
          </a:xfrm>
          <a:custGeom>
            <a:rect b="b" l="l" r="r" t="t"/>
            <a:pathLst>
              <a:path extrusionOk="0" h="121919" w="35560">
                <a:moveTo>
                  <a:pt x="18288" y="121920"/>
                </a:moveTo>
                <a:lnTo>
                  <a:pt x="0" y="0"/>
                </a:lnTo>
                <a:lnTo>
                  <a:pt x="35052" y="0"/>
                </a:lnTo>
                <a:lnTo>
                  <a:pt x="18288" y="12192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7" name="Google Shape;1297;p51"/>
          <p:cNvSpPr/>
          <p:nvPr/>
        </p:nvSpPr>
        <p:spPr>
          <a:xfrm>
            <a:off x="6061075" y="3122612"/>
            <a:ext cx="34925" cy="122237"/>
          </a:xfrm>
          <a:custGeom>
            <a:rect b="b" l="l" r="r" t="t"/>
            <a:pathLst>
              <a:path extrusionOk="0" h="121919" w="35560">
                <a:moveTo>
                  <a:pt x="0" y="0"/>
                </a:moveTo>
                <a:lnTo>
                  <a:pt x="18287" y="121919"/>
                </a:lnTo>
                <a:lnTo>
                  <a:pt x="35051" y="0"/>
                </a:lnTo>
                <a:lnTo>
                  <a:pt x="18287"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8" name="Google Shape;1298;p51"/>
          <p:cNvSpPr/>
          <p:nvPr/>
        </p:nvSpPr>
        <p:spPr>
          <a:xfrm>
            <a:off x="6078537" y="3036887"/>
            <a:ext cx="0" cy="85725"/>
          </a:xfrm>
          <a:custGeom>
            <a:rect b="b" l="l" r="r" t="t"/>
            <a:pathLst>
              <a:path extrusionOk="0" h="85725" w="120000">
                <a:moveTo>
                  <a:pt x="0" y="8534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9" name="Google Shape;1299;p51"/>
          <p:cNvSpPr/>
          <p:nvPr/>
        </p:nvSpPr>
        <p:spPr>
          <a:xfrm>
            <a:off x="6702425" y="3122612"/>
            <a:ext cx="17462" cy="122237"/>
          </a:xfrm>
          <a:custGeom>
            <a:rect b="b" l="l" r="r" t="t"/>
            <a:pathLst>
              <a:path extrusionOk="0" h="121919" w="17145">
                <a:moveTo>
                  <a:pt x="0" y="0"/>
                </a:moveTo>
                <a:lnTo>
                  <a:pt x="16763" y="121919"/>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0" name="Google Shape;1300;p51"/>
          <p:cNvSpPr/>
          <p:nvPr/>
        </p:nvSpPr>
        <p:spPr>
          <a:xfrm>
            <a:off x="6719887" y="3122612"/>
            <a:ext cx="17462" cy="122237"/>
          </a:xfrm>
          <a:custGeom>
            <a:rect b="b" l="l" r="r" t="t"/>
            <a:pathLst>
              <a:path extrusionOk="0" h="121919" w="18414">
                <a:moveTo>
                  <a:pt x="0" y="121919"/>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1" name="Google Shape;1301;p51"/>
          <p:cNvSpPr/>
          <p:nvPr/>
        </p:nvSpPr>
        <p:spPr>
          <a:xfrm>
            <a:off x="6719887" y="3122612"/>
            <a:ext cx="17462" cy="0"/>
          </a:xfrm>
          <a:custGeom>
            <a:rect b="b" l="l" r="r" t="t"/>
            <a:pathLst>
              <a:path extrusionOk="0" h="120000" w="18414">
                <a:moveTo>
                  <a:pt x="18287"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2" name="Google Shape;1302;p51"/>
          <p:cNvSpPr/>
          <p:nvPr/>
        </p:nvSpPr>
        <p:spPr>
          <a:xfrm>
            <a:off x="6702425" y="3122612"/>
            <a:ext cx="17462" cy="0"/>
          </a:xfrm>
          <a:custGeom>
            <a:rect b="b" l="l" r="r" t="t"/>
            <a:pathLst>
              <a:path extrusionOk="0" h="120000" w="17145">
                <a:moveTo>
                  <a:pt x="16763"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3" name="Google Shape;1303;p51"/>
          <p:cNvSpPr/>
          <p:nvPr/>
        </p:nvSpPr>
        <p:spPr>
          <a:xfrm>
            <a:off x="6702425" y="3122612"/>
            <a:ext cx="34925" cy="122237"/>
          </a:xfrm>
          <a:custGeom>
            <a:rect b="b" l="l" r="r" t="t"/>
            <a:pathLst>
              <a:path extrusionOk="0" h="121919" w="35560">
                <a:moveTo>
                  <a:pt x="16764" y="121920"/>
                </a:moveTo>
                <a:lnTo>
                  <a:pt x="0" y="0"/>
                </a:lnTo>
                <a:lnTo>
                  <a:pt x="35052" y="0"/>
                </a:lnTo>
                <a:lnTo>
                  <a:pt x="16764" y="12192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4" name="Google Shape;1304;p51"/>
          <p:cNvSpPr/>
          <p:nvPr/>
        </p:nvSpPr>
        <p:spPr>
          <a:xfrm>
            <a:off x="6702425" y="3122612"/>
            <a:ext cx="34925" cy="122237"/>
          </a:xfrm>
          <a:custGeom>
            <a:rect b="b" l="l" r="r" t="t"/>
            <a:pathLst>
              <a:path extrusionOk="0" h="121919" w="35560">
                <a:moveTo>
                  <a:pt x="0" y="0"/>
                </a:moveTo>
                <a:lnTo>
                  <a:pt x="16763" y="121919"/>
                </a:lnTo>
                <a:lnTo>
                  <a:pt x="35051" y="0"/>
                </a:lnTo>
                <a:lnTo>
                  <a:pt x="16763"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5" name="Google Shape;1305;p51"/>
          <p:cNvSpPr/>
          <p:nvPr/>
        </p:nvSpPr>
        <p:spPr>
          <a:xfrm>
            <a:off x="6719887" y="3036887"/>
            <a:ext cx="0" cy="85725"/>
          </a:xfrm>
          <a:custGeom>
            <a:rect b="b" l="l" r="r" t="t"/>
            <a:pathLst>
              <a:path extrusionOk="0" h="85725" w="120000">
                <a:moveTo>
                  <a:pt x="0" y="8534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6" name="Google Shape;1306;p51"/>
          <p:cNvSpPr/>
          <p:nvPr/>
        </p:nvSpPr>
        <p:spPr>
          <a:xfrm>
            <a:off x="3827462" y="4491037"/>
            <a:ext cx="120650" cy="19050"/>
          </a:xfrm>
          <a:custGeom>
            <a:rect b="b" l="l" r="r" t="t"/>
            <a:pathLst>
              <a:path extrusionOk="0" h="18414" w="121919">
                <a:moveTo>
                  <a:pt x="0" y="18287"/>
                </a:moveTo>
                <a:lnTo>
                  <a:pt x="121919"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7" name="Google Shape;1307;p51"/>
          <p:cNvSpPr/>
          <p:nvPr/>
        </p:nvSpPr>
        <p:spPr>
          <a:xfrm>
            <a:off x="3827462" y="4475162"/>
            <a:ext cx="120650" cy="15875"/>
          </a:xfrm>
          <a:custGeom>
            <a:rect b="b" l="l" r="r" t="t"/>
            <a:pathLst>
              <a:path extrusionOk="0" h="17145" w="121919">
                <a:moveTo>
                  <a:pt x="121919" y="1676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8" name="Google Shape;1308;p51"/>
          <p:cNvSpPr/>
          <p:nvPr/>
        </p:nvSpPr>
        <p:spPr>
          <a:xfrm>
            <a:off x="3817937" y="4475162"/>
            <a:ext cx="17462" cy="15875"/>
          </a:xfrm>
          <a:custGeom>
            <a:rect b="b" l="l" r="r" t="t"/>
            <a:pathLst>
              <a:path extrusionOk="0" h="17145" w="17780">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9" name="Google Shape;1309;p51"/>
          <p:cNvSpPr/>
          <p:nvPr/>
        </p:nvSpPr>
        <p:spPr>
          <a:xfrm>
            <a:off x="3817937" y="4491037"/>
            <a:ext cx="17462" cy="19050"/>
          </a:xfrm>
          <a:custGeom>
            <a:rect b="b" l="l" r="r" t="t"/>
            <a:pathLst>
              <a:path extrusionOk="0" h="18414" w="17780">
                <a:moveTo>
                  <a:pt x="0" y="18287"/>
                </a:moveTo>
                <a:lnTo>
                  <a:pt x="17321" y="18287"/>
                </a:lnTo>
                <a:lnTo>
                  <a:pt x="17321" y="0"/>
                </a:lnTo>
                <a:lnTo>
                  <a:pt x="0" y="0"/>
                </a:lnTo>
                <a:lnTo>
                  <a:pt x="0" y="1828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0" name="Google Shape;1310;p51"/>
          <p:cNvSpPr/>
          <p:nvPr/>
        </p:nvSpPr>
        <p:spPr>
          <a:xfrm>
            <a:off x="3827462" y="4475162"/>
            <a:ext cx="120650" cy="34925"/>
          </a:xfrm>
          <a:custGeom>
            <a:rect b="b" l="l" r="r" t="t"/>
            <a:pathLst>
              <a:path extrusionOk="0" h="35560" w="121919">
                <a:moveTo>
                  <a:pt x="0" y="35052"/>
                </a:moveTo>
                <a:lnTo>
                  <a:pt x="0" y="0"/>
                </a:lnTo>
                <a:lnTo>
                  <a:pt x="121920" y="16764"/>
                </a:lnTo>
                <a:lnTo>
                  <a:pt x="0"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1" name="Google Shape;1311;p51"/>
          <p:cNvSpPr/>
          <p:nvPr/>
        </p:nvSpPr>
        <p:spPr>
          <a:xfrm>
            <a:off x="3827462" y="4475162"/>
            <a:ext cx="120650" cy="34925"/>
          </a:xfrm>
          <a:custGeom>
            <a:rect b="b" l="l" r="r" t="t"/>
            <a:pathLst>
              <a:path extrusionOk="0" h="35560" w="121919">
                <a:moveTo>
                  <a:pt x="0" y="35051"/>
                </a:moveTo>
                <a:lnTo>
                  <a:pt x="121919" y="16763"/>
                </a:lnTo>
                <a:lnTo>
                  <a:pt x="0" y="0"/>
                </a:lnTo>
                <a:lnTo>
                  <a:pt x="0" y="16763"/>
                </a:lnTo>
                <a:lnTo>
                  <a:pt x="0" y="3505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2" name="Google Shape;1312;p51"/>
          <p:cNvSpPr/>
          <p:nvPr/>
        </p:nvSpPr>
        <p:spPr>
          <a:xfrm>
            <a:off x="3429000" y="4491037"/>
            <a:ext cx="398462" cy="0"/>
          </a:xfrm>
          <a:custGeom>
            <a:rect b="b" l="l" r="r" t="t"/>
            <a:pathLst>
              <a:path extrusionOk="0" h="120000" w="398144">
                <a:moveTo>
                  <a:pt x="397763"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3" name="Google Shape;1313;p51"/>
          <p:cNvSpPr txBox="1"/>
          <p:nvPr/>
        </p:nvSpPr>
        <p:spPr>
          <a:xfrm>
            <a:off x="3817937" y="3497262"/>
            <a:ext cx="139700" cy="6826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4" name="Google Shape;1314;p51"/>
          <p:cNvSpPr/>
          <p:nvPr/>
        </p:nvSpPr>
        <p:spPr>
          <a:xfrm>
            <a:off x="3429000" y="3538537"/>
            <a:ext cx="398462" cy="0"/>
          </a:xfrm>
          <a:custGeom>
            <a:rect b="b" l="l" r="r" t="t"/>
            <a:pathLst>
              <a:path extrusionOk="0" h="120000" w="398144">
                <a:moveTo>
                  <a:pt x="397763" y="0"/>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5" name="Google Shape;1315;p51"/>
          <p:cNvSpPr txBox="1"/>
          <p:nvPr/>
        </p:nvSpPr>
        <p:spPr>
          <a:xfrm>
            <a:off x="6850062" y="4240212"/>
            <a:ext cx="120650" cy="6985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6" name="Google Shape;1316;p51"/>
          <p:cNvSpPr/>
          <p:nvPr/>
        </p:nvSpPr>
        <p:spPr>
          <a:xfrm>
            <a:off x="6961187" y="4284662"/>
            <a:ext cx="417512" cy="0"/>
          </a:xfrm>
          <a:custGeom>
            <a:rect b="b" l="l" r="r" t="t"/>
            <a:pathLst>
              <a:path extrusionOk="0" h="120000" w="416560">
                <a:moveTo>
                  <a:pt x="0" y="0"/>
                </a:moveTo>
                <a:lnTo>
                  <a:pt x="416051"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7" name="Google Shape;1317;p51"/>
          <p:cNvSpPr txBox="1"/>
          <p:nvPr/>
        </p:nvSpPr>
        <p:spPr>
          <a:xfrm>
            <a:off x="6850062" y="4137025"/>
            <a:ext cx="120650" cy="68262"/>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8" name="Google Shape;1318;p51"/>
          <p:cNvSpPr/>
          <p:nvPr/>
        </p:nvSpPr>
        <p:spPr>
          <a:xfrm>
            <a:off x="6961187" y="4162425"/>
            <a:ext cx="417512" cy="0"/>
          </a:xfrm>
          <a:custGeom>
            <a:rect b="b" l="l" r="r" t="t"/>
            <a:pathLst>
              <a:path extrusionOk="0" h="120000" w="416560">
                <a:moveTo>
                  <a:pt x="0" y="0"/>
                </a:moveTo>
                <a:lnTo>
                  <a:pt x="416051"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9" name="Google Shape;1319;p51"/>
          <p:cNvSpPr/>
          <p:nvPr/>
        </p:nvSpPr>
        <p:spPr>
          <a:xfrm>
            <a:off x="6858000" y="4578350"/>
            <a:ext cx="104775" cy="17462"/>
          </a:xfrm>
          <a:custGeom>
            <a:rect b="b" l="l" r="r" t="t"/>
            <a:pathLst>
              <a:path extrusionOk="0" h="18414" w="104139">
                <a:moveTo>
                  <a:pt x="103631" y="0"/>
                </a:moveTo>
                <a:lnTo>
                  <a:pt x="0" y="18287"/>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0" name="Google Shape;1320;p51"/>
          <p:cNvSpPr/>
          <p:nvPr/>
        </p:nvSpPr>
        <p:spPr>
          <a:xfrm>
            <a:off x="6858000" y="4595812"/>
            <a:ext cx="104775" cy="17462"/>
          </a:xfrm>
          <a:custGeom>
            <a:rect b="b" l="l" r="r" t="t"/>
            <a:pathLst>
              <a:path extrusionOk="0" h="17145" w="104139">
                <a:moveTo>
                  <a:pt x="0" y="0"/>
                </a:moveTo>
                <a:lnTo>
                  <a:pt x="103631" y="16763"/>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1" name="Google Shape;1321;p51"/>
          <p:cNvSpPr/>
          <p:nvPr/>
        </p:nvSpPr>
        <p:spPr>
          <a:xfrm>
            <a:off x="6953250" y="4595812"/>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2" name="Google Shape;1322;p51"/>
          <p:cNvSpPr/>
          <p:nvPr/>
        </p:nvSpPr>
        <p:spPr>
          <a:xfrm>
            <a:off x="6953250" y="4578350"/>
            <a:ext cx="17462" cy="17462"/>
          </a:xfrm>
          <a:custGeom>
            <a:rect b="b" l="l" r="r" t="t"/>
            <a:pathLst>
              <a:path extrusionOk="0" h="18414" w="17779">
                <a:moveTo>
                  <a:pt x="0" y="18287"/>
                </a:moveTo>
                <a:lnTo>
                  <a:pt x="17321" y="18287"/>
                </a:lnTo>
                <a:lnTo>
                  <a:pt x="17321" y="0"/>
                </a:lnTo>
                <a:lnTo>
                  <a:pt x="0" y="0"/>
                </a:lnTo>
                <a:lnTo>
                  <a:pt x="0" y="1828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3" name="Google Shape;1323;p51"/>
          <p:cNvSpPr/>
          <p:nvPr/>
        </p:nvSpPr>
        <p:spPr>
          <a:xfrm>
            <a:off x="6858000" y="4578350"/>
            <a:ext cx="104775" cy="34925"/>
          </a:xfrm>
          <a:custGeom>
            <a:rect b="b" l="l" r="r" t="t"/>
            <a:pathLst>
              <a:path extrusionOk="0" h="35560" w="104139">
                <a:moveTo>
                  <a:pt x="103632" y="35052"/>
                </a:moveTo>
                <a:lnTo>
                  <a:pt x="0" y="18288"/>
                </a:lnTo>
                <a:lnTo>
                  <a:pt x="103632" y="0"/>
                </a:lnTo>
                <a:lnTo>
                  <a:pt x="103632"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4" name="Google Shape;1324;p51"/>
          <p:cNvSpPr/>
          <p:nvPr/>
        </p:nvSpPr>
        <p:spPr>
          <a:xfrm>
            <a:off x="6858000" y="4578350"/>
            <a:ext cx="104775" cy="34925"/>
          </a:xfrm>
          <a:custGeom>
            <a:rect b="b" l="l" r="r" t="t"/>
            <a:pathLst>
              <a:path extrusionOk="0" h="35560" w="104139">
                <a:moveTo>
                  <a:pt x="103631" y="0"/>
                </a:moveTo>
                <a:lnTo>
                  <a:pt x="0" y="18287"/>
                </a:lnTo>
                <a:lnTo>
                  <a:pt x="103631" y="35051"/>
                </a:lnTo>
                <a:lnTo>
                  <a:pt x="103631" y="18287"/>
                </a:lnTo>
                <a:lnTo>
                  <a:pt x="103631"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5" name="Google Shape;1325;p51"/>
          <p:cNvSpPr/>
          <p:nvPr/>
        </p:nvSpPr>
        <p:spPr>
          <a:xfrm>
            <a:off x="6961187" y="4595812"/>
            <a:ext cx="417512" cy="0"/>
          </a:xfrm>
          <a:custGeom>
            <a:rect b="b" l="l" r="r" t="t"/>
            <a:pathLst>
              <a:path extrusionOk="0" h="120000" w="416560">
                <a:moveTo>
                  <a:pt x="0" y="0"/>
                </a:moveTo>
                <a:lnTo>
                  <a:pt x="416051"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6" name="Google Shape;1326;p51"/>
          <p:cNvSpPr txBox="1"/>
          <p:nvPr/>
        </p:nvSpPr>
        <p:spPr>
          <a:xfrm>
            <a:off x="5386387" y="1606550"/>
            <a:ext cx="354012" cy="7143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7" name="Google Shape;1327;p51"/>
          <p:cNvSpPr/>
          <p:nvPr/>
        </p:nvSpPr>
        <p:spPr>
          <a:xfrm>
            <a:off x="5386387" y="1633537"/>
            <a:ext cx="0" cy="762000"/>
          </a:xfrm>
          <a:custGeom>
            <a:rect b="b" l="l" r="r" t="t"/>
            <a:pathLst>
              <a:path extrusionOk="0" h="762000" w="120000">
                <a:moveTo>
                  <a:pt x="0" y="0"/>
                </a:moveTo>
                <a:lnTo>
                  <a:pt x="0" y="761999"/>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8" name="Google Shape;1328;p51"/>
          <p:cNvSpPr/>
          <p:nvPr/>
        </p:nvSpPr>
        <p:spPr>
          <a:xfrm>
            <a:off x="2684462" y="2395537"/>
            <a:ext cx="2701925" cy="0"/>
          </a:xfrm>
          <a:custGeom>
            <a:rect b="b" l="l" r="r" t="t"/>
            <a:pathLst>
              <a:path extrusionOk="0" h="120000" w="2702560">
                <a:moveTo>
                  <a:pt x="2702051"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9" name="Google Shape;1329;p51"/>
          <p:cNvSpPr/>
          <p:nvPr/>
        </p:nvSpPr>
        <p:spPr>
          <a:xfrm>
            <a:off x="2684462" y="2395537"/>
            <a:ext cx="0" cy="2859087"/>
          </a:xfrm>
          <a:custGeom>
            <a:rect b="b" l="l" r="r" t="t"/>
            <a:pathLst>
              <a:path extrusionOk="0" h="2859404" w="120000">
                <a:moveTo>
                  <a:pt x="0" y="0"/>
                </a:moveTo>
                <a:lnTo>
                  <a:pt x="0" y="2859023"/>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0" name="Google Shape;1330;p51"/>
          <p:cNvSpPr/>
          <p:nvPr/>
        </p:nvSpPr>
        <p:spPr>
          <a:xfrm>
            <a:off x="2684462" y="5254625"/>
            <a:ext cx="3186112" cy="0"/>
          </a:xfrm>
          <a:custGeom>
            <a:rect b="b" l="l" r="r" t="t"/>
            <a:pathLst>
              <a:path extrusionOk="0" h="120000" w="3187065">
                <a:moveTo>
                  <a:pt x="0" y="0"/>
                </a:moveTo>
                <a:lnTo>
                  <a:pt x="3186683"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1" name="Google Shape;1331;p51"/>
          <p:cNvSpPr txBox="1"/>
          <p:nvPr/>
        </p:nvSpPr>
        <p:spPr>
          <a:xfrm>
            <a:off x="6832600" y="1503362"/>
            <a:ext cx="138112" cy="68262"/>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2" name="Google Shape;1332;p51"/>
          <p:cNvSpPr/>
          <p:nvPr/>
        </p:nvSpPr>
        <p:spPr>
          <a:xfrm>
            <a:off x="6961187" y="1546225"/>
            <a:ext cx="1785937" cy="0"/>
          </a:xfrm>
          <a:custGeom>
            <a:rect b="b" l="l" r="r" t="t"/>
            <a:pathLst>
              <a:path extrusionOk="0" h="120000" w="1784984">
                <a:moveTo>
                  <a:pt x="0" y="0"/>
                </a:moveTo>
                <a:lnTo>
                  <a:pt x="1784603"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3" name="Google Shape;1333;p51"/>
          <p:cNvSpPr/>
          <p:nvPr/>
        </p:nvSpPr>
        <p:spPr>
          <a:xfrm>
            <a:off x="8745537" y="1546225"/>
            <a:ext cx="0" cy="3708400"/>
          </a:xfrm>
          <a:custGeom>
            <a:rect b="b" l="l" r="r" t="t"/>
            <a:pathLst>
              <a:path extrusionOk="0" h="3708400" w="120000">
                <a:moveTo>
                  <a:pt x="0" y="0"/>
                </a:moveTo>
                <a:lnTo>
                  <a:pt x="0" y="3707891"/>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4" name="Google Shape;1334;p51"/>
          <p:cNvSpPr/>
          <p:nvPr/>
        </p:nvSpPr>
        <p:spPr>
          <a:xfrm>
            <a:off x="6719887" y="5254625"/>
            <a:ext cx="2025650" cy="0"/>
          </a:xfrm>
          <a:custGeom>
            <a:rect b="b" l="l" r="r" t="t"/>
            <a:pathLst>
              <a:path extrusionOk="0" h="120000" w="2026920">
                <a:moveTo>
                  <a:pt x="2026919"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5" name="Google Shape;1335;p51"/>
          <p:cNvSpPr/>
          <p:nvPr/>
        </p:nvSpPr>
        <p:spPr>
          <a:xfrm>
            <a:off x="6477000" y="2863850"/>
            <a:ext cx="34925" cy="34925"/>
          </a:xfrm>
          <a:custGeom>
            <a:rect b="b" l="l" r="r" t="t"/>
            <a:pathLst>
              <a:path extrusionOk="0" h="35560" w="35560">
                <a:moveTo>
                  <a:pt x="16764" y="35052"/>
                </a:moveTo>
                <a:lnTo>
                  <a:pt x="0" y="35052"/>
                </a:lnTo>
                <a:lnTo>
                  <a:pt x="0" y="0"/>
                </a:lnTo>
                <a:lnTo>
                  <a:pt x="35052" y="0"/>
                </a:lnTo>
                <a:lnTo>
                  <a:pt x="35052" y="16764"/>
                </a:lnTo>
                <a:lnTo>
                  <a:pt x="16764" y="16764"/>
                </a:lnTo>
                <a:lnTo>
                  <a:pt x="16764" y="35052"/>
                </a:lnTo>
                <a:close/>
              </a:path>
              <a:path extrusionOk="0" h="35560" w="35560">
                <a:moveTo>
                  <a:pt x="35052" y="35052"/>
                </a:moveTo>
                <a:lnTo>
                  <a:pt x="16764" y="35052"/>
                </a:lnTo>
                <a:lnTo>
                  <a:pt x="16764" y="16764"/>
                </a:lnTo>
                <a:lnTo>
                  <a:pt x="35052" y="16764"/>
                </a:lnTo>
                <a:lnTo>
                  <a:pt x="35052"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6" name="Google Shape;1336;p51"/>
          <p:cNvSpPr/>
          <p:nvPr/>
        </p:nvSpPr>
        <p:spPr>
          <a:xfrm>
            <a:off x="6477000" y="2863850"/>
            <a:ext cx="34925" cy="34925"/>
          </a:xfrm>
          <a:custGeom>
            <a:rect b="b" l="l" r="r" t="t"/>
            <a:pathLst>
              <a:path extrusionOk="0" h="35560" w="35560">
                <a:moveTo>
                  <a:pt x="16763" y="16763"/>
                </a:moveTo>
                <a:lnTo>
                  <a:pt x="16763" y="35051"/>
                </a:lnTo>
                <a:lnTo>
                  <a:pt x="35051" y="35051"/>
                </a:lnTo>
                <a:lnTo>
                  <a:pt x="35051" y="16763"/>
                </a:lnTo>
                <a:lnTo>
                  <a:pt x="35051" y="0"/>
                </a:lnTo>
                <a:lnTo>
                  <a:pt x="16763" y="0"/>
                </a:lnTo>
                <a:lnTo>
                  <a:pt x="0" y="0"/>
                </a:lnTo>
                <a:lnTo>
                  <a:pt x="0" y="16763"/>
                </a:lnTo>
                <a:lnTo>
                  <a:pt x="0" y="35051"/>
                </a:lnTo>
                <a:lnTo>
                  <a:pt x="16763" y="35051"/>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7" name="Google Shape;1337;p51"/>
          <p:cNvSpPr/>
          <p:nvPr/>
        </p:nvSpPr>
        <p:spPr>
          <a:xfrm>
            <a:off x="6494462" y="2863850"/>
            <a:ext cx="17462" cy="17462"/>
          </a:xfrm>
          <a:custGeom>
            <a:rect b="b" l="l" r="r" t="t"/>
            <a:pathLst>
              <a:path extrusionOk="0" h="17144"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8" name="Google Shape;1338;p51"/>
          <p:cNvSpPr/>
          <p:nvPr/>
        </p:nvSpPr>
        <p:spPr>
          <a:xfrm>
            <a:off x="6494462" y="2854325"/>
            <a:ext cx="17462" cy="19050"/>
          </a:xfrm>
          <a:custGeom>
            <a:rect b="b" l="l" r="r" t="t"/>
            <a:pathLst>
              <a:path extrusionOk="0" h="17780"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9" name="Google Shape;1339;p51"/>
          <p:cNvSpPr/>
          <p:nvPr/>
        </p:nvSpPr>
        <p:spPr>
          <a:xfrm>
            <a:off x="6494462" y="2854325"/>
            <a:ext cx="0" cy="19050"/>
          </a:xfrm>
          <a:custGeom>
            <a:rect b="b" l="l" r="r" t="t"/>
            <a:pathLst>
              <a:path extrusionOk="0" h="17780"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0" name="Google Shape;1340;p51"/>
          <p:cNvSpPr/>
          <p:nvPr/>
        </p:nvSpPr>
        <p:spPr>
          <a:xfrm>
            <a:off x="6484937" y="2863850"/>
            <a:ext cx="17462" cy="17462"/>
          </a:xfrm>
          <a:custGeom>
            <a:rect b="b" l="l" r="r" t="t"/>
            <a:pathLst>
              <a:path extrusionOk="0" h="17144"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1" name="Google Shape;1341;p51"/>
          <p:cNvSpPr/>
          <p:nvPr/>
        </p:nvSpPr>
        <p:spPr>
          <a:xfrm>
            <a:off x="6373812" y="2863850"/>
            <a:ext cx="34925" cy="34925"/>
          </a:xfrm>
          <a:custGeom>
            <a:rect b="b" l="l" r="r" t="t"/>
            <a:pathLst>
              <a:path extrusionOk="0" h="35560" w="35560">
                <a:moveTo>
                  <a:pt x="16764" y="35052"/>
                </a:moveTo>
                <a:lnTo>
                  <a:pt x="0" y="35052"/>
                </a:lnTo>
                <a:lnTo>
                  <a:pt x="0" y="0"/>
                </a:lnTo>
                <a:lnTo>
                  <a:pt x="35052" y="0"/>
                </a:lnTo>
                <a:lnTo>
                  <a:pt x="35052" y="16764"/>
                </a:lnTo>
                <a:lnTo>
                  <a:pt x="16764" y="16764"/>
                </a:lnTo>
                <a:lnTo>
                  <a:pt x="16764" y="35052"/>
                </a:lnTo>
                <a:close/>
              </a:path>
              <a:path extrusionOk="0" h="35560" w="35560">
                <a:moveTo>
                  <a:pt x="35052" y="35052"/>
                </a:moveTo>
                <a:lnTo>
                  <a:pt x="16764" y="35052"/>
                </a:lnTo>
                <a:lnTo>
                  <a:pt x="16764" y="16764"/>
                </a:lnTo>
                <a:lnTo>
                  <a:pt x="35052" y="16764"/>
                </a:lnTo>
                <a:lnTo>
                  <a:pt x="35052"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2" name="Google Shape;1342;p51"/>
          <p:cNvSpPr/>
          <p:nvPr/>
        </p:nvSpPr>
        <p:spPr>
          <a:xfrm>
            <a:off x="6373812" y="2863850"/>
            <a:ext cx="34925" cy="34925"/>
          </a:xfrm>
          <a:custGeom>
            <a:rect b="b" l="l" r="r" t="t"/>
            <a:pathLst>
              <a:path extrusionOk="0" h="35560" w="35560">
                <a:moveTo>
                  <a:pt x="16763" y="16763"/>
                </a:moveTo>
                <a:lnTo>
                  <a:pt x="16763" y="35051"/>
                </a:lnTo>
                <a:lnTo>
                  <a:pt x="35051" y="35051"/>
                </a:lnTo>
                <a:lnTo>
                  <a:pt x="35051" y="16763"/>
                </a:lnTo>
                <a:lnTo>
                  <a:pt x="35051" y="0"/>
                </a:lnTo>
                <a:lnTo>
                  <a:pt x="16763" y="0"/>
                </a:lnTo>
                <a:lnTo>
                  <a:pt x="0" y="0"/>
                </a:lnTo>
                <a:lnTo>
                  <a:pt x="0" y="16763"/>
                </a:lnTo>
                <a:lnTo>
                  <a:pt x="0" y="35051"/>
                </a:lnTo>
                <a:lnTo>
                  <a:pt x="16763" y="35051"/>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3" name="Google Shape;1343;p51"/>
          <p:cNvSpPr/>
          <p:nvPr/>
        </p:nvSpPr>
        <p:spPr>
          <a:xfrm>
            <a:off x="6389687" y="2863850"/>
            <a:ext cx="19050" cy="17462"/>
          </a:xfrm>
          <a:custGeom>
            <a:rect b="b" l="l" r="r" t="t"/>
            <a:pathLst>
              <a:path extrusionOk="0" h="17144"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4" name="Google Shape;1344;p51"/>
          <p:cNvSpPr/>
          <p:nvPr/>
        </p:nvSpPr>
        <p:spPr>
          <a:xfrm>
            <a:off x="6389687" y="2854325"/>
            <a:ext cx="19050" cy="19050"/>
          </a:xfrm>
          <a:custGeom>
            <a:rect b="b" l="l" r="r" t="t"/>
            <a:pathLst>
              <a:path extrusionOk="0" h="17780"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5" name="Google Shape;1345;p51"/>
          <p:cNvSpPr/>
          <p:nvPr/>
        </p:nvSpPr>
        <p:spPr>
          <a:xfrm>
            <a:off x="6389687" y="2854325"/>
            <a:ext cx="0" cy="19050"/>
          </a:xfrm>
          <a:custGeom>
            <a:rect b="b" l="l" r="r" t="t"/>
            <a:pathLst>
              <a:path extrusionOk="0" h="17780"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6" name="Google Shape;1346;p51"/>
          <p:cNvSpPr/>
          <p:nvPr/>
        </p:nvSpPr>
        <p:spPr>
          <a:xfrm>
            <a:off x="6381750" y="2863850"/>
            <a:ext cx="17462" cy="17462"/>
          </a:xfrm>
          <a:custGeom>
            <a:rect b="b" l="l" r="r" t="t"/>
            <a:pathLst>
              <a:path extrusionOk="0" h="17144"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7" name="Google Shape;1347;p51"/>
          <p:cNvSpPr/>
          <p:nvPr/>
        </p:nvSpPr>
        <p:spPr>
          <a:xfrm>
            <a:off x="6286500" y="2863850"/>
            <a:ext cx="34925" cy="34925"/>
          </a:xfrm>
          <a:custGeom>
            <a:rect b="b" l="l" r="r" t="t"/>
            <a:pathLst>
              <a:path extrusionOk="0" h="35560" w="35560">
                <a:moveTo>
                  <a:pt x="16764" y="35052"/>
                </a:moveTo>
                <a:lnTo>
                  <a:pt x="0" y="35052"/>
                </a:lnTo>
                <a:lnTo>
                  <a:pt x="0" y="0"/>
                </a:lnTo>
                <a:lnTo>
                  <a:pt x="35052" y="0"/>
                </a:lnTo>
                <a:lnTo>
                  <a:pt x="35052" y="16764"/>
                </a:lnTo>
                <a:lnTo>
                  <a:pt x="16764" y="16764"/>
                </a:lnTo>
                <a:lnTo>
                  <a:pt x="16764" y="35052"/>
                </a:lnTo>
                <a:close/>
              </a:path>
              <a:path extrusionOk="0" h="35560" w="35560">
                <a:moveTo>
                  <a:pt x="35052" y="35052"/>
                </a:moveTo>
                <a:lnTo>
                  <a:pt x="16764" y="35052"/>
                </a:lnTo>
                <a:lnTo>
                  <a:pt x="16764" y="16764"/>
                </a:lnTo>
                <a:lnTo>
                  <a:pt x="35052" y="16764"/>
                </a:lnTo>
                <a:lnTo>
                  <a:pt x="35052"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8" name="Google Shape;1348;p51"/>
          <p:cNvSpPr/>
          <p:nvPr/>
        </p:nvSpPr>
        <p:spPr>
          <a:xfrm>
            <a:off x="6286500" y="2863850"/>
            <a:ext cx="34925" cy="34925"/>
          </a:xfrm>
          <a:custGeom>
            <a:rect b="b" l="l" r="r" t="t"/>
            <a:pathLst>
              <a:path extrusionOk="0" h="35560" w="35560">
                <a:moveTo>
                  <a:pt x="16763" y="16763"/>
                </a:moveTo>
                <a:lnTo>
                  <a:pt x="16763" y="35051"/>
                </a:lnTo>
                <a:lnTo>
                  <a:pt x="35051" y="35051"/>
                </a:lnTo>
                <a:lnTo>
                  <a:pt x="35051" y="16763"/>
                </a:lnTo>
                <a:lnTo>
                  <a:pt x="35051" y="0"/>
                </a:lnTo>
                <a:lnTo>
                  <a:pt x="16763" y="0"/>
                </a:lnTo>
                <a:lnTo>
                  <a:pt x="0" y="0"/>
                </a:lnTo>
                <a:lnTo>
                  <a:pt x="0" y="16763"/>
                </a:lnTo>
                <a:lnTo>
                  <a:pt x="0" y="35051"/>
                </a:lnTo>
                <a:lnTo>
                  <a:pt x="16763" y="35051"/>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9" name="Google Shape;1349;p51"/>
          <p:cNvSpPr/>
          <p:nvPr/>
        </p:nvSpPr>
        <p:spPr>
          <a:xfrm>
            <a:off x="6303962" y="2863850"/>
            <a:ext cx="17462" cy="17462"/>
          </a:xfrm>
          <a:custGeom>
            <a:rect b="b" l="l" r="r" t="t"/>
            <a:pathLst>
              <a:path extrusionOk="0" h="17144"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0" name="Google Shape;1350;p51"/>
          <p:cNvSpPr/>
          <p:nvPr/>
        </p:nvSpPr>
        <p:spPr>
          <a:xfrm>
            <a:off x="6303962" y="2854325"/>
            <a:ext cx="17462" cy="19050"/>
          </a:xfrm>
          <a:custGeom>
            <a:rect b="b" l="l" r="r" t="t"/>
            <a:pathLst>
              <a:path extrusionOk="0" h="17780"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1" name="Google Shape;1351;p51"/>
          <p:cNvSpPr/>
          <p:nvPr/>
        </p:nvSpPr>
        <p:spPr>
          <a:xfrm>
            <a:off x="6303962" y="2854325"/>
            <a:ext cx="0" cy="19050"/>
          </a:xfrm>
          <a:custGeom>
            <a:rect b="b" l="l" r="r" t="t"/>
            <a:pathLst>
              <a:path extrusionOk="0" h="17780"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2" name="Google Shape;1352;p51"/>
          <p:cNvSpPr/>
          <p:nvPr/>
        </p:nvSpPr>
        <p:spPr>
          <a:xfrm>
            <a:off x="6294437" y="2863850"/>
            <a:ext cx="17462" cy="17462"/>
          </a:xfrm>
          <a:custGeom>
            <a:rect b="b" l="l" r="r" t="t"/>
            <a:pathLst>
              <a:path extrusionOk="0" h="17144"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3" name="Google Shape;1353;p51"/>
          <p:cNvSpPr/>
          <p:nvPr/>
        </p:nvSpPr>
        <p:spPr>
          <a:xfrm>
            <a:off x="7091362" y="3763962"/>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4" name="Google Shape;1354;p51"/>
          <p:cNvSpPr/>
          <p:nvPr/>
        </p:nvSpPr>
        <p:spPr>
          <a:xfrm>
            <a:off x="7100887" y="3763962"/>
            <a:ext cx="17462" cy="17462"/>
          </a:xfrm>
          <a:custGeom>
            <a:rect b="b" l="l" r="r" t="t"/>
            <a:pathLst>
              <a:path extrusionOk="0" h="17145"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5" name="Google Shape;1355;p51"/>
          <p:cNvSpPr/>
          <p:nvPr/>
        </p:nvSpPr>
        <p:spPr>
          <a:xfrm>
            <a:off x="7100887" y="3756025"/>
            <a:ext cx="17462" cy="17462"/>
          </a:xfrm>
          <a:custGeom>
            <a:rect b="b" l="l" r="r" t="t"/>
            <a:pathLst>
              <a:path extrusionOk="0" h="17779"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6" name="Google Shape;1356;p51"/>
          <p:cNvSpPr/>
          <p:nvPr/>
        </p:nvSpPr>
        <p:spPr>
          <a:xfrm>
            <a:off x="7100887" y="3756025"/>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7" name="Google Shape;1357;p51"/>
          <p:cNvSpPr/>
          <p:nvPr/>
        </p:nvSpPr>
        <p:spPr>
          <a:xfrm>
            <a:off x="7091362" y="3695700"/>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8" name="Google Shape;1358;p51"/>
          <p:cNvSpPr/>
          <p:nvPr/>
        </p:nvSpPr>
        <p:spPr>
          <a:xfrm>
            <a:off x="7100887" y="3695700"/>
            <a:ext cx="17462" cy="17462"/>
          </a:xfrm>
          <a:custGeom>
            <a:rect b="b" l="l" r="r" t="t"/>
            <a:pathLst>
              <a:path extrusionOk="0" h="17145"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9" name="Google Shape;1359;p51"/>
          <p:cNvSpPr/>
          <p:nvPr/>
        </p:nvSpPr>
        <p:spPr>
          <a:xfrm>
            <a:off x="7100887" y="3687762"/>
            <a:ext cx="17462" cy="17462"/>
          </a:xfrm>
          <a:custGeom>
            <a:rect b="b" l="l" r="r" t="t"/>
            <a:pathLst>
              <a:path extrusionOk="0" h="17779"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0" name="Google Shape;1360;p51"/>
          <p:cNvSpPr/>
          <p:nvPr/>
        </p:nvSpPr>
        <p:spPr>
          <a:xfrm>
            <a:off x="7100887" y="3687762"/>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1" name="Google Shape;1361;p51"/>
          <p:cNvSpPr/>
          <p:nvPr/>
        </p:nvSpPr>
        <p:spPr>
          <a:xfrm>
            <a:off x="7091362" y="3625850"/>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2" name="Google Shape;1362;p51"/>
          <p:cNvSpPr/>
          <p:nvPr/>
        </p:nvSpPr>
        <p:spPr>
          <a:xfrm>
            <a:off x="7100887" y="3625850"/>
            <a:ext cx="17462" cy="17462"/>
          </a:xfrm>
          <a:custGeom>
            <a:rect b="b" l="l" r="r" t="t"/>
            <a:pathLst>
              <a:path extrusionOk="0" h="17145"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3" name="Google Shape;1363;p51"/>
          <p:cNvSpPr/>
          <p:nvPr/>
        </p:nvSpPr>
        <p:spPr>
          <a:xfrm>
            <a:off x="7100887" y="3616325"/>
            <a:ext cx="17462" cy="19050"/>
          </a:xfrm>
          <a:custGeom>
            <a:rect b="b" l="l" r="r" t="t"/>
            <a:pathLst>
              <a:path extrusionOk="0" h="17779"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4" name="Google Shape;1364;p51"/>
          <p:cNvSpPr/>
          <p:nvPr/>
        </p:nvSpPr>
        <p:spPr>
          <a:xfrm>
            <a:off x="7100887" y="3616325"/>
            <a:ext cx="0" cy="19050"/>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5" name="Google Shape;1365;p51"/>
          <p:cNvSpPr/>
          <p:nvPr/>
        </p:nvSpPr>
        <p:spPr>
          <a:xfrm>
            <a:off x="7091362" y="4510087"/>
            <a:ext cx="17462" cy="15875"/>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6" name="Google Shape;1366;p51"/>
          <p:cNvSpPr/>
          <p:nvPr/>
        </p:nvSpPr>
        <p:spPr>
          <a:xfrm>
            <a:off x="7100887" y="4510087"/>
            <a:ext cx="17462" cy="15875"/>
          </a:xfrm>
          <a:custGeom>
            <a:rect b="b" l="l" r="r" t="t"/>
            <a:pathLst>
              <a:path extrusionOk="0" h="17145"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7" name="Google Shape;1367;p51"/>
          <p:cNvSpPr/>
          <p:nvPr/>
        </p:nvSpPr>
        <p:spPr>
          <a:xfrm>
            <a:off x="7100887" y="4500562"/>
            <a:ext cx="17462" cy="17462"/>
          </a:xfrm>
          <a:custGeom>
            <a:rect b="b" l="l" r="r" t="t"/>
            <a:pathLst>
              <a:path extrusionOk="0" h="17779"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8" name="Google Shape;1368;p51"/>
          <p:cNvSpPr/>
          <p:nvPr/>
        </p:nvSpPr>
        <p:spPr>
          <a:xfrm>
            <a:off x="7100887" y="4500562"/>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9" name="Google Shape;1369;p51"/>
          <p:cNvSpPr/>
          <p:nvPr/>
        </p:nvSpPr>
        <p:spPr>
          <a:xfrm>
            <a:off x="7091362" y="4438650"/>
            <a:ext cx="17462" cy="19050"/>
          </a:xfrm>
          <a:custGeom>
            <a:rect b="b" l="l" r="r" t="t"/>
            <a:pathLst>
              <a:path extrusionOk="0" h="18414" w="17779">
                <a:moveTo>
                  <a:pt x="0" y="18287"/>
                </a:moveTo>
                <a:lnTo>
                  <a:pt x="17321" y="18287"/>
                </a:lnTo>
                <a:lnTo>
                  <a:pt x="17321" y="0"/>
                </a:lnTo>
                <a:lnTo>
                  <a:pt x="0" y="0"/>
                </a:lnTo>
                <a:lnTo>
                  <a:pt x="0" y="1828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0" name="Google Shape;1370;p51"/>
          <p:cNvSpPr/>
          <p:nvPr/>
        </p:nvSpPr>
        <p:spPr>
          <a:xfrm>
            <a:off x="7100887" y="4438650"/>
            <a:ext cx="17462" cy="19050"/>
          </a:xfrm>
          <a:custGeom>
            <a:rect b="b" l="l" r="r" t="t"/>
            <a:pathLst>
              <a:path extrusionOk="0" h="18414" w="18414">
                <a:moveTo>
                  <a:pt x="0" y="18287"/>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1" name="Google Shape;1371;p51"/>
          <p:cNvSpPr/>
          <p:nvPr/>
        </p:nvSpPr>
        <p:spPr>
          <a:xfrm>
            <a:off x="7100887" y="4430712"/>
            <a:ext cx="17462" cy="17462"/>
          </a:xfrm>
          <a:custGeom>
            <a:rect b="b" l="l" r="r" t="t"/>
            <a:pathLst>
              <a:path extrusionOk="0" h="17779"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2" name="Google Shape;1372;p51"/>
          <p:cNvSpPr/>
          <p:nvPr/>
        </p:nvSpPr>
        <p:spPr>
          <a:xfrm>
            <a:off x="7100887" y="4430712"/>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3" name="Google Shape;1373;p51"/>
          <p:cNvSpPr/>
          <p:nvPr/>
        </p:nvSpPr>
        <p:spPr>
          <a:xfrm>
            <a:off x="7091362" y="4370387"/>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4" name="Google Shape;1374;p51"/>
          <p:cNvSpPr/>
          <p:nvPr/>
        </p:nvSpPr>
        <p:spPr>
          <a:xfrm>
            <a:off x="7100887" y="4370387"/>
            <a:ext cx="17462" cy="17462"/>
          </a:xfrm>
          <a:custGeom>
            <a:rect b="b" l="l" r="r" t="t"/>
            <a:pathLst>
              <a:path extrusionOk="0" h="17145"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5" name="Google Shape;1375;p51"/>
          <p:cNvSpPr/>
          <p:nvPr/>
        </p:nvSpPr>
        <p:spPr>
          <a:xfrm>
            <a:off x="7100887" y="4362450"/>
            <a:ext cx="17462" cy="17462"/>
          </a:xfrm>
          <a:custGeom>
            <a:rect b="b" l="l" r="r" t="t"/>
            <a:pathLst>
              <a:path extrusionOk="0" h="17779"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6" name="Google Shape;1376;p51"/>
          <p:cNvSpPr/>
          <p:nvPr/>
        </p:nvSpPr>
        <p:spPr>
          <a:xfrm>
            <a:off x="7100887" y="4362450"/>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7" name="Google Shape;1377;p51"/>
          <p:cNvSpPr/>
          <p:nvPr/>
        </p:nvSpPr>
        <p:spPr>
          <a:xfrm>
            <a:off x="6477000" y="4994275"/>
            <a:ext cx="34925" cy="34925"/>
          </a:xfrm>
          <a:custGeom>
            <a:rect b="b" l="l" r="r" t="t"/>
            <a:pathLst>
              <a:path extrusionOk="0" h="35560" w="35560">
                <a:moveTo>
                  <a:pt x="16764" y="35052"/>
                </a:moveTo>
                <a:lnTo>
                  <a:pt x="0" y="35052"/>
                </a:lnTo>
                <a:lnTo>
                  <a:pt x="0" y="0"/>
                </a:lnTo>
                <a:lnTo>
                  <a:pt x="35052" y="0"/>
                </a:lnTo>
                <a:lnTo>
                  <a:pt x="35052" y="16764"/>
                </a:lnTo>
                <a:lnTo>
                  <a:pt x="16764" y="16764"/>
                </a:lnTo>
                <a:lnTo>
                  <a:pt x="16764" y="35052"/>
                </a:lnTo>
                <a:close/>
              </a:path>
              <a:path extrusionOk="0" h="35560" w="35560">
                <a:moveTo>
                  <a:pt x="35052" y="35052"/>
                </a:moveTo>
                <a:lnTo>
                  <a:pt x="16764" y="35052"/>
                </a:lnTo>
                <a:lnTo>
                  <a:pt x="16764" y="16764"/>
                </a:lnTo>
                <a:lnTo>
                  <a:pt x="35052" y="16764"/>
                </a:lnTo>
                <a:lnTo>
                  <a:pt x="35052" y="3505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8" name="Google Shape;1378;p51"/>
          <p:cNvSpPr/>
          <p:nvPr/>
        </p:nvSpPr>
        <p:spPr>
          <a:xfrm>
            <a:off x="6477000" y="4994275"/>
            <a:ext cx="34925" cy="34925"/>
          </a:xfrm>
          <a:custGeom>
            <a:rect b="b" l="l" r="r" t="t"/>
            <a:pathLst>
              <a:path extrusionOk="0" h="35560" w="35560">
                <a:moveTo>
                  <a:pt x="16763" y="16763"/>
                </a:moveTo>
                <a:lnTo>
                  <a:pt x="16763" y="35051"/>
                </a:lnTo>
                <a:lnTo>
                  <a:pt x="35051" y="35051"/>
                </a:lnTo>
                <a:lnTo>
                  <a:pt x="35051" y="16763"/>
                </a:lnTo>
                <a:lnTo>
                  <a:pt x="35051" y="0"/>
                </a:lnTo>
                <a:lnTo>
                  <a:pt x="16763" y="0"/>
                </a:lnTo>
                <a:lnTo>
                  <a:pt x="0" y="0"/>
                </a:lnTo>
                <a:lnTo>
                  <a:pt x="0" y="16763"/>
                </a:lnTo>
                <a:lnTo>
                  <a:pt x="0" y="35051"/>
                </a:lnTo>
                <a:lnTo>
                  <a:pt x="16763" y="35051"/>
                </a:lnTo>
                <a:lnTo>
                  <a:pt x="16763" y="16763"/>
                </a:lnTo>
                <a:close/>
              </a:path>
            </a:pathLst>
          </a:custGeom>
          <a:noFill/>
          <a:ln cap="flat" cmpd="sng" w="952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9" name="Google Shape;1379;p51"/>
          <p:cNvSpPr/>
          <p:nvPr/>
        </p:nvSpPr>
        <p:spPr>
          <a:xfrm>
            <a:off x="6494462" y="5010150"/>
            <a:ext cx="17462" cy="19050"/>
          </a:xfrm>
          <a:custGeom>
            <a:rect b="b" l="l" r="r" t="t"/>
            <a:pathLst>
              <a:path extrusionOk="0" h="18414" w="18414">
                <a:moveTo>
                  <a:pt x="0" y="18287"/>
                </a:moveTo>
                <a:lnTo>
                  <a:pt x="18287"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0" name="Google Shape;1380;p51"/>
          <p:cNvSpPr/>
          <p:nvPr/>
        </p:nvSpPr>
        <p:spPr>
          <a:xfrm>
            <a:off x="6494462" y="5002212"/>
            <a:ext cx="17462" cy="17462"/>
          </a:xfrm>
          <a:custGeom>
            <a:rect b="b" l="l" r="r" t="t"/>
            <a:pathLst>
              <a:path extrusionOk="0" h="17779" w="18414">
                <a:moveTo>
                  <a:pt x="0" y="0"/>
                </a:moveTo>
                <a:lnTo>
                  <a:pt x="18287" y="0"/>
                </a:lnTo>
                <a:lnTo>
                  <a:pt x="18287" y="17321"/>
                </a:ln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1" name="Google Shape;1381;p51"/>
          <p:cNvSpPr/>
          <p:nvPr/>
        </p:nvSpPr>
        <p:spPr>
          <a:xfrm>
            <a:off x="6494462" y="5002212"/>
            <a:ext cx="0" cy="17462"/>
          </a:xfrm>
          <a:custGeom>
            <a:rect b="b" l="l" r="r" t="t"/>
            <a:pathLst>
              <a:path extrusionOk="0" h="17779" w="120000">
                <a:moveTo>
                  <a:pt x="0" y="0"/>
                </a:move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2" name="Google Shape;1382;p51"/>
          <p:cNvSpPr/>
          <p:nvPr/>
        </p:nvSpPr>
        <p:spPr>
          <a:xfrm>
            <a:off x="6484937" y="5010150"/>
            <a:ext cx="17462" cy="19050"/>
          </a:xfrm>
          <a:custGeom>
            <a:rect b="b" l="l" r="r" t="t"/>
            <a:pathLst>
              <a:path extrusionOk="0" h="18414" w="17779">
                <a:moveTo>
                  <a:pt x="0" y="18287"/>
                </a:moveTo>
                <a:lnTo>
                  <a:pt x="17321" y="18287"/>
                </a:lnTo>
                <a:lnTo>
                  <a:pt x="17321" y="0"/>
                </a:lnTo>
                <a:lnTo>
                  <a:pt x="0" y="0"/>
                </a:lnTo>
                <a:lnTo>
                  <a:pt x="0" y="18287"/>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3" name="Google Shape;1383;p51"/>
          <p:cNvSpPr/>
          <p:nvPr/>
        </p:nvSpPr>
        <p:spPr>
          <a:xfrm>
            <a:off x="6373812" y="4994275"/>
            <a:ext cx="34925" cy="34925"/>
          </a:xfrm>
          <a:custGeom>
            <a:rect b="b" l="l" r="r" t="t"/>
            <a:pathLst>
              <a:path extrusionOk="0" h="35560" w="35560">
                <a:moveTo>
                  <a:pt x="16764" y="35052"/>
                </a:moveTo>
                <a:lnTo>
                  <a:pt x="0" y="35052"/>
                </a:lnTo>
                <a:lnTo>
                  <a:pt x="0" y="0"/>
                </a:lnTo>
                <a:lnTo>
                  <a:pt x="35052" y="0"/>
                </a:lnTo>
                <a:lnTo>
                  <a:pt x="35052" y="16764"/>
                </a:lnTo>
                <a:lnTo>
                  <a:pt x="16764" y="16764"/>
                </a:lnTo>
                <a:lnTo>
                  <a:pt x="16764" y="35052"/>
                </a:lnTo>
                <a:close/>
              </a:path>
              <a:path extrusionOk="0" h="35560" w="35560">
                <a:moveTo>
                  <a:pt x="35052" y="35052"/>
                </a:moveTo>
                <a:lnTo>
                  <a:pt x="16764" y="35052"/>
                </a:lnTo>
                <a:lnTo>
                  <a:pt x="16764" y="16764"/>
                </a:lnTo>
                <a:lnTo>
                  <a:pt x="35052" y="16764"/>
                </a:lnTo>
                <a:lnTo>
                  <a:pt x="35052" y="3505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4" name="Google Shape;1384;p51"/>
          <p:cNvSpPr/>
          <p:nvPr/>
        </p:nvSpPr>
        <p:spPr>
          <a:xfrm>
            <a:off x="6373812" y="4994275"/>
            <a:ext cx="34925" cy="34925"/>
          </a:xfrm>
          <a:custGeom>
            <a:rect b="b" l="l" r="r" t="t"/>
            <a:pathLst>
              <a:path extrusionOk="0" h="35560" w="35560">
                <a:moveTo>
                  <a:pt x="16763" y="16763"/>
                </a:moveTo>
                <a:lnTo>
                  <a:pt x="16763" y="35051"/>
                </a:lnTo>
                <a:lnTo>
                  <a:pt x="35051" y="35051"/>
                </a:lnTo>
                <a:lnTo>
                  <a:pt x="35051" y="16763"/>
                </a:lnTo>
                <a:lnTo>
                  <a:pt x="35051" y="0"/>
                </a:lnTo>
                <a:lnTo>
                  <a:pt x="16763" y="0"/>
                </a:lnTo>
                <a:lnTo>
                  <a:pt x="0" y="0"/>
                </a:lnTo>
                <a:lnTo>
                  <a:pt x="0" y="16763"/>
                </a:lnTo>
                <a:lnTo>
                  <a:pt x="0" y="35051"/>
                </a:lnTo>
                <a:lnTo>
                  <a:pt x="16763" y="35051"/>
                </a:lnTo>
                <a:lnTo>
                  <a:pt x="16763" y="16763"/>
                </a:lnTo>
                <a:close/>
              </a:path>
            </a:pathLst>
          </a:custGeom>
          <a:noFill/>
          <a:ln cap="flat" cmpd="sng" w="952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5" name="Google Shape;1385;p51"/>
          <p:cNvSpPr/>
          <p:nvPr/>
        </p:nvSpPr>
        <p:spPr>
          <a:xfrm>
            <a:off x="6389687" y="5010150"/>
            <a:ext cx="19050" cy="19050"/>
          </a:xfrm>
          <a:custGeom>
            <a:rect b="b" l="l" r="r" t="t"/>
            <a:pathLst>
              <a:path extrusionOk="0" h="18414" w="18414">
                <a:moveTo>
                  <a:pt x="0" y="18287"/>
                </a:moveTo>
                <a:lnTo>
                  <a:pt x="18287"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6" name="Google Shape;1386;p51"/>
          <p:cNvSpPr/>
          <p:nvPr/>
        </p:nvSpPr>
        <p:spPr>
          <a:xfrm>
            <a:off x="6389687" y="5002212"/>
            <a:ext cx="19050" cy="17462"/>
          </a:xfrm>
          <a:custGeom>
            <a:rect b="b" l="l" r="r" t="t"/>
            <a:pathLst>
              <a:path extrusionOk="0" h="17779" w="18414">
                <a:moveTo>
                  <a:pt x="0" y="0"/>
                </a:moveTo>
                <a:lnTo>
                  <a:pt x="18287" y="0"/>
                </a:lnTo>
                <a:lnTo>
                  <a:pt x="18287" y="17321"/>
                </a:ln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7" name="Google Shape;1387;p51"/>
          <p:cNvSpPr/>
          <p:nvPr/>
        </p:nvSpPr>
        <p:spPr>
          <a:xfrm>
            <a:off x="6389687" y="5002212"/>
            <a:ext cx="0" cy="17462"/>
          </a:xfrm>
          <a:custGeom>
            <a:rect b="b" l="l" r="r" t="t"/>
            <a:pathLst>
              <a:path extrusionOk="0" h="17779" w="120000">
                <a:moveTo>
                  <a:pt x="0" y="0"/>
                </a:move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8" name="Google Shape;1388;p51"/>
          <p:cNvSpPr/>
          <p:nvPr/>
        </p:nvSpPr>
        <p:spPr>
          <a:xfrm>
            <a:off x="6381750" y="5010150"/>
            <a:ext cx="17462" cy="19050"/>
          </a:xfrm>
          <a:custGeom>
            <a:rect b="b" l="l" r="r" t="t"/>
            <a:pathLst>
              <a:path extrusionOk="0" h="18414" w="17779">
                <a:moveTo>
                  <a:pt x="0" y="18287"/>
                </a:moveTo>
                <a:lnTo>
                  <a:pt x="17321" y="18287"/>
                </a:lnTo>
                <a:lnTo>
                  <a:pt x="17321" y="0"/>
                </a:lnTo>
                <a:lnTo>
                  <a:pt x="0" y="0"/>
                </a:lnTo>
                <a:lnTo>
                  <a:pt x="0" y="18287"/>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9" name="Google Shape;1389;p51"/>
          <p:cNvSpPr/>
          <p:nvPr/>
        </p:nvSpPr>
        <p:spPr>
          <a:xfrm>
            <a:off x="6286500" y="4994275"/>
            <a:ext cx="34925" cy="34925"/>
          </a:xfrm>
          <a:custGeom>
            <a:rect b="b" l="l" r="r" t="t"/>
            <a:pathLst>
              <a:path extrusionOk="0" h="35560" w="35560">
                <a:moveTo>
                  <a:pt x="16764" y="35052"/>
                </a:moveTo>
                <a:lnTo>
                  <a:pt x="0" y="35052"/>
                </a:lnTo>
                <a:lnTo>
                  <a:pt x="0" y="0"/>
                </a:lnTo>
                <a:lnTo>
                  <a:pt x="35052" y="0"/>
                </a:lnTo>
                <a:lnTo>
                  <a:pt x="35052" y="16764"/>
                </a:lnTo>
                <a:lnTo>
                  <a:pt x="16764" y="16764"/>
                </a:lnTo>
                <a:lnTo>
                  <a:pt x="16764" y="35052"/>
                </a:lnTo>
                <a:close/>
              </a:path>
              <a:path extrusionOk="0" h="35560" w="35560">
                <a:moveTo>
                  <a:pt x="35052" y="35052"/>
                </a:moveTo>
                <a:lnTo>
                  <a:pt x="16764" y="35052"/>
                </a:lnTo>
                <a:lnTo>
                  <a:pt x="16764" y="16764"/>
                </a:lnTo>
                <a:lnTo>
                  <a:pt x="35052" y="16764"/>
                </a:lnTo>
                <a:lnTo>
                  <a:pt x="35052" y="35052"/>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0" name="Google Shape;1390;p51"/>
          <p:cNvSpPr/>
          <p:nvPr/>
        </p:nvSpPr>
        <p:spPr>
          <a:xfrm>
            <a:off x="6286500" y="4994275"/>
            <a:ext cx="34925" cy="34925"/>
          </a:xfrm>
          <a:custGeom>
            <a:rect b="b" l="l" r="r" t="t"/>
            <a:pathLst>
              <a:path extrusionOk="0" h="35560" w="35560">
                <a:moveTo>
                  <a:pt x="16763" y="16763"/>
                </a:moveTo>
                <a:lnTo>
                  <a:pt x="16763" y="35051"/>
                </a:lnTo>
                <a:lnTo>
                  <a:pt x="35051" y="35051"/>
                </a:lnTo>
                <a:lnTo>
                  <a:pt x="35051" y="16763"/>
                </a:lnTo>
                <a:lnTo>
                  <a:pt x="35051" y="0"/>
                </a:lnTo>
                <a:lnTo>
                  <a:pt x="16763" y="0"/>
                </a:lnTo>
                <a:lnTo>
                  <a:pt x="0" y="0"/>
                </a:lnTo>
                <a:lnTo>
                  <a:pt x="0" y="16763"/>
                </a:lnTo>
                <a:lnTo>
                  <a:pt x="0" y="35051"/>
                </a:lnTo>
                <a:lnTo>
                  <a:pt x="16763" y="35051"/>
                </a:lnTo>
                <a:lnTo>
                  <a:pt x="16763" y="16763"/>
                </a:lnTo>
                <a:close/>
              </a:path>
            </a:pathLst>
          </a:custGeom>
          <a:noFill/>
          <a:ln cap="flat" cmpd="sng" w="952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1" name="Google Shape;1391;p51"/>
          <p:cNvSpPr/>
          <p:nvPr/>
        </p:nvSpPr>
        <p:spPr>
          <a:xfrm>
            <a:off x="6303962" y="5010150"/>
            <a:ext cx="17462" cy="19050"/>
          </a:xfrm>
          <a:custGeom>
            <a:rect b="b" l="l" r="r" t="t"/>
            <a:pathLst>
              <a:path extrusionOk="0" h="18414" w="18414">
                <a:moveTo>
                  <a:pt x="0" y="18287"/>
                </a:moveTo>
                <a:lnTo>
                  <a:pt x="18287"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2" name="Google Shape;1392;p51"/>
          <p:cNvSpPr/>
          <p:nvPr/>
        </p:nvSpPr>
        <p:spPr>
          <a:xfrm>
            <a:off x="6303962" y="5002212"/>
            <a:ext cx="17462" cy="17462"/>
          </a:xfrm>
          <a:custGeom>
            <a:rect b="b" l="l" r="r" t="t"/>
            <a:pathLst>
              <a:path extrusionOk="0" h="17779" w="18414">
                <a:moveTo>
                  <a:pt x="0" y="0"/>
                </a:moveTo>
                <a:lnTo>
                  <a:pt x="18287" y="0"/>
                </a:lnTo>
                <a:lnTo>
                  <a:pt x="18287" y="17321"/>
                </a:ln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3" name="Google Shape;1393;p51"/>
          <p:cNvSpPr/>
          <p:nvPr/>
        </p:nvSpPr>
        <p:spPr>
          <a:xfrm>
            <a:off x="6303962" y="5002212"/>
            <a:ext cx="0" cy="17462"/>
          </a:xfrm>
          <a:custGeom>
            <a:rect b="b" l="l" r="r" t="t"/>
            <a:pathLst>
              <a:path extrusionOk="0" h="17779" w="120000">
                <a:moveTo>
                  <a:pt x="0" y="0"/>
                </a:move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4" name="Google Shape;1394;p51"/>
          <p:cNvSpPr/>
          <p:nvPr/>
        </p:nvSpPr>
        <p:spPr>
          <a:xfrm>
            <a:off x="6294437" y="5010150"/>
            <a:ext cx="17462" cy="19050"/>
          </a:xfrm>
          <a:custGeom>
            <a:rect b="b" l="l" r="r" t="t"/>
            <a:pathLst>
              <a:path extrusionOk="0" h="18414" w="17779">
                <a:moveTo>
                  <a:pt x="0" y="18287"/>
                </a:moveTo>
                <a:lnTo>
                  <a:pt x="17321" y="18287"/>
                </a:lnTo>
                <a:lnTo>
                  <a:pt x="17321" y="0"/>
                </a:lnTo>
                <a:lnTo>
                  <a:pt x="0" y="0"/>
                </a:lnTo>
                <a:lnTo>
                  <a:pt x="0" y="18287"/>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5" name="Google Shape;1395;p51"/>
          <p:cNvSpPr/>
          <p:nvPr/>
        </p:nvSpPr>
        <p:spPr>
          <a:xfrm>
            <a:off x="5386387" y="4214812"/>
            <a:ext cx="34925" cy="34925"/>
          </a:xfrm>
          <a:custGeom>
            <a:rect b="b" l="l" r="r" t="t"/>
            <a:pathLst>
              <a:path extrusionOk="0" h="33654" w="35560">
                <a:moveTo>
                  <a:pt x="35052" y="33528"/>
                </a:moveTo>
                <a:lnTo>
                  <a:pt x="0" y="33528"/>
                </a:lnTo>
                <a:lnTo>
                  <a:pt x="0" y="0"/>
                </a:lnTo>
                <a:lnTo>
                  <a:pt x="35052" y="0"/>
                </a:lnTo>
                <a:lnTo>
                  <a:pt x="35052" y="335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6" name="Google Shape;1396;p51"/>
          <p:cNvSpPr/>
          <p:nvPr/>
        </p:nvSpPr>
        <p:spPr>
          <a:xfrm>
            <a:off x="5386387" y="4214812"/>
            <a:ext cx="34925" cy="34925"/>
          </a:xfrm>
          <a:custGeom>
            <a:rect b="b" l="l" r="r" t="t"/>
            <a:pathLst>
              <a:path extrusionOk="0" h="33654" w="35560">
                <a:moveTo>
                  <a:pt x="18287" y="16763"/>
                </a:moveTo>
                <a:lnTo>
                  <a:pt x="0" y="16763"/>
                </a:lnTo>
                <a:lnTo>
                  <a:pt x="0" y="33527"/>
                </a:lnTo>
                <a:lnTo>
                  <a:pt x="18287" y="33527"/>
                </a:lnTo>
                <a:lnTo>
                  <a:pt x="35051" y="33527"/>
                </a:lnTo>
                <a:lnTo>
                  <a:pt x="35051" y="16763"/>
                </a:lnTo>
                <a:lnTo>
                  <a:pt x="35051" y="0"/>
                </a:lnTo>
                <a:lnTo>
                  <a:pt x="18287" y="0"/>
                </a:lnTo>
                <a:lnTo>
                  <a:pt x="0" y="0"/>
                </a:lnTo>
                <a:lnTo>
                  <a:pt x="0" y="16763"/>
                </a:lnTo>
                <a:lnTo>
                  <a:pt x="18287"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7" name="Google Shape;1397;p51"/>
          <p:cNvSpPr/>
          <p:nvPr/>
        </p:nvSpPr>
        <p:spPr>
          <a:xfrm>
            <a:off x="5395912" y="4214812"/>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8" name="Google Shape;1398;p51"/>
          <p:cNvSpPr/>
          <p:nvPr/>
        </p:nvSpPr>
        <p:spPr>
          <a:xfrm>
            <a:off x="5403850" y="4214812"/>
            <a:ext cx="17462" cy="17462"/>
          </a:xfrm>
          <a:custGeom>
            <a:rect b="b" l="l" r="r" t="t"/>
            <a:pathLst>
              <a:path extrusionOk="0" h="17145" w="17145">
                <a:moveTo>
                  <a:pt x="0" y="16763"/>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9" name="Google Shape;1399;p51"/>
          <p:cNvSpPr/>
          <p:nvPr/>
        </p:nvSpPr>
        <p:spPr>
          <a:xfrm>
            <a:off x="5403850" y="4206875"/>
            <a:ext cx="17462" cy="17462"/>
          </a:xfrm>
          <a:custGeom>
            <a:rect b="b" l="l" r="r" t="t"/>
            <a:pathLst>
              <a:path extrusionOk="0" h="17779" w="17145">
                <a:moveTo>
                  <a:pt x="0" y="0"/>
                </a:moveTo>
                <a:lnTo>
                  <a:pt x="16763" y="0"/>
                </a:lnTo>
                <a:lnTo>
                  <a:pt x="16763"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0" name="Google Shape;1400;p51"/>
          <p:cNvSpPr/>
          <p:nvPr/>
        </p:nvSpPr>
        <p:spPr>
          <a:xfrm>
            <a:off x="5403850" y="4206875"/>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1" name="Google Shape;1401;p51"/>
          <p:cNvSpPr/>
          <p:nvPr/>
        </p:nvSpPr>
        <p:spPr>
          <a:xfrm>
            <a:off x="5386387" y="4110037"/>
            <a:ext cx="34925" cy="36512"/>
          </a:xfrm>
          <a:custGeom>
            <a:rect b="b" l="l" r="r" t="t"/>
            <a:pathLst>
              <a:path extrusionOk="0" h="35560" w="35560">
                <a:moveTo>
                  <a:pt x="35052" y="35052"/>
                </a:moveTo>
                <a:lnTo>
                  <a:pt x="0" y="35052"/>
                </a:lnTo>
                <a:lnTo>
                  <a:pt x="0" y="0"/>
                </a:lnTo>
                <a:lnTo>
                  <a:pt x="35052" y="0"/>
                </a:lnTo>
                <a:lnTo>
                  <a:pt x="35052"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2" name="Google Shape;1402;p51"/>
          <p:cNvSpPr/>
          <p:nvPr/>
        </p:nvSpPr>
        <p:spPr>
          <a:xfrm>
            <a:off x="5386387" y="4110037"/>
            <a:ext cx="34925" cy="36512"/>
          </a:xfrm>
          <a:custGeom>
            <a:rect b="b" l="l" r="r" t="t"/>
            <a:pathLst>
              <a:path extrusionOk="0" h="35560" w="35560">
                <a:moveTo>
                  <a:pt x="18287" y="18287"/>
                </a:moveTo>
                <a:lnTo>
                  <a:pt x="0" y="18287"/>
                </a:lnTo>
                <a:lnTo>
                  <a:pt x="0" y="35051"/>
                </a:lnTo>
                <a:lnTo>
                  <a:pt x="18287" y="35051"/>
                </a:lnTo>
                <a:lnTo>
                  <a:pt x="35051" y="35051"/>
                </a:lnTo>
                <a:lnTo>
                  <a:pt x="35051" y="18287"/>
                </a:lnTo>
                <a:lnTo>
                  <a:pt x="35051" y="0"/>
                </a:lnTo>
                <a:lnTo>
                  <a:pt x="18287" y="0"/>
                </a:lnTo>
                <a:lnTo>
                  <a:pt x="0" y="0"/>
                </a:lnTo>
                <a:lnTo>
                  <a:pt x="0" y="18287"/>
                </a:lnTo>
                <a:lnTo>
                  <a:pt x="18287" y="182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3" name="Google Shape;1403;p51"/>
          <p:cNvSpPr/>
          <p:nvPr/>
        </p:nvSpPr>
        <p:spPr>
          <a:xfrm>
            <a:off x="5395912" y="4129087"/>
            <a:ext cx="17462" cy="15875"/>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4" name="Google Shape;1404;p51"/>
          <p:cNvSpPr/>
          <p:nvPr/>
        </p:nvSpPr>
        <p:spPr>
          <a:xfrm>
            <a:off x="5403850" y="4129087"/>
            <a:ext cx="17462" cy="15875"/>
          </a:xfrm>
          <a:custGeom>
            <a:rect b="b" l="l" r="r" t="t"/>
            <a:pathLst>
              <a:path extrusionOk="0" h="17145" w="17145">
                <a:moveTo>
                  <a:pt x="0" y="16763"/>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5" name="Google Shape;1405;p51"/>
          <p:cNvSpPr/>
          <p:nvPr/>
        </p:nvSpPr>
        <p:spPr>
          <a:xfrm>
            <a:off x="5403850" y="4119562"/>
            <a:ext cx="17462" cy="17462"/>
          </a:xfrm>
          <a:custGeom>
            <a:rect b="b" l="l" r="r" t="t"/>
            <a:pathLst>
              <a:path extrusionOk="0" h="17779" w="17145">
                <a:moveTo>
                  <a:pt x="0" y="0"/>
                </a:moveTo>
                <a:lnTo>
                  <a:pt x="16763" y="0"/>
                </a:lnTo>
                <a:lnTo>
                  <a:pt x="16763"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6" name="Google Shape;1406;p51"/>
          <p:cNvSpPr/>
          <p:nvPr/>
        </p:nvSpPr>
        <p:spPr>
          <a:xfrm>
            <a:off x="5403850" y="4119562"/>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7" name="Google Shape;1407;p51"/>
          <p:cNvSpPr/>
          <p:nvPr/>
        </p:nvSpPr>
        <p:spPr>
          <a:xfrm>
            <a:off x="5386387" y="4024312"/>
            <a:ext cx="34925" cy="34925"/>
          </a:xfrm>
          <a:custGeom>
            <a:rect b="b" l="l" r="r" t="t"/>
            <a:pathLst>
              <a:path extrusionOk="0" h="33654" w="35560">
                <a:moveTo>
                  <a:pt x="35052" y="33528"/>
                </a:moveTo>
                <a:lnTo>
                  <a:pt x="0" y="33528"/>
                </a:lnTo>
                <a:lnTo>
                  <a:pt x="0" y="0"/>
                </a:lnTo>
                <a:lnTo>
                  <a:pt x="35052" y="0"/>
                </a:lnTo>
                <a:lnTo>
                  <a:pt x="35052" y="335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8" name="Google Shape;1408;p51"/>
          <p:cNvSpPr/>
          <p:nvPr/>
        </p:nvSpPr>
        <p:spPr>
          <a:xfrm>
            <a:off x="5386387" y="4024312"/>
            <a:ext cx="34925" cy="34925"/>
          </a:xfrm>
          <a:custGeom>
            <a:rect b="b" l="l" r="r" t="t"/>
            <a:pathLst>
              <a:path extrusionOk="0" h="33654" w="35560">
                <a:moveTo>
                  <a:pt x="18287" y="16763"/>
                </a:moveTo>
                <a:lnTo>
                  <a:pt x="0" y="16763"/>
                </a:lnTo>
                <a:lnTo>
                  <a:pt x="0" y="33527"/>
                </a:lnTo>
                <a:lnTo>
                  <a:pt x="18287" y="33527"/>
                </a:lnTo>
                <a:lnTo>
                  <a:pt x="35051" y="33527"/>
                </a:lnTo>
                <a:lnTo>
                  <a:pt x="35051" y="16763"/>
                </a:lnTo>
                <a:lnTo>
                  <a:pt x="35051" y="0"/>
                </a:lnTo>
                <a:lnTo>
                  <a:pt x="18287" y="0"/>
                </a:lnTo>
                <a:lnTo>
                  <a:pt x="0" y="0"/>
                </a:lnTo>
                <a:lnTo>
                  <a:pt x="0" y="16763"/>
                </a:lnTo>
                <a:lnTo>
                  <a:pt x="18287"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9" name="Google Shape;1409;p51"/>
          <p:cNvSpPr/>
          <p:nvPr/>
        </p:nvSpPr>
        <p:spPr>
          <a:xfrm>
            <a:off x="5395912" y="4024312"/>
            <a:ext cx="17462" cy="17462"/>
          </a:xfrm>
          <a:custGeom>
            <a:rect b="b" l="l" r="r" t="t"/>
            <a:pathLst>
              <a:path extrusionOk="0" h="17145"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0" name="Google Shape;1410;p51"/>
          <p:cNvSpPr/>
          <p:nvPr/>
        </p:nvSpPr>
        <p:spPr>
          <a:xfrm>
            <a:off x="5403850" y="4024312"/>
            <a:ext cx="17462" cy="17462"/>
          </a:xfrm>
          <a:custGeom>
            <a:rect b="b" l="l" r="r" t="t"/>
            <a:pathLst>
              <a:path extrusionOk="0" h="17145" w="17145">
                <a:moveTo>
                  <a:pt x="0" y="16763"/>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1" name="Google Shape;1411;p51"/>
          <p:cNvSpPr/>
          <p:nvPr/>
        </p:nvSpPr>
        <p:spPr>
          <a:xfrm>
            <a:off x="5403850" y="4016375"/>
            <a:ext cx="17462" cy="17462"/>
          </a:xfrm>
          <a:custGeom>
            <a:rect b="b" l="l" r="r" t="t"/>
            <a:pathLst>
              <a:path extrusionOk="0" h="17779" w="17145">
                <a:moveTo>
                  <a:pt x="0" y="0"/>
                </a:moveTo>
                <a:lnTo>
                  <a:pt x="16763" y="0"/>
                </a:lnTo>
                <a:lnTo>
                  <a:pt x="16763"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2" name="Google Shape;1412;p51"/>
          <p:cNvSpPr/>
          <p:nvPr/>
        </p:nvSpPr>
        <p:spPr>
          <a:xfrm>
            <a:off x="5403850" y="4016375"/>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3" name="Google Shape;1413;p51"/>
          <p:cNvSpPr/>
          <p:nvPr/>
        </p:nvSpPr>
        <p:spPr>
          <a:xfrm>
            <a:off x="3689350" y="4214812"/>
            <a:ext cx="33337" cy="34925"/>
          </a:xfrm>
          <a:custGeom>
            <a:rect b="b" l="l" r="r" t="t"/>
            <a:pathLst>
              <a:path extrusionOk="0" h="33654" w="33655">
                <a:moveTo>
                  <a:pt x="33528" y="33528"/>
                </a:moveTo>
                <a:lnTo>
                  <a:pt x="0" y="33528"/>
                </a:lnTo>
                <a:lnTo>
                  <a:pt x="0" y="0"/>
                </a:lnTo>
                <a:lnTo>
                  <a:pt x="33528" y="0"/>
                </a:lnTo>
                <a:lnTo>
                  <a:pt x="33528" y="335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4" name="Google Shape;1414;p51"/>
          <p:cNvSpPr/>
          <p:nvPr/>
        </p:nvSpPr>
        <p:spPr>
          <a:xfrm>
            <a:off x="3689350" y="4214812"/>
            <a:ext cx="33337" cy="34925"/>
          </a:xfrm>
          <a:custGeom>
            <a:rect b="b" l="l" r="r" t="t"/>
            <a:pathLst>
              <a:path extrusionOk="0" h="33654" w="33655">
                <a:moveTo>
                  <a:pt x="16763" y="16763"/>
                </a:moveTo>
                <a:lnTo>
                  <a:pt x="0" y="16763"/>
                </a:lnTo>
                <a:lnTo>
                  <a:pt x="0" y="33527"/>
                </a:lnTo>
                <a:lnTo>
                  <a:pt x="16763" y="33527"/>
                </a:lnTo>
                <a:lnTo>
                  <a:pt x="33527" y="33527"/>
                </a:lnTo>
                <a:lnTo>
                  <a:pt x="33527" y="16763"/>
                </a:lnTo>
                <a:lnTo>
                  <a:pt x="33527" y="0"/>
                </a:lnTo>
                <a:lnTo>
                  <a:pt x="16763" y="0"/>
                </a:lnTo>
                <a:lnTo>
                  <a:pt x="0" y="0"/>
                </a:lnTo>
                <a:lnTo>
                  <a:pt x="0" y="16763"/>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5" name="Google Shape;1415;p51"/>
          <p:cNvSpPr/>
          <p:nvPr/>
        </p:nvSpPr>
        <p:spPr>
          <a:xfrm>
            <a:off x="3681412" y="4214812"/>
            <a:ext cx="17462" cy="17462"/>
          </a:xfrm>
          <a:custGeom>
            <a:rect b="b" l="l" r="r" t="t"/>
            <a:pathLst>
              <a:path extrusionOk="0" h="17145" w="17780">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6" name="Google Shape;1416;p51"/>
          <p:cNvSpPr/>
          <p:nvPr/>
        </p:nvSpPr>
        <p:spPr>
          <a:xfrm>
            <a:off x="3689350" y="4214812"/>
            <a:ext cx="17462" cy="17462"/>
          </a:xfrm>
          <a:custGeom>
            <a:rect b="b" l="l" r="r" t="t"/>
            <a:pathLst>
              <a:path extrusionOk="0" h="17145" w="17144">
                <a:moveTo>
                  <a:pt x="0" y="16763"/>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7" name="Google Shape;1417;p51"/>
          <p:cNvSpPr/>
          <p:nvPr/>
        </p:nvSpPr>
        <p:spPr>
          <a:xfrm>
            <a:off x="3689350" y="4206875"/>
            <a:ext cx="17462" cy="17462"/>
          </a:xfrm>
          <a:custGeom>
            <a:rect b="b" l="l" r="r" t="t"/>
            <a:pathLst>
              <a:path extrusionOk="0" h="17779" w="17144">
                <a:moveTo>
                  <a:pt x="0" y="0"/>
                </a:moveTo>
                <a:lnTo>
                  <a:pt x="16763" y="0"/>
                </a:lnTo>
                <a:lnTo>
                  <a:pt x="16763"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8" name="Google Shape;1418;p51"/>
          <p:cNvSpPr/>
          <p:nvPr/>
        </p:nvSpPr>
        <p:spPr>
          <a:xfrm>
            <a:off x="3689350" y="4206875"/>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9" name="Google Shape;1419;p51"/>
          <p:cNvSpPr/>
          <p:nvPr/>
        </p:nvSpPr>
        <p:spPr>
          <a:xfrm>
            <a:off x="3689350" y="4110037"/>
            <a:ext cx="33337" cy="36512"/>
          </a:xfrm>
          <a:custGeom>
            <a:rect b="b" l="l" r="r" t="t"/>
            <a:pathLst>
              <a:path extrusionOk="0" h="35560" w="33655">
                <a:moveTo>
                  <a:pt x="33528" y="35052"/>
                </a:moveTo>
                <a:lnTo>
                  <a:pt x="0" y="35052"/>
                </a:lnTo>
                <a:lnTo>
                  <a:pt x="0" y="0"/>
                </a:lnTo>
                <a:lnTo>
                  <a:pt x="33528" y="0"/>
                </a:lnTo>
                <a:lnTo>
                  <a:pt x="33528" y="3505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0" name="Google Shape;1420;p51"/>
          <p:cNvSpPr/>
          <p:nvPr/>
        </p:nvSpPr>
        <p:spPr>
          <a:xfrm>
            <a:off x="3689350" y="4110037"/>
            <a:ext cx="33337" cy="36512"/>
          </a:xfrm>
          <a:custGeom>
            <a:rect b="b" l="l" r="r" t="t"/>
            <a:pathLst>
              <a:path extrusionOk="0" h="35560" w="33655">
                <a:moveTo>
                  <a:pt x="16763" y="18287"/>
                </a:moveTo>
                <a:lnTo>
                  <a:pt x="0" y="18287"/>
                </a:lnTo>
                <a:lnTo>
                  <a:pt x="0" y="35051"/>
                </a:lnTo>
                <a:lnTo>
                  <a:pt x="16763" y="35051"/>
                </a:lnTo>
                <a:lnTo>
                  <a:pt x="33527" y="35051"/>
                </a:lnTo>
                <a:lnTo>
                  <a:pt x="33527" y="18287"/>
                </a:lnTo>
                <a:lnTo>
                  <a:pt x="33527" y="0"/>
                </a:lnTo>
                <a:lnTo>
                  <a:pt x="16763" y="0"/>
                </a:lnTo>
                <a:lnTo>
                  <a:pt x="0" y="0"/>
                </a:lnTo>
                <a:lnTo>
                  <a:pt x="0" y="18287"/>
                </a:lnTo>
                <a:lnTo>
                  <a:pt x="16763" y="182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1" name="Google Shape;1421;p51"/>
          <p:cNvSpPr/>
          <p:nvPr/>
        </p:nvSpPr>
        <p:spPr>
          <a:xfrm>
            <a:off x="3681412" y="4129087"/>
            <a:ext cx="17462" cy="15875"/>
          </a:xfrm>
          <a:custGeom>
            <a:rect b="b" l="l" r="r" t="t"/>
            <a:pathLst>
              <a:path extrusionOk="0" h="17145" w="17780">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2" name="Google Shape;1422;p51"/>
          <p:cNvSpPr/>
          <p:nvPr/>
        </p:nvSpPr>
        <p:spPr>
          <a:xfrm>
            <a:off x="3689350" y="4129087"/>
            <a:ext cx="17462" cy="15875"/>
          </a:xfrm>
          <a:custGeom>
            <a:rect b="b" l="l" r="r" t="t"/>
            <a:pathLst>
              <a:path extrusionOk="0" h="17145" w="17144">
                <a:moveTo>
                  <a:pt x="0" y="16763"/>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3" name="Google Shape;1423;p51"/>
          <p:cNvSpPr/>
          <p:nvPr/>
        </p:nvSpPr>
        <p:spPr>
          <a:xfrm>
            <a:off x="3689350" y="4119562"/>
            <a:ext cx="17462" cy="17462"/>
          </a:xfrm>
          <a:custGeom>
            <a:rect b="b" l="l" r="r" t="t"/>
            <a:pathLst>
              <a:path extrusionOk="0" h="17779" w="17144">
                <a:moveTo>
                  <a:pt x="0" y="0"/>
                </a:moveTo>
                <a:lnTo>
                  <a:pt x="16763" y="0"/>
                </a:lnTo>
                <a:lnTo>
                  <a:pt x="16763"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4" name="Google Shape;1424;p51"/>
          <p:cNvSpPr/>
          <p:nvPr/>
        </p:nvSpPr>
        <p:spPr>
          <a:xfrm>
            <a:off x="3689350" y="4119562"/>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5" name="Google Shape;1425;p51"/>
          <p:cNvSpPr/>
          <p:nvPr/>
        </p:nvSpPr>
        <p:spPr>
          <a:xfrm>
            <a:off x="3689350" y="4024312"/>
            <a:ext cx="33337" cy="34925"/>
          </a:xfrm>
          <a:custGeom>
            <a:rect b="b" l="l" r="r" t="t"/>
            <a:pathLst>
              <a:path extrusionOk="0" h="33654" w="33655">
                <a:moveTo>
                  <a:pt x="33528" y="33528"/>
                </a:moveTo>
                <a:lnTo>
                  <a:pt x="0" y="33528"/>
                </a:lnTo>
                <a:lnTo>
                  <a:pt x="0" y="0"/>
                </a:lnTo>
                <a:lnTo>
                  <a:pt x="33528" y="0"/>
                </a:lnTo>
                <a:lnTo>
                  <a:pt x="33528" y="335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6" name="Google Shape;1426;p51"/>
          <p:cNvSpPr/>
          <p:nvPr/>
        </p:nvSpPr>
        <p:spPr>
          <a:xfrm>
            <a:off x="3689350" y="4024312"/>
            <a:ext cx="33337" cy="34925"/>
          </a:xfrm>
          <a:custGeom>
            <a:rect b="b" l="l" r="r" t="t"/>
            <a:pathLst>
              <a:path extrusionOk="0" h="33654" w="33655">
                <a:moveTo>
                  <a:pt x="16763" y="16763"/>
                </a:moveTo>
                <a:lnTo>
                  <a:pt x="0" y="16763"/>
                </a:lnTo>
                <a:lnTo>
                  <a:pt x="0" y="33527"/>
                </a:lnTo>
                <a:lnTo>
                  <a:pt x="16763" y="33527"/>
                </a:lnTo>
                <a:lnTo>
                  <a:pt x="33527" y="33527"/>
                </a:lnTo>
                <a:lnTo>
                  <a:pt x="33527" y="16763"/>
                </a:lnTo>
                <a:lnTo>
                  <a:pt x="33527" y="0"/>
                </a:lnTo>
                <a:lnTo>
                  <a:pt x="16763" y="0"/>
                </a:lnTo>
                <a:lnTo>
                  <a:pt x="0" y="0"/>
                </a:lnTo>
                <a:lnTo>
                  <a:pt x="0" y="16763"/>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7" name="Google Shape;1427;p51"/>
          <p:cNvSpPr/>
          <p:nvPr/>
        </p:nvSpPr>
        <p:spPr>
          <a:xfrm>
            <a:off x="3681412" y="4024312"/>
            <a:ext cx="17462" cy="17462"/>
          </a:xfrm>
          <a:custGeom>
            <a:rect b="b" l="l" r="r" t="t"/>
            <a:pathLst>
              <a:path extrusionOk="0" h="17145" w="17780">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8" name="Google Shape;1428;p51"/>
          <p:cNvSpPr/>
          <p:nvPr/>
        </p:nvSpPr>
        <p:spPr>
          <a:xfrm>
            <a:off x="3689350" y="4024312"/>
            <a:ext cx="17462" cy="17462"/>
          </a:xfrm>
          <a:custGeom>
            <a:rect b="b" l="l" r="r" t="t"/>
            <a:pathLst>
              <a:path extrusionOk="0" h="17145" w="17144">
                <a:moveTo>
                  <a:pt x="0" y="16763"/>
                </a:moveTo>
                <a:lnTo>
                  <a:pt x="16763"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9" name="Google Shape;1429;p51"/>
          <p:cNvSpPr/>
          <p:nvPr/>
        </p:nvSpPr>
        <p:spPr>
          <a:xfrm>
            <a:off x="3689350" y="4016375"/>
            <a:ext cx="17462" cy="17462"/>
          </a:xfrm>
          <a:custGeom>
            <a:rect b="b" l="l" r="r" t="t"/>
            <a:pathLst>
              <a:path extrusionOk="0" h="17779" w="17144">
                <a:moveTo>
                  <a:pt x="0" y="0"/>
                </a:moveTo>
                <a:lnTo>
                  <a:pt x="16763" y="0"/>
                </a:lnTo>
                <a:lnTo>
                  <a:pt x="16763"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0" name="Google Shape;1430;p51"/>
          <p:cNvSpPr/>
          <p:nvPr/>
        </p:nvSpPr>
        <p:spPr>
          <a:xfrm>
            <a:off x="3689350" y="4016375"/>
            <a:ext cx="0" cy="17462"/>
          </a:xfrm>
          <a:custGeom>
            <a:rect b="b" l="l" r="r" t="t"/>
            <a:pathLst>
              <a:path extrusionOk="0" h="17779"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1" name="Google Shape;1431;p51"/>
          <p:cNvSpPr/>
          <p:nvPr/>
        </p:nvSpPr>
        <p:spPr>
          <a:xfrm>
            <a:off x="6477000" y="1998662"/>
            <a:ext cx="34925" cy="33337"/>
          </a:xfrm>
          <a:custGeom>
            <a:rect b="b" l="l" r="r" t="t"/>
            <a:pathLst>
              <a:path extrusionOk="0" h="33655" w="35560">
                <a:moveTo>
                  <a:pt x="16764" y="33528"/>
                </a:moveTo>
                <a:lnTo>
                  <a:pt x="0" y="33528"/>
                </a:lnTo>
                <a:lnTo>
                  <a:pt x="0" y="0"/>
                </a:lnTo>
                <a:lnTo>
                  <a:pt x="35052" y="0"/>
                </a:lnTo>
                <a:lnTo>
                  <a:pt x="35052" y="16764"/>
                </a:lnTo>
                <a:lnTo>
                  <a:pt x="16764" y="16764"/>
                </a:lnTo>
                <a:lnTo>
                  <a:pt x="16764" y="33528"/>
                </a:lnTo>
                <a:close/>
              </a:path>
              <a:path extrusionOk="0" h="33655" w="35560">
                <a:moveTo>
                  <a:pt x="35052" y="33528"/>
                </a:moveTo>
                <a:lnTo>
                  <a:pt x="16764" y="33528"/>
                </a:lnTo>
                <a:lnTo>
                  <a:pt x="16764" y="16764"/>
                </a:lnTo>
                <a:lnTo>
                  <a:pt x="35052" y="16764"/>
                </a:lnTo>
                <a:lnTo>
                  <a:pt x="35052" y="335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2" name="Google Shape;1432;p51"/>
          <p:cNvSpPr/>
          <p:nvPr/>
        </p:nvSpPr>
        <p:spPr>
          <a:xfrm>
            <a:off x="6477000" y="1998662"/>
            <a:ext cx="34925" cy="33337"/>
          </a:xfrm>
          <a:custGeom>
            <a:rect b="b" l="l" r="r" t="t"/>
            <a:pathLst>
              <a:path extrusionOk="0" h="33655" w="35560">
                <a:moveTo>
                  <a:pt x="16763" y="16763"/>
                </a:moveTo>
                <a:lnTo>
                  <a:pt x="16763" y="33527"/>
                </a:lnTo>
                <a:lnTo>
                  <a:pt x="35051" y="33527"/>
                </a:lnTo>
                <a:lnTo>
                  <a:pt x="35051" y="16763"/>
                </a:lnTo>
                <a:lnTo>
                  <a:pt x="35051" y="0"/>
                </a:lnTo>
                <a:lnTo>
                  <a:pt x="16763" y="0"/>
                </a:lnTo>
                <a:lnTo>
                  <a:pt x="0" y="0"/>
                </a:lnTo>
                <a:lnTo>
                  <a:pt x="0" y="16763"/>
                </a:lnTo>
                <a:lnTo>
                  <a:pt x="0" y="33527"/>
                </a:lnTo>
                <a:lnTo>
                  <a:pt x="16763" y="33527"/>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3" name="Google Shape;1433;p51"/>
          <p:cNvSpPr/>
          <p:nvPr/>
        </p:nvSpPr>
        <p:spPr>
          <a:xfrm>
            <a:off x="6494462" y="2014537"/>
            <a:ext cx="17462" cy="17462"/>
          </a:xfrm>
          <a:custGeom>
            <a:rect b="b" l="l" r="r" t="t"/>
            <a:pathLst>
              <a:path extrusionOk="0" h="17144"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4" name="Google Shape;1434;p51"/>
          <p:cNvSpPr/>
          <p:nvPr/>
        </p:nvSpPr>
        <p:spPr>
          <a:xfrm>
            <a:off x="6494462" y="2006600"/>
            <a:ext cx="17462" cy="17462"/>
          </a:xfrm>
          <a:custGeom>
            <a:rect b="b" l="l" r="r" t="t"/>
            <a:pathLst>
              <a:path extrusionOk="0" h="17780"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5" name="Google Shape;1435;p51"/>
          <p:cNvSpPr/>
          <p:nvPr/>
        </p:nvSpPr>
        <p:spPr>
          <a:xfrm>
            <a:off x="6494462" y="2006600"/>
            <a:ext cx="0" cy="17462"/>
          </a:xfrm>
          <a:custGeom>
            <a:rect b="b" l="l" r="r" t="t"/>
            <a:pathLst>
              <a:path extrusionOk="0" h="17780"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6" name="Google Shape;1436;p51"/>
          <p:cNvSpPr/>
          <p:nvPr/>
        </p:nvSpPr>
        <p:spPr>
          <a:xfrm>
            <a:off x="6484937" y="2014537"/>
            <a:ext cx="17462" cy="17462"/>
          </a:xfrm>
          <a:custGeom>
            <a:rect b="b" l="l" r="r" t="t"/>
            <a:pathLst>
              <a:path extrusionOk="0" h="17144"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7" name="Google Shape;1437;p51"/>
          <p:cNvSpPr/>
          <p:nvPr/>
        </p:nvSpPr>
        <p:spPr>
          <a:xfrm>
            <a:off x="6373812" y="1998662"/>
            <a:ext cx="34925" cy="33337"/>
          </a:xfrm>
          <a:custGeom>
            <a:rect b="b" l="l" r="r" t="t"/>
            <a:pathLst>
              <a:path extrusionOk="0" h="33655" w="35560">
                <a:moveTo>
                  <a:pt x="16764" y="33528"/>
                </a:moveTo>
                <a:lnTo>
                  <a:pt x="0" y="33528"/>
                </a:lnTo>
                <a:lnTo>
                  <a:pt x="0" y="0"/>
                </a:lnTo>
                <a:lnTo>
                  <a:pt x="35052" y="0"/>
                </a:lnTo>
                <a:lnTo>
                  <a:pt x="35052" y="16764"/>
                </a:lnTo>
                <a:lnTo>
                  <a:pt x="16764" y="16764"/>
                </a:lnTo>
                <a:lnTo>
                  <a:pt x="16764" y="33528"/>
                </a:lnTo>
                <a:close/>
              </a:path>
              <a:path extrusionOk="0" h="33655" w="35560">
                <a:moveTo>
                  <a:pt x="35052" y="33528"/>
                </a:moveTo>
                <a:lnTo>
                  <a:pt x="16764" y="33528"/>
                </a:lnTo>
                <a:lnTo>
                  <a:pt x="16764" y="16764"/>
                </a:lnTo>
                <a:lnTo>
                  <a:pt x="35052" y="16764"/>
                </a:lnTo>
                <a:lnTo>
                  <a:pt x="35052" y="335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8" name="Google Shape;1438;p51"/>
          <p:cNvSpPr/>
          <p:nvPr/>
        </p:nvSpPr>
        <p:spPr>
          <a:xfrm>
            <a:off x="6373812" y="1998662"/>
            <a:ext cx="34925" cy="33337"/>
          </a:xfrm>
          <a:custGeom>
            <a:rect b="b" l="l" r="r" t="t"/>
            <a:pathLst>
              <a:path extrusionOk="0" h="33655" w="35560">
                <a:moveTo>
                  <a:pt x="16763" y="16763"/>
                </a:moveTo>
                <a:lnTo>
                  <a:pt x="16763" y="33527"/>
                </a:lnTo>
                <a:lnTo>
                  <a:pt x="35051" y="33527"/>
                </a:lnTo>
                <a:lnTo>
                  <a:pt x="35051" y="16763"/>
                </a:lnTo>
                <a:lnTo>
                  <a:pt x="35051" y="0"/>
                </a:lnTo>
                <a:lnTo>
                  <a:pt x="16763" y="0"/>
                </a:lnTo>
                <a:lnTo>
                  <a:pt x="0" y="0"/>
                </a:lnTo>
                <a:lnTo>
                  <a:pt x="0" y="16763"/>
                </a:lnTo>
                <a:lnTo>
                  <a:pt x="0" y="33527"/>
                </a:lnTo>
                <a:lnTo>
                  <a:pt x="16763" y="33527"/>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9" name="Google Shape;1439;p51"/>
          <p:cNvSpPr/>
          <p:nvPr/>
        </p:nvSpPr>
        <p:spPr>
          <a:xfrm>
            <a:off x="6389687" y="2014537"/>
            <a:ext cx="19050" cy="17462"/>
          </a:xfrm>
          <a:custGeom>
            <a:rect b="b" l="l" r="r" t="t"/>
            <a:pathLst>
              <a:path extrusionOk="0" h="17144"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0" name="Google Shape;1440;p51"/>
          <p:cNvSpPr/>
          <p:nvPr/>
        </p:nvSpPr>
        <p:spPr>
          <a:xfrm>
            <a:off x="6389687" y="2006600"/>
            <a:ext cx="19050" cy="17462"/>
          </a:xfrm>
          <a:custGeom>
            <a:rect b="b" l="l" r="r" t="t"/>
            <a:pathLst>
              <a:path extrusionOk="0" h="17780"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1" name="Google Shape;1441;p51"/>
          <p:cNvSpPr/>
          <p:nvPr/>
        </p:nvSpPr>
        <p:spPr>
          <a:xfrm>
            <a:off x="6389687" y="2006600"/>
            <a:ext cx="0" cy="17462"/>
          </a:xfrm>
          <a:custGeom>
            <a:rect b="b" l="l" r="r" t="t"/>
            <a:pathLst>
              <a:path extrusionOk="0" h="17780"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2" name="Google Shape;1442;p51"/>
          <p:cNvSpPr/>
          <p:nvPr/>
        </p:nvSpPr>
        <p:spPr>
          <a:xfrm>
            <a:off x="6381750" y="2014537"/>
            <a:ext cx="17462" cy="17462"/>
          </a:xfrm>
          <a:custGeom>
            <a:rect b="b" l="l" r="r" t="t"/>
            <a:pathLst>
              <a:path extrusionOk="0" h="17144"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3" name="Google Shape;1443;p51"/>
          <p:cNvSpPr/>
          <p:nvPr/>
        </p:nvSpPr>
        <p:spPr>
          <a:xfrm>
            <a:off x="6286500" y="1998662"/>
            <a:ext cx="34925" cy="33337"/>
          </a:xfrm>
          <a:custGeom>
            <a:rect b="b" l="l" r="r" t="t"/>
            <a:pathLst>
              <a:path extrusionOk="0" h="33655" w="35560">
                <a:moveTo>
                  <a:pt x="16764" y="33528"/>
                </a:moveTo>
                <a:lnTo>
                  <a:pt x="0" y="33528"/>
                </a:lnTo>
                <a:lnTo>
                  <a:pt x="0" y="0"/>
                </a:lnTo>
                <a:lnTo>
                  <a:pt x="35052" y="0"/>
                </a:lnTo>
                <a:lnTo>
                  <a:pt x="35052" y="16764"/>
                </a:lnTo>
                <a:lnTo>
                  <a:pt x="16764" y="16764"/>
                </a:lnTo>
                <a:lnTo>
                  <a:pt x="16764" y="33528"/>
                </a:lnTo>
                <a:close/>
              </a:path>
              <a:path extrusionOk="0" h="33655" w="35560">
                <a:moveTo>
                  <a:pt x="35052" y="33528"/>
                </a:moveTo>
                <a:lnTo>
                  <a:pt x="16764" y="33528"/>
                </a:lnTo>
                <a:lnTo>
                  <a:pt x="16764" y="16764"/>
                </a:lnTo>
                <a:lnTo>
                  <a:pt x="35052" y="16764"/>
                </a:lnTo>
                <a:lnTo>
                  <a:pt x="35052" y="3352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4" name="Google Shape;1444;p51"/>
          <p:cNvSpPr/>
          <p:nvPr/>
        </p:nvSpPr>
        <p:spPr>
          <a:xfrm>
            <a:off x="6286500" y="1998662"/>
            <a:ext cx="34925" cy="33337"/>
          </a:xfrm>
          <a:custGeom>
            <a:rect b="b" l="l" r="r" t="t"/>
            <a:pathLst>
              <a:path extrusionOk="0" h="33655" w="35560">
                <a:moveTo>
                  <a:pt x="16763" y="16763"/>
                </a:moveTo>
                <a:lnTo>
                  <a:pt x="16763" y="33527"/>
                </a:lnTo>
                <a:lnTo>
                  <a:pt x="35051" y="33527"/>
                </a:lnTo>
                <a:lnTo>
                  <a:pt x="35051" y="16763"/>
                </a:lnTo>
                <a:lnTo>
                  <a:pt x="35051" y="0"/>
                </a:lnTo>
                <a:lnTo>
                  <a:pt x="16763" y="0"/>
                </a:lnTo>
                <a:lnTo>
                  <a:pt x="0" y="0"/>
                </a:lnTo>
                <a:lnTo>
                  <a:pt x="0" y="16763"/>
                </a:lnTo>
                <a:lnTo>
                  <a:pt x="0" y="33527"/>
                </a:lnTo>
                <a:lnTo>
                  <a:pt x="16763" y="33527"/>
                </a:lnTo>
                <a:lnTo>
                  <a:pt x="16763" y="16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5" name="Google Shape;1445;p51"/>
          <p:cNvSpPr/>
          <p:nvPr/>
        </p:nvSpPr>
        <p:spPr>
          <a:xfrm>
            <a:off x="6303962" y="2014537"/>
            <a:ext cx="17462" cy="17462"/>
          </a:xfrm>
          <a:custGeom>
            <a:rect b="b" l="l" r="r" t="t"/>
            <a:pathLst>
              <a:path extrusionOk="0" h="17144" w="18414">
                <a:moveTo>
                  <a:pt x="0" y="16763"/>
                </a:moveTo>
                <a:lnTo>
                  <a:pt x="18287"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6" name="Google Shape;1446;p51"/>
          <p:cNvSpPr/>
          <p:nvPr/>
        </p:nvSpPr>
        <p:spPr>
          <a:xfrm>
            <a:off x="6303962" y="2006600"/>
            <a:ext cx="17462" cy="17462"/>
          </a:xfrm>
          <a:custGeom>
            <a:rect b="b" l="l" r="r" t="t"/>
            <a:pathLst>
              <a:path extrusionOk="0" h="17780" w="18414">
                <a:moveTo>
                  <a:pt x="0" y="0"/>
                </a:moveTo>
                <a:lnTo>
                  <a:pt x="18287" y="0"/>
                </a:lnTo>
                <a:lnTo>
                  <a:pt x="18287" y="17321"/>
                </a:ln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7" name="Google Shape;1447;p51"/>
          <p:cNvSpPr/>
          <p:nvPr/>
        </p:nvSpPr>
        <p:spPr>
          <a:xfrm>
            <a:off x="6303962" y="2006600"/>
            <a:ext cx="0" cy="17462"/>
          </a:xfrm>
          <a:custGeom>
            <a:rect b="b" l="l" r="r" t="t"/>
            <a:pathLst>
              <a:path extrusionOk="0" h="17780" w="120000">
                <a:moveTo>
                  <a:pt x="0" y="0"/>
                </a:moveTo>
                <a:lnTo>
                  <a:pt x="0" y="1732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8" name="Google Shape;1448;p51"/>
          <p:cNvSpPr/>
          <p:nvPr/>
        </p:nvSpPr>
        <p:spPr>
          <a:xfrm>
            <a:off x="6294437" y="2014537"/>
            <a:ext cx="17462" cy="17462"/>
          </a:xfrm>
          <a:custGeom>
            <a:rect b="b" l="l" r="r" t="t"/>
            <a:pathLst>
              <a:path extrusionOk="0" h="17144" w="17779">
                <a:moveTo>
                  <a:pt x="0" y="16763"/>
                </a:moveTo>
                <a:lnTo>
                  <a:pt x="17321" y="16763"/>
                </a:lnTo>
                <a:lnTo>
                  <a:pt x="17321"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9" name="Google Shape;1449;p51"/>
          <p:cNvSpPr/>
          <p:nvPr/>
        </p:nvSpPr>
        <p:spPr>
          <a:xfrm>
            <a:off x="6754812" y="5392737"/>
            <a:ext cx="17462" cy="17462"/>
          </a:xfrm>
          <a:custGeom>
            <a:rect b="b" l="l" r="r" t="t"/>
            <a:pathLst>
              <a:path extrusionOk="0" h="17145" w="17145">
                <a:moveTo>
                  <a:pt x="16763" y="0"/>
                </a:moveTo>
                <a:lnTo>
                  <a:pt x="0" y="16763"/>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0" name="Google Shape;1450;p51"/>
          <p:cNvSpPr/>
          <p:nvPr/>
        </p:nvSpPr>
        <p:spPr>
          <a:xfrm>
            <a:off x="6737350" y="5410200"/>
            <a:ext cx="17462" cy="0"/>
          </a:xfrm>
          <a:custGeom>
            <a:rect b="b" l="l" r="r" t="t"/>
            <a:pathLst>
              <a:path extrusionOk="0" h="120000" w="17145">
                <a:moveTo>
                  <a:pt x="16763"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1" name="Google Shape;1451;p51"/>
          <p:cNvSpPr/>
          <p:nvPr/>
        </p:nvSpPr>
        <p:spPr>
          <a:xfrm>
            <a:off x="6737350" y="5410200"/>
            <a:ext cx="0" cy="0"/>
          </a:xfrm>
          <a:custGeom>
            <a:rect b="b" l="l" r="r" t="t"/>
            <a:pathLst>
              <a:path extrusionOk="0" h="120000" w="120000">
                <a:moveTo>
                  <a:pt x="0"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2" name="Google Shape;1452;p51"/>
          <p:cNvSpPr/>
          <p:nvPr/>
        </p:nvSpPr>
        <p:spPr>
          <a:xfrm>
            <a:off x="6719887" y="5410200"/>
            <a:ext cx="17462" cy="0"/>
          </a:xfrm>
          <a:custGeom>
            <a:rect b="b" l="l" r="r" t="t"/>
            <a:pathLst>
              <a:path extrusionOk="0" h="120000" w="18414">
                <a:moveTo>
                  <a:pt x="18287"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3" name="Google Shape;1453;p51"/>
          <p:cNvSpPr/>
          <p:nvPr/>
        </p:nvSpPr>
        <p:spPr>
          <a:xfrm>
            <a:off x="6719887" y="5410200"/>
            <a:ext cx="0" cy="0"/>
          </a:xfrm>
          <a:custGeom>
            <a:rect b="b" l="l" r="r" t="t"/>
            <a:pathLst>
              <a:path extrusionOk="0" h="120000" w="120000">
                <a:moveTo>
                  <a:pt x="0"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4" name="Google Shape;1454;p51"/>
          <p:cNvSpPr/>
          <p:nvPr/>
        </p:nvSpPr>
        <p:spPr>
          <a:xfrm>
            <a:off x="6632575" y="5410200"/>
            <a:ext cx="87312" cy="0"/>
          </a:xfrm>
          <a:custGeom>
            <a:rect b="b" l="l" r="r" t="t"/>
            <a:pathLst>
              <a:path extrusionOk="0" h="120000" w="86995">
                <a:moveTo>
                  <a:pt x="86867"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5" name="Google Shape;1455;p51"/>
          <p:cNvSpPr/>
          <p:nvPr/>
        </p:nvSpPr>
        <p:spPr>
          <a:xfrm>
            <a:off x="6529387" y="5410200"/>
            <a:ext cx="103187" cy="0"/>
          </a:xfrm>
          <a:custGeom>
            <a:rect b="b" l="l" r="r" t="t"/>
            <a:pathLst>
              <a:path extrusionOk="0" h="120000" w="104139">
                <a:moveTo>
                  <a:pt x="103631"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6" name="Google Shape;1456;p51"/>
          <p:cNvSpPr/>
          <p:nvPr/>
        </p:nvSpPr>
        <p:spPr>
          <a:xfrm>
            <a:off x="6424612" y="5410200"/>
            <a:ext cx="104775" cy="0"/>
          </a:xfrm>
          <a:custGeom>
            <a:rect b="b" l="l" r="r" t="t"/>
            <a:pathLst>
              <a:path extrusionOk="0" h="120000" w="104139">
                <a:moveTo>
                  <a:pt x="103631"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7" name="Google Shape;1457;p51"/>
          <p:cNvSpPr/>
          <p:nvPr/>
        </p:nvSpPr>
        <p:spPr>
          <a:xfrm>
            <a:off x="6338887" y="5410200"/>
            <a:ext cx="85725" cy="0"/>
          </a:xfrm>
          <a:custGeom>
            <a:rect b="b" l="l" r="r" t="t"/>
            <a:pathLst>
              <a:path extrusionOk="0" h="120000" w="86995">
                <a:moveTo>
                  <a:pt x="86867"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8" name="Google Shape;1458;p51"/>
          <p:cNvSpPr/>
          <p:nvPr/>
        </p:nvSpPr>
        <p:spPr>
          <a:xfrm>
            <a:off x="6338887" y="5410200"/>
            <a:ext cx="0" cy="0"/>
          </a:xfrm>
          <a:custGeom>
            <a:rect b="b" l="l" r="r" t="t"/>
            <a:pathLst>
              <a:path extrusionOk="0" h="120000" w="120000">
                <a:moveTo>
                  <a:pt x="0"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9" name="Google Shape;1459;p51"/>
          <p:cNvSpPr/>
          <p:nvPr/>
        </p:nvSpPr>
        <p:spPr>
          <a:xfrm>
            <a:off x="6321425" y="5410200"/>
            <a:ext cx="17462" cy="17462"/>
          </a:xfrm>
          <a:custGeom>
            <a:rect b="b" l="l" r="r" t="t"/>
            <a:pathLst>
              <a:path extrusionOk="0" h="17145" w="17145">
                <a:moveTo>
                  <a:pt x="16763" y="0"/>
                </a:moveTo>
                <a:lnTo>
                  <a:pt x="0" y="16763"/>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0" name="Google Shape;1460;p51"/>
          <p:cNvSpPr/>
          <p:nvPr/>
        </p:nvSpPr>
        <p:spPr>
          <a:xfrm>
            <a:off x="6321425" y="5427662"/>
            <a:ext cx="0" cy="0"/>
          </a:xfrm>
          <a:custGeom>
            <a:rect b="b" l="l" r="r" t="t"/>
            <a:pathLst>
              <a:path extrusionOk="0" h="120000" w="120000">
                <a:moveTo>
                  <a:pt x="0"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1" name="Google Shape;1461;p51"/>
          <p:cNvSpPr/>
          <p:nvPr/>
        </p:nvSpPr>
        <p:spPr>
          <a:xfrm>
            <a:off x="6303962" y="5427662"/>
            <a:ext cx="17462" cy="17462"/>
          </a:xfrm>
          <a:custGeom>
            <a:rect b="b" l="l" r="r" t="t"/>
            <a:pathLst>
              <a:path extrusionOk="0" h="18414" w="18414">
                <a:moveTo>
                  <a:pt x="18287" y="0"/>
                </a:moveTo>
                <a:lnTo>
                  <a:pt x="0" y="18287"/>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2" name="Google Shape;1462;p51"/>
          <p:cNvSpPr/>
          <p:nvPr/>
        </p:nvSpPr>
        <p:spPr>
          <a:xfrm>
            <a:off x="6286500" y="5445125"/>
            <a:ext cx="17462" cy="33337"/>
          </a:xfrm>
          <a:custGeom>
            <a:rect b="b" l="l" r="r" t="t"/>
            <a:pathLst>
              <a:path extrusionOk="0" h="33654" w="17145">
                <a:moveTo>
                  <a:pt x="16763" y="0"/>
                </a:moveTo>
                <a:lnTo>
                  <a:pt x="0" y="33527"/>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3" name="Google Shape;1463;p51"/>
          <p:cNvSpPr/>
          <p:nvPr/>
        </p:nvSpPr>
        <p:spPr>
          <a:xfrm>
            <a:off x="5818187" y="5392737"/>
            <a:ext cx="19050" cy="17462"/>
          </a:xfrm>
          <a:custGeom>
            <a:rect b="b" l="l" r="r" t="t"/>
            <a:pathLst>
              <a:path extrusionOk="0" h="17145" w="18414">
                <a:moveTo>
                  <a:pt x="0" y="0"/>
                </a:moveTo>
                <a:lnTo>
                  <a:pt x="18287" y="16763"/>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4" name="Google Shape;1464;p51"/>
          <p:cNvSpPr/>
          <p:nvPr/>
        </p:nvSpPr>
        <p:spPr>
          <a:xfrm>
            <a:off x="5837237" y="5410200"/>
            <a:ext cx="0" cy="0"/>
          </a:xfrm>
          <a:custGeom>
            <a:rect b="b" l="l" r="r" t="t"/>
            <a:pathLst>
              <a:path extrusionOk="0" h="120000" w="120000">
                <a:moveTo>
                  <a:pt x="0"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5" name="Google Shape;1465;p51"/>
          <p:cNvSpPr/>
          <p:nvPr/>
        </p:nvSpPr>
        <p:spPr>
          <a:xfrm>
            <a:off x="5837237" y="5410200"/>
            <a:ext cx="17462" cy="0"/>
          </a:xfrm>
          <a:custGeom>
            <a:rect b="b" l="l" r="r" t="t"/>
            <a:pathLst>
              <a:path extrusionOk="0" h="120000" w="17145">
                <a:moveTo>
                  <a:pt x="0" y="0"/>
                </a:moveTo>
                <a:lnTo>
                  <a:pt x="16763"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6" name="Google Shape;1466;p51"/>
          <p:cNvSpPr/>
          <p:nvPr/>
        </p:nvSpPr>
        <p:spPr>
          <a:xfrm>
            <a:off x="5853112" y="5410200"/>
            <a:ext cx="0" cy="0"/>
          </a:xfrm>
          <a:custGeom>
            <a:rect b="b" l="l" r="r" t="t"/>
            <a:pathLst>
              <a:path extrusionOk="0" h="120000" w="120000">
                <a:moveTo>
                  <a:pt x="0" y="0"/>
                </a:moveTo>
                <a:lnTo>
                  <a:pt x="0"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7" name="Google Shape;1467;p51"/>
          <p:cNvSpPr/>
          <p:nvPr/>
        </p:nvSpPr>
        <p:spPr>
          <a:xfrm>
            <a:off x="5853112" y="5410200"/>
            <a:ext cx="17462" cy="0"/>
          </a:xfrm>
          <a:custGeom>
            <a:rect b="b" l="l" r="r" t="t"/>
            <a:pathLst>
              <a:path extrusionOk="0" h="120000" w="17145">
                <a:moveTo>
                  <a:pt x="0" y="0"/>
                </a:moveTo>
                <a:lnTo>
                  <a:pt x="16763"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8" name="Google Shape;1468;p51"/>
          <p:cNvSpPr/>
          <p:nvPr/>
        </p:nvSpPr>
        <p:spPr>
          <a:xfrm>
            <a:off x="5870575" y="5410200"/>
            <a:ext cx="69850" cy="0"/>
          </a:xfrm>
          <a:custGeom>
            <a:rect b="b" l="l" r="r" t="t"/>
            <a:pathLst>
              <a:path extrusionOk="0" h="120000" w="70485">
                <a:moveTo>
                  <a:pt x="0" y="0"/>
                </a:moveTo>
                <a:lnTo>
                  <a:pt x="70103"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9" name="Google Shape;1469;p51"/>
          <p:cNvSpPr/>
          <p:nvPr/>
        </p:nvSpPr>
        <p:spPr>
          <a:xfrm>
            <a:off x="5940425" y="5410200"/>
            <a:ext cx="120650" cy="0"/>
          </a:xfrm>
          <a:custGeom>
            <a:rect b="b" l="l" r="r" t="t"/>
            <a:pathLst>
              <a:path extrusionOk="0" h="120000" w="120650">
                <a:moveTo>
                  <a:pt x="0" y="0"/>
                </a:moveTo>
                <a:lnTo>
                  <a:pt x="120395"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0" name="Google Shape;1470;p51"/>
          <p:cNvSpPr/>
          <p:nvPr/>
        </p:nvSpPr>
        <p:spPr>
          <a:xfrm>
            <a:off x="6061075" y="5410200"/>
            <a:ext cx="104775" cy="0"/>
          </a:xfrm>
          <a:custGeom>
            <a:rect b="b" l="l" r="r" t="t"/>
            <a:pathLst>
              <a:path extrusionOk="0" h="120000" w="105410">
                <a:moveTo>
                  <a:pt x="0" y="0"/>
                </a:moveTo>
                <a:lnTo>
                  <a:pt x="105155"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1" name="Google Shape;1471;p51"/>
          <p:cNvSpPr/>
          <p:nvPr/>
        </p:nvSpPr>
        <p:spPr>
          <a:xfrm>
            <a:off x="6165850" y="5410200"/>
            <a:ext cx="68262" cy="0"/>
          </a:xfrm>
          <a:custGeom>
            <a:rect b="b" l="l" r="r" t="t"/>
            <a:pathLst>
              <a:path extrusionOk="0" h="120000" w="68579">
                <a:moveTo>
                  <a:pt x="0" y="0"/>
                </a:moveTo>
                <a:lnTo>
                  <a:pt x="68579" y="0"/>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2" name="Google Shape;1472;p51"/>
          <p:cNvSpPr/>
          <p:nvPr/>
        </p:nvSpPr>
        <p:spPr>
          <a:xfrm>
            <a:off x="6234112" y="5402262"/>
            <a:ext cx="17462" cy="17462"/>
          </a:xfrm>
          <a:custGeom>
            <a:rect b="b" l="l" r="r" t="t"/>
            <a:pathLst>
              <a:path extrusionOk="0" h="17779" w="17145">
                <a:moveTo>
                  <a:pt x="0" y="0"/>
                </a:moveTo>
                <a:lnTo>
                  <a:pt x="16763" y="0"/>
                </a:lnTo>
                <a:lnTo>
                  <a:pt x="16763" y="17321"/>
                </a:ln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3" name="Google Shape;1473;p51"/>
          <p:cNvSpPr/>
          <p:nvPr/>
        </p:nvSpPr>
        <p:spPr>
          <a:xfrm>
            <a:off x="6242050" y="5410200"/>
            <a:ext cx="19050" cy="17462"/>
          </a:xfrm>
          <a:custGeom>
            <a:rect b="b" l="l" r="r" t="t"/>
            <a:pathLst>
              <a:path extrusionOk="0" h="17145" w="17779">
                <a:moveTo>
                  <a:pt x="0" y="16763"/>
                </a:moveTo>
                <a:lnTo>
                  <a:pt x="17321" y="16763"/>
                </a:lnTo>
                <a:lnTo>
                  <a:pt x="17321" y="0"/>
                </a:lnTo>
                <a:lnTo>
                  <a:pt x="0" y="0"/>
                </a:lnTo>
                <a:lnTo>
                  <a:pt x="0" y="16763"/>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4" name="Google Shape;1474;p51"/>
          <p:cNvSpPr/>
          <p:nvPr/>
        </p:nvSpPr>
        <p:spPr>
          <a:xfrm>
            <a:off x="6251575" y="5418137"/>
            <a:ext cx="19050" cy="17462"/>
          </a:xfrm>
          <a:custGeom>
            <a:rect b="b" l="l" r="r" t="t"/>
            <a:pathLst>
              <a:path extrusionOk="0" h="17779" w="18414">
                <a:moveTo>
                  <a:pt x="0" y="0"/>
                </a:moveTo>
                <a:lnTo>
                  <a:pt x="18287" y="0"/>
                </a:lnTo>
                <a:lnTo>
                  <a:pt x="18287" y="17321"/>
                </a:lnTo>
                <a:lnTo>
                  <a:pt x="0" y="17321"/>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5" name="Google Shape;1475;p51"/>
          <p:cNvSpPr/>
          <p:nvPr/>
        </p:nvSpPr>
        <p:spPr>
          <a:xfrm>
            <a:off x="6261100" y="5427662"/>
            <a:ext cx="17462" cy="17462"/>
          </a:xfrm>
          <a:custGeom>
            <a:rect b="b" l="l" r="r" t="t"/>
            <a:pathLst>
              <a:path extrusionOk="0" h="18414" w="17779">
                <a:moveTo>
                  <a:pt x="0" y="18287"/>
                </a:moveTo>
                <a:lnTo>
                  <a:pt x="17321" y="18287"/>
                </a:lnTo>
                <a:lnTo>
                  <a:pt x="17321" y="0"/>
                </a:lnTo>
                <a:lnTo>
                  <a:pt x="0" y="0"/>
                </a:lnTo>
                <a:lnTo>
                  <a:pt x="0" y="18287"/>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6" name="Google Shape;1476;p51"/>
          <p:cNvSpPr/>
          <p:nvPr/>
        </p:nvSpPr>
        <p:spPr>
          <a:xfrm>
            <a:off x="6269037" y="5445125"/>
            <a:ext cx="17462" cy="33337"/>
          </a:xfrm>
          <a:custGeom>
            <a:rect b="b" l="l" r="r" t="t"/>
            <a:pathLst>
              <a:path extrusionOk="0" h="33654" w="17145">
                <a:moveTo>
                  <a:pt x="0" y="0"/>
                </a:moveTo>
                <a:lnTo>
                  <a:pt x="16763" y="33527"/>
                </a:lnTo>
              </a:path>
            </a:pathLst>
          </a:custGeom>
          <a:noFill/>
          <a:ln cap="flat" cmpd="sng" w="17300">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838200" y="674687"/>
            <a:ext cx="10515600" cy="904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000"/>
              <a:buFont typeface="Calibri"/>
              <a:buNone/>
            </a:pPr>
            <a:r>
              <a:rPr b="1" i="0" lang="en-US" sz="4000" u="none">
                <a:solidFill>
                  <a:srgbClr val="FF0000"/>
                </a:solidFill>
                <a:latin typeface="Calibri"/>
                <a:ea typeface="Calibri"/>
                <a:cs typeface="Calibri"/>
                <a:sym typeface="Calibri"/>
              </a:rPr>
              <a:t>FUNDAMENTAL CONCEPTS OF BASIC PROCESSING UNIT</a:t>
            </a:r>
            <a:endParaRPr/>
          </a:p>
        </p:txBody>
      </p:sp>
      <p:sp>
        <p:nvSpPr>
          <p:cNvPr id="114" name="Google Shape;114;p16"/>
          <p:cNvSpPr txBox="1"/>
          <p:nvPr>
            <p:ph idx="1" type="body"/>
          </p:nvPr>
        </p:nvSpPr>
        <p:spPr>
          <a:xfrm>
            <a:off x="287337" y="1779587"/>
            <a:ext cx="11095037" cy="5402262"/>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Processor fetches one instruction at a time and perform the specified operation.</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Instructions are fetched from successive memory locations except for branch/ jump instruction.</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address of the next instruction to be executed is tracked by the Program Counter (PC) register.</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Instruction Register (IR) contains instruction that is currently executed.</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Instruction execution happens in three phases:</a:t>
            </a:r>
            <a:endParaRPr/>
          </a:p>
          <a:p>
            <a:pPr indent="-228600" lvl="0" marL="228600" marR="0" rtl="0" algn="just">
              <a:lnSpc>
                <a:spcPct val="90000"/>
              </a:lnSpc>
              <a:spcBef>
                <a:spcPts val="10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 Fetch: Fetch the instruction from the specified memory</a:t>
            </a:r>
            <a:endParaRPr/>
          </a:p>
          <a:p>
            <a:pPr indent="-228600" lvl="0" marL="228600" marR="0" rtl="0" algn="just">
              <a:lnSpc>
                <a:spcPct val="90000"/>
              </a:lnSpc>
              <a:spcBef>
                <a:spcPts val="10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Decode: Determined the opcode and the operands </a:t>
            </a:r>
            <a:endParaRPr/>
          </a:p>
          <a:p>
            <a:pPr indent="-228600" lvl="0" marL="228600" marR="0" rtl="0" algn="just">
              <a:lnSpc>
                <a:spcPct val="90000"/>
              </a:lnSpc>
              <a:spcBef>
                <a:spcPts val="10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Execute: Run the instruction</a:t>
            </a:r>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descr="pngfind.com-kingpin-png-4152286 (1).png" id="115" name="Google Shape;115;p16"/>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16" name="Google Shape;116;p1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52"/>
          <p:cNvSpPr/>
          <p:nvPr/>
        </p:nvSpPr>
        <p:spPr>
          <a:xfrm>
            <a:off x="1524000" y="1143000"/>
            <a:ext cx="8305800" cy="0"/>
          </a:xfrm>
          <a:custGeom>
            <a:rect b="b" l="l" r="r" t="t"/>
            <a:pathLst>
              <a:path extrusionOk="0" h="120000" w="8305800">
                <a:moveTo>
                  <a:pt x="0" y="0"/>
                </a:moveTo>
                <a:lnTo>
                  <a:pt x="830580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2" name="Google Shape;1482;p52"/>
          <p:cNvSpPr txBox="1"/>
          <p:nvPr>
            <p:ph type="title"/>
          </p:nvPr>
        </p:nvSpPr>
        <p:spPr>
          <a:xfrm>
            <a:off x="1603375" y="238125"/>
            <a:ext cx="424656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Hardwired Control</a:t>
            </a:r>
            <a:endParaRPr/>
          </a:p>
        </p:txBody>
      </p:sp>
      <p:sp>
        <p:nvSpPr>
          <p:cNvPr id="1483" name="Google Shape;1483;p52"/>
          <p:cNvSpPr txBox="1"/>
          <p:nvPr/>
        </p:nvSpPr>
        <p:spPr>
          <a:xfrm>
            <a:off x="1604962" y="1228725"/>
            <a:ext cx="8605837" cy="5086350"/>
          </a:xfrm>
          <a:prstGeom prst="rect">
            <a:avLst/>
          </a:prstGeom>
          <a:noFill/>
          <a:ln>
            <a:noFill/>
          </a:ln>
        </p:spPr>
        <p:txBody>
          <a:bodyPr anchorCtr="0" anchor="t" bIns="0" lIns="0" spcFirstLastPara="1" rIns="0" wrap="square" tIns="13325">
            <a:spAutoFit/>
          </a:bodyPr>
          <a:lstStyle/>
          <a:p>
            <a:pPr indent="-530225" lvl="0" marL="542925" marR="0" rtl="0" algn="just">
              <a:lnSpc>
                <a:spcPct val="100000"/>
              </a:lnSpc>
              <a:spcBef>
                <a:spcPts val="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The step decoder provides a separate signal line for each  step, or time slot, in the control sequence.</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Similarly, the output of the instruction decoder consists of a  separate line for each machine instruction.</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For any instruction loaded in the IR, one of the output lines  INS</a:t>
            </a:r>
            <a:r>
              <a:rPr b="0" baseline="-25000" i="0" lang="en-US" sz="2500" u="none" cap="none" strike="noStrike">
                <a:solidFill>
                  <a:schemeClr val="dk1"/>
                </a:solidFill>
                <a:latin typeface="Arial"/>
                <a:ea typeface="Arial"/>
                <a:cs typeface="Arial"/>
                <a:sym typeface="Arial"/>
              </a:rPr>
              <a:t>1 </a:t>
            </a:r>
            <a:r>
              <a:rPr b="0" i="0" lang="en-US" sz="2600" u="none" cap="none" strike="noStrike">
                <a:solidFill>
                  <a:schemeClr val="dk1"/>
                </a:solidFill>
                <a:latin typeface="Arial"/>
                <a:ea typeface="Arial"/>
                <a:cs typeface="Arial"/>
                <a:sym typeface="Arial"/>
              </a:rPr>
              <a:t>through INS</a:t>
            </a:r>
            <a:r>
              <a:rPr b="0" baseline="-25000" i="0" lang="en-US" sz="2500" u="none" cap="none" strike="noStrike">
                <a:solidFill>
                  <a:schemeClr val="dk1"/>
                </a:solidFill>
                <a:latin typeface="Arial"/>
                <a:ea typeface="Arial"/>
                <a:cs typeface="Arial"/>
                <a:sym typeface="Arial"/>
              </a:rPr>
              <a:t>m </a:t>
            </a:r>
            <a:r>
              <a:rPr b="0" i="0" lang="en-US" sz="2600" u="none" cap="none" strike="noStrike">
                <a:solidFill>
                  <a:schemeClr val="dk1"/>
                </a:solidFill>
                <a:latin typeface="Arial"/>
                <a:ea typeface="Arial"/>
                <a:cs typeface="Arial"/>
                <a:sym typeface="Arial"/>
              </a:rPr>
              <a:t>is set to 1, and all other lines are set to 0.</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The input signals to the encoder block in Figure 7.11 are  combined to generate the individual control signals Y</a:t>
            </a:r>
            <a:r>
              <a:rPr b="0" baseline="-25000" i="0" lang="en-US" sz="2500" u="none" cap="none" strike="noStrike">
                <a:solidFill>
                  <a:schemeClr val="dk1"/>
                </a:solidFill>
                <a:latin typeface="Arial"/>
                <a:ea typeface="Arial"/>
                <a:cs typeface="Arial"/>
                <a:sym typeface="Arial"/>
              </a:rPr>
              <a:t>in</a:t>
            </a:r>
            <a:r>
              <a:rPr b="0" i="0" lang="en-US" sz="2600" u="none" cap="none" strike="noStrike">
                <a:solidFill>
                  <a:schemeClr val="dk1"/>
                </a:solidFill>
                <a:latin typeface="Arial"/>
                <a:ea typeface="Arial"/>
                <a:cs typeface="Arial"/>
                <a:sym typeface="Arial"/>
              </a:rPr>
              <a:t>,  PC</a:t>
            </a:r>
            <a:r>
              <a:rPr b="0" baseline="-25000" i="0" lang="en-US" sz="2500" u="none" cap="none" strike="noStrike">
                <a:solidFill>
                  <a:schemeClr val="dk1"/>
                </a:solidFill>
                <a:latin typeface="Arial"/>
                <a:ea typeface="Arial"/>
                <a:cs typeface="Arial"/>
                <a:sym typeface="Arial"/>
              </a:rPr>
              <a:t>out</a:t>
            </a:r>
            <a:r>
              <a:rPr b="0" i="0" lang="en-US" sz="2600" u="none" cap="none" strike="noStrike">
                <a:solidFill>
                  <a:schemeClr val="dk1"/>
                </a:solidFill>
                <a:latin typeface="Arial"/>
                <a:ea typeface="Arial"/>
                <a:cs typeface="Arial"/>
                <a:sym typeface="Arial"/>
              </a:rPr>
              <a:t>, Add, End, and so on.</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An example of how the encoder generates the Z</a:t>
            </a:r>
            <a:r>
              <a:rPr b="0" baseline="-25000" i="0" lang="en-US" sz="2500" u="none" cap="none" strike="noStrike">
                <a:solidFill>
                  <a:schemeClr val="dk1"/>
                </a:solidFill>
                <a:latin typeface="Arial"/>
                <a:ea typeface="Arial"/>
                <a:cs typeface="Arial"/>
                <a:sym typeface="Arial"/>
              </a:rPr>
              <a:t>in </a:t>
            </a:r>
            <a:r>
              <a:rPr b="0" i="0" lang="en-US" sz="2600" u="none" cap="none" strike="noStrike">
                <a:solidFill>
                  <a:schemeClr val="dk1"/>
                </a:solidFill>
                <a:latin typeface="Arial"/>
                <a:ea typeface="Arial"/>
                <a:cs typeface="Arial"/>
                <a:sym typeface="Arial"/>
              </a:rPr>
              <a:t>control  signal for the processor organization in Figure 7.1 is given in  Figure 7.12. on next slide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53"/>
          <p:cNvSpPr/>
          <p:nvPr/>
        </p:nvSpPr>
        <p:spPr>
          <a:xfrm>
            <a:off x="1524000" y="1143000"/>
            <a:ext cx="8305800" cy="0"/>
          </a:xfrm>
          <a:custGeom>
            <a:rect b="b" l="l" r="r" t="t"/>
            <a:pathLst>
              <a:path extrusionOk="0" h="120000" w="8305800">
                <a:moveTo>
                  <a:pt x="0" y="0"/>
                </a:moveTo>
                <a:lnTo>
                  <a:pt x="830580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9" name="Google Shape;1489;p53"/>
          <p:cNvSpPr txBox="1"/>
          <p:nvPr>
            <p:ph type="title"/>
          </p:nvPr>
        </p:nvSpPr>
        <p:spPr>
          <a:xfrm>
            <a:off x="1603375" y="238125"/>
            <a:ext cx="323532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Generating Z</a:t>
            </a:r>
            <a:r>
              <a:rPr b="0" baseline="-25000" i="0" lang="en-US" sz="4300" u="none">
                <a:solidFill>
                  <a:schemeClr val="dk1"/>
                </a:solidFill>
                <a:latin typeface="Calibri"/>
                <a:ea typeface="Calibri"/>
                <a:cs typeface="Calibri"/>
                <a:sym typeface="Calibri"/>
              </a:rPr>
              <a:t>in</a:t>
            </a:r>
            <a:endParaRPr/>
          </a:p>
        </p:txBody>
      </p:sp>
      <p:sp>
        <p:nvSpPr>
          <p:cNvPr id="1490" name="Google Shape;1490;p53"/>
          <p:cNvSpPr txBox="1"/>
          <p:nvPr/>
        </p:nvSpPr>
        <p:spPr>
          <a:xfrm>
            <a:off x="1671637" y="1150937"/>
            <a:ext cx="6059487" cy="976312"/>
          </a:xfrm>
          <a:prstGeom prst="rect">
            <a:avLst/>
          </a:prstGeom>
          <a:noFill/>
          <a:ln>
            <a:noFill/>
          </a:ln>
        </p:spPr>
        <p:txBody>
          <a:bodyPr anchorCtr="0" anchor="t" bIns="0" lIns="0" spcFirstLastPara="1" rIns="0" wrap="square" tIns="91425">
            <a:spAutoFit/>
          </a:bodyPr>
          <a:lstStyle/>
          <a:p>
            <a:pPr indent="-450850" lvl="0" marL="463550" marR="0" rtl="0" algn="l">
              <a:lnSpc>
                <a:spcPct val="100000"/>
              </a:lnSpc>
              <a:spcBef>
                <a:spcPts val="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This circuit implements the logic function</a:t>
            </a:r>
            <a:endParaRPr b="0" i="0" sz="1400" u="none" cap="none" strike="noStrike">
              <a:solidFill>
                <a:srgbClr val="000000"/>
              </a:solidFill>
              <a:latin typeface="Arial"/>
              <a:ea typeface="Arial"/>
              <a:cs typeface="Arial"/>
              <a:sym typeface="Arial"/>
            </a:endParaRPr>
          </a:p>
          <a:p>
            <a:pPr indent="-450850" lvl="0" marL="463550" marR="0" rtl="0" algn="l">
              <a:lnSpc>
                <a:spcPct val="100000"/>
              </a:lnSpc>
              <a:spcBef>
                <a:spcPts val="600"/>
              </a:spcBef>
              <a:spcAft>
                <a:spcPts val="0"/>
              </a:spcAft>
              <a:buClr>
                <a:schemeClr val="dk1"/>
              </a:buClr>
              <a:buSzPts val="2600"/>
              <a:buFont typeface="Arial"/>
              <a:buNone/>
            </a:pPr>
            <a:r>
              <a:rPr b="0" i="0" lang="en-US" sz="2600" u="none" cap="none" strike="noStrike">
                <a:solidFill>
                  <a:schemeClr val="dk1"/>
                </a:solidFill>
                <a:latin typeface="Arial"/>
                <a:ea typeface="Arial"/>
                <a:cs typeface="Arial"/>
                <a:sym typeface="Arial"/>
              </a:rPr>
              <a:t>Z</a:t>
            </a:r>
            <a:r>
              <a:rPr b="0" baseline="-25000" i="0" lang="en-US" sz="2500" u="none" cap="none" strike="noStrike">
                <a:solidFill>
                  <a:schemeClr val="dk1"/>
                </a:solidFill>
                <a:latin typeface="Arial"/>
                <a:ea typeface="Arial"/>
                <a:cs typeface="Arial"/>
                <a:sym typeface="Arial"/>
              </a:rPr>
              <a:t>in </a:t>
            </a:r>
            <a:r>
              <a:rPr b="0" i="0" lang="en-US" sz="2600" u="none" cap="none" strike="noStrike">
                <a:solidFill>
                  <a:schemeClr val="dk1"/>
                </a:solidFill>
                <a:latin typeface="Arial"/>
                <a:ea typeface="Arial"/>
                <a:cs typeface="Arial"/>
                <a:sym typeface="Arial"/>
              </a:rPr>
              <a:t>= T</a:t>
            </a:r>
            <a:r>
              <a:rPr b="0" baseline="-25000" i="0" lang="en-US" sz="2500" u="none" cap="none" strike="noStrike">
                <a:solidFill>
                  <a:schemeClr val="dk1"/>
                </a:solidFill>
                <a:latin typeface="Arial"/>
                <a:ea typeface="Arial"/>
                <a:cs typeface="Arial"/>
                <a:sym typeface="Arial"/>
              </a:rPr>
              <a:t>1 </a:t>
            </a:r>
            <a:r>
              <a:rPr b="0" i="0" lang="en-US" sz="2600" u="none" cap="none" strike="noStrike">
                <a:solidFill>
                  <a:schemeClr val="dk1"/>
                </a:solidFill>
                <a:latin typeface="Arial"/>
                <a:ea typeface="Arial"/>
                <a:cs typeface="Arial"/>
                <a:sym typeface="Arial"/>
              </a:rPr>
              <a:t>+ T</a:t>
            </a:r>
            <a:r>
              <a:rPr b="0" baseline="-25000" i="0" lang="en-US" sz="2500" u="none" cap="none" strike="noStrike">
                <a:solidFill>
                  <a:schemeClr val="dk1"/>
                </a:solidFill>
                <a:latin typeface="Arial"/>
                <a:ea typeface="Arial"/>
                <a:cs typeface="Arial"/>
                <a:sym typeface="Arial"/>
              </a:rPr>
              <a:t>6 </a:t>
            </a:r>
            <a:r>
              <a:rPr b="0" i="0" lang="en-US" sz="2600" u="none" cap="none" strike="noStrike">
                <a:solidFill>
                  <a:schemeClr val="dk1"/>
                </a:solidFill>
                <a:latin typeface="Arial"/>
                <a:ea typeface="Arial"/>
                <a:cs typeface="Arial"/>
                <a:sym typeface="Arial"/>
              </a:rPr>
              <a:t>• ADD + T</a:t>
            </a:r>
            <a:r>
              <a:rPr b="0" baseline="-25000" i="0" lang="en-US" sz="2500" u="none" cap="none" strike="noStrike">
                <a:solidFill>
                  <a:schemeClr val="dk1"/>
                </a:solidFill>
                <a:latin typeface="Arial"/>
                <a:ea typeface="Arial"/>
                <a:cs typeface="Arial"/>
                <a:sym typeface="Arial"/>
              </a:rPr>
              <a:t>4 </a:t>
            </a:r>
            <a:r>
              <a:rPr b="0" i="0" lang="en-US" sz="2600" u="none" cap="none" strike="noStrike">
                <a:solidFill>
                  <a:schemeClr val="dk1"/>
                </a:solidFill>
                <a:latin typeface="Arial"/>
                <a:ea typeface="Arial"/>
                <a:cs typeface="Arial"/>
                <a:sym typeface="Arial"/>
              </a:rPr>
              <a:t>• BR + …</a:t>
            </a:r>
            <a:endParaRPr b="0" i="0" sz="1400" u="none" cap="none" strike="noStrike">
              <a:solidFill>
                <a:srgbClr val="000000"/>
              </a:solidFill>
              <a:latin typeface="Arial"/>
              <a:ea typeface="Arial"/>
              <a:cs typeface="Arial"/>
              <a:sym typeface="Arial"/>
            </a:endParaRPr>
          </a:p>
        </p:txBody>
      </p:sp>
      <p:sp>
        <p:nvSpPr>
          <p:cNvPr id="1491" name="Google Shape;1491;p53"/>
          <p:cNvSpPr txBox="1"/>
          <p:nvPr/>
        </p:nvSpPr>
        <p:spPr>
          <a:xfrm>
            <a:off x="3200400" y="2854325"/>
            <a:ext cx="3687762" cy="3038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2" name="Google Shape;1492;p53"/>
          <p:cNvSpPr txBox="1"/>
          <p:nvPr/>
        </p:nvSpPr>
        <p:spPr>
          <a:xfrm>
            <a:off x="2946400" y="4233862"/>
            <a:ext cx="209550" cy="2111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a:t>
            </a:r>
            <a:r>
              <a:rPr b="0" baseline="-25000" i="0" lang="en-US" sz="15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493" name="Google Shape;1493;p53"/>
          <p:cNvSpPr txBox="1"/>
          <p:nvPr/>
        </p:nvSpPr>
        <p:spPr>
          <a:xfrm>
            <a:off x="5929312" y="2462212"/>
            <a:ext cx="319087" cy="2127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sp>
        <p:nvSpPr>
          <p:cNvPr id="1494" name="Google Shape;1494;p53"/>
          <p:cNvSpPr txBox="1"/>
          <p:nvPr/>
        </p:nvSpPr>
        <p:spPr>
          <a:xfrm>
            <a:off x="4773612" y="2444750"/>
            <a:ext cx="547687" cy="2111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Branch</a:t>
            </a:r>
            <a:endParaRPr b="0" i="0" sz="1400" u="none" cap="none" strike="noStrike">
              <a:solidFill>
                <a:srgbClr val="000000"/>
              </a:solidFill>
              <a:latin typeface="Arial"/>
              <a:ea typeface="Arial"/>
              <a:cs typeface="Arial"/>
              <a:sym typeface="Arial"/>
            </a:endParaRPr>
          </a:p>
        </p:txBody>
      </p:sp>
      <p:sp>
        <p:nvSpPr>
          <p:cNvPr id="1495" name="Google Shape;1495;p53"/>
          <p:cNvSpPr txBox="1"/>
          <p:nvPr/>
        </p:nvSpPr>
        <p:spPr>
          <a:xfrm>
            <a:off x="3860800" y="3003550"/>
            <a:ext cx="190500" cy="2127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a:t>
            </a:r>
            <a:r>
              <a:rPr b="0" baseline="-25000" i="0" lang="en-US" sz="15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496" name="Google Shape;1496;p53"/>
          <p:cNvSpPr txBox="1"/>
          <p:nvPr/>
        </p:nvSpPr>
        <p:spPr>
          <a:xfrm>
            <a:off x="7048500" y="3003550"/>
            <a:ext cx="206375" cy="2127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a:t>
            </a:r>
            <a:r>
              <a:rPr b="0" baseline="-25000" i="0" lang="en-US" sz="15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497" name="Google Shape;1497;p53"/>
          <p:cNvSpPr txBox="1"/>
          <p:nvPr/>
        </p:nvSpPr>
        <p:spPr>
          <a:xfrm>
            <a:off x="7853362" y="2352675"/>
            <a:ext cx="708025" cy="330200"/>
          </a:xfrm>
          <a:prstGeom prst="rect">
            <a:avLst/>
          </a:prstGeom>
          <a:noFill/>
          <a:ln>
            <a:noFill/>
          </a:ln>
        </p:spPr>
        <p:txBody>
          <a:bodyPr anchorCtr="0" anchor="t" bIns="0" lIns="0" spcFirstLastPara="1" rIns="0" wrap="square" tIns="13325">
            <a:spAutoFit/>
          </a:bodyPr>
          <a:lstStyle/>
          <a:p>
            <a:pPr indent="-266700" lvl="0" marL="279400" marR="0" rtl="0" algn="l">
              <a:lnSpc>
                <a:spcPct val="100000"/>
              </a:lnSpc>
              <a:spcBef>
                <a:spcPts val="0"/>
              </a:spcBef>
              <a:spcAft>
                <a:spcPts val="0"/>
              </a:spcAft>
              <a:buClr>
                <a:srgbClr val="DD7F46"/>
              </a:buClr>
              <a:buSzPts val="2000"/>
              <a:buFont typeface="Noto Sans Symbols"/>
              <a:buChar char="❑"/>
            </a:pPr>
            <a:r>
              <a:rPr b="0" i="0" lang="en-US" sz="2000" u="none" cap="none" strike="noStrike">
                <a:solidFill>
                  <a:schemeClr val="dk1"/>
                </a:solidFill>
                <a:latin typeface="Arial"/>
                <a:ea typeface="Arial"/>
                <a:cs typeface="Arial"/>
                <a:sym typeface="Arial"/>
              </a:rPr>
              <a:t>This</a:t>
            </a:r>
            <a:endParaRPr b="0" i="0" sz="1400" u="none" cap="none" strike="noStrike">
              <a:solidFill>
                <a:srgbClr val="000000"/>
              </a:solidFill>
              <a:latin typeface="Arial"/>
              <a:ea typeface="Arial"/>
              <a:cs typeface="Arial"/>
              <a:sym typeface="Arial"/>
            </a:endParaRPr>
          </a:p>
        </p:txBody>
      </p:sp>
      <p:sp>
        <p:nvSpPr>
          <p:cNvPr id="1498" name="Google Shape;1498;p53"/>
          <p:cNvSpPr txBox="1"/>
          <p:nvPr/>
        </p:nvSpPr>
        <p:spPr>
          <a:xfrm>
            <a:off x="8945562" y="2352675"/>
            <a:ext cx="1185862" cy="3302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signal	is</a:t>
            </a:r>
            <a:endParaRPr b="0" i="0" sz="1400" u="none" cap="none" strike="noStrike">
              <a:solidFill>
                <a:srgbClr val="000000"/>
              </a:solidFill>
              <a:latin typeface="Arial"/>
              <a:ea typeface="Arial"/>
              <a:cs typeface="Arial"/>
              <a:sym typeface="Arial"/>
            </a:endParaRPr>
          </a:p>
        </p:txBody>
      </p:sp>
      <p:sp>
        <p:nvSpPr>
          <p:cNvPr id="1499" name="Google Shape;1499;p53"/>
          <p:cNvSpPr txBox="1"/>
          <p:nvPr/>
        </p:nvSpPr>
        <p:spPr>
          <a:xfrm>
            <a:off x="8121650" y="2657475"/>
            <a:ext cx="2012950" cy="3302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asserted	during</a:t>
            </a:r>
            <a:endParaRPr b="0" i="0" sz="1400" u="none" cap="none" strike="noStrike">
              <a:solidFill>
                <a:srgbClr val="000000"/>
              </a:solidFill>
              <a:latin typeface="Arial"/>
              <a:ea typeface="Arial"/>
              <a:cs typeface="Arial"/>
              <a:sym typeface="Arial"/>
            </a:endParaRPr>
          </a:p>
        </p:txBody>
      </p:sp>
      <p:sp>
        <p:nvSpPr>
          <p:cNvPr id="1500" name="Google Shape;1500;p53"/>
          <p:cNvSpPr txBox="1"/>
          <p:nvPr/>
        </p:nvSpPr>
        <p:spPr>
          <a:xfrm>
            <a:off x="8121650" y="2962275"/>
            <a:ext cx="2009775" cy="63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time slot T1 for all  instructions,</a:t>
            </a:r>
            <a:endParaRPr b="0" i="0" sz="1400" u="none" cap="none" strike="noStrike">
              <a:solidFill>
                <a:srgbClr val="000000"/>
              </a:solidFill>
              <a:latin typeface="Arial"/>
              <a:ea typeface="Arial"/>
              <a:cs typeface="Arial"/>
              <a:sym typeface="Arial"/>
            </a:endParaRPr>
          </a:p>
        </p:txBody>
      </p:sp>
      <p:sp>
        <p:nvSpPr>
          <p:cNvPr id="1501" name="Google Shape;1501;p53"/>
          <p:cNvSpPr txBox="1"/>
          <p:nvPr/>
        </p:nvSpPr>
        <p:spPr>
          <a:xfrm>
            <a:off x="8958262" y="3571875"/>
            <a:ext cx="1173162" cy="3302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T6	for	an</a:t>
            </a:r>
            <a:endParaRPr b="0" i="0" sz="1400" u="none" cap="none" strike="noStrike">
              <a:solidFill>
                <a:srgbClr val="000000"/>
              </a:solidFill>
              <a:latin typeface="Arial"/>
              <a:ea typeface="Arial"/>
              <a:cs typeface="Arial"/>
              <a:sym typeface="Arial"/>
            </a:endParaRPr>
          </a:p>
        </p:txBody>
      </p:sp>
      <p:sp>
        <p:nvSpPr>
          <p:cNvPr id="1502" name="Google Shape;1502;p53"/>
          <p:cNvSpPr txBox="1"/>
          <p:nvPr/>
        </p:nvSpPr>
        <p:spPr>
          <a:xfrm>
            <a:off x="8924925" y="3876675"/>
            <a:ext cx="12065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instruction,</a:t>
            </a:r>
            <a:endParaRPr b="0" i="0" sz="1400" u="none" cap="none" strike="noStrike">
              <a:solidFill>
                <a:srgbClr val="000000"/>
              </a:solidFill>
              <a:latin typeface="Arial"/>
              <a:ea typeface="Arial"/>
              <a:cs typeface="Arial"/>
              <a:sym typeface="Arial"/>
            </a:endParaRPr>
          </a:p>
        </p:txBody>
      </p:sp>
      <p:sp>
        <p:nvSpPr>
          <p:cNvPr id="1503" name="Google Shape;1503;p53"/>
          <p:cNvSpPr txBox="1"/>
          <p:nvPr/>
        </p:nvSpPr>
        <p:spPr>
          <a:xfrm>
            <a:off x="8121650" y="3571875"/>
            <a:ext cx="692150" cy="939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during  Add  during</a:t>
            </a:r>
            <a:endParaRPr b="0" i="0" sz="1400" u="none" cap="none" strike="noStrike">
              <a:solidFill>
                <a:srgbClr val="000000"/>
              </a:solidFill>
              <a:latin typeface="Arial"/>
              <a:ea typeface="Arial"/>
              <a:cs typeface="Arial"/>
              <a:sym typeface="Arial"/>
            </a:endParaRPr>
          </a:p>
        </p:txBody>
      </p:sp>
      <p:sp>
        <p:nvSpPr>
          <p:cNvPr id="1504" name="Google Shape;1504;p53"/>
          <p:cNvSpPr txBox="1"/>
          <p:nvPr/>
        </p:nvSpPr>
        <p:spPr>
          <a:xfrm>
            <a:off x="8958262" y="4181475"/>
            <a:ext cx="1173162"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T4	for	an</a:t>
            </a:r>
            <a:endParaRPr b="0" i="0" sz="1400" u="none" cap="none" strike="noStrike">
              <a:solidFill>
                <a:srgbClr val="000000"/>
              </a:solidFill>
              <a:latin typeface="Arial"/>
              <a:ea typeface="Arial"/>
              <a:cs typeface="Arial"/>
              <a:sym typeface="Arial"/>
            </a:endParaRPr>
          </a:p>
        </p:txBody>
      </p:sp>
      <p:sp>
        <p:nvSpPr>
          <p:cNvPr id="1505" name="Google Shape;1505;p53"/>
          <p:cNvSpPr txBox="1"/>
          <p:nvPr/>
        </p:nvSpPr>
        <p:spPr>
          <a:xfrm>
            <a:off x="2198687" y="4486275"/>
            <a:ext cx="7932737" cy="1712912"/>
          </a:xfrm>
          <a:prstGeom prst="rect">
            <a:avLst/>
          </a:prstGeom>
          <a:noFill/>
          <a:ln>
            <a:noFill/>
          </a:ln>
        </p:spPr>
        <p:txBody>
          <a:bodyPr anchorCtr="0" anchor="t" bIns="0" lIns="0" spcFirstLastPara="1" rIns="0" wrap="square" tIns="12700">
            <a:spAutoFit/>
          </a:bodyPr>
          <a:lstStyle/>
          <a:p>
            <a:pPr indent="0" lvl="0" marL="5934075"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unconditional  branch instruction,  and so on.</a:t>
            </a:r>
            <a:endParaRPr b="0" i="0" sz="1400" u="none" cap="none" strike="noStrike">
              <a:solidFill>
                <a:srgbClr val="000000"/>
              </a:solidFill>
              <a:latin typeface="Arial"/>
              <a:ea typeface="Arial"/>
              <a:cs typeface="Arial"/>
              <a:sym typeface="Arial"/>
            </a:endParaRPr>
          </a:p>
          <a:p>
            <a:pPr indent="0" lvl="0" marL="5934075"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5934075"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0" lvl="0" marL="5934075"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Figure 7.12. Generation of the Z</a:t>
            </a:r>
            <a:r>
              <a:rPr b="0" baseline="-25000" i="1" lang="en-US" sz="1300" u="none" cap="none" strike="noStrike">
                <a:solidFill>
                  <a:schemeClr val="dk1"/>
                </a:solidFill>
                <a:latin typeface="Arial"/>
                <a:ea typeface="Arial"/>
                <a:cs typeface="Arial"/>
                <a:sym typeface="Arial"/>
              </a:rPr>
              <a:t>i</a:t>
            </a:r>
            <a:r>
              <a:rPr b="0" baseline="-25000" i="1" lang="en-US" sz="1200" u="none" cap="none" strike="noStrike">
                <a:solidFill>
                  <a:schemeClr val="dk1"/>
                </a:solidFill>
                <a:latin typeface="Arial"/>
                <a:ea typeface="Arial"/>
                <a:cs typeface="Arial"/>
                <a:sym typeface="Arial"/>
              </a:rPr>
              <a:t>n </a:t>
            </a:r>
            <a:r>
              <a:rPr b="0" i="0" lang="en-US" sz="1500" u="none" cap="none" strike="noStrike">
                <a:solidFill>
                  <a:schemeClr val="dk1"/>
                </a:solidFill>
                <a:latin typeface="Arial"/>
                <a:ea typeface="Arial"/>
                <a:cs typeface="Arial"/>
                <a:sym typeface="Arial"/>
              </a:rPr>
              <a:t>control signal for the processor in Figure 7.1.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54"/>
          <p:cNvSpPr/>
          <p:nvPr/>
        </p:nvSpPr>
        <p:spPr>
          <a:xfrm>
            <a:off x="1524000" y="1143000"/>
            <a:ext cx="8305800" cy="0"/>
          </a:xfrm>
          <a:custGeom>
            <a:rect b="b" l="l" r="r" t="t"/>
            <a:pathLst>
              <a:path extrusionOk="0" h="120000" w="8305800">
                <a:moveTo>
                  <a:pt x="0" y="0"/>
                </a:moveTo>
                <a:lnTo>
                  <a:pt x="830580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1" name="Google Shape;1511;p54"/>
          <p:cNvSpPr txBox="1"/>
          <p:nvPr>
            <p:ph type="title"/>
          </p:nvPr>
        </p:nvSpPr>
        <p:spPr>
          <a:xfrm>
            <a:off x="1603375" y="238125"/>
            <a:ext cx="3554412"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Generating End</a:t>
            </a:r>
            <a:endParaRPr/>
          </a:p>
        </p:txBody>
      </p:sp>
      <p:sp>
        <p:nvSpPr>
          <p:cNvPr id="1512" name="Google Shape;1512;p54"/>
          <p:cNvSpPr txBox="1"/>
          <p:nvPr/>
        </p:nvSpPr>
        <p:spPr>
          <a:xfrm>
            <a:off x="1757362" y="1195387"/>
            <a:ext cx="7740650" cy="422275"/>
          </a:xfrm>
          <a:prstGeom prst="rect">
            <a:avLst/>
          </a:prstGeom>
          <a:noFill/>
          <a:ln>
            <a:noFill/>
          </a:ln>
        </p:spPr>
        <p:txBody>
          <a:bodyPr anchorCtr="0" anchor="t" bIns="0" lIns="0" spcFirstLastPara="1" rIns="0" wrap="square" tIns="13325">
            <a:spAutoFit/>
          </a:bodyPr>
          <a:lstStyle/>
          <a:p>
            <a:pPr indent="-450850" lvl="0" marL="463550" marR="0" rtl="0" algn="l">
              <a:lnSpc>
                <a:spcPct val="100000"/>
              </a:lnSpc>
              <a:spcBef>
                <a:spcPts val="0"/>
              </a:spcBef>
              <a:spcAft>
                <a:spcPts val="0"/>
              </a:spcAft>
              <a:buClr>
                <a:srgbClr val="DD7F46"/>
              </a:buClr>
              <a:buSzPts val="2600"/>
              <a:buFont typeface="Noto Sans Symbols"/>
              <a:buChar char="❑"/>
            </a:pPr>
            <a:r>
              <a:rPr b="0" i="0" lang="en-US" sz="2600" u="none" cap="none" strike="noStrike">
                <a:solidFill>
                  <a:schemeClr val="dk1"/>
                </a:solidFill>
                <a:latin typeface="Arial"/>
                <a:ea typeface="Arial"/>
                <a:cs typeface="Arial"/>
                <a:sym typeface="Arial"/>
              </a:rPr>
              <a:t>End = T7 • ADD + T5 • BR + (T5 • N + T4 • N) • BRN +…</a:t>
            </a:r>
            <a:endParaRPr b="0" i="0" sz="1400" u="none" cap="none" strike="noStrike">
              <a:solidFill>
                <a:srgbClr val="000000"/>
              </a:solidFill>
              <a:latin typeface="Arial"/>
              <a:ea typeface="Arial"/>
              <a:cs typeface="Arial"/>
              <a:sym typeface="Arial"/>
            </a:endParaRPr>
          </a:p>
        </p:txBody>
      </p:sp>
      <p:sp>
        <p:nvSpPr>
          <p:cNvPr id="1513" name="Google Shape;1513;p54"/>
          <p:cNvSpPr/>
          <p:nvPr/>
        </p:nvSpPr>
        <p:spPr>
          <a:xfrm>
            <a:off x="7315200" y="1752600"/>
            <a:ext cx="228600" cy="0"/>
          </a:xfrm>
          <a:custGeom>
            <a:rect b="b" l="l" r="r" t="t"/>
            <a:pathLst>
              <a:path extrusionOk="0" h="120000" w="228600">
                <a:moveTo>
                  <a:pt x="0" y="0"/>
                </a:moveTo>
                <a:lnTo>
                  <a:pt x="22860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4" name="Google Shape;1514;p54"/>
          <p:cNvSpPr txBox="1"/>
          <p:nvPr/>
        </p:nvSpPr>
        <p:spPr>
          <a:xfrm>
            <a:off x="4433887" y="5984875"/>
            <a:ext cx="3633787" cy="20955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Figure 7.13. Generation of the End control signal.</a:t>
            </a:r>
            <a:endParaRPr b="0" i="0" sz="1400" u="none" cap="none" strike="noStrike">
              <a:solidFill>
                <a:srgbClr val="000000"/>
              </a:solidFill>
              <a:latin typeface="Arial"/>
              <a:ea typeface="Arial"/>
              <a:cs typeface="Arial"/>
              <a:sym typeface="Arial"/>
            </a:endParaRPr>
          </a:p>
        </p:txBody>
      </p:sp>
      <p:sp>
        <p:nvSpPr>
          <p:cNvPr id="1515" name="Google Shape;1515;p54"/>
          <p:cNvSpPr txBox="1"/>
          <p:nvPr/>
        </p:nvSpPr>
        <p:spPr>
          <a:xfrm>
            <a:off x="5788025" y="4251325"/>
            <a:ext cx="406400" cy="469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6" name="Google Shape;1516;p54"/>
          <p:cNvSpPr txBox="1"/>
          <p:nvPr/>
        </p:nvSpPr>
        <p:spPr>
          <a:xfrm>
            <a:off x="4210050" y="2886075"/>
            <a:ext cx="392112" cy="3905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7" name="Google Shape;1517;p54"/>
          <p:cNvSpPr/>
          <p:nvPr/>
        </p:nvSpPr>
        <p:spPr>
          <a:xfrm>
            <a:off x="4217987" y="2813050"/>
            <a:ext cx="376237" cy="261937"/>
          </a:xfrm>
          <a:custGeom>
            <a:rect b="b" l="l" r="r" t="t"/>
            <a:pathLst>
              <a:path extrusionOk="0" h="260985" w="375285">
                <a:moveTo>
                  <a:pt x="0" y="260604"/>
                </a:moveTo>
                <a:lnTo>
                  <a:pt x="0" y="0"/>
                </a:lnTo>
                <a:lnTo>
                  <a:pt x="374904" y="0"/>
                </a:lnTo>
                <a:lnTo>
                  <a:pt x="374904" y="260604"/>
                </a:lnTo>
                <a:lnTo>
                  <a:pt x="0" y="26060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8" name="Google Shape;1518;p54"/>
          <p:cNvSpPr/>
          <p:nvPr/>
        </p:nvSpPr>
        <p:spPr>
          <a:xfrm>
            <a:off x="4217987" y="2813050"/>
            <a:ext cx="0" cy="261937"/>
          </a:xfrm>
          <a:custGeom>
            <a:rect b="b" l="l" r="r" t="t"/>
            <a:pathLst>
              <a:path extrusionOk="0" h="260985" w="120000">
                <a:moveTo>
                  <a:pt x="0" y="260603"/>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9" name="Google Shape;1519;p54"/>
          <p:cNvSpPr/>
          <p:nvPr/>
        </p:nvSpPr>
        <p:spPr>
          <a:xfrm>
            <a:off x="4217987" y="2805112"/>
            <a:ext cx="376237" cy="15875"/>
          </a:xfrm>
          <a:custGeom>
            <a:rect b="b" l="l" r="r" t="t"/>
            <a:pathLst>
              <a:path extrusionOk="0" h="16510" w="375285">
                <a:moveTo>
                  <a:pt x="0" y="0"/>
                </a:moveTo>
                <a:lnTo>
                  <a:pt x="374903" y="0"/>
                </a:lnTo>
                <a:lnTo>
                  <a:pt x="374903"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0" name="Google Shape;1520;p54"/>
          <p:cNvSpPr/>
          <p:nvPr/>
        </p:nvSpPr>
        <p:spPr>
          <a:xfrm>
            <a:off x="4592637" y="2813050"/>
            <a:ext cx="0" cy="261937"/>
          </a:xfrm>
          <a:custGeom>
            <a:rect b="b" l="l" r="r" t="t"/>
            <a:pathLst>
              <a:path extrusionOk="0" h="260985" w="120000">
                <a:moveTo>
                  <a:pt x="0" y="0"/>
                </a:moveTo>
                <a:lnTo>
                  <a:pt x="0" y="26060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1" name="Google Shape;1521;p54"/>
          <p:cNvSpPr/>
          <p:nvPr/>
        </p:nvSpPr>
        <p:spPr>
          <a:xfrm>
            <a:off x="6365875" y="4291012"/>
            <a:ext cx="112712" cy="17462"/>
          </a:xfrm>
          <a:custGeom>
            <a:rect b="b" l="l" r="r" t="t"/>
            <a:pathLst>
              <a:path extrusionOk="0" h="17145" w="113029">
                <a:moveTo>
                  <a:pt x="0" y="16763"/>
                </a:moveTo>
                <a:lnTo>
                  <a:pt x="112775"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2" name="Google Shape;1522;p54"/>
          <p:cNvSpPr/>
          <p:nvPr/>
        </p:nvSpPr>
        <p:spPr>
          <a:xfrm>
            <a:off x="6478587" y="4259262"/>
            <a:ext cx="82550" cy="33337"/>
          </a:xfrm>
          <a:custGeom>
            <a:rect b="b" l="l" r="r" t="t"/>
            <a:pathLst>
              <a:path extrusionOk="0" h="32385" w="82550">
                <a:moveTo>
                  <a:pt x="0" y="32003"/>
                </a:moveTo>
                <a:lnTo>
                  <a:pt x="82295"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3" name="Google Shape;1523;p54"/>
          <p:cNvSpPr/>
          <p:nvPr/>
        </p:nvSpPr>
        <p:spPr>
          <a:xfrm>
            <a:off x="6186487" y="4259262"/>
            <a:ext cx="82550" cy="33337"/>
          </a:xfrm>
          <a:custGeom>
            <a:rect b="b" l="l" r="r" t="t"/>
            <a:pathLst>
              <a:path extrusionOk="0" h="32385" w="82550">
                <a:moveTo>
                  <a:pt x="0" y="0"/>
                </a:moveTo>
                <a:lnTo>
                  <a:pt x="82295" y="3200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4" name="Google Shape;1524;p54"/>
          <p:cNvSpPr/>
          <p:nvPr/>
        </p:nvSpPr>
        <p:spPr>
          <a:xfrm>
            <a:off x="6267450" y="4291012"/>
            <a:ext cx="98425" cy="17462"/>
          </a:xfrm>
          <a:custGeom>
            <a:rect b="b" l="l" r="r" t="t"/>
            <a:pathLst>
              <a:path extrusionOk="0" h="17145" w="97789">
                <a:moveTo>
                  <a:pt x="0" y="0"/>
                </a:moveTo>
                <a:lnTo>
                  <a:pt x="97535" y="1676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5" name="Google Shape;1525;p54"/>
          <p:cNvSpPr/>
          <p:nvPr/>
        </p:nvSpPr>
        <p:spPr>
          <a:xfrm>
            <a:off x="5583237" y="4291012"/>
            <a:ext cx="114300" cy="17462"/>
          </a:xfrm>
          <a:custGeom>
            <a:rect b="b" l="l" r="r" t="t"/>
            <a:pathLst>
              <a:path extrusionOk="0" h="17145" w="114300">
                <a:moveTo>
                  <a:pt x="0" y="16763"/>
                </a:moveTo>
                <a:lnTo>
                  <a:pt x="114299"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6" name="Google Shape;1526;p54"/>
          <p:cNvSpPr/>
          <p:nvPr/>
        </p:nvSpPr>
        <p:spPr>
          <a:xfrm>
            <a:off x="5697537" y="4259262"/>
            <a:ext cx="82550" cy="33337"/>
          </a:xfrm>
          <a:custGeom>
            <a:rect b="b" l="l" r="r" t="t"/>
            <a:pathLst>
              <a:path extrusionOk="0" h="32385" w="81279">
                <a:moveTo>
                  <a:pt x="0" y="32003"/>
                </a:moveTo>
                <a:lnTo>
                  <a:pt x="80771"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7" name="Google Shape;1527;p54"/>
          <p:cNvSpPr/>
          <p:nvPr/>
        </p:nvSpPr>
        <p:spPr>
          <a:xfrm>
            <a:off x="5389562" y="4259262"/>
            <a:ext cx="82550" cy="33337"/>
          </a:xfrm>
          <a:custGeom>
            <a:rect b="b" l="l" r="r" t="t"/>
            <a:pathLst>
              <a:path extrusionOk="0" h="32385" w="82550">
                <a:moveTo>
                  <a:pt x="0" y="0"/>
                </a:moveTo>
                <a:lnTo>
                  <a:pt x="82295" y="3200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8" name="Google Shape;1528;p54"/>
          <p:cNvSpPr/>
          <p:nvPr/>
        </p:nvSpPr>
        <p:spPr>
          <a:xfrm>
            <a:off x="5470525" y="4291012"/>
            <a:ext cx="98425" cy="17462"/>
          </a:xfrm>
          <a:custGeom>
            <a:rect b="b" l="l" r="r" t="t"/>
            <a:pathLst>
              <a:path extrusionOk="0" h="17145" w="97789">
                <a:moveTo>
                  <a:pt x="0" y="0"/>
                </a:moveTo>
                <a:lnTo>
                  <a:pt x="97535" y="1676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9" name="Google Shape;1529;p54"/>
          <p:cNvSpPr txBox="1"/>
          <p:nvPr/>
        </p:nvSpPr>
        <p:spPr>
          <a:xfrm>
            <a:off x="5316537" y="2886075"/>
            <a:ext cx="390525" cy="3905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0" name="Google Shape;1530;p54"/>
          <p:cNvSpPr/>
          <p:nvPr/>
        </p:nvSpPr>
        <p:spPr>
          <a:xfrm>
            <a:off x="5324475" y="2813050"/>
            <a:ext cx="373062" cy="261937"/>
          </a:xfrm>
          <a:custGeom>
            <a:rect b="b" l="l" r="r" t="t"/>
            <a:pathLst>
              <a:path extrusionOk="0" h="260985" w="373379">
                <a:moveTo>
                  <a:pt x="0" y="260604"/>
                </a:moveTo>
                <a:lnTo>
                  <a:pt x="0" y="0"/>
                </a:lnTo>
                <a:lnTo>
                  <a:pt x="373380" y="0"/>
                </a:lnTo>
                <a:lnTo>
                  <a:pt x="373380" y="260604"/>
                </a:lnTo>
                <a:lnTo>
                  <a:pt x="0" y="26060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1" name="Google Shape;1531;p54"/>
          <p:cNvSpPr/>
          <p:nvPr/>
        </p:nvSpPr>
        <p:spPr>
          <a:xfrm>
            <a:off x="5324475" y="2813050"/>
            <a:ext cx="0" cy="261937"/>
          </a:xfrm>
          <a:custGeom>
            <a:rect b="b" l="l" r="r" t="t"/>
            <a:pathLst>
              <a:path extrusionOk="0" h="260985" w="120000">
                <a:moveTo>
                  <a:pt x="0" y="260603"/>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2" name="Google Shape;1532;p54"/>
          <p:cNvSpPr/>
          <p:nvPr/>
        </p:nvSpPr>
        <p:spPr>
          <a:xfrm>
            <a:off x="5324475" y="2805112"/>
            <a:ext cx="373062" cy="15875"/>
          </a:xfrm>
          <a:custGeom>
            <a:rect b="b" l="l" r="r" t="t"/>
            <a:pathLst>
              <a:path extrusionOk="0" h="16510" w="373379">
                <a:moveTo>
                  <a:pt x="0" y="0"/>
                </a:moveTo>
                <a:lnTo>
                  <a:pt x="373379" y="0"/>
                </a:lnTo>
                <a:lnTo>
                  <a:pt x="373379"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3" name="Google Shape;1533;p54"/>
          <p:cNvSpPr/>
          <p:nvPr/>
        </p:nvSpPr>
        <p:spPr>
          <a:xfrm>
            <a:off x="5697537" y="2813050"/>
            <a:ext cx="0" cy="261937"/>
          </a:xfrm>
          <a:custGeom>
            <a:rect b="b" l="l" r="r" t="t"/>
            <a:pathLst>
              <a:path extrusionOk="0" h="260985" w="120000">
                <a:moveTo>
                  <a:pt x="0" y="0"/>
                </a:moveTo>
                <a:lnTo>
                  <a:pt x="0" y="26060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4" name="Google Shape;1534;p54"/>
          <p:cNvSpPr txBox="1"/>
          <p:nvPr/>
        </p:nvSpPr>
        <p:spPr>
          <a:xfrm>
            <a:off x="6243637" y="2886075"/>
            <a:ext cx="388937" cy="39052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5" name="Google Shape;1535;p54"/>
          <p:cNvSpPr/>
          <p:nvPr/>
        </p:nvSpPr>
        <p:spPr>
          <a:xfrm>
            <a:off x="6251575" y="2813050"/>
            <a:ext cx="390525" cy="261937"/>
          </a:xfrm>
          <a:custGeom>
            <a:rect b="b" l="l" r="r" t="t"/>
            <a:pathLst>
              <a:path extrusionOk="0" h="260985" w="390525">
                <a:moveTo>
                  <a:pt x="0" y="260604"/>
                </a:moveTo>
                <a:lnTo>
                  <a:pt x="0" y="0"/>
                </a:lnTo>
                <a:lnTo>
                  <a:pt x="390144" y="0"/>
                </a:lnTo>
                <a:lnTo>
                  <a:pt x="390144" y="260604"/>
                </a:lnTo>
                <a:lnTo>
                  <a:pt x="0" y="26060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6" name="Google Shape;1536;p54"/>
          <p:cNvSpPr/>
          <p:nvPr/>
        </p:nvSpPr>
        <p:spPr>
          <a:xfrm>
            <a:off x="6251575" y="2813050"/>
            <a:ext cx="0" cy="261937"/>
          </a:xfrm>
          <a:custGeom>
            <a:rect b="b" l="l" r="r" t="t"/>
            <a:pathLst>
              <a:path extrusionOk="0" h="260985" w="120000">
                <a:moveTo>
                  <a:pt x="0" y="260603"/>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7" name="Google Shape;1537;p54"/>
          <p:cNvSpPr/>
          <p:nvPr/>
        </p:nvSpPr>
        <p:spPr>
          <a:xfrm>
            <a:off x="6251575" y="2805112"/>
            <a:ext cx="390525" cy="15875"/>
          </a:xfrm>
          <a:custGeom>
            <a:rect b="b" l="l" r="r" t="t"/>
            <a:pathLst>
              <a:path extrusionOk="0" h="16510" w="390525">
                <a:moveTo>
                  <a:pt x="0" y="0"/>
                </a:moveTo>
                <a:lnTo>
                  <a:pt x="390143" y="0"/>
                </a:lnTo>
                <a:lnTo>
                  <a:pt x="390143"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8" name="Google Shape;1538;p54"/>
          <p:cNvSpPr/>
          <p:nvPr/>
        </p:nvSpPr>
        <p:spPr>
          <a:xfrm>
            <a:off x="6642100" y="2813050"/>
            <a:ext cx="0" cy="261937"/>
          </a:xfrm>
          <a:custGeom>
            <a:rect b="b" l="l" r="r" t="t"/>
            <a:pathLst>
              <a:path extrusionOk="0" h="260985" w="120000">
                <a:moveTo>
                  <a:pt x="0" y="0"/>
                </a:moveTo>
                <a:lnTo>
                  <a:pt x="0" y="26060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9" name="Google Shape;1539;p54"/>
          <p:cNvSpPr/>
          <p:nvPr/>
        </p:nvSpPr>
        <p:spPr>
          <a:xfrm>
            <a:off x="7486650" y="3268662"/>
            <a:ext cx="0" cy="584200"/>
          </a:xfrm>
          <a:custGeom>
            <a:rect b="b" l="l" r="r" t="t"/>
            <a:pathLst>
              <a:path extrusionOk="0" h="584200" w="120000">
                <a:moveTo>
                  <a:pt x="0" y="583691"/>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0" name="Google Shape;1540;p54"/>
          <p:cNvSpPr/>
          <p:nvPr/>
        </p:nvSpPr>
        <p:spPr>
          <a:xfrm>
            <a:off x="5519737" y="3268662"/>
            <a:ext cx="0" cy="293687"/>
          </a:xfrm>
          <a:custGeom>
            <a:rect b="b" l="l" r="r" t="t"/>
            <a:pathLst>
              <a:path extrusionOk="0" h="292735" w="120000">
                <a:moveTo>
                  <a:pt x="0" y="292607"/>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1" name="Google Shape;1541;p54"/>
          <p:cNvSpPr/>
          <p:nvPr/>
        </p:nvSpPr>
        <p:spPr>
          <a:xfrm>
            <a:off x="6024562" y="3562350"/>
            <a:ext cx="0" cy="730250"/>
          </a:xfrm>
          <a:custGeom>
            <a:rect b="b" l="l" r="r" t="t"/>
            <a:pathLst>
              <a:path extrusionOk="0" h="730250" w="120000">
                <a:moveTo>
                  <a:pt x="0" y="729995"/>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2" name="Google Shape;1542;p54"/>
          <p:cNvSpPr/>
          <p:nvPr/>
        </p:nvSpPr>
        <p:spPr>
          <a:xfrm>
            <a:off x="6415087" y="3852862"/>
            <a:ext cx="0" cy="439737"/>
          </a:xfrm>
          <a:custGeom>
            <a:rect b="b" l="l" r="r" t="t"/>
            <a:pathLst>
              <a:path extrusionOk="0" h="439420" w="120000">
                <a:moveTo>
                  <a:pt x="0" y="438911"/>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3" name="Google Shape;1543;p54"/>
          <p:cNvSpPr/>
          <p:nvPr/>
        </p:nvSpPr>
        <p:spPr>
          <a:xfrm>
            <a:off x="6415087" y="3852862"/>
            <a:ext cx="1055687" cy="0"/>
          </a:xfrm>
          <a:custGeom>
            <a:rect b="b" l="l" r="r" t="t"/>
            <a:pathLst>
              <a:path extrusionOk="0" h="120000" w="1056639">
                <a:moveTo>
                  <a:pt x="0" y="0"/>
                </a:moveTo>
                <a:lnTo>
                  <a:pt x="1056131"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4" name="Google Shape;1544;p54"/>
          <p:cNvSpPr/>
          <p:nvPr/>
        </p:nvSpPr>
        <p:spPr>
          <a:xfrm>
            <a:off x="5926137" y="3562350"/>
            <a:ext cx="0" cy="730250"/>
          </a:xfrm>
          <a:custGeom>
            <a:rect b="b" l="l" r="r" t="t"/>
            <a:pathLst>
              <a:path extrusionOk="0" h="730250" w="120000">
                <a:moveTo>
                  <a:pt x="0" y="729995"/>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5" name="Google Shape;1545;p54"/>
          <p:cNvSpPr/>
          <p:nvPr/>
        </p:nvSpPr>
        <p:spPr>
          <a:xfrm>
            <a:off x="5519737" y="3562350"/>
            <a:ext cx="407987" cy="0"/>
          </a:xfrm>
          <a:custGeom>
            <a:rect b="b" l="l" r="r" t="t"/>
            <a:pathLst>
              <a:path extrusionOk="0" h="120000" w="407035">
                <a:moveTo>
                  <a:pt x="406907" y="0"/>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6" name="Google Shape;1546;p54"/>
          <p:cNvSpPr/>
          <p:nvPr/>
        </p:nvSpPr>
        <p:spPr>
          <a:xfrm>
            <a:off x="5535612" y="3852862"/>
            <a:ext cx="0" cy="455612"/>
          </a:xfrm>
          <a:custGeom>
            <a:rect b="b" l="l" r="r" t="t"/>
            <a:pathLst>
              <a:path extrusionOk="0" h="455929" w="120000">
                <a:moveTo>
                  <a:pt x="0" y="455675"/>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7" name="Google Shape;1547;p54"/>
          <p:cNvSpPr/>
          <p:nvPr/>
        </p:nvSpPr>
        <p:spPr>
          <a:xfrm>
            <a:off x="4413250" y="3852862"/>
            <a:ext cx="1122362" cy="0"/>
          </a:xfrm>
          <a:custGeom>
            <a:rect b="b" l="l" r="r" t="t"/>
            <a:pathLst>
              <a:path extrusionOk="0" h="120000" w="1122045">
                <a:moveTo>
                  <a:pt x="1121663" y="0"/>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8" name="Google Shape;1548;p54"/>
          <p:cNvSpPr txBox="1"/>
          <p:nvPr/>
        </p:nvSpPr>
        <p:spPr>
          <a:xfrm>
            <a:off x="3621087" y="2378075"/>
            <a:ext cx="185737" cy="190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T</a:t>
            </a:r>
            <a:r>
              <a:rPr b="0" baseline="-25000" i="0" lang="en-US" sz="13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549" name="Google Shape;1549;p54"/>
          <p:cNvSpPr/>
          <p:nvPr/>
        </p:nvSpPr>
        <p:spPr>
          <a:xfrm>
            <a:off x="4284662" y="2536825"/>
            <a:ext cx="0" cy="276225"/>
          </a:xfrm>
          <a:custGeom>
            <a:rect b="b" l="l" r="r" t="t"/>
            <a:pathLst>
              <a:path extrusionOk="0" h="276225" w="120000">
                <a:moveTo>
                  <a:pt x="0" y="0"/>
                </a:moveTo>
                <a:lnTo>
                  <a:pt x="0" y="27584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0" name="Google Shape;1550;p54"/>
          <p:cNvSpPr/>
          <p:nvPr/>
        </p:nvSpPr>
        <p:spPr>
          <a:xfrm>
            <a:off x="4527550" y="2228850"/>
            <a:ext cx="0" cy="584200"/>
          </a:xfrm>
          <a:custGeom>
            <a:rect b="b" l="l" r="r" t="t"/>
            <a:pathLst>
              <a:path extrusionOk="0" h="585469" w="120000">
                <a:moveTo>
                  <a:pt x="0" y="585215"/>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1" name="Google Shape;1551;p54"/>
          <p:cNvSpPr/>
          <p:nvPr/>
        </p:nvSpPr>
        <p:spPr>
          <a:xfrm>
            <a:off x="6316662" y="2536825"/>
            <a:ext cx="0" cy="276225"/>
          </a:xfrm>
          <a:custGeom>
            <a:rect b="b" l="l" r="r" t="t"/>
            <a:pathLst>
              <a:path extrusionOk="0" h="276225" w="120000">
                <a:moveTo>
                  <a:pt x="0" y="0"/>
                </a:moveTo>
                <a:lnTo>
                  <a:pt x="0" y="27584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2" name="Google Shape;1552;p54"/>
          <p:cNvSpPr/>
          <p:nvPr/>
        </p:nvSpPr>
        <p:spPr>
          <a:xfrm>
            <a:off x="6575425" y="2536825"/>
            <a:ext cx="0" cy="276225"/>
          </a:xfrm>
          <a:custGeom>
            <a:rect b="b" l="l" r="r" t="t"/>
            <a:pathLst>
              <a:path extrusionOk="0" h="276225" w="120000">
                <a:moveTo>
                  <a:pt x="0" y="275843"/>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3" name="Google Shape;1553;p54"/>
          <p:cNvSpPr txBox="1"/>
          <p:nvPr/>
        </p:nvSpPr>
        <p:spPr>
          <a:xfrm>
            <a:off x="4386262" y="1908175"/>
            <a:ext cx="285750" cy="1889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sp>
        <p:nvSpPr>
          <p:cNvPr id="1554" name="Google Shape;1554;p54"/>
          <p:cNvSpPr txBox="1"/>
          <p:nvPr/>
        </p:nvSpPr>
        <p:spPr>
          <a:xfrm>
            <a:off x="7132637" y="1908175"/>
            <a:ext cx="488950" cy="1889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Branch</a:t>
            </a:r>
            <a:endParaRPr b="0" i="0" sz="1400" u="none" cap="none" strike="noStrike">
              <a:solidFill>
                <a:srgbClr val="000000"/>
              </a:solidFill>
              <a:latin typeface="Arial"/>
              <a:ea typeface="Arial"/>
              <a:cs typeface="Arial"/>
              <a:sym typeface="Arial"/>
            </a:endParaRPr>
          </a:p>
        </p:txBody>
      </p:sp>
      <p:sp>
        <p:nvSpPr>
          <p:cNvPr id="1555" name="Google Shape;1555;p54"/>
          <p:cNvSpPr txBox="1"/>
          <p:nvPr/>
        </p:nvSpPr>
        <p:spPr>
          <a:xfrm>
            <a:off x="5684837" y="1744662"/>
            <a:ext cx="654050" cy="1889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Branch&lt;0</a:t>
            </a:r>
            <a:endParaRPr b="0" i="0" sz="1400" u="none" cap="none" strike="noStrike">
              <a:solidFill>
                <a:srgbClr val="000000"/>
              </a:solidFill>
              <a:latin typeface="Arial"/>
              <a:ea typeface="Arial"/>
              <a:cs typeface="Arial"/>
              <a:sym typeface="Arial"/>
            </a:endParaRPr>
          </a:p>
        </p:txBody>
      </p:sp>
      <p:sp>
        <p:nvSpPr>
          <p:cNvPr id="1556" name="Google Shape;1556;p54"/>
          <p:cNvSpPr txBox="1"/>
          <p:nvPr/>
        </p:nvSpPr>
        <p:spPr>
          <a:xfrm>
            <a:off x="8108950" y="2378075"/>
            <a:ext cx="187325" cy="190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T</a:t>
            </a:r>
            <a:r>
              <a:rPr b="0" baseline="-25000" i="0" lang="en-US" sz="13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557" name="Google Shape;1557;p54"/>
          <p:cNvSpPr/>
          <p:nvPr/>
        </p:nvSpPr>
        <p:spPr>
          <a:xfrm>
            <a:off x="5975350" y="4713287"/>
            <a:ext cx="0" cy="439737"/>
          </a:xfrm>
          <a:custGeom>
            <a:rect b="b" l="l" r="r" t="t"/>
            <a:pathLst>
              <a:path extrusionOk="0" h="439420" w="120000">
                <a:moveTo>
                  <a:pt x="0" y="438911"/>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8" name="Google Shape;1558;p54"/>
          <p:cNvSpPr txBox="1"/>
          <p:nvPr/>
        </p:nvSpPr>
        <p:spPr>
          <a:xfrm>
            <a:off x="5848350" y="5237162"/>
            <a:ext cx="285750" cy="190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p:txBody>
      </p:sp>
      <p:sp>
        <p:nvSpPr>
          <p:cNvPr id="1559" name="Google Shape;1559;p54"/>
          <p:cNvSpPr/>
          <p:nvPr/>
        </p:nvSpPr>
        <p:spPr>
          <a:xfrm>
            <a:off x="6153150" y="4137025"/>
            <a:ext cx="0" cy="15875"/>
          </a:xfrm>
          <a:custGeom>
            <a:rect b="b" l="l" r="r" t="t"/>
            <a:pathLst>
              <a:path extrusionOk="0" h="16510" w="120000">
                <a:moveTo>
                  <a:pt x="0" y="0"/>
                </a:move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0" name="Google Shape;1560;p54"/>
          <p:cNvSpPr/>
          <p:nvPr/>
        </p:nvSpPr>
        <p:spPr>
          <a:xfrm>
            <a:off x="6145212" y="4144962"/>
            <a:ext cx="17462" cy="17462"/>
          </a:xfrm>
          <a:custGeom>
            <a:rect b="b" l="l" r="r" t="t"/>
            <a:pathLst>
              <a:path extrusionOk="0" h="17145" w="16510">
                <a:moveTo>
                  <a:pt x="0" y="16763"/>
                </a:moveTo>
                <a:lnTo>
                  <a:pt x="16254" y="16763"/>
                </a:lnTo>
                <a:lnTo>
                  <a:pt x="16254"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1" name="Google Shape;1561;p54"/>
          <p:cNvSpPr/>
          <p:nvPr/>
        </p:nvSpPr>
        <p:spPr>
          <a:xfrm>
            <a:off x="6153150" y="4144962"/>
            <a:ext cx="17462" cy="17462"/>
          </a:xfrm>
          <a:custGeom>
            <a:rect b="b" l="l" r="r" t="t"/>
            <a:pathLst>
              <a:path extrusionOk="0" h="17145" w="17145">
                <a:moveTo>
                  <a:pt x="0" y="16763"/>
                </a:moveTo>
                <a:lnTo>
                  <a:pt x="16763"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2" name="Google Shape;1562;p54"/>
          <p:cNvSpPr/>
          <p:nvPr/>
        </p:nvSpPr>
        <p:spPr>
          <a:xfrm>
            <a:off x="6153150" y="4137025"/>
            <a:ext cx="17462" cy="15875"/>
          </a:xfrm>
          <a:custGeom>
            <a:rect b="b" l="l" r="r" t="t"/>
            <a:pathLst>
              <a:path extrusionOk="0" h="16510" w="17145">
                <a:moveTo>
                  <a:pt x="0" y="0"/>
                </a:moveTo>
                <a:lnTo>
                  <a:pt x="16763" y="0"/>
                </a:lnTo>
                <a:lnTo>
                  <a:pt x="16763"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3" name="Google Shape;1563;p54"/>
          <p:cNvSpPr/>
          <p:nvPr/>
        </p:nvSpPr>
        <p:spPr>
          <a:xfrm>
            <a:off x="6219825" y="4137025"/>
            <a:ext cx="0" cy="15875"/>
          </a:xfrm>
          <a:custGeom>
            <a:rect b="b" l="l" r="r" t="t"/>
            <a:pathLst>
              <a:path extrusionOk="0" h="16510" w="120000">
                <a:moveTo>
                  <a:pt x="0" y="0"/>
                </a:move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4" name="Google Shape;1564;p54"/>
          <p:cNvSpPr/>
          <p:nvPr/>
        </p:nvSpPr>
        <p:spPr>
          <a:xfrm>
            <a:off x="6211887" y="4144962"/>
            <a:ext cx="15875" cy="17462"/>
          </a:xfrm>
          <a:custGeom>
            <a:rect b="b" l="l" r="r" t="t"/>
            <a:pathLst>
              <a:path extrusionOk="0" h="17145" w="16510">
                <a:moveTo>
                  <a:pt x="0" y="16763"/>
                </a:moveTo>
                <a:lnTo>
                  <a:pt x="16254" y="16763"/>
                </a:lnTo>
                <a:lnTo>
                  <a:pt x="16254"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5" name="Google Shape;1565;p54"/>
          <p:cNvSpPr/>
          <p:nvPr/>
        </p:nvSpPr>
        <p:spPr>
          <a:xfrm>
            <a:off x="6219825" y="4144962"/>
            <a:ext cx="14287" cy="17462"/>
          </a:xfrm>
          <a:custGeom>
            <a:rect b="b" l="l" r="r" t="t"/>
            <a:pathLst>
              <a:path extrusionOk="0" h="17145" w="15239">
                <a:moveTo>
                  <a:pt x="0" y="16763"/>
                </a:moveTo>
                <a:lnTo>
                  <a:pt x="15239"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6" name="Google Shape;1566;p54"/>
          <p:cNvSpPr/>
          <p:nvPr/>
        </p:nvSpPr>
        <p:spPr>
          <a:xfrm>
            <a:off x="6219825" y="4137025"/>
            <a:ext cx="14287" cy="15875"/>
          </a:xfrm>
          <a:custGeom>
            <a:rect b="b" l="l" r="r" t="t"/>
            <a:pathLst>
              <a:path extrusionOk="0" h="16510" w="15239">
                <a:moveTo>
                  <a:pt x="0" y="0"/>
                </a:moveTo>
                <a:lnTo>
                  <a:pt x="15239" y="0"/>
                </a:lnTo>
                <a:lnTo>
                  <a:pt x="15239"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7" name="Google Shape;1567;p54"/>
          <p:cNvSpPr/>
          <p:nvPr/>
        </p:nvSpPr>
        <p:spPr>
          <a:xfrm>
            <a:off x="6283325" y="4137025"/>
            <a:ext cx="0" cy="15875"/>
          </a:xfrm>
          <a:custGeom>
            <a:rect b="b" l="l" r="r" t="t"/>
            <a:pathLst>
              <a:path extrusionOk="0" h="16510" w="120000">
                <a:moveTo>
                  <a:pt x="0" y="0"/>
                </a:move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8" name="Google Shape;1568;p54"/>
          <p:cNvSpPr/>
          <p:nvPr/>
        </p:nvSpPr>
        <p:spPr>
          <a:xfrm>
            <a:off x="6275387" y="4144962"/>
            <a:ext cx="15875" cy="17462"/>
          </a:xfrm>
          <a:custGeom>
            <a:rect b="b" l="l" r="r" t="t"/>
            <a:pathLst>
              <a:path extrusionOk="0" h="17145" w="16510">
                <a:moveTo>
                  <a:pt x="0" y="16763"/>
                </a:moveTo>
                <a:lnTo>
                  <a:pt x="16254" y="16763"/>
                </a:lnTo>
                <a:lnTo>
                  <a:pt x="16254"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9" name="Google Shape;1569;p54"/>
          <p:cNvSpPr/>
          <p:nvPr/>
        </p:nvSpPr>
        <p:spPr>
          <a:xfrm>
            <a:off x="6283325" y="4144962"/>
            <a:ext cx="17462" cy="17462"/>
          </a:xfrm>
          <a:custGeom>
            <a:rect b="b" l="l" r="r" t="t"/>
            <a:pathLst>
              <a:path extrusionOk="0" h="17145" w="17145">
                <a:moveTo>
                  <a:pt x="0" y="16763"/>
                </a:moveTo>
                <a:lnTo>
                  <a:pt x="16763"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0" name="Google Shape;1570;p54"/>
          <p:cNvSpPr/>
          <p:nvPr/>
        </p:nvSpPr>
        <p:spPr>
          <a:xfrm>
            <a:off x="6283325" y="4137025"/>
            <a:ext cx="17462" cy="15875"/>
          </a:xfrm>
          <a:custGeom>
            <a:rect b="b" l="l" r="r" t="t"/>
            <a:pathLst>
              <a:path extrusionOk="0" h="16510" w="17145">
                <a:moveTo>
                  <a:pt x="0" y="0"/>
                </a:moveTo>
                <a:lnTo>
                  <a:pt x="16763" y="0"/>
                </a:lnTo>
                <a:lnTo>
                  <a:pt x="16763"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1" name="Google Shape;1571;p54"/>
          <p:cNvSpPr/>
          <p:nvPr/>
        </p:nvSpPr>
        <p:spPr>
          <a:xfrm>
            <a:off x="5665787" y="4137025"/>
            <a:ext cx="0" cy="15875"/>
          </a:xfrm>
          <a:custGeom>
            <a:rect b="b" l="l" r="r" t="t"/>
            <a:pathLst>
              <a:path extrusionOk="0" h="16510" w="120000">
                <a:moveTo>
                  <a:pt x="0" y="0"/>
                </a:move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2" name="Google Shape;1572;p54"/>
          <p:cNvSpPr/>
          <p:nvPr/>
        </p:nvSpPr>
        <p:spPr>
          <a:xfrm>
            <a:off x="5657850" y="4144962"/>
            <a:ext cx="17462" cy="17462"/>
          </a:xfrm>
          <a:custGeom>
            <a:rect b="b" l="l" r="r" t="t"/>
            <a:pathLst>
              <a:path extrusionOk="0" h="17145" w="16510">
                <a:moveTo>
                  <a:pt x="0" y="16763"/>
                </a:moveTo>
                <a:lnTo>
                  <a:pt x="16254" y="16763"/>
                </a:lnTo>
                <a:lnTo>
                  <a:pt x="16254"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3" name="Google Shape;1573;p54"/>
          <p:cNvSpPr/>
          <p:nvPr/>
        </p:nvSpPr>
        <p:spPr>
          <a:xfrm>
            <a:off x="5665787" y="4144962"/>
            <a:ext cx="15875" cy="17462"/>
          </a:xfrm>
          <a:custGeom>
            <a:rect b="b" l="l" r="r" t="t"/>
            <a:pathLst>
              <a:path extrusionOk="0" h="17145" w="15239">
                <a:moveTo>
                  <a:pt x="0" y="16763"/>
                </a:moveTo>
                <a:lnTo>
                  <a:pt x="15239"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4" name="Google Shape;1574;p54"/>
          <p:cNvSpPr/>
          <p:nvPr/>
        </p:nvSpPr>
        <p:spPr>
          <a:xfrm>
            <a:off x="5665787" y="4137025"/>
            <a:ext cx="15875" cy="15875"/>
          </a:xfrm>
          <a:custGeom>
            <a:rect b="b" l="l" r="r" t="t"/>
            <a:pathLst>
              <a:path extrusionOk="0" h="16510" w="15239">
                <a:moveTo>
                  <a:pt x="0" y="0"/>
                </a:moveTo>
                <a:lnTo>
                  <a:pt x="15239" y="0"/>
                </a:lnTo>
                <a:lnTo>
                  <a:pt x="15239"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5" name="Google Shape;1575;p54"/>
          <p:cNvSpPr/>
          <p:nvPr/>
        </p:nvSpPr>
        <p:spPr>
          <a:xfrm>
            <a:off x="5730875" y="4137025"/>
            <a:ext cx="0" cy="15875"/>
          </a:xfrm>
          <a:custGeom>
            <a:rect b="b" l="l" r="r" t="t"/>
            <a:pathLst>
              <a:path extrusionOk="0" h="16510" w="120000">
                <a:moveTo>
                  <a:pt x="0" y="0"/>
                </a:move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6" name="Google Shape;1576;p54"/>
          <p:cNvSpPr/>
          <p:nvPr/>
        </p:nvSpPr>
        <p:spPr>
          <a:xfrm>
            <a:off x="5721350" y="4144962"/>
            <a:ext cx="17462" cy="17462"/>
          </a:xfrm>
          <a:custGeom>
            <a:rect b="b" l="l" r="r" t="t"/>
            <a:pathLst>
              <a:path extrusionOk="0" h="17145" w="16510">
                <a:moveTo>
                  <a:pt x="0" y="16763"/>
                </a:moveTo>
                <a:lnTo>
                  <a:pt x="16254" y="16763"/>
                </a:lnTo>
                <a:lnTo>
                  <a:pt x="16254"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7" name="Google Shape;1577;p54"/>
          <p:cNvSpPr/>
          <p:nvPr/>
        </p:nvSpPr>
        <p:spPr>
          <a:xfrm>
            <a:off x="5730875" y="4144962"/>
            <a:ext cx="15875" cy="17462"/>
          </a:xfrm>
          <a:custGeom>
            <a:rect b="b" l="l" r="r" t="t"/>
            <a:pathLst>
              <a:path extrusionOk="0" h="17145" w="17145">
                <a:moveTo>
                  <a:pt x="0" y="16763"/>
                </a:moveTo>
                <a:lnTo>
                  <a:pt x="16763"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8" name="Google Shape;1578;p54"/>
          <p:cNvSpPr/>
          <p:nvPr/>
        </p:nvSpPr>
        <p:spPr>
          <a:xfrm>
            <a:off x="5730875" y="4137025"/>
            <a:ext cx="15875" cy="15875"/>
          </a:xfrm>
          <a:custGeom>
            <a:rect b="b" l="l" r="r" t="t"/>
            <a:pathLst>
              <a:path extrusionOk="0" h="16510" w="17145">
                <a:moveTo>
                  <a:pt x="0" y="0"/>
                </a:moveTo>
                <a:lnTo>
                  <a:pt x="16763" y="0"/>
                </a:lnTo>
                <a:lnTo>
                  <a:pt x="16763"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9" name="Google Shape;1579;p54"/>
          <p:cNvSpPr/>
          <p:nvPr/>
        </p:nvSpPr>
        <p:spPr>
          <a:xfrm>
            <a:off x="5795962" y="4137025"/>
            <a:ext cx="0" cy="15875"/>
          </a:xfrm>
          <a:custGeom>
            <a:rect b="b" l="l" r="r" t="t"/>
            <a:pathLst>
              <a:path extrusionOk="0" h="16510" w="120000">
                <a:moveTo>
                  <a:pt x="0" y="0"/>
                </a:move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0" name="Google Shape;1580;p54"/>
          <p:cNvSpPr/>
          <p:nvPr/>
        </p:nvSpPr>
        <p:spPr>
          <a:xfrm>
            <a:off x="5788025" y="4144962"/>
            <a:ext cx="15875" cy="17462"/>
          </a:xfrm>
          <a:custGeom>
            <a:rect b="b" l="l" r="r" t="t"/>
            <a:pathLst>
              <a:path extrusionOk="0" h="17145" w="16510">
                <a:moveTo>
                  <a:pt x="0" y="16763"/>
                </a:moveTo>
                <a:lnTo>
                  <a:pt x="16254" y="16763"/>
                </a:lnTo>
                <a:lnTo>
                  <a:pt x="16254" y="0"/>
                </a:lnTo>
                <a:lnTo>
                  <a:pt x="0" y="0"/>
                </a:lnTo>
                <a:lnTo>
                  <a:pt x="0" y="1676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1" name="Google Shape;1581;p54"/>
          <p:cNvSpPr/>
          <p:nvPr/>
        </p:nvSpPr>
        <p:spPr>
          <a:xfrm>
            <a:off x="5795962" y="4144962"/>
            <a:ext cx="17462" cy="17462"/>
          </a:xfrm>
          <a:custGeom>
            <a:rect b="b" l="l" r="r" t="t"/>
            <a:pathLst>
              <a:path extrusionOk="0" h="17145" w="17145">
                <a:moveTo>
                  <a:pt x="0" y="16763"/>
                </a:moveTo>
                <a:lnTo>
                  <a:pt x="16763"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2" name="Google Shape;1582;p54"/>
          <p:cNvSpPr/>
          <p:nvPr/>
        </p:nvSpPr>
        <p:spPr>
          <a:xfrm>
            <a:off x="5795962" y="4137025"/>
            <a:ext cx="17462" cy="15875"/>
          </a:xfrm>
          <a:custGeom>
            <a:rect b="b" l="l" r="r" t="t"/>
            <a:pathLst>
              <a:path extrusionOk="0" h="16510" w="17145">
                <a:moveTo>
                  <a:pt x="0" y="0"/>
                </a:moveTo>
                <a:lnTo>
                  <a:pt x="16763" y="0"/>
                </a:lnTo>
                <a:lnTo>
                  <a:pt x="16763"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3" name="Google Shape;1583;p54"/>
          <p:cNvSpPr/>
          <p:nvPr/>
        </p:nvSpPr>
        <p:spPr>
          <a:xfrm>
            <a:off x="6446837" y="2244725"/>
            <a:ext cx="0" cy="568325"/>
          </a:xfrm>
          <a:custGeom>
            <a:rect b="b" l="l" r="r" t="t"/>
            <a:pathLst>
              <a:path extrusionOk="0" h="568960" w="120000">
                <a:moveTo>
                  <a:pt x="0" y="568451"/>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4" name="Google Shape;1584;p54"/>
          <p:cNvSpPr/>
          <p:nvPr/>
        </p:nvSpPr>
        <p:spPr>
          <a:xfrm>
            <a:off x="5373687" y="2536825"/>
            <a:ext cx="0" cy="276225"/>
          </a:xfrm>
          <a:custGeom>
            <a:rect b="b" l="l" r="r" t="t"/>
            <a:pathLst>
              <a:path extrusionOk="0" h="276225" w="120000">
                <a:moveTo>
                  <a:pt x="0" y="0"/>
                </a:moveTo>
                <a:lnTo>
                  <a:pt x="0" y="27584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5" name="Google Shape;1585;p54"/>
          <p:cNvSpPr/>
          <p:nvPr/>
        </p:nvSpPr>
        <p:spPr>
          <a:xfrm>
            <a:off x="5649912" y="2536825"/>
            <a:ext cx="0" cy="276225"/>
          </a:xfrm>
          <a:custGeom>
            <a:rect b="b" l="l" r="r" t="t"/>
            <a:pathLst>
              <a:path extrusionOk="0" h="276225" w="120000">
                <a:moveTo>
                  <a:pt x="0" y="275843"/>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6" name="Google Shape;1586;p54"/>
          <p:cNvSpPr/>
          <p:nvPr/>
        </p:nvSpPr>
        <p:spPr>
          <a:xfrm>
            <a:off x="5519737" y="2244725"/>
            <a:ext cx="0" cy="568325"/>
          </a:xfrm>
          <a:custGeom>
            <a:rect b="b" l="l" r="r" t="t"/>
            <a:pathLst>
              <a:path extrusionOk="0" h="568960" w="120000">
                <a:moveTo>
                  <a:pt x="0" y="568451"/>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7" name="Google Shape;1587;p54"/>
          <p:cNvSpPr/>
          <p:nvPr/>
        </p:nvSpPr>
        <p:spPr>
          <a:xfrm>
            <a:off x="5649912" y="2536825"/>
            <a:ext cx="668337" cy="0"/>
          </a:xfrm>
          <a:custGeom>
            <a:rect b="b" l="l" r="r" t="t"/>
            <a:pathLst>
              <a:path extrusionOk="0" h="120000" w="668020">
                <a:moveTo>
                  <a:pt x="667511" y="0"/>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8" name="Google Shape;1588;p54"/>
          <p:cNvSpPr/>
          <p:nvPr/>
        </p:nvSpPr>
        <p:spPr>
          <a:xfrm>
            <a:off x="5975350" y="1952625"/>
            <a:ext cx="0" cy="585787"/>
          </a:xfrm>
          <a:custGeom>
            <a:rect b="b" l="l" r="r" t="t"/>
            <a:pathLst>
              <a:path extrusionOk="0" h="585469" w="120000">
                <a:moveTo>
                  <a:pt x="0" y="0"/>
                </a:moveTo>
                <a:lnTo>
                  <a:pt x="0" y="585215"/>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9" name="Google Shape;1589;p54"/>
          <p:cNvSpPr txBox="1"/>
          <p:nvPr/>
        </p:nvSpPr>
        <p:spPr>
          <a:xfrm>
            <a:off x="6384925" y="1908175"/>
            <a:ext cx="131762" cy="346075"/>
          </a:xfrm>
          <a:prstGeom prst="rect">
            <a:avLst/>
          </a:prstGeom>
          <a:noFill/>
          <a:ln>
            <a:noFill/>
          </a:ln>
        </p:spPr>
        <p:txBody>
          <a:bodyPr anchorCtr="0" anchor="t" bIns="0" lIns="0" spcFirstLastPara="1" rIns="0" wrap="square" tIns="12700">
            <a:spAutoFit/>
          </a:bodyPr>
          <a:lstStyle/>
          <a:p>
            <a:pPr indent="0" lvl="0" marL="12700" marR="0" rtl="0" algn="l">
              <a:lnSpc>
                <a:spcPct val="109090"/>
              </a:lnSpc>
              <a:spcBef>
                <a:spcPts val="0"/>
              </a:spcBef>
              <a:spcAft>
                <a:spcPts val="0"/>
              </a:spcAft>
              <a:buClr>
                <a:schemeClr val="dk1"/>
              </a:buClr>
              <a:buSzPts val="1100"/>
              <a:buFont typeface="Times New Roman"/>
              <a:buNone/>
            </a:pPr>
            <a:r>
              <a:rPr b="0" i="0" lang="en-US" sz="1100" u="sng"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Times New Roman"/>
              <a:ea typeface="Times New Roman"/>
              <a:cs typeface="Times New Roman"/>
              <a:sym typeface="Times New Roman"/>
            </a:endParaRPr>
          </a:p>
          <a:p>
            <a:pPr indent="0" lvl="0" marL="12700" marR="0" rtl="0" algn="l">
              <a:lnSpc>
                <a:spcPct val="10909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590" name="Google Shape;1590;p54"/>
          <p:cNvSpPr txBox="1"/>
          <p:nvPr/>
        </p:nvSpPr>
        <p:spPr>
          <a:xfrm>
            <a:off x="5457825" y="2054225"/>
            <a:ext cx="131762" cy="1889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591" name="Google Shape;1591;p54"/>
          <p:cNvSpPr/>
          <p:nvPr/>
        </p:nvSpPr>
        <p:spPr>
          <a:xfrm>
            <a:off x="5081587" y="2536825"/>
            <a:ext cx="292100" cy="0"/>
          </a:xfrm>
          <a:custGeom>
            <a:rect b="b" l="l" r="r" t="t"/>
            <a:pathLst>
              <a:path extrusionOk="0" h="120000" w="292735">
                <a:moveTo>
                  <a:pt x="292607" y="0"/>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2" name="Google Shape;1592;p54"/>
          <p:cNvSpPr txBox="1"/>
          <p:nvPr/>
        </p:nvSpPr>
        <p:spPr>
          <a:xfrm>
            <a:off x="6580187" y="2378075"/>
            <a:ext cx="544512" cy="190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Times New Roman"/>
              <a:buNone/>
            </a:pPr>
            <a:r>
              <a:rPr b="0" i="0" lang="en-US" sz="1100" u="sng" cap="none" strike="noStrike">
                <a:solidFill>
                  <a:schemeClr val="dk1"/>
                </a:solidFill>
                <a:latin typeface="Times New Roman"/>
                <a:ea typeface="Times New Roman"/>
                <a:cs typeface="Times New Roman"/>
                <a:sym typeface="Times New Roman"/>
              </a:rPr>
              <a:t> 	</a:t>
            </a:r>
            <a:r>
              <a:rPr b="0" i="0" lang="en-US" sz="1100" u="none" cap="none" strike="noStrike">
                <a:solidFill>
                  <a:schemeClr val="dk1"/>
                </a:solidFill>
                <a:latin typeface="Times New Roman"/>
                <a:ea typeface="Times New Roman"/>
                <a:cs typeface="Times New Roman"/>
                <a:sym typeface="Times New Roman"/>
              </a:rPr>
              <a:t>  </a:t>
            </a:r>
            <a:r>
              <a:rPr b="0" i="0" lang="en-US" sz="1100" u="none" cap="none" strike="noStrike">
                <a:solidFill>
                  <a:schemeClr val="dk1"/>
                </a:solidFill>
                <a:latin typeface="Arial"/>
                <a:ea typeface="Arial"/>
                <a:cs typeface="Arial"/>
                <a:sym typeface="Arial"/>
              </a:rPr>
              <a:t>T</a:t>
            </a:r>
            <a:r>
              <a:rPr b="0" baseline="-25000" i="0" lang="en-US" sz="13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93" name="Google Shape;1593;p54"/>
          <p:cNvSpPr txBox="1"/>
          <p:nvPr/>
        </p:nvSpPr>
        <p:spPr>
          <a:xfrm>
            <a:off x="4840287" y="2378075"/>
            <a:ext cx="185737" cy="190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T</a:t>
            </a:r>
            <a:r>
              <a:rPr b="0" baseline="-25000" i="0" lang="en-US" sz="13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594" name="Google Shape;1594;p54"/>
          <p:cNvSpPr txBox="1"/>
          <p:nvPr/>
        </p:nvSpPr>
        <p:spPr>
          <a:xfrm>
            <a:off x="7283450" y="2886075"/>
            <a:ext cx="390525" cy="39052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5" name="Google Shape;1595;p54"/>
          <p:cNvSpPr/>
          <p:nvPr/>
        </p:nvSpPr>
        <p:spPr>
          <a:xfrm>
            <a:off x="7292975" y="2813050"/>
            <a:ext cx="373062" cy="261937"/>
          </a:xfrm>
          <a:custGeom>
            <a:rect b="b" l="l" r="r" t="t"/>
            <a:pathLst>
              <a:path extrusionOk="0" h="260985" w="373379">
                <a:moveTo>
                  <a:pt x="0" y="260604"/>
                </a:moveTo>
                <a:lnTo>
                  <a:pt x="0" y="0"/>
                </a:lnTo>
                <a:lnTo>
                  <a:pt x="373380" y="0"/>
                </a:lnTo>
                <a:lnTo>
                  <a:pt x="373380" y="260604"/>
                </a:lnTo>
                <a:lnTo>
                  <a:pt x="0" y="26060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6" name="Google Shape;1596;p54"/>
          <p:cNvSpPr/>
          <p:nvPr/>
        </p:nvSpPr>
        <p:spPr>
          <a:xfrm>
            <a:off x="7292975" y="2813050"/>
            <a:ext cx="0" cy="261937"/>
          </a:xfrm>
          <a:custGeom>
            <a:rect b="b" l="l" r="r" t="t"/>
            <a:pathLst>
              <a:path extrusionOk="0" h="260985" w="120000">
                <a:moveTo>
                  <a:pt x="0" y="260603"/>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7" name="Google Shape;1597;p54"/>
          <p:cNvSpPr/>
          <p:nvPr/>
        </p:nvSpPr>
        <p:spPr>
          <a:xfrm>
            <a:off x="7292975" y="2805112"/>
            <a:ext cx="373062" cy="15875"/>
          </a:xfrm>
          <a:custGeom>
            <a:rect b="b" l="l" r="r" t="t"/>
            <a:pathLst>
              <a:path extrusionOk="0" h="16510" w="373379">
                <a:moveTo>
                  <a:pt x="0" y="0"/>
                </a:moveTo>
                <a:lnTo>
                  <a:pt x="373379" y="0"/>
                </a:lnTo>
                <a:lnTo>
                  <a:pt x="373379" y="16254"/>
                </a:lnTo>
                <a:lnTo>
                  <a:pt x="0" y="1625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8" name="Google Shape;1598;p54"/>
          <p:cNvSpPr/>
          <p:nvPr/>
        </p:nvSpPr>
        <p:spPr>
          <a:xfrm>
            <a:off x="7666037" y="2813050"/>
            <a:ext cx="0" cy="261937"/>
          </a:xfrm>
          <a:custGeom>
            <a:rect b="b" l="l" r="r" t="t"/>
            <a:pathLst>
              <a:path extrusionOk="0" h="260985" w="120000">
                <a:moveTo>
                  <a:pt x="0" y="0"/>
                </a:moveTo>
                <a:lnTo>
                  <a:pt x="0" y="260603"/>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9" name="Google Shape;1599;p54"/>
          <p:cNvSpPr/>
          <p:nvPr/>
        </p:nvSpPr>
        <p:spPr>
          <a:xfrm>
            <a:off x="7356475" y="2228850"/>
            <a:ext cx="0" cy="584200"/>
          </a:xfrm>
          <a:custGeom>
            <a:rect b="b" l="l" r="r" t="t"/>
            <a:pathLst>
              <a:path extrusionOk="0" h="585469" w="120000">
                <a:moveTo>
                  <a:pt x="0" y="0"/>
                </a:moveTo>
                <a:lnTo>
                  <a:pt x="0" y="585215"/>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0" name="Google Shape;1600;p54"/>
          <p:cNvSpPr/>
          <p:nvPr/>
        </p:nvSpPr>
        <p:spPr>
          <a:xfrm>
            <a:off x="7600950" y="2536825"/>
            <a:ext cx="0" cy="276225"/>
          </a:xfrm>
          <a:custGeom>
            <a:rect b="b" l="l" r="r" t="t"/>
            <a:pathLst>
              <a:path extrusionOk="0" h="276225" w="120000">
                <a:moveTo>
                  <a:pt x="0" y="275843"/>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1" name="Google Shape;1601;p54"/>
          <p:cNvSpPr/>
          <p:nvPr/>
        </p:nvSpPr>
        <p:spPr>
          <a:xfrm>
            <a:off x="6024562" y="3562350"/>
            <a:ext cx="422275" cy="0"/>
          </a:xfrm>
          <a:custGeom>
            <a:rect b="b" l="l" r="r" t="t"/>
            <a:pathLst>
              <a:path extrusionOk="0" h="120000" w="422275">
                <a:moveTo>
                  <a:pt x="422147" y="0"/>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2" name="Google Shape;1602;p54"/>
          <p:cNvSpPr/>
          <p:nvPr/>
        </p:nvSpPr>
        <p:spPr>
          <a:xfrm>
            <a:off x="4413250" y="3268662"/>
            <a:ext cx="0" cy="584200"/>
          </a:xfrm>
          <a:custGeom>
            <a:rect b="b" l="l" r="r" t="t"/>
            <a:pathLst>
              <a:path extrusionOk="0" h="584200" w="120000">
                <a:moveTo>
                  <a:pt x="0" y="583691"/>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3" name="Google Shape;1603;p54"/>
          <p:cNvSpPr/>
          <p:nvPr/>
        </p:nvSpPr>
        <p:spPr>
          <a:xfrm>
            <a:off x="6446837" y="3268662"/>
            <a:ext cx="0" cy="293687"/>
          </a:xfrm>
          <a:custGeom>
            <a:rect b="b" l="l" r="r" t="t"/>
            <a:pathLst>
              <a:path extrusionOk="0" h="292735" w="120000">
                <a:moveTo>
                  <a:pt x="0" y="292607"/>
                </a:moveTo>
                <a:lnTo>
                  <a:pt x="0"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4" name="Google Shape;1604;p54"/>
          <p:cNvSpPr/>
          <p:nvPr/>
        </p:nvSpPr>
        <p:spPr>
          <a:xfrm>
            <a:off x="3844925" y="2536825"/>
            <a:ext cx="439737" cy="0"/>
          </a:xfrm>
          <a:custGeom>
            <a:rect b="b" l="l" r="r" t="t"/>
            <a:pathLst>
              <a:path extrusionOk="0" h="120000" w="439419">
                <a:moveTo>
                  <a:pt x="0" y="0"/>
                </a:moveTo>
                <a:lnTo>
                  <a:pt x="438911"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5" name="Google Shape;1605;p54"/>
          <p:cNvSpPr/>
          <p:nvPr/>
        </p:nvSpPr>
        <p:spPr>
          <a:xfrm>
            <a:off x="7600950" y="2536825"/>
            <a:ext cx="439737" cy="0"/>
          </a:xfrm>
          <a:custGeom>
            <a:rect b="b" l="l" r="r" t="t"/>
            <a:pathLst>
              <a:path extrusionOk="0" h="120000" w="439420">
                <a:moveTo>
                  <a:pt x="0" y="0"/>
                </a:moveTo>
                <a:lnTo>
                  <a:pt x="438911" y="0"/>
                </a:lnTo>
              </a:path>
            </a:pathLst>
          </a:custGeom>
          <a:noFill/>
          <a:ln cap="flat" cmpd="sng" w="1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55"/>
          <p:cNvSpPr/>
          <p:nvPr/>
        </p:nvSpPr>
        <p:spPr>
          <a:xfrm>
            <a:off x="1524000" y="1143000"/>
            <a:ext cx="8305800" cy="0"/>
          </a:xfrm>
          <a:custGeom>
            <a:rect b="b" l="l" r="r" t="t"/>
            <a:pathLst>
              <a:path extrusionOk="0" h="120000" w="8305800">
                <a:moveTo>
                  <a:pt x="0" y="0"/>
                </a:moveTo>
                <a:lnTo>
                  <a:pt x="830580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1" name="Google Shape;1611;p55"/>
          <p:cNvSpPr txBox="1"/>
          <p:nvPr>
            <p:ph type="title"/>
          </p:nvPr>
        </p:nvSpPr>
        <p:spPr>
          <a:xfrm>
            <a:off x="1603375" y="238125"/>
            <a:ext cx="5035550"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 Complete Processor</a:t>
            </a:r>
            <a:endParaRPr/>
          </a:p>
        </p:txBody>
      </p:sp>
      <p:sp>
        <p:nvSpPr>
          <p:cNvPr id="1612" name="Google Shape;1612;p55"/>
          <p:cNvSpPr/>
          <p:nvPr/>
        </p:nvSpPr>
        <p:spPr>
          <a:xfrm>
            <a:off x="3732212" y="1233487"/>
            <a:ext cx="4125912" cy="3259137"/>
          </a:xfrm>
          <a:custGeom>
            <a:rect b="b" l="l" r="r" t="t"/>
            <a:pathLst>
              <a:path extrusionOk="0" h="3260090" w="4125595">
                <a:moveTo>
                  <a:pt x="0" y="0"/>
                </a:moveTo>
                <a:lnTo>
                  <a:pt x="4125468" y="0"/>
                </a:lnTo>
                <a:lnTo>
                  <a:pt x="4125468" y="3259836"/>
                </a:lnTo>
                <a:lnTo>
                  <a:pt x="0" y="3259836"/>
                </a:lnTo>
                <a:lnTo>
                  <a:pt x="0" y="0"/>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3" name="Google Shape;1613;p55"/>
          <p:cNvSpPr/>
          <p:nvPr/>
        </p:nvSpPr>
        <p:spPr>
          <a:xfrm>
            <a:off x="3732212" y="1225550"/>
            <a:ext cx="4125912" cy="15875"/>
          </a:xfrm>
          <a:custGeom>
            <a:rect b="b" l="l" r="r" t="t"/>
            <a:pathLst>
              <a:path extrusionOk="0" h="15240" w="4125595">
                <a:moveTo>
                  <a:pt x="0" y="0"/>
                </a:moveTo>
                <a:lnTo>
                  <a:pt x="4125467" y="0"/>
                </a:lnTo>
                <a:lnTo>
                  <a:pt x="4125467" y="14682"/>
                </a:lnTo>
                <a:lnTo>
                  <a:pt x="0" y="14682"/>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4" name="Google Shape;1614;p55"/>
          <p:cNvSpPr/>
          <p:nvPr/>
        </p:nvSpPr>
        <p:spPr>
          <a:xfrm>
            <a:off x="7858125" y="1233487"/>
            <a:ext cx="0" cy="3259137"/>
          </a:xfrm>
          <a:custGeom>
            <a:rect b="b" l="l" r="r" t="t"/>
            <a:pathLst>
              <a:path extrusionOk="0" h="3260090" w="120000">
                <a:moveTo>
                  <a:pt x="0" y="0"/>
                </a:moveTo>
                <a:lnTo>
                  <a:pt x="0" y="3259835"/>
                </a:lnTo>
              </a:path>
            </a:pathLst>
          </a:custGeom>
          <a:noFill/>
          <a:ln cap="flat" cmpd="sng" w="1467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5" name="Google Shape;1615;p55"/>
          <p:cNvSpPr/>
          <p:nvPr/>
        </p:nvSpPr>
        <p:spPr>
          <a:xfrm>
            <a:off x="3732212" y="4492625"/>
            <a:ext cx="4125912" cy="0"/>
          </a:xfrm>
          <a:custGeom>
            <a:rect b="b" l="l" r="r" t="t"/>
            <a:pathLst>
              <a:path extrusionOk="0" h="120000" w="4125595">
                <a:moveTo>
                  <a:pt x="4125467" y="0"/>
                </a:moveTo>
                <a:lnTo>
                  <a:pt x="0" y="0"/>
                </a:lnTo>
              </a:path>
            </a:pathLst>
          </a:custGeom>
          <a:noFill/>
          <a:ln cap="flat" cmpd="sng" w="1467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6" name="Google Shape;1616;p55"/>
          <p:cNvSpPr/>
          <p:nvPr/>
        </p:nvSpPr>
        <p:spPr>
          <a:xfrm>
            <a:off x="3732212" y="1233487"/>
            <a:ext cx="0" cy="3259137"/>
          </a:xfrm>
          <a:custGeom>
            <a:rect b="b" l="l" r="r" t="t"/>
            <a:pathLst>
              <a:path extrusionOk="0" h="3260090" w="120000">
                <a:moveTo>
                  <a:pt x="0" y="3259835"/>
                </a:moveTo>
                <a:lnTo>
                  <a:pt x="0" y="0"/>
                </a:lnTo>
              </a:path>
            </a:pathLst>
          </a:custGeom>
          <a:noFill/>
          <a:ln cap="flat" cmpd="sng" w="1467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7" name="Google Shape;1617;p55"/>
          <p:cNvSpPr/>
          <p:nvPr/>
        </p:nvSpPr>
        <p:spPr>
          <a:xfrm>
            <a:off x="4437062" y="1466850"/>
            <a:ext cx="2759075" cy="295275"/>
          </a:xfrm>
          <a:custGeom>
            <a:rect b="b" l="l" r="r" t="t"/>
            <a:pathLst>
              <a:path extrusionOk="0" h="294639" w="2760345">
                <a:moveTo>
                  <a:pt x="59436" y="294132"/>
                </a:moveTo>
                <a:lnTo>
                  <a:pt x="0" y="294132"/>
                </a:lnTo>
                <a:lnTo>
                  <a:pt x="0" y="0"/>
                </a:lnTo>
                <a:lnTo>
                  <a:pt x="2731008" y="0"/>
                </a:lnTo>
                <a:lnTo>
                  <a:pt x="2731008" y="57912"/>
                </a:lnTo>
                <a:lnTo>
                  <a:pt x="59436" y="57912"/>
                </a:lnTo>
                <a:lnTo>
                  <a:pt x="59436" y="294132"/>
                </a:lnTo>
                <a:close/>
              </a:path>
              <a:path extrusionOk="0" h="294639" w="2760345">
                <a:moveTo>
                  <a:pt x="1394460" y="190500"/>
                </a:moveTo>
                <a:lnTo>
                  <a:pt x="1321308" y="190500"/>
                </a:lnTo>
                <a:lnTo>
                  <a:pt x="1321308" y="57912"/>
                </a:lnTo>
                <a:lnTo>
                  <a:pt x="1394460" y="57912"/>
                </a:lnTo>
                <a:lnTo>
                  <a:pt x="1394460" y="190500"/>
                </a:lnTo>
                <a:close/>
              </a:path>
              <a:path extrusionOk="0" h="294639" w="2760345">
                <a:moveTo>
                  <a:pt x="2731008" y="190500"/>
                </a:moveTo>
                <a:lnTo>
                  <a:pt x="2657856" y="190500"/>
                </a:lnTo>
                <a:lnTo>
                  <a:pt x="2657856" y="57912"/>
                </a:lnTo>
                <a:lnTo>
                  <a:pt x="2731008" y="57912"/>
                </a:lnTo>
                <a:lnTo>
                  <a:pt x="2731008" y="190500"/>
                </a:lnTo>
                <a:close/>
              </a:path>
              <a:path extrusionOk="0" h="294639" w="2760345">
                <a:moveTo>
                  <a:pt x="1365504" y="294132"/>
                </a:moveTo>
                <a:lnTo>
                  <a:pt x="1292352" y="190500"/>
                </a:lnTo>
                <a:lnTo>
                  <a:pt x="1423416" y="190500"/>
                </a:lnTo>
                <a:lnTo>
                  <a:pt x="1365504" y="294132"/>
                </a:lnTo>
                <a:close/>
              </a:path>
              <a:path extrusionOk="0" h="294639" w="2760345">
                <a:moveTo>
                  <a:pt x="2686812" y="294132"/>
                </a:moveTo>
                <a:lnTo>
                  <a:pt x="2627376" y="190500"/>
                </a:lnTo>
                <a:lnTo>
                  <a:pt x="2759964" y="190500"/>
                </a:lnTo>
                <a:lnTo>
                  <a:pt x="2686812" y="29413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8" name="Google Shape;1618;p55"/>
          <p:cNvSpPr/>
          <p:nvPr/>
        </p:nvSpPr>
        <p:spPr>
          <a:xfrm>
            <a:off x="4437062" y="1466850"/>
            <a:ext cx="2759075" cy="295275"/>
          </a:xfrm>
          <a:custGeom>
            <a:rect b="b" l="l" r="r" t="t"/>
            <a:pathLst>
              <a:path extrusionOk="0" h="294639" w="2760345">
                <a:moveTo>
                  <a:pt x="59435" y="294131"/>
                </a:moveTo>
                <a:lnTo>
                  <a:pt x="59435" y="57911"/>
                </a:lnTo>
                <a:lnTo>
                  <a:pt x="1321307" y="57911"/>
                </a:lnTo>
                <a:lnTo>
                  <a:pt x="1321307" y="190499"/>
                </a:lnTo>
                <a:lnTo>
                  <a:pt x="1292351" y="190499"/>
                </a:lnTo>
                <a:lnTo>
                  <a:pt x="1365503" y="294131"/>
                </a:lnTo>
                <a:lnTo>
                  <a:pt x="1423415" y="190499"/>
                </a:lnTo>
                <a:lnTo>
                  <a:pt x="1394459" y="190499"/>
                </a:lnTo>
                <a:lnTo>
                  <a:pt x="1394459" y="57911"/>
                </a:lnTo>
                <a:lnTo>
                  <a:pt x="2657855" y="57911"/>
                </a:lnTo>
                <a:lnTo>
                  <a:pt x="2657855" y="190499"/>
                </a:lnTo>
                <a:lnTo>
                  <a:pt x="2627375" y="190499"/>
                </a:lnTo>
                <a:lnTo>
                  <a:pt x="2686811" y="294131"/>
                </a:lnTo>
                <a:lnTo>
                  <a:pt x="2759963" y="190499"/>
                </a:lnTo>
                <a:lnTo>
                  <a:pt x="2731007" y="190499"/>
                </a:lnTo>
                <a:lnTo>
                  <a:pt x="2731007" y="0"/>
                </a:lnTo>
                <a:lnTo>
                  <a:pt x="0" y="0"/>
                </a:lnTo>
                <a:lnTo>
                  <a:pt x="0" y="294131"/>
                </a:lnTo>
                <a:lnTo>
                  <a:pt x="59435" y="29413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9" name="Google Shape;1619;p55"/>
          <p:cNvSpPr/>
          <p:nvPr/>
        </p:nvSpPr>
        <p:spPr>
          <a:xfrm>
            <a:off x="4495800" y="1525587"/>
            <a:ext cx="0" cy="236537"/>
          </a:xfrm>
          <a:custGeom>
            <a:rect b="b" l="l" r="r" t="t"/>
            <a:pathLst>
              <a:path extrusionOk="0" h="236219" w="120000">
                <a:moveTo>
                  <a:pt x="0" y="236219"/>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0" name="Google Shape;1620;p55"/>
          <p:cNvSpPr/>
          <p:nvPr/>
        </p:nvSpPr>
        <p:spPr>
          <a:xfrm>
            <a:off x="4495800" y="1525587"/>
            <a:ext cx="1262062" cy="0"/>
          </a:xfrm>
          <a:custGeom>
            <a:rect b="b" l="l" r="r" t="t"/>
            <a:pathLst>
              <a:path extrusionOk="0" h="120000" w="1262379">
                <a:moveTo>
                  <a:pt x="0" y="0"/>
                </a:moveTo>
                <a:lnTo>
                  <a:pt x="1261871"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1" name="Google Shape;1621;p55"/>
          <p:cNvSpPr txBox="1"/>
          <p:nvPr/>
        </p:nvSpPr>
        <p:spPr>
          <a:xfrm>
            <a:off x="5721350" y="1525587"/>
            <a:ext cx="146050" cy="2428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2" name="Google Shape;1622;p55"/>
          <p:cNvSpPr/>
          <p:nvPr/>
        </p:nvSpPr>
        <p:spPr>
          <a:xfrm>
            <a:off x="5830887" y="1525587"/>
            <a:ext cx="1263650" cy="0"/>
          </a:xfrm>
          <a:custGeom>
            <a:rect b="b" l="l" r="r" t="t"/>
            <a:pathLst>
              <a:path extrusionOk="0" h="120000" w="1263650">
                <a:moveTo>
                  <a:pt x="0" y="0"/>
                </a:moveTo>
                <a:lnTo>
                  <a:pt x="1263395"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3" name="Google Shape;1623;p55"/>
          <p:cNvSpPr txBox="1"/>
          <p:nvPr/>
        </p:nvSpPr>
        <p:spPr>
          <a:xfrm>
            <a:off x="7056437" y="1466850"/>
            <a:ext cx="147637" cy="3016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4" name="Google Shape;1624;p55"/>
          <p:cNvSpPr/>
          <p:nvPr/>
        </p:nvSpPr>
        <p:spPr>
          <a:xfrm>
            <a:off x="4437062" y="1466850"/>
            <a:ext cx="2730500" cy="0"/>
          </a:xfrm>
          <a:custGeom>
            <a:rect b="b" l="l" r="r" t="t"/>
            <a:pathLst>
              <a:path extrusionOk="0" h="120000" w="2731135">
                <a:moveTo>
                  <a:pt x="2731007"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5" name="Google Shape;1625;p55"/>
          <p:cNvSpPr/>
          <p:nvPr/>
        </p:nvSpPr>
        <p:spPr>
          <a:xfrm>
            <a:off x="4437062" y="1466850"/>
            <a:ext cx="0" cy="295275"/>
          </a:xfrm>
          <a:custGeom>
            <a:rect b="b" l="l" r="r" t="t"/>
            <a:pathLst>
              <a:path extrusionOk="0" h="294639" w="120000">
                <a:moveTo>
                  <a:pt x="0" y="0"/>
                </a:moveTo>
                <a:lnTo>
                  <a:pt x="0" y="29413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6" name="Google Shape;1626;p55"/>
          <p:cNvSpPr txBox="1"/>
          <p:nvPr/>
        </p:nvSpPr>
        <p:spPr>
          <a:xfrm>
            <a:off x="3937000" y="1762125"/>
            <a:ext cx="1057275" cy="409575"/>
          </a:xfrm>
          <a:prstGeom prst="rect">
            <a:avLst/>
          </a:prstGeom>
          <a:solidFill>
            <a:srgbClr val="FFFFFF"/>
          </a:solidFill>
          <a:ln cap="flat" cmpd="sng" w="14675">
            <a:solidFill>
              <a:srgbClr val="000000"/>
            </a:solidFill>
            <a:prstDash val="solid"/>
            <a:miter lim="800000"/>
            <a:headEnd len="sm" w="sm" type="none"/>
            <a:tailEnd len="sm" w="sm" type="none"/>
          </a:ln>
        </p:spPr>
        <p:txBody>
          <a:bodyPr anchorCtr="0" anchor="t" bIns="0" lIns="0" spcFirstLastPara="1" rIns="0" wrap="square" tIns="101600">
            <a:spAutoFit/>
          </a:bodyPr>
          <a:lstStyle/>
          <a:p>
            <a:pPr indent="-176211" lvl="0" marL="425450" marR="0" rtl="0" algn="l">
              <a:lnSpc>
                <a:spcPct val="11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Instruction  unit</a:t>
            </a:r>
            <a:endParaRPr b="0" i="0" sz="1400" u="none" cap="none" strike="noStrike">
              <a:solidFill>
                <a:srgbClr val="000000"/>
              </a:solidFill>
              <a:latin typeface="Arial"/>
              <a:ea typeface="Arial"/>
              <a:cs typeface="Arial"/>
              <a:sym typeface="Arial"/>
            </a:endParaRPr>
          </a:p>
        </p:txBody>
      </p:sp>
      <p:sp>
        <p:nvSpPr>
          <p:cNvPr id="1627" name="Google Shape;1627;p55"/>
          <p:cNvSpPr/>
          <p:nvPr/>
        </p:nvSpPr>
        <p:spPr>
          <a:xfrm>
            <a:off x="4392612" y="2305050"/>
            <a:ext cx="146050" cy="528637"/>
          </a:xfrm>
          <a:custGeom>
            <a:rect b="b" l="l" r="r" t="t"/>
            <a:pathLst>
              <a:path extrusionOk="0" h="528955" w="146685">
                <a:moveTo>
                  <a:pt x="146304" y="88392"/>
                </a:moveTo>
                <a:lnTo>
                  <a:pt x="0" y="88392"/>
                </a:lnTo>
                <a:lnTo>
                  <a:pt x="73152" y="0"/>
                </a:lnTo>
                <a:lnTo>
                  <a:pt x="146304" y="88392"/>
                </a:lnTo>
                <a:close/>
              </a:path>
              <a:path extrusionOk="0" h="528955" w="146685">
                <a:moveTo>
                  <a:pt x="103632" y="528828"/>
                </a:moveTo>
                <a:lnTo>
                  <a:pt x="44196" y="528828"/>
                </a:lnTo>
                <a:lnTo>
                  <a:pt x="44196" y="88392"/>
                </a:lnTo>
                <a:lnTo>
                  <a:pt x="103632" y="88392"/>
                </a:lnTo>
                <a:lnTo>
                  <a:pt x="103632" y="528828"/>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8" name="Google Shape;1628;p55"/>
          <p:cNvSpPr/>
          <p:nvPr/>
        </p:nvSpPr>
        <p:spPr>
          <a:xfrm>
            <a:off x="4392612" y="2305050"/>
            <a:ext cx="146050" cy="528637"/>
          </a:xfrm>
          <a:custGeom>
            <a:rect b="b" l="l" r="r" t="t"/>
            <a:pathLst>
              <a:path extrusionOk="0" h="528955" w="146685">
                <a:moveTo>
                  <a:pt x="44195" y="528827"/>
                </a:moveTo>
                <a:lnTo>
                  <a:pt x="44195" y="88391"/>
                </a:lnTo>
                <a:lnTo>
                  <a:pt x="0" y="88391"/>
                </a:lnTo>
                <a:lnTo>
                  <a:pt x="73151" y="0"/>
                </a:lnTo>
                <a:lnTo>
                  <a:pt x="146303" y="88391"/>
                </a:lnTo>
                <a:lnTo>
                  <a:pt x="103631" y="88391"/>
                </a:lnTo>
                <a:lnTo>
                  <a:pt x="103631" y="528827"/>
                </a:lnTo>
                <a:lnTo>
                  <a:pt x="44195" y="5288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9" name="Google Shape;1629;p55"/>
          <p:cNvSpPr/>
          <p:nvPr/>
        </p:nvSpPr>
        <p:spPr>
          <a:xfrm>
            <a:off x="4437062" y="2392362"/>
            <a:ext cx="0" cy="441325"/>
          </a:xfrm>
          <a:custGeom>
            <a:rect b="b" l="l" r="r" t="t"/>
            <a:pathLst>
              <a:path extrusionOk="0" h="440689" w="120000">
                <a:moveTo>
                  <a:pt x="0" y="440435"/>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0" name="Google Shape;1630;p55"/>
          <p:cNvSpPr/>
          <p:nvPr/>
        </p:nvSpPr>
        <p:spPr>
          <a:xfrm>
            <a:off x="4392612" y="2392362"/>
            <a:ext cx="44450" cy="0"/>
          </a:xfrm>
          <a:custGeom>
            <a:rect b="b" l="l" r="r" t="t"/>
            <a:pathLst>
              <a:path extrusionOk="0" h="120000" w="44450">
                <a:moveTo>
                  <a:pt x="44195"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1" name="Google Shape;1631;p55"/>
          <p:cNvSpPr/>
          <p:nvPr/>
        </p:nvSpPr>
        <p:spPr>
          <a:xfrm>
            <a:off x="4392612" y="2305050"/>
            <a:ext cx="73025" cy="88900"/>
          </a:xfrm>
          <a:custGeom>
            <a:rect b="b" l="l" r="r" t="t"/>
            <a:pathLst>
              <a:path extrusionOk="0" h="88900" w="73660">
                <a:moveTo>
                  <a:pt x="0" y="88391"/>
                </a:moveTo>
                <a:lnTo>
                  <a:pt x="73151"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2" name="Google Shape;1632;p55"/>
          <p:cNvSpPr/>
          <p:nvPr/>
        </p:nvSpPr>
        <p:spPr>
          <a:xfrm>
            <a:off x="4465637" y="2305050"/>
            <a:ext cx="73025" cy="88900"/>
          </a:xfrm>
          <a:custGeom>
            <a:rect b="b" l="l" r="r" t="t"/>
            <a:pathLst>
              <a:path extrusionOk="0" h="88900" w="73660">
                <a:moveTo>
                  <a:pt x="0" y="0"/>
                </a:moveTo>
                <a:lnTo>
                  <a:pt x="73151" y="8839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3" name="Google Shape;1633;p55"/>
          <p:cNvSpPr/>
          <p:nvPr/>
        </p:nvSpPr>
        <p:spPr>
          <a:xfrm>
            <a:off x="4495800" y="2392362"/>
            <a:ext cx="42862" cy="0"/>
          </a:xfrm>
          <a:custGeom>
            <a:rect b="b" l="l" r="r" t="t"/>
            <a:pathLst>
              <a:path extrusionOk="0" h="120000" w="43180">
                <a:moveTo>
                  <a:pt x="42671"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4" name="Google Shape;1634;p55"/>
          <p:cNvSpPr/>
          <p:nvPr/>
        </p:nvSpPr>
        <p:spPr>
          <a:xfrm>
            <a:off x="4495800" y="2392362"/>
            <a:ext cx="0" cy="441325"/>
          </a:xfrm>
          <a:custGeom>
            <a:rect b="b" l="l" r="r" t="t"/>
            <a:pathLst>
              <a:path extrusionOk="0" h="440689" w="120000">
                <a:moveTo>
                  <a:pt x="0" y="0"/>
                </a:moveTo>
                <a:lnTo>
                  <a:pt x="0" y="440435"/>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5" name="Google Shape;1635;p55"/>
          <p:cNvSpPr/>
          <p:nvPr/>
        </p:nvSpPr>
        <p:spPr>
          <a:xfrm>
            <a:off x="5729287" y="2305050"/>
            <a:ext cx="1466850" cy="528637"/>
          </a:xfrm>
          <a:custGeom>
            <a:rect b="b" l="l" r="r" t="t"/>
            <a:pathLst>
              <a:path extrusionOk="0" h="528955" w="1468120">
                <a:moveTo>
                  <a:pt x="131064" y="88392"/>
                </a:moveTo>
                <a:lnTo>
                  <a:pt x="0" y="88392"/>
                </a:lnTo>
                <a:lnTo>
                  <a:pt x="73152" y="0"/>
                </a:lnTo>
                <a:lnTo>
                  <a:pt x="131064" y="88392"/>
                </a:lnTo>
                <a:close/>
              </a:path>
              <a:path extrusionOk="0" h="528955" w="1468120">
                <a:moveTo>
                  <a:pt x="1467612" y="88392"/>
                </a:moveTo>
                <a:lnTo>
                  <a:pt x="1335024" y="88392"/>
                </a:lnTo>
                <a:lnTo>
                  <a:pt x="1394460" y="0"/>
                </a:lnTo>
                <a:lnTo>
                  <a:pt x="1467612" y="88392"/>
                </a:lnTo>
                <a:close/>
              </a:path>
              <a:path extrusionOk="0" h="528955" w="1468120">
                <a:moveTo>
                  <a:pt x="1438656" y="294132"/>
                </a:moveTo>
                <a:lnTo>
                  <a:pt x="28956" y="294132"/>
                </a:lnTo>
                <a:lnTo>
                  <a:pt x="28956" y="88392"/>
                </a:lnTo>
                <a:lnTo>
                  <a:pt x="102108" y="88392"/>
                </a:lnTo>
                <a:lnTo>
                  <a:pt x="102108" y="220980"/>
                </a:lnTo>
                <a:lnTo>
                  <a:pt x="1438656" y="220980"/>
                </a:lnTo>
                <a:lnTo>
                  <a:pt x="1438656" y="294132"/>
                </a:lnTo>
                <a:close/>
              </a:path>
              <a:path extrusionOk="0" h="528955" w="1468120">
                <a:moveTo>
                  <a:pt x="1438656" y="220980"/>
                </a:moveTo>
                <a:lnTo>
                  <a:pt x="1365504" y="220980"/>
                </a:lnTo>
                <a:lnTo>
                  <a:pt x="1365504" y="88392"/>
                </a:lnTo>
                <a:lnTo>
                  <a:pt x="1438656" y="88392"/>
                </a:lnTo>
                <a:lnTo>
                  <a:pt x="1438656" y="220980"/>
                </a:lnTo>
                <a:close/>
              </a:path>
              <a:path extrusionOk="0" h="528955" w="1468120">
                <a:moveTo>
                  <a:pt x="763524" y="426720"/>
                </a:moveTo>
                <a:lnTo>
                  <a:pt x="704088" y="426720"/>
                </a:lnTo>
                <a:lnTo>
                  <a:pt x="704088" y="294132"/>
                </a:lnTo>
                <a:lnTo>
                  <a:pt x="763524" y="294132"/>
                </a:lnTo>
                <a:lnTo>
                  <a:pt x="763524" y="426720"/>
                </a:lnTo>
                <a:close/>
              </a:path>
              <a:path extrusionOk="0" h="528955" w="1468120">
                <a:moveTo>
                  <a:pt x="733044" y="528828"/>
                </a:moveTo>
                <a:lnTo>
                  <a:pt x="675132" y="426720"/>
                </a:lnTo>
                <a:lnTo>
                  <a:pt x="807720" y="426720"/>
                </a:lnTo>
                <a:lnTo>
                  <a:pt x="733044" y="528828"/>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6" name="Google Shape;1636;p55"/>
          <p:cNvSpPr/>
          <p:nvPr/>
        </p:nvSpPr>
        <p:spPr>
          <a:xfrm>
            <a:off x="5729287" y="2305050"/>
            <a:ext cx="1466850" cy="528637"/>
          </a:xfrm>
          <a:custGeom>
            <a:rect b="b" l="l" r="r" t="t"/>
            <a:pathLst>
              <a:path extrusionOk="0" h="528955" w="1468120">
                <a:moveTo>
                  <a:pt x="131063" y="88391"/>
                </a:moveTo>
                <a:lnTo>
                  <a:pt x="102107" y="88391"/>
                </a:lnTo>
                <a:lnTo>
                  <a:pt x="102107" y="220979"/>
                </a:lnTo>
                <a:lnTo>
                  <a:pt x="1365503" y="220979"/>
                </a:lnTo>
                <a:lnTo>
                  <a:pt x="1365503" y="88391"/>
                </a:lnTo>
                <a:lnTo>
                  <a:pt x="1335023" y="88391"/>
                </a:lnTo>
                <a:lnTo>
                  <a:pt x="1394459" y="0"/>
                </a:lnTo>
                <a:lnTo>
                  <a:pt x="1467611" y="88391"/>
                </a:lnTo>
                <a:lnTo>
                  <a:pt x="1438655" y="88391"/>
                </a:lnTo>
                <a:lnTo>
                  <a:pt x="1438655" y="294131"/>
                </a:lnTo>
                <a:lnTo>
                  <a:pt x="763523" y="294131"/>
                </a:lnTo>
                <a:lnTo>
                  <a:pt x="763523" y="426719"/>
                </a:lnTo>
                <a:lnTo>
                  <a:pt x="807719" y="426719"/>
                </a:lnTo>
                <a:lnTo>
                  <a:pt x="733043" y="528827"/>
                </a:lnTo>
                <a:lnTo>
                  <a:pt x="675131" y="426719"/>
                </a:lnTo>
                <a:lnTo>
                  <a:pt x="704087" y="426719"/>
                </a:lnTo>
                <a:lnTo>
                  <a:pt x="704087" y="294131"/>
                </a:lnTo>
                <a:lnTo>
                  <a:pt x="28955" y="294131"/>
                </a:lnTo>
                <a:lnTo>
                  <a:pt x="28955" y="88391"/>
                </a:lnTo>
                <a:lnTo>
                  <a:pt x="0" y="88391"/>
                </a:lnTo>
                <a:lnTo>
                  <a:pt x="73151" y="0"/>
                </a:lnTo>
                <a:lnTo>
                  <a:pt x="131063" y="8839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7" name="Google Shape;1637;p55"/>
          <p:cNvSpPr/>
          <p:nvPr/>
        </p:nvSpPr>
        <p:spPr>
          <a:xfrm>
            <a:off x="5830887" y="2392362"/>
            <a:ext cx="28575" cy="0"/>
          </a:xfrm>
          <a:custGeom>
            <a:rect b="b" l="l" r="r" t="t"/>
            <a:pathLst>
              <a:path extrusionOk="0" h="120000" w="29210">
                <a:moveTo>
                  <a:pt x="28955"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8" name="Google Shape;1638;p55"/>
          <p:cNvSpPr/>
          <p:nvPr/>
        </p:nvSpPr>
        <p:spPr>
          <a:xfrm>
            <a:off x="5830887" y="2392362"/>
            <a:ext cx="0" cy="133350"/>
          </a:xfrm>
          <a:custGeom>
            <a:rect b="b" l="l" r="r" t="t"/>
            <a:pathLst>
              <a:path extrusionOk="0" h="132714" w="120000">
                <a:moveTo>
                  <a:pt x="0" y="0"/>
                </a:moveTo>
                <a:lnTo>
                  <a:pt x="0" y="132587"/>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9" name="Google Shape;1639;p55"/>
          <p:cNvSpPr/>
          <p:nvPr/>
        </p:nvSpPr>
        <p:spPr>
          <a:xfrm>
            <a:off x="5830887" y="2525712"/>
            <a:ext cx="1263650" cy="0"/>
          </a:xfrm>
          <a:custGeom>
            <a:rect b="b" l="l" r="r" t="t"/>
            <a:pathLst>
              <a:path extrusionOk="0" h="120000" w="1263650">
                <a:moveTo>
                  <a:pt x="0" y="0"/>
                </a:moveTo>
                <a:lnTo>
                  <a:pt x="1263395"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0" name="Google Shape;1640;p55"/>
          <p:cNvSpPr txBox="1"/>
          <p:nvPr/>
        </p:nvSpPr>
        <p:spPr>
          <a:xfrm>
            <a:off x="7056437" y="2297112"/>
            <a:ext cx="147637" cy="3016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1" name="Google Shape;1641;p55"/>
          <p:cNvSpPr/>
          <p:nvPr/>
        </p:nvSpPr>
        <p:spPr>
          <a:xfrm>
            <a:off x="6492875" y="2598737"/>
            <a:ext cx="674687" cy="0"/>
          </a:xfrm>
          <a:custGeom>
            <a:rect b="b" l="l" r="r" t="t"/>
            <a:pathLst>
              <a:path extrusionOk="0" h="120000" w="675639">
                <a:moveTo>
                  <a:pt x="675131"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2" name="Google Shape;1642;p55"/>
          <p:cNvSpPr txBox="1"/>
          <p:nvPr/>
        </p:nvSpPr>
        <p:spPr>
          <a:xfrm>
            <a:off x="6396037" y="2598737"/>
            <a:ext cx="147637" cy="2413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3" name="Google Shape;1643;p55"/>
          <p:cNvSpPr/>
          <p:nvPr/>
        </p:nvSpPr>
        <p:spPr>
          <a:xfrm>
            <a:off x="5757862" y="2598737"/>
            <a:ext cx="674687" cy="0"/>
          </a:xfrm>
          <a:custGeom>
            <a:rect b="b" l="l" r="r" t="t"/>
            <a:pathLst>
              <a:path extrusionOk="0" h="120000" w="675639">
                <a:moveTo>
                  <a:pt x="675131"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4" name="Google Shape;1644;p55"/>
          <p:cNvSpPr/>
          <p:nvPr/>
        </p:nvSpPr>
        <p:spPr>
          <a:xfrm>
            <a:off x="5757862" y="2392362"/>
            <a:ext cx="0" cy="206375"/>
          </a:xfrm>
          <a:custGeom>
            <a:rect b="b" l="l" r="r" t="t"/>
            <a:pathLst>
              <a:path extrusionOk="0" h="205739" w="120000">
                <a:moveTo>
                  <a:pt x="0" y="205739"/>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5" name="Google Shape;1645;p55"/>
          <p:cNvSpPr/>
          <p:nvPr/>
        </p:nvSpPr>
        <p:spPr>
          <a:xfrm>
            <a:off x="5729287" y="2392362"/>
            <a:ext cx="28575" cy="0"/>
          </a:xfrm>
          <a:custGeom>
            <a:rect b="b" l="l" r="r" t="t"/>
            <a:pathLst>
              <a:path extrusionOk="0" h="120000" w="29210">
                <a:moveTo>
                  <a:pt x="28955"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6" name="Google Shape;1646;p55"/>
          <p:cNvSpPr/>
          <p:nvPr/>
        </p:nvSpPr>
        <p:spPr>
          <a:xfrm>
            <a:off x="5729287" y="2305050"/>
            <a:ext cx="73025" cy="88900"/>
          </a:xfrm>
          <a:custGeom>
            <a:rect b="b" l="l" r="r" t="t"/>
            <a:pathLst>
              <a:path extrusionOk="0" h="88900" w="73660">
                <a:moveTo>
                  <a:pt x="0" y="88391"/>
                </a:moveTo>
                <a:lnTo>
                  <a:pt x="73151"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7" name="Google Shape;1647;p55"/>
          <p:cNvSpPr/>
          <p:nvPr/>
        </p:nvSpPr>
        <p:spPr>
          <a:xfrm>
            <a:off x="5802312" y="2305050"/>
            <a:ext cx="58737" cy="88900"/>
          </a:xfrm>
          <a:custGeom>
            <a:rect b="b" l="l" r="r" t="t"/>
            <a:pathLst>
              <a:path extrusionOk="0" h="88900" w="58420">
                <a:moveTo>
                  <a:pt x="0" y="0"/>
                </a:moveTo>
                <a:lnTo>
                  <a:pt x="57911" y="8839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8" name="Google Shape;1648;p55"/>
          <p:cNvSpPr/>
          <p:nvPr/>
        </p:nvSpPr>
        <p:spPr>
          <a:xfrm>
            <a:off x="4392612" y="3362325"/>
            <a:ext cx="865187" cy="528637"/>
          </a:xfrm>
          <a:custGeom>
            <a:rect b="b" l="l" r="r" t="t"/>
            <a:pathLst>
              <a:path extrusionOk="0" h="528954" w="866139">
                <a:moveTo>
                  <a:pt x="146304" y="102108"/>
                </a:moveTo>
                <a:lnTo>
                  <a:pt x="0" y="102108"/>
                </a:lnTo>
                <a:lnTo>
                  <a:pt x="73152" y="0"/>
                </a:lnTo>
                <a:lnTo>
                  <a:pt x="146304" y="102108"/>
                </a:lnTo>
                <a:close/>
              </a:path>
              <a:path extrusionOk="0" h="528954" w="866139">
                <a:moveTo>
                  <a:pt x="865632" y="528828"/>
                </a:moveTo>
                <a:lnTo>
                  <a:pt x="807720" y="528828"/>
                </a:lnTo>
                <a:lnTo>
                  <a:pt x="807720" y="307848"/>
                </a:lnTo>
                <a:lnTo>
                  <a:pt x="44196" y="307848"/>
                </a:lnTo>
                <a:lnTo>
                  <a:pt x="44196" y="102108"/>
                </a:lnTo>
                <a:lnTo>
                  <a:pt x="103632" y="102108"/>
                </a:lnTo>
                <a:lnTo>
                  <a:pt x="103632" y="234696"/>
                </a:lnTo>
                <a:lnTo>
                  <a:pt x="865632" y="234696"/>
                </a:lnTo>
                <a:lnTo>
                  <a:pt x="865632" y="528828"/>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9" name="Google Shape;1649;p55"/>
          <p:cNvSpPr/>
          <p:nvPr/>
        </p:nvSpPr>
        <p:spPr>
          <a:xfrm>
            <a:off x="4392612" y="3362325"/>
            <a:ext cx="865187" cy="528637"/>
          </a:xfrm>
          <a:custGeom>
            <a:rect b="b" l="l" r="r" t="t"/>
            <a:pathLst>
              <a:path extrusionOk="0" h="528954" w="866139">
                <a:moveTo>
                  <a:pt x="865631" y="528827"/>
                </a:moveTo>
                <a:lnTo>
                  <a:pt x="865631" y="234695"/>
                </a:lnTo>
                <a:lnTo>
                  <a:pt x="103631" y="234695"/>
                </a:lnTo>
                <a:lnTo>
                  <a:pt x="103631" y="102107"/>
                </a:lnTo>
                <a:lnTo>
                  <a:pt x="146303" y="102107"/>
                </a:lnTo>
                <a:lnTo>
                  <a:pt x="73151" y="0"/>
                </a:lnTo>
                <a:lnTo>
                  <a:pt x="0" y="102107"/>
                </a:lnTo>
                <a:lnTo>
                  <a:pt x="44195" y="102107"/>
                </a:lnTo>
                <a:lnTo>
                  <a:pt x="44195" y="307847"/>
                </a:lnTo>
                <a:lnTo>
                  <a:pt x="807719" y="307847"/>
                </a:lnTo>
                <a:lnTo>
                  <a:pt x="807719" y="528827"/>
                </a:lnTo>
                <a:lnTo>
                  <a:pt x="865631" y="5288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0" name="Google Shape;1650;p55"/>
          <p:cNvSpPr/>
          <p:nvPr/>
        </p:nvSpPr>
        <p:spPr>
          <a:xfrm>
            <a:off x="5257800" y="3597275"/>
            <a:ext cx="0" cy="293687"/>
          </a:xfrm>
          <a:custGeom>
            <a:rect b="b" l="l" r="r" t="t"/>
            <a:pathLst>
              <a:path extrusionOk="0" h="294639" w="120000">
                <a:moveTo>
                  <a:pt x="0" y="294131"/>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1" name="Google Shape;1651;p55"/>
          <p:cNvSpPr/>
          <p:nvPr/>
        </p:nvSpPr>
        <p:spPr>
          <a:xfrm>
            <a:off x="4495800" y="3597275"/>
            <a:ext cx="762000" cy="0"/>
          </a:xfrm>
          <a:custGeom>
            <a:rect b="b" l="l" r="r" t="t"/>
            <a:pathLst>
              <a:path extrusionOk="0" h="120000" w="762000">
                <a:moveTo>
                  <a:pt x="761999"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2" name="Google Shape;1652;p55"/>
          <p:cNvSpPr txBox="1"/>
          <p:nvPr/>
        </p:nvSpPr>
        <p:spPr>
          <a:xfrm>
            <a:off x="4384675" y="3354387"/>
            <a:ext cx="161925" cy="3159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3" name="Google Shape;1653;p55"/>
          <p:cNvSpPr/>
          <p:nvPr/>
        </p:nvSpPr>
        <p:spPr>
          <a:xfrm>
            <a:off x="4437062" y="3670300"/>
            <a:ext cx="763587" cy="0"/>
          </a:xfrm>
          <a:custGeom>
            <a:rect b="b" l="l" r="r" t="t"/>
            <a:pathLst>
              <a:path extrusionOk="0" h="120000" w="763904">
                <a:moveTo>
                  <a:pt x="0" y="0"/>
                </a:moveTo>
                <a:lnTo>
                  <a:pt x="763523"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4" name="Google Shape;1654;p55"/>
          <p:cNvSpPr/>
          <p:nvPr/>
        </p:nvSpPr>
        <p:spPr>
          <a:xfrm>
            <a:off x="5200650" y="3670300"/>
            <a:ext cx="0" cy="220662"/>
          </a:xfrm>
          <a:custGeom>
            <a:rect b="b" l="l" r="r" t="t"/>
            <a:pathLst>
              <a:path extrusionOk="0" h="220979" w="120000">
                <a:moveTo>
                  <a:pt x="0" y="0"/>
                </a:moveTo>
                <a:lnTo>
                  <a:pt x="0" y="220979"/>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5" name="Google Shape;1655;p55"/>
          <p:cNvSpPr/>
          <p:nvPr/>
        </p:nvSpPr>
        <p:spPr>
          <a:xfrm>
            <a:off x="5624512" y="3362325"/>
            <a:ext cx="912812" cy="528637"/>
          </a:xfrm>
          <a:custGeom>
            <a:rect b="b" l="l" r="r" t="t"/>
            <a:pathLst>
              <a:path extrusionOk="0" h="528954" w="911860">
                <a:moveTo>
                  <a:pt x="911352" y="102108"/>
                </a:moveTo>
                <a:lnTo>
                  <a:pt x="778764" y="102108"/>
                </a:lnTo>
                <a:lnTo>
                  <a:pt x="836676" y="0"/>
                </a:lnTo>
                <a:lnTo>
                  <a:pt x="911352" y="102108"/>
                </a:lnTo>
                <a:close/>
              </a:path>
              <a:path extrusionOk="0" h="528954" w="911860">
                <a:moveTo>
                  <a:pt x="103632" y="440436"/>
                </a:moveTo>
                <a:lnTo>
                  <a:pt x="44196" y="440436"/>
                </a:lnTo>
                <a:lnTo>
                  <a:pt x="44196" y="234696"/>
                </a:lnTo>
                <a:lnTo>
                  <a:pt x="807720" y="234696"/>
                </a:lnTo>
                <a:lnTo>
                  <a:pt x="807720" y="102108"/>
                </a:lnTo>
                <a:lnTo>
                  <a:pt x="867156" y="102108"/>
                </a:lnTo>
                <a:lnTo>
                  <a:pt x="867156" y="307848"/>
                </a:lnTo>
                <a:lnTo>
                  <a:pt x="103632" y="307848"/>
                </a:lnTo>
                <a:lnTo>
                  <a:pt x="103632" y="440436"/>
                </a:lnTo>
                <a:close/>
              </a:path>
              <a:path extrusionOk="0" h="528954" w="911860">
                <a:moveTo>
                  <a:pt x="73152" y="528828"/>
                </a:moveTo>
                <a:lnTo>
                  <a:pt x="0" y="440436"/>
                </a:lnTo>
                <a:lnTo>
                  <a:pt x="132588" y="440436"/>
                </a:lnTo>
                <a:lnTo>
                  <a:pt x="73152" y="528828"/>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6" name="Google Shape;1656;p55"/>
          <p:cNvSpPr/>
          <p:nvPr/>
        </p:nvSpPr>
        <p:spPr>
          <a:xfrm>
            <a:off x="5624512" y="3362325"/>
            <a:ext cx="912812" cy="528637"/>
          </a:xfrm>
          <a:custGeom>
            <a:rect b="b" l="l" r="r" t="t"/>
            <a:pathLst>
              <a:path extrusionOk="0" h="528954" w="911860">
                <a:moveTo>
                  <a:pt x="0" y="440435"/>
                </a:moveTo>
                <a:lnTo>
                  <a:pt x="44195" y="440435"/>
                </a:lnTo>
                <a:lnTo>
                  <a:pt x="44195" y="234695"/>
                </a:lnTo>
                <a:lnTo>
                  <a:pt x="807719" y="234695"/>
                </a:lnTo>
                <a:lnTo>
                  <a:pt x="807719" y="102107"/>
                </a:lnTo>
                <a:lnTo>
                  <a:pt x="778763" y="102107"/>
                </a:lnTo>
                <a:lnTo>
                  <a:pt x="836675" y="0"/>
                </a:lnTo>
                <a:lnTo>
                  <a:pt x="911351" y="102107"/>
                </a:lnTo>
                <a:lnTo>
                  <a:pt x="867155" y="102107"/>
                </a:lnTo>
                <a:lnTo>
                  <a:pt x="867155" y="307847"/>
                </a:lnTo>
                <a:lnTo>
                  <a:pt x="103631" y="307847"/>
                </a:lnTo>
                <a:lnTo>
                  <a:pt x="103631" y="440435"/>
                </a:lnTo>
                <a:lnTo>
                  <a:pt x="132587" y="440435"/>
                </a:lnTo>
                <a:lnTo>
                  <a:pt x="73151" y="528827"/>
                </a:lnTo>
                <a:lnTo>
                  <a:pt x="0" y="440435"/>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7" name="Google Shape;1657;p55"/>
          <p:cNvSpPr/>
          <p:nvPr/>
        </p:nvSpPr>
        <p:spPr>
          <a:xfrm>
            <a:off x="5624512" y="3802062"/>
            <a:ext cx="44450" cy="0"/>
          </a:xfrm>
          <a:custGeom>
            <a:rect b="b" l="l" r="r" t="t"/>
            <a:pathLst>
              <a:path extrusionOk="0" h="120000" w="44450">
                <a:moveTo>
                  <a:pt x="0" y="0"/>
                </a:moveTo>
                <a:lnTo>
                  <a:pt x="44195"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8" name="Google Shape;1658;p55"/>
          <p:cNvSpPr/>
          <p:nvPr/>
        </p:nvSpPr>
        <p:spPr>
          <a:xfrm>
            <a:off x="5668962" y="3597275"/>
            <a:ext cx="0" cy="204787"/>
          </a:xfrm>
          <a:custGeom>
            <a:rect b="b" l="l" r="r" t="t"/>
            <a:pathLst>
              <a:path extrusionOk="0" h="205739" w="120000">
                <a:moveTo>
                  <a:pt x="0" y="205739"/>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9" name="Google Shape;1659;p55"/>
          <p:cNvSpPr/>
          <p:nvPr/>
        </p:nvSpPr>
        <p:spPr>
          <a:xfrm>
            <a:off x="5668962" y="3597275"/>
            <a:ext cx="763587" cy="0"/>
          </a:xfrm>
          <a:custGeom>
            <a:rect b="b" l="l" r="r" t="t"/>
            <a:pathLst>
              <a:path extrusionOk="0" h="120000" w="763904">
                <a:moveTo>
                  <a:pt x="0" y="0"/>
                </a:moveTo>
                <a:lnTo>
                  <a:pt x="763523"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0" name="Google Shape;1660;p55"/>
          <p:cNvSpPr txBox="1"/>
          <p:nvPr/>
        </p:nvSpPr>
        <p:spPr>
          <a:xfrm>
            <a:off x="6396037" y="3354387"/>
            <a:ext cx="147637" cy="31591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1" name="Google Shape;1661;p55"/>
          <p:cNvSpPr/>
          <p:nvPr/>
        </p:nvSpPr>
        <p:spPr>
          <a:xfrm>
            <a:off x="5729287" y="3670300"/>
            <a:ext cx="763587" cy="0"/>
          </a:xfrm>
          <a:custGeom>
            <a:rect b="b" l="l" r="r" t="t"/>
            <a:pathLst>
              <a:path extrusionOk="0" h="120000" w="763904">
                <a:moveTo>
                  <a:pt x="763523"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2" name="Google Shape;1662;p55"/>
          <p:cNvSpPr/>
          <p:nvPr/>
        </p:nvSpPr>
        <p:spPr>
          <a:xfrm>
            <a:off x="5729287" y="3670300"/>
            <a:ext cx="0" cy="131762"/>
          </a:xfrm>
          <a:custGeom>
            <a:rect b="b" l="l" r="r" t="t"/>
            <a:pathLst>
              <a:path extrusionOk="0" h="132714" w="120000">
                <a:moveTo>
                  <a:pt x="0" y="0"/>
                </a:moveTo>
                <a:lnTo>
                  <a:pt x="0" y="132587"/>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3" name="Google Shape;1663;p55"/>
          <p:cNvSpPr/>
          <p:nvPr/>
        </p:nvSpPr>
        <p:spPr>
          <a:xfrm>
            <a:off x="5729287" y="3802062"/>
            <a:ext cx="28575" cy="0"/>
          </a:xfrm>
          <a:custGeom>
            <a:rect b="b" l="l" r="r" t="t"/>
            <a:pathLst>
              <a:path extrusionOk="0" h="120000" w="29210">
                <a:moveTo>
                  <a:pt x="0" y="0"/>
                </a:moveTo>
                <a:lnTo>
                  <a:pt x="28955"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4" name="Google Shape;1664;p55"/>
          <p:cNvSpPr/>
          <p:nvPr/>
        </p:nvSpPr>
        <p:spPr>
          <a:xfrm>
            <a:off x="5697537" y="3802062"/>
            <a:ext cx="60325" cy="88900"/>
          </a:xfrm>
          <a:custGeom>
            <a:rect b="b" l="l" r="r" t="t"/>
            <a:pathLst>
              <a:path extrusionOk="0" h="88900" w="59689">
                <a:moveTo>
                  <a:pt x="59435" y="0"/>
                </a:moveTo>
                <a:lnTo>
                  <a:pt x="0" y="8839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5" name="Google Shape;1665;p55"/>
          <p:cNvSpPr/>
          <p:nvPr/>
        </p:nvSpPr>
        <p:spPr>
          <a:xfrm>
            <a:off x="5624512" y="3802062"/>
            <a:ext cx="74612" cy="88900"/>
          </a:xfrm>
          <a:custGeom>
            <a:rect b="b" l="l" r="r" t="t"/>
            <a:pathLst>
              <a:path extrusionOk="0" h="88900" w="73660">
                <a:moveTo>
                  <a:pt x="73151" y="88391"/>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6" name="Google Shape;1666;p55"/>
          <p:cNvSpPr txBox="1"/>
          <p:nvPr/>
        </p:nvSpPr>
        <p:spPr>
          <a:xfrm>
            <a:off x="5257800" y="1762125"/>
            <a:ext cx="1073150" cy="401637"/>
          </a:xfrm>
          <a:prstGeom prst="rect">
            <a:avLst/>
          </a:prstGeom>
          <a:solidFill>
            <a:srgbClr val="FFFFFF"/>
          </a:solidFill>
          <a:ln cap="flat" cmpd="sng" w="14675">
            <a:solidFill>
              <a:srgbClr val="000000"/>
            </a:solidFill>
            <a:prstDash val="solid"/>
            <a:miter lim="800000"/>
            <a:headEnd len="sm" w="sm" type="none"/>
            <a:tailEnd len="sm" w="sm" type="none"/>
          </a:ln>
        </p:spPr>
        <p:txBody>
          <a:bodyPr anchorCtr="0" anchor="t" bIns="0" lIns="0" spcFirstLastPara="1" rIns="0" wrap="square" tIns="84450">
            <a:spAutoFit/>
          </a:bodyPr>
          <a:lstStyle/>
          <a:p>
            <a:pPr indent="-85724" lvl="0" marL="439737" marR="0" rtl="0" algn="l">
              <a:lnSpc>
                <a:spcPct val="101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Integer  unit</a:t>
            </a:r>
            <a:endParaRPr b="0" i="0" sz="1400" u="none" cap="none" strike="noStrike">
              <a:solidFill>
                <a:srgbClr val="000000"/>
              </a:solidFill>
              <a:latin typeface="Arial"/>
              <a:ea typeface="Arial"/>
              <a:cs typeface="Arial"/>
              <a:sym typeface="Arial"/>
            </a:endParaRPr>
          </a:p>
        </p:txBody>
      </p:sp>
      <p:sp>
        <p:nvSpPr>
          <p:cNvPr id="1667" name="Google Shape;1667;p55"/>
          <p:cNvSpPr txBox="1"/>
          <p:nvPr/>
        </p:nvSpPr>
        <p:spPr>
          <a:xfrm>
            <a:off x="6594475" y="1762125"/>
            <a:ext cx="1071562" cy="401637"/>
          </a:xfrm>
          <a:prstGeom prst="rect">
            <a:avLst/>
          </a:prstGeom>
          <a:solidFill>
            <a:srgbClr val="FFFFFF"/>
          </a:solidFill>
          <a:ln cap="flat" cmpd="sng" w="14675">
            <a:solidFill>
              <a:srgbClr val="000000"/>
            </a:solidFill>
            <a:prstDash val="solid"/>
            <a:miter lim="800000"/>
            <a:headEnd len="sm" w="sm" type="none"/>
            <a:tailEnd len="sm" w="sm" type="none"/>
          </a:ln>
        </p:spPr>
        <p:txBody>
          <a:bodyPr anchorCtr="0" anchor="t" bIns="0" lIns="0" spcFirstLastPara="1" rIns="0" wrap="square" tIns="84450">
            <a:spAutoFit/>
          </a:bodyPr>
          <a:lstStyle/>
          <a:p>
            <a:pPr indent="-263524" lvl="0" marL="423862" marR="0" rtl="0" algn="l">
              <a:lnSpc>
                <a:spcPct val="101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Floating-point  unit</a:t>
            </a:r>
            <a:endParaRPr b="0" i="0" sz="1400" u="none" cap="none" strike="noStrike">
              <a:solidFill>
                <a:srgbClr val="000000"/>
              </a:solidFill>
              <a:latin typeface="Arial"/>
              <a:ea typeface="Arial"/>
              <a:cs typeface="Arial"/>
              <a:sym typeface="Arial"/>
            </a:endParaRPr>
          </a:p>
        </p:txBody>
      </p:sp>
      <p:sp>
        <p:nvSpPr>
          <p:cNvPr id="1668" name="Google Shape;1668;p55"/>
          <p:cNvSpPr txBox="1"/>
          <p:nvPr/>
        </p:nvSpPr>
        <p:spPr>
          <a:xfrm>
            <a:off x="3937000" y="2833687"/>
            <a:ext cx="1057275" cy="412750"/>
          </a:xfrm>
          <a:prstGeom prst="rect">
            <a:avLst/>
          </a:prstGeom>
          <a:solidFill>
            <a:srgbClr val="FFFFFF"/>
          </a:solidFill>
          <a:ln cap="flat" cmpd="sng" w="14675">
            <a:solidFill>
              <a:srgbClr val="000000"/>
            </a:solidFill>
            <a:prstDash val="solid"/>
            <a:miter lim="800000"/>
            <a:headEnd len="sm" w="sm" type="none"/>
            <a:tailEnd len="sm" w="sm" type="none"/>
          </a:ln>
        </p:spPr>
        <p:txBody>
          <a:bodyPr anchorCtr="0" anchor="t" bIns="0" lIns="0" spcFirstLastPara="1" rIns="0" wrap="square" tIns="104125">
            <a:spAutoFit/>
          </a:bodyPr>
          <a:lstStyle/>
          <a:p>
            <a:pPr indent="-131761" lvl="0" marL="381000" marR="0" rtl="0" algn="l">
              <a:lnSpc>
                <a:spcPct val="11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Instruction  cache</a:t>
            </a:r>
            <a:endParaRPr b="0" i="0" sz="1400" u="none" cap="none" strike="noStrike">
              <a:solidFill>
                <a:srgbClr val="000000"/>
              </a:solidFill>
              <a:latin typeface="Arial"/>
              <a:ea typeface="Arial"/>
              <a:cs typeface="Arial"/>
              <a:sym typeface="Arial"/>
            </a:endParaRPr>
          </a:p>
        </p:txBody>
      </p:sp>
      <p:sp>
        <p:nvSpPr>
          <p:cNvPr id="1669" name="Google Shape;1669;p55"/>
          <p:cNvSpPr txBox="1"/>
          <p:nvPr/>
        </p:nvSpPr>
        <p:spPr>
          <a:xfrm>
            <a:off x="5934075" y="2833687"/>
            <a:ext cx="1057275" cy="412750"/>
          </a:xfrm>
          <a:prstGeom prst="rect">
            <a:avLst/>
          </a:prstGeom>
          <a:solidFill>
            <a:srgbClr val="FFFFFF"/>
          </a:solidFill>
          <a:ln cap="flat" cmpd="sng" w="14675">
            <a:solidFill>
              <a:srgbClr val="000000"/>
            </a:solidFill>
            <a:prstDash val="solid"/>
            <a:miter lim="800000"/>
            <a:headEnd len="sm" w="sm" type="none"/>
            <a:tailEnd len="sm" w="sm" type="none"/>
          </a:ln>
        </p:spPr>
        <p:txBody>
          <a:bodyPr anchorCtr="0" anchor="t" bIns="0" lIns="0" spcFirstLastPara="1" rIns="0" wrap="square" tIns="104125">
            <a:spAutoFit/>
          </a:bodyPr>
          <a:lstStyle/>
          <a:p>
            <a:pPr indent="14288" lvl="0" marL="379412" marR="0" rtl="0" algn="l">
              <a:lnSpc>
                <a:spcPct val="11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Data  cache</a:t>
            </a:r>
            <a:endParaRPr b="0" i="0" sz="1400" u="none" cap="none" strike="noStrike">
              <a:solidFill>
                <a:srgbClr val="000000"/>
              </a:solidFill>
              <a:latin typeface="Arial"/>
              <a:ea typeface="Arial"/>
              <a:cs typeface="Arial"/>
              <a:sym typeface="Arial"/>
            </a:endParaRPr>
          </a:p>
        </p:txBody>
      </p:sp>
      <p:sp>
        <p:nvSpPr>
          <p:cNvPr id="1670" name="Google Shape;1670;p55"/>
          <p:cNvSpPr txBox="1"/>
          <p:nvPr/>
        </p:nvSpPr>
        <p:spPr>
          <a:xfrm>
            <a:off x="4759325" y="3890962"/>
            <a:ext cx="1438275" cy="279400"/>
          </a:xfrm>
          <a:prstGeom prst="rect">
            <a:avLst/>
          </a:prstGeom>
          <a:solidFill>
            <a:srgbClr val="FFFFFF"/>
          </a:solidFill>
          <a:ln cap="flat" cmpd="sng" w="14675">
            <a:solidFill>
              <a:srgbClr val="000000"/>
            </a:solidFill>
            <a:prstDash val="solid"/>
            <a:miter lim="800000"/>
            <a:headEnd len="sm" w="sm" type="none"/>
            <a:tailEnd len="sm" w="sm" type="none"/>
          </a:ln>
        </p:spPr>
        <p:txBody>
          <a:bodyPr anchorCtr="0" anchor="t" bIns="0" lIns="0" spcFirstLastPara="1" rIns="0" wrap="square" tIns="116825">
            <a:spAutoFit/>
          </a:bodyPr>
          <a:lstStyle/>
          <a:p>
            <a:pPr indent="0" lvl="0" marL="366712"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Bus interface</a:t>
            </a:r>
            <a:endParaRPr b="0" i="0" sz="1400" u="none" cap="none" strike="noStrike">
              <a:solidFill>
                <a:srgbClr val="000000"/>
              </a:solidFill>
              <a:latin typeface="Arial"/>
              <a:ea typeface="Arial"/>
              <a:cs typeface="Arial"/>
              <a:sym typeface="Arial"/>
            </a:endParaRPr>
          </a:p>
        </p:txBody>
      </p:sp>
      <p:sp>
        <p:nvSpPr>
          <p:cNvPr id="1671" name="Google Shape;1671;p55"/>
          <p:cNvSpPr/>
          <p:nvPr/>
        </p:nvSpPr>
        <p:spPr>
          <a:xfrm>
            <a:off x="3863975" y="4302125"/>
            <a:ext cx="3860800" cy="792162"/>
          </a:xfrm>
          <a:custGeom>
            <a:rect b="b" l="l" r="r" t="t"/>
            <a:pathLst>
              <a:path extrusionOk="0" h="792479" w="3862070">
                <a:moveTo>
                  <a:pt x="1673352" y="88392"/>
                </a:moveTo>
                <a:lnTo>
                  <a:pt x="1527048" y="88392"/>
                </a:lnTo>
                <a:lnTo>
                  <a:pt x="1600200" y="0"/>
                </a:lnTo>
                <a:lnTo>
                  <a:pt x="1673352" y="88392"/>
                </a:lnTo>
                <a:close/>
              </a:path>
              <a:path extrusionOk="0" h="792479" w="3862070">
                <a:moveTo>
                  <a:pt x="1630680" y="367284"/>
                </a:moveTo>
                <a:lnTo>
                  <a:pt x="1571244" y="367284"/>
                </a:lnTo>
                <a:lnTo>
                  <a:pt x="1571244" y="88392"/>
                </a:lnTo>
                <a:lnTo>
                  <a:pt x="1630680" y="88392"/>
                </a:lnTo>
                <a:lnTo>
                  <a:pt x="1630680" y="367284"/>
                </a:lnTo>
                <a:close/>
              </a:path>
              <a:path extrusionOk="0" h="792479" w="3862070">
                <a:moveTo>
                  <a:pt x="103632" y="454152"/>
                </a:moveTo>
                <a:lnTo>
                  <a:pt x="0" y="396240"/>
                </a:lnTo>
                <a:lnTo>
                  <a:pt x="103632" y="323088"/>
                </a:lnTo>
                <a:lnTo>
                  <a:pt x="103632" y="367284"/>
                </a:lnTo>
                <a:lnTo>
                  <a:pt x="3820795" y="367284"/>
                </a:lnTo>
                <a:lnTo>
                  <a:pt x="3861816" y="396240"/>
                </a:lnTo>
                <a:lnTo>
                  <a:pt x="3810000" y="425196"/>
                </a:lnTo>
                <a:lnTo>
                  <a:pt x="103632" y="425196"/>
                </a:lnTo>
                <a:lnTo>
                  <a:pt x="103632" y="454152"/>
                </a:lnTo>
                <a:close/>
              </a:path>
              <a:path extrusionOk="0" h="792479" w="3862070">
                <a:moveTo>
                  <a:pt x="3820795" y="367284"/>
                </a:moveTo>
                <a:lnTo>
                  <a:pt x="3758184" y="367284"/>
                </a:lnTo>
                <a:lnTo>
                  <a:pt x="3758184" y="323088"/>
                </a:lnTo>
                <a:lnTo>
                  <a:pt x="3820795" y="367284"/>
                </a:lnTo>
                <a:close/>
              </a:path>
              <a:path extrusionOk="0" h="792479" w="3862070">
                <a:moveTo>
                  <a:pt x="632460" y="690372"/>
                </a:moveTo>
                <a:lnTo>
                  <a:pt x="573024" y="690372"/>
                </a:lnTo>
                <a:lnTo>
                  <a:pt x="573024" y="425196"/>
                </a:lnTo>
                <a:lnTo>
                  <a:pt x="632460" y="425196"/>
                </a:lnTo>
                <a:lnTo>
                  <a:pt x="632460" y="690372"/>
                </a:lnTo>
                <a:close/>
              </a:path>
              <a:path extrusionOk="0" h="792479" w="3862070">
                <a:moveTo>
                  <a:pt x="2628900" y="690372"/>
                </a:moveTo>
                <a:lnTo>
                  <a:pt x="2569464" y="690372"/>
                </a:lnTo>
                <a:lnTo>
                  <a:pt x="2569464" y="425196"/>
                </a:lnTo>
                <a:lnTo>
                  <a:pt x="2628900" y="425196"/>
                </a:lnTo>
                <a:lnTo>
                  <a:pt x="2628900" y="690372"/>
                </a:lnTo>
                <a:close/>
              </a:path>
              <a:path extrusionOk="0" h="792479" w="3862070">
                <a:moveTo>
                  <a:pt x="3758184" y="454152"/>
                </a:moveTo>
                <a:lnTo>
                  <a:pt x="3758184" y="425196"/>
                </a:lnTo>
                <a:lnTo>
                  <a:pt x="3810000" y="425196"/>
                </a:lnTo>
                <a:lnTo>
                  <a:pt x="3758184" y="454152"/>
                </a:lnTo>
                <a:close/>
              </a:path>
              <a:path extrusionOk="0" h="792479" w="3862070">
                <a:moveTo>
                  <a:pt x="601980" y="792480"/>
                </a:moveTo>
                <a:lnTo>
                  <a:pt x="528828" y="690372"/>
                </a:lnTo>
                <a:lnTo>
                  <a:pt x="675132" y="690372"/>
                </a:lnTo>
                <a:lnTo>
                  <a:pt x="601980" y="792480"/>
                </a:lnTo>
                <a:close/>
              </a:path>
              <a:path extrusionOk="0" h="792479" w="3862070">
                <a:moveTo>
                  <a:pt x="2598420" y="792480"/>
                </a:moveTo>
                <a:lnTo>
                  <a:pt x="2540508" y="690372"/>
                </a:lnTo>
                <a:lnTo>
                  <a:pt x="2673096" y="690372"/>
                </a:lnTo>
                <a:lnTo>
                  <a:pt x="2598420" y="79248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2" name="Google Shape;1672;p55"/>
          <p:cNvSpPr/>
          <p:nvPr/>
        </p:nvSpPr>
        <p:spPr>
          <a:xfrm>
            <a:off x="3863975" y="4302125"/>
            <a:ext cx="3860800" cy="792162"/>
          </a:xfrm>
          <a:custGeom>
            <a:rect b="b" l="l" r="r" t="t"/>
            <a:pathLst>
              <a:path extrusionOk="0" h="792479" w="3862070">
                <a:moveTo>
                  <a:pt x="3758183" y="454151"/>
                </a:moveTo>
                <a:lnTo>
                  <a:pt x="3758183" y="425195"/>
                </a:lnTo>
                <a:lnTo>
                  <a:pt x="2628899" y="425195"/>
                </a:lnTo>
                <a:lnTo>
                  <a:pt x="2628899" y="690371"/>
                </a:lnTo>
                <a:lnTo>
                  <a:pt x="2673095" y="690371"/>
                </a:lnTo>
                <a:lnTo>
                  <a:pt x="2598419" y="792479"/>
                </a:lnTo>
                <a:lnTo>
                  <a:pt x="2540507" y="690371"/>
                </a:lnTo>
                <a:lnTo>
                  <a:pt x="2569463" y="690371"/>
                </a:lnTo>
                <a:lnTo>
                  <a:pt x="2569463" y="425195"/>
                </a:lnTo>
                <a:lnTo>
                  <a:pt x="632459" y="425195"/>
                </a:lnTo>
                <a:lnTo>
                  <a:pt x="632459" y="690371"/>
                </a:lnTo>
                <a:lnTo>
                  <a:pt x="675131" y="690371"/>
                </a:lnTo>
                <a:lnTo>
                  <a:pt x="601979" y="792479"/>
                </a:lnTo>
                <a:lnTo>
                  <a:pt x="528827" y="690371"/>
                </a:lnTo>
                <a:lnTo>
                  <a:pt x="573023" y="690371"/>
                </a:lnTo>
                <a:lnTo>
                  <a:pt x="573023" y="425195"/>
                </a:lnTo>
                <a:lnTo>
                  <a:pt x="103631" y="425195"/>
                </a:lnTo>
                <a:lnTo>
                  <a:pt x="103631" y="454151"/>
                </a:lnTo>
                <a:lnTo>
                  <a:pt x="0" y="396239"/>
                </a:lnTo>
                <a:lnTo>
                  <a:pt x="103631" y="323087"/>
                </a:lnTo>
                <a:lnTo>
                  <a:pt x="103631" y="367283"/>
                </a:lnTo>
                <a:lnTo>
                  <a:pt x="1571243" y="367283"/>
                </a:lnTo>
                <a:lnTo>
                  <a:pt x="1571243" y="88391"/>
                </a:lnTo>
                <a:lnTo>
                  <a:pt x="1527047" y="88391"/>
                </a:lnTo>
                <a:lnTo>
                  <a:pt x="1600199" y="0"/>
                </a:lnTo>
                <a:lnTo>
                  <a:pt x="1673351" y="88391"/>
                </a:lnTo>
                <a:lnTo>
                  <a:pt x="1630679" y="88391"/>
                </a:lnTo>
                <a:lnTo>
                  <a:pt x="1630679" y="367283"/>
                </a:lnTo>
                <a:lnTo>
                  <a:pt x="3758183" y="367283"/>
                </a:lnTo>
                <a:lnTo>
                  <a:pt x="3758183" y="323087"/>
                </a:lnTo>
                <a:lnTo>
                  <a:pt x="3861815" y="396239"/>
                </a:lnTo>
                <a:lnTo>
                  <a:pt x="3758183" y="45415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3" name="Google Shape;1673;p55"/>
          <p:cNvSpPr/>
          <p:nvPr/>
        </p:nvSpPr>
        <p:spPr>
          <a:xfrm>
            <a:off x="7621587" y="4727575"/>
            <a:ext cx="0" cy="28575"/>
          </a:xfrm>
          <a:custGeom>
            <a:rect b="b" l="l" r="r" t="t"/>
            <a:pathLst>
              <a:path extrusionOk="0" h="29210" w="120000">
                <a:moveTo>
                  <a:pt x="0" y="14477"/>
                </a:moveTo>
                <a:lnTo>
                  <a:pt x="0" y="14477"/>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4" name="Google Shape;1674;p55"/>
          <p:cNvSpPr/>
          <p:nvPr/>
        </p:nvSpPr>
        <p:spPr>
          <a:xfrm>
            <a:off x="6492875" y="4727575"/>
            <a:ext cx="1128712" cy="0"/>
          </a:xfrm>
          <a:custGeom>
            <a:rect b="b" l="l" r="r" t="t"/>
            <a:pathLst>
              <a:path extrusionOk="0" h="120000" w="1129664">
                <a:moveTo>
                  <a:pt x="1129283"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5" name="Google Shape;1675;p55"/>
          <p:cNvSpPr/>
          <p:nvPr/>
        </p:nvSpPr>
        <p:spPr>
          <a:xfrm>
            <a:off x="6492875" y="4727575"/>
            <a:ext cx="0" cy="265112"/>
          </a:xfrm>
          <a:custGeom>
            <a:rect b="b" l="l" r="r" t="t"/>
            <a:pathLst>
              <a:path extrusionOk="0" h="265429" w="120000">
                <a:moveTo>
                  <a:pt x="0" y="0"/>
                </a:moveTo>
                <a:lnTo>
                  <a:pt x="0" y="265175"/>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6" name="Google Shape;1676;p55"/>
          <p:cNvSpPr/>
          <p:nvPr/>
        </p:nvSpPr>
        <p:spPr>
          <a:xfrm>
            <a:off x="6492875" y="4992687"/>
            <a:ext cx="44450" cy="0"/>
          </a:xfrm>
          <a:custGeom>
            <a:rect b="b" l="l" r="r" t="t"/>
            <a:pathLst>
              <a:path extrusionOk="0" h="120000" w="44450">
                <a:moveTo>
                  <a:pt x="0" y="0"/>
                </a:moveTo>
                <a:lnTo>
                  <a:pt x="44195"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7" name="Google Shape;1677;p55"/>
          <p:cNvSpPr/>
          <p:nvPr/>
        </p:nvSpPr>
        <p:spPr>
          <a:xfrm>
            <a:off x="6461125" y="4992687"/>
            <a:ext cx="76200" cy="101600"/>
          </a:xfrm>
          <a:custGeom>
            <a:rect b="b" l="l" r="r" t="t"/>
            <a:pathLst>
              <a:path extrusionOk="0" h="102235" w="74929">
                <a:moveTo>
                  <a:pt x="74675" y="0"/>
                </a:moveTo>
                <a:lnTo>
                  <a:pt x="0" y="102107"/>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8" name="Google Shape;1678;p55"/>
          <p:cNvSpPr/>
          <p:nvPr/>
        </p:nvSpPr>
        <p:spPr>
          <a:xfrm>
            <a:off x="6403975" y="4992687"/>
            <a:ext cx="58737" cy="101600"/>
          </a:xfrm>
          <a:custGeom>
            <a:rect b="b" l="l" r="r" t="t"/>
            <a:pathLst>
              <a:path extrusionOk="0" h="102235" w="58420">
                <a:moveTo>
                  <a:pt x="57911" y="102107"/>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9" name="Google Shape;1679;p55"/>
          <p:cNvSpPr/>
          <p:nvPr/>
        </p:nvSpPr>
        <p:spPr>
          <a:xfrm>
            <a:off x="6403975" y="4992687"/>
            <a:ext cx="28575" cy="0"/>
          </a:xfrm>
          <a:custGeom>
            <a:rect b="b" l="l" r="r" t="t"/>
            <a:pathLst>
              <a:path extrusionOk="0" h="120000" w="29210">
                <a:moveTo>
                  <a:pt x="0" y="0"/>
                </a:moveTo>
                <a:lnTo>
                  <a:pt x="28955"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0" name="Google Shape;1680;p55"/>
          <p:cNvSpPr/>
          <p:nvPr/>
        </p:nvSpPr>
        <p:spPr>
          <a:xfrm>
            <a:off x="6432550" y="4727575"/>
            <a:ext cx="0" cy="265112"/>
          </a:xfrm>
          <a:custGeom>
            <a:rect b="b" l="l" r="r" t="t"/>
            <a:pathLst>
              <a:path extrusionOk="0" h="265429" w="120000">
                <a:moveTo>
                  <a:pt x="0" y="265175"/>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1" name="Google Shape;1681;p55"/>
          <p:cNvSpPr/>
          <p:nvPr/>
        </p:nvSpPr>
        <p:spPr>
          <a:xfrm>
            <a:off x="4495800" y="4727575"/>
            <a:ext cx="1936750" cy="0"/>
          </a:xfrm>
          <a:custGeom>
            <a:rect b="b" l="l" r="r" t="t"/>
            <a:pathLst>
              <a:path extrusionOk="0" h="120000" w="1937385">
                <a:moveTo>
                  <a:pt x="1937003"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2" name="Google Shape;1682;p55"/>
          <p:cNvSpPr/>
          <p:nvPr/>
        </p:nvSpPr>
        <p:spPr>
          <a:xfrm>
            <a:off x="4495800" y="4727575"/>
            <a:ext cx="0" cy="265112"/>
          </a:xfrm>
          <a:custGeom>
            <a:rect b="b" l="l" r="r" t="t"/>
            <a:pathLst>
              <a:path extrusionOk="0" h="265429" w="120000">
                <a:moveTo>
                  <a:pt x="0" y="0"/>
                </a:moveTo>
                <a:lnTo>
                  <a:pt x="0" y="265175"/>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3" name="Google Shape;1683;p55"/>
          <p:cNvSpPr/>
          <p:nvPr/>
        </p:nvSpPr>
        <p:spPr>
          <a:xfrm>
            <a:off x="4495800" y="4992687"/>
            <a:ext cx="42862" cy="0"/>
          </a:xfrm>
          <a:custGeom>
            <a:rect b="b" l="l" r="r" t="t"/>
            <a:pathLst>
              <a:path extrusionOk="0" h="120000" w="43180">
                <a:moveTo>
                  <a:pt x="0" y="0"/>
                </a:moveTo>
                <a:lnTo>
                  <a:pt x="42671"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4" name="Google Shape;1684;p55"/>
          <p:cNvSpPr/>
          <p:nvPr/>
        </p:nvSpPr>
        <p:spPr>
          <a:xfrm>
            <a:off x="4465637" y="4992687"/>
            <a:ext cx="73025" cy="101600"/>
          </a:xfrm>
          <a:custGeom>
            <a:rect b="b" l="l" r="r" t="t"/>
            <a:pathLst>
              <a:path extrusionOk="0" h="102235" w="73660">
                <a:moveTo>
                  <a:pt x="73151" y="0"/>
                </a:moveTo>
                <a:lnTo>
                  <a:pt x="0" y="102107"/>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5" name="Google Shape;1685;p55"/>
          <p:cNvSpPr/>
          <p:nvPr/>
        </p:nvSpPr>
        <p:spPr>
          <a:xfrm>
            <a:off x="4392612" y="4992687"/>
            <a:ext cx="73025" cy="101600"/>
          </a:xfrm>
          <a:custGeom>
            <a:rect b="b" l="l" r="r" t="t"/>
            <a:pathLst>
              <a:path extrusionOk="0" h="102235" w="73660">
                <a:moveTo>
                  <a:pt x="73151" y="102107"/>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6" name="Google Shape;1686;p55"/>
          <p:cNvSpPr/>
          <p:nvPr/>
        </p:nvSpPr>
        <p:spPr>
          <a:xfrm>
            <a:off x="4392612" y="4992687"/>
            <a:ext cx="44450" cy="0"/>
          </a:xfrm>
          <a:custGeom>
            <a:rect b="b" l="l" r="r" t="t"/>
            <a:pathLst>
              <a:path extrusionOk="0" h="120000" w="44450">
                <a:moveTo>
                  <a:pt x="0" y="0"/>
                </a:moveTo>
                <a:lnTo>
                  <a:pt x="44195"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7" name="Google Shape;1687;p55"/>
          <p:cNvSpPr/>
          <p:nvPr/>
        </p:nvSpPr>
        <p:spPr>
          <a:xfrm>
            <a:off x="4437062" y="4727575"/>
            <a:ext cx="0" cy="265112"/>
          </a:xfrm>
          <a:custGeom>
            <a:rect b="b" l="l" r="r" t="t"/>
            <a:pathLst>
              <a:path extrusionOk="0" h="265429" w="120000">
                <a:moveTo>
                  <a:pt x="0" y="265175"/>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8" name="Google Shape;1688;p55"/>
          <p:cNvSpPr/>
          <p:nvPr/>
        </p:nvSpPr>
        <p:spPr>
          <a:xfrm>
            <a:off x="3967162" y="4727575"/>
            <a:ext cx="469900" cy="0"/>
          </a:xfrm>
          <a:custGeom>
            <a:rect b="b" l="l" r="r" t="t"/>
            <a:pathLst>
              <a:path extrusionOk="0" h="120000" w="469900">
                <a:moveTo>
                  <a:pt x="469391"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9" name="Google Shape;1689;p55"/>
          <p:cNvSpPr/>
          <p:nvPr/>
        </p:nvSpPr>
        <p:spPr>
          <a:xfrm>
            <a:off x="3967162" y="4727575"/>
            <a:ext cx="0" cy="28575"/>
          </a:xfrm>
          <a:custGeom>
            <a:rect b="b" l="l" r="r" t="t"/>
            <a:pathLst>
              <a:path extrusionOk="0" h="29210" w="120000">
                <a:moveTo>
                  <a:pt x="0" y="14477"/>
                </a:moveTo>
                <a:lnTo>
                  <a:pt x="0" y="14477"/>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0" name="Google Shape;1690;p55"/>
          <p:cNvSpPr/>
          <p:nvPr/>
        </p:nvSpPr>
        <p:spPr>
          <a:xfrm>
            <a:off x="3863975" y="4699000"/>
            <a:ext cx="103187" cy="57150"/>
          </a:xfrm>
          <a:custGeom>
            <a:rect b="b" l="l" r="r" t="t"/>
            <a:pathLst>
              <a:path extrusionOk="0" h="58420" w="104139">
                <a:moveTo>
                  <a:pt x="103631" y="57911"/>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1" name="Google Shape;1691;p55"/>
          <p:cNvSpPr/>
          <p:nvPr/>
        </p:nvSpPr>
        <p:spPr>
          <a:xfrm>
            <a:off x="3863975" y="4625975"/>
            <a:ext cx="103187" cy="73025"/>
          </a:xfrm>
          <a:custGeom>
            <a:rect b="b" l="l" r="r" t="t"/>
            <a:pathLst>
              <a:path extrusionOk="0" h="73660" w="104139">
                <a:moveTo>
                  <a:pt x="0" y="73151"/>
                </a:moveTo>
                <a:lnTo>
                  <a:pt x="103631"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2" name="Google Shape;1692;p55"/>
          <p:cNvSpPr/>
          <p:nvPr/>
        </p:nvSpPr>
        <p:spPr>
          <a:xfrm>
            <a:off x="3967162" y="4625975"/>
            <a:ext cx="0" cy="44450"/>
          </a:xfrm>
          <a:custGeom>
            <a:rect b="b" l="l" r="r" t="t"/>
            <a:pathLst>
              <a:path extrusionOk="0" h="44450" w="120000">
                <a:moveTo>
                  <a:pt x="0" y="0"/>
                </a:moveTo>
                <a:lnTo>
                  <a:pt x="0" y="44195"/>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3" name="Google Shape;1693;p55"/>
          <p:cNvSpPr/>
          <p:nvPr/>
        </p:nvSpPr>
        <p:spPr>
          <a:xfrm>
            <a:off x="3967162" y="4668837"/>
            <a:ext cx="1468437" cy="0"/>
          </a:xfrm>
          <a:custGeom>
            <a:rect b="b" l="l" r="r" t="t"/>
            <a:pathLst>
              <a:path extrusionOk="0" h="120000" w="1468120">
                <a:moveTo>
                  <a:pt x="0" y="0"/>
                </a:moveTo>
                <a:lnTo>
                  <a:pt x="1467611"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4" name="Google Shape;1694;p55"/>
          <p:cNvSpPr/>
          <p:nvPr/>
        </p:nvSpPr>
        <p:spPr>
          <a:xfrm>
            <a:off x="5434012" y="4391025"/>
            <a:ext cx="0" cy="279400"/>
          </a:xfrm>
          <a:custGeom>
            <a:rect b="b" l="l" r="r" t="t"/>
            <a:pathLst>
              <a:path extrusionOk="0" h="279400" w="120000">
                <a:moveTo>
                  <a:pt x="0" y="278891"/>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5" name="Google Shape;1695;p55"/>
          <p:cNvSpPr/>
          <p:nvPr/>
        </p:nvSpPr>
        <p:spPr>
          <a:xfrm>
            <a:off x="5391150" y="4391025"/>
            <a:ext cx="44450" cy="0"/>
          </a:xfrm>
          <a:custGeom>
            <a:rect b="b" l="l" r="r" t="t"/>
            <a:pathLst>
              <a:path extrusionOk="0" h="120000" w="44450">
                <a:moveTo>
                  <a:pt x="44195"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6" name="Google Shape;1696;p55"/>
          <p:cNvSpPr/>
          <p:nvPr/>
        </p:nvSpPr>
        <p:spPr>
          <a:xfrm>
            <a:off x="5391150" y="4302125"/>
            <a:ext cx="73025" cy="88900"/>
          </a:xfrm>
          <a:custGeom>
            <a:rect b="b" l="l" r="r" t="t"/>
            <a:pathLst>
              <a:path extrusionOk="0" h="88900" w="73660">
                <a:moveTo>
                  <a:pt x="0" y="88391"/>
                </a:moveTo>
                <a:lnTo>
                  <a:pt x="73151"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7" name="Google Shape;1697;p55"/>
          <p:cNvSpPr/>
          <p:nvPr/>
        </p:nvSpPr>
        <p:spPr>
          <a:xfrm>
            <a:off x="5464175" y="4302125"/>
            <a:ext cx="73025" cy="88900"/>
          </a:xfrm>
          <a:custGeom>
            <a:rect b="b" l="l" r="r" t="t"/>
            <a:pathLst>
              <a:path extrusionOk="0" h="88900" w="73660">
                <a:moveTo>
                  <a:pt x="0" y="0"/>
                </a:moveTo>
                <a:lnTo>
                  <a:pt x="73151" y="8839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8" name="Google Shape;1698;p55"/>
          <p:cNvSpPr/>
          <p:nvPr/>
        </p:nvSpPr>
        <p:spPr>
          <a:xfrm>
            <a:off x="5494337" y="4391025"/>
            <a:ext cx="42862" cy="0"/>
          </a:xfrm>
          <a:custGeom>
            <a:rect b="b" l="l" r="r" t="t"/>
            <a:pathLst>
              <a:path extrusionOk="0" h="120000" w="43179">
                <a:moveTo>
                  <a:pt x="42671" y="0"/>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9" name="Google Shape;1699;p55"/>
          <p:cNvSpPr/>
          <p:nvPr/>
        </p:nvSpPr>
        <p:spPr>
          <a:xfrm>
            <a:off x="5494337" y="4391025"/>
            <a:ext cx="0" cy="279400"/>
          </a:xfrm>
          <a:custGeom>
            <a:rect b="b" l="l" r="r" t="t"/>
            <a:pathLst>
              <a:path extrusionOk="0" h="279400" w="120000">
                <a:moveTo>
                  <a:pt x="0" y="0"/>
                </a:moveTo>
                <a:lnTo>
                  <a:pt x="0" y="27889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0" name="Google Shape;1700;p55"/>
          <p:cNvSpPr/>
          <p:nvPr/>
        </p:nvSpPr>
        <p:spPr>
          <a:xfrm>
            <a:off x="5494337" y="4668837"/>
            <a:ext cx="2127250" cy="0"/>
          </a:xfrm>
          <a:custGeom>
            <a:rect b="b" l="l" r="r" t="t"/>
            <a:pathLst>
              <a:path extrusionOk="0" h="120000" w="2127885">
                <a:moveTo>
                  <a:pt x="0" y="0"/>
                </a:moveTo>
                <a:lnTo>
                  <a:pt x="2127503"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1" name="Google Shape;1701;p55"/>
          <p:cNvSpPr/>
          <p:nvPr/>
        </p:nvSpPr>
        <p:spPr>
          <a:xfrm>
            <a:off x="7621587" y="4625975"/>
            <a:ext cx="0" cy="44450"/>
          </a:xfrm>
          <a:custGeom>
            <a:rect b="b" l="l" r="r" t="t"/>
            <a:pathLst>
              <a:path extrusionOk="0" h="44450" w="120000">
                <a:moveTo>
                  <a:pt x="0" y="44195"/>
                </a:moveTo>
                <a:lnTo>
                  <a:pt x="0" y="0"/>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2" name="Google Shape;1702;p55"/>
          <p:cNvSpPr/>
          <p:nvPr/>
        </p:nvSpPr>
        <p:spPr>
          <a:xfrm>
            <a:off x="7621587" y="4625975"/>
            <a:ext cx="104775" cy="73025"/>
          </a:xfrm>
          <a:custGeom>
            <a:rect b="b" l="l" r="r" t="t"/>
            <a:pathLst>
              <a:path extrusionOk="0" h="73660" w="104139">
                <a:moveTo>
                  <a:pt x="0" y="0"/>
                </a:moveTo>
                <a:lnTo>
                  <a:pt x="103631" y="7315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3" name="Google Shape;1703;p55"/>
          <p:cNvSpPr/>
          <p:nvPr/>
        </p:nvSpPr>
        <p:spPr>
          <a:xfrm>
            <a:off x="7621587" y="4699000"/>
            <a:ext cx="104775" cy="57150"/>
          </a:xfrm>
          <a:custGeom>
            <a:rect b="b" l="l" r="r" t="t"/>
            <a:pathLst>
              <a:path extrusionOk="0" h="58420" w="104139">
                <a:moveTo>
                  <a:pt x="103631" y="0"/>
                </a:moveTo>
                <a:lnTo>
                  <a:pt x="0" y="57911"/>
                </a:lnTo>
              </a:path>
            </a:pathLst>
          </a:custGeom>
          <a:noFill/>
          <a:ln cap="flat" cmpd="sng" w="14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4" name="Google Shape;1704;p55"/>
          <p:cNvSpPr txBox="1"/>
          <p:nvPr/>
        </p:nvSpPr>
        <p:spPr>
          <a:xfrm>
            <a:off x="3937000" y="5094287"/>
            <a:ext cx="1057275" cy="425450"/>
          </a:xfrm>
          <a:prstGeom prst="rect">
            <a:avLst/>
          </a:prstGeom>
          <a:noFill/>
          <a:ln cap="flat" cmpd="sng" w="14675">
            <a:solidFill>
              <a:srgbClr val="000000"/>
            </a:solidFill>
            <a:prstDash val="solid"/>
            <a:miter lim="800000"/>
            <a:headEnd len="sm" w="sm" type="none"/>
            <a:tailEnd len="sm" w="sm" type="none"/>
          </a:ln>
        </p:spPr>
        <p:txBody>
          <a:bodyPr anchorCtr="0" anchor="t" bIns="0" lIns="0" spcFirstLastPara="1" rIns="0" wrap="square" tIns="116825">
            <a:spAutoFit/>
          </a:bodyPr>
          <a:lstStyle/>
          <a:p>
            <a:pPr indent="87311" lvl="0" marL="307975" marR="0" rtl="0" algn="l">
              <a:lnSpc>
                <a:spcPct val="11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
        <p:nvSpPr>
          <p:cNvPr id="1705" name="Google Shape;1705;p55"/>
          <p:cNvSpPr txBox="1"/>
          <p:nvPr/>
        </p:nvSpPr>
        <p:spPr>
          <a:xfrm>
            <a:off x="5934075" y="5094287"/>
            <a:ext cx="1057275" cy="425450"/>
          </a:xfrm>
          <a:prstGeom prst="rect">
            <a:avLst/>
          </a:prstGeom>
          <a:noFill/>
          <a:ln cap="flat" cmpd="sng" w="14675">
            <a:solidFill>
              <a:srgbClr val="000000"/>
            </a:solidFill>
            <a:prstDash val="solid"/>
            <a:miter lim="800000"/>
            <a:headEnd len="sm" w="sm" type="none"/>
            <a:tailEnd len="sm" w="sm" type="none"/>
          </a:ln>
        </p:spPr>
        <p:txBody>
          <a:bodyPr anchorCtr="0" anchor="t" bIns="0" lIns="0" spcFirstLastPara="1" rIns="0" wrap="square" tIns="116825">
            <a:spAutoFit/>
          </a:bodyPr>
          <a:lstStyle/>
          <a:p>
            <a:pPr indent="12700" lvl="0" marL="350837" marR="0" rtl="0" algn="l">
              <a:lnSpc>
                <a:spcPct val="11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Input/  Output</a:t>
            </a:r>
            <a:endParaRPr b="0" i="0" sz="1400" u="none" cap="none" strike="noStrike">
              <a:solidFill>
                <a:srgbClr val="000000"/>
              </a:solidFill>
              <a:latin typeface="Arial"/>
              <a:ea typeface="Arial"/>
              <a:cs typeface="Arial"/>
              <a:sym typeface="Arial"/>
            </a:endParaRPr>
          </a:p>
        </p:txBody>
      </p:sp>
      <p:sp>
        <p:nvSpPr>
          <p:cNvPr id="1706" name="Google Shape;1706;p55"/>
          <p:cNvSpPr txBox="1"/>
          <p:nvPr/>
        </p:nvSpPr>
        <p:spPr>
          <a:xfrm>
            <a:off x="7462837" y="4803775"/>
            <a:ext cx="649287" cy="173037"/>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System bus</a:t>
            </a:r>
            <a:endParaRPr b="0" i="0" sz="1400" u="none" cap="none" strike="noStrike">
              <a:solidFill>
                <a:srgbClr val="000000"/>
              </a:solidFill>
              <a:latin typeface="Arial"/>
              <a:ea typeface="Arial"/>
              <a:cs typeface="Arial"/>
              <a:sym typeface="Arial"/>
            </a:endParaRPr>
          </a:p>
        </p:txBody>
      </p:sp>
      <p:sp>
        <p:nvSpPr>
          <p:cNvPr id="1707" name="Google Shape;1707;p55"/>
          <p:cNvSpPr txBox="1"/>
          <p:nvPr/>
        </p:nvSpPr>
        <p:spPr>
          <a:xfrm>
            <a:off x="6919912" y="4054475"/>
            <a:ext cx="820737" cy="207962"/>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Processor</a:t>
            </a:r>
            <a:endParaRPr b="0" i="0" sz="1400" u="none" cap="none" strike="noStrike">
              <a:solidFill>
                <a:srgbClr val="000000"/>
              </a:solidFill>
              <a:latin typeface="Arial"/>
              <a:ea typeface="Arial"/>
              <a:cs typeface="Arial"/>
              <a:sym typeface="Arial"/>
            </a:endParaRPr>
          </a:p>
        </p:txBody>
      </p:sp>
      <p:sp>
        <p:nvSpPr>
          <p:cNvPr id="1708" name="Google Shape;1708;p55"/>
          <p:cNvSpPr txBox="1"/>
          <p:nvPr/>
        </p:nvSpPr>
        <p:spPr>
          <a:xfrm>
            <a:off x="4116387" y="6403975"/>
            <a:ext cx="3421062" cy="1905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Figure 7.14. Block diagram of a complete proces.sor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56"/>
          <p:cNvSpPr/>
          <p:nvPr/>
        </p:nvSpPr>
        <p:spPr>
          <a:xfrm>
            <a:off x="1524000" y="1143000"/>
            <a:ext cx="8305800" cy="0"/>
          </a:xfrm>
          <a:custGeom>
            <a:rect b="b" l="l" r="r" t="t"/>
            <a:pathLst>
              <a:path extrusionOk="0" h="120000" w="8305800">
                <a:moveTo>
                  <a:pt x="0" y="0"/>
                </a:moveTo>
                <a:lnTo>
                  <a:pt x="830580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4" name="Google Shape;1714;p56"/>
          <p:cNvSpPr txBox="1"/>
          <p:nvPr/>
        </p:nvSpPr>
        <p:spPr>
          <a:xfrm>
            <a:off x="1833562" y="1230312"/>
            <a:ext cx="8148637" cy="4708525"/>
          </a:xfrm>
          <a:prstGeom prst="rect">
            <a:avLst/>
          </a:prstGeom>
          <a:noFill/>
          <a:ln>
            <a:noFill/>
          </a:ln>
        </p:spPr>
        <p:txBody>
          <a:bodyPr anchorCtr="0" anchor="t" bIns="0" lIns="0" spcFirstLastPara="1" rIns="0" wrap="square" tIns="12700">
            <a:spAutoFit/>
          </a:bodyPr>
          <a:lstStyle/>
          <a:p>
            <a:pPr indent="-450850" lvl="0" marL="463550"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This structure has an instruction unit that fetches instructions  from an instruction cache or from the main memory when  the desired instructions are not already in the cache.</a:t>
            </a:r>
            <a:endParaRPr b="0" i="0" sz="1400" u="none" cap="none" strike="noStrike">
              <a:solidFill>
                <a:srgbClr val="000000"/>
              </a:solidFill>
              <a:latin typeface="Arial"/>
              <a:ea typeface="Arial"/>
              <a:cs typeface="Arial"/>
              <a:sym typeface="Arial"/>
            </a:endParaRPr>
          </a:p>
          <a:p>
            <a:pPr indent="-450850" lvl="0" marL="463550"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It has separate processing units to deal with integer data and  floating-point data.</a:t>
            </a:r>
            <a:endParaRPr b="0" i="0" sz="1400" u="none" cap="none" strike="noStrike">
              <a:solidFill>
                <a:srgbClr val="000000"/>
              </a:solidFill>
              <a:latin typeface="Arial"/>
              <a:ea typeface="Arial"/>
              <a:cs typeface="Arial"/>
              <a:sym typeface="Arial"/>
            </a:endParaRPr>
          </a:p>
          <a:p>
            <a:pPr indent="-450850" lvl="0" marL="463550"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A data cache is inserted between these units and the main  memory.</a:t>
            </a:r>
            <a:endParaRPr b="0" i="0" sz="1400" u="none" cap="none" strike="noStrike">
              <a:solidFill>
                <a:srgbClr val="000000"/>
              </a:solidFill>
              <a:latin typeface="Arial"/>
              <a:ea typeface="Arial"/>
              <a:cs typeface="Arial"/>
              <a:sym typeface="Arial"/>
            </a:endParaRPr>
          </a:p>
          <a:p>
            <a:pPr indent="-450850" lvl="0" marL="463550"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Using separate caches for instructions and data is common  practice in many processors today. Other processors use a  single cache that stores both instructions and data.</a:t>
            </a:r>
            <a:endParaRPr b="0" i="0" sz="1400" u="none" cap="none" strike="noStrike">
              <a:solidFill>
                <a:srgbClr val="000000"/>
              </a:solidFill>
              <a:latin typeface="Arial"/>
              <a:ea typeface="Arial"/>
              <a:cs typeface="Arial"/>
              <a:sym typeface="Arial"/>
            </a:endParaRPr>
          </a:p>
          <a:p>
            <a:pPr indent="-450850" lvl="0" marL="463550"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processor is connected to the system bus and, hence, to  the rest of the computer, by means of a bus interface.</a:t>
            </a:r>
            <a:endParaRPr b="0" i="0" sz="1400" u="none" cap="none" strike="noStrike">
              <a:solidFill>
                <a:srgbClr val="000000"/>
              </a:solidFill>
              <a:latin typeface="Arial"/>
              <a:ea typeface="Arial"/>
              <a:cs typeface="Arial"/>
              <a:sym typeface="Arial"/>
            </a:endParaRPr>
          </a:p>
        </p:txBody>
      </p:sp>
      <p:sp>
        <p:nvSpPr>
          <p:cNvPr id="1715" name="Google Shape;1715;p56"/>
          <p:cNvSpPr txBox="1"/>
          <p:nvPr>
            <p:ph type="title"/>
          </p:nvPr>
        </p:nvSpPr>
        <p:spPr>
          <a:xfrm>
            <a:off x="1603375" y="238125"/>
            <a:ext cx="5035550"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 Complete Processor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57"/>
          <p:cNvSpPr txBox="1"/>
          <p:nvPr>
            <p:ph type="title"/>
          </p:nvPr>
        </p:nvSpPr>
        <p:spPr>
          <a:xfrm>
            <a:off x="3546475" y="2479675"/>
            <a:ext cx="4338637" cy="1366837"/>
          </a:xfrm>
          <a:prstGeom prst="rect">
            <a:avLst/>
          </a:prstGeom>
          <a:noFill/>
          <a:ln>
            <a:noFill/>
          </a:ln>
        </p:spPr>
        <p:txBody>
          <a:bodyPr anchorCtr="0" anchor="ctr" bIns="0" lIns="0" spcFirstLastPara="1" rIns="0" wrap="square" tIns="13325">
            <a:spAutoFit/>
          </a:bodyPr>
          <a:lstStyle/>
          <a:p>
            <a:pPr indent="-1308099" lvl="0" marL="1319212"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Microprogrammed  Control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58"/>
          <p:cNvSpPr txBox="1"/>
          <p:nvPr>
            <p:ph idx="1" type="body"/>
          </p:nvPr>
        </p:nvSpPr>
        <p:spPr>
          <a:xfrm>
            <a:off x="990600" y="2881312"/>
            <a:ext cx="10515600" cy="134302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control unit whose binary control variables are stored in memory is called a micro programmed control unit.</a:t>
            </a:r>
            <a:endParaRPr/>
          </a:p>
        </p:txBody>
      </p:sp>
      <p:sp>
        <p:nvSpPr>
          <p:cNvPr id="1726" name="Google Shape;1726;p58"/>
          <p:cNvSpPr txBox="1"/>
          <p:nvPr/>
        </p:nvSpPr>
        <p:spPr>
          <a:xfrm>
            <a:off x="1295400" y="874712"/>
            <a:ext cx="9144000" cy="2387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4400"/>
              <a:buFont typeface="Calibri"/>
              <a:buNone/>
            </a:pPr>
            <a:r>
              <a:rPr b="0" i="0" lang="en-US" sz="4400" u="none" cap="none" strike="noStrike">
                <a:solidFill>
                  <a:srgbClr val="FF0000"/>
                </a:solidFill>
                <a:latin typeface="Calibri"/>
                <a:ea typeface="Calibri"/>
                <a:cs typeface="Calibri"/>
                <a:sym typeface="Calibri"/>
              </a:rPr>
              <a:t>Microprogrammed Control</a:t>
            </a:r>
            <a:endParaRPr b="0" i="0" sz="1400" u="none" cap="none" strike="noStrike">
              <a:solidFill>
                <a:srgbClr val="000000"/>
              </a:solidFill>
              <a:latin typeface="Arial"/>
              <a:ea typeface="Arial"/>
              <a:cs typeface="Arial"/>
              <a:sym typeface="Arial"/>
            </a:endParaRPr>
          </a:p>
        </p:txBody>
      </p:sp>
      <p:pic>
        <p:nvPicPr>
          <p:cNvPr descr="pngfind.com-kingpin-png-4152286 (1).png" id="1727" name="Google Shape;1727;p5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728" name="Google Shape;1728;p5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59"/>
          <p:cNvSpPr txBox="1"/>
          <p:nvPr>
            <p:ph type="title"/>
          </p:nvPr>
        </p:nvSpPr>
        <p:spPr>
          <a:xfrm>
            <a:off x="3546475" y="2479675"/>
            <a:ext cx="4338637" cy="1366837"/>
          </a:xfrm>
          <a:prstGeom prst="rect">
            <a:avLst/>
          </a:prstGeom>
          <a:noFill/>
          <a:ln>
            <a:noFill/>
          </a:ln>
        </p:spPr>
        <p:txBody>
          <a:bodyPr anchorCtr="0" anchor="ctr" bIns="0" lIns="0" spcFirstLastPara="1" rIns="0" wrap="square" tIns="13325">
            <a:spAutoFit/>
          </a:bodyPr>
          <a:lstStyle/>
          <a:p>
            <a:pPr indent="-1308099" lvl="0" marL="1319212"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Microprogrammed  Control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6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39" name="Google Shape;1739;p6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Microprogrammed Control Unit</a:t>
            </a:r>
            <a:endParaRPr/>
          </a:p>
        </p:txBody>
      </p:sp>
      <p:sp>
        <p:nvSpPr>
          <p:cNvPr id="1740" name="Google Shape;1740;p6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Control signals</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Group of bits used to select paths in multiplexers, decoders, arithmetic logic units</a:t>
            </a:r>
            <a:endParaRPr/>
          </a:p>
          <a:p>
            <a:pPr indent="-228600" lvl="0" marL="22860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Control variables</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Binary variables specify microoperations</a:t>
            </a:r>
            <a:endParaRPr/>
          </a:p>
          <a:p>
            <a:pPr indent="-228600" lvl="2" marL="11430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Certain microoperations initiated while others idle</a:t>
            </a:r>
            <a:endParaRPr/>
          </a:p>
          <a:p>
            <a:pPr indent="-228600" lvl="0" marL="22860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Control word</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is a word whose individual bits represent  the various control signals</a:t>
            </a:r>
            <a:endParaRPr/>
          </a:p>
        </p:txBody>
      </p:sp>
      <p:pic>
        <p:nvPicPr>
          <p:cNvPr descr="pngfind.com-kingpin-png-4152286 (1).png" id="1741" name="Google Shape;1741;p6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6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47" name="Google Shape;1747;p6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Microprogrammed Control Unit</a:t>
            </a:r>
            <a:endParaRPr/>
          </a:p>
        </p:txBody>
      </p:sp>
      <p:sp>
        <p:nvSpPr>
          <p:cNvPr id="1748" name="Google Shape;1748;p6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Control memory</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microroutines for all instructions in the instruction set  of a computer are stored in a special memory called the  control store/control memory</a:t>
            </a:r>
            <a:endParaRPr b="0" i="0" sz="2400" u="none">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Microinstructions</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sequence of CWs corresponding to the control sequence  of a machine instruction constitutes the </a:t>
            </a:r>
            <a:r>
              <a:rPr b="0" i="0" lang="en-US" sz="2400" u="none">
                <a:solidFill>
                  <a:srgbClr val="0000FF"/>
                </a:solidFill>
                <a:latin typeface="Arial"/>
                <a:ea typeface="Arial"/>
                <a:cs typeface="Arial"/>
                <a:sym typeface="Arial"/>
              </a:rPr>
              <a:t>microroutine </a:t>
            </a:r>
            <a:r>
              <a:rPr b="0" i="0" lang="en-US" sz="2400" u="none">
                <a:solidFill>
                  <a:schemeClr val="dk1"/>
                </a:solidFill>
                <a:latin typeface="Arial"/>
                <a:ea typeface="Arial"/>
                <a:cs typeface="Arial"/>
                <a:sym typeface="Arial"/>
              </a:rPr>
              <a:t>for  that instruction, and the individual control words in this  microroutine are referred to as </a:t>
            </a:r>
            <a:r>
              <a:rPr b="0" i="0" lang="en-US" sz="2400" u="none">
                <a:solidFill>
                  <a:srgbClr val="0000FF"/>
                </a:solidFill>
                <a:latin typeface="Arial"/>
                <a:ea typeface="Arial"/>
                <a:cs typeface="Arial"/>
                <a:sym typeface="Arial"/>
              </a:rPr>
              <a:t>microinstructions </a:t>
            </a:r>
            <a:endParaRPr/>
          </a:p>
          <a:p>
            <a:pPr indent="-76200" lvl="1" marL="685800" rtl="0" algn="just">
              <a:lnSpc>
                <a:spcPct val="90000"/>
              </a:lnSpc>
              <a:spcBef>
                <a:spcPts val="500"/>
              </a:spcBef>
              <a:spcAft>
                <a:spcPts val="0"/>
              </a:spcAft>
              <a:buClr>
                <a:schemeClr val="dk1"/>
              </a:buClr>
              <a:buSzPts val="2400"/>
              <a:buFont typeface="Arial"/>
              <a:buNone/>
            </a:pPr>
            <a:r>
              <a:t/>
            </a:r>
            <a:endParaRPr b="0" i="0" sz="2400" u="none">
              <a:solidFill>
                <a:srgbClr val="0000FF"/>
              </a:solidFill>
              <a:latin typeface="Arial"/>
              <a:ea typeface="Arial"/>
              <a:cs typeface="Arial"/>
              <a:sym typeface="Arial"/>
            </a:endParaRPr>
          </a:p>
          <a:p>
            <a:pPr indent="-228600" lvl="1" marL="685800" rtl="0" algn="just">
              <a:lnSpc>
                <a:spcPct val="90000"/>
              </a:lnSpc>
              <a:spcBef>
                <a:spcPts val="500"/>
              </a:spcBef>
              <a:spcAft>
                <a:spcPts val="0"/>
              </a:spcAft>
              <a:buClr>
                <a:schemeClr val="dk1"/>
              </a:buClr>
              <a:buSzPts val="2400"/>
              <a:buNone/>
            </a:pPr>
            <a:r>
              <a:rPr b="0" i="0" lang="en-US" sz="2400" u="none">
                <a:solidFill>
                  <a:schemeClr val="dk1"/>
                </a:solidFill>
                <a:latin typeface="Calibri"/>
                <a:ea typeface="Calibri"/>
                <a:cs typeface="Calibri"/>
                <a:sym typeface="Calibri"/>
              </a:rPr>
              <a:t>Microprogram</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Sequence of microinstructions</a:t>
            </a:r>
            <a:endParaRPr/>
          </a:p>
        </p:txBody>
      </p:sp>
      <p:pic>
        <p:nvPicPr>
          <p:cNvPr descr="pngfind.com-kingpin-png-4152286 (1).png" id="1749" name="Google Shape;1749;p61"/>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01675" y="0"/>
            <a:ext cx="10515600" cy="8302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EXECUTING AN INSTRUCTION</a:t>
            </a:r>
            <a:endParaRPr/>
          </a:p>
        </p:txBody>
      </p:sp>
      <p:pic>
        <p:nvPicPr>
          <p:cNvPr id="122" name="Google Shape;122;p17"/>
          <p:cNvPicPr preferRelativeResize="0"/>
          <p:nvPr/>
        </p:nvPicPr>
        <p:blipFill rotWithShape="1">
          <a:blip r:embed="rId3">
            <a:alphaModFix/>
          </a:blip>
          <a:srcRect b="0" l="0" r="0" t="0"/>
          <a:stretch/>
        </p:blipFill>
        <p:spPr>
          <a:xfrm>
            <a:off x="8140700" y="1301750"/>
            <a:ext cx="3676650" cy="4557712"/>
          </a:xfrm>
          <a:prstGeom prst="rect">
            <a:avLst/>
          </a:prstGeom>
          <a:noFill/>
          <a:ln>
            <a:noFill/>
          </a:ln>
        </p:spPr>
      </p:pic>
      <p:sp>
        <p:nvSpPr>
          <p:cNvPr id="123" name="Google Shape;123;p17"/>
          <p:cNvSpPr txBox="1"/>
          <p:nvPr/>
        </p:nvSpPr>
        <p:spPr>
          <a:xfrm>
            <a:off x="395287" y="873125"/>
            <a:ext cx="7643812" cy="76327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Fetch the contents of memory location pointed by the PC. The contents of this memory location is loaded to the IR-</a:t>
            </a:r>
            <a:r>
              <a:rPr b="1" i="0" lang="en-US" sz="2000" u="none" cap="none" strike="noStrike">
                <a:solidFill>
                  <a:schemeClr val="dk1"/>
                </a:solidFill>
                <a:latin typeface="Calibri"/>
                <a:ea typeface="Calibri"/>
                <a:cs typeface="Calibri"/>
                <a:sym typeface="Calibri"/>
              </a:rPr>
              <a:t>Fetch phase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IR🡨 [[PC]]</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Increment the PC by 4 (assume the word size as 4 )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PC🡨[PC]+4</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Carry out the actions specified by the instruction in the IR-</a:t>
            </a:r>
            <a:r>
              <a:rPr b="1" i="0" lang="en-US" sz="2000" u="none" cap="none" strike="noStrike">
                <a:solidFill>
                  <a:schemeClr val="dk1"/>
                </a:solidFill>
                <a:latin typeface="Calibri"/>
                <a:ea typeface="Calibri"/>
                <a:cs typeface="Calibri"/>
                <a:sym typeface="Calibri"/>
              </a:rPr>
              <a:t>Execution phase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MDR: </a:t>
            </a:r>
            <a:r>
              <a:rPr b="0" i="0" lang="en-US" sz="2000" u="none" cap="none" strike="noStrike">
                <a:solidFill>
                  <a:schemeClr val="dk1"/>
                </a:solidFill>
                <a:latin typeface="Calibri"/>
                <a:ea typeface="Calibri"/>
                <a:cs typeface="Calibri"/>
                <a:sym typeface="Calibri"/>
              </a:rPr>
              <a:t>Two inputs and two outputs since data can be loaded from memory or processor bus.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MAR: </a:t>
            </a:r>
            <a:r>
              <a:rPr b="0" i="0" lang="en-US" sz="2000" u="none" cap="none" strike="noStrike">
                <a:solidFill>
                  <a:schemeClr val="dk1"/>
                </a:solidFill>
                <a:latin typeface="Calibri"/>
                <a:ea typeface="Calibri"/>
                <a:cs typeface="Calibri"/>
                <a:sym typeface="Calibri"/>
              </a:rPr>
              <a:t>Input line is connected to internal bus and output line to external bus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Control lines: </a:t>
            </a:r>
            <a:r>
              <a:rPr b="0" i="0" lang="en-US" sz="2000" u="none" cap="none" strike="noStrike">
                <a:solidFill>
                  <a:schemeClr val="dk1"/>
                </a:solidFill>
                <a:latin typeface="Calibri"/>
                <a:ea typeface="Calibri"/>
                <a:cs typeface="Calibri"/>
                <a:sym typeface="Calibri"/>
              </a:rPr>
              <a:t>connected to instruction decoder and control logic block to issue control signals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R0-R(n-1): </a:t>
            </a:r>
            <a:r>
              <a:rPr b="0" i="0" lang="en-US" sz="2000" u="none" cap="none" strike="noStrike">
                <a:solidFill>
                  <a:schemeClr val="dk1"/>
                </a:solidFill>
                <a:latin typeface="Calibri"/>
                <a:ea typeface="Calibri"/>
                <a:cs typeface="Calibri"/>
                <a:sym typeface="Calibri"/>
              </a:rPr>
              <a:t>General Purpose registers whose numbers vary between processors.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TEMP, Y and Z: </a:t>
            </a:r>
            <a:r>
              <a:rPr b="0" i="0" lang="en-US" sz="2000" u="none" cap="none" strike="noStrike">
                <a:solidFill>
                  <a:schemeClr val="dk1"/>
                </a:solidFill>
                <a:latin typeface="Calibri"/>
                <a:ea typeface="Calibri"/>
                <a:cs typeface="Calibri"/>
                <a:sym typeface="Calibri"/>
              </a:rPr>
              <a:t>temporary</a:t>
            </a:r>
            <a:r>
              <a:rPr b="1" i="0"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registers used by the processor during instruction  execution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registers, the ALU, and the interconnecting bus are  collectively referred to as the </a:t>
            </a:r>
            <a:r>
              <a:rPr b="1" i="0" lang="en-US" sz="2000" u="none" cap="none" strike="noStrike">
                <a:solidFill>
                  <a:schemeClr val="dk1"/>
                </a:solidFill>
                <a:latin typeface="Calibri"/>
                <a:ea typeface="Calibri"/>
                <a:cs typeface="Calibri"/>
                <a:sym typeface="Calibri"/>
              </a:rPr>
              <a:t>datapath.</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4" name="Google Shape;124;p17"/>
          <p:cNvSpPr txBox="1"/>
          <p:nvPr/>
        </p:nvSpPr>
        <p:spPr>
          <a:xfrm>
            <a:off x="8393112" y="5391150"/>
            <a:ext cx="3452812"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Fig : Single bus organization of datapath</a:t>
            </a:r>
            <a:endParaRPr b="0" i="0" sz="1400" u="none" cap="none" strike="noStrike">
              <a:solidFill>
                <a:srgbClr val="000000"/>
              </a:solidFill>
              <a:latin typeface="Arial"/>
              <a:ea typeface="Arial"/>
              <a:cs typeface="Arial"/>
              <a:sym typeface="Arial"/>
            </a:endParaRPr>
          </a:p>
        </p:txBody>
      </p:sp>
      <p:pic>
        <p:nvPicPr>
          <p:cNvPr descr="pngfind.com-kingpin-png-4152286 (1).png" id="125" name="Google Shape;125;p17"/>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126" name="Google Shape;126;p1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6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55" name="Google Shape;1755;p62"/>
          <p:cNvSpPr txBox="1"/>
          <p:nvPr>
            <p:ph type="title"/>
          </p:nvPr>
        </p:nvSpPr>
        <p:spPr>
          <a:xfrm>
            <a:off x="2590800" y="228600"/>
            <a:ext cx="7772400" cy="91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Control Unit Implementation</a:t>
            </a:r>
            <a:endParaRPr/>
          </a:p>
        </p:txBody>
      </p:sp>
      <p:sp>
        <p:nvSpPr>
          <p:cNvPr id="1756" name="Google Shape;1756;p62"/>
          <p:cNvSpPr txBox="1"/>
          <p:nvPr/>
        </p:nvSpPr>
        <p:spPr>
          <a:xfrm>
            <a:off x="2590800" y="1066800"/>
            <a:ext cx="1984375" cy="490537"/>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Arial"/>
                <a:ea typeface="Arial"/>
                <a:cs typeface="Arial"/>
                <a:sym typeface="Arial"/>
              </a:rPr>
              <a:t>Hardwired</a:t>
            </a:r>
            <a:endParaRPr b="0" i="0" sz="1400" u="none" cap="none" strike="noStrike">
              <a:solidFill>
                <a:srgbClr val="000000"/>
              </a:solidFill>
              <a:latin typeface="Arial"/>
              <a:ea typeface="Arial"/>
              <a:cs typeface="Arial"/>
              <a:sym typeface="Arial"/>
            </a:endParaRPr>
          </a:p>
        </p:txBody>
      </p:sp>
      <p:sp>
        <p:nvSpPr>
          <p:cNvPr id="1757" name="Google Shape;1757;p62"/>
          <p:cNvSpPr txBox="1"/>
          <p:nvPr/>
        </p:nvSpPr>
        <p:spPr>
          <a:xfrm>
            <a:off x="2590800" y="3581400"/>
            <a:ext cx="3275012" cy="490537"/>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Microprogrammed</a:t>
            </a:r>
            <a:endParaRPr b="0" i="0" sz="1400" u="none" cap="none" strike="noStrike">
              <a:solidFill>
                <a:srgbClr val="000000"/>
              </a:solidFill>
              <a:latin typeface="Arial"/>
              <a:ea typeface="Arial"/>
              <a:cs typeface="Arial"/>
              <a:sym typeface="Arial"/>
            </a:endParaRPr>
          </a:p>
        </p:txBody>
      </p:sp>
      <p:grpSp>
        <p:nvGrpSpPr>
          <p:cNvPr id="1758" name="Google Shape;1758;p62"/>
          <p:cNvGrpSpPr/>
          <p:nvPr/>
        </p:nvGrpSpPr>
        <p:grpSpPr>
          <a:xfrm>
            <a:off x="3810000" y="1628775"/>
            <a:ext cx="4729162" cy="1738312"/>
            <a:chOff x="1632" y="1104"/>
            <a:chExt cx="2979" cy="1095"/>
          </a:xfrm>
        </p:grpSpPr>
        <p:sp>
          <p:nvSpPr>
            <p:cNvPr id="1759" name="Google Shape;1759;p62"/>
            <p:cNvSpPr txBox="1"/>
            <p:nvPr/>
          </p:nvSpPr>
          <p:spPr>
            <a:xfrm>
              <a:off x="2647" y="1120"/>
              <a:ext cx="1268" cy="171"/>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0" name="Google Shape;1760;p62"/>
            <p:cNvSpPr txBox="1"/>
            <p:nvPr/>
          </p:nvSpPr>
          <p:spPr>
            <a:xfrm>
              <a:off x="2839" y="1129"/>
              <a:ext cx="936" cy="170"/>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Instruction code</a:t>
              </a:r>
              <a:endParaRPr b="0" i="0" sz="1400" u="none" cap="none" strike="noStrike">
                <a:solidFill>
                  <a:srgbClr val="000000"/>
                </a:solidFill>
                <a:latin typeface="Arial"/>
                <a:ea typeface="Arial"/>
                <a:cs typeface="Arial"/>
                <a:sym typeface="Arial"/>
              </a:endParaRPr>
            </a:p>
          </p:txBody>
        </p:sp>
        <p:sp>
          <p:nvSpPr>
            <p:cNvPr id="1761" name="Google Shape;1761;p62"/>
            <p:cNvSpPr txBox="1"/>
            <p:nvPr/>
          </p:nvSpPr>
          <p:spPr>
            <a:xfrm>
              <a:off x="2898" y="1682"/>
              <a:ext cx="892" cy="51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762" name="Google Shape;1762;p62"/>
            <p:cNvCxnSpPr/>
            <p:nvPr/>
          </p:nvCxnSpPr>
          <p:spPr>
            <a:xfrm>
              <a:off x="3098" y="1288"/>
              <a:ext cx="0" cy="388"/>
            </a:xfrm>
            <a:prstGeom prst="straightConnector1">
              <a:avLst/>
            </a:prstGeom>
            <a:noFill/>
            <a:ln cap="flat" cmpd="sng" w="25400">
              <a:solidFill>
                <a:srgbClr val="000000"/>
              </a:solidFill>
              <a:prstDash val="solid"/>
              <a:miter lim="800000"/>
              <a:headEnd len="sm" w="sm" type="none"/>
              <a:tailEnd len="med" w="med" type="stealth"/>
            </a:ln>
          </p:spPr>
        </p:cxnSp>
        <p:cxnSp>
          <p:nvCxnSpPr>
            <p:cNvPr id="1763" name="Google Shape;1763;p62"/>
            <p:cNvCxnSpPr/>
            <p:nvPr/>
          </p:nvCxnSpPr>
          <p:spPr>
            <a:xfrm>
              <a:off x="3579" y="1288"/>
              <a:ext cx="0" cy="394"/>
            </a:xfrm>
            <a:prstGeom prst="straightConnector1">
              <a:avLst/>
            </a:prstGeom>
            <a:noFill/>
            <a:ln cap="flat" cmpd="sng" w="25400">
              <a:solidFill>
                <a:srgbClr val="000000"/>
              </a:solidFill>
              <a:prstDash val="solid"/>
              <a:miter lim="800000"/>
              <a:headEnd len="sm" w="sm" type="none"/>
              <a:tailEnd len="med" w="med" type="stealth"/>
            </a:ln>
          </p:spPr>
        </p:cxnSp>
        <p:sp>
          <p:nvSpPr>
            <p:cNvPr id="1764" name="Google Shape;1764;p62"/>
            <p:cNvSpPr txBox="1"/>
            <p:nvPr/>
          </p:nvSpPr>
          <p:spPr>
            <a:xfrm>
              <a:off x="2947" y="1788"/>
              <a:ext cx="847" cy="283"/>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Combinational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Arial"/>
                <a:ea typeface="Arial"/>
                <a:cs typeface="Arial"/>
                <a:sym typeface="Arial"/>
              </a:endParaRPr>
            </a:p>
          </p:txBody>
        </p:sp>
        <p:sp>
          <p:nvSpPr>
            <p:cNvPr id="1765" name="Google Shape;1765;p62"/>
            <p:cNvSpPr txBox="1"/>
            <p:nvPr/>
          </p:nvSpPr>
          <p:spPr>
            <a:xfrm>
              <a:off x="2959" y="1902"/>
              <a:ext cx="818" cy="17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Logic Circuits</a:t>
              </a:r>
              <a:endParaRPr b="0" i="0" sz="1400" u="none" cap="none" strike="noStrike">
                <a:solidFill>
                  <a:srgbClr val="000000"/>
                </a:solidFill>
                <a:latin typeface="Arial"/>
                <a:ea typeface="Arial"/>
                <a:cs typeface="Arial"/>
                <a:sym typeface="Arial"/>
              </a:endParaRPr>
            </a:p>
          </p:txBody>
        </p:sp>
        <p:cxnSp>
          <p:nvCxnSpPr>
            <p:cNvPr id="1766" name="Google Shape;1766;p62"/>
            <p:cNvCxnSpPr/>
            <p:nvPr/>
          </p:nvCxnSpPr>
          <p:spPr>
            <a:xfrm>
              <a:off x="3798" y="1745"/>
              <a:ext cx="299" cy="0"/>
            </a:xfrm>
            <a:prstGeom prst="straightConnector1">
              <a:avLst/>
            </a:prstGeom>
            <a:noFill/>
            <a:ln cap="flat" cmpd="sng" w="25400">
              <a:solidFill>
                <a:srgbClr val="000000"/>
              </a:solidFill>
              <a:prstDash val="solid"/>
              <a:miter lim="800000"/>
              <a:headEnd len="sm" w="sm" type="none"/>
              <a:tailEnd len="med" w="med" type="stealth"/>
            </a:ln>
          </p:spPr>
        </p:cxnSp>
        <p:cxnSp>
          <p:nvCxnSpPr>
            <p:cNvPr id="1767" name="Google Shape;1767;p62"/>
            <p:cNvCxnSpPr/>
            <p:nvPr/>
          </p:nvCxnSpPr>
          <p:spPr>
            <a:xfrm>
              <a:off x="3789" y="2103"/>
              <a:ext cx="308" cy="0"/>
            </a:xfrm>
            <a:prstGeom prst="straightConnector1">
              <a:avLst/>
            </a:prstGeom>
            <a:noFill/>
            <a:ln cap="flat" cmpd="sng" w="25400">
              <a:solidFill>
                <a:srgbClr val="000000"/>
              </a:solidFill>
              <a:prstDash val="solid"/>
              <a:miter lim="800000"/>
              <a:headEnd len="sm" w="sm" type="none"/>
              <a:tailEnd len="med" w="med" type="stealth"/>
            </a:ln>
          </p:spPr>
        </p:cxnSp>
        <p:cxnSp>
          <p:nvCxnSpPr>
            <p:cNvPr id="1768" name="Google Shape;1768;p62"/>
            <p:cNvCxnSpPr/>
            <p:nvPr/>
          </p:nvCxnSpPr>
          <p:spPr>
            <a:xfrm>
              <a:off x="2390" y="1206"/>
              <a:ext cx="253" cy="0"/>
            </a:xfrm>
            <a:prstGeom prst="straightConnector1">
              <a:avLst/>
            </a:prstGeom>
            <a:noFill/>
            <a:ln cap="flat" cmpd="sng" w="25400">
              <a:solidFill>
                <a:srgbClr val="000000"/>
              </a:solidFill>
              <a:prstDash val="solid"/>
              <a:miter lim="800000"/>
              <a:headEnd len="sm" w="sm" type="none"/>
              <a:tailEnd len="med" w="med" type="stealth"/>
            </a:ln>
          </p:spPr>
        </p:cxnSp>
        <p:sp>
          <p:nvSpPr>
            <p:cNvPr id="1769" name="Google Shape;1769;p62"/>
            <p:cNvSpPr txBox="1"/>
            <p:nvPr/>
          </p:nvSpPr>
          <p:spPr>
            <a:xfrm>
              <a:off x="1899" y="1104"/>
              <a:ext cx="518" cy="17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sp>
          <p:nvSpPr>
            <p:cNvPr id="1770" name="Google Shape;1770;p62"/>
            <p:cNvSpPr txBox="1"/>
            <p:nvPr/>
          </p:nvSpPr>
          <p:spPr>
            <a:xfrm>
              <a:off x="1632" y="1776"/>
              <a:ext cx="1063" cy="288"/>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1" name="Google Shape;1771;p62"/>
            <p:cNvSpPr txBox="1"/>
            <p:nvPr/>
          </p:nvSpPr>
          <p:spPr>
            <a:xfrm>
              <a:off x="1647" y="1824"/>
              <a:ext cx="1046" cy="170"/>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Sequence Counter</a:t>
              </a:r>
              <a:endParaRPr b="0" i="0" sz="1400" u="none" cap="none" strike="noStrike">
                <a:solidFill>
                  <a:srgbClr val="000000"/>
                </a:solidFill>
                <a:latin typeface="Arial"/>
                <a:ea typeface="Arial"/>
                <a:cs typeface="Arial"/>
                <a:sym typeface="Arial"/>
              </a:endParaRPr>
            </a:p>
          </p:txBody>
        </p:sp>
        <p:cxnSp>
          <p:nvCxnSpPr>
            <p:cNvPr id="1772" name="Google Shape;1772;p62"/>
            <p:cNvCxnSpPr/>
            <p:nvPr/>
          </p:nvCxnSpPr>
          <p:spPr>
            <a:xfrm>
              <a:off x="2695" y="1920"/>
              <a:ext cx="206" cy="0"/>
            </a:xfrm>
            <a:prstGeom prst="straightConnector1">
              <a:avLst/>
            </a:prstGeom>
            <a:noFill/>
            <a:ln cap="flat" cmpd="sng" w="25400">
              <a:solidFill>
                <a:srgbClr val="000000"/>
              </a:solidFill>
              <a:prstDash val="solid"/>
              <a:miter lim="800000"/>
              <a:headEnd len="sm" w="sm" type="none"/>
              <a:tailEnd len="med" w="med" type="stealth"/>
            </a:ln>
          </p:spPr>
        </p:cxnSp>
        <p:sp>
          <p:nvSpPr>
            <p:cNvPr id="1773" name="Google Shape;1773;p62"/>
            <p:cNvSpPr txBox="1"/>
            <p:nvPr/>
          </p:nvSpPr>
          <p:spPr>
            <a:xfrm>
              <a:off x="3862" y="1767"/>
              <a:ext cx="144" cy="283"/>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74" name="Google Shape;1774;p62"/>
            <p:cNvSpPr txBox="1"/>
            <p:nvPr/>
          </p:nvSpPr>
          <p:spPr>
            <a:xfrm>
              <a:off x="4121" y="1773"/>
              <a:ext cx="490"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signals</a:t>
              </a:r>
              <a:endParaRPr b="0" i="0" sz="1400" u="none" cap="none" strike="noStrike">
                <a:solidFill>
                  <a:srgbClr val="000000"/>
                </a:solidFill>
                <a:latin typeface="Arial"/>
                <a:ea typeface="Arial"/>
                <a:cs typeface="Arial"/>
                <a:sym typeface="Arial"/>
              </a:endParaRPr>
            </a:p>
          </p:txBody>
        </p:sp>
      </p:grpSp>
      <p:grpSp>
        <p:nvGrpSpPr>
          <p:cNvPr id="1775" name="Google Shape;1775;p62"/>
          <p:cNvGrpSpPr/>
          <p:nvPr/>
        </p:nvGrpSpPr>
        <p:grpSpPr>
          <a:xfrm>
            <a:off x="2589212" y="4281487"/>
            <a:ext cx="7626350" cy="1905000"/>
            <a:chOff x="652" y="2832"/>
            <a:chExt cx="4804" cy="1200"/>
          </a:xfrm>
        </p:grpSpPr>
        <p:sp>
          <p:nvSpPr>
            <p:cNvPr id="1776" name="Google Shape;1776;p62"/>
            <p:cNvSpPr txBox="1"/>
            <p:nvPr/>
          </p:nvSpPr>
          <p:spPr>
            <a:xfrm>
              <a:off x="4966" y="3504"/>
              <a:ext cx="490"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signals</a:t>
              </a:r>
              <a:endParaRPr b="0" i="0" sz="1400" u="none" cap="none" strike="noStrike">
                <a:solidFill>
                  <a:srgbClr val="000000"/>
                </a:solidFill>
                <a:latin typeface="Arial"/>
                <a:ea typeface="Arial"/>
                <a:cs typeface="Arial"/>
                <a:sym typeface="Arial"/>
              </a:endParaRPr>
            </a:p>
          </p:txBody>
        </p:sp>
        <p:sp>
          <p:nvSpPr>
            <p:cNvPr id="1777" name="Google Shape;1777;p62"/>
            <p:cNvSpPr txBox="1"/>
            <p:nvPr/>
          </p:nvSpPr>
          <p:spPr>
            <a:xfrm>
              <a:off x="2482" y="3425"/>
              <a:ext cx="35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8" name="Google Shape;1778;p62"/>
            <p:cNvSpPr txBox="1"/>
            <p:nvPr/>
          </p:nvSpPr>
          <p:spPr>
            <a:xfrm>
              <a:off x="1550" y="3425"/>
              <a:ext cx="78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779" name="Google Shape;1779;p62"/>
            <p:cNvCxnSpPr/>
            <p:nvPr/>
          </p:nvCxnSpPr>
          <p:spPr>
            <a:xfrm>
              <a:off x="1680" y="3093"/>
              <a:ext cx="0" cy="335"/>
            </a:xfrm>
            <a:prstGeom prst="straightConnector1">
              <a:avLst/>
            </a:prstGeom>
            <a:noFill/>
            <a:ln cap="flat" cmpd="sng" w="25400">
              <a:solidFill>
                <a:srgbClr val="000000"/>
              </a:solidFill>
              <a:prstDash val="solid"/>
              <a:miter lim="800000"/>
              <a:headEnd len="sm" w="sm" type="none"/>
              <a:tailEnd len="med" w="med" type="stealth"/>
            </a:ln>
          </p:spPr>
        </p:cxnSp>
        <p:cxnSp>
          <p:nvCxnSpPr>
            <p:cNvPr id="1780" name="Google Shape;1780;p62"/>
            <p:cNvCxnSpPr/>
            <p:nvPr/>
          </p:nvCxnSpPr>
          <p:spPr>
            <a:xfrm>
              <a:off x="2213" y="3091"/>
              <a:ext cx="0" cy="331"/>
            </a:xfrm>
            <a:prstGeom prst="straightConnector1">
              <a:avLst/>
            </a:prstGeom>
            <a:noFill/>
            <a:ln cap="flat" cmpd="sng" w="25400">
              <a:solidFill>
                <a:srgbClr val="000000"/>
              </a:solidFill>
              <a:prstDash val="solid"/>
              <a:miter lim="800000"/>
              <a:headEnd len="sm" w="sm" type="none"/>
              <a:tailEnd len="med" w="med" type="stealth"/>
            </a:ln>
          </p:spPr>
        </p:cxnSp>
        <p:sp>
          <p:nvSpPr>
            <p:cNvPr id="1781" name="Google Shape;1781;p62"/>
            <p:cNvSpPr txBox="1"/>
            <p:nvPr/>
          </p:nvSpPr>
          <p:spPr>
            <a:xfrm>
              <a:off x="1536" y="3456"/>
              <a:ext cx="786" cy="169"/>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Next Address</a:t>
              </a:r>
              <a:endParaRPr b="0" i="0" sz="1400" u="none" cap="none" strike="noStrike">
                <a:solidFill>
                  <a:srgbClr val="000000"/>
                </a:solidFill>
                <a:latin typeface="Arial"/>
                <a:ea typeface="Arial"/>
                <a:cs typeface="Arial"/>
                <a:sym typeface="Arial"/>
              </a:endParaRPr>
            </a:p>
          </p:txBody>
        </p:sp>
        <p:sp>
          <p:nvSpPr>
            <p:cNvPr id="1782" name="Google Shape;1782;p62"/>
            <p:cNvSpPr txBox="1"/>
            <p:nvPr/>
          </p:nvSpPr>
          <p:spPr>
            <a:xfrm>
              <a:off x="1595" y="3558"/>
              <a:ext cx="713"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Generator</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(sequencer)</a:t>
              </a:r>
              <a:endParaRPr b="0" i="0" sz="1400" u="none" cap="none" strike="noStrike">
                <a:solidFill>
                  <a:srgbClr val="000000"/>
                </a:solidFill>
                <a:latin typeface="Arial"/>
                <a:ea typeface="Arial"/>
                <a:cs typeface="Arial"/>
                <a:sym typeface="Arial"/>
              </a:endParaRPr>
            </a:p>
          </p:txBody>
        </p:sp>
        <p:sp>
          <p:nvSpPr>
            <p:cNvPr id="1783" name="Google Shape;1783;p62"/>
            <p:cNvSpPr txBox="1"/>
            <p:nvPr/>
          </p:nvSpPr>
          <p:spPr>
            <a:xfrm>
              <a:off x="2493" y="3558"/>
              <a:ext cx="339" cy="283"/>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CAR</a:t>
              </a:r>
              <a:endParaRPr b="0" i="0" sz="1400" u="none" cap="none" strike="noStrike">
                <a:solidFill>
                  <a:srgbClr val="000000"/>
                </a:solidFill>
                <a:latin typeface="Arial"/>
                <a:ea typeface="Arial"/>
                <a:cs typeface="Arial"/>
                <a:sym typeface="Arial"/>
              </a:endParaRPr>
            </a:p>
          </p:txBody>
        </p:sp>
        <p:sp>
          <p:nvSpPr>
            <p:cNvPr id="1784" name="Google Shape;1784;p62"/>
            <p:cNvSpPr txBox="1"/>
            <p:nvPr/>
          </p:nvSpPr>
          <p:spPr>
            <a:xfrm>
              <a:off x="3000" y="3423"/>
              <a:ext cx="60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5" name="Google Shape;1785;p62"/>
            <p:cNvSpPr txBox="1"/>
            <p:nvPr/>
          </p:nvSpPr>
          <p:spPr>
            <a:xfrm>
              <a:off x="3069" y="3510"/>
              <a:ext cx="518"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cxnSp>
          <p:nvCxnSpPr>
            <p:cNvPr id="1786" name="Google Shape;1786;p62"/>
            <p:cNvCxnSpPr/>
            <p:nvPr/>
          </p:nvCxnSpPr>
          <p:spPr>
            <a:xfrm>
              <a:off x="2327" y="3638"/>
              <a:ext cx="157" cy="0"/>
            </a:xfrm>
            <a:prstGeom prst="straightConnector1">
              <a:avLst/>
            </a:prstGeom>
            <a:noFill/>
            <a:ln cap="flat" cmpd="sng" w="25400">
              <a:solidFill>
                <a:srgbClr val="000000"/>
              </a:solidFill>
              <a:prstDash val="solid"/>
              <a:miter lim="800000"/>
              <a:headEnd len="sm" w="sm" type="none"/>
              <a:tailEnd len="med" w="med" type="stealth"/>
            </a:ln>
          </p:spPr>
        </p:cxnSp>
        <p:sp>
          <p:nvSpPr>
            <p:cNvPr id="1787" name="Google Shape;1787;p62"/>
            <p:cNvSpPr txBox="1"/>
            <p:nvPr/>
          </p:nvSpPr>
          <p:spPr>
            <a:xfrm>
              <a:off x="3759" y="3425"/>
              <a:ext cx="314"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8" name="Google Shape;1788;p62"/>
            <p:cNvSpPr txBox="1"/>
            <p:nvPr/>
          </p:nvSpPr>
          <p:spPr>
            <a:xfrm>
              <a:off x="3744" y="3552"/>
              <a:ext cx="342" cy="17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CDR</a:t>
              </a:r>
              <a:endParaRPr b="0" i="0" sz="1400" u="none" cap="none" strike="noStrike">
                <a:solidFill>
                  <a:srgbClr val="000000"/>
                </a:solidFill>
                <a:latin typeface="Arial"/>
                <a:ea typeface="Arial"/>
                <a:cs typeface="Arial"/>
                <a:sym typeface="Arial"/>
              </a:endParaRPr>
            </a:p>
          </p:txBody>
        </p:sp>
        <p:cxnSp>
          <p:nvCxnSpPr>
            <p:cNvPr id="1789" name="Google Shape;1789;p62"/>
            <p:cNvCxnSpPr/>
            <p:nvPr/>
          </p:nvCxnSpPr>
          <p:spPr>
            <a:xfrm>
              <a:off x="3600" y="3635"/>
              <a:ext cx="168" cy="0"/>
            </a:xfrm>
            <a:prstGeom prst="straightConnector1">
              <a:avLst/>
            </a:prstGeom>
            <a:noFill/>
            <a:ln cap="flat" cmpd="sng" w="25400">
              <a:solidFill>
                <a:srgbClr val="000000"/>
              </a:solidFill>
              <a:prstDash val="solid"/>
              <a:miter lim="800000"/>
              <a:headEnd len="sm" w="sm" type="none"/>
              <a:tailEnd len="med" w="med" type="stealth"/>
            </a:ln>
          </p:spPr>
        </p:cxnSp>
        <p:sp>
          <p:nvSpPr>
            <p:cNvPr id="1790" name="Google Shape;1790;p62"/>
            <p:cNvSpPr txBox="1"/>
            <p:nvPr/>
          </p:nvSpPr>
          <p:spPr>
            <a:xfrm>
              <a:off x="4221" y="3504"/>
              <a:ext cx="596"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Decoding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Circuit</a:t>
              </a:r>
              <a:endParaRPr b="0" i="0" sz="1400" u="none" cap="none" strike="noStrike">
                <a:solidFill>
                  <a:srgbClr val="000000"/>
                </a:solidFill>
                <a:latin typeface="Arial"/>
                <a:ea typeface="Arial"/>
                <a:cs typeface="Arial"/>
                <a:sym typeface="Arial"/>
              </a:endParaRPr>
            </a:p>
          </p:txBody>
        </p:sp>
        <p:cxnSp>
          <p:nvCxnSpPr>
            <p:cNvPr id="1791" name="Google Shape;1791;p62"/>
            <p:cNvCxnSpPr/>
            <p:nvPr/>
          </p:nvCxnSpPr>
          <p:spPr>
            <a:xfrm rot="10800000">
              <a:off x="2016" y="3866"/>
              <a:ext cx="0" cy="166"/>
            </a:xfrm>
            <a:prstGeom prst="straightConnector1">
              <a:avLst/>
            </a:prstGeom>
            <a:noFill/>
            <a:ln cap="flat" cmpd="sng" w="25400">
              <a:solidFill>
                <a:srgbClr val="000000"/>
              </a:solidFill>
              <a:prstDash val="solid"/>
              <a:miter lim="800000"/>
              <a:headEnd len="sm" w="sm" type="none"/>
              <a:tailEnd len="med" w="med" type="stealth"/>
            </a:ln>
          </p:spPr>
        </p:cxnSp>
        <p:cxnSp>
          <p:nvCxnSpPr>
            <p:cNvPr id="1792" name="Google Shape;1792;p62"/>
            <p:cNvCxnSpPr/>
            <p:nvPr/>
          </p:nvCxnSpPr>
          <p:spPr>
            <a:xfrm>
              <a:off x="2016" y="4032"/>
              <a:ext cx="2160" cy="0"/>
            </a:xfrm>
            <a:prstGeom prst="straightConnector1">
              <a:avLst/>
            </a:prstGeom>
            <a:noFill/>
            <a:ln cap="flat" cmpd="sng" w="25400">
              <a:solidFill>
                <a:srgbClr val="000000"/>
              </a:solidFill>
              <a:prstDash val="solid"/>
              <a:miter lim="800000"/>
              <a:headEnd len="sm" w="sm" type="none"/>
              <a:tailEnd len="sm" w="sm" type="none"/>
            </a:ln>
          </p:spPr>
        </p:cxnSp>
        <p:cxnSp>
          <p:nvCxnSpPr>
            <p:cNvPr id="1793" name="Google Shape;1793;p62"/>
            <p:cNvCxnSpPr/>
            <p:nvPr/>
          </p:nvCxnSpPr>
          <p:spPr>
            <a:xfrm>
              <a:off x="4176" y="3792"/>
              <a:ext cx="0" cy="240"/>
            </a:xfrm>
            <a:prstGeom prst="straightConnector1">
              <a:avLst/>
            </a:prstGeom>
            <a:noFill/>
            <a:ln cap="flat" cmpd="sng" w="25400">
              <a:solidFill>
                <a:srgbClr val="000000"/>
              </a:solidFill>
              <a:prstDash val="solid"/>
              <a:miter lim="800000"/>
              <a:headEnd len="sm" w="sm" type="none"/>
              <a:tailEnd len="sm" w="sm" type="none"/>
            </a:ln>
          </p:spPr>
        </p:cxnSp>
        <p:cxnSp>
          <p:nvCxnSpPr>
            <p:cNvPr id="1794" name="Google Shape;1794;p62"/>
            <p:cNvCxnSpPr/>
            <p:nvPr/>
          </p:nvCxnSpPr>
          <p:spPr>
            <a:xfrm>
              <a:off x="4808" y="3485"/>
              <a:ext cx="180" cy="0"/>
            </a:xfrm>
            <a:prstGeom prst="straightConnector1">
              <a:avLst/>
            </a:prstGeom>
            <a:noFill/>
            <a:ln cap="flat" cmpd="sng" w="25400">
              <a:solidFill>
                <a:srgbClr val="000000"/>
              </a:solidFill>
              <a:prstDash val="solid"/>
              <a:miter lim="800000"/>
              <a:headEnd len="sm" w="sm" type="none"/>
              <a:tailEnd len="med" w="med" type="stealth"/>
            </a:ln>
          </p:spPr>
        </p:cxnSp>
        <p:cxnSp>
          <p:nvCxnSpPr>
            <p:cNvPr id="1795" name="Google Shape;1795;p62"/>
            <p:cNvCxnSpPr/>
            <p:nvPr/>
          </p:nvCxnSpPr>
          <p:spPr>
            <a:xfrm>
              <a:off x="4800" y="3792"/>
              <a:ext cx="168" cy="0"/>
            </a:xfrm>
            <a:prstGeom prst="straightConnector1">
              <a:avLst/>
            </a:prstGeom>
            <a:noFill/>
            <a:ln cap="flat" cmpd="sng" w="25400">
              <a:solidFill>
                <a:srgbClr val="000000"/>
              </a:solidFill>
              <a:prstDash val="solid"/>
              <a:miter lim="800000"/>
              <a:headEnd len="sm" w="sm" type="none"/>
              <a:tailEnd len="med" w="med" type="stealth"/>
            </a:ln>
          </p:spPr>
        </p:cxnSp>
        <p:sp>
          <p:nvSpPr>
            <p:cNvPr id="1796" name="Google Shape;1796;p62"/>
            <p:cNvSpPr txBox="1"/>
            <p:nvPr/>
          </p:nvSpPr>
          <p:spPr>
            <a:xfrm>
              <a:off x="652" y="2928"/>
              <a:ext cx="518" cy="17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cxnSp>
          <p:nvCxnSpPr>
            <p:cNvPr id="1797" name="Google Shape;1797;p62"/>
            <p:cNvCxnSpPr/>
            <p:nvPr/>
          </p:nvCxnSpPr>
          <p:spPr>
            <a:xfrm>
              <a:off x="1132" y="3024"/>
              <a:ext cx="253" cy="0"/>
            </a:xfrm>
            <a:prstGeom prst="straightConnector1">
              <a:avLst/>
            </a:prstGeom>
            <a:noFill/>
            <a:ln cap="flat" cmpd="sng" w="25400">
              <a:solidFill>
                <a:srgbClr val="000000"/>
              </a:solidFill>
              <a:prstDash val="solid"/>
              <a:miter lim="800000"/>
              <a:headEnd len="sm" w="sm" type="none"/>
              <a:tailEnd len="med" w="med" type="stealth"/>
            </a:ln>
          </p:spPr>
        </p:cxnSp>
        <p:cxnSp>
          <p:nvCxnSpPr>
            <p:cNvPr id="1798" name="Google Shape;1798;p62"/>
            <p:cNvCxnSpPr/>
            <p:nvPr/>
          </p:nvCxnSpPr>
          <p:spPr>
            <a:xfrm>
              <a:off x="4080" y="3792"/>
              <a:ext cx="96" cy="0"/>
            </a:xfrm>
            <a:prstGeom prst="straightConnector1">
              <a:avLst/>
            </a:prstGeom>
            <a:noFill/>
            <a:ln cap="flat" cmpd="sng" w="19050">
              <a:solidFill>
                <a:schemeClr val="dk1"/>
              </a:solidFill>
              <a:prstDash val="solid"/>
              <a:miter lim="800000"/>
              <a:headEnd len="sm" w="sm" type="none"/>
              <a:tailEnd len="sm" w="sm" type="none"/>
            </a:ln>
          </p:spPr>
        </p:cxnSp>
        <p:cxnSp>
          <p:nvCxnSpPr>
            <p:cNvPr id="1799" name="Google Shape;1799;p62"/>
            <p:cNvCxnSpPr/>
            <p:nvPr/>
          </p:nvCxnSpPr>
          <p:spPr>
            <a:xfrm>
              <a:off x="4080" y="3648"/>
              <a:ext cx="168" cy="0"/>
            </a:xfrm>
            <a:prstGeom prst="straightConnector1">
              <a:avLst/>
            </a:prstGeom>
            <a:noFill/>
            <a:ln cap="flat" cmpd="sng" w="25400">
              <a:solidFill>
                <a:srgbClr val="000000"/>
              </a:solidFill>
              <a:prstDash val="solid"/>
              <a:miter lim="800000"/>
              <a:headEnd len="sm" w="sm" type="none"/>
              <a:tailEnd len="med" w="med" type="stealth"/>
            </a:ln>
          </p:spPr>
        </p:cxnSp>
        <p:sp>
          <p:nvSpPr>
            <p:cNvPr id="1800" name="Google Shape;1800;p62"/>
            <p:cNvSpPr txBox="1"/>
            <p:nvPr/>
          </p:nvSpPr>
          <p:spPr>
            <a:xfrm>
              <a:off x="4248" y="3408"/>
              <a:ext cx="552" cy="465"/>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1" name="Google Shape;1801;p62"/>
            <p:cNvSpPr txBox="1"/>
            <p:nvPr/>
          </p:nvSpPr>
          <p:spPr>
            <a:xfrm>
              <a:off x="4825" y="3462"/>
              <a:ext cx="144" cy="283"/>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02" name="Google Shape;1802;p62"/>
            <p:cNvSpPr txBox="1"/>
            <p:nvPr/>
          </p:nvSpPr>
          <p:spPr>
            <a:xfrm>
              <a:off x="3456" y="2832"/>
              <a:ext cx="1728" cy="282"/>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CAR: Control Address Register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CDR: Control Data Register</a:t>
              </a:r>
              <a:endParaRPr b="0" i="0" sz="1400" u="none" cap="none" strike="noStrike">
                <a:solidFill>
                  <a:srgbClr val="000000"/>
                </a:solidFill>
                <a:latin typeface="Arial"/>
                <a:ea typeface="Arial"/>
                <a:cs typeface="Arial"/>
                <a:sym typeface="Arial"/>
              </a:endParaRPr>
            </a:p>
          </p:txBody>
        </p:sp>
        <p:sp>
          <p:nvSpPr>
            <p:cNvPr id="1803" name="Google Shape;1803;p62"/>
            <p:cNvSpPr txBox="1"/>
            <p:nvPr/>
          </p:nvSpPr>
          <p:spPr>
            <a:xfrm>
              <a:off x="1372" y="2919"/>
              <a:ext cx="1268" cy="171"/>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4" name="Google Shape;1804;p62"/>
            <p:cNvSpPr txBox="1"/>
            <p:nvPr/>
          </p:nvSpPr>
          <p:spPr>
            <a:xfrm>
              <a:off x="1564" y="2928"/>
              <a:ext cx="936" cy="170"/>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Instruction code</a:t>
              </a:r>
              <a:endParaRPr b="0" i="0" sz="1400" u="none" cap="none" strike="noStrike">
                <a:solidFill>
                  <a:srgbClr val="000000"/>
                </a:solidFill>
                <a:latin typeface="Arial"/>
                <a:ea typeface="Arial"/>
                <a:cs typeface="Arial"/>
                <a:sym typeface="Arial"/>
              </a:endParaRPr>
            </a:p>
          </p:txBody>
        </p:sp>
        <p:cxnSp>
          <p:nvCxnSpPr>
            <p:cNvPr id="1805" name="Google Shape;1805;p62"/>
            <p:cNvCxnSpPr/>
            <p:nvPr/>
          </p:nvCxnSpPr>
          <p:spPr>
            <a:xfrm>
              <a:off x="2832" y="3648"/>
              <a:ext cx="168" cy="0"/>
            </a:xfrm>
            <a:prstGeom prst="straightConnector1">
              <a:avLst/>
            </a:prstGeom>
            <a:noFill/>
            <a:ln cap="flat" cmpd="sng" w="25400">
              <a:solidFill>
                <a:srgbClr val="000000"/>
              </a:solidFill>
              <a:prstDash val="solid"/>
              <a:miter lim="800000"/>
              <a:headEnd len="sm" w="sm" type="none"/>
              <a:tailEnd len="med" w="med" type="stealth"/>
            </a:ln>
          </p:spPr>
        </p:cxnSp>
      </p:grpSp>
      <p:pic>
        <p:nvPicPr>
          <p:cNvPr descr="pngfind.com-kingpin-png-4152286 (1).png" id="1806" name="Google Shape;1806;p62"/>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sp>
        <p:nvSpPr>
          <p:cNvPr id="1811" name="Google Shape;1811;p6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12" name="Google Shape;1812;p63"/>
          <p:cNvSpPr txBox="1"/>
          <p:nvPr>
            <p:ph type="title"/>
          </p:nvPr>
        </p:nvSpPr>
        <p:spPr>
          <a:xfrm>
            <a:off x="1981200" y="-762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Control Memory</a:t>
            </a:r>
            <a:endParaRPr/>
          </a:p>
        </p:txBody>
      </p:sp>
      <p:sp>
        <p:nvSpPr>
          <p:cNvPr id="1813" name="Google Shape;1813;p63"/>
          <p:cNvSpPr txBox="1"/>
          <p:nvPr>
            <p:ph idx="1" type="body"/>
          </p:nvPr>
        </p:nvSpPr>
        <p:spPr>
          <a:xfrm>
            <a:off x="1981200" y="960437"/>
            <a:ext cx="8229600" cy="4144962"/>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Read-only memory (ROM)</a:t>
            </a:r>
            <a:endParaRPr/>
          </a:p>
          <a:p>
            <a:pPr indent="-228600" lvl="0" marL="22860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Content of word in ROM at given address specifies microinstruction</a:t>
            </a:r>
            <a:endParaRPr/>
          </a:p>
          <a:p>
            <a:pPr indent="-228600" lvl="0" marL="22860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Each computer instruction initiates series of microinstructions (microprogram) in control memory</a:t>
            </a:r>
            <a:endParaRPr/>
          </a:p>
          <a:p>
            <a:pPr indent="-228600" lvl="0" marL="22860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These microinstructions generate microoperations to</a:t>
            </a:r>
            <a:endParaRPr/>
          </a:p>
          <a:p>
            <a:pPr indent="-228600" lvl="1" marL="685800" rtl="0" algn="just">
              <a:lnSpc>
                <a:spcPct val="90000"/>
              </a:lnSpc>
              <a:spcBef>
                <a:spcPts val="5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Fetch instruction from main memory</a:t>
            </a:r>
            <a:endParaRPr/>
          </a:p>
          <a:p>
            <a:pPr indent="-228600" lvl="1" marL="685800" rtl="0" algn="just">
              <a:lnSpc>
                <a:spcPct val="90000"/>
              </a:lnSpc>
              <a:spcBef>
                <a:spcPts val="5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Evaluate effective address</a:t>
            </a:r>
            <a:endParaRPr/>
          </a:p>
          <a:p>
            <a:pPr indent="-228600" lvl="1" marL="685800" rtl="0" algn="just">
              <a:lnSpc>
                <a:spcPct val="90000"/>
              </a:lnSpc>
              <a:spcBef>
                <a:spcPts val="5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Execute operation specified by instruction</a:t>
            </a:r>
            <a:endParaRPr/>
          </a:p>
          <a:p>
            <a:pPr indent="-228600" lvl="1" marL="685800" rtl="0" algn="just">
              <a:lnSpc>
                <a:spcPct val="90000"/>
              </a:lnSpc>
              <a:spcBef>
                <a:spcPts val="5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Return control to fetch phase for next instruction</a:t>
            </a:r>
            <a:endParaRPr/>
          </a:p>
        </p:txBody>
      </p:sp>
      <p:sp>
        <p:nvSpPr>
          <p:cNvPr id="1814" name="Google Shape;1814;p63"/>
          <p:cNvSpPr txBox="1"/>
          <p:nvPr/>
        </p:nvSpPr>
        <p:spPr>
          <a:xfrm>
            <a:off x="5029200" y="4800600"/>
            <a:ext cx="1828800" cy="12192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815" name="Google Shape;1815;p63"/>
          <p:cNvCxnSpPr/>
          <p:nvPr/>
        </p:nvCxnSpPr>
        <p:spPr>
          <a:xfrm>
            <a:off x="4267200" y="5334000"/>
            <a:ext cx="762000" cy="0"/>
          </a:xfrm>
          <a:prstGeom prst="straightConnector1">
            <a:avLst/>
          </a:prstGeom>
          <a:noFill/>
          <a:ln cap="flat" cmpd="sng" w="19050">
            <a:solidFill>
              <a:schemeClr val="dk1"/>
            </a:solidFill>
            <a:prstDash val="solid"/>
            <a:miter lim="800000"/>
            <a:headEnd len="sm" w="sm" type="none"/>
            <a:tailEnd len="med" w="med" type="triangle"/>
          </a:ln>
        </p:spPr>
      </p:cxnSp>
      <p:cxnSp>
        <p:nvCxnSpPr>
          <p:cNvPr id="1816" name="Google Shape;1816;p63"/>
          <p:cNvCxnSpPr/>
          <p:nvPr/>
        </p:nvCxnSpPr>
        <p:spPr>
          <a:xfrm>
            <a:off x="6858000" y="5334000"/>
            <a:ext cx="609600" cy="0"/>
          </a:xfrm>
          <a:prstGeom prst="straightConnector1">
            <a:avLst/>
          </a:prstGeom>
          <a:noFill/>
          <a:ln cap="flat" cmpd="sng" w="19050">
            <a:solidFill>
              <a:schemeClr val="dk1"/>
            </a:solidFill>
            <a:prstDash val="solid"/>
            <a:miter lim="800000"/>
            <a:headEnd len="sm" w="sm" type="none"/>
            <a:tailEnd len="med" w="med" type="triangle"/>
          </a:ln>
        </p:spPr>
      </p:cxnSp>
      <p:sp>
        <p:nvSpPr>
          <p:cNvPr id="1817" name="Google Shape;1817;p63"/>
          <p:cNvSpPr txBox="1"/>
          <p:nvPr/>
        </p:nvSpPr>
        <p:spPr>
          <a:xfrm>
            <a:off x="5181600" y="4800600"/>
            <a:ext cx="1447800"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Control memory (ROM)</a:t>
            </a:r>
            <a:endParaRPr b="0" i="0" sz="1400" u="none" cap="none" strike="noStrike">
              <a:solidFill>
                <a:srgbClr val="000000"/>
              </a:solidFill>
              <a:latin typeface="Arial"/>
              <a:ea typeface="Arial"/>
              <a:cs typeface="Arial"/>
              <a:sym typeface="Arial"/>
            </a:endParaRPr>
          </a:p>
        </p:txBody>
      </p:sp>
      <p:sp>
        <p:nvSpPr>
          <p:cNvPr id="1818" name="Google Shape;1818;p63"/>
          <p:cNvSpPr txBox="1"/>
          <p:nvPr/>
        </p:nvSpPr>
        <p:spPr>
          <a:xfrm>
            <a:off x="7467600" y="4968875"/>
            <a:ext cx="2590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Control word (microinstruction)</a:t>
            </a:r>
            <a:endParaRPr b="0" i="0" sz="1400" u="none" cap="none" strike="noStrike">
              <a:solidFill>
                <a:srgbClr val="000000"/>
              </a:solidFill>
              <a:latin typeface="Arial"/>
              <a:ea typeface="Arial"/>
              <a:cs typeface="Arial"/>
              <a:sym typeface="Arial"/>
            </a:endParaRPr>
          </a:p>
        </p:txBody>
      </p:sp>
      <p:sp>
        <p:nvSpPr>
          <p:cNvPr id="1819" name="Google Shape;1819;p63"/>
          <p:cNvSpPr txBox="1"/>
          <p:nvPr/>
        </p:nvSpPr>
        <p:spPr>
          <a:xfrm>
            <a:off x="2971800" y="5029200"/>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Address</a:t>
            </a:r>
            <a:endParaRPr b="0" i="0" sz="1400" u="none" cap="none" strike="noStrike">
              <a:solidFill>
                <a:srgbClr val="000000"/>
              </a:solidFill>
              <a:latin typeface="Arial"/>
              <a:ea typeface="Arial"/>
              <a:cs typeface="Arial"/>
              <a:sym typeface="Arial"/>
            </a:endParaRPr>
          </a:p>
        </p:txBody>
      </p:sp>
      <p:pic>
        <p:nvPicPr>
          <p:cNvPr descr="pngfind.com-kingpin-png-4152286 (1).png" id="1820" name="Google Shape;1820;p6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6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26" name="Google Shape;1826;p64"/>
          <p:cNvSpPr txBox="1"/>
          <p:nvPr>
            <p:ph idx="1" type="body"/>
          </p:nvPr>
        </p:nvSpPr>
        <p:spPr>
          <a:xfrm>
            <a:off x="1195387" y="1981200"/>
            <a:ext cx="9244012" cy="4191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Control memory</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Contains microprograms (set of microinstructions)</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Microinstruction contains </a:t>
            </a:r>
            <a:endParaRPr/>
          </a:p>
          <a:p>
            <a:pPr indent="-228600" lvl="2" marL="1143000" rtl="0" algn="just">
              <a:lnSpc>
                <a:spcPct val="90000"/>
              </a:lnSpc>
              <a:spcBef>
                <a:spcPts val="5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Bits initiate microoperations</a:t>
            </a:r>
            <a:endParaRPr/>
          </a:p>
          <a:p>
            <a:pPr indent="-228600" lvl="2" marL="1143000" rtl="0" algn="just">
              <a:lnSpc>
                <a:spcPct val="90000"/>
              </a:lnSpc>
              <a:spcBef>
                <a:spcPts val="5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Bits determine address of next microinstruction</a:t>
            </a:r>
            <a:endParaRPr/>
          </a:p>
          <a:p>
            <a:pPr indent="-228600" lvl="0" marL="22860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Control address register (CAR)</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Specifies address of next microinstruction</a:t>
            </a:r>
            <a:endParaRPr/>
          </a:p>
        </p:txBody>
      </p:sp>
      <p:sp>
        <p:nvSpPr>
          <p:cNvPr id="1827" name="Google Shape;1827;p64"/>
          <p:cNvSpPr txBox="1"/>
          <p:nvPr>
            <p:ph type="title"/>
          </p:nvPr>
        </p:nvSpPr>
        <p:spPr>
          <a:xfrm>
            <a:off x="2590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Microprogrammed Control Organization</a:t>
            </a:r>
            <a:endParaRPr/>
          </a:p>
        </p:txBody>
      </p:sp>
      <p:grpSp>
        <p:nvGrpSpPr>
          <p:cNvPr id="1828" name="Google Shape;1828;p64"/>
          <p:cNvGrpSpPr/>
          <p:nvPr/>
        </p:nvGrpSpPr>
        <p:grpSpPr>
          <a:xfrm>
            <a:off x="2814637" y="1485900"/>
            <a:ext cx="6373812" cy="1257300"/>
            <a:chOff x="601" y="1800"/>
            <a:chExt cx="4015" cy="792"/>
          </a:xfrm>
        </p:grpSpPr>
        <p:sp>
          <p:nvSpPr>
            <p:cNvPr id="1829" name="Google Shape;1829;p64"/>
            <p:cNvSpPr txBox="1"/>
            <p:nvPr/>
          </p:nvSpPr>
          <p:spPr>
            <a:xfrm>
              <a:off x="4126" y="1920"/>
              <a:ext cx="490"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word</a:t>
              </a:r>
              <a:endParaRPr b="0" i="0" sz="1400" u="none" cap="none" strike="noStrike">
                <a:solidFill>
                  <a:srgbClr val="000000"/>
                </a:solidFill>
                <a:latin typeface="Arial"/>
                <a:ea typeface="Arial"/>
                <a:cs typeface="Arial"/>
                <a:sym typeface="Arial"/>
              </a:endParaRPr>
            </a:p>
          </p:txBody>
        </p:sp>
        <p:sp>
          <p:nvSpPr>
            <p:cNvPr id="1830" name="Google Shape;1830;p64"/>
            <p:cNvSpPr txBox="1"/>
            <p:nvPr/>
          </p:nvSpPr>
          <p:spPr>
            <a:xfrm>
              <a:off x="2357" y="1841"/>
              <a:ext cx="35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1" name="Google Shape;1831;p64"/>
            <p:cNvSpPr txBox="1"/>
            <p:nvPr/>
          </p:nvSpPr>
          <p:spPr>
            <a:xfrm>
              <a:off x="1425" y="1841"/>
              <a:ext cx="78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832" name="Google Shape;1832;p64"/>
            <p:cNvCxnSpPr/>
            <p:nvPr/>
          </p:nvCxnSpPr>
          <p:spPr>
            <a:xfrm rot="10800000">
              <a:off x="1272" y="1800"/>
              <a:ext cx="0" cy="335"/>
            </a:xfrm>
            <a:prstGeom prst="straightConnector1">
              <a:avLst/>
            </a:prstGeom>
            <a:noFill/>
            <a:ln cap="flat" cmpd="sng" w="25400">
              <a:solidFill>
                <a:srgbClr val="000000"/>
              </a:solidFill>
              <a:prstDash val="solid"/>
              <a:miter lim="800000"/>
              <a:headEnd len="sm" w="sm" type="none"/>
              <a:tailEnd len="med" w="med" type="stealth"/>
            </a:ln>
          </p:spPr>
        </p:cxnSp>
        <p:sp>
          <p:nvSpPr>
            <p:cNvPr id="1833" name="Google Shape;1833;p64"/>
            <p:cNvSpPr txBox="1"/>
            <p:nvPr/>
          </p:nvSpPr>
          <p:spPr>
            <a:xfrm>
              <a:off x="1411" y="1872"/>
              <a:ext cx="786" cy="169"/>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Next Address</a:t>
              </a:r>
              <a:endParaRPr b="0" i="0" sz="1400" u="none" cap="none" strike="noStrike">
                <a:solidFill>
                  <a:srgbClr val="000000"/>
                </a:solidFill>
                <a:latin typeface="Arial"/>
                <a:ea typeface="Arial"/>
                <a:cs typeface="Arial"/>
                <a:sym typeface="Arial"/>
              </a:endParaRPr>
            </a:p>
          </p:txBody>
        </p:sp>
        <p:sp>
          <p:nvSpPr>
            <p:cNvPr id="1834" name="Google Shape;1834;p64"/>
            <p:cNvSpPr txBox="1"/>
            <p:nvPr/>
          </p:nvSpPr>
          <p:spPr>
            <a:xfrm>
              <a:off x="1470" y="1974"/>
              <a:ext cx="713"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Generator</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(sequencer)</a:t>
              </a:r>
              <a:endParaRPr b="0" i="0" sz="1400" u="none" cap="none" strike="noStrike">
                <a:solidFill>
                  <a:srgbClr val="000000"/>
                </a:solidFill>
                <a:latin typeface="Arial"/>
                <a:ea typeface="Arial"/>
                <a:cs typeface="Arial"/>
                <a:sym typeface="Arial"/>
              </a:endParaRPr>
            </a:p>
          </p:txBody>
        </p:sp>
        <p:sp>
          <p:nvSpPr>
            <p:cNvPr id="1835" name="Google Shape;1835;p64"/>
            <p:cNvSpPr txBox="1"/>
            <p:nvPr/>
          </p:nvSpPr>
          <p:spPr>
            <a:xfrm>
              <a:off x="2368" y="1974"/>
              <a:ext cx="339" cy="283"/>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CAR</a:t>
              </a:r>
              <a:endParaRPr b="0" i="0" sz="1400" u="none" cap="none" strike="noStrike">
                <a:solidFill>
                  <a:srgbClr val="000000"/>
                </a:solidFill>
                <a:latin typeface="Arial"/>
                <a:ea typeface="Arial"/>
                <a:cs typeface="Arial"/>
                <a:sym typeface="Arial"/>
              </a:endParaRPr>
            </a:p>
          </p:txBody>
        </p:sp>
        <p:sp>
          <p:nvSpPr>
            <p:cNvPr id="1836" name="Google Shape;1836;p64"/>
            <p:cNvSpPr txBox="1"/>
            <p:nvPr/>
          </p:nvSpPr>
          <p:spPr>
            <a:xfrm>
              <a:off x="2875" y="1839"/>
              <a:ext cx="60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7" name="Google Shape;1837;p64"/>
            <p:cNvSpPr txBox="1"/>
            <p:nvPr/>
          </p:nvSpPr>
          <p:spPr>
            <a:xfrm>
              <a:off x="2940" y="1872"/>
              <a:ext cx="518" cy="397"/>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(ROM)</a:t>
              </a:r>
              <a:endParaRPr b="0" i="0" sz="1400" u="none" cap="none" strike="noStrike">
                <a:solidFill>
                  <a:srgbClr val="000000"/>
                </a:solidFill>
                <a:latin typeface="Arial"/>
                <a:ea typeface="Arial"/>
                <a:cs typeface="Arial"/>
                <a:sym typeface="Arial"/>
              </a:endParaRPr>
            </a:p>
          </p:txBody>
        </p:sp>
        <p:cxnSp>
          <p:nvCxnSpPr>
            <p:cNvPr id="1838" name="Google Shape;1838;p64"/>
            <p:cNvCxnSpPr/>
            <p:nvPr/>
          </p:nvCxnSpPr>
          <p:spPr>
            <a:xfrm>
              <a:off x="2202" y="2054"/>
              <a:ext cx="157" cy="0"/>
            </a:xfrm>
            <a:prstGeom prst="straightConnector1">
              <a:avLst/>
            </a:prstGeom>
            <a:noFill/>
            <a:ln cap="flat" cmpd="sng" w="25400">
              <a:solidFill>
                <a:srgbClr val="000000"/>
              </a:solidFill>
              <a:prstDash val="solid"/>
              <a:miter lim="800000"/>
              <a:headEnd len="sm" w="sm" type="none"/>
              <a:tailEnd len="med" w="med" type="stealth"/>
            </a:ln>
          </p:spPr>
        </p:cxnSp>
        <p:sp>
          <p:nvSpPr>
            <p:cNvPr id="1839" name="Google Shape;1839;p64"/>
            <p:cNvSpPr txBox="1"/>
            <p:nvPr/>
          </p:nvSpPr>
          <p:spPr>
            <a:xfrm>
              <a:off x="3634" y="1841"/>
              <a:ext cx="314"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0" name="Google Shape;1840;p64"/>
            <p:cNvSpPr txBox="1"/>
            <p:nvPr/>
          </p:nvSpPr>
          <p:spPr>
            <a:xfrm>
              <a:off x="3619" y="1968"/>
              <a:ext cx="342" cy="17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CDR</a:t>
              </a:r>
              <a:endParaRPr b="0" i="0" sz="1400" u="none" cap="none" strike="noStrike">
                <a:solidFill>
                  <a:srgbClr val="000000"/>
                </a:solidFill>
                <a:latin typeface="Arial"/>
                <a:ea typeface="Arial"/>
                <a:cs typeface="Arial"/>
                <a:sym typeface="Arial"/>
              </a:endParaRPr>
            </a:p>
          </p:txBody>
        </p:sp>
        <p:cxnSp>
          <p:nvCxnSpPr>
            <p:cNvPr id="1841" name="Google Shape;1841;p64"/>
            <p:cNvCxnSpPr/>
            <p:nvPr/>
          </p:nvCxnSpPr>
          <p:spPr>
            <a:xfrm>
              <a:off x="3475" y="2051"/>
              <a:ext cx="168" cy="0"/>
            </a:xfrm>
            <a:prstGeom prst="straightConnector1">
              <a:avLst/>
            </a:prstGeom>
            <a:noFill/>
            <a:ln cap="flat" cmpd="sng" w="25400">
              <a:solidFill>
                <a:srgbClr val="000000"/>
              </a:solidFill>
              <a:prstDash val="solid"/>
              <a:miter lim="800000"/>
              <a:headEnd len="sm" w="sm" type="none"/>
              <a:tailEnd len="med" w="med" type="stealth"/>
            </a:ln>
          </p:spPr>
        </p:cxnSp>
        <p:cxnSp>
          <p:nvCxnSpPr>
            <p:cNvPr id="1842" name="Google Shape;1842;p64"/>
            <p:cNvCxnSpPr/>
            <p:nvPr/>
          </p:nvCxnSpPr>
          <p:spPr>
            <a:xfrm rot="10800000">
              <a:off x="1272" y="2040"/>
              <a:ext cx="0" cy="336"/>
            </a:xfrm>
            <a:prstGeom prst="straightConnector1">
              <a:avLst/>
            </a:prstGeom>
            <a:noFill/>
            <a:ln cap="flat" cmpd="sng" w="25400">
              <a:solidFill>
                <a:srgbClr val="000000"/>
              </a:solidFill>
              <a:prstDash val="solid"/>
              <a:miter lim="800000"/>
              <a:headEnd len="sm" w="sm" type="none"/>
              <a:tailEnd len="med" w="med" type="stealth"/>
            </a:ln>
          </p:spPr>
        </p:cxnSp>
        <p:cxnSp>
          <p:nvCxnSpPr>
            <p:cNvPr id="1843" name="Google Shape;1843;p64"/>
            <p:cNvCxnSpPr/>
            <p:nvPr/>
          </p:nvCxnSpPr>
          <p:spPr>
            <a:xfrm>
              <a:off x="1104" y="2592"/>
              <a:ext cx="2928" cy="0"/>
            </a:xfrm>
            <a:prstGeom prst="straightConnector1">
              <a:avLst/>
            </a:prstGeom>
            <a:noFill/>
            <a:ln cap="flat" cmpd="sng" w="25400">
              <a:solidFill>
                <a:srgbClr val="000000"/>
              </a:solidFill>
              <a:prstDash val="solid"/>
              <a:miter lim="800000"/>
              <a:headEnd len="sm" w="sm" type="none"/>
              <a:tailEnd len="sm" w="sm" type="none"/>
            </a:ln>
          </p:spPr>
        </p:cxnSp>
        <p:cxnSp>
          <p:nvCxnSpPr>
            <p:cNvPr id="1844" name="Google Shape;1844;p64"/>
            <p:cNvCxnSpPr/>
            <p:nvPr/>
          </p:nvCxnSpPr>
          <p:spPr>
            <a:xfrm>
              <a:off x="3955" y="2208"/>
              <a:ext cx="77" cy="0"/>
            </a:xfrm>
            <a:prstGeom prst="straightConnector1">
              <a:avLst/>
            </a:prstGeom>
            <a:noFill/>
            <a:ln cap="flat" cmpd="sng" w="19050">
              <a:solidFill>
                <a:schemeClr val="dk1"/>
              </a:solidFill>
              <a:prstDash val="solid"/>
              <a:miter lim="800000"/>
              <a:headEnd len="sm" w="sm" type="none"/>
              <a:tailEnd len="sm" w="sm" type="none"/>
            </a:ln>
          </p:spPr>
        </p:cxnSp>
        <p:cxnSp>
          <p:nvCxnSpPr>
            <p:cNvPr id="1845" name="Google Shape;1845;p64"/>
            <p:cNvCxnSpPr/>
            <p:nvPr/>
          </p:nvCxnSpPr>
          <p:spPr>
            <a:xfrm>
              <a:off x="3955" y="2064"/>
              <a:ext cx="168" cy="0"/>
            </a:xfrm>
            <a:prstGeom prst="straightConnector1">
              <a:avLst/>
            </a:prstGeom>
            <a:noFill/>
            <a:ln cap="flat" cmpd="sng" w="25400">
              <a:solidFill>
                <a:srgbClr val="000000"/>
              </a:solidFill>
              <a:prstDash val="solid"/>
              <a:miter lim="800000"/>
              <a:headEnd len="sm" w="sm" type="none"/>
              <a:tailEnd len="med" w="med" type="stealth"/>
            </a:ln>
          </p:spPr>
        </p:cxnSp>
        <p:cxnSp>
          <p:nvCxnSpPr>
            <p:cNvPr id="1846" name="Google Shape;1846;p64"/>
            <p:cNvCxnSpPr/>
            <p:nvPr/>
          </p:nvCxnSpPr>
          <p:spPr>
            <a:xfrm>
              <a:off x="2707" y="2064"/>
              <a:ext cx="168" cy="0"/>
            </a:xfrm>
            <a:prstGeom prst="straightConnector1">
              <a:avLst/>
            </a:prstGeom>
            <a:noFill/>
            <a:ln cap="flat" cmpd="sng" w="25400">
              <a:solidFill>
                <a:srgbClr val="000000"/>
              </a:solidFill>
              <a:prstDash val="solid"/>
              <a:miter lim="800000"/>
              <a:headEnd len="sm" w="sm" type="none"/>
              <a:tailEnd len="med" w="med" type="stealth"/>
            </a:ln>
          </p:spPr>
        </p:cxnSp>
        <p:sp>
          <p:nvSpPr>
            <p:cNvPr id="1847" name="Google Shape;1847;p64"/>
            <p:cNvSpPr txBox="1"/>
            <p:nvPr/>
          </p:nvSpPr>
          <p:spPr>
            <a:xfrm>
              <a:off x="601" y="1824"/>
              <a:ext cx="530"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External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input</a:t>
              </a:r>
              <a:endParaRPr b="0" i="0" sz="1400" u="none" cap="none" strike="noStrike">
                <a:solidFill>
                  <a:srgbClr val="000000"/>
                </a:solidFill>
                <a:latin typeface="Arial"/>
                <a:ea typeface="Arial"/>
                <a:cs typeface="Arial"/>
                <a:sym typeface="Arial"/>
              </a:endParaRPr>
            </a:p>
          </p:txBody>
        </p:sp>
        <p:cxnSp>
          <p:nvCxnSpPr>
            <p:cNvPr id="1848" name="Google Shape;1848;p64"/>
            <p:cNvCxnSpPr/>
            <p:nvPr/>
          </p:nvCxnSpPr>
          <p:spPr>
            <a:xfrm>
              <a:off x="4032" y="2208"/>
              <a:ext cx="0" cy="384"/>
            </a:xfrm>
            <a:prstGeom prst="straightConnector1">
              <a:avLst/>
            </a:prstGeom>
            <a:noFill/>
            <a:ln cap="flat" cmpd="sng" w="19050">
              <a:solidFill>
                <a:schemeClr val="dk1"/>
              </a:solidFill>
              <a:prstDash val="solid"/>
              <a:miter lim="800000"/>
              <a:headEnd len="sm" w="sm" type="none"/>
              <a:tailEnd len="sm" w="sm" type="none"/>
            </a:ln>
          </p:spPr>
        </p:cxnSp>
        <p:cxnSp>
          <p:nvCxnSpPr>
            <p:cNvPr id="1849" name="Google Shape;1849;p64"/>
            <p:cNvCxnSpPr/>
            <p:nvPr/>
          </p:nvCxnSpPr>
          <p:spPr>
            <a:xfrm>
              <a:off x="1104" y="2208"/>
              <a:ext cx="0" cy="384"/>
            </a:xfrm>
            <a:prstGeom prst="straightConnector1">
              <a:avLst/>
            </a:prstGeom>
            <a:noFill/>
            <a:ln cap="flat" cmpd="sng" w="19050">
              <a:solidFill>
                <a:schemeClr val="dk1"/>
              </a:solidFill>
              <a:prstDash val="solid"/>
              <a:miter lim="800000"/>
              <a:headEnd len="sm" w="sm" type="none"/>
              <a:tailEnd len="sm" w="sm" type="none"/>
            </a:ln>
          </p:spPr>
        </p:cxnSp>
      </p:grpSp>
      <p:pic>
        <p:nvPicPr>
          <p:cNvPr descr="pngfind.com-kingpin-png-4152286 (1).png" id="1850" name="Google Shape;1850;p6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6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56" name="Google Shape;1856;p6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Microprogrammed Control Organization</a:t>
            </a:r>
            <a:endParaRPr/>
          </a:p>
        </p:txBody>
      </p:sp>
      <p:sp>
        <p:nvSpPr>
          <p:cNvPr id="1857" name="Google Shape;1857;p65"/>
          <p:cNvSpPr txBox="1"/>
          <p:nvPr>
            <p:ph idx="1" type="body"/>
          </p:nvPr>
        </p:nvSpPr>
        <p:spPr>
          <a:xfrm>
            <a:off x="965200" y="1700212"/>
            <a:ext cx="9726612" cy="41148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Next address generator (microprogram sequencer)</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Determines address sequence for control memory</a:t>
            </a:r>
            <a:endParaRPr/>
          </a:p>
          <a:p>
            <a:pPr indent="-228600" lvl="0" marL="22860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Microprogram sequencer functions</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Increment CAR by one</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Transfer external address into CAR</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Load initial address into CAR to start control operations</a:t>
            </a:r>
            <a:endParaRPr/>
          </a:p>
        </p:txBody>
      </p:sp>
      <p:pic>
        <p:nvPicPr>
          <p:cNvPr descr="pngfind.com-kingpin-png-4152286 (1).png" id="1858" name="Google Shape;1858;p65"/>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6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64" name="Google Shape;1864;p66"/>
          <p:cNvSpPr txBox="1"/>
          <p:nvPr>
            <p:ph type="title"/>
          </p:nvPr>
        </p:nvSpPr>
        <p:spPr>
          <a:xfrm>
            <a:off x="952500" y="381000"/>
            <a:ext cx="94869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Microprogrammed Control Organization</a:t>
            </a:r>
            <a:endParaRPr/>
          </a:p>
        </p:txBody>
      </p:sp>
      <p:sp>
        <p:nvSpPr>
          <p:cNvPr id="1865" name="Google Shape;1865;p66"/>
          <p:cNvSpPr txBox="1"/>
          <p:nvPr>
            <p:ph idx="1" type="body"/>
          </p:nvPr>
        </p:nvSpPr>
        <p:spPr>
          <a:xfrm>
            <a:off x="914400" y="1752600"/>
            <a:ext cx="9525000" cy="41148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Control data register (CDR)- or pipeline register</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Holds microinstruction read from control memory</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Allows execution of microoperations specified by control word simultaneously with generation of next microinstruction</a:t>
            </a:r>
            <a:endParaRPr/>
          </a:p>
          <a:p>
            <a:pPr indent="-228600" lvl="0" marL="22860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Control unit can operate without CDR</a:t>
            </a:r>
            <a:endParaRPr/>
          </a:p>
        </p:txBody>
      </p:sp>
      <p:grpSp>
        <p:nvGrpSpPr>
          <p:cNvPr id="1866" name="Google Shape;1866;p66"/>
          <p:cNvGrpSpPr/>
          <p:nvPr/>
        </p:nvGrpSpPr>
        <p:grpSpPr>
          <a:xfrm>
            <a:off x="3348037" y="4991100"/>
            <a:ext cx="5580062" cy="1257300"/>
            <a:chOff x="952" y="3240"/>
            <a:chExt cx="3515" cy="792"/>
          </a:xfrm>
        </p:grpSpPr>
        <p:sp>
          <p:nvSpPr>
            <p:cNvPr id="1867" name="Google Shape;1867;p66"/>
            <p:cNvSpPr txBox="1"/>
            <p:nvPr/>
          </p:nvSpPr>
          <p:spPr>
            <a:xfrm>
              <a:off x="3977" y="3360"/>
              <a:ext cx="490"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word</a:t>
              </a:r>
              <a:endParaRPr b="0" i="0" sz="1400" u="none" cap="none" strike="noStrike">
                <a:solidFill>
                  <a:srgbClr val="000000"/>
                </a:solidFill>
                <a:latin typeface="Arial"/>
                <a:ea typeface="Arial"/>
                <a:cs typeface="Arial"/>
                <a:sym typeface="Arial"/>
              </a:endParaRPr>
            </a:p>
          </p:txBody>
        </p:sp>
        <p:sp>
          <p:nvSpPr>
            <p:cNvPr id="1868" name="Google Shape;1868;p66"/>
            <p:cNvSpPr txBox="1"/>
            <p:nvPr/>
          </p:nvSpPr>
          <p:spPr>
            <a:xfrm>
              <a:off x="2708" y="3281"/>
              <a:ext cx="35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9" name="Google Shape;1869;p66"/>
            <p:cNvSpPr txBox="1"/>
            <p:nvPr/>
          </p:nvSpPr>
          <p:spPr>
            <a:xfrm>
              <a:off x="1776" y="3281"/>
              <a:ext cx="78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870" name="Google Shape;1870;p66"/>
            <p:cNvCxnSpPr/>
            <p:nvPr/>
          </p:nvCxnSpPr>
          <p:spPr>
            <a:xfrm rot="10800000">
              <a:off x="1623" y="3240"/>
              <a:ext cx="0" cy="335"/>
            </a:xfrm>
            <a:prstGeom prst="straightConnector1">
              <a:avLst/>
            </a:prstGeom>
            <a:noFill/>
            <a:ln cap="flat" cmpd="sng" w="25400">
              <a:solidFill>
                <a:srgbClr val="000000"/>
              </a:solidFill>
              <a:prstDash val="solid"/>
              <a:miter lim="800000"/>
              <a:headEnd len="sm" w="sm" type="none"/>
              <a:tailEnd len="med" w="med" type="stealth"/>
            </a:ln>
          </p:spPr>
        </p:cxnSp>
        <p:sp>
          <p:nvSpPr>
            <p:cNvPr id="1871" name="Google Shape;1871;p66"/>
            <p:cNvSpPr txBox="1"/>
            <p:nvPr/>
          </p:nvSpPr>
          <p:spPr>
            <a:xfrm>
              <a:off x="1762" y="3312"/>
              <a:ext cx="786" cy="169"/>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Next Address</a:t>
              </a:r>
              <a:endParaRPr b="0" i="0" sz="1400" u="none" cap="none" strike="noStrike">
                <a:solidFill>
                  <a:srgbClr val="000000"/>
                </a:solidFill>
                <a:latin typeface="Arial"/>
                <a:ea typeface="Arial"/>
                <a:cs typeface="Arial"/>
                <a:sym typeface="Arial"/>
              </a:endParaRPr>
            </a:p>
          </p:txBody>
        </p:sp>
        <p:sp>
          <p:nvSpPr>
            <p:cNvPr id="1872" name="Google Shape;1872;p66"/>
            <p:cNvSpPr txBox="1"/>
            <p:nvPr/>
          </p:nvSpPr>
          <p:spPr>
            <a:xfrm>
              <a:off x="1821" y="3414"/>
              <a:ext cx="713"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Generator</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(sequencer)</a:t>
              </a:r>
              <a:endParaRPr b="0" i="0" sz="1400" u="none" cap="none" strike="noStrike">
                <a:solidFill>
                  <a:srgbClr val="000000"/>
                </a:solidFill>
                <a:latin typeface="Arial"/>
                <a:ea typeface="Arial"/>
                <a:cs typeface="Arial"/>
                <a:sym typeface="Arial"/>
              </a:endParaRPr>
            </a:p>
          </p:txBody>
        </p:sp>
        <p:sp>
          <p:nvSpPr>
            <p:cNvPr id="1873" name="Google Shape;1873;p66"/>
            <p:cNvSpPr txBox="1"/>
            <p:nvPr/>
          </p:nvSpPr>
          <p:spPr>
            <a:xfrm>
              <a:off x="2719" y="3414"/>
              <a:ext cx="339" cy="283"/>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CAR</a:t>
              </a:r>
              <a:endParaRPr b="0" i="0" sz="1400" u="none" cap="none" strike="noStrike">
                <a:solidFill>
                  <a:srgbClr val="000000"/>
                </a:solidFill>
                <a:latin typeface="Arial"/>
                <a:ea typeface="Arial"/>
                <a:cs typeface="Arial"/>
                <a:sym typeface="Arial"/>
              </a:endParaRPr>
            </a:p>
          </p:txBody>
        </p:sp>
        <p:sp>
          <p:nvSpPr>
            <p:cNvPr id="1874" name="Google Shape;1874;p66"/>
            <p:cNvSpPr txBox="1"/>
            <p:nvPr/>
          </p:nvSpPr>
          <p:spPr>
            <a:xfrm>
              <a:off x="3226" y="3279"/>
              <a:ext cx="600" cy="465"/>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5" name="Google Shape;1875;p66"/>
            <p:cNvSpPr txBox="1"/>
            <p:nvPr/>
          </p:nvSpPr>
          <p:spPr>
            <a:xfrm>
              <a:off x="3291" y="3312"/>
              <a:ext cx="518" cy="397"/>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(ROM)</a:t>
              </a:r>
              <a:endParaRPr b="0" i="0" sz="1400" u="none" cap="none" strike="noStrike">
                <a:solidFill>
                  <a:srgbClr val="000000"/>
                </a:solidFill>
                <a:latin typeface="Arial"/>
                <a:ea typeface="Arial"/>
                <a:cs typeface="Arial"/>
                <a:sym typeface="Arial"/>
              </a:endParaRPr>
            </a:p>
          </p:txBody>
        </p:sp>
        <p:cxnSp>
          <p:nvCxnSpPr>
            <p:cNvPr id="1876" name="Google Shape;1876;p66"/>
            <p:cNvCxnSpPr/>
            <p:nvPr/>
          </p:nvCxnSpPr>
          <p:spPr>
            <a:xfrm>
              <a:off x="2553" y="3494"/>
              <a:ext cx="157" cy="0"/>
            </a:xfrm>
            <a:prstGeom prst="straightConnector1">
              <a:avLst/>
            </a:prstGeom>
            <a:noFill/>
            <a:ln cap="flat" cmpd="sng" w="25400">
              <a:solidFill>
                <a:srgbClr val="000000"/>
              </a:solidFill>
              <a:prstDash val="solid"/>
              <a:miter lim="800000"/>
              <a:headEnd len="sm" w="sm" type="none"/>
              <a:tailEnd len="med" w="med" type="stealth"/>
            </a:ln>
          </p:spPr>
        </p:cxnSp>
        <p:cxnSp>
          <p:nvCxnSpPr>
            <p:cNvPr id="1877" name="Google Shape;1877;p66"/>
            <p:cNvCxnSpPr/>
            <p:nvPr/>
          </p:nvCxnSpPr>
          <p:spPr>
            <a:xfrm>
              <a:off x="3826" y="3491"/>
              <a:ext cx="168" cy="0"/>
            </a:xfrm>
            <a:prstGeom prst="straightConnector1">
              <a:avLst/>
            </a:prstGeom>
            <a:noFill/>
            <a:ln cap="flat" cmpd="sng" w="25400">
              <a:solidFill>
                <a:srgbClr val="000000"/>
              </a:solidFill>
              <a:prstDash val="solid"/>
              <a:miter lim="800000"/>
              <a:headEnd len="sm" w="sm" type="none"/>
              <a:tailEnd len="med" w="med" type="stealth"/>
            </a:ln>
          </p:spPr>
        </p:cxnSp>
        <p:cxnSp>
          <p:nvCxnSpPr>
            <p:cNvPr id="1878" name="Google Shape;1878;p66"/>
            <p:cNvCxnSpPr/>
            <p:nvPr/>
          </p:nvCxnSpPr>
          <p:spPr>
            <a:xfrm rot="10800000">
              <a:off x="1623" y="3480"/>
              <a:ext cx="0" cy="336"/>
            </a:xfrm>
            <a:prstGeom prst="straightConnector1">
              <a:avLst/>
            </a:prstGeom>
            <a:noFill/>
            <a:ln cap="flat" cmpd="sng" w="25400">
              <a:solidFill>
                <a:srgbClr val="000000"/>
              </a:solidFill>
              <a:prstDash val="solid"/>
              <a:miter lim="800000"/>
              <a:headEnd len="sm" w="sm" type="none"/>
              <a:tailEnd len="med" w="med" type="stealth"/>
            </a:ln>
          </p:spPr>
        </p:cxnSp>
        <p:cxnSp>
          <p:nvCxnSpPr>
            <p:cNvPr id="1879" name="Google Shape;1879;p66"/>
            <p:cNvCxnSpPr/>
            <p:nvPr/>
          </p:nvCxnSpPr>
          <p:spPr>
            <a:xfrm>
              <a:off x="1455" y="4032"/>
              <a:ext cx="2476" cy="0"/>
            </a:xfrm>
            <a:prstGeom prst="straightConnector1">
              <a:avLst/>
            </a:prstGeom>
            <a:noFill/>
            <a:ln cap="flat" cmpd="sng" w="25400">
              <a:solidFill>
                <a:srgbClr val="000000"/>
              </a:solidFill>
              <a:prstDash val="solid"/>
              <a:miter lim="800000"/>
              <a:headEnd len="sm" w="sm" type="none"/>
              <a:tailEnd len="sm" w="sm" type="none"/>
            </a:ln>
          </p:spPr>
        </p:cxnSp>
        <p:cxnSp>
          <p:nvCxnSpPr>
            <p:cNvPr id="1880" name="Google Shape;1880;p66"/>
            <p:cNvCxnSpPr/>
            <p:nvPr/>
          </p:nvCxnSpPr>
          <p:spPr>
            <a:xfrm>
              <a:off x="3835" y="3648"/>
              <a:ext cx="96" cy="0"/>
            </a:xfrm>
            <a:prstGeom prst="straightConnector1">
              <a:avLst/>
            </a:prstGeom>
            <a:noFill/>
            <a:ln cap="flat" cmpd="sng" w="19050">
              <a:solidFill>
                <a:schemeClr val="dk1"/>
              </a:solidFill>
              <a:prstDash val="solid"/>
              <a:miter lim="800000"/>
              <a:headEnd len="sm" w="sm" type="none"/>
              <a:tailEnd len="sm" w="sm" type="none"/>
            </a:ln>
          </p:spPr>
        </p:cxnSp>
        <p:cxnSp>
          <p:nvCxnSpPr>
            <p:cNvPr id="1881" name="Google Shape;1881;p66"/>
            <p:cNvCxnSpPr/>
            <p:nvPr/>
          </p:nvCxnSpPr>
          <p:spPr>
            <a:xfrm>
              <a:off x="3058" y="3504"/>
              <a:ext cx="168" cy="0"/>
            </a:xfrm>
            <a:prstGeom prst="straightConnector1">
              <a:avLst/>
            </a:prstGeom>
            <a:noFill/>
            <a:ln cap="flat" cmpd="sng" w="25400">
              <a:solidFill>
                <a:srgbClr val="000000"/>
              </a:solidFill>
              <a:prstDash val="solid"/>
              <a:miter lim="800000"/>
              <a:headEnd len="sm" w="sm" type="none"/>
              <a:tailEnd len="med" w="med" type="stealth"/>
            </a:ln>
          </p:spPr>
        </p:cxnSp>
        <p:sp>
          <p:nvSpPr>
            <p:cNvPr id="1882" name="Google Shape;1882;p66"/>
            <p:cNvSpPr txBox="1"/>
            <p:nvPr/>
          </p:nvSpPr>
          <p:spPr>
            <a:xfrm>
              <a:off x="952" y="3264"/>
              <a:ext cx="530" cy="283"/>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External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input</a:t>
              </a:r>
              <a:endParaRPr b="0" i="0" sz="1400" u="none" cap="none" strike="noStrike">
                <a:solidFill>
                  <a:srgbClr val="000000"/>
                </a:solidFill>
                <a:latin typeface="Arial"/>
                <a:ea typeface="Arial"/>
                <a:cs typeface="Arial"/>
                <a:sym typeface="Arial"/>
              </a:endParaRPr>
            </a:p>
          </p:txBody>
        </p:sp>
        <p:cxnSp>
          <p:nvCxnSpPr>
            <p:cNvPr id="1883" name="Google Shape;1883;p66"/>
            <p:cNvCxnSpPr/>
            <p:nvPr/>
          </p:nvCxnSpPr>
          <p:spPr>
            <a:xfrm>
              <a:off x="3931" y="3648"/>
              <a:ext cx="0" cy="384"/>
            </a:xfrm>
            <a:prstGeom prst="straightConnector1">
              <a:avLst/>
            </a:prstGeom>
            <a:noFill/>
            <a:ln cap="flat" cmpd="sng" w="19050">
              <a:solidFill>
                <a:schemeClr val="dk1"/>
              </a:solidFill>
              <a:prstDash val="solid"/>
              <a:miter lim="800000"/>
              <a:headEnd len="sm" w="sm" type="none"/>
              <a:tailEnd len="sm" w="sm" type="none"/>
            </a:ln>
          </p:spPr>
        </p:cxnSp>
        <p:cxnSp>
          <p:nvCxnSpPr>
            <p:cNvPr id="1884" name="Google Shape;1884;p66"/>
            <p:cNvCxnSpPr/>
            <p:nvPr/>
          </p:nvCxnSpPr>
          <p:spPr>
            <a:xfrm>
              <a:off x="1455" y="3648"/>
              <a:ext cx="0" cy="384"/>
            </a:xfrm>
            <a:prstGeom prst="straightConnector1">
              <a:avLst/>
            </a:prstGeom>
            <a:noFill/>
            <a:ln cap="flat" cmpd="sng" w="19050">
              <a:solidFill>
                <a:schemeClr val="dk1"/>
              </a:solidFill>
              <a:prstDash val="solid"/>
              <a:miter lim="800000"/>
              <a:headEnd len="sm" w="sm" type="none"/>
              <a:tailEnd len="sm" w="sm" type="none"/>
            </a:ln>
          </p:spPr>
        </p:cxnSp>
      </p:grpSp>
      <p:pic>
        <p:nvPicPr>
          <p:cNvPr descr="pngfind.com-kingpin-png-4152286 (1).png" id="1885" name="Google Shape;1885;p66"/>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6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Microinstruction Sequencing:</a:t>
            </a:r>
            <a:endParaRPr/>
          </a:p>
        </p:txBody>
      </p:sp>
      <p:sp>
        <p:nvSpPr>
          <p:cNvPr id="1891" name="Google Shape;1891;p6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micro-program control unit can be viewed as consisting of two parts:</a:t>
            </a:r>
            <a:endParaRPr/>
          </a:p>
          <a:p>
            <a:pPr indent="0" lvl="0" marL="0" marR="0" rtl="0" algn="just">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control memory that stores the microinstructions.</a:t>
            </a:r>
            <a:endParaRPr/>
          </a:p>
          <a:p>
            <a:pPr indent="0" lvl="0" marL="0" marR="0" rtl="0" algn="just">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Sequencing circuit that controls the generation of the next address.</a:t>
            </a:r>
            <a:endParaRPr/>
          </a:p>
        </p:txBody>
      </p:sp>
      <p:pic>
        <p:nvPicPr>
          <p:cNvPr descr="pngfind.com-kingpin-png-4152286 (1).png" id="1892" name="Google Shape;1892;p67"/>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893" name="Google Shape;1893;p6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6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Microinstruction Sequencing:</a:t>
            </a:r>
            <a:endParaRPr/>
          </a:p>
        </p:txBody>
      </p:sp>
      <p:sp>
        <p:nvSpPr>
          <p:cNvPr id="1899" name="Google Shape;1899;p68"/>
          <p:cNvSpPr txBox="1"/>
          <p:nvPr>
            <p:ph idx="1" type="body"/>
          </p:nvPr>
        </p:nvSpPr>
        <p:spPr>
          <a:xfrm>
            <a:off x="838200" y="1574800"/>
            <a:ext cx="10515600" cy="4602162"/>
          </a:xfrm>
          <a:prstGeom prst="rect">
            <a:avLst/>
          </a:prstGeom>
          <a:noFill/>
          <a:ln>
            <a:noFill/>
          </a:ln>
        </p:spPr>
        <p:txBody>
          <a:bodyPr anchorCtr="0" anchor="t" bIns="45700" lIns="91425" spcFirstLastPara="1" rIns="91425" wrap="square" tIns="45700">
            <a:normAutofit/>
          </a:bodyPr>
          <a:lstStyle/>
          <a:p>
            <a:pPr indent="0" lvl="0" marL="0" marR="0" rtl="0" algn="just">
              <a:lnSpc>
                <a:spcPct val="8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A micro-program sequencer attached to a control memory inputs certain bits of the microinstruction, from which it determines the next address for control memory. A typical sequencer provides the following address-sequencing capabilities:</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Increment the present address for control memory.</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Branches to an address as specified by the address field of the micro instruction.</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Branches to a given address if a specified status bit is equal to 1.</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Transfer control to a new address as specified by an external source (Instruction Register).</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Has a facility for subroutine calls and returns.</a:t>
            </a:r>
            <a:endParaRPr/>
          </a:p>
        </p:txBody>
      </p:sp>
      <p:pic>
        <p:nvPicPr>
          <p:cNvPr descr="pngfind.com-kingpin-png-4152286 (1).png" id="1900" name="Google Shape;1900;p6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901" name="Google Shape;1901;p6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6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Microinstruction Sequencing:</a:t>
            </a:r>
            <a:endParaRPr/>
          </a:p>
        </p:txBody>
      </p:sp>
      <p:sp>
        <p:nvSpPr>
          <p:cNvPr id="1907" name="Google Shape;1907;p6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Depending on the current microinstruction condition flags, and the contents of the instruction register, a control memory address must be generated for the next micro instruction.</a:t>
            </a:r>
            <a:endParaRPr/>
          </a:p>
          <a:p>
            <a:pPr indent="0" lvl="0" marL="0" marR="0" rtl="0" algn="just">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There are three general techniques based on the format of the address information in the microinstruction:</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Two Address Field.</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Single Address Field.</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Variable Format</a:t>
            </a:r>
            <a:endParaRPr/>
          </a:p>
        </p:txBody>
      </p:sp>
      <p:pic>
        <p:nvPicPr>
          <p:cNvPr descr="pngfind.com-kingpin-png-4152286 (1).png" id="1908" name="Google Shape;1908;p69"/>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909" name="Google Shape;1909;p6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7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Two address field </a:t>
            </a:r>
            <a:endParaRPr/>
          </a:p>
        </p:txBody>
      </p:sp>
      <p:sp>
        <p:nvSpPr>
          <p:cNvPr id="1915" name="Google Shape;1915;p7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simplest approach is to provide two address field in each microinstruction and multiplexer is provided to select:</a:t>
            </a:r>
            <a:endParaRPr/>
          </a:p>
          <a:p>
            <a:pPr indent="0" lvl="0" marL="0" marR="0" rtl="0" algn="just">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Address from the second address field.</a:t>
            </a:r>
            <a:endParaRPr/>
          </a:p>
          <a:p>
            <a:pPr indent="0" lvl="0" marL="0" marR="0" rtl="0" algn="just">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Starting address based on the OPcode field in the current instruction.</a:t>
            </a:r>
            <a:endParaRPr/>
          </a:p>
          <a:p>
            <a:pPr indent="0" lvl="0" marL="0" marR="0" rtl="0" algn="just">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address selection signals are provided by a branch logic module whose input consists of control unit flags plus bits from the control partition of the micro instruction.</a:t>
            </a:r>
            <a:endParaRPr/>
          </a:p>
        </p:txBody>
      </p:sp>
      <p:pic>
        <p:nvPicPr>
          <p:cNvPr descr="pngfind.com-kingpin-png-4152286 (1).png" id="1916" name="Google Shape;1916;p7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917" name="Google Shape;1917;p7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1" name="Shape 1921"/>
        <p:cNvGrpSpPr/>
        <p:nvPr/>
      </p:nvGrpSpPr>
      <p:grpSpPr>
        <a:xfrm>
          <a:off x="0" y="0"/>
          <a:ext cx="0" cy="0"/>
          <a:chOff x="0" y="0"/>
          <a:chExt cx="0" cy="0"/>
        </a:xfrm>
      </p:grpSpPr>
      <p:sp>
        <p:nvSpPr>
          <p:cNvPr id="1922" name="Google Shape;1922;p7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Two address field </a:t>
            </a:r>
            <a:endParaRPr/>
          </a:p>
        </p:txBody>
      </p:sp>
      <p:pic>
        <p:nvPicPr>
          <p:cNvPr descr="enter image description here" id="1923" name="Google Shape;1923;p71"/>
          <p:cNvPicPr preferRelativeResize="0"/>
          <p:nvPr/>
        </p:nvPicPr>
        <p:blipFill rotWithShape="1">
          <a:blip r:embed="rId3">
            <a:alphaModFix/>
          </a:blip>
          <a:srcRect b="0" l="0" r="0" t="0"/>
          <a:stretch/>
        </p:blipFill>
        <p:spPr>
          <a:xfrm>
            <a:off x="1701800" y="1690687"/>
            <a:ext cx="6132512" cy="4646612"/>
          </a:xfrm>
          <a:prstGeom prst="rect">
            <a:avLst/>
          </a:prstGeom>
          <a:noFill/>
          <a:ln>
            <a:noFill/>
          </a:ln>
        </p:spPr>
      </p:pic>
      <p:pic>
        <p:nvPicPr>
          <p:cNvPr descr="pngfind.com-kingpin-png-4152286 (1).png" id="1924" name="Google Shape;1924;p71"/>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1925" name="Google Shape;1925;p7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18"/>
          <p:cNvSpPr txBox="1"/>
          <p:nvPr>
            <p:ph type="title"/>
          </p:nvPr>
        </p:nvSpPr>
        <p:spPr>
          <a:xfrm>
            <a:off x="106362" y="238125"/>
            <a:ext cx="734377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Executing an Instruction</a:t>
            </a:r>
            <a:endParaRPr/>
          </a:p>
        </p:txBody>
      </p:sp>
      <p:sp>
        <p:nvSpPr>
          <p:cNvPr id="133" name="Google Shape;133;p18"/>
          <p:cNvSpPr txBox="1"/>
          <p:nvPr/>
        </p:nvSpPr>
        <p:spPr>
          <a:xfrm>
            <a:off x="412750" y="1227137"/>
            <a:ext cx="10660062" cy="4679950"/>
          </a:xfrm>
          <a:prstGeom prst="rect">
            <a:avLst/>
          </a:prstGeom>
          <a:noFill/>
          <a:ln>
            <a:noFill/>
          </a:ln>
        </p:spPr>
        <p:txBody>
          <a:bodyPr anchorCtr="0" anchor="t" bIns="0" lIns="0" spcFirstLastPara="1" rIns="0" wrap="square" tIns="12050">
            <a:spAutoFit/>
          </a:bodyPr>
          <a:lstStyle/>
          <a:p>
            <a:pPr indent="0" lvl="0" marL="127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With few exceptions, an instruction can be executed  by performing one or more of the following operations  in some specified sequence:</a:t>
            </a:r>
            <a:endParaRPr b="0" i="0" sz="1400" u="none" cap="none" strike="noStrike">
              <a:solidFill>
                <a:srgbClr val="000000"/>
              </a:solidFill>
              <a:latin typeface="Arial"/>
              <a:ea typeface="Arial"/>
              <a:cs typeface="Arial"/>
              <a:sym typeface="Arial"/>
            </a:endParaRPr>
          </a:p>
          <a:p>
            <a:pPr indent="-12700" lvl="0" marL="12700" marR="0" rtl="0" algn="l">
              <a:lnSpc>
                <a:spcPct val="100000"/>
              </a:lnSpc>
              <a:spcBef>
                <a:spcPts val="60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Transfer	a	word	of	data	from	one	processor  register to another or to the ALU.</a:t>
            </a:r>
            <a:endParaRPr b="0" i="0" sz="1400" u="none" cap="none" strike="noStrike">
              <a:solidFill>
                <a:srgbClr val="000000"/>
              </a:solidFill>
              <a:latin typeface="Arial"/>
              <a:ea typeface="Arial"/>
              <a:cs typeface="Arial"/>
              <a:sym typeface="Arial"/>
            </a:endParaRPr>
          </a:p>
          <a:p>
            <a:pPr indent="-12700" lvl="0" marL="12700" marR="0" rtl="0" algn="l">
              <a:lnSpc>
                <a:spcPct val="100000"/>
              </a:lnSpc>
              <a:spcBef>
                <a:spcPts val="60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Perform	an	arithmetic	or	a	logic	operation	and  store the result in a processor register.</a:t>
            </a:r>
            <a:endParaRPr b="0" i="0" sz="1400" u="none" cap="none" strike="noStrike">
              <a:solidFill>
                <a:srgbClr val="000000"/>
              </a:solidFill>
              <a:latin typeface="Arial"/>
              <a:ea typeface="Arial"/>
              <a:cs typeface="Arial"/>
              <a:sym typeface="Arial"/>
            </a:endParaRPr>
          </a:p>
          <a:p>
            <a:pPr indent="-12700" lvl="0" marL="12700" marR="0" rtl="0" algn="l">
              <a:lnSpc>
                <a:spcPct val="100000"/>
              </a:lnSpc>
              <a:spcBef>
                <a:spcPts val="60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Fetch the contents of a given memory location and  load them into a processor register.</a:t>
            </a:r>
            <a:endParaRPr b="0" i="0" sz="1400" u="none" cap="none" strike="noStrike">
              <a:solidFill>
                <a:srgbClr val="000000"/>
              </a:solidFill>
              <a:latin typeface="Arial"/>
              <a:ea typeface="Arial"/>
              <a:cs typeface="Arial"/>
              <a:sym typeface="Arial"/>
            </a:endParaRPr>
          </a:p>
          <a:p>
            <a:pPr indent="-12700" lvl="0" marL="12700" marR="0" rtl="0" algn="l">
              <a:lnSpc>
                <a:spcPct val="100000"/>
              </a:lnSpc>
              <a:spcBef>
                <a:spcPts val="60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Store a word of data from a processor register into  a given memory location.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7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Single address field </a:t>
            </a:r>
            <a:endParaRPr/>
          </a:p>
        </p:txBody>
      </p:sp>
      <p:sp>
        <p:nvSpPr>
          <p:cNvPr id="1931" name="Google Shape;1931;p72"/>
          <p:cNvSpPr txBox="1"/>
          <p:nvPr>
            <p:ph idx="1" type="body"/>
          </p:nvPr>
        </p:nvSpPr>
        <p:spPr>
          <a:xfrm>
            <a:off x="838200" y="1420812"/>
            <a:ext cx="10515600" cy="4756150"/>
          </a:xfrm>
          <a:prstGeom prst="rect">
            <a:avLst/>
          </a:prstGeom>
          <a:noFill/>
          <a:ln>
            <a:noFill/>
          </a:ln>
        </p:spPr>
        <p:txBody>
          <a:bodyPr anchorCtr="0" anchor="t" bIns="45700" lIns="91425" spcFirstLastPara="1" rIns="91425" wrap="square" tIns="45700">
            <a:normAutofit/>
          </a:bodyPr>
          <a:lstStyle/>
          <a:p>
            <a:pPr indent="0" lvl="0" marL="0" marR="0" rtl="0" algn="just">
              <a:lnSpc>
                <a:spcPct val="8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Two-address approach is simple but it requires more bits in the microinstruction. With a simpler approach, we can have a single address field in the micro instruction with the following options for the next address.</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Address Field.</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Based on OPcode in instruction register.</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Next Sequential Address.</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enter image description here</a:t>
            </a:r>
            <a:endParaRPr/>
          </a:p>
          <a:p>
            <a:pPr indent="0" lvl="0" marL="0" marR="0" rtl="0" algn="just">
              <a:lnSpc>
                <a:spcPct val="8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The address selection signals determine which option is selected. This approach reduces the number of address field to one. In most cases (in case of sequential execution) the address field will not be used. Thus the microinstruction encoding does not efficiently utilize the entire microinstruction.</a:t>
            </a:r>
            <a:endParaRPr/>
          </a:p>
        </p:txBody>
      </p:sp>
      <p:pic>
        <p:nvPicPr>
          <p:cNvPr descr="pngfind.com-kingpin-png-4152286 (1).png" id="1932" name="Google Shape;1932;p72"/>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933" name="Google Shape;1933;p7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7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Single address field </a:t>
            </a:r>
            <a:endParaRPr/>
          </a:p>
        </p:txBody>
      </p:sp>
      <p:pic>
        <p:nvPicPr>
          <p:cNvPr descr="enter image description here" id="1939" name="Google Shape;1939;p73"/>
          <p:cNvPicPr preferRelativeResize="0"/>
          <p:nvPr/>
        </p:nvPicPr>
        <p:blipFill rotWithShape="1">
          <a:blip r:embed="rId3">
            <a:alphaModFix/>
          </a:blip>
          <a:srcRect b="4425" l="0" r="0" t="0"/>
          <a:stretch/>
        </p:blipFill>
        <p:spPr>
          <a:xfrm>
            <a:off x="2962275" y="1317625"/>
            <a:ext cx="4610100" cy="4826000"/>
          </a:xfrm>
          <a:prstGeom prst="rect">
            <a:avLst/>
          </a:prstGeom>
          <a:noFill/>
          <a:ln>
            <a:noFill/>
          </a:ln>
        </p:spPr>
      </p:pic>
      <p:pic>
        <p:nvPicPr>
          <p:cNvPr descr="pngfind.com-kingpin-png-4152286 (1).png" id="1940" name="Google Shape;1940;p73"/>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1941" name="Google Shape;1941;p7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7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Variable Format</a:t>
            </a:r>
            <a:endParaRPr/>
          </a:p>
        </p:txBody>
      </p:sp>
      <p:sp>
        <p:nvSpPr>
          <p:cNvPr id="1947" name="Google Shape;1947;p74"/>
          <p:cNvSpPr txBox="1"/>
          <p:nvPr>
            <p:ph idx="1" type="body"/>
          </p:nvPr>
        </p:nvSpPr>
        <p:spPr>
          <a:xfrm>
            <a:off x="838200" y="1463675"/>
            <a:ext cx="10515600" cy="471328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In this approach, there are two entirely different microinstruction formats. One bit designates which format is being used. In this first format, the remaining bits are used to activate control signals. </a:t>
            </a:r>
            <a:endParaRPr/>
          </a:p>
          <a:p>
            <a:pPr indent="0" lvl="0" marL="0" marR="0" rtl="0" algn="just">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In the second format, some bits drive the branch logic module, and the remaining bits provide the address. With the first format, the next address is either the next sequential address or an address derived from the instruction register. With the second format, either a conditional or unconditional branch is specified.</a:t>
            </a:r>
            <a:endParaRPr/>
          </a:p>
        </p:txBody>
      </p:sp>
      <p:pic>
        <p:nvPicPr>
          <p:cNvPr descr="pngfind.com-kingpin-png-4152286 (1).png" id="1948" name="Google Shape;1948;p7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1949" name="Google Shape;1949;p7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7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Variable Format</a:t>
            </a:r>
            <a:endParaRPr/>
          </a:p>
        </p:txBody>
      </p:sp>
      <p:pic>
        <p:nvPicPr>
          <p:cNvPr descr="enter image description here" id="1955" name="Google Shape;1955;p75"/>
          <p:cNvPicPr preferRelativeResize="0"/>
          <p:nvPr/>
        </p:nvPicPr>
        <p:blipFill rotWithShape="1">
          <a:blip r:embed="rId3">
            <a:alphaModFix/>
          </a:blip>
          <a:srcRect b="5353" l="0" r="0" t="0"/>
          <a:stretch/>
        </p:blipFill>
        <p:spPr>
          <a:xfrm>
            <a:off x="2641600" y="1652587"/>
            <a:ext cx="5021262" cy="5205412"/>
          </a:xfrm>
          <a:prstGeom prst="rect">
            <a:avLst/>
          </a:prstGeom>
          <a:noFill/>
          <a:ln>
            <a:noFill/>
          </a:ln>
        </p:spPr>
      </p:pic>
      <p:pic>
        <p:nvPicPr>
          <p:cNvPr descr="pngfind.com-kingpin-png-4152286 (1).png" id="1956" name="Google Shape;1956;p75"/>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1957" name="Google Shape;1957;p7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7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63" name="Google Shape;1963;p7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Address Sequencing</a:t>
            </a:r>
            <a:endParaRPr/>
          </a:p>
        </p:txBody>
      </p:sp>
      <p:sp>
        <p:nvSpPr>
          <p:cNvPr id="1964" name="Google Shape;1964;p7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Address sequencing capabilities required in control unit</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Incrementing CAR</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Unconditional or conditional branch, depending on status bit conditions</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Mapping from bits of instruction to address for control memory</a:t>
            </a:r>
            <a:endParaRPr/>
          </a:p>
          <a:p>
            <a:pPr indent="-228600" lvl="1" marL="685800" rtl="0" algn="just">
              <a:lnSpc>
                <a:spcPct val="90000"/>
              </a:lnSpc>
              <a:spcBef>
                <a:spcPts val="5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Facility for subroutine call and return</a:t>
            </a:r>
            <a:endParaRPr/>
          </a:p>
        </p:txBody>
      </p:sp>
      <p:pic>
        <p:nvPicPr>
          <p:cNvPr descr="pngfind.com-kingpin-png-4152286 (1).png" id="1965" name="Google Shape;1965;p76"/>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7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71" name="Google Shape;1971;p7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Address Sequencing</a:t>
            </a:r>
            <a:endParaRPr/>
          </a:p>
        </p:txBody>
      </p:sp>
      <p:grpSp>
        <p:nvGrpSpPr>
          <p:cNvPr id="1972" name="Google Shape;1972;p77"/>
          <p:cNvGrpSpPr/>
          <p:nvPr/>
        </p:nvGrpSpPr>
        <p:grpSpPr>
          <a:xfrm>
            <a:off x="3057525" y="2111375"/>
            <a:ext cx="5888037" cy="3984625"/>
            <a:chOff x="966" y="1330"/>
            <a:chExt cx="3709" cy="2510"/>
          </a:xfrm>
        </p:grpSpPr>
        <p:sp>
          <p:nvSpPr>
            <p:cNvPr id="1973" name="Google Shape;1973;p77"/>
            <p:cNvSpPr txBox="1"/>
            <p:nvPr/>
          </p:nvSpPr>
          <p:spPr>
            <a:xfrm>
              <a:off x="2228" y="2007"/>
              <a:ext cx="1230" cy="159"/>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4" name="Google Shape;1974;p77"/>
            <p:cNvSpPr txBox="1"/>
            <p:nvPr/>
          </p:nvSpPr>
          <p:spPr>
            <a:xfrm>
              <a:off x="2584" y="1599"/>
              <a:ext cx="477" cy="211"/>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5" name="Google Shape;1975;p77"/>
            <p:cNvSpPr txBox="1"/>
            <p:nvPr/>
          </p:nvSpPr>
          <p:spPr>
            <a:xfrm>
              <a:off x="2392" y="1330"/>
              <a:ext cx="923" cy="141"/>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6" name="Google Shape;1976;p77"/>
            <p:cNvSpPr txBox="1"/>
            <p:nvPr/>
          </p:nvSpPr>
          <p:spPr>
            <a:xfrm>
              <a:off x="2441" y="1339"/>
              <a:ext cx="840"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Instruction code</a:t>
              </a:r>
              <a:endParaRPr b="0" i="0" sz="1400" u="none" cap="none" strike="noStrike">
                <a:solidFill>
                  <a:srgbClr val="000000"/>
                </a:solidFill>
                <a:latin typeface="Arial"/>
                <a:ea typeface="Arial"/>
                <a:cs typeface="Arial"/>
                <a:sym typeface="Arial"/>
              </a:endParaRPr>
            </a:p>
          </p:txBody>
        </p:sp>
        <p:sp>
          <p:nvSpPr>
            <p:cNvPr id="1977" name="Google Shape;1977;p77"/>
            <p:cNvSpPr txBox="1"/>
            <p:nvPr/>
          </p:nvSpPr>
          <p:spPr>
            <a:xfrm>
              <a:off x="2571" y="1589"/>
              <a:ext cx="488" cy="254"/>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Mapping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978" name="Google Shape;1978;p77"/>
            <p:cNvSpPr txBox="1"/>
            <p:nvPr/>
          </p:nvSpPr>
          <p:spPr>
            <a:xfrm>
              <a:off x="2687" y="1692"/>
              <a:ext cx="281" cy="134"/>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logic</a:t>
              </a:r>
              <a:endParaRPr b="0" i="0" sz="1400" u="none" cap="none" strike="noStrike">
                <a:solidFill>
                  <a:srgbClr val="000000"/>
                </a:solidFill>
                <a:latin typeface="Arial"/>
                <a:ea typeface="Arial"/>
                <a:cs typeface="Arial"/>
                <a:sym typeface="Arial"/>
              </a:endParaRPr>
            </a:p>
          </p:txBody>
        </p:sp>
        <p:cxnSp>
          <p:nvCxnSpPr>
            <p:cNvPr id="1979" name="Google Shape;1979;p77"/>
            <p:cNvCxnSpPr/>
            <p:nvPr/>
          </p:nvCxnSpPr>
          <p:spPr>
            <a:xfrm>
              <a:off x="2810" y="1471"/>
              <a:ext cx="0" cy="134"/>
            </a:xfrm>
            <a:prstGeom prst="straightConnector1">
              <a:avLst/>
            </a:prstGeom>
            <a:noFill/>
            <a:ln cap="flat" cmpd="sng" w="25400">
              <a:solidFill>
                <a:srgbClr val="000000"/>
              </a:solidFill>
              <a:prstDash val="solid"/>
              <a:miter lim="800000"/>
              <a:headEnd len="sm" w="sm" type="none"/>
              <a:tailEnd len="med" w="med" type="stealth"/>
            </a:ln>
          </p:spPr>
        </p:cxnSp>
        <p:sp>
          <p:nvSpPr>
            <p:cNvPr id="1980" name="Google Shape;1980;p77"/>
            <p:cNvSpPr txBox="1"/>
            <p:nvPr/>
          </p:nvSpPr>
          <p:spPr>
            <a:xfrm>
              <a:off x="2519" y="2022"/>
              <a:ext cx="652"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Multiplexers</a:t>
              </a:r>
              <a:endParaRPr b="0" i="0" sz="1400" u="none" cap="none" strike="noStrike">
                <a:solidFill>
                  <a:srgbClr val="000000"/>
                </a:solidFill>
                <a:latin typeface="Arial"/>
                <a:ea typeface="Arial"/>
                <a:cs typeface="Arial"/>
                <a:sym typeface="Arial"/>
              </a:endParaRPr>
            </a:p>
          </p:txBody>
        </p:sp>
        <p:cxnSp>
          <p:nvCxnSpPr>
            <p:cNvPr id="1981" name="Google Shape;1981;p77"/>
            <p:cNvCxnSpPr/>
            <p:nvPr/>
          </p:nvCxnSpPr>
          <p:spPr>
            <a:xfrm>
              <a:off x="2810" y="1824"/>
              <a:ext cx="0" cy="171"/>
            </a:xfrm>
            <a:prstGeom prst="straightConnector1">
              <a:avLst/>
            </a:prstGeom>
            <a:noFill/>
            <a:ln cap="flat" cmpd="sng" w="25400">
              <a:solidFill>
                <a:srgbClr val="000000"/>
              </a:solidFill>
              <a:prstDash val="solid"/>
              <a:miter lim="800000"/>
              <a:headEnd len="sm" w="sm" type="none"/>
              <a:tailEnd len="med" w="med" type="stealth"/>
            </a:ln>
          </p:spPr>
        </p:cxnSp>
        <p:cxnSp>
          <p:nvCxnSpPr>
            <p:cNvPr id="1982" name="Google Shape;1982;p77"/>
            <p:cNvCxnSpPr/>
            <p:nvPr/>
          </p:nvCxnSpPr>
          <p:spPr>
            <a:xfrm>
              <a:off x="3224" y="1854"/>
              <a:ext cx="0" cy="160"/>
            </a:xfrm>
            <a:prstGeom prst="straightConnector1">
              <a:avLst/>
            </a:prstGeom>
            <a:noFill/>
            <a:ln cap="flat" cmpd="sng" w="25400">
              <a:solidFill>
                <a:srgbClr val="000000"/>
              </a:solidFill>
              <a:prstDash val="solid"/>
              <a:miter lim="800000"/>
              <a:headEnd len="sm" w="sm" type="none"/>
              <a:tailEnd len="med" w="med" type="stealth"/>
            </a:ln>
          </p:spPr>
        </p:cxnSp>
        <p:sp>
          <p:nvSpPr>
            <p:cNvPr id="1983" name="Google Shape;1983;p77"/>
            <p:cNvSpPr txBox="1"/>
            <p:nvPr/>
          </p:nvSpPr>
          <p:spPr>
            <a:xfrm>
              <a:off x="2244" y="3091"/>
              <a:ext cx="1230" cy="269"/>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4" name="Google Shape;1984;p77"/>
            <p:cNvSpPr txBox="1"/>
            <p:nvPr/>
          </p:nvSpPr>
          <p:spPr>
            <a:xfrm>
              <a:off x="2270" y="3173"/>
              <a:ext cx="1148"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Control memory (ROM)</a:t>
              </a:r>
              <a:endParaRPr b="0" i="0" sz="1400" u="none" cap="none" strike="noStrike">
                <a:solidFill>
                  <a:srgbClr val="000000"/>
                </a:solidFill>
                <a:latin typeface="Arial"/>
                <a:ea typeface="Arial"/>
                <a:cs typeface="Arial"/>
                <a:sym typeface="Arial"/>
              </a:endParaRPr>
            </a:p>
          </p:txBody>
        </p:sp>
        <p:cxnSp>
          <p:nvCxnSpPr>
            <p:cNvPr id="1985" name="Google Shape;1985;p77"/>
            <p:cNvCxnSpPr/>
            <p:nvPr/>
          </p:nvCxnSpPr>
          <p:spPr>
            <a:xfrm>
              <a:off x="2818" y="2167"/>
              <a:ext cx="0" cy="242"/>
            </a:xfrm>
            <a:prstGeom prst="straightConnector1">
              <a:avLst/>
            </a:prstGeom>
            <a:noFill/>
            <a:ln cap="flat" cmpd="sng" w="25400">
              <a:solidFill>
                <a:srgbClr val="000000"/>
              </a:solidFill>
              <a:prstDash val="solid"/>
              <a:miter lim="800000"/>
              <a:headEnd len="sm" w="sm" type="none"/>
              <a:tailEnd len="med" w="med" type="stealth"/>
            </a:ln>
          </p:spPr>
        </p:cxnSp>
        <p:sp>
          <p:nvSpPr>
            <p:cNvPr id="1986" name="Google Shape;1986;p77"/>
            <p:cNvSpPr txBox="1"/>
            <p:nvPr/>
          </p:nvSpPr>
          <p:spPr>
            <a:xfrm>
              <a:off x="4069" y="2283"/>
              <a:ext cx="606" cy="326"/>
            </a:xfrm>
            <a:prstGeom prst="rect">
              <a:avLst/>
            </a:prstGeom>
            <a:noFill/>
            <a:ln>
              <a:noFill/>
            </a:ln>
          </p:spPr>
          <p:txBody>
            <a:bodyPr anchorCtr="0" anchor="t" bIns="36500" lIns="73025" spcFirstLastPara="1" rIns="73025" wrap="square" tIns="36500">
              <a:spAutoFit/>
            </a:bodyPr>
            <a:lstStyle/>
            <a:p>
              <a:pPr indent="0" lvl="0" marL="0" marR="0" rtl="0" algn="ctr">
                <a:lnSpc>
                  <a:spcPct val="8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Subroutine</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Register</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(SBR)</a:t>
              </a:r>
              <a:endParaRPr b="0" i="0" sz="1400" u="none" cap="none" strike="noStrike">
                <a:solidFill>
                  <a:srgbClr val="000000"/>
                </a:solidFill>
                <a:latin typeface="Arial"/>
                <a:ea typeface="Arial"/>
                <a:cs typeface="Arial"/>
                <a:sym typeface="Arial"/>
              </a:endParaRPr>
            </a:p>
          </p:txBody>
        </p:sp>
        <p:sp>
          <p:nvSpPr>
            <p:cNvPr id="1987" name="Google Shape;1987;p77"/>
            <p:cNvSpPr txBox="1"/>
            <p:nvPr/>
          </p:nvSpPr>
          <p:spPr>
            <a:xfrm>
              <a:off x="4069" y="2278"/>
              <a:ext cx="586" cy="298"/>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88" name="Google Shape;1988;p77"/>
            <p:cNvCxnSpPr/>
            <p:nvPr/>
          </p:nvCxnSpPr>
          <p:spPr>
            <a:xfrm>
              <a:off x="2828" y="2993"/>
              <a:ext cx="1083" cy="0"/>
            </a:xfrm>
            <a:prstGeom prst="straightConnector1">
              <a:avLst/>
            </a:prstGeom>
            <a:noFill/>
            <a:ln cap="flat" cmpd="sng" w="25400">
              <a:solidFill>
                <a:srgbClr val="000000"/>
              </a:solidFill>
              <a:prstDash val="solid"/>
              <a:miter lim="800000"/>
              <a:headEnd len="sm" w="sm" type="none"/>
              <a:tailEnd len="sm" w="sm" type="none"/>
            </a:ln>
          </p:spPr>
        </p:cxnSp>
        <p:cxnSp>
          <p:nvCxnSpPr>
            <p:cNvPr id="1989" name="Google Shape;1989;p77"/>
            <p:cNvCxnSpPr/>
            <p:nvPr/>
          </p:nvCxnSpPr>
          <p:spPr>
            <a:xfrm>
              <a:off x="3388" y="1898"/>
              <a:ext cx="412" cy="0"/>
            </a:xfrm>
            <a:prstGeom prst="straightConnector1">
              <a:avLst/>
            </a:prstGeom>
            <a:noFill/>
            <a:ln cap="flat" cmpd="sng" w="25400">
              <a:solidFill>
                <a:srgbClr val="000000"/>
              </a:solidFill>
              <a:prstDash val="solid"/>
              <a:miter lim="800000"/>
              <a:headEnd len="sm" w="sm" type="none"/>
              <a:tailEnd len="sm" w="sm" type="none"/>
            </a:ln>
          </p:spPr>
        </p:cxnSp>
        <p:cxnSp>
          <p:nvCxnSpPr>
            <p:cNvPr id="1990" name="Google Shape;1990;p77"/>
            <p:cNvCxnSpPr/>
            <p:nvPr/>
          </p:nvCxnSpPr>
          <p:spPr>
            <a:xfrm>
              <a:off x="4325" y="1849"/>
              <a:ext cx="0" cy="435"/>
            </a:xfrm>
            <a:prstGeom prst="straightConnector1">
              <a:avLst/>
            </a:prstGeom>
            <a:noFill/>
            <a:ln cap="flat" cmpd="sng" w="25400">
              <a:solidFill>
                <a:srgbClr val="000000"/>
              </a:solidFill>
              <a:prstDash val="solid"/>
              <a:miter lim="800000"/>
              <a:headEnd len="sm" w="sm" type="none"/>
              <a:tailEnd len="sm" w="sm" type="none"/>
            </a:ln>
          </p:spPr>
        </p:cxnSp>
        <p:sp>
          <p:nvSpPr>
            <p:cNvPr id="1991" name="Google Shape;1991;p77"/>
            <p:cNvSpPr txBox="1"/>
            <p:nvPr/>
          </p:nvSpPr>
          <p:spPr>
            <a:xfrm>
              <a:off x="1488" y="2016"/>
              <a:ext cx="371" cy="221"/>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Branch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1992" name="Google Shape;1992;p77"/>
            <p:cNvSpPr txBox="1"/>
            <p:nvPr/>
          </p:nvSpPr>
          <p:spPr>
            <a:xfrm>
              <a:off x="1535" y="2108"/>
              <a:ext cx="281" cy="134"/>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logic</a:t>
              </a:r>
              <a:endParaRPr b="0" i="0" sz="1400" u="none" cap="none" strike="noStrike">
                <a:solidFill>
                  <a:srgbClr val="000000"/>
                </a:solidFill>
                <a:latin typeface="Arial"/>
                <a:ea typeface="Arial"/>
                <a:cs typeface="Arial"/>
                <a:sym typeface="Arial"/>
              </a:endParaRPr>
            </a:p>
          </p:txBody>
        </p:sp>
        <p:sp>
          <p:nvSpPr>
            <p:cNvPr id="1993" name="Google Shape;1993;p77"/>
            <p:cNvSpPr txBox="1"/>
            <p:nvPr/>
          </p:nvSpPr>
          <p:spPr>
            <a:xfrm>
              <a:off x="1511" y="1995"/>
              <a:ext cx="333" cy="237"/>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94" name="Google Shape;1994;p77"/>
            <p:cNvCxnSpPr/>
            <p:nvPr/>
          </p:nvCxnSpPr>
          <p:spPr>
            <a:xfrm>
              <a:off x="974" y="1888"/>
              <a:ext cx="1365" cy="0"/>
            </a:xfrm>
            <a:prstGeom prst="straightConnector1">
              <a:avLst/>
            </a:prstGeom>
            <a:noFill/>
            <a:ln cap="flat" cmpd="sng" w="25400">
              <a:solidFill>
                <a:srgbClr val="000000"/>
              </a:solidFill>
              <a:prstDash val="solid"/>
              <a:miter lim="800000"/>
              <a:headEnd len="sm" w="sm" type="none"/>
              <a:tailEnd len="sm" w="sm" type="none"/>
            </a:ln>
          </p:spPr>
        </p:cxnSp>
        <p:sp>
          <p:nvSpPr>
            <p:cNvPr id="1995" name="Google Shape;1995;p77"/>
            <p:cNvSpPr/>
            <p:nvPr/>
          </p:nvSpPr>
          <p:spPr>
            <a:xfrm>
              <a:off x="2310" y="1960"/>
              <a:ext cx="52" cy="48"/>
            </a:xfrm>
            <a:custGeom>
              <a:rect b="b" l="l" r="r" t="t"/>
              <a:pathLst>
                <a:path extrusionOk="0" fill="none" h="21600" w="17314">
                  <a:moveTo>
                    <a:pt x="0" y="1876"/>
                  </a:moveTo>
                  <a:cubicBezTo>
                    <a:pt x="2770" y="639"/>
                    <a:pt x="5770" y="0"/>
                    <a:pt x="8805" y="0"/>
                  </a:cubicBezTo>
                  <a:cubicBezTo>
                    <a:pt x="11730" y="0"/>
                    <a:pt x="14625" y="594"/>
                    <a:pt x="17313" y="1746"/>
                  </a:cubicBezTo>
                </a:path>
                <a:path extrusionOk="0" h="21600" w="17314">
                  <a:moveTo>
                    <a:pt x="0" y="1876"/>
                  </a:moveTo>
                  <a:cubicBezTo>
                    <a:pt x="2770" y="639"/>
                    <a:pt x="5770" y="0"/>
                    <a:pt x="8805" y="0"/>
                  </a:cubicBezTo>
                  <a:cubicBezTo>
                    <a:pt x="11730" y="0"/>
                    <a:pt x="14625" y="594"/>
                    <a:pt x="17313" y="1746"/>
                  </a:cubicBezTo>
                  <a:lnTo>
                    <a:pt x="8805" y="21600"/>
                  </a:lnTo>
                  <a:lnTo>
                    <a:pt x="0" y="187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96" name="Google Shape;1996;p77"/>
            <p:cNvCxnSpPr/>
            <p:nvPr/>
          </p:nvCxnSpPr>
          <p:spPr>
            <a:xfrm>
              <a:off x="2335" y="1888"/>
              <a:ext cx="0" cy="83"/>
            </a:xfrm>
            <a:prstGeom prst="straightConnector1">
              <a:avLst/>
            </a:prstGeom>
            <a:noFill/>
            <a:ln cap="flat" cmpd="sng" w="25400">
              <a:solidFill>
                <a:srgbClr val="000000"/>
              </a:solidFill>
              <a:prstDash val="solid"/>
              <a:miter lim="800000"/>
              <a:headEnd len="sm" w="sm" type="none"/>
              <a:tailEnd len="sm" w="sm" type="none"/>
            </a:ln>
          </p:spPr>
        </p:cxnSp>
        <p:sp>
          <p:nvSpPr>
            <p:cNvPr id="1997" name="Google Shape;1997;p77"/>
            <p:cNvSpPr txBox="1"/>
            <p:nvPr/>
          </p:nvSpPr>
          <p:spPr>
            <a:xfrm>
              <a:off x="966" y="1982"/>
              <a:ext cx="385" cy="254"/>
            </a:xfrm>
            <a:prstGeom prst="rect">
              <a:avLst/>
            </a:prstGeom>
            <a:noFill/>
            <a:ln>
              <a:noFill/>
            </a:ln>
          </p:spPr>
          <p:txBody>
            <a:bodyPr anchorCtr="0" anchor="t" bIns="36500" lIns="73025" spcFirstLastPara="1" rIns="73025" wrap="square" tIns="36500">
              <a:spAutoFit/>
            </a:bodyPr>
            <a:lstStyle/>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Status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bits</a:t>
              </a:r>
              <a:endParaRPr b="0" i="0" sz="1400" u="none" cap="none" strike="noStrike">
                <a:solidFill>
                  <a:srgbClr val="000000"/>
                </a:solidFill>
                <a:latin typeface="Arial"/>
                <a:ea typeface="Arial"/>
                <a:cs typeface="Arial"/>
                <a:sym typeface="Arial"/>
              </a:endParaRPr>
            </a:p>
          </p:txBody>
        </p:sp>
        <p:sp>
          <p:nvSpPr>
            <p:cNvPr id="1998" name="Google Shape;1998;p77"/>
            <p:cNvSpPr/>
            <p:nvPr/>
          </p:nvSpPr>
          <p:spPr>
            <a:xfrm>
              <a:off x="1643" y="2222"/>
              <a:ext cx="52" cy="47"/>
            </a:xfrm>
            <a:custGeom>
              <a:rect b="b" l="l" r="r" t="t"/>
              <a:pathLst>
                <a:path extrusionOk="0" fill="none" h="21600" w="17577">
                  <a:moveTo>
                    <a:pt x="17577" y="19797"/>
                  </a:moveTo>
                  <a:cubicBezTo>
                    <a:pt x="14852" y="20986"/>
                    <a:pt x="11911" y="21600"/>
                    <a:pt x="8938" y="21600"/>
                  </a:cubicBezTo>
                  <a:cubicBezTo>
                    <a:pt x="5854" y="21600"/>
                    <a:pt x="2807" y="20939"/>
                    <a:pt x="0" y="19663"/>
                  </a:cubicBezTo>
                </a:path>
                <a:path extrusionOk="0" h="21600" w="17577">
                  <a:moveTo>
                    <a:pt x="17577" y="19797"/>
                  </a:moveTo>
                  <a:cubicBezTo>
                    <a:pt x="14852" y="20986"/>
                    <a:pt x="11911" y="21600"/>
                    <a:pt x="8938" y="21600"/>
                  </a:cubicBezTo>
                  <a:cubicBezTo>
                    <a:pt x="5854" y="21600"/>
                    <a:pt x="2807" y="20939"/>
                    <a:pt x="0" y="19663"/>
                  </a:cubicBezTo>
                  <a:lnTo>
                    <a:pt x="8938" y="0"/>
                  </a:lnTo>
                  <a:lnTo>
                    <a:pt x="17577" y="197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99" name="Google Shape;1999;p77"/>
            <p:cNvCxnSpPr/>
            <p:nvPr/>
          </p:nvCxnSpPr>
          <p:spPr>
            <a:xfrm>
              <a:off x="1669" y="2264"/>
              <a:ext cx="0" cy="1232"/>
            </a:xfrm>
            <a:prstGeom prst="straightConnector1">
              <a:avLst/>
            </a:prstGeom>
            <a:noFill/>
            <a:ln cap="flat" cmpd="sng" w="25400">
              <a:solidFill>
                <a:srgbClr val="000000"/>
              </a:solidFill>
              <a:prstDash val="solid"/>
              <a:miter lim="800000"/>
              <a:headEnd len="sm" w="sm" type="none"/>
              <a:tailEnd len="sm" w="sm" type="none"/>
            </a:ln>
          </p:spPr>
        </p:cxnSp>
        <p:cxnSp>
          <p:nvCxnSpPr>
            <p:cNvPr id="2000" name="Google Shape;2000;p77"/>
            <p:cNvCxnSpPr/>
            <p:nvPr/>
          </p:nvCxnSpPr>
          <p:spPr>
            <a:xfrm>
              <a:off x="1668" y="3499"/>
              <a:ext cx="827" cy="0"/>
            </a:xfrm>
            <a:prstGeom prst="straightConnector1">
              <a:avLst/>
            </a:prstGeom>
            <a:noFill/>
            <a:ln cap="flat" cmpd="sng" w="25400">
              <a:solidFill>
                <a:srgbClr val="000000"/>
              </a:solidFill>
              <a:prstDash val="solid"/>
              <a:miter lim="800000"/>
              <a:headEnd len="sm" w="sm" type="none"/>
              <a:tailEnd len="sm" w="sm" type="none"/>
            </a:ln>
          </p:spPr>
        </p:cxnSp>
        <p:cxnSp>
          <p:nvCxnSpPr>
            <p:cNvPr id="2001" name="Google Shape;2001;p77"/>
            <p:cNvCxnSpPr/>
            <p:nvPr/>
          </p:nvCxnSpPr>
          <p:spPr>
            <a:xfrm rot="10800000">
              <a:off x="2485" y="3366"/>
              <a:ext cx="0" cy="128"/>
            </a:xfrm>
            <a:prstGeom prst="straightConnector1">
              <a:avLst/>
            </a:prstGeom>
            <a:noFill/>
            <a:ln cap="flat" cmpd="sng" w="25400">
              <a:solidFill>
                <a:srgbClr val="000000"/>
              </a:solidFill>
              <a:prstDash val="solid"/>
              <a:miter lim="800000"/>
              <a:headEnd len="sm" w="sm" type="none"/>
              <a:tailEnd len="sm" w="sm" type="none"/>
            </a:ln>
          </p:spPr>
        </p:cxnSp>
        <p:cxnSp>
          <p:nvCxnSpPr>
            <p:cNvPr id="2002" name="Google Shape;2002;p77"/>
            <p:cNvCxnSpPr/>
            <p:nvPr/>
          </p:nvCxnSpPr>
          <p:spPr>
            <a:xfrm rot="10800000">
              <a:off x="3259" y="3355"/>
              <a:ext cx="0" cy="268"/>
            </a:xfrm>
            <a:prstGeom prst="straightConnector1">
              <a:avLst/>
            </a:prstGeom>
            <a:noFill/>
            <a:ln cap="flat" cmpd="sng" w="25400">
              <a:solidFill>
                <a:srgbClr val="000000"/>
              </a:solidFill>
              <a:prstDash val="solid"/>
              <a:miter lim="800000"/>
              <a:headEnd len="med" w="med" type="stealth"/>
              <a:tailEnd len="sm" w="sm" type="none"/>
            </a:ln>
          </p:spPr>
        </p:cxnSp>
        <p:sp>
          <p:nvSpPr>
            <p:cNvPr id="2003" name="Google Shape;2003;p77"/>
            <p:cNvSpPr txBox="1"/>
            <p:nvPr/>
          </p:nvSpPr>
          <p:spPr>
            <a:xfrm>
              <a:off x="2926" y="3628"/>
              <a:ext cx="839"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Microoperations</a:t>
              </a:r>
              <a:endParaRPr b="0" i="0" sz="1400" u="none" cap="none" strike="noStrike">
                <a:solidFill>
                  <a:srgbClr val="000000"/>
                </a:solidFill>
                <a:latin typeface="Arial"/>
                <a:ea typeface="Arial"/>
                <a:cs typeface="Arial"/>
                <a:sym typeface="Arial"/>
              </a:endParaRPr>
            </a:p>
          </p:txBody>
        </p:sp>
        <p:sp>
          <p:nvSpPr>
            <p:cNvPr id="2004" name="Google Shape;2004;p77"/>
            <p:cNvSpPr txBox="1"/>
            <p:nvPr/>
          </p:nvSpPr>
          <p:spPr>
            <a:xfrm>
              <a:off x="2236" y="2407"/>
              <a:ext cx="1230" cy="221"/>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5" name="Google Shape;2005;p77"/>
            <p:cNvSpPr txBox="1"/>
            <p:nvPr/>
          </p:nvSpPr>
          <p:spPr>
            <a:xfrm>
              <a:off x="2217" y="2415"/>
              <a:ext cx="1254" cy="254"/>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Control Address Register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006" name="Google Shape;2006;p77"/>
            <p:cNvSpPr txBox="1"/>
            <p:nvPr/>
          </p:nvSpPr>
          <p:spPr>
            <a:xfrm>
              <a:off x="2721" y="2510"/>
              <a:ext cx="323" cy="134"/>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(CAR)</a:t>
              </a:r>
              <a:endParaRPr b="0" i="0" sz="1400" u="none" cap="none" strike="noStrike">
                <a:solidFill>
                  <a:srgbClr val="000000"/>
                </a:solidFill>
                <a:latin typeface="Arial"/>
                <a:ea typeface="Arial"/>
                <a:cs typeface="Arial"/>
                <a:sym typeface="Arial"/>
              </a:endParaRPr>
            </a:p>
          </p:txBody>
        </p:sp>
        <p:cxnSp>
          <p:nvCxnSpPr>
            <p:cNvPr id="2007" name="Google Shape;2007;p77"/>
            <p:cNvCxnSpPr/>
            <p:nvPr/>
          </p:nvCxnSpPr>
          <p:spPr>
            <a:xfrm>
              <a:off x="2826" y="2626"/>
              <a:ext cx="0" cy="470"/>
            </a:xfrm>
            <a:prstGeom prst="straightConnector1">
              <a:avLst/>
            </a:prstGeom>
            <a:noFill/>
            <a:ln cap="flat" cmpd="sng" w="25400">
              <a:solidFill>
                <a:srgbClr val="000000"/>
              </a:solidFill>
              <a:prstDash val="solid"/>
              <a:miter lim="800000"/>
              <a:headEnd len="sm" w="sm" type="none"/>
              <a:tailEnd len="med" w="med" type="stealth"/>
            </a:ln>
          </p:spPr>
        </p:cxnSp>
        <p:sp>
          <p:nvSpPr>
            <p:cNvPr id="2008" name="Google Shape;2008;p77"/>
            <p:cNvSpPr txBox="1"/>
            <p:nvPr/>
          </p:nvSpPr>
          <p:spPr>
            <a:xfrm>
              <a:off x="3552" y="2776"/>
              <a:ext cx="640"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Incrementer</a:t>
              </a:r>
              <a:endParaRPr b="0" i="0" sz="1400" u="none" cap="none" strike="noStrike">
                <a:solidFill>
                  <a:srgbClr val="000000"/>
                </a:solidFill>
                <a:latin typeface="Arial"/>
                <a:ea typeface="Arial"/>
                <a:cs typeface="Arial"/>
                <a:sym typeface="Arial"/>
              </a:endParaRPr>
            </a:p>
          </p:txBody>
        </p:sp>
        <p:sp>
          <p:nvSpPr>
            <p:cNvPr id="2009" name="Google Shape;2009;p77"/>
            <p:cNvSpPr txBox="1"/>
            <p:nvPr/>
          </p:nvSpPr>
          <p:spPr>
            <a:xfrm>
              <a:off x="3579" y="2786"/>
              <a:ext cx="609" cy="106"/>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10" name="Google Shape;2010;p77"/>
            <p:cNvCxnSpPr/>
            <p:nvPr/>
          </p:nvCxnSpPr>
          <p:spPr>
            <a:xfrm>
              <a:off x="3800" y="1891"/>
              <a:ext cx="0" cy="891"/>
            </a:xfrm>
            <a:prstGeom prst="straightConnector1">
              <a:avLst/>
            </a:prstGeom>
            <a:noFill/>
            <a:ln cap="flat" cmpd="sng" w="25400">
              <a:solidFill>
                <a:srgbClr val="000000"/>
              </a:solidFill>
              <a:prstDash val="solid"/>
              <a:miter lim="800000"/>
              <a:headEnd len="sm" w="sm" type="none"/>
              <a:tailEnd len="sm" w="sm" type="none"/>
            </a:ln>
          </p:spPr>
        </p:cxnSp>
        <p:cxnSp>
          <p:nvCxnSpPr>
            <p:cNvPr id="2011" name="Google Shape;2011;p77"/>
            <p:cNvCxnSpPr/>
            <p:nvPr/>
          </p:nvCxnSpPr>
          <p:spPr>
            <a:xfrm>
              <a:off x="3222" y="1850"/>
              <a:ext cx="1099" cy="0"/>
            </a:xfrm>
            <a:prstGeom prst="straightConnector1">
              <a:avLst/>
            </a:prstGeom>
            <a:noFill/>
            <a:ln cap="flat" cmpd="sng" w="25400">
              <a:solidFill>
                <a:srgbClr val="000000"/>
              </a:solidFill>
              <a:prstDash val="solid"/>
              <a:miter lim="800000"/>
              <a:headEnd len="sm" w="sm" type="none"/>
              <a:tailEnd len="sm" w="sm" type="none"/>
            </a:ln>
          </p:spPr>
        </p:cxnSp>
        <p:cxnSp>
          <p:nvCxnSpPr>
            <p:cNvPr id="2012" name="Google Shape;2012;p77"/>
            <p:cNvCxnSpPr/>
            <p:nvPr/>
          </p:nvCxnSpPr>
          <p:spPr>
            <a:xfrm>
              <a:off x="3800" y="2687"/>
              <a:ext cx="517" cy="0"/>
            </a:xfrm>
            <a:prstGeom prst="straightConnector1">
              <a:avLst/>
            </a:prstGeom>
            <a:noFill/>
            <a:ln cap="flat" cmpd="sng" w="25400">
              <a:solidFill>
                <a:srgbClr val="000000"/>
              </a:solidFill>
              <a:prstDash val="solid"/>
              <a:miter lim="800000"/>
              <a:headEnd len="sm" w="sm" type="none"/>
              <a:tailEnd len="sm" w="sm" type="none"/>
            </a:ln>
          </p:spPr>
        </p:cxnSp>
        <p:cxnSp>
          <p:nvCxnSpPr>
            <p:cNvPr id="2013" name="Google Shape;2013;p77"/>
            <p:cNvCxnSpPr/>
            <p:nvPr/>
          </p:nvCxnSpPr>
          <p:spPr>
            <a:xfrm>
              <a:off x="4321" y="2569"/>
              <a:ext cx="0" cy="122"/>
            </a:xfrm>
            <a:prstGeom prst="straightConnector1">
              <a:avLst/>
            </a:prstGeom>
            <a:noFill/>
            <a:ln cap="flat" cmpd="sng" w="25400">
              <a:solidFill>
                <a:srgbClr val="000000"/>
              </a:solidFill>
              <a:prstDash val="solid"/>
              <a:miter lim="800000"/>
              <a:headEnd len="med" w="med" type="stealth"/>
              <a:tailEnd len="sm" w="sm" type="none"/>
            </a:ln>
          </p:spPr>
        </p:cxnSp>
        <p:sp>
          <p:nvSpPr>
            <p:cNvPr id="2014" name="Google Shape;2014;p77"/>
            <p:cNvSpPr txBox="1"/>
            <p:nvPr/>
          </p:nvSpPr>
          <p:spPr>
            <a:xfrm>
              <a:off x="1826" y="1981"/>
              <a:ext cx="305" cy="254"/>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MUX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015" name="Google Shape;2015;p77"/>
            <p:cNvSpPr txBox="1"/>
            <p:nvPr/>
          </p:nvSpPr>
          <p:spPr>
            <a:xfrm>
              <a:off x="1823" y="2114"/>
              <a:ext cx="363"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select</a:t>
              </a:r>
              <a:endParaRPr b="0" i="0" sz="1400" u="none" cap="none" strike="noStrike">
                <a:solidFill>
                  <a:srgbClr val="000000"/>
                </a:solidFill>
                <a:latin typeface="Arial"/>
                <a:ea typeface="Arial"/>
                <a:cs typeface="Arial"/>
                <a:sym typeface="Arial"/>
              </a:endParaRPr>
            </a:p>
          </p:txBody>
        </p:sp>
        <p:cxnSp>
          <p:nvCxnSpPr>
            <p:cNvPr id="2016" name="Google Shape;2016;p77"/>
            <p:cNvCxnSpPr/>
            <p:nvPr/>
          </p:nvCxnSpPr>
          <p:spPr>
            <a:xfrm>
              <a:off x="1853" y="2112"/>
              <a:ext cx="359" cy="0"/>
            </a:xfrm>
            <a:prstGeom prst="straightConnector1">
              <a:avLst/>
            </a:prstGeom>
            <a:noFill/>
            <a:ln cap="flat" cmpd="sng" w="25400">
              <a:solidFill>
                <a:srgbClr val="000000"/>
              </a:solidFill>
              <a:prstDash val="solid"/>
              <a:miter lim="800000"/>
              <a:headEnd len="sm" w="sm" type="none"/>
              <a:tailEnd len="med" w="med" type="stealth"/>
            </a:ln>
          </p:spPr>
        </p:cxnSp>
        <p:cxnSp>
          <p:nvCxnSpPr>
            <p:cNvPr id="2017" name="Google Shape;2017;p77"/>
            <p:cNvCxnSpPr/>
            <p:nvPr/>
          </p:nvCxnSpPr>
          <p:spPr>
            <a:xfrm>
              <a:off x="978" y="1892"/>
              <a:ext cx="0" cy="1785"/>
            </a:xfrm>
            <a:prstGeom prst="straightConnector1">
              <a:avLst/>
            </a:prstGeom>
            <a:noFill/>
            <a:ln cap="flat" cmpd="sng" w="25400">
              <a:solidFill>
                <a:srgbClr val="000000"/>
              </a:solidFill>
              <a:prstDash val="solid"/>
              <a:miter lim="800000"/>
              <a:headEnd len="sm" w="sm" type="none"/>
              <a:tailEnd len="sm" w="sm" type="none"/>
            </a:ln>
          </p:spPr>
        </p:cxnSp>
        <p:sp>
          <p:nvSpPr>
            <p:cNvPr id="2018" name="Google Shape;2018;p77"/>
            <p:cNvSpPr txBox="1"/>
            <p:nvPr/>
          </p:nvSpPr>
          <p:spPr>
            <a:xfrm>
              <a:off x="1697" y="3377"/>
              <a:ext cx="752" cy="254"/>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select a status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019" name="Google Shape;2019;p77"/>
            <p:cNvSpPr txBox="1"/>
            <p:nvPr/>
          </p:nvSpPr>
          <p:spPr>
            <a:xfrm>
              <a:off x="1961" y="3501"/>
              <a:ext cx="210"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bit</a:t>
              </a:r>
              <a:endParaRPr b="0" i="0" sz="1400" u="none" cap="none" strike="noStrike">
                <a:solidFill>
                  <a:srgbClr val="000000"/>
                </a:solidFill>
                <a:latin typeface="Arial"/>
                <a:ea typeface="Arial"/>
                <a:cs typeface="Arial"/>
                <a:sym typeface="Arial"/>
              </a:endParaRPr>
            </a:p>
          </p:txBody>
        </p:sp>
        <p:sp>
          <p:nvSpPr>
            <p:cNvPr id="2020" name="Google Shape;2020;p77"/>
            <p:cNvSpPr/>
            <p:nvPr/>
          </p:nvSpPr>
          <p:spPr>
            <a:xfrm>
              <a:off x="985" y="3371"/>
              <a:ext cx="1835" cy="318"/>
            </a:xfrm>
            <a:custGeom>
              <a:rect b="b" l="l" r="r" t="t"/>
              <a:pathLst>
                <a:path extrusionOk="0" h="404" w="1763">
                  <a:moveTo>
                    <a:pt x="1762" y="0"/>
                  </a:moveTo>
                  <a:lnTo>
                    <a:pt x="1762" y="403"/>
                  </a:lnTo>
                  <a:lnTo>
                    <a:pt x="0" y="403"/>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1" name="Google Shape;2021;p77"/>
            <p:cNvSpPr txBox="1"/>
            <p:nvPr/>
          </p:nvSpPr>
          <p:spPr>
            <a:xfrm>
              <a:off x="1811" y="3690"/>
              <a:ext cx="816" cy="150"/>
            </a:xfrm>
            <a:prstGeom prst="rect">
              <a:avLst/>
            </a:prstGeom>
            <a:noFill/>
            <a:ln>
              <a:noFill/>
            </a:ln>
          </p:spPr>
          <p:txBody>
            <a:bodyPr anchorCtr="0" anchor="t" bIns="36500" lIns="73025" spcFirstLastPara="1" rIns="73025" wrap="square" tIns="3650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Branch address</a:t>
              </a:r>
              <a:endParaRPr b="0" i="0" sz="1400" u="none" cap="none" strike="noStrike">
                <a:solidFill>
                  <a:srgbClr val="000000"/>
                </a:solidFill>
                <a:latin typeface="Arial"/>
                <a:ea typeface="Arial"/>
                <a:cs typeface="Arial"/>
                <a:sym typeface="Arial"/>
              </a:endParaRPr>
            </a:p>
          </p:txBody>
        </p:sp>
        <p:cxnSp>
          <p:nvCxnSpPr>
            <p:cNvPr id="2022" name="Google Shape;2022;p77"/>
            <p:cNvCxnSpPr/>
            <p:nvPr/>
          </p:nvCxnSpPr>
          <p:spPr>
            <a:xfrm>
              <a:off x="3398" y="1908"/>
              <a:ext cx="0" cy="100"/>
            </a:xfrm>
            <a:prstGeom prst="straightConnector1">
              <a:avLst/>
            </a:prstGeom>
            <a:noFill/>
            <a:ln cap="flat" cmpd="sng" w="25400">
              <a:solidFill>
                <a:srgbClr val="000000"/>
              </a:solidFill>
              <a:prstDash val="solid"/>
              <a:miter lim="800000"/>
              <a:headEnd len="sm" w="sm" type="none"/>
              <a:tailEnd len="med" w="med" type="stealth"/>
            </a:ln>
          </p:spPr>
        </p:cxnSp>
        <p:cxnSp>
          <p:nvCxnSpPr>
            <p:cNvPr id="2023" name="Google Shape;2023;p77"/>
            <p:cNvCxnSpPr/>
            <p:nvPr/>
          </p:nvCxnSpPr>
          <p:spPr>
            <a:xfrm>
              <a:off x="3901" y="2893"/>
              <a:ext cx="0" cy="92"/>
            </a:xfrm>
            <a:prstGeom prst="straightConnector1">
              <a:avLst/>
            </a:prstGeom>
            <a:noFill/>
            <a:ln cap="flat" cmpd="sng" w="25400">
              <a:solidFill>
                <a:srgbClr val="000000"/>
              </a:solidFill>
              <a:prstDash val="solid"/>
              <a:miter lim="800000"/>
              <a:headEnd len="med" w="med" type="stealth"/>
              <a:tailEnd len="sm" w="sm" type="none"/>
            </a:ln>
          </p:spPr>
        </p:cxnSp>
        <p:cxnSp>
          <p:nvCxnSpPr>
            <p:cNvPr id="2024" name="Google Shape;2024;p77"/>
            <p:cNvCxnSpPr/>
            <p:nvPr/>
          </p:nvCxnSpPr>
          <p:spPr>
            <a:xfrm>
              <a:off x="1337" y="2016"/>
              <a:ext cx="173" cy="0"/>
            </a:xfrm>
            <a:prstGeom prst="straightConnector1">
              <a:avLst/>
            </a:prstGeom>
            <a:noFill/>
            <a:ln cap="flat" cmpd="sng" w="25400">
              <a:solidFill>
                <a:srgbClr val="000000"/>
              </a:solidFill>
              <a:prstDash val="solid"/>
              <a:miter lim="800000"/>
              <a:headEnd len="sm" w="sm" type="none"/>
              <a:tailEnd len="med" w="med" type="stealth"/>
            </a:ln>
          </p:spPr>
        </p:cxnSp>
        <p:cxnSp>
          <p:nvCxnSpPr>
            <p:cNvPr id="2025" name="Google Shape;2025;p77"/>
            <p:cNvCxnSpPr/>
            <p:nvPr/>
          </p:nvCxnSpPr>
          <p:spPr>
            <a:xfrm>
              <a:off x="1331" y="2094"/>
              <a:ext cx="173" cy="0"/>
            </a:xfrm>
            <a:prstGeom prst="straightConnector1">
              <a:avLst/>
            </a:prstGeom>
            <a:noFill/>
            <a:ln cap="flat" cmpd="sng" w="25400">
              <a:solidFill>
                <a:srgbClr val="000000"/>
              </a:solidFill>
              <a:prstDash val="solid"/>
              <a:miter lim="800000"/>
              <a:headEnd len="sm" w="sm" type="none"/>
              <a:tailEnd len="med" w="med" type="stealth"/>
            </a:ln>
          </p:spPr>
        </p:cxnSp>
        <p:cxnSp>
          <p:nvCxnSpPr>
            <p:cNvPr id="2026" name="Google Shape;2026;p77"/>
            <p:cNvCxnSpPr/>
            <p:nvPr/>
          </p:nvCxnSpPr>
          <p:spPr>
            <a:xfrm>
              <a:off x="1325" y="2172"/>
              <a:ext cx="173" cy="0"/>
            </a:xfrm>
            <a:prstGeom prst="straightConnector1">
              <a:avLst/>
            </a:prstGeom>
            <a:noFill/>
            <a:ln cap="flat" cmpd="sng" w="25400">
              <a:solidFill>
                <a:srgbClr val="000000"/>
              </a:solidFill>
              <a:prstDash val="solid"/>
              <a:miter lim="800000"/>
              <a:headEnd len="sm" w="sm" type="none"/>
              <a:tailEnd len="med" w="med" type="stealth"/>
            </a:ln>
          </p:spPr>
        </p:cxnSp>
      </p:grpSp>
      <p:pic>
        <p:nvPicPr>
          <p:cNvPr descr="pngfind.com-kingpin-png-4152286 (1).png" id="2027" name="Google Shape;2027;p77"/>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7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33" name="Google Shape;2033;p78"/>
          <p:cNvSpPr txBox="1"/>
          <p:nvPr>
            <p:ph type="title"/>
          </p:nvPr>
        </p:nvSpPr>
        <p:spPr>
          <a:xfrm>
            <a:off x="2667000" y="32385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 Example</a:t>
            </a:r>
            <a:endParaRPr/>
          </a:p>
        </p:txBody>
      </p:sp>
      <p:sp>
        <p:nvSpPr>
          <p:cNvPr id="2034" name="Google Shape;2034;p78"/>
          <p:cNvSpPr txBox="1"/>
          <p:nvPr/>
        </p:nvSpPr>
        <p:spPr>
          <a:xfrm>
            <a:off x="2743200" y="2185987"/>
            <a:ext cx="1641475" cy="615950"/>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Computer </a:t>
            </a:r>
            <a:endParaRPr b="0" i="0" sz="1400" u="none" cap="none" strike="noStrike">
              <a:solidFill>
                <a:srgbClr val="000000"/>
              </a:solidFill>
              <a:latin typeface="Arial"/>
              <a:ea typeface="Arial"/>
              <a:cs typeface="Arial"/>
              <a:sym typeface="Arial"/>
            </a:endParaRPr>
          </a:p>
          <a:p>
            <a:pPr indent="0" lvl="0" marL="0" marR="0" rtl="0" algn="l">
              <a:lnSpc>
                <a:spcPct val="102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Configuration</a:t>
            </a:r>
            <a:endParaRPr b="0" i="0" sz="1400" u="none" cap="none" strike="noStrike">
              <a:solidFill>
                <a:srgbClr val="000000"/>
              </a:solidFill>
              <a:latin typeface="Arial"/>
              <a:ea typeface="Arial"/>
              <a:cs typeface="Arial"/>
              <a:sym typeface="Arial"/>
            </a:endParaRPr>
          </a:p>
        </p:txBody>
      </p:sp>
      <p:grpSp>
        <p:nvGrpSpPr>
          <p:cNvPr id="2035" name="Google Shape;2035;p78"/>
          <p:cNvGrpSpPr/>
          <p:nvPr/>
        </p:nvGrpSpPr>
        <p:grpSpPr>
          <a:xfrm>
            <a:off x="4941887" y="1520825"/>
            <a:ext cx="4506912" cy="5076825"/>
            <a:chOff x="1619" y="958"/>
            <a:chExt cx="2839" cy="3198"/>
          </a:xfrm>
        </p:grpSpPr>
        <p:sp>
          <p:nvSpPr>
            <p:cNvPr id="2036" name="Google Shape;2036;p78"/>
            <p:cNvSpPr txBox="1"/>
            <p:nvPr/>
          </p:nvSpPr>
          <p:spPr>
            <a:xfrm>
              <a:off x="1913" y="1144"/>
              <a:ext cx="367"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MUX</a:t>
              </a:r>
              <a:endParaRPr b="0" i="0" sz="1400" u="none" cap="none" strike="noStrike">
                <a:solidFill>
                  <a:srgbClr val="000000"/>
                </a:solidFill>
                <a:latin typeface="Arial"/>
                <a:ea typeface="Arial"/>
                <a:cs typeface="Arial"/>
                <a:sym typeface="Arial"/>
              </a:endParaRPr>
            </a:p>
          </p:txBody>
        </p:sp>
        <p:sp>
          <p:nvSpPr>
            <p:cNvPr id="2037" name="Google Shape;2037;p78"/>
            <p:cNvSpPr txBox="1"/>
            <p:nvPr/>
          </p:nvSpPr>
          <p:spPr>
            <a:xfrm>
              <a:off x="1884" y="1136"/>
              <a:ext cx="408" cy="151"/>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8" name="Google Shape;2038;p78"/>
            <p:cNvSpPr/>
            <p:nvPr/>
          </p:nvSpPr>
          <p:spPr>
            <a:xfrm>
              <a:off x="1934" y="1057"/>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39" name="Google Shape;2039;p78"/>
            <p:cNvCxnSpPr/>
            <p:nvPr/>
          </p:nvCxnSpPr>
          <p:spPr>
            <a:xfrm rot="10800000">
              <a:off x="1962" y="963"/>
              <a:ext cx="0" cy="115"/>
            </a:xfrm>
            <a:prstGeom prst="straightConnector1">
              <a:avLst/>
            </a:prstGeom>
            <a:noFill/>
            <a:ln cap="flat" cmpd="sng" w="25400">
              <a:solidFill>
                <a:srgbClr val="000000"/>
              </a:solidFill>
              <a:prstDash val="solid"/>
              <a:miter lim="800000"/>
              <a:headEnd len="sm" w="sm" type="none"/>
              <a:tailEnd len="sm" w="sm" type="none"/>
            </a:ln>
          </p:spPr>
        </p:cxnSp>
        <p:sp>
          <p:nvSpPr>
            <p:cNvPr id="2040" name="Google Shape;2040;p78"/>
            <p:cNvSpPr/>
            <p:nvPr/>
          </p:nvSpPr>
          <p:spPr>
            <a:xfrm>
              <a:off x="2186" y="1057"/>
              <a:ext cx="57"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41" name="Google Shape;2041;p78"/>
            <p:cNvCxnSpPr/>
            <p:nvPr/>
          </p:nvCxnSpPr>
          <p:spPr>
            <a:xfrm rot="10800000">
              <a:off x="2214" y="963"/>
              <a:ext cx="0" cy="115"/>
            </a:xfrm>
            <a:prstGeom prst="straightConnector1">
              <a:avLst/>
            </a:prstGeom>
            <a:noFill/>
            <a:ln cap="flat" cmpd="sng" w="25400">
              <a:solidFill>
                <a:srgbClr val="000000"/>
              </a:solidFill>
              <a:prstDash val="solid"/>
              <a:miter lim="800000"/>
              <a:headEnd len="sm" w="sm" type="none"/>
              <a:tailEnd len="sm" w="sm" type="none"/>
            </a:ln>
          </p:spPr>
        </p:cxnSp>
        <p:sp>
          <p:nvSpPr>
            <p:cNvPr id="2042" name="Google Shape;2042;p78"/>
            <p:cNvSpPr/>
            <p:nvPr/>
          </p:nvSpPr>
          <p:spPr>
            <a:xfrm>
              <a:off x="2060" y="1389"/>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43" name="Google Shape;2043;p78"/>
            <p:cNvCxnSpPr/>
            <p:nvPr/>
          </p:nvCxnSpPr>
          <p:spPr>
            <a:xfrm rot="10800000">
              <a:off x="2088" y="1287"/>
              <a:ext cx="0" cy="123"/>
            </a:xfrm>
            <a:prstGeom prst="straightConnector1">
              <a:avLst/>
            </a:prstGeom>
            <a:noFill/>
            <a:ln cap="flat" cmpd="sng" w="25400">
              <a:solidFill>
                <a:srgbClr val="000000"/>
              </a:solidFill>
              <a:prstDash val="solid"/>
              <a:miter lim="800000"/>
              <a:headEnd len="sm" w="sm" type="none"/>
              <a:tailEnd len="sm" w="sm" type="none"/>
            </a:ln>
          </p:spPr>
        </p:cxnSp>
        <p:sp>
          <p:nvSpPr>
            <p:cNvPr id="2044" name="Google Shape;2044;p78"/>
            <p:cNvSpPr txBox="1"/>
            <p:nvPr/>
          </p:nvSpPr>
          <p:spPr>
            <a:xfrm>
              <a:off x="1959" y="1468"/>
              <a:ext cx="279"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AR</a:t>
              </a:r>
              <a:endParaRPr b="0" i="0" sz="1400" u="none" cap="none" strike="noStrike">
                <a:solidFill>
                  <a:srgbClr val="000000"/>
                </a:solidFill>
                <a:latin typeface="Arial"/>
                <a:ea typeface="Arial"/>
                <a:cs typeface="Arial"/>
                <a:sym typeface="Arial"/>
              </a:endParaRPr>
            </a:p>
          </p:txBody>
        </p:sp>
        <p:sp>
          <p:nvSpPr>
            <p:cNvPr id="2045" name="Google Shape;2045;p78"/>
            <p:cNvSpPr txBox="1"/>
            <p:nvPr/>
          </p:nvSpPr>
          <p:spPr>
            <a:xfrm>
              <a:off x="1758" y="1467"/>
              <a:ext cx="660" cy="144"/>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6" name="Google Shape;2046;p78"/>
            <p:cNvSpPr txBox="1"/>
            <p:nvPr/>
          </p:nvSpPr>
          <p:spPr>
            <a:xfrm>
              <a:off x="1704" y="1320"/>
              <a:ext cx="240"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2047" name="Google Shape;2047;p78"/>
            <p:cNvSpPr txBox="1"/>
            <p:nvPr/>
          </p:nvSpPr>
          <p:spPr>
            <a:xfrm>
              <a:off x="2334" y="1320"/>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048" name="Google Shape;2048;p78"/>
            <p:cNvSpPr/>
            <p:nvPr/>
          </p:nvSpPr>
          <p:spPr>
            <a:xfrm>
              <a:off x="2060" y="1836"/>
              <a:ext cx="56" cy="68"/>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49" name="Google Shape;2049;p78"/>
            <p:cNvCxnSpPr/>
            <p:nvPr/>
          </p:nvCxnSpPr>
          <p:spPr>
            <a:xfrm rot="10800000">
              <a:off x="2088" y="1611"/>
              <a:ext cx="0" cy="246"/>
            </a:xfrm>
            <a:prstGeom prst="straightConnector1">
              <a:avLst/>
            </a:prstGeom>
            <a:noFill/>
            <a:ln cap="flat" cmpd="sng" w="25400">
              <a:solidFill>
                <a:srgbClr val="000000"/>
              </a:solidFill>
              <a:prstDash val="solid"/>
              <a:miter lim="800000"/>
              <a:headEnd len="sm" w="sm" type="none"/>
              <a:tailEnd len="sm" w="sm" type="none"/>
            </a:ln>
          </p:spPr>
        </p:cxnSp>
        <p:sp>
          <p:nvSpPr>
            <p:cNvPr id="2050" name="Google Shape;2050;p78"/>
            <p:cNvSpPr txBox="1"/>
            <p:nvPr/>
          </p:nvSpPr>
          <p:spPr>
            <a:xfrm>
              <a:off x="1951" y="1922"/>
              <a:ext cx="273"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sp>
          <p:nvSpPr>
            <p:cNvPr id="2051" name="Google Shape;2051;p78"/>
            <p:cNvSpPr txBox="1"/>
            <p:nvPr/>
          </p:nvSpPr>
          <p:spPr>
            <a:xfrm>
              <a:off x="1758" y="1914"/>
              <a:ext cx="660" cy="151"/>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2" name="Google Shape;2052;p78"/>
            <p:cNvSpPr txBox="1"/>
            <p:nvPr/>
          </p:nvSpPr>
          <p:spPr>
            <a:xfrm>
              <a:off x="1704" y="1780"/>
              <a:ext cx="240"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2053" name="Google Shape;2053;p78"/>
            <p:cNvSpPr txBox="1"/>
            <p:nvPr/>
          </p:nvSpPr>
          <p:spPr>
            <a:xfrm>
              <a:off x="2334" y="1780"/>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054" name="Google Shape;2054;p78"/>
            <p:cNvSpPr/>
            <p:nvPr/>
          </p:nvSpPr>
          <p:spPr>
            <a:xfrm>
              <a:off x="3325" y="1710"/>
              <a:ext cx="70" cy="56"/>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55" name="Google Shape;2055;p78"/>
            <p:cNvCxnSpPr/>
            <p:nvPr/>
          </p:nvCxnSpPr>
          <p:spPr>
            <a:xfrm>
              <a:off x="2098" y="1739"/>
              <a:ext cx="1246" cy="0"/>
            </a:xfrm>
            <a:prstGeom prst="straightConnector1">
              <a:avLst/>
            </a:prstGeom>
            <a:noFill/>
            <a:ln cap="flat" cmpd="sng" w="25400">
              <a:solidFill>
                <a:srgbClr val="000000"/>
              </a:solidFill>
              <a:prstDash val="solid"/>
              <a:miter lim="800000"/>
              <a:headEnd len="sm" w="sm" type="none"/>
              <a:tailEnd len="sm" w="sm" type="none"/>
            </a:ln>
          </p:spPr>
        </p:cxnSp>
        <p:sp>
          <p:nvSpPr>
            <p:cNvPr id="2056" name="Google Shape;2056;p78"/>
            <p:cNvSpPr txBox="1"/>
            <p:nvPr/>
          </p:nvSpPr>
          <p:spPr>
            <a:xfrm>
              <a:off x="2824" y="1597"/>
              <a:ext cx="566"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Address</a:t>
              </a:r>
              <a:endParaRPr b="0" i="0" sz="1400" u="none" cap="none" strike="noStrike">
                <a:solidFill>
                  <a:srgbClr val="000000"/>
                </a:solidFill>
                <a:latin typeface="Arial"/>
                <a:ea typeface="Arial"/>
                <a:cs typeface="Arial"/>
                <a:sym typeface="Arial"/>
              </a:endParaRPr>
            </a:p>
          </p:txBody>
        </p:sp>
        <p:sp>
          <p:nvSpPr>
            <p:cNvPr id="2057" name="Google Shape;2057;p78"/>
            <p:cNvSpPr/>
            <p:nvPr/>
          </p:nvSpPr>
          <p:spPr>
            <a:xfrm>
              <a:off x="2060" y="2160"/>
              <a:ext cx="56" cy="68"/>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58" name="Google Shape;2058;p78"/>
            <p:cNvCxnSpPr/>
            <p:nvPr/>
          </p:nvCxnSpPr>
          <p:spPr>
            <a:xfrm rot="10800000">
              <a:off x="2088" y="2065"/>
              <a:ext cx="0" cy="116"/>
            </a:xfrm>
            <a:prstGeom prst="straightConnector1">
              <a:avLst/>
            </a:prstGeom>
            <a:noFill/>
            <a:ln cap="flat" cmpd="sng" w="25400">
              <a:solidFill>
                <a:srgbClr val="000000"/>
              </a:solidFill>
              <a:prstDash val="solid"/>
              <a:miter lim="800000"/>
              <a:headEnd len="sm" w="sm" type="none"/>
              <a:tailEnd len="sm" w="sm" type="none"/>
            </a:ln>
          </p:spPr>
        </p:cxnSp>
        <p:sp>
          <p:nvSpPr>
            <p:cNvPr id="2059" name="Google Shape;2059;p78"/>
            <p:cNvSpPr txBox="1"/>
            <p:nvPr/>
          </p:nvSpPr>
          <p:spPr>
            <a:xfrm>
              <a:off x="3479" y="1584"/>
              <a:ext cx="548" cy="30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060" name="Google Shape;2060;p78"/>
            <p:cNvSpPr txBox="1"/>
            <p:nvPr/>
          </p:nvSpPr>
          <p:spPr>
            <a:xfrm>
              <a:off x="3451" y="1728"/>
              <a:ext cx="616"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2048 x 16</a:t>
              </a:r>
              <a:endParaRPr b="0" i="0" sz="1400" u="none" cap="none" strike="noStrike">
                <a:solidFill>
                  <a:srgbClr val="000000"/>
                </a:solidFill>
                <a:latin typeface="Arial"/>
                <a:ea typeface="Arial"/>
                <a:cs typeface="Arial"/>
                <a:sym typeface="Arial"/>
              </a:endParaRPr>
            </a:p>
          </p:txBody>
        </p:sp>
        <p:sp>
          <p:nvSpPr>
            <p:cNvPr id="2061" name="Google Shape;2061;p78"/>
            <p:cNvSpPr/>
            <p:nvPr/>
          </p:nvSpPr>
          <p:spPr>
            <a:xfrm>
              <a:off x="1624" y="970"/>
              <a:ext cx="1894" cy="1262"/>
            </a:xfrm>
            <a:custGeom>
              <a:rect b="b" l="l" r="r" t="t"/>
              <a:pathLst>
                <a:path extrusionOk="0" h="1401" w="2041">
                  <a:moveTo>
                    <a:pt x="0" y="0"/>
                  </a:moveTo>
                  <a:lnTo>
                    <a:pt x="0" y="1400"/>
                  </a:lnTo>
                  <a:lnTo>
                    <a:pt x="2040" y="1400"/>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62" name="Google Shape;2062;p78"/>
            <p:cNvCxnSpPr/>
            <p:nvPr/>
          </p:nvCxnSpPr>
          <p:spPr>
            <a:xfrm>
              <a:off x="1619" y="965"/>
              <a:ext cx="346" cy="0"/>
            </a:xfrm>
            <a:prstGeom prst="straightConnector1">
              <a:avLst/>
            </a:prstGeom>
            <a:noFill/>
            <a:ln cap="flat" cmpd="sng" w="25400">
              <a:solidFill>
                <a:srgbClr val="000000"/>
              </a:solidFill>
              <a:prstDash val="solid"/>
              <a:miter lim="800000"/>
              <a:headEnd len="sm" w="sm" type="none"/>
              <a:tailEnd len="sm" w="sm" type="none"/>
            </a:ln>
          </p:spPr>
        </p:cxnSp>
        <p:cxnSp>
          <p:nvCxnSpPr>
            <p:cNvPr id="2063" name="Google Shape;2063;p78"/>
            <p:cNvCxnSpPr/>
            <p:nvPr/>
          </p:nvCxnSpPr>
          <p:spPr>
            <a:xfrm flipH="1" rot="10800000">
              <a:off x="2218" y="966"/>
              <a:ext cx="2231" cy="3"/>
            </a:xfrm>
            <a:prstGeom prst="straightConnector1">
              <a:avLst/>
            </a:prstGeom>
            <a:noFill/>
            <a:ln cap="flat" cmpd="sng" w="25400">
              <a:solidFill>
                <a:srgbClr val="000000"/>
              </a:solidFill>
              <a:prstDash val="solid"/>
              <a:miter lim="800000"/>
              <a:headEnd len="sm" w="sm" type="none"/>
              <a:tailEnd len="sm" w="sm" type="none"/>
            </a:ln>
          </p:spPr>
        </p:cxnSp>
        <p:sp>
          <p:nvSpPr>
            <p:cNvPr id="2064" name="Google Shape;2064;p78"/>
            <p:cNvSpPr txBox="1"/>
            <p:nvPr/>
          </p:nvSpPr>
          <p:spPr>
            <a:xfrm>
              <a:off x="3570" y="2399"/>
              <a:ext cx="367"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MUX</a:t>
              </a:r>
              <a:endParaRPr b="0" i="0" sz="1400" u="none" cap="none" strike="noStrike">
                <a:solidFill>
                  <a:srgbClr val="000000"/>
                </a:solidFill>
                <a:latin typeface="Arial"/>
                <a:ea typeface="Arial"/>
                <a:cs typeface="Arial"/>
                <a:sym typeface="Arial"/>
              </a:endParaRPr>
            </a:p>
          </p:txBody>
        </p:sp>
        <p:sp>
          <p:nvSpPr>
            <p:cNvPr id="2065" name="Google Shape;2065;p78"/>
            <p:cNvSpPr txBox="1"/>
            <p:nvPr/>
          </p:nvSpPr>
          <p:spPr>
            <a:xfrm>
              <a:off x="3443" y="2404"/>
              <a:ext cx="572" cy="152"/>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6" name="Google Shape;2066;p78"/>
            <p:cNvSpPr/>
            <p:nvPr/>
          </p:nvSpPr>
          <p:spPr>
            <a:xfrm>
              <a:off x="3493" y="2325"/>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67" name="Google Shape;2067;p78"/>
            <p:cNvCxnSpPr/>
            <p:nvPr/>
          </p:nvCxnSpPr>
          <p:spPr>
            <a:xfrm rot="10800000">
              <a:off x="3515" y="2230"/>
              <a:ext cx="0" cy="116"/>
            </a:xfrm>
            <a:prstGeom prst="straightConnector1">
              <a:avLst/>
            </a:prstGeom>
            <a:noFill/>
            <a:ln cap="flat" cmpd="sng" w="25400">
              <a:solidFill>
                <a:srgbClr val="000000"/>
              </a:solidFill>
              <a:prstDash val="solid"/>
              <a:miter lim="800000"/>
              <a:headEnd len="sm" w="sm" type="none"/>
              <a:tailEnd len="sm" w="sm" type="none"/>
            </a:ln>
          </p:spPr>
        </p:cxnSp>
        <p:sp>
          <p:nvSpPr>
            <p:cNvPr id="2068" name="Google Shape;2068;p78"/>
            <p:cNvSpPr/>
            <p:nvPr/>
          </p:nvSpPr>
          <p:spPr>
            <a:xfrm>
              <a:off x="3701" y="2325"/>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69" name="Google Shape;2069;p78"/>
            <p:cNvCxnSpPr/>
            <p:nvPr/>
          </p:nvCxnSpPr>
          <p:spPr>
            <a:xfrm rot="10800000">
              <a:off x="3729" y="1979"/>
              <a:ext cx="0" cy="367"/>
            </a:xfrm>
            <a:prstGeom prst="straightConnector1">
              <a:avLst/>
            </a:prstGeom>
            <a:noFill/>
            <a:ln cap="flat" cmpd="sng" w="25400">
              <a:solidFill>
                <a:srgbClr val="000000"/>
              </a:solidFill>
              <a:prstDash val="solid"/>
              <a:miter lim="800000"/>
              <a:headEnd len="sm" w="sm" type="none"/>
              <a:tailEnd len="sm" w="sm" type="none"/>
            </a:ln>
          </p:spPr>
        </p:cxnSp>
        <p:sp>
          <p:nvSpPr>
            <p:cNvPr id="2070" name="Google Shape;2070;p78"/>
            <p:cNvSpPr/>
            <p:nvPr/>
          </p:nvSpPr>
          <p:spPr>
            <a:xfrm>
              <a:off x="3916" y="2325"/>
              <a:ext cx="57"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71" name="Google Shape;2071;p78"/>
            <p:cNvCxnSpPr/>
            <p:nvPr/>
          </p:nvCxnSpPr>
          <p:spPr>
            <a:xfrm rot="10800000">
              <a:off x="3944" y="2224"/>
              <a:ext cx="0" cy="122"/>
            </a:xfrm>
            <a:prstGeom prst="straightConnector1">
              <a:avLst/>
            </a:prstGeom>
            <a:noFill/>
            <a:ln cap="flat" cmpd="sng" w="25400">
              <a:solidFill>
                <a:srgbClr val="000000"/>
              </a:solidFill>
              <a:prstDash val="solid"/>
              <a:miter lim="800000"/>
              <a:headEnd len="sm" w="sm" type="none"/>
              <a:tailEnd len="sm" w="sm" type="none"/>
            </a:ln>
          </p:spPr>
        </p:cxnSp>
        <p:sp>
          <p:nvSpPr>
            <p:cNvPr id="2072" name="Google Shape;2072;p78"/>
            <p:cNvSpPr txBox="1"/>
            <p:nvPr/>
          </p:nvSpPr>
          <p:spPr>
            <a:xfrm>
              <a:off x="3598" y="2802"/>
              <a:ext cx="279"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DR</a:t>
              </a:r>
              <a:endParaRPr b="0" i="0" sz="1400" u="none" cap="none" strike="noStrike">
                <a:solidFill>
                  <a:srgbClr val="000000"/>
                </a:solidFill>
                <a:latin typeface="Arial"/>
                <a:ea typeface="Arial"/>
                <a:cs typeface="Arial"/>
                <a:sym typeface="Arial"/>
              </a:endParaRPr>
            </a:p>
          </p:txBody>
        </p:sp>
        <p:sp>
          <p:nvSpPr>
            <p:cNvPr id="2073" name="Google Shape;2073;p78"/>
            <p:cNvSpPr txBox="1"/>
            <p:nvPr/>
          </p:nvSpPr>
          <p:spPr>
            <a:xfrm>
              <a:off x="3399" y="2815"/>
              <a:ext cx="660" cy="144"/>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4" name="Google Shape;2074;p78"/>
            <p:cNvSpPr txBox="1"/>
            <p:nvPr/>
          </p:nvSpPr>
          <p:spPr>
            <a:xfrm>
              <a:off x="3344" y="2679"/>
              <a:ext cx="240"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15</a:t>
              </a:r>
              <a:endParaRPr b="0" i="0" sz="1400" u="none" cap="none" strike="noStrike">
                <a:solidFill>
                  <a:srgbClr val="000000"/>
                </a:solidFill>
                <a:latin typeface="Arial"/>
                <a:ea typeface="Arial"/>
                <a:cs typeface="Arial"/>
                <a:sym typeface="Arial"/>
              </a:endParaRPr>
            </a:p>
          </p:txBody>
        </p:sp>
        <p:sp>
          <p:nvSpPr>
            <p:cNvPr id="2075" name="Google Shape;2075;p78"/>
            <p:cNvSpPr txBox="1"/>
            <p:nvPr/>
          </p:nvSpPr>
          <p:spPr>
            <a:xfrm>
              <a:off x="3976" y="2679"/>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076" name="Google Shape;2076;p78"/>
            <p:cNvSpPr/>
            <p:nvPr/>
          </p:nvSpPr>
          <p:spPr>
            <a:xfrm>
              <a:off x="3701" y="2737"/>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77" name="Google Shape;2077;p78"/>
            <p:cNvCxnSpPr/>
            <p:nvPr/>
          </p:nvCxnSpPr>
          <p:spPr>
            <a:xfrm rot="10800000">
              <a:off x="3729" y="2556"/>
              <a:ext cx="0" cy="201"/>
            </a:xfrm>
            <a:prstGeom prst="straightConnector1">
              <a:avLst/>
            </a:prstGeom>
            <a:noFill/>
            <a:ln cap="flat" cmpd="sng" w="25400">
              <a:solidFill>
                <a:srgbClr val="000000"/>
              </a:solidFill>
              <a:prstDash val="solid"/>
              <a:miter lim="800000"/>
              <a:headEnd len="sm" w="sm" type="none"/>
              <a:tailEnd len="sm" w="sm" type="none"/>
            </a:ln>
          </p:spPr>
        </p:cxnSp>
        <p:sp>
          <p:nvSpPr>
            <p:cNvPr id="2078" name="Google Shape;2078;p78"/>
            <p:cNvSpPr txBox="1"/>
            <p:nvPr/>
          </p:nvSpPr>
          <p:spPr>
            <a:xfrm>
              <a:off x="3391" y="3254"/>
              <a:ext cx="674" cy="382"/>
            </a:xfrm>
            <a:prstGeom prst="rect">
              <a:avLst/>
            </a:prstGeom>
            <a:noFill/>
            <a:ln>
              <a:noFill/>
            </a:ln>
          </p:spPr>
          <p:txBody>
            <a:bodyPr anchorCtr="0" anchor="t" bIns="44450" lIns="90475" spcFirstLastPara="1" rIns="90475" wrap="square" tIns="44450">
              <a:spAutoFit/>
            </a:bodyPr>
            <a:lstStyle/>
            <a:p>
              <a:pPr indent="0" lvl="0" marL="0" marR="0" rtl="0" algn="ctr">
                <a:lnSpc>
                  <a:spcPct val="8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Arithmetic</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logic and</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shift unit</a:t>
              </a:r>
              <a:endParaRPr b="0" i="0" sz="1400" u="none" cap="none" strike="noStrike">
                <a:solidFill>
                  <a:srgbClr val="000000"/>
                </a:solidFill>
                <a:latin typeface="Arial"/>
                <a:ea typeface="Arial"/>
                <a:cs typeface="Arial"/>
                <a:sym typeface="Arial"/>
              </a:endParaRPr>
            </a:p>
          </p:txBody>
        </p:sp>
        <p:sp>
          <p:nvSpPr>
            <p:cNvPr id="2079" name="Google Shape;2079;p78"/>
            <p:cNvSpPr txBox="1"/>
            <p:nvPr/>
          </p:nvSpPr>
          <p:spPr>
            <a:xfrm>
              <a:off x="3399" y="3262"/>
              <a:ext cx="660" cy="353"/>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0" name="Google Shape;2080;p78"/>
            <p:cNvSpPr/>
            <p:nvPr/>
          </p:nvSpPr>
          <p:spPr>
            <a:xfrm>
              <a:off x="3701" y="3183"/>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81" name="Google Shape;2081;p78"/>
            <p:cNvCxnSpPr/>
            <p:nvPr/>
          </p:nvCxnSpPr>
          <p:spPr>
            <a:xfrm rot="10800000">
              <a:off x="3729" y="2959"/>
              <a:ext cx="0" cy="245"/>
            </a:xfrm>
            <a:prstGeom prst="straightConnector1">
              <a:avLst/>
            </a:prstGeom>
            <a:noFill/>
            <a:ln cap="flat" cmpd="sng" w="25400">
              <a:solidFill>
                <a:srgbClr val="000000"/>
              </a:solidFill>
              <a:prstDash val="solid"/>
              <a:miter lim="800000"/>
              <a:headEnd len="sm" w="sm" type="none"/>
              <a:tailEnd len="sm" w="sm" type="none"/>
            </a:ln>
          </p:spPr>
        </p:cxnSp>
        <p:sp>
          <p:nvSpPr>
            <p:cNvPr id="2082" name="Google Shape;2082;p78"/>
            <p:cNvSpPr txBox="1"/>
            <p:nvPr/>
          </p:nvSpPr>
          <p:spPr>
            <a:xfrm>
              <a:off x="3605" y="3865"/>
              <a:ext cx="279"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AC</a:t>
              </a:r>
              <a:endParaRPr b="0" i="0" sz="1400" u="none" cap="none" strike="noStrike">
                <a:solidFill>
                  <a:srgbClr val="000000"/>
                </a:solidFill>
                <a:latin typeface="Arial"/>
                <a:ea typeface="Arial"/>
                <a:cs typeface="Arial"/>
                <a:sym typeface="Arial"/>
              </a:endParaRPr>
            </a:p>
          </p:txBody>
        </p:sp>
        <p:sp>
          <p:nvSpPr>
            <p:cNvPr id="2083" name="Google Shape;2083;p78"/>
            <p:cNvSpPr txBox="1"/>
            <p:nvPr/>
          </p:nvSpPr>
          <p:spPr>
            <a:xfrm>
              <a:off x="3399" y="3874"/>
              <a:ext cx="660" cy="152"/>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4" name="Google Shape;2084;p78"/>
            <p:cNvSpPr txBox="1"/>
            <p:nvPr/>
          </p:nvSpPr>
          <p:spPr>
            <a:xfrm>
              <a:off x="3344" y="3726"/>
              <a:ext cx="240"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15</a:t>
              </a:r>
              <a:endParaRPr b="0" i="0" sz="1400" u="none" cap="none" strike="noStrike">
                <a:solidFill>
                  <a:srgbClr val="000000"/>
                </a:solidFill>
                <a:latin typeface="Arial"/>
                <a:ea typeface="Arial"/>
                <a:cs typeface="Arial"/>
                <a:sym typeface="Arial"/>
              </a:endParaRPr>
            </a:p>
          </p:txBody>
        </p:sp>
        <p:sp>
          <p:nvSpPr>
            <p:cNvPr id="2085" name="Google Shape;2085;p78"/>
            <p:cNvSpPr txBox="1"/>
            <p:nvPr/>
          </p:nvSpPr>
          <p:spPr>
            <a:xfrm>
              <a:off x="3958" y="3733"/>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086" name="Google Shape;2086;p78"/>
            <p:cNvSpPr/>
            <p:nvPr/>
          </p:nvSpPr>
          <p:spPr>
            <a:xfrm>
              <a:off x="3701" y="3796"/>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87" name="Google Shape;2087;p78"/>
            <p:cNvCxnSpPr/>
            <p:nvPr/>
          </p:nvCxnSpPr>
          <p:spPr>
            <a:xfrm rot="10800000">
              <a:off x="3729" y="3615"/>
              <a:ext cx="0" cy="201"/>
            </a:xfrm>
            <a:prstGeom prst="straightConnector1">
              <a:avLst/>
            </a:prstGeom>
            <a:noFill/>
            <a:ln cap="flat" cmpd="sng" w="25400">
              <a:solidFill>
                <a:srgbClr val="000000"/>
              </a:solidFill>
              <a:prstDash val="solid"/>
              <a:miter lim="800000"/>
              <a:headEnd len="sm" w="sm" type="none"/>
              <a:tailEnd len="sm" w="sm" type="none"/>
            </a:ln>
          </p:spPr>
        </p:cxnSp>
        <p:cxnSp>
          <p:nvCxnSpPr>
            <p:cNvPr id="2088" name="Google Shape;2088;p78"/>
            <p:cNvCxnSpPr/>
            <p:nvPr/>
          </p:nvCxnSpPr>
          <p:spPr>
            <a:xfrm>
              <a:off x="3146" y="3057"/>
              <a:ext cx="1312" cy="0"/>
            </a:xfrm>
            <a:prstGeom prst="straightConnector1">
              <a:avLst/>
            </a:prstGeom>
            <a:noFill/>
            <a:ln cap="flat" cmpd="sng" w="25400">
              <a:solidFill>
                <a:srgbClr val="000000"/>
              </a:solidFill>
              <a:prstDash val="solid"/>
              <a:miter lim="800000"/>
              <a:headEnd len="sm" w="sm" type="none"/>
              <a:tailEnd len="sm" w="sm" type="none"/>
            </a:ln>
          </p:spPr>
        </p:cxnSp>
        <p:sp>
          <p:nvSpPr>
            <p:cNvPr id="2089" name="Google Shape;2089;p78"/>
            <p:cNvSpPr/>
            <p:nvPr/>
          </p:nvSpPr>
          <p:spPr>
            <a:xfrm>
              <a:off x="3916" y="3183"/>
              <a:ext cx="57"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0" name="Google Shape;2090;p78"/>
            <p:cNvSpPr/>
            <p:nvPr/>
          </p:nvSpPr>
          <p:spPr>
            <a:xfrm>
              <a:off x="3940" y="3132"/>
              <a:ext cx="380" cy="65"/>
            </a:xfrm>
            <a:custGeom>
              <a:rect b="b" l="l" r="r" t="t"/>
              <a:pathLst>
                <a:path extrusionOk="0" h="73" w="409">
                  <a:moveTo>
                    <a:pt x="0" y="72"/>
                  </a:moveTo>
                  <a:lnTo>
                    <a:pt x="0" y="0"/>
                  </a:lnTo>
                  <a:lnTo>
                    <a:pt x="408" y="0"/>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1" name="Google Shape;2091;p78"/>
            <p:cNvSpPr/>
            <p:nvPr/>
          </p:nvSpPr>
          <p:spPr>
            <a:xfrm>
              <a:off x="3725" y="2232"/>
              <a:ext cx="595" cy="1924"/>
            </a:xfrm>
            <a:custGeom>
              <a:rect b="b" l="l" r="r" t="t"/>
              <a:pathLst>
                <a:path extrusionOk="0" h="2137" w="641">
                  <a:moveTo>
                    <a:pt x="0" y="2000"/>
                  </a:moveTo>
                  <a:lnTo>
                    <a:pt x="0" y="2136"/>
                  </a:lnTo>
                  <a:lnTo>
                    <a:pt x="640" y="2136"/>
                  </a:lnTo>
                  <a:lnTo>
                    <a:pt x="640" y="0"/>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92" name="Google Shape;2092;p78"/>
            <p:cNvCxnSpPr/>
            <p:nvPr/>
          </p:nvCxnSpPr>
          <p:spPr>
            <a:xfrm>
              <a:off x="3945" y="2229"/>
              <a:ext cx="375" cy="0"/>
            </a:xfrm>
            <a:prstGeom prst="straightConnector1">
              <a:avLst/>
            </a:prstGeom>
            <a:noFill/>
            <a:ln cap="flat" cmpd="sng" w="25400">
              <a:solidFill>
                <a:srgbClr val="000000"/>
              </a:solidFill>
              <a:prstDash val="solid"/>
              <a:miter lim="800000"/>
              <a:headEnd len="sm" w="sm" type="none"/>
              <a:tailEnd len="sm" w="sm" type="none"/>
            </a:ln>
          </p:spPr>
        </p:cxnSp>
        <p:cxnSp>
          <p:nvCxnSpPr>
            <p:cNvPr id="2093" name="Google Shape;2093;p78"/>
            <p:cNvCxnSpPr/>
            <p:nvPr/>
          </p:nvCxnSpPr>
          <p:spPr>
            <a:xfrm rot="10800000">
              <a:off x="4449" y="963"/>
              <a:ext cx="0" cy="2096"/>
            </a:xfrm>
            <a:prstGeom prst="straightConnector1">
              <a:avLst/>
            </a:prstGeom>
            <a:noFill/>
            <a:ln cap="flat" cmpd="sng" w="25400">
              <a:solidFill>
                <a:srgbClr val="000000"/>
              </a:solidFill>
              <a:prstDash val="solid"/>
              <a:miter lim="800000"/>
              <a:headEnd len="sm" w="sm" type="none"/>
              <a:tailEnd len="sm" w="sm" type="none"/>
            </a:ln>
          </p:spPr>
        </p:cxnSp>
        <p:sp>
          <p:nvSpPr>
            <p:cNvPr id="2094" name="Google Shape;2094;p78"/>
            <p:cNvSpPr txBox="1"/>
            <p:nvPr/>
          </p:nvSpPr>
          <p:spPr>
            <a:xfrm>
              <a:off x="1822" y="2902"/>
              <a:ext cx="354"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SBR</a:t>
              </a:r>
              <a:endParaRPr b="0" i="0" sz="1400" u="none" cap="none" strike="noStrike">
                <a:solidFill>
                  <a:srgbClr val="000000"/>
                </a:solidFill>
                <a:latin typeface="Arial"/>
                <a:ea typeface="Arial"/>
                <a:cs typeface="Arial"/>
                <a:sym typeface="Arial"/>
              </a:endParaRPr>
            </a:p>
          </p:txBody>
        </p:sp>
        <p:sp>
          <p:nvSpPr>
            <p:cNvPr id="2095" name="Google Shape;2095;p78"/>
            <p:cNvSpPr txBox="1"/>
            <p:nvPr/>
          </p:nvSpPr>
          <p:spPr>
            <a:xfrm>
              <a:off x="1802" y="2894"/>
              <a:ext cx="364" cy="151"/>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6" name="Google Shape;2096;p78"/>
            <p:cNvSpPr txBox="1"/>
            <p:nvPr/>
          </p:nvSpPr>
          <p:spPr>
            <a:xfrm>
              <a:off x="1742" y="2747"/>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097" name="Google Shape;2097;p78"/>
            <p:cNvSpPr txBox="1"/>
            <p:nvPr/>
          </p:nvSpPr>
          <p:spPr>
            <a:xfrm>
              <a:off x="2084" y="2747"/>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098" name="Google Shape;2098;p78"/>
            <p:cNvSpPr txBox="1"/>
            <p:nvPr/>
          </p:nvSpPr>
          <p:spPr>
            <a:xfrm>
              <a:off x="2402" y="2898"/>
              <a:ext cx="360"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CAR</a:t>
              </a:r>
              <a:endParaRPr b="0" i="0" sz="1400" u="none" cap="none" strike="noStrike">
                <a:solidFill>
                  <a:srgbClr val="000000"/>
                </a:solidFill>
                <a:latin typeface="Arial"/>
                <a:ea typeface="Arial"/>
                <a:cs typeface="Arial"/>
                <a:sym typeface="Arial"/>
              </a:endParaRPr>
            </a:p>
          </p:txBody>
        </p:sp>
        <p:sp>
          <p:nvSpPr>
            <p:cNvPr id="2099" name="Google Shape;2099;p78"/>
            <p:cNvSpPr txBox="1"/>
            <p:nvPr/>
          </p:nvSpPr>
          <p:spPr>
            <a:xfrm>
              <a:off x="2403" y="2894"/>
              <a:ext cx="364" cy="151"/>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0" name="Google Shape;2100;p78"/>
            <p:cNvSpPr txBox="1"/>
            <p:nvPr/>
          </p:nvSpPr>
          <p:spPr>
            <a:xfrm>
              <a:off x="2334" y="2747"/>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101" name="Google Shape;2101;p78"/>
            <p:cNvSpPr txBox="1"/>
            <p:nvPr/>
          </p:nvSpPr>
          <p:spPr>
            <a:xfrm>
              <a:off x="2677" y="2747"/>
              <a:ext cx="178"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102" name="Google Shape;2102;p78"/>
            <p:cNvSpPr txBox="1"/>
            <p:nvPr/>
          </p:nvSpPr>
          <p:spPr>
            <a:xfrm>
              <a:off x="1798" y="3219"/>
              <a:ext cx="988" cy="30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Control 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103" name="Google Shape;2103;p78"/>
            <p:cNvSpPr txBox="1"/>
            <p:nvPr/>
          </p:nvSpPr>
          <p:spPr>
            <a:xfrm>
              <a:off x="2041" y="3320"/>
              <a:ext cx="553"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128 x 20</a:t>
              </a:r>
              <a:endParaRPr b="0" i="0" sz="1400" u="none" cap="none" strike="noStrike">
                <a:solidFill>
                  <a:srgbClr val="000000"/>
                </a:solidFill>
                <a:latin typeface="Arial"/>
                <a:ea typeface="Arial"/>
                <a:cs typeface="Arial"/>
                <a:sym typeface="Arial"/>
              </a:endParaRPr>
            </a:p>
          </p:txBody>
        </p:sp>
        <p:sp>
          <p:nvSpPr>
            <p:cNvPr id="2104" name="Google Shape;2104;p78"/>
            <p:cNvSpPr txBox="1"/>
            <p:nvPr/>
          </p:nvSpPr>
          <p:spPr>
            <a:xfrm>
              <a:off x="1802" y="3233"/>
              <a:ext cx="950" cy="23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5" name="Google Shape;2105;p78"/>
            <p:cNvSpPr txBox="1"/>
            <p:nvPr/>
          </p:nvSpPr>
          <p:spPr>
            <a:xfrm>
              <a:off x="1631" y="2692"/>
              <a:ext cx="1292" cy="1088"/>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6" name="Google Shape;2106;p78"/>
            <p:cNvSpPr txBox="1"/>
            <p:nvPr/>
          </p:nvSpPr>
          <p:spPr>
            <a:xfrm>
              <a:off x="1921" y="3623"/>
              <a:ext cx="753"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Control unit</a:t>
              </a:r>
              <a:endParaRPr b="0" i="0" sz="1400" u="none" cap="none" strike="noStrike">
                <a:solidFill>
                  <a:srgbClr val="000000"/>
                </a:solidFill>
                <a:latin typeface="Arial"/>
                <a:ea typeface="Arial"/>
                <a:cs typeface="Arial"/>
                <a:sym typeface="Arial"/>
              </a:endParaRPr>
            </a:p>
          </p:txBody>
        </p:sp>
        <p:sp>
          <p:nvSpPr>
            <p:cNvPr id="2107" name="Google Shape;2107;p78"/>
            <p:cNvSpPr/>
            <p:nvPr/>
          </p:nvSpPr>
          <p:spPr>
            <a:xfrm>
              <a:off x="2565" y="2816"/>
              <a:ext cx="57" cy="68"/>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8" name="Google Shape;2108;p78"/>
            <p:cNvSpPr/>
            <p:nvPr/>
          </p:nvSpPr>
          <p:spPr>
            <a:xfrm>
              <a:off x="2589" y="2519"/>
              <a:ext cx="550" cy="535"/>
            </a:xfrm>
            <a:custGeom>
              <a:rect b="b" l="l" r="r" t="t"/>
              <a:pathLst>
                <a:path extrusionOk="0" h="593" w="593">
                  <a:moveTo>
                    <a:pt x="0" y="344"/>
                  </a:moveTo>
                  <a:lnTo>
                    <a:pt x="0" y="0"/>
                  </a:lnTo>
                  <a:lnTo>
                    <a:pt x="592" y="0"/>
                  </a:lnTo>
                  <a:lnTo>
                    <a:pt x="592" y="592"/>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9" name="Google Shape;2109;p78"/>
            <p:cNvSpPr txBox="1"/>
            <p:nvPr/>
          </p:nvSpPr>
          <p:spPr>
            <a:xfrm>
              <a:off x="3399" y="1467"/>
              <a:ext cx="660" cy="512"/>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0" name="Google Shape;2110;p78"/>
            <p:cNvSpPr/>
            <p:nvPr/>
          </p:nvSpPr>
          <p:spPr>
            <a:xfrm>
              <a:off x="3701" y="1389"/>
              <a:ext cx="56" cy="69"/>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111" name="Google Shape;2111;p78"/>
            <p:cNvCxnSpPr/>
            <p:nvPr/>
          </p:nvCxnSpPr>
          <p:spPr>
            <a:xfrm rot="10800000">
              <a:off x="3729" y="963"/>
              <a:ext cx="0" cy="447"/>
            </a:xfrm>
            <a:prstGeom prst="straightConnector1">
              <a:avLst/>
            </a:prstGeom>
            <a:noFill/>
            <a:ln cap="flat" cmpd="sng" w="25400">
              <a:solidFill>
                <a:srgbClr val="000000"/>
              </a:solidFill>
              <a:prstDash val="solid"/>
              <a:miter lim="800000"/>
              <a:headEnd len="sm" w="sm" type="none"/>
              <a:tailEnd len="sm" w="sm" type="none"/>
            </a:ln>
          </p:spPr>
        </p:cxnSp>
        <p:sp>
          <p:nvSpPr>
            <p:cNvPr id="2112" name="Google Shape;2112;p78"/>
            <p:cNvSpPr/>
            <p:nvPr/>
          </p:nvSpPr>
          <p:spPr>
            <a:xfrm>
              <a:off x="3718" y="3036"/>
              <a:ext cx="22" cy="29"/>
            </a:xfrm>
            <a:prstGeom prst="ellipse">
              <a:avLst/>
            </a:prstGeom>
            <a:solidFill>
              <a:srgbClr val="000000"/>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3" name="Google Shape;2113;p78"/>
            <p:cNvSpPr/>
            <p:nvPr/>
          </p:nvSpPr>
          <p:spPr>
            <a:xfrm>
              <a:off x="3714" y="958"/>
              <a:ext cx="23" cy="28"/>
            </a:xfrm>
            <a:prstGeom prst="ellipse">
              <a:avLst/>
            </a:prstGeom>
            <a:solidFill>
              <a:srgbClr val="000000"/>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4" name="Google Shape;2114;p78"/>
            <p:cNvSpPr/>
            <p:nvPr/>
          </p:nvSpPr>
          <p:spPr>
            <a:xfrm>
              <a:off x="4311" y="3120"/>
              <a:ext cx="23" cy="29"/>
            </a:xfrm>
            <a:prstGeom prst="ellipse">
              <a:avLst/>
            </a:prstGeom>
            <a:solidFill>
              <a:srgbClr val="000000"/>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5" name="Google Shape;2115;p78"/>
            <p:cNvSpPr/>
            <p:nvPr/>
          </p:nvSpPr>
          <p:spPr>
            <a:xfrm>
              <a:off x="2076" y="1726"/>
              <a:ext cx="23" cy="28"/>
            </a:xfrm>
            <a:prstGeom prst="ellipse">
              <a:avLst/>
            </a:prstGeom>
            <a:solidFill>
              <a:srgbClr val="000000"/>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pngfind.com-kingpin-png-4152286 (1).png" id="2116" name="Google Shape;2116;p7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p7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22" name="Google Shape;2122;p79"/>
          <p:cNvSpPr txBox="1"/>
          <p:nvPr>
            <p:ph type="title"/>
          </p:nvPr>
        </p:nvSpPr>
        <p:spPr>
          <a:xfrm>
            <a:off x="2667000" y="76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 Example</a:t>
            </a:r>
            <a:endParaRPr/>
          </a:p>
        </p:txBody>
      </p:sp>
      <p:grpSp>
        <p:nvGrpSpPr>
          <p:cNvPr id="2123" name="Google Shape;2123;p79"/>
          <p:cNvGrpSpPr/>
          <p:nvPr/>
        </p:nvGrpSpPr>
        <p:grpSpPr>
          <a:xfrm>
            <a:off x="2871787" y="1066800"/>
            <a:ext cx="7110412" cy="5095875"/>
            <a:chOff x="544" y="959"/>
            <a:chExt cx="4479" cy="3210"/>
          </a:xfrm>
        </p:grpSpPr>
        <p:sp>
          <p:nvSpPr>
            <p:cNvPr id="2124" name="Google Shape;2124;p79"/>
            <p:cNvSpPr txBox="1"/>
            <p:nvPr/>
          </p:nvSpPr>
          <p:spPr>
            <a:xfrm>
              <a:off x="563" y="2957"/>
              <a:ext cx="1918" cy="228"/>
            </a:xfrm>
            <a:prstGeom prst="rect">
              <a:avLst/>
            </a:prstGeom>
            <a:noFill/>
            <a:ln>
              <a:noFill/>
            </a:ln>
          </p:spPr>
          <p:txBody>
            <a:bodyPr anchorCtr="0" anchor="t" bIns="25400" lIns="63500" spcFirstLastPara="1" rIns="63500" wrap="square" tIns="25400">
              <a:spAutoFit/>
            </a:bodyPr>
            <a:lstStyle/>
            <a:p>
              <a:pPr indent="0" lvl="0" marL="0" marR="0" rtl="0" algn="l">
                <a:lnSpc>
                  <a:spcPct val="102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Microinstruction Format</a:t>
              </a:r>
              <a:endParaRPr b="0" i="0" sz="1400" u="none" cap="none" strike="noStrike">
                <a:solidFill>
                  <a:srgbClr val="000000"/>
                </a:solidFill>
                <a:latin typeface="Arial"/>
                <a:ea typeface="Arial"/>
                <a:cs typeface="Arial"/>
                <a:sym typeface="Arial"/>
              </a:endParaRPr>
            </a:p>
          </p:txBody>
        </p:sp>
        <p:sp>
          <p:nvSpPr>
            <p:cNvPr id="2125" name="Google Shape;2125;p79"/>
            <p:cNvSpPr txBox="1"/>
            <p:nvPr/>
          </p:nvSpPr>
          <p:spPr>
            <a:xfrm>
              <a:off x="3723" y="2065"/>
              <a:ext cx="1300" cy="144"/>
            </a:xfrm>
            <a:prstGeom prst="rect">
              <a:avLst/>
            </a:prstGeom>
            <a:noFill/>
            <a:ln>
              <a:noFill/>
            </a:ln>
          </p:spPr>
          <p:txBody>
            <a:bodyPr anchorCtr="0" anchor="t" bIns="25400" lIns="63500" spcFirstLastPara="1" rIns="63500" wrap="square" tIns="25400">
              <a:spAutoFit/>
            </a:bodyPr>
            <a:lstStyle/>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EA is the effective address</a:t>
              </a:r>
              <a:endParaRPr b="0" i="0" sz="1400" u="none" cap="none" strike="noStrike">
                <a:solidFill>
                  <a:srgbClr val="000000"/>
                </a:solidFill>
                <a:latin typeface="Arial"/>
                <a:ea typeface="Arial"/>
                <a:cs typeface="Arial"/>
                <a:sym typeface="Arial"/>
              </a:endParaRPr>
            </a:p>
          </p:txBody>
        </p:sp>
        <p:sp>
          <p:nvSpPr>
            <p:cNvPr id="2126" name="Google Shape;2126;p79"/>
            <p:cNvSpPr txBox="1"/>
            <p:nvPr/>
          </p:nvSpPr>
          <p:spPr>
            <a:xfrm>
              <a:off x="1185" y="2089"/>
              <a:ext cx="16" cy="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7" name="Google Shape;2127;p79"/>
            <p:cNvSpPr txBox="1"/>
            <p:nvPr/>
          </p:nvSpPr>
          <p:spPr>
            <a:xfrm>
              <a:off x="1017" y="1995"/>
              <a:ext cx="2562" cy="70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128" name="Google Shape;2128;p79"/>
            <p:cNvCxnSpPr/>
            <p:nvPr/>
          </p:nvCxnSpPr>
          <p:spPr>
            <a:xfrm>
              <a:off x="1017" y="2130"/>
              <a:ext cx="2562" cy="0"/>
            </a:xfrm>
            <a:prstGeom prst="straightConnector1">
              <a:avLst/>
            </a:prstGeom>
            <a:noFill/>
            <a:ln cap="flat" cmpd="sng" w="25400">
              <a:solidFill>
                <a:schemeClr val="dk1"/>
              </a:solidFill>
              <a:prstDash val="solid"/>
              <a:miter lim="800000"/>
              <a:headEnd len="sm" w="sm" type="none"/>
              <a:tailEnd len="sm" w="sm" type="none"/>
            </a:ln>
          </p:spPr>
        </p:cxnSp>
        <p:cxnSp>
          <p:nvCxnSpPr>
            <p:cNvPr id="2129" name="Google Shape;2129;p79"/>
            <p:cNvCxnSpPr/>
            <p:nvPr/>
          </p:nvCxnSpPr>
          <p:spPr>
            <a:xfrm>
              <a:off x="1712" y="1995"/>
              <a:ext cx="0" cy="706"/>
            </a:xfrm>
            <a:prstGeom prst="straightConnector1">
              <a:avLst/>
            </a:prstGeom>
            <a:noFill/>
            <a:ln cap="flat" cmpd="sng" w="25400">
              <a:solidFill>
                <a:schemeClr val="dk1"/>
              </a:solidFill>
              <a:prstDash val="solid"/>
              <a:miter lim="800000"/>
              <a:headEnd len="sm" w="sm" type="none"/>
              <a:tailEnd len="sm" w="sm" type="none"/>
            </a:ln>
          </p:spPr>
        </p:cxnSp>
        <p:cxnSp>
          <p:nvCxnSpPr>
            <p:cNvPr id="2130" name="Google Shape;2130;p79"/>
            <p:cNvCxnSpPr/>
            <p:nvPr/>
          </p:nvCxnSpPr>
          <p:spPr>
            <a:xfrm>
              <a:off x="2190" y="2001"/>
              <a:ext cx="0" cy="693"/>
            </a:xfrm>
            <a:prstGeom prst="straightConnector1">
              <a:avLst/>
            </a:prstGeom>
            <a:noFill/>
            <a:ln cap="flat" cmpd="sng" w="25400">
              <a:solidFill>
                <a:schemeClr val="dk1"/>
              </a:solidFill>
              <a:prstDash val="solid"/>
              <a:miter lim="800000"/>
              <a:headEnd len="sm" w="sm" type="none"/>
              <a:tailEnd len="sm" w="sm" type="none"/>
            </a:ln>
          </p:spPr>
        </p:cxnSp>
        <p:sp>
          <p:nvSpPr>
            <p:cNvPr id="2131" name="Google Shape;2131;p79"/>
            <p:cNvSpPr txBox="1"/>
            <p:nvPr/>
          </p:nvSpPr>
          <p:spPr>
            <a:xfrm>
              <a:off x="1052" y="1981"/>
              <a:ext cx="2045" cy="145"/>
            </a:xfrm>
            <a:prstGeom prst="rect">
              <a:avLst/>
            </a:prstGeom>
            <a:noFill/>
            <a:ln>
              <a:noFill/>
            </a:ln>
          </p:spPr>
          <p:txBody>
            <a:bodyPr anchorCtr="0" anchor="t" bIns="25400" lIns="63500" spcFirstLastPara="1" rIns="63500" wrap="square" tIns="25400">
              <a:spAutoFit/>
            </a:bodyPr>
            <a:lstStyle/>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Symbol            OP-code             Description</a:t>
              </a:r>
              <a:endParaRPr b="0" i="0" sz="1400" u="none" cap="none" strike="noStrike">
                <a:solidFill>
                  <a:srgbClr val="000000"/>
                </a:solidFill>
                <a:latin typeface="Arial"/>
                <a:ea typeface="Arial"/>
                <a:cs typeface="Arial"/>
                <a:sym typeface="Arial"/>
              </a:endParaRPr>
            </a:p>
          </p:txBody>
        </p:sp>
        <p:sp>
          <p:nvSpPr>
            <p:cNvPr id="2132" name="Google Shape;2132;p79"/>
            <p:cNvSpPr txBox="1"/>
            <p:nvPr/>
          </p:nvSpPr>
          <p:spPr>
            <a:xfrm>
              <a:off x="1111" y="2682"/>
              <a:ext cx="14" cy="8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3" name="Google Shape;2133;p79"/>
            <p:cNvSpPr txBox="1"/>
            <p:nvPr/>
          </p:nvSpPr>
          <p:spPr>
            <a:xfrm>
              <a:off x="737" y="2127"/>
              <a:ext cx="3085" cy="683"/>
            </a:xfrm>
            <a:prstGeom prst="rect">
              <a:avLst/>
            </a:prstGeom>
            <a:noFill/>
            <a:ln>
              <a:noFill/>
            </a:ln>
          </p:spPr>
          <p:txBody>
            <a:bodyPr anchorCtr="0" anchor="t" bIns="44450" lIns="90475" spcFirstLastPara="1" rIns="90475" wrap="square" tIns="44450">
              <a:spAutoFit/>
            </a:bodyPr>
            <a:lstStyle/>
            <a:p>
              <a:pPr indent="0" lvl="1" marL="571500" marR="0" rtl="0" algn="l">
                <a:lnSpc>
                  <a:spcPct val="9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ADD	  0000	AC </a:t>
              </a:r>
              <a:r>
                <a:rPr b="1" i="0" lang="en-US" sz="1200" u="none" cap="none" strike="noStrike">
                  <a:solidFill>
                    <a:schemeClr val="dk1"/>
                  </a:solidFill>
                  <a:latin typeface="Noto Sans Symbols"/>
                  <a:ea typeface="Noto Sans Symbols"/>
                  <a:cs typeface="Noto Sans Symbols"/>
                  <a:sym typeface="Noto Sans Symbols"/>
                </a:rPr>
                <a:t>← </a:t>
              </a:r>
              <a:r>
                <a:rPr b="1" i="0" lang="en-US" sz="1200" u="none" cap="none" strike="noStrike">
                  <a:solidFill>
                    <a:schemeClr val="dk1"/>
                  </a:solidFill>
                  <a:latin typeface="Arial"/>
                  <a:ea typeface="Arial"/>
                  <a:cs typeface="Arial"/>
                  <a:sym typeface="Arial"/>
                </a:rPr>
                <a:t>AC + M[EA]</a:t>
              </a:r>
              <a:endParaRPr b="0" i="0" sz="1400" u="none" cap="none" strike="noStrike">
                <a:solidFill>
                  <a:srgbClr val="000000"/>
                </a:solidFill>
                <a:latin typeface="Arial"/>
                <a:ea typeface="Arial"/>
                <a:cs typeface="Arial"/>
                <a:sym typeface="Arial"/>
              </a:endParaRPr>
            </a:p>
            <a:p>
              <a:pPr indent="0" lvl="1" marL="571500" marR="0" rtl="0" algn="l">
                <a:lnSpc>
                  <a:spcPct val="94000"/>
                </a:lnSpc>
                <a:spcBef>
                  <a:spcPts val="276"/>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BRANCH	  0001 	if (AC &lt; 0) then (PC </a:t>
              </a:r>
              <a:r>
                <a:rPr b="1" i="0" lang="en-US" sz="1200" u="none" cap="none" strike="noStrike">
                  <a:solidFill>
                    <a:schemeClr val="dk1"/>
                  </a:solidFill>
                  <a:latin typeface="Noto Sans Symbols"/>
                  <a:ea typeface="Noto Sans Symbols"/>
                  <a:cs typeface="Noto Sans Symbols"/>
                  <a:sym typeface="Noto Sans Symbols"/>
                </a:rPr>
                <a:t>← </a:t>
              </a:r>
              <a:r>
                <a:rPr b="1" i="0" lang="en-US" sz="1200" u="none" cap="none" strike="noStrike">
                  <a:solidFill>
                    <a:schemeClr val="dk1"/>
                  </a:solidFill>
                  <a:latin typeface="Arial"/>
                  <a:ea typeface="Arial"/>
                  <a:cs typeface="Arial"/>
                  <a:sym typeface="Arial"/>
                </a:rPr>
                <a:t> EA)</a:t>
              </a:r>
              <a:endParaRPr b="0" i="0" sz="1400" u="none" cap="none" strike="noStrike">
                <a:solidFill>
                  <a:srgbClr val="000000"/>
                </a:solidFill>
                <a:latin typeface="Arial"/>
                <a:ea typeface="Arial"/>
                <a:cs typeface="Arial"/>
                <a:sym typeface="Arial"/>
              </a:endParaRPr>
            </a:p>
            <a:p>
              <a:pPr indent="0" lvl="1" marL="571500" marR="0" rtl="0" algn="l">
                <a:lnSpc>
                  <a:spcPct val="94000"/>
                </a:lnSpc>
                <a:spcBef>
                  <a:spcPts val="276"/>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STORE	  0010	M[EA] </a:t>
              </a:r>
              <a:r>
                <a:rPr b="1" i="0" lang="en-US" sz="1200" u="none" cap="none" strike="noStrike">
                  <a:solidFill>
                    <a:schemeClr val="dk1"/>
                  </a:solidFill>
                  <a:latin typeface="Noto Sans Symbols"/>
                  <a:ea typeface="Noto Sans Symbols"/>
                  <a:cs typeface="Noto Sans Symbols"/>
                  <a:sym typeface="Noto Sans Symbols"/>
                </a:rPr>
                <a:t>← </a:t>
              </a:r>
              <a:r>
                <a:rPr b="1" i="0" lang="en-US" sz="1200" u="none" cap="none" strike="noStrike">
                  <a:solidFill>
                    <a:schemeClr val="dk1"/>
                  </a:solidFill>
                  <a:latin typeface="Arial"/>
                  <a:ea typeface="Arial"/>
                  <a:cs typeface="Arial"/>
                  <a:sym typeface="Arial"/>
                </a:rPr>
                <a:t> AC</a:t>
              </a:r>
              <a:endParaRPr b="0" i="0" sz="1400" u="none" cap="none" strike="noStrike">
                <a:solidFill>
                  <a:srgbClr val="000000"/>
                </a:solidFill>
                <a:latin typeface="Arial"/>
                <a:ea typeface="Arial"/>
                <a:cs typeface="Arial"/>
                <a:sym typeface="Arial"/>
              </a:endParaRPr>
            </a:p>
            <a:p>
              <a:pPr indent="0" lvl="1" marL="571500" marR="0" rtl="0" algn="l">
                <a:lnSpc>
                  <a:spcPct val="94000"/>
                </a:lnSpc>
                <a:spcBef>
                  <a:spcPts val="276"/>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EXCHANGE	  0011	AC </a:t>
              </a:r>
              <a:r>
                <a:rPr b="1" i="0" lang="en-US" sz="1200" u="none" cap="none" strike="noStrike">
                  <a:solidFill>
                    <a:schemeClr val="dk1"/>
                  </a:solidFill>
                  <a:latin typeface="Noto Sans Symbols"/>
                  <a:ea typeface="Noto Sans Symbols"/>
                  <a:cs typeface="Noto Sans Symbols"/>
                  <a:sym typeface="Noto Sans Symbols"/>
                </a:rPr>
                <a:t>←  </a:t>
              </a:r>
              <a:r>
                <a:rPr b="1" i="0" lang="en-US" sz="1200" u="none" cap="none" strike="noStrike">
                  <a:solidFill>
                    <a:schemeClr val="dk1"/>
                  </a:solidFill>
                  <a:latin typeface="Arial"/>
                  <a:ea typeface="Arial"/>
                  <a:cs typeface="Arial"/>
                  <a:sym typeface="Arial"/>
                </a:rPr>
                <a:t>M[EA], M[EA] </a:t>
              </a:r>
              <a:r>
                <a:rPr b="1" i="0" lang="en-US" sz="1200" u="none" cap="none" strike="noStrike">
                  <a:solidFill>
                    <a:schemeClr val="dk1"/>
                  </a:solidFill>
                  <a:latin typeface="Noto Sans Symbols"/>
                  <a:ea typeface="Noto Sans Symbols"/>
                  <a:cs typeface="Noto Sans Symbols"/>
                  <a:sym typeface="Noto Sans Symbols"/>
                </a:rPr>
                <a:t>← </a:t>
              </a:r>
              <a:r>
                <a:rPr b="1" i="0" lang="en-US" sz="1200" u="none" cap="none" strike="noStrike">
                  <a:solidFill>
                    <a:schemeClr val="dk1"/>
                  </a:solidFill>
                  <a:latin typeface="Arial"/>
                  <a:ea typeface="Arial"/>
                  <a:cs typeface="Arial"/>
                  <a:sym typeface="Arial"/>
                </a:rPr>
                <a:t> AC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134" name="Google Shape;2134;p79"/>
            <p:cNvSpPr txBox="1"/>
            <p:nvPr/>
          </p:nvSpPr>
          <p:spPr>
            <a:xfrm>
              <a:off x="544" y="959"/>
              <a:ext cx="2303" cy="23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Computer instruction format</a:t>
              </a:r>
              <a:endParaRPr b="0" i="0" sz="1400" u="none" cap="none" strike="noStrike">
                <a:solidFill>
                  <a:srgbClr val="000000"/>
                </a:solidFill>
                <a:latin typeface="Arial"/>
                <a:ea typeface="Arial"/>
                <a:cs typeface="Arial"/>
                <a:sym typeface="Arial"/>
              </a:endParaRPr>
            </a:p>
          </p:txBody>
        </p:sp>
        <p:sp>
          <p:nvSpPr>
            <p:cNvPr id="2135" name="Google Shape;2135;p79"/>
            <p:cNvSpPr txBox="1"/>
            <p:nvPr/>
          </p:nvSpPr>
          <p:spPr>
            <a:xfrm>
              <a:off x="1062" y="1344"/>
              <a:ext cx="2292" cy="153"/>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6" name="Google Shape;2136;p79"/>
            <p:cNvSpPr txBox="1"/>
            <p:nvPr/>
          </p:nvSpPr>
          <p:spPr>
            <a:xfrm>
              <a:off x="1069" y="1352"/>
              <a:ext cx="14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137" name="Google Shape;2137;p79"/>
            <p:cNvSpPr txBox="1"/>
            <p:nvPr/>
          </p:nvSpPr>
          <p:spPr>
            <a:xfrm>
              <a:off x="1281" y="1346"/>
              <a:ext cx="477"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Opcode</a:t>
              </a:r>
              <a:endParaRPr b="0" i="0" sz="1400" u="none" cap="none" strike="noStrike">
                <a:solidFill>
                  <a:srgbClr val="000000"/>
                </a:solidFill>
                <a:latin typeface="Arial"/>
                <a:ea typeface="Arial"/>
                <a:cs typeface="Arial"/>
                <a:sym typeface="Arial"/>
              </a:endParaRPr>
            </a:p>
          </p:txBody>
        </p:sp>
        <p:sp>
          <p:nvSpPr>
            <p:cNvPr id="2138" name="Google Shape;2138;p79"/>
            <p:cNvSpPr txBox="1"/>
            <p:nvPr/>
          </p:nvSpPr>
          <p:spPr>
            <a:xfrm>
              <a:off x="1018" y="1216"/>
              <a:ext cx="22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15</a:t>
              </a:r>
              <a:endParaRPr b="0" i="0" sz="1400" u="none" cap="none" strike="noStrike">
                <a:solidFill>
                  <a:srgbClr val="000000"/>
                </a:solidFill>
                <a:latin typeface="Arial"/>
                <a:ea typeface="Arial"/>
                <a:cs typeface="Arial"/>
                <a:sym typeface="Arial"/>
              </a:endParaRPr>
            </a:p>
          </p:txBody>
        </p:sp>
        <p:sp>
          <p:nvSpPr>
            <p:cNvPr id="2139" name="Google Shape;2139;p79"/>
            <p:cNvSpPr txBox="1"/>
            <p:nvPr/>
          </p:nvSpPr>
          <p:spPr>
            <a:xfrm>
              <a:off x="1166" y="1216"/>
              <a:ext cx="22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2140" name="Google Shape;2140;p79"/>
            <p:cNvSpPr txBox="1"/>
            <p:nvPr/>
          </p:nvSpPr>
          <p:spPr>
            <a:xfrm>
              <a:off x="1566" y="1216"/>
              <a:ext cx="220" cy="16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cxnSp>
          <p:nvCxnSpPr>
            <p:cNvPr id="2141" name="Google Shape;2141;p79"/>
            <p:cNvCxnSpPr/>
            <p:nvPr/>
          </p:nvCxnSpPr>
          <p:spPr>
            <a:xfrm>
              <a:off x="1757" y="1344"/>
              <a:ext cx="0" cy="153"/>
            </a:xfrm>
            <a:prstGeom prst="straightConnector1">
              <a:avLst/>
            </a:prstGeom>
            <a:noFill/>
            <a:ln cap="flat" cmpd="sng" w="25400">
              <a:solidFill>
                <a:srgbClr val="000000"/>
              </a:solidFill>
              <a:prstDash val="solid"/>
              <a:miter lim="800000"/>
              <a:headEnd len="sm" w="sm" type="none"/>
              <a:tailEnd len="sm" w="sm" type="none"/>
            </a:ln>
          </p:spPr>
        </p:cxnSp>
        <p:sp>
          <p:nvSpPr>
            <p:cNvPr id="2142" name="Google Shape;2142;p79"/>
            <p:cNvSpPr txBox="1"/>
            <p:nvPr/>
          </p:nvSpPr>
          <p:spPr>
            <a:xfrm>
              <a:off x="1720" y="1216"/>
              <a:ext cx="22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2143" name="Google Shape;2143;p79"/>
            <p:cNvSpPr txBox="1"/>
            <p:nvPr/>
          </p:nvSpPr>
          <p:spPr>
            <a:xfrm>
              <a:off x="2328" y="1358"/>
              <a:ext cx="50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Address</a:t>
              </a:r>
              <a:endParaRPr b="0" i="0" sz="1400" u="none" cap="none" strike="noStrike">
                <a:solidFill>
                  <a:srgbClr val="000000"/>
                </a:solidFill>
                <a:latin typeface="Arial"/>
                <a:ea typeface="Arial"/>
                <a:cs typeface="Arial"/>
                <a:sym typeface="Arial"/>
              </a:endParaRPr>
            </a:p>
          </p:txBody>
        </p:sp>
        <p:sp>
          <p:nvSpPr>
            <p:cNvPr id="2144" name="Google Shape;2144;p79"/>
            <p:cNvSpPr txBox="1"/>
            <p:nvPr/>
          </p:nvSpPr>
          <p:spPr>
            <a:xfrm>
              <a:off x="3214" y="1216"/>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145" name="Google Shape;2145;p79"/>
            <p:cNvSpPr txBox="1"/>
            <p:nvPr/>
          </p:nvSpPr>
          <p:spPr>
            <a:xfrm>
              <a:off x="584" y="1696"/>
              <a:ext cx="2224" cy="23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Four computer instructions</a:t>
              </a:r>
              <a:endParaRPr b="0" i="0" sz="1400" u="none" cap="none" strike="noStrike">
                <a:solidFill>
                  <a:srgbClr val="000000"/>
                </a:solidFill>
                <a:latin typeface="Arial"/>
                <a:ea typeface="Arial"/>
                <a:cs typeface="Arial"/>
                <a:sym typeface="Arial"/>
              </a:endParaRPr>
            </a:p>
          </p:txBody>
        </p:sp>
        <p:sp>
          <p:nvSpPr>
            <p:cNvPr id="2146" name="Google Shape;2146;p79"/>
            <p:cNvSpPr txBox="1"/>
            <p:nvPr/>
          </p:nvSpPr>
          <p:spPr>
            <a:xfrm>
              <a:off x="1039" y="3406"/>
              <a:ext cx="228"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F1</a:t>
              </a:r>
              <a:endParaRPr b="0" i="0" sz="1400" u="none" cap="none" strike="noStrike">
                <a:solidFill>
                  <a:srgbClr val="000000"/>
                </a:solidFill>
                <a:latin typeface="Arial"/>
                <a:ea typeface="Arial"/>
                <a:cs typeface="Arial"/>
                <a:sym typeface="Arial"/>
              </a:endParaRPr>
            </a:p>
          </p:txBody>
        </p:sp>
        <p:sp>
          <p:nvSpPr>
            <p:cNvPr id="2147" name="Google Shape;2147;p79"/>
            <p:cNvSpPr txBox="1"/>
            <p:nvPr/>
          </p:nvSpPr>
          <p:spPr>
            <a:xfrm>
              <a:off x="980" y="3400"/>
              <a:ext cx="2173" cy="149"/>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148" name="Google Shape;2148;p79"/>
            <p:cNvCxnSpPr/>
            <p:nvPr/>
          </p:nvCxnSpPr>
          <p:spPr>
            <a:xfrm>
              <a:off x="1294" y="3400"/>
              <a:ext cx="0" cy="149"/>
            </a:xfrm>
            <a:prstGeom prst="straightConnector1">
              <a:avLst/>
            </a:prstGeom>
            <a:noFill/>
            <a:ln cap="flat" cmpd="sng" w="25400">
              <a:solidFill>
                <a:srgbClr val="000000"/>
              </a:solidFill>
              <a:prstDash val="solid"/>
              <a:miter lim="800000"/>
              <a:headEnd len="sm" w="sm" type="none"/>
              <a:tailEnd len="sm" w="sm" type="none"/>
            </a:ln>
          </p:spPr>
        </p:cxnSp>
        <p:cxnSp>
          <p:nvCxnSpPr>
            <p:cNvPr id="2149" name="Google Shape;2149;p79"/>
            <p:cNvCxnSpPr/>
            <p:nvPr/>
          </p:nvCxnSpPr>
          <p:spPr>
            <a:xfrm>
              <a:off x="1616" y="3400"/>
              <a:ext cx="0" cy="149"/>
            </a:xfrm>
            <a:prstGeom prst="straightConnector1">
              <a:avLst/>
            </a:prstGeom>
            <a:noFill/>
            <a:ln cap="flat" cmpd="sng" w="25400">
              <a:solidFill>
                <a:srgbClr val="000000"/>
              </a:solidFill>
              <a:prstDash val="solid"/>
              <a:miter lim="800000"/>
              <a:headEnd len="sm" w="sm" type="none"/>
              <a:tailEnd len="sm" w="sm" type="none"/>
            </a:ln>
          </p:spPr>
        </p:cxnSp>
        <p:cxnSp>
          <p:nvCxnSpPr>
            <p:cNvPr id="2150" name="Google Shape;2150;p79"/>
            <p:cNvCxnSpPr/>
            <p:nvPr/>
          </p:nvCxnSpPr>
          <p:spPr>
            <a:xfrm>
              <a:off x="1930" y="3400"/>
              <a:ext cx="0" cy="149"/>
            </a:xfrm>
            <a:prstGeom prst="straightConnector1">
              <a:avLst/>
            </a:prstGeom>
            <a:noFill/>
            <a:ln cap="flat" cmpd="sng" w="25400">
              <a:solidFill>
                <a:srgbClr val="000000"/>
              </a:solidFill>
              <a:prstDash val="solid"/>
              <a:miter lim="800000"/>
              <a:headEnd len="sm" w="sm" type="none"/>
              <a:tailEnd len="sm" w="sm" type="none"/>
            </a:ln>
          </p:spPr>
        </p:cxnSp>
        <p:cxnSp>
          <p:nvCxnSpPr>
            <p:cNvPr id="2151" name="Google Shape;2151;p79"/>
            <p:cNvCxnSpPr/>
            <p:nvPr/>
          </p:nvCxnSpPr>
          <p:spPr>
            <a:xfrm>
              <a:off x="2209" y="3400"/>
              <a:ext cx="0" cy="149"/>
            </a:xfrm>
            <a:prstGeom prst="straightConnector1">
              <a:avLst/>
            </a:prstGeom>
            <a:noFill/>
            <a:ln cap="flat" cmpd="sng" w="25400">
              <a:solidFill>
                <a:srgbClr val="000000"/>
              </a:solidFill>
              <a:prstDash val="solid"/>
              <a:miter lim="800000"/>
              <a:headEnd len="sm" w="sm" type="none"/>
              <a:tailEnd len="sm" w="sm" type="none"/>
            </a:ln>
          </p:spPr>
        </p:cxnSp>
        <p:cxnSp>
          <p:nvCxnSpPr>
            <p:cNvPr id="2152" name="Google Shape;2152;p79"/>
            <p:cNvCxnSpPr/>
            <p:nvPr/>
          </p:nvCxnSpPr>
          <p:spPr>
            <a:xfrm>
              <a:off x="2482" y="3400"/>
              <a:ext cx="0" cy="149"/>
            </a:xfrm>
            <a:prstGeom prst="straightConnector1">
              <a:avLst/>
            </a:prstGeom>
            <a:noFill/>
            <a:ln cap="flat" cmpd="sng" w="25400">
              <a:solidFill>
                <a:srgbClr val="000000"/>
              </a:solidFill>
              <a:prstDash val="solid"/>
              <a:miter lim="800000"/>
              <a:headEnd len="sm" w="sm" type="none"/>
              <a:tailEnd len="sm" w="sm" type="none"/>
            </a:ln>
          </p:spPr>
        </p:cxnSp>
        <p:sp>
          <p:nvSpPr>
            <p:cNvPr id="2153" name="Google Shape;2153;p79"/>
            <p:cNvSpPr txBox="1"/>
            <p:nvPr/>
          </p:nvSpPr>
          <p:spPr>
            <a:xfrm>
              <a:off x="1353" y="3406"/>
              <a:ext cx="228"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F2</a:t>
              </a:r>
              <a:endParaRPr b="0" i="0" sz="1400" u="none" cap="none" strike="noStrike">
                <a:solidFill>
                  <a:srgbClr val="000000"/>
                </a:solidFill>
                <a:latin typeface="Arial"/>
                <a:ea typeface="Arial"/>
                <a:cs typeface="Arial"/>
                <a:sym typeface="Arial"/>
              </a:endParaRPr>
            </a:p>
          </p:txBody>
        </p:sp>
        <p:sp>
          <p:nvSpPr>
            <p:cNvPr id="2154" name="Google Shape;2154;p79"/>
            <p:cNvSpPr txBox="1"/>
            <p:nvPr/>
          </p:nvSpPr>
          <p:spPr>
            <a:xfrm>
              <a:off x="1668" y="3406"/>
              <a:ext cx="228"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F3</a:t>
              </a:r>
              <a:endParaRPr b="0" i="0" sz="1400" u="none" cap="none" strike="noStrike">
                <a:solidFill>
                  <a:srgbClr val="000000"/>
                </a:solidFill>
                <a:latin typeface="Arial"/>
                <a:ea typeface="Arial"/>
                <a:cs typeface="Arial"/>
                <a:sym typeface="Arial"/>
              </a:endParaRPr>
            </a:p>
          </p:txBody>
        </p:sp>
        <p:sp>
          <p:nvSpPr>
            <p:cNvPr id="2155" name="Google Shape;2155;p79"/>
            <p:cNvSpPr txBox="1"/>
            <p:nvPr/>
          </p:nvSpPr>
          <p:spPr>
            <a:xfrm>
              <a:off x="1940" y="3406"/>
              <a:ext cx="25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CD</a:t>
              </a:r>
              <a:endParaRPr b="0" i="0" sz="1400" u="none" cap="none" strike="noStrike">
                <a:solidFill>
                  <a:srgbClr val="000000"/>
                </a:solidFill>
                <a:latin typeface="Arial"/>
                <a:ea typeface="Arial"/>
                <a:cs typeface="Arial"/>
                <a:sym typeface="Arial"/>
              </a:endParaRPr>
            </a:p>
          </p:txBody>
        </p:sp>
        <p:sp>
          <p:nvSpPr>
            <p:cNvPr id="2156" name="Google Shape;2156;p79"/>
            <p:cNvSpPr txBox="1"/>
            <p:nvPr/>
          </p:nvSpPr>
          <p:spPr>
            <a:xfrm>
              <a:off x="2226" y="3406"/>
              <a:ext cx="25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BR</a:t>
              </a:r>
              <a:endParaRPr b="0" i="0" sz="1400" u="none" cap="none" strike="noStrike">
                <a:solidFill>
                  <a:srgbClr val="000000"/>
                </a:solidFill>
                <a:latin typeface="Arial"/>
                <a:ea typeface="Arial"/>
                <a:cs typeface="Arial"/>
                <a:sym typeface="Arial"/>
              </a:endParaRPr>
            </a:p>
          </p:txBody>
        </p:sp>
        <p:sp>
          <p:nvSpPr>
            <p:cNvPr id="2157" name="Google Shape;2157;p79"/>
            <p:cNvSpPr txBox="1"/>
            <p:nvPr/>
          </p:nvSpPr>
          <p:spPr>
            <a:xfrm>
              <a:off x="2660" y="3406"/>
              <a:ext cx="25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AD</a:t>
              </a:r>
              <a:endParaRPr b="0" i="0" sz="1400" u="none" cap="none" strike="noStrike">
                <a:solidFill>
                  <a:srgbClr val="000000"/>
                </a:solidFill>
                <a:latin typeface="Arial"/>
                <a:ea typeface="Arial"/>
                <a:cs typeface="Arial"/>
                <a:sym typeface="Arial"/>
              </a:endParaRPr>
            </a:p>
          </p:txBody>
        </p:sp>
        <p:sp>
          <p:nvSpPr>
            <p:cNvPr id="2158" name="Google Shape;2158;p79"/>
            <p:cNvSpPr txBox="1"/>
            <p:nvPr/>
          </p:nvSpPr>
          <p:spPr>
            <a:xfrm>
              <a:off x="1087" y="327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159" name="Google Shape;2159;p79"/>
            <p:cNvSpPr txBox="1"/>
            <p:nvPr/>
          </p:nvSpPr>
          <p:spPr>
            <a:xfrm>
              <a:off x="1401" y="327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160" name="Google Shape;2160;p79"/>
            <p:cNvSpPr txBox="1"/>
            <p:nvPr/>
          </p:nvSpPr>
          <p:spPr>
            <a:xfrm>
              <a:off x="1723" y="327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161" name="Google Shape;2161;p79"/>
            <p:cNvSpPr txBox="1"/>
            <p:nvPr/>
          </p:nvSpPr>
          <p:spPr>
            <a:xfrm>
              <a:off x="1996" y="327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162" name="Google Shape;2162;p79"/>
            <p:cNvSpPr txBox="1"/>
            <p:nvPr/>
          </p:nvSpPr>
          <p:spPr>
            <a:xfrm>
              <a:off x="2275" y="327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163" name="Google Shape;2163;p79"/>
            <p:cNvSpPr txBox="1"/>
            <p:nvPr/>
          </p:nvSpPr>
          <p:spPr>
            <a:xfrm>
              <a:off x="2715" y="327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2164" name="Google Shape;2164;p79"/>
            <p:cNvSpPr txBox="1"/>
            <p:nvPr/>
          </p:nvSpPr>
          <p:spPr>
            <a:xfrm>
              <a:off x="1855" y="3660"/>
              <a:ext cx="1605"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F1, F2, F3: Microoperation fields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165" name="Google Shape;2165;p79"/>
            <p:cNvSpPr txBox="1"/>
            <p:nvPr/>
          </p:nvSpPr>
          <p:spPr>
            <a:xfrm>
              <a:off x="1855" y="3776"/>
              <a:ext cx="1449"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CD: Condition for branching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166" name="Google Shape;2166;p79"/>
            <p:cNvSpPr txBox="1"/>
            <p:nvPr/>
          </p:nvSpPr>
          <p:spPr>
            <a:xfrm>
              <a:off x="1855" y="3892"/>
              <a:ext cx="874"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BR: Branch field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167" name="Google Shape;2167;p79"/>
            <p:cNvSpPr txBox="1"/>
            <p:nvPr/>
          </p:nvSpPr>
          <p:spPr>
            <a:xfrm>
              <a:off x="1855" y="4009"/>
              <a:ext cx="919" cy="16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AD: Address field</a:t>
              </a:r>
              <a:endParaRPr b="0" i="0" sz="1400" u="none" cap="none" strike="noStrike">
                <a:solidFill>
                  <a:srgbClr val="000000"/>
                </a:solidFill>
                <a:latin typeface="Arial"/>
                <a:ea typeface="Arial"/>
                <a:cs typeface="Arial"/>
                <a:sym typeface="Arial"/>
              </a:endParaRPr>
            </a:p>
          </p:txBody>
        </p:sp>
        <p:cxnSp>
          <p:nvCxnSpPr>
            <p:cNvPr id="2168" name="Google Shape;2168;p79"/>
            <p:cNvCxnSpPr/>
            <p:nvPr/>
          </p:nvCxnSpPr>
          <p:spPr>
            <a:xfrm>
              <a:off x="1205" y="1356"/>
              <a:ext cx="0" cy="153"/>
            </a:xfrm>
            <a:prstGeom prst="straightConnector1">
              <a:avLst/>
            </a:prstGeom>
            <a:noFill/>
            <a:ln cap="flat" cmpd="sng" w="25400">
              <a:solidFill>
                <a:srgbClr val="000000"/>
              </a:solidFill>
              <a:prstDash val="solid"/>
              <a:miter lim="800000"/>
              <a:headEnd len="sm" w="sm" type="none"/>
              <a:tailEnd len="sm" w="sm" type="none"/>
            </a:ln>
          </p:spPr>
        </p:cxnSp>
      </p:grpSp>
      <p:pic>
        <p:nvPicPr>
          <p:cNvPr descr="pngfind.com-kingpin-png-4152286 (1).png" id="2169" name="Google Shape;2169;p79"/>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p8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75" name="Google Shape;2175;p80"/>
          <p:cNvSpPr txBox="1"/>
          <p:nvPr>
            <p:ph type="title"/>
          </p:nvPr>
        </p:nvSpPr>
        <p:spPr>
          <a:xfrm>
            <a:off x="2667000" y="244475"/>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Microinstruction Fields</a:t>
            </a:r>
            <a:endParaRPr/>
          </a:p>
        </p:txBody>
      </p:sp>
      <p:grpSp>
        <p:nvGrpSpPr>
          <p:cNvPr id="2176" name="Google Shape;2176;p80"/>
          <p:cNvGrpSpPr/>
          <p:nvPr/>
        </p:nvGrpSpPr>
        <p:grpSpPr>
          <a:xfrm>
            <a:off x="3167062" y="1554162"/>
            <a:ext cx="2776537" cy="2106612"/>
            <a:chOff x="374" y="661"/>
            <a:chExt cx="1749" cy="1327"/>
          </a:xfrm>
        </p:grpSpPr>
        <p:sp>
          <p:nvSpPr>
            <p:cNvPr id="2177" name="Google Shape;2177;p80"/>
            <p:cNvSpPr txBox="1"/>
            <p:nvPr/>
          </p:nvSpPr>
          <p:spPr>
            <a:xfrm>
              <a:off x="397" y="661"/>
              <a:ext cx="1726" cy="1299"/>
            </a:xfrm>
            <a:prstGeom prst="rect">
              <a:avLst/>
            </a:prstGeom>
            <a:noFill/>
            <a:ln>
              <a:noFill/>
            </a:ln>
          </p:spPr>
          <p:txBody>
            <a:bodyPr anchorCtr="0" anchor="t" bIns="25400" lIns="63500" spcFirstLastPara="1" rIns="63500" wrap="square" tIns="25400">
              <a:spAutoFit/>
            </a:bodyPr>
            <a:lstStyle/>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F1	Microoperation	Symbol</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000	None	NOP</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001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 DR	ADD</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010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0	CLRAC</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011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+ 1	INCAC</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100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	DRTAC</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101	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DR(0-10)	DRTAR</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110	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PC	PCTAR</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111	M[AR]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	WRITE</a:t>
              </a:r>
              <a:endParaRPr b="0" i="0" sz="1400" u="none" cap="none" strike="noStrike">
                <a:solidFill>
                  <a:srgbClr val="000000"/>
                </a:solidFill>
                <a:latin typeface="Arial"/>
                <a:ea typeface="Arial"/>
                <a:cs typeface="Arial"/>
                <a:sym typeface="Arial"/>
              </a:endParaRPr>
            </a:p>
          </p:txBody>
        </p:sp>
        <p:grpSp>
          <p:nvGrpSpPr>
            <p:cNvPr id="2178" name="Google Shape;2178;p80"/>
            <p:cNvGrpSpPr/>
            <p:nvPr/>
          </p:nvGrpSpPr>
          <p:grpSpPr>
            <a:xfrm>
              <a:off x="374" y="665"/>
              <a:ext cx="1594" cy="1323"/>
              <a:chOff x="374" y="665"/>
              <a:chExt cx="1594" cy="1323"/>
            </a:xfrm>
          </p:grpSpPr>
          <p:sp>
            <p:nvSpPr>
              <p:cNvPr id="2179" name="Google Shape;2179;p80"/>
              <p:cNvSpPr txBox="1"/>
              <p:nvPr/>
            </p:nvSpPr>
            <p:spPr>
              <a:xfrm>
                <a:off x="374" y="665"/>
                <a:ext cx="1589" cy="131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180" name="Google Shape;2180;p80"/>
              <p:cNvCxnSpPr/>
              <p:nvPr/>
            </p:nvCxnSpPr>
            <p:spPr>
              <a:xfrm>
                <a:off x="379" y="814"/>
                <a:ext cx="1589" cy="0"/>
              </a:xfrm>
              <a:prstGeom prst="straightConnector1">
                <a:avLst/>
              </a:prstGeom>
              <a:noFill/>
              <a:ln cap="flat" cmpd="sng" w="12700">
                <a:solidFill>
                  <a:schemeClr val="dk1"/>
                </a:solidFill>
                <a:prstDash val="solid"/>
                <a:miter lim="800000"/>
                <a:headEnd len="sm" w="sm" type="none"/>
                <a:tailEnd len="sm" w="sm" type="none"/>
              </a:ln>
            </p:spPr>
          </p:cxnSp>
          <p:cxnSp>
            <p:nvCxnSpPr>
              <p:cNvPr id="2181" name="Google Shape;2181;p80"/>
              <p:cNvCxnSpPr/>
              <p:nvPr/>
            </p:nvCxnSpPr>
            <p:spPr>
              <a:xfrm>
                <a:off x="653" y="665"/>
                <a:ext cx="0" cy="1323"/>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2182" name="Google Shape;2182;p80"/>
          <p:cNvGrpSpPr/>
          <p:nvPr/>
        </p:nvGrpSpPr>
        <p:grpSpPr>
          <a:xfrm>
            <a:off x="6824662" y="1554162"/>
            <a:ext cx="3640137" cy="2108200"/>
            <a:chOff x="2858" y="660"/>
            <a:chExt cx="2293" cy="1328"/>
          </a:xfrm>
        </p:grpSpPr>
        <p:sp>
          <p:nvSpPr>
            <p:cNvPr id="2183" name="Google Shape;2183;p80"/>
            <p:cNvSpPr txBox="1"/>
            <p:nvPr/>
          </p:nvSpPr>
          <p:spPr>
            <a:xfrm>
              <a:off x="2880" y="660"/>
              <a:ext cx="2271" cy="1299"/>
            </a:xfrm>
            <a:prstGeom prst="rect">
              <a:avLst/>
            </a:prstGeom>
            <a:noFill/>
            <a:ln>
              <a:noFill/>
            </a:ln>
          </p:spPr>
          <p:txBody>
            <a:bodyPr anchorCtr="0" anchor="t" bIns="25400" lIns="63500" spcFirstLastPara="1" rIns="63500" wrap="square" tIns="25400">
              <a:spAutoFit/>
            </a:bodyPr>
            <a:lstStyle/>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F2	Microoperation	Symbol</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000	None	NOP</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001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 DR	SUB</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010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	OR</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011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	AND</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100	DR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M[AR]	READ</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101	DR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ACTDR</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110	DR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 + 1	INCDR</a:t>
              </a:r>
              <a:endParaRPr b="0" i="0" sz="1400" u="none" cap="none" strike="noStrike">
                <a:solidFill>
                  <a:srgbClr val="000000"/>
                </a:solidFill>
                <a:latin typeface="Arial"/>
                <a:ea typeface="Arial"/>
                <a:cs typeface="Arial"/>
                <a:sym typeface="Arial"/>
              </a:endParaRPr>
            </a:p>
            <a:p>
              <a:pPr indent="0" lvl="0" marL="0" marR="0" rtl="0" algn="l">
                <a:lnSpc>
                  <a:spcPct val="121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111	DR(0-10)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PC	PCTDR</a:t>
              </a:r>
              <a:endParaRPr b="0" i="0" sz="1400" u="none" cap="none" strike="noStrike">
                <a:solidFill>
                  <a:srgbClr val="000000"/>
                </a:solidFill>
                <a:latin typeface="Arial"/>
                <a:ea typeface="Arial"/>
                <a:cs typeface="Arial"/>
                <a:sym typeface="Arial"/>
              </a:endParaRPr>
            </a:p>
          </p:txBody>
        </p:sp>
        <p:sp>
          <p:nvSpPr>
            <p:cNvPr id="2184" name="Google Shape;2184;p80"/>
            <p:cNvSpPr txBox="1"/>
            <p:nvPr/>
          </p:nvSpPr>
          <p:spPr>
            <a:xfrm>
              <a:off x="2858" y="665"/>
              <a:ext cx="1589" cy="131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185" name="Google Shape;2185;p80"/>
            <p:cNvCxnSpPr/>
            <p:nvPr/>
          </p:nvCxnSpPr>
          <p:spPr>
            <a:xfrm>
              <a:off x="2863" y="814"/>
              <a:ext cx="1589" cy="0"/>
            </a:xfrm>
            <a:prstGeom prst="straightConnector1">
              <a:avLst/>
            </a:prstGeom>
            <a:noFill/>
            <a:ln cap="flat" cmpd="sng" w="12700">
              <a:solidFill>
                <a:schemeClr val="dk1"/>
              </a:solidFill>
              <a:prstDash val="solid"/>
              <a:miter lim="800000"/>
              <a:headEnd len="sm" w="sm" type="none"/>
              <a:tailEnd len="sm" w="sm" type="none"/>
            </a:ln>
          </p:spPr>
        </p:cxnSp>
        <p:cxnSp>
          <p:nvCxnSpPr>
            <p:cNvPr id="2186" name="Google Shape;2186;p80"/>
            <p:cNvCxnSpPr/>
            <p:nvPr/>
          </p:nvCxnSpPr>
          <p:spPr>
            <a:xfrm>
              <a:off x="3137" y="665"/>
              <a:ext cx="0" cy="1323"/>
            </a:xfrm>
            <a:prstGeom prst="straightConnector1">
              <a:avLst/>
            </a:prstGeom>
            <a:noFill/>
            <a:ln cap="flat" cmpd="sng" w="12700">
              <a:solidFill>
                <a:schemeClr val="dk1"/>
              </a:solidFill>
              <a:prstDash val="solid"/>
              <a:miter lim="800000"/>
              <a:headEnd len="sm" w="sm" type="none"/>
              <a:tailEnd len="sm" w="sm" type="none"/>
            </a:ln>
          </p:spPr>
        </p:cxnSp>
      </p:grpSp>
      <p:grpSp>
        <p:nvGrpSpPr>
          <p:cNvPr id="2187" name="Google Shape;2187;p80"/>
          <p:cNvGrpSpPr/>
          <p:nvPr/>
        </p:nvGrpSpPr>
        <p:grpSpPr>
          <a:xfrm>
            <a:off x="5105400" y="4038600"/>
            <a:ext cx="4108450" cy="2100262"/>
            <a:chOff x="1430" y="2411"/>
            <a:chExt cx="2588" cy="1323"/>
          </a:xfrm>
        </p:grpSpPr>
        <p:sp>
          <p:nvSpPr>
            <p:cNvPr id="2188" name="Google Shape;2188;p80"/>
            <p:cNvSpPr txBox="1"/>
            <p:nvPr/>
          </p:nvSpPr>
          <p:spPr>
            <a:xfrm>
              <a:off x="1459" y="2412"/>
              <a:ext cx="2559" cy="1256"/>
            </a:xfrm>
            <a:prstGeom prst="rect">
              <a:avLst/>
            </a:prstGeom>
            <a:noFill/>
            <a:ln>
              <a:noFill/>
            </a:ln>
          </p:spPr>
          <p:txBody>
            <a:bodyPr anchorCtr="0" anchor="t" bIns="25400" lIns="63500" spcFirstLastPara="1" rIns="63500" wrap="square" tIns="25400">
              <a:spAutoFit/>
            </a:bodyPr>
            <a:lstStyle/>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F3	Microoperation	Symbol</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000	None	NOP</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001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	XOR</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010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AC’	COM</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011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shl AC	SHL</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100	AC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shr AC	SHR</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101	PC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PC + 1	INCPC</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110	PC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AR	ARTPC</a:t>
              </a:r>
              <a:endParaRPr b="0" i="0" sz="1400" u="none" cap="none" strike="noStrike">
                <a:solidFill>
                  <a:srgbClr val="000000"/>
                </a:solidFill>
                <a:latin typeface="Arial"/>
                <a:ea typeface="Arial"/>
                <a:cs typeface="Arial"/>
                <a:sym typeface="Arial"/>
              </a:endParaRPr>
            </a:p>
            <a:p>
              <a:pPr indent="0" lvl="0" marL="0" marR="0" rtl="0" algn="l">
                <a:lnSpc>
                  <a:spcPct val="118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111	Reserved</a:t>
              </a:r>
              <a:endParaRPr b="0" i="0" sz="1400" u="none" cap="none" strike="noStrike">
                <a:solidFill>
                  <a:srgbClr val="000000"/>
                </a:solidFill>
                <a:latin typeface="Arial"/>
                <a:ea typeface="Arial"/>
                <a:cs typeface="Arial"/>
                <a:sym typeface="Arial"/>
              </a:endParaRPr>
            </a:p>
          </p:txBody>
        </p:sp>
        <p:grpSp>
          <p:nvGrpSpPr>
            <p:cNvPr id="2189" name="Google Shape;2189;p80"/>
            <p:cNvGrpSpPr/>
            <p:nvPr/>
          </p:nvGrpSpPr>
          <p:grpSpPr>
            <a:xfrm>
              <a:off x="1430" y="2411"/>
              <a:ext cx="1594" cy="1323"/>
              <a:chOff x="1430" y="2411"/>
              <a:chExt cx="1594" cy="1323"/>
            </a:xfrm>
          </p:grpSpPr>
          <p:sp>
            <p:nvSpPr>
              <p:cNvPr id="2190" name="Google Shape;2190;p80"/>
              <p:cNvSpPr txBox="1"/>
              <p:nvPr/>
            </p:nvSpPr>
            <p:spPr>
              <a:xfrm>
                <a:off x="1430" y="2411"/>
                <a:ext cx="1589" cy="131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191" name="Google Shape;2191;p80"/>
              <p:cNvCxnSpPr/>
              <p:nvPr/>
            </p:nvCxnSpPr>
            <p:spPr>
              <a:xfrm>
                <a:off x="1435" y="2560"/>
                <a:ext cx="1589" cy="0"/>
              </a:xfrm>
              <a:prstGeom prst="straightConnector1">
                <a:avLst/>
              </a:prstGeom>
              <a:noFill/>
              <a:ln cap="flat" cmpd="sng" w="12700">
                <a:solidFill>
                  <a:schemeClr val="dk1"/>
                </a:solidFill>
                <a:prstDash val="solid"/>
                <a:miter lim="800000"/>
                <a:headEnd len="sm" w="sm" type="none"/>
                <a:tailEnd len="sm" w="sm" type="none"/>
              </a:ln>
            </p:spPr>
          </p:cxnSp>
          <p:cxnSp>
            <p:nvCxnSpPr>
              <p:cNvPr id="2192" name="Google Shape;2192;p80"/>
              <p:cNvCxnSpPr/>
              <p:nvPr/>
            </p:nvCxnSpPr>
            <p:spPr>
              <a:xfrm>
                <a:off x="1709" y="2411"/>
                <a:ext cx="0" cy="1323"/>
              </a:xfrm>
              <a:prstGeom prst="straightConnector1">
                <a:avLst/>
              </a:prstGeom>
              <a:noFill/>
              <a:ln cap="flat" cmpd="sng" w="12700">
                <a:solidFill>
                  <a:schemeClr val="dk1"/>
                </a:solidFill>
                <a:prstDash val="solid"/>
                <a:miter lim="800000"/>
                <a:headEnd len="sm" w="sm" type="none"/>
                <a:tailEnd len="sm" w="sm" type="none"/>
              </a:ln>
            </p:spPr>
          </p:cxnSp>
        </p:grpSp>
      </p:grpSp>
      <p:pic>
        <p:nvPicPr>
          <p:cNvPr descr="pngfind.com-kingpin-png-4152286 (1).png" id="2193" name="Google Shape;2193;p8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8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99" name="Google Shape;2199;p8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Microinstruction Fields</a:t>
            </a:r>
            <a:endParaRPr/>
          </a:p>
        </p:txBody>
      </p:sp>
      <p:grpSp>
        <p:nvGrpSpPr>
          <p:cNvPr id="2200" name="Google Shape;2200;p81"/>
          <p:cNvGrpSpPr/>
          <p:nvPr/>
        </p:nvGrpSpPr>
        <p:grpSpPr>
          <a:xfrm>
            <a:off x="3811587" y="2312987"/>
            <a:ext cx="4235450" cy="1031875"/>
            <a:chOff x="1063" y="1030"/>
            <a:chExt cx="3700" cy="467"/>
          </a:xfrm>
        </p:grpSpPr>
        <p:sp>
          <p:nvSpPr>
            <p:cNvPr id="2201" name="Google Shape;2201;p81"/>
            <p:cNvSpPr txBox="1"/>
            <p:nvPr/>
          </p:nvSpPr>
          <p:spPr>
            <a:xfrm>
              <a:off x="1063" y="1030"/>
              <a:ext cx="3700" cy="467"/>
            </a:xfrm>
            <a:prstGeom prst="rect">
              <a:avLst/>
            </a:prstGeom>
            <a:noFill/>
            <a:ln>
              <a:noFill/>
            </a:ln>
          </p:spPr>
          <p:txBody>
            <a:bodyPr anchorCtr="0" anchor="t" bIns="25400" lIns="63500" spcFirstLastPara="1" rIns="63500" wrap="square" tIns="25400">
              <a:spAutoFit/>
            </a:bodyPr>
            <a:lstStyle/>
            <a:p>
              <a:pPr indent="0" lvl="0" marL="0" marR="0" rtl="0" algn="l">
                <a:lnSpc>
                  <a:spcPct val="99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CD	Condition      Symbol	    Comments</a:t>
              </a:r>
              <a:endParaRPr b="0" i="0" sz="1400" u="none" cap="none" strike="noStrike">
                <a:solidFill>
                  <a:srgbClr val="000000"/>
                </a:solidFill>
                <a:latin typeface="Arial"/>
                <a:ea typeface="Arial"/>
                <a:cs typeface="Arial"/>
                <a:sym typeface="Arial"/>
              </a:endParaRPr>
            </a:p>
            <a:p>
              <a:pPr indent="0" lvl="0" marL="0" marR="0" rtl="0" algn="l">
                <a:lnSpc>
                  <a:spcPct val="99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	Always = 1	U	Unconditional branch</a:t>
              </a:r>
              <a:endParaRPr b="0" i="0" sz="1400" u="none" cap="none" strike="noStrike">
                <a:solidFill>
                  <a:srgbClr val="000000"/>
                </a:solidFill>
                <a:latin typeface="Arial"/>
                <a:ea typeface="Arial"/>
                <a:cs typeface="Arial"/>
                <a:sym typeface="Arial"/>
              </a:endParaRPr>
            </a:p>
            <a:p>
              <a:pPr indent="0" lvl="0" marL="0" marR="0" rtl="0" algn="l">
                <a:lnSpc>
                  <a:spcPct val="99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	DR(15)	 I	Indirect address bit</a:t>
              </a:r>
              <a:endParaRPr b="0" i="0" sz="1400" u="none" cap="none" strike="noStrike">
                <a:solidFill>
                  <a:srgbClr val="000000"/>
                </a:solidFill>
                <a:latin typeface="Arial"/>
                <a:ea typeface="Arial"/>
                <a:cs typeface="Arial"/>
                <a:sym typeface="Arial"/>
              </a:endParaRPr>
            </a:p>
            <a:p>
              <a:pPr indent="0" lvl="0" marL="0" marR="0" rtl="0" algn="l">
                <a:lnSpc>
                  <a:spcPct val="99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	AC(15)	S	Sign bit of AC</a:t>
              </a:r>
              <a:endParaRPr b="0" i="0" sz="1400" u="none" cap="none" strike="noStrike">
                <a:solidFill>
                  <a:srgbClr val="000000"/>
                </a:solidFill>
                <a:latin typeface="Arial"/>
                <a:ea typeface="Arial"/>
                <a:cs typeface="Arial"/>
                <a:sym typeface="Arial"/>
              </a:endParaRPr>
            </a:p>
            <a:p>
              <a:pPr indent="0" lvl="0" marL="0" marR="0" rtl="0" algn="l">
                <a:lnSpc>
                  <a:spcPct val="99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	AC = 0	Z	Zero value in AC</a:t>
              </a:r>
              <a:endParaRPr b="0" i="0" sz="1400" u="none" cap="none" strike="noStrike">
                <a:solidFill>
                  <a:srgbClr val="000000"/>
                </a:solidFill>
                <a:latin typeface="Arial"/>
                <a:ea typeface="Arial"/>
                <a:cs typeface="Arial"/>
                <a:sym typeface="Arial"/>
              </a:endParaRPr>
            </a:p>
          </p:txBody>
        </p:sp>
        <p:sp>
          <p:nvSpPr>
            <p:cNvPr id="2202" name="Google Shape;2202;p81"/>
            <p:cNvSpPr txBox="1"/>
            <p:nvPr/>
          </p:nvSpPr>
          <p:spPr>
            <a:xfrm>
              <a:off x="1063" y="1036"/>
              <a:ext cx="3656" cy="45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203" name="Google Shape;2203;p81"/>
            <p:cNvCxnSpPr/>
            <p:nvPr/>
          </p:nvCxnSpPr>
          <p:spPr>
            <a:xfrm>
              <a:off x="1484" y="1036"/>
              <a:ext cx="0" cy="454"/>
            </a:xfrm>
            <a:prstGeom prst="straightConnector1">
              <a:avLst/>
            </a:prstGeom>
            <a:noFill/>
            <a:ln cap="flat" cmpd="sng" w="25400">
              <a:solidFill>
                <a:schemeClr val="dk1"/>
              </a:solidFill>
              <a:prstDash val="solid"/>
              <a:miter lim="800000"/>
              <a:headEnd len="sm" w="sm" type="none"/>
              <a:tailEnd len="sm" w="sm" type="none"/>
            </a:ln>
          </p:spPr>
        </p:cxnSp>
        <p:cxnSp>
          <p:nvCxnSpPr>
            <p:cNvPr id="2204" name="Google Shape;2204;p81"/>
            <p:cNvCxnSpPr/>
            <p:nvPr/>
          </p:nvCxnSpPr>
          <p:spPr>
            <a:xfrm>
              <a:off x="2393" y="1036"/>
              <a:ext cx="0" cy="454"/>
            </a:xfrm>
            <a:prstGeom prst="straightConnector1">
              <a:avLst/>
            </a:prstGeom>
            <a:noFill/>
            <a:ln cap="flat" cmpd="sng" w="25400">
              <a:solidFill>
                <a:schemeClr val="dk1"/>
              </a:solidFill>
              <a:prstDash val="solid"/>
              <a:miter lim="800000"/>
              <a:headEnd len="sm" w="sm" type="none"/>
              <a:tailEnd len="sm" w="sm" type="none"/>
            </a:ln>
          </p:spPr>
        </p:cxnSp>
        <p:cxnSp>
          <p:nvCxnSpPr>
            <p:cNvPr id="2205" name="Google Shape;2205;p81"/>
            <p:cNvCxnSpPr/>
            <p:nvPr/>
          </p:nvCxnSpPr>
          <p:spPr>
            <a:xfrm>
              <a:off x="3024" y="1036"/>
              <a:ext cx="0" cy="454"/>
            </a:xfrm>
            <a:prstGeom prst="straightConnector1">
              <a:avLst/>
            </a:prstGeom>
            <a:noFill/>
            <a:ln cap="flat" cmpd="sng" w="25400">
              <a:solidFill>
                <a:schemeClr val="dk1"/>
              </a:solidFill>
              <a:prstDash val="solid"/>
              <a:miter lim="800000"/>
              <a:headEnd len="sm" w="sm" type="none"/>
              <a:tailEnd len="sm" w="sm" type="none"/>
            </a:ln>
          </p:spPr>
        </p:cxnSp>
        <p:cxnSp>
          <p:nvCxnSpPr>
            <p:cNvPr id="2206" name="Google Shape;2206;p81"/>
            <p:cNvCxnSpPr/>
            <p:nvPr/>
          </p:nvCxnSpPr>
          <p:spPr>
            <a:xfrm>
              <a:off x="1063" y="1130"/>
              <a:ext cx="3656" cy="0"/>
            </a:xfrm>
            <a:prstGeom prst="straightConnector1">
              <a:avLst/>
            </a:prstGeom>
            <a:noFill/>
            <a:ln cap="flat" cmpd="sng" w="25400">
              <a:solidFill>
                <a:schemeClr val="dk1"/>
              </a:solidFill>
              <a:prstDash val="solid"/>
              <a:miter lim="800000"/>
              <a:headEnd len="sm" w="sm" type="none"/>
              <a:tailEnd len="sm" w="sm" type="none"/>
            </a:ln>
          </p:spPr>
        </p:cxnSp>
      </p:grpSp>
      <p:grpSp>
        <p:nvGrpSpPr>
          <p:cNvPr id="2207" name="Google Shape;2207;p81"/>
          <p:cNvGrpSpPr/>
          <p:nvPr/>
        </p:nvGrpSpPr>
        <p:grpSpPr>
          <a:xfrm>
            <a:off x="2979737" y="4048125"/>
            <a:ext cx="5346700" cy="1843087"/>
            <a:chOff x="514" y="1809"/>
            <a:chExt cx="4532" cy="802"/>
          </a:xfrm>
        </p:grpSpPr>
        <p:sp>
          <p:nvSpPr>
            <p:cNvPr id="2208" name="Google Shape;2208;p81"/>
            <p:cNvSpPr txBox="1"/>
            <p:nvPr/>
          </p:nvSpPr>
          <p:spPr>
            <a:xfrm>
              <a:off x="1008" y="1828"/>
              <a:ext cx="4021" cy="709"/>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209" name="Google Shape;2209;p81"/>
            <p:cNvCxnSpPr/>
            <p:nvPr/>
          </p:nvCxnSpPr>
          <p:spPr>
            <a:xfrm>
              <a:off x="1429" y="1828"/>
              <a:ext cx="0" cy="709"/>
            </a:xfrm>
            <a:prstGeom prst="straightConnector1">
              <a:avLst/>
            </a:prstGeom>
            <a:noFill/>
            <a:ln cap="flat" cmpd="sng" w="25400">
              <a:solidFill>
                <a:schemeClr val="dk1"/>
              </a:solidFill>
              <a:prstDash val="solid"/>
              <a:miter lim="800000"/>
              <a:headEnd len="sm" w="sm" type="none"/>
              <a:tailEnd len="sm" w="sm" type="none"/>
            </a:ln>
          </p:spPr>
        </p:cxnSp>
        <p:cxnSp>
          <p:nvCxnSpPr>
            <p:cNvPr id="2210" name="Google Shape;2210;p81"/>
            <p:cNvCxnSpPr/>
            <p:nvPr/>
          </p:nvCxnSpPr>
          <p:spPr>
            <a:xfrm>
              <a:off x="2116" y="1828"/>
              <a:ext cx="0" cy="709"/>
            </a:xfrm>
            <a:prstGeom prst="straightConnector1">
              <a:avLst/>
            </a:prstGeom>
            <a:noFill/>
            <a:ln cap="flat" cmpd="sng" w="25400">
              <a:solidFill>
                <a:schemeClr val="dk1"/>
              </a:solidFill>
              <a:prstDash val="solid"/>
              <a:miter lim="800000"/>
              <a:headEnd len="sm" w="sm" type="none"/>
              <a:tailEnd len="sm" w="sm" type="none"/>
            </a:ln>
          </p:spPr>
        </p:cxnSp>
        <p:cxnSp>
          <p:nvCxnSpPr>
            <p:cNvPr id="2211" name="Google Shape;2211;p81"/>
            <p:cNvCxnSpPr/>
            <p:nvPr/>
          </p:nvCxnSpPr>
          <p:spPr>
            <a:xfrm>
              <a:off x="1025" y="1930"/>
              <a:ext cx="4021" cy="0"/>
            </a:xfrm>
            <a:prstGeom prst="straightConnector1">
              <a:avLst/>
            </a:prstGeom>
            <a:noFill/>
            <a:ln cap="flat" cmpd="sng" w="25400">
              <a:solidFill>
                <a:schemeClr val="dk1"/>
              </a:solidFill>
              <a:prstDash val="solid"/>
              <a:miter lim="800000"/>
              <a:headEnd len="sm" w="sm" type="none"/>
              <a:tailEnd len="sm" w="sm" type="none"/>
            </a:ln>
          </p:spPr>
        </p:cxnSp>
        <p:sp>
          <p:nvSpPr>
            <p:cNvPr id="2212" name="Google Shape;2212;p81"/>
            <p:cNvSpPr txBox="1"/>
            <p:nvPr/>
          </p:nvSpPr>
          <p:spPr>
            <a:xfrm>
              <a:off x="514" y="1809"/>
              <a:ext cx="4424" cy="802"/>
            </a:xfrm>
            <a:prstGeom prst="rect">
              <a:avLst/>
            </a:prstGeom>
            <a:noFill/>
            <a:ln>
              <a:noFill/>
            </a:ln>
          </p:spPr>
          <p:txBody>
            <a:bodyPr anchorCtr="0" anchor="t" bIns="44450" lIns="90475" spcFirstLastPara="1" rIns="90475" wrap="square" tIns="44450">
              <a:spAutoFit/>
            </a:bodyPr>
            <a:lstStyle/>
            <a:p>
              <a:pPr indent="0" lvl="1" marL="571500" marR="0" rtl="0" algn="l">
                <a:lnSpc>
                  <a:spcPct val="12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BR        Symbol	              Function</a:t>
              </a:r>
              <a:endParaRPr b="0" i="0" sz="1400" u="none" cap="none" strike="noStrike">
                <a:solidFill>
                  <a:srgbClr val="000000"/>
                </a:solidFill>
                <a:latin typeface="Arial"/>
                <a:ea typeface="Arial"/>
                <a:cs typeface="Arial"/>
                <a:sym typeface="Arial"/>
              </a:endParaRPr>
            </a:p>
            <a:p>
              <a:pPr indent="0" lvl="1" marL="571500" marR="0" rtl="0" algn="l">
                <a:lnSpc>
                  <a:spcPct val="12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00	           JMP        CAR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AD if condition = 1</a:t>
              </a:r>
              <a:endParaRPr b="0" i="0" sz="1400" u="none" cap="none" strike="noStrike">
                <a:solidFill>
                  <a:srgbClr val="000000"/>
                </a:solidFill>
                <a:latin typeface="Arial"/>
                <a:ea typeface="Arial"/>
                <a:cs typeface="Arial"/>
                <a:sym typeface="Arial"/>
              </a:endParaRPr>
            </a:p>
            <a:p>
              <a:pPr indent="0" lvl="1" marL="571500" marR="0" rtl="0" algn="l">
                <a:lnSpc>
                  <a:spcPct val="12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CAR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CAR + 1 if condition = 0</a:t>
              </a:r>
              <a:endParaRPr b="0" i="0" sz="1400" u="none" cap="none" strike="noStrike">
                <a:solidFill>
                  <a:srgbClr val="000000"/>
                </a:solidFill>
                <a:latin typeface="Arial"/>
                <a:ea typeface="Arial"/>
                <a:cs typeface="Arial"/>
                <a:sym typeface="Arial"/>
              </a:endParaRPr>
            </a:p>
            <a:p>
              <a:pPr indent="0" lvl="1" marL="571500" marR="0" rtl="0" algn="l">
                <a:lnSpc>
                  <a:spcPct val="12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01	           CALL      CAR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AD, SBR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CAR + 1 if condition = 1</a:t>
              </a:r>
              <a:endParaRPr b="0" i="0" sz="1400" u="none" cap="none" strike="noStrike">
                <a:solidFill>
                  <a:srgbClr val="000000"/>
                </a:solidFill>
                <a:latin typeface="Arial"/>
                <a:ea typeface="Arial"/>
                <a:cs typeface="Arial"/>
                <a:sym typeface="Arial"/>
              </a:endParaRPr>
            </a:p>
            <a:p>
              <a:pPr indent="0" lvl="1" marL="571500" marR="0" rtl="0" algn="l">
                <a:lnSpc>
                  <a:spcPct val="12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CAR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CAR + 1 if condition = 0</a:t>
              </a:r>
              <a:endParaRPr b="0" i="0" sz="1400" u="none" cap="none" strike="noStrike">
                <a:solidFill>
                  <a:srgbClr val="000000"/>
                </a:solidFill>
                <a:latin typeface="Arial"/>
                <a:ea typeface="Arial"/>
                <a:cs typeface="Arial"/>
                <a:sym typeface="Arial"/>
              </a:endParaRPr>
            </a:p>
            <a:p>
              <a:pPr indent="0" lvl="1" marL="571500" marR="0" rtl="0" algn="l">
                <a:lnSpc>
                  <a:spcPct val="12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	            RET        CAR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SBR (Return from subroutine)</a:t>
              </a:r>
              <a:endParaRPr b="0" i="0" sz="1400" u="none" cap="none" strike="noStrike">
                <a:solidFill>
                  <a:srgbClr val="000000"/>
                </a:solidFill>
                <a:latin typeface="Arial"/>
                <a:ea typeface="Arial"/>
                <a:cs typeface="Arial"/>
                <a:sym typeface="Arial"/>
              </a:endParaRPr>
            </a:p>
            <a:p>
              <a:pPr indent="0" lvl="1" marL="571500" marR="0" rtl="0" algn="l">
                <a:lnSpc>
                  <a:spcPct val="124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	            MAP       CAR(2-5)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DR(11-14), CAR(0,1,6) </a:t>
              </a:r>
              <a:r>
                <a:rPr b="1" i="0" lang="en-US" sz="12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grpSp>
      <p:pic>
        <p:nvPicPr>
          <p:cNvPr descr="pngfind.com-kingpin-png-4152286 (1).png" id="2213" name="Google Shape;2213;p81"/>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19"/>
          <p:cNvSpPr txBox="1"/>
          <p:nvPr>
            <p:ph type="title"/>
          </p:nvPr>
        </p:nvSpPr>
        <p:spPr>
          <a:xfrm>
            <a:off x="106362" y="238125"/>
            <a:ext cx="548957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Register Transfers</a:t>
            </a:r>
            <a:endParaRPr/>
          </a:p>
        </p:txBody>
      </p:sp>
      <p:sp>
        <p:nvSpPr>
          <p:cNvPr id="140" name="Google Shape;140;p19"/>
          <p:cNvSpPr txBox="1"/>
          <p:nvPr/>
        </p:nvSpPr>
        <p:spPr>
          <a:xfrm>
            <a:off x="411162" y="1230312"/>
            <a:ext cx="10560050" cy="2014537"/>
          </a:xfrm>
          <a:prstGeom prst="rect">
            <a:avLst/>
          </a:prstGeom>
          <a:noFill/>
          <a:ln>
            <a:noFill/>
          </a:ln>
        </p:spPr>
        <p:txBody>
          <a:bodyPr anchorCtr="0" anchor="t" bIns="0" lIns="0" spcFirstLastPara="1" rIns="0" wrap="square" tIns="12700">
            <a:spAutoFit/>
          </a:bodyPr>
          <a:lstStyle/>
          <a:p>
            <a:pPr indent="-457200" lvl="0" marL="469900" marR="0" rtl="0" algn="just">
              <a:lnSpc>
                <a:spcPct val="100000"/>
              </a:lnSpc>
              <a:spcBef>
                <a:spcPts val="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Instruction execution involves a sequence of steps in which  data are transferred from one register to another.</a:t>
            </a:r>
            <a:endParaRPr b="0" i="0" sz="1400" u="none" cap="none" strike="noStrike">
              <a:solidFill>
                <a:srgbClr val="000000"/>
              </a:solidFill>
              <a:latin typeface="Arial"/>
              <a:ea typeface="Arial"/>
              <a:cs typeface="Arial"/>
              <a:sym typeface="Arial"/>
            </a:endParaRPr>
          </a:p>
          <a:p>
            <a:pPr indent="-457200" lvl="0" marL="469900" marR="0" rtl="0" algn="just">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For each register, two control signals are used to place the  contents of that register on the bus or to load the data on  the bus into the register.</a:t>
            </a:r>
            <a:endParaRPr b="0" i="0" sz="1400" u="none" cap="none" strike="noStrike">
              <a:solidFill>
                <a:srgbClr val="000000"/>
              </a:solidFill>
              <a:latin typeface="Arial"/>
              <a:ea typeface="Arial"/>
              <a:cs typeface="Arial"/>
              <a:sym typeface="Arial"/>
            </a:endParaRPr>
          </a:p>
          <a:p>
            <a:pPr indent="-457200" lvl="0" marL="469900"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The input and output of register Ri are connected to the bus</a:t>
            </a:r>
            <a:endParaRPr b="0" i="0" sz="1400" u="none" cap="none" strike="noStrike">
              <a:solidFill>
                <a:srgbClr val="000000"/>
              </a:solidFill>
              <a:latin typeface="Arial"/>
              <a:ea typeface="Arial"/>
              <a:cs typeface="Arial"/>
              <a:sym typeface="Arial"/>
            </a:endParaRPr>
          </a:p>
        </p:txBody>
      </p:sp>
      <p:sp>
        <p:nvSpPr>
          <p:cNvPr id="141" name="Google Shape;141;p19"/>
          <p:cNvSpPr txBox="1"/>
          <p:nvPr/>
        </p:nvSpPr>
        <p:spPr>
          <a:xfrm>
            <a:off x="982662" y="3365500"/>
            <a:ext cx="8948737" cy="3921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via	switches	controlled	by	the	signals	Ri</a:t>
            </a:r>
            <a:r>
              <a:rPr b="0" baseline="-25000" i="0" lang="en-US" sz="2400" u="none" cap="none" strike="noStrike">
                <a:solidFill>
                  <a:schemeClr val="dk1"/>
                </a:solidFill>
                <a:latin typeface="Arial"/>
                <a:ea typeface="Arial"/>
                <a:cs typeface="Arial"/>
                <a:sym typeface="Arial"/>
              </a:rPr>
              <a:t>in	</a:t>
            </a:r>
            <a:r>
              <a:rPr b="0" i="0" lang="en-US" sz="2400" u="none" cap="none" strike="noStrike">
                <a:solidFill>
                  <a:schemeClr val="dk1"/>
                </a:solidFill>
                <a:latin typeface="Arial"/>
                <a:ea typeface="Arial"/>
                <a:cs typeface="Arial"/>
                <a:sym typeface="Arial"/>
              </a:rPr>
              <a:t>and</a:t>
            </a:r>
            <a:endParaRPr b="0" i="0" sz="1400" u="none" cap="none" strike="noStrike">
              <a:solidFill>
                <a:srgbClr val="000000"/>
              </a:solidFill>
              <a:latin typeface="Arial"/>
              <a:ea typeface="Arial"/>
              <a:cs typeface="Arial"/>
              <a:sym typeface="Arial"/>
            </a:endParaRPr>
          </a:p>
        </p:txBody>
      </p:sp>
      <p:sp>
        <p:nvSpPr>
          <p:cNvPr id="142" name="Google Shape;142;p19"/>
          <p:cNvSpPr txBox="1"/>
          <p:nvPr/>
        </p:nvSpPr>
        <p:spPr>
          <a:xfrm>
            <a:off x="7964487" y="3568700"/>
            <a:ext cx="723900" cy="3921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3600"/>
              <a:buFont typeface="Arial"/>
              <a:buNone/>
            </a:pPr>
            <a:r>
              <a:rPr b="0" baseline="30000" i="0" lang="en-US" sz="3600" u="none" cap="none" strike="noStrike">
                <a:solidFill>
                  <a:schemeClr val="dk1"/>
                </a:solidFill>
                <a:latin typeface="Arial"/>
                <a:ea typeface="Arial"/>
                <a:cs typeface="Arial"/>
                <a:sym typeface="Arial"/>
              </a:rPr>
              <a:t>Ri</a:t>
            </a:r>
            <a:r>
              <a:rPr b="0" i="0" lang="en-US" sz="1600" u="none" cap="none" strike="noStrike">
                <a:solidFill>
                  <a:schemeClr val="dk1"/>
                </a:solidFill>
                <a:latin typeface="Arial"/>
                <a:ea typeface="Arial"/>
                <a:cs typeface="Arial"/>
                <a:sym typeface="Arial"/>
              </a:rPr>
              <a:t>out</a:t>
            </a:r>
            <a:endParaRPr b="0" i="0" sz="1400" u="none" cap="none" strike="noStrike">
              <a:solidFill>
                <a:srgbClr val="000000"/>
              </a:solidFill>
              <a:latin typeface="Arial"/>
              <a:ea typeface="Arial"/>
              <a:cs typeface="Arial"/>
              <a:sym typeface="Arial"/>
            </a:endParaRPr>
          </a:p>
        </p:txBody>
      </p:sp>
      <p:sp>
        <p:nvSpPr>
          <p:cNvPr id="143" name="Google Shape;143;p19"/>
          <p:cNvSpPr txBox="1"/>
          <p:nvPr/>
        </p:nvSpPr>
        <p:spPr>
          <a:xfrm>
            <a:off x="411162" y="3863975"/>
            <a:ext cx="10560050" cy="2163762"/>
          </a:xfrm>
          <a:prstGeom prst="rect">
            <a:avLst/>
          </a:prstGeom>
          <a:noFill/>
          <a:ln>
            <a:noFill/>
          </a:ln>
        </p:spPr>
        <p:txBody>
          <a:bodyPr anchorCtr="0" anchor="t" bIns="0" lIns="0" spcFirstLastPara="1" rIns="0" wrap="square" tIns="85725">
            <a:spAutoFit/>
          </a:bodyPr>
          <a:lstStyle/>
          <a:p>
            <a:pPr indent="0" lvl="0" marL="4699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respectively.</a:t>
            </a:r>
            <a:endParaRPr b="0" i="0" sz="1400" u="none" cap="none" strike="noStrike">
              <a:solidFill>
                <a:srgbClr val="000000"/>
              </a:solidFill>
              <a:latin typeface="Arial"/>
              <a:ea typeface="Arial"/>
              <a:cs typeface="Arial"/>
              <a:sym typeface="Arial"/>
            </a:endParaRPr>
          </a:p>
          <a:p>
            <a:pPr indent="-152400" lvl="0" marL="469900"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When Ri</a:t>
            </a:r>
            <a:r>
              <a:rPr b="0" baseline="-25000" i="0" lang="en-US" sz="2400" u="none" cap="none" strike="noStrike">
                <a:solidFill>
                  <a:schemeClr val="dk1"/>
                </a:solidFill>
                <a:latin typeface="Arial"/>
                <a:ea typeface="Arial"/>
                <a:cs typeface="Arial"/>
                <a:sym typeface="Arial"/>
              </a:rPr>
              <a:t>in </a:t>
            </a:r>
            <a:r>
              <a:rPr b="0" i="0" lang="en-US" sz="2400" u="none" cap="none" strike="noStrike">
                <a:solidFill>
                  <a:schemeClr val="dk1"/>
                </a:solidFill>
                <a:latin typeface="Arial"/>
                <a:ea typeface="Arial"/>
                <a:cs typeface="Arial"/>
                <a:sym typeface="Arial"/>
              </a:rPr>
              <a:t>is set to 1, the data on the bus are loaded into Ri.</a:t>
            </a:r>
            <a:endParaRPr b="0" i="0" sz="1400" u="none" cap="none" strike="noStrike">
              <a:solidFill>
                <a:srgbClr val="000000"/>
              </a:solidFill>
              <a:latin typeface="Arial"/>
              <a:ea typeface="Arial"/>
              <a:cs typeface="Arial"/>
              <a:sym typeface="Arial"/>
            </a:endParaRPr>
          </a:p>
          <a:p>
            <a:pPr indent="-152400" lvl="0" marL="469900"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Similarly, when Ri</a:t>
            </a:r>
            <a:r>
              <a:rPr b="0" baseline="-25000" i="0" lang="en-US" sz="2400" u="none" cap="none" strike="noStrike">
                <a:solidFill>
                  <a:schemeClr val="dk1"/>
                </a:solidFill>
                <a:latin typeface="Arial"/>
                <a:ea typeface="Arial"/>
                <a:cs typeface="Arial"/>
                <a:sym typeface="Arial"/>
              </a:rPr>
              <a:t>out </a:t>
            </a:r>
            <a:r>
              <a:rPr b="0" i="0" lang="en-US" sz="2400" u="none" cap="none" strike="noStrike">
                <a:solidFill>
                  <a:schemeClr val="dk1"/>
                </a:solidFill>
                <a:latin typeface="Arial"/>
                <a:ea typeface="Arial"/>
                <a:cs typeface="Arial"/>
                <a:sym typeface="Arial"/>
              </a:rPr>
              <a:t>is set to 1, the contents of register Ri  are placed on the bus.</a:t>
            </a:r>
            <a:endParaRPr b="0" i="0" sz="1400" u="none" cap="none" strike="noStrike">
              <a:solidFill>
                <a:srgbClr val="000000"/>
              </a:solidFill>
              <a:latin typeface="Arial"/>
              <a:ea typeface="Arial"/>
              <a:cs typeface="Arial"/>
              <a:sym typeface="Arial"/>
            </a:endParaRPr>
          </a:p>
          <a:p>
            <a:pPr indent="-152400" lvl="0" marL="469900" marR="0" rtl="0" algn="l">
              <a:lnSpc>
                <a:spcPct val="100000"/>
              </a:lnSpc>
              <a:spcBef>
                <a:spcPts val="500"/>
              </a:spcBef>
              <a:spcAft>
                <a:spcPts val="0"/>
              </a:spcAft>
              <a:buClr>
                <a:srgbClr val="DD7F46"/>
              </a:buClr>
              <a:buSzPts val="2400"/>
              <a:buFont typeface="Noto Sans Symbols"/>
              <a:buChar char="❑"/>
            </a:pPr>
            <a:r>
              <a:rPr b="0" i="0" lang="en-US" sz="2400" u="none" cap="none" strike="noStrike">
                <a:solidFill>
                  <a:schemeClr val="dk1"/>
                </a:solidFill>
                <a:latin typeface="Arial"/>
                <a:ea typeface="Arial"/>
                <a:cs typeface="Arial"/>
                <a:sym typeface="Arial"/>
              </a:rPr>
              <a:t>While Ri</a:t>
            </a:r>
            <a:r>
              <a:rPr b="0" baseline="-25000" i="0" lang="en-US" sz="2400" u="none" cap="none" strike="noStrike">
                <a:solidFill>
                  <a:schemeClr val="dk1"/>
                </a:solidFill>
                <a:latin typeface="Arial"/>
                <a:ea typeface="Arial"/>
                <a:cs typeface="Arial"/>
                <a:sym typeface="Arial"/>
              </a:rPr>
              <a:t>out </a:t>
            </a:r>
            <a:r>
              <a:rPr b="0" i="0" lang="en-US" sz="2400" u="none" cap="none" strike="noStrike">
                <a:solidFill>
                  <a:schemeClr val="dk1"/>
                </a:solidFill>
                <a:latin typeface="Arial"/>
                <a:ea typeface="Arial"/>
                <a:cs typeface="Arial"/>
                <a:sym typeface="Arial"/>
              </a:rPr>
              <a:t>is equal to 0, the bus can be used for transferring  data from other registers.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8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19" name="Google Shape;2219;p82"/>
          <p:cNvSpPr txBox="1"/>
          <p:nvPr>
            <p:ph type="title"/>
          </p:nvPr>
        </p:nvSpPr>
        <p:spPr>
          <a:xfrm>
            <a:off x="2667000" y="423862"/>
            <a:ext cx="7772400" cy="7350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Symbolic Microinstruction</a:t>
            </a:r>
            <a:endParaRPr/>
          </a:p>
        </p:txBody>
      </p:sp>
      <p:sp>
        <p:nvSpPr>
          <p:cNvPr id="2220" name="Google Shape;2220;p82"/>
          <p:cNvSpPr txBox="1"/>
          <p:nvPr/>
        </p:nvSpPr>
        <p:spPr>
          <a:xfrm>
            <a:off x="2730500" y="1635125"/>
            <a:ext cx="7708900" cy="4611687"/>
          </a:xfrm>
          <a:prstGeom prst="rect">
            <a:avLst/>
          </a:prstGeom>
          <a:noFill/>
          <a:ln>
            <a:noFill/>
          </a:ln>
        </p:spPr>
        <p:txBody>
          <a:bodyPr anchorCtr="0" anchor="t" bIns="25400" lIns="63500" spcFirstLastPara="1" rIns="63500" wrap="square" tIns="25400">
            <a:spAutoFit/>
          </a:bodyPr>
          <a:lstStyle/>
          <a:p>
            <a:pPr indent="0" lvl="0" marL="0" marR="0" rtl="0" algn="l">
              <a:lnSpc>
                <a:spcPct val="90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Sample Format	Label:       Micro-ops 	CD 	BR	 AD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Arial"/>
                <a:ea typeface="Arial"/>
                <a:cs typeface="Arial"/>
                <a:sym typeface="Arial"/>
              </a:rPr>
              <a:t>Label 	may be empty or may specify symbolic address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terminated with colon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Micro-ops 	consists of 1, 2, or 3 symbols separated by commas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CD 		one of {U, I, S, Z}</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U: Unconditional Branch</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I:  Indirect address bit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S:  Sign of AC</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Z:  Zero value in AC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BR 		one of {JMP, CALL, RET, MAP}</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AD		one of {Symbolic address, NEXT, empty}</a:t>
            </a:r>
            <a:endParaRPr b="0" i="0" sz="1400" u="none" cap="none" strike="noStrike">
              <a:solidFill>
                <a:srgbClr val="000000"/>
              </a:solidFill>
              <a:latin typeface="Arial"/>
              <a:ea typeface="Arial"/>
              <a:cs typeface="Arial"/>
              <a:sym typeface="Arial"/>
            </a:endParaRPr>
          </a:p>
        </p:txBody>
      </p:sp>
      <p:sp>
        <p:nvSpPr>
          <p:cNvPr id="2221" name="Google Shape;2221;p82"/>
          <p:cNvSpPr txBox="1"/>
          <p:nvPr/>
        </p:nvSpPr>
        <p:spPr>
          <a:xfrm>
            <a:off x="4953000" y="1624012"/>
            <a:ext cx="5257800" cy="327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ngfind.com-kingpin-png-4152286 (1).png" id="2222" name="Google Shape;2222;p82"/>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8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28" name="Google Shape;2228;p83"/>
          <p:cNvSpPr txBox="1"/>
          <p:nvPr>
            <p:ph type="title"/>
          </p:nvPr>
        </p:nvSpPr>
        <p:spPr>
          <a:xfrm>
            <a:off x="2667000" y="-152400"/>
            <a:ext cx="7772400" cy="8985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Fetch Routine</a:t>
            </a:r>
            <a:endParaRPr/>
          </a:p>
        </p:txBody>
      </p:sp>
      <p:sp>
        <p:nvSpPr>
          <p:cNvPr id="2229" name="Google Shape;2229;p83"/>
          <p:cNvSpPr txBox="1"/>
          <p:nvPr/>
        </p:nvSpPr>
        <p:spPr>
          <a:xfrm>
            <a:off x="2743200" y="609600"/>
            <a:ext cx="7634287" cy="1196975"/>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accent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Arial"/>
                <a:ea typeface="Arial"/>
                <a:cs typeface="Arial"/>
                <a:sym typeface="Arial"/>
              </a:rPr>
              <a:t>Fetch routine</a:t>
            </a:r>
            <a:endParaRPr b="0" i="0" sz="1400" u="none" cap="none" strike="noStrike">
              <a:solidFill>
                <a:srgbClr val="000000"/>
              </a:solidFill>
              <a:latin typeface="Arial"/>
              <a:ea typeface="Arial"/>
              <a:cs typeface="Arial"/>
              <a:sym typeface="Arial"/>
            </a:endParaRPr>
          </a:p>
          <a:p>
            <a:pPr indent="0" lvl="1" marL="57150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Read instruction from memory</a:t>
            </a:r>
            <a:endParaRPr b="0" i="0" sz="1400" u="none" cap="none" strike="noStrike">
              <a:solidFill>
                <a:srgbClr val="000000"/>
              </a:solidFill>
              <a:latin typeface="Arial"/>
              <a:ea typeface="Arial"/>
              <a:cs typeface="Arial"/>
              <a:sym typeface="Arial"/>
            </a:endParaRPr>
          </a:p>
          <a:p>
            <a:pPr indent="0" lvl="1" marL="57150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Decode instruction and update PC</a:t>
            </a:r>
            <a:endParaRPr b="0" i="0" sz="1400" u="none" cap="none" strike="noStrike">
              <a:solidFill>
                <a:srgbClr val="000000"/>
              </a:solidFill>
              <a:latin typeface="Arial"/>
              <a:ea typeface="Arial"/>
              <a:cs typeface="Arial"/>
              <a:sym typeface="Arial"/>
            </a:endParaRPr>
          </a:p>
        </p:txBody>
      </p:sp>
      <p:grpSp>
        <p:nvGrpSpPr>
          <p:cNvPr id="2230" name="Google Shape;2230;p83"/>
          <p:cNvGrpSpPr/>
          <p:nvPr/>
        </p:nvGrpSpPr>
        <p:grpSpPr>
          <a:xfrm>
            <a:off x="3335337" y="1981200"/>
            <a:ext cx="5624512" cy="4075112"/>
            <a:chOff x="1141" y="1602"/>
            <a:chExt cx="3543" cy="2567"/>
          </a:xfrm>
        </p:grpSpPr>
        <p:sp>
          <p:nvSpPr>
            <p:cNvPr id="2231" name="Google Shape;2231;p83"/>
            <p:cNvSpPr txBox="1"/>
            <p:nvPr/>
          </p:nvSpPr>
          <p:spPr>
            <a:xfrm>
              <a:off x="1507" y="1804"/>
              <a:ext cx="2993" cy="423"/>
            </a:xfrm>
            <a:prstGeom prst="rect">
              <a:avLst/>
            </a:prstGeom>
            <a:noFill/>
            <a:ln>
              <a:noFill/>
            </a:ln>
          </p:spPr>
          <p:txBody>
            <a:bodyPr anchorCtr="0" anchor="t" bIns="25400" lIns="63500" spcFirstLastPara="1" rIns="63500" wrap="square" tIns="25400">
              <a:spAutoFit/>
            </a:bodyPr>
            <a:lstStyle/>
            <a:p>
              <a:pPr indent="0" lvl="0" marL="0" marR="0" rtl="0" algn="l">
                <a:lnSpc>
                  <a:spcPct val="96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AR </a:t>
              </a:r>
              <a:r>
                <a:rPr b="1" i="0" lang="en-US" sz="14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Noto Sans Symbols"/>
                  <a:ea typeface="Noto Sans Symbols"/>
                  <a:cs typeface="Noto Sans Symbols"/>
                  <a:sym typeface="Noto Sans Symbols"/>
                </a:rPr>
                <a:t> </a:t>
              </a:r>
              <a:r>
                <a:rPr b="1" i="0" lang="en-US" sz="1400" u="none" cap="none" strike="noStrike">
                  <a:solidFill>
                    <a:schemeClr val="dk1"/>
                  </a:solidFill>
                  <a:latin typeface="Noto Sans Symbols"/>
                  <a:ea typeface="Noto Sans Symbols"/>
                  <a:cs typeface="Noto Sans Symbols"/>
                  <a:sym typeface="Noto Sans Symbols"/>
                </a:rPr>
                <a:t>  </a:t>
              </a:r>
              <a:r>
                <a:rPr b="1" i="0" lang="en-US" sz="1400" u="none" cap="none" strike="noStrike">
                  <a:solidFill>
                    <a:schemeClr val="dk1"/>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a:p>
              <a:pPr indent="0" lvl="0" marL="0" marR="0" rtl="0" algn="l">
                <a:lnSpc>
                  <a:spcPct val="96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DR </a:t>
              </a:r>
              <a:r>
                <a:rPr b="1" i="0" lang="en-US" sz="1400" u="none" cap="none" strike="noStrike">
                  <a:solidFill>
                    <a:schemeClr val="dk1"/>
                  </a:solidFill>
                  <a:latin typeface="Noto Sans Symbols"/>
                  <a:ea typeface="Noto Sans Symbols"/>
                  <a:cs typeface="Noto Sans Symbols"/>
                  <a:sym typeface="Noto Sans Symbols"/>
                </a:rPr>
                <a:t>←</a:t>
              </a:r>
              <a:r>
                <a:rPr b="1" i="0" lang="en-US" sz="1200" u="none" cap="none" strike="noStrike">
                  <a:solidFill>
                    <a:schemeClr val="dk1"/>
                  </a:solidFill>
                  <a:latin typeface="Noto Sans Symbols"/>
                  <a:ea typeface="Noto Sans Symbols"/>
                  <a:cs typeface="Noto Sans Symbols"/>
                  <a:sym typeface="Noto Sans Symbols"/>
                </a:rPr>
                <a:t> </a:t>
              </a:r>
              <a:r>
                <a:rPr b="1" i="0" lang="en-US" sz="1400" u="none" cap="none" strike="noStrike">
                  <a:solidFill>
                    <a:schemeClr val="dk1"/>
                  </a:solidFill>
                  <a:latin typeface="Arial"/>
                  <a:ea typeface="Arial"/>
                  <a:cs typeface="Arial"/>
                  <a:sym typeface="Arial"/>
                </a:rPr>
                <a:t> M[AR], PC </a:t>
              </a:r>
              <a:r>
                <a:rPr b="1" i="0" lang="en-US" sz="1400" u="none" cap="none" strike="noStrike">
                  <a:solidFill>
                    <a:schemeClr val="dk1"/>
                  </a:solidFill>
                  <a:latin typeface="Noto Sans Symbols"/>
                  <a:ea typeface="Noto Sans Symbols"/>
                  <a:cs typeface="Noto Sans Symbols"/>
                  <a:sym typeface="Noto Sans Symbols"/>
                </a:rPr>
                <a:t>←</a:t>
              </a:r>
              <a:r>
                <a:rPr b="1" i="0" lang="en-US" sz="1400" u="none" cap="none" strike="noStrike">
                  <a:solidFill>
                    <a:schemeClr val="dk1"/>
                  </a:solidFill>
                  <a:latin typeface="Arial"/>
                  <a:ea typeface="Arial"/>
                  <a:cs typeface="Arial"/>
                  <a:sym typeface="Arial"/>
                </a:rPr>
                <a:t> PC + 1</a:t>
              </a:r>
              <a:endParaRPr b="0" i="0" sz="1400" u="none" cap="none" strike="noStrike">
                <a:solidFill>
                  <a:srgbClr val="000000"/>
                </a:solidFill>
                <a:latin typeface="Arial"/>
                <a:ea typeface="Arial"/>
                <a:cs typeface="Arial"/>
                <a:sym typeface="Arial"/>
              </a:endParaRPr>
            </a:p>
            <a:p>
              <a:pPr indent="0" lvl="0" marL="0" marR="0" rtl="0" algn="l">
                <a:lnSpc>
                  <a:spcPct val="96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AR </a:t>
              </a:r>
              <a:r>
                <a:rPr b="1" i="0" lang="en-US" sz="1400" u="none" cap="none" strike="noStrike">
                  <a:solidFill>
                    <a:schemeClr val="dk1"/>
                  </a:solidFill>
                  <a:latin typeface="Noto Sans Symbols"/>
                  <a:ea typeface="Noto Sans Symbols"/>
                  <a:cs typeface="Noto Sans Symbols"/>
                  <a:sym typeface="Noto Sans Symbols"/>
                </a:rPr>
                <a:t>←</a:t>
              </a:r>
              <a:r>
                <a:rPr b="1" i="0" lang="en-US" sz="1400" u="none" cap="none" strike="noStrike">
                  <a:solidFill>
                    <a:schemeClr val="dk1"/>
                  </a:solidFill>
                  <a:latin typeface="Arial"/>
                  <a:ea typeface="Arial"/>
                  <a:cs typeface="Arial"/>
                  <a:sym typeface="Arial"/>
                </a:rPr>
                <a:t> DR(0-10), CAR(2-5) </a:t>
              </a:r>
              <a:r>
                <a:rPr b="1" i="0" lang="en-US" sz="1400" u="none" cap="none" strike="noStrike">
                  <a:solidFill>
                    <a:schemeClr val="dk1"/>
                  </a:solidFill>
                  <a:latin typeface="Noto Sans Symbols"/>
                  <a:ea typeface="Noto Sans Symbols"/>
                  <a:cs typeface="Noto Sans Symbols"/>
                  <a:sym typeface="Noto Sans Symbols"/>
                </a:rPr>
                <a:t>←</a:t>
              </a:r>
              <a:r>
                <a:rPr b="1" i="0" lang="en-US" sz="1400" u="none" cap="none" strike="noStrike">
                  <a:solidFill>
                    <a:schemeClr val="dk1"/>
                  </a:solidFill>
                  <a:latin typeface="Arial"/>
                  <a:ea typeface="Arial"/>
                  <a:cs typeface="Arial"/>
                  <a:sym typeface="Arial"/>
                </a:rPr>
                <a:t> DR(11-14), CAR(0,1,6) </a:t>
              </a:r>
              <a:r>
                <a:rPr b="1" i="0" lang="en-US" sz="1400" u="none" cap="none" strike="noStrike">
                  <a:solidFill>
                    <a:schemeClr val="dk1"/>
                  </a:solidFill>
                  <a:latin typeface="Noto Sans Symbols"/>
                  <a:ea typeface="Noto Sans Symbols"/>
                  <a:cs typeface="Noto Sans Symbols"/>
                  <a:sym typeface="Noto Sans Symbols"/>
                </a:rPr>
                <a:t>←</a:t>
              </a:r>
              <a:r>
                <a:rPr b="1" i="0" lang="en-US" sz="1400" u="none" cap="none" strike="noStrike">
                  <a:solidFill>
                    <a:schemeClr val="dk1"/>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p:txBody>
        </p:sp>
        <p:sp>
          <p:nvSpPr>
            <p:cNvPr id="2232" name="Google Shape;2232;p83"/>
            <p:cNvSpPr txBox="1"/>
            <p:nvPr/>
          </p:nvSpPr>
          <p:spPr>
            <a:xfrm>
              <a:off x="1141" y="2394"/>
              <a:ext cx="2928" cy="207"/>
            </a:xfrm>
            <a:prstGeom prst="rect">
              <a:avLst/>
            </a:prstGeom>
            <a:noFill/>
            <a:ln>
              <a:noFill/>
            </a:ln>
          </p:spPr>
          <p:txBody>
            <a:bodyPr anchorCtr="0" anchor="t" bIns="25400" lIns="63500" spcFirstLastPara="1" rIns="63500" wrap="square" tIns="25400">
              <a:spAutoFit/>
            </a:bodyPr>
            <a:lstStyle/>
            <a:p>
              <a:pPr indent="0" lvl="0" marL="0" marR="0" rtl="0" algn="l">
                <a:lnSpc>
                  <a:spcPct val="101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Symbolic microprogram for fetch routine:</a:t>
              </a:r>
              <a:endParaRPr b="0" i="0" sz="1400" u="none" cap="none" strike="noStrike">
                <a:solidFill>
                  <a:srgbClr val="000000"/>
                </a:solidFill>
                <a:latin typeface="Arial"/>
                <a:ea typeface="Arial"/>
                <a:cs typeface="Arial"/>
                <a:sym typeface="Arial"/>
              </a:endParaRPr>
            </a:p>
          </p:txBody>
        </p:sp>
        <p:sp>
          <p:nvSpPr>
            <p:cNvPr id="2233" name="Google Shape;2233;p83"/>
            <p:cNvSpPr txBox="1"/>
            <p:nvPr/>
          </p:nvSpPr>
          <p:spPr>
            <a:xfrm>
              <a:off x="2042" y="2658"/>
              <a:ext cx="1794" cy="516"/>
            </a:xfrm>
            <a:prstGeom prst="rect">
              <a:avLst/>
            </a:prstGeom>
            <a:noFill/>
            <a:ln>
              <a:noFill/>
            </a:ln>
          </p:spPr>
          <p:txBody>
            <a:bodyPr anchorCtr="0" anchor="t" bIns="25400" lIns="63500" spcFirstLastPara="1" rIns="63500" wrap="square" tIns="2540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ORG 64</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PCTAR               U   JMP   NEXT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READ, INCPC    U   JMP   NEXT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DRTAR               U   MAP              </a:t>
              </a:r>
              <a:endParaRPr b="0" i="0" sz="1400" u="none" cap="none" strike="noStrike">
                <a:solidFill>
                  <a:srgbClr val="000000"/>
                </a:solidFill>
                <a:latin typeface="Arial"/>
                <a:ea typeface="Arial"/>
                <a:cs typeface="Arial"/>
                <a:sym typeface="Arial"/>
              </a:endParaRPr>
            </a:p>
          </p:txBody>
        </p:sp>
        <p:sp>
          <p:nvSpPr>
            <p:cNvPr id="2234" name="Google Shape;2234;p83"/>
            <p:cNvSpPr txBox="1"/>
            <p:nvPr/>
          </p:nvSpPr>
          <p:spPr>
            <a:xfrm>
              <a:off x="1378" y="2641"/>
              <a:ext cx="495" cy="306"/>
            </a:xfrm>
            <a:prstGeom prst="rect">
              <a:avLst/>
            </a:prstGeom>
            <a:noFill/>
            <a:ln>
              <a:noFill/>
            </a:ln>
          </p:spPr>
          <p:txBody>
            <a:bodyPr anchorCtr="0" anchor="t" bIns="25400" lIns="63500" spcFirstLastPara="1" rIns="63500" wrap="square" tIns="25400">
              <a:spAutoFit/>
            </a:bodyPr>
            <a:lstStyle/>
            <a:p>
              <a:pPr indent="0" lvl="0" marL="0" marR="0" rtl="0" algn="l">
                <a:lnSpc>
                  <a:spcPct val="101000"/>
                </a:lnSpc>
                <a:spcBef>
                  <a:spcPts val="0"/>
                </a:spcBef>
                <a:spcAft>
                  <a:spcPts val="0"/>
                </a:spcAft>
                <a:buClr>
                  <a:schemeClr val="dk1"/>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
          <p:nvSpPr>
            <p:cNvPr id="2235" name="Google Shape;2235;p83"/>
            <p:cNvSpPr txBox="1"/>
            <p:nvPr/>
          </p:nvSpPr>
          <p:spPr>
            <a:xfrm>
              <a:off x="1141" y="3298"/>
              <a:ext cx="2736" cy="207"/>
            </a:xfrm>
            <a:prstGeom prst="rect">
              <a:avLst/>
            </a:prstGeom>
            <a:noFill/>
            <a:ln>
              <a:noFill/>
            </a:ln>
          </p:spPr>
          <p:txBody>
            <a:bodyPr anchorCtr="0" anchor="t" bIns="25400" lIns="63500" spcFirstLastPara="1" rIns="63500" wrap="square" tIns="25400">
              <a:spAutoFit/>
            </a:bodyPr>
            <a:lstStyle/>
            <a:p>
              <a:pPr indent="0" lvl="0" marL="0" marR="0" rtl="0" algn="l">
                <a:lnSpc>
                  <a:spcPct val="101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Binary microporgram for fetch routine:</a:t>
              </a:r>
              <a:endParaRPr b="0" i="0" sz="1400" u="none" cap="none" strike="noStrike">
                <a:solidFill>
                  <a:srgbClr val="000000"/>
                </a:solidFill>
                <a:latin typeface="Arial"/>
                <a:ea typeface="Arial"/>
                <a:cs typeface="Arial"/>
                <a:sym typeface="Arial"/>
              </a:endParaRPr>
            </a:p>
          </p:txBody>
        </p:sp>
        <p:sp>
          <p:nvSpPr>
            <p:cNvPr id="2236" name="Google Shape;2236;p83"/>
            <p:cNvSpPr txBox="1"/>
            <p:nvPr/>
          </p:nvSpPr>
          <p:spPr>
            <a:xfrm>
              <a:off x="1337" y="3800"/>
              <a:ext cx="3104" cy="368"/>
            </a:xfrm>
            <a:prstGeom prst="rect">
              <a:avLst/>
            </a:prstGeom>
            <a:noFill/>
            <a:ln>
              <a:noFill/>
            </a:ln>
          </p:spPr>
          <p:txBody>
            <a:bodyPr anchorCtr="0" anchor="t" bIns="25400" lIns="63500" spcFirstLastPara="1" rIns="63500" wrap="square" tIns="25400">
              <a:spAutoFit/>
            </a:bodyPr>
            <a:lstStyle/>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1000000           110         000         000           00             00      1000001</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1000001           000         100         101           00             00      1000010</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1000010           101         000         000           00             11      0000000</a:t>
              </a:r>
              <a:endParaRPr b="0" i="0" sz="1400" u="none" cap="none" strike="noStrike">
                <a:solidFill>
                  <a:srgbClr val="000000"/>
                </a:solidFill>
                <a:latin typeface="Arial"/>
                <a:ea typeface="Arial"/>
                <a:cs typeface="Arial"/>
                <a:sym typeface="Arial"/>
              </a:endParaRPr>
            </a:p>
          </p:txBody>
        </p:sp>
        <p:sp>
          <p:nvSpPr>
            <p:cNvPr id="2237" name="Google Shape;2237;p83"/>
            <p:cNvSpPr txBox="1"/>
            <p:nvPr/>
          </p:nvSpPr>
          <p:spPr>
            <a:xfrm>
              <a:off x="1359" y="3551"/>
              <a:ext cx="3006" cy="256"/>
            </a:xfrm>
            <a:prstGeom prst="rect">
              <a:avLst/>
            </a:prstGeom>
            <a:noFill/>
            <a:ln>
              <a:noFill/>
            </a:ln>
          </p:spPr>
          <p:txBody>
            <a:bodyPr anchorCtr="0" anchor="t" bIns="25400" lIns="63500" spcFirstLastPara="1" rIns="63500" wrap="square" tIns="25400">
              <a:spAutoFit/>
            </a:bodyPr>
            <a:lstStyle/>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Binary</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address            F1           F2          F3           CD            BR           AD</a:t>
              </a:r>
              <a:endParaRPr b="0" i="0" sz="1400" u="none" cap="none" strike="noStrike">
                <a:solidFill>
                  <a:srgbClr val="000000"/>
                </a:solidFill>
                <a:latin typeface="Arial"/>
                <a:ea typeface="Arial"/>
                <a:cs typeface="Arial"/>
                <a:sym typeface="Arial"/>
              </a:endParaRPr>
            </a:p>
          </p:txBody>
        </p:sp>
        <p:sp>
          <p:nvSpPr>
            <p:cNvPr id="2238" name="Google Shape;2238;p83"/>
            <p:cNvSpPr txBox="1"/>
            <p:nvPr/>
          </p:nvSpPr>
          <p:spPr>
            <a:xfrm>
              <a:off x="1184" y="3545"/>
              <a:ext cx="3383" cy="62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239" name="Google Shape;2239;p83"/>
            <p:cNvCxnSpPr/>
            <p:nvPr/>
          </p:nvCxnSpPr>
          <p:spPr>
            <a:xfrm>
              <a:off x="1194" y="3801"/>
              <a:ext cx="3383" cy="0"/>
            </a:xfrm>
            <a:prstGeom prst="straightConnector1">
              <a:avLst/>
            </a:prstGeom>
            <a:noFill/>
            <a:ln cap="flat" cmpd="sng" w="25400">
              <a:solidFill>
                <a:schemeClr val="dk1"/>
              </a:solidFill>
              <a:prstDash val="solid"/>
              <a:miter lim="800000"/>
              <a:headEnd len="sm" w="sm" type="none"/>
              <a:tailEnd len="sm" w="sm" type="none"/>
            </a:ln>
          </p:spPr>
        </p:cxnSp>
        <p:sp>
          <p:nvSpPr>
            <p:cNvPr id="2240" name="Google Shape;2240;p83"/>
            <p:cNvSpPr txBox="1"/>
            <p:nvPr/>
          </p:nvSpPr>
          <p:spPr>
            <a:xfrm>
              <a:off x="1184" y="1812"/>
              <a:ext cx="3500" cy="43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1" name="Google Shape;2241;p83"/>
            <p:cNvSpPr txBox="1"/>
            <p:nvPr/>
          </p:nvSpPr>
          <p:spPr>
            <a:xfrm>
              <a:off x="1184" y="2637"/>
              <a:ext cx="2612" cy="541"/>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2" name="Google Shape;2242;p83"/>
            <p:cNvSpPr txBox="1"/>
            <p:nvPr/>
          </p:nvSpPr>
          <p:spPr>
            <a:xfrm>
              <a:off x="1141" y="1602"/>
              <a:ext cx="2539" cy="214"/>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Microinstructions for fetch routine:</a:t>
              </a:r>
              <a:endParaRPr b="0" i="0" sz="1400" u="none" cap="none" strike="noStrike">
                <a:solidFill>
                  <a:srgbClr val="000000"/>
                </a:solidFill>
                <a:latin typeface="Arial"/>
                <a:ea typeface="Arial"/>
                <a:cs typeface="Arial"/>
                <a:sym typeface="Arial"/>
              </a:endParaRPr>
            </a:p>
          </p:txBody>
        </p:sp>
      </p:grpSp>
      <p:pic>
        <p:nvPicPr>
          <p:cNvPr descr="pngfind.com-kingpin-png-4152286 (1).png" id="2243" name="Google Shape;2243;p8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p8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49" name="Google Shape;2249;p84"/>
          <p:cNvSpPr txBox="1"/>
          <p:nvPr>
            <p:ph type="title"/>
          </p:nvPr>
        </p:nvSpPr>
        <p:spPr>
          <a:xfrm>
            <a:off x="2743200" y="163512"/>
            <a:ext cx="7772400" cy="712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Symbolic Microprogram</a:t>
            </a:r>
            <a:endParaRPr/>
          </a:p>
        </p:txBody>
      </p:sp>
      <p:sp>
        <p:nvSpPr>
          <p:cNvPr id="2250" name="Google Shape;2250;p84"/>
          <p:cNvSpPr txBox="1"/>
          <p:nvPr/>
        </p:nvSpPr>
        <p:spPr>
          <a:xfrm>
            <a:off x="2924175" y="1009650"/>
            <a:ext cx="7515225" cy="1128712"/>
          </a:xfrm>
          <a:prstGeom prst="rect">
            <a:avLst/>
          </a:prstGeom>
          <a:noFill/>
          <a:ln>
            <a:noFill/>
          </a:ln>
        </p:spPr>
        <p:txBody>
          <a:bodyPr anchorCtr="0" anchor="t" bIns="25400" lIns="63500" spcFirstLastPara="1" rIns="63500" wrap="square" tIns="25400">
            <a:spAutoFit/>
          </a:bodyPr>
          <a:lstStyle/>
          <a:p>
            <a:pPr indent="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 Control memory:   128  20-bit words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 First 64 words:   	   Routines for 16 machine instructions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 Last 64 words:  	   Used for other purpose (e.g., fetch routine and other subroutines)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 Mapping:                OP-code XXXX into 0XXXX00, first address for 16 routines 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0(0 0000 00), 4(0 0001 00), 8, 12, 16, 20, ..., 60</a:t>
            </a:r>
            <a:endParaRPr b="0" i="0" sz="1400" u="none" cap="none" strike="noStrike">
              <a:solidFill>
                <a:srgbClr val="000000"/>
              </a:solidFill>
              <a:latin typeface="Arial"/>
              <a:ea typeface="Arial"/>
              <a:cs typeface="Arial"/>
              <a:sym typeface="Arial"/>
            </a:endParaRPr>
          </a:p>
        </p:txBody>
      </p:sp>
      <p:sp>
        <p:nvSpPr>
          <p:cNvPr id="2251" name="Google Shape;2251;p84"/>
          <p:cNvSpPr txBox="1"/>
          <p:nvPr/>
        </p:nvSpPr>
        <p:spPr>
          <a:xfrm>
            <a:off x="2819400" y="992187"/>
            <a:ext cx="7620000" cy="113665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252" name="Google Shape;2252;p84"/>
          <p:cNvGrpSpPr/>
          <p:nvPr/>
        </p:nvGrpSpPr>
        <p:grpSpPr>
          <a:xfrm>
            <a:off x="2908300" y="2286000"/>
            <a:ext cx="4635500" cy="4338637"/>
            <a:chOff x="872" y="1440"/>
            <a:chExt cx="2920" cy="2733"/>
          </a:xfrm>
        </p:grpSpPr>
        <p:sp>
          <p:nvSpPr>
            <p:cNvPr id="2253" name="Google Shape;2253;p84"/>
            <p:cNvSpPr txBox="1"/>
            <p:nvPr/>
          </p:nvSpPr>
          <p:spPr>
            <a:xfrm>
              <a:off x="1645" y="1769"/>
              <a:ext cx="686" cy="2384"/>
            </a:xfrm>
            <a:prstGeom prst="rect">
              <a:avLst/>
            </a:prstGeom>
            <a:noFill/>
            <a:ln>
              <a:noFill/>
            </a:ln>
          </p:spPr>
          <p:txBody>
            <a:bodyPr anchorCtr="0" anchor="t" bIns="25400" lIns="63500" spcFirstLastPara="1" rIns="63500" wrap="square" tIns="25400">
              <a:spAutoFit/>
            </a:bodyPr>
            <a:lstStyle/>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ORG  0</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NOP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READ</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ORG  4</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NOP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NOP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NOP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ARTPC</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ORG  8</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NOP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ACTDR</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WRITE</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ORG  12</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NOP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READ</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ACTDR, DRTAC</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WRITE</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ORG  64</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PCTAR</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READ, INCPC</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DRTAR</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READ</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DRTAR</a:t>
              </a:r>
              <a:endParaRPr b="0" i="0" sz="1400" u="none" cap="none" strike="noStrike">
                <a:solidFill>
                  <a:srgbClr val="000000"/>
                </a:solidFill>
                <a:latin typeface="Arial"/>
                <a:ea typeface="Arial"/>
                <a:cs typeface="Arial"/>
                <a:sym typeface="Arial"/>
              </a:endParaRPr>
            </a:p>
          </p:txBody>
        </p:sp>
        <p:sp>
          <p:nvSpPr>
            <p:cNvPr id="2254" name="Google Shape;2254;p84"/>
            <p:cNvSpPr txBox="1"/>
            <p:nvPr/>
          </p:nvSpPr>
          <p:spPr>
            <a:xfrm>
              <a:off x="2598" y="1769"/>
              <a:ext cx="138" cy="2384"/>
            </a:xfrm>
            <a:prstGeom prst="rect">
              <a:avLst/>
            </a:prstGeom>
            <a:noFill/>
            <a:ln>
              <a:noFill/>
            </a:ln>
          </p:spPr>
          <p:txBody>
            <a:bodyPr anchorCtr="0" anchor="t" bIns="25400" lIns="63500" spcFirstLastPara="1" rIns="63500" wrap="square" tIns="25400">
              <a:spAutoFit/>
            </a:bodyPr>
            <a:lstStyle/>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 I</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 I</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 I</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 I</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255" name="Google Shape;2255;p84"/>
            <p:cNvSpPr txBox="1"/>
            <p:nvPr/>
          </p:nvSpPr>
          <p:spPr>
            <a:xfrm>
              <a:off x="2885" y="1769"/>
              <a:ext cx="294" cy="2384"/>
            </a:xfrm>
            <a:prstGeom prst="rect">
              <a:avLst/>
            </a:prstGeom>
            <a:noFill/>
            <a:ln>
              <a:noFill/>
            </a:ln>
          </p:spPr>
          <p:txBody>
            <a:bodyPr anchorCtr="0" anchor="t" bIns="25400" lIns="63500" spcFirstLastPara="1" rIns="63500" wrap="square" tIns="25400">
              <a:spAutoFit/>
            </a:bodyPr>
            <a:lstStyle/>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CALL</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CALL</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CALL</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CALL</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MAP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JMP</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RET</a:t>
              </a:r>
              <a:endParaRPr b="0" i="0" sz="1400" u="none" cap="none" strike="noStrike">
                <a:solidFill>
                  <a:srgbClr val="000000"/>
                </a:solidFill>
                <a:latin typeface="Arial"/>
                <a:ea typeface="Arial"/>
                <a:cs typeface="Arial"/>
                <a:sym typeface="Arial"/>
              </a:endParaRPr>
            </a:p>
          </p:txBody>
        </p:sp>
        <p:sp>
          <p:nvSpPr>
            <p:cNvPr id="2256" name="Google Shape;2256;p84"/>
            <p:cNvSpPr txBox="1"/>
            <p:nvPr/>
          </p:nvSpPr>
          <p:spPr>
            <a:xfrm>
              <a:off x="3341" y="1769"/>
              <a:ext cx="383" cy="2300"/>
            </a:xfrm>
            <a:prstGeom prst="rect">
              <a:avLst/>
            </a:prstGeom>
            <a:noFill/>
            <a:ln>
              <a:noFill/>
            </a:ln>
          </p:spPr>
          <p:txBody>
            <a:bodyPr anchorCtr="0" anchor="t" bIns="25400" lIns="63500" spcFirstLastPara="1" rIns="63500" wrap="square" tIns="25400">
              <a:spAutoFit/>
            </a:bodyPr>
            <a:lstStyle/>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INDRCT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OVER</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INDRCT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INDRCT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INDRCT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NEXT</a:t>
              </a:r>
              <a:endParaRPr b="0" i="0" sz="1400" u="none" cap="none" strike="noStrike">
                <a:solidFill>
                  <a:srgbClr val="000000"/>
                </a:solidFill>
                <a:latin typeface="Arial"/>
                <a:ea typeface="Arial"/>
                <a:cs typeface="Arial"/>
                <a:sym typeface="Arial"/>
              </a:endParaRPr>
            </a:p>
          </p:txBody>
        </p:sp>
        <p:sp>
          <p:nvSpPr>
            <p:cNvPr id="2257" name="Google Shape;2257;p84"/>
            <p:cNvSpPr txBox="1"/>
            <p:nvPr/>
          </p:nvSpPr>
          <p:spPr>
            <a:xfrm>
              <a:off x="954" y="1769"/>
              <a:ext cx="560" cy="2300"/>
            </a:xfrm>
            <a:prstGeom prst="rect">
              <a:avLst/>
            </a:prstGeom>
            <a:noFill/>
            <a:ln>
              <a:noFill/>
            </a:ln>
          </p:spPr>
          <p:txBody>
            <a:bodyPr anchorCtr="0" anchor="t" bIns="25400" lIns="63500" spcFirstLastPara="1" rIns="63500" wrap="square" tIns="25400">
              <a:spAutoFit/>
            </a:bodyPr>
            <a:lstStyle/>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BRANCH:</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OVER:</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STORE:</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EXCHANGE:</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87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INDRCT:</a:t>
              </a:r>
              <a:endParaRPr b="0" i="0" sz="1400" u="none" cap="none" strike="noStrike">
                <a:solidFill>
                  <a:srgbClr val="000000"/>
                </a:solidFill>
                <a:latin typeface="Arial"/>
                <a:ea typeface="Arial"/>
                <a:cs typeface="Arial"/>
                <a:sym typeface="Arial"/>
              </a:endParaRPr>
            </a:p>
          </p:txBody>
        </p:sp>
        <p:sp>
          <p:nvSpPr>
            <p:cNvPr id="2258" name="Google Shape;2258;p84"/>
            <p:cNvSpPr txBox="1"/>
            <p:nvPr/>
          </p:nvSpPr>
          <p:spPr>
            <a:xfrm>
              <a:off x="1009" y="1645"/>
              <a:ext cx="2576" cy="144"/>
            </a:xfrm>
            <a:prstGeom prst="rect">
              <a:avLst/>
            </a:prstGeom>
            <a:noFill/>
            <a:ln>
              <a:noFill/>
            </a:ln>
          </p:spPr>
          <p:txBody>
            <a:bodyPr anchorCtr="0" anchor="t" bIns="25400" lIns="63500" spcFirstLastPara="1" rIns="63500" wrap="square" tIns="25400">
              <a:spAutoFit/>
            </a:bodyPr>
            <a:lstStyle/>
            <a:p>
              <a:pPr indent="0" lvl="0" marL="0" marR="0" rtl="0" algn="l">
                <a:lnSpc>
                  <a:spcPct val="97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Label              Microops                  CD       BR             AD</a:t>
              </a:r>
              <a:endParaRPr b="0" i="0" sz="1400" u="none" cap="none" strike="noStrike">
                <a:solidFill>
                  <a:srgbClr val="000000"/>
                </a:solidFill>
                <a:latin typeface="Arial"/>
                <a:ea typeface="Arial"/>
                <a:cs typeface="Arial"/>
                <a:sym typeface="Arial"/>
              </a:endParaRPr>
            </a:p>
          </p:txBody>
        </p:sp>
        <p:sp>
          <p:nvSpPr>
            <p:cNvPr id="2259" name="Google Shape;2259;p84"/>
            <p:cNvSpPr txBox="1"/>
            <p:nvPr/>
          </p:nvSpPr>
          <p:spPr>
            <a:xfrm>
              <a:off x="923" y="1637"/>
              <a:ext cx="2867" cy="25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260" name="Google Shape;2260;p84"/>
            <p:cNvCxnSpPr/>
            <p:nvPr/>
          </p:nvCxnSpPr>
          <p:spPr>
            <a:xfrm>
              <a:off x="923" y="1773"/>
              <a:ext cx="2869" cy="0"/>
            </a:xfrm>
            <a:prstGeom prst="straightConnector1">
              <a:avLst/>
            </a:prstGeom>
            <a:noFill/>
            <a:ln cap="flat" cmpd="sng" w="12700">
              <a:solidFill>
                <a:schemeClr val="dk1"/>
              </a:solidFill>
              <a:prstDash val="solid"/>
              <a:miter lim="800000"/>
              <a:headEnd len="sm" w="sm" type="none"/>
              <a:tailEnd len="sm" w="sm" type="none"/>
            </a:ln>
          </p:spPr>
        </p:cxnSp>
        <p:sp>
          <p:nvSpPr>
            <p:cNvPr id="2261" name="Google Shape;2261;p84"/>
            <p:cNvSpPr txBox="1"/>
            <p:nvPr/>
          </p:nvSpPr>
          <p:spPr>
            <a:xfrm>
              <a:off x="872" y="1440"/>
              <a:ext cx="2208" cy="207"/>
            </a:xfrm>
            <a:prstGeom prst="rect">
              <a:avLst/>
            </a:prstGeom>
            <a:noFill/>
            <a:ln>
              <a:noFill/>
            </a:ln>
          </p:spPr>
          <p:txBody>
            <a:bodyPr anchorCtr="0" anchor="t" bIns="25400" lIns="63500" spcFirstLastPara="1" rIns="63500" wrap="square" tIns="25400">
              <a:spAutoFit/>
            </a:bodyPr>
            <a:lstStyle/>
            <a:p>
              <a:pPr indent="0" lvl="0" marL="0" marR="0" rtl="0" algn="l">
                <a:lnSpc>
                  <a:spcPct val="101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Partial Symbolic Microprogram</a:t>
              </a:r>
              <a:endParaRPr b="0" i="0" sz="1400" u="none" cap="none" strike="noStrike">
                <a:solidFill>
                  <a:srgbClr val="000000"/>
                </a:solidFill>
                <a:latin typeface="Arial"/>
                <a:ea typeface="Arial"/>
                <a:cs typeface="Arial"/>
                <a:sym typeface="Arial"/>
              </a:endParaRPr>
            </a:p>
          </p:txBody>
        </p:sp>
        <p:cxnSp>
          <p:nvCxnSpPr>
            <p:cNvPr id="2262" name="Google Shape;2262;p84"/>
            <p:cNvCxnSpPr/>
            <p:nvPr/>
          </p:nvCxnSpPr>
          <p:spPr>
            <a:xfrm>
              <a:off x="924" y="3583"/>
              <a:ext cx="2867" cy="0"/>
            </a:xfrm>
            <a:prstGeom prst="straightConnector1">
              <a:avLst/>
            </a:prstGeom>
            <a:noFill/>
            <a:ln cap="flat" cmpd="sng" w="12700">
              <a:solidFill>
                <a:schemeClr val="dk1"/>
              </a:solidFill>
              <a:prstDash val="solid"/>
              <a:miter lim="800000"/>
              <a:headEnd len="sm" w="sm" type="none"/>
              <a:tailEnd len="sm" w="sm" type="none"/>
            </a:ln>
          </p:spPr>
        </p:cxnSp>
      </p:grpSp>
      <p:pic>
        <p:nvPicPr>
          <p:cNvPr descr="pngfind.com-kingpin-png-4152286 (1).png" id="2263" name="Google Shape;2263;p8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8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69" name="Google Shape;2269;p85"/>
          <p:cNvSpPr txBox="1"/>
          <p:nvPr>
            <p:ph type="title"/>
          </p:nvPr>
        </p:nvSpPr>
        <p:spPr>
          <a:xfrm>
            <a:off x="2438400" y="439737"/>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Binary Microprogram</a:t>
            </a:r>
            <a:endParaRPr/>
          </a:p>
        </p:txBody>
      </p:sp>
      <p:grpSp>
        <p:nvGrpSpPr>
          <p:cNvPr id="2270" name="Google Shape;2270;p85"/>
          <p:cNvGrpSpPr/>
          <p:nvPr/>
        </p:nvGrpSpPr>
        <p:grpSpPr>
          <a:xfrm>
            <a:off x="1981200" y="1711325"/>
            <a:ext cx="8542337" cy="4689475"/>
            <a:chOff x="130" y="1078"/>
            <a:chExt cx="5381" cy="2954"/>
          </a:xfrm>
        </p:grpSpPr>
        <p:sp>
          <p:nvSpPr>
            <p:cNvPr id="2271" name="Google Shape;2271;p85"/>
            <p:cNvSpPr txBox="1"/>
            <p:nvPr/>
          </p:nvSpPr>
          <p:spPr>
            <a:xfrm>
              <a:off x="795" y="1517"/>
              <a:ext cx="23" cy="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2" name="Google Shape;2272;p85"/>
            <p:cNvSpPr txBox="1"/>
            <p:nvPr/>
          </p:nvSpPr>
          <p:spPr>
            <a:xfrm>
              <a:off x="463" y="1078"/>
              <a:ext cx="5036" cy="2943"/>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273" name="Google Shape;2273;p85"/>
            <p:cNvCxnSpPr/>
            <p:nvPr/>
          </p:nvCxnSpPr>
          <p:spPr>
            <a:xfrm>
              <a:off x="474" y="1339"/>
              <a:ext cx="5037" cy="0"/>
            </a:xfrm>
            <a:prstGeom prst="straightConnector1">
              <a:avLst/>
            </a:prstGeom>
            <a:noFill/>
            <a:ln cap="flat" cmpd="sng" w="25400">
              <a:solidFill>
                <a:schemeClr val="dk1"/>
              </a:solidFill>
              <a:prstDash val="solid"/>
              <a:miter lim="800000"/>
              <a:headEnd len="sm" w="sm" type="none"/>
              <a:tailEnd len="sm" w="sm" type="none"/>
            </a:ln>
          </p:spPr>
        </p:cxnSp>
        <p:cxnSp>
          <p:nvCxnSpPr>
            <p:cNvPr id="2274" name="Google Shape;2274;p85"/>
            <p:cNvCxnSpPr/>
            <p:nvPr/>
          </p:nvCxnSpPr>
          <p:spPr>
            <a:xfrm>
              <a:off x="473" y="3340"/>
              <a:ext cx="5032" cy="0"/>
            </a:xfrm>
            <a:prstGeom prst="straightConnector1">
              <a:avLst/>
            </a:prstGeom>
            <a:noFill/>
            <a:ln cap="flat" cmpd="sng" w="25400">
              <a:solidFill>
                <a:schemeClr val="dk1"/>
              </a:solidFill>
              <a:prstDash val="solid"/>
              <a:miter lim="800000"/>
              <a:headEnd len="sm" w="sm" type="none"/>
              <a:tailEnd len="sm" w="sm" type="none"/>
            </a:ln>
          </p:spPr>
        </p:cxnSp>
        <p:cxnSp>
          <p:nvCxnSpPr>
            <p:cNvPr id="2275" name="Google Shape;2275;p85"/>
            <p:cNvCxnSpPr/>
            <p:nvPr/>
          </p:nvCxnSpPr>
          <p:spPr>
            <a:xfrm>
              <a:off x="1330" y="1226"/>
              <a:ext cx="4161" cy="0"/>
            </a:xfrm>
            <a:prstGeom prst="straightConnector1">
              <a:avLst/>
            </a:prstGeom>
            <a:noFill/>
            <a:ln cap="flat" cmpd="sng" w="25400">
              <a:solidFill>
                <a:schemeClr val="dk1"/>
              </a:solidFill>
              <a:prstDash val="solid"/>
              <a:miter lim="800000"/>
              <a:headEnd len="sm" w="sm" type="none"/>
              <a:tailEnd len="sm" w="sm" type="none"/>
            </a:ln>
          </p:spPr>
        </p:cxnSp>
        <p:sp>
          <p:nvSpPr>
            <p:cNvPr id="2276" name="Google Shape;2276;p85"/>
            <p:cNvSpPr txBox="1"/>
            <p:nvPr/>
          </p:nvSpPr>
          <p:spPr>
            <a:xfrm>
              <a:off x="130" y="1084"/>
              <a:ext cx="5297" cy="2948"/>
            </a:xfrm>
            <a:prstGeom prst="rect">
              <a:avLst/>
            </a:prstGeom>
            <a:noFill/>
            <a:ln>
              <a:noFill/>
            </a:ln>
          </p:spPr>
          <p:txBody>
            <a:bodyPr anchorCtr="0" anchor="t" bIns="44450" lIns="90475" spcFirstLastPara="1" rIns="90475" wrap="square" tIns="44450">
              <a:spAutoFit/>
            </a:bodyPr>
            <a:lstStyle/>
            <a:p>
              <a:pPr indent="0" lvl="1" marL="571500" marR="0" rtl="0" algn="l">
                <a:lnSpc>
                  <a:spcPct val="95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Address		 	Binary Microinstruction</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Micro Routine         Decimal    Binary            	F1          	F2         	F3       	CD     	BR       	    AD</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ADD		0        0000000	000	000       	000       	01       	01    	1000011</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1        0000001          	000        	100       	000      	00       	00    	0000010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2        0000010          	001        	000       	000      	00       	00    	1000000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3        0000011          	000        	000       	000       	00       	00    	1000000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BRANCH	  	4        0000100          	000        	000       	000       	10       	00    	0000110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5        0000101          	000        	000       	000       	00      	00    	1000000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6        0000110          	000        	000        	000       	01      	01    	1000011</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7        0000111          	000        	000        	110       	00      	00    	1000000</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STORE	  	8        0001000          	000         	000        	000       	01      	01    	1000011</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9        0001001          	000         	101       	000       	00      	00    	0001010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10      0001010          	111         	000       	000       	00      	00    	1000000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11      0001011          	000         	000       	000       	00      	00    	1000000</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EXCHANGE           	12      0001100          	000         	000       	000       	01      	01    	1000011</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13      0001101          	001         	000       	000       	00      	00    	0001110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14      0001110          	100         	101       	000       	00      	00    	0001111</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15      0001111          	111         	000       	000       	00      	00    	1000000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FETCH                	64      1000000          	110         	000       	000       	00      	00    	1000001</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65      1000001          	000         	100       	101       	00      	00    	1000010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66      1000010           	101         	000       	000       	00      	11    	0000000</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INDRCT               	67      1000011          	000          	100       	000       	00      	00    	1000100</a:t>
              </a:r>
              <a:endParaRPr b="0" i="0" sz="1400" u="none" cap="none" strike="noStrike">
                <a:solidFill>
                  <a:srgbClr val="000000"/>
                </a:solidFill>
                <a:latin typeface="Arial"/>
                <a:ea typeface="Arial"/>
                <a:cs typeface="Arial"/>
                <a:sym typeface="Arial"/>
              </a:endParaRPr>
            </a:p>
            <a:p>
              <a:pPr indent="0" lvl="1" marL="571500" marR="0" rtl="0" algn="l">
                <a:lnSpc>
                  <a:spcPct val="95000"/>
                </a:lnSpc>
                <a:spcBef>
                  <a:spcPts val="12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68      1000100          	101          	000       	000       	00      	10    	0000000</a:t>
              </a:r>
              <a:endParaRPr b="0" i="0" sz="1400" u="none" cap="none" strike="noStrike">
                <a:solidFill>
                  <a:srgbClr val="000000"/>
                </a:solidFill>
                <a:latin typeface="Arial"/>
                <a:ea typeface="Arial"/>
                <a:cs typeface="Arial"/>
                <a:sym typeface="Arial"/>
              </a:endParaRPr>
            </a:p>
          </p:txBody>
        </p:sp>
        <p:sp>
          <p:nvSpPr>
            <p:cNvPr id="2277" name="Google Shape;2277;p85"/>
            <p:cNvSpPr txBox="1"/>
            <p:nvPr/>
          </p:nvSpPr>
          <p:spPr>
            <a:xfrm>
              <a:off x="1495" y="2539"/>
              <a:ext cx="333" cy="167"/>
            </a:xfrm>
            <a:prstGeom prst="rect">
              <a:avLst/>
            </a:prstGeom>
            <a:noFill/>
            <a:ln>
              <a:noFill/>
            </a:ln>
          </p:spPr>
          <p:txBody>
            <a:bodyPr anchorCtr="0" anchor="t" bIns="44450" lIns="90475" spcFirstLastPara="1" rIns="90475" wrap="square" tIns="44450">
              <a:spAutoFit/>
            </a:bodyPr>
            <a:lstStyle/>
            <a:p>
              <a:pPr indent="0" lvl="0" marL="0" marR="0" rtl="0" algn="l">
                <a:lnSpc>
                  <a:spcPct val="95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pic>
        <p:nvPicPr>
          <p:cNvPr descr="pngfind.com-kingpin-png-4152286 (1).png" id="2278" name="Google Shape;2278;p85"/>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8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84" name="Google Shape;2284;p86"/>
          <p:cNvSpPr txBox="1"/>
          <p:nvPr>
            <p:ph type="title"/>
          </p:nvPr>
        </p:nvSpPr>
        <p:spPr>
          <a:xfrm>
            <a:off x="2286000" y="1524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Design of Control Unit</a:t>
            </a:r>
            <a:endParaRPr/>
          </a:p>
        </p:txBody>
      </p:sp>
      <p:grpSp>
        <p:nvGrpSpPr>
          <p:cNvPr id="2285" name="Google Shape;2285;p86"/>
          <p:cNvGrpSpPr/>
          <p:nvPr/>
        </p:nvGrpSpPr>
        <p:grpSpPr>
          <a:xfrm>
            <a:off x="3429000" y="1371600"/>
            <a:ext cx="5240337" cy="4622800"/>
            <a:chOff x="1200" y="1142"/>
            <a:chExt cx="3301" cy="2912"/>
          </a:xfrm>
        </p:grpSpPr>
        <p:sp>
          <p:nvSpPr>
            <p:cNvPr id="2286" name="Google Shape;2286;p86"/>
            <p:cNvSpPr txBox="1"/>
            <p:nvPr/>
          </p:nvSpPr>
          <p:spPr>
            <a:xfrm>
              <a:off x="1638" y="1142"/>
              <a:ext cx="1649" cy="153"/>
            </a:xfrm>
            <a:prstGeom prst="rect">
              <a:avLst/>
            </a:prstGeom>
            <a:noFill/>
            <a:ln>
              <a:noFill/>
            </a:ln>
          </p:spPr>
          <p:txBody>
            <a:bodyPr anchorCtr="0" anchor="t" bIns="25400" lIns="63500" spcFirstLastPara="1" rIns="63500" wrap="square" tIns="2540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microoperation fields</a:t>
              </a:r>
              <a:endParaRPr b="0" i="0" sz="1400" u="none" cap="none" strike="noStrike">
                <a:solidFill>
                  <a:srgbClr val="000000"/>
                </a:solidFill>
                <a:latin typeface="Arial"/>
                <a:ea typeface="Arial"/>
                <a:cs typeface="Arial"/>
                <a:sym typeface="Arial"/>
              </a:endParaRPr>
            </a:p>
          </p:txBody>
        </p:sp>
        <p:sp>
          <p:nvSpPr>
            <p:cNvPr id="2287" name="Google Shape;2287;p86"/>
            <p:cNvSpPr txBox="1"/>
            <p:nvPr/>
          </p:nvSpPr>
          <p:spPr>
            <a:xfrm>
              <a:off x="1286" y="1698"/>
              <a:ext cx="73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 x 8 decoder</a:t>
              </a:r>
              <a:endParaRPr b="0" i="0" sz="1400" u="none" cap="none" strike="noStrike">
                <a:solidFill>
                  <a:srgbClr val="000000"/>
                </a:solidFill>
                <a:latin typeface="Arial"/>
                <a:ea typeface="Arial"/>
                <a:cs typeface="Arial"/>
                <a:sym typeface="Arial"/>
              </a:endParaRPr>
            </a:p>
          </p:txBody>
        </p:sp>
        <p:sp>
          <p:nvSpPr>
            <p:cNvPr id="2288" name="Google Shape;2288;p86"/>
            <p:cNvSpPr txBox="1"/>
            <p:nvPr/>
          </p:nvSpPr>
          <p:spPr>
            <a:xfrm>
              <a:off x="1200"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2289" name="Google Shape;2289;p86"/>
            <p:cNvSpPr txBox="1"/>
            <p:nvPr/>
          </p:nvSpPr>
          <p:spPr>
            <a:xfrm>
              <a:off x="1286"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290" name="Google Shape;2290;p86"/>
            <p:cNvSpPr txBox="1"/>
            <p:nvPr/>
          </p:nvSpPr>
          <p:spPr>
            <a:xfrm>
              <a:off x="1379"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291" name="Google Shape;2291;p86"/>
            <p:cNvSpPr txBox="1"/>
            <p:nvPr/>
          </p:nvSpPr>
          <p:spPr>
            <a:xfrm>
              <a:off x="1457"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292" name="Google Shape;2292;p86"/>
            <p:cNvSpPr txBox="1"/>
            <p:nvPr/>
          </p:nvSpPr>
          <p:spPr>
            <a:xfrm>
              <a:off x="1562"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293" name="Google Shape;2293;p86"/>
            <p:cNvSpPr txBox="1"/>
            <p:nvPr/>
          </p:nvSpPr>
          <p:spPr>
            <a:xfrm>
              <a:off x="1649"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294" name="Google Shape;2294;p86"/>
            <p:cNvSpPr txBox="1"/>
            <p:nvPr/>
          </p:nvSpPr>
          <p:spPr>
            <a:xfrm>
              <a:off x="1731"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295" name="Google Shape;2295;p86"/>
            <p:cNvSpPr txBox="1"/>
            <p:nvPr/>
          </p:nvSpPr>
          <p:spPr>
            <a:xfrm>
              <a:off x="1828"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296" name="Google Shape;2296;p86"/>
            <p:cNvSpPr txBox="1"/>
            <p:nvPr/>
          </p:nvSpPr>
          <p:spPr>
            <a:xfrm>
              <a:off x="1208" y="1647"/>
              <a:ext cx="782" cy="343"/>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7" name="Google Shape;2297;p86"/>
            <p:cNvSpPr/>
            <p:nvPr/>
          </p:nvSpPr>
          <p:spPr>
            <a:xfrm>
              <a:off x="1261"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298" name="Google Shape;2298;p86"/>
            <p:cNvCxnSpPr/>
            <p:nvPr/>
          </p:nvCxnSpPr>
          <p:spPr>
            <a:xfrm>
              <a:off x="1290" y="1990"/>
              <a:ext cx="0" cy="88"/>
            </a:xfrm>
            <a:prstGeom prst="straightConnector1">
              <a:avLst/>
            </a:prstGeom>
            <a:noFill/>
            <a:ln cap="flat" cmpd="sng" w="25400">
              <a:solidFill>
                <a:srgbClr val="000000"/>
              </a:solidFill>
              <a:prstDash val="solid"/>
              <a:miter lim="800000"/>
              <a:headEnd len="sm" w="sm" type="none"/>
              <a:tailEnd len="sm" w="sm" type="none"/>
            </a:ln>
          </p:spPr>
        </p:cxnSp>
        <p:cxnSp>
          <p:nvCxnSpPr>
            <p:cNvPr id="2299" name="Google Shape;2299;p86"/>
            <p:cNvCxnSpPr/>
            <p:nvPr/>
          </p:nvCxnSpPr>
          <p:spPr>
            <a:xfrm>
              <a:off x="1384" y="1990"/>
              <a:ext cx="0" cy="2016"/>
            </a:xfrm>
            <a:prstGeom prst="straightConnector1">
              <a:avLst/>
            </a:prstGeom>
            <a:noFill/>
            <a:ln cap="flat" cmpd="sng" w="25400">
              <a:solidFill>
                <a:srgbClr val="000000"/>
              </a:solidFill>
              <a:prstDash val="solid"/>
              <a:miter lim="800000"/>
              <a:headEnd len="sm" w="sm" type="none"/>
              <a:tailEnd len="sm" w="sm" type="none"/>
            </a:ln>
          </p:spPr>
        </p:cxnSp>
        <p:cxnSp>
          <p:nvCxnSpPr>
            <p:cNvPr id="2300" name="Google Shape;2300;p86"/>
            <p:cNvCxnSpPr/>
            <p:nvPr/>
          </p:nvCxnSpPr>
          <p:spPr>
            <a:xfrm>
              <a:off x="1470" y="1990"/>
              <a:ext cx="0" cy="1942"/>
            </a:xfrm>
            <a:prstGeom prst="straightConnector1">
              <a:avLst/>
            </a:prstGeom>
            <a:noFill/>
            <a:ln cap="flat" cmpd="sng" w="25400">
              <a:solidFill>
                <a:srgbClr val="000000"/>
              </a:solidFill>
              <a:prstDash val="solid"/>
              <a:miter lim="800000"/>
              <a:headEnd len="sm" w="sm" type="none"/>
              <a:tailEnd len="sm" w="sm" type="none"/>
            </a:ln>
          </p:spPr>
        </p:cxnSp>
        <p:cxnSp>
          <p:nvCxnSpPr>
            <p:cNvPr id="2301" name="Google Shape;2301;p86"/>
            <p:cNvCxnSpPr/>
            <p:nvPr/>
          </p:nvCxnSpPr>
          <p:spPr>
            <a:xfrm>
              <a:off x="1556" y="1990"/>
              <a:ext cx="0" cy="588"/>
            </a:xfrm>
            <a:prstGeom prst="straightConnector1">
              <a:avLst/>
            </a:prstGeom>
            <a:noFill/>
            <a:ln cap="flat" cmpd="sng" w="25400">
              <a:solidFill>
                <a:srgbClr val="000000"/>
              </a:solidFill>
              <a:prstDash val="solid"/>
              <a:miter lim="800000"/>
              <a:headEnd len="sm" w="sm" type="none"/>
              <a:tailEnd len="sm" w="sm" type="none"/>
            </a:ln>
          </p:spPr>
        </p:cxnSp>
        <p:sp>
          <p:nvSpPr>
            <p:cNvPr id="2302" name="Google Shape;2302;p86"/>
            <p:cNvSpPr/>
            <p:nvPr/>
          </p:nvSpPr>
          <p:spPr>
            <a:xfrm>
              <a:off x="1620"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03" name="Google Shape;2303;p86"/>
            <p:cNvCxnSpPr/>
            <p:nvPr/>
          </p:nvCxnSpPr>
          <p:spPr>
            <a:xfrm>
              <a:off x="1650"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04" name="Google Shape;2304;p86"/>
            <p:cNvSpPr/>
            <p:nvPr/>
          </p:nvSpPr>
          <p:spPr>
            <a:xfrm>
              <a:off x="1706"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05" name="Google Shape;2305;p86"/>
            <p:cNvCxnSpPr/>
            <p:nvPr/>
          </p:nvCxnSpPr>
          <p:spPr>
            <a:xfrm>
              <a:off x="1736" y="1990"/>
              <a:ext cx="0" cy="88"/>
            </a:xfrm>
            <a:prstGeom prst="straightConnector1">
              <a:avLst/>
            </a:prstGeom>
            <a:noFill/>
            <a:ln cap="flat" cmpd="sng" w="25400">
              <a:solidFill>
                <a:srgbClr val="000000"/>
              </a:solidFill>
              <a:prstDash val="solid"/>
              <a:miter lim="800000"/>
              <a:headEnd len="sm" w="sm" type="none"/>
              <a:tailEnd len="sm" w="sm" type="none"/>
            </a:ln>
          </p:spPr>
        </p:cxnSp>
        <p:cxnSp>
          <p:nvCxnSpPr>
            <p:cNvPr id="2306" name="Google Shape;2306;p86"/>
            <p:cNvCxnSpPr/>
            <p:nvPr/>
          </p:nvCxnSpPr>
          <p:spPr>
            <a:xfrm>
              <a:off x="1822" y="1990"/>
              <a:ext cx="0" cy="502"/>
            </a:xfrm>
            <a:prstGeom prst="straightConnector1">
              <a:avLst/>
            </a:prstGeom>
            <a:noFill/>
            <a:ln cap="flat" cmpd="sng" w="25400">
              <a:solidFill>
                <a:srgbClr val="000000"/>
              </a:solidFill>
              <a:prstDash val="solid"/>
              <a:miter lim="800000"/>
              <a:headEnd len="sm" w="sm" type="none"/>
              <a:tailEnd len="sm" w="sm" type="none"/>
            </a:ln>
          </p:spPr>
        </p:cxnSp>
        <p:sp>
          <p:nvSpPr>
            <p:cNvPr id="2307" name="Google Shape;2307;p86"/>
            <p:cNvSpPr/>
            <p:nvPr/>
          </p:nvSpPr>
          <p:spPr>
            <a:xfrm>
              <a:off x="1886" y="2073"/>
              <a:ext cx="59"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08" name="Google Shape;2308;p86"/>
            <p:cNvCxnSpPr/>
            <p:nvPr/>
          </p:nvCxnSpPr>
          <p:spPr>
            <a:xfrm>
              <a:off x="1915"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09" name="Google Shape;2309;p86"/>
            <p:cNvSpPr/>
            <p:nvPr/>
          </p:nvSpPr>
          <p:spPr>
            <a:xfrm>
              <a:off x="1349" y="1578"/>
              <a:ext cx="59"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10" name="Google Shape;2310;p86"/>
            <p:cNvCxnSpPr/>
            <p:nvPr/>
          </p:nvCxnSpPr>
          <p:spPr>
            <a:xfrm rot="10800000">
              <a:off x="1378"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11" name="Google Shape;2311;p86"/>
            <p:cNvSpPr/>
            <p:nvPr/>
          </p:nvSpPr>
          <p:spPr>
            <a:xfrm>
              <a:off x="1568" y="1578"/>
              <a:ext cx="59"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12" name="Google Shape;2312;p86"/>
            <p:cNvCxnSpPr/>
            <p:nvPr/>
          </p:nvCxnSpPr>
          <p:spPr>
            <a:xfrm rot="10800000">
              <a:off x="1597"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13" name="Google Shape;2313;p86"/>
            <p:cNvSpPr/>
            <p:nvPr/>
          </p:nvSpPr>
          <p:spPr>
            <a:xfrm>
              <a:off x="1786" y="1578"/>
              <a:ext cx="60"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14" name="Google Shape;2314;p86"/>
            <p:cNvCxnSpPr/>
            <p:nvPr/>
          </p:nvCxnSpPr>
          <p:spPr>
            <a:xfrm rot="10800000">
              <a:off x="1816"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15" name="Google Shape;2315;p86"/>
            <p:cNvSpPr txBox="1"/>
            <p:nvPr/>
          </p:nvSpPr>
          <p:spPr>
            <a:xfrm>
              <a:off x="1504" y="1274"/>
              <a:ext cx="228"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F1</a:t>
              </a:r>
              <a:endParaRPr b="0" i="0" sz="1400" u="none" cap="none" strike="noStrike">
                <a:solidFill>
                  <a:srgbClr val="000000"/>
                </a:solidFill>
                <a:latin typeface="Arial"/>
                <a:ea typeface="Arial"/>
                <a:cs typeface="Arial"/>
                <a:sym typeface="Arial"/>
              </a:endParaRPr>
            </a:p>
          </p:txBody>
        </p:sp>
        <p:sp>
          <p:nvSpPr>
            <p:cNvPr id="2316" name="Google Shape;2316;p86"/>
            <p:cNvSpPr txBox="1"/>
            <p:nvPr/>
          </p:nvSpPr>
          <p:spPr>
            <a:xfrm>
              <a:off x="2349" y="1698"/>
              <a:ext cx="73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 x 8 decoder</a:t>
              </a:r>
              <a:endParaRPr b="0" i="0" sz="1400" u="none" cap="none" strike="noStrike">
                <a:solidFill>
                  <a:srgbClr val="000000"/>
                </a:solidFill>
                <a:latin typeface="Arial"/>
                <a:ea typeface="Arial"/>
                <a:cs typeface="Arial"/>
                <a:sym typeface="Arial"/>
              </a:endParaRPr>
            </a:p>
          </p:txBody>
        </p:sp>
        <p:sp>
          <p:nvSpPr>
            <p:cNvPr id="2317" name="Google Shape;2317;p86"/>
            <p:cNvSpPr txBox="1"/>
            <p:nvPr/>
          </p:nvSpPr>
          <p:spPr>
            <a:xfrm>
              <a:off x="2261"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2318" name="Google Shape;2318;p86"/>
            <p:cNvSpPr txBox="1"/>
            <p:nvPr/>
          </p:nvSpPr>
          <p:spPr>
            <a:xfrm>
              <a:off x="2349"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319" name="Google Shape;2319;p86"/>
            <p:cNvSpPr txBox="1"/>
            <p:nvPr/>
          </p:nvSpPr>
          <p:spPr>
            <a:xfrm>
              <a:off x="2442"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320" name="Google Shape;2320;p86"/>
            <p:cNvSpPr txBox="1"/>
            <p:nvPr/>
          </p:nvSpPr>
          <p:spPr>
            <a:xfrm>
              <a:off x="2520"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321" name="Google Shape;2321;p86"/>
            <p:cNvSpPr txBox="1"/>
            <p:nvPr/>
          </p:nvSpPr>
          <p:spPr>
            <a:xfrm>
              <a:off x="2619"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322" name="Google Shape;2322;p86"/>
            <p:cNvSpPr txBox="1"/>
            <p:nvPr/>
          </p:nvSpPr>
          <p:spPr>
            <a:xfrm>
              <a:off x="2711"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323" name="Google Shape;2323;p86"/>
            <p:cNvSpPr txBox="1"/>
            <p:nvPr/>
          </p:nvSpPr>
          <p:spPr>
            <a:xfrm>
              <a:off x="2794"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24" name="Google Shape;2324;p86"/>
            <p:cNvSpPr txBox="1"/>
            <p:nvPr/>
          </p:nvSpPr>
          <p:spPr>
            <a:xfrm>
              <a:off x="2898"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325" name="Google Shape;2325;p86"/>
            <p:cNvSpPr txBox="1"/>
            <p:nvPr/>
          </p:nvSpPr>
          <p:spPr>
            <a:xfrm>
              <a:off x="2271" y="1647"/>
              <a:ext cx="781" cy="343"/>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6" name="Google Shape;2326;p86"/>
            <p:cNvSpPr/>
            <p:nvPr/>
          </p:nvSpPr>
          <p:spPr>
            <a:xfrm>
              <a:off x="2323"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27" name="Google Shape;2327;p86"/>
            <p:cNvCxnSpPr/>
            <p:nvPr/>
          </p:nvCxnSpPr>
          <p:spPr>
            <a:xfrm>
              <a:off x="2353"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28" name="Google Shape;2328;p86"/>
            <p:cNvSpPr/>
            <p:nvPr/>
          </p:nvSpPr>
          <p:spPr>
            <a:xfrm>
              <a:off x="2417"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29" name="Google Shape;2329;p86"/>
            <p:cNvCxnSpPr/>
            <p:nvPr/>
          </p:nvCxnSpPr>
          <p:spPr>
            <a:xfrm>
              <a:off x="2447"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30" name="Google Shape;2330;p86"/>
            <p:cNvSpPr/>
            <p:nvPr/>
          </p:nvSpPr>
          <p:spPr>
            <a:xfrm>
              <a:off x="2503"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31" name="Google Shape;2331;p86"/>
            <p:cNvCxnSpPr/>
            <p:nvPr/>
          </p:nvCxnSpPr>
          <p:spPr>
            <a:xfrm>
              <a:off x="2533"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32" name="Google Shape;2332;p86"/>
            <p:cNvSpPr/>
            <p:nvPr/>
          </p:nvSpPr>
          <p:spPr>
            <a:xfrm>
              <a:off x="2589"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33" name="Google Shape;2333;p86"/>
            <p:cNvCxnSpPr/>
            <p:nvPr/>
          </p:nvCxnSpPr>
          <p:spPr>
            <a:xfrm>
              <a:off x="2618" y="1990"/>
              <a:ext cx="0" cy="88"/>
            </a:xfrm>
            <a:prstGeom prst="straightConnector1">
              <a:avLst/>
            </a:prstGeom>
            <a:noFill/>
            <a:ln cap="flat" cmpd="sng" w="25400">
              <a:solidFill>
                <a:srgbClr val="000000"/>
              </a:solidFill>
              <a:prstDash val="solid"/>
              <a:miter lim="800000"/>
              <a:headEnd len="sm" w="sm" type="none"/>
              <a:tailEnd len="sm" w="sm" type="none"/>
            </a:ln>
          </p:spPr>
        </p:cxnSp>
        <p:cxnSp>
          <p:nvCxnSpPr>
            <p:cNvPr id="2334" name="Google Shape;2334;p86"/>
            <p:cNvCxnSpPr/>
            <p:nvPr/>
          </p:nvCxnSpPr>
          <p:spPr>
            <a:xfrm>
              <a:off x="2712" y="1990"/>
              <a:ext cx="0" cy="412"/>
            </a:xfrm>
            <a:prstGeom prst="straightConnector1">
              <a:avLst/>
            </a:prstGeom>
            <a:noFill/>
            <a:ln cap="flat" cmpd="sng" w="25400">
              <a:solidFill>
                <a:srgbClr val="000000"/>
              </a:solidFill>
              <a:prstDash val="solid"/>
              <a:miter lim="800000"/>
              <a:headEnd len="sm" w="sm" type="none"/>
              <a:tailEnd len="sm" w="sm" type="none"/>
            </a:ln>
          </p:spPr>
        </p:cxnSp>
        <p:sp>
          <p:nvSpPr>
            <p:cNvPr id="2335" name="Google Shape;2335;p86"/>
            <p:cNvSpPr/>
            <p:nvPr/>
          </p:nvSpPr>
          <p:spPr>
            <a:xfrm>
              <a:off x="2769" y="2073"/>
              <a:ext cx="59"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36" name="Google Shape;2336;p86"/>
            <p:cNvCxnSpPr/>
            <p:nvPr/>
          </p:nvCxnSpPr>
          <p:spPr>
            <a:xfrm>
              <a:off x="2798"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37" name="Google Shape;2337;p86"/>
            <p:cNvSpPr/>
            <p:nvPr/>
          </p:nvSpPr>
          <p:spPr>
            <a:xfrm>
              <a:off x="2854"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38" name="Google Shape;2338;p86"/>
            <p:cNvCxnSpPr/>
            <p:nvPr/>
          </p:nvCxnSpPr>
          <p:spPr>
            <a:xfrm>
              <a:off x="2884"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39" name="Google Shape;2339;p86"/>
            <p:cNvSpPr/>
            <p:nvPr/>
          </p:nvSpPr>
          <p:spPr>
            <a:xfrm>
              <a:off x="2948"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40" name="Google Shape;2340;p86"/>
            <p:cNvCxnSpPr/>
            <p:nvPr/>
          </p:nvCxnSpPr>
          <p:spPr>
            <a:xfrm>
              <a:off x="2978"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41" name="Google Shape;2341;p86"/>
            <p:cNvSpPr/>
            <p:nvPr/>
          </p:nvSpPr>
          <p:spPr>
            <a:xfrm>
              <a:off x="2411" y="1578"/>
              <a:ext cx="60"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42" name="Google Shape;2342;p86"/>
            <p:cNvCxnSpPr/>
            <p:nvPr/>
          </p:nvCxnSpPr>
          <p:spPr>
            <a:xfrm rot="10800000">
              <a:off x="2441"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43" name="Google Shape;2343;p86"/>
            <p:cNvSpPr/>
            <p:nvPr/>
          </p:nvSpPr>
          <p:spPr>
            <a:xfrm>
              <a:off x="2630" y="1578"/>
              <a:ext cx="60"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44" name="Google Shape;2344;p86"/>
            <p:cNvCxnSpPr/>
            <p:nvPr/>
          </p:nvCxnSpPr>
          <p:spPr>
            <a:xfrm rot="10800000">
              <a:off x="2659"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45" name="Google Shape;2345;p86"/>
            <p:cNvSpPr/>
            <p:nvPr/>
          </p:nvSpPr>
          <p:spPr>
            <a:xfrm>
              <a:off x="2848" y="1578"/>
              <a:ext cx="60"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46" name="Google Shape;2346;p86"/>
            <p:cNvCxnSpPr/>
            <p:nvPr/>
          </p:nvCxnSpPr>
          <p:spPr>
            <a:xfrm rot="10800000">
              <a:off x="2878"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47" name="Google Shape;2347;p86"/>
            <p:cNvSpPr txBox="1"/>
            <p:nvPr/>
          </p:nvSpPr>
          <p:spPr>
            <a:xfrm>
              <a:off x="2567" y="1274"/>
              <a:ext cx="228"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F2</a:t>
              </a:r>
              <a:endParaRPr b="0" i="0" sz="1400" u="none" cap="none" strike="noStrike">
                <a:solidFill>
                  <a:srgbClr val="000000"/>
                </a:solidFill>
                <a:latin typeface="Arial"/>
                <a:ea typeface="Arial"/>
                <a:cs typeface="Arial"/>
                <a:sym typeface="Arial"/>
              </a:endParaRPr>
            </a:p>
          </p:txBody>
        </p:sp>
        <p:sp>
          <p:nvSpPr>
            <p:cNvPr id="2348" name="Google Shape;2348;p86"/>
            <p:cNvSpPr txBox="1"/>
            <p:nvPr/>
          </p:nvSpPr>
          <p:spPr>
            <a:xfrm>
              <a:off x="3410" y="1698"/>
              <a:ext cx="73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 x 8 decoder</a:t>
              </a:r>
              <a:endParaRPr b="0" i="0" sz="1400" u="none" cap="none" strike="noStrike">
                <a:solidFill>
                  <a:srgbClr val="000000"/>
                </a:solidFill>
                <a:latin typeface="Arial"/>
                <a:ea typeface="Arial"/>
                <a:cs typeface="Arial"/>
                <a:sym typeface="Arial"/>
              </a:endParaRPr>
            </a:p>
          </p:txBody>
        </p:sp>
        <p:sp>
          <p:nvSpPr>
            <p:cNvPr id="2349" name="Google Shape;2349;p86"/>
            <p:cNvSpPr txBox="1"/>
            <p:nvPr/>
          </p:nvSpPr>
          <p:spPr>
            <a:xfrm>
              <a:off x="3325"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2350" name="Google Shape;2350;p86"/>
            <p:cNvSpPr txBox="1"/>
            <p:nvPr/>
          </p:nvSpPr>
          <p:spPr>
            <a:xfrm>
              <a:off x="3410"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351" name="Google Shape;2351;p86"/>
            <p:cNvSpPr txBox="1"/>
            <p:nvPr/>
          </p:nvSpPr>
          <p:spPr>
            <a:xfrm>
              <a:off x="3504"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352" name="Google Shape;2352;p86"/>
            <p:cNvSpPr txBox="1"/>
            <p:nvPr/>
          </p:nvSpPr>
          <p:spPr>
            <a:xfrm>
              <a:off x="3582"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353" name="Google Shape;2353;p86"/>
            <p:cNvSpPr txBox="1"/>
            <p:nvPr/>
          </p:nvSpPr>
          <p:spPr>
            <a:xfrm>
              <a:off x="3689"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354" name="Google Shape;2354;p86"/>
            <p:cNvSpPr txBox="1"/>
            <p:nvPr/>
          </p:nvSpPr>
          <p:spPr>
            <a:xfrm>
              <a:off x="3775"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355" name="Google Shape;2355;p86"/>
            <p:cNvSpPr txBox="1"/>
            <p:nvPr/>
          </p:nvSpPr>
          <p:spPr>
            <a:xfrm>
              <a:off x="3856"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56" name="Google Shape;2356;p86"/>
            <p:cNvSpPr txBox="1"/>
            <p:nvPr/>
          </p:nvSpPr>
          <p:spPr>
            <a:xfrm>
              <a:off x="3960" y="1861"/>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357" name="Google Shape;2357;p86"/>
            <p:cNvSpPr txBox="1"/>
            <p:nvPr/>
          </p:nvSpPr>
          <p:spPr>
            <a:xfrm>
              <a:off x="3333" y="1647"/>
              <a:ext cx="782" cy="347"/>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8" name="Google Shape;2358;p86"/>
            <p:cNvSpPr/>
            <p:nvPr/>
          </p:nvSpPr>
          <p:spPr>
            <a:xfrm>
              <a:off x="3386" y="2073"/>
              <a:ext cx="59"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59" name="Google Shape;2359;p86"/>
            <p:cNvCxnSpPr/>
            <p:nvPr/>
          </p:nvCxnSpPr>
          <p:spPr>
            <a:xfrm>
              <a:off x="3415"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60" name="Google Shape;2360;p86"/>
            <p:cNvSpPr/>
            <p:nvPr/>
          </p:nvSpPr>
          <p:spPr>
            <a:xfrm>
              <a:off x="3480" y="2073"/>
              <a:ext cx="59"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61" name="Google Shape;2361;p86"/>
            <p:cNvCxnSpPr/>
            <p:nvPr/>
          </p:nvCxnSpPr>
          <p:spPr>
            <a:xfrm>
              <a:off x="3509"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62" name="Google Shape;2362;p86"/>
            <p:cNvSpPr/>
            <p:nvPr/>
          </p:nvSpPr>
          <p:spPr>
            <a:xfrm>
              <a:off x="3565"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63" name="Google Shape;2363;p86"/>
            <p:cNvCxnSpPr/>
            <p:nvPr/>
          </p:nvCxnSpPr>
          <p:spPr>
            <a:xfrm>
              <a:off x="3595"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64" name="Google Shape;2364;p86"/>
            <p:cNvSpPr/>
            <p:nvPr/>
          </p:nvSpPr>
          <p:spPr>
            <a:xfrm>
              <a:off x="3651"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65" name="Google Shape;2365;p86"/>
            <p:cNvCxnSpPr/>
            <p:nvPr/>
          </p:nvCxnSpPr>
          <p:spPr>
            <a:xfrm>
              <a:off x="3681"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66" name="Google Shape;2366;p86"/>
            <p:cNvSpPr/>
            <p:nvPr/>
          </p:nvSpPr>
          <p:spPr>
            <a:xfrm>
              <a:off x="3745"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67" name="Google Shape;2367;p86"/>
            <p:cNvCxnSpPr/>
            <p:nvPr/>
          </p:nvCxnSpPr>
          <p:spPr>
            <a:xfrm>
              <a:off x="3775"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68" name="Google Shape;2368;p86"/>
            <p:cNvSpPr/>
            <p:nvPr/>
          </p:nvSpPr>
          <p:spPr>
            <a:xfrm>
              <a:off x="3831"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69" name="Google Shape;2369;p86"/>
            <p:cNvCxnSpPr/>
            <p:nvPr/>
          </p:nvCxnSpPr>
          <p:spPr>
            <a:xfrm>
              <a:off x="3861"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70" name="Google Shape;2370;p86"/>
            <p:cNvSpPr/>
            <p:nvPr/>
          </p:nvSpPr>
          <p:spPr>
            <a:xfrm>
              <a:off x="3917" y="2073"/>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71" name="Google Shape;2371;p86"/>
            <p:cNvCxnSpPr/>
            <p:nvPr/>
          </p:nvCxnSpPr>
          <p:spPr>
            <a:xfrm>
              <a:off x="3946"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72" name="Google Shape;2372;p86"/>
            <p:cNvSpPr/>
            <p:nvPr/>
          </p:nvSpPr>
          <p:spPr>
            <a:xfrm>
              <a:off x="4011" y="2073"/>
              <a:ext cx="59"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73" name="Google Shape;2373;p86"/>
            <p:cNvCxnSpPr/>
            <p:nvPr/>
          </p:nvCxnSpPr>
          <p:spPr>
            <a:xfrm>
              <a:off x="4040" y="1990"/>
              <a:ext cx="0" cy="88"/>
            </a:xfrm>
            <a:prstGeom prst="straightConnector1">
              <a:avLst/>
            </a:prstGeom>
            <a:noFill/>
            <a:ln cap="flat" cmpd="sng" w="25400">
              <a:solidFill>
                <a:srgbClr val="000000"/>
              </a:solidFill>
              <a:prstDash val="solid"/>
              <a:miter lim="800000"/>
              <a:headEnd len="sm" w="sm" type="none"/>
              <a:tailEnd len="sm" w="sm" type="none"/>
            </a:ln>
          </p:spPr>
        </p:cxnSp>
        <p:sp>
          <p:nvSpPr>
            <p:cNvPr id="2374" name="Google Shape;2374;p86"/>
            <p:cNvSpPr/>
            <p:nvPr/>
          </p:nvSpPr>
          <p:spPr>
            <a:xfrm>
              <a:off x="3474" y="1578"/>
              <a:ext cx="59"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75" name="Google Shape;2375;p86"/>
            <p:cNvCxnSpPr/>
            <p:nvPr/>
          </p:nvCxnSpPr>
          <p:spPr>
            <a:xfrm rot="10800000">
              <a:off x="3503"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76" name="Google Shape;2376;p86"/>
            <p:cNvSpPr/>
            <p:nvPr/>
          </p:nvSpPr>
          <p:spPr>
            <a:xfrm>
              <a:off x="3693" y="1578"/>
              <a:ext cx="59"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77" name="Google Shape;2377;p86"/>
            <p:cNvCxnSpPr/>
            <p:nvPr/>
          </p:nvCxnSpPr>
          <p:spPr>
            <a:xfrm rot="10800000">
              <a:off x="3722"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78" name="Google Shape;2378;p86"/>
            <p:cNvSpPr/>
            <p:nvPr/>
          </p:nvSpPr>
          <p:spPr>
            <a:xfrm>
              <a:off x="3911" y="1578"/>
              <a:ext cx="60" cy="7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79" name="Google Shape;2379;p86"/>
            <p:cNvCxnSpPr/>
            <p:nvPr/>
          </p:nvCxnSpPr>
          <p:spPr>
            <a:xfrm rot="10800000">
              <a:off x="3940" y="1436"/>
              <a:ext cx="0" cy="164"/>
            </a:xfrm>
            <a:prstGeom prst="straightConnector1">
              <a:avLst/>
            </a:prstGeom>
            <a:noFill/>
            <a:ln cap="flat" cmpd="sng" w="25400">
              <a:solidFill>
                <a:srgbClr val="000000"/>
              </a:solidFill>
              <a:prstDash val="solid"/>
              <a:miter lim="800000"/>
              <a:headEnd len="sm" w="sm" type="none"/>
              <a:tailEnd len="sm" w="sm" type="none"/>
            </a:ln>
          </p:spPr>
        </p:cxnSp>
        <p:sp>
          <p:nvSpPr>
            <p:cNvPr id="2380" name="Google Shape;2380;p86"/>
            <p:cNvSpPr txBox="1"/>
            <p:nvPr/>
          </p:nvSpPr>
          <p:spPr>
            <a:xfrm>
              <a:off x="3629" y="1274"/>
              <a:ext cx="228"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F3</a:t>
              </a:r>
              <a:endParaRPr b="0" i="0" sz="1400" u="none" cap="none" strike="noStrike">
                <a:solidFill>
                  <a:srgbClr val="000000"/>
                </a:solidFill>
                <a:latin typeface="Arial"/>
                <a:ea typeface="Arial"/>
                <a:cs typeface="Arial"/>
                <a:sym typeface="Arial"/>
              </a:endParaRPr>
            </a:p>
          </p:txBody>
        </p:sp>
        <p:sp>
          <p:nvSpPr>
            <p:cNvPr id="2381" name="Google Shape;2381;p86"/>
            <p:cNvSpPr txBox="1"/>
            <p:nvPr/>
          </p:nvSpPr>
          <p:spPr>
            <a:xfrm>
              <a:off x="3325" y="2405"/>
              <a:ext cx="594"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Arithmetic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382" name="Google Shape;2382;p86"/>
            <p:cNvSpPr txBox="1"/>
            <p:nvPr/>
          </p:nvSpPr>
          <p:spPr>
            <a:xfrm>
              <a:off x="3325" y="2508"/>
              <a:ext cx="542"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logic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383" name="Google Shape;2383;p86"/>
            <p:cNvSpPr txBox="1"/>
            <p:nvPr/>
          </p:nvSpPr>
          <p:spPr>
            <a:xfrm>
              <a:off x="3325" y="2613"/>
              <a:ext cx="526"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shift unit</a:t>
              </a:r>
              <a:endParaRPr b="0" i="0" sz="1400" u="none" cap="none" strike="noStrike">
                <a:solidFill>
                  <a:srgbClr val="000000"/>
                </a:solidFill>
                <a:latin typeface="Arial"/>
                <a:ea typeface="Arial"/>
                <a:cs typeface="Arial"/>
                <a:sym typeface="Arial"/>
              </a:endParaRPr>
            </a:p>
          </p:txBody>
        </p:sp>
        <p:sp>
          <p:nvSpPr>
            <p:cNvPr id="2384" name="Google Shape;2384;p86"/>
            <p:cNvSpPr txBox="1"/>
            <p:nvPr/>
          </p:nvSpPr>
          <p:spPr>
            <a:xfrm>
              <a:off x="3247" y="2324"/>
              <a:ext cx="688" cy="492"/>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5" name="Google Shape;2385;p86"/>
            <p:cNvSpPr/>
            <p:nvPr/>
          </p:nvSpPr>
          <p:spPr>
            <a:xfrm>
              <a:off x="3170" y="2367"/>
              <a:ext cx="74" cy="56"/>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86" name="Google Shape;2386;p86"/>
            <p:cNvCxnSpPr/>
            <p:nvPr/>
          </p:nvCxnSpPr>
          <p:spPr>
            <a:xfrm>
              <a:off x="2704" y="2402"/>
              <a:ext cx="465" cy="0"/>
            </a:xfrm>
            <a:prstGeom prst="straightConnector1">
              <a:avLst/>
            </a:prstGeom>
            <a:noFill/>
            <a:ln cap="flat" cmpd="sng" w="25400">
              <a:solidFill>
                <a:srgbClr val="000000"/>
              </a:solidFill>
              <a:prstDash val="solid"/>
              <a:miter lim="800000"/>
              <a:headEnd len="sm" w="sm" type="none"/>
              <a:tailEnd len="sm" w="sm" type="none"/>
            </a:ln>
          </p:spPr>
        </p:cxnSp>
        <p:sp>
          <p:nvSpPr>
            <p:cNvPr id="2387" name="Google Shape;2387;p86"/>
            <p:cNvSpPr txBox="1"/>
            <p:nvPr/>
          </p:nvSpPr>
          <p:spPr>
            <a:xfrm>
              <a:off x="2718" y="2263"/>
              <a:ext cx="32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AND</a:t>
              </a:r>
              <a:endParaRPr b="0" i="0" sz="1400" u="none" cap="none" strike="noStrike">
                <a:solidFill>
                  <a:srgbClr val="000000"/>
                </a:solidFill>
                <a:latin typeface="Arial"/>
                <a:ea typeface="Arial"/>
                <a:cs typeface="Arial"/>
                <a:sym typeface="Arial"/>
              </a:endParaRPr>
            </a:p>
          </p:txBody>
        </p:sp>
        <p:sp>
          <p:nvSpPr>
            <p:cNvPr id="2388" name="Google Shape;2388;p86"/>
            <p:cNvSpPr/>
            <p:nvPr/>
          </p:nvSpPr>
          <p:spPr>
            <a:xfrm>
              <a:off x="3170" y="2457"/>
              <a:ext cx="74" cy="56"/>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89" name="Google Shape;2389;p86"/>
            <p:cNvCxnSpPr/>
            <p:nvPr/>
          </p:nvCxnSpPr>
          <p:spPr>
            <a:xfrm>
              <a:off x="1826" y="2492"/>
              <a:ext cx="1343" cy="0"/>
            </a:xfrm>
            <a:prstGeom prst="straightConnector1">
              <a:avLst/>
            </a:prstGeom>
            <a:noFill/>
            <a:ln cap="flat" cmpd="sng" w="25400">
              <a:solidFill>
                <a:srgbClr val="000000"/>
              </a:solidFill>
              <a:prstDash val="solid"/>
              <a:miter lim="800000"/>
              <a:headEnd len="sm" w="sm" type="none"/>
              <a:tailEnd len="sm" w="sm" type="none"/>
            </a:ln>
          </p:spPr>
        </p:cxnSp>
        <p:sp>
          <p:nvSpPr>
            <p:cNvPr id="2390" name="Google Shape;2390;p86"/>
            <p:cNvSpPr txBox="1"/>
            <p:nvPr/>
          </p:nvSpPr>
          <p:spPr>
            <a:xfrm>
              <a:off x="1833" y="2367"/>
              <a:ext cx="32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sp>
          <p:nvSpPr>
            <p:cNvPr id="2391" name="Google Shape;2391;p86"/>
            <p:cNvSpPr/>
            <p:nvPr/>
          </p:nvSpPr>
          <p:spPr>
            <a:xfrm>
              <a:off x="3170" y="2538"/>
              <a:ext cx="74" cy="57"/>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92" name="Google Shape;2392;p86"/>
            <p:cNvCxnSpPr/>
            <p:nvPr/>
          </p:nvCxnSpPr>
          <p:spPr>
            <a:xfrm rot="10800000">
              <a:off x="1544" y="2574"/>
              <a:ext cx="1641" cy="0"/>
            </a:xfrm>
            <a:prstGeom prst="straightConnector1">
              <a:avLst/>
            </a:prstGeom>
            <a:noFill/>
            <a:ln cap="flat" cmpd="sng" w="25400">
              <a:solidFill>
                <a:srgbClr val="000000"/>
              </a:solidFill>
              <a:prstDash val="solid"/>
              <a:miter lim="800000"/>
              <a:headEnd len="sm" w="sm" type="none"/>
              <a:tailEnd len="sm" w="sm" type="none"/>
            </a:ln>
          </p:spPr>
        </p:cxnSp>
        <p:sp>
          <p:nvSpPr>
            <p:cNvPr id="2393" name="Google Shape;2393;p86"/>
            <p:cNvSpPr txBox="1"/>
            <p:nvPr/>
          </p:nvSpPr>
          <p:spPr>
            <a:xfrm>
              <a:off x="1574" y="2568"/>
              <a:ext cx="449" cy="16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DRTAC</a:t>
              </a:r>
              <a:endParaRPr b="0" i="0" sz="1400" u="none" cap="none" strike="noStrike">
                <a:solidFill>
                  <a:srgbClr val="000000"/>
                </a:solidFill>
                <a:latin typeface="Arial"/>
                <a:ea typeface="Arial"/>
                <a:cs typeface="Arial"/>
                <a:sym typeface="Arial"/>
              </a:endParaRPr>
            </a:p>
          </p:txBody>
        </p:sp>
        <p:cxnSp>
          <p:nvCxnSpPr>
            <p:cNvPr id="2394" name="Google Shape;2394;p86"/>
            <p:cNvCxnSpPr/>
            <p:nvPr/>
          </p:nvCxnSpPr>
          <p:spPr>
            <a:xfrm rot="10800000">
              <a:off x="2919" y="2744"/>
              <a:ext cx="328" cy="0"/>
            </a:xfrm>
            <a:prstGeom prst="straightConnector1">
              <a:avLst/>
            </a:prstGeom>
            <a:noFill/>
            <a:ln cap="flat" cmpd="sng" w="25400">
              <a:solidFill>
                <a:srgbClr val="000000"/>
              </a:solidFill>
              <a:prstDash val="solid"/>
              <a:miter lim="800000"/>
              <a:headEnd len="sm" w="sm" type="none"/>
              <a:tailEnd len="sm" w="sm" type="none"/>
            </a:ln>
          </p:spPr>
        </p:cxnSp>
        <p:sp>
          <p:nvSpPr>
            <p:cNvPr id="2395" name="Google Shape;2395;p86"/>
            <p:cNvSpPr txBox="1"/>
            <p:nvPr/>
          </p:nvSpPr>
          <p:spPr>
            <a:xfrm>
              <a:off x="3247" y="3039"/>
              <a:ext cx="688" cy="155"/>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6" name="Google Shape;2396;p86"/>
            <p:cNvSpPr txBox="1"/>
            <p:nvPr/>
          </p:nvSpPr>
          <p:spPr>
            <a:xfrm>
              <a:off x="3450" y="3037"/>
              <a:ext cx="25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AC</a:t>
              </a:r>
              <a:endParaRPr b="0" i="0" sz="1400" u="none" cap="none" strike="noStrike">
                <a:solidFill>
                  <a:srgbClr val="000000"/>
                </a:solidFill>
                <a:latin typeface="Arial"/>
                <a:ea typeface="Arial"/>
                <a:cs typeface="Arial"/>
                <a:sym typeface="Arial"/>
              </a:endParaRPr>
            </a:p>
          </p:txBody>
        </p:sp>
        <p:sp>
          <p:nvSpPr>
            <p:cNvPr id="2397" name="Google Shape;2397;p86"/>
            <p:cNvSpPr/>
            <p:nvPr/>
          </p:nvSpPr>
          <p:spPr>
            <a:xfrm>
              <a:off x="3170" y="3088"/>
              <a:ext cx="74" cy="58"/>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98" name="Google Shape;2398;p86"/>
            <p:cNvCxnSpPr/>
            <p:nvPr/>
          </p:nvCxnSpPr>
          <p:spPr>
            <a:xfrm>
              <a:off x="2935" y="3125"/>
              <a:ext cx="234" cy="0"/>
            </a:xfrm>
            <a:prstGeom prst="straightConnector1">
              <a:avLst/>
            </a:prstGeom>
            <a:noFill/>
            <a:ln cap="flat" cmpd="sng" w="25400">
              <a:solidFill>
                <a:srgbClr val="000000"/>
              </a:solidFill>
              <a:prstDash val="solid"/>
              <a:miter lim="800000"/>
              <a:headEnd len="sm" w="sm" type="none"/>
              <a:tailEnd len="sm" w="sm" type="none"/>
            </a:ln>
          </p:spPr>
        </p:cxnSp>
        <p:sp>
          <p:nvSpPr>
            <p:cNvPr id="2399" name="Google Shape;2399;p86"/>
            <p:cNvSpPr txBox="1"/>
            <p:nvPr/>
          </p:nvSpPr>
          <p:spPr>
            <a:xfrm>
              <a:off x="2910" y="2958"/>
              <a:ext cx="347"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Load</a:t>
              </a:r>
              <a:endParaRPr b="0" i="0" sz="1400" u="none" cap="none" strike="noStrike">
                <a:solidFill>
                  <a:srgbClr val="000000"/>
                </a:solidFill>
                <a:latin typeface="Arial"/>
                <a:ea typeface="Arial"/>
                <a:cs typeface="Arial"/>
                <a:sym typeface="Arial"/>
              </a:endParaRPr>
            </a:p>
          </p:txBody>
        </p:sp>
        <p:cxnSp>
          <p:nvCxnSpPr>
            <p:cNvPr id="2400" name="Google Shape;2400;p86"/>
            <p:cNvCxnSpPr/>
            <p:nvPr/>
          </p:nvCxnSpPr>
          <p:spPr>
            <a:xfrm>
              <a:off x="2927" y="2748"/>
              <a:ext cx="0" cy="377"/>
            </a:xfrm>
            <a:prstGeom prst="straightConnector1">
              <a:avLst/>
            </a:prstGeom>
            <a:noFill/>
            <a:ln cap="flat" cmpd="sng" w="25400">
              <a:solidFill>
                <a:srgbClr val="000000"/>
              </a:solidFill>
              <a:prstDash val="solid"/>
              <a:miter lim="800000"/>
              <a:headEnd len="sm" w="sm" type="none"/>
              <a:tailEnd len="sm" w="sm" type="none"/>
            </a:ln>
          </p:spPr>
        </p:cxnSp>
        <p:sp>
          <p:nvSpPr>
            <p:cNvPr id="2401" name="Google Shape;2401;p86"/>
            <p:cNvSpPr/>
            <p:nvPr/>
          </p:nvSpPr>
          <p:spPr>
            <a:xfrm>
              <a:off x="3565" y="2958"/>
              <a:ext cx="60" cy="70"/>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02" name="Google Shape;2402;p86"/>
            <p:cNvCxnSpPr/>
            <p:nvPr/>
          </p:nvCxnSpPr>
          <p:spPr>
            <a:xfrm rot="10800000">
              <a:off x="3595" y="2816"/>
              <a:ext cx="0" cy="163"/>
            </a:xfrm>
            <a:prstGeom prst="straightConnector1">
              <a:avLst/>
            </a:prstGeom>
            <a:noFill/>
            <a:ln cap="flat" cmpd="sng" w="25400">
              <a:solidFill>
                <a:srgbClr val="000000"/>
              </a:solidFill>
              <a:prstDash val="solid"/>
              <a:miter lim="800000"/>
              <a:headEnd len="sm" w="sm" type="none"/>
              <a:tailEnd len="sm" w="sm" type="none"/>
            </a:ln>
          </p:spPr>
        </p:cxnSp>
        <p:sp>
          <p:nvSpPr>
            <p:cNvPr id="2403" name="Google Shape;2403;p86"/>
            <p:cNvSpPr txBox="1"/>
            <p:nvPr/>
          </p:nvSpPr>
          <p:spPr>
            <a:xfrm>
              <a:off x="2091" y="3255"/>
              <a:ext cx="680" cy="364"/>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4" name="Google Shape;2404;p86"/>
            <p:cNvSpPr txBox="1"/>
            <p:nvPr/>
          </p:nvSpPr>
          <p:spPr>
            <a:xfrm>
              <a:off x="2053" y="2828"/>
              <a:ext cx="357"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From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405" name="Google Shape;2405;p86"/>
            <p:cNvSpPr txBox="1"/>
            <p:nvPr/>
          </p:nvSpPr>
          <p:spPr>
            <a:xfrm>
              <a:off x="2098" y="2932"/>
              <a:ext cx="24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sp>
          <p:nvSpPr>
            <p:cNvPr id="2406" name="Google Shape;2406;p86"/>
            <p:cNvSpPr txBox="1"/>
            <p:nvPr/>
          </p:nvSpPr>
          <p:spPr>
            <a:xfrm>
              <a:off x="2449" y="2828"/>
              <a:ext cx="357"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From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407" name="Google Shape;2407;p86"/>
            <p:cNvSpPr txBox="1"/>
            <p:nvPr/>
          </p:nvSpPr>
          <p:spPr>
            <a:xfrm>
              <a:off x="2364" y="2932"/>
              <a:ext cx="51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DR(0-10)</a:t>
              </a:r>
              <a:endParaRPr b="0" i="0" sz="1400" u="none" cap="none" strike="noStrike">
                <a:solidFill>
                  <a:srgbClr val="000000"/>
                </a:solidFill>
                <a:latin typeface="Arial"/>
                <a:ea typeface="Arial"/>
                <a:cs typeface="Arial"/>
                <a:sym typeface="Arial"/>
              </a:endParaRPr>
            </a:p>
          </p:txBody>
        </p:sp>
        <p:sp>
          <p:nvSpPr>
            <p:cNvPr id="2408" name="Google Shape;2408;p86"/>
            <p:cNvSpPr/>
            <p:nvPr/>
          </p:nvSpPr>
          <p:spPr>
            <a:xfrm>
              <a:off x="2191" y="3173"/>
              <a:ext cx="59" cy="71"/>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09" name="Google Shape;2409;p86"/>
            <p:cNvCxnSpPr/>
            <p:nvPr/>
          </p:nvCxnSpPr>
          <p:spPr>
            <a:xfrm rot="10800000">
              <a:off x="2220" y="3068"/>
              <a:ext cx="0" cy="126"/>
            </a:xfrm>
            <a:prstGeom prst="straightConnector1">
              <a:avLst/>
            </a:prstGeom>
            <a:noFill/>
            <a:ln cap="flat" cmpd="sng" w="25400">
              <a:solidFill>
                <a:srgbClr val="000000"/>
              </a:solidFill>
              <a:prstDash val="solid"/>
              <a:miter lim="800000"/>
              <a:headEnd len="sm" w="sm" type="none"/>
              <a:tailEnd len="sm" w="sm" type="none"/>
            </a:ln>
          </p:spPr>
        </p:cxnSp>
        <p:sp>
          <p:nvSpPr>
            <p:cNvPr id="2410" name="Google Shape;2410;p86"/>
            <p:cNvSpPr/>
            <p:nvPr/>
          </p:nvSpPr>
          <p:spPr>
            <a:xfrm>
              <a:off x="2589" y="3173"/>
              <a:ext cx="60" cy="71"/>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11" name="Google Shape;2411;p86"/>
            <p:cNvCxnSpPr/>
            <p:nvPr/>
          </p:nvCxnSpPr>
          <p:spPr>
            <a:xfrm rot="10800000">
              <a:off x="2618" y="3068"/>
              <a:ext cx="0" cy="126"/>
            </a:xfrm>
            <a:prstGeom prst="straightConnector1">
              <a:avLst/>
            </a:prstGeom>
            <a:noFill/>
            <a:ln cap="flat" cmpd="sng" w="25400">
              <a:solidFill>
                <a:srgbClr val="000000"/>
              </a:solidFill>
              <a:prstDash val="solid"/>
              <a:miter lim="800000"/>
              <a:headEnd len="sm" w="sm" type="none"/>
              <a:tailEnd len="sm" w="sm" type="none"/>
            </a:ln>
          </p:spPr>
        </p:cxnSp>
        <p:sp>
          <p:nvSpPr>
            <p:cNvPr id="2412" name="Google Shape;2412;p86"/>
            <p:cNvSpPr txBox="1"/>
            <p:nvPr/>
          </p:nvSpPr>
          <p:spPr>
            <a:xfrm>
              <a:off x="1731" y="3296"/>
              <a:ext cx="400"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Select</a:t>
              </a:r>
              <a:endParaRPr b="0" i="0" sz="1400" u="none" cap="none" strike="noStrike">
                <a:solidFill>
                  <a:srgbClr val="000000"/>
                </a:solidFill>
                <a:latin typeface="Arial"/>
                <a:ea typeface="Arial"/>
                <a:cs typeface="Arial"/>
                <a:sym typeface="Arial"/>
              </a:endParaRPr>
            </a:p>
          </p:txBody>
        </p:sp>
        <p:sp>
          <p:nvSpPr>
            <p:cNvPr id="2413" name="Google Shape;2413;p86"/>
            <p:cNvSpPr txBox="1"/>
            <p:nvPr/>
          </p:nvSpPr>
          <p:spPr>
            <a:xfrm>
              <a:off x="2120" y="325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414" name="Google Shape;2414;p86"/>
            <p:cNvSpPr txBox="1"/>
            <p:nvPr/>
          </p:nvSpPr>
          <p:spPr>
            <a:xfrm>
              <a:off x="2520" y="3252"/>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415" name="Google Shape;2415;p86"/>
            <p:cNvSpPr txBox="1"/>
            <p:nvPr/>
          </p:nvSpPr>
          <p:spPr>
            <a:xfrm>
              <a:off x="2129" y="3378"/>
              <a:ext cx="681"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Multiplexers</a:t>
              </a:r>
              <a:endParaRPr b="0" i="0" sz="1400" u="none" cap="none" strike="noStrike">
                <a:solidFill>
                  <a:srgbClr val="000000"/>
                </a:solidFill>
                <a:latin typeface="Arial"/>
                <a:ea typeface="Arial"/>
                <a:cs typeface="Arial"/>
                <a:sym typeface="Arial"/>
              </a:endParaRPr>
            </a:p>
          </p:txBody>
        </p:sp>
        <p:sp>
          <p:nvSpPr>
            <p:cNvPr id="2416" name="Google Shape;2416;p86"/>
            <p:cNvSpPr/>
            <p:nvPr/>
          </p:nvSpPr>
          <p:spPr>
            <a:xfrm>
              <a:off x="2014" y="3424"/>
              <a:ext cx="75" cy="56"/>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17" name="Google Shape;2417;p86"/>
            <p:cNvCxnSpPr/>
            <p:nvPr/>
          </p:nvCxnSpPr>
          <p:spPr>
            <a:xfrm>
              <a:off x="1474" y="3453"/>
              <a:ext cx="551" cy="0"/>
            </a:xfrm>
            <a:prstGeom prst="straightConnector1">
              <a:avLst/>
            </a:prstGeom>
            <a:noFill/>
            <a:ln cap="flat" cmpd="sng" w="25400">
              <a:solidFill>
                <a:srgbClr val="000000"/>
              </a:solidFill>
              <a:prstDash val="solid"/>
              <a:miter lim="800000"/>
              <a:headEnd len="sm" w="sm" type="none"/>
              <a:tailEnd len="sm" w="sm" type="none"/>
            </a:ln>
          </p:spPr>
        </p:cxnSp>
        <p:sp>
          <p:nvSpPr>
            <p:cNvPr id="2418" name="Google Shape;2418;p86"/>
            <p:cNvSpPr/>
            <p:nvPr/>
          </p:nvSpPr>
          <p:spPr>
            <a:xfrm>
              <a:off x="3943" y="3120"/>
              <a:ext cx="180" cy="841"/>
            </a:xfrm>
            <a:custGeom>
              <a:rect b="b" l="l" r="r" t="t"/>
              <a:pathLst>
                <a:path extrusionOk="0" h="905" w="185">
                  <a:moveTo>
                    <a:pt x="0" y="0"/>
                  </a:moveTo>
                  <a:lnTo>
                    <a:pt x="184" y="0"/>
                  </a:lnTo>
                  <a:lnTo>
                    <a:pt x="184" y="904"/>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9" name="Google Shape;2419;p86"/>
            <p:cNvSpPr txBox="1"/>
            <p:nvPr/>
          </p:nvSpPr>
          <p:spPr>
            <a:xfrm>
              <a:off x="2052" y="3886"/>
              <a:ext cx="688" cy="157"/>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0" name="Google Shape;2420;p86"/>
            <p:cNvSpPr txBox="1"/>
            <p:nvPr/>
          </p:nvSpPr>
          <p:spPr>
            <a:xfrm>
              <a:off x="2254" y="3885"/>
              <a:ext cx="25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AR</a:t>
              </a:r>
              <a:endParaRPr b="0" i="0" sz="1400" u="none" cap="none" strike="noStrike">
                <a:solidFill>
                  <a:srgbClr val="000000"/>
                </a:solidFill>
                <a:latin typeface="Arial"/>
                <a:ea typeface="Arial"/>
                <a:cs typeface="Arial"/>
                <a:sym typeface="Arial"/>
              </a:endParaRPr>
            </a:p>
          </p:txBody>
        </p:sp>
        <p:sp>
          <p:nvSpPr>
            <p:cNvPr id="2421" name="Google Shape;2421;p86"/>
            <p:cNvSpPr/>
            <p:nvPr/>
          </p:nvSpPr>
          <p:spPr>
            <a:xfrm>
              <a:off x="1975" y="3929"/>
              <a:ext cx="74" cy="56"/>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22" name="Google Shape;2422;p86"/>
            <p:cNvCxnSpPr/>
            <p:nvPr/>
          </p:nvCxnSpPr>
          <p:spPr>
            <a:xfrm>
              <a:off x="1771" y="3964"/>
              <a:ext cx="211" cy="0"/>
            </a:xfrm>
            <a:prstGeom prst="straightConnector1">
              <a:avLst/>
            </a:prstGeom>
            <a:noFill/>
            <a:ln cap="flat" cmpd="sng" w="25400">
              <a:solidFill>
                <a:srgbClr val="000000"/>
              </a:solidFill>
              <a:prstDash val="solid"/>
              <a:miter lim="800000"/>
              <a:headEnd len="sm" w="sm" type="none"/>
              <a:tailEnd len="sm" w="sm" type="none"/>
            </a:ln>
          </p:spPr>
        </p:cxnSp>
        <p:sp>
          <p:nvSpPr>
            <p:cNvPr id="2423" name="Google Shape;2423;p86"/>
            <p:cNvSpPr txBox="1"/>
            <p:nvPr/>
          </p:nvSpPr>
          <p:spPr>
            <a:xfrm>
              <a:off x="1711" y="3822"/>
              <a:ext cx="347"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Load</a:t>
              </a:r>
              <a:endParaRPr b="0" i="0" sz="1400" u="none" cap="none" strike="noStrike">
                <a:solidFill>
                  <a:srgbClr val="000000"/>
                </a:solidFill>
                <a:latin typeface="Arial"/>
                <a:ea typeface="Arial"/>
                <a:cs typeface="Arial"/>
                <a:sym typeface="Arial"/>
              </a:endParaRPr>
            </a:p>
          </p:txBody>
        </p:sp>
        <p:cxnSp>
          <p:nvCxnSpPr>
            <p:cNvPr id="2424" name="Google Shape;2424;p86"/>
            <p:cNvCxnSpPr/>
            <p:nvPr/>
          </p:nvCxnSpPr>
          <p:spPr>
            <a:xfrm>
              <a:off x="2744" y="3964"/>
              <a:ext cx="1465" cy="0"/>
            </a:xfrm>
            <a:prstGeom prst="straightConnector1">
              <a:avLst/>
            </a:prstGeom>
            <a:noFill/>
            <a:ln cap="flat" cmpd="sng" w="25400">
              <a:solidFill>
                <a:srgbClr val="000000"/>
              </a:solidFill>
              <a:prstDash val="solid"/>
              <a:miter lim="800000"/>
              <a:headEnd len="sm" w="sm" type="none"/>
              <a:tailEnd len="sm" w="sm" type="none"/>
            </a:ln>
          </p:spPr>
        </p:cxnSp>
        <p:sp>
          <p:nvSpPr>
            <p:cNvPr id="2425" name="Google Shape;2425;p86"/>
            <p:cNvSpPr txBox="1"/>
            <p:nvPr/>
          </p:nvSpPr>
          <p:spPr>
            <a:xfrm>
              <a:off x="4122" y="3840"/>
              <a:ext cx="37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Clock</a:t>
              </a:r>
              <a:endParaRPr b="0" i="0" sz="1400" u="none" cap="none" strike="noStrike">
                <a:solidFill>
                  <a:srgbClr val="000000"/>
                </a:solidFill>
                <a:latin typeface="Arial"/>
                <a:ea typeface="Arial"/>
                <a:cs typeface="Arial"/>
                <a:sym typeface="Arial"/>
              </a:endParaRPr>
            </a:p>
          </p:txBody>
        </p:sp>
        <p:grpSp>
          <p:nvGrpSpPr>
            <p:cNvPr id="2426" name="Google Shape;2426;p86"/>
            <p:cNvGrpSpPr/>
            <p:nvPr/>
          </p:nvGrpSpPr>
          <p:grpSpPr>
            <a:xfrm>
              <a:off x="1552" y="3883"/>
              <a:ext cx="220" cy="171"/>
              <a:chOff x="872" y="4116"/>
              <a:chExt cx="225" cy="184"/>
            </a:xfrm>
          </p:grpSpPr>
          <p:sp>
            <p:nvSpPr>
              <p:cNvPr id="2427" name="Google Shape;2427;p86"/>
              <p:cNvSpPr/>
              <p:nvPr/>
            </p:nvSpPr>
            <p:spPr>
              <a:xfrm>
                <a:off x="912" y="4121"/>
                <a:ext cx="185" cy="84"/>
              </a:xfrm>
              <a:custGeom>
                <a:rect b="b" l="l" r="r" t="t"/>
                <a:pathLst>
                  <a:path extrusionOk="0" fill="none" h="21600" w="21717">
                    <a:moveTo>
                      <a:pt x="0" y="0"/>
                    </a:moveTo>
                    <a:cubicBezTo>
                      <a:pt x="39" y="0"/>
                      <a:pt x="78" y="0"/>
                      <a:pt x="117" y="0"/>
                    </a:cubicBezTo>
                    <a:cubicBezTo>
                      <a:pt x="12046" y="0"/>
                      <a:pt x="21717" y="9670"/>
                      <a:pt x="21717" y="21600"/>
                    </a:cubicBezTo>
                  </a:path>
                  <a:path extrusionOk="0" h="21600" w="21717">
                    <a:moveTo>
                      <a:pt x="0" y="0"/>
                    </a:moveTo>
                    <a:cubicBezTo>
                      <a:pt x="39" y="0"/>
                      <a:pt x="78" y="0"/>
                      <a:pt x="117" y="0"/>
                    </a:cubicBezTo>
                    <a:cubicBezTo>
                      <a:pt x="12046" y="0"/>
                      <a:pt x="21717" y="9670"/>
                      <a:pt x="21717" y="21600"/>
                    </a:cubicBezTo>
                    <a:lnTo>
                      <a:pt x="117" y="21600"/>
                    </a:lnTo>
                    <a:lnTo>
                      <a:pt x="0" y="0"/>
                    </a:lnTo>
                    <a:close/>
                  </a:path>
                </a:pathLst>
              </a:custGeom>
              <a:noFill/>
              <a:ln cap="rnd"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8" name="Google Shape;2428;p86"/>
              <p:cNvSpPr/>
              <p:nvPr/>
            </p:nvSpPr>
            <p:spPr>
              <a:xfrm>
                <a:off x="912" y="4204"/>
                <a:ext cx="184" cy="84"/>
              </a:xfrm>
              <a:custGeom>
                <a:rect b="b" l="l" r="r" t="t"/>
                <a:pathLst>
                  <a:path extrusionOk="0" fill="none" h="21600" w="21600">
                    <a:moveTo>
                      <a:pt x="21600" y="0"/>
                    </a:moveTo>
                    <a:cubicBezTo>
                      <a:pt x="21600" y="11929"/>
                      <a:pt x="11929" y="21600"/>
                      <a:pt x="0" y="21600"/>
                    </a:cubicBezTo>
                  </a:path>
                  <a:path extrusionOk="0" h="21600" w="21600">
                    <a:moveTo>
                      <a:pt x="21600" y="0"/>
                    </a:moveTo>
                    <a:cubicBezTo>
                      <a:pt x="21600" y="11929"/>
                      <a:pt x="11929" y="21600"/>
                      <a:pt x="0" y="21600"/>
                    </a:cubicBezTo>
                    <a:lnTo>
                      <a:pt x="0" y="0"/>
                    </a:lnTo>
                    <a:lnTo>
                      <a:pt x="21600" y="0"/>
                    </a:lnTo>
                    <a:close/>
                  </a:path>
                </a:pathLst>
              </a:custGeom>
              <a:noFill/>
              <a:ln cap="rnd"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9" name="Google Shape;2429;p86"/>
              <p:cNvSpPr/>
              <p:nvPr/>
            </p:nvSpPr>
            <p:spPr>
              <a:xfrm>
                <a:off x="872" y="4121"/>
                <a:ext cx="49" cy="84"/>
              </a:xfrm>
              <a:custGeom>
                <a:rect b="b" l="l" r="r" t="t"/>
                <a:pathLst>
                  <a:path extrusionOk="0" fill="none" h="21600" w="22050">
                    <a:moveTo>
                      <a:pt x="-1" y="4"/>
                    </a:moveTo>
                    <a:cubicBezTo>
                      <a:pt x="149" y="1"/>
                      <a:pt x="299" y="0"/>
                      <a:pt x="450" y="0"/>
                    </a:cubicBezTo>
                    <a:cubicBezTo>
                      <a:pt x="12379" y="0"/>
                      <a:pt x="22050" y="9670"/>
                      <a:pt x="22050" y="21600"/>
                    </a:cubicBezTo>
                  </a:path>
                  <a:path extrusionOk="0" h="21600" w="22050">
                    <a:moveTo>
                      <a:pt x="-1" y="4"/>
                    </a:moveTo>
                    <a:cubicBezTo>
                      <a:pt x="149" y="1"/>
                      <a:pt x="299" y="0"/>
                      <a:pt x="450" y="0"/>
                    </a:cubicBezTo>
                    <a:cubicBezTo>
                      <a:pt x="12379" y="0"/>
                      <a:pt x="22050" y="9670"/>
                      <a:pt x="22050" y="21600"/>
                    </a:cubicBezTo>
                    <a:lnTo>
                      <a:pt x="450" y="21600"/>
                    </a:lnTo>
                    <a:lnTo>
                      <a:pt x="-1" y="4"/>
                    </a:lnTo>
                    <a:close/>
                  </a:path>
                </a:pathLst>
              </a:custGeom>
              <a:noFill/>
              <a:ln cap="rnd"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0" name="Google Shape;2430;p86"/>
              <p:cNvSpPr/>
              <p:nvPr/>
            </p:nvSpPr>
            <p:spPr>
              <a:xfrm>
                <a:off x="872" y="4204"/>
                <a:ext cx="48" cy="84"/>
              </a:xfrm>
              <a:custGeom>
                <a:rect b="b" l="l" r="r" t="t"/>
                <a:pathLst>
                  <a:path extrusionOk="0" fill="none" h="21600" w="21600">
                    <a:moveTo>
                      <a:pt x="21600" y="0"/>
                    </a:moveTo>
                    <a:cubicBezTo>
                      <a:pt x="21600" y="11929"/>
                      <a:pt x="11929" y="21600"/>
                      <a:pt x="0" y="21600"/>
                    </a:cubicBezTo>
                  </a:path>
                  <a:path extrusionOk="0" h="21600" w="21600">
                    <a:moveTo>
                      <a:pt x="21600" y="0"/>
                    </a:moveTo>
                    <a:cubicBezTo>
                      <a:pt x="21600" y="11929"/>
                      <a:pt x="11929" y="21600"/>
                      <a:pt x="0" y="21600"/>
                    </a:cubicBezTo>
                    <a:lnTo>
                      <a:pt x="0" y="0"/>
                    </a:lnTo>
                    <a:lnTo>
                      <a:pt x="21600" y="0"/>
                    </a:lnTo>
                    <a:close/>
                  </a:path>
                </a:pathLst>
              </a:custGeom>
              <a:noFill/>
              <a:ln cap="rnd"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31" name="Google Shape;2431;p86"/>
              <p:cNvCxnSpPr/>
              <p:nvPr/>
            </p:nvCxnSpPr>
            <p:spPr>
              <a:xfrm>
                <a:off x="880" y="4116"/>
                <a:ext cx="24" cy="0"/>
              </a:xfrm>
              <a:prstGeom prst="straightConnector1">
                <a:avLst/>
              </a:prstGeom>
              <a:noFill/>
              <a:ln cap="flat" cmpd="sng" w="25400">
                <a:solidFill>
                  <a:srgbClr val="000000"/>
                </a:solidFill>
                <a:prstDash val="solid"/>
                <a:miter lim="800000"/>
                <a:headEnd len="sm" w="sm" type="none"/>
                <a:tailEnd len="sm" w="sm" type="none"/>
              </a:ln>
            </p:spPr>
          </p:cxnSp>
          <p:cxnSp>
            <p:nvCxnSpPr>
              <p:cNvPr id="2432" name="Google Shape;2432;p86"/>
              <p:cNvCxnSpPr/>
              <p:nvPr/>
            </p:nvCxnSpPr>
            <p:spPr>
              <a:xfrm>
                <a:off x="880" y="4300"/>
                <a:ext cx="24" cy="0"/>
              </a:xfrm>
              <a:prstGeom prst="straightConnector1">
                <a:avLst/>
              </a:prstGeom>
              <a:noFill/>
              <a:ln cap="flat" cmpd="sng" w="25400">
                <a:solidFill>
                  <a:srgbClr val="000000"/>
                </a:solidFill>
                <a:prstDash val="solid"/>
                <a:miter lim="800000"/>
                <a:headEnd len="sm" w="sm" type="none"/>
                <a:tailEnd len="sm" w="sm" type="none"/>
              </a:ln>
            </p:spPr>
          </p:cxnSp>
        </p:grpSp>
        <p:cxnSp>
          <p:nvCxnSpPr>
            <p:cNvPr id="2433" name="Google Shape;2433;p86"/>
            <p:cNvCxnSpPr/>
            <p:nvPr/>
          </p:nvCxnSpPr>
          <p:spPr>
            <a:xfrm>
              <a:off x="1474" y="3928"/>
              <a:ext cx="117" cy="0"/>
            </a:xfrm>
            <a:prstGeom prst="straightConnector1">
              <a:avLst/>
            </a:prstGeom>
            <a:noFill/>
            <a:ln cap="flat" cmpd="sng" w="25400">
              <a:solidFill>
                <a:srgbClr val="000000"/>
              </a:solidFill>
              <a:prstDash val="solid"/>
              <a:miter lim="800000"/>
              <a:headEnd len="sm" w="sm" type="none"/>
              <a:tailEnd len="sm" w="sm" type="none"/>
            </a:ln>
          </p:spPr>
        </p:cxnSp>
        <p:cxnSp>
          <p:nvCxnSpPr>
            <p:cNvPr id="2434" name="Google Shape;2434;p86"/>
            <p:cNvCxnSpPr/>
            <p:nvPr/>
          </p:nvCxnSpPr>
          <p:spPr>
            <a:xfrm>
              <a:off x="1384" y="4010"/>
              <a:ext cx="207" cy="0"/>
            </a:xfrm>
            <a:prstGeom prst="straightConnector1">
              <a:avLst/>
            </a:prstGeom>
            <a:noFill/>
            <a:ln cap="flat" cmpd="sng" w="25400">
              <a:solidFill>
                <a:srgbClr val="000000"/>
              </a:solidFill>
              <a:prstDash val="solid"/>
              <a:miter lim="800000"/>
              <a:headEnd len="sm" w="sm" type="none"/>
              <a:tailEnd len="sm" w="sm" type="none"/>
            </a:ln>
          </p:spPr>
        </p:cxnSp>
        <p:sp>
          <p:nvSpPr>
            <p:cNvPr id="2435" name="Google Shape;2435;p86"/>
            <p:cNvSpPr/>
            <p:nvPr/>
          </p:nvSpPr>
          <p:spPr>
            <a:xfrm>
              <a:off x="2371" y="3806"/>
              <a:ext cx="59" cy="71"/>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36" name="Google Shape;2436;p86"/>
            <p:cNvCxnSpPr/>
            <p:nvPr/>
          </p:nvCxnSpPr>
          <p:spPr>
            <a:xfrm rot="10800000">
              <a:off x="2400" y="3619"/>
              <a:ext cx="0" cy="208"/>
            </a:xfrm>
            <a:prstGeom prst="straightConnector1">
              <a:avLst/>
            </a:prstGeom>
            <a:noFill/>
            <a:ln cap="flat" cmpd="sng" w="25400">
              <a:solidFill>
                <a:srgbClr val="000000"/>
              </a:solidFill>
              <a:prstDash val="solid"/>
              <a:miter lim="800000"/>
              <a:headEnd len="sm" w="sm" type="none"/>
              <a:tailEnd len="sm" w="sm" type="none"/>
            </a:ln>
          </p:spPr>
        </p:cxnSp>
        <p:cxnSp>
          <p:nvCxnSpPr>
            <p:cNvPr id="2437" name="Google Shape;2437;p86"/>
            <p:cNvCxnSpPr/>
            <p:nvPr/>
          </p:nvCxnSpPr>
          <p:spPr>
            <a:xfrm rot="10800000">
              <a:off x="3945" y="2429"/>
              <a:ext cx="219" cy="0"/>
            </a:xfrm>
            <a:prstGeom prst="straightConnector1">
              <a:avLst/>
            </a:prstGeom>
            <a:noFill/>
            <a:ln cap="flat" cmpd="sng" w="25400">
              <a:solidFill>
                <a:schemeClr val="dk1"/>
              </a:solidFill>
              <a:prstDash val="solid"/>
              <a:miter lim="800000"/>
              <a:headEnd len="sm" w="sm" type="none"/>
              <a:tailEnd len="sm" w="sm" type="none"/>
            </a:ln>
          </p:spPr>
        </p:cxnSp>
        <p:cxnSp>
          <p:nvCxnSpPr>
            <p:cNvPr id="2438" name="Google Shape;2438;p86"/>
            <p:cNvCxnSpPr/>
            <p:nvPr/>
          </p:nvCxnSpPr>
          <p:spPr>
            <a:xfrm rot="10800000">
              <a:off x="3947" y="2616"/>
              <a:ext cx="211" cy="0"/>
            </a:xfrm>
            <a:prstGeom prst="straightConnector1">
              <a:avLst/>
            </a:prstGeom>
            <a:noFill/>
            <a:ln cap="flat" cmpd="sng" w="25400">
              <a:solidFill>
                <a:schemeClr val="dk1"/>
              </a:solidFill>
              <a:prstDash val="solid"/>
              <a:miter lim="800000"/>
              <a:headEnd len="sm" w="sm" type="none"/>
              <a:tailEnd len="sm" w="sm" type="none"/>
            </a:ln>
          </p:spPr>
        </p:cxnSp>
        <p:sp>
          <p:nvSpPr>
            <p:cNvPr id="2439" name="Google Shape;2439;p86"/>
            <p:cNvSpPr/>
            <p:nvPr/>
          </p:nvSpPr>
          <p:spPr>
            <a:xfrm>
              <a:off x="3937" y="2402"/>
              <a:ext cx="74" cy="58"/>
            </a:xfrm>
            <a:custGeom>
              <a:rect b="b" l="l" r="r" t="t"/>
              <a:pathLst>
                <a:path extrusionOk="0" fill="none" h="17464" w="21600">
                  <a:moveTo>
                    <a:pt x="19702" y="0"/>
                  </a:moveTo>
                  <a:cubicBezTo>
                    <a:pt x="20953" y="2783"/>
                    <a:pt x="21600" y="5800"/>
                    <a:pt x="21600" y="8852"/>
                  </a:cubicBezTo>
                  <a:cubicBezTo>
                    <a:pt x="21600" y="11815"/>
                    <a:pt x="20990" y="14746"/>
                    <a:pt x="19808" y="17463"/>
                  </a:cubicBezTo>
                </a:path>
                <a:path extrusionOk="0" h="17464" w="2160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0" name="Google Shape;2440;p86"/>
            <p:cNvSpPr/>
            <p:nvPr/>
          </p:nvSpPr>
          <p:spPr>
            <a:xfrm>
              <a:off x="3933" y="2593"/>
              <a:ext cx="74" cy="56"/>
            </a:xfrm>
            <a:custGeom>
              <a:rect b="b" l="l" r="r" t="t"/>
              <a:pathLst>
                <a:path extrusionOk="0" fill="none" h="17464" w="21600">
                  <a:moveTo>
                    <a:pt x="19702" y="0"/>
                  </a:moveTo>
                  <a:cubicBezTo>
                    <a:pt x="20953" y="2783"/>
                    <a:pt x="21600" y="5800"/>
                    <a:pt x="21600" y="8852"/>
                  </a:cubicBezTo>
                  <a:cubicBezTo>
                    <a:pt x="21600" y="11815"/>
                    <a:pt x="20990" y="14746"/>
                    <a:pt x="19808" y="17463"/>
                  </a:cubicBezTo>
                </a:path>
                <a:path extrusionOk="0" h="17464" w="2160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1" name="Google Shape;2441;p86"/>
            <p:cNvSpPr txBox="1"/>
            <p:nvPr/>
          </p:nvSpPr>
          <p:spPr>
            <a:xfrm>
              <a:off x="4140" y="2348"/>
              <a:ext cx="254" cy="37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AC</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DR</a:t>
              </a:r>
              <a:endParaRPr b="0" i="0" sz="1400" u="none" cap="none" strike="noStrike">
                <a:solidFill>
                  <a:srgbClr val="000000"/>
                </a:solidFill>
                <a:latin typeface="Arial"/>
                <a:ea typeface="Arial"/>
                <a:cs typeface="Arial"/>
                <a:sym typeface="Arial"/>
              </a:endParaRPr>
            </a:p>
          </p:txBody>
        </p:sp>
        <p:grpSp>
          <p:nvGrpSpPr>
            <p:cNvPr id="2442" name="Google Shape;2442;p86"/>
            <p:cNvGrpSpPr/>
            <p:nvPr/>
          </p:nvGrpSpPr>
          <p:grpSpPr>
            <a:xfrm>
              <a:off x="3876" y="3083"/>
              <a:ext cx="67" cy="67"/>
              <a:chOff x="3248" y="3252"/>
              <a:chExt cx="68" cy="72"/>
            </a:xfrm>
          </p:grpSpPr>
          <p:cxnSp>
            <p:nvCxnSpPr>
              <p:cNvPr id="2443" name="Google Shape;2443;p86"/>
              <p:cNvCxnSpPr/>
              <p:nvPr/>
            </p:nvCxnSpPr>
            <p:spPr>
              <a:xfrm flipH="1">
                <a:off x="3248" y="3252"/>
                <a:ext cx="60" cy="36"/>
              </a:xfrm>
              <a:prstGeom prst="straightConnector1">
                <a:avLst/>
              </a:prstGeom>
              <a:noFill/>
              <a:ln cap="flat" cmpd="sng" w="25400">
                <a:solidFill>
                  <a:schemeClr val="dk1"/>
                </a:solidFill>
                <a:prstDash val="solid"/>
                <a:miter lim="800000"/>
                <a:headEnd len="sm" w="sm" type="none"/>
                <a:tailEnd len="sm" w="sm" type="none"/>
              </a:ln>
            </p:spPr>
          </p:cxnSp>
          <p:cxnSp>
            <p:nvCxnSpPr>
              <p:cNvPr id="2444" name="Google Shape;2444;p86"/>
              <p:cNvCxnSpPr/>
              <p:nvPr/>
            </p:nvCxnSpPr>
            <p:spPr>
              <a:xfrm>
                <a:off x="3252" y="3288"/>
                <a:ext cx="64" cy="36"/>
              </a:xfrm>
              <a:prstGeom prst="straightConnector1">
                <a:avLst/>
              </a:prstGeom>
              <a:noFill/>
              <a:ln cap="flat" cmpd="sng" w="25400">
                <a:solidFill>
                  <a:schemeClr val="dk1"/>
                </a:solidFill>
                <a:prstDash val="solid"/>
                <a:miter lim="800000"/>
                <a:headEnd len="sm" w="sm" type="none"/>
                <a:tailEnd len="sm" w="sm" type="none"/>
              </a:ln>
            </p:spPr>
          </p:cxnSp>
        </p:grpSp>
        <p:grpSp>
          <p:nvGrpSpPr>
            <p:cNvPr id="2445" name="Google Shape;2445;p86"/>
            <p:cNvGrpSpPr/>
            <p:nvPr/>
          </p:nvGrpSpPr>
          <p:grpSpPr>
            <a:xfrm>
              <a:off x="2681" y="3934"/>
              <a:ext cx="66" cy="68"/>
              <a:chOff x="3248" y="3252"/>
              <a:chExt cx="68" cy="72"/>
            </a:xfrm>
          </p:grpSpPr>
          <p:cxnSp>
            <p:nvCxnSpPr>
              <p:cNvPr id="2446" name="Google Shape;2446;p86"/>
              <p:cNvCxnSpPr/>
              <p:nvPr/>
            </p:nvCxnSpPr>
            <p:spPr>
              <a:xfrm flipH="1">
                <a:off x="3248" y="3252"/>
                <a:ext cx="60" cy="36"/>
              </a:xfrm>
              <a:prstGeom prst="straightConnector1">
                <a:avLst/>
              </a:prstGeom>
              <a:noFill/>
              <a:ln cap="flat" cmpd="sng" w="25400">
                <a:solidFill>
                  <a:schemeClr val="dk1"/>
                </a:solidFill>
                <a:prstDash val="solid"/>
                <a:miter lim="800000"/>
                <a:headEnd len="sm" w="sm" type="none"/>
                <a:tailEnd len="sm" w="sm" type="none"/>
              </a:ln>
            </p:spPr>
          </p:cxnSp>
          <p:cxnSp>
            <p:nvCxnSpPr>
              <p:cNvPr id="2447" name="Google Shape;2447;p86"/>
              <p:cNvCxnSpPr/>
              <p:nvPr/>
            </p:nvCxnSpPr>
            <p:spPr>
              <a:xfrm>
                <a:off x="3252" y="3288"/>
                <a:ext cx="64" cy="36"/>
              </a:xfrm>
              <a:prstGeom prst="straightConnector1">
                <a:avLst/>
              </a:prstGeom>
              <a:noFill/>
              <a:ln cap="flat" cmpd="sng" w="25400">
                <a:solidFill>
                  <a:schemeClr val="dk1"/>
                </a:solidFill>
                <a:prstDash val="solid"/>
                <a:miter lim="800000"/>
                <a:headEnd len="sm" w="sm" type="none"/>
                <a:tailEnd len="sm" w="sm" type="none"/>
              </a:ln>
            </p:spPr>
          </p:cxnSp>
        </p:grpSp>
        <p:sp>
          <p:nvSpPr>
            <p:cNvPr id="2448" name="Google Shape;2448;p86"/>
            <p:cNvSpPr txBox="1"/>
            <p:nvPr/>
          </p:nvSpPr>
          <p:spPr>
            <a:xfrm rot="-5400000">
              <a:off x="1330" y="2936"/>
              <a:ext cx="449" cy="16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DRTAR</a:t>
              </a:r>
              <a:endParaRPr b="0" i="0" sz="1400" u="none" cap="none" strike="noStrike">
                <a:solidFill>
                  <a:srgbClr val="000000"/>
                </a:solidFill>
                <a:latin typeface="Arial"/>
                <a:ea typeface="Arial"/>
                <a:cs typeface="Arial"/>
                <a:sym typeface="Arial"/>
              </a:endParaRPr>
            </a:p>
          </p:txBody>
        </p:sp>
        <p:sp>
          <p:nvSpPr>
            <p:cNvPr id="2449" name="Google Shape;2449;p86"/>
            <p:cNvSpPr txBox="1"/>
            <p:nvPr/>
          </p:nvSpPr>
          <p:spPr>
            <a:xfrm rot="-5400000">
              <a:off x="1086" y="2926"/>
              <a:ext cx="444" cy="16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PCTAR</a:t>
              </a:r>
              <a:endParaRPr b="0" i="0" sz="1400" u="none" cap="none" strike="noStrike">
                <a:solidFill>
                  <a:srgbClr val="000000"/>
                </a:solidFill>
                <a:latin typeface="Arial"/>
                <a:ea typeface="Arial"/>
                <a:cs typeface="Arial"/>
                <a:sym typeface="Arial"/>
              </a:endParaRPr>
            </a:p>
          </p:txBody>
        </p:sp>
      </p:grpSp>
      <p:pic>
        <p:nvPicPr>
          <p:cNvPr descr="pngfind.com-kingpin-png-4152286 (1).png" id="2450" name="Google Shape;2450;p86"/>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4" name="Shape 2454"/>
        <p:cNvGrpSpPr/>
        <p:nvPr/>
      </p:nvGrpSpPr>
      <p:grpSpPr>
        <a:xfrm>
          <a:off x="0" y="0"/>
          <a:ext cx="0" cy="0"/>
          <a:chOff x="0" y="0"/>
          <a:chExt cx="0" cy="0"/>
        </a:xfrm>
      </p:grpSpPr>
      <p:sp>
        <p:nvSpPr>
          <p:cNvPr id="2455" name="Google Shape;2455;p8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456" name="Google Shape;2456;p87"/>
          <p:cNvSpPr txBox="1"/>
          <p:nvPr>
            <p:ph type="title"/>
          </p:nvPr>
        </p:nvSpPr>
        <p:spPr>
          <a:xfrm>
            <a:off x="2590800" y="333375"/>
            <a:ext cx="7772400" cy="793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Microprogram Sequencer</a:t>
            </a:r>
            <a:endParaRPr/>
          </a:p>
        </p:txBody>
      </p:sp>
      <p:sp>
        <p:nvSpPr>
          <p:cNvPr id="2457" name="Google Shape;2457;p87"/>
          <p:cNvSpPr txBox="1"/>
          <p:nvPr/>
        </p:nvSpPr>
        <p:spPr>
          <a:xfrm>
            <a:off x="2806700" y="1287462"/>
            <a:ext cx="34925" cy="1238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8" name="Google Shape;2458;p87"/>
          <p:cNvSpPr txBox="1"/>
          <p:nvPr/>
        </p:nvSpPr>
        <p:spPr>
          <a:xfrm>
            <a:off x="5402262" y="2119312"/>
            <a:ext cx="268287"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459" name="Google Shape;2459;p87"/>
          <p:cNvSpPr txBox="1"/>
          <p:nvPr/>
        </p:nvSpPr>
        <p:spPr>
          <a:xfrm>
            <a:off x="5645150" y="2119312"/>
            <a:ext cx="268287"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460" name="Google Shape;2460;p87"/>
          <p:cNvSpPr txBox="1"/>
          <p:nvPr/>
        </p:nvSpPr>
        <p:spPr>
          <a:xfrm>
            <a:off x="5881687" y="2119312"/>
            <a:ext cx="268287"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461" name="Google Shape;2461;p87"/>
          <p:cNvSpPr txBox="1"/>
          <p:nvPr/>
        </p:nvSpPr>
        <p:spPr>
          <a:xfrm>
            <a:off x="6110287" y="2119312"/>
            <a:ext cx="268287"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462" name="Google Shape;2462;p87"/>
          <p:cNvSpPr txBox="1"/>
          <p:nvPr/>
        </p:nvSpPr>
        <p:spPr>
          <a:xfrm>
            <a:off x="5335587" y="2308225"/>
            <a:ext cx="349250" cy="2540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a:t>
            </a:r>
            <a:r>
              <a:rPr b="1" baseline="-25000"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463" name="Google Shape;2463;p87"/>
          <p:cNvSpPr txBox="1"/>
          <p:nvPr/>
        </p:nvSpPr>
        <p:spPr>
          <a:xfrm>
            <a:off x="5403850" y="2143125"/>
            <a:ext cx="979487" cy="606425"/>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4" name="Google Shape;2464;p87"/>
          <p:cNvSpPr/>
          <p:nvPr/>
        </p:nvSpPr>
        <p:spPr>
          <a:xfrm>
            <a:off x="5495925" y="2006600"/>
            <a:ext cx="103187" cy="11906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65" name="Google Shape;2465;p87"/>
          <p:cNvCxnSpPr/>
          <p:nvPr/>
        </p:nvCxnSpPr>
        <p:spPr>
          <a:xfrm rot="10800000">
            <a:off x="5546725" y="1771650"/>
            <a:ext cx="0" cy="271462"/>
          </a:xfrm>
          <a:prstGeom prst="straightConnector1">
            <a:avLst/>
          </a:prstGeom>
          <a:noFill/>
          <a:ln cap="flat" cmpd="sng" w="25400">
            <a:solidFill>
              <a:srgbClr val="000000"/>
            </a:solidFill>
            <a:prstDash val="solid"/>
            <a:miter lim="800000"/>
            <a:headEnd len="sm" w="sm" type="none"/>
            <a:tailEnd len="sm" w="sm" type="none"/>
          </a:ln>
        </p:spPr>
      </p:cxnSp>
      <p:sp>
        <p:nvSpPr>
          <p:cNvPr id="2466" name="Google Shape;2466;p87"/>
          <p:cNvSpPr/>
          <p:nvPr/>
        </p:nvSpPr>
        <p:spPr>
          <a:xfrm>
            <a:off x="5726112" y="2006600"/>
            <a:ext cx="104775" cy="11906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7" name="Google Shape;2467;p87"/>
          <p:cNvSpPr/>
          <p:nvPr/>
        </p:nvSpPr>
        <p:spPr>
          <a:xfrm>
            <a:off x="5957887" y="2006600"/>
            <a:ext cx="103187" cy="11906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68" name="Google Shape;2468;p87"/>
          <p:cNvCxnSpPr/>
          <p:nvPr/>
        </p:nvCxnSpPr>
        <p:spPr>
          <a:xfrm rot="10800000">
            <a:off x="6008687" y="1644650"/>
            <a:ext cx="0" cy="398462"/>
          </a:xfrm>
          <a:prstGeom prst="straightConnector1">
            <a:avLst/>
          </a:prstGeom>
          <a:noFill/>
          <a:ln cap="flat" cmpd="sng" w="25400">
            <a:solidFill>
              <a:srgbClr val="000000"/>
            </a:solidFill>
            <a:prstDash val="solid"/>
            <a:miter lim="800000"/>
            <a:headEnd len="sm" w="sm" type="none"/>
            <a:tailEnd len="sm" w="sm" type="none"/>
          </a:ln>
        </p:spPr>
      </p:cxnSp>
      <p:sp>
        <p:nvSpPr>
          <p:cNvPr id="2469" name="Google Shape;2469;p87"/>
          <p:cNvSpPr/>
          <p:nvPr/>
        </p:nvSpPr>
        <p:spPr>
          <a:xfrm>
            <a:off x="6188075" y="2006600"/>
            <a:ext cx="104775" cy="119062"/>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70" name="Google Shape;2470;p87"/>
          <p:cNvCxnSpPr/>
          <p:nvPr/>
        </p:nvCxnSpPr>
        <p:spPr>
          <a:xfrm rot="10800000">
            <a:off x="6240462" y="1906587"/>
            <a:ext cx="0" cy="136525"/>
          </a:xfrm>
          <a:prstGeom prst="straightConnector1">
            <a:avLst/>
          </a:prstGeom>
          <a:noFill/>
          <a:ln cap="flat" cmpd="sng" w="25400">
            <a:solidFill>
              <a:srgbClr val="000000"/>
            </a:solidFill>
            <a:prstDash val="solid"/>
            <a:miter lim="800000"/>
            <a:headEnd len="sm" w="sm" type="none"/>
            <a:tailEnd len="sm" w="sm" type="none"/>
          </a:ln>
        </p:spPr>
      </p:cxnSp>
      <p:sp>
        <p:nvSpPr>
          <p:cNvPr id="2471" name="Google Shape;2471;p87"/>
          <p:cNvSpPr/>
          <p:nvPr/>
        </p:nvSpPr>
        <p:spPr>
          <a:xfrm>
            <a:off x="5268912" y="2362200"/>
            <a:ext cx="130175" cy="93662"/>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72" name="Google Shape;2472;p87"/>
          <p:cNvCxnSpPr/>
          <p:nvPr/>
        </p:nvCxnSpPr>
        <p:spPr>
          <a:xfrm rot="10800000">
            <a:off x="4602162" y="2420937"/>
            <a:ext cx="693737" cy="0"/>
          </a:xfrm>
          <a:prstGeom prst="straightConnector1">
            <a:avLst/>
          </a:prstGeom>
          <a:noFill/>
          <a:ln cap="flat" cmpd="sng" w="25400">
            <a:solidFill>
              <a:srgbClr val="000000"/>
            </a:solidFill>
            <a:prstDash val="solid"/>
            <a:miter lim="800000"/>
            <a:headEnd len="sm" w="sm" type="none"/>
            <a:tailEnd len="sm" w="sm" type="none"/>
          </a:ln>
        </p:spPr>
      </p:cxnSp>
      <p:sp>
        <p:nvSpPr>
          <p:cNvPr id="2473" name="Google Shape;2473;p87"/>
          <p:cNvSpPr/>
          <p:nvPr/>
        </p:nvSpPr>
        <p:spPr>
          <a:xfrm>
            <a:off x="5268912" y="2571750"/>
            <a:ext cx="130175" cy="95250"/>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74" name="Google Shape;2474;p87"/>
          <p:cNvCxnSpPr/>
          <p:nvPr/>
        </p:nvCxnSpPr>
        <p:spPr>
          <a:xfrm rot="10800000">
            <a:off x="4602162" y="2630487"/>
            <a:ext cx="693737" cy="0"/>
          </a:xfrm>
          <a:prstGeom prst="straightConnector1">
            <a:avLst/>
          </a:prstGeom>
          <a:noFill/>
          <a:ln cap="flat" cmpd="sng" w="25400">
            <a:solidFill>
              <a:srgbClr val="000000"/>
            </a:solidFill>
            <a:prstDash val="solid"/>
            <a:miter lim="800000"/>
            <a:headEnd len="sm" w="sm" type="none"/>
            <a:tailEnd len="sm" w="sm" type="none"/>
          </a:ln>
        </p:spPr>
      </p:cxnSp>
      <p:sp>
        <p:nvSpPr>
          <p:cNvPr id="2475" name="Google Shape;2475;p87"/>
          <p:cNvSpPr txBox="1"/>
          <p:nvPr/>
        </p:nvSpPr>
        <p:spPr>
          <a:xfrm>
            <a:off x="5616575" y="2362200"/>
            <a:ext cx="609600"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MUX1</a:t>
            </a:r>
            <a:endParaRPr b="0" i="0" sz="1400" u="none" cap="none" strike="noStrike">
              <a:solidFill>
                <a:srgbClr val="000000"/>
              </a:solidFill>
              <a:latin typeface="Arial"/>
              <a:ea typeface="Arial"/>
              <a:cs typeface="Arial"/>
              <a:sym typeface="Arial"/>
            </a:endParaRPr>
          </a:p>
        </p:txBody>
      </p:sp>
      <p:sp>
        <p:nvSpPr>
          <p:cNvPr id="2476" name="Google Shape;2476;p87"/>
          <p:cNvSpPr txBox="1"/>
          <p:nvPr/>
        </p:nvSpPr>
        <p:spPr>
          <a:xfrm>
            <a:off x="5148262" y="1416050"/>
            <a:ext cx="788987" cy="422275"/>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External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477" name="Google Shape;2477;p87"/>
          <p:cNvSpPr txBox="1"/>
          <p:nvPr/>
        </p:nvSpPr>
        <p:spPr>
          <a:xfrm>
            <a:off x="5243512" y="1570037"/>
            <a:ext cx="62706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(MAP)</a:t>
            </a:r>
            <a:endParaRPr b="0" i="0" sz="1400" u="none" cap="none" strike="noStrike">
              <a:solidFill>
                <a:srgbClr val="000000"/>
              </a:solidFill>
              <a:latin typeface="Arial"/>
              <a:ea typeface="Arial"/>
              <a:cs typeface="Arial"/>
              <a:sym typeface="Arial"/>
            </a:endParaRPr>
          </a:p>
        </p:txBody>
      </p:sp>
      <p:cxnSp>
        <p:nvCxnSpPr>
          <p:cNvPr id="2478" name="Google Shape;2478;p87"/>
          <p:cNvCxnSpPr/>
          <p:nvPr/>
        </p:nvCxnSpPr>
        <p:spPr>
          <a:xfrm>
            <a:off x="6246812" y="1916112"/>
            <a:ext cx="544512" cy="0"/>
          </a:xfrm>
          <a:prstGeom prst="straightConnector1">
            <a:avLst/>
          </a:prstGeom>
          <a:noFill/>
          <a:ln cap="flat" cmpd="sng" w="25400">
            <a:solidFill>
              <a:srgbClr val="000000"/>
            </a:solidFill>
            <a:prstDash val="solid"/>
            <a:miter lim="800000"/>
            <a:headEnd len="sm" w="sm" type="none"/>
            <a:tailEnd len="sm" w="sm" type="none"/>
          </a:ln>
        </p:spPr>
      </p:cxnSp>
      <p:cxnSp>
        <p:nvCxnSpPr>
          <p:cNvPr id="2479" name="Google Shape;2479;p87"/>
          <p:cNvCxnSpPr/>
          <p:nvPr/>
        </p:nvCxnSpPr>
        <p:spPr>
          <a:xfrm>
            <a:off x="5784850" y="1789112"/>
            <a:ext cx="1550987" cy="0"/>
          </a:xfrm>
          <a:prstGeom prst="straightConnector1">
            <a:avLst/>
          </a:prstGeom>
          <a:noFill/>
          <a:ln cap="flat" cmpd="sng" w="25400">
            <a:solidFill>
              <a:srgbClr val="000000"/>
            </a:solidFill>
            <a:prstDash val="solid"/>
            <a:miter lim="800000"/>
            <a:headEnd len="sm" w="sm" type="none"/>
            <a:tailEnd len="sm" w="sm" type="none"/>
          </a:ln>
        </p:spPr>
      </p:cxnSp>
      <p:cxnSp>
        <p:nvCxnSpPr>
          <p:cNvPr id="2480" name="Google Shape;2480;p87"/>
          <p:cNvCxnSpPr/>
          <p:nvPr/>
        </p:nvCxnSpPr>
        <p:spPr>
          <a:xfrm>
            <a:off x="6024562" y="1644650"/>
            <a:ext cx="2457450" cy="0"/>
          </a:xfrm>
          <a:prstGeom prst="straightConnector1">
            <a:avLst/>
          </a:prstGeom>
          <a:noFill/>
          <a:ln cap="flat" cmpd="sng" w="25400">
            <a:solidFill>
              <a:srgbClr val="000000"/>
            </a:solidFill>
            <a:prstDash val="solid"/>
            <a:miter lim="800000"/>
            <a:headEnd len="sm" w="sm" type="none"/>
            <a:tailEnd len="sm" w="sm" type="none"/>
          </a:ln>
        </p:spPr>
      </p:cxnSp>
      <p:cxnSp>
        <p:nvCxnSpPr>
          <p:cNvPr id="2481" name="Google Shape;2481;p87"/>
          <p:cNvCxnSpPr/>
          <p:nvPr/>
        </p:nvCxnSpPr>
        <p:spPr>
          <a:xfrm>
            <a:off x="6783387" y="1924050"/>
            <a:ext cx="0" cy="1214437"/>
          </a:xfrm>
          <a:prstGeom prst="straightConnector1">
            <a:avLst/>
          </a:prstGeom>
          <a:noFill/>
          <a:ln cap="flat" cmpd="sng" w="25400">
            <a:solidFill>
              <a:srgbClr val="000000"/>
            </a:solidFill>
            <a:prstDash val="solid"/>
            <a:miter lim="800000"/>
            <a:headEnd len="sm" w="sm" type="none"/>
            <a:tailEnd len="sm" w="sm" type="none"/>
          </a:ln>
        </p:spPr>
      </p:cxnSp>
      <p:sp>
        <p:nvSpPr>
          <p:cNvPr id="2482" name="Google Shape;2482;p87"/>
          <p:cNvSpPr txBox="1"/>
          <p:nvPr/>
        </p:nvSpPr>
        <p:spPr>
          <a:xfrm>
            <a:off x="7077075" y="2349500"/>
            <a:ext cx="50641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SBR</a:t>
            </a:r>
            <a:endParaRPr b="0" i="0" sz="1400" u="none" cap="none" strike="noStrike">
              <a:solidFill>
                <a:srgbClr val="000000"/>
              </a:solidFill>
              <a:latin typeface="Arial"/>
              <a:ea typeface="Arial"/>
              <a:cs typeface="Arial"/>
              <a:sym typeface="Arial"/>
            </a:endParaRPr>
          </a:p>
        </p:txBody>
      </p:sp>
      <p:sp>
        <p:nvSpPr>
          <p:cNvPr id="2483" name="Google Shape;2483;p87"/>
          <p:cNvSpPr txBox="1"/>
          <p:nvPr/>
        </p:nvSpPr>
        <p:spPr>
          <a:xfrm>
            <a:off x="7021512" y="2352675"/>
            <a:ext cx="584200" cy="26035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4" name="Google Shape;2484;p87"/>
          <p:cNvSpPr/>
          <p:nvPr/>
        </p:nvSpPr>
        <p:spPr>
          <a:xfrm>
            <a:off x="7626350" y="2436812"/>
            <a:ext cx="130175" cy="93662"/>
          </a:xfrm>
          <a:custGeom>
            <a:rect b="b" l="l" r="r" t="t"/>
            <a:pathLst>
              <a:path extrusionOk="0" fill="none" h="17464" w="21600">
                <a:moveTo>
                  <a:pt x="19702" y="0"/>
                </a:moveTo>
                <a:cubicBezTo>
                  <a:pt x="20953" y="2783"/>
                  <a:pt x="21600" y="5800"/>
                  <a:pt x="21600" y="8852"/>
                </a:cubicBezTo>
                <a:cubicBezTo>
                  <a:pt x="21600" y="11815"/>
                  <a:pt x="20990" y="14746"/>
                  <a:pt x="19808" y="17463"/>
                </a:cubicBezTo>
              </a:path>
              <a:path extrusionOk="0" h="17464" w="2160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85" name="Google Shape;2485;p87"/>
          <p:cNvCxnSpPr/>
          <p:nvPr/>
        </p:nvCxnSpPr>
        <p:spPr>
          <a:xfrm>
            <a:off x="7742237" y="2487612"/>
            <a:ext cx="527050" cy="0"/>
          </a:xfrm>
          <a:prstGeom prst="straightConnector1">
            <a:avLst/>
          </a:prstGeom>
          <a:noFill/>
          <a:ln cap="flat" cmpd="sng" w="25400">
            <a:solidFill>
              <a:srgbClr val="000000"/>
            </a:solidFill>
            <a:prstDash val="solid"/>
            <a:miter lim="800000"/>
            <a:headEnd len="sm" w="sm" type="none"/>
            <a:tailEnd len="sm" w="sm" type="none"/>
          </a:ln>
        </p:spPr>
      </p:cxnSp>
      <p:sp>
        <p:nvSpPr>
          <p:cNvPr id="2486" name="Google Shape;2486;p87"/>
          <p:cNvSpPr txBox="1"/>
          <p:nvPr/>
        </p:nvSpPr>
        <p:spPr>
          <a:xfrm>
            <a:off x="7678737" y="2241550"/>
            <a:ext cx="55086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Load</a:t>
            </a:r>
            <a:endParaRPr b="0" i="0" sz="1400" u="none" cap="none" strike="noStrike">
              <a:solidFill>
                <a:srgbClr val="000000"/>
              </a:solidFill>
              <a:latin typeface="Arial"/>
              <a:ea typeface="Arial"/>
              <a:cs typeface="Arial"/>
              <a:sym typeface="Arial"/>
            </a:endParaRPr>
          </a:p>
        </p:txBody>
      </p:sp>
      <p:cxnSp>
        <p:nvCxnSpPr>
          <p:cNvPr id="2487" name="Google Shape;2487;p87"/>
          <p:cNvCxnSpPr/>
          <p:nvPr/>
        </p:nvCxnSpPr>
        <p:spPr>
          <a:xfrm rot="10800000">
            <a:off x="8251825" y="1349375"/>
            <a:ext cx="0"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488" name="Google Shape;2488;p87"/>
          <p:cNvCxnSpPr/>
          <p:nvPr/>
        </p:nvCxnSpPr>
        <p:spPr>
          <a:xfrm rot="10800000">
            <a:off x="7327900" y="1781175"/>
            <a:ext cx="0" cy="571500"/>
          </a:xfrm>
          <a:prstGeom prst="straightConnector1">
            <a:avLst/>
          </a:prstGeom>
          <a:noFill/>
          <a:ln cap="flat" cmpd="sng" w="25400">
            <a:solidFill>
              <a:srgbClr val="000000"/>
            </a:solidFill>
            <a:prstDash val="solid"/>
            <a:miter lim="800000"/>
            <a:headEnd len="sm" w="sm" type="none"/>
            <a:tailEnd len="sm" w="sm" type="none"/>
          </a:ln>
        </p:spPr>
      </p:cxnSp>
      <p:sp>
        <p:nvSpPr>
          <p:cNvPr id="2489" name="Google Shape;2489;p87"/>
          <p:cNvSpPr/>
          <p:nvPr/>
        </p:nvSpPr>
        <p:spPr>
          <a:xfrm>
            <a:off x="7275512" y="2619375"/>
            <a:ext cx="104775" cy="119062"/>
          </a:xfrm>
          <a:custGeom>
            <a:rect b="b" l="l" r="r" t="t"/>
            <a:pathLst>
              <a:path extrusionOk="0" fill="none" h="21600" w="17464">
                <a:moveTo>
                  <a:pt x="17463" y="19808"/>
                </a:moveTo>
                <a:cubicBezTo>
                  <a:pt x="14746" y="20990"/>
                  <a:pt x="11815" y="21600"/>
                  <a:pt x="8852" y="21600"/>
                </a:cubicBezTo>
                <a:cubicBezTo>
                  <a:pt x="5800" y="21600"/>
                  <a:pt x="2783" y="20953"/>
                  <a:pt x="0" y="19702"/>
                </a:cubicBezTo>
              </a:path>
              <a:path extrusionOk="0" h="21600" w="17464">
                <a:moveTo>
                  <a:pt x="17463" y="19808"/>
                </a:moveTo>
                <a:cubicBezTo>
                  <a:pt x="14746" y="20990"/>
                  <a:pt x="11815" y="21600"/>
                  <a:pt x="8852" y="21600"/>
                </a:cubicBezTo>
                <a:cubicBezTo>
                  <a:pt x="5800" y="21600"/>
                  <a:pt x="2783" y="20953"/>
                  <a:pt x="0" y="19702"/>
                </a:cubicBezTo>
                <a:lnTo>
                  <a:pt x="8852" y="0"/>
                </a:lnTo>
                <a:lnTo>
                  <a:pt x="17463" y="198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90" name="Google Shape;2490;p87"/>
          <p:cNvCxnSpPr/>
          <p:nvPr/>
        </p:nvCxnSpPr>
        <p:spPr>
          <a:xfrm>
            <a:off x="7327900" y="2738437"/>
            <a:ext cx="0" cy="112712"/>
          </a:xfrm>
          <a:prstGeom prst="straightConnector1">
            <a:avLst/>
          </a:prstGeom>
          <a:noFill/>
          <a:ln cap="flat" cmpd="sng" w="25400">
            <a:solidFill>
              <a:srgbClr val="000000"/>
            </a:solidFill>
            <a:prstDash val="solid"/>
            <a:miter lim="800000"/>
            <a:headEnd len="sm" w="sm" type="none"/>
            <a:tailEnd len="sm" w="sm" type="none"/>
          </a:ln>
        </p:spPr>
      </p:cxnSp>
      <p:cxnSp>
        <p:nvCxnSpPr>
          <p:cNvPr id="2491" name="Google Shape;2491;p87"/>
          <p:cNvCxnSpPr/>
          <p:nvPr/>
        </p:nvCxnSpPr>
        <p:spPr>
          <a:xfrm>
            <a:off x="6789737" y="2843212"/>
            <a:ext cx="546100" cy="0"/>
          </a:xfrm>
          <a:prstGeom prst="straightConnector1">
            <a:avLst/>
          </a:prstGeom>
          <a:noFill/>
          <a:ln cap="flat" cmpd="sng" w="25400">
            <a:solidFill>
              <a:srgbClr val="000000"/>
            </a:solidFill>
            <a:prstDash val="solid"/>
            <a:miter lim="800000"/>
            <a:headEnd len="sm" w="sm" type="none"/>
            <a:tailEnd len="sm" w="sm" type="none"/>
          </a:ln>
        </p:spPr>
      </p:cxnSp>
      <p:sp>
        <p:nvSpPr>
          <p:cNvPr id="2492" name="Google Shape;2492;p87"/>
          <p:cNvSpPr txBox="1"/>
          <p:nvPr/>
        </p:nvSpPr>
        <p:spPr>
          <a:xfrm>
            <a:off x="6313487" y="3128962"/>
            <a:ext cx="1060450"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Incrementer</a:t>
            </a:r>
            <a:endParaRPr b="0" i="0" sz="1400" u="none" cap="none" strike="noStrike">
              <a:solidFill>
                <a:srgbClr val="000000"/>
              </a:solidFill>
              <a:latin typeface="Arial"/>
              <a:ea typeface="Arial"/>
              <a:cs typeface="Arial"/>
              <a:sym typeface="Arial"/>
            </a:endParaRPr>
          </a:p>
        </p:txBody>
      </p:sp>
      <p:sp>
        <p:nvSpPr>
          <p:cNvPr id="2493" name="Google Shape;2493;p87"/>
          <p:cNvSpPr txBox="1"/>
          <p:nvPr/>
        </p:nvSpPr>
        <p:spPr>
          <a:xfrm>
            <a:off x="6329362" y="3133725"/>
            <a:ext cx="977900" cy="24765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4" name="Google Shape;2494;p87"/>
          <p:cNvSpPr/>
          <p:nvPr/>
        </p:nvSpPr>
        <p:spPr>
          <a:xfrm>
            <a:off x="5808662" y="3692525"/>
            <a:ext cx="103187" cy="115887"/>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95" name="Google Shape;2495;p87"/>
          <p:cNvCxnSpPr/>
          <p:nvPr/>
        </p:nvCxnSpPr>
        <p:spPr>
          <a:xfrm>
            <a:off x="5859462" y="2773362"/>
            <a:ext cx="0" cy="930275"/>
          </a:xfrm>
          <a:prstGeom prst="straightConnector1">
            <a:avLst/>
          </a:prstGeom>
          <a:noFill/>
          <a:ln cap="flat" cmpd="sng" w="25400">
            <a:solidFill>
              <a:srgbClr val="000000"/>
            </a:solidFill>
            <a:prstDash val="solid"/>
            <a:miter lim="800000"/>
            <a:headEnd len="sm" w="sm" type="none"/>
            <a:tailEnd len="sm" w="sm" type="none"/>
          </a:ln>
        </p:spPr>
      </p:cxnSp>
      <p:sp>
        <p:nvSpPr>
          <p:cNvPr id="2496" name="Google Shape;2496;p87"/>
          <p:cNvSpPr txBox="1"/>
          <p:nvPr/>
        </p:nvSpPr>
        <p:spPr>
          <a:xfrm>
            <a:off x="5538787" y="3824287"/>
            <a:ext cx="514350"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CAR</a:t>
            </a:r>
            <a:endParaRPr b="0" i="0" sz="1400" u="none" cap="none" strike="noStrike">
              <a:solidFill>
                <a:srgbClr val="000000"/>
              </a:solidFill>
              <a:latin typeface="Arial"/>
              <a:ea typeface="Arial"/>
              <a:cs typeface="Arial"/>
              <a:sym typeface="Arial"/>
            </a:endParaRPr>
          </a:p>
        </p:txBody>
      </p:sp>
      <p:sp>
        <p:nvSpPr>
          <p:cNvPr id="2497" name="Google Shape;2497;p87"/>
          <p:cNvSpPr txBox="1"/>
          <p:nvPr/>
        </p:nvSpPr>
        <p:spPr>
          <a:xfrm>
            <a:off x="5403850" y="3827462"/>
            <a:ext cx="815975" cy="258762"/>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8" name="Google Shape;2498;p87"/>
          <p:cNvSpPr/>
          <p:nvPr/>
        </p:nvSpPr>
        <p:spPr>
          <a:xfrm>
            <a:off x="4614862" y="1362075"/>
            <a:ext cx="3632200" cy="842962"/>
          </a:xfrm>
          <a:custGeom>
            <a:rect b="b" l="l" r="r" t="t"/>
            <a:pathLst>
              <a:path extrusionOk="0" h="545" w="2137">
                <a:moveTo>
                  <a:pt x="0" y="544"/>
                </a:moveTo>
                <a:lnTo>
                  <a:pt x="232" y="544"/>
                </a:lnTo>
                <a:lnTo>
                  <a:pt x="232" y="0"/>
                </a:lnTo>
                <a:lnTo>
                  <a:pt x="2136" y="0"/>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99" name="Google Shape;2499;p87"/>
          <p:cNvCxnSpPr/>
          <p:nvPr/>
        </p:nvCxnSpPr>
        <p:spPr>
          <a:xfrm>
            <a:off x="8482012" y="1641475"/>
            <a:ext cx="0" cy="4518025"/>
          </a:xfrm>
          <a:prstGeom prst="straightConnector1">
            <a:avLst/>
          </a:prstGeom>
          <a:noFill/>
          <a:ln cap="flat" cmpd="sng" w="25400">
            <a:solidFill>
              <a:srgbClr val="000000"/>
            </a:solidFill>
            <a:prstDash val="solid"/>
            <a:miter lim="800000"/>
            <a:headEnd len="sm" w="sm" type="none"/>
            <a:tailEnd len="sm" w="sm" type="none"/>
          </a:ln>
        </p:spPr>
      </p:cxnSp>
      <p:sp>
        <p:nvSpPr>
          <p:cNvPr id="2500" name="Google Shape;2500;p87"/>
          <p:cNvSpPr txBox="1"/>
          <p:nvPr/>
        </p:nvSpPr>
        <p:spPr>
          <a:xfrm>
            <a:off x="3935412" y="2143125"/>
            <a:ext cx="666750" cy="606425"/>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1" name="Google Shape;2501;p87"/>
          <p:cNvSpPr txBox="1"/>
          <p:nvPr/>
        </p:nvSpPr>
        <p:spPr>
          <a:xfrm>
            <a:off x="4067175" y="2214562"/>
            <a:ext cx="560387" cy="422275"/>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502" name="Google Shape;2502;p87"/>
          <p:cNvSpPr txBox="1"/>
          <p:nvPr/>
        </p:nvSpPr>
        <p:spPr>
          <a:xfrm>
            <a:off x="4067175" y="2387600"/>
            <a:ext cx="542925"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logic</a:t>
            </a:r>
            <a:endParaRPr b="0" i="0" sz="1400" u="none" cap="none" strike="noStrike">
              <a:solidFill>
                <a:srgbClr val="000000"/>
              </a:solidFill>
              <a:latin typeface="Arial"/>
              <a:ea typeface="Arial"/>
              <a:cs typeface="Arial"/>
              <a:sym typeface="Arial"/>
            </a:endParaRPr>
          </a:p>
        </p:txBody>
      </p:sp>
      <p:sp>
        <p:nvSpPr>
          <p:cNvPr id="2503" name="Google Shape;2503;p87"/>
          <p:cNvSpPr/>
          <p:nvPr/>
        </p:nvSpPr>
        <p:spPr>
          <a:xfrm>
            <a:off x="3802062" y="2152650"/>
            <a:ext cx="128587" cy="93662"/>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04" name="Google Shape;2504;p87"/>
          <p:cNvCxnSpPr/>
          <p:nvPr/>
        </p:nvCxnSpPr>
        <p:spPr>
          <a:xfrm rot="10800000">
            <a:off x="3065462" y="2209800"/>
            <a:ext cx="760412" cy="0"/>
          </a:xfrm>
          <a:prstGeom prst="straightConnector1">
            <a:avLst/>
          </a:prstGeom>
          <a:noFill/>
          <a:ln cap="flat" cmpd="sng" w="25400">
            <a:solidFill>
              <a:srgbClr val="000000"/>
            </a:solidFill>
            <a:prstDash val="solid"/>
            <a:miter lim="800000"/>
            <a:headEnd len="sm" w="sm" type="none"/>
            <a:tailEnd len="sm" w="sm" type="none"/>
          </a:ln>
        </p:spPr>
      </p:cxnSp>
      <p:sp>
        <p:nvSpPr>
          <p:cNvPr id="2505" name="Google Shape;2505;p87"/>
          <p:cNvSpPr/>
          <p:nvPr/>
        </p:nvSpPr>
        <p:spPr>
          <a:xfrm>
            <a:off x="3802062" y="2362200"/>
            <a:ext cx="128587" cy="93662"/>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06" name="Google Shape;2506;p87"/>
          <p:cNvCxnSpPr/>
          <p:nvPr/>
        </p:nvCxnSpPr>
        <p:spPr>
          <a:xfrm rot="10800000">
            <a:off x="3295650" y="2420937"/>
            <a:ext cx="530225" cy="0"/>
          </a:xfrm>
          <a:prstGeom prst="straightConnector1">
            <a:avLst/>
          </a:prstGeom>
          <a:noFill/>
          <a:ln cap="flat" cmpd="sng" w="25400">
            <a:solidFill>
              <a:srgbClr val="000000"/>
            </a:solidFill>
            <a:prstDash val="solid"/>
            <a:miter lim="800000"/>
            <a:headEnd len="sm" w="sm" type="none"/>
            <a:tailEnd len="sm" w="sm" type="none"/>
          </a:ln>
        </p:spPr>
      </p:cxnSp>
      <p:sp>
        <p:nvSpPr>
          <p:cNvPr id="2507" name="Google Shape;2507;p87"/>
          <p:cNvSpPr/>
          <p:nvPr/>
        </p:nvSpPr>
        <p:spPr>
          <a:xfrm>
            <a:off x="3802062" y="2571750"/>
            <a:ext cx="128587" cy="95250"/>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08" name="Google Shape;2508;p87"/>
          <p:cNvCxnSpPr/>
          <p:nvPr/>
        </p:nvCxnSpPr>
        <p:spPr>
          <a:xfrm rot="10800000">
            <a:off x="3608387" y="2630487"/>
            <a:ext cx="217487" cy="0"/>
          </a:xfrm>
          <a:prstGeom prst="straightConnector1">
            <a:avLst/>
          </a:prstGeom>
          <a:noFill/>
          <a:ln cap="flat" cmpd="sng" w="25400">
            <a:solidFill>
              <a:srgbClr val="000000"/>
            </a:solidFill>
            <a:prstDash val="solid"/>
            <a:miter lim="800000"/>
            <a:headEnd len="sm" w="sm" type="none"/>
            <a:tailEnd len="sm" w="sm" type="none"/>
          </a:ln>
        </p:spPr>
      </p:cxnSp>
      <p:sp>
        <p:nvSpPr>
          <p:cNvPr id="2509" name="Google Shape;2509;p87"/>
          <p:cNvSpPr txBox="1"/>
          <p:nvPr/>
        </p:nvSpPr>
        <p:spPr>
          <a:xfrm>
            <a:off x="3895725" y="2119312"/>
            <a:ext cx="280987" cy="422275"/>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a:t>
            </a:r>
            <a:r>
              <a:rPr b="1" baseline="-25000"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510" name="Google Shape;2510;p87"/>
          <p:cNvSpPr txBox="1"/>
          <p:nvPr/>
        </p:nvSpPr>
        <p:spPr>
          <a:xfrm>
            <a:off x="3890962" y="2532062"/>
            <a:ext cx="27781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511" name="Google Shape;2511;p87"/>
          <p:cNvSpPr txBox="1"/>
          <p:nvPr/>
        </p:nvSpPr>
        <p:spPr>
          <a:xfrm>
            <a:off x="3998912" y="3416300"/>
            <a:ext cx="609600"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MUX2</a:t>
            </a:r>
            <a:endParaRPr b="0" i="0" sz="1400" u="none" cap="none" strike="noStrike">
              <a:solidFill>
                <a:srgbClr val="000000"/>
              </a:solidFill>
              <a:latin typeface="Arial"/>
              <a:ea typeface="Arial"/>
              <a:cs typeface="Arial"/>
              <a:sym typeface="Arial"/>
            </a:endParaRPr>
          </a:p>
        </p:txBody>
      </p:sp>
      <p:sp>
        <p:nvSpPr>
          <p:cNvPr id="2512" name="Google Shape;2512;p87"/>
          <p:cNvSpPr txBox="1"/>
          <p:nvPr/>
        </p:nvSpPr>
        <p:spPr>
          <a:xfrm>
            <a:off x="3951287" y="3659187"/>
            <a:ext cx="635000"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Select</a:t>
            </a:r>
            <a:endParaRPr b="0" i="0" sz="1400" u="none" cap="none" strike="noStrike">
              <a:solidFill>
                <a:srgbClr val="000000"/>
              </a:solidFill>
              <a:latin typeface="Arial"/>
              <a:ea typeface="Arial"/>
              <a:cs typeface="Arial"/>
              <a:sym typeface="Arial"/>
            </a:endParaRPr>
          </a:p>
        </p:txBody>
      </p:sp>
      <p:sp>
        <p:nvSpPr>
          <p:cNvPr id="2513" name="Google Shape;2513;p87"/>
          <p:cNvSpPr txBox="1"/>
          <p:nvPr/>
        </p:nvSpPr>
        <p:spPr>
          <a:xfrm>
            <a:off x="3935412" y="3194050"/>
            <a:ext cx="666750" cy="682625"/>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4" name="Google Shape;2514;p87"/>
          <p:cNvSpPr/>
          <p:nvPr/>
        </p:nvSpPr>
        <p:spPr>
          <a:xfrm>
            <a:off x="3802062" y="3279775"/>
            <a:ext cx="128587" cy="93662"/>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15" name="Google Shape;2515;p87"/>
          <p:cNvCxnSpPr/>
          <p:nvPr/>
        </p:nvCxnSpPr>
        <p:spPr>
          <a:xfrm rot="10800000">
            <a:off x="3608387" y="3336925"/>
            <a:ext cx="217487" cy="0"/>
          </a:xfrm>
          <a:prstGeom prst="straightConnector1">
            <a:avLst/>
          </a:prstGeom>
          <a:noFill/>
          <a:ln cap="flat" cmpd="sng" w="25400">
            <a:solidFill>
              <a:srgbClr val="000000"/>
            </a:solidFill>
            <a:prstDash val="solid"/>
            <a:miter lim="800000"/>
            <a:headEnd len="sm" w="sm" type="none"/>
            <a:tailEnd len="sm" w="sm" type="none"/>
          </a:ln>
        </p:spPr>
      </p:cxnSp>
      <p:sp>
        <p:nvSpPr>
          <p:cNvPr id="2516" name="Google Shape;2516;p87"/>
          <p:cNvSpPr/>
          <p:nvPr/>
        </p:nvSpPr>
        <p:spPr>
          <a:xfrm>
            <a:off x="3802062" y="3416300"/>
            <a:ext cx="128587" cy="93662"/>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17" name="Google Shape;2517;p87"/>
          <p:cNvCxnSpPr/>
          <p:nvPr/>
        </p:nvCxnSpPr>
        <p:spPr>
          <a:xfrm rot="10800000">
            <a:off x="3608387" y="3473450"/>
            <a:ext cx="217487" cy="0"/>
          </a:xfrm>
          <a:prstGeom prst="straightConnector1">
            <a:avLst/>
          </a:prstGeom>
          <a:noFill/>
          <a:ln cap="flat" cmpd="sng" w="25400">
            <a:solidFill>
              <a:srgbClr val="000000"/>
            </a:solidFill>
            <a:prstDash val="solid"/>
            <a:miter lim="800000"/>
            <a:headEnd len="sm" w="sm" type="none"/>
            <a:tailEnd len="sm" w="sm" type="none"/>
          </a:ln>
        </p:spPr>
      </p:cxnSp>
      <p:sp>
        <p:nvSpPr>
          <p:cNvPr id="2518" name="Google Shape;2518;p87"/>
          <p:cNvSpPr/>
          <p:nvPr/>
        </p:nvSpPr>
        <p:spPr>
          <a:xfrm>
            <a:off x="3802062" y="3551237"/>
            <a:ext cx="128587" cy="95250"/>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19" name="Google Shape;2519;p87"/>
          <p:cNvCxnSpPr/>
          <p:nvPr/>
        </p:nvCxnSpPr>
        <p:spPr>
          <a:xfrm rot="10800000">
            <a:off x="3608387" y="3609975"/>
            <a:ext cx="217487" cy="0"/>
          </a:xfrm>
          <a:prstGeom prst="straightConnector1">
            <a:avLst/>
          </a:prstGeom>
          <a:noFill/>
          <a:ln cap="flat" cmpd="sng" w="25400">
            <a:solidFill>
              <a:srgbClr val="000000"/>
            </a:solidFill>
            <a:prstDash val="solid"/>
            <a:miter lim="800000"/>
            <a:headEnd len="sm" w="sm" type="none"/>
            <a:tailEnd len="sm" w="sm" type="none"/>
          </a:ln>
        </p:spPr>
      </p:cxnSp>
      <p:sp>
        <p:nvSpPr>
          <p:cNvPr id="2520" name="Google Shape;2520;p87"/>
          <p:cNvSpPr/>
          <p:nvPr/>
        </p:nvSpPr>
        <p:spPr>
          <a:xfrm>
            <a:off x="3802062" y="3698875"/>
            <a:ext cx="128587" cy="95250"/>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21" name="Google Shape;2521;p87"/>
          <p:cNvCxnSpPr/>
          <p:nvPr/>
        </p:nvCxnSpPr>
        <p:spPr>
          <a:xfrm rot="10800000">
            <a:off x="3608387" y="3757612"/>
            <a:ext cx="217487" cy="0"/>
          </a:xfrm>
          <a:prstGeom prst="straightConnector1">
            <a:avLst/>
          </a:prstGeom>
          <a:noFill/>
          <a:ln cap="flat" cmpd="sng" w="25400">
            <a:solidFill>
              <a:srgbClr val="000000"/>
            </a:solidFill>
            <a:prstDash val="solid"/>
            <a:miter lim="800000"/>
            <a:headEnd len="sm" w="sm" type="none"/>
            <a:tailEnd len="sm" w="sm" type="none"/>
          </a:ln>
        </p:spPr>
      </p:cxnSp>
      <p:sp>
        <p:nvSpPr>
          <p:cNvPr id="2522" name="Google Shape;2522;p87"/>
          <p:cNvSpPr txBox="1"/>
          <p:nvPr/>
        </p:nvSpPr>
        <p:spPr>
          <a:xfrm>
            <a:off x="3376612" y="3192462"/>
            <a:ext cx="268287"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523" name="Google Shape;2523;p87"/>
          <p:cNvSpPr txBox="1"/>
          <p:nvPr/>
        </p:nvSpPr>
        <p:spPr>
          <a:xfrm>
            <a:off x="3355975" y="3341687"/>
            <a:ext cx="225425"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524" name="Google Shape;2524;p87"/>
          <p:cNvSpPr txBox="1"/>
          <p:nvPr/>
        </p:nvSpPr>
        <p:spPr>
          <a:xfrm>
            <a:off x="3365500" y="3476625"/>
            <a:ext cx="285750"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525" name="Google Shape;2525;p87"/>
          <p:cNvSpPr txBox="1"/>
          <p:nvPr/>
        </p:nvSpPr>
        <p:spPr>
          <a:xfrm>
            <a:off x="3381375" y="3625850"/>
            <a:ext cx="27781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2526" name="Google Shape;2526;p87"/>
          <p:cNvSpPr/>
          <p:nvPr/>
        </p:nvSpPr>
        <p:spPr>
          <a:xfrm>
            <a:off x="4108450" y="3883025"/>
            <a:ext cx="104775" cy="115887"/>
          </a:xfrm>
          <a:custGeom>
            <a:rect b="b" l="l" r="r" t="t"/>
            <a:pathLst>
              <a:path extrusionOk="0" fill="none" h="21600" w="17464">
                <a:moveTo>
                  <a:pt x="17463" y="19808"/>
                </a:moveTo>
                <a:cubicBezTo>
                  <a:pt x="14746" y="20990"/>
                  <a:pt x="11815" y="21600"/>
                  <a:pt x="8852" y="21600"/>
                </a:cubicBezTo>
                <a:cubicBezTo>
                  <a:pt x="5800" y="21600"/>
                  <a:pt x="2783" y="20953"/>
                  <a:pt x="0" y="19702"/>
                </a:cubicBezTo>
              </a:path>
              <a:path extrusionOk="0" h="21600" w="17464">
                <a:moveTo>
                  <a:pt x="17463" y="19808"/>
                </a:moveTo>
                <a:cubicBezTo>
                  <a:pt x="14746" y="20990"/>
                  <a:pt x="11815" y="21600"/>
                  <a:pt x="8852" y="21600"/>
                </a:cubicBezTo>
                <a:cubicBezTo>
                  <a:pt x="5800" y="21600"/>
                  <a:pt x="2783" y="20953"/>
                  <a:pt x="0" y="19702"/>
                </a:cubicBezTo>
                <a:lnTo>
                  <a:pt x="8852" y="0"/>
                </a:lnTo>
                <a:lnTo>
                  <a:pt x="17463" y="198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27" name="Google Shape;2527;p87"/>
          <p:cNvCxnSpPr/>
          <p:nvPr/>
        </p:nvCxnSpPr>
        <p:spPr>
          <a:xfrm>
            <a:off x="4160837" y="3998912"/>
            <a:ext cx="0" cy="261937"/>
          </a:xfrm>
          <a:prstGeom prst="straightConnector1">
            <a:avLst/>
          </a:prstGeom>
          <a:noFill/>
          <a:ln cap="flat" cmpd="sng" w="25400">
            <a:solidFill>
              <a:srgbClr val="000000"/>
            </a:solidFill>
            <a:prstDash val="solid"/>
            <a:miter lim="800000"/>
            <a:headEnd len="sm" w="sm" type="none"/>
            <a:tailEnd len="sm" w="sm" type="none"/>
          </a:ln>
        </p:spPr>
      </p:cxnSp>
      <p:sp>
        <p:nvSpPr>
          <p:cNvPr id="2528" name="Google Shape;2528;p87"/>
          <p:cNvSpPr/>
          <p:nvPr/>
        </p:nvSpPr>
        <p:spPr>
          <a:xfrm>
            <a:off x="4340225" y="3883025"/>
            <a:ext cx="103187" cy="115887"/>
          </a:xfrm>
          <a:custGeom>
            <a:rect b="b" l="l" r="r" t="t"/>
            <a:pathLst>
              <a:path extrusionOk="0" fill="none" h="21600" w="17464">
                <a:moveTo>
                  <a:pt x="17463" y="19808"/>
                </a:moveTo>
                <a:cubicBezTo>
                  <a:pt x="14746" y="20990"/>
                  <a:pt x="11815" y="21600"/>
                  <a:pt x="8852" y="21600"/>
                </a:cubicBezTo>
                <a:cubicBezTo>
                  <a:pt x="5800" y="21600"/>
                  <a:pt x="2783" y="20953"/>
                  <a:pt x="0" y="19702"/>
                </a:cubicBezTo>
              </a:path>
              <a:path extrusionOk="0" h="21600" w="17464">
                <a:moveTo>
                  <a:pt x="17463" y="19808"/>
                </a:moveTo>
                <a:cubicBezTo>
                  <a:pt x="14746" y="20990"/>
                  <a:pt x="11815" y="21600"/>
                  <a:pt x="8852" y="21600"/>
                </a:cubicBezTo>
                <a:cubicBezTo>
                  <a:pt x="5800" y="21600"/>
                  <a:pt x="2783" y="20953"/>
                  <a:pt x="0" y="19702"/>
                </a:cubicBezTo>
                <a:lnTo>
                  <a:pt x="8852" y="0"/>
                </a:lnTo>
                <a:lnTo>
                  <a:pt x="17463" y="198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29" name="Google Shape;2529;p87"/>
          <p:cNvCxnSpPr/>
          <p:nvPr/>
        </p:nvCxnSpPr>
        <p:spPr>
          <a:xfrm>
            <a:off x="4391025" y="3998912"/>
            <a:ext cx="0" cy="471487"/>
          </a:xfrm>
          <a:prstGeom prst="straightConnector1">
            <a:avLst/>
          </a:prstGeom>
          <a:noFill/>
          <a:ln cap="flat" cmpd="sng" w="25400">
            <a:solidFill>
              <a:srgbClr val="000000"/>
            </a:solidFill>
            <a:prstDash val="solid"/>
            <a:miter lim="800000"/>
            <a:headEnd len="sm" w="sm" type="none"/>
            <a:tailEnd len="sm" w="sm" type="none"/>
          </a:ln>
        </p:spPr>
      </p:cxnSp>
      <p:sp>
        <p:nvSpPr>
          <p:cNvPr id="2530" name="Google Shape;2530;p87"/>
          <p:cNvSpPr/>
          <p:nvPr/>
        </p:nvSpPr>
        <p:spPr>
          <a:xfrm>
            <a:off x="3622675" y="2625725"/>
            <a:ext cx="1538287" cy="347662"/>
          </a:xfrm>
          <a:custGeom>
            <a:rect b="b" l="l" r="r" t="t"/>
            <a:pathLst>
              <a:path extrusionOk="0" h="225" w="905">
                <a:moveTo>
                  <a:pt x="0" y="0"/>
                </a:moveTo>
                <a:lnTo>
                  <a:pt x="0" y="224"/>
                </a:lnTo>
                <a:lnTo>
                  <a:pt x="904" y="224"/>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31" name="Google Shape;2531;p87"/>
          <p:cNvCxnSpPr/>
          <p:nvPr/>
        </p:nvCxnSpPr>
        <p:spPr>
          <a:xfrm>
            <a:off x="4629150" y="3548062"/>
            <a:ext cx="515937" cy="0"/>
          </a:xfrm>
          <a:prstGeom prst="straightConnector1">
            <a:avLst/>
          </a:prstGeom>
          <a:noFill/>
          <a:ln cap="flat" cmpd="sng" w="25400">
            <a:solidFill>
              <a:srgbClr val="000000"/>
            </a:solidFill>
            <a:prstDash val="solid"/>
            <a:miter lim="800000"/>
            <a:headEnd len="sm" w="sm" type="none"/>
            <a:tailEnd len="sm" w="sm" type="none"/>
          </a:ln>
        </p:spPr>
      </p:cxnSp>
      <p:sp>
        <p:nvSpPr>
          <p:cNvPr id="2532" name="Google Shape;2532;p87"/>
          <p:cNvSpPr txBox="1"/>
          <p:nvPr/>
        </p:nvSpPr>
        <p:spPr>
          <a:xfrm>
            <a:off x="4616450" y="3341687"/>
            <a:ext cx="493712" cy="2540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Test</a:t>
            </a:r>
            <a:endParaRPr b="0" i="0" sz="1400" u="none" cap="none" strike="noStrike">
              <a:solidFill>
                <a:srgbClr val="000000"/>
              </a:solidFill>
              <a:latin typeface="Arial"/>
              <a:ea typeface="Arial"/>
              <a:cs typeface="Arial"/>
              <a:sym typeface="Arial"/>
            </a:endParaRPr>
          </a:p>
        </p:txBody>
      </p:sp>
      <p:cxnSp>
        <p:nvCxnSpPr>
          <p:cNvPr id="2533" name="Google Shape;2533;p87"/>
          <p:cNvCxnSpPr/>
          <p:nvPr/>
        </p:nvCxnSpPr>
        <p:spPr>
          <a:xfrm rot="10800000">
            <a:off x="5167312" y="2959100"/>
            <a:ext cx="0" cy="595312"/>
          </a:xfrm>
          <a:prstGeom prst="straightConnector1">
            <a:avLst/>
          </a:prstGeom>
          <a:noFill/>
          <a:ln cap="flat" cmpd="sng" w="25400">
            <a:solidFill>
              <a:srgbClr val="000000"/>
            </a:solidFill>
            <a:prstDash val="solid"/>
            <a:miter lim="800000"/>
            <a:headEnd len="sm" w="sm" type="none"/>
            <a:tailEnd len="sm" w="sm" type="none"/>
          </a:ln>
        </p:spPr>
      </p:cxnSp>
      <p:sp>
        <p:nvSpPr>
          <p:cNvPr id="2534" name="Google Shape;2534;p87"/>
          <p:cNvSpPr txBox="1"/>
          <p:nvPr/>
        </p:nvSpPr>
        <p:spPr>
          <a:xfrm>
            <a:off x="4756150" y="3762375"/>
            <a:ext cx="60166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Clock</a:t>
            </a:r>
            <a:endParaRPr b="0" i="0" sz="1400" u="none" cap="none" strike="noStrike">
              <a:solidFill>
                <a:srgbClr val="000000"/>
              </a:solidFill>
              <a:latin typeface="Arial"/>
              <a:ea typeface="Arial"/>
              <a:cs typeface="Arial"/>
              <a:sym typeface="Arial"/>
            </a:endParaRPr>
          </a:p>
        </p:txBody>
      </p:sp>
      <p:cxnSp>
        <p:nvCxnSpPr>
          <p:cNvPr id="2535" name="Google Shape;2535;p87"/>
          <p:cNvCxnSpPr/>
          <p:nvPr/>
        </p:nvCxnSpPr>
        <p:spPr>
          <a:xfrm rot="10800000">
            <a:off x="5226050" y="3970337"/>
            <a:ext cx="177800" cy="0"/>
          </a:xfrm>
          <a:prstGeom prst="straightConnector1">
            <a:avLst/>
          </a:prstGeom>
          <a:noFill/>
          <a:ln cap="flat" cmpd="sng" w="25400">
            <a:solidFill>
              <a:srgbClr val="000000"/>
            </a:solidFill>
            <a:prstDash val="solid"/>
            <a:miter lim="800000"/>
            <a:headEnd len="sm" w="sm" type="none"/>
            <a:tailEnd len="sm" w="sm" type="none"/>
          </a:ln>
        </p:spPr>
      </p:cxnSp>
      <p:sp>
        <p:nvSpPr>
          <p:cNvPr id="2536" name="Google Shape;2536;p87"/>
          <p:cNvSpPr/>
          <p:nvPr/>
        </p:nvSpPr>
        <p:spPr>
          <a:xfrm>
            <a:off x="5416550" y="3889375"/>
            <a:ext cx="84137" cy="136525"/>
          </a:xfrm>
          <a:custGeom>
            <a:rect b="b" l="l" r="r" t="t"/>
            <a:pathLst>
              <a:path extrusionOk="0" h="89" w="49">
                <a:moveTo>
                  <a:pt x="0" y="0"/>
                </a:moveTo>
                <a:lnTo>
                  <a:pt x="48" y="48"/>
                </a:lnTo>
                <a:lnTo>
                  <a:pt x="0" y="88"/>
                </a:lnTo>
              </a:path>
            </a:pathLst>
          </a:custGeom>
          <a:noFill/>
          <a:ln cap="rnd"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7" name="Google Shape;2537;p87"/>
          <p:cNvSpPr/>
          <p:nvPr/>
        </p:nvSpPr>
        <p:spPr>
          <a:xfrm>
            <a:off x="5808662" y="4533900"/>
            <a:ext cx="103187" cy="117475"/>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38" name="Google Shape;2538;p87"/>
          <p:cNvCxnSpPr/>
          <p:nvPr/>
        </p:nvCxnSpPr>
        <p:spPr>
          <a:xfrm>
            <a:off x="5859462" y="4111625"/>
            <a:ext cx="0" cy="433387"/>
          </a:xfrm>
          <a:prstGeom prst="straightConnector1">
            <a:avLst/>
          </a:prstGeom>
          <a:noFill/>
          <a:ln cap="flat" cmpd="sng" w="25400">
            <a:solidFill>
              <a:srgbClr val="000000"/>
            </a:solidFill>
            <a:prstDash val="solid"/>
            <a:miter lim="800000"/>
            <a:headEnd len="sm" w="sm" type="none"/>
            <a:tailEnd len="sm" w="sm" type="none"/>
          </a:ln>
        </p:spPr>
      </p:cxnSp>
      <p:cxnSp>
        <p:nvCxnSpPr>
          <p:cNvPr id="2539" name="Google Shape;2539;p87"/>
          <p:cNvCxnSpPr/>
          <p:nvPr/>
        </p:nvCxnSpPr>
        <p:spPr>
          <a:xfrm>
            <a:off x="5865812" y="4316412"/>
            <a:ext cx="925512" cy="0"/>
          </a:xfrm>
          <a:prstGeom prst="straightConnector1">
            <a:avLst/>
          </a:prstGeom>
          <a:noFill/>
          <a:ln cap="flat" cmpd="sng" w="25400">
            <a:solidFill>
              <a:srgbClr val="000000"/>
            </a:solidFill>
            <a:prstDash val="solid"/>
            <a:miter lim="800000"/>
            <a:headEnd len="sm" w="sm" type="none"/>
            <a:tailEnd len="sm" w="sm" type="none"/>
          </a:ln>
        </p:spPr>
      </p:cxnSp>
      <p:sp>
        <p:nvSpPr>
          <p:cNvPr id="2540" name="Google Shape;2540;p87"/>
          <p:cNvSpPr/>
          <p:nvPr/>
        </p:nvSpPr>
        <p:spPr>
          <a:xfrm>
            <a:off x="6732587" y="3386137"/>
            <a:ext cx="104775" cy="119062"/>
          </a:xfrm>
          <a:custGeom>
            <a:rect b="b" l="l" r="r" t="t"/>
            <a:pathLst>
              <a:path extrusionOk="0" fill="none" h="21600" w="17464">
                <a:moveTo>
                  <a:pt x="17463" y="19808"/>
                </a:moveTo>
                <a:cubicBezTo>
                  <a:pt x="14746" y="20990"/>
                  <a:pt x="11815" y="21600"/>
                  <a:pt x="8852" y="21600"/>
                </a:cubicBezTo>
                <a:cubicBezTo>
                  <a:pt x="5800" y="21600"/>
                  <a:pt x="2783" y="20953"/>
                  <a:pt x="0" y="19702"/>
                </a:cubicBezTo>
              </a:path>
              <a:path extrusionOk="0" h="21600" w="17464">
                <a:moveTo>
                  <a:pt x="17463" y="19808"/>
                </a:moveTo>
                <a:cubicBezTo>
                  <a:pt x="14746" y="20990"/>
                  <a:pt x="11815" y="21600"/>
                  <a:pt x="8852" y="21600"/>
                </a:cubicBezTo>
                <a:cubicBezTo>
                  <a:pt x="5800" y="21600"/>
                  <a:pt x="2783" y="20953"/>
                  <a:pt x="0" y="19702"/>
                </a:cubicBezTo>
                <a:lnTo>
                  <a:pt x="8852" y="0"/>
                </a:lnTo>
                <a:lnTo>
                  <a:pt x="17463" y="198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41" name="Google Shape;2541;p87"/>
          <p:cNvCxnSpPr/>
          <p:nvPr/>
        </p:nvCxnSpPr>
        <p:spPr>
          <a:xfrm rot="10800000">
            <a:off x="6783387" y="3479800"/>
            <a:ext cx="0" cy="841375"/>
          </a:xfrm>
          <a:prstGeom prst="straightConnector1">
            <a:avLst/>
          </a:prstGeom>
          <a:noFill/>
          <a:ln cap="flat" cmpd="sng" w="25400">
            <a:solidFill>
              <a:srgbClr val="000000"/>
            </a:solidFill>
            <a:prstDash val="solid"/>
            <a:miter lim="800000"/>
            <a:headEnd len="sm" w="sm" type="none"/>
            <a:tailEnd len="sm" w="sm" type="none"/>
          </a:ln>
        </p:spPr>
      </p:cxnSp>
      <p:cxnSp>
        <p:nvCxnSpPr>
          <p:cNvPr id="2542" name="Google Shape;2542;p87"/>
          <p:cNvCxnSpPr/>
          <p:nvPr/>
        </p:nvCxnSpPr>
        <p:spPr>
          <a:xfrm>
            <a:off x="3306762" y="2427287"/>
            <a:ext cx="0" cy="3951287"/>
          </a:xfrm>
          <a:prstGeom prst="straightConnector1">
            <a:avLst/>
          </a:prstGeom>
          <a:noFill/>
          <a:ln cap="flat" cmpd="sng" w="25400">
            <a:solidFill>
              <a:srgbClr val="000000"/>
            </a:solidFill>
            <a:prstDash val="solid"/>
            <a:miter lim="800000"/>
            <a:headEnd len="sm" w="sm" type="none"/>
            <a:tailEnd len="sm" w="sm" type="none"/>
          </a:ln>
        </p:spPr>
      </p:cxnSp>
      <p:cxnSp>
        <p:nvCxnSpPr>
          <p:cNvPr id="2543" name="Google Shape;2543;p87"/>
          <p:cNvCxnSpPr/>
          <p:nvPr/>
        </p:nvCxnSpPr>
        <p:spPr>
          <a:xfrm>
            <a:off x="3076575" y="2217737"/>
            <a:ext cx="0" cy="4379912"/>
          </a:xfrm>
          <a:prstGeom prst="straightConnector1">
            <a:avLst/>
          </a:prstGeom>
          <a:noFill/>
          <a:ln cap="flat" cmpd="sng" w="25400">
            <a:solidFill>
              <a:srgbClr val="000000"/>
            </a:solidFill>
            <a:prstDash val="solid"/>
            <a:miter lim="800000"/>
            <a:headEnd len="sm" w="sm" type="none"/>
            <a:tailEnd len="sm" w="sm" type="none"/>
          </a:ln>
        </p:spPr>
      </p:cxnSp>
      <p:cxnSp>
        <p:nvCxnSpPr>
          <p:cNvPr id="2544" name="Google Shape;2544;p87"/>
          <p:cNvCxnSpPr/>
          <p:nvPr/>
        </p:nvCxnSpPr>
        <p:spPr>
          <a:xfrm>
            <a:off x="3548062" y="4248150"/>
            <a:ext cx="0" cy="1911350"/>
          </a:xfrm>
          <a:prstGeom prst="straightConnector1">
            <a:avLst/>
          </a:prstGeom>
          <a:noFill/>
          <a:ln cap="flat" cmpd="sng" w="25400">
            <a:solidFill>
              <a:srgbClr val="000000"/>
            </a:solidFill>
            <a:prstDash val="solid"/>
            <a:miter lim="800000"/>
            <a:headEnd len="sm" w="sm" type="none"/>
            <a:tailEnd len="sm" w="sm" type="none"/>
          </a:ln>
        </p:spPr>
      </p:cxnSp>
      <p:cxnSp>
        <p:nvCxnSpPr>
          <p:cNvPr id="2545" name="Google Shape;2545;p87"/>
          <p:cNvCxnSpPr/>
          <p:nvPr/>
        </p:nvCxnSpPr>
        <p:spPr>
          <a:xfrm>
            <a:off x="3779837" y="4457700"/>
            <a:ext cx="0" cy="1490662"/>
          </a:xfrm>
          <a:prstGeom prst="straightConnector1">
            <a:avLst/>
          </a:prstGeom>
          <a:noFill/>
          <a:ln cap="flat" cmpd="sng" w="25400">
            <a:solidFill>
              <a:srgbClr val="000000"/>
            </a:solidFill>
            <a:prstDash val="solid"/>
            <a:miter lim="800000"/>
            <a:headEnd len="sm" w="sm" type="none"/>
            <a:tailEnd len="sm" w="sm" type="none"/>
          </a:ln>
        </p:spPr>
      </p:cxnSp>
      <p:cxnSp>
        <p:nvCxnSpPr>
          <p:cNvPr id="2546" name="Google Shape;2546;p87"/>
          <p:cNvCxnSpPr/>
          <p:nvPr/>
        </p:nvCxnSpPr>
        <p:spPr>
          <a:xfrm>
            <a:off x="3535362" y="4240212"/>
            <a:ext cx="650875" cy="0"/>
          </a:xfrm>
          <a:prstGeom prst="straightConnector1">
            <a:avLst/>
          </a:prstGeom>
          <a:noFill/>
          <a:ln cap="flat" cmpd="sng" w="25400">
            <a:solidFill>
              <a:srgbClr val="000000"/>
            </a:solidFill>
            <a:prstDash val="solid"/>
            <a:miter lim="800000"/>
            <a:headEnd len="sm" w="sm" type="none"/>
            <a:tailEnd len="sm" w="sm" type="none"/>
          </a:ln>
        </p:spPr>
      </p:cxnSp>
      <p:cxnSp>
        <p:nvCxnSpPr>
          <p:cNvPr id="2547" name="Google Shape;2547;p87"/>
          <p:cNvCxnSpPr/>
          <p:nvPr/>
        </p:nvCxnSpPr>
        <p:spPr>
          <a:xfrm>
            <a:off x="3786187" y="4452937"/>
            <a:ext cx="623887" cy="0"/>
          </a:xfrm>
          <a:prstGeom prst="straightConnector1">
            <a:avLst/>
          </a:prstGeom>
          <a:noFill/>
          <a:ln cap="flat" cmpd="sng" w="25400">
            <a:solidFill>
              <a:srgbClr val="000000"/>
            </a:solidFill>
            <a:prstDash val="solid"/>
            <a:miter lim="800000"/>
            <a:headEnd len="sm" w="sm" type="none"/>
            <a:tailEnd len="sm" w="sm" type="none"/>
          </a:ln>
        </p:spPr>
      </p:cxnSp>
      <p:sp>
        <p:nvSpPr>
          <p:cNvPr id="2548" name="Google Shape;2548;p87"/>
          <p:cNvSpPr txBox="1"/>
          <p:nvPr/>
        </p:nvSpPr>
        <p:spPr>
          <a:xfrm>
            <a:off x="4098925" y="4670425"/>
            <a:ext cx="3738562" cy="752475"/>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9" name="Google Shape;2549;p87"/>
          <p:cNvSpPr txBox="1"/>
          <p:nvPr/>
        </p:nvSpPr>
        <p:spPr>
          <a:xfrm>
            <a:off x="5226050" y="4875212"/>
            <a:ext cx="137001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Control memory</a:t>
            </a:r>
            <a:endParaRPr b="0" i="0" sz="1400" u="none" cap="none" strike="noStrike">
              <a:solidFill>
                <a:srgbClr val="000000"/>
              </a:solidFill>
              <a:latin typeface="Arial"/>
              <a:ea typeface="Arial"/>
              <a:cs typeface="Arial"/>
              <a:sym typeface="Arial"/>
            </a:endParaRPr>
          </a:p>
        </p:txBody>
      </p:sp>
      <p:sp>
        <p:nvSpPr>
          <p:cNvPr id="2550" name="Google Shape;2550;p87"/>
          <p:cNvSpPr txBox="1"/>
          <p:nvPr/>
        </p:nvSpPr>
        <p:spPr>
          <a:xfrm>
            <a:off x="4243387" y="5207000"/>
            <a:ext cx="866775"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Microops</a:t>
            </a:r>
            <a:endParaRPr b="0" i="0" sz="1400" u="none" cap="none" strike="noStrike">
              <a:solidFill>
                <a:srgbClr val="000000"/>
              </a:solidFill>
              <a:latin typeface="Arial"/>
              <a:ea typeface="Arial"/>
              <a:cs typeface="Arial"/>
              <a:sym typeface="Arial"/>
            </a:endParaRPr>
          </a:p>
        </p:txBody>
      </p:sp>
      <p:sp>
        <p:nvSpPr>
          <p:cNvPr id="2551" name="Google Shape;2551;p87"/>
          <p:cNvSpPr txBox="1"/>
          <p:nvPr/>
        </p:nvSpPr>
        <p:spPr>
          <a:xfrm>
            <a:off x="5386387" y="5207000"/>
            <a:ext cx="403225"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CD</a:t>
            </a:r>
            <a:endParaRPr b="0" i="0" sz="1400" u="none" cap="none" strike="noStrike">
              <a:solidFill>
                <a:srgbClr val="000000"/>
              </a:solidFill>
              <a:latin typeface="Arial"/>
              <a:ea typeface="Arial"/>
              <a:cs typeface="Arial"/>
              <a:sym typeface="Arial"/>
            </a:endParaRPr>
          </a:p>
        </p:txBody>
      </p:sp>
      <p:sp>
        <p:nvSpPr>
          <p:cNvPr id="2552" name="Google Shape;2552;p87"/>
          <p:cNvSpPr txBox="1"/>
          <p:nvPr/>
        </p:nvSpPr>
        <p:spPr>
          <a:xfrm>
            <a:off x="6161087" y="5207000"/>
            <a:ext cx="403225"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BR</a:t>
            </a:r>
            <a:endParaRPr b="0" i="0" sz="1400" u="none" cap="none" strike="noStrike">
              <a:solidFill>
                <a:srgbClr val="000000"/>
              </a:solidFill>
              <a:latin typeface="Arial"/>
              <a:ea typeface="Arial"/>
              <a:cs typeface="Arial"/>
              <a:sym typeface="Arial"/>
            </a:endParaRPr>
          </a:p>
        </p:txBody>
      </p:sp>
      <p:sp>
        <p:nvSpPr>
          <p:cNvPr id="2553" name="Google Shape;2553;p87"/>
          <p:cNvSpPr txBox="1"/>
          <p:nvPr/>
        </p:nvSpPr>
        <p:spPr>
          <a:xfrm>
            <a:off x="7013575" y="5207000"/>
            <a:ext cx="403225"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AD</a:t>
            </a:r>
            <a:endParaRPr b="0" i="0" sz="1400" u="none" cap="none" strike="noStrike">
              <a:solidFill>
                <a:srgbClr val="000000"/>
              </a:solidFill>
              <a:latin typeface="Arial"/>
              <a:ea typeface="Arial"/>
              <a:cs typeface="Arial"/>
              <a:sym typeface="Arial"/>
            </a:endParaRPr>
          </a:p>
        </p:txBody>
      </p:sp>
      <p:sp>
        <p:nvSpPr>
          <p:cNvPr id="2554" name="Google Shape;2554;p87"/>
          <p:cNvSpPr/>
          <p:nvPr/>
        </p:nvSpPr>
        <p:spPr>
          <a:xfrm>
            <a:off x="4965700" y="5661025"/>
            <a:ext cx="103187" cy="117475"/>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5" name="Google Shape;2555;p87"/>
          <p:cNvSpPr/>
          <p:nvPr/>
        </p:nvSpPr>
        <p:spPr>
          <a:xfrm>
            <a:off x="6881812" y="5661025"/>
            <a:ext cx="103187" cy="117475"/>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56" name="Google Shape;2556;p87"/>
          <p:cNvCxnSpPr/>
          <p:nvPr/>
        </p:nvCxnSpPr>
        <p:spPr>
          <a:xfrm>
            <a:off x="6924675" y="5438775"/>
            <a:ext cx="0" cy="242887"/>
          </a:xfrm>
          <a:prstGeom prst="straightConnector1">
            <a:avLst/>
          </a:prstGeom>
          <a:noFill/>
          <a:ln cap="flat" cmpd="sng" w="25400">
            <a:solidFill>
              <a:srgbClr val="000000"/>
            </a:solidFill>
            <a:prstDash val="solid"/>
            <a:miter lim="800000"/>
            <a:headEnd len="sm" w="sm" type="none"/>
            <a:tailEnd len="sm" w="sm" type="none"/>
          </a:ln>
        </p:spPr>
      </p:cxnSp>
      <p:cxnSp>
        <p:nvCxnSpPr>
          <p:cNvPr id="2557" name="Google Shape;2557;p87"/>
          <p:cNvCxnSpPr/>
          <p:nvPr/>
        </p:nvCxnSpPr>
        <p:spPr>
          <a:xfrm>
            <a:off x="6551612" y="5438775"/>
            <a:ext cx="0" cy="1158875"/>
          </a:xfrm>
          <a:prstGeom prst="straightConnector1">
            <a:avLst/>
          </a:prstGeom>
          <a:noFill/>
          <a:ln cap="flat" cmpd="sng" w="25400">
            <a:solidFill>
              <a:srgbClr val="000000"/>
            </a:solidFill>
            <a:prstDash val="solid"/>
            <a:miter lim="800000"/>
            <a:headEnd len="sm" w="sm" type="none"/>
            <a:tailEnd len="sm" w="sm" type="none"/>
          </a:ln>
        </p:spPr>
      </p:cxnSp>
      <p:cxnSp>
        <p:nvCxnSpPr>
          <p:cNvPr id="2558" name="Google Shape;2558;p87"/>
          <p:cNvCxnSpPr/>
          <p:nvPr/>
        </p:nvCxnSpPr>
        <p:spPr>
          <a:xfrm>
            <a:off x="6162675" y="5429250"/>
            <a:ext cx="0" cy="958850"/>
          </a:xfrm>
          <a:prstGeom prst="straightConnector1">
            <a:avLst/>
          </a:prstGeom>
          <a:noFill/>
          <a:ln cap="flat" cmpd="sng" w="25400">
            <a:solidFill>
              <a:srgbClr val="000000"/>
            </a:solidFill>
            <a:prstDash val="solid"/>
            <a:miter lim="800000"/>
            <a:headEnd len="sm" w="sm" type="none"/>
            <a:tailEnd len="sm" w="sm" type="none"/>
          </a:ln>
        </p:spPr>
      </p:cxnSp>
      <p:sp>
        <p:nvSpPr>
          <p:cNvPr id="2559" name="Google Shape;2559;p87"/>
          <p:cNvSpPr/>
          <p:nvPr/>
        </p:nvSpPr>
        <p:spPr>
          <a:xfrm>
            <a:off x="7575550" y="5661025"/>
            <a:ext cx="103187" cy="117475"/>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0" name="Google Shape;2560;p87"/>
          <p:cNvSpPr/>
          <p:nvPr/>
        </p:nvSpPr>
        <p:spPr>
          <a:xfrm>
            <a:off x="4271962" y="5661025"/>
            <a:ext cx="104775" cy="117475"/>
          </a:xfrm>
          <a:custGeom>
            <a:rect b="b" l="l" r="r" t="t"/>
            <a:pathLst>
              <a:path extrusionOk="0" fill="none" h="21600" w="17255">
                <a:moveTo>
                  <a:pt x="-1" y="1849"/>
                </a:moveTo>
                <a:cubicBezTo>
                  <a:pt x="2754" y="630"/>
                  <a:pt x="5733" y="0"/>
                  <a:pt x="8746" y="0"/>
                </a:cubicBezTo>
                <a:cubicBezTo>
                  <a:pt x="11671" y="0"/>
                  <a:pt x="14566" y="594"/>
                  <a:pt x="17254" y="1746"/>
                </a:cubicBezTo>
              </a:path>
              <a:path extrusionOk="0" h="21600" w="17255">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61" name="Google Shape;2561;p87"/>
          <p:cNvCxnSpPr/>
          <p:nvPr/>
        </p:nvCxnSpPr>
        <p:spPr>
          <a:xfrm>
            <a:off x="4322762" y="5429250"/>
            <a:ext cx="0" cy="242887"/>
          </a:xfrm>
          <a:prstGeom prst="straightConnector1">
            <a:avLst/>
          </a:prstGeom>
          <a:noFill/>
          <a:ln cap="flat" cmpd="sng" w="25400">
            <a:solidFill>
              <a:srgbClr val="000000"/>
            </a:solidFill>
            <a:prstDash val="solid"/>
            <a:miter lim="800000"/>
            <a:headEnd len="sm" w="sm" type="none"/>
            <a:tailEnd len="sm" w="sm" type="none"/>
          </a:ln>
        </p:spPr>
      </p:cxnSp>
      <p:cxnSp>
        <p:nvCxnSpPr>
          <p:cNvPr id="2562" name="Google Shape;2562;p87"/>
          <p:cNvCxnSpPr/>
          <p:nvPr/>
        </p:nvCxnSpPr>
        <p:spPr>
          <a:xfrm rot="10800000">
            <a:off x="3778250" y="5937250"/>
            <a:ext cx="1625600" cy="0"/>
          </a:xfrm>
          <a:prstGeom prst="straightConnector1">
            <a:avLst/>
          </a:prstGeom>
          <a:noFill/>
          <a:ln cap="flat" cmpd="sng" w="25400">
            <a:solidFill>
              <a:srgbClr val="000000"/>
            </a:solidFill>
            <a:prstDash val="solid"/>
            <a:miter lim="800000"/>
            <a:headEnd len="sm" w="sm" type="none"/>
            <a:tailEnd len="sm" w="sm" type="none"/>
          </a:ln>
        </p:spPr>
      </p:cxnSp>
      <p:cxnSp>
        <p:nvCxnSpPr>
          <p:cNvPr id="2563" name="Google Shape;2563;p87"/>
          <p:cNvCxnSpPr/>
          <p:nvPr/>
        </p:nvCxnSpPr>
        <p:spPr>
          <a:xfrm>
            <a:off x="3554412" y="6148387"/>
            <a:ext cx="2201862" cy="0"/>
          </a:xfrm>
          <a:prstGeom prst="straightConnector1">
            <a:avLst/>
          </a:prstGeom>
          <a:noFill/>
          <a:ln cap="flat" cmpd="sng" w="25400">
            <a:solidFill>
              <a:srgbClr val="000000"/>
            </a:solidFill>
            <a:prstDash val="solid"/>
            <a:miter lim="800000"/>
            <a:headEnd len="sm" w="sm" type="none"/>
            <a:tailEnd len="sm" w="sm" type="none"/>
          </a:ln>
        </p:spPr>
      </p:cxnSp>
      <p:cxnSp>
        <p:nvCxnSpPr>
          <p:cNvPr id="2564" name="Google Shape;2564;p87"/>
          <p:cNvCxnSpPr/>
          <p:nvPr/>
        </p:nvCxnSpPr>
        <p:spPr>
          <a:xfrm>
            <a:off x="3324225" y="6361112"/>
            <a:ext cx="2827337" cy="0"/>
          </a:xfrm>
          <a:prstGeom prst="straightConnector1">
            <a:avLst/>
          </a:prstGeom>
          <a:noFill/>
          <a:ln cap="flat" cmpd="sng" w="25400">
            <a:solidFill>
              <a:srgbClr val="000000"/>
            </a:solidFill>
            <a:prstDash val="solid"/>
            <a:miter lim="800000"/>
            <a:headEnd len="sm" w="sm" type="none"/>
            <a:tailEnd len="sm" w="sm" type="none"/>
          </a:ln>
        </p:spPr>
      </p:cxnSp>
      <p:cxnSp>
        <p:nvCxnSpPr>
          <p:cNvPr id="2565" name="Google Shape;2565;p87"/>
          <p:cNvCxnSpPr/>
          <p:nvPr/>
        </p:nvCxnSpPr>
        <p:spPr>
          <a:xfrm>
            <a:off x="3092450" y="6570662"/>
            <a:ext cx="3459162" cy="0"/>
          </a:xfrm>
          <a:prstGeom prst="straightConnector1">
            <a:avLst/>
          </a:prstGeom>
          <a:noFill/>
          <a:ln cap="flat" cmpd="sng" w="25400">
            <a:solidFill>
              <a:srgbClr val="000000"/>
            </a:solidFill>
            <a:prstDash val="solid"/>
            <a:miter lim="800000"/>
            <a:headEnd len="sm" w="sm" type="none"/>
            <a:tailEnd len="sm" w="sm" type="none"/>
          </a:ln>
        </p:spPr>
      </p:cxnSp>
      <p:cxnSp>
        <p:nvCxnSpPr>
          <p:cNvPr id="2566" name="Google Shape;2566;p87"/>
          <p:cNvCxnSpPr/>
          <p:nvPr/>
        </p:nvCxnSpPr>
        <p:spPr>
          <a:xfrm rot="10800000">
            <a:off x="7307262" y="6148387"/>
            <a:ext cx="1182687" cy="0"/>
          </a:xfrm>
          <a:prstGeom prst="straightConnector1">
            <a:avLst/>
          </a:prstGeom>
          <a:noFill/>
          <a:ln cap="flat" cmpd="sng" w="25400">
            <a:solidFill>
              <a:srgbClr val="000000"/>
            </a:solidFill>
            <a:prstDash val="solid"/>
            <a:miter lim="800000"/>
            <a:headEnd len="sm" w="sm" type="none"/>
            <a:tailEnd len="sm" w="sm" type="none"/>
          </a:ln>
        </p:spPr>
      </p:cxnSp>
      <p:cxnSp>
        <p:nvCxnSpPr>
          <p:cNvPr id="2567" name="Google Shape;2567;p87"/>
          <p:cNvCxnSpPr/>
          <p:nvPr/>
        </p:nvCxnSpPr>
        <p:spPr>
          <a:xfrm>
            <a:off x="7318375" y="5768975"/>
            <a:ext cx="0" cy="400050"/>
          </a:xfrm>
          <a:prstGeom prst="straightConnector1">
            <a:avLst/>
          </a:prstGeom>
          <a:noFill/>
          <a:ln cap="flat" cmpd="sng" w="25400">
            <a:solidFill>
              <a:srgbClr val="000000"/>
            </a:solidFill>
            <a:prstDash val="solid"/>
            <a:miter lim="800000"/>
            <a:headEnd len="sm" w="sm" type="none"/>
            <a:tailEnd len="sm" w="sm" type="none"/>
          </a:ln>
        </p:spPr>
      </p:cxnSp>
      <p:sp>
        <p:nvSpPr>
          <p:cNvPr id="2568" name="Google Shape;2568;p87"/>
          <p:cNvSpPr txBox="1"/>
          <p:nvPr/>
        </p:nvSpPr>
        <p:spPr>
          <a:xfrm>
            <a:off x="4757737" y="1992312"/>
            <a:ext cx="277812" cy="25558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2569" name="Google Shape;2569;p87"/>
          <p:cNvSpPr txBox="1"/>
          <p:nvPr/>
        </p:nvSpPr>
        <p:spPr>
          <a:xfrm>
            <a:off x="3895725" y="2309812"/>
            <a:ext cx="280987" cy="422275"/>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a:t>
            </a:r>
            <a:r>
              <a:rPr b="1" baseline="-25000"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570" name="Google Shape;2570;p87"/>
          <p:cNvSpPr txBox="1"/>
          <p:nvPr/>
        </p:nvSpPr>
        <p:spPr>
          <a:xfrm>
            <a:off x="5335587" y="2489200"/>
            <a:ext cx="349250" cy="2540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a:t>
            </a:r>
            <a:r>
              <a:rPr b="1" baseline="-25000"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2571" name="Google Shape;2571;p87"/>
          <p:cNvCxnSpPr/>
          <p:nvPr/>
        </p:nvCxnSpPr>
        <p:spPr>
          <a:xfrm>
            <a:off x="7629525" y="5438775"/>
            <a:ext cx="0" cy="242887"/>
          </a:xfrm>
          <a:prstGeom prst="straightConnector1">
            <a:avLst/>
          </a:prstGeom>
          <a:noFill/>
          <a:ln cap="flat" cmpd="sng" w="25400">
            <a:solidFill>
              <a:srgbClr val="000000"/>
            </a:solidFill>
            <a:prstDash val="solid"/>
            <a:miter lim="800000"/>
            <a:headEnd len="sm" w="sm" type="none"/>
            <a:tailEnd len="sm" w="sm" type="none"/>
          </a:ln>
        </p:spPr>
      </p:cxnSp>
      <p:cxnSp>
        <p:nvCxnSpPr>
          <p:cNvPr id="2572" name="Google Shape;2572;p87"/>
          <p:cNvCxnSpPr/>
          <p:nvPr/>
        </p:nvCxnSpPr>
        <p:spPr>
          <a:xfrm rot="10800000">
            <a:off x="6783387" y="5767387"/>
            <a:ext cx="1020762" cy="0"/>
          </a:xfrm>
          <a:prstGeom prst="straightConnector1">
            <a:avLst/>
          </a:prstGeom>
          <a:noFill/>
          <a:ln cap="flat" cmpd="sng" w="25400">
            <a:solidFill>
              <a:srgbClr val="000000"/>
            </a:solidFill>
            <a:prstDash val="solid"/>
            <a:miter lim="800000"/>
            <a:headEnd len="sm" w="sm" type="none"/>
            <a:tailEnd len="sm" w="sm" type="none"/>
          </a:ln>
        </p:spPr>
      </p:cxnSp>
      <p:cxnSp>
        <p:nvCxnSpPr>
          <p:cNvPr id="2573" name="Google Shape;2573;p87"/>
          <p:cNvCxnSpPr/>
          <p:nvPr/>
        </p:nvCxnSpPr>
        <p:spPr>
          <a:xfrm rot="10800000">
            <a:off x="5784850" y="1781175"/>
            <a:ext cx="0" cy="271462"/>
          </a:xfrm>
          <a:prstGeom prst="straightConnector1">
            <a:avLst/>
          </a:prstGeom>
          <a:noFill/>
          <a:ln cap="flat" cmpd="sng" w="25400">
            <a:solidFill>
              <a:srgbClr val="000000"/>
            </a:solidFill>
            <a:prstDash val="solid"/>
            <a:miter lim="800000"/>
            <a:headEnd len="sm" w="sm" type="none"/>
            <a:tailEnd len="sm" w="sm" type="none"/>
          </a:ln>
        </p:spPr>
      </p:cxnSp>
      <p:cxnSp>
        <p:nvCxnSpPr>
          <p:cNvPr id="2574" name="Google Shape;2574;p87"/>
          <p:cNvCxnSpPr/>
          <p:nvPr/>
        </p:nvCxnSpPr>
        <p:spPr>
          <a:xfrm>
            <a:off x="5008562" y="5429250"/>
            <a:ext cx="0" cy="242887"/>
          </a:xfrm>
          <a:prstGeom prst="straightConnector1">
            <a:avLst/>
          </a:prstGeom>
          <a:noFill/>
          <a:ln cap="flat" cmpd="sng" w="25400">
            <a:solidFill>
              <a:srgbClr val="000000"/>
            </a:solidFill>
            <a:prstDash val="solid"/>
            <a:miter lim="800000"/>
            <a:headEnd len="sm" w="sm" type="none"/>
            <a:tailEnd len="sm" w="sm" type="none"/>
          </a:ln>
        </p:spPr>
      </p:cxnSp>
      <p:cxnSp>
        <p:nvCxnSpPr>
          <p:cNvPr id="2575" name="Google Shape;2575;p87"/>
          <p:cNvCxnSpPr/>
          <p:nvPr/>
        </p:nvCxnSpPr>
        <p:spPr>
          <a:xfrm>
            <a:off x="5762625" y="5429250"/>
            <a:ext cx="0" cy="730250"/>
          </a:xfrm>
          <a:prstGeom prst="straightConnector1">
            <a:avLst/>
          </a:prstGeom>
          <a:noFill/>
          <a:ln cap="flat" cmpd="sng" w="25400">
            <a:solidFill>
              <a:srgbClr val="000000"/>
            </a:solidFill>
            <a:prstDash val="solid"/>
            <a:miter lim="800000"/>
            <a:headEnd len="sm" w="sm" type="none"/>
            <a:tailEnd len="sm" w="sm" type="none"/>
          </a:ln>
        </p:spPr>
      </p:cxnSp>
      <p:cxnSp>
        <p:nvCxnSpPr>
          <p:cNvPr id="2576" name="Google Shape;2576;p87"/>
          <p:cNvCxnSpPr/>
          <p:nvPr/>
        </p:nvCxnSpPr>
        <p:spPr>
          <a:xfrm>
            <a:off x="5400675" y="5410200"/>
            <a:ext cx="0" cy="549275"/>
          </a:xfrm>
          <a:prstGeom prst="straightConnector1">
            <a:avLst/>
          </a:prstGeom>
          <a:noFill/>
          <a:ln cap="flat" cmpd="sng" w="25400">
            <a:solidFill>
              <a:srgbClr val="000000"/>
            </a:solidFill>
            <a:prstDash val="solid"/>
            <a:miter lim="800000"/>
            <a:headEnd len="sm" w="sm" type="none"/>
            <a:tailEnd len="sm" w="sm" type="none"/>
          </a:ln>
        </p:spPr>
      </p:cxnSp>
      <p:sp>
        <p:nvSpPr>
          <p:cNvPr id="2577" name="Google Shape;2577;p87"/>
          <p:cNvSpPr txBox="1"/>
          <p:nvPr/>
        </p:nvSpPr>
        <p:spPr>
          <a:xfrm>
            <a:off x="7062787" y="5373687"/>
            <a:ext cx="469900" cy="328612"/>
          </a:xfrm>
          <a:prstGeom prst="rect">
            <a:avLst/>
          </a:prstGeom>
          <a:noFill/>
          <a:ln>
            <a:noFill/>
          </a:ln>
        </p:spPr>
        <p:txBody>
          <a:bodyPr anchorCtr="0" anchor="t" bIns="45700" lIns="91425" spcFirstLastPara="1" rIns="91425" wrap="square" tIns="45700">
            <a:spAutoFit/>
          </a:bodyPr>
          <a:lstStyle/>
          <a:p>
            <a:pPr indent="0" lvl="0" marL="0" marR="0" rtl="0" algn="l">
              <a:lnSpc>
                <a:spcPct val="97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p:txBody>
      </p:sp>
      <p:sp>
        <p:nvSpPr>
          <p:cNvPr id="2578" name="Google Shape;2578;p87"/>
          <p:cNvSpPr txBox="1"/>
          <p:nvPr/>
        </p:nvSpPr>
        <p:spPr>
          <a:xfrm>
            <a:off x="4443412" y="5364162"/>
            <a:ext cx="469900" cy="328612"/>
          </a:xfrm>
          <a:prstGeom prst="rect">
            <a:avLst/>
          </a:prstGeom>
          <a:noFill/>
          <a:ln>
            <a:noFill/>
          </a:ln>
        </p:spPr>
        <p:txBody>
          <a:bodyPr anchorCtr="0" anchor="t" bIns="45700" lIns="91425" spcFirstLastPara="1" rIns="91425" wrap="square" tIns="45700">
            <a:spAutoFit/>
          </a:bodyPr>
          <a:lstStyle/>
          <a:p>
            <a:pPr indent="0" lvl="0" marL="0" marR="0" rtl="0" algn="l">
              <a:lnSpc>
                <a:spcPct val="97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p:txBody>
      </p:sp>
      <p:pic>
        <p:nvPicPr>
          <p:cNvPr descr="pngfind.com-kingpin-png-4152286 (1).png" id="2579" name="Google Shape;2579;p87"/>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3" name="Shape 2583"/>
        <p:cNvGrpSpPr/>
        <p:nvPr/>
      </p:nvGrpSpPr>
      <p:grpSpPr>
        <a:xfrm>
          <a:off x="0" y="0"/>
          <a:ext cx="0" cy="0"/>
          <a:chOff x="0" y="0"/>
          <a:chExt cx="0" cy="0"/>
        </a:xfrm>
      </p:grpSpPr>
      <p:sp>
        <p:nvSpPr>
          <p:cNvPr id="2584" name="Google Shape;2584;p8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585" name="Google Shape;2585;p88"/>
          <p:cNvSpPr txBox="1"/>
          <p:nvPr>
            <p:ph type="title"/>
          </p:nvPr>
        </p:nvSpPr>
        <p:spPr>
          <a:xfrm>
            <a:off x="2590800" y="534987"/>
            <a:ext cx="7772400" cy="8159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400"/>
              <a:buFont typeface="Calibri"/>
              <a:buNone/>
            </a:pPr>
            <a:r>
              <a:rPr b="0" i="0" lang="en-US" sz="3400" u="none">
                <a:solidFill>
                  <a:schemeClr val="dk1"/>
                </a:solidFill>
                <a:latin typeface="Calibri"/>
                <a:ea typeface="Calibri"/>
                <a:cs typeface="Calibri"/>
                <a:sym typeface="Calibri"/>
              </a:rPr>
              <a:t>Input Logic for Microprogram Sequencer</a:t>
            </a:r>
            <a:endParaRPr/>
          </a:p>
        </p:txBody>
      </p:sp>
      <p:grpSp>
        <p:nvGrpSpPr>
          <p:cNvPr id="2586" name="Google Shape;2586;p88"/>
          <p:cNvGrpSpPr/>
          <p:nvPr/>
        </p:nvGrpSpPr>
        <p:grpSpPr>
          <a:xfrm>
            <a:off x="2786062" y="1671637"/>
            <a:ext cx="6738937" cy="4600575"/>
            <a:chOff x="795" y="1053"/>
            <a:chExt cx="4245" cy="2898"/>
          </a:xfrm>
        </p:grpSpPr>
        <p:cxnSp>
          <p:nvCxnSpPr>
            <p:cNvPr id="2587" name="Google Shape;2587;p88"/>
            <p:cNvCxnSpPr/>
            <p:nvPr/>
          </p:nvCxnSpPr>
          <p:spPr>
            <a:xfrm rot="10800000">
              <a:off x="3402" y="1400"/>
              <a:ext cx="259" cy="0"/>
            </a:xfrm>
            <a:prstGeom prst="straightConnector1">
              <a:avLst/>
            </a:prstGeom>
            <a:noFill/>
            <a:ln cap="flat" cmpd="sng" w="25400">
              <a:solidFill>
                <a:srgbClr val="000000"/>
              </a:solidFill>
              <a:prstDash val="solid"/>
              <a:miter lim="800000"/>
              <a:headEnd len="med" w="med" type="triangle"/>
              <a:tailEnd len="sm" w="sm" type="none"/>
            </a:ln>
          </p:spPr>
        </p:cxnSp>
        <p:cxnSp>
          <p:nvCxnSpPr>
            <p:cNvPr id="2588" name="Google Shape;2588;p88"/>
            <p:cNvCxnSpPr/>
            <p:nvPr/>
          </p:nvCxnSpPr>
          <p:spPr>
            <a:xfrm rot="10800000">
              <a:off x="3402" y="1520"/>
              <a:ext cx="267" cy="0"/>
            </a:xfrm>
            <a:prstGeom prst="straightConnector1">
              <a:avLst/>
            </a:prstGeom>
            <a:noFill/>
            <a:ln cap="flat" cmpd="sng" w="25400">
              <a:solidFill>
                <a:srgbClr val="000000"/>
              </a:solidFill>
              <a:prstDash val="solid"/>
              <a:miter lim="800000"/>
              <a:headEnd len="med" w="med" type="triangle"/>
              <a:tailEnd len="sm" w="sm" type="none"/>
            </a:ln>
          </p:spPr>
        </p:cxnSp>
        <p:sp>
          <p:nvSpPr>
            <p:cNvPr id="2589" name="Google Shape;2589;p88"/>
            <p:cNvSpPr txBox="1"/>
            <p:nvPr/>
          </p:nvSpPr>
          <p:spPr>
            <a:xfrm>
              <a:off x="3006" y="1208"/>
              <a:ext cx="396" cy="342"/>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0" name="Google Shape;2590;p88"/>
            <p:cNvSpPr txBox="1"/>
            <p:nvPr/>
          </p:nvSpPr>
          <p:spPr>
            <a:xfrm>
              <a:off x="3072" y="1249"/>
              <a:ext cx="353"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2591" name="Google Shape;2591;p88"/>
            <p:cNvSpPr txBox="1"/>
            <p:nvPr/>
          </p:nvSpPr>
          <p:spPr>
            <a:xfrm>
              <a:off x="3078" y="1346"/>
              <a:ext cx="34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logic</a:t>
              </a:r>
              <a:endParaRPr b="0" i="0" sz="1400" u="none" cap="none" strike="noStrike">
                <a:solidFill>
                  <a:srgbClr val="000000"/>
                </a:solidFill>
                <a:latin typeface="Arial"/>
                <a:ea typeface="Arial"/>
                <a:cs typeface="Arial"/>
                <a:sym typeface="Arial"/>
              </a:endParaRPr>
            </a:p>
          </p:txBody>
        </p:sp>
        <p:sp>
          <p:nvSpPr>
            <p:cNvPr id="2592" name="Google Shape;2592;p88"/>
            <p:cNvSpPr/>
            <p:nvPr/>
          </p:nvSpPr>
          <p:spPr>
            <a:xfrm>
              <a:off x="2925" y="1225"/>
              <a:ext cx="78" cy="53"/>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3" name="Google Shape;2593;p88"/>
            <p:cNvSpPr/>
            <p:nvPr/>
          </p:nvSpPr>
          <p:spPr>
            <a:xfrm>
              <a:off x="2925" y="1338"/>
              <a:ext cx="78" cy="53"/>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94" name="Google Shape;2594;p88"/>
            <p:cNvCxnSpPr/>
            <p:nvPr/>
          </p:nvCxnSpPr>
          <p:spPr>
            <a:xfrm rot="10800000">
              <a:off x="2649" y="1366"/>
              <a:ext cx="292" cy="0"/>
            </a:xfrm>
            <a:prstGeom prst="straightConnector1">
              <a:avLst/>
            </a:prstGeom>
            <a:noFill/>
            <a:ln cap="flat" cmpd="sng" w="25400">
              <a:solidFill>
                <a:srgbClr val="000000"/>
              </a:solidFill>
              <a:prstDash val="solid"/>
              <a:miter lim="800000"/>
              <a:headEnd len="sm" w="sm" type="none"/>
              <a:tailEnd len="sm" w="sm" type="none"/>
            </a:ln>
          </p:spPr>
        </p:cxnSp>
        <p:sp>
          <p:nvSpPr>
            <p:cNvPr id="2595" name="Google Shape;2595;p88"/>
            <p:cNvSpPr/>
            <p:nvPr/>
          </p:nvSpPr>
          <p:spPr>
            <a:xfrm>
              <a:off x="2925" y="1459"/>
              <a:ext cx="78" cy="53"/>
            </a:xfrm>
            <a:custGeom>
              <a:rect b="b" l="l" r="r" t="t"/>
              <a:pathLst>
                <a:path extrusionOk="0" fill="none" h="17255" w="21600">
                  <a:moveTo>
                    <a:pt x="1746" y="17254"/>
                  </a:moveTo>
                  <a:cubicBezTo>
                    <a:pt x="594" y="14566"/>
                    <a:pt x="0" y="11671"/>
                    <a:pt x="0" y="8746"/>
                  </a:cubicBezTo>
                  <a:cubicBezTo>
                    <a:pt x="0" y="5733"/>
                    <a:pt x="630" y="2754"/>
                    <a:pt x="1849" y="-1"/>
                  </a:cubicBezTo>
                </a:path>
                <a:path extrusionOk="0" h="17255" w="2160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96" name="Google Shape;2596;p88"/>
            <p:cNvCxnSpPr/>
            <p:nvPr/>
          </p:nvCxnSpPr>
          <p:spPr>
            <a:xfrm rot="10800000">
              <a:off x="2641" y="1484"/>
              <a:ext cx="300" cy="0"/>
            </a:xfrm>
            <a:prstGeom prst="straightConnector1">
              <a:avLst/>
            </a:prstGeom>
            <a:noFill/>
            <a:ln cap="flat" cmpd="sng" w="25400">
              <a:solidFill>
                <a:srgbClr val="000000"/>
              </a:solidFill>
              <a:prstDash val="solid"/>
              <a:miter lim="800000"/>
              <a:headEnd len="sm" w="sm" type="none"/>
              <a:tailEnd len="sm" w="sm" type="none"/>
            </a:ln>
          </p:spPr>
        </p:cxnSp>
        <p:sp>
          <p:nvSpPr>
            <p:cNvPr id="2597" name="Google Shape;2597;p88"/>
            <p:cNvSpPr txBox="1"/>
            <p:nvPr/>
          </p:nvSpPr>
          <p:spPr>
            <a:xfrm>
              <a:off x="2975" y="1304"/>
              <a:ext cx="17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a:t>
              </a:r>
              <a:r>
                <a:rPr b="1" baseline="-25000"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598" name="Google Shape;2598;p88"/>
            <p:cNvSpPr txBox="1"/>
            <p:nvPr/>
          </p:nvSpPr>
          <p:spPr>
            <a:xfrm>
              <a:off x="2983" y="1395"/>
              <a:ext cx="177" cy="266"/>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a:t>
              </a:r>
              <a:r>
                <a:rPr b="1" baseline="-25000"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599" name="Google Shape;2599;p88"/>
            <p:cNvSpPr txBox="1"/>
            <p:nvPr/>
          </p:nvSpPr>
          <p:spPr>
            <a:xfrm>
              <a:off x="2983" y="1193"/>
              <a:ext cx="175"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600" name="Google Shape;2600;p88"/>
            <p:cNvSpPr txBox="1"/>
            <p:nvPr/>
          </p:nvSpPr>
          <p:spPr>
            <a:xfrm>
              <a:off x="1484" y="1143"/>
              <a:ext cx="384"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MUX2</a:t>
              </a:r>
              <a:endParaRPr b="0" i="0" sz="1400" u="none" cap="none" strike="noStrike">
                <a:solidFill>
                  <a:srgbClr val="000000"/>
                </a:solidFill>
                <a:latin typeface="Arial"/>
                <a:ea typeface="Arial"/>
                <a:cs typeface="Arial"/>
                <a:sym typeface="Arial"/>
              </a:endParaRPr>
            </a:p>
          </p:txBody>
        </p:sp>
        <p:sp>
          <p:nvSpPr>
            <p:cNvPr id="2601" name="Google Shape;2601;p88"/>
            <p:cNvSpPr txBox="1"/>
            <p:nvPr/>
          </p:nvSpPr>
          <p:spPr>
            <a:xfrm>
              <a:off x="1471" y="1302"/>
              <a:ext cx="400"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Select</a:t>
              </a:r>
              <a:endParaRPr b="0" i="0" sz="1400" u="none" cap="none" strike="noStrike">
                <a:solidFill>
                  <a:srgbClr val="000000"/>
                </a:solidFill>
                <a:latin typeface="Arial"/>
                <a:ea typeface="Arial"/>
                <a:cs typeface="Arial"/>
                <a:sym typeface="Arial"/>
              </a:endParaRPr>
            </a:p>
          </p:txBody>
        </p:sp>
        <p:sp>
          <p:nvSpPr>
            <p:cNvPr id="2602" name="Google Shape;2602;p88"/>
            <p:cNvSpPr txBox="1"/>
            <p:nvPr/>
          </p:nvSpPr>
          <p:spPr>
            <a:xfrm>
              <a:off x="1468" y="1055"/>
              <a:ext cx="396" cy="384"/>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603" name="Google Shape;2603;p88"/>
            <p:cNvCxnSpPr/>
            <p:nvPr/>
          </p:nvCxnSpPr>
          <p:spPr>
            <a:xfrm rot="10800000">
              <a:off x="1291" y="1135"/>
              <a:ext cx="185" cy="0"/>
            </a:xfrm>
            <a:prstGeom prst="straightConnector1">
              <a:avLst/>
            </a:prstGeom>
            <a:noFill/>
            <a:ln cap="flat" cmpd="sng" w="25400">
              <a:solidFill>
                <a:srgbClr val="000000"/>
              </a:solidFill>
              <a:prstDash val="solid"/>
              <a:miter lim="800000"/>
              <a:headEnd len="med" w="med" type="triangle"/>
              <a:tailEnd len="sm" w="sm" type="none"/>
            </a:ln>
          </p:spPr>
        </p:cxnSp>
        <p:cxnSp>
          <p:nvCxnSpPr>
            <p:cNvPr id="2604" name="Google Shape;2604;p88"/>
            <p:cNvCxnSpPr/>
            <p:nvPr/>
          </p:nvCxnSpPr>
          <p:spPr>
            <a:xfrm rot="10800000">
              <a:off x="1285" y="1212"/>
              <a:ext cx="191" cy="0"/>
            </a:xfrm>
            <a:prstGeom prst="straightConnector1">
              <a:avLst/>
            </a:prstGeom>
            <a:noFill/>
            <a:ln cap="flat" cmpd="sng" w="25400">
              <a:solidFill>
                <a:srgbClr val="000000"/>
              </a:solidFill>
              <a:prstDash val="solid"/>
              <a:miter lim="800000"/>
              <a:headEnd len="med" w="med" type="triangle"/>
              <a:tailEnd len="sm" w="sm" type="none"/>
            </a:ln>
          </p:spPr>
        </p:cxnSp>
        <p:cxnSp>
          <p:nvCxnSpPr>
            <p:cNvPr id="2605" name="Google Shape;2605;p88"/>
            <p:cNvCxnSpPr/>
            <p:nvPr/>
          </p:nvCxnSpPr>
          <p:spPr>
            <a:xfrm rot="10800000">
              <a:off x="1273" y="1289"/>
              <a:ext cx="203" cy="0"/>
            </a:xfrm>
            <a:prstGeom prst="straightConnector1">
              <a:avLst/>
            </a:prstGeom>
            <a:noFill/>
            <a:ln cap="flat" cmpd="sng" w="25400">
              <a:solidFill>
                <a:srgbClr val="000000"/>
              </a:solidFill>
              <a:prstDash val="solid"/>
              <a:miter lim="800000"/>
              <a:headEnd len="med" w="med" type="triangle"/>
              <a:tailEnd len="sm" w="sm" type="none"/>
            </a:ln>
          </p:spPr>
        </p:cxnSp>
        <p:cxnSp>
          <p:nvCxnSpPr>
            <p:cNvPr id="2606" name="Google Shape;2606;p88"/>
            <p:cNvCxnSpPr/>
            <p:nvPr/>
          </p:nvCxnSpPr>
          <p:spPr>
            <a:xfrm rot="10800000">
              <a:off x="1285" y="1372"/>
              <a:ext cx="191" cy="0"/>
            </a:xfrm>
            <a:prstGeom prst="straightConnector1">
              <a:avLst/>
            </a:prstGeom>
            <a:noFill/>
            <a:ln cap="flat" cmpd="sng" w="25400">
              <a:solidFill>
                <a:srgbClr val="000000"/>
              </a:solidFill>
              <a:prstDash val="solid"/>
              <a:miter lim="800000"/>
              <a:headEnd len="med" w="med" type="triangle"/>
              <a:tailEnd len="sm" w="sm" type="none"/>
            </a:ln>
          </p:spPr>
        </p:cxnSp>
        <p:sp>
          <p:nvSpPr>
            <p:cNvPr id="2607" name="Google Shape;2607;p88"/>
            <p:cNvSpPr txBox="1"/>
            <p:nvPr/>
          </p:nvSpPr>
          <p:spPr>
            <a:xfrm>
              <a:off x="1151" y="1053"/>
              <a:ext cx="169"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608" name="Google Shape;2608;p88"/>
            <p:cNvSpPr txBox="1"/>
            <p:nvPr/>
          </p:nvSpPr>
          <p:spPr>
            <a:xfrm>
              <a:off x="1168" y="1137"/>
              <a:ext cx="142"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609" name="Google Shape;2609;p88"/>
            <p:cNvSpPr txBox="1"/>
            <p:nvPr/>
          </p:nvSpPr>
          <p:spPr>
            <a:xfrm>
              <a:off x="1135" y="1213"/>
              <a:ext cx="180"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610" name="Google Shape;2610;p88"/>
            <p:cNvSpPr txBox="1"/>
            <p:nvPr/>
          </p:nvSpPr>
          <p:spPr>
            <a:xfrm>
              <a:off x="1151" y="1298"/>
              <a:ext cx="175" cy="16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2611" name="Google Shape;2611;p88"/>
            <p:cNvSpPr/>
            <p:nvPr/>
          </p:nvSpPr>
          <p:spPr>
            <a:xfrm>
              <a:off x="1571" y="1443"/>
              <a:ext cx="62" cy="65"/>
            </a:xfrm>
            <a:custGeom>
              <a:rect b="b" l="l" r="r" t="t"/>
              <a:pathLst>
                <a:path extrusionOk="0" fill="none" h="21600" w="17464">
                  <a:moveTo>
                    <a:pt x="17463" y="19808"/>
                  </a:moveTo>
                  <a:cubicBezTo>
                    <a:pt x="14746" y="20990"/>
                    <a:pt x="11815" y="21600"/>
                    <a:pt x="8852" y="21600"/>
                  </a:cubicBezTo>
                  <a:cubicBezTo>
                    <a:pt x="5800" y="21600"/>
                    <a:pt x="2783" y="20953"/>
                    <a:pt x="0" y="19702"/>
                  </a:cubicBezTo>
                </a:path>
                <a:path extrusionOk="0" h="21600" w="17464">
                  <a:moveTo>
                    <a:pt x="17463" y="19808"/>
                  </a:moveTo>
                  <a:cubicBezTo>
                    <a:pt x="14746" y="20990"/>
                    <a:pt x="11815" y="21600"/>
                    <a:pt x="8852" y="21600"/>
                  </a:cubicBezTo>
                  <a:cubicBezTo>
                    <a:pt x="5800" y="21600"/>
                    <a:pt x="2783" y="20953"/>
                    <a:pt x="0" y="19702"/>
                  </a:cubicBezTo>
                  <a:lnTo>
                    <a:pt x="8852" y="0"/>
                  </a:lnTo>
                  <a:lnTo>
                    <a:pt x="17463" y="198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2" name="Google Shape;2612;p88"/>
            <p:cNvSpPr/>
            <p:nvPr/>
          </p:nvSpPr>
          <p:spPr>
            <a:xfrm>
              <a:off x="1709" y="1443"/>
              <a:ext cx="61" cy="65"/>
            </a:xfrm>
            <a:custGeom>
              <a:rect b="b" l="l" r="r" t="t"/>
              <a:pathLst>
                <a:path extrusionOk="0" fill="none" h="21600" w="17464">
                  <a:moveTo>
                    <a:pt x="17463" y="19808"/>
                  </a:moveTo>
                  <a:cubicBezTo>
                    <a:pt x="14746" y="20990"/>
                    <a:pt x="11815" y="21600"/>
                    <a:pt x="8852" y="21600"/>
                  </a:cubicBezTo>
                  <a:cubicBezTo>
                    <a:pt x="5800" y="21600"/>
                    <a:pt x="2783" y="20953"/>
                    <a:pt x="0" y="19702"/>
                  </a:cubicBezTo>
                </a:path>
                <a:path extrusionOk="0" h="21600" w="17464">
                  <a:moveTo>
                    <a:pt x="17463" y="19808"/>
                  </a:moveTo>
                  <a:cubicBezTo>
                    <a:pt x="14746" y="20990"/>
                    <a:pt x="11815" y="21600"/>
                    <a:pt x="8852" y="21600"/>
                  </a:cubicBezTo>
                  <a:cubicBezTo>
                    <a:pt x="5800" y="21600"/>
                    <a:pt x="2783" y="20953"/>
                    <a:pt x="0" y="19702"/>
                  </a:cubicBezTo>
                  <a:lnTo>
                    <a:pt x="8852" y="0"/>
                  </a:lnTo>
                  <a:lnTo>
                    <a:pt x="17463" y="198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613" name="Google Shape;2613;p88"/>
            <p:cNvCxnSpPr/>
            <p:nvPr/>
          </p:nvCxnSpPr>
          <p:spPr>
            <a:xfrm>
              <a:off x="1868" y="1254"/>
              <a:ext cx="1089" cy="0"/>
            </a:xfrm>
            <a:prstGeom prst="straightConnector1">
              <a:avLst/>
            </a:prstGeom>
            <a:noFill/>
            <a:ln cap="flat" cmpd="sng" w="25400">
              <a:solidFill>
                <a:srgbClr val="000000"/>
              </a:solidFill>
              <a:prstDash val="solid"/>
              <a:miter lim="800000"/>
              <a:headEnd len="sm" w="sm" type="none"/>
              <a:tailEnd len="sm" w="sm" type="none"/>
            </a:ln>
          </p:spPr>
        </p:cxnSp>
        <p:sp>
          <p:nvSpPr>
            <p:cNvPr id="2614" name="Google Shape;2614;p88"/>
            <p:cNvSpPr txBox="1"/>
            <p:nvPr/>
          </p:nvSpPr>
          <p:spPr>
            <a:xfrm>
              <a:off x="1872" y="1119"/>
              <a:ext cx="311" cy="16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Test</a:t>
              </a:r>
              <a:endParaRPr b="0" i="0" sz="1400" u="none" cap="none" strike="noStrike">
                <a:solidFill>
                  <a:srgbClr val="000000"/>
                </a:solidFill>
                <a:latin typeface="Arial"/>
                <a:ea typeface="Arial"/>
                <a:cs typeface="Arial"/>
                <a:sym typeface="Arial"/>
              </a:endParaRPr>
            </a:p>
          </p:txBody>
        </p:sp>
        <p:sp>
          <p:nvSpPr>
            <p:cNvPr id="2615" name="Google Shape;2615;p88"/>
            <p:cNvSpPr txBox="1"/>
            <p:nvPr/>
          </p:nvSpPr>
          <p:spPr>
            <a:xfrm>
              <a:off x="1213" y="1649"/>
              <a:ext cx="899" cy="179"/>
            </a:xfrm>
            <a:prstGeom prst="rect">
              <a:avLst/>
            </a:prstGeom>
            <a:noFill/>
            <a:ln>
              <a:noFill/>
            </a:ln>
          </p:spPr>
          <p:txBody>
            <a:bodyPr anchorCtr="0" anchor="t" bIns="44450" lIns="90475" spcFirstLastPara="1" rIns="90475" wrap="square" tIns="44450">
              <a:spAutoFit/>
            </a:bodyPr>
            <a:lstStyle/>
            <a:p>
              <a:pPr indent="0" lvl="0" marL="0" marR="0" rtl="0" algn="ctr">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CD Field of CS</a:t>
              </a:r>
              <a:endParaRPr b="0" i="0" sz="1400" u="none" cap="none" strike="noStrike">
                <a:solidFill>
                  <a:srgbClr val="000000"/>
                </a:solidFill>
                <a:latin typeface="Arial"/>
                <a:ea typeface="Arial"/>
                <a:cs typeface="Arial"/>
                <a:sym typeface="Arial"/>
              </a:endParaRPr>
            </a:p>
          </p:txBody>
        </p:sp>
        <p:sp>
          <p:nvSpPr>
            <p:cNvPr id="2616" name="Google Shape;2616;p88"/>
            <p:cNvSpPr txBox="1"/>
            <p:nvPr/>
          </p:nvSpPr>
          <p:spPr>
            <a:xfrm>
              <a:off x="795" y="1105"/>
              <a:ext cx="429" cy="30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From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CPU</a:t>
              </a:r>
              <a:endParaRPr b="0" i="0" sz="1400" u="none" cap="none" strike="noStrike">
                <a:solidFill>
                  <a:srgbClr val="000000"/>
                </a:solidFill>
                <a:latin typeface="Arial"/>
                <a:ea typeface="Arial"/>
                <a:cs typeface="Arial"/>
                <a:sym typeface="Arial"/>
              </a:endParaRPr>
            </a:p>
          </p:txBody>
        </p:sp>
        <p:sp>
          <p:nvSpPr>
            <p:cNvPr id="2617" name="Google Shape;2617;p88"/>
            <p:cNvSpPr txBox="1"/>
            <p:nvPr/>
          </p:nvSpPr>
          <p:spPr>
            <a:xfrm>
              <a:off x="2125" y="1290"/>
              <a:ext cx="541" cy="274"/>
            </a:xfrm>
            <a:prstGeom prst="rect">
              <a:avLst/>
            </a:prstGeom>
            <a:noFill/>
            <a:ln>
              <a:noFill/>
            </a:ln>
          </p:spPr>
          <p:txBody>
            <a:bodyPr anchorCtr="0" anchor="t" bIns="44450" lIns="90475" spcFirstLastPara="1" rIns="90475" wrap="square" tIns="44450">
              <a:spAutoFit/>
            </a:bodyPr>
            <a:lstStyle/>
            <a:p>
              <a:pPr indent="0" lvl="0" marL="0" marR="0" rtl="0" algn="ctr">
                <a:lnSpc>
                  <a:spcPct val="8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BR field</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of CS</a:t>
              </a:r>
              <a:endParaRPr b="0" i="0" sz="1400" u="none" cap="none" strike="noStrike">
                <a:solidFill>
                  <a:srgbClr val="000000"/>
                </a:solidFill>
                <a:latin typeface="Arial"/>
                <a:ea typeface="Arial"/>
                <a:cs typeface="Arial"/>
                <a:sym typeface="Arial"/>
              </a:endParaRPr>
            </a:p>
          </p:txBody>
        </p:sp>
        <p:cxnSp>
          <p:nvCxnSpPr>
            <p:cNvPr id="2618" name="Google Shape;2618;p88"/>
            <p:cNvCxnSpPr/>
            <p:nvPr/>
          </p:nvCxnSpPr>
          <p:spPr>
            <a:xfrm>
              <a:off x="3403" y="1230"/>
              <a:ext cx="347" cy="0"/>
            </a:xfrm>
            <a:prstGeom prst="straightConnector1">
              <a:avLst/>
            </a:prstGeom>
            <a:noFill/>
            <a:ln cap="flat" cmpd="sng" w="25400">
              <a:solidFill>
                <a:schemeClr val="dk1"/>
              </a:solidFill>
              <a:prstDash val="solid"/>
              <a:miter lim="800000"/>
              <a:headEnd len="sm" w="sm" type="none"/>
              <a:tailEnd len="med" w="med" type="triangle"/>
            </a:ln>
          </p:spPr>
        </p:cxnSp>
        <p:sp>
          <p:nvSpPr>
            <p:cNvPr id="2619" name="Google Shape;2619;p88"/>
            <p:cNvSpPr txBox="1"/>
            <p:nvPr/>
          </p:nvSpPr>
          <p:spPr>
            <a:xfrm>
              <a:off x="3760" y="1056"/>
              <a:ext cx="1280" cy="298"/>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L(load SBR with PC) for subroutine Call</a:t>
              </a:r>
              <a:endParaRPr b="0" i="0" sz="1400" u="none" cap="none" strike="noStrike">
                <a:solidFill>
                  <a:srgbClr val="000000"/>
                </a:solidFill>
                <a:latin typeface="Arial"/>
                <a:ea typeface="Arial"/>
                <a:cs typeface="Arial"/>
                <a:sym typeface="Arial"/>
              </a:endParaRPr>
            </a:p>
          </p:txBody>
        </p:sp>
        <p:sp>
          <p:nvSpPr>
            <p:cNvPr id="2620" name="Google Shape;2620;p88"/>
            <p:cNvSpPr txBox="1"/>
            <p:nvPr/>
          </p:nvSpPr>
          <p:spPr>
            <a:xfrm>
              <a:off x="3619" y="1328"/>
              <a:ext cx="233" cy="30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a:t>
              </a:r>
              <a:r>
                <a:rPr b="1" baseline="-25000" i="0" lang="en-US" sz="14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a:t>
              </a:r>
              <a:r>
                <a:rPr b="1" baseline="-25000" i="0" lang="en-US" sz="1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621" name="Google Shape;2621;p88"/>
            <p:cNvSpPr txBox="1"/>
            <p:nvPr/>
          </p:nvSpPr>
          <p:spPr>
            <a:xfrm>
              <a:off x="3814" y="1334"/>
              <a:ext cx="992" cy="301"/>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for next address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selection</a:t>
              </a:r>
              <a:endParaRPr b="0" i="0" sz="1400" u="none" cap="none" strike="noStrike">
                <a:solidFill>
                  <a:srgbClr val="000000"/>
                </a:solidFill>
                <a:latin typeface="Arial"/>
                <a:ea typeface="Arial"/>
                <a:cs typeface="Arial"/>
                <a:sym typeface="Arial"/>
              </a:endParaRPr>
            </a:p>
          </p:txBody>
        </p:sp>
        <p:sp>
          <p:nvSpPr>
            <p:cNvPr id="2622" name="Google Shape;2622;p88"/>
            <p:cNvSpPr txBox="1"/>
            <p:nvPr/>
          </p:nvSpPr>
          <p:spPr>
            <a:xfrm>
              <a:off x="1249" y="2326"/>
              <a:ext cx="3103" cy="1024"/>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I1I0T    Meaning   Source of Address                  S</a:t>
              </a:r>
              <a:r>
                <a:rPr b="1" baseline="-25000" i="0" lang="en-US" sz="1400" u="none" cap="none" strike="noStrike">
                  <a:solidFill>
                    <a:schemeClr val="dk1"/>
                  </a:solidFill>
                  <a:latin typeface="Arial"/>
                  <a:ea typeface="Arial"/>
                  <a:cs typeface="Arial"/>
                  <a:sym typeface="Arial"/>
                </a:rPr>
                <a:t>1</a:t>
              </a:r>
              <a:r>
                <a:rPr b="1" i="0" lang="en-US" sz="1400" u="none" cap="none" strike="noStrike">
                  <a:solidFill>
                    <a:schemeClr val="dk1"/>
                  </a:solidFill>
                  <a:latin typeface="Arial"/>
                  <a:ea typeface="Arial"/>
                  <a:cs typeface="Arial"/>
                  <a:sym typeface="Arial"/>
                </a:rPr>
                <a:t>S</a:t>
              </a:r>
              <a:r>
                <a:rPr b="1" baseline="-25000" i="0" lang="en-US" sz="1400" u="none" cap="none" strike="noStrike">
                  <a:solidFill>
                    <a:schemeClr val="dk1"/>
                  </a:solidFill>
                  <a:latin typeface="Arial"/>
                  <a:ea typeface="Arial"/>
                  <a:cs typeface="Arial"/>
                  <a:sym typeface="Arial"/>
                </a:rPr>
                <a:t>0</a:t>
              </a:r>
              <a:r>
                <a:rPr b="1" i="0" lang="en-US" sz="1400" u="none" cap="none" strike="noStrike">
                  <a:solidFill>
                    <a:schemeClr val="dk1"/>
                  </a:solidFill>
                  <a:latin typeface="Arial"/>
                  <a:ea typeface="Arial"/>
                  <a:cs typeface="Arial"/>
                  <a:sym typeface="Arial"/>
                </a:rPr>
                <a:t>      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000       In-Line     CAR+1                                       00       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001        JMP        CS(AD)                                       01       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010       In-Line     CAR+1                                       00       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011       CALL       CS(AD) and SBR &lt;- CAR+1     01       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10x        RET         SBR                                           10       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 11x        MAP         DR(11-14)                                 11       0</a:t>
              </a:r>
              <a:endParaRPr b="0" i="0" sz="1400" u="none" cap="none" strike="noStrike">
                <a:solidFill>
                  <a:srgbClr val="000000"/>
                </a:solidFill>
                <a:latin typeface="Arial"/>
                <a:ea typeface="Arial"/>
                <a:cs typeface="Arial"/>
                <a:sym typeface="Arial"/>
              </a:endParaRPr>
            </a:p>
          </p:txBody>
        </p:sp>
        <p:sp>
          <p:nvSpPr>
            <p:cNvPr id="2623" name="Google Shape;2623;p88"/>
            <p:cNvSpPr txBox="1"/>
            <p:nvPr/>
          </p:nvSpPr>
          <p:spPr>
            <a:xfrm>
              <a:off x="1241" y="2307"/>
              <a:ext cx="3175" cy="1061"/>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624" name="Google Shape;2624;p88"/>
            <p:cNvCxnSpPr/>
            <p:nvPr/>
          </p:nvCxnSpPr>
          <p:spPr>
            <a:xfrm>
              <a:off x="1246" y="2506"/>
              <a:ext cx="3167" cy="0"/>
            </a:xfrm>
            <a:prstGeom prst="straightConnector1">
              <a:avLst/>
            </a:prstGeom>
            <a:noFill/>
            <a:ln cap="flat" cmpd="sng" w="25400">
              <a:solidFill>
                <a:schemeClr val="dk1"/>
              </a:solidFill>
              <a:prstDash val="solid"/>
              <a:miter lim="800000"/>
              <a:headEnd len="sm" w="sm" type="none"/>
              <a:tailEnd len="sm" w="sm" type="none"/>
            </a:ln>
          </p:spPr>
        </p:cxnSp>
        <p:sp>
          <p:nvSpPr>
            <p:cNvPr id="2625" name="Google Shape;2625;p88"/>
            <p:cNvSpPr txBox="1"/>
            <p:nvPr/>
          </p:nvSpPr>
          <p:spPr>
            <a:xfrm>
              <a:off x="3457" y="1056"/>
              <a:ext cx="184" cy="17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2626" name="Google Shape;2626;p88"/>
            <p:cNvSpPr txBox="1"/>
            <p:nvPr/>
          </p:nvSpPr>
          <p:spPr>
            <a:xfrm>
              <a:off x="1936" y="3423"/>
              <a:ext cx="1035" cy="528"/>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S1 = I1</a:t>
              </a:r>
              <a:endParaRPr b="1" baseline="-2500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a:t>
              </a:r>
              <a:r>
                <a:rPr b="1" baseline="-25000" i="0" lang="en-US" sz="1800" u="none" cap="none" strike="noStrike">
                  <a:solidFill>
                    <a:schemeClr val="dk1"/>
                  </a:solidFill>
                  <a:latin typeface="Arial"/>
                  <a:ea typeface="Arial"/>
                  <a:cs typeface="Arial"/>
                  <a:sym typeface="Arial"/>
                </a:rPr>
                <a:t>0</a:t>
              </a:r>
              <a:r>
                <a:rPr b="1" i="0" lang="en-US" sz="1800" u="none" cap="none" strike="noStrike">
                  <a:solidFill>
                    <a:schemeClr val="dk1"/>
                  </a:solidFill>
                  <a:latin typeface="Arial"/>
                  <a:ea typeface="Arial"/>
                  <a:cs typeface="Arial"/>
                  <a:sym typeface="Arial"/>
                </a:rPr>
                <a:t> = I</a:t>
              </a:r>
              <a:r>
                <a:rPr b="1" baseline="-25000" i="0" lang="en-US" sz="1800" u="none" cap="none" strike="noStrike">
                  <a:solidFill>
                    <a:schemeClr val="dk1"/>
                  </a:solidFill>
                  <a:latin typeface="Arial"/>
                  <a:ea typeface="Arial"/>
                  <a:cs typeface="Arial"/>
                  <a:sym typeface="Arial"/>
                </a:rPr>
                <a:t>0</a:t>
              </a:r>
              <a:r>
                <a:rPr b="1" i="0" lang="en-US" sz="1800" u="none" cap="none" strike="noStrike">
                  <a:solidFill>
                    <a:schemeClr val="dk1"/>
                  </a:solidFill>
                  <a:latin typeface="Arial"/>
                  <a:ea typeface="Arial"/>
                  <a:cs typeface="Arial"/>
                  <a:sym typeface="Arial"/>
                </a:rPr>
                <a:t>I</a:t>
              </a:r>
              <a:r>
                <a:rPr b="1" baseline="-25000" i="0" lang="en-US" sz="1800" u="none" cap="none" strike="noStrike">
                  <a:solidFill>
                    <a:schemeClr val="dk1"/>
                  </a:solidFill>
                  <a:latin typeface="Arial"/>
                  <a:ea typeface="Arial"/>
                  <a:cs typeface="Arial"/>
                  <a:sym typeface="Arial"/>
                </a:rPr>
                <a:t>1</a:t>
              </a:r>
              <a:r>
                <a:rPr b="1" i="0" lang="en-US" sz="1800" u="none" cap="none" strike="noStrike">
                  <a:solidFill>
                    <a:schemeClr val="dk1"/>
                  </a:solidFill>
                  <a:latin typeface="Arial"/>
                  <a:ea typeface="Arial"/>
                  <a:cs typeface="Arial"/>
                  <a:sym typeface="Arial"/>
                </a:rPr>
                <a:t> + I1’T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 = I</a:t>
              </a:r>
              <a:r>
                <a:rPr b="1" baseline="-25000" i="0" lang="en-US" sz="1800" u="none" cap="none" strike="noStrike">
                  <a:solidFill>
                    <a:schemeClr val="dk1"/>
                  </a:solidFill>
                  <a:latin typeface="Arial"/>
                  <a:ea typeface="Arial"/>
                  <a:cs typeface="Arial"/>
                  <a:sym typeface="Arial"/>
                </a:rPr>
                <a:t>1</a:t>
              </a:r>
              <a:r>
                <a:rPr b="1" i="0" lang="en-US" sz="1800" u="none" cap="none" strike="noStrike">
                  <a:solidFill>
                    <a:schemeClr val="dk1"/>
                  </a:solidFill>
                  <a:latin typeface="Arial"/>
                  <a:ea typeface="Arial"/>
                  <a:cs typeface="Arial"/>
                  <a:sym typeface="Arial"/>
                </a:rPr>
                <a:t>’I0T</a:t>
              </a:r>
              <a:endParaRPr b="0" i="0" sz="1400" u="none" cap="none" strike="noStrike">
                <a:solidFill>
                  <a:srgbClr val="000000"/>
                </a:solidFill>
                <a:latin typeface="Arial"/>
                <a:ea typeface="Arial"/>
                <a:cs typeface="Arial"/>
                <a:sym typeface="Arial"/>
              </a:endParaRPr>
            </a:p>
          </p:txBody>
        </p:sp>
        <p:sp>
          <p:nvSpPr>
            <p:cNvPr id="2627" name="Google Shape;2627;p88"/>
            <p:cNvSpPr txBox="1"/>
            <p:nvPr/>
          </p:nvSpPr>
          <p:spPr>
            <a:xfrm>
              <a:off x="1013" y="2080"/>
              <a:ext cx="899" cy="214"/>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Input Logic</a:t>
              </a:r>
              <a:endParaRPr b="0" i="0" sz="1400" u="none" cap="none" strike="noStrike">
                <a:solidFill>
                  <a:srgbClr val="000000"/>
                </a:solidFill>
                <a:latin typeface="Arial"/>
                <a:ea typeface="Arial"/>
                <a:cs typeface="Arial"/>
                <a:sym typeface="Arial"/>
              </a:endParaRPr>
            </a:p>
          </p:txBody>
        </p:sp>
        <p:cxnSp>
          <p:nvCxnSpPr>
            <p:cNvPr id="2628" name="Google Shape;2628;p88"/>
            <p:cNvCxnSpPr/>
            <p:nvPr/>
          </p:nvCxnSpPr>
          <p:spPr>
            <a:xfrm>
              <a:off x="1742" y="1494"/>
              <a:ext cx="0" cy="150"/>
            </a:xfrm>
            <a:prstGeom prst="straightConnector1">
              <a:avLst/>
            </a:prstGeom>
            <a:noFill/>
            <a:ln cap="flat" cmpd="sng" w="25400">
              <a:solidFill>
                <a:schemeClr val="dk1"/>
              </a:solidFill>
              <a:prstDash val="solid"/>
              <a:miter lim="800000"/>
              <a:headEnd len="sm" w="sm" type="none"/>
              <a:tailEnd len="sm" w="sm" type="none"/>
            </a:ln>
          </p:spPr>
        </p:cxnSp>
        <p:cxnSp>
          <p:nvCxnSpPr>
            <p:cNvPr id="2629" name="Google Shape;2629;p88"/>
            <p:cNvCxnSpPr/>
            <p:nvPr/>
          </p:nvCxnSpPr>
          <p:spPr>
            <a:xfrm>
              <a:off x="1604" y="1494"/>
              <a:ext cx="0" cy="150"/>
            </a:xfrm>
            <a:prstGeom prst="straightConnector1">
              <a:avLst/>
            </a:prstGeom>
            <a:noFill/>
            <a:ln cap="flat" cmpd="sng" w="25400">
              <a:solidFill>
                <a:schemeClr val="dk1"/>
              </a:solidFill>
              <a:prstDash val="solid"/>
              <a:miter lim="800000"/>
              <a:headEnd len="sm" w="sm" type="none"/>
              <a:tailEnd len="sm" w="sm" type="none"/>
            </a:ln>
          </p:spPr>
        </p:cxnSp>
      </p:grpSp>
      <p:pic>
        <p:nvPicPr>
          <p:cNvPr descr="pngfind.com-kingpin-png-4152286 (1).png" id="2630" name="Google Shape;2630;p88"/>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4" name="Shape 2634"/>
        <p:cNvGrpSpPr/>
        <p:nvPr/>
      </p:nvGrpSpPr>
      <p:grpSpPr>
        <a:xfrm>
          <a:off x="0" y="0"/>
          <a:ext cx="0" cy="0"/>
          <a:chOff x="0" y="0"/>
          <a:chExt cx="0" cy="0"/>
        </a:xfrm>
      </p:grpSpPr>
      <p:sp>
        <p:nvSpPr>
          <p:cNvPr id="2635" name="Google Shape;2635;p8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Address Sequencing</a:t>
            </a:r>
            <a:endParaRPr/>
          </a:p>
        </p:txBody>
      </p:sp>
      <p:sp>
        <p:nvSpPr>
          <p:cNvPr id="2636" name="Google Shape;2636;p89"/>
          <p:cNvSpPr txBox="1"/>
          <p:nvPr/>
        </p:nvSpPr>
        <p:spPr>
          <a:xfrm>
            <a:off x="1017587" y="2047875"/>
            <a:ext cx="10336212" cy="2678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Microinstructions are stored in control memory in groups, with each group specifying a routine.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To appreciate the address sequencing in a micro-program control unit, let us specify the steps that the control must undergo during the execution of a single computer instruction.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pngfind.com-kingpin-png-4152286 (1).png" id="2637" name="Google Shape;2637;p89"/>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638" name="Google Shape;2638;p8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2" name="Shape 2642"/>
        <p:cNvGrpSpPr/>
        <p:nvPr/>
      </p:nvGrpSpPr>
      <p:grpSpPr>
        <a:xfrm>
          <a:off x="0" y="0"/>
          <a:ext cx="0" cy="0"/>
          <a:chOff x="0" y="0"/>
          <a:chExt cx="0" cy="0"/>
        </a:xfrm>
      </p:grpSpPr>
      <p:sp>
        <p:nvSpPr>
          <p:cNvPr id="2643" name="Google Shape;2643;p9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Step-1</a:t>
            </a:r>
            <a:endParaRPr/>
          </a:p>
        </p:txBody>
      </p:sp>
      <p:sp>
        <p:nvSpPr>
          <p:cNvPr id="2644" name="Google Shape;2644;p90"/>
          <p:cNvSpPr txBox="1"/>
          <p:nvPr/>
        </p:nvSpPr>
        <p:spPr>
          <a:xfrm>
            <a:off x="1017587" y="2047875"/>
            <a:ext cx="10336212" cy="30464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An initial address is loaded into the control address register when power is turned on in the computer.</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This address is usually the address of the first microinstruction that activates the instruction fetch routine.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fetch routine may be sequenced by incrementing the control address register through the rest of its microinstructions.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At the end of the fetch routine, the instruction is in the instruction register of the computer.</a:t>
            </a:r>
            <a:endParaRPr b="0" i="0" sz="1400" u="none" cap="none" strike="noStrike">
              <a:solidFill>
                <a:srgbClr val="000000"/>
              </a:solidFill>
              <a:latin typeface="Arial"/>
              <a:ea typeface="Arial"/>
              <a:cs typeface="Arial"/>
              <a:sym typeface="Arial"/>
            </a:endParaRPr>
          </a:p>
        </p:txBody>
      </p:sp>
      <p:pic>
        <p:nvPicPr>
          <p:cNvPr descr="pngfind.com-kingpin-png-4152286 (1).png" id="2645" name="Google Shape;2645;p9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646" name="Google Shape;2646;p9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9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Step-2</a:t>
            </a:r>
            <a:endParaRPr/>
          </a:p>
        </p:txBody>
      </p:sp>
      <p:sp>
        <p:nvSpPr>
          <p:cNvPr id="2652" name="Google Shape;2652;p91"/>
          <p:cNvSpPr txBox="1"/>
          <p:nvPr/>
        </p:nvSpPr>
        <p:spPr>
          <a:xfrm>
            <a:off x="838200" y="2174875"/>
            <a:ext cx="10336212" cy="3784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control memory next must go through the routine that determines the effective address of the operand.</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machine instruction may have bits that specify various addressing modes, such as indirect address and index registers.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The effective address computation routine in control memory can be reached through a branch microinstruction, which is conditioned on the status of the mode bits of the instruction.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When the effective address computation routine is completed, the address of the operand is available in the memory address register.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pngfind.com-kingpin-png-4152286 (1).png" id="2653" name="Google Shape;2653;p91"/>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654" name="Google Shape;2654;p9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06362" y="238125"/>
            <a:ext cx="5489575" cy="69691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Register Transfers</a:t>
            </a:r>
            <a:endParaRPr/>
          </a:p>
        </p:txBody>
      </p:sp>
      <p:sp>
        <p:nvSpPr>
          <p:cNvPr id="149" name="Google Shape;149;p20"/>
          <p:cNvSpPr/>
          <p:nvPr/>
        </p:nvSpPr>
        <p:spPr>
          <a:xfrm>
            <a:off x="7920037" y="5753100"/>
            <a:ext cx="139700" cy="34925"/>
          </a:xfrm>
          <a:custGeom>
            <a:rect b="b" l="l" r="r" t="t"/>
            <a:pathLst>
              <a:path extrusionOk="0" h="35560" w="104139">
                <a:moveTo>
                  <a:pt x="13715" y="19023"/>
                </a:moveTo>
                <a:lnTo>
                  <a:pt x="6096" y="19811"/>
                </a:lnTo>
                <a:lnTo>
                  <a:pt x="7620" y="35051"/>
                </a:lnTo>
                <a:lnTo>
                  <a:pt x="70757" y="27431"/>
                </a:lnTo>
                <a:lnTo>
                  <a:pt x="13715" y="27431"/>
                </a:lnTo>
                <a:lnTo>
                  <a:pt x="13715" y="19023"/>
                </a:lnTo>
                <a:close/>
              </a:path>
              <a:path extrusionOk="0" h="35560" w="104139">
                <a:moveTo>
                  <a:pt x="7620" y="0"/>
                </a:moveTo>
                <a:lnTo>
                  <a:pt x="3048" y="0"/>
                </a:lnTo>
                <a:lnTo>
                  <a:pt x="0" y="3047"/>
                </a:lnTo>
                <a:lnTo>
                  <a:pt x="0" y="27431"/>
                </a:lnTo>
                <a:lnTo>
                  <a:pt x="6858" y="27431"/>
                </a:lnTo>
                <a:lnTo>
                  <a:pt x="6096" y="19811"/>
                </a:lnTo>
                <a:lnTo>
                  <a:pt x="13715" y="19023"/>
                </a:lnTo>
                <a:lnTo>
                  <a:pt x="13715" y="14635"/>
                </a:lnTo>
                <a:lnTo>
                  <a:pt x="6096" y="13715"/>
                </a:lnTo>
                <a:lnTo>
                  <a:pt x="13715" y="6095"/>
                </a:lnTo>
                <a:lnTo>
                  <a:pt x="58129" y="6095"/>
                </a:lnTo>
                <a:lnTo>
                  <a:pt x="7620" y="0"/>
                </a:lnTo>
                <a:close/>
              </a:path>
              <a:path extrusionOk="0" h="35560" w="104139">
                <a:moveTo>
                  <a:pt x="33293" y="16998"/>
                </a:moveTo>
                <a:lnTo>
                  <a:pt x="13715" y="19023"/>
                </a:lnTo>
                <a:lnTo>
                  <a:pt x="13715" y="27431"/>
                </a:lnTo>
                <a:lnTo>
                  <a:pt x="70757" y="27431"/>
                </a:lnTo>
                <a:lnTo>
                  <a:pt x="96012" y="24383"/>
                </a:lnTo>
                <a:lnTo>
                  <a:pt x="94487" y="24383"/>
                </a:lnTo>
                <a:lnTo>
                  <a:pt x="33293" y="16998"/>
                </a:lnTo>
                <a:close/>
              </a:path>
              <a:path extrusionOk="0" h="35560" w="104139">
                <a:moveTo>
                  <a:pt x="94487" y="10667"/>
                </a:moveTo>
                <a:lnTo>
                  <a:pt x="33293" y="16998"/>
                </a:lnTo>
                <a:lnTo>
                  <a:pt x="94487" y="24383"/>
                </a:lnTo>
                <a:lnTo>
                  <a:pt x="94487" y="10667"/>
                </a:lnTo>
                <a:close/>
              </a:path>
              <a:path extrusionOk="0" h="35560" w="104139">
                <a:moveTo>
                  <a:pt x="100584" y="10667"/>
                </a:moveTo>
                <a:lnTo>
                  <a:pt x="94487" y="10667"/>
                </a:lnTo>
                <a:lnTo>
                  <a:pt x="94487" y="24383"/>
                </a:lnTo>
                <a:lnTo>
                  <a:pt x="100584" y="24383"/>
                </a:lnTo>
                <a:lnTo>
                  <a:pt x="103632" y="21335"/>
                </a:lnTo>
                <a:lnTo>
                  <a:pt x="103632" y="13715"/>
                </a:lnTo>
                <a:lnTo>
                  <a:pt x="100584" y="10667"/>
                </a:lnTo>
                <a:close/>
              </a:path>
              <a:path extrusionOk="0" h="35560" w="104139">
                <a:moveTo>
                  <a:pt x="58129" y="6095"/>
                </a:moveTo>
                <a:lnTo>
                  <a:pt x="13715" y="6095"/>
                </a:lnTo>
                <a:lnTo>
                  <a:pt x="13715" y="14635"/>
                </a:lnTo>
                <a:lnTo>
                  <a:pt x="33293" y="16998"/>
                </a:lnTo>
                <a:lnTo>
                  <a:pt x="94487" y="10667"/>
                </a:lnTo>
                <a:lnTo>
                  <a:pt x="96012" y="10667"/>
                </a:lnTo>
                <a:lnTo>
                  <a:pt x="58129" y="6095"/>
                </a:lnTo>
                <a:close/>
              </a:path>
              <a:path extrusionOk="0" h="35560" w="104139">
                <a:moveTo>
                  <a:pt x="13715" y="6095"/>
                </a:moveTo>
                <a:lnTo>
                  <a:pt x="6096" y="13715"/>
                </a:lnTo>
                <a:lnTo>
                  <a:pt x="13715" y="14635"/>
                </a:lnTo>
                <a:lnTo>
                  <a:pt x="13715"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20"/>
          <p:cNvSpPr/>
          <p:nvPr/>
        </p:nvSpPr>
        <p:spPr>
          <a:xfrm>
            <a:off x="7931150" y="5759450"/>
            <a:ext cx="119062" cy="20637"/>
          </a:xfrm>
          <a:custGeom>
            <a:rect b="b" l="l" r="r" t="t"/>
            <a:pathLst>
              <a:path extrusionOk="0" h="21589" w="88900">
                <a:moveTo>
                  <a:pt x="0" y="0"/>
                </a:moveTo>
                <a:lnTo>
                  <a:pt x="0" y="21335"/>
                </a:lnTo>
                <a:lnTo>
                  <a:pt x="88391" y="1066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20"/>
          <p:cNvSpPr/>
          <p:nvPr/>
        </p:nvSpPr>
        <p:spPr>
          <a:xfrm>
            <a:off x="7929562" y="5759450"/>
            <a:ext cx="119062" cy="20637"/>
          </a:xfrm>
          <a:custGeom>
            <a:rect b="b" l="l" r="r" t="t"/>
            <a:pathLst>
              <a:path extrusionOk="0" h="21589" w="90170">
                <a:moveTo>
                  <a:pt x="0" y="19811"/>
                </a:moveTo>
                <a:lnTo>
                  <a:pt x="0" y="21335"/>
                </a:lnTo>
                <a:lnTo>
                  <a:pt x="1524" y="21335"/>
                </a:lnTo>
                <a:lnTo>
                  <a:pt x="0" y="19811"/>
                </a:lnTo>
                <a:close/>
              </a:path>
              <a:path extrusionOk="0" h="21589" w="90170">
                <a:moveTo>
                  <a:pt x="1524" y="19657"/>
                </a:moveTo>
                <a:lnTo>
                  <a:pt x="0" y="19811"/>
                </a:lnTo>
                <a:lnTo>
                  <a:pt x="1524" y="21335"/>
                </a:lnTo>
                <a:lnTo>
                  <a:pt x="1524" y="19657"/>
                </a:lnTo>
                <a:close/>
              </a:path>
              <a:path extrusionOk="0" h="21589" w="90170">
                <a:moveTo>
                  <a:pt x="82999" y="11371"/>
                </a:moveTo>
                <a:lnTo>
                  <a:pt x="1524" y="19657"/>
                </a:lnTo>
                <a:lnTo>
                  <a:pt x="1524" y="21335"/>
                </a:lnTo>
                <a:lnTo>
                  <a:pt x="89915" y="12191"/>
                </a:lnTo>
                <a:lnTo>
                  <a:pt x="82999" y="11371"/>
                </a:lnTo>
                <a:close/>
              </a:path>
              <a:path extrusionOk="0" h="21589" w="90170">
                <a:moveTo>
                  <a:pt x="0" y="1523"/>
                </a:moveTo>
                <a:lnTo>
                  <a:pt x="0" y="19811"/>
                </a:lnTo>
                <a:lnTo>
                  <a:pt x="1524" y="19657"/>
                </a:lnTo>
                <a:lnTo>
                  <a:pt x="1524" y="1704"/>
                </a:lnTo>
                <a:lnTo>
                  <a:pt x="0" y="1523"/>
                </a:lnTo>
                <a:close/>
              </a:path>
              <a:path extrusionOk="0" h="21589" w="90170">
                <a:moveTo>
                  <a:pt x="89915" y="10667"/>
                </a:moveTo>
                <a:lnTo>
                  <a:pt x="82999" y="11371"/>
                </a:lnTo>
                <a:lnTo>
                  <a:pt x="89915" y="12191"/>
                </a:lnTo>
                <a:lnTo>
                  <a:pt x="89915" y="10667"/>
                </a:lnTo>
                <a:close/>
              </a:path>
              <a:path extrusionOk="0" h="21589" w="90170">
                <a:moveTo>
                  <a:pt x="1524" y="0"/>
                </a:moveTo>
                <a:lnTo>
                  <a:pt x="1524" y="1704"/>
                </a:lnTo>
                <a:lnTo>
                  <a:pt x="82999" y="11371"/>
                </a:lnTo>
                <a:lnTo>
                  <a:pt x="89915" y="10667"/>
                </a:lnTo>
                <a:lnTo>
                  <a:pt x="1524" y="0"/>
                </a:lnTo>
                <a:close/>
              </a:path>
              <a:path extrusionOk="0" h="21589" w="90170">
                <a:moveTo>
                  <a:pt x="1524" y="0"/>
                </a:moveTo>
                <a:lnTo>
                  <a:pt x="0" y="1523"/>
                </a:lnTo>
                <a:lnTo>
                  <a:pt x="1524" y="1704"/>
                </a:lnTo>
                <a:lnTo>
                  <a:pt x="1524" y="0"/>
                </a:lnTo>
                <a:close/>
              </a:path>
              <a:path extrusionOk="0" h="21589" w="90170">
                <a:moveTo>
                  <a:pt x="1524" y="0"/>
                </a:moveTo>
                <a:lnTo>
                  <a:pt x="0" y="0"/>
                </a:lnTo>
                <a:lnTo>
                  <a:pt x="0" y="1523"/>
                </a:lnTo>
                <a:lnTo>
                  <a:pt x="152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20"/>
          <p:cNvSpPr/>
          <p:nvPr/>
        </p:nvSpPr>
        <p:spPr>
          <a:xfrm>
            <a:off x="7516812" y="5770562"/>
            <a:ext cx="414337" cy="0"/>
          </a:xfrm>
          <a:custGeom>
            <a:rect b="b" l="l" r="r" t="t"/>
            <a:pathLst>
              <a:path extrusionOk="0" h="120000" w="311150">
                <a:moveTo>
                  <a:pt x="0" y="0"/>
                </a:moveTo>
                <a:lnTo>
                  <a:pt x="310896" y="0"/>
                </a:lnTo>
              </a:path>
            </a:pathLst>
          </a:custGeom>
          <a:noFill/>
          <a:ln cap="flat" cmpd="sng" w="16750">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20"/>
          <p:cNvSpPr/>
          <p:nvPr/>
        </p:nvSpPr>
        <p:spPr>
          <a:xfrm>
            <a:off x="6073775" y="5349875"/>
            <a:ext cx="57150" cy="77787"/>
          </a:xfrm>
          <a:custGeom>
            <a:rect b="b" l="l" r="r" t="t"/>
            <a:pathLst>
              <a:path extrusionOk="0" h="78104" w="43179">
                <a:moveTo>
                  <a:pt x="6096" y="7789"/>
                </a:moveTo>
                <a:lnTo>
                  <a:pt x="0" y="9143"/>
                </a:lnTo>
                <a:lnTo>
                  <a:pt x="13715" y="71628"/>
                </a:lnTo>
                <a:lnTo>
                  <a:pt x="13715" y="76200"/>
                </a:lnTo>
                <a:lnTo>
                  <a:pt x="16763" y="77723"/>
                </a:lnTo>
                <a:lnTo>
                  <a:pt x="24384" y="77723"/>
                </a:lnTo>
                <a:lnTo>
                  <a:pt x="27431" y="76200"/>
                </a:lnTo>
                <a:lnTo>
                  <a:pt x="27431" y="71628"/>
                </a:lnTo>
                <a:lnTo>
                  <a:pt x="28101" y="68579"/>
                </a:lnTo>
                <a:lnTo>
                  <a:pt x="13715" y="68579"/>
                </a:lnTo>
                <a:lnTo>
                  <a:pt x="20573" y="37337"/>
                </a:lnTo>
                <a:lnTo>
                  <a:pt x="15723" y="15240"/>
                </a:lnTo>
                <a:lnTo>
                  <a:pt x="6096" y="15240"/>
                </a:lnTo>
                <a:lnTo>
                  <a:pt x="6096" y="7789"/>
                </a:lnTo>
                <a:close/>
              </a:path>
              <a:path extrusionOk="0" h="78104" w="43179">
                <a:moveTo>
                  <a:pt x="20573" y="37337"/>
                </a:moveTo>
                <a:lnTo>
                  <a:pt x="13715" y="68579"/>
                </a:lnTo>
                <a:lnTo>
                  <a:pt x="27431" y="68579"/>
                </a:lnTo>
                <a:lnTo>
                  <a:pt x="20573" y="37337"/>
                </a:lnTo>
                <a:close/>
              </a:path>
              <a:path extrusionOk="0" h="78104" w="43179">
                <a:moveTo>
                  <a:pt x="27431" y="6095"/>
                </a:moveTo>
                <a:lnTo>
                  <a:pt x="20573" y="37337"/>
                </a:lnTo>
                <a:lnTo>
                  <a:pt x="27431" y="68579"/>
                </a:lnTo>
                <a:lnTo>
                  <a:pt x="28101" y="68579"/>
                </a:lnTo>
                <a:lnTo>
                  <a:pt x="39809" y="15240"/>
                </a:lnTo>
                <a:lnTo>
                  <a:pt x="35051" y="15240"/>
                </a:lnTo>
                <a:lnTo>
                  <a:pt x="27431" y="6095"/>
                </a:lnTo>
                <a:close/>
              </a:path>
              <a:path extrusionOk="0" h="78104" w="43179">
                <a:moveTo>
                  <a:pt x="13715" y="6095"/>
                </a:moveTo>
                <a:lnTo>
                  <a:pt x="6096" y="7789"/>
                </a:lnTo>
                <a:lnTo>
                  <a:pt x="6096" y="15240"/>
                </a:lnTo>
                <a:lnTo>
                  <a:pt x="15723" y="15240"/>
                </a:lnTo>
                <a:lnTo>
                  <a:pt x="13715" y="6095"/>
                </a:lnTo>
                <a:close/>
              </a:path>
              <a:path extrusionOk="0" h="78104" w="43179">
                <a:moveTo>
                  <a:pt x="27431" y="6095"/>
                </a:moveTo>
                <a:lnTo>
                  <a:pt x="13715" y="6095"/>
                </a:lnTo>
                <a:lnTo>
                  <a:pt x="15723" y="15240"/>
                </a:lnTo>
                <a:lnTo>
                  <a:pt x="25424" y="15240"/>
                </a:lnTo>
                <a:lnTo>
                  <a:pt x="27431" y="6095"/>
                </a:lnTo>
                <a:close/>
              </a:path>
              <a:path extrusionOk="0" h="78104" w="43179">
                <a:moveTo>
                  <a:pt x="41910" y="6095"/>
                </a:moveTo>
                <a:lnTo>
                  <a:pt x="27431" y="6095"/>
                </a:lnTo>
                <a:lnTo>
                  <a:pt x="35051" y="15240"/>
                </a:lnTo>
                <a:lnTo>
                  <a:pt x="39809" y="15240"/>
                </a:lnTo>
                <a:lnTo>
                  <a:pt x="41148" y="9143"/>
                </a:lnTo>
                <a:lnTo>
                  <a:pt x="42672" y="7619"/>
                </a:lnTo>
                <a:lnTo>
                  <a:pt x="41910" y="6095"/>
                </a:lnTo>
                <a:close/>
              </a:path>
              <a:path extrusionOk="0" h="78104" w="43179">
                <a:moveTo>
                  <a:pt x="36575" y="0"/>
                </a:moveTo>
                <a:lnTo>
                  <a:pt x="6096" y="0"/>
                </a:lnTo>
                <a:lnTo>
                  <a:pt x="6096" y="7789"/>
                </a:lnTo>
                <a:lnTo>
                  <a:pt x="13715" y="6095"/>
                </a:lnTo>
                <a:lnTo>
                  <a:pt x="41910" y="6095"/>
                </a:lnTo>
                <a:lnTo>
                  <a:pt x="41148" y="4571"/>
                </a:lnTo>
                <a:lnTo>
                  <a:pt x="41148" y="3047"/>
                </a:lnTo>
                <a:lnTo>
                  <a:pt x="39624" y="1523"/>
                </a:lnTo>
                <a:lnTo>
                  <a:pt x="3657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20"/>
          <p:cNvSpPr/>
          <p:nvPr/>
        </p:nvSpPr>
        <p:spPr>
          <a:xfrm>
            <a:off x="6081712" y="5356225"/>
            <a:ext cx="39687" cy="63500"/>
          </a:xfrm>
          <a:custGeom>
            <a:rect b="b" l="l" r="r" t="t"/>
            <a:pathLst>
              <a:path extrusionOk="0" h="62864" w="29210">
                <a:moveTo>
                  <a:pt x="28955" y="0"/>
                </a:moveTo>
                <a:lnTo>
                  <a:pt x="0" y="0"/>
                </a:lnTo>
                <a:lnTo>
                  <a:pt x="15239" y="62484"/>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20"/>
          <p:cNvSpPr/>
          <p:nvPr/>
        </p:nvSpPr>
        <p:spPr>
          <a:xfrm>
            <a:off x="6081712" y="5356225"/>
            <a:ext cx="39687" cy="65087"/>
          </a:xfrm>
          <a:custGeom>
            <a:rect b="b" l="l" r="r" t="t"/>
            <a:pathLst>
              <a:path extrusionOk="0" h="64135" w="29210">
                <a:moveTo>
                  <a:pt x="14477" y="59012"/>
                </a:moveTo>
                <a:lnTo>
                  <a:pt x="13715" y="62484"/>
                </a:lnTo>
                <a:lnTo>
                  <a:pt x="13715" y="64008"/>
                </a:lnTo>
                <a:lnTo>
                  <a:pt x="15239" y="64008"/>
                </a:lnTo>
                <a:lnTo>
                  <a:pt x="15239" y="62484"/>
                </a:lnTo>
                <a:lnTo>
                  <a:pt x="14477" y="59012"/>
                </a:lnTo>
                <a:close/>
              </a:path>
              <a:path extrusionOk="0" h="64135" w="29210">
                <a:moveTo>
                  <a:pt x="1523" y="0"/>
                </a:moveTo>
                <a:lnTo>
                  <a:pt x="274" y="1249"/>
                </a:lnTo>
                <a:lnTo>
                  <a:pt x="13715" y="62484"/>
                </a:lnTo>
                <a:lnTo>
                  <a:pt x="14477" y="59012"/>
                </a:lnTo>
                <a:lnTo>
                  <a:pt x="1523" y="0"/>
                </a:lnTo>
                <a:close/>
              </a:path>
              <a:path extrusionOk="0" h="64135" w="29210">
                <a:moveTo>
                  <a:pt x="27431" y="0"/>
                </a:moveTo>
                <a:lnTo>
                  <a:pt x="14477" y="59012"/>
                </a:lnTo>
                <a:lnTo>
                  <a:pt x="15239" y="62484"/>
                </a:lnTo>
                <a:lnTo>
                  <a:pt x="28681" y="1249"/>
                </a:lnTo>
                <a:lnTo>
                  <a:pt x="27431" y="0"/>
                </a:lnTo>
                <a:close/>
              </a:path>
              <a:path extrusionOk="0" h="64135" w="29210">
                <a:moveTo>
                  <a:pt x="274" y="1249"/>
                </a:moveTo>
                <a:lnTo>
                  <a:pt x="0" y="1524"/>
                </a:lnTo>
                <a:lnTo>
                  <a:pt x="334" y="1524"/>
                </a:lnTo>
                <a:lnTo>
                  <a:pt x="274" y="1249"/>
                </a:lnTo>
                <a:close/>
              </a:path>
              <a:path extrusionOk="0" h="64135" w="29210">
                <a:moveTo>
                  <a:pt x="27431" y="0"/>
                </a:moveTo>
                <a:lnTo>
                  <a:pt x="1523" y="0"/>
                </a:lnTo>
                <a:lnTo>
                  <a:pt x="1858" y="1524"/>
                </a:lnTo>
                <a:lnTo>
                  <a:pt x="27097" y="1524"/>
                </a:lnTo>
                <a:lnTo>
                  <a:pt x="27431" y="0"/>
                </a:lnTo>
                <a:close/>
              </a:path>
              <a:path extrusionOk="0" h="64135" w="29210">
                <a:moveTo>
                  <a:pt x="28681" y="1249"/>
                </a:moveTo>
                <a:lnTo>
                  <a:pt x="28621" y="1524"/>
                </a:lnTo>
                <a:lnTo>
                  <a:pt x="28955" y="1524"/>
                </a:lnTo>
                <a:lnTo>
                  <a:pt x="28681" y="1249"/>
                </a:lnTo>
                <a:close/>
              </a:path>
              <a:path extrusionOk="0" h="64135" w="29210">
                <a:moveTo>
                  <a:pt x="1523" y="0"/>
                </a:moveTo>
                <a:lnTo>
                  <a:pt x="0" y="0"/>
                </a:lnTo>
                <a:lnTo>
                  <a:pt x="274" y="1249"/>
                </a:lnTo>
                <a:lnTo>
                  <a:pt x="1523" y="0"/>
                </a:lnTo>
                <a:close/>
              </a:path>
              <a:path extrusionOk="0" h="64135" w="29210">
                <a:moveTo>
                  <a:pt x="28955" y="0"/>
                </a:moveTo>
                <a:lnTo>
                  <a:pt x="27431" y="0"/>
                </a:lnTo>
                <a:lnTo>
                  <a:pt x="28681" y="1249"/>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20"/>
          <p:cNvSpPr/>
          <p:nvPr/>
        </p:nvSpPr>
        <p:spPr>
          <a:xfrm>
            <a:off x="6091237" y="5249862"/>
            <a:ext cx="20637" cy="96837"/>
          </a:xfrm>
          <a:custGeom>
            <a:rect b="b" l="l" r="r" t="t"/>
            <a:pathLst>
              <a:path extrusionOk="0" h="96520" w="15239">
                <a:moveTo>
                  <a:pt x="1524" y="0"/>
                </a:moveTo>
                <a:lnTo>
                  <a:pt x="0" y="96012"/>
                </a:lnTo>
                <a:lnTo>
                  <a:pt x="13715" y="96012"/>
                </a:lnTo>
                <a:lnTo>
                  <a:pt x="15239" y="1524"/>
                </a:lnTo>
                <a:lnTo>
                  <a:pt x="152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20"/>
          <p:cNvSpPr/>
          <p:nvPr/>
        </p:nvSpPr>
        <p:spPr>
          <a:xfrm>
            <a:off x="6545262" y="4289425"/>
            <a:ext cx="57150" cy="88900"/>
          </a:xfrm>
          <a:custGeom>
            <a:rect b="b" l="l" r="r" t="t"/>
            <a:pathLst>
              <a:path extrusionOk="0" h="88900" w="43179">
                <a:moveTo>
                  <a:pt x="6096" y="7789"/>
                </a:moveTo>
                <a:lnTo>
                  <a:pt x="0" y="9144"/>
                </a:lnTo>
                <a:lnTo>
                  <a:pt x="13716" y="82296"/>
                </a:lnTo>
                <a:lnTo>
                  <a:pt x="15240" y="85344"/>
                </a:lnTo>
                <a:lnTo>
                  <a:pt x="18287" y="88392"/>
                </a:lnTo>
                <a:lnTo>
                  <a:pt x="24384" y="88392"/>
                </a:lnTo>
                <a:lnTo>
                  <a:pt x="27432" y="85344"/>
                </a:lnTo>
                <a:lnTo>
                  <a:pt x="27432" y="82296"/>
                </a:lnTo>
                <a:lnTo>
                  <a:pt x="28067" y="79248"/>
                </a:lnTo>
                <a:lnTo>
                  <a:pt x="13716" y="79248"/>
                </a:lnTo>
                <a:lnTo>
                  <a:pt x="20934" y="44597"/>
                </a:lnTo>
                <a:lnTo>
                  <a:pt x="15144" y="13716"/>
                </a:lnTo>
                <a:lnTo>
                  <a:pt x="6096" y="13716"/>
                </a:lnTo>
                <a:lnTo>
                  <a:pt x="6096" y="7789"/>
                </a:lnTo>
                <a:close/>
              </a:path>
              <a:path extrusionOk="0" h="88900" w="43179">
                <a:moveTo>
                  <a:pt x="20934" y="44597"/>
                </a:moveTo>
                <a:lnTo>
                  <a:pt x="13716" y="79248"/>
                </a:lnTo>
                <a:lnTo>
                  <a:pt x="27432" y="79248"/>
                </a:lnTo>
                <a:lnTo>
                  <a:pt x="20934" y="44597"/>
                </a:lnTo>
                <a:close/>
              </a:path>
              <a:path extrusionOk="0" h="88900" w="43179">
                <a:moveTo>
                  <a:pt x="28956" y="6096"/>
                </a:moveTo>
                <a:lnTo>
                  <a:pt x="20934" y="44597"/>
                </a:lnTo>
                <a:lnTo>
                  <a:pt x="27432" y="79248"/>
                </a:lnTo>
                <a:lnTo>
                  <a:pt x="28067" y="79248"/>
                </a:lnTo>
                <a:lnTo>
                  <a:pt x="41719" y="13716"/>
                </a:lnTo>
                <a:lnTo>
                  <a:pt x="35051" y="13716"/>
                </a:lnTo>
                <a:lnTo>
                  <a:pt x="28956" y="6096"/>
                </a:lnTo>
                <a:close/>
              </a:path>
              <a:path extrusionOk="0" h="88900" w="43179">
                <a:moveTo>
                  <a:pt x="13716" y="6096"/>
                </a:moveTo>
                <a:lnTo>
                  <a:pt x="6096" y="7789"/>
                </a:lnTo>
                <a:lnTo>
                  <a:pt x="6096" y="13716"/>
                </a:lnTo>
                <a:lnTo>
                  <a:pt x="15144" y="13716"/>
                </a:lnTo>
                <a:lnTo>
                  <a:pt x="13716" y="6096"/>
                </a:lnTo>
                <a:close/>
              </a:path>
              <a:path extrusionOk="0" h="88900" w="43179">
                <a:moveTo>
                  <a:pt x="28956" y="6096"/>
                </a:moveTo>
                <a:lnTo>
                  <a:pt x="13716" y="6096"/>
                </a:lnTo>
                <a:lnTo>
                  <a:pt x="15144" y="13716"/>
                </a:lnTo>
                <a:lnTo>
                  <a:pt x="27368" y="13716"/>
                </a:lnTo>
                <a:lnTo>
                  <a:pt x="28956" y="6096"/>
                </a:lnTo>
                <a:close/>
              </a:path>
              <a:path extrusionOk="0" h="88900" w="43179">
                <a:moveTo>
                  <a:pt x="42672" y="6096"/>
                </a:moveTo>
                <a:lnTo>
                  <a:pt x="28956" y="6096"/>
                </a:lnTo>
                <a:lnTo>
                  <a:pt x="35051" y="13716"/>
                </a:lnTo>
                <a:lnTo>
                  <a:pt x="41719" y="13716"/>
                </a:lnTo>
                <a:lnTo>
                  <a:pt x="42672" y="9144"/>
                </a:lnTo>
                <a:lnTo>
                  <a:pt x="42672" y="6096"/>
                </a:lnTo>
                <a:close/>
              </a:path>
              <a:path extrusionOk="0" h="88900" w="43179">
                <a:moveTo>
                  <a:pt x="38100" y="0"/>
                </a:moveTo>
                <a:lnTo>
                  <a:pt x="6096" y="0"/>
                </a:lnTo>
                <a:lnTo>
                  <a:pt x="6096" y="7789"/>
                </a:lnTo>
                <a:lnTo>
                  <a:pt x="13716" y="6096"/>
                </a:lnTo>
                <a:lnTo>
                  <a:pt x="42672" y="6096"/>
                </a:lnTo>
                <a:lnTo>
                  <a:pt x="42672" y="4572"/>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20"/>
          <p:cNvSpPr/>
          <p:nvPr/>
        </p:nvSpPr>
        <p:spPr>
          <a:xfrm>
            <a:off x="6553200" y="4297362"/>
            <a:ext cx="39687" cy="74612"/>
          </a:xfrm>
          <a:custGeom>
            <a:rect b="b" l="l" r="r" t="t"/>
            <a:pathLst>
              <a:path extrusionOk="0" h="73660" w="29210">
                <a:moveTo>
                  <a:pt x="28955" y="0"/>
                </a:moveTo>
                <a:lnTo>
                  <a:pt x="0" y="0"/>
                </a:lnTo>
                <a:lnTo>
                  <a:pt x="15239" y="73152"/>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20"/>
          <p:cNvSpPr/>
          <p:nvPr/>
        </p:nvSpPr>
        <p:spPr>
          <a:xfrm>
            <a:off x="6553200" y="4295775"/>
            <a:ext cx="41275" cy="76200"/>
          </a:xfrm>
          <a:custGeom>
            <a:rect b="b" l="l" r="r" t="t"/>
            <a:pathLst>
              <a:path extrusionOk="0" h="76200" w="30479">
                <a:moveTo>
                  <a:pt x="14518" y="70825"/>
                </a:moveTo>
                <a:lnTo>
                  <a:pt x="13715" y="74676"/>
                </a:lnTo>
                <a:lnTo>
                  <a:pt x="13715" y="76200"/>
                </a:lnTo>
                <a:lnTo>
                  <a:pt x="15239" y="76200"/>
                </a:lnTo>
                <a:lnTo>
                  <a:pt x="15239" y="74676"/>
                </a:lnTo>
                <a:lnTo>
                  <a:pt x="14518" y="70825"/>
                </a:lnTo>
                <a:close/>
              </a:path>
              <a:path extrusionOk="0" h="76200" w="30479">
                <a:moveTo>
                  <a:pt x="30479" y="0"/>
                </a:moveTo>
                <a:lnTo>
                  <a:pt x="0" y="0"/>
                </a:lnTo>
                <a:lnTo>
                  <a:pt x="0" y="1524"/>
                </a:lnTo>
                <a:lnTo>
                  <a:pt x="13715" y="74676"/>
                </a:lnTo>
                <a:lnTo>
                  <a:pt x="14518" y="70825"/>
                </a:lnTo>
                <a:lnTo>
                  <a:pt x="1524" y="1524"/>
                </a:lnTo>
                <a:lnTo>
                  <a:pt x="30479" y="1524"/>
                </a:lnTo>
                <a:lnTo>
                  <a:pt x="30479" y="0"/>
                </a:lnTo>
                <a:close/>
              </a:path>
              <a:path extrusionOk="0" h="76200" w="30479">
                <a:moveTo>
                  <a:pt x="30479" y="1524"/>
                </a:moveTo>
                <a:lnTo>
                  <a:pt x="28955" y="1524"/>
                </a:lnTo>
                <a:lnTo>
                  <a:pt x="14518" y="70825"/>
                </a:lnTo>
                <a:lnTo>
                  <a:pt x="15239" y="74676"/>
                </a:lnTo>
                <a:lnTo>
                  <a:pt x="30479"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20"/>
          <p:cNvSpPr/>
          <p:nvPr/>
        </p:nvSpPr>
        <p:spPr>
          <a:xfrm>
            <a:off x="6562725" y="4205287"/>
            <a:ext cx="1527175" cy="92075"/>
          </a:xfrm>
          <a:custGeom>
            <a:rect b="b" l="l" r="r" t="t"/>
            <a:pathLst>
              <a:path extrusionOk="0" h="93345" w="1144904">
                <a:moveTo>
                  <a:pt x="1144524" y="0"/>
                </a:moveTo>
                <a:lnTo>
                  <a:pt x="3047" y="0"/>
                </a:lnTo>
                <a:lnTo>
                  <a:pt x="0" y="3048"/>
                </a:lnTo>
                <a:lnTo>
                  <a:pt x="0" y="92963"/>
                </a:lnTo>
                <a:lnTo>
                  <a:pt x="15239" y="92963"/>
                </a:lnTo>
                <a:lnTo>
                  <a:pt x="15239" y="13716"/>
                </a:lnTo>
                <a:lnTo>
                  <a:pt x="7619" y="13716"/>
                </a:lnTo>
                <a:lnTo>
                  <a:pt x="15239" y="7619"/>
                </a:lnTo>
                <a:lnTo>
                  <a:pt x="1144524" y="7619"/>
                </a:lnTo>
                <a:lnTo>
                  <a:pt x="1144524" y="0"/>
                </a:lnTo>
                <a:close/>
              </a:path>
              <a:path extrusionOk="0" h="93345" w="1144904">
                <a:moveTo>
                  <a:pt x="15239" y="7619"/>
                </a:moveTo>
                <a:lnTo>
                  <a:pt x="7619" y="13716"/>
                </a:lnTo>
                <a:lnTo>
                  <a:pt x="15239" y="13716"/>
                </a:lnTo>
                <a:lnTo>
                  <a:pt x="15239" y="7619"/>
                </a:lnTo>
                <a:close/>
              </a:path>
              <a:path extrusionOk="0" h="93345" w="1144904">
                <a:moveTo>
                  <a:pt x="1144524" y="7619"/>
                </a:moveTo>
                <a:lnTo>
                  <a:pt x="15239" y="7619"/>
                </a:lnTo>
                <a:lnTo>
                  <a:pt x="15239" y="13716"/>
                </a:lnTo>
                <a:lnTo>
                  <a:pt x="1144524" y="13716"/>
                </a:lnTo>
                <a:lnTo>
                  <a:pt x="1144524" y="761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20"/>
          <p:cNvSpPr/>
          <p:nvPr/>
        </p:nvSpPr>
        <p:spPr>
          <a:xfrm>
            <a:off x="6073775" y="3111500"/>
            <a:ext cx="57150" cy="79375"/>
          </a:xfrm>
          <a:custGeom>
            <a:rect b="b" l="l" r="r" t="t"/>
            <a:pathLst>
              <a:path extrusionOk="0" h="79375" w="43179">
                <a:moveTo>
                  <a:pt x="6096" y="7789"/>
                </a:moveTo>
                <a:lnTo>
                  <a:pt x="0" y="9144"/>
                </a:lnTo>
                <a:lnTo>
                  <a:pt x="13715" y="73152"/>
                </a:lnTo>
                <a:lnTo>
                  <a:pt x="13715" y="76200"/>
                </a:lnTo>
                <a:lnTo>
                  <a:pt x="16763" y="79248"/>
                </a:lnTo>
                <a:lnTo>
                  <a:pt x="24384" y="79248"/>
                </a:lnTo>
                <a:lnTo>
                  <a:pt x="27431" y="76200"/>
                </a:lnTo>
                <a:lnTo>
                  <a:pt x="27431" y="73152"/>
                </a:lnTo>
                <a:lnTo>
                  <a:pt x="28157" y="70104"/>
                </a:lnTo>
                <a:lnTo>
                  <a:pt x="13715" y="70104"/>
                </a:lnTo>
                <a:lnTo>
                  <a:pt x="20573" y="38100"/>
                </a:lnTo>
                <a:lnTo>
                  <a:pt x="15675" y="15240"/>
                </a:lnTo>
                <a:lnTo>
                  <a:pt x="6096" y="15240"/>
                </a:lnTo>
                <a:lnTo>
                  <a:pt x="6096" y="7789"/>
                </a:lnTo>
                <a:close/>
              </a:path>
              <a:path extrusionOk="0" h="79375" w="43179">
                <a:moveTo>
                  <a:pt x="20573" y="38100"/>
                </a:moveTo>
                <a:lnTo>
                  <a:pt x="13715" y="70104"/>
                </a:lnTo>
                <a:lnTo>
                  <a:pt x="27431" y="70104"/>
                </a:lnTo>
                <a:lnTo>
                  <a:pt x="20573" y="38100"/>
                </a:lnTo>
                <a:close/>
              </a:path>
              <a:path extrusionOk="0" h="79375" w="43179">
                <a:moveTo>
                  <a:pt x="27431" y="6096"/>
                </a:moveTo>
                <a:lnTo>
                  <a:pt x="20573" y="38100"/>
                </a:lnTo>
                <a:lnTo>
                  <a:pt x="27431" y="70104"/>
                </a:lnTo>
                <a:lnTo>
                  <a:pt x="28157" y="70104"/>
                </a:lnTo>
                <a:lnTo>
                  <a:pt x="41220" y="15240"/>
                </a:lnTo>
                <a:lnTo>
                  <a:pt x="35051" y="15240"/>
                </a:lnTo>
                <a:lnTo>
                  <a:pt x="27431" y="6096"/>
                </a:lnTo>
                <a:close/>
              </a:path>
              <a:path extrusionOk="0" h="79375" w="43179">
                <a:moveTo>
                  <a:pt x="13715" y="6096"/>
                </a:moveTo>
                <a:lnTo>
                  <a:pt x="6096" y="7789"/>
                </a:lnTo>
                <a:lnTo>
                  <a:pt x="6096" y="15240"/>
                </a:lnTo>
                <a:lnTo>
                  <a:pt x="15675" y="15240"/>
                </a:lnTo>
                <a:lnTo>
                  <a:pt x="13715" y="6096"/>
                </a:lnTo>
                <a:close/>
              </a:path>
              <a:path extrusionOk="0" h="79375" w="43179">
                <a:moveTo>
                  <a:pt x="27431" y="6096"/>
                </a:moveTo>
                <a:lnTo>
                  <a:pt x="13715" y="6096"/>
                </a:lnTo>
                <a:lnTo>
                  <a:pt x="15675" y="15240"/>
                </a:lnTo>
                <a:lnTo>
                  <a:pt x="25472" y="15240"/>
                </a:lnTo>
                <a:lnTo>
                  <a:pt x="27431" y="6096"/>
                </a:lnTo>
                <a:close/>
              </a:path>
              <a:path extrusionOk="0" h="79375" w="43179">
                <a:moveTo>
                  <a:pt x="41910" y="6096"/>
                </a:moveTo>
                <a:lnTo>
                  <a:pt x="27431" y="6096"/>
                </a:lnTo>
                <a:lnTo>
                  <a:pt x="35051" y="15240"/>
                </a:lnTo>
                <a:lnTo>
                  <a:pt x="41220" y="15240"/>
                </a:lnTo>
                <a:lnTo>
                  <a:pt x="42672" y="9144"/>
                </a:lnTo>
                <a:lnTo>
                  <a:pt x="42672" y="7620"/>
                </a:lnTo>
                <a:lnTo>
                  <a:pt x="41910" y="6096"/>
                </a:lnTo>
                <a:close/>
              </a:path>
              <a:path extrusionOk="0" h="79375" w="43179">
                <a:moveTo>
                  <a:pt x="36575" y="0"/>
                </a:moveTo>
                <a:lnTo>
                  <a:pt x="6096" y="0"/>
                </a:lnTo>
                <a:lnTo>
                  <a:pt x="6096" y="7789"/>
                </a:lnTo>
                <a:lnTo>
                  <a:pt x="13715" y="6096"/>
                </a:lnTo>
                <a:lnTo>
                  <a:pt x="41910" y="6096"/>
                </a:lnTo>
                <a:lnTo>
                  <a:pt x="41148" y="4572"/>
                </a:lnTo>
                <a:lnTo>
                  <a:pt x="41148" y="3048"/>
                </a:lnTo>
                <a:lnTo>
                  <a:pt x="39624" y="1524"/>
                </a:lnTo>
                <a:lnTo>
                  <a:pt x="3657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20"/>
          <p:cNvSpPr/>
          <p:nvPr/>
        </p:nvSpPr>
        <p:spPr>
          <a:xfrm>
            <a:off x="6081712" y="3119437"/>
            <a:ext cx="39687" cy="65087"/>
          </a:xfrm>
          <a:custGeom>
            <a:rect b="b" l="l" r="r" t="t"/>
            <a:pathLst>
              <a:path extrusionOk="0" h="64135" w="29210">
                <a:moveTo>
                  <a:pt x="28955" y="0"/>
                </a:moveTo>
                <a:lnTo>
                  <a:pt x="0" y="0"/>
                </a:lnTo>
                <a:lnTo>
                  <a:pt x="15239" y="64008"/>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20"/>
          <p:cNvSpPr/>
          <p:nvPr/>
        </p:nvSpPr>
        <p:spPr>
          <a:xfrm>
            <a:off x="6081712" y="3119437"/>
            <a:ext cx="39687" cy="66675"/>
          </a:xfrm>
          <a:custGeom>
            <a:rect b="b" l="l" r="r" t="t"/>
            <a:pathLst>
              <a:path extrusionOk="0" h="66039" w="29210">
                <a:moveTo>
                  <a:pt x="14477" y="60451"/>
                </a:moveTo>
                <a:lnTo>
                  <a:pt x="13715" y="64008"/>
                </a:lnTo>
                <a:lnTo>
                  <a:pt x="13715" y="65532"/>
                </a:lnTo>
                <a:lnTo>
                  <a:pt x="15239" y="65532"/>
                </a:lnTo>
                <a:lnTo>
                  <a:pt x="15239" y="64008"/>
                </a:lnTo>
                <a:lnTo>
                  <a:pt x="14477" y="60451"/>
                </a:lnTo>
                <a:close/>
              </a:path>
              <a:path extrusionOk="0" h="66039" w="29210">
                <a:moveTo>
                  <a:pt x="1523" y="0"/>
                </a:moveTo>
                <a:lnTo>
                  <a:pt x="268" y="1255"/>
                </a:lnTo>
                <a:lnTo>
                  <a:pt x="13715" y="64008"/>
                </a:lnTo>
                <a:lnTo>
                  <a:pt x="14477" y="60451"/>
                </a:lnTo>
                <a:lnTo>
                  <a:pt x="1523" y="0"/>
                </a:lnTo>
                <a:close/>
              </a:path>
              <a:path extrusionOk="0" h="66039" w="29210">
                <a:moveTo>
                  <a:pt x="27431" y="0"/>
                </a:moveTo>
                <a:lnTo>
                  <a:pt x="14477" y="60451"/>
                </a:lnTo>
                <a:lnTo>
                  <a:pt x="15239" y="64008"/>
                </a:lnTo>
                <a:lnTo>
                  <a:pt x="28687" y="1255"/>
                </a:lnTo>
                <a:lnTo>
                  <a:pt x="27431" y="0"/>
                </a:lnTo>
                <a:close/>
              </a:path>
              <a:path extrusionOk="0" h="66039" w="29210">
                <a:moveTo>
                  <a:pt x="268" y="1255"/>
                </a:moveTo>
                <a:lnTo>
                  <a:pt x="0" y="1524"/>
                </a:lnTo>
                <a:lnTo>
                  <a:pt x="326" y="1524"/>
                </a:lnTo>
                <a:lnTo>
                  <a:pt x="268" y="1255"/>
                </a:lnTo>
                <a:close/>
              </a:path>
              <a:path extrusionOk="0" h="66039" w="29210">
                <a:moveTo>
                  <a:pt x="27431" y="0"/>
                </a:moveTo>
                <a:lnTo>
                  <a:pt x="1523" y="0"/>
                </a:lnTo>
                <a:lnTo>
                  <a:pt x="1850" y="1524"/>
                </a:lnTo>
                <a:lnTo>
                  <a:pt x="27105" y="1524"/>
                </a:lnTo>
                <a:lnTo>
                  <a:pt x="27431" y="0"/>
                </a:lnTo>
                <a:close/>
              </a:path>
              <a:path extrusionOk="0" h="66039" w="29210">
                <a:moveTo>
                  <a:pt x="28687" y="1255"/>
                </a:moveTo>
                <a:lnTo>
                  <a:pt x="28629" y="1524"/>
                </a:lnTo>
                <a:lnTo>
                  <a:pt x="28955" y="1524"/>
                </a:lnTo>
                <a:lnTo>
                  <a:pt x="28687" y="1255"/>
                </a:lnTo>
                <a:close/>
              </a:path>
              <a:path extrusionOk="0" h="66039" w="29210">
                <a:moveTo>
                  <a:pt x="1523" y="0"/>
                </a:moveTo>
                <a:lnTo>
                  <a:pt x="0" y="0"/>
                </a:lnTo>
                <a:lnTo>
                  <a:pt x="268" y="1255"/>
                </a:lnTo>
                <a:lnTo>
                  <a:pt x="1523" y="0"/>
                </a:lnTo>
                <a:close/>
              </a:path>
              <a:path extrusionOk="0" h="66039" w="29210">
                <a:moveTo>
                  <a:pt x="28955" y="0"/>
                </a:moveTo>
                <a:lnTo>
                  <a:pt x="27431" y="0"/>
                </a:lnTo>
                <a:lnTo>
                  <a:pt x="28687" y="1255"/>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20"/>
          <p:cNvSpPr/>
          <p:nvPr/>
        </p:nvSpPr>
        <p:spPr>
          <a:xfrm>
            <a:off x="6091237" y="2976562"/>
            <a:ext cx="1092200" cy="142875"/>
          </a:xfrm>
          <a:custGeom>
            <a:rect b="b" l="l" r="r" t="t"/>
            <a:pathLst>
              <a:path extrusionOk="0" h="143510" w="818514">
                <a:moveTo>
                  <a:pt x="818388" y="0"/>
                </a:moveTo>
                <a:lnTo>
                  <a:pt x="3048" y="0"/>
                </a:lnTo>
                <a:lnTo>
                  <a:pt x="0" y="3048"/>
                </a:lnTo>
                <a:lnTo>
                  <a:pt x="0" y="143256"/>
                </a:lnTo>
                <a:lnTo>
                  <a:pt x="13715" y="143256"/>
                </a:lnTo>
                <a:lnTo>
                  <a:pt x="13715" y="13716"/>
                </a:lnTo>
                <a:lnTo>
                  <a:pt x="7620" y="13716"/>
                </a:lnTo>
                <a:lnTo>
                  <a:pt x="13715" y="6096"/>
                </a:lnTo>
                <a:lnTo>
                  <a:pt x="818388" y="6096"/>
                </a:lnTo>
                <a:lnTo>
                  <a:pt x="818388" y="0"/>
                </a:lnTo>
                <a:close/>
              </a:path>
              <a:path extrusionOk="0" h="143510" w="818514">
                <a:moveTo>
                  <a:pt x="13715" y="6096"/>
                </a:moveTo>
                <a:lnTo>
                  <a:pt x="7620" y="13716"/>
                </a:lnTo>
                <a:lnTo>
                  <a:pt x="13715" y="13716"/>
                </a:lnTo>
                <a:lnTo>
                  <a:pt x="13715" y="6096"/>
                </a:lnTo>
                <a:close/>
              </a:path>
              <a:path extrusionOk="0" h="143510" w="818514">
                <a:moveTo>
                  <a:pt x="818388" y="6096"/>
                </a:moveTo>
                <a:lnTo>
                  <a:pt x="13715" y="6096"/>
                </a:lnTo>
                <a:lnTo>
                  <a:pt x="13715" y="13716"/>
                </a:lnTo>
                <a:lnTo>
                  <a:pt x="818388" y="13716"/>
                </a:lnTo>
                <a:lnTo>
                  <a:pt x="818388"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20"/>
          <p:cNvSpPr/>
          <p:nvPr/>
        </p:nvSpPr>
        <p:spPr>
          <a:xfrm>
            <a:off x="7920037" y="2200275"/>
            <a:ext cx="139700" cy="47625"/>
          </a:xfrm>
          <a:custGeom>
            <a:rect b="b" l="l" r="r" t="t"/>
            <a:pathLst>
              <a:path extrusionOk="0" h="47625" w="104139">
                <a:moveTo>
                  <a:pt x="13715" y="29834"/>
                </a:moveTo>
                <a:lnTo>
                  <a:pt x="4572" y="32004"/>
                </a:lnTo>
                <a:lnTo>
                  <a:pt x="9144" y="47244"/>
                </a:lnTo>
                <a:lnTo>
                  <a:pt x="40712" y="39624"/>
                </a:lnTo>
                <a:lnTo>
                  <a:pt x="13715" y="39624"/>
                </a:lnTo>
                <a:lnTo>
                  <a:pt x="13715" y="29834"/>
                </a:lnTo>
                <a:close/>
              </a:path>
              <a:path extrusionOk="0" h="47625" w="104139">
                <a:moveTo>
                  <a:pt x="7620" y="0"/>
                </a:moveTo>
                <a:lnTo>
                  <a:pt x="6096" y="0"/>
                </a:lnTo>
                <a:lnTo>
                  <a:pt x="3048" y="1524"/>
                </a:lnTo>
                <a:lnTo>
                  <a:pt x="1524" y="1524"/>
                </a:lnTo>
                <a:lnTo>
                  <a:pt x="0" y="3048"/>
                </a:lnTo>
                <a:lnTo>
                  <a:pt x="0" y="39624"/>
                </a:lnTo>
                <a:lnTo>
                  <a:pt x="6858" y="39624"/>
                </a:lnTo>
                <a:lnTo>
                  <a:pt x="4572" y="32004"/>
                </a:lnTo>
                <a:lnTo>
                  <a:pt x="13715" y="29834"/>
                </a:lnTo>
                <a:lnTo>
                  <a:pt x="13715" y="16159"/>
                </a:lnTo>
                <a:lnTo>
                  <a:pt x="6096" y="15239"/>
                </a:lnTo>
                <a:lnTo>
                  <a:pt x="13715" y="7620"/>
                </a:lnTo>
                <a:lnTo>
                  <a:pt x="70757" y="7620"/>
                </a:lnTo>
                <a:lnTo>
                  <a:pt x="7620" y="0"/>
                </a:lnTo>
                <a:close/>
              </a:path>
              <a:path extrusionOk="0" h="47625" w="104139">
                <a:moveTo>
                  <a:pt x="51915" y="20769"/>
                </a:moveTo>
                <a:lnTo>
                  <a:pt x="13715" y="29834"/>
                </a:lnTo>
                <a:lnTo>
                  <a:pt x="13715" y="39624"/>
                </a:lnTo>
                <a:lnTo>
                  <a:pt x="40712" y="39624"/>
                </a:lnTo>
                <a:lnTo>
                  <a:pt x="97536" y="25908"/>
                </a:lnTo>
                <a:lnTo>
                  <a:pt x="94487" y="25908"/>
                </a:lnTo>
                <a:lnTo>
                  <a:pt x="51915" y="20769"/>
                </a:lnTo>
                <a:close/>
              </a:path>
              <a:path extrusionOk="0" h="47625" w="104139">
                <a:moveTo>
                  <a:pt x="94487" y="10668"/>
                </a:moveTo>
                <a:lnTo>
                  <a:pt x="51915" y="20769"/>
                </a:lnTo>
                <a:lnTo>
                  <a:pt x="94487" y="25908"/>
                </a:lnTo>
                <a:lnTo>
                  <a:pt x="94487" y="10668"/>
                </a:lnTo>
                <a:close/>
              </a:path>
              <a:path extrusionOk="0" h="47625" w="104139">
                <a:moveTo>
                  <a:pt x="96012" y="10668"/>
                </a:moveTo>
                <a:lnTo>
                  <a:pt x="94487" y="10668"/>
                </a:lnTo>
                <a:lnTo>
                  <a:pt x="94487" y="25908"/>
                </a:lnTo>
                <a:lnTo>
                  <a:pt x="97536" y="25908"/>
                </a:lnTo>
                <a:lnTo>
                  <a:pt x="100584" y="24384"/>
                </a:lnTo>
                <a:lnTo>
                  <a:pt x="103632" y="21336"/>
                </a:lnTo>
                <a:lnTo>
                  <a:pt x="103632" y="18287"/>
                </a:lnTo>
                <a:lnTo>
                  <a:pt x="102108" y="13715"/>
                </a:lnTo>
                <a:lnTo>
                  <a:pt x="100584" y="12192"/>
                </a:lnTo>
                <a:lnTo>
                  <a:pt x="96012" y="10668"/>
                </a:lnTo>
                <a:close/>
              </a:path>
              <a:path extrusionOk="0" h="47625" w="104139">
                <a:moveTo>
                  <a:pt x="70757" y="7620"/>
                </a:moveTo>
                <a:lnTo>
                  <a:pt x="13715" y="7620"/>
                </a:lnTo>
                <a:lnTo>
                  <a:pt x="13715" y="16159"/>
                </a:lnTo>
                <a:lnTo>
                  <a:pt x="51915" y="20769"/>
                </a:lnTo>
                <a:lnTo>
                  <a:pt x="94487" y="10668"/>
                </a:lnTo>
                <a:lnTo>
                  <a:pt x="96012" y="10668"/>
                </a:lnTo>
                <a:lnTo>
                  <a:pt x="70757" y="7620"/>
                </a:lnTo>
                <a:close/>
              </a:path>
              <a:path extrusionOk="0" h="47625" w="104139">
                <a:moveTo>
                  <a:pt x="13715" y="7620"/>
                </a:moveTo>
                <a:lnTo>
                  <a:pt x="6096" y="15239"/>
                </a:lnTo>
                <a:lnTo>
                  <a:pt x="13715" y="16159"/>
                </a:lnTo>
                <a:lnTo>
                  <a:pt x="13715" y="762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20"/>
          <p:cNvSpPr/>
          <p:nvPr/>
        </p:nvSpPr>
        <p:spPr>
          <a:xfrm>
            <a:off x="7931150" y="2208212"/>
            <a:ext cx="119062" cy="31750"/>
          </a:xfrm>
          <a:custGeom>
            <a:rect b="b" l="l" r="r" t="t"/>
            <a:pathLst>
              <a:path extrusionOk="0" h="32385" w="88900">
                <a:moveTo>
                  <a:pt x="0" y="0"/>
                </a:moveTo>
                <a:lnTo>
                  <a:pt x="0" y="32003"/>
                </a:lnTo>
                <a:lnTo>
                  <a:pt x="88391" y="1066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20"/>
          <p:cNvSpPr/>
          <p:nvPr/>
        </p:nvSpPr>
        <p:spPr>
          <a:xfrm>
            <a:off x="7929562" y="2206625"/>
            <a:ext cx="119062" cy="33337"/>
          </a:xfrm>
          <a:custGeom>
            <a:rect b="b" l="l" r="r" t="t"/>
            <a:pathLst>
              <a:path extrusionOk="0" h="33655" w="90170">
                <a:moveTo>
                  <a:pt x="0" y="32003"/>
                </a:moveTo>
                <a:lnTo>
                  <a:pt x="0" y="33527"/>
                </a:lnTo>
                <a:lnTo>
                  <a:pt x="1524" y="33527"/>
                </a:lnTo>
                <a:lnTo>
                  <a:pt x="0" y="32003"/>
                </a:lnTo>
                <a:close/>
              </a:path>
              <a:path extrusionOk="0" h="33655" w="90170">
                <a:moveTo>
                  <a:pt x="1524" y="31668"/>
                </a:moveTo>
                <a:lnTo>
                  <a:pt x="0" y="32003"/>
                </a:lnTo>
                <a:lnTo>
                  <a:pt x="1524" y="33527"/>
                </a:lnTo>
                <a:lnTo>
                  <a:pt x="1524" y="31668"/>
                </a:lnTo>
                <a:close/>
              </a:path>
              <a:path extrusionOk="0" h="33655" w="90170">
                <a:moveTo>
                  <a:pt x="85634" y="13135"/>
                </a:moveTo>
                <a:lnTo>
                  <a:pt x="1524" y="31668"/>
                </a:lnTo>
                <a:lnTo>
                  <a:pt x="1524" y="33527"/>
                </a:lnTo>
                <a:lnTo>
                  <a:pt x="89915" y="13715"/>
                </a:lnTo>
                <a:lnTo>
                  <a:pt x="85634" y="13135"/>
                </a:lnTo>
                <a:close/>
              </a:path>
              <a:path extrusionOk="0" h="33655" w="90170">
                <a:moveTo>
                  <a:pt x="0" y="1524"/>
                </a:moveTo>
                <a:lnTo>
                  <a:pt x="0" y="32003"/>
                </a:lnTo>
                <a:lnTo>
                  <a:pt x="1524" y="31668"/>
                </a:lnTo>
                <a:lnTo>
                  <a:pt x="1524" y="1730"/>
                </a:lnTo>
                <a:lnTo>
                  <a:pt x="0" y="1524"/>
                </a:lnTo>
                <a:close/>
              </a:path>
              <a:path extrusionOk="0" h="33655" w="90170">
                <a:moveTo>
                  <a:pt x="89915" y="12191"/>
                </a:moveTo>
                <a:lnTo>
                  <a:pt x="85634" y="13135"/>
                </a:lnTo>
                <a:lnTo>
                  <a:pt x="89915" y="13715"/>
                </a:lnTo>
                <a:lnTo>
                  <a:pt x="89915" y="12191"/>
                </a:lnTo>
                <a:close/>
              </a:path>
              <a:path extrusionOk="0" h="33655" w="90170">
                <a:moveTo>
                  <a:pt x="12573" y="1524"/>
                </a:moveTo>
                <a:lnTo>
                  <a:pt x="1524" y="1524"/>
                </a:lnTo>
                <a:lnTo>
                  <a:pt x="1524" y="1730"/>
                </a:lnTo>
                <a:lnTo>
                  <a:pt x="85634" y="13135"/>
                </a:lnTo>
                <a:lnTo>
                  <a:pt x="89915" y="12191"/>
                </a:lnTo>
                <a:lnTo>
                  <a:pt x="12573" y="1524"/>
                </a:lnTo>
                <a:close/>
              </a:path>
              <a:path extrusionOk="0" h="33655" w="90170">
                <a:moveTo>
                  <a:pt x="1524" y="0"/>
                </a:moveTo>
                <a:lnTo>
                  <a:pt x="0" y="0"/>
                </a:lnTo>
                <a:lnTo>
                  <a:pt x="0" y="1524"/>
                </a:lnTo>
                <a:lnTo>
                  <a:pt x="1524" y="1730"/>
                </a:lnTo>
                <a:lnTo>
                  <a:pt x="1524" y="1524"/>
                </a:lnTo>
                <a:lnTo>
                  <a:pt x="12573" y="1524"/>
                </a:lnTo>
                <a:lnTo>
                  <a:pt x="152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20"/>
          <p:cNvSpPr/>
          <p:nvPr/>
        </p:nvSpPr>
        <p:spPr>
          <a:xfrm>
            <a:off x="7516812" y="2220912"/>
            <a:ext cx="414337" cy="0"/>
          </a:xfrm>
          <a:custGeom>
            <a:rect b="b" l="l" r="r" t="t"/>
            <a:pathLst>
              <a:path extrusionOk="0" h="120000" w="311150">
                <a:moveTo>
                  <a:pt x="0" y="0"/>
                </a:moveTo>
                <a:lnTo>
                  <a:pt x="310896" y="0"/>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20"/>
          <p:cNvSpPr/>
          <p:nvPr/>
        </p:nvSpPr>
        <p:spPr>
          <a:xfrm>
            <a:off x="6073775" y="1766887"/>
            <a:ext cx="57150" cy="77787"/>
          </a:xfrm>
          <a:custGeom>
            <a:rect b="b" l="l" r="r" t="t"/>
            <a:pathLst>
              <a:path extrusionOk="0" h="78105" w="43179">
                <a:moveTo>
                  <a:pt x="6096" y="7789"/>
                </a:moveTo>
                <a:lnTo>
                  <a:pt x="0" y="9144"/>
                </a:lnTo>
                <a:lnTo>
                  <a:pt x="13715" y="73151"/>
                </a:lnTo>
                <a:lnTo>
                  <a:pt x="13715" y="76200"/>
                </a:lnTo>
                <a:lnTo>
                  <a:pt x="16763" y="77724"/>
                </a:lnTo>
                <a:lnTo>
                  <a:pt x="24384" y="77724"/>
                </a:lnTo>
                <a:lnTo>
                  <a:pt x="27431" y="76200"/>
                </a:lnTo>
                <a:lnTo>
                  <a:pt x="27431" y="73151"/>
                </a:lnTo>
                <a:lnTo>
                  <a:pt x="28157" y="70103"/>
                </a:lnTo>
                <a:lnTo>
                  <a:pt x="13715" y="70103"/>
                </a:lnTo>
                <a:lnTo>
                  <a:pt x="20573" y="38100"/>
                </a:lnTo>
                <a:lnTo>
                  <a:pt x="15348" y="13715"/>
                </a:lnTo>
                <a:lnTo>
                  <a:pt x="6096" y="13715"/>
                </a:lnTo>
                <a:lnTo>
                  <a:pt x="6096" y="7789"/>
                </a:lnTo>
                <a:close/>
              </a:path>
              <a:path extrusionOk="0" h="78105" w="43179">
                <a:moveTo>
                  <a:pt x="20573" y="38100"/>
                </a:moveTo>
                <a:lnTo>
                  <a:pt x="13715" y="70103"/>
                </a:lnTo>
                <a:lnTo>
                  <a:pt x="27431" y="70103"/>
                </a:lnTo>
                <a:lnTo>
                  <a:pt x="20573" y="38100"/>
                </a:lnTo>
                <a:close/>
              </a:path>
              <a:path extrusionOk="0" h="78105" w="43179">
                <a:moveTo>
                  <a:pt x="27431" y="6096"/>
                </a:moveTo>
                <a:lnTo>
                  <a:pt x="20573" y="38100"/>
                </a:lnTo>
                <a:lnTo>
                  <a:pt x="27431" y="70103"/>
                </a:lnTo>
                <a:lnTo>
                  <a:pt x="28157" y="70103"/>
                </a:lnTo>
                <a:lnTo>
                  <a:pt x="41583" y="13715"/>
                </a:lnTo>
                <a:lnTo>
                  <a:pt x="35051" y="13715"/>
                </a:lnTo>
                <a:lnTo>
                  <a:pt x="27431" y="6096"/>
                </a:lnTo>
                <a:close/>
              </a:path>
              <a:path extrusionOk="0" h="78105" w="43179">
                <a:moveTo>
                  <a:pt x="13715" y="6096"/>
                </a:moveTo>
                <a:lnTo>
                  <a:pt x="6096" y="7789"/>
                </a:lnTo>
                <a:lnTo>
                  <a:pt x="6096" y="13715"/>
                </a:lnTo>
                <a:lnTo>
                  <a:pt x="15348" y="13715"/>
                </a:lnTo>
                <a:lnTo>
                  <a:pt x="13715" y="6096"/>
                </a:lnTo>
                <a:close/>
              </a:path>
              <a:path extrusionOk="0" h="78105" w="43179">
                <a:moveTo>
                  <a:pt x="27431" y="6096"/>
                </a:moveTo>
                <a:lnTo>
                  <a:pt x="13715" y="6096"/>
                </a:lnTo>
                <a:lnTo>
                  <a:pt x="15348" y="13715"/>
                </a:lnTo>
                <a:lnTo>
                  <a:pt x="25799" y="13715"/>
                </a:lnTo>
                <a:lnTo>
                  <a:pt x="27431" y="6096"/>
                </a:lnTo>
                <a:close/>
              </a:path>
              <a:path extrusionOk="0" h="78105" w="43179">
                <a:moveTo>
                  <a:pt x="42672" y="6096"/>
                </a:moveTo>
                <a:lnTo>
                  <a:pt x="27431" y="6096"/>
                </a:lnTo>
                <a:lnTo>
                  <a:pt x="35051" y="13715"/>
                </a:lnTo>
                <a:lnTo>
                  <a:pt x="41583" y="13715"/>
                </a:lnTo>
                <a:lnTo>
                  <a:pt x="42672" y="9144"/>
                </a:lnTo>
                <a:lnTo>
                  <a:pt x="42672" y="6096"/>
                </a:lnTo>
                <a:close/>
              </a:path>
              <a:path extrusionOk="0" h="78105" w="43179">
                <a:moveTo>
                  <a:pt x="36575" y="0"/>
                </a:moveTo>
                <a:lnTo>
                  <a:pt x="6096" y="0"/>
                </a:lnTo>
                <a:lnTo>
                  <a:pt x="6096" y="7789"/>
                </a:lnTo>
                <a:lnTo>
                  <a:pt x="13715" y="6096"/>
                </a:lnTo>
                <a:lnTo>
                  <a:pt x="42672" y="6096"/>
                </a:lnTo>
                <a:lnTo>
                  <a:pt x="41148" y="4572"/>
                </a:lnTo>
                <a:lnTo>
                  <a:pt x="41148" y="3048"/>
                </a:lnTo>
                <a:lnTo>
                  <a:pt x="39624" y="1524"/>
                </a:lnTo>
                <a:lnTo>
                  <a:pt x="3657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0"/>
          <p:cNvSpPr/>
          <p:nvPr/>
        </p:nvSpPr>
        <p:spPr>
          <a:xfrm>
            <a:off x="6081712" y="1773237"/>
            <a:ext cx="39687" cy="65087"/>
          </a:xfrm>
          <a:custGeom>
            <a:rect b="b" l="l" r="r" t="t"/>
            <a:pathLst>
              <a:path extrusionOk="0" h="64135" w="29210">
                <a:moveTo>
                  <a:pt x="28955" y="0"/>
                </a:moveTo>
                <a:lnTo>
                  <a:pt x="0" y="0"/>
                </a:lnTo>
                <a:lnTo>
                  <a:pt x="15239" y="64007"/>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20"/>
          <p:cNvSpPr/>
          <p:nvPr/>
        </p:nvSpPr>
        <p:spPr>
          <a:xfrm>
            <a:off x="6081712" y="1771650"/>
            <a:ext cx="39687" cy="66675"/>
          </a:xfrm>
          <a:custGeom>
            <a:rect b="b" l="l" r="r" t="t"/>
            <a:pathLst>
              <a:path extrusionOk="0" h="66039" w="29210">
                <a:moveTo>
                  <a:pt x="28955" y="0"/>
                </a:moveTo>
                <a:lnTo>
                  <a:pt x="0" y="0"/>
                </a:lnTo>
                <a:lnTo>
                  <a:pt x="0" y="1524"/>
                </a:lnTo>
                <a:lnTo>
                  <a:pt x="13715" y="65531"/>
                </a:lnTo>
                <a:lnTo>
                  <a:pt x="14477" y="61975"/>
                </a:lnTo>
                <a:lnTo>
                  <a:pt x="1523" y="1524"/>
                </a:lnTo>
                <a:lnTo>
                  <a:pt x="28955" y="1524"/>
                </a:lnTo>
                <a:lnTo>
                  <a:pt x="28955" y="0"/>
                </a:lnTo>
                <a:close/>
              </a:path>
              <a:path extrusionOk="0" h="66039" w="29210">
                <a:moveTo>
                  <a:pt x="14477" y="61975"/>
                </a:moveTo>
                <a:lnTo>
                  <a:pt x="13715" y="65531"/>
                </a:lnTo>
                <a:lnTo>
                  <a:pt x="15239" y="65531"/>
                </a:lnTo>
                <a:lnTo>
                  <a:pt x="14477" y="61975"/>
                </a:lnTo>
                <a:close/>
              </a:path>
              <a:path extrusionOk="0" h="66039" w="29210">
                <a:moveTo>
                  <a:pt x="28955" y="1524"/>
                </a:moveTo>
                <a:lnTo>
                  <a:pt x="27431" y="1524"/>
                </a:lnTo>
                <a:lnTo>
                  <a:pt x="14477" y="61975"/>
                </a:lnTo>
                <a:lnTo>
                  <a:pt x="15239" y="65531"/>
                </a:lnTo>
                <a:lnTo>
                  <a:pt x="28955"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20"/>
          <p:cNvSpPr/>
          <p:nvPr/>
        </p:nvSpPr>
        <p:spPr>
          <a:xfrm>
            <a:off x="6091237" y="1703387"/>
            <a:ext cx="1092200" cy="71437"/>
          </a:xfrm>
          <a:custGeom>
            <a:rect b="b" l="l" r="r" t="t"/>
            <a:pathLst>
              <a:path extrusionOk="0" h="70485" w="818514">
                <a:moveTo>
                  <a:pt x="818388" y="0"/>
                </a:moveTo>
                <a:lnTo>
                  <a:pt x="3048" y="0"/>
                </a:lnTo>
                <a:lnTo>
                  <a:pt x="0" y="3048"/>
                </a:lnTo>
                <a:lnTo>
                  <a:pt x="0" y="70104"/>
                </a:lnTo>
                <a:lnTo>
                  <a:pt x="13715" y="70104"/>
                </a:lnTo>
                <a:lnTo>
                  <a:pt x="13715" y="13716"/>
                </a:lnTo>
                <a:lnTo>
                  <a:pt x="7620" y="13716"/>
                </a:lnTo>
                <a:lnTo>
                  <a:pt x="13715" y="7620"/>
                </a:lnTo>
                <a:lnTo>
                  <a:pt x="818388" y="7620"/>
                </a:lnTo>
                <a:lnTo>
                  <a:pt x="818388" y="0"/>
                </a:lnTo>
                <a:close/>
              </a:path>
              <a:path extrusionOk="0" h="70485" w="818514">
                <a:moveTo>
                  <a:pt x="13715" y="7620"/>
                </a:moveTo>
                <a:lnTo>
                  <a:pt x="7620" y="13716"/>
                </a:lnTo>
                <a:lnTo>
                  <a:pt x="13715" y="13716"/>
                </a:lnTo>
                <a:lnTo>
                  <a:pt x="13715" y="7620"/>
                </a:lnTo>
                <a:close/>
              </a:path>
              <a:path extrusionOk="0" h="70485" w="818514">
                <a:moveTo>
                  <a:pt x="818388" y="7620"/>
                </a:moveTo>
                <a:lnTo>
                  <a:pt x="13715" y="7620"/>
                </a:lnTo>
                <a:lnTo>
                  <a:pt x="13715" y="13716"/>
                </a:lnTo>
                <a:lnTo>
                  <a:pt x="818388" y="13716"/>
                </a:lnTo>
                <a:lnTo>
                  <a:pt x="818388" y="762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20"/>
          <p:cNvSpPr/>
          <p:nvPr/>
        </p:nvSpPr>
        <p:spPr>
          <a:xfrm>
            <a:off x="6750050" y="5865812"/>
            <a:ext cx="600075" cy="155575"/>
          </a:xfrm>
          <a:custGeom>
            <a:rect b="b" l="l" r="r" t="t"/>
            <a:pathLst>
              <a:path extrusionOk="0" h="155575" w="449579">
                <a:moveTo>
                  <a:pt x="434339" y="141731"/>
                </a:moveTo>
                <a:lnTo>
                  <a:pt x="0" y="141731"/>
                </a:lnTo>
                <a:lnTo>
                  <a:pt x="0" y="155447"/>
                </a:lnTo>
                <a:lnTo>
                  <a:pt x="446532" y="155447"/>
                </a:lnTo>
                <a:lnTo>
                  <a:pt x="449580" y="152399"/>
                </a:lnTo>
                <a:lnTo>
                  <a:pt x="449580" y="147827"/>
                </a:lnTo>
                <a:lnTo>
                  <a:pt x="434339" y="147827"/>
                </a:lnTo>
                <a:lnTo>
                  <a:pt x="434339" y="141731"/>
                </a:lnTo>
                <a:close/>
              </a:path>
              <a:path extrusionOk="0" h="155575" w="449579">
                <a:moveTo>
                  <a:pt x="449580" y="0"/>
                </a:moveTo>
                <a:lnTo>
                  <a:pt x="434339" y="0"/>
                </a:lnTo>
                <a:lnTo>
                  <a:pt x="434339" y="147827"/>
                </a:lnTo>
                <a:lnTo>
                  <a:pt x="441960" y="141731"/>
                </a:lnTo>
                <a:lnTo>
                  <a:pt x="449580" y="141731"/>
                </a:lnTo>
                <a:lnTo>
                  <a:pt x="449580" y="0"/>
                </a:lnTo>
                <a:close/>
              </a:path>
              <a:path extrusionOk="0" h="155575" w="449579">
                <a:moveTo>
                  <a:pt x="449580" y="141731"/>
                </a:moveTo>
                <a:lnTo>
                  <a:pt x="441960" y="141731"/>
                </a:lnTo>
                <a:lnTo>
                  <a:pt x="434339" y="147827"/>
                </a:lnTo>
                <a:lnTo>
                  <a:pt x="449580" y="147827"/>
                </a:lnTo>
                <a:lnTo>
                  <a:pt x="449580" y="141731"/>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20"/>
          <p:cNvSpPr/>
          <p:nvPr/>
        </p:nvSpPr>
        <p:spPr>
          <a:xfrm>
            <a:off x="6091237" y="5621337"/>
            <a:ext cx="1092200" cy="155575"/>
          </a:xfrm>
          <a:custGeom>
            <a:rect b="b" l="l" r="r" t="t"/>
            <a:pathLst>
              <a:path extrusionOk="0" h="155575" w="818514">
                <a:moveTo>
                  <a:pt x="13715" y="0"/>
                </a:moveTo>
                <a:lnTo>
                  <a:pt x="0" y="0"/>
                </a:lnTo>
                <a:lnTo>
                  <a:pt x="0" y="152400"/>
                </a:lnTo>
                <a:lnTo>
                  <a:pt x="3048" y="155448"/>
                </a:lnTo>
                <a:lnTo>
                  <a:pt x="818388" y="155448"/>
                </a:lnTo>
                <a:lnTo>
                  <a:pt x="818388" y="147828"/>
                </a:lnTo>
                <a:lnTo>
                  <a:pt x="13715" y="147828"/>
                </a:lnTo>
                <a:lnTo>
                  <a:pt x="7620" y="140208"/>
                </a:lnTo>
                <a:lnTo>
                  <a:pt x="13715" y="140208"/>
                </a:lnTo>
                <a:lnTo>
                  <a:pt x="13715" y="0"/>
                </a:lnTo>
                <a:close/>
              </a:path>
              <a:path extrusionOk="0" h="155575" w="818514">
                <a:moveTo>
                  <a:pt x="13715" y="140208"/>
                </a:moveTo>
                <a:lnTo>
                  <a:pt x="7620" y="140208"/>
                </a:lnTo>
                <a:lnTo>
                  <a:pt x="13715" y="147828"/>
                </a:lnTo>
                <a:lnTo>
                  <a:pt x="13715" y="140208"/>
                </a:lnTo>
                <a:close/>
              </a:path>
              <a:path extrusionOk="0" h="155575" w="818514">
                <a:moveTo>
                  <a:pt x="818388" y="140208"/>
                </a:moveTo>
                <a:lnTo>
                  <a:pt x="13715" y="140208"/>
                </a:lnTo>
                <a:lnTo>
                  <a:pt x="13715" y="147828"/>
                </a:lnTo>
                <a:lnTo>
                  <a:pt x="818388" y="147828"/>
                </a:lnTo>
                <a:lnTo>
                  <a:pt x="818388" y="14020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20"/>
          <p:cNvSpPr/>
          <p:nvPr/>
        </p:nvSpPr>
        <p:spPr>
          <a:xfrm>
            <a:off x="5588000" y="5156200"/>
            <a:ext cx="334962" cy="0"/>
          </a:xfrm>
          <a:custGeom>
            <a:rect b="b" l="l" r="r" t="t"/>
            <a:pathLst>
              <a:path extrusionOk="0" h="120000" w="251460">
                <a:moveTo>
                  <a:pt x="0" y="0"/>
                </a:moveTo>
                <a:lnTo>
                  <a:pt x="251460" y="0"/>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20"/>
          <p:cNvSpPr/>
          <p:nvPr/>
        </p:nvSpPr>
        <p:spPr>
          <a:xfrm>
            <a:off x="6102350" y="4857750"/>
            <a:ext cx="0" cy="212725"/>
          </a:xfrm>
          <a:custGeom>
            <a:rect b="b" l="l" r="r" t="t"/>
            <a:pathLst>
              <a:path extrusionOk="0" h="212089" w="120000">
                <a:moveTo>
                  <a:pt x="0" y="0"/>
                </a:moveTo>
                <a:lnTo>
                  <a:pt x="0" y="211836"/>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0"/>
          <p:cNvSpPr/>
          <p:nvPr/>
        </p:nvSpPr>
        <p:spPr>
          <a:xfrm>
            <a:off x="6073775" y="3813175"/>
            <a:ext cx="57150" cy="88900"/>
          </a:xfrm>
          <a:custGeom>
            <a:rect b="b" l="l" r="r" t="t"/>
            <a:pathLst>
              <a:path extrusionOk="0" h="88900" w="43179">
                <a:moveTo>
                  <a:pt x="6096" y="7789"/>
                </a:moveTo>
                <a:lnTo>
                  <a:pt x="0" y="9143"/>
                </a:lnTo>
                <a:lnTo>
                  <a:pt x="13715" y="82295"/>
                </a:lnTo>
                <a:lnTo>
                  <a:pt x="13715" y="86867"/>
                </a:lnTo>
                <a:lnTo>
                  <a:pt x="16763" y="88391"/>
                </a:lnTo>
                <a:lnTo>
                  <a:pt x="24384" y="88391"/>
                </a:lnTo>
                <a:lnTo>
                  <a:pt x="27431" y="86867"/>
                </a:lnTo>
                <a:lnTo>
                  <a:pt x="27431" y="82295"/>
                </a:lnTo>
                <a:lnTo>
                  <a:pt x="27749" y="80771"/>
                </a:lnTo>
                <a:lnTo>
                  <a:pt x="13715" y="80771"/>
                </a:lnTo>
                <a:lnTo>
                  <a:pt x="20573" y="43433"/>
                </a:lnTo>
                <a:lnTo>
                  <a:pt x="15115" y="13715"/>
                </a:lnTo>
                <a:lnTo>
                  <a:pt x="6096" y="13715"/>
                </a:lnTo>
                <a:lnTo>
                  <a:pt x="6096" y="7789"/>
                </a:lnTo>
                <a:close/>
              </a:path>
              <a:path extrusionOk="0" h="88900" w="43179">
                <a:moveTo>
                  <a:pt x="20573" y="43433"/>
                </a:moveTo>
                <a:lnTo>
                  <a:pt x="13715" y="80771"/>
                </a:lnTo>
                <a:lnTo>
                  <a:pt x="27431" y="80771"/>
                </a:lnTo>
                <a:lnTo>
                  <a:pt x="20573" y="43433"/>
                </a:lnTo>
                <a:close/>
              </a:path>
              <a:path extrusionOk="0" h="88900" w="43179">
                <a:moveTo>
                  <a:pt x="27431" y="6095"/>
                </a:moveTo>
                <a:lnTo>
                  <a:pt x="20573" y="43433"/>
                </a:lnTo>
                <a:lnTo>
                  <a:pt x="27431" y="80771"/>
                </a:lnTo>
                <a:lnTo>
                  <a:pt x="27749" y="80771"/>
                </a:lnTo>
                <a:lnTo>
                  <a:pt x="41719" y="13715"/>
                </a:lnTo>
                <a:lnTo>
                  <a:pt x="35051" y="13715"/>
                </a:lnTo>
                <a:lnTo>
                  <a:pt x="27431" y="6095"/>
                </a:lnTo>
                <a:close/>
              </a:path>
              <a:path extrusionOk="0" h="88900" w="43179">
                <a:moveTo>
                  <a:pt x="13715" y="6095"/>
                </a:moveTo>
                <a:lnTo>
                  <a:pt x="6096" y="7789"/>
                </a:lnTo>
                <a:lnTo>
                  <a:pt x="6096" y="13715"/>
                </a:lnTo>
                <a:lnTo>
                  <a:pt x="15115" y="13715"/>
                </a:lnTo>
                <a:lnTo>
                  <a:pt x="13715" y="6095"/>
                </a:lnTo>
                <a:close/>
              </a:path>
              <a:path extrusionOk="0" h="88900" w="43179">
                <a:moveTo>
                  <a:pt x="27431" y="6095"/>
                </a:moveTo>
                <a:lnTo>
                  <a:pt x="13715" y="6095"/>
                </a:lnTo>
                <a:lnTo>
                  <a:pt x="15115" y="13715"/>
                </a:lnTo>
                <a:lnTo>
                  <a:pt x="26032" y="13715"/>
                </a:lnTo>
                <a:lnTo>
                  <a:pt x="27431" y="6095"/>
                </a:lnTo>
                <a:close/>
              </a:path>
              <a:path extrusionOk="0" h="88900" w="43179">
                <a:moveTo>
                  <a:pt x="42672" y="6095"/>
                </a:moveTo>
                <a:lnTo>
                  <a:pt x="27431" y="6095"/>
                </a:lnTo>
                <a:lnTo>
                  <a:pt x="35051" y="13715"/>
                </a:lnTo>
                <a:lnTo>
                  <a:pt x="41719" y="13715"/>
                </a:lnTo>
                <a:lnTo>
                  <a:pt x="42672" y="9143"/>
                </a:lnTo>
                <a:lnTo>
                  <a:pt x="42672" y="6095"/>
                </a:lnTo>
                <a:close/>
              </a:path>
              <a:path extrusionOk="0" h="88900" w="43179">
                <a:moveTo>
                  <a:pt x="36575" y="0"/>
                </a:moveTo>
                <a:lnTo>
                  <a:pt x="6096" y="0"/>
                </a:lnTo>
                <a:lnTo>
                  <a:pt x="6096" y="7789"/>
                </a:lnTo>
                <a:lnTo>
                  <a:pt x="13715" y="6095"/>
                </a:lnTo>
                <a:lnTo>
                  <a:pt x="42672" y="6095"/>
                </a:lnTo>
                <a:lnTo>
                  <a:pt x="41148" y="4571"/>
                </a:lnTo>
                <a:lnTo>
                  <a:pt x="41148" y="3047"/>
                </a:lnTo>
                <a:lnTo>
                  <a:pt x="39624" y="1523"/>
                </a:lnTo>
                <a:lnTo>
                  <a:pt x="3657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20"/>
          <p:cNvSpPr/>
          <p:nvPr/>
        </p:nvSpPr>
        <p:spPr>
          <a:xfrm>
            <a:off x="6081712" y="3821112"/>
            <a:ext cx="39687" cy="73025"/>
          </a:xfrm>
          <a:custGeom>
            <a:rect b="b" l="l" r="r" t="t"/>
            <a:pathLst>
              <a:path extrusionOk="0" h="73660" w="29210">
                <a:moveTo>
                  <a:pt x="28955" y="0"/>
                </a:moveTo>
                <a:lnTo>
                  <a:pt x="0" y="0"/>
                </a:lnTo>
                <a:lnTo>
                  <a:pt x="15239" y="73152"/>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20"/>
          <p:cNvSpPr/>
          <p:nvPr/>
        </p:nvSpPr>
        <p:spPr>
          <a:xfrm>
            <a:off x="6081712" y="3819525"/>
            <a:ext cx="39687" cy="76200"/>
          </a:xfrm>
          <a:custGeom>
            <a:rect b="b" l="l" r="r" t="t"/>
            <a:pathLst>
              <a:path extrusionOk="0" h="76200" w="29210">
                <a:moveTo>
                  <a:pt x="28955" y="0"/>
                </a:moveTo>
                <a:lnTo>
                  <a:pt x="0" y="0"/>
                </a:lnTo>
                <a:lnTo>
                  <a:pt x="0" y="1524"/>
                </a:lnTo>
                <a:lnTo>
                  <a:pt x="13715" y="76200"/>
                </a:lnTo>
                <a:lnTo>
                  <a:pt x="15239" y="76200"/>
                </a:lnTo>
                <a:lnTo>
                  <a:pt x="15519" y="74676"/>
                </a:lnTo>
                <a:lnTo>
                  <a:pt x="13715" y="74676"/>
                </a:lnTo>
                <a:lnTo>
                  <a:pt x="14477" y="70612"/>
                </a:lnTo>
                <a:lnTo>
                  <a:pt x="1523" y="1524"/>
                </a:lnTo>
                <a:lnTo>
                  <a:pt x="28955" y="1524"/>
                </a:lnTo>
                <a:lnTo>
                  <a:pt x="28955" y="0"/>
                </a:lnTo>
                <a:close/>
              </a:path>
              <a:path extrusionOk="0" h="76200" w="29210">
                <a:moveTo>
                  <a:pt x="14477" y="70612"/>
                </a:moveTo>
                <a:lnTo>
                  <a:pt x="13715" y="74676"/>
                </a:lnTo>
                <a:lnTo>
                  <a:pt x="15239" y="74676"/>
                </a:lnTo>
                <a:lnTo>
                  <a:pt x="14477" y="70612"/>
                </a:lnTo>
                <a:close/>
              </a:path>
              <a:path extrusionOk="0" h="76200" w="29210">
                <a:moveTo>
                  <a:pt x="28955" y="1524"/>
                </a:moveTo>
                <a:lnTo>
                  <a:pt x="27431" y="1524"/>
                </a:lnTo>
                <a:lnTo>
                  <a:pt x="14477" y="70612"/>
                </a:lnTo>
                <a:lnTo>
                  <a:pt x="15239" y="74676"/>
                </a:lnTo>
                <a:lnTo>
                  <a:pt x="15519" y="74676"/>
                </a:lnTo>
                <a:lnTo>
                  <a:pt x="28955"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20"/>
          <p:cNvSpPr/>
          <p:nvPr/>
        </p:nvSpPr>
        <p:spPr>
          <a:xfrm>
            <a:off x="6102350" y="3386137"/>
            <a:ext cx="0" cy="434975"/>
          </a:xfrm>
          <a:custGeom>
            <a:rect b="b" l="l" r="r" t="t"/>
            <a:pathLst>
              <a:path extrusionOk="0" h="434339" w="120000">
                <a:moveTo>
                  <a:pt x="0" y="0"/>
                </a:moveTo>
                <a:lnTo>
                  <a:pt x="0" y="434339"/>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20"/>
          <p:cNvSpPr/>
          <p:nvPr/>
        </p:nvSpPr>
        <p:spPr>
          <a:xfrm>
            <a:off x="7516812" y="2984500"/>
            <a:ext cx="573087" cy="0"/>
          </a:xfrm>
          <a:custGeom>
            <a:rect b="b" l="l" r="r" t="t"/>
            <a:pathLst>
              <a:path extrusionOk="0" h="120000" w="429895">
                <a:moveTo>
                  <a:pt x="0" y="0"/>
                </a:moveTo>
                <a:lnTo>
                  <a:pt x="429768" y="0"/>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20"/>
          <p:cNvSpPr/>
          <p:nvPr/>
        </p:nvSpPr>
        <p:spPr>
          <a:xfrm>
            <a:off x="6750050" y="2730500"/>
            <a:ext cx="600075" cy="166687"/>
          </a:xfrm>
          <a:custGeom>
            <a:rect b="b" l="l" r="r" t="t"/>
            <a:pathLst>
              <a:path extrusionOk="0" h="166369" w="449579">
                <a:moveTo>
                  <a:pt x="434339" y="7620"/>
                </a:moveTo>
                <a:lnTo>
                  <a:pt x="434339" y="166116"/>
                </a:lnTo>
                <a:lnTo>
                  <a:pt x="449580" y="166116"/>
                </a:lnTo>
                <a:lnTo>
                  <a:pt x="449580" y="15240"/>
                </a:lnTo>
                <a:lnTo>
                  <a:pt x="441960" y="15240"/>
                </a:lnTo>
                <a:lnTo>
                  <a:pt x="434339" y="7620"/>
                </a:lnTo>
                <a:close/>
              </a:path>
              <a:path extrusionOk="0" h="166369" w="449579">
                <a:moveTo>
                  <a:pt x="446532" y="0"/>
                </a:moveTo>
                <a:lnTo>
                  <a:pt x="0" y="0"/>
                </a:lnTo>
                <a:lnTo>
                  <a:pt x="0" y="15240"/>
                </a:lnTo>
                <a:lnTo>
                  <a:pt x="434339" y="15240"/>
                </a:lnTo>
                <a:lnTo>
                  <a:pt x="434339" y="7620"/>
                </a:lnTo>
                <a:lnTo>
                  <a:pt x="449580" y="7620"/>
                </a:lnTo>
                <a:lnTo>
                  <a:pt x="449580" y="4572"/>
                </a:lnTo>
                <a:lnTo>
                  <a:pt x="446532" y="0"/>
                </a:lnTo>
                <a:close/>
              </a:path>
              <a:path extrusionOk="0" h="166369" w="449579">
                <a:moveTo>
                  <a:pt x="449580" y="7620"/>
                </a:moveTo>
                <a:lnTo>
                  <a:pt x="434339" y="7620"/>
                </a:lnTo>
                <a:lnTo>
                  <a:pt x="441960" y="15240"/>
                </a:lnTo>
                <a:lnTo>
                  <a:pt x="449580" y="15240"/>
                </a:lnTo>
                <a:lnTo>
                  <a:pt x="449580" y="762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20"/>
          <p:cNvSpPr/>
          <p:nvPr/>
        </p:nvSpPr>
        <p:spPr>
          <a:xfrm>
            <a:off x="6750050" y="2314575"/>
            <a:ext cx="600075" cy="155575"/>
          </a:xfrm>
          <a:custGeom>
            <a:rect b="b" l="l" r="r" t="t"/>
            <a:pathLst>
              <a:path extrusionOk="0" h="155575" w="449579">
                <a:moveTo>
                  <a:pt x="434339" y="140208"/>
                </a:moveTo>
                <a:lnTo>
                  <a:pt x="0" y="140208"/>
                </a:lnTo>
                <a:lnTo>
                  <a:pt x="0" y="155448"/>
                </a:lnTo>
                <a:lnTo>
                  <a:pt x="446532" y="155448"/>
                </a:lnTo>
                <a:lnTo>
                  <a:pt x="449580" y="152400"/>
                </a:lnTo>
                <a:lnTo>
                  <a:pt x="449580" y="147827"/>
                </a:lnTo>
                <a:lnTo>
                  <a:pt x="434339" y="147827"/>
                </a:lnTo>
                <a:lnTo>
                  <a:pt x="434339" y="140208"/>
                </a:lnTo>
                <a:close/>
              </a:path>
              <a:path extrusionOk="0" h="155575" w="449579">
                <a:moveTo>
                  <a:pt x="449580" y="0"/>
                </a:moveTo>
                <a:lnTo>
                  <a:pt x="434339" y="0"/>
                </a:lnTo>
                <a:lnTo>
                  <a:pt x="434339" y="147827"/>
                </a:lnTo>
                <a:lnTo>
                  <a:pt x="441960" y="140208"/>
                </a:lnTo>
                <a:lnTo>
                  <a:pt x="449580" y="140208"/>
                </a:lnTo>
                <a:lnTo>
                  <a:pt x="449580" y="0"/>
                </a:lnTo>
                <a:close/>
              </a:path>
              <a:path extrusionOk="0" h="155575" w="449579">
                <a:moveTo>
                  <a:pt x="449580" y="140208"/>
                </a:moveTo>
                <a:lnTo>
                  <a:pt x="441960" y="140208"/>
                </a:lnTo>
                <a:lnTo>
                  <a:pt x="434339" y="147827"/>
                </a:lnTo>
                <a:lnTo>
                  <a:pt x="449580" y="147827"/>
                </a:lnTo>
                <a:lnTo>
                  <a:pt x="449580" y="14020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p20"/>
          <p:cNvSpPr/>
          <p:nvPr/>
        </p:nvSpPr>
        <p:spPr>
          <a:xfrm>
            <a:off x="6091237" y="2038350"/>
            <a:ext cx="1092200" cy="188912"/>
          </a:xfrm>
          <a:custGeom>
            <a:rect b="b" l="l" r="r" t="t"/>
            <a:pathLst>
              <a:path extrusionOk="0" h="187960" w="818514">
                <a:moveTo>
                  <a:pt x="13715" y="0"/>
                </a:moveTo>
                <a:lnTo>
                  <a:pt x="0" y="0"/>
                </a:lnTo>
                <a:lnTo>
                  <a:pt x="0" y="184403"/>
                </a:lnTo>
                <a:lnTo>
                  <a:pt x="3048" y="187451"/>
                </a:lnTo>
                <a:lnTo>
                  <a:pt x="818388" y="187451"/>
                </a:lnTo>
                <a:lnTo>
                  <a:pt x="818388" y="179831"/>
                </a:lnTo>
                <a:lnTo>
                  <a:pt x="13715" y="179831"/>
                </a:lnTo>
                <a:lnTo>
                  <a:pt x="7620" y="173736"/>
                </a:lnTo>
                <a:lnTo>
                  <a:pt x="13715" y="173736"/>
                </a:lnTo>
                <a:lnTo>
                  <a:pt x="13715" y="0"/>
                </a:lnTo>
                <a:close/>
              </a:path>
              <a:path extrusionOk="0" h="187960" w="818514">
                <a:moveTo>
                  <a:pt x="13715" y="173736"/>
                </a:moveTo>
                <a:lnTo>
                  <a:pt x="7620" y="173736"/>
                </a:lnTo>
                <a:lnTo>
                  <a:pt x="13715" y="179831"/>
                </a:lnTo>
                <a:lnTo>
                  <a:pt x="13715" y="173736"/>
                </a:lnTo>
                <a:close/>
              </a:path>
              <a:path extrusionOk="0" h="187960" w="818514">
                <a:moveTo>
                  <a:pt x="818388" y="173736"/>
                </a:moveTo>
                <a:lnTo>
                  <a:pt x="13715" y="173736"/>
                </a:lnTo>
                <a:lnTo>
                  <a:pt x="13715" y="179831"/>
                </a:lnTo>
                <a:lnTo>
                  <a:pt x="818388" y="179831"/>
                </a:lnTo>
                <a:lnTo>
                  <a:pt x="818388" y="17373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20"/>
          <p:cNvSpPr/>
          <p:nvPr/>
        </p:nvSpPr>
        <p:spPr>
          <a:xfrm>
            <a:off x="6750050" y="1428750"/>
            <a:ext cx="600075" cy="187325"/>
          </a:xfrm>
          <a:custGeom>
            <a:rect b="b" l="l" r="r" t="t"/>
            <a:pathLst>
              <a:path extrusionOk="0" h="187959" w="449579">
                <a:moveTo>
                  <a:pt x="434339" y="6095"/>
                </a:moveTo>
                <a:lnTo>
                  <a:pt x="434339" y="187451"/>
                </a:lnTo>
                <a:lnTo>
                  <a:pt x="449580" y="187451"/>
                </a:lnTo>
                <a:lnTo>
                  <a:pt x="449580" y="13715"/>
                </a:lnTo>
                <a:lnTo>
                  <a:pt x="441960" y="13715"/>
                </a:lnTo>
                <a:lnTo>
                  <a:pt x="434339" y="6095"/>
                </a:lnTo>
                <a:close/>
              </a:path>
              <a:path extrusionOk="0" h="187959" w="449579">
                <a:moveTo>
                  <a:pt x="446532" y="0"/>
                </a:moveTo>
                <a:lnTo>
                  <a:pt x="0" y="0"/>
                </a:lnTo>
                <a:lnTo>
                  <a:pt x="0" y="13715"/>
                </a:lnTo>
                <a:lnTo>
                  <a:pt x="434339" y="13715"/>
                </a:lnTo>
                <a:lnTo>
                  <a:pt x="434339" y="6095"/>
                </a:lnTo>
                <a:lnTo>
                  <a:pt x="449580" y="6095"/>
                </a:lnTo>
                <a:lnTo>
                  <a:pt x="449580" y="3048"/>
                </a:lnTo>
                <a:lnTo>
                  <a:pt x="446532" y="0"/>
                </a:lnTo>
                <a:close/>
              </a:path>
              <a:path extrusionOk="0" h="187959" w="449579">
                <a:moveTo>
                  <a:pt x="449580" y="6095"/>
                </a:moveTo>
                <a:lnTo>
                  <a:pt x="434339" y="6095"/>
                </a:lnTo>
                <a:lnTo>
                  <a:pt x="441960" y="13715"/>
                </a:lnTo>
                <a:lnTo>
                  <a:pt x="449580" y="13715"/>
                </a:lnTo>
                <a:lnTo>
                  <a:pt x="449580"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20"/>
          <p:cNvSpPr/>
          <p:nvPr/>
        </p:nvSpPr>
        <p:spPr>
          <a:xfrm>
            <a:off x="7516812" y="1711325"/>
            <a:ext cx="573087" cy="0"/>
          </a:xfrm>
          <a:custGeom>
            <a:rect b="b" l="l" r="r" t="t"/>
            <a:pathLst>
              <a:path extrusionOk="0" h="120000" w="429895">
                <a:moveTo>
                  <a:pt x="0" y="0"/>
                </a:moveTo>
                <a:lnTo>
                  <a:pt x="429768" y="0"/>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20"/>
          <p:cNvSpPr txBox="1"/>
          <p:nvPr/>
        </p:nvSpPr>
        <p:spPr>
          <a:xfrm>
            <a:off x="7181850" y="5673725"/>
            <a:ext cx="336550" cy="1936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20"/>
          <p:cNvSpPr/>
          <p:nvPr/>
        </p:nvSpPr>
        <p:spPr>
          <a:xfrm>
            <a:off x="7172325" y="5667375"/>
            <a:ext cx="354012" cy="206375"/>
          </a:xfrm>
          <a:custGeom>
            <a:rect b="b" l="l" r="r" t="t"/>
            <a:pathLst>
              <a:path extrusionOk="0" h="205739" w="265429">
                <a:moveTo>
                  <a:pt x="265175" y="0"/>
                </a:moveTo>
                <a:lnTo>
                  <a:pt x="0" y="0"/>
                </a:lnTo>
                <a:lnTo>
                  <a:pt x="0" y="205740"/>
                </a:lnTo>
                <a:lnTo>
                  <a:pt x="265175" y="205740"/>
                </a:lnTo>
                <a:lnTo>
                  <a:pt x="265175" y="198120"/>
                </a:lnTo>
                <a:lnTo>
                  <a:pt x="15239" y="198120"/>
                </a:lnTo>
                <a:lnTo>
                  <a:pt x="7619" y="190500"/>
                </a:lnTo>
                <a:lnTo>
                  <a:pt x="15239" y="190500"/>
                </a:lnTo>
                <a:lnTo>
                  <a:pt x="15239" y="13716"/>
                </a:lnTo>
                <a:lnTo>
                  <a:pt x="7619" y="13716"/>
                </a:lnTo>
                <a:lnTo>
                  <a:pt x="15239" y="6096"/>
                </a:lnTo>
                <a:lnTo>
                  <a:pt x="265175" y="6096"/>
                </a:lnTo>
                <a:lnTo>
                  <a:pt x="265175" y="0"/>
                </a:lnTo>
                <a:close/>
              </a:path>
              <a:path extrusionOk="0" h="205739" w="265429">
                <a:moveTo>
                  <a:pt x="15239" y="190500"/>
                </a:moveTo>
                <a:lnTo>
                  <a:pt x="7619" y="190500"/>
                </a:lnTo>
                <a:lnTo>
                  <a:pt x="15239" y="198120"/>
                </a:lnTo>
                <a:lnTo>
                  <a:pt x="15239" y="190500"/>
                </a:lnTo>
                <a:close/>
              </a:path>
              <a:path extrusionOk="0" h="205739" w="265429">
                <a:moveTo>
                  <a:pt x="251459" y="190500"/>
                </a:moveTo>
                <a:lnTo>
                  <a:pt x="15239" y="190500"/>
                </a:lnTo>
                <a:lnTo>
                  <a:pt x="15239" y="198120"/>
                </a:lnTo>
                <a:lnTo>
                  <a:pt x="251459" y="198120"/>
                </a:lnTo>
                <a:lnTo>
                  <a:pt x="251459" y="190500"/>
                </a:lnTo>
                <a:close/>
              </a:path>
              <a:path extrusionOk="0" h="205739" w="265429">
                <a:moveTo>
                  <a:pt x="251459" y="6096"/>
                </a:moveTo>
                <a:lnTo>
                  <a:pt x="251459" y="198120"/>
                </a:lnTo>
                <a:lnTo>
                  <a:pt x="257555" y="190500"/>
                </a:lnTo>
                <a:lnTo>
                  <a:pt x="265175" y="190500"/>
                </a:lnTo>
                <a:lnTo>
                  <a:pt x="265175" y="13716"/>
                </a:lnTo>
                <a:lnTo>
                  <a:pt x="257555" y="13716"/>
                </a:lnTo>
                <a:lnTo>
                  <a:pt x="251459" y="6096"/>
                </a:lnTo>
                <a:close/>
              </a:path>
              <a:path extrusionOk="0" h="205739" w="265429">
                <a:moveTo>
                  <a:pt x="265175" y="190500"/>
                </a:moveTo>
                <a:lnTo>
                  <a:pt x="257555" y="190500"/>
                </a:lnTo>
                <a:lnTo>
                  <a:pt x="251459" y="198120"/>
                </a:lnTo>
                <a:lnTo>
                  <a:pt x="265175" y="198120"/>
                </a:lnTo>
                <a:lnTo>
                  <a:pt x="265175" y="190500"/>
                </a:lnTo>
                <a:close/>
              </a:path>
              <a:path extrusionOk="0" h="205739" w="265429">
                <a:moveTo>
                  <a:pt x="15239" y="6096"/>
                </a:moveTo>
                <a:lnTo>
                  <a:pt x="7619" y="13716"/>
                </a:lnTo>
                <a:lnTo>
                  <a:pt x="15239" y="13716"/>
                </a:lnTo>
                <a:lnTo>
                  <a:pt x="15239" y="6096"/>
                </a:lnTo>
                <a:close/>
              </a:path>
              <a:path extrusionOk="0" h="205739" w="265429">
                <a:moveTo>
                  <a:pt x="251459" y="6096"/>
                </a:moveTo>
                <a:lnTo>
                  <a:pt x="15239" y="6096"/>
                </a:lnTo>
                <a:lnTo>
                  <a:pt x="15239" y="13716"/>
                </a:lnTo>
                <a:lnTo>
                  <a:pt x="251459" y="13716"/>
                </a:lnTo>
                <a:lnTo>
                  <a:pt x="251459" y="6096"/>
                </a:lnTo>
                <a:close/>
              </a:path>
              <a:path extrusionOk="0" h="205739" w="265429">
                <a:moveTo>
                  <a:pt x="265175" y="6096"/>
                </a:moveTo>
                <a:lnTo>
                  <a:pt x="251459" y="6096"/>
                </a:lnTo>
                <a:lnTo>
                  <a:pt x="257555" y="13716"/>
                </a:lnTo>
                <a:lnTo>
                  <a:pt x="265175" y="13716"/>
                </a:lnTo>
                <a:lnTo>
                  <a:pt x="265175"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20"/>
          <p:cNvSpPr txBox="1"/>
          <p:nvPr/>
        </p:nvSpPr>
        <p:spPr>
          <a:xfrm>
            <a:off x="7294562" y="5734050"/>
            <a:ext cx="109537" cy="746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20"/>
          <p:cNvSpPr txBox="1"/>
          <p:nvPr/>
        </p:nvSpPr>
        <p:spPr>
          <a:xfrm>
            <a:off x="7181850" y="2133600"/>
            <a:ext cx="336550" cy="18097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20"/>
          <p:cNvSpPr/>
          <p:nvPr/>
        </p:nvSpPr>
        <p:spPr>
          <a:xfrm>
            <a:off x="7172325" y="2127250"/>
            <a:ext cx="354012" cy="193675"/>
          </a:xfrm>
          <a:custGeom>
            <a:rect b="b" l="l" r="r" t="t"/>
            <a:pathLst>
              <a:path extrusionOk="0" h="193675" w="265429">
                <a:moveTo>
                  <a:pt x="265175" y="0"/>
                </a:moveTo>
                <a:lnTo>
                  <a:pt x="0" y="0"/>
                </a:lnTo>
                <a:lnTo>
                  <a:pt x="0" y="193548"/>
                </a:lnTo>
                <a:lnTo>
                  <a:pt x="265175" y="193548"/>
                </a:lnTo>
                <a:lnTo>
                  <a:pt x="265175" y="187451"/>
                </a:lnTo>
                <a:lnTo>
                  <a:pt x="15239" y="187451"/>
                </a:lnTo>
                <a:lnTo>
                  <a:pt x="7619" y="179832"/>
                </a:lnTo>
                <a:lnTo>
                  <a:pt x="15239" y="179832"/>
                </a:lnTo>
                <a:lnTo>
                  <a:pt x="15239" y="13715"/>
                </a:lnTo>
                <a:lnTo>
                  <a:pt x="7619" y="13715"/>
                </a:lnTo>
                <a:lnTo>
                  <a:pt x="15239" y="6096"/>
                </a:lnTo>
                <a:lnTo>
                  <a:pt x="265175" y="6096"/>
                </a:lnTo>
                <a:lnTo>
                  <a:pt x="265175" y="0"/>
                </a:lnTo>
                <a:close/>
              </a:path>
              <a:path extrusionOk="0" h="193675" w="265429">
                <a:moveTo>
                  <a:pt x="15239" y="179832"/>
                </a:moveTo>
                <a:lnTo>
                  <a:pt x="7619" y="179832"/>
                </a:lnTo>
                <a:lnTo>
                  <a:pt x="15239" y="187451"/>
                </a:lnTo>
                <a:lnTo>
                  <a:pt x="15239" y="179832"/>
                </a:lnTo>
                <a:close/>
              </a:path>
              <a:path extrusionOk="0" h="193675" w="265429">
                <a:moveTo>
                  <a:pt x="251459" y="179832"/>
                </a:moveTo>
                <a:lnTo>
                  <a:pt x="15239" y="179832"/>
                </a:lnTo>
                <a:lnTo>
                  <a:pt x="15239" y="187451"/>
                </a:lnTo>
                <a:lnTo>
                  <a:pt x="251459" y="187451"/>
                </a:lnTo>
                <a:lnTo>
                  <a:pt x="251459" y="179832"/>
                </a:lnTo>
                <a:close/>
              </a:path>
              <a:path extrusionOk="0" h="193675" w="265429">
                <a:moveTo>
                  <a:pt x="251459" y="6096"/>
                </a:moveTo>
                <a:lnTo>
                  <a:pt x="251459" y="187451"/>
                </a:lnTo>
                <a:lnTo>
                  <a:pt x="257555" y="179832"/>
                </a:lnTo>
                <a:lnTo>
                  <a:pt x="265175" y="179832"/>
                </a:lnTo>
                <a:lnTo>
                  <a:pt x="265175" y="13715"/>
                </a:lnTo>
                <a:lnTo>
                  <a:pt x="257555" y="13715"/>
                </a:lnTo>
                <a:lnTo>
                  <a:pt x="251459" y="6096"/>
                </a:lnTo>
                <a:close/>
              </a:path>
              <a:path extrusionOk="0" h="193675" w="265429">
                <a:moveTo>
                  <a:pt x="265175" y="179832"/>
                </a:moveTo>
                <a:lnTo>
                  <a:pt x="257555" y="179832"/>
                </a:lnTo>
                <a:lnTo>
                  <a:pt x="251459" y="187451"/>
                </a:lnTo>
                <a:lnTo>
                  <a:pt x="265175" y="187451"/>
                </a:lnTo>
                <a:lnTo>
                  <a:pt x="265175" y="179832"/>
                </a:lnTo>
                <a:close/>
              </a:path>
              <a:path extrusionOk="0" h="193675" w="265429">
                <a:moveTo>
                  <a:pt x="15239" y="6096"/>
                </a:moveTo>
                <a:lnTo>
                  <a:pt x="7619" y="13715"/>
                </a:lnTo>
                <a:lnTo>
                  <a:pt x="15239" y="13715"/>
                </a:lnTo>
                <a:lnTo>
                  <a:pt x="15239" y="6096"/>
                </a:lnTo>
                <a:close/>
              </a:path>
              <a:path extrusionOk="0" h="193675" w="265429">
                <a:moveTo>
                  <a:pt x="251459" y="6096"/>
                </a:moveTo>
                <a:lnTo>
                  <a:pt x="15239" y="6096"/>
                </a:lnTo>
                <a:lnTo>
                  <a:pt x="15239" y="13715"/>
                </a:lnTo>
                <a:lnTo>
                  <a:pt x="251459" y="13715"/>
                </a:lnTo>
                <a:lnTo>
                  <a:pt x="251459" y="6096"/>
                </a:lnTo>
                <a:close/>
              </a:path>
              <a:path extrusionOk="0" h="193675" w="265429">
                <a:moveTo>
                  <a:pt x="265175" y="6096"/>
                </a:moveTo>
                <a:lnTo>
                  <a:pt x="251459" y="6096"/>
                </a:lnTo>
                <a:lnTo>
                  <a:pt x="257555" y="13715"/>
                </a:lnTo>
                <a:lnTo>
                  <a:pt x="265175" y="13715"/>
                </a:lnTo>
                <a:lnTo>
                  <a:pt x="265175"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20"/>
          <p:cNvSpPr txBox="1"/>
          <p:nvPr/>
        </p:nvSpPr>
        <p:spPr>
          <a:xfrm>
            <a:off x="7294562" y="2190750"/>
            <a:ext cx="109537" cy="6667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20"/>
          <p:cNvSpPr/>
          <p:nvPr/>
        </p:nvSpPr>
        <p:spPr>
          <a:xfrm>
            <a:off x="7334250" y="5859462"/>
            <a:ext cx="14287" cy="14287"/>
          </a:xfrm>
          <a:custGeom>
            <a:rect b="b" l="l" r="r" t="t"/>
            <a:pathLst>
              <a:path extrusionOk="0" h="13970" w="10795">
                <a:moveTo>
                  <a:pt x="9144" y="0"/>
                </a:moveTo>
                <a:lnTo>
                  <a:pt x="0" y="12192"/>
                </a:lnTo>
                <a:lnTo>
                  <a:pt x="1524" y="13716"/>
                </a:lnTo>
                <a:lnTo>
                  <a:pt x="10668" y="1524"/>
                </a:lnTo>
                <a:lnTo>
                  <a:pt x="914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20"/>
          <p:cNvSpPr/>
          <p:nvPr/>
        </p:nvSpPr>
        <p:spPr>
          <a:xfrm>
            <a:off x="7334250" y="1577975"/>
            <a:ext cx="14287" cy="12700"/>
          </a:xfrm>
          <a:custGeom>
            <a:rect b="b" l="l" r="r" t="t"/>
            <a:pathLst>
              <a:path extrusionOk="0" h="12700" w="10795">
                <a:moveTo>
                  <a:pt x="9144" y="0"/>
                </a:moveTo>
                <a:lnTo>
                  <a:pt x="0" y="12191"/>
                </a:lnTo>
                <a:lnTo>
                  <a:pt x="1524" y="12191"/>
                </a:lnTo>
                <a:lnTo>
                  <a:pt x="10668" y="1524"/>
                </a:lnTo>
                <a:lnTo>
                  <a:pt x="914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20"/>
          <p:cNvSpPr txBox="1"/>
          <p:nvPr/>
        </p:nvSpPr>
        <p:spPr>
          <a:xfrm>
            <a:off x="6518275" y="4386262"/>
            <a:ext cx="158750" cy="1809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96" name="Google Shape;196;p20"/>
          <p:cNvSpPr txBox="1"/>
          <p:nvPr/>
        </p:nvSpPr>
        <p:spPr>
          <a:xfrm>
            <a:off x="5534025" y="4386262"/>
            <a:ext cx="160337" cy="1809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a:off x="5462587" y="5424487"/>
            <a:ext cx="1277937" cy="204787"/>
          </a:xfrm>
          <a:custGeom>
            <a:rect b="b" l="l" r="r" t="t"/>
            <a:pathLst>
              <a:path extrusionOk="0" h="205739" w="958850">
                <a:moveTo>
                  <a:pt x="958596" y="0"/>
                </a:moveTo>
                <a:lnTo>
                  <a:pt x="0" y="0"/>
                </a:lnTo>
                <a:lnTo>
                  <a:pt x="0" y="205740"/>
                </a:lnTo>
                <a:lnTo>
                  <a:pt x="958596" y="205740"/>
                </a:lnTo>
                <a:lnTo>
                  <a:pt x="958596" y="198119"/>
                </a:lnTo>
                <a:lnTo>
                  <a:pt x="15239" y="198119"/>
                </a:lnTo>
                <a:lnTo>
                  <a:pt x="7620" y="190500"/>
                </a:lnTo>
                <a:lnTo>
                  <a:pt x="15239" y="190500"/>
                </a:lnTo>
                <a:lnTo>
                  <a:pt x="15239" y="15240"/>
                </a:lnTo>
                <a:lnTo>
                  <a:pt x="7620" y="15240"/>
                </a:lnTo>
                <a:lnTo>
                  <a:pt x="15239" y="7619"/>
                </a:lnTo>
                <a:lnTo>
                  <a:pt x="958596" y="7619"/>
                </a:lnTo>
                <a:lnTo>
                  <a:pt x="958596" y="0"/>
                </a:lnTo>
                <a:close/>
              </a:path>
              <a:path extrusionOk="0" h="205739" w="958850">
                <a:moveTo>
                  <a:pt x="15239" y="190500"/>
                </a:moveTo>
                <a:lnTo>
                  <a:pt x="7620" y="190500"/>
                </a:lnTo>
                <a:lnTo>
                  <a:pt x="15239" y="198119"/>
                </a:lnTo>
                <a:lnTo>
                  <a:pt x="15239" y="190500"/>
                </a:lnTo>
                <a:close/>
              </a:path>
              <a:path extrusionOk="0" h="205739" w="958850">
                <a:moveTo>
                  <a:pt x="943355" y="190500"/>
                </a:moveTo>
                <a:lnTo>
                  <a:pt x="15239" y="190500"/>
                </a:lnTo>
                <a:lnTo>
                  <a:pt x="15239" y="198119"/>
                </a:lnTo>
                <a:lnTo>
                  <a:pt x="943355" y="198119"/>
                </a:lnTo>
                <a:lnTo>
                  <a:pt x="943355" y="190500"/>
                </a:lnTo>
                <a:close/>
              </a:path>
              <a:path extrusionOk="0" h="205739" w="958850">
                <a:moveTo>
                  <a:pt x="943355" y="7619"/>
                </a:moveTo>
                <a:lnTo>
                  <a:pt x="943355" y="198119"/>
                </a:lnTo>
                <a:lnTo>
                  <a:pt x="950976" y="190500"/>
                </a:lnTo>
                <a:lnTo>
                  <a:pt x="958596" y="190500"/>
                </a:lnTo>
                <a:lnTo>
                  <a:pt x="958596" y="15240"/>
                </a:lnTo>
                <a:lnTo>
                  <a:pt x="950976" y="15240"/>
                </a:lnTo>
                <a:lnTo>
                  <a:pt x="943355" y="7619"/>
                </a:lnTo>
                <a:close/>
              </a:path>
              <a:path extrusionOk="0" h="205739" w="958850">
                <a:moveTo>
                  <a:pt x="958596" y="190500"/>
                </a:moveTo>
                <a:lnTo>
                  <a:pt x="950976" y="190500"/>
                </a:lnTo>
                <a:lnTo>
                  <a:pt x="943355" y="198119"/>
                </a:lnTo>
                <a:lnTo>
                  <a:pt x="958596" y="198119"/>
                </a:lnTo>
                <a:lnTo>
                  <a:pt x="958596" y="190500"/>
                </a:lnTo>
                <a:close/>
              </a:path>
              <a:path extrusionOk="0" h="205739" w="958850">
                <a:moveTo>
                  <a:pt x="15239" y="7619"/>
                </a:moveTo>
                <a:lnTo>
                  <a:pt x="7620" y="15240"/>
                </a:lnTo>
                <a:lnTo>
                  <a:pt x="15239" y="15240"/>
                </a:lnTo>
                <a:lnTo>
                  <a:pt x="15239" y="7619"/>
                </a:lnTo>
                <a:close/>
              </a:path>
              <a:path extrusionOk="0" h="205739" w="958850">
                <a:moveTo>
                  <a:pt x="943355" y="7619"/>
                </a:moveTo>
                <a:lnTo>
                  <a:pt x="15239" y="7619"/>
                </a:lnTo>
                <a:lnTo>
                  <a:pt x="15239" y="15240"/>
                </a:lnTo>
                <a:lnTo>
                  <a:pt x="943355" y="15240"/>
                </a:lnTo>
                <a:lnTo>
                  <a:pt x="943355" y="7619"/>
                </a:lnTo>
                <a:close/>
              </a:path>
              <a:path extrusionOk="0" h="205739" w="958850">
                <a:moveTo>
                  <a:pt x="958596" y="7619"/>
                </a:moveTo>
                <a:lnTo>
                  <a:pt x="943355" y="7619"/>
                </a:lnTo>
                <a:lnTo>
                  <a:pt x="950976" y="15240"/>
                </a:lnTo>
                <a:lnTo>
                  <a:pt x="958596" y="15240"/>
                </a:lnTo>
                <a:lnTo>
                  <a:pt x="958596" y="761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20"/>
          <p:cNvSpPr/>
          <p:nvPr/>
        </p:nvSpPr>
        <p:spPr>
          <a:xfrm>
            <a:off x="7334250" y="2933700"/>
            <a:ext cx="14287" cy="12700"/>
          </a:xfrm>
          <a:custGeom>
            <a:rect b="b" l="l" r="r" t="t"/>
            <a:pathLst>
              <a:path extrusionOk="0" h="12700" w="10795">
                <a:moveTo>
                  <a:pt x="9144" y="0"/>
                </a:moveTo>
                <a:lnTo>
                  <a:pt x="0" y="12191"/>
                </a:lnTo>
                <a:lnTo>
                  <a:pt x="1524" y="12191"/>
                </a:lnTo>
                <a:lnTo>
                  <a:pt x="10668" y="1524"/>
                </a:lnTo>
                <a:lnTo>
                  <a:pt x="914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20"/>
          <p:cNvSpPr/>
          <p:nvPr/>
        </p:nvSpPr>
        <p:spPr>
          <a:xfrm>
            <a:off x="5462587" y="1851025"/>
            <a:ext cx="1277937" cy="196850"/>
          </a:xfrm>
          <a:custGeom>
            <a:rect b="b" l="l" r="r" t="t"/>
            <a:pathLst>
              <a:path extrusionOk="0" h="195580" w="958850">
                <a:moveTo>
                  <a:pt x="958596" y="0"/>
                </a:moveTo>
                <a:lnTo>
                  <a:pt x="0" y="0"/>
                </a:lnTo>
                <a:lnTo>
                  <a:pt x="0" y="195071"/>
                </a:lnTo>
                <a:lnTo>
                  <a:pt x="958596" y="195071"/>
                </a:lnTo>
                <a:lnTo>
                  <a:pt x="958596" y="187451"/>
                </a:lnTo>
                <a:lnTo>
                  <a:pt x="15239" y="187451"/>
                </a:lnTo>
                <a:lnTo>
                  <a:pt x="7620" y="181355"/>
                </a:lnTo>
                <a:lnTo>
                  <a:pt x="15239" y="181355"/>
                </a:lnTo>
                <a:lnTo>
                  <a:pt x="15239" y="15239"/>
                </a:lnTo>
                <a:lnTo>
                  <a:pt x="7620" y="15239"/>
                </a:lnTo>
                <a:lnTo>
                  <a:pt x="15239" y="7619"/>
                </a:lnTo>
                <a:lnTo>
                  <a:pt x="958596" y="7619"/>
                </a:lnTo>
                <a:lnTo>
                  <a:pt x="958596" y="0"/>
                </a:lnTo>
                <a:close/>
              </a:path>
              <a:path extrusionOk="0" h="195580" w="958850">
                <a:moveTo>
                  <a:pt x="15239" y="181355"/>
                </a:moveTo>
                <a:lnTo>
                  <a:pt x="7620" y="181355"/>
                </a:lnTo>
                <a:lnTo>
                  <a:pt x="15239" y="187451"/>
                </a:lnTo>
                <a:lnTo>
                  <a:pt x="15239" y="181355"/>
                </a:lnTo>
                <a:close/>
              </a:path>
              <a:path extrusionOk="0" h="195580" w="958850">
                <a:moveTo>
                  <a:pt x="943355" y="181355"/>
                </a:moveTo>
                <a:lnTo>
                  <a:pt x="15239" y="181355"/>
                </a:lnTo>
                <a:lnTo>
                  <a:pt x="15239" y="187451"/>
                </a:lnTo>
                <a:lnTo>
                  <a:pt x="943355" y="187451"/>
                </a:lnTo>
                <a:lnTo>
                  <a:pt x="943355" y="181355"/>
                </a:lnTo>
                <a:close/>
              </a:path>
              <a:path extrusionOk="0" h="195580" w="958850">
                <a:moveTo>
                  <a:pt x="943355" y="7619"/>
                </a:moveTo>
                <a:lnTo>
                  <a:pt x="943355" y="187451"/>
                </a:lnTo>
                <a:lnTo>
                  <a:pt x="950976" y="181355"/>
                </a:lnTo>
                <a:lnTo>
                  <a:pt x="958596" y="181355"/>
                </a:lnTo>
                <a:lnTo>
                  <a:pt x="958596" y="15239"/>
                </a:lnTo>
                <a:lnTo>
                  <a:pt x="950976" y="15239"/>
                </a:lnTo>
                <a:lnTo>
                  <a:pt x="943355" y="7619"/>
                </a:lnTo>
                <a:close/>
              </a:path>
              <a:path extrusionOk="0" h="195580" w="958850">
                <a:moveTo>
                  <a:pt x="958596" y="181355"/>
                </a:moveTo>
                <a:lnTo>
                  <a:pt x="950976" y="181355"/>
                </a:lnTo>
                <a:lnTo>
                  <a:pt x="943355" y="187451"/>
                </a:lnTo>
                <a:lnTo>
                  <a:pt x="958596" y="187451"/>
                </a:lnTo>
                <a:lnTo>
                  <a:pt x="958596" y="181355"/>
                </a:lnTo>
                <a:close/>
              </a:path>
              <a:path extrusionOk="0" h="195580" w="958850">
                <a:moveTo>
                  <a:pt x="15239" y="7619"/>
                </a:moveTo>
                <a:lnTo>
                  <a:pt x="7620" y="15239"/>
                </a:lnTo>
                <a:lnTo>
                  <a:pt x="15239" y="15239"/>
                </a:lnTo>
                <a:lnTo>
                  <a:pt x="15239" y="7619"/>
                </a:lnTo>
                <a:close/>
              </a:path>
              <a:path extrusionOk="0" h="195580" w="958850">
                <a:moveTo>
                  <a:pt x="943355" y="7619"/>
                </a:moveTo>
                <a:lnTo>
                  <a:pt x="15239" y="7619"/>
                </a:lnTo>
                <a:lnTo>
                  <a:pt x="15239" y="15239"/>
                </a:lnTo>
                <a:lnTo>
                  <a:pt x="943355" y="15239"/>
                </a:lnTo>
                <a:lnTo>
                  <a:pt x="943355" y="7619"/>
                </a:lnTo>
                <a:close/>
              </a:path>
              <a:path extrusionOk="0" h="195580" w="958850">
                <a:moveTo>
                  <a:pt x="958596" y="7619"/>
                </a:moveTo>
                <a:lnTo>
                  <a:pt x="943355" y="7619"/>
                </a:lnTo>
                <a:lnTo>
                  <a:pt x="950976" y="15239"/>
                </a:lnTo>
                <a:lnTo>
                  <a:pt x="958596" y="15239"/>
                </a:lnTo>
                <a:lnTo>
                  <a:pt x="958596" y="761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20"/>
          <p:cNvSpPr/>
          <p:nvPr/>
        </p:nvSpPr>
        <p:spPr>
          <a:xfrm>
            <a:off x="5462587" y="3198812"/>
            <a:ext cx="1277937" cy="193675"/>
          </a:xfrm>
          <a:custGeom>
            <a:rect b="b" l="l" r="r" t="t"/>
            <a:pathLst>
              <a:path extrusionOk="0" h="193675" w="958850">
                <a:moveTo>
                  <a:pt x="958596" y="0"/>
                </a:moveTo>
                <a:lnTo>
                  <a:pt x="0" y="0"/>
                </a:lnTo>
                <a:lnTo>
                  <a:pt x="0" y="193548"/>
                </a:lnTo>
                <a:lnTo>
                  <a:pt x="958596" y="193548"/>
                </a:lnTo>
                <a:lnTo>
                  <a:pt x="958596" y="187451"/>
                </a:lnTo>
                <a:lnTo>
                  <a:pt x="15239" y="187451"/>
                </a:lnTo>
                <a:lnTo>
                  <a:pt x="7620" y="179831"/>
                </a:lnTo>
                <a:lnTo>
                  <a:pt x="15239" y="179831"/>
                </a:lnTo>
                <a:lnTo>
                  <a:pt x="15239" y="13715"/>
                </a:lnTo>
                <a:lnTo>
                  <a:pt x="7620" y="13715"/>
                </a:lnTo>
                <a:lnTo>
                  <a:pt x="15239" y="6095"/>
                </a:lnTo>
                <a:lnTo>
                  <a:pt x="958596" y="6095"/>
                </a:lnTo>
                <a:lnTo>
                  <a:pt x="958596" y="0"/>
                </a:lnTo>
                <a:close/>
              </a:path>
              <a:path extrusionOk="0" h="193675" w="958850">
                <a:moveTo>
                  <a:pt x="15239" y="179831"/>
                </a:moveTo>
                <a:lnTo>
                  <a:pt x="7620" y="179831"/>
                </a:lnTo>
                <a:lnTo>
                  <a:pt x="15239" y="187451"/>
                </a:lnTo>
                <a:lnTo>
                  <a:pt x="15239" y="179831"/>
                </a:lnTo>
                <a:close/>
              </a:path>
              <a:path extrusionOk="0" h="193675" w="958850">
                <a:moveTo>
                  <a:pt x="943355" y="179831"/>
                </a:moveTo>
                <a:lnTo>
                  <a:pt x="15239" y="179831"/>
                </a:lnTo>
                <a:lnTo>
                  <a:pt x="15239" y="187451"/>
                </a:lnTo>
                <a:lnTo>
                  <a:pt x="943355" y="187451"/>
                </a:lnTo>
                <a:lnTo>
                  <a:pt x="943355" y="179831"/>
                </a:lnTo>
                <a:close/>
              </a:path>
              <a:path extrusionOk="0" h="193675" w="958850">
                <a:moveTo>
                  <a:pt x="943355" y="6095"/>
                </a:moveTo>
                <a:lnTo>
                  <a:pt x="943355" y="187451"/>
                </a:lnTo>
                <a:lnTo>
                  <a:pt x="950976" y="179831"/>
                </a:lnTo>
                <a:lnTo>
                  <a:pt x="958596" y="179831"/>
                </a:lnTo>
                <a:lnTo>
                  <a:pt x="958596" y="13715"/>
                </a:lnTo>
                <a:lnTo>
                  <a:pt x="950976" y="13715"/>
                </a:lnTo>
                <a:lnTo>
                  <a:pt x="943355" y="6095"/>
                </a:lnTo>
                <a:close/>
              </a:path>
              <a:path extrusionOk="0" h="193675" w="958850">
                <a:moveTo>
                  <a:pt x="958596" y="179831"/>
                </a:moveTo>
                <a:lnTo>
                  <a:pt x="950976" y="179831"/>
                </a:lnTo>
                <a:lnTo>
                  <a:pt x="943355" y="187451"/>
                </a:lnTo>
                <a:lnTo>
                  <a:pt x="958596" y="187451"/>
                </a:lnTo>
                <a:lnTo>
                  <a:pt x="958596" y="179831"/>
                </a:lnTo>
                <a:close/>
              </a:path>
              <a:path extrusionOk="0" h="193675" w="958850">
                <a:moveTo>
                  <a:pt x="15239" y="6095"/>
                </a:moveTo>
                <a:lnTo>
                  <a:pt x="7620" y="13715"/>
                </a:lnTo>
                <a:lnTo>
                  <a:pt x="15239" y="13715"/>
                </a:lnTo>
                <a:lnTo>
                  <a:pt x="15239" y="6095"/>
                </a:lnTo>
                <a:close/>
              </a:path>
              <a:path extrusionOk="0" h="193675" w="958850">
                <a:moveTo>
                  <a:pt x="943355" y="6095"/>
                </a:moveTo>
                <a:lnTo>
                  <a:pt x="15239" y="6095"/>
                </a:lnTo>
                <a:lnTo>
                  <a:pt x="15239" y="13715"/>
                </a:lnTo>
                <a:lnTo>
                  <a:pt x="943355" y="13715"/>
                </a:lnTo>
                <a:lnTo>
                  <a:pt x="943355" y="6095"/>
                </a:lnTo>
                <a:close/>
              </a:path>
              <a:path extrusionOk="0" h="193675" w="958850">
                <a:moveTo>
                  <a:pt x="958596" y="6095"/>
                </a:moveTo>
                <a:lnTo>
                  <a:pt x="943355" y="6095"/>
                </a:lnTo>
                <a:lnTo>
                  <a:pt x="950976" y="13715"/>
                </a:lnTo>
                <a:lnTo>
                  <a:pt x="958596" y="13715"/>
                </a:lnTo>
                <a:lnTo>
                  <a:pt x="958596"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20"/>
          <p:cNvSpPr txBox="1"/>
          <p:nvPr/>
        </p:nvSpPr>
        <p:spPr>
          <a:xfrm>
            <a:off x="7181850" y="1614487"/>
            <a:ext cx="336550" cy="19208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20"/>
          <p:cNvSpPr/>
          <p:nvPr/>
        </p:nvSpPr>
        <p:spPr>
          <a:xfrm>
            <a:off x="7172325" y="1608137"/>
            <a:ext cx="354012" cy="204787"/>
          </a:xfrm>
          <a:custGeom>
            <a:rect b="b" l="l" r="r" t="t"/>
            <a:pathLst>
              <a:path extrusionOk="0" h="204469" w="265429">
                <a:moveTo>
                  <a:pt x="265175" y="0"/>
                </a:moveTo>
                <a:lnTo>
                  <a:pt x="0" y="0"/>
                </a:lnTo>
                <a:lnTo>
                  <a:pt x="0" y="204216"/>
                </a:lnTo>
                <a:lnTo>
                  <a:pt x="265175" y="204216"/>
                </a:lnTo>
                <a:lnTo>
                  <a:pt x="265175" y="198120"/>
                </a:lnTo>
                <a:lnTo>
                  <a:pt x="15239" y="198120"/>
                </a:lnTo>
                <a:lnTo>
                  <a:pt x="7619" y="190500"/>
                </a:lnTo>
                <a:lnTo>
                  <a:pt x="15239" y="190500"/>
                </a:lnTo>
                <a:lnTo>
                  <a:pt x="15239" y="13716"/>
                </a:lnTo>
                <a:lnTo>
                  <a:pt x="7619" y="13716"/>
                </a:lnTo>
                <a:lnTo>
                  <a:pt x="15239" y="7620"/>
                </a:lnTo>
                <a:lnTo>
                  <a:pt x="265175" y="7620"/>
                </a:lnTo>
                <a:lnTo>
                  <a:pt x="265175" y="0"/>
                </a:lnTo>
                <a:close/>
              </a:path>
              <a:path extrusionOk="0" h="204469" w="265429">
                <a:moveTo>
                  <a:pt x="15239" y="190500"/>
                </a:moveTo>
                <a:lnTo>
                  <a:pt x="7619" y="190500"/>
                </a:lnTo>
                <a:lnTo>
                  <a:pt x="15239" y="198120"/>
                </a:lnTo>
                <a:lnTo>
                  <a:pt x="15239" y="190500"/>
                </a:lnTo>
                <a:close/>
              </a:path>
              <a:path extrusionOk="0" h="204469" w="265429">
                <a:moveTo>
                  <a:pt x="251459" y="190500"/>
                </a:moveTo>
                <a:lnTo>
                  <a:pt x="15239" y="190500"/>
                </a:lnTo>
                <a:lnTo>
                  <a:pt x="15239" y="198120"/>
                </a:lnTo>
                <a:lnTo>
                  <a:pt x="251459" y="198120"/>
                </a:lnTo>
                <a:lnTo>
                  <a:pt x="251459" y="190500"/>
                </a:lnTo>
                <a:close/>
              </a:path>
              <a:path extrusionOk="0" h="204469" w="265429">
                <a:moveTo>
                  <a:pt x="251459" y="7620"/>
                </a:moveTo>
                <a:lnTo>
                  <a:pt x="251459" y="198120"/>
                </a:lnTo>
                <a:lnTo>
                  <a:pt x="257555" y="190500"/>
                </a:lnTo>
                <a:lnTo>
                  <a:pt x="265175" y="190500"/>
                </a:lnTo>
                <a:lnTo>
                  <a:pt x="265175" y="13716"/>
                </a:lnTo>
                <a:lnTo>
                  <a:pt x="257555" y="13716"/>
                </a:lnTo>
                <a:lnTo>
                  <a:pt x="251459" y="7620"/>
                </a:lnTo>
                <a:close/>
              </a:path>
              <a:path extrusionOk="0" h="204469" w="265429">
                <a:moveTo>
                  <a:pt x="265175" y="190500"/>
                </a:moveTo>
                <a:lnTo>
                  <a:pt x="257555" y="190500"/>
                </a:lnTo>
                <a:lnTo>
                  <a:pt x="251459" y="198120"/>
                </a:lnTo>
                <a:lnTo>
                  <a:pt x="265175" y="198120"/>
                </a:lnTo>
                <a:lnTo>
                  <a:pt x="265175" y="190500"/>
                </a:lnTo>
                <a:close/>
              </a:path>
              <a:path extrusionOk="0" h="204469" w="265429">
                <a:moveTo>
                  <a:pt x="15239" y="7620"/>
                </a:moveTo>
                <a:lnTo>
                  <a:pt x="7619" y="13716"/>
                </a:lnTo>
                <a:lnTo>
                  <a:pt x="15239" y="13716"/>
                </a:lnTo>
                <a:lnTo>
                  <a:pt x="15239" y="7620"/>
                </a:lnTo>
                <a:close/>
              </a:path>
              <a:path extrusionOk="0" h="204469" w="265429">
                <a:moveTo>
                  <a:pt x="251459" y="7620"/>
                </a:moveTo>
                <a:lnTo>
                  <a:pt x="15239" y="7620"/>
                </a:lnTo>
                <a:lnTo>
                  <a:pt x="15239" y="13716"/>
                </a:lnTo>
                <a:lnTo>
                  <a:pt x="251459" y="13716"/>
                </a:lnTo>
                <a:lnTo>
                  <a:pt x="251459" y="7620"/>
                </a:lnTo>
                <a:close/>
              </a:path>
              <a:path extrusionOk="0" h="204469" w="265429">
                <a:moveTo>
                  <a:pt x="265175" y="7620"/>
                </a:moveTo>
                <a:lnTo>
                  <a:pt x="251459" y="7620"/>
                </a:lnTo>
                <a:lnTo>
                  <a:pt x="257555" y="13716"/>
                </a:lnTo>
                <a:lnTo>
                  <a:pt x="265175" y="13716"/>
                </a:lnTo>
                <a:lnTo>
                  <a:pt x="265175" y="762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20"/>
          <p:cNvSpPr txBox="1"/>
          <p:nvPr/>
        </p:nvSpPr>
        <p:spPr>
          <a:xfrm>
            <a:off x="7294562" y="1673225"/>
            <a:ext cx="109537" cy="7461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20"/>
          <p:cNvSpPr txBox="1"/>
          <p:nvPr/>
        </p:nvSpPr>
        <p:spPr>
          <a:xfrm>
            <a:off x="7181850" y="2897187"/>
            <a:ext cx="336550" cy="18097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20"/>
          <p:cNvSpPr/>
          <p:nvPr/>
        </p:nvSpPr>
        <p:spPr>
          <a:xfrm>
            <a:off x="7172325" y="2889250"/>
            <a:ext cx="354012" cy="195262"/>
          </a:xfrm>
          <a:custGeom>
            <a:rect b="b" l="l" r="r" t="t"/>
            <a:pathLst>
              <a:path extrusionOk="0" h="195580" w="265429">
                <a:moveTo>
                  <a:pt x="265175" y="0"/>
                </a:moveTo>
                <a:lnTo>
                  <a:pt x="0" y="0"/>
                </a:lnTo>
                <a:lnTo>
                  <a:pt x="0" y="195072"/>
                </a:lnTo>
                <a:lnTo>
                  <a:pt x="265175" y="195072"/>
                </a:lnTo>
                <a:lnTo>
                  <a:pt x="265175" y="187451"/>
                </a:lnTo>
                <a:lnTo>
                  <a:pt x="15239" y="187451"/>
                </a:lnTo>
                <a:lnTo>
                  <a:pt x="7619" y="181356"/>
                </a:lnTo>
                <a:lnTo>
                  <a:pt x="15239" y="181356"/>
                </a:lnTo>
                <a:lnTo>
                  <a:pt x="15239" y="15239"/>
                </a:lnTo>
                <a:lnTo>
                  <a:pt x="7619" y="15239"/>
                </a:lnTo>
                <a:lnTo>
                  <a:pt x="15239" y="7620"/>
                </a:lnTo>
                <a:lnTo>
                  <a:pt x="265175" y="7620"/>
                </a:lnTo>
                <a:lnTo>
                  <a:pt x="265175" y="0"/>
                </a:lnTo>
                <a:close/>
              </a:path>
              <a:path extrusionOk="0" h="195580" w="265429">
                <a:moveTo>
                  <a:pt x="15239" y="181356"/>
                </a:moveTo>
                <a:lnTo>
                  <a:pt x="7619" y="181356"/>
                </a:lnTo>
                <a:lnTo>
                  <a:pt x="15239" y="187451"/>
                </a:lnTo>
                <a:lnTo>
                  <a:pt x="15239" y="181356"/>
                </a:lnTo>
                <a:close/>
              </a:path>
              <a:path extrusionOk="0" h="195580" w="265429">
                <a:moveTo>
                  <a:pt x="251459" y="181356"/>
                </a:moveTo>
                <a:lnTo>
                  <a:pt x="15239" y="181356"/>
                </a:lnTo>
                <a:lnTo>
                  <a:pt x="15239" y="187451"/>
                </a:lnTo>
                <a:lnTo>
                  <a:pt x="251459" y="187451"/>
                </a:lnTo>
                <a:lnTo>
                  <a:pt x="251459" y="181356"/>
                </a:lnTo>
                <a:close/>
              </a:path>
              <a:path extrusionOk="0" h="195580" w="265429">
                <a:moveTo>
                  <a:pt x="251459" y="7620"/>
                </a:moveTo>
                <a:lnTo>
                  <a:pt x="251459" y="187451"/>
                </a:lnTo>
                <a:lnTo>
                  <a:pt x="257555" y="181356"/>
                </a:lnTo>
                <a:lnTo>
                  <a:pt x="265175" y="181356"/>
                </a:lnTo>
                <a:lnTo>
                  <a:pt x="265175" y="15239"/>
                </a:lnTo>
                <a:lnTo>
                  <a:pt x="257555" y="15239"/>
                </a:lnTo>
                <a:lnTo>
                  <a:pt x="251459" y="7620"/>
                </a:lnTo>
                <a:close/>
              </a:path>
              <a:path extrusionOk="0" h="195580" w="265429">
                <a:moveTo>
                  <a:pt x="265175" y="181356"/>
                </a:moveTo>
                <a:lnTo>
                  <a:pt x="257555" y="181356"/>
                </a:lnTo>
                <a:lnTo>
                  <a:pt x="251459" y="187451"/>
                </a:lnTo>
                <a:lnTo>
                  <a:pt x="265175" y="187451"/>
                </a:lnTo>
                <a:lnTo>
                  <a:pt x="265175" y="181356"/>
                </a:lnTo>
                <a:close/>
              </a:path>
              <a:path extrusionOk="0" h="195580" w="265429">
                <a:moveTo>
                  <a:pt x="15239" y="7620"/>
                </a:moveTo>
                <a:lnTo>
                  <a:pt x="7619" y="15239"/>
                </a:lnTo>
                <a:lnTo>
                  <a:pt x="15239" y="15239"/>
                </a:lnTo>
                <a:lnTo>
                  <a:pt x="15239" y="7620"/>
                </a:lnTo>
                <a:close/>
              </a:path>
              <a:path extrusionOk="0" h="195580" w="265429">
                <a:moveTo>
                  <a:pt x="251459" y="7620"/>
                </a:moveTo>
                <a:lnTo>
                  <a:pt x="15239" y="7620"/>
                </a:lnTo>
                <a:lnTo>
                  <a:pt x="15239" y="15239"/>
                </a:lnTo>
                <a:lnTo>
                  <a:pt x="251459" y="15239"/>
                </a:lnTo>
                <a:lnTo>
                  <a:pt x="251459" y="7620"/>
                </a:lnTo>
                <a:close/>
              </a:path>
              <a:path extrusionOk="0" h="195580" w="265429">
                <a:moveTo>
                  <a:pt x="265175" y="7620"/>
                </a:moveTo>
                <a:lnTo>
                  <a:pt x="251459" y="7620"/>
                </a:lnTo>
                <a:lnTo>
                  <a:pt x="257555" y="15239"/>
                </a:lnTo>
                <a:lnTo>
                  <a:pt x="265175" y="15239"/>
                </a:lnTo>
                <a:lnTo>
                  <a:pt x="265175" y="762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0"/>
          <p:cNvSpPr txBox="1"/>
          <p:nvPr/>
        </p:nvSpPr>
        <p:spPr>
          <a:xfrm>
            <a:off x="7294562" y="2954337"/>
            <a:ext cx="109537" cy="65087"/>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20"/>
          <p:cNvSpPr txBox="1"/>
          <p:nvPr/>
        </p:nvSpPr>
        <p:spPr>
          <a:xfrm>
            <a:off x="6037262" y="5127625"/>
            <a:ext cx="128587" cy="66675"/>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20"/>
          <p:cNvSpPr/>
          <p:nvPr/>
        </p:nvSpPr>
        <p:spPr>
          <a:xfrm>
            <a:off x="5922962" y="5070475"/>
            <a:ext cx="355600" cy="180975"/>
          </a:xfrm>
          <a:custGeom>
            <a:rect b="b" l="l" r="r" t="t"/>
            <a:pathLst>
              <a:path extrusionOk="0" h="181610" w="266700">
                <a:moveTo>
                  <a:pt x="0" y="181355"/>
                </a:moveTo>
                <a:lnTo>
                  <a:pt x="266700" y="181355"/>
                </a:lnTo>
                <a:lnTo>
                  <a:pt x="266700" y="0"/>
                </a:lnTo>
                <a:lnTo>
                  <a:pt x="0" y="0"/>
                </a:lnTo>
                <a:lnTo>
                  <a:pt x="0" y="181355"/>
                </a:lnTo>
                <a:close/>
              </a:path>
            </a:pathLst>
          </a:custGeom>
          <a:solidFill>
            <a:srgbClr val="B2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20"/>
          <p:cNvSpPr/>
          <p:nvPr/>
        </p:nvSpPr>
        <p:spPr>
          <a:xfrm>
            <a:off x="5922962" y="5070475"/>
            <a:ext cx="358775" cy="180975"/>
          </a:xfrm>
          <a:custGeom>
            <a:rect b="b" l="l" r="r" t="t"/>
            <a:pathLst>
              <a:path extrusionOk="0" h="181610" w="268604">
                <a:moveTo>
                  <a:pt x="0" y="179831"/>
                </a:moveTo>
                <a:lnTo>
                  <a:pt x="0" y="181355"/>
                </a:lnTo>
                <a:lnTo>
                  <a:pt x="1524" y="181355"/>
                </a:lnTo>
                <a:lnTo>
                  <a:pt x="0" y="179831"/>
                </a:lnTo>
                <a:close/>
              </a:path>
              <a:path extrusionOk="0" h="181610" w="268604">
                <a:moveTo>
                  <a:pt x="1524" y="0"/>
                </a:moveTo>
                <a:lnTo>
                  <a:pt x="0" y="1523"/>
                </a:lnTo>
                <a:lnTo>
                  <a:pt x="0" y="179831"/>
                </a:lnTo>
                <a:lnTo>
                  <a:pt x="1524" y="181355"/>
                </a:lnTo>
                <a:lnTo>
                  <a:pt x="1524" y="0"/>
                </a:lnTo>
                <a:close/>
              </a:path>
              <a:path extrusionOk="0" h="181610" w="268604">
                <a:moveTo>
                  <a:pt x="266700" y="179831"/>
                </a:moveTo>
                <a:lnTo>
                  <a:pt x="1524" y="179831"/>
                </a:lnTo>
                <a:lnTo>
                  <a:pt x="1524" y="181355"/>
                </a:lnTo>
                <a:lnTo>
                  <a:pt x="266700" y="181355"/>
                </a:lnTo>
                <a:lnTo>
                  <a:pt x="266700" y="179831"/>
                </a:lnTo>
                <a:close/>
              </a:path>
              <a:path extrusionOk="0" h="181610" w="268604">
                <a:moveTo>
                  <a:pt x="268224" y="0"/>
                </a:moveTo>
                <a:lnTo>
                  <a:pt x="266700" y="0"/>
                </a:lnTo>
                <a:lnTo>
                  <a:pt x="266700" y="181355"/>
                </a:lnTo>
                <a:lnTo>
                  <a:pt x="268224" y="181355"/>
                </a:lnTo>
                <a:lnTo>
                  <a:pt x="268224" y="0"/>
                </a:lnTo>
                <a:close/>
              </a:path>
              <a:path extrusionOk="0" h="181610" w="268604">
                <a:moveTo>
                  <a:pt x="1524" y="0"/>
                </a:moveTo>
                <a:lnTo>
                  <a:pt x="0" y="0"/>
                </a:lnTo>
                <a:lnTo>
                  <a:pt x="0" y="1523"/>
                </a:lnTo>
                <a:lnTo>
                  <a:pt x="1524" y="0"/>
                </a:lnTo>
                <a:close/>
              </a:path>
              <a:path extrusionOk="0" h="181610" w="268604">
                <a:moveTo>
                  <a:pt x="266700" y="0"/>
                </a:moveTo>
                <a:lnTo>
                  <a:pt x="1524" y="0"/>
                </a:lnTo>
                <a:lnTo>
                  <a:pt x="1524" y="1523"/>
                </a:lnTo>
                <a:lnTo>
                  <a:pt x="266700" y="1523"/>
                </a:lnTo>
                <a:lnTo>
                  <a:pt x="2667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20"/>
          <p:cNvSpPr/>
          <p:nvPr/>
        </p:nvSpPr>
        <p:spPr>
          <a:xfrm>
            <a:off x="5913437" y="5064125"/>
            <a:ext cx="376237" cy="193675"/>
          </a:xfrm>
          <a:custGeom>
            <a:rect b="b" l="l" r="r" t="t"/>
            <a:pathLst>
              <a:path extrusionOk="0" h="193675" w="281939">
                <a:moveTo>
                  <a:pt x="281939" y="0"/>
                </a:moveTo>
                <a:lnTo>
                  <a:pt x="0" y="0"/>
                </a:lnTo>
                <a:lnTo>
                  <a:pt x="0" y="193547"/>
                </a:lnTo>
                <a:lnTo>
                  <a:pt x="281939" y="193547"/>
                </a:lnTo>
                <a:lnTo>
                  <a:pt x="281939" y="187451"/>
                </a:lnTo>
                <a:lnTo>
                  <a:pt x="15239" y="187451"/>
                </a:lnTo>
                <a:lnTo>
                  <a:pt x="7620" y="179831"/>
                </a:lnTo>
                <a:lnTo>
                  <a:pt x="15239" y="179831"/>
                </a:lnTo>
                <a:lnTo>
                  <a:pt x="15239" y="13715"/>
                </a:lnTo>
                <a:lnTo>
                  <a:pt x="7620" y="13715"/>
                </a:lnTo>
                <a:lnTo>
                  <a:pt x="15239" y="6095"/>
                </a:lnTo>
                <a:lnTo>
                  <a:pt x="281939" y="6095"/>
                </a:lnTo>
                <a:lnTo>
                  <a:pt x="281939" y="0"/>
                </a:lnTo>
                <a:close/>
              </a:path>
              <a:path extrusionOk="0" h="193675" w="281939">
                <a:moveTo>
                  <a:pt x="15239" y="179831"/>
                </a:moveTo>
                <a:lnTo>
                  <a:pt x="7620" y="179831"/>
                </a:lnTo>
                <a:lnTo>
                  <a:pt x="15239" y="187451"/>
                </a:lnTo>
                <a:lnTo>
                  <a:pt x="15239" y="179831"/>
                </a:lnTo>
                <a:close/>
              </a:path>
              <a:path extrusionOk="0" h="193675" w="281939">
                <a:moveTo>
                  <a:pt x="266700" y="179831"/>
                </a:moveTo>
                <a:lnTo>
                  <a:pt x="15239" y="179831"/>
                </a:lnTo>
                <a:lnTo>
                  <a:pt x="15239" y="187451"/>
                </a:lnTo>
                <a:lnTo>
                  <a:pt x="266700" y="187451"/>
                </a:lnTo>
                <a:lnTo>
                  <a:pt x="266700" y="179831"/>
                </a:lnTo>
                <a:close/>
              </a:path>
              <a:path extrusionOk="0" h="193675" w="281939">
                <a:moveTo>
                  <a:pt x="266700" y="6095"/>
                </a:moveTo>
                <a:lnTo>
                  <a:pt x="266700" y="187451"/>
                </a:lnTo>
                <a:lnTo>
                  <a:pt x="274320" y="179831"/>
                </a:lnTo>
                <a:lnTo>
                  <a:pt x="281939" y="179831"/>
                </a:lnTo>
                <a:lnTo>
                  <a:pt x="281939" y="13715"/>
                </a:lnTo>
                <a:lnTo>
                  <a:pt x="274320" y="13715"/>
                </a:lnTo>
                <a:lnTo>
                  <a:pt x="266700" y="6095"/>
                </a:lnTo>
                <a:close/>
              </a:path>
              <a:path extrusionOk="0" h="193675" w="281939">
                <a:moveTo>
                  <a:pt x="281939" y="179831"/>
                </a:moveTo>
                <a:lnTo>
                  <a:pt x="274320" y="179831"/>
                </a:lnTo>
                <a:lnTo>
                  <a:pt x="266700" y="187451"/>
                </a:lnTo>
                <a:lnTo>
                  <a:pt x="281939" y="187451"/>
                </a:lnTo>
                <a:lnTo>
                  <a:pt x="281939" y="179831"/>
                </a:lnTo>
                <a:close/>
              </a:path>
              <a:path extrusionOk="0" h="193675" w="281939">
                <a:moveTo>
                  <a:pt x="15239" y="6095"/>
                </a:moveTo>
                <a:lnTo>
                  <a:pt x="7620" y="13715"/>
                </a:lnTo>
                <a:lnTo>
                  <a:pt x="15239" y="13715"/>
                </a:lnTo>
                <a:lnTo>
                  <a:pt x="15239" y="6095"/>
                </a:lnTo>
                <a:close/>
              </a:path>
              <a:path extrusionOk="0" h="193675" w="281939">
                <a:moveTo>
                  <a:pt x="266700" y="6095"/>
                </a:moveTo>
                <a:lnTo>
                  <a:pt x="15239" y="6095"/>
                </a:lnTo>
                <a:lnTo>
                  <a:pt x="15239" y="13715"/>
                </a:lnTo>
                <a:lnTo>
                  <a:pt x="266700" y="13715"/>
                </a:lnTo>
                <a:lnTo>
                  <a:pt x="266700" y="6095"/>
                </a:lnTo>
                <a:close/>
              </a:path>
              <a:path extrusionOk="0" h="193675" w="281939">
                <a:moveTo>
                  <a:pt x="281939" y="6095"/>
                </a:moveTo>
                <a:lnTo>
                  <a:pt x="266700" y="6095"/>
                </a:lnTo>
                <a:lnTo>
                  <a:pt x="274320" y="13715"/>
                </a:lnTo>
                <a:lnTo>
                  <a:pt x="281939" y="13715"/>
                </a:lnTo>
                <a:lnTo>
                  <a:pt x="281939"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20"/>
          <p:cNvSpPr txBox="1"/>
          <p:nvPr/>
        </p:nvSpPr>
        <p:spPr>
          <a:xfrm>
            <a:off x="6037262" y="5127625"/>
            <a:ext cx="128587" cy="66675"/>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20"/>
          <p:cNvSpPr txBox="1"/>
          <p:nvPr/>
        </p:nvSpPr>
        <p:spPr>
          <a:xfrm>
            <a:off x="8018462" y="1301750"/>
            <a:ext cx="277812" cy="12065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20"/>
          <p:cNvSpPr/>
          <p:nvPr/>
        </p:nvSpPr>
        <p:spPr>
          <a:xfrm>
            <a:off x="8089900" y="1414462"/>
            <a:ext cx="0" cy="4567237"/>
          </a:xfrm>
          <a:custGeom>
            <a:rect b="b" l="l" r="r" t="t"/>
            <a:pathLst>
              <a:path extrusionOk="0" h="4567555" w="120000">
                <a:moveTo>
                  <a:pt x="0" y="0"/>
                </a:moveTo>
                <a:lnTo>
                  <a:pt x="0" y="4567428"/>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20"/>
          <p:cNvSpPr/>
          <p:nvPr/>
        </p:nvSpPr>
        <p:spPr>
          <a:xfrm>
            <a:off x="8228012" y="1414462"/>
            <a:ext cx="0" cy="4567237"/>
          </a:xfrm>
          <a:custGeom>
            <a:rect b="b" l="l" r="r" t="t"/>
            <a:pathLst>
              <a:path extrusionOk="0" h="4567555" w="120000">
                <a:moveTo>
                  <a:pt x="0" y="0"/>
                </a:moveTo>
                <a:lnTo>
                  <a:pt x="0" y="4567428"/>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20"/>
          <p:cNvSpPr txBox="1"/>
          <p:nvPr/>
        </p:nvSpPr>
        <p:spPr>
          <a:xfrm>
            <a:off x="8018462" y="5975350"/>
            <a:ext cx="277812" cy="10953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20"/>
          <p:cNvSpPr/>
          <p:nvPr/>
        </p:nvSpPr>
        <p:spPr>
          <a:xfrm>
            <a:off x="5205412" y="4373562"/>
            <a:ext cx="1790700" cy="493712"/>
          </a:xfrm>
          <a:custGeom>
            <a:rect b="b" l="l" r="r" t="t"/>
            <a:pathLst>
              <a:path extrusionOk="0" h="492760" w="1343025">
                <a:moveTo>
                  <a:pt x="598932" y="0"/>
                </a:moveTo>
                <a:lnTo>
                  <a:pt x="6096" y="0"/>
                </a:lnTo>
                <a:lnTo>
                  <a:pt x="3048" y="1524"/>
                </a:lnTo>
                <a:lnTo>
                  <a:pt x="1524" y="4572"/>
                </a:lnTo>
                <a:lnTo>
                  <a:pt x="0" y="6096"/>
                </a:lnTo>
                <a:lnTo>
                  <a:pt x="0" y="9143"/>
                </a:lnTo>
                <a:lnTo>
                  <a:pt x="1524" y="10668"/>
                </a:lnTo>
                <a:lnTo>
                  <a:pt x="222503" y="487680"/>
                </a:lnTo>
                <a:lnTo>
                  <a:pt x="224027" y="490728"/>
                </a:lnTo>
                <a:lnTo>
                  <a:pt x="225551" y="492252"/>
                </a:lnTo>
                <a:lnTo>
                  <a:pt x="1117091" y="492252"/>
                </a:lnTo>
                <a:lnTo>
                  <a:pt x="1118615" y="490728"/>
                </a:lnTo>
                <a:lnTo>
                  <a:pt x="1120139" y="487680"/>
                </a:lnTo>
                <a:lnTo>
                  <a:pt x="1122964" y="481584"/>
                </a:lnTo>
                <a:lnTo>
                  <a:pt x="236220" y="481584"/>
                </a:lnTo>
                <a:lnTo>
                  <a:pt x="228600" y="477012"/>
                </a:lnTo>
                <a:lnTo>
                  <a:pt x="234087" y="477012"/>
                </a:lnTo>
                <a:lnTo>
                  <a:pt x="18692" y="15240"/>
                </a:lnTo>
                <a:lnTo>
                  <a:pt x="7620" y="15240"/>
                </a:lnTo>
                <a:lnTo>
                  <a:pt x="13715" y="4572"/>
                </a:lnTo>
                <a:lnTo>
                  <a:pt x="606160" y="4572"/>
                </a:lnTo>
                <a:lnTo>
                  <a:pt x="601979" y="1524"/>
                </a:lnTo>
                <a:lnTo>
                  <a:pt x="600456" y="1524"/>
                </a:lnTo>
                <a:lnTo>
                  <a:pt x="598932" y="0"/>
                </a:lnTo>
                <a:close/>
              </a:path>
              <a:path extrusionOk="0" h="492760" w="1343025">
                <a:moveTo>
                  <a:pt x="234087" y="477012"/>
                </a:moveTo>
                <a:lnTo>
                  <a:pt x="228600" y="477012"/>
                </a:lnTo>
                <a:lnTo>
                  <a:pt x="236220" y="481584"/>
                </a:lnTo>
                <a:lnTo>
                  <a:pt x="234087" y="477012"/>
                </a:lnTo>
                <a:close/>
              </a:path>
              <a:path extrusionOk="0" h="492760" w="1343025">
                <a:moveTo>
                  <a:pt x="1110066" y="477012"/>
                </a:moveTo>
                <a:lnTo>
                  <a:pt x="234087" y="477012"/>
                </a:lnTo>
                <a:lnTo>
                  <a:pt x="236220" y="481584"/>
                </a:lnTo>
                <a:lnTo>
                  <a:pt x="1107948" y="481584"/>
                </a:lnTo>
                <a:lnTo>
                  <a:pt x="1110066" y="477012"/>
                </a:lnTo>
                <a:close/>
              </a:path>
              <a:path extrusionOk="0" h="492760" w="1343025">
                <a:moveTo>
                  <a:pt x="1328927" y="4572"/>
                </a:moveTo>
                <a:lnTo>
                  <a:pt x="1107948" y="481584"/>
                </a:lnTo>
                <a:lnTo>
                  <a:pt x="1114044" y="477012"/>
                </a:lnTo>
                <a:lnTo>
                  <a:pt x="1125082" y="477012"/>
                </a:lnTo>
                <a:lnTo>
                  <a:pt x="1339001" y="15240"/>
                </a:lnTo>
                <a:lnTo>
                  <a:pt x="1335024" y="15240"/>
                </a:lnTo>
                <a:lnTo>
                  <a:pt x="1328927" y="4572"/>
                </a:lnTo>
                <a:close/>
              </a:path>
              <a:path extrusionOk="0" h="492760" w="1343025">
                <a:moveTo>
                  <a:pt x="1125082" y="477012"/>
                </a:moveTo>
                <a:lnTo>
                  <a:pt x="1114044" y="477012"/>
                </a:lnTo>
                <a:lnTo>
                  <a:pt x="1107948" y="481584"/>
                </a:lnTo>
                <a:lnTo>
                  <a:pt x="1122964" y="481584"/>
                </a:lnTo>
                <a:lnTo>
                  <a:pt x="1125082" y="477012"/>
                </a:lnTo>
                <a:close/>
              </a:path>
              <a:path extrusionOk="0" h="492760" w="1343025">
                <a:moveTo>
                  <a:pt x="592836" y="13716"/>
                </a:moveTo>
                <a:lnTo>
                  <a:pt x="667512" y="67056"/>
                </a:lnTo>
                <a:lnTo>
                  <a:pt x="671322" y="60960"/>
                </a:lnTo>
                <a:lnTo>
                  <a:pt x="667512" y="54863"/>
                </a:lnTo>
                <a:lnTo>
                  <a:pt x="671322" y="52085"/>
                </a:lnTo>
                <a:lnTo>
                  <a:pt x="620790" y="15240"/>
                </a:lnTo>
                <a:lnTo>
                  <a:pt x="597408" y="15240"/>
                </a:lnTo>
                <a:lnTo>
                  <a:pt x="592836" y="13716"/>
                </a:lnTo>
                <a:close/>
              </a:path>
              <a:path extrusionOk="0" h="492760" w="1343025">
                <a:moveTo>
                  <a:pt x="1338072" y="0"/>
                </a:moveTo>
                <a:lnTo>
                  <a:pt x="743712" y="0"/>
                </a:lnTo>
                <a:lnTo>
                  <a:pt x="742188" y="1524"/>
                </a:lnTo>
                <a:lnTo>
                  <a:pt x="740663" y="1524"/>
                </a:lnTo>
                <a:lnTo>
                  <a:pt x="671322" y="52085"/>
                </a:lnTo>
                <a:lnTo>
                  <a:pt x="675132" y="54863"/>
                </a:lnTo>
                <a:lnTo>
                  <a:pt x="671322" y="60960"/>
                </a:lnTo>
                <a:lnTo>
                  <a:pt x="675132" y="67056"/>
                </a:lnTo>
                <a:lnTo>
                  <a:pt x="747674" y="15240"/>
                </a:lnTo>
                <a:lnTo>
                  <a:pt x="745236" y="15240"/>
                </a:lnTo>
                <a:lnTo>
                  <a:pt x="749808" y="13716"/>
                </a:lnTo>
                <a:lnTo>
                  <a:pt x="1324691" y="13716"/>
                </a:lnTo>
                <a:lnTo>
                  <a:pt x="1328927" y="4572"/>
                </a:lnTo>
                <a:lnTo>
                  <a:pt x="1341120" y="4572"/>
                </a:lnTo>
                <a:lnTo>
                  <a:pt x="1339596" y="1524"/>
                </a:lnTo>
                <a:lnTo>
                  <a:pt x="1338072" y="0"/>
                </a:lnTo>
                <a:close/>
              </a:path>
              <a:path extrusionOk="0" h="492760" w="1343025">
                <a:moveTo>
                  <a:pt x="671322" y="52085"/>
                </a:moveTo>
                <a:lnTo>
                  <a:pt x="667512" y="54863"/>
                </a:lnTo>
                <a:lnTo>
                  <a:pt x="671322" y="60960"/>
                </a:lnTo>
                <a:lnTo>
                  <a:pt x="675132" y="54863"/>
                </a:lnTo>
                <a:lnTo>
                  <a:pt x="671322" y="52085"/>
                </a:lnTo>
                <a:close/>
              </a:path>
              <a:path extrusionOk="0" h="492760" w="1343025">
                <a:moveTo>
                  <a:pt x="13715" y="4572"/>
                </a:moveTo>
                <a:lnTo>
                  <a:pt x="7620" y="15240"/>
                </a:lnTo>
                <a:lnTo>
                  <a:pt x="18692" y="15240"/>
                </a:lnTo>
                <a:lnTo>
                  <a:pt x="13715" y="4572"/>
                </a:lnTo>
                <a:close/>
              </a:path>
              <a:path extrusionOk="0" h="492760" w="1343025">
                <a:moveTo>
                  <a:pt x="606160" y="4572"/>
                </a:moveTo>
                <a:lnTo>
                  <a:pt x="13715" y="4572"/>
                </a:lnTo>
                <a:lnTo>
                  <a:pt x="18692" y="15240"/>
                </a:lnTo>
                <a:lnTo>
                  <a:pt x="594969" y="15240"/>
                </a:lnTo>
                <a:lnTo>
                  <a:pt x="592836" y="13716"/>
                </a:lnTo>
                <a:lnTo>
                  <a:pt x="618700" y="13716"/>
                </a:lnTo>
                <a:lnTo>
                  <a:pt x="606160" y="4572"/>
                </a:lnTo>
                <a:close/>
              </a:path>
              <a:path extrusionOk="0" h="492760" w="1343025">
                <a:moveTo>
                  <a:pt x="618700" y="13716"/>
                </a:moveTo>
                <a:lnTo>
                  <a:pt x="592836" y="13716"/>
                </a:lnTo>
                <a:lnTo>
                  <a:pt x="597408" y="15240"/>
                </a:lnTo>
                <a:lnTo>
                  <a:pt x="620790" y="15240"/>
                </a:lnTo>
                <a:lnTo>
                  <a:pt x="618700" y="13716"/>
                </a:lnTo>
                <a:close/>
              </a:path>
              <a:path extrusionOk="0" h="492760" w="1343025">
                <a:moveTo>
                  <a:pt x="749808" y="13716"/>
                </a:moveTo>
                <a:lnTo>
                  <a:pt x="745236" y="15240"/>
                </a:lnTo>
                <a:lnTo>
                  <a:pt x="747674" y="15240"/>
                </a:lnTo>
                <a:lnTo>
                  <a:pt x="749808" y="13716"/>
                </a:lnTo>
                <a:close/>
              </a:path>
              <a:path extrusionOk="0" h="492760" w="1343025">
                <a:moveTo>
                  <a:pt x="1324691" y="13716"/>
                </a:moveTo>
                <a:lnTo>
                  <a:pt x="749808" y="13716"/>
                </a:lnTo>
                <a:lnTo>
                  <a:pt x="747674" y="15240"/>
                </a:lnTo>
                <a:lnTo>
                  <a:pt x="1323985" y="15240"/>
                </a:lnTo>
                <a:lnTo>
                  <a:pt x="1324691" y="13716"/>
                </a:lnTo>
                <a:close/>
              </a:path>
              <a:path extrusionOk="0" h="492760" w="1343025">
                <a:moveTo>
                  <a:pt x="1341120" y="4572"/>
                </a:moveTo>
                <a:lnTo>
                  <a:pt x="1328927" y="4572"/>
                </a:lnTo>
                <a:lnTo>
                  <a:pt x="1335024" y="15240"/>
                </a:lnTo>
                <a:lnTo>
                  <a:pt x="1339001" y="15240"/>
                </a:lnTo>
                <a:lnTo>
                  <a:pt x="1341120" y="10668"/>
                </a:lnTo>
                <a:lnTo>
                  <a:pt x="1342644" y="9143"/>
                </a:lnTo>
                <a:lnTo>
                  <a:pt x="1342644" y="6096"/>
                </a:lnTo>
                <a:lnTo>
                  <a:pt x="1341120" y="457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20"/>
          <p:cNvSpPr txBox="1"/>
          <p:nvPr/>
        </p:nvSpPr>
        <p:spPr>
          <a:xfrm>
            <a:off x="-17462" y="971550"/>
            <a:ext cx="11109325" cy="277336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100"/>
              <a:buFont typeface="Times New Roman"/>
              <a:buNone/>
            </a:pPr>
            <a:r>
              <a:rPr b="0" i="0" lang="en-US" sz="1100" u="sng" cap="none" strike="noStrike">
                <a:solidFill>
                  <a:schemeClr val="dk1"/>
                </a:solidFill>
                <a:latin typeface="Times New Roman"/>
                <a:ea typeface="Times New Roman"/>
                <a:cs typeface="Times New Roman"/>
                <a:sym typeface="Times New Roman"/>
              </a:rPr>
              <a:t> 	</a:t>
            </a:r>
            <a:r>
              <a:rPr b="0" i="0" lang="en-US" sz="1100" u="sng" cap="none" strike="noStrike">
                <a:solidFill>
                  <a:schemeClr val="dk1"/>
                </a:solidFill>
                <a:latin typeface="Arial"/>
                <a:ea typeface="Arial"/>
                <a:cs typeface="Arial"/>
                <a:sym typeface="Arial"/>
              </a:rPr>
              <a:t>Internal processor	</a:t>
            </a:r>
            <a:endParaRPr b="0" i="0" sz="1100" u="none" cap="none" strike="noStrike">
              <a:solidFill>
                <a:schemeClr val="dk1"/>
              </a:solidFill>
              <a:latin typeface="Arial"/>
              <a:ea typeface="Arial"/>
              <a:cs typeface="Arial"/>
              <a:sym typeface="Arial"/>
            </a:endParaRPr>
          </a:p>
          <a:p>
            <a:pPr indent="0" lvl="0" marL="12700" marR="0" rtl="0" algn="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bus</a:t>
            </a:r>
            <a:endParaRPr b="0" i="0" sz="1400" u="none" cap="none" strike="noStrike">
              <a:solidFill>
                <a:srgbClr val="000000"/>
              </a:solidFill>
              <a:latin typeface="Arial"/>
              <a:ea typeface="Arial"/>
              <a:cs typeface="Arial"/>
              <a:sym typeface="Arial"/>
            </a:endParaRPr>
          </a:p>
          <a:p>
            <a:pPr indent="0" lvl="0" marL="12700" marR="0" rtl="0" algn="ctr">
              <a:lnSpc>
                <a:spcPct val="100000"/>
              </a:lnSpc>
              <a:spcBef>
                <a:spcPts val="50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a:t>
            </a:r>
            <a:r>
              <a:rPr b="0" i="1" lang="en-US" sz="1100" u="none" cap="none" strike="noStrike">
                <a:solidFill>
                  <a:schemeClr val="dk1"/>
                </a:solidFill>
                <a:latin typeface="Arial"/>
                <a:ea typeface="Arial"/>
                <a:cs typeface="Arial"/>
                <a:sym typeface="Arial"/>
              </a:rPr>
              <a:t>i</a:t>
            </a:r>
            <a:r>
              <a:rPr b="0" baseline="-25000" i="1" lang="en-US" sz="1200" u="none" cap="none" strike="noStrike">
                <a:solidFill>
                  <a:schemeClr val="dk1"/>
                </a:solidFill>
                <a:latin typeface="Arial"/>
                <a:ea typeface="Arial"/>
                <a:cs typeface="Arial"/>
                <a:sym typeface="Arial"/>
              </a:rPr>
              <a:t>in</a:t>
            </a:r>
            <a:endParaRPr b="0" baseline="-25000" i="0" sz="12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1270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a:t>
            </a:r>
            <a:r>
              <a:rPr b="0" i="1" lang="en-US" sz="1100" u="none" cap="none" strike="noStrike">
                <a:solidFill>
                  <a:schemeClr val="dk1"/>
                </a:solidFill>
                <a:latin typeface="Arial"/>
                <a:ea typeface="Arial"/>
                <a:cs typeface="Arial"/>
                <a:sym typeface="Arial"/>
              </a:rPr>
              <a:t>i</a:t>
            </a:r>
            <a:endParaRPr b="0" i="0" sz="11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12700" marR="0" rtl="0" algn="ctr">
              <a:lnSpc>
                <a:spcPct val="171000"/>
              </a:lnSpc>
              <a:spcBef>
                <a:spcPts val="0"/>
              </a:spcBef>
              <a:spcAft>
                <a:spcPts val="0"/>
              </a:spcAft>
              <a:buClr>
                <a:schemeClr val="dk1"/>
              </a:buClr>
              <a:buSzPts val="1600"/>
              <a:buFont typeface="Arial"/>
              <a:buNone/>
            </a:pPr>
            <a:r>
              <a:rPr b="0" baseline="30000" i="0" lang="en-US" sz="1600" u="none" cap="none" strike="noStrike">
                <a:solidFill>
                  <a:schemeClr val="dk1"/>
                </a:solidFill>
                <a:latin typeface="Arial"/>
                <a:ea typeface="Arial"/>
                <a:cs typeface="Arial"/>
                <a:sym typeface="Arial"/>
              </a:rPr>
              <a:t>R</a:t>
            </a:r>
            <a:r>
              <a:rPr b="0" baseline="30000" i="1" lang="en-US" sz="1600" u="none" cap="none" strike="noStrike">
                <a:solidFill>
                  <a:schemeClr val="dk1"/>
                </a:solidFill>
                <a:latin typeface="Arial"/>
                <a:ea typeface="Arial"/>
                <a:cs typeface="Arial"/>
                <a:sym typeface="Arial"/>
              </a:rPr>
              <a:t>i</a:t>
            </a:r>
            <a:r>
              <a:rPr b="0" i="1" lang="en-US" sz="800" u="none" cap="none" strike="noStrike">
                <a:solidFill>
                  <a:schemeClr val="dk1"/>
                </a:solidFill>
                <a:latin typeface="Arial"/>
                <a:ea typeface="Arial"/>
                <a:cs typeface="Arial"/>
                <a:sym typeface="Arial"/>
              </a:rPr>
              <a:t>out  </a:t>
            </a:r>
            <a:endParaRPr b="0" i="0" sz="1400" u="none" cap="none" strike="noStrike">
              <a:solidFill>
                <a:srgbClr val="000000"/>
              </a:solidFill>
              <a:latin typeface="Arial"/>
              <a:ea typeface="Arial"/>
              <a:cs typeface="Arial"/>
              <a:sym typeface="Arial"/>
            </a:endParaRPr>
          </a:p>
          <a:p>
            <a:pPr indent="0" lvl="0" marL="12700" marR="0" rtl="0" algn="ctr">
              <a:lnSpc>
                <a:spcPct val="171000"/>
              </a:lnSpc>
              <a:spcBef>
                <a:spcPts val="0"/>
              </a:spcBef>
              <a:spcAft>
                <a:spcPts val="0"/>
              </a:spcAft>
              <a:buClr>
                <a:schemeClr val="dk1"/>
              </a:buClr>
              <a:buSzPts val="1600"/>
              <a:buFont typeface="Arial"/>
              <a:buNone/>
            </a:pPr>
            <a:r>
              <a:rPr b="0" baseline="30000" i="0" lang="en-US" sz="1600" u="none" cap="none" strike="noStrike">
                <a:solidFill>
                  <a:schemeClr val="dk1"/>
                </a:solidFill>
                <a:latin typeface="Arial"/>
                <a:ea typeface="Arial"/>
                <a:cs typeface="Arial"/>
                <a:sym typeface="Arial"/>
              </a:rPr>
              <a:t>Y</a:t>
            </a:r>
            <a:r>
              <a:rPr b="0" i="1" lang="en-US" sz="800" u="none" cap="none" strike="noStrike">
                <a:solidFill>
                  <a:schemeClr val="dk1"/>
                </a:solidFill>
                <a:latin typeface="Arial"/>
                <a:ea typeface="Arial"/>
                <a:cs typeface="Arial"/>
                <a:sym typeface="Arial"/>
              </a:rPr>
              <a:t>in</a:t>
            </a:r>
            <a:endParaRPr b="0" i="0" sz="8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1270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a:p>
            <a:pPr indent="0" lvl="0" marL="12700" marR="0" rtl="0" algn="ctr">
              <a:lnSpc>
                <a:spcPct val="100000"/>
              </a:lnSpc>
              <a:spcBef>
                <a:spcPts val="100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Constant 4</a:t>
            </a:r>
            <a:endParaRPr b="0" i="0" sz="1400" u="none" cap="none" strike="noStrike">
              <a:solidFill>
                <a:srgbClr val="000000"/>
              </a:solidFill>
              <a:latin typeface="Arial"/>
              <a:ea typeface="Arial"/>
              <a:cs typeface="Arial"/>
              <a:sym typeface="Arial"/>
            </a:endParaRPr>
          </a:p>
        </p:txBody>
      </p:sp>
      <p:sp>
        <p:nvSpPr>
          <p:cNvPr id="218" name="Google Shape;218;p20"/>
          <p:cNvSpPr txBox="1"/>
          <p:nvPr/>
        </p:nvSpPr>
        <p:spPr>
          <a:xfrm>
            <a:off x="5416550" y="3919537"/>
            <a:ext cx="446087" cy="1825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MUX</a:t>
            </a:r>
            <a:endParaRPr b="0" i="0" sz="1400" u="none" cap="none" strike="noStrike">
              <a:solidFill>
                <a:srgbClr val="000000"/>
              </a:solidFill>
              <a:latin typeface="Arial"/>
              <a:ea typeface="Arial"/>
              <a:cs typeface="Arial"/>
              <a:sym typeface="Arial"/>
            </a:endParaRPr>
          </a:p>
        </p:txBody>
      </p:sp>
      <p:sp>
        <p:nvSpPr>
          <p:cNvPr id="219" name="Google Shape;219;p20"/>
          <p:cNvSpPr txBox="1"/>
          <p:nvPr/>
        </p:nvSpPr>
        <p:spPr>
          <a:xfrm>
            <a:off x="3744912" y="4595812"/>
            <a:ext cx="5897562" cy="197485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rPr b="0" baseline="30000" i="0" lang="en-US" sz="1600" u="none" cap="none" strike="noStrike">
                <a:solidFill>
                  <a:schemeClr val="dk1"/>
                </a:solidFill>
                <a:latin typeface="Arial"/>
                <a:ea typeface="Arial"/>
                <a:cs typeface="Arial"/>
                <a:sym typeface="Arial"/>
              </a:rPr>
              <a:t>Z</a:t>
            </a:r>
            <a:r>
              <a:rPr b="0" i="1" lang="en-US" sz="800" u="none" cap="none" strike="noStrike">
                <a:solidFill>
                  <a:schemeClr val="dk1"/>
                </a:solidFill>
                <a:latin typeface="Arial"/>
                <a:ea typeface="Arial"/>
                <a:cs typeface="Arial"/>
                <a:sym typeface="Arial"/>
              </a:rPr>
              <a:t>in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Arial"/>
              <a:buNone/>
            </a:pPr>
            <a:r>
              <a:rPr b="0" baseline="30000" i="0" lang="en-US" sz="1600" u="none" cap="none" strike="noStrike">
                <a:solidFill>
                  <a:schemeClr val="dk1"/>
                </a:solidFill>
                <a:latin typeface="Arial"/>
                <a:ea typeface="Arial"/>
                <a:cs typeface="Arial"/>
                <a:sym typeface="Arial"/>
              </a:rPr>
              <a:t>Z</a:t>
            </a:r>
            <a:r>
              <a:rPr b="0" i="1" lang="en-US" sz="800" u="none" cap="none" strike="noStrike">
                <a:solidFill>
                  <a:schemeClr val="dk1"/>
                </a:solidFill>
                <a:latin typeface="Arial"/>
                <a:ea typeface="Arial"/>
                <a:cs typeface="Arial"/>
                <a:sym typeface="Arial"/>
              </a:rPr>
              <a:t>out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Figure 7.2. Input and output gating for the registers in Figure 7.1.</a:t>
            </a:r>
            <a:endParaRPr b="0" i="0" sz="1400" u="none" cap="none" strike="noStrike">
              <a:solidFill>
                <a:srgbClr val="000000"/>
              </a:solidFill>
              <a:latin typeface="Arial"/>
              <a:ea typeface="Arial"/>
              <a:cs typeface="Arial"/>
              <a:sym typeface="Arial"/>
            </a:endParaRPr>
          </a:p>
        </p:txBody>
      </p:sp>
      <p:sp>
        <p:nvSpPr>
          <p:cNvPr id="220" name="Google Shape;220;p20"/>
          <p:cNvSpPr/>
          <p:nvPr/>
        </p:nvSpPr>
        <p:spPr>
          <a:xfrm>
            <a:off x="4565650" y="4000500"/>
            <a:ext cx="454025" cy="0"/>
          </a:xfrm>
          <a:custGeom>
            <a:rect b="b" l="l" r="r" t="t"/>
            <a:pathLst>
              <a:path extrusionOk="0" h="120000" w="340360">
                <a:moveTo>
                  <a:pt x="0" y="0"/>
                </a:moveTo>
                <a:lnTo>
                  <a:pt x="339851" y="0"/>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20"/>
          <p:cNvSpPr txBox="1"/>
          <p:nvPr/>
        </p:nvSpPr>
        <p:spPr>
          <a:xfrm>
            <a:off x="4038600" y="3906837"/>
            <a:ext cx="552450" cy="1825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Select</a:t>
            </a:r>
            <a:endParaRPr b="0" i="0" sz="1400" u="none" cap="none" strike="noStrike">
              <a:solidFill>
                <a:srgbClr val="000000"/>
              </a:solidFill>
              <a:latin typeface="Arial"/>
              <a:ea typeface="Arial"/>
              <a:cs typeface="Arial"/>
              <a:sym typeface="Arial"/>
            </a:endParaRPr>
          </a:p>
        </p:txBody>
      </p:sp>
      <p:sp>
        <p:nvSpPr>
          <p:cNvPr id="222" name="Google Shape;222;p20"/>
          <p:cNvSpPr/>
          <p:nvPr/>
        </p:nvSpPr>
        <p:spPr>
          <a:xfrm>
            <a:off x="5600700" y="4289425"/>
            <a:ext cx="58737" cy="88900"/>
          </a:xfrm>
          <a:custGeom>
            <a:rect b="b" l="l" r="r" t="t"/>
            <a:pathLst>
              <a:path extrusionOk="0" h="88900" w="44450">
                <a:moveTo>
                  <a:pt x="7619" y="7450"/>
                </a:moveTo>
                <a:lnTo>
                  <a:pt x="0" y="9144"/>
                </a:lnTo>
                <a:lnTo>
                  <a:pt x="15239" y="82296"/>
                </a:lnTo>
                <a:lnTo>
                  <a:pt x="15239" y="85344"/>
                </a:lnTo>
                <a:lnTo>
                  <a:pt x="18287" y="88392"/>
                </a:lnTo>
                <a:lnTo>
                  <a:pt x="25907" y="88392"/>
                </a:lnTo>
                <a:lnTo>
                  <a:pt x="28955" y="82296"/>
                </a:lnTo>
                <a:lnTo>
                  <a:pt x="29527" y="79248"/>
                </a:lnTo>
                <a:lnTo>
                  <a:pt x="15239" y="79248"/>
                </a:lnTo>
                <a:lnTo>
                  <a:pt x="21737" y="44597"/>
                </a:lnTo>
                <a:lnTo>
                  <a:pt x="15303" y="13716"/>
                </a:lnTo>
                <a:lnTo>
                  <a:pt x="7619" y="13716"/>
                </a:lnTo>
                <a:lnTo>
                  <a:pt x="7619" y="7450"/>
                </a:lnTo>
                <a:close/>
              </a:path>
              <a:path extrusionOk="0" h="88900" w="44450">
                <a:moveTo>
                  <a:pt x="21737" y="44597"/>
                </a:moveTo>
                <a:lnTo>
                  <a:pt x="15239" y="79248"/>
                </a:lnTo>
                <a:lnTo>
                  <a:pt x="28955" y="79248"/>
                </a:lnTo>
                <a:lnTo>
                  <a:pt x="21737" y="44597"/>
                </a:lnTo>
                <a:close/>
              </a:path>
              <a:path extrusionOk="0" h="88900" w="44450">
                <a:moveTo>
                  <a:pt x="28955" y="6096"/>
                </a:moveTo>
                <a:lnTo>
                  <a:pt x="21737" y="44597"/>
                </a:lnTo>
                <a:lnTo>
                  <a:pt x="28955" y="79248"/>
                </a:lnTo>
                <a:lnTo>
                  <a:pt x="29527" y="79248"/>
                </a:lnTo>
                <a:lnTo>
                  <a:pt x="41814" y="13716"/>
                </a:lnTo>
                <a:lnTo>
                  <a:pt x="36575" y="13716"/>
                </a:lnTo>
                <a:lnTo>
                  <a:pt x="28955" y="6096"/>
                </a:lnTo>
                <a:close/>
              </a:path>
              <a:path extrusionOk="0" h="88900" w="44450">
                <a:moveTo>
                  <a:pt x="13715" y="6096"/>
                </a:moveTo>
                <a:lnTo>
                  <a:pt x="7619" y="7450"/>
                </a:lnTo>
                <a:lnTo>
                  <a:pt x="7619" y="13716"/>
                </a:lnTo>
                <a:lnTo>
                  <a:pt x="15303" y="13716"/>
                </a:lnTo>
                <a:lnTo>
                  <a:pt x="13715" y="6096"/>
                </a:lnTo>
                <a:close/>
              </a:path>
              <a:path extrusionOk="0" h="88900" w="44450">
                <a:moveTo>
                  <a:pt x="28955" y="6096"/>
                </a:moveTo>
                <a:lnTo>
                  <a:pt x="13715" y="6096"/>
                </a:lnTo>
                <a:lnTo>
                  <a:pt x="15303" y="13716"/>
                </a:lnTo>
                <a:lnTo>
                  <a:pt x="27527" y="13716"/>
                </a:lnTo>
                <a:lnTo>
                  <a:pt x="28955" y="6096"/>
                </a:lnTo>
                <a:close/>
              </a:path>
              <a:path extrusionOk="0" h="88900" w="44450">
                <a:moveTo>
                  <a:pt x="44195" y="6096"/>
                </a:moveTo>
                <a:lnTo>
                  <a:pt x="28955" y="6096"/>
                </a:lnTo>
                <a:lnTo>
                  <a:pt x="36575" y="13716"/>
                </a:lnTo>
                <a:lnTo>
                  <a:pt x="41814" y="13716"/>
                </a:lnTo>
                <a:lnTo>
                  <a:pt x="42671" y="9144"/>
                </a:lnTo>
                <a:lnTo>
                  <a:pt x="44195" y="6096"/>
                </a:lnTo>
                <a:close/>
              </a:path>
              <a:path extrusionOk="0" h="88900" w="44450">
                <a:moveTo>
                  <a:pt x="38100" y="0"/>
                </a:moveTo>
                <a:lnTo>
                  <a:pt x="7619" y="0"/>
                </a:lnTo>
                <a:lnTo>
                  <a:pt x="7619" y="7450"/>
                </a:lnTo>
                <a:lnTo>
                  <a:pt x="13715" y="6096"/>
                </a:lnTo>
                <a:lnTo>
                  <a:pt x="44195" y="6096"/>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20"/>
          <p:cNvSpPr/>
          <p:nvPr/>
        </p:nvSpPr>
        <p:spPr>
          <a:xfrm>
            <a:off x="5610225" y="4297362"/>
            <a:ext cx="39687" cy="74612"/>
          </a:xfrm>
          <a:custGeom>
            <a:rect b="b" l="l" r="r" t="t"/>
            <a:pathLst>
              <a:path extrusionOk="0" h="73660" w="29210">
                <a:moveTo>
                  <a:pt x="28956" y="0"/>
                </a:moveTo>
                <a:lnTo>
                  <a:pt x="0" y="0"/>
                </a:lnTo>
                <a:lnTo>
                  <a:pt x="13715" y="73152"/>
                </a:lnTo>
                <a:lnTo>
                  <a:pt x="2895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20"/>
          <p:cNvSpPr/>
          <p:nvPr/>
        </p:nvSpPr>
        <p:spPr>
          <a:xfrm>
            <a:off x="5608637" y="4295775"/>
            <a:ext cx="39687" cy="76200"/>
          </a:xfrm>
          <a:custGeom>
            <a:rect b="b" l="l" r="r" t="t"/>
            <a:pathLst>
              <a:path extrusionOk="0" h="76200" w="30479">
                <a:moveTo>
                  <a:pt x="15961" y="70825"/>
                </a:moveTo>
                <a:lnTo>
                  <a:pt x="15239" y="74676"/>
                </a:lnTo>
                <a:lnTo>
                  <a:pt x="15239" y="76200"/>
                </a:lnTo>
                <a:lnTo>
                  <a:pt x="16763" y="76200"/>
                </a:lnTo>
                <a:lnTo>
                  <a:pt x="16763" y="74676"/>
                </a:lnTo>
                <a:lnTo>
                  <a:pt x="15961" y="70825"/>
                </a:lnTo>
                <a:close/>
              </a:path>
              <a:path extrusionOk="0" h="76200" w="30479">
                <a:moveTo>
                  <a:pt x="30480" y="0"/>
                </a:moveTo>
                <a:lnTo>
                  <a:pt x="0" y="0"/>
                </a:lnTo>
                <a:lnTo>
                  <a:pt x="0" y="1524"/>
                </a:lnTo>
                <a:lnTo>
                  <a:pt x="15239" y="74676"/>
                </a:lnTo>
                <a:lnTo>
                  <a:pt x="15961" y="70825"/>
                </a:lnTo>
                <a:lnTo>
                  <a:pt x="1524" y="1524"/>
                </a:lnTo>
                <a:lnTo>
                  <a:pt x="30480" y="1524"/>
                </a:lnTo>
                <a:lnTo>
                  <a:pt x="30480" y="0"/>
                </a:lnTo>
                <a:close/>
              </a:path>
              <a:path extrusionOk="0" h="76200" w="30479">
                <a:moveTo>
                  <a:pt x="30480" y="1524"/>
                </a:moveTo>
                <a:lnTo>
                  <a:pt x="28956" y="1524"/>
                </a:lnTo>
                <a:lnTo>
                  <a:pt x="15961" y="70825"/>
                </a:lnTo>
                <a:lnTo>
                  <a:pt x="16763" y="74676"/>
                </a:lnTo>
                <a:lnTo>
                  <a:pt x="30480"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20"/>
          <p:cNvSpPr/>
          <p:nvPr/>
        </p:nvSpPr>
        <p:spPr>
          <a:xfrm>
            <a:off x="5630862" y="4095750"/>
            <a:ext cx="0" cy="203200"/>
          </a:xfrm>
          <a:custGeom>
            <a:rect b="b" l="l" r="r" t="t"/>
            <a:pathLst>
              <a:path extrusionOk="0" h="203200" w="120000">
                <a:moveTo>
                  <a:pt x="0" y="0"/>
                </a:moveTo>
                <a:lnTo>
                  <a:pt x="0" y="202691"/>
                </a:lnTo>
              </a:path>
            </a:pathLst>
          </a:custGeom>
          <a:noFill/>
          <a:ln cap="flat" cmpd="sng" w="152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20"/>
          <p:cNvSpPr/>
          <p:nvPr/>
        </p:nvSpPr>
        <p:spPr>
          <a:xfrm>
            <a:off x="4908550" y="3897312"/>
            <a:ext cx="1438275" cy="204787"/>
          </a:xfrm>
          <a:custGeom>
            <a:rect b="b" l="l" r="r" t="t"/>
            <a:pathLst>
              <a:path extrusionOk="0" h="205739" w="1077595">
                <a:moveTo>
                  <a:pt x="933285" y="192024"/>
                </a:moveTo>
                <a:lnTo>
                  <a:pt x="144182" y="192024"/>
                </a:lnTo>
                <a:lnTo>
                  <a:pt x="146303" y="195072"/>
                </a:lnTo>
                <a:lnTo>
                  <a:pt x="140207" y="199426"/>
                </a:lnTo>
                <a:lnTo>
                  <a:pt x="140207" y="205740"/>
                </a:lnTo>
                <a:lnTo>
                  <a:pt x="940307" y="205740"/>
                </a:lnTo>
                <a:lnTo>
                  <a:pt x="943355" y="202692"/>
                </a:lnTo>
                <a:lnTo>
                  <a:pt x="948659" y="195072"/>
                </a:lnTo>
                <a:lnTo>
                  <a:pt x="931163" y="195072"/>
                </a:lnTo>
                <a:lnTo>
                  <a:pt x="933285" y="192024"/>
                </a:lnTo>
                <a:close/>
              </a:path>
              <a:path extrusionOk="0" h="205739" w="1077595">
                <a:moveTo>
                  <a:pt x="1072895" y="0"/>
                </a:moveTo>
                <a:lnTo>
                  <a:pt x="6095" y="0"/>
                </a:lnTo>
                <a:lnTo>
                  <a:pt x="3048" y="1524"/>
                </a:lnTo>
                <a:lnTo>
                  <a:pt x="0" y="7620"/>
                </a:lnTo>
                <a:lnTo>
                  <a:pt x="0" y="9143"/>
                </a:lnTo>
                <a:lnTo>
                  <a:pt x="1524" y="12192"/>
                </a:lnTo>
                <a:lnTo>
                  <a:pt x="135636" y="202692"/>
                </a:lnTo>
                <a:lnTo>
                  <a:pt x="140207" y="199426"/>
                </a:lnTo>
                <a:lnTo>
                  <a:pt x="140207" y="192024"/>
                </a:lnTo>
                <a:lnTo>
                  <a:pt x="144182" y="192024"/>
                </a:lnTo>
                <a:lnTo>
                  <a:pt x="21140" y="15240"/>
                </a:lnTo>
                <a:lnTo>
                  <a:pt x="7619" y="15240"/>
                </a:lnTo>
                <a:lnTo>
                  <a:pt x="13715" y="4572"/>
                </a:lnTo>
                <a:lnTo>
                  <a:pt x="1075943" y="4572"/>
                </a:lnTo>
                <a:lnTo>
                  <a:pt x="1075943" y="1524"/>
                </a:lnTo>
                <a:lnTo>
                  <a:pt x="1072895" y="0"/>
                </a:lnTo>
                <a:close/>
              </a:path>
              <a:path extrusionOk="0" h="205739" w="1077595">
                <a:moveTo>
                  <a:pt x="144182" y="192024"/>
                </a:moveTo>
                <a:lnTo>
                  <a:pt x="140207" y="192024"/>
                </a:lnTo>
                <a:lnTo>
                  <a:pt x="140207" y="199426"/>
                </a:lnTo>
                <a:lnTo>
                  <a:pt x="146303" y="195072"/>
                </a:lnTo>
                <a:lnTo>
                  <a:pt x="144182" y="192024"/>
                </a:lnTo>
                <a:close/>
              </a:path>
              <a:path extrusionOk="0" h="205739" w="1077595">
                <a:moveTo>
                  <a:pt x="1063752" y="4572"/>
                </a:moveTo>
                <a:lnTo>
                  <a:pt x="931163" y="195072"/>
                </a:lnTo>
                <a:lnTo>
                  <a:pt x="937260" y="192024"/>
                </a:lnTo>
                <a:lnTo>
                  <a:pt x="950780" y="192024"/>
                </a:lnTo>
                <a:lnTo>
                  <a:pt x="1073822" y="15240"/>
                </a:lnTo>
                <a:lnTo>
                  <a:pt x="1069848" y="15240"/>
                </a:lnTo>
                <a:lnTo>
                  <a:pt x="1063752" y="4572"/>
                </a:lnTo>
                <a:close/>
              </a:path>
              <a:path extrusionOk="0" h="205739" w="1077595">
                <a:moveTo>
                  <a:pt x="950780" y="192024"/>
                </a:moveTo>
                <a:lnTo>
                  <a:pt x="937260" y="192024"/>
                </a:lnTo>
                <a:lnTo>
                  <a:pt x="931163" y="195072"/>
                </a:lnTo>
                <a:lnTo>
                  <a:pt x="948659" y="195072"/>
                </a:lnTo>
                <a:lnTo>
                  <a:pt x="950780" y="192024"/>
                </a:lnTo>
                <a:close/>
              </a:path>
              <a:path extrusionOk="0" h="205739" w="1077595">
                <a:moveTo>
                  <a:pt x="13715" y="4572"/>
                </a:moveTo>
                <a:lnTo>
                  <a:pt x="7619" y="15240"/>
                </a:lnTo>
                <a:lnTo>
                  <a:pt x="21140" y="15240"/>
                </a:lnTo>
                <a:lnTo>
                  <a:pt x="13715" y="4572"/>
                </a:lnTo>
                <a:close/>
              </a:path>
              <a:path extrusionOk="0" h="205739" w="1077595">
                <a:moveTo>
                  <a:pt x="1063752" y="4572"/>
                </a:moveTo>
                <a:lnTo>
                  <a:pt x="13715" y="4572"/>
                </a:lnTo>
                <a:lnTo>
                  <a:pt x="21140" y="15240"/>
                </a:lnTo>
                <a:lnTo>
                  <a:pt x="1056327" y="15240"/>
                </a:lnTo>
                <a:lnTo>
                  <a:pt x="1063752" y="4572"/>
                </a:lnTo>
                <a:close/>
              </a:path>
              <a:path extrusionOk="0" h="205739" w="1077595">
                <a:moveTo>
                  <a:pt x="1075943" y="4572"/>
                </a:moveTo>
                <a:lnTo>
                  <a:pt x="1063752" y="4572"/>
                </a:lnTo>
                <a:lnTo>
                  <a:pt x="1069848" y="15240"/>
                </a:lnTo>
                <a:lnTo>
                  <a:pt x="1073822" y="15240"/>
                </a:lnTo>
                <a:lnTo>
                  <a:pt x="1075943" y="12192"/>
                </a:lnTo>
                <a:lnTo>
                  <a:pt x="1077467" y="9143"/>
                </a:lnTo>
                <a:lnTo>
                  <a:pt x="1077467" y="7620"/>
                </a:lnTo>
                <a:lnTo>
                  <a:pt x="1075943" y="4572"/>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20"/>
          <p:cNvSpPr/>
          <p:nvPr/>
        </p:nvSpPr>
        <p:spPr>
          <a:xfrm>
            <a:off x="5146675" y="3813175"/>
            <a:ext cx="60325" cy="88900"/>
          </a:xfrm>
          <a:custGeom>
            <a:rect b="b" l="l" r="r" t="t"/>
            <a:pathLst>
              <a:path extrusionOk="0" h="88900" w="44450">
                <a:moveTo>
                  <a:pt x="7620" y="7619"/>
                </a:moveTo>
                <a:lnTo>
                  <a:pt x="0" y="9143"/>
                </a:lnTo>
                <a:lnTo>
                  <a:pt x="15240" y="82295"/>
                </a:lnTo>
                <a:lnTo>
                  <a:pt x="15240" y="86867"/>
                </a:lnTo>
                <a:lnTo>
                  <a:pt x="18287" y="88391"/>
                </a:lnTo>
                <a:lnTo>
                  <a:pt x="25908" y="88391"/>
                </a:lnTo>
                <a:lnTo>
                  <a:pt x="28956" y="86867"/>
                </a:lnTo>
                <a:lnTo>
                  <a:pt x="28956" y="82295"/>
                </a:lnTo>
                <a:lnTo>
                  <a:pt x="29241" y="80771"/>
                </a:lnTo>
                <a:lnTo>
                  <a:pt x="15240" y="80771"/>
                </a:lnTo>
                <a:lnTo>
                  <a:pt x="22098" y="43433"/>
                </a:lnTo>
                <a:lnTo>
                  <a:pt x="16639" y="13715"/>
                </a:lnTo>
                <a:lnTo>
                  <a:pt x="7620" y="13715"/>
                </a:lnTo>
                <a:lnTo>
                  <a:pt x="7620" y="7619"/>
                </a:lnTo>
                <a:close/>
              </a:path>
              <a:path extrusionOk="0" h="88900" w="44450">
                <a:moveTo>
                  <a:pt x="22098" y="43433"/>
                </a:moveTo>
                <a:lnTo>
                  <a:pt x="15240" y="80771"/>
                </a:lnTo>
                <a:lnTo>
                  <a:pt x="28956" y="80771"/>
                </a:lnTo>
                <a:lnTo>
                  <a:pt x="22098" y="43433"/>
                </a:lnTo>
                <a:close/>
              </a:path>
              <a:path extrusionOk="0" h="88900" w="44450">
                <a:moveTo>
                  <a:pt x="28956" y="6095"/>
                </a:moveTo>
                <a:lnTo>
                  <a:pt x="22098" y="43433"/>
                </a:lnTo>
                <a:lnTo>
                  <a:pt x="28956" y="80771"/>
                </a:lnTo>
                <a:lnTo>
                  <a:pt x="29241" y="80771"/>
                </a:lnTo>
                <a:lnTo>
                  <a:pt x="41814" y="13715"/>
                </a:lnTo>
                <a:lnTo>
                  <a:pt x="36575" y="13715"/>
                </a:lnTo>
                <a:lnTo>
                  <a:pt x="28956" y="6095"/>
                </a:lnTo>
                <a:close/>
              </a:path>
              <a:path extrusionOk="0" h="88900" w="44450">
                <a:moveTo>
                  <a:pt x="15240" y="6095"/>
                </a:moveTo>
                <a:lnTo>
                  <a:pt x="7620" y="7619"/>
                </a:lnTo>
                <a:lnTo>
                  <a:pt x="7620" y="13715"/>
                </a:lnTo>
                <a:lnTo>
                  <a:pt x="16639" y="13715"/>
                </a:lnTo>
                <a:lnTo>
                  <a:pt x="15240" y="6095"/>
                </a:lnTo>
                <a:close/>
              </a:path>
              <a:path extrusionOk="0" h="88900" w="44450">
                <a:moveTo>
                  <a:pt x="28956" y="6095"/>
                </a:moveTo>
                <a:lnTo>
                  <a:pt x="15240" y="6095"/>
                </a:lnTo>
                <a:lnTo>
                  <a:pt x="16639" y="13715"/>
                </a:lnTo>
                <a:lnTo>
                  <a:pt x="27556" y="13715"/>
                </a:lnTo>
                <a:lnTo>
                  <a:pt x="28956" y="6095"/>
                </a:lnTo>
                <a:close/>
              </a:path>
              <a:path extrusionOk="0" h="88900" w="44450">
                <a:moveTo>
                  <a:pt x="44196" y="6095"/>
                </a:moveTo>
                <a:lnTo>
                  <a:pt x="28956" y="6095"/>
                </a:lnTo>
                <a:lnTo>
                  <a:pt x="36575" y="13715"/>
                </a:lnTo>
                <a:lnTo>
                  <a:pt x="41814" y="13715"/>
                </a:lnTo>
                <a:lnTo>
                  <a:pt x="42672" y="9143"/>
                </a:lnTo>
                <a:lnTo>
                  <a:pt x="44196" y="6095"/>
                </a:lnTo>
                <a:close/>
              </a:path>
              <a:path extrusionOk="0" h="88900" w="44450">
                <a:moveTo>
                  <a:pt x="38100" y="0"/>
                </a:moveTo>
                <a:lnTo>
                  <a:pt x="7620" y="0"/>
                </a:lnTo>
                <a:lnTo>
                  <a:pt x="7620" y="7619"/>
                </a:lnTo>
                <a:lnTo>
                  <a:pt x="15240" y="6095"/>
                </a:lnTo>
                <a:lnTo>
                  <a:pt x="44196" y="6095"/>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20"/>
          <p:cNvSpPr/>
          <p:nvPr/>
        </p:nvSpPr>
        <p:spPr>
          <a:xfrm>
            <a:off x="5157787" y="3821112"/>
            <a:ext cx="38100" cy="73025"/>
          </a:xfrm>
          <a:custGeom>
            <a:rect b="b" l="l" r="r" t="t"/>
            <a:pathLst>
              <a:path extrusionOk="0" h="73660" w="29210">
                <a:moveTo>
                  <a:pt x="28955" y="0"/>
                </a:moveTo>
                <a:lnTo>
                  <a:pt x="0" y="0"/>
                </a:lnTo>
                <a:lnTo>
                  <a:pt x="13715" y="73152"/>
                </a:lnTo>
                <a:lnTo>
                  <a:pt x="2895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20"/>
          <p:cNvSpPr/>
          <p:nvPr/>
        </p:nvSpPr>
        <p:spPr>
          <a:xfrm>
            <a:off x="5154612" y="3819525"/>
            <a:ext cx="41275" cy="76200"/>
          </a:xfrm>
          <a:custGeom>
            <a:rect b="b" l="l" r="r" t="t"/>
            <a:pathLst>
              <a:path extrusionOk="0" h="76200" w="30479">
                <a:moveTo>
                  <a:pt x="30479" y="0"/>
                </a:moveTo>
                <a:lnTo>
                  <a:pt x="1524" y="0"/>
                </a:lnTo>
                <a:lnTo>
                  <a:pt x="0" y="1524"/>
                </a:lnTo>
                <a:lnTo>
                  <a:pt x="15239" y="76200"/>
                </a:lnTo>
                <a:lnTo>
                  <a:pt x="16763" y="76200"/>
                </a:lnTo>
                <a:lnTo>
                  <a:pt x="17043" y="74676"/>
                </a:lnTo>
                <a:lnTo>
                  <a:pt x="15239" y="74676"/>
                </a:lnTo>
                <a:lnTo>
                  <a:pt x="15961" y="70825"/>
                </a:lnTo>
                <a:lnTo>
                  <a:pt x="1524" y="1524"/>
                </a:lnTo>
                <a:lnTo>
                  <a:pt x="30479" y="1524"/>
                </a:lnTo>
                <a:lnTo>
                  <a:pt x="30479" y="0"/>
                </a:lnTo>
                <a:close/>
              </a:path>
              <a:path extrusionOk="0" h="76200" w="30479">
                <a:moveTo>
                  <a:pt x="15961" y="70825"/>
                </a:moveTo>
                <a:lnTo>
                  <a:pt x="15239" y="74676"/>
                </a:lnTo>
                <a:lnTo>
                  <a:pt x="16763" y="74676"/>
                </a:lnTo>
                <a:lnTo>
                  <a:pt x="15961" y="70825"/>
                </a:lnTo>
                <a:close/>
              </a:path>
              <a:path extrusionOk="0" h="76200" w="30479">
                <a:moveTo>
                  <a:pt x="30479" y="1524"/>
                </a:moveTo>
                <a:lnTo>
                  <a:pt x="28956" y="1524"/>
                </a:lnTo>
                <a:lnTo>
                  <a:pt x="15961" y="70825"/>
                </a:lnTo>
                <a:lnTo>
                  <a:pt x="16763" y="74676"/>
                </a:lnTo>
                <a:lnTo>
                  <a:pt x="17043" y="74676"/>
                </a:lnTo>
                <a:lnTo>
                  <a:pt x="30479" y="152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20"/>
          <p:cNvSpPr/>
          <p:nvPr/>
        </p:nvSpPr>
        <p:spPr>
          <a:xfrm>
            <a:off x="5167312" y="3714750"/>
            <a:ext cx="20637" cy="106362"/>
          </a:xfrm>
          <a:custGeom>
            <a:rect b="b" l="l" r="r" t="t"/>
            <a:pathLst>
              <a:path extrusionOk="0" h="106679" w="15239">
                <a:moveTo>
                  <a:pt x="15239" y="0"/>
                </a:moveTo>
                <a:lnTo>
                  <a:pt x="1523" y="0"/>
                </a:lnTo>
                <a:lnTo>
                  <a:pt x="0" y="106679"/>
                </a:lnTo>
                <a:lnTo>
                  <a:pt x="13715" y="106679"/>
                </a:lnTo>
                <a:lnTo>
                  <a:pt x="15239"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9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Step-3</a:t>
            </a:r>
            <a:endParaRPr/>
          </a:p>
        </p:txBody>
      </p:sp>
      <p:sp>
        <p:nvSpPr>
          <p:cNvPr id="2660" name="Google Shape;2660;p92"/>
          <p:cNvSpPr txBox="1"/>
          <p:nvPr/>
        </p:nvSpPr>
        <p:spPr>
          <a:xfrm>
            <a:off x="838200" y="2174875"/>
            <a:ext cx="10336212" cy="42814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next step is to generate the microoperations that execute the instruction fetched frommemory.</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microoperation steps to be generated in processor registers depend on the operation code part of the instruction.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Each instruction has its own micro-program routine stored in a given location of control memory.</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transformation from the instruction code bits to an address in control memory where the routine is located is referred to as a mapping process.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mapping procedure is a rule that transforms the instruction code into a control memory address.</a:t>
            </a:r>
            <a:endParaRPr b="0" i="0" sz="1400" u="none" cap="none" strike="noStrike">
              <a:solidFill>
                <a:srgbClr val="000000"/>
              </a:solidFill>
              <a:latin typeface="Arial"/>
              <a:ea typeface="Arial"/>
              <a:cs typeface="Arial"/>
              <a:sym typeface="Arial"/>
            </a:endParaRPr>
          </a:p>
        </p:txBody>
      </p:sp>
      <p:pic>
        <p:nvPicPr>
          <p:cNvPr descr="pngfind.com-kingpin-png-4152286 (1).png" id="2661" name="Google Shape;2661;p92"/>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662" name="Google Shape;2662;p9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6" name="Shape 2666"/>
        <p:cNvGrpSpPr/>
        <p:nvPr/>
      </p:nvGrpSpPr>
      <p:grpSpPr>
        <a:xfrm>
          <a:off x="0" y="0"/>
          <a:ext cx="0" cy="0"/>
          <a:chOff x="0" y="0"/>
          <a:chExt cx="0" cy="0"/>
        </a:xfrm>
      </p:grpSpPr>
      <p:sp>
        <p:nvSpPr>
          <p:cNvPr id="2667" name="Google Shape;2667;p9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Step-4</a:t>
            </a:r>
            <a:endParaRPr/>
          </a:p>
        </p:txBody>
      </p:sp>
      <p:sp>
        <p:nvSpPr>
          <p:cNvPr id="2668" name="Google Shape;2668;p93"/>
          <p:cNvSpPr txBox="1"/>
          <p:nvPr/>
        </p:nvSpPr>
        <p:spPr>
          <a:xfrm>
            <a:off x="838200" y="1890712"/>
            <a:ext cx="10336212" cy="41544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Once the required routine is reached, the microinstructions that execute the instruction may be sequenced by incrementing the control address register.</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Micro-programs that employ subroutines will require an external register for storing the return address.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Return addresses cannot be stored in ROM because the unit has no writing capability.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When the execution of the instruction is completed, control must return to the fetch routine.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This is accomplished by executing an unconditional branch microinstruction to the first address of the fetch routine.</a:t>
            </a:r>
            <a:endParaRPr b="0" i="0" sz="1400" u="none" cap="none" strike="noStrike">
              <a:solidFill>
                <a:srgbClr val="000000"/>
              </a:solidFill>
              <a:latin typeface="Arial"/>
              <a:ea typeface="Arial"/>
              <a:cs typeface="Arial"/>
              <a:sym typeface="Arial"/>
            </a:endParaRPr>
          </a:p>
        </p:txBody>
      </p:sp>
      <p:pic>
        <p:nvPicPr>
          <p:cNvPr descr="pngfind.com-kingpin-png-4152286 (1).png" id="2669" name="Google Shape;2669;p9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670" name="Google Shape;2670;p9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4" name="Shape 2674"/>
        <p:cNvGrpSpPr/>
        <p:nvPr/>
      </p:nvGrpSpPr>
      <p:grpSpPr>
        <a:xfrm>
          <a:off x="0" y="0"/>
          <a:ext cx="0" cy="0"/>
          <a:chOff x="0" y="0"/>
          <a:chExt cx="0" cy="0"/>
        </a:xfrm>
      </p:grpSpPr>
      <p:sp>
        <p:nvSpPr>
          <p:cNvPr id="2675" name="Google Shape;2675;p94"/>
          <p:cNvSpPr txBox="1"/>
          <p:nvPr>
            <p:ph type="title"/>
          </p:nvPr>
        </p:nvSpPr>
        <p:spPr>
          <a:xfrm>
            <a:off x="609600" y="274637"/>
            <a:ext cx="10972800" cy="944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Basic Concepts of pipelining</a:t>
            </a:r>
            <a:endParaRPr/>
          </a:p>
        </p:txBody>
      </p:sp>
      <p:sp>
        <p:nvSpPr>
          <p:cNvPr id="2676" name="Google Shape;2676;p94"/>
          <p:cNvSpPr txBox="1"/>
          <p:nvPr>
            <p:ph idx="1" type="body"/>
          </p:nvPr>
        </p:nvSpPr>
        <p:spPr>
          <a:xfrm>
            <a:off x="711200" y="1219200"/>
            <a:ext cx="10972800" cy="586740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FF0000"/>
              </a:buClr>
              <a:buSzPts val="2200"/>
              <a:buFont typeface="Arial"/>
              <a:buNone/>
            </a:pPr>
            <a:r>
              <a:rPr b="0" i="0" lang="en-US" sz="2200" u="none">
                <a:solidFill>
                  <a:srgbClr val="FF0000"/>
                </a:solidFill>
                <a:latin typeface="Calibri"/>
                <a:ea typeface="Calibri"/>
                <a:cs typeface="Calibri"/>
                <a:sym typeface="Calibri"/>
              </a:rPr>
              <a:t>How to improve the performance of the processor?</a:t>
            </a:r>
            <a:endParaRPr/>
          </a:p>
          <a:p>
            <a:pPr indent="-228600" lvl="0" marL="228600" marR="0" rtl="0" algn="just">
              <a:lnSpc>
                <a:spcPct val="90000"/>
              </a:lnSpc>
              <a:spcBef>
                <a:spcPts val="100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By introducing faster circuit technology</a:t>
            </a:r>
            <a:endParaRPr/>
          </a:p>
          <a:p>
            <a:pPr indent="-228600" lvl="0" marL="228600" marR="0" rtl="0" algn="just">
              <a:lnSpc>
                <a:spcPct val="90000"/>
              </a:lnSpc>
              <a:spcBef>
                <a:spcPts val="100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Arrange the hardware in such a way that,  more than one operation can be performed at the same time.</a:t>
            </a:r>
            <a:endParaRPr/>
          </a:p>
          <a:p>
            <a:pPr indent="-228600" lvl="0" marL="228600" marR="0" rtl="0" algn="just">
              <a:lnSpc>
                <a:spcPct val="90000"/>
              </a:lnSpc>
              <a:spcBef>
                <a:spcPts val="1000"/>
              </a:spcBef>
              <a:spcAft>
                <a:spcPts val="0"/>
              </a:spcAft>
              <a:buClr>
                <a:srgbClr val="FF0000"/>
              </a:buClr>
              <a:buSzPts val="2200"/>
              <a:buFont typeface="Arial"/>
              <a:buNone/>
            </a:pPr>
            <a:r>
              <a:rPr b="0" i="0" lang="en-US" sz="2200" u="none">
                <a:solidFill>
                  <a:srgbClr val="FF0000"/>
                </a:solidFill>
                <a:latin typeface="Calibri"/>
                <a:ea typeface="Calibri"/>
                <a:cs typeface="Calibri"/>
                <a:sym typeface="Calibri"/>
              </a:rPr>
              <a:t>What is Pipeining?</a:t>
            </a:r>
            <a:endParaRPr/>
          </a:p>
          <a:p>
            <a:pPr indent="-228600" lvl="0" marL="228600" marR="0" rtl="0" algn="just">
              <a:lnSpc>
                <a:spcPct val="90000"/>
              </a:lnSpc>
              <a:spcBef>
                <a:spcPts val="100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It is the process of arrangement of hardware elements in such way that, simultaneous execution of more than one instruction takes place in a pipelined processor so as to increase the overall performance.</a:t>
            </a:r>
            <a:endParaRPr/>
          </a:p>
          <a:p>
            <a:pPr indent="-228600" lvl="0" marL="228600" marR="0" rtl="0" algn="just">
              <a:lnSpc>
                <a:spcPct val="90000"/>
              </a:lnSpc>
              <a:spcBef>
                <a:spcPts val="1000"/>
              </a:spcBef>
              <a:spcAft>
                <a:spcPts val="0"/>
              </a:spcAft>
              <a:buClr>
                <a:srgbClr val="FF0000"/>
              </a:buClr>
              <a:buSzPts val="2200"/>
              <a:buFont typeface="Arial"/>
              <a:buNone/>
            </a:pPr>
            <a:r>
              <a:rPr b="0" i="0" lang="en-US" sz="2200" u="none">
                <a:solidFill>
                  <a:srgbClr val="FF0000"/>
                </a:solidFill>
                <a:latin typeface="Calibri"/>
                <a:ea typeface="Calibri"/>
                <a:cs typeface="Calibri"/>
                <a:sym typeface="Calibri"/>
              </a:rPr>
              <a:t>What is Instruction Pipeining?</a:t>
            </a:r>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number of instruction are pipelined and the execution of current instruction is overlapped by the execution of the subsequent instruction. </a:t>
            </a:r>
            <a:endParaRPr b="0" i="0" sz="2200" u="none">
              <a:solidFill>
                <a:srgbClr val="FF0000"/>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is a instruction level parallelism where execution of current instruction does not wait until the previous instruction has executed completely.</a:t>
            </a:r>
            <a:endParaRPr/>
          </a:p>
        </p:txBody>
      </p:sp>
      <p:pic>
        <p:nvPicPr>
          <p:cNvPr descr="pngfind.com-kingpin-png-4152286 (1).png" id="2677" name="Google Shape;2677;p9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678" name="Google Shape;2678;p9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2" name="Shape 2682"/>
        <p:cNvGrpSpPr/>
        <p:nvPr/>
      </p:nvGrpSpPr>
      <p:grpSpPr>
        <a:xfrm>
          <a:off x="0" y="0"/>
          <a:ext cx="0" cy="0"/>
          <a:chOff x="0" y="0"/>
          <a:chExt cx="0" cy="0"/>
        </a:xfrm>
      </p:grpSpPr>
      <p:sp>
        <p:nvSpPr>
          <p:cNvPr id="2683" name="Google Shape;2683;p9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Basic idea of Instruction Pipelining</a:t>
            </a:r>
            <a:endParaRPr/>
          </a:p>
        </p:txBody>
      </p:sp>
      <p:sp>
        <p:nvSpPr>
          <p:cNvPr id="2684" name="Google Shape;2684;p9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FF0000"/>
              </a:buClr>
              <a:buSzPts val="2800"/>
              <a:buFont typeface="Arial"/>
              <a:buNone/>
            </a:pPr>
            <a:r>
              <a:rPr b="0" i="0" lang="en-US" sz="2800" u="none">
                <a:solidFill>
                  <a:srgbClr val="FF0000"/>
                </a:solidFill>
                <a:latin typeface="Calibri"/>
                <a:ea typeface="Calibri"/>
                <a:cs typeface="Calibri"/>
                <a:sym typeface="Calibri"/>
              </a:rPr>
              <a:t>Sequential Execution of a program</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processor executes a program by fetching(Fi) and executing(Ei)  instructions one by one.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2685" name="Google Shape;2685;p95"/>
          <p:cNvPicPr preferRelativeResize="0"/>
          <p:nvPr/>
        </p:nvPicPr>
        <p:blipFill rotWithShape="1">
          <a:blip r:embed="rId3">
            <a:alphaModFix/>
          </a:blip>
          <a:srcRect b="0" l="0" r="0" t="0"/>
          <a:stretch/>
        </p:blipFill>
        <p:spPr>
          <a:xfrm>
            <a:off x="3222625" y="3489325"/>
            <a:ext cx="4470400" cy="1922462"/>
          </a:xfrm>
          <a:prstGeom prst="rect">
            <a:avLst/>
          </a:prstGeom>
          <a:noFill/>
          <a:ln>
            <a:noFill/>
          </a:ln>
        </p:spPr>
      </p:pic>
      <p:pic>
        <p:nvPicPr>
          <p:cNvPr descr="pngfind.com-kingpin-png-4152286 (1).png" id="2686" name="Google Shape;2686;p95"/>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687" name="Google Shape;2687;p9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9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Hardware organization and instruction pipeline</a:t>
            </a:r>
            <a:br>
              <a:rPr b="0" i="0" lang="en-US" sz="4000" u="none">
                <a:solidFill>
                  <a:schemeClr val="dk1"/>
                </a:solidFill>
                <a:latin typeface="Calibri"/>
                <a:ea typeface="Calibri"/>
                <a:cs typeface="Calibri"/>
                <a:sym typeface="Calibri"/>
              </a:rPr>
            </a:br>
            <a:endParaRPr/>
          </a:p>
        </p:txBody>
      </p:sp>
      <p:sp>
        <p:nvSpPr>
          <p:cNvPr id="2693" name="Google Shape;2693;p9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Consists of 2 hardware units one for fetching and another one for execution as follows.</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Also has intermediate buffer to store the fetched instruction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2694" name="Google Shape;2694;p96"/>
          <p:cNvPicPr preferRelativeResize="0"/>
          <p:nvPr/>
        </p:nvPicPr>
        <p:blipFill rotWithShape="1">
          <a:blip r:embed="rId3">
            <a:alphaModFix/>
          </a:blip>
          <a:srcRect b="0" l="0" r="0" t="0"/>
          <a:stretch/>
        </p:blipFill>
        <p:spPr>
          <a:xfrm>
            <a:off x="3251200" y="3962400"/>
            <a:ext cx="4762500" cy="1743075"/>
          </a:xfrm>
          <a:prstGeom prst="rect">
            <a:avLst/>
          </a:prstGeom>
          <a:noFill/>
          <a:ln>
            <a:noFill/>
          </a:ln>
        </p:spPr>
      </p:pic>
      <p:pic>
        <p:nvPicPr>
          <p:cNvPr descr="pngfind.com-kingpin-png-4152286 (1).png" id="2695" name="Google Shape;2695;p96"/>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696" name="Google Shape;2696;p9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0" name="Shape 2700"/>
        <p:cNvGrpSpPr/>
        <p:nvPr/>
      </p:nvGrpSpPr>
      <p:grpSpPr>
        <a:xfrm>
          <a:off x="0" y="0"/>
          <a:ext cx="0" cy="0"/>
          <a:chOff x="0" y="0"/>
          <a:chExt cx="0" cy="0"/>
        </a:xfrm>
      </p:grpSpPr>
      <p:sp>
        <p:nvSpPr>
          <p:cNvPr id="2701" name="Google Shape;2701;p9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2 stage pipeline</a:t>
            </a:r>
            <a:endParaRPr/>
          </a:p>
        </p:txBody>
      </p:sp>
      <p:sp>
        <p:nvSpPr>
          <p:cNvPr id="2702" name="Google Shape;2702;p9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Execution of instruction in pipeline manner is controlled by a clock.</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first clock cycle, fetch unit fetches the instruction I1 and store it in buffer B1.</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second clock cycle, fetch unit fetches the instruction I2 , and execution unit executes the instruction I1 which is available in buffer B1.</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By the end of the second clock cycle, execution  of  I1 gets completed and the instruction I2  is available in buffer B1.</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third clock cycle, fetch unit fetches the instruction I3 , and execution unit executes the instruction I2 which is available in buffer B1.</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In this way both fetch and execute units are kept busy always.</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pic>
        <p:nvPicPr>
          <p:cNvPr descr="pngfind.com-kingpin-png-4152286 (1).png" id="2703" name="Google Shape;2703;p97"/>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704" name="Google Shape;2704;p9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9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Contd…</a:t>
            </a:r>
            <a:endParaRPr/>
          </a:p>
        </p:txBody>
      </p:sp>
      <p:sp>
        <p:nvSpPr>
          <p:cNvPr id="2710" name="Google Shape;2710;p9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711" name="Google Shape;2711;p98"/>
          <p:cNvPicPr preferRelativeResize="0"/>
          <p:nvPr>
            <p:ph idx="1" type="body"/>
          </p:nvPr>
        </p:nvPicPr>
        <p:blipFill rotWithShape="1">
          <a:blip r:embed="rId3">
            <a:alphaModFix/>
          </a:blip>
          <a:srcRect b="0" l="0" r="0" t="0"/>
          <a:stretch/>
        </p:blipFill>
        <p:spPr>
          <a:xfrm>
            <a:off x="1603375" y="1898650"/>
            <a:ext cx="7905750" cy="41084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5" name="Shape 2715"/>
        <p:cNvGrpSpPr/>
        <p:nvPr/>
      </p:nvGrpSpPr>
      <p:grpSpPr>
        <a:xfrm>
          <a:off x="0" y="0"/>
          <a:ext cx="0" cy="0"/>
          <a:chOff x="0" y="0"/>
          <a:chExt cx="0" cy="0"/>
        </a:xfrm>
      </p:grpSpPr>
      <p:sp>
        <p:nvSpPr>
          <p:cNvPr id="2716" name="Google Shape;2716;p9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Hardware organization for 4 stage pipeline</a:t>
            </a:r>
            <a:endParaRPr/>
          </a:p>
        </p:txBody>
      </p:sp>
      <p:sp>
        <p:nvSpPr>
          <p:cNvPr id="2717" name="Google Shape;2717;p99"/>
          <p:cNvSpPr txBox="1"/>
          <p:nvPr>
            <p:ph idx="1" type="body"/>
          </p:nvPr>
        </p:nvSpPr>
        <p:spPr>
          <a:xfrm>
            <a:off x="838200" y="1825625"/>
            <a:ext cx="10515600" cy="47720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Pipelined processor may process each  instruction in 4 steps.</a:t>
            </a:r>
            <a:endParaRPr/>
          </a:p>
          <a:p>
            <a:pPr indent="-228600" lvl="0" marL="228600" marR="0" rtl="0" algn="l">
              <a:lnSpc>
                <a:spcPct val="90000"/>
              </a:lnSpc>
              <a:spcBef>
                <a:spcPts val="1000"/>
              </a:spcBef>
              <a:spcAft>
                <a:spcPts val="0"/>
              </a:spcAft>
              <a:buClr>
                <a:schemeClr val="dk1"/>
              </a:buClr>
              <a:buSzPts val="2000"/>
              <a:buFont typeface="Calibri"/>
              <a:buAutoNum type="arabicPeriod"/>
            </a:pPr>
            <a:r>
              <a:rPr b="0" i="0" lang="en-US" sz="2000" u="none">
                <a:solidFill>
                  <a:schemeClr val="dk1"/>
                </a:solidFill>
                <a:latin typeface="Calibri"/>
                <a:ea typeface="Calibri"/>
                <a:cs typeface="Calibri"/>
                <a:sym typeface="Calibri"/>
              </a:rPr>
              <a:t>Fetch(F): 	Fetch the Instruction</a:t>
            </a:r>
            <a:endParaRPr/>
          </a:p>
          <a:p>
            <a:pPr indent="-228600" lvl="0" marL="228600" marR="0" rtl="0" algn="l">
              <a:lnSpc>
                <a:spcPct val="90000"/>
              </a:lnSpc>
              <a:spcBef>
                <a:spcPts val="1000"/>
              </a:spcBef>
              <a:spcAft>
                <a:spcPts val="0"/>
              </a:spcAft>
              <a:buClr>
                <a:schemeClr val="dk1"/>
              </a:buClr>
              <a:buSzPts val="2000"/>
              <a:buFont typeface="Calibri"/>
              <a:buAutoNum type="arabicPeriod"/>
            </a:pPr>
            <a:r>
              <a:rPr b="0" i="0" lang="en-US" sz="2000" u="none">
                <a:solidFill>
                  <a:schemeClr val="dk1"/>
                </a:solidFill>
                <a:latin typeface="Calibri"/>
                <a:ea typeface="Calibri"/>
                <a:cs typeface="Calibri"/>
                <a:sym typeface="Calibri"/>
              </a:rPr>
              <a:t>Decode(D):	Decode the Instruction</a:t>
            </a:r>
            <a:endParaRPr/>
          </a:p>
          <a:p>
            <a:pPr indent="-228600" lvl="0" marL="228600" marR="0" rtl="0" algn="l">
              <a:lnSpc>
                <a:spcPct val="90000"/>
              </a:lnSpc>
              <a:spcBef>
                <a:spcPts val="1000"/>
              </a:spcBef>
              <a:spcAft>
                <a:spcPts val="0"/>
              </a:spcAft>
              <a:buClr>
                <a:schemeClr val="dk1"/>
              </a:buClr>
              <a:buSzPts val="2000"/>
              <a:buFont typeface="Calibri"/>
              <a:buAutoNum type="arabicPeriod"/>
            </a:pPr>
            <a:r>
              <a:rPr b="0" i="0" lang="en-US" sz="2000" u="none">
                <a:solidFill>
                  <a:schemeClr val="dk1"/>
                </a:solidFill>
                <a:latin typeface="Calibri"/>
                <a:ea typeface="Calibri"/>
                <a:cs typeface="Calibri"/>
                <a:sym typeface="Calibri"/>
              </a:rPr>
              <a:t>Execute (E) : Execute the Instruction</a:t>
            </a:r>
            <a:endParaRPr/>
          </a:p>
          <a:p>
            <a:pPr indent="-228600" lvl="0" marL="228600" marR="0" rtl="0" algn="l">
              <a:lnSpc>
                <a:spcPct val="90000"/>
              </a:lnSpc>
              <a:spcBef>
                <a:spcPts val="1000"/>
              </a:spcBef>
              <a:spcAft>
                <a:spcPts val="0"/>
              </a:spcAft>
              <a:buClr>
                <a:schemeClr val="dk1"/>
              </a:buClr>
              <a:buSzPts val="2000"/>
              <a:buFont typeface="Calibri"/>
              <a:buAutoNum type="arabicPeriod"/>
            </a:pPr>
            <a:r>
              <a:rPr b="0" i="0" lang="en-US" sz="2000" u="none">
                <a:solidFill>
                  <a:schemeClr val="dk1"/>
                </a:solidFill>
                <a:latin typeface="Calibri"/>
                <a:ea typeface="Calibri"/>
                <a:cs typeface="Calibri"/>
                <a:sym typeface="Calibri"/>
              </a:rPr>
              <a:t>Write (W)  : 	Write the result in the destination location</a:t>
            </a:r>
            <a:endParaRPr/>
          </a:p>
          <a:p>
            <a:pPr indent="-228600" lvl="0" marL="228600" marR="0" rtl="0" algn="l">
              <a:lnSpc>
                <a:spcPct val="90000"/>
              </a:lnSpc>
              <a:spcBef>
                <a:spcPts val="10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4 distinct hardware units are needed as shown below.</a:t>
            </a:r>
            <a:endParaRPr/>
          </a:p>
          <a:p>
            <a:pPr indent="-76200" lvl="0" marL="228600" marR="0" rtl="0" algn="l">
              <a:lnSpc>
                <a:spcPct val="90000"/>
              </a:lnSpc>
              <a:spcBef>
                <a:spcPts val="1000"/>
              </a:spcBef>
              <a:spcAft>
                <a:spcPts val="0"/>
              </a:spcAft>
              <a:buClr>
                <a:schemeClr val="dk1"/>
              </a:buClr>
              <a:buSzPts val="2400"/>
              <a:buFont typeface="Noto Sans Symbols"/>
              <a:buNone/>
            </a:pPr>
            <a:r>
              <a:t/>
            </a:r>
            <a:endParaRPr b="0" i="0" sz="2400" u="non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pic>
        <p:nvPicPr>
          <p:cNvPr id="2718" name="Google Shape;2718;p99"/>
          <p:cNvPicPr preferRelativeResize="0"/>
          <p:nvPr/>
        </p:nvPicPr>
        <p:blipFill rotWithShape="1">
          <a:blip r:embed="rId3">
            <a:alphaModFix/>
          </a:blip>
          <a:srcRect b="0" l="0" r="0" t="0"/>
          <a:stretch/>
        </p:blipFill>
        <p:spPr>
          <a:xfrm>
            <a:off x="2463800" y="4479925"/>
            <a:ext cx="6108700" cy="2181225"/>
          </a:xfrm>
          <a:prstGeom prst="rect">
            <a:avLst/>
          </a:prstGeom>
          <a:noFill/>
          <a:ln>
            <a:noFill/>
          </a:ln>
        </p:spPr>
      </p:pic>
      <p:pic>
        <p:nvPicPr>
          <p:cNvPr descr="pngfind.com-kingpin-png-4152286 (1).png" id="2719" name="Google Shape;2719;p99"/>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720" name="Google Shape;2720;p9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10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Execution of instruction in 4 stage pipeline</a:t>
            </a:r>
            <a:endParaRPr/>
          </a:p>
        </p:txBody>
      </p:sp>
      <p:sp>
        <p:nvSpPr>
          <p:cNvPr id="2726" name="Google Shape;2726;p10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first clock cycle, fetch unit fetches the instruction I1 and store it in buffer B1.</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second clock cycle, fetch unit fetches the instruction I2 , and decode unit decodes instruction I1 which is available in buffer B1.</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third clock cycle fetch unit fetches the instruction I3 , and decode unit decodes instruction I2 which is available in buffer B1 and execution unit executes the instruction I1 which is available in buffer B2.</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fourth clock cycle fetch unit fetches the instruction I4 , and decode unit decodes instruction I3 which is available in buffer B1, execution unit executes the instruction I2 which is available in buffer B2  and write unit write the result of I1.</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pic>
        <p:nvPicPr>
          <p:cNvPr descr="pngfind.com-kingpin-png-4152286 (1).png" id="2727" name="Google Shape;2727;p100"/>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728" name="Google Shape;2728;p10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10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734" name="Google Shape;2734;p101"/>
          <p:cNvPicPr preferRelativeResize="0"/>
          <p:nvPr>
            <p:ph idx="1" type="body"/>
          </p:nvPr>
        </p:nvPicPr>
        <p:blipFill rotWithShape="1">
          <a:blip r:embed="rId3">
            <a:alphaModFix/>
          </a:blip>
          <a:srcRect b="0" l="0" r="0" t="0"/>
          <a:stretch/>
        </p:blipFill>
        <p:spPr>
          <a:xfrm>
            <a:off x="2624137" y="1825625"/>
            <a:ext cx="6943725" cy="4351337"/>
          </a:xfrm>
          <a:prstGeom prst="rect">
            <a:avLst/>
          </a:prstGeom>
          <a:noFill/>
          <a:ln>
            <a:noFill/>
          </a:ln>
        </p:spPr>
      </p:pic>
      <p:sp>
        <p:nvSpPr>
          <p:cNvPr id="2735" name="Google Shape;2735;p10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1"/>
          <p:cNvSpPr/>
          <p:nvPr/>
        </p:nvSpPr>
        <p:spPr>
          <a:xfrm>
            <a:off x="0" y="1143000"/>
            <a:ext cx="11074400" cy="0"/>
          </a:xfrm>
          <a:custGeom>
            <a:rect b="b" l="l" r="r" t="t"/>
            <a:pathLst>
              <a:path extrusionOk="0" h="120000" w="8305800">
                <a:moveTo>
                  <a:pt x="0" y="0"/>
                </a:moveTo>
                <a:lnTo>
                  <a:pt x="8305800" y="0"/>
                </a:lnTo>
              </a:path>
            </a:pathLst>
          </a:custGeom>
          <a:noFill/>
          <a:ln cap="flat" cmpd="sng" w="1217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21"/>
          <p:cNvSpPr txBox="1"/>
          <p:nvPr>
            <p:ph type="title"/>
          </p:nvPr>
        </p:nvSpPr>
        <p:spPr>
          <a:xfrm>
            <a:off x="106362" y="307975"/>
            <a:ext cx="11055350" cy="573087"/>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Performing an Arithmetic or Logic Operation</a:t>
            </a:r>
            <a:endParaRPr/>
          </a:p>
        </p:txBody>
      </p:sp>
      <p:sp>
        <p:nvSpPr>
          <p:cNvPr id="237" name="Google Shape;237;p21"/>
          <p:cNvSpPr txBox="1"/>
          <p:nvPr/>
        </p:nvSpPr>
        <p:spPr>
          <a:xfrm>
            <a:off x="309562" y="1227137"/>
            <a:ext cx="11068050" cy="2346325"/>
          </a:xfrm>
          <a:prstGeom prst="rect">
            <a:avLst/>
          </a:prstGeom>
          <a:noFill/>
          <a:ln>
            <a:noFill/>
          </a:ln>
        </p:spPr>
        <p:txBody>
          <a:bodyPr anchorCtr="0" anchor="t" bIns="0" lIns="0" spcFirstLastPara="1" rIns="0" wrap="square" tIns="12050">
            <a:spAutoFit/>
          </a:bodyPr>
          <a:lstStyle/>
          <a:p>
            <a:pPr indent="-530225" lvl="0" marL="542925" marR="0" rtl="0" algn="just">
              <a:lnSpc>
                <a:spcPct val="100000"/>
              </a:lnSpc>
              <a:spcBef>
                <a:spcPts val="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The ALU is a combinational circuit that has no  internal storage.</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ALU gets the two operands from MUX and bus. The  result is temporarily stored in register Z.</a:t>
            </a:r>
            <a:endParaRPr b="0" i="0" sz="1400" u="none" cap="none" strike="noStrike">
              <a:solidFill>
                <a:srgbClr val="000000"/>
              </a:solidFill>
              <a:latin typeface="Arial"/>
              <a:ea typeface="Arial"/>
              <a:cs typeface="Arial"/>
              <a:sym typeface="Arial"/>
            </a:endParaRPr>
          </a:p>
          <a:p>
            <a:pPr indent="-530225" lvl="0" marL="542925" marR="0" rtl="0" algn="just">
              <a:lnSpc>
                <a:spcPct val="100000"/>
              </a:lnSpc>
              <a:spcBef>
                <a:spcPts val="600"/>
              </a:spcBef>
              <a:spcAft>
                <a:spcPts val="0"/>
              </a:spcAft>
              <a:buClr>
                <a:srgbClr val="DD7F46"/>
              </a:buClr>
              <a:buSzPts val="2800"/>
              <a:buFont typeface="Noto Sans Symbols"/>
              <a:buChar char="❑"/>
            </a:pPr>
            <a:r>
              <a:rPr b="0" i="0" lang="en-US" sz="2800" u="none" cap="none" strike="noStrike">
                <a:solidFill>
                  <a:schemeClr val="dk1"/>
                </a:solidFill>
                <a:latin typeface="Arial"/>
                <a:ea typeface="Arial"/>
                <a:cs typeface="Arial"/>
                <a:sym typeface="Arial"/>
              </a:rPr>
              <a:t>What is the sequence of operations to add the  contents of register R1 to those of R2 and store the  result in R3?</a:t>
            </a:r>
            <a:endParaRPr b="0" i="0" sz="1400" u="none" cap="none" strike="noStrike">
              <a:solidFill>
                <a:srgbClr val="000000"/>
              </a:solidFill>
              <a:latin typeface="Arial"/>
              <a:ea typeface="Arial"/>
              <a:cs typeface="Arial"/>
              <a:sym typeface="Arial"/>
            </a:endParaRPr>
          </a:p>
        </p:txBody>
      </p:sp>
      <p:sp>
        <p:nvSpPr>
          <p:cNvPr id="238" name="Google Shape;238;p21"/>
          <p:cNvSpPr txBox="1"/>
          <p:nvPr/>
        </p:nvSpPr>
        <p:spPr>
          <a:xfrm>
            <a:off x="309562" y="4413250"/>
            <a:ext cx="65087" cy="428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DD7F46"/>
              </a:buClr>
              <a:buSzPts val="200"/>
              <a:buFont typeface="Noto Sans Symbols"/>
              <a:buNone/>
            </a:pPr>
            <a:r>
              <a:rPr b="0" i="0" lang="en-US" sz="200" u="none" cap="none" strike="noStrike">
                <a:solidFill>
                  <a:srgbClr val="DD7F46"/>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239" name="Google Shape;239;p21"/>
          <p:cNvSpPr txBox="1"/>
          <p:nvPr/>
        </p:nvSpPr>
        <p:spPr>
          <a:xfrm>
            <a:off x="920750" y="4421187"/>
            <a:ext cx="4957762" cy="1562100"/>
          </a:xfrm>
          <a:prstGeom prst="rect">
            <a:avLst/>
          </a:prstGeom>
          <a:noFill/>
          <a:ln>
            <a:noFill/>
          </a:ln>
        </p:spPr>
        <p:txBody>
          <a:bodyPr anchorCtr="0" anchor="t" bIns="0" lIns="0" spcFirstLastPara="1" rIns="0" wrap="square" tIns="98425">
            <a:spAutoFit/>
          </a:bodyPr>
          <a:lstStyle/>
          <a:p>
            <a:pPr indent="-514350" lvl="0" marL="527050" marR="0" rtl="0" algn="l">
              <a:lnSpc>
                <a:spcPct val="100000"/>
              </a:lnSpc>
              <a:spcBef>
                <a:spcPts val="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R1</a:t>
            </a:r>
            <a:r>
              <a:rPr b="0" baseline="-25000" i="0" lang="en-US" sz="2700" u="none" cap="none" strike="noStrike">
                <a:solidFill>
                  <a:schemeClr val="dk1"/>
                </a:solidFill>
                <a:latin typeface="Arial"/>
                <a:ea typeface="Arial"/>
                <a:cs typeface="Arial"/>
                <a:sym typeface="Arial"/>
              </a:rPr>
              <a:t>out</a:t>
            </a:r>
            <a:r>
              <a:rPr b="0" i="0" lang="en-US" sz="2800" u="none" cap="none" strike="noStrike">
                <a:solidFill>
                  <a:schemeClr val="dk1"/>
                </a:solidFill>
                <a:latin typeface="Arial"/>
                <a:ea typeface="Arial"/>
                <a:cs typeface="Arial"/>
                <a:sym typeface="Arial"/>
              </a:rPr>
              <a:t>, Y</a:t>
            </a:r>
            <a:r>
              <a:rPr b="0" baseline="-25000" i="0" lang="en-US" sz="27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a:p>
            <a:pPr indent="-514350" lvl="0" marL="527050" marR="0" rtl="0" algn="l">
              <a:lnSpc>
                <a:spcPct val="100000"/>
              </a:lnSpc>
              <a:spcBef>
                <a:spcPts val="60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R2</a:t>
            </a:r>
            <a:r>
              <a:rPr b="0" baseline="-25000" i="0" lang="en-US" sz="2700" u="none" cap="none" strike="noStrike">
                <a:solidFill>
                  <a:schemeClr val="dk1"/>
                </a:solidFill>
                <a:latin typeface="Arial"/>
                <a:ea typeface="Arial"/>
                <a:cs typeface="Arial"/>
                <a:sym typeface="Arial"/>
              </a:rPr>
              <a:t>out</a:t>
            </a:r>
            <a:r>
              <a:rPr b="0" i="0" lang="en-US" sz="2800" u="none" cap="none" strike="noStrike">
                <a:solidFill>
                  <a:schemeClr val="dk1"/>
                </a:solidFill>
                <a:latin typeface="Arial"/>
                <a:ea typeface="Arial"/>
                <a:cs typeface="Arial"/>
                <a:sym typeface="Arial"/>
              </a:rPr>
              <a:t>, SelectY, Add, Z</a:t>
            </a:r>
            <a:r>
              <a:rPr b="0" baseline="-25000" i="0" lang="en-US" sz="27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a:p>
            <a:pPr indent="-514350" lvl="0" marL="527050" marR="0" rtl="0" algn="l">
              <a:lnSpc>
                <a:spcPct val="100000"/>
              </a:lnSpc>
              <a:spcBef>
                <a:spcPts val="600"/>
              </a:spcBef>
              <a:spcAft>
                <a:spcPts val="0"/>
              </a:spcAft>
              <a:buClr>
                <a:schemeClr val="dk1"/>
              </a:buClr>
              <a:buSzPts val="2800"/>
              <a:buFont typeface="Arial"/>
              <a:buAutoNum type="arabicPeriod"/>
            </a:pPr>
            <a:r>
              <a:rPr b="0" i="0" lang="en-US" sz="2800" u="none" cap="none" strike="noStrike">
                <a:solidFill>
                  <a:schemeClr val="dk1"/>
                </a:solidFill>
                <a:latin typeface="Arial"/>
                <a:ea typeface="Arial"/>
                <a:cs typeface="Arial"/>
                <a:sym typeface="Arial"/>
              </a:rPr>
              <a:t>Z</a:t>
            </a:r>
            <a:r>
              <a:rPr b="0" baseline="-25000" i="0" lang="en-US" sz="2700" u="none" cap="none" strike="noStrike">
                <a:solidFill>
                  <a:schemeClr val="dk1"/>
                </a:solidFill>
                <a:latin typeface="Arial"/>
                <a:ea typeface="Arial"/>
                <a:cs typeface="Arial"/>
                <a:sym typeface="Arial"/>
              </a:rPr>
              <a:t>out</a:t>
            </a:r>
            <a:r>
              <a:rPr b="0" i="0" lang="en-US" sz="2800" u="none" cap="none" strike="noStrike">
                <a:solidFill>
                  <a:schemeClr val="dk1"/>
                </a:solidFill>
                <a:latin typeface="Arial"/>
                <a:ea typeface="Arial"/>
                <a:cs typeface="Arial"/>
                <a:sym typeface="Arial"/>
              </a:rPr>
              <a:t>, R3</a:t>
            </a:r>
            <a:r>
              <a:rPr b="0" baseline="-25000" i="0" lang="en-US" sz="2700" u="none" cap="none" strike="noStrike">
                <a:solidFill>
                  <a:schemeClr val="dk1"/>
                </a:solidFill>
                <a:latin typeface="Arial"/>
                <a:ea typeface="Arial"/>
                <a:cs typeface="Arial"/>
                <a:sym typeface="Arial"/>
              </a:rPr>
              <a:t>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9" name="Shape 2739"/>
        <p:cNvGrpSpPr/>
        <p:nvPr/>
      </p:nvGrpSpPr>
      <p:grpSpPr>
        <a:xfrm>
          <a:off x="0" y="0"/>
          <a:ext cx="0" cy="0"/>
          <a:chOff x="0" y="0"/>
          <a:chExt cx="0" cy="0"/>
        </a:xfrm>
      </p:grpSpPr>
      <p:sp>
        <p:nvSpPr>
          <p:cNvPr id="2740" name="Google Shape;2740;p10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Contd…</a:t>
            </a:r>
            <a:endParaRPr/>
          </a:p>
        </p:txBody>
      </p:sp>
      <p:sp>
        <p:nvSpPr>
          <p:cNvPr id="2741" name="Google Shape;2741;p10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742" name="Google Shape;2742;p102"/>
          <p:cNvPicPr preferRelativeResize="0"/>
          <p:nvPr>
            <p:ph idx="1" type="body"/>
          </p:nvPr>
        </p:nvPicPr>
        <p:blipFill rotWithShape="1">
          <a:blip r:embed="rId3">
            <a:alphaModFix/>
          </a:blip>
          <a:srcRect b="0" l="0" r="0" t="0"/>
          <a:stretch/>
        </p:blipFill>
        <p:spPr>
          <a:xfrm>
            <a:off x="1230312" y="1970087"/>
            <a:ext cx="8040687" cy="3544887"/>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6" name="Shape 2746"/>
        <p:cNvGrpSpPr/>
        <p:nvPr/>
      </p:nvGrpSpPr>
      <p:grpSpPr>
        <a:xfrm>
          <a:off x="0" y="0"/>
          <a:ext cx="0" cy="0"/>
          <a:chOff x="0" y="0"/>
          <a:chExt cx="0" cy="0"/>
        </a:xfrm>
      </p:grpSpPr>
      <p:sp>
        <p:nvSpPr>
          <p:cNvPr id="2747" name="Google Shape;2747;p10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Role of cache memory in Pipelining</a:t>
            </a:r>
            <a:endParaRPr/>
          </a:p>
        </p:txBody>
      </p:sp>
      <p:sp>
        <p:nvSpPr>
          <p:cNvPr id="2748" name="Google Shape;2748;p10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Each stage of the pipeline is controlled by  a clock cycle whose period is that the fetch, decode, execute and write steps of any instruction can each be completed in one clock cycle.</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However the access time of the main memory may be much greater than the time required to perform basic pipeline stage operations  inside the processor.</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use of cache memories solve this issue.</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If cache is included on the same chip as the processor, access time to cache is equal to the time required to perform basic pipeline stage operations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descr="pngfind.com-kingpin-png-4152286 (1).png" id="2749" name="Google Shape;2749;p103"/>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750" name="Google Shape;2750;p10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4" name="Shape 2754"/>
        <p:cNvGrpSpPr/>
        <p:nvPr/>
      </p:nvGrpSpPr>
      <p:grpSpPr>
        <a:xfrm>
          <a:off x="0" y="0"/>
          <a:ext cx="0" cy="0"/>
          <a:chOff x="0" y="0"/>
          <a:chExt cx="0" cy="0"/>
        </a:xfrm>
      </p:grpSpPr>
      <p:sp>
        <p:nvSpPr>
          <p:cNvPr id="2755" name="Google Shape;2755;p10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Pipeline Performance</a:t>
            </a:r>
            <a:endParaRPr/>
          </a:p>
        </p:txBody>
      </p:sp>
      <p:sp>
        <p:nvSpPr>
          <p:cNvPr id="2756" name="Google Shape;2756;p10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Pipelining increases the CPU instruction throughput - the number of instructions completed per unit time.</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increase in instruction throughput means that a program runs faster and has lower total execution time.</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Example in 4 stage pipeline, the rate of  instruction processing is  4 times that of sequential processing.</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Increase in performance is proportional to no. of stages used.</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However, this increase in performance is achieved only if the pipelined operation is continued without any interruption.</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But this is not the case always.</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pic>
        <p:nvPicPr>
          <p:cNvPr descr="pngfind.com-kingpin-png-4152286 (1).png" id="2757" name="Google Shape;2757;p104"/>
          <p:cNvPicPr preferRelativeResize="0"/>
          <p:nvPr/>
        </p:nvPicPr>
        <p:blipFill rotWithShape="1">
          <a:blip r:embed="rId3">
            <a:alphaModFix/>
          </a:blip>
          <a:srcRect b="0" l="0" r="0" t="0"/>
          <a:stretch/>
        </p:blipFill>
        <p:spPr>
          <a:xfrm>
            <a:off x="10345737" y="0"/>
            <a:ext cx="1625600" cy="533400"/>
          </a:xfrm>
          <a:prstGeom prst="rect">
            <a:avLst/>
          </a:prstGeom>
          <a:noFill/>
          <a:ln>
            <a:noFill/>
          </a:ln>
        </p:spPr>
      </p:pic>
      <p:sp>
        <p:nvSpPr>
          <p:cNvPr id="2758" name="Google Shape;2758;p10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10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Contd…</a:t>
            </a:r>
            <a:br>
              <a:rPr b="0" i="0" lang="en-US" sz="4400" u="none">
                <a:solidFill>
                  <a:schemeClr val="dk1"/>
                </a:solidFill>
                <a:latin typeface="Calibri"/>
                <a:ea typeface="Calibri"/>
                <a:cs typeface="Calibri"/>
                <a:sym typeface="Calibri"/>
              </a:rPr>
            </a:br>
            <a:endParaRPr/>
          </a:p>
        </p:txBody>
      </p:sp>
      <p:sp>
        <p:nvSpPr>
          <p:cNvPr id="2764" name="Google Shape;2764;p105"/>
          <p:cNvSpPr txBox="1"/>
          <p:nvPr>
            <p:ph idx="1" type="body"/>
          </p:nvPr>
        </p:nvSpPr>
        <p:spPr>
          <a:xfrm>
            <a:off x="609600" y="1600200"/>
            <a:ext cx="10972800" cy="502920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Consider the scenario, where one of the pipeline stage  may require more clock cycle than the other.</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For example, consider the following figure where instruction I2 takes 3 cycles to completes its execution(cycle 4,5,6)</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 cycle 5,6 the write stage must be told to do nothing, because it has no data to work with.</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pic>
        <p:nvPicPr>
          <p:cNvPr id="2765" name="Google Shape;2765;p105"/>
          <p:cNvPicPr preferRelativeResize="0"/>
          <p:nvPr/>
        </p:nvPicPr>
        <p:blipFill rotWithShape="1">
          <a:blip r:embed="rId3">
            <a:alphaModFix/>
          </a:blip>
          <a:srcRect b="0" l="0" r="0" t="0"/>
          <a:stretch/>
        </p:blipFill>
        <p:spPr>
          <a:xfrm>
            <a:off x="2844800" y="3505200"/>
            <a:ext cx="5549900" cy="3086100"/>
          </a:xfrm>
          <a:prstGeom prst="rect">
            <a:avLst/>
          </a:prstGeom>
          <a:noFill/>
          <a:ln>
            <a:noFill/>
          </a:ln>
        </p:spPr>
      </p:pic>
      <p:pic>
        <p:nvPicPr>
          <p:cNvPr descr="pngfind.com-kingpin-png-4152286 (1).png" id="2766" name="Google Shape;2766;p105"/>
          <p:cNvPicPr preferRelativeResize="0"/>
          <p:nvPr/>
        </p:nvPicPr>
        <p:blipFill rotWithShape="1">
          <a:blip r:embed="rId4">
            <a:alphaModFix/>
          </a:blip>
          <a:srcRect b="0" l="0" r="0" t="0"/>
          <a:stretch/>
        </p:blipFill>
        <p:spPr>
          <a:xfrm>
            <a:off x="10345737" y="0"/>
            <a:ext cx="1625600" cy="533400"/>
          </a:xfrm>
          <a:prstGeom prst="rect">
            <a:avLst/>
          </a:prstGeom>
          <a:noFill/>
          <a:ln>
            <a:noFill/>
          </a:ln>
        </p:spPr>
      </p:pic>
      <p:sp>
        <p:nvSpPr>
          <p:cNvPr id="2767" name="Google Shape;2767;p10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1" name="Shape 2771"/>
        <p:cNvGrpSpPr/>
        <p:nvPr/>
      </p:nvGrpSpPr>
      <p:grpSpPr>
        <a:xfrm>
          <a:off x="0" y="0"/>
          <a:ext cx="0" cy="0"/>
          <a:chOff x="0" y="0"/>
          <a:chExt cx="0" cy="0"/>
        </a:xfrm>
      </p:grpSpPr>
      <p:sp>
        <p:nvSpPr>
          <p:cNvPr id="2772" name="Google Shape;2772;p10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The Major Hurdle of Pipelining—Pipeline Hazards</a:t>
            </a:r>
            <a:endParaRPr/>
          </a:p>
        </p:txBody>
      </p:sp>
      <p:sp>
        <p:nvSpPr>
          <p:cNvPr id="2773" name="Google Shape;2773;p10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These situations are called </a:t>
            </a:r>
            <a:r>
              <a:rPr b="0" i="1" lang="en-US" sz="2800" u="none">
                <a:solidFill>
                  <a:schemeClr val="dk1"/>
                </a:solidFill>
                <a:latin typeface="Calibri"/>
                <a:ea typeface="Calibri"/>
                <a:cs typeface="Calibri"/>
                <a:sym typeface="Calibri"/>
              </a:rPr>
              <a:t>hazards, </a:t>
            </a:r>
            <a:r>
              <a:rPr b="0" i="0" lang="en-US" sz="2800" u="none">
                <a:solidFill>
                  <a:schemeClr val="dk1"/>
                </a:solidFill>
                <a:latin typeface="Calibri"/>
                <a:ea typeface="Calibri"/>
                <a:cs typeface="Calibri"/>
                <a:sym typeface="Calibri"/>
              </a:rPr>
              <a:t>that prevent the next instruction in the instruction stream from executing during its designated clock cycle.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Hazards reduce the performance from the ideal speedup gained by pipelining. </a:t>
            </a:r>
            <a:endParaRPr/>
          </a:p>
        </p:txBody>
      </p:sp>
      <p:sp>
        <p:nvSpPr>
          <p:cNvPr id="2774" name="Google Shape;2774;p106"/>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8" name="Shape 2778"/>
        <p:cNvGrpSpPr/>
        <p:nvPr/>
      </p:nvGrpSpPr>
      <p:grpSpPr>
        <a:xfrm>
          <a:off x="0" y="0"/>
          <a:ext cx="0" cy="0"/>
          <a:chOff x="0" y="0"/>
          <a:chExt cx="0" cy="0"/>
        </a:xfrm>
      </p:grpSpPr>
      <p:sp>
        <p:nvSpPr>
          <p:cNvPr id="2779" name="Google Shape;2779;p10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2780" name="Google Shape;2780;p10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three classes of hazards: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1. </a:t>
            </a:r>
            <a:r>
              <a:rPr b="0" i="1" lang="en-US" sz="2800" u="none">
                <a:solidFill>
                  <a:schemeClr val="dk1"/>
                </a:solidFill>
                <a:latin typeface="Calibri"/>
                <a:ea typeface="Calibri"/>
                <a:cs typeface="Calibri"/>
                <a:sym typeface="Calibri"/>
              </a:rPr>
              <a:t>Structural hazards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arise from resource conflicts when the hardware cannot support all possible combinations of instructions simultaneously in overlapped execution.</a:t>
            </a:r>
            <a:endParaRPr/>
          </a:p>
        </p:txBody>
      </p:sp>
      <p:sp>
        <p:nvSpPr>
          <p:cNvPr id="2781" name="Google Shape;2781;p107"/>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p10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2787" name="Google Shape;2787;p10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2. </a:t>
            </a:r>
            <a:r>
              <a:rPr b="0" i="1" lang="en-US" sz="2800" u="none">
                <a:solidFill>
                  <a:schemeClr val="dk1"/>
                </a:solidFill>
                <a:latin typeface="Calibri"/>
                <a:ea typeface="Calibri"/>
                <a:cs typeface="Calibri"/>
                <a:sym typeface="Calibri"/>
              </a:rPr>
              <a:t>Data hazards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arise when an instruction depends on the results of a previous instruction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3.</a:t>
            </a:r>
            <a:r>
              <a:rPr b="0" i="1" lang="en-US" sz="2800" u="none">
                <a:solidFill>
                  <a:schemeClr val="dk1"/>
                </a:solidFill>
                <a:latin typeface="Calibri"/>
                <a:ea typeface="Calibri"/>
                <a:cs typeface="Calibri"/>
                <a:sym typeface="Calibri"/>
              </a:rPr>
              <a:t>Control/Instruction hazards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pipeline may be stalled due to unavailability of the instructions due to cache miss and instruction need to be fetched from main memory.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arise from the pipelining of branches and other instructions that change the PC.</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Hazards in pipelines can make it necessary to </a:t>
            </a:r>
            <a:r>
              <a:rPr b="0" i="1" lang="en-US" sz="2800" u="none">
                <a:solidFill>
                  <a:schemeClr val="dk1"/>
                </a:solidFill>
                <a:latin typeface="Calibri"/>
                <a:ea typeface="Calibri"/>
                <a:cs typeface="Calibri"/>
                <a:sym typeface="Calibri"/>
              </a:rPr>
              <a:t>stall </a:t>
            </a:r>
            <a:r>
              <a:rPr b="0" i="0" lang="en-US" sz="2800" u="none">
                <a:solidFill>
                  <a:schemeClr val="dk1"/>
                </a:solidFill>
                <a:latin typeface="Calibri"/>
                <a:ea typeface="Calibri"/>
                <a:cs typeface="Calibri"/>
                <a:sym typeface="Calibri"/>
              </a:rPr>
              <a:t>the pipeline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788" name="Google Shape;2788;p108"/>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2" name="Shape 2792"/>
        <p:cNvGrpSpPr/>
        <p:nvPr/>
      </p:nvGrpSpPr>
      <p:grpSpPr>
        <a:xfrm>
          <a:off x="0" y="0"/>
          <a:ext cx="0" cy="0"/>
          <a:chOff x="0" y="0"/>
          <a:chExt cx="0" cy="0"/>
        </a:xfrm>
      </p:grpSpPr>
      <p:sp>
        <p:nvSpPr>
          <p:cNvPr id="2793" name="Google Shape;2793;p10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Structural Hazards</a:t>
            </a:r>
            <a:endParaRPr/>
          </a:p>
        </p:txBody>
      </p:sp>
      <p:sp>
        <p:nvSpPr>
          <p:cNvPr id="2794" name="Google Shape;2794;p10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If some combination of instructions cannot be accommodated because of resource conflicts, the processor is said to have a </a:t>
            </a:r>
            <a:r>
              <a:rPr b="0" i="1" lang="en-US" sz="2800" u="none">
                <a:solidFill>
                  <a:schemeClr val="dk1"/>
                </a:solidFill>
                <a:latin typeface="Calibri"/>
                <a:ea typeface="Calibri"/>
                <a:cs typeface="Calibri"/>
                <a:sym typeface="Calibri"/>
              </a:rPr>
              <a:t>structural hazard.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 sequence of instructions encounters this hazard, the pipeline will stall one of the instructions until the required unit is available. Such stalls will increase the CPI from its usual ideal value of 1.</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795" name="Google Shape;2795;p109"/>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9" name="Shape 2799"/>
        <p:cNvGrpSpPr/>
        <p:nvPr/>
      </p:nvGrpSpPr>
      <p:grpSpPr>
        <a:xfrm>
          <a:off x="0" y="0"/>
          <a:ext cx="0" cy="0"/>
          <a:chOff x="0" y="0"/>
          <a:chExt cx="0" cy="0"/>
        </a:xfrm>
      </p:grpSpPr>
      <p:sp>
        <p:nvSpPr>
          <p:cNvPr id="2800" name="Google Shape;2800;p11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Structural Hazards</a:t>
            </a:r>
            <a:endParaRPr/>
          </a:p>
        </p:txBody>
      </p:sp>
      <p:sp>
        <p:nvSpPr>
          <p:cNvPr id="2801" name="Google Shape;2801;p11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Some pipelined processors have shared a single-memory pipeline for data and instructions. As a result, when an instruction contains a data memory reference, it will conflict with the instruction reference for a later instruction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To resolve this hazard, we stall the pipeline for 1 clock cycle when the data memory access occurs. A stall is commonly called a </a:t>
            </a:r>
            <a:r>
              <a:rPr b="0" i="1" lang="en-US" sz="2800" u="none">
                <a:solidFill>
                  <a:schemeClr val="dk1"/>
                </a:solidFill>
                <a:latin typeface="Calibri"/>
                <a:ea typeface="Calibri"/>
                <a:cs typeface="Calibri"/>
                <a:sym typeface="Calibri"/>
              </a:rPr>
              <a:t>pipeline bubble </a:t>
            </a:r>
            <a:r>
              <a:rPr b="0" i="0" lang="en-US" sz="2800" u="none">
                <a:solidFill>
                  <a:schemeClr val="dk1"/>
                </a:solidFill>
                <a:latin typeface="Calibri"/>
                <a:ea typeface="Calibri"/>
                <a:cs typeface="Calibri"/>
                <a:sym typeface="Calibri"/>
              </a:rPr>
              <a:t>or just </a:t>
            </a:r>
            <a:r>
              <a:rPr b="0" i="1" lang="en-US" sz="2800" u="none">
                <a:solidFill>
                  <a:schemeClr val="dk1"/>
                </a:solidFill>
                <a:latin typeface="Calibri"/>
                <a:ea typeface="Calibri"/>
                <a:cs typeface="Calibri"/>
                <a:sym typeface="Calibri"/>
              </a:rPr>
              <a:t>bubble</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802" name="Google Shape;2802;p110"/>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1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Load x(r1),r2</a:t>
            </a:r>
            <a:endParaRPr/>
          </a:p>
        </p:txBody>
      </p:sp>
      <p:sp>
        <p:nvSpPr>
          <p:cNvPr id="2808" name="Google Shape;2808;p111"/>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prepared by Geetha.G and Safa.M</a:t>
            </a:r>
            <a:endParaRPr b="0" i="0" sz="1400" u="none" cap="none" strike="noStrike">
              <a:solidFill>
                <a:srgbClr val="000000"/>
              </a:solidFill>
              <a:latin typeface="Arial"/>
              <a:ea typeface="Arial"/>
              <a:cs typeface="Arial"/>
              <a:sym typeface="Arial"/>
            </a:endParaRPr>
          </a:p>
        </p:txBody>
      </p:sp>
      <p:pic>
        <p:nvPicPr>
          <p:cNvPr id="2809" name="Google Shape;2809;p111"/>
          <p:cNvPicPr preferRelativeResize="0"/>
          <p:nvPr>
            <p:ph idx="1" type="body"/>
          </p:nvPr>
        </p:nvPicPr>
        <p:blipFill rotWithShape="1">
          <a:blip r:embed="rId3">
            <a:alphaModFix/>
          </a:blip>
          <a:srcRect b="0" l="0" r="0" t="0"/>
          <a:stretch/>
        </p:blipFill>
        <p:spPr>
          <a:xfrm>
            <a:off x="2863850" y="1825625"/>
            <a:ext cx="6464300" cy="4351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